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1222" r:id="rId2"/>
    <p:sldId id="1223" r:id="rId3"/>
    <p:sldId id="1228" r:id="rId4"/>
    <p:sldId id="1227" r:id="rId5"/>
    <p:sldId id="1241" r:id="rId6"/>
    <p:sldId id="1229" r:id="rId7"/>
    <p:sldId id="1307" r:id="rId8"/>
    <p:sldId id="1301" r:id="rId9"/>
    <p:sldId id="1249" r:id="rId10"/>
    <p:sldId id="1302" r:id="rId11"/>
    <p:sldId id="1303" r:id="rId12"/>
    <p:sldId id="1304" r:id="rId13"/>
    <p:sldId id="1305" r:id="rId14"/>
    <p:sldId id="1254" r:id="rId15"/>
    <p:sldId id="1306" r:id="rId16"/>
    <p:sldId id="1256" r:id="rId17"/>
    <p:sldId id="1308" r:id="rId18"/>
    <p:sldId id="1309" r:id="rId19"/>
    <p:sldId id="1310" r:id="rId20"/>
    <p:sldId id="1311" r:id="rId21"/>
    <p:sldId id="1261" r:id="rId22"/>
    <p:sldId id="1262" r:id="rId23"/>
    <p:sldId id="1312" r:id="rId24"/>
    <p:sldId id="1265" r:id="rId25"/>
    <p:sldId id="1266" r:id="rId26"/>
    <p:sldId id="1267" r:id="rId27"/>
    <p:sldId id="1272" r:id="rId28"/>
    <p:sldId id="1273" r:id="rId29"/>
    <p:sldId id="1274" r:id="rId30"/>
    <p:sldId id="1275" r:id="rId31"/>
    <p:sldId id="1276" r:id="rId32"/>
    <p:sldId id="1313" r:id="rId33"/>
    <p:sldId id="1278" r:id="rId34"/>
    <p:sldId id="1280" r:id="rId35"/>
    <p:sldId id="1281" r:id="rId36"/>
    <p:sldId id="1282" r:id="rId37"/>
    <p:sldId id="1283" r:id="rId38"/>
    <p:sldId id="1284" r:id="rId39"/>
    <p:sldId id="1285" r:id="rId40"/>
    <p:sldId id="1286" r:id="rId41"/>
    <p:sldId id="1287" r:id="rId42"/>
    <p:sldId id="1288" r:id="rId43"/>
    <p:sldId id="1289" r:id="rId44"/>
    <p:sldId id="1290" r:id="rId45"/>
    <p:sldId id="1291" r:id="rId46"/>
    <p:sldId id="1292" r:id="rId47"/>
    <p:sldId id="1293" r:id="rId48"/>
    <p:sldId id="1294" r:id="rId49"/>
    <p:sldId id="1295" r:id="rId50"/>
    <p:sldId id="1314" r:id="rId51"/>
    <p:sldId id="1296" r:id="rId52"/>
    <p:sldId id="1297" r:id="rId5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63" autoAdjust="0"/>
    <p:restoredTop sz="72264" autoAdjust="0"/>
  </p:normalViewPr>
  <p:slideViewPr>
    <p:cSldViewPr>
      <p:cViewPr varScale="1">
        <p:scale>
          <a:sx n="120" d="100"/>
          <a:sy n="120" d="100"/>
        </p:scale>
        <p:origin x="960" y="108"/>
      </p:cViewPr>
      <p:guideLst>
        <p:guide orient="horz" pos="2160"/>
        <p:guide pos="385"/>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F829E0-E81A-482C-89CA-ABCA180946E1}" type="doc">
      <dgm:prSet loTypeId="urn:microsoft.com/office/officeart/2005/8/layout/cycle7" loCatId="cycle" qsTypeId="urn:microsoft.com/office/officeart/2005/8/quickstyle/simple1" qsCatId="simple" csTypeId="urn:microsoft.com/office/officeart/2005/8/colors/colorful5" csCatId="colorful" phldr="1"/>
      <dgm:spPr/>
      <dgm:t>
        <a:bodyPr/>
        <a:lstStyle/>
        <a:p>
          <a:endParaRPr kumimoji="1" lang="ja-JP" altLang="en-US"/>
        </a:p>
      </dgm:t>
    </dgm:pt>
    <dgm:pt modelId="{FA1488C1-746E-41D6-8D1D-176BC4AD6E81}">
      <dgm:prSet phldrT="[テキスト]" custT="1"/>
      <dgm:spPr/>
      <dgm:t>
        <a:bodyPr/>
        <a:lstStyle/>
        <a:p>
          <a:r>
            <a:rPr kumimoji="1" lang="ja-JP" altLang="en-US" sz="2000" dirty="0"/>
            <a:t>主体</a:t>
          </a:r>
        </a:p>
      </dgm:t>
    </dgm:pt>
    <dgm:pt modelId="{5E6B714F-5971-4CDC-9877-3CC6E7B57AE9}" type="parTrans" cxnId="{4C676FF2-FEA9-491B-8D42-7333B3F9D37F}">
      <dgm:prSet/>
      <dgm:spPr/>
      <dgm:t>
        <a:bodyPr/>
        <a:lstStyle/>
        <a:p>
          <a:endParaRPr kumimoji="1" lang="ja-JP" altLang="en-US"/>
        </a:p>
      </dgm:t>
    </dgm:pt>
    <dgm:pt modelId="{1BAFB215-EC3E-4686-A46B-5545DE3E1DCA}" type="sibTrans" cxnId="{4C676FF2-FEA9-491B-8D42-7333B3F9D37F}">
      <dgm:prSet/>
      <dgm:spPr/>
      <dgm:t>
        <a:bodyPr/>
        <a:lstStyle/>
        <a:p>
          <a:endParaRPr kumimoji="1" lang="ja-JP" altLang="en-US"/>
        </a:p>
      </dgm:t>
    </dgm:pt>
    <dgm:pt modelId="{0A87A191-6B13-488F-8911-F275500EFE1D}">
      <dgm:prSet phldrT="[テキスト]" custT="1"/>
      <dgm:spPr/>
      <dgm:t>
        <a:bodyPr/>
        <a:lstStyle/>
        <a:p>
          <a:r>
            <a:rPr kumimoji="1" lang="ja-JP" altLang="en-US" sz="2000" dirty="0"/>
            <a:t>主体</a:t>
          </a:r>
        </a:p>
      </dgm:t>
    </dgm:pt>
    <dgm:pt modelId="{5B35C343-B587-4150-8D92-E505422BBDA4}" type="parTrans" cxnId="{E53320EA-1B8A-44DF-9AA3-06F862468302}">
      <dgm:prSet/>
      <dgm:spPr/>
      <dgm:t>
        <a:bodyPr/>
        <a:lstStyle/>
        <a:p>
          <a:endParaRPr kumimoji="1" lang="ja-JP" altLang="en-US"/>
        </a:p>
      </dgm:t>
    </dgm:pt>
    <dgm:pt modelId="{74F53C7C-D961-4A9F-B3F2-FECD74CE35F9}" type="sibTrans" cxnId="{E53320EA-1B8A-44DF-9AA3-06F862468302}">
      <dgm:prSet/>
      <dgm:spPr/>
      <dgm:t>
        <a:bodyPr/>
        <a:lstStyle/>
        <a:p>
          <a:endParaRPr kumimoji="1" lang="ja-JP" altLang="en-US"/>
        </a:p>
      </dgm:t>
    </dgm:pt>
    <dgm:pt modelId="{68938D73-15B4-49C0-B7D5-B5174A196835}">
      <dgm:prSet phldrT="[テキスト]" custT="1"/>
      <dgm:spPr/>
      <dgm:t>
        <a:bodyPr/>
        <a:lstStyle/>
        <a:p>
          <a:r>
            <a:rPr kumimoji="1" lang="ja-JP" altLang="en-US" sz="2000" dirty="0"/>
            <a:t>主体</a:t>
          </a:r>
        </a:p>
      </dgm:t>
    </dgm:pt>
    <dgm:pt modelId="{3AF206B6-FAB7-44E8-8199-D35BD2C11B7C}" type="parTrans" cxnId="{D48A21E1-6F2C-4E84-8E12-3CBEC88AD92E}">
      <dgm:prSet/>
      <dgm:spPr/>
      <dgm:t>
        <a:bodyPr/>
        <a:lstStyle/>
        <a:p>
          <a:endParaRPr kumimoji="1" lang="ja-JP" altLang="en-US"/>
        </a:p>
      </dgm:t>
    </dgm:pt>
    <dgm:pt modelId="{592AEDFE-C09D-48E7-A41E-464B67EFF1F2}" type="sibTrans" cxnId="{D48A21E1-6F2C-4E84-8E12-3CBEC88AD92E}">
      <dgm:prSet/>
      <dgm:spPr/>
      <dgm:t>
        <a:bodyPr/>
        <a:lstStyle/>
        <a:p>
          <a:endParaRPr kumimoji="1" lang="ja-JP" altLang="en-US"/>
        </a:p>
      </dgm:t>
    </dgm:pt>
    <dgm:pt modelId="{E8AC7E49-52F6-411A-8AC5-E0356ADB82C5}" type="pres">
      <dgm:prSet presAssocID="{D4F829E0-E81A-482C-89CA-ABCA180946E1}" presName="Name0" presStyleCnt="0">
        <dgm:presLayoutVars>
          <dgm:dir/>
          <dgm:resizeHandles val="exact"/>
        </dgm:presLayoutVars>
      </dgm:prSet>
      <dgm:spPr/>
      <dgm:t>
        <a:bodyPr/>
        <a:lstStyle/>
        <a:p>
          <a:endParaRPr kumimoji="1" lang="ja-JP" altLang="en-US"/>
        </a:p>
      </dgm:t>
    </dgm:pt>
    <dgm:pt modelId="{8FA07D47-2146-4D48-8982-02DD15DBE2F9}" type="pres">
      <dgm:prSet presAssocID="{FA1488C1-746E-41D6-8D1D-176BC4AD6E81}" presName="node" presStyleLbl="node1" presStyleIdx="0" presStyleCnt="3">
        <dgm:presLayoutVars>
          <dgm:bulletEnabled val="1"/>
        </dgm:presLayoutVars>
      </dgm:prSet>
      <dgm:spPr/>
      <dgm:t>
        <a:bodyPr/>
        <a:lstStyle/>
        <a:p>
          <a:endParaRPr kumimoji="1" lang="ja-JP" altLang="en-US"/>
        </a:p>
      </dgm:t>
    </dgm:pt>
    <dgm:pt modelId="{974687C1-F842-4207-A85D-82D66C748830}" type="pres">
      <dgm:prSet presAssocID="{1BAFB215-EC3E-4686-A46B-5545DE3E1DCA}" presName="sibTrans" presStyleLbl="sibTrans2D1" presStyleIdx="0" presStyleCnt="3" custScaleX="128767" custScaleY="195627" custLinFactNeighborX="55774" custLinFactNeighborY="-23228"/>
      <dgm:spPr/>
      <dgm:t>
        <a:bodyPr/>
        <a:lstStyle/>
        <a:p>
          <a:endParaRPr kumimoji="1" lang="ja-JP" altLang="en-US"/>
        </a:p>
      </dgm:t>
    </dgm:pt>
    <dgm:pt modelId="{48DBA2C9-FBF2-4160-BB2C-89BFA83F5C2B}" type="pres">
      <dgm:prSet presAssocID="{1BAFB215-EC3E-4686-A46B-5545DE3E1DCA}" presName="connectorText" presStyleLbl="sibTrans2D1" presStyleIdx="0" presStyleCnt="3"/>
      <dgm:spPr/>
      <dgm:t>
        <a:bodyPr/>
        <a:lstStyle/>
        <a:p>
          <a:endParaRPr kumimoji="1" lang="ja-JP" altLang="en-US"/>
        </a:p>
      </dgm:t>
    </dgm:pt>
    <dgm:pt modelId="{68894E6F-7ADD-4EAD-A2BC-B1D554E76100}" type="pres">
      <dgm:prSet presAssocID="{0A87A191-6B13-488F-8911-F275500EFE1D}" presName="node" presStyleLbl="node1" presStyleIdx="1" presStyleCnt="3" custRadScaleRad="114988" custRadScaleInc="-9894">
        <dgm:presLayoutVars>
          <dgm:bulletEnabled val="1"/>
        </dgm:presLayoutVars>
      </dgm:prSet>
      <dgm:spPr/>
      <dgm:t>
        <a:bodyPr/>
        <a:lstStyle/>
        <a:p>
          <a:endParaRPr kumimoji="1" lang="ja-JP" altLang="en-US"/>
        </a:p>
      </dgm:t>
    </dgm:pt>
    <dgm:pt modelId="{59D42337-263E-47D8-A75F-C6962BDF799A}" type="pres">
      <dgm:prSet presAssocID="{74F53C7C-D961-4A9F-B3F2-FECD74CE35F9}" presName="sibTrans" presStyleLbl="sibTrans2D1" presStyleIdx="1" presStyleCnt="3" custScaleX="106526" custScaleY="235238"/>
      <dgm:spPr/>
      <dgm:t>
        <a:bodyPr/>
        <a:lstStyle/>
        <a:p>
          <a:endParaRPr kumimoji="1" lang="ja-JP" altLang="en-US"/>
        </a:p>
      </dgm:t>
    </dgm:pt>
    <dgm:pt modelId="{3ADF8C7D-1144-45CF-AEBD-EF2BF98E72A8}" type="pres">
      <dgm:prSet presAssocID="{74F53C7C-D961-4A9F-B3F2-FECD74CE35F9}" presName="connectorText" presStyleLbl="sibTrans2D1" presStyleIdx="1" presStyleCnt="3"/>
      <dgm:spPr/>
      <dgm:t>
        <a:bodyPr/>
        <a:lstStyle/>
        <a:p>
          <a:endParaRPr kumimoji="1" lang="ja-JP" altLang="en-US"/>
        </a:p>
      </dgm:t>
    </dgm:pt>
    <dgm:pt modelId="{726CF942-FE6A-433A-887D-74B08CB2F572}" type="pres">
      <dgm:prSet presAssocID="{68938D73-15B4-49C0-B7D5-B5174A196835}" presName="node" presStyleLbl="node1" presStyleIdx="2" presStyleCnt="3" custRadScaleRad="110838" custRadScaleInc="8291">
        <dgm:presLayoutVars>
          <dgm:bulletEnabled val="1"/>
        </dgm:presLayoutVars>
      </dgm:prSet>
      <dgm:spPr/>
      <dgm:t>
        <a:bodyPr/>
        <a:lstStyle/>
        <a:p>
          <a:endParaRPr kumimoji="1" lang="ja-JP" altLang="en-US"/>
        </a:p>
      </dgm:t>
    </dgm:pt>
    <dgm:pt modelId="{51221AAA-C630-4A67-9064-0D11812F5D24}" type="pres">
      <dgm:prSet presAssocID="{592AEDFE-C09D-48E7-A41E-464B67EFF1F2}" presName="sibTrans" presStyleLbl="sibTrans2D1" presStyleIdx="2" presStyleCnt="3" custScaleX="125461" custScaleY="184529" custLinFactNeighborX="-47773" custLinFactNeighborY="-49904"/>
      <dgm:spPr/>
      <dgm:t>
        <a:bodyPr/>
        <a:lstStyle/>
        <a:p>
          <a:endParaRPr kumimoji="1" lang="ja-JP" altLang="en-US"/>
        </a:p>
      </dgm:t>
    </dgm:pt>
    <dgm:pt modelId="{ED331F3B-11C9-43D4-AD8B-2A20058630CA}" type="pres">
      <dgm:prSet presAssocID="{592AEDFE-C09D-48E7-A41E-464B67EFF1F2}" presName="connectorText" presStyleLbl="sibTrans2D1" presStyleIdx="2" presStyleCnt="3"/>
      <dgm:spPr/>
      <dgm:t>
        <a:bodyPr/>
        <a:lstStyle/>
        <a:p>
          <a:endParaRPr kumimoji="1" lang="ja-JP" altLang="en-US"/>
        </a:p>
      </dgm:t>
    </dgm:pt>
  </dgm:ptLst>
  <dgm:cxnLst>
    <dgm:cxn modelId="{57F2C756-7C3A-486B-A368-FA90402D1A45}" type="presOf" srcId="{1BAFB215-EC3E-4686-A46B-5545DE3E1DCA}" destId="{974687C1-F842-4207-A85D-82D66C748830}" srcOrd="0" destOrd="0" presId="urn:microsoft.com/office/officeart/2005/8/layout/cycle7"/>
    <dgm:cxn modelId="{5040A169-CD6F-44B4-BC62-064816BA930C}" type="presOf" srcId="{D4F829E0-E81A-482C-89CA-ABCA180946E1}" destId="{E8AC7E49-52F6-411A-8AC5-E0356ADB82C5}" srcOrd="0" destOrd="0" presId="urn:microsoft.com/office/officeart/2005/8/layout/cycle7"/>
    <dgm:cxn modelId="{9A35EAD6-56E4-453A-A566-ABC08B27FBC1}" type="presOf" srcId="{74F53C7C-D961-4A9F-B3F2-FECD74CE35F9}" destId="{59D42337-263E-47D8-A75F-C6962BDF799A}" srcOrd="0" destOrd="0" presId="urn:microsoft.com/office/officeart/2005/8/layout/cycle7"/>
    <dgm:cxn modelId="{E53320EA-1B8A-44DF-9AA3-06F862468302}" srcId="{D4F829E0-E81A-482C-89CA-ABCA180946E1}" destId="{0A87A191-6B13-488F-8911-F275500EFE1D}" srcOrd="1" destOrd="0" parTransId="{5B35C343-B587-4150-8D92-E505422BBDA4}" sibTransId="{74F53C7C-D961-4A9F-B3F2-FECD74CE35F9}"/>
    <dgm:cxn modelId="{8B27D19B-BF20-4D68-9099-6338C6F4E9D7}" type="presOf" srcId="{74F53C7C-D961-4A9F-B3F2-FECD74CE35F9}" destId="{3ADF8C7D-1144-45CF-AEBD-EF2BF98E72A8}" srcOrd="1" destOrd="0" presId="urn:microsoft.com/office/officeart/2005/8/layout/cycle7"/>
    <dgm:cxn modelId="{3B110343-F964-426A-8B85-73AD748BF73F}" type="presOf" srcId="{592AEDFE-C09D-48E7-A41E-464B67EFF1F2}" destId="{51221AAA-C630-4A67-9064-0D11812F5D24}" srcOrd="0" destOrd="0" presId="urn:microsoft.com/office/officeart/2005/8/layout/cycle7"/>
    <dgm:cxn modelId="{8EE1E830-754B-4540-9713-1B89BB47FF74}" type="presOf" srcId="{1BAFB215-EC3E-4686-A46B-5545DE3E1DCA}" destId="{48DBA2C9-FBF2-4160-BB2C-89BFA83F5C2B}" srcOrd="1" destOrd="0" presId="urn:microsoft.com/office/officeart/2005/8/layout/cycle7"/>
    <dgm:cxn modelId="{46BAC8D0-9994-490C-BF28-4B5EACCDAA62}" type="presOf" srcId="{FA1488C1-746E-41D6-8D1D-176BC4AD6E81}" destId="{8FA07D47-2146-4D48-8982-02DD15DBE2F9}" srcOrd="0" destOrd="0" presId="urn:microsoft.com/office/officeart/2005/8/layout/cycle7"/>
    <dgm:cxn modelId="{91F416C3-F258-40C3-9CD7-CCBE4F014193}" type="presOf" srcId="{68938D73-15B4-49C0-B7D5-B5174A196835}" destId="{726CF942-FE6A-433A-887D-74B08CB2F572}" srcOrd="0" destOrd="0" presId="urn:microsoft.com/office/officeart/2005/8/layout/cycle7"/>
    <dgm:cxn modelId="{D48A21E1-6F2C-4E84-8E12-3CBEC88AD92E}" srcId="{D4F829E0-E81A-482C-89CA-ABCA180946E1}" destId="{68938D73-15B4-49C0-B7D5-B5174A196835}" srcOrd="2" destOrd="0" parTransId="{3AF206B6-FAB7-44E8-8199-D35BD2C11B7C}" sibTransId="{592AEDFE-C09D-48E7-A41E-464B67EFF1F2}"/>
    <dgm:cxn modelId="{07A4AF33-5996-4292-A218-A09EF3CEB0FE}" type="presOf" srcId="{592AEDFE-C09D-48E7-A41E-464B67EFF1F2}" destId="{ED331F3B-11C9-43D4-AD8B-2A20058630CA}" srcOrd="1" destOrd="0" presId="urn:microsoft.com/office/officeart/2005/8/layout/cycle7"/>
    <dgm:cxn modelId="{1214BC56-1D99-4616-9129-683CE0DBA335}" type="presOf" srcId="{0A87A191-6B13-488F-8911-F275500EFE1D}" destId="{68894E6F-7ADD-4EAD-A2BC-B1D554E76100}" srcOrd="0" destOrd="0" presId="urn:microsoft.com/office/officeart/2005/8/layout/cycle7"/>
    <dgm:cxn modelId="{4C676FF2-FEA9-491B-8D42-7333B3F9D37F}" srcId="{D4F829E0-E81A-482C-89CA-ABCA180946E1}" destId="{FA1488C1-746E-41D6-8D1D-176BC4AD6E81}" srcOrd="0" destOrd="0" parTransId="{5E6B714F-5971-4CDC-9877-3CC6E7B57AE9}" sibTransId="{1BAFB215-EC3E-4686-A46B-5545DE3E1DCA}"/>
    <dgm:cxn modelId="{B140AF8B-729D-4E5D-BA0A-6020C0D45F68}" type="presParOf" srcId="{E8AC7E49-52F6-411A-8AC5-E0356ADB82C5}" destId="{8FA07D47-2146-4D48-8982-02DD15DBE2F9}" srcOrd="0" destOrd="0" presId="urn:microsoft.com/office/officeart/2005/8/layout/cycle7"/>
    <dgm:cxn modelId="{1A524506-CF00-4582-AA38-4F82AEE5C6D3}" type="presParOf" srcId="{E8AC7E49-52F6-411A-8AC5-E0356ADB82C5}" destId="{974687C1-F842-4207-A85D-82D66C748830}" srcOrd="1" destOrd="0" presId="urn:microsoft.com/office/officeart/2005/8/layout/cycle7"/>
    <dgm:cxn modelId="{8CB755A7-E3B6-452A-9547-BDEAE3D80352}" type="presParOf" srcId="{974687C1-F842-4207-A85D-82D66C748830}" destId="{48DBA2C9-FBF2-4160-BB2C-89BFA83F5C2B}" srcOrd="0" destOrd="0" presId="urn:microsoft.com/office/officeart/2005/8/layout/cycle7"/>
    <dgm:cxn modelId="{7BC69685-748D-4CD8-AD9C-13F0C74069A1}" type="presParOf" srcId="{E8AC7E49-52F6-411A-8AC5-E0356ADB82C5}" destId="{68894E6F-7ADD-4EAD-A2BC-B1D554E76100}" srcOrd="2" destOrd="0" presId="urn:microsoft.com/office/officeart/2005/8/layout/cycle7"/>
    <dgm:cxn modelId="{898ACDFF-96AB-4C40-9D6F-7D7AD7288DD4}" type="presParOf" srcId="{E8AC7E49-52F6-411A-8AC5-E0356ADB82C5}" destId="{59D42337-263E-47D8-A75F-C6962BDF799A}" srcOrd="3" destOrd="0" presId="urn:microsoft.com/office/officeart/2005/8/layout/cycle7"/>
    <dgm:cxn modelId="{0EE8C4A1-4CC1-42CC-9244-3F8069B8BE87}" type="presParOf" srcId="{59D42337-263E-47D8-A75F-C6962BDF799A}" destId="{3ADF8C7D-1144-45CF-AEBD-EF2BF98E72A8}" srcOrd="0" destOrd="0" presId="urn:microsoft.com/office/officeart/2005/8/layout/cycle7"/>
    <dgm:cxn modelId="{327B2624-1E63-4054-A28F-528E20F75EBA}" type="presParOf" srcId="{E8AC7E49-52F6-411A-8AC5-E0356ADB82C5}" destId="{726CF942-FE6A-433A-887D-74B08CB2F572}" srcOrd="4" destOrd="0" presId="urn:microsoft.com/office/officeart/2005/8/layout/cycle7"/>
    <dgm:cxn modelId="{8A3AAC96-DB71-4DC9-9104-7A69F4E38062}" type="presParOf" srcId="{E8AC7E49-52F6-411A-8AC5-E0356ADB82C5}" destId="{51221AAA-C630-4A67-9064-0D11812F5D24}" srcOrd="5" destOrd="0" presId="urn:microsoft.com/office/officeart/2005/8/layout/cycle7"/>
    <dgm:cxn modelId="{934865B7-7866-469B-BA27-CDB8EB0524F1}" type="presParOf" srcId="{51221AAA-C630-4A67-9064-0D11812F5D24}" destId="{ED331F3B-11C9-43D4-AD8B-2A20058630CA}"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07D47-2146-4D48-8982-02DD15DBE2F9}">
      <dsp:nvSpPr>
        <dsp:cNvPr id="0" name=""/>
        <dsp:cNvSpPr/>
      </dsp:nvSpPr>
      <dsp:spPr>
        <a:xfrm>
          <a:off x="1279210" y="646"/>
          <a:ext cx="948705" cy="47435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a:t>主体</a:t>
          </a:r>
        </a:p>
      </dsp:txBody>
      <dsp:txXfrm>
        <a:off x="1293103" y="14539"/>
        <a:ext cx="920919" cy="446566"/>
      </dsp:txXfrm>
    </dsp:sp>
    <dsp:sp modelId="{974687C1-F842-4207-A85D-82D66C748830}">
      <dsp:nvSpPr>
        <dsp:cNvPr id="0" name=""/>
        <dsp:cNvSpPr/>
      </dsp:nvSpPr>
      <dsp:spPr>
        <a:xfrm rot="3266563">
          <a:off x="2165939" y="701488"/>
          <a:ext cx="937737" cy="324786"/>
        </a:xfrm>
        <a:prstGeom prst="lef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p>
      </dsp:txBody>
      <dsp:txXfrm>
        <a:off x="2263375" y="766445"/>
        <a:ext cx="742865" cy="194872"/>
      </dsp:txXfrm>
    </dsp:sp>
    <dsp:sp modelId="{68894E6F-7ADD-4EAD-A2BC-B1D554E76100}">
      <dsp:nvSpPr>
        <dsp:cNvPr id="0" name=""/>
        <dsp:cNvSpPr/>
      </dsp:nvSpPr>
      <dsp:spPr>
        <a:xfrm>
          <a:off x="2229358" y="1329891"/>
          <a:ext cx="948705" cy="474352"/>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a:t>主体</a:t>
          </a:r>
        </a:p>
      </dsp:txBody>
      <dsp:txXfrm>
        <a:off x="2243251" y="1343784"/>
        <a:ext cx="920919" cy="446566"/>
      </dsp:txXfrm>
    </dsp:sp>
    <dsp:sp modelId="{59D42337-263E-47D8-A75F-C6962BDF799A}">
      <dsp:nvSpPr>
        <dsp:cNvPr id="0" name=""/>
        <dsp:cNvSpPr/>
      </dsp:nvSpPr>
      <dsp:spPr>
        <a:xfrm rot="10799995">
          <a:off x="1386321" y="1371793"/>
          <a:ext cx="775768" cy="390550"/>
        </a:xfrm>
        <a:prstGeom prst="leftRigh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rot="10800000">
        <a:off x="1503486" y="1449903"/>
        <a:ext cx="541438" cy="234330"/>
      </dsp:txXfrm>
    </dsp:sp>
    <dsp:sp modelId="{726CF942-FE6A-433A-887D-74B08CB2F572}">
      <dsp:nvSpPr>
        <dsp:cNvPr id="0" name=""/>
        <dsp:cNvSpPr/>
      </dsp:nvSpPr>
      <dsp:spPr>
        <a:xfrm>
          <a:off x="370348" y="1329894"/>
          <a:ext cx="948705" cy="474352"/>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a:t>主体</a:t>
          </a:r>
        </a:p>
      </dsp:txBody>
      <dsp:txXfrm>
        <a:off x="384241" y="1343787"/>
        <a:ext cx="920919" cy="446566"/>
      </dsp:txXfrm>
    </dsp:sp>
    <dsp:sp modelId="{51221AAA-C630-4A67-9064-0D11812F5D24}">
      <dsp:nvSpPr>
        <dsp:cNvPr id="0" name=""/>
        <dsp:cNvSpPr/>
      </dsp:nvSpPr>
      <dsp:spPr>
        <a:xfrm rot="18261723">
          <a:off x="494397" y="666413"/>
          <a:ext cx="913661" cy="306361"/>
        </a:xfrm>
        <a:prstGeom prst="lef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p>
      </dsp:txBody>
      <dsp:txXfrm>
        <a:off x="586305" y="727685"/>
        <a:ext cx="729845" cy="18381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65EB2E-BE53-4504-AB1F-46391BC94185}" type="datetimeFigureOut">
              <a:rPr kumimoji="1" lang="ja-JP" altLang="en-US" smtClean="0"/>
              <a:t>2019/10/9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BD4904-88E3-4337-B015-69759E71499F}" type="slidenum">
              <a:rPr kumimoji="1" lang="ja-JP" altLang="en-US" smtClean="0"/>
              <a:t>‹#›</a:t>
            </a:fld>
            <a:endParaRPr kumimoji="1" lang="ja-JP" altLang="en-US"/>
          </a:p>
        </p:txBody>
      </p:sp>
    </p:spTree>
    <p:extLst>
      <p:ext uri="{BB962C8B-B14F-4D97-AF65-F5344CB8AC3E}">
        <p14:creationId xmlns:p14="http://schemas.microsoft.com/office/powerpoint/2010/main" val="12119532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dirty="0"/>
          </a:p>
        </p:txBody>
      </p:sp>
    </p:spTree>
    <p:extLst>
      <p:ext uri="{BB962C8B-B14F-4D97-AF65-F5344CB8AC3E}">
        <p14:creationId xmlns:p14="http://schemas.microsoft.com/office/powerpoint/2010/main" val="3718189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例えば、</a:t>
            </a:r>
            <a:endParaRPr kumimoji="1" lang="en-US" altLang="ja-JP" smtClean="0"/>
          </a:p>
          <a:p>
            <a:r>
              <a:rPr kumimoji="1" lang="ja-JP" altLang="en-US" smtClean="0"/>
              <a:t>通っている病院・飲んでいる薬←医師：イーケプラ（薬）←てんかんが起こる可能性が在り、薬で抑えている（調整している）</a:t>
            </a:r>
            <a:endParaRPr kumimoji="1" lang="en-US" altLang="ja-JP" smtClean="0"/>
          </a:p>
          <a:p>
            <a:r>
              <a:rPr kumimoji="1" lang="ja-JP" altLang="en-US" smtClean="0"/>
              <a:t>右麻痺←ＯＴ、福祉用具←片手爪切り。</a:t>
            </a: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A6ABEF-541A-4058-86F0-A3D3AACFF26A}" type="slidenum">
              <a:rPr kumimoji="1" lang="ja-JP" altLang="en-US" sz="13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2760125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ただ、安易に使われている、連携、多職種連携、チーム等にはどのような関係性があるのでしょうか？</a:t>
            </a:r>
            <a:endParaRPr kumimoji="1" lang="en-US" altLang="ja-JP" smtClean="0"/>
          </a:p>
          <a:p>
            <a:r>
              <a:rPr kumimoji="1" lang="ja-JP" altLang="en-US" smtClean="0"/>
              <a:t>人によっては、同じ意味に捉えていたり、混在していたり。</a:t>
            </a:r>
            <a:endParaRPr kumimoji="1" lang="en-US" altLang="ja-JP" smtClean="0"/>
          </a:p>
          <a:p>
            <a:r>
              <a:rPr kumimoji="1" lang="ja-JP" altLang="en-US" smtClean="0"/>
              <a:t>そんなに、言葉遊びをするつもりもありませんが、テキスト化を考え、人に伝えるとすれば、自分なりに、少し整理し理解しておこうかと思いました。</a:t>
            </a: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66064" rtl="0" eaLnBrk="1" fontAlgn="auto" latinLnBrk="0" hangingPunct="1">
              <a:lnSpc>
                <a:spcPct val="100000"/>
              </a:lnSpc>
              <a:spcBef>
                <a:spcPts val="0"/>
              </a:spcBef>
              <a:spcAft>
                <a:spcPts val="0"/>
              </a:spcAft>
              <a:buClrTx/>
              <a:buSzTx/>
              <a:buFontTx/>
              <a:buNone/>
              <a:tabLst/>
              <a:defRPr/>
            </a:pPr>
            <a:fld id="{E517D3FD-0769-4473-8B36-109E6D32A85E}" type="slidenum">
              <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66064" rtl="0" eaLnBrk="1" fontAlgn="auto" latinLnBrk="0" hangingPunct="1">
                <a:lnSpc>
                  <a:spcPct val="100000"/>
                </a:lnSpc>
                <a:spcBef>
                  <a:spcPts val="0"/>
                </a:spcBef>
                <a:spcAft>
                  <a:spcPts val="0"/>
                </a:spcAft>
                <a:buClrTx/>
                <a:buSzTx/>
                <a:buFontTx/>
                <a:buNone/>
                <a:tabLst/>
                <a:defRPr/>
              </a:pPr>
              <a:t>12</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611507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野中先生も、関係性という視点の中で、４つの段階に整理しています。</a:t>
            </a:r>
            <a:endParaRPr kumimoji="1" lang="en-US" altLang="ja-JP" smtClean="0"/>
          </a:p>
          <a:p>
            <a:r>
              <a:rPr kumimoji="1" lang="ja-JP" altLang="en-US" smtClean="0"/>
              <a:t>すると、チームは、第４段階になるのかと考えられますが、多職種連携とチームアプローチは、関係性の、リンクしている部分になるのかもしれません。</a:t>
            </a: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66064" rtl="0" eaLnBrk="1" fontAlgn="auto" latinLnBrk="0" hangingPunct="1">
              <a:lnSpc>
                <a:spcPct val="100000"/>
              </a:lnSpc>
              <a:spcBef>
                <a:spcPts val="0"/>
              </a:spcBef>
              <a:spcAft>
                <a:spcPts val="0"/>
              </a:spcAft>
              <a:buClrTx/>
              <a:buSzTx/>
              <a:buFontTx/>
              <a:buNone/>
              <a:tabLst/>
              <a:defRPr/>
            </a:pPr>
            <a:fld id="{E517D3FD-0769-4473-8B36-109E6D32A85E}" type="slidenum">
              <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66064" rtl="0" eaLnBrk="1" fontAlgn="auto" latinLnBrk="0" hangingPunct="1">
                <a:lnSpc>
                  <a:spcPct val="100000"/>
                </a:lnSpc>
                <a:spcBef>
                  <a:spcPts val="0"/>
                </a:spcBef>
                <a:spcAft>
                  <a:spcPts val="0"/>
                </a:spcAft>
                <a:buClrTx/>
                <a:buSzTx/>
                <a:buFontTx/>
                <a:buNone/>
                <a:tabLst/>
                <a:defRPr/>
              </a:pPr>
              <a:t>13</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75492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ちなみに</a:t>
            </a:r>
            <a:r>
              <a:rPr kumimoji="1" lang="ja-JP" altLang="en-US" dirty="0" smtClean="0"/>
              <a:t>、学問的な「</a:t>
            </a:r>
            <a:r>
              <a:rPr kumimoji="1" lang="ja-JP" altLang="en-US" dirty="0"/>
              <a:t>連携」の定義はこのようになります。共通項としては、「二人以上」「異なった専門職」「共通の目標達成」「プロセス」が挙げられますが、松岡の定義にある「主体性を持った」という表現など、チームとして動く際のプラスとマイナス、つまり、主体性を持って参加・協働する推進力のようなものと、一方で専門的な立場によって意向が異なる可能性があるという連携上、直面しやすい課題を表しているようにも思えます。ただ、「単独では達成できない」目標の達成が可能となる訳ですから、いかに「違い」を克服するかが大切だということです。</a:t>
            </a:r>
          </a:p>
        </p:txBody>
      </p:sp>
      <p:sp>
        <p:nvSpPr>
          <p:cNvPr id="4" name="スライド番号プレースホルダー 3"/>
          <p:cNvSpPr>
            <a:spLocks noGrp="1"/>
          </p:cNvSpPr>
          <p:nvPr>
            <p:ph type="sldNum" sz="quarter" idx="5"/>
          </p:nvPr>
        </p:nvSpPr>
        <p:spPr/>
        <p:txBody>
          <a:bodyPr/>
          <a:lstStyle/>
          <a:p>
            <a:fld id="{FEA6ABEF-541A-4058-86F0-A3D3AACFF26A}" type="slidenum">
              <a:rPr kumimoji="1" lang="ja-JP" altLang="en-US" smtClean="0"/>
              <a:t>15</a:t>
            </a:fld>
            <a:endParaRPr kumimoji="1" lang="ja-JP" altLang="en-US"/>
          </a:p>
        </p:txBody>
      </p:sp>
    </p:spTree>
    <p:extLst>
      <p:ext uri="{BB962C8B-B14F-4D97-AF65-F5344CB8AC3E}">
        <p14:creationId xmlns:p14="http://schemas.microsoft.com/office/powerpoint/2010/main" val="46725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同じ目的をもつ複数の人及び機関が協力関係を構築して目的達 成に取り組むことを「協働（</a:t>
            </a:r>
            <a:r>
              <a:rPr kumimoji="1" lang="en-US" altLang="ja-JP" dirty="0"/>
              <a:t>collaboration)</a:t>
            </a:r>
            <a:r>
              <a:rPr kumimoji="1" lang="ja-JP" altLang="en-US" dirty="0"/>
              <a:t>」として，</a:t>
            </a:r>
            <a:endParaRPr kumimoji="1" lang="en-US" altLang="ja-JP" dirty="0"/>
          </a:p>
          <a:p>
            <a:r>
              <a:rPr kumimoji="1" lang="ja-JP" altLang="en-US" dirty="0"/>
              <a:t>協働を実現するための過程を含む手段的概念が「連携（</a:t>
            </a:r>
            <a:r>
              <a:rPr kumimoji="1" lang="en-US" altLang="ja-JP" dirty="0"/>
              <a:t>cooperation)</a:t>
            </a:r>
            <a:r>
              <a:rPr kumimoji="1" lang="ja-JP" altLang="en-US" dirty="0"/>
              <a:t>」であり，</a:t>
            </a:r>
            <a:endParaRPr kumimoji="1" lang="en-US" altLang="ja-JP" dirty="0"/>
          </a:p>
          <a:p>
            <a:r>
              <a:rPr kumimoji="1" lang="ja-JP" altLang="en-US" dirty="0"/>
              <a:t>協働における「連携」の実態として「チーム」を 位置づけた。</a:t>
            </a:r>
            <a:endParaRPr kumimoji="1" lang="en-US" altLang="ja-JP" dirty="0"/>
          </a:p>
          <a:p>
            <a:r>
              <a:rPr kumimoji="1" lang="ja-JP" altLang="en-US" dirty="0"/>
              <a:t>協働は目的達成のための手段的概念であり，連携は協働を実現するための更なる手段的概念である。</a:t>
            </a:r>
            <a:endParaRPr kumimoji="1" lang="en-US" altLang="ja-JP" dirty="0"/>
          </a:p>
          <a:p>
            <a:r>
              <a:rPr kumimoji="1" lang="ja-JP" altLang="en-US" dirty="0"/>
              <a:t>つまり，協働には連携が必要条件であり，二つの概念は階層性のある手段的概念であると考えられます。</a:t>
            </a:r>
          </a:p>
        </p:txBody>
      </p:sp>
      <p:sp>
        <p:nvSpPr>
          <p:cNvPr id="4" name="スライド番号プレースホルダー 3"/>
          <p:cNvSpPr>
            <a:spLocks noGrp="1"/>
          </p:cNvSpPr>
          <p:nvPr>
            <p:ph type="sldNum" sz="quarter" idx="10"/>
          </p:nvPr>
        </p:nvSpPr>
        <p:spPr/>
        <p:txBody>
          <a:bodyPr/>
          <a:lstStyle/>
          <a:p>
            <a:pPr defTabSz="966064">
              <a:defRPr/>
            </a:pPr>
            <a:fld id="{E517D3FD-0769-4473-8B36-109E6D32A85E}" type="slidenum">
              <a:rPr kumimoji="1" lang="ja-JP" altLang="en-US">
                <a:solidFill>
                  <a:prstClr val="black"/>
                </a:solidFill>
                <a:latin typeface="Calibri" panose="020F0502020204030204"/>
                <a:ea typeface="ＭＳ Ｐゴシック" panose="020B0600070205080204" pitchFamily="50" charset="-128"/>
              </a:rPr>
              <a:pPr defTabSz="966064">
                <a:defRPr/>
              </a:pPr>
              <a:t>16</a:t>
            </a:fld>
            <a:endParaRPr kumimoji="1"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2952755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mtClean="0"/>
              <a:t>【</a:t>
            </a:r>
            <a:r>
              <a:rPr kumimoji="1" lang="ja-JP" altLang="en-US" smtClean="0"/>
              <a:t>具体的な相談支援のプロセスに結び付けてみる</a:t>
            </a:r>
            <a:r>
              <a:rPr kumimoji="1" lang="en-US" altLang="ja-JP" smtClean="0"/>
              <a:t>】</a:t>
            </a:r>
          </a:p>
          <a:p>
            <a:r>
              <a:rPr kumimoji="1" lang="ja-JP" altLang="en-US" smtClean="0"/>
              <a:t>チームアプローチをゼロから始めるわけではなく、総合支援法上、サービス等利用計画等でシステム化されている。</a:t>
            </a:r>
            <a:endParaRPr kumimoji="1" lang="en-US" altLang="ja-JP" smtClean="0"/>
          </a:p>
          <a:p>
            <a:r>
              <a:rPr kumimoji="1" lang="ja-JP" altLang="en-US" smtClean="0"/>
              <a:t>多職種の土俵、アセスメントや考え、価値観の理解</a:t>
            </a: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66064" rtl="0" eaLnBrk="1" fontAlgn="auto" latinLnBrk="0" hangingPunct="1">
              <a:lnSpc>
                <a:spcPct val="100000"/>
              </a:lnSpc>
              <a:spcBef>
                <a:spcPts val="0"/>
              </a:spcBef>
              <a:spcAft>
                <a:spcPts val="0"/>
              </a:spcAft>
              <a:buClrTx/>
              <a:buSzTx/>
              <a:buFontTx/>
              <a:buNone/>
              <a:tabLst/>
              <a:defRPr/>
            </a:pPr>
            <a:fld id="{E517D3FD-0769-4473-8B36-109E6D32A85E}" type="slidenum">
              <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66064" rtl="0" eaLnBrk="1" fontAlgn="auto" latinLnBrk="0" hangingPunct="1">
                <a:lnSpc>
                  <a:spcPct val="100000"/>
                </a:lnSpc>
                <a:spcBef>
                  <a:spcPts val="0"/>
                </a:spcBef>
                <a:spcAft>
                  <a:spcPts val="0"/>
                </a:spcAft>
                <a:buClrTx/>
                <a:buSzTx/>
                <a:buFontTx/>
                <a:buNone/>
                <a:tabLst/>
                <a:defRPr/>
              </a:pPr>
              <a:t>17</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7491454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最後に、「多職種連携・チーム支援」のまとめとして、留意点の確認です。</a:t>
            </a:r>
          </a:p>
        </p:txBody>
      </p:sp>
      <p:sp>
        <p:nvSpPr>
          <p:cNvPr id="4" name="スライド番号プレースホルダー 3"/>
          <p:cNvSpPr>
            <a:spLocks noGrp="1"/>
          </p:cNvSpPr>
          <p:nvPr>
            <p:ph type="sldNum" sz="quarter" idx="10"/>
          </p:nvPr>
        </p:nvSpPr>
        <p:spPr/>
        <p:txBody>
          <a:bodyPr/>
          <a:lstStyle/>
          <a:p>
            <a:fld id="{FEA6ABEF-541A-4058-86F0-A3D3AACFF26A}" type="slidenum">
              <a:rPr kumimoji="1" lang="ja-JP" altLang="en-US" smtClean="0"/>
              <a:t>18</a:t>
            </a:fld>
            <a:endParaRPr kumimoji="1" lang="ja-JP" altLang="en-US"/>
          </a:p>
        </p:txBody>
      </p:sp>
    </p:spTree>
    <p:extLst>
      <p:ext uri="{BB962C8B-B14F-4D97-AF65-F5344CB8AC3E}">
        <p14:creationId xmlns:p14="http://schemas.microsoft.com/office/powerpoint/2010/main" val="984522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666046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A6ABEF-541A-4058-86F0-A3D3AACFF26A}" type="slidenum">
              <a:rPr kumimoji="1" lang="ja-JP" altLang="en-US" smtClean="0"/>
              <a:t>21</a:t>
            </a:fld>
            <a:endParaRPr kumimoji="1" lang="ja-JP" altLang="en-US"/>
          </a:p>
        </p:txBody>
      </p:sp>
    </p:spTree>
    <p:extLst>
      <p:ext uri="{BB962C8B-B14F-4D97-AF65-F5344CB8AC3E}">
        <p14:creationId xmlns:p14="http://schemas.microsoft.com/office/powerpoint/2010/main" val="35344257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A6ABEF-541A-4058-86F0-A3D3AACFF26A}"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43019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mtClean="0"/>
              <a:t>新初任者研修では</a:t>
            </a:r>
            <a:r>
              <a:rPr kumimoji="1" lang="en-US" altLang="ja-JP" smtClean="0"/>
              <a:t>90</a:t>
            </a:r>
            <a:r>
              <a:rPr kumimoji="1" lang="ja-JP" altLang="en-US" smtClean="0"/>
              <a:t>分で、ケアマネプロセスの歴史から留意点、プロセス内での基本的な姿勢・視点、多職種連携とチームアプローチとつながります。</a:t>
            </a:r>
            <a:endParaRPr kumimoji="1" lang="en-US" altLang="ja-JP"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mtClean="0"/>
              <a:t>現任では、連携やチームアプローチについて実践を振り返り、６０分の講義とその後の演習につなぎます。</a:t>
            </a:r>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24058719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EA6ABEF-541A-4058-86F0-A3D3AACFF26A}" type="slidenum">
              <a:rPr kumimoji="1" lang="ja-JP" altLang="en-US" smtClean="0"/>
              <a:t>23</a:t>
            </a:fld>
            <a:endParaRPr kumimoji="1" lang="ja-JP" altLang="en-US"/>
          </a:p>
        </p:txBody>
      </p:sp>
    </p:spTree>
    <p:extLst>
      <p:ext uri="{BB962C8B-B14F-4D97-AF65-F5344CB8AC3E}">
        <p14:creationId xmlns:p14="http://schemas.microsoft.com/office/powerpoint/2010/main" val="311816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A6ABEF-541A-4058-86F0-A3D3AACFF26A}" type="slidenum">
              <a:rPr kumimoji="1" lang="ja-JP" altLang="en-US" smtClean="0"/>
              <a:t>25</a:t>
            </a:fld>
            <a:endParaRPr kumimoji="1" lang="ja-JP" altLang="en-US"/>
          </a:p>
        </p:txBody>
      </p:sp>
    </p:spTree>
    <p:extLst>
      <p:ext uri="{BB962C8B-B14F-4D97-AF65-F5344CB8AC3E}">
        <p14:creationId xmlns:p14="http://schemas.microsoft.com/office/powerpoint/2010/main" val="1274774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A6ABEF-541A-4058-86F0-A3D3AACFF26A}"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33839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66064">
              <a:defRPr/>
            </a:pPr>
            <a:fld id="{E517D3FD-0769-4473-8B36-109E6D32A85E}" type="slidenum">
              <a:rPr kumimoji="1" lang="ja-JP" altLang="en-US">
                <a:solidFill>
                  <a:prstClr val="black"/>
                </a:solidFill>
                <a:latin typeface="Calibri" panose="020F0502020204030204"/>
                <a:ea typeface="ＭＳ Ｐゴシック" panose="020B0600070205080204" pitchFamily="50" charset="-128"/>
              </a:rPr>
              <a:pPr defTabSz="966064">
                <a:defRPr/>
              </a:pPr>
              <a:t>29</a:t>
            </a:fld>
            <a:endParaRPr kumimoji="1"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41698309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地域生活支援における多職種連携ということで言いますと、地域で生活するためには、誰もが、保健・医療・教育といった様々な領域と関わることになりますし、障害福祉サービス一つとっても、様々な事業が存在します。その多様な関わりを地域生活を支える上では考慮する必要があるのですが、それぞれの立場・立ち位置で価値観や支援の方法が異なる訳ですから、違うことを認めた上で、いかにその違いを共通の目的の下、結集できるかがポイントとなる訳です。山田あさみさんの例でも、家族や医師の反対がある一方で、コメディカルの理解や友人の後押しがありました。誰がいいとか悪いとかではなく、それぞれの立場を理解した上で</a:t>
            </a:r>
            <a:r>
              <a:rPr kumimoji="1" lang="ja-JP" altLang="en-US" dirty="0" smtClean="0"/>
              <a:t>、最後は本人</a:t>
            </a:r>
            <a:r>
              <a:rPr kumimoji="1" lang="ja-JP" altLang="en-US" dirty="0"/>
              <a:t>の希望の実現に向けてチームとしてまとまって</a:t>
            </a:r>
            <a:r>
              <a:rPr kumimoji="1" lang="ja-JP" altLang="en-US" dirty="0" smtClean="0"/>
              <a:t>いくことが需要だということです。</a:t>
            </a:r>
            <a:endParaRPr kumimoji="1" lang="ja-JP" altLang="en-US" dirty="0"/>
          </a:p>
        </p:txBody>
      </p:sp>
      <p:sp>
        <p:nvSpPr>
          <p:cNvPr id="4" name="スライド番号プレースホルダー 3"/>
          <p:cNvSpPr>
            <a:spLocks noGrp="1"/>
          </p:cNvSpPr>
          <p:nvPr>
            <p:ph type="sldNum" sz="quarter" idx="10"/>
          </p:nvPr>
        </p:nvSpPr>
        <p:spPr/>
        <p:txBody>
          <a:bodyPr/>
          <a:lstStyle/>
          <a:p>
            <a:fld id="{FEA6ABEF-541A-4058-86F0-A3D3AACFF26A}" type="slidenum">
              <a:rPr kumimoji="1" lang="ja-JP" altLang="en-US" smtClean="0"/>
              <a:t>32</a:t>
            </a:fld>
            <a:endParaRPr kumimoji="1" lang="ja-JP" altLang="en-US"/>
          </a:p>
        </p:txBody>
      </p:sp>
    </p:spTree>
    <p:extLst>
      <p:ext uri="{BB962C8B-B14F-4D97-AF65-F5344CB8AC3E}">
        <p14:creationId xmlns:p14="http://schemas.microsoft.com/office/powerpoint/2010/main" val="41427563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本当は、もう少し細かく分けてみると、それぞれの範囲（構造）で、注意しておかなければいけない観点があります。</a:t>
            </a:r>
            <a:endParaRPr kumimoji="1" lang="en-US" altLang="ja-JP" dirty="0"/>
          </a:p>
          <a:p>
            <a:r>
              <a:rPr kumimoji="1" lang="ja-JP" altLang="en-US" dirty="0"/>
              <a:t>このコマの真ん中だけでも、留意事項の基本事項とその他事項は随分異なる。</a:t>
            </a:r>
            <a:endParaRPr kumimoji="1" lang="en-US" altLang="ja-JP" dirty="0"/>
          </a:p>
          <a:p>
            <a:r>
              <a:rPr kumimoji="1" lang="ja-JP" altLang="en-US" dirty="0"/>
              <a:t>また、多機関連携等、実施していくためには、ミクロレベルの分析や改善等が大きいことともある。</a:t>
            </a:r>
            <a:endParaRPr kumimoji="1" lang="en-US" altLang="ja-JP" dirty="0"/>
          </a:p>
        </p:txBody>
      </p:sp>
      <p:sp>
        <p:nvSpPr>
          <p:cNvPr id="4" name="スライド番号プレースホルダー 3"/>
          <p:cNvSpPr>
            <a:spLocks noGrp="1"/>
          </p:cNvSpPr>
          <p:nvPr>
            <p:ph type="sldNum" sz="quarter" idx="10"/>
          </p:nvPr>
        </p:nvSpPr>
        <p:spPr/>
        <p:txBody>
          <a:bodyPr/>
          <a:lstStyle/>
          <a:p>
            <a:pPr defTabSz="966064">
              <a:defRPr/>
            </a:pPr>
            <a:fld id="{E517D3FD-0769-4473-8B36-109E6D32A85E}" type="slidenum">
              <a:rPr kumimoji="1" lang="ja-JP" altLang="en-US">
                <a:solidFill>
                  <a:prstClr val="black"/>
                </a:solidFill>
                <a:latin typeface="Calibri" panose="020F0502020204030204"/>
                <a:ea typeface="ＭＳ Ｐゴシック" panose="020B0600070205080204" pitchFamily="50" charset="-128"/>
              </a:rPr>
              <a:pPr defTabSz="966064">
                <a:defRPr/>
              </a:pPr>
              <a:t>34</a:t>
            </a:fld>
            <a:endParaRPr kumimoji="1"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082779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300" dirty="0"/>
              <a:t>１．</a:t>
            </a:r>
            <a:r>
              <a:rPr lang="en-US" altLang="ja-JP" sz="1300" dirty="0"/>
              <a:t>『</a:t>
            </a:r>
            <a:r>
              <a:rPr lang="ja-JP" altLang="en-US" sz="1300" dirty="0"/>
              <a:t>顔ぶれ</a:t>
            </a:r>
            <a:r>
              <a:rPr lang="en-US" altLang="ja-JP" sz="1300" dirty="0"/>
              <a:t>』</a:t>
            </a:r>
            <a:r>
              <a:rPr lang="ja-JP" altLang="en-US" sz="1300" dirty="0"/>
              <a:t>をしっかり意識する</a:t>
            </a:r>
            <a:endParaRPr lang="en-US" altLang="ja-JP" sz="1300" dirty="0"/>
          </a:p>
          <a:p>
            <a:r>
              <a:rPr lang="ja-JP" altLang="en-US" sz="1300" dirty="0"/>
              <a:t>　団体や法人の顔で参加する場合や地域の住民を含むゆるやかなネットワークの場合もある</a:t>
            </a:r>
            <a:endParaRPr lang="en-US" altLang="ja-JP" sz="1300" dirty="0"/>
          </a:p>
          <a:p>
            <a:r>
              <a:rPr lang="ja-JP" altLang="en-US" sz="1300" dirty="0"/>
              <a:t>２．</a:t>
            </a:r>
            <a:r>
              <a:rPr lang="en-US" altLang="ja-JP" sz="1300" dirty="0"/>
              <a:t>『</a:t>
            </a:r>
            <a:r>
              <a:rPr lang="ja-JP" altLang="en-US" sz="1300" dirty="0"/>
              <a:t>フラットな関係</a:t>
            </a:r>
            <a:r>
              <a:rPr lang="en-US" altLang="ja-JP" sz="1300" dirty="0"/>
              <a:t>』</a:t>
            </a:r>
            <a:r>
              <a:rPr lang="ja-JP" altLang="en-US" sz="1300" dirty="0"/>
              <a:t>を意識する</a:t>
            </a:r>
            <a:endParaRPr lang="en-US" altLang="ja-JP" sz="1300" dirty="0"/>
          </a:p>
          <a:p>
            <a:r>
              <a:rPr lang="ja-JP" altLang="en-US" sz="1300" dirty="0"/>
              <a:t>　連携を意識するなら、縦の関係ではなく、横の関係を意識し、一体感が重要</a:t>
            </a:r>
            <a:endParaRPr lang="en-US" altLang="ja-JP" sz="1300" dirty="0"/>
          </a:p>
          <a:p>
            <a:r>
              <a:rPr lang="ja-JP" altLang="en-US" sz="1300" dirty="0"/>
              <a:t>　ただし、適度に失礼のないように。</a:t>
            </a:r>
            <a:endParaRPr lang="en-US" altLang="ja-JP" sz="1300" dirty="0"/>
          </a:p>
          <a:p>
            <a:r>
              <a:rPr lang="ja-JP" altLang="en-US" sz="1300" dirty="0"/>
              <a:t>３．進行は</a:t>
            </a:r>
            <a:r>
              <a:rPr lang="en-US" altLang="ja-JP" sz="1300" dirty="0"/>
              <a:t>『</a:t>
            </a:r>
            <a:r>
              <a:rPr lang="ja-JP" altLang="en-US" sz="1300" dirty="0"/>
              <a:t>バランス</a:t>
            </a:r>
            <a:r>
              <a:rPr lang="en-US" altLang="ja-JP" sz="1300" dirty="0"/>
              <a:t>』</a:t>
            </a:r>
            <a:r>
              <a:rPr lang="ja-JP" altLang="en-US" sz="1300" dirty="0"/>
              <a:t>重視で進める</a:t>
            </a:r>
            <a:endParaRPr lang="en-US" altLang="ja-JP" sz="1300" dirty="0"/>
          </a:p>
          <a:p>
            <a:r>
              <a:rPr lang="ja-JP" altLang="en-US" sz="1300" dirty="0"/>
              <a:t>　一つの団体に偏った進行や決定に気をつける</a:t>
            </a:r>
            <a:endParaRPr lang="en-US" altLang="ja-JP" sz="1300" dirty="0"/>
          </a:p>
          <a:p>
            <a:r>
              <a:rPr lang="ja-JP" altLang="en-US" sz="1300" dirty="0"/>
              <a:t>４．発言は</a:t>
            </a:r>
            <a:r>
              <a:rPr lang="en-US" altLang="ja-JP" sz="1300" dirty="0"/>
              <a:t>『</a:t>
            </a:r>
            <a:r>
              <a:rPr lang="ja-JP" altLang="en-US" sz="1300" dirty="0"/>
              <a:t>公的発言と私的発言</a:t>
            </a:r>
            <a:r>
              <a:rPr lang="en-US" altLang="ja-JP" sz="1300" dirty="0"/>
              <a:t>』</a:t>
            </a:r>
            <a:r>
              <a:rPr lang="ja-JP" altLang="en-US" sz="1300" dirty="0"/>
              <a:t>の区別をつける</a:t>
            </a:r>
            <a:endParaRPr lang="en-US" altLang="ja-JP" sz="1300" dirty="0"/>
          </a:p>
          <a:p>
            <a:r>
              <a:rPr kumimoji="1" lang="ja-JP" altLang="en-US" dirty="0"/>
              <a:t>　団体を代表したものなのか、私的なものか、専門職種の視点なのか、推測・予測、質問・感想、意見・提案なのか整理しながら発言・進行を。</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966064">
              <a:defRPr/>
            </a:pPr>
            <a:fld id="{E517D3FD-0769-4473-8B36-109E6D32A85E}" type="slidenum">
              <a:rPr kumimoji="1" lang="ja-JP" altLang="en-US">
                <a:solidFill>
                  <a:prstClr val="black"/>
                </a:solidFill>
                <a:latin typeface="Calibri" panose="020F0502020204030204"/>
                <a:ea typeface="ＭＳ Ｐゴシック" panose="020B0600070205080204" pitchFamily="50" charset="-128"/>
              </a:rPr>
              <a:pPr defTabSz="966064">
                <a:defRPr/>
              </a:pPr>
              <a:t>39</a:t>
            </a:fld>
            <a:endParaRPr kumimoji="1"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3539591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A6ABEF-541A-4058-86F0-A3D3AACFF26A}"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70120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スライド イメージ プレースホルダー 1"/>
          <p:cNvSpPr>
            <a:spLocks noGrp="1" noRot="1" noChangeAspect="1" noTextEdit="1"/>
          </p:cNvSpPr>
          <p:nvPr>
            <p:ph type="sldImg"/>
          </p:nvPr>
        </p:nvSpPr>
        <p:spPr>
          <a:ln/>
        </p:spPr>
      </p:sp>
      <p:sp>
        <p:nvSpPr>
          <p:cNvPr id="20889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panose="020B0604020202020204" pitchFamily="34" charset="0"/>
              </a:rPr>
              <a:t>間違えて２枚入っているかも。すみません。</a:t>
            </a:r>
          </a:p>
        </p:txBody>
      </p:sp>
      <p:sp>
        <p:nvSpPr>
          <p:cNvPr id="20890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678">
              <a:defRPr kumimoji="1" b="1">
                <a:solidFill>
                  <a:schemeClr val="tx1"/>
                </a:solidFill>
                <a:latin typeface="Arial" panose="020B0604020202020204" pitchFamily="34" charset="0"/>
                <a:ea typeface="ＭＳ Ｐゴシック" panose="020B0600070205080204" pitchFamily="50" charset="-128"/>
              </a:defRPr>
            </a:lvl1pPr>
            <a:lvl2pPr marL="784927" indent="-301895" defTabSz="957678">
              <a:defRPr kumimoji="1" b="1">
                <a:solidFill>
                  <a:schemeClr val="tx1"/>
                </a:solidFill>
                <a:latin typeface="Arial" panose="020B0604020202020204" pitchFamily="34" charset="0"/>
                <a:ea typeface="ＭＳ Ｐゴシック" panose="020B0600070205080204" pitchFamily="50" charset="-128"/>
              </a:defRPr>
            </a:lvl2pPr>
            <a:lvl3pPr marL="1207580" indent="-241516" defTabSz="957678">
              <a:defRPr kumimoji="1" b="1">
                <a:solidFill>
                  <a:schemeClr val="tx1"/>
                </a:solidFill>
                <a:latin typeface="Arial" panose="020B0604020202020204" pitchFamily="34" charset="0"/>
                <a:ea typeface="ＭＳ Ｐゴシック" panose="020B0600070205080204" pitchFamily="50" charset="-128"/>
              </a:defRPr>
            </a:lvl3pPr>
            <a:lvl4pPr marL="1690611" indent="-241516" defTabSz="957678">
              <a:defRPr kumimoji="1" b="1">
                <a:solidFill>
                  <a:schemeClr val="tx1"/>
                </a:solidFill>
                <a:latin typeface="Arial" panose="020B0604020202020204" pitchFamily="34" charset="0"/>
                <a:ea typeface="ＭＳ Ｐゴシック" panose="020B0600070205080204" pitchFamily="50" charset="-128"/>
              </a:defRPr>
            </a:lvl4pPr>
            <a:lvl5pPr marL="2173643" indent="-241516" defTabSz="957678">
              <a:defRPr kumimoji="1" b="1">
                <a:solidFill>
                  <a:schemeClr val="tx1"/>
                </a:solidFill>
                <a:latin typeface="Arial" panose="020B0604020202020204" pitchFamily="34" charset="0"/>
                <a:ea typeface="ＭＳ Ｐゴシック" panose="020B0600070205080204" pitchFamily="50" charset="-128"/>
              </a:defRPr>
            </a:lvl5pPr>
            <a:lvl6pPr marL="2656675"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3139707"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622739"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4105770"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defRPr/>
            </a:pPr>
            <a:fld id="{7C27E951-26E3-4F2C-AE74-F40D87BA0951}" type="slidenum">
              <a:rPr lang="en-US" altLang="ja-JP" b="0">
                <a:solidFill>
                  <a:srgbClr val="000000"/>
                </a:solidFill>
              </a:rPr>
              <a:pPr fontAlgn="base">
                <a:spcBef>
                  <a:spcPct val="0"/>
                </a:spcBef>
                <a:spcAft>
                  <a:spcPct val="0"/>
                </a:spcAft>
                <a:defRPr/>
              </a:pPr>
              <a:t>41</a:t>
            </a:fld>
            <a:endParaRPr lang="en-US" altLang="ja-JP" b="0" dirty="0">
              <a:solidFill>
                <a:srgbClr val="000000"/>
              </a:solidFill>
            </a:endParaRPr>
          </a:p>
        </p:txBody>
      </p:sp>
    </p:spTree>
    <p:extLst>
      <p:ext uri="{BB962C8B-B14F-4D97-AF65-F5344CB8AC3E}">
        <p14:creationId xmlns:p14="http://schemas.microsoft.com/office/powerpoint/2010/main" val="23072305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スライド イメージ プレースホルダー 1"/>
          <p:cNvSpPr>
            <a:spLocks noGrp="1" noRot="1" noChangeAspect="1" noTextEdit="1"/>
          </p:cNvSpPr>
          <p:nvPr>
            <p:ph type="sldImg"/>
          </p:nvPr>
        </p:nvSpPr>
        <p:spPr>
          <a:ln/>
        </p:spPr>
      </p:sp>
      <p:sp>
        <p:nvSpPr>
          <p:cNvPr id="20889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ndParaRPr>
          </a:p>
        </p:txBody>
      </p:sp>
      <p:sp>
        <p:nvSpPr>
          <p:cNvPr id="20890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678">
              <a:defRPr kumimoji="1" b="1">
                <a:solidFill>
                  <a:schemeClr val="tx1"/>
                </a:solidFill>
                <a:latin typeface="Arial" panose="020B0604020202020204" pitchFamily="34" charset="0"/>
                <a:ea typeface="ＭＳ Ｐゴシック" panose="020B0600070205080204" pitchFamily="50" charset="-128"/>
              </a:defRPr>
            </a:lvl1pPr>
            <a:lvl2pPr marL="784927" indent="-301895" defTabSz="957678">
              <a:defRPr kumimoji="1" b="1">
                <a:solidFill>
                  <a:schemeClr val="tx1"/>
                </a:solidFill>
                <a:latin typeface="Arial" panose="020B0604020202020204" pitchFamily="34" charset="0"/>
                <a:ea typeface="ＭＳ Ｐゴシック" panose="020B0600070205080204" pitchFamily="50" charset="-128"/>
              </a:defRPr>
            </a:lvl2pPr>
            <a:lvl3pPr marL="1207580" indent="-241516" defTabSz="957678">
              <a:defRPr kumimoji="1" b="1">
                <a:solidFill>
                  <a:schemeClr val="tx1"/>
                </a:solidFill>
                <a:latin typeface="Arial" panose="020B0604020202020204" pitchFamily="34" charset="0"/>
                <a:ea typeface="ＭＳ Ｐゴシック" panose="020B0600070205080204" pitchFamily="50" charset="-128"/>
              </a:defRPr>
            </a:lvl3pPr>
            <a:lvl4pPr marL="1690611" indent="-241516" defTabSz="957678">
              <a:defRPr kumimoji="1" b="1">
                <a:solidFill>
                  <a:schemeClr val="tx1"/>
                </a:solidFill>
                <a:latin typeface="Arial" panose="020B0604020202020204" pitchFamily="34" charset="0"/>
                <a:ea typeface="ＭＳ Ｐゴシック" panose="020B0600070205080204" pitchFamily="50" charset="-128"/>
              </a:defRPr>
            </a:lvl4pPr>
            <a:lvl5pPr marL="2173643" indent="-241516" defTabSz="957678">
              <a:defRPr kumimoji="1" b="1">
                <a:solidFill>
                  <a:schemeClr val="tx1"/>
                </a:solidFill>
                <a:latin typeface="Arial" panose="020B0604020202020204" pitchFamily="34" charset="0"/>
                <a:ea typeface="ＭＳ Ｐゴシック" panose="020B0600070205080204" pitchFamily="50" charset="-128"/>
              </a:defRPr>
            </a:lvl5pPr>
            <a:lvl6pPr marL="2656675"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3139707"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622739"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4105770"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defRPr/>
            </a:pPr>
            <a:fld id="{7C27E951-26E3-4F2C-AE74-F40D87BA0951}" type="slidenum">
              <a:rPr lang="en-US" altLang="ja-JP" b="0">
                <a:solidFill>
                  <a:srgbClr val="000000"/>
                </a:solidFill>
              </a:rPr>
              <a:pPr fontAlgn="base">
                <a:spcBef>
                  <a:spcPct val="0"/>
                </a:spcBef>
                <a:spcAft>
                  <a:spcPct val="0"/>
                </a:spcAft>
                <a:defRPr/>
              </a:pPr>
              <a:t>42</a:t>
            </a:fld>
            <a:endParaRPr lang="en-US" altLang="ja-JP" b="0">
              <a:solidFill>
                <a:srgbClr val="000000"/>
              </a:solidFill>
            </a:endParaRPr>
          </a:p>
        </p:txBody>
      </p:sp>
    </p:spTree>
    <p:extLst>
      <p:ext uri="{BB962C8B-B14F-4D97-AF65-F5344CB8AC3E}">
        <p14:creationId xmlns:p14="http://schemas.microsoft.com/office/powerpoint/2010/main" val="1284890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この時間の流れを確認しておきます。</a:t>
            </a:r>
          </a:p>
          <a:p>
            <a:r>
              <a:rPr kumimoji="1" lang="ja-JP" altLang="en-US" smtClean="0"/>
              <a:t>現在、お話ししていることが、はじめにということになります。</a:t>
            </a:r>
          </a:p>
          <a:p>
            <a:r>
              <a:rPr kumimoji="1" lang="ja-JP" altLang="en-US" smtClean="0"/>
              <a:t>そして、相談支援の基本姿勢の再確認を行います。</a:t>
            </a:r>
          </a:p>
          <a:p>
            <a:r>
              <a:rPr kumimoji="1" lang="ja-JP" altLang="en-US" smtClean="0"/>
              <a:t>その後、個別相談支援プロセスの振り返りをし、その中で、しっかりと意思決定支援が展開されているかの確認を行い、まとめていきます。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a:t>
            </a:fld>
            <a:endParaRPr kumimoji="1" lang="ja-JP" altLang="en-US"/>
          </a:p>
        </p:txBody>
      </p:sp>
    </p:spTree>
    <p:extLst>
      <p:ext uri="{BB962C8B-B14F-4D97-AF65-F5344CB8AC3E}">
        <p14:creationId xmlns:p14="http://schemas.microsoft.com/office/powerpoint/2010/main" val="3268586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暗いくらいと不平をいうよりも進んで明かりをつけましょう</a:t>
            </a:r>
          </a:p>
        </p:txBody>
      </p:sp>
      <p:sp>
        <p:nvSpPr>
          <p:cNvPr id="4" name="スライド番号プレースホルダー 3"/>
          <p:cNvSpPr>
            <a:spLocks noGrp="1"/>
          </p:cNvSpPr>
          <p:nvPr>
            <p:ph type="sldNum" sz="quarter" idx="10"/>
          </p:nvPr>
        </p:nvSpPr>
        <p:spPr/>
        <p:txBody>
          <a:bodyPr/>
          <a:lstStyle/>
          <a:p>
            <a:fld id="{FEA6ABEF-541A-4058-86F0-A3D3AACFF26A}" type="slidenum">
              <a:rPr kumimoji="1" lang="ja-JP" altLang="en-US" smtClean="0"/>
              <a:t>46</a:t>
            </a:fld>
            <a:endParaRPr kumimoji="1" lang="ja-JP" altLang="en-US"/>
          </a:p>
        </p:txBody>
      </p:sp>
    </p:spTree>
    <p:extLst>
      <p:ext uri="{BB962C8B-B14F-4D97-AF65-F5344CB8AC3E}">
        <p14:creationId xmlns:p14="http://schemas.microsoft.com/office/powerpoint/2010/main" val="24847594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678">
              <a:spcBef>
                <a:spcPct val="30000"/>
              </a:spcBef>
              <a:defRPr kumimoji="1" sz="1300">
                <a:solidFill>
                  <a:schemeClr val="tx1"/>
                </a:solidFill>
                <a:latin typeface="Arial" panose="020B0604020202020204" pitchFamily="34" charset="0"/>
                <a:ea typeface="ＭＳ Ｐ明朝" panose="02020600040205080304" pitchFamily="18" charset="-128"/>
              </a:defRPr>
            </a:lvl1pPr>
            <a:lvl2pPr marL="778218" indent="-298540" defTabSz="957678">
              <a:spcBef>
                <a:spcPct val="30000"/>
              </a:spcBef>
              <a:defRPr kumimoji="1" sz="1300">
                <a:solidFill>
                  <a:schemeClr val="tx1"/>
                </a:solidFill>
                <a:latin typeface="Arial" panose="020B0604020202020204" pitchFamily="34" charset="0"/>
                <a:ea typeface="ＭＳ Ｐ明朝" panose="02020600040205080304" pitchFamily="18" charset="-128"/>
              </a:defRPr>
            </a:lvl2pPr>
            <a:lvl3pPr marL="1197516" indent="-238162" defTabSz="957678">
              <a:spcBef>
                <a:spcPct val="30000"/>
              </a:spcBef>
              <a:defRPr kumimoji="1" sz="1300">
                <a:solidFill>
                  <a:schemeClr val="tx1"/>
                </a:solidFill>
                <a:latin typeface="Arial" panose="020B0604020202020204" pitchFamily="34" charset="0"/>
                <a:ea typeface="ＭＳ Ｐ明朝" panose="02020600040205080304" pitchFamily="18" charset="-128"/>
              </a:defRPr>
            </a:lvl3pPr>
            <a:lvl4pPr marL="1675517" indent="-238162" defTabSz="957678">
              <a:spcBef>
                <a:spcPct val="30000"/>
              </a:spcBef>
              <a:defRPr kumimoji="1" sz="1300">
                <a:solidFill>
                  <a:schemeClr val="tx1"/>
                </a:solidFill>
                <a:latin typeface="Arial" panose="020B0604020202020204" pitchFamily="34" charset="0"/>
                <a:ea typeface="ＭＳ Ｐ明朝" panose="02020600040205080304" pitchFamily="18" charset="-128"/>
              </a:defRPr>
            </a:lvl4pPr>
            <a:lvl5pPr marL="2155194" indent="-238162" defTabSz="957678">
              <a:spcBef>
                <a:spcPct val="30000"/>
              </a:spcBef>
              <a:defRPr kumimoji="1" sz="1300">
                <a:solidFill>
                  <a:schemeClr val="tx1"/>
                </a:solidFill>
                <a:latin typeface="Arial" panose="020B0604020202020204" pitchFamily="34" charset="0"/>
                <a:ea typeface="ＭＳ Ｐ明朝" panose="02020600040205080304" pitchFamily="18" charset="-128"/>
              </a:defRPr>
            </a:lvl5pPr>
            <a:lvl6pPr marL="2638226" indent="-238162" defTabSz="957678"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6pPr>
            <a:lvl7pPr marL="3121258" indent="-238162" defTabSz="957678"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7pPr>
            <a:lvl8pPr marL="3604290" indent="-238162" defTabSz="957678"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8pPr>
            <a:lvl9pPr marL="4087322" indent="-238162" defTabSz="957678"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E3F1E74C-6884-420A-B563-F385C763F2AB}" type="slidenum">
              <a:rPr lang="en-US" altLang="ja-JP">
                <a:solidFill>
                  <a:srgbClr val="000000"/>
                </a:solidFill>
                <a:latin typeface="Times New Roman" panose="02020603050405020304" pitchFamily="18" charset="0"/>
                <a:ea typeface="ＭＳ Ｐゴシック" panose="020B0600070205080204" pitchFamily="50" charset="-128"/>
              </a:rPr>
              <a:pPr fontAlgn="base">
                <a:spcBef>
                  <a:spcPct val="0"/>
                </a:spcBef>
                <a:spcAft>
                  <a:spcPct val="0"/>
                </a:spcAft>
                <a:defRPr/>
              </a:pPr>
              <a:t>47</a:t>
            </a:fld>
            <a:endParaRPr lang="en-US" altLang="ja-JP">
              <a:solidFill>
                <a:srgbClr val="000000"/>
              </a:solidFill>
              <a:latin typeface="Times New Roman" panose="02020603050405020304" pitchFamily="18" charset="0"/>
              <a:ea typeface="ＭＳ Ｐゴシック" panose="020B0600070205080204" pitchFamily="50" charset="-128"/>
            </a:endParaRPr>
          </a:p>
        </p:txBody>
      </p:sp>
      <p:sp>
        <p:nvSpPr>
          <p:cNvPr id="221187" name="Rectangle 2"/>
          <p:cNvSpPr>
            <a:spLocks noGrp="1" noRot="1" noChangeAspect="1" noChangeArrowheads="1" noTextEdit="1"/>
          </p:cNvSpPr>
          <p:nvPr>
            <p:ph type="sldImg"/>
          </p:nvPr>
        </p:nvSpPr>
        <p:spPr>
          <a:ln/>
        </p:spPr>
      </p:sp>
      <p:sp>
        <p:nvSpPr>
          <p:cNvPr id="221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66064">
              <a:defRPr/>
            </a:pPr>
            <a:r>
              <a:rPr lang="ja-JP" altLang="en-US" sz="1300" b="1" dirty="0">
                <a:solidFill>
                  <a:srgbClr val="FF0000"/>
                </a:solidFill>
                <a:latin typeface="Times New Roman"/>
                <a:ea typeface="ＭＳ Ｐゴシック"/>
              </a:rPr>
              <a:t>研修では、個別支援計画作成会議やサービス担当者会議等ロールプレイなどを通じた実感が効果的</a:t>
            </a:r>
          </a:p>
          <a:p>
            <a:pPr eaLnBrk="1" hangingPunct="1"/>
            <a:endParaRPr lang="en-US" altLang="ja-JP" dirty="0">
              <a:latin typeface="Arial" panose="020B0604020202020204" pitchFamily="34" charset="0"/>
            </a:endParaRPr>
          </a:p>
        </p:txBody>
      </p:sp>
    </p:spTree>
    <p:extLst>
      <p:ext uri="{BB962C8B-B14F-4D97-AF65-F5344CB8AC3E}">
        <p14:creationId xmlns:p14="http://schemas.microsoft.com/office/powerpoint/2010/main" val="36182259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ＦＴを学び身につけると云うことは、</a:t>
            </a:r>
            <a:endParaRPr kumimoji="1" lang="en-US" altLang="ja-JP" dirty="0"/>
          </a:p>
          <a:p>
            <a:r>
              <a:rPr kumimoji="1" lang="en-US" altLang="ja-JP" dirty="0"/>
              <a:t>…</a:t>
            </a:r>
            <a:r>
              <a:rPr kumimoji="1" lang="ja-JP" altLang="en-US" dirty="0"/>
              <a:t>ができるようになっていくと云うことです。</a:t>
            </a:r>
          </a:p>
        </p:txBody>
      </p:sp>
      <p:sp>
        <p:nvSpPr>
          <p:cNvPr id="4" name="スライド番号プレースホルダー 3"/>
          <p:cNvSpPr>
            <a:spLocks noGrp="1"/>
          </p:cNvSpPr>
          <p:nvPr>
            <p:ph type="sldNum" sz="quarter" idx="10"/>
          </p:nvPr>
        </p:nvSpPr>
        <p:spPr/>
        <p:txBody>
          <a:bodyPr/>
          <a:lstStyle/>
          <a:p>
            <a:pPr marL="0" marR="0" lvl="0" indent="0" algn="r" defTabSz="930402" rtl="0" eaLnBrk="1" fontAlgn="auto" latinLnBrk="0" hangingPunct="1">
              <a:lnSpc>
                <a:spcPct val="100000"/>
              </a:lnSpc>
              <a:spcBef>
                <a:spcPts val="0"/>
              </a:spcBef>
              <a:spcAft>
                <a:spcPts val="0"/>
              </a:spcAft>
              <a:buClrTx/>
              <a:buSzTx/>
              <a:buFontTx/>
              <a:buNone/>
              <a:tabLst/>
              <a:defRPr/>
            </a:pPr>
            <a:fld id="{69E8B2E0-E134-494F-A127-B748CAC26861}"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30402" rtl="0" eaLnBrk="1" fontAlgn="auto" latinLnBrk="0" hangingPunct="1">
                <a:lnSpc>
                  <a:spcPct val="100000"/>
                </a:lnSpc>
                <a:spcBef>
                  <a:spcPts val="0"/>
                </a:spcBef>
                <a:spcAft>
                  <a:spcPts val="0"/>
                </a:spcAft>
                <a:buClrTx/>
                <a:buSzTx/>
                <a:buFontTx/>
                <a:buNone/>
                <a:tabLst/>
                <a:defRPr/>
              </a:pPr>
              <a:t>48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866141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50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3292450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スライド イメージ プレースホルダー 1"/>
          <p:cNvSpPr>
            <a:spLocks noGrp="1" noRot="1" noChangeAspect="1" noTextEdit="1"/>
          </p:cNvSpPr>
          <p:nvPr>
            <p:ph type="sldImg"/>
          </p:nvPr>
        </p:nvSpPr>
        <p:spPr>
          <a:ln/>
        </p:spPr>
      </p:sp>
      <p:sp>
        <p:nvSpPr>
          <p:cNvPr id="16179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ndParaRPr>
          </a:p>
        </p:txBody>
      </p:sp>
      <p:sp>
        <p:nvSpPr>
          <p:cNvPr id="16179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463">
              <a:defRPr kumimoji="1" b="1">
                <a:solidFill>
                  <a:schemeClr val="tx1"/>
                </a:solidFill>
                <a:latin typeface="Arial" panose="020B0604020202020204" pitchFamily="34" charset="0"/>
                <a:ea typeface="ＭＳ Ｐゴシック" panose="020B0600070205080204" pitchFamily="50" charset="-128"/>
              </a:defRPr>
            </a:lvl1pPr>
            <a:lvl2pPr marL="742950" indent="-285750" defTabSz="906463">
              <a:defRPr kumimoji="1" b="1">
                <a:solidFill>
                  <a:schemeClr val="tx1"/>
                </a:solidFill>
                <a:latin typeface="Arial" panose="020B0604020202020204" pitchFamily="34" charset="0"/>
                <a:ea typeface="ＭＳ Ｐゴシック" panose="020B0600070205080204" pitchFamily="50" charset="-128"/>
              </a:defRPr>
            </a:lvl2pPr>
            <a:lvl3pPr marL="1143000" indent="-228600" defTabSz="906463">
              <a:defRPr kumimoji="1" b="1">
                <a:solidFill>
                  <a:schemeClr val="tx1"/>
                </a:solidFill>
                <a:latin typeface="Arial" panose="020B0604020202020204" pitchFamily="34" charset="0"/>
                <a:ea typeface="ＭＳ Ｐゴシック" panose="020B0600070205080204" pitchFamily="50" charset="-128"/>
              </a:defRPr>
            </a:lvl3pPr>
            <a:lvl4pPr marL="1600200" indent="-228600" defTabSz="906463">
              <a:defRPr kumimoji="1" b="1">
                <a:solidFill>
                  <a:schemeClr val="tx1"/>
                </a:solidFill>
                <a:latin typeface="Arial" panose="020B0604020202020204" pitchFamily="34" charset="0"/>
                <a:ea typeface="ＭＳ Ｐゴシック" panose="020B0600070205080204" pitchFamily="50" charset="-128"/>
              </a:defRPr>
            </a:lvl4pPr>
            <a:lvl5pPr marL="2057400" indent="-228600" defTabSz="906463">
              <a:defRPr kumimoji="1" b="1">
                <a:solidFill>
                  <a:schemeClr val="tx1"/>
                </a:solidFill>
                <a:latin typeface="Arial" panose="020B0604020202020204" pitchFamily="34" charset="0"/>
                <a:ea typeface="ＭＳ Ｐゴシック" panose="020B0600070205080204" pitchFamily="50" charset="-128"/>
              </a:defRPr>
            </a:lvl5pPr>
            <a:lvl6pPr marL="25146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marL="0" marR="0" lvl="0" indent="0" algn="r" defTabSz="906463" rtl="0" eaLnBrk="1" fontAlgn="base" latinLnBrk="0" hangingPunct="1">
              <a:lnSpc>
                <a:spcPct val="100000"/>
              </a:lnSpc>
              <a:spcBef>
                <a:spcPct val="0"/>
              </a:spcBef>
              <a:spcAft>
                <a:spcPct val="0"/>
              </a:spcAft>
              <a:buClrTx/>
              <a:buSzTx/>
              <a:buFontTx/>
              <a:buNone/>
              <a:tabLst/>
              <a:defRPr/>
            </a:pPr>
            <a:fld id="{F91064E8-5EBD-46D1-A92F-78270A0493E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6463" rtl="0" eaLnBrk="1" fontAlgn="base" latinLnBrk="0" hangingPunct="1">
                <a:lnSpc>
                  <a:spcPct val="100000"/>
                </a:lnSpc>
                <a:spcBef>
                  <a:spcPct val="0"/>
                </a:spcBef>
                <a:spcAft>
                  <a:spcPct val="0"/>
                </a:spcAft>
                <a:buClrTx/>
                <a:buSzTx/>
                <a:buFontTx/>
                <a:buNone/>
                <a:tabLst/>
                <a:defRPr/>
              </a:pPr>
              <a:t>51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8112714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こんなことを意識しつつ、演習をお願いします。</a:t>
            </a:r>
            <a:endParaRPr kumimoji="1" lang="en-US" altLang="ja-JP" dirty="0"/>
          </a:p>
          <a:p>
            <a:r>
              <a:rPr kumimoji="1" lang="ja-JP" altLang="en-US" dirty="0"/>
              <a:t>私の役目は、講義で連携を整理することです。</a:t>
            </a:r>
            <a:endParaRPr kumimoji="1" lang="en-US" altLang="ja-JP" dirty="0"/>
          </a:p>
          <a:p>
            <a:r>
              <a:rPr kumimoji="1" lang="ja-JP" altLang="en-US" dirty="0"/>
              <a:t>連携を、演習と実践につなげていただければと思います。</a:t>
            </a:r>
          </a:p>
        </p:txBody>
      </p:sp>
      <p:sp>
        <p:nvSpPr>
          <p:cNvPr id="4" name="スライド番号プレースホルダー 3"/>
          <p:cNvSpPr>
            <a:spLocks noGrp="1"/>
          </p:cNvSpPr>
          <p:nvPr>
            <p:ph type="sldNum" sz="quarter" idx="10"/>
          </p:nvPr>
        </p:nvSpPr>
        <p:spPr/>
        <p:txBody>
          <a:bodyPr/>
          <a:lstStyle/>
          <a:p>
            <a:pPr defTabSz="966064">
              <a:defRPr/>
            </a:pPr>
            <a:fld id="{E517D3FD-0769-4473-8B36-109E6D32A85E}" type="slidenum">
              <a:rPr kumimoji="1" lang="ja-JP" altLang="en-US">
                <a:solidFill>
                  <a:prstClr val="black"/>
                </a:solidFill>
                <a:latin typeface="Calibri" panose="020F0502020204030204"/>
                <a:ea typeface="ＭＳ Ｐゴシック" panose="020B0600070205080204" pitchFamily="50" charset="-128"/>
              </a:rPr>
              <a:pPr defTabSz="966064">
                <a:defRPr/>
              </a:pPr>
              <a:t>52</a:t>
            </a:fld>
            <a:endParaRPr kumimoji="1"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659162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5</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4027010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6</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708778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EA6ABEF-541A-4058-86F0-A3D3AACFF26A}" type="slidenum">
              <a:rPr kumimoji="1" lang="ja-JP" altLang="en-US" smtClean="0"/>
              <a:t>7</a:t>
            </a:fld>
            <a:endParaRPr kumimoji="1" lang="ja-JP" altLang="en-US"/>
          </a:p>
        </p:txBody>
      </p:sp>
    </p:spTree>
    <p:extLst>
      <p:ext uri="{BB962C8B-B14F-4D97-AF65-F5344CB8AC3E}">
        <p14:creationId xmlns:p14="http://schemas.microsoft.com/office/powerpoint/2010/main" val="976002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mtClean="0">
                <a:latin typeface="Arial" panose="020B0604020202020204" pitchFamily="34" charset="0"/>
              </a:rPr>
              <a:t>（その他）</a:t>
            </a:r>
            <a:endParaRPr lang="en-US" altLang="ja-JP" smtClean="0">
              <a:latin typeface="Arial" panose="020B0604020202020204" pitchFamily="34" charset="0"/>
            </a:endParaRPr>
          </a:p>
          <a:p>
            <a:pPr eaLnBrk="1" hangingPunct="1"/>
            <a:r>
              <a:rPr lang="ja-JP" altLang="en-US" smtClean="0">
                <a:latin typeface="Arial" panose="020B0604020202020204" pitchFamily="34" charset="0"/>
              </a:rPr>
              <a:t>・満足度が低い場合やサービスがマンネリ化してしまっている場合</a:t>
            </a:r>
          </a:p>
          <a:p>
            <a:pPr eaLnBrk="1" hangingPunct="1"/>
            <a:r>
              <a:rPr lang="ja-JP" altLang="en-US" smtClean="0">
                <a:latin typeface="Arial" panose="020B0604020202020204" pitchFamily="34" charset="0"/>
              </a:rPr>
              <a:t>・家族ニーズや、その他の周辺環境に巻き込まれてしまっている場合・あらたなニーズやニーズの変化に対応できにくい場合</a:t>
            </a:r>
          </a:p>
          <a:p>
            <a:pPr eaLnBrk="1" hangingPunct="1"/>
            <a:r>
              <a:rPr lang="ja-JP" altLang="en-US" smtClean="0">
                <a:latin typeface="Arial" panose="020B0604020202020204" pitchFamily="34" charset="0"/>
              </a:rPr>
              <a:t>・緊急な対応や時間をかけての取り組みなどの混在や混乱、対応が困難な場合</a:t>
            </a:r>
          </a:p>
          <a:p>
            <a:pPr eaLnBrk="1" hangingPunct="1"/>
            <a:endParaRPr lang="en-US" altLang="ja-JP" smtClean="0">
              <a:latin typeface="Arial" panose="020B0604020202020204" pitchFamily="34" charset="0"/>
            </a:endParaRPr>
          </a:p>
          <a:p>
            <a:pPr eaLnBrk="1" hangingPunct="1"/>
            <a:r>
              <a:rPr lang="en-US" altLang="ja-JP" smtClean="0">
                <a:latin typeface="Arial" panose="020B0604020202020204" pitchFamily="34" charset="0"/>
              </a:rPr>
              <a:t>※</a:t>
            </a:r>
            <a:r>
              <a:rPr lang="ja-JP" altLang="en-US" smtClean="0">
                <a:latin typeface="Arial" panose="020B0604020202020204" pitchFamily="34" charset="0"/>
              </a:rPr>
              <a:t>連携によるより質の高い効果的な支援、一担当者や一事業所の限界</a:t>
            </a:r>
          </a:p>
          <a:p>
            <a:pPr eaLnBrk="1" hangingPunct="1"/>
            <a:r>
              <a:rPr lang="en-US" altLang="ja-JP" smtClean="0">
                <a:latin typeface="Arial" panose="020B0604020202020204" pitchFamily="34" charset="0"/>
              </a:rPr>
              <a:t>※</a:t>
            </a:r>
            <a:r>
              <a:rPr lang="ja-JP" altLang="en-US" smtClean="0">
                <a:latin typeface="Arial" panose="020B0604020202020204" pitchFamily="34" charset="0"/>
              </a:rPr>
              <a:t>連携は、①、②、③にとって大きなメリット（人材・事業所の質の向上と地域の底上げ）</a:t>
            </a:r>
          </a:p>
          <a:p>
            <a:pPr eaLnBrk="1" hangingPunct="1"/>
            <a:endParaRPr lang="en-US" altLang="ja-JP" smtClean="0">
              <a:latin typeface="Arial" panose="020B0604020202020204" pitchFamily="34" charset="0"/>
            </a:endParaRPr>
          </a:p>
          <a:p>
            <a:pPr eaLnBrk="1" hangingPunct="1"/>
            <a:r>
              <a:rPr lang="ja-JP" altLang="en-US" smtClean="0">
                <a:latin typeface="Arial" panose="020B0604020202020204" pitchFamily="34" charset="0"/>
              </a:rPr>
              <a:t>・社会参加や地域生活における様々な関わりが必要な場合</a:t>
            </a:r>
          </a:p>
          <a:p>
            <a:pPr eaLnBrk="1" hangingPunct="1"/>
            <a:r>
              <a:rPr lang="ja-JP" altLang="en-US" smtClean="0">
                <a:latin typeface="Arial" panose="020B0604020202020204" pitchFamily="34" charset="0"/>
              </a:rPr>
              <a:t>・事業所間で対応の統一や混乱をさせない支援ができていない場合</a:t>
            </a:r>
          </a:p>
          <a:p>
            <a:pPr eaLnBrk="1" hangingPunct="1"/>
            <a:r>
              <a:rPr lang="ja-JP" altLang="en-US" smtClean="0">
                <a:latin typeface="Arial" panose="020B0604020202020204" pitchFamily="34" charset="0"/>
              </a:rPr>
              <a:t>・地域にニーズを支える資源がない場合</a:t>
            </a:r>
          </a:p>
          <a:p>
            <a:pPr eaLnBrk="1" hangingPunct="1"/>
            <a:r>
              <a:rPr lang="ja-JP" altLang="en-US" smtClean="0">
                <a:latin typeface="Arial" panose="020B0604020202020204" pitchFamily="34" charset="0"/>
              </a:rPr>
              <a:t>・連携の土俵にのっていない場合　など</a:t>
            </a:r>
            <a:endParaRPr lang="ja-JP" altLang="en-US" dirty="0">
              <a:latin typeface="Arial" panose="020B0604020202020204" pitchFamily="34" charset="0"/>
            </a:endParaRPr>
          </a:p>
        </p:txBody>
      </p:sp>
      <p:sp>
        <p:nvSpPr>
          <p:cNvPr id="142340" name="スライド番号プレースホルダー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678">
              <a:defRPr kumimoji="1" b="1">
                <a:solidFill>
                  <a:schemeClr val="tx1"/>
                </a:solidFill>
                <a:latin typeface="Arial" panose="020B0604020202020204" pitchFamily="34" charset="0"/>
                <a:ea typeface="ＭＳ Ｐゴシック" panose="020B0600070205080204" pitchFamily="50" charset="-128"/>
              </a:defRPr>
            </a:lvl1pPr>
            <a:lvl2pPr marL="784927" indent="-301895" defTabSz="957678">
              <a:defRPr kumimoji="1" b="1">
                <a:solidFill>
                  <a:schemeClr val="tx1"/>
                </a:solidFill>
                <a:latin typeface="Arial" panose="020B0604020202020204" pitchFamily="34" charset="0"/>
                <a:ea typeface="ＭＳ Ｐゴシック" panose="020B0600070205080204" pitchFamily="50" charset="-128"/>
              </a:defRPr>
            </a:lvl2pPr>
            <a:lvl3pPr marL="1207580" indent="-241516" defTabSz="957678">
              <a:defRPr kumimoji="1" b="1">
                <a:solidFill>
                  <a:schemeClr val="tx1"/>
                </a:solidFill>
                <a:latin typeface="Arial" panose="020B0604020202020204" pitchFamily="34" charset="0"/>
                <a:ea typeface="ＭＳ Ｐゴシック" panose="020B0600070205080204" pitchFamily="50" charset="-128"/>
              </a:defRPr>
            </a:lvl3pPr>
            <a:lvl4pPr marL="1690611" indent="-241516" defTabSz="957678">
              <a:defRPr kumimoji="1" b="1">
                <a:solidFill>
                  <a:schemeClr val="tx1"/>
                </a:solidFill>
                <a:latin typeface="Arial" panose="020B0604020202020204" pitchFamily="34" charset="0"/>
                <a:ea typeface="ＭＳ Ｐゴシック" panose="020B0600070205080204" pitchFamily="50" charset="-128"/>
              </a:defRPr>
            </a:lvl4pPr>
            <a:lvl5pPr marL="2173643" indent="-241516" defTabSz="957678">
              <a:defRPr kumimoji="1" b="1">
                <a:solidFill>
                  <a:schemeClr val="tx1"/>
                </a:solidFill>
                <a:latin typeface="Arial" panose="020B0604020202020204" pitchFamily="34" charset="0"/>
                <a:ea typeface="ＭＳ Ｐゴシック" panose="020B0600070205080204" pitchFamily="50" charset="-128"/>
              </a:defRPr>
            </a:lvl5pPr>
            <a:lvl6pPr marL="2656675"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3139707"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622739"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4105770" indent="-241516" defTabSz="957678"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marL="0" marR="0" lvl="0" indent="0" algn="r" defTabSz="957678" rtl="0" eaLnBrk="1" fontAlgn="base" latinLnBrk="0" hangingPunct="1">
              <a:lnSpc>
                <a:spcPct val="100000"/>
              </a:lnSpc>
              <a:spcBef>
                <a:spcPct val="0"/>
              </a:spcBef>
              <a:spcAft>
                <a:spcPct val="0"/>
              </a:spcAft>
              <a:buClrTx/>
              <a:buSzTx/>
              <a:buFontTx/>
              <a:buNone/>
              <a:tabLst/>
              <a:defRPr/>
            </a:pPr>
            <a:fld id="{2883ADE8-2491-4115-819B-C44C9C3DA9CE}" type="slidenum">
              <a:rPr kumimoji="1" lang="en-US" altLang="ja-JP"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57678" rtl="0" eaLnBrk="1" fontAlgn="base" latinLnBrk="0" hangingPunct="1">
                <a:lnSpc>
                  <a:spcPct val="100000"/>
                </a:lnSpc>
                <a:spcBef>
                  <a:spcPct val="0"/>
                </a:spcBef>
                <a:spcAft>
                  <a:spcPct val="0"/>
                </a:spcAft>
                <a:buClrTx/>
                <a:buSzTx/>
                <a:buFontTx/>
                <a:buNone/>
                <a:tabLst/>
                <a:defRPr/>
              </a:pPr>
              <a:t>8</a:t>
            </a:fld>
            <a:endParaRPr kumimoji="1" lang="en-US" altLang="ja-JP"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64037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スライド イメージ プレースホルダー 1"/>
          <p:cNvSpPr>
            <a:spLocks noGrp="1" noRot="1" noChangeAspect="1" noTextEdit="1"/>
          </p:cNvSpPr>
          <p:nvPr>
            <p:ph type="sldImg"/>
          </p:nvPr>
        </p:nvSpPr>
        <p:spPr>
          <a:ln/>
        </p:spPr>
      </p:sp>
      <p:sp>
        <p:nvSpPr>
          <p:cNvPr id="16179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ndParaRPr>
          </a:p>
        </p:txBody>
      </p:sp>
      <p:sp>
        <p:nvSpPr>
          <p:cNvPr id="16179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463">
              <a:defRPr kumimoji="1" b="1">
                <a:solidFill>
                  <a:schemeClr val="tx1"/>
                </a:solidFill>
                <a:latin typeface="Arial" panose="020B0604020202020204" pitchFamily="34" charset="0"/>
                <a:ea typeface="ＭＳ Ｐゴシック" panose="020B0600070205080204" pitchFamily="50" charset="-128"/>
              </a:defRPr>
            </a:lvl1pPr>
            <a:lvl2pPr marL="742950" indent="-285750" defTabSz="906463">
              <a:defRPr kumimoji="1" b="1">
                <a:solidFill>
                  <a:schemeClr val="tx1"/>
                </a:solidFill>
                <a:latin typeface="Arial" panose="020B0604020202020204" pitchFamily="34" charset="0"/>
                <a:ea typeface="ＭＳ Ｐゴシック" panose="020B0600070205080204" pitchFamily="50" charset="-128"/>
              </a:defRPr>
            </a:lvl2pPr>
            <a:lvl3pPr marL="1143000" indent="-228600" defTabSz="906463">
              <a:defRPr kumimoji="1" b="1">
                <a:solidFill>
                  <a:schemeClr val="tx1"/>
                </a:solidFill>
                <a:latin typeface="Arial" panose="020B0604020202020204" pitchFamily="34" charset="0"/>
                <a:ea typeface="ＭＳ Ｐゴシック" panose="020B0600070205080204" pitchFamily="50" charset="-128"/>
              </a:defRPr>
            </a:lvl3pPr>
            <a:lvl4pPr marL="1600200" indent="-228600" defTabSz="906463">
              <a:defRPr kumimoji="1" b="1">
                <a:solidFill>
                  <a:schemeClr val="tx1"/>
                </a:solidFill>
                <a:latin typeface="Arial" panose="020B0604020202020204" pitchFamily="34" charset="0"/>
                <a:ea typeface="ＭＳ Ｐゴシック" panose="020B0600070205080204" pitchFamily="50" charset="-128"/>
              </a:defRPr>
            </a:lvl4pPr>
            <a:lvl5pPr marL="2057400" indent="-228600" defTabSz="906463">
              <a:defRPr kumimoji="1" b="1">
                <a:solidFill>
                  <a:schemeClr val="tx1"/>
                </a:solidFill>
                <a:latin typeface="Arial" panose="020B0604020202020204" pitchFamily="34" charset="0"/>
                <a:ea typeface="ＭＳ Ｐゴシック" panose="020B0600070205080204" pitchFamily="50" charset="-128"/>
              </a:defRPr>
            </a:lvl5pPr>
            <a:lvl6pPr marL="25146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defTabSz="906463"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marL="0" marR="0" lvl="0" indent="0" algn="r" defTabSz="906463" rtl="0" eaLnBrk="1" fontAlgn="base" latinLnBrk="0" hangingPunct="1">
              <a:lnSpc>
                <a:spcPct val="100000"/>
              </a:lnSpc>
              <a:spcBef>
                <a:spcPct val="0"/>
              </a:spcBef>
              <a:spcAft>
                <a:spcPct val="0"/>
              </a:spcAft>
              <a:buClrTx/>
              <a:buSzTx/>
              <a:buFontTx/>
              <a:buNone/>
              <a:tabLst/>
              <a:defRPr/>
            </a:pPr>
            <a:fld id="{F91064E8-5EBD-46D1-A92F-78270A0493E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6463"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97482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少し、整理をしてみると、私たちは、この５つの重要性を認識していると考えられます。</a:t>
            </a:r>
            <a:endParaRPr kumimoji="1" lang="en-US" altLang="ja-JP" smtClean="0"/>
          </a:p>
          <a:p>
            <a:endParaRPr kumimoji="1" lang="en-US" altLang="ja-JP" smtClean="0"/>
          </a:p>
          <a:p>
            <a:r>
              <a:rPr kumimoji="1" lang="ja-JP" altLang="en-US" smtClean="0"/>
              <a:t>［多元性］対応できないニーズや新たな地域社会との繋がり、俯瞰的な生活全体像を見ながらの支援には機関等連携が不可欠となる。</a:t>
            </a:r>
          </a:p>
          <a:p>
            <a:r>
              <a:rPr kumimoji="1" lang="ja-JP" altLang="en-US" smtClean="0"/>
              <a:t>［限界性］利用者の個別性・多様なニーズに答えていくためには、個人や事業所として、完結したサービス提供のみでは対応が難しくなる。</a:t>
            </a:r>
          </a:p>
          <a:p>
            <a:r>
              <a:rPr kumimoji="1" lang="ja-JP" altLang="en-US" smtClean="0"/>
              <a:t>［可能性］</a:t>
            </a:r>
            <a:endParaRPr kumimoji="1" lang="en-US" altLang="ja-JP" smtClean="0"/>
          </a:p>
          <a:p>
            <a:r>
              <a:rPr kumimoji="1" lang="ja-JP" altLang="en-US" smtClean="0"/>
              <a:t>［補完性］</a:t>
            </a:r>
            <a:endParaRPr kumimoji="1" lang="en-US" altLang="ja-JP" smtClean="0"/>
          </a:p>
          <a:p>
            <a:r>
              <a:rPr kumimoji="1" lang="ja-JP" altLang="en-US" smtClean="0"/>
              <a:t>［付加性］連携はニーズに応えることをベースにしながらも、支援者や事業所の質の向上や地域のネットワークによる支援の底上げにも繫がる。</a:t>
            </a:r>
          </a:p>
          <a:p>
            <a:endParaRPr kumimoji="1" lang="en-US" altLang="ja-JP" smtClean="0"/>
          </a:p>
          <a:p>
            <a:r>
              <a:rPr kumimoji="1" lang="ja-JP" altLang="en-US" smtClean="0"/>
              <a:t>・連携を考える場合、実は事業所・組織の部門間連携等と類似する。事業所内のチームワーク。</a:t>
            </a:r>
            <a:endParaRPr kumimoji="1" lang="ja-JP" altLang="en-US" dirty="0"/>
          </a:p>
        </p:txBody>
      </p:sp>
      <p:sp>
        <p:nvSpPr>
          <p:cNvPr id="4" name="スライド番号プレースホルダー 3"/>
          <p:cNvSpPr>
            <a:spLocks noGrp="1"/>
          </p:cNvSpPr>
          <p:nvPr>
            <p:ph type="sldNum" sz="quarter" idx="10"/>
          </p:nvPr>
        </p:nvSpPr>
        <p:spPr/>
        <p:txBody>
          <a:bodyPr/>
          <a:lstStyle/>
          <a:p>
            <a:pPr defTabSz="990409">
              <a:defRPr/>
            </a:pPr>
            <a:fld id="{E517D3FD-0769-4473-8B36-109E6D32A85E}" type="slidenum">
              <a:rPr kumimoji="1" lang="ja-JP" altLang="en-US">
                <a:solidFill>
                  <a:prstClr val="black"/>
                </a:solidFill>
                <a:latin typeface="Calibri" panose="020F0502020204030204"/>
                <a:ea typeface="ＭＳ Ｐゴシック" panose="020B0600070205080204" pitchFamily="50" charset="-128"/>
              </a:rPr>
              <a:pPr defTabSz="990409">
                <a:defRPr/>
              </a:pPr>
              <a:t>10</a:t>
            </a:fld>
            <a:endParaRPr kumimoji="1"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4114764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6DE306A-99BB-4240-BF2D-F9A5C63EDBD8}"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89998D1-CB6C-413C-B1F3-8BE95D7607DC}"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9610BF2-797E-4A9C-A6A6-2B21B6104022}"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719" y="304801"/>
            <a:ext cx="8000285" cy="1216025"/>
          </a:xfrm>
        </p:spPr>
        <p:txBody>
          <a:bodyPr/>
          <a:lstStyle/>
          <a:p>
            <a:r>
              <a:rPr lang="ja-JP" altLang="en-US"/>
              <a:t>マスタ タイトルの書式設定</a:t>
            </a:r>
          </a:p>
        </p:txBody>
      </p:sp>
      <p:sp>
        <p:nvSpPr>
          <p:cNvPr id="3" name="表プレースホルダ 2"/>
          <p:cNvSpPr>
            <a:spLocks noGrp="1"/>
          </p:cNvSpPr>
          <p:nvPr>
            <p:ph type="tbl" idx="1"/>
          </p:nvPr>
        </p:nvSpPr>
        <p:spPr>
          <a:xfrm>
            <a:off x="567574" y="1752600"/>
            <a:ext cx="8000285" cy="4267200"/>
          </a:xfrm>
        </p:spPr>
        <p:txBody>
          <a:bodyPr/>
          <a:lstStyle/>
          <a:p>
            <a:pPr lvl="0"/>
            <a:endParaRPr lang="ja-JP" altLang="en-US" noProof="0" dirty="0"/>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358213C-BAE5-4CB7-A7C0-44408145C25F}" type="slidenum">
              <a:rPr lang="en-US" altLang="ja-JP"/>
              <a:pPr>
                <a:defRPr/>
              </a:pPr>
              <a:t>‹#›</a:t>
            </a:fld>
            <a:endParaRPr lang="en-US" altLang="ja-JP" dirty="0"/>
          </a:p>
        </p:txBody>
      </p:sp>
    </p:spTree>
    <p:extLst>
      <p:ext uri="{BB962C8B-B14F-4D97-AF65-F5344CB8AC3E}">
        <p14:creationId xmlns:p14="http://schemas.microsoft.com/office/powerpoint/2010/main" val="3929079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E3D5920-20C8-4DDC-8ACA-E7DB38F4BF44}"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B36A1C6-500F-439A-96E0-818F70540FFF}"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1AC10CC-2475-461F-B4EB-25C6DFF961F6}"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DE19E50-D01E-4A5F-82FE-459B6AD10DDE}" type="datetime1">
              <a:rPr kumimoji="1" lang="ja-JP" altLang="en-US" smtClean="0"/>
              <a:t>2019/10/9</a:t>
            </a:fld>
            <a:endParaRPr kumimoji="1" lang="ja-JP" altLang="en-US"/>
          </a:p>
        </p:txBody>
      </p:sp>
      <p:sp>
        <p:nvSpPr>
          <p:cNvPr id="8" name="フッター プレースホルダ 7"/>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9" name="スライド番号プレースホルダ 8"/>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C957958-1B89-40F1-B3E3-E4EBF870AFB4}" type="datetime1">
              <a:rPr kumimoji="1" lang="ja-JP" altLang="en-US" smtClean="0"/>
              <a:t>2019/10/9</a:t>
            </a:fld>
            <a:endParaRPr kumimoji="1" lang="ja-JP" altLang="en-US"/>
          </a:p>
        </p:txBody>
      </p:sp>
      <p:sp>
        <p:nvSpPr>
          <p:cNvPr id="4" name="フッター プレースホルダ 3"/>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5" name="スライド番号プレースホルダ 4"/>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1D80BBF-6795-45D4-8BEE-700AC328B319}" type="datetime1">
              <a:rPr kumimoji="1" lang="ja-JP" altLang="en-US" smtClean="0"/>
              <a:t>2019/10/9</a:t>
            </a:fld>
            <a:endParaRPr kumimoji="1" lang="ja-JP" altLang="en-US"/>
          </a:p>
        </p:txBody>
      </p:sp>
      <p:sp>
        <p:nvSpPr>
          <p:cNvPr id="3" name="フッター プレースホルダ 2"/>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4" name="スライド番号プレースホルダ 3"/>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345F680-04EE-4DB8-B458-59091487E09D}"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C0A4F96-9612-42CB-B7B4-291B44B11F48}"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CC9D7-9F48-41F0-9DA8-53FE9A10D526}" type="datetime1">
              <a:rPr kumimoji="1" lang="ja-JP" altLang="en-US" smtClean="0"/>
              <a:t>2019/10/9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82F87-D069-4E11-9D1B-0E53CB68B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6"/>
          <p:cNvSpPr>
            <a:spLocks noGrp="1"/>
          </p:cNvSpPr>
          <p:nvPr>
            <p:ph type="ftr" sz="quarter" idx="11"/>
          </p:nvPr>
        </p:nvSpPr>
        <p:spPr>
          <a:xfrm>
            <a:off x="0" y="6525344"/>
            <a:ext cx="9143999" cy="337038"/>
          </a:xfrm>
        </p:spPr>
        <p:txBody>
          <a:bodyPr/>
          <a:lstStyle/>
          <a:p>
            <a:r>
              <a:rPr kumimoji="1" lang="zh-TW" altLang="en-US" sz="800" smtClean="0">
                <a:latin typeface="ＭＳ ゴシック" panose="020B0609070205080204" pitchFamily="49" charset="-128"/>
                <a:ea typeface="ＭＳ ゴシック" panose="020B0609070205080204" pitchFamily="49" charset="-128"/>
              </a:rPr>
              <a:t>令和元年度相談支援従事者指導者養成研修 配布資料</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dirty="0"/>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ja-JP" altLang="en-US" sz="2215" dirty="0" smtClean="0">
                <a:latin typeface="ＭＳ Ｐゴシック" panose="020B0600070205080204" pitchFamily="50" charset="-128"/>
                <a:ea typeface="ＭＳ Ｐゴシック" panose="020B0600070205080204" pitchFamily="50" charset="-128"/>
              </a:rPr>
              <a:t>現任研修講義３</a:t>
            </a:r>
            <a:endParaRPr lang="ja-JP" altLang="en-US" sz="2215" dirty="0">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1149330" y="2996952"/>
            <a:ext cx="7288642" cy="12746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ＭＳ Ｐゴシック" panose="020B0600070205080204" pitchFamily="50" charset="-128"/>
                <a:ea typeface="ＭＳ Ｐゴシック" panose="020B0600070205080204" pitchFamily="50" charset="-128"/>
              </a:rPr>
              <a:t>本人を中心とした支援におけるケアマネジメント及び</a:t>
            </a:r>
            <a:br>
              <a:rPr lang="ja-JP" altLang="en-US" sz="1800" dirty="0" smtClean="0">
                <a:latin typeface="ＭＳ Ｐゴシック" panose="020B0600070205080204" pitchFamily="50" charset="-128"/>
                <a:ea typeface="ＭＳ Ｐゴシック" panose="020B0600070205080204" pitchFamily="50" charset="-128"/>
              </a:rPr>
            </a:br>
            <a:r>
              <a:rPr lang="ja-JP" altLang="en-US" sz="1800" dirty="0" smtClean="0">
                <a:latin typeface="ＭＳ Ｐゴシック" panose="020B0600070205080204" pitchFamily="50" charset="-128"/>
                <a:ea typeface="ＭＳ Ｐゴシック" panose="020B0600070205080204" pitchFamily="50" charset="-128"/>
              </a:rPr>
              <a:t>コミュニティソーシャルワークの理論と方法</a:t>
            </a:r>
            <a:r>
              <a:rPr lang="ja-JP" altLang="en-US" sz="2954" dirty="0" smtClean="0">
                <a:latin typeface="ＭＳ Ｐゴシック" panose="020B0600070205080204" pitchFamily="50" charset="-128"/>
                <a:ea typeface="ＭＳ Ｐゴシック" panose="020B0600070205080204" pitchFamily="50" charset="-128"/>
              </a:rPr>
              <a:t/>
            </a:r>
            <a:br>
              <a:rPr lang="ja-JP" altLang="en-US" sz="2954" dirty="0" smtClean="0">
                <a:latin typeface="ＭＳ Ｐゴシック" panose="020B0600070205080204" pitchFamily="50" charset="-128"/>
                <a:ea typeface="ＭＳ Ｐゴシック" panose="020B0600070205080204" pitchFamily="50" charset="-128"/>
              </a:rPr>
            </a:br>
            <a:r>
              <a:rPr lang="ja-JP" altLang="en-US" sz="2954" dirty="0" smtClean="0">
                <a:latin typeface="ＭＳ Ｐゴシック" panose="020B0600070205080204" pitchFamily="50" charset="-128"/>
              </a:rPr>
              <a:t>② 多職種</a:t>
            </a:r>
            <a:r>
              <a:rPr lang="ja-JP" altLang="en-US" sz="2954" dirty="0">
                <a:latin typeface="ＭＳ Ｐゴシック" panose="020B0600070205080204" pitchFamily="50" charset="-128"/>
              </a:rPr>
              <a:t>連携・チームアプローチ</a:t>
            </a:r>
            <a:endParaRPr lang="ja-JP" altLang="en-US" sz="2954"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38280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274638"/>
            <a:ext cx="8229600" cy="922114"/>
          </a:xfrm>
        </p:spPr>
        <p:txBody>
          <a:bodyPr>
            <a:normAutofit/>
          </a:bodyPr>
          <a:lstStyle/>
          <a:p>
            <a:r>
              <a:rPr lang="ja-JP" altLang="en-US" sz="2900" dirty="0">
                <a:solidFill>
                  <a:srgbClr val="C00000"/>
                </a:solidFill>
                <a:latin typeface="ＤＨＰ特太ゴシック体" panose="020B0500000000000000" pitchFamily="50" charset="-128"/>
                <a:ea typeface="ＤＨＰ特太ゴシック体" panose="020B0500000000000000" pitchFamily="50" charset="-128"/>
              </a:rPr>
              <a:t>多職種連携・チーム支援の重要性の５つの認識</a:t>
            </a:r>
            <a:endParaRPr kumimoji="1" lang="ja-JP" altLang="en-US" sz="29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8" name="角丸四角形 17"/>
          <p:cNvSpPr/>
          <p:nvPr/>
        </p:nvSpPr>
        <p:spPr>
          <a:xfrm>
            <a:off x="562420" y="5250719"/>
            <a:ext cx="6839722" cy="713119"/>
          </a:xfrm>
          <a:prstGeom prst="roundRect">
            <a:avLst/>
          </a:prstGeom>
          <a:gradFill>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914400">
              <a:spcBef>
                <a:spcPct val="20000"/>
              </a:spcBef>
              <a:defRPr/>
            </a:pPr>
            <a:r>
              <a:rPr kumimoji="1" lang="ja-JP" altLang="en-US" sz="2000" b="1" dirty="0">
                <a:solidFill>
                  <a:prstClr val="black"/>
                </a:solidFill>
                <a:latin typeface="ＭＳ Ｐゴシック" panose="020B0600070205080204" pitchFamily="50" charset="-128"/>
                <a:ea typeface="ＭＳ Ｐゴシック" panose="020B0600070205080204" pitchFamily="50" charset="-128"/>
              </a:rPr>
              <a:t>自分や事業所、連携各機関の実践力や質の向上につながる</a:t>
            </a:r>
            <a:endParaRPr kumimoji="1" lang="en-US" altLang="ja-JP" sz="2000" b="1" dirty="0">
              <a:solidFill>
                <a:prstClr val="black"/>
              </a:solidFill>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562420" y="1363112"/>
            <a:ext cx="6810056" cy="658641"/>
          </a:xfrm>
          <a:prstGeom prst="roundRect">
            <a:avLst/>
          </a:prstGeom>
          <a:gradFill>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914400">
              <a:spcBef>
                <a:spcPct val="20000"/>
              </a:spcBef>
              <a:defRPr/>
            </a:pPr>
            <a:r>
              <a:rPr kumimoji="1" lang="ja-JP" altLang="en-US" sz="2000" b="1" dirty="0">
                <a:solidFill>
                  <a:prstClr val="black"/>
                </a:solidFill>
                <a:latin typeface="ＭＳ Ｐゴシック" panose="020B0600070205080204" pitchFamily="50" charset="-128"/>
                <a:ea typeface="ＭＳ Ｐゴシック" panose="020B0600070205080204" pitchFamily="50" charset="-128"/>
              </a:rPr>
              <a:t>多様な「ニーズ」や「社会情勢」の変化に対応するため</a:t>
            </a:r>
            <a:endParaRPr kumimoji="1" lang="en-US" altLang="ja-JP" sz="2000" b="1" dirty="0">
              <a:solidFill>
                <a:prstClr val="black"/>
              </a:solidFill>
              <a:latin typeface="ＭＳ Ｐゴシック" panose="020B0600070205080204" pitchFamily="50" charset="-128"/>
              <a:ea typeface="ＭＳ Ｐゴシック" panose="020B0600070205080204" pitchFamily="50" charset="-128"/>
            </a:endParaRPr>
          </a:p>
        </p:txBody>
      </p:sp>
      <p:sp>
        <p:nvSpPr>
          <p:cNvPr id="8" name="角丸四角形 7"/>
          <p:cNvSpPr/>
          <p:nvPr/>
        </p:nvSpPr>
        <p:spPr>
          <a:xfrm>
            <a:off x="562418" y="2344369"/>
            <a:ext cx="6839723" cy="662480"/>
          </a:xfrm>
          <a:prstGeom prst="roundRect">
            <a:avLst/>
          </a:prstGeom>
          <a:gradFill>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914400">
              <a:spcBef>
                <a:spcPct val="20000"/>
              </a:spcBef>
              <a:defRPr/>
            </a:pPr>
            <a:r>
              <a:rPr kumimoji="1" lang="ja-JP" altLang="en-US" sz="2000" b="1" dirty="0">
                <a:solidFill>
                  <a:prstClr val="black"/>
                </a:solidFill>
                <a:latin typeface="ＭＳ Ｐゴシック" panose="020B0600070205080204" pitchFamily="50" charset="-128"/>
                <a:ea typeface="ＭＳ Ｐゴシック" panose="020B0600070205080204" pitchFamily="50" charset="-128"/>
              </a:rPr>
              <a:t>１人の相談や一つの機関でできることには限りがある</a:t>
            </a:r>
            <a:endParaRPr kumimoji="1" lang="en-US" altLang="ja-JP" sz="2000" b="1" dirty="0">
              <a:solidFill>
                <a:prstClr val="black"/>
              </a:solidFill>
              <a:latin typeface="ＭＳ Ｐゴシック" panose="020B0600070205080204" pitchFamily="50" charset="-128"/>
              <a:ea typeface="ＭＳ Ｐゴシック" panose="020B0600070205080204" pitchFamily="50" charset="-128"/>
            </a:endParaRPr>
          </a:p>
        </p:txBody>
      </p:sp>
      <p:sp>
        <p:nvSpPr>
          <p:cNvPr id="9" name="角丸四角形 8"/>
          <p:cNvSpPr/>
          <p:nvPr/>
        </p:nvSpPr>
        <p:spPr>
          <a:xfrm>
            <a:off x="562419" y="3217263"/>
            <a:ext cx="6829649" cy="664540"/>
          </a:xfrm>
          <a:prstGeom prst="roundRect">
            <a:avLst/>
          </a:prstGeom>
          <a:gradFill>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914400">
              <a:spcBef>
                <a:spcPct val="20000"/>
              </a:spcBef>
              <a:defRPr/>
            </a:pPr>
            <a:r>
              <a:rPr kumimoji="1" lang="ja-JP" altLang="en-US" sz="2000" b="1" dirty="0">
                <a:solidFill>
                  <a:prstClr val="black"/>
                </a:solidFill>
                <a:latin typeface="ＭＳ Ｐゴシック" panose="020B0600070205080204" pitchFamily="50" charset="-128"/>
                <a:ea typeface="ＭＳ Ｐゴシック" panose="020B0600070205080204" pitchFamily="50" charset="-128"/>
              </a:rPr>
              <a:t>連携やチームでの対応により、できることやアイデアが広がる</a:t>
            </a:r>
          </a:p>
        </p:txBody>
      </p:sp>
      <p:sp>
        <p:nvSpPr>
          <p:cNvPr id="10" name="角丸四角形 9"/>
          <p:cNvSpPr/>
          <p:nvPr/>
        </p:nvSpPr>
        <p:spPr>
          <a:xfrm>
            <a:off x="562420" y="4154467"/>
            <a:ext cx="6810056" cy="633368"/>
          </a:xfrm>
          <a:prstGeom prst="roundRect">
            <a:avLst/>
          </a:prstGeom>
          <a:gradFill>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914400">
              <a:spcBef>
                <a:spcPct val="20000"/>
              </a:spcBef>
              <a:defRPr/>
            </a:pPr>
            <a:r>
              <a:rPr kumimoji="1" lang="ja-JP" altLang="en-US" sz="2000" b="1" dirty="0">
                <a:solidFill>
                  <a:prstClr val="black"/>
                </a:solidFill>
                <a:latin typeface="ＭＳ Ｐゴシック" panose="020B0600070205080204" pitchFamily="50" charset="-128"/>
                <a:ea typeface="ＭＳ Ｐゴシック" panose="020B0600070205080204" pitchFamily="50" charset="-128"/>
              </a:rPr>
              <a:t>得手・不得手、過不足を相互にカバーし補完し合える</a:t>
            </a:r>
            <a:endParaRPr kumimoji="1" lang="en-US" altLang="ja-JP" sz="2000" b="1" dirty="0">
              <a:solidFill>
                <a:prstClr val="black"/>
              </a:solidFill>
              <a:latin typeface="ＭＳ Ｐゴシック" panose="020B0600070205080204" pitchFamily="50" charset="-128"/>
              <a:ea typeface="ＭＳ Ｐゴシック" panose="020B0600070205080204" pitchFamily="50" charset="-128"/>
            </a:endParaRPr>
          </a:p>
        </p:txBody>
      </p:sp>
      <p:sp>
        <p:nvSpPr>
          <p:cNvPr id="12" name="角丸四角形 11"/>
          <p:cNvSpPr/>
          <p:nvPr/>
        </p:nvSpPr>
        <p:spPr>
          <a:xfrm>
            <a:off x="7402142" y="1363112"/>
            <a:ext cx="1481708" cy="65864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914400">
              <a:defRPr/>
            </a:pPr>
            <a:r>
              <a:rPr kumimoji="1" lang="ja-JP" altLang="en-US" sz="2000" dirty="0">
                <a:solidFill>
                  <a:prstClr val="black"/>
                </a:solidFill>
                <a:latin typeface="ＭＳ Ｐゴシック" panose="020B0600070205080204" pitchFamily="50" charset="-128"/>
                <a:ea typeface="ＭＳ Ｐゴシック" panose="020B0600070205080204" pitchFamily="50" charset="-128"/>
              </a:rPr>
              <a:t>１．多元性</a:t>
            </a:r>
          </a:p>
        </p:txBody>
      </p:sp>
      <p:sp>
        <p:nvSpPr>
          <p:cNvPr id="13" name="角丸四角形 12"/>
          <p:cNvSpPr/>
          <p:nvPr/>
        </p:nvSpPr>
        <p:spPr>
          <a:xfrm>
            <a:off x="7403920" y="2331432"/>
            <a:ext cx="1511374" cy="67541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914400">
              <a:defRPr/>
            </a:pPr>
            <a:r>
              <a:rPr kumimoji="1" lang="ja-JP" altLang="en-US" sz="2000" dirty="0">
                <a:solidFill>
                  <a:prstClr val="black"/>
                </a:solidFill>
                <a:latin typeface="ＭＳ Ｐゴシック" panose="020B0600070205080204" pitchFamily="50" charset="-128"/>
                <a:ea typeface="ＭＳ Ｐゴシック" panose="020B0600070205080204" pitchFamily="50" charset="-128"/>
              </a:rPr>
              <a:t>２．限界性</a:t>
            </a:r>
          </a:p>
        </p:txBody>
      </p:sp>
      <p:sp>
        <p:nvSpPr>
          <p:cNvPr id="14" name="角丸四角形 13"/>
          <p:cNvSpPr/>
          <p:nvPr/>
        </p:nvSpPr>
        <p:spPr>
          <a:xfrm>
            <a:off x="7403920" y="3217262"/>
            <a:ext cx="1511374" cy="6645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914400">
              <a:defRPr/>
            </a:pPr>
            <a:r>
              <a:rPr kumimoji="1" lang="ja-JP" altLang="en-US" sz="2000" dirty="0">
                <a:solidFill>
                  <a:prstClr val="black"/>
                </a:solidFill>
                <a:latin typeface="ＭＳ Ｐゴシック" panose="020B0600070205080204" pitchFamily="50" charset="-128"/>
                <a:ea typeface="ＭＳ Ｐゴシック" panose="020B0600070205080204" pitchFamily="50" charset="-128"/>
              </a:rPr>
              <a:t>３．可能性</a:t>
            </a:r>
          </a:p>
        </p:txBody>
      </p:sp>
      <p:sp>
        <p:nvSpPr>
          <p:cNvPr id="15" name="角丸四角形 14"/>
          <p:cNvSpPr/>
          <p:nvPr/>
        </p:nvSpPr>
        <p:spPr>
          <a:xfrm>
            <a:off x="7392069" y="4154466"/>
            <a:ext cx="1564322" cy="63336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914400">
              <a:defRPr/>
            </a:pPr>
            <a:r>
              <a:rPr kumimoji="1" lang="ja-JP" altLang="en-US" sz="2000" dirty="0">
                <a:solidFill>
                  <a:prstClr val="black"/>
                </a:solidFill>
                <a:latin typeface="ＭＳ Ｐゴシック" panose="020B0600070205080204" pitchFamily="50" charset="-128"/>
                <a:ea typeface="ＭＳ Ｐゴシック" panose="020B0600070205080204" pitchFamily="50" charset="-128"/>
              </a:rPr>
              <a:t>４．補完性</a:t>
            </a:r>
          </a:p>
        </p:txBody>
      </p:sp>
      <p:sp>
        <p:nvSpPr>
          <p:cNvPr id="17" name="角丸四角形 16"/>
          <p:cNvSpPr/>
          <p:nvPr/>
        </p:nvSpPr>
        <p:spPr>
          <a:xfrm>
            <a:off x="7408877" y="5250719"/>
            <a:ext cx="1547514" cy="71311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914400">
              <a:defRPr/>
            </a:pPr>
            <a:r>
              <a:rPr kumimoji="1" lang="ja-JP" altLang="en-US" sz="2000" dirty="0">
                <a:solidFill>
                  <a:prstClr val="black"/>
                </a:solidFill>
                <a:latin typeface="ＭＳ Ｐゴシック" panose="020B0600070205080204" pitchFamily="50" charset="-128"/>
                <a:ea typeface="ＭＳ Ｐゴシック" panose="020B0600070205080204" pitchFamily="50" charset="-128"/>
              </a:rPr>
              <a:t>５．付加性</a:t>
            </a:r>
          </a:p>
        </p:txBody>
      </p:sp>
    </p:spTree>
    <p:extLst>
      <p:ext uri="{BB962C8B-B14F-4D97-AF65-F5344CB8AC3E}">
        <p14:creationId xmlns:p14="http://schemas.microsoft.com/office/powerpoint/2010/main" val="16611050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arn(inVertic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arn(inVertic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arn(inVertical)">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7" grpId="0" animBg="1"/>
      <p:bldP spid="8" grpId="0" animBg="1"/>
      <p:bldP spid="9" grpId="0" animBg="1"/>
      <p:bldP spid="10" grpId="0" animBg="1"/>
      <p:bldP spid="12" grpId="0" animBg="1"/>
      <p:bldP spid="13" grpId="0" animBg="1"/>
      <p:bldP spid="14" grpId="0" animBg="1"/>
      <p:bldP spid="15"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9986" name="スライド番号プレースホルダー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2882">
                <a:solidFill>
                  <a:schemeClr val="tx1"/>
                </a:solidFill>
                <a:latin typeface="Arial" panose="020B0604020202020204" pitchFamily="34" charset="0"/>
                <a:ea typeface="ＭＳ Ｐゴシック" panose="020B0600070205080204" pitchFamily="50" charset="-128"/>
              </a:defRPr>
            </a:lvl1pPr>
            <a:lvl2pPr marL="669101" indent="-257346">
              <a:spcBef>
                <a:spcPct val="20000"/>
              </a:spcBef>
              <a:buChar char="–"/>
              <a:defRPr kumimoji="1" sz="2522">
                <a:solidFill>
                  <a:schemeClr val="tx1"/>
                </a:solidFill>
                <a:latin typeface="Arial" panose="020B0604020202020204" pitchFamily="34" charset="0"/>
                <a:ea typeface="ＭＳ Ｐゴシック" panose="020B0600070205080204" pitchFamily="50" charset="-128"/>
              </a:defRPr>
            </a:lvl2pPr>
            <a:lvl3pPr marL="1029386" indent="-205877">
              <a:spcBef>
                <a:spcPct val="20000"/>
              </a:spcBef>
              <a:buChar char="•"/>
              <a:defRPr kumimoji="1" sz="2161">
                <a:solidFill>
                  <a:schemeClr val="tx1"/>
                </a:solidFill>
                <a:latin typeface="Arial" panose="020B0604020202020204" pitchFamily="34" charset="0"/>
                <a:ea typeface="ＭＳ Ｐゴシック" panose="020B0600070205080204" pitchFamily="50" charset="-128"/>
              </a:defRPr>
            </a:lvl3pPr>
            <a:lvl4pPr marL="1441140" indent="-205877">
              <a:spcBef>
                <a:spcPct val="20000"/>
              </a:spcBef>
              <a:buChar char="–"/>
              <a:defRPr kumimoji="1" sz="1801">
                <a:solidFill>
                  <a:schemeClr val="tx1"/>
                </a:solidFill>
                <a:latin typeface="Arial" panose="020B0604020202020204" pitchFamily="34" charset="0"/>
                <a:ea typeface="ＭＳ Ｐゴシック" panose="020B0600070205080204" pitchFamily="50" charset="-128"/>
              </a:defRPr>
            </a:lvl4pPr>
            <a:lvl5pPr marL="1852894" indent="-205877">
              <a:spcBef>
                <a:spcPct val="20000"/>
              </a:spcBef>
              <a:buChar char="»"/>
              <a:defRPr kumimoji="1" sz="1801">
                <a:solidFill>
                  <a:schemeClr val="tx1"/>
                </a:solidFill>
                <a:latin typeface="Arial" panose="020B0604020202020204" pitchFamily="34" charset="0"/>
                <a:ea typeface="ＭＳ Ｐゴシック" panose="020B0600070205080204" pitchFamily="50" charset="-128"/>
              </a:defRPr>
            </a:lvl5pPr>
            <a:lvl6pPr marL="2264649"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6pPr>
            <a:lvl7pPr marL="2676403"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7pPr>
            <a:lvl8pPr marL="3088157"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8pPr>
            <a:lvl9pPr marL="3499912"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9pPr>
          </a:lstStyle>
          <a:p>
            <a:pPr marL="0" marR="0" lvl="0" indent="0" algn="r" defTabSz="823509" rtl="0" eaLnBrk="1" fontAlgn="base" latinLnBrk="0" hangingPunct="1">
              <a:lnSpc>
                <a:spcPct val="100000"/>
              </a:lnSpc>
              <a:spcBef>
                <a:spcPct val="0"/>
              </a:spcBef>
              <a:spcAft>
                <a:spcPct val="0"/>
              </a:spcAft>
              <a:buClrTx/>
              <a:buSzTx/>
              <a:buFontTx/>
              <a:buNone/>
              <a:tabLst/>
              <a:defRPr/>
            </a:pPr>
            <a:fld id="{83A0CAF4-EE2E-4909-A43D-E31F7B81E1A7}" type="slidenum">
              <a:rPr kumimoji="1" lang="en-US" altLang="ja-JP" sz="1261"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823509" rtl="0" eaLnBrk="1" fontAlgn="base" latinLnBrk="0" hangingPunct="1">
                <a:lnSpc>
                  <a:spcPct val="100000"/>
                </a:lnSpc>
                <a:spcBef>
                  <a:spcPct val="0"/>
                </a:spcBef>
                <a:spcAft>
                  <a:spcPct val="0"/>
                </a:spcAft>
                <a:buClrTx/>
                <a:buSzTx/>
                <a:buFontTx/>
                <a:buNone/>
                <a:tabLst/>
                <a:defRPr/>
              </a:pPr>
              <a:t>11</a:t>
            </a:fld>
            <a:endParaRPr kumimoji="1" lang="en-US" altLang="ja-JP" sz="1261"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rcRect b="51497"/>
          <a:stretch>
            <a:fillRect/>
          </a:stretch>
        </p:blipFill>
        <p:spPr bwMode="auto">
          <a:xfrm>
            <a:off x="227314" y="3473320"/>
            <a:ext cx="6096000" cy="302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7"/>
          <p:cNvPicPr>
            <a:picLocks noChangeAspect="1"/>
          </p:cNvPicPr>
          <p:nvPr/>
        </p:nvPicPr>
        <p:blipFill>
          <a:blip r:embed="rId3">
            <a:extLst>
              <a:ext uri="{28A0092B-C50C-407E-A947-70E740481C1C}">
                <a14:useLocalDpi xmlns:a14="http://schemas.microsoft.com/office/drawing/2010/main" val="0"/>
              </a:ext>
            </a:extLst>
          </a:blip>
          <a:srcRect t="50415"/>
          <a:stretch>
            <a:fillRect/>
          </a:stretch>
        </p:blipFill>
        <p:spPr bwMode="auto">
          <a:xfrm>
            <a:off x="227314" y="356697"/>
            <a:ext cx="6096000" cy="3039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17745" y="3813575"/>
            <a:ext cx="2436113" cy="234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0" y="0"/>
            <a:ext cx="2938625"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視点の違いとは</a:t>
            </a:r>
          </a:p>
        </p:txBody>
      </p:sp>
      <p:sp>
        <p:nvSpPr>
          <p:cNvPr id="11" name="スマイル 10"/>
          <p:cNvSpPr/>
          <p:nvPr/>
        </p:nvSpPr>
        <p:spPr>
          <a:xfrm>
            <a:off x="8570976" y="0"/>
            <a:ext cx="463296" cy="536448"/>
          </a:xfrm>
          <a:prstGeom prst="smileyFace">
            <a:avLst/>
          </a:prstGeom>
          <a:solidFill>
            <a:srgbClr val="FF0000"/>
          </a:solidFill>
          <a:ln w="25400" cap="rnd" cmpd="sng" algn="ctr">
            <a:solidFill>
              <a:sysClr val="windowText" lastClr="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ＭＳ Ｐゴシック"/>
              <a:ea typeface="ＭＳ Ｐゴシック"/>
              <a:cs typeface="+mn-cs"/>
            </a:endParaRPr>
          </a:p>
        </p:txBody>
      </p:sp>
      <p:sp>
        <p:nvSpPr>
          <p:cNvPr id="10" name="四角形: 角を丸くする 9"/>
          <p:cNvSpPr/>
          <p:nvPr/>
        </p:nvSpPr>
        <p:spPr bwMode="auto">
          <a:xfrm>
            <a:off x="6517745" y="584775"/>
            <a:ext cx="2436113" cy="1938528"/>
          </a:xfrm>
          <a:prstGeom prst="roundRect">
            <a:avLst>
              <a:gd name="adj" fmla="val 7862"/>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Arial"/>
                <a:ea typeface="ＭＳ Ｐゴシック"/>
                <a:cs typeface="+mn-cs"/>
              </a:rPr>
              <a:t>他者・多職種から見てもらうことで、違った視点から見ること</a:t>
            </a:r>
            <a:r>
              <a:rPr kumimoji="0" lang="ja-JP" altLang="en-US" sz="2000" b="0" i="0" u="none" strike="noStrike" kern="0" cap="none" spc="0" normalizeH="0" baseline="0" noProof="0" dirty="0" smtClean="0">
                <a:ln>
                  <a:noFill/>
                </a:ln>
                <a:solidFill>
                  <a:srgbClr val="000000"/>
                </a:solidFill>
                <a:effectLst/>
                <a:uLnTx/>
                <a:uFillTx/>
                <a:latin typeface="Arial"/>
                <a:ea typeface="ＭＳ Ｐゴシック"/>
                <a:cs typeface="+mn-cs"/>
              </a:rPr>
              <a:t>ができ、</a:t>
            </a:r>
            <a:r>
              <a:rPr kumimoji="0" lang="ja-JP" altLang="en-US" sz="2000" b="0" i="0" u="none" strike="noStrike" kern="0" cap="none" spc="0" normalizeH="0" baseline="0" noProof="0" dirty="0">
                <a:ln>
                  <a:noFill/>
                </a:ln>
                <a:solidFill>
                  <a:srgbClr val="000000"/>
                </a:solidFill>
                <a:effectLst/>
                <a:uLnTx/>
                <a:uFillTx/>
                <a:latin typeface="Arial"/>
                <a:ea typeface="ＭＳ Ｐゴシック"/>
                <a:cs typeface="+mn-cs"/>
              </a:rPr>
              <a:t>違ったアセスメンと支え方が導入できます。</a:t>
            </a:r>
          </a:p>
        </p:txBody>
      </p:sp>
    </p:spTree>
    <p:extLst>
      <p:ext uri="{BB962C8B-B14F-4D97-AF65-F5344CB8AC3E}">
        <p14:creationId xmlns:p14="http://schemas.microsoft.com/office/powerpoint/2010/main" val="4521673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out)">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xit" presetSubtype="0" fill="hold" nodeType="clickEffect">
                                  <p:stCondLst>
                                    <p:cond delay="0"/>
                                  </p:stCondLst>
                                  <p:childTnLst>
                                    <p:animEffect transition="out" filter="fade">
                                      <p:cBhvr>
                                        <p:cTn id="11" dur="1000"/>
                                        <p:tgtEl>
                                          <p:spTgt spid="8"/>
                                        </p:tgtEl>
                                      </p:cBhvr>
                                    </p:animEffect>
                                    <p:anim calcmode="lin" valueType="num">
                                      <p:cBhvr>
                                        <p:cTn id="12" dur="1000"/>
                                        <p:tgtEl>
                                          <p:spTgt spid="8"/>
                                        </p:tgtEl>
                                        <p:attrNameLst>
                                          <p:attrName>ppt_x</p:attrName>
                                        </p:attrNameLst>
                                      </p:cBhvr>
                                      <p:tavLst>
                                        <p:tav tm="0">
                                          <p:val>
                                            <p:strVal val="ppt_x"/>
                                          </p:val>
                                        </p:tav>
                                        <p:tav tm="100000">
                                          <p:val>
                                            <p:strVal val="ppt_x"/>
                                          </p:val>
                                        </p:tav>
                                      </p:tavLst>
                                    </p:anim>
                                    <p:anim calcmode="lin" valueType="num">
                                      <p:cBhvr>
                                        <p:cTn id="13" dur="1000"/>
                                        <p:tgtEl>
                                          <p:spTgt spid="8"/>
                                        </p:tgtEl>
                                        <p:attrNameLst>
                                          <p:attrName>ppt_y</p:attrName>
                                        </p:attrNameLst>
                                      </p:cBhvr>
                                      <p:tavLst>
                                        <p:tav tm="0">
                                          <p:val>
                                            <p:strVal val="ppt_y"/>
                                          </p:val>
                                        </p:tav>
                                        <p:tav tm="100000">
                                          <p:val>
                                            <p:strVal val="ppt_y+.1"/>
                                          </p:val>
                                        </p:tav>
                                      </p:tavLst>
                                    </p:anim>
                                    <p:set>
                                      <p:cBhvr>
                                        <p:cTn id="14" dur="1" fill="hold">
                                          <p:stCondLst>
                                            <p:cond delay="999"/>
                                          </p:stCondLst>
                                        </p:cTn>
                                        <p:tgtEl>
                                          <p:spTgt spid="8"/>
                                        </p:tgtEl>
                                        <p:attrNameLst>
                                          <p:attrName>style.visibility</p:attrName>
                                        </p:attrNameLst>
                                      </p:cBhvr>
                                      <p:to>
                                        <p:strVal val="hidden"/>
                                      </p:to>
                                    </p:set>
                                  </p:childTnLst>
                                </p:cTn>
                              </p:par>
                              <p:par>
                                <p:cTn id="15" presetID="6" presetClass="entr" presetSubtype="32"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out)">
                                      <p:cBhvr>
                                        <p:cTn id="17" dur="2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1"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06392" y="3064682"/>
            <a:ext cx="4283968" cy="2141984"/>
          </a:xfrm>
          <a:prstGeom prst="rect">
            <a:avLst/>
          </a:prstGeom>
        </p:spPr>
      </p:pic>
      <p:sp>
        <p:nvSpPr>
          <p:cNvPr id="4" name="思考の吹き出し: 雲形 3"/>
          <p:cNvSpPr/>
          <p:nvPr/>
        </p:nvSpPr>
        <p:spPr>
          <a:xfrm>
            <a:off x="6830952" y="2387457"/>
            <a:ext cx="1684398" cy="1084228"/>
          </a:xfrm>
          <a:prstGeom prst="cloudCallout">
            <a:avLst>
              <a:gd name="adj1" fmla="val -63618"/>
              <a:gd name="adj2" fmla="val 6431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チーム</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prstClr val="black"/>
                </a:solidFill>
                <a:latin typeface="Calibri"/>
                <a:ea typeface="ＭＳ Ｐゴシック" panose="020B0600070205080204" pitchFamily="50" charset="-128"/>
              </a:rPr>
              <a:t>支援</a:t>
            </a:r>
            <a:endPar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思考の吹き出し: 雲形 4"/>
          <p:cNvSpPr/>
          <p:nvPr/>
        </p:nvSpPr>
        <p:spPr>
          <a:xfrm>
            <a:off x="1820750" y="1653602"/>
            <a:ext cx="1748459" cy="971094"/>
          </a:xfrm>
          <a:prstGeom prst="cloudCallout">
            <a:avLst>
              <a:gd name="adj1" fmla="val 40762"/>
              <a:gd name="adj2" fmla="val 10707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連携</a:t>
            </a:r>
          </a:p>
        </p:txBody>
      </p:sp>
      <p:sp>
        <p:nvSpPr>
          <p:cNvPr id="6" name="思考の吹き出し: 雲形 5"/>
          <p:cNvSpPr/>
          <p:nvPr/>
        </p:nvSpPr>
        <p:spPr>
          <a:xfrm>
            <a:off x="5583721" y="1678427"/>
            <a:ext cx="1748458" cy="1060179"/>
          </a:xfrm>
          <a:prstGeom prst="cloudCallout">
            <a:avLst>
              <a:gd name="adj1" fmla="val -23982"/>
              <a:gd name="adj2" fmla="val 98831"/>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チーム</a:t>
            </a:r>
          </a:p>
        </p:txBody>
      </p:sp>
      <p:sp>
        <p:nvSpPr>
          <p:cNvPr id="7" name="思考の吹き出し: 雲形 6"/>
          <p:cNvSpPr/>
          <p:nvPr/>
        </p:nvSpPr>
        <p:spPr>
          <a:xfrm>
            <a:off x="601059" y="2624696"/>
            <a:ext cx="1735037" cy="1048922"/>
          </a:xfrm>
          <a:prstGeom prst="cloudCallout">
            <a:avLst>
              <a:gd name="adj1" fmla="val 80031"/>
              <a:gd name="adj2" fmla="val 32696"/>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協働</a:t>
            </a:r>
          </a:p>
        </p:txBody>
      </p:sp>
      <p:sp>
        <p:nvSpPr>
          <p:cNvPr id="9" name="思考の吹き出し: 雲形 8"/>
          <p:cNvSpPr/>
          <p:nvPr/>
        </p:nvSpPr>
        <p:spPr>
          <a:xfrm>
            <a:off x="3639505" y="1484784"/>
            <a:ext cx="1944216" cy="1107090"/>
          </a:xfrm>
          <a:prstGeom prst="cloudCallout">
            <a:avLst>
              <a:gd name="adj1" fmla="val 2167"/>
              <a:gd name="adj2" fmla="val 10289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多職種</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連携</a:t>
            </a:r>
          </a:p>
        </p:txBody>
      </p:sp>
      <p:sp>
        <p:nvSpPr>
          <p:cNvPr id="10" name="タイトル 1"/>
          <p:cNvSpPr>
            <a:spLocks noGrp="1"/>
          </p:cNvSpPr>
          <p:nvPr>
            <p:ph type="title"/>
          </p:nvPr>
        </p:nvSpPr>
        <p:spPr>
          <a:xfrm>
            <a:off x="601059" y="548680"/>
            <a:ext cx="7540860" cy="431264"/>
          </a:xfrm>
        </p:spPr>
        <p:txBody>
          <a:bodyPr>
            <a:noAutofit/>
          </a:bodyPr>
          <a:lstStyle/>
          <a:p>
            <a:pPr algn="l"/>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ところで</a:t>
            </a:r>
            <a:r>
              <a:rPr kumimoji="1" lang="en-US" altLang="ja-JP" sz="3200" dirty="0">
                <a:solidFill>
                  <a:srgbClr val="C00000"/>
                </a:solidFill>
                <a:latin typeface="ＤＨＰ特太ゴシック体" panose="020B0500000000000000" pitchFamily="50" charset="-128"/>
                <a:ea typeface="ＤＨＰ特太ゴシック体" panose="020B0500000000000000" pitchFamily="50" charset="-128"/>
              </a:rPr>
              <a:t>…</a:t>
            </a:r>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そもそも連携・チームとは？</a:t>
            </a:r>
          </a:p>
        </p:txBody>
      </p:sp>
      <p:sp>
        <p:nvSpPr>
          <p:cNvPr id="12" name="コンテンツ プレースホルダー 2"/>
          <p:cNvSpPr txBox="1">
            <a:spLocks/>
          </p:cNvSpPr>
          <p:nvPr/>
        </p:nvSpPr>
        <p:spPr bwMode="auto">
          <a:xfrm>
            <a:off x="624591" y="5282970"/>
            <a:ext cx="7517328" cy="750563"/>
          </a:xfrm>
          <a:prstGeom prst="rect">
            <a:avLst/>
          </a:prstGeom>
          <a:noFill/>
          <a:ln w="25400">
            <a:solidFill>
              <a:schemeClr val="tx1"/>
            </a:solidFill>
            <a:miter lim="800000"/>
            <a:headEnd/>
            <a:tailEnd/>
          </a:ln>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823509" rtl="0" eaLnBrk="0" fontAlgn="base" latinLnBrk="0" hangingPunct="0">
              <a:lnSpc>
                <a:spcPct val="100000"/>
              </a:lnSpc>
              <a:spcBef>
                <a:spcPct val="20000"/>
              </a:spcBef>
              <a:spcAft>
                <a:spcPct val="0"/>
              </a:spcAft>
              <a:buClrTx/>
              <a:buSzTx/>
              <a:buFontTx/>
              <a:buNone/>
              <a:tabLst/>
              <a:defRPr/>
            </a:pPr>
            <a:r>
              <a:rPr kumimoji="1" lang="ja-JP" altLang="en-US" sz="1801" b="0" i="0" u="none" strike="noStrike" kern="0" cap="none" spc="0" normalizeH="0" baseline="0" noProof="0" dirty="0">
                <a:ln>
                  <a:noFill/>
                </a:ln>
                <a:solidFill>
                  <a:srgbClr val="000000"/>
                </a:solidFill>
                <a:effectLst/>
                <a:uLnTx/>
                <a:uFillTx/>
                <a:latin typeface="Arial"/>
                <a:ea typeface="ＭＳ Ｐゴシック"/>
                <a:cs typeface="+mn-cs"/>
              </a:rPr>
              <a:t>多職種連携、地域連携、地域医療連携、医療介護福祉連携、産官学連携、教育連携、他部門連携、大学連携、官民連携、産学連携、公民連携</a:t>
            </a:r>
            <a:r>
              <a:rPr kumimoji="1" lang="en-US" altLang="ja-JP" sz="1801" b="0" i="0" u="none" strike="noStrike" kern="0" cap="none" spc="0" normalizeH="0" baseline="0" noProof="0" dirty="0">
                <a:ln>
                  <a:noFill/>
                </a:ln>
                <a:solidFill>
                  <a:srgbClr val="000000"/>
                </a:solidFill>
                <a:effectLst/>
                <a:uLnTx/>
                <a:uFillTx/>
                <a:latin typeface="Arial"/>
                <a:ea typeface="ＭＳ Ｐゴシック"/>
                <a:cs typeface="+mn-cs"/>
              </a:rPr>
              <a:t>……</a:t>
            </a:r>
          </a:p>
        </p:txBody>
      </p:sp>
      <p:sp>
        <p:nvSpPr>
          <p:cNvPr id="13" name="Text Box 2"/>
          <p:cNvSpPr txBox="1">
            <a:spLocks noChangeArrowheads="1"/>
          </p:cNvSpPr>
          <p:nvPr/>
        </p:nvSpPr>
        <p:spPr bwMode="auto">
          <a:xfrm>
            <a:off x="611188" y="4870792"/>
            <a:ext cx="1484080" cy="415671"/>
          </a:xfrm>
          <a:prstGeom prst="rect">
            <a:avLst/>
          </a:prstGeom>
          <a:solidFill>
            <a:srgbClr val="3399FF"/>
          </a:solidFill>
          <a:ln>
            <a:noFill/>
          </a:ln>
          <a:scene3d>
            <a:camera prst="orthographicFront"/>
            <a:lightRig rig="threePt" dir="t"/>
          </a:scene3d>
          <a:sp3d>
            <a:bevelT/>
          </a:sp3d>
        </p:spPr>
        <p:txBody>
          <a:bodyPr wrap="square" lIns="82340" tIns="41170" rIns="82340" bIns="41170">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823509" rtl="0" eaLnBrk="0" fontAlgn="base" latinLnBrk="0" hangingPunct="0">
              <a:lnSpc>
                <a:spcPct val="100000"/>
              </a:lnSpc>
              <a:spcBef>
                <a:spcPct val="20000"/>
              </a:spcBef>
              <a:spcAft>
                <a:spcPct val="0"/>
              </a:spcAft>
              <a:buClrTx/>
              <a:buSzTx/>
              <a:buFontTx/>
              <a:buNone/>
              <a:tabLst/>
              <a:defRPr/>
            </a:pPr>
            <a:r>
              <a:rPr kumimoji="1" lang="ja-JP" altLang="en-US" sz="2161" b="1" i="0" u="none" strike="noStrike" kern="0" cap="none" spc="0" normalizeH="0" baseline="0" noProof="0" dirty="0">
                <a:ln>
                  <a:noFill/>
                </a:ln>
                <a:solidFill>
                  <a:schemeClr val="bg1"/>
                </a:solidFill>
                <a:effectLst/>
                <a:uLnTx/>
                <a:uFillTx/>
                <a:latin typeface="Arial"/>
                <a:ea typeface="ＭＳ Ｐゴシック"/>
                <a:cs typeface="+mn-cs"/>
              </a:rPr>
              <a:t>こんなに</a:t>
            </a:r>
            <a:endParaRPr kumimoji="1" lang="en-US" altLang="ja-JP" sz="2161" b="1" i="0" u="none" strike="noStrike" kern="0" cap="none" spc="0" normalizeH="0" baseline="0" noProof="0" dirty="0">
              <a:ln>
                <a:noFill/>
              </a:ln>
              <a:solidFill>
                <a:schemeClr val="bg1"/>
              </a:solidFill>
              <a:effectLst/>
              <a:uLnTx/>
              <a:uFillTx/>
              <a:latin typeface="Arial"/>
              <a:ea typeface="ＭＳ Ｐゴシック"/>
              <a:cs typeface="+mn-cs"/>
            </a:endParaRPr>
          </a:p>
        </p:txBody>
      </p:sp>
      <p:sp>
        <p:nvSpPr>
          <p:cNvPr id="2" name="スライド番号プレースホルダー 1"/>
          <p:cNvSpPr>
            <a:spLocks noGrp="1"/>
          </p:cNvSpPr>
          <p:nvPr>
            <p:ph type="sldNum" sz="quarter" idx="12"/>
          </p:nvPr>
        </p:nvSpPr>
        <p:spPr/>
        <p:txBody>
          <a:bodyPr/>
          <a:lstStyle/>
          <a:p>
            <a:fld id="{902C5854-7D26-4682-A2CE-373ED3E5E52D}" type="slidenum">
              <a:rPr kumimoji="1" lang="ja-JP" altLang="en-US" smtClean="0"/>
              <a:pPr/>
              <a:t>12</a:t>
            </a:fld>
            <a:endParaRPr kumimoji="1" lang="ja-JP" altLang="en-US"/>
          </a:p>
        </p:txBody>
      </p:sp>
    </p:spTree>
    <p:extLst>
      <p:ext uri="{BB962C8B-B14F-4D97-AF65-F5344CB8AC3E}">
        <p14:creationId xmlns:p14="http://schemas.microsoft.com/office/powerpoint/2010/main" val="2294736272"/>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3306" y="121286"/>
            <a:ext cx="7886700" cy="1325563"/>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連携関連用語の段階整理</a:t>
            </a:r>
          </a:p>
        </p:txBody>
      </p:sp>
      <p:sp>
        <p:nvSpPr>
          <p:cNvPr id="3" name="コンテンツ プレースホルダー 2"/>
          <p:cNvSpPr>
            <a:spLocks noGrp="1"/>
          </p:cNvSpPr>
          <p:nvPr>
            <p:ph idx="1"/>
          </p:nvPr>
        </p:nvSpPr>
        <p:spPr>
          <a:xfrm>
            <a:off x="618424" y="1463041"/>
            <a:ext cx="8135431" cy="890016"/>
          </a:xfrm>
        </p:spPr>
        <p:txBody>
          <a:bodyPr>
            <a:noAutofit/>
          </a:bodyPr>
          <a:lstStyle/>
          <a:p>
            <a:pPr marL="0" indent="0">
              <a:buNone/>
            </a:pPr>
            <a:r>
              <a:rPr lang="ja-JP" altLang="en-US" sz="2000" dirty="0">
                <a:latin typeface="ＭＳ Ｐゴシック" panose="020B0600070205080204" pitchFamily="50" charset="-128"/>
                <a:ea typeface="ＭＳ Ｐゴシック" panose="020B0600070205080204" pitchFamily="50" charset="-128"/>
              </a:rPr>
              <a:t>海外の研究者</a:t>
            </a:r>
            <a:r>
              <a:rPr lang="ja-JP" altLang="en-US" sz="2000">
                <a:latin typeface="ＭＳ Ｐゴシック" panose="020B0600070205080204" pitchFamily="50" charset="-128"/>
                <a:ea typeface="ＭＳ Ｐゴシック" panose="020B0600070205080204" pitchFamily="50" charset="-128"/>
              </a:rPr>
              <a:t>が</a:t>
            </a:r>
            <a:r>
              <a:rPr lang="ja-JP" altLang="en-US" sz="2000" smtClean="0">
                <a:latin typeface="ＭＳ Ｐゴシック" panose="020B0600070205080204" pitchFamily="50" charset="-128"/>
                <a:ea typeface="ＭＳ Ｐゴシック" panose="020B0600070205080204" pitchFamily="50" charset="-128"/>
              </a:rPr>
              <a:t>用いる　</a:t>
            </a:r>
            <a:r>
              <a:rPr lang="en-US" altLang="ja-JP" sz="2000" smtClean="0">
                <a:latin typeface="ＭＳ Ｐゴシック" panose="020B0600070205080204" pitchFamily="50" charset="-128"/>
                <a:ea typeface="ＭＳ Ｐゴシック" panose="020B0600070205080204" pitchFamily="50" charset="-128"/>
              </a:rPr>
              <a:t>"linkage""coordination""cooperation""collaboration" </a:t>
            </a:r>
            <a:r>
              <a:rPr lang="ja-JP" altLang="en-US" sz="2000" smtClean="0">
                <a:latin typeface="ＭＳ Ｐゴシック" panose="020B0600070205080204" pitchFamily="50" charset="-128"/>
                <a:ea typeface="ＭＳ Ｐゴシック" panose="020B0600070205080204" pitchFamily="50" charset="-128"/>
              </a:rPr>
              <a:t>などの用語は，いずれも「連携」と訳されることがある。（野中）</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5" name="四角形: 角を丸くする 3"/>
          <p:cNvSpPr/>
          <p:nvPr/>
        </p:nvSpPr>
        <p:spPr>
          <a:xfrm>
            <a:off x="7740352" y="116632"/>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graphicFrame>
        <p:nvGraphicFramePr>
          <p:cNvPr id="4" name="表 3"/>
          <p:cNvGraphicFramePr>
            <a:graphicFrameLocks noGrp="1"/>
          </p:cNvGraphicFramePr>
          <p:nvPr>
            <p:extLst/>
          </p:nvPr>
        </p:nvGraphicFramePr>
        <p:xfrm>
          <a:off x="633984" y="2497610"/>
          <a:ext cx="8119871" cy="3229864"/>
        </p:xfrm>
        <a:graphic>
          <a:graphicData uri="http://schemas.openxmlformats.org/drawingml/2006/table">
            <a:tbl>
              <a:tblPr firstRow="1" bandRow="1">
                <a:tableStyleId>{5940675A-B579-460E-94D1-54222C63F5DA}</a:tableStyleId>
              </a:tblPr>
              <a:tblGrid>
                <a:gridCol w="785476">
                  <a:extLst>
                    <a:ext uri="{9D8B030D-6E8A-4147-A177-3AD203B41FA5}">
                      <a16:colId xmlns:a16="http://schemas.microsoft.com/office/drawing/2014/main" val="1158335701"/>
                    </a:ext>
                  </a:extLst>
                </a:gridCol>
                <a:gridCol w="2963386">
                  <a:extLst>
                    <a:ext uri="{9D8B030D-6E8A-4147-A177-3AD203B41FA5}">
                      <a16:colId xmlns:a16="http://schemas.microsoft.com/office/drawing/2014/main" val="387964411"/>
                    </a:ext>
                  </a:extLst>
                </a:gridCol>
                <a:gridCol w="821179">
                  <a:extLst>
                    <a:ext uri="{9D8B030D-6E8A-4147-A177-3AD203B41FA5}">
                      <a16:colId xmlns:a16="http://schemas.microsoft.com/office/drawing/2014/main" val="2210023692"/>
                    </a:ext>
                  </a:extLst>
                </a:gridCol>
                <a:gridCol w="3549830">
                  <a:extLst>
                    <a:ext uri="{9D8B030D-6E8A-4147-A177-3AD203B41FA5}">
                      <a16:colId xmlns:a16="http://schemas.microsoft.com/office/drawing/2014/main" val="3877849045"/>
                    </a:ext>
                  </a:extLst>
                </a:gridCol>
              </a:tblGrid>
              <a:tr h="396240">
                <a:tc>
                  <a:txBody>
                    <a:bodyPr/>
                    <a:lstStyle/>
                    <a:p>
                      <a:pPr algn="ctr"/>
                      <a:r>
                        <a:rPr kumimoji="1" lang="ja-JP" altLang="en-US" sz="2000" dirty="0">
                          <a:solidFill>
                            <a:schemeClr val="bg1"/>
                          </a:solidFill>
                          <a:latin typeface="ＭＳ ゴシック" panose="020B0609070205080204" pitchFamily="49" charset="-128"/>
                          <a:ea typeface="ＭＳ ゴシック" panose="020B0609070205080204" pitchFamily="49" charset="-128"/>
                        </a:rPr>
                        <a:t>段階</a:t>
                      </a:r>
                    </a:p>
                  </a:txBody>
                  <a:tcPr>
                    <a:solidFill>
                      <a:schemeClr val="accent6">
                        <a:lumMod val="75000"/>
                      </a:schemeClr>
                    </a:solidFill>
                  </a:tcPr>
                </a:tc>
                <a:tc>
                  <a:txBody>
                    <a:bodyPr/>
                    <a:lstStyle/>
                    <a:p>
                      <a:pPr algn="ctr"/>
                      <a:r>
                        <a:rPr kumimoji="1" lang="ja-JP" altLang="en-US" sz="2000" dirty="0">
                          <a:solidFill>
                            <a:schemeClr val="bg1"/>
                          </a:solidFill>
                          <a:latin typeface="ＭＳ ゴシック" panose="020B0609070205080204" pitchFamily="49" charset="-128"/>
                          <a:ea typeface="ＭＳ ゴシック" panose="020B0609070205080204" pitchFamily="49" charset="-128"/>
                        </a:rPr>
                        <a:t>言語</a:t>
                      </a:r>
                    </a:p>
                  </a:txBody>
                  <a:tcPr>
                    <a:solidFill>
                      <a:schemeClr val="accent6">
                        <a:lumMod val="75000"/>
                      </a:schemeClr>
                    </a:solidFill>
                  </a:tcPr>
                </a:tc>
                <a:tc>
                  <a:txBody>
                    <a:bodyPr/>
                    <a:lstStyle/>
                    <a:p>
                      <a:pPr algn="ctr"/>
                      <a:r>
                        <a:rPr kumimoji="1" lang="ja-JP" altLang="en-US" sz="2000" dirty="0">
                          <a:solidFill>
                            <a:schemeClr val="bg1"/>
                          </a:solidFill>
                          <a:latin typeface="ＭＳ ゴシック" panose="020B0609070205080204" pitchFamily="49" charset="-128"/>
                          <a:ea typeface="ＭＳ ゴシック" panose="020B0609070205080204" pitchFamily="49" charset="-128"/>
                        </a:rPr>
                        <a:t>意味</a:t>
                      </a:r>
                    </a:p>
                  </a:txBody>
                  <a:tcPr>
                    <a:solidFill>
                      <a:schemeClr val="accent6">
                        <a:lumMod val="75000"/>
                      </a:schemeClr>
                    </a:solidFill>
                  </a:tcPr>
                </a:tc>
                <a:tc>
                  <a:txBody>
                    <a:bodyPr/>
                    <a:lstStyle/>
                    <a:p>
                      <a:pPr algn="ctr"/>
                      <a:r>
                        <a:rPr kumimoji="1" lang="ja-JP" altLang="en-US" sz="2000" dirty="0">
                          <a:solidFill>
                            <a:schemeClr val="bg1"/>
                          </a:solidFill>
                          <a:latin typeface="ＭＳ ゴシック" panose="020B0609070205080204" pitchFamily="49" charset="-128"/>
                          <a:ea typeface="ＭＳ ゴシック" panose="020B0609070205080204" pitchFamily="49" charset="-128"/>
                        </a:rPr>
                        <a:t>和訳</a:t>
                      </a:r>
                    </a:p>
                  </a:txBody>
                  <a:tcPr>
                    <a:solidFill>
                      <a:schemeClr val="accent6">
                        <a:lumMod val="75000"/>
                      </a:schemeClr>
                    </a:solidFill>
                  </a:tcPr>
                </a:tc>
                <a:extLst>
                  <a:ext uri="{0D108BD9-81ED-4DB2-BD59-A6C34878D82A}">
                    <a16:rowId xmlns:a16="http://schemas.microsoft.com/office/drawing/2014/main" val="2884766589"/>
                  </a:ext>
                </a:extLst>
              </a:tr>
              <a:tr h="593062">
                <a:tc>
                  <a:txBody>
                    <a:bodyPr/>
                    <a:lstStyle/>
                    <a:p>
                      <a:pPr algn="ctr"/>
                      <a:r>
                        <a:rPr kumimoji="1" lang="ja-JP" altLang="en-US" sz="2000" dirty="0">
                          <a:latin typeface="ＭＳ ゴシック" panose="020B0609070205080204" pitchFamily="49" charset="-128"/>
                          <a:ea typeface="ＭＳ ゴシック" panose="020B0609070205080204" pitchFamily="49" charset="-128"/>
                        </a:rPr>
                        <a:t>第１段階</a:t>
                      </a:r>
                    </a:p>
                  </a:txBody>
                  <a:tcPr anchor="ctr"/>
                </a:tc>
                <a:tc>
                  <a:txBody>
                    <a:bodyPr/>
                    <a:lstStyle/>
                    <a:p>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Linkage</a:t>
                      </a:r>
                    </a:p>
                    <a:p>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リンケージ</a:t>
                      </a:r>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20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連結</a:t>
                      </a:r>
                    </a:p>
                  </a:txBody>
                  <a:tcPr anchor="ctr"/>
                </a:tc>
                <a:tc>
                  <a:txBody>
                    <a:bodyPr/>
                    <a:lstStyle/>
                    <a:p>
                      <a:pPr algn="l"/>
                      <a:r>
                        <a:rPr kumimoji="1" lang="ja-JP" altLang="en-US" sz="2000" dirty="0">
                          <a:latin typeface="ＭＳ ゴシック" panose="020B0609070205080204" pitchFamily="49" charset="-128"/>
                          <a:ea typeface="ＭＳ ゴシック" panose="020B0609070205080204" pitchFamily="49" charset="-128"/>
                        </a:rPr>
                        <a:t>結合、連鎖、連携、つながり</a:t>
                      </a:r>
                    </a:p>
                  </a:txBody>
                  <a:tcPr anchor="ctr"/>
                </a:tc>
                <a:extLst>
                  <a:ext uri="{0D108BD9-81ED-4DB2-BD59-A6C34878D82A}">
                    <a16:rowId xmlns:a16="http://schemas.microsoft.com/office/drawing/2014/main" val="823767420"/>
                  </a:ext>
                </a:extLst>
              </a:tr>
              <a:tr h="562582">
                <a:tc>
                  <a:txBody>
                    <a:bodyPr/>
                    <a:lstStyle/>
                    <a:p>
                      <a:pPr algn="ctr"/>
                      <a:r>
                        <a:rPr kumimoji="1" lang="ja-JP" altLang="en-US" sz="2000" dirty="0">
                          <a:latin typeface="ＭＳ ゴシック" panose="020B0609070205080204" pitchFamily="49" charset="-128"/>
                          <a:ea typeface="ＭＳ ゴシック" panose="020B0609070205080204" pitchFamily="49" charset="-128"/>
                        </a:rPr>
                        <a:t>第２段階</a:t>
                      </a:r>
                    </a:p>
                  </a:txBody>
                  <a:tcPr anchor="ctr"/>
                </a:tc>
                <a:tc>
                  <a:txBody>
                    <a:bodyPr/>
                    <a:lstStyle/>
                    <a:p>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Coordination</a:t>
                      </a:r>
                    </a:p>
                    <a:p>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コーディネーション</a:t>
                      </a:r>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20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調整</a:t>
                      </a:r>
                    </a:p>
                  </a:txBody>
                  <a:tcPr anchor="ctr"/>
                </a:tc>
                <a:tc>
                  <a:txBody>
                    <a:bodyPr/>
                    <a:lstStyle/>
                    <a:p>
                      <a:pPr algn="l"/>
                      <a:r>
                        <a:rPr kumimoji="1" lang="ja-JP" altLang="en-US" sz="2000" dirty="0">
                          <a:latin typeface="ＭＳ ゴシック" panose="020B0609070205080204" pitchFamily="49" charset="-128"/>
                          <a:ea typeface="ＭＳ ゴシック" panose="020B0609070205080204" pitchFamily="49" charset="-128"/>
                        </a:rPr>
                        <a:t>同等（にする</a:t>
                      </a:r>
                      <a:r>
                        <a:rPr kumimoji="1" lang="ja-JP" altLang="en-US" sz="2000">
                          <a:latin typeface="ＭＳ ゴシック" panose="020B0609070205080204" pitchFamily="49" charset="-128"/>
                          <a:ea typeface="ＭＳ ゴシック" panose="020B0609070205080204" pitchFamily="49" charset="-128"/>
                        </a:rPr>
                        <a:t>）</a:t>
                      </a:r>
                      <a:r>
                        <a:rPr kumimoji="1" lang="ja-JP" altLang="en-US" sz="2000" smtClean="0">
                          <a:latin typeface="ＭＳ ゴシック" panose="020B0609070205080204" pitchFamily="49" charset="-128"/>
                          <a:ea typeface="ＭＳ ゴシック" panose="020B0609070205080204" pitchFamily="49" charset="-128"/>
                        </a:rPr>
                        <a:t>、</a:t>
                      </a:r>
                      <a:endParaRPr kumimoji="1" lang="en-US" altLang="ja-JP" sz="2000" smtClean="0">
                        <a:latin typeface="ＭＳ ゴシック" panose="020B0609070205080204" pitchFamily="49" charset="-128"/>
                        <a:ea typeface="ＭＳ ゴシック" panose="020B0609070205080204" pitchFamily="49" charset="-128"/>
                      </a:endParaRPr>
                    </a:p>
                    <a:p>
                      <a:pPr algn="l"/>
                      <a:r>
                        <a:rPr kumimoji="1" lang="ja-JP" altLang="en-US" sz="2000" smtClean="0">
                          <a:latin typeface="ＭＳ ゴシック" panose="020B0609070205080204" pitchFamily="49" charset="-128"/>
                          <a:ea typeface="ＭＳ ゴシック" panose="020B0609070205080204" pitchFamily="49" charset="-128"/>
                        </a:rPr>
                        <a:t>調整</a:t>
                      </a:r>
                      <a:r>
                        <a:rPr kumimoji="1" lang="ja-JP" altLang="en-US" sz="2000" dirty="0">
                          <a:latin typeface="ＭＳ ゴシック" panose="020B0609070205080204" pitchFamily="49" charset="-128"/>
                          <a:ea typeface="ＭＳ ゴシック" panose="020B0609070205080204" pitchFamily="49" charset="-128"/>
                        </a:rPr>
                        <a:t>（すること）</a:t>
                      </a:r>
                    </a:p>
                  </a:txBody>
                  <a:tcPr anchor="ctr"/>
                </a:tc>
                <a:extLst>
                  <a:ext uri="{0D108BD9-81ED-4DB2-BD59-A6C34878D82A}">
                    <a16:rowId xmlns:a16="http://schemas.microsoft.com/office/drawing/2014/main" val="584904686"/>
                  </a:ext>
                </a:extLst>
              </a:tr>
              <a:tr h="495526">
                <a:tc>
                  <a:txBody>
                    <a:bodyPr/>
                    <a:lstStyle/>
                    <a:p>
                      <a:pPr algn="ctr"/>
                      <a:r>
                        <a:rPr kumimoji="1" lang="ja-JP" altLang="en-US" sz="2000" dirty="0">
                          <a:latin typeface="ＭＳ ゴシック" panose="020B0609070205080204" pitchFamily="49" charset="-128"/>
                          <a:ea typeface="ＭＳ ゴシック" panose="020B0609070205080204" pitchFamily="49" charset="-128"/>
                        </a:rPr>
                        <a:t>第３段階</a:t>
                      </a:r>
                    </a:p>
                  </a:txBody>
                  <a:tcPr anchor="ctr"/>
                </a:tc>
                <a:tc>
                  <a:txBody>
                    <a:bodyPr/>
                    <a:lstStyle/>
                    <a:p>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Cooperation</a:t>
                      </a:r>
                    </a:p>
                    <a:p>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コーオペレイション</a:t>
                      </a:r>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20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連携</a:t>
                      </a:r>
                    </a:p>
                  </a:txBody>
                  <a:tcPr anchor="ctr"/>
                </a:tc>
                <a:tc>
                  <a:txBody>
                    <a:bodyPr/>
                    <a:lstStyle/>
                    <a:p>
                      <a:pPr algn="l"/>
                      <a:r>
                        <a:rPr kumimoji="1" lang="ja-JP" altLang="en-US" sz="2000" dirty="0">
                          <a:latin typeface="ＭＳ ゴシック" panose="020B0609070205080204" pitchFamily="49" charset="-128"/>
                          <a:ea typeface="ＭＳ ゴシック" panose="020B0609070205080204" pitchFamily="49" charset="-128"/>
                        </a:rPr>
                        <a:t>協力、協働、提携、協調性、援助</a:t>
                      </a:r>
                    </a:p>
                  </a:txBody>
                  <a:tcPr anchor="ctr"/>
                </a:tc>
                <a:extLst>
                  <a:ext uri="{0D108BD9-81ED-4DB2-BD59-A6C34878D82A}">
                    <a16:rowId xmlns:a16="http://schemas.microsoft.com/office/drawing/2014/main" val="2072700132"/>
                  </a:ext>
                </a:extLst>
              </a:tr>
              <a:tr h="730504">
                <a:tc>
                  <a:txBody>
                    <a:bodyPr/>
                    <a:lstStyle/>
                    <a:p>
                      <a:pPr algn="ctr"/>
                      <a:r>
                        <a:rPr kumimoji="1" lang="ja-JP" altLang="en-US" sz="2000" dirty="0">
                          <a:latin typeface="ＭＳ ゴシック" panose="020B0609070205080204" pitchFamily="49" charset="-128"/>
                          <a:ea typeface="ＭＳ ゴシック" panose="020B0609070205080204" pitchFamily="49" charset="-128"/>
                        </a:rPr>
                        <a:t>第４段階</a:t>
                      </a:r>
                    </a:p>
                  </a:txBody>
                  <a:tcPr anchor="ctr"/>
                </a:tc>
                <a:tc>
                  <a:txBody>
                    <a:bodyPr/>
                    <a:lstStyle/>
                    <a:p>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Collaboration</a:t>
                      </a:r>
                    </a:p>
                    <a:p>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コラボレーション</a:t>
                      </a:r>
                      <a:r>
                        <a:rPr kumimoji="1" lang="en-US" altLang="ja-JP" sz="20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20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協働</a:t>
                      </a:r>
                    </a:p>
                  </a:txBody>
                  <a:tcPr anchor="ctr"/>
                </a:tc>
                <a:tc>
                  <a:txBody>
                    <a:bodyPr/>
                    <a:lstStyle/>
                    <a:p>
                      <a:pPr algn="l"/>
                      <a:r>
                        <a:rPr kumimoji="1" lang="ja-JP" altLang="en-US" sz="2000" dirty="0">
                          <a:latin typeface="ＭＳ ゴシック" panose="020B0609070205080204" pitchFamily="49" charset="-128"/>
                          <a:ea typeface="ＭＳ ゴシック" panose="020B0609070205080204" pitchFamily="49" charset="-128"/>
                        </a:rPr>
                        <a:t>協力、協働、援助、共同研究、共同制作</a:t>
                      </a:r>
                    </a:p>
                  </a:txBody>
                  <a:tcPr anchor="ctr"/>
                </a:tc>
                <a:extLst>
                  <a:ext uri="{0D108BD9-81ED-4DB2-BD59-A6C34878D82A}">
                    <a16:rowId xmlns:a16="http://schemas.microsoft.com/office/drawing/2014/main" val="1576896335"/>
                  </a:ext>
                </a:extLst>
              </a:tr>
            </a:tbl>
          </a:graphicData>
        </a:graphic>
      </p:graphicFrame>
      <p:sp>
        <p:nvSpPr>
          <p:cNvPr id="6" name="スライド番号プレースホルダー 5"/>
          <p:cNvSpPr>
            <a:spLocks noGrp="1"/>
          </p:cNvSpPr>
          <p:nvPr>
            <p:ph type="sldNum" sz="quarter" idx="12"/>
          </p:nvPr>
        </p:nvSpPr>
        <p:spPr/>
        <p:txBody>
          <a:bodyPr/>
          <a:lstStyle/>
          <a:p>
            <a:fld id="{902C5854-7D26-4682-A2CE-373ED3E5E52D}" type="slidenum">
              <a:rPr kumimoji="1" lang="ja-JP" altLang="en-US" smtClean="0"/>
              <a:pPr/>
              <a:t>13</a:t>
            </a:fld>
            <a:endParaRPr kumimoji="1" lang="ja-JP" altLang="en-US"/>
          </a:p>
        </p:txBody>
      </p:sp>
    </p:spTree>
    <p:extLst>
      <p:ext uri="{BB962C8B-B14F-4D97-AF65-F5344CB8AC3E}">
        <p14:creationId xmlns:p14="http://schemas.microsoft.com/office/powerpoint/2010/main" val="2734488577"/>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38194" y="5355868"/>
            <a:ext cx="8667612" cy="1200329"/>
          </a:xfrm>
          <a:prstGeom prst="rect">
            <a:avLst/>
          </a:prstGeom>
          <a:noFill/>
        </p:spPr>
        <p:txBody>
          <a:bodyPr wrap="square" rtlCol="0">
            <a:spAutoFit/>
          </a:bodyPr>
          <a:lstStyle/>
          <a:p>
            <a:r>
              <a:rPr kumimoji="1" lang="ja-JP" altLang="en-US" dirty="0"/>
              <a:t>地域包括ケアシステムを構築する中で、日本語の連携について、</a:t>
            </a:r>
            <a:endParaRPr kumimoji="1" lang="en-US" altLang="ja-JP" dirty="0"/>
          </a:p>
          <a:p>
            <a:r>
              <a:rPr kumimoji="1" lang="ja-JP" altLang="en-US" dirty="0"/>
              <a:t>すべての人が</a:t>
            </a:r>
            <a:r>
              <a:rPr kumimoji="1" lang="en-US" altLang="ja-JP" dirty="0"/>
              <a:t>integrated care</a:t>
            </a:r>
            <a:r>
              <a:rPr kumimoji="1" lang="ja-JP" altLang="en-US" dirty="0"/>
              <a:t>を必要としているわけではなく、</a:t>
            </a:r>
            <a:endParaRPr kumimoji="1" lang="en-US" altLang="ja-JP" dirty="0"/>
          </a:p>
          <a:p>
            <a:r>
              <a:rPr kumimoji="1" lang="ja-JP" altLang="en-US" dirty="0"/>
              <a:t>だからこそ、この３つの段階的区別が重要で、常に</a:t>
            </a:r>
            <a:r>
              <a:rPr kumimoji="1" lang="en-US" altLang="ja-JP" dirty="0"/>
              <a:t>integration</a:t>
            </a:r>
            <a:r>
              <a:rPr kumimoji="1" lang="ja-JP" altLang="en-US" dirty="0"/>
              <a:t>のレベルを</a:t>
            </a:r>
            <a:endParaRPr kumimoji="1" lang="en-US" altLang="ja-JP" dirty="0"/>
          </a:p>
          <a:p>
            <a:r>
              <a:rPr kumimoji="1" lang="ja-JP" altLang="en-US" dirty="0"/>
              <a:t>意識してそのシステムを構築すべきと指摘（筒井）</a:t>
            </a:r>
          </a:p>
        </p:txBody>
      </p:sp>
      <p:sp>
        <p:nvSpPr>
          <p:cNvPr id="2" name="タイトル 1"/>
          <p:cNvSpPr>
            <a:spLocks noGrp="1"/>
          </p:cNvSpPr>
          <p:nvPr>
            <p:ph type="title"/>
          </p:nvPr>
        </p:nvSpPr>
        <p:spPr>
          <a:xfrm>
            <a:off x="457200" y="274638"/>
            <a:ext cx="8229600" cy="564606"/>
          </a:xfrm>
        </p:spPr>
        <p:txBody>
          <a:bodyPr>
            <a:no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筒井による定義</a:t>
            </a:r>
          </a:p>
        </p:txBody>
      </p:sp>
      <p:sp>
        <p:nvSpPr>
          <p:cNvPr id="4" name="スライド番号プレースホルダー 3"/>
          <p:cNvSpPr>
            <a:spLocks noGrp="1"/>
          </p:cNvSpPr>
          <p:nvPr>
            <p:ph type="sldNum" sz="quarter" idx="12"/>
          </p:nvPr>
        </p:nvSpPr>
        <p:spPr/>
        <p:txBody>
          <a:bodyPr/>
          <a:lstStyle/>
          <a:p>
            <a:pPr>
              <a:defRPr/>
            </a:pPr>
            <a:fld id="{59AC8D88-6B9E-431F-A9C5-11DD14C0AC29}" type="slidenum">
              <a:rPr lang="en-US" altLang="ja-JP" smtClean="0"/>
              <a:pPr>
                <a:defRPr/>
              </a:pPr>
              <a:t>14</a:t>
            </a:fld>
            <a:endParaRPr lang="en-US" altLang="ja-JP"/>
          </a:p>
        </p:txBody>
      </p:sp>
      <p:graphicFrame>
        <p:nvGraphicFramePr>
          <p:cNvPr id="5" name="表 4"/>
          <p:cNvGraphicFramePr>
            <a:graphicFrameLocks noGrp="1"/>
          </p:cNvGraphicFramePr>
          <p:nvPr>
            <p:extLst/>
          </p:nvPr>
        </p:nvGraphicFramePr>
        <p:xfrm>
          <a:off x="238194" y="986372"/>
          <a:ext cx="8667612" cy="4369496"/>
        </p:xfrm>
        <a:graphic>
          <a:graphicData uri="http://schemas.openxmlformats.org/drawingml/2006/table">
            <a:tbl>
              <a:tblPr firstRow="1" bandRow="1"/>
              <a:tblGrid>
                <a:gridCol w="1300276">
                  <a:extLst>
                    <a:ext uri="{9D8B030D-6E8A-4147-A177-3AD203B41FA5}">
                      <a16:colId xmlns:a16="http://schemas.microsoft.com/office/drawing/2014/main" val="1158335701"/>
                    </a:ext>
                  </a:extLst>
                </a:gridCol>
                <a:gridCol w="2933322">
                  <a:extLst>
                    <a:ext uri="{9D8B030D-6E8A-4147-A177-3AD203B41FA5}">
                      <a16:colId xmlns:a16="http://schemas.microsoft.com/office/drawing/2014/main" val="387964411"/>
                    </a:ext>
                  </a:extLst>
                </a:gridCol>
                <a:gridCol w="4434014">
                  <a:extLst>
                    <a:ext uri="{9D8B030D-6E8A-4147-A177-3AD203B41FA5}">
                      <a16:colId xmlns:a16="http://schemas.microsoft.com/office/drawing/2014/main" val="2210023692"/>
                    </a:ext>
                  </a:extLst>
                </a:gridCol>
              </a:tblGrid>
              <a:tr h="415864">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段階</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言語・訳</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状態</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4766589"/>
                  </a:ext>
                </a:extLst>
              </a:tr>
              <a:tr h="1310640">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第１段階</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Linkage</a:t>
                      </a:r>
                    </a:p>
                    <a:p>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（リンケージ）</a:t>
                      </a:r>
                      <a:endPar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r>
                        <a:rPr kumimoji="1" lang="ja-JP" altLang="en-US" sz="2000" dirty="0"/>
                        <a:t>つながり・連携</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システムの中で、個人がゆるやかにヘルスケアのニーズに対処し、この段階では特定の決まりごとや全体的な調整がなされることがないシステム。</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3767420"/>
                  </a:ext>
                </a:extLst>
              </a:tr>
              <a:tr h="1332352">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第２段階</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Coordination</a:t>
                      </a:r>
                    </a:p>
                    <a:p>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（コーディネーション）</a:t>
                      </a:r>
                      <a:endPar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r>
                        <a:rPr kumimoji="1" lang="ja-JP" altLang="en-US" sz="2000" dirty="0"/>
                        <a:t>調整・強調</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en-US" altLang="ja-JP" sz="2000" dirty="0"/>
                        <a:t>Linkage</a:t>
                      </a:r>
                      <a:r>
                        <a:rPr kumimoji="1" lang="ja-JP" altLang="en-US" sz="2000" dirty="0"/>
                        <a:t>に比べるとより構造化された携帯の</a:t>
                      </a:r>
                      <a:r>
                        <a:rPr kumimoji="1" lang="en-US" altLang="ja-JP" sz="2000" dirty="0"/>
                        <a:t>integration</a:t>
                      </a:r>
                      <a:r>
                        <a:rPr kumimoji="1" lang="ja-JP" altLang="en-US" sz="2000" dirty="0"/>
                        <a:t>といえるが、システムとしては別々の構造によって、ケア提供は行われているという状況を示す段階。</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4904686"/>
                  </a:ext>
                </a:extLst>
              </a:tr>
              <a:tr h="1310640">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第３段階</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Full integration</a:t>
                      </a:r>
                    </a:p>
                    <a:p>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（フルインテグレーション）</a:t>
                      </a:r>
                      <a:endPar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r>
                        <a:rPr kumimoji="1" lang="ja-JP" altLang="en-US" sz="2000" dirty="0"/>
                        <a:t>完全なる結合</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685783" rtl="0" eaLnBrk="1" latinLnBrk="0" hangingPunct="1">
                        <a:defRPr kumimoji="1" sz="1350" kern="1200">
                          <a:solidFill>
                            <a:schemeClr val="tx1"/>
                          </a:solidFill>
                          <a:latin typeface="Calibri"/>
                        </a:defRPr>
                      </a:lvl1pPr>
                      <a:lvl2pPr marL="342892" algn="l" defTabSz="685783" rtl="0" eaLnBrk="1" latinLnBrk="0" hangingPunct="1">
                        <a:defRPr kumimoji="1" sz="1350" kern="1200">
                          <a:solidFill>
                            <a:schemeClr val="tx1"/>
                          </a:solidFill>
                          <a:latin typeface="Calibri"/>
                        </a:defRPr>
                      </a:lvl2pPr>
                      <a:lvl3pPr marL="685783" algn="l" defTabSz="685783" rtl="0" eaLnBrk="1" latinLnBrk="0" hangingPunct="1">
                        <a:defRPr kumimoji="1" sz="1350" kern="1200">
                          <a:solidFill>
                            <a:schemeClr val="tx1"/>
                          </a:solidFill>
                          <a:latin typeface="Calibri"/>
                        </a:defRPr>
                      </a:lvl3pPr>
                      <a:lvl4pPr marL="1028675" algn="l" defTabSz="685783" rtl="0" eaLnBrk="1" latinLnBrk="0" hangingPunct="1">
                        <a:defRPr kumimoji="1" sz="1350" kern="1200">
                          <a:solidFill>
                            <a:schemeClr val="tx1"/>
                          </a:solidFill>
                          <a:latin typeface="Calibri"/>
                        </a:defRPr>
                      </a:lvl4pPr>
                      <a:lvl5pPr marL="1371566" algn="l" defTabSz="685783" rtl="0" eaLnBrk="1" latinLnBrk="0" hangingPunct="1">
                        <a:defRPr kumimoji="1" sz="1350" kern="1200">
                          <a:solidFill>
                            <a:schemeClr val="tx1"/>
                          </a:solidFill>
                          <a:latin typeface="Calibri"/>
                        </a:defRPr>
                      </a:lvl5pPr>
                      <a:lvl6pPr marL="1714457" algn="l" defTabSz="685783" rtl="0" eaLnBrk="1" latinLnBrk="0" hangingPunct="1">
                        <a:defRPr kumimoji="1" sz="1350" kern="1200">
                          <a:solidFill>
                            <a:schemeClr val="tx1"/>
                          </a:solidFill>
                          <a:latin typeface="Calibri"/>
                        </a:defRPr>
                      </a:lvl6pPr>
                      <a:lvl7pPr marL="2057348" algn="l" defTabSz="685783" rtl="0" eaLnBrk="1" latinLnBrk="0" hangingPunct="1">
                        <a:defRPr kumimoji="1" sz="1350" kern="1200">
                          <a:solidFill>
                            <a:schemeClr val="tx1"/>
                          </a:solidFill>
                          <a:latin typeface="Calibri"/>
                        </a:defRPr>
                      </a:lvl7pPr>
                      <a:lvl8pPr marL="2400240" algn="l" defTabSz="685783" rtl="0" eaLnBrk="1" latinLnBrk="0" hangingPunct="1">
                        <a:defRPr kumimoji="1" sz="1350" kern="1200">
                          <a:solidFill>
                            <a:schemeClr val="tx1"/>
                          </a:solidFill>
                          <a:latin typeface="Calibri"/>
                        </a:defRPr>
                      </a:lvl8pPr>
                      <a:lvl9pPr marL="2743132" algn="l" defTabSz="685783" rtl="0" eaLnBrk="1" latinLnBrk="0" hangingPunct="1">
                        <a:defRPr kumimoji="1" sz="1350" kern="1200">
                          <a:solidFill>
                            <a:schemeClr val="tx1"/>
                          </a:solidFill>
                          <a:latin typeface="Calibri"/>
                        </a:defRPr>
                      </a:lvl9pPr>
                    </a:lstStyle>
                    <a:p>
                      <a:r>
                        <a:rPr kumimoji="1" lang="ja-JP" altLang="en-US" sz="2000" dirty="0"/>
                        <a:t>多様なシステムからのさまざまな要素が集まり、新たなプログラムや体系をつくり出し、そこからのサービス提供がなされているシステム。</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2700132"/>
                  </a:ext>
                </a:extLst>
              </a:tr>
            </a:tbl>
          </a:graphicData>
        </a:graphic>
      </p:graphicFrame>
      <p:sp>
        <p:nvSpPr>
          <p:cNvPr id="6" name="テキスト ボックス 5"/>
          <p:cNvSpPr txBox="1"/>
          <p:nvPr/>
        </p:nvSpPr>
        <p:spPr>
          <a:xfrm>
            <a:off x="6372200" y="6309320"/>
            <a:ext cx="188224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筒井　</a:t>
            </a:r>
            <a:r>
              <a:rPr kumimoji="1" lang="en-US" altLang="ja-JP" sz="1400" b="0"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50" charset="-128"/>
                <a:cs typeface="+mn-cs"/>
              </a:rPr>
              <a:t>Leutz</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の定義より</a:t>
            </a:r>
          </a:p>
        </p:txBody>
      </p:sp>
      <p:sp>
        <p:nvSpPr>
          <p:cNvPr id="8" name="四角形: 角を丸くする 3"/>
          <p:cNvSpPr/>
          <p:nvPr/>
        </p:nvSpPr>
        <p:spPr>
          <a:xfrm>
            <a:off x="7740352" y="116632"/>
            <a:ext cx="1224136" cy="504056"/>
          </a:xfrm>
          <a:prstGeom prst="roundRect">
            <a:avLst/>
          </a:prstGeom>
          <a:no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2009857535"/>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2544" y="344848"/>
            <a:ext cx="8229600" cy="850106"/>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連携の定義</a:t>
            </a:r>
          </a:p>
        </p:txBody>
      </p:sp>
      <p:sp>
        <p:nvSpPr>
          <p:cNvPr id="3" name="コンテンツ プレースホルダー 2"/>
          <p:cNvSpPr>
            <a:spLocks noGrp="1"/>
          </p:cNvSpPr>
          <p:nvPr>
            <p:ph idx="1"/>
          </p:nvPr>
        </p:nvSpPr>
        <p:spPr>
          <a:xfrm>
            <a:off x="525048" y="5173441"/>
            <a:ext cx="8435280" cy="1146333"/>
          </a:xfrm>
        </p:spPr>
        <p:txBody>
          <a:bodyPr>
            <a:noAutofit/>
          </a:bodyPr>
          <a:lstStyle/>
          <a:p>
            <a:pPr marL="0" indent="0">
              <a:buNone/>
            </a:pPr>
            <a:r>
              <a:rPr lang="ja-JP" altLang="en-US" sz="2000" dirty="0">
                <a:latin typeface="ＭＳ Ｐゴシック" panose="020B0600070205080204" pitchFamily="50" charset="-128"/>
                <a:ea typeface="ＭＳ Ｐゴシック" panose="020B0600070205080204" pitchFamily="50" charset="-128"/>
              </a:rPr>
              <a:t>○ヘルスケア領域において多く見られる「連携」の定義の共通項</a:t>
            </a:r>
            <a:endParaRPr lang="en-US" altLang="ja-JP" sz="2000" dirty="0">
              <a:latin typeface="ＭＳ Ｐゴシック" panose="020B0600070205080204" pitchFamily="50" charset="-128"/>
              <a:ea typeface="ＭＳ Ｐゴシック" panose="020B0600070205080204" pitchFamily="50" charset="-128"/>
            </a:endParaRPr>
          </a:p>
          <a:p>
            <a:pPr marL="0" indent="0">
              <a:buNone/>
            </a:pPr>
            <a:r>
              <a:rPr lang="ja-JP" altLang="en-US" sz="2000" dirty="0">
                <a:latin typeface="ＭＳ Ｐゴシック" panose="020B0600070205080204" pitchFamily="50" charset="-128"/>
                <a:ea typeface="ＭＳ Ｐゴシック" panose="020B0600070205080204" pitchFamily="50" charset="-128"/>
              </a:rPr>
              <a:t>「二人以上」の「異なった専門職」が「共通の目標達成」をするために行われる「プロセス」</a:t>
            </a:r>
            <a:endParaRPr lang="en-US" altLang="ja-JP" sz="2000" dirty="0">
              <a:latin typeface="ＭＳ Ｐゴシック" panose="020B0600070205080204" pitchFamily="50" charset="-128"/>
              <a:ea typeface="ＭＳ Ｐゴシック" panose="020B0600070205080204" pitchFamily="50" charset="-128"/>
            </a:endParaRPr>
          </a:p>
          <a:p>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p:txBody>
          <a:bodyPr/>
          <a:lstStyle/>
          <a:p>
            <a:fld id="{902C5854-7D26-4682-A2CE-373ED3E5E52D}" type="slidenum">
              <a:rPr kumimoji="1" lang="ja-JP" altLang="en-US" smtClean="0"/>
              <a:pPr/>
              <a:t>15</a:t>
            </a:fld>
            <a:endParaRPr kumimoji="1" lang="ja-JP" altLang="en-US"/>
          </a:p>
        </p:txBody>
      </p:sp>
      <p:sp>
        <p:nvSpPr>
          <p:cNvPr id="5" name="角丸四角形 4"/>
          <p:cNvSpPr/>
          <p:nvPr/>
        </p:nvSpPr>
        <p:spPr>
          <a:xfrm>
            <a:off x="605088" y="1374402"/>
            <a:ext cx="8435280" cy="1767045"/>
          </a:xfrm>
          <a:prstGeom prst="roundRect">
            <a:avLst>
              <a:gd name="adj" fmla="val 8900"/>
            </a:avLst>
          </a:prstGeom>
          <a:ln w="222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2000" dirty="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定義</a:t>
            </a:r>
            <a:r>
              <a:rPr kumimoji="1" lang="en-US" altLang="ja-JP" sz="2000" dirty="0">
                <a:latin typeface="ＭＳ Ｐゴシック" panose="020B0600070205080204" pitchFamily="50" charset="-128"/>
                <a:ea typeface="ＭＳ Ｐゴシック" panose="020B0600070205080204" pitchFamily="50" charset="-128"/>
              </a:rPr>
              <a:t>】</a:t>
            </a:r>
          </a:p>
          <a:p>
            <a:r>
              <a:rPr kumimoji="1" lang="ja-JP" altLang="en-US" sz="2000" dirty="0">
                <a:latin typeface="ＭＳ Ｐゴシック" panose="020B0600070205080204" pitchFamily="50" charset="-128"/>
                <a:ea typeface="ＭＳ Ｐゴシック" panose="020B0600070205080204" pitchFamily="50" charset="-128"/>
              </a:rPr>
              <a:t>　「主体性を持った多様な専門職間にネットワークが存在し、相互作用性、資源交換性を期待して、専門職が共通の目標達成を目指して展開するプロセス」（松岡、</a:t>
            </a:r>
            <a:r>
              <a:rPr kumimoji="1" lang="en-US" altLang="ja-JP" sz="2000" dirty="0">
                <a:latin typeface="ＭＳ Ｐゴシック" panose="020B0600070205080204" pitchFamily="50" charset="-128"/>
                <a:ea typeface="ＭＳ Ｐゴシック" panose="020B0600070205080204" pitchFamily="50" charset="-128"/>
              </a:rPr>
              <a:t>2000</a:t>
            </a:r>
            <a:r>
              <a:rPr kumimoji="1" lang="ja-JP" altLang="en-US" sz="2000" dirty="0">
                <a:latin typeface="ＭＳ Ｐゴシック" panose="020B0600070205080204" pitchFamily="50" charset="-128"/>
                <a:ea typeface="ＭＳ Ｐゴシック" panose="020B0600070205080204" pitchFamily="50" charset="-128"/>
              </a:rPr>
              <a:t>）</a:t>
            </a:r>
          </a:p>
          <a:p>
            <a:r>
              <a:rPr kumimoji="1" lang="ja-JP" altLang="en-US" sz="2000" dirty="0">
                <a:latin typeface="ＭＳ Ｐゴシック" panose="020B0600070205080204" pitchFamily="50" charset="-128"/>
                <a:ea typeface="ＭＳ Ｐゴシック" panose="020B0600070205080204" pitchFamily="50" charset="-128"/>
              </a:rPr>
              <a:t>　連携の特徴：相互関係性（①相互利益性、②相互依存性、③相互作用性）</a:t>
            </a:r>
          </a:p>
        </p:txBody>
      </p:sp>
      <p:sp>
        <p:nvSpPr>
          <p:cNvPr id="6" name="角丸四角形 5"/>
          <p:cNvSpPr/>
          <p:nvPr/>
        </p:nvSpPr>
        <p:spPr>
          <a:xfrm>
            <a:off x="605088" y="3213967"/>
            <a:ext cx="8435280" cy="1796946"/>
          </a:xfrm>
          <a:prstGeom prst="roundRect">
            <a:avLst>
              <a:gd name="adj" fmla="val 8900"/>
            </a:avLst>
          </a:prstGeom>
          <a:ln w="22225">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r>
              <a:rPr kumimoji="1" lang="en-US" altLang="ja-JP" sz="2000" dirty="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定義</a:t>
            </a:r>
            <a:r>
              <a:rPr kumimoji="1" lang="en-US" altLang="ja-JP" sz="2000" dirty="0">
                <a:latin typeface="ＭＳ Ｐゴシック" panose="020B0600070205080204" pitchFamily="50" charset="-128"/>
                <a:ea typeface="ＭＳ Ｐゴシック" panose="020B0600070205080204" pitchFamily="50" charset="-128"/>
              </a:rPr>
              <a:t>】</a:t>
            </a:r>
          </a:p>
          <a:p>
            <a:r>
              <a:rPr kumimoji="1" lang="ja-JP" altLang="en-US" sz="2000" dirty="0">
                <a:latin typeface="ＭＳ Ｐゴシック" panose="020B0600070205080204" pitchFamily="50" charset="-128"/>
                <a:ea typeface="ＭＳ Ｐゴシック" panose="020B0600070205080204" pitchFamily="50" charset="-128"/>
              </a:rPr>
              <a:t>　援助において、異なった分野、領域、職種に属する複数の援助者（専門職や非専門的な援助者を含む）が、単独では達成できない、共有された目標を達するために、相互促進的な協力関係を通じて、行為や活動を展開するプロセス」（山中、</a:t>
            </a:r>
            <a:r>
              <a:rPr kumimoji="1" lang="en-US" altLang="ja-JP" sz="2000" dirty="0">
                <a:latin typeface="ＭＳ Ｐゴシック" panose="020B0600070205080204" pitchFamily="50" charset="-128"/>
                <a:ea typeface="ＭＳ Ｐゴシック" panose="020B0600070205080204" pitchFamily="50" charset="-128"/>
              </a:rPr>
              <a:t>2003</a:t>
            </a:r>
            <a:r>
              <a:rPr kumimoji="1" lang="ja-JP" altLang="en-US" sz="2000" dirty="0">
                <a:latin typeface="ＭＳ Ｐゴシック" panose="020B0600070205080204" pitchFamily="50" charset="-128"/>
                <a:ea typeface="ＭＳ Ｐゴシック" panose="020B0600070205080204" pitchFamily="50" charset="-128"/>
              </a:rPr>
              <a:t>）</a:t>
            </a:r>
          </a:p>
        </p:txBody>
      </p:sp>
      <p:sp>
        <p:nvSpPr>
          <p:cNvPr id="7" name="四角形: 角を丸くする 3"/>
          <p:cNvSpPr/>
          <p:nvPr/>
        </p:nvSpPr>
        <p:spPr>
          <a:xfrm>
            <a:off x="7740352" y="116632"/>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1378146624"/>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四角形: 角を丸くする 23"/>
          <p:cNvSpPr/>
          <p:nvPr/>
        </p:nvSpPr>
        <p:spPr>
          <a:xfrm>
            <a:off x="4600645" y="1333661"/>
            <a:ext cx="3953299" cy="838382"/>
          </a:xfrm>
          <a:prstGeom prst="roundRect">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目的の一致</a:t>
            </a:r>
          </a:p>
        </p:txBody>
      </p:sp>
      <p:sp>
        <p:nvSpPr>
          <p:cNvPr id="16" name="吹き出し: 上矢印 15"/>
          <p:cNvSpPr/>
          <p:nvPr/>
        </p:nvSpPr>
        <p:spPr>
          <a:xfrm>
            <a:off x="4613197" y="2191146"/>
            <a:ext cx="4007312" cy="1895131"/>
          </a:xfrm>
          <a:prstGeom prst="upArrowCallout">
            <a:avLst>
              <a:gd name="adj1" fmla="val 57054"/>
              <a:gd name="adj2" fmla="val 50571"/>
              <a:gd name="adj3" fmla="val 31401"/>
              <a:gd name="adj4" fmla="val 53832"/>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 name="楕円 4"/>
          <p:cNvSpPr/>
          <p:nvPr/>
        </p:nvSpPr>
        <p:spPr>
          <a:xfrm>
            <a:off x="4955753" y="4088788"/>
            <a:ext cx="3289746" cy="252027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タイトル 1"/>
          <p:cNvSpPr>
            <a:spLocks noGrp="1"/>
          </p:cNvSpPr>
          <p:nvPr>
            <p:ph type="title"/>
          </p:nvPr>
        </p:nvSpPr>
        <p:spPr>
          <a:xfrm>
            <a:off x="323528" y="274638"/>
            <a:ext cx="8229600" cy="828157"/>
          </a:xfrm>
        </p:spPr>
        <p:txBody>
          <a:bodyPr>
            <a:normAutofit/>
          </a:bodyPr>
          <a:lstStyle/>
          <a:p>
            <a:pPr algn="l"/>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rPr>
              <a:t>「連携」「協働」「チーム」の概念関係整理</a:t>
            </a:r>
          </a:p>
        </p:txBody>
      </p:sp>
      <p:graphicFrame>
        <p:nvGraphicFramePr>
          <p:cNvPr id="4" name="コンテンツ プレースホルダー 3"/>
          <p:cNvGraphicFramePr>
            <a:graphicFrameLocks noGrp="1"/>
          </p:cNvGraphicFramePr>
          <p:nvPr>
            <p:ph idx="1"/>
            <p:extLst/>
          </p:nvPr>
        </p:nvGraphicFramePr>
        <p:xfrm>
          <a:off x="4805134" y="4313416"/>
          <a:ext cx="3507127" cy="1833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テキスト ボックス 5"/>
          <p:cNvSpPr txBox="1"/>
          <p:nvPr/>
        </p:nvSpPr>
        <p:spPr>
          <a:xfrm>
            <a:off x="6126138" y="5210960"/>
            <a:ext cx="1107996"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rPr>
              <a:t>チーム</a:t>
            </a:r>
          </a:p>
        </p:txBody>
      </p:sp>
      <p:grpSp>
        <p:nvGrpSpPr>
          <p:cNvPr id="30" name="グループ化 29"/>
          <p:cNvGrpSpPr/>
          <p:nvPr/>
        </p:nvGrpSpPr>
        <p:grpSpPr>
          <a:xfrm>
            <a:off x="8024837" y="5672625"/>
            <a:ext cx="659510" cy="329524"/>
            <a:chOff x="8027290" y="5877272"/>
            <a:chExt cx="659510" cy="329524"/>
          </a:xfrm>
        </p:grpSpPr>
        <p:sp>
          <p:nvSpPr>
            <p:cNvPr id="8" name="矢印: 左右 7"/>
            <p:cNvSpPr/>
            <p:nvPr/>
          </p:nvSpPr>
          <p:spPr>
            <a:xfrm rot="10800000">
              <a:off x="8027290" y="5877272"/>
              <a:ext cx="659510" cy="329524"/>
            </a:xfrm>
            <a:prstGeom prst="leftRightArrow">
              <a:avLst>
                <a:gd name="adj1" fmla="val 60000"/>
                <a:gd name="adj2" fmla="val 50000"/>
              </a:avLst>
            </a:prstGeom>
          </p:spPr>
          <p:style>
            <a:lnRef idx="0">
              <a:schemeClr val="lt1">
                <a:hueOff val="0"/>
                <a:satOff val="0"/>
                <a:lumOff val="0"/>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sp>
        <p:sp>
          <p:nvSpPr>
            <p:cNvPr id="9" name="矢印: 左右 4"/>
            <p:cNvSpPr txBox="1"/>
            <p:nvPr/>
          </p:nvSpPr>
          <p:spPr>
            <a:xfrm>
              <a:off x="8093582" y="5943178"/>
              <a:ext cx="526927" cy="1977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marR="0" lvl="0" indent="0" algn="ctr" defTabSz="311150" rtl="0" eaLnBrk="1" fontAlgn="auto" latinLnBrk="0" hangingPunct="1">
                <a:lnSpc>
                  <a:spcPct val="90000"/>
                </a:lnSpc>
                <a:spcBef>
                  <a:spcPct val="0"/>
                </a:spcBef>
                <a:spcAft>
                  <a:spcPct val="35000"/>
                </a:spcAft>
                <a:buClrTx/>
                <a:buSzTx/>
                <a:buFontTx/>
                <a:buNone/>
                <a:tabLst/>
                <a:defRPr/>
              </a:pPr>
              <a:endParaRPr kumimoji="1" lang="ja-JP" altLang="en-US" sz="7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grpSp>
        <p:nvGrpSpPr>
          <p:cNvPr id="29" name="グループ化 28"/>
          <p:cNvGrpSpPr/>
          <p:nvPr/>
        </p:nvGrpSpPr>
        <p:grpSpPr>
          <a:xfrm>
            <a:off x="4848826" y="3324746"/>
            <a:ext cx="1060048" cy="530024"/>
            <a:chOff x="4848830" y="3562861"/>
            <a:chExt cx="1060048" cy="530024"/>
          </a:xfrm>
        </p:grpSpPr>
        <p:sp>
          <p:nvSpPr>
            <p:cNvPr id="11" name="四角形: 角を丸くする 10"/>
            <p:cNvSpPr/>
            <p:nvPr/>
          </p:nvSpPr>
          <p:spPr>
            <a:xfrm>
              <a:off x="4848830" y="3562861"/>
              <a:ext cx="1060048" cy="530024"/>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2" name="四角形: 角を丸くする 4"/>
            <p:cNvSpPr txBox="1"/>
            <p:nvPr/>
          </p:nvSpPr>
          <p:spPr>
            <a:xfrm>
              <a:off x="4864354" y="3578385"/>
              <a:ext cx="1029000" cy="4989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主体</a:t>
              </a:r>
            </a:p>
          </p:txBody>
        </p:sp>
      </p:grpSp>
      <p:grpSp>
        <p:nvGrpSpPr>
          <p:cNvPr id="28" name="グループ化 27"/>
          <p:cNvGrpSpPr/>
          <p:nvPr/>
        </p:nvGrpSpPr>
        <p:grpSpPr>
          <a:xfrm>
            <a:off x="7331534" y="3341860"/>
            <a:ext cx="1060048" cy="530024"/>
            <a:chOff x="7295909" y="3547337"/>
            <a:chExt cx="1060048" cy="530024"/>
          </a:xfrm>
        </p:grpSpPr>
        <p:sp>
          <p:nvSpPr>
            <p:cNvPr id="14" name="四角形: 角を丸くする 13"/>
            <p:cNvSpPr/>
            <p:nvPr/>
          </p:nvSpPr>
          <p:spPr>
            <a:xfrm>
              <a:off x="7295909" y="3547337"/>
              <a:ext cx="1060048" cy="530024"/>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5" name="四角形: 角を丸くする 4"/>
            <p:cNvSpPr txBox="1"/>
            <p:nvPr/>
          </p:nvSpPr>
          <p:spPr>
            <a:xfrm>
              <a:off x="7311433" y="3562861"/>
              <a:ext cx="1029000" cy="4989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主体</a:t>
              </a:r>
            </a:p>
          </p:txBody>
        </p:sp>
      </p:grpSp>
      <p:grpSp>
        <p:nvGrpSpPr>
          <p:cNvPr id="27" name="グループ化 26"/>
          <p:cNvGrpSpPr/>
          <p:nvPr/>
        </p:nvGrpSpPr>
        <p:grpSpPr>
          <a:xfrm>
            <a:off x="6128963" y="3593863"/>
            <a:ext cx="943327" cy="379919"/>
            <a:chOff x="6128963" y="3593863"/>
            <a:chExt cx="943327" cy="379919"/>
          </a:xfrm>
        </p:grpSpPr>
        <p:sp>
          <p:nvSpPr>
            <p:cNvPr id="18" name="矢印: 左右 17"/>
            <p:cNvSpPr/>
            <p:nvPr/>
          </p:nvSpPr>
          <p:spPr>
            <a:xfrm rot="21570033">
              <a:off x="6128963" y="3593863"/>
              <a:ext cx="943327" cy="379919"/>
            </a:xfrm>
            <a:prstGeom prst="leftRightArrow">
              <a:avLst>
                <a:gd name="adj1" fmla="val 60000"/>
                <a:gd name="adj2" fmla="val 50000"/>
              </a:avLst>
            </a:prstGeom>
          </p:spPr>
          <p:style>
            <a:lnRef idx="0">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9" name="矢印: 左右 4"/>
            <p:cNvSpPr txBox="1"/>
            <p:nvPr/>
          </p:nvSpPr>
          <p:spPr>
            <a:xfrm rot="21570033">
              <a:off x="6224968" y="3713901"/>
              <a:ext cx="753479" cy="710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marR="0" lvl="0" indent="0" algn="ctr" defTabSz="311150" rtl="0" eaLnBrk="1" fontAlgn="auto" latinLnBrk="0" hangingPunct="1">
                <a:lnSpc>
                  <a:spcPct val="90000"/>
                </a:lnSpc>
                <a:spcBef>
                  <a:spcPct val="0"/>
                </a:spcBef>
                <a:spcAft>
                  <a:spcPct val="35000"/>
                </a:spcAft>
                <a:buClrTx/>
                <a:buSzTx/>
                <a:buFontTx/>
                <a:buNone/>
                <a:tabLst/>
                <a:defRPr/>
              </a:pPr>
              <a:endParaRPr kumimoji="1" lang="ja-JP" altLang="en-US" sz="7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22" name="矢印: 左右 21"/>
          <p:cNvSpPr/>
          <p:nvPr/>
        </p:nvSpPr>
        <p:spPr>
          <a:xfrm>
            <a:off x="5953899" y="3068869"/>
            <a:ext cx="1312731" cy="737772"/>
          </a:xfrm>
          <a:prstGeom prst="lef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rPr>
              <a:t>連携</a:t>
            </a:r>
          </a:p>
        </p:txBody>
      </p:sp>
      <p:sp>
        <p:nvSpPr>
          <p:cNvPr id="23" name="テキスト ボックス 22"/>
          <p:cNvSpPr txBox="1"/>
          <p:nvPr/>
        </p:nvSpPr>
        <p:spPr>
          <a:xfrm>
            <a:off x="6179892" y="2587399"/>
            <a:ext cx="80021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rPr>
              <a:t>協働</a:t>
            </a:r>
          </a:p>
        </p:txBody>
      </p:sp>
      <p:sp>
        <p:nvSpPr>
          <p:cNvPr id="25" name="四角形: 角を丸くする 24"/>
          <p:cNvSpPr/>
          <p:nvPr/>
        </p:nvSpPr>
        <p:spPr>
          <a:xfrm>
            <a:off x="160249" y="1160942"/>
            <a:ext cx="8820472" cy="5556849"/>
          </a:xfrm>
          <a:prstGeom prst="roundRect">
            <a:avLst>
              <a:gd name="adj" fmla="val 466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6" name="四角形: 角を丸くする 25"/>
          <p:cNvSpPr/>
          <p:nvPr/>
        </p:nvSpPr>
        <p:spPr>
          <a:xfrm>
            <a:off x="384183" y="1306620"/>
            <a:ext cx="3682752" cy="5263382"/>
          </a:xfrm>
          <a:prstGeom prst="roundRect">
            <a:avLst>
              <a:gd name="adj" fmla="val 44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協働</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目的達成のための手段的概念</a:t>
            </a: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連携</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「協働」を実現するためのプロセス（協力過程・行為や活動を含むプロセス）を含む手段的概念</a:t>
            </a: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チーム</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「連携」概念の可視化された実態</a:t>
            </a: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チームワーク</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「連携」過程の最終的段階</a:t>
            </a: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（チームアプローチ）</a:t>
            </a:r>
          </a:p>
        </p:txBody>
      </p:sp>
      <p:sp>
        <p:nvSpPr>
          <p:cNvPr id="31" name="テキスト ボックス 30"/>
          <p:cNvSpPr txBox="1"/>
          <p:nvPr/>
        </p:nvSpPr>
        <p:spPr>
          <a:xfrm>
            <a:off x="7875348" y="6293003"/>
            <a:ext cx="102624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吉池　毅志ら</a:t>
            </a:r>
          </a:p>
        </p:txBody>
      </p:sp>
      <p:sp>
        <p:nvSpPr>
          <p:cNvPr id="3" name="スライド番号プレースホルダー 2"/>
          <p:cNvSpPr>
            <a:spLocks noGrp="1"/>
          </p:cNvSpPr>
          <p:nvPr>
            <p:ph type="sldNum" sz="quarter" idx="12"/>
          </p:nvPr>
        </p:nvSpPr>
        <p:spPr/>
        <p:txBody>
          <a:bodyPr/>
          <a:lstStyle/>
          <a:p>
            <a:fld id="{902C5854-7D26-4682-A2CE-373ED3E5E52D}" type="slidenum">
              <a:rPr kumimoji="1" lang="ja-JP" altLang="en-US" smtClean="0"/>
              <a:pPr/>
              <a:t>16</a:t>
            </a:fld>
            <a:endParaRPr kumimoji="1" lang="ja-JP" altLang="en-US"/>
          </a:p>
        </p:txBody>
      </p:sp>
      <p:sp>
        <p:nvSpPr>
          <p:cNvPr id="32" name="四角形: 角を丸くする 3"/>
          <p:cNvSpPr/>
          <p:nvPr/>
        </p:nvSpPr>
        <p:spPr>
          <a:xfrm>
            <a:off x="7740352" y="116632"/>
            <a:ext cx="1224136" cy="504056"/>
          </a:xfrm>
          <a:prstGeom prst="roundRect">
            <a:avLst/>
          </a:prstGeom>
          <a:no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800" b="0" i="0" u="none" strike="noStrike" kern="0" cap="none" spc="0" normalizeH="0" baseline="0" noProof="0" dirty="0">
                <a:ln>
                  <a:noFill/>
                </a:ln>
                <a:solidFill>
                  <a:prstClr val="black"/>
                </a:solidFill>
                <a:effectLst/>
                <a:uLnTx/>
                <a:uFillTx/>
              </a:rPr>
              <a:t>参考</a:t>
            </a:r>
          </a:p>
        </p:txBody>
      </p:sp>
    </p:spTree>
    <p:extLst>
      <p:ext uri="{BB962C8B-B14F-4D97-AF65-F5344CB8AC3E}">
        <p14:creationId xmlns:p14="http://schemas.microsoft.com/office/powerpoint/2010/main" val="1558689568"/>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上下矢印 24"/>
          <p:cNvSpPr/>
          <p:nvPr/>
        </p:nvSpPr>
        <p:spPr>
          <a:xfrm>
            <a:off x="421528" y="1628851"/>
            <a:ext cx="200264" cy="462564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タイトル 1"/>
          <p:cNvSpPr>
            <a:spLocks noGrp="1"/>
          </p:cNvSpPr>
          <p:nvPr>
            <p:ph type="title"/>
          </p:nvPr>
        </p:nvSpPr>
        <p:spPr>
          <a:xfrm>
            <a:off x="542544" y="445326"/>
            <a:ext cx="8229600" cy="706387"/>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多職種連携やチーム支援の範囲（段階）</a:t>
            </a:r>
          </a:p>
        </p:txBody>
      </p:sp>
      <p:sp>
        <p:nvSpPr>
          <p:cNvPr id="4" name="円/楕円 3"/>
          <p:cNvSpPr/>
          <p:nvPr/>
        </p:nvSpPr>
        <p:spPr>
          <a:xfrm>
            <a:off x="190650" y="1628851"/>
            <a:ext cx="3744416" cy="2016224"/>
          </a:xfrm>
          <a:prstGeom prst="ellipse">
            <a:avLst/>
          </a:prstGeom>
          <a:solidFill>
            <a:srgbClr val="66FFCC">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地域・まち</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コミュニティー</a:t>
            </a:r>
          </a:p>
        </p:txBody>
      </p:sp>
      <p:sp>
        <p:nvSpPr>
          <p:cNvPr id="5" name="円/楕円 4"/>
          <p:cNvSpPr/>
          <p:nvPr/>
        </p:nvSpPr>
        <p:spPr>
          <a:xfrm>
            <a:off x="494352" y="3256138"/>
            <a:ext cx="3137012" cy="1728142"/>
          </a:xfrm>
          <a:prstGeom prst="ellipse">
            <a:avLst/>
          </a:prstGeom>
          <a:solidFill>
            <a:schemeClr val="accent4">
              <a:lumMod val="40000"/>
              <a:lumOff val="60000"/>
              <a:alpha val="4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関係機関</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多職種連携</a:t>
            </a:r>
          </a:p>
        </p:txBody>
      </p:sp>
      <p:sp>
        <p:nvSpPr>
          <p:cNvPr id="6" name="円/楕円 5"/>
          <p:cNvSpPr/>
          <p:nvPr/>
        </p:nvSpPr>
        <p:spPr>
          <a:xfrm>
            <a:off x="643540" y="4626361"/>
            <a:ext cx="2838636" cy="1703907"/>
          </a:xfrm>
          <a:prstGeom prst="ellipse">
            <a:avLst/>
          </a:prstGeom>
          <a:solidFill>
            <a:srgbClr val="66FF66">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支援者・事業所・</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組織</a:t>
            </a:r>
          </a:p>
        </p:txBody>
      </p:sp>
      <p:sp>
        <p:nvSpPr>
          <p:cNvPr id="7" name="角丸四角形 6"/>
          <p:cNvSpPr/>
          <p:nvPr/>
        </p:nvSpPr>
        <p:spPr>
          <a:xfrm>
            <a:off x="5220072" y="2126435"/>
            <a:ext cx="3312368" cy="1034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rPr>
              <a:t>コミュニティーワーク</a:t>
            </a:r>
            <a:endParaRPr kumimoji="1" lang="en-US" altLang="ja-JP"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rPr>
              <a:t>自立支援協議会等</a:t>
            </a:r>
          </a:p>
        </p:txBody>
      </p:sp>
      <p:sp>
        <p:nvSpPr>
          <p:cNvPr id="9" name="角丸四角形 8"/>
          <p:cNvSpPr/>
          <p:nvPr/>
        </p:nvSpPr>
        <p:spPr>
          <a:xfrm>
            <a:off x="5220072" y="3621788"/>
            <a:ext cx="3312368" cy="1034641"/>
          </a:xfrm>
          <a:prstGeom prst="roundRect">
            <a:avLst/>
          </a:prstGeom>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rPr>
              <a:t>チーム支援（＊）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rPr>
              <a:t>サービス担当者会議等</a:t>
            </a:r>
            <a:endParaRPr kumimoji="1" lang="en-US" altLang="ja-JP"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endParaRPr>
          </a:p>
        </p:txBody>
      </p:sp>
      <p:sp>
        <p:nvSpPr>
          <p:cNvPr id="10" name="角丸四角形 9"/>
          <p:cNvSpPr/>
          <p:nvPr/>
        </p:nvSpPr>
        <p:spPr>
          <a:xfrm>
            <a:off x="5220072" y="4984280"/>
            <a:ext cx="3312368" cy="1034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rPr>
              <a:t>個別支援会議</a:t>
            </a:r>
            <a:endParaRPr kumimoji="1" lang="en-US" altLang="ja-JP"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rPr>
              <a:t>ユニット会議・リーダー会議等</a:t>
            </a:r>
            <a:endParaRPr kumimoji="1" lang="en-US" altLang="ja-JP" sz="1800" b="0" i="0" u="none" strike="noStrike" kern="1200" cap="none" spc="0" normalizeH="0" baseline="0" noProof="0" dirty="0">
              <a:ln>
                <a:noFill/>
              </a:ln>
              <a:solidFill>
                <a:prstClr val="white"/>
              </a:solidFill>
              <a:effectLst/>
              <a:uLnTx/>
              <a:uFillTx/>
              <a:latin typeface="ＤＨＰ特太ゴシック体" panose="020B0500000000000000" pitchFamily="50" charset="-128"/>
              <a:ea typeface="ＤＨＰ特太ゴシック体" panose="020B0500000000000000" pitchFamily="50" charset="-128"/>
            </a:endParaRPr>
          </a:p>
        </p:txBody>
      </p:sp>
      <p:cxnSp>
        <p:nvCxnSpPr>
          <p:cNvPr id="12" name="直線矢印コネクタ 11"/>
          <p:cNvCxnSpPr>
            <a:stCxn id="6" idx="6"/>
          </p:cNvCxnSpPr>
          <p:nvPr/>
        </p:nvCxnSpPr>
        <p:spPr>
          <a:xfrm flipV="1">
            <a:off x="3482176" y="5478314"/>
            <a:ext cx="1737896" cy="1"/>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endCxn id="9" idx="1"/>
          </p:cNvCxnSpPr>
          <p:nvPr/>
        </p:nvCxnSpPr>
        <p:spPr>
          <a:xfrm flipV="1">
            <a:off x="3613920" y="4139109"/>
            <a:ext cx="1606152" cy="23426"/>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4" idx="6"/>
            <a:endCxn id="7" idx="1"/>
          </p:cNvCxnSpPr>
          <p:nvPr/>
        </p:nvCxnSpPr>
        <p:spPr>
          <a:xfrm>
            <a:off x="3935066" y="2636963"/>
            <a:ext cx="1285006" cy="6793"/>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3131840" y="1796056"/>
            <a:ext cx="108715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ＤＨＰ特太ゴシック体" panose="020B0500000000000000" pitchFamily="50" charset="-128"/>
                <a:ea typeface="ＤＨＰ特太ゴシック体" panose="020B0500000000000000" pitchFamily="50" charset="-128"/>
              </a:rPr>
              <a:t>マクロ</a:t>
            </a:r>
          </a:p>
        </p:txBody>
      </p:sp>
      <p:sp>
        <p:nvSpPr>
          <p:cNvPr id="23" name="テキスト ボックス 22"/>
          <p:cNvSpPr txBox="1"/>
          <p:nvPr/>
        </p:nvSpPr>
        <p:spPr>
          <a:xfrm>
            <a:off x="3131840" y="3532184"/>
            <a:ext cx="76174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ＤＨＰ特太ゴシック体" panose="020B0500000000000000" pitchFamily="50" charset="-128"/>
                <a:ea typeface="ＤＨＰ特太ゴシック体" panose="020B0500000000000000" pitchFamily="50" charset="-128"/>
              </a:rPr>
              <a:t>メゾ</a:t>
            </a:r>
          </a:p>
        </p:txBody>
      </p:sp>
      <p:sp>
        <p:nvSpPr>
          <p:cNvPr id="24" name="テキスト ボックス 23"/>
          <p:cNvSpPr txBox="1"/>
          <p:nvPr/>
        </p:nvSpPr>
        <p:spPr>
          <a:xfrm>
            <a:off x="2956868" y="4906994"/>
            <a:ext cx="1048685"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ＤＨＰ特太ゴシック体" panose="020B0500000000000000" pitchFamily="50" charset="-128"/>
                <a:ea typeface="ＤＨＰ特太ゴシック体" panose="020B0500000000000000" pitchFamily="50" charset="-128"/>
              </a:rPr>
              <a:t>ミクロ</a:t>
            </a: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2C5854-7D26-4682-A2CE-373ED3E5E52D}"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11" name="吹き出し: 角を丸めた四角形 10"/>
          <p:cNvSpPr/>
          <p:nvPr/>
        </p:nvSpPr>
        <p:spPr>
          <a:xfrm>
            <a:off x="3230880" y="6018921"/>
            <a:ext cx="2097024" cy="702554"/>
          </a:xfrm>
          <a:prstGeom prst="wedgeRoundRectCallout">
            <a:avLst>
              <a:gd name="adj1" fmla="val -67414"/>
              <a:gd name="adj2" fmla="val -65918"/>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ホウレンソウの重要性や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同一部署、他部署連携</a:t>
            </a:r>
          </a:p>
        </p:txBody>
      </p:sp>
    </p:spTree>
    <p:extLst>
      <p:ext uri="{BB962C8B-B14F-4D97-AF65-F5344CB8AC3E}">
        <p14:creationId xmlns:p14="http://schemas.microsoft.com/office/powerpoint/2010/main" val="28888884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4886718">
            <a:off x="8026113" y="46888"/>
            <a:ext cx="796539" cy="1212316"/>
          </a:xfrm>
          <a:prstGeom prst="rect">
            <a:avLst/>
          </a:prstGeom>
        </p:spPr>
      </p:pic>
      <p:sp>
        <p:nvSpPr>
          <p:cNvPr id="18434" name="Rectangle 2"/>
          <p:cNvSpPr>
            <a:spLocks noGrp="1" noChangeArrowheads="1"/>
          </p:cNvSpPr>
          <p:nvPr>
            <p:ph type="title"/>
          </p:nvPr>
        </p:nvSpPr>
        <p:spPr>
          <a:xfrm>
            <a:off x="518160" y="384003"/>
            <a:ext cx="8229600" cy="686119"/>
          </a:xfrm>
        </p:spPr>
        <p:txBody>
          <a:bodyPr/>
          <a:lstStyle/>
          <a:p>
            <a:pPr algn="l"/>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２．</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多職種連携・チーム支援の留意点</a:t>
            </a: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151203-A72C-487C-B594-566CAEA203A0}" type="slidenum">
              <a:rPr kumimoji="0" lang="ja-JP" altLang="en-US" sz="923"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altLang="ja-JP" sz="923" b="0" i="0" u="none" strike="noStrike" kern="1200" cap="none" spc="0" normalizeH="0" baseline="0" noProof="0">
              <a:ln>
                <a:noFill/>
              </a:ln>
              <a:solidFill>
                <a:srgbClr val="000000"/>
              </a:solidFill>
              <a:effectLst/>
              <a:uLnTx/>
              <a:uFillTx/>
              <a:latin typeface="Arial"/>
              <a:ea typeface="+mn-ea"/>
              <a:cs typeface="+mn-cs"/>
            </a:endParaRPr>
          </a:p>
        </p:txBody>
      </p:sp>
      <p:sp>
        <p:nvSpPr>
          <p:cNvPr id="10" name="Rectangle 3"/>
          <p:cNvSpPr txBox="1">
            <a:spLocks noChangeArrowheads="1"/>
          </p:cNvSpPr>
          <p:nvPr/>
        </p:nvSpPr>
        <p:spPr bwMode="auto">
          <a:xfrm>
            <a:off x="611188" y="6251448"/>
            <a:ext cx="7606220" cy="421260"/>
          </a:xfrm>
          <a:prstGeom prst="rect">
            <a:avLst/>
          </a:prstGeom>
          <a:solidFill>
            <a:srgbClr val="FF9933"/>
          </a:solidFill>
          <a:ln w="9525">
            <a:solidFill>
              <a:schemeClr val="tx1"/>
            </a:solidFill>
            <a:miter lim="800000"/>
            <a:headEnd/>
            <a:tailEnd/>
          </a:ln>
          <a:effectLst/>
          <a:extLst/>
        </p:spPr>
        <p:txBody>
          <a:bodyPr vert="horz" wrap="square" lIns="91440" tIns="45720" rIns="91440" bIns="45720" numCol="1" anchor="t" anchorCtr="0" compatLnSpc="1">
            <a:prstTxWarp prst="textNoShape">
              <a:avLst/>
            </a:prstTxWarp>
          </a:bodyPr>
          <a:lstStyle>
            <a:lvl1pPr marL="316531" indent="-316531" algn="l" rtl="0" eaLnBrk="1" fontAlgn="base" hangingPunct="1">
              <a:spcBef>
                <a:spcPct val="20000"/>
              </a:spcBef>
              <a:spcAft>
                <a:spcPct val="0"/>
              </a:spcAft>
              <a:buClr>
                <a:schemeClr val="bg2"/>
              </a:buClr>
              <a:buSzPct val="75000"/>
              <a:buFont typeface="Wingdings" pitchFamily="2" charset="2"/>
              <a:buChar char="p"/>
              <a:defRPr kumimoji="1" sz="2585">
                <a:solidFill>
                  <a:schemeClr val="tx1"/>
                </a:solidFill>
                <a:latin typeface="+mn-lt"/>
                <a:ea typeface="+mn-ea"/>
                <a:cs typeface="+mn-cs"/>
              </a:defRPr>
            </a:lvl1pPr>
            <a:lvl2pPr marL="685817" indent="-263776" algn="l" rtl="0" eaLnBrk="1" fontAlgn="base" hangingPunct="1">
              <a:spcBef>
                <a:spcPct val="20000"/>
              </a:spcBef>
              <a:spcAft>
                <a:spcPct val="0"/>
              </a:spcAft>
              <a:buClr>
                <a:schemeClr val="tx2"/>
              </a:buClr>
              <a:buSzPct val="75000"/>
              <a:buFont typeface="Wingdings" pitchFamily="2" charset="2"/>
              <a:buChar char="n"/>
              <a:defRPr kumimoji="1" sz="2215">
                <a:solidFill>
                  <a:schemeClr val="tx1"/>
                </a:solidFill>
                <a:latin typeface="+mn-lt"/>
              </a:defRPr>
            </a:lvl2pPr>
            <a:lvl3pPr marL="1055103" indent="-211021" algn="l" rtl="0" eaLnBrk="1" fontAlgn="base" hangingPunct="1">
              <a:spcBef>
                <a:spcPct val="20000"/>
              </a:spcBef>
              <a:spcAft>
                <a:spcPct val="0"/>
              </a:spcAft>
              <a:buClr>
                <a:schemeClr val="accent1"/>
              </a:buClr>
              <a:buSzPct val="65000"/>
              <a:buFont typeface="Wingdings" pitchFamily="2" charset="2"/>
              <a:buChar char="p"/>
              <a:defRPr kumimoji="1" sz="1846">
                <a:solidFill>
                  <a:schemeClr val="tx1"/>
                </a:solidFill>
                <a:latin typeface="+mn-lt"/>
              </a:defRPr>
            </a:lvl3pPr>
            <a:lvl4pPr marL="1477145" indent="-211021" algn="l" rtl="0" eaLnBrk="1" fontAlgn="base" hangingPunct="1">
              <a:spcBef>
                <a:spcPct val="20000"/>
              </a:spcBef>
              <a:spcAft>
                <a:spcPct val="0"/>
              </a:spcAft>
              <a:buClr>
                <a:schemeClr val="bg2"/>
              </a:buClr>
              <a:buFont typeface="Wingdings" pitchFamily="2" charset="2"/>
              <a:buChar char="§"/>
              <a:defRPr kumimoji="1">
                <a:solidFill>
                  <a:schemeClr val="tx1"/>
                </a:solidFill>
                <a:latin typeface="+mn-lt"/>
              </a:defRPr>
            </a:lvl4pPr>
            <a:lvl5pPr marL="1899186"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5pPr>
            <a:lvl6pPr marL="2321227"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6pPr>
            <a:lvl7pPr marL="2743269"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7pPr>
            <a:lvl8pPr marL="3165310"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8pPr>
            <a:lvl9pPr marL="3587351"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9pPr>
          </a:lstStyle>
          <a:p>
            <a:pPr marL="0" indent="0" defTabSz="914400">
              <a:buFont typeface="Wingdings" pitchFamily="2" charset="2"/>
              <a:buNone/>
            </a:pPr>
            <a:r>
              <a:rPr lang="ja-JP" altLang="en-US" sz="1600" kern="0" smtClean="0">
                <a:latin typeface="ＤＨＰ特太ゴシック体" panose="020B0500000000000000" pitchFamily="50" charset="-128"/>
                <a:ea typeface="ＤＨＰ特太ゴシック体" panose="020B0500000000000000" pitchFamily="50" charset="-128"/>
              </a:rPr>
              <a:t>連携「すること」が</a:t>
            </a:r>
            <a:r>
              <a:rPr lang="ja-JP" altLang="en-US" sz="1600" kern="0" dirty="0">
                <a:latin typeface="ＤＨＰ特太ゴシック体" panose="020B0500000000000000" pitchFamily="50" charset="-128"/>
                <a:ea typeface="ＤＨＰ特太ゴシック体" panose="020B0500000000000000" pitchFamily="50" charset="-128"/>
              </a:rPr>
              <a:t>目的ではなく、連携をすることによりチームで支援して</a:t>
            </a:r>
            <a:r>
              <a:rPr lang="ja-JP" altLang="en-US" sz="1600" kern="0">
                <a:latin typeface="ＤＨＰ特太ゴシック体" panose="020B0500000000000000" pitchFamily="50" charset="-128"/>
                <a:ea typeface="ＤＨＰ特太ゴシック体" panose="020B0500000000000000" pitchFamily="50" charset="-128"/>
              </a:rPr>
              <a:t>いく</a:t>
            </a:r>
            <a:r>
              <a:rPr lang="ja-JP" altLang="en-US" sz="1600" kern="0" smtClean="0">
                <a:latin typeface="ＤＨＰ特太ゴシック体" panose="020B0500000000000000" pitchFamily="50" charset="-128"/>
                <a:ea typeface="ＤＨＰ特太ゴシック体" panose="020B0500000000000000" pitchFamily="50" charset="-128"/>
              </a:rPr>
              <a:t>こと</a:t>
            </a:r>
            <a:endParaRPr lang="en-US" altLang="ja-JP" sz="1600" kern="0" dirty="0">
              <a:latin typeface="ＤＨＰ特太ゴシック体" panose="020B0500000000000000" pitchFamily="50" charset="-128"/>
              <a:ea typeface="ＤＨＰ特太ゴシック体" panose="020B0500000000000000" pitchFamily="50" charset="-128"/>
            </a:endParaRPr>
          </a:p>
        </p:txBody>
      </p:sp>
      <p:sp>
        <p:nvSpPr>
          <p:cNvPr id="11" name="Rectangle 3"/>
          <p:cNvSpPr txBox="1">
            <a:spLocks noChangeArrowheads="1"/>
          </p:cNvSpPr>
          <p:nvPr/>
        </p:nvSpPr>
        <p:spPr bwMode="auto">
          <a:xfrm>
            <a:off x="554736" y="1171088"/>
            <a:ext cx="8686800" cy="5129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16531" indent="-316531" algn="l" rtl="0" eaLnBrk="1" fontAlgn="base" hangingPunct="1">
              <a:spcBef>
                <a:spcPct val="20000"/>
              </a:spcBef>
              <a:spcAft>
                <a:spcPct val="0"/>
              </a:spcAft>
              <a:buClr>
                <a:schemeClr val="bg2"/>
              </a:buClr>
              <a:buSzPct val="75000"/>
              <a:buFont typeface="Wingdings" pitchFamily="2" charset="2"/>
              <a:buChar char="p"/>
              <a:defRPr kumimoji="1" sz="2585">
                <a:solidFill>
                  <a:schemeClr val="tx1"/>
                </a:solidFill>
                <a:latin typeface="+mn-lt"/>
                <a:ea typeface="+mn-ea"/>
                <a:cs typeface="+mn-cs"/>
              </a:defRPr>
            </a:lvl1pPr>
            <a:lvl2pPr marL="685817" indent="-263776" algn="l" rtl="0" eaLnBrk="1" fontAlgn="base" hangingPunct="1">
              <a:spcBef>
                <a:spcPct val="20000"/>
              </a:spcBef>
              <a:spcAft>
                <a:spcPct val="0"/>
              </a:spcAft>
              <a:buClr>
                <a:schemeClr val="tx2"/>
              </a:buClr>
              <a:buSzPct val="75000"/>
              <a:buFont typeface="Wingdings" pitchFamily="2" charset="2"/>
              <a:buChar char="n"/>
              <a:defRPr kumimoji="1" sz="2215">
                <a:solidFill>
                  <a:schemeClr val="tx1"/>
                </a:solidFill>
                <a:latin typeface="+mn-lt"/>
              </a:defRPr>
            </a:lvl2pPr>
            <a:lvl3pPr marL="1055103" indent="-211021" algn="l" rtl="0" eaLnBrk="1" fontAlgn="base" hangingPunct="1">
              <a:spcBef>
                <a:spcPct val="20000"/>
              </a:spcBef>
              <a:spcAft>
                <a:spcPct val="0"/>
              </a:spcAft>
              <a:buClr>
                <a:schemeClr val="accent1"/>
              </a:buClr>
              <a:buSzPct val="65000"/>
              <a:buFont typeface="Wingdings" pitchFamily="2" charset="2"/>
              <a:buChar char="p"/>
              <a:defRPr kumimoji="1" sz="1846">
                <a:solidFill>
                  <a:schemeClr val="tx1"/>
                </a:solidFill>
                <a:latin typeface="+mn-lt"/>
              </a:defRPr>
            </a:lvl3pPr>
            <a:lvl4pPr marL="1477145" indent="-211021" algn="l" rtl="0" eaLnBrk="1" fontAlgn="base" hangingPunct="1">
              <a:spcBef>
                <a:spcPct val="20000"/>
              </a:spcBef>
              <a:spcAft>
                <a:spcPct val="0"/>
              </a:spcAft>
              <a:buClr>
                <a:schemeClr val="bg2"/>
              </a:buClr>
              <a:buFont typeface="Wingdings" pitchFamily="2" charset="2"/>
              <a:buChar char="§"/>
              <a:defRPr kumimoji="1">
                <a:solidFill>
                  <a:schemeClr val="tx1"/>
                </a:solidFill>
                <a:latin typeface="+mn-lt"/>
              </a:defRPr>
            </a:lvl4pPr>
            <a:lvl5pPr marL="1899186"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5pPr>
            <a:lvl6pPr marL="2321227"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6pPr>
            <a:lvl7pPr marL="2743269"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7pPr>
            <a:lvl8pPr marL="3165310"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8pPr>
            <a:lvl9pPr marL="3587351" indent="-211021" algn="l" rtl="0" eaLnBrk="1" fontAlgn="base" hangingPunct="1">
              <a:spcBef>
                <a:spcPct val="20000"/>
              </a:spcBef>
              <a:spcAft>
                <a:spcPct val="0"/>
              </a:spcAft>
              <a:buClr>
                <a:schemeClr val="tx2"/>
              </a:buClr>
              <a:buSzPct val="80000"/>
              <a:buFont typeface="Wingdings" pitchFamily="2" charset="2"/>
              <a:buChar char="§"/>
              <a:defRPr kumimoji="1">
                <a:solidFill>
                  <a:schemeClr val="tx1"/>
                </a:solidFill>
                <a:latin typeface="+mn-lt"/>
              </a:defRPr>
            </a:lvl9pPr>
          </a:lstStyle>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①連携・協働の前提として自らの専門性を身につける</a:t>
            </a:r>
            <a:endParaRPr lang="en-US" altLang="ja-JP" sz="24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②連携・協働のための高いコミュニケーション力をつける</a:t>
            </a:r>
            <a:endParaRPr lang="en-US" altLang="ja-JP" sz="24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③自己理解と他者理解</a:t>
            </a:r>
            <a:endParaRPr lang="en-US" altLang="ja-JP" sz="24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④専門職の理解と関係機関の理解をする</a:t>
            </a:r>
            <a:endParaRPr lang="en-US" altLang="ja-JP" sz="24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⑤チームをコーディネートする力を身につける</a:t>
            </a:r>
            <a:endParaRPr lang="en-US" altLang="ja-JP" sz="24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　</a:t>
            </a:r>
            <a:r>
              <a:rPr lang="ja-JP" altLang="en-US" sz="2000" kern="0" dirty="0">
                <a:latin typeface="ＭＳ Ｐゴシック" panose="020B0600070205080204" pitchFamily="50" charset="-128"/>
                <a:ea typeface="ＭＳ Ｐゴシック" panose="020B0600070205080204" pitchFamily="50" charset="-128"/>
              </a:rPr>
              <a:t>・相談支援専門員は上下関係のないチームアプローチの舵取り役</a:t>
            </a:r>
            <a:endParaRPr lang="en-US" altLang="ja-JP" sz="2000" kern="0" dirty="0">
              <a:latin typeface="ＭＳ Ｐゴシック" panose="020B0600070205080204" pitchFamily="50" charset="-128"/>
              <a:ea typeface="ＭＳ Ｐゴシック" panose="020B0600070205080204" pitchFamily="50" charset="-128"/>
            </a:endParaRPr>
          </a:p>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⑥専門性とチーム力を高める</a:t>
            </a:r>
            <a:endParaRPr lang="en-US" altLang="ja-JP" sz="2400" kern="0" dirty="0">
              <a:latin typeface="ＭＳ ゴシック" panose="020B0609070205080204" pitchFamily="49" charset="-128"/>
              <a:ea typeface="ＭＳ ゴシック" panose="020B0609070205080204" pitchFamily="49" charset="-128"/>
            </a:endParaRPr>
          </a:p>
          <a:p>
            <a:pPr marL="0" lvl="0" indent="0" defTabSz="914400">
              <a:buClr>
                <a:srgbClr val="FFCC00"/>
              </a:buClr>
              <a:buNone/>
              <a:defRPr/>
            </a:pPr>
            <a:r>
              <a:rPr lang="ja-JP" altLang="en-US" sz="2000" kern="0" dirty="0">
                <a:solidFill>
                  <a:srgbClr val="000000"/>
                </a:solidFill>
                <a:latin typeface="ＭＳ ゴシック" panose="020B0609070205080204" pitchFamily="49" charset="-128"/>
                <a:ea typeface="ＭＳ ゴシック" panose="020B0609070205080204" pitchFamily="49" charset="-128"/>
              </a:rPr>
              <a:t>　</a:t>
            </a:r>
            <a:r>
              <a:rPr lang="ja-JP" altLang="en-US" sz="2000" kern="0" dirty="0">
                <a:solidFill>
                  <a:srgbClr val="000000"/>
                </a:solidFill>
                <a:latin typeface="ＭＳ Ｐゴシック" panose="020B0600070205080204" pitchFamily="50" charset="-128"/>
                <a:ea typeface="ＭＳ Ｐゴシック" panose="020B0600070205080204" pitchFamily="50" charset="-128"/>
              </a:rPr>
              <a:t>・連携によりグループを作るのではなく本人を支援するチーム作ることが必要</a:t>
            </a:r>
            <a:endParaRPr lang="en-US" altLang="ja-JP" sz="2000" kern="0" dirty="0">
              <a:solidFill>
                <a:srgbClr val="000000"/>
              </a:solidFill>
              <a:latin typeface="ＭＳ Ｐゴシック" panose="020B0600070205080204" pitchFamily="50" charset="-128"/>
              <a:ea typeface="ＭＳ Ｐゴシック" panose="020B0600070205080204" pitchFamily="50" charset="-128"/>
            </a:endParaRPr>
          </a:p>
          <a:p>
            <a:pPr marL="0" indent="0" defTabSz="914400">
              <a:buFont typeface="Wingdings" pitchFamily="2" charset="2"/>
              <a:buNone/>
            </a:pPr>
            <a:r>
              <a:rPr lang="ja-JP" altLang="en-US" sz="2400" kern="0" dirty="0">
                <a:latin typeface="ＭＳ ゴシック" panose="020B0609070205080204" pitchFamily="49" charset="-128"/>
                <a:ea typeface="ＭＳ ゴシック" panose="020B0609070205080204" pitchFamily="49" charset="-128"/>
              </a:rPr>
              <a:t>⑦チーム（アプローチ）に必要な三つの条件を維持する</a:t>
            </a:r>
            <a:endParaRPr lang="en-US" altLang="ja-JP" sz="24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000" kern="0" dirty="0">
                <a:latin typeface="ＭＳ ゴシック" panose="020B0609070205080204" pitchFamily="49" charset="-128"/>
                <a:ea typeface="ＭＳ ゴシック" panose="020B0609070205080204" pitchFamily="49" charset="-128"/>
              </a:rPr>
              <a:t>　・共通の目標があること</a:t>
            </a:r>
            <a:endParaRPr lang="en-US" altLang="ja-JP" sz="20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000" kern="0" dirty="0">
                <a:latin typeface="ＭＳ ゴシック" panose="020B0609070205080204" pitchFamily="49" charset="-128"/>
                <a:ea typeface="ＭＳ ゴシック" panose="020B0609070205080204" pitchFamily="49" charset="-128"/>
              </a:rPr>
              <a:t>　・ルールや決まり事があること</a:t>
            </a:r>
            <a:endParaRPr lang="en-US" altLang="ja-JP" sz="2000" kern="0" dirty="0">
              <a:latin typeface="ＭＳ ゴシック" panose="020B0609070205080204" pitchFamily="49" charset="-128"/>
              <a:ea typeface="ＭＳ ゴシック" panose="020B0609070205080204" pitchFamily="49" charset="-128"/>
            </a:endParaRPr>
          </a:p>
          <a:p>
            <a:pPr marL="0" indent="0" defTabSz="914400">
              <a:buFont typeface="Wingdings" pitchFamily="2" charset="2"/>
              <a:buNone/>
            </a:pPr>
            <a:r>
              <a:rPr lang="ja-JP" altLang="en-US" sz="2000" kern="0" dirty="0">
                <a:latin typeface="ＭＳ ゴシック" panose="020B0609070205080204" pitchFamily="49" charset="-128"/>
                <a:ea typeface="ＭＳ ゴシック" panose="020B0609070205080204" pitchFamily="49" charset="-128"/>
              </a:rPr>
              <a:t>　・目的や目標を成し遂げられる人材が揃って</a:t>
            </a:r>
            <a:r>
              <a:rPr lang="ja-JP" altLang="en-US" sz="2000" kern="0">
                <a:latin typeface="ＭＳ ゴシック" panose="020B0609070205080204" pitchFamily="49" charset="-128"/>
                <a:ea typeface="ＭＳ ゴシック" panose="020B0609070205080204" pitchFamily="49" charset="-128"/>
              </a:rPr>
              <a:t>いる</a:t>
            </a:r>
            <a:r>
              <a:rPr lang="ja-JP" altLang="en-US" sz="2000" kern="0" smtClean="0">
                <a:latin typeface="ＭＳ ゴシック" panose="020B0609070205080204" pitchFamily="49" charset="-128"/>
                <a:ea typeface="ＭＳ ゴシック" panose="020B0609070205080204" pitchFamily="49" charset="-128"/>
              </a:rPr>
              <a:t>こと</a:t>
            </a:r>
            <a:endParaRPr lang="en-US" altLang="ja-JP" sz="2000" kern="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584327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1114" y="157862"/>
            <a:ext cx="7886700" cy="1325563"/>
          </a:xfrm>
        </p:spPr>
        <p:txBody>
          <a:bodyPr>
            <a:normAutofit/>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多職種連携・チーム支援の実践</a:t>
            </a:r>
          </a:p>
        </p:txBody>
      </p:sp>
      <p:sp>
        <p:nvSpPr>
          <p:cNvPr id="3" name="コンテンツ プレースホルダー 2"/>
          <p:cNvSpPr>
            <a:spLocks noGrp="1"/>
          </p:cNvSpPr>
          <p:nvPr>
            <p:ph idx="1"/>
          </p:nvPr>
        </p:nvSpPr>
        <p:spPr>
          <a:xfrm>
            <a:off x="616458" y="1423289"/>
            <a:ext cx="7886700" cy="4351338"/>
          </a:xfrm>
        </p:spPr>
        <p:txBody>
          <a:bodyPr>
            <a:normAutofit/>
          </a:bodyPr>
          <a:lstStyle/>
          <a:p>
            <a:pPr>
              <a:lnSpc>
                <a:spcPct val="110000"/>
              </a:lnSpc>
            </a:pPr>
            <a:r>
              <a:rPr kumimoji="1" lang="ja-JP" altLang="en-US" sz="2400" dirty="0">
                <a:latin typeface="ＭＳ ゴシック" panose="020B0609070205080204" pitchFamily="49" charset="-128"/>
                <a:ea typeface="ＭＳ ゴシック" panose="020B0609070205080204" pitchFamily="49" charset="-128"/>
              </a:rPr>
              <a:t>相互の良いところを出し合い最善の支援を実施する。</a:t>
            </a:r>
            <a:endParaRPr kumimoji="1" lang="en-US" altLang="ja-JP" sz="2400" dirty="0">
              <a:latin typeface="ＭＳ ゴシック" panose="020B0609070205080204" pitchFamily="49" charset="-128"/>
              <a:ea typeface="ＭＳ ゴシック" panose="020B0609070205080204" pitchFamily="49" charset="-128"/>
            </a:endParaRPr>
          </a:p>
          <a:p>
            <a:pPr>
              <a:lnSpc>
                <a:spcPct val="110000"/>
              </a:lnSpc>
            </a:pPr>
            <a:r>
              <a:rPr kumimoji="1" lang="ja-JP" altLang="en-US" sz="2400" dirty="0">
                <a:latin typeface="ＭＳ ゴシック" panose="020B0609070205080204" pitchFamily="49" charset="-128"/>
                <a:ea typeface="ＭＳ ゴシック" panose="020B0609070205080204" pitchFamily="49" charset="-128"/>
              </a:rPr>
              <a:t>抱え込みや過剰な支援がないかなど相互にチェックが行える体制作り。</a:t>
            </a:r>
            <a:endParaRPr kumimoji="1" lang="en-US" altLang="ja-JP" sz="2400" dirty="0">
              <a:latin typeface="ＭＳ ゴシック" panose="020B0609070205080204" pitchFamily="49" charset="-128"/>
              <a:ea typeface="ＭＳ ゴシック" panose="020B0609070205080204" pitchFamily="49" charset="-128"/>
            </a:endParaRPr>
          </a:p>
          <a:p>
            <a:pPr>
              <a:lnSpc>
                <a:spcPct val="110000"/>
              </a:lnSpc>
            </a:pPr>
            <a:r>
              <a:rPr kumimoji="1" lang="ja-JP" altLang="en-US" sz="2400" dirty="0">
                <a:latin typeface="ＭＳ ゴシック" panose="020B0609070205080204" pitchFamily="49" charset="-128"/>
                <a:ea typeface="ＭＳ ゴシック" panose="020B0609070205080204" pitchFamily="49" charset="-128"/>
              </a:rPr>
              <a:t>相互の文化や価値観の違いを認めながらも、本人中心支援に向けたチームアプローチの必要性を理解する。</a:t>
            </a:r>
            <a:endParaRPr kumimoji="1" lang="en-US" altLang="ja-JP" sz="2400" dirty="0">
              <a:latin typeface="ＭＳ ゴシック" panose="020B0609070205080204" pitchFamily="49" charset="-128"/>
              <a:ea typeface="ＭＳ ゴシック" panose="020B0609070205080204" pitchFamily="49" charset="-128"/>
            </a:endParaRPr>
          </a:p>
          <a:p>
            <a:pPr>
              <a:lnSpc>
                <a:spcPct val="110000"/>
              </a:lnSpc>
            </a:pPr>
            <a:r>
              <a:rPr kumimoji="1" lang="ja-JP" altLang="en-US" sz="2400" dirty="0">
                <a:latin typeface="ＭＳ ゴシック" panose="020B0609070205080204" pitchFamily="49" charset="-128"/>
                <a:ea typeface="ＭＳ ゴシック" panose="020B0609070205080204" pitchFamily="49" charset="-128"/>
              </a:rPr>
              <a:t>連携（チームアプローチ）の５つの認識を共有する。</a:t>
            </a:r>
          </a:p>
        </p:txBody>
      </p:sp>
      <p:sp>
        <p:nvSpPr>
          <p:cNvPr id="4" name="スライド番号プレースホルダー 3"/>
          <p:cNvSpPr>
            <a:spLocks noGrp="1"/>
          </p:cNvSpPr>
          <p:nvPr>
            <p:ph type="sldNum" sz="quarter" idx="12"/>
          </p:nvPr>
        </p:nvSpPr>
        <p:spPr/>
        <p:txBody>
          <a:bodyPr/>
          <a:lstStyle/>
          <a:p>
            <a:fld id="{902C5854-7D26-4682-A2CE-373ED3E5E52D}" type="slidenum">
              <a:rPr kumimoji="1" lang="ja-JP" altLang="en-US" smtClean="0"/>
              <a:pPr/>
              <a:t>19</a:t>
            </a:fld>
            <a:endParaRPr kumimoji="1" lang="ja-JP" altLang="en-US"/>
          </a:p>
        </p:txBody>
      </p:sp>
      <p:sp>
        <p:nvSpPr>
          <p:cNvPr id="5" name="四角形: 角を丸くする 2"/>
          <p:cNvSpPr/>
          <p:nvPr/>
        </p:nvSpPr>
        <p:spPr bwMode="auto">
          <a:xfrm>
            <a:off x="616458" y="4221088"/>
            <a:ext cx="7801356" cy="1944216"/>
          </a:xfrm>
          <a:prstGeom prst="roundRect">
            <a:avLst>
              <a:gd name="adj" fmla="val 6123"/>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28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rPr>
              <a:t>★</a:t>
            </a:r>
            <a:r>
              <a:rPr kumimoji="0" lang="ja-JP" altLang="en-US" sz="2800" b="0" i="0" u="none" strike="noStrike" kern="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rPr>
              <a:t>現任者にとって重要なこと★</a:t>
            </a:r>
            <a:endParaRPr kumimoji="0" lang="en-US" altLang="ja-JP" sz="28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2800" b="0" i="0" u="none" strike="noStrike" kern="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rPr>
              <a:t>　現在</a:t>
            </a:r>
            <a:r>
              <a:rPr kumimoji="0" lang="ja-JP" altLang="en-US" sz="28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rPr>
              <a:t>、サービス担当者会議やチームアプローチ</a:t>
            </a:r>
            <a:r>
              <a:rPr kumimoji="0" lang="ja-JP" altLang="en-US" sz="2800" b="0" i="0" u="none" strike="noStrike" kern="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rPr>
              <a:t>ができていない</a:t>
            </a:r>
            <a:r>
              <a:rPr kumimoji="0" lang="ja-JP" altLang="en-US" sz="28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rPr>
              <a:t>場合、本人にとって、最善の対応ができていない可能性があると</a:t>
            </a:r>
            <a:r>
              <a:rPr kumimoji="0" lang="ja-JP" altLang="en-US" sz="2800" b="0" i="0" u="none" strike="noStrike" kern="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rPr>
              <a:t>いう視点。</a:t>
            </a:r>
            <a:endParaRPr kumimoji="0" lang="ja-JP" altLang="en-US" sz="28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925896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9058"/>
            <a:ext cx="8308615" cy="5336782"/>
          </a:xfrm>
          <a:prstGeom prst="rect">
            <a:avLst/>
          </a:prstGeom>
          <a:noFill/>
        </p:spPr>
        <p:txBody>
          <a:bodyPr wrap="square" rtlCol="0">
            <a:spAutoFit/>
          </a:bodyPr>
          <a:lstStyle/>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獲得目標（標準カリキュラム） </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a:latin typeface="ＭＳ Ｐゴシック" panose="020B0600070205080204" pitchFamily="50" charset="-128"/>
                <a:ea typeface="ＭＳ Ｐゴシック" panose="020B0600070205080204" pitchFamily="50" charset="-128"/>
                <a:cs typeface="メイリオ" pitchFamily="50" charset="-128"/>
              </a:rPr>
              <a:t>　</a:t>
            </a:r>
            <a:r>
              <a:rPr lang="ja-JP" altLang="en-US" sz="1662" dirty="0" smtClean="0">
                <a:latin typeface="ＭＳ Ｐゴシック" panose="020B0600070205080204" pitchFamily="50" charset="-128"/>
                <a:cs typeface="メイリオ" pitchFamily="50" charset="-128"/>
              </a:rPr>
              <a:t>① 相談</a:t>
            </a:r>
            <a:r>
              <a:rPr lang="ja-JP" altLang="en-US" sz="1662" dirty="0">
                <a:latin typeface="ＭＳ Ｐゴシック" panose="020B0600070205080204" pitchFamily="50" charset="-128"/>
                <a:cs typeface="メイリオ" pitchFamily="50" charset="-128"/>
              </a:rPr>
              <a:t>支援の基本姿勢等を再確認するとともに、個別の相談援助技術と地域援助技術の役割とそのつながりについて理解する</a:t>
            </a:r>
            <a:r>
              <a:rPr lang="ja-JP" altLang="en-US" sz="1662" dirty="0" smtClean="0">
                <a:latin typeface="ＭＳ Ｐゴシック" panose="020B0600070205080204" pitchFamily="50" charset="-128"/>
                <a:cs typeface="メイリオ" pitchFamily="50" charset="-128"/>
              </a:rPr>
              <a:t>。</a:t>
            </a:r>
            <a:endParaRPr lang="ja-JP" altLang="en-US" sz="1662" dirty="0">
              <a:latin typeface="ＭＳ Ｐゴシック" panose="020B0600070205080204" pitchFamily="50" charset="-128"/>
              <a:cs typeface="メイリオ" pitchFamily="50" charset="-128"/>
            </a:endParaRPr>
          </a:p>
          <a:p>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内容（標準カリキュラム）</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a:latin typeface="ＭＳ Ｐゴシック" panose="020B0600070205080204" pitchFamily="50" charset="-128"/>
                <a:ea typeface="ＭＳ Ｐゴシック" panose="020B0600070205080204" pitchFamily="50" charset="-128"/>
                <a:cs typeface="メイリオ" pitchFamily="50" charset="-128"/>
              </a:rPr>
              <a:t>　</a:t>
            </a:r>
            <a:r>
              <a:rPr lang="ja-JP" altLang="en-US" sz="1662" dirty="0" smtClean="0">
                <a:latin typeface="ＭＳ Ｐゴシック" panose="020B0600070205080204" pitchFamily="50" charset="-128"/>
                <a:ea typeface="ＭＳ Ｐゴシック" panose="020B0600070205080204" pitchFamily="50" charset="-128"/>
                <a:cs typeface="メイリオ" pitchFamily="50" charset="-128"/>
              </a:rPr>
              <a:t>① </a:t>
            </a:r>
            <a:r>
              <a:rPr lang="ja-JP" altLang="en-US" sz="1662" dirty="0" smtClean="0">
                <a:latin typeface="ＭＳ Ｐゴシック" panose="020B0600070205080204" pitchFamily="50" charset="-128"/>
                <a:cs typeface="メイリオ" pitchFamily="50" charset="-128"/>
              </a:rPr>
              <a:t>本人</a:t>
            </a:r>
            <a:r>
              <a:rPr lang="ja-JP" altLang="en-US" sz="1662" dirty="0">
                <a:latin typeface="ＭＳ Ｐゴシック" panose="020B0600070205080204" pitchFamily="50" charset="-128"/>
                <a:cs typeface="メイリオ" pitchFamily="50" charset="-128"/>
              </a:rPr>
              <a:t>を中心とした支援における個別の相談支援の基本姿勢（①共生社会の実現（ノーマライゼーションからソーシャルインクルージョン） 、②自立と社会参加、③当事者主体（本人中心支援）、意思決定の配慮、④地域における生活の個別支援、⑤エンパワメントなど）について再確認するとともに、ミクロ及びメゾレベルからマクロレベルに焦点を当てた視点等を含む地域を基盤としたソーシャルワークの理論と実践方法について講義を行う</a:t>
            </a:r>
            <a:r>
              <a:rPr lang="ja-JP" altLang="en-US" sz="1662" dirty="0" smtClean="0">
                <a:latin typeface="ＭＳ Ｐゴシック" panose="020B0600070205080204" pitchFamily="50" charset="-128"/>
                <a:cs typeface="メイリオ" pitchFamily="50" charset="-128"/>
              </a:rPr>
              <a:t>。</a:t>
            </a:r>
            <a:endParaRPr lang="en-US" altLang="ja-JP" sz="1662" dirty="0" smtClean="0">
              <a:latin typeface="ＭＳ Ｐゴシック" panose="020B0600070205080204" pitchFamily="50" charset="-128"/>
              <a:cs typeface="メイリオ" pitchFamily="50" charset="-128"/>
            </a:endParaRPr>
          </a:p>
          <a:p>
            <a:pPr marL="408853" indent="-408853">
              <a:lnSpc>
                <a:spcPts val="600"/>
              </a:lnSpc>
            </a:pPr>
            <a:endParaRPr lang="ja-JP" altLang="en-US" sz="1662" dirty="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② 障害</a:t>
            </a:r>
            <a:r>
              <a:rPr lang="ja-JP" altLang="en-US" sz="1662" dirty="0">
                <a:latin typeface="ＭＳ Ｐゴシック" panose="020B0600070205080204" pitchFamily="50" charset="-128"/>
                <a:cs typeface="メイリオ" pitchFamily="50" charset="-128"/>
              </a:rPr>
              <a:t>の理解に当たっては社会モデルを基本とすること、医学モデル支援の</a:t>
            </a:r>
            <a:r>
              <a:rPr lang="ja-JP" altLang="en-US" sz="1662" dirty="0" smtClean="0">
                <a:latin typeface="ＭＳ Ｐゴシック" panose="020B0600070205080204" pitchFamily="50" charset="-128"/>
                <a:cs typeface="メイリオ" pitchFamily="50" charset="-128"/>
              </a:rPr>
              <a:t>位置付けを</a:t>
            </a:r>
            <a:r>
              <a:rPr lang="ja-JP" altLang="en-US" sz="1662" dirty="0">
                <a:latin typeface="ＭＳ Ｐゴシック" panose="020B0600070205080204" pitchFamily="50" charset="-128"/>
                <a:cs typeface="メイリオ" pitchFamily="50" charset="-128"/>
              </a:rPr>
              <a:t>実践の振り返りから確認する。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③ 基本的</a:t>
            </a:r>
            <a:r>
              <a:rPr lang="ja-JP" altLang="en-US" sz="1662" dirty="0">
                <a:latin typeface="ＭＳ Ｐゴシック" panose="020B0600070205080204" pitchFamily="50" charset="-128"/>
                <a:cs typeface="メイリオ" pitchFamily="50" charset="-128"/>
              </a:rPr>
              <a:t>視座として、本人の生活の場で展開される援助、援助対象の拡大、予防的かつ積極的アプローチ、多職種連携（チームアプローチ）、ネットワークなどについて解説する。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④ 具体例</a:t>
            </a:r>
            <a:r>
              <a:rPr lang="ja-JP" altLang="en-US" sz="1662" dirty="0">
                <a:latin typeface="ＭＳ Ｐゴシック" panose="020B0600070205080204" pitchFamily="50" charset="-128"/>
                <a:cs typeface="メイリオ" pitchFamily="50" charset="-128"/>
              </a:rPr>
              <a:t>として、（自立支援）協議会を活用した個別事例の支援からの地域課題の把握、課題の共有、課題解決に向けた地域づくりや資源開発のための協議、地域への働きかけや政策的な提言に至る一連のプロセスと相談支援専門員の役割について解説する</a:t>
            </a:r>
            <a:r>
              <a:rPr lang="ja-JP" altLang="en-US" sz="1662" dirty="0" smtClean="0">
                <a:latin typeface="ＭＳ Ｐゴシック" panose="020B0600070205080204" pitchFamily="50" charset="-128"/>
                <a:cs typeface="メイリオ" pitchFamily="50" charset="-128"/>
              </a:rPr>
              <a:t>。</a:t>
            </a:r>
            <a:endParaRPr lang="ja-JP" altLang="en-US" sz="1662" dirty="0">
              <a:latin typeface="ＭＳ Ｐゴシック" panose="020B0600070205080204" pitchFamily="50" charset="-128"/>
              <a:cs typeface="メイリオ" pitchFamily="50" charset="-128"/>
            </a:endParaRPr>
          </a:p>
        </p:txBody>
      </p:sp>
      <p:sp>
        <p:nvSpPr>
          <p:cNvPr id="3" name="テキスト ボックス 2"/>
          <p:cNvSpPr txBox="1"/>
          <p:nvPr/>
        </p:nvSpPr>
        <p:spPr>
          <a:xfrm>
            <a:off x="517396" y="504368"/>
            <a:ext cx="4386949" cy="490134"/>
          </a:xfrm>
          <a:prstGeom prst="rect">
            <a:avLst/>
          </a:prstGeom>
          <a:noFill/>
        </p:spPr>
        <p:txBody>
          <a:bodyPr wrap="square" rtlCol="0">
            <a:spAutoFit/>
          </a:bodyPr>
          <a:lstStyle/>
          <a:p>
            <a:r>
              <a:rPr lang="ja-JP" altLang="en-US" sz="2585" b="1">
                <a:latin typeface="メイリオ" pitchFamily="50" charset="-128"/>
                <a:ea typeface="メイリオ" pitchFamily="50" charset="-128"/>
                <a:cs typeface="メイリオ" pitchFamily="50" charset="-128"/>
              </a:rPr>
              <a:t>本科目の内容と獲得</a:t>
            </a:r>
            <a:r>
              <a:rPr lang="ja-JP" altLang="en-US" sz="2585" b="1" smtClean="0">
                <a:latin typeface="メイリオ" pitchFamily="50" charset="-128"/>
                <a:ea typeface="メイリオ" pitchFamily="50" charset="-128"/>
                <a:cs typeface="メイリオ" pitchFamily="50" charset="-128"/>
              </a:rPr>
              <a:t>目標</a:t>
            </a:r>
            <a:endParaRPr lang="ja-JP" altLang="en-US" sz="2585" b="1" dirty="0">
              <a:latin typeface="メイリオ" pitchFamily="50" charset="-128"/>
              <a:ea typeface="メイリオ" pitchFamily="50"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1630558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b="0" smtClean="0">
                <a:latin typeface="メイリオ" panose="020B0604030504040204" pitchFamily="50" charset="-128"/>
                <a:ea typeface="メイリオ" panose="020B0604030504040204" pitchFamily="50" charset="-128"/>
              </a:rPr>
              <a:t>ここからが現任研修の内容</a:t>
            </a:r>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smtClean="0">
                <a:solidFill>
                  <a:schemeClr val="tx1"/>
                </a:solidFill>
                <a:latin typeface="メイリオ" panose="020B0604030504040204" pitchFamily="50" charset="-128"/>
                <a:ea typeface="メイリオ" panose="020B0604030504040204" pitchFamily="50" charset="-128"/>
              </a:rPr>
              <a:t>２．</a:t>
            </a:r>
            <a:r>
              <a:rPr lang="ja-JP" altLang="en-US" sz="3200">
                <a:solidFill>
                  <a:schemeClr val="tx1"/>
                </a:solidFill>
                <a:latin typeface="メイリオ" panose="020B0604030504040204" pitchFamily="50" charset="-128"/>
                <a:ea typeface="メイリオ" panose="020B0604030504040204" pitchFamily="50" charset="-128"/>
              </a:rPr>
              <a:t>実践とその振り返り</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47513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8151203-A72C-487C-B594-566CAEA203A0}" type="slidenum">
              <a:rPr lang="ja-JP" altLang="en-US" smtClean="0"/>
              <a:pPr/>
              <a:t>21</a:t>
            </a:fld>
            <a:endParaRPr lang="en-US" altLang="ja-JP"/>
          </a:p>
        </p:txBody>
      </p:sp>
      <p:sp>
        <p:nvSpPr>
          <p:cNvPr id="18434" name="Rectangle 2"/>
          <p:cNvSpPr>
            <a:spLocks noGrp="1" noChangeArrowheads="1"/>
          </p:cNvSpPr>
          <p:nvPr>
            <p:ph type="title" idx="4294967295"/>
          </p:nvPr>
        </p:nvSpPr>
        <p:spPr>
          <a:xfrm>
            <a:off x="539552" y="415131"/>
            <a:ext cx="8229600" cy="709613"/>
          </a:xfrm>
        </p:spPr>
        <p:txBody>
          <a:bodyPr/>
          <a:lstStyle/>
          <a:p>
            <a:pPr algn="l"/>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１</a:t>
            </a:r>
            <a:r>
              <a:rPr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実践の</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振り返り（チェック項目）</a:t>
            </a:r>
          </a:p>
        </p:txBody>
      </p:sp>
      <p:sp>
        <p:nvSpPr>
          <p:cNvPr id="7" name="四角形: メモ 2"/>
          <p:cNvSpPr/>
          <p:nvPr/>
        </p:nvSpPr>
        <p:spPr bwMode="auto">
          <a:xfrm>
            <a:off x="651132" y="1196752"/>
            <a:ext cx="8313356" cy="2509837"/>
          </a:xfrm>
          <a:prstGeom prst="foldedCorner">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r>
              <a:rPr lang="ja-JP" altLang="en-US" sz="2000" dirty="0">
                <a:latin typeface="ＤＨＰ特太ゴシック体" panose="020B0500000000000000" pitchFamily="50" charset="-128"/>
                <a:ea typeface="ＤＨＰ特太ゴシック体" panose="020B0500000000000000" pitchFamily="50" charset="-128"/>
              </a:rPr>
              <a:t>（１）チームアプローチの視点と意思決定支援</a:t>
            </a:r>
          </a:p>
          <a:p>
            <a:pPr defTabSz="914400" eaLnBrk="0" fontAlgn="base" hangingPunct="0">
              <a:spcBef>
                <a:spcPct val="0"/>
              </a:spcBef>
              <a:spcAft>
                <a:spcPct val="0"/>
              </a:spcAft>
            </a:pPr>
            <a:r>
              <a:rPr lang="ja-JP" altLang="en-US" sz="2000" dirty="0">
                <a:latin typeface="ＭＳ ゴシック" panose="020B0609070205080204" pitchFamily="49" charset="-128"/>
                <a:ea typeface="ＭＳ ゴシック" panose="020B0609070205080204" pitchFamily="49" charset="-128"/>
              </a:rPr>
              <a:t>　＊１）本人の周辺にいる人々や地域の関係機関を把握すること</a:t>
            </a:r>
            <a:r>
              <a:rPr lang="ja-JP" altLang="en-US" sz="2000">
                <a:latin typeface="ＭＳ ゴシック" panose="020B0609070205080204" pitchFamily="49" charset="-128"/>
                <a:ea typeface="ＭＳ ゴシック" panose="020B0609070205080204" pitchFamily="49" charset="-128"/>
              </a:rPr>
              <a:t>の</a:t>
            </a:r>
            <a:r>
              <a:rPr lang="ja-JP" altLang="en-US" sz="2000" smtClean="0">
                <a:latin typeface="ＭＳ ゴシック" panose="020B0609070205080204" pitchFamily="49" charset="-128"/>
                <a:ea typeface="ＭＳ ゴシック" panose="020B0609070205080204" pitchFamily="49" charset="-128"/>
              </a:rPr>
              <a:t>必要</a:t>
            </a:r>
          </a:p>
          <a:p>
            <a:pPr defTabSz="914400" eaLnBrk="0" fontAlgn="base" hangingPunct="0">
              <a:spcBef>
                <a:spcPct val="0"/>
              </a:spcBef>
              <a:spcAft>
                <a:spcPct val="0"/>
              </a:spcAft>
            </a:pPr>
            <a:r>
              <a:rPr lang="ja-JP" altLang="en-US" sz="2000" smtClean="0">
                <a:latin typeface="ＭＳ ゴシック" panose="020B0609070205080204" pitchFamily="49" charset="-128"/>
                <a:ea typeface="ＭＳ ゴシック" panose="020B0609070205080204" pitchFamily="49" charset="-128"/>
              </a:rPr>
              <a:t>　　　　性の</a:t>
            </a:r>
            <a:r>
              <a:rPr lang="ja-JP" altLang="en-US" sz="2000" dirty="0">
                <a:latin typeface="ＭＳ ゴシック" panose="020B0609070205080204" pitchFamily="49" charset="-128"/>
                <a:ea typeface="ＭＳ ゴシック" panose="020B0609070205080204" pitchFamily="49" charset="-128"/>
              </a:rPr>
              <a:t>理解</a:t>
            </a:r>
          </a:p>
          <a:p>
            <a:pPr defTabSz="914400" eaLnBrk="0" fontAlgn="base" hangingPunct="0">
              <a:spcBef>
                <a:spcPct val="0"/>
              </a:spcBef>
              <a:spcAft>
                <a:spcPct val="0"/>
              </a:spcAft>
            </a:pPr>
            <a:r>
              <a:rPr lang="ja-JP" altLang="en-US" sz="2000" dirty="0">
                <a:latin typeface="ＭＳ ゴシック" panose="020B0609070205080204" pitchFamily="49" charset="-128"/>
                <a:ea typeface="ＭＳ ゴシック" panose="020B0609070205080204" pitchFamily="49" charset="-128"/>
              </a:rPr>
              <a:t>　＊２）本人を中心としたチームアプローチの必要性の理解</a:t>
            </a:r>
          </a:p>
          <a:p>
            <a:pPr defTabSz="914400" eaLnBrk="0" fontAlgn="base" hangingPunct="0">
              <a:spcBef>
                <a:spcPct val="0"/>
              </a:spcBef>
              <a:spcAft>
                <a:spcPct val="0"/>
              </a:spcAft>
            </a:pPr>
            <a:r>
              <a:rPr lang="ja-JP" altLang="en-US" sz="2000" dirty="0">
                <a:latin typeface="ＭＳ ゴシック" panose="020B0609070205080204" pitchFamily="49" charset="-128"/>
                <a:ea typeface="ＭＳ ゴシック" panose="020B0609070205080204" pitchFamily="49" charset="-128"/>
              </a:rPr>
              <a:t>　＊３）本人を中心としたチームを構成するための必要な手段</a:t>
            </a:r>
          </a:p>
          <a:p>
            <a:pPr defTabSz="914400" eaLnBrk="0" fontAlgn="base" hangingPunct="0">
              <a:spcBef>
                <a:spcPct val="0"/>
              </a:spcBef>
              <a:spcAft>
                <a:spcPct val="0"/>
              </a:spcAft>
            </a:pPr>
            <a:r>
              <a:rPr lang="ja-JP" altLang="en-US" sz="2000" dirty="0">
                <a:latin typeface="ＭＳ ゴシック" panose="020B0609070205080204" pitchFamily="49" charset="-128"/>
                <a:ea typeface="ＭＳ ゴシック" panose="020B0609070205080204" pitchFamily="49" charset="-128"/>
              </a:rPr>
              <a:t>　＊４）本人を中心としたチームの中での自分の役割の確認</a:t>
            </a:r>
          </a:p>
          <a:p>
            <a:pPr defTabSz="914400" eaLnBrk="0" fontAlgn="base" hangingPunct="0">
              <a:spcBef>
                <a:spcPct val="0"/>
              </a:spcBef>
              <a:spcAft>
                <a:spcPct val="0"/>
              </a:spcAft>
            </a:pPr>
            <a:r>
              <a:rPr lang="ja-JP" altLang="en-US" sz="2000" dirty="0">
                <a:latin typeface="ＭＳ ゴシック" panose="020B0609070205080204" pitchFamily="49" charset="-128"/>
                <a:ea typeface="ＭＳ ゴシック" panose="020B0609070205080204" pitchFamily="49" charset="-128"/>
              </a:rPr>
              <a:t>　</a:t>
            </a:r>
            <a:r>
              <a:rPr lang="ja-JP" altLang="en-US" sz="2000">
                <a:latin typeface="ＭＳ ゴシック" panose="020B0609070205080204" pitchFamily="49" charset="-128"/>
                <a:ea typeface="ＭＳ ゴシック" panose="020B0609070205080204" pitchFamily="49" charset="-128"/>
              </a:rPr>
              <a:t>　</a:t>
            </a:r>
            <a:r>
              <a:rPr lang="ja-JP" altLang="en-US" sz="2000" smtClean="0">
                <a:latin typeface="ＭＳ ゴシック" panose="020B0609070205080204" pitchFamily="49" charset="-128"/>
                <a:ea typeface="ＭＳ ゴシック" panose="020B0609070205080204" pitchFamily="49" charset="-128"/>
              </a:rPr>
              <a:t>５</a:t>
            </a:r>
            <a:r>
              <a:rPr lang="ja-JP" altLang="en-US" sz="2000" dirty="0">
                <a:latin typeface="ＭＳ ゴシック" panose="020B0609070205080204" pitchFamily="49" charset="-128"/>
                <a:ea typeface="ＭＳ ゴシック" panose="020B0609070205080204" pitchFamily="49" charset="-128"/>
              </a:rPr>
              <a:t>）チームアプローチを通した今ある社会資源の活用と新た</a:t>
            </a:r>
            <a:r>
              <a:rPr lang="ja-JP" altLang="en-US" sz="2000">
                <a:latin typeface="ＭＳ ゴシック" panose="020B0609070205080204" pitchFamily="49" charset="-128"/>
                <a:ea typeface="ＭＳ ゴシック" panose="020B0609070205080204" pitchFamily="49" charset="-128"/>
              </a:rPr>
              <a:t>な</a:t>
            </a:r>
            <a:r>
              <a:rPr lang="ja-JP" altLang="en-US" sz="2000" smtClean="0">
                <a:latin typeface="ＭＳ ゴシック" panose="020B0609070205080204" pitchFamily="49" charset="-128"/>
                <a:ea typeface="ＭＳ ゴシック" panose="020B0609070205080204" pitchFamily="49" charset="-128"/>
              </a:rPr>
              <a:t>社会</a:t>
            </a:r>
          </a:p>
          <a:p>
            <a:pPr defTabSz="914400" eaLnBrk="0" fontAlgn="base" hangingPunct="0">
              <a:spcBef>
                <a:spcPct val="0"/>
              </a:spcBef>
              <a:spcAft>
                <a:spcPct val="0"/>
              </a:spcAft>
            </a:pPr>
            <a:r>
              <a:rPr lang="ja-JP" altLang="en-US" sz="2000" smtClean="0">
                <a:latin typeface="ＭＳ ゴシック" panose="020B0609070205080204" pitchFamily="49" charset="-128"/>
                <a:ea typeface="ＭＳ ゴシック" panose="020B0609070205080204" pitchFamily="49" charset="-128"/>
              </a:rPr>
              <a:t>　　　　資源の</a:t>
            </a:r>
            <a:r>
              <a:rPr lang="ja-JP" altLang="en-US" sz="2000" dirty="0">
                <a:latin typeface="ＭＳ ゴシック" panose="020B0609070205080204" pitchFamily="49" charset="-128"/>
                <a:ea typeface="ＭＳ ゴシック" panose="020B0609070205080204" pitchFamily="49" charset="-128"/>
              </a:rPr>
              <a:t>創出方法</a:t>
            </a:r>
          </a:p>
        </p:txBody>
      </p:sp>
      <p:sp>
        <p:nvSpPr>
          <p:cNvPr id="9" name="四角形: メモ 7"/>
          <p:cNvSpPr/>
          <p:nvPr/>
        </p:nvSpPr>
        <p:spPr bwMode="auto">
          <a:xfrm>
            <a:off x="651132" y="3767550"/>
            <a:ext cx="8313356" cy="2535935"/>
          </a:xfrm>
          <a:prstGeom prst="foldedCorner">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lvl="0" defTabSz="914400" eaLnBrk="0" fontAlgn="base" hangingPunct="0">
              <a:spcBef>
                <a:spcPct val="0"/>
              </a:spcBef>
              <a:spcAft>
                <a:spcPct val="0"/>
              </a:spcAft>
            </a:pPr>
            <a:r>
              <a:rPr lang="ja-JP" altLang="en-US" sz="2000" dirty="0">
                <a:solidFill>
                  <a:srgbClr val="000000"/>
                </a:solidFill>
                <a:latin typeface="ＤＨＰ特太ゴシック体" panose="020B0500000000000000" pitchFamily="50" charset="-128"/>
                <a:ea typeface="ＤＨＰ特太ゴシック体" panose="020B0500000000000000" pitchFamily="50" charset="-128"/>
              </a:rPr>
              <a:t>（２）チームアプローチの展開</a:t>
            </a:r>
          </a:p>
          <a:p>
            <a:pPr lvl="0" defTabSz="914400" eaLnBrk="0" fontAlgn="base" hangingPunct="0">
              <a:spcBef>
                <a:spcPct val="0"/>
              </a:spcBef>
              <a:spcAft>
                <a:spcPct val="0"/>
              </a:spcAft>
            </a:pPr>
            <a:r>
              <a:rPr lang="ja-JP" altLang="en-US" sz="2000" dirty="0">
                <a:solidFill>
                  <a:srgbClr val="000000"/>
                </a:solidFill>
                <a:latin typeface="ＭＳ ゴシック" panose="020B0609070205080204" pitchFamily="49" charset="-128"/>
                <a:ea typeface="ＭＳ ゴシック" panose="020B0609070205080204" pitchFamily="49" charset="-128"/>
              </a:rPr>
              <a:t>　＊１）支援目標の共通理解を得るための会議の実施</a:t>
            </a:r>
          </a:p>
          <a:p>
            <a:pPr lvl="0" defTabSz="914400" eaLnBrk="0" fontAlgn="base" hangingPunct="0">
              <a:spcBef>
                <a:spcPct val="0"/>
              </a:spcBef>
              <a:spcAft>
                <a:spcPct val="0"/>
              </a:spcAft>
            </a:pPr>
            <a:r>
              <a:rPr lang="ja-JP" altLang="en-US" sz="2000" dirty="0">
                <a:solidFill>
                  <a:srgbClr val="000000"/>
                </a:solidFill>
                <a:latin typeface="ＭＳ ゴシック" panose="020B0609070205080204" pitchFamily="49" charset="-128"/>
                <a:ea typeface="ＭＳ ゴシック" panose="020B0609070205080204" pitchFamily="49" charset="-128"/>
              </a:rPr>
              <a:t>　</a:t>
            </a:r>
            <a:r>
              <a:rPr lang="ja-JP" altLang="en-US" sz="2000">
                <a:solidFill>
                  <a:srgbClr val="000000"/>
                </a:solidFill>
                <a:latin typeface="ＭＳ ゴシック" panose="020B0609070205080204" pitchFamily="49" charset="-128"/>
                <a:ea typeface="ＭＳ ゴシック" panose="020B0609070205080204" pitchFamily="49" charset="-128"/>
              </a:rPr>
              <a:t>  </a:t>
            </a:r>
            <a:r>
              <a:rPr lang="ja-JP" altLang="en-US" sz="2000" smtClean="0">
                <a:solidFill>
                  <a:srgbClr val="000000"/>
                </a:solidFill>
                <a:latin typeface="ＭＳ ゴシック" panose="020B0609070205080204" pitchFamily="49" charset="-128"/>
                <a:ea typeface="ＭＳ ゴシック" panose="020B0609070205080204" pitchFamily="49" charset="-128"/>
              </a:rPr>
              <a:t>２</a:t>
            </a:r>
            <a:r>
              <a:rPr lang="ja-JP" altLang="en-US" sz="2000" dirty="0">
                <a:solidFill>
                  <a:srgbClr val="000000"/>
                </a:solidFill>
                <a:latin typeface="ＭＳ ゴシック" panose="020B0609070205080204" pitchFamily="49" charset="-128"/>
                <a:ea typeface="ＭＳ ゴシック" panose="020B0609070205080204" pitchFamily="49" charset="-128"/>
              </a:rPr>
              <a:t>）支援の経過や本人の満足度、チームアプローチの評価の</a:t>
            </a:r>
            <a:r>
              <a:rPr lang="ja-JP" altLang="en-US" sz="2000">
                <a:solidFill>
                  <a:srgbClr val="000000"/>
                </a:solidFill>
                <a:latin typeface="ＭＳ ゴシック" panose="020B0609070205080204" pitchFamily="49" charset="-128"/>
                <a:ea typeface="ＭＳ ゴシック" panose="020B0609070205080204" pitchFamily="49" charset="-128"/>
              </a:rPr>
              <a:t>ため</a:t>
            </a:r>
            <a:r>
              <a:rPr lang="ja-JP" altLang="en-US" sz="2000" smtClean="0">
                <a:solidFill>
                  <a:srgbClr val="000000"/>
                </a:solidFill>
                <a:latin typeface="ＭＳ ゴシック" panose="020B0609070205080204" pitchFamily="49" charset="-128"/>
                <a:ea typeface="ＭＳ ゴシック" panose="020B0609070205080204" pitchFamily="49" charset="-128"/>
              </a:rPr>
              <a:t>の</a:t>
            </a:r>
          </a:p>
          <a:p>
            <a:pPr lvl="0" defTabSz="914400" eaLnBrk="0" fontAlgn="base" hangingPunct="0">
              <a:spcBef>
                <a:spcPct val="0"/>
              </a:spcBef>
              <a:spcAft>
                <a:spcPct val="0"/>
              </a:spcAft>
            </a:pPr>
            <a:r>
              <a:rPr lang="ja-JP" altLang="en-US" sz="2000" smtClean="0">
                <a:solidFill>
                  <a:srgbClr val="000000"/>
                </a:solidFill>
                <a:latin typeface="ＭＳ ゴシック" panose="020B0609070205080204" pitchFamily="49" charset="-128"/>
                <a:ea typeface="ＭＳ ゴシック" panose="020B0609070205080204" pitchFamily="49" charset="-128"/>
              </a:rPr>
              <a:t>　　　　会議の</a:t>
            </a:r>
            <a:r>
              <a:rPr lang="ja-JP" altLang="en-US" sz="2000" dirty="0">
                <a:solidFill>
                  <a:srgbClr val="000000"/>
                </a:solidFill>
                <a:latin typeface="ＭＳ ゴシック" panose="020B0609070205080204" pitchFamily="49" charset="-128"/>
                <a:ea typeface="ＭＳ ゴシック" panose="020B0609070205080204" pitchFamily="49" charset="-128"/>
              </a:rPr>
              <a:t>実施</a:t>
            </a:r>
          </a:p>
          <a:p>
            <a:pPr lvl="0" defTabSz="914400" eaLnBrk="0" fontAlgn="base" hangingPunct="0">
              <a:spcBef>
                <a:spcPct val="0"/>
              </a:spcBef>
              <a:spcAft>
                <a:spcPct val="0"/>
              </a:spcAft>
            </a:pPr>
            <a:r>
              <a:rPr lang="ja-JP" altLang="en-US" sz="2000" smtClean="0">
                <a:solidFill>
                  <a:srgbClr val="000000"/>
                </a:solidFill>
                <a:latin typeface="ＭＳ ゴシック" panose="020B0609070205080204" pitchFamily="49" charset="-128"/>
                <a:ea typeface="ＭＳ ゴシック" panose="020B0609070205080204" pitchFamily="49" charset="-128"/>
              </a:rPr>
              <a:t>　　３</a:t>
            </a:r>
            <a:r>
              <a:rPr lang="ja-JP" altLang="en-US" sz="2000" dirty="0">
                <a:solidFill>
                  <a:srgbClr val="000000"/>
                </a:solidFill>
                <a:latin typeface="ＭＳ ゴシック" panose="020B0609070205080204" pitchFamily="49" charset="-128"/>
                <a:ea typeface="ＭＳ ゴシック" panose="020B0609070205080204" pitchFamily="49" charset="-128"/>
              </a:rPr>
              <a:t>）危機介入や緊急時の支援体制やリスクマネジメント</a:t>
            </a:r>
          </a:p>
          <a:p>
            <a:pPr lvl="0" defTabSz="914400" eaLnBrk="0" fontAlgn="base" hangingPunct="0">
              <a:spcBef>
                <a:spcPct val="0"/>
              </a:spcBef>
              <a:spcAft>
                <a:spcPct val="0"/>
              </a:spcAft>
            </a:pPr>
            <a:r>
              <a:rPr lang="ja-JP" altLang="en-US" sz="2000" smtClean="0">
                <a:solidFill>
                  <a:srgbClr val="000000"/>
                </a:solidFill>
                <a:latin typeface="ＭＳ ゴシック" panose="020B0609070205080204" pitchFamily="49" charset="-128"/>
                <a:ea typeface="ＭＳ ゴシック" panose="020B0609070205080204" pitchFamily="49" charset="-128"/>
              </a:rPr>
              <a:t>　　４</a:t>
            </a:r>
            <a:r>
              <a:rPr lang="ja-JP" altLang="en-US" sz="2000" dirty="0">
                <a:solidFill>
                  <a:srgbClr val="000000"/>
                </a:solidFill>
                <a:latin typeface="ＭＳ ゴシック" panose="020B0609070205080204" pitchFamily="49" charset="-128"/>
                <a:ea typeface="ＭＳ ゴシック" panose="020B0609070205080204" pitchFamily="49" charset="-128"/>
              </a:rPr>
              <a:t>）地域資源（地域の中にある当たり前の資源）の活用方法</a:t>
            </a:r>
          </a:p>
          <a:p>
            <a:pPr lvl="0" defTabSz="914400" eaLnBrk="0" fontAlgn="base" hangingPunct="0">
              <a:spcBef>
                <a:spcPct val="0"/>
              </a:spcBef>
              <a:spcAft>
                <a:spcPct val="0"/>
              </a:spcAft>
            </a:pPr>
            <a:r>
              <a:rPr lang="ja-JP" altLang="en-US" sz="2000" dirty="0">
                <a:solidFill>
                  <a:srgbClr val="000000"/>
                </a:solidFill>
                <a:latin typeface="ＭＳ ゴシック" panose="020B0609070205080204" pitchFamily="49" charset="-128"/>
                <a:ea typeface="ＭＳ ゴシック" panose="020B0609070205080204" pitchFamily="49" charset="-128"/>
              </a:rPr>
              <a:t>　</a:t>
            </a:r>
            <a:r>
              <a:rPr lang="ja-JP" altLang="en-US" sz="2000">
                <a:solidFill>
                  <a:srgbClr val="000000"/>
                </a:solidFill>
                <a:latin typeface="ＭＳ ゴシック" panose="020B0609070205080204" pitchFamily="49" charset="-128"/>
                <a:ea typeface="ＭＳ ゴシック" panose="020B0609070205080204" pitchFamily="49" charset="-128"/>
              </a:rPr>
              <a:t>  </a:t>
            </a:r>
            <a:r>
              <a:rPr lang="ja-JP" altLang="en-US" sz="2000" smtClean="0">
                <a:solidFill>
                  <a:srgbClr val="000000"/>
                </a:solidFill>
                <a:latin typeface="ＭＳ ゴシック" panose="020B0609070205080204" pitchFamily="49" charset="-128"/>
                <a:ea typeface="ＭＳ ゴシック" panose="020B0609070205080204" pitchFamily="49" charset="-128"/>
              </a:rPr>
              <a:t>５</a:t>
            </a:r>
            <a:r>
              <a:rPr lang="ja-JP" altLang="en-US" sz="2000" dirty="0">
                <a:solidFill>
                  <a:srgbClr val="000000"/>
                </a:solidFill>
                <a:latin typeface="ＭＳ ゴシック" panose="020B0609070205080204" pitchFamily="49" charset="-128"/>
                <a:ea typeface="ＭＳ ゴシック" panose="020B0609070205080204" pitchFamily="49" charset="-128"/>
              </a:rPr>
              <a:t>）地域を巻き込んだ支援の検討</a:t>
            </a:r>
          </a:p>
          <a:p>
            <a:pPr lvl="0" defTabSz="914400" eaLnBrk="0" fontAlgn="base" hangingPunct="0">
              <a:spcBef>
                <a:spcPct val="0"/>
              </a:spcBef>
              <a:spcAft>
                <a:spcPct val="0"/>
              </a:spcAft>
            </a:pPr>
            <a:r>
              <a:rPr lang="ja-JP" altLang="en-US" sz="2000" dirty="0">
                <a:solidFill>
                  <a:srgbClr val="000000"/>
                </a:solidFill>
                <a:latin typeface="ＭＳ ゴシック" panose="020B0609070205080204" pitchFamily="49" charset="-128"/>
                <a:ea typeface="ＭＳ ゴシック" panose="020B0609070205080204" pitchFamily="49" charset="-128"/>
              </a:rPr>
              <a:t>　</a:t>
            </a:r>
            <a:r>
              <a:rPr lang="ja-JP" altLang="en-US" sz="2000">
                <a:solidFill>
                  <a:srgbClr val="000000"/>
                </a:solidFill>
                <a:latin typeface="ＭＳ ゴシック" panose="020B0609070205080204" pitchFamily="49" charset="-128"/>
                <a:ea typeface="ＭＳ ゴシック" panose="020B0609070205080204" pitchFamily="49" charset="-128"/>
              </a:rPr>
              <a:t>  </a:t>
            </a:r>
            <a:r>
              <a:rPr lang="ja-JP" altLang="en-US" sz="2000" smtClean="0">
                <a:solidFill>
                  <a:srgbClr val="000000"/>
                </a:solidFill>
                <a:latin typeface="ＭＳ ゴシック" panose="020B0609070205080204" pitchFamily="49" charset="-128"/>
                <a:ea typeface="ＭＳ ゴシック" panose="020B0609070205080204" pitchFamily="49" charset="-128"/>
              </a:rPr>
              <a:t>６</a:t>
            </a:r>
            <a:r>
              <a:rPr lang="ja-JP" altLang="en-US" sz="2000" dirty="0">
                <a:solidFill>
                  <a:srgbClr val="000000"/>
                </a:solidFill>
                <a:latin typeface="ＭＳ ゴシック" panose="020B0609070205080204" pitchFamily="49" charset="-128"/>
                <a:ea typeface="ＭＳ ゴシック" panose="020B0609070205080204" pitchFamily="49" charset="-128"/>
              </a:rPr>
              <a:t>）本人の意思を確認しながらチームで関わる</a:t>
            </a:r>
            <a:endParaRPr kumimoji="0" lang="ja-JP" altLang="en-US" sz="2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566321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151203-A72C-487C-B594-566CAEA203A0}" type="slidenum">
              <a:rPr kumimoji="0" lang="ja-JP" altLang="en-US" sz="923"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altLang="ja-JP" sz="923" b="0" i="0" u="none" strike="noStrike" kern="1200" cap="none" spc="0" normalizeH="0" baseline="0" noProof="0">
              <a:ln>
                <a:noFill/>
              </a:ln>
              <a:solidFill>
                <a:srgbClr val="000000"/>
              </a:solidFill>
              <a:effectLst/>
              <a:uLnTx/>
              <a:uFillTx/>
              <a:latin typeface="Arial"/>
              <a:ea typeface="+mn-ea"/>
              <a:cs typeface="+mn-cs"/>
            </a:endParaRPr>
          </a:p>
        </p:txBody>
      </p:sp>
      <p:sp>
        <p:nvSpPr>
          <p:cNvPr id="18434" name="Rectangle 2"/>
          <p:cNvSpPr>
            <a:spLocks noGrp="1" noChangeArrowheads="1"/>
          </p:cNvSpPr>
          <p:nvPr>
            <p:ph type="title" idx="4294967295"/>
          </p:nvPr>
        </p:nvSpPr>
        <p:spPr>
          <a:xfrm>
            <a:off x="518864" y="620688"/>
            <a:ext cx="8229600" cy="1165225"/>
          </a:xfrm>
        </p:spPr>
        <p:txBody>
          <a:bodyPr/>
          <a:lstStyle/>
          <a:p>
            <a:pPr algn="l"/>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２</a:t>
            </a:r>
            <a:r>
              <a:rPr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多職種</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連携（チームアプローチ）と</a:t>
            </a:r>
            <a:r>
              <a:rPr lang="en-US" altLang="ja-JP" sz="3200" dirty="0">
                <a:solidFill>
                  <a:srgbClr val="C00000"/>
                </a:solidFill>
                <a:latin typeface="ＤＨＰ特太ゴシック体" panose="020B0500000000000000" pitchFamily="50" charset="-128"/>
                <a:ea typeface="ＤＨＰ特太ゴシック体" panose="020B0500000000000000" pitchFamily="50" charset="-128"/>
              </a:rPr>
              <a:t/>
            </a:r>
            <a:br>
              <a:rPr lang="en-US" altLang="ja-JP" sz="3200" dirty="0">
                <a:solidFill>
                  <a:srgbClr val="C00000"/>
                </a:solidFill>
                <a:latin typeface="ＤＨＰ特太ゴシック体" panose="020B0500000000000000" pitchFamily="50" charset="-128"/>
                <a:ea typeface="ＤＨＰ特太ゴシック体" panose="020B0500000000000000" pitchFamily="50" charset="-128"/>
              </a:rPr>
            </a:b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ケアマネジメントプロセス</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の関係</a:t>
            </a:r>
          </a:p>
        </p:txBody>
      </p:sp>
      <p:sp>
        <p:nvSpPr>
          <p:cNvPr id="6" name="四角形: 角を丸くする 5"/>
          <p:cNvSpPr/>
          <p:nvPr/>
        </p:nvSpPr>
        <p:spPr bwMode="auto">
          <a:xfrm>
            <a:off x="627336" y="1988840"/>
            <a:ext cx="7545064" cy="1862507"/>
          </a:xfrm>
          <a:prstGeom prst="roundRect">
            <a:avLst>
              <a:gd name="adj" fmla="val 6981"/>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a:ln>
                  <a:noFill/>
                </a:ln>
                <a:solidFill>
                  <a:schemeClr val="bg1"/>
                </a:solidFill>
                <a:effectLst/>
                <a:latin typeface="Arial" charset="0"/>
                <a:ea typeface="ＭＳ Ｐゴシック" pitchFamily="50" charset="-128"/>
              </a:rPr>
              <a:t>柔軟で目的に応じた連携（チーム作り）</a:t>
            </a:r>
            <a:endParaRPr kumimoji="0" lang="en-US" altLang="ja-JP" sz="2800" b="0" i="0" u="none" strike="noStrike" cap="none" normalizeH="0" baseline="0" dirty="0">
              <a:ln>
                <a:noFill/>
              </a:ln>
              <a:solidFill>
                <a:schemeClr val="bg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a:ln>
                  <a:noFill/>
                </a:ln>
                <a:solidFill>
                  <a:schemeClr val="bg1"/>
                </a:solidFill>
                <a:effectLst/>
                <a:latin typeface="Arial" charset="0"/>
                <a:ea typeface="ＭＳ Ｐゴシック" pitchFamily="50" charset="-128"/>
              </a:rPr>
              <a:t>インテーク</a:t>
            </a:r>
            <a:endParaRPr kumimoji="0" lang="en-US" altLang="ja-JP" sz="2800" b="0" i="0" u="none" strike="noStrike" cap="none" normalizeH="0" baseline="0" dirty="0">
              <a:ln>
                <a:noFill/>
              </a:ln>
              <a:solidFill>
                <a:schemeClr val="bg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a:ln>
                  <a:noFill/>
                </a:ln>
                <a:solidFill>
                  <a:schemeClr val="bg1"/>
                </a:solidFill>
                <a:effectLst/>
                <a:latin typeface="Arial" charset="0"/>
                <a:ea typeface="ＭＳ Ｐゴシック" pitchFamily="50" charset="-128"/>
              </a:rPr>
              <a:t>アセスメント</a:t>
            </a:r>
            <a:endParaRPr kumimoji="0" lang="en-US" altLang="ja-JP" sz="2800" b="0" i="0" u="none" strike="noStrike" cap="none" normalizeH="0" baseline="0" dirty="0">
              <a:ln>
                <a:noFill/>
              </a:ln>
              <a:solidFill>
                <a:schemeClr val="bg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a:ln>
                  <a:noFill/>
                </a:ln>
                <a:solidFill>
                  <a:schemeClr val="bg1"/>
                </a:solidFill>
                <a:effectLst/>
                <a:latin typeface="Arial" charset="0"/>
                <a:ea typeface="ＭＳ Ｐゴシック" pitchFamily="50" charset="-128"/>
              </a:rPr>
              <a:t>プランニング</a:t>
            </a:r>
            <a:endParaRPr kumimoji="0" lang="en-US" altLang="ja-JP" sz="2800" b="0" i="0" u="none" strike="noStrike" cap="none" normalizeH="0" baseline="0" dirty="0">
              <a:ln>
                <a:noFill/>
              </a:ln>
              <a:solidFill>
                <a:schemeClr val="bg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endParaRPr lang="en-US" altLang="ja-JP" sz="2800" dirty="0">
              <a:solidFill>
                <a:schemeClr val="bg1"/>
              </a:solidFill>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800" b="0" i="0" u="none" strike="noStrike" cap="none" normalizeH="0" baseline="0" dirty="0">
              <a:ln>
                <a:noFill/>
              </a:ln>
              <a:solidFill>
                <a:schemeClr val="bg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800" b="0" i="0" u="none" strike="noStrike" cap="none" normalizeH="0" baseline="0" dirty="0">
              <a:ln>
                <a:noFill/>
              </a:ln>
              <a:solidFill>
                <a:schemeClr val="bg1"/>
              </a:solidFill>
              <a:effectLst/>
              <a:latin typeface="Arial" charset="0"/>
              <a:ea typeface="ＭＳ Ｐゴシック" pitchFamily="50" charset="-128"/>
            </a:endParaRPr>
          </a:p>
        </p:txBody>
      </p:sp>
      <p:sp>
        <p:nvSpPr>
          <p:cNvPr id="7" name="四角形: 角を丸くする 5"/>
          <p:cNvSpPr/>
          <p:nvPr/>
        </p:nvSpPr>
        <p:spPr bwMode="auto">
          <a:xfrm>
            <a:off x="627336" y="4039842"/>
            <a:ext cx="7545064" cy="1862507"/>
          </a:xfrm>
          <a:prstGeom prst="roundRect">
            <a:avLst>
              <a:gd name="adj" fmla="val 6981"/>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a:ln>
                  <a:noFill/>
                </a:ln>
                <a:solidFill>
                  <a:schemeClr val="bg1"/>
                </a:solidFill>
                <a:effectLst/>
                <a:latin typeface="Arial" charset="0"/>
                <a:ea typeface="ＭＳ Ｐゴシック" pitchFamily="50" charset="-128"/>
              </a:rPr>
              <a:t>また、チームとなれば、</a:t>
            </a:r>
            <a:endParaRPr kumimoji="0" lang="en-US" altLang="ja-JP" sz="2800" b="0" i="0" u="none" strike="noStrike" cap="none" normalizeH="0" baseline="0" dirty="0">
              <a:ln>
                <a:noFill/>
              </a:ln>
              <a:solidFill>
                <a:schemeClr val="bg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ja-JP" altLang="en-US" sz="2800" dirty="0">
                <a:solidFill>
                  <a:schemeClr val="bg1"/>
                </a:solidFill>
                <a:latin typeface="Arial" charset="0"/>
                <a:ea typeface="ＭＳ Ｐゴシック" pitchFamily="50" charset="-128"/>
              </a:rPr>
              <a:t>集まることばかりでなく</a:t>
            </a:r>
            <a:endParaRPr lang="en-US" altLang="ja-JP" sz="2800" dirty="0">
              <a:solidFill>
                <a:schemeClr val="bg1"/>
              </a:solidFill>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a:ln>
                  <a:noFill/>
                </a:ln>
                <a:solidFill>
                  <a:schemeClr val="bg1"/>
                </a:solidFill>
                <a:effectLst/>
                <a:latin typeface="Arial" charset="0"/>
                <a:ea typeface="ＭＳ Ｐゴシック" pitchFamily="50" charset="-128"/>
              </a:rPr>
              <a:t>必要な時にお互いに気軽に連絡</a:t>
            </a:r>
            <a:r>
              <a:rPr kumimoji="0" lang="ja-JP" altLang="en-US" sz="2800" b="0" i="0" u="none" strike="noStrike" cap="none" normalizeH="0" baseline="0">
                <a:ln>
                  <a:noFill/>
                </a:ln>
                <a:solidFill>
                  <a:schemeClr val="bg1"/>
                </a:solidFill>
                <a:effectLst/>
                <a:latin typeface="Arial" charset="0"/>
                <a:ea typeface="ＭＳ Ｐゴシック" pitchFamily="50" charset="-128"/>
              </a:rPr>
              <a:t>が</a:t>
            </a:r>
            <a:r>
              <a:rPr kumimoji="0" lang="ja-JP" altLang="en-US" sz="2800" b="0" i="0" u="none" strike="noStrike" cap="none" normalizeH="0" baseline="0" smtClean="0">
                <a:ln>
                  <a:noFill/>
                </a:ln>
                <a:solidFill>
                  <a:schemeClr val="bg1"/>
                </a:solidFill>
                <a:effectLst/>
                <a:latin typeface="Arial" charset="0"/>
                <a:ea typeface="ＭＳ Ｐゴシック" pitchFamily="50" charset="-128"/>
              </a:rPr>
              <a:t>取れ</a:t>
            </a:r>
            <a:endParaRPr kumimoji="0" lang="en-US" altLang="ja-JP" sz="2800">
              <a:solidFill>
                <a:schemeClr val="bg1"/>
              </a:solidFill>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smtClean="0">
                <a:ln>
                  <a:noFill/>
                </a:ln>
                <a:solidFill>
                  <a:schemeClr val="bg1"/>
                </a:solidFill>
                <a:effectLst/>
                <a:latin typeface="Arial" charset="0"/>
                <a:ea typeface="ＭＳ Ｐゴシック" pitchFamily="50" charset="-128"/>
              </a:rPr>
              <a:t>助け合える</a:t>
            </a:r>
            <a:r>
              <a:rPr kumimoji="0" lang="ja-JP" altLang="en-US" sz="2800" b="0" i="0" u="none" strike="noStrike" cap="none" normalizeH="0" baseline="0" dirty="0">
                <a:ln>
                  <a:noFill/>
                </a:ln>
                <a:solidFill>
                  <a:schemeClr val="bg1"/>
                </a:solidFill>
                <a:effectLst/>
                <a:latin typeface="Arial" charset="0"/>
                <a:ea typeface="ＭＳ Ｐゴシック" pitchFamily="50" charset="-128"/>
              </a:rPr>
              <a:t>ことも大切</a:t>
            </a:r>
          </a:p>
        </p:txBody>
      </p:sp>
    </p:spTree>
    <p:extLst>
      <p:ext uri="{BB962C8B-B14F-4D97-AF65-F5344CB8AC3E}">
        <p14:creationId xmlns:p14="http://schemas.microsoft.com/office/powerpoint/2010/main" val="102685798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9663" y="33941"/>
            <a:ext cx="8229600" cy="620097"/>
          </a:xfrm>
        </p:spPr>
        <p:txBody>
          <a:bodyPr>
            <a:normAutofit/>
          </a:bodyPr>
          <a:lstStyle/>
          <a:p>
            <a:r>
              <a:rPr kumimoji="1" lang="ja-JP" altLang="en-US" sz="2800" smtClean="0">
                <a:solidFill>
                  <a:srgbClr val="C00000"/>
                </a:solidFill>
                <a:latin typeface="ＤＨＰ特太ゴシック体" panose="020B0500000000000000" pitchFamily="50" charset="-128"/>
                <a:ea typeface="ＤＨＰ特太ゴシック体" panose="020B0500000000000000" pitchFamily="50" charset="-128"/>
              </a:rPr>
              <a:t>ケアマネジメントプロセス</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AC8D88-6B9E-431F-A9C5-11DD14C0AC29}" type="slidenum">
              <a:rPr kumimoji="0" lang="en-US" altLang="ja-JP" sz="105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altLang="ja-JP" sz="1050" b="0" i="0" u="none" strike="noStrike" kern="1200" cap="none" spc="0" normalizeH="0" baseline="0" noProof="0">
              <a:ln>
                <a:noFill/>
              </a:ln>
              <a:solidFill>
                <a:srgbClr val="000000"/>
              </a:solidFill>
              <a:effectLst/>
              <a:uLnTx/>
              <a:uFillTx/>
              <a:latin typeface="Arial"/>
              <a:ea typeface="ＭＳ Ｐゴシック"/>
              <a:cs typeface="+mn-cs"/>
            </a:endParaRPr>
          </a:p>
        </p:txBody>
      </p:sp>
      <p:grpSp>
        <p:nvGrpSpPr>
          <p:cNvPr id="20" name="グループ化 19"/>
          <p:cNvGrpSpPr/>
          <p:nvPr/>
        </p:nvGrpSpPr>
        <p:grpSpPr>
          <a:xfrm>
            <a:off x="409024" y="654038"/>
            <a:ext cx="3987874" cy="5916635"/>
            <a:chOff x="803581" y="891588"/>
            <a:chExt cx="3902530" cy="6148889"/>
          </a:xfrm>
        </p:grpSpPr>
        <p:grpSp>
          <p:nvGrpSpPr>
            <p:cNvPr id="3" name="グループ化 2"/>
            <p:cNvGrpSpPr/>
            <p:nvPr/>
          </p:nvGrpSpPr>
          <p:grpSpPr>
            <a:xfrm>
              <a:off x="803581" y="891588"/>
              <a:ext cx="3902530" cy="6148889"/>
              <a:chOff x="803581" y="891588"/>
              <a:chExt cx="3902530" cy="6148889"/>
            </a:xfrm>
          </p:grpSpPr>
          <p:sp>
            <p:nvSpPr>
              <p:cNvPr id="6" name="四角形: 角を丸くする 5"/>
              <p:cNvSpPr/>
              <p:nvPr/>
            </p:nvSpPr>
            <p:spPr>
              <a:xfrm>
                <a:off x="803582" y="1328144"/>
                <a:ext cx="3902529" cy="652272"/>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１．インテーク（受理）</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であい</a:t>
                </a:r>
              </a:p>
            </p:txBody>
          </p:sp>
          <p:sp>
            <p:nvSpPr>
              <p:cNvPr id="8" name="四角形: 角を丸くする 7"/>
              <p:cNvSpPr/>
              <p:nvPr/>
            </p:nvSpPr>
            <p:spPr>
              <a:xfrm>
                <a:off x="803582" y="2165761"/>
                <a:ext cx="3902529" cy="652272"/>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２．アセスメント（事前評価・査定）</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みたて</a:t>
                </a:r>
              </a:p>
            </p:txBody>
          </p:sp>
          <p:sp>
            <p:nvSpPr>
              <p:cNvPr id="9" name="四角形: 角を丸くする 8"/>
              <p:cNvSpPr/>
              <p:nvPr/>
            </p:nvSpPr>
            <p:spPr>
              <a:xfrm>
                <a:off x="803582" y="2946212"/>
                <a:ext cx="3902529" cy="652272"/>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３．プランニング（計画策定）</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てだて</a:t>
                </a:r>
              </a:p>
            </p:txBody>
          </p:sp>
          <p:sp>
            <p:nvSpPr>
              <p:cNvPr id="10" name="四角形: 角を丸くする 9"/>
              <p:cNvSpPr/>
              <p:nvPr/>
            </p:nvSpPr>
            <p:spPr>
              <a:xfrm>
                <a:off x="803582" y="3795446"/>
                <a:ext cx="3902529" cy="652272"/>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４．インター</a:t>
                </a:r>
                <a:r>
                  <a:rPr kumimoji="1" lang="ja-JP" altLang="en-US" sz="2000" b="0" i="0" u="none" strike="noStrike" kern="1200" cap="none" spc="0" normalizeH="0" baseline="0" noProof="0" dirty="0" err="1">
                    <a:ln>
                      <a:noFill/>
                    </a:ln>
                    <a:solidFill>
                      <a:srgbClr val="000000"/>
                    </a:solidFill>
                    <a:effectLst/>
                    <a:uLnTx/>
                    <a:uFillTx/>
                    <a:latin typeface="Arial"/>
                    <a:ea typeface="ＭＳ Ｐゴシック"/>
                    <a:cs typeface="+mn-cs"/>
                  </a:rPr>
                  <a:t>べ</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ーション（介入）</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はたらきかけ</a:t>
                </a:r>
              </a:p>
            </p:txBody>
          </p:sp>
          <p:sp>
            <p:nvSpPr>
              <p:cNvPr id="11" name="四角形: 角を丸くする 10"/>
              <p:cNvSpPr/>
              <p:nvPr/>
            </p:nvSpPr>
            <p:spPr>
              <a:xfrm>
                <a:off x="803582" y="4686491"/>
                <a:ext cx="3902529" cy="652272"/>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５．モニタリング（追跡）</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みなおし</a:t>
                </a:r>
              </a:p>
            </p:txBody>
          </p:sp>
          <p:sp>
            <p:nvSpPr>
              <p:cNvPr id="12" name="四角形: 角を丸くする 11"/>
              <p:cNvSpPr/>
              <p:nvPr/>
            </p:nvSpPr>
            <p:spPr>
              <a:xfrm>
                <a:off x="803582" y="5581061"/>
                <a:ext cx="3902529" cy="652272"/>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６．エバリュエーション（事後評価）</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ふりかえり</a:t>
                </a:r>
              </a:p>
            </p:txBody>
          </p:sp>
          <p:sp>
            <p:nvSpPr>
              <p:cNvPr id="13" name="四角形: 角を丸くする 12"/>
              <p:cNvSpPr/>
              <p:nvPr/>
            </p:nvSpPr>
            <p:spPr>
              <a:xfrm>
                <a:off x="803582" y="6388205"/>
                <a:ext cx="3902529" cy="652272"/>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７．ターミネーション（終結）</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わかれ</a:t>
                </a:r>
              </a:p>
            </p:txBody>
          </p:sp>
          <p:sp>
            <p:nvSpPr>
              <p:cNvPr id="14" name="四角形: 角を丸くする 13"/>
              <p:cNvSpPr/>
              <p:nvPr/>
            </p:nvSpPr>
            <p:spPr>
              <a:xfrm>
                <a:off x="803581" y="891588"/>
                <a:ext cx="3902529" cy="28168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ケアマネジメントプロセス</a:t>
                </a:r>
              </a:p>
            </p:txBody>
          </p:sp>
        </p:grpSp>
        <p:sp>
          <p:nvSpPr>
            <p:cNvPr id="5" name="矢印: 下 4"/>
            <p:cNvSpPr/>
            <p:nvPr/>
          </p:nvSpPr>
          <p:spPr bwMode="auto">
            <a:xfrm>
              <a:off x="2596350" y="1979645"/>
              <a:ext cx="317538" cy="175466"/>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pic>
          <p:nvPicPr>
            <p:cNvPr id="15" name="図 14"/>
            <p:cNvPicPr>
              <a:picLocks noChangeAspect="1"/>
            </p:cNvPicPr>
            <p:nvPr/>
          </p:nvPicPr>
          <p:blipFill>
            <a:blip r:embed="rId3"/>
            <a:stretch>
              <a:fillRect/>
            </a:stretch>
          </p:blipFill>
          <p:spPr>
            <a:xfrm>
              <a:off x="2548096" y="2819906"/>
              <a:ext cx="365792" cy="195089"/>
            </a:xfrm>
            <a:prstGeom prst="rect">
              <a:avLst/>
            </a:prstGeom>
          </p:spPr>
        </p:pic>
        <p:sp>
          <p:nvSpPr>
            <p:cNvPr id="16" name="矢印: 下 15"/>
            <p:cNvSpPr/>
            <p:nvPr/>
          </p:nvSpPr>
          <p:spPr bwMode="auto">
            <a:xfrm>
              <a:off x="2596350" y="3619980"/>
              <a:ext cx="317538" cy="175466"/>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7" name="矢印: 下 16"/>
            <p:cNvSpPr/>
            <p:nvPr/>
          </p:nvSpPr>
          <p:spPr bwMode="auto">
            <a:xfrm>
              <a:off x="2553528" y="4447718"/>
              <a:ext cx="317538" cy="175466"/>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8" name="矢印: 下 17"/>
            <p:cNvSpPr/>
            <p:nvPr/>
          </p:nvSpPr>
          <p:spPr bwMode="auto">
            <a:xfrm>
              <a:off x="2572223" y="5397077"/>
              <a:ext cx="317538" cy="175466"/>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9" name="矢印: 下 18"/>
            <p:cNvSpPr/>
            <p:nvPr/>
          </p:nvSpPr>
          <p:spPr bwMode="auto">
            <a:xfrm>
              <a:off x="2517616" y="6242158"/>
              <a:ext cx="317538" cy="175466"/>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sp>
        <p:nvSpPr>
          <p:cNvPr id="38" name="正方形/長方形 37"/>
          <p:cNvSpPr/>
          <p:nvPr/>
        </p:nvSpPr>
        <p:spPr>
          <a:xfrm>
            <a:off x="3893089" y="6603851"/>
            <a:ext cx="678910" cy="263087"/>
          </a:xfrm>
          <a:prstGeom prst="rect">
            <a:avLst/>
          </a:prstGeom>
          <a:noFill/>
          <a:ln w="9525"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（野中）</a:t>
            </a:r>
          </a:p>
        </p:txBody>
      </p:sp>
      <p:sp>
        <p:nvSpPr>
          <p:cNvPr id="39" name="正方形/長方形 38"/>
          <p:cNvSpPr/>
          <p:nvPr/>
        </p:nvSpPr>
        <p:spPr>
          <a:xfrm>
            <a:off x="8190715" y="6545970"/>
            <a:ext cx="678910" cy="263087"/>
          </a:xfrm>
          <a:prstGeom prst="rect">
            <a:avLst/>
          </a:prstGeom>
          <a:noFill/>
          <a:ln w="9525"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（小澤）</a:t>
            </a:r>
          </a:p>
        </p:txBody>
      </p:sp>
      <p:grpSp>
        <p:nvGrpSpPr>
          <p:cNvPr id="50" name="グループ化 49"/>
          <p:cNvGrpSpPr/>
          <p:nvPr/>
        </p:nvGrpSpPr>
        <p:grpSpPr>
          <a:xfrm>
            <a:off x="4396898" y="2121807"/>
            <a:ext cx="256912" cy="3319017"/>
            <a:chOff x="4639179" y="2148736"/>
            <a:chExt cx="256912" cy="3319017"/>
          </a:xfrm>
        </p:grpSpPr>
        <p:cxnSp>
          <p:nvCxnSpPr>
            <p:cNvPr id="44" name="直線コネクタ 43"/>
            <p:cNvCxnSpPr/>
            <p:nvPr/>
          </p:nvCxnSpPr>
          <p:spPr bwMode="auto">
            <a:xfrm flipV="1">
              <a:off x="4639179" y="5467752"/>
              <a:ext cx="238747" cy="1"/>
            </a:xfrm>
            <a:prstGeom prst="line">
              <a:avLst/>
            </a:prstGeom>
            <a:noFill/>
            <a:ln w="28575" cap="flat" cmpd="sng" algn="ctr">
              <a:solidFill>
                <a:srgbClr val="FF0000"/>
              </a:solidFill>
              <a:prstDash val="solid"/>
              <a:round/>
              <a:headEnd type="none" w="med" len="med"/>
              <a:tailEnd type="none" w="med" len="med"/>
            </a:ln>
            <a:effectLst/>
          </p:spPr>
        </p:cxnSp>
        <p:cxnSp>
          <p:nvCxnSpPr>
            <p:cNvPr id="47" name="直線コネクタ 46"/>
            <p:cNvCxnSpPr/>
            <p:nvPr/>
          </p:nvCxnSpPr>
          <p:spPr bwMode="auto">
            <a:xfrm flipV="1">
              <a:off x="4896091" y="2148736"/>
              <a:ext cx="0" cy="3307081"/>
            </a:xfrm>
            <a:prstGeom prst="line">
              <a:avLst/>
            </a:prstGeom>
            <a:noFill/>
            <a:ln w="25400" cap="flat" cmpd="sng" algn="ctr">
              <a:solidFill>
                <a:srgbClr val="FF0000"/>
              </a:solidFill>
              <a:prstDash val="solid"/>
              <a:round/>
              <a:headEnd type="none" w="med" len="med"/>
              <a:tailEnd type="none" w="med" len="med"/>
            </a:ln>
            <a:effectLst/>
          </p:spPr>
        </p:cxnSp>
        <p:cxnSp>
          <p:nvCxnSpPr>
            <p:cNvPr id="49" name="直線矢印コネクタ 48"/>
            <p:cNvCxnSpPr/>
            <p:nvPr/>
          </p:nvCxnSpPr>
          <p:spPr bwMode="auto">
            <a:xfrm flipH="1">
              <a:off x="4657344" y="2181356"/>
              <a:ext cx="238747" cy="1"/>
            </a:xfrm>
            <a:prstGeom prst="straightConnector1">
              <a:avLst/>
            </a:prstGeom>
            <a:noFill/>
            <a:ln w="25400" cap="flat" cmpd="sng" algn="ctr">
              <a:solidFill>
                <a:srgbClr val="FF0000"/>
              </a:solidFill>
              <a:prstDash val="solid"/>
              <a:round/>
              <a:headEnd type="none" w="med" len="med"/>
              <a:tailEnd type="triangle"/>
            </a:ln>
            <a:effectLst/>
          </p:spPr>
        </p:cxnSp>
      </p:grpSp>
      <p:grpSp>
        <p:nvGrpSpPr>
          <p:cNvPr id="55" name="グループ化 54"/>
          <p:cNvGrpSpPr/>
          <p:nvPr/>
        </p:nvGrpSpPr>
        <p:grpSpPr>
          <a:xfrm>
            <a:off x="5093102" y="672786"/>
            <a:ext cx="3882221" cy="5885536"/>
            <a:chOff x="5207914" y="660434"/>
            <a:chExt cx="3882221" cy="5885536"/>
          </a:xfrm>
        </p:grpSpPr>
        <p:grpSp>
          <p:nvGrpSpPr>
            <p:cNvPr id="37" name="グループ化 36"/>
            <p:cNvGrpSpPr/>
            <p:nvPr/>
          </p:nvGrpSpPr>
          <p:grpSpPr>
            <a:xfrm>
              <a:off x="5207914" y="660434"/>
              <a:ext cx="3661712" cy="5885536"/>
              <a:chOff x="5207914" y="660434"/>
              <a:chExt cx="3661712" cy="5885536"/>
            </a:xfrm>
          </p:grpSpPr>
          <p:sp>
            <p:nvSpPr>
              <p:cNvPr id="22" name="四角形: 角を丸くする 21"/>
              <p:cNvSpPr/>
              <p:nvPr/>
            </p:nvSpPr>
            <p:spPr>
              <a:xfrm>
                <a:off x="5207916" y="1039614"/>
                <a:ext cx="3652593"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入り口（把握）</a:t>
                </a:r>
              </a:p>
            </p:txBody>
          </p:sp>
          <p:sp>
            <p:nvSpPr>
              <p:cNvPr id="24" name="四角形: 角を丸くする 23"/>
              <p:cNvSpPr/>
              <p:nvPr/>
            </p:nvSpPr>
            <p:spPr>
              <a:xfrm>
                <a:off x="5207914" y="1847270"/>
                <a:ext cx="3652593"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アセスメント</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（対象者の真のニーズの把握）</a:t>
                </a:r>
              </a:p>
            </p:txBody>
          </p:sp>
          <p:sp>
            <p:nvSpPr>
              <p:cNvPr id="25" name="四角形: 角を丸くする 24"/>
              <p:cNvSpPr/>
              <p:nvPr/>
            </p:nvSpPr>
            <p:spPr>
              <a:xfrm>
                <a:off x="5217032" y="2654927"/>
                <a:ext cx="3652593"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支援の目標設定と計画の作成</a:t>
                </a:r>
              </a:p>
            </p:txBody>
          </p:sp>
          <p:sp>
            <p:nvSpPr>
              <p:cNvPr id="26" name="四角形: 角を丸くする 25"/>
              <p:cNvSpPr/>
              <p:nvPr/>
            </p:nvSpPr>
            <p:spPr>
              <a:xfrm>
                <a:off x="5207914" y="3468163"/>
                <a:ext cx="3652593"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ケア計画の実施</a:t>
                </a:r>
              </a:p>
            </p:txBody>
          </p:sp>
          <p:sp>
            <p:nvSpPr>
              <p:cNvPr id="27" name="四角形: 角を丸くする 26"/>
              <p:cNvSpPr/>
              <p:nvPr/>
            </p:nvSpPr>
            <p:spPr>
              <a:xfrm>
                <a:off x="5217032" y="4305601"/>
                <a:ext cx="3652593"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サービス提供状況の監視及びフォローアップ（モニタリング）</a:t>
                </a:r>
              </a:p>
            </p:txBody>
          </p:sp>
          <p:sp>
            <p:nvSpPr>
              <p:cNvPr id="28" name="四角形: 角を丸くする 27"/>
              <p:cNvSpPr/>
              <p:nvPr/>
            </p:nvSpPr>
            <p:spPr>
              <a:xfrm>
                <a:off x="5217033" y="5154351"/>
                <a:ext cx="3652593"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再アセスメント</a:t>
                </a:r>
              </a:p>
            </p:txBody>
          </p:sp>
          <p:sp>
            <p:nvSpPr>
              <p:cNvPr id="29" name="四角形: 角を丸くする 28"/>
              <p:cNvSpPr/>
              <p:nvPr/>
            </p:nvSpPr>
            <p:spPr>
              <a:xfrm>
                <a:off x="5217033" y="5943038"/>
                <a:ext cx="3652593"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終了</a:t>
                </a:r>
              </a:p>
            </p:txBody>
          </p:sp>
          <p:sp>
            <p:nvSpPr>
              <p:cNvPr id="30" name="四角形: 角を丸くする 29"/>
              <p:cNvSpPr/>
              <p:nvPr/>
            </p:nvSpPr>
            <p:spPr>
              <a:xfrm>
                <a:off x="5217032" y="660434"/>
                <a:ext cx="3652593" cy="279748"/>
              </a:xfrm>
              <a:prstGeom prst="roundRect">
                <a:avLst/>
              </a:prstGeom>
              <a:solidFill>
                <a:srgbClr val="F79646"/>
              </a:solidFill>
              <a:ln w="25400" cap="flat" cmpd="sng" algn="ctr">
                <a:solidFill>
                  <a:srgbClr val="F79646">
                    <a:shade val="50000"/>
                  </a:srgbClr>
                </a:solidFill>
                <a:prstDash val="solid"/>
              </a:ln>
              <a:effectLst/>
            </p:spPr>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障害者ケアガイドライン</a:t>
                </a:r>
              </a:p>
            </p:txBody>
          </p:sp>
          <p:sp>
            <p:nvSpPr>
              <p:cNvPr id="31" name="矢印: 下 30"/>
              <p:cNvSpPr/>
              <p:nvPr/>
            </p:nvSpPr>
            <p:spPr bwMode="auto">
              <a:xfrm>
                <a:off x="6881087" y="1657699"/>
                <a:ext cx="324482" cy="16883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2" name="矢印: 下 31"/>
              <p:cNvSpPr/>
              <p:nvPr/>
            </p:nvSpPr>
            <p:spPr bwMode="auto">
              <a:xfrm>
                <a:off x="6871969" y="2481461"/>
                <a:ext cx="324482" cy="16883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3" name="矢印: 下 32"/>
              <p:cNvSpPr/>
              <p:nvPr/>
            </p:nvSpPr>
            <p:spPr bwMode="auto">
              <a:xfrm>
                <a:off x="6881087" y="3279374"/>
                <a:ext cx="324482" cy="16883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4" name="矢印: 下 33"/>
              <p:cNvSpPr/>
              <p:nvPr/>
            </p:nvSpPr>
            <p:spPr bwMode="auto">
              <a:xfrm>
                <a:off x="6881087" y="4128305"/>
                <a:ext cx="324482" cy="16883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5" name="矢印: 下 34"/>
              <p:cNvSpPr/>
              <p:nvPr/>
            </p:nvSpPr>
            <p:spPr bwMode="auto">
              <a:xfrm>
                <a:off x="6881087" y="4960810"/>
                <a:ext cx="324482" cy="16883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6" name="矢印: 下 35"/>
              <p:cNvSpPr/>
              <p:nvPr/>
            </p:nvSpPr>
            <p:spPr bwMode="auto">
              <a:xfrm>
                <a:off x="6885078" y="5764030"/>
                <a:ext cx="324482" cy="16883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grpSp>
          <p:nvGrpSpPr>
            <p:cNvPr id="51" name="グループ化 50"/>
            <p:cNvGrpSpPr/>
            <p:nvPr/>
          </p:nvGrpSpPr>
          <p:grpSpPr>
            <a:xfrm>
              <a:off x="8851388" y="2136544"/>
              <a:ext cx="238747" cy="3331464"/>
              <a:chOff x="4657344" y="2148736"/>
              <a:chExt cx="238747" cy="3331464"/>
            </a:xfrm>
          </p:grpSpPr>
          <p:cxnSp>
            <p:nvCxnSpPr>
              <p:cNvPr id="52" name="直線コネクタ 51"/>
              <p:cNvCxnSpPr/>
              <p:nvPr/>
            </p:nvCxnSpPr>
            <p:spPr bwMode="auto">
              <a:xfrm flipV="1">
                <a:off x="4657344" y="5480199"/>
                <a:ext cx="238747" cy="1"/>
              </a:xfrm>
              <a:prstGeom prst="line">
                <a:avLst/>
              </a:prstGeom>
              <a:noFill/>
              <a:ln w="28575" cap="flat" cmpd="sng" algn="ctr">
                <a:solidFill>
                  <a:srgbClr val="FF0000"/>
                </a:solidFill>
                <a:prstDash val="solid"/>
                <a:round/>
                <a:headEnd type="none" w="med" len="med"/>
                <a:tailEnd type="none" w="med" len="med"/>
              </a:ln>
              <a:effectLst/>
            </p:spPr>
          </p:cxnSp>
          <p:cxnSp>
            <p:nvCxnSpPr>
              <p:cNvPr id="53" name="直線コネクタ 52"/>
              <p:cNvCxnSpPr/>
              <p:nvPr/>
            </p:nvCxnSpPr>
            <p:spPr bwMode="auto">
              <a:xfrm flipV="1">
                <a:off x="4896091" y="2148736"/>
                <a:ext cx="0" cy="3307081"/>
              </a:xfrm>
              <a:prstGeom prst="line">
                <a:avLst/>
              </a:prstGeom>
              <a:noFill/>
              <a:ln w="25400" cap="flat" cmpd="sng" algn="ctr">
                <a:solidFill>
                  <a:srgbClr val="FF0000"/>
                </a:solidFill>
                <a:prstDash val="solid"/>
                <a:round/>
                <a:headEnd type="none" w="med" len="med"/>
                <a:tailEnd type="none" w="med" len="med"/>
              </a:ln>
              <a:effectLst/>
            </p:spPr>
          </p:cxnSp>
          <p:cxnSp>
            <p:nvCxnSpPr>
              <p:cNvPr id="54" name="直線矢印コネクタ 53"/>
              <p:cNvCxnSpPr/>
              <p:nvPr/>
            </p:nvCxnSpPr>
            <p:spPr bwMode="auto">
              <a:xfrm flipH="1">
                <a:off x="4657344" y="2181356"/>
                <a:ext cx="238747" cy="1"/>
              </a:xfrm>
              <a:prstGeom prst="straightConnector1">
                <a:avLst/>
              </a:prstGeom>
              <a:noFill/>
              <a:ln w="25400" cap="flat" cmpd="sng" algn="ctr">
                <a:solidFill>
                  <a:srgbClr val="FF0000"/>
                </a:solidFill>
                <a:prstDash val="solid"/>
                <a:round/>
                <a:headEnd type="none" w="med" len="med"/>
                <a:tailEnd type="triangle"/>
              </a:ln>
              <a:effectLst/>
            </p:spPr>
          </p:cxnSp>
        </p:grpSp>
      </p:grpSp>
    </p:spTree>
    <p:extLst>
      <p:ext uri="{BB962C8B-B14F-4D97-AF65-F5344CB8AC3E}">
        <p14:creationId xmlns:p14="http://schemas.microsoft.com/office/powerpoint/2010/main" val="339457673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64910"/>
            <a:ext cx="8668512" cy="1143000"/>
          </a:xfrm>
        </p:spPr>
        <p:txBody>
          <a:bodyPr>
            <a:noAutofit/>
          </a:bodyPr>
          <a:lstStyle/>
          <a:p>
            <a:pPr algn="l"/>
            <a:r>
              <a:rPr lang="ja-JP" altLang="en-US" sz="2400" dirty="0">
                <a:solidFill>
                  <a:srgbClr val="C00000"/>
                </a:solidFill>
                <a:latin typeface="ＤＨＰ特太ゴシック体" panose="020B0500000000000000" pitchFamily="50" charset="-128"/>
                <a:ea typeface="ＤＨＰ特太ゴシック体" panose="020B0500000000000000" pitchFamily="50" charset="-128"/>
              </a:rPr>
              <a:t>多職種連携（チームアプローチ）は</a:t>
            </a:r>
            <a:r>
              <a:rPr lang="en-US" altLang="ja-JP" sz="2400" dirty="0">
                <a:solidFill>
                  <a:srgbClr val="C00000"/>
                </a:solidFill>
                <a:latin typeface="ＤＨＰ特太ゴシック体" panose="020B0500000000000000" pitchFamily="50" charset="-128"/>
                <a:ea typeface="ＤＨＰ特太ゴシック体" panose="020B0500000000000000" pitchFamily="50" charset="-128"/>
              </a:rPr>
              <a:t/>
            </a:r>
            <a:br>
              <a:rPr lang="en-US" altLang="ja-JP" sz="2400" dirty="0">
                <a:solidFill>
                  <a:srgbClr val="C00000"/>
                </a:solidFill>
                <a:latin typeface="ＤＨＰ特太ゴシック体" panose="020B0500000000000000" pitchFamily="50" charset="-128"/>
                <a:ea typeface="ＤＨＰ特太ゴシック体" panose="020B0500000000000000" pitchFamily="50" charset="-128"/>
              </a:rPr>
            </a:br>
            <a:r>
              <a:rPr lang="ja-JP" altLang="en-US" sz="2400" dirty="0">
                <a:solidFill>
                  <a:srgbClr val="C00000"/>
                </a:solidFill>
                <a:latin typeface="ＤＨＰ特太ゴシック体" panose="020B0500000000000000" pitchFamily="50" charset="-128"/>
                <a:ea typeface="ＤＨＰ特太ゴシック体" panose="020B0500000000000000" pitchFamily="50" charset="-128"/>
              </a:rPr>
              <a:t>ケアマネジメントプロセス（展開過程）ともリンクする①</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2C5854-7D26-4682-A2CE-373ED3E5E52D}"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grpSp>
        <p:nvGrpSpPr>
          <p:cNvPr id="16" name="グループ化 15"/>
          <p:cNvGrpSpPr/>
          <p:nvPr/>
        </p:nvGrpSpPr>
        <p:grpSpPr>
          <a:xfrm>
            <a:off x="611560" y="1529540"/>
            <a:ext cx="5253567" cy="531308"/>
            <a:chOff x="865633" y="1681096"/>
            <a:chExt cx="5253567" cy="531308"/>
          </a:xfrm>
        </p:grpSpPr>
        <p:sp>
          <p:nvSpPr>
            <p:cNvPr id="6" name="四角形: 角を丸くする 5"/>
            <p:cNvSpPr/>
            <p:nvPr/>
          </p:nvSpPr>
          <p:spPr>
            <a:xfrm>
              <a:off x="865633" y="1681096"/>
              <a:ext cx="2626783" cy="531308"/>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１．インテーク（受理）</a:t>
              </a:r>
              <a:endPar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であい</a:t>
              </a:r>
            </a:p>
          </p:txBody>
        </p:sp>
        <p:sp>
          <p:nvSpPr>
            <p:cNvPr id="7" name="四角形: 角を丸くする 6"/>
            <p:cNvSpPr/>
            <p:nvPr/>
          </p:nvSpPr>
          <p:spPr>
            <a:xfrm>
              <a:off x="3492416" y="1681096"/>
              <a:ext cx="2626784" cy="531308"/>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入り口（把握）</a:t>
              </a:r>
            </a:p>
          </p:txBody>
        </p:sp>
      </p:grpSp>
      <p:sp>
        <p:nvSpPr>
          <p:cNvPr id="13" name="コンテンツ プレースホルダー 2"/>
          <p:cNvSpPr txBox="1">
            <a:spLocks/>
          </p:cNvSpPr>
          <p:nvPr/>
        </p:nvSpPr>
        <p:spPr>
          <a:xfrm>
            <a:off x="611188" y="2221762"/>
            <a:ext cx="8362124" cy="423157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①インテーク・入り口では</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・本人が相談支援専門員の所までつながる連携がある。</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たらい回しにされずに、必要な相談事業所につながること、そんなつながりや連携のシステムが必要。</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・ここでも、</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△リンケージレベル</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「行っておいで」、「うちじゃないから○○へ」というレベルではなく</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○コラボレーションレベル</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「こんな方をそちらにご紹介しました」　</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「簡単な紹介状を持って行っていただきます」</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「○○相談事業所の、鈴木さんに連絡入れておいたから」</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楕円 7"/>
          <p:cNvSpPr/>
          <p:nvPr/>
        </p:nvSpPr>
        <p:spPr>
          <a:xfrm>
            <a:off x="223968" y="3659531"/>
            <a:ext cx="8236464" cy="2793805"/>
          </a:xfrm>
          <a:prstGeom prst="ellipse">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42945618"/>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02C5854-7D26-4682-A2CE-373ED3E5E52D}" type="slidenum">
              <a:rPr kumimoji="1" lang="ja-JP" altLang="en-US" smtClean="0"/>
              <a:pPr/>
              <a:t>25</a:t>
            </a:fld>
            <a:endParaRPr kumimoji="1" lang="ja-JP" altLang="en-US"/>
          </a:p>
        </p:txBody>
      </p:sp>
      <p:grpSp>
        <p:nvGrpSpPr>
          <p:cNvPr id="5" name="グループ化 4"/>
          <p:cNvGrpSpPr/>
          <p:nvPr/>
        </p:nvGrpSpPr>
        <p:grpSpPr>
          <a:xfrm>
            <a:off x="611560" y="1268760"/>
            <a:ext cx="5363294" cy="627635"/>
            <a:chOff x="394483" y="2865674"/>
            <a:chExt cx="5363294" cy="627635"/>
          </a:xfrm>
        </p:grpSpPr>
        <p:sp>
          <p:nvSpPr>
            <p:cNvPr id="9" name="四角形: 角を丸くする 8"/>
            <p:cNvSpPr/>
            <p:nvPr/>
          </p:nvSpPr>
          <p:spPr>
            <a:xfrm>
              <a:off x="394483" y="2865674"/>
              <a:ext cx="2675551" cy="627635"/>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defTabSz="685783"/>
              <a:r>
                <a:rPr kumimoji="1" lang="ja-JP" altLang="en-US" sz="2000" dirty="0">
                  <a:solidFill>
                    <a:srgbClr val="000000"/>
                  </a:solidFill>
                  <a:latin typeface="Arial"/>
                </a:rPr>
                <a:t>２．アセスメント（事前評価・査定）／</a:t>
              </a:r>
              <a:r>
                <a:rPr kumimoji="1" lang="ja-JP" altLang="en-US" sz="2000" dirty="0">
                  <a:solidFill>
                    <a:srgbClr val="FF0000"/>
                  </a:solidFill>
                  <a:latin typeface="Arial"/>
                </a:rPr>
                <a:t>みたて</a:t>
              </a:r>
            </a:p>
          </p:txBody>
        </p:sp>
        <p:sp>
          <p:nvSpPr>
            <p:cNvPr id="10" name="四角形: 角を丸くする 9"/>
            <p:cNvSpPr/>
            <p:nvPr/>
          </p:nvSpPr>
          <p:spPr>
            <a:xfrm>
              <a:off x="3096767" y="2865674"/>
              <a:ext cx="2661010" cy="627635"/>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defTabSz="685783"/>
              <a:r>
                <a:rPr kumimoji="1" lang="ja-JP" altLang="en-US" sz="2000" dirty="0">
                  <a:solidFill>
                    <a:srgbClr val="000000"/>
                  </a:solidFill>
                  <a:latin typeface="Arial"/>
                </a:rPr>
                <a:t>アセスメント（対象者の真のニーズの把握）</a:t>
              </a:r>
            </a:p>
          </p:txBody>
        </p:sp>
      </p:grpSp>
      <p:sp>
        <p:nvSpPr>
          <p:cNvPr id="13" name="コンテンツ プレースホルダー 2"/>
          <p:cNvSpPr txBox="1">
            <a:spLocks/>
          </p:cNvSpPr>
          <p:nvPr/>
        </p:nvSpPr>
        <p:spPr>
          <a:xfrm>
            <a:off x="611560" y="2237105"/>
            <a:ext cx="8251728" cy="34241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2000" dirty="0"/>
              <a:t>②アセスメント</a:t>
            </a:r>
            <a:endParaRPr lang="en-US" altLang="ja-JP" sz="2000" dirty="0"/>
          </a:p>
          <a:p>
            <a:pPr marL="0" indent="0">
              <a:buFont typeface="Arial" pitchFamily="34" charset="0"/>
              <a:buNone/>
            </a:pPr>
            <a:r>
              <a:rPr lang="ja-JP" altLang="en-US" sz="1800" dirty="0"/>
              <a:t>　本人やその周辺のことをもう少し知るためには何処と連携をしたら良いのか？</a:t>
            </a:r>
            <a:endParaRPr lang="en-US" altLang="ja-JP" sz="1800" dirty="0"/>
          </a:p>
          <a:p>
            <a:pPr marL="0" indent="0">
              <a:buFont typeface="Arial" pitchFamily="34" charset="0"/>
              <a:buNone/>
            </a:pPr>
            <a:r>
              <a:rPr lang="ja-JP" altLang="en-US" sz="1800" dirty="0"/>
              <a:t>（インテークやアセスメントで本人等との面接の中で、引き出し語ってもらう。その上で</a:t>
            </a:r>
            <a:r>
              <a:rPr lang="en-US" altLang="ja-JP" sz="1800" dirty="0"/>
              <a:t>…</a:t>
            </a:r>
            <a:r>
              <a:rPr lang="ja-JP" altLang="en-US" sz="1800" dirty="0"/>
              <a:t>）</a:t>
            </a:r>
            <a:endParaRPr lang="en-US" altLang="ja-JP" sz="1800" dirty="0"/>
          </a:p>
          <a:p>
            <a:pPr marL="0" indent="0">
              <a:lnSpc>
                <a:spcPts val="600"/>
              </a:lnSpc>
              <a:buFont typeface="Arial" pitchFamily="34" charset="0"/>
              <a:buNone/>
            </a:pPr>
            <a:endParaRPr lang="en-US" altLang="ja-JP" sz="2000" dirty="0"/>
          </a:p>
          <a:p>
            <a:pPr marL="0" indent="0">
              <a:buFont typeface="Arial" pitchFamily="34" charset="0"/>
              <a:buNone/>
            </a:pPr>
            <a:r>
              <a:rPr lang="ja-JP" altLang="en-US" sz="1800" dirty="0" smtClean="0"/>
              <a:t>→ 実践に</a:t>
            </a:r>
            <a:r>
              <a:rPr lang="ja-JP" altLang="en-US" sz="1800" dirty="0"/>
              <a:t>向けたチェック項目１</a:t>
            </a:r>
            <a:endParaRPr lang="en-US" altLang="ja-JP" sz="1800" dirty="0"/>
          </a:p>
          <a:p>
            <a:pPr marL="0" indent="0">
              <a:buFont typeface="Arial" pitchFamily="34" charset="0"/>
              <a:buNone/>
            </a:pPr>
            <a:r>
              <a:rPr lang="ja-JP" altLang="en-US" sz="1800" dirty="0"/>
              <a:t>（１）１）</a:t>
            </a:r>
            <a:r>
              <a:rPr lang="ja-JP" altLang="en-US" sz="1800" u="sng" dirty="0"/>
              <a:t>本人の周辺にいる人々や地域の関係機関を把握することの必要性の理解</a:t>
            </a:r>
            <a:endParaRPr lang="en-US" altLang="ja-JP" sz="1800" u="sng" dirty="0"/>
          </a:p>
          <a:p>
            <a:pPr marL="0" indent="0">
              <a:lnSpc>
                <a:spcPts val="600"/>
              </a:lnSpc>
              <a:buFont typeface="Arial" pitchFamily="34" charset="0"/>
              <a:buNone/>
            </a:pPr>
            <a:endParaRPr lang="en-US" altLang="ja-JP" sz="1800" dirty="0"/>
          </a:p>
          <a:p>
            <a:pPr marL="0" indent="0">
              <a:buFont typeface="Arial" pitchFamily="34" charset="0"/>
              <a:buNone/>
            </a:pPr>
            <a:r>
              <a:rPr lang="ja-JP" altLang="en-US" sz="1800" dirty="0"/>
              <a:t>・</a:t>
            </a:r>
            <a:r>
              <a:rPr lang="ja-JP" altLang="en-US" sz="1800" dirty="0">
                <a:highlight>
                  <a:srgbClr val="FFFF00"/>
                </a:highlight>
              </a:rPr>
              <a:t>日常的な状況の確認、専門的なアセスメント</a:t>
            </a:r>
            <a:endParaRPr lang="en-US" altLang="ja-JP" sz="1800" dirty="0">
              <a:highlight>
                <a:srgbClr val="FFFF00"/>
              </a:highlight>
            </a:endParaRPr>
          </a:p>
          <a:p>
            <a:pPr marL="0" indent="0">
              <a:buFont typeface="Arial" pitchFamily="34" charset="0"/>
              <a:buNone/>
            </a:pPr>
            <a:r>
              <a:rPr lang="ja-JP" altLang="en-US" sz="1800" dirty="0">
                <a:highlight>
                  <a:srgbClr val="FFFF00"/>
                </a:highlight>
              </a:rPr>
              <a:t>　急ぐ必要のある情報からじっくり時間</a:t>
            </a:r>
            <a:r>
              <a:rPr lang="ja-JP" altLang="en-US" sz="1800" dirty="0" smtClean="0">
                <a:highlight>
                  <a:srgbClr val="FFFF00"/>
                </a:highlight>
              </a:rPr>
              <a:t>を掛けないと</a:t>
            </a:r>
            <a:r>
              <a:rPr lang="ja-JP" altLang="en-US" sz="1800" dirty="0">
                <a:highlight>
                  <a:srgbClr val="FFFF00"/>
                </a:highlight>
              </a:rPr>
              <a:t>出てこないものまで</a:t>
            </a:r>
            <a:endParaRPr lang="en-US" altLang="ja-JP" sz="1800" dirty="0">
              <a:highlight>
                <a:srgbClr val="FFFF00"/>
              </a:highlight>
            </a:endParaRPr>
          </a:p>
        </p:txBody>
      </p:sp>
      <p:sp>
        <p:nvSpPr>
          <p:cNvPr id="3" name="吹き出し: 角を丸めた四角形 2"/>
          <p:cNvSpPr/>
          <p:nvPr/>
        </p:nvSpPr>
        <p:spPr>
          <a:xfrm>
            <a:off x="6084167" y="1412776"/>
            <a:ext cx="2995145" cy="865093"/>
          </a:xfrm>
          <a:prstGeom prst="wedgeRoundRectCallout">
            <a:avLst>
              <a:gd name="adj1" fmla="val -41602"/>
              <a:gd name="adj2" fmla="val 76394"/>
              <a:gd name="adj3" fmla="val 16667"/>
            </a:avLst>
          </a:prstGeom>
        </p:spPr>
        <p:style>
          <a:lnRef idx="1">
            <a:schemeClr val="accent3"/>
          </a:lnRef>
          <a:fillRef idx="2">
            <a:schemeClr val="accent3"/>
          </a:fillRef>
          <a:effectRef idx="1">
            <a:schemeClr val="accent3"/>
          </a:effectRef>
          <a:fontRef idx="minor">
            <a:schemeClr val="dk1"/>
          </a:fontRef>
        </p:style>
        <p:txBody>
          <a:bodyPr rtlCol="0" anchor="t" anchorCtr="0"/>
          <a:lstStyle/>
          <a:p>
            <a:r>
              <a:rPr kumimoji="1" lang="ja-JP" altLang="en-US" sz="1300" b="1" dirty="0"/>
              <a:t>本人を知るための連携先はどこか？</a:t>
            </a:r>
            <a:endParaRPr kumimoji="1" lang="en-US" altLang="ja-JP" sz="1300" b="1" dirty="0"/>
          </a:p>
          <a:p>
            <a:r>
              <a:rPr kumimoji="1" lang="ja-JP" altLang="en-US" sz="1300" b="1" dirty="0"/>
              <a:t>　①日常の様子、自宅等での過ごし方</a:t>
            </a:r>
            <a:endParaRPr kumimoji="1" lang="en-US" altLang="ja-JP" sz="1300" b="1" dirty="0"/>
          </a:p>
          <a:p>
            <a:r>
              <a:rPr kumimoji="1" lang="ja-JP" altLang="en-US" sz="1300" b="1" dirty="0"/>
              <a:t>　②専門的な（事業所や医療機関等）</a:t>
            </a:r>
            <a:endParaRPr kumimoji="1" lang="en-US" altLang="ja-JP" sz="1300" b="1" dirty="0"/>
          </a:p>
          <a:p>
            <a:endParaRPr kumimoji="1" lang="ja-JP" altLang="en-US" dirty="0"/>
          </a:p>
        </p:txBody>
      </p:sp>
      <p:sp>
        <p:nvSpPr>
          <p:cNvPr id="11" name="四角形: 角を丸くする 9"/>
          <p:cNvSpPr/>
          <p:nvPr/>
        </p:nvSpPr>
        <p:spPr bwMode="auto">
          <a:xfrm>
            <a:off x="647849" y="5229200"/>
            <a:ext cx="7668567" cy="1557351"/>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defTabSz="914400" eaLnBrk="0" fontAlgn="base" hangingPunct="0">
              <a:spcBef>
                <a:spcPct val="0"/>
              </a:spcBef>
              <a:spcAft>
                <a:spcPct val="0"/>
              </a:spcAft>
              <a:defRPr/>
            </a:pPr>
            <a:r>
              <a:rPr lang="ja-JP" altLang="en-US" sz="1600" kern="0" dirty="0">
                <a:solidFill>
                  <a:srgbClr val="000000"/>
                </a:solidFill>
                <a:latin typeface="Arial" charset="0"/>
              </a:rPr>
              <a:t>○よくやってくれる従兄弟の存在</a:t>
            </a:r>
          </a:p>
          <a:p>
            <a:pPr lvl="0" defTabSz="914400" eaLnBrk="0" fontAlgn="base" hangingPunct="0">
              <a:spcBef>
                <a:spcPct val="0"/>
              </a:spcBef>
              <a:spcAft>
                <a:spcPct val="0"/>
              </a:spcAft>
              <a:defRPr/>
            </a:pPr>
            <a:r>
              <a:rPr lang="ja-JP" altLang="en-US" sz="1600" kern="0" dirty="0">
                <a:solidFill>
                  <a:srgbClr val="000000"/>
                </a:solidFill>
                <a:latin typeface="Arial" charset="0"/>
              </a:rPr>
              <a:t>○昔から気にしてくれていた、新聞屋のおじさん。牛乳屋でも床屋でも。ヤクルトおばさんでも。</a:t>
            </a:r>
          </a:p>
          <a:p>
            <a:pPr lvl="0" defTabSz="914400" eaLnBrk="0" fontAlgn="base" hangingPunct="0">
              <a:spcBef>
                <a:spcPct val="0"/>
              </a:spcBef>
              <a:spcAft>
                <a:spcPct val="0"/>
              </a:spcAft>
              <a:defRPr/>
            </a:pPr>
            <a:r>
              <a:rPr lang="ja-JP" altLang="en-US" sz="1600" kern="0" dirty="0">
                <a:solidFill>
                  <a:srgbClr val="000000"/>
                </a:solidFill>
                <a:latin typeface="Arial" charset="0"/>
              </a:rPr>
              <a:t>○小中学校の同級生で、仲の良かったやつが、電気屋や不動産屋になっている★過去歴や生活歴をたぐり寄せてみる。地元の関係・エコマップを完成させる。</a:t>
            </a:r>
          </a:p>
        </p:txBody>
      </p:sp>
      <p:sp>
        <p:nvSpPr>
          <p:cNvPr id="12" name="タイトル 1"/>
          <p:cNvSpPr txBox="1">
            <a:spLocks/>
          </p:cNvSpPr>
          <p:nvPr/>
        </p:nvSpPr>
        <p:spPr>
          <a:xfrm>
            <a:off x="467544" y="164910"/>
            <a:ext cx="8668512" cy="114300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多職種連携（チームアプローチ）は</a:t>
            </a:r>
            <a:r>
              <a:rPr lang="en-US" altLang="ja-JP" sz="2400" smtClean="0">
                <a:solidFill>
                  <a:srgbClr val="C00000"/>
                </a:solidFill>
                <a:latin typeface="ＤＨＰ特太ゴシック体" panose="020B0500000000000000" pitchFamily="50" charset="-128"/>
                <a:ea typeface="ＤＨＰ特太ゴシック体" panose="020B0500000000000000" pitchFamily="50" charset="-128"/>
              </a:rPr>
              <a:t/>
            </a:r>
            <a:br>
              <a:rPr lang="en-US" altLang="ja-JP" sz="24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ケアマネジメントプロセス（展開過程）ともリンクする②</a:t>
            </a:r>
            <a:endParaRPr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8" name="楕円 7"/>
          <p:cNvSpPr/>
          <p:nvPr/>
        </p:nvSpPr>
        <p:spPr>
          <a:xfrm>
            <a:off x="251520" y="2216287"/>
            <a:ext cx="8435280" cy="3300945"/>
          </a:xfrm>
          <a:prstGeom prst="ellipse">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51236233"/>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2C5854-7D26-4682-A2CE-373ED3E5E52D}"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3" name="コンテンツ プレースホルダー 2"/>
          <p:cNvSpPr>
            <a:spLocks noGrp="1"/>
          </p:cNvSpPr>
          <p:nvPr>
            <p:ph idx="4294967295"/>
          </p:nvPr>
        </p:nvSpPr>
        <p:spPr>
          <a:xfrm>
            <a:off x="611560" y="2344191"/>
            <a:ext cx="8418512" cy="3821113"/>
          </a:xfrm>
        </p:spPr>
        <p:txBody>
          <a:bodyPr>
            <a:noAutofit/>
          </a:bodyPr>
          <a:lstStyle/>
          <a:p>
            <a:pPr marL="0" indent="0">
              <a:buNone/>
            </a:pPr>
            <a:r>
              <a:rPr kumimoji="1" lang="ja-JP" altLang="en-US" sz="1800" dirty="0">
                <a:highlight>
                  <a:srgbClr val="FFFF00"/>
                </a:highlight>
              </a:rPr>
              <a:t>③本人のニーズを満たす支援を展開するため</a:t>
            </a:r>
            <a:r>
              <a:rPr kumimoji="1" lang="ja-JP" altLang="en-US" sz="1800">
                <a:highlight>
                  <a:srgbClr val="FFFF00"/>
                </a:highlight>
              </a:rPr>
              <a:t>に</a:t>
            </a:r>
            <a:r>
              <a:rPr kumimoji="1" lang="ja-JP" altLang="en-US" sz="1800" smtClean="0">
                <a:highlight>
                  <a:srgbClr val="FFFF00"/>
                </a:highlight>
              </a:rPr>
              <a:t>は、何処</a:t>
            </a:r>
            <a:r>
              <a:rPr kumimoji="1" lang="ja-JP" altLang="en-US" sz="1800" dirty="0">
                <a:highlight>
                  <a:srgbClr val="FFFF00"/>
                </a:highlight>
              </a:rPr>
              <a:t>と連携し</a:t>
            </a:r>
            <a:r>
              <a:rPr kumimoji="1" lang="ja-JP" altLang="en-US" sz="1800">
                <a:highlight>
                  <a:srgbClr val="FFFF00"/>
                </a:highlight>
              </a:rPr>
              <a:t>チーム</a:t>
            </a:r>
            <a:r>
              <a:rPr kumimoji="1" lang="ja-JP" altLang="en-US" sz="1800" smtClean="0">
                <a:highlight>
                  <a:srgbClr val="FFFF00"/>
                </a:highlight>
              </a:rPr>
              <a:t>を</a:t>
            </a:r>
          </a:p>
          <a:p>
            <a:pPr marL="0" indent="0">
              <a:buNone/>
            </a:pPr>
            <a:r>
              <a:rPr kumimoji="1" lang="ja-JP" altLang="en-US" sz="1800" smtClean="0">
                <a:highlight>
                  <a:srgbClr val="FFFF00"/>
                </a:highlight>
              </a:rPr>
              <a:t>組んだらよい</a:t>
            </a:r>
            <a:r>
              <a:rPr kumimoji="1" lang="ja-JP" altLang="en-US" sz="1800" dirty="0">
                <a:highlight>
                  <a:srgbClr val="FFFF00"/>
                </a:highlight>
              </a:rPr>
              <a:t>のか？</a:t>
            </a:r>
            <a:endParaRPr kumimoji="1" lang="en-US" altLang="ja-JP" sz="1800" dirty="0">
              <a:highlight>
                <a:srgbClr val="FFFF00"/>
              </a:highlight>
            </a:endParaRPr>
          </a:p>
          <a:p>
            <a:pPr marL="0" indent="0">
              <a:buNone/>
            </a:pPr>
            <a:endParaRPr kumimoji="1" lang="en-US" altLang="ja-JP" sz="1800" dirty="0"/>
          </a:p>
          <a:p>
            <a:pPr marL="0" indent="0">
              <a:buNone/>
            </a:pPr>
            <a:r>
              <a:rPr kumimoji="1" lang="ja-JP" altLang="en-US" sz="1800" smtClean="0"/>
              <a:t>→ 実践に</a:t>
            </a:r>
            <a:r>
              <a:rPr kumimoji="1" lang="ja-JP" altLang="en-US" sz="1800" dirty="0"/>
              <a:t>向けたチェック項目１</a:t>
            </a:r>
            <a:endParaRPr kumimoji="1" lang="en-US" altLang="ja-JP" sz="1800" dirty="0"/>
          </a:p>
          <a:p>
            <a:pPr marL="0" indent="0">
              <a:buNone/>
            </a:pPr>
            <a:r>
              <a:rPr kumimoji="1" lang="ja-JP" altLang="en-US" sz="1800" dirty="0"/>
              <a:t>（１）１）</a:t>
            </a:r>
            <a:r>
              <a:rPr lang="ja-JP" altLang="en-US" sz="1800" dirty="0">
                <a:solidFill>
                  <a:prstClr val="black"/>
                </a:solidFill>
              </a:rPr>
              <a:t>本人の周辺にいる人々や地域の関係機関を把握することの必要性の理解</a:t>
            </a:r>
            <a:endParaRPr lang="en-US" altLang="ja-JP" sz="1800" dirty="0">
              <a:solidFill>
                <a:prstClr val="black"/>
              </a:solidFill>
            </a:endParaRPr>
          </a:p>
          <a:p>
            <a:pPr marL="0" indent="0">
              <a:buNone/>
            </a:pPr>
            <a:r>
              <a:rPr kumimoji="1" lang="ja-JP" altLang="en-US" sz="1800" dirty="0"/>
              <a:t>（１）２）本人を中心としたチームアプローチの必要性の理解</a:t>
            </a:r>
          </a:p>
        </p:txBody>
      </p:sp>
      <p:grpSp>
        <p:nvGrpSpPr>
          <p:cNvPr id="5" name="グループ化 4"/>
          <p:cNvGrpSpPr/>
          <p:nvPr/>
        </p:nvGrpSpPr>
        <p:grpSpPr>
          <a:xfrm>
            <a:off x="628788" y="1268760"/>
            <a:ext cx="5311364" cy="627635"/>
            <a:chOff x="747554" y="4496367"/>
            <a:chExt cx="5311364" cy="627635"/>
          </a:xfrm>
        </p:grpSpPr>
        <p:sp>
          <p:nvSpPr>
            <p:cNvPr id="11" name="四角形: 角を丸くする 10"/>
            <p:cNvSpPr/>
            <p:nvPr/>
          </p:nvSpPr>
          <p:spPr>
            <a:xfrm>
              <a:off x="747554" y="4496367"/>
              <a:ext cx="2661009" cy="627635"/>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３．プランニング（計画策定）／</a:t>
              </a:r>
              <a:r>
                <a:rPr kumimoji="1" lang="ja-JP" altLang="en-US" sz="2000" b="0" i="0" u="none" strike="noStrike" kern="1200" cap="none" spc="0" normalizeH="0" baseline="0" noProof="0" dirty="0">
                  <a:ln>
                    <a:noFill/>
                  </a:ln>
                  <a:solidFill>
                    <a:srgbClr val="FF0000"/>
                  </a:solidFill>
                  <a:effectLst/>
                  <a:uLnTx/>
                  <a:uFillTx/>
                  <a:latin typeface="Arial"/>
                  <a:ea typeface="ＭＳ Ｐゴシック"/>
                  <a:cs typeface="+mn-cs"/>
                </a:rPr>
                <a:t>てだて</a:t>
              </a:r>
            </a:p>
          </p:txBody>
        </p:sp>
        <p:sp>
          <p:nvSpPr>
            <p:cNvPr id="12" name="四角形: 角を丸くする 11"/>
            <p:cNvSpPr/>
            <p:nvPr/>
          </p:nvSpPr>
          <p:spPr>
            <a:xfrm>
              <a:off x="3408563" y="4521070"/>
              <a:ext cx="2650355" cy="602932"/>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支援の目標設定と計画の作成</a:t>
              </a:r>
            </a:p>
          </p:txBody>
        </p:sp>
      </p:grpSp>
      <p:sp>
        <p:nvSpPr>
          <p:cNvPr id="8" name="楕円 7"/>
          <p:cNvSpPr/>
          <p:nvPr/>
        </p:nvSpPr>
        <p:spPr>
          <a:xfrm>
            <a:off x="158496" y="2042483"/>
            <a:ext cx="8668512" cy="2866410"/>
          </a:xfrm>
          <a:prstGeom prst="ellipse">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 name="吹き出し: 角を丸めた四角形 8"/>
          <p:cNvSpPr/>
          <p:nvPr/>
        </p:nvSpPr>
        <p:spPr>
          <a:xfrm>
            <a:off x="6084169" y="1124744"/>
            <a:ext cx="2904084" cy="960749"/>
          </a:xfrm>
          <a:prstGeom prst="wedgeRoundRectCallout">
            <a:avLst>
              <a:gd name="adj1" fmla="val -41602"/>
              <a:gd name="adj2" fmla="val 76394"/>
              <a:gd name="adj3" fmla="val 16667"/>
            </a:avLst>
          </a:prstGeom>
        </p:spPr>
        <p:style>
          <a:lnRef idx="1">
            <a:schemeClr val="accent3"/>
          </a:lnRef>
          <a:fillRef idx="2">
            <a:schemeClr val="accent3"/>
          </a:fillRef>
          <a:effectRef idx="1">
            <a:schemeClr val="accent3"/>
          </a:effectRef>
          <a:fontRef idx="minor">
            <a:schemeClr val="dk1"/>
          </a:fontRef>
        </p:style>
        <p:txBody>
          <a:bodyPr rtlCol="0" anchor="t" anchorCtr="0"/>
          <a:lstStyle/>
          <a:p>
            <a:r>
              <a:rPr kumimoji="1" lang="ja-JP" altLang="en-US" sz="1200" b="1" dirty="0"/>
              <a:t>本人のニーズを満たすための連携先はどこか？</a:t>
            </a:r>
            <a:endParaRPr kumimoji="1" lang="en-US" altLang="ja-JP" sz="1200" b="1" dirty="0"/>
          </a:p>
          <a:p>
            <a:r>
              <a:rPr kumimoji="1" lang="ja-JP" altLang="en-US" sz="1200" b="1" dirty="0"/>
              <a:t>　①環境の周辺情報</a:t>
            </a:r>
            <a:endParaRPr kumimoji="1" lang="en-US" altLang="ja-JP" sz="1200" b="1" dirty="0"/>
          </a:p>
          <a:p>
            <a:r>
              <a:rPr kumimoji="1" lang="ja-JP" altLang="en-US" sz="1200" b="1" dirty="0"/>
              <a:t>　（フォーマル・インフォーマル・その他）</a:t>
            </a:r>
            <a:endParaRPr kumimoji="1" lang="en-US" altLang="ja-JP" sz="1200" b="1" dirty="0"/>
          </a:p>
          <a:p>
            <a:endParaRPr kumimoji="1" lang="ja-JP" altLang="en-US" sz="1200" dirty="0"/>
          </a:p>
        </p:txBody>
      </p:sp>
      <p:sp>
        <p:nvSpPr>
          <p:cNvPr id="10" name="四角形: 角を丸くする 9"/>
          <p:cNvSpPr/>
          <p:nvPr/>
        </p:nvSpPr>
        <p:spPr bwMode="auto">
          <a:xfrm>
            <a:off x="611187" y="5129273"/>
            <a:ext cx="7705229" cy="1324063"/>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000000"/>
                </a:solidFill>
                <a:effectLst/>
                <a:uLnTx/>
                <a:uFillTx/>
                <a:latin typeface="Arial" charset="0"/>
              </a:rPr>
              <a:t>状況やニーズの変化により連携先</a:t>
            </a:r>
            <a:endParaRPr kumimoji="0" lang="en-US" altLang="ja-JP" sz="2400" b="0" i="0" u="none" strike="noStrike" kern="0" cap="none" spc="0" normalizeH="0" baseline="0" noProof="0" dirty="0">
              <a:ln>
                <a:noFill/>
              </a:ln>
              <a:solidFill>
                <a:srgbClr val="000000"/>
              </a:solidFill>
              <a:effectLst/>
              <a:uLnTx/>
              <a:uFillTx/>
              <a:latin typeface="Arial" charset="0"/>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000000"/>
                </a:solidFill>
                <a:effectLst/>
                <a:uLnTx/>
                <a:uFillTx/>
                <a:latin typeface="Arial" charset="0"/>
              </a:rPr>
              <a:t>すなわちチームアプローチのチームメンバーは異なる。</a:t>
            </a:r>
            <a:endParaRPr kumimoji="0" lang="en-US" altLang="ja-JP" sz="2400" b="0" i="0" u="none" strike="noStrike" kern="0" cap="none" spc="0" normalizeH="0" baseline="0" noProof="0" dirty="0">
              <a:ln>
                <a:noFill/>
              </a:ln>
              <a:solidFill>
                <a:srgbClr val="000000"/>
              </a:solidFill>
              <a:effectLst/>
              <a:uLnTx/>
              <a:uFillTx/>
              <a:latin typeface="Arial" charset="0"/>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000000"/>
                </a:solidFill>
                <a:effectLst/>
                <a:uLnTx/>
                <a:uFillTx/>
                <a:latin typeface="Arial" charset="0"/>
              </a:rPr>
              <a:t>柔軟なメンバー構成でのチーム作りが重要</a:t>
            </a:r>
          </a:p>
        </p:txBody>
      </p:sp>
      <p:sp>
        <p:nvSpPr>
          <p:cNvPr id="13" name="タイトル 1"/>
          <p:cNvSpPr txBox="1">
            <a:spLocks/>
          </p:cNvSpPr>
          <p:nvPr/>
        </p:nvSpPr>
        <p:spPr>
          <a:xfrm>
            <a:off x="467544" y="164910"/>
            <a:ext cx="8668512" cy="114300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多職種連携（チームアプローチ）は</a:t>
            </a:r>
            <a:r>
              <a:rPr lang="en-US" altLang="ja-JP" sz="2400" smtClean="0">
                <a:solidFill>
                  <a:srgbClr val="C00000"/>
                </a:solidFill>
                <a:latin typeface="ＤＨＰ特太ゴシック体" panose="020B0500000000000000" pitchFamily="50" charset="-128"/>
                <a:ea typeface="ＤＨＰ特太ゴシック体" panose="020B0500000000000000" pitchFamily="50" charset="-128"/>
              </a:rPr>
              <a:t/>
            </a:r>
            <a:br>
              <a:rPr lang="en-US" altLang="ja-JP" sz="24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ケアマネジメントプロセス（展開過程）ともリンクする③</a:t>
            </a:r>
            <a:endParaRPr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2762904934"/>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908720"/>
            <a:ext cx="8229600" cy="1143000"/>
          </a:xfrm>
        </p:spPr>
        <p:txBody>
          <a:bodyPr/>
          <a:lstStyle/>
          <a:p>
            <a:r>
              <a:rPr lang="ja-JP" altLang="en-US" sz="2000" dirty="0"/>
              <a:t>意思決定支援のガイドライン</a:t>
            </a:r>
            <a:r>
              <a:rPr lang="en-US" altLang="ja-JP" sz="3200" dirty="0"/>
              <a:t/>
            </a:r>
            <a:br>
              <a:rPr lang="en-US" altLang="ja-JP" sz="3200" dirty="0"/>
            </a:br>
            <a:r>
              <a:rPr lang="ja-JP" altLang="en-US" sz="3200" dirty="0"/>
              <a:t>事</a:t>
            </a:r>
            <a:r>
              <a:rPr kumimoji="1" lang="ja-JP" altLang="en-US" sz="3200" dirty="0"/>
              <a:t>業者以外の視点からの検討</a:t>
            </a:r>
          </a:p>
        </p:txBody>
      </p:sp>
      <p:sp>
        <p:nvSpPr>
          <p:cNvPr id="3" name="コンテンツ プレースホルダー 2"/>
          <p:cNvSpPr>
            <a:spLocks noGrp="1"/>
          </p:cNvSpPr>
          <p:nvPr>
            <p:ph idx="1"/>
          </p:nvPr>
        </p:nvSpPr>
        <p:spPr>
          <a:xfrm>
            <a:off x="611188" y="1979712"/>
            <a:ext cx="8281292" cy="4434729"/>
          </a:xfrm>
        </p:spPr>
        <p:txBody>
          <a:bodyPr/>
          <a:lstStyle/>
          <a:p>
            <a:pPr marL="0" indent="0">
              <a:buNone/>
            </a:pPr>
            <a:r>
              <a:rPr lang="ja-JP" altLang="en-US" sz="2400" dirty="0">
                <a:latin typeface="+mn-ea"/>
              </a:rPr>
              <a:t>　意思決定支援を進める上で必要となる本人に関する多くの情報は、本人にサービス提供している事業者が蓄積している。しかし、事業者はサービスを提供する上で、</a:t>
            </a:r>
            <a:r>
              <a:rPr lang="ja-JP" altLang="en-US" sz="2400" u="sng" dirty="0">
                <a:highlight>
                  <a:srgbClr val="FFFF00"/>
                </a:highlight>
                <a:latin typeface="+mn-ea"/>
              </a:rPr>
              <a:t>制度や組織体制による制約もある</a:t>
            </a:r>
            <a:r>
              <a:rPr lang="ja-JP" altLang="en-US" sz="2400" dirty="0">
                <a:highlight>
                  <a:srgbClr val="FFFF00"/>
                </a:highlight>
                <a:latin typeface="+mn-ea"/>
              </a:rPr>
              <a:t>ため</a:t>
            </a:r>
            <a:r>
              <a:rPr lang="ja-JP" altLang="en-US" sz="2400" dirty="0">
                <a:latin typeface="+mn-ea"/>
              </a:rPr>
              <a:t>、それらが</a:t>
            </a:r>
            <a:r>
              <a:rPr lang="ja-JP" altLang="en-US" sz="2400" u="sng" dirty="0">
                <a:latin typeface="+mn-ea"/>
              </a:rPr>
              <a:t>意思決定支援に影響を与える場合も考えられる</a:t>
            </a:r>
            <a:r>
              <a:rPr lang="ja-JP" altLang="en-US" sz="2400" dirty="0">
                <a:latin typeface="+mn-ea"/>
              </a:rPr>
              <a:t>ことから、</a:t>
            </a:r>
            <a:r>
              <a:rPr lang="ja-JP" altLang="en-US" sz="2400" u="sng" dirty="0">
                <a:latin typeface="+mn-ea"/>
              </a:rPr>
              <a:t>そのような制約を受けない</a:t>
            </a:r>
            <a:r>
              <a:rPr lang="ja-JP" altLang="en-US" sz="2400" u="sng" dirty="0">
                <a:highlight>
                  <a:srgbClr val="FFFF00"/>
                </a:highlight>
                <a:latin typeface="+mn-ea"/>
              </a:rPr>
              <a:t>事業者以外の関係者も交えて</a:t>
            </a:r>
            <a:r>
              <a:rPr lang="ja-JP" altLang="en-US" sz="2400" u="sng" dirty="0">
                <a:latin typeface="+mn-ea"/>
              </a:rPr>
              <a:t>意思決定支援を進めることが望ましい</a:t>
            </a:r>
            <a:r>
              <a:rPr lang="ja-JP" altLang="en-US" sz="2400" dirty="0">
                <a:latin typeface="+mn-ea"/>
              </a:rPr>
              <a:t>。</a:t>
            </a:r>
            <a:endParaRPr lang="en-US" altLang="ja-JP" sz="2400" dirty="0">
              <a:latin typeface="+mn-ea"/>
            </a:endParaRPr>
          </a:p>
          <a:p>
            <a:pPr marL="0" indent="0">
              <a:lnSpc>
                <a:spcPts val="600"/>
              </a:lnSpc>
              <a:buNone/>
            </a:pPr>
            <a:endParaRPr lang="en-US" altLang="ja-JP" sz="2400" dirty="0">
              <a:latin typeface="+mn-ea"/>
            </a:endParaRPr>
          </a:p>
          <a:p>
            <a:pPr marL="0" indent="0">
              <a:buNone/>
            </a:pPr>
            <a:r>
              <a:rPr lang="ja-JP" altLang="en-US" sz="2400" dirty="0">
                <a:latin typeface="+mn-ea"/>
              </a:rPr>
              <a:t>　本人の家族や知人、成年後見人等の他、ピアサポーターや基幹相談支援センターの相談員等が、本人に直接サービスを提供する立場とは別の</a:t>
            </a:r>
            <a:r>
              <a:rPr lang="ja-JP" altLang="en-US" sz="2400" dirty="0">
                <a:highlight>
                  <a:srgbClr val="FFFF00"/>
                </a:highlight>
                <a:latin typeface="+mn-ea"/>
              </a:rPr>
              <a:t>第三者</a:t>
            </a:r>
            <a:r>
              <a:rPr lang="ja-JP" altLang="en-US" sz="2400" dirty="0">
                <a:latin typeface="+mn-ea"/>
              </a:rPr>
              <a:t>として意見を述べることにより、様々な関係者が本人の立場に立ち、多様な視点から本人の意思決定支援を進めることができる。 </a:t>
            </a:r>
            <a:endParaRPr kumimoji="1" lang="en-US" altLang="ja-JP" sz="2400" dirty="0">
              <a:latin typeface="+mn-ea"/>
            </a:endParaRPr>
          </a:p>
        </p:txBody>
      </p:sp>
      <p:sp>
        <p:nvSpPr>
          <p:cNvPr id="4" name="スライド番号プレースホルダー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2A1C1E8-9361-4557-9EFC-000E05CD7A25}" type="slidenum">
              <a:rPr kumimoji="0" lang="en-US" altLang="ja-JP" sz="1292" b="0" i="0" u="none" strike="noStrike" kern="1200" cap="none" spc="0" normalizeH="0" baseline="0" noProof="0" smtClean="0">
                <a:ln>
                  <a:noFill/>
                </a:ln>
                <a:solidFill>
                  <a:srgbClr val="000000"/>
                </a:solidFill>
                <a:effectLst/>
                <a:uLnTx/>
                <a:uFillTx/>
                <a:latin typeface="Arial"/>
                <a:ea typeface="ＭＳ Ｐゴシック"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altLang="ja-JP" sz="1292" b="0" i="0" u="none" strike="noStrike" kern="1200" cap="none" spc="0" normalizeH="0" baseline="0" noProof="0">
              <a:ln>
                <a:noFill/>
              </a:ln>
              <a:solidFill>
                <a:srgbClr val="000000"/>
              </a:solidFill>
              <a:effectLst/>
              <a:uLnTx/>
              <a:uFillTx/>
              <a:latin typeface="Arial"/>
              <a:ea typeface="ＭＳ Ｐゴシック" pitchFamily="50" charset="-128"/>
              <a:cs typeface="+mn-cs"/>
            </a:endParaRPr>
          </a:p>
        </p:txBody>
      </p:sp>
      <p:sp>
        <p:nvSpPr>
          <p:cNvPr id="5" name="四角形: 角を丸くする 4"/>
          <p:cNvSpPr/>
          <p:nvPr/>
        </p:nvSpPr>
        <p:spPr>
          <a:xfrm>
            <a:off x="7668344" y="86564"/>
            <a:ext cx="1366684" cy="462116"/>
          </a:xfrm>
          <a:prstGeom prst="roundRect">
            <a:avLst/>
          </a:prstGeom>
          <a:noFill/>
          <a:ln w="19050" cap="flat" cmpd="sng" algn="ctr">
            <a:solidFill>
              <a:sysClr val="windowText" lastClr="000000"/>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a:cs typeface="+mn-cs"/>
              </a:rPr>
              <a:t>参　考</a:t>
            </a:r>
          </a:p>
        </p:txBody>
      </p:sp>
      <p:sp>
        <p:nvSpPr>
          <p:cNvPr id="7" name="タイトル 1"/>
          <p:cNvSpPr txBox="1">
            <a:spLocks/>
          </p:cNvSpPr>
          <p:nvPr/>
        </p:nvSpPr>
        <p:spPr>
          <a:xfrm>
            <a:off x="584008" y="476672"/>
            <a:ext cx="7372368" cy="43204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意思決定支援と多職種連携・チームアプローチ</a:t>
            </a:r>
            <a:endParaRPr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2484389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552" y="451104"/>
            <a:ext cx="8369808" cy="1031623"/>
          </a:xfrm>
        </p:spPr>
        <p:txBody>
          <a:bodyPr>
            <a:normAutofit fontScale="90000"/>
          </a:bodyPr>
          <a:lstStyle/>
          <a:p>
            <a:pPr algn="l"/>
            <a:r>
              <a:rPr lang="ja-JP" altLang="en-US" sz="3200" kern="1200" smtClean="0">
                <a:solidFill>
                  <a:srgbClr val="C00000"/>
                </a:solidFill>
                <a:latin typeface="ＤＨＰ特太ゴシック体" panose="020B0500000000000000" pitchFamily="50" charset="-128"/>
                <a:ea typeface="ＤＨＰ特太ゴシック体" panose="020B0500000000000000" pitchFamily="50" charset="-128"/>
              </a:rPr>
              <a:t>３</a:t>
            </a:r>
            <a:r>
              <a:rPr lang="en-US" altLang="ja-JP" sz="3200" kern="1200" smtClean="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kern="1200" smtClean="0">
                <a:solidFill>
                  <a:srgbClr val="C00000"/>
                </a:solidFill>
                <a:latin typeface="ＤＨＰ特太ゴシック体" panose="020B0500000000000000" pitchFamily="50" charset="-128"/>
                <a:ea typeface="ＤＨＰ特太ゴシック体" panose="020B0500000000000000" pitchFamily="50" charset="-128"/>
              </a:rPr>
              <a:t>多職種</a:t>
            </a:r>
            <a:r>
              <a:rPr lang="ja-JP" altLang="en-US" sz="3200" kern="1200" dirty="0">
                <a:solidFill>
                  <a:srgbClr val="C00000"/>
                </a:solidFill>
                <a:latin typeface="ＤＨＰ特太ゴシック体" panose="020B0500000000000000" pitchFamily="50" charset="-128"/>
                <a:ea typeface="ＤＨＰ特太ゴシック体" panose="020B0500000000000000" pitchFamily="50" charset="-128"/>
              </a:rPr>
              <a:t>連携（チームアプローチ）に</a:t>
            </a:r>
            <a:r>
              <a:rPr lang="en-US" altLang="ja-JP" sz="3200" kern="1200" dirty="0">
                <a:solidFill>
                  <a:srgbClr val="C00000"/>
                </a:solidFill>
                <a:latin typeface="ＤＨＰ特太ゴシック体" panose="020B0500000000000000" pitchFamily="50" charset="-128"/>
                <a:ea typeface="ＤＨＰ特太ゴシック体" panose="020B0500000000000000" pitchFamily="50" charset="-128"/>
              </a:rPr>
              <a:t/>
            </a:r>
            <a:br>
              <a:rPr lang="en-US" altLang="ja-JP" sz="3200" kern="1200" dirty="0">
                <a:solidFill>
                  <a:srgbClr val="C00000"/>
                </a:solidFill>
                <a:latin typeface="ＤＨＰ特太ゴシック体" panose="020B0500000000000000" pitchFamily="50" charset="-128"/>
                <a:ea typeface="ＤＨＰ特太ゴシック体" panose="020B0500000000000000" pitchFamily="50" charset="-128"/>
              </a:rPr>
            </a:br>
            <a:r>
              <a:rPr lang="ja-JP" altLang="en-US" sz="3200" kern="120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kern="1200" smtClean="0">
                <a:solidFill>
                  <a:srgbClr val="C00000"/>
                </a:solidFill>
                <a:latin typeface="ＤＨＰ特太ゴシック体" panose="020B0500000000000000" pitchFamily="50" charset="-128"/>
                <a:ea typeface="ＤＨＰ特太ゴシック体" panose="020B0500000000000000" pitchFamily="50" charset="-128"/>
              </a:rPr>
              <a:t>取り組む</a:t>
            </a:r>
            <a:r>
              <a:rPr lang="ja-JP" altLang="en-US" sz="3200" kern="1200" dirty="0">
                <a:solidFill>
                  <a:srgbClr val="C00000"/>
                </a:solidFill>
                <a:latin typeface="ＤＨＰ特太ゴシック体" panose="020B0500000000000000" pitchFamily="50" charset="-128"/>
                <a:ea typeface="ＤＨＰ特太ゴシック体" panose="020B0500000000000000" pitchFamily="50" charset="-128"/>
              </a:rPr>
              <a:t>ために</a:t>
            </a:r>
            <a:endParaRPr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8435" name="Rectangle 3"/>
          <p:cNvSpPr>
            <a:spLocks noGrp="1" noChangeArrowheads="1"/>
          </p:cNvSpPr>
          <p:nvPr>
            <p:ph type="body" idx="1"/>
          </p:nvPr>
        </p:nvSpPr>
        <p:spPr>
          <a:xfrm>
            <a:off x="457200" y="1706587"/>
            <a:ext cx="8467344" cy="4530725"/>
          </a:xfrm>
        </p:spPr>
        <p:txBody>
          <a:bodyPr/>
          <a:lstStyle/>
          <a:p>
            <a:pPr marL="0" lvl="0" indent="0" fontAlgn="auto">
              <a:spcAft>
                <a:spcPts val="0"/>
              </a:spcAft>
              <a:buClrTx/>
              <a:buSzTx/>
              <a:buNone/>
            </a:pPr>
            <a:r>
              <a:rPr lang="ja-JP" altLang="en-US" sz="2400" kern="1200" dirty="0">
                <a:solidFill>
                  <a:prstClr val="black"/>
                </a:solidFill>
                <a:latin typeface="Calibri"/>
                <a:ea typeface="ＭＳ Ｐゴシック" panose="020B0600070205080204" pitchFamily="50" charset="-128"/>
              </a:rPr>
              <a:t>＊３）本人を中心としたチームを構成するための必要な手段</a:t>
            </a:r>
            <a:endParaRPr lang="en-US" altLang="ja-JP" sz="2400" kern="1200" dirty="0">
              <a:solidFill>
                <a:prstClr val="black"/>
              </a:solidFill>
              <a:latin typeface="Calibri"/>
              <a:ea typeface="ＭＳ Ｐゴシック" panose="020B0600070205080204" pitchFamily="50" charset="-128"/>
            </a:endParaRPr>
          </a:p>
          <a:p>
            <a:pPr marL="0" lvl="0" indent="0" fontAlgn="auto">
              <a:spcAft>
                <a:spcPts val="0"/>
              </a:spcAft>
              <a:buClrTx/>
              <a:buSzTx/>
              <a:buNone/>
            </a:pPr>
            <a:r>
              <a:rPr lang="ja-JP" altLang="en-US" sz="2400" kern="1200" dirty="0">
                <a:solidFill>
                  <a:prstClr val="black"/>
                </a:solidFill>
                <a:latin typeface="Calibri"/>
                <a:ea typeface="ＭＳ Ｐゴシック" panose="020B0600070205080204" pitchFamily="50" charset="-128"/>
              </a:rPr>
              <a:t>＊４）本人を中心としたチームの中での自分の役割の確認</a:t>
            </a:r>
          </a:p>
          <a:p>
            <a:pPr marL="0" indent="0">
              <a:buNone/>
            </a:pPr>
            <a:endParaRPr lang="ja-JP" altLang="en-US" dirty="0">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151203-A72C-487C-B594-566CAEA203A0}" type="slidenum">
              <a:rPr kumimoji="0" lang="ja-JP" altLang="en-US" sz="923"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altLang="ja-JP" sz="923" b="0" i="0" u="none" strike="noStrike" kern="1200" cap="none" spc="0" normalizeH="0" baseline="0" noProof="0">
              <a:ln>
                <a:noFill/>
              </a:ln>
              <a:solidFill>
                <a:srgbClr val="000000"/>
              </a:solidFill>
              <a:effectLst/>
              <a:uLnTx/>
              <a:uFillTx/>
              <a:latin typeface="Arial"/>
              <a:ea typeface="+mn-ea"/>
              <a:cs typeface="+mn-cs"/>
            </a:endParaRPr>
          </a:p>
        </p:txBody>
      </p:sp>
      <p:sp>
        <p:nvSpPr>
          <p:cNvPr id="5" name="四角形: 角を丸くする 4"/>
          <p:cNvSpPr/>
          <p:nvPr/>
        </p:nvSpPr>
        <p:spPr bwMode="auto">
          <a:xfrm>
            <a:off x="1403648" y="3212976"/>
            <a:ext cx="6412992" cy="2109216"/>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200" b="0" i="0" u="none" strike="noStrike" cap="none" normalizeH="0" baseline="0" dirty="0">
                <a:ln>
                  <a:noFill/>
                </a:ln>
                <a:solidFill>
                  <a:schemeClr val="bg1"/>
                </a:solidFill>
                <a:effectLst/>
                <a:latin typeface="Arial" charset="0"/>
                <a:ea typeface="ＭＳ Ｐゴシック" pitchFamily="50" charset="-128"/>
              </a:rPr>
              <a:t>いつもの連携先</a:t>
            </a:r>
            <a:endParaRPr kumimoji="0" lang="en-US" altLang="ja-JP" sz="3200" b="0" i="0" u="none" strike="noStrike" cap="none" normalizeH="0" baseline="0" dirty="0">
              <a:ln>
                <a:noFill/>
              </a:ln>
              <a:solidFill>
                <a:schemeClr val="bg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a:solidFill>
                  <a:schemeClr val="bg1"/>
                </a:solidFill>
                <a:latin typeface="Arial" charset="0"/>
                <a:ea typeface="ＭＳ Ｐゴシック" pitchFamily="50" charset="-128"/>
              </a:rPr>
              <a:t>or</a:t>
            </a: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200" b="0" i="0" u="none" strike="noStrike" cap="none" normalizeH="0" baseline="0" dirty="0">
                <a:ln>
                  <a:noFill/>
                </a:ln>
                <a:solidFill>
                  <a:schemeClr val="bg1"/>
                </a:solidFill>
                <a:effectLst/>
                <a:latin typeface="Arial" charset="0"/>
                <a:ea typeface="ＭＳ Ｐゴシック" pitchFamily="50" charset="-128"/>
              </a:rPr>
              <a:t>これからの連携先の入り口や方法</a:t>
            </a:r>
          </a:p>
        </p:txBody>
      </p:sp>
    </p:spTree>
    <p:extLst>
      <p:ext uri="{BB962C8B-B14F-4D97-AF65-F5344CB8AC3E}">
        <p14:creationId xmlns:p14="http://schemas.microsoft.com/office/powerpoint/2010/main" val="255561781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kumimoji="1" lang="en-US" altLang="ja-JP" sz="3200" dirty="0"/>
              <a:t>『</a:t>
            </a:r>
            <a:r>
              <a:rPr kumimoji="1" lang="ja-JP" altLang="en-US" sz="3200" dirty="0"/>
              <a:t>連携</a:t>
            </a:r>
            <a:r>
              <a:rPr kumimoji="1" lang="en-US" altLang="ja-JP" sz="3200" dirty="0"/>
              <a:t>』</a:t>
            </a:r>
            <a:r>
              <a:rPr kumimoji="1" lang="ja-JP" altLang="en-US" sz="3200" dirty="0"/>
              <a:t>の構成要素</a:t>
            </a:r>
          </a:p>
        </p:txBody>
      </p:sp>
      <p:grpSp>
        <p:nvGrpSpPr>
          <p:cNvPr id="24" name="グループ化 23"/>
          <p:cNvGrpSpPr/>
          <p:nvPr/>
        </p:nvGrpSpPr>
        <p:grpSpPr>
          <a:xfrm>
            <a:off x="3563888" y="1556792"/>
            <a:ext cx="5292080" cy="4150185"/>
            <a:chOff x="3851920" y="1218206"/>
            <a:chExt cx="5292080" cy="4150185"/>
          </a:xfrm>
        </p:grpSpPr>
        <p:sp>
          <p:nvSpPr>
            <p:cNvPr id="14" name="四角形: 角を丸くする 13"/>
            <p:cNvSpPr/>
            <p:nvPr/>
          </p:nvSpPr>
          <p:spPr>
            <a:xfrm>
              <a:off x="3851920" y="2867946"/>
              <a:ext cx="5292080" cy="2500445"/>
            </a:xfrm>
            <a:prstGeom prst="roundRect">
              <a:avLst>
                <a:gd name="adj" fmla="val 1202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 name="四角形: 角を丸くする 3"/>
            <p:cNvSpPr/>
            <p:nvPr/>
          </p:nvSpPr>
          <p:spPr>
            <a:xfrm>
              <a:off x="4830693" y="1218206"/>
              <a:ext cx="2901824" cy="583171"/>
            </a:xfrm>
            <a:prstGeom prst="roundRect">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①目　的</a:t>
              </a:r>
            </a:p>
          </p:txBody>
        </p:sp>
        <p:sp>
          <p:nvSpPr>
            <p:cNvPr id="5" name="楕円 4"/>
            <p:cNvSpPr/>
            <p:nvPr/>
          </p:nvSpPr>
          <p:spPr>
            <a:xfrm>
              <a:off x="4987893" y="2648984"/>
              <a:ext cx="936104" cy="936104"/>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主体</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役割</a:t>
              </a:r>
            </a:p>
          </p:txBody>
        </p:sp>
        <p:sp>
          <p:nvSpPr>
            <p:cNvPr id="6" name="楕円 5"/>
            <p:cNvSpPr/>
            <p:nvPr/>
          </p:nvSpPr>
          <p:spPr>
            <a:xfrm>
              <a:off x="7205641" y="2628677"/>
              <a:ext cx="936104" cy="936104"/>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主体</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役割</a:t>
              </a:r>
            </a:p>
          </p:txBody>
        </p:sp>
        <p:sp>
          <p:nvSpPr>
            <p:cNvPr id="7" name="楕円 6"/>
            <p:cNvSpPr/>
            <p:nvPr/>
          </p:nvSpPr>
          <p:spPr>
            <a:xfrm>
              <a:off x="4328356" y="4375798"/>
              <a:ext cx="936104" cy="936104"/>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主体</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役割</a:t>
              </a:r>
            </a:p>
          </p:txBody>
        </p:sp>
        <p:sp>
          <p:nvSpPr>
            <p:cNvPr id="8" name="楕円 7"/>
            <p:cNvSpPr/>
            <p:nvPr/>
          </p:nvSpPr>
          <p:spPr>
            <a:xfrm>
              <a:off x="7913690" y="4349334"/>
              <a:ext cx="936104" cy="936104"/>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主体</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役割</a:t>
              </a:r>
            </a:p>
          </p:txBody>
        </p:sp>
        <p:sp>
          <p:nvSpPr>
            <p:cNvPr id="10" name="矢印: 左右 9"/>
            <p:cNvSpPr/>
            <p:nvPr/>
          </p:nvSpPr>
          <p:spPr>
            <a:xfrm>
              <a:off x="5923997" y="3017611"/>
              <a:ext cx="1281644" cy="49986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矢印: 左右 10"/>
            <p:cNvSpPr/>
            <p:nvPr/>
          </p:nvSpPr>
          <p:spPr>
            <a:xfrm>
              <a:off x="5312113" y="4508766"/>
              <a:ext cx="2547826" cy="49986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矢印: 左右 11"/>
            <p:cNvSpPr/>
            <p:nvPr/>
          </p:nvSpPr>
          <p:spPr>
            <a:xfrm rot="7234193">
              <a:off x="4217754" y="3606850"/>
              <a:ext cx="1073451" cy="49986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矢印: 左右 12"/>
            <p:cNvSpPr/>
            <p:nvPr/>
          </p:nvSpPr>
          <p:spPr>
            <a:xfrm rot="3495373">
              <a:off x="7818141" y="3606849"/>
              <a:ext cx="1073451" cy="49986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5" name="矢印: ストライプ 14"/>
            <p:cNvSpPr/>
            <p:nvPr/>
          </p:nvSpPr>
          <p:spPr>
            <a:xfrm rot="16200000">
              <a:off x="5946507" y="1999798"/>
              <a:ext cx="886882" cy="630451"/>
            </a:xfrm>
            <a:prstGeom prst="stripedRightArrow">
              <a:avLst>
                <a:gd name="adj1" fmla="val 59209"/>
                <a:gd name="adj2" fmla="val 50000"/>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6" name="テキスト ボックス 15"/>
            <p:cNvSpPr txBox="1"/>
            <p:nvPr/>
          </p:nvSpPr>
          <p:spPr>
            <a:xfrm>
              <a:off x="4911482" y="2792668"/>
              <a:ext cx="43204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p>
          </p:txBody>
        </p:sp>
        <p:sp>
          <p:nvSpPr>
            <p:cNvPr id="17" name="テキスト ボックス 16"/>
            <p:cNvSpPr txBox="1"/>
            <p:nvPr/>
          </p:nvSpPr>
          <p:spPr>
            <a:xfrm>
              <a:off x="6404726" y="3497477"/>
              <a:ext cx="43204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a:t>
              </a:r>
            </a:p>
          </p:txBody>
        </p:sp>
        <p:sp>
          <p:nvSpPr>
            <p:cNvPr id="18" name="テキスト ボックス 17"/>
            <p:cNvSpPr txBox="1"/>
            <p:nvPr/>
          </p:nvSpPr>
          <p:spPr>
            <a:xfrm>
              <a:off x="6143986" y="4979301"/>
              <a:ext cx="152585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④情報</a:t>
              </a:r>
            </a:p>
          </p:txBody>
        </p:sp>
        <p:sp>
          <p:nvSpPr>
            <p:cNvPr id="19" name="矢印: 右カーブ 18"/>
            <p:cNvSpPr/>
            <p:nvPr/>
          </p:nvSpPr>
          <p:spPr>
            <a:xfrm>
              <a:off x="4697053" y="2038270"/>
              <a:ext cx="1127589" cy="56481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0" name="矢印: 右カーブ 19"/>
            <p:cNvSpPr/>
            <p:nvPr/>
          </p:nvSpPr>
          <p:spPr>
            <a:xfrm rot="10800000">
              <a:off x="6906913" y="2029463"/>
              <a:ext cx="1127589" cy="56481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1" name="正方形/長方形 20"/>
            <p:cNvSpPr/>
            <p:nvPr/>
          </p:nvSpPr>
          <p:spPr>
            <a:xfrm>
              <a:off x="8059870" y="2130357"/>
              <a:ext cx="415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⑤</a:t>
              </a:r>
            </a:p>
          </p:txBody>
        </p:sp>
      </p:grpSp>
      <p:sp>
        <p:nvSpPr>
          <p:cNvPr id="22" name="コンテンツ プレースホルダー 2"/>
          <p:cNvSpPr txBox="1">
            <a:spLocks/>
          </p:cNvSpPr>
          <p:nvPr/>
        </p:nvSpPr>
        <p:spPr>
          <a:xfrm>
            <a:off x="75868" y="2000039"/>
            <a:ext cx="3587450" cy="371204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①目的の一致</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②複数の主体と役割</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③役割と責任の相互確認</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④情報の共有</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⑤連続的な協力関係過程</a:t>
            </a:r>
          </a:p>
        </p:txBody>
      </p:sp>
      <p:sp>
        <p:nvSpPr>
          <p:cNvPr id="25" name="正方形/長方形 24"/>
          <p:cNvSpPr/>
          <p:nvPr/>
        </p:nvSpPr>
        <p:spPr>
          <a:xfrm>
            <a:off x="7857228" y="5925939"/>
            <a:ext cx="99874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吉池ら</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2007</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3" name="スライド番号プレースホルダー 2"/>
          <p:cNvSpPr>
            <a:spLocks noGrp="1"/>
          </p:cNvSpPr>
          <p:nvPr>
            <p:ph type="sldNum" sz="quarter" idx="12"/>
          </p:nvPr>
        </p:nvSpPr>
        <p:spPr/>
        <p:txBody>
          <a:bodyPr/>
          <a:lstStyle/>
          <a:p>
            <a:fld id="{902C5854-7D26-4682-A2CE-373ED3E5E52D}" type="slidenum">
              <a:rPr kumimoji="1" lang="ja-JP" altLang="en-US" smtClean="0"/>
              <a:pPr/>
              <a:t>29</a:t>
            </a:fld>
            <a:endParaRPr kumimoji="1" lang="ja-JP" altLang="en-US"/>
          </a:p>
        </p:txBody>
      </p:sp>
      <p:sp>
        <p:nvSpPr>
          <p:cNvPr id="26" name="四角形: 角を丸くする 25"/>
          <p:cNvSpPr/>
          <p:nvPr/>
        </p:nvSpPr>
        <p:spPr bwMode="auto">
          <a:xfrm>
            <a:off x="31872" y="1070661"/>
            <a:ext cx="4195244" cy="639731"/>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2800" b="0" i="0" u="none" strike="noStrike" kern="0" cap="none" spc="0" normalizeH="0" baseline="0" noProof="0" dirty="0">
                <a:ln>
                  <a:noFill/>
                </a:ln>
                <a:solidFill>
                  <a:srgbClr val="000000"/>
                </a:solidFill>
                <a:effectLst/>
                <a:uLnTx/>
                <a:uFillTx/>
                <a:latin typeface="Arial" charset="0"/>
              </a:rPr>
              <a:t>なぜ構成要素が重要か？</a:t>
            </a:r>
          </a:p>
        </p:txBody>
      </p:sp>
      <p:sp>
        <p:nvSpPr>
          <p:cNvPr id="27" name="四角形: 角を丸くする 26"/>
          <p:cNvSpPr/>
          <p:nvPr/>
        </p:nvSpPr>
        <p:spPr bwMode="auto">
          <a:xfrm>
            <a:off x="75867" y="6106574"/>
            <a:ext cx="7777845" cy="639731"/>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2800" b="0" i="0" u="none" strike="noStrike" kern="0" cap="none" spc="0" normalizeH="0" baseline="0" noProof="0" dirty="0">
                <a:ln>
                  <a:noFill/>
                </a:ln>
                <a:solidFill>
                  <a:srgbClr val="000000"/>
                </a:solidFill>
                <a:effectLst/>
                <a:uLnTx/>
                <a:uFillTx/>
                <a:latin typeface="Arial" charset="0"/>
              </a:rPr>
              <a:t>私たちの</a:t>
            </a:r>
            <a:r>
              <a:rPr kumimoji="0" lang="ja-JP" altLang="en-US" sz="2800" b="0" i="0" u="none" strike="noStrike" kern="0" cap="none" spc="0" normalizeH="0" baseline="0" noProof="0" dirty="0" smtClean="0">
                <a:ln>
                  <a:noFill/>
                </a:ln>
                <a:solidFill>
                  <a:srgbClr val="000000"/>
                </a:solidFill>
                <a:effectLst/>
                <a:uLnTx/>
                <a:uFillTx/>
                <a:latin typeface="Arial" charset="0"/>
              </a:rPr>
              <a:t>働き掛け方</a:t>
            </a:r>
            <a:r>
              <a:rPr kumimoji="0" lang="ja-JP" altLang="en-US" sz="2800" b="0" i="0" u="none" strike="noStrike" kern="0" cap="none" spc="0" normalizeH="0" baseline="0" noProof="0" dirty="0">
                <a:ln>
                  <a:noFill/>
                </a:ln>
                <a:solidFill>
                  <a:srgbClr val="000000"/>
                </a:solidFill>
                <a:effectLst/>
                <a:uLnTx/>
                <a:uFillTx/>
                <a:latin typeface="Arial" charset="0"/>
              </a:rPr>
              <a:t>、チーム作り・強化に必要</a:t>
            </a:r>
          </a:p>
        </p:txBody>
      </p:sp>
      <p:sp>
        <p:nvSpPr>
          <p:cNvPr id="28" name="四角形: 角を丸くする 4"/>
          <p:cNvSpPr/>
          <p:nvPr/>
        </p:nvSpPr>
        <p:spPr>
          <a:xfrm>
            <a:off x="7668344" y="86564"/>
            <a:ext cx="1366684" cy="462116"/>
          </a:xfrm>
          <a:prstGeom prst="roundRect">
            <a:avLst/>
          </a:prstGeom>
          <a:noFill/>
          <a:ln w="19050" cap="flat" cmpd="sng" algn="ctr">
            <a:solidFill>
              <a:sysClr val="windowText" lastClr="000000"/>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a:cs typeface="+mn-cs"/>
              </a:rPr>
              <a:t>参　考</a:t>
            </a:r>
          </a:p>
        </p:txBody>
      </p:sp>
    </p:spTree>
    <p:extLst>
      <p:ext uri="{BB962C8B-B14F-4D97-AF65-F5344CB8AC3E}">
        <p14:creationId xmlns:p14="http://schemas.microsoft.com/office/powerpoint/2010/main" val="17322685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arn(inVertical)">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08411" y="495020"/>
            <a:ext cx="7775774" cy="5318892"/>
          </a:xfrm>
          <a:prstGeom prst="rect">
            <a:avLst/>
          </a:prstGeom>
          <a:noFill/>
        </p:spPr>
        <p:txBody>
          <a:bodyPr wrap="square" rtlCol="0">
            <a:spAutoFit/>
          </a:bodyPr>
          <a:lstStyle/>
          <a:p>
            <a:r>
              <a:rPr lang="ja-JP" altLang="en-US" sz="2585">
                <a:latin typeface="ＤＨＰ特太ゴシック体" panose="020B0500000000000000" pitchFamily="50" charset="-128"/>
                <a:ea typeface="ＤＨＰ特太ゴシック体" panose="020B0500000000000000" pitchFamily="50" charset="-128"/>
              </a:rPr>
              <a:t>講義上の</a:t>
            </a:r>
            <a:r>
              <a:rPr lang="ja-JP" altLang="en-US" sz="2585" smtClean="0">
                <a:latin typeface="ＤＨＰ特太ゴシック体" panose="020B0500000000000000" pitchFamily="50" charset="-128"/>
                <a:ea typeface="ＤＨＰ特太ゴシック体" panose="020B0500000000000000" pitchFamily="50" charset="-128"/>
              </a:rPr>
              <a:t>留意点</a:t>
            </a:r>
            <a:endParaRPr lang="ja-JP" altLang="en-US" sz="2585">
              <a:latin typeface="ＤＨＰ特太ゴシック体" panose="020B0500000000000000" pitchFamily="50" charset="-128"/>
              <a:ea typeface="ＤＨＰ特太ゴシック体" panose="020B0500000000000000" pitchFamily="50" charset="-128"/>
            </a:endParaRPr>
          </a:p>
          <a:p>
            <a:pPr>
              <a:lnSpc>
                <a:spcPts val="1385"/>
              </a:lnSpc>
            </a:pPr>
            <a:endParaRPr lang="ja-JP" altLang="en-US" sz="1662">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① </a:t>
            </a:r>
            <a:r>
              <a:rPr lang="ja-JP" altLang="en-US" sz="2215" smtClean="0">
                <a:latin typeface="ＭＳ ゴシック" panose="020B0609070205080204" pitchFamily="49" charset="-128"/>
                <a:ea typeface="ＭＳ ゴシック" panose="020B0609070205080204" pitchFamily="49" charset="-128"/>
              </a:rPr>
              <a:t>相談支援におけるチームアプローチ、多職種連携の基本</a:t>
            </a:r>
          </a:p>
          <a:p>
            <a:r>
              <a:rPr lang="ja-JP" altLang="en-US" sz="2215" smtClean="0">
                <a:latin typeface="ＭＳ ゴシック" panose="020B0609070205080204" pitchFamily="49" charset="-128"/>
                <a:ea typeface="ＭＳ ゴシック" panose="020B0609070205080204" pitchFamily="49" charset="-128"/>
              </a:rPr>
              <a:t>　的事項と必要性を概説する</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初任者研修の復習</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a:t>
            </a:r>
          </a:p>
          <a:p>
            <a:pPr>
              <a:lnSpc>
                <a:spcPts val="1108"/>
              </a:lnSpc>
            </a:pPr>
            <a:endParaRPr lang="ja-JP" altLang="en-US" sz="2215" smtClean="0">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② 実践例や場面例等を用いながら、成否の判断や理由を受</a:t>
            </a:r>
          </a:p>
          <a:p>
            <a:r>
              <a:rPr lang="ja-JP" altLang="en-US" sz="2215" smtClean="0">
                <a:latin typeface="ＭＳ ゴシック" panose="020B0609070205080204" pitchFamily="49" charset="-128"/>
                <a:ea typeface="ＭＳ ゴシック" panose="020B0609070205080204" pitchFamily="49" charset="-128"/>
              </a:rPr>
              <a:t>　講生に自ら考えさせる講義を行う。</a:t>
            </a:r>
          </a:p>
          <a:p>
            <a:pPr>
              <a:lnSpc>
                <a:spcPts val="600"/>
              </a:lnSpc>
            </a:pPr>
            <a:endParaRPr lang="ja-JP" altLang="en-US" sz="2215" smtClean="0">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❖初任者研修において既習の項目については、復習的に触れ</a:t>
            </a:r>
          </a:p>
          <a:p>
            <a:r>
              <a:rPr lang="ja-JP" altLang="en-US" sz="2215" smtClean="0">
                <a:latin typeface="ＭＳ ゴシック" panose="020B0609070205080204" pitchFamily="49" charset="-128"/>
                <a:ea typeface="ＭＳ ゴシック" panose="020B0609070205080204" pitchFamily="49" charset="-128"/>
              </a:rPr>
              <a:t>　るとともに、</a:t>
            </a:r>
            <a:r>
              <a:rPr lang="ja-JP" altLang="en-US" sz="2215">
                <a:latin typeface="ＭＳ ゴシック" panose="020B0609070205080204" pitchFamily="49" charset="-128"/>
                <a:ea typeface="ＭＳ ゴシック" panose="020B0609070205080204" pitchFamily="49" charset="-128"/>
              </a:rPr>
              <a:t>自ら</a:t>
            </a:r>
            <a:r>
              <a:rPr lang="ja-JP" altLang="en-US" sz="2215" smtClean="0">
                <a:latin typeface="ＭＳ ゴシック" panose="020B0609070205080204" pitchFamily="49" charset="-128"/>
                <a:ea typeface="ＭＳ ゴシック" panose="020B0609070205080204" pitchFamily="49" charset="-128"/>
              </a:rPr>
              <a:t>実践をその</a:t>
            </a:r>
            <a:r>
              <a:rPr lang="ja-JP" altLang="en-US" sz="2215">
                <a:latin typeface="ＭＳ ゴシック" panose="020B0609070205080204" pitchFamily="49" charset="-128"/>
                <a:ea typeface="ＭＳ ゴシック" panose="020B0609070205080204" pitchFamily="49" charset="-128"/>
              </a:rPr>
              <a:t>視点から振り返る契機と</a:t>
            </a:r>
            <a:r>
              <a:rPr lang="ja-JP" altLang="en-US" sz="2215" smtClean="0">
                <a:latin typeface="ＭＳ ゴシック" panose="020B0609070205080204" pitchFamily="49" charset="-128"/>
                <a:ea typeface="ＭＳ ゴシック" panose="020B0609070205080204" pitchFamily="49" charset="-128"/>
              </a:rPr>
              <a:t>なる</a:t>
            </a:r>
          </a:p>
          <a:p>
            <a:r>
              <a:rPr lang="ja-JP" altLang="en-US" sz="2215" smtClean="0">
                <a:latin typeface="ＭＳ ゴシック" panose="020B0609070205080204" pitchFamily="49" charset="-128"/>
                <a:ea typeface="ＭＳ ゴシック" panose="020B0609070205080204" pitchFamily="49" charset="-128"/>
              </a:rPr>
              <a:t>　講義となるよう留意する</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そのためのチェック項目を提</a:t>
            </a:r>
          </a:p>
          <a:p>
            <a:r>
              <a:rPr lang="ja-JP" altLang="en-US" sz="2215" smtClean="0">
                <a:latin typeface="ＭＳ ゴシック" panose="020B0609070205080204" pitchFamily="49" charset="-128"/>
                <a:ea typeface="ＭＳ ゴシック" panose="020B0609070205080204" pitchFamily="49" charset="-128"/>
              </a:rPr>
              <a:t>　示：スライド２１</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a:t>
            </a:r>
            <a:endParaRPr lang="en-US" altLang="ja-JP" sz="2215" smtClean="0">
              <a:latin typeface="ＭＳ ゴシック" panose="020B0609070205080204" pitchFamily="49" charset="-128"/>
              <a:ea typeface="ＭＳ ゴシック" panose="020B0609070205080204" pitchFamily="49" charset="-128"/>
            </a:endParaRPr>
          </a:p>
          <a:p>
            <a:endParaRPr lang="ja-JP" altLang="en-US" sz="2215" smtClean="0">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③ ミクロ</a:t>
            </a:r>
            <a:r>
              <a:rPr lang="ja-JP" altLang="en-US" sz="2215">
                <a:latin typeface="ＭＳ ゴシック" panose="020B0609070205080204" pitchFamily="49" charset="-128"/>
                <a:ea typeface="ＭＳ ゴシック" panose="020B0609070205080204" pitchFamily="49" charset="-128"/>
              </a:rPr>
              <a:t>→メゾ→（マクロ）の段階での特にメゾを中心に</a:t>
            </a:r>
            <a:r>
              <a:rPr lang="ja-JP" altLang="en-US" sz="2215" smtClean="0">
                <a:latin typeface="ＭＳ ゴシック" panose="020B0609070205080204" pitchFamily="49" charset="-128"/>
                <a:ea typeface="ＭＳ ゴシック" panose="020B0609070205080204" pitchFamily="49" charset="-128"/>
              </a:rPr>
              <a:t>、</a:t>
            </a:r>
          </a:p>
          <a:p>
            <a:r>
              <a:rPr lang="ja-JP" altLang="en-US" sz="2215" smtClean="0">
                <a:latin typeface="ＭＳ ゴシック" panose="020B0609070205080204" pitchFamily="49" charset="-128"/>
                <a:ea typeface="ＭＳ ゴシック" panose="020B0609070205080204" pitchFamily="49" charset="-128"/>
              </a:rPr>
              <a:t>　多職種</a:t>
            </a:r>
            <a:r>
              <a:rPr lang="ja-JP" altLang="en-US" sz="2215">
                <a:latin typeface="ＭＳ ゴシック" panose="020B0609070205080204" pitchFamily="49" charset="-128"/>
                <a:ea typeface="ＭＳ ゴシック" panose="020B0609070205080204" pitchFamily="49" charset="-128"/>
              </a:rPr>
              <a:t>・多機関の連携、サービス担当者会議に</a:t>
            </a:r>
            <a:r>
              <a:rPr lang="ja-JP" altLang="en-US" sz="2215" smtClean="0">
                <a:latin typeface="ＭＳ ゴシック" panose="020B0609070205080204" pitchFamily="49" charset="-128"/>
                <a:ea typeface="ＭＳ ゴシック" panose="020B0609070205080204" pitchFamily="49" charset="-128"/>
              </a:rPr>
              <a:t>ついて講義</a:t>
            </a:r>
          </a:p>
          <a:p>
            <a:r>
              <a:rPr lang="ja-JP" altLang="en-US" sz="2215" smtClean="0">
                <a:latin typeface="ＭＳ ゴシック" panose="020B0609070205080204" pitchFamily="49" charset="-128"/>
                <a:ea typeface="ＭＳ ゴシック" panose="020B0609070205080204" pitchFamily="49" charset="-128"/>
              </a:rPr>
              <a:t>　を行う。受講生に自ら考え、気づきを得ることのできる講</a:t>
            </a:r>
          </a:p>
          <a:p>
            <a:r>
              <a:rPr lang="ja-JP" altLang="en-US" sz="2215" smtClean="0">
                <a:latin typeface="ＭＳ ゴシック" panose="020B0609070205080204" pitchFamily="49" charset="-128"/>
                <a:ea typeface="ＭＳ ゴシック" panose="020B0609070205080204" pitchFamily="49" charset="-128"/>
              </a:rPr>
              <a:t>　義となるよう留意する。</a:t>
            </a:r>
            <a:endParaRPr lang="ja-JP" altLang="en-US" sz="2215">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2283041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0872" y="1124744"/>
            <a:ext cx="8229600" cy="5137885"/>
          </a:xfrm>
        </p:spPr>
        <p:txBody>
          <a:bodyPr>
            <a:normAutofit/>
          </a:bodyPr>
          <a:lstStyle/>
          <a:p>
            <a:r>
              <a:rPr kumimoji="1" lang="ja-JP" altLang="en-US" sz="2400" dirty="0"/>
              <a:t>少しずつ知り合いになりお互いを知りつつ深い関係になる。</a:t>
            </a:r>
            <a:endParaRPr kumimoji="1" lang="en-US" altLang="ja-JP" sz="2400" dirty="0"/>
          </a:p>
          <a:p>
            <a:r>
              <a:rPr kumimoji="1" lang="ja-JP" altLang="en-US" sz="2400" dirty="0"/>
              <a:t>何度も足を運び、話をしお茶が出るようになり、コーヒーが出るようになる。</a:t>
            </a:r>
            <a:endParaRPr kumimoji="1" lang="en-US" altLang="ja-JP" sz="2400" dirty="0"/>
          </a:p>
          <a:p>
            <a:r>
              <a:rPr kumimoji="1" lang="ja-JP" altLang="en-US" sz="2400" dirty="0"/>
              <a:t>勉強会をしたりお酒をのんだりしながら、お互いに関係を深める。</a:t>
            </a:r>
            <a:endParaRPr kumimoji="1" lang="en-US" altLang="ja-JP" sz="2400" dirty="0"/>
          </a:p>
          <a:p>
            <a:pPr marL="0" indent="0">
              <a:buNone/>
            </a:pPr>
            <a:r>
              <a:rPr kumimoji="1" lang="ja-JP" altLang="en-US" sz="2400" dirty="0"/>
              <a:t>◇友達づくり、恋愛、好きになる（気に入られる）、好きにさせる</a:t>
            </a:r>
            <a:endParaRPr kumimoji="1" lang="en-US" altLang="ja-JP" sz="2400" dirty="0"/>
          </a:p>
          <a:p>
            <a:r>
              <a:rPr kumimoji="1" lang="ja-JP" altLang="en-US" sz="2400" dirty="0"/>
              <a:t>何度かチーム的に仕事を繰り返し、お互いに信頼を得る等々。</a:t>
            </a:r>
            <a:endParaRPr kumimoji="1" lang="en-US" altLang="ja-JP" sz="2400" dirty="0"/>
          </a:p>
          <a:p>
            <a:pPr marL="0" indent="0">
              <a:buNone/>
            </a:pPr>
            <a:r>
              <a:rPr kumimoji="1" lang="ja-JP" altLang="en-US" sz="2400" dirty="0"/>
              <a:t>◇スポーツ、試合、チームメイト</a:t>
            </a:r>
            <a:r>
              <a:rPr kumimoji="1" lang="en-US" altLang="ja-JP" sz="2400" dirty="0" smtClean="0"/>
              <a:t>………</a:t>
            </a:r>
            <a:endParaRPr lang="en-US" altLang="ja-JP" sz="2400" dirty="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C69BF1-1699-43DD-BB4B-43B1F31C2959}" type="slidenum">
              <a:rPr kumimoji="1" lang="ja-JP" altLang="en-US" sz="1200" b="0" i="0" u="none" strike="noStrike" kern="1200" cap="none" spc="0" normalizeH="0" baseline="0" noProof="0" smtClean="0">
                <a:ln>
                  <a:noFill/>
                </a:ln>
                <a:solidFill>
                  <a:prstClr val="black"/>
                </a:solidFill>
                <a:effectLst/>
                <a:uLnTx/>
                <a:uFillTx/>
                <a:latin typeface="ＭＳ Ｐゴシック"/>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a:ln>
                <a:noFill/>
              </a:ln>
              <a:solidFill>
                <a:prstClr val="black"/>
              </a:solidFill>
              <a:effectLst/>
              <a:uLnTx/>
              <a:uFillTx/>
              <a:latin typeface="ＭＳ Ｐゴシック"/>
              <a:ea typeface="ＭＳ Ｐゴシック"/>
              <a:cs typeface="+mn-cs"/>
            </a:endParaRPr>
          </a:p>
        </p:txBody>
      </p:sp>
      <p:sp>
        <p:nvSpPr>
          <p:cNvPr id="2" name="正方形/長方形 1"/>
          <p:cNvSpPr/>
          <p:nvPr/>
        </p:nvSpPr>
        <p:spPr>
          <a:xfrm>
            <a:off x="539552" y="457508"/>
            <a:ext cx="7388561" cy="523220"/>
          </a:xfrm>
          <a:prstGeom prst="rect">
            <a:avLst/>
          </a:prstGeom>
        </p:spPr>
        <p:txBody>
          <a:bodyPr wrap="none">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rPr>
              <a:t>具体的な連携の方法論、必要な手段を考える</a:t>
            </a:r>
          </a:p>
        </p:txBody>
      </p:sp>
      <p:sp>
        <p:nvSpPr>
          <p:cNvPr id="5" name="四角形: 角を丸くする 4"/>
          <p:cNvSpPr/>
          <p:nvPr/>
        </p:nvSpPr>
        <p:spPr bwMode="auto">
          <a:xfrm>
            <a:off x="590871" y="4869160"/>
            <a:ext cx="7725545" cy="1852315"/>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r>
              <a:rPr lang="ja-JP" altLang="en-US" sz="2800" kern="0" dirty="0">
                <a:solidFill>
                  <a:srgbClr val="000000"/>
                </a:solidFill>
                <a:latin typeface="Arial" charset="0"/>
              </a:rPr>
              <a:t>○皆さんはどんな方法でチーム作りをしていますか？</a:t>
            </a:r>
            <a:endParaRPr lang="en-US" altLang="ja-JP" sz="2800" kern="0" dirty="0">
              <a:solidFill>
                <a:srgbClr val="000000"/>
              </a:solidFill>
              <a:latin typeface="Arial" charset="0"/>
            </a:endParaRPr>
          </a:p>
          <a:p>
            <a:pPr defTabSz="914400" eaLnBrk="0" fontAlgn="base" hangingPunct="0">
              <a:spcBef>
                <a:spcPct val="0"/>
              </a:spcBef>
              <a:spcAft>
                <a:spcPct val="0"/>
              </a:spcAft>
            </a:pPr>
            <a:r>
              <a:rPr lang="ja-JP" altLang="en-US" sz="2800" kern="0" dirty="0">
                <a:solidFill>
                  <a:srgbClr val="000000"/>
                </a:solidFill>
                <a:latin typeface="Arial" charset="0"/>
              </a:rPr>
              <a:t>○皆さんはどんなアプローチがあったらチーム支援をしますか？</a:t>
            </a:r>
          </a:p>
        </p:txBody>
      </p:sp>
      <p:sp>
        <p:nvSpPr>
          <p:cNvPr id="7" name="四角形: 角を丸くする 4"/>
          <p:cNvSpPr/>
          <p:nvPr/>
        </p:nvSpPr>
        <p:spPr>
          <a:xfrm>
            <a:off x="7668344" y="86564"/>
            <a:ext cx="1366684" cy="462116"/>
          </a:xfrm>
          <a:prstGeom prst="roundRect">
            <a:avLst/>
          </a:prstGeom>
          <a:noFill/>
          <a:ln w="19050" cap="flat" cmpd="sng" algn="ctr">
            <a:solidFill>
              <a:sysClr val="windowText" lastClr="000000"/>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a:cs typeface="+mn-cs"/>
              </a:rPr>
              <a:t>参　考</a:t>
            </a:r>
          </a:p>
        </p:txBody>
      </p:sp>
    </p:spTree>
    <p:extLst>
      <p:ext uri="{BB962C8B-B14F-4D97-AF65-F5344CB8AC3E}">
        <p14:creationId xmlns:p14="http://schemas.microsoft.com/office/powerpoint/2010/main" val="6547609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886718">
            <a:off x="7691537" y="898675"/>
            <a:ext cx="796539" cy="1212316"/>
          </a:xfrm>
          <a:prstGeom prst="rect">
            <a:avLst/>
          </a:prstGeom>
        </p:spPr>
      </p:pic>
      <p:sp>
        <p:nvSpPr>
          <p:cNvPr id="2" name="タイトル 1"/>
          <p:cNvSpPr>
            <a:spLocks noGrp="1"/>
          </p:cNvSpPr>
          <p:nvPr>
            <p:ph type="title"/>
          </p:nvPr>
        </p:nvSpPr>
        <p:spPr>
          <a:xfrm>
            <a:off x="518864" y="-27384"/>
            <a:ext cx="8229600" cy="2054034"/>
          </a:xfrm>
        </p:spPr>
        <p:txBody>
          <a:bodyPr>
            <a:noAutofit/>
          </a:bodyPr>
          <a:lstStyle/>
          <a:p>
            <a:pPr algn="l"/>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多職種</a:t>
            </a:r>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・多機関における連携のための</a:t>
            </a:r>
            <a:r>
              <a:rPr kumimoji="1" lang="en-US" altLang="ja-JP" sz="3200">
                <a:solidFill>
                  <a:srgbClr val="C00000"/>
                </a:solidFill>
                <a:latin typeface="ＤＨＰ特太ゴシック体" panose="020B0500000000000000" pitchFamily="50" charset="-128"/>
                <a:ea typeface="ＤＨＰ特太ゴシック体" panose="020B0500000000000000" pitchFamily="50" charset="-128"/>
              </a:rPr>
              <a:t/>
            </a:r>
            <a:br>
              <a:rPr kumimoji="1" lang="en-US" altLang="ja-JP" sz="320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配慮</a:t>
            </a:r>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事項とは何</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か</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スライド番号プレースホルダー 2"/>
          <p:cNvSpPr>
            <a:spLocks noGrp="1"/>
          </p:cNvSpPr>
          <p:nvPr>
            <p:ph type="sldNum" sz="quarter" idx="12"/>
          </p:nvPr>
        </p:nvSpPr>
        <p:spPr/>
        <p:txBody>
          <a:bodyPr/>
          <a:lstStyle/>
          <a:p>
            <a:fld id="{902C5854-7D26-4682-A2CE-373ED3E5E52D}" type="slidenum">
              <a:rPr kumimoji="1" lang="ja-JP" altLang="en-US" smtClean="0"/>
              <a:pPr/>
              <a:t>31</a:t>
            </a:fld>
            <a:endParaRPr kumimoji="1" lang="ja-JP" altLang="en-US"/>
          </a:p>
        </p:txBody>
      </p:sp>
      <p:sp>
        <p:nvSpPr>
          <p:cNvPr id="5" name="四角形: 角を丸くする 4"/>
          <p:cNvSpPr/>
          <p:nvPr/>
        </p:nvSpPr>
        <p:spPr bwMode="auto">
          <a:xfrm>
            <a:off x="611560" y="4526499"/>
            <a:ext cx="5951600" cy="1422781"/>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r>
              <a:rPr lang="en-US" altLang="ja-JP" sz="2000" kern="0" dirty="0">
                <a:solidFill>
                  <a:srgbClr val="000000"/>
                </a:solidFill>
                <a:latin typeface="Arial" charset="0"/>
              </a:rPr>
              <a:t>×</a:t>
            </a:r>
            <a:r>
              <a:rPr lang="ja-JP" altLang="en-US" sz="2000" kern="0" dirty="0">
                <a:solidFill>
                  <a:srgbClr val="000000"/>
                </a:solidFill>
                <a:latin typeface="Arial" charset="0"/>
              </a:rPr>
              <a:t>いつも無茶ぶり、投げっぱなし、フォローをしない</a:t>
            </a:r>
            <a:endParaRPr lang="en-US" altLang="ja-JP" sz="2000" kern="0" dirty="0">
              <a:solidFill>
                <a:srgbClr val="000000"/>
              </a:solidFill>
              <a:latin typeface="Arial" charset="0"/>
            </a:endParaRPr>
          </a:p>
          <a:p>
            <a:pPr defTabSz="914400" eaLnBrk="0" fontAlgn="base" hangingPunct="0">
              <a:spcBef>
                <a:spcPct val="0"/>
              </a:spcBef>
              <a:spcAft>
                <a:spcPct val="0"/>
              </a:spcAft>
            </a:pPr>
            <a:r>
              <a:rPr lang="en-US" altLang="ja-JP" sz="2000" kern="0" dirty="0">
                <a:solidFill>
                  <a:srgbClr val="000000"/>
                </a:solidFill>
                <a:latin typeface="Arial" charset="0"/>
              </a:rPr>
              <a:t>×</a:t>
            </a:r>
            <a:r>
              <a:rPr lang="ja-JP" altLang="en-US" sz="2000" kern="0" dirty="0">
                <a:solidFill>
                  <a:srgbClr val="000000"/>
                </a:solidFill>
                <a:latin typeface="Arial" charset="0"/>
              </a:rPr>
              <a:t>偉そうないいかた、高見からの依頼</a:t>
            </a:r>
            <a:endParaRPr lang="en-US" altLang="ja-JP" sz="2000" kern="0" dirty="0">
              <a:solidFill>
                <a:srgbClr val="000000"/>
              </a:solidFill>
              <a:latin typeface="Arial" charset="0"/>
            </a:endParaRPr>
          </a:p>
          <a:p>
            <a:pPr defTabSz="914400" eaLnBrk="0" fontAlgn="base" hangingPunct="0">
              <a:spcBef>
                <a:spcPct val="0"/>
              </a:spcBef>
              <a:spcAft>
                <a:spcPct val="0"/>
              </a:spcAft>
            </a:pPr>
            <a:r>
              <a:rPr lang="en-US" altLang="ja-JP" sz="2000" kern="0" dirty="0">
                <a:solidFill>
                  <a:srgbClr val="000000"/>
                </a:solidFill>
                <a:latin typeface="Arial" charset="0"/>
              </a:rPr>
              <a:t>×</a:t>
            </a:r>
            <a:r>
              <a:rPr lang="ja-JP" altLang="en-US" sz="2000" kern="0" dirty="0">
                <a:solidFill>
                  <a:srgbClr val="000000"/>
                </a:solidFill>
                <a:latin typeface="Arial" charset="0"/>
              </a:rPr>
              <a:t>依頼はするのに、こちらからのは平気で断る</a:t>
            </a:r>
            <a:endParaRPr lang="en-US" altLang="ja-JP" sz="2000" kern="0" dirty="0">
              <a:solidFill>
                <a:srgbClr val="000000"/>
              </a:solidFill>
              <a:latin typeface="Arial" charset="0"/>
            </a:endParaRPr>
          </a:p>
          <a:p>
            <a:pPr defTabSz="914400" eaLnBrk="0" fontAlgn="base" hangingPunct="0">
              <a:spcBef>
                <a:spcPct val="0"/>
              </a:spcBef>
              <a:spcAft>
                <a:spcPct val="0"/>
              </a:spcAft>
            </a:pPr>
            <a:r>
              <a:rPr lang="en-US" altLang="ja-JP" sz="2000" kern="0" dirty="0">
                <a:solidFill>
                  <a:srgbClr val="000000"/>
                </a:solidFill>
                <a:latin typeface="Arial" charset="0"/>
              </a:rPr>
              <a:t>×</a:t>
            </a:r>
            <a:r>
              <a:rPr lang="ja-JP" altLang="en-US" sz="2000" kern="0" dirty="0">
                <a:solidFill>
                  <a:srgbClr val="000000"/>
                </a:solidFill>
                <a:latin typeface="Arial" charset="0"/>
              </a:rPr>
              <a:t>杓子定規、がちがち、融通なし</a:t>
            </a:r>
          </a:p>
        </p:txBody>
      </p:sp>
      <p:sp>
        <p:nvSpPr>
          <p:cNvPr id="6" name="四角形: 角を丸くする 5"/>
          <p:cNvSpPr/>
          <p:nvPr/>
        </p:nvSpPr>
        <p:spPr bwMode="auto">
          <a:xfrm>
            <a:off x="6606112" y="4526498"/>
            <a:ext cx="1422272" cy="1422781"/>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algn="ctr" defTabSz="914400" eaLnBrk="0" fontAlgn="base" hangingPunct="0">
              <a:spcBef>
                <a:spcPct val="0"/>
              </a:spcBef>
              <a:spcAft>
                <a:spcPct val="0"/>
              </a:spcAft>
            </a:pPr>
            <a:r>
              <a:rPr lang="ja-JP" altLang="en-US" sz="2000" kern="0" dirty="0">
                <a:solidFill>
                  <a:srgbClr val="000000"/>
                </a:solidFill>
                <a:latin typeface="Arial" charset="0"/>
              </a:rPr>
              <a:t>逆は○</a:t>
            </a:r>
          </a:p>
        </p:txBody>
      </p:sp>
      <p:sp>
        <p:nvSpPr>
          <p:cNvPr id="7" name="タイトル 1"/>
          <p:cNvSpPr txBox="1">
            <a:spLocks/>
          </p:cNvSpPr>
          <p:nvPr/>
        </p:nvSpPr>
        <p:spPr>
          <a:xfrm>
            <a:off x="662880" y="2095046"/>
            <a:ext cx="8229600" cy="20540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latin typeface="+mn-ea"/>
                <a:ea typeface="+mn-ea"/>
              </a:rPr>
              <a:t>自分の事業所だったら、自分だったら</a:t>
            </a:r>
            <a:r>
              <a:rPr lang="en-US" altLang="ja-JP" sz="2400" smtClean="0">
                <a:latin typeface="+mn-ea"/>
                <a:ea typeface="+mn-ea"/>
              </a:rPr>
              <a:t/>
            </a:r>
            <a:br>
              <a:rPr lang="en-US" altLang="ja-JP" sz="2400" smtClean="0">
                <a:latin typeface="+mn-ea"/>
                <a:ea typeface="+mn-ea"/>
              </a:rPr>
            </a:br>
            <a:r>
              <a:rPr lang="ja-JP" altLang="en-US" sz="2400" smtClean="0">
                <a:latin typeface="+mn-ea"/>
                <a:ea typeface="+mn-ea"/>
              </a:rPr>
              <a:t>どのような会議は参加してもいいが、</a:t>
            </a:r>
            <a:r>
              <a:rPr lang="en-US" altLang="ja-JP" sz="2400" smtClean="0">
                <a:latin typeface="+mn-ea"/>
                <a:ea typeface="+mn-ea"/>
              </a:rPr>
              <a:t/>
            </a:r>
            <a:br>
              <a:rPr lang="en-US" altLang="ja-JP" sz="2400" smtClean="0">
                <a:latin typeface="+mn-ea"/>
                <a:ea typeface="+mn-ea"/>
              </a:rPr>
            </a:br>
            <a:r>
              <a:rPr lang="ja-JP" altLang="en-US" sz="2400" smtClean="0">
                <a:latin typeface="+mn-ea"/>
                <a:ea typeface="+mn-ea"/>
              </a:rPr>
              <a:t>どのような会議はできれば参加したくないか？</a:t>
            </a:r>
            <a:r>
              <a:rPr lang="en-US" altLang="ja-JP" sz="2400" smtClean="0">
                <a:latin typeface="+mn-ea"/>
                <a:ea typeface="+mn-ea"/>
              </a:rPr>
              <a:t/>
            </a:r>
            <a:br>
              <a:rPr lang="en-US" altLang="ja-JP" sz="2400" smtClean="0">
                <a:latin typeface="+mn-ea"/>
                <a:ea typeface="+mn-ea"/>
              </a:rPr>
            </a:br>
            <a:r>
              <a:rPr lang="en-US" altLang="ja-JP" sz="2400" smtClean="0">
                <a:latin typeface="+mn-ea"/>
                <a:ea typeface="+mn-ea"/>
              </a:rPr>
              <a:t/>
            </a:r>
            <a:br>
              <a:rPr lang="en-US" altLang="ja-JP" sz="2400" smtClean="0">
                <a:latin typeface="+mn-ea"/>
                <a:ea typeface="+mn-ea"/>
              </a:rPr>
            </a:br>
            <a:r>
              <a:rPr lang="ja-JP" altLang="en-US" sz="2400" smtClean="0">
                <a:latin typeface="+mn-ea"/>
                <a:ea typeface="+mn-ea"/>
              </a:rPr>
              <a:t>どのような、提案なら連携をしてもいいと感じますか。</a:t>
            </a:r>
            <a:r>
              <a:rPr lang="en-US" altLang="ja-JP" sz="2400" smtClean="0">
                <a:latin typeface="+mn-ea"/>
                <a:ea typeface="+mn-ea"/>
              </a:rPr>
              <a:t/>
            </a:r>
            <a:br>
              <a:rPr lang="en-US" altLang="ja-JP" sz="2400" smtClean="0">
                <a:latin typeface="+mn-ea"/>
                <a:ea typeface="+mn-ea"/>
              </a:rPr>
            </a:br>
            <a:endParaRPr lang="ja-JP" altLang="en-US" sz="2400" dirty="0">
              <a:latin typeface="+mn-ea"/>
              <a:ea typeface="+mn-ea"/>
            </a:endParaRPr>
          </a:p>
        </p:txBody>
      </p:sp>
      <p:sp>
        <p:nvSpPr>
          <p:cNvPr id="8" name="四角形: 角を丸くする 4"/>
          <p:cNvSpPr/>
          <p:nvPr/>
        </p:nvSpPr>
        <p:spPr>
          <a:xfrm>
            <a:off x="7668344" y="86564"/>
            <a:ext cx="1366684" cy="462116"/>
          </a:xfrm>
          <a:prstGeom prst="roundRect">
            <a:avLst/>
          </a:prstGeom>
          <a:noFill/>
          <a:ln w="19050" cap="flat" cmpd="sng" algn="ctr">
            <a:solidFill>
              <a:sysClr val="windowText" lastClr="000000"/>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a:cs typeface="+mn-cs"/>
              </a:rPr>
              <a:t>参　考</a:t>
            </a:r>
          </a:p>
        </p:txBody>
      </p:sp>
    </p:spTree>
    <p:extLst>
      <p:ext uri="{BB962C8B-B14F-4D97-AF65-F5344CB8AC3E}">
        <p14:creationId xmlns:p14="http://schemas.microsoft.com/office/powerpoint/2010/main" val="77572399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531114" y="255398"/>
            <a:ext cx="7886700" cy="1325563"/>
          </a:xfrm>
        </p:spPr>
        <p:txBody>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多職種連携</a:t>
            </a:r>
            <a:r>
              <a:rPr lang="en-US" altLang="ja-JP" dirty="0">
                <a:solidFill>
                  <a:srgbClr val="C00000"/>
                </a:solidFill>
                <a:latin typeface="ＤＨＰ特太ゴシック体" panose="020B0500000000000000" pitchFamily="50" charset="-128"/>
                <a:ea typeface="ＤＨＰ特太ゴシック体" panose="020B0500000000000000" pitchFamily="50" charset="-128"/>
              </a:rPr>
              <a:t/>
            </a:r>
            <a:br>
              <a:rPr lang="en-US" altLang="ja-JP" dirty="0">
                <a:solidFill>
                  <a:srgbClr val="C00000"/>
                </a:solidFill>
                <a:latin typeface="ＤＨＰ特太ゴシック体" panose="020B0500000000000000" pitchFamily="50" charset="-128"/>
                <a:ea typeface="ＤＨＰ特太ゴシック体" panose="020B0500000000000000" pitchFamily="50" charset="-128"/>
              </a:rPr>
            </a:br>
            <a:r>
              <a:rPr lang="ja-JP" altLang="en-US" sz="2000" dirty="0">
                <a:solidFill>
                  <a:srgbClr val="C00000"/>
                </a:solidFill>
                <a:latin typeface="ＤＨＰ特太ゴシック体" panose="020B0500000000000000" pitchFamily="50" charset="-128"/>
                <a:ea typeface="ＤＨＰ特太ゴシック体" panose="020B0500000000000000" pitchFamily="50" charset="-128"/>
              </a:rPr>
              <a:t>～地域生活を支援するということは～</a:t>
            </a:r>
          </a:p>
        </p:txBody>
      </p:sp>
      <p:sp>
        <p:nvSpPr>
          <p:cNvPr id="10243" name="コンテンツ プレースホルダー 2"/>
          <p:cNvSpPr>
            <a:spLocks noGrp="1"/>
          </p:cNvSpPr>
          <p:nvPr>
            <p:ph idx="1"/>
          </p:nvPr>
        </p:nvSpPr>
        <p:spPr>
          <a:xfrm>
            <a:off x="628650" y="1569593"/>
            <a:ext cx="7886700" cy="4351338"/>
          </a:xfrm>
        </p:spPr>
        <p:txBody>
          <a:bodyPr>
            <a:noAutofit/>
          </a:bodyPr>
          <a:lstStyle/>
          <a:p>
            <a:r>
              <a:rPr lang="ja-JP" altLang="en-US" sz="2400" dirty="0">
                <a:latin typeface="ＭＳ ゴシック" panose="020B0609070205080204" pitchFamily="49" charset="-128"/>
                <a:ea typeface="ＭＳ ゴシック" panose="020B0609070205080204" pitchFamily="49" charset="-128"/>
              </a:rPr>
              <a:t>保健・医療・福祉・教育・司法など、多職種がかかわることが多い。しかし、受けてきた教育や主たる実践手法が違うことから、ニーズの捉え方、支援の方法が異なる。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通所、ホームヘルプ、短期入所、</a:t>
            </a:r>
            <a:r>
              <a:rPr lang="en-US" altLang="ja-JP" sz="2400" dirty="0">
                <a:latin typeface="ＭＳ ゴシック" panose="020B0609070205080204" pitchFamily="49" charset="-128"/>
                <a:ea typeface="ＭＳ ゴシック" panose="020B0609070205080204" pitchFamily="49" charset="-128"/>
              </a:rPr>
              <a:t>GH</a:t>
            </a:r>
            <a:r>
              <a:rPr lang="ja-JP" altLang="en-US" sz="2400" dirty="0">
                <a:latin typeface="ＭＳ ゴシック" panose="020B0609070205080204" pitchFamily="49" charset="-128"/>
                <a:ea typeface="ＭＳ ゴシック" panose="020B0609070205080204" pitchFamily="49" charset="-128"/>
              </a:rPr>
              <a:t>など、複数の事業所がかかわる。しかし、支援に対する価値観（課題への見方）が異なる。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ニーズの捉え方、支援の方法、価値観が違うことを認めたうえで、チームでかかわることの必要性を理解する（チームアプローチ）</a:t>
            </a:r>
            <a:endParaRPr lang="en-US" altLang="ja-JP" sz="2400"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2C5854-7D26-4682-A2CE-373ED3E5E52D}"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四角形: 角を丸くする 4"/>
          <p:cNvSpPr/>
          <p:nvPr/>
        </p:nvSpPr>
        <p:spPr>
          <a:xfrm>
            <a:off x="7668344" y="86564"/>
            <a:ext cx="1366684" cy="462116"/>
          </a:xfrm>
          <a:prstGeom prst="roundRect">
            <a:avLst/>
          </a:prstGeom>
          <a:noFill/>
          <a:ln w="19050" cap="flat" cmpd="sng" algn="ctr">
            <a:solidFill>
              <a:sysClr val="windowText" lastClr="000000"/>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smtClean="0">
                <a:ln>
                  <a:noFill/>
                </a:ln>
                <a:solidFill>
                  <a:prstClr val="black"/>
                </a:solidFill>
                <a:effectLst/>
                <a:uLnTx/>
                <a:uFillTx/>
                <a:latin typeface="Calibri"/>
                <a:ea typeface="ＭＳ Ｐゴシック"/>
                <a:cs typeface="+mn-cs"/>
              </a:rPr>
              <a:t>初任</a:t>
            </a:r>
            <a:endParaRPr kumimoji="1"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Tree>
    <p:extLst>
      <p:ext uri="{BB962C8B-B14F-4D97-AF65-F5344CB8AC3E}">
        <p14:creationId xmlns:p14="http://schemas.microsoft.com/office/powerpoint/2010/main" val="22416826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a:t>例えば、医療機関と連携する場合</a:t>
            </a:r>
          </a:p>
        </p:txBody>
      </p:sp>
      <p:sp>
        <p:nvSpPr>
          <p:cNvPr id="3" name="コンテンツ プレースホルダー 2"/>
          <p:cNvSpPr>
            <a:spLocks noGrp="1"/>
          </p:cNvSpPr>
          <p:nvPr>
            <p:ph idx="1"/>
          </p:nvPr>
        </p:nvSpPr>
        <p:spPr>
          <a:xfrm>
            <a:off x="611560" y="1268760"/>
            <a:ext cx="8229600" cy="4708525"/>
          </a:xfrm>
        </p:spPr>
        <p:txBody>
          <a:bodyPr>
            <a:normAutofit fontScale="92500" lnSpcReduction="10000"/>
          </a:bodyPr>
          <a:lstStyle/>
          <a:p>
            <a:r>
              <a:rPr kumimoji="1" lang="ja-JP" altLang="en-US" sz="2400" dirty="0"/>
              <a:t>診療日は診療時間は、どうなっているか？入院患者回診やカンファレンスの時間など相手のスケジュールを知る。</a:t>
            </a:r>
            <a:endParaRPr kumimoji="1" lang="en-US" altLang="ja-JP" sz="2400" dirty="0"/>
          </a:p>
          <a:p>
            <a:r>
              <a:rPr kumimoji="1" lang="ja-JP" altLang="en-US" sz="2400" dirty="0"/>
              <a:t>障害者福祉や地域に関心があるか。外部業務をどんな形で受けているか？（認定審査委員等）</a:t>
            </a:r>
            <a:endParaRPr kumimoji="1" lang="en-US" altLang="ja-JP" sz="2400" dirty="0"/>
          </a:p>
          <a:p>
            <a:r>
              <a:rPr kumimoji="1" lang="ja-JP" altLang="en-US" sz="2400" dirty="0"/>
              <a:t>どういった学会に属して、どんな内容が専門か？</a:t>
            </a:r>
            <a:endParaRPr kumimoji="1" lang="en-US" altLang="ja-JP" sz="2400" dirty="0"/>
          </a:p>
          <a:p>
            <a:r>
              <a:rPr kumimoji="1" lang="ja-JP" altLang="en-US" sz="2400" dirty="0"/>
              <a:t>内部のコメディカルの評価は？</a:t>
            </a:r>
            <a:endParaRPr kumimoji="1" lang="en-US" altLang="ja-JP" sz="2400" dirty="0"/>
          </a:p>
          <a:p>
            <a:r>
              <a:rPr kumimoji="1" lang="ja-JP" altLang="en-US" sz="2400" dirty="0"/>
              <a:t>患者・家族の評判は？</a:t>
            </a:r>
            <a:endParaRPr kumimoji="1" lang="en-US" altLang="ja-JP" sz="2400" dirty="0"/>
          </a:p>
          <a:p>
            <a:r>
              <a:rPr kumimoji="1" lang="ja-JP" altLang="en-US" sz="2400" dirty="0"/>
              <a:t>上手く連携をする、コミュニケーションを取る、関係を築く方法を考える。</a:t>
            </a:r>
            <a:endParaRPr kumimoji="1" lang="en-US" altLang="ja-JP" sz="2400" dirty="0"/>
          </a:p>
          <a:p>
            <a:r>
              <a:rPr kumimoji="1" lang="ja-JP" altLang="en-US" sz="2400" dirty="0"/>
              <a:t>時間を取っていただき、相談させてもらう。</a:t>
            </a:r>
            <a:endParaRPr kumimoji="1" lang="en-US" altLang="ja-JP" sz="2400" dirty="0"/>
          </a:p>
          <a:p>
            <a:r>
              <a:rPr kumimoji="1" lang="ja-JP" altLang="en-US" sz="2400" dirty="0"/>
              <a:t>困っている事実を共有化し同じ目線作りに努める。</a:t>
            </a:r>
            <a:endParaRPr kumimoji="1" lang="en-US" altLang="ja-JP" sz="2400" dirty="0"/>
          </a:p>
          <a:p>
            <a:r>
              <a:rPr kumimoji="1" lang="ja-JP" altLang="en-US" sz="2400" dirty="0"/>
              <a:t>事例（ケース）を通じた構築と、制度を含めた構築。</a:t>
            </a:r>
            <a:endParaRPr kumimoji="1" lang="en-US" altLang="ja-JP" sz="2400" dirty="0"/>
          </a:p>
          <a:p>
            <a:r>
              <a:rPr kumimoji="1" lang="ja-JP" altLang="en-US" sz="2400" dirty="0"/>
              <a:t>例えば、うちの場合は</a:t>
            </a:r>
            <a:r>
              <a:rPr kumimoji="1" lang="en-US" altLang="ja-JP" sz="2400" dirty="0"/>
              <a:t>…</a:t>
            </a:r>
            <a:r>
              <a:rPr kumimoji="1" lang="ja-JP" altLang="en-US" sz="2400" dirty="0" err="1"/>
              <a:t>。</a:t>
            </a:r>
            <a:endParaRPr kumimoji="1" lang="en-US" altLang="ja-JP" sz="2400" dirty="0"/>
          </a:p>
          <a:p>
            <a:endParaRPr kumimoji="1" lang="ja-JP" altLang="en-US" sz="2400" dirty="0"/>
          </a:p>
        </p:txBody>
      </p:sp>
      <p:sp>
        <p:nvSpPr>
          <p:cNvPr id="4" name="スライド番号プレースホルダー 3"/>
          <p:cNvSpPr>
            <a:spLocks noGrp="1"/>
          </p:cNvSpPr>
          <p:nvPr>
            <p:ph type="sldNum" sz="quarter" idx="12"/>
          </p:nvPr>
        </p:nvSpPr>
        <p:spPr/>
        <p:txBody>
          <a:bodyPr/>
          <a:lstStyle/>
          <a:p>
            <a:fld id="{902C5854-7D26-4682-A2CE-373ED3E5E52D}" type="slidenum">
              <a:rPr kumimoji="1" lang="ja-JP" altLang="en-US" smtClean="0"/>
              <a:pPr/>
              <a:t>33</a:t>
            </a:fld>
            <a:endParaRPr kumimoji="1" lang="ja-JP" altLang="en-US"/>
          </a:p>
        </p:txBody>
      </p:sp>
      <p:sp>
        <p:nvSpPr>
          <p:cNvPr id="5" name="四角形: 角を丸くする 4"/>
          <p:cNvSpPr/>
          <p:nvPr/>
        </p:nvSpPr>
        <p:spPr bwMode="auto">
          <a:xfrm>
            <a:off x="636624" y="5949280"/>
            <a:ext cx="5951600" cy="786893"/>
          </a:xfrm>
          <a:prstGeom prst="roundRect">
            <a:avLst/>
          </a:prstGeom>
          <a:solidFill>
            <a:srgbClr val="FF9900"/>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r>
              <a:rPr lang="ja-JP" altLang="en-US" sz="2000" kern="0" dirty="0">
                <a:solidFill>
                  <a:srgbClr val="000000"/>
                </a:solidFill>
                <a:latin typeface="Arial" charset="0"/>
              </a:rPr>
              <a:t>先日も、利用者・家族から連絡があった。</a:t>
            </a:r>
            <a:endParaRPr lang="en-US" altLang="ja-JP" sz="2000" kern="0" dirty="0">
              <a:solidFill>
                <a:srgbClr val="000000"/>
              </a:solidFill>
              <a:latin typeface="Arial" charset="0"/>
            </a:endParaRPr>
          </a:p>
          <a:p>
            <a:pPr defTabSz="914400" eaLnBrk="0" fontAlgn="base" hangingPunct="0">
              <a:spcBef>
                <a:spcPct val="0"/>
              </a:spcBef>
              <a:spcAft>
                <a:spcPct val="0"/>
              </a:spcAft>
            </a:pPr>
            <a:r>
              <a:rPr lang="ja-JP" altLang="en-US" sz="2000" kern="0" dirty="0">
                <a:solidFill>
                  <a:srgbClr val="000000"/>
                </a:solidFill>
                <a:latin typeface="Arial" charset="0"/>
              </a:rPr>
              <a:t>精神科病院へ行ったら診察等を断られた</a:t>
            </a:r>
            <a:r>
              <a:rPr lang="en-US" altLang="ja-JP" sz="2000" kern="0" dirty="0">
                <a:solidFill>
                  <a:srgbClr val="000000"/>
                </a:solidFill>
                <a:latin typeface="Arial" charset="0"/>
              </a:rPr>
              <a:t>…</a:t>
            </a:r>
            <a:r>
              <a:rPr lang="ja-JP" altLang="en-US" sz="2000" kern="0" dirty="0">
                <a:solidFill>
                  <a:srgbClr val="000000"/>
                </a:solidFill>
                <a:latin typeface="Arial" charset="0"/>
              </a:rPr>
              <a:t>と</a:t>
            </a:r>
          </a:p>
        </p:txBody>
      </p:sp>
      <p:sp>
        <p:nvSpPr>
          <p:cNvPr id="6" name="四角形: 角を丸くする 4"/>
          <p:cNvSpPr/>
          <p:nvPr/>
        </p:nvSpPr>
        <p:spPr>
          <a:xfrm>
            <a:off x="7668344" y="86564"/>
            <a:ext cx="1366684" cy="462116"/>
          </a:xfrm>
          <a:prstGeom prst="roundRect">
            <a:avLst/>
          </a:prstGeom>
          <a:noFill/>
          <a:ln w="19050" cap="flat" cmpd="sng" algn="ctr">
            <a:solidFill>
              <a:sysClr val="windowText" lastClr="000000"/>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a:cs typeface="+mn-cs"/>
              </a:rPr>
              <a:t>参　考</a:t>
            </a:r>
          </a:p>
        </p:txBody>
      </p:sp>
    </p:spTree>
    <p:extLst>
      <p:ext uri="{BB962C8B-B14F-4D97-AF65-F5344CB8AC3E}">
        <p14:creationId xmlns:p14="http://schemas.microsoft.com/office/powerpoint/2010/main" val="956866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60648"/>
            <a:ext cx="5802370" cy="706387"/>
          </a:xfrm>
        </p:spPr>
        <p:txBody>
          <a:bodyPr>
            <a:normAutofit/>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連携における</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配慮</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事項（例）</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0" name="テキスト ボックス 29"/>
          <p:cNvSpPr txBox="1"/>
          <p:nvPr/>
        </p:nvSpPr>
        <p:spPr>
          <a:xfrm>
            <a:off x="539237" y="6320353"/>
            <a:ext cx="45368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相互に関連したり、きれいに分けられない部分もあるため、例示</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nvGrpSpPr>
          <p:cNvPr id="41" name="グループ化 40"/>
          <p:cNvGrpSpPr/>
          <p:nvPr/>
        </p:nvGrpSpPr>
        <p:grpSpPr>
          <a:xfrm>
            <a:off x="107504" y="1124744"/>
            <a:ext cx="6145715" cy="4727779"/>
            <a:chOff x="179512" y="1336240"/>
            <a:chExt cx="6145715" cy="4727779"/>
          </a:xfrm>
        </p:grpSpPr>
        <p:grpSp>
          <p:nvGrpSpPr>
            <p:cNvPr id="3" name="グループ化 2"/>
            <p:cNvGrpSpPr/>
            <p:nvPr/>
          </p:nvGrpSpPr>
          <p:grpSpPr>
            <a:xfrm>
              <a:off x="179512" y="2455720"/>
              <a:ext cx="2376264" cy="3080399"/>
              <a:chOff x="190650" y="1628851"/>
              <a:chExt cx="3744416" cy="4701417"/>
            </a:xfrm>
          </p:grpSpPr>
          <p:sp>
            <p:nvSpPr>
              <p:cNvPr id="25" name="上下矢印 24"/>
              <p:cNvSpPr/>
              <p:nvPr/>
            </p:nvSpPr>
            <p:spPr>
              <a:xfrm>
                <a:off x="421528" y="1844824"/>
                <a:ext cx="222012" cy="43773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 name="円/楕円 3"/>
              <p:cNvSpPr/>
              <p:nvPr/>
            </p:nvSpPr>
            <p:spPr>
              <a:xfrm>
                <a:off x="190650" y="1628851"/>
                <a:ext cx="3744416" cy="2016224"/>
              </a:xfrm>
              <a:prstGeom prst="ellipse">
                <a:avLst/>
              </a:prstGeom>
              <a:solidFill>
                <a:srgbClr val="66FFCC">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地域・まち</a:t>
                </a:r>
                <a:endParaRPr kumimoji="1" lang="en-US" altLang="ja-JP"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コミュニティー</a:t>
                </a:r>
              </a:p>
            </p:txBody>
          </p:sp>
          <p:sp>
            <p:nvSpPr>
              <p:cNvPr id="5" name="円/楕円 4"/>
              <p:cNvSpPr/>
              <p:nvPr/>
            </p:nvSpPr>
            <p:spPr>
              <a:xfrm>
                <a:off x="494352" y="3256138"/>
                <a:ext cx="3137012" cy="1728142"/>
              </a:xfrm>
              <a:prstGeom prst="ellipse">
                <a:avLst/>
              </a:prstGeom>
              <a:solidFill>
                <a:schemeClr val="accent4">
                  <a:lumMod val="40000"/>
                  <a:lumOff val="60000"/>
                  <a:alpha val="4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関係機関</a:t>
                </a:r>
                <a:endParaRPr kumimoji="1" lang="en-US" altLang="ja-JP"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多職種連携</a:t>
                </a:r>
              </a:p>
            </p:txBody>
          </p:sp>
          <p:sp>
            <p:nvSpPr>
              <p:cNvPr id="6" name="円/楕円 5"/>
              <p:cNvSpPr/>
              <p:nvPr/>
            </p:nvSpPr>
            <p:spPr>
              <a:xfrm>
                <a:off x="643540" y="4626361"/>
                <a:ext cx="2838636" cy="1703907"/>
              </a:xfrm>
              <a:prstGeom prst="ellipse">
                <a:avLst/>
              </a:prstGeom>
              <a:solidFill>
                <a:srgbClr val="66FF66">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支援者・事業所・</a:t>
                </a:r>
                <a:endParaRPr kumimoji="1" lang="en-US" altLang="ja-JP"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組織</a:t>
                </a:r>
              </a:p>
            </p:txBody>
          </p:sp>
          <p:sp>
            <p:nvSpPr>
              <p:cNvPr id="22" name="テキスト ボックス 21"/>
              <p:cNvSpPr txBox="1"/>
              <p:nvPr/>
            </p:nvSpPr>
            <p:spPr>
              <a:xfrm>
                <a:off x="3131840" y="1844824"/>
                <a:ext cx="77777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マクロ</a:t>
                </a:r>
              </a:p>
            </p:txBody>
          </p:sp>
          <p:sp>
            <p:nvSpPr>
              <p:cNvPr id="23" name="テキスト ボックス 22"/>
              <p:cNvSpPr txBox="1"/>
              <p:nvPr/>
            </p:nvSpPr>
            <p:spPr>
              <a:xfrm>
                <a:off x="3131840" y="3580952"/>
                <a:ext cx="55496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メゾ</a:t>
                </a:r>
              </a:p>
            </p:txBody>
          </p:sp>
          <p:sp>
            <p:nvSpPr>
              <p:cNvPr id="24" name="テキスト ボックス 23"/>
              <p:cNvSpPr txBox="1"/>
              <p:nvPr/>
            </p:nvSpPr>
            <p:spPr>
              <a:xfrm>
                <a:off x="2956868" y="4955762"/>
                <a:ext cx="74732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ミクロ</a:t>
                </a:r>
              </a:p>
            </p:txBody>
          </p:sp>
        </p:grpSp>
        <p:grpSp>
          <p:nvGrpSpPr>
            <p:cNvPr id="11" name="グループ化 10"/>
            <p:cNvGrpSpPr/>
            <p:nvPr/>
          </p:nvGrpSpPr>
          <p:grpSpPr>
            <a:xfrm>
              <a:off x="3131840" y="1889456"/>
              <a:ext cx="3193387" cy="4174563"/>
              <a:chOff x="3584257" y="1763467"/>
              <a:chExt cx="3193387" cy="4174563"/>
            </a:xfrm>
          </p:grpSpPr>
          <p:sp>
            <p:nvSpPr>
              <p:cNvPr id="19" name="円/楕円 3"/>
              <p:cNvSpPr/>
              <p:nvPr/>
            </p:nvSpPr>
            <p:spPr>
              <a:xfrm>
                <a:off x="3584257" y="1763467"/>
                <a:ext cx="3066066" cy="769631"/>
              </a:xfrm>
              <a:prstGeom prst="ellipse">
                <a:avLst/>
              </a:prstGeom>
              <a:solidFill>
                <a:srgbClr val="66FFCC">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地域住民・地域包括ケア・我が事・丸ごと</a:t>
                </a:r>
              </a:p>
            </p:txBody>
          </p:sp>
          <p:sp>
            <p:nvSpPr>
              <p:cNvPr id="20" name="円/楕円 4"/>
              <p:cNvSpPr/>
              <p:nvPr/>
            </p:nvSpPr>
            <p:spPr>
              <a:xfrm>
                <a:off x="3654245" y="3123669"/>
                <a:ext cx="3066066" cy="769631"/>
              </a:xfrm>
              <a:prstGeom prst="ellipse">
                <a:avLst/>
              </a:prstGeom>
              <a:solidFill>
                <a:schemeClr val="accent4">
                  <a:lumMod val="40000"/>
                  <a:lumOff val="60000"/>
                  <a:alpha val="4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多職種連携</a:t>
                </a:r>
                <a:endParaRPr kumimoji="1" lang="en-US" altLang="ja-JP"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医療・保健所・弁護士・教育等</a:t>
                </a:r>
              </a:p>
            </p:txBody>
          </p:sp>
          <p:sp>
            <p:nvSpPr>
              <p:cNvPr id="21" name="円/楕円 5"/>
              <p:cNvSpPr/>
              <p:nvPr/>
            </p:nvSpPr>
            <p:spPr>
              <a:xfrm>
                <a:off x="3711578" y="4447406"/>
                <a:ext cx="3066066" cy="769631"/>
              </a:xfrm>
              <a:prstGeom prst="ellipse">
                <a:avLst/>
              </a:prstGeom>
              <a:solidFill>
                <a:srgbClr val="66FF66">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事業所内サービス担当や事務部門等</a:t>
                </a:r>
              </a:p>
            </p:txBody>
          </p:sp>
          <p:sp>
            <p:nvSpPr>
              <p:cNvPr id="26" name="円/楕円 3"/>
              <p:cNvSpPr/>
              <p:nvPr/>
            </p:nvSpPr>
            <p:spPr>
              <a:xfrm>
                <a:off x="3584257" y="2455720"/>
                <a:ext cx="3066066" cy="769631"/>
              </a:xfrm>
              <a:prstGeom prst="ellipse">
                <a:avLst/>
              </a:prstGeom>
              <a:solidFill>
                <a:srgbClr val="66FFCC">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自立支援協議会</a:t>
                </a:r>
                <a:endParaRPr kumimoji="1" lang="en-US" altLang="ja-JP"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7" name="円/楕円 4"/>
              <p:cNvSpPr/>
              <p:nvPr/>
            </p:nvSpPr>
            <p:spPr>
              <a:xfrm>
                <a:off x="3711578" y="3815922"/>
                <a:ext cx="3066066" cy="769631"/>
              </a:xfrm>
              <a:prstGeom prst="ellipse">
                <a:avLst/>
              </a:prstGeom>
              <a:solidFill>
                <a:schemeClr val="accent4">
                  <a:lumMod val="40000"/>
                  <a:lumOff val="60000"/>
                  <a:alpha val="4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関係機関（多職種？）</a:t>
                </a:r>
                <a:endParaRPr kumimoji="1" lang="en-US" altLang="ja-JP"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サービス担当者会議</a:t>
                </a:r>
              </a:p>
            </p:txBody>
          </p:sp>
          <p:sp>
            <p:nvSpPr>
              <p:cNvPr id="28" name="円/楕円 5"/>
              <p:cNvSpPr/>
              <p:nvPr/>
            </p:nvSpPr>
            <p:spPr>
              <a:xfrm>
                <a:off x="3711578" y="5168399"/>
                <a:ext cx="3066066" cy="769631"/>
              </a:xfrm>
              <a:prstGeom prst="ellipse">
                <a:avLst/>
              </a:prstGeom>
              <a:solidFill>
                <a:srgbClr val="66FF66">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同じ相談支援専門員</a:t>
                </a:r>
              </a:p>
            </p:txBody>
          </p:sp>
        </p:grpSp>
        <p:sp>
          <p:nvSpPr>
            <p:cNvPr id="29" name="テキスト ボックス 28"/>
            <p:cNvSpPr txBox="1"/>
            <p:nvPr/>
          </p:nvSpPr>
          <p:spPr>
            <a:xfrm>
              <a:off x="4284801" y="1336240"/>
              <a:ext cx="85472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例えば</a:t>
              </a:r>
            </a:p>
          </p:txBody>
        </p:sp>
        <p:cxnSp>
          <p:nvCxnSpPr>
            <p:cNvPr id="15" name="直線矢印コネクタ 14"/>
            <p:cNvCxnSpPr/>
            <p:nvPr/>
          </p:nvCxnSpPr>
          <p:spPr>
            <a:xfrm flipV="1">
              <a:off x="2363042" y="2455720"/>
              <a:ext cx="896119" cy="2625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4" idx="6"/>
            </p:cNvCxnSpPr>
            <p:nvPr/>
          </p:nvCxnSpPr>
          <p:spPr>
            <a:xfrm flipV="1">
              <a:off x="2555776" y="3074937"/>
              <a:ext cx="559913" cy="413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23" idx="3"/>
              <a:endCxn id="20" idx="2"/>
            </p:cNvCxnSpPr>
            <p:nvPr/>
          </p:nvCxnSpPr>
          <p:spPr>
            <a:xfrm flipV="1">
              <a:off x="2398222" y="3634474"/>
              <a:ext cx="803606" cy="22127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5" name="直線矢印コネクタ 34"/>
            <p:cNvCxnSpPr>
              <a:endCxn id="27" idx="2"/>
            </p:cNvCxnSpPr>
            <p:nvPr/>
          </p:nvCxnSpPr>
          <p:spPr>
            <a:xfrm flipV="1">
              <a:off x="2232750" y="4326727"/>
              <a:ext cx="1026411" cy="6751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8" name="直線矢印コネクタ 37"/>
            <p:cNvCxnSpPr>
              <a:stCxn id="6" idx="6"/>
              <a:endCxn id="21" idx="2"/>
            </p:cNvCxnSpPr>
            <p:nvPr/>
          </p:nvCxnSpPr>
          <p:spPr>
            <a:xfrm flipV="1">
              <a:off x="2268365" y="4958211"/>
              <a:ext cx="990796" cy="19703"/>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40" name="直線矢印コネクタ 39"/>
            <p:cNvCxnSpPr>
              <a:stCxn id="6" idx="5"/>
              <a:endCxn id="28" idx="2"/>
            </p:cNvCxnSpPr>
            <p:nvPr/>
          </p:nvCxnSpPr>
          <p:spPr>
            <a:xfrm>
              <a:off x="2004550" y="5372624"/>
              <a:ext cx="1254611" cy="30658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grpSp>
      <p:sp>
        <p:nvSpPr>
          <p:cNvPr id="44" name="正方形/長方形 43"/>
          <p:cNvSpPr/>
          <p:nvPr/>
        </p:nvSpPr>
        <p:spPr>
          <a:xfrm>
            <a:off x="6253219" y="4502504"/>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組織の壁、組織内の職種、方針のずれ、理念と現実等</a:t>
            </a:r>
          </a:p>
        </p:txBody>
      </p:sp>
      <p:sp>
        <p:nvSpPr>
          <p:cNvPr id="45" name="正方形/長方形 44"/>
          <p:cNvSpPr/>
          <p:nvPr/>
        </p:nvSpPr>
        <p:spPr>
          <a:xfrm>
            <a:off x="6253219" y="5267681"/>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考え方、価値観、仕事への姿勢等</a:t>
            </a:r>
          </a:p>
        </p:txBody>
      </p:sp>
      <p:sp>
        <p:nvSpPr>
          <p:cNvPr id="46" name="正方形/長方形 45"/>
          <p:cNvSpPr/>
          <p:nvPr/>
        </p:nvSpPr>
        <p:spPr>
          <a:xfrm>
            <a:off x="6236144" y="3761344"/>
            <a:ext cx="2840609" cy="70777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事業種別、職種の違い、優先順位、障害特性、組織間方針の違い等</a:t>
            </a:r>
          </a:p>
        </p:txBody>
      </p:sp>
      <p:sp>
        <p:nvSpPr>
          <p:cNvPr id="47" name="正方形/長方形 46"/>
          <p:cNvSpPr/>
          <p:nvPr/>
        </p:nvSpPr>
        <p:spPr>
          <a:xfrm>
            <a:off x="6222158" y="2985462"/>
            <a:ext cx="2840609" cy="707771"/>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職種事の倫理・価値観・優先順位、</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土壌、教育、報酬体系、法制度、用語等</a:t>
            </a:r>
          </a:p>
        </p:txBody>
      </p:sp>
      <p:sp>
        <p:nvSpPr>
          <p:cNvPr id="48" name="正方形/長方形 47"/>
          <p:cNvSpPr/>
          <p:nvPr/>
        </p:nvSpPr>
        <p:spPr>
          <a:xfrm>
            <a:off x="6201133" y="2196974"/>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行政・自治体の姿勢、関係性、関係機関のまとまり感、取り回し・事務局力等</a:t>
            </a:r>
          </a:p>
        </p:txBody>
      </p:sp>
      <p:sp>
        <p:nvSpPr>
          <p:cNvPr id="49" name="正方形/長方形 48"/>
          <p:cNvSpPr/>
          <p:nvPr/>
        </p:nvSpPr>
        <p:spPr>
          <a:xfrm>
            <a:off x="6195886" y="1383385"/>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地域間格差、財源、高齢化率、社会資源、住民意識等</a:t>
            </a:r>
          </a:p>
        </p:txBody>
      </p:sp>
      <p:sp>
        <p:nvSpPr>
          <p:cNvPr id="51" name="テキスト ボックス 50"/>
          <p:cNvSpPr txBox="1"/>
          <p:nvPr/>
        </p:nvSpPr>
        <p:spPr>
          <a:xfrm>
            <a:off x="7188829" y="933336"/>
            <a:ext cx="117371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ポイント例</a:t>
            </a:r>
          </a:p>
        </p:txBody>
      </p:sp>
      <p:sp>
        <p:nvSpPr>
          <p:cNvPr id="7" name="スライド番号プレースホルダー 6"/>
          <p:cNvSpPr>
            <a:spLocks noGrp="1"/>
          </p:cNvSpPr>
          <p:nvPr>
            <p:ph type="sldNum" sz="quarter" idx="12"/>
          </p:nvPr>
        </p:nvSpPr>
        <p:spPr/>
        <p:txBody>
          <a:bodyPr/>
          <a:lstStyle/>
          <a:p>
            <a:fld id="{902C5854-7D26-4682-A2CE-373ED3E5E52D}" type="slidenum">
              <a:rPr kumimoji="1" lang="ja-JP" altLang="en-US" smtClean="0"/>
              <a:pPr/>
              <a:t>34</a:t>
            </a:fld>
            <a:endParaRPr kumimoji="1" lang="ja-JP" altLang="en-US"/>
          </a:p>
        </p:txBody>
      </p:sp>
      <p:sp>
        <p:nvSpPr>
          <p:cNvPr id="36" name="四角形: 角を丸くする 4"/>
          <p:cNvSpPr/>
          <p:nvPr/>
        </p:nvSpPr>
        <p:spPr>
          <a:xfrm>
            <a:off x="7668344" y="86564"/>
            <a:ext cx="1366684" cy="462116"/>
          </a:xfrm>
          <a:prstGeom prst="roundRect">
            <a:avLst/>
          </a:prstGeom>
          <a:noFill/>
          <a:ln w="19050" cap="flat" cmpd="sng" algn="ctr">
            <a:solidFill>
              <a:sysClr val="windowText" lastClr="000000"/>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a:cs typeface="+mn-cs"/>
              </a:rPr>
              <a:t>参　考</a:t>
            </a:r>
          </a:p>
        </p:txBody>
      </p:sp>
    </p:spTree>
    <p:extLst>
      <p:ext uri="{BB962C8B-B14F-4D97-AF65-F5344CB8AC3E}">
        <p14:creationId xmlns:p14="http://schemas.microsoft.com/office/powerpoint/2010/main" val="4242188970"/>
      </p:ext>
    </p:extLst>
  </p:cSld>
  <p:clrMapOvr>
    <a:masterClrMapping/>
  </p:clrMapOvr>
  <p:transition spd="med">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2544" y="1762062"/>
            <a:ext cx="8229600" cy="2553906"/>
          </a:xfrm>
        </p:spPr>
        <p:txBody>
          <a:bodyPr>
            <a:normAutofit/>
          </a:bodyPr>
          <a:lstStyle/>
          <a:p>
            <a:pPr algn="ctr"/>
            <a:r>
              <a:rPr kumimoji="1" lang="ja-JP" altLang="en-US" sz="3200" dirty="0"/>
              <a:t>多職種連携の会議やサービス担当者会議</a:t>
            </a:r>
            <a:r>
              <a:rPr kumimoji="1" lang="en-US" altLang="ja-JP" sz="3200" dirty="0"/>
              <a:t/>
            </a:r>
            <a:br>
              <a:rPr kumimoji="1" lang="en-US" altLang="ja-JP" sz="3200" dirty="0"/>
            </a:br>
            <a:r>
              <a:rPr kumimoji="1" lang="ja-JP" altLang="en-US" sz="3200" dirty="0"/>
              <a:t>協議会における地域連携会議等</a:t>
            </a:r>
            <a:r>
              <a:rPr kumimoji="1" lang="en-US" altLang="ja-JP" sz="3200" dirty="0"/>
              <a:t/>
            </a:r>
            <a:br>
              <a:rPr kumimoji="1" lang="en-US" altLang="ja-JP" sz="3200" dirty="0"/>
            </a:br>
            <a:r>
              <a:rPr lang="en-US" altLang="ja-JP" sz="3200" dirty="0"/>
              <a:t/>
            </a:r>
            <a:br>
              <a:rPr lang="en-US" altLang="ja-JP" sz="3200" dirty="0"/>
            </a:br>
            <a:r>
              <a:rPr lang="ja-JP" altLang="en-US" sz="3200" u="sng" dirty="0"/>
              <a:t>会議を実施していく上での留意点や技術とは</a:t>
            </a:r>
            <a:r>
              <a:rPr lang="en-US" altLang="ja-JP" sz="3200" u="sng" dirty="0"/>
              <a:t/>
            </a:r>
            <a:br>
              <a:rPr lang="en-US" altLang="ja-JP" sz="3200" u="sng" dirty="0"/>
            </a:br>
            <a:r>
              <a:rPr lang="ja-JP" altLang="en-US" sz="3200" dirty="0"/>
              <a:t>↓</a:t>
            </a:r>
            <a:endParaRPr kumimoji="1" lang="ja-JP" altLang="en-US" sz="3200" dirty="0"/>
          </a:p>
        </p:txBody>
      </p:sp>
      <p:sp>
        <p:nvSpPr>
          <p:cNvPr id="3" name="スライド番号プレースホルダー 2"/>
          <p:cNvSpPr>
            <a:spLocks noGrp="1"/>
          </p:cNvSpPr>
          <p:nvPr>
            <p:ph type="sldNum" sz="quarter" idx="12"/>
          </p:nvPr>
        </p:nvSpPr>
        <p:spPr/>
        <p:txBody>
          <a:bodyPr/>
          <a:lstStyle/>
          <a:p>
            <a:fld id="{902C5854-7D26-4682-A2CE-373ED3E5E52D}" type="slidenum">
              <a:rPr kumimoji="1" lang="ja-JP" altLang="en-US" smtClean="0"/>
              <a:pPr/>
              <a:t>35</a:t>
            </a:fld>
            <a:endParaRPr kumimoji="1" lang="ja-JP" altLang="en-US"/>
          </a:p>
        </p:txBody>
      </p:sp>
    </p:spTree>
    <p:extLst>
      <p:ext uri="{BB962C8B-B14F-4D97-AF65-F5344CB8AC3E}">
        <p14:creationId xmlns:p14="http://schemas.microsoft.com/office/powerpoint/2010/main" val="2937151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02C5854-7D26-4682-A2CE-373ED3E5E52D}" type="slidenum">
              <a:rPr kumimoji="1" lang="ja-JP" altLang="en-US" smtClean="0"/>
              <a:pPr/>
              <a:t>36</a:t>
            </a:fld>
            <a:endParaRPr kumimoji="1" lang="ja-JP" altLang="en-US"/>
          </a:p>
        </p:txBody>
      </p:sp>
      <p:pic>
        <p:nvPicPr>
          <p:cNvPr id="5" name="図 4"/>
          <p:cNvPicPr>
            <a:picLocks noChangeAspect="1"/>
          </p:cNvPicPr>
          <p:nvPr/>
        </p:nvPicPr>
        <p:blipFill>
          <a:blip r:embed="rId2"/>
          <a:stretch>
            <a:fillRect/>
          </a:stretch>
        </p:blipFill>
        <p:spPr>
          <a:xfrm>
            <a:off x="3090040" y="112202"/>
            <a:ext cx="5730432" cy="4297824"/>
          </a:xfrm>
          <a:prstGeom prst="rect">
            <a:avLst/>
          </a:prstGeom>
          <a:ln>
            <a:noFill/>
          </a:ln>
        </p:spPr>
      </p:pic>
      <p:sp>
        <p:nvSpPr>
          <p:cNvPr id="24" name="タイトル 1"/>
          <p:cNvSpPr>
            <a:spLocks noGrp="1"/>
          </p:cNvSpPr>
          <p:nvPr>
            <p:ph type="title"/>
          </p:nvPr>
        </p:nvSpPr>
        <p:spPr>
          <a:xfrm>
            <a:off x="539552" y="404664"/>
            <a:ext cx="8229600" cy="580495"/>
          </a:xfrm>
        </p:spPr>
        <p:txBody>
          <a:bodyPr>
            <a:noAutofit/>
          </a:bodyPr>
          <a:lstStyle/>
          <a:p>
            <a:pPr algn="l"/>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rPr>
              <a:t>連携の</a:t>
            </a:r>
            <a:r>
              <a:rPr kumimoji="1" lang="ja-JP" altLang="en-US" sz="2800">
                <a:solidFill>
                  <a:srgbClr val="C00000"/>
                </a:solidFill>
                <a:latin typeface="ＤＨＰ特太ゴシック体" panose="020B0500000000000000" pitchFamily="50" charset="-128"/>
                <a:ea typeface="ＤＨＰ特太ゴシック体" panose="020B0500000000000000" pitchFamily="50" charset="-128"/>
              </a:rPr>
              <a:t>構成</a:t>
            </a:r>
            <a:r>
              <a:rPr kumimoji="1" lang="ja-JP" altLang="en-US" sz="2800" smtClean="0">
                <a:solidFill>
                  <a:srgbClr val="C00000"/>
                </a:solidFill>
                <a:latin typeface="ＤＨＰ特太ゴシック体" panose="020B0500000000000000" pitchFamily="50" charset="-128"/>
                <a:ea typeface="ＤＨＰ特太ゴシック体" panose="020B0500000000000000" pitchFamily="50" charset="-128"/>
              </a:rPr>
              <a:t>要素</a:t>
            </a:r>
            <a:br>
              <a:rPr kumimoji="1" lang="ja-JP" altLang="en-US" sz="2800"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800" smtClean="0">
                <a:solidFill>
                  <a:srgbClr val="C00000"/>
                </a:solidFill>
                <a:latin typeface="ＤＨＰ特太ゴシック体" panose="020B0500000000000000" pitchFamily="50" charset="-128"/>
                <a:ea typeface="ＤＨＰ特太ゴシック体" panose="020B0500000000000000" pitchFamily="50" charset="-128"/>
              </a:rPr>
              <a:t>それぞれ</a:t>
            </a:r>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rPr>
              <a:t>への対応</a:t>
            </a:r>
          </a:p>
        </p:txBody>
      </p:sp>
      <p:sp>
        <p:nvSpPr>
          <p:cNvPr id="3" name="コンテンツ プレースホルダー 2"/>
          <p:cNvSpPr>
            <a:spLocks noGrp="1"/>
          </p:cNvSpPr>
          <p:nvPr>
            <p:ph idx="1"/>
          </p:nvPr>
        </p:nvSpPr>
        <p:spPr>
          <a:xfrm>
            <a:off x="539552" y="4005064"/>
            <a:ext cx="8686800" cy="2521675"/>
          </a:xfrm>
        </p:spPr>
        <p:txBody>
          <a:bodyPr>
            <a:noAutofit/>
          </a:bodyPr>
          <a:lstStyle/>
          <a:p>
            <a:pPr marL="0" indent="0">
              <a:buNone/>
            </a:pPr>
            <a:r>
              <a:rPr kumimoji="1" lang="ja-JP" altLang="en-US" sz="2000" dirty="0"/>
              <a:t>①</a:t>
            </a:r>
            <a:r>
              <a:rPr kumimoji="1" lang="en-US" altLang="ja-JP" sz="2000" dirty="0"/>
              <a:t>……</a:t>
            </a:r>
            <a:r>
              <a:rPr kumimoji="1" lang="ja-JP" altLang="en-US" sz="2000" dirty="0"/>
              <a:t>連携や支援の目的を丁寧にすりあわせ一致させる。</a:t>
            </a:r>
            <a:endParaRPr kumimoji="1" lang="en-US" altLang="ja-JP" sz="2000" dirty="0"/>
          </a:p>
          <a:p>
            <a:pPr marL="0" indent="0">
              <a:buNone/>
            </a:pPr>
            <a:r>
              <a:rPr kumimoji="1" lang="ja-JP" altLang="en-US" sz="2000" dirty="0"/>
              <a:t>②</a:t>
            </a:r>
            <a:r>
              <a:rPr kumimoji="1" lang="en-US" altLang="ja-JP" sz="2000" dirty="0"/>
              <a:t>……</a:t>
            </a:r>
            <a:r>
              <a:rPr lang="ja-JP" altLang="en-US" sz="2000" dirty="0"/>
              <a:t>それぞれの、役割と責任を相互に確認する。</a:t>
            </a:r>
            <a:endParaRPr lang="en-US" altLang="ja-JP" sz="2000" dirty="0"/>
          </a:p>
          <a:p>
            <a:pPr marL="0" indent="0">
              <a:buNone/>
            </a:pPr>
            <a:r>
              <a:rPr kumimoji="1" lang="ja-JP" altLang="en-US" sz="2000" dirty="0" smtClean="0"/>
              <a:t>③</a:t>
            </a:r>
            <a:r>
              <a:rPr lang="en-US" altLang="ja-JP" sz="2000" dirty="0"/>
              <a:t> ……</a:t>
            </a:r>
            <a:r>
              <a:rPr kumimoji="1" lang="ja-JP" altLang="en-US" sz="2000" dirty="0" smtClean="0"/>
              <a:t>各事業所</a:t>
            </a:r>
            <a:r>
              <a:rPr kumimoji="1" lang="ja-JP" altLang="en-US" sz="2000" dirty="0"/>
              <a:t>の得意分野を生かし、負担感や過負荷など、</a:t>
            </a:r>
            <a:endParaRPr kumimoji="1" lang="en-US" altLang="ja-JP" sz="2000" dirty="0"/>
          </a:p>
          <a:p>
            <a:pPr marL="0" indent="0">
              <a:buNone/>
            </a:pPr>
            <a:r>
              <a:rPr kumimoji="1" lang="ja-JP" altLang="en-US" sz="2000" dirty="0"/>
              <a:t>　　　　ひとつの事業所への重さを考慮する。共同（チーム）感。</a:t>
            </a:r>
            <a:endParaRPr kumimoji="1" lang="en-US" altLang="ja-JP" sz="2000" dirty="0"/>
          </a:p>
          <a:p>
            <a:pPr marL="0" indent="0">
              <a:buNone/>
            </a:pPr>
            <a:r>
              <a:rPr kumimoji="1" lang="ja-JP" altLang="en-US" sz="2000" dirty="0"/>
              <a:t>④</a:t>
            </a:r>
            <a:r>
              <a:rPr kumimoji="1" lang="en-US" altLang="ja-JP" sz="2000" dirty="0"/>
              <a:t>……</a:t>
            </a:r>
            <a:r>
              <a:rPr kumimoji="1" lang="ja-JP" altLang="en-US" sz="2000" dirty="0"/>
              <a:t>情報の共有化</a:t>
            </a:r>
            <a:endParaRPr kumimoji="1" lang="en-US" altLang="ja-JP" sz="2000" dirty="0"/>
          </a:p>
          <a:p>
            <a:pPr marL="0" indent="0">
              <a:buNone/>
            </a:pPr>
            <a:r>
              <a:rPr kumimoji="1" lang="ja-JP" altLang="en-US" sz="2000" dirty="0"/>
              <a:t>　　　　（アセスメント情報、現状、ストレングス課題や配慮事項、進捗状況など）</a:t>
            </a:r>
            <a:endParaRPr lang="en-US" altLang="ja-JP" sz="2000" dirty="0"/>
          </a:p>
          <a:p>
            <a:pPr marL="0" indent="0">
              <a:buNone/>
            </a:pPr>
            <a:r>
              <a:rPr kumimoji="1" lang="ja-JP" altLang="en-US" sz="2000" dirty="0"/>
              <a:t>⑤</a:t>
            </a:r>
            <a:r>
              <a:rPr kumimoji="1" lang="en-US" altLang="ja-JP" sz="2000" dirty="0"/>
              <a:t>……</a:t>
            </a:r>
            <a:r>
              <a:rPr kumimoji="1" lang="ja-JP" altLang="en-US" sz="2000" dirty="0"/>
              <a:t>継続的な担当者会議等の実施（ビフォーアフター、達成感など</a:t>
            </a:r>
            <a:r>
              <a:rPr kumimoji="1" lang="ja-JP" altLang="en-US" sz="2000" dirty="0" smtClean="0"/>
              <a:t>）</a:t>
            </a:r>
            <a:endParaRPr kumimoji="1" lang="en-US" altLang="ja-JP" sz="2000" dirty="0"/>
          </a:p>
        </p:txBody>
      </p:sp>
    </p:spTree>
    <p:extLst>
      <p:ext uri="{BB962C8B-B14F-4D97-AF65-F5344CB8AC3E}">
        <p14:creationId xmlns:p14="http://schemas.microsoft.com/office/powerpoint/2010/main" val="38252699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864" y="197768"/>
            <a:ext cx="8229600" cy="1143000"/>
          </a:xfrm>
        </p:spPr>
        <p:txBody>
          <a:bodyPr>
            <a:normAutofit/>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サービス担当者会議に見られる機能</a:t>
            </a:r>
          </a:p>
        </p:txBody>
      </p:sp>
      <p:sp>
        <p:nvSpPr>
          <p:cNvPr id="3" name="コンテンツ プレースホルダー 2"/>
          <p:cNvSpPr>
            <a:spLocks noGrp="1"/>
          </p:cNvSpPr>
          <p:nvPr>
            <p:ph idx="1"/>
          </p:nvPr>
        </p:nvSpPr>
        <p:spPr>
          <a:xfrm>
            <a:off x="662880" y="1567333"/>
            <a:ext cx="8229600" cy="3229819"/>
          </a:xfrm>
        </p:spPr>
        <p:txBody>
          <a:bodyPr/>
          <a:lstStyle/>
          <a:p>
            <a:pPr marL="0" indent="0">
              <a:buNone/>
            </a:pPr>
            <a:r>
              <a:rPr kumimoji="1" lang="ja-JP" altLang="en-US" smtClean="0"/>
              <a:t>① 利用者</a:t>
            </a:r>
            <a:r>
              <a:rPr kumimoji="1" lang="ja-JP" altLang="en-US" dirty="0"/>
              <a:t>の「個別課題解決機能」</a:t>
            </a:r>
            <a:endParaRPr kumimoji="1" lang="en-US" altLang="ja-JP" dirty="0"/>
          </a:p>
          <a:p>
            <a:endParaRPr kumimoji="1" lang="en-US" altLang="ja-JP" dirty="0"/>
          </a:p>
          <a:p>
            <a:pPr marL="0" indent="0">
              <a:buNone/>
            </a:pPr>
            <a:r>
              <a:rPr kumimoji="1" lang="ja-JP" altLang="en-US" smtClean="0"/>
              <a:t>② 支援者</a:t>
            </a:r>
            <a:r>
              <a:rPr kumimoji="1" lang="ja-JP" altLang="en-US" dirty="0"/>
              <a:t>の「ネットワーク構築機能」</a:t>
            </a:r>
            <a:endParaRPr kumimoji="1" lang="en-US" altLang="ja-JP" dirty="0"/>
          </a:p>
          <a:p>
            <a:endParaRPr kumimoji="1" lang="en-US" altLang="ja-JP" dirty="0"/>
          </a:p>
          <a:p>
            <a:pPr marL="0" indent="0">
              <a:buNone/>
            </a:pPr>
            <a:r>
              <a:rPr kumimoji="1" lang="ja-JP" altLang="en-US" smtClean="0"/>
              <a:t>③ 地域</a:t>
            </a:r>
            <a:r>
              <a:rPr kumimoji="1" lang="ja-JP" altLang="en-US" dirty="0"/>
              <a:t>の「地域課題発見機能」</a:t>
            </a:r>
          </a:p>
        </p:txBody>
      </p:sp>
      <p:sp>
        <p:nvSpPr>
          <p:cNvPr id="4" name="スライド番号プレースホルダー 3"/>
          <p:cNvSpPr>
            <a:spLocks noGrp="1"/>
          </p:cNvSpPr>
          <p:nvPr>
            <p:ph type="sldNum" sz="quarter" idx="12"/>
          </p:nvPr>
        </p:nvSpPr>
        <p:spPr/>
        <p:txBody>
          <a:bodyPr/>
          <a:lstStyle/>
          <a:p>
            <a:fld id="{902C5854-7D26-4682-A2CE-373ED3E5E52D}" type="slidenum">
              <a:rPr kumimoji="1" lang="ja-JP" altLang="en-US" smtClean="0"/>
              <a:pPr/>
              <a:t>37</a:t>
            </a:fld>
            <a:endParaRPr kumimoji="1" lang="ja-JP" altLang="en-US"/>
          </a:p>
        </p:txBody>
      </p:sp>
    </p:spTree>
    <p:extLst>
      <p:ext uri="{BB962C8B-B14F-4D97-AF65-F5344CB8AC3E}">
        <p14:creationId xmlns:p14="http://schemas.microsoft.com/office/powerpoint/2010/main" val="21021293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706090"/>
          </a:xfrm>
        </p:spPr>
        <p:txBody>
          <a:bodyPr>
            <a:normAutofit/>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多職種連携での会議での技術</a:t>
            </a:r>
          </a:p>
        </p:txBody>
      </p:sp>
      <p:sp>
        <p:nvSpPr>
          <p:cNvPr id="3" name="コンテンツ プレースホルダー 2"/>
          <p:cNvSpPr>
            <a:spLocks noGrp="1"/>
          </p:cNvSpPr>
          <p:nvPr>
            <p:ph idx="1"/>
          </p:nvPr>
        </p:nvSpPr>
        <p:spPr>
          <a:xfrm>
            <a:off x="539552" y="1235893"/>
            <a:ext cx="8157592" cy="4857403"/>
          </a:xfrm>
        </p:spPr>
        <p:txBody>
          <a:bodyPr>
            <a:normAutofit fontScale="92500" lnSpcReduction="10000"/>
          </a:bodyPr>
          <a:lstStyle/>
          <a:p>
            <a:pPr marL="0" indent="0">
              <a:buNone/>
            </a:pPr>
            <a:r>
              <a:rPr kumimoji="1" lang="en-US" altLang="ja-JP" sz="2400" dirty="0"/>
              <a:t>【</a:t>
            </a:r>
            <a:r>
              <a:rPr kumimoji="1" lang="ja-JP" altLang="en-US" sz="2400" dirty="0"/>
              <a:t>属性ごとの特徴を読み取る（配慮する）力</a:t>
            </a:r>
            <a:r>
              <a:rPr kumimoji="1" lang="en-US" altLang="ja-JP" sz="2400" dirty="0"/>
              <a:t>】</a:t>
            </a:r>
          </a:p>
          <a:p>
            <a:pPr marL="0" indent="0">
              <a:buNone/>
            </a:pPr>
            <a:r>
              <a:rPr kumimoji="1" lang="ja-JP" altLang="en-US" sz="2400"/>
              <a:t>　</a:t>
            </a:r>
            <a:r>
              <a:rPr kumimoji="1" lang="ja-JP" altLang="en-US" sz="2400" smtClean="0"/>
              <a:t>①　能力</a:t>
            </a:r>
            <a:r>
              <a:rPr kumimoji="1" lang="ja-JP" altLang="en-US" sz="2400"/>
              <a:t>・</a:t>
            </a:r>
            <a:r>
              <a:rPr kumimoji="1" lang="ja-JP" altLang="en-US" sz="2400" smtClean="0"/>
              <a:t>経験</a:t>
            </a:r>
            <a:endParaRPr kumimoji="1" lang="en-US" altLang="ja-JP" sz="2400" smtClean="0"/>
          </a:p>
          <a:p>
            <a:pPr marL="0" indent="0">
              <a:buNone/>
            </a:pPr>
            <a:r>
              <a:rPr kumimoji="1" lang="ja-JP" altLang="en-US" sz="2400" smtClean="0"/>
              <a:t>　　発言力</a:t>
            </a:r>
            <a:r>
              <a:rPr kumimoji="1" lang="ja-JP" altLang="en-US" sz="2400" dirty="0"/>
              <a:t>、洞察力、構築力、語彙力、現場</a:t>
            </a:r>
            <a:r>
              <a:rPr kumimoji="1" lang="ja-JP" altLang="en-US" sz="2400"/>
              <a:t>感覚</a:t>
            </a:r>
            <a:r>
              <a:rPr kumimoji="1" lang="ja-JP" altLang="en-US" sz="2400" smtClean="0"/>
              <a:t>など</a:t>
            </a:r>
            <a:endParaRPr kumimoji="1" lang="en-US" altLang="ja-JP" sz="2400" dirty="0"/>
          </a:p>
          <a:p>
            <a:pPr>
              <a:lnSpc>
                <a:spcPts val="600"/>
              </a:lnSpc>
            </a:pPr>
            <a:endParaRPr kumimoji="1" lang="en-US" altLang="ja-JP" sz="2400" dirty="0"/>
          </a:p>
          <a:p>
            <a:pPr marL="0" indent="0">
              <a:buNone/>
            </a:pPr>
            <a:r>
              <a:rPr kumimoji="1" lang="ja-JP" altLang="en-US" sz="2400"/>
              <a:t>　</a:t>
            </a:r>
            <a:r>
              <a:rPr kumimoji="1" lang="ja-JP" altLang="en-US" sz="2400" smtClean="0"/>
              <a:t>② 思考</a:t>
            </a:r>
            <a:r>
              <a:rPr kumimoji="1" lang="ja-JP" altLang="en-US" sz="2400"/>
              <a:t>・</a:t>
            </a:r>
            <a:r>
              <a:rPr kumimoji="1" lang="ja-JP" altLang="en-US" sz="2400" smtClean="0"/>
              <a:t>性格</a:t>
            </a:r>
          </a:p>
          <a:p>
            <a:pPr marL="0" indent="0">
              <a:buNone/>
            </a:pPr>
            <a:r>
              <a:rPr kumimoji="1" lang="ja-JP" altLang="en-US" sz="2400" smtClean="0"/>
              <a:t>　　ポジティブ</a:t>
            </a:r>
            <a:r>
              <a:rPr kumimoji="1" lang="ja-JP" altLang="en-US" sz="2400" dirty="0"/>
              <a:t>系、</a:t>
            </a:r>
            <a:r>
              <a:rPr kumimoji="1" lang="ja-JP" altLang="en-US" sz="2400"/>
              <a:t>ネガティブ</a:t>
            </a:r>
            <a:r>
              <a:rPr kumimoji="1" lang="ja-JP" altLang="en-US" sz="2400" smtClean="0"/>
              <a:t>系</a:t>
            </a:r>
            <a:endParaRPr kumimoji="1" lang="en-US" altLang="ja-JP" sz="2400" dirty="0"/>
          </a:p>
          <a:p>
            <a:pPr>
              <a:lnSpc>
                <a:spcPts val="600"/>
              </a:lnSpc>
            </a:pPr>
            <a:endParaRPr kumimoji="1" lang="en-US" altLang="ja-JP" sz="2400" dirty="0"/>
          </a:p>
          <a:p>
            <a:pPr marL="0" indent="0">
              <a:buNone/>
            </a:pPr>
            <a:r>
              <a:rPr kumimoji="1" lang="ja-JP" altLang="en-US" sz="2400"/>
              <a:t>　</a:t>
            </a:r>
            <a:r>
              <a:rPr kumimoji="1" lang="ja-JP" altLang="en-US" sz="2400" smtClean="0"/>
              <a:t>③ 立場</a:t>
            </a:r>
          </a:p>
          <a:p>
            <a:pPr marL="0" indent="0">
              <a:buNone/>
            </a:pPr>
            <a:r>
              <a:rPr kumimoji="1" lang="ja-JP" altLang="en-US" sz="2400" smtClean="0"/>
              <a:t>　　専門性</a:t>
            </a:r>
            <a:r>
              <a:rPr kumimoji="1" lang="ja-JP" altLang="en-US" sz="2400" dirty="0"/>
              <a:t>、組織のポジション、家族</a:t>
            </a:r>
            <a:r>
              <a:rPr kumimoji="1" lang="ja-JP" altLang="en-US" sz="2400"/>
              <a:t>関係</a:t>
            </a:r>
            <a:r>
              <a:rPr kumimoji="1" lang="ja-JP" altLang="en-US" sz="2400" smtClean="0"/>
              <a:t>等</a:t>
            </a:r>
            <a:endParaRPr kumimoji="1" lang="en-US" altLang="ja-JP" sz="2400" dirty="0"/>
          </a:p>
          <a:p>
            <a:pPr>
              <a:lnSpc>
                <a:spcPts val="600"/>
              </a:lnSpc>
            </a:pPr>
            <a:endParaRPr kumimoji="1" lang="en-US" altLang="ja-JP" sz="2400" dirty="0"/>
          </a:p>
          <a:p>
            <a:pPr marL="0" indent="0">
              <a:buNone/>
            </a:pPr>
            <a:r>
              <a:rPr kumimoji="1" lang="ja-JP" altLang="en-US" sz="2400"/>
              <a:t>　</a:t>
            </a:r>
            <a:r>
              <a:rPr kumimoji="1" lang="ja-JP" altLang="en-US" sz="2400" smtClean="0"/>
              <a:t>④ 専門性</a:t>
            </a:r>
            <a:endParaRPr kumimoji="1" lang="en-US" altLang="ja-JP" sz="2400" smtClean="0"/>
          </a:p>
          <a:p>
            <a:pPr marL="0" indent="0">
              <a:buNone/>
            </a:pPr>
            <a:r>
              <a:rPr kumimoji="1" lang="ja-JP" altLang="en-US" sz="2400" smtClean="0"/>
              <a:t>　　医療</a:t>
            </a:r>
            <a:r>
              <a:rPr kumimoji="1" lang="ja-JP" altLang="en-US" sz="2400" dirty="0"/>
              <a:t>、看護、リハ、福祉、介護、</a:t>
            </a:r>
            <a:r>
              <a:rPr kumimoji="1" lang="ja-JP" altLang="en-US" sz="2400"/>
              <a:t>行政</a:t>
            </a:r>
            <a:r>
              <a:rPr kumimoji="1" lang="ja-JP" altLang="en-US" sz="2400" smtClean="0"/>
              <a:t>等</a:t>
            </a:r>
            <a:endParaRPr kumimoji="1" lang="en-US" altLang="ja-JP" sz="2400" dirty="0"/>
          </a:p>
          <a:p>
            <a:pPr>
              <a:lnSpc>
                <a:spcPts val="600"/>
              </a:lnSpc>
            </a:pPr>
            <a:endParaRPr kumimoji="1" lang="en-US" altLang="ja-JP" sz="2400" dirty="0"/>
          </a:p>
          <a:p>
            <a:pPr marL="0" indent="0">
              <a:buNone/>
            </a:pPr>
            <a:r>
              <a:rPr kumimoji="1" lang="ja-JP" altLang="en-US" sz="2400"/>
              <a:t>　</a:t>
            </a:r>
            <a:r>
              <a:rPr kumimoji="1" lang="ja-JP" altLang="en-US" sz="2400" smtClean="0"/>
              <a:t>⑤ 世代</a:t>
            </a:r>
            <a:endParaRPr kumimoji="1" lang="en-US" altLang="ja-JP" sz="2400" smtClean="0"/>
          </a:p>
          <a:p>
            <a:pPr>
              <a:lnSpc>
                <a:spcPts val="600"/>
              </a:lnSpc>
            </a:pPr>
            <a:endParaRPr kumimoji="1" lang="en-US" altLang="ja-JP" sz="2400" dirty="0"/>
          </a:p>
          <a:p>
            <a:pPr marL="0" indent="0">
              <a:buNone/>
            </a:pPr>
            <a:r>
              <a:rPr kumimoji="1" lang="ja-JP" altLang="en-US" sz="2400"/>
              <a:t>　</a:t>
            </a:r>
            <a:r>
              <a:rPr kumimoji="1" lang="ja-JP" altLang="en-US" sz="2400" smtClean="0"/>
              <a:t>⑥ 性別</a:t>
            </a:r>
            <a:endParaRPr kumimoji="1" lang="ja-JP" altLang="en-US" sz="2400" dirty="0"/>
          </a:p>
        </p:txBody>
      </p:sp>
      <p:sp>
        <p:nvSpPr>
          <p:cNvPr id="4" name="テキスト ボックス 3"/>
          <p:cNvSpPr txBox="1"/>
          <p:nvPr/>
        </p:nvSpPr>
        <p:spPr>
          <a:xfrm>
            <a:off x="2771800" y="6237312"/>
            <a:ext cx="5482952" cy="307777"/>
          </a:xfrm>
          <a:prstGeom prst="rect">
            <a:avLst/>
          </a:prstGeom>
          <a:noFill/>
        </p:spPr>
        <p:txBody>
          <a:bodyPr wrap="square" rtlCol="0">
            <a:spAutoFit/>
          </a:bodyPr>
          <a:lstStyle/>
          <a:p>
            <a:pPr lvl="0" algn="r">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高室</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成</a:t>
            </a:r>
            <a:r>
              <a:rPr kumimoji="1" lang="ja-JP" altLang="en-US"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幸</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 『</a:t>
            </a:r>
            <a:r>
              <a:rPr lang="ja-JP" altLang="en-US" sz="1400">
                <a:solidFill>
                  <a:prstClr val="black"/>
                </a:solidFill>
              </a:rPr>
              <a:t>ケアマネジャーの会議力</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a:t>
            </a:r>
            <a:r>
              <a:rPr lang="ja-JP" altLang="en-US" sz="1400">
                <a:solidFill>
                  <a:prstClr val="black"/>
                </a:solidFill>
                <a:latin typeface="Calibri"/>
                <a:ea typeface="ＭＳ Ｐゴシック" panose="020B0600070205080204" pitchFamily="50" charset="-128"/>
              </a:rPr>
              <a:t> </a:t>
            </a:r>
            <a:r>
              <a:rPr lang="en-US" altLang="ja-JP" sz="1400" smtClean="0">
                <a:solidFill>
                  <a:prstClr val="black"/>
                </a:solidFill>
                <a:latin typeface="Calibri"/>
                <a:ea typeface="ＭＳ Ｐゴシック" panose="020B0600070205080204" pitchFamily="50" charset="-128"/>
              </a:rPr>
              <a:t>(</a:t>
            </a:r>
            <a:r>
              <a:rPr kumimoji="1" lang="ja-JP" altLang="en-US"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中央</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法規</a:t>
            </a:r>
            <a:r>
              <a:rPr kumimoji="1" lang="ja-JP" altLang="en-US"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出版</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p.40</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スライド番号プレースホルダー 4"/>
          <p:cNvSpPr>
            <a:spLocks noGrp="1"/>
          </p:cNvSpPr>
          <p:nvPr>
            <p:ph type="sldNum" sz="quarter" idx="12"/>
          </p:nvPr>
        </p:nvSpPr>
        <p:spPr/>
        <p:txBody>
          <a:bodyPr/>
          <a:lstStyle/>
          <a:p>
            <a:fld id="{902C5854-7D26-4682-A2CE-373ED3E5E52D}" type="slidenum">
              <a:rPr kumimoji="1" lang="ja-JP" altLang="en-US" smtClean="0"/>
              <a:pPr/>
              <a:t>38</a:t>
            </a:fld>
            <a:endParaRPr kumimoji="1" lang="ja-JP" altLang="en-US"/>
          </a:p>
        </p:txBody>
      </p:sp>
      <p:sp>
        <p:nvSpPr>
          <p:cNvPr id="6"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12266261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706090"/>
          </a:xfrm>
        </p:spPr>
        <p:txBody>
          <a:bodyPr>
            <a:normAutofit/>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多職種連携での会議での技術</a:t>
            </a:r>
          </a:p>
        </p:txBody>
      </p:sp>
      <p:sp>
        <p:nvSpPr>
          <p:cNvPr id="3" name="コンテンツ プレースホルダー 2"/>
          <p:cNvSpPr>
            <a:spLocks noGrp="1"/>
          </p:cNvSpPr>
          <p:nvPr>
            <p:ph idx="1"/>
          </p:nvPr>
        </p:nvSpPr>
        <p:spPr>
          <a:xfrm>
            <a:off x="539552" y="1268760"/>
            <a:ext cx="8784976" cy="4857403"/>
          </a:xfrm>
        </p:spPr>
        <p:txBody>
          <a:bodyPr>
            <a:normAutofit/>
          </a:bodyPr>
          <a:lstStyle/>
          <a:p>
            <a:pPr marL="0" indent="0">
              <a:buNone/>
            </a:pPr>
            <a:r>
              <a:rPr kumimoji="1" lang="ja-JP" altLang="en-US" sz="2400" dirty="0"/>
              <a:t>１．</a:t>
            </a:r>
            <a:r>
              <a:rPr kumimoji="1" lang="en-US" altLang="ja-JP" sz="2400" dirty="0"/>
              <a:t>『</a:t>
            </a:r>
            <a:r>
              <a:rPr kumimoji="1" lang="ja-JP" altLang="en-US" sz="2400" dirty="0"/>
              <a:t>顔ぶれ</a:t>
            </a:r>
            <a:r>
              <a:rPr kumimoji="1" lang="en-US" altLang="ja-JP" sz="2400" dirty="0"/>
              <a:t>』</a:t>
            </a:r>
            <a:r>
              <a:rPr kumimoji="1" lang="ja-JP" altLang="en-US" sz="2400" dirty="0"/>
              <a:t>をしっかり意識する</a:t>
            </a:r>
            <a:endParaRPr kumimoji="1" lang="en-US" altLang="ja-JP" sz="2400" dirty="0"/>
          </a:p>
          <a:p>
            <a:pPr marL="0" indent="0">
              <a:buNone/>
            </a:pPr>
            <a:endParaRPr kumimoji="1" lang="en-US" altLang="ja-JP" sz="2400" dirty="0"/>
          </a:p>
          <a:p>
            <a:pPr marL="0" indent="0">
              <a:buNone/>
            </a:pPr>
            <a:r>
              <a:rPr kumimoji="1" lang="ja-JP" altLang="en-US" sz="2400" dirty="0"/>
              <a:t>２．</a:t>
            </a:r>
            <a:r>
              <a:rPr kumimoji="1" lang="en-US" altLang="ja-JP" sz="2400" dirty="0"/>
              <a:t>『</a:t>
            </a:r>
            <a:r>
              <a:rPr kumimoji="1" lang="ja-JP" altLang="en-US" sz="2400" dirty="0"/>
              <a:t>フラットな関係</a:t>
            </a:r>
            <a:r>
              <a:rPr kumimoji="1" lang="en-US" altLang="ja-JP" sz="2400" dirty="0"/>
              <a:t>』</a:t>
            </a:r>
            <a:r>
              <a:rPr kumimoji="1" lang="ja-JP" altLang="en-US" sz="2400" dirty="0"/>
              <a:t>を意識する</a:t>
            </a:r>
            <a:endParaRPr kumimoji="1" lang="en-US" altLang="ja-JP" sz="2400" dirty="0"/>
          </a:p>
          <a:p>
            <a:pPr marL="0" indent="0">
              <a:buNone/>
            </a:pPr>
            <a:endParaRPr kumimoji="1" lang="en-US" altLang="ja-JP" sz="2400" dirty="0"/>
          </a:p>
          <a:p>
            <a:pPr marL="0" indent="0">
              <a:buNone/>
            </a:pPr>
            <a:r>
              <a:rPr kumimoji="1" lang="ja-JP" altLang="en-US" sz="2400" dirty="0"/>
              <a:t>３．進行は</a:t>
            </a:r>
            <a:r>
              <a:rPr kumimoji="1" lang="en-US" altLang="ja-JP" sz="2400" dirty="0"/>
              <a:t>『</a:t>
            </a:r>
            <a:r>
              <a:rPr kumimoji="1" lang="ja-JP" altLang="en-US" sz="2400" dirty="0"/>
              <a:t>バランス</a:t>
            </a:r>
            <a:r>
              <a:rPr kumimoji="1" lang="en-US" altLang="ja-JP" sz="2400" dirty="0"/>
              <a:t>』</a:t>
            </a:r>
            <a:r>
              <a:rPr kumimoji="1" lang="ja-JP" altLang="en-US" sz="2400" dirty="0"/>
              <a:t>重視で進める</a:t>
            </a:r>
            <a:endParaRPr kumimoji="1" lang="en-US" altLang="ja-JP" sz="2400" dirty="0"/>
          </a:p>
          <a:p>
            <a:pPr marL="0" indent="0">
              <a:buNone/>
            </a:pPr>
            <a:endParaRPr kumimoji="1" lang="en-US" altLang="ja-JP" sz="2400" dirty="0"/>
          </a:p>
          <a:p>
            <a:pPr marL="0" indent="0">
              <a:buNone/>
            </a:pPr>
            <a:r>
              <a:rPr kumimoji="1" lang="ja-JP" altLang="en-US" sz="2400" dirty="0"/>
              <a:t>４．発言は</a:t>
            </a:r>
            <a:r>
              <a:rPr kumimoji="1" lang="en-US" altLang="ja-JP" sz="2400" dirty="0"/>
              <a:t>『</a:t>
            </a:r>
            <a:r>
              <a:rPr kumimoji="1" lang="ja-JP" altLang="en-US" sz="2400" dirty="0"/>
              <a:t>公的発言と私的発言</a:t>
            </a:r>
            <a:r>
              <a:rPr kumimoji="1" lang="en-US" altLang="ja-JP" sz="2400" dirty="0"/>
              <a:t>』</a:t>
            </a:r>
            <a:r>
              <a:rPr kumimoji="1" lang="ja-JP" altLang="en-US" sz="2400" dirty="0"/>
              <a:t>の区別をつける</a:t>
            </a:r>
            <a:endParaRPr kumimoji="1" lang="en-US" altLang="ja-JP" sz="2400" dirty="0"/>
          </a:p>
        </p:txBody>
      </p:sp>
      <p:sp>
        <p:nvSpPr>
          <p:cNvPr id="5" name="スライド番号プレースホルダー 4"/>
          <p:cNvSpPr>
            <a:spLocks noGrp="1"/>
          </p:cNvSpPr>
          <p:nvPr>
            <p:ph type="sldNum" sz="quarter" idx="12"/>
          </p:nvPr>
        </p:nvSpPr>
        <p:spPr/>
        <p:txBody>
          <a:bodyPr/>
          <a:lstStyle/>
          <a:p>
            <a:fld id="{902C5854-7D26-4682-A2CE-373ED3E5E52D}" type="slidenum">
              <a:rPr kumimoji="1" lang="ja-JP" altLang="en-US" smtClean="0"/>
              <a:pPr/>
              <a:t>39</a:t>
            </a:fld>
            <a:endParaRPr kumimoji="1" lang="ja-JP" altLang="en-US"/>
          </a:p>
        </p:txBody>
      </p:sp>
      <p:sp>
        <p:nvSpPr>
          <p:cNvPr id="6" name="テキスト ボックス 5"/>
          <p:cNvSpPr txBox="1"/>
          <p:nvPr/>
        </p:nvSpPr>
        <p:spPr>
          <a:xfrm>
            <a:off x="2771800" y="4653136"/>
            <a:ext cx="5482952" cy="307777"/>
          </a:xfrm>
          <a:prstGeom prst="rect">
            <a:avLst/>
          </a:prstGeom>
          <a:noFill/>
        </p:spPr>
        <p:txBody>
          <a:bodyPr wrap="square" rtlCol="0">
            <a:spAutoFit/>
          </a:bodyPr>
          <a:lstStyle/>
          <a:p>
            <a:pPr lvl="0" algn="r">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高室</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成</a:t>
            </a:r>
            <a:r>
              <a:rPr kumimoji="1" lang="ja-JP" altLang="en-US"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幸</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 『</a:t>
            </a:r>
            <a:r>
              <a:rPr lang="ja-JP" altLang="en-US" sz="1400">
                <a:solidFill>
                  <a:prstClr val="black"/>
                </a:solidFill>
              </a:rPr>
              <a:t>ケアマネジャーの会議力</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a:t>
            </a:r>
            <a:r>
              <a:rPr lang="ja-JP" altLang="en-US" sz="1400">
                <a:solidFill>
                  <a:prstClr val="black"/>
                </a:solidFill>
                <a:latin typeface="Calibri"/>
                <a:ea typeface="ＭＳ Ｐゴシック" panose="020B0600070205080204" pitchFamily="50" charset="-128"/>
              </a:rPr>
              <a:t> </a:t>
            </a:r>
            <a:r>
              <a:rPr lang="en-US" altLang="ja-JP" sz="1400" smtClean="0">
                <a:solidFill>
                  <a:prstClr val="black"/>
                </a:solidFill>
                <a:latin typeface="Calibri"/>
                <a:ea typeface="ＭＳ Ｐゴシック" panose="020B0600070205080204" pitchFamily="50" charset="-128"/>
              </a:rPr>
              <a:t>(</a:t>
            </a:r>
            <a:r>
              <a:rPr kumimoji="1" lang="ja-JP" altLang="en-US"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中央</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法規</a:t>
            </a:r>
            <a:r>
              <a:rPr kumimoji="1" lang="ja-JP" altLang="en-US"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出版</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a:t>
            </a:r>
            <a:r>
              <a:rPr kumimoji="1" lang="en-US" altLang="ja-JP"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p.40</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7456837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7057"/>
            <a:ext cx="7976271" cy="3500958"/>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①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導入</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・本科目の獲得目標と内容、実施上の留意点</a:t>
            </a:r>
          </a:p>
          <a:p>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② 本論</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１</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初任者研修の内容の</a:t>
            </a:r>
            <a:r>
              <a:rPr lang="ja-JP" altLang="en-US" sz="2215">
                <a:latin typeface="ＭＳ ゴシック" panose="020B0609070205080204" pitchFamily="49" charset="-128"/>
                <a:ea typeface="ＭＳ ゴシック" panose="020B0609070205080204" pitchFamily="49" charset="-128"/>
                <a:cs typeface="メイリオ" pitchFamily="50" charset="-128"/>
              </a:rPr>
              <a:t>振り返り</a:t>
            </a:r>
            <a:endParaRPr lang="ja-JP" altLang="en-US" sz="2215" smtClean="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２</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現任研修としての多職種連携・チームアプローチ</a:t>
            </a:r>
            <a:endParaRPr lang="en-US" altLang="ja-JP" sz="2215" smtClean="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・相談支援の展開過程における連携</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・ネットワークと連携</a:t>
            </a:r>
          </a:p>
          <a:p>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③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まとめ</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60</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分</a:t>
            </a:r>
            <a:r>
              <a:rPr lang="ja-JP" altLang="en-US" sz="2585" b="1">
                <a:latin typeface="ＭＳ ゴシック" panose="020B0609070205080204" pitchFamily="49" charset="-128"/>
                <a:ea typeface="ＭＳ ゴシック" panose="020B0609070205080204" pitchFamily="49" charset="-128"/>
                <a:cs typeface="メイリオ" pitchFamily="50" charset="-128"/>
              </a:rPr>
              <a:t>）</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1609408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552" y="451104"/>
            <a:ext cx="8369808" cy="1031623"/>
          </a:xfrm>
        </p:spPr>
        <p:txBody>
          <a:bodyPr>
            <a:normAutofit fontScale="90000"/>
          </a:bodyPr>
          <a:lstStyle/>
          <a:p>
            <a:pPr algn="l"/>
            <a:r>
              <a:rPr lang="ja-JP" altLang="en-US" sz="3200" kern="1200" smtClean="0">
                <a:solidFill>
                  <a:srgbClr val="C00000"/>
                </a:solidFill>
                <a:latin typeface="ＤＨＰ特太ゴシック体" panose="020B0500000000000000" pitchFamily="50" charset="-128"/>
                <a:ea typeface="ＤＨＰ特太ゴシック体" panose="020B0500000000000000" pitchFamily="50" charset="-128"/>
              </a:rPr>
              <a:t>４</a:t>
            </a:r>
            <a:r>
              <a:rPr lang="en-US" altLang="ja-JP" sz="3200" kern="1200" smtClean="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kern="1200" smtClean="0">
                <a:solidFill>
                  <a:srgbClr val="C00000"/>
                </a:solidFill>
                <a:latin typeface="ＤＨＰ特太ゴシック体" panose="020B0500000000000000" pitchFamily="50" charset="-128"/>
                <a:ea typeface="ＤＨＰ特太ゴシック体" panose="020B0500000000000000" pitchFamily="50" charset="-128"/>
              </a:rPr>
              <a:t>多職種</a:t>
            </a:r>
            <a:r>
              <a:rPr lang="ja-JP" altLang="en-US" sz="3200" kern="1200" dirty="0">
                <a:solidFill>
                  <a:srgbClr val="C00000"/>
                </a:solidFill>
                <a:latin typeface="ＤＨＰ特太ゴシック体" panose="020B0500000000000000" pitchFamily="50" charset="-128"/>
                <a:ea typeface="ＤＨＰ特太ゴシック体" panose="020B0500000000000000" pitchFamily="50" charset="-128"/>
              </a:rPr>
              <a:t>連携での課題や促進方法（</a:t>
            </a:r>
            <a:r>
              <a:rPr lang="ja-JP" altLang="en-US" sz="3200" kern="1200">
                <a:solidFill>
                  <a:srgbClr val="C00000"/>
                </a:solidFill>
                <a:latin typeface="ＤＨＰ特太ゴシック体" panose="020B0500000000000000" pitchFamily="50" charset="-128"/>
                <a:ea typeface="ＤＨＰ特太ゴシック体" panose="020B0500000000000000" pitchFamily="50" charset="-128"/>
              </a:rPr>
              <a:t>要因</a:t>
            </a:r>
            <a:r>
              <a:rPr lang="ja-JP" altLang="en-US" sz="3200" kern="1200" smtClean="0">
                <a:solidFill>
                  <a:srgbClr val="C00000"/>
                </a:solidFill>
                <a:latin typeface="ＤＨＰ特太ゴシック体" panose="020B0500000000000000" pitchFamily="50" charset="-128"/>
                <a:ea typeface="ＤＨＰ特太ゴシック体" panose="020B0500000000000000" pitchFamily="50" charset="-128"/>
              </a:rPr>
              <a:t>）</a:t>
            </a:r>
            <a:r>
              <a:rPr lang="en-US" altLang="ja-JP" sz="3200" kern="1200" smtClean="0">
                <a:solidFill>
                  <a:srgbClr val="C00000"/>
                </a:solidFill>
                <a:latin typeface="ＤＨＰ特太ゴシック体" panose="020B0500000000000000" pitchFamily="50" charset="-128"/>
                <a:ea typeface="ＤＨＰ特太ゴシック体" panose="020B0500000000000000" pitchFamily="50" charset="-128"/>
              </a:rPr>
              <a:t/>
            </a:r>
            <a:br>
              <a:rPr lang="en-US" altLang="ja-JP" sz="3200" kern="1200" smtClean="0">
                <a:solidFill>
                  <a:srgbClr val="C00000"/>
                </a:solidFill>
                <a:latin typeface="ＤＨＰ特太ゴシック体" panose="020B0500000000000000" pitchFamily="50" charset="-128"/>
                <a:ea typeface="ＤＨＰ特太ゴシック体" panose="020B0500000000000000" pitchFamily="50" charset="-128"/>
              </a:rPr>
            </a:br>
            <a:r>
              <a:rPr lang="en-US" altLang="ja-JP" sz="3200">
                <a:solidFill>
                  <a:srgbClr val="C00000"/>
                </a:solidFill>
                <a:latin typeface="ＤＨＰ特太ゴシック体" panose="020B0500000000000000" pitchFamily="50" charset="-128"/>
                <a:ea typeface="ＤＨＰ特太ゴシック体" panose="020B0500000000000000" pitchFamily="50" charset="-128"/>
              </a:rPr>
              <a:t> </a:t>
            </a:r>
            <a:r>
              <a:rPr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  </a:t>
            </a:r>
            <a:r>
              <a:rPr lang="ja-JP" altLang="en-US" sz="3200" kern="1200" smtClean="0">
                <a:solidFill>
                  <a:srgbClr val="C00000"/>
                </a:solidFill>
                <a:latin typeface="ＤＨＰ特太ゴシック体" panose="020B0500000000000000" pitchFamily="50" charset="-128"/>
                <a:ea typeface="ＤＨＰ特太ゴシック体" panose="020B0500000000000000" pitchFamily="50" charset="-128"/>
              </a:rPr>
              <a:t>を知る</a:t>
            </a:r>
            <a:r>
              <a:rPr lang="ja-JP" altLang="en-US" sz="3200" kern="1200" dirty="0">
                <a:solidFill>
                  <a:srgbClr val="C00000"/>
                </a:solidFill>
                <a:latin typeface="ＤＨＰ特太ゴシック体" panose="020B0500000000000000" pitchFamily="50" charset="-128"/>
                <a:ea typeface="ＤＨＰ特太ゴシック体" panose="020B0500000000000000" pitchFamily="50" charset="-128"/>
              </a:rPr>
              <a:t>、解決する</a:t>
            </a:r>
            <a:endParaRPr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8435" name="Rectangle 3"/>
          <p:cNvSpPr>
            <a:spLocks noGrp="1" noChangeArrowheads="1"/>
          </p:cNvSpPr>
          <p:nvPr>
            <p:ph type="body" idx="1"/>
          </p:nvPr>
        </p:nvSpPr>
        <p:spPr>
          <a:xfrm>
            <a:off x="539552" y="1778595"/>
            <a:ext cx="7848872" cy="4530725"/>
          </a:xfrm>
        </p:spPr>
        <p:txBody>
          <a:bodyPr/>
          <a:lstStyle/>
          <a:p>
            <a:pPr marL="0" indent="0">
              <a:buNone/>
            </a:pPr>
            <a:r>
              <a:rPr lang="ja-JP" altLang="en-US" dirty="0">
                <a:ea typeface="ＭＳ Ｐゴシック" pitchFamily="50" charset="-128"/>
              </a:rPr>
              <a:t>○具体的に多職種連携やチームアプローチが上手くいっている、上手くいっていない理由を整理し、解決に向けた対応について、自ら、あるいはチームで考え解決方法を検討し実戦につなげる。</a:t>
            </a: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151203-A72C-487C-B594-566CAEA203A0}" type="slidenum">
              <a:rPr kumimoji="0" lang="ja-JP" altLang="en-US" sz="923"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en-US" altLang="ja-JP" sz="923"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247123086"/>
      </p:ext>
    </p:extLst>
  </p:cSld>
  <p:clrMapOvr>
    <a:masterClrMapping/>
  </p:clrMapOvr>
  <p:transition spd="med">
    <p:pull/>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2882">
                <a:solidFill>
                  <a:schemeClr val="tx1"/>
                </a:solidFill>
                <a:latin typeface="Arial" panose="020B0604020202020204" pitchFamily="34" charset="0"/>
                <a:ea typeface="ＭＳ Ｐゴシック" panose="020B0600070205080204" pitchFamily="50" charset="-128"/>
              </a:defRPr>
            </a:lvl1pPr>
            <a:lvl2pPr marL="669101" indent="-257346">
              <a:spcBef>
                <a:spcPct val="20000"/>
              </a:spcBef>
              <a:buChar char="–"/>
              <a:defRPr kumimoji="1" sz="2522">
                <a:solidFill>
                  <a:schemeClr val="tx1"/>
                </a:solidFill>
                <a:latin typeface="Arial" panose="020B0604020202020204" pitchFamily="34" charset="0"/>
                <a:ea typeface="ＭＳ Ｐゴシック" panose="020B0600070205080204" pitchFamily="50" charset="-128"/>
              </a:defRPr>
            </a:lvl2pPr>
            <a:lvl3pPr marL="1029386" indent="-205877">
              <a:spcBef>
                <a:spcPct val="20000"/>
              </a:spcBef>
              <a:buChar char="•"/>
              <a:defRPr kumimoji="1" sz="2161">
                <a:solidFill>
                  <a:schemeClr val="tx1"/>
                </a:solidFill>
                <a:latin typeface="Arial" panose="020B0604020202020204" pitchFamily="34" charset="0"/>
                <a:ea typeface="ＭＳ Ｐゴシック" panose="020B0600070205080204" pitchFamily="50" charset="-128"/>
              </a:defRPr>
            </a:lvl3pPr>
            <a:lvl4pPr marL="1441140" indent="-205877">
              <a:spcBef>
                <a:spcPct val="20000"/>
              </a:spcBef>
              <a:buChar char="–"/>
              <a:defRPr kumimoji="1" sz="1801">
                <a:solidFill>
                  <a:schemeClr val="tx1"/>
                </a:solidFill>
                <a:latin typeface="Arial" panose="020B0604020202020204" pitchFamily="34" charset="0"/>
                <a:ea typeface="ＭＳ Ｐゴシック" panose="020B0600070205080204" pitchFamily="50" charset="-128"/>
              </a:defRPr>
            </a:lvl4pPr>
            <a:lvl5pPr marL="1852894" indent="-205877">
              <a:spcBef>
                <a:spcPct val="20000"/>
              </a:spcBef>
              <a:buChar char="»"/>
              <a:defRPr kumimoji="1" sz="1801">
                <a:solidFill>
                  <a:schemeClr val="tx1"/>
                </a:solidFill>
                <a:latin typeface="Arial" panose="020B0604020202020204" pitchFamily="34" charset="0"/>
                <a:ea typeface="ＭＳ Ｐゴシック" panose="020B0600070205080204" pitchFamily="50" charset="-128"/>
              </a:defRPr>
            </a:lvl5pPr>
            <a:lvl6pPr marL="2264649"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6pPr>
            <a:lvl7pPr marL="2676403"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7pPr>
            <a:lvl8pPr marL="3088157"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8pPr>
            <a:lvl9pPr marL="3499912"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9pPr>
          </a:lstStyle>
          <a:p>
            <a:pPr marL="0" marR="0" lvl="0" indent="0" algn="r" defTabSz="823509" rtl="0" eaLnBrk="1" fontAlgn="base" latinLnBrk="0" hangingPunct="1">
              <a:lnSpc>
                <a:spcPct val="100000"/>
              </a:lnSpc>
              <a:spcBef>
                <a:spcPct val="0"/>
              </a:spcBef>
              <a:spcAft>
                <a:spcPct val="0"/>
              </a:spcAft>
              <a:buClrTx/>
              <a:buSzTx/>
              <a:buFontTx/>
              <a:buNone/>
              <a:tabLst/>
              <a:defRPr/>
            </a:pPr>
            <a:fld id="{04DFDDE2-FCFB-43A4-A20A-69FCB3818DFD}" type="slidenum">
              <a:rPr kumimoji="1" lang="en-US" altLang="ja-JP" sz="1261"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823509" rtl="0" eaLnBrk="1" fontAlgn="base" latinLnBrk="0" hangingPunct="1">
                <a:lnSpc>
                  <a:spcPct val="100000"/>
                </a:lnSpc>
                <a:spcBef>
                  <a:spcPct val="0"/>
                </a:spcBef>
                <a:spcAft>
                  <a:spcPct val="0"/>
                </a:spcAft>
                <a:buClrTx/>
                <a:buSzTx/>
                <a:buFontTx/>
                <a:buNone/>
                <a:tabLst/>
                <a:defRPr/>
              </a:pPr>
              <a:t>41</a:t>
            </a:fld>
            <a:endParaRPr kumimoji="1" lang="en-US" altLang="ja-JP" sz="1261"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7875" name="正方形/長方形 4"/>
          <p:cNvSpPr>
            <a:spLocks noChangeArrowheads="1"/>
          </p:cNvSpPr>
          <p:nvPr/>
        </p:nvSpPr>
        <p:spPr bwMode="auto">
          <a:xfrm>
            <a:off x="479445" y="476672"/>
            <a:ext cx="66848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23509" rtl="0" eaLnBrk="1" fontAlgn="base" latinLnBrk="0" hangingPunct="1">
              <a:lnSpc>
                <a:spcPct val="100000"/>
              </a:lnSpc>
              <a:spcBef>
                <a:spcPct val="0"/>
              </a:spcBef>
              <a:spcAft>
                <a:spcPct val="0"/>
              </a:spcAft>
              <a:buClrTx/>
              <a:buSzTx/>
              <a:buFontTx/>
              <a:buNone/>
              <a:tabLst/>
              <a:defRPr/>
            </a:pPr>
            <a:r>
              <a:rPr kumimoji="1" lang="ja-JP" altLang="en-US" sz="2800" i="0" u="none" strike="noStrike" kern="1200" cap="none" spc="0" normalizeH="0" baseline="0" noProof="0" dirty="0">
                <a:ln>
                  <a:noFill/>
                </a:ln>
                <a:solidFill>
                  <a:srgbClr val="C00000"/>
                </a:solidFill>
                <a:effectLst/>
                <a:uLnTx/>
                <a:uFillTx/>
                <a:latin typeface="ＤＨＰ特太ゴシック体" panose="020B0500000000000000" pitchFamily="50" charset="-128"/>
                <a:ea typeface="ＤＨＰ特太ゴシック体" panose="020B0500000000000000" pitchFamily="50" charset="-128"/>
              </a:rPr>
              <a:t>なぜ部門間の協力がうまく進まないのか </a:t>
            </a:r>
          </a:p>
        </p:txBody>
      </p:sp>
      <p:sp>
        <p:nvSpPr>
          <p:cNvPr id="6" name="正方形/長方形 5"/>
          <p:cNvSpPr>
            <a:spLocks noChangeArrowheads="1"/>
          </p:cNvSpPr>
          <p:nvPr/>
        </p:nvSpPr>
        <p:spPr bwMode="auto">
          <a:xfrm>
            <a:off x="611560" y="1153614"/>
            <a:ext cx="8280920" cy="979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441"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私たちが働く会社の中にも、組織の壁がたくさんあります。お互いに協力したいという気持ちはあっても、知らず知らずのうちに壁</a:t>
            </a:r>
            <a:r>
              <a:rPr kumimoji="1" lang="ja-JP" altLang="en-US" sz="1441"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ができて</a:t>
            </a:r>
            <a:r>
              <a:rPr kumimoji="1" lang="ja-JP" altLang="en-US" sz="1441"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しまうのです。このような壁は、なぜ生じてしまうのでしょうか。また、その壁を乗り越えて協力し合うためには、何をすべきでしょうか。部門を率いるミドルマネージャーに焦点を当てて考えます。</a:t>
            </a:r>
          </a:p>
        </p:txBody>
      </p:sp>
      <p:sp>
        <p:nvSpPr>
          <p:cNvPr id="7" name="正方形/長方形 6"/>
          <p:cNvSpPr>
            <a:spLocks noChangeArrowheads="1"/>
          </p:cNvSpPr>
          <p:nvPr/>
        </p:nvSpPr>
        <p:spPr bwMode="auto">
          <a:xfrm>
            <a:off x="467544" y="2365362"/>
            <a:ext cx="3953325" cy="424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23509" rtl="0" eaLnBrk="1" fontAlgn="base" latinLnBrk="0" hangingPunct="1">
              <a:lnSpc>
                <a:spcPct val="100000"/>
              </a:lnSpc>
              <a:spcBef>
                <a:spcPct val="0"/>
              </a:spcBef>
              <a:spcAft>
                <a:spcPct val="0"/>
              </a:spcAft>
              <a:buClrTx/>
              <a:buSzTx/>
              <a:buFontTx/>
              <a:buNone/>
              <a:tabLst/>
              <a:defRPr/>
            </a:pPr>
            <a:r>
              <a:rPr kumimoji="1" lang="ja-JP" altLang="en-US" sz="2161"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組織の壁を形成する</a:t>
            </a:r>
            <a:r>
              <a:rPr kumimoji="1" lang="en-US" altLang="ja-JP" sz="2161"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5</a:t>
            </a:r>
            <a:r>
              <a:rPr kumimoji="1" lang="ja-JP" altLang="en-US" sz="2161" b="1"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50" charset="-128"/>
                <a:cs typeface="+mn-cs"/>
              </a:rPr>
              <a:t>つの</a:t>
            </a:r>
            <a:r>
              <a:rPr kumimoji="1" lang="ja-JP" altLang="en-US" sz="2161"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要因</a:t>
            </a:r>
          </a:p>
        </p:txBody>
      </p:sp>
      <p:sp>
        <p:nvSpPr>
          <p:cNvPr id="8" name="正方形/長方形 7"/>
          <p:cNvSpPr>
            <a:spLocks noChangeArrowheads="1"/>
          </p:cNvSpPr>
          <p:nvPr/>
        </p:nvSpPr>
        <p:spPr bwMode="auto">
          <a:xfrm>
            <a:off x="467544" y="2716108"/>
            <a:ext cx="5461752" cy="424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23509" rtl="0" eaLnBrk="1" fontAlgn="base" latinLnBrk="0" hangingPunct="1">
              <a:lnSpc>
                <a:spcPct val="100000"/>
              </a:lnSpc>
              <a:spcBef>
                <a:spcPct val="0"/>
              </a:spcBef>
              <a:spcAft>
                <a:spcPct val="0"/>
              </a:spcAft>
              <a:buClrTx/>
              <a:buSzTx/>
              <a:buFontTx/>
              <a:buNone/>
              <a:tabLst/>
              <a:defRPr/>
            </a:pPr>
            <a:r>
              <a:rPr kumimoji="1" lang="ja-JP" altLang="en-US" sz="2161"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216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組織</a:t>
            </a:r>
            <a:r>
              <a:rPr kumimoji="1" lang="ja-JP" altLang="en-US" sz="2161"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t>の壁</a:t>
            </a:r>
            <a:r>
              <a:rPr kumimoji="1" lang="ja-JP" altLang="en-US" sz="2161"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を形成する要因は、○○○○だ。」</a:t>
            </a:r>
          </a:p>
        </p:txBody>
      </p:sp>
      <p:sp>
        <p:nvSpPr>
          <p:cNvPr id="9" name="正方形/長方形 8"/>
          <p:cNvSpPr>
            <a:spLocks noChangeArrowheads="1"/>
          </p:cNvSpPr>
          <p:nvPr/>
        </p:nvSpPr>
        <p:spPr bwMode="auto">
          <a:xfrm>
            <a:off x="611560" y="3212976"/>
            <a:ext cx="8280920" cy="2230243"/>
          </a:xfrm>
          <a:prstGeom prst="rect">
            <a:avLst/>
          </a:prstGeom>
          <a:noFill/>
          <a:ln w="25400">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①「相互の方針のずれ」</a:t>
            </a:r>
            <a:r>
              <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相手部門と方針や関心がずれていること。</a:t>
            </a:r>
            <a:endPar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823509" rtl="0" eaLnBrk="1" fontAlgn="base" latinLnBrk="0" hangingPunct="1">
              <a:lnSpc>
                <a:spcPts val="600"/>
              </a:lnSpc>
              <a:spcBef>
                <a:spcPct val="0"/>
              </a:spcBef>
              <a:spcAft>
                <a:spcPct val="0"/>
              </a:spcAft>
              <a:buClrTx/>
              <a:buSzTx/>
              <a:buFontTx/>
              <a:buChar char="•"/>
              <a:tabLst/>
              <a:defRPr/>
            </a:pPr>
            <a:endPar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②「相手部門の能力・人手不足」</a:t>
            </a:r>
            <a:r>
              <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期待する能力が相手部門になかったり、あったとしても忙しくて余裕がないことです。</a:t>
            </a:r>
            <a:endPar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r" defTabSz="823509" rtl="0" eaLnBrk="1" fontAlgn="base" latinLnBrk="0" hangingPunct="1">
              <a:lnSpc>
                <a:spcPts val="600"/>
              </a:lnSpc>
              <a:spcBef>
                <a:spcPct val="0"/>
              </a:spcBef>
              <a:spcAft>
                <a:spcPct val="0"/>
              </a:spcAft>
              <a:buClrTx/>
              <a:buSzTx/>
              <a:buFontTx/>
              <a:buChar char="•"/>
              <a:tabLst/>
              <a:defRPr/>
            </a:pPr>
            <a:endPar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③「自己の連携構築力不足」</a:t>
            </a:r>
            <a:r>
              <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自分自身のことで、連携をマネジメントする能力が足りないこと。</a:t>
            </a:r>
            <a:endPar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823509" rtl="0" eaLnBrk="1" fontAlgn="base" latinLnBrk="0" hangingPunct="1">
              <a:lnSpc>
                <a:spcPts val="600"/>
              </a:lnSpc>
              <a:spcBef>
                <a:spcPct val="0"/>
              </a:spcBef>
              <a:spcAft>
                <a:spcPct val="0"/>
              </a:spcAft>
              <a:buClrTx/>
              <a:buSzTx/>
              <a:buFontTx/>
              <a:buChar char="•"/>
              <a:tabLst/>
              <a:defRPr/>
            </a:pPr>
            <a:endPar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④「部門重視の制度」</a:t>
            </a:r>
            <a:r>
              <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評価制度等の各種制度が部分最適を助長するものになってしまっていること。</a:t>
            </a:r>
            <a:endPar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823509" rtl="0" eaLnBrk="1" fontAlgn="base" latinLnBrk="0" hangingPunct="1">
              <a:lnSpc>
                <a:spcPts val="600"/>
              </a:lnSpc>
              <a:spcBef>
                <a:spcPct val="0"/>
              </a:spcBef>
              <a:spcAft>
                <a:spcPct val="0"/>
              </a:spcAft>
              <a:buClrTx/>
              <a:buSzTx/>
              <a:buFontTx/>
              <a:buChar char="•"/>
              <a:tabLst/>
              <a:defRPr/>
            </a:pPr>
            <a:endPar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⑤「心理的なわだかまり」</a:t>
            </a:r>
            <a:r>
              <a:rPr kumimoji="1" lang="en-US" altLang="ja-JP"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621"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感情面のこと</a:t>
            </a:r>
          </a:p>
        </p:txBody>
      </p:sp>
      <p:sp>
        <p:nvSpPr>
          <p:cNvPr id="10" name="正方形/長方形 9"/>
          <p:cNvSpPr>
            <a:spLocks noChangeArrowheads="1"/>
          </p:cNvSpPr>
          <p:nvPr/>
        </p:nvSpPr>
        <p:spPr bwMode="auto">
          <a:xfrm>
            <a:off x="2267744" y="5589240"/>
            <a:ext cx="66160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r"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富士</a:t>
            </a:r>
            <a:r>
              <a:rPr kumimoji="1" lang="ja-JP"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t>ゼロックス</a:t>
            </a:r>
            <a:r>
              <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総合教育研究所　人材開発白書</a:t>
            </a:r>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r"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富士ゼロックス総合教育研究所 研究室長</a:t>
            </a:r>
            <a:br>
              <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首都大学東京大学院ビジネススクール非常勤講師　坂本雅明</a:t>
            </a:r>
          </a:p>
        </p:txBody>
      </p:sp>
      <p:sp>
        <p:nvSpPr>
          <p:cNvPr id="11"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14944051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outVertical)">
                                      <p:cBhvr>
                                        <p:cTn id="25" dur="500"/>
                                        <p:tgtEl>
                                          <p:spTgt spid="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
                                            <p:bg/>
                                          </p:spTgt>
                                        </p:tgtEl>
                                        <p:attrNameLst>
                                          <p:attrName>style.visibility</p:attrName>
                                        </p:attrNameLst>
                                      </p:cBhvr>
                                      <p:to>
                                        <p:strVal val="visible"/>
                                      </p:to>
                                    </p:set>
                                    <p:animEffect transition="in" filter="wipe(left)">
                                      <p:cBhvr>
                                        <p:cTn id="30" dur="2000"/>
                                        <p:tgtEl>
                                          <p:spTgt spid="9">
                                            <p:bg/>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wipe(left)">
                                      <p:cBhvr>
                                        <p:cTn id="35" dur="2000"/>
                                        <p:tgtEl>
                                          <p:spTgt spid="9">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wipe(left)">
                                      <p:cBhvr>
                                        <p:cTn id="40" dur="2000"/>
                                        <p:tgtEl>
                                          <p:spTgt spid="9">
                                            <p:txEl>
                                              <p:pRg st="2" end="2"/>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9">
                                            <p:txEl>
                                              <p:pRg st="4" end="4"/>
                                            </p:txEl>
                                          </p:spTgt>
                                        </p:tgtEl>
                                        <p:attrNameLst>
                                          <p:attrName>style.visibility</p:attrName>
                                        </p:attrNameLst>
                                      </p:cBhvr>
                                      <p:to>
                                        <p:strVal val="visible"/>
                                      </p:to>
                                    </p:set>
                                    <p:animEffect transition="in" filter="wipe(left)">
                                      <p:cBhvr>
                                        <p:cTn id="45" dur="2000"/>
                                        <p:tgtEl>
                                          <p:spTgt spid="9">
                                            <p:txEl>
                                              <p:pRg st="4" end="4"/>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9">
                                            <p:txEl>
                                              <p:pRg st="6" end="6"/>
                                            </p:txEl>
                                          </p:spTgt>
                                        </p:tgtEl>
                                        <p:attrNameLst>
                                          <p:attrName>style.visibility</p:attrName>
                                        </p:attrNameLst>
                                      </p:cBhvr>
                                      <p:to>
                                        <p:strVal val="visible"/>
                                      </p:to>
                                    </p:set>
                                    <p:animEffect transition="in" filter="wipe(left)">
                                      <p:cBhvr>
                                        <p:cTn id="50" dur="2000"/>
                                        <p:tgtEl>
                                          <p:spTgt spid="9">
                                            <p:txEl>
                                              <p:pRg st="6" end="6"/>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9">
                                            <p:txEl>
                                              <p:pRg st="8" end="8"/>
                                            </p:txEl>
                                          </p:spTgt>
                                        </p:tgtEl>
                                        <p:attrNameLst>
                                          <p:attrName>style.visibility</p:attrName>
                                        </p:attrNameLst>
                                      </p:cBhvr>
                                      <p:to>
                                        <p:strVal val="visible"/>
                                      </p:to>
                                    </p:set>
                                    <p:animEffect transition="in" filter="wipe(left)">
                                      <p:cBhvr>
                                        <p:cTn id="55" dur="20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build="p" bldLvl="5" animBg="1"/>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2882">
                <a:solidFill>
                  <a:schemeClr val="tx1"/>
                </a:solidFill>
                <a:latin typeface="Arial" panose="020B0604020202020204" pitchFamily="34" charset="0"/>
                <a:ea typeface="ＭＳ Ｐゴシック" panose="020B0600070205080204" pitchFamily="50" charset="-128"/>
              </a:defRPr>
            </a:lvl1pPr>
            <a:lvl2pPr marL="669101" indent="-257346">
              <a:spcBef>
                <a:spcPct val="20000"/>
              </a:spcBef>
              <a:buChar char="–"/>
              <a:defRPr kumimoji="1" sz="2522">
                <a:solidFill>
                  <a:schemeClr val="tx1"/>
                </a:solidFill>
                <a:latin typeface="Arial" panose="020B0604020202020204" pitchFamily="34" charset="0"/>
                <a:ea typeface="ＭＳ Ｐゴシック" panose="020B0600070205080204" pitchFamily="50" charset="-128"/>
              </a:defRPr>
            </a:lvl2pPr>
            <a:lvl3pPr marL="1029386" indent="-205877">
              <a:spcBef>
                <a:spcPct val="20000"/>
              </a:spcBef>
              <a:buChar char="•"/>
              <a:defRPr kumimoji="1" sz="2161">
                <a:solidFill>
                  <a:schemeClr val="tx1"/>
                </a:solidFill>
                <a:latin typeface="Arial" panose="020B0604020202020204" pitchFamily="34" charset="0"/>
                <a:ea typeface="ＭＳ Ｐゴシック" panose="020B0600070205080204" pitchFamily="50" charset="-128"/>
              </a:defRPr>
            </a:lvl3pPr>
            <a:lvl4pPr marL="1441140" indent="-205877">
              <a:spcBef>
                <a:spcPct val="20000"/>
              </a:spcBef>
              <a:buChar char="–"/>
              <a:defRPr kumimoji="1" sz="1801">
                <a:solidFill>
                  <a:schemeClr val="tx1"/>
                </a:solidFill>
                <a:latin typeface="Arial" panose="020B0604020202020204" pitchFamily="34" charset="0"/>
                <a:ea typeface="ＭＳ Ｐゴシック" panose="020B0600070205080204" pitchFamily="50" charset="-128"/>
              </a:defRPr>
            </a:lvl4pPr>
            <a:lvl5pPr marL="1852894" indent="-205877">
              <a:spcBef>
                <a:spcPct val="20000"/>
              </a:spcBef>
              <a:buChar char="»"/>
              <a:defRPr kumimoji="1" sz="1801">
                <a:solidFill>
                  <a:schemeClr val="tx1"/>
                </a:solidFill>
                <a:latin typeface="Arial" panose="020B0604020202020204" pitchFamily="34" charset="0"/>
                <a:ea typeface="ＭＳ Ｐゴシック" panose="020B0600070205080204" pitchFamily="50" charset="-128"/>
              </a:defRPr>
            </a:lvl5pPr>
            <a:lvl6pPr marL="2264649"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6pPr>
            <a:lvl7pPr marL="2676403"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7pPr>
            <a:lvl8pPr marL="3088157"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8pPr>
            <a:lvl9pPr marL="3499912" indent="-205877" eaLnBrk="0" fontAlgn="base" hangingPunct="0">
              <a:spcBef>
                <a:spcPct val="20000"/>
              </a:spcBef>
              <a:spcAft>
                <a:spcPct val="0"/>
              </a:spcAft>
              <a:buChar char="»"/>
              <a:defRPr kumimoji="1" sz="1801">
                <a:solidFill>
                  <a:schemeClr val="tx1"/>
                </a:solidFill>
                <a:latin typeface="Arial" panose="020B0604020202020204" pitchFamily="34" charset="0"/>
                <a:ea typeface="ＭＳ Ｐゴシック" panose="020B0600070205080204" pitchFamily="50" charset="-128"/>
              </a:defRPr>
            </a:lvl9pPr>
          </a:lstStyle>
          <a:p>
            <a:pPr marL="0" marR="0" lvl="0" indent="0" algn="r" defTabSz="823509" rtl="0" eaLnBrk="1" fontAlgn="base" latinLnBrk="0" hangingPunct="1">
              <a:lnSpc>
                <a:spcPct val="100000"/>
              </a:lnSpc>
              <a:spcBef>
                <a:spcPct val="0"/>
              </a:spcBef>
              <a:spcAft>
                <a:spcPct val="0"/>
              </a:spcAft>
              <a:buClrTx/>
              <a:buSzTx/>
              <a:buFontTx/>
              <a:buNone/>
              <a:tabLst/>
              <a:defRPr/>
            </a:pPr>
            <a:fld id="{04DFDDE2-FCFB-43A4-A20A-69FCB3818DFD}" type="slidenum">
              <a:rPr kumimoji="1" lang="en-US" altLang="ja-JP" sz="2000" b="0"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823509" rtl="0" eaLnBrk="1" fontAlgn="base" latinLnBrk="0" hangingPunct="1">
                <a:lnSpc>
                  <a:spcPct val="100000"/>
                </a:lnSpc>
                <a:spcBef>
                  <a:spcPct val="0"/>
                </a:spcBef>
                <a:spcAft>
                  <a:spcPct val="0"/>
                </a:spcAft>
                <a:buClrTx/>
                <a:buSzTx/>
                <a:buFontTx/>
                <a:buNone/>
                <a:tabLst/>
                <a:defRPr/>
              </a:pPr>
              <a:t>42</a:t>
            </a:fld>
            <a:endParaRPr kumimoji="1"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7875" name="正方形/長方形 4"/>
          <p:cNvSpPr>
            <a:spLocks noChangeArrowheads="1"/>
          </p:cNvSpPr>
          <p:nvPr/>
        </p:nvSpPr>
        <p:spPr bwMode="auto">
          <a:xfrm>
            <a:off x="0" y="256756"/>
            <a:ext cx="5078634" cy="480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23509" rtl="0" eaLnBrk="1" fontAlgn="base" latinLnBrk="0" hangingPunct="1">
              <a:lnSpc>
                <a:spcPct val="100000"/>
              </a:lnSpc>
              <a:spcBef>
                <a:spcPct val="0"/>
              </a:spcBef>
              <a:spcAft>
                <a:spcPct val="0"/>
              </a:spcAft>
              <a:buClrTx/>
              <a:buSzTx/>
              <a:buFontTx/>
              <a:buNone/>
              <a:tabLst/>
              <a:defRPr/>
            </a:pPr>
            <a:r>
              <a:rPr kumimoji="1" lang="ja-JP" altLang="en-US" sz="2522"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これを私たちの実践で考えて見ると </a:t>
            </a:r>
          </a:p>
        </p:txBody>
      </p:sp>
      <p:graphicFrame>
        <p:nvGraphicFramePr>
          <p:cNvPr id="3" name="表 2"/>
          <p:cNvGraphicFramePr>
            <a:graphicFrameLocks noGrp="1"/>
          </p:cNvGraphicFramePr>
          <p:nvPr>
            <p:extLst/>
          </p:nvPr>
        </p:nvGraphicFramePr>
        <p:xfrm>
          <a:off x="107504" y="836764"/>
          <a:ext cx="8856984" cy="5792061"/>
        </p:xfrm>
        <a:graphic>
          <a:graphicData uri="http://schemas.openxmlformats.org/drawingml/2006/table">
            <a:tbl>
              <a:tblPr firstRow="1" bandRow="1">
                <a:tableStyleId>{F5AB1C69-6EDB-4FF4-983F-18BD219EF322}</a:tableStyleId>
              </a:tblPr>
              <a:tblGrid>
                <a:gridCol w="4428492">
                  <a:extLst>
                    <a:ext uri="{9D8B030D-6E8A-4147-A177-3AD203B41FA5}">
                      <a16:colId xmlns:a16="http://schemas.microsoft.com/office/drawing/2014/main" val="2172094689"/>
                    </a:ext>
                  </a:extLst>
                </a:gridCol>
                <a:gridCol w="4428492">
                  <a:extLst>
                    <a:ext uri="{9D8B030D-6E8A-4147-A177-3AD203B41FA5}">
                      <a16:colId xmlns:a16="http://schemas.microsoft.com/office/drawing/2014/main" val="2213612941"/>
                    </a:ext>
                  </a:extLst>
                </a:gridCol>
              </a:tblGrid>
              <a:tr h="7279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dirty="0">
                          <a:solidFill>
                            <a:schemeClr val="bg1"/>
                          </a:solidFill>
                          <a:latin typeface="+mj-ea"/>
                          <a:ea typeface="+mj-ea"/>
                        </a:rPr>
                        <a:t>組織の壁を形成する</a:t>
                      </a:r>
                      <a:endParaRPr lang="en-US" altLang="ja-JP" sz="2000" b="1" dirty="0">
                        <a:solidFill>
                          <a:schemeClr val="bg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dirty="0">
                          <a:solidFill>
                            <a:schemeClr val="bg1"/>
                          </a:solidFill>
                          <a:latin typeface="+mj-ea"/>
                          <a:ea typeface="+mj-ea"/>
                        </a:rPr>
                        <a:t>5</a:t>
                      </a:r>
                      <a:r>
                        <a:rPr lang="ja-JP" altLang="en-US" sz="2000" b="1" dirty="0" err="1">
                          <a:solidFill>
                            <a:schemeClr val="bg1"/>
                          </a:solidFill>
                          <a:latin typeface="+mj-ea"/>
                          <a:ea typeface="+mj-ea"/>
                        </a:rPr>
                        <a:t>つの</a:t>
                      </a:r>
                      <a:r>
                        <a:rPr lang="ja-JP" altLang="en-US" sz="2000" b="1" dirty="0">
                          <a:solidFill>
                            <a:schemeClr val="bg1"/>
                          </a:solidFill>
                          <a:latin typeface="+mj-ea"/>
                          <a:ea typeface="+mj-ea"/>
                        </a:rPr>
                        <a:t>要因</a:t>
                      </a:r>
                      <a:endParaRPr kumimoji="1" lang="ja-JP" altLang="en-US" sz="2000" dirty="0">
                        <a:solidFill>
                          <a:schemeClr val="bg1"/>
                        </a:solidFill>
                        <a:latin typeface="+mj-ea"/>
                        <a:ea typeface="+mj-ea"/>
                      </a:endParaRPr>
                    </a:p>
                  </a:txBody>
                  <a:tcPr/>
                </a:tc>
                <a:tc>
                  <a:txBody>
                    <a:bodyPr/>
                    <a:lstStyle/>
                    <a:p>
                      <a:r>
                        <a:rPr kumimoji="1" lang="ja-JP" altLang="en-US" sz="2000" b="0" dirty="0">
                          <a:latin typeface="+mn-ea"/>
                          <a:ea typeface="+mn-ea"/>
                        </a:rPr>
                        <a:t>連携・チームアプローチの壁を形成する５つの要因</a:t>
                      </a:r>
                    </a:p>
                  </a:txBody>
                  <a:tcPr/>
                </a:tc>
                <a:extLst>
                  <a:ext uri="{0D108BD9-81ED-4DB2-BD59-A6C34878D82A}">
                    <a16:rowId xmlns:a16="http://schemas.microsoft.com/office/drawing/2014/main" val="4279868545"/>
                  </a:ext>
                </a:extLst>
              </a:tr>
              <a:tr h="10722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solidFill>
                            <a:srgbClr val="000000"/>
                          </a:solidFill>
                        </a:rPr>
                        <a:t>①「相互の方針のずれ」</a:t>
                      </a:r>
                      <a:r>
                        <a:rPr lang="en-US" altLang="ja-JP" sz="1800" b="1" dirty="0">
                          <a:solidFill>
                            <a:srgbClr val="000000"/>
                          </a:solidFill>
                        </a:rPr>
                        <a:t>…</a:t>
                      </a:r>
                      <a:r>
                        <a:rPr lang="ja-JP" altLang="en-US" sz="1800" b="1" dirty="0">
                          <a:solidFill>
                            <a:srgbClr val="000000"/>
                          </a:solidFill>
                        </a:rPr>
                        <a:t>相手部門と方針や関心がずれていること。</a:t>
                      </a:r>
                      <a:endParaRPr lang="en-US" altLang="ja-JP" sz="1800" b="1" dirty="0">
                        <a:solidFill>
                          <a:srgbClr val="000000"/>
                        </a:solidFill>
                      </a:endParaRPr>
                    </a:p>
                    <a:p>
                      <a:endParaRPr kumimoji="1" lang="ja-JP" altLang="en-US" dirty="0"/>
                    </a:p>
                  </a:txBody>
                  <a:tcPr/>
                </a:tc>
                <a:tc>
                  <a:txBody>
                    <a:bodyPr/>
                    <a:lstStyle/>
                    <a:p>
                      <a:r>
                        <a:rPr kumimoji="1" lang="ja-JP" altLang="en-US" b="1" dirty="0">
                          <a:latin typeface="+mn-ea"/>
                          <a:ea typeface="+mn-ea"/>
                        </a:rPr>
                        <a:t>①ニーズの捉え方のずれ、優先順位のずれ、支援の価値観のずれ、そこに時間をかける必要性の認識等</a:t>
                      </a:r>
                    </a:p>
                  </a:txBody>
                  <a:tcPr/>
                </a:tc>
                <a:extLst>
                  <a:ext uri="{0D108BD9-81ED-4DB2-BD59-A6C34878D82A}">
                    <a16:rowId xmlns:a16="http://schemas.microsoft.com/office/drawing/2014/main" val="1881037916"/>
                  </a:ext>
                </a:extLst>
              </a:tr>
              <a:tr h="1188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solidFill>
                            <a:srgbClr val="000000"/>
                          </a:solidFill>
                        </a:rPr>
                        <a:t>②「相手部門の能力・人手不足」</a:t>
                      </a:r>
                      <a:r>
                        <a:rPr lang="en-US" altLang="ja-JP" sz="1800" b="1" dirty="0">
                          <a:solidFill>
                            <a:srgbClr val="000000"/>
                          </a:solidFill>
                        </a:rPr>
                        <a:t>…</a:t>
                      </a:r>
                      <a:r>
                        <a:rPr lang="ja-JP" altLang="en-US" sz="1800" b="1" dirty="0">
                          <a:solidFill>
                            <a:srgbClr val="000000"/>
                          </a:solidFill>
                        </a:rPr>
                        <a:t>期待する能力が相手部門になかったり、あったとしても忙しくて余裕がないことです。</a:t>
                      </a:r>
                      <a:endParaRPr lang="en-US" altLang="ja-JP" sz="1800" b="1" dirty="0">
                        <a:solidFill>
                          <a:srgbClr val="000000"/>
                        </a:solidFill>
                      </a:endParaRPr>
                    </a:p>
                    <a:p>
                      <a:endParaRPr kumimoji="1" lang="ja-JP" altLang="en-US" dirty="0"/>
                    </a:p>
                  </a:txBody>
                  <a:tcPr/>
                </a:tc>
                <a:tc>
                  <a:txBody>
                    <a:bodyPr/>
                    <a:lstStyle/>
                    <a:p>
                      <a:r>
                        <a:rPr kumimoji="1" lang="ja-JP" altLang="en-US" b="1" dirty="0">
                          <a:latin typeface="+mn-ea"/>
                          <a:ea typeface="+mn-ea"/>
                        </a:rPr>
                        <a:t>②忙しくて時間がとれない、手が回らない、</a:t>
                      </a:r>
                      <a:endParaRPr kumimoji="1" lang="en-US" altLang="ja-JP" b="1" dirty="0">
                        <a:latin typeface="+mn-ea"/>
                        <a:ea typeface="+mn-ea"/>
                      </a:endParaRPr>
                    </a:p>
                    <a:p>
                      <a:r>
                        <a:rPr kumimoji="1" lang="ja-JP" altLang="en-US" b="1" dirty="0">
                          <a:latin typeface="+mn-ea"/>
                          <a:ea typeface="+mn-ea"/>
                        </a:rPr>
                        <a:t>言っていることや、やっていることがよくわからない等</a:t>
                      </a:r>
                    </a:p>
                  </a:txBody>
                  <a:tcPr/>
                </a:tc>
                <a:extLst>
                  <a:ext uri="{0D108BD9-81ED-4DB2-BD59-A6C34878D82A}">
                    <a16:rowId xmlns:a16="http://schemas.microsoft.com/office/drawing/2014/main" val="1213157848"/>
                  </a:ext>
                </a:extLst>
              </a:tr>
              <a:tr h="1188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solidFill>
                            <a:srgbClr val="000000"/>
                          </a:solidFill>
                        </a:rPr>
                        <a:t>③「自己の連携構築力不足」</a:t>
                      </a:r>
                      <a:r>
                        <a:rPr lang="en-US" altLang="ja-JP" sz="1800" b="1" dirty="0">
                          <a:solidFill>
                            <a:srgbClr val="000000"/>
                          </a:solidFill>
                        </a:rPr>
                        <a:t>…</a:t>
                      </a:r>
                      <a:r>
                        <a:rPr lang="ja-JP" altLang="en-US" sz="1800" b="1" dirty="0">
                          <a:solidFill>
                            <a:srgbClr val="000000"/>
                          </a:solidFill>
                        </a:rPr>
                        <a:t>自分自身のことで、連携をマネジメントする能力が足りないこと。</a:t>
                      </a:r>
                      <a:endParaRPr lang="en-US" altLang="ja-JP" sz="1800" b="1" dirty="0">
                        <a:solidFill>
                          <a:srgbClr val="000000"/>
                        </a:solidFill>
                      </a:endParaRPr>
                    </a:p>
                    <a:p>
                      <a:endParaRPr kumimoji="1" lang="ja-JP" altLang="en-US" dirty="0"/>
                    </a:p>
                  </a:txBody>
                  <a:tcPr/>
                </a:tc>
                <a:tc>
                  <a:txBody>
                    <a:bodyPr/>
                    <a:lstStyle/>
                    <a:p>
                      <a:r>
                        <a:rPr kumimoji="1" lang="ja-JP" altLang="en-US" b="1" dirty="0">
                          <a:latin typeface="+mn-ea"/>
                          <a:ea typeface="+mn-ea"/>
                        </a:rPr>
                        <a:t>③コミュニケーション不足、相手の土俵の理解不足、準備不足、ネットワークを組む価値不足（知識・技術・理解促進不足）</a:t>
                      </a:r>
                    </a:p>
                  </a:txBody>
                  <a:tcPr/>
                </a:tc>
                <a:extLst>
                  <a:ext uri="{0D108BD9-81ED-4DB2-BD59-A6C34878D82A}">
                    <a16:rowId xmlns:a16="http://schemas.microsoft.com/office/drawing/2014/main" val="2906442652"/>
                  </a:ext>
                </a:extLst>
              </a:tr>
              <a:tr h="9494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solidFill>
                            <a:srgbClr val="000000"/>
                          </a:solidFill>
                        </a:rPr>
                        <a:t>④「部門重視の制度」</a:t>
                      </a:r>
                      <a:r>
                        <a:rPr lang="en-US" altLang="ja-JP" sz="1800" b="1" dirty="0">
                          <a:solidFill>
                            <a:srgbClr val="000000"/>
                          </a:solidFill>
                        </a:rPr>
                        <a:t>…</a:t>
                      </a:r>
                      <a:r>
                        <a:rPr lang="ja-JP" altLang="en-US" sz="1800" b="1" dirty="0">
                          <a:solidFill>
                            <a:srgbClr val="000000"/>
                          </a:solidFill>
                        </a:rPr>
                        <a:t>評価制度等の各種制度が部分最適を助長するものになってしまっていること。</a:t>
                      </a:r>
                      <a:endParaRPr kumimoji="1" lang="ja-JP" altLang="en-US" dirty="0"/>
                    </a:p>
                  </a:txBody>
                  <a:tcPr/>
                </a:tc>
                <a:tc>
                  <a:txBody>
                    <a:bodyPr/>
                    <a:lstStyle/>
                    <a:p>
                      <a:r>
                        <a:rPr kumimoji="1" lang="ja-JP" altLang="en-US" b="1" dirty="0">
                          <a:latin typeface="+mn-ea"/>
                          <a:ea typeface="+mn-ea"/>
                        </a:rPr>
                        <a:t>④制度等により報酬等に反映されない</a:t>
                      </a:r>
                      <a:endParaRPr kumimoji="1" lang="en-US" altLang="ja-JP" b="1" dirty="0">
                        <a:latin typeface="+mn-ea"/>
                        <a:ea typeface="+mn-ea"/>
                      </a:endParaRPr>
                    </a:p>
                    <a:p>
                      <a:r>
                        <a:rPr kumimoji="1" lang="ja-JP" altLang="en-US" b="1" dirty="0">
                          <a:latin typeface="+mn-ea"/>
                          <a:ea typeface="+mn-ea"/>
                        </a:rPr>
                        <a:t>やっても評価されない。</a:t>
                      </a:r>
                    </a:p>
                  </a:txBody>
                  <a:tcPr/>
                </a:tc>
                <a:extLst>
                  <a:ext uri="{0D108BD9-81ED-4DB2-BD59-A6C34878D82A}">
                    <a16:rowId xmlns:a16="http://schemas.microsoft.com/office/drawing/2014/main" val="238153485"/>
                  </a:ext>
                </a:extLst>
              </a:tr>
              <a:tr h="664981">
                <a:tc>
                  <a:txBody>
                    <a:bodyPr/>
                    <a:lstStyle/>
                    <a:p>
                      <a:r>
                        <a:rPr lang="ja-JP" altLang="en-US" sz="1800" b="1" dirty="0">
                          <a:solidFill>
                            <a:srgbClr val="000000"/>
                          </a:solidFill>
                        </a:rPr>
                        <a:t>⑤「心理的なわだかまり」</a:t>
                      </a:r>
                      <a:r>
                        <a:rPr lang="en-US" altLang="ja-JP" sz="1800" b="1" dirty="0">
                          <a:solidFill>
                            <a:srgbClr val="000000"/>
                          </a:solidFill>
                        </a:rPr>
                        <a:t>…</a:t>
                      </a:r>
                      <a:r>
                        <a:rPr lang="ja-JP" altLang="en-US" sz="1800" b="1" dirty="0">
                          <a:solidFill>
                            <a:srgbClr val="000000"/>
                          </a:solidFill>
                        </a:rPr>
                        <a:t>感情面のこと</a:t>
                      </a:r>
                      <a:endParaRPr kumimoji="1" lang="ja-JP" altLang="en-US" dirty="0"/>
                    </a:p>
                  </a:txBody>
                  <a:tcPr/>
                </a:tc>
                <a:tc>
                  <a:txBody>
                    <a:bodyPr/>
                    <a:lstStyle/>
                    <a:p>
                      <a:r>
                        <a:rPr kumimoji="1" lang="ja-JP" altLang="en-US" b="1" dirty="0">
                          <a:latin typeface="+mn-ea"/>
                          <a:ea typeface="+mn-ea"/>
                        </a:rPr>
                        <a:t>⑤苦手意識、怒られたり、断られた経験がある等</a:t>
                      </a:r>
                    </a:p>
                  </a:txBody>
                  <a:tcPr/>
                </a:tc>
                <a:extLst>
                  <a:ext uri="{0D108BD9-81ED-4DB2-BD59-A6C34878D82A}">
                    <a16:rowId xmlns:a16="http://schemas.microsoft.com/office/drawing/2014/main" val="3430164423"/>
                  </a:ext>
                </a:extLst>
              </a:tr>
            </a:tbl>
          </a:graphicData>
        </a:graphic>
      </p:graphicFrame>
      <p:sp>
        <p:nvSpPr>
          <p:cNvPr id="5"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9144843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9392" y="2457006"/>
            <a:ext cx="8229600" cy="1143000"/>
          </a:xfrm>
        </p:spPr>
        <p:txBody>
          <a:bodyPr>
            <a:normAutofit fontScale="90000"/>
          </a:bodyPr>
          <a:lstStyle/>
          <a:p>
            <a:r>
              <a:rPr kumimoji="1" lang="ja-JP" altLang="en-US" dirty="0"/>
              <a:t>↑</a:t>
            </a:r>
            <a:r>
              <a:rPr kumimoji="1" lang="en-US" altLang="ja-JP" dirty="0"/>
              <a:t/>
            </a:r>
            <a:br>
              <a:rPr kumimoji="1" lang="en-US" altLang="ja-JP" dirty="0"/>
            </a:br>
            <a:r>
              <a:rPr kumimoji="1" lang="ja-JP" altLang="en-US" dirty="0"/>
              <a:t>こうしたことを解決するための</a:t>
            </a:r>
            <a:r>
              <a:rPr kumimoji="1" lang="en-US" altLang="ja-JP" dirty="0"/>
              <a:t/>
            </a:r>
            <a:br>
              <a:rPr kumimoji="1" lang="en-US" altLang="ja-JP" dirty="0"/>
            </a:br>
            <a:r>
              <a:rPr kumimoji="1" lang="ja-JP" altLang="en-US" dirty="0"/>
              <a:t>実践方法は何か？</a:t>
            </a:r>
          </a:p>
        </p:txBody>
      </p:sp>
      <p:sp>
        <p:nvSpPr>
          <p:cNvPr id="3" name="スライド番号プレースホルダー 2"/>
          <p:cNvSpPr>
            <a:spLocks noGrp="1"/>
          </p:cNvSpPr>
          <p:nvPr>
            <p:ph type="sldNum" sz="quarter" idx="12"/>
          </p:nvPr>
        </p:nvSpPr>
        <p:spPr/>
        <p:txBody>
          <a:bodyPr/>
          <a:lstStyle/>
          <a:p>
            <a:fld id="{902C5854-7D26-4682-A2CE-373ED3E5E52D}" type="slidenum">
              <a:rPr kumimoji="1" lang="ja-JP" altLang="en-US" smtClean="0"/>
              <a:pPr/>
              <a:t>43</a:t>
            </a:fld>
            <a:endParaRPr kumimoji="1" lang="ja-JP" altLang="en-US"/>
          </a:p>
        </p:txBody>
      </p:sp>
      <p:sp>
        <p:nvSpPr>
          <p:cNvPr id="4"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529461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noAutofit/>
          </a:bodyPr>
          <a:lstStyle/>
          <a:p>
            <a:r>
              <a:rPr kumimoji="1" lang="ja-JP" altLang="en-US" sz="3200" dirty="0"/>
              <a:t>チームアプローチ（多職種連携）を</a:t>
            </a:r>
            <a:r>
              <a:rPr kumimoji="1" lang="en-US" altLang="ja-JP" sz="3200" dirty="0"/>
              <a:t/>
            </a:r>
            <a:br>
              <a:rPr kumimoji="1" lang="en-US" altLang="ja-JP" sz="3200" dirty="0"/>
            </a:br>
            <a:r>
              <a:rPr kumimoji="1" lang="ja-JP" altLang="en-US" sz="3200" dirty="0"/>
              <a:t>促進するもの阻むもの</a:t>
            </a:r>
          </a:p>
        </p:txBody>
      </p:sp>
      <p:graphicFrame>
        <p:nvGraphicFramePr>
          <p:cNvPr id="4" name="コンテンツ プレースホルダー 3"/>
          <p:cNvGraphicFramePr>
            <a:graphicFrameLocks noGrp="1"/>
          </p:cNvGraphicFramePr>
          <p:nvPr>
            <p:ph idx="1"/>
            <p:extLst/>
          </p:nvPr>
        </p:nvGraphicFramePr>
        <p:xfrm>
          <a:off x="323528" y="1124744"/>
          <a:ext cx="8496944" cy="5584037"/>
        </p:xfrm>
        <a:graphic>
          <a:graphicData uri="http://schemas.openxmlformats.org/drawingml/2006/table">
            <a:tbl>
              <a:tblPr firstRow="1" bandRow="1">
                <a:tableStyleId>{93296810-A885-4BE3-A3E7-6D5BEEA58F35}</a:tableStyleId>
              </a:tblPr>
              <a:tblGrid>
                <a:gridCol w="4248472">
                  <a:extLst>
                    <a:ext uri="{9D8B030D-6E8A-4147-A177-3AD203B41FA5}">
                      <a16:colId xmlns:a16="http://schemas.microsoft.com/office/drawing/2014/main" val="3295551885"/>
                    </a:ext>
                  </a:extLst>
                </a:gridCol>
                <a:gridCol w="4248472">
                  <a:extLst>
                    <a:ext uri="{9D8B030D-6E8A-4147-A177-3AD203B41FA5}">
                      <a16:colId xmlns:a16="http://schemas.microsoft.com/office/drawing/2014/main" val="3599718216"/>
                    </a:ext>
                  </a:extLst>
                </a:gridCol>
              </a:tblGrid>
              <a:tr h="822960">
                <a:tc>
                  <a:txBody>
                    <a:bodyPr/>
                    <a:lstStyle/>
                    <a:p>
                      <a:r>
                        <a:rPr kumimoji="1" lang="ja-JP" altLang="en-US" sz="2400" dirty="0"/>
                        <a:t>・促進するもの（要因）</a:t>
                      </a:r>
                      <a:endParaRPr kumimoji="1" lang="en-US" altLang="ja-JP" sz="2400" dirty="0"/>
                    </a:p>
                    <a:p>
                      <a:r>
                        <a:rPr kumimoji="1" lang="ja-JP" altLang="en-US" sz="2400" dirty="0"/>
                        <a:t>・やりやすいもの</a:t>
                      </a:r>
                    </a:p>
                  </a:txBody>
                  <a:tcPr/>
                </a:tc>
                <a:tc>
                  <a:txBody>
                    <a:bodyPr/>
                    <a:lstStyle/>
                    <a:p>
                      <a:r>
                        <a:rPr kumimoji="1" lang="ja-JP" altLang="en-US" sz="2400" dirty="0"/>
                        <a:t>強化策</a:t>
                      </a:r>
                    </a:p>
                  </a:txBody>
                  <a:tcPr/>
                </a:tc>
                <a:extLst>
                  <a:ext uri="{0D108BD9-81ED-4DB2-BD59-A6C34878D82A}">
                    <a16:rowId xmlns:a16="http://schemas.microsoft.com/office/drawing/2014/main" val="2608934537"/>
                  </a:ext>
                </a:extLst>
              </a:tr>
              <a:tr h="4761077">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01769784"/>
                  </a:ext>
                </a:extLst>
              </a:tr>
            </a:tbl>
          </a:graphicData>
        </a:graphic>
      </p:graphicFrame>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2C5854-7D26-4682-A2CE-373ED3E5E52D}"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23849933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a:p>
        </p:txBody>
      </p:sp>
      <p:sp>
        <p:nvSpPr>
          <p:cNvPr id="4" name="タイトル 1"/>
          <p:cNvSpPr txBox="1">
            <a:spLocks/>
          </p:cNvSpPr>
          <p:nvPr/>
        </p:nvSpPr>
        <p:spPr>
          <a:xfrm>
            <a:off x="457200" y="188640"/>
            <a:ext cx="8229600" cy="8501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j-cs"/>
              </a:rPr>
              <a:t>チームアプローチ（多職種連携）を</a:t>
            </a:r>
            <a:r>
              <a:rPr kumimoji="1" lang="en-US" altLang="ja-JP" sz="3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j-cs"/>
              </a:rPr>
              <a:t/>
            </a:r>
            <a:br>
              <a:rPr kumimoji="1" lang="en-US" altLang="ja-JP" sz="3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j-cs"/>
              </a:rPr>
            </a:br>
            <a:r>
              <a:rPr kumimoji="1" lang="ja-JP" altLang="en-US" sz="3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j-cs"/>
              </a:rPr>
              <a:t>促進するもの阻むもの</a:t>
            </a:r>
            <a:endPar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endParaRPr>
          </a:p>
        </p:txBody>
      </p:sp>
      <p:graphicFrame>
        <p:nvGraphicFramePr>
          <p:cNvPr id="5" name="コンテンツ プレースホルダー 3"/>
          <p:cNvGraphicFramePr>
            <a:graphicFrameLocks/>
          </p:cNvGraphicFramePr>
          <p:nvPr>
            <p:extLst/>
          </p:nvPr>
        </p:nvGraphicFramePr>
        <p:xfrm>
          <a:off x="323528" y="1124744"/>
          <a:ext cx="8496944" cy="5584037"/>
        </p:xfrm>
        <a:graphic>
          <a:graphicData uri="http://schemas.openxmlformats.org/drawingml/2006/table">
            <a:tbl>
              <a:tblPr firstRow="1" bandRow="1">
                <a:tableStyleId>{7DF18680-E054-41AD-8BC1-D1AEF772440D}</a:tableStyleId>
              </a:tblPr>
              <a:tblGrid>
                <a:gridCol w="4248472">
                  <a:extLst>
                    <a:ext uri="{9D8B030D-6E8A-4147-A177-3AD203B41FA5}">
                      <a16:colId xmlns:a16="http://schemas.microsoft.com/office/drawing/2014/main" val="3295551885"/>
                    </a:ext>
                  </a:extLst>
                </a:gridCol>
                <a:gridCol w="4248472">
                  <a:extLst>
                    <a:ext uri="{9D8B030D-6E8A-4147-A177-3AD203B41FA5}">
                      <a16:colId xmlns:a16="http://schemas.microsoft.com/office/drawing/2014/main" val="3599718216"/>
                    </a:ext>
                  </a:extLst>
                </a:gridCol>
              </a:tblGrid>
              <a:tr h="822960">
                <a:tc>
                  <a:txBody>
                    <a:bodyPr/>
                    <a:lstStyle/>
                    <a:p>
                      <a:r>
                        <a:rPr kumimoji="1" lang="ja-JP" altLang="en-US" sz="2400" dirty="0"/>
                        <a:t>・阻害するもの</a:t>
                      </a:r>
                      <a:endParaRPr kumimoji="1" lang="en-US" altLang="ja-JP" sz="2400" dirty="0"/>
                    </a:p>
                    <a:p>
                      <a:r>
                        <a:rPr kumimoji="1" lang="ja-JP" altLang="en-US" sz="2400" dirty="0"/>
                        <a:t>・やりにくいもの</a:t>
                      </a:r>
                    </a:p>
                  </a:txBody>
                  <a:tcPr/>
                </a:tc>
                <a:tc>
                  <a:txBody>
                    <a:bodyPr/>
                    <a:lstStyle/>
                    <a:p>
                      <a:r>
                        <a:rPr kumimoji="1" lang="ja-JP" altLang="en-US" sz="2400" dirty="0"/>
                        <a:t>改善策</a:t>
                      </a:r>
                    </a:p>
                  </a:txBody>
                  <a:tcPr/>
                </a:tc>
                <a:extLst>
                  <a:ext uri="{0D108BD9-81ED-4DB2-BD59-A6C34878D82A}">
                    <a16:rowId xmlns:a16="http://schemas.microsoft.com/office/drawing/2014/main" val="2608934537"/>
                  </a:ext>
                </a:extLst>
              </a:tr>
              <a:tr h="4761077">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01769784"/>
                  </a:ext>
                </a:extLst>
              </a:tr>
            </a:tbl>
          </a:graphicData>
        </a:graphic>
      </p:graphicFrame>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2C5854-7D26-4682-A2CE-373ED3E5E52D}"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45</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753970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lvl="0" indent="0">
              <a:buNone/>
            </a:pPr>
            <a:r>
              <a:rPr kumimoji="1" lang="ja-JP" altLang="en-US" dirty="0"/>
              <a:t>どのような対応策や改善策、</a:t>
            </a:r>
            <a:r>
              <a:rPr lang="ja-JP" altLang="en-US" dirty="0">
                <a:solidFill>
                  <a:prstClr val="black"/>
                </a:solidFill>
              </a:rPr>
              <a:t>促進や強化策が出されたか</a:t>
            </a:r>
            <a:endParaRPr kumimoji="1" lang="en-US" altLang="ja-JP" dirty="0"/>
          </a:p>
          <a:p>
            <a:endParaRPr lang="en-US" altLang="ja-JP" dirty="0"/>
          </a:p>
          <a:p>
            <a:r>
              <a:rPr kumimoji="1" lang="ja-JP" altLang="en-US" dirty="0"/>
              <a:t>具体的な実現の可能性等</a:t>
            </a:r>
            <a:endParaRPr kumimoji="1" lang="en-US" altLang="ja-JP" dirty="0"/>
          </a:p>
          <a:p>
            <a:endParaRPr lang="en-US" altLang="ja-JP" dirty="0"/>
          </a:p>
          <a:p>
            <a:endParaRPr kumimoji="1" lang="en-US" altLang="ja-JP" dirty="0"/>
          </a:p>
          <a:p>
            <a:pPr marL="0" indent="0">
              <a:buNone/>
            </a:pPr>
            <a:r>
              <a:rPr kumimoji="1" lang="ja-JP" altLang="en-US" dirty="0"/>
              <a:t>　　　　　　　　　　　　</a:t>
            </a:r>
          </a:p>
        </p:txBody>
      </p:sp>
      <p:sp>
        <p:nvSpPr>
          <p:cNvPr id="4" name="スライド番号プレースホルダー 3"/>
          <p:cNvSpPr>
            <a:spLocks noGrp="1"/>
          </p:cNvSpPr>
          <p:nvPr>
            <p:ph type="sldNum" sz="quarter" idx="12"/>
          </p:nvPr>
        </p:nvSpPr>
        <p:spPr/>
        <p:txBody>
          <a:bodyPr/>
          <a:lstStyle/>
          <a:p>
            <a:fld id="{902C5854-7D26-4682-A2CE-373ED3E5E52D}" type="slidenum">
              <a:rPr kumimoji="1" lang="ja-JP" altLang="en-US" smtClean="0"/>
              <a:pPr/>
              <a:t>46</a:t>
            </a:fld>
            <a:endParaRPr kumimoji="1" lang="ja-JP" altLang="en-US"/>
          </a:p>
        </p:txBody>
      </p:sp>
      <p:sp>
        <p:nvSpPr>
          <p:cNvPr id="5" name="四角形: 角を丸くする 10"/>
          <p:cNvSpPr/>
          <p:nvPr/>
        </p:nvSpPr>
        <p:spPr>
          <a:xfrm>
            <a:off x="7833007" y="60264"/>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2731278940"/>
      </p:ext>
    </p:extLst>
  </p:cSld>
  <p:clrMapOvr>
    <a:masterClrMapping/>
  </p:clrMapOvr>
  <p:transition spd="med">
    <p:pull/>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3" name="Rectangle 3"/>
          <p:cNvSpPr>
            <a:spLocks noGrp="1" noChangeArrowheads="1"/>
          </p:cNvSpPr>
          <p:nvPr>
            <p:ph type="title"/>
          </p:nvPr>
        </p:nvSpPr>
        <p:spPr>
          <a:xfrm>
            <a:off x="547799" y="671547"/>
            <a:ext cx="8560705" cy="453197"/>
          </a:xfrm>
        </p:spPr>
        <p:txBody>
          <a:bodyPr>
            <a:normAutofit fontScale="90000"/>
          </a:bodyPr>
          <a:lstStyle/>
          <a:p>
            <a:pPr algn="l" eaLnBrk="1" hangingPunct="1"/>
            <a:r>
              <a:rPr lang="ja-JP" altLang="en-US" sz="2882" dirty="0">
                <a:solidFill>
                  <a:srgbClr val="C00000"/>
                </a:solidFill>
                <a:latin typeface="ＤＨＰ特太ゴシック体" panose="020B0500000000000000" pitchFamily="50" charset="-128"/>
                <a:ea typeface="ＤＨＰ特太ゴシック体" panose="020B0500000000000000" pitchFamily="50" charset="-128"/>
              </a:rPr>
              <a:t>チームアプローチ</a:t>
            </a:r>
            <a:r>
              <a:rPr lang="ja-JP" altLang="en-US" sz="2882">
                <a:solidFill>
                  <a:srgbClr val="C00000"/>
                </a:solidFill>
                <a:latin typeface="ＤＨＰ特太ゴシック体" panose="020B0500000000000000" pitchFamily="50" charset="-128"/>
                <a:ea typeface="ＤＨＰ特太ゴシック体" panose="020B0500000000000000" pitchFamily="50" charset="-128"/>
              </a:rPr>
              <a:t>の</a:t>
            </a:r>
            <a:r>
              <a:rPr lang="ja-JP" altLang="en-US" sz="2882" smtClean="0">
                <a:solidFill>
                  <a:srgbClr val="C00000"/>
                </a:solidFill>
                <a:latin typeface="ＤＨＰ特太ゴシック体" panose="020B0500000000000000" pitchFamily="50" charset="-128"/>
                <a:ea typeface="ＤＨＰ特太ゴシック体" panose="020B0500000000000000" pitchFamily="50" charset="-128"/>
              </a:rPr>
              <a:t>重要性</a:t>
            </a:r>
            <a:r>
              <a:rPr lang="en-US" altLang="ja-JP" sz="2882" smtClean="0">
                <a:solidFill>
                  <a:srgbClr val="C00000"/>
                </a:solidFill>
                <a:latin typeface="ＤＨＰ特太ゴシック体" panose="020B0500000000000000" pitchFamily="50" charset="-128"/>
                <a:ea typeface="ＤＨＰ特太ゴシック体" panose="020B0500000000000000" pitchFamily="50" charset="-128"/>
              </a:rPr>
              <a:t/>
            </a:r>
            <a:br>
              <a:rPr lang="en-US" altLang="ja-JP" sz="2882"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882" smtClean="0">
                <a:solidFill>
                  <a:srgbClr val="C00000"/>
                </a:solidFill>
                <a:latin typeface="ＤＨＰ特太ゴシック体" panose="020B0500000000000000" pitchFamily="50" charset="-128"/>
                <a:ea typeface="ＤＨＰ特太ゴシック体" panose="020B0500000000000000" pitchFamily="50" charset="-128"/>
              </a:rPr>
              <a:t>（</a:t>
            </a:r>
            <a:r>
              <a:rPr lang="ja-JP" altLang="en-US" sz="2882" dirty="0">
                <a:solidFill>
                  <a:srgbClr val="C00000"/>
                </a:solidFill>
                <a:latin typeface="ＤＨＰ特太ゴシック体" panose="020B0500000000000000" pitchFamily="50" charset="-128"/>
                <a:ea typeface="ＤＨＰ特太ゴシック体" panose="020B0500000000000000" pitchFamily="50" charset="-128"/>
              </a:rPr>
              <a:t>さまざまな会議の活用）</a:t>
            </a:r>
          </a:p>
        </p:txBody>
      </p:sp>
      <p:sp>
        <p:nvSpPr>
          <p:cNvPr id="220164" name="コンテンツ プレースホルダー 1"/>
          <p:cNvSpPr>
            <a:spLocks noGrp="1"/>
          </p:cNvSpPr>
          <p:nvPr>
            <p:ph sz="half" idx="1"/>
          </p:nvPr>
        </p:nvSpPr>
        <p:spPr>
          <a:xfrm>
            <a:off x="539553" y="1486459"/>
            <a:ext cx="8280920" cy="4534829"/>
          </a:xfrm>
        </p:spPr>
        <p:txBody>
          <a:bodyPr>
            <a:normAutofit fontScale="92500"/>
          </a:bodyPr>
          <a:lstStyle/>
          <a:p>
            <a:pPr>
              <a:lnSpc>
                <a:spcPct val="110000"/>
              </a:lnSpc>
            </a:pPr>
            <a:r>
              <a:rPr lang="ja-JP" altLang="en-US" sz="2161"/>
              <a:t>利用者のニーズを充足するために、連携の視点と軸を整理していくと、支援者・事業所・組織及び関係機関・地域・まちの軸の中で、連携をしていくための場の設定と実践が重要（不可欠）となる。</a:t>
            </a:r>
            <a:endParaRPr lang="en-US" altLang="ja-JP" sz="2161"/>
          </a:p>
          <a:p>
            <a:pPr>
              <a:lnSpc>
                <a:spcPct val="110000"/>
              </a:lnSpc>
            </a:pPr>
            <a:r>
              <a:rPr lang="ja-JP" altLang="en-US" sz="2161"/>
              <a:t>また、この</a:t>
            </a:r>
            <a:r>
              <a:rPr lang="en-US" altLang="ja-JP" sz="2161"/>
              <a:t>『</a:t>
            </a:r>
            <a:r>
              <a:rPr lang="ja-JP" altLang="en-US" sz="2161"/>
              <a:t>場</a:t>
            </a:r>
            <a:r>
              <a:rPr lang="en-US" altLang="ja-JP" sz="2161"/>
              <a:t>』</a:t>
            </a:r>
            <a:r>
              <a:rPr lang="ja-JP" altLang="en-US" sz="2161"/>
              <a:t>は、双方における連携を強化するとともに、それぞれの人材育成やサービスの質の向上、地域の活性化にもつながるものである。</a:t>
            </a:r>
            <a:endParaRPr lang="en-US" altLang="ja-JP" sz="2161"/>
          </a:p>
          <a:p>
            <a:pPr>
              <a:lnSpc>
                <a:spcPct val="110000"/>
              </a:lnSpc>
            </a:pPr>
            <a:r>
              <a:rPr lang="ja-JP" altLang="en-US" sz="2161"/>
              <a:t>職場では、朝会（ミーティング）、グループ会議、ＱＣ活動等々様々な会議がある中に、「個別支援計画作成会議」が含まれる。</a:t>
            </a:r>
            <a:endParaRPr lang="en-US" altLang="ja-JP" sz="2161"/>
          </a:p>
          <a:p>
            <a:pPr>
              <a:lnSpc>
                <a:spcPct val="110000"/>
              </a:lnSpc>
            </a:pPr>
            <a:r>
              <a:rPr lang="ja-JP" altLang="en-US" sz="2161"/>
              <a:t>また、本人（利用者）を通した関係機関との連携実践は、「サービス担当者会議」となる。</a:t>
            </a:r>
            <a:endParaRPr lang="en-US" altLang="ja-JP" sz="2161"/>
          </a:p>
          <a:p>
            <a:pPr>
              <a:lnSpc>
                <a:spcPct val="110000"/>
              </a:lnSpc>
            </a:pPr>
            <a:r>
              <a:rPr lang="ja-JP" altLang="en-US" sz="2161"/>
              <a:t>次のステップとして基幹相談支援センターや（自立支援）協議会等を利用した検討・会議などが、地域づくりやまちづくりへとつながるものとなる。</a:t>
            </a:r>
            <a:r>
              <a:rPr lang="ja-JP" altLang="ja-JP" sz="1801"/>
              <a:t>　</a:t>
            </a:r>
            <a:endParaRPr lang="ja-JP" altLang="en-US" sz="1801"/>
          </a:p>
        </p:txBody>
      </p:sp>
      <p:sp>
        <p:nvSpPr>
          <p:cNvPr id="3" name="スライド番号プレースホルダー 2"/>
          <p:cNvSpPr>
            <a:spLocks noGrp="1"/>
          </p:cNvSpPr>
          <p:nvPr>
            <p:ph type="sldNum" sz="quarter" idx="12"/>
          </p:nvPr>
        </p:nvSpPr>
        <p:spPr/>
        <p:txBody>
          <a:bodyPr/>
          <a:lstStyle/>
          <a:p>
            <a:pPr marL="0" marR="0" lvl="0" indent="0" algn="r" defTabSz="823509" rtl="0" eaLnBrk="1" fontAlgn="base" latinLnBrk="0" hangingPunct="1">
              <a:lnSpc>
                <a:spcPct val="100000"/>
              </a:lnSpc>
              <a:spcBef>
                <a:spcPct val="0"/>
              </a:spcBef>
              <a:spcAft>
                <a:spcPct val="0"/>
              </a:spcAft>
              <a:buClrTx/>
              <a:buSzTx/>
              <a:buFontTx/>
              <a:buNone/>
              <a:tabLst/>
              <a:defRPr/>
            </a:pPr>
            <a:fld id="{BBFD2B75-F153-453C-9C3E-58CAF55C055D}" type="slidenum">
              <a:rPr kumimoji="1" lang="en-US" altLang="ja-JP" sz="1200" b="0" i="0" u="none" strike="noStrike" kern="1200" cap="none" spc="0" normalizeH="0" baseline="0" noProof="0">
                <a:ln>
                  <a:noFill/>
                </a:ln>
                <a:solidFill>
                  <a:prstClr val="black">
                    <a:tint val="75000"/>
                  </a:prstClr>
                </a:solidFill>
                <a:effectLst/>
                <a:uLnTx/>
                <a:uFillTx/>
                <a:latin typeface="ＭＳ Ｐゴシック"/>
                <a:ea typeface="ＭＳ Ｐゴシック" panose="020B0600070205080204" pitchFamily="50" charset="-128"/>
                <a:cs typeface="+mn-cs"/>
              </a:rPr>
              <a:pPr marL="0" marR="0" lvl="0" indent="0" algn="r" defTabSz="823509" rtl="0" eaLnBrk="1" fontAlgn="base" latinLnBrk="0" hangingPunct="1">
                <a:lnSpc>
                  <a:spcPct val="100000"/>
                </a:lnSpc>
                <a:spcBef>
                  <a:spcPct val="0"/>
                </a:spcBef>
                <a:spcAft>
                  <a:spcPct val="0"/>
                </a:spcAft>
                <a:buClrTx/>
                <a:buSzTx/>
                <a:buFontTx/>
                <a:buNone/>
                <a:tabLst/>
                <a:defRPr/>
              </a:pPr>
              <a:t>47</a:t>
            </a:fld>
            <a:endParaRPr kumimoji="1" lang="en-US" altLang="ja-JP" sz="1200" b="0" i="0" u="none" strike="noStrike" kern="1200" cap="none" spc="0" normalizeH="0" baseline="0" noProof="0" dirty="0">
              <a:ln>
                <a:noFill/>
              </a:ln>
              <a:solidFill>
                <a:prstClr val="black">
                  <a:tint val="75000"/>
                </a:prstClr>
              </a:solidFill>
              <a:effectLst/>
              <a:uLnTx/>
              <a:uFillTx/>
              <a:latin typeface="ＭＳ Ｐゴシック"/>
              <a:ea typeface="ＭＳ Ｐゴシック" panose="020B0600070205080204" pitchFamily="50" charset="-128"/>
              <a:cs typeface="+mn-cs"/>
            </a:endParaRPr>
          </a:p>
        </p:txBody>
      </p:sp>
      <p:sp>
        <p:nvSpPr>
          <p:cNvPr id="7" name="テキスト ボックス 6"/>
          <p:cNvSpPr txBox="1"/>
          <p:nvPr/>
        </p:nvSpPr>
        <p:spPr>
          <a:xfrm>
            <a:off x="4427984" y="6165304"/>
            <a:ext cx="4312399"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H28</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サービス管理責任者指導者養成</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研修</a:t>
            </a:r>
            <a:r>
              <a:rPr kumimoji="1" lang="ja-JP" altLang="en-US" sz="14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資料より加筆</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四角形: 角を丸くする 3"/>
          <p:cNvSpPr/>
          <p:nvPr/>
        </p:nvSpPr>
        <p:spPr>
          <a:xfrm>
            <a:off x="7812360" y="116632"/>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3882761055"/>
      </p:ext>
    </p:extLst>
  </p:cSld>
  <p:clrMapOvr>
    <a:masterClrMapping/>
  </p:clrMapOvr>
  <p:transition spd="med">
    <p:pull/>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180" y="332656"/>
            <a:ext cx="8569324" cy="1224136"/>
          </a:xfrm>
        </p:spPr>
        <p:txBody>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人材</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育成</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a:t>
            </a:r>
            <a:b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地域</a:t>
            </a:r>
            <a:r>
              <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rPr>
              <a:t>・事業所</a:t>
            </a:r>
            <a:r>
              <a:rPr kumimoji="1" lang="ja-JP" altLang="en-US" sz="2400">
                <a:solidFill>
                  <a:srgbClr val="C00000"/>
                </a:solidFill>
                <a:latin typeface="ＤＨＰ特太ゴシック体" panose="020B0500000000000000" pitchFamily="50" charset="-128"/>
                <a:ea typeface="ＤＨＰ特太ゴシック体" panose="020B0500000000000000" pitchFamily="50" charset="-128"/>
              </a:rPr>
              <a:t>に</a:t>
            </a: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おけるケア</a:t>
            </a:r>
            <a:r>
              <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rPr>
              <a:t>会議（事例検討会）が重要</a:t>
            </a:r>
          </a:p>
        </p:txBody>
      </p:sp>
      <p:sp>
        <p:nvSpPr>
          <p:cNvPr id="3" name="コンテンツ プレースホルダー 2"/>
          <p:cNvSpPr>
            <a:spLocks noGrp="1"/>
          </p:cNvSpPr>
          <p:nvPr>
            <p:ph idx="1"/>
          </p:nvPr>
        </p:nvSpPr>
        <p:spPr>
          <a:xfrm>
            <a:off x="539552" y="2564904"/>
            <a:ext cx="8281292" cy="3600400"/>
          </a:xfrm>
        </p:spPr>
        <p:txBody>
          <a:bodyPr>
            <a:normAutofit lnSpcReduction="10000"/>
          </a:bodyPr>
          <a:lstStyle/>
          <a:p>
            <a:pPr marL="0" indent="0">
              <a:buNone/>
            </a:pPr>
            <a:r>
              <a:rPr lang="ja-JP" altLang="en-US" sz="2400" dirty="0"/>
              <a:t>○事例の見立てと支援の手立てについて、複数の人と一緒に考えることで、総合的で的確な判断ができる。</a:t>
            </a:r>
            <a:endParaRPr lang="en-US" altLang="ja-JP" sz="2400" dirty="0"/>
          </a:p>
          <a:p>
            <a:pPr marL="0" indent="0">
              <a:lnSpc>
                <a:spcPts val="200"/>
              </a:lnSpc>
              <a:buNone/>
            </a:pPr>
            <a:endParaRPr lang="en-US" altLang="ja-JP" sz="800" dirty="0"/>
          </a:p>
          <a:p>
            <a:pPr marL="0" indent="0">
              <a:buNone/>
            </a:pPr>
            <a:r>
              <a:rPr kumimoji="1" lang="ja-JP" altLang="en-US" sz="2400" dirty="0"/>
              <a:t>○自分の知らない領域や最新の知識を具体的に知ることができる。</a:t>
            </a:r>
            <a:endParaRPr kumimoji="1" lang="en-US" altLang="ja-JP" sz="2400" dirty="0"/>
          </a:p>
          <a:p>
            <a:pPr marL="0" indent="0">
              <a:lnSpc>
                <a:spcPts val="200"/>
              </a:lnSpc>
              <a:buNone/>
            </a:pPr>
            <a:endParaRPr lang="en-US" altLang="ja-JP" sz="800" dirty="0"/>
          </a:p>
          <a:p>
            <a:pPr marL="0" indent="0">
              <a:buNone/>
            </a:pPr>
            <a:r>
              <a:rPr lang="ja-JP" altLang="en-US" sz="2400" dirty="0"/>
              <a:t>○ケア会議参加者がお互いを知り、ネットワークが形成される。</a:t>
            </a:r>
            <a:endParaRPr lang="en-US" altLang="ja-JP" sz="2400" dirty="0"/>
          </a:p>
          <a:p>
            <a:pPr marL="0" indent="0">
              <a:lnSpc>
                <a:spcPts val="200"/>
              </a:lnSpc>
              <a:buNone/>
            </a:pPr>
            <a:endParaRPr kumimoji="1" lang="en-US" altLang="ja-JP" sz="800" dirty="0"/>
          </a:p>
          <a:p>
            <a:pPr marL="0" indent="0">
              <a:buNone/>
            </a:pPr>
            <a:r>
              <a:rPr kumimoji="1" lang="ja-JP" altLang="en-US" sz="2400" dirty="0"/>
              <a:t>○参加者同士の情緒的支えあいが生まれる。</a:t>
            </a:r>
            <a:endParaRPr kumimoji="1" lang="en-US" altLang="ja-JP" sz="2400" dirty="0"/>
          </a:p>
          <a:p>
            <a:pPr marL="0" indent="0">
              <a:lnSpc>
                <a:spcPts val="200"/>
              </a:lnSpc>
              <a:buNone/>
            </a:pPr>
            <a:endParaRPr lang="en-US" altLang="ja-JP" sz="800" dirty="0"/>
          </a:p>
          <a:p>
            <a:pPr marL="0" indent="0">
              <a:buNone/>
            </a:pPr>
            <a:r>
              <a:rPr lang="ja-JP" altLang="en-US" sz="2400" dirty="0"/>
              <a:t>○「ケア会議＝職員研修の機会」となる。</a:t>
            </a:r>
            <a:endParaRPr lang="en-US" altLang="ja-JP" sz="2400" dirty="0"/>
          </a:p>
          <a:p>
            <a:pPr marL="0" indent="0">
              <a:lnSpc>
                <a:spcPts val="200"/>
              </a:lnSpc>
              <a:buNone/>
            </a:pPr>
            <a:endParaRPr kumimoji="1" lang="en-US" altLang="ja-JP" sz="800" dirty="0"/>
          </a:p>
          <a:p>
            <a:pPr marL="0" indent="0">
              <a:buNone/>
            </a:pPr>
            <a:r>
              <a:rPr kumimoji="1" lang="ja-JP" altLang="en-US" sz="2400" dirty="0"/>
              <a:t>○事例を取り巻く地域の課題を発見することができる。</a:t>
            </a:r>
          </a:p>
        </p:txBody>
      </p:sp>
      <p:sp>
        <p:nvSpPr>
          <p:cNvPr id="4" name="横巻き 3"/>
          <p:cNvSpPr/>
          <p:nvPr/>
        </p:nvSpPr>
        <p:spPr bwMode="auto">
          <a:xfrm>
            <a:off x="611188" y="1556792"/>
            <a:ext cx="8075612" cy="1008112"/>
          </a:xfrm>
          <a:prstGeom prst="horizontalScroll">
            <a:avLst>
              <a:gd name="adj" fmla="val 4146"/>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dirty="0">
                <a:ln>
                  <a:noFill/>
                </a:ln>
                <a:solidFill>
                  <a:srgbClr val="000000"/>
                </a:solidFill>
                <a:effectLst/>
                <a:uLnTx/>
                <a:uFillTx/>
                <a:latin typeface="ＭＳ Ｐゴシック"/>
                <a:ea typeface="ＭＳ Ｐゴシック"/>
                <a:cs typeface="+mn-cs"/>
              </a:rPr>
              <a:t>★時間と空間を共有することで、共通認識が</a:t>
            </a:r>
            <a:r>
              <a:rPr kumimoji="0" lang="ja-JP" altLang="en-US" sz="1800" b="1" i="0" u="none" strike="noStrike" kern="1200" cap="none" spc="0" normalizeH="0" baseline="0" noProof="0" dirty="0" smtClean="0">
                <a:ln>
                  <a:noFill/>
                </a:ln>
                <a:solidFill>
                  <a:srgbClr val="000000"/>
                </a:solidFill>
                <a:effectLst/>
                <a:uLnTx/>
                <a:uFillTx/>
                <a:latin typeface="ＭＳ Ｐゴシック"/>
                <a:ea typeface="ＭＳ Ｐゴシック"/>
                <a:cs typeface="+mn-cs"/>
              </a:rPr>
              <a:t>できると</a:t>
            </a:r>
            <a:r>
              <a:rPr kumimoji="0" lang="ja-JP" altLang="en-US" sz="1800" b="1" i="0" u="none" strike="noStrike" kern="1200" cap="none" spc="0" normalizeH="0" baseline="0" noProof="0" dirty="0">
                <a:ln>
                  <a:noFill/>
                </a:ln>
                <a:solidFill>
                  <a:srgbClr val="000000"/>
                </a:solidFill>
                <a:effectLst/>
                <a:uLnTx/>
                <a:uFillTx/>
                <a:latin typeface="ＭＳ Ｐゴシック"/>
                <a:ea typeface="ＭＳ Ｐゴシック"/>
                <a:cs typeface="+mn-cs"/>
              </a:rPr>
              <a:t>意思決定が迅速になる。</a:t>
            </a:r>
            <a:endParaRPr kumimoji="0" lang="en-US" altLang="ja-JP" sz="18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dirty="0">
                <a:ln>
                  <a:noFill/>
                </a:ln>
                <a:solidFill>
                  <a:srgbClr val="000000"/>
                </a:solidFill>
                <a:effectLst/>
                <a:uLnTx/>
                <a:uFillTx/>
                <a:latin typeface="ＭＳ Ｐゴシック"/>
                <a:ea typeface="ＭＳ Ｐゴシック"/>
                <a:cs typeface="+mn-cs"/>
              </a:rPr>
              <a:t>★異なる考え方や、視点が表明され、新たな発想が得られる。</a:t>
            </a:r>
            <a:endParaRPr kumimoji="0" lang="en-US" altLang="ja-JP" sz="18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dirty="0">
                <a:ln>
                  <a:noFill/>
                </a:ln>
                <a:solidFill>
                  <a:srgbClr val="000000"/>
                </a:solidFill>
                <a:effectLst/>
                <a:uLnTx/>
                <a:uFillTx/>
                <a:latin typeface="ＭＳ Ｐゴシック"/>
                <a:ea typeface="ＭＳ Ｐゴシック"/>
                <a:cs typeface="+mn-cs"/>
              </a:rPr>
              <a:t>★相互関係が発展し、当事者意識と参画意識が生まれ強化される。</a:t>
            </a:r>
          </a:p>
        </p:txBody>
      </p:sp>
      <p:sp>
        <p:nvSpPr>
          <p:cNvPr id="5" name="正方形/長方形 4"/>
          <p:cNvSpPr/>
          <p:nvPr/>
        </p:nvSpPr>
        <p:spPr bwMode="auto">
          <a:xfrm>
            <a:off x="4211960" y="6165304"/>
            <a:ext cx="4464496"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lvl="0" algn="r" fontAlgn="base">
              <a:spcBef>
                <a:spcPct val="0"/>
              </a:spcBef>
              <a:spcAft>
                <a:spcPct val="0"/>
              </a:spcAft>
              <a:defRPr/>
            </a:pPr>
            <a:r>
              <a:rPr kumimoji="0"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野中猛・高室成幸・</a:t>
            </a:r>
            <a:r>
              <a:rPr kumimoji="0"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上原</a:t>
            </a:r>
            <a:r>
              <a:rPr kumimoji="0" lang="ja-JP" altLang="en-US" sz="1400" b="0" i="0" u="none" strike="noStrike" kern="1200" cap="none" spc="0" normalizeH="0" baseline="0" noProof="0" smtClean="0">
                <a:ln>
                  <a:noFill/>
                </a:ln>
                <a:solidFill>
                  <a:srgbClr val="000000"/>
                </a:solidFill>
                <a:effectLst/>
                <a:uLnTx/>
                <a:uFillTx/>
                <a:latin typeface="ＭＳ Ｐゴシック"/>
                <a:ea typeface="ＭＳ Ｐゴシック"/>
                <a:cs typeface="+mn-cs"/>
              </a:rPr>
              <a:t>久</a:t>
            </a:r>
            <a:r>
              <a:rPr kumimoji="0" lang="en-US" altLang="ja-JP" sz="1400" b="0" i="0" u="none" strike="noStrike" kern="1200" cap="none" spc="0" normalizeH="0" baseline="0" noProof="0" smtClean="0">
                <a:ln>
                  <a:noFill/>
                </a:ln>
                <a:solidFill>
                  <a:srgbClr val="000000"/>
                </a:solidFill>
                <a:effectLst/>
                <a:uLnTx/>
                <a:uFillTx/>
                <a:latin typeface="ＭＳ Ｐゴシック"/>
                <a:ea typeface="ＭＳ Ｐゴシック"/>
                <a:cs typeface="+mn-cs"/>
              </a:rPr>
              <a:t>『</a:t>
            </a:r>
            <a:r>
              <a:rPr kumimoji="0" lang="ja-JP" altLang="en-US" sz="1400">
                <a:solidFill>
                  <a:srgbClr val="000000"/>
                </a:solidFill>
                <a:latin typeface="ＭＳ Ｐゴシック"/>
                <a:ea typeface="ＭＳ Ｐゴシック"/>
              </a:rPr>
              <a:t>ケア会議の技術</a:t>
            </a:r>
            <a:r>
              <a:rPr kumimoji="0" lang="en-US" altLang="ja-JP" sz="1400" b="0" i="0" u="none" strike="noStrike" kern="1200" cap="none" spc="0" normalizeH="0" baseline="0" noProof="0" smtClean="0">
                <a:ln>
                  <a:noFill/>
                </a:ln>
                <a:solidFill>
                  <a:srgbClr val="000000"/>
                </a:solidFill>
                <a:effectLst/>
                <a:uLnTx/>
                <a:uFillTx/>
                <a:latin typeface="ＭＳ Ｐゴシック"/>
                <a:ea typeface="ＭＳ Ｐゴシック"/>
                <a:cs typeface="+mn-cs"/>
              </a:rPr>
              <a:t>』</a:t>
            </a:r>
            <a:r>
              <a:rPr kumimoji="0" lang="ja-JP" altLang="en-US" sz="1400" b="0" i="0" u="none" strike="noStrike" kern="1200" cap="none" spc="0" normalizeH="0" baseline="0" noProof="0" smtClean="0">
                <a:ln>
                  <a:noFill/>
                </a:ln>
                <a:solidFill>
                  <a:srgbClr val="000000"/>
                </a:solidFill>
                <a:effectLst/>
                <a:uLnTx/>
                <a:uFillTx/>
                <a:latin typeface="ＭＳ Ｐゴシック"/>
                <a:ea typeface="ＭＳ Ｐゴシック"/>
                <a:cs typeface="+mn-cs"/>
              </a:rPr>
              <a:t>中央</a:t>
            </a:r>
            <a:r>
              <a:rPr kumimoji="0"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法規</a:t>
            </a: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D2CEA2-9CF5-46EB-A751-1D838364204A}" type="slidenum">
              <a:rPr kumimoji="1" lang="ja-JP" altLang="en-US" sz="1400" b="0" i="0" u="none" strike="noStrike" kern="1200" cap="none" spc="0" normalizeH="0" baseline="0" noProof="0" smtClean="0">
                <a:ln>
                  <a:noFill/>
                </a:ln>
                <a:solidFill>
                  <a:srgbClr val="1D528D"/>
                </a:solidFill>
                <a:effectLst/>
                <a:uLnTx/>
                <a:uFillTx/>
                <a:latin typeface="ＭＳ Ｐゴシック"/>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1" lang="en-US" altLang="ja-JP" sz="1400" b="0" i="0" u="none" strike="noStrike" kern="1200" cap="none" spc="0" normalizeH="0" baseline="0" noProof="0">
              <a:ln>
                <a:noFill/>
              </a:ln>
              <a:solidFill>
                <a:srgbClr val="1D528D"/>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547676702"/>
      </p:ext>
    </p:extLst>
  </p:cSld>
  <p:clrMapOvr>
    <a:masterClrMapping/>
  </p:clrMapOvr>
  <p:transition spd="med">
    <p:pull/>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タイトル 1"/>
          <p:cNvSpPr>
            <a:spLocks noGrp="1"/>
          </p:cNvSpPr>
          <p:nvPr>
            <p:ph type="title"/>
          </p:nvPr>
        </p:nvSpPr>
        <p:spPr>
          <a:xfrm>
            <a:off x="543945" y="404664"/>
            <a:ext cx="8204519" cy="528968"/>
          </a:xfrm>
        </p:spPr>
        <p:txBody>
          <a:bodyPr>
            <a:normAutofit fontScale="90000"/>
          </a:bodyPr>
          <a:lstStyle/>
          <a:p>
            <a:pPr algn="l"/>
            <a:r>
              <a:rPr lang="ja-JP" altLang="en-US" sz="2882" dirty="0">
                <a:solidFill>
                  <a:srgbClr val="C00000"/>
                </a:solidFill>
                <a:latin typeface="ＤＨＰ特太ゴシック体" panose="020B0500000000000000" pitchFamily="50" charset="-128"/>
                <a:ea typeface="ＤＨＰ特太ゴシック体" panose="020B0500000000000000" pitchFamily="50" charset="-128"/>
              </a:rPr>
              <a:t>なぜ「他者との“かかわり”」な</a:t>
            </a:r>
            <a:r>
              <a:rPr lang="ja-JP" altLang="en-US" sz="2882">
                <a:solidFill>
                  <a:srgbClr val="C00000"/>
                </a:solidFill>
                <a:latin typeface="ＤＨＰ特太ゴシック体" panose="020B0500000000000000" pitchFamily="50" charset="-128"/>
                <a:ea typeface="ＤＨＰ特太ゴシック体" panose="020B0500000000000000" pitchFamily="50" charset="-128"/>
              </a:rPr>
              <a:t>の</a:t>
            </a:r>
            <a:r>
              <a:rPr lang="ja-JP" altLang="en-US" sz="2882" smtClean="0">
                <a:solidFill>
                  <a:srgbClr val="C00000"/>
                </a:solidFill>
                <a:latin typeface="ＤＨＰ特太ゴシック体" panose="020B0500000000000000" pitchFamily="50" charset="-128"/>
                <a:ea typeface="ＤＨＰ特太ゴシック体" panose="020B0500000000000000" pitchFamily="50" charset="-128"/>
              </a:rPr>
              <a:t>か</a:t>
            </a:r>
            <a:br>
              <a:rPr lang="ja-JP" altLang="en-US" sz="2882"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882" smtClean="0">
                <a:solidFill>
                  <a:srgbClr val="C00000"/>
                </a:solidFill>
                <a:latin typeface="ＤＨＰ特太ゴシック体" panose="020B0500000000000000" pitchFamily="50" charset="-128"/>
                <a:ea typeface="ＤＨＰ特太ゴシック体" panose="020B0500000000000000" pitchFamily="50" charset="-128"/>
              </a:rPr>
              <a:t>→</a:t>
            </a:r>
            <a:r>
              <a:rPr lang="ja-JP" altLang="en-US" sz="2882" dirty="0">
                <a:solidFill>
                  <a:srgbClr val="C00000"/>
                </a:solidFill>
                <a:latin typeface="ＤＨＰ特太ゴシック体" panose="020B0500000000000000" pitchFamily="50" charset="-128"/>
                <a:ea typeface="ＤＨＰ特太ゴシック体" panose="020B0500000000000000" pitchFamily="50" charset="-128"/>
              </a:rPr>
              <a:t>人材育成の視点から</a:t>
            </a:r>
          </a:p>
        </p:txBody>
      </p:sp>
      <p:sp>
        <p:nvSpPr>
          <p:cNvPr id="222211" name="コンテンツ プレースホルダー 2"/>
          <p:cNvSpPr>
            <a:spLocks noGrp="1"/>
          </p:cNvSpPr>
          <p:nvPr>
            <p:ph sz="half" idx="1"/>
          </p:nvPr>
        </p:nvSpPr>
        <p:spPr>
          <a:xfrm>
            <a:off x="611187" y="1988840"/>
            <a:ext cx="7843923" cy="3603736"/>
          </a:xfrm>
        </p:spPr>
        <p:txBody>
          <a:bodyPr>
            <a:normAutofit fontScale="92500" lnSpcReduction="10000"/>
          </a:bodyPr>
          <a:lstStyle/>
          <a:p>
            <a:pPr marL="0" indent="0">
              <a:buNone/>
            </a:pPr>
            <a:r>
              <a:rPr lang="ja-JP" altLang="en-US" sz="1801" dirty="0"/>
              <a:t>　</a:t>
            </a:r>
            <a:r>
              <a:rPr lang="ja-JP" altLang="en-US" sz="1600" dirty="0"/>
              <a:t>社会人の能力開発の</a:t>
            </a:r>
            <a:r>
              <a:rPr lang="en-US" altLang="ja-JP" sz="1600" dirty="0"/>
              <a:t>70</a:t>
            </a:r>
            <a:r>
              <a:rPr lang="ja-JP" altLang="en-US" sz="1600" dirty="0"/>
              <a:t>％以上は経験によって説明できるといわれている。つまり、教育や研修が社会人の成長に寄与しうる部分</a:t>
            </a:r>
            <a:r>
              <a:rPr lang="ja-JP" altLang="en-US" sz="1600" dirty="0" smtClean="0"/>
              <a:t>はわずかで</a:t>
            </a:r>
            <a:r>
              <a:rPr lang="ja-JP" altLang="en-US" sz="1600" dirty="0"/>
              <a:t>あり、そのほとんどが職場での業務経験を通じてもたらされるというのである。</a:t>
            </a:r>
            <a:br>
              <a:rPr lang="ja-JP" altLang="en-US" sz="1600" dirty="0"/>
            </a:br>
            <a:r>
              <a:rPr lang="ja-JP" altLang="en-US" sz="1600" dirty="0"/>
              <a:t>　しかしながら、単に業務を経験しさえすれば成長できるわけではない。実際、成長につながるような経験もあれば、そうでない経験もある。あるいは、同じ経験をしたとしても、成長できる人もいればできない人もいる。それでは、業務経験を通じて成長していくためにはどうすればいいのだろうか。</a:t>
            </a:r>
            <a:br>
              <a:rPr lang="ja-JP" altLang="en-US" sz="1600" dirty="0"/>
            </a:br>
            <a:r>
              <a:rPr lang="ja-JP" altLang="en-US" sz="1600" dirty="0"/>
              <a:t>　業務経験を本人の成長に</a:t>
            </a:r>
            <a:r>
              <a:rPr lang="ja-JP" altLang="en-US" sz="1600" dirty="0" smtClean="0"/>
              <a:t>結びつけるため</a:t>
            </a:r>
            <a:r>
              <a:rPr lang="ja-JP" altLang="en-US" sz="1600" dirty="0"/>
              <a:t>の重要な要素の一つとして、我々は「他者との“かかわり”」に着目した。</a:t>
            </a:r>
            <a:br>
              <a:rPr lang="ja-JP" altLang="en-US" sz="1600" dirty="0"/>
            </a:br>
            <a:r>
              <a:rPr lang="ja-JP" altLang="en-US" sz="1600" dirty="0"/>
              <a:t>　哲学者であり教育思想家でもあるデューイ（</a:t>
            </a:r>
            <a:r>
              <a:rPr lang="en-US" altLang="ja-JP" sz="1600" dirty="0"/>
              <a:t>Dewey, J</a:t>
            </a:r>
            <a:r>
              <a:rPr lang="ja-JP" altLang="en-US" sz="1600" dirty="0"/>
              <a:t>）は、経験とは自分を取り巻く環境との相互作用であるといい、発達心理学者のヴィゴツキー（</a:t>
            </a:r>
            <a:r>
              <a:rPr lang="en-US" altLang="ja-JP" sz="1600" dirty="0"/>
              <a:t>Vygotsky, L. S.</a:t>
            </a:r>
            <a:r>
              <a:rPr lang="ja-JP" altLang="en-US" sz="1600" dirty="0"/>
              <a:t>）は、個人の限界を超えるためには周囲の人々との相互作用が欠かせないと説明している。つまり、</a:t>
            </a:r>
            <a:r>
              <a:rPr lang="ja-JP" altLang="en-US" sz="1600" b="1" dirty="0">
                <a:solidFill>
                  <a:srgbClr val="FF0000"/>
                </a:solidFill>
              </a:rPr>
              <a:t>業務経験を通じて成長するためには、「他者」という触媒が欠かせない</a:t>
            </a:r>
            <a:r>
              <a:rPr lang="ja-JP" altLang="en-US" sz="1600" dirty="0"/>
              <a:t>といえる。社会人は、他者からアドバイスを受けたり、他者と切磋琢磨したりして、あるいは他者をロールモデルとしたり、反面教師にしたりし て、さまざまなことを学び取り、自己成長を遂げていくのである。 </a:t>
            </a:r>
            <a:br>
              <a:rPr lang="ja-JP" altLang="en-US" sz="1600" dirty="0"/>
            </a:br>
            <a:endParaRPr lang="ja-JP" altLang="en-US" sz="1600" dirty="0"/>
          </a:p>
        </p:txBody>
      </p:sp>
      <p:sp>
        <p:nvSpPr>
          <p:cNvPr id="5" name="スライド番号プレースホルダー 4"/>
          <p:cNvSpPr>
            <a:spLocks noGrp="1"/>
          </p:cNvSpPr>
          <p:nvPr>
            <p:ph type="sldNum" sz="quarter" idx="12"/>
          </p:nvPr>
        </p:nvSpPr>
        <p:spPr/>
        <p:txBody>
          <a:bodyPr/>
          <a:lstStyle/>
          <a:p>
            <a:pPr marL="0" marR="0" lvl="0" indent="0" algn="r" defTabSz="823509" rtl="0" eaLnBrk="1" fontAlgn="base" latinLnBrk="0" hangingPunct="1">
              <a:lnSpc>
                <a:spcPct val="100000"/>
              </a:lnSpc>
              <a:spcBef>
                <a:spcPct val="0"/>
              </a:spcBef>
              <a:spcAft>
                <a:spcPct val="0"/>
              </a:spcAft>
              <a:buClrTx/>
              <a:buSzTx/>
              <a:buFontTx/>
              <a:buNone/>
              <a:tabLst/>
              <a:defRPr/>
            </a:pPr>
            <a:fld id="{B991D293-8244-4FD4-899C-20D9BEABFAA3}" type="slidenum">
              <a:rPr kumimoji="1" lang="en-US" altLang="ja-JP" sz="1200" b="0" i="0" u="none" strike="noStrike" kern="1200" cap="none" spc="0" normalizeH="0" baseline="0" noProof="0">
                <a:ln>
                  <a:noFill/>
                </a:ln>
                <a:solidFill>
                  <a:prstClr val="black">
                    <a:tint val="75000"/>
                  </a:prstClr>
                </a:solidFill>
                <a:effectLst/>
                <a:uLnTx/>
                <a:uFillTx/>
                <a:latin typeface="ＭＳ Ｐゴシック"/>
                <a:ea typeface="ＭＳ Ｐゴシック" panose="020B0600070205080204" pitchFamily="50" charset="-128"/>
                <a:cs typeface="+mn-cs"/>
              </a:rPr>
              <a:pPr marL="0" marR="0" lvl="0" indent="0" algn="r" defTabSz="823509" rtl="0" eaLnBrk="1" fontAlgn="base" latinLnBrk="0" hangingPunct="1">
                <a:lnSpc>
                  <a:spcPct val="100000"/>
                </a:lnSpc>
                <a:spcBef>
                  <a:spcPct val="0"/>
                </a:spcBef>
                <a:spcAft>
                  <a:spcPct val="0"/>
                </a:spcAft>
                <a:buClrTx/>
                <a:buSzTx/>
                <a:buFontTx/>
                <a:buNone/>
                <a:tabLst/>
                <a:defRPr/>
              </a:pPr>
              <a:t>49</a:t>
            </a:fld>
            <a:endParaRPr kumimoji="1" lang="en-US" altLang="ja-JP" sz="1200" b="0" i="0" u="none" strike="noStrike" kern="1200" cap="none" spc="0" normalizeH="0" baseline="0" noProof="0" dirty="0">
              <a:ln>
                <a:noFill/>
              </a:ln>
              <a:solidFill>
                <a:prstClr val="black">
                  <a:tint val="75000"/>
                </a:prstClr>
              </a:solidFill>
              <a:effectLst/>
              <a:uLnTx/>
              <a:uFillTx/>
              <a:latin typeface="ＭＳ Ｐゴシック"/>
              <a:ea typeface="ＭＳ Ｐゴシック" panose="020B0600070205080204" pitchFamily="50" charset="-128"/>
              <a:cs typeface="+mn-cs"/>
            </a:endParaRPr>
          </a:p>
        </p:txBody>
      </p:sp>
      <p:sp>
        <p:nvSpPr>
          <p:cNvPr id="222213" name="正方形/長方形 5"/>
          <p:cNvSpPr>
            <a:spLocks noChangeArrowheads="1"/>
          </p:cNvSpPr>
          <p:nvPr/>
        </p:nvSpPr>
        <p:spPr bwMode="auto">
          <a:xfrm>
            <a:off x="3604558" y="6536377"/>
            <a:ext cx="47838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富士ゼロクス総合教育研究所　人材開発白書２００９要約版より</a:t>
            </a:r>
          </a:p>
        </p:txBody>
      </p:sp>
      <p:sp>
        <p:nvSpPr>
          <p:cNvPr id="7" name="タイトル 1"/>
          <p:cNvSpPr txBox="1">
            <a:spLocks/>
          </p:cNvSpPr>
          <p:nvPr/>
        </p:nvSpPr>
        <p:spPr bwMode="auto">
          <a:xfrm>
            <a:off x="611187" y="5517233"/>
            <a:ext cx="7705230" cy="100265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82340" tIns="41170" rIns="82340" bIns="41170"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marL="0" marR="0" lvl="0" indent="0" algn="l" defTabSz="823509" rtl="0" eaLnBrk="0" fontAlgn="base" latinLnBrk="0" hangingPunct="0">
              <a:lnSpc>
                <a:spcPct val="100000"/>
              </a:lnSpc>
              <a:spcBef>
                <a:spcPct val="0"/>
              </a:spcBef>
              <a:spcAft>
                <a:spcPct val="0"/>
              </a:spcAft>
              <a:buClrTx/>
              <a:buSzTx/>
              <a:buFontTx/>
              <a:buNone/>
              <a:tabLst/>
              <a:defRPr/>
            </a:pPr>
            <a:r>
              <a:rPr kumimoji="1" lang="ja-JP" altLang="en-US" sz="2161" b="0" i="0" u="none" strike="noStrike" kern="0" cap="none" spc="0" normalizeH="0" baseline="0" noProof="0" dirty="0">
                <a:ln>
                  <a:noFill/>
                </a:ln>
                <a:solidFill>
                  <a:srgbClr val="000000"/>
                </a:solidFill>
                <a:effectLst/>
                <a:uLnTx/>
                <a:uFillTx/>
                <a:latin typeface="Times New Roman"/>
                <a:ea typeface="ＭＳ Ｐゴシック"/>
                <a:cs typeface="+mj-cs"/>
              </a:rPr>
              <a:t>これは、さまざまな会議の中におけるさまざまな「関係者との“かかわり”」に置き換えることができる。これこそ、サービス担当者会議であり、ＯＪＴである。</a:t>
            </a:r>
          </a:p>
        </p:txBody>
      </p:sp>
      <p:sp>
        <p:nvSpPr>
          <p:cNvPr id="9" name="タイトル 1"/>
          <p:cNvSpPr txBox="1">
            <a:spLocks/>
          </p:cNvSpPr>
          <p:nvPr/>
        </p:nvSpPr>
        <p:spPr bwMode="auto">
          <a:xfrm>
            <a:off x="611187" y="1192491"/>
            <a:ext cx="7705230" cy="65233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82340" tIns="41170" rIns="82340" bIns="41170"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marL="0" marR="0" lvl="0" indent="0" algn="l" defTabSz="823509" rtl="0" eaLnBrk="0" fontAlgn="base" latinLnBrk="0" hangingPunct="0">
              <a:lnSpc>
                <a:spcPct val="100000"/>
              </a:lnSpc>
              <a:spcBef>
                <a:spcPct val="0"/>
              </a:spcBef>
              <a:spcAft>
                <a:spcPct val="0"/>
              </a:spcAft>
              <a:buClrTx/>
              <a:buSzTx/>
              <a:buFontTx/>
              <a:buNone/>
              <a:tabLst/>
              <a:defRPr/>
            </a:pPr>
            <a:r>
              <a:rPr kumimoji="1" lang="ja-JP" altLang="en-US" sz="2161" b="0" i="0" u="none" strike="noStrike" kern="0" cap="none" spc="0" normalizeH="0" baseline="0" noProof="0" dirty="0">
                <a:ln>
                  <a:noFill/>
                </a:ln>
                <a:solidFill>
                  <a:srgbClr val="000000"/>
                </a:solidFill>
                <a:effectLst/>
                <a:uLnTx/>
                <a:uFillTx/>
                <a:latin typeface="Times New Roman"/>
                <a:ea typeface="ＭＳ Ｐゴシック"/>
                <a:cs typeface="+mj-cs"/>
              </a:rPr>
              <a:t>結論：社会人の能力開発の７０％以上は経験値</a:t>
            </a:r>
            <a:endParaRPr kumimoji="1" lang="en-US" altLang="ja-JP" sz="2161" b="0" i="0" u="none" strike="noStrike" kern="0" cap="none" spc="0" normalizeH="0" baseline="0" noProof="0" dirty="0">
              <a:ln>
                <a:noFill/>
              </a:ln>
              <a:solidFill>
                <a:srgbClr val="000000"/>
              </a:solidFill>
              <a:effectLst/>
              <a:uLnTx/>
              <a:uFillTx/>
              <a:latin typeface="Times New Roman"/>
              <a:ea typeface="ＭＳ Ｐゴシック"/>
              <a:cs typeface="+mj-cs"/>
            </a:endParaRPr>
          </a:p>
          <a:p>
            <a:pPr marL="0" marR="0" lvl="0" indent="0" algn="l" defTabSz="823509" rtl="0" eaLnBrk="0" fontAlgn="base" latinLnBrk="0" hangingPunct="0">
              <a:lnSpc>
                <a:spcPct val="100000"/>
              </a:lnSpc>
              <a:spcBef>
                <a:spcPct val="0"/>
              </a:spcBef>
              <a:spcAft>
                <a:spcPct val="0"/>
              </a:spcAft>
              <a:buClrTx/>
              <a:buSzTx/>
              <a:buFontTx/>
              <a:buNone/>
              <a:tabLst/>
              <a:defRPr/>
            </a:pPr>
            <a:r>
              <a:rPr kumimoji="1" lang="ja-JP" altLang="en-US" sz="1800" b="0" i="0" u="none" strike="noStrike" kern="0" cap="none" spc="0" normalizeH="0" baseline="0" noProof="0" smtClean="0">
                <a:ln>
                  <a:noFill/>
                </a:ln>
                <a:solidFill>
                  <a:srgbClr val="000000"/>
                </a:solidFill>
                <a:effectLst/>
                <a:uLnTx/>
                <a:uFillTx/>
                <a:latin typeface="Times New Roman"/>
                <a:ea typeface="ＭＳ Ｐゴシック"/>
                <a:cs typeface="+mj-cs"/>
              </a:rPr>
              <a:t>業務</a:t>
            </a:r>
            <a:r>
              <a:rPr kumimoji="1" lang="ja-JP" altLang="en-US" sz="1800" b="0" i="0" u="none" strike="noStrike" kern="0" cap="none" spc="0" normalizeH="0" baseline="0" noProof="0" dirty="0">
                <a:ln>
                  <a:noFill/>
                </a:ln>
                <a:solidFill>
                  <a:srgbClr val="000000"/>
                </a:solidFill>
                <a:effectLst/>
                <a:uLnTx/>
                <a:uFillTx/>
                <a:latin typeface="Times New Roman"/>
                <a:ea typeface="ＭＳ Ｐゴシック"/>
                <a:cs typeface="+mj-cs"/>
              </a:rPr>
              <a:t>経験を通じて成長するためには「他者」という触媒が欠かせない</a:t>
            </a:r>
          </a:p>
        </p:txBody>
      </p:sp>
      <p:sp>
        <p:nvSpPr>
          <p:cNvPr id="10" name="四角形: 角を丸くする 3"/>
          <p:cNvSpPr/>
          <p:nvPr/>
        </p:nvSpPr>
        <p:spPr>
          <a:xfrm>
            <a:off x="7844093" y="43538"/>
            <a:ext cx="1224136" cy="5040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a:t>
            </a:r>
          </a:p>
        </p:txBody>
      </p:sp>
    </p:spTree>
    <p:extLst>
      <p:ext uri="{BB962C8B-B14F-4D97-AF65-F5344CB8AC3E}">
        <p14:creationId xmlns:p14="http://schemas.microsoft.com/office/powerpoint/2010/main" val="30043664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ja-JP" altLang="en-US" sz="2215" smtClean="0">
                <a:latin typeface="ＭＳ Ｐゴシック" panose="020B0600070205080204" pitchFamily="50" charset="-128"/>
                <a:ea typeface="ＭＳ Ｐゴシック" panose="020B0600070205080204" pitchFamily="50" charset="-128"/>
              </a:rPr>
              <a:t>現任研修講義２</a:t>
            </a:r>
            <a:endParaRPr lang="ja-JP" altLang="en-US" sz="2215">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1149330" y="2996952"/>
            <a:ext cx="7288642" cy="12746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smtClean="0">
                <a:latin typeface="ＭＳ Ｐゴシック" panose="020B0600070205080204" pitchFamily="50" charset="-128"/>
                <a:ea typeface="ＭＳ Ｐゴシック" panose="020B0600070205080204" pitchFamily="50" charset="-128"/>
              </a:rPr>
              <a:t>本人を中心とした支援におけるケアマネジメント及び</a:t>
            </a:r>
            <a:br>
              <a:rPr lang="ja-JP" altLang="en-US" sz="1800" smtClean="0">
                <a:latin typeface="ＭＳ Ｐゴシック" panose="020B0600070205080204" pitchFamily="50" charset="-128"/>
                <a:ea typeface="ＭＳ Ｐゴシック" panose="020B0600070205080204" pitchFamily="50" charset="-128"/>
              </a:rPr>
            </a:br>
            <a:r>
              <a:rPr lang="ja-JP" altLang="en-US" sz="1800" smtClean="0">
                <a:latin typeface="ＭＳ Ｐゴシック" panose="020B0600070205080204" pitchFamily="50" charset="-128"/>
                <a:ea typeface="ＭＳ Ｐゴシック" panose="020B0600070205080204" pitchFamily="50" charset="-128"/>
              </a:rPr>
              <a:t>コミュニティソーシャルワークの理論と方法</a:t>
            </a:r>
            <a:r>
              <a:rPr lang="ja-JP" altLang="en-US" sz="2954" smtClean="0">
                <a:latin typeface="ＭＳ Ｐゴシック" panose="020B0600070205080204" pitchFamily="50" charset="-128"/>
                <a:ea typeface="ＭＳ Ｐゴシック" panose="020B0600070205080204" pitchFamily="50" charset="-128"/>
              </a:rPr>
              <a:t/>
            </a:r>
            <a:br>
              <a:rPr lang="ja-JP" altLang="en-US" sz="2954" smtClean="0">
                <a:latin typeface="ＭＳ Ｐゴシック" panose="020B0600070205080204" pitchFamily="50" charset="-128"/>
                <a:ea typeface="ＭＳ Ｐゴシック" panose="020B0600070205080204" pitchFamily="50" charset="-128"/>
              </a:rPr>
            </a:br>
            <a:r>
              <a:rPr lang="ja-JP" altLang="en-US" sz="2954" smtClean="0">
                <a:latin typeface="ＭＳ Ｐゴシック" panose="020B0600070205080204" pitchFamily="50" charset="-128"/>
                <a:ea typeface="ＭＳ Ｐゴシック" panose="020B0600070205080204" pitchFamily="50" charset="-128"/>
              </a:rPr>
              <a:t>② 多職種連携・</a:t>
            </a:r>
            <a:r>
              <a:rPr lang="ja-JP" altLang="en-US" sz="2954" smtClean="0">
                <a:latin typeface="ＭＳ Ｐゴシック" panose="020B0600070205080204" pitchFamily="50" charset="-128"/>
              </a:rPr>
              <a:t>チームアプローチ</a:t>
            </a:r>
            <a:endParaRPr lang="ja-JP" altLang="en-US" sz="2954" dirty="0">
              <a:latin typeface="ＭＳ Ｐゴシック" panose="020B0600070205080204" pitchFamily="50" charset="-128"/>
              <a:ea typeface="ＭＳ Ｐゴシック" panose="020B0600070205080204" pitchFamily="50" charset="-128"/>
            </a:endParaRPr>
          </a:p>
        </p:txBody>
      </p:sp>
      <p:sp>
        <p:nvSpPr>
          <p:cNvPr id="8" name="タイトル 1"/>
          <p:cNvSpPr txBox="1">
            <a:spLocks/>
          </p:cNvSpPr>
          <p:nvPr/>
        </p:nvSpPr>
        <p:spPr>
          <a:xfrm>
            <a:off x="611188" y="4509120"/>
            <a:ext cx="8065268" cy="170673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800" smtClean="0">
                <a:latin typeface="ＭＳ Ｐゴシック" panose="020B0600070205080204" pitchFamily="50" charset="-128"/>
                <a:ea typeface="ＭＳ Ｐゴシック" panose="020B0600070205080204" pitchFamily="50" charset="-128"/>
              </a:rPr>
              <a:t>鈴木智敦</a:t>
            </a:r>
          </a:p>
          <a:p>
            <a:r>
              <a:rPr lang="ja-JP" altLang="en-US" sz="3100" smtClean="0">
                <a:latin typeface="ＭＳ Ｐゴシック" panose="020B0600070205080204" pitchFamily="50" charset="-128"/>
                <a:ea typeface="ＭＳ Ｐゴシック" panose="020B0600070205080204" pitchFamily="50" charset="-128"/>
              </a:rPr>
              <a:t>（名古屋市総合リハビリテーションセンター）</a:t>
            </a:r>
            <a:endParaRPr lang="ja-JP" altLang="en-US" sz="3100">
              <a:latin typeface="ＭＳ Ｐゴシック" panose="020B0600070205080204" pitchFamily="50" charset="-128"/>
              <a:ea typeface="ＭＳ Ｐゴシック" panose="020B0600070205080204" pitchFamily="50" charset="-128"/>
            </a:endParaRPr>
          </a:p>
          <a:p>
            <a:pPr>
              <a:lnSpc>
                <a:spcPts val="1300"/>
              </a:lnSpc>
            </a:pPr>
            <a:endParaRPr lang="ja-JP" altLang="en-US" sz="2954" smtClean="0">
              <a:latin typeface="ＭＳ Ｐゴシック" panose="020B0600070205080204" pitchFamily="50" charset="-128"/>
              <a:ea typeface="ＭＳ Ｐゴシック" panose="020B0600070205080204" pitchFamily="50" charset="-128"/>
            </a:endParaRPr>
          </a:p>
          <a:p>
            <a:r>
              <a:rPr lang="ja-JP" altLang="en-US" sz="3800" smtClean="0">
                <a:latin typeface="ＭＳ Ｐゴシック" panose="020B0600070205080204" pitchFamily="50" charset="-128"/>
                <a:ea typeface="ＭＳ Ｐゴシック" panose="020B0600070205080204" pitchFamily="50" charset="-128"/>
              </a:rPr>
              <a:t>東美奈子</a:t>
            </a:r>
          </a:p>
          <a:p>
            <a:r>
              <a:rPr lang="ja-JP" altLang="en-US" sz="3100" smtClean="0">
                <a:latin typeface="ＭＳ Ｐゴシック" panose="020B0600070205080204" pitchFamily="50" charset="-128"/>
                <a:ea typeface="ＭＳ Ｐゴシック" panose="020B0600070205080204" pitchFamily="50" charset="-128"/>
              </a:rPr>
              <a:t>（株式会社</a:t>
            </a:r>
            <a:r>
              <a:rPr lang="en-US" altLang="ja-JP" sz="3100" smtClean="0">
                <a:latin typeface="ＭＳ Ｐゴシック" panose="020B0600070205080204" pitchFamily="50" charset="-128"/>
                <a:ea typeface="ＭＳ Ｐゴシック" panose="020B0600070205080204" pitchFamily="50" charset="-128"/>
              </a:rPr>
              <a:t>RETICE</a:t>
            </a:r>
            <a:r>
              <a:rPr lang="ja-JP" altLang="en-US" sz="3100" smtClean="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511634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smtClean="0">
                <a:solidFill>
                  <a:schemeClr val="tx1"/>
                </a:solidFill>
                <a:latin typeface="メイリオ" panose="020B0604030504040204" pitchFamily="50" charset="-128"/>
                <a:ea typeface="メイリオ" panose="020B0604030504040204" pitchFamily="50" charset="-128"/>
              </a:rPr>
              <a:t>まとめ</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537888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83" name="正方形/長方形 4"/>
          <p:cNvSpPr>
            <a:spLocks noChangeArrowheads="1"/>
          </p:cNvSpPr>
          <p:nvPr/>
        </p:nvSpPr>
        <p:spPr bwMode="auto">
          <a:xfrm>
            <a:off x="539552" y="313492"/>
            <a:ext cx="7770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823509"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C00000"/>
                </a:solidFill>
                <a:effectLst/>
                <a:uLnTx/>
                <a:uFillTx/>
                <a:latin typeface="ＤＨＰ特太ゴシック体" panose="020B0500000000000000" pitchFamily="50" charset="-128"/>
                <a:ea typeface="ＤＨＰ特太ゴシック体" panose="020B0500000000000000" pitchFamily="50" charset="-128"/>
              </a:rPr>
              <a:t>連携の意味を考える：連携による</a:t>
            </a:r>
            <a:r>
              <a:rPr kumimoji="1" lang="en-US" altLang="ja-JP" sz="2800" b="0" i="0" u="none" strike="noStrike" kern="1200" cap="none" spc="0" normalizeH="0" baseline="0" noProof="0" dirty="0">
                <a:ln>
                  <a:noFill/>
                </a:ln>
                <a:solidFill>
                  <a:srgbClr val="C00000"/>
                </a:solidFill>
                <a:effectLst/>
                <a:uLnTx/>
                <a:uFillTx/>
                <a:latin typeface="ＤＨＰ特太ゴシック体" panose="020B0500000000000000" pitchFamily="50" charset="-128"/>
                <a:ea typeface="ＤＨＰ特太ゴシック体" panose="020B0500000000000000" pitchFamily="50" charset="-128"/>
              </a:rPr>
              <a:t>『</a:t>
            </a:r>
            <a:r>
              <a:rPr kumimoji="1" lang="ja-JP" altLang="en-US" sz="2800" b="0" i="0" u="none" strike="noStrike" kern="1200" cap="none" spc="0" normalizeH="0" baseline="0" noProof="0" dirty="0">
                <a:ln>
                  <a:noFill/>
                </a:ln>
                <a:solidFill>
                  <a:srgbClr val="C00000"/>
                </a:solidFill>
                <a:effectLst/>
                <a:uLnTx/>
                <a:uFillTx/>
                <a:latin typeface="ＤＨＰ特太ゴシック体" panose="020B0500000000000000" pitchFamily="50" charset="-128"/>
                <a:ea typeface="ＤＨＰ特太ゴシック体" panose="020B0500000000000000" pitchFamily="50" charset="-128"/>
              </a:rPr>
              <a:t>三方良し</a:t>
            </a:r>
            <a:r>
              <a:rPr kumimoji="1" lang="en-US" altLang="ja-JP" sz="2800" b="0" i="0" u="none" strike="noStrike" kern="1200" cap="none" spc="0" normalizeH="0" baseline="0" noProof="0" dirty="0">
                <a:ln>
                  <a:noFill/>
                </a:ln>
                <a:solidFill>
                  <a:srgbClr val="C00000"/>
                </a:solidFill>
                <a:effectLst/>
                <a:uLnTx/>
                <a:uFillTx/>
                <a:latin typeface="ＤＨＰ特太ゴシック体" panose="020B0500000000000000" pitchFamily="50" charset="-128"/>
                <a:ea typeface="ＤＨＰ特太ゴシック体" panose="020B0500000000000000" pitchFamily="50" charset="-128"/>
              </a:rPr>
              <a:t>』</a:t>
            </a:r>
            <a:endParaRPr kumimoji="1" lang="ja-JP" altLang="en-US" sz="2800" b="0" i="0" u="none" strike="noStrike" kern="1200" cap="none" spc="0" normalizeH="0" baseline="0" noProof="0" dirty="0">
              <a:ln>
                <a:noFill/>
              </a:ln>
              <a:solidFill>
                <a:srgbClr val="C00000"/>
              </a:solidFill>
              <a:effectLst/>
              <a:uLnTx/>
              <a:uFillTx/>
              <a:latin typeface="ＤＨＰ特太ゴシック体" panose="020B0500000000000000" pitchFamily="50" charset="-128"/>
              <a:ea typeface="ＤＨＰ特太ゴシック体" panose="020B0500000000000000" pitchFamily="50" charset="-128"/>
            </a:endParaRPr>
          </a:p>
        </p:txBody>
      </p:sp>
      <p:sp>
        <p:nvSpPr>
          <p:cNvPr id="8" name="二等辺三角形 7"/>
          <p:cNvSpPr/>
          <p:nvPr/>
        </p:nvSpPr>
        <p:spPr bwMode="auto">
          <a:xfrm>
            <a:off x="3062050" y="2074516"/>
            <a:ext cx="2769582" cy="2234300"/>
          </a:xfrm>
          <a:prstGeom prst="triangle">
            <a:avLst/>
          </a:prstGeom>
          <a:ln>
            <a:headEnd type="triangle" w="med" len="med"/>
            <a:tailEnd type="triangle" w="med" len="med"/>
          </a:ln>
        </p:spPr>
        <p:style>
          <a:lnRef idx="1">
            <a:schemeClr val="accent1"/>
          </a:lnRef>
          <a:fillRef idx="2">
            <a:schemeClr val="accent1"/>
          </a:fillRef>
          <a:effectRef idx="1">
            <a:schemeClr val="accent1"/>
          </a:effectRef>
          <a:fontRef idx="minor">
            <a:schemeClr val="dk1"/>
          </a:fontRef>
        </p:style>
        <p:txBody>
          <a:bodyPr vert="horz" wrap="square" lIns="74295" tIns="8890" rIns="74295" bIns="889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0" name="円/楕円 3"/>
          <p:cNvSpPr/>
          <p:nvPr/>
        </p:nvSpPr>
        <p:spPr>
          <a:xfrm>
            <a:off x="3445119" y="1602634"/>
            <a:ext cx="1791154" cy="1701819"/>
          </a:xfrm>
          <a:prstGeom prst="ellipse">
            <a:avLst/>
          </a:prstGeom>
          <a:solidFill>
            <a:srgbClr val="66FFCC">
              <a:alpha val="45000"/>
            </a:srgb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利用者</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本人</a:t>
            </a:r>
          </a:p>
        </p:txBody>
      </p:sp>
      <p:sp>
        <p:nvSpPr>
          <p:cNvPr id="21" name="円/楕円 4"/>
          <p:cNvSpPr/>
          <p:nvPr/>
        </p:nvSpPr>
        <p:spPr>
          <a:xfrm>
            <a:off x="2166582" y="3304453"/>
            <a:ext cx="1790935" cy="1698750"/>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多機関</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地域</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まち</a:t>
            </a:r>
          </a:p>
        </p:txBody>
      </p:sp>
      <p:sp>
        <p:nvSpPr>
          <p:cNvPr id="22" name="円/楕円 5"/>
          <p:cNvSpPr/>
          <p:nvPr/>
        </p:nvSpPr>
        <p:spPr>
          <a:xfrm>
            <a:off x="4948492" y="3321574"/>
            <a:ext cx="1766279" cy="1681629"/>
          </a:xfrm>
          <a:prstGeom prst="ellipse">
            <a:avLst/>
          </a:prstGeom>
          <a:solidFill>
            <a:srgbClr val="66FF66">
              <a:alpha val="44000"/>
            </a:srgb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支援者</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事業所</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組織</a:t>
            </a:r>
          </a:p>
        </p:txBody>
      </p:sp>
      <p:sp>
        <p:nvSpPr>
          <p:cNvPr id="23" name="角丸四角形 2"/>
          <p:cNvSpPr/>
          <p:nvPr/>
        </p:nvSpPr>
        <p:spPr bwMode="auto">
          <a:xfrm>
            <a:off x="5290943" y="994412"/>
            <a:ext cx="3681983" cy="1517140"/>
          </a:xfrm>
          <a:prstGeom prst="roundRect">
            <a:avLst>
              <a:gd name="adj" fmla="val 8159"/>
            </a:avLst>
          </a:prstGeom>
          <a:ln>
            <a:headEnd type="triangle" w="med" len="med"/>
            <a:tailEnd type="triangle" w="med" len="med"/>
          </a:ln>
        </p:spPr>
        <p:style>
          <a:lnRef idx="1">
            <a:schemeClr val="accent1"/>
          </a:lnRef>
          <a:fillRef idx="2">
            <a:schemeClr val="accent1"/>
          </a:fillRef>
          <a:effectRef idx="1">
            <a:schemeClr val="accent1"/>
          </a:effectRef>
          <a:fontRef idx="minor">
            <a:schemeClr val="dk1"/>
          </a:fontRef>
        </p:style>
        <p:txBody>
          <a:bodyPr lIns="66907" tIns="8006" rIns="66907" bIns="8006"/>
          <a:lstStyle/>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例えば</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・新たなニーズが生じてきていることへの対応</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・現在のサービスに満足ができないことへの対応</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・多面的な視点やアイデアからの対応が可能</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・多様な選択肢からの選択</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・意思疎通や意思決定などベストインタレスト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（最善の利益の追求）が必要な場合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等</a:t>
            </a:r>
          </a:p>
        </p:txBody>
      </p:sp>
      <p:sp>
        <p:nvSpPr>
          <p:cNvPr id="24" name="Text Box 2"/>
          <p:cNvSpPr txBox="1">
            <a:spLocks noChangeArrowheads="1"/>
          </p:cNvSpPr>
          <p:nvPr/>
        </p:nvSpPr>
        <p:spPr bwMode="auto">
          <a:xfrm>
            <a:off x="5290943" y="5003203"/>
            <a:ext cx="3681982" cy="1569109"/>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headEnd/>
            <a:tailEnd/>
          </a:ln>
          <a:effectLst>
            <a:outerShdw blurRad="40000" dist="20000" dir="5400000" rotWithShape="0">
              <a:srgbClr val="000000">
                <a:alpha val="38000"/>
              </a:srgbClr>
            </a:outerShdw>
          </a:effectLst>
        </p:spPr>
        <p:txBody>
          <a:bodyPr wrap="square" anchor="t" anchorCtr="0">
            <a:no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例えば</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・新たなニーズやニーズの変化に対応できない場合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・個別支援計画での関わりが部分的で生活全般が見　</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えにくい場合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・多面的な視点から新たな可能性を見つけるきっかけ</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a:t>
            </a:r>
            <a:r>
              <a:rPr kumimoji="1" lang="ja-JP" altLang="en-US" sz="1200" b="0" i="0" u="none" strike="noStrike" kern="1200" cap="none" spc="0" normalizeH="0" baseline="0" noProof="0" dirty="0">
                <a:ln>
                  <a:noFill/>
                </a:ln>
                <a:solidFill>
                  <a:srgbClr val="FF0000"/>
                </a:solidFill>
                <a:effectLst/>
                <a:uLnTx/>
                <a:uFillTx/>
                <a:latin typeface="HGP創英角ｺﾞｼｯｸUB" pitchFamily="50" charset="-128"/>
                <a:ea typeface="HGP創英角ｺﾞｼｯｸUB" pitchFamily="50" charset="-128"/>
                <a:cs typeface="+mn-cs"/>
              </a:rPr>
              <a:t>職員やサービスの質の向上につながる（人材育成）</a:t>
            </a:r>
            <a:endParaRPr kumimoji="1" lang="en-US" altLang="ja-JP" sz="1200" b="0" i="0" u="none" strike="noStrike" kern="1200" cap="none" spc="0" normalizeH="0" baseline="0" noProof="0" dirty="0">
              <a:ln>
                <a:noFill/>
              </a:ln>
              <a:solidFill>
                <a:srgbClr val="FF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・一事業所の限界への対応</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 typeface="Arial" pitchFamily="34" charset="0"/>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等</a:t>
            </a:r>
          </a:p>
        </p:txBody>
      </p:sp>
      <p:sp>
        <p:nvSpPr>
          <p:cNvPr id="26" name="角丸四角形 2"/>
          <p:cNvSpPr/>
          <p:nvPr/>
        </p:nvSpPr>
        <p:spPr bwMode="auto">
          <a:xfrm>
            <a:off x="597148" y="5065074"/>
            <a:ext cx="3938276" cy="1507238"/>
          </a:xfrm>
          <a:prstGeom prst="roundRect">
            <a:avLst>
              <a:gd name="adj" fmla="val 3306"/>
            </a:avLst>
          </a:prstGeom>
          <a:ln>
            <a:headEnd type="triangle" w="med" len="med"/>
            <a:tailEnd type="triangle" w="med" len="med"/>
          </a:ln>
        </p:spPr>
        <p:style>
          <a:lnRef idx="1">
            <a:schemeClr val="accent2"/>
          </a:lnRef>
          <a:fillRef idx="2">
            <a:schemeClr val="accent2"/>
          </a:fillRef>
          <a:effectRef idx="1">
            <a:schemeClr val="accent2"/>
          </a:effectRef>
          <a:fontRef idx="minor">
            <a:schemeClr val="dk1"/>
          </a:fontRef>
        </p:style>
        <p:txBody>
          <a:bodyPr lIns="66907" tIns="8006" rIns="66907" bIns="8006"/>
          <a:lstStyle/>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例えば</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・専門的アセスメントや関わりが必要な場合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（医療・保健・教育など）</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・社会参加や地域生活における様々な関わりが必要な場合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・地域にニーズを支える資源がない場合（の検討や対応）</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・行政やまちづくりへの発展、福祉力の向上</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・地域住民との協働やインクルーシブの進展</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等</a:t>
            </a: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DAF202-4BDE-469E-BB5F-EBB7926DBC3A}" type="slidenum">
              <a:rPr kumimoji="0" lang="en-US" altLang="ja-JP" sz="1261"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51</a:t>
            </a:fld>
            <a:endParaRPr kumimoji="0" lang="en-US" altLang="ja-JP" sz="1261"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12" name="楕円 8"/>
          <p:cNvSpPr/>
          <p:nvPr/>
        </p:nvSpPr>
        <p:spPr>
          <a:xfrm>
            <a:off x="765065" y="1182203"/>
            <a:ext cx="688630" cy="685800"/>
          </a:xfrm>
          <a:prstGeom prst="ellipse">
            <a:avLst/>
          </a:prstGeom>
          <a:solidFill>
            <a:srgbClr val="FFFF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3200" b="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再</a:t>
            </a:r>
          </a:p>
        </p:txBody>
      </p:sp>
      <p:sp>
        <p:nvSpPr>
          <p:cNvPr id="13" name="楕円 12"/>
          <p:cNvSpPr/>
          <p:nvPr/>
        </p:nvSpPr>
        <p:spPr>
          <a:xfrm>
            <a:off x="4945284" y="2747561"/>
            <a:ext cx="3741516" cy="3508772"/>
          </a:xfrm>
          <a:prstGeom prst="ellipse">
            <a:avLst/>
          </a:prstGeom>
          <a:noFill/>
          <a:ln w="25400" cap="flat" cmpd="sng" algn="ctr">
            <a:solidFill>
              <a:srgbClr val="FF0000"/>
            </a:solidFill>
            <a:prstDash val="solid"/>
          </a:ln>
          <a:effectLst/>
        </p:spPr>
        <p:txBody>
          <a:bodyPr rtlCol="0" anchor="ctr"/>
          <a:lstStyle/>
          <a:p>
            <a:pPr algn="ctr" defTabSz="914400">
              <a:defRPr/>
            </a:pPr>
            <a:endParaRPr kumimoji="1" lang="ja-JP" altLang="en-US" kern="0">
              <a:solidFill>
                <a:prstClr val="white"/>
              </a:solidFill>
              <a:latin typeface="Calibri"/>
            </a:endParaRPr>
          </a:p>
        </p:txBody>
      </p:sp>
    </p:spTree>
    <p:extLst>
      <p:ext uri="{BB962C8B-B14F-4D97-AF65-F5344CB8AC3E}">
        <p14:creationId xmlns:p14="http://schemas.microsoft.com/office/powerpoint/2010/main" val="13611824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9209" y="192738"/>
            <a:ext cx="8579295" cy="1004014"/>
          </a:xfrm>
        </p:spPr>
        <p:txBody>
          <a:bodyPr>
            <a:normAutofit fontScale="90000"/>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それぞれの場面に</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おいて、多職種連携（チームアプローチ）を相互に意識し</a:t>
            </a:r>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実践していくことが大切</a:t>
            </a:r>
          </a:p>
        </p:txBody>
      </p:sp>
      <p:sp>
        <p:nvSpPr>
          <p:cNvPr id="30" name="テキスト ボックス 29"/>
          <p:cNvSpPr txBox="1"/>
          <p:nvPr/>
        </p:nvSpPr>
        <p:spPr>
          <a:xfrm>
            <a:off x="539552" y="6392361"/>
            <a:ext cx="4536819" cy="276999"/>
          </a:xfrm>
          <a:prstGeom prst="rect">
            <a:avLst/>
          </a:prstGeom>
          <a:noFill/>
        </p:spPr>
        <p:txBody>
          <a:bodyPr wrap="none" rtlCol="0">
            <a:spAutoFit/>
          </a:bodyPr>
          <a:lstStyle/>
          <a:p>
            <a:pPr defTabSz="914400">
              <a:defRPr/>
            </a:pPr>
            <a:r>
              <a:rPr kumimoji="1" lang="en-US" altLang="ja-JP" sz="1200" dirty="0">
                <a:solidFill>
                  <a:prstClr val="black"/>
                </a:solidFill>
              </a:rPr>
              <a:t>※</a:t>
            </a:r>
            <a:r>
              <a:rPr kumimoji="1" lang="ja-JP" altLang="en-US" sz="1200" dirty="0">
                <a:solidFill>
                  <a:prstClr val="black"/>
                </a:solidFill>
              </a:rPr>
              <a:t>相互に関連したり、きれいに分けられない部分もあるため、例示</a:t>
            </a:r>
            <a:endParaRPr kumimoji="1" lang="en-US" altLang="ja-JP" sz="1200" dirty="0">
              <a:solidFill>
                <a:prstClr val="black"/>
              </a:solidFill>
            </a:endParaRPr>
          </a:p>
        </p:txBody>
      </p:sp>
      <p:grpSp>
        <p:nvGrpSpPr>
          <p:cNvPr id="41" name="グループ化 40"/>
          <p:cNvGrpSpPr/>
          <p:nvPr/>
        </p:nvGrpSpPr>
        <p:grpSpPr>
          <a:xfrm>
            <a:off x="107504" y="1495817"/>
            <a:ext cx="6145715" cy="4727779"/>
            <a:chOff x="179512" y="1336240"/>
            <a:chExt cx="6145715" cy="4727779"/>
          </a:xfrm>
        </p:grpSpPr>
        <p:grpSp>
          <p:nvGrpSpPr>
            <p:cNvPr id="3" name="グループ化 2"/>
            <p:cNvGrpSpPr/>
            <p:nvPr/>
          </p:nvGrpSpPr>
          <p:grpSpPr>
            <a:xfrm>
              <a:off x="179512" y="2455720"/>
              <a:ext cx="2376264" cy="3080399"/>
              <a:chOff x="190650" y="1628851"/>
              <a:chExt cx="3744416" cy="4701417"/>
            </a:xfrm>
          </p:grpSpPr>
          <p:sp>
            <p:nvSpPr>
              <p:cNvPr id="25" name="上下矢印 24"/>
              <p:cNvSpPr/>
              <p:nvPr/>
            </p:nvSpPr>
            <p:spPr>
              <a:xfrm>
                <a:off x="421528" y="1844824"/>
                <a:ext cx="222012" cy="43773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kumimoji="1" lang="ja-JP" altLang="en-US">
                  <a:solidFill>
                    <a:prstClr val="white"/>
                  </a:solidFill>
                </a:endParaRPr>
              </a:p>
            </p:txBody>
          </p:sp>
          <p:sp>
            <p:nvSpPr>
              <p:cNvPr id="4" name="円/楕円 3"/>
              <p:cNvSpPr/>
              <p:nvPr/>
            </p:nvSpPr>
            <p:spPr>
              <a:xfrm>
                <a:off x="190650" y="1628851"/>
                <a:ext cx="3744416" cy="2016224"/>
              </a:xfrm>
              <a:prstGeom prst="ellipse">
                <a:avLst/>
              </a:prstGeom>
              <a:solidFill>
                <a:srgbClr val="66FFCC">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地域・まち</a:t>
                </a:r>
                <a:endParaRPr kumimoji="1" lang="en-US" altLang="ja-JP" sz="1400" b="1" dirty="0">
                  <a:solidFill>
                    <a:prstClr val="black"/>
                  </a:solidFill>
                </a:endParaRPr>
              </a:p>
              <a:p>
                <a:pPr algn="ctr" defTabSz="914400">
                  <a:defRPr/>
                </a:pPr>
                <a:r>
                  <a:rPr kumimoji="1" lang="ja-JP" altLang="en-US" sz="1400" b="1" dirty="0">
                    <a:solidFill>
                      <a:prstClr val="black"/>
                    </a:solidFill>
                  </a:rPr>
                  <a:t>コミュニティー</a:t>
                </a:r>
              </a:p>
            </p:txBody>
          </p:sp>
          <p:sp>
            <p:nvSpPr>
              <p:cNvPr id="5" name="円/楕円 4"/>
              <p:cNvSpPr/>
              <p:nvPr/>
            </p:nvSpPr>
            <p:spPr>
              <a:xfrm>
                <a:off x="494352" y="3256138"/>
                <a:ext cx="3137012" cy="1728142"/>
              </a:xfrm>
              <a:prstGeom prst="ellipse">
                <a:avLst/>
              </a:prstGeom>
              <a:solidFill>
                <a:schemeClr val="accent4">
                  <a:lumMod val="40000"/>
                  <a:lumOff val="60000"/>
                  <a:alpha val="4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関係機関</a:t>
                </a:r>
                <a:endParaRPr kumimoji="1" lang="en-US" altLang="ja-JP" sz="1400" b="1" dirty="0">
                  <a:solidFill>
                    <a:prstClr val="black"/>
                  </a:solidFill>
                </a:endParaRPr>
              </a:p>
              <a:p>
                <a:pPr algn="ctr" defTabSz="914400">
                  <a:defRPr/>
                </a:pPr>
                <a:r>
                  <a:rPr kumimoji="1" lang="ja-JP" altLang="en-US" sz="1400" b="1" dirty="0">
                    <a:solidFill>
                      <a:prstClr val="black"/>
                    </a:solidFill>
                  </a:rPr>
                  <a:t>多職種連携</a:t>
                </a:r>
              </a:p>
            </p:txBody>
          </p:sp>
          <p:sp>
            <p:nvSpPr>
              <p:cNvPr id="6" name="円/楕円 5"/>
              <p:cNvSpPr/>
              <p:nvPr/>
            </p:nvSpPr>
            <p:spPr>
              <a:xfrm>
                <a:off x="643540" y="4626361"/>
                <a:ext cx="2838636" cy="1703907"/>
              </a:xfrm>
              <a:prstGeom prst="ellipse">
                <a:avLst/>
              </a:prstGeom>
              <a:solidFill>
                <a:srgbClr val="66FF66">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200" b="1" dirty="0">
                    <a:solidFill>
                      <a:prstClr val="black"/>
                    </a:solidFill>
                  </a:rPr>
                  <a:t>支援者・事業所・</a:t>
                </a:r>
                <a:endParaRPr kumimoji="1" lang="en-US" altLang="ja-JP" sz="1200" b="1" dirty="0">
                  <a:solidFill>
                    <a:prstClr val="black"/>
                  </a:solidFill>
                </a:endParaRPr>
              </a:p>
              <a:p>
                <a:pPr algn="ctr" defTabSz="914400">
                  <a:defRPr/>
                </a:pPr>
                <a:r>
                  <a:rPr kumimoji="1" lang="ja-JP" altLang="en-US" sz="1200" b="1" dirty="0">
                    <a:solidFill>
                      <a:prstClr val="black"/>
                    </a:solidFill>
                  </a:rPr>
                  <a:t>組織</a:t>
                </a:r>
              </a:p>
            </p:txBody>
          </p:sp>
          <p:sp>
            <p:nvSpPr>
              <p:cNvPr id="22" name="テキスト ボックス 21"/>
              <p:cNvSpPr txBox="1"/>
              <p:nvPr/>
            </p:nvSpPr>
            <p:spPr>
              <a:xfrm>
                <a:off x="3131840" y="1844824"/>
                <a:ext cx="777777" cy="369332"/>
              </a:xfrm>
              <a:prstGeom prst="rect">
                <a:avLst/>
              </a:prstGeom>
              <a:noFill/>
            </p:spPr>
            <p:txBody>
              <a:bodyPr wrap="none" rtlCol="0">
                <a:spAutoFit/>
              </a:bodyPr>
              <a:lstStyle/>
              <a:p>
                <a:pPr defTabSz="914400">
                  <a:defRPr/>
                </a:pPr>
                <a:r>
                  <a:rPr kumimoji="1" lang="ja-JP" altLang="en-US" dirty="0">
                    <a:solidFill>
                      <a:prstClr val="black"/>
                    </a:solidFill>
                  </a:rPr>
                  <a:t>マクロ</a:t>
                </a:r>
              </a:p>
            </p:txBody>
          </p:sp>
          <p:sp>
            <p:nvSpPr>
              <p:cNvPr id="23" name="テキスト ボックス 22"/>
              <p:cNvSpPr txBox="1"/>
              <p:nvPr/>
            </p:nvSpPr>
            <p:spPr>
              <a:xfrm>
                <a:off x="3131840" y="3580952"/>
                <a:ext cx="554960" cy="369332"/>
              </a:xfrm>
              <a:prstGeom prst="rect">
                <a:avLst/>
              </a:prstGeom>
              <a:noFill/>
            </p:spPr>
            <p:txBody>
              <a:bodyPr wrap="none" rtlCol="0">
                <a:spAutoFit/>
              </a:bodyPr>
              <a:lstStyle/>
              <a:p>
                <a:pPr defTabSz="914400">
                  <a:defRPr/>
                </a:pPr>
                <a:r>
                  <a:rPr kumimoji="1" lang="ja-JP" altLang="en-US" dirty="0">
                    <a:solidFill>
                      <a:prstClr val="black"/>
                    </a:solidFill>
                  </a:rPr>
                  <a:t>メゾ</a:t>
                </a:r>
              </a:p>
            </p:txBody>
          </p:sp>
          <p:sp>
            <p:nvSpPr>
              <p:cNvPr id="24" name="テキスト ボックス 23"/>
              <p:cNvSpPr txBox="1"/>
              <p:nvPr/>
            </p:nvSpPr>
            <p:spPr>
              <a:xfrm>
                <a:off x="2956868" y="4955762"/>
                <a:ext cx="747320" cy="369332"/>
              </a:xfrm>
              <a:prstGeom prst="rect">
                <a:avLst/>
              </a:prstGeom>
              <a:noFill/>
            </p:spPr>
            <p:txBody>
              <a:bodyPr wrap="none" rtlCol="0">
                <a:spAutoFit/>
              </a:bodyPr>
              <a:lstStyle/>
              <a:p>
                <a:pPr defTabSz="914400">
                  <a:defRPr/>
                </a:pPr>
                <a:r>
                  <a:rPr kumimoji="1" lang="ja-JP" altLang="en-US" dirty="0">
                    <a:solidFill>
                      <a:prstClr val="black"/>
                    </a:solidFill>
                  </a:rPr>
                  <a:t>ミクロ</a:t>
                </a:r>
              </a:p>
            </p:txBody>
          </p:sp>
        </p:grpSp>
        <p:grpSp>
          <p:nvGrpSpPr>
            <p:cNvPr id="11" name="グループ化 10"/>
            <p:cNvGrpSpPr/>
            <p:nvPr/>
          </p:nvGrpSpPr>
          <p:grpSpPr>
            <a:xfrm>
              <a:off x="3131840" y="1889456"/>
              <a:ext cx="3193387" cy="4174563"/>
              <a:chOff x="3584257" y="1763467"/>
              <a:chExt cx="3193387" cy="4174563"/>
            </a:xfrm>
          </p:grpSpPr>
          <p:sp>
            <p:nvSpPr>
              <p:cNvPr id="19" name="円/楕円 3"/>
              <p:cNvSpPr/>
              <p:nvPr/>
            </p:nvSpPr>
            <p:spPr>
              <a:xfrm>
                <a:off x="3584257" y="1763467"/>
                <a:ext cx="3066066" cy="769631"/>
              </a:xfrm>
              <a:prstGeom prst="ellipse">
                <a:avLst/>
              </a:prstGeom>
              <a:solidFill>
                <a:srgbClr val="66FFCC">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地域住民・地域包括ケア・我が事・丸ごと</a:t>
                </a:r>
              </a:p>
            </p:txBody>
          </p:sp>
          <p:sp>
            <p:nvSpPr>
              <p:cNvPr id="20" name="円/楕円 4"/>
              <p:cNvSpPr/>
              <p:nvPr/>
            </p:nvSpPr>
            <p:spPr>
              <a:xfrm>
                <a:off x="3654245" y="3123669"/>
                <a:ext cx="3066066" cy="769631"/>
              </a:xfrm>
              <a:prstGeom prst="ellipse">
                <a:avLst/>
              </a:prstGeom>
              <a:solidFill>
                <a:schemeClr val="accent4">
                  <a:lumMod val="40000"/>
                  <a:lumOff val="60000"/>
                  <a:alpha val="4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多職種連携</a:t>
                </a:r>
                <a:endParaRPr kumimoji="1" lang="en-US" altLang="ja-JP" sz="1400" b="1" dirty="0">
                  <a:solidFill>
                    <a:prstClr val="black"/>
                  </a:solidFill>
                </a:endParaRPr>
              </a:p>
              <a:p>
                <a:pPr algn="ctr" defTabSz="914400">
                  <a:defRPr/>
                </a:pPr>
                <a:r>
                  <a:rPr kumimoji="1" lang="ja-JP" altLang="en-US" sz="1400" b="1" dirty="0">
                    <a:solidFill>
                      <a:prstClr val="black"/>
                    </a:solidFill>
                  </a:rPr>
                  <a:t>医療・保健所・弁護士・教育等</a:t>
                </a:r>
              </a:p>
            </p:txBody>
          </p:sp>
          <p:sp>
            <p:nvSpPr>
              <p:cNvPr id="21" name="円/楕円 5"/>
              <p:cNvSpPr/>
              <p:nvPr/>
            </p:nvSpPr>
            <p:spPr>
              <a:xfrm>
                <a:off x="3711578" y="4447406"/>
                <a:ext cx="3066066" cy="769631"/>
              </a:xfrm>
              <a:prstGeom prst="ellipse">
                <a:avLst/>
              </a:prstGeom>
              <a:solidFill>
                <a:srgbClr val="66FF66">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事業所内サービス担当や事務部門等</a:t>
                </a:r>
              </a:p>
            </p:txBody>
          </p:sp>
          <p:sp>
            <p:nvSpPr>
              <p:cNvPr id="26" name="円/楕円 3"/>
              <p:cNvSpPr/>
              <p:nvPr/>
            </p:nvSpPr>
            <p:spPr>
              <a:xfrm>
                <a:off x="3584257" y="2455720"/>
                <a:ext cx="3066066" cy="769631"/>
              </a:xfrm>
              <a:prstGeom prst="ellipse">
                <a:avLst/>
              </a:prstGeom>
              <a:solidFill>
                <a:srgbClr val="66FFCC">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自立支援協議会</a:t>
                </a:r>
                <a:endParaRPr kumimoji="1" lang="en-US" altLang="ja-JP" sz="1400" b="1" dirty="0">
                  <a:solidFill>
                    <a:prstClr val="black"/>
                  </a:solidFill>
                </a:endParaRPr>
              </a:p>
            </p:txBody>
          </p:sp>
          <p:sp>
            <p:nvSpPr>
              <p:cNvPr id="27" name="円/楕円 4"/>
              <p:cNvSpPr/>
              <p:nvPr/>
            </p:nvSpPr>
            <p:spPr>
              <a:xfrm>
                <a:off x="3711578" y="3815922"/>
                <a:ext cx="3066066" cy="769631"/>
              </a:xfrm>
              <a:prstGeom prst="ellipse">
                <a:avLst/>
              </a:prstGeom>
              <a:solidFill>
                <a:schemeClr val="accent4">
                  <a:lumMod val="40000"/>
                  <a:lumOff val="60000"/>
                  <a:alpha val="4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関係機関（多職種？）</a:t>
                </a:r>
                <a:endParaRPr kumimoji="1" lang="en-US" altLang="ja-JP" sz="1400" b="1" dirty="0">
                  <a:solidFill>
                    <a:prstClr val="black"/>
                  </a:solidFill>
                </a:endParaRPr>
              </a:p>
              <a:p>
                <a:pPr algn="ctr" defTabSz="914400">
                  <a:defRPr/>
                </a:pPr>
                <a:r>
                  <a:rPr kumimoji="1" lang="ja-JP" altLang="en-US" sz="1400" b="1" dirty="0">
                    <a:solidFill>
                      <a:prstClr val="black"/>
                    </a:solidFill>
                  </a:rPr>
                  <a:t>サービス担当者会議</a:t>
                </a:r>
              </a:p>
            </p:txBody>
          </p:sp>
          <p:sp>
            <p:nvSpPr>
              <p:cNvPr id="28" name="円/楕円 5"/>
              <p:cNvSpPr/>
              <p:nvPr/>
            </p:nvSpPr>
            <p:spPr>
              <a:xfrm>
                <a:off x="3711578" y="5168399"/>
                <a:ext cx="3066066" cy="769631"/>
              </a:xfrm>
              <a:prstGeom prst="ellipse">
                <a:avLst/>
              </a:prstGeom>
              <a:solidFill>
                <a:srgbClr val="66FF66">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kumimoji="1" lang="ja-JP" altLang="en-US" sz="1400" b="1" dirty="0">
                    <a:solidFill>
                      <a:prstClr val="black"/>
                    </a:solidFill>
                  </a:rPr>
                  <a:t>同じ相談支援専門員</a:t>
                </a:r>
              </a:p>
            </p:txBody>
          </p:sp>
        </p:grpSp>
        <p:sp>
          <p:nvSpPr>
            <p:cNvPr id="29" name="テキスト ボックス 28"/>
            <p:cNvSpPr txBox="1"/>
            <p:nvPr/>
          </p:nvSpPr>
          <p:spPr>
            <a:xfrm>
              <a:off x="4284801" y="1336240"/>
              <a:ext cx="854721" cy="369332"/>
            </a:xfrm>
            <a:prstGeom prst="rect">
              <a:avLst/>
            </a:prstGeom>
            <a:noFill/>
          </p:spPr>
          <p:txBody>
            <a:bodyPr wrap="none" rtlCol="0">
              <a:spAutoFit/>
            </a:bodyPr>
            <a:lstStyle/>
            <a:p>
              <a:pPr defTabSz="914400">
                <a:defRPr/>
              </a:pPr>
              <a:r>
                <a:rPr kumimoji="1" lang="ja-JP" altLang="en-US" dirty="0">
                  <a:solidFill>
                    <a:prstClr val="black"/>
                  </a:solidFill>
                </a:rPr>
                <a:t>例えば</a:t>
              </a:r>
            </a:p>
          </p:txBody>
        </p:sp>
        <p:cxnSp>
          <p:nvCxnSpPr>
            <p:cNvPr id="15" name="直線矢印コネクタ 14"/>
            <p:cNvCxnSpPr/>
            <p:nvPr/>
          </p:nvCxnSpPr>
          <p:spPr>
            <a:xfrm flipV="1">
              <a:off x="2363042" y="2455720"/>
              <a:ext cx="896119" cy="2625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4" idx="6"/>
            </p:cNvCxnSpPr>
            <p:nvPr/>
          </p:nvCxnSpPr>
          <p:spPr>
            <a:xfrm flipV="1">
              <a:off x="2555776" y="3074937"/>
              <a:ext cx="559913" cy="413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23" idx="3"/>
              <a:endCxn id="20" idx="2"/>
            </p:cNvCxnSpPr>
            <p:nvPr/>
          </p:nvCxnSpPr>
          <p:spPr>
            <a:xfrm flipV="1">
              <a:off x="2398222" y="3634474"/>
              <a:ext cx="803606" cy="22127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5" name="直線矢印コネクタ 34"/>
            <p:cNvCxnSpPr>
              <a:endCxn id="27" idx="2"/>
            </p:cNvCxnSpPr>
            <p:nvPr/>
          </p:nvCxnSpPr>
          <p:spPr>
            <a:xfrm flipV="1">
              <a:off x="2232750" y="4326727"/>
              <a:ext cx="1026411" cy="6751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8" name="直線矢印コネクタ 37"/>
            <p:cNvCxnSpPr>
              <a:stCxn id="6" idx="6"/>
              <a:endCxn id="21" idx="2"/>
            </p:cNvCxnSpPr>
            <p:nvPr/>
          </p:nvCxnSpPr>
          <p:spPr>
            <a:xfrm flipV="1">
              <a:off x="2268365" y="4958211"/>
              <a:ext cx="990796" cy="19703"/>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40" name="直線矢印コネクタ 39"/>
            <p:cNvCxnSpPr>
              <a:stCxn id="6" idx="5"/>
              <a:endCxn id="28" idx="2"/>
            </p:cNvCxnSpPr>
            <p:nvPr/>
          </p:nvCxnSpPr>
          <p:spPr>
            <a:xfrm>
              <a:off x="2004550" y="5372624"/>
              <a:ext cx="1254611" cy="30658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grpSp>
      <p:sp>
        <p:nvSpPr>
          <p:cNvPr id="44" name="正方形/長方形 43"/>
          <p:cNvSpPr/>
          <p:nvPr/>
        </p:nvSpPr>
        <p:spPr>
          <a:xfrm>
            <a:off x="6253219" y="4873577"/>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a:defRPr/>
            </a:pPr>
            <a:r>
              <a:rPr kumimoji="1" lang="ja-JP" altLang="en-US" sz="1400" dirty="0">
                <a:solidFill>
                  <a:prstClr val="black"/>
                </a:solidFill>
              </a:rPr>
              <a:t>組織の壁、組織内の職種、方針のずれ、理念と現実等</a:t>
            </a:r>
          </a:p>
        </p:txBody>
      </p:sp>
      <p:sp>
        <p:nvSpPr>
          <p:cNvPr id="45" name="正方形/長方形 44"/>
          <p:cNvSpPr/>
          <p:nvPr/>
        </p:nvSpPr>
        <p:spPr>
          <a:xfrm>
            <a:off x="6253219" y="5638754"/>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a:defRPr/>
            </a:pPr>
            <a:r>
              <a:rPr kumimoji="1" lang="ja-JP" altLang="en-US" sz="1400" dirty="0">
                <a:solidFill>
                  <a:prstClr val="black"/>
                </a:solidFill>
              </a:rPr>
              <a:t>考え方、価値観、仕事への姿勢等</a:t>
            </a:r>
          </a:p>
        </p:txBody>
      </p:sp>
      <p:sp>
        <p:nvSpPr>
          <p:cNvPr id="46" name="正方形/長方形 45"/>
          <p:cNvSpPr/>
          <p:nvPr/>
        </p:nvSpPr>
        <p:spPr>
          <a:xfrm>
            <a:off x="6236144" y="4132417"/>
            <a:ext cx="2840609" cy="70777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a:defRPr/>
            </a:pPr>
            <a:r>
              <a:rPr kumimoji="1" lang="ja-JP" altLang="en-US" sz="1400" dirty="0">
                <a:solidFill>
                  <a:prstClr val="black"/>
                </a:solidFill>
              </a:rPr>
              <a:t>事業種別、職種の違い、優先順位、障害特性、組織間方針の違い等</a:t>
            </a:r>
          </a:p>
        </p:txBody>
      </p:sp>
      <p:sp>
        <p:nvSpPr>
          <p:cNvPr id="47" name="正方形/長方形 46"/>
          <p:cNvSpPr/>
          <p:nvPr/>
        </p:nvSpPr>
        <p:spPr>
          <a:xfrm>
            <a:off x="6222158" y="3356535"/>
            <a:ext cx="2840609" cy="707771"/>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a:defRPr/>
            </a:pPr>
            <a:r>
              <a:rPr kumimoji="1" lang="ja-JP" altLang="en-US" sz="1400" dirty="0">
                <a:solidFill>
                  <a:prstClr val="black"/>
                </a:solidFill>
              </a:rPr>
              <a:t>職種事の倫理・価値観・優先順位、</a:t>
            </a:r>
            <a:endParaRPr kumimoji="1" lang="en-US" altLang="ja-JP" sz="1400" dirty="0">
              <a:solidFill>
                <a:prstClr val="black"/>
              </a:solidFill>
            </a:endParaRPr>
          </a:p>
          <a:p>
            <a:pPr defTabSz="914400">
              <a:defRPr/>
            </a:pPr>
            <a:r>
              <a:rPr kumimoji="1" lang="ja-JP" altLang="en-US" sz="1400" dirty="0">
                <a:solidFill>
                  <a:prstClr val="black"/>
                </a:solidFill>
              </a:rPr>
              <a:t>土壌、教育、報酬体系、法制度、用語等</a:t>
            </a:r>
          </a:p>
        </p:txBody>
      </p:sp>
      <p:sp>
        <p:nvSpPr>
          <p:cNvPr id="48" name="正方形/長方形 47"/>
          <p:cNvSpPr/>
          <p:nvPr/>
        </p:nvSpPr>
        <p:spPr>
          <a:xfrm>
            <a:off x="6201133" y="2568047"/>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a:defRPr/>
            </a:pPr>
            <a:r>
              <a:rPr kumimoji="1" lang="ja-JP" altLang="en-US" sz="1400" dirty="0">
                <a:solidFill>
                  <a:prstClr val="black"/>
                </a:solidFill>
              </a:rPr>
              <a:t>行政・自治体の姿勢、関係性、関係機関のまとまり感、取り回し・事務局力等</a:t>
            </a:r>
          </a:p>
        </p:txBody>
      </p:sp>
      <p:sp>
        <p:nvSpPr>
          <p:cNvPr id="49" name="正方形/長方形 48"/>
          <p:cNvSpPr/>
          <p:nvPr/>
        </p:nvSpPr>
        <p:spPr>
          <a:xfrm>
            <a:off x="6195886" y="1754458"/>
            <a:ext cx="2840609" cy="707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a:defRPr/>
            </a:pPr>
            <a:r>
              <a:rPr kumimoji="1" lang="ja-JP" altLang="en-US" sz="1400" dirty="0">
                <a:solidFill>
                  <a:prstClr val="black"/>
                </a:solidFill>
              </a:rPr>
              <a:t>地域間格差、財源、高齢化率、社会資源、住民意識等</a:t>
            </a:r>
          </a:p>
        </p:txBody>
      </p:sp>
      <p:sp>
        <p:nvSpPr>
          <p:cNvPr id="51" name="テキスト ボックス 50"/>
          <p:cNvSpPr txBox="1"/>
          <p:nvPr/>
        </p:nvSpPr>
        <p:spPr>
          <a:xfrm>
            <a:off x="7188829" y="1304409"/>
            <a:ext cx="1173719" cy="369332"/>
          </a:xfrm>
          <a:prstGeom prst="rect">
            <a:avLst/>
          </a:prstGeom>
          <a:noFill/>
        </p:spPr>
        <p:txBody>
          <a:bodyPr wrap="none" rtlCol="0">
            <a:spAutoFit/>
          </a:bodyPr>
          <a:lstStyle/>
          <a:p>
            <a:pPr defTabSz="914400">
              <a:defRPr/>
            </a:pPr>
            <a:r>
              <a:rPr kumimoji="1" lang="ja-JP" altLang="en-US" dirty="0">
                <a:solidFill>
                  <a:prstClr val="black"/>
                </a:solidFill>
              </a:rPr>
              <a:t>ポイント例</a:t>
            </a:r>
          </a:p>
        </p:txBody>
      </p:sp>
      <p:sp>
        <p:nvSpPr>
          <p:cNvPr id="7" name="スライド番号プレースホルダー 6"/>
          <p:cNvSpPr>
            <a:spLocks noGrp="1"/>
          </p:cNvSpPr>
          <p:nvPr>
            <p:ph type="sldNum" sz="quarter" idx="12"/>
          </p:nvPr>
        </p:nvSpPr>
        <p:spPr/>
        <p:txBody>
          <a:bodyPr/>
          <a:lstStyle/>
          <a:p>
            <a:pPr>
              <a:defRPr/>
            </a:pPr>
            <a:fld id="{902C5854-7D26-4682-A2CE-373ED3E5E52D}" type="slidenum">
              <a:rPr kumimoji="1" lang="ja-JP" altLang="en-US" smtClean="0">
                <a:solidFill>
                  <a:prstClr val="black">
                    <a:tint val="75000"/>
                  </a:prstClr>
                </a:solidFill>
              </a:rPr>
              <a:pPr>
                <a:defRPr/>
              </a:pPr>
              <a:t>52</a:t>
            </a:fld>
            <a:endParaRPr kumimoji="1" lang="ja-JP" altLang="en-US">
              <a:solidFill>
                <a:prstClr val="black">
                  <a:tint val="75000"/>
                </a:prstClr>
              </a:solidFill>
            </a:endParaRPr>
          </a:p>
        </p:txBody>
      </p:sp>
      <p:sp>
        <p:nvSpPr>
          <p:cNvPr id="36" name="タイトル 1"/>
          <p:cNvSpPr txBox="1">
            <a:spLocks/>
          </p:cNvSpPr>
          <p:nvPr/>
        </p:nvSpPr>
        <p:spPr>
          <a:xfrm>
            <a:off x="254023" y="1542983"/>
            <a:ext cx="1022084" cy="7063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a:solidFill>
                  <a:srgbClr val="FF0000"/>
                </a:solidFill>
              </a:rPr>
              <a:t>図</a:t>
            </a:r>
          </a:p>
        </p:txBody>
      </p:sp>
      <p:sp>
        <p:nvSpPr>
          <p:cNvPr id="37" name="楕円 8"/>
          <p:cNvSpPr/>
          <p:nvPr/>
        </p:nvSpPr>
        <p:spPr>
          <a:xfrm>
            <a:off x="765065" y="1553276"/>
            <a:ext cx="688630" cy="6858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sz="3200" dirty="0">
                <a:solidFill>
                  <a:srgbClr val="FF0000"/>
                </a:solidFill>
              </a:rPr>
              <a:t>再</a:t>
            </a:r>
          </a:p>
        </p:txBody>
      </p:sp>
    </p:spTree>
    <p:extLst>
      <p:ext uri="{BB962C8B-B14F-4D97-AF65-F5344CB8AC3E}">
        <p14:creationId xmlns:p14="http://schemas.microsoft.com/office/powerpoint/2010/main" val="31210364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b="0" smtClean="0">
                <a:latin typeface="メイリオ" panose="020B0604030504040204" pitchFamily="50" charset="-128"/>
                <a:ea typeface="メイリオ" panose="020B0604030504040204" pitchFamily="50" charset="-128"/>
              </a:rPr>
              <a:t>初任者研修の復習のため、簡単に触れる。</a:t>
            </a:r>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a:solidFill>
                  <a:schemeClr val="tx1"/>
                </a:solidFill>
                <a:latin typeface="メイリオ" panose="020B0604030504040204" pitchFamily="50" charset="-128"/>
                <a:ea typeface="メイリオ" panose="020B0604030504040204" pitchFamily="50" charset="-128"/>
              </a:rPr>
              <a:t>１</a:t>
            </a:r>
            <a:r>
              <a:rPr lang="ja-JP" altLang="en-US" sz="3200" smtClean="0">
                <a:solidFill>
                  <a:schemeClr val="tx1"/>
                </a:solidFill>
                <a:latin typeface="メイリオ" panose="020B0604030504040204" pitchFamily="50" charset="-128"/>
                <a:ea typeface="メイリオ" panose="020B0604030504040204" pitchFamily="50" charset="-128"/>
              </a:rPr>
              <a:t>．多職種連携とチーム支援</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2055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43306" y="279782"/>
            <a:ext cx="7886700" cy="1325563"/>
          </a:xfrm>
        </p:spPr>
        <p:txBody>
          <a:bodyPr/>
          <a:lstStyle/>
          <a:p>
            <a:pPr algn="l"/>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１．</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多職種</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連携</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とチーム支援の</a:t>
            </a:r>
            <a:r>
              <a:rPr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
            </a:r>
            <a:br>
              <a:rPr lang="en-US" altLang="ja-JP"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　　　　　重要性</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（必要性）の理解</a:t>
            </a:r>
          </a:p>
        </p:txBody>
      </p:sp>
      <p:sp>
        <p:nvSpPr>
          <p:cNvPr id="18435" name="Rectangle 3"/>
          <p:cNvSpPr>
            <a:spLocks noGrp="1" noChangeArrowheads="1"/>
          </p:cNvSpPr>
          <p:nvPr>
            <p:ph idx="1"/>
          </p:nvPr>
        </p:nvSpPr>
        <p:spPr>
          <a:xfrm>
            <a:off x="530352" y="1002793"/>
            <a:ext cx="8467344" cy="4530725"/>
          </a:xfrm>
        </p:spPr>
        <p:txBody>
          <a:bodyPr/>
          <a:lstStyle/>
          <a:p>
            <a:endParaRPr lang="en-US" altLang="ja-JP" dirty="0">
              <a:ea typeface="ＭＳ Ｐゴシック" pitchFamily="50" charset="-128"/>
            </a:endParaRPr>
          </a:p>
          <a:p>
            <a:endParaRPr lang="en-US" altLang="ja-JP" dirty="0">
              <a:ea typeface="ＭＳ Ｐゴシック" pitchFamily="50"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○まずは、連携が必要な理由を確認</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○他と連携・協力が得られるとどんな時に助かるか、</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連携がとれないことで、</a:t>
            </a:r>
            <a:r>
              <a:rPr lang="ja-JP" altLang="en-US" sz="2400" dirty="0" smtClean="0">
                <a:latin typeface="ＭＳ ゴシック" panose="020B0609070205080204" pitchFamily="49" charset="-128"/>
                <a:ea typeface="ＭＳ ゴシック" panose="020B0609070205080204" pitchFamily="49" charset="-128"/>
              </a:rPr>
              <a:t>どんなことに</a:t>
            </a:r>
            <a:r>
              <a:rPr lang="ja-JP" altLang="en-US" sz="2400" dirty="0">
                <a:latin typeface="ＭＳ ゴシック" panose="020B0609070205080204" pitchFamily="49" charset="-128"/>
                <a:ea typeface="ＭＳ ゴシック" panose="020B0609070205080204" pitchFamily="49" charset="-128"/>
              </a:rPr>
              <a:t>困るのか。</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88151203-A72C-487C-B594-566CAEA203A0}" type="slidenum">
              <a:rPr lang="ja-JP" altLang="en-US" smtClean="0"/>
              <a:pPr/>
              <a:t>7</a:t>
            </a:fld>
            <a:endParaRPr lang="en-US" altLang="ja-JP"/>
          </a:p>
        </p:txBody>
      </p:sp>
      <p:pic>
        <p:nvPicPr>
          <p:cNvPr id="6" name="図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4886718">
            <a:off x="8019253" y="428172"/>
            <a:ext cx="796539" cy="1212316"/>
          </a:xfrm>
          <a:prstGeom prst="rect">
            <a:avLst/>
          </a:prstGeom>
        </p:spPr>
      </p:pic>
    </p:spTree>
    <p:extLst>
      <p:ext uri="{BB962C8B-B14F-4D97-AF65-F5344CB8AC3E}">
        <p14:creationId xmlns:p14="http://schemas.microsoft.com/office/powerpoint/2010/main" val="224867704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anim calcmode="lin" valueType="num">
                                      <p:cBhvr additive="base">
                                        <p:cTn id="7"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anim calcmode="lin" valueType="num">
                                      <p:cBhvr additive="base">
                                        <p:cTn id="13"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anim calcmode="lin" valueType="num">
                                      <p:cBhvr additive="base">
                                        <p:cTn id="19"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8435">
                                            <p:txEl>
                                              <p:pRg st="5" end="5"/>
                                            </p:txEl>
                                          </p:spTgt>
                                        </p:tgtEl>
                                        <p:attrNameLst>
                                          <p:attrName>style.visibility</p:attrName>
                                        </p:attrNameLst>
                                      </p:cBhvr>
                                      <p:to>
                                        <p:strVal val="visible"/>
                                      </p:to>
                                    </p:set>
                                    <p:anim calcmode="lin" valueType="num">
                                      <p:cBhvr additive="base">
                                        <p:cTn id="25"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4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823509" rtl="0" eaLnBrk="1" fontAlgn="base" latinLnBrk="0" hangingPunct="1">
              <a:lnSpc>
                <a:spcPct val="100000"/>
              </a:lnSpc>
              <a:spcBef>
                <a:spcPct val="0"/>
              </a:spcBef>
              <a:spcAft>
                <a:spcPct val="0"/>
              </a:spcAft>
              <a:buClrTx/>
              <a:buSzTx/>
              <a:buFontTx/>
              <a:buNone/>
              <a:tabLst/>
              <a:defRPr/>
            </a:pPr>
            <a:fld id="{BE3561DB-DE34-4D1E-A7F4-1E4A267FDF73}" type="slidenum">
              <a:rPr kumimoji="1" lang="en-US" altLang="ja-JP" sz="900" b="0" i="0" u="none"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pPr marL="0" marR="0" lvl="0" indent="0" algn="r" defTabSz="823509" rtl="0" eaLnBrk="1" fontAlgn="base" latinLnBrk="0" hangingPunct="1">
                <a:lnSpc>
                  <a:spcPct val="100000"/>
                </a:lnSpc>
                <a:spcBef>
                  <a:spcPct val="0"/>
                </a:spcBef>
                <a:spcAft>
                  <a:spcPct val="0"/>
                </a:spcAft>
                <a:buClrTx/>
                <a:buSzTx/>
                <a:buFontTx/>
                <a:buNone/>
                <a:tabLst/>
                <a:defRPr/>
              </a:pPr>
              <a:t>8</a:t>
            </a:fld>
            <a:endParaRPr kumimoji="1" lang="en-US" altLang="ja-JP" sz="9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endParaRPr>
          </a:p>
        </p:txBody>
      </p:sp>
      <p:sp>
        <p:nvSpPr>
          <p:cNvPr id="3" name="テキスト ボックス 2"/>
          <p:cNvSpPr txBox="1"/>
          <p:nvPr/>
        </p:nvSpPr>
        <p:spPr>
          <a:xfrm>
            <a:off x="4373639" y="6040513"/>
            <a:ext cx="4312399"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H28</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サービス管理責任者指導者養成研修資料より加筆</a:t>
            </a:r>
          </a:p>
        </p:txBody>
      </p:sp>
      <p:sp>
        <p:nvSpPr>
          <p:cNvPr id="6" name="Text Box 2"/>
          <p:cNvSpPr txBox="1">
            <a:spLocks noChangeArrowheads="1"/>
          </p:cNvSpPr>
          <p:nvPr/>
        </p:nvSpPr>
        <p:spPr bwMode="auto">
          <a:xfrm>
            <a:off x="504100" y="179215"/>
            <a:ext cx="8603055" cy="634355"/>
          </a:xfrm>
          <a:prstGeom prst="rect">
            <a:avLst/>
          </a:prstGeom>
          <a:noFill/>
          <a:ln w="9525" cap="flat" cmpd="sng" algn="ctr">
            <a:noFill/>
            <a:prstDash val="solid"/>
            <a:headEnd/>
            <a:tailEnd/>
          </a:ln>
          <a:effectLst/>
        </p:spPr>
        <p:txBody>
          <a:bodyPr wrap="square" anchor="ctr" anchorCtr="0">
            <a:no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hangingPunct="1">
              <a:spcBef>
                <a:spcPct val="50000"/>
              </a:spcBef>
              <a:buNone/>
              <a:defRPr/>
            </a:pPr>
            <a:r>
              <a:rPr kumimoji="0" lang="ja-JP" altLang="en-US" sz="2800" kern="0" dirty="0">
                <a:solidFill>
                  <a:srgbClr val="C00000"/>
                </a:solidFill>
                <a:latin typeface="ＤＨＰ特太ゴシック体" panose="020B0500000000000000" pitchFamily="50" charset="-128"/>
                <a:ea typeface="ＤＨＰ特太ゴシック体" panose="020B0500000000000000" pitchFamily="50" charset="-128"/>
              </a:rPr>
              <a:t>多職種連携・チーム支援の必要な理由（重要性）</a:t>
            </a:r>
            <a:endParaRPr lang="en-US" altLang="ja-JP" sz="2800" u="sng"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9" name="四角形: 角を丸くする 8"/>
          <p:cNvSpPr/>
          <p:nvPr/>
        </p:nvSpPr>
        <p:spPr>
          <a:xfrm>
            <a:off x="333413" y="874530"/>
            <a:ext cx="8603055" cy="5542782"/>
          </a:xfrm>
          <a:prstGeom prst="roundRect">
            <a:avLst>
              <a:gd name="adj" fmla="val 4565"/>
            </a:avLst>
          </a:prstGeom>
          <a:noFill/>
          <a:ln w="9525" cap="flat" cmpd="sng" algn="ctr">
            <a:solidFill>
              <a:schemeClr val="tx1"/>
            </a:solidFill>
            <a:prstDash val="solid"/>
          </a:ln>
          <a:effectLst/>
        </p:spPr>
        <p:txBody>
          <a:bodyPr rtlCol="0" anchor="t" anchorCtr="0"/>
          <a:lstStyle/>
          <a:p>
            <a:pPr defTabSz="685783"/>
            <a:r>
              <a:rPr kumimoji="1" lang="en-US" altLang="ja-JP" sz="2000" dirty="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例えば</a:t>
            </a:r>
            <a:r>
              <a:rPr kumimoji="1" lang="en-US" altLang="ja-JP" sz="2000" dirty="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障害児・者のニーズに基づいた、サービス提供をするため以下のような場合に、連携が必要不可欠になる。</a:t>
            </a:r>
          </a:p>
          <a:p>
            <a:pPr defTabSz="685783">
              <a:lnSpc>
                <a:spcPts val="1000"/>
              </a:lnSpc>
            </a:pPr>
            <a:endParaRPr kumimoji="1" lang="en-US" altLang="ja-JP" sz="2000" dirty="0">
              <a:latin typeface="ＭＳ Ｐゴシック" panose="020B0600070205080204" pitchFamily="50" charset="-128"/>
              <a:ea typeface="ＭＳ Ｐゴシック" panose="020B0600070205080204" pitchFamily="50" charset="-128"/>
            </a:endParaRPr>
          </a:p>
          <a:p>
            <a:pPr defTabSz="685783"/>
            <a:r>
              <a:rPr kumimoji="1" lang="ja-JP" altLang="en-US" sz="2000" dirty="0">
                <a:latin typeface="ＭＳ Ｐゴシック" panose="020B0600070205080204" pitchFamily="50" charset="-128"/>
                <a:ea typeface="ＭＳ Ｐゴシック" panose="020B0600070205080204" pitchFamily="50" charset="-128"/>
              </a:rPr>
              <a:t>○相談支援は基本的にマネジメントに徹するべき（直接支援が必要な場合もあるが）。直接サービスを提供するためには連携が不可欠。</a:t>
            </a:r>
          </a:p>
          <a:p>
            <a:pPr defTabSz="685783"/>
            <a:r>
              <a:rPr kumimoji="1" lang="ja-JP" altLang="en-US" sz="2000" dirty="0">
                <a:latin typeface="ＭＳ Ｐゴシック" panose="020B0600070205080204" pitchFamily="50" charset="-128"/>
                <a:ea typeface="ＭＳ Ｐゴシック" panose="020B0600070205080204" pitchFamily="50" charset="-128"/>
              </a:rPr>
              <a:t>○サービス等利用計画・個別支援計画書に「実現できなかったニーズ」、「反映できなかったニーズ」がある場合。</a:t>
            </a:r>
          </a:p>
          <a:p>
            <a:pPr defTabSz="685783"/>
            <a:r>
              <a:rPr kumimoji="1" lang="ja-JP" altLang="en-US" sz="2000" dirty="0">
                <a:latin typeface="ＭＳ Ｐゴシック" panose="020B0600070205080204" pitchFamily="50" charset="-128"/>
                <a:ea typeface="ＭＳ Ｐゴシック" panose="020B0600070205080204" pitchFamily="50" charset="-128"/>
              </a:rPr>
              <a:t>○事業所としての関わりが部分的で、生活の全体像が見えない場合。</a:t>
            </a:r>
          </a:p>
          <a:p>
            <a:pPr defTabSz="685783"/>
            <a:r>
              <a:rPr kumimoji="1" lang="ja-JP" altLang="en-US" sz="2000" dirty="0">
                <a:latin typeface="ＭＳ Ｐゴシック" panose="020B0600070205080204" pitchFamily="50" charset="-128"/>
                <a:ea typeface="ＭＳ Ｐゴシック" panose="020B0600070205080204" pitchFamily="50" charset="-128"/>
              </a:rPr>
              <a:t>○複数のサービスを使い分けて、生活している利用者の場合。 </a:t>
            </a:r>
          </a:p>
          <a:p>
            <a:pPr defTabSz="685783"/>
            <a:r>
              <a:rPr kumimoji="1" lang="ja-JP" altLang="en-US" sz="2000" dirty="0">
                <a:latin typeface="ＭＳ Ｐゴシック" panose="020B0600070205080204" pitchFamily="50" charset="-128"/>
                <a:ea typeface="ＭＳ Ｐゴシック" panose="020B0600070205080204" pitchFamily="50" charset="-128"/>
              </a:rPr>
              <a:t>○早急に対応が必要なニーズと、時間</a:t>
            </a:r>
            <a:r>
              <a:rPr kumimoji="1" lang="ja-JP" altLang="en-US" sz="2000" dirty="0" smtClean="0">
                <a:latin typeface="ＭＳ Ｐゴシック" panose="020B0600070205080204" pitchFamily="50" charset="-128"/>
                <a:ea typeface="ＭＳ Ｐゴシック" panose="020B0600070205080204" pitchFamily="50" charset="-128"/>
              </a:rPr>
              <a:t>を掛けて結果を出すニーズ</a:t>
            </a:r>
            <a:r>
              <a:rPr kumimoji="1" lang="ja-JP" altLang="en-US" sz="2000" dirty="0">
                <a:latin typeface="ＭＳ Ｐゴシック" panose="020B0600070205080204" pitchFamily="50" charset="-128"/>
                <a:ea typeface="ＭＳ Ｐゴシック" panose="020B0600070205080204" pitchFamily="50" charset="-128"/>
              </a:rPr>
              <a:t>を混同している場合。</a:t>
            </a:r>
          </a:p>
          <a:p>
            <a:pPr defTabSz="685783"/>
            <a:r>
              <a:rPr kumimoji="1" lang="ja-JP" altLang="en-US" sz="2000" dirty="0">
                <a:latin typeface="ＭＳ Ｐゴシック" panose="020B0600070205080204" pitchFamily="50" charset="-128"/>
                <a:ea typeface="ＭＳ Ｐゴシック" panose="020B0600070205080204" pitchFamily="50" charset="-128"/>
              </a:rPr>
              <a:t>○複合的なニーズを有し、サービスが有効かつ効果的に使われていない場合。</a:t>
            </a:r>
          </a:p>
          <a:p>
            <a:pPr defTabSz="685783"/>
            <a:r>
              <a:rPr kumimoji="1" lang="ja-JP" altLang="en-US" sz="2000" dirty="0">
                <a:latin typeface="ＭＳ Ｐゴシック" panose="020B0600070205080204" pitchFamily="50" charset="-128"/>
                <a:ea typeface="ＭＳ Ｐゴシック" panose="020B0600070205080204" pitchFamily="50" charset="-128"/>
              </a:rPr>
              <a:t>○意思疎通やニーズ表出が難しく、ベストインタレスト（最善の利益を生み出す決定）を、追求しにくい場合。</a:t>
            </a:r>
          </a:p>
          <a:p>
            <a:pPr defTabSz="685783"/>
            <a:r>
              <a:rPr kumimoji="1" lang="ja-JP" altLang="en-US" sz="2000" dirty="0">
                <a:latin typeface="ＭＳ Ｐゴシック" panose="020B0600070205080204" pitchFamily="50" charset="-128"/>
                <a:ea typeface="ＭＳ Ｐゴシック" panose="020B0600070205080204" pitchFamily="50" charset="-128"/>
              </a:rPr>
              <a:t>○専門的なアセスメントが必要な場合。（医療・保健・教育など）</a:t>
            </a:r>
          </a:p>
          <a:p>
            <a:pPr defTabSz="685783"/>
            <a:r>
              <a:rPr kumimoji="1" lang="ja-JP" altLang="en-US" sz="2000" dirty="0">
                <a:latin typeface="ＭＳ Ｐゴシック" panose="020B0600070205080204" pitchFamily="50" charset="-128"/>
                <a:ea typeface="ＭＳ Ｐゴシック" panose="020B0600070205080204" pitchFamily="50" charset="-128"/>
              </a:rPr>
              <a:t>○その他</a:t>
            </a:r>
            <a:r>
              <a:rPr kumimoji="1" lang="en-US" altLang="ja-JP" sz="2000" dirty="0">
                <a:latin typeface="ＭＳ Ｐゴシック" panose="020B0600070205080204" pitchFamily="50" charset="-128"/>
                <a:ea typeface="ＭＳ Ｐゴシック" panose="020B0600070205080204" pitchFamily="50" charset="-128"/>
              </a:rPr>
              <a:t>……</a:t>
            </a:r>
          </a:p>
          <a:p>
            <a:pPr defTabSz="685783"/>
            <a:r>
              <a:rPr kumimoji="1" lang="en-US" altLang="ja-JP" sz="2000" dirty="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相談支援専門員が、新しい気づきを得て、より良い支援を提供するため。</a:t>
            </a:r>
          </a:p>
        </p:txBody>
      </p:sp>
    </p:spTree>
    <p:extLst>
      <p:ext uri="{BB962C8B-B14F-4D97-AF65-F5344CB8AC3E}">
        <p14:creationId xmlns:p14="http://schemas.microsoft.com/office/powerpoint/2010/main" val="31668973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83" name="正方形/長方形 4"/>
          <p:cNvSpPr>
            <a:spLocks noChangeArrowheads="1"/>
          </p:cNvSpPr>
          <p:nvPr/>
        </p:nvSpPr>
        <p:spPr bwMode="auto">
          <a:xfrm>
            <a:off x="916298" y="235184"/>
            <a:ext cx="70619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23509" rtl="0" eaLnBrk="1" fontAlgn="base" latinLnBrk="0" hangingPunct="1">
              <a:lnSpc>
                <a:spcPct val="100000"/>
              </a:lnSpc>
              <a:spcBef>
                <a:spcPct val="0"/>
              </a:spcBef>
              <a:spcAft>
                <a:spcPct val="0"/>
              </a:spcAft>
              <a:buClrTx/>
              <a:buSzTx/>
              <a:buFontTx/>
              <a:buNone/>
              <a:tabLst/>
              <a:defRPr/>
            </a:pPr>
            <a:r>
              <a:rPr kumimoji="1" lang="ja-JP" altLang="en-US" sz="2800" i="0" u="none" strike="noStrike" kern="1200" cap="none" spc="0" normalizeH="0" baseline="0" noProof="0" dirty="0">
                <a:ln>
                  <a:noFill/>
                </a:ln>
                <a:solidFill>
                  <a:srgbClr val="000000"/>
                </a:solidFill>
                <a:effectLst/>
                <a:uLnTx/>
                <a:uFillTx/>
                <a:latin typeface="+mj-ea"/>
                <a:ea typeface="+mj-ea"/>
                <a:cs typeface="+mn-cs"/>
              </a:rPr>
              <a:t>連携の意味を考える：連携による</a:t>
            </a:r>
            <a:r>
              <a:rPr kumimoji="1" lang="en-US" altLang="ja-JP" sz="2800" i="0" u="none" strike="noStrike" kern="1200" cap="none" spc="0" normalizeH="0" baseline="0" noProof="0" dirty="0">
                <a:ln>
                  <a:noFill/>
                </a:ln>
                <a:solidFill>
                  <a:srgbClr val="000000"/>
                </a:solidFill>
                <a:effectLst/>
                <a:uLnTx/>
                <a:uFillTx/>
                <a:latin typeface="+mj-ea"/>
                <a:ea typeface="+mj-ea"/>
                <a:cs typeface="+mn-cs"/>
              </a:rPr>
              <a:t>『</a:t>
            </a:r>
            <a:r>
              <a:rPr kumimoji="1" lang="ja-JP" altLang="en-US" sz="2800" i="0" u="none" strike="noStrike" kern="1200" cap="none" spc="0" normalizeH="0" baseline="0" noProof="0" dirty="0">
                <a:ln>
                  <a:noFill/>
                </a:ln>
                <a:solidFill>
                  <a:srgbClr val="000000"/>
                </a:solidFill>
                <a:effectLst/>
                <a:uLnTx/>
                <a:uFillTx/>
                <a:latin typeface="+mj-ea"/>
                <a:ea typeface="+mj-ea"/>
                <a:cs typeface="+mn-cs"/>
              </a:rPr>
              <a:t>三方良し</a:t>
            </a:r>
            <a:r>
              <a:rPr kumimoji="1" lang="en-US" altLang="ja-JP" sz="2800" i="0" u="none" strike="noStrike" kern="1200" cap="none" spc="0" normalizeH="0" baseline="0" noProof="0" dirty="0">
                <a:ln>
                  <a:noFill/>
                </a:ln>
                <a:solidFill>
                  <a:srgbClr val="000000"/>
                </a:solidFill>
                <a:effectLst/>
                <a:uLnTx/>
                <a:uFillTx/>
                <a:latin typeface="+mj-ea"/>
                <a:ea typeface="+mj-ea"/>
                <a:cs typeface="+mn-cs"/>
              </a:rPr>
              <a:t>』</a:t>
            </a:r>
            <a:endParaRPr kumimoji="1" lang="ja-JP" altLang="en-US" sz="2800" i="0" u="none" strike="noStrike" kern="1200" cap="none" spc="0" normalizeH="0" baseline="0" noProof="0" dirty="0">
              <a:ln>
                <a:noFill/>
              </a:ln>
              <a:solidFill>
                <a:srgbClr val="000000"/>
              </a:solidFill>
              <a:effectLst/>
              <a:uLnTx/>
              <a:uFillTx/>
              <a:latin typeface="+mj-ea"/>
              <a:ea typeface="+mj-ea"/>
              <a:cs typeface="+mn-cs"/>
            </a:endParaRPr>
          </a:p>
        </p:txBody>
      </p:sp>
      <p:sp>
        <p:nvSpPr>
          <p:cNvPr id="8" name="二等辺三角形 7"/>
          <p:cNvSpPr/>
          <p:nvPr/>
        </p:nvSpPr>
        <p:spPr bwMode="auto">
          <a:xfrm>
            <a:off x="3062050" y="2074516"/>
            <a:ext cx="2769582" cy="2234300"/>
          </a:xfrm>
          <a:prstGeom prst="triangle">
            <a:avLst/>
          </a:prstGeom>
          <a:ln>
            <a:headEnd type="triangle" w="med" len="med"/>
            <a:tailEnd type="triangle" w="med" len="med"/>
          </a:ln>
        </p:spPr>
        <p:style>
          <a:lnRef idx="1">
            <a:schemeClr val="accent1"/>
          </a:lnRef>
          <a:fillRef idx="2">
            <a:schemeClr val="accent1"/>
          </a:fillRef>
          <a:effectRef idx="1">
            <a:schemeClr val="accent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a:ln>
                <a:noFill/>
              </a:ln>
              <a:solidFill>
                <a:schemeClr val="tx1"/>
              </a:solidFill>
              <a:effectLst/>
              <a:latin typeface="Arial" charset="0"/>
              <a:ea typeface="ＭＳ Ｐゴシック" pitchFamily="50" charset="-128"/>
            </a:endParaRPr>
          </a:p>
        </p:txBody>
      </p:sp>
      <p:sp>
        <p:nvSpPr>
          <p:cNvPr id="20" name="円/楕円 3"/>
          <p:cNvSpPr/>
          <p:nvPr/>
        </p:nvSpPr>
        <p:spPr>
          <a:xfrm>
            <a:off x="3445119" y="1602634"/>
            <a:ext cx="1791154" cy="1701819"/>
          </a:xfrm>
          <a:prstGeom prst="ellipse">
            <a:avLst/>
          </a:prstGeom>
          <a:solidFill>
            <a:srgbClr val="66FFCC">
              <a:alpha val="45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利用者</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本人</a:t>
            </a:r>
          </a:p>
        </p:txBody>
      </p:sp>
      <p:sp>
        <p:nvSpPr>
          <p:cNvPr id="21" name="円/楕円 4"/>
          <p:cNvSpPr/>
          <p:nvPr/>
        </p:nvSpPr>
        <p:spPr>
          <a:xfrm>
            <a:off x="2166582" y="3304453"/>
            <a:ext cx="1790935" cy="1698750"/>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多機関</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地域</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まち</a:t>
            </a:r>
          </a:p>
        </p:txBody>
      </p:sp>
      <p:sp>
        <p:nvSpPr>
          <p:cNvPr id="22" name="円/楕円 5"/>
          <p:cNvSpPr/>
          <p:nvPr/>
        </p:nvSpPr>
        <p:spPr>
          <a:xfrm>
            <a:off x="4948492" y="3321574"/>
            <a:ext cx="1766279" cy="1681629"/>
          </a:xfrm>
          <a:prstGeom prst="ellipse">
            <a:avLst/>
          </a:prstGeom>
          <a:solidFill>
            <a:srgbClr val="66FF66">
              <a:alpha val="44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支援者</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事業所</a:t>
            </a:r>
            <a:endParaRPr kumimoji="1" lang="en-US" altLang="ja-JP"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組織</a:t>
            </a:r>
          </a:p>
        </p:txBody>
      </p:sp>
      <p:sp>
        <p:nvSpPr>
          <p:cNvPr id="23" name="角丸四角形 2"/>
          <p:cNvSpPr/>
          <p:nvPr/>
        </p:nvSpPr>
        <p:spPr bwMode="auto">
          <a:xfrm>
            <a:off x="5290943" y="994412"/>
            <a:ext cx="3681983" cy="1517140"/>
          </a:xfrm>
          <a:prstGeom prst="roundRect">
            <a:avLst>
              <a:gd name="adj" fmla="val 8159"/>
            </a:avLst>
          </a:prstGeom>
          <a:ln>
            <a:headEnd type="triangle" w="med" len="med"/>
            <a:tailEnd type="triangle" w="med" len="med"/>
          </a:ln>
        </p:spPr>
        <p:style>
          <a:lnRef idx="1">
            <a:schemeClr val="accent1"/>
          </a:lnRef>
          <a:fillRef idx="2">
            <a:schemeClr val="accent1"/>
          </a:fillRef>
          <a:effectRef idx="1">
            <a:schemeClr val="accent1"/>
          </a:effectRef>
          <a:fontRef idx="minor">
            <a:schemeClr val="dk1"/>
          </a:fontRef>
        </p:style>
        <p:txBody>
          <a:bodyPr lIns="66907" tIns="8006" rIns="66907" bIns="8006"/>
          <a:lstStyle/>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例えば</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　・新たなニーズが生じてきていることへの対応</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　・現在のサービスに満足ができないことへの対応</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　・多面的な視点やアイデアからの対応が可能</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　・多様な選択肢からの選択</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　・意思疎通や意思決定などベストインタレスト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　　（最善の利益の追求）が必要な場合</a:t>
            </a:r>
            <a:endParaRPr kumimoji="1" lang="en-US" altLang="ja-JP"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endParaRPr>
          </a:p>
          <a:p>
            <a:pPr marL="0" marR="0" lvl="0" indent="0" algn="l" defTabSz="823509"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rPr>
              <a:t>　　等</a:t>
            </a:r>
          </a:p>
        </p:txBody>
      </p:sp>
      <p:sp>
        <p:nvSpPr>
          <p:cNvPr id="24" name="Text Box 2"/>
          <p:cNvSpPr txBox="1">
            <a:spLocks noChangeArrowheads="1"/>
          </p:cNvSpPr>
          <p:nvPr/>
        </p:nvSpPr>
        <p:spPr bwMode="auto">
          <a:xfrm>
            <a:off x="5290943" y="5003203"/>
            <a:ext cx="3681982" cy="1569109"/>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headEnd/>
            <a:tailEnd/>
          </a:ln>
          <a:effectLst>
            <a:outerShdw blurRad="40000" dist="20000" dir="5400000" rotWithShape="0">
              <a:srgbClr val="000000">
                <a:alpha val="38000"/>
              </a:srgbClr>
            </a:outerShdw>
          </a:effectLst>
        </p:spPr>
        <p:txBody>
          <a:bodyPr wrap="square" anchor="t" anchorCtr="0">
            <a:no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例えば</a:t>
            </a:r>
            <a:endParaRPr lang="en-US" altLang="ja-JP" sz="1200" dirty="0">
              <a:solidFill>
                <a:srgbClr val="000000"/>
              </a:solidFill>
              <a:latin typeface="HGP創英角ｺﾞｼｯｸUB" pitchFamily="50" charset="-128"/>
              <a:ea typeface="HGP創英角ｺﾞｼｯｸUB" pitchFamily="50" charset="-128"/>
            </a:endParaRPr>
          </a:p>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　・新たなニーズやニーズの変化に対応できない場合</a:t>
            </a:r>
            <a:endParaRPr lang="en-US" altLang="ja-JP" sz="1200" dirty="0">
              <a:solidFill>
                <a:srgbClr val="000000"/>
              </a:solidFill>
              <a:latin typeface="HGP創英角ｺﾞｼｯｸUB" pitchFamily="50" charset="-128"/>
              <a:ea typeface="HGP創英角ｺﾞｼｯｸUB" pitchFamily="50" charset="-128"/>
            </a:endParaRPr>
          </a:p>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　・個別支援計画での関わりが部分的で生活全般が見　</a:t>
            </a:r>
            <a:endParaRPr lang="en-US" altLang="ja-JP" sz="1200" dirty="0">
              <a:solidFill>
                <a:srgbClr val="000000"/>
              </a:solidFill>
              <a:latin typeface="HGP創英角ｺﾞｼｯｸUB" pitchFamily="50" charset="-128"/>
              <a:ea typeface="HGP創英角ｺﾞｼｯｸUB" pitchFamily="50" charset="-128"/>
            </a:endParaRPr>
          </a:p>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　　えにくい場合</a:t>
            </a:r>
            <a:endParaRPr lang="en-US" altLang="ja-JP" sz="1200" dirty="0">
              <a:solidFill>
                <a:srgbClr val="000000"/>
              </a:solidFill>
              <a:latin typeface="HGP創英角ｺﾞｼｯｸUB" pitchFamily="50" charset="-128"/>
              <a:ea typeface="HGP創英角ｺﾞｼｯｸUB" pitchFamily="50" charset="-128"/>
            </a:endParaRPr>
          </a:p>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　・多面的な視点から新たな可能性を見つけるきっかけ</a:t>
            </a:r>
            <a:endParaRPr lang="en-US" altLang="ja-JP" sz="1200" dirty="0">
              <a:solidFill>
                <a:srgbClr val="000000"/>
              </a:solidFill>
              <a:latin typeface="HGP創英角ｺﾞｼｯｸUB" pitchFamily="50" charset="-128"/>
              <a:ea typeface="HGP創英角ｺﾞｼｯｸUB" pitchFamily="50" charset="-128"/>
            </a:endParaRPr>
          </a:p>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　・職員やサービスの質の向上につながる（人材育成）</a:t>
            </a:r>
            <a:endParaRPr lang="en-US" altLang="ja-JP" sz="1200" dirty="0">
              <a:solidFill>
                <a:srgbClr val="000000"/>
              </a:solidFill>
              <a:latin typeface="HGP創英角ｺﾞｼｯｸUB" pitchFamily="50" charset="-128"/>
              <a:ea typeface="HGP創英角ｺﾞｼｯｸUB" pitchFamily="50" charset="-128"/>
            </a:endParaRPr>
          </a:p>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　・一事業所の限界への対応</a:t>
            </a:r>
            <a:endParaRPr lang="en-US" altLang="ja-JP" sz="1200" dirty="0">
              <a:solidFill>
                <a:srgbClr val="000000"/>
              </a:solidFill>
              <a:latin typeface="HGP創英角ｺﾞｼｯｸUB" pitchFamily="50" charset="-128"/>
              <a:ea typeface="HGP創英角ｺﾞｼｯｸUB" pitchFamily="50" charset="-128"/>
            </a:endParaRPr>
          </a:p>
          <a:p>
            <a:pPr lvl="0" defTabSz="823509" eaLnBrk="1" fontAlgn="base" hangingPunct="1">
              <a:spcBef>
                <a:spcPct val="0"/>
              </a:spcBef>
              <a:spcAft>
                <a:spcPct val="0"/>
              </a:spcAft>
              <a:buNone/>
              <a:defRPr/>
            </a:pPr>
            <a:r>
              <a:rPr lang="ja-JP" altLang="en-US" sz="1200" dirty="0">
                <a:solidFill>
                  <a:srgbClr val="000000"/>
                </a:solidFill>
                <a:latin typeface="HGP創英角ｺﾞｼｯｸUB" pitchFamily="50" charset="-128"/>
                <a:ea typeface="HGP創英角ｺﾞｼｯｸUB" pitchFamily="50" charset="-128"/>
              </a:rPr>
              <a:t>　等</a:t>
            </a:r>
          </a:p>
        </p:txBody>
      </p:sp>
      <p:sp>
        <p:nvSpPr>
          <p:cNvPr id="26" name="角丸四角形 2"/>
          <p:cNvSpPr/>
          <p:nvPr/>
        </p:nvSpPr>
        <p:spPr bwMode="auto">
          <a:xfrm>
            <a:off x="597148" y="5065074"/>
            <a:ext cx="3938276" cy="1507238"/>
          </a:xfrm>
          <a:prstGeom prst="roundRect">
            <a:avLst>
              <a:gd name="adj" fmla="val 3306"/>
            </a:avLst>
          </a:prstGeom>
          <a:ln>
            <a:headEnd type="triangle" w="med" len="med"/>
            <a:tailEnd type="triangle" w="med" len="med"/>
          </a:ln>
        </p:spPr>
        <p:style>
          <a:lnRef idx="1">
            <a:schemeClr val="accent2"/>
          </a:lnRef>
          <a:fillRef idx="2">
            <a:schemeClr val="accent2"/>
          </a:fillRef>
          <a:effectRef idx="1">
            <a:schemeClr val="accent2"/>
          </a:effectRef>
          <a:fontRef idx="minor">
            <a:schemeClr val="dk1"/>
          </a:fontRef>
        </p:style>
        <p:txBody>
          <a:bodyPr lIns="66907" tIns="8006" rIns="66907" bIns="8006"/>
          <a:lstStyle/>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例えば</a:t>
            </a:r>
            <a:endParaRPr kumimoji="1" lang="en-US" altLang="ja-JP" sz="1200" dirty="0">
              <a:solidFill>
                <a:srgbClr val="000000"/>
              </a:solidFill>
              <a:latin typeface="HGP創英角ｺﾞｼｯｸUB" pitchFamily="50" charset="-128"/>
              <a:ea typeface="HGP創英角ｺﾞｼｯｸUB" pitchFamily="50" charset="-128"/>
            </a:endParaRPr>
          </a:p>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・専門的アセスメントや関わりが必要な場合</a:t>
            </a:r>
            <a:endParaRPr kumimoji="1" lang="en-US" altLang="ja-JP" sz="1200" dirty="0">
              <a:solidFill>
                <a:srgbClr val="000000"/>
              </a:solidFill>
              <a:latin typeface="HGP創英角ｺﾞｼｯｸUB" pitchFamily="50" charset="-128"/>
              <a:ea typeface="HGP創英角ｺﾞｼｯｸUB" pitchFamily="50" charset="-128"/>
            </a:endParaRPr>
          </a:p>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　（医療・保健・教育など）</a:t>
            </a:r>
            <a:endParaRPr kumimoji="1" lang="en-US" altLang="ja-JP" sz="1200" dirty="0">
              <a:solidFill>
                <a:srgbClr val="000000"/>
              </a:solidFill>
              <a:latin typeface="HGP創英角ｺﾞｼｯｸUB" pitchFamily="50" charset="-128"/>
              <a:ea typeface="HGP創英角ｺﾞｼｯｸUB" pitchFamily="50" charset="-128"/>
            </a:endParaRPr>
          </a:p>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・社会参加や地域生活における様々な関わりが必要な場合</a:t>
            </a:r>
            <a:endParaRPr kumimoji="1" lang="en-US" altLang="ja-JP" sz="1200" dirty="0">
              <a:solidFill>
                <a:srgbClr val="000000"/>
              </a:solidFill>
              <a:latin typeface="HGP創英角ｺﾞｼｯｸUB" pitchFamily="50" charset="-128"/>
              <a:ea typeface="HGP創英角ｺﾞｼｯｸUB" pitchFamily="50" charset="-128"/>
            </a:endParaRPr>
          </a:p>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・地域にニーズを支える資源がない場合（の検討や対応）</a:t>
            </a:r>
            <a:endParaRPr kumimoji="1" lang="en-US" altLang="ja-JP" sz="1200" dirty="0">
              <a:solidFill>
                <a:srgbClr val="000000"/>
              </a:solidFill>
              <a:latin typeface="HGP創英角ｺﾞｼｯｸUB" pitchFamily="50" charset="-128"/>
              <a:ea typeface="HGP創英角ｺﾞｼｯｸUB" pitchFamily="50" charset="-128"/>
            </a:endParaRPr>
          </a:p>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・行政やまちづくりへの発展、福祉力の向上</a:t>
            </a:r>
            <a:endParaRPr kumimoji="1" lang="en-US" altLang="ja-JP" sz="1200" dirty="0">
              <a:solidFill>
                <a:srgbClr val="000000"/>
              </a:solidFill>
              <a:latin typeface="HGP創英角ｺﾞｼｯｸUB" pitchFamily="50" charset="-128"/>
              <a:ea typeface="HGP創英角ｺﾞｼｯｸUB" pitchFamily="50" charset="-128"/>
            </a:endParaRPr>
          </a:p>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・地域住民との協働やインクルーシブの進展</a:t>
            </a:r>
            <a:endParaRPr kumimoji="1" lang="en-US" altLang="ja-JP" sz="1200" dirty="0">
              <a:solidFill>
                <a:srgbClr val="000000"/>
              </a:solidFill>
              <a:latin typeface="HGP創英角ｺﾞｼｯｸUB" pitchFamily="50" charset="-128"/>
              <a:ea typeface="HGP創英角ｺﾞｼｯｸUB" pitchFamily="50" charset="-128"/>
            </a:endParaRPr>
          </a:p>
          <a:p>
            <a:pPr lvl="0" defTabSz="823509" fontAlgn="base">
              <a:spcBef>
                <a:spcPct val="0"/>
              </a:spcBef>
              <a:spcAft>
                <a:spcPct val="0"/>
              </a:spcAft>
              <a:defRPr/>
            </a:pPr>
            <a:r>
              <a:rPr kumimoji="1" lang="ja-JP" altLang="en-US" sz="1200" dirty="0">
                <a:solidFill>
                  <a:srgbClr val="000000"/>
                </a:solidFill>
                <a:latin typeface="HGP創英角ｺﾞｼｯｸUB" pitchFamily="50" charset="-128"/>
                <a:ea typeface="HGP創英角ｺﾞｼｯｸUB" pitchFamily="50" charset="-128"/>
              </a:rPr>
              <a:t>　等</a:t>
            </a:r>
          </a:p>
        </p:txBody>
      </p:sp>
      <p:sp>
        <p:nvSpPr>
          <p:cNvPr id="11" name="正方形/長方形 10"/>
          <p:cNvSpPr/>
          <p:nvPr/>
        </p:nvSpPr>
        <p:spPr>
          <a:xfrm>
            <a:off x="6143626" y="6500813"/>
            <a:ext cx="2857500" cy="357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Monotype Corsiva" pitchFamily="66" charset="0"/>
                <a:ea typeface="ＭＳ Ｐゴシック" panose="020B0600070205080204" pitchFamily="50" charset="-128"/>
                <a:cs typeface="+mn-cs"/>
              </a:rPr>
              <a:t>N.R.C</a:t>
            </a:r>
            <a:r>
              <a:rPr kumimoji="1" lang="ja-JP" altLang="en-US" sz="2000" b="0" i="0" u="none" strike="noStrike" kern="1200" cap="none" spc="0" normalizeH="0" baseline="0" noProof="0" dirty="0">
                <a:ln>
                  <a:noFill/>
                </a:ln>
                <a:solidFill>
                  <a:prstClr val="black"/>
                </a:solidFill>
                <a:effectLst/>
                <a:uLnTx/>
                <a:uFillTx/>
                <a:latin typeface="Monotype Corsiva" pitchFamily="66" charset="0"/>
                <a:ea typeface="ＭＳ Ｐゴシック" panose="020B0600070205080204" pitchFamily="50" charset="-128"/>
                <a:cs typeface="+mn-cs"/>
              </a:rPr>
              <a:t>　</a:t>
            </a:r>
            <a:r>
              <a:rPr kumimoji="1" lang="en-US" altLang="ja-JP" sz="2000" b="0" i="0" u="none" strike="noStrike" kern="1200" cap="none" spc="0" normalizeH="0" baseline="0" noProof="0" dirty="0" err="1">
                <a:ln>
                  <a:noFill/>
                </a:ln>
                <a:solidFill>
                  <a:prstClr val="black"/>
                </a:solidFill>
                <a:effectLst/>
                <a:uLnTx/>
                <a:uFillTx/>
                <a:latin typeface="Monotype Corsiva" pitchFamily="66" charset="0"/>
                <a:ea typeface="ＭＳ Ｐゴシック" panose="020B0600070205080204" pitchFamily="50" charset="-128"/>
                <a:cs typeface="+mn-cs"/>
              </a:rPr>
              <a:t>t.suzuki</a:t>
            </a:r>
            <a:r>
              <a:rPr kumimoji="1" lang="ja-JP" altLang="en-US" sz="2000" b="0" i="0" u="none" strike="noStrike" kern="1200" cap="none" spc="0" normalizeH="0" baseline="0" noProof="0" dirty="0">
                <a:ln>
                  <a:noFill/>
                </a:ln>
                <a:solidFill>
                  <a:prstClr val="black"/>
                </a:solidFill>
                <a:effectLst/>
                <a:uLnTx/>
                <a:uFillTx/>
                <a:latin typeface="Monotype Corsiva" pitchFamily="66" charset="0"/>
                <a:ea typeface="ＭＳ Ｐゴシック" panose="020B0600070205080204" pitchFamily="50" charset="-128"/>
                <a:cs typeface="+mn-cs"/>
              </a:rPr>
              <a:t>　</a:t>
            </a:r>
            <a:r>
              <a:rPr kumimoji="1" lang="en-US" altLang="ja-JP" sz="2000" b="0" i="0" u="none" strike="noStrike" kern="1200" cap="none" spc="0" normalizeH="0" baseline="0" noProof="0" dirty="0">
                <a:ln>
                  <a:noFill/>
                </a:ln>
                <a:solidFill>
                  <a:prstClr val="black"/>
                </a:solidFill>
                <a:effectLst/>
                <a:uLnTx/>
                <a:uFillTx/>
                <a:latin typeface="Monotype Corsiva" pitchFamily="66" charset="0"/>
                <a:ea typeface="ＭＳ Ｐゴシック" panose="020B0600070205080204" pitchFamily="50" charset="-128"/>
                <a:cs typeface="+mn-cs"/>
              </a:rPr>
              <a:t>2018</a:t>
            </a:r>
            <a:endParaRPr kumimoji="1" lang="ja-JP" altLang="en-US" sz="2000" b="0" i="0" u="none" strike="noStrike" kern="1200" cap="none" spc="0" normalizeH="0" baseline="0" noProof="0" dirty="0">
              <a:ln>
                <a:noFill/>
              </a:ln>
              <a:solidFill>
                <a:prstClr val="black"/>
              </a:solidFill>
              <a:effectLst/>
              <a:uLnTx/>
              <a:uFillTx/>
              <a:latin typeface="Monotype Corsiva" pitchFamily="66" charset="0"/>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p:txBody>
          <a:bodyPr/>
          <a:lstStyle/>
          <a:p>
            <a:pPr>
              <a:defRPr/>
            </a:pPr>
            <a:fld id="{0CDAF202-4BDE-469E-BB5F-EBB7926DBC3A}" type="slidenum">
              <a:rPr lang="en-US" altLang="ja-JP" smtClean="0"/>
              <a:pPr>
                <a:defRPr/>
              </a:pPr>
              <a:t>9</a:t>
            </a:fld>
            <a:endParaRPr lang="en-US" altLang="ja-JP" dirty="0"/>
          </a:p>
        </p:txBody>
      </p:sp>
    </p:spTree>
    <p:extLst>
      <p:ext uri="{BB962C8B-B14F-4D97-AF65-F5344CB8AC3E}">
        <p14:creationId xmlns:p14="http://schemas.microsoft.com/office/powerpoint/2010/main" val="300570619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heel(1)">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up)">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heel(1)">
                                      <p:cBhvr>
                                        <p:cTn id="17" dur="2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up)">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heel(1)">
                                      <p:cBhvr>
                                        <p:cTn id="27" dur="20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up)">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32"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circle(out)">
                                      <p:cBhvr>
                                        <p:cTn id="3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animBg="1"/>
      <p:bldP spid="21" grpId="0" animBg="1"/>
      <p:bldP spid="22" grpId="0" animBg="1"/>
      <p:bldP spid="23" grpId="0" animBg="1"/>
      <p:bldP spid="24" grpId="0" animBg="1"/>
      <p:bldP spid="26"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3752</TotalTime>
  <Words>5397</Words>
  <Application>Microsoft Office PowerPoint</Application>
  <PresentationFormat>画面に合わせる (4:3)</PresentationFormat>
  <Paragraphs>812</Paragraphs>
  <Slides>52</Slides>
  <Notes>35</Notes>
  <HiddenSlides>1</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52</vt:i4>
      </vt:variant>
    </vt:vector>
  </HeadingPairs>
  <TitlesOfParts>
    <vt:vector size="66" baseType="lpstr">
      <vt:lpstr>ＤＨＰ特太ゴシック体</vt:lpstr>
      <vt:lpstr>HGP創英角ｺﾞｼｯｸUB</vt:lpstr>
      <vt:lpstr>HGS創英角ｺﾞｼｯｸUB</vt:lpstr>
      <vt:lpstr>ＭＳ Ｐゴシック</vt:lpstr>
      <vt:lpstr>ＭＳ ゴシック</vt:lpstr>
      <vt:lpstr>新細明體</vt:lpstr>
      <vt:lpstr>メイリオ</vt:lpstr>
      <vt:lpstr>游ゴシック</vt:lpstr>
      <vt:lpstr>Arial</vt:lpstr>
      <vt:lpstr>Calibri</vt:lpstr>
      <vt:lpstr>Monotype Corsiva</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初任者研修の復習のため、簡単に触れる。</vt:lpstr>
      <vt:lpstr>１．多職種連携とチーム支援の 　　　　　重要性（必要性）の理解</vt:lpstr>
      <vt:lpstr>PowerPoint プレゼンテーション</vt:lpstr>
      <vt:lpstr>PowerPoint プレゼンテーション</vt:lpstr>
      <vt:lpstr>多職種連携・チーム支援の重要性の５つの認識</vt:lpstr>
      <vt:lpstr>PowerPoint プレゼンテーション</vt:lpstr>
      <vt:lpstr>ところで…そもそも連携・チームとは？</vt:lpstr>
      <vt:lpstr>連携関連用語の段階整理</vt:lpstr>
      <vt:lpstr>筒井による定義</vt:lpstr>
      <vt:lpstr>連携の定義</vt:lpstr>
      <vt:lpstr>「連携」「協働」「チーム」の概念関係整理</vt:lpstr>
      <vt:lpstr>多職種連携やチーム支援の範囲（段階）</vt:lpstr>
      <vt:lpstr>２．多職種連携・チーム支援の留意点</vt:lpstr>
      <vt:lpstr>多職種連携・チーム支援の実践</vt:lpstr>
      <vt:lpstr>ここからが現任研修の内容</vt:lpstr>
      <vt:lpstr>１. 実践の振り返り（チェック項目）</vt:lpstr>
      <vt:lpstr>２. 多職種連携（チームアプローチ）と 　　　　ケアマネジメントプロセスの関係</vt:lpstr>
      <vt:lpstr>ケアマネジメントプロセス</vt:lpstr>
      <vt:lpstr>多職種連携（チームアプローチ）は ケアマネジメントプロセス（展開過程）ともリンクする①</vt:lpstr>
      <vt:lpstr>PowerPoint プレゼンテーション</vt:lpstr>
      <vt:lpstr>PowerPoint プレゼンテーション</vt:lpstr>
      <vt:lpstr>意思決定支援のガイドライン 事業者以外の視点からの検討</vt:lpstr>
      <vt:lpstr>３. 多職種連携（チームアプローチ）に 　 取り組むために</vt:lpstr>
      <vt:lpstr>『連携』の構成要素</vt:lpstr>
      <vt:lpstr>PowerPoint プレゼンテーション</vt:lpstr>
      <vt:lpstr>多職種・多機関における連携のための 配慮事項とは何か？</vt:lpstr>
      <vt:lpstr>多職種連携 ～地域生活を支援するということは～</vt:lpstr>
      <vt:lpstr>例えば、医療機関と連携する場合</vt:lpstr>
      <vt:lpstr>連携における配慮事項（例）</vt:lpstr>
      <vt:lpstr>多職種連携の会議やサービス担当者会議 協議会における地域連携会議等  会議を実施していく上での留意点や技術とは ↓</vt:lpstr>
      <vt:lpstr>連携の構成要素 それぞれへの対応</vt:lpstr>
      <vt:lpstr>サービス担当者会議に見られる機能</vt:lpstr>
      <vt:lpstr>多職種連携での会議での技術</vt:lpstr>
      <vt:lpstr>多職種連携での会議での技術</vt:lpstr>
      <vt:lpstr>４. 多職種連携での課題や促進方法（要因）    を知る、解決する</vt:lpstr>
      <vt:lpstr>PowerPoint プレゼンテーション</vt:lpstr>
      <vt:lpstr>PowerPoint プレゼンテーション</vt:lpstr>
      <vt:lpstr>↑ こうしたことを解決するための 実践方法は何か？</vt:lpstr>
      <vt:lpstr>チームアプローチ（多職種連携）を 促進するもの阻むもの</vt:lpstr>
      <vt:lpstr>PowerPoint プレゼンテーション</vt:lpstr>
      <vt:lpstr>PowerPoint プレゼンテーション</vt:lpstr>
      <vt:lpstr>チームアプローチの重要性 （さまざまな会議の活用）</vt:lpstr>
      <vt:lpstr>人材育成： 地域・事業所におけるケア会議（事例検討会）が重要</vt:lpstr>
      <vt:lpstr>なぜ「他者との“かかわり”」なのか →人材育成の視点から</vt:lpstr>
      <vt:lpstr>PowerPoint プレゼンテーション</vt:lpstr>
      <vt:lpstr>PowerPoint プレゼンテーション</vt:lpstr>
      <vt:lpstr>それぞれの場面において、多職種連携（チームアプローチ）を相互に意識し実践していくことが大切</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科目名</dc:title>
  <dc:creator>Yuichi FUJIKAWA</dc:creator>
  <cp:lastModifiedBy>江端 潤(ebata-jun01)</cp:lastModifiedBy>
  <cp:revision>215</cp:revision>
  <dcterms:created xsi:type="dcterms:W3CDTF">2018-11-11T15:28:03Z</dcterms:created>
  <dcterms:modified xsi:type="dcterms:W3CDTF">2019-10-09T06:53:28Z</dcterms:modified>
</cp:coreProperties>
</file>