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7"/>
  </p:notesMasterIdLst>
  <p:handoutMasterIdLst>
    <p:handoutMasterId r:id="rId38"/>
  </p:handoutMasterIdLst>
  <p:sldIdLst>
    <p:sldId id="422" r:id="rId2"/>
    <p:sldId id="423" r:id="rId3"/>
    <p:sldId id="420" r:id="rId4"/>
    <p:sldId id="425" r:id="rId5"/>
    <p:sldId id="426" r:id="rId6"/>
    <p:sldId id="429" r:id="rId7"/>
    <p:sldId id="405" r:id="rId8"/>
    <p:sldId id="296" r:id="rId9"/>
    <p:sldId id="351" r:id="rId10"/>
    <p:sldId id="352" r:id="rId11"/>
    <p:sldId id="408" r:id="rId12"/>
    <p:sldId id="349" r:id="rId13"/>
    <p:sldId id="409" r:id="rId14"/>
    <p:sldId id="350" r:id="rId15"/>
    <p:sldId id="353" r:id="rId16"/>
    <p:sldId id="354" r:id="rId17"/>
    <p:sldId id="430" r:id="rId18"/>
    <p:sldId id="346" r:id="rId19"/>
    <p:sldId id="345" r:id="rId20"/>
    <p:sldId id="347" r:id="rId21"/>
    <p:sldId id="348" r:id="rId22"/>
    <p:sldId id="427" r:id="rId23"/>
    <p:sldId id="421" r:id="rId24"/>
    <p:sldId id="331" r:id="rId25"/>
    <p:sldId id="410" r:id="rId26"/>
    <p:sldId id="411" r:id="rId27"/>
    <p:sldId id="336" r:id="rId28"/>
    <p:sldId id="295" r:id="rId29"/>
    <p:sldId id="413" r:id="rId30"/>
    <p:sldId id="412" r:id="rId31"/>
    <p:sldId id="415" r:id="rId32"/>
    <p:sldId id="428" r:id="rId33"/>
    <p:sldId id="341" r:id="rId34"/>
    <p:sldId id="343" r:id="rId35"/>
    <p:sldId id="414" r:id="rId3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5B3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626" autoAdjust="0"/>
  </p:normalViewPr>
  <p:slideViewPr>
    <p:cSldViewPr snapToGrid="0">
      <p:cViewPr varScale="1">
        <p:scale>
          <a:sx n="97" d="100"/>
          <a:sy n="97" d="100"/>
        </p:scale>
        <p:origin x="1596" y="90"/>
      </p:cViewPr>
      <p:guideLst>
        <p:guide orient="horz" pos="2160"/>
        <p:guide pos="385"/>
      </p:guideLst>
    </p:cSldViewPr>
  </p:slideViewPr>
  <p:notesTextViewPr>
    <p:cViewPr>
      <p:scale>
        <a:sx n="1" d="1"/>
        <a:sy n="1" d="1"/>
      </p:scale>
      <p:origin x="0" y="0"/>
    </p:cViewPr>
  </p:notesTextViewPr>
  <p:sorterViewPr>
    <p:cViewPr>
      <p:scale>
        <a:sx n="100" d="100"/>
        <a:sy n="100" d="100"/>
      </p:scale>
      <p:origin x="0" y="-4704"/>
    </p:cViewPr>
  </p:sorterViewPr>
  <p:notesViewPr>
    <p:cSldViewPr snapToGrid="0">
      <p:cViewPr varScale="1">
        <p:scale>
          <a:sx n="81" d="100"/>
          <a:sy n="81" d="100"/>
        </p:scale>
        <p:origin x="399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90664C-8DE0-4640-89D3-24D548904216}" type="doc">
      <dgm:prSet loTypeId="urn:microsoft.com/office/officeart/2005/8/layout/target1" loCatId="relationship" qsTypeId="urn:microsoft.com/office/officeart/2005/8/quickstyle/simple3" qsCatId="simple" csTypeId="urn:microsoft.com/office/officeart/2005/8/colors/accent1_2" csCatId="accent1" phldr="1"/>
      <dgm:spPr/>
    </dgm:pt>
    <dgm:pt modelId="{F9F76E4F-DB46-4D74-93E3-1D7D146D9D79}">
      <dgm:prSet phldrT="[テキスト]"/>
      <dgm:spPr/>
      <dgm:t>
        <a:bodyPr/>
        <a:lstStyle/>
        <a:p>
          <a:r>
            <a:rPr kumimoji="1" lang="ja-JP" altLang="en-US" dirty="0"/>
            <a:t>顔が分かる関係</a:t>
          </a:r>
        </a:p>
      </dgm:t>
    </dgm:pt>
    <dgm:pt modelId="{F4E609B4-BAAB-4D94-BB26-2C6E155DE9F0}" type="parTrans" cxnId="{FBDD2FDC-4540-4C40-8B2F-3ACDB9FAFB18}">
      <dgm:prSet/>
      <dgm:spPr/>
      <dgm:t>
        <a:bodyPr/>
        <a:lstStyle/>
        <a:p>
          <a:endParaRPr kumimoji="1" lang="ja-JP" altLang="en-US"/>
        </a:p>
      </dgm:t>
    </dgm:pt>
    <dgm:pt modelId="{6F152CBD-6A25-426B-A670-0FF32F59B6EF}" type="sibTrans" cxnId="{FBDD2FDC-4540-4C40-8B2F-3ACDB9FAFB18}">
      <dgm:prSet/>
      <dgm:spPr/>
      <dgm:t>
        <a:bodyPr/>
        <a:lstStyle/>
        <a:p>
          <a:endParaRPr kumimoji="1" lang="ja-JP" altLang="en-US"/>
        </a:p>
      </dgm:t>
    </dgm:pt>
    <dgm:pt modelId="{F7504197-79B2-4734-AFFB-12611A2951CE}">
      <dgm:prSet phldrT="[テキスト]"/>
      <dgm:spPr/>
      <dgm:t>
        <a:bodyPr/>
        <a:lstStyle/>
        <a:p>
          <a:r>
            <a:rPr kumimoji="1" lang="ja-JP" altLang="en-US" dirty="0"/>
            <a:t>顔の向こう側が</a:t>
          </a:r>
          <a:r>
            <a:rPr kumimoji="1" lang="ja-JP" altLang="en-US"/>
            <a:t>見える</a:t>
          </a:r>
          <a:r>
            <a:rPr kumimoji="1" lang="ja-JP" altLang="en-US" smtClean="0"/>
            <a:t>関係（</a:t>
          </a:r>
          <a:r>
            <a:rPr kumimoji="1" lang="ja-JP" altLang="en-US" dirty="0"/>
            <a:t>人となりがわかる関係）</a:t>
          </a:r>
        </a:p>
      </dgm:t>
    </dgm:pt>
    <dgm:pt modelId="{94DCD486-02F2-4AA0-9D51-723FC9C06070}" type="parTrans" cxnId="{4B5BE85B-707D-4A62-B691-8F9F8B38A56A}">
      <dgm:prSet/>
      <dgm:spPr/>
      <dgm:t>
        <a:bodyPr/>
        <a:lstStyle/>
        <a:p>
          <a:endParaRPr kumimoji="1" lang="ja-JP" altLang="en-US"/>
        </a:p>
      </dgm:t>
    </dgm:pt>
    <dgm:pt modelId="{19A643F7-CB60-4BB3-ABEB-5B6C174F27B9}" type="sibTrans" cxnId="{4B5BE85B-707D-4A62-B691-8F9F8B38A56A}">
      <dgm:prSet/>
      <dgm:spPr/>
      <dgm:t>
        <a:bodyPr/>
        <a:lstStyle/>
        <a:p>
          <a:endParaRPr kumimoji="1" lang="ja-JP" altLang="en-US"/>
        </a:p>
      </dgm:t>
    </dgm:pt>
    <dgm:pt modelId="{B8249FEF-FA60-4A07-8CA9-FD550D0DB936}">
      <dgm:prSet phldrT="[テキスト]"/>
      <dgm:spPr/>
      <dgm:t>
        <a:bodyPr/>
        <a:lstStyle/>
        <a:p>
          <a:r>
            <a:rPr kumimoji="1" lang="ja-JP" altLang="en-US" dirty="0"/>
            <a:t>顔を通り超えて信頼できる関係</a:t>
          </a:r>
        </a:p>
      </dgm:t>
    </dgm:pt>
    <dgm:pt modelId="{85D36115-27EE-46DD-80B1-F10788B5F450}" type="parTrans" cxnId="{F6ED5411-8089-46BA-A480-C5038BA22CDF}">
      <dgm:prSet/>
      <dgm:spPr/>
      <dgm:t>
        <a:bodyPr/>
        <a:lstStyle/>
        <a:p>
          <a:endParaRPr kumimoji="1" lang="ja-JP" altLang="en-US"/>
        </a:p>
      </dgm:t>
    </dgm:pt>
    <dgm:pt modelId="{63BF34E7-12E1-461E-BF6B-A552F2627468}" type="sibTrans" cxnId="{F6ED5411-8089-46BA-A480-C5038BA22CDF}">
      <dgm:prSet/>
      <dgm:spPr/>
      <dgm:t>
        <a:bodyPr/>
        <a:lstStyle/>
        <a:p>
          <a:endParaRPr kumimoji="1" lang="ja-JP" altLang="en-US"/>
        </a:p>
      </dgm:t>
    </dgm:pt>
    <dgm:pt modelId="{7124547D-3712-43FB-A4BA-700FA5E2253B}" type="pres">
      <dgm:prSet presAssocID="{4190664C-8DE0-4640-89D3-24D548904216}" presName="composite" presStyleCnt="0">
        <dgm:presLayoutVars>
          <dgm:chMax val="5"/>
          <dgm:dir/>
          <dgm:resizeHandles val="exact"/>
        </dgm:presLayoutVars>
      </dgm:prSet>
      <dgm:spPr/>
    </dgm:pt>
    <dgm:pt modelId="{4278446E-080A-4710-A4A1-05584B7E73C9}" type="pres">
      <dgm:prSet presAssocID="{F9F76E4F-DB46-4D74-93E3-1D7D146D9D79}" presName="circle1" presStyleLbl="lnNode1" presStyleIdx="0" presStyleCnt="3" custScaleX="405306" custScaleY="207448" custLinFactX="178092" custLinFactY="-17442" custLinFactNeighborX="200000" custLinFactNeighborY="-100000"/>
      <dgm:spPr>
        <a:solidFill>
          <a:schemeClr val="accent1">
            <a:lumMod val="60000"/>
            <a:lumOff val="40000"/>
          </a:schemeClr>
        </a:solidFill>
      </dgm:spPr>
    </dgm:pt>
    <dgm:pt modelId="{8B3D2A3C-2A2A-4857-AB76-B688A512B99B}" type="pres">
      <dgm:prSet presAssocID="{F9F76E4F-DB46-4D74-93E3-1D7D146D9D79}" presName="text1" presStyleLbl="revTx" presStyleIdx="0" presStyleCnt="3" custScaleX="100371" custScaleY="60355" custLinFactX="-115604" custLinFactY="54336" custLinFactNeighborX="-200000" custLinFactNeighborY="100000">
        <dgm:presLayoutVars>
          <dgm:bulletEnabled val="1"/>
        </dgm:presLayoutVars>
      </dgm:prSet>
      <dgm:spPr/>
      <dgm:t>
        <a:bodyPr/>
        <a:lstStyle/>
        <a:p>
          <a:endParaRPr kumimoji="1" lang="ja-JP" altLang="en-US"/>
        </a:p>
      </dgm:t>
    </dgm:pt>
    <dgm:pt modelId="{33C30FD9-EC08-4559-8FE8-833C1A6EB565}" type="pres">
      <dgm:prSet presAssocID="{F9F76E4F-DB46-4D74-93E3-1D7D146D9D79}" presName="line1" presStyleLbl="callout" presStyleIdx="0" presStyleCnt="6"/>
      <dgm:spPr>
        <a:ln>
          <a:noFill/>
        </a:ln>
      </dgm:spPr>
    </dgm:pt>
    <dgm:pt modelId="{78EA376D-7FF8-4DCB-91E7-24034FA9FE27}" type="pres">
      <dgm:prSet presAssocID="{F9F76E4F-DB46-4D74-93E3-1D7D146D9D79}" presName="d1" presStyleLbl="callout" presStyleIdx="1" presStyleCnt="6"/>
      <dgm:spPr>
        <a:ln>
          <a:noFill/>
        </a:ln>
      </dgm:spPr>
    </dgm:pt>
    <dgm:pt modelId="{73C6189E-0B0D-446D-B26A-F56C969C5E74}" type="pres">
      <dgm:prSet presAssocID="{F7504197-79B2-4734-AFFB-12611A2951CE}" presName="circle2" presStyleLbl="lnNode1" presStyleIdx="1" presStyleCnt="3" custScaleX="258520" custScaleY="90930" custLinFactNeighborX="66882" custLinFactNeighborY="-39953"/>
      <dgm:spPr>
        <a:solidFill>
          <a:schemeClr val="accent1">
            <a:lumMod val="40000"/>
            <a:lumOff val="60000"/>
          </a:schemeClr>
        </a:solidFill>
      </dgm:spPr>
    </dgm:pt>
    <dgm:pt modelId="{F33BCCA4-8CD0-47E8-BBE7-B01FCD6E9DDE}" type="pres">
      <dgm:prSet presAssocID="{F7504197-79B2-4734-AFFB-12611A2951CE}" presName="text2" presStyleLbl="revTx" presStyleIdx="1" presStyleCnt="3" custLinFactX="-70760" custLinFactNeighborX="-100000" custLinFactNeighborY="58118">
        <dgm:presLayoutVars>
          <dgm:bulletEnabled val="1"/>
        </dgm:presLayoutVars>
      </dgm:prSet>
      <dgm:spPr/>
      <dgm:t>
        <a:bodyPr/>
        <a:lstStyle/>
        <a:p>
          <a:endParaRPr kumimoji="1" lang="ja-JP" altLang="en-US"/>
        </a:p>
      </dgm:t>
    </dgm:pt>
    <dgm:pt modelId="{17514A3D-2D71-4577-9FBF-AE08308949C8}" type="pres">
      <dgm:prSet presAssocID="{F7504197-79B2-4734-AFFB-12611A2951CE}" presName="line2" presStyleLbl="callout" presStyleIdx="2" presStyleCnt="6"/>
      <dgm:spPr>
        <a:ln>
          <a:noFill/>
        </a:ln>
      </dgm:spPr>
    </dgm:pt>
    <dgm:pt modelId="{EBC626BE-4A65-4ADA-BB19-7F65C9735DFC}" type="pres">
      <dgm:prSet presAssocID="{F7504197-79B2-4734-AFFB-12611A2951CE}" presName="d2" presStyleLbl="callout" presStyleIdx="3" presStyleCnt="6"/>
      <dgm:spPr>
        <a:ln>
          <a:noFill/>
        </a:ln>
      </dgm:spPr>
    </dgm:pt>
    <dgm:pt modelId="{33BA4C0C-A7D7-407E-8E8D-16AA0BC3AECD}" type="pres">
      <dgm:prSet presAssocID="{B8249FEF-FA60-4A07-8CA9-FD550D0DB936}" presName="circle3" presStyleLbl="lnNode1" presStyleIdx="2" presStyleCnt="3" custScaleX="255873" custScaleY="132557"/>
      <dgm:spPr>
        <a:solidFill>
          <a:schemeClr val="accent1">
            <a:lumMod val="20000"/>
            <a:lumOff val="80000"/>
          </a:schemeClr>
        </a:solidFill>
      </dgm:spPr>
    </dgm:pt>
    <dgm:pt modelId="{F997492A-587D-439D-8FC1-F660F5BA5BD9}" type="pres">
      <dgm:prSet presAssocID="{B8249FEF-FA60-4A07-8CA9-FD550D0DB936}" presName="text3" presStyleLbl="revTx" presStyleIdx="2" presStyleCnt="3" custLinFactNeighborX="-30409" custLinFactNeighborY="-49902">
        <dgm:presLayoutVars>
          <dgm:bulletEnabled val="1"/>
        </dgm:presLayoutVars>
      </dgm:prSet>
      <dgm:spPr/>
      <dgm:t>
        <a:bodyPr/>
        <a:lstStyle/>
        <a:p>
          <a:endParaRPr kumimoji="1" lang="ja-JP" altLang="en-US"/>
        </a:p>
      </dgm:t>
    </dgm:pt>
    <dgm:pt modelId="{EE20F3E5-980A-4545-9371-C027A1D25922}" type="pres">
      <dgm:prSet presAssocID="{B8249FEF-FA60-4A07-8CA9-FD550D0DB936}" presName="line3" presStyleLbl="callout" presStyleIdx="4" presStyleCnt="6"/>
      <dgm:spPr>
        <a:ln>
          <a:noFill/>
        </a:ln>
      </dgm:spPr>
    </dgm:pt>
    <dgm:pt modelId="{EB375BAA-5BF6-4FB1-9EE5-8B318BC84E48}" type="pres">
      <dgm:prSet presAssocID="{B8249FEF-FA60-4A07-8CA9-FD550D0DB936}" presName="d3" presStyleLbl="callout" presStyleIdx="5" presStyleCnt="6"/>
      <dgm:spPr>
        <a:ln>
          <a:noFill/>
        </a:ln>
      </dgm:spPr>
    </dgm:pt>
  </dgm:ptLst>
  <dgm:cxnLst>
    <dgm:cxn modelId="{8483FEE0-D7D4-4558-AF32-8FC2237FFE6E}" type="presOf" srcId="{F7504197-79B2-4734-AFFB-12611A2951CE}" destId="{F33BCCA4-8CD0-47E8-BBE7-B01FCD6E9DDE}" srcOrd="0" destOrd="0" presId="urn:microsoft.com/office/officeart/2005/8/layout/target1"/>
    <dgm:cxn modelId="{E585AFA9-6AE9-47C7-B1E6-90D75EE69119}" type="presOf" srcId="{B8249FEF-FA60-4A07-8CA9-FD550D0DB936}" destId="{F997492A-587D-439D-8FC1-F660F5BA5BD9}" srcOrd="0" destOrd="0" presId="urn:microsoft.com/office/officeart/2005/8/layout/target1"/>
    <dgm:cxn modelId="{EC3C7412-5D8B-4BF7-885C-DC78C4C139C3}" type="presOf" srcId="{4190664C-8DE0-4640-89D3-24D548904216}" destId="{7124547D-3712-43FB-A4BA-700FA5E2253B}" srcOrd="0" destOrd="0" presId="urn:microsoft.com/office/officeart/2005/8/layout/target1"/>
    <dgm:cxn modelId="{7EEB5C99-64FB-4C0C-A120-7A5149B4398F}" type="presOf" srcId="{F9F76E4F-DB46-4D74-93E3-1D7D146D9D79}" destId="{8B3D2A3C-2A2A-4857-AB76-B688A512B99B}" srcOrd="0" destOrd="0" presId="urn:microsoft.com/office/officeart/2005/8/layout/target1"/>
    <dgm:cxn modelId="{F6ED5411-8089-46BA-A480-C5038BA22CDF}" srcId="{4190664C-8DE0-4640-89D3-24D548904216}" destId="{B8249FEF-FA60-4A07-8CA9-FD550D0DB936}" srcOrd="2" destOrd="0" parTransId="{85D36115-27EE-46DD-80B1-F10788B5F450}" sibTransId="{63BF34E7-12E1-461E-BF6B-A552F2627468}"/>
    <dgm:cxn modelId="{FBDD2FDC-4540-4C40-8B2F-3ACDB9FAFB18}" srcId="{4190664C-8DE0-4640-89D3-24D548904216}" destId="{F9F76E4F-DB46-4D74-93E3-1D7D146D9D79}" srcOrd="0" destOrd="0" parTransId="{F4E609B4-BAAB-4D94-BB26-2C6E155DE9F0}" sibTransId="{6F152CBD-6A25-426B-A670-0FF32F59B6EF}"/>
    <dgm:cxn modelId="{4B5BE85B-707D-4A62-B691-8F9F8B38A56A}" srcId="{4190664C-8DE0-4640-89D3-24D548904216}" destId="{F7504197-79B2-4734-AFFB-12611A2951CE}" srcOrd="1" destOrd="0" parTransId="{94DCD486-02F2-4AA0-9D51-723FC9C06070}" sibTransId="{19A643F7-CB60-4BB3-ABEB-5B6C174F27B9}"/>
    <dgm:cxn modelId="{9C127017-E81E-4E3F-9ED9-63BD96657E9E}" type="presParOf" srcId="{7124547D-3712-43FB-A4BA-700FA5E2253B}" destId="{4278446E-080A-4710-A4A1-05584B7E73C9}" srcOrd="0" destOrd="0" presId="urn:microsoft.com/office/officeart/2005/8/layout/target1"/>
    <dgm:cxn modelId="{A8A7C9C4-8CCB-4ADA-9D1D-34F9DACCEE9E}" type="presParOf" srcId="{7124547D-3712-43FB-A4BA-700FA5E2253B}" destId="{8B3D2A3C-2A2A-4857-AB76-B688A512B99B}" srcOrd="1" destOrd="0" presId="urn:microsoft.com/office/officeart/2005/8/layout/target1"/>
    <dgm:cxn modelId="{0E7DD697-FFE1-43E3-A97B-A5E3EF9D6CFD}" type="presParOf" srcId="{7124547D-3712-43FB-A4BA-700FA5E2253B}" destId="{33C30FD9-EC08-4559-8FE8-833C1A6EB565}" srcOrd="2" destOrd="0" presId="urn:microsoft.com/office/officeart/2005/8/layout/target1"/>
    <dgm:cxn modelId="{5EB84F95-EFAC-4610-A9A2-81A21F06CFCB}" type="presParOf" srcId="{7124547D-3712-43FB-A4BA-700FA5E2253B}" destId="{78EA376D-7FF8-4DCB-91E7-24034FA9FE27}" srcOrd="3" destOrd="0" presId="urn:microsoft.com/office/officeart/2005/8/layout/target1"/>
    <dgm:cxn modelId="{D204ED17-3E05-48D1-9A1D-A1A55BF2DFA8}" type="presParOf" srcId="{7124547D-3712-43FB-A4BA-700FA5E2253B}" destId="{73C6189E-0B0D-446D-B26A-F56C969C5E74}" srcOrd="4" destOrd="0" presId="urn:microsoft.com/office/officeart/2005/8/layout/target1"/>
    <dgm:cxn modelId="{2835CFE0-2CA0-4BF3-9742-55362EAB2057}" type="presParOf" srcId="{7124547D-3712-43FB-A4BA-700FA5E2253B}" destId="{F33BCCA4-8CD0-47E8-BBE7-B01FCD6E9DDE}" srcOrd="5" destOrd="0" presId="urn:microsoft.com/office/officeart/2005/8/layout/target1"/>
    <dgm:cxn modelId="{12A700AF-344B-4A1D-B7C5-67265AC6BF8D}" type="presParOf" srcId="{7124547D-3712-43FB-A4BA-700FA5E2253B}" destId="{17514A3D-2D71-4577-9FBF-AE08308949C8}" srcOrd="6" destOrd="0" presId="urn:microsoft.com/office/officeart/2005/8/layout/target1"/>
    <dgm:cxn modelId="{F77357AC-C681-4C70-9519-D1A53B550127}" type="presParOf" srcId="{7124547D-3712-43FB-A4BA-700FA5E2253B}" destId="{EBC626BE-4A65-4ADA-BB19-7F65C9735DFC}" srcOrd="7" destOrd="0" presId="urn:microsoft.com/office/officeart/2005/8/layout/target1"/>
    <dgm:cxn modelId="{E2D473DF-DDD2-4FEF-A5AE-B6FD64E74219}" type="presParOf" srcId="{7124547D-3712-43FB-A4BA-700FA5E2253B}" destId="{33BA4C0C-A7D7-407E-8E8D-16AA0BC3AECD}" srcOrd="8" destOrd="0" presId="urn:microsoft.com/office/officeart/2005/8/layout/target1"/>
    <dgm:cxn modelId="{3F8B04FC-4BC7-4CEB-A4BC-D76868804F6C}" type="presParOf" srcId="{7124547D-3712-43FB-A4BA-700FA5E2253B}" destId="{F997492A-587D-439D-8FC1-F660F5BA5BD9}" srcOrd="9" destOrd="0" presId="urn:microsoft.com/office/officeart/2005/8/layout/target1"/>
    <dgm:cxn modelId="{99E46DB2-2646-4DE6-9CDA-516C98D86445}" type="presParOf" srcId="{7124547D-3712-43FB-A4BA-700FA5E2253B}" destId="{EE20F3E5-980A-4545-9371-C027A1D25922}" srcOrd="10" destOrd="0" presId="urn:microsoft.com/office/officeart/2005/8/layout/target1"/>
    <dgm:cxn modelId="{BB12CE0C-E335-4607-822C-03BAE33115CA}" type="presParOf" srcId="{7124547D-3712-43FB-A4BA-700FA5E2253B}" destId="{EB375BAA-5BF6-4FB1-9EE5-8B318BC84E48}"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A4C0C-A7D7-407E-8E8D-16AA0BC3AECD}">
      <dsp:nvSpPr>
        <dsp:cNvPr id="0" name=""/>
        <dsp:cNvSpPr/>
      </dsp:nvSpPr>
      <dsp:spPr>
        <a:xfrm>
          <a:off x="244819" y="190665"/>
          <a:ext cx="8097564" cy="4195006"/>
        </a:xfrm>
        <a:prstGeom prst="ellipse">
          <a:avLst/>
        </a:prstGeom>
        <a:solidFill>
          <a:schemeClr val="accent1">
            <a:lumMod val="20000"/>
            <a:lumOff val="80000"/>
          </a:schemeClr>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73C6189E-0B0D-446D-B26A-F56C969C5E74}">
      <dsp:nvSpPr>
        <dsp:cNvPr id="0" name=""/>
        <dsp:cNvSpPr/>
      </dsp:nvSpPr>
      <dsp:spPr>
        <a:xfrm>
          <a:off x="3109163" y="666244"/>
          <a:ext cx="4908800" cy="1726586"/>
        </a:xfrm>
        <a:prstGeom prst="ellipse">
          <a:avLst/>
        </a:prstGeom>
        <a:solidFill>
          <a:schemeClr val="accent1">
            <a:lumMod val="40000"/>
            <a:lumOff val="60000"/>
          </a:schemeClr>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4278446E-080A-4710-A4A1-05584B7E73C9}">
      <dsp:nvSpPr>
        <dsp:cNvPr id="0" name=""/>
        <dsp:cNvSpPr/>
      </dsp:nvSpPr>
      <dsp:spPr>
        <a:xfrm>
          <a:off x="5404019" y="888329"/>
          <a:ext cx="2565328" cy="1313013"/>
        </a:xfrm>
        <a:prstGeom prst="ellipse">
          <a:avLst/>
        </a:prstGeom>
        <a:solidFill>
          <a:schemeClr val="accent1">
            <a:lumMod val="60000"/>
            <a:lumOff val="40000"/>
          </a:schemeClr>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8B3D2A3C-2A2A-4857-AB76-B688A512B99B}">
      <dsp:nvSpPr>
        <dsp:cNvPr id="0" name=""/>
        <dsp:cNvSpPr/>
      </dsp:nvSpPr>
      <dsp:spPr>
        <a:xfrm>
          <a:off x="1406523" y="1258473"/>
          <a:ext cx="1588211" cy="557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kumimoji="1" lang="ja-JP" altLang="en-US" sz="1400" kern="1200" dirty="0"/>
            <a:t>顔が分かる関係</a:t>
          </a:r>
        </a:p>
      </dsp:txBody>
      <dsp:txXfrm>
        <a:off x="1406523" y="1258473"/>
        <a:ext cx="1588211" cy="557095"/>
      </dsp:txXfrm>
    </dsp:sp>
    <dsp:sp modelId="{33C30FD9-EC08-4559-8FE8-833C1A6EB565}">
      <dsp:nvSpPr>
        <dsp:cNvPr id="0" name=""/>
        <dsp:cNvSpPr/>
      </dsp:nvSpPr>
      <dsp:spPr>
        <a:xfrm>
          <a:off x="6007804" y="112450"/>
          <a:ext cx="395585"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noFill/>
          <a:prstDash val="solid"/>
          <a:miter lim="800000"/>
        </a:ln>
        <a:effectLst/>
      </dsp:spPr>
      <dsp:style>
        <a:lnRef idx="1">
          <a:scrgbClr r="0" g="0" b="0"/>
        </a:lnRef>
        <a:fillRef idx="2">
          <a:scrgbClr r="0" g="0" b="0"/>
        </a:fillRef>
        <a:effectRef idx="1">
          <a:scrgbClr r="0" g="0" b="0"/>
        </a:effectRef>
        <a:fontRef idx="minor"/>
      </dsp:style>
    </dsp:sp>
    <dsp:sp modelId="{78EA376D-7FF8-4DCB-91E7-24034FA9FE27}">
      <dsp:nvSpPr>
        <dsp:cNvPr id="0" name=""/>
        <dsp:cNvSpPr/>
      </dsp:nvSpPr>
      <dsp:spPr>
        <a:xfrm rot="5400000">
          <a:off x="4062316" y="344263"/>
          <a:ext cx="2175190" cy="171262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noFill/>
          <a:prstDash val="solid"/>
          <a:miter lim="800000"/>
        </a:ln>
        <a:effectLst/>
      </dsp:spPr>
      <dsp:style>
        <a:lnRef idx="1">
          <a:scrgbClr r="0" g="0" b="0"/>
        </a:lnRef>
        <a:fillRef idx="2">
          <a:scrgbClr r="0" g="0" b="0"/>
        </a:fillRef>
        <a:effectRef idx="1">
          <a:scrgbClr r="0" g="0" b="0"/>
        </a:effectRef>
        <a:fontRef idx="minor"/>
      </dsp:style>
    </dsp:sp>
    <dsp:sp modelId="{F33BCCA4-8CD0-47E8-BBE7-B01FCD6E9DDE}">
      <dsp:nvSpPr>
        <dsp:cNvPr id="0" name=""/>
        <dsp:cNvSpPr/>
      </dsp:nvSpPr>
      <dsp:spPr>
        <a:xfrm>
          <a:off x="3701384" y="1110414"/>
          <a:ext cx="1582340" cy="923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kumimoji="1" lang="ja-JP" altLang="en-US" sz="1400" kern="1200" dirty="0"/>
            <a:t>顔の向こう側が</a:t>
          </a:r>
          <a:r>
            <a:rPr kumimoji="1" lang="ja-JP" altLang="en-US" sz="1400" kern="1200"/>
            <a:t>見える</a:t>
          </a:r>
          <a:r>
            <a:rPr kumimoji="1" lang="ja-JP" altLang="en-US" sz="1400" kern="1200" smtClean="0"/>
            <a:t>関係（</a:t>
          </a:r>
          <a:r>
            <a:rPr kumimoji="1" lang="ja-JP" altLang="en-US" sz="1400" kern="1200" dirty="0"/>
            <a:t>人となりがわかる関係）</a:t>
          </a:r>
        </a:p>
      </dsp:txBody>
      <dsp:txXfrm>
        <a:off x="3701384" y="1110414"/>
        <a:ext cx="1582340" cy="923032"/>
      </dsp:txXfrm>
    </dsp:sp>
    <dsp:sp modelId="{17514A3D-2D71-4577-9FBF-AE08308949C8}">
      <dsp:nvSpPr>
        <dsp:cNvPr id="0" name=""/>
        <dsp:cNvSpPr/>
      </dsp:nvSpPr>
      <dsp:spPr>
        <a:xfrm>
          <a:off x="6007804" y="1035482"/>
          <a:ext cx="395585"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noFill/>
          <a:prstDash val="solid"/>
          <a:miter lim="800000"/>
        </a:ln>
        <a:effectLst/>
      </dsp:spPr>
      <dsp:style>
        <a:lnRef idx="1">
          <a:scrgbClr r="0" g="0" b="0"/>
        </a:lnRef>
        <a:fillRef idx="2">
          <a:scrgbClr r="0" g="0" b="0"/>
        </a:fillRef>
        <a:effectRef idx="1">
          <a:scrgbClr r="0" g="0" b="0"/>
        </a:effectRef>
        <a:fontRef idx="minor"/>
      </dsp:style>
    </dsp:sp>
    <dsp:sp modelId="{EBC626BE-4A65-4ADA-BB19-7F65C9735DFC}">
      <dsp:nvSpPr>
        <dsp:cNvPr id="0" name=""/>
        <dsp:cNvSpPr/>
      </dsp:nvSpPr>
      <dsp:spPr>
        <a:xfrm rot="5400000">
          <a:off x="4529212" y="1252896"/>
          <a:ext cx="1695003" cy="1259015"/>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noFill/>
          <a:prstDash val="solid"/>
          <a:miter lim="800000"/>
        </a:ln>
        <a:effectLst/>
      </dsp:spPr>
      <dsp:style>
        <a:lnRef idx="1">
          <a:scrgbClr r="0" g="0" b="0"/>
        </a:lnRef>
        <a:fillRef idx="2">
          <a:scrgbClr r="0" g="0" b="0"/>
        </a:fillRef>
        <a:effectRef idx="1">
          <a:scrgbClr r="0" g="0" b="0"/>
        </a:effectRef>
        <a:fontRef idx="minor"/>
      </dsp:style>
    </dsp:sp>
    <dsp:sp modelId="{F997492A-587D-439D-8FC1-F660F5BA5BD9}">
      <dsp:nvSpPr>
        <dsp:cNvPr id="0" name=""/>
        <dsp:cNvSpPr/>
      </dsp:nvSpPr>
      <dsp:spPr>
        <a:xfrm>
          <a:off x="5922215" y="1036387"/>
          <a:ext cx="1582340" cy="923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kumimoji="1" lang="ja-JP" altLang="en-US" sz="1400" kern="1200" dirty="0"/>
            <a:t>顔を通り超えて信頼できる関係</a:t>
          </a:r>
        </a:p>
      </dsp:txBody>
      <dsp:txXfrm>
        <a:off x="5922215" y="1036387"/>
        <a:ext cx="1582340" cy="923032"/>
      </dsp:txXfrm>
    </dsp:sp>
    <dsp:sp modelId="{EE20F3E5-980A-4545-9371-C027A1D25922}">
      <dsp:nvSpPr>
        <dsp:cNvPr id="0" name=""/>
        <dsp:cNvSpPr/>
      </dsp:nvSpPr>
      <dsp:spPr>
        <a:xfrm>
          <a:off x="6007804" y="1958514"/>
          <a:ext cx="395585"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noFill/>
          <a:prstDash val="solid"/>
          <a:miter lim="800000"/>
        </a:ln>
        <a:effectLst/>
      </dsp:spPr>
      <dsp:style>
        <a:lnRef idx="1">
          <a:scrgbClr r="0" g="0" b="0"/>
        </a:lnRef>
        <a:fillRef idx="2">
          <a:scrgbClr r="0" g="0" b="0"/>
        </a:fillRef>
        <a:effectRef idx="1">
          <a:scrgbClr r="0" g="0" b="0"/>
        </a:effectRef>
        <a:fontRef idx="minor"/>
      </dsp:style>
    </dsp:sp>
    <dsp:sp modelId="{EB375BAA-5BF6-4FB1-9EE5-8B318BC84E48}">
      <dsp:nvSpPr>
        <dsp:cNvPr id="0" name=""/>
        <dsp:cNvSpPr/>
      </dsp:nvSpPr>
      <dsp:spPr>
        <a:xfrm rot="5400000">
          <a:off x="4996688" y="2160790"/>
          <a:ext cx="1211018" cy="805411"/>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noFill/>
          <a:prstDash val="solid"/>
          <a:miter lim="800000"/>
        </a:ln>
        <a:effectLst/>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17" tIns="46109" rIns="92217" bIns="4610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2217" tIns="46109" rIns="92217" bIns="46109" rtlCol="0"/>
          <a:lstStyle>
            <a:lvl1pPr algn="r">
              <a:defRPr sz="1200"/>
            </a:lvl1pPr>
          </a:lstStyle>
          <a:p>
            <a:fld id="{4D87B832-6BE5-462B-8629-CF366E21EDEA}" type="datetimeFigureOut">
              <a:rPr kumimoji="1" lang="ja-JP" altLang="en-US" smtClean="0"/>
              <a:t>2019/8/28</a:t>
            </a:fld>
            <a:endParaRPr kumimoji="1" lang="ja-JP" altLang="en-US"/>
          </a:p>
        </p:txBody>
      </p:sp>
      <p:sp>
        <p:nvSpPr>
          <p:cNvPr id="4" name="フッター プレースホルダー 3"/>
          <p:cNvSpPr>
            <a:spLocks noGrp="1"/>
          </p:cNvSpPr>
          <p:nvPr>
            <p:ph type="ftr" sz="quarter" idx="2"/>
          </p:nvPr>
        </p:nvSpPr>
        <p:spPr>
          <a:xfrm>
            <a:off x="1" y="9440647"/>
            <a:ext cx="2949787" cy="498692"/>
          </a:xfrm>
          <a:prstGeom prst="rect">
            <a:avLst/>
          </a:prstGeom>
        </p:spPr>
        <p:txBody>
          <a:bodyPr vert="horz" lIns="92217" tIns="46109" rIns="92217" bIns="4610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2217" tIns="46109" rIns="92217" bIns="46109" rtlCol="0" anchor="b"/>
          <a:lstStyle>
            <a:lvl1pPr algn="r">
              <a:defRPr sz="1200"/>
            </a:lvl1pPr>
          </a:lstStyle>
          <a:p>
            <a:fld id="{DE87EB1D-8B48-41FE-9E4D-3577211DC0EE}" type="slidenum">
              <a:rPr kumimoji="1" lang="ja-JP" altLang="en-US" smtClean="0"/>
              <a:t>‹#›</a:t>
            </a:fld>
            <a:endParaRPr kumimoji="1" lang="ja-JP" altLang="en-US"/>
          </a:p>
        </p:txBody>
      </p:sp>
    </p:spTree>
    <p:extLst>
      <p:ext uri="{BB962C8B-B14F-4D97-AF65-F5344CB8AC3E}">
        <p14:creationId xmlns:p14="http://schemas.microsoft.com/office/powerpoint/2010/main" val="407621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17" tIns="46109" rIns="92217" bIns="461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17" tIns="46109" rIns="92217" bIns="46109" rtlCol="0"/>
          <a:lstStyle>
            <a:lvl1pPr algn="r">
              <a:defRPr sz="1200"/>
            </a:lvl1pPr>
          </a:lstStyle>
          <a:p>
            <a:fld id="{AC3B8EDC-21AC-4163-9E75-1483475DB816}" type="datetimeFigureOut">
              <a:rPr kumimoji="1" lang="ja-JP" altLang="en-US" smtClean="0"/>
              <a:t>2019/8/28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217" tIns="46109" rIns="92217" bIns="46109"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2217" tIns="46109" rIns="92217" bIns="461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17" tIns="46109" rIns="92217" bIns="461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17" tIns="46109" rIns="92217" bIns="46109" rtlCol="0" anchor="b"/>
          <a:lstStyle>
            <a:lvl1pPr algn="r">
              <a:defRPr sz="1200"/>
            </a:lvl1pPr>
          </a:lstStyle>
          <a:p>
            <a:fld id="{29658F9F-93C4-472B-ABB7-FE86859599E0}" type="slidenum">
              <a:rPr kumimoji="1" lang="ja-JP" altLang="en-US" smtClean="0"/>
              <a:t>‹#›</a:t>
            </a:fld>
            <a:endParaRPr kumimoji="1" lang="ja-JP" altLang="en-US"/>
          </a:p>
        </p:txBody>
      </p:sp>
    </p:spTree>
    <p:extLst>
      <p:ext uri="{BB962C8B-B14F-4D97-AF65-F5344CB8AC3E}">
        <p14:creationId xmlns:p14="http://schemas.microsoft.com/office/powerpoint/2010/main" val="4018385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0400" cy="3352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991945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kumimoji="1" lang="ja-JP" altLang="en-US" dirty="0"/>
              <a:t>連携とは、定義１・</a:t>
            </a:r>
            <a:r>
              <a:rPr lang="ja-JP" altLang="en-US" dirty="0"/>
              <a:t>定義２</a:t>
            </a:r>
            <a:r>
              <a:rPr lang="ja-JP" altLang="en-US" dirty="0" smtClean="0"/>
              <a:t>に書かれて</a:t>
            </a:r>
            <a:r>
              <a:rPr lang="ja-JP" altLang="en-US" dirty="0"/>
              <a:t>いるように、目標達成や目標達成のための行為や活動を展開するあくまでもプロセスです。連携することが目的にならないように意識しましょう。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10</a:t>
            </a:fld>
            <a:endParaRPr kumimoji="1" lang="ja-JP" altLang="en-US"/>
          </a:p>
        </p:txBody>
      </p:sp>
    </p:spTree>
    <p:extLst>
      <p:ext uri="{BB962C8B-B14F-4D97-AF65-F5344CB8AC3E}">
        <p14:creationId xmlns:p14="http://schemas.microsoft.com/office/powerpoint/2010/main" val="2953177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kumimoji="1" lang="ja-JP" altLang="en-US" dirty="0"/>
              <a:t>故野中猛先生の書かれた多職種連携の技術の中には、連携の展開過程がかかれています。</a:t>
            </a:r>
            <a:endParaRPr kumimoji="1" lang="en-US" altLang="ja-JP" dirty="0"/>
          </a:p>
          <a:p>
            <a:r>
              <a:rPr lang="ja-JP" altLang="en-US" dirty="0"/>
              <a:t>相談支援専門員が自分だけでは解決できない課題を見つけたら、まずは、課題を共有できる人は誰かを確認します。そのうえで、課題を共有できる人に協力の打診</a:t>
            </a:r>
            <a:r>
              <a:rPr lang="ja-JP" altLang="en-US" dirty="0" smtClean="0"/>
              <a:t>をし、</a:t>
            </a:r>
            <a:r>
              <a:rPr lang="ja-JP" altLang="en-US" dirty="0"/>
              <a:t>協力してくれるといわれたなら、目的の確認をします。ここで、お互いの目的が共有されることは重要で、同じ目的に向かってともに</a:t>
            </a:r>
            <a:r>
              <a:rPr lang="ja-JP" altLang="en-US" dirty="0" smtClean="0"/>
              <a:t>考え始める</a:t>
            </a:r>
            <a:r>
              <a:rPr lang="ja-JP" altLang="en-US" dirty="0"/>
              <a:t>ことが必要です。目的が一致したら、お互いの得意分野が不得意分野を共有しながら、役割分担をしていきます。役割分担をしたうえで、実践し、情報を共有しながら連続的な協力関係を展開していくことになります。この過程（プロセス）を繰り返しながら、本人中心のより良いチーム作りをしていくのです。</a:t>
            </a:r>
            <a:endParaRPr kumimoji="1" lang="ja-JP" altLang="en-US" dirty="0"/>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11</a:t>
            </a:fld>
            <a:endParaRPr kumimoji="1" lang="ja-JP" altLang="en-US"/>
          </a:p>
        </p:txBody>
      </p:sp>
    </p:spTree>
    <p:extLst>
      <p:ext uri="{BB962C8B-B14F-4D97-AF65-F5344CB8AC3E}">
        <p14:creationId xmlns:p14="http://schemas.microsoft.com/office/powerpoint/2010/main" val="1784553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kumimoji="1" lang="ja-JP" altLang="en-US" dirty="0"/>
              <a:t>地域生活を支援するということ</a:t>
            </a:r>
            <a:r>
              <a:rPr lang="ja-JP" altLang="en-US" dirty="0"/>
              <a:t>は、保健、医療、福祉、教育、居住、就労、司法など多職種、他領域によるかかわりが必要です。しかし、各職種によって、受けてきた教育や背景が異なることから、ニーズの捉え方、支援の方法、着目する視点が異なることが課題となります。なぜなら、これらの違いは、使う言語や価値観等の違いにつながり、ともすれば、考えや支援の仕方の違いに通じるからです。多職種で連携するときには、お互いの共通理解を深めながら関係性を作っていくことから始めましょう。また、関係性の中で対等であることを意識して、意見の食い違いを話し合える関係づくりや、意見の違いを感情的な問題にすり替えないようにすることも大切です。</a:t>
            </a:r>
            <a:endParaRPr lang="en-US" altLang="ja-JP" dirty="0"/>
          </a:p>
          <a:p>
            <a:r>
              <a:rPr lang="ja-JP" altLang="en-US" dirty="0"/>
              <a:t>また、相談支援専門員は、福祉サービスの中でも、通所支援、居宅支援、短期入所支援、など事業形態や支援内容が異なるサービスをコーディネートし、かつ複数の</a:t>
            </a:r>
            <a:r>
              <a:rPr lang="ja-JP" altLang="en-US" dirty="0" smtClean="0"/>
              <a:t>事業所との</a:t>
            </a:r>
            <a:r>
              <a:rPr lang="ja-JP" altLang="en-US" dirty="0"/>
              <a:t>かかわりが必要になります。支援に対する価値観（課題の見方）や、俯瞰的に生活全体を掌握する視点が相談支援専門員には求められます。</a:t>
            </a:r>
            <a:endParaRPr lang="en-US" altLang="ja-JP" dirty="0"/>
          </a:p>
          <a:p>
            <a:endParaRPr lang="en-US" altLang="ja-JP" dirty="0"/>
          </a:p>
          <a:p>
            <a:r>
              <a:rPr lang="ja-JP" altLang="en-US" dirty="0"/>
              <a:t>それぞれの職種のニーズの捉え方、支援の方法、価値観が違うことを認めた上で、チームでかかわることの必要性を理解することが、チームアプローチの基本と言えます。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12</a:t>
            </a:fld>
            <a:endParaRPr kumimoji="1" lang="ja-JP" altLang="en-US"/>
          </a:p>
        </p:txBody>
      </p:sp>
    </p:spTree>
    <p:extLst>
      <p:ext uri="{BB962C8B-B14F-4D97-AF65-F5344CB8AC3E}">
        <p14:creationId xmlns:p14="http://schemas.microsoft.com/office/powerpoint/2010/main" val="1145844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kumimoji="1" lang="ja-JP" altLang="en-US" dirty="0"/>
              <a:t>多職種と連携するためには、まず、顔の見える関係を作ることから始めます。協議会や研修会、日常的な会議、ケア会議等を通じて、まず顔を知る</a:t>
            </a:r>
            <a:r>
              <a:rPr kumimoji="1" lang="ja-JP" altLang="en-US" dirty="0" smtClean="0"/>
              <a:t>ことが</a:t>
            </a:r>
            <a:r>
              <a:rPr kumimoji="1" lang="ja-JP" altLang="en-US" dirty="0"/>
              <a:t>スタートです。そのうえで、お互いの人となりがわかる</a:t>
            </a:r>
            <a:r>
              <a:rPr kumimoji="1" lang="ja-JP" altLang="en-US" dirty="0" smtClean="0"/>
              <a:t>くらい、顔を合わせ会話を</a:t>
            </a:r>
            <a:r>
              <a:rPr kumimoji="1" lang="ja-JP" altLang="en-US" dirty="0"/>
              <a:t>したりすることが大切です。支援者同士もお互いに観察しあいながら、その人の性格や長所、</a:t>
            </a:r>
            <a:r>
              <a:rPr lang="ja-JP" altLang="en-US" dirty="0"/>
              <a:t>短所、仕事への姿勢や価値観なども知っていきましょう。信頼できる関係になるためには、一緒にケース対応をするとか、一緒に何かを作る等の取り組みが役に立ちます。</a:t>
            </a:r>
            <a:endParaRPr kumimoji="1" lang="ja-JP" altLang="en-US" dirty="0"/>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13</a:t>
            </a:fld>
            <a:endParaRPr kumimoji="1" lang="ja-JP" altLang="en-US"/>
          </a:p>
        </p:txBody>
      </p:sp>
    </p:spTree>
    <p:extLst>
      <p:ext uri="{BB962C8B-B14F-4D97-AF65-F5344CB8AC3E}">
        <p14:creationId xmlns:p14="http://schemas.microsoft.com/office/powerpoint/2010/main" val="511890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lang="ja-JP" altLang="en-US" sz="1100" dirty="0"/>
              <a:t>連携の場面（範囲）を考えると、いろんな場面に連携が必要となります。</a:t>
            </a:r>
            <a:endParaRPr lang="en-US" altLang="ja-JP" sz="1100" dirty="0"/>
          </a:p>
          <a:p>
            <a:r>
              <a:rPr lang="ja-JP" altLang="en-US" sz="1100" dirty="0"/>
              <a:t>ここでは、大きく三つにわけています。</a:t>
            </a:r>
            <a:endParaRPr lang="en-US" altLang="ja-JP" sz="1100" dirty="0"/>
          </a:p>
          <a:p>
            <a:r>
              <a:rPr lang="ja-JP" altLang="en-US" sz="1100" dirty="0"/>
              <a:t>　①支援者・事業所・組織（職場）内での連携、</a:t>
            </a:r>
            <a:endParaRPr lang="en-US" altLang="ja-JP" sz="1100" dirty="0"/>
          </a:p>
          <a:p>
            <a:r>
              <a:rPr lang="ja-JP" altLang="en-US" sz="1100" dirty="0"/>
              <a:t>　②関係機関や支援者を中心とした多職種連携、</a:t>
            </a:r>
            <a:endParaRPr lang="en-US" altLang="ja-JP" sz="1100" dirty="0"/>
          </a:p>
          <a:p>
            <a:r>
              <a:rPr lang="ja-JP" altLang="en-US" sz="1100" dirty="0"/>
              <a:t>　③地域作りや地域の見守りなど、もう少し幅広の地域での連携　を考えて見ます。</a:t>
            </a:r>
            <a:endParaRPr lang="en-US" altLang="ja-JP" sz="1100" dirty="0"/>
          </a:p>
          <a:p>
            <a:r>
              <a:rPr lang="ja-JP" altLang="en-US" sz="1100" dirty="0"/>
              <a:t>（きれいに分けられるものではなく、結果として、つながりすべての場面での連携は重要。相談支援専門員の中心的な部分は②となる）</a:t>
            </a:r>
            <a:endParaRPr lang="en-US" altLang="ja-JP" sz="1100" dirty="0"/>
          </a:p>
          <a:p>
            <a:endParaRPr lang="en-US" altLang="ja-JP" sz="1100" dirty="0"/>
          </a:p>
          <a:p>
            <a:r>
              <a:rPr lang="ja-JP" altLang="en-US" sz="1100" dirty="0"/>
              <a:t>例えば、</a:t>
            </a:r>
            <a:endParaRPr lang="en-US" altLang="ja-JP" sz="1100" dirty="0"/>
          </a:p>
          <a:p>
            <a:r>
              <a:rPr lang="ja-JP" altLang="en-US" sz="1100" dirty="0"/>
              <a:t>１つめは、職場や組織内での連携とは、</a:t>
            </a:r>
            <a:endParaRPr lang="en-US" altLang="ja-JP" sz="1100" dirty="0"/>
          </a:p>
          <a:p>
            <a:r>
              <a:rPr lang="ja-JP" altLang="en-US" sz="1100" dirty="0"/>
              <a:t>　利用者に対して、様々な職種の人が、連携をとり支援方法を共有し役割を決めながらチームで対応すること。</a:t>
            </a:r>
            <a:endParaRPr lang="en-US" altLang="ja-JP" sz="1100" dirty="0"/>
          </a:p>
          <a:p>
            <a:r>
              <a:rPr lang="ja-JP" altLang="en-US" sz="1100" dirty="0"/>
              <a:t>これは、同一職種で支援員間での連携の場合もありますし、多職種間、例えば、給食担当の栄養士さんや、介護福祉士さんや就労支援員、はたまた、予算を含めた総務部門などとの連携も考えられます。サビ管などが連携の中心となるかもしれません。</a:t>
            </a:r>
            <a:endParaRPr lang="en-US" altLang="ja-JP" sz="1100" dirty="0"/>
          </a:p>
          <a:p>
            <a:r>
              <a:rPr lang="ja-JP" altLang="en-US" sz="1100" dirty="0"/>
              <a:t>　</a:t>
            </a:r>
            <a:r>
              <a:rPr lang="en-US" altLang="ja-JP" sz="1100" dirty="0"/>
              <a:t>×</a:t>
            </a:r>
            <a:r>
              <a:rPr lang="ja-JP" altLang="en-US" sz="1100" dirty="0"/>
              <a:t>支援員さんによって対応方法や伝える内容が異なったり、役割整理が上手くできていなくて職員間で押しつけ合っていたり、予算がつかず少ない職員で、ぎすぎすしてしまっていたり、職場内での連携が上手くいっていないと、利用者さんが混乱したり、ヒヤリハットが起きてしまったり、あるいは職員のストレスが大きかったりすることもあるでしょう。</a:t>
            </a:r>
            <a:endParaRPr lang="en-US" altLang="ja-JP" sz="1100" dirty="0"/>
          </a:p>
          <a:p>
            <a:endParaRPr lang="en-US" altLang="ja-JP" sz="1100" dirty="0"/>
          </a:p>
          <a:p>
            <a:r>
              <a:rPr lang="ja-JP" altLang="en-US" sz="1100" dirty="0"/>
              <a:t>２つめは、</a:t>
            </a:r>
            <a:endParaRPr lang="en-US" altLang="ja-JP" sz="1100" dirty="0"/>
          </a:p>
          <a:p>
            <a:r>
              <a:rPr lang="ja-JP" altLang="en-US" sz="1100" dirty="0"/>
              <a:t>　関係機関を含めた多職種連携、相談支援専門員の実施する中心的な連携の部分です。サービス担当者会議等の実施を含めたチームアプローチが重要です。</a:t>
            </a:r>
            <a:endParaRPr lang="en-US" altLang="ja-JP" sz="1100" dirty="0"/>
          </a:p>
          <a:p>
            <a:r>
              <a:rPr lang="ja-JP" altLang="en-US" sz="1100" dirty="0"/>
              <a:t>（図の右の□の中にある、機関等を含めた連携の話、失敗例なども</a:t>
            </a:r>
            <a:r>
              <a:rPr lang="en-US" altLang="ja-JP" sz="1100" dirty="0"/>
              <a:t>…</a:t>
            </a:r>
            <a:r>
              <a:rPr lang="ja-JP" altLang="en-US" sz="1100" dirty="0"/>
              <a:t>）</a:t>
            </a:r>
            <a:endParaRPr lang="en-US" altLang="ja-JP" sz="1100" dirty="0"/>
          </a:p>
          <a:p>
            <a:endParaRPr lang="en-US" altLang="ja-JP" sz="1100" dirty="0"/>
          </a:p>
          <a:p>
            <a:r>
              <a:rPr lang="ja-JP" altLang="en-US" sz="1100" dirty="0"/>
              <a:t>３つめは、</a:t>
            </a:r>
            <a:endParaRPr lang="en-US" altLang="ja-JP" sz="1100" dirty="0"/>
          </a:p>
          <a:p>
            <a:r>
              <a:rPr lang="ja-JP" altLang="en-US" sz="1100" dirty="0"/>
              <a:t>　地域住民を巻き込んだ、コミュニティーワークにあたる部分、協議会での連携などがここにあたります。</a:t>
            </a:r>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14</a:t>
            </a:fld>
            <a:endParaRPr kumimoji="1" lang="ja-JP" altLang="en-US"/>
          </a:p>
        </p:txBody>
      </p:sp>
    </p:spTree>
    <p:extLst>
      <p:ext uri="{BB962C8B-B14F-4D97-AF65-F5344CB8AC3E}">
        <p14:creationId xmlns:p14="http://schemas.microsoft.com/office/powerpoint/2010/main" val="2837714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kumimoji="1" lang="ja-JP" altLang="en-US" dirty="0"/>
              <a:t>○上記内容に触れ、</a:t>
            </a:r>
            <a:endParaRPr kumimoji="1" lang="en-US" altLang="ja-JP" dirty="0"/>
          </a:p>
          <a:p>
            <a:endParaRPr lang="en-US" altLang="ja-JP" dirty="0"/>
          </a:p>
          <a:p>
            <a:r>
              <a:rPr kumimoji="1" lang="ja-JP" altLang="en-US" dirty="0"/>
              <a:t>　多職種連携における、連携の肝のひとつは、連携先の顔ぶれ、すなわち、相手の土俵を理解しておく必要があることです。</a:t>
            </a:r>
            <a:endParaRPr kumimoji="1" lang="en-US" altLang="ja-JP" dirty="0"/>
          </a:p>
          <a:p>
            <a:r>
              <a:rPr kumimoji="1" lang="ja-JP" altLang="en-US" dirty="0"/>
              <a:t>　例えば、職種によって、その教育課程や価値観、重要視する視点が異なります。</a:t>
            </a:r>
            <a:endParaRPr kumimoji="1" lang="en-US" altLang="ja-JP" dirty="0"/>
          </a:p>
          <a:p>
            <a:r>
              <a:rPr lang="ja-JP" altLang="en-US" dirty="0"/>
              <a:t>（例：命を守る、治療の観点からも管理を優先する等々）</a:t>
            </a:r>
            <a:endParaRPr lang="en-US" altLang="ja-JP" dirty="0"/>
          </a:p>
          <a:p>
            <a:endParaRPr lang="en-US" altLang="ja-JP" dirty="0"/>
          </a:p>
          <a:p>
            <a:r>
              <a:rPr kumimoji="1" lang="ja-JP" altLang="en-US" dirty="0"/>
              <a:t>また、組織やあるいは地域住民の声を背負っていたり、行政では制度枠組みやそのルールを守らなければならない場合など、連携先の背負っているものを理解しておくことも必要です。</a:t>
            </a:r>
            <a:endParaRPr kumimoji="1" lang="en-US" altLang="ja-JP" dirty="0"/>
          </a:p>
          <a:p>
            <a:r>
              <a:rPr lang="ja-JP" altLang="en-US" dirty="0"/>
              <a:t>（例：組織の実情によりその内容を受けることは難しいと感じている、地域住民に大きく反対している人がいる、財源の観点から緊縮を進めざるを得ない、などなど）</a:t>
            </a:r>
            <a:endParaRPr lang="en-US" altLang="ja-JP" dirty="0"/>
          </a:p>
          <a:p>
            <a:endParaRPr lang="en-US" altLang="ja-JP" dirty="0"/>
          </a:p>
          <a:p>
            <a:r>
              <a:rPr lang="ja-JP" altLang="en-US" dirty="0"/>
              <a:t>お互いが、お互いの立ち位置や視点を尊重し、それぞれの視点を活かしながら、双方の背景を、連携・チームワークの実践の中から、より強固な協働につなげていくことが重要で、無理に責め合えば上手くいかなくなっていきます。</a:t>
            </a:r>
            <a:endParaRPr lang="en-US" altLang="ja-JP" dirty="0"/>
          </a:p>
          <a:p>
            <a:endParaRPr lang="en-US" altLang="ja-JP" dirty="0"/>
          </a:p>
          <a:p>
            <a:r>
              <a:rPr lang="ja-JP" altLang="en-US" dirty="0"/>
              <a:t>皆さんの、コーディネートする力量が問われるところです。</a:t>
            </a:r>
            <a:endParaRPr lang="en-US" altLang="ja-JP" dirty="0"/>
          </a:p>
          <a:p>
            <a:endParaRPr lang="en-US" altLang="ja-JP" dirty="0"/>
          </a:p>
          <a:p>
            <a:r>
              <a:rPr kumimoji="1" lang="ja-JP" altLang="en-US" dirty="0"/>
              <a:t>　</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15</a:t>
            </a:fld>
            <a:endParaRPr kumimoji="1" lang="ja-JP" altLang="en-US"/>
          </a:p>
        </p:txBody>
      </p:sp>
    </p:spTree>
    <p:extLst>
      <p:ext uri="{BB962C8B-B14F-4D97-AF65-F5344CB8AC3E}">
        <p14:creationId xmlns:p14="http://schemas.microsoft.com/office/powerpoint/2010/main" val="2195448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kumimoji="1" lang="ja-JP" altLang="en-US" dirty="0"/>
              <a:t>地域の人たちの力もお借りします。</a:t>
            </a:r>
            <a:endParaRPr kumimoji="1" lang="en-US" altLang="ja-JP" dirty="0"/>
          </a:p>
          <a:p>
            <a:r>
              <a:rPr kumimoji="1" lang="ja-JP" altLang="en-US" dirty="0"/>
              <a:t>そのためには、地域の団体、企業、自治会</a:t>
            </a:r>
            <a:r>
              <a:rPr kumimoji="1" lang="en-US" altLang="ja-JP" dirty="0"/>
              <a:t>…</a:t>
            </a:r>
            <a:r>
              <a:rPr kumimoji="1" lang="ja-JP" altLang="en-US" dirty="0"/>
              <a:t>（上記ＰＰ内容）、必要に応じて関係をつくっていくことも大切になります。</a:t>
            </a:r>
            <a:endParaRPr kumimoji="1" lang="en-US" altLang="ja-JP" dirty="0"/>
          </a:p>
          <a:p>
            <a:endParaRPr lang="en-US" altLang="ja-JP" dirty="0"/>
          </a:p>
          <a:p>
            <a:r>
              <a:rPr kumimoji="1" lang="ja-JP" altLang="en-US" dirty="0"/>
              <a:t>地域を知ること、地域とつながること、そのためには積極的に足を運び、会話をし、</a:t>
            </a:r>
            <a:endParaRPr kumimoji="1" lang="en-US" altLang="ja-JP" dirty="0"/>
          </a:p>
          <a:p>
            <a:r>
              <a:rPr kumimoji="1" lang="ja-JP" altLang="en-US" dirty="0"/>
              <a:t>顔の見える、声が掛け合える、</a:t>
            </a:r>
            <a:endParaRPr kumimoji="1" lang="en-US" altLang="ja-JP" dirty="0"/>
          </a:p>
          <a:p>
            <a:r>
              <a:rPr kumimoji="1" lang="ja-JP" altLang="en-US" dirty="0"/>
              <a:t>お互いにお願い事を伝えられる、そうした関係性を日頃から作り上げておいてください。</a:t>
            </a:r>
            <a:endParaRPr kumimoji="1" lang="en-US" altLang="ja-JP" dirty="0"/>
          </a:p>
          <a:p>
            <a:endParaRPr lang="en-US" altLang="ja-JP" dirty="0"/>
          </a:p>
          <a:p>
            <a:r>
              <a:rPr lang="ja-JP" altLang="en-US" dirty="0"/>
              <a:t>例えば、（地域でのインフォーマルなところへの働きかけ</a:t>
            </a:r>
            <a:r>
              <a:rPr lang="en-US" altLang="ja-JP" dirty="0"/>
              <a:t>…</a:t>
            </a:r>
            <a:r>
              <a:rPr lang="ja-JP" altLang="en-US" dirty="0" err="1"/>
              <a:t>、</a:t>
            </a:r>
            <a:r>
              <a:rPr lang="ja-JP" altLang="en-US" dirty="0"/>
              <a:t>最初はこうだったけど、いまでは</a:t>
            </a:r>
            <a:r>
              <a:rPr lang="en-US" altLang="ja-JP"/>
              <a:t>……</a:t>
            </a:r>
            <a:r>
              <a:rPr lang="ja-JP" altLang="en-US"/>
              <a:t>、</a:t>
            </a:r>
            <a:r>
              <a:rPr lang="ja-JP" altLang="en-US" dirty="0"/>
              <a:t>具体例を伝えられるとよりわかりやすいでしょう）</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16</a:t>
            </a:fld>
            <a:endParaRPr kumimoji="1" lang="ja-JP" altLang="en-US"/>
          </a:p>
        </p:txBody>
      </p:sp>
    </p:spTree>
    <p:extLst>
      <p:ext uri="{BB962C8B-B14F-4D97-AF65-F5344CB8AC3E}">
        <p14:creationId xmlns:p14="http://schemas.microsoft.com/office/powerpoint/2010/main" val="3511062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1425"/>
            <a:ext cx="4471988"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17</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3160043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66813" y="1241425"/>
            <a:ext cx="4473575" cy="3354388"/>
          </a:xfrm>
          <a:ln/>
        </p:spPr>
      </p:sp>
      <p:sp>
        <p:nvSpPr>
          <p:cNvPr id="88067" name="Rectangle 3"/>
          <p:cNvSpPr>
            <a:spLocks noGrp="1" noChangeArrowheads="1"/>
          </p:cNvSpPr>
          <p:nvPr>
            <p:ph type="body" idx="1"/>
          </p:nvPr>
        </p:nvSpPr>
        <p:spPr>
          <a:noFill/>
          <a:ln/>
        </p:spPr>
        <p:txBody>
          <a:bodyPr/>
          <a:lstStyle/>
          <a:p>
            <a:r>
              <a:rPr lang="ja-JP" altLang="en-US" dirty="0" smtClean="0"/>
              <a:t>ケア会議の目的や主な機能は示しているとおりです。この目的を達成するためには、相談支援専門員が会議運営の仕方を身につける必要があります。つまり、相談支援専門員は。効果的な会議を運営するためにﾌｧｼﾘテーションの知識や技術を身につける必要があります。とくにケア会議では、利用者本人が中心であることが重要ですので、利用者自身が積極的に会議の参加し自分の意見を伝えることが出来るように配慮する必要があります。また、現任者研修を受けられる皆さんは</a:t>
            </a:r>
            <a:endParaRPr lang="en-US" altLang="ja-JP" dirty="0" smtClean="0"/>
          </a:p>
          <a:p>
            <a:r>
              <a:rPr lang="ja-JP" altLang="en-US" dirty="0" smtClean="0"/>
              <a:t>各市区</a:t>
            </a:r>
            <a:r>
              <a:rPr lang="ja-JP" altLang="en-US" dirty="0"/>
              <a:t>町村</a:t>
            </a:r>
            <a:r>
              <a:rPr lang="ja-JP" altLang="en-US" dirty="0" smtClean="0"/>
              <a:t>の</a:t>
            </a:r>
            <a:r>
              <a:rPr lang="ja-JP" altLang="en-US" dirty="0"/>
              <a:t>中</a:t>
            </a:r>
            <a:r>
              <a:rPr lang="ja-JP" altLang="en-US" dirty="0" smtClean="0"/>
              <a:t>で中心的な役割を担っておられる方も多いでしょうから、経験の浅い相談支援専門員でもケア会議の運営が出来るように、ケア会議のマニュアル等も作られると良いでしょう。また、ケア会議を促進するためには、会議参加者・利用者・スーパーバイザー等からの評価を受ける機会を持つことも必要です。ケア会議に参加してどうだったか？利用者中心に行なわれていたか？参加者の満足度はどうだったか？会議の目的は果たせたか？残された課題は何かなどをきちんと評価することが大切です。この評価を積み重ねながらより効果的な会議をするためのノウハウを身につけていきましょう。</a:t>
            </a:r>
            <a:endParaRPr lang="ja-JP" altLang="en-US" dirty="0"/>
          </a:p>
        </p:txBody>
      </p:sp>
    </p:spTree>
    <p:extLst>
      <p:ext uri="{BB962C8B-B14F-4D97-AF65-F5344CB8AC3E}">
        <p14:creationId xmlns:p14="http://schemas.microsoft.com/office/powerpoint/2010/main" val="2065421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p:cNvSpPr>
          <p:nvPr>
            <p:ph type="sldImg"/>
          </p:nvPr>
        </p:nvSpPr>
        <p:spPr bwMode="auto">
          <a:xfrm>
            <a:off x="1120775" y="1490663"/>
            <a:ext cx="4497388" cy="3373437"/>
          </a:xfrm>
          <a:prstGeom prst="rect">
            <a:avLst/>
          </a:prstGeom>
          <a:solidFill>
            <a:srgbClr val="FFFFFF"/>
          </a:solidFill>
          <a:ln>
            <a:solidFill>
              <a:srgbClr val="000000"/>
            </a:solidFill>
            <a:miter lim="800000"/>
            <a:headEnd/>
            <a:tailEnd/>
          </a:ln>
        </p:spPr>
      </p:sp>
      <p:sp>
        <p:nvSpPr>
          <p:cNvPr id="78851" name="ノート プレースホルダ 2"/>
          <p:cNvSpPr>
            <a:spLocks noGrp="1"/>
          </p:cNvSpPr>
          <p:nvPr>
            <p:ph type="body" idx="1"/>
          </p:nvPr>
        </p:nvSpPr>
        <p:spPr bwMode="auto">
          <a:xfrm>
            <a:off x="675679" y="5131832"/>
            <a:ext cx="5405421" cy="4495461"/>
          </a:xfrm>
          <a:prstGeom prst="rect">
            <a:avLst/>
          </a:prstGeom>
          <a:solidFill>
            <a:srgbClr val="FFFFFF"/>
          </a:solidFill>
          <a:ln>
            <a:solidFill>
              <a:srgbClr val="000000"/>
            </a:solidFill>
            <a:miter lim="800000"/>
            <a:headEnd/>
            <a:tailEnd/>
          </a:ln>
        </p:spPr>
        <p:txBody>
          <a:bodyPr/>
          <a:lstStyle/>
          <a:p>
            <a:pPr>
              <a:spcBef>
                <a:spcPct val="0"/>
              </a:spcBef>
            </a:pPr>
            <a:r>
              <a:rPr lang="ja-JP" altLang="en-US" dirty="0"/>
              <a:t>・ケア会議はケアマネジメントのプロセスにおいて、欠くことのできない重要な機能</a:t>
            </a:r>
            <a:r>
              <a:rPr lang="ja-JP" altLang="en-US" dirty="0" smtClean="0"/>
              <a:t>で</a:t>
            </a:r>
            <a:r>
              <a:rPr lang="ja-JP" altLang="en-US" dirty="0"/>
              <a:t>す</a:t>
            </a:r>
            <a:r>
              <a:rPr lang="ja-JP" altLang="en-US" dirty="0" smtClean="0"/>
              <a:t>。</a:t>
            </a:r>
            <a:endParaRPr lang="en-US" altLang="ja-JP" dirty="0" smtClean="0"/>
          </a:p>
          <a:p>
            <a:pPr>
              <a:spcBef>
                <a:spcPct val="0"/>
              </a:spcBef>
            </a:pPr>
            <a:endParaRPr lang="en-US" altLang="ja-JP" dirty="0"/>
          </a:p>
          <a:p>
            <a:pPr>
              <a:spcBef>
                <a:spcPct val="0"/>
              </a:spcBef>
            </a:pPr>
            <a:r>
              <a:rPr lang="ja-JP" altLang="en-US" dirty="0"/>
              <a:t>みなさんはケア会議、開催してますか</a:t>
            </a:r>
            <a:r>
              <a:rPr lang="ja-JP" altLang="en-US" dirty="0" smtClean="0"/>
              <a:t>？</a:t>
            </a:r>
            <a:endParaRPr lang="en-US" altLang="ja-JP" dirty="0" smtClean="0"/>
          </a:p>
          <a:p>
            <a:pPr>
              <a:spcBef>
                <a:spcPct val="0"/>
              </a:spcBef>
            </a:pPr>
            <a:r>
              <a:rPr lang="ja-JP" altLang="en-US" dirty="0" smtClean="0"/>
              <a:t>ここでは</a:t>
            </a:r>
            <a:r>
              <a:rPr lang="ja-JP" altLang="en-US" dirty="0"/>
              <a:t>、</a:t>
            </a:r>
            <a:r>
              <a:rPr lang="ja-JP" altLang="en-US" dirty="0" smtClean="0"/>
              <a:t>ケア会議の位置づけや効果についてお話したいと思います。</a:t>
            </a:r>
            <a:endParaRPr lang="en-US" altLang="ja-JP" dirty="0" smtClean="0"/>
          </a:p>
          <a:p>
            <a:pPr>
              <a:spcBef>
                <a:spcPct val="0"/>
              </a:spcBef>
            </a:pPr>
            <a:r>
              <a:rPr lang="ja-JP" altLang="en-US" dirty="0" smtClean="0"/>
              <a:t>ひとこ</a:t>
            </a:r>
            <a:r>
              <a:rPr lang="ja-JP" altLang="en-US" dirty="0"/>
              <a:t>と</a:t>
            </a:r>
            <a:r>
              <a:rPr lang="ja-JP" altLang="en-US" dirty="0" smtClean="0"/>
              <a:t>でケア</a:t>
            </a:r>
            <a:r>
              <a:rPr lang="ja-JP" altLang="en-US" dirty="0"/>
              <a:t>会議</a:t>
            </a:r>
            <a:r>
              <a:rPr lang="ja-JP" altLang="en-US" dirty="0" smtClean="0"/>
              <a:t>といってもいろいろな位置づけのケア会議があります。ケア会議を開催するに当たっては、このケア会議の目的をはっきり出席者が共有することから始まりますから、先ずは、この会議の位置づけを意識し、何の目的で開催するかをはっきりさせておきましょう。できれば、会議の日程調整等をするときに会議の目的や議題については共有しておくことが大切です。</a:t>
            </a:r>
            <a:endParaRPr lang="en-US" altLang="ja-JP" dirty="0" smtClean="0"/>
          </a:p>
          <a:p>
            <a:pPr>
              <a:spcBef>
                <a:spcPct val="0"/>
              </a:spcBef>
            </a:pPr>
            <a:endParaRPr lang="en-US" altLang="ja-JP" dirty="0"/>
          </a:p>
          <a:p>
            <a:pPr>
              <a:spcBef>
                <a:spcPct val="0"/>
              </a:spcBef>
            </a:pPr>
            <a:r>
              <a:rPr lang="ja-JP" altLang="en-US" dirty="0" smtClean="0"/>
              <a:t>ではケア会議の効果にはどのようなものがあるでしょか？</a:t>
            </a:r>
            <a:endParaRPr lang="en-US" altLang="ja-JP" dirty="0" smtClean="0"/>
          </a:p>
          <a:p>
            <a:pPr>
              <a:spcBef>
                <a:spcPct val="0"/>
              </a:spcBef>
            </a:pPr>
            <a:r>
              <a:rPr lang="ja-JP" altLang="en-US" dirty="0" smtClean="0"/>
              <a:t>直接的効果としては、事例の共通イメージが持てることや他の人のかかわり方を通して自分が関わったようにイメージがわき追体験をすることも出来ます。その結果として私たちの支援方法にも幅が出来支援の質の向上にもつながります。また、ケア会議に参加したメンバーで実践プロセスを振り返るとともに、何が良かったのか、これからの課題は何かなどの評価をすることも出来ます。その結果として相談支援専門員自体の援助観や方針の形成にも役立つでしょう。また、間接的な効果としては人材育成にも繋がります。ケア会議の中での意見交流がとても重要で、価値観や視点の違う人の意見に耳を傾けることは自分自身の視野を広げることなど成長にも繋がります。</a:t>
            </a:r>
            <a:endParaRPr lang="en-US" altLang="ja-JP" dirty="0" smtClean="0"/>
          </a:p>
          <a:p>
            <a:pPr>
              <a:spcBef>
                <a:spcPct val="0"/>
              </a:spcBef>
            </a:pPr>
            <a:endParaRPr lang="en-US" altLang="ja-JP" dirty="0"/>
          </a:p>
          <a:p>
            <a:pPr>
              <a:spcBef>
                <a:spcPct val="0"/>
              </a:spcBef>
            </a:pPr>
            <a:endParaRPr lang="ja-JP" altLang="en-US" dirty="0"/>
          </a:p>
        </p:txBody>
      </p:sp>
      <p:sp>
        <p:nvSpPr>
          <p:cNvPr id="78852" name="スライド番号プレースホルダ 3"/>
          <p:cNvSpPr txBox="1">
            <a:spLocks noGrp="1"/>
          </p:cNvSpPr>
          <p:nvPr/>
        </p:nvSpPr>
        <p:spPr bwMode="auto">
          <a:xfrm>
            <a:off x="3827277" y="10261787"/>
            <a:ext cx="2927937" cy="540193"/>
          </a:xfrm>
          <a:prstGeom prst="rect">
            <a:avLst/>
          </a:prstGeom>
          <a:noFill/>
          <a:ln w="9525">
            <a:noFill/>
            <a:miter lim="800000"/>
            <a:headEnd/>
            <a:tailEnd/>
          </a:ln>
        </p:spPr>
        <p:txBody>
          <a:bodyPr lIns="93020" tIns="46510" rIns="93020" bIns="46510" anchor="b"/>
          <a:lstStyle/>
          <a:p>
            <a:pPr algn="r"/>
            <a:fld id="{0311AA95-F15F-4BBA-BF33-C2F04B324DA8}" type="slidenum">
              <a:rPr lang="ja-JP" altLang="en-US" sz="1200">
                <a:latin typeface="Calibri" pitchFamily="34" charset="0"/>
              </a:rPr>
              <a:pPr algn="r"/>
              <a:t>19</a:t>
            </a:fld>
            <a:endParaRPr lang="ja-JP" altLang="en-US" sz="1200">
              <a:latin typeface="Calibri" pitchFamily="34" charset="0"/>
            </a:endParaRPr>
          </a:p>
        </p:txBody>
      </p:sp>
    </p:spTree>
    <p:extLst>
      <p:ext uri="{BB962C8B-B14F-4D97-AF65-F5344CB8AC3E}">
        <p14:creationId xmlns:p14="http://schemas.microsoft.com/office/powerpoint/2010/main" val="276780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mtClean="0"/>
              <a:t>新初任者研修では</a:t>
            </a:r>
            <a:r>
              <a:rPr kumimoji="1" lang="en-US" altLang="ja-JP" smtClean="0"/>
              <a:t>90</a:t>
            </a:r>
            <a:r>
              <a:rPr kumimoji="1" lang="ja-JP" altLang="en-US" smtClean="0"/>
              <a:t>分で、ケアマネプロセスの歴史から留意点、プロセス内での基本的な姿勢・視点、多職種連携とチームアプローチとつながります。</a:t>
            </a:r>
            <a:endParaRPr kumimoji="1" lang="en-US" altLang="ja-JP"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mtClean="0"/>
              <a:t>現任では、連携やチームアプローチについて実践を振り返り、６０分の講義とその後の演習につなぎます。</a:t>
            </a:r>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2</a:t>
            </a:fld>
            <a:endParaRPr kumimoji="1" lang="ja-JP" altLang="en-US"/>
          </a:p>
        </p:txBody>
      </p:sp>
    </p:spTree>
    <p:extLst>
      <p:ext uri="{BB962C8B-B14F-4D97-AF65-F5344CB8AC3E}">
        <p14:creationId xmlns:p14="http://schemas.microsoft.com/office/powerpoint/2010/main" val="2531465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p:cNvSpPr>
          <p:nvPr>
            <p:ph type="sldImg"/>
          </p:nvPr>
        </p:nvSpPr>
        <p:spPr bwMode="auto">
          <a:xfrm>
            <a:off x="1292225" y="1789113"/>
            <a:ext cx="4214813" cy="3160712"/>
          </a:xfrm>
          <a:prstGeom prst="rect">
            <a:avLst/>
          </a:prstGeom>
          <a:solidFill>
            <a:srgbClr val="FFFFFF"/>
          </a:solidFill>
          <a:ln>
            <a:solidFill>
              <a:srgbClr val="000000"/>
            </a:solidFill>
            <a:miter lim="800000"/>
            <a:headEnd/>
            <a:tailEnd/>
          </a:ln>
        </p:spPr>
      </p:sp>
      <p:sp>
        <p:nvSpPr>
          <p:cNvPr id="81923" name="ノート プレースホルダ 2"/>
          <p:cNvSpPr>
            <a:spLocks noGrp="1"/>
          </p:cNvSpPr>
          <p:nvPr>
            <p:ph type="body" idx="1"/>
          </p:nvPr>
        </p:nvSpPr>
        <p:spPr bwMode="auto">
          <a:xfrm>
            <a:off x="652577" y="5131832"/>
            <a:ext cx="5405421" cy="3454028"/>
          </a:xfrm>
          <a:prstGeom prst="rect">
            <a:avLst/>
          </a:prstGeom>
          <a:solidFill>
            <a:srgbClr val="FFFFFF"/>
          </a:solidFill>
          <a:ln>
            <a:solidFill>
              <a:srgbClr val="000000"/>
            </a:solidFill>
            <a:miter lim="800000"/>
            <a:headEnd/>
            <a:tailEnd/>
          </a:ln>
        </p:spPr>
        <p:txBody>
          <a:bodyPr/>
          <a:lstStyle/>
          <a:p>
            <a:pPr>
              <a:spcBef>
                <a:spcPct val="0"/>
              </a:spcBef>
            </a:pPr>
            <a:endParaRPr lang="en-US" altLang="ja-JP" dirty="0" smtClean="0"/>
          </a:p>
          <a:p>
            <a:pPr>
              <a:spcBef>
                <a:spcPct val="0"/>
              </a:spcBef>
            </a:pPr>
            <a:endParaRPr lang="en-US" altLang="ja-JP" dirty="0" smtClean="0"/>
          </a:p>
          <a:p>
            <a:pPr>
              <a:spcBef>
                <a:spcPct val="0"/>
              </a:spcBef>
            </a:pPr>
            <a:endParaRPr lang="en-US" altLang="ja-JP" dirty="0"/>
          </a:p>
          <a:p>
            <a:pPr>
              <a:spcBef>
                <a:spcPct val="0"/>
              </a:spcBef>
            </a:pPr>
            <a:endParaRPr lang="en-US" altLang="ja-JP" dirty="0"/>
          </a:p>
          <a:p>
            <a:pPr>
              <a:spcBef>
                <a:spcPct val="0"/>
              </a:spcBef>
            </a:pPr>
            <a:r>
              <a:rPr lang="en-US" altLang="ja-JP" dirty="0" smtClean="0"/>
              <a:t>〔</a:t>
            </a:r>
            <a:r>
              <a:rPr lang="ja-JP" altLang="en-US" dirty="0" smtClean="0"/>
              <a:t>ここでは、開催準備をどうするか？進行役の役割や参加者の役割について書いています。</a:t>
            </a:r>
            <a:endParaRPr lang="en-US" altLang="ja-JP" dirty="0" smtClean="0"/>
          </a:p>
          <a:p>
            <a:pPr>
              <a:spcBef>
                <a:spcPct val="0"/>
              </a:spcBef>
            </a:pPr>
            <a:r>
              <a:rPr lang="ja-JP" altLang="en-US" dirty="0"/>
              <a:t>講師</a:t>
            </a:r>
            <a:r>
              <a:rPr lang="ja-JP" altLang="en-US" dirty="0" smtClean="0"/>
              <a:t>は、自分が行なっている</a:t>
            </a:r>
            <a:r>
              <a:rPr lang="ja-JP" altLang="en-US" dirty="0" smtClean="0">
                <a:solidFill>
                  <a:srgbClr val="FF0000"/>
                </a:solidFill>
              </a:rPr>
              <a:t>会議の事例を出しながら</a:t>
            </a:r>
            <a:r>
              <a:rPr lang="ja-JP" altLang="en-US" dirty="0" smtClean="0"/>
              <a:t>それぞれについて説明してください。</a:t>
            </a:r>
            <a:r>
              <a:rPr lang="en-US" altLang="ja-JP" dirty="0" smtClean="0"/>
              <a:t>〕</a:t>
            </a:r>
            <a:endParaRPr lang="ja-JP" altLang="en-US" dirty="0"/>
          </a:p>
        </p:txBody>
      </p:sp>
      <p:sp>
        <p:nvSpPr>
          <p:cNvPr id="81924" name="スライド番号プレースホルダ 3"/>
          <p:cNvSpPr txBox="1">
            <a:spLocks noGrp="1"/>
          </p:cNvSpPr>
          <p:nvPr/>
        </p:nvSpPr>
        <p:spPr bwMode="auto">
          <a:xfrm>
            <a:off x="3827277" y="10261787"/>
            <a:ext cx="2927937" cy="540193"/>
          </a:xfrm>
          <a:prstGeom prst="rect">
            <a:avLst/>
          </a:prstGeom>
          <a:noFill/>
          <a:ln w="9525">
            <a:noFill/>
            <a:miter lim="800000"/>
            <a:headEnd/>
            <a:tailEnd/>
          </a:ln>
        </p:spPr>
        <p:txBody>
          <a:bodyPr lIns="93020" tIns="46510" rIns="93020" bIns="46510" anchor="b"/>
          <a:lstStyle/>
          <a:p>
            <a:pPr algn="r"/>
            <a:fld id="{EDE58AF5-DE09-4D39-90CC-73681B27260E}" type="slidenum">
              <a:rPr lang="ja-JP" altLang="en-US" sz="1200">
                <a:latin typeface="Calibri" pitchFamily="34" charset="0"/>
              </a:rPr>
              <a:pPr algn="r"/>
              <a:t>20</a:t>
            </a:fld>
            <a:endParaRPr lang="ja-JP" altLang="en-US" sz="1200">
              <a:latin typeface="Calibri" pitchFamily="34" charset="0"/>
            </a:endParaRPr>
          </a:p>
        </p:txBody>
      </p:sp>
    </p:spTree>
    <p:extLst>
      <p:ext uri="{BB962C8B-B14F-4D97-AF65-F5344CB8AC3E}">
        <p14:creationId xmlns:p14="http://schemas.microsoft.com/office/powerpoint/2010/main" val="3563281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66813" y="1241425"/>
            <a:ext cx="4473575" cy="3354388"/>
          </a:xfrm>
          <a:ln/>
        </p:spPr>
      </p:sp>
      <p:sp>
        <p:nvSpPr>
          <p:cNvPr id="89091" name="Rectangle 3"/>
          <p:cNvSpPr>
            <a:spLocks noGrp="1" noChangeArrowheads="1"/>
          </p:cNvSpPr>
          <p:nvPr>
            <p:ph type="body" idx="1"/>
          </p:nvPr>
        </p:nvSpPr>
        <p:spPr>
          <a:noFill/>
          <a:ln/>
        </p:spPr>
        <p:txBody>
          <a:bodyPr/>
          <a:lstStyle/>
          <a:p>
            <a:r>
              <a:rPr lang="ja-JP" altLang="en-US" dirty="0" smtClean="0"/>
              <a:t>マニュアルには入れておいていただきたい項目ですが、当然の事ながら守秘義務は参加者全員が留意しておくべき事項です。また、欠席者を批判したりしていると、会議参加者全員に不信感が生まれる危険性があります。会議では人の批判をしたり犯人探しはせずに全員がポジティブに検討をする雰囲気を作りましょう。日本人は、議論を戦わせることが苦手だといわれていますが、会議の場面での意見の対立は</a:t>
            </a:r>
            <a:r>
              <a:rPr lang="ja-JP" altLang="en-US" dirty="0" err="1" smtClean="0"/>
              <a:t>良し</a:t>
            </a:r>
            <a:r>
              <a:rPr lang="ja-JP" altLang="en-US" dirty="0" smtClean="0"/>
              <a:t>とし、会議終了後に違う意見を言い合ったりすることはしてはならないことです。また、意見の違いを感情の食い違いにしてはいけません。人の好き嫌いではなく、利用者にとって必要な支援が組み立てられるようにお互いの意見を尊重しあいながら進めていくことが大切です。</a:t>
            </a:r>
            <a:endParaRPr lang="en-US" altLang="ja-JP" dirty="0" smtClean="0"/>
          </a:p>
          <a:p>
            <a:endParaRPr lang="en-US" altLang="ja-JP" dirty="0"/>
          </a:p>
          <a:p>
            <a:r>
              <a:rPr lang="ja-JP" altLang="en-US" dirty="0" smtClean="0"/>
              <a:t>会議終了時には全員でこの</a:t>
            </a:r>
            <a:r>
              <a:rPr lang="en-US" altLang="ja-JP" dirty="0" smtClean="0"/>
              <a:t>5</a:t>
            </a:r>
            <a:r>
              <a:rPr lang="ja-JP" altLang="en-US" dirty="0" smtClean="0"/>
              <a:t>点を確認します。会議レビューを皆さんに配布するとより効果的ですが無理な場合は翌日までに会議録を配布するという方法をとると良いと思います。</a:t>
            </a:r>
            <a:endParaRPr lang="en-US" altLang="ja-JP" dirty="0" smtClean="0"/>
          </a:p>
          <a:p>
            <a:endParaRPr lang="en-US" altLang="ja-JP" dirty="0"/>
          </a:p>
          <a:p>
            <a:r>
              <a:rPr lang="ja-JP" altLang="en-US" dirty="0" smtClean="0"/>
              <a:t>会議では、話し合うことで効果が生まれます。お互いの実践知を引き出しながら、意見交換を通してお互いの特性を理解し相互理解を深め役割分担をしていきましょう。</a:t>
            </a:r>
            <a:endParaRPr lang="ja-JP" altLang="en-US" dirty="0"/>
          </a:p>
        </p:txBody>
      </p:sp>
    </p:spTree>
    <p:extLst>
      <p:ext uri="{BB962C8B-B14F-4D97-AF65-F5344CB8AC3E}">
        <p14:creationId xmlns:p14="http://schemas.microsoft.com/office/powerpoint/2010/main" val="1665296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1425"/>
            <a:ext cx="4471988"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22</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325297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kumimoji="1" lang="ja-JP" altLang="en-US" dirty="0" smtClean="0"/>
              <a:t>地域相談支援を例にとってケア会議の変化について説明します。</a:t>
            </a:r>
            <a:endParaRPr kumimoji="1" lang="en-US" altLang="ja-JP" dirty="0" smtClean="0"/>
          </a:p>
          <a:p>
            <a:r>
              <a:rPr kumimoji="1" lang="ja-JP" altLang="en-US" dirty="0" smtClean="0"/>
              <a:t>まずは、地域相談の大まかな流れです。先ずは支援者同士の出会いから、地域相談支援を行なう相談支援専門員と利用者の出会いに繋がります。そして、お互いに話をしながら信頼関係を構築していきます。ただ、信頼関係はそう簡単に出来るものではありませんので、説明や同意、アセスメント、実際の具体的支援等を通じて、信用される関係作りからスタートし信頼関係構築をしていきます。</a:t>
            </a:r>
            <a:endParaRPr kumimoji="1" lang="en-US" altLang="ja-JP" dirty="0" smtClean="0"/>
          </a:p>
          <a:p>
            <a:r>
              <a:rPr kumimoji="1" lang="ja-JP" altLang="en-US" dirty="0" smtClean="0"/>
              <a:t>ケア会議の視点でお話しすると本人の状況や環境等によってケア会議に参加する人は柔軟に変化していくことがあたりまえですから、変化することを意識しながらチーム作りをしていきましょう。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23</a:t>
            </a:fld>
            <a:endParaRPr kumimoji="1" lang="ja-JP" altLang="en-US"/>
          </a:p>
        </p:txBody>
      </p:sp>
    </p:spTree>
    <p:extLst>
      <p:ext uri="{BB962C8B-B14F-4D97-AF65-F5344CB8AC3E}">
        <p14:creationId xmlns:p14="http://schemas.microsoft.com/office/powerpoint/2010/main" val="662595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kumimoji="1" lang="ja-JP" altLang="en-US" dirty="0" smtClean="0"/>
              <a:t>まず最初のケア会議では、医療スタッフと地域のスタッフが一堂に会します。ご本人の意思に沿って参加者の調整をするのが相談支援専門員の役割になります。また、</a:t>
            </a:r>
            <a:r>
              <a:rPr kumimoji="1" lang="en-US" altLang="ja-JP" dirty="0" smtClean="0"/>
              <a:t>65</a:t>
            </a:r>
            <a:r>
              <a:rPr kumimoji="1" lang="ja-JP" altLang="en-US" dirty="0" smtClean="0"/>
              <a:t>歳以上の方の場合ですと、地域移行支援は相談支援専門員がしますが、実際の地域での暮らしのマネジメントはケアマネがする場合もありますので、必要に応じてケアマネにも同席してもらう場合もあります。最初の会議では、本人の意思を形成する段階のこともあれば、意思表明をしてもらう段階のこともあれば、すでに本人の意思は決まっていて自分の意思を会議の参加者に表明する会議になる場合もあります。いずれにしても相談支援専門員はご本人の意思を伝えるための補助的な役割をしたり本人の意思を中心に支援を組み立てたりすることが大切です。この段階では支援者は繋がっておらず、それぞれが自分の役割は何なのかも明確ではない段階ともいえます。</a:t>
            </a:r>
            <a:endParaRPr kumimoji="1" lang="ja-JP" altLang="en-US" dirty="0"/>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24</a:t>
            </a:fld>
            <a:endParaRPr kumimoji="1" lang="ja-JP" altLang="en-US"/>
          </a:p>
        </p:txBody>
      </p:sp>
    </p:spTree>
    <p:extLst>
      <p:ext uri="{BB962C8B-B14F-4D97-AF65-F5344CB8AC3E}">
        <p14:creationId xmlns:p14="http://schemas.microsoft.com/office/powerpoint/2010/main" val="495968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kumimoji="1" lang="ja-JP" altLang="en-US" dirty="0" smtClean="0"/>
              <a:t>ステージ２では本人の意思を確認して地域相談支援がスタートした段階になります。個々では相談支援専門員と精神科病院の担当者が中心となって地域移行支援を実践する人たちが集まってきます。この会議の段階ではお互いの役割がうっすらと見えてきていて、それぞれが本人を応援するために何が出来るのかを明確に話すことが大切です。地域移行支援の第一段階として本人を応援するチームであることを伝えることが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25</a:t>
            </a:fld>
            <a:endParaRPr kumimoji="1" lang="ja-JP" altLang="en-US"/>
          </a:p>
        </p:txBody>
      </p:sp>
    </p:spTree>
    <p:extLst>
      <p:ext uri="{BB962C8B-B14F-4D97-AF65-F5344CB8AC3E}">
        <p14:creationId xmlns:p14="http://schemas.microsoft.com/office/powerpoint/2010/main" val="1135862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kumimoji="1" lang="ja-JP" altLang="en-US" dirty="0" smtClean="0"/>
              <a:t>ステージ３では具体的な支援に入っていきます。ケア会議の視点で行くと地域での生活を具体的にイメージして必要な支援を組み立てていく段階です。地域移行支援が具体的に進んでいくと、本人は不安に陥ることが多々ありますので、本人のペースを守りながら進めていくことが大切です。ケア会議の中では、本人の状況と支援の進み具合を観察しながら共有していくことが大切になります。住まいの場所が決まるとその地域の資源等も確認しながら進めていきます。本人の状況にも変化が現れがちな時期ですので、丁寧なアセスメントとモニタリングを繰り返しながら本人中心に進めていくことが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26</a:t>
            </a:fld>
            <a:endParaRPr kumimoji="1" lang="ja-JP" altLang="en-US"/>
          </a:p>
        </p:txBody>
      </p:sp>
    </p:spTree>
    <p:extLst>
      <p:ext uri="{BB962C8B-B14F-4D97-AF65-F5344CB8AC3E}">
        <p14:creationId xmlns:p14="http://schemas.microsoft.com/office/powerpoint/2010/main" val="1788909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lang="ja-JP" altLang="en-US" dirty="0" smtClean="0"/>
              <a:t>地域移行ができたら、今までの地域移行をするチームから地域での暮らしを支えるチームに変化します。ただこの変化も緩やかにすることが大切です。医療従事者は少しづつにフェードアウトする、その代わりに地域での暮らしを支える人たちがフェードインしてくるイメージです。</a:t>
            </a:r>
            <a:endParaRPr lang="en-US" altLang="ja-JP" dirty="0" smtClean="0"/>
          </a:p>
          <a:p>
            <a:r>
              <a:rPr lang="ja-JP" altLang="en-US" dirty="0" smtClean="0"/>
              <a:t>地域にあるインフォーマル資源を利用するためには相談支援専門員も他の支援者も視点を広げることが重要で、そのためにグループスーパー</a:t>
            </a:r>
            <a:r>
              <a:rPr kumimoji="1" lang="ja-JP" altLang="en-US" dirty="0" smtClean="0"/>
              <a:t>ビジョンの手法を</a:t>
            </a:r>
            <a:r>
              <a:rPr lang="ja-JP" altLang="en-US" dirty="0" smtClean="0"/>
              <a:t>活用したケア会議をしましょう。そして、地域での暮らしを支えるチームから本人の言葉や思いを中心とした、本人が望む暮らしを実現するチームを作ることが大切です。</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27</a:t>
            </a:fld>
            <a:endParaRPr kumimoji="1" lang="ja-JP" altLang="en-US"/>
          </a:p>
        </p:txBody>
      </p:sp>
    </p:spTree>
    <p:extLst>
      <p:ext uri="{BB962C8B-B14F-4D97-AF65-F5344CB8AC3E}">
        <p14:creationId xmlns:p14="http://schemas.microsoft.com/office/powerpoint/2010/main" val="3102340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r>
              <a:rPr kumimoji="1" lang="ja-JP" altLang="en-US" dirty="0" smtClean="0"/>
              <a:t>ステージ４では、ストレングスモデルによるグループスーパービジョンを取り入れたケア会議が必要だとお話しましたので、ここでストレングスアセスメントについて説明いたします。このアセスメントでは本人の言葉が重要になります。本人と相談支援専門員が話をする中で、本人が発した言葉を忠実に書き出します。それを現在のストレングス、未来の希望・願望・熱望、過去に使ってきた資源（ストレングス）に分けて生活の</a:t>
            </a:r>
            <a:r>
              <a:rPr kumimoji="1" lang="en-US" altLang="ja-JP" dirty="0" smtClean="0"/>
              <a:t>7</a:t>
            </a:r>
            <a:r>
              <a:rPr kumimoji="1" lang="ja-JP" altLang="en-US" dirty="0" err="1" smtClean="0"/>
              <a:t>つの</a:t>
            </a:r>
            <a:r>
              <a:rPr kumimoji="1" lang="ja-JP" altLang="en-US" dirty="0" smtClean="0"/>
              <a:t>領域ごとにアセスメント票に書き出してみましょう。これを共有しながらチームのメンバーが同じようにストレングス視点を持ち、本人中心の支援を展開できることが大切です。</a:t>
            </a:r>
            <a:endParaRPr kumimoji="1" lang="ja-JP" altLang="en-US" dirty="0"/>
          </a:p>
        </p:txBody>
      </p:sp>
    </p:spTree>
    <p:extLst>
      <p:ext uri="{BB962C8B-B14F-4D97-AF65-F5344CB8AC3E}">
        <p14:creationId xmlns:p14="http://schemas.microsoft.com/office/powerpoint/2010/main" val="63399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kumimoji="1" lang="ja-JP" altLang="en-US" dirty="0" smtClean="0"/>
              <a:t>次のステップは、地域での暮らしを支える支援からの脱却です。本人が望む暮らしの実現に向けて動いていきます。まずはストレングスアセスメントにより、本人の望む暮らし（希望・願望・熱望）をより具体化していきます。ここでは本人が実現できたと実感できることが重要ですからより具体的に何をしたいのか？いつごろまでに？どのような方法で？等を聴いていきます。そしてそれを実現するためのチームを作ります。柔軟な発想で考えることが重要です。そのためには、自分ならどんなもの（資源）を使うかなと考えてみることもひとつの方法です。</a:t>
            </a:r>
            <a:endParaRPr kumimoji="1" lang="ja-JP" altLang="en-US" dirty="0"/>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29</a:t>
            </a:fld>
            <a:endParaRPr kumimoji="1" lang="ja-JP" altLang="en-US"/>
          </a:p>
        </p:txBody>
      </p:sp>
    </p:spTree>
    <p:extLst>
      <p:ext uri="{BB962C8B-B14F-4D97-AF65-F5344CB8AC3E}">
        <p14:creationId xmlns:p14="http://schemas.microsoft.com/office/powerpoint/2010/main" val="1625945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kumimoji="1" lang="ja-JP" altLang="en-US" dirty="0"/>
              <a:t>現任者研修の構造については、この表のとおりで、本日は</a:t>
            </a:r>
            <a:r>
              <a:rPr kumimoji="1" lang="en-US" altLang="ja-JP" dirty="0"/>
              <a:t>3</a:t>
            </a:r>
            <a:r>
              <a:rPr kumimoji="1" lang="ja-JP" altLang="en-US" dirty="0"/>
              <a:t>日目</a:t>
            </a:r>
            <a:r>
              <a:rPr kumimoji="1" lang="ja-JP" altLang="en-US" dirty="0" smtClean="0"/>
              <a:t>、チームアプローチ</a:t>
            </a:r>
            <a:r>
              <a:rPr kumimoji="1" lang="ja-JP" altLang="en-US" dirty="0"/>
              <a:t>について講義と演習を行い、これをもとにインターバルの期間に研修の一環として実践してきていただくことになります</a:t>
            </a:r>
            <a:r>
              <a:rPr kumimoji="1" lang="ja-JP" altLang="en-US" dirty="0" smtClean="0"/>
              <a:t>。日ごろの</a:t>
            </a:r>
            <a:r>
              <a:rPr kumimoji="1" lang="ja-JP" altLang="en-US" dirty="0"/>
              <a:t>実践を振り返る場にもなりますので、よろしくお願いいたします。</a:t>
            </a:r>
            <a:endParaRPr kumimoji="1" lang="en-US" altLang="ja-JP" dirty="0"/>
          </a:p>
          <a:p>
            <a:endParaRPr lang="en-US" altLang="ja-JP" dirty="0"/>
          </a:p>
          <a:p>
            <a:r>
              <a:rPr kumimoji="1" lang="ja-JP" altLang="en-US" dirty="0"/>
              <a:t>現任研修の獲得目標といたしましては、①～④まであります。このコマは②チームアプローチの部分ですので、私たち相談支援専門員が本人を中心として、本人の想いをキャッチし本人の望む生活を実現するために、いかに多職種と連携するかを理論と実践を踏まえて学ぶことになります。</a:t>
            </a:r>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3</a:t>
            </a:fld>
            <a:endParaRPr kumimoji="1" lang="ja-JP" altLang="en-US"/>
          </a:p>
        </p:txBody>
      </p:sp>
    </p:spTree>
    <p:extLst>
      <p:ext uri="{BB962C8B-B14F-4D97-AF65-F5344CB8AC3E}">
        <p14:creationId xmlns:p14="http://schemas.microsoft.com/office/powerpoint/2010/main" val="746750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kumimoji="1" lang="ja-JP" altLang="en-US" dirty="0" smtClean="0"/>
              <a:t>このように考えていくと、本人が望む暮らしを実現するための必要な資源が見えてきます。もちろんフォーマルな資源を使うことも必要ですが、望む暮らしの実現のためには地域にあるインフォーマル資源を十分に活用することが必要になってくることがわかります。将来的には障害者自身が飛びっきりの資源になって町を変えていくことに繋がるとよいのではない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30</a:t>
            </a:fld>
            <a:endParaRPr kumimoji="1" lang="ja-JP" altLang="en-US"/>
          </a:p>
        </p:txBody>
      </p:sp>
    </p:spTree>
    <p:extLst>
      <p:ext uri="{BB962C8B-B14F-4D97-AF65-F5344CB8AC3E}">
        <p14:creationId xmlns:p14="http://schemas.microsoft.com/office/powerpoint/2010/main" val="186420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kumimoji="1" lang="ja-JP" altLang="en-US" dirty="0" smtClean="0"/>
              <a:t>事例の最後に今のＡさんの暮らしぶりについてご紹介します。パーソナルリカバリープランに沿って自分の夢の実現のために必要な支援を受けながら、自らが自分の暮らしをコーディネートしているのが判る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31</a:t>
            </a:fld>
            <a:endParaRPr kumimoji="1" lang="ja-JP" altLang="en-US"/>
          </a:p>
        </p:txBody>
      </p:sp>
    </p:spTree>
    <p:extLst>
      <p:ext uri="{BB962C8B-B14F-4D97-AF65-F5344CB8AC3E}">
        <p14:creationId xmlns:p14="http://schemas.microsoft.com/office/powerpoint/2010/main" val="577791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1425"/>
            <a:ext cx="4471988"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32</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3365824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1425"/>
            <a:ext cx="4473575" cy="3354388"/>
          </a:xfrm>
        </p:spPr>
      </p:sp>
      <p:sp>
        <p:nvSpPr>
          <p:cNvPr id="3" name="ノート プレースホルダ 2"/>
          <p:cNvSpPr>
            <a:spLocks noGrp="1"/>
          </p:cNvSpPr>
          <p:nvPr>
            <p:ph type="body" idx="1"/>
          </p:nvPr>
        </p:nvSpPr>
        <p:spPr/>
        <p:txBody>
          <a:bodyPr>
            <a:normAutofit/>
          </a:bodyPr>
          <a:lstStyle/>
          <a:p>
            <a:r>
              <a:rPr kumimoji="1" lang="ja-JP" altLang="en-US" dirty="0" smtClean="0"/>
              <a:t>まとめに変えて、事例から看るチームアプローチの手順についてお話します。</a:t>
            </a:r>
            <a:endParaRPr kumimoji="1" lang="en-US" altLang="ja-JP" dirty="0" smtClean="0"/>
          </a:p>
          <a:p>
            <a:endParaRPr kumimoji="1" lang="en-US" altLang="ja-JP" dirty="0" smtClean="0"/>
          </a:p>
          <a:p>
            <a:r>
              <a:rPr kumimoji="1" lang="ja-JP" altLang="en-US" dirty="0" smtClean="0"/>
              <a:t>　</a:t>
            </a:r>
            <a:r>
              <a:rPr kumimoji="1" lang="en-US" altLang="ja-JP" dirty="0" smtClean="0"/>
              <a:t>	</a:t>
            </a:r>
            <a:r>
              <a:rPr kumimoji="1" lang="ja-JP" altLang="en-US" smtClean="0"/>
              <a:t>ここから</a:t>
            </a:r>
            <a:r>
              <a:rPr kumimoji="1" lang="ja-JP" altLang="en-US" dirty="0" smtClean="0"/>
              <a:t>は自分の体験をもとに具体的なことも含めてお話しする。</a:t>
            </a:r>
            <a:endParaRPr kumimoji="1" lang="ja-JP" altLang="en-US" dirty="0"/>
          </a:p>
        </p:txBody>
      </p:sp>
      <p:sp>
        <p:nvSpPr>
          <p:cNvPr id="4" name="スライド番号プレースホルダ 3"/>
          <p:cNvSpPr>
            <a:spLocks noGrp="1"/>
          </p:cNvSpPr>
          <p:nvPr>
            <p:ph type="sldNum" sz="quarter" idx="10"/>
          </p:nvPr>
        </p:nvSpPr>
        <p:spPr/>
        <p:txBody>
          <a:bodyPr/>
          <a:lstStyle/>
          <a:p>
            <a:fld id="{2ED272E7-1996-4321-A3EE-8163FDEC9E7A}" type="slidenum">
              <a:rPr kumimoji="1" lang="ja-JP" altLang="en-US" smtClean="0"/>
              <a:pPr/>
              <a:t>33</a:t>
            </a:fld>
            <a:endParaRPr kumimoji="1" lang="ja-JP" altLang="en-US"/>
          </a:p>
        </p:txBody>
      </p:sp>
    </p:spTree>
    <p:extLst>
      <p:ext uri="{BB962C8B-B14F-4D97-AF65-F5344CB8AC3E}">
        <p14:creationId xmlns:p14="http://schemas.microsoft.com/office/powerpoint/2010/main" val="1647011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1425"/>
            <a:ext cx="4473575" cy="335438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D272E7-1996-4321-A3EE-8163FDEC9E7A}" type="slidenum">
              <a:rPr kumimoji="1" lang="ja-JP" altLang="en-US" smtClean="0"/>
              <a:pPr/>
              <a:t>34</a:t>
            </a:fld>
            <a:endParaRPr kumimoji="1" lang="ja-JP" altLang="en-US"/>
          </a:p>
        </p:txBody>
      </p:sp>
    </p:spTree>
    <p:extLst>
      <p:ext uri="{BB962C8B-B14F-4D97-AF65-F5344CB8AC3E}">
        <p14:creationId xmlns:p14="http://schemas.microsoft.com/office/powerpoint/2010/main" val="2112007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1425"/>
            <a:ext cx="4473575" cy="335438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D272E7-1996-4321-A3EE-8163FDEC9E7A}"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3084675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この時間の流れを確認しておきます。</a:t>
            </a:r>
          </a:p>
          <a:p>
            <a:r>
              <a:rPr kumimoji="1" lang="ja-JP" altLang="en-US" smtClean="0"/>
              <a:t>現在、お話ししていることが、はじめにということになります。</a:t>
            </a:r>
          </a:p>
          <a:p>
            <a:r>
              <a:rPr kumimoji="1" lang="ja-JP" altLang="en-US" smtClean="0"/>
              <a:t>そして、相談支援の基本姿勢の再確認を行います。</a:t>
            </a:r>
          </a:p>
          <a:p>
            <a:r>
              <a:rPr kumimoji="1" lang="ja-JP" altLang="en-US" smtClean="0"/>
              <a:t>その後、個別相談支援プロセスの振り返りをし、その中で、しっかりと意思決定支援が展開されているかの確認を行い、まとめていきます。</a:t>
            </a:r>
          </a:p>
        </p:txBody>
      </p:sp>
      <p:sp>
        <p:nvSpPr>
          <p:cNvPr id="4" name="スライド番号プレースホルダー 3"/>
          <p:cNvSpPr>
            <a:spLocks noGrp="1"/>
          </p:cNvSpPr>
          <p:nvPr>
            <p:ph type="sldNum" sz="quarter" idx="5"/>
          </p:nvPr>
        </p:nvSpPr>
        <p:spPr/>
        <p:txBody>
          <a:bodyPr/>
          <a:lstStyle/>
          <a:p>
            <a:fld id="{D5BD4904-88E3-4337-B015-69759E71499F}" type="slidenum">
              <a:rPr kumimoji="1" lang="ja-JP" altLang="en-US" smtClean="0"/>
              <a:t>4</a:t>
            </a:fld>
            <a:endParaRPr kumimoji="1" lang="ja-JP" altLang="en-US"/>
          </a:p>
        </p:txBody>
      </p:sp>
    </p:spTree>
    <p:extLst>
      <p:ext uri="{BB962C8B-B14F-4D97-AF65-F5344CB8AC3E}">
        <p14:creationId xmlns:p14="http://schemas.microsoft.com/office/powerpoint/2010/main" val="68045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0400" cy="33528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mtClean="0"/>
              <a:t>チームアプローチについて講義をさせていただく、○○○○です（自己紹介をする）。よろしくお願いいたします。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mtClean="0"/>
              <a:t>現任研修の構造と本科目の獲得目標を確認したうえで本題に入ります。（指導者養成研修では、前段で説明するため資料含め前段へ移動）</a:t>
            </a:r>
            <a:endParaRPr kumimoji="1" lang="ja-JP" altLang="en-US"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mtClean="0"/>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5</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3452424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1425"/>
            <a:ext cx="4471988"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6</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1217499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kumimoji="1" lang="ja-JP" altLang="en-US" dirty="0"/>
              <a:t>ここ</a:t>
            </a:r>
            <a:r>
              <a:rPr kumimoji="1" lang="ja-JP" altLang="en-US" dirty="0" smtClean="0"/>
              <a:t>でいう</a:t>
            </a:r>
            <a:r>
              <a:rPr lang="ja-JP" altLang="en-US" dirty="0" smtClean="0"/>
              <a:t>「</a:t>
            </a:r>
            <a:r>
              <a:rPr lang="ja-JP" altLang="en-US" dirty="0"/>
              <a:t>多職種」とは、単にフォーマルな医療や福祉サービス等だけではなく、インフォーマル資源も含めた人々を指します。</a:t>
            </a:r>
            <a:endParaRPr lang="en-US" altLang="ja-JP" dirty="0"/>
          </a:p>
          <a:p>
            <a:endParaRPr lang="en-US" altLang="ja-JP" dirty="0"/>
          </a:p>
          <a:p>
            <a:r>
              <a:rPr lang="ja-JP" altLang="en-US" dirty="0"/>
              <a:t>では、なぜ、今、多職種連携が重要視されるのでしょうか？</a:t>
            </a:r>
            <a:endParaRPr lang="en-US" altLang="ja-JP" dirty="0"/>
          </a:p>
          <a:p>
            <a:endParaRPr lang="en-US" altLang="ja-JP" dirty="0"/>
          </a:p>
          <a:p>
            <a:r>
              <a:rPr lang="ja-JP" altLang="en-US" dirty="0"/>
              <a:t>その背景として、まず、社会の変化が挙げられます。時代の変化とともに生き方や暮らし方が多様化しています。また、暮らす場の中心は地域になっていますので、個性あふれる生き方や暮らし方ができるようになりました。</a:t>
            </a:r>
            <a:endParaRPr lang="en-US" altLang="ja-JP" dirty="0"/>
          </a:p>
          <a:p>
            <a:r>
              <a:rPr kumimoji="1" lang="ja-JP" altLang="en-US" dirty="0"/>
              <a:t>次に、社会モデルにおける環境因子の考え方です。ＩＣＦでは、生活機能に影響する背景因子として「環境因子」と「個人因子」の２つからなるといわれています。環境因子は、人的・物的環境や制度・サービス等を指しますので、それらがうまく生活の中で使われているかを考える必要があります。また、</a:t>
            </a:r>
            <a:r>
              <a:rPr kumimoji="1" lang="en-US" altLang="ja-JP" dirty="0"/>
              <a:t>24</a:t>
            </a:r>
            <a:r>
              <a:rPr kumimoji="1" lang="ja-JP" altLang="en-US" dirty="0"/>
              <a:t>時間</a:t>
            </a:r>
            <a:r>
              <a:rPr kumimoji="1" lang="en-US" altLang="ja-JP" dirty="0"/>
              <a:t>365</a:t>
            </a:r>
            <a:r>
              <a:rPr kumimoji="1" lang="ja-JP" altLang="en-US" dirty="0"/>
              <a:t>日の生活・暮らしを支えることは、いわゆる専門家だけでは限界があるので、地域の中にあるインフォーマルな資源を利用する必要があります。さらには、望む暮らしの実現のためには、利用者本人も支援者も視点を広げて広い視野で暮らしを考える必要があるので、想像力豊かに可能性を広げながら一歩ずつ前に進んでいくことが大切です。そのためにも、地域力を向上させる仕掛けが必要ですし、住民を巻き込んだ支援者のネットワークが重要になるのです。</a:t>
            </a:r>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7</a:t>
            </a:fld>
            <a:endParaRPr kumimoji="1" lang="ja-JP" altLang="en-US"/>
          </a:p>
        </p:txBody>
      </p:sp>
    </p:spTree>
    <p:extLst>
      <p:ext uri="{BB962C8B-B14F-4D97-AF65-F5344CB8AC3E}">
        <p14:creationId xmlns:p14="http://schemas.microsoft.com/office/powerpoint/2010/main" val="1577017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kumimoji="1" lang="ja-JP" altLang="en-US" dirty="0"/>
              <a:t>では、協働するということはどういうことなのでしょうか？私たち相談支援専門員にとって、協働するということ</a:t>
            </a:r>
            <a:r>
              <a:rPr kumimoji="1" lang="ja-JP" altLang="en-US" dirty="0" smtClean="0"/>
              <a:t>が目的</a:t>
            </a:r>
            <a:r>
              <a:rPr kumimoji="1" lang="ja-JP" altLang="en-US" dirty="0"/>
              <a:t>になっていて、チームメンバーと一緒に考えたからそれでよいということになっていないでしょうか</a:t>
            </a:r>
            <a:r>
              <a:rPr kumimoji="1" lang="ja-JP" altLang="en-US" dirty="0" smtClean="0"/>
              <a:t>。協働は</a:t>
            </a:r>
            <a:r>
              <a:rPr kumimoji="1" lang="ja-JP" altLang="en-US" dirty="0"/>
              <a:t>あくまでも当事者を支えるための手段の一つであって目的ではありません。まずはそのことを肝に銘じておくべきでしょう。つまり、協働とは、目的を共有し対等な関係性の上でお互いの得意な分野と不得意な分野を共有し、それを補完しあう関係性であることが望まれます。そして、お互いが責任も共有することです。協働しているといいながら、何かが起こったときに、相手の事業所を責めたり非難したりしないことです。ともに考え実践したのであれば、ともに喜び、ともに悩み、ともにより良い方向へ進めていくために力を合わせることが大切です。価値観や視点が違うからこそ良いという考えで、お互いを尊重しあう関係性が望まれ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8</a:t>
            </a:fld>
            <a:endParaRPr kumimoji="1" lang="ja-JP" altLang="en-US"/>
          </a:p>
        </p:txBody>
      </p:sp>
    </p:spTree>
    <p:extLst>
      <p:ext uri="{BB962C8B-B14F-4D97-AF65-F5344CB8AC3E}">
        <p14:creationId xmlns:p14="http://schemas.microsoft.com/office/powerpoint/2010/main" val="1481624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3575" cy="3354388"/>
          </a:xfrm>
        </p:spPr>
      </p:sp>
      <p:sp>
        <p:nvSpPr>
          <p:cNvPr id="3" name="ノート プレースホルダー 2"/>
          <p:cNvSpPr>
            <a:spLocks noGrp="1"/>
          </p:cNvSpPr>
          <p:nvPr>
            <p:ph type="body" idx="1"/>
          </p:nvPr>
        </p:nvSpPr>
        <p:spPr/>
        <p:txBody>
          <a:bodyPr/>
          <a:lstStyle/>
          <a:p>
            <a:r>
              <a:rPr kumimoji="1" lang="ja-JP" altLang="en-US" dirty="0"/>
              <a:t>ここで、共通認識を持つために、日頃から使われている言葉の定義を整理して</a:t>
            </a:r>
            <a:r>
              <a:rPr kumimoji="1" lang="ja-JP" altLang="en-US" dirty="0" smtClean="0"/>
              <a:t>おきます。</a:t>
            </a:r>
            <a:endParaRPr kumimoji="1" lang="en-US" altLang="ja-JP" dirty="0"/>
          </a:p>
          <a:p>
            <a:r>
              <a:rPr lang="ja-JP" altLang="en-US" dirty="0"/>
              <a:t>連携とは、連絡を密に取り合って一つの目的のために物事をすることです。</a:t>
            </a:r>
            <a:endParaRPr lang="en-US" altLang="ja-JP" dirty="0"/>
          </a:p>
          <a:p>
            <a:r>
              <a:rPr kumimoji="1" lang="ja-JP" altLang="en-US" dirty="0"/>
              <a:t>チームとは、ある特定の目的のために、多様な人材が集まり、協働を通じて相乗効果を生み出す少人数の集合体です。</a:t>
            </a:r>
            <a:endParaRPr kumimoji="1" lang="en-US" altLang="ja-JP" dirty="0"/>
          </a:p>
          <a:p>
            <a:r>
              <a:rPr kumimoji="1" lang="ja-JP" altLang="en-US" dirty="0"/>
              <a:t>専門性とチーム力を高めるとは、連携することによりグループを創るのではなく、本人を支援するチームを作ることです。つまり</a:t>
            </a:r>
            <a:r>
              <a:rPr lang="ja-JP" altLang="en-US" dirty="0"/>
              <a:t>連絡を密に取り合って一つの目的のために物事をすることを目的として、多様な人材が集まり、協働を通じて相乗効果を生み出す少人数の集合体ができることが大切で、そのチーム員それぞれが自分の専門性を発揮しながら役割分担をして当事者中心の支援を展開することが重要といえます。</a:t>
            </a:r>
            <a:endParaRPr lang="en-US" altLang="ja-JP" dirty="0"/>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9</a:t>
            </a:fld>
            <a:endParaRPr kumimoji="1" lang="ja-JP" altLang="en-US"/>
          </a:p>
        </p:txBody>
      </p:sp>
    </p:spTree>
    <p:extLst>
      <p:ext uri="{BB962C8B-B14F-4D97-AF65-F5344CB8AC3E}">
        <p14:creationId xmlns:p14="http://schemas.microsoft.com/office/powerpoint/2010/main" val="314376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4B8E442-6200-4AAB-8EEB-5E043D276A78}"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t>‹#›</a:t>
            </a:fld>
            <a:endParaRPr kumimoji="1" lang="ja-JP" altLang="en-US"/>
          </a:p>
        </p:txBody>
      </p:sp>
    </p:spTree>
    <p:extLst>
      <p:ext uri="{BB962C8B-B14F-4D97-AF65-F5344CB8AC3E}">
        <p14:creationId xmlns:p14="http://schemas.microsoft.com/office/powerpoint/2010/main" val="564320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B8E442-6200-4AAB-8EEB-5E043D276A78}"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t>‹#›</a:t>
            </a:fld>
            <a:endParaRPr kumimoji="1" lang="ja-JP" altLang="en-US"/>
          </a:p>
        </p:txBody>
      </p:sp>
    </p:spTree>
    <p:extLst>
      <p:ext uri="{BB962C8B-B14F-4D97-AF65-F5344CB8AC3E}">
        <p14:creationId xmlns:p14="http://schemas.microsoft.com/office/powerpoint/2010/main" val="196330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B8E442-6200-4AAB-8EEB-5E043D276A78}"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t>‹#›</a:t>
            </a:fld>
            <a:endParaRPr kumimoji="1" lang="ja-JP" altLang="en-US"/>
          </a:p>
        </p:txBody>
      </p:sp>
    </p:spTree>
    <p:extLst>
      <p:ext uri="{BB962C8B-B14F-4D97-AF65-F5344CB8AC3E}">
        <p14:creationId xmlns:p14="http://schemas.microsoft.com/office/powerpoint/2010/main" val="1755692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a:spLocks noGrp="1"/>
          </p:cNvSpPr>
          <p:nvPr>
            <p:ph type="title"/>
          </p:nvPr>
        </p:nvSpPr>
        <p:spPr>
          <a:prstGeom prst="rect">
            <a:avLst/>
          </a:prstGeom>
        </p:spPr>
        <p:txBody>
          <a:bodyPr/>
          <a:lstStyle/>
          <a:p>
            <a:r>
              <a:t>タイトルテキスト</a:t>
            </a:r>
          </a:p>
        </p:txBody>
      </p:sp>
      <p:sp>
        <p:nvSpPr>
          <p:cNvPr id="49" name="スライド番号"/>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57737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B8E442-6200-4AAB-8EEB-5E043D276A78}"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t>‹#›</a:t>
            </a:fld>
            <a:endParaRPr kumimoji="1" lang="ja-JP" altLang="en-US"/>
          </a:p>
        </p:txBody>
      </p:sp>
    </p:spTree>
    <p:extLst>
      <p:ext uri="{BB962C8B-B14F-4D97-AF65-F5344CB8AC3E}">
        <p14:creationId xmlns:p14="http://schemas.microsoft.com/office/powerpoint/2010/main" val="391475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4B8E442-6200-4AAB-8EEB-5E043D276A78}"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t>‹#›</a:t>
            </a:fld>
            <a:endParaRPr kumimoji="1" lang="ja-JP" altLang="en-US"/>
          </a:p>
        </p:txBody>
      </p:sp>
    </p:spTree>
    <p:extLst>
      <p:ext uri="{BB962C8B-B14F-4D97-AF65-F5344CB8AC3E}">
        <p14:creationId xmlns:p14="http://schemas.microsoft.com/office/powerpoint/2010/main" val="152188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4B8E442-6200-4AAB-8EEB-5E043D276A78}"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8447F7-B0EF-4597-B8DB-97C9CCE190E3}" type="slidenum">
              <a:rPr kumimoji="1" lang="ja-JP" altLang="en-US" smtClean="0"/>
              <a:t>‹#›</a:t>
            </a:fld>
            <a:endParaRPr kumimoji="1" lang="ja-JP" altLang="en-US"/>
          </a:p>
        </p:txBody>
      </p:sp>
    </p:spTree>
    <p:extLst>
      <p:ext uri="{BB962C8B-B14F-4D97-AF65-F5344CB8AC3E}">
        <p14:creationId xmlns:p14="http://schemas.microsoft.com/office/powerpoint/2010/main" val="1885272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4B8E442-6200-4AAB-8EEB-5E043D276A78}" type="datetimeFigureOut">
              <a:rPr kumimoji="1" lang="ja-JP" altLang="en-US" smtClean="0"/>
              <a:t>2019/8/28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F8447F7-B0EF-4597-B8DB-97C9CCE190E3}" type="slidenum">
              <a:rPr kumimoji="1" lang="ja-JP" altLang="en-US" smtClean="0"/>
              <a:t>‹#›</a:t>
            </a:fld>
            <a:endParaRPr kumimoji="1" lang="ja-JP" altLang="en-US"/>
          </a:p>
        </p:txBody>
      </p:sp>
    </p:spTree>
    <p:extLst>
      <p:ext uri="{BB962C8B-B14F-4D97-AF65-F5344CB8AC3E}">
        <p14:creationId xmlns:p14="http://schemas.microsoft.com/office/powerpoint/2010/main" val="2023466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4B8E442-6200-4AAB-8EEB-5E043D276A78}" type="datetimeFigureOut">
              <a:rPr kumimoji="1" lang="ja-JP" altLang="en-US" smtClean="0"/>
              <a:t>2019/8/28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F8447F7-B0EF-4597-B8DB-97C9CCE190E3}" type="slidenum">
              <a:rPr kumimoji="1" lang="ja-JP" altLang="en-US" smtClean="0"/>
              <a:t>‹#›</a:t>
            </a:fld>
            <a:endParaRPr kumimoji="1" lang="ja-JP" altLang="en-US"/>
          </a:p>
        </p:txBody>
      </p:sp>
    </p:spTree>
    <p:extLst>
      <p:ext uri="{BB962C8B-B14F-4D97-AF65-F5344CB8AC3E}">
        <p14:creationId xmlns:p14="http://schemas.microsoft.com/office/powerpoint/2010/main" val="86218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8E442-6200-4AAB-8EEB-5E043D276A78}" type="datetimeFigureOut">
              <a:rPr kumimoji="1" lang="ja-JP" altLang="en-US" smtClean="0"/>
              <a:t>2019/8/28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F8447F7-B0EF-4597-B8DB-97C9CCE190E3}" type="slidenum">
              <a:rPr kumimoji="1" lang="ja-JP" altLang="en-US" smtClean="0"/>
              <a:t>‹#›</a:t>
            </a:fld>
            <a:endParaRPr kumimoji="1" lang="ja-JP" altLang="en-US"/>
          </a:p>
        </p:txBody>
      </p:sp>
    </p:spTree>
    <p:extLst>
      <p:ext uri="{BB962C8B-B14F-4D97-AF65-F5344CB8AC3E}">
        <p14:creationId xmlns:p14="http://schemas.microsoft.com/office/powerpoint/2010/main" val="2569539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4B8E442-6200-4AAB-8EEB-5E043D276A78}"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8447F7-B0EF-4597-B8DB-97C9CCE190E3}" type="slidenum">
              <a:rPr kumimoji="1" lang="ja-JP" altLang="en-US" smtClean="0"/>
              <a:t>‹#›</a:t>
            </a:fld>
            <a:endParaRPr kumimoji="1" lang="ja-JP" altLang="en-US"/>
          </a:p>
        </p:txBody>
      </p:sp>
    </p:spTree>
    <p:extLst>
      <p:ext uri="{BB962C8B-B14F-4D97-AF65-F5344CB8AC3E}">
        <p14:creationId xmlns:p14="http://schemas.microsoft.com/office/powerpoint/2010/main" val="276676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4B8E442-6200-4AAB-8EEB-5E043D276A78}"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8447F7-B0EF-4597-B8DB-97C9CCE190E3}" type="slidenum">
              <a:rPr kumimoji="1" lang="ja-JP" altLang="en-US" smtClean="0"/>
              <a:t>‹#›</a:t>
            </a:fld>
            <a:endParaRPr kumimoji="1" lang="ja-JP" altLang="en-US"/>
          </a:p>
        </p:txBody>
      </p:sp>
    </p:spTree>
    <p:extLst>
      <p:ext uri="{BB962C8B-B14F-4D97-AF65-F5344CB8AC3E}">
        <p14:creationId xmlns:p14="http://schemas.microsoft.com/office/powerpoint/2010/main" val="1184741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8E442-6200-4AAB-8EEB-5E043D276A78}" type="datetimeFigureOut">
              <a:rPr kumimoji="1" lang="ja-JP" altLang="en-US" smtClean="0"/>
              <a:t>2019/8/28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447F7-B0EF-4597-B8DB-97C9CCE190E3}" type="slidenum">
              <a:rPr kumimoji="1" lang="ja-JP" altLang="en-US" smtClean="0"/>
              <a:t>‹#›</a:t>
            </a:fld>
            <a:endParaRPr kumimoji="1" lang="ja-JP" altLang="en-US"/>
          </a:p>
        </p:txBody>
      </p:sp>
    </p:spTree>
    <p:extLst>
      <p:ext uri="{BB962C8B-B14F-4D97-AF65-F5344CB8AC3E}">
        <p14:creationId xmlns:p14="http://schemas.microsoft.com/office/powerpoint/2010/main" val="38198294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tif"/><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p:cNvSpPr>
            <a:spLocks noGrp="1"/>
          </p:cNvSpPr>
          <p:nvPr>
            <p:ph type="ftr" sz="quarter" idx="11"/>
          </p:nvPr>
        </p:nvSpPr>
        <p:spPr>
          <a:xfrm>
            <a:off x="0" y="6525344"/>
            <a:ext cx="9143999" cy="337038"/>
          </a:xfrm>
        </p:spPr>
        <p:txBody>
          <a:bodyPr/>
          <a:lstStyle/>
          <a:p>
            <a:r>
              <a:rPr kumimoji="1" lang="zh-TW" altLang="en-US" sz="800" smtClean="0">
                <a:latin typeface="ＭＳ Ｐゴシック" panose="020B0600070205080204" pitchFamily="50" charset="-128"/>
              </a:rPr>
              <a:t>令和元年度相談支援従事者指導者養成研修 配布資料</a:t>
            </a:r>
            <a:endParaRPr kumimoji="1" lang="ja-JP" altLang="en-US" sz="800">
              <a:latin typeface="ＭＳ Ｐゴシック" panose="020B0600070205080204" pitchFamily="50" charset="-128"/>
            </a:endParaRPr>
          </a:p>
        </p:txBody>
      </p:sp>
      <p:sp>
        <p:nvSpPr>
          <p:cNvPr id="9" name="テキスト ボックス 8"/>
          <p:cNvSpPr txBox="1"/>
          <p:nvPr/>
        </p:nvSpPr>
        <p:spPr>
          <a:xfrm>
            <a:off x="256704" y="494350"/>
            <a:ext cx="5642028" cy="348109"/>
          </a:xfrm>
          <a:prstGeom prst="rect">
            <a:avLst/>
          </a:prstGeom>
          <a:noFill/>
        </p:spPr>
        <p:txBody>
          <a:bodyPr wrap="square" rtlCol="0">
            <a:spAutoFit/>
          </a:bodyPr>
          <a:lstStyle/>
          <a:p>
            <a:r>
              <a:rPr lang="ja-JP" altLang="en-US" sz="1662"/>
              <a:t>令和元年度 相談支援従事者指導者養成研修</a:t>
            </a:r>
          </a:p>
        </p:txBody>
      </p:sp>
      <p:sp>
        <p:nvSpPr>
          <p:cNvPr id="10" name="テキスト ボックス 9"/>
          <p:cNvSpPr txBox="1"/>
          <p:nvPr/>
        </p:nvSpPr>
        <p:spPr>
          <a:xfrm>
            <a:off x="1160047" y="2444969"/>
            <a:ext cx="5642028" cy="433196"/>
          </a:xfrm>
          <a:prstGeom prst="rect">
            <a:avLst/>
          </a:prstGeom>
          <a:noFill/>
        </p:spPr>
        <p:txBody>
          <a:bodyPr wrap="square" rtlCol="0">
            <a:spAutoFit/>
          </a:bodyPr>
          <a:lstStyle/>
          <a:p>
            <a:r>
              <a:rPr lang="ja-JP" altLang="en-US" sz="2215" smtClean="0">
                <a:latin typeface="ＭＳ Ｐゴシック" panose="020B0600070205080204" pitchFamily="50" charset="-128"/>
                <a:ea typeface="ＭＳ Ｐゴシック" panose="020B0600070205080204" pitchFamily="50" charset="-128"/>
              </a:rPr>
              <a:t>現任研修・演習への導入講義</a:t>
            </a:r>
            <a:endParaRPr lang="ja-JP" altLang="en-US" sz="2215">
              <a:latin typeface="ＭＳ Ｐゴシック" panose="020B0600070205080204" pitchFamily="50" charset="-128"/>
              <a:ea typeface="ＭＳ Ｐゴシック" panose="020B0600070205080204" pitchFamily="50" charset="-128"/>
            </a:endParaRPr>
          </a:p>
        </p:txBody>
      </p:sp>
      <p:sp>
        <p:nvSpPr>
          <p:cNvPr id="6" name="タイトル 1"/>
          <p:cNvSpPr txBox="1">
            <a:spLocks/>
          </p:cNvSpPr>
          <p:nvPr/>
        </p:nvSpPr>
        <p:spPr>
          <a:xfrm>
            <a:off x="1149330" y="2996952"/>
            <a:ext cx="7288642" cy="12746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954" smtClean="0">
                <a:latin typeface="ＭＳ Ｐゴシック" panose="020B0600070205080204" pitchFamily="50" charset="-128"/>
                <a:ea typeface="ＭＳ Ｐゴシック" panose="020B0600070205080204" pitchFamily="50" charset="-128"/>
              </a:rPr>
              <a:t>相談</a:t>
            </a:r>
            <a:r>
              <a:rPr lang="ja-JP" altLang="en-US" sz="2954">
                <a:latin typeface="ＭＳ Ｐゴシック" panose="020B0600070205080204" pitchFamily="50" charset="-128"/>
                <a:ea typeface="ＭＳ Ｐゴシック" panose="020B0600070205080204" pitchFamily="50" charset="-128"/>
              </a:rPr>
              <a:t>援助に</a:t>
            </a:r>
            <a:r>
              <a:rPr lang="ja-JP" altLang="en-US" sz="2954" smtClean="0">
                <a:latin typeface="ＭＳ Ｐゴシック" panose="020B0600070205080204" pitchFamily="50" charset="-128"/>
                <a:ea typeface="ＭＳ Ｐゴシック" panose="020B0600070205080204" pitchFamily="50" charset="-128"/>
              </a:rPr>
              <a:t>求められる</a:t>
            </a:r>
          </a:p>
          <a:p>
            <a:pPr algn="l"/>
            <a:r>
              <a:rPr lang="ja-JP" altLang="en-US" sz="2954" smtClean="0">
                <a:latin typeface="ＭＳ Ｐゴシック" panose="020B0600070205080204" pitchFamily="50" charset="-128"/>
                <a:ea typeface="ＭＳ Ｐゴシック" panose="020B0600070205080204" pitchFamily="50" charset="-128"/>
              </a:rPr>
              <a:t>チームアプローチ（多職種</a:t>
            </a:r>
            <a:r>
              <a:rPr lang="ja-JP" altLang="en-US" sz="2954">
                <a:latin typeface="ＭＳ Ｐゴシック" panose="020B0600070205080204" pitchFamily="50" charset="-128"/>
                <a:ea typeface="ＭＳ Ｐゴシック" panose="020B0600070205080204" pitchFamily="50" charset="-128"/>
              </a:rPr>
              <a:t>連携）</a:t>
            </a:r>
            <a:endParaRPr lang="ja-JP" altLang="en-US" sz="2954"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6421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533400" y="498475"/>
            <a:ext cx="7886700" cy="546100"/>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rPr>
              <a:t>連携の定義</a:t>
            </a:r>
          </a:p>
        </p:txBody>
      </p:sp>
      <p:sp>
        <p:nvSpPr>
          <p:cNvPr id="3" name="コンテンツ プレースホルダー 2"/>
          <p:cNvSpPr>
            <a:spLocks noGrp="1"/>
          </p:cNvSpPr>
          <p:nvPr>
            <p:ph idx="4294967295"/>
          </p:nvPr>
        </p:nvSpPr>
        <p:spPr>
          <a:xfrm>
            <a:off x="611188" y="1306513"/>
            <a:ext cx="8256587" cy="3884612"/>
          </a:xfrm>
        </p:spPr>
        <p:txBody>
          <a:bodyPr>
            <a:noAutofit/>
          </a:bodyPr>
          <a:lstStyle/>
          <a:p>
            <a:pPr marL="0" indent="0">
              <a:buNone/>
            </a:pP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定義１</a:t>
            </a:r>
            <a:r>
              <a:rPr kumimoji="1" lang="en-US" altLang="ja-JP" sz="2400" dirty="0">
                <a:latin typeface="ＭＳ Ｐゴシック" panose="020B0600070205080204" pitchFamily="50" charset="-128"/>
                <a:ea typeface="ＭＳ Ｐゴシック" panose="020B0600070205080204" pitchFamily="50" charset="-128"/>
              </a:rPr>
              <a:t>】</a:t>
            </a:r>
          </a:p>
          <a:p>
            <a:pPr marL="0" indent="0">
              <a:buNone/>
            </a:pPr>
            <a:r>
              <a:rPr lang="ja-JP" altLang="en-US" sz="2400" dirty="0">
                <a:latin typeface="ＭＳ Ｐゴシック" panose="020B0600070205080204" pitchFamily="50" charset="-128"/>
                <a:ea typeface="ＭＳ Ｐゴシック" panose="020B0600070205080204" pitchFamily="50" charset="-128"/>
              </a:rPr>
              <a:t>　「主体性を持った多様な専門職間にネットワークが存在し、相互作用性</a:t>
            </a:r>
            <a:r>
              <a:rPr lang="ja-JP" altLang="en-US" sz="2400" dirty="0" smtClean="0">
                <a:latin typeface="ＭＳ Ｐゴシック" panose="020B0600070205080204" pitchFamily="50" charset="-128"/>
                <a:ea typeface="ＭＳ Ｐゴシック" panose="020B0600070205080204" pitchFamily="50" charset="-128"/>
              </a:rPr>
              <a:t>、資源</a:t>
            </a:r>
            <a:r>
              <a:rPr lang="ja-JP" altLang="en-US" sz="2400" dirty="0">
                <a:latin typeface="ＭＳ Ｐゴシック" panose="020B0600070205080204" pitchFamily="50" charset="-128"/>
                <a:ea typeface="ＭＳ Ｐゴシック" panose="020B0600070205080204" pitchFamily="50" charset="-128"/>
              </a:rPr>
              <a:t>交換性を期待して、専門職が共通の目標達成を目指して展開</a:t>
            </a:r>
            <a:r>
              <a:rPr lang="ja-JP" altLang="en-US" sz="2400" dirty="0" smtClean="0">
                <a:latin typeface="ＭＳ Ｐゴシック" panose="020B0600070205080204" pitchFamily="50" charset="-128"/>
                <a:ea typeface="ＭＳ Ｐゴシック" panose="020B0600070205080204" pitchFamily="50" charset="-128"/>
              </a:rPr>
              <a:t>する</a:t>
            </a:r>
            <a:r>
              <a:rPr lang="ja-JP" altLang="en-US" sz="2400" smtClean="0">
                <a:latin typeface="ＭＳ Ｐゴシック" panose="020B0600070205080204" pitchFamily="50" charset="-128"/>
                <a:ea typeface="ＭＳ Ｐゴシック" panose="020B0600070205080204" pitchFamily="50" charset="-128"/>
              </a:rPr>
              <a:t>プロセス</a:t>
            </a:r>
            <a:r>
              <a:rPr lang="ja-JP" altLang="en-US" sz="2400" smtClean="0">
                <a:latin typeface="ＭＳ Ｐゴシック" panose="020B0600070205080204" pitchFamily="50" charset="-128"/>
                <a:ea typeface="ＭＳ Ｐゴシック" panose="020B0600070205080204" pitchFamily="50" charset="-128"/>
              </a:rPr>
              <a:t>。」（</a:t>
            </a:r>
            <a:r>
              <a:rPr lang="ja-JP" altLang="en-US" sz="2400">
                <a:latin typeface="ＭＳ Ｐゴシック" panose="020B0600070205080204" pitchFamily="50" charset="-128"/>
                <a:ea typeface="ＭＳ Ｐゴシック" panose="020B0600070205080204" pitchFamily="50" charset="-128"/>
              </a:rPr>
              <a:t>松岡、</a:t>
            </a:r>
            <a:r>
              <a:rPr lang="en-US" altLang="ja-JP" sz="2400">
                <a:latin typeface="ＭＳ Ｐゴシック" panose="020B0600070205080204" pitchFamily="50" charset="-128"/>
                <a:ea typeface="ＭＳ Ｐゴシック" panose="020B0600070205080204" pitchFamily="50" charset="-128"/>
              </a:rPr>
              <a:t>2000</a:t>
            </a:r>
            <a:r>
              <a:rPr lang="ja-JP" altLang="en-US" sz="2400">
                <a:latin typeface="ＭＳ Ｐゴシック" panose="020B0600070205080204" pitchFamily="50" charset="-128"/>
                <a:ea typeface="ＭＳ Ｐゴシック" panose="020B0600070205080204" pitchFamily="50" charset="-128"/>
              </a:rPr>
              <a:t>）</a:t>
            </a:r>
          </a:p>
          <a:p>
            <a:pPr marL="0" indent="0">
              <a:buNone/>
            </a:pP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定義２</a:t>
            </a:r>
            <a:r>
              <a:rPr lang="en-US" altLang="ja-JP" sz="2400" dirty="0">
                <a:latin typeface="ＭＳ Ｐゴシック" panose="020B0600070205080204" pitchFamily="50" charset="-128"/>
                <a:ea typeface="ＭＳ Ｐゴシック" panose="020B0600070205080204" pitchFamily="50" charset="-128"/>
              </a:rPr>
              <a:t>】</a:t>
            </a:r>
          </a:p>
          <a:p>
            <a:pPr marL="0" indent="0">
              <a:buNone/>
            </a:pPr>
            <a:r>
              <a:rPr kumimoji="1" lang="ja-JP" altLang="en-US" sz="2400" smtClean="0">
                <a:latin typeface="ＭＳ Ｐゴシック" panose="020B0600070205080204" pitchFamily="50" charset="-128"/>
                <a:ea typeface="ＭＳ Ｐゴシック" panose="020B0600070205080204" pitchFamily="50" charset="-128"/>
              </a:rPr>
              <a:t>「援助</a:t>
            </a:r>
            <a:r>
              <a:rPr kumimoji="1" lang="ja-JP" altLang="en-US" sz="2400" dirty="0">
                <a:latin typeface="ＭＳ Ｐゴシック" panose="020B0600070205080204" pitchFamily="50" charset="-128"/>
                <a:ea typeface="ＭＳ Ｐゴシック" panose="020B0600070205080204" pitchFamily="50" charset="-128"/>
              </a:rPr>
              <a:t>において、異なった分野、領域、職種に属する複数の</a:t>
            </a:r>
            <a:r>
              <a:rPr kumimoji="1" lang="ja-JP" altLang="en-US" sz="2400" dirty="0" smtClean="0">
                <a:latin typeface="ＭＳ Ｐゴシック" panose="020B0600070205080204" pitchFamily="50" charset="-128"/>
                <a:ea typeface="ＭＳ Ｐゴシック" panose="020B0600070205080204" pitchFamily="50" charset="-128"/>
              </a:rPr>
              <a:t>援助者</a:t>
            </a:r>
            <a:r>
              <a:rPr lang="en-US" altLang="ja-JP" sz="2400" dirty="0">
                <a:latin typeface="ＭＳ Ｐゴシック" panose="020B0600070205080204" pitchFamily="50" charset="-128"/>
                <a:ea typeface="ＭＳ Ｐゴシック" panose="020B0600070205080204" pitchFamily="50" charset="-128"/>
              </a:rPr>
              <a:t>(</a:t>
            </a:r>
            <a:r>
              <a:rPr kumimoji="1" lang="ja-JP" altLang="en-US" sz="2400" dirty="0" smtClean="0">
                <a:latin typeface="ＭＳ Ｐゴシック" panose="020B0600070205080204" pitchFamily="50" charset="-128"/>
                <a:ea typeface="ＭＳ Ｐゴシック" panose="020B0600070205080204" pitchFamily="50" charset="-128"/>
              </a:rPr>
              <a:t>専門</a:t>
            </a:r>
            <a:r>
              <a:rPr kumimoji="1" lang="ja-JP" altLang="en-US" sz="2400" dirty="0">
                <a:latin typeface="ＭＳ Ｐゴシック" panose="020B0600070205080204" pitchFamily="50" charset="-128"/>
                <a:ea typeface="ＭＳ Ｐゴシック" panose="020B0600070205080204" pitchFamily="50" charset="-128"/>
              </a:rPr>
              <a:t>職や非専門的な援助を</a:t>
            </a:r>
            <a:r>
              <a:rPr kumimoji="1" lang="ja-JP" altLang="en-US" sz="2400" dirty="0" smtClean="0">
                <a:latin typeface="ＭＳ Ｐゴシック" panose="020B0600070205080204" pitchFamily="50" charset="-128"/>
                <a:ea typeface="ＭＳ Ｐゴシック" panose="020B0600070205080204" pitchFamily="50" charset="-128"/>
              </a:rPr>
              <a:t>含む。）</a:t>
            </a:r>
            <a:r>
              <a:rPr kumimoji="1" lang="ja-JP" altLang="en-US" sz="2400" dirty="0">
                <a:latin typeface="ＭＳ Ｐゴシック" panose="020B0600070205080204" pitchFamily="50" charset="-128"/>
                <a:ea typeface="ＭＳ Ｐゴシック" panose="020B0600070205080204" pitchFamily="50" charset="-128"/>
              </a:rPr>
              <a:t>が、単独では達成できない、共有</a:t>
            </a:r>
            <a:r>
              <a:rPr kumimoji="1" lang="ja-JP" altLang="en-US" sz="2400" dirty="0" smtClean="0">
                <a:latin typeface="ＭＳ Ｐゴシック" panose="020B0600070205080204" pitchFamily="50" charset="-128"/>
                <a:ea typeface="ＭＳ Ｐゴシック" panose="020B0600070205080204" pitchFamily="50" charset="-128"/>
              </a:rPr>
              <a:t>された</a:t>
            </a:r>
            <a:r>
              <a:rPr kumimoji="1" lang="ja-JP" altLang="en-US" sz="2400" dirty="0">
                <a:latin typeface="ＭＳ Ｐゴシック" panose="020B0600070205080204" pitchFamily="50" charset="-128"/>
                <a:ea typeface="ＭＳ Ｐゴシック" panose="020B0600070205080204" pitchFamily="50" charset="-128"/>
              </a:rPr>
              <a:t>目標を達成するために、相互促進的な協力関係を通じて、行為や</a:t>
            </a:r>
            <a:r>
              <a:rPr kumimoji="1" lang="ja-JP" altLang="en-US" sz="2400" dirty="0" smtClean="0">
                <a:latin typeface="ＭＳ Ｐゴシック" panose="020B0600070205080204" pitchFamily="50" charset="-128"/>
                <a:ea typeface="ＭＳ Ｐゴシック" panose="020B0600070205080204" pitchFamily="50" charset="-128"/>
              </a:rPr>
              <a:t>活動を</a:t>
            </a:r>
            <a:r>
              <a:rPr kumimoji="1" lang="ja-JP" altLang="en-US" sz="2400" dirty="0">
                <a:latin typeface="ＭＳ Ｐゴシック" panose="020B0600070205080204" pitchFamily="50" charset="-128"/>
                <a:ea typeface="ＭＳ Ｐゴシック" panose="020B0600070205080204" pitchFamily="50" charset="-128"/>
              </a:rPr>
              <a:t>展開する</a:t>
            </a:r>
            <a:r>
              <a:rPr kumimoji="1" lang="ja-JP" altLang="en-US" sz="2400">
                <a:latin typeface="ＭＳ Ｐゴシック" panose="020B0600070205080204" pitchFamily="50" charset="-128"/>
                <a:ea typeface="ＭＳ Ｐゴシック" panose="020B0600070205080204" pitchFamily="50" charset="-128"/>
              </a:rPr>
              <a:t>プロセス</a:t>
            </a:r>
            <a:r>
              <a:rPr lang="ja-JP" altLang="en-US" sz="2400" smtClean="0">
                <a:latin typeface="ＭＳ Ｐゴシック" panose="020B0600070205080204" pitchFamily="50" charset="-128"/>
                <a:ea typeface="ＭＳ Ｐゴシック" panose="020B0600070205080204" pitchFamily="50" charset="-128"/>
              </a:rPr>
              <a:t>。」（</a:t>
            </a:r>
            <a:r>
              <a:rPr lang="ja-JP" altLang="en-US" sz="2400">
                <a:latin typeface="ＭＳ Ｐゴシック" panose="020B0600070205080204" pitchFamily="50" charset="-128"/>
                <a:ea typeface="ＭＳ Ｐゴシック" panose="020B0600070205080204" pitchFamily="50" charset="-128"/>
              </a:rPr>
              <a:t>山中、</a:t>
            </a:r>
            <a:r>
              <a:rPr lang="en-US" altLang="ja-JP" sz="2400">
                <a:latin typeface="ＭＳ Ｐゴシック" panose="020B0600070205080204" pitchFamily="50" charset="-128"/>
                <a:ea typeface="ＭＳ Ｐゴシック" panose="020B0600070205080204" pitchFamily="50" charset="-128"/>
              </a:rPr>
              <a:t>2003</a:t>
            </a:r>
            <a:r>
              <a:rPr lang="ja-JP" altLang="en-US" sz="2400">
                <a:latin typeface="ＭＳ Ｐゴシック" panose="020B0600070205080204" pitchFamily="50" charset="-128"/>
                <a:ea typeface="ＭＳ Ｐゴシック" panose="020B0600070205080204" pitchFamily="50" charset="-128"/>
              </a:rPr>
              <a:t>）</a:t>
            </a:r>
          </a:p>
          <a:p>
            <a:pPr marL="0" indent="0">
              <a:buNone/>
            </a:pPr>
            <a:endParaRPr kumimoji="1" lang="ja-JP" altLang="en-US"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04775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89FAD3-55D3-4D55-B3F5-8D38D002BC2E}"/>
              </a:ext>
            </a:extLst>
          </p:cNvPr>
          <p:cNvSpPr>
            <a:spLocks noGrp="1"/>
          </p:cNvSpPr>
          <p:nvPr>
            <p:ph type="title" idx="4294967295"/>
          </p:nvPr>
        </p:nvSpPr>
        <p:spPr>
          <a:xfrm>
            <a:off x="517525" y="320675"/>
            <a:ext cx="6511925" cy="857250"/>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rPr>
              <a:t>連携の展開過程</a:t>
            </a:r>
          </a:p>
        </p:txBody>
      </p:sp>
      <p:sp>
        <p:nvSpPr>
          <p:cNvPr id="3" name="コンテンツ プレースホルダー 2">
            <a:extLst>
              <a:ext uri="{FF2B5EF4-FFF2-40B4-BE49-F238E27FC236}">
                <a16:creationId xmlns:a16="http://schemas.microsoft.com/office/drawing/2014/main" id="{112F6332-7150-40FF-9CB0-A428F19B1491}"/>
              </a:ext>
            </a:extLst>
          </p:cNvPr>
          <p:cNvSpPr>
            <a:spLocks noGrp="1"/>
          </p:cNvSpPr>
          <p:nvPr>
            <p:ph idx="4294967295"/>
          </p:nvPr>
        </p:nvSpPr>
        <p:spPr>
          <a:xfrm>
            <a:off x="525463" y="1300163"/>
            <a:ext cx="6575425" cy="3198812"/>
          </a:xfrm>
        </p:spPr>
        <p:txBody>
          <a:bodyPr>
            <a:normAutofit/>
          </a:bodyPr>
          <a:lstStyle/>
          <a:p>
            <a:pPr marL="61722" indent="0">
              <a:buNone/>
            </a:pPr>
            <a:r>
              <a:rPr lang="ja-JP" altLang="en-US" sz="2400" smtClean="0">
                <a:latin typeface="ＭＳ ゴシック" panose="020B0609070205080204" pitchFamily="49" charset="-128"/>
                <a:ea typeface="ＭＳ ゴシック" panose="020B0609070205080204" pitchFamily="49" charset="-128"/>
              </a:rPr>
              <a:t>① 単独</a:t>
            </a:r>
            <a:r>
              <a:rPr lang="ja-JP" altLang="en-US" sz="2400" dirty="0">
                <a:latin typeface="ＭＳ ゴシック" panose="020B0609070205080204" pitchFamily="49" charset="-128"/>
                <a:ea typeface="ＭＳ ゴシック" panose="020B0609070205080204" pitchFamily="49" charset="-128"/>
              </a:rPr>
              <a:t>解決できない課題の確認</a:t>
            </a:r>
            <a:endParaRPr lang="en-US" altLang="ja-JP" sz="2400" dirty="0">
              <a:latin typeface="ＭＳ ゴシック" panose="020B0609070205080204" pitchFamily="49" charset="-128"/>
              <a:ea typeface="ＭＳ ゴシック" panose="020B0609070205080204" pitchFamily="49" charset="-128"/>
            </a:endParaRPr>
          </a:p>
          <a:p>
            <a:pPr marL="61722" indent="0">
              <a:buNone/>
            </a:pPr>
            <a:r>
              <a:rPr lang="ja-JP" altLang="en-US" sz="2400" smtClean="0">
                <a:latin typeface="ＭＳ ゴシック" panose="020B0609070205080204" pitchFamily="49" charset="-128"/>
                <a:ea typeface="ＭＳ ゴシック" panose="020B0609070205080204" pitchFamily="49" charset="-128"/>
              </a:rPr>
              <a:t>② 課題</a:t>
            </a:r>
            <a:r>
              <a:rPr lang="ja-JP" altLang="en-US" sz="2400" dirty="0">
                <a:latin typeface="ＭＳ ゴシック" panose="020B0609070205080204" pitchFamily="49" charset="-128"/>
                <a:ea typeface="ＭＳ ゴシック" panose="020B0609070205080204" pitchFamily="49" charset="-128"/>
              </a:rPr>
              <a:t>を共有しうる他者の確認</a:t>
            </a:r>
            <a:endParaRPr lang="en-US" altLang="ja-JP" sz="2400" dirty="0">
              <a:latin typeface="ＭＳ ゴシック" panose="020B0609070205080204" pitchFamily="49" charset="-128"/>
              <a:ea typeface="ＭＳ ゴシック" panose="020B0609070205080204" pitchFamily="49" charset="-128"/>
            </a:endParaRPr>
          </a:p>
          <a:p>
            <a:pPr marL="61722" indent="0">
              <a:buNone/>
            </a:pPr>
            <a:r>
              <a:rPr lang="ja-JP" altLang="en-US" sz="2400" smtClean="0">
                <a:latin typeface="ＭＳ ゴシック" panose="020B0609070205080204" pitchFamily="49" charset="-128"/>
                <a:ea typeface="ＭＳ ゴシック" panose="020B0609070205080204" pitchFamily="49" charset="-128"/>
              </a:rPr>
              <a:t>③ 協力</a:t>
            </a:r>
            <a:r>
              <a:rPr lang="ja-JP" altLang="en-US" sz="2400" dirty="0">
                <a:latin typeface="ＭＳ ゴシック" panose="020B0609070205080204" pitchFamily="49" charset="-128"/>
                <a:ea typeface="ＭＳ ゴシック" panose="020B0609070205080204" pitchFamily="49" charset="-128"/>
              </a:rPr>
              <a:t>の打診</a:t>
            </a:r>
            <a:endParaRPr lang="en-US" altLang="ja-JP" sz="2400" dirty="0">
              <a:latin typeface="ＭＳ ゴシック" panose="020B0609070205080204" pitchFamily="49" charset="-128"/>
              <a:ea typeface="ＭＳ ゴシック" panose="020B0609070205080204" pitchFamily="49" charset="-128"/>
            </a:endParaRPr>
          </a:p>
          <a:p>
            <a:pPr marL="61722" indent="0">
              <a:buNone/>
            </a:pPr>
            <a:r>
              <a:rPr lang="ja-JP" altLang="en-US" sz="2400" smtClean="0">
                <a:latin typeface="ＭＳ ゴシック" panose="020B0609070205080204" pitchFamily="49" charset="-128"/>
                <a:ea typeface="ＭＳ ゴシック" panose="020B0609070205080204" pitchFamily="49" charset="-128"/>
              </a:rPr>
              <a:t>④ 目的</a:t>
            </a:r>
            <a:r>
              <a:rPr lang="ja-JP" altLang="en-US" sz="2400" dirty="0">
                <a:latin typeface="ＭＳ ゴシック" panose="020B0609070205080204" pitchFamily="49" charset="-128"/>
                <a:ea typeface="ＭＳ ゴシック" panose="020B0609070205080204" pitchFamily="49" charset="-128"/>
              </a:rPr>
              <a:t>の確認と目的の一致</a:t>
            </a:r>
            <a:endParaRPr lang="en-US" altLang="ja-JP" sz="2400" dirty="0">
              <a:latin typeface="ＭＳ ゴシック" panose="020B0609070205080204" pitchFamily="49" charset="-128"/>
              <a:ea typeface="ＭＳ ゴシック" panose="020B0609070205080204" pitchFamily="49" charset="-128"/>
            </a:endParaRPr>
          </a:p>
          <a:p>
            <a:pPr marL="61722" indent="0">
              <a:buNone/>
            </a:pPr>
            <a:r>
              <a:rPr lang="ja-JP" altLang="en-US" sz="2400" smtClean="0">
                <a:latin typeface="ＭＳ ゴシック" panose="020B0609070205080204" pitchFamily="49" charset="-128"/>
                <a:ea typeface="ＭＳ ゴシック" panose="020B0609070205080204" pitchFamily="49" charset="-128"/>
              </a:rPr>
              <a:t>⑤ 役割</a:t>
            </a:r>
            <a:r>
              <a:rPr lang="ja-JP" altLang="en-US" sz="2400" dirty="0">
                <a:latin typeface="ＭＳ ゴシック" panose="020B0609070205080204" pitchFamily="49" charset="-128"/>
                <a:ea typeface="ＭＳ ゴシック" panose="020B0609070205080204" pitchFamily="49" charset="-128"/>
              </a:rPr>
              <a:t>と責任の確認</a:t>
            </a:r>
            <a:endParaRPr lang="en-US" altLang="ja-JP" sz="2400" dirty="0">
              <a:latin typeface="ＭＳ ゴシック" panose="020B0609070205080204" pitchFamily="49" charset="-128"/>
              <a:ea typeface="ＭＳ ゴシック" panose="020B0609070205080204" pitchFamily="49" charset="-128"/>
            </a:endParaRPr>
          </a:p>
          <a:p>
            <a:pPr marL="61722" indent="0">
              <a:buNone/>
            </a:pPr>
            <a:r>
              <a:rPr lang="ja-JP" altLang="en-US" sz="2400" smtClean="0">
                <a:latin typeface="ＭＳ ゴシック" panose="020B0609070205080204" pitchFamily="49" charset="-128"/>
                <a:ea typeface="ＭＳ ゴシック" panose="020B0609070205080204" pitchFamily="49" charset="-128"/>
              </a:rPr>
              <a:t>⑥ 情報</a:t>
            </a:r>
            <a:r>
              <a:rPr lang="ja-JP" altLang="en-US" sz="2400" dirty="0">
                <a:latin typeface="ＭＳ ゴシック" panose="020B0609070205080204" pitchFamily="49" charset="-128"/>
                <a:ea typeface="ＭＳ ゴシック" panose="020B0609070205080204" pitchFamily="49" charset="-128"/>
              </a:rPr>
              <a:t>の共有</a:t>
            </a:r>
            <a:endParaRPr lang="en-US" altLang="ja-JP" sz="2400" dirty="0">
              <a:latin typeface="ＭＳ ゴシック" panose="020B0609070205080204" pitchFamily="49" charset="-128"/>
              <a:ea typeface="ＭＳ ゴシック" panose="020B0609070205080204" pitchFamily="49" charset="-128"/>
            </a:endParaRPr>
          </a:p>
          <a:p>
            <a:pPr marL="61722" indent="0">
              <a:buNone/>
            </a:pPr>
            <a:r>
              <a:rPr lang="ja-JP" altLang="en-US" sz="2400" smtClean="0">
                <a:latin typeface="ＭＳ ゴシック" panose="020B0609070205080204" pitchFamily="49" charset="-128"/>
                <a:ea typeface="ＭＳ ゴシック" panose="020B0609070205080204" pitchFamily="49" charset="-128"/>
              </a:rPr>
              <a:t>⑦ 連続的</a:t>
            </a:r>
            <a:r>
              <a:rPr lang="ja-JP" altLang="en-US" sz="2400" dirty="0">
                <a:latin typeface="ＭＳ ゴシック" panose="020B0609070205080204" pitchFamily="49" charset="-128"/>
                <a:ea typeface="ＭＳ ゴシック" panose="020B0609070205080204" pitchFamily="49" charset="-128"/>
              </a:rPr>
              <a:t>な協力関係の展開</a:t>
            </a:r>
          </a:p>
        </p:txBody>
      </p:sp>
      <p:sp>
        <p:nvSpPr>
          <p:cNvPr id="4" name="テキスト ボックス 3">
            <a:extLst>
              <a:ext uri="{FF2B5EF4-FFF2-40B4-BE49-F238E27FC236}">
                <a16:creationId xmlns:a16="http://schemas.microsoft.com/office/drawing/2014/main" id="{7C2C14FB-9F49-4B3C-83A8-15ABA06308C4}"/>
              </a:ext>
            </a:extLst>
          </p:cNvPr>
          <p:cNvSpPr txBox="1"/>
          <p:nvPr/>
        </p:nvSpPr>
        <p:spPr>
          <a:xfrm>
            <a:off x="5086351" y="4621213"/>
            <a:ext cx="3880022" cy="307777"/>
          </a:xfrm>
          <a:prstGeom prst="rect">
            <a:avLst/>
          </a:prstGeom>
          <a:noFill/>
        </p:spPr>
        <p:txBody>
          <a:bodyPr wrap="square" rtlCol="0">
            <a:spAutoFit/>
          </a:bodyPr>
          <a:lstStyle/>
          <a:p>
            <a:pPr algn="r"/>
            <a:r>
              <a:rPr lang="ja-JP" altLang="en-US" sz="1400" smtClean="0">
                <a:latin typeface="MS UI Gothic" panose="020B0600070205080204" pitchFamily="50" charset="-128"/>
                <a:ea typeface="MS UI Gothic" panose="020B0600070205080204" pitchFamily="50" charset="-128"/>
              </a:rPr>
              <a:t>野中猛</a:t>
            </a:r>
            <a:r>
              <a:rPr lang="en-US" altLang="ja-JP" sz="1400" smtClean="0">
                <a:latin typeface="MS UI Gothic" panose="020B0600070205080204" pitchFamily="50" charset="-128"/>
                <a:ea typeface="MS UI Gothic" panose="020B0600070205080204" pitchFamily="50" charset="-128"/>
              </a:rPr>
              <a:t>: 『</a:t>
            </a:r>
            <a:r>
              <a:rPr lang="ja-JP" altLang="en-US" sz="1400">
                <a:latin typeface="MS UI Gothic" panose="020B0600070205080204" pitchFamily="50" charset="-128"/>
                <a:ea typeface="MS UI Gothic" panose="020B0600070205080204" pitchFamily="50" charset="-128"/>
              </a:rPr>
              <a:t>多職種連携の技術</a:t>
            </a:r>
            <a:r>
              <a:rPr lang="en-US" altLang="ja-JP" sz="1400" smtClean="0">
                <a:latin typeface="MS UI Gothic" panose="020B0600070205080204" pitchFamily="50" charset="-128"/>
                <a:ea typeface="MS UI Gothic" panose="020B0600070205080204" pitchFamily="50" charset="-128"/>
              </a:rPr>
              <a:t>』</a:t>
            </a:r>
            <a:r>
              <a:rPr lang="ja-JP" altLang="en-US" sz="1400" smtClean="0">
                <a:latin typeface="MS UI Gothic" panose="020B0600070205080204" pitchFamily="50" charset="-128"/>
                <a:ea typeface="MS UI Gothic" panose="020B0600070205080204" pitchFamily="50" charset="-128"/>
              </a:rPr>
              <a:t>中央法規</a:t>
            </a:r>
            <a:endParaRPr lang="ja-JP" altLang="en-US" sz="14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660071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611188" y="531813"/>
            <a:ext cx="7886700" cy="841375"/>
          </a:xfrm>
        </p:spPr>
        <p:txBody>
          <a:bodyPr>
            <a:normAutofit fontScale="90000"/>
          </a:bodyPr>
          <a:lstStyle/>
          <a:p>
            <a:r>
              <a:rPr kumimoji="1" lang="ja-JP" altLang="en-US" sz="3600" dirty="0">
                <a:solidFill>
                  <a:srgbClr val="C00000"/>
                </a:solidFill>
                <a:latin typeface="ＤＨＰ特太ゴシック体" panose="020B0500000000000000" pitchFamily="50" charset="-128"/>
                <a:ea typeface="ＤＨＰ特太ゴシック体" panose="020B0500000000000000" pitchFamily="50" charset="-128"/>
              </a:rPr>
              <a:t>多職種連携</a:t>
            </a:r>
            <a:r>
              <a:rPr kumimoji="1" lang="en-US" altLang="ja-JP" dirty="0">
                <a:solidFill>
                  <a:srgbClr val="C00000"/>
                </a:solidFill>
              </a:rPr>
              <a:t/>
            </a:r>
            <a:br>
              <a:rPr kumimoji="1" lang="en-US" altLang="ja-JP" dirty="0">
                <a:solidFill>
                  <a:srgbClr val="C00000"/>
                </a:solidFill>
              </a:rPr>
            </a:br>
            <a:r>
              <a:rPr lang="ja-JP" altLang="en-US" sz="2700" dirty="0">
                <a:solidFill>
                  <a:srgbClr val="C00000"/>
                </a:solidFill>
                <a:latin typeface="ＤＨＰ特太ゴシック体" panose="020B0500000000000000" pitchFamily="50" charset="-128"/>
                <a:ea typeface="ＤＨＰ特太ゴシック体" panose="020B0500000000000000" pitchFamily="50" charset="-128"/>
              </a:rPr>
              <a:t>～地域生活を支援するということは～</a:t>
            </a:r>
            <a:endParaRPr kumimoji="1" lang="ja-JP" altLang="en-US" sz="2700" dirty="0">
              <a:solidFill>
                <a:srgbClr val="C00000"/>
              </a:solidFill>
              <a:latin typeface="ＤＨＰ特太ゴシック体" panose="020B0500000000000000" pitchFamily="50" charset="-128"/>
              <a:ea typeface="ＤＨＰ特太ゴシック体" panose="020B0500000000000000" pitchFamily="50" charset="-128"/>
            </a:endParaRPr>
          </a:p>
        </p:txBody>
      </p:sp>
      <p:sp>
        <p:nvSpPr>
          <p:cNvPr id="3" name="コンテンツ プレースホルダー 2"/>
          <p:cNvSpPr>
            <a:spLocks noGrp="1"/>
          </p:cNvSpPr>
          <p:nvPr>
            <p:ph idx="4294967295"/>
          </p:nvPr>
        </p:nvSpPr>
        <p:spPr>
          <a:xfrm>
            <a:off x="611188" y="1684337"/>
            <a:ext cx="7886700" cy="4440237"/>
          </a:xfrm>
        </p:spPr>
        <p:txBody>
          <a:bodyPr>
            <a:noAutofit/>
          </a:bodyPr>
          <a:lstStyle/>
          <a:p>
            <a:r>
              <a:rPr kumimoji="1" lang="ja-JP" altLang="en-US" sz="2000" dirty="0">
                <a:latin typeface="ＭＳ ゴシック" panose="020B0609070205080204" pitchFamily="49" charset="-128"/>
                <a:ea typeface="ＭＳ ゴシック" panose="020B0609070205080204" pitchFamily="49" charset="-128"/>
              </a:rPr>
              <a:t>保健、医療、福祉、教育、居住、就労、</a:t>
            </a:r>
            <a:r>
              <a:rPr lang="ja-JP" altLang="en-US" sz="2000" dirty="0">
                <a:latin typeface="ＭＳ ゴシック" panose="020B0609070205080204" pitchFamily="49" charset="-128"/>
                <a:ea typeface="ＭＳ ゴシック" panose="020B0609070205080204" pitchFamily="49" charset="-128"/>
              </a:rPr>
              <a:t>司法</a:t>
            </a:r>
            <a:r>
              <a:rPr kumimoji="1" lang="ja-JP" altLang="en-US" sz="2000" dirty="0">
                <a:latin typeface="ＭＳ ゴシック" panose="020B0609070205080204" pitchFamily="49" charset="-128"/>
                <a:ea typeface="ＭＳ ゴシック" panose="020B0609070205080204" pitchFamily="49" charset="-128"/>
              </a:rPr>
              <a:t>など地域生活を支援していく</a:t>
            </a:r>
            <a:r>
              <a:rPr kumimoji="1" lang="ja-JP" altLang="en-US" sz="2000">
                <a:latin typeface="ＭＳ ゴシック" panose="020B0609070205080204" pitchFamily="49" charset="-128"/>
                <a:ea typeface="ＭＳ ゴシック" panose="020B0609070205080204" pitchFamily="49" charset="-128"/>
              </a:rPr>
              <a:t>ため</a:t>
            </a:r>
            <a:r>
              <a:rPr kumimoji="1" lang="ja-JP" altLang="en-US" sz="2000" smtClean="0">
                <a:latin typeface="ＭＳ ゴシック" panose="020B0609070205080204" pitchFamily="49" charset="-128"/>
                <a:ea typeface="ＭＳ ゴシック" panose="020B0609070205080204" pitchFamily="49" charset="-128"/>
              </a:rPr>
              <a:t>には</a:t>
            </a:r>
            <a:r>
              <a:rPr kumimoji="1" lang="ja-JP" altLang="en-US" sz="2000" dirty="0">
                <a:latin typeface="ＭＳ ゴシック" panose="020B0609070205080204" pitchFamily="49" charset="-128"/>
                <a:ea typeface="ＭＳ ゴシック" panose="020B0609070205080204" pitchFamily="49" charset="-128"/>
              </a:rPr>
              <a:t>多職種、他領域によるかかわりが必要。しかし、受けてきた教育や背景</a:t>
            </a:r>
            <a:r>
              <a:rPr kumimoji="1" lang="ja-JP" altLang="en-US" sz="2000">
                <a:latin typeface="ＭＳ ゴシック" panose="020B0609070205080204" pitchFamily="49" charset="-128"/>
                <a:ea typeface="ＭＳ ゴシック" panose="020B0609070205080204" pitchFamily="49" charset="-128"/>
              </a:rPr>
              <a:t>が</a:t>
            </a:r>
            <a:r>
              <a:rPr kumimoji="1" lang="ja-JP" altLang="en-US" sz="2000" smtClean="0">
                <a:latin typeface="ＭＳ ゴシック" panose="020B0609070205080204" pitchFamily="49" charset="-128"/>
                <a:ea typeface="ＭＳ ゴシック" panose="020B0609070205080204" pitchFamily="49" charset="-128"/>
              </a:rPr>
              <a:t>異なる</a:t>
            </a:r>
            <a:r>
              <a:rPr kumimoji="1" lang="ja-JP" altLang="en-US" sz="2000" dirty="0">
                <a:latin typeface="ＭＳ ゴシック" panose="020B0609070205080204" pitchFamily="49" charset="-128"/>
                <a:ea typeface="ＭＳ ゴシック" panose="020B0609070205080204" pitchFamily="49" charset="-128"/>
              </a:rPr>
              <a:t>ことから、ニーズの捉え方、支援の方法、着目する視点が異なる。</a:t>
            </a:r>
            <a:endParaRPr kumimoji="1" lang="en-US" altLang="ja-JP" sz="2000" dirty="0">
              <a:latin typeface="ＭＳ ゴシック" panose="020B0609070205080204" pitchFamily="49" charset="-128"/>
              <a:ea typeface="ＭＳ ゴシック" panose="020B0609070205080204" pitchFamily="49" charset="-128"/>
            </a:endParaRPr>
          </a:p>
          <a:p>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福祉サービスの中でも、通所支援、居宅支援、短期入所支援、</a:t>
            </a:r>
            <a:r>
              <a:rPr lang="ja-JP" altLang="en-US" sz="2000">
                <a:latin typeface="ＭＳ ゴシック" panose="020B0609070205080204" pitchFamily="49" charset="-128"/>
                <a:ea typeface="ＭＳ ゴシック" panose="020B0609070205080204" pitchFamily="49" charset="-128"/>
              </a:rPr>
              <a:t>など</a:t>
            </a:r>
            <a:r>
              <a:rPr lang="ja-JP" altLang="en-US" sz="2000" smtClean="0">
                <a:latin typeface="ＭＳ ゴシック" panose="020B0609070205080204" pitchFamily="49" charset="-128"/>
                <a:ea typeface="ＭＳ ゴシック" panose="020B0609070205080204" pitchFamily="49" charset="-128"/>
              </a:rPr>
              <a:t>事業形態</a:t>
            </a:r>
            <a:r>
              <a:rPr lang="ja-JP" altLang="en-US" sz="2000" dirty="0">
                <a:latin typeface="ＭＳ ゴシック" panose="020B0609070205080204" pitchFamily="49" charset="-128"/>
                <a:ea typeface="ＭＳ ゴシック" panose="020B0609070205080204" pitchFamily="49" charset="-128"/>
              </a:rPr>
              <a:t>や支援内容が異なるサービスをコーディネートし、かつ複数</a:t>
            </a:r>
            <a:r>
              <a:rPr lang="ja-JP" altLang="en-US" sz="2000">
                <a:latin typeface="ＭＳ ゴシック" panose="020B0609070205080204" pitchFamily="49" charset="-128"/>
                <a:ea typeface="ＭＳ ゴシック" panose="020B0609070205080204" pitchFamily="49" charset="-128"/>
              </a:rPr>
              <a:t>の</a:t>
            </a:r>
            <a:r>
              <a:rPr lang="ja-JP" altLang="en-US" sz="2000" smtClean="0">
                <a:latin typeface="ＭＳ ゴシック" panose="020B0609070205080204" pitchFamily="49" charset="-128"/>
                <a:ea typeface="ＭＳ ゴシック" panose="020B0609070205080204" pitchFamily="49" charset="-128"/>
              </a:rPr>
              <a:t>事業所</a:t>
            </a:r>
            <a:r>
              <a:rPr lang="ja-JP" altLang="en-US" sz="2000" dirty="0" smtClean="0">
                <a:latin typeface="ＭＳ ゴシック" panose="020B0609070205080204" pitchFamily="49" charset="-128"/>
                <a:ea typeface="ＭＳ ゴシック" panose="020B0609070205080204" pitchFamily="49" charset="-128"/>
              </a:rPr>
              <a:t>との</a:t>
            </a:r>
            <a:r>
              <a:rPr lang="ja-JP" altLang="en-US" sz="2000" dirty="0">
                <a:latin typeface="ＭＳ ゴシック" panose="020B0609070205080204" pitchFamily="49" charset="-128"/>
                <a:ea typeface="ＭＳ ゴシック" panose="020B0609070205080204" pitchFamily="49" charset="-128"/>
              </a:rPr>
              <a:t>かかわりが必要。しかし、支援に対する価値観（課題の見方）や</a:t>
            </a:r>
            <a:r>
              <a:rPr lang="ja-JP" altLang="en-US" sz="2000">
                <a:latin typeface="ＭＳ ゴシック" panose="020B0609070205080204" pitchFamily="49" charset="-128"/>
                <a:ea typeface="ＭＳ ゴシック" panose="020B0609070205080204" pitchFamily="49" charset="-128"/>
              </a:rPr>
              <a:t>、</a:t>
            </a:r>
            <a:r>
              <a:rPr lang="ja-JP" altLang="en-US" sz="2000" smtClean="0">
                <a:latin typeface="ＭＳ ゴシック" panose="020B0609070205080204" pitchFamily="49" charset="-128"/>
                <a:ea typeface="ＭＳ ゴシック" panose="020B0609070205080204" pitchFamily="49" charset="-128"/>
              </a:rPr>
              <a:t>俯瞰的</a:t>
            </a:r>
            <a:r>
              <a:rPr lang="ja-JP" altLang="en-US" sz="2000" dirty="0">
                <a:latin typeface="ＭＳ ゴシック" panose="020B0609070205080204" pitchFamily="49" charset="-128"/>
                <a:ea typeface="ＭＳ ゴシック" panose="020B0609070205080204" pitchFamily="49" charset="-128"/>
              </a:rPr>
              <a:t>に生活全体を掌握する視点が必要。</a:t>
            </a:r>
            <a:endParaRPr lang="en-US" altLang="ja-JP" sz="2000" dirty="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ニーズの捉え方、支援の方法、価値観が違うことを認めた上で、</a:t>
            </a:r>
            <a:r>
              <a:rPr kumimoji="1" lang="ja-JP" altLang="en-US" sz="2000">
                <a:latin typeface="ＭＳ ゴシック" panose="020B0609070205080204" pitchFamily="49" charset="-128"/>
                <a:ea typeface="ＭＳ ゴシック" panose="020B0609070205080204" pitchFamily="49" charset="-128"/>
              </a:rPr>
              <a:t>チーム</a:t>
            </a:r>
            <a:r>
              <a:rPr kumimoji="1" lang="ja-JP" altLang="en-US" sz="2000" smtClean="0">
                <a:latin typeface="ＭＳ ゴシック" panose="020B0609070205080204" pitchFamily="49" charset="-128"/>
                <a:ea typeface="ＭＳ ゴシック" panose="020B0609070205080204" pitchFamily="49" charset="-128"/>
              </a:rPr>
              <a:t>でかかわる</a:t>
            </a:r>
            <a:r>
              <a:rPr kumimoji="1" lang="ja-JP" altLang="en-US" sz="2000" dirty="0">
                <a:latin typeface="ＭＳ ゴシック" panose="020B0609070205080204" pitchFamily="49" charset="-128"/>
                <a:ea typeface="ＭＳ ゴシック" panose="020B0609070205080204" pitchFamily="49" charset="-128"/>
              </a:rPr>
              <a:t>ことの必要性を理解する（チームアプローチ）。</a:t>
            </a:r>
          </a:p>
        </p:txBody>
      </p:sp>
      <p:sp>
        <p:nvSpPr>
          <p:cNvPr id="4" name="テキスト ボックス 3">
            <a:extLst>
              <a:ext uri="{FF2B5EF4-FFF2-40B4-BE49-F238E27FC236}">
                <a16:creationId xmlns:a16="http://schemas.microsoft.com/office/drawing/2014/main" id="{7C2C14FB-9F49-4B3C-83A8-15ABA06308C4}"/>
              </a:ext>
            </a:extLst>
          </p:cNvPr>
          <p:cNvSpPr txBox="1"/>
          <p:nvPr/>
        </p:nvSpPr>
        <p:spPr>
          <a:xfrm>
            <a:off x="3933825" y="5792788"/>
            <a:ext cx="4975398" cy="307777"/>
          </a:xfrm>
          <a:prstGeom prst="rect">
            <a:avLst/>
          </a:prstGeom>
          <a:noFill/>
        </p:spPr>
        <p:txBody>
          <a:bodyPr wrap="square" rtlCol="0">
            <a:spAutoFit/>
          </a:bodyPr>
          <a:lstStyle/>
          <a:p>
            <a:pPr algn="r"/>
            <a:r>
              <a:rPr lang="ja-JP" altLang="en-US" sz="1400" smtClean="0">
                <a:latin typeface="MS UI Gothic" panose="020B0600070205080204" pitchFamily="50" charset="-128"/>
                <a:ea typeface="MS UI Gothic" panose="020B0600070205080204" pitchFamily="50" charset="-128"/>
              </a:rPr>
              <a:t>初任者研修資料・現任研修第１日目講義スライド</a:t>
            </a:r>
            <a:r>
              <a:rPr lang="en-US" altLang="ja-JP" sz="1400" smtClean="0">
                <a:latin typeface="MS UI Gothic" panose="020B0600070205080204" pitchFamily="50" charset="-128"/>
                <a:ea typeface="MS UI Gothic" panose="020B0600070205080204" pitchFamily="50" charset="-128"/>
              </a:rPr>
              <a:t>32</a:t>
            </a:r>
            <a:r>
              <a:rPr lang="ja-JP" altLang="en-US" sz="1400" smtClean="0">
                <a:latin typeface="MS UI Gothic" panose="020B0600070205080204" pitchFamily="50" charset="-128"/>
                <a:ea typeface="MS UI Gothic" panose="020B0600070205080204" pitchFamily="50" charset="-128"/>
              </a:rPr>
              <a:t>を一部改変</a:t>
            </a:r>
            <a:endParaRPr lang="ja-JP" altLang="en-US" sz="14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22284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a:extLst>
              <a:ext uri="{FF2B5EF4-FFF2-40B4-BE49-F238E27FC236}">
                <a16:creationId xmlns:a16="http://schemas.microsoft.com/office/drawing/2014/main" id="{DA45EE77-B694-4035-8B9E-22894BF724C7}"/>
              </a:ext>
            </a:extLst>
          </p:cNvPr>
          <p:cNvGraphicFramePr/>
          <p:nvPr>
            <p:extLst>
              <p:ext uri="{D42A27DB-BD31-4B8C-83A1-F6EECF244321}">
                <p14:modId xmlns:p14="http://schemas.microsoft.com/office/powerpoint/2010/main" val="570224932"/>
              </p:ext>
            </p:extLst>
          </p:nvPr>
        </p:nvGraphicFramePr>
        <p:xfrm>
          <a:off x="421921" y="1190624"/>
          <a:ext cx="8587204" cy="421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矢印: 右 5">
            <a:extLst>
              <a:ext uri="{FF2B5EF4-FFF2-40B4-BE49-F238E27FC236}">
                <a16:creationId xmlns:a16="http://schemas.microsoft.com/office/drawing/2014/main" id="{7B38AED6-170F-4C9B-B39C-9EF4FB0B6211}"/>
              </a:ext>
            </a:extLst>
          </p:cNvPr>
          <p:cNvSpPr/>
          <p:nvPr/>
        </p:nvSpPr>
        <p:spPr>
          <a:xfrm>
            <a:off x="2573778" y="3628839"/>
            <a:ext cx="3996444" cy="172819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テキスト ボックス 6">
            <a:extLst>
              <a:ext uri="{FF2B5EF4-FFF2-40B4-BE49-F238E27FC236}">
                <a16:creationId xmlns:a16="http://schemas.microsoft.com/office/drawing/2014/main" id="{300D860E-6D11-4110-95B9-AF02B0B37853}"/>
              </a:ext>
            </a:extLst>
          </p:cNvPr>
          <p:cNvSpPr txBox="1"/>
          <p:nvPr/>
        </p:nvSpPr>
        <p:spPr>
          <a:xfrm>
            <a:off x="2573778" y="4052337"/>
            <a:ext cx="3564396" cy="923330"/>
          </a:xfrm>
          <a:prstGeom prst="rect">
            <a:avLst/>
          </a:prstGeom>
          <a:noFill/>
        </p:spPr>
        <p:txBody>
          <a:bodyPr wrap="square" rtlCol="0">
            <a:spAutoFit/>
          </a:bodyPr>
          <a:lstStyle/>
          <a:p>
            <a:r>
              <a:rPr lang="ja-JP" altLang="en-US" sz="1350" dirty="0"/>
              <a:t>　　　　　</a:t>
            </a:r>
            <a:r>
              <a:rPr lang="en-US" altLang="ja-JP" sz="1350" dirty="0"/>
              <a:t>【</a:t>
            </a:r>
            <a:r>
              <a:rPr lang="ja-JP" altLang="en-US" sz="1350" dirty="0"/>
              <a:t>　話す機会がある　</a:t>
            </a:r>
            <a:r>
              <a:rPr lang="en-US" altLang="ja-JP" sz="1350" dirty="0"/>
              <a:t>】</a:t>
            </a:r>
          </a:p>
          <a:p>
            <a:r>
              <a:rPr lang="ja-JP" altLang="en-US" sz="1350" dirty="0"/>
              <a:t>グループワーク・日常的な会話・ケア会議・などを通して性格や長所、短所、仕事への姿勢や価値観、などが分かっていく</a:t>
            </a:r>
          </a:p>
        </p:txBody>
      </p:sp>
      <p:sp>
        <p:nvSpPr>
          <p:cNvPr id="8" name="テキスト ボックス 7">
            <a:extLst>
              <a:ext uri="{FF2B5EF4-FFF2-40B4-BE49-F238E27FC236}">
                <a16:creationId xmlns:a16="http://schemas.microsoft.com/office/drawing/2014/main" id="{9B60EE08-353F-4121-A11B-9F98356D7A0C}"/>
              </a:ext>
            </a:extLst>
          </p:cNvPr>
          <p:cNvSpPr txBox="1"/>
          <p:nvPr/>
        </p:nvSpPr>
        <p:spPr>
          <a:xfrm>
            <a:off x="4241173" y="5942204"/>
            <a:ext cx="4658097" cy="307777"/>
          </a:xfrm>
          <a:prstGeom prst="rect">
            <a:avLst/>
          </a:prstGeom>
          <a:noFill/>
        </p:spPr>
        <p:txBody>
          <a:bodyPr wrap="square" rtlCol="0">
            <a:spAutoFit/>
          </a:bodyPr>
          <a:lstStyle/>
          <a:p>
            <a:pPr algn="r"/>
            <a:r>
              <a:rPr lang="ja-JP" altLang="en-US" sz="1400">
                <a:latin typeface="MS UI Gothic" panose="020B0600070205080204" pitchFamily="50" charset="-128"/>
                <a:ea typeface="MS UI Gothic" panose="020B0600070205080204" pitchFamily="50" charset="-128"/>
              </a:rPr>
              <a:t>上原</a:t>
            </a:r>
            <a:r>
              <a:rPr lang="ja-JP" altLang="en-US" sz="1400" smtClean="0">
                <a:latin typeface="MS UI Gothic" panose="020B0600070205080204" pitchFamily="50" charset="-128"/>
                <a:ea typeface="MS UI Gothic" panose="020B0600070205080204" pitchFamily="50" charset="-128"/>
              </a:rPr>
              <a:t>久</a:t>
            </a:r>
            <a:r>
              <a:rPr lang="en-US" altLang="ja-JP" sz="1400" smtClean="0">
                <a:latin typeface="MS UI Gothic" panose="020B0600070205080204" pitchFamily="50" charset="-128"/>
                <a:ea typeface="MS UI Gothic" panose="020B0600070205080204" pitchFamily="50" charset="-128"/>
              </a:rPr>
              <a:t>『</a:t>
            </a:r>
            <a:r>
              <a:rPr lang="ja-JP" altLang="en-US" sz="1400">
                <a:latin typeface="MS UI Gothic" panose="020B0600070205080204" pitchFamily="50" charset="-128"/>
                <a:ea typeface="MS UI Gothic" panose="020B0600070205080204" pitchFamily="50" charset="-128"/>
              </a:rPr>
              <a:t>多職種連携の技術</a:t>
            </a:r>
            <a:r>
              <a:rPr lang="en-US" altLang="ja-JP" sz="1400" smtClean="0">
                <a:latin typeface="MS UI Gothic" panose="020B0600070205080204" pitchFamily="50" charset="-128"/>
                <a:ea typeface="MS UI Gothic" panose="020B0600070205080204" pitchFamily="50" charset="-128"/>
              </a:rPr>
              <a:t>』</a:t>
            </a:r>
            <a:r>
              <a:rPr lang="ja-JP" altLang="en-US" sz="1400" smtClean="0">
                <a:latin typeface="MS UI Gothic" panose="020B0600070205080204" pitchFamily="50" charset="-128"/>
                <a:ea typeface="MS UI Gothic" panose="020B0600070205080204" pitchFamily="50" charset="-128"/>
              </a:rPr>
              <a:t>第</a:t>
            </a:r>
            <a:r>
              <a:rPr lang="en-US" altLang="ja-JP" sz="1400" smtClean="0">
                <a:latin typeface="MS UI Gothic" panose="020B0600070205080204" pitchFamily="50" charset="-128"/>
                <a:ea typeface="MS UI Gothic" panose="020B0600070205080204" pitchFamily="50" charset="-128"/>
              </a:rPr>
              <a:t>11</a:t>
            </a:r>
            <a:r>
              <a:rPr lang="ja-JP" altLang="en-US" sz="1400">
                <a:latin typeface="MS UI Gothic" panose="020B0600070205080204" pitchFamily="50" charset="-128"/>
                <a:ea typeface="MS UI Gothic" panose="020B0600070205080204" pitchFamily="50" charset="-128"/>
              </a:rPr>
              <a:t>講</a:t>
            </a:r>
            <a:r>
              <a:rPr lang="ja-JP" altLang="en-US" sz="1400" smtClean="0">
                <a:latin typeface="MS UI Gothic" panose="020B0600070205080204" pitchFamily="50" charset="-128"/>
                <a:ea typeface="MS UI Gothic" panose="020B0600070205080204" pitchFamily="50" charset="-128"/>
              </a:rPr>
              <a:t>（中央法規）より</a:t>
            </a:r>
            <a:endParaRPr lang="ja-JP" altLang="en-US" sz="1400" dirty="0">
              <a:latin typeface="MS UI Gothic" panose="020B0600070205080204" pitchFamily="50" charset="-128"/>
              <a:ea typeface="MS UI Gothic" panose="020B0600070205080204" pitchFamily="50" charset="-128"/>
            </a:endParaRPr>
          </a:p>
        </p:txBody>
      </p:sp>
      <p:sp>
        <p:nvSpPr>
          <p:cNvPr id="9" name="タイトル 1"/>
          <p:cNvSpPr txBox="1">
            <a:spLocks/>
          </p:cNvSpPr>
          <p:nvPr/>
        </p:nvSpPr>
        <p:spPr>
          <a:xfrm>
            <a:off x="515938" y="331788"/>
            <a:ext cx="7886700" cy="8413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rPr>
              <a:t>多職種連携と関係性の構築</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endParaRPr>
          </a:p>
        </p:txBody>
      </p:sp>
    </p:spTree>
    <p:extLst>
      <p:ext uri="{BB962C8B-B14F-4D97-AF65-F5344CB8AC3E}">
        <p14:creationId xmlns:p14="http://schemas.microsoft.com/office/powerpoint/2010/main" val="2439763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矢印コネクタ 13"/>
          <p:cNvCxnSpPr>
            <a:stCxn id="5" idx="6"/>
            <a:endCxn id="9" idx="1"/>
          </p:cNvCxnSpPr>
          <p:nvPr/>
        </p:nvCxnSpPr>
        <p:spPr>
          <a:xfrm flipV="1">
            <a:off x="2874385" y="3476625"/>
            <a:ext cx="680172" cy="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6" idx="6"/>
            <a:endCxn id="8" idx="1"/>
          </p:cNvCxnSpPr>
          <p:nvPr/>
        </p:nvCxnSpPr>
        <p:spPr>
          <a:xfrm>
            <a:off x="2679988" y="4411807"/>
            <a:ext cx="874569"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idx="4294967295"/>
          </p:nvPr>
        </p:nvSpPr>
        <p:spPr>
          <a:xfrm>
            <a:off x="508287" y="470643"/>
            <a:ext cx="7886700" cy="573338"/>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rPr>
              <a:t>範囲から見た連携（チームアプローチ）</a:t>
            </a:r>
          </a:p>
        </p:txBody>
      </p:sp>
      <p:sp>
        <p:nvSpPr>
          <p:cNvPr id="5" name="円/楕円 4"/>
          <p:cNvSpPr/>
          <p:nvPr/>
        </p:nvSpPr>
        <p:spPr>
          <a:xfrm>
            <a:off x="1069830" y="2842780"/>
            <a:ext cx="1804555" cy="12676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latin typeface="ＤＨＰ特太ゴシック体" panose="020B0500000000000000" pitchFamily="50" charset="-128"/>
                <a:ea typeface="ＤＨＰ特太ゴシック体" panose="020B0500000000000000" pitchFamily="50" charset="-128"/>
              </a:rPr>
              <a:t>関係機関</a:t>
            </a:r>
            <a:endParaRPr lang="en-US" altLang="ja-JP" sz="1350" dirty="0">
              <a:solidFill>
                <a:schemeClr val="tx1"/>
              </a:solidFill>
              <a:latin typeface="ＤＨＰ特太ゴシック体" panose="020B0500000000000000" pitchFamily="50" charset="-128"/>
              <a:ea typeface="ＤＨＰ特太ゴシック体" panose="020B0500000000000000" pitchFamily="50" charset="-128"/>
            </a:endParaRPr>
          </a:p>
          <a:p>
            <a:pPr algn="ctr"/>
            <a:r>
              <a:rPr lang="ja-JP" altLang="en-US" sz="1350" dirty="0">
                <a:solidFill>
                  <a:schemeClr val="tx1"/>
                </a:solidFill>
                <a:latin typeface="ＤＨＰ特太ゴシック体" panose="020B0500000000000000" pitchFamily="50" charset="-128"/>
                <a:ea typeface="ＤＨＰ特太ゴシック体" panose="020B0500000000000000" pitchFamily="50" charset="-128"/>
              </a:rPr>
              <a:t>多職種連携</a:t>
            </a:r>
          </a:p>
        </p:txBody>
      </p:sp>
      <p:sp>
        <p:nvSpPr>
          <p:cNvPr id="6" name="円/楕円 5"/>
          <p:cNvSpPr/>
          <p:nvPr/>
        </p:nvSpPr>
        <p:spPr>
          <a:xfrm>
            <a:off x="1264226" y="3964998"/>
            <a:ext cx="1415762" cy="8936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latin typeface="ＤＨＰ特太ゴシック体" panose="020B0500000000000000" pitchFamily="50" charset="-128"/>
                <a:ea typeface="ＤＨＰ特太ゴシック体" panose="020B0500000000000000" pitchFamily="50" charset="-128"/>
              </a:rPr>
              <a:t>支援者・事業所・組織</a:t>
            </a:r>
          </a:p>
        </p:txBody>
      </p:sp>
      <p:sp>
        <p:nvSpPr>
          <p:cNvPr id="7" name="円/楕円 6"/>
          <p:cNvSpPr/>
          <p:nvPr/>
        </p:nvSpPr>
        <p:spPr>
          <a:xfrm>
            <a:off x="915265" y="1575252"/>
            <a:ext cx="2113685" cy="14962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latin typeface="ＤＨＰ特太ゴシック体" panose="020B0500000000000000" pitchFamily="50" charset="-128"/>
                <a:ea typeface="ＤＨＰ特太ゴシック体" panose="020B0500000000000000" pitchFamily="50" charset="-128"/>
              </a:rPr>
              <a:t>地域・まち</a:t>
            </a:r>
            <a:endParaRPr lang="en-US" altLang="ja-JP" sz="1350" dirty="0">
              <a:solidFill>
                <a:schemeClr val="tx1"/>
              </a:solidFill>
              <a:latin typeface="ＤＨＰ特太ゴシック体" panose="020B0500000000000000" pitchFamily="50" charset="-128"/>
              <a:ea typeface="ＤＨＰ特太ゴシック体" panose="020B0500000000000000" pitchFamily="50" charset="-128"/>
            </a:endParaRPr>
          </a:p>
          <a:p>
            <a:pPr algn="ctr"/>
            <a:r>
              <a:rPr lang="ja-JP" altLang="en-US" sz="1350" dirty="0">
                <a:solidFill>
                  <a:schemeClr val="tx1"/>
                </a:solidFill>
                <a:latin typeface="ＤＨＰ特太ゴシック体" panose="020B0500000000000000" pitchFamily="50" charset="-128"/>
                <a:ea typeface="ＤＨＰ特太ゴシック体" panose="020B0500000000000000" pitchFamily="50" charset="-128"/>
              </a:rPr>
              <a:t>コミュニティー</a:t>
            </a:r>
          </a:p>
        </p:txBody>
      </p:sp>
      <p:sp>
        <p:nvSpPr>
          <p:cNvPr id="8" name="角丸四角形 7"/>
          <p:cNvSpPr/>
          <p:nvPr/>
        </p:nvSpPr>
        <p:spPr>
          <a:xfrm>
            <a:off x="3554557" y="4162425"/>
            <a:ext cx="1969943" cy="498764"/>
          </a:xfrm>
          <a:prstGeom prst="roundRect">
            <a:avLst/>
          </a:prstGeom>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latin typeface="ＤＨＰ特太ゴシック体" panose="020B0500000000000000" pitchFamily="50" charset="-128"/>
                <a:ea typeface="ＤＨＰ特太ゴシック体" panose="020B0500000000000000" pitchFamily="50" charset="-128"/>
              </a:rPr>
              <a:t>個別支援会議</a:t>
            </a:r>
            <a:endParaRPr lang="en-US" altLang="ja-JP" sz="1350" dirty="0">
              <a:latin typeface="ＤＨＰ特太ゴシック体" panose="020B0500000000000000" pitchFamily="50" charset="-128"/>
              <a:ea typeface="ＤＨＰ特太ゴシック体" panose="020B0500000000000000" pitchFamily="50" charset="-128"/>
            </a:endParaRPr>
          </a:p>
          <a:p>
            <a:pPr algn="ctr"/>
            <a:r>
              <a:rPr lang="ja-JP" altLang="en-US" sz="1200" dirty="0">
                <a:latin typeface="MS UI Gothic" panose="020B0600070205080204" pitchFamily="50" charset="-128"/>
                <a:ea typeface="MS UI Gothic" panose="020B0600070205080204" pitchFamily="50" charset="-128"/>
              </a:rPr>
              <a:t>ユニット会議・リーダー会議等</a:t>
            </a:r>
          </a:p>
        </p:txBody>
      </p:sp>
      <p:sp>
        <p:nvSpPr>
          <p:cNvPr id="9" name="角丸四角形 8"/>
          <p:cNvSpPr/>
          <p:nvPr/>
        </p:nvSpPr>
        <p:spPr>
          <a:xfrm>
            <a:off x="3554557" y="3227243"/>
            <a:ext cx="1969943" cy="498764"/>
          </a:xfrm>
          <a:prstGeom prst="roundRect">
            <a:avLst/>
          </a:prstGeom>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latin typeface="ＤＨＰ特太ゴシック体" panose="020B0500000000000000" pitchFamily="50" charset="-128"/>
                <a:ea typeface="ＤＨＰ特太ゴシック体" panose="020B0500000000000000" pitchFamily="50" charset="-128"/>
              </a:rPr>
              <a:t>チームアプローチ</a:t>
            </a:r>
            <a:endParaRPr lang="en-US" altLang="ja-JP" sz="1350" dirty="0">
              <a:latin typeface="ＤＨＰ特太ゴシック体" panose="020B0500000000000000" pitchFamily="50" charset="-128"/>
              <a:ea typeface="ＤＨＰ特太ゴシック体" panose="020B0500000000000000" pitchFamily="50" charset="-128"/>
            </a:endParaRPr>
          </a:p>
          <a:p>
            <a:pPr algn="ctr"/>
            <a:r>
              <a:rPr lang="ja-JP" altLang="en-US" sz="1200" dirty="0">
                <a:latin typeface="MS UI Gothic" panose="020B0600070205080204" pitchFamily="50" charset="-128"/>
                <a:ea typeface="MS UI Gothic" panose="020B0600070205080204" pitchFamily="50" charset="-128"/>
              </a:rPr>
              <a:t>サービス担当者会議等</a:t>
            </a:r>
          </a:p>
        </p:txBody>
      </p:sp>
      <p:sp>
        <p:nvSpPr>
          <p:cNvPr id="10" name="角丸四角形 9"/>
          <p:cNvSpPr/>
          <p:nvPr/>
        </p:nvSpPr>
        <p:spPr>
          <a:xfrm>
            <a:off x="3554558" y="2074015"/>
            <a:ext cx="1969942" cy="498764"/>
          </a:xfrm>
          <a:prstGeom prst="roundRect">
            <a:avLst/>
          </a:prstGeom>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latin typeface="ＤＨＰ特太ゴシック体" panose="020B0500000000000000" pitchFamily="50" charset="-128"/>
                <a:ea typeface="ＤＨＰ特太ゴシック体" panose="020B0500000000000000" pitchFamily="50" charset="-128"/>
              </a:rPr>
              <a:t>コミュニティワーク</a:t>
            </a:r>
            <a:endParaRPr lang="en-US" altLang="ja-JP" sz="1350" dirty="0">
              <a:latin typeface="ＤＨＰ特太ゴシック体" panose="020B0500000000000000" pitchFamily="50" charset="-128"/>
              <a:ea typeface="ＤＨＰ特太ゴシック体" panose="020B0500000000000000" pitchFamily="50" charset="-128"/>
            </a:endParaRPr>
          </a:p>
          <a:p>
            <a:pPr algn="ctr"/>
            <a:r>
              <a:rPr lang="ja-JP" altLang="en-US" sz="1200" dirty="0">
                <a:latin typeface="MS UI Gothic" panose="020B0600070205080204" pitchFamily="50" charset="-128"/>
                <a:ea typeface="MS UI Gothic" panose="020B0600070205080204" pitchFamily="50" charset="-128"/>
              </a:rPr>
              <a:t>自立支援協議会等</a:t>
            </a:r>
          </a:p>
        </p:txBody>
      </p:sp>
      <p:cxnSp>
        <p:nvCxnSpPr>
          <p:cNvPr id="12" name="直線矢印コネクタ 11"/>
          <p:cNvCxnSpPr>
            <a:stCxn id="7" idx="6"/>
            <a:endCxn id="10" idx="1"/>
          </p:cNvCxnSpPr>
          <p:nvPr/>
        </p:nvCxnSpPr>
        <p:spPr>
          <a:xfrm flipV="1">
            <a:off x="3028950" y="2323397"/>
            <a:ext cx="525608" cy="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5619748" y="3019424"/>
            <a:ext cx="2566554" cy="96635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8" name="円/楕円 17"/>
          <p:cNvSpPr/>
          <p:nvPr/>
        </p:nvSpPr>
        <p:spPr>
          <a:xfrm>
            <a:off x="6903026" y="3060989"/>
            <a:ext cx="581891" cy="4052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S UI Gothic" panose="020B0600070205080204" pitchFamily="50" charset="-128"/>
                <a:ea typeface="MS UI Gothic" panose="020B0600070205080204" pitchFamily="50" charset="-128"/>
              </a:rPr>
              <a:t>行政</a:t>
            </a:r>
          </a:p>
        </p:txBody>
      </p:sp>
      <p:sp>
        <p:nvSpPr>
          <p:cNvPr id="19" name="円/楕円 18"/>
          <p:cNvSpPr/>
          <p:nvPr/>
        </p:nvSpPr>
        <p:spPr>
          <a:xfrm>
            <a:off x="6302951" y="3060990"/>
            <a:ext cx="581891" cy="4052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S UI Gothic" panose="020B0600070205080204" pitchFamily="50" charset="-128"/>
                <a:ea typeface="MS UI Gothic" panose="020B0600070205080204" pitchFamily="50" charset="-128"/>
              </a:rPr>
              <a:t>介護</a:t>
            </a:r>
          </a:p>
        </p:txBody>
      </p:sp>
      <p:sp>
        <p:nvSpPr>
          <p:cNvPr id="20" name="円/楕円 19"/>
          <p:cNvSpPr/>
          <p:nvPr/>
        </p:nvSpPr>
        <p:spPr>
          <a:xfrm>
            <a:off x="7484917" y="3060989"/>
            <a:ext cx="581891" cy="4052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S UI Gothic" panose="020B0600070205080204" pitchFamily="50" charset="-128"/>
                <a:ea typeface="MS UI Gothic" panose="020B0600070205080204" pitchFamily="50" charset="-128"/>
              </a:rPr>
              <a:t>福祉</a:t>
            </a:r>
          </a:p>
        </p:txBody>
      </p:sp>
      <p:sp>
        <p:nvSpPr>
          <p:cNvPr id="21" name="円/楕円 20"/>
          <p:cNvSpPr/>
          <p:nvPr/>
        </p:nvSpPr>
        <p:spPr>
          <a:xfrm>
            <a:off x="5702876" y="3060989"/>
            <a:ext cx="581891" cy="4052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S UI Gothic" panose="020B0600070205080204" pitchFamily="50" charset="-128"/>
                <a:ea typeface="MS UI Gothic" panose="020B0600070205080204" pitchFamily="50" charset="-128"/>
              </a:rPr>
              <a:t>医療</a:t>
            </a:r>
          </a:p>
        </p:txBody>
      </p:sp>
      <p:sp>
        <p:nvSpPr>
          <p:cNvPr id="22" name="円/楕円 21"/>
          <p:cNvSpPr/>
          <p:nvPr/>
        </p:nvSpPr>
        <p:spPr>
          <a:xfrm>
            <a:off x="5702876" y="3528580"/>
            <a:ext cx="581891" cy="4052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S UI Gothic" panose="020B0600070205080204" pitchFamily="50" charset="-128"/>
                <a:ea typeface="MS UI Gothic" panose="020B0600070205080204" pitchFamily="50" charset="-128"/>
              </a:rPr>
              <a:t>ボラ</a:t>
            </a:r>
          </a:p>
        </p:txBody>
      </p:sp>
      <p:sp>
        <p:nvSpPr>
          <p:cNvPr id="23" name="円/楕円 22"/>
          <p:cNvSpPr/>
          <p:nvPr/>
        </p:nvSpPr>
        <p:spPr>
          <a:xfrm>
            <a:off x="6302951" y="3528580"/>
            <a:ext cx="581891" cy="4052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S UI Gothic" panose="020B0600070205080204" pitchFamily="50" charset="-128"/>
                <a:ea typeface="MS UI Gothic" panose="020B0600070205080204" pitchFamily="50" charset="-128"/>
              </a:rPr>
              <a:t>町内会</a:t>
            </a:r>
          </a:p>
        </p:txBody>
      </p:sp>
      <p:sp>
        <p:nvSpPr>
          <p:cNvPr id="24" name="円/楕円 23"/>
          <p:cNvSpPr/>
          <p:nvPr/>
        </p:nvSpPr>
        <p:spPr>
          <a:xfrm>
            <a:off x="6903025" y="3549362"/>
            <a:ext cx="581891" cy="4052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S UI Gothic" panose="020B0600070205080204" pitchFamily="50" charset="-128"/>
                <a:ea typeface="MS UI Gothic" panose="020B0600070205080204" pitchFamily="50" charset="-128"/>
              </a:rPr>
              <a:t>サークル</a:t>
            </a:r>
          </a:p>
        </p:txBody>
      </p:sp>
      <p:sp>
        <p:nvSpPr>
          <p:cNvPr id="25" name="円/楕円 24"/>
          <p:cNvSpPr/>
          <p:nvPr/>
        </p:nvSpPr>
        <p:spPr>
          <a:xfrm>
            <a:off x="7484917" y="3559753"/>
            <a:ext cx="581891" cy="4052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S UI Gothic" panose="020B0600070205080204" pitchFamily="50" charset="-128"/>
                <a:ea typeface="MS UI Gothic" panose="020B0600070205080204" pitchFamily="50" charset="-128"/>
              </a:rPr>
              <a:t>民生</a:t>
            </a:r>
          </a:p>
        </p:txBody>
      </p:sp>
      <p:sp>
        <p:nvSpPr>
          <p:cNvPr id="26" name="角丸四角形 25"/>
          <p:cNvSpPr/>
          <p:nvPr/>
        </p:nvSpPr>
        <p:spPr>
          <a:xfrm>
            <a:off x="5629272" y="1845415"/>
            <a:ext cx="2566555" cy="9973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50" dirty="0">
                <a:solidFill>
                  <a:schemeClr val="tx1"/>
                </a:solidFill>
                <a:latin typeface="ＤＨＰ特太ゴシック体" panose="020B0500000000000000" pitchFamily="50" charset="-128"/>
                <a:ea typeface="ＤＨＰ特太ゴシック体" panose="020B0500000000000000" pitchFamily="50" charset="-128"/>
              </a:rPr>
              <a:t>・町内会</a:t>
            </a:r>
            <a:r>
              <a:rPr lang="en-US" altLang="ja-JP" sz="1350" dirty="0">
                <a:solidFill>
                  <a:schemeClr val="tx1"/>
                </a:solidFill>
                <a:latin typeface="ＤＨＰ特太ゴシック体" panose="020B0500000000000000" pitchFamily="50" charset="-128"/>
                <a:ea typeface="ＤＨＰ特太ゴシック体" panose="020B0500000000000000" pitchFamily="50" charset="-128"/>
              </a:rPr>
              <a:t>/</a:t>
            </a:r>
            <a:r>
              <a:rPr lang="ja-JP" altLang="en-US" sz="1350" dirty="0">
                <a:solidFill>
                  <a:schemeClr val="tx1"/>
                </a:solidFill>
                <a:latin typeface="ＤＨＰ特太ゴシック体" panose="020B0500000000000000" pitchFamily="50" charset="-128"/>
                <a:ea typeface="ＤＨＰ特太ゴシック体" panose="020B0500000000000000" pitchFamily="50" charset="-128"/>
              </a:rPr>
              <a:t>地域団体</a:t>
            </a:r>
            <a:r>
              <a:rPr lang="en-US" altLang="ja-JP" sz="1350">
                <a:solidFill>
                  <a:schemeClr val="tx1"/>
                </a:solidFill>
                <a:latin typeface="ＤＨＰ特太ゴシック体" panose="020B0500000000000000" pitchFamily="50" charset="-128"/>
                <a:ea typeface="ＤＨＰ特太ゴシック体" panose="020B0500000000000000" pitchFamily="50" charset="-128"/>
              </a:rPr>
              <a:t>/</a:t>
            </a:r>
            <a:r>
              <a:rPr lang="ja-JP" altLang="en-US" sz="1350" smtClean="0">
                <a:solidFill>
                  <a:schemeClr val="tx1"/>
                </a:solidFill>
                <a:latin typeface="ＤＨＰ特太ゴシック体" panose="020B0500000000000000" pitchFamily="50" charset="-128"/>
                <a:ea typeface="ＤＨＰ特太ゴシック体" panose="020B0500000000000000" pitchFamily="50" charset="-128"/>
              </a:rPr>
              <a:t>自治会</a:t>
            </a:r>
            <a:r>
              <a:rPr lang="en-US" altLang="ja-JP" sz="1350" smtClean="0">
                <a:solidFill>
                  <a:schemeClr val="tx1"/>
                </a:solidFill>
                <a:latin typeface="ＤＨＰ特太ゴシック体" panose="020B0500000000000000" pitchFamily="50" charset="-128"/>
                <a:ea typeface="ＤＨＰ特太ゴシック体" panose="020B0500000000000000" pitchFamily="50" charset="-128"/>
              </a:rPr>
              <a:t>/</a:t>
            </a:r>
            <a:r>
              <a:rPr lang="ja-JP" altLang="en-US" sz="1350" dirty="0">
                <a:solidFill>
                  <a:schemeClr val="tx1"/>
                </a:solidFill>
                <a:latin typeface="ＤＨＰ特太ゴシック体" panose="020B0500000000000000" pitchFamily="50" charset="-128"/>
                <a:ea typeface="ＤＨＰ特太ゴシック体" panose="020B0500000000000000" pitchFamily="50" charset="-128"/>
              </a:rPr>
              <a:t>老人会</a:t>
            </a:r>
            <a:r>
              <a:rPr lang="en-US" altLang="ja-JP" sz="1350" dirty="0">
                <a:solidFill>
                  <a:schemeClr val="tx1"/>
                </a:solidFill>
                <a:latin typeface="ＤＨＰ特太ゴシック体" panose="020B0500000000000000" pitchFamily="50" charset="-128"/>
                <a:ea typeface="ＤＨＰ特太ゴシック体" panose="020B0500000000000000" pitchFamily="50" charset="-128"/>
              </a:rPr>
              <a:t>/</a:t>
            </a:r>
            <a:r>
              <a:rPr lang="ja-JP" altLang="en-US" sz="1350" dirty="0">
                <a:solidFill>
                  <a:schemeClr val="tx1"/>
                </a:solidFill>
                <a:latin typeface="ＤＨＰ特太ゴシック体" panose="020B0500000000000000" pitchFamily="50" charset="-128"/>
                <a:ea typeface="ＤＨＰ特太ゴシック体" panose="020B0500000000000000" pitchFamily="50" charset="-128"/>
              </a:rPr>
              <a:t>民生団体</a:t>
            </a:r>
            <a:r>
              <a:rPr lang="en-US" altLang="ja-JP" sz="1350" dirty="0">
                <a:solidFill>
                  <a:schemeClr val="tx1"/>
                </a:solidFill>
                <a:latin typeface="ＤＨＰ特太ゴシック体" panose="020B0500000000000000" pitchFamily="50" charset="-128"/>
                <a:ea typeface="ＤＨＰ特太ゴシック体" panose="020B0500000000000000" pitchFamily="50" charset="-128"/>
              </a:rPr>
              <a:t>/</a:t>
            </a:r>
            <a:r>
              <a:rPr lang="ja-JP" altLang="en-US" sz="1350" dirty="0">
                <a:solidFill>
                  <a:schemeClr val="tx1"/>
                </a:solidFill>
                <a:latin typeface="ＤＨＰ特太ゴシック体" panose="020B0500000000000000" pitchFamily="50" charset="-128"/>
                <a:ea typeface="ＤＨＰ特太ゴシック体" panose="020B0500000000000000" pitchFamily="50" charset="-128"/>
              </a:rPr>
              <a:t>商工会議所</a:t>
            </a:r>
            <a:r>
              <a:rPr lang="en-US" altLang="ja-JP" sz="1350" dirty="0">
                <a:solidFill>
                  <a:schemeClr val="tx1"/>
                </a:solidFill>
                <a:latin typeface="ＤＨＰ特太ゴシック体" panose="020B0500000000000000" pitchFamily="50" charset="-128"/>
                <a:ea typeface="ＤＨＰ特太ゴシック体" panose="020B0500000000000000" pitchFamily="50" charset="-128"/>
              </a:rPr>
              <a:t>/</a:t>
            </a:r>
            <a:r>
              <a:rPr lang="ja-JP" altLang="en-US" sz="1350" dirty="0">
                <a:solidFill>
                  <a:schemeClr val="tx1"/>
                </a:solidFill>
                <a:latin typeface="ＤＨＰ特太ゴシック体" panose="020B0500000000000000" pitchFamily="50" charset="-128"/>
                <a:ea typeface="ＤＨＰ特太ゴシック体" panose="020B0500000000000000" pitchFamily="50" charset="-128"/>
              </a:rPr>
              <a:t>地区社協</a:t>
            </a:r>
            <a:endParaRPr lang="en-US" altLang="ja-JP" sz="1350" dirty="0">
              <a:solidFill>
                <a:schemeClr val="tx1"/>
              </a:solidFill>
              <a:latin typeface="ＤＨＰ特太ゴシック体" panose="020B0500000000000000" pitchFamily="50" charset="-128"/>
              <a:ea typeface="ＤＨＰ特太ゴシック体" panose="020B0500000000000000" pitchFamily="50" charset="-128"/>
            </a:endParaRPr>
          </a:p>
          <a:p>
            <a:r>
              <a:rPr lang="ja-JP" altLang="en-US" sz="1350" dirty="0">
                <a:solidFill>
                  <a:schemeClr val="tx1"/>
                </a:solidFill>
                <a:latin typeface="ＤＨＰ特太ゴシック体" panose="020B0500000000000000" pitchFamily="50" charset="-128"/>
                <a:ea typeface="ＤＨＰ特太ゴシック体" panose="020B0500000000000000" pitchFamily="50" charset="-128"/>
              </a:rPr>
              <a:t>＊住民主体の集まりなど様々</a:t>
            </a:r>
            <a:endParaRPr lang="en-US" altLang="ja-JP" sz="1350" dirty="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4" name="上下矢印 3"/>
          <p:cNvSpPr/>
          <p:nvPr/>
        </p:nvSpPr>
        <p:spPr>
          <a:xfrm>
            <a:off x="1151659" y="1720562"/>
            <a:ext cx="198294" cy="3138055"/>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5" name="角丸四角形 34"/>
          <p:cNvSpPr/>
          <p:nvPr/>
        </p:nvSpPr>
        <p:spPr>
          <a:xfrm>
            <a:off x="4404012" y="5470683"/>
            <a:ext cx="4486275" cy="595143"/>
          </a:xfrm>
          <a:prstGeom prst="roundRect">
            <a:avLst/>
          </a:prstGeom>
          <a:solidFill>
            <a:schemeClr val="accent1">
              <a:lumMod val="20000"/>
              <a:lumOff val="80000"/>
            </a:schemeClr>
          </a:solid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a:solidFill>
                  <a:schemeClr val="tx1"/>
                </a:solidFill>
                <a:latin typeface="ＭＳ ゴシック" panose="020B0609070205080204" pitchFamily="49" charset="-128"/>
                <a:ea typeface="ＭＳ ゴシック" panose="020B0609070205080204" pitchFamily="49" charset="-128"/>
              </a:rPr>
              <a:t>第１日目 講義</a:t>
            </a:r>
            <a:r>
              <a:rPr lang="ja-JP" altLang="en-US" sz="1400" smtClean="0">
                <a:solidFill>
                  <a:schemeClr val="tx1"/>
                </a:solidFill>
                <a:latin typeface="ＭＳ ゴシック" panose="020B0609070205080204" pitchFamily="49" charset="-128"/>
                <a:ea typeface="ＭＳ ゴシック" panose="020B0609070205080204" pitchFamily="49" charset="-128"/>
              </a:rPr>
              <a:t>３「チームアプローチ</a:t>
            </a:r>
            <a:r>
              <a:rPr lang="en-US" altLang="ja-JP" sz="1400">
                <a:solidFill>
                  <a:schemeClr val="tx1"/>
                </a:solidFill>
                <a:latin typeface="ＭＳ ゴシック" panose="020B0609070205080204" pitchFamily="49" charset="-128"/>
                <a:ea typeface="ＭＳ ゴシック" panose="020B0609070205080204" pitchFamily="49" charset="-128"/>
              </a:rPr>
              <a:t>(</a:t>
            </a:r>
            <a:r>
              <a:rPr lang="ja-JP" altLang="en-US" sz="1400">
                <a:solidFill>
                  <a:schemeClr val="tx1"/>
                </a:solidFill>
                <a:latin typeface="ＭＳ ゴシック" panose="020B0609070205080204" pitchFamily="49" charset="-128"/>
                <a:ea typeface="ＭＳ ゴシック" panose="020B0609070205080204" pitchFamily="49" charset="-128"/>
              </a:rPr>
              <a:t>多職種連携</a:t>
            </a:r>
            <a:r>
              <a:rPr lang="en-US" altLang="ja-JP" sz="1400" smtClean="0">
                <a:solidFill>
                  <a:schemeClr val="tx1"/>
                </a:solidFill>
                <a:latin typeface="ＭＳ ゴシック" panose="020B0609070205080204" pitchFamily="49" charset="-128"/>
                <a:ea typeface="ＭＳ ゴシック" panose="020B0609070205080204" pitchFamily="49" charset="-128"/>
              </a:rPr>
              <a:t>)</a:t>
            </a:r>
            <a:r>
              <a:rPr lang="ja-JP" altLang="en-US" sz="1400" smtClean="0">
                <a:solidFill>
                  <a:schemeClr val="tx1"/>
                </a:solidFill>
                <a:latin typeface="ＭＳ ゴシック" panose="020B0609070205080204" pitchFamily="49" charset="-128"/>
                <a:ea typeface="ＭＳ ゴシック" panose="020B0609070205080204" pitchFamily="49" charset="-128"/>
              </a:rPr>
              <a:t>」</a:t>
            </a:r>
            <a:endParaRPr lang="ja-JP" altLang="en-US" sz="1400">
              <a:solidFill>
                <a:schemeClr val="tx1"/>
              </a:solidFill>
              <a:latin typeface="ＭＳ ゴシック" panose="020B0609070205080204" pitchFamily="49" charset="-128"/>
              <a:ea typeface="ＭＳ ゴシック" panose="020B0609070205080204" pitchFamily="49" charset="-128"/>
            </a:endParaRPr>
          </a:p>
          <a:p>
            <a:r>
              <a:rPr lang="ja-JP" altLang="en-US" sz="1400" smtClean="0">
                <a:solidFill>
                  <a:schemeClr val="tx1"/>
                </a:solidFill>
                <a:latin typeface="ＭＳ ゴシック" panose="020B0609070205080204" pitchFamily="49" charset="-128"/>
                <a:ea typeface="ＭＳ ゴシック" panose="020B0609070205080204" pitchFamily="49" charset="-128"/>
              </a:rPr>
              <a:t>スライド</a:t>
            </a:r>
            <a:r>
              <a:rPr lang="en-US" altLang="ja-JP" sz="1400" smtClean="0">
                <a:solidFill>
                  <a:schemeClr val="tx1"/>
                </a:solidFill>
                <a:latin typeface="ＭＳ ゴシック" panose="020B0609070205080204" pitchFamily="49" charset="-128"/>
                <a:ea typeface="ＭＳ ゴシック" panose="020B0609070205080204" pitchFamily="49" charset="-128"/>
              </a:rPr>
              <a:t>17</a:t>
            </a:r>
            <a:r>
              <a:rPr lang="ja-JP" altLang="en-US" sz="1400" smtClean="0">
                <a:solidFill>
                  <a:schemeClr val="tx1"/>
                </a:solidFill>
                <a:latin typeface="ＭＳ ゴシック" panose="020B0609070205080204" pitchFamily="49" charset="-128"/>
                <a:ea typeface="ＭＳ ゴシック" panose="020B0609070205080204" pitchFamily="49" charset="-128"/>
              </a:rPr>
              <a:t>の図を底に改変</a:t>
            </a:r>
            <a:endParaRPr lang="ja-JP" altLang="en-US" sz="1400">
              <a:solidFill>
                <a:schemeClr val="tx1"/>
              </a:solidFill>
              <a:latin typeface="ＭＳ ゴシック" panose="020B0609070205080204" pitchFamily="49" charset="-128"/>
              <a:ea typeface="ＭＳ ゴシック" panose="020B0609070205080204" pitchFamily="49" charset="-128"/>
            </a:endParaRPr>
          </a:p>
        </p:txBody>
      </p:sp>
      <p:sp>
        <p:nvSpPr>
          <p:cNvPr id="28" name="角丸四角形 27"/>
          <p:cNvSpPr/>
          <p:nvPr/>
        </p:nvSpPr>
        <p:spPr>
          <a:xfrm>
            <a:off x="685800" y="2323397"/>
            <a:ext cx="7629525" cy="21152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748200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96888" y="468421"/>
            <a:ext cx="7886700" cy="585788"/>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rPr>
              <a:t>チームアプローチ（多職種連携</a:t>
            </a:r>
            <a:r>
              <a:rPr lang="ja-JP" altLang="en-US" sz="3200" dirty="0">
                <a:solidFill>
                  <a:srgbClr val="C00000"/>
                </a:solidFill>
                <a:latin typeface="ＤＨＰ特太ゴシック体" panose="020B0500000000000000" pitchFamily="50" charset="-128"/>
                <a:ea typeface="ＤＨＰ特太ゴシック体" panose="020B0500000000000000" pitchFamily="50" charset="-128"/>
              </a:rPr>
              <a:t>）</a:t>
            </a:r>
            <a:endPar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endParaRPr>
          </a:p>
        </p:txBody>
      </p:sp>
      <p:sp>
        <p:nvSpPr>
          <p:cNvPr id="3" name="コンテンツ プレースホルダー 2"/>
          <p:cNvSpPr>
            <a:spLocks noGrp="1"/>
          </p:cNvSpPr>
          <p:nvPr>
            <p:ph idx="4294967295"/>
          </p:nvPr>
        </p:nvSpPr>
        <p:spPr>
          <a:xfrm>
            <a:off x="611187" y="1387475"/>
            <a:ext cx="8313737" cy="4351338"/>
          </a:xfrm>
        </p:spPr>
        <p:txBody>
          <a:bodyPr/>
          <a:lstStyle/>
          <a:p>
            <a:r>
              <a:rPr kumimoji="1" lang="ja-JP" altLang="en-US" dirty="0">
                <a:latin typeface="ＭＳ ゴシック" panose="020B0609070205080204" pitchFamily="49" charset="-128"/>
                <a:ea typeface="ＭＳ ゴシック" panose="020B0609070205080204" pitchFamily="49" charset="-128"/>
              </a:rPr>
              <a:t>多職種連携で大切なのは、「どのような顔ぶれが参加しているか」です。多くは介護・医療・福祉・行政が中心となりますが、</a:t>
            </a:r>
            <a:r>
              <a:rPr kumimoji="1" lang="en-US" altLang="ja-JP" dirty="0">
                <a:latin typeface="ＭＳ ゴシック" panose="020B0609070205080204" pitchFamily="49" charset="-128"/>
                <a:ea typeface="ＭＳ ゴシック" panose="020B0609070205080204" pitchFamily="49" charset="-128"/>
              </a:rPr>
              <a:t>NPO</a:t>
            </a:r>
            <a:r>
              <a:rPr kumimoji="1" lang="ja-JP" altLang="en-US" dirty="0">
                <a:latin typeface="ＭＳ ゴシック" panose="020B0609070205080204" pitchFamily="49" charset="-128"/>
                <a:ea typeface="ＭＳ ゴシック" panose="020B0609070205080204" pitchFamily="49" charset="-128"/>
              </a:rPr>
              <a:t>団体や地域団体（例：町内会、消防団、ボランティア団体等）が加わっていることもあります。それぞれの団体・法人の顔となる人が参加している場合もあれば、個人的な「ゆるやかなネットワーク」で集まっている場合もあります。</a:t>
            </a:r>
          </a:p>
        </p:txBody>
      </p:sp>
      <p:sp>
        <p:nvSpPr>
          <p:cNvPr id="4" name="角丸四角形 3"/>
          <p:cNvSpPr/>
          <p:nvPr/>
        </p:nvSpPr>
        <p:spPr>
          <a:xfrm>
            <a:off x="611188" y="4798814"/>
            <a:ext cx="8151812" cy="737755"/>
          </a:xfrm>
          <a:prstGeom prst="round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700" dirty="0">
                <a:solidFill>
                  <a:schemeClr val="tx1"/>
                </a:solidFill>
                <a:latin typeface="ＤＨＰ特太ゴシック体" panose="020B0500000000000000" pitchFamily="50" charset="-128"/>
                <a:ea typeface="ＤＨＰ特太ゴシック体" panose="020B0500000000000000" pitchFamily="50" charset="-128"/>
              </a:rPr>
              <a:t>多様なニーズへの多職種が協働した支援</a:t>
            </a:r>
          </a:p>
        </p:txBody>
      </p:sp>
    </p:spTree>
    <p:extLst>
      <p:ext uri="{BB962C8B-B14F-4D97-AF65-F5344CB8AC3E}">
        <p14:creationId xmlns:p14="http://schemas.microsoft.com/office/powerpoint/2010/main" val="1006699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514350" y="516929"/>
            <a:ext cx="7886700" cy="490538"/>
          </a:xfrm>
        </p:spPr>
        <p:txBody>
          <a:bodyPr>
            <a:normAutofit fontScale="90000"/>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rPr>
              <a:t>地域の会議（地域を知る）</a:t>
            </a:r>
          </a:p>
        </p:txBody>
      </p:sp>
      <p:sp>
        <p:nvSpPr>
          <p:cNvPr id="3" name="コンテンツ プレースホルダー 2"/>
          <p:cNvSpPr>
            <a:spLocks noGrp="1"/>
          </p:cNvSpPr>
          <p:nvPr>
            <p:ph idx="4294967295"/>
          </p:nvPr>
        </p:nvSpPr>
        <p:spPr>
          <a:xfrm>
            <a:off x="620713" y="1215231"/>
            <a:ext cx="8323262" cy="4351338"/>
          </a:xfrm>
        </p:spPr>
        <p:txBody>
          <a:bodyPr/>
          <a:lstStyle/>
          <a:p>
            <a:r>
              <a:rPr kumimoji="1" lang="ja-JP" altLang="en-US" dirty="0">
                <a:latin typeface="ＭＳ ゴシック" panose="020B0609070205080204" pitchFamily="49" charset="-128"/>
                <a:ea typeface="ＭＳ ゴシック" panose="020B0609070205080204" pitchFamily="49" charset="-128"/>
              </a:rPr>
              <a:t>地域の集まりには、町内会・団体自治体・マンション管理組合などの住民主体の集まりから、老人会や民生委員団体、地域婦人会などの集まり、商工会議所や商店街組合、さらに職能団体ではバス会社やタクシー会社の会議などさまざまです。</a:t>
            </a:r>
            <a:endParaRPr kumimoji="1"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地域のネットワークをつくるために、相談支援専門員は、これらの会議に頻繁に参加することで顔の見える関係となり、地域課題への</a:t>
            </a:r>
            <a:r>
              <a:rPr lang="ja-JP" altLang="en-US" dirty="0" smtClean="0">
                <a:latin typeface="ＭＳ ゴシック" panose="020B0609070205080204" pitchFamily="49" charset="-128"/>
                <a:ea typeface="ＭＳ ゴシック" panose="020B0609070205080204" pitchFamily="49" charset="-128"/>
              </a:rPr>
              <a:t>取組を</a:t>
            </a:r>
            <a:r>
              <a:rPr lang="ja-JP" altLang="en-US" dirty="0">
                <a:latin typeface="ＭＳ ゴシック" panose="020B0609070205080204" pitchFamily="49" charset="-128"/>
                <a:ea typeface="ＭＳ ゴシック" panose="020B0609070205080204" pitchFamily="49" charset="-128"/>
              </a:rPr>
              <a:t>円滑に進めることが可能になります。</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611188" y="5179814"/>
            <a:ext cx="8151812" cy="737755"/>
          </a:xfrm>
          <a:prstGeom prst="round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700" dirty="0" smtClean="0">
                <a:solidFill>
                  <a:schemeClr val="tx1"/>
                </a:solidFill>
                <a:latin typeface="ＤＨＰ特太ゴシック体" panose="020B0500000000000000" pitchFamily="50" charset="-128"/>
                <a:ea typeface="ＤＨＰ特太ゴシック体" panose="020B0500000000000000" pitchFamily="50" charset="-128"/>
              </a:rPr>
              <a:t>地域への働き掛け</a:t>
            </a:r>
            <a:endParaRPr lang="ja-JP" altLang="en-US" sz="2700" dirty="0">
              <a:solidFill>
                <a:schemeClr val="tx1"/>
              </a:solidFill>
              <a:latin typeface="ＤＨＰ特太ゴシック体" panose="020B0500000000000000" pitchFamily="50" charset="-128"/>
              <a:ea typeface="ＤＨＰ特太ゴシック体" panose="020B0500000000000000" pitchFamily="50" charset="-128"/>
            </a:endParaRPr>
          </a:p>
        </p:txBody>
      </p:sp>
    </p:spTree>
    <p:extLst>
      <p:ext uri="{BB962C8B-B14F-4D97-AF65-F5344CB8AC3E}">
        <p14:creationId xmlns:p14="http://schemas.microsoft.com/office/powerpoint/2010/main" val="3745435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b="0" smtClean="0">
                <a:latin typeface="メイリオ" panose="020B0604030504040204" pitchFamily="50" charset="-128"/>
                <a:ea typeface="メイリオ" panose="020B0604030504040204" pitchFamily="50" charset="-128"/>
              </a:rPr>
              <a:t>ケア会議の活用</a:t>
            </a:r>
            <a:endParaRPr kumimoji="1" lang="ja-JP" altLang="en-US" sz="3200" b="0" dirty="0">
              <a:latin typeface="メイリオ" panose="020B0604030504040204" pitchFamily="50" charset="-128"/>
              <a:ea typeface="メイリオ" panose="020B0604030504040204" pitchFamily="50" charset="-128"/>
            </a:endParaRPr>
          </a:p>
        </p:txBody>
      </p:sp>
      <p:sp>
        <p:nvSpPr>
          <p:cNvPr id="3" name="テキスト プレースホルダー 2"/>
          <p:cNvSpPr>
            <a:spLocks noGrp="1"/>
          </p:cNvSpPr>
          <p:nvPr>
            <p:ph type="body" idx="1"/>
          </p:nvPr>
        </p:nvSpPr>
        <p:spPr/>
        <p:txBody>
          <a:bodyPr>
            <a:normAutofit/>
          </a:bodyPr>
          <a:lstStyle/>
          <a:p>
            <a:r>
              <a:rPr kumimoji="1" lang="ja-JP" altLang="en-US" smtClean="0">
                <a:solidFill>
                  <a:schemeClr val="tx1"/>
                </a:solidFill>
                <a:latin typeface="メイリオ" panose="020B0604030504040204" pitchFamily="50" charset="-128"/>
                <a:ea typeface="メイリオ" panose="020B0604030504040204" pitchFamily="50" charset="-128"/>
              </a:rPr>
              <a:t>サービス担当者会議にとどまらない会議の活用</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54076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112199630"/>
              </p:ext>
            </p:extLst>
          </p:nvPr>
        </p:nvGraphicFramePr>
        <p:xfrm>
          <a:off x="696610" y="2806303"/>
          <a:ext cx="8104490" cy="1190256"/>
        </p:xfrm>
        <a:graphic>
          <a:graphicData uri="http://schemas.openxmlformats.org/drawingml/2006/table">
            <a:tbl>
              <a:tblPr/>
              <a:tblGrid>
                <a:gridCol w="386363">
                  <a:extLst>
                    <a:ext uri="{9D8B030D-6E8A-4147-A177-3AD203B41FA5}">
                      <a16:colId xmlns:a16="http://schemas.microsoft.com/office/drawing/2014/main" val="20000"/>
                    </a:ext>
                  </a:extLst>
                </a:gridCol>
                <a:gridCol w="7718127">
                  <a:extLst>
                    <a:ext uri="{9D8B030D-6E8A-4147-A177-3AD203B41FA5}">
                      <a16:colId xmlns:a16="http://schemas.microsoft.com/office/drawing/2014/main" val="20001"/>
                    </a:ext>
                  </a:extLst>
                </a:gridCol>
              </a:tblGrid>
              <a:tr h="39675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①</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情報の収集や整理をし、意見や感想、改善のためのアイデアを集める</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75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rPr>
                        <a:t>②</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支援の方針を修正、確認、決定をする</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75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rPr>
                        <a:t>③</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支援へ反映させるための具体的な役割分担等を決める</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9888" name="テキスト ボックス 5"/>
          <p:cNvSpPr txBox="1">
            <a:spLocks noChangeArrowheads="1"/>
          </p:cNvSpPr>
          <p:nvPr/>
        </p:nvSpPr>
        <p:spPr bwMode="auto">
          <a:xfrm>
            <a:off x="531019" y="2434829"/>
            <a:ext cx="2753916" cy="369332"/>
          </a:xfrm>
          <a:prstGeom prst="rect">
            <a:avLst/>
          </a:prstGeom>
          <a:noFill/>
          <a:ln w="9525">
            <a:noFill/>
            <a:miter lim="800000"/>
            <a:headEnd/>
            <a:tailEnd/>
          </a:ln>
        </p:spPr>
        <p:txBody>
          <a:bodyPr>
            <a:spAutoFit/>
          </a:bodyPr>
          <a:lstStyle/>
          <a:p>
            <a:r>
              <a:rPr lang="ja-JP" altLang="en-US">
                <a:latin typeface="ＤＨＰ特太ゴシック体" panose="020B0500000000000000" pitchFamily="50" charset="-128"/>
                <a:ea typeface="ＤＨＰ特太ゴシック体" panose="020B0500000000000000" pitchFamily="50" charset="-128"/>
              </a:rPr>
              <a:t>ケア会議の主な機能</a:t>
            </a:r>
          </a:p>
        </p:txBody>
      </p:sp>
      <p:sp>
        <p:nvSpPr>
          <p:cNvPr id="79889" name="テキスト ボックス 6"/>
          <p:cNvSpPr txBox="1">
            <a:spLocks noChangeArrowheads="1"/>
          </p:cNvSpPr>
          <p:nvPr/>
        </p:nvSpPr>
        <p:spPr bwMode="auto">
          <a:xfrm>
            <a:off x="520305" y="4090988"/>
            <a:ext cx="2755106" cy="369332"/>
          </a:xfrm>
          <a:prstGeom prst="rect">
            <a:avLst/>
          </a:prstGeom>
          <a:noFill/>
          <a:ln w="9525">
            <a:noFill/>
            <a:miter lim="800000"/>
            <a:headEnd/>
            <a:tailEnd/>
          </a:ln>
        </p:spPr>
        <p:txBody>
          <a:bodyPr>
            <a:spAutoFit/>
          </a:bodyPr>
          <a:lstStyle/>
          <a:p>
            <a:r>
              <a:rPr lang="ja-JP" altLang="en-US">
                <a:latin typeface="ＤＨＰ特太ゴシック体" panose="020B0500000000000000" pitchFamily="50" charset="-128"/>
                <a:ea typeface="ＤＨＰ特太ゴシック体" panose="020B0500000000000000" pitchFamily="50" charset="-128"/>
              </a:rPr>
              <a:t>促進のための要因</a:t>
            </a:r>
          </a:p>
        </p:txBody>
      </p:sp>
      <p:graphicFrame>
        <p:nvGraphicFramePr>
          <p:cNvPr id="8" name="表 7"/>
          <p:cNvGraphicFramePr>
            <a:graphicFrameLocks noGrp="1"/>
          </p:cNvGraphicFramePr>
          <p:nvPr>
            <p:extLst>
              <p:ext uri="{D42A27DB-BD31-4B8C-83A1-F6EECF244321}">
                <p14:modId xmlns:p14="http://schemas.microsoft.com/office/powerpoint/2010/main" val="501932844"/>
              </p:ext>
            </p:extLst>
          </p:nvPr>
        </p:nvGraphicFramePr>
        <p:xfrm>
          <a:off x="696610" y="4467692"/>
          <a:ext cx="8104490" cy="1885485"/>
        </p:xfrm>
        <a:graphic>
          <a:graphicData uri="http://schemas.openxmlformats.org/drawingml/2006/table">
            <a:tbl>
              <a:tblPr/>
              <a:tblGrid>
                <a:gridCol w="385645">
                  <a:extLst>
                    <a:ext uri="{9D8B030D-6E8A-4147-A177-3AD203B41FA5}">
                      <a16:colId xmlns:a16="http://schemas.microsoft.com/office/drawing/2014/main" val="20000"/>
                    </a:ext>
                  </a:extLst>
                </a:gridCol>
                <a:gridCol w="1194220">
                  <a:extLst>
                    <a:ext uri="{9D8B030D-6E8A-4147-A177-3AD203B41FA5}">
                      <a16:colId xmlns:a16="http://schemas.microsoft.com/office/drawing/2014/main" val="20001"/>
                    </a:ext>
                  </a:extLst>
                </a:gridCol>
                <a:gridCol w="6524625">
                  <a:extLst>
                    <a:ext uri="{9D8B030D-6E8A-4147-A177-3AD203B41FA5}">
                      <a16:colId xmlns:a16="http://schemas.microsoft.com/office/drawing/2014/main" val="20002"/>
                    </a:ext>
                  </a:extLst>
                </a:gridCol>
              </a:tblGrid>
              <a:tr h="62849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①</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知識・技術</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175" marR="0" lvl="0" indent="0" algn="just"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進行役・参加者ともに、より会議を円滑に進めるための基礎的な知識と技術（コミュニケーションスキル</a:t>
                      </a:r>
                      <a:r>
                        <a:rPr kumimoji="0" lang="ja-JP" altLang="en-US" sz="18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rPr>
                        <a:t>も</a:t>
                      </a:r>
                      <a:r>
                        <a:rPr kumimoji="0" lang="ja-JP" altLang="en-US" sz="18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含め）</a:t>
                      </a:r>
                      <a:endPar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endParaRP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849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rPr>
                        <a:t>②</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rPr>
                        <a:t>マニュアル</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上記を</a:t>
                      </a:r>
                      <a:r>
                        <a:rPr kumimoji="0" lang="ja-JP" altLang="en-US" sz="18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rPr>
                        <a:t>まとめた</a:t>
                      </a:r>
                      <a:r>
                        <a:rPr kumimoji="0" lang="ja-JP" altLang="en-US" sz="18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もの</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a:t>
                      </a: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最低限度のもの⇒マニュアルが会議を硬直させる危険性）</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849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rPr>
                        <a:t>③</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rPr>
                        <a:t>評価</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①</a:t>
                      </a: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会議参加者　②利用者　③</a:t>
                      </a:r>
                      <a:r>
                        <a:rPr kumimoji="0" lang="en-US" altLang="ja-JP"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SV（</a:t>
                      </a: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上席者等）　④その他　</a:t>
                      </a:r>
                      <a:endParaRPr kumimoji="0" lang="en-US" altLang="ja-JP"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の４つの評価</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9908" name="テキスト ボックス 8"/>
          <p:cNvSpPr txBox="1">
            <a:spLocks noChangeArrowheads="1"/>
          </p:cNvSpPr>
          <p:nvPr/>
        </p:nvSpPr>
        <p:spPr bwMode="auto">
          <a:xfrm>
            <a:off x="531019" y="1131094"/>
            <a:ext cx="2753916" cy="369332"/>
          </a:xfrm>
          <a:prstGeom prst="rect">
            <a:avLst/>
          </a:prstGeom>
          <a:noFill/>
          <a:ln w="9525">
            <a:noFill/>
            <a:miter lim="800000"/>
            <a:headEnd/>
            <a:tailEnd/>
          </a:ln>
        </p:spPr>
        <p:txBody>
          <a:bodyPr>
            <a:spAutoFit/>
          </a:bodyPr>
          <a:lstStyle/>
          <a:p>
            <a:r>
              <a:rPr lang="ja-JP" altLang="en-US">
                <a:latin typeface="ＤＨＰ特太ゴシック体" panose="020B0500000000000000" pitchFamily="50" charset="-128"/>
                <a:ea typeface="ＤＨＰ特太ゴシック体" panose="020B0500000000000000" pitchFamily="50" charset="-128"/>
              </a:rPr>
              <a:t>ケア会議の目的</a:t>
            </a:r>
          </a:p>
        </p:txBody>
      </p:sp>
      <p:sp>
        <p:nvSpPr>
          <p:cNvPr id="79909" name="テキスト ボックス 10"/>
          <p:cNvSpPr txBox="1">
            <a:spLocks noChangeArrowheads="1"/>
          </p:cNvSpPr>
          <p:nvPr/>
        </p:nvSpPr>
        <p:spPr bwMode="auto">
          <a:xfrm>
            <a:off x="715660" y="1457325"/>
            <a:ext cx="8285465" cy="923330"/>
          </a:xfrm>
          <a:prstGeom prst="rect">
            <a:avLst/>
          </a:prstGeom>
          <a:noFill/>
          <a:ln w="9525">
            <a:noFill/>
            <a:miter lim="800000"/>
            <a:headEnd/>
            <a:tailEnd/>
          </a:ln>
        </p:spPr>
        <p:txBody>
          <a:bodyPr wrap="square">
            <a:spAutoFit/>
          </a:bodyPr>
          <a:lstStyle/>
          <a:p>
            <a:r>
              <a:rPr lang="ja-JP" altLang="ja-JP">
                <a:latin typeface="MS UI Gothic" panose="020B0600070205080204" pitchFamily="50" charset="-128"/>
                <a:ea typeface="MS UI Gothic" panose="020B0600070205080204" pitchFamily="50" charset="-128"/>
              </a:rPr>
              <a:t>サービス提供者が（利用者にとっての）自立促進に向けた</a:t>
            </a:r>
            <a:r>
              <a:rPr lang="ja-JP" altLang="en-US">
                <a:latin typeface="MS UI Gothic" panose="020B0600070205080204" pitchFamily="50" charset="-128"/>
                <a:ea typeface="MS UI Gothic" panose="020B0600070205080204" pitchFamily="50" charset="-128"/>
              </a:rPr>
              <a:t>、</a:t>
            </a:r>
            <a:r>
              <a:rPr lang="ja-JP" altLang="ja-JP">
                <a:latin typeface="MS UI Gothic" panose="020B0600070205080204" pitchFamily="50" charset="-128"/>
                <a:ea typeface="MS UI Gothic" panose="020B0600070205080204" pitchFamily="50" charset="-128"/>
              </a:rPr>
              <a:t>より良質な支援を提供するために、利用者にかかわる者が集まり、評価及び分析を行い、今後の支援の方針や具体的な内容を確定する</a:t>
            </a:r>
            <a:r>
              <a:rPr lang="ja-JP" altLang="ja-JP" smtClean="0">
                <a:latin typeface="MS UI Gothic" panose="020B0600070205080204" pitchFamily="50" charset="-128"/>
                <a:ea typeface="MS UI Gothic" panose="020B0600070205080204" pitchFamily="50" charset="-128"/>
              </a:rPr>
              <a:t>。</a:t>
            </a:r>
            <a:endParaRPr lang="ja-JP" altLang="ja-JP">
              <a:latin typeface="MS UI Gothic" panose="020B0600070205080204" pitchFamily="50" charset="-128"/>
              <a:ea typeface="MS UI Gothic" panose="020B0600070205080204" pitchFamily="50" charset="-128"/>
            </a:endParaRPr>
          </a:p>
        </p:txBody>
      </p:sp>
      <p:sp>
        <p:nvSpPr>
          <p:cNvPr id="2" name="スライド番号プレースホルダー 1"/>
          <p:cNvSpPr>
            <a:spLocks noGrp="1"/>
          </p:cNvSpPr>
          <p:nvPr>
            <p:ph type="sldNum" sz="quarter" idx="12"/>
          </p:nvPr>
        </p:nvSpPr>
        <p:spPr/>
        <p:txBody>
          <a:bodyPr/>
          <a:lstStyle/>
          <a:p>
            <a:fld id="{045518DD-8AE6-4716-8CB1-4E1853E1D562}" type="slidenum">
              <a:rPr kumimoji="1" lang="ja-JP" altLang="en-US" smtClean="0"/>
              <a:pPr/>
              <a:t>18</a:t>
            </a:fld>
            <a:endParaRPr kumimoji="1" lang="ja-JP" altLang="en-US"/>
          </a:p>
        </p:txBody>
      </p:sp>
      <p:sp>
        <p:nvSpPr>
          <p:cNvPr id="9" name="タイトル 1"/>
          <p:cNvSpPr txBox="1">
            <a:spLocks/>
          </p:cNvSpPr>
          <p:nvPr/>
        </p:nvSpPr>
        <p:spPr>
          <a:xfrm>
            <a:off x="535503" y="491829"/>
            <a:ext cx="6858000" cy="50448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ケア会議について①</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Tree>
    <p:extLst>
      <p:ext uri="{BB962C8B-B14F-4D97-AF65-F5344CB8AC3E}">
        <p14:creationId xmlns:p14="http://schemas.microsoft.com/office/powerpoint/2010/main" val="2152410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45518DD-8AE6-4716-8CB1-4E1853E1D562}" type="slidenum">
              <a:rPr kumimoji="1" lang="ja-JP" altLang="en-US" smtClean="0"/>
              <a:pPr/>
              <a:t>19</a:t>
            </a:fld>
            <a:endParaRPr kumimoji="1" lang="ja-JP" altLang="en-US"/>
          </a:p>
        </p:txBody>
      </p:sp>
      <p:sp>
        <p:nvSpPr>
          <p:cNvPr id="77826" name="タイトル 1"/>
          <p:cNvSpPr>
            <a:spLocks noGrp="1"/>
          </p:cNvSpPr>
          <p:nvPr>
            <p:ph type="ctrTitle" idx="4294967295"/>
          </p:nvPr>
        </p:nvSpPr>
        <p:spPr>
          <a:xfrm>
            <a:off x="535503" y="491829"/>
            <a:ext cx="6858000" cy="504482"/>
          </a:xfrm>
        </p:spPr>
        <p:txBody>
          <a:bodyPr>
            <a:normAutofit fontScale="90000"/>
          </a:bodyPr>
          <a:lstStyle/>
          <a:p>
            <a:r>
              <a:rPr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ケア会議</a:t>
            </a:r>
            <a:r>
              <a:rPr lang="ja-JP" altLang="en-US" sz="320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に</a:t>
            </a:r>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ついて②</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659577652"/>
              </p:ext>
            </p:extLst>
          </p:nvPr>
        </p:nvGraphicFramePr>
        <p:xfrm>
          <a:off x="704850" y="3695700"/>
          <a:ext cx="8020050" cy="1645920"/>
        </p:xfrm>
        <a:graphic>
          <a:graphicData uri="http://schemas.openxmlformats.org/drawingml/2006/table">
            <a:tbl>
              <a:tblPr/>
              <a:tblGrid>
                <a:gridCol w="4010025">
                  <a:extLst>
                    <a:ext uri="{9D8B030D-6E8A-4147-A177-3AD203B41FA5}">
                      <a16:colId xmlns:a16="http://schemas.microsoft.com/office/drawing/2014/main" val="20000"/>
                    </a:ext>
                  </a:extLst>
                </a:gridCol>
                <a:gridCol w="4010025">
                  <a:extLst>
                    <a:ext uri="{9D8B030D-6E8A-4147-A177-3AD203B41FA5}">
                      <a16:colId xmlns:a16="http://schemas.microsoft.com/office/drawing/2014/main" val="20001"/>
                    </a:ext>
                  </a:extLst>
                </a:gridCol>
              </a:tblGrid>
              <a:tr h="23583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直接的効果</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間接的効果</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1180098">
                <a:tc>
                  <a:txBody>
                    <a:bodyPr/>
                    <a:lstStyle/>
                    <a:p>
                      <a:pPr marL="342900" marR="0" lvl="0" indent="-342900" algn="just" defTabSz="914400" rtl="0" eaLnBrk="0" fontAlgn="base" latinLnBrk="0" hangingPunct="0">
                        <a:lnSpc>
                          <a:spcPct val="100000"/>
                        </a:lnSpc>
                        <a:spcBef>
                          <a:spcPct val="0"/>
                        </a:spcBef>
                        <a:spcAft>
                          <a:spcPct val="0"/>
                        </a:spcAft>
                        <a:buClrTx/>
                        <a:buSzTx/>
                        <a:buFontTx/>
                        <a:buAutoNum type="circleNumDbPlain"/>
                        <a:tabLst>
                          <a:tab pos="304800" algn="l"/>
                        </a:tabLst>
                      </a:pPr>
                      <a:r>
                        <a:rPr kumimoji="0" lang="ja-JP" altLang="en-US" sz="18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rPr>
                        <a:t>事例共有イメージ</a:t>
                      </a:r>
                    </a:p>
                    <a:p>
                      <a:pPr marL="342900" marR="0" lvl="0" indent="-342900" algn="just" defTabSz="914400" rtl="0" eaLnBrk="0" fontAlgn="base" latinLnBrk="0" hangingPunct="0">
                        <a:lnSpc>
                          <a:spcPct val="100000"/>
                        </a:lnSpc>
                        <a:spcBef>
                          <a:spcPct val="0"/>
                        </a:spcBef>
                        <a:spcAft>
                          <a:spcPct val="0"/>
                        </a:spcAft>
                        <a:buClrTx/>
                        <a:buSzTx/>
                        <a:buFontTx/>
                        <a:buAutoNum type="circleNumDbPlain"/>
                        <a:tabLst>
                          <a:tab pos="304800" algn="l"/>
                        </a:tabLst>
                      </a:pPr>
                      <a:r>
                        <a:rPr kumimoji="0" lang="ja-JP" altLang="en-US" sz="18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rPr>
                        <a:t>実践の追体験</a:t>
                      </a:r>
                    </a:p>
                    <a:p>
                      <a:pPr marL="342900" marR="0" lvl="0" indent="-342900" algn="just" defTabSz="914400" rtl="0" eaLnBrk="0" fontAlgn="base" latinLnBrk="0" hangingPunct="0">
                        <a:lnSpc>
                          <a:spcPct val="100000"/>
                        </a:lnSpc>
                        <a:spcBef>
                          <a:spcPct val="0"/>
                        </a:spcBef>
                        <a:spcAft>
                          <a:spcPct val="0"/>
                        </a:spcAft>
                        <a:buClrTx/>
                        <a:buSzTx/>
                        <a:buFontTx/>
                        <a:buAutoNum type="circleNumDbPlain"/>
                        <a:tabLst>
                          <a:tab pos="304800" algn="l"/>
                        </a:tabLst>
                      </a:pPr>
                      <a:r>
                        <a:rPr kumimoji="0" lang="ja-JP" altLang="en-US" sz="18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rPr>
                        <a:t>援助の質の向上</a:t>
                      </a:r>
                    </a:p>
                    <a:p>
                      <a:pPr marL="342900" marR="0" lvl="0" indent="-342900" algn="just" defTabSz="914400" rtl="0" eaLnBrk="0" fontAlgn="base" latinLnBrk="0" hangingPunct="0">
                        <a:lnSpc>
                          <a:spcPct val="100000"/>
                        </a:lnSpc>
                        <a:spcBef>
                          <a:spcPct val="0"/>
                        </a:spcBef>
                        <a:spcAft>
                          <a:spcPct val="0"/>
                        </a:spcAft>
                        <a:buClrTx/>
                        <a:buSzTx/>
                        <a:buFontTx/>
                        <a:buAutoNum type="circleNumDbPlain"/>
                        <a:tabLst>
                          <a:tab pos="304800" algn="l"/>
                        </a:tabLst>
                      </a:pPr>
                      <a:r>
                        <a:rPr kumimoji="0" lang="ja-JP" altLang="en-US" sz="18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rPr>
                        <a:t>実践プロセス評価</a:t>
                      </a:r>
                    </a:p>
                    <a:p>
                      <a:pPr marL="342900" marR="0" lvl="0" indent="-342900" algn="just" defTabSz="914400" rtl="0" eaLnBrk="0" fontAlgn="base" latinLnBrk="0" hangingPunct="0">
                        <a:lnSpc>
                          <a:spcPct val="100000"/>
                        </a:lnSpc>
                        <a:spcBef>
                          <a:spcPct val="0"/>
                        </a:spcBef>
                        <a:spcAft>
                          <a:spcPct val="0"/>
                        </a:spcAft>
                        <a:buClrTx/>
                        <a:buSzTx/>
                        <a:buFontTx/>
                        <a:buAutoNum type="circleNumDbPlain"/>
                        <a:tabLst>
                          <a:tab pos="304800" algn="l"/>
                        </a:tabLst>
                      </a:pPr>
                      <a:r>
                        <a:rPr kumimoji="0" lang="ja-JP" altLang="en-US" sz="18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rPr>
                        <a:t>援助観・方針の形成</a:t>
                      </a:r>
                    </a:p>
                  </a:txBody>
                  <a:tcPr marL="50201" marR="502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AutoNum type="circleNumDbPlain"/>
                        <a:tabLst>
                          <a:tab pos="228600" algn="l"/>
                        </a:tabLst>
                      </a:pP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組織を育てる</a:t>
                      </a:r>
                    </a:p>
                    <a:p>
                      <a:pPr marL="342900" marR="0" lvl="0" indent="-342900" algn="just" defTabSz="914400" rtl="0" eaLnBrk="0" fontAlgn="base" latinLnBrk="0" hangingPunct="0">
                        <a:lnSpc>
                          <a:spcPct val="100000"/>
                        </a:lnSpc>
                        <a:spcBef>
                          <a:spcPct val="0"/>
                        </a:spcBef>
                        <a:spcAft>
                          <a:spcPct val="0"/>
                        </a:spcAft>
                        <a:buClrTx/>
                        <a:buSzTx/>
                        <a:buFontTx/>
                        <a:buAutoNum type="circleNumDbPlain"/>
                        <a:tabLst>
                          <a:tab pos="228600" algn="l"/>
                        </a:tabLst>
                      </a:pP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援助の共通原則を導く</a:t>
                      </a:r>
                    </a:p>
                    <a:p>
                      <a:pPr marL="342900" marR="0" lvl="0" indent="-342900" algn="just" defTabSz="914400" rtl="0" eaLnBrk="0" fontAlgn="base" latinLnBrk="0" hangingPunct="0">
                        <a:lnSpc>
                          <a:spcPct val="100000"/>
                        </a:lnSpc>
                        <a:spcBef>
                          <a:spcPct val="0"/>
                        </a:spcBef>
                        <a:spcAft>
                          <a:spcPct val="0"/>
                        </a:spcAft>
                        <a:buClrTx/>
                        <a:buSzTx/>
                        <a:buFontTx/>
                        <a:buAutoNum type="circleNumDbPlain"/>
                        <a:tabLst>
                          <a:tab pos="228600" algn="l"/>
                        </a:tabLst>
                      </a:pP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援助者を育てる</a:t>
                      </a:r>
                    </a:p>
                  </a:txBody>
                  <a:tcPr marL="50201" marR="502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7838" name="テキスト ボックス 5"/>
          <p:cNvSpPr txBox="1">
            <a:spLocks noChangeArrowheads="1"/>
          </p:cNvSpPr>
          <p:nvPr/>
        </p:nvSpPr>
        <p:spPr bwMode="auto">
          <a:xfrm>
            <a:off x="558405" y="3309938"/>
            <a:ext cx="2753915" cy="369332"/>
          </a:xfrm>
          <a:prstGeom prst="rect">
            <a:avLst/>
          </a:prstGeom>
          <a:noFill/>
          <a:ln w="9525">
            <a:noFill/>
            <a:miter lim="800000"/>
            <a:headEnd/>
            <a:tailEnd/>
          </a:ln>
        </p:spPr>
        <p:txBody>
          <a:bodyPr>
            <a:spAutoFit/>
          </a:bodyPr>
          <a:lstStyle/>
          <a:p>
            <a:r>
              <a:rPr lang="ja-JP" altLang="en-US">
                <a:latin typeface="ＤＨＰ特太ゴシック体" panose="020B0500000000000000" pitchFamily="50" charset="-128"/>
                <a:ea typeface="ＤＨＰ特太ゴシック体" panose="020B0500000000000000" pitchFamily="50" charset="-128"/>
                <a:cs typeface="メイリオ" panose="020B0604030504040204" pitchFamily="50" charset="-128"/>
              </a:rPr>
              <a:t>ケア会議の効果</a:t>
            </a:r>
          </a:p>
        </p:txBody>
      </p:sp>
      <p:sp>
        <p:nvSpPr>
          <p:cNvPr id="77839" name="テキスト ボックス 6"/>
          <p:cNvSpPr txBox="1">
            <a:spLocks noChangeArrowheads="1"/>
          </p:cNvSpPr>
          <p:nvPr/>
        </p:nvSpPr>
        <p:spPr bwMode="auto">
          <a:xfrm>
            <a:off x="3548715" y="5449471"/>
            <a:ext cx="5279230" cy="307777"/>
          </a:xfrm>
          <a:prstGeom prst="rect">
            <a:avLst/>
          </a:prstGeom>
          <a:noFill/>
          <a:ln w="9525">
            <a:noFill/>
            <a:miter lim="800000"/>
            <a:headEnd/>
            <a:tailEnd/>
          </a:ln>
        </p:spPr>
        <p:txBody>
          <a:bodyPr wrap="square">
            <a:spAutoFit/>
          </a:bodyPr>
          <a:lstStyle/>
          <a:p>
            <a:pPr algn="r"/>
            <a:r>
              <a:rPr lang="ja-JP" altLang="ja-JP" sz="1400" smtClean="0">
                <a:latin typeface="MS UI Gothic" panose="020B0600070205080204" pitchFamily="50" charset="-128"/>
                <a:ea typeface="MS UI Gothic" panose="020B0600070205080204" pitchFamily="50" charset="-128"/>
              </a:rPr>
              <a:t>岩間伸之</a:t>
            </a:r>
            <a:r>
              <a:rPr lang="en-US" altLang="ja-JP" sz="1400" smtClean="0">
                <a:latin typeface="MS UI Gothic" panose="020B0600070205080204" pitchFamily="50" charset="-128"/>
                <a:ea typeface="MS UI Gothic" panose="020B0600070205080204" pitchFamily="50" charset="-128"/>
              </a:rPr>
              <a:t>: 『</a:t>
            </a:r>
            <a:r>
              <a:rPr lang="ja-JP" altLang="ja-JP" sz="1400">
                <a:latin typeface="MS UI Gothic" panose="020B0600070205080204" pitchFamily="50" charset="-128"/>
                <a:ea typeface="MS UI Gothic" panose="020B0600070205080204" pitchFamily="50" charset="-128"/>
              </a:rPr>
              <a:t>援助を深める事例研究の方法</a:t>
            </a:r>
            <a:r>
              <a:rPr lang="en-US" altLang="ja-JP" sz="1400" smtClean="0">
                <a:latin typeface="MS UI Gothic" panose="020B0600070205080204" pitchFamily="50" charset="-128"/>
                <a:ea typeface="MS UI Gothic" panose="020B0600070205080204" pitchFamily="50" charset="-128"/>
              </a:rPr>
              <a:t>』</a:t>
            </a:r>
            <a:r>
              <a:rPr lang="en-US" altLang="ja-JP" sz="1400">
                <a:latin typeface="MS UI Gothic" panose="020B0600070205080204" pitchFamily="50" charset="-128"/>
                <a:ea typeface="MS UI Gothic" panose="020B0600070205080204" pitchFamily="50" charset="-128"/>
              </a:rPr>
              <a:t>(</a:t>
            </a:r>
            <a:r>
              <a:rPr lang="ja-JP" altLang="ja-JP" sz="1400" smtClean="0">
                <a:latin typeface="MS UI Gothic" panose="020B0600070205080204" pitchFamily="50" charset="-128"/>
                <a:ea typeface="MS UI Gothic" panose="020B0600070205080204" pitchFamily="50" charset="-128"/>
              </a:rPr>
              <a:t>ミネルヴァ書房</a:t>
            </a:r>
            <a:r>
              <a:rPr lang="en-US" altLang="ja-JP" sz="1400" smtClean="0">
                <a:latin typeface="MS UI Gothic" panose="020B0600070205080204" pitchFamily="50" charset="-128"/>
                <a:ea typeface="MS UI Gothic" panose="020B0600070205080204" pitchFamily="50" charset="-128"/>
              </a:rPr>
              <a:t>) </a:t>
            </a:r>
            <a:r>
              <a:rPr lang="ja-JP" altLang="en-US" sz="1400" smtClean="0">
                <a:latin typeface="MS UI Gothic" panose="020B0600070205080204" pitchFamily="50" charset="-128"/>
                <a:ea typeface="MS UI Gothic" panose="020B0600070205080204" pitchFamily="50" charset="-128"/>
              </a:rPr>
              <a:t>より</a:t>
            </a:r>
            <a:endParaRPr lang="ja-JP" altLang="ja-JP" sz="1400">
              <a:latin typeface="MS UI Gothic" panose="020B0600070205080204" pitchFamily="50" charset="-128"/>
              <a:ea typeface="MS UI Gothic" panose="020B0600070205080204" pitchFamily="50" charset="-128"/>
            </a:endParaRPr>
          </a:p>
        </p:txBody>
      </p:sp>
      <p:sp>
        <p:nvSpPr>
          <p:cNvPr id="77840" name="テキスト ボックス 7"/>
          <p:cNvSpPr txBox="1">
            <a:spLocks noChangeArrowheads="1"/>
          </p:cNvSpPr>
          <p:nvPr/>
        </p:nvSpPr>
        <p:spPr bwMode="auto">
          <a:xfrm>
            <a:off x="558403" y="1193919"/>
            <a:ext cx="2753916" cy="369332"/>
          </a:xfrm>
          <a:prstGeom prst="rect">
            <a:avLst/>
          </a:prstGeom>
          <a:noFill/>
          <a:ln w="9525">
            <a:noFill/>
            <a:miter lim="800000"/>
            <a:headEnd/>
            <a:tailEnd/>
          </a:ln>
        </p:spPr>
        <p:txBody>
          <a:bodyPr>
            <a:spAutoFit/>
          </a:bodyPr>
          <a:lstStyle/>
          <a:p>
            <a:r>
              <a:rPr lang="ja-JP" altLang="en-US">
                <a:latin typeface="ＤＨＰ特太ゴシック体" panose="020B0500000000000000" pitchFamily="50" charset="-128"/>
                <a:ea typeface="ＤＨＰ特太ゴシック体" panose="020B0500000000000000" pitchFamily="50" charset="-128"/>
                <a:cs typeface="メイリオ" panose="020B0604030504040204" pitchFamily="50" charset="-128"/>
              </a:rPr>
              <a:t>ケア会議の位置づけ</a:t>
            </a:r>
          </a:p>
        </p:txBody>
      </p:sp>
      <p:graphicFrame>
        <p:nvGraphicFramePr>
          <p:cNvPr id="11" name="表 10"/>
          <p:cNvGraphicFramePr>
            <a:graphicFrameLocks noGrp="1"/>
          </p:cNvGraphicFramePr>
          <p:nvPr>
            <p:extLst>
              <p:ext uri="{D42A27DB-BD31-4B8C-83A1-F6EECF244321}">
                <p14:modId xmlns:p14="http://schemas.microsoft.com/office/powerpoint/2010/main" val="1121504577"/>
              </p:ext>
            </p:extLst>
          </p:nvPr>
        </p:nvGraphicFramePr>
        <p:xfrm>
          <a:off x="704850" y="1593075"/>
          <a:ext cx="8020050" cy="1524915"/>
        </p:xfrm>
        <a:graphic>
          <a:graphicData uri="http://schemas.openxmlformats.org/drawingml/2006/table">
            <a:tbl>
              <a:tblPr/>
              <a:tblGrid>
                <a:gridCol w="1022146">
                  <a:extLst>
                    <a:ext uri="{9D8B030D-6E8A-4147-A177-3AD203B41FA5}">
                      <a16:colId xmlns:a16="http://schemas.microsoft.com/office/drawing/2014/main" val="20000"/>
                    </a:ext>
                  </a:extLst>
                </a:gridCol>
                <a:gridCol w="6997904">
                  <a:extLst>
                    <a:ext uri="{9D8B030D-6E8A-4147-A177-3AD203B41FA5}">
                      <a16:colId xmlns:a16="http://schemas.microsoft.com/office/drawing/2014/main" val="20001"/>
                    </a:ext>
                  </a:extLst>
                </a:gridCol>
              </a:tblGrid>
              <a:tr h="387370">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ケア会議</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生活全体のコーディネートを</a:t>
                      </a:r>
                      <a:r>
                        <a:rPr kumimoji="0" lang="ja-JP" altLang="en-US" sz="1800" b="0" i="0" u="none" strike="noStrike" cap="none" normalizeH="0" baseline="0" dirty="0" smtClean="0">
                          <a:ln>
                            <a:noFill/>
                          </a:ln>
                          <a:solidFill>
                            <a:schemeClr val="tx1"/>
                          </a:solidFill>
                          <a:effectLst/>
                          <a:latin typeface="MS UI Gothic" panose="020B0600070205080204" pitchFamily="50" charset="-128"/>
                          <a:ea typeface="MS UI Gothic" panose="020B0600070205080204" pitchFamily="50" charset="-128"/>
                        </a:rPr>
                        <a:t>行う</a:t>
                      </a: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会議（福祉サービス利用他）</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7370">
                <a:tc vMerge="1">
                  <a:txBody>
                    <a:bodyPr/>
                    <a:lstStyle/>
                    <a:p>
                      <a:endParaRPr kumimoji="1" lang="ja-JP" altLang="en-US"/>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支援計画策定のための情報収集等を行う会議（アセスメント・計画策定）</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2805">
                <a:tc vMerge="1">
                  <a:txBody>
                    <a:bodyPr/>
                    <a:lstStyle/>
                    <a:p>
                      <a:endParaRPr kumimoji="1" lang="ja-JP" altLang="en-US"/>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支援計画遂行の進行管理を行う会議</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7370">
                <a:tc vMerge="1">
                  <a:txBody>
                    <a:bodyPr/>
                    <a:lstStyle/>
                    <a:p>
                      <a:endParaRPr kumimoji="1" lang="ja-JP" altLang="en-US"/>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rPr>
                        <a:t>サービス業務の実務を検討（支援現場等での個別支援会議）</a:t>
                      </a:r>
                    </a:p>
                  </a:txBody>
                  <a:tcPr marL="50201" marR="502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7855" name="テキスト ボックス 11"/>
          <p:cNvSpPr txBox="1">
            <a:spLocks noChangeArrowheads="1"/>
          </p:cNvSpPr>
          <p:nvPr/>
        </p:nvSpPr>
        <p:spPr bwMode="auto">
          <a:xfrm>
            <a:off x="533400" y="5920621"/>
            <a:ext cx="8410575" cy="400110"/>
          </a:xfrm>
          <a:prstGeom prst="rect">
            <a:avLst/>
          </a:prstGeom>
          <a:noFill/>
          <a:ln w="9525">
            <a:noFill/>
            <a:miter lim="800000"/>
            <a:headEnd/>
            <a:tailEnd/>
          </a:ln>
        </p:spPr>
        <p:txBody>
          <a:bodyPr wrap="square">
            <a:spAutoFit/>
          </a:bodyPr>
          <a:lstStyle/>
          <a:p>
            <a:r>
              <a:rPr lang="ja-JP" altLang="en-US" sz="2000" dirty="0">
                <a:latin typeface="MS UI Gothic" panose="020B0600070205080204" pitchFamily="50" charset="-128"/>
                <a:ea typeface="MS UI Gothic" panose="020B0600070205080204" pitchFamily="50" charset="-128"/>
              </a:rPr>
              <a:t>その他、関係機関等とのネットワークづくりや地域課題抽出、自己の成長等</a:t>
            </a:r>
            <a:r>
              <a:rPr lang="ja-JP" altLang="en-US" sz="2000">
                <a:latin typeface="MS UI Gothic" panose="020B0600070205080204" pitchFamily="50" charset="-128"/>
                <a:ea typeface="MS UI Gothic" panose="020B0600070205080204" pitchFamily="50" charset="-128"/>
              </a:rPr>
              <a:t>が</a:t>
            </a:r>
            <a:r>
              <a:rPr lang="ja-JP" altLang="en-US" sz="2000" smtClean="0">
                <a:latin typeface="MS UI Gothic" panose="020B0600070205080204" pitchFamily="50" charset="-128"/>
                <a:ea typeface="MS UI Gothic" panose="020B0600070205080204" pitchFamily="50" charset="-128"/>
              </a:rPr>
              <a:t>ある。</a:t>
            </a:r>
            <a:endParaRPr lang="ja-JP" altLang="en-US" sz="20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176008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3865" y="1169058"/>
            <a:ext cx="8308615" cy="5632311"/>
          </a:xfrm>
          <a:prstGeom prst="rect">
            <a:avLst/>
          </a:prstGeom>
          <a:noFill/>
        </p:spPr>
        <p:txBody>
          <a:bodyPr wrap="square" rtlCol="0">
            <a:spAutoFit/>
          </a:bodyPr>
          <a:lstStyle/>
          <a:p>
            <a:r>
              <a:rPr lang="en-US" altLang="ja-JP" sz="2000" b="1" dirty="0">
                <a:latin typeface="ＭＳ Ｐゴシック" panose="020B0600070205080204" pitchFamily="50" charset="-128"/>
                <a:ea typeface="ＭＳ Ｐゴシック" panose="020B0600070205080204" pitchFamily="50" charset="-128"/>
                <a:cs typeface="メイリオ" pitchFamily="50" charset="-128"/>
              </a:rPr>
              <a:t>【</a:t>
            </a:r>
            <a:r>
              <a:rPr lang="ja-JP" altLang="en-US" sz="2000" b="1" dirty="0">
                <a:latin typeface="ＭＳ Ｐゴシック" panose="020B0600070205080204" pitchFamily="50" charset="-128"/>
                <a:ea typeface="ＭＳ Ｐゴシック" panose="020B0600070205080204" pitchFamily="50" charset="-128"/>
                <a:cs typeface="メイリオ" pitchFamily="50" charset="-128"/>
              </a:rPr>
              <a:t>獲得目標（標準カリキュラム） </a:t>
            </a:r>
            <a:r>
              <a:rPr lang="en-US" altLang="ja-JP" sz="2000" b="1" dirty="0">
                <a:latin typeface="ＭＳ Ｐゴシック" panose="020B0600070205080204" pitchFamily="50" charset="-128"/>
                <a:ea typeface="ＭＳ Ｐゴシック" panose="020B0600070205080204" pitchFamily="50" charset="-128"/>
                <a:cs typeface="メイリオ" pitchFamily="50" charset="-128"/>
              </a:rPr>
              <a:t>】</a:t>
            </a:r>
          </a:p>
          <a:p>
            <a:pPr>
              <a:lnSpc>
                <a:spcPts val="554"/>
              </a:lnSpc>
            </a:pPr>
            <a:endParaRPr lang="ja-JP" altLang="en-US" sz="2000" b="1" dirty="0">
              <a:latin typeface="ＭＳ Ｐゴシック" panose="020B0600070205080204" pitchFamily="50" charset="-128"/>
              <a:ea typeface="ＭＳ Ｐゴシック" panose="020B0600070205080204" pitchFamily="50" charset="-128"/>
              <a:cs typeface="メイリオ" pitchFamily="50" charset="-128"/>
            </a:endParaRPr>
          </a:p>
          <a:p>
            <a:pPr marL="408853" indent="-408853"/>
            <a:r>
              <a:rPr lang="ja-JP" altLang="en-US" sz="2000" dirty="0">
                <a:latin typeface="ＭＳ Ｐゴシック" panose="020B0600070205080204" pitchFamily="50" charset="-128"/>
                <a:ea typeface="ＭＳ Ｐゴシック" panose="020B0600070205080204" pitchFamily="50" charset="-128"/>
                <a:cs typeface="メイリオ" pitchFamily="50" charset="-128"/>
              </a:rPr>
              <a:t>　①多職種に対する理解・尊重に基づいてチームを組織し、円滑に機能させるための技術の向上を</a:t>
            </a:r>
            <a:r>
              <a:rPr lang="ja-JP" altLang="en-US" sz="2000" dirty="0" smtClean="0">
                <a:latin typeface="ＭＳ Ｐゴシック" panose="020B0600070205080204" pitchFamily="50" charset="-128"/>
                <a:ea typeface="ＭＳ Ｐゴシック" panose="020B0600070205080204" pitchFamily="50" charset="-128"/>
                <a:cs typeface="メイリオ" pitchFamily="50" charset="-128"/>
              </a:rPr>
              <a:t>図る。</a:t>
            </a:r>
            <a:endParaRPr lang="ja-JP" altLang="en-US" sz="2000" dirty="0">
              <a:latin typeface="ＭＳ Ｐゴシック" panose="020B0600070205080204" pitchFamily="50" charset="-128"/>
              <a:ea typeface="ＭＳ Ｐゴシック" panose="020B0600070205080204" pitchFamily="50" charset="-128"/>
              <a:cs typeface="メイリオ" pitchFamily="50" charset="-128"/>
            </a:endParaRPr>
          </a:p>
          <a:p>
            <a:pPr>
              <a:lnSpc>
                <a:spcPts val="1000"/>
              </a:lnSpc>
            </a:pPr>
            <a:endParaRPr lang="ja-JP" altLang="en-US" sz="2000" b="1" dirty="0">
              <a:latin typeface="ＭＳ Ｐゴシック" panose="020B0600070205080204" pitchFamily="50" charset="-128"/>
              <a:ea typeface="ＭＳ Ｐゴシック" panose="020B0600070205080204" pitchFamily="50" charset="-128"/>
              <a:cs typeface="メイリオ" pitchFamily="50" charset="-128"/>
            </a:endParaRPr>
          </a:p>
          <a:p>
            <a:r>
              <a:rPr lang="en-US" altLang="ja-JP" sz="2000" b="1" dirty="0">
                <a:latin typeface="ＭＳ Ｐゴシック" panose="020B0600070205080204" pitchFamily="50" charset="-128"/>
                <a:ea typeface="ＭＳ Ｐゴシック" panose="020B0600070205080204" pitchFamily="50" charset="-128"/>
                <a:cs typeface="メイリオ" pitchFamily="50" charset="-128"/>
              </a:rPr>
              <a:t>【</a:t>
            </a:r>
            <a:r>
              <a:rPr lang="ja-JP" altLang="en-US" sz="2000" b="1" dirty="0">
                <a:latin typeface="ＭＳ Ｐゴシック" panose="020B0600070205080204" pitchFamily="50" charset="-128"/>
                <a:ea typeface="ＭＳ Ｐゴシック" panose="020B0600070205080204" pitchFamily="50" charset="-128"/>
                <a:cs typeface="メイリオ" pitchFamily="50" charset="-128"/>
              </a:rPr>
              <a:t>内容（標準カリキュラム）</a:t>
            </a:r>
            <a:r>
              <a:rPr lang="en-US" altLang="ja-JP" sz="2000" b="1" dirty="0">
                <a:latin typeface="ＭＳ Ｐゴシック" panose="020B0600070205080204" pitchFamily="50" charset="-128"/>
                <a:ea typeface="ＭＳ Ｐゴシック" panose="020B0600070205080204" pitchFamily="50" charset="-128"/>
                <a:cs typeface="メイリオ" pitchFamily="50" charset="-128"/>
              </a:rPr>
              <a:t>】</a:t>
            </a:r>
          </a:p>
          <a:p>
            <a:pPr>
              <a:lnSpc>
                <a:spcPts val="554"/>
              </a:lnSpc>
            </a:pPr>
            <a:endParaRPr lang="ja-JP" altLang="en-US" sz="2000" b="1" dirty="0">
              <a:latin typeface="ＭＳ Ｐゴシック" panose="020B0600070205080204" pitchFamily="50" charset="-128"/>
              <a:ea typeface="ＭＳ Ｐゴシック" panose="020B0600070205080204" pitchFamily="50" charset="-128"/>
              <a:cs typeface="メイリオ" pitchFamily="50" charset="-128"/>
            </a:endParaRPr>
          </a:p>
          <a:p>
            <a:pPr marL="408853" indent="-408853"/>
            <a:r>
              <a:rPr lang="ja-JP" altLang="en-US" sz="2000" dirty="0" smtClean="0">
                <a:latin typeface="ＭＳ Ｐゴシック" panose="020B0600070205080204" pitchFamily="50" charset="-128"/>
                <a:ea typeface="ＭＳ Ｐゴシック" panose="020B0600070205080204" pitchFamily="50" charset="-128"/>
                <a:cs typeface="メイリオ" pitchFamily="50" charset="-128"/>
              </a:rPr>
              <a:t>　</a:t>
            </a:r>
            <a:r>
              <a:rPr lang="ja-JP" altLang="en-US" sz="2000" dirty="0" smtClean="0">
                <a:solidFill>
                  <a:srgbClr val="FF0000"/>
                </a:solidFill>
                <a:latin typeface="ＭＳ Ｐゴシック" panose="020B0600070205080204" pitchFamily="50" charset="-128"/>
                <a:ea typeface="ＭＳ Ｐゴシック" panose="020B0600070205080204" pitchFamily="50" charset="-128"/>
                <a:cs typeface="メイリオ" pitchFamily="50" charset="-128"/>
              </a:rPr>
              <a:t>① 利用者</a:t>
            </a:r>
            <a:r>
              <a:rPr lang="ja-JP" altLang="en-US" sz="2000" dirty="0">
                <a:solidFill>
                  <a:srgbClr val="FF0000"/>
                </a:solidFill>
                <a:latin typeface="ＭＳ Ｐゴシック" panose="020B0600070205080204" pitchFamily="50" charset="-128"/>
                <a:ea typeface="ＭＳ Ｐゴシック" panose="020B0600070205080204" pitchFamily="50" charset="-128"/>
                <a:cs typeface="メイリオ" pitchFamily="50" charset="-128"/>
              </a:rPr>
              <a:t>及びその家族の支援に対し、チームアプローチの意義を再確認すると共に、チームマネジメントの技術を向上させるための講義を行う。</a:t>
            </a:r>
          </a:p>
          <a:p>
            <a:pPr marL="408853" indent="-408853">
              <a:lnSpc>
                <a:spcPts val="600"/>
              </a:lnSpc>
            </a:pPr>
            <a:endParaRPr lang="ja-JP" altLang="en-US" sz="2000" dirty="0">
              <a:latin typeface="ＭＳ Ｐゴシック" panose="020B0600070205080204" pitchFamily="50" charset="-128"/>
              <a:ea typeface="ＭＳ Ｐゴシック" panose="020B0600070205080204" pitchFamily="50" charset="-128"/>
              <a:cs typeface="メイリオ" pitchFamily="50" charset="-128"/>
            </a:endParaRPr>
          </a:p>
          <a:p>
            <a:pPr marL="408853" indent="-408853"/>
            <a:r>
              <a:rPr lang="ja-JP" altLang="en-US" sz="2000" dirty="0" smtClean="0">
                <a:latin typeface="ＭＳ Ｐゴシック" panose="020B0600070205080204" pitchFamily="50" charset="-128"/>
                <a:ea typeface="ＭＳ Ｐゴシック" panose="020B0600070205080204" pitchFamily="50" charset="-128"/>
                <a:cs typeface="メイリオ" pitchFamily="50" charset="-128"/>
              </a:rPr>
              <a:t>　② 上記</a:t>
            </a:r>
            <a:r>
              <a:rPr lang="ja-JP" altLang="en-US" sz="2000" dirty="0">
                <a:latin typeface="ＭＳ Ｐゴシック" panose="020B0600070205080204" pitchFamily="50" charset="-128"/>
                <a:ea typeface="ＭＳ Ｐゴシック" panose="020B0600070205080204" pitchFamily="50" charset="-128"/>
                <a:cs typeface="メイリオ" pitchFamily="50" charset="-128"/>
              </a:rPr>
              <a:t>講義を踏まえ、自身によるチームアプローチの実践についての振り返り及び自己評価を行う。自己評価により維持・向上すべき技術等についての気づきを得る。自己評価を他者と共有</a:t>
            </a:r>
            <a:r>
              <a:rPr lang="ja-JP" altLang="en-US" sz="2000" dirty="0" smtClean="0">
                <a:latin typeface="ＭＳ Ｐゴシック" panose="020B0600070205080204" pitchFamily="50" charset="-128"/>
                <a:ea typeface="ＭＳ Ｐゴシック" panose="020B0600070205080204" pitchFamily="50" charset="-128"/>
                <a:cs typeface="メイリオ" pitchFamily="50" charset="-128"/>
              </a:rPr>
              <a:t>することに</a:t>
            </a:r>
            <a:r>
              <a:rPr lang="ja-JP" altLang="en-US" sz="2000" dirty="0">
                <a:latin typeface="ＭＳ Ｐゴシック" panose="020B0600070205080204" pitchFamily="50" charset="-128"/>
                <a:ea typeface="ＭＳ Ｐゴシック" panose="020B0600070205080204" pitchFamily="50" charset="-128"/>
                <a:cs typeface="メイリオ" pitchFamily="50" charset="-128"/>
              </a:rPr>
              <a:t>より気づきの幅を広げる</a:t>
            </a:r>
            <a:r>
              <a:rPr lang="ja-JP" altLang="en-US" sz="2000" dirty="0" smtClean="0">
                <a:latin typeface="ＭＳ Ｐゴシック" panose="020B0600070205080204" pitchFamily="50" charset="-128"/>
                <a:ea typeface="ＭＳ Ｐゴシック" panose="020B0600070205080204" pitchFamily="50" charset="-128"/>
                <a:cs typeface="メイリオ" pitchFamily="50" charset="-128"/>
              </a:rPr>
              <a:t>。</a:t>
            </a:r>
            <a:endParaRPr lang="en-US" altLang="ja-JP" sz="2000" dirty="0" smtClean="0">
              <a:latin typeface="ＭＳ Ｐゴシック" panose="020B0600070205080204" pitchFamily="50" charset="-128"/>
              <a:ea typeface="ＭＳ Ｐゴシック" panose="020B0600070205080204" pitchFamily="50" charset="-128"/>
              <a:cs typeface="メイリオ" pitchFamily="50" charset="-128"/>
            </a:endParaRPr>
          </a:p>
          <a:p>
            <a:pPr marL="408853" indent="-408853">
              <a:lnSpc>
                <a:spcPts val="600"/>
              </a:lnSpc>
            </a:pPr>
            <a:endParaRPr lang="ja-JP" altLang="en-US" sz="2000" dirty="0">
              <a:latin typeface="ＭＳ Ｐゴシック" panose="020B0600070205080204" pitchFamily="50" charset="-128"/>
              <a:ea typeface="ＭＳ Ｐゴシック" panose="020B0600070205080204" pitchFamily="50" charset="-128"/>
              <a:cs typeface="メイリオ" pitchFamily="50" charset="-128"/>
            </a:endParaRPr>
          </a:p>
          <a:p>
            <a:pPr marL="408853" indent="-408853"/>
            <a:r>
              <a:rPr lang="ja-JP" altLang="en-US" sz="2000" dirty="0" smtClean="0">
                <a:latin typeface="ＭＳ Ｐゴシック" panose="020B0600070205080204" pitchFamily="50" charset="-128"/>
                <a:ea typeface="ＭＳ Ｐゴシック" panose="020B0600070205080204" pitchFamily="50" charset="-128"/>
                <a:cs typeface="メイリオ" pitchFamily="50" charset="-128"/>
              </a:rPr>
              <a:t>　③ 各受講者</a:t>
            </a:r>
            <a:r>
              <a:rPr lang="ja-JP" altLang="en-US" sz="2000" dirty="0">
                <a:latin typeface="ＭＳ Ｐゴシック" panose="020B0600070205080204" pitchFamily="50" charset="-128"/>
                <a:ea typeface="ＭＳ Ｐゴシック" panose="020B0600070205080204" pitchFamily="50" charset="-128"/>
                <a:cs typeface="メイリオ" pitchFamily="50" charset="-128"/>
              </a:rPr>
              <a:t>の相談支援事例を活用し事例研究を行う。発表事例の支援経過に対して、チームアプローチに際し、チームを組成する各種の専門性と各々に求められる役割を理解するとともに、チームにおける相談支援従事者の役割を理解し、利用者の意思決定に配慮したチーム運営において想定される課題や対応策を含め、チームを円滑に機能させるために必要な知識・技術を向上させるための協議を行う</a:t>
            </a:r>
            <a:r>
              <a:rPr lang="ja-JP" altLang="en-US" sz="2000" dirty="0" smtClean="0">
                <a:latin typeface="ＭＳ Ｐゴシック" panose="020B0600070205080204" pitchFamily="50" charset="-128"/>
                <a:ea typeface="ＭＳ Ｐゴシック" panose="020B0600070205080204" pitchFamily="50" charset="-128"/>
                <a:cs typeface="メイリオ" pitchFamily="50" charset="-128"/>
              </a:rPr>
              <a:t>。</a:t>
            </a:r>
            <a:endParaRPr lang="ja-JP" altLang="en-US" sz="2000" dirty="0">
              <a:latin typeface="ＭＳ Ｐゴシック" panose="020B0600070205080204" pitchFamily="50" charset="-128"/>
              <a:ea typeface="ＭＳ Ｐゴシック" panose="020B0600070205080204" pitchFamily="50" charset="-128"/>
              <a:cs typeface="メイリオ" pitchFamily="50" charset="-128"/>
            </a:endParaRPr>
          </a:p>
        </p:txBody>
      </p:sp>
      <p:sp>
        <p:nvSpPr>
          <p:cNvPr id="3" name="テキスト ボックス 2"/>
          <p:cNvSpPr txBox="1"/>
          <p:nvPr/>
        </p:nvSpPr>
        <p:spPr>
          <a:xfrm>
            <a:off x="517396" y="504368"/>
            <a:ext cx="4386949" cy="490134"/>
          </a:xfrm>
          <a:prstGeom prst="rect">
            <a:avLst/>
          </a:prstGeom>
          <a:noFill/>
        </p:spPr>
        <p:txBody>
          <a:bodyPr wrap="square" rtlCol="0">
            <a:spAutoFit/>
          </a:bodyPr>
          <a:lstStyle/>
          <a:p>
            <a:r>
              <a:rPr lang="ja-JP" altLang="en-US" sz="2585" b="1">
                <a:latin typeface="メイリオ" pitchFamily="50" charset="-128"/>
                <a:ea typeface="メイリオ" pitchFamily="50" charset="-128"/>
                <a:cs typeface="メイリオ" pitchFamily="50" charset="-128"/>
              </a:rPr>
              <a:t>本科目の内容と獲得</a:t>
            </a:r>
            <a:r>
              <a:rPr lang="ja-JP" altLang="en-US" sz="2585" b="1" smtClean="0">
                <a:latin typeface="メイリオ" pitchFamily="50" charset="-128"/>
                <a:ea typeface="メイリオ" pitchFamily="50" charset="-128"/>
                <a:cs typeface="メイリオ" pitchFamily="50" charset="-128"/>
              </a:rPr>
              <a:t>目標</a:t>
            </a:r>
            <a:endParaRPr lang="ja-JP" altLang="en-US" sz="2585" b="1" dirty="0">
              <a:latin typeface="メイリオ" pitchFamily="50" charset="-128"/>
              <a:ea typeface="メイリオ" pitchFamily="50" charset="-128"/>
              <a:cs typeface="メイリオ" pitchFamily="50" charset="-128"/>
            </a:endParaRPr>
          </a:p>
        </p:txBody>
      </p:sp>
      <p:cxnSp>
        <p:nvCxnSpPr>
          <p:cNvPr id="6" name="直線コネクタ 5"/>
          <p:cNvCxnSpPr/>
          <p:nvPr/>
        </p:nvCxnSpPr>
        <p:spPr>
          <a:xfrm>
            <a:off x="583865" y="1036119"/>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7740352" y="44624"/>
            <a:ext cx="1371013" cy="29603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a:t>標準カリキュラム</a:t>
            </a:r>
          </a:p>
        </p:txBody>
      </p:sp>
    </p:spTree>
    <p:extLst>
      <p:ext uri="{BB962C8B-B14F-4D97-AF65-F5344CB8AC3E}">
        <p14:creationId xmlns:p14="http://schemas.microsoft.com/office/powerpoint/2010/main" val="119664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テキスト ボックス 8"/>
          <p:cNvSpPr txBox="1">
            <a:spLocks noChangeArrowheads="1"/>
          </p:cNvSpPr>
          <p:nvPr/>
        </p:nvSpPr>
        <p:spPr bwMode="auto">
          <a:xfrm>
            <a:off x="604837" y="2799160"/>
            <a:ext cx="8281988" cy="2554545"/>
          </a:xfrm>
          <a:prstGeom prst="rect">
            <a:avLst/>
          </a:prstGeom>
          <a:noFill/>
          <a:ln w="9525">
            <a:noFill/>
            <a:miter lim="800000"/>
            <a:headEnd/>
            <a:tailEnd/>
          </a:ln>
        </p:spPr>
        <p:txBody>
          <a:bodyPr wrap="square">
            <a:spAutoFit/>
          </a:bodyPr>
          <a:lstStyle/>
          <a:p>
            <a:r>
              <a:rPr lang="ja-JP" altLang="en-US" sz="1600">
                <a:latin typeface="MS UI Gothic" panose="020B0600070205080204" pitchFamily="50" charset="-128"/>
                <a:ea typeface="MS UI Gothic" panose="020B0600070205080204" pitchFamily="50" charset="-128"/>
              </a:rPr>
              <a:t>１）</a:t>
            </a:r>
            <a:r>
              <a:rPr lang="ja-JP" altLang="ja-JP" sz="1600">
                <a:latin typeface="MS UI Gothic" panose="020B0600070205080204" pitchFamily="50" charset="-128"/>
                <a:ea typeface="MS UI Gothic" panose="020B0600070205080204" pitchFamily="50" charset="-128"/>
              </a:rPr>
              <a:t>時間管理：会議前に時間の開始及び終了時間の確認・作業時間・発言時間の確認等</a:t>
            </a:r>
          </a:p>
          <a:p>
            <a:r>
              <a:rPr lang="ja-JP" altLang="en-US" sz="1600">
                <a:latin typeface="MS UI Gothic" panose="020B0600070205080204" pitchFamily="50" charset="-128"/>
                <a:ea typeface="MS UI Gothic" panose="020B0600070205080204" pitchFamily="50" charset="-128"/>
              </a:rPr>
              <a:t>２）</a:t>
            </a:r>
            <a:r>
              <a:rPr lang="ja-JP" altLang="ja-JP" sz="1600">
                <a:latin typeface="MS UI Gothic" panose="020B0600070205080204" pitchFamily="50" charset="-128"/>
                <a:ea typeface="MS UI Gothic" panose="020B0600070205080204" pitchFamily="50" charset="-128"/>
              </a:rPr>
              <a:t>目的の確認：会議目的を冒頭で確認（例：○○さんへの支援向上のために等）</a:t>
            </a:r>
            <a:endParaRPr lang="en-US" altLang="ja-JP" sz="1600">
              <a:latin typeface="MS UI Gothic" panose="020B0600070205080204" pitchFamily="50" charset="-128"/>
              <a:ea typeface="MS UI Gothic" panose="020B0600070205080204" pitchFamily="50" charset="-128"/>
            </a:endParaRPr>
          </a:p>
          <a:p>
            <a:r>
              <a:rPr lang="ja-JP" altLang="en-US" sz="1600">
                <a:latin typeface="MS UI Gothic" panose="020B0600070205080204" pitchFamily="50" charset="-128"/>
                <a:ea typeface="MS UI Gothic" panose="020B0600070205080204" pitchFamily="50" charset="-128"/>
              </a:rPr>
              <a:t>３）</a:t>
            </a:r>
            <a:r>
              <a:rPr lang="ja-JP" altLang="ja-JP" sz="1600">
                <a:latin typeface="MS UI Gothic" panose="020B0600070205080204" pitchFamily="50" charset="-128"/>
                <a:ea typeface="MS UI Gothic" panose="020B0600070205080204" pitchFamily="50" charset="-128"/>
              </a:rPr>
              <a:t>出席者紹介：進行役が氏名だけでなく「○○○</a:t>
            </a:r>
            <a:r>
              <a:rPr lang="ja-JP" altLang="en-US" sz="1600">
                <a:latin typeface="MS UI Gothic" panose="020B0600070205080204" pitchFamily="50" charset="-128"/>
                <a:ea typeface="MS UI Gothic" panose="020B0600070205080204" pitchFamily="50" charset="-128"/>
              </a:rPr>
              <a:t>の</a:t>
            </a:r>
            <a:r>
              <a:rPr lang="ja-JP" altLang="ja-JP" sz="1600">
                <a:latin typeface="MS UI Gothic" panose="020B0600070205080204" pitchFamily="50" charset="-128"/>
                <a:ea typeface="MS UI Gothic" panose="020B0600070205080204" pitchFamily="50" charset="-128"/>
              </a:rPr>
              <a:t>△△さん」といったように</a:t>
            </a:r>
            <a:r>
              <a:rPr lang="ja-JP" altLang="en-US" sz="1600">
                <a:latin typeface="MS UI Gothic" panose="020B0600070205080204" pitchFamily="50" charset="-128"/>
                <a:ea typeface="MS UI Gothic" panose="020B0600070205080204" pitchFamily="50" charset="-128"/>
              </a:rPr>
              <a:t>（感謝の意も）</a:t>
            </a:r>
            <a:endParaRPr lang="ja-JP" altLang="ja-JP" sz="1600">
              <a:latin typeface="MS UI Gothic" panose="020B0600070205080204" pitchFamily="50" charset="-128"/>
              <a:ea typeface="MS UI Gothic" panose="020B0600070205080204" pitchFamily="50" charset="-128"/>
            </a:endParaRPr>
          </a:p>
          <a:p>
            <a:r>
              <a:rPr lang="ja-JP" altLang="en-US" sz="1600">
                <a:latin typeface="MS UI Gothic" panose="020B0600070205080204" pitchFamily="50" charset="-128"/>
                <a:ea typeface="MS UI Gothic" panose="020B0600070205080204" pitchFamily="50" charset="-128"/>
              </a:rPr>
              <a:t>４）</a:t>
            </a:r>
            <a:r>
              <a:rPr lang="ja-JP" altLang="ja-JP" sz="1600">
                <a:latin typeface="MS UI Gothic" panose="020B0600070205080204" pitchFamily="50" charset="-128"/>
                <a:ea typeface="MS UI Gothic" panose="020B0600070205080204" pitchFamily="50" charset="-128"/>
              </a:rPr>
              <a:t>会議ルールの確認（例：ガイドライン）</a:t>
            </a:r>
          </a:p>
          <a:p>
            <a:r>
              <a:rPr lang="ja-JP" altLang="en-US" sz="1600">
                <a:latin typeface="MS UI Gothic" panose="020B0600070205080204" pitchFamily="50" charset="-128"/>
                <a:ea typeface="MS UI Gothic" panose="020B0600070205080204" pitchFamily="50" charset="-128"/>
              </a:rPr>
              <a:t>５）</a:t>
            </a:r>
            <a:r>
              <a:rPr lang="ja-JP" altLang="ja-JP" sz="1600">
                <a:latin typeface="MS UI Gothic" panose="020B0600070205080204" pitchFamily="50" charset="-128"/>
                <a:ea typeface="MS UI Gothic" panose="020B0600070205080204" pitchFamily="50" charset="-128"/>
              </a:rPr>
              <a:t>発言者の制御（一人の人が話し過ぎてしまう等の状況に対応）</a:t>
            </a:r>
          </a:p>
          <a:p>
            <a:r>
              <a:rPr lang="ja-JP" altLang="en-US" sz="1600">
                <a:latin typeface="MS UI Gothic" panose="020B0600070205080204" pitchFamily="50" charset="-128"/>
                <a:ea typeface="MS UI Gothic" panose="020B0600070205080204" pitchFamily="50" charset="-128"/>
              </a:rPr>
              <a:t>６）</a:t>
            </a:r>
            <a:r>
              <a:rPr lang="ja-JP" altLang="ja-JP" sz="1600">
                <a:latin typeface="MS UI Gothic" panose="020B0600070205080204" pitchFamily="50" charset="-128"/>
                <a:ea typeface="MS UI Gothic" panose="020B0600070205080204" pitchFamily="50" charset="-128"/>
              </a:rPr>
              <a:t>話題の制御（拡散と収束）</a:t>
            </a:r>
          </a:p>
          <a:p>
            <a:r>
              <a:rPr lang="ja-JP" altLang="en-US" sz="1600">
                <a:latin typeface="MS UI Gothic" panose="020B0600070205080204" pitchFamily="50" charset="-128"/>
                <a:ea typeface="MS UI Gothic" panose="020B0600070205080204" pitchFamily="50" charset="-128"/>
              </a:rPr>
              <a:t>７）</a:t>
            </a:r>
            <a:r>
              <a:rPr lang="ja-JP" altLang="ja-JP" sz="1600">
                <a:latin typeface="MS UI Gothic" panose="020B0600070205080204" pitchFamily="50" charset="-128"/>
                <a:ea typeface="MS UI Gothic" panose="020B0600070205080204" pitchFamily="50" charset="-128"/>
              </a:rPr>
              <a:t>結論と課題の整理</a:t>
            </a:r>
          </a:p>
          <a:p>
            <a:r>
              <a:rPr lang="ja-JP" altLang="en-US" sz="1600">
                <a:latin typeface="MS UI Gothic" panose="020B0600070205080204" pitchFamily="50" charset="-128"/>
                <a:ea typeface="MS UI Gothic" panose="020B0600070205080204" pitchFamily="50" charset="-128"/>
              </a:rPr>
              <a:t>８）</a:t>
            </a:r>
            <a:r>
              <a:rPr lang="ja-JP" altLang="ja-JP" sz="1600">
                <a:latin typeface="MS UI Gothic" panose="020B0600070205080204" pitchFamily="50" charset="-128"/>
                <a:ea typeface="MS UI Gothic" panose="020B0600070205080204" pitchFamily="50" charset="-128"/>
              </a:rPr>
              <a:t>次回会議の予定確認</a:t>
            </a:r>
          </a:p>
          <a:p>
            <a:r>
              <a:rPr lang="ja-JP" altLang="en-US" sz="1600">
                <a:latin typeface="MS UI Gothic" panose="020B0600070205080204" pitchFamily="50" charset="-128"/>
                <a:ea typeface="MS UI Gothic" panose="020B0600070205080204" pitchFamily="50" charset="-128"/>
              </a:rPr>
              <a:t>９）</a:t>
            </a:r>
            <a:r>
              <a:rPr lang="ja-JP" altLang="ja-JP" sz="1600">
                <a:latin typeface="MS UI Gothic" panose="020B0600070205080204" pitchFamily="50" charset="-128"/>
                <a:ea typeface="MS UI Gothic" panose="020B0600070205080204" pitchFamily="50" charset="-128"/>
              </a:rPr>
              <a:t>事例提供者</a:t>
            </a:r>
            <a:r>
              <a:rPr lang="ja-JP" altLang="en-US" sz="1600">
                <a:latin typeface="MS UI Gothic" panose="020B0600070205080204" pitchFamily="50" charset="-128"/>
                <a:ea typeface="MS UI Gothic" panose="020B0600070205080204" pitchFamily="50" charset="-128"/>
              </a:rPr>
              <a:t>がいる場合は、事例提供者</a:t>
            </a:r>
            <a:r>
              <a:rPr lang="ja-JP" altLang="ja-JP" sz="1600">
                <a:latin typeface="MS UI Gothic" panose="020B0600070205080204" pitchFamily="50" charset="-128"/>
                <a:ea typeface="MS UI Gothic" panose="020B0600070205080204" pitchFamily="50" charset="-128"/>
              </a:rPr>
              <a:t>へお礼を伝える（ねぎらいと感謝）</a:t>
            </a:r>
          </a:p>
          <a:p>
            <a:endParaRPr lang="ja-JP" altLang="en-US" sz="1600">
              <a:latin typeface="MS UI Gothic" panose="020B0600070205080204" pitchFamily="50" charset="-128"/>
              <a:ea typeface="MS UI Gothic" panose="020B0600070205080204" pitchFamily="50" charset="-128"/>
            </a:endParaRPr>
          </a:p>
        </p:txBody>
      </p:sp>
      <p:sp>
        <p:nvSpPr>
          <p:cNvPr id="80898" name="テキスト ボックス 3"/>
          <p:cNvSpPr txBox="1">
            <a:spLocks noChangeArrowheads="1"/>
          </p:cNvSpPr>
          <p:nvPr/>
        </p:nvSpPr>
        <p:spPr bwMode="auto">
          <a:xfrm>
            <a:off x="548880" y="2511029"/>
            <a:ext cx="2755106" cy="369332"/>
          </a:xfrm>
          <a:prstGeom prst="rect">
            <a:avLst/>
          </a:prstGeom>
          <a:noFill/>
          <a:ln w="9525">
            <a:noFill/>
            <a:miter lim="800000"/>
            <a:headEnd/>
            <a:tailEnd/>
          </a:ln>
        </p:spPr>
        <p:txBody>
          <a:bodyPr>
            <a:spAutoFit/>
          </a:bodyPr>
          <a:lstStyle/>
          <a:p>
            <a:r>
              <a:rPr lang="ja-JP" altLang="en-US">
                <a:latin typeface="ＤＨＰ特太ゴシック体" panose="020B0500000000000000" pitchFamily="50" charset="-128"/>
                <a:ea typeface="ＤＨＰ特太ゴシック体" panose="020B0500000000000000" pitchFamily="50" charset="-128"/>
              </a:rPr>
              <a:t>進行役の役割</a:t>
            </a:r>
          </a:p>
        </p:txBody>
      </p:sp>
      <p:sp>
        <p:nvSpPr>
          <p:cNvPr id="80900" name="テキスト ボックス 9"/>
          <p:cNvSpPr txBox="1">
            <a:spLocks noChangeArrowheads="1"/>
          </p:cNvSpPr>
          <p:nvPr/>
        </p:nvSpPr>
        <p:spPr bwMode="auto">
          <a:xfrm>
            <a:off x="528638" y="1126332"/>
            <a:ext cx="2753916" cy="369332"/>
          </a:xfrm>
          <a:prstGeom prst="rect">
            <a:avLst/>
          </a:prstGeom>
          <a:noFill/>
          <a:ln w="9525">
            <a:noFill/>
            <a:miter lim="800000"/>
            <a:headEnd/>
            <a:tailEnd/>
          </a:ln>
        </p:spPr>
        <p:txBody>
          <a:bodyPr>
            <a:spAutoFit/>
          </a:bodyPr>
          <a:lstStyle/>
          <a:p>
            <a:r>
              <a:rPr lang="ja-JP" altLang="en-US">
                <a:latin typeface="ＤＨＰ特太ゴシック体" panose="020B0500000000000000" pitchFamily="50" charset="-128"/>
                <a:ea typeface="ＤＨＰ特太ゴシック体" panose="020B0500000000000000" pitchFamily="50" charset="-128"/>
              </a:rPr>
              <a:t>開催準備</a:t>
            </a:r>
          </a:p>
        </p:txBody>
      </p:sp>
      <p:sp>
        <p:nvSpPr>
          <p:cNvPr id="80901" name="テキスト ボックス 10"/>
          <p:cNvSpPr txBox="1">
            <a:spLocks noChangeArrowheads="1"/>
          </p:cNvSpPr>
          <p:nvPr/>
        </p:nvSpPr>
        <p:spPr bwMode="auto">
          <a:xfrm>
            <a:off x="604837" y="1420417"/>
            <a:ext cx="8281988" cy="1077218"/>
          </a:xfrm>
          <a:prstGeom prst="rect">
            <a:avLst/>
          </a:prstGeom>
          <a:noFill/>
          <a:ln w="9525">
            <a:noFill/>
            <a:miter lim="800000"/>
            <a:headEnd/>
            <a:tailEnd/>
          </a:ln>
        </p:spPr>
        <p:txBody>
          <a:bodyPr wrap="square">
            <a:spAutoFit/>
          </a:bodyPr>
          <a:lstStyle/>
          <a:p>
            <a:r>
              <a:rPr lang="ja-JP" altLang="en-US" sz="1600">
                <a:latin typeface="MS UI Gothic" panose="020B0600070205080204" pitchFamily="50" charset="-128"/>
                <a:ea typeface="MS UI Gothic" panose="020B0600070205080204" pitchFamily="50" charset="-128"/>
              </a:rPr>
              <a:t>１）</a:t>
            </a:r>
            <a:r>
              <a:rPr lang="ja-JP" altLang="ja-JP" sz="1600">
                <a:latin typeface="MS UI Gothic" panose="020B0600070205080204" pitchFamily="50" charset="-128"/>
                <a:ea typeface="MS UI Gothic" panose="020B0600070205080204" pitchFamily="50" charset="-128"/>
              </a:rPr>
              <a:t>目的の確認：</a:t>
            </a:r>
            <a:r>
              <a:rPr lang="ja-JP" altLang="en-US" sz="1600">
                <a:latin typeface="MS UI Gothic" panose="020B0600070205080204" pitchFamily="50" charset="-128"/>
                <a:ea typeface="MS UI Gothic" panose="020B0600070205080204" pitchFamily="50" charset="-128"/>
              </a:rPr>
              <a:t>会議開催目的の明確化（何のために開催するのか・位置づけの項参照）</a:t>
            </a:r>
            <a:endParaRPr lang="en-US" altLang="ja-JP" sz="1600">
              <a:latin typeface="MS UI Gothic" panose="020B0600070205080204" pitchFamily="50" charset="-128"/>
              <a:ea typeface="MS UI Gothic" panose="020B0600070205080204" pitchFamily="50" charset="-128"/>
            </a:endParaRPr>
          </a:p>
          <a:p>
            <a:r>
              <a:rPr lang="ja-JP" altLang="en-US" sz="1600">
                <a:latin typeface="MS UI Gothic" panose="020B0600070205080204" pitchFamily="50" charset="-128"/>
                <a:ea typeface="MS UI Gothic" panose="020B0600070205080204" pitchFamily="50" charset="-128"/>
              </a:rPr>
              <a:t>２）会議のゴール（目的に応じた、ゴール（落としどころを）イメージしておく）</a:t>
            </a:r>
            <a:endParaRPr lang="en-US" altLang="ja-JP" sz="1600">
              <a:latin typeface="MS UI Gothic" panose="020B0600070205080204" pitchFamily="50" charset="-128"/>
              <a:ea typeface="MS UI Gothic" panose="020B0600070205080204" pitchFamily="50" charset="-128"/>
            </a:endParaRPr>
          </a:p>
          <a:p>
            <a:r>
              <a:rPr lang="ja-JP" altLang="en-US" sz="1600">
                <a:latin typeface="MS UI Gothic" panose="020B0600070205080204" pitchFamily="50" charset="-128"/>
                <a:ea typeface="MS UI Gothic" panose="020B0600070205080204" pitchFamily="50" charset="-128"/>
              </a:rPr>
              <a:t>３）会議参加者の選定及び確認（誰に何を期待するのか）</a:t>
            </a:r>
            <a:endParaRPr lang="en-US" altLang="ja-JP" sz="1600">
              <a:latin typeface="MS UI Gothic" panose="020B0600070205080204" pitchFamily="50" charset="-128"/>
              <a:ea typeface="MS UI Gothic" panose="020B0600070205080204" pitchFamily="50" charset="-128"/>
            </a:endParaRPr>
          </a:p>
          <a:p>
            <a:r>
              <a:rPr lang="ja-JP" altLang="en-US" sz="1600">
                <a:latin typeface="MS UI Gothic" panose="020B0600070205080204" pitchFamily="50" charset="-128"/>
                <a:ea typeface="MS UI Gothic" panose="020B0600070205080204" pitchFamily="50" charset="-128"/>
              </a:rPr>
              <a:t>４）開催準備（日程調整・案内・会場確保・資料作成や手配、当日の会場レイアウト等</a:t>
            </a:r>
            <a:r>
              <a:rPr lang="ja-JP" altLang="en-US" sz="1600" smtClean="0">
                <a:latin typeface="MS UI Gothic" panose="020B0600070205080204" pitchFamily="50" charset="-128"/>
                <a:ea typeface="MS UI Gothic" panose="020B0600070205080204" pitchFamily="50" charset="-128"/>
              </a:rPr>
              <a:t>）</a:t>
            </a:r>
            <a:endParaRPr lang="ja-JP" altLang="ja-JP" sz="1600">
              <a:latin typeface="MS UI Gothic" panose="020B0600070205080204" pitchFamily="50" charset="-128"/>
              <a:ea typeface="MS UI Gothic" panose="020B0600070205080204" pitchFamily="50" charset="-128"/>
            </a:endParaRPr>
          </a:p>
        </p:txBody>
      </p:sp>
      <p:sp>
        <p:nvSpPr>
          <p:cNvPr id="80902" name="テキスト ボックス 11"/>
          <p:cNvSpPr txBox="1">
            <a:spLocks noChangeArrowheads="1"/>
          </p:cNvSpPr>
          <p:nvPr/>
        </p:nvSpPr>
        <p:spPr bwMode="auto">
          <a:xfrm>
            <a:off x="528638" y="5119688"/>
            <a:ext cx="2753916" cy="369332"/>
          </a:xfrm>
          <a:prstGeom prst="rect">
            <a:avLst/>
          </a:prstGeom>
          <a:noFill/>
          <a:ln w="9525">
            <a:noFill/>
            <a:miter lim="800000"/>
            <a:headEnd/>
            <a:tailEnd/>
          </a:ln>
        </p:spPr>
        <p:txBody>
          <a:bodyPr>
            <a:spAutoFit/>
          </a:bodyPr>
          <a:lstStyle/>
          <a:p>
            <a:r>
              <a:rPr lang="ja-JP" altLang="en-US">
                <a:latin typeface="ＤＨＰ特太ゴシック体" panose="020B0500000000000000" pitchFamily="50" charset="-128"/>
                <a:ea typeface="ＤＨＰ特太ゴシック体" panose="020B0500000000000000" pitchFamily="50" charset="-128"/>
              </a:rPr>
              <a:t>参加者の役割</a:t>
            </a:r>
          </a:p>
        </p:txBody>
      </p:sp>
      <p:sp>
        <p:nvSpPr>
          <p:cNvPr id="80903" name="テキスト ボックス 12"/>
          <p:cNvSpPr txBox="1">
            <a:spLocks noChangeArrowheads="1"/>
          </p:cNvSpPr>
          <p:nvPr/>
        </p:nvSpPr>
        <p:spPr bwMode="auto">
          <a:xfrm>
            <a:off x="604837" y="5410201"/>
            <a:ext cx="8281988" cy="1077218"/>
          </a:xfrm>
          <a:prstGeom prst="rect">
            <a:avLst/>
          </a:prstGeom>
          <a:noFill/>
          <a:ln w="9525">
            <a:noFill/>
            <a:miter lim="800000"/>
            <a:headEnd/>
            <a:tailEnd/>
          </a:ln>
        </p:spPr>
        <p:txBody>
          <a:bodyPr wrap="square">
            <a:spAutoFit/>
          </a:bodyPr>
          <a:lstStyle/>
          <a:p>
            <a:r>
              <a:rPr lang="ja-JP" altLang="en-US" sz="1600">
                <a:latin typeface="MS UI Gothic" panose="020B0600070205080204" pitchFamily="50" charset="-128"/>
                <a:ea typeface="MS UI Gothic" panose="020B0600070205080204" pitchFamily="50" charset="-128"/>
              </a:rPr>
              <a:t>１）</a:t>
            </a:r>
            <a:r>
              <a:rPr lang="ja-JP" altLang="ja-JP" sz="1600">
                <a:latin typeface="MS UI Gothic" panose="020B0600070205080204" pitchFamily="50" charset="-128"/>
                <a:ea typeface="MS UI Gothic" panose="020B0600070205080204" pitchFamily="50" charset="-128"/>
              </a:rPr>
              <a:t>積極的な参加（自分も支援者であり、一定の役割を担っている、という自覚＝当事者性）</a:t>
            </a:r>
          </a:p>
          <a:p>
            <a:r>
              <a:rPr lang="ja-JP" altLang="en-US" sz="1600">
                <a:latin typeface="MS UI Gothic" panose="020B0600070205080204" pitchFamily="50" charset="-128"/>
                <a:ea typeface="MS UI Gothic" panose="020B0600070205080204" pitchFamily="50" charset="-128"/>
              </a:rPr>
              <a:t>２）</a:t>
            </a:r>
            <a:r>
              <a:rPr lang="ja-JP" altLang="ja-JP" sz="1600">
                <a:latin typeface="MS UI Gothic" panose="020B0600070205080204" pitchFamily="50" charset="-128"/>
                <a:ea typeface="MS UI Gothic" panose="020B0600070205080204" pitchFamily="50" charset="-128"/>
              </a:rPr>
              <a:t>発言のスキル向上（結論から述べる・整理して発言をする・発言時間を守る）</a:t>
            </a:r>
          </a:p>
          <a:p>
            <a:r>
              <a:rPr lang="ja-JP" altLang="en-US" sz="1600">
                <a:latin typeface="MS UI Gothic" panose="020B0600070205080204" pitchFamily="50" charset="-128"/>
                <a:ea typeface="MS UI Gothic" panose="020B0600070205080204" pitchFamily="50" charset="-128"/>
              </a:rPr>
              <a:t>３）</a:t>
            </a:r>
            <a:r>
              <a:rPr lang="ja-JP" altLang="ja-JP" sz="1600">
                <a:latin typeface="MS UI Gothic" panose="020B0600070205080204" pitchFamily="50" charset="-128"/>
                <a:ea typeface="MS UI Gothic" panose="020B0600070205080204" pitchFamily="50" charset="-128"/>
              </a:rPr>
              <a:t>決定事項の遵守</a:t>
            </a:r>
          </a:p>
          <a:p>
            <a:r>
              <a:rPr lang="ja-JP" altLang="en-US" sz="1600">
                <a:latin typeface="MS UI Gothic" panose="020B0600070205080204" pitchFamily="50" charset="-128"/>
                <a:ea typeface="MS UI Gothic" panose="020B0600070205080204" pitchFamily="50" charset="-128"/>
              </a:rPr>
              <a:t>４）</a:t>
            </a:r>
            <a:r>
              <a:rPr lang="ja-JP" altLang="ja-JP" sz="1600">
                <a:latin typeface="MS UI Gothic" panose="020B0600070205080204" pitchFamily="50" charset="-128"/>
                <a:ea typeface="MS UI Gothic" panose="020B0600070205080204" pitchFamily="50" charset="-128"/>
              </a:rPr>
              <a:t>必要に応じた資料提供</a:t>
            </a:r>
            <a:r>
              <a:rPr lang="ja-JP" altLang="en-US" sz="1600">
                <a:latin typeface="MS UI Gothic" panose="020B0600070205080204" pitchFamily="50" charset="-128"/>
                <a:ea typeface="MS UI Gothic" panose="020B0600070205080204" pitchFamily="50" charset="-128"/>
              </a:rPr>
              <a:t>（組織としての裁量の確認</a:t>
            </a:r>
            <a:r>
              <a:rPr lang="ja-JP" altLang="en-US" sz="1600" smtClean="0">
                <a:latin typeface="MS UI Gothic" panose="020B0600070205080204" pitchFamily="50" charset="-128"/>
                <a:ea typeface="MS UI Gothic" panose="020B0600070205080204" pitchFamily="50" charset="-128"/>
              </a:rPr>
              <a:t>）</a:t>
            </a:r>
            <a:endParaRPr lang="ja-JP" altLang="ja-JP" sz="1600">
              <a:latin typeface="MS UI Gothic" panose="020B0600070205080204" pitchFamily="50" charset="-128"/>
              <a:ea typeface="MS UI Gothic" panose="020B0600070205080204" pitchFamily="50" charset="-128"/>
            </a:endParaRPr>
          </a:p>
        </p:txBody>
      </p:sp>
      <p:sp>
        <p:nvSpPr>
          <p:cNvPr id="2" name="スライド番号プレースホルダー 1"/>
          <p:cNvSpPr>
            <a:spLocks noGrp="1"/>
          </p:cNvSpPr>
          <p:nvPr>
            <p:ph type="sldNum" sz="quarter" idx="12"/>
          </p:nvPr>
        </p:nvSpPr>
        <p:spPr/>
        <p:txBody>
          <a:bodyPr/>
          <a:lstStyle/>
          <a:p>
            <a:fld id="{045518DD-8AE6-4716-8CB1-4E1853E1D562}" type="slidenum">
              <a:rPr kumimoji="1" lang="ja-JP" altLang="en-US" smtClean="0"/>
              <a:pPr/>
              <a:t>20</a:t>
            </a:fld>
            <a:endParaRPr kumimoji="1" lang="ja-JP" altLang="en-US"/>
          </a:p>
        </p:txBody>
      </p:sp>
      <p:sp>
        <p:nvSpPr>
          <p:cNvPr id="9" name="タイトル 1"/>
          <p:cNvSpPr txBox="1">
            <a:spLocks/>
          </p:cNvSpPr>
          <p:nvPr/>
        </p:nvSpPr>
        <p:spPr>
          <a:xfrm>
            <a:off x="535503" y="491829"/>
            <a:ext cx="6858000" cy="50448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ケア会議の方法と留意点①</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Tree>
    <p:extLst>
      <p:ext uri="{BB962C8B-B14F-4D97-AF65-F5344CB8AC3E}">
        <p14:creationId xmlns:p14="http://schemas.microsoft.com/office/powerpoint/2010/main" val="3983596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テキスト ボックス 1"/>
          <p:cNvSpPr txBox="1">
            <a:spLocks noChangeArrowheads="1"/>
          </p:cNvSpPr>
          <p:nvPr/>
        </p:nvSpPr>
        <p:spPr bwMode="auto">
          <a:xfrm>
            <a:off x="539354" y="1160860"/>
            <a:ext cx="4508895" cy="369332"/>
          </a:xfrm>
          <a:prstGeom prst="rect">
            <a:avLst/>
          </a:prstGeom>
          <a:noFill/>
          <a:ln w="9525">
            <a:noFill/>
            <a:miter lim="800000"/>
            <a:headEnd/>
            <a:tailEnd/>
          </a:ln>
        </p:spPr>
        <p:txBody>
          <a:bodyPr wrap="square">
            <a:spAutoFit/>
          </a:bodyPr>
          <a:lstStyle/>
          <a:p>
            <a:r>
              <a:rPr lang="ja-JP" altLang="en-US">
                <a:latin typeface="ＤＨＰ特太ゴシック体" panose="020B0500000000000000" pitchFamily="50" charset="-128"/>
                <a:ea typeface="ＤＨＰ特太ゴシック体" panose="020B0500000000000000" pitchFamily="50" charset="-128"/>
              </a:rPr>
              <a:t>会議参加者全員の留意事項</a:t>
            </a:r>
          </a:p>
        </p:txBody>
      </p:sp>
      <p:sp>
        <p:nvSpPr>
          <p:cNvPr id="82947" name="テキスト ボックス 2"/>
          <p:cNvSpPr txBox="1">
            <a:spLocks noChangeArrowheads="1"/>
          </p:cNvSpPr>
          <p:nvPr/>
        </p:nvSpPr>
        <p:spPr bwMode="auto">
          <a:xfrm>
            <a:off x="630239" y="1462089"/>
            <a:ext cx="8237536" cy="584775"/>
          </a:xfrm>
          <a:prstGeom prst="rect">
            <a:avLst/>
          </a:prstGeom>
          <a:noFill/>
          <a:ln w="9525">
            <a:noFill/>
            <a:miter lim="800000"/>
            <a:headEnd/>
            <a:tailEnd/>
          </a:ln>
        </p:spPr>
        <p:txBody>
          <a:bodyPr wrap="square">
            <a:spAutoFit/>
          </a:bodyPr>
          <a:lstStyle/>
          <a:p>
            <a:r>
              <a:rPr lang="ja-JP" altLang="en-US" sz="1600">
                <a:latin typeface="MS UI Gothic" panose="020B0600070205080204" pitchFamily="50" charset="-128"/>
                <a:ea typeface="MS UI Gothic" panose="020B0600070205080204" pitchFamily="50" charset="-128"/>
              </a:rPr>
              <a:t>１）守秘義務</a:t>
            </a:r>
            <a:endParaRPr lang="en-US" altLang="ja-JP" sz="1600">
              <a:latin typeface="MS UI Gothic" panose="020B0600070205080204" pitchFamily="50" charset="-128"/>
              <a:ea typeface="MS UI Gothic" panose="020B0600070205080204" pitchFamily="50" charset="-128"/>
            </a:endParaRPr>
          </a:p>
          <a:p>
            <a:r>
              <a:rPr lang="ja-JP" altLang="en-US" sz="1600">
                <a:latin typeface="MS UI Gothic" panose="020B0600070205080204" pitchFamily="50" charset="-128"/>
                <a:ea typeface="MS UI Gothic" panose="020B0600070205080204" pitchFamily="50" charset="-128"/>
              </a:rPr>
              <a:t>２）批評・犯人捜しをしない（特に欠席者に対して</a:t>
            </a:r>
            <a:r>
              <a:rPr lang="ja-JP" altLang="en-US" sz="1600" smtClean="0">
                <a:latin typeface="MS UI Gothic" panose="020B0600070205080204" pitchFamily="50" charset="-128"/>
                <a:ea typeface="MS UI Gothic" panose="020B0600070205080204" pitchFamily="50" charset="-128"/>
              </a:rPr>
              <a:t>）</a:t>
            </a:r>
            <a:endParaRPr lang="en-US" altLang="ja-JP" sz="1600">
              <a:latin typeface="MS UI Gothic" panose="020B0600070205080204" pitchFamily="50" charset="-128"/>
              <a:ea typeface="MS UI Gothic" panose="020B0600070205080204" pitchFamily="50" charset="-128"/>
            </a:endParaRPr>
          </a:p>
        </p:txBody>
      </p:sp>
      <p:sp>
        <p:nvSpPr>
          <p:cNvPr id="82948" name="テキスト ボックス 3"/>
          <p:cNvSpPr txBox="1">
            <a:spLocks noChangeArrowheads="1"/>
          </p:cNvSpPr>
          <p:nvPr/>
        </p:nvSpPr>
        <p:spPr bwMode="auto">
          <a:xfrm>
            <a:off x="539355" y="2140744"/>
            <a:ext cx="2755106" cy="369332"/>
          </a:xfrm>
          <a:prstGeom prst="rect">
            <a:avLst/>
          </a:prstGeom>
          <a:noFill/>
          <a:ln w="9525">
            <a:noFill/>
            <a:miter lim="800000"/>
            <a:headEnd/>
            <a:tailEnd/>
          </a:ln>
        </p:spPr>
        <p:txBody>
          <a:bodyPr>
            <a:spAutoFit/>
          </a:bodyPr>
          <a:lstStyle/>
          <a:p>
            <a:r>
              <a:rPr lang="ja-JP" altLang="en-US">
                <a:latin typeface="ＤＨＰ特太ゴシック体" panose="020B0500000000000000" pitchFamily="50" charset="-128"/>
                <a:ea typeface="ＤＨＰ特太ゴシック体" panose="020B0500000000000000" pitchFamily="50" charset="-128"/>
              </a:rPr>
              <a:t>会議終了時の確認事項</a:t>
            </a:r>
          </a:p>
        </p:txBody>
      </p:sp>
      <p:sp>
        <p:nvSpPr>
          <p:cNvPr id="82949" name="テキスト ボックス 4"/>
          <p:cNvSpPr txBox="1">
            <a:spLocks noChangeArrowheads="1"/>
          </p:cNvSpPr>
          <p:nvPr/>
        </p:nvSpPr>
        <p:spPr bwMode="auto">
          <a:xfrm>
            <a:off x="630239" y="2437211"/>
            <a:ext cx="8237536" cy="1323439"/>
          </a:xfrm>
          <a:prstGeom prst="rect">
            <a:avLst/>
          </a:prstGeom>
          <a:noFill/>
          <a:ln w="9525">
            <a:noFill/>
            <a:miter lim="800000"/>
            <a:headEnd/>
            <a:tailEnd/>
          </a:ln>
        </p:spPr>
        <p:txBody>
          <a:bodyPr wrap="square">
            <a:spAutoFit/>
          </a:bodyPr>
          <a:lstStyle/>
          <a:p>
            <a:r>
              <a:rPr lang="ja-JP" altLang="en-US" sz="1600" dirty="0">
                <a:latin typeface="MS UI Gothic" panose="020B0600070205080204" pitchFamily="50" charset="-128"/>
                <a:ea typeface="MS UI Gothic" panose="020B0600070205080204" pitchFamily="50" charset="-128"/>
              </a:rPr>
              <a:t>１）</a:t>
            </a:r>
            <a:r>
              <a:rPr lang="ja-JP" altLang="ja-JP" sz="1600" dirty="0">
                <a:latin typeface="MS UI Gothic" panose="020B0600070205080204" pitchFamily="50" charset="-128"/>
                <a:ea typeface="MS UI Gothic" panose="020B0600070205080204" pitchFamily="50" charset="-128"/>
              </a:rPr>
              <a:t>本人イメージを再構築できたか</a:t>
            </a:r>
            <a:r>
              <a:rPr lang="ja-JP" altLang="en-US" sz="1600" dirty="0">
                <a:latin typeface="MS UI Gothic" panose="020B0600070205080204" pitchFamily="50" charset="-128"/>
                <a:ea typeface="MS UI Gothic" panose="020B0600070205080204" pitchFamily="50" charset="-128"/>
              </a:rPr>
              <a:t>（本人理解と同意を得られたか）</a:t>
            </a:r>
            <a:endParaRPr lang="ja-JP" altLang="ja-JP" sz="1600" dirty="0">
              <a:latin typeface="MS UI Gothic" panose="020B0600070205080204" pitchFamily="50" charset="-128"/>
              <a:ea typeface="MS UI Gothic" panose="020B0600070205080204" pitchFamily="50" charset="-128"/>
            </a:endParaRPr>
          </a:p>
          <a:p>
            <a:r>
              <a:rPr lang="ja-JP" altLang="en-US" sz="1600" dirty="0">
                <a:latin typeface="MS UI Gothic" panose="020B0600070205080204" pitchFamily="50" charset="-128"/>
                <a:ea typeface="MS UI Gothic" panose="020B0600070205080204" pitchFamily="50" charset="-128"/>
              </a:rPr>
              <a:t>２）</a:t>
            </a:r>
            <a:r>
              <a:rPr lang="ja-JP" altLang="ja-JP" sz="1600" dirty="0">
                <a:latin typeface="MS UI Gothic" panose="020B0600070205080204" pitchFamily="50" charset="-128"/>
                <a:ea typeface="MS UI Gothic" panose="020B0600070205080204" pitchFamily="50" charset="-128"/>
              </a:rPr>
              <a:t>必要とされるニーズを明確化できたか</a:t>
            </a:r>
          </a:p>
          <a:p>
            <a:r>
              <a:rPr lang="ja-JP" altLang="en-US" sz="1600" dirty="0">
                <a:latin typeface="MS UI Gothic" panose="020B0600070205080204" pitchFamily="50" charset="-128"/>
                <a:ea typeface="MS UI Gothic" panose="020B0600070205080204" pitchFamily="50" charset="-128"/>
              </a:rPr>
              <a:t>３）</a:t>
            </a:r>
            <a:r>
              <a:rPr lang="ja-JP" altLang="ja-JP" sz="1600" dirty="0">
                <a:latin typeface="MS UI Gothic" panose="020B0600070205080204" pitchFamily="50" charset="-128"/>
                <a:ea typeface="MS UI Gothic" panose="020B0600070205080204" pitchFamily="50" charset="-128"/>
              </a:rPr>
              <a:t>支援計画</a:t>
            </a:r>
            <a:r>
              <a:rPr lang="ja-JP" altLang="en-US" sz="1600" dirty="0">
                <a:latin typeface="MS UI Gothic" panose="020B0600070205080204" pitchFamily="50" charset="-128"/>
                <a:ea typeface="MS UI Gothic" panose="020B0600070205080204" pitchFamily="50" charset="-128"/>
              </a:rPr>
              <a:t>（修正）</a:t>
            </a:r>
            <a:r>
              <a:rPr lang="ja-JP" altLang="ja-JP" sz="1600" dirty="0">
                <a:latin typeface="MS UI Gothic" panose="020B0600070205080204" pitchFamily="50" charset="-128"/>
                <a:ea typeface="MS UI Gothic" panose="020B0600070205080204" pitchFamily="50" charset="-128"/>
              </a:rPr>
              <a:t>を具体的にできたか</a:t>
            </a:r>
            <a:r>
              <a:rPr lang="ja-JP" altLang="en-US" sz="1600" dirty="0">
                <a:latin typeface="MS UI Gothic" panose="020B0600070205080204" pitchFamily="50" charset="-128"/>
                <a:ea typeface="MS UI Gothic" panose="020B0600070205080204" pitchFamily="50" charset="-128"/>
              </a:rPr>
              <a:t>（本人の希望・能力の活用・役割の明確化等）</a:t>
            </a:r>
            <a:endParaRPr lang="ja-JP" altLang="ja-JP" sz="1600" dirty="0">
              <a:latin typeface="MS UI Gothic" panose="020B0600070205080204" pitchFamily="50" charset="-128"/>
              <a:ea typeface="MS UI Gothic" panose="020B0600070205080204" pitchFamily="50" charset="-128"/>
            </a:endParaRPr>
          </a:p>
          <a:p>
            <a:r>
              <a:rPr lang="ja-JP" altLang="en-US" sz="1600" dirty="0">
                <a:latin typeface="MS UI Gothic" panose="020B0600070205080204" pitchFamily="50" charset="-128"/>
                <a:ea typeface="MS UI Gothic" panose="020B0600070205080204" pitchFamily="50" charset="-128"/>
              </a:rPr>
              <a:t>４）</a:t>
            </a:r>
            <a:r>
              <a:rPr lang="ja-JP" altLang="ja-JP" sz="1600" dirty="0">
                <a:latin typeface="MS UI Gothic" panose="020B0600070205080204" pitchFamily="50" charset="-128"/>
                <a:ea typeface="MS UI Gothic" panose="020B0600070205080204" pitchFamily="50" charset="-128"/>
              </a:rPr>
              <a:t>チームの相互の役割分担を明確にできたか</a:t>
            </a:r>
            <a:r>
              <a:rPr lang="ja-JP" altLang="en-US" sz="1600" dirty="0">
                <a:latin typeface="MS UI Gothic" panose="020B0600070205080204" pitchFamily="50" charset="-128"/>
                <a:ea typeface="MS UI Gothic" panose="020B0600070205080204" pitchFamily="50" charset="-128"/>
              </a:rPr>
              <a:t>（具体的な連携方法）</a:t>
            </a:r>
            <a:endParaRPr lang="ja-JP" altLang="ja-JP" sz="1600" dirty="0">
              <a:latin typeface="MS UI Gothic" panose="020B0600070205080204" pitchFamily="50" charset="-128"/>
              <a:ea typeface="MS UI Gothic" panose="020B0600070205080204" pitchFamily="50" charset="-128"/>
            </a:endParaRPr>
          </a:p>
          <a:p>
            <a:r>
              <a:rPr lang="ja-JP" altLang="en-US" sz="1600" dirty="0">
                <a:latin typeface="MS UI Gothic" panose="020B0600070205080204" pitchFamily="50" charset="-128"/>
                <a:ea typeface="MS UI Gothic" panose="020B0600070205080204" pitchFamily="50" charset="-128"/>
              </a:rPr>
              <a:t>５）</a:t>
            </a:r>
            <a:r>
              <a:rPr lang="ja-JP" altLang="ja-JP" sz="1600" dirty="0">
                <a:latin typeface="MS UI Gothic" panose="020B0600070205080204" pitchFamily="50" charset="-128"/>
                <a:ea typeface="MS UI Gothic" panose="020B0600070205080204" pitchFamily="50" charset="-128"/>
              </a:rPr>
              <a:t>次回の会議設定の必要性や概ね時期（場合によっては具体的な日程）等を確認</a:t>
            </a:r>
            <a:r>
              <a:rPr lang="ja-JP" altLang="ja-JP" sz="1600">
                <a:latin typeface="MS UI Gothic" panose="020B0600070205080204" pitchFamily="50" charset="-128"/>
                <a:ea typeface="MS UI Gothic" panose="020B0600070205080204" pitchFamily="50" charset="-128"/>
              </a:rPr>
              <a:t>できた</a:t>
            </a:r>
            <a:r>
              <a:rPr lang="ja-JP" altLang="ja-JP" sz="1600" smtClean="0">
                <a:latin typeface="MS UI Gothic" panose="020B0600070205080204" pitchFamily="50" charset="-128"/>
                <a:ea typeface="MS UI Gothic" panose="020B0600070205080204" pitchFamily="50" charset="-128"/>
              </a:rPr>
              <a:t>か</a:t>
            </a:r>
            <a:endParaRPr lang="ja-JP" altLang="ja-JP" sz="1600" dirty="0">
              <a:latin typeface="MS UI Gothic" panose="020B0600070205080204" pitchFamily="50" charset="-128"/>
              <a:ea typeface="MS UI Gothic" panose="020B0600070205080204" pitchFamily="50" charset="-128"/>
            </a:endParaRPr>
          </a:p>
        </p:txBody>
      </p:sp>
      <p:sp>
        <p:nvSpPr>
          <p:cNvPr id="82950" name="テキスト ボックス 6"/>
          <p:cNvSpPr txBox="1">
            <a:spLocks noChangeArrowheads="1"/>
          </p:cNvSpPr>
          <p:nvPr/>
        </p:nvSpPr>
        <p:spPr bwMode="auto">
          <a:xfrm>
            <a:off x="4216005" y="5660233"/>
            <a:ext cx="4632720" cy="954107"/>
          </a:xfrm>
          <a:prstGeom prst="rect">
            <a:avLst/>
          </a:prstGeom>
          <a:noFill/>
          <a:ln w="9525">
            <a:noFill/>
            <a:miter lim="800000"/>
            <a:headEnd/>
            <a:tailEnd/>
          </a:ln>
        </p:spPr>
        <p:txBody>
          <a:bodyPr wrap="square">
            <a:spAutoFit/>
          </a:bodyPr>
          <a:lstStyle/>
          <a:p>
            <a:r>
              <a:rPr lang="en-US" altLang="ja-JP" sz="1400" smtClean="0">
                <a:latin typeface="MS UI Gothic" panose="020B0600070205080204" pitchFamily="50" charset="-128"/>
                <a:ea typeface="MS UI Gothic" panose="020B0600070205080204" pitchFamily="50" charset="-128"/>
              </a:rPr>
              <a:t>【</a:t>
            </a:r>
            <a:r>
              <a:rPr lang="ja-JP" altLang="en-US" sz="1400">
                <a:latin typeface="MS UI Gothic" panose="020B0600070205080204" pitchFamily="50" charset="-128"/>
                <a:ea typeface="MS UI Gothic" panose="020B0600070205080204" pitchFamily="50" charset="-128"/>
              </a:rPr>
              <a:t>参考文献</a:t>
            </a:r>
            <a:r>
              <a:rPr lang="en-US" altLang="ja-JP" sz="1400" smtClean="0">
                <a:latin typeface="MS UI Gothic" panose="020B0600070205080204" pitchFamily="50" charset="-128"/>
                <a:ea typeface="MS UI Gothic" panose="020B0600070205080204" pitchFamily="50" charset="-128"/>
              </a:rPr>
              <a:t>】</a:t>
            </a:r>
            <a:endParaRPr lang="en-US" altLang="ja-JP" sz="1400">
              <a:latin typeface="MS UI Gothic" panose="020B0600070205080204" pitchFamily="50" charset="-128"/>
              <a:ea typeface="MS UI Gothic" panose="020B0600070205080204" pitchFamily="50" charset="-128"/>
            </a:endParaRPr>
          </a:p>
          <a:p>
            <a:r>
              <a:rPr lang="ja-JP" altLang="en-US" sz="1400" smtClean="0">
                <a:latin typeface="MS UI Gothic" panose="020B0600070205080204" pitchFamily="50" charset="-128"/>
                <a:ea typeface="MS UI Gothic" panose="020B0600070205080204" pitchFamily="50" charset="-128"/>
              </a:rPr>
              <a:t>　岩間伸之</a:t>
            </a:r>
            <a:r>
              <a:rPr lang="en-US" altLang="ja-JP" sz="1400" smtClean="0">
                <a:latin typeface="MS UI Gothic" panose="020B0600070205080204" pitchFamily="50" charset="-128"/>
                <a:ea typeface="MS UI Gothic" panose="020B0600070205080204" pitchFamily="50" charset="-128"/>
              </a:rPr>
              <a:t>『</a:t>
            </a:r>
            <a:r>
              <a:rPr lang="ja-JP" altLang="ja-JP" sz="1400">
                <a:latin typeface="MS UI Gothic" panose="020B0600070205080204" pitchFamily="50" charset="-128"/>
                <a:ea typeface="MS UI Gothic" panose="020B0600070205080204" pitchFamily="50" charset="-128"/>
              </a:rPr>
              <a:t>援助を深める事例研究の方法</a:t>
            </a:r>
            <a:r>
              <a:rPr lang="en-US" altLang="ja-JP" sz="1400" smtClean="0">
                <a:latin typeface="MS UI Gothic" panose="020B0600070205080204" pitchFamily="50" charset="-128"/>
                <a:ea typeface="MS UI Gothic" panose="020B0600070205080204" pitchFamily="50" charset="-128"/>
              </a:rPr>
              <a:t>』</a:t>
            </a:r>
            <a:r>
              <a:rPr lang="ja-JP" altLang="en-US" sz="1400" smtClean="0">
                <a:latin typeface="MS UI Gothic" panose="020B0600070205080204" pitchFamily="50" charset="-128"/>
                <a:ea typeface="MS UI Gothic" panose="020B0600070205080204" pitchFamily="50" charset="-128"/>
              </a:rPr>
              <a:t>（</a:t>
            </a:r>
            <a:r>
              <a:rPr lang="ja-JP" altLang="ja-JP" sz="1400">
                <a:latin typeface="MS UI Gothic" panose="020B0600070205080204" pitchFamily="50" charset="-128"/>
                <a:ea typeface="MS UI Gothic" panose="020B0600070205080204" pitchFamily="50" charset="-128"/>
              </a:rPr>
              <a:t>ミネルヴァ書房</a:t>
            </a:r>
            <a:r>
              <a:rPr lang="ja-JP" altLang="en-US" sz="1400" smtClean="0">
                <a:latin typeface="MS UI Gothic" panose="020B0600070205080204" pitchFamily="50" charset="-128"/>
                <a:ea typeface="MS UI Gothic" panose="020B0600070205080204" pitchFamily="50" charset="-128"/>
              </a:rPr>
              <a:t>）</a:t>
            </a:r>
            <a:endParaRPr lang="en-US" altLang="ja-JP" sz="1400">
              <a:latin typeface="MS UI Gothic" panose="020B0600070205080204" pitchFamily="50" charset="-128"/>
              <a:ea typeface="MS UI Gothic" panose="020B0600070205080204" pitchFamily="50" charset="-128"/>
            </a:endParaRPr>
          </a:p>
          <a:p>
            <a:r>
              <a:rPr lang="ja-JP" altLang="en-US" sz="1400" smtClean="0">
                <a:latin typeface="MS UI Gothic" panose="020B0600070205080204" pitchFamily="50" charset="-128"/>
                <a:ea typeface="MS UI Gothic" panose="020B0600070205080204" pitchFamily="50" charset="-128"/>
              </a:rPr>
              <a:t>　野中</a:t>
            </a:r>
            <a:r>
              <a:rPr lang="ja-JP" altLang="en-US" sz="1400">
                <a:latin typeface="MS UI Gothic" panose="020B0600070205080204" pitchFamily="50" charset="-128"/>
                <a:ea typeface="MS UI Gothic" panose="020B0600070205080204" pitchFamily="50" charset="-128"/>
              </a:rPr>
              <a:t>猛、高室成幸、上原</a:t>
            </a:r>
            <a:r>
              <a:rPr lang="ja-JP" altLang="en-US" sz="1400" smtClean="0">
                <a:latin typeface="MS UI Gothic" panose="020B0600070205080204" pitchFamily="50" charset="-128"/>
                <a:ea typeface="MS UI Gothic" panose="020B0600070205080204" pitchFamily="50" charset="-128"/>
              </a:rPr>
              <a:t>久</a:t>
            </a:r>
            <a:r>
              <a:rPr lang="en-US" altLang="ja-JP" sz="1400" smtClean="0">
                <a:latin typeface="MS UI Gothic" panose="020B0600070205080204" pitchFamily="50" charset="-128"/>
                <a:ea typeface="MS UI Gothic" panose="020B0600070205080204" pitchFamily="50" charset="-128"/>
              </a:rPr>
              <a:t>『</a:t>
            </a:r>
            <a:r>
              <a:rPr lang="ja-JP" altLang="en-US" sz="1400">
                <a:latin typeface="MS UI Gothic" panose="020B0600070205080204" pitchFamily="50" charset="-128"/>
                <a:ea typeface="MS UI Gothic" panose="020B0600070205080204" pitchFamily="50" charset="-128"/>
              </a:rPr>
              <a:t>ケア会議の技術</a:t>
            </a:r>
            <a:r>
              <a:rPr lang="en-US" altLang="ja-JP" sz="1400" smtClean="0">
                <a:latin typeface="MS UI Gothic" panose="020B0600070205080204" pitchFamily="50" charset="-128"/>
                <a:ea typeface="MS UI Gothic" panose="020B0600070205080204" pitchFamily="50" charset="-128"/>
              </a:rPr>
              <a:t>』</a:t>
            </a:r>
            <a:r>
              <a:rPr lang="ja-JP" altLang="en-US" sz="1400" smtClean="0">
                <a:latin typeface="MS UI Gothic" panose="020B0600070205080204" pitchFamily="50" charset="-128"/>
                <a:ea typeface="MS UI Gothic" panose="020B0600070205080204" pitchFamily="50" charset="-128"/>
              </a:rPr>
              <a:t>（</a:t>
            </a:r>
            <a:r>
              <a:rPr lang="ja-JP" altLang="en-US" sz="1400">
                <a:latin typeface="MS UI Gothic" panose="020B0600070205080204" pitchFamily="50" charset="-128"/>
                <a:ea typeface="MS UI Gothic" panose="020B0600070205080204" pitchFamily="50" charset="-128"/>
              </a:rPr>
              <a:t>中央法規）</a:t>
            </a:r>
            <a:endParaRPr lang="en-US" altLang="ja-JP" sz="1400">
              <a:latin typeface="MS UI Gothic" panose="020B0600070205080204" pitchFamily="50" charset="-128"/>
              <a:ea typeface="MS UI Gothic" panose="020B0600070205080204" pitchFamily="50" charset="-128"/>
            </a:endParaRPr>
          </a:p>
          <a:p>
            <a:r>
              <a:rPr lang="ja-JP" altLang="en-US" sz="1400" smtClean="0">
                <a:latin typeface="MS UI Gothic" panose="020B0600070205080204" pitchFamily="50" charset="-128"/>
                <a:ea typeface="MS UI Gothic" panose="020B0600070205080204" pitchFamily="50" charset="-128"/>
              </a:rPr>
              <a:t>　堀</a:t>
            </a:r>
            <a:r>
              <a:rPr lang="ja-JP" altLang="en-US" sz="1400">
                <a:latin typeface="MS UI Gothic" panose="020B0600070205080204" pitchFamily="50" charset="-128"/>
                <a:ea typeface="MS UI Gothic" panose="020B0600070205080204" pitchFamily="50" charset="-128"/>
              </a:rPr>
              <a:t>公</a:t>
            </a:r>
            <a:r>
              <a:rPr lang="ja-JP" altLang="en-US" sz="1400" smtClean="0">
                <a:latin typeface="MS UI Gothic" panose="020B0600070205080204" pitchFamily="50" charset="-128"/>
                <a:ea typeface="MS UI Gothic" panose="020B0600070205080204" pitchFamily="50" charset="-128"/>
              </a:rPr>
              <a:t>俊</a:t>
            </a:r>
            <a:r>
              <a:rPr lang="en-US" altLang="ja-JP" sz="1400" smtClean="0">
                <a:latin typeface="MS UI Gothic" panose="020B0600070205080204" pitchFamily="50" charset="-128"/>
                <a:ea typeface="MS UI Gothic" panose="020B0600070205080204" pitchFamily="50" charset="-128"/>
              </a:rPr>
              <a:t>『</a:t>
            </a:r>
            <a:r>
              <a:rPr lang="ja-JP" altLang="en-US" sz="1400">
                <a:latin typeface="MS UI Gothic" panose="020B0600070205080204" pitchFamily="50" charset="-128"/>
                <a:ea typeface="MS UI Gothic" panose="020B0600070205080204" pitchFamily="50" charset="-128"/>
              </a:rPr>
              <a:t>ファシリテーション入門</a:t>
            </a:r>
            <a:r>
              <a:rPr lang="en-US" altLang="ja-JP" sz="1400" smtClean="0">
                <a:latin typeface="MS UI Gothic" panose="020B0600070205080204" pitchFamily="50" charset="-128"/>
                <a:ea typeface="MS UI Gothic" panose="020B0600070205080204" pitchFamily="50" charset="-128"/>
              </a:rPr>
              <a:t>』</a:t>
            </a:r>
            <a:r>
              <a:rPr lang="ja-JP" altLang="en-US" sz="1400" smtClean="0">
                <a:latin typeface="MS UI Gothic" panose="020B0600070205080204" pitchFamily="50" charset="-128"/>
                <a:ea typeface="MS UI Gothic" panose="020B0600070205080204" pitchFamily="50" charset="-128"/>
              </a:rPr>
              <a:t>（</a:t>
            </a:r>
            <a:r>
              <a:rPr lang="ja-JP" altLang="en-US" sz="1400">
                <a:latin typeface="MS UI Gothic" panose="020B0600070205080204" pitchFamily="50" charset="-128"/>
                <a:ea typeface="MS UI Gothic" panose="020B0600070205080204" pitchFamily="50" charset="-128"/>
              </a:rPr>
              <a:t>日本経済新聞社</a:t>
            </a:r>
            <a:r>
              <a:rPr lang="ja-JP" altLang="en-US" sz="1400" smtClean="0">
                <a:latin typeface="MS UI Gothic" panose="020B0600070205080204" pitchFamily="50" charset="-128"/>
                <a:ea typeface="MS UI Gothic" panose="020B0600070205080204" pitchFamily="50" charset="-128"/>
              </a:rPr>
              <a:t>）</a:t>
            </a:r>
            <a:endParaRPr lang="en-US" altLang="ja-JP" sz="1400">
              <a:latin typeface="MS UI Gothic" panose="020B0600070205080204" pitchFamily="50" charset="-128"/>
              <a:ea typeface="MS UI Gothic" panose="020B0600070205080204" pitchFamily="50" charset="-128"/>
            </a:endParaRPr>
          </a:p>
        </p:txBody>
      </p:sp>
      <p:pic>
        <p:nvPicPr>
          <p:cNvPr id="82951" name="図 7" descr="C:\Documents and Settings\ﾖｼﾀﾞ\Local Settings\Temporary Internet Files\Content.IE5\97OH4LMO\MC900283365[1].wmf"/>
          <p:cNvPicPr>
            <a:picLocks noChangeAspect="1" noChangeArrowheads="1"/>
          </p:cNvPicPr>
          <p:nvPr/>
        </p:nvPicPr>
        <p:blipFill>
          <a:blip r:embed="rId3" cstate="print"/>
          <a:srcRect/>
          <a:stretch>
            <a:fillRect/>
          </a:stretch>
        </p:blipFill>
        <p:spPr bwMode="auto">
          <a:xfrm>
            <a:off x="744141" y="4156472"/>
            <a:ext cx="1357313" cy="1371600"/>
          </a:xfrm>
          <a:prstGeom prst="rect">
            <a:avLst/>
          </a:prstGeom>
          <a:noFill/>
          <a:ln w="9525">
            <a:noFill/>
            <a:miter lim="800000"/>
            <a:headEnd/>
            <a:tailEnd/>
          </a:ln>
        </p:spPr>
      </p:pic>
      <p:sp>
        <p:nvSpPr>
          <p:cNvPr id="82952" name="Rectangle 6"/>
          <p:cNvSpPr>
            <a:spLocks noChangeArrowheads="1"/>
          </p:cNvSpPr>
          <p:nvPr/>
        </p:nvSpPr>
        <p:spPr bwMode="auto">
          <a:xfrm>
            <a:off x="1143001" y="878659"/>
            <a:ext cx="184731" cy="300082"/>
          </a:xfrm>
          <a:prstGeom prst="rect">
            <a:avLst/>
          </a:prstGeom>
          <a:noFill/>
          <a:ln w="9525">
            <a:noFill/>
            <a:miter lim="800000"/>
            <a:headEnd/>
            <a:tailEnd/>
          </a:ln>
        </p:spPr>
        <p:txBody>
          <a:bodyPr wrap="none" anchor="ctr">
            <a:spAutoFit/>
          </a:bodyPr>
          <a:lstStyle/>
          <a:p>
            <a:endParaRPr lang="ja-JP" altLang="en-US" sz="1350">
              <a:latin typeface="Calibri" pitchFamily="34" charset="0"/>
            </a:endParaRPr>
          </a:p>
        </p:txBody>
      </p:sp>
      <p:sp>
        <p:nvSpPr>
          <p:cNvPr id="82953" name="テキスト ボックス 14"/>
          <p:cNvSpPr txBox="1">
            <a:spLocks noChangeArrowheads="1"/>
          </p:cNvSpPr>
          <p:nvPr/>
        </p:nvSpPr>
        <p:spPr bwMode="auto">
          <a:xfrm>
            <a:off x="2130029" y="4267201"/>
            <a:ext cx="2484834" cy="1323439"/>
          </a:xfrm>
          <a:prstGeom prst="rect">
            <a:avLst/>
          </a:prstGeom>
          <a:noFill/>
          <a:ln w="9525">
            <a:noFill/>
            <a:miter lim="800000"/>
            <a:headEnd/>
            <a:tailEnd/>
          </a:ln>
        </p:spPr>
        <p:txBody>
          <a:bodyPr>
            <a:spAutoFit/>
          </a:bodyPr>
          <a:lstStyle/>
          <a:p>
            <a:r>
              <a:rPr lang="ja-JP" altLang="en-US" sz="1600">
                <a:latin typeface="MS UI Gothic" panose="020B0600070205080204" pitchFamily="50" charset="-128"/>
                <a:ea typeface="MS UI Gothic" panose="020B0600070205080204" pitchFamily="50" charset="-128"/>
              </a:rPr>
              <a:t>１）智恵を引き出す</a:t>
            </a:r>
            <a:endParaRPr lang="en-US" altLang="ja-JP" sz="1600">
              <a:latin typeface="MS UI Gothic" panose="020B0600070205080204" pitchFamily="50" charset="-128"/>
              <a:ea typeface="MS UI Gothic" panose="020B0600070205080204" pitchFamily="50" charset="-128"/>
            </a:endParaRPr>
          </a:p>
          <a:p>
            <a:r>
              <a:rPr lang="ja-JP" altLang="en-US" sz="1600">
                <a:latin typeface="MS UI Gothic" panose="020B0600070205080204" pitchFamily="50" charset="-128"/>
                <a:ea typeface="MS UI Gothic" panose="020B0600070205080204" pitchFamily="50" charset="-128"/>
              </a:rPr>
              <a:t>２）相互理解が進む</a:t>
            </a:r>
            <a:endParaRPr lang="en-US" altLang="ja-JP" sz="1600">
              <a:latin typeface="MS UI Gothic" panose="020B0600070205080204" pitchFamily="50" charset="-128"/>
              <a:ea typeface="MS UI Gothic" panose="020B0600070205080204" pitchFamily="50" charset="-128"/>
            </a:endParaRPr>
          </a:p>
          <a:p>
            <a:r>
              <a:rPr lang="ja-JP" altLang="en-US" sz="1600">
                <a:latin typeface="MS UI Gothic" panose="020B0600070205080204" pitchFamily="50" charset="-128"/>
                <a:ea typeface="MS UI Gothic" panose="020B0600070205080204" pitchFamily="50" charset="-128"/>
              </a:rPr>
              <a:t>３）納得感がある</a:t>
            </a:r>
            <a:endParaRPr lang="en-US" altLang="ja-JP" sz="1600">
              <a:latin typeface="MS UI Gothic" panose="020B0600070205080204" pitchFamily="50" charset="-128"/>
              <a:ea typeface="MS UI Gothic" panose="020B0600070205080204" pitchFamily="50" charset="-128"/>
            </a:endParaRPr>
          </a:p>
          <a:p>
            <a:r>
              <a:rPr lang="ja-JP" altLang="en-US" sz="1600">
                <a:latin typeface="MS UI Gothic" panose="020B0600070205080204" pitchFamily="50" charset="-128"/>
                <a:ea typeface="MS UI Gothic" panose="020B0600070205080204" pitchFamily="50" charset="-128"/>
              </a:rPr>
              <a:t>４）学習や成長に繋がる</a:t>
            </a:r>
            <a:endParaRPr lang="en-US" altLang="ja-JP" sz="1600">
              <a:latin typeface="MS UI Gothic" panose="020B0600070205080204" pitchFamily="50" charset="-128"/>
              <a:ea typeface="MS UI Gothic" panose="020B0600070205080204" pitchFamily="50" charset="-128"/>
            </a:endParaRPr>
          </a:p>
          <a:p>
            <a:r>
              <a:rPr lang="ja-JP" altLang="en-US" sz="1600">
                <a:latin typeface="MS UI Gothic" panose="020B0600070205080204" pitchFamily="50" charset="-128"/>
                <a:ea typeface="MS UI Gothic" panose="020B0600070205080204" pitchFamily="50" charset="-128"/>
              </a:rPr>
              <a:t>５）予期せぬことが起こる</a:t>
            </a:r>
          </a:p>
        </p:txBody>
      </p:sp>
      <p:sp>
        <p:nvSpPr>
          <p:cNvPr id="16" name="右中かっこ 15"/>
          <p:cNvSpPr/>
          <p:nvPr/>
        </p:nvSpPr>
        <p:spPr>
          <a:xfrm>
            <a:off x="4275536" y="4408467"/>
            <a:ext cx="269081" cy="1108831"/>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500"/>
          </a:p>
        </p:txBody>
      </p:sp>
      <p:sp>
        <p:nvSpPr>
          <p:cNvPr id="82955" name="テキスト ボックス 16"/>
          <p:cNvSpPr txBox="1">
            <a:spLocks noChangeArrowheads="1"/>
          </p:cNvSpPr>
          <p:nvPr/>
        </p:nvSpPr>
        <p:spPr bwMode="auto">
          <a:xfrm>
            <a:off x="4496992" y="4533901"/>
            <a:ext cx="4437458" cy="830997"/>
          </a:xfrm>
          <a:prstGeom prst="rect">
            <a:avLst/>
          </a:prstGeom>
          <a:noFill/>
          <a:ln w="9525">
            <a:noFill/>
            <a:miter lim="800000"/>
            <a:headEnd/>
            <a:tailEnd/>
          </a:ln>
        </p:spPr>
        <p:txBody>
          <a:bodyPr wrap="square">
            <a:spAutoFit/>
          </a:bodyPr>
          <a:lstStyle/>
          <a:p>
            <a:r>
              <a:rPr lang="ja-JP" altLang="en-US" sz="1600">
                <a:latin typeface="MS UI Gothic" panose="020B0600070205080204" pitchFamily="50" charset="-128"/>
                <a:ea typeface="MS UI Gothic" panose="020B0600070205080204" pitchFamily="50" charset="-128"/>
              </a:rPr>
              <a:t>「納得感</a:t>
            </a:r>
            <a:r>
              <a:rPr lang="ja-JP" altLang="en-US" sz="1600" smtClean="0">
                <a:latin typeface="MS UI Gothic" panose="020B0600070205080204" pitchFamily="50" charset="-128"/>
                <a:ea typeface="MS UI Gothic" panose="020B0600070205080204" pitchFamily="50" charset="-128"/>
              </a:rPr>
              <a:t>」</a:t>
            </a:r>
          </a:p>
          <a:p>
            <a:r>
              <a:rPr lang="ja-JP" altLang="en-US" sz="1600" smtClean="0">
                <a:latin typeface="MS UI Gothic" panose="020B0600070205080204" pitchFamily="50" charset="-128"/>
                <a:ea typeface="MS UI Gothic" panose="020B0600070205080204" pitchFamily="50" charset="-128"/>
              </a:rPr>
              <a:t>　⇒</a:t>
            </a:r>
            <a:r>
              <a:rPr lang="ja-JP" altLang="en-US" sz="1600">
                <a:latin typeface="MS UI Gothic" panose="020B0600070205080204" pitchFamily="50" charset="-128"/>
                <a:ea typeface="MS UI Gothic" panose="020B0600070205080204" pitchFamily="50" charset="-128"/>
              </a:rPr>
              <a:t>決定したことの推進力に繋がる（プロセスの共有</a:t>
            </a:r>
            <a:r>
              <a:rPr lang="ja-JP" altLang="en-US" sz="1600" smtClean="0">
                <a:latin typeface="MS UI Gothic" panose="020B0600070205080204" pitchFamily="50" charset="-128"/>
                <a:ea typeface="MS UI Gothic" panose="020B0600070205080204" pitchFamily="50" charset="-128"/>
              </a:rPr>
              <a:t>）</a:t>
            </a:r>
          </a:p>
          <a:p>
            <a:r>
              <a:rPr lang="ja-JP" altLang="en-US" sz="1600" smtClean="0">
                <a:latin typeface="MS UI Gothic" panose="020B0600070205080204" pitchFamily="50" charset="-128"/>
                <a:ea typeface="MS UI Gothic" panose="020B0600070205080204" pitchFamily="50" charset="-128"/>
              </a:rPr>
              <a:t>　⇒</a:t>
            </a:r>
            <a:r>
              <a:rPr lang="ja-JP" altLang="en-US" sz="1600">
                <a:latin typeface="MS UI Gothic" panose="020B0600070205080204" pitchFamily="50" charset="-128"/>
                <a:ea typeface="MS UI Gothic" panose="020B0600070205080204" pitchFamily="50" charset="-128"/>
              </a:rPr>
              <a:t>責任感（自分ごと）</a:t>
            </a:r>
          </a:p>
        </p:txBody>
      </p:sp>
      <p:sp>
        <p:nvSpPr>
          <p:cNvPr id="18" name="正方形/長方形 17"/>
          <p:cNvSpPr/>
          <p:nvPr/>
        </p:nvSpPr>
        <p:spPr>
          <a:xfrm>
            <a:off x="623889" y="3918348"/>
            <a:ext cx="8243886" cy="16919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82957" name="テキスト ボックス 19"/>
          <p:cNvSpPr txBox="1">
            <a:spLocks noChangeArrowheads="1"/>
          </p:cNvSpPr>
          <p:nvPr/>
        </p:nvSpPr>
        <p:spPr bwMode="auto">
          <a:xfrm>
            <a:off x="696516" y="3938588"/>
            <a:ext cx="8085533" cy="369332"/>
          </a:xfrm>
          <a:prstGeom prst="rect">
            <a:avLst/>
          </a:prstGeom>
          <a:noFill/>
          <a:ln w="9525">
            <a:noFill/>
            <a:miter lim="800000"/>
            <a:headEnd/>
            <a:tailEnd/>
          </a:ln>
        </p:spPr>
        <p:txBody>
          <a:bodyPr wrap="square">
            <a:spAutoFit/>
          </a:bodyPr>
          <a:lstStyle/>
          <a:p>
            <a:pPr algn="ctr"/>
            <a:r>
              <a:rPr lang="ja-JP" altLang="en-US" b="1" u="sng">
                <a:latin typeface="ＤＨＰ特太ゴシック体" panose="020B0500000000000000" pitchFamily="50" charset="-128"/>
                <a:ea typeface="ＤＨＰ特太ゴシック体" panose="020B0500000000000000" pitchFamily="50" charset="-128"/>
              </a:rPr>
              <a:t>話し合いの効果</a:t>
            </a:r>
          </a:p>
        </p:txBody>
      </p:sp>
      <p:sp>
        <p:nvSpPr>
          <p:cNvPr id="2" name="スライド番号プレースホルダー 1"/>
          <p:cNvSpPr>
            <a:spLocks noGrp="1"/>
          </p:cNvSpPr>
          <p:nvPr>
            <p:ph type="sldNum" sz="quarter" idx="12"/>
          </p:nvPr>
        </p:nvSpPr>
        <p:spPr/>
        <p:txBody>
          <a:bodyPr/>
          <a:lstStyle/>
          <a:p>
            <a:fld id="{045518DD-8AE6-4716-8CB1-4E1853E1D562}" type="slidenum">
              <a:rPr kumimoji="1" lang="ja-JP" altLang="en-US" smtClean="0"/>
              <a:pPr/>
              <a:t>21</a:t>
            </a:fld>
            <a:endParaRPr kumimoji="1" lang="ja-JP" altLang="en-US"/>
          </a:p>
        </p:txBody>
      </p:sp>
      <p:sp>
        <p:nvSpPr>
          <p:cNvPr id="15" name="タイトル 1"/>
          <p:cNvSpPr txBox="1">
            <a:spLocks/>
          </p:cNvSpPr>
          <p:nvPr/>
        </p:nvSpPr>
        <p:spPr>
          <a:xfrm>
            <a:off x="535503" y="491829"/>
            <a:ext cx="6858000" cy="50448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ケア会議の方法と留意点②</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Tree>
    <p:extLst>
      <p:ext uri="{BB962C8B-B14F-4D97-AF65-F5344CB8AC3E}">
        <p14:creationId xmlns:p14="http://schemas.microsoft.com/office/powerpoint/2010/main" val="1730879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b="0" smtClean="0">
                <a:latin typeface="メイリオ" panose="020B0604030504040204" pitchFamily="50" charset="-128"/>
                <a:ea typeface="メイリオ" panose="020B0604030504040204" pitchFamily="50" charset="-128"/>
              </a:rPr>
              <a:t>事例でみる連携とケア会議の変化</a:t>
            </a:r>
            <a:endParaRPr kumimoji="1" lang="ja-JP" altLang="en-US" sz="3200" b="0" dirty="0">
              <a:latin typeface="メイリオ" panose="020B0604030504040204" pitchFamily="50" charset="-128"/>
              <a:ea typeface="メイリオ" panose="020B0604030504040204" pitchFamily="50" charset="-128"/>
            </a:endParaRPr>
          </a:p>
        </p:txBody>
      </p:sp>
      <p:sp>
        <p:nvSpPr>
          <p:cNvPr id="3" name="テキスト プレースホルダー 2"/>
          <p:cNvSpPr>
            <a:spLocks noGrp="1"/>
          </p:cNvSpPr>
          <p:nvPr>
            <p:ph type="body" idx="1"/>
          </p:nvPr>
        </p:nvSpPr>
        <p:spPr/>
        <p:txBody>
          <a:bodyPr>
            <a:normAutofit/>
          </a:bodyPr>
          <a:lstStyle/>
          <a:p>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24118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06413" y="452865"/>
            <a:ext cx="8475397" cy="584775"/>
          </a:xfrm>
          <a:prstGeom prst="rect">
            <a:avLst/>
          </a:prstGeom>
          <a:noFill/>
        </p:spPr>
        <p:txBody>
          <a:bodyPr wrap="none" rtlCol="0">
            <a:spAutoFit/>
          </a:bodyPr>
          <a:lstStyle/>
          <a:p>
            <a:r>
              <a:rPr lang="ja-JP" altLang="en-US" sz="3200" dirty="0">
                <a:solidFill>
                  <a:srgbClr val="C00000"/>
                </a:solidFill>
                <a:latin typeface="ＤＨＰ特太ゴシック体" panose="020B0500000000000000" pitchFamily="50" charset="-128"/>
                <a:ea typeface="ＤＨＰ特太ゴシック体" panose="020B0500000000000000" pitchFamily="50" charset="-128"/>
              </a:rPr>
              <a:t>事例でみるケア会議</a:t>
            </a:r>
            <a:r>
              <a:rPr lang="ja-JP" altLang="en-US" sz="3200">
                <a:solidFill>
                  <a:srgbClr val="C00000"/>
                </a:solidFill>
                <a:latin typeface="ＤＨＰ特太ゴシック体" panose="020B0500000000000000" pitchFamily="50" charset="-128"/>
                <a:ea typeface="ＤＨＰ特太ゴシック体" panose="020B0500000000000000" pitchFamily="50" charset="-128"/>
              </a:rPr>
              <a:t>の</a:t>
            </a:r>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rPr>
              <a:t>変化</a:t>
            </a:r>
            <a:r>
              <a:rPr lang="en-US" altLang="ja-JP" sz="2400" smtClean="0">
                <a:solidFill>
                  <a:srgbClr val="C00000"/>
                </a:solidFill>
                <a:latin typeface="ＤＨＰ特太ゴシック体" panose="020B0500000000000000" pitchFamily="50" charset="-128"/>
                <a:ea typeface="ＤＨＰ特太ゴシック体" panose="020B0500000000000000" pitchFamily="50" charset="-128"/>
              </a:rPr>
              <a:t>〔</a:t>
            </a:r>
            <a:r>
              <a:rPr lang="ja-JP" altLang="en-US" sz="2400" dirty="0">
                <a:solidFill>
                  <a:srgbClr val="C00000"/>
                </a:solidFill>
                <a:latin typeface="ＤＨＰ特太ゴシック体" panose="020B0500000000000000" pitchFamily="50" charset="-128"/>
                <a:ea typeface="ＤＨＰ特太ゴシック体" panose="020B0500000000000000" pitchFamily="50" charset="-128"/>
              </a:rPr>
              <a:t>地域相談支援の場合</a:t>
            </a:r>
            <a:r>
              <a:rPr lang="en-US" altLang="ja-JP" sz="2400" dirty="0">
                <a:solidFill>
                  <a:srgbClr val="C00000"/>
                </a:solidFill>
                <a:latin typeface="ＤＨＰ特太ゴシック体" panose="020B0500000000000000" pitchFamily="50" charset="-128"/>
                <a:ea typeface="ＤＨＰ特太ゴシック体" panose="020B0500000000000000" pitchFamily="50" charset="-128"/>
              </a:rPr>
              <a:t>〕</a:t>
            </a:r>
            <a:endParaRPr lang="ja-JP" altLang="en-US" sz="2400" dirty="0">
              <a:solidFill>
                <a:srgbClr val="C00000"/>
              </a:solidFill>
              <a:latin typeface="ＤＨＰ特太ゴシック体" panose="020B0500000000000000" pitchFamily="50" charset="-128"/>
              <a:ea typeface="ＤＨＰ特太ゴシック体" panose="020B0500000000000000" pitchFamily="50" charset="-128"/>
            </a:endParaRPr>
          </a:p>
        </p:txBody>
      </p:sp>
      <p:sp>
        <p:nvSpPr>
          <p:cNvPr id="3" name="テキスト ボックス 2"/>
          <p:cNvSpPr txBox="1"/>
          <p:nvPr/>
        </p:nvSpPr>
        <p:spPr>
          <a:xfrm>
            <a:off x="1261955" y="1293978"/>
            <a:ext cx="7612982" cy="4462760"/>
          </a:xfrm>
          <a:prstGeom prst="rect">
            <a:avLst/>
          </a:prstGeom>
          <a:noFill/>
        </p:spPr>
        <p:txBody>
          <a:bodyPr wrap="none" rtlCol="0">
            <a:spAutoFit/>
          </a:bodyPr>
          <a:lstStyle/>
          <a:p>
            <a:r>
              <a:rPr lang="ja-JP" altLang="en-US" sz="2000" smtClean="0">
                <a:latin typeface="MS UI Gothic" panose="020B0600070205080204" pitchFamily="50" charset="-128"/>
                <a:ea typeface="MS UI Gothic" panose="020B0600070205080204" pitchFamily="50" charset="-128"/>
              </a:rPr>
              <a:t>地域</a:t>
            </a:r>
            <a:r>
              <a:rPr lang="ja-JP" altLang="en-US" sz="2000" dirty="0">
                <a:latin typeface="MS UI Gothic" panose="020B0600070205080204" pitchFamily="50" charset="-128"/>
                <a:ea typeface="MS UI Gothic" panose="020B0600070205080204" pitchFamily="50" charset="-128"/>
              </a:rPr>
              <a:t>相談支援の利用について検討</a:t>
            </a:r>
            <a:endParaRPr lang="en-US" altLang="ja-JP" sz="2000" dirty="0">
              <a:latin typeface="MS UI Gothic" panose="020B0600070205080204" pitchFamily="50" charset="-128"/>
              <a:ea typeface="MS UI Gothic" panose="020B0600070205080204" pitchFamily="50" charset="-128"/>
            </a:endParaRPr>
          </a:p>
          <a:p>
            <a:r>
              <a:rPr lang="ja-JP" altLang="en-US" sz="2000">
                <a:latin typeface="MS UI Gothic" panose="020B0600070205080204" pitchFamily="50" charset="-128"/>
                <a:ea typeface="MS UI Gothic" panose="020B0600070205080204" pitchFamily="50" charset="-128"/>
              </a:rPr>
              <a:t>　</a:t>
            </a:r>
            <a:r>
              <a:rPr lang="ja-JP" altLang="en-US" sz="2000" smtClean="0">
                <a:latin typeface="MS UI Gothic" panose="020B0600070205080204" pitchFamily="50" charset="-128"/>
                <a:ea typeface="MS UI Gothic" panose="020B0600070205080204" pitchFamily="50" charset="-128"/>
              </a:rPr>
              <a:t>　⇒</a:t>
            </a:r>
            <a:r>
              <a:rPr lang="ja-JP" altLang="en-US" sz="2000" dirty="0">
                <a:latin typeface="MS UI Gothic" panose="020B0600070205080204" pitchFamily="50" charset="-128"/>
                <a:ea typeface="MS UI Gothic" panose="020B0600070205080204" pitchFamily="50" charset="-128"/>
              </a:rPr>
              <a:t>病院・施設とのネットワーク（顔も見える関係からスタート）</a:t>
            </a:r>
            <a:endParaRPr lang="en-US" altLang="ja-JP" sz="2000" dirty="0">
              <a:latin typeface="MS UI Gothic" panose="020B0600070205080204" pitchFamily="50" charset="-128"/>
              <a:ea typeface="MS UI Gothic" panose="020B0600070205080204" pitchFamily="50" charset="-128"/>
            </a:endParaRPr>
          </a:p>
          <a:p>
            <a:r>
              <a:rPr lang="ja-JP" altLang="en-US" sz="2000" dirty="0">
                <a:latin typeface="MS UI Gothic" panose="020B0600070205080204" pitchFamily="50" charset="-128"/>
                <a:ea typeface="MS UI Gothic" panose="020B0600070205080204" pitchFamily="50" charset="-128"/>
              </a:rPr>
              <a:t>　　　　　　　　　　</a:t>
            </a:r>
            <a:r>
              <a:rPr lang="ja-JP" altLang="en-US" sz="2000">
                <a:latin typeface="MS UI Gothic" panose="020B0600070205080204" pitchFamily="50" charset="-128"/>
                <a:ea typeface="MS UI Gothic" panose="020B0600070205080204" pitchFamily="50" charset="-128"/>
              </a:rPr>
              <a:t>　</a:t>
            </a:r>
            <a:r>
              <a:rPr lang="ja-JP" altLang="en-US" sz="2000" smtClean="0">
                <a:latin typeface="MS UI Gothic" panose="020B0600070205080204" pitchFamily="50" charset="-128"/>
                <a:ea typeface="MS UI Gothic" panose="020B0600070205080204" pitchFamily="50" charset="-128"/>
              </a:rPr>
              <a:t>まず</a:t>
            </a:r>
            <a:r>
              <a:rPr lang="ja-JP" altLang="en-US" sz="2000" dirty="0">
                <a:latin typeface="MS UI Gothic" panose="020B0600070205080204" pitchFamily="50" charset="-128"/>
                <a:ea typeface="MS UI Gothic" panose="020B0600070205080204" pitchFamily="50" charset="-128"/>
              </a:rPr>
              <a:t>は支援者同士のつながり</a:t>
            </a:r>
            <a:endParaRPr lang="en-US" altLang="ja-JP" sz="2000" dirty="0">
              <a:latin typeface="MS UI Gothic" panose="020B0600070205080204" pitchFamily="50" charset="-128"/>
              <a:ea typeface="MS UI Gothic" panose="020B0600070205080204" pitchFamily="50" charset="-128"/>
            </a:endParaRPr>
          </a:p>
          <a:p>
            <a:r>
              <a:rPr lang="ja-JP" altLang="en-US" sz="2000" smtClean="0">
                <a:latin typeface="MS UI Gothic" panose="020B0600070205080204" pitchFamily="50" charset="-128"/>
                <a:ea typeface="MS UI Gothic" panose="020B0600070205080204" pitchFamily="50" charset="-128"/>
              </a:rPr>
              <a:t>利用者</a:t>
            </a:r>
            <a:r>
              <a:rPr lang="ja-JP" altLang="en-US" sz="2000" dirty="0">
                <a:latin typeface="MS UI Gothic" panose="020B0600070205080204" pitchFamily="50" charset="-128"/>
                <a:ea typeface="MS UI Gothic" panose="020B0600070205080204" pitchFamily="50" charset="-128"/>
              </a:rPr>
              <a:t>と地域相談支援従事者との出会い</a:t>
            </a:r>
            <a:endParaRPr lang="en-US" altLang="ja-JP" sz="2000" dirty="0">
              <a:latin typeface="MS UI Gothic" panose="020B0600070205080204" pitchFamily="50" charset="-128"/>
              <a:ea typeface="MS UI Gothic" panose="020B0600070205080204" pitchFamily="50" charset="-128"/>
            </a:endParaRPr>
          </a:p>
          <a:p>
            <a:r>
              <a:rPr lang="ja-JP" altLang="en-US" sz="2000" dirty="0">
                <a:latin typeface="MS UI Gothic" panose="020B0600070205080204" pitchFamily="50" charset="-128"/>
                <a:ea typeface="MS UI Gothic" panose="020B0600070205080204" pitchFamily="50" charset="-128"/>
              </a:rPr>
              <a:t>　</a:t>
            </a:r>
            <a:r>
              <a:rPr lang="ja-JP" altLang="en-US" sz="2000">
                <a:latin typeface="MS UI Gothic" panose="020B0600070205080204" pitchFamily="50" charset="-128"/>
                <a:ea typeface="MS UI Gothic" panose="020B0600070205080204" pitchFamily="50" charset="-128"/>
              </a:rPr>
              <a:t>　</a:t>
            </a:r>
            <a:r>
              <a:rPr lang="ja-JP" altLang="en-US" sz="2000" smtClean="0">
                <a:latin typeface="MS UI Gothic" panose="020B0600070205080204" pitchFamily="50" charset="-128"/>
                <a:ea typeface="MS UI Gothic" panose="020B0600070205080204" pitchFamily="50" charset="-128"/>
              </a:rPr>
              <a:t>⇒</a:t>
            </a:r>
            <a:r>
              <a:rPr lang="ja-JP" altLang="en-US" sz="2000" dirty="0">
                <a:latin typeface="MS UI Gothic" panose="020B0600070205080204" pitchFamily="50" charset="-128"/>
                <a:ea typeface="MS UI Gothic" panose="020B0600070205080204" pitchFamily="50" charset="-128"/>
              </a:rPr>
              <a:t>信頼関係の構築を目的に関わり開始</a:t>
            </a:r>
            <a:endParaRPr lang="en-US" altLang="ja-JP" sz="2000" dirty="0">
              <a:latin typeface="MS UI Gothic" panose="020B0600070205080204" pitchFamily="50" charset="-128"/>
              <a:ea typeface="MS UI Gothic" panose="020B0600070205080204" pitchFamily="50" charset="-128"/>
            </a:endParaRPr>
          </a:p>
          <a:p>
            <a:r>
              <a:rPr lang="ja-JP" altLang="en-US" sz="2000" dirty="0">
                <a:latin typeface="MS UI Gothic" panose="020B0600070205080204" pitchFamily="50" charset="-128"/>
                <a:ea typeface="MS UI Gothic" panose="020B0600070205080204" pitchFamily="50" charset="-128"/>
              </a:rPr>
              <a:t>　　　　　　　　　　</a:t>
            </a:r>
            <a:r>
              <a:rPr lang="ja-JP" altLang="en-US" sz="2000">
                <a:latin typeface="MS UI Gothic" panose="020B0600070205080204" pitchFamily="50" charset="-128"/>
                <a:ea typeface="MS UI Gothic" panose="020B0600070205080204" pitchFamily="50" charset="-128"/>
              </a:rPr>
              <a:t>　</a:t>
            </a:r>
            <a:r>
              <a:rPr lang="ja-JP" altLang="en-US" sz="2000" smtClean="0">
                <a:latin typeface="MS UI Gothic" panose="020B0600070205080204" pitchFamily="50" charset="-128"/>
                <a:ea typeface="MS UI Gothic" panose="020B0600070205080204" pitchFamily="50" charset="-128"/>
              </a:rPr>
              <a:t>入所</a:t>
            </a:r>
            <a:r>
              <a:rPr lang="ja-JP" altLang="en-US" sz="2000" dirty="0">
                <a:latin typeface="MS UI Gothic" panose="020B0600070205080204" pitchFamily="50" charset="-128"/>
                <a:ea typeface="MS UI Gothic" panose="020B0600070205080204" pitchFamily="50" charset="-128"/>
              </a:rPr>
              <a:t>・入院前からの関わりのある事業所なら再構築</a:t>
            </a:r>
            <a:endParaRPr lang="en-US" altLang="ja-JP" sz="2000" dirty="0">
              <a:latin typeface="MS UI Gothic" panose="020B0600070205080204" pitchFamily="50" charset="-128"/>
              <a:ea typeface="MS UI Gothic" panose="020B0600070205080204" pitchFamily="50" charset="-128"/>
            </a:endParaRPr>
          </a:p>
          <a:p>
            <a:pPr>
              <a:buNone/>
              <a:defRPr/>
            </a:pPr>
            <a:r>
              <a:rPr lang="ja-JP" altLang="en-US" sz="2000" smtClean="0">
                <a:latin typeface="MS UI Gothic" panose="020B0600070205080204" pitchFamily="50" charset="-128"/>
                <a:ea typeface="MS UI Gothic" panose="020B0600070205080204" pitchFamily="50" charset="-128"/>
              </a:rPr>
              <a:t>地域</a:t>
            </a:r>
            <a:r>
              <a:rPr lang="ja-JP" altLang="en-US" sz="2000" dirty="0">
                <a:latin typeface="MS UI Gothic" panose="020B0600070205080204" pitchFamily="50" charset="-128"/>
                <a:ea typeface="MS UI Gothic" panose="020B0600070205080204" pitchFamily="50" charset="-128"/>
              </a:rPr>
              <a:t>相談支援の説明と同意⇒退院、退所の希望確認</a:t>
            </a:r>
            <a:endParaRPr lang="en-US" altLang="ja-JP" sz="2000" dirty="0">
              <a:latin typeface="MS UI Gothic" panose="020B0600070205080204" pitchFamily="50" charset="-128"/>
              <a:ea typeface="MS UI Gothic" panose="020B0600070205080204" pitchFamily="50" charset="-128"/>
            </a:endParaRPr>
          </a:p>
          <a:p>
            <a:pPr>
              <a:buNone/>
              <a:defRPr/>
            </a:pPr>
            <a:r>
              <a:rPr lang="ja-JP" altLang="en-US" sz="2000" smtClean="0">
                <a:latin typeface="MS UI Gothic" panose="020B0600070205080204" pitchFamily="50" charset="-128"/>
                <a:ea typeface="MS UI Gothic" panose="020B0600070205080204" pitchFamily="50" charset="-128"/>
              </a:rPr>
              <a:t>担当者</a:t>
            </a:r>
            <a:r>
              <a:rPr lang="ja-JP" altLang="en-US" sz="2000" dirty="0">
                <a:latin typeface="MS UI Gothic" panose="020B0600070205080204" pitchFamily="50" charset="-128"/>
                <a:ea typeface="MS UI Gothic" panose="020B0600070205080204" pitchFamily="50" charset="-128"/>
              </a:rPr>
              <a:t>会議の実施と地域移行支援計画の作成</a:t>
            </a:r>
            <a:endParaRPr lang="en-US" altLang="ja-JP" sz="2000" dirty="0">
              <a:latin typeface="MS UI Gothic" panose="020B0600070205080204" pitchFamily="50" charset="-128"/>
              <a:ea typeface="MS UI Gothic" panose="020B0600070205080204" pitchFamily="50" charset="-128"/>
            </a:endParaRPr>
          </a:p>
          <a:p>
            <a:pPr>
              <a:buNone/>
              <a:defRPr/>
            </a:pPr>
            <a:r>
              <a:rPr lang="ja-JP" altLang="en-US" sz="2000" smtClean="0">
                <a:latin typeface="MS UI Gothic" panose="020B0600070205080204" pitchFamily="50" charset="-128"/>
                <a:ea typeface="MS UI Gothic" panose="020B0600070205080204" pitchFamily="50" charset="-128"/>
              </a:rPr>
              <a:t>地域</a:t>
            </a:r>
            <a:r>
              <a:rPr lang="ja-JP" altLang="en-US" sz="2000" dirty="0">
                <a:latin typeface="MS UI Gothic" panose="020B0600070205080204" pitchFamily="50" charset="-128"/>
                <a:ea typeface="MS UI Gothic" panose="020B0600070205080204" pitchFamily="50" charset="-128"/>
              </a:rPr>
              <a:t>での生活を具体的にイメージ（外出や体験利用）</a:t>
            </a:r>
            <a:endParaRPr lang="en-US" altLang="ja-JP" sz="2000" dirty="0">
              <a:latin typeface="MS UI Gothic" panose="020B0600070205080204" pitchFamily="50" charset="-128"/>
              <a:ea typeface="MS UI Gothic" panose="020B0600070205080204" pitchFamily="50" charset="-128"/>
            </a:endParaRPr>
          </a:p>
          <a:p>
            <a:pPr>
              <a:buNone/>
              <a:defRPr/>
            </a:pPr>
            <a:r>
              <a:rPr lang="ja-JP" altLang="en-US" sz="2000" smtClean="0">
                <a:latin typeface="MS UI Gothic" panose="020B0600070205080204" pitchFamily="50" charset="-128"/>
                <a:ea typeface="MS UI Gothic" panose="020B0600070205080204" pitchFamily="50" charset="-128"/>
              </a:rPr>
              <a:t>住居</a:t>
            </a:r>
            <a:r>
              <a:rPr lang="ja-JP" altLang="en-US" sz="2000" dirty="0">
                <a:latin typeface="MS UI Gothic" panose="020B0600070205080204" pitchFamily="50" charset="-128"/>
                <a:ea typeface="MS UI Gothic" panose="020B0600070205080204" pitchFamily="50" charset="-128"/>
              </a:rPr>
              <a:t>の確保と日中の活動場所の確保、緊急時への対応</a:t>
            </a:r>
            <a:endParaRPr lang="en-US" altLang="ja-JP" sz="2000" dirty="0">
              <a:latin typeface="MS UI Gothic" panose="020B0600070205080204" pitchFamily="50" charset="-128"/>
              <a:ea typeface="MS UI Gothic" panose="020B0600070205080204" pitchFamily="50" charset="-128"/>
            </a:endParaRPr>
          </a:p>
          <a:p>
            <a:pPr>
              <a:buNone/>
              <a:defRPr/>
            </a:pPr>
            <a:r>
              <a:rPr lang="ja-JP" altLang="en-US" sz="2000" smtClean="0">
                <a:latin typeface="MS UI Gothic" panose="020B0600070205080204" pitchFamily="50" charset="-128"/>
                <a:ea typeface="MS UI Gothic" panose="020B0600070205080204" pitchFamily="50" charset="-128"/>
              </a:rPr>
              <a:t>地域</a:t>
            </a:r>
            <a:r>
              <a:rPr lang="ja-JP" altLang="en-US" sz="2000" dirty="0">
                <a:latin typeface="MS UI Gothic" panose="020B0600070205080204" pitchFamily="50" charset="-128"/>
                <a:ea typeface="MS UI Gothic" panose="020B0600070205080204" pitchFamily="50" charset="-128"/>
              </a:rPr>
              <a:t>移行に向けたチームから地域での暮らしを支えるチームへ</a:t>
            </a:r>
            <a:endParaRPr lang="en-US" altLang="ja-JP" sz="2000" dirty="0">
              <a:latin typeface="MS UI Gothic" panose="020B0600070205080204" pitchFamily="50" charset="-128"/>
              <a:ea typeface="MS UI Gothic" panose="020B0600070205080204" pitchFamily="50" charset="-128"/>
            </a:endParaRPr>
          </a:p>
          <a:p>
            <a:pPr>
              <a:buNone/>
              <a:defRPr/>
            </a:pPr>
            <a:r>
              <a:rPr lang="ja-JP" altLang="en-US" sz="2000" smtClean="0">
                <a:latin typeface="MS UI Gothic" panose="020B0600070205080204" pitchFamily="50" charset="-128"/>
                <a:ea typeface="MS UI Gothic" panose="020B0600070205080204" pitchFamily="50" charset="-128"/>
              </a:rPr>
              <a:t>地域</a:t>
            </a:r>
            <a:r>
              <a:rPr lang="ja-JP" altLang="en-US" sz="2000" dirty="0">
                <a:latin typeface="MS UI Gothic" panose="020B0600070205080204" pitchFamily="50" charset="-128"/>
                <a:ea typeface="MS UI Gothic" panose="020B0600070205080204" pitchFamily="50" charset="-128"/>
              </a:rPr>
              <a:t>での暮らしを支えるチームから本人が望む暮らしを実現するチームへ</a:t>
            </a:r>
            <a:endParaRPr lang="en-US" altLang="ja-JP" sz="2000" dirty="0">
              <a:latin typeface="MS UI Gothic" panose="020B0600070205080204" pitchFamily="50" charset="-128"/>
              <a:ea typeface="MS UI Gothic" panose="020B0600070205080204" pitchFamily="50" charset="-128"/>
            </a:endParaRPr>
          </a:p>
          <a:p>
            <a:pPr>
              <a:buNone/>
              <a:defRPr/>
            </a:pPr>
            <a:endParaRPr lang="en-US" altLang="ja-JP" sz="2000" dirty="0">
              <a:latin typeface="MS UI Gothic" panose="020B0600070205080204" pitchFamily="50" charset="-128"/>
              <a:ea typeface="MS UI Gothic" panose="020B0600070205080204" pitchFamily="50" charset="-128"/>
            </a:endParaRPr>
          </a:p>
          <a:p>
            <a:pPr algn="ctr">
              <a:buNone/>
              <a:defRPr/>
            </a:pPr>
            <a:r>
              <a:rPr lang="ja-JP" altLang="en-US" sz="2400" b="1" smtClean="0">
                <a:solidFill>
                  <a:srgbClr val="FF0000"/>
                </a:solidFill>
                <a:latin typeface="MS UI Gothic" panose="020B0600070205080204" pitchFamily="50" charset="-128"/>
                <a:ea typeface="MS UI Gothic" panose="020B0600070205080204" pitchFamily="50" charset="-128"/>
              </a:rPr>
              <a:t>“</a:t>
            </a:r>
            <a:r>
              <a:rPr lang="ja-JP" altLang="en-US" sz="2400" b="1" dirty="0">
                <a:solidFill>
                  <a:srgbClr val="FF0000"/>
                </a:solidFill>
                <a:latin typeface="MS UI Gothic" panose="020B0600070205080204" pitchFamily="50" charset="-128"/>
                <a:ea typeface="MS UI Gothic" panose="020B0600070205080204" pitchFamily="50" charset="-128"/>
              </a:rPr>
              <a:t>ケア会議は本人の状況</a:t>
            </a:r>
            <a:r>
              <a:rPr lang="ja-JP" altLang="en-US" sz="2400" b="1">
                <a:solidFill>
                  <a:srgbClr val="FF0000"/>
                </a:solidFill>
                <a:latin typeface="MS UI Gothic" panose="020B0600070205080204" pitchFamily="50" charset="-128"/>
                <a:ea typeface="MS UI Gothic" panose="020B0600070205080204" pitchFamily="50" charset="-128"/>
              </a:rPr>
              <a:t>と</a:t>
            </a:r>
            <a:r>
              <a:rPr lang="ja-JP" altLang="en-US" sz="2400" b="1" smtClean="0">
                <a:solidFill>
                  <a:srgbClr val="FF0000"/>
                </a:solidFill>
                <a:latin typeface="MS UI Gothic" panose="020B0600070205080204" pitchFamily="50" charset="-128"/>
                <a:ea typeface="MS UI Gothic" panose="020B0600070205080204" pitchFamily="50" charset="-128"/>
              </a:rPr>
              <a:t>環境に</a:t>
            </a:r>
            <a:r>
              <a:rPr lang="ja-JP" altLang="en-US" sz="2400" b="1" dirty="0">
                <a:solidFill>
                  <a:srgbClr val="FF0000"/>
                </a:solidFill>
                <a:latin typeface="MS UI Gothic" panose="020B0600070205080204" pitchFamily="50" charset="-128"/>
                <a:ea typeface="MS UI Gothic" panose="020B0600070205080204" pitchFamily="50" charset="-128"/>
              </a:rPr>
              <a:t>よって柔軟</a:t>
            </a:r>
            <a:r>
              <a:rPr lang="ja-JP" altLang="en-US" sz="2400" b="1">
                <a:solidFill>
                  <a:srgbClr val="FF0000"/>
                </a:solidFill>
                <a:latin typeface="MS UI Gothic" panose="020B0600070205080204" pitchFamily="50" charset="-128"/>
                <a:ea typeface="MS UI Gothic" panose="020B0600070205080204" pitchFamily="50" charset="-128"/>
              </a:rPr>
              <a:t>に</a:t>
            </a:r>
            <a:r>
              <a:rPr lang="ja-JP" altLang="en-US" sz="2400" b="1" smtClean="0">
                <a:solidFill>
                  <a:srgbClr val="FF0000"/>
                </a:solidFill>
                <a:latin typeface="MS UI Gothic" panose="020B0600070205080204" pitchFamily="50" charset="-128"/>
                <a:ea typeface="MS UI Gothic" panose="020B0600070205080204" pitchFamily="50" charset="-128"/>
              </a:rPr>
              <a:t>変化させる”</a:t>
            </a:r>
            <a:endParaRPr lang="ja-JP" altLang="en-US" sz="2400" b="1" dirty="0">
              <a:solidFill>
                <a:srgbClr val="FF0000"/>
              </a:solidFill>
              <a:latin typeface="MS UI Gothic" panose="020B0600070205080204" pitchFamily="50" charset="-128"/>
              <a:ea typeface="MS UI Gothic" panose="020B0600070205080204" pitchFamily="50" charset="-128"/>
            </a:endParaRPr>
          </a:p>
        </p:txBody>
      </p:sp>
      <p:sp>
        <p:nvSpPr>
          <p:cNvPr id="4" name="下矢印 3"/>
          <p:cNvSpPr/>
          <p:nvPr/>
        </p:nvSpPr>
        <p:spPr>
          <a:xfrm>
            <a:off x="660026" y="1311516"/>
            <a:ext cx="616323" cy="4204503"/>
          </a:xfrm>
          <a:prstGeom prst="downArrow">
            <a:avLst>
              <a:gd name="adj1" fmla="val 59273"/>
              <a:gd name="adj2" fmla="val 54636"/>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latin typeface="ＤＨＰ特太ゴシック体" panose="020B0500000000000000" pitchFamily="50" charset="-128"/>
                <a:ea typeface="ＤＨＰ特太ゴシック体" panose="020B0500000000000000" pitchFamily="50" charset="-128"/>
              </a:rPr>
              <a:t>地域相談支援の流れ</a:t>
            </a:r>
          </a:p>
        </p:txBody>
      </p:sp>
    </p:spTree>
    <p:extLst>
      <p:ext uri="{BB962C8B-B14F-4D97-AF65-F5344CB8AC3E}">
        <p14:creationId xmlns:p14="http://schemas.microsoft.com/office/powerpoint/2010/main" val="2722816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675707" y="3435779"/>
            <a:ext cx="2384766" cy="244627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350">
              <a:latin typeface="MS UI Gothic" panose="020B0600070205080204" pitchFamily="50" charset="-128"/>
              <a:ea typeface="MS UI Gothic" panose="020B0600070205080204" pitchFamily="50" charset="-128"/>
            </a:endParaRPr>
          </a:p>
        </p:txBody>
      </p:sp>
      <p:sp>
        <p:nvSpPr>
          <p:cNvPr id="8" name="円/楕円 13">
            <a:extLst>
              <a:ext uri="{FF2B5EF4-FFF2-40B4-BE49-F238E27FC236}">
                <a16:creationId xmlns:a16="http://schemas.microsoft.com/office/drawing/2014/main" id="{EABF10E2-5575-4277-A3EF-9F0E04351C0B}"/>
              </a:ext>
            </a:extLst>
          </p:cNvPr>
          <p:cNvSpPr>
            <a:spLocks noChangeArrowheads="1"/>
          </p:cNvSpPr>
          <p:nvPr/>
        </p:nvSpPr>
        <p:spPr bwMode="auto">
          <a:xfrm>
            <a:off x="2085845" y="1742663"/>
            <a:ext cx="4261089" cy="3386231"/>
          </a:xfrm>
          <a:prstGeom prst="ellipse">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40000" dist="20000" dir="5400000" rotWithShape="0">
              <a:srgbClr val="808080">
                <a:alpha val="37999"/>
              </a:srgbClr>
            </a:outerShdw>
          </a:effectLst>
        </p:spPr>
        <p:txBody>
          <a:bodyPr anchor="ctr"/>
          <a:lstStyle/>
          <a:p>
            <a:pPr algn="ctr">
              <a:defRPr/>
            </a:pPr>
            <a:endParaRPr lang="ja-JP" altLang="en-US" sz="1350">
              <a:solidFill>
                <a:schemeClr val="dk1"/>
              </a:solidFill>
              <a:latin typeface="MS UI Gothic" panose="020B0600070205080204" pitchFamily="50" charset="-128"/>
              <a:ea typeface="MS UI Gothic" panose="020B0600070205080204" pitchFamily="50" charset="-128"/>
            </a:endParaRPr>
          </a:p>
        </p:txBody>
      </p:sp>
      <p:sp>
        <p:nvSpPr>
          <p:cNvPr id="14337" name="タイトル 1"/>
          <p:cNvSpPr>
            <a:spLocks noGrp="1"/>
          </p:cNvSpPr>
          <p:nvPr>
            <p:ph type="title" idx="4294967295"/>
          </p:nvPr>
        </p:nvSpPr>
        <p:spPr>
          <a:xfrm>
            <a:off x="491133" y="401558"/>
            <a:ext cx="7886700" cy="671512"/>
          </a:xfrm>
        </p:spPr>
        <p:txBody>
          <a:bodyPr>
            <a:normAutofit/>
          </a:bodyPr>
          <a:lstStyle/>
          <a:p>
            <a:r>
              <a:rPr lang="ja-JP" altLang="en-US" sz="3200" dirty="0">
                <a:solidFill>
                  <a:srgbClr val="C00000"/>
                </a:solidFill>
                <a:latin typeface="ＤＨＰ特太ゴシック体" panose="020B0500000000000000" pitchFamily="50" charset="-128"/>
                <a:ea typeface="ＤＨＰ特太ゴシック体" panose="020B0500000000000000" pitchFamily="50" charset="-128"/>
              </a:rPr>
              <a:t>ステージ１（出会い）</a:t>
            </a:r>
          </a:p>
        </p:txBody>
      </p:sp>
      <p:sp>
        <p:nvSpPr>
          <p:cNvPr id="14338" name="テキスト ボックス 5"/>
          <p:cNvSpPr txBox="1">
            <a:spLocks noChangeArrowheads="1"/>
          </p:cNvSpPr>
          <p:nvPr/>
        </p:nvSpPr>
        <p:spPr bwMode="auto">
          <a:xfrm>
            <a:off x="3527242" y="1893408"/>
            <a:ext cx="1178687"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精神科病院</a:t>
            </a:r>
          </a:p>
        </p:txBody>
      </p:sp>
      <p:sp>
        <p:nvSpPr>
          <p:cNvPr id="14340" name="テキスト ボックス 15"/>
          <p:cNvSpPr txBox="1">
            <a:spLocks noChangeArrowheads="1"/>
          </p:cNvSpPr>
          <p:nvPr/>
        </p:nvSpPr>
        <p:spPr bwMode="auto">
          <a:xfrm>
            <a:off x="3741539" y="3290291"/>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Ａさん</a:t>
            </a:r>
          </a:p>
        </p:txBody>
      </p:sp>
      <p:sp>
        <p:nvSpPr>
          <p:cNvPr id="9" name="テキスト ボックス 5">
            <a:extLst>
              <a:ext uri="{FF2B5EF4-FFF2-40B4-BE49-F238E27FC236}">
                <a16:creationId xmlns:a16="http://schemas.microsoft.com/office/drawing/2014/main" id="{02FFEB68-72A0-4CE2-9B30-7822DEFCA421}"/>
              </a:ext>
            </a:extLst>
          </p:cNvPr>
          <p:cNvSpPr txBox="1">
            <a:spLocks noChangeArrowheads="1"/>
          </p:cNvSpPr>
          <p:nvPr/>
        </p:nvSpPr>
        <p:spPr bwMode="auto">
          <a:xfrm>
            <a:off x="3741539" y="2407643"/>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主治医</a:t>
            </a:r>
          </a:p>
        </p:txBody>
      </p:sp>
      <p:sp>
        <p:nvSpPr>
          <p:cNvPr id="10" name="テキスト ボックス 5">
            <a:extLst>
              <a:ext uri="{FF2B5EF4-FFF2-40B4-BE49-F238E27FC236}">
                <a16:creationId xmlns:a16="http://schemas.microsoft.com/office/drawing/2014/main" id="{CA5A5D22-2478-494D-8A55-CE2A3C11557B}"/>
              </a:ext>
            </a:extLst>
          </p:cNvPr>
          <p:cNvSpPr txBox="1">
            <a:spLocks noChangeArrowheads="1"/>
          </p:cNvSpPr>
          <p:nvPr/>
        </p:nvSpPr>
        <p:spPr bwMode="auto">
          <a:xfrm>
            <a:off x="4584691" y="2728005"/>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看護師</a:t>
            </a:r>
          </a:p>
        </p:txBody>
      </p:sp>
      <p:sp>
        <p:nvSpPr>
          <p:cNvPr id="11" name="テキスト ボックス 5">
            <a:extLst>
              <a:ext uri="{FF2B5EF4-FFF2-40B4-BE49-F238E27FC236}">
                <a16:creationId xmlns:a16="http://schemas.microsoft.com/office/drawing/2014/main" id="{20AF554D-03B9-4546-8D51-8F0F414F4CE9}"/>
              </a:ext>
            </a:extLst>
          </p:cNvPr>
          <p:cNvSpPr txBox="1">
            <a:spLocks noChangeArrowheads="1"/>
          </p:cNvSpPr>
          <p:nvPr/>
        </p:nvSpPr>
        <p:spPr bwMode="auto">
          <a:xfrm>
            <a:off x="2414619" y="2735362"/>
            <a:ext cx="1257727"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ケースワーカー</a:t>
            </a:r>
          </a:p>
        </p:txBody>
      </p:sp>
      <p:sp>
        <p:nvSpPr>
          <p:cNvPr id="12" name="テキスト ボックス 5">
            <a:extLst>
              <a:ext uri="{FF2B5EF4-FFF2-40B4-BE49-F238E27FC236}">
                <a16:creationId xmlns:a16="http://schemas.microsoft.com/office/drawing/2014/main" id="{FC7D6F58-D1E0-4952-A1C6-BA84365A255D}"/>
              </a:ext>
            </a:extLst>
          </p:cNvPr>
          <p:cNvSpPr txBox="1">
            <a:spLocks noChangeArrowheads="1"/>
          </p:cNvSpPr>
          <p:nvPr/>
        </p:nvSpPr>
        <p:spPr bwMode="auto">
          <a:xfrm>
            <a:off x="2293388" y="4983761"/>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家族</a:t>
            </a:r>
          </a:p>
        </p:txBody>
      </p:sp>
      <p:sp>
        <p:nvSpPr>
          <p:cNvPr id="13" name="テキスト ボックス 5">
            <a:extLst>
              <a:ext uri="{FF2B5EF4-FFF2-40B4-BE49-F238E27FC236}">
                <a16:creationId xmlns:a16="http://schemas.microsoft.com/office/drawing/2014/main" id="{F58BC4EA-3FF0-4AFB-886F-F35DFA9168F6}"/>
              </a:ext>
            </a:extLst>
          </p:cNvPr>
          <p:cNvSpPr txBox="1">
            <a:spLocks noChangeArrowheads="1"/>
          </p:cNvSpPr>
          <p:nvPr/>
        </p:nvSpPr>
        <p:spPr bwMode="auto">
          <a:xfrm>
            <a:off x="4959737" y="5028088"/>
            <a:ext cx="1403906"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相談支援専門員</a:t>
            </a:r>
          </a:p>
        </p:txBody>
      </p:sp>
      <p:sp>
        <p:nvSpPr>
          <p:cNvPr id="6" name="矢印: 右カーブ 5">
            <a:extLst>
              <a:ext uri="{FF2B5EF4-FFF2-40B4-BE49-F238E27FC236}">
                <a16:creationId xmlns:a16="http://schemas.microsoft.com/office/drawing/2014/main" id="{BF9BFEBD-0E8E-42A0-91FC-59D1F6AA8C0F}"/>
              </a:ext>
            </a:extLst>
          </p:cNvPr>
          <p:cNvSpPr/>
          <p:nvPr/>
        </p:nvSpPr>
        <p:spPr>
          <a:xfrm rot="10800000">
            <a:off x="5491914" y="3012362"/>
            <a:ext cx="1019407" cy="2036297"/>
          </a:xfrm>
          <a:prstGeom prst="curvedRightArrow">
            <a:avLst>
              <a:gd name="adj1" fmla="val 29453"/>
              <a:gd name="adj2" fmla="val 73028"/>
              <a:gd name="adj3" fmla="val 237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latin typeface="MS UI Gothic" panose="020B0600070205080204" pitchFamily="50" charset="-128"/>
              <a:ea typeface="MS UI Gothic" panose="020B0600070205080204" pitchFamily="50" charset="-128"/>
            </a:endParaRPr>
          </a:p>
        </p:txBody>
      </p:sp>
      <p:sp>
        <p:nvSpPr>
          <p:cNvPr id="17" name="テキスト ボックス 5">
            <a:extLst>
              <a:ext uri="{FF2B5EF4-FFF2-40B4-BE49-F238E27FC236}">
                <a16:creationId xmlns:a16="http://schemas.microsoft.com/office/drawing/2014/main" id="{4B0EA0B8-DC7C-4398-B57C-F29B1858E090}"/>
              </a:ext>
            </a:extLst>
          </p:cNvPr>
          <p:cNvSpPr txBox="1">
            <a:spLocks noChangeArrowheads="1"/>
          </p:cNvSpPr>
          <p:nvPr/>
        </p:nvSpPr>
        <p:spPr bwMode="auto">
          <a:xfrm>
            <a:off x="3539989" y="4685874"/>
            <a:ext cx="1178687"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入所施設</a:t>
            </a:r>
          </a:p>
        </p:txBody>
      </p:sp>
      <p:sp>
        <p:nvSpPr>
          <p:cNvPr id="18" name="テキスト ボックス 5">
            <a:extLst>
              <a:ext uri="{FF2B5EF4-FFF2-40B4-BE49-F238E27FC236}">
                <a16:creationId xmlns:a16="http://schemas.microsoft.com/office/drawing/2014/main" id="{DFDACEAF-4C82-4A8A-94F2-13965A978B16}"/>
              </a:ext>
            </a:extLst>
          </p:cNvPr>
          <p:cNvSpPr txBox="1">
            <a:spLocks noChangeArrowheads="1"/>
          </p:cNvSpPr>
          <p:nvPr/>
        </p:nvSpPr>
        <p:spPr bwMode="auto">
          <a:xfrm>
            <a:off x="2199887" y="3702559"/>
            <a:ext cx="1687188"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サービス管理責任者</a:t>
            </a:r>
          </a:p>
        </p:txBody>
      </p:sp>
      <p:sp>
        <p:nvSpPr>
          <p:cNvPr id="19" name="テキスト ボックス 5">
            <a:extLst>
              <a:ext uri="{FF2B5EF4-FFF2-40B4-BE49-F238E27FC236}">
                <a16:creationId xmlns:a16="http://schemas.microsoft.com/office/drawing/2014/main" id="{202C0F32-E03A-48DB-9B51-A33020DD8FC0}"/>
              </a:ext>
            </a:extLst>
          </p:cNvPr>
          <p:cNvSpPr txBox="1">
            <a:spLocks noChangeArrowheads="1"/>
          </p:cNvSpPr>
          <p:nvPr/>
        </p:nvSpPr>
        <p:spPr bwMode="auto">
          <a:xfrm>
            <a:off x="3784097" y="4226720"/>
            <a:ext cx="707536"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管理者</a:t>
            </a:r>
          </a:p>
        </p:txBody>
      </p:sp>
      <p:sp>
        <p:nvSpPr>
          <p:cNvPr id="21" name="テキスト ボックス 5">
            <a:extLst>
              <a:ext uri="{FF2B5EF4-FFF2-40B4-BE49-F238E27FC236}">
                <a16:creationId xmlns:a16="http://schemas.microsoft.com/office/drawing/2014/main" id="{692B5D4C-ADA7-40FB-86E2-E20C60932D98}"/>
              </a:ext>
            </a:extLst>
          </p:cNvPr>
          <p:cNvSpPr txBox="1">
            <a:spLocks noChangeArrowheads="1"/>
          </p:cNvSpPr>
          <p:nvPr/>
        </p:nvSpPr>
        <p:spPr bwMode="auto">
          <a:xfrm>
            <a:off x="4614807" y="3712777"/>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支援員</a:t>
            </a:r>
          </a:p>
        </p:txBody>
      </p:sp>
      <p:cxnSp>
        <p:nvCxnSpPr>
          <p:cNvPr id="23" name="直線コネクタ 22">
            <a:extLst>
              <a:ext uri="{FF2B5EF4-FFF2-40B4-BE49-F238E27FC236}">
                <a16:creationId xmlns:a16="http://schemas.microsoft.com/office/drawing/2014/main" id="{7026E447-C3EC-4217-AAAE-3FF7F45CCEEF}"/>
              </a:ext>
            </a:extLst>
          </p:cNvPr>
          <p:cNvCxnSpPr>
            <a:cxnSpLocks/>
          </p:cNvCxnSpPr>
          <p:nvPr/>
        </p:nvCxnSpPr>
        <p:spPr>
          <a:xfrm>
            <a:off x="1468705" y="3428999"/>
            <a:ext cx="2272834"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954132AC-4B5C-4304-B702-DF66544E47BD}"/>
              </a:ext>
            </a:extLst>
          </p:cNvPr>
          <p:cNvCxnSpPr>
            <a:cxnSpLocks/>
          </p:cNvCxnSpPr>
          <p:nvPr/>
        </p:nvCxnSpPr>
        <p:spPr>
          <a:xfrm>
            <a:off x="4525273" y="3428999"/>
            <a:ext cx="2272834"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27122052-8458-4DA8-ACFB-3967E0607A8C}"/>
              </a:ext>
            </a:extLst>
          </p:cNvPr>
          <p:cNvSpPr txBox="1"/>
          <p:nvPr/>
        </p:nvSpPr>
        <p:spPr>
          <a:xfrm>
            <a:off x="6166003" y="1151466"/>
            <a:ext cx="2574785" cy="1338828"/>
          </a:xfrm>
          <a:prstGeom prst="rect">
            <a:avLst/>
          </a:prstGeom>
          <a:solidFill>
            <a:schemeClr val="accent6">
              <a:lumMod val="20000"/>
              <a:lumOff val="80000"/>
            </a:schemeClr>
          </a:solid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・医療機関や入所施設との連携　</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　（協働）</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・協議会の活用</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・地域移行へのきっかけ</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・地域で暮らしたいと思う支援</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・意思形成、意思決定、意思表明</a:t>
            </a:r>
          </a:p>
        </p:txBody>
      </p:sp>
      <p:sp>
        <p:nvSpPr>
          <p:cNvPr id="30" name="テキスト ボックス 5">
            <a:extLst>
              <a:ext uri="{FF2B5EF4-FFF2-40B4-BE49-F238E27FC236}">
                <a16:creationId xmlns:a16="http://schemas.microsoft.com/office/drawing/2014/main" id="{7F6BD657-A71E-4EE8-A2F9-E3226540328A}"/>
              </a:ext>
            </a:extLst>
          </p:cNvPr>
          <p:cNvSpPr txBox="1">
            <a:spLocks noChangeArrowheads="1"/>
          </p:cNvSpPr>
          <p:nvPr/>
        </p:nvSpPr>
        <p:spPr bwMode="auto">
          <a:xfrm>
            <a:off x="2293388" y="5489450"/>
            <a:ext cx="765736"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ケアマネ</a:t>
            </a:r>
          </a:p>
        </p:txBody>
      </p:sp>
      <p:cxnSp>
        <p:nvCxnSpPr>
          <p:cNvPr id="27" name="直線矢印コネクタ 26">
            <a:extLst>
              <a:ext uri="{FF2B5EF4-FFF2-40B4-BE49-F238E27FC236}">
                <a16:creationId xmlns:a16="http://schemas.microsoft.com/office/drawing/2014/main" id="{20423524-E5CA-456E-A55E-59B74ED76BAB}"/>
              </a:ext>
            </a:extLst>
          </p:cNvPr>
          <p:cNvCxnSpPr>
            <a:stCxn id="30" idx="3"/>
            <a:endCxn id="13" idx="1"/>
          </p:cNvCxnSpPr>
          <p:nvPr/>
        </p:nvCxnSpPr>
        <p:spPr>
          <a:xfrm flipV="1">
            <a:off x="3059124" y="5178129"/>
            <a:ext cx="1900613" cy="461362"/>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D8071D1C-385C-41D4-8B07-4D3294EA89F0}"/>
              </a:ext>
            </a:extLst>
          </p:cNvPr>
          <p:cNvSpPr txBox="1"/>
          <p:nvPr/>
        </p:nvSpPr>
        <p:spPr>
          <a:xfrm>
            <a:off x="194515" y="1878325"/>
            <a:ext cx="1896518" cy="1338828"/>
          </a:xfrm>
          <a:prstGeom prst="rect">
            <a:avLst/>
          </a:prstGeom>
          <a:solidFill>
            <a:schemeClr val="accent4">
              <a:lumMod val="20000"/>
              <a:lumOff val="80000"/>
            </a:schemeClr>
          </a:solid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ケア会議</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（・本人　・家族）</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・主治医　・看護師</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・ケースワーカー</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・相談支援専門員</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・市役所　　・保健所</a:t>
            </a:r>
          </a:p>
        </p:txBody>
      </p:sp>
      <p:sp>
        <p:nvSpPr>
          <p:cNvPr id="24" name="テキスト ボックス 23">
            <a:extLst>
              <a:ext uri="{FF2B5EF4-FFF2-40B4-BE49-F238E27FC236}">
                <a16:creationId xmlns:a16="http://schemas.microsoft.com/office/drawing/2014/main" id="{9E23D09A-30BD-4749-8F49-524093023A1C}"/>
              </a:ext>
            </a:extLst>
          </p:cNvPr>
          <p:cNvSpPr txBox="1"/>
          <p:nvPr/>
        </p:nvSpPr>
        <p:spPr>
          <a:xfrm>
            <a:off x="167832" y="3658369"/>
            <a:ext cx="1896518" cy="1338828"/>
          </a:xfrm>
          <a:prstGeom prst="rect">
            <a:avLst/>
          </a:prstGeom>
          <a:solidFill>
            <a:schemeClr val="accent4">
              <a:lumMod val="20000"/>
              <a:lumOff val="80000"/>
            </a:schemeClr>
          </a:solid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ケア会議</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（・本人　・家族）</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・サービス管理責任者</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・支援員</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・相談支援専門員</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・市役所　　</a:t>
            </a:r>
          </a:p>
        </p:txBody>
      </p:sp>
      <p:sp>
        <p:nvSpPr>
          <p:cNvPr id="2" name="正方形/長方形 1"/>
          <p:cNvSpPr/>
          <p:nvPr/>
        </p:nvSpPr>
        <p:spPr>
          <a:xfrm>
            <a:off x="6967107" y="3435778"/>
            <a:ext cx="1545616" cy="300082"/>
          </a:xfrm>
          <a:prstGeom prst="rect">
            <a:avLst/>
          </a:prstGeom>
        </p:spPr>
        <p:txBody>
          <a:bodyPr wrap="none">
            <a:spAutoFit/>
          </a:bodyPr>
          <a:lstStyle/>
          <a:p>
            <a:r>
              <a:rPr lang="ja-JP" altLang="en-US" sz="1350" dirty="0">
                <a:latin typeface="MS UI Gothic" panose="020B0600070205080204" pitchFamily="50" charset="-128"/>
                <a:ea typeface="MS UI Gothic" panose="020B0600070205080204" pitchFamily="50" charset="-128"/>
              </a:rPr>
              <a:t>ケア会議の視点から</a:t>
            </a:r>
          </a:p>
        </p:txBody>
      </p:sp>
      <p:sp>
        <p:nvSpPr>
          <p:cNvPr id="3" name="正方形/長方形 2"/>
          <p:cNvSpPr/>
          <p:nvPr/>
        </p:nvSpPr>
        <p:spPr>
          <a:xfrm>
            <a:off x="6728963" y="3696190"/>
            <a:ext cx="2327632" cy="2169825"/>
          </a:xfrm>
          <a:prstGeom prst="rect">
            <a:avLst/>
          </a:prstGeom>
        </p:spPr>
        <p:txBody>
          <a:bodyPr wrap="square">
            <a:spAutoFit/>
          </a:bodyPr>
          <a:lstStyle/>
          <a:p>
            <a:pPr>
              <a:buNone/>
              <a:defRPr/>
            </a:pPr>
            <a:r>
              <a:rPr lang="ja-JP" altLang="en-US" sz="1350" dirty="0">
                <a:latin typeface="MS UI Gothic" panose="020B0600070205080204" pitchFamily="50" charset="-128"/>
                <a:ea typeface="MS UI Gothic" panose="020B0600070205080204" pitchFamily="50" charset="-128"/>
              </a:rPr>
              <a:t>病院や施設とのネットワーク</a:t>
            </a:r>
            <a:endParaRPr lang="en-US" altLang="ja-JP" sz="1350" dirty="0">
              <a:latin typeface="MS UI Gothic" panose="020B0600070205080204" pitchFamily="50" charset="-128"/>
              <a:ea typeface="MS UI Gothic" panose="020B0600070205080204" pitchFamily="50" charset="-128"/>
            </a:endParaRPr>
          </a:p>
          <a:p>
            <a:pPr>
              <a:buNone/>
              <a:defRPr/>
            </a:pPr>
            <a:r>
              <a:rPr lang="ja-JP" altLang="en-US" sz="1350" dirty="0">
                <a:latin typeface="MS UI Gothic" panose="020B0600070205080204" pitchFamily="50" charset="-128"/>
                <a:ea typeface="MS UI Gothic" panose="020B0600070205080204" pitchFamily="50" charset="-128"/>
              </a:rPr>
              <a:t>　　（本人との出会い）</a:t>
            </a:r>
            <a:endParaRPr lang="en-US" altLang="ja-JP" sz="1350" dirty="0">
              <a:latin typeface="MS UI Gothic" panose="020B0600070205080204" pitchFamily="50" charset="-128"/>
              <a:ea typeface="MS UI Gothic" panose="020B0600070205080204" pitchFamily="50" charset="-128"/>
            </a:endParaRPr>
          </a:p>
          <a:p>
            <a:pPr>
              <a:buNone/>
              <a:defRPr/>
            </a:pPr>
            <a:r>
              <a:rPr lang="ja-JP" altLang="en-US" sz="1350" dirty="0">
                <a:latin typeface="MS UI Gothic" panose="020B0600070205080204" pitchFamily="50" charset="-128"/>
                <a:ea typeface="MS UI Gothic" panose="020B0600070205080204" pitchFamily="50" charset="-128"/>
              </a:rPr>
              <a:t>　　→日頃からの関係性や</a:t>
            </a:r>
            <a:endParaRPr lang="en-US" altLang="ja-JP" sz="1350" dirty="0">
              <a:latin typeface="MS UI Gothic" panose="020B0600070205080204" pitchFamily="50" charset="-128"/>
              <a:ea typeface="MS UI Gothic" panose="020B0600070205080204" pitchFamily="50" charset="-128"/>
            </a:endParaRPr>
          </a:p>
          <a:p>
            <a:pPr>
              <a:buNone/>
              <a:defRPr/>
            </a:pPr>
            <a:r>
              <a:rPr lang="ja-JP" altLang="en-US" sz="1350" dirty="0">
                <a:latin typeface="MS UI Gothic" panose="020B0600070205080204" pitchFamily="50" charset="-128"/>
                <a:ea typeface="MS UI Gothic" panose="020B0600070205080204" pitchFamily="50" charset="-128"/>
              </a:rPr>
              <a:t>　　　　　　　　　顔の見える関係</a:t>
            </a:r>
            <a:endParaRPr lang="en-US" altLang="ja-JP" sz="1350" dirty="0">
              <a:latin typeface="MS UI Gothic" panose="020B0600070205080204" pitchFamily="50" charset="-128"/>
              <a:ea typeface="MS UI Gothic" panose="020B0600070205080204" pitchFamily="50" charset="-128"/>
            </a:endParaRPr>
          </a:p>
          <a:p>
            <a:pPr>
              <a:buNone/>
              <a:defRPr/>
            </a:pPr>
            <a:endParaRPr lang="en-US" altLang="ja-JP" sz="1350" dirty="0">
              <a:latin typeface="MS UI Gothic" panose="020B0600070205080204" pitchFamily="50" charset="-128"/>
              <a:ea typeface="MS UI Gothic" panose="020B0600070205080204" pitchFamily="50" charset="-128"/>
            </a:endParaRPr>
          </a:p>
          <a:p>
            <a:pPr>
              <a:buNone/>
              <a:defRPr/>
            </a:pPr>
            <a:r>
              <a:rPr lang="ja-JP" altLang="en-US" sz="1350" dirty="0">
                <a:latin typeface="MS UI Gothic" panose="020B0600070205080204" pitchFamily="50" charset="-128"/>
                <a:ea typeface="MS UI Gothic" panose="020B0600070205080204" pitchFamily="50" charset="-128"/>
              </a:rPr>
              <a:t>・</a:t>
            </a:r>
            <a:r>
              <a:rPr lang="ja-JP" altLang="en-US" sz="1350" dirty="0">
                <a:solidFill>
                  <a:srgbClr val="FF0000"/>
                </a:solidFill>
                <a:latin typeface="MS UI Gothic" panose="020B0600070205080204" pitchFamily="50" charset="-128"/>
                <a:ea typeface="MS UI Gothic" panose="020B0600070205080204" pitchFamily="50" charset="-128"/>
              </a:rPr>
              <a:t>入院・入所前</a:t>
            </a:r>
            <a:r>
              <a:rPr lang="ja-JP" altLang="en-US" sz="1350" dirty="0">
                <a:latin typeface="MS UI Gothic" panose="020B0600070205080204" pitchFamily="50" charset="-128"/>
                <a:ea typeface="MS UI Gothic" panose="020B0600070205080204" pitchFamily="50" charset="-128"/>
              </a:rPr>
              <a:t>の関わりの有無</a:t>
            </a:r>
            <a:endParaRPr lang="en-US" altLang="ja-JP" sz="1350" dirty="0">
              <a:latin typeface="MS UI Gothic" panose="020B0600070205080204" pitchFamily="50" charset="-128"/>
              <a:ea typeface="MS UI Gothic" panose="020B0600070205080204" pitchFamily="50" charset="-128"/>
            </a:endParaRPr>
          </a:p>
          <a:p>
            <a:pPr>
              <a:buNone/>
              <a:defRPr/>
            </a:pPr>
            <a:r>
              <a:rPr lang="ja-JP" altLang="en-US" sz="1350" dirty="0">
                <a:latin typeface="MS UI Gothic" panose="020B0600070205080204" pitchFamily="50" charset="-128"/>
                <a:ea typeface="MS UI Gothic" panose="020B0600070205080204" pitchFamily="50" charset="-128"/>
              </a:rPr>
              <a:t>　　　（信頼関係の構築）</a:t>
            </a:r>
            <a:endParaRPr lang="en-US" altLang="ja-JP" sz="1350" dirty="0">
              <a:latin typeface="MS UI Gothic" panose="020B0600070205080204" pitchFamily="50" charset="-128"/>
              <a:ea typeface="MS UI Gothic" panose="020B0600070205080204" pitchFamily="50" charset="-128"/>
            </a:endParaRPr>
          </a:p>
          <a:p>
            <a:pPr>
              <a:buNone/>
              <a:defRPr/>
            </a:pPr>
            <a:r>
              <a:rPr lang="ja-JP" altLang="en-US" sz="1350" dirty="0">
                <a:latin typeface="MS UI Gothic" panose="020B0600070205080204" pitchFamily="50" charset="-128"/>
                <a:ea typeface="MS UI Gothic" panose="020B0600070205080204" pitchFamily="50" charset="-128"/>
              </a:rPr>
              <a:t>　　→事業の説明や</a:t>
            </a:r>
            <a:endParaRPr lang="en-US" altLang="ja-JP" sz="1350" dirty="0">
              <a:latin typeface="MS UI Gothic" panose="020B0600070205080204" pitchFamily="50" charset="-128"/>
              <a:ea typeface="MS UI Gothic" panose="020B0600070205080204" pitchFamily="50" charset="-128"/>
            </a:endParaRPr>
          </a:p>
          <a:p>
            <a:pPr>
              <a:buNone/>
              <a:defRPr/>
            </a:pPr>
            <a:r>
              <a:rPr lang="ja-JP" altLang="en-US" sz="1350" dirty="0">
                <a:latin typeface="MS UI Gothic" panose="020B0600070205080204" pitchFamily="50" charset="-128"/>
                <a:ea typeface="MS UI Gothic" panose="020B0600070205080204" pitchFamily="50" charset="-128"/>
              </a:rPr>
              <a:t>　　　　　本人の役割と</a:t>
            </a:r>
            <a:endParaRPr lang="en-US" altLang="ja-JP" sz="1350" dirty="0">
              <a:latin typeface="MS UI Gothic" panose="020B0600070205080204" pitchFamily="50" charset="-128"/>
              <a:ea typeface="MS UI Gothic" panose="020B0600070205080204" pitchFamily="50" charset="-128"/>
            </a:endParaRPr>
          </a:p>
          <a:p>
            <a:pPr>
              <a:buNone/>
              <a:defRPr/>
            </a:pPr>
            <a:r>
              <a:rPr lang="ja-JP" altLang="en-US" sz="1350" dirty="0">
                <a:latin typeface="MS UI Gothic" panose="020B0600070205080204" pitchFamily="50" charset="-128"/>
                <a:ea typeface="MS UI Gothic" panose="020B0600070205080204" pitchFamily="50" charset="-128"/>
              </a:rPr>
              <a:t>　　　　　　　　支援者の役割</a:t>
            </a:r>
            <a:endParaRPr lang="en-US" altLang="ja-JP" sz="135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93168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401969" y="3283802"/>
            <a:ext cx="2660077" cy="257451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350">
              <a:latin typeface="MS UI Gothic" panose="020B0600070205080204" pitchFamily="50" charset="-128"/>
              <a:ea typeface="MS UI Gothic" panose="020B0600070205080204" pitchFamily="50" charset="-128"/>
            </a:endParaRPr>
          </a:p>
        </p:txBody>
      </p:sp>
      <p:sp>
        <p:nvSpPr>
          <p:cNvPr id="8" name="円/楕円 13">
            <a:extLst>
              <a:ext uri="{FF2B5EF4-FFF2-40B4-BE49-F238E27FC236}">
                <a16:creationId xmlns:a16="http://schemas.microsoft.com/office/drawing/2014/main" id="{EABF10E2-5575-4277-A3EF-9F0E04351C0B}"/>
              </a:ext>
            </a:extLst>
          </p:cNvPr>
          <p:cNvSpPr>
            <a:spLocks noChangeArrowheads="1"/>
          </p:cNvSpPr>
          <p:nvPr/>
        </p:nvSpPr>
        <p:spPr bwMode="auto">
          <a:xfrm>
            <a:off x="1986041" y="1739617"/>
            <a:ext cx="4261089" cy="3386231"/>
          </a:xfrm>
          <a:prstGeom prst="ellipse">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40000" dist="20000" dir="5400000" rotWithShape="0">
              <a:srgbClr val="808080">
                <a:alpha val="37999"/>
              </a:srgbClr>
            </a:outerShdw>
          </a:effectLst>
        </p:spPr>
        <p:txBody>
          <a:bodyPr anchor="ctr"/>
          <a:lstStyle/>
          <a:p>
            <a:pPr algn="ctr">
              <a:defRPr/>
            </a:pPr>
            <a:endParaRPr lang="ja-JP" altLang="en-US" sz="1350">
              <a:solidFill>
                <a:schemeClr val="dk1"/>
              </a:solidFill>
              <a:latin typeface="MS UI Gothic" panose="020B0600070205080204" pitchFamily="50" charset="-128"/>
              <a:ea typeface="MS UI Gothic" panose="020B0600070205080204" pitchFamily="50" charset="-128"/>
            </a:endParaRPr>
          </a:p>
        </p:txBody>
      </p:sp>
      <p:sp>
        <p:nvSpPr>
          <p:cNvPr id="14338" name="テキスト ボックス 5"/>
          <p:cNvSpPr txBox="1">
            <a:spLocks noChangeArrowheads="1"/>
          </p:cNvSpPr>
          <p:nvPr/>
        </p:nvSpPr>
        <p:spPr bwMode="auto">
          <a:xfrm>
            <a:off x="3527242" y="1893408"/>
            <a:ext cx="1178687"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精神科病院</a:t>
            </a:r>
          </a:p>
        </p:txBody>
      </p:sp>
      <p:sp>
        <p:nvSpPr>
          <p:cNvPr id="14340" name="テキスト ボックス 15"/>
          <p:cNvSpPr txBox="1">
            <a:spLocks noChangeArrowheads="1"/>
          </p:cNvSpPr>
          <p:nvPr/>
        </p:nvSpPr>
        <p:spPr bwMode="auto">
          <a:xfrm>
            <a:off x="3741539" y="3290291"/>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Ａさん</a:t>
            </a:r>
          </a:p>
        </p:txBody>
      </p:sp>
      <p:sp>
        <p:nvSpPr>
          <p:cNvPr id="9" name="テキスト ボックス 5">
            <a:extLst>
              <a:ext uri="{FF2B5EF4-FFF2-40B4-BE49-F238E27FC236}">
                <a16:creationId xmlns:a16="http://schemas.microsoft.com/office/drawing/2014/main" id="{02FFEB68-72A0-4CE2-9B30-7822DEFCA421}"/>
              </a:ext>
            </a:extLst>
          </p:cNvPr>
          <p:cNvSpPr txBox="1">
            <a:spLocks noChangeArrowheads="1"/>
          </p:cNvSpPr>
          <p:nvPr/>
        </p:nvSpPr>
        <p:spPr bwMode="auto">
          <a:xfrm>
            <a:off x="3741539" y="2407643"/>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主治医</a:t>
            </a:r>
          </a:p>
        </p:txBody>
      </p:sp>
      <p:sp>
        <p:nvSpPr>
          <p:cNvPr id="10" name="テキスト ボックス 5">
            <a:extLst>
              <a:ext uri="{FF2B5EF4-FFF2-40B4-BE49-F238E27FC236}">
                <a16:creationId xmlns:a16="http://schemas.microsoft.com/office/drawing/2014/main" id="{CA5A5D22-2478-494D-8A55-CE2A3C11557B}"/>
              </a:ext>
            </a:extLst>
          </p:cNvPr>
          <p:cNvSpPr txBox="1">
            <a:spLocks noChangeArrowheads="1"/>
          </p:cNvSpPr>
          <p:nvPr/>
        </p:nvSpPr>
        <p:spPr bwMode="auto">
          <a:xfrm>
            <a:off x="4584691" y="2728005"/>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看護師</a:t>
            </a:r>
          </a:p>
        </p:txBody>
      </p:sp>
      <p:sp>
        <p:nvSpPr>
          <p:cNvPr id="11" name="テキスト ボックス 5">
            <a:extLst>
              <a:ext uri="{FF2B5EF4-FFF2-40B4-BE49-F238E27FC236}">
                <a16:creationId xmlns:a16="http://schemas.microsoft.com/office/drawing/2014/main" id="{20AF554D-03B9-4546-8D51-8F0F414F4CE9}"/>
              </a:ext>
            </a:extLst>
          </p:cNvPr>
          <p:cNvSpPr txBox="1">
            <a:spLocks noChangeArrowheads="1"/>
          </p:cNvSpPr>
          <p:nvPr/>
        </p:nvSpPr>
        <p:spPr bwMode="auto">
          <a:xfrm>
            <a:off x="2414619" y="2735362"/>
            <a:ext cx="1257727"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ケースワーカー</a:t>
            </a:r>
          </a:p>
        </p:txBody>
      </p:sp>
      <p:sp>
        <p:nvSpPr>
          <p:cNvPr id="12" name="テキスト ボックス 5">
            <a:extLst>
              <a:ext uri="{FF2B5EF4-FFF2-40B4-BE49-F238E27FC236}">
                <a16:creationId xmlns:a16="http://schemas.microsoft.com/office/drawing/2014/main" id="{FC7D6F58-D1E0-4952-A1C6-BA84365A255D}"/>
              </a:ext>
            </a:extLst>
          </p:cNvPr>
          <p:cNvSpPr txBox="1">
            <a:spLocks noChangeArrowheads="1"/>
          </p:cNvSpPr>
          <p:nvPr/>
        </p:nvSpPr>
        <p:spPr bwMode="auto">
          <a:xfrm>
            <a:off x="2446050" y="4069778"/>
            <a:ext cx="1346193"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保健福祉事務所</a:t>
            </a:r>
          </a:p>
        </p:txBody>
      </p:sp>
      <p:sp>
        <p:nvSpPr>
          <p:cNvPr id="13" name="テキスト ボックス 5">
            <a:extLst>
              <a:ext uri="{FF2B5EF4-FFF2-40B4-BE49-F238E27FC236}">
                <a16:creationId xmlns:a16="http://schemas.microsoft.com/office/drawing/2014/main" id="{F58BC4EA-3FF0-4AFB-886F-F35DFA9168F6}"/>
              </a:ext>
            </a:extLst>
          </p:cNvPr>
          <p:cNvSpPr txBox="1">
            <a:spLocks noChangeArrowheads="1"/>
          </p:cNvSpPr>
          <p:nvPr/>
        </p:nvSpPr>
        <p:spPr bwMode="auto">
          <a:xfrm>
            <a:off x="4449458" y="4069778"/>
            <a:ext cx="1403906"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相談支援専門員</a:t>
            </a:r>
          </a:p>
        </p:txBody>
      </p:sp>
      <p:sp>
        <p:nvSpPr>
          <p:cNvPr id="20" name="テキスト ボックス 5">
            <a:extLst>
              <a:ext uri="{FF2B5EF4-FFF2-40B4-BE49-F238E27FC236}">
                <a16:creationId xmlns:a16="http://schemas.microsoft.com/office/drawing/2014/main" id="{92ADD210-4A7A-443A-86D3-0B69E34AE0A6}"/>
              </a:ext>
            </a:extLst>
          </p:cNvPr>
          <p:cNvSpPr txBox="1">
            <a:spLocks noChangeArrowheads="1"/>
          </p:cNvSpPr>
          <p:nvPr/>
        </p:nvSpPr>
        <p:spPr bwMode="auto">
          <a:xfrm>
            <a:off x="3414632" y="4654681"/>
            <a:ext cx="1403906"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err="1">
                <a:latin typeface="MS UI Gothic" panose="020B0600070205080204" pitchFamily="50" charset="-128"/>
                <a:ea typeface="MS UI Gothic" panose="020B0600070205080204" pitchFamily="50" charset="-128"/>
              </a:rPr>
              <a:t>障がい</a:t>
            </a:r>
            <a:r>
              <a:rPr lang="ja-JP" altLang="en-US" sz="1350" dirty="0">
                <a:latin typeface="MS UI Gothic" panose="020B0600070205080204" pitchFamily="50" charset="-128"/>
                <a:ea typeface="MS UI Gothic" panose="020B0600070205080204" pitchFamily="50" charset="-128"/>
              </a:rPr>
              <a:t>福祉課</a:t>
            </a:r>
          </a:p>
        </p:txBody>
      </p:sp>
      <p:cxnSp>
        <p:nvCxnSpPr>
          <p:cNvPr id="4" name="直線コネクタ 3">
            <a:extLst>
              <a:ext uri="{FF2B5EF4-FFF2-40B4-BE49-F238E27FC236}">
                <a16:creationId xmlns:a16="http://schemas.microsoft.com/office/drawing/2014/main" id="{5F54FE37-AF2B-44FB-A4E0-511453C793C8}"/>
              </a:ext>
            </a:extLst>
          </p:cNvPr>
          <p:cNvCxnSpPr/>
          <p:nvPr/>
        </p:nvCxnSpPr>
        <p:spPr>
          <a:xfrm>
            <a:off x="4705928" y="2028504"/>
            <a:ext cx="949995" cy="0"/>
          </a:xfrm>
          <a:prstGeom prst="line">
            <a:avLst/>
          </a:prstGeom>
          <a:ln w="1905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3B49F79A-8AB0-42E3-B5B5-3D8D9A5830DF}"/>
              </a:ext>
            </a:extLst>
          </p:cNvPr>
          <p:cNvCxnSpPr/>
          <p:nvPr/>
        </p:nvCxnSpPr>
        <p:spPr>
          <a:xfrm>
            <a:off x="5655923" y="2028505"/>
            <a:ext cx="0" cy="2041274"/>
          </a:xfrm>
          <a:prstGeom prst="straightConnector1">
            <a:avLst/>
          </a:prstGeom>
          <a:ln w="25400">
            <a:solidFill>
              <a:schemeClr val="tx1"/>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5DF5D805-793E-4C51-A8C9-AD307AE3857A}"/>
              </a:ext>
            </a:extLst>
          </p:cNvPr>
          <p:cNvCxnSpPr>
            <a:cxnSpLocks/>
          </p:cNvCxnSpPr>
          <p:nvPr/>
        </p:nvCxnSpPr>
        <p:spPr>
          <a:xfrm>
            <a:off x="4572000" y="4346778"/>
            <a:ext cx="0" cy="307904"/>
          </a:xfrm>
          <a:prstGeom prst="straightConnector1">
            <a:avLst/>
          </a:prstGeom>
          <a:ln w="25400">
            <a:solidFill>
              <a:schemeClr val="tx1"/>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FDEA77D1-8231-401C-86FF-105B3A899568}"/>
              </a:ext>
            </a:extLst>
          </p:cNvPr>
          <p:cNvCxnSpPr>
            <a:cxnSpLocks/>
            <a:endCxn id="12" idx="3"/>
          </p:cNvCxnSpPr>
          <p:nvPr/>
        </p:nvCxnSpPr>
        <p:spPr>
          <a:xfrm flipH="1">
            <a:off x="3792243" y="4199555"/>
            <a:ext cx="657216" cy="124139"/>
          </a:xfrm>
          <a:prstGeom prst="straightConnector1">
            <a:avLst/>
          </a:prstGeom>
          <a:ln w="25400">
            <a:solidFill>
              <a:schemeClr val="tx1"/>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8E7EB51F-8D43-4A03-AD4D-8582213CE877}"/>
              </a:ext>
            </a:extLst>
          </p:cNvPr>
          <p:cNvCxnSpPr>
            <a:cxnSpLocks/>
          </p:cNvCxnSpPr>
          <p:nvPr/>
        </p:nvCxnSpPr>
        <p:spPr>
          <a:xfrm flipV="1">
            <a:off x="4128927" y="3582923"/>
            <a:ext cx="0" cy="10630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403BE5CD-9A41-49D7-8F55-163B17335CD1}"/>
              </a:ext>
            </a:extLst>
          </p:cNvPr>
          <p:cNvCxnSpPr>
            <a:cxnSpLocks/>
          </p:cNvCxnSpPr>
          <p:nvPr/>
        </p:nvCxnSpPr>
        <p:spPr>
          <a:xfrm flipV="1">
            <a:off x="3119491" y="3574200"/>
            <a:ext cx="869958" cy="4955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7D82B8D8-DB14-4B7F-B3AB-246A5ED070E6}"/>
              </a:ext>
            </a:extLst>
          </p:cNvPr>
          <p:cNvCxnSpPr>
            <a:cxnSpLocks/>
            <a:stCxn id="13" idx="0"/>
          </p:cNvCxnSpPr>
          <p:nvPr/>
        </p:nvCxnSpPr>
        <p:spPr>
          <a:xfrm flipH="1" flipV="1">
            <a:off x="4252253" y="3562603"/>
            <a:ext cx="899158" cy="5071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7D8079E6-EF40-4DA8-9FDE-99E116E9FD23}"/>
              </a:ext>
            </a:extLst>
          </p:cNvPr>
          <p:cNvCxnSpPr>
            <a:cxnSpLocks/>
          </p:cNvCxnSpPr>
          <p:nvPr/>
        </p:nvCxnSpPr>
        <p:spPr>
          <a:xfrm>
            <a:off x="4128927" y="2684350"/>
            <a:ext cx="0" cy="6059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BBB5E3C0-BF04-4E1F-AA69-C7E52B56C54C}"/>
              </a:ext>
            </a:extLst>
          </p:cNvPr>
          <p:cNvCxnSpPr>
            <a:cxnSpLocks/>
          </p:cNvCxnSpPr>
          <p:nvPr/>
        </p:nvCxnSpPr>
        <p:spPr>
          <a:xfrm flipH="1">
            <a:off x="4248177" y="3004690"/>
            <a:ext cx="700039" cy="2860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80DEBDA3-679B-40F6-85C2-B6F46BD66614}"/>
              </a:ext>
            </a:extLst>
          </p:cNvPr>
          <p:cNvCxnSpPr>
            <a:cxnSpLocks/>
          </p:cNvCxnSpPr>
          <p:nvPr/>
        </p:nvCxnSpPr>
        <p:spPr>
          <a:xfrm>
            <a:off x="3157639" y="3003848"/>
            <a:ext cx="801611" cy="2799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DA6E2CFC-A374-455E-A3CB-6411D8BE0697}"/>
              </a:ext>
            </a:extLst>
          </p:cNvPr>
          <p:cNvSpPr txBox="1"/>
          <p:nvPr/>
        </p:nvSpPr>
        <p:spPr>
          <a:xfrm>
            <a:off x="6271814" y="1635518"/>
            <a:ext cx="2588135" cy="1338828"/>
          </a:xfrm>
          <a:prstGeom prst="rect">
            <a:avLst/>
          </a:prstGeom>
          <a:solidFill>
            <a:schemeClr val="accent6">
              <a:lumMod val="20000"/>
              <a:lumOff val="80000"/>
            </a:schemeClr>
          </a:solid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・医療機関や入所施設との連携</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　（協働）</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・地域移行への意思確認</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・地域移行計画の共有</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・丁寧なアセスメントの共有</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・家族支援</a:t>
            </a:r>
          </a:p>
        </p:txBody>
      </p:sp>
      <p:sp>
        <p:nvSpPr>
          <p:cNvPr id="55" name="テキスト ボックス 5">
            <a:extLst>
              <a:ext uri="{FF2B5EF4-FFF2-40B4-BE49-F238E27FC236}">
                <a16:creationId xmlns:a16="http://schemas.microsoft.com/office/drawing/2014/main" id="{EE20A3EB-D77E-49C1-96ED-7BA821BEFEE6}"/>
              </a:ext>
            </a:extLst>
          </p:cNvPr>
          <p:cNvSpPr txBox="1">
            <a:spLocks noChangeArrowheads="1"/>
          </p:cNvSpPr>
          <p:nvPr/>
        </p:nvSpPr>
        <p:spPr bwMode="auto">
          <a:xfrm>
            <a:off x="2293388" y="4983761"/>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家族</a:t>
            </a:r>
          </a:p>
        </p:txBody>
      </p:sp>
      <p:cxnSp>
        <p:nvCxnSpPr>
          <p:cNvPr id="56" name="直線矢印コネクタ 55">
            <a:extLst>
              <a:ext uri="{FF2B5EF4-FFF2-40B4-BE49-F238E27FC236}">
                <a16:creationId xmlns:a16="http://schemas.microsoft.com/office/drawing/2014/main" id="{BE03B338-D679-43B8-B9BA-3BCC10256CEE}"/>
              </a:ext>
            </a:extLst>
          </p:cNvPr>
          <p:cNvCxnSpPr>
            <a:cxnSpLocks/>
          </p:cNvCxnSpPr>
          <p:nvPr/>
        </p:nvCxnSpPr>
        <p:spPr>
          <a:xfrm>
            <a:off x="2625047" y="4351711"/>
            <a:ext cx="0" cy="6059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
            <a:extLst>
              <a:ext uri="{FF2B5EF4-FFF2-40B4-BE49-F238E27FC236}">
                <a16:creationId xmlns:a16="http://schemas.microsoft.com/office/drawing/2014/main" id="{1657FDFF-4CAE-412F-9A78-60EE0204228B}"/>
              </a:ext>
            </a:extLst>
          </p:cNvPr>
          <p:cNvSpPr txBox="1">
            <a:spLocks noChangeArrowheads="1"/>
          </p:cNvSpPr>
          <p:nvPr/>
        </p:nvSpPr>
        <p:spPr bwMode="auto">
          <a:xfrm>
            <a:off x="5334785" y="4983761"/>
            <a:ext cx="765736"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ケアマネ</a:t>
            </a:r>
          </a:p>
        </p:txBody>
      </p:sp>
      <p:cxnSp>
        <p:nvCxnSpPr>
          <p:cNvPr id="14353" name="直線矢印コネクタ 14352">
            <a:extLst>
              <a:ext uri="{FF2B5EF4-FFF2-40B4-BE49-F238E27FC236}">
                <a16:creationId xmlns:a16="http://schemas.microsoft.com/office/drawing/2014/main" id="{F931E5FD-28D9-494D-883E-2FFDF34BFC64}"/>
              </a:ext>
            </a:extLst>
          </p:cNvPr>
          <p:cNvCxnSpPr/>
          <p:nvPr/>
        </p:nvCxnSpPr>
        <p:spPr>
          <a:xfrm>
            <a:off x="5586573" y="4351711"/>
            <a:ext cx="0" cy="605942"/>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4C2EA8AC-56BE-47B9-B322-C1808BDC8C25}"/>
              </a:ext>
            </a:extLst>
          </p:cNvPr>
          <p:cNvCxnSpPr>
            <a:cxnSpLocks/>
            <a:endCxn id="55" idx="3"/>
          </p:cNvCxnSpPr>
          <p:nvPr/>
        </p:nvCxnSpPr>
        <p:spPr>
          <a:xfrm flipH="1">
            <a:off x="3043482" y="5110167"/>
            <a:ext cx="2291303" cy="23635"/>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E3C8AE3B-2629-4556-B79D-1B7DF6E0FD18}"/>
              </a:ext>
            </a:extLst>
          </p:cNvPr>
          <p:cNvSpPr txBox="1"/>
          <p:nvPr/>
        </p:nvSpPr>
        <p:spPr>
          <a:xfrm>
            <a:off x="194515" y="1878325"/>
            <a:ext cx="1896518" cy="1962076"/>
          </a:xfrm>
          <a:prstGeom prst="rect">
            <a:avLst/>
          </a:prstGeom>
          <a:solidFill>
            <a:schemeClr val="accent4">
              <a:lumMod val="20000"/>
              <a:lumOff val="80000"/>
            </a:schemeClr>
          </a:solid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ケア会議</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（・本人　・家族）</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・主治医　・看護師</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・ケースワーカー</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・相談支援専門員</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・市役所　　・保健所</a:t>
            </a:r>
            <a:endParaRPr lang="en-US" altLang="ja-JP" sz="1350" dirty="0">
              <a:latin typeface="MS UI Gothic" panose="020B0600070205080204" pitchFamily="50" charset="-128"/>
              <a:ea typeface="MS UI Gothic" panose="020B0600070205080204" pitchFamily="50" charset="-128"/>
            </a:endParaRPr>
          </a:p>
          <a:p>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本人、家族の参加する</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タイミング</a:t>
            </a:r>
          </a:p>
        </p:txBody>
      </p:sp>
      <p:sp>
        <p:nvSpPr>
          <p:cNvPr id="2" name="正方形/長方形 1"/>
          <p:cNvSpPr/>
          <p:nvPr/>
        </p:nvSpPr>
        <p:spPr>
          <a:xfrm>
            <a:off x="6465091" y="3305923"/>
            <a:ext cx="1545616" cy="300082"/>
          </a:xfrm>
          <a:prstGeom prst="rect">
            <a:avLst/>
          </a:prstGeom>
        </p:spPr>
        <p:txBody>
          <a:bodyPr wrap="none">
            <a:spAutoFit/>
          </a:bodyPr>
          <a:lstStyle/>
          <a:p>
            <a:r>
              <a:rPr lang="ja-JP" altLang="en-US" sz="1350" dirty="0">
                <a:latin typeface="MS UI Gothic" panose="020B0600070205080204" pitchFamily="50" charset="-128"/>
                <a:ea typeface="MS UI Gothic" panose="020B0600070205080204" pitchFamily="50" charset="-128"/>
              </a:rPr>
              <a:t>ケア会議の視点から</a:t>
            </a:r>
          </a:p>
        </p:txBody>
      </p:sp>
      <p:sp>
        <p:nvSpPr>
          <p:cNvPr id="3" name="正方形/長方形 2"/>
          <p:cNvSpPr/>
          <p:nvPr/>
        </p:nvSpPr>
        <p:spPr>
          <a:xfrm>
            <a:off x="6396411" y="3582923"/>
            <a:ext cx="2651847" cy="2169825"/>
          </a:xfrm>
          <a:prstGeom prst="rect">
            <a:avLst/>
          </a:prstGeom>
        </p:spPr>
        <p:txBody>
          <a:bodyPr wrap="square">
            <a:spAutoFit/>
          </a:bodyPr>
          <a:lstStyle/>
          <a:p>
            <a:pPr>
              <a:buNone/>
              <a:defRPr/>
            </a:pPr>
            <a:r>
              <a:rPr lang="ja-JP" altLang="en-US" sz="1350" dirty="0">
                <a:latin typeface="MS UI Gothic" panose="020B0600070205080204" pitchFamily="50" charset="-128"/>
                <a:ea typeface="MS UI Gothic" panose="020B0600070205080204" pitchFamily="50" charset="-128"/>
              </a:rPr>
              <a:t>・地域相談支援の説明と同意</a:t>
            </a:r>
            <a:endParaRPr lang="en-US" altLang="ja-JP" sz="1350" dirty="0">
              <a:latin typeface="MS UI Gothic" panose="020B0600070205080204" pitchFamily="50" charset="-128"/>
              <a:ea typeface="MS UI Gothic" panose="020B0600070205080204" pitchFamily="50" charset="-128"/>
            </a:endParaRPr>
          </a:p>
          <a:p>
            <a:pPr>
              <a:buNone/>
              <a:defRPr/>
            </a:pPr>
            <a:r>
              <a:rPr lang="ja-JP" altLang="en-US" sz="1350" dirty="0">
                <a:latin typeface="MS UI Gothic" panose="020B0600070205080204" pitchFamily="50" charset="-128"/>
                <a:ea typeface="MS UI Gothic" panose="020B0600070205080204" pitchFamily="50" charset="-128"/>
              </a:rPr>
              <a:t>　　（退院、退所の希望確認）</a:t>
            </a:r>
            <a:endParaRPr lang="en-US" altLang="ja-JP" sz="1350" dirty="0">
              <a:latin typeface="MS UI Gothic" panose="020B0600070205080204" pitchFamily="50" charset="-128"/>
              <a:ea typeface="MS UI Gothic" panose="020B0600070205080204" pitchFamily="50" charset="-128"/>
            </a:endParaRPr>
          </a:p>
          <a:p>
            <a:pPr>
              <a:buNone/>
              <a:defRPr/>
            </a:pPr>
            <a:r>
              <a:rPr lang="ja-JP" altLang="en-US" sz="1350" dirty="0">
                <a:latin typeface="MS UI Gothic" panose="020B0600070205080204" pitchFamily="50" charset="-128"/>
                <a:ea typeface="MS UI Gothic" panose="020B0600070205080204" pitchFamily="50" charset="-128"/>
              </a:rPr>
              <a:t>　　→契約</a:t>
            </a:r>
            <a:endParaRPr lang="en-US" altLang="ja-JP" sz="1350" dirty="0">
              <a:latin typeface="MS UI Gothic" panose="020B0600070205080204" pitchFamily="50" charset="-128"/>
              <a:ea typeface="MS UI Gothic" panose="020B0600070205080204" pitchFamily="50" charset="-128"/>
            </a:endParaRPr>
          </a:p>
          <a:p>
            <a:pPr>
              <a:buNone/>
              <a:defRPr/>
            </a:pPr>
            <a:endParaRPr lang="en-US" altLang="ja-JP" sz="1350" dirty="0">
              <a:latin typeface="MS UI Gothic" panose="020B0600070205080204" pitchFamily="50" charset="-128"/>
              <a:ea typeface="MS UI Gothic" panose="020B0600070205080204" pitchFamily="50" charset="-128"/>
            </a:endParaRPr>
          </a:p>
          <a:p>
            <a:pPr>
              <a:buNone/>
              <a:defRPr/>
            </a:pPr>
            <a:r>
              <a:rPr lang="ja-JP" altLang="en-US" sz="1350" dirty="0">
                <a:latin typeface="MS UI Gothic" panose="020B0600070205080204" pitchFamily="50" charset="-128"/>
                <a:ea typeface="MS UI Gothic" panose="020B0600070205080204" pitchFamily="50" charset="-128"/>
              </a:rPr>
              <a:t>・担当者会議の実施と</a:t>
            </a:r>
            <a:endParaRPr lang="en-US" altLang="ja-JP" sz="1350" dirty="0">
              <a:latin typeface="MS UI Gothic" panose="020B0600070205080204" pitchFamily="50" charset="-128"/>
              <a:ea typeface="MS UI Gothic" panose="020B0600070205080204" pitchFamily="50" charset="-128"/>
            </a:endParaRPr>
          </a:p>
          <a:p>
            <a:pPr>
              <a:buNone/>
              <a:defRPr/>
            </a:pPr>
            <a:r>
              <a:rPr lang="ja-JP" altLang="en-US" sz="1350" dirty="0">
                <a:latin typeface="MS UI Gothic" panose="020B0600070205080204" pitchFamily="50" charset="-128"/>
                <a:ea typeface="MS UI Gothic" panose="020B0600070205080204" pitchFamily="50" charset="-128"/>
              </a:rPr>
              <a:t>　　　　地域移行支援計画の作成</a:t>
            </a:r>
            <a:endParaRPr lang="en-US" altLang="ja-JP" sz="1350" dirty="0">
              <a:latin typeface="MS UI Gothic" panose="020B0600070205080204" pitchFamily="50" charset="-128"/>
              <a:ea typeface="MS UI Gothic" panose="020B0600070205080204" pitchFamily="50" charset="-128"/>
            </a:endParaRPr>
          </a:p>
          <a:p>
            <a:pPr>
              <a:buNone/>
              <a:defRPr/>
            </a:pPr>
            <a:r>
              <a:rPr lang="ja-JP" altLang="en-US" sz="1350" dirty="0">
                <a:latin typeface="MS UI Gothic" panose="020B0600070205080204" pitchFamily="50" charset="-128"/>
                <a:ea typeface="MS UI Gothic" panose="020B0600070205080204" pitchFamily="50" charset="-128"/>
              </a:rPr>
              <a:t>　　→本人との信頼関係の構築</a:t>
            </a:r>
            <a:endParaRPr lang="en-US" altLang="ja-JP" sz="1350" dirty="0">
              <a:latin typeface="MS UI Gothic" panose="020B0600070205080204" pitchFamily="50" charset="-128"/>
              <a:ea typeface="MS UI Gothic" panose="020B0600070205080204" pitchFamily="50" charset="-128"/>
            </a:endParaRPr>
          </a:p>
          <a:p>
            <a:pPr>
              <a:buNone/>
              <a:defRPr/>
            </a:pPr>
            <a:r>
              <a:rPr lang="ja-JP" altLang="en-US" sz="1350" dirty="0">
                <a:latin typeface="MS UI Gothic" panose="020B0600070205080204" pitchFamily="50" charset="-128"/>
                <a:ea typeface="MS UI Gothic" panose="020B0600070205080204" pitchFamily="50" charset="-128"/>
              </a:rPr>
              <a:t>　　→自己肯定感、成功体験</a:t>
            </a:r>
            <a:endParaRPr lang="en-US" altLang="ja-JP" sz="1350" dirty="0">
              <a:latin typeface="MS UI Gothic" panose="020B0600070205080204" pitchFamily="50" charset="-128"/>
              <a:ea typeface="MS UI Gothic" panose="020B0600070205080204" pitchFamily="50" charset="-128"/>
            </a:endParaRPr>
          </a:p>
          <a:p>
            <a:pPr>
              <a:buNone/>
              <a:defRPr/>
            </a:pPr>
            <a:r>
              <a:rPr lang="ja-JP" altLang="en-US" sz="1350" dirty="0">
                <a:latin typeface="MS UI Gothic" panose="020B0600070205080204" pitchFamily="50" charset="-128"/>
                <a:ea typeface="MS UI Gothic" panose="020B0600070205080204" pitchFamily="50" charset="-128"/>
              </a:rPr>
              <a:t>　　　（ご本人が夢や希望を語れる</a:t>
            </a:r>
            <a:endParaRPr lang="en-US" altLang="ja-JP" sz="1350" dirty="0">
              <a:latin typeface="MS UI Gothic" panose="020B0600070205080204" pitchFamily="50" charset="-128"/>
              <a:ea typeface="MS UI Gothic" panose="020B0600070205080204" pitchFamily="50" charset="-128"/>
            </a:endParaRPr>
          </a:p>
          <a:p>
            <a:pPr>
              <a:buNone/>
              <a:defRPr/>
            </a:pPr>
            <a:r>
              <a:rPr lang="ja-JP" altLang="en-US" sz="1350" dirty="0">
                <a:latin typeface="MS UI Gothic" panose="020B0600070205080204" pitchFamily="50" charset="-128"/>
                <a:ea typeface="MS UI Gothic" panose="020B0600070205080204" pitchFamily="50" charset="-128"/>
              </a:rPr>
              <a:t>　　　　関係を構築できているか？）</a:t>
            </a:r>
            <a:endParaRPr lang="en-US" altLang="ja-JP" sz="1350" dirty="0">
              <a:latin typeface="MS UI Gothic" panose="020B0600070205080204" pitchFamily="50" charset="-128"/>
              <a:ea typeface="MS UI Gothic" panose="020B0600070205080204" pitchFamily="50" charset="-128"/>
            </a:endParaRPr>
          </a:p>
        </p:txBody>
      </p:sp>
      <p:sp>
        <p:nvSpPr>
          <p:cNvPr id="32" name="タイトル 1"/>
          <p:cNvSpPr txBox="1">
            <a:spLocks/>
          </p:cNvSpPr>
          <p:nvPr/>
        </p:nvSpPr>
        <p:spPr>
          <a:xfrm>
            <a:off x="491133" y="401558"/>
            <a:ext cx="7886700" cy="6715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rPr>
              <a:t>ステージ２（地域相談開始）</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endParaRPr>
          </a:p>
        </p:txBody>
      </p:sp>
    </p:spTree>
    <p:extLst>
      <p:ext uri="{BB962C8B-B14F-4D97-AF65-F5344CB8AC3E}">
        <p14:creationId xmlns:p14="http://schemas.microsoft.com/office/powerpoint/2010/main" val="2157735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6247130" y="3582922"/>
            <a:ext cx="2814588" cy="233384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350">
              <a:latin typeface="MS UI Gothic" panose="020B0600070205080204" pitchFamily="50" charset="-128"/>
              <a:ea typeface="MS UI Gothic" panose="020B0600070205080204" pitchFamily="50" charset="-128"/>
            </a:endParaRPr>
          </a:p>
        </p:txBody>
      </p:sp>
      <p:sp>
        <p:nvSpPr>
          <p:cNvPr id="2" name="楕円 1">
            <a:extLst>
              <a:ext uri="{FF2B5EF4-FFF2-40B4-BE49-F238E27FC236}">
                <a16:creationId xmlns:a16="http://schemas.microsoft.com/office/drawing/2014/main" id="{7C7CED9E-0A6E-4EE9-AAC6-63B8DCB4EAD7}"/>
              </a:ext>
            </a:extLst>
          </p:cNvPr>
          <p:cNvSpPr/>
          <p:nvPr/>
        </p:nvSpPr>
        <p:spPr>
          <a:xfrm>
            <a:off x="408398" y="1732153"/>
            <a:ext cx="7782674" cy="3995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S UI Gothic" panose="020B0600070205080204" pitchFamily="50" charset="-128"/>
              <a:ea typeface="MS UI Gothic" panose="020B0600070205080204" pitchFamily="50" charset="-128"/>
            </a:endParaRPr>
          </a:p>
        </p:txBody>
      </p:sp>
      <p:sp>
        <p:nvSpPr>
          <p:cNvPr id="8" name="円/楕円 13">
            <a:extLst>
              <a:ext uri="{FF2B5EF4-FFF2-40B4-BE49-F238E27FC236}">
                <a16:creationId xmlns:a16="http://schemas.microsoft.com/office/drawing/2014/main" id="{EABF10E2-5575-4277-A3EF-9F0E04351C0B}"/>
              </a:ext>
            </a:extLst>
          </p:cNvPr>
          <p:cNvSpPr>
            <a:spLocks noChangeArrowheads="1"/>
          </p:cNvSpPr>
          <p:nvPr/>
        </p:nvSpPr>
        <p:spPr bwMode="auto">
          <a:xfrm>
            <a:off x="1986041" y="1739617"/>
            <a:ext cx="4261089" cy="3386231"/>
          </a:xfrm>
          <a:prstGeom prst="ellipse">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40000" dist="20000" dir="5400000" rotWithShape="0">
              <a:srgbClr val="808080">
                <a:alpha val="37999"/>
              </a:srgbClr>
            </a:outerShdw>
          </a:effectLst>
        </p:spPr>
        <p:txBody>
          <a:bodyPr anchor="ctr"/>
          <a:lstStyle/>
          <a:p>
            <a:pPr algn="ctr">
              <a:defRPr/>
            </a:pPr>
            <a:endParaRPr lang="ja-JP" altLang="en-US" sz="1350">
              <a:solidFill>
                <a:schemeClr val="dk1"/>
              </a:solidFill>
              <a:latin typeface="MS UI Gothic" panose="020B0600070205080204" pitchFamily="50" charset="-128"/>
              <a:ea typeface="MS UI Gothic" panose="020B0600070205080204" pitchFamily="50" charset="-128"/>
            </a:endParaRPr>
          </a:p>
        </p:txBody>
      </p:sp>
      <p:sp>
        <p:nvSpPr>
          <p:cNvPr id="14338" name="テキスト ボックス 5"/>
          <p:cNvSpPr txBox="1">
            <a:spLocks noChangeArrowheads="1"/>
          </p:cNvSpPr>
          <p:nvPr/>
        </p:nvSpPr>
        <p:spPr bwMode="auto">
          <a:xfrm>
            <a:off x="3527242" y="1893408"/>
            <a:ext cx="1178687"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精神科病院</a:t>
            </a:r>
          </a:p>
        </p:txBody>
      </p:sp>
      <p:sp>
        <p:nvSpPr>
          <p:cNvPr id="14340" name="テキスト ボックス 15"/>
          <p:cNvSpPr txBox="1">
            <a:spLocks noChangeArrowheads="1"/>
          </p:cNvSpPr>
          <p:nvPr/>
        </p:nvSpPr>
        <p:spPr bwMode="auto">
          <a:xfrm>
            <a:off x="3741539" y="3290291"/>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Ａさん</a:t>
            </a:r>
          </a:p>
        </p:txBody>
      </p:sp>
      <p:sp>
        <p:nvSpPr>
          <p:cNvPr id="9" name="テキスト ボックス 5">
            <a:extLst>
              <a:ext uri="{FF2B5EF4-FFF2-40B4-BE49-F238E27FC236}">
                <a16:creationId xmlns:a16="http://schemas.microsoft.com/office/drawing/2014/main" id="{02FFEB68-72A0-4CE2-9B30-7822DEFCA421}"/>
              </a:ext>
            </a:extLst>
          </p:cNvPr>
          <p:cNvSpPr txBox="1">
            <a:spLocks noChangeArrowheads="1"/>
          </p:cNvSpPr>
          <p:nvPr/>
        </p:nvSpPr>
        <p:spPr bwMode="auto">
          <a:xfrm>
            <a:off x="3741539" y="2407643"/>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主治医</a:t>
            </a:r>
          </a:p>
        </p:txBody>
      </p:sp>
      <p:sp>
        <p:nvSpPr>
          <p:cNvPr id="10" name="テキスト ボックス 5">
            <a:extLst>
              <a:ext uri="{FF2B5EF4-FFF2-40B4-BE49-F238E27FC236}">
                <a16:creationId xmlns:a16="http://schemas.microsoft.com/office/drawing/2014/main" id="{CA5A5D22-2478-494D-8A55-CE2A3C11557B}"/>
              </a:ext>
            </a:extLst>
          </p:cNvPr>
          <p:cNvSpPr txBox="1">
            <a:spLocks noChangeArrowheads="1"/>
          </p:cNvSpPr>
          <p:nvPr/>
        </p:nvSpPr>
        <p:spPr bwMode="auto">
          <a:xfrm>
            <a:off x="4584691" y="2728005"/>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看護師</a:t>
            </a:r>
          </a:p>
        </p:txBody>
      </p:sp>
      <p:sp>
        <p:nvSpPr>
          <p:cNvPr id="11" name="テキスト ボックス 5">
            <a:extLst>
              <a:ext uri="{FF2B5EF4-FFF2-40B4-BE49-F238E27FC236}">
                <a16:creationId xmlns:a16="http://schemas.microsoft.com/office/drawing/2014/main" id="{20AF554D-03B9-4546-8D51-8F0F414F4CE9}"/>
              </a:ext>
            </a:extLst>
          </p:cNvPr>
          <p:cNvSpPr txBox="1">
            <a:spLocks noChangeArrowheads="1"/>
          </p:cNvSpPr>
          <p:nvPr/>
        </p:nvSpPr>
        <p:spPr bwMode="auto">
          <a:xfrm>
            <a:off x="2414619" y="2735362"/>
            <a:ext cx="1257727"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ケースワーカー</a:t>
            </a:r>
          </a:p>
        </p:txBody>
      </p:sp>
      <p:sp>
        <p:nvSpPr>
          <p:cNvPr id="12" name="テキスト ボックス 5">
            <a:extLst>
              <a:ext uri="{FF2B5EF4-FFF2-40B4-BE49-F238E27FC236}">
                <a16:creationId xmlns:a16="http://schemas.microsoft.com/office/drawing/2014/main" id="{FC7D6F58-D1E0-4952-A1C6-BA84365A255D}"/>
              </a:ext>
            </a:extLst>
          </p:cNvPr>
          <p:cNvSpPr txBox="1">
            <a:spLocks noChangeArrowheads="1"/>
          </p:cNvSpPr>
          <p:nvPr/>
        </p:nvSpPr>
        <p:spPr bwMode="auto">
          <a:xfrm>
            <a:off x="2446050" y="4069778"/>
            <a:ext cx="1346193"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保健福祉事務所</a:t>
            </a:r>
          </a:p>
        </p:txBody>
      </p:sp>
      <p:sp>
        <p:nvSpPr>
          <p:cNvPr id="13" name="テキスト ボックス 5">
            <a:extLst>
              <a:ext uri="{FF2B5EF4-FFF2-40B4-BE49-F238E27FC236}">
                <a16:creationId xmlns:a16="http://schemas.microsoft.com/office/drawing/2014/main" id="{F58BC4EA-3FF0-4AFB-886F-F35DFA9168F6}"/>
              </a:ext>
            </a:extLst>
          </p:cNvPr>
          <p:cNvSpPr txBox="1">
            <a:spLocks noChangeArrowheads="1"/>
          </p:cNvSpPr>
          <p:nvPr/>
        </p:nvSpPr>
        <p:spPr bwMode="auto">
          <a:xfrm>
            <a:off x="4449458" y="4069778"/>
            <a:ext cx="1403906"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相談支援専門員</a:t>
            </a:r>
          </a:p>
        </p:txBody>
      </p:sp>
      <p:sp>
        <p:nvSpPr>
          <p:cNvPr id="20" name="テキスト ボックス 5">
            <a:extLst>
              <a:ext uri="{FF2B5EF4-FFF2-40B4-BE49-F238E27FC236}">
                <a16:creationId xmlns:a16="http://schemas.microsoft.com/office/drawing/2014/main" id="{92ADD210-4A7A-443A-86D3-0B69E34AE0A6}"/>
              </a:ext>
            </a:extLst>
          </p:cNvPr>
          <p:cNvSpPr txBox="1">
            <a:spLocks noChangeArrowheads="1"/>
          </p:cNvSpPr>
          <p:nvPr/>
        </p:nvSpPr>
        <p:spPr bwMode="auto">
          <a:xfrm>
            <a:off x="3414632" y="4654681"/>
            <a:ext cx="1403906"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err="1">
                <a:latin typeface="MS UI Gothic" panose="020B0600070205080204" pitchFamily="50" charset="-128"/>
                <a:ea typeface="MS UI Gothic" panose="020B0600070205080204" pitchFamily="50" charset="-128"/>
              </a:rPr>
              <a:t>障がい</a:t>
            </a:r>
            <a:r>
              <a:rPr lang="ja-JP" altLang="en-US" sz="1350" dirty="0">
                <a:latin typeface="MS UI Gothic" panose="020B0600070205080204" pitchFamily="50" charset="-128"/>
                <a:ea typeface="MS UI Gothic" panose="020B0600070205080204" pitchFamily="50" charset="-128"/>
              </a:rPr>
              <a:t>福祉課</a:t>
            </a:r>
          </a:p>
        </p:txBody>
      </p:sp>
      <p:cxnSp>
        <p:nvCxnSpPr>
          <p:cNvPr id="33" name="直線矢印コネクタ 32">
            <a:extLst>
              <a:ext uri="{FF2B5EF4-FFF2-40B4-BE49-F238E27FC236}">
                <a16:creationId xmlns:a16="http://schemas.microsoft.com/office/drawing/2014/main" id="{8E7EB51F-8D43-4A03-AD4D-8582213CE877}"/>
              </a:ext>
            </a:extLst>
          </p:cNvPr>
          <p:cNvCxnSpPr>
            <a:cxnSpLocks/>
          </p:cNvCxnSpPr>
          <p:nvPr/>
        </p:nvCxnSpPr>
        <p:spPr>
          <a:xfrm flipV="1">
            <a:off x="4128927" y="3582923"/>
            <a:ext cx="0" cy="10630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403BE5CD-9A41-49D7-8F55-163B17335CD1}"/>
              </a:ext>
            </a:extLst>
          </p:cNvPr>
          <p:cNvCxnSpPr>
            <a:cxnSpLocks/>
          </p:cNvCxnSpPr>
          <p:nvPr/>
        </p:nvCxnSpPr>
        <p:spPr>
          <a:xfrm flipV="1">
            <a:off x="3119491" y="3574200"/>
            <a:ext cx="869958" cy="4955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7D82B8D8-DB14-4B7F-B3AB-246A5ED070E6}"/>
              </a:ext>
            </a:extLst>
          </p:cNvPr>
          <p:cNvCxnSpPr>
            <a:cxnSpLocks/>
            <a:stCxn id="13" idx="0"/>
          </p:cNvCxnSpPr>
          <p:nvPr/>
        </p:nvCxnSpPr>
        <p:spPr>
          <a:xfrm flipH="1" flipV="1">
            <a:off x="4252253" y="3562603"/>
            <a:ext cx="899158" cy="5071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7D8079E6-EF40-4DA8-9FDE-99E116E9FD23}"/>
              </a:ext>
            </a:extLst>
          </p:cNvPr>
          <p:cNvCxnSpPr>
            <a:cxnSpLocks/>
          </p:cNvCxnSpPr>
          <p:nvPr/>
        </p:nvCxnSpPr>
        <p:spPr>
          <a:xfrm>
            <a:off x="4128927" y="2684350"/>
            <a:ext cx="0" cy="6059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BBB5E3C0-BF04-4E1F-AA69-C7E52B56C54C}"/>
              </a:ext>
            </a:extLst>
          </p:cNvPr>
          <p:cNvCxnSpPr>
            <a:cxnSpLocks/>
          </p:cNvCxnSpPr>
          <p:nvPr/>
        </p:nvCxnSpPr>
        <p:spPr>
          <a:xfrm flipH="1">
            <a:off x="4248177" y="3004690"/>
            <a:ext cx="700039" cy="2860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80DEBDA3-679B-40F6-85C2-B6F46BD66614}"/>
              </a:ext>
            </a:extLst>
          </p:cNvPr>
          <p:cNvCxnSpPr>
            <a:cxnSpLocks/>
          </p:cNvCxnSpPr>
          <p:nvPr/>
        </p:nvCxnSpPr>
        <p:spPr>
          <a:xfrm>
            <a:off x="3157639" y="3003848"/>
            <a:ext cx="801611" cy="2799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5">
            <a:extLst>
              <a:ext uri="{FF2B5EF4-FFF2-40B4-BE49-F238E27FC236}">
                <a16:creationId xmlns:a16="http://schemas.microsoft.com/office/drawing/2014/main" id="{6852033B-0FF4-450C-A8B4-B40C8E9D9FAE}"/>
              </a:ext>
            </a:extLst>
          </p:cNvPr>
          <p:cNvSpPr txBox="1">
            <a:spLocks noChangeArrowheads="1"/>
          </p:cNvSpPr>
          <p:nvPr/>
        </p:nvSpPr>
        <p:spPr bwMode="auto">
          <a:xfrm>
            <a:off x="5562394" y="2209142"/>
            <a:ext cx="1406976"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a:latin typeface="MS UI Gothic" panose="020B0600070205080204" pitchFamily="50" charset="-128"/>
                <a:ea typeface="MS UI Gothic" panose="020B0600070205080204" pitchFamily="50" charset="-128"/>
              </a:rPr>
              <a:t>体験</a:t>
            </a:r>
            <a:r>
              <a:rPr lang="ja-JP" altLang="en-US" sz="1350" smtClean="0">
                <a:latin typeface="MS UI Gothic" panose="020B0600070205080204" pitchFamily="50" charset="-128"/>
                <a:ea typeface="MS UI Gothic" panose="020B0600070205080204" pitchFamily="50" charset="-128"/>
              </a:rPr>
              <a:t>宿泊</a:t>
            </a:r>
            <a:endParaRPr lang="en-US" altLang="ja-JP" sz="1350" smtClean="0">
              <a:latin typeface="MS UI Gothic" panose="020B0600070205080204" pitchFamily="50" charset="-128"/>
              <a:ea typeface="MS UI Gothic" panose="020B0600070205080204" pitchFamily="50" charset="-128"/>
            </a:endParaRPr>
          </a:p>
          <a:p>
            <a:pPr algn="ctr"/>
            <a:r>
              <a:rPr lang="ja-JP" altLang="en-US" sz="1350" smtClean="0">
                <a:latin typeface="MS UI Gothic" panose="020B0600070205080204" pitchFamily="50" charset="-128"/>
                <a:ea typeface="MS UI Gothic" panose="020B0600070205080204" pitchFamily="50" charset="-128"/>
              </a:rPr>
              <a:t>（</a:t>
            </a:r>
            <a:r>
              <a:rPr lang="ja-JP" altLang="en-US" sz="1350" dirty="0">
                <a:latin typeface="MS UI Gothic" panose="020B0600070205080204" pitchFamily="50" charset="-128"/>
                <a:ea typeface="MS UI Gothic" panose="020B0600070205080204" pitchFamily="50" charset="-128"/>
              </a:rPr>
              <a:t>体験利用事業）</a:t>
            </a:r>
          </a:p>
        </p:txBody>
      </p:sp>
      <p:sp>
        <p:nvSpPr>
          <p:cNvPr id="24" name="テキスト ボックス 5">
            <a:extLst>
              <a:ext uri="{FF2B5EF4-FFF2-40B4-BE49-F238E27FC236}">
                <a16:creationId xmlns:a16="http://schemas.microsoft.com/office/drawing/2014/main" id="{A2085FC1-22AB-4ED8-B297-78A4331E3A6F}"/>
              </a:ext>
            </a:extLst>
          </p:cNvPr>
          <p:cNvSpPr txBox="1">
            <a:spLocks noChangeArrowheads="1"/>
          </p:cNvSpPr>
          <p:nvPr/>
        </p:nvSpPr>
        <p:spPr bwMode="auto">
          <a:xfrm>
            <a:off x="6005676" y="2799214"/>
            <a:ext cx="1819097" cy="7155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外出体験　　　　　　　（商店街、デパート、映画、など）</a:t>
            </a:r>
          </a:p>
        </p:txBody>
      </p:sp>
      <p:sp>
        <p:nvSpPr>
          <p:cNvPr id="25" name="テキスト ボックス 5">
            <a:extLst>
              <a:ext uri="{FF2B5EF4-FFF2-40B4-BE49-F238E27FC236}">
                <a16:creationId xmlns:a16="http://schemas.microsoft.com/office/drawing/2014/main" id="{AED35B8B-EABC-44DA-A406-347FFF2E09C5}"/>
              </a:ext>
            </a:extLst>
          </p:cNvPr>
          <p:cNvSpPr txBox="1">
            <a:spLocks noChangeArrowheads="1"/>
          </p:cNvSpPr>
          <p:nvPr/>
        </p:nvSpPr>
        <p:spPr bwMode="auto">
          <a:xfrm>
            <a:off x="819927" y="3092114"/>
            <a:ext cx="1415002"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院内</a:t>
            </a:r>
            <a:r>
              <a:rPr lang="en-US" altLang="ja-JP" sz="1350" dirty="0">
                <a:latin typeface="MS UI Gothic" panose="020B0600070205080204" pitchFamily="50" charset="-128"/>
                <a:ea typeface="MS UI Gothic" panose="020B0600070205080204" pitchFamily="50" charset="-128"/>
              </a:rPr>
              <a:t>OT</a:t>
            </a:r>
            <a:r>
              <a:rPr lang="ja-JP" altLang="en-US" sz="1350" dirty="0">
                <a:latin typeface="MS UI Gothic" panose="020B0600070205080204" pitchFamily="50" charset="-128"/>
                <a:ea typeface="MS UI Gothic" panose="020B0600070205080204" pitchFamily="50" charset="-128"/>
              </a:rPr>
              <a:t>　　　　（余暇活動支援）</a:t>
            </a:r>
          </a:p>
        </p:txBody>
      </p:sp>
      <p:sp>
        <p:nvSpPr>
          <p:cNvPr id="27" name="テキスト ボックス 5">
            <a:extLst>
              <a:ext uri="{FF2B5EF4-FFF2-40B4-BE49-F238E27FC236}">
                <a16:creationId xmlns:a16="http://schemas.microsoft.com/office/drawing/2014/main" id="{F788347C-AE3F-492B-8B24-DDB3471A9CDB}"/>
              </a:ext>
            </a:extLst>
          </p:cNvPr>
          <p:cNvSpPr txBox="1">
            <a:spLocks noChangeArrowheads="1"/>
          </p:cNvSpPr>
          <p:nvPr/>
        </p:nvSpPr>
        <p:spPr bwMode="auto">
          <a:xfrm>
            <a:off x="716626" y="3767962"/>
            <a:ext cx="1532219"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en-US" altLang="ja-JP" sz="1350" dirty="0">
                <a:latin typeface="MS UI Gothic" panose="020B0600070205080204" pitchFamily="50" charset="-128"/>
                <a:ea typeface="MS UI Gothic" panose="020B0600070205080204" pitchFamily="50" charset="-128"/>
              </a:rPr>
              <a:t>DC</a:t>
            </a:r>
            <a:r>
              <a:rPr lang="ja-JP" altLang="en-US" sz="1350" dirty="0">
                <a:latin typeface="MS UI Gothic" panose="020B0600070205080204" pitchFamily="50" charset="-128"/>
                <a:ea typeface="MS UI Gothic" panose="020B0600070205080204" pitchFamily="50" charset="-128"/>
              </a:rPr>
              <a:t>体験利用　　　（調理や生活体験）</a:t>
            </a:r>
          </a:p>
        </p:txBody>
      </p:sp>
      <p:sp>
        <p:nvSpPr>
          <p:cNvPr id="28" name="テキスト ボックス 5">
            <a:extLst>
              <a:ext uri="{FF2B5EF4-FFF2-40B4-BE49-F238E27FC236}">
                <a16:creationId xmlns:a16="http://schemas.microsoft.com/office/drawing/2014/main" id="{B1C52659-483C-4518-B7AD-4DDBA5EE9189}"/>
              </a:ext>
            </a:extLst>
          </p:cNvPr>
          <p:cNvSpPr txBox="1">
            <a:spLocks noChangeArrowheads="1"/>
          </p:cNvSpPr>
          <p:nvPr/>
        </p:nvSpPr>
        <p:spPr bwMode="auto">
          <a:xfrm>
            <a:off x="2293388" y="4983761"/>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家族</a:t>
            </a:r>
          </a:p>
        </p:txBody>
      </p:sp>
      <p:sp>
        <p:nvSpPr>
          <p:cNvPr id="30" name="テキスト ボックス 5">
            <a:extLst>
              <a:ext uri="{FF2B5EF4-FFF2-40B4-BE49-F238E27FC236}">
                <a16:creationId xmlns:a16="http://schemas.microsoft.com/office/drawing/2014/main" id="{2432F55E-14C7-4FA3-9D0B-0570BDA7425D}"/>
              </a:ext>
            </a:extLst>
          </p:cNvPr>
          <p:cNvSpPr txBox="1">
            <a:spLocks noChangeArrowheads="1"/>
          </p:cNvSpPr>
          <p:nvPr/>
        </p:nvSpPr>
        <p:spPr bwMode="auto">
          <a:xfrm>
            <a:off x="5334785" y="4983761"/>
            <a:ext cx="765736"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ケアマネ</a:t>
            </a:r>
          </a:p>
        </p:txBody>
      </p:sp>
      <p:cxnSp>
        <p:nvCxnSpPr>
          <p:cNvPr id="31" name="直線矢印コネクタ 30">
            <a:extLst>
              <a:ext uri="{FF2B5EF4-FFF2-40B4-BE49-F238E27FC236}">
                <a16:creationId xmlns:a16="http://schemas.microsoft.com/office/drawing/2014/main" id="{DE785EC5-AB3A-4915-A02A-B8EE9CAA9D83}"/>
              </a:ext>
            </a:extLst>
          </p:cNvPr>
          <p:cNvCxnSpPr>
            <a:cxnSpLocks/>
          </p:cNvCxnSpPr>
          <p:nvPr/>
        </p:nvCxnSpPr>
        <p:spPr>
          <a:xfrm flipH="1">
            <a:off x="3043481" y="5110167"/>
            <a:ext cx="2291304" cy="1194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6E5A1B25-8DB8-4484-9320-5053FBD57178}"/>
              </a:ext>
            </a:extLst>
          </p:cNvPr>
          <p:cNvCxnSpPr/>
          <p:nvPr/>
        </p:nvCxnSpPr>
        <p:spPr>
          <a:xfrm>
            <a:off x="5586573" y="4351711"/>
            <a:ext cx="0" cy="605942"/>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67FB5C2B-66C0-42ED-BD37-C2A9B4A869EC}"/>
              </a:ext>
            </a:extLst>
          </p:cNvPr>
          <p:cNvCxnSpPr/>
          <p:nvPr/>
        </p:nvCxnSpPr>
        <p:spPr>
          <a:xfrm>
            <a:off x="2726504" y="4377820"/>
            <a:ext cx="0" cy="605942"/>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027CAA05-06B2-4012-B0CE-505FD8887B85}"/>
              </a:ext>
            </a:extLst>
          </p:cNvPr>
          <p:cNvSpPr txBox="1"/>
          <p:nvPr/>
        </p:nvSpPr>
        <p:spPr>
          <a:xfrm>
            <a:off x="7026520" y="1124677"/>
            <a:ext cx="1935152" cy="1131079"/>
          </a:xfrm>
          <a:prstGeom prst="rect">
            <a:avLst/>
          </a:prstGeom>
          <a:solidFill>
            <a:schemeClr val="accent6">
              <a:lumMod val="20000"/>
              <a:lumOff val="80000"/>
            </a:schemeClr>
          </a:solid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・ありふれた資源の活用</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・体験の振り返りを共有</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・丁寧なアセスメントとモ</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　ニタリングの繰り返し</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・地域での生活イメージ</a:t>
            </a:r>
          </a:p>
        </p:txBody>
      </p:sp>
      <p:cxnSp>
        <p:nvCxnSpPr>
          <p:cNvPr id="36" name="直線矢印コネクタ 35">
            <a:extLst>
              <a:ext uri="{FF2B5EF4-FFF2-40B4-BE49-F238E27FC236}">
                <a16:creationId xmlns:a16="http://schemas.microsoft.com/office/drawing/2014/main" id="{A783B5A2-B408-4D37-AD69-B67FD0FFF0C3}"/>
              </a:ext>
            </a:extLst>
          </p:cNvPr>
          <p:cNvCxnSpPr>
            <a:cxnSpLocks/>
            <a:stCxn id="14340" idx="3"/>
            <a:endCxn id="24" idx="1"/>
          </p:cNvCxnSpPr>
          <p:nvPr/>
        </p:nvCxnSpPr>
        <p:spPr>
          <a:xfrm flipV="1">
            <a:off x="4491633" y="3157005"/>
            <a:ext cx="1514043" cy="2833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4C5C6B49-2E32-4E04-B55D-BF7179086E4A}"/>
              </a:ext>
            </a:extLst>
          </p:cNvPr>
          <p:cNvCxnSpPr>
            <a:cxnSpLocks/>
            <a:stCxn id="14340" idx="3"/>
          </p:cNvCxnSpPr>
          <p:nvPr/>
        </p:nvCxnSpPr>
        <p:spPr>
          <a:xfrm flipV="1">
            <a:off x="4491633" y="2708349"/>
            <a:ext cx="1428226" cy="7319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1D9D0E80-BC83-46AE-965B-93C2833EADB9}"/>
              </a:ext>
            </a:extLst>
          </p:cNvPr>
          <p:cNvCxnSpPr>
            <a:cxnSpLocks/>
            <a:stCxn id="14340" idx="1"/>
            <a:endCxn id="25" idx="3"/>
          </p:cNvCxnSpPr>
          <p:nvPr/>
        </p:nvCxnSpPr>
        <p:spPr>
          <a:xfrm flipH="1" flipV="1">
            <a:off x="2234929" y="3346030"/>
            <a:ext cx="1506610" cy="943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A0CE47DF-68D0-4B89-A5F2-2824E58C4CCF}"/>
              </a:ext>
            </a:extLst>
          </p:cNvPr>
          <p:cNvCxnSpPr>
            <a:cxnSpLocks/>
            <a:stCxn id="14340" idx="1"/>
            <a:endCxn id="27" idx="3"/>
          </p:cNvCxnSpPr>
          <p:nvPr/>
        </p:nvCxnSpPr>
        <p:spPr>
          <a:xfrm flipH="1">
            <a:off x="2248845" y="3440332"/>
            <a:ext cx="1492694" cy="5815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405A7C17-BFED-4B03-B9B5-4D0F28F8A0BE}"/>
              </a:ext>
            </a:extLst>
          </p:cNvPr>
          <p:cNvSpPr txBox="1"/>
          <p:nvPr/>
        </p:nvSpPr>
        <p:spPr>
          <a:xfrm>
            <a:off x="234313" y="1652840"/>
            <a:ext cx="1896518" cy="1338828"/>
          </a:xfrm>
          <a:prstGeom prst="rect">
            <a:avLst/>
          </a:prstGeom>
          <a:solidFill>
            <a:schemeClr val="accent4">
              <a:lumMod val="20000"/>
              <a:lumOff val="80000"/>
            </a:schemeClr>
          </a:solid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ケア会議</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（・本人　・家族）</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・主治医　・看護師</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・ケースワーカー</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・相談支援専門員</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・市役所　　・保健所</a:t>
            </a:r>
          </a:p>
        </p:txBody>
      </p:sp>
      <p:sp>
        <p:nvSpPr>
          <p:cNvPr id="42" name="テキスト ボックス 41">
            <a:extLst>
              <a:ext uri="{FF2B5EF4-FFF2-40B4-BE49-F238E27FC236}">
                <a16:creationId xmlns:a16="http://schemas.microsoft.com/office/drawing/2014/main" id="{7EF4A87A-B85F-4C41-8CF4-EB8483DBE2AD}"/>
              </a:ext>
            </a:extLst>
          </p:cNvPr>
          <p:cNvSpPr txBox="1"/>
          <p:nvPr/>
        </p:nvSpPr>
        <p:spPr>
          <a:xfrm>
            <a:off x="169431" y="4946439"/>
            <a:ext cx="1896518" cy="923330"/>
          </a:xfrm>
          <a:prstGeom prst="rect">
            <a:avLst/>
          </a:prstGeom>
          <a:solidFill>
            <a:schemeClr val="accent4">
              <a:lumMod val="20000"/>
              <a:lumOff val="80000"/>
            </a:schemeClr>
          </a:solid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ケア会議</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・体験宿泊事業所</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（・院内</a:t>
            </a:r>
            <a:r>
              <a:rPr lang="en-US" altLang="ja-JP" sz="1350" dirty="0">
                <a:latin typeface="MS UI Gothic" panose="020B0600070205080204" pitchFamily="50" charset="-128"/>
                <a:ea typeface="MS UI Gothic" panose="020B0600070205080204" pitchFamily="50" charset="-128"/>
              </a:rPr>
              <a:t>OT</a:t>
            </a:r>
            <a:r>
              <a:rPr lang="ja-JP" altLang="en-US" sz="1350" dirty="0">
                <a:latin typeface="MS UI Gothic" panose="020B0600070205080204" pitchFamily="50" charset="-128"/>
                <a:ea typeface="MS UI Gothic" panose="020B0600070205080204" pitchFamily="50" charset="-128"/>
              </a:rPr>
              <a:t>　・</a:t>
            </a:r>
            <a:r>
              <a:rPr lang="en-US" altLang="ja-JP" sz="1350" dirty="0">
                <a:latin typeface="MS UI Gothic" panose="020B0600070205080204" pitchFamily="50" charset="-128"/>
                <a:ea typeface="MS UI Gothic" panose="020B0600070205080204" pitchFamily="50" charset="-128"/>
              </a:rPr>
              <a:t>DC</a:t>
            </a:r>
            <a:r>
              <a:rPr lang="ja-JP" altLang="en-US" sz="1350" dirty="0">
                <a:latin typeface="MS UI Gothic" panose="020B0600070205080204" pitchFamily="50" charset="-128"/>
                <a:ea typeface="MS UI Gothic" panose="020B0600070205080204" pitchFamily="50" charset="-128"/>
              </a:rPr>
              <a:t>）</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状況確認、など</a:t>
            </a:r>
            <a:endParaRPr lang="en-US" altLang="ja-JP" sz="1350" dirty="0">
              <a:latin typeface="MS UI Gothic" panose="020B0600070205080204" pitchFamily="50" charset="-128"/>
              <a:ea typeface="MS UI Gothic" panose="020B0600070205080204" pitchFamily="50" charset="-128"/>
            </a:endParaRPr>
          </a:p>
        </p:txBody>
      </p:sp>
      <p:sp>
        <p:nvSpPr>
          <p:cNvPr id="4" name="矢印: 下 3">
            <a:extLst>
              <a:ext uri="{FF2B5EF4-FFF2-40B4-BE49-F238E27FC236}">
                <a16:creationId xmlns:a16="http://schemas.microsoft.com/office/drawing/2014/main" id="{75D27D7D-18BC-4D7C-B38A-5E0FD64D24CC}"/>
              </a:ext>
            </a:extLst>
          </p:cNvPr>
          <p:cNvSpPr/>
          <p:nvPr/>
        </p:nvSpPr>
        <p:spPr>
          <a:xfrm>
            <a:off x="237179" y="3013960"/>
            <a:ext cx="188981" cy="1441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S UI Gothic" panose="020B0600070205080204" pitchFamily="50" charset="-128"/>
              <a:ea typeface="MS UI Gothic" panose="020B0600070205080204" pitchFamily="50" charset="-128"/>
            </a:endParaRPr>
          </a:p>
        </p:txBody>
      </p:sp>
      <p:sp>
        <p:nvSpPr>
          <p:cNvPr id="6" name="正方形/長方形 5"/>
          <p:cNvSpPr/>
          <p:nvPr/>
        </p:nvSpPr>
        <p:spPr>
          <a:xfrm>
            <a:off x="6221486" y="3629462"/>
            <a:ext cx="1545616" cy="300082"/>
          </a:xfrm>
          <a:prstGeom prst="rect">
            <a:avLst/>
          </a:prstGeom>
        </p:spPr>
        <p:txBody>
          <a:bodyPr wrap="none">
            <a:spAutoFit/>
          </a:bodyPr>
          <a:lstStyle/>
          <a:p>
            <a:r>
              <a:rPr lang="ja-JP" altLang="en-US" sz="1350" dirty="0">
                <a:latin typeface="MS UI Gothic" panose="020B0600070205080204" pitchFamily="50" charset="-128"/>
                <a:ea typeface="MS UI Gothic" panose="020B0600070205080204" pitchFamily="50" charset="-128"/>
              </a:rPr>
              <a:t>ケア会議の視点から</a:t>
            </a:r>
          </a:p>
        </p:txBody>
      </p:sp>
      <p:sp>
        <p:nvSpPr>
          <p:cNvPr id="7" name="正方形/長方形 6"/>
          <p:cNvSpPr/>
          <p:nvPr/>
        </p:nvSpPr>
        <p:spPr>
          <a:xfrm>
            <a:off x="6261495" y="3816190"/>
            <a:ext cx="2982749" cy="2123658"/>
          </a:xfrm>
          <a:prstGeom prst="rect">
            <a:avLst/>
          </a:prstGeom>
        </p:spPr>
        <p:txBody>
          <a:bodyPr wrap="square">
            <a:spAutoFit/>
          </a:bodyPr>
          <a:lstStyle/>
          <a:p>
            <a:pPr>
              <a:buNone/>
              <a:defRPr/>
            </a:pPr>
            <a:r>
              <a:rPr lang="ja-JP" altLang="en-US" sz="1200" dirty="0">
                <a:latin typeface="MS UI Gothic" panose="020B0600070205080204" pitchFamily="50" charset="-128"/>
                <a:ea typeface="MS UI Gothic" panose="020B0600070205080204" pitchFamily="50" charset="-128"/>
              </a:rPr>
              <a:t>地域での生活を具体的にイメージ</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　　　　　（外出や体験利用）</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→本人の望む生活や想いの共有</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→支援者の間での共有（他職種、他領域）</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→適時、本人の状況や環境の変化を</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　共有していく場</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→見立て</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→次のステージへの移行時期の確認</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　（住居の確保と</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　　　　　日中の活動場所の確保など）</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→緊急時への対応（リスクマネージメント）</a:t>
            </a:r>
            <a:endParaRPr lang="en-US" altLang="ja-JP" sz="1200" dirty="0">
              <a:latin typeface="MS UI Gothic" panose="020B0600070205080204" pitchFamily="50" charset="-128"/>
              <a:ea typeface="MS UI Gothic" panose="020B0600070205080204" pitchFamily="50" charset="-128"/>
            </a:endParaRPr>
          </a:p>
        </p:txBody>
      </p:sp>
      <p:sp>
        <p:nvSpPr>
          <p:cNvPr id="44" name="タイトル 1"/>
          <p:cNvSpPr txBox="1">
            <a:spLocks/>
          </p:cNvSpPr>
          <p:nvPr/>
        </p:nvSpPr>
        <p:spPr>
          <a:xfrm>
            <a:off x="491133" y="401558"/>
            <a:ext cx="7886700" cy="6715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rPr>
              <a:t>ステージ３（具体的支援）</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endParaRPr>
          </a:p>
        </p:txBody>
      </p:sp>
    </p:spTree>
    <p:extLst>
      <p:ext uri="{BB962C8B-B14F-4D97-AF65-F5344CB8AC3E}">
        <p14:creationId xmlns:p14="http://schemas.microsoft.com/office/powerpoint/2010/main" val="3136202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238991" y="1743346"/>
            <a:ext cx="8655627" cy="41119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S UI Gothic" panose="020B0600070205080204" pitchFamily="50" charset="-128"/>
              <a:ea typeface="MS UI Gothic" panose="020B0600070205080204" pitchFamily="50" charset="-128"/>
            </a:endParaRPr>
          </a:p>
        </p:txBody>
      </p:sp>
      <p:sp>
        <p:nvSpPr>
          <p:cNvPr id="19" name="円/楕円 18"/>
          <p:cNvSpPr>
            <a:spLocks noChangeArrowheads="1"/>
          </p:cNvSpPr>
          <p:nvPr/>
        </p:nvSpPr>
        <p:spPr bwMode="auto">
          <a:xfrm>
            <a:off x="2035314" y="2198408"/>
            <a:ext cx="5032124" cy="3107145"/>
          </a:xfrm>
          <a:prstGeom prst="ellipse">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blurRad="40000" dist="20000" dir="5400000" rotWithShape="0">
              <a:srgbClr val="808080">
                <a:alpha val="37999"/>
              </a:srgbClr>
            </a:outerShdw>
          </a:effectLst>
        </p:spPr>
        <p:txBody>
          <a:bodyPr anchor="ctr"/>
          <a:lstStyle/>
          <a:p>
            <a:pPr algn="ctr">
              <a:defRPr/>
            </a:pPr>
            <a:endParaRPr lang="ja-JP" altLang="en-US" sz="1350">
              <a:solidFill>
                <a:schemeClr val="dk1"/>
              </a:solidFill>
              <a:latin typeface="MS UI Gothic" panose="020B0600070205080204" pitchFamily="50" charset="-128"/>
              <a:ea typeface="MS UI Gothic" panose="020B0600070205080204" pitchFamily="50" charset="-128"/>
            </a:endParaRPr>
          </a:p>
        </p:txBody>
      </p:sp>
      <p:sp>
        <p:nvSpPr>
          <p:cNvPr id="19460" name="テキスト ボックス 5"/>
          <p:cNvSpPr txBox="1">
            <a:spLocks noChangeArrowheads="1"/>
          </p:cNvSpPr>
          <p:nvPr/>
        </p:nvSpPr>
        <p:spPr bwMode="auto">
          <a:xfrm>
            <a:off x="3097016" y="2321041"/>
            <a:ext cx="2735136"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医療機関</a:t>
            </a:r>
            <a:endParaRPr lang="en-US" altLang="ja-JP" sz="1350" dirty="0">
              <a:latin typeface="MS UI Gothic" panose="020B0600070205080204" pitchFamily="50" charset="-128"/>
              <a:ea typeface="MS UI Gothic" panose="020B0600070205080204" pitchFamily="50" charset="-128"/>
            </a:endParaRPr>
          </a:p>
          <a:p>
            <a:pPr algn="ctr"/>
            <a:r>
              <a:rPr lang="ja-JP" altLang="en-US" sz="1350" dirty="0">
                <a:latin typeface="MS UI Gothic" panose="020B0600070205080204" pitchFamily="50" charset="-128"/>
                <a:ea typeface="MS UI Gothic" panose="020B0600070205080204" pitchFamily="50" charset="-128"/>
              </a:rPr>
              <a:t>（主治医・看護師・ケースワーカー）</a:t>
            </a:r>
          </a:p>
        </p:txBody>
      </p:sp>
      <p:sp>
        <p:nvSpPr>
          <p:cNvPr id="19461" name="テキスト ボックス 6"/>
          <p:cNvSpPr txBox="1">
            <a:spLocks noChangeArrowheads="1"/>
          </p:cNvSpPr>
          <p:nvPr/>
        </p:nvSpPr>
        <p:spPr bwMode="auto">
          <a:xfrm>
            <a:off x="5267273" y="2898783"/>
            <a:ext cx="1393031"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デイケア</a:t>
            </a:r>
          </a:p>
        </p:txBody>
      </p:sp>
      <p:sp>
        <p:nvSpPr>
          <p:cNvPr id="19462" name="テキスト ボックス 11"/>
          <p:cNvSpPr txBox="1">
            <a:spLocks noChangeArrowheads="1"/>
          </p:cNvSpPr>
          <p:nvPr/>
        </p:nvSpPr>
        <p:spPr bwMode="auto">
          <a:xfrm>
            <a:off x="5533604" y="3518576"/>
            <a:ext cx="1446609"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訪問看護</a:t>
            </a:r>
          </a:p>
        </p:txBody>
      </p:sp>
      <p:sp>
        <p:nvSpPr>
          <p:cNvPr id="19465" name="テキスト ボックス 15"/>
          <p:cNvSpPr txBox="1">
            <a:spLocks noChangeArrowheads="1"/>
          </p:cNvSpPr>
          <p:nvPr/>
        </p:nvSpPr>
        <p:spPr bwMode="auto">
          <a:xfrm>
            <a:off x="4098131" y="3477480"/>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a:latin typeface="MS UI Gothic" panose="020B0600070205080204" pitchFamily="50" charset="-128"/>
                <a:ea typeface="MS UI Gothic" panose="020B0600070205080204" pitchFamily="50" charset="-128"/>
              </a:rPr>
              <a:t>Ａさん</a:t>
            </a:r>
          </a:p>
        </p:txBody>
      </p:sp>
      <p:sp>
        <p:nvSpPr>
          <p:cNvPr id="19469" name="テキスト ボックス 10"/>
          <p:cNvSpPr txBox="1">
            <a:spLocks noChangeArrowheads="1"/>
          </p:cNvSpPr>
          <p:nvPr/>
        </p:nvSpPr>
        <p:spPr bwMode="auto">
          <a:xfrm>
            <a:off x="3835309" y="4472781"/>
            <a:ext cx="1342454"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相談支援専門員</a:t>
            </a:r>
          </a:p>
        </p:txBody>
      </p:sp>
      <p:sp>
        <p:nvSpPr>
          <p:cNvPr id="19470" name="テキスト ボックス 19"/>
          <p:cNvSpPr txBox="1">
            <a:spLocks noChangeArrowheads="1"/>
          </p:cNvSpPr>
          <p:nvPr/>
        </p:nvSpPr>
        <p:spPr bwMode="auto">
          <a:xfrm>
            <a:off x="1493085" y="3790546"/>
            <a:ext cx="1768079"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支援付きアパート</a:t>
            </a:r>
          </a:p>
        </p:txBody>
      </p:sp>
      <p:sp>
        <p:nvSpPr>
          <p:cNvPr id="13" name="テキスト ボックス 12"/>
          <p:cNvSpPr txBox="1">
            <a:spLocks noChangeArrowheads="1"/>
          </p:cNvSpPr>
          <p:nvPr/>
        </p:nvSpPr>
        <p:spPr bwMode="auto">
          <a:xfrm>
            <a:off x="3635776" y="5036482"/>
            <a:ext cx="857250" cy="715581"/>
          </a:xfrm>
          <a:prstGeom prst="rect">
            <a:avLst/>
          </a:prstGeom>
          <a:noFill/>
          <a:ln w="6350">
            <a:solidFill>
              <a:schemeClr val="tx1"/>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spAutoFit/>
          </a:bodyPr>
          <a:lstStyle/>
          <a:p>
            <a:pPr algn="ctr">
              <a:defRPr/>
            </a:pPr>
            <a:r>
              <a:rPr lang="ja-JP" altLang="en-US" sz="1350" dirty="0">
                <a:solidFill>
                  <a:schemeClr val="dk1"/>
                </a:solidFill>
                <a:latin typeface="MS UI Gothic" panose="020B0600070205080204" pitchFamily="50" charset="-128"/>
                <a:ea typeface="MS UI Gothic" panose="020B0600070205080204" pitchFamily="50" charset="-128"/>
              </a:rPr>
              <a:t>保健福祉</a:t>
            </a:r>
            <a:endParaRPr lang="en-US" altLang="ja-JP" sz="1350" dirty="0">
              <a:solidFill>
                <a:schemeClr val="dk1"/>
              </a:solidFill>
              <a:latin typeface="MS UI Gothic" panose="020B0600070205080204" pitchFamily="50" charset="-128"/>
              <a:ea typeface="MS UI Gothic" panose="020B0600070205080204" pitchFamily="50" charset="-128"/>
            </a:endParaRPr>
          </a:p>
          <a:p>
            <a:pPr algn="ctr">
              <a:defRPr/>
            </a:pPr>
            <a:r>
              <a:rPr lang="ja-JP" altLang="en-US" sz="1350" dirty="0">
                <a:solidFill>
                  <a:schemeClr val="dk1"/>
                </a:solidFill>
                <a:latin typeface="MS UI Gothic" panose="020B0600070205080204" pitchFamily="50" charset="-128"/>
                <a:ea typeface="MS UI Gothic" panose="020B0600070205080204" pitchFamily="50" charset="-128"/>
              </a:rPr>
              <a:t>事務所</a:t>
            </a:r>
          </a:p>
        </p:txBody>
      </p:sp>
      <p:cxnSp>
        <p:nvCxnSpPr>
          <p:cNvPr id="24" name="直線矢印コネクタ 23"/>
          <p:cNvCxnSpPr>
            <a:cxnSpLocks/>
            <a:endCxn id="19470" idx="3"/>
          </p:cNvCxnSpPr>
          <p:nvPr/>
        </p:nvCxnSpPr>
        <p:spPr>
          <a:xfrm flipH="1">
            <a:off x="3261164" y="3675509"/>
            <a:ext cx="824623" cy="2650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cxnSpLocks/>
            <a:stCxn id="19465" idx="0"/>
            <a:endCxn id="19460" idx="2"/>
          </p:cNvCxnSpPr>
          <p:nvPr/>
        </p:nvCxnSpPr>
        <p:spPr>
          <a:xfrm flipH="1" flipV="1">
            <a:off x="4464584" y="2828872"/>
            <a:ext cx="8594" cy="6486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1541204" y="2900482"/>
            <a:ext cx="545582" cy="300082"/>
          </a:xfrm>
          <a:prstGeom prst="rect">
            <a:avLst/>
          </a:prstGeom>
          <a:no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友人</a:t>
            </a:r>
          </a:p>
        </p:txBody>
      </p:sp>
      <p:sp>
        <p:nvSpPr>
          <p:cNvPr id="5" name="テキスト ボックス 4"/>
          <p:cNvSpPr txBox="1"/>
          <p:nvPr/>
        </p:nvSpPr>
        <p:spPr>
          <a:xfrm>
            <a:off x="1169144" y="3407269"/>
            <a:ext cx="741759" cy="300082"/>
          </a:xfrm>
          <a:prstGeom prst="rect">
            <a:avLst/>
          </a:prstGeom>
          <a:no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自治会</a:t>
            </a:r>
          </a:p>
        </p:txBody>
      </p:sp>
      <p:sp>
        <p:nvSpPr>
          <p:cNvPr id="31" name="テキスト ボックス 6"/>
          <p:cNvSpPr txBox="1">
            <a:spLocks noChangeArrowheads="1"/>
          </p:cNvSpPr>
          <p:nvPr/>
        </p:nvSpPr>
        <p:spPr bwMode="auto">
          <a:xfrm>
            <a:off x="5560754" y="4152799"/>
            <a:ext cx="1393031"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居宅介護</a:t>
            </a:r>
          </a:p>
        </p:txBody>
      </p:sp>
      <p:cxnSp>
        <p:nvCxnSpPr>
          <p:cNvPr id="33" name="直線矢印コネクタ 32"/>
          <p:cNvCxnSpPr>
            <a:cxnSpLocks/>
          </p:cNvCxnSpPr>
          <p:nvPr/>
        </p:nvCxnSpPr>
        <p:spPr>
          <a:xfrm>
            <a:off x="4844439" y="3776250"/>
            <a:ext cx="716315" cy="53158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cxnSpLocks/>
            <a:endCxn id="19461" idx="1"/>
          </p:cNvCxnSpPr>
          <p:nvPr/>
        </p:nvCxnSpPr>
        <p:spPr>
          <a:xfrm flipV="1">
            <a:off x="4844439" y="3048824"/>
            <a:ext cx="422834" cy="4286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E5E9C73-6544-4663-8F84-7F57E0F40257}"/>
              </a:ext>
            </a:extLst>
          </p:cNvPr>
          <p:cNvCxnSpPr>
            <a:cxnSpLocks/>
          </p:cNvCxnSpPr>
          <p:nvPr/>
        </p:nvCxnSpPr>
        <p:spPr>
          <a:xfrm>
            <a:off x="4866899" y="3640764"/>
            <a:ext cx="64193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00422479-3F1F-4CFB-972F-A273737D3BCA}"/>
              </a:ext>
            </a:extLst>
          </p:cNvPr>
          <p:cNvCxnSpPr>
            <a:cxnSpLocks/>
            <a:endCxn id="13" idx="0"/>
          </p:cNvCxnSpPr>
          <p:nvPr/>
        </p:nvCxnSpPr>
        <p:spPr>
          <a:xfrm>
            <a:off x="4064401" y="4746418"/>
            <a:ext cx="0" cy="29006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2D4E7B60-3FC4-40A2-8D20-35F5C85CDA74}"/>
              </a:ext>
            </a:extLst>
          </p:cNvPr>
          <p:cNvCxnSpPr>
            <a:cxnSpLocks/>
          </p:cNvCxnSpPr>
          <p:nvPr/>
        </p:nvCxnSpPr>
        <p:spPr>
          <a:xfrm>
            <a:off x="4486363" y="3751980"/>
            <a:ext cx="0" cy="67704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15">
            <a:extLst>
              <a:ext uri="{FF2B5EF4-FFF2-40B4-BE49-F238E27FC236}">
                <a16:creationId xmlns:a16="http://schemas.microsoft.com/office/drawing/2014/main" id="{EF86D731-B259-4467-97C2-D5714EA0F56B}"/>
              </a:ext>
            </a:extLst>
          </p:cNvPr>
          <p:cNvSpPr txBox="1">
            <a:spLocks noChangeArrowheads="1"/>
          </p:cNvSpPr>
          <p:nvPr/>
        </p:nvSpPr>
        <p:spPr bwMode="auto">
          <a:xfrm>
            <a:off x="2691856" y="4266797"/>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家族</a:t>
            </a:r>
          </a:p>
        </p:txBody>
      </p:sp>
      <p:sp>
        <p:nvSpPr>
          <p:cNvPr id="55" name="テキスト ボックス 15">
            <a:extLst>
              <a:ext uri="{FF2B5EF4-FFF2-40B4-BE49-F238E27FC236}">
                <a16:creationId xmlns:a16="http://schemas.microsoft.com/office/drawing/2014/main" id="{CF0C59F4-5B75-4EEF-86FB-18303D8FC605}"/>
              </a:ext>
            </a:extLst>
          </p:cNvPr>
          <p:cNvSpPr txBox="1">
            <a:spLocks noChangeArrowheads="1"/>
          </p:cNvSpPr>
          <p:nvPr/>
        </p:nvSpPr>
        <p:spPr bwMode="auto">
          <a:xfrm>
            <a:off x="1091103" y="4266796"/>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特養</a:t>
            </a:r>
          </a:p>
        </p:txBody>
      </p:sp>
      <p:sp>
        <p:nvSpPr>
          <p:cNvPr id="56" name="テキスト ボックス 15">
            <a:extLst>
              <a:ext uri="{FF2B5EF4-FFF2-40B4-BE49-F238E27FC236}">
                <a16:creationId xmlns:a16="http://schemas.microsoft.com/office/drawing/2014/main" id="{49E58FF7-7343-4921-AD6D-124E33D9E240}"/>
              </a:ext>
            </a:extLst>
          </p:cNvPr>
          <p:cNvSpPr txBox="1">
            <a:spLocks noChangeArrowheads="1"/>
          </p:cNvSpPr>
          <p:nvPr/>
        </p:nvSpPr>
        <p:spPr bwMode="auto">
          <a:xfrm>
            <a:off x="2218799" y="5039843"/>
            <a:ext cx="940658"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ケアマネ</a:t>
            </a:r>
          </a:p>
        </p:txBody>
      </p:sp>
      <p:cxnSp>
        <p:nvCxnSpPr>
          <p:cNvPr id="57" name="直線矢印コネクタ 56">
            <a:extLst>
              <a:ext uri="{FF2B5EF4-FFF2-40B4-BE49-F238E27FC236}">
                <a16:creationId xmlns:a16="http://schemas.microsoft.com/office/drawing/2014/main" id="{44B287DE-59EC-4B09-9347-6C03E440E032}"/>
              </a:ext>
            </a:extLst>
          </p:cNvPr>
          <p:cNvCxnSpPr>
            <a:cxnSpLocks/>
          </p:cNvCxnSpPr>
          <p:nvPr/>
        </p:nvCxnSpPr>
        <p:spPr>
          <a:xfrm>
            <a:off x="3159457" y="5235338"/>
            <a:ext cx="496538"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8BCC05DE-E41A-4178-83E2-C5E5FA7D9A60}"/>
              </a:ext>
            </a:extLst>
          </p:cNvPr>
          <p:cNvCxnSpPr>
            <a:cxnSpLocks/>
            <a:stCxn id="54" idx="3"/>
          </p:cNvCxnSpPr>
          <p:nvPr/>
        </p:nvCxnSpPr>
        <p:spPr>
          <a:xfrm flipV="1">
            <a:off x="3441950" y="3776252"/>
            <a:ext cx="970771" cy="640586"/>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AF0E8AFE-42FD-470E-AE23-9045BC61EFEA}"/>
              </a:ext>
            </a:extLst>
          </p:cNvPr>
          <p:cNvCxnSpPr>
            <a:cxnSpLocks/>
          </p:cNvCxnSpPr>
          <p:nvPr/>
        </p:nvCxnSpPr>
        <p:spPr>
          <a:xfrm flipH="1">
            <a:off x="1832000" y="4393965"/>
            <a:ext cx="859856" cy="115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7481ABBB-C3AA-4CA6-B705-B81A8DF900AA}"/>
              </a:ext>
            </a:extLst>
          </p:cNvPr>
          <p:cNvCxnSpPr>
            <a:cxnSpLocks/>
          </p:cNvCxnSpPr>
          <p:nvPr/>
        </p:nvCxnSpPr>
        <p:spPr>
          <a:xfrm>
            <a:off x="1379316" y="4537134"/>
            <a:ext cx="1115778" cy="49142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BC529B4F-641C-4FE0-89E1-2B1237AB42F5}"/>
              </a:ext>
            </a:extLst>
          </p:cNvPr>
          <p:cNvCxnSpPr>
            <a:cxnSpLocks/>
            <a:endCxn id="3" idx="3"/>
          </p:cNvCxnSpPr>
          <p:nvPr/>
        </p:nvCxnSpPr>
        <p:spPr>
          <a:xfrm flipH="1" flipV="1">
            <a:off x="2086786" y="3050523"/>
            <a:ext cx="1970322" cy="5690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707A7B29-5745-44D1-BBF2-26837B67C7B6}"/>
              </a:ext>
            </a:extLst>
          </p:cNvPr>
          <p:cNvCxnSpPr>
            <a:cxnSpLocks/>
            <a:stCxn id="19465" idx="1"/>
          </p:cNvCxnSpPr>
          <p:nvPr/>
        </p:nvCxnSpPr>
        <p:spPr>
          <a:xfrm flipH="1" flipV="1">
            <a:off x="1923021" y="3513769"/>
            <a:ext cx="2175110" cy="1137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CC9B6690-36FC-45EE-80F8-1CC1E0FFA399}"/>
              </a:ext>
            </a:extLst>
          </p:cNvPr>
          <p:cNvCxnSpPr>
            <a:cxnSpLocks/>
          </p:cNvCxnSpPr>
          <p:nvPr/>
        </p:nvCxnSpPr>
        <p:spPr>
          <a:xfrm flipV="1">
            <a:off x="2880562" y="4754590"/>
            <a:ext cx="1176545" cy="28525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6AFE2E03-EE51-48EE-9A9D-940CB32CBCA1}"/>
              </a:ext>
            </a:extLst>
          </p:cNvPr>
          <p:cNvSpPr txBox="1"/>
          <p:nvPr/>
        </p:nvSpPr>
        <p:spPr>
          <a:xfrm>
            <a:off x="7024038" y="1512297"/>
            <a:ext cx="2001923" cy="1938992"/>
          </a:xfrm>
          <a:prstGeom prst="rect">
            <a:avLst/>
          </a:prstGeom>
          <a:solidFill>
            <a:schemeClr val="accent6">
              <a:lumMod val="20000"/>
              <a:lumOff val="80000"/>
            </a:schemeClr>
          </a:solidFill>
          <a:ln>
            <a:solidFill>
              <a:schemeClr val="tx1"/>
            </a:solidFill>
          </a:ln>
        </p:spPr>
        <p:txBody>
          <a:bodyPr wrap="square" rtlCol="0">
            <a:spAutoFit/>
          </a:bodyPr>
          <a:lstStyle/>
          <a:p>
            <a:r>
              <a:rPr lang="ja-JP" altLang="en-US" sz="1200" dirty="0">
                <a:latin typeface="MS UI Gothic" panose="020B0600070205080204" pitchFamily="50" charset="-128"/>
                <a:ea typeface="MS UI Gothic" panose="020B0600070205080204" pitchFamily="50" charset="-128"/>
              </a:rPr>
              <a:t>・ありふれた資源の活用</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・定期的なケア会議</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・丁寧なアセスメント</a:t>
            </a:r>
            <a:r>
              <a:rPr lang="ja-JP" altLang="en-US" sz="1200">
                <a:latin typeface="MS UI Gothic" panose="020B0600070205080204" pitchFamily="50" charset="-128"/>
                <a:ea typeface="MS UI Gothic" panose="020B0600070205080204" pitchFamily="50" charset="-128"/>
              </a:rPr>
              <a:t>と</a:t>
            </a:r>
            <a:r>
              <a:rPr lang="ja-JP" altLang="en-US" sz="1200" smtClean="0">
                <a:latin typeface="MS UI Gothic" panose="020B0600070205080204" pitchFamily="50" charset="-128"/>
                <a:ea typeface="MS UI Gothic" panose="020B0600070205080204" pitchFamily="50" charset="-128"/>
              </a:rPr>
              <a:t>モニタリ</a:t>
            </a:r>
            <a:endParaRPr lang="en-US" altLang="ja-JP" sz="1200" smtClean="0">
              <a:latin typeface="MS UI Gothic" panose="020B0600070205080204" pitchFamily="50" charset="-128"/>
              <a:ea typeface="MS UI Gothic" panose="020B0600070205080204" pitchFamily="50" charset="-128"/>
            </a:endParaRPr>
          </a:p>
          <a:p>
            <a:r>
              <a:rPr lang="en-US" altLang="ja-JP" sz="1200">
                <a:latin typeface="MS UI Gothic" panose="020B0600070205080204" pitchFamily="50" charset="-128"/>
                <a:ea typeface="MS UI Gothic" panose="020B0600070205080204" pitchFamily="50" charset="-128"/>
              </a:rPr>
              <a:t> </a:t>
            </a:r>
            <a:r>
              <a:rPr lang="ja-JP" altLang="en-US" sz="1200" smtClean="0">
                <a:latin typeface="MS UI Gothic" panose="020B0600070205080204" pitchFamily="50" charset="-128"/>
                <a:ea typeface="MS UI Gothic" panose="020B0600070205080204" pitchFamily="50" charset="-128"/>
              </a:rPr>
              <a:t>ング</a:t>
            </a:r>
            <a:r>
              <a:rPr lang="ja-JP" altLang="en-US" sz="1200" dirty="0">
                <a:latin typeface="MS UI Gothic" panose="020B0600070205080204" pitchFamily="50" charset="-128"/>
                <a:ea typeface="MS UI Gothic" panose="020B0600070205080204" pitchFamily="50" charset="-128"/>
              </a:rPr>
              <a:t>の繰り返し</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・生活の広がり（可能性）</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・パーソナルリカバリープラン</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・安心と安全の担保</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　自立生活援助</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・リスクマネジメント</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　地域定着支援</a:t>
            </a:r>
          </a:p>
        </p:txBody>
      </p:sp>
      <p:sp>
        <p:nvSpPr>
          <p:cNvPr id="82" name="テキスト ボックス 6">
            <a:extLst>
              <a:ext uri="{FF2B5EF4-FFF2-40B4-BE49-F238E27FC236}">
                <a16:creationId xmlns:a16="http://schemas.microsoft.com/office/drawing/2014/main" id="{4E0F3615-8C8F-4EE2-B3AC-CBF6B8A266FE}"/>
              </a:ext>
            </a:extLst>
          </p:cNvPr>
          <p:cNvSpPr txBox="1">
            <a:spLocks noChangeArrowheads="1"/>
          </p:cNvSpPr>
          <p:nvPr/>
        </p:nvSpPr>
        <p:spPr bwMode="auto">
          <a:xfrm>
            <a:off x="4646697" y="4887224"/>
            <a:ext cx="1248208"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err="1">
                <a:latin typeface="MS UI Gothic" panose="020B0600070205080204" pitchFamily="50" charset="-128"/>
                <a:ea typeface="MS UI Gothic" panose="020B0600070205080204" pitchFamily="50" charset="-128"/>
              </a:rPr>
              <a:t>障がい</a:t>
            </a:r>
            <a:r>
              <a:rPr lang="ja-JP" altLang="en-US" sz="1350" dirty="0">
                <a:latin typeface="MS UI Gothic" panose="020B0600070205080204" pitchFamily="50" charset="-128"/>
                <a:ea typeface="MS UI Gothic" panose="020B0600070205080204" pitchFamily="50" charset="-128"/>
              </a:rPr>
              <a:t>福祉課</a:t>
            </a:r>
          </a:p>
        </p:txBody>
      </p:sp>
      <p:cxnSp>
        <p:nvCxnSpPr>
          <p:cNvPr id="83" name="直線矢印コネクタ 82">
            <a:extLst>
              <a:ext uri="{FF2B5EF4-FFF2-40B4-BE49-F238E27FC236}">
                <a16:creationId xmlns:a16="http://schemas.microsoft.com/office/drawing/2014/main" id="{7E1E9FD3-D23E-4676-84CB-F31DCEE14ACE}"/>
              </a:ext>
            </a:extLst>
          </p:cNvPr>
          <p:cNvCxnSpPr>
            <a:cxnSpLocks/>
            <a:stCxn id="82" idx="2"/>
            <a:endCxn id="13" idx="3"/>
          </p:cNvCxnSpPr>
          <p:nvPr/>
        </p:nvCxnSpPr>
        <p:spPr>
          <a:xfrm flipH="1">
            <a:off x="4493026" y="5187306"/>
            <a:ext cx="777775" cy="206967"/>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B0135486-A28B-427D-B7AA-D0D9EAA6F7BF}"/>
              </a:ext>
            </a:extLst>
          </p:cNvPr>
          <p:cNvCxnSpPr>
            <a:cxnSpLocks/>
          </p:cNvCxnSpPr>
          <p:nvPr/>
        </p:nvCxnSpPr>
        <p:spPr>
          <a:xfrm>
            <a:off x="4498701" y="4734684"/>
            <a:ext cx="165592" cy="260267"/>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484A67FB-E734-4306-B386-90ADA0A84F23}"/>
              </a:ext>
            </a:extLst>
          </p:cNvPr>
          <p:cNvSpPr txBox="1"/>
          <p:nvPr/>
        </p:nvSpPr>
        <p:spPr>
          <a:xfrm>
            <a:off x="5962843" y="5115327"/>
            <a:ext cx="856153" cy="300082"/>
          </a:xfrm>
          <a:prstGeom prst="rect">
            <a:avLst/>
          </a:prstGeom>
          <a:no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　保佐人</a:t>
            </a:r>
          </a:p>
        </p:txBody>
      </p:sp>
      <p:cxnSp>
        <p:nvCxnSpPr>
          <p:cNvPr id="91" name="直線矢印コネクタ 90">
            <a:extLst>
              <a:ext uri="{FF2B5EF4-FFF2-40B4-BE49-F238E27FC236}">
                <a16:creationId xmlns:a16="http://schemas.microsoft.com/office/drawing/2014/main" id="{4B0EE646-B7F1-44B2-814F-AA92928A54EC}"/>
              </a:ext>
            </a:extLst>
          </p:cNvPr>
          <p:cNvCxnSpPr>
            <a:cxnSpLocks/>
          </p:cNvCxnSpPr>
          <p:nvPr/>
        </p:nvCxnSpPr>
        <p:spPr>
          <a:xfrm>
            <a:off x="5202597" y="4611282"/>
            <a:ext cx="962308" cy="49997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6" name="テキスト ボックス 95">
            <a:extLst>
              <a:ext uri="{FF2B5EF4-FFF2-40B4-BE49-F238E27FC236}">
                <a16:creationId xmlns:a16="http://schemas.microsoft.com/office/drawing/2014/main" id="{E4BD5B21-8054-4B94-909C-699E3E183FE8}"/>
              </a:ext>
            </a:extLst>
          </p:cNvPr>
          <p:cNvSpPr txBox="1"/>
          <p:nvPr/>
        </p:nvSpPr>
        <p:spPr>
          <a:xfrm>
            <a:off x="1655126" y="2421400"/>
            <a:ext cx="835157" cy="507831"/>
          </a:xfrm>
          <a:prstGeom prst="rect">
            <a:avLst/>
          </a:prstGeom>
          <a:no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資格試験</a:t>
            </a:r>
          </a:p>
        </p:txBody>
      </p:sp>
      <p:cxnSp>
        <p:nvCxnSpPr>
          <p:cNvPr id="97" name="直線矢印コネクタ 96">
            <a:extLst>
              <a:ext uri="{FF2B5EF4-FFF2-40B4-BE49-F238E27FC236}">
                <a16:creationId xmlns:a16="http://schemas.microsoft.com/office/drawing/2014/main" id="{CD79D313-EF51-4B8A-9EEA-53C9DF84E591}"/>
              </a:ext>
            </a:extLst>
          </p:cNvPr>
          <p:cNvCxnSpPr>
            <a:cxnSpLocks/>
          </p:cNvCxnSpPr>
          <p:nvPr/>
        </p:nvCxnSpPr>
        <p:spPr>
          <a:xfrm flipH="1" flipV="1">
            <a:off x="2509621" y="2583308"/>
            <a:ext cx="1613285" cy="8941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テキスト ボックス 99">
            <a:extLst>
              <a:ext uri="{FF2B5EF4-FFF2-40B4-BE49-F238E27FC236}">
                <a16:creationId xmlns:a16="http://schemas.microsoft.com/office/drawing/2014/main" id="{ECF34C35-8382-4474-898F-0D7AFCA83F79}"/>
              </a:ext>
            </a:extLst>
          </p:cNvPr>
          <p:cNvSpPr txBox="1"/>
          <p:nvPr/>
        </p:nvSpPr>
        <p:spPr>
          <a:xfrm>
            <a:off x="3423204" y="1834635"/>
            <a:ext cx="2137550" cy="300082"/>
          </a:xfrm>
          <a:prstGeom prst="rect">
            <a:avLst/>
          </a:prstGeom>
          <a:no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パーソナルリカバリープラン</a:t>
            </a:r>
          </a:p>
        </p:txBody>
      </p:sp>
      <p:sp>
        <p:nvSpPr>
          <p:cNvPr id="41" name="テキスト ボックス 40">
            <a:extLst>
              <a:ext uri="{FF2B5EF4-FFF2-40B4-BE49-F238E27FC236}">
                <a16:creationId xmlns:a16="http://schemas.microsoft.com/office/drawing/2014/main" id="{B5B9304E-DABD-498F-9D0E-45FED6358125}"/>
              </a:ext>
            </a:extLst>
          </p:cNvPr>
          <p:cNvSpPr txBox="1"/>
          <p:nvPr/>
        </p:nvSpPr>
        <p:spPr>
          <a:xfrm>
            <a:off x="7024038" y="3507823"/>
            <a:ext cx="2043301" cy="2862322"/>
          </a:xfrm>
          <a:prstGeom prst="rect">
            <a:avLst/>
          </a:prstGeom>
          <a:solidFill>
            <a:schemeClr val="accent4">
              <a:lumMod val="20000"/>
              <a:lumOff val="80000"/>
            </a:schemeClr>
          </a:solidFill>
          <a:ln>
            <a:solidFill>
              <a:schemeClr val="tx1"/>
            </a:solidFill>
          </a:ln>
        </p:spPr>
        <p:txBody>
          <a:bodyPr wrap="square" rtlCol="0">
            <a:spAutoFit/>
          </a:bodyPr>
          <a:lstStyle/>
          <a:p>
            <a:r>
              <a:rPr lang="ja-JP" altLang="en-US" sz="1200" dirty="0">
                <a:latin typeface="MS UI Gothic" panose="020B0600070205080204" pitchFamily="50" charset="-128"/>
                <a:ea typeface="MS UI Gothic" panose="020B0600070205080204" pitchFamily="50" charset="-128"/>
              </a:rPr>
              <a:t>ケア会議の視点から</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・地域移行に向けたチームか</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　ら地域での暮らしを支える　</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　チームへ→円滑な移行</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（一度できたチームはどこか</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　　　　　　　　で再結成できる）</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・地域での暮らしを支えるチー</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　ムから本人が望む暮らしを</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　実現するチームへ</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　→本人の言葉や想いを中心</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　　とした会議</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　→招集や、人選から始まる</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　→グループによる</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　　　スーパービジョンを活用</a:t>
            </a:r>
            <a:endParaRPr lang="en-US" altLang="ja-JP" sz="1200" dirty="0">
              <a:latin typeface="MS UI Gothic" panose="020B0600070205080204" pitchFamily="50" charset="-128"/>
              <a:ea typeface="MS UI Gothic" panose="020B0600070205080204" pitchFamily="50" charset="-128"/>
            </a:endParaRPr>
          </a:p>
          <a:p>
            <a:pPr>
              <a:buNone/>
              <a:defRPr/>
            </a:pPr>
            <a:r>
              <a:rPr lang="ja-JP" altLang="en-US" sz="1200" dirty="0">
                <a:latin typeface="MS UI Gothic" panose="020B0600070205080204" pitchFamily="50" charset="-128"/>
                <a:ea typeface="MS UI Gothic" panose="020B0600070205080204" pitchFamily="50" charset="-128"/>
              </a:rPr>
              <a:t>　　　　　　　　　　したケア会議</a:t>
            </a:r>
            <a:endParaRPr lang="en-US" altLang="ja-JP" sz="1200" dirty="0">
              <a:latin typeface="MS UI Gothic" panose="020B0600070205080204" pitchFamily="50" charset="-128"/>
              <a:ea typeface="MS UI Gothic" panose="020B0600070205080204" pitchFamily="50" charset="-128"/>
            </a:endParaRPr>
          </a:p>
        </p:txBody>
      </p:sp>
      <p:sp>
        <p:nvSpPr>
          <p:cNvPr id="42" name="タイトル 1"/>
          <p:cNvSpPr txBox="1">
            <a:spLocks/>
          </p:cNvSpPr>
          <p:nvPr/>
        </p:nvSpPr>
        <p:spPr>
          <a:xfrm>
            <a:off x="491133" y="401558"/>
            <a:ext cx="7886700" cy="6715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rPr>
              <a:t>ステージ４（地域での暮らしを支える）</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endParaRPr>
          </a:p>
        </p:txBody>
      </p:sp>
    </p:spTree>
    <p:extLst>
      <p:ext uri="{BB962C8B-B14F-4D97-AF65-F5344CB8AC3E}">
        <p14:creationId xmlns:p14="http://schemas.microsoft.com/office/powerpoint/2010/main" val="1729075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 name="pasted-image.tiff" descr="pasted-image.tiff"/>
          <p:cNvPicPr>
            <a:picLocks noChangeAspect="1"/>
          </p:cNvPicPr>
          <p:nvPr/>
        </p:nvPicPr>
        <p:blipFill>
          <a:blip r:embed="rId3">
            <a:extLst/>
          </a:blip>
          <a:stretch>
            <a:fillRect/>
          </a:stretch>
        </p:blipFill>
        <p:spPr>
          <a:xfrm>
            <a:off x="1668394" y="1792875"/>
            <a:ext cx="5978144" cy="3862800"/>
          </a:xfrm>
          <a:prstGeom prst="rect">
            <a:avLst/>
          </a:prstGeom>
          <a:ln w="12700">
            <a:miter lim="400000"/>
          </a:ln>
        </p:spPr>
      </p:pic>
      <p:sp>
        <p:nvSpPr>
          <p:cNvPr id="462" name="わたしの希望・願望が目標につながっていく"/>
          <p:cNvSpPr/>
          <p:nvPr/>
        </p:nvSpPr>
        <p:spPr>
          <a:xfrm>
            <a:off x="7661691" y="4393112"/>
            <a:ext cx="1267892" cy="1129011"/>
          </a:xfrm>
          <a:custGeom>
            <a:avLst/>
            <a:gdLst/>
            <a:ahLst/>
            <a:cxnLst>
              <a:cxn ang="0">
                <a:pos x="wd2" y="hd2"/>
              </a:cxn>
              <a:cxn ang="5400000">
                <a:pos x="wd2" y="hd2"/>
              </a:cxn>
              <a:cxn ang="10800000">
                <a:pos x="wd2" y="hd2"/>
              </a:cxn>
              <a:cxn ang="16200000">
                <a:pos x="wd2" y="hd2"/>
              </a:cxn>
            </a:cxnLst>
            <a:rect l="0" t="0" r="r" b="b"/>
            <a:pathLst>
              <a:path w="21600" h="21600" extrusionOk="0">
                <a:moveTo>
                  <a:pt x="17474" y="0"/>
                </a:moveTo>
                <a:cubicBezTo>
                  <a:pt x="16963" y="0"/>
                  <a:pt x="16549" y="1983"/>
                  <a:pt x="16549" y="4428"/>
                </a:cubicBezTo>
                <a:lnTo>
                  <a:pt x="16549" y="15854"/>
                </a:lnTo>
                <a:lnTo>
                  <a:pt x="0" y="16771"/>
                </a:lnTo>
                <a:lnTo>
                  <a:pt x="16556" y="17688"/>
                </a:lnTo>
                <a:cubicBezTo>
                  <a:pt x="16609" y="19890"/>
                  <a:pt x="17000" y="21600"/>
                  <a:pt x="17474" y="21600"/>
                </a:cubicBezTo>
                <a:lnTo>
                  <a:pt x="20675" y="21600"/>
                </a:lnTo>
                <a:cubicBezTo>
                  <a:pt x="21186" y="21600"/>
                  <a:pt x="21600" y="19617"/>
                  <a:pt x="21600" y="17172"/>
                </a:cubicBezTo>
                <a:lnTo>
                  <a:pt x="21600" y="4428"/>
                </a:lnTo>
                <a:cubicBezTo>
                  <a:pt x="21600" y="1983"/>
                  <a:pt x="21186" y="0"/>
                  <a:pt x="20675" y="0"/>
                </a:cubicBezTo>
                <a:lnTo>
                  <a:pt x="17474" y="0"/>
                </a:lnTo>
                <a:close/>
              </a:path>
            </a:pathLst>
          </a:custGeom>
          <a:noFill/>
          <a:ln>
            <a:noFill/>
          </a:ln>
          <a:effectLst/>
          <a:extLst>
            <a:ext uri="{C572A759-6A51-4108-AA02-DFA0A04FC94B}">
              <ma14:wrappingTextBoxFlag xmlns:ma14="http://schemas.microsoft.com/office/mac/drawingml/2011/main" xmlns="" val="1"/>
            </a:ext>
          </a:extLst>
        </p:spPr>
        <p:txBody>
          <a:bodyPr wrap="square" lIns="19050" tIns="19050" rIns="19050" bIns="19050" numCol="1" anchor="ctr">
            <a:noAutofit/>
          </a:bodyPr>
          <a:lstStyle>
            <a:lvl1pPr>
              <a:lnSpc>
                <a:spcPts val="5400"/>
              </a:lnSpc>
              <a:defRPr sz="3500"/>
            </a:lvl1pPr>
          </a:lstStyle>
          <a:p>
            <a:r>
              <a:rPr sz="1350" dirty="0" err="1">
                <a:latin typeface="HGPMinchoE" charset="-128"/>
                <a:ea typeface="HGPMinchoE" charset="-128"/>
                <a:cs typeface="HGPMinchoE" charset="-128"/>
              </a:rPr>
              <a:t>わたしの希望・願望が目標につ</a:t>
            </a:r>
            <a:r>
              <a:rPr lang="ja-JP" altLang="en-US" sz="1350" dirty="0">
                <a:latin typeface="HGPMinchoE" charset="-128"/>
                <a:ea typeface="HGPMinchoE" charset="-128"/>
                <a:cs typeface="HGPMinchoE" charset="-128"/>
              </a:rPr>
              <a:t>な</a:t>
            </a:r>
            <a:r>
              <a:rPr sz="1350" dirty="0" err="1">
                <a:latin typeface="HGPMinchoE" charset="-128"/>
                <a:ea typeface="HGPMinchoE" charset="-128"/>
                <a:cs typeface="HGPMinchoE" charset="-128"/>
              </a:rPr>
              <a:t>がっていく</a:t>
            </a:r>
            <a:endParaRPr sz="1350" dirty="0">
              <a:latin typeface="HGPMinchoE" charset="-128"/>
              <a:ea typeface="HGPMinchoE" charset="-128"/>
              <a:cs typeface="HGPMinchoE" charset="-128"/>
            </a:endParaRPr>
          </a:p>
        </p:txBody>
      </p:sp>
      <p:pic>
        <p:nvPicPr>
          <p:cNvPr id="461" name="わたしの希望・願望が目標につながっていく" descr="わたしの希望・願望が目標につながっていく"/>
          <p:cNvPicPr>
            <a:picLocks/>
          </p:cNvPicPr>
          <p:nvPr/>
        </p:nvPicPr>
        <p:blipFill>
          <a:blip r:embed="rId4">
            <a:extLst/>
          </a:blip>
          <a:stretch>
            <a:fillRect/>
          </a:stretch>
        </p:blipFill>
        <p:spPr>
          <a:xfrm>
            <a:off x="3404310" y="4235180"/>
            <a:ext cx="5525273" cy="1547549"/>
          </a:xfrm>
          <a:prstGeom prst="rect">
            <a:avLst/>
          </a:prstGeom>
          <a:effectLst/>
        </p:spPr>
      </p:pic>
      <p:sp>
        <p:nvSpPr>
          <p:cNvPr id="464" name="生活の…"/>
          <p:cNvSpPr/>
          <p:nvPr/>
        </p:nvSpPr>
        <p:spPr>
          <a:xfrm>
            <a:off x="428625" y="3040001"/>
            <a:ext cx="817960" cy="2188630"/>
          </a:xfrm>
          <a:prstGeom prst="roundRect">
            <a:avLst>
              <a:gd name="adj" fmla="val 8734"/>
            </a:avLst>
          </a:prstGeom>
          <a:blipFill>
            <a:blip r:embed="rId5"/>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19050" tIns="19050" rIns="19050" bIns="19050" anchor="ctr"/>
          <a:lstStyle/>
          <a:p>
            <a:pPr>
              <a:lnSpc>
                <a:spcPct val="90000"/>
              </a:lnSpc>
              <a:defRPr sz="3100">
                <a:solidFill>
                  <a:srgbClr val="FFFFFF"/>
                </a:solidFill>
                <a:latin typeface="ヒラギノ角ゴ ProN W6"/>
                <a:ea typeface="ヒラギノ角ゴ ProN W6"/>
                <a:cs typeface="ヒラギノ角ゴ ProN W6"/>
                <a:sym typeface="ヒラギノ角ゴ ProN W6"/>
              </a:defRPr>
            </a:pPr>
            <a:r>
              <a:rPr sz="1163"/>
              <a:t>生活の</a:t>
            </a:r>
          </a:p>
          <a:p>
            <a:pPr>
              <a:lnSpc>
                <a:spcPct val="90000"/>
              </a:lnSpc>
              <a:defRPr sz="3100">
                <a:solidFill>
                  <a:srgbClr val="FFFFFF"/>
                </a:solidFill>
                <a:latin typeface="ヒラギノ角ゴ ProN W6"/>
                <a:ea typeface="ヒラギノ角ゴ ProN W6"/>
                <a:cs typeface="ヒラギノ角ゴ ProN W6"/>
                <a:sym typeface="ヒラギノ角ゴ ProN W6"/>
              </a:defRPr>
            </a:pPr>
            <a:r>
              <a:rPr sz="1163"/>
              <a:t>７つの領域</a:t>
            </a:r>
          </a:p>
          <a:p>
            <a:pPr>
              <a:lnSpc>
                <a:spcPct val="90000"/>
              </a:lnSpc>
              <a:defRPr sz="3200">
                <a:solidFill>
                  <a:srgbClr val="FFFFFF"/>
                </a:solidFill>
                <a:latin typeface="ヒラギノ角ゴ ProN W6"/>
                <a:ea typeface="ヒラギノ角ゴ ProN W6"/>
                <a:cs typeface="ヒラギノ角ゴ ProN W6"/>
                <a:sym typeface="ヒラギノ角ゴ ProN W6"/>
              </a:defRPr>
            </a:pPr>
            <a:endParaRPr sz="1200"/>
          </a:p>
          <a:p>
            <a:pPr>
              <a:lnSpc>
                <a:spcPct val="90000"/>
              </a:lnSpc>
              <a:defRPr sz="3200">
                <a:solidFill>
                  <a:srgbClr val="FFFFFF"/>
                </a:solidFill>
                <a:latin typeface="ヒラギノ角ゴ ProN W6"/>
                <a:ea typeface="ヒラギノ角ゴ ProN W6"/>
                <a:cs typeface="ヒラギノ角ゴ ProN W6"/>
                <a:sym typeface="ヒラギノ角ゴ ProN W6"/>
              </a:defRPr>
            </a:pPr>
            <a:r>
              <a:rPr sz="1200"/>
              <a:t>家庭</a:t>
            </a:r>
          </a:p>
          <a:p>
            <a:pPr>
              <a:lnSpc>
                <a:spcPct val="90000"/>
              </a:lnSpc>
              <a:defRPr sz="3200">
                <a:solidFill>
                  <a:srgbClr val="FFFFFF"/>
                </a:solidFill>
                <a:latin typeface="ヒラギノ角ゴ ProN W6"/>
                <a:ea typeface="ヒラギノ角ゴ ProN W6"/>
                <a:cs typeface="ヒラギノ角ゴ ProN W6"/>
                <a:sym typeface="ヒラギノ角ゴ ProN W6"/>
              </a:defRPr>
            </a:pPr>
            <a:r>
              <a:rPr sz="1200"/>
              <a:t>経済</a:t>
            </a:r>
          </a:p>
          <a:p>
            <a:pPr>
              <a:lnSpc>
                <a:spcPct val="90000"/>
              </a:lnSpc>
              <a:defRPr sz="3200">
                <a:solidFill>
                  <a:srgbClr val="FFFFFF"/>
                </a:solidFill>
                <a:latin typeface="ヒラギノ角ゴ ProN W6"/>
                <a:ea typeface="ヒラギノ角ゴ ProN W6"/>
                <a:cs typeface="ヒラギノ角ゴ ProN W6"/>
                <a:sym typeface="ヒラギノ角ゴ ProN W6"/>
              </a:defRPr>
            </a:pPr>
            <a:r>
              <a:rPr sz="1200"/>
              <a:t>日中活動</a:t>
            </a:r>
          </a:p>
          <a:p>
            <a:pPr>
              <a:lnSpc>
                <a:spcPct val="90000"/>
              </a:lnSpc>
              <a:defRPr sz="3200">
                <a:solidFill>
                  <a:srgbClr val="FFFFFF"/>
                </a:solidFill>
                <a:latin typeface="ヒラギノ角ゴ ProN W6"/>
                <a:ea typeface="ヒラギノ角ゴ ProN W6"/>
                <a:cs typeface="ヒラギノ角ゴ ProN W6"/>
                <a:sym typeface="ヒラギノ角ゴ ProN W6"/>
              </a:defRPr>
            </a:pPr>
            <a:r>
              <a:rPr sz="1200"/>
              <a:t>社会的支援</a:t>
            </a:r>
          </a:p>
          <a:p>
            <a:pPr>
              <a:lnSpc>
                <a:spcPct val="90000"/>
              </a:lnSpc>
              <a:defRPr sz="3200">
                <a:solidFill>
                  <a:srgbClr val="FFFFFF"/>
                </a:solidFill>
                <a:latin typeface="ヒラギノ角ゴ ProN W6"/>
                <a:ea typeface="ヒラギノ角ゴ ProN W6"/>
                <a:cs typeface="ヒラギノ角ゴ ProN W6"/>
                <a:sym typeface="ヒラギノ角ゴ ProN W6"/>
              </a:defRPr>
            </a:pPr>
            <a:r>
              <a:rPr sz="1200"/>
              <a:t>健康状況</a:t>
            </a:r>
          </a:p>
          <a:p>
            <a:pPr>
              <a:lnSpc>
                <a:spcPct val="90000"/>
              </a:lnSpc>
              <a:defRPr sz="3200">
                <a:solidFill>
                  <a:srgbClr val="FFFFFF"/>
                </a:solidFill>
                <a:latin typeface="ヒラギノ角ゴ ProN W6"/>
                <a:ea typeface="ヒラギノ角ゴ ProN W6"/>
                <a:cs typeface="ヒラギノ角ゴ ProN W6"/>
                <a:sym typeface="ヒラギノ角ゴ ProN W6"/>
              </a:defRPr>
            </a:pPr>
            <a:r>
              <a:rPr sz="1200"/>
              <a:t>余暇</a:t>
            </a:r>
          </a:p>
          <a:p>
            <a:pPr>
              <a:lnSpc>
                <a:spcPct val="90000"/>
              </a:lnSpc>
              <a:defRPr sz="3200">
                <a:solidFill>
                  <a:srgbClr val="FFFFFF"/>
                </a:solidFill>
                <a:latin typeface="ヒラギノ角ゴ ProN W6"/>
                <a:ea typeface="ヒラギノ角ゴ ProN W6"/>
                <a:cs typeface="ヒラギノ角ゴ ProN W6"/>
                <a:sym typeface="ヒラギノ角ゴ ProN W6"/>
              </a:defRPr>
            </a:pPr>
            <a:r>
              <a:rPr sz="1200"/>
              <a:t>文化</a:t>
            </a:r>
          </a:p>
        </p:txBody>
      </p:sp>
      <p:pic>
        <p:nvPicPr>
          <p:cNvPr id="465" name="角丸四角形" descr="角丸四角形"/>
          <p:cNvPicPr>
            <a:picLocks/>
          </p:cNvPicPr>
          <p:nvPr/>
        </p:nvPicPr>
        <p:blipFill>
          <a:blip r:embed="rId6">
            <a:extLst/>
          </a:blip>
          <a:stretch>
            <a:fillRect/>
          </a:stretch>
        </p:blipFill>
        <p:spPr>
          <a:xfrm>
            <a:off x="1605297" y="2551733"/>
            <a:ext cx="6104335" cy="514351"/>
          </a:xfrm>
          <a:prstGeom prst="rect">
            <a:avLst/>
          </a:prstGeom>
        </p:spPr>
      </p:pic>
      <p:sp>
        <p:nvSpPr>
          <p:cNvPr id="467" name="線"/>
          <p:cNvSpPr/>
          <p:nvPr/>
        </p:nvSpPr>
        <p:spPr>
          <a:xfrm flipV="1">
            <a:off x="1349909" y="3183054"/>
            <a:ext cx="1" cy="1902524"/>
          </a:xfrm>
          <a:prstGeom prst="line">
            <a:avLst/>
          </a:prstGeom>
          <a:ln w="76200">
            <a:solidFill>
              <a:srgbClr val="FF2600"/>
            </a:solidFill>
            <a:miter lim="400000"/>
          </a:ln>
        </p:spPr>
        <p:txBody>
          <a:bodyPr lIns="19050" tIns="19050" rIns="19050" bIns="19050" anchor="ctr"/>
          <a:lstStyle/>
          <a:p>
            <a:pPr>
              <a:defRPr sz="3200"/>
            </a:pPr>
            <a:endParaRPr sz="1200"/>
          </a:p>
        </p:txBody>
      </p:sp>
      <p:sp>
        <p:nvSpPr>
          <p:cNvPr id="468" name="線"/>
          <p:cNvSpPr/>
          <p:nvPr/>
        </p:nvSpPr>
        <p:spPr>
          <a:xfrm flipH="1">
            <a:off x="1343695" y="3186113"/>
            <a:ext cx="227588" cy="0"/>
          </a:xfrm>
          <a:prstGeom prst="line">
            <a:avLst/>
          </a:prstGeom>
          <a:ln w="76200">
            <a:solidFill>
              <a:srgbClr val="FF2600"/>
            </a:solidFill>
            <a:miter lim="400000"/>
          </a:ln>
        </p:spPr>
        <p:txBody>
          <a:bodyPr lIns="19050" tIns="19050" rIns="19050" bIns="19050" anchor="ctr"/>
          <a:lstStyle/>
          <a:p>
            <a:pPr>
              <a:defRPr sz="3200"/>
            </a:pPr>
            <a:endParaRPr sz="1200"/>
          </a:p>
        </p:txBody>
      </p:sp>
      <p:sp>
        <p:nvSpPr>
          <p:cNvPr id="469" name="線"/>
          <p:cNvSpPr/>
          <p:nvPr/>
        </p:nvSpPr>
        <p:spPr>
          <a:xfrm flipH="1">
            <a:off x="1334301" y="5090220"/>
            <a:ext cx="227588" cy="1"/>
          </a:xfrm>
          <a:prstGeom prst="line">
            <a:avLst/>
          </a:prstGeom>
          <a:ln w="76200">
            <a:solidFill>
              <a:srgbClr val="FF2600"/>
            </a:solidFill>
            <a:miter lim="400000"/>
          </a:ln>
        </p:spPr>
        <p:txBody>
          <a:bodyPr lIns="19050" tIns="19050" rIns="19050" bIns="19050" anchor="ctr"/>
          <a:lstStyle/>
          <a:p>
            <a:pPr>
              <a:defRPr sz="3200"/>
            </a:pPr>
            <a:endParaRPr sz="1200"/>
          </a:p>
        </p:txBody>
      </p:sp>
      <p:sp>
        <p:nvSpPr>
          <p:cNvPr id="470" name="線"/>
          <p:cNvSpPr/>
          <p:nvPr/>
        </p:nvSpPr>
        <p:spPr>
          <a:xfrm flipH="1">
            <a:off x="1236115" y="4138167"/>
            <a:ext cx="100563" cy="1"/>
          </a:xfrm>
          <a:prstGeom prst="line">
            <a:avLst/>
          </a:prstGeom>
          <a:ln w="76200">
            <a:solidFill>
              <a:srgbClr val="FF2600"/>
            </a:solidFill>
            <a:miter lim="400000"/>
          </a:ln>
        </p:spPr>
        <p:txBody>
          <a:bodyPr lIns="19050" tIns="19050" rIns="19050" bIns="19050" anchor="ctr"/>
          <a:lstStyle/>
          <a:p>
            <a:pPr>
              <a:defRPr sz="3200"/>
            </a:pPr>
            <a:endParaRPr sz="1200"/>
          </a:p>
        </p:txBody>
      </p:sp>
      <p:sp>
        <p:nvSpPr>
          <p:cNvPr id="471" name="矢印"/>
          <p:cNvSpPr/>
          <p:nvPr/>
        </p:nvSpPr>
        <p:spPr>
          <a:xfrm>
            <a:off x="1385921" y="2006185"/>
            <a:ext cx="290774" cy="258626"/>
          </a:xfrm>
          <a:prstGeom prst="rightArrow">
            <a:avLst>
              <a:gd name="adj1" fmla="val 32000"/>
              <a:gd name="adj2" fmla="val 53394"/>
            </a:avLst>
          </a:prstGeom>
          <a:solidFill>
            <a:srgbClr val="0433FF"/>
          </a:solidFill>
          <a:ln w="12700">
            <a:miter lim="400000"/>
          </a:ln>
          <a:effectLst>
            <a:outerShdw blurRad="38100" dist="25400" dir="5400000" rotWithShape="0">
              <a:srgbClr val="000000">
                <a:alpha val="50000"/>
              </a:srgbClr>
            </a:outerShdw>
          </a:effectLst>
        </p:spPr>
        <p:txBody>
          <a:bodyPr lIns="19050" tIns="19050" rIns="19050" bIns="19050" anchor="ctr"/>
          <a:lstStyle/>
          <a:p>
            <a:pPr>
              <a:defRPr sz="800">
                <a:solidFill>
                  <a:srgbClr val="FFFFFF"/>
                </a:solidFill>
                <a:latin typeface="ヒラギノ角ゴ ProN W6"/>
                <a:ea typeface="ヒラギノ角ゴ ProN W6"/>
                <a:cs typeface="ヒラギノ角ゴ ProN W6"/>
                <a:sym typeface="ヒラギノ角ゴ ProN W6"/>
              </a:defRPr>
            </a:pPr>
            <a:endParaRPr sz="300"/>
          </a:p>
        </p:txBody>
      </p:sp>
      <p:sp>
        <p:nvSpPr>
          <p:cNvPr id="472" name="本人の言葉…"/>
          <p:cNvSpPr/>
          <p:nvPr/>
        </p:nvSpPr>
        <p:spPr>
          <a:xfrm>
            <a:off x="555849" y="1973082"/>
            <a:ext cx="783869" cy="324833"/>
          </a:xfrm>
          <a:prstGeom prst="rect">
            <a:avLst/>
          </a:prstGeom>
          <a:solidFill>
            <a:srgbClr val="0433FF"/>
          </a:solidFill>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lnSpc>
                <a:spcPct val="80000"/>
              </a:lnSpc>
              <a:defRPr sz="3100">
                <a:solidFill>
                  <a:srgbClr val="FFFFFF"/>
                </a:solidFill>
                <a:latin typeface="ヒラギノ角ゴ ProN W6"/>
                <a:ea typeface="ヒラギノ角ゴ ProN W6"/>
                <a:cs typeface="ヒラギノ角ゴ ProN W6"/>
                <a:sym typeface="ヒラギノ角ゴ ProN W6"/>
              </a:defRPr>
            </a:pPr>
            <a:r>
              <a:rPr sz="1163"/>
              <a:t>本人の言葉</a:t>
            </a:r>
          </a:p>
          <a:p>
            <a:pPr>
              <a:lnSpc>
                <a:spcPct val="80000"/>
              </a:lnSpc>
              <a:defRPr sz="3100">
                <a:solidFill>
                  <a:srgbClr val="FFFFFF"/>
                </a:solidFill>
                <a:latin typeface="ヒラギノ角ゴ ProN W6"/>
                <a:ea typeface="ヒラギノ角ゴ ProN W6"/>
                <a:cs typeface="ヒラギノ角ゴ ProN W6"/>
                <a:sym typeface="ヒラギノ角ゴ ProN W6"/>
              </a:defRPr>
            </a:pPr>
            <a:r>
              <a:rPr sz="1163"/>
              <a:t>が重要</a:t>
            </a:r>
          </a:p>
        </p:txBody>
      </p:sp>
      <p:pic>
        <p:nvPicPr>
          <p:cNvPr id="473" name="線" descr="線"/>
          <p:cNvPicPr>
            <a:picLocks/>
          </p:cNvPicPr>
          <p:nvPr/>
        </p:nvPicPr>
        <p:blipFill>
          <a:blip r:embed="rId7">
            <a:extLst/>
          </a:blip>
          <a:stretch>
            <a:fillRect/>
          </a:stretch>
        </p:blipFill>
        <p:spPr>
          <a:xfrm rot="10800000">
            <a:off x="2383905" y="2302521"/>
            <a:ext cx="822722" cy="38101"/>
          </a:xfrm>
          <a:prstGeom prst="rect">
            <a:avLst/>
          </a:prstGeom>
        </p:spPr>
      </p:pic>
      <p:sp>
        <p:nvSpPr>
          <p:cNvPr id="475" name="個人と環境のストレングスを当事者自身の視点で記録する"/>
          <p:cNvSpPr/>
          <p:nvPr/>
        </p:nvSpPr>
        <p:spPr>
          <a:xfrm>
            <a:off x="6798812" y="1176021"/>
            <a:ext cx="2208870" cy="934083"/>
          </a:xfrm>
          <a:prstGeom prst="ellipse">
            <a:avLst/>
          </a:prstGeom>
          <a:solidFill>
            <a:srgbClr val="FFFB00"/>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19050" tIns="19050" rIns="19050" bIns="19050" anchor="ctr"/>
          <a:lstStyle>
            <a:lvl1pPr>
              <a:defRPr sz="2900">
                <a:latin typeface="ヒラギノ角ゴ ProN W6"/>
                <a:ea typeface="ヒラギノ角ゴ ProN W6"/>
                <a:cs typeface="ヒラギノ角ゴ ProN W6"/>
                <a:sym typeface="ヒラギノ角ゴ ProN W6"/>
              </a:defRPr>
            </a:lvl1pPr>
          </a:lstStyle>
          <a:p>
            <a:r>
              <a:rPr sz="1088"/>
              <a:t>個人と環境のストレングスを当事者自身の視点で記録する</a:t>
            </a:r>
          </a:p>
        </p:txBody>
      </p:sp>
      <p:sp>
        <p:nvSpPr>
          <p:cNvPr id="476" name="例：×「感情のコントロールができない」◯「好きな音楽を聴いている時や図書館などの静かな環境では感情をうまくコントロールできる」"/>
          <p:cNvSpPr/>
          <p:nvPr/>
        </p:nvSpPr>
        <p:spPr>
          <a:xfrm>
            <a:off x="756297" y="5758437"/>
            <a:ext cx="7535216" cy="182807"/>
          </a:xfrm>
          <a:prstGeom prst="rect">
            <a:avLst/>
          </a:prstGeom>
          <a:solidFill>
            <a:srgbClr val="FFFF00"/>
          </a:solidFill>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lvl1pPr>
              <a:defRPr sz="2500">
                <a:latin typeface="ヒラギノ角ゴ ProN W6"/>
                <a:ea typeface="ヒラギノ角ゴ ProN W6"/>
                <a:cs typeface="ヒラギノ角ゴ ProN W6"/>
                <a:sym typeface="ヒラギノ角ゴ ProN W6"/>
              </a:defRPr>
            </a:lvl1pPr>
          </a:lstStyle>
          <a:p>
            <a:r>
              <a:rPr sz="938" dirty="0"/>
              <a:t>例：×「感情のコントロールができない」◯「好きな音楽を聴いている時や図書館などの静かな環境では感情をうまくコントロールできる」</a:t>
            </a:r>
          </a:p>
        </p:txBody>
      </p:sp>
      <p:sp>
        <p:nvSpPr>
          <p:cNvPr id="17" name="タイトル 1"/>
          <p:cNvSpPr txBox="1">
            <a:spLocks/>
          </p:cNvSpPr>
          <p:nvPr/>
        </p:nvSpPr>
        <p:spPr>
          <a:xfrm>
            <a:off x="491133" y="401558"/>
            <a:ext cx="7886700" cy="6715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rPr>
              <a:t>ストレングスアセスメント</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3"/>
          <p:cNvSpPr>
            <a:spLocks noGrp="1"/>
          </p:cNvSpPr>
          <p:nvPr>
            <p:ph idx="4294967295"/>
          </p:nvPr>
        </p:nvSpPr>
        <p:spPr>
          <a:xfrm>
            <a:off x="611188" y="1271588"/>
            <a:ext cx="8437562" cy="5043487"/>
          </a:xfrm>
        </p:spPr>
        <p:txBody>
          <a:bodyPr rtlCol="0">
            <a:noAutofit/>
          </a:bodyPr>
          <a:lstStyle/>
          <a:p>
            <a:pPr>
              <a:lnSpc>
                <a:spcPct val="100000"/>
              </a:lnSpc>
              <a:defRPr/>
            </a:pPr>
            <a:r>
              <a:rPr lang="ja-JP" altLang="en-US" sz="2400" dirty="0">
                <a:latin typeface="MS UI Gothic" panose="020B0600070205080204" pitchFamily="50" charset="-128"/>
                <a:ea typeface="MS UI Gothic" panose="020B0600070205080204" pitchFamily="50" charset="-128"/>
              </a:rPr>
              <a:t>旅行に</a:t>
            </a:r>
            <a:r>
              <a:rPr lang="ja-JP" altLang="en-US" sz="2400" dirty="0" smtClean="0">
                <a:latin typeface="MS UI Gothic" panose="020B0600070205080204" pitchFamily="50" charset="-128"/>
                <a:ea typeface="MS UI Gothic" panose="020B0600070205080204" pitchFamily="50" charset="-128"/>
              </a:rPr>
              <a:t>行きたい</a:t>
            </a:r>
            <a:endParaRPr lang="en-US" altLang="ja-JP" sz="2400" dirty="0" smtClean="0">
              <a:latin typeface="MS UI Gothic" panose="020B0600070205080204" pitchFamily="50" charset="-128"/>
              <a:ea typeface="MS UI Gothic" panose="020B0600070205080204" pitchFamily="50" charset="-128"/>
            </a:endParaRPr>
          </a:p>
          <a:p>
            <a:pPr marL="0" indent="0">
              <a:lnSpc>
                <a:spcPct val="100000"/>
              </a:lnSpc>
              <a:buNone/>
              <a:defRPr/>
            </a:pPr>
            <a:r>
              <a:rPr lang="ja-JP" altLang="en-US" sz="2400" dirty="0" smtClean="0">
                <a:latin typeface="MS UI Gothic" panose="020B0600070205080204" pitchFamily="50" charset="-128"/>
                <a:ea typeface="MS UI Gothic" panose="020B0600070205080204" pitchFamily="50" charset="-128"/>
              </a:rPr>
              <a:t>　　（</a:t>
            </a:r>
            <a:r>
              <a:rPr lang="ja-JP" altLang="en-US" sz="2400" dirty="0">
                <a:latin typeface="MS UI Gothic" panose="020B0600070205080204" pitchFamily="50" charset="-128"/>
                <a:ea typeface="MS UI Gothic" panose="020B0600070205080204" pitchFamily="50" charset="-128"/>
              </a:rPr>
              <a:t>好きな史実をもとにお寺などに以前はよく行っていた）</a:t>
            </a:r>
            <a:endParaRPr lang="en-US" altLang="ja-JP" sz="2400" dirty="0">
              <a:latin typeface="MS UI Gothic" panose="020B0600070205080204" pitchFamily="50" charset="-128"/>
              <a:ea typeface="MS UI Gothic" panose="020B0600070205080204" pitchFamily="50" charset="-128"/>
            </a:endParaRPr>
          </a:p>
          <a:p>
            <a:pPr>
              <a:lnSpc>
                <a:spcPct val="100000"/>
              </a:lnSpc>
              <a:defRPr/>
            </a:pPr>
            <a:r>
              <a:rPr lang="ja-JP" altLang="en-US" sz="2400" dirty="0">
                <a:latin typeface="MS UI Gothic" panose="020B0600070205080204" pitchFamily="50" charset="-128"/>
                <a:ea typeface="MS UI Gothic" panose="020B0600070205080204" pitchFamily="50" charset="-128"/>
              </a:rPr>
              <a:t>母のお見舞いと教会へ定期的に行きたい</a:t>
            </a:r>
            <a:endParaRPr lang="en-US" altLang="ja-JP" sz="2400" dirty="0">
              <a:latin typeface="MS UI Gothic" panose="020B0600070205080204" pitchFamily="50" charset="-128"/>
              <a:ea typeface="MS UI Gothic" panose="020B0600070205080204" pitchFamily="50" charset="-128"/>
            </a:endParaRPr>
          </a:p>
          <a:p>
            <a:pPr>
              <a:lnSpc>
                <a:spcPct val="100000"/>
              </a:lnSpc>
              <a:defRPr/>
            </a:pPr>
            <a:r>
              <a:rPr lang="ja-JP" altLang="en-US" sz="2400" dirty="0">
                <a:latin typeface="MS UI Gothic" panose="020B0600070205080204" pitchFamily="50" charset="-128"/>
                <a:ea typeface="MS UI Gothic" panose="020B0600070205080204" pitchFamily="50" charset="-128"/>
              </a:rPr>
              <a:t>資格（司法書士）を取得したい</a:t>
            </a:r>
            <a:endParaRPr lang="en-US" altLang="ja-JP" sz="2400" dirty="0">
              <a:latin typeface="MS UI Gothic" panose="020B0600070205080204" pitchFamily="50" charset="-128"/>
              <a:ea typeface="MS UI Gothic" panose="020B0600070205080204" pitchFamily="50" charset="-128"/>
            </a:endParaRPr>
          </a:p>
          <a:p>
            <a:pPr>
              <a:lnSpc>
                <a:spcPct val="100000"/>
              </a:lnSpc>
              <a:defRPr/>
            </a:pPr>
            <a:r>
              <a:rPr lang="ja-JP" altLang="en-US" sz="2400" dirty="0">
                <a:latin typeface="MS UI Gothic" panose="020B0600070205080204" pitchFamily="50" charset="-128"/>
                <a:ea typeface="MS UI Gothic" panose="020B0600070205080204" pitchFamily="50" charset="-128"/>
              </a:rPr>
              <a:t>アパートでの一人暮らしがしたい</a:t>
            </a:r>
            <a:endParaRPr lang="en-US" altLang="ja-JP" sz="2400" dirty="0">
              <a:latin typeface="MS UI Gothic" panose="020B0600070205080204" pitchFamily="50" charset="-128"/>
              <a:ea typeface="MS UI Gothic" panose="020B0600070205080204" pitchFamily="50" charset="-128"/>
            </a:endParaRPr>
          </a:p>
          <a:p>
            <a:pPr>
              <a:lnSpc>
                <a:spcPct val="100000"/>
              </a:lnSpc>
              <a:defRPr/>
            </a:pPr>
            <a:r>
              <a:rPr lang="ja-JP" altLang="en-US" sz="2400" dirty="0">
                <a:latin typeface="MS UI Gothic" panose="020B0600070205080204" pitchFamily="50" charset="-128"/>
                <a:ea typeface="MS UI Gothic" panose="020B0600070205080204" pitchFamily="50" charset="-128"/>
              </a:rPr>
              <a:t>就職して、家族を持ちたい</a:t>
            </a:r>
            <a:endParaRPr lang="en-US" altLang="ja-JP" sz="2400" dirty="0">
              <a:latin typeface="MS UI Gothic" panose="020B0600070205080204" pitchFamily="50" charset="-128"/>
              <a:ea typeface="MS UI Gothic" panose="020B0600070205080204" pitchFamily="50" charset="-128"/>
            </a:endParaRPr>
          </a:p>
          <a:p>
            <a:pPr>
              <a:lnSpc>
                <a:spcPts val="300"/>
              </a:lnSpc>
              <a:defRPr/>
            </a:pPr>
            <a:endParaRPr lang="en-US" altLang="ja-JP" sz="2400" dirty="0">
              <a:latin typeface="MS UI Gothic" panose="020B0600070205080204" pitchFamily="50" charset="-128"/>
              <a:ea typeface="MS UI Gothic" panose="020B0600070205080204" pitchFamily="50" charset="-128"/>
            </a:endParaRPr>
          </a:p>
          <a:p>
            <a:pPr marL="0" indent="0">
              <a:lnSpc>
                <a:spcPct val="100000"/>
              </a:lnSpc>
              <a:buNone/>
              <a:defRPr/>
            </a:pPr>
            <a:r>
              <a:rPr lang="ja-JP" altLang="en-US" sz="2400" b="1" dirty="0" smtClean="0">
                <a:latin typeface="MS UI Gothic" panose="020B0600070205080204" pitchFamily="50" charset="-128"/>
                <a:ea typeface="MS UI Gothic" panose="020B0600070205080204" pitchFamily="50" charset="-128"/>
              </a:rPr>
              <a:t>パーソナルリカバリープラン</a:t>
            </a:r>
            <a:r>
              <a:rPr lang="ja-JP" altLang="en-US" sz="2400" b="1" dirty="0">
                <a:latin typeface="MS UI Gothic" panose="020B0600070205080204" pitchFamily="50" charset="-128"/>
                <a:ea typeface="MS UI Gothic" panose="020B0600070205080204" pitchFamily="50" charset="-128"/>
              </a:rPr>
              <a:t>を進めていく中で、希望や想いが</a:t>
            </a:r>
            <a:r>
              <a:rPr lang="ja-JP" altLang="en-US" sz="2400" b="1" dirty="0" smtClean="0">
                <a:latin typeface="MS UI Gothic" panose="020B0600070205080204" pitchFamily="50" charset="-128"/>
                <a:ea typeface="MS UI Gothic" panose="020B0600070205080204" pitchFamily="50" charset="-128"/>
              </a:rPr>
              <a:t>具体化</a:t>
            </a:r>
            <a:endParaRPr lang="en-US" altLang="ja-JP" sz="2400" b="1" dirty="0" smtClean="0">
              <a:latin typeface="MS UI Gothic" panose="020B0600070205080204" pitchFamily="50" charset="-128"/>
              <a:ea typeface="MS UI Gothic" panose="020B0600070205080204" pitchFamily="50" charset="-128"/>
            </a:endParaRPr>
          </a:p>
          <a:p>
            <a:pPr marL="0" indent="0">
              <a:lnSpc>
                <a:spcPct val="100000"/>
              </a:lnSpc>
              <a:buNone/>
              <a:defRPr/>
            </a:pPr>
            <a:r>
              <a:rPr lang="ja-JP" altLang="en-US" sz="2400" b="1" dirty="0" smtClean="0">
                <a:latin typeface="MS UI Gothic" panose="020B0600070205080204" pitchFamily="50" charset="-128"/>
                <a:ea typeface="MS UI Gothic" panose="020B0600070205080204" pitchFamily="50" charset="-128"/>
              </a:rPr>
              <a:t>してきたら、それを叶えるためのチームを作ります！</a:t>
            </a:r>
            <a:endParaRPr lang="en-US" altLang="ja-JP" sz="2400" b="1" dirty="0" smtClean="0">
              <a:latin typeface="MS UI Gothic" panose="020B0600070205080204" pitchFamily="50" charset="-128"/>
              <a:ea typeface="MS UI Gothic" panose="020B0600070205080204" pitchFamily="50" charset="-128"/>
            </a:endParaRPr>
          </a:p>
          <a:p>
            <a:pPr marL="0" indent="0">
              <a:lnSpc>
                <a:spcPts val="300"/>
              </a:lnSpc>
              <a:buNone/>
              <a:defRPr/>
            </a:pPr>
            <a:endParaRPr lang="en-US" altLang="ja-JP" sz="2400" dirty="0">
              <a:latin typeface="MS UI Gothic" panose="020B0600070205080204" pitchFamily="50" charset="-128"/>
              <a:ea typeface="MS UI Gothic" panose="020B0600070205080204" pitchFamily="50" charset="-128"/>
            </a:endParaRPr>
          </a:p>
          <a:p>
            <a:pPr marL="0" indent="0">
              <a:lnSpc>
                <a:spcPct val="100000"/>
              </a:lnSpc>
              <a:buNone/>
              <a:defRPr/>
            </a:pPr>
            <a:r>
              <a:rPr lang="ja-JP" altLang="en-US" sz="2400" b="1" dirty="0" smtClean="0">
                <a:latin typeface="MS UI Gothic" panose="020B0600070205080204" pitchFamily="50" charset="-128"/>
                <a:ea typeface="MS UI Gothic" panose="020B0600070205080204" pitchFamily="50" charset="-128"/>
              </a:rPr>
              <a:t>インフォーマルな資源を十分に活用し、柔軟なアイデアを出す会議をします。</a:t>
            </a:r>
            <a:endParaRPr lang="en-US" altLang="ja-JP" sz="2400" b="1" dirty="0">
              <a:latin typeface="MS UI Gothic" panose="020B0600070205080204" pitchFamily="50" charset="-128"/>
              <a:ea typeface="MS UI Gothic" panose="020B0600070205080204" pitchFamily="50" charset="-128"/>
            </a:endParaRPr>
          </a:p>
        </p:txBody>
      </p:sp>
      <p:sp>
        <p:nvSpPr>
          <p:cNvPr id="5" name="タイトル 1"/>
          <p:cNvSpPr txBox="1">
            <a:spLocks/>
          </p:cNvSpPr>
          <p:nvPr/>
        </p:nvSpPr>
        <p:spPr>
          <a:xfrm>
            <a:off x="491133" y="401558"/>
            <a:ext cx="7886700" cy="6715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rPr>
              <a:t>ステージ５（本人が望む暮らしの実現）</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endParaRPr>
          </a:p>
        </p:txBody>
      </p:sp>
    </p:spTree>
    <p:extLst>
      <p:ext uri="{BB962C8B-B14F-4D97-AF65-F5344CB8AC3E}">
        <p14:creationId xmlns:p14="http://schemas.microsoft.com/office/powerpoint/2010/main" val="3571568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2785349" y="3696197"/>
            <a:ext cx="5821496" cy="6439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smtClean="0">
                <a:latin typeface="MS UI Gothic" panose="020B0600070205080204" pitchFamily="50" charset="-128"/>
                <a:ea typeface="MS UI Gothic" panose="020B0600070205080204" pitchFamily="50" charset="-128"/>
              </a:rPr>
              <a:t>６名グループにてグループ演習</a:t>
            </a:r>
          </a:p>
          <a:p>
            <a:pPr algn="ctr"/>
            <a:endParaRPr lang="ja-JP" altLang="en-US" sz="1050">
              <a:latin typeface="MS UI Gothic" panose="020B0600070205080204" pitchFamily="50" charset="-128"/>
              <a:ea typeface="MS UI Gothic" panose="020B0600070205080204" pitchFamily="50" charset="-128"/>
            </a:endParaRPr>
          </a:p>
          <a:p>
            <a:pPr algn="ctr"/>
            <a:endParaRPr lang="ja-JP" altLang="en-US" sz="1050" smtClean="0">
              <a:latin typeface="MS UI Gothic" panose="020B0600070205080204" pitchFamily="50" charset="-128"/>
              <a:ea typeface="MS UI Gothic" panose="020B0600070205080204" pitchFamily="50" charset="-128"/>
            </a:endParaRPr>
          </a:p>
        </p:txBody>
      </p:sp>
      <p:sp>
        <p:nvSpPr>
          <p:cNvPr id="60" name="正方形/長方形 59"/>
          <p:cNvSpPr/>
          <p:nvPr/>
        </p:nvSpPr>
        <p:spPr>
          <a:xfrm>
            <a:off x="2785349" y="4810826"/>
            <a:ext cx="5821496" cy="6399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050" smtClean="0">
                <a:latin typeface="MS UI Gothic" panose="020B0600070205080204" pitchFamily="50" charset="-128"/>
                <a:ea typeface="MS UI Gothic" panose="020B0600070205080204" pitchFamily="50" charset="-128"/>
              </a:rPr>
              <a:t>６名グループにてグループ演習</a:t>
            </a:r>
          </a:p>
          <a:p>
            <a:pPr algn="ctr"/>
            <a:endParaRPr lang="ja-JP" altLang="en-US" sz="1050">
              <a:latin typeface="MS UI Gothic" panose="020B0600070205080204" pitchFamily="50" charset="-128"/>
              <a:ea typeface="MS UI Gothic" panose="020B0600070205080204" pitchFamily="50" charset="-128"/>
            </a:endParaRPr>
          </a:p>
          <a:p>
            <a:pPr algn="ctr"/>
            <a:endParaRPr lang="ja-JP" altLang="en-US" sz="1050" dirty="0">
              <a:latin typeface="MS UI Gothic" panose="020B0600070205080204" pitchFamily="50" charset="-128"/>
              <a:ea typeface="MS UI Gothic" panose="020B0600070205080204" pitchFamily="50" charset="-128"/>
            </a:endParaRPr>
          </a:p>
        </p:txBody>
      </p:sp>
      <p:sp>
        <p:nvSpPr>
          <p:cNvPr id="5" name="正方形/長方形 4"/>
          <p:cNvSpPr/>
          <p:nvPr/>
        </p:nvSpPr>
        <p:spPr>
          <a:xfrm>
            <a:off x="604148" y="4823436"/>
            <a:ext cx="509154" cy="62737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b="1" smtClean="0">
                <a:solidFill>
                  <a:schemeClr val="tx1"/>
                </a:solidFill>
              </a:rPr>
              <a:t>３</a:t>
            </a:r>
          </a:p>
          <a:p>
            <a:pPr algn="ctr"/>
            <a:r>
              <a:rPr lang="ja-JP" altLang="en-US" sz="1000" smtClean="0">
                <a:solidFill>
                  <a:schemeClr val="tx1"/>
                </a:solidFill>
              </a:rPr>
              <a:t>日目</a:t>
            </a:r>
            <a:endParaRPr lang="ja-JP" altLang="en-US" sz="1000" dirty="0">
              <a:solidFill>
                <a:schemeClr val="tx1"/>
              </a:solidFill>
            </a:endParaRPr>
          </a:p>
        </p:txBody>
      </p:sp>
      <p:sp>
        <p:nvSpPr>
          <p:cNvPr id="6" name="正方形/長方形 5"/>
          <p:cNvSpPr/>
          <p:nvPr/>
        </p:nvSpPr>
        <p:spPr>
          <a:xfrm>
            <a:off x="612709" y="3707561"/>
            <a:ext cx="509154" cy="63768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smtClean="0">
                <a:solidFill>
                  <a:schemeClr val="tx1"/>
                </a:solidFill>
              </a:rPr>
              <a:t>２</a:t>
            </a:r>
          </a:p>
          <a:p>
            <a:pPr algn="ctr"/>
            <a:r>
              <a:rPr lang="ja-JP" altLang="en-US" sz="1000" smtClean="0">
                <a:solidFill>
                  <a:schemeClr val="tx1"/>
                </a:solidFill>
              </a:rPr>
              <a:t>日目</a:t>
            </a:r>
            <a:endParaRPr lang="ja-JP" altLang="en-US" sz="1000" dirty="0">
              <a:solidFill>
                <a:schemeClr val="tx1"/>
              </a:solidFill>
            </a:endParaRPr>
          </a:p>
        </p:txBody>
      </p:sp>
      <p:sp>
        <p:nvSpPr>
          <p:cNvPr id="7" name="正方形/長方形 6"/>
          <p:cNvSpPr/>
          <p:nvPr/>
        </p:nvSpPr>
        <p:spPr>
          <a:xfrm>
            <a:off x="604148" y="2755211"/>
            <a:ext cx="509154" cy="6413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smtClean="0">
                <a:solidFill>
                  <a:schemeClr val="tx1"/>
                </a:solidFill>
              </a:rPr>
              <a:t>１</a:t>
            </a:r>
            <a:endParaRPr lang="en-US" altLang="ja-JP" b="1" smtClean="0">
              <a:solidFill>
                <a:schemeClr val="tx1"/>
              </a:solidFill>
            </a:endParaRPr>
          </a:p>
          <a:p>
            <a:pPr algn="ctr"/>
            <a:r>
              <a:rPr lang="ja-JP" altLang="en-US" sz="1000" smtClean="0">
                <a:solidFill>
                  <a:schemeClr val="tx1"/>
                </a:solidFill>
              </a:rPr>
              <a:t>日目</a:t>
            </a:r>
            <a:endParaRPr lang="ja-JP" altLang="en-US" sz="1000" dirty="0">
              <a:solidFill>
                <a:schemeClr val="tx1"/>
              </a:solidFill>
            </a:endParaRPr>
          </a:p>
        </p:txBody>
      </p:sp>
      <p:sp>
        <p:nvSpPr>
          <p:cNvPr id="8" name="正方形/長方形 7"/>
          <p:cNvSpPr/>
          <p:nvPr/>
        </p:nvSpPr>
        <p:spPr>
          <a:xfrm>
            <a:off x="604148" y="5951002"/>
            <a:ext cx="509154" cy="628379"/>
          </a:xfrm>
          <a:prstGeom prst="rect">
            <a:avLst/>
          </a:prstGeom>
          <a:gradFill>
            <a:gsLst>
              <a:gs pos="0">
                <a:srgbClr val="C55A11"/>
              </a:gs>
              <a:gs pos="69000">
                <a:schemeClr val="accent6">
                  <a:lumMod val="105000"/>
                  <a:satMod val="103000"/>
                  <a:tint val="73000"/>
                </a:schemeClr>
              </a:gs>
              <a:gs pos="100000">
                <a:schemeClr val="accent6">
                  <a:lumMod val="105000"/>
                  <a:satMod val="109000"/>
                  <a:tint val="81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b="1" smtClean="0">
                <a:solidFill>
                  <a:schemeClr val="tx1"/>
                </a:solidFill>
              </a:rPr>
              <a:t>４</a:t>
            </a:r>
          </a:p>
          <a:p>
            <a:pPr algn="ctr"/>
            <a:r>
              <a:rPr lang="ja-JP" altLang="en-US" sz="1000" smtClean="0">
                <a:solidFill>
                  <a:schemeClr val="tx1"/>
                </a:solidFill>
              </a:rPr>
              <a:t>日目</a:t>
            </a:r>
            <a:endParaRPr lang="ja-JP" altLang="en-US" sz="1000" dirty="0">
              <a:solidFill>
                <a:schemeClr val="tx1"/>
              </a:solidFill>
            </a:endParaRPr>
          </a:p>
        </p:txBody>
      </p:sp>
      <p:sp>
        <p:nvSpPr>
          <p:cNvPr id="9" name="正方形/長方形 8"/>
          <p:cNvSpPr/>
          <p:nvPr/>
        </p:nvSpPr>
        <p:spPr>
          <a:xfrm>
            <a:off x="1158230" y="2755211"/>
            <a:ext cx="822970" cy="643960"/>
          </a:xfrm>
          <a:prstGeom prst="rect">
            <a:avLst/>
          </a:prstGeom>
          <a:solidFill>
            <a:schemeClr val="accent5">
              <a:lumMod val="40000"/>
              <a:lumOff val="60000"/>
            </a:schemeClr>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smtClean="0">
                <a:latin typeface="MS UI Gothic" panose="020B0600070205080204" pitchFamily="50" charset="-128"/>
                <a:ea typeface="MS UI Gothic" panose="020B0600070205080204" pitchFamily="50" charset="-128"/>
              </a:rPr>
              <a:t>研修受講</a:t>
            </a:r>
          </a:p>
          <a:p>
            <a:pPr algn="ctr"/>
            <a:r>
              <a:rPr lang="ja-JP" altLang="en-US" sz="1200" smtClean="0">
                <a:latin typeface="MS UI Gothic" panose="020B0600070205080204" pitchFamily="50" charset="-128"/>
                <a:ea typeface="MS UI Gothic" panose="020B0600070205080204" pitchFamily="50" charset="-128"/>
              </a:rPr>
              <a:t>ガイダンス</a:t>
            </a:r>
            <a:endParaRPr lang="ja-JP" altLang="en-US" sz="1200" dirty="0">
              <a:latin typeface="MS UI Gothic" panose="020B0600070205080204" pitchFamily="50" charset="-128"/>
              <a:ea typeface="MS UI Gothic" panose="020B0600070205080204" pitchFamily="50" charset="-128"/>
            </a:endParaRPr>
          </a:p>
        </p:txBody>
      </p:sp>
      <p:sp>
        <p:nvSpPr>
          <p:cNvPr id="10" name="正方形/長方形 9"/>
          <p:cNvSpPr/>
          <p:nvPr/>
        </p:nvSpPr>
        <p:spPr>
          <a:xfrm>
            <a:off x="2033774" y="2755211"/>
            <a:ext cx="1060277" cy="643960"/>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350" dirty="0">
                <a:latin typeface="MS UI Gothic" panose="020B0600070205080204" pitchFamily="50" charset="-128"/>
                <a:ea typeface="MS UI Gothic" panose="020B0600070205080204" pitchFamily="50" charset="-128"/>
              </a:rPr>
              <a:t>講義１</a:t>
            </a:r>
            <a:endParaRPr lang="en-US" altLang="ja-JP" sz="1350" dirty="0">
              <a:latin typeface="MS UI Gothic" panose="020B0600070205080204" pitchFamily="50" charset="-128"/>
              <a:ea typeface="MS UI Gothic" panose="020B0600070205080204" pitchFamily="50" charset="-128"/>
            </a:endParaRPr>
          </a:p>
          <a:p>
            <a:pPr algn="ctr"/>
            <a:r>
              <a:rPr lang="ja-JP" altLang="en-US" sz="1050" smtClean="0">
                <a:latin typeface="MS UI Gothic" panose="020B0600070205080204" pitchFamily="50" charset="-128"/>
                <a:ea typeface="MS UI Gothic" panose="020B0600070205080204" pitchFamily="50" charset="-128"/>
              </a:rPr>
              <a:t>法制度の現状</a:t>
            </a:r>
            <a:endParaRPr lang="ja-JP" altLang="en-US" sz="1050" dirty="0">
              <a:latin typeface="MS UI Gothic" panose="020B0600070205080204" pitchFamily="50" charset="-128"/>
              <a:ea typeface="MS UI Gothic" panose="020B0600070205080204" pitchFamily="50" charset="-128"/>
            </a:endParaRPr>
          </a:p>
        </p:txBody>
      </p:sp>
      <p:sp>
        <p:nvSpPr>
          <p:cNvPr id="12" name="正方形/長方形 11"/>
          <p:cNvSpPr/>
          <p:nvPr/>
        </p:nvSpPr>
        <p:spPr>
          <a:xfrm>
            <a:off x="3237389" y="2755211"/>
            <a:ext cx="1371715" cy="6439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350" dirty="0">
                <a:latin typeface="MS UI Gothic" panose="020B0600070205080204" pitchFamily="50" charset="-128"/>
                <a:ea typeface="MS UI Gothic" panose="020B0600070205080204" pitchFamily="50" charset="-128"/>
              </a:rPr>
              <a:t>講義２</a:t>
            </a:r>
            <a:endParaRPr lang="en-US" altLang="ja-JP" sz="1350" dirty="0">
              <a:latin typeface="MS UI Gothic" panose="020B0600070205080204" pitchFamily="50" charset="-128"/>
              <a:ea typeface="MS UI Gothic" panose="020B0600070205080204" pitchFamily="50" charset="-128"/>
            </a:endParaRPr>
          </a:p>
          <a:p>
            <a:pPr algn="ctr"/>
            <a:r>
              <a:rPr lang="ja-JP" altLang="en-US" sz="1050" smtClean="0">
                <a:latin typeface="MS UI Gothic" panose="020B0600070205080204" pitchFamily="50" charset="-128"/>
                <a:ea typeface="MS UI Gothic" panose="020B0600070205080204" pitchFamily="50" charset="-128"/>
              </a:rPr>
              <a:t>意思</a:t>
            </a:r>
            <a:r>
              <a:rPr lang="ja-JP" altLang="en-US" sz="1050">
                <a:latin typeface="MS UI Gothic" panose="020B0600070205080204" pitchFamily="50" charset="-128"/>
                <a:ea typeface="MS UI Gothic" panose="020B0600070205080204" pitchFamily="50" charset="-128"/>
              </a:rPr>
              <a:t>決定支援に</a:t>
            </a:r>
            <a:r>
              <a:rPr lang="ja-JP" altLang="en-US" sz="1050" smtClean="0">
                <a:latin typeface="MS UI Gothic" panose="020B0600070205080204" pitchFamily="50" charset="-128"/>
                <a:ea typeface="MS UI Gothic" panose="020B0600070205080204" pitchFamily="50" charset="-128"/>
              </a:rPr>
              <a:t>着目</a:t>
            </a:r>
          </a:p>
          <a:p>
            <a:pPr algn="ctr"/>
            <a:r>
              <a:rPr lang="ja-JP" altLang="en-US" sz="1050" smtClean="0">
                <a:latin typeface="MS UI Gothic" panose="020B0600070205080204" pitchFamily="50" charset="-128"/>
                <a:ea typeface="MS UI Gothic" panose="020B0600070205080204" pitchFamily="50" charset="-128"/>
              </a:rPr>
              <a:t>した</a:t>
            </a:r>
            <a:r>
              <a:rPr lang="ja-JP" altLang="en-US" sz="1050">
                <a:latin typeface="MS UI Gothic" panose="020B0600070205080204" pitchFamily="50" charset="-128"/>
                <a:ea typeface="MS UI Gothic" panose="020B0600070205080204" pitchFamily="50" charset="-128"/>
              </a:rPr>
              <a:t>個別相談</a:t>
            </a:r>
            <a:r>
              <a:rPr lang="ja-JP" altLang="en-US" sz="1050" smtClean="0">
                <a:latin typeface="MS UI Gothic" panose="020B0600070205080204" pitchFamily="50" charset="-128"/>
                <a:ea typeface="MS UI Gothic" panose="020B0600070205080204" pitchFamily="50" charset="-128"/>
              </a:rPr>
              <a:t>支援</a:t>
            </a:r>
            <a:endParaRPr lang="ja-JP" altLang="en-US" sz="1050">
              <a:latin typeface="MS UI Gothic" panose="020B0600070205080204" pitchFamily="50" charset="-128"/>
              <a:ea typeface="MS UI Gothic" panose="020B0600070205080204" pitchFamily="50" charset="-128"/>
            </a:endParaRPr>
          </a:p>
        </p:txBody>
      </p:sp>
      <p:sp>
        <p:nvSpPr>
          <p:cNvPr id="15" name="正方形/長方形 14"/>
          <p:cNvSpPr/>
          <p:nvPr/>
        </p:nvSpPr>
        <p:spPr>
          <a:xfrm>
            <a:off x="7605724" y="2755211"/>
            <a:ext cx="1001121" cy="64396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rgbClr val="FFFFFF"/>
                </a:solidFill>
                <a:latin typeface="MS UI Gothic" panose="020B0600070205080204" pitchFamily="50" charset="-128"/>
                <a:ea typeface="MS UI Gothic" panose="020B0600070205080204" pitchFamily="50" charset="-128"/>
              </a:rPr>
              <a:t>講義５</a:t>
            </a:r>
            <a:endParaRPr lang="en-US" altLang="ja-JP" sz="1350" dirty="0">
              <a:solidFill>
                <a:srgbClr val="FFFFFF"/>
              </a:solidFill>
              <a:latin typeface="MS UI Gothic" panose="020B0600070205080204" pitchFamily="50" charset="-128"/>
              <a:ea typeface="MS UI Gothic" panose="020B0600070205080204" pitchFamily="50" charset="-128"/>
            </a:endParaRPr>
          </a:p>
          <a:p>
            <a:pPr algn="ctr"/>
            <a:r>
              <a:rPr lang="ja-JP" altLang="en-US" sz="1050" dirty="0">
                <a:solidFill>
                  <a:srgbClr val="FFFFFF"/>
                </a:solidFill>
                <a:latin typeface="MS UI Gothic" panose="020B0600070205080204" pitchFamily="50" charset="-128"/>
                <a:ea typeface="MS UI Gothic" panose="020B0600070205080204" pitchFamily="50" charset="-128"/>
              </a:rPr>
              <a:t>スーパービジョン</a:t>
            </a:r>
          </a:p>
        </p:txBody>
      </p:sp>
      <p:sp>
        <p:nvSpPr>
          <p:cNvPr id="2" name="テキスト ボックス 1"/>
          <p:cNvSpPr txBox="1"/>
          <p:nvPr/>
        </p:nvSpPr>
        <p:spPr>
          <a:xfrm>
            <a:off x="611363" y="991585"/>
            <a:ext cx="7995482" cy="1338828"/>
          </a:xfrm>
          <a:prstGeom prst="rect">
            <a:avLst/>
          </a:prstGeom>
          <a:noFill/>
          <a:ln w="28575">
            <a:solidFill>
              <a:schemeClr val="tx1"/>
            </a:solidFill>
          </a:ln>
        </p:spPr>
        <p:txBody>
          <a:bodyPr wrap="square" rtlCol="0">
            <a:spAutoFit/>
          </a:bodyPr>
          <a:lstStyle/>
          <a:p>
            <a:r>
              <a:rPr lang="en-US" altLang="ja-JP" sz="1350" smtClean="0">
                <a:latin typeface="ＤＨＰ特太ゴシック体" panose="020B0500000000000000" pitchFamily="50" charset="-128"/>
                <a:ea typeface="ＤＨＰ特太ゴシック体" panose="020B0500000000000000" pitchFamily="50" charset="-128"/>
              </a:rPr>
              <a:t>【</a:t>
            </a:r>
            <a:r>
              <a:rPr lang="ja-JP" altLang="en-US" sz="1350">
                <a:latin typeface="ＤＨＰ特太ゴシック体" panose="020B0500000000000000" pitchFamily="50" charset="-128"/>
                <a:ea typeface="ＤＨＰ特太ゴシック体" panose="020B0500000000000000" pitchFamily="50" charset="-128"/>
              </a:rPr>
              <a:t>獲得目標</a:t>
            </a:r>
            <a:r>
              <a:rPr lang="en-US" altLang="ja-JP" sz="1350">
                <a:latin typeface="ＤＨＰ特太ゴシック体" panose="020B0500000000000000" pitchFamily="50" charset="-128"/>
                <a:ea typeface="ＤＨＰ特太ゴシック体" panose="020B0500000000000000" pitchFamily="50" charset="-128"/>
              </a:rPr>
              <a:t>】 </a:t>
            </a:r>
            <a:r>
              <a:rPr lang="ja-JP" altLang="en-US" sz="1350" smtClean="0">
                <a:latin typeface="ＭＳ Ｐゴシック" panose="020B0600070205080204" pitchFamily="50" charset="-128"/>
                <a:ea typeface="ＭＳ Ｐゴシック" panose="020B0600070205080204" pitchFamily="50" charset="-128"/>
              </a:rPr>
              <a:t>　　　　　　　　　　　　　　　　　　　　　　　　　　　　　　　　　　　　　　　</a:t>
            </a:r>
            <a:r>
              <a:rPr lang="en-US" altLang="ja-JP" sz="1050" smtClean="0">
                <a:latin typeface="ＭＳ Ｐゴシック" panose="020B0600070205080204" pitchFamily="50" charset="-128"/>
                <a:ea typeface="ＭＳ Ｐゴシック" panose="020B0600070205080204" pitchFamily="50" charset="-128"/>
              </a:rPr>
              <a:t>※</a:t>
            </a:r>
            <a:r>
              <a:rPr lang="ja-JP" altLang="en-US" sz="1050" smtClean="0">
                <a:latin typeface="ＭＳ Ｐゴシック" panose="020B0600070205080204" pitchFamily="50" charset="-128"/>
                <a:ea typeface="ＭＳ Ｐゴシック" panose="020B0600070205080204" pitchFamily="50" charset="-128"/>
              </a:rPr>
              <a:t>初任者</a:t>
            </a:r>
            <a:r>
              <a:rPr lang="ja-JP" altLang="en-US" sz="1050">
                <a:latin typeface="ＭＳ Ｐゴシック" panose="020B0600070205080204" pitchFamily="50" charset="-128"/>
                <a:ea typeface="ＭＳ Ｐゴシック" panose="020B0600070205080204" pitchFamily="50" charset="-128"/>
              </a:rPr>
              <a:t>研修で扱った価値・知識・</a:t>
            </a:r>
            <a:r>
              <a:rPr lang="ja-JP" altLang="en-US" sz="1050" smtClean="0">
                <a:latin typeface="ＭＳ Ｐゴシック" panose="020B0600070205080204" pitchFamily="50" charset="-128"/>
                <a:ea typeface="ＭＳ Ｐゴシック" panose="020B0600070205080204" pitchFamily="50" charset="-128"/>
              </a:rPr>
              <a:t>技術</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350" smtClean="0">
                <a:latin typeface="ＭＳ Ｐゴシック" panose="020B0600070205080204" pitchFamily="50" charset="-128"/>
                <a:ea typeface="ＭＳ Ｐゴシック" panose="020B0600070205080204" pitchFamily="50" charset="-128"/>
              </a:rPr>
              <a:t>　① 相談</a:t>
            </a:r>
            <a:r>
              <a:rPr lang="ja-JP" altLang="en-US" sz="1350" dirty="0">
                <a:latin typeface="ＭＳ Ｐゴシック" panose="020B0600070205080204" pitchFamily="50" charset="-128"/>
                <a:ea typeface="ＭＳ Ｐゴシック" panose="020B0600070205080204" pitchFamily="50" charset="-128"/>
              </a:rPr>
              <a:t>支援</a:t>
            </a:r>
            <a:r>
              <a:rPr lang="ja-JP" altLang="en-US" sz="1350">
                <a:latin typeface="ＭＳ Ｐゴシック" panose="020B0600070205080204" pitchFamily="50" charset="-128"/>
                <a:ea typeface="ＭＳ Ｐゴシック" panose="020B0600070205080204" pitchFamily="50" charset="-128"/>
              </a:rPr>
              <a:t>の</a:t>
            </a:r>
            <a:r>
              <a:rPr lang="ja-JP" altLang="en-US" sz="1350" smtClean="0">
                <a:latin typeface="ＭＳ Ｐゴシック" panose="020B0600070205080204" pitchFamily="50" charset="-128"/>
                <a:ea typeface="ＭＳ Ｐゴシック" panose="020B0600070205080204" pitchFamily="50" charset="-128"/>
              </a:rPr>
              <a:t>基本</a:t>
            </a:r>
            <a:r>
              <a:rPr lang="en-US" altLang="ja-JP" sz="1350" smtClean="0">
                <a:latin typeface="ＭＳ Ｐゴシック" panose="020B0600070205080204" pitchFamily="50" charset="-128"/>
                <a:ea typeface="ＭＳ Ｐゴシック" panose="020B0600070205080204" pitchFamily="50" charset="-128"/>
              </a:rPr>
              <a:t>※</a:t>
            </a:r>
            <a:r>
              <a:rPr lang="ja-JP" altLang="en-US" sz="1350" smtClean="0">
                <a:latin typeface="ＭＳ Ｐゴシック" panose="020B0600070205080204" pitchFamily="50" charset="-128"/>
                <a:ea typeface="ＭＳ Ｐゴシック" panose="020B0600070205080204" pitchFamily="50" charset="-128"/>
              </a:rPr>
              <a:t>を理解し、それを基盤とした実践を行うことができる。</a:t>
            </a:r>
            <a:endParaRPr lang="en-US" altLang="ja-JP" sz="1350" dirty="0">
              <a:latin typeface="ＭＳ Ｐゴシック" panose="020B0600070205080204" pitchFamily="50" charset="-128"/>
              <a:ea typeface="ＭＳ Ｐゴシック" panose="020B0600070205080204" pitchFamily="50" charset="-128"/>
            </a:endParaRPr>
          </a:p>
          <a:p>
            <a:r>
              <a:rPr lang="ja-JP" altLang="en-US" sz="1350" smtClean="0">
                <a:latin typeface="ＭＳ Ｐゴシック" panose="020B0600070205080204" pitchFamily="50" charset="-128"/>
                <a:ea typeface="ＭＳ Ｐゴシック" panose="020B0600070205080204" pitchFamily="50" charset="-128"/>
              </a:rPr>
              <a:t>　② チームアプローチ</a:t>
            </a:r>
            <a:r>
              <a:rPr lang="en-US" altLang="ja-JP" sz="1350" smtClean="0">
                <a:latin typeface="ＭＳ Ｐゴシック" panose="020B0600070205080204" pitchFamily="50" charset="-128"/>
                <a:ea typeface="ＭＳ Ｐゴシック" panose="020B0600070205080204" pitchFamily="50" charset="-128"/>
              </a:rPr>
              <a:t>(</a:t>
            </a:r>
            <a:r>
              <a:rPr lang="ja-JP" altLang="en-US" sz="1350" smtClean="0">
                <a:latin typeface="ＭＳ Ｐゴシック" panose="020B0600070205080204" pitchFamily="50" charset="-128"/>
                <a:ea typeface="ＭＳ Ｐゴシック" panose="020B0600070205080204" pitchFamily="50" charset="-128"/>
              </a:rPr>
              <a:t>多職種連携</a:t>
            </a:r>
            <a:r>
              <a:rPr lang="en-US" altLang="ja-JP" sz="1350" smtClean="0">
                <a:latin typeface="ＭＳ Ｐゴシック" panose="020B0600070205080204" pitchFamily="50" charset="-128"/>
                <a:ea typeface="ＭＳ Ｐゴシック" panose="020B0600070205080204" pitchFamily="50" charset="-128"/>
              </a:rPr>
              <a:t>)</a:t>
            </a:r>
            <a:r>
              <a:rPr lang="ja-JP" altLang="en-US" sz="1350" smtClean="0">
                <a:latin typeface="ＭＳ Ｐゴシック" panose="020B0600070205080204" pitchFamily="50" charset="-128"/>
                <a:ea typeface="ＭＳ Ｐゴシック" panose="020B0600070205080204" pitchFamily="50" charset="-128"/>
              </a:rPr>
              <a:t>の</a:t>
            </a:r>
            <a:r>
              <a:rPr lang="ja-JP" altLang="en-US" sz="1350" dirty="0">
                <a:latin typeface="ＭＳ Ｐゴシック" panose="020B0600070205080204" pitchFamily="50" charset="-128"/>
                <a:ea typeface="ＭＳ Ｐゴシック" panose="020B0600070205080204" pitchFamily="50" charset="-128"/>
              </a:rPr>
              <a:t>理論と方法を理解</a:t>
            </a:r>
            <a:r>
              <a:rPr lang="ja-JP" altLang="en-US" sz="1350">
                <a:latin typeface="ＭＳ Ｐゴシック" panose="020B0600070205080204" pitchFamily="50" charset="-128"/>
                <a:ea typeface="ＭＳ Ｐゴシック" panose="020B0600070205080204" pitchFamily="50" charset="-128"/>
              </a:rPr>
              <a:t>し</a:t>
            </a:r>
            <a:r>
              <a:rPr lang="ja-JP" altLang="en-US" sz="1350" smtClean="0">
                <a:latin typeface="ＭＳ Ｐゴシック" panose="020B0600070205080204" pitchFamily="50" charset="-128"/>
                <a:ea typeface="ＭＳ Ｐゴシック" panose="020B0600070205080204" pitchFamily="50" charset="-128"/>
              </a:rPr>
              <a:t>、実践することができる</a:t>
            </a:r>
            <a:r>
              <a:rPr lang="ja-JP" altLang="en-US" sz="1350" dirty="0">
                <a:latin typeface="ＭＳ Ｐゴシック" panose="020B0600070205080204" pitchFamily="50" charset="-128"/>
                <a:ea typeface="ＭＳ Ｐゴシック" panose="020B0600070205080204" pitchFamily="50" charset="-128"/>
              </a:rPr>
              <a:t>。</a:t>
            </a:r>
            <a:endParaRPr lang="en-US" altLang="ja-JP" sz="1350" dirty="0">
              <a:latin typeface="ＭＳ Ｐゴシック" panose="020B0600070205080204" pitchFamily="50" charset="-128"/>
              <a:ea typeface="ＭＳ Ｐゴシック" panose="020B0600070205080204" pitchFamily="50" charset="-128"/>
            </a:endParaRPr>
          </a:p>
          <a:p>
            <a:r>
              <a:rPr lang="ja-JP" altLang="en-US" sz="1350" smtClean="0">
                <a:latin typeface="ＭＳ Ｐゴシック" panose="020B0600070205080204" pitchFamily="50" charset="-128"/>
                <a:ea typeface="ＭＳ Ｐゴシック" panose="020B0600070205080204" pitchFamily="50" charset="-128"/>
              </a:rPr>
              <a:t>　③ コミュニティワーク</a:t>
            </a:r>
            <a:r>
              <a:rPr lang="ja-JP" altLang="en-US" sz="1350" dirty="0">
                <a:latin typeface="ＭＳ Ｐゴシック" panose="020B0600070205080204" pitchFamily="50" charset="-128"/>
                <a:ea typeface="ＭＳ Ｐゴシック" panose="020B0600070205080204" pitchFamily="50" charset="-128"/>
              </a:rPr>
              <a:t>（地域とのつながりやインフォーマルの活用等）の理論と方法を理解</a:t>
            </a:r>
            <a:r>
              <a:rPr lang="ja-JP" altLang="en-US" sz="1350">
                <a:latin typeface="ＭＳ Ｐゴシック" panose="020B0600070205080204" pitchFamily="50" charset="-128"/>
                <a:ea typeface="ＭＳ Ｐゴシック" panose="020B0600070205080204" pitchFamily="50" charset="-128"/>
              </a:rPr>
              <a:t>し</a:t>
            </a:r>
            <a:r>
              <a:rPr lang="ja-JP" altLang="en-US" sz="1350" smtClean="0">
                <a:latin typeface="ＭＳ Ｐゴシック" panose="020B0600070205080204" pitchFamily="50" charset="-128"/>
                <a:ea typeface="ＭＳ Ｐゴシック" panose="020B0600070205080204" pitchFamily="50" charset="-128"/>
              </a:rPr>
              <a:t>、実践することが</a:t>
            </a:r>
          </a:p>
          <a:p>
            <a:r>
              <a:rPr lang="ja-JP" altLang="en-US" sz="1350" smtClean="0">
                <a:latin typeface="ＭＳ Ｐゴシック" panose="020B0600070205080204" pitchFamily="50" charset="-128"/>
                <a:ea typeface="ＭＳ Ｐゴシック" panose="020B0600070205080204" pitchFamily="50" charset="-128"/>
              </a:rPr>
              <a:t>　　できる</a:t>
            </a:r>
            <a:r>
              <a:rPr lang="ja-JP" altLang="en-US" sz="1350" dirty="0">
                <a:latin typeface="ＭＳ Ｐゴシック" panose="020B0600070205080204" pitchFamily="50" charset="-128"/>
                <a:ea typeface="ＭＳ Ｐゴシック" panose="020B0600070205080204" pitchFamily="50" charset="-128"/>
              </a:rPr>
              <a:t>。</a:t>
            </a:r>
            <a:endParaRPr lang="en-US" altLang="ja-JP" sz="1350" dirty="0">
              <a:latin typeface="ＭＳ Ｐゴシック" panose="020B0600070205080204" pitchFamily="50" charset="-128"/>
              <a:ea typeface="ＭＳ Ｐゴシック" panose="020B0600070205080204" pitchFamily="50" charset="-128"/>
            </a:endParaRPr>
          </a:p>
          <a:p>
            <a:r>
              <a:rPr lang="ja-JP" altLang="en-US" sz="1350" smtClean="0">
                <a:latin typeface="ＭＳ Ｐゴシック" panose="020B0600070205080204" pitchFamily="50" charset="-128"/>
                <a:ea typeface="ＭＳ Ｐゴシック" panose="020B0600070205080204" pitchFamily="50" charset="-128"/>
              </a:rPr>
              <a:t>　④ スーパービジョン</a:t>
            </a:r>
            <a:r>
              <a:rPr lang="ja-JP" altLang="en-US" sz="1350" dirty="0">
                <a:latin typeface="ＭＳ Ｐゴシック" panose="020B0600070205080204" pitchFamily="50" charset="-128"/>
                <a:ea typeface="ＭＳ Ｐゴシック" panose="020B0600070205080204" pitchFamily="50" charset="-128"/>
              </a:rPr>
              <a:t>の理論と方法</a:t>
            </a:r>
            <a:r>
              <a:rPr lang="ja-JP" altLang="en-US" sz="1350">
                <a:latin typeface="ＭＳ Ｐゴシック" panose="020B0600070205080204" pitchFamily="50" charset="-128"/>
                <a:ea typeface="ＭＳ Ｐゴシック" panose="020B0600070205080204" pitchFamily="50" charset="-128"/>
              </a:rPr>
              <a:t>を</a:t>
            </a:r>
            <a:r>
              <a:rPr lang="ja-JP" altLang="en-US" sz="1350" smtClean="0">
                <a:latin typeface="ＭＳ Ｐゴシック" panose="020B0600070205080204" pitchFamily="50" charset="-128"/>
                <a:ea typeface="ＭＳ Ｐゴシック" panose="020B0600070205080204" pitchFamily="50" charset="-128"/>
              </a:rPr>
              <a:t>理解するとともに、継続的に研鑽を継続した実践をすることができる。</a:t>
            </a:r>
            <a:endParaRPr lang="ja-JP" altLang="en-US" sz="1350" dirty="0">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6058278" y="2756580"/>
            <a:ext cx="1368285" cy="6399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350" dirty="0">
                <a:latin typeface="MS UI Gothic" panose="020B0600070205080204" pitchFamily="50" charset="-128"/>
                <a:ea typeface="MS UI Gothic" panose="020B0600070205080204" pitchFamily="50" charset="-128"/>
              </a:rPr>
              <a:t>講義４</a:t>
            </a:r>
            <a:endParaRPr lang="en-US" altLang="ja-JP" sz="1350" dirty="0">
              <a:latin typeface="MS UI Gothic" panose="020B0600070205080204" pitchFamily="50" charset="-128"/>
              <a:ea typeface="MS UI Gothic" panose="020B0600070205080204" pitchFamily="50" charset="-128"/>
            </a:endParaRPr>
          </a:p>
          <a:p>
            <a:pPr algn="ctr"/>
            <a:r>
              <a:rPr lang="ja-JP" altLang="en-US" sz="1050" dirty="0">
                <a:latin typeface="MS UI Gothic" panose="020B0600070205080204" pitchFamily="50" charset="-128"/>
                <a:ea typeface="MS UI Gothic" panose="020B0600070205080204" pitchFamily="50" charset="-128"/>
              </a:rPr>
              <a:t>コミュニティワーク</a:t>
            </a:r>
          </a:p>
        </p:txBody>
      </p:sp>
      <p:sp>
        <p:nvSpPr>
          <p:cNvPr id="17" name="正方形/長方形 16"/>
          <p:cNvSpPr/>
          <p:nvPr/>
        </p:nvSpPr>
        <p:spPr>
          <a:xfrm>
            <a:off x="4644450" y="2759186"/>
            <a:ext cx="1367689" cy="6399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350" dirty="0">
                <a:latin typeface="MS UI Gothic" panose="020B0600070205080204" pitchFamily="50" charset="-128"/>
                <a:ea typeface="MS UI Gothic" panose="020B0600070205080204" pitchFamily="50" charset="-128"/>
              </a:rPr>
              <a:t>講義３</a:t>
            </a:r>
            <a:endParaRPr lang="en-US" altLang="ja-JP" sz="1350" dirty="0">
              <a:latin typeface="MS UI Gothic" panose="020B0600070205080204" pitchFamily="50" charset="-128"/>
              <a:ea typeface="MS UI Gothic" panose="020B0600070205080204" pitchFamily="50" charset="-128"/>
            </a:endParaRPr>
          </a:p>
          <a:p>
            <a:pPr algn="ctr"/>
            <a:r>
              <a:rPr lang="ja-JP" altLang="en-US" sz="1050" smtClean="0">
                <a:latin typeface="MS UI Gothic" panose="020B0600070205080204" pitchFamily="50" charset="-128"/>
                <a:ea typeface="MS UI Gothic" panose="020B0600070205080204" pitchFamily="50" charset="-128"/>
              </a:rPr>
              <a:t>チームアプローチ</a:t>
            </a:r>
          </a:p>
          <a:p>
            <a:pPr algn="ctr"/>
            <a:r>
              <a:rPr lang="en-US" altLang="ja-JP" sz="1050" smtClean="0">
                <a:latin typeface="MS UI Gothic" panose="020B0600070205080204" pitchFamily="50" charset="-128"/>
                <a:ea typeface="MS UI Gothic" panose="020B0600070205080204" pitchFamily="50" charset="-128"/>
              </a:rPr>
              <a:t>(</a:t>
            </a:r>
            <a:r>
              <a:rPr lang="ja-JP" altLang="en-US" sz="1050" smtClean="0">
                <a:latin typeface="MS UI Gothic" panose="020B0600070205080204" pitchFamily="50" charset="-128"/>
                <a:ea typeface="MS UI Gothic" panose="020B0600070205080204" pitchFamily="50" charset="-128"/>
              </a:rPr>
              <a:t>多職種連携</a:t>
            </a:r>
            <a:r>
              <a:rPr lang="en-US" altLang="ja-JP" sz="1050" smtClean="0">
                <a:latin typeface="MS UI Gothic" panose="020B0600070205080204" pitchFamily="50" charset="-128"/>
                <a:ea typeface="MS UI Gothic" panose="020B0600070205080204" pitchFamily="50" charset="-128"/>
              </a:rPr>
              <a:t>)</a:t>
            </a:r>
            <a:endParaRPr lang="ja-JP" altLang="en-US" sz="1050" dirty="0">
              <a:latin typeface="MS UI Gothic" panose="020B0600070205080204" pitchFamily="50" charset="-128"/>
              <a:ea typeface="MS UI Gothic" panose="020B0600070205080204" pitchFamily="50" charset="-128"/>
            </a:endParaRPr>
          </a:p>
        </p:txBody>
      </p:sp>
      <p:sp>
        <p:nvSpPr>
          <p:cNvPr id="3" name="テキスト ボックス 2"/>
          <p:cNvSpPr txBox="1"/>
          <p:nvPr/>
        </p:nvSpPr>
        <p:spPr>
          <a:xfrm>
            <a:off x="3127575" y="2516692"/>
            <a:ext cx="4426446" cy="230832"/>
          </a:xfrm>
          <a:prstGeom prst="rect">
            <a:avLst/>
          </a:prstGeom>
          <a:noFill/>
        </p:spPr>
        <p:txBody>
          <a:bodyPr wrap="square" rtlCol="0">
            <a:spAutoFit/>
          </a:bodyPr>
          <a:lstStyle/>
          <a:p>
            <a:pPr algn="ctr"/>
            <a:r>
              <a:rPr lang="ja-JP" altLang="en-US" sz="900">
                <a:latin typeface="MS UI Gothic" panose="020B0600070205080204" pitchFamily="50" charset="-128"/>
                <a:ea typeface="MS UI Gothic" panose="020B0600070205080204" pitchFamily="50" charset="-128"/>
              </a:rPr>
              <a:t>本人を中心とした支援におけるケアマネジメント及びコミュニティソーシャルワークの理論と方法</a:t>
            </a:r>
            <a:endParaRPr lang="ja-JP" altLang="en-US" sz="900" dirty="0">
              <a:latin typeface="MS UI Gothic" panose="020B0600070205080204" pitchFamily="50" charset="-128"/>
              <a:ea typeface="MS UI Gothic" panose="020B0600070205080204" pitchFamily="50" charset="-128"/>
            </a:endParaRPr>
          </a:p>
        </p:txBody>
      </p:sp>
      <p:sp>
        <p:nvSpPr>
          <p:cNvPr id="11" name="正方形/長方形 10"/>
          <p:cNvSpPr/>
          <p:nvPr/>
        </p:nvSpPr>
        <p:spPr>
          <a:xfrm>
            <a:off x="3168765" y="2519178"/>
            <a:ext cx="4353178" cy="100241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正方形/長方形 23"/>
          <p:cNvSpPr/>
          <p:nvPr/>
        </p:nvSpPr>
        <p:spPr>
          <a:xfrm>
            <a:off x="1155533" y="4432582"/>
            <a:ext cx="7451312" cy="2910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S UI Gothic" panose="020B0600070205080204" pitchFamily="50" charset="-128"/>
                <a:ea typeface="MS UI Gothic" panose="020B0600070205080204" pitchFamily="50" charset="-128"/>
              </a:rPr>
              <a:t>基幹相談支援センター</a:t>
            </a:r>
            <a:r>
              <a:rPr lang="ja-JP" altLang="en-US" sz="1050">
                <a:solidFill>
                  <a:schemeClr val="tx1"/>
                </a:solidFill>
                <a:latin typeface="MS UI Gothic" panose="020B0600070205080204" pitchFamily="50" charset="-128"/>
                <a:ea typeface="MS UI Gothic" panose="020B0600070205080204" pitchFamily="50" charset="-128"/>
              </a:rPr>
              <a:t>等</a:t>
            </a:r>
            <a:r>
              <a:rPr lang="ja-JP" altLang="en-US" sz="1050" smtClean="0">
                <a:solidFill>
                  <a:schemeClr val="tx1"/>
                </a:solidFill>
                <a:latin typeface="MS UI Gothic" panose="020B0600070205080204" pitchFamily="50" charset="-128"/>
                <a:ea typeface="MS UI Gothic" panose="020B0600070205080204" pitchFamily="50" charset="-128"/>
              </a:rPr>
              <a:t>にて自らの提出課題をチーム</a:t>
            </a:r>
            <a:r>
              <a:rPr lang="ja-JP" altLang="en-US" sz="1050" dirty="0">
                <a:solidFill>
                  <a:schemeClr val="tx1"/>
                </a:solidFill>
                <a:latin typeface="MS UI Gothic" panose="020B0600070205080204" pitchFamily="50" charset="-128"/>
                <a:ea typeface="MS UI Gothic" panose="020B0600070205080204" pitchFamily="50" charset="-128"/>
              </a:rPr>
              <a:t>で検討</a:t>
            </a:r>
            <a:r>
              <a:rPr lang="ja-JP" altLang="en-US" sz="1050">
                <a:solidFill>
                  <a:schemeClr val="tx1"/>
                </a:solidFill>
                <a:latin typeface="MS UI Gothic" panose="020B0600070205080204" pitchFamily="50" charset="-128"/>
                <a:ea typeface="MS UI Gothic" panose="020B0600070205080204" pitchFamily="50" charset="-128"/>
              </a:rPr>
              <a:t>する</a:t>
            </a:r>
            <a:r>
              <a:rPr lang="ja-JP" altLang="en-US" sz="1050" smtClean="0">
                <a:solidFill>
                  <a:schemeClr val="tx1"/>
                </a:solidFill>
                <a:latin typeface="MS UI Gothic" panose="020B0600070205080204" pitchFamily="50" charset="-128"/>
                <a:ea typeface="MS UI Gothic" panose="020B0600070205080204" pitchFamily="50" charset="-128"/>
              </a:rPr>
              <a:t>（課題実習）</a:t>
            </a:r>
            <a:endParaRPr lang="ja-JP" altLang="en-US" sz="1050" dirty="0">
              <a:solidFill>
                <a:schemeClr val="tx1"/>
              </a:solidFill>
              <a:latin typeface="MS UI Gothic" panose="020B0600070205080204" pitchFamily="50" charset="-128"/>
              <a:ea typeface="MS UI Gothic" panose="020B0600070205080204" pitchFamily="50" charset="-128"/>
            </a:endParaRPr>
          </a:p>
        </p:txBody>
      </p:sp>
      <p:sp>
        <p:nvSpPr>
          <p:cNvPr id="35" name="正方形/長方形 34"/>
          <p:cNvSpPr/>
          <p:nvPr/>
        </p:nvSpPr>
        <p:spPr>
          <a:xfrm>
            <a:off x="1155533" y="5546093"/>
            <a:ext cx="7451312" cy="2823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S UI Gothic" panose="020B0600070205080204" pitchFamily="50" charset="-128"/>
                <a:ea typeface="MS UI Gothic" panose="020B0600070205080204" pitchFamily="50" charset="-128"/>
              </a:rPr>
              <a:t>基幹相談支援センター等にて自立支援協議会の参加等</a:t>
            </a:r>
            <a:r>
              <a:rPr lang="ja-JP" altLang="en-US" sz="1050">
                <a:solidFill>
                  <a:schemeClr val="tx1"/>
                </a:solidFill>
                <a:latin typeface="MS UI Gothic" panose="020B0600070205080204" pitchFamily="50" charset="-128"/>
                <a:ea typeface="MS UI Gothic" panose="020B0600070205080204" pitchFamily="50" charset="-128"/>
              </a:rPr>
              <a:t>体験</a:t>
            </a:r>
            <a:r>
              <a:rPr lang="ja-JP" altLang="en-US" sz="1050" smtClean="0">
                <a:solidFill>
                  <a:schemeClr val="tx1"/>
                </a:solidFill>
                <a:latin typeface="MS UI Gothic" panose="020B0600070205080204" pitchFamily="50" charset="-128"/>
                <a:ea typeface="MS UI Gothic" panose="020B0600070205080204" pitchFamily="50" charset="-128"/>
              </a:rPr>
              <a:t>（課題実習）</a:t>
            </a:r>
            <a:endParaRPr lang="ja-JP" altLang="en-US" sz="1050" dirty="0">
              <a:solidFill>
                <a:schemeClr val="tx1"/>
              </a:solidFill>
              <a:latin typeface="MS UI Gothic" panose="020B0600070205080204" pitchFamily="50" charset="-128"/>
              <a:ea typeface="MS UI Gothic" panose="020B0600070205080204" pitchFamily="50" charset="-128"/>
            </a:endParaRPr>
          </a:p>
        </p:txBody>
      </p:sp>
      <p:sp>
        <p:nvSpPr>
          <p:cNvPr id="43" name="正方形/長方形 42"/>
          <p:cNvSpPr/>
          <p:nvPr/>
        </p:nvSpPr>
        <p:spPr>
          <a:xfrm>
            <a:off x="8241805" y="5951002"/>
            <a:ext cx="657219" cy="636169"/>
          </a:xfrm>
          <a:prstGeom prst="rect">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050" dirty="0">
                <a:latin typeface="MS UI Gothic" panose="020B0600070205080204" pitchFamily="50" charset="-128"/>
                <a:ea typeface="MS UI Gothic" panose="020B0600070205080204" pitchFamily="50" charset="-128"/>
              </a:rPr>
              <a:t>修了証</a:t>
            </a:r>
            <a:endParaRPr lang="en-US" altLang="ja-JP" sz="1050" dirty="0">
              <a:latin typeface="MS UI Gothic" panose="020B0600070205080204" pitchFamily="50" charset="-128"/>
              <a:ea typeface="MS UI Gothic" panose="020B0600070205080204" pitchFamily="50" charset="-128"/>
            </a:endParaRPr>
          </a:p>
          <a:p>
            <a:pPr algn="ctr"/>
            <a:r>
              <a:rPr lang="ja-JP" altLang="en-US" sz="1050" dirty="0">
                <a:latin typeface="MS UI Gothic" panose="020B0600070205080204" pitchFamily="50" charset="-128"/>
                <a:ea typeface="MS UI Gothic" panose="020B0600070205080204" pitchFamily="50" charset="-128"/>
              </a:rPr>
              <a:t>交付</a:t>
            </a:r>
          </a:p>
        </p:txBody>
      </p:sp>
      <p:sp>
        <p:nvSpPr>
          <p:cNvPr id="50" name="屈折矢印 49"/>
          <p:cNvSpPr/>
          <p:nvPr/>
        </p:nvSpPr>
        <p:spPr>
          <a:xfrm rot="10800000">
            <a:off x="777700" y="4548850"/>
            <a:ext cx="1361210" cy="387675"/>
          </a:xfrm>
          <a:prstGeom prst="bentUpArrow">
            <a:avLst>
              <a:gd name="adj1" fmla="val 13490"/>
              <a:gd name="adj2" fmla="val 19245"/>
              <a:gd name="adj3" fmla="val 16368"/>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350"/>
          </a:p>
        </p:txBody>
      </p:sp>
      <p:sp>
        <p:nvSpPr>
          <p:cNvPr id="51" name="テキスト ボックス 50"/>
          <p:cNvSpPr txBox="1"/>
          <p:nvPr/>
        </p:nvSpPr>
        <p:spPr>
          <a:xfrm>
            <a:off x="505983" y="356505"/>
            <a:ext cx="3824960" cy="523220"/>
          </a:xfrm>
          <a:prstGeom prst="rect">
            <a:avLst/>
          </a:prstGeom>
          <a:noFill/>
          <a:ln>
            <a:noFill/>
          </a:ln>
        </p:spPr>
        <p:txBody>
          <a:bodyPr wrap="square" rtlCol="0">
            <a:spAutoFit/>
          </a:bodyPr>
          <a:lstStyle/>
          <a:p>
            <a:r>
              <a:rPr lang="ja-JP" altLang="en-US" sz="2800" dirty="0">
                <a:solidFill>
                  <a:srgbClr val="C00000"/>
                </a:solidFill>
                <a:latin typeface="ＤＨＰ特太ゴシック体" panose="020B0500000000000000" pitchFamily="50" charset="-128"/>
                <a:ea typeface="ＤＨＰ特太ゴシック体" panose="020B0500000000000000" pitchFamily="50" charset="-128"/>
              </a:rPr>
              <a:t>現任研修の構造</a:t>
            </a:r>
          </a:p>
        </p:txBody>
      </p:sp>
      <p:sp>
        <p:nvSpPr>
          <p:cNvPr id="52" name="正方形/長方形 51"/>
          <p:cNvSpPr/>
          <p:nvPr/>
        </p:nvSpPr>
        <p:spPr>
          <a:xfrm>
            <a:off x="1155533" y="3701284"/>
            <a:ext cx="1000224" cy="6439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350" smtClean="0">
                <a:latin typeface="MS UI Gothic" panose="020B0600070205080204" pitchFamily="50" charset="-128"/>
                <a:ea typeface="MS UI Gothic" panose="020B0600070205080204" pitchFamily="50" charset="-128"/>
              </a:rPr>
              <a:t>導入講義</a:t>
            </a:r>
            <a:endParaRPr lang="en-US" altLang="ja-JP" sz="1350" dirty="0">
              <a:latin typeface="MS UI Gothic" panose="020B0600070205080204" pitchFamily="50" charset="-128"/>
              <a:ea typeface="MS UI Gothic" panose="020B0600070205080204" pitchFamily="50" charset="-128"/>
            </a:endParaRPr>
          </a:p>
          <a:p>
            <a:pPr algn="ctr"/>
            <a:r>
              <a:rPr lang="ja-JP" altLang="en-US" sz="1050" smtClean="0">
                <a:latin typeface="MS UI Gothic" panose="020B0600070205080204" pitchFamily="50" charset="-128"/>
                <a:ea typeface="MS UI Gothic" panose="020B0600070205080204" pitchFamily="50" charset="-128"/>
              </a:rPr>
              <a:t>個別</a:t>
            </a:r>
            <a:r>
              <a:rPr lang="ja-JP" altLang="en-US" sz="1050">
                <a:latin typeface="MS UI Gothic" panose="020B0600070205080204" pitchFamily="50" charset="-128"/>
                <a:ea typeface="MS UI Gothic" panose="020B0600070205080204" pitchFamily="50" charset="-128"/>
              </a:rPr>
              <a:t>相談</a:t>
            </a:r>
            <a:r>
              <a:rPr lang="ja-JP" altLang="en-US" sz="1050" smtClean="0">
                <a:latin typeface="MS UI Gothic" panose="020B0600070205080204" pitchFamily="50" charset="-128"/>
                <a:ea typeface="MS UI Gothic" panose="020B0600070205080204" pitchFamily="50" charset="-128"/>
              </a:rPr>
              <a:t>支援</a:t>
            </a:r>
          </a:p>
          <a:p>
            <a:pPr algn="ctr"/>
            <a:r>
              <a:rPr lang="en-US" altLang="ja-JP" sz="1050" smtClean="0">
                <a:latin typeface="MS UI Gothic" panose="020B0600070205080204" pitchFamily="50" charset="-128"/>
                <a:ea typeface="MS UI Gothic" panose="020B0600070205080204" pitchFamily="50" charset="-128"/>
              </a:rPr>
              <a:t>(</a:t>
            </a:r>
            <a:r>
              <a:rPr lang="ja-JP" altLang="en-US" sz="1050" smtClean="0">
                <a:latin typeface="MS UI Gothic" panose="020B0600070205080204" pitchFamily="50" charset="-128"/>
                <a:ea typeface="MS UI Gothic" panose="020B0600070205080204" pitchFamily="50" charset="-128"/>
              </a:rPr>
              <a:t>実演</a:t>
            </a:r>
            <a:r>
              <a:rPr lang="en-US" altLang="ja-JP" sz="1050" smtClean="0">
                <a:latin typeface="MS UI Gothic" panose="020B0600070205080204" pitchFamily="50" charset="-128"/>
                <a:ea typeface="MS UI Gothic" panose="020B0600070205080204" pitchFamily="50" charset="-128"/>
              </a:rPr>
              <a:t>)</a:t>
            </a:r>
            <a:endParaRPr lang="ja-JP" altLang="en-US" sz="1050">
              <a:latin typeface="MS UI Gothic" panose="020B0600070205080204" pitchFamily="50" charset="-128"/>
              <a:ea typeface="MS UI Gothic" panose="020B0600070205080204" pitchFamily="50" charset="-128"/>
            </a:endParaRPr>
          </a:p>
        </p:txBody>
      </p:sp>
      <p:sp>
        <p:nvSpPr>
          <p:cNvPr id="53" name="正方形/長方形 52"/>
          <p:cNvSpPr/>
          <p:nvPr/>
        </p:nvSpPr>
        <p:spPr>
          <a:xfrm>
            <a:off x="2191585" y="3701284"/>
            <a:ext cx="551615" cy="6439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smtClean="0">
                <a:latin typeface="MS UI Gothic" panose="020B0600070205080204" pitchFamily="50" charset="-128"/>
                <a:ea typeface="MS UI Gothic" panose="020B0600070205080204" pitchFamily="50" charset="-128"/>
              </a:rPr>
              <a:t>セルフ</a:t>
            </a:r>
          </a:p>
          <a:p>
            <a:pPr algn="ctr"/>
            <a:r>
              <a:rPr lang="ja-JP" altLang="en-US" sz="1050" smtClean="0">
                <a:latin typeface="MS UI Gothic" panose="020B0600070205080204" pitchFamily="50" charset="-128"/>
                <a:ea typeface="MS UI Gothic" panose="020B0600070205080204" pitchFamily="50" charset="-128"/>
              </a:rPr>
              <a:t>チェック</a:t>
            </a:r>
            <a:endParaRPr lang="ja-JP" altLang="en-US" sz="1050">
              <a:latin typeface="MS UI Gothic" panose="020B0600070205080204" pitchFamily="50" charset="-128"/>
              <a:ea typeface="MS UI Gothic" panose="020B0600070205080204" pitchFamily="50" charset="-128"/>
            </a:endParaRPr>
          </a:p>
        </p:txBody>
      </p:sp>
      <p:sp>
        <p:nvSpPr>
          <p:cNvPr id="56" name="正方形/長方形 55"/>
          <p:cNvSpPr/>
          <p:nvPr/>
        </p:nvSpPr>
        <p:spPr>
          <a:xfrm>
            <a:off x="2851590" y="3965993"/>
            <a:ext cx="3440548" cy="342447"/>
          </a:xfrm>
          <a:prstGeom prst="rect">
            <a:avLst/>
          </a:prstGeom>
          <a:gradFill>
            <a:gsLst>
              <a:gs pos="0">
                <a:schemeClr val="bg1"/>
              </a:gs>
              <a:gs pos="0">
                <a:schemeClr val="bg1"/>
              </a:gs>
              <a:gs pos="100000">
                <a:schemeClr val="bg1"/>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smtClean="0">
                <a:latin typeface="MS UI Gothic" panose="020B0600070205080204" pitchFamily="50" charset="-128"/>
                <a:ea typeface="MS UI Gothic" panose="020B0600070205080204" pitchFamily="50" charset="-128"/>
              </a:rPr>
              <a:t>実践報告（６名）</a:t>
            </a:r>
            <a:endParaRPr lang="ja-JP" altLang="en-US" sz="1050">
              <a:latin typeface="MS UI Gothic" panose="020B0600070205080204" pitchFamily="50" charset="-128"/>
              <a:ea typeface="MS UI Gothic" panose="020B0600070205080204" pitchFamily="50" charset="-128"/>
            </a:endParaRPr>
          </a:p>
        </p:txBody>
      </p:sp>
      <p:sp>
        <p:nvSpPr>
          <p:cNvPr id="57" name="正方形/長方形 56"/>
          <p:cNvSpPr/>
          <p:nvPr/>
        </p:nvSpPr>
        <p:spPr>
          <a:xfrm>
            <a:off x="6334287" y="3965993"/>
            <a:ext cx="2231919" cy="342447"/>
          </a:xfrm>
          <a:prstGeom prst="rect">
            <a:avLst/>
          </a:prstGeom>
          <a:gradFill>
            <a:gsLst>
              <a:gs pos="0">
                <a:schemeClr val="bg1"/>
              </a:gs>
              <a:gs pos="0">
                <a:schemeClr val="bg1"/>
              </a:gs>
              <a:gs pos="100000">
                <a:schemeClr val="bg1"/>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smtClean="0">
                <a:latin typeface="MS UI Gothic" panose="020B0600070205080204" pitchFamily="50" charset="-128"/>
                <a:ea typeface="MS UI Gothic" panose="020B0600070205080204" pitchFamily="50" charset="-128"/>
              </a:rPr>
              <a:t>実践報告を受け課題実習にむけた整理とそのグループでの共有</a:t>
            </a:r>
            <a:endParaRPr lang="ja-JP" altLang="en-US" sz="1050">
              <a:latin typeface="MS UI Gothic" panose="020B0600070205080204" pitchFamily="50" charset="-128"/>
              <a:ea typeface="MS UI Gothic" panose="020B0600070205080204" pitchFamily="50" charset="-128"/>
            </a:endParaRPr>
          </a:p>
        </p:txBody>
      </p:sp>
      <p:sp>
        <p:nvSpPr>
          <p:cNvPr id="26" name="左カーブ矢印 25"/>
          <p:cNvSpPr/>
          <p:nvPr/>
        </p:nvSpPr>
        <p:spPr>
          <a:xfrm>
            <a:off x="8194876" y="4203637"/>
            <a:ext cx="262554" cy="433546"/>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350">
              <a:solidFill>
                <a:schemeClr val="tx1"/>
              </a:solidFill>
            </a:endParaRPr>
          </a:p>
        </p:txBody>
      </p:sp>
      <p:sp>
        <p:nvSpPr>
          <p:cNvPr id="58" name="正方形/長方形 57"/>
          <p:cNvSpPr/>
          <p:nvPr/>
        </p:nvSpPr>
        <p:spPr>
          <a:xfrm>
            <a:off x="1155534" y="4810826"/>
            <a:ext cx="1000223" cy="6399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350" smtClean="0">
                <a:latin typeface="MS UI Gothic" panose="020B0600070205080204" pitchFamily="50" charset="-128"/>
                <a:ea typeface="MS UI Gothic" panose="020B0600070205080204" pitchFamily="50" charset="-128"/>
              </a:rPr>
              <a:t>導入講義</a:t>
            </a:r>
            <a:endParaRPr lang="en-US" altLang="ja-JP" sz="1350" dirty="0">
              <a:latin typeface="MS UI Gothic" panose="020B0600070205080204" pitchFamily="50" charset="-128"/>
              <a:ea typeface="MS UI Gothic" panose="020B0600070205080204" pitchFamily="50" charset="-128"/>
            </a:endParaRPr>
          </a:p>
          <a:p>
            <a:pPr algn="ctr"/>
            <a:r>
              <a:rPr lang="ja-JP" altLang="en-US" sz="1000" smtClean="0">
                <a:latin typeface="MS UI Gothic" panose="020B0600070205080204" pitchFamily="50" charset="-128"/>
                <a:ea typeface="MS UI Gothic" panose="020B0600070205080204" pitchFamily="50" charset="-128"/>
              </a:rPr>
              <a:t>チームアプローチ</a:t>
            </a:r>
          </a:p>
          <a:p>
            <a:pPr algn="ctr"/>
            <a:r>
              <a:rPr lang="en-US" altLang="ja-JP" sz="900" smtClean="0">
                <a:latin typeface="MS UI Gothic" panose="020B0600070205080204" pitchFamily="50" charset="-128"/>
                <a:ea typeface="MS UI Gothic" panose="020B0600070205080204" pitchFamily="50" charset="-128"/>
              </a:rPr>
              <a:t>(</a:t>
            </a:r>
            <a:r>
              <a:rPr lang="ja-JP" altLang="en-US" sz="900" smtClean="0">
                <a:latin typeface="MS UI Gothic" panose="020B0600070205080204" pitchFamily="50" charset="-128"/>
                <a:ea typeface="MS UI Gothic" panose="020B0600070205080204" pitchFamily="50" charset="-128"/>
              </a:rPr>
              <a:t>実演</a:t>
            </a:r>
            <a:r>
              <a:rPr lang="en-US" altLang="ja-JP" sz="900" smtClean="0">
                <a:latin typeface="MS UI Gothic" panose="020B0600070205080204" pitchFamily="50" charset="-128"/>
                <a:ea typeface="MS UI Gothic" panose="020B0600070205080204" pitchFamily="50" charset="-128"/>
              </a:rPr>
              <a:t>)</a:t>
            </a:r>
            <a:endParaRPr lang="ja-JP" altLang="en-US" sz="900" dirty="0">
              <a:latin typeface="MS UI Gothic" panose="020B0600070205080204" pitchFamily="50" charset="-128"/>
              <a:ea typeface="MS UI Gothic" panose="020B0600070205080204" pitchFamily="50" charset="-128"/>
            </a:endParaRPr>
          </a:p>
        </p:txBody>
      </p:sp>
      <p:sp>
        <p:nvSpPr>
          <p:cNvPr id="59" name="正方形/長方形 58"/>
          <p:cNvSpPr/>
          <p:nvPr/>
        </p:nvSpPr>
        <p:spPr>
          <a:xfrm>
            <a:off x="2191585" y="4810826"/>
            <a:ext cx="551615" cy="6399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050" smtClean="0">
                <a:latin typeface="MS UI Gothic" panose="020B0600070205080204" pitchFamily="50" charset="-128"/>
                <a:ea typeface="MS UI Gothic" panose="020B0600070205080204" pitchFamily="50" charset="-128"/>
              </a:rPr>
              <a:t>セルフ</a:t>
            </a:r>
          </a:p>
          <a:p>
            <a:pPr algn="ctr"/>
            <a:r>
              <a:rPr lang="ja-JP" altLang="en-US" sz="1050" smtClean="0">
                <a:latin typeface="MS UI Gothic" panose="020B0600070205080204" pitchFamily="50" charset="-128"/>
                <a:ea typeface="MS UI Gothic" panose="020B0600070205080204" pitchFamily="50" charset="-128"/>
              </a:rPr>
              <a:t>チェック</a:t>
            </a:r>
            <a:endParaRPr lang="ja-JP" altLang="en-US" sz="1050" dirty="0">
              <a:latin typeface="MS UI Gothic" panose="020B0600070205080204" pitchFamily="50" charset="-128"/>
              <a:ea typeface="MS UI Gothic" panose="020B0600070205080204" pitchFamily="50" charset="-128"/>
            </a:endParaRPr>
          </a:p>
        </p:txBody>
      </p:sp>
      <p:sp>
        <p:nvSpPr>
          <p:cNvPr id="61" name="正方形/長方形 60"/>
          <p:cNvSpPr/>
          <p:nvPr/>
        </p:nvSpPr>
        <p:spPr>
          <a:xfrm>
            <a:off x="2865090" y="5079095"/>
            <a:ext cx="2449734" cy="342447"/>
          </a:xfrm>
          <a:prstGeom prst="rect">
            <a:avLst/>
          </a:prstGeom>
          <a:gradFill>
            <a:gsLst>
              <a:gs pos="0">
                <a:schemeClr val="bg1"/>
              </a:gs>
              <a:gs pos="0">
                <a:schemeClr val="bg1"/>
              </a:gs>
              <a:gs pos="100000">
                <a:schemeClr val="bg1"/>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smtClean="0">
                <a:latin typeface="MS UI Gothic" panose="020B0600070205080204" pitchFamily="50" charset="-128"/>
                <a:ea typeface="MS UI Gothic" panose="020B0600070205080204" pitchFamily="50" charset="-128"/>
              </a:rPr>
              <a:t>実践報告（６名）</a:t>
            </a:r>
            <a:endParaRPr lang="ja-JP" altLang="en-US" sz="1050">
              <a:latin typeface="MS UI Gothic" panose="020B0600070205080204" pitchFamily="50" charset="-128"/>
              <a:ea typeface="MS UI Gothic" panose="020B0600070205080204" pitchFamily="50" charset="-128"/>
            </a:endParaRPr>
          </a:p>
        </p:txBody>
      </p:sp>
      <p:sp>
        <p:nvSpPr>
          <p:cNvPr id="64" name="正方形/長方形 63"/>
          <p:cNvSpPr/>
          <p:nvPr/>
        </p:nvSpPr>
        <p:spPr>
          <a:xfrm>
            <a:off x="6334288" y="5079095"/>
            <a:ext cx="2231919" cy="342447"/>
          </a:xfrm>
          <a:prstGeom prst="rect">
            <a:avLst/>
          </a:prstGeom>
          <a:gradFill>
            <a:gsLst>
              <a:gs pos="0">
                <a:schemeClr val="bg1"/>
              </a:gs>
              <a:gs pos="0">
                <a:schemeClr val="bg1"/>
              </a:gs>
              <a:gs pos="100000">
                <a:schemeClr val="bg1"/>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smtClean="0">
                <a:latin typeface="MS UI Gothic" panose="020B0600070205080204" pitchFamily="50" charset="-128"/>
                <a:ea typeface="MS UI Gothic" panose="020B0600070205080204" pitchFamily="50" charset="-128"/>
              </a:rPr>
              <a:t>実践報告を受け課題実習にむけた整理とそのグループでの共有</a:t>
            </a:r>
            <a:endParaRPr lang="ja-JP" altLang="en-US" sz="1050">
              <a:latin typeface="MS UI Gothic" panose="020B0600070205080204" pitchFamily="50" charset="-128"/>
              <a:ea typeface="MS UI Gothic" panose="020B0600070205080204" pitchFamily="50" charset="-128"/>
            </a:endParaRPr>
          </a:p>
        </p:txBody>
      </p:sp>
      <p:sp>
        <p:nvSpPr>
          <p:cNvPr id="65" name="正方形/長方形 64"/>
          <p:cNvSpPr/>
          <p:nvPr/>
        </p:nvSpPr>
        <p:spPr>
          <a:xfrm>
            <a:off x="5371532" y="5076695"/>
            <a:ext cx="910362" cy="342447"/>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smtClean="0">
                <a:solidFill>
                  <a:schemeClr val="bg1"/>
                </a:solidFill>
                <a:latin typeface="MS UI Gothic" panose="020B0600070205080204" pitchFamily="50" charset="-128"/>
                <a:ea typeface="MS UI Gothic" panose="020B0600070205080204" pitchFamily="50" charset="-128"/>
              </a:rPr>
              <a:t>グループで</a:t>
            </a:r>
          </a:p>
          <a:p>
            <a:pPr algn="ctr"/>
            <a:r>
              <a:rPr lang="ja-JP" altLang="en-US" sz="1050" smtClean="0">
                <a:solidFill>
                  <a:schemeClr val="bg1"/>
                </a:solidFill>
                <a:latin typeface="MS UI Gothic" panose="020B0600070205080204" pitchFamily="50" charset="-128"/>
                <a:ea typeface="MS UI Gothic" panose="020B0600070205080204" pitchFamily="50" charset="-128"/>
              </a:rPr>
              <a:t>１事例選定</a:t>
            </a:r>
            <a:endParaRPr lang="ja-JP" altLang="en-US" sz="1050">
              <a:solidFill>
                <a:schemeClr val="bg1"/>
              </a:solidFill>
              <a:latin typeface="MS UI Gothic" panose="020B0600070205080204" pitchFamily="50" charset="-128"/>
              <a:ea typeface="MS UI Gothic" panose="020B0600070205080204" pitchFamily="50" charset="-128"/>
            </a:endParaRPr>
          </a:p>
        </p:txBody>
      </p:sp>
      <p:sp>
        <p:nvSpPr>
          <p:cNvPr id="31" name="右矢印 30"/>
          <p:cNvSpPr/>
          <p:nvPr/>
        </p:nvSpPr>
        <p:spPr>
          <a:xfrm>
            <a:off x="5229826" y="5148803"/>
            <a:ext cx="217334" cy="2032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6" name="左カーブ矢印 65"/>
          <p:cNvSpPr/>
          <p:nvPr/>
        </p:nvSpPr>
        <p:spPr>
          <a:xfrm>
            <a:off x="8199124" y="5317926"/>
            <a:ext cx="262554" cy="433546"/>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350">
              <a:solidFill>
                <a:schemeClr val="tx1"/>
              </a:solidFill>
            </a:endParaRPr>
          </a:p>
        </p:txBody>
      </p:sp>
      <p:sp>
        <p:nvSpPr>
          <p:cNvPr id="68" name="正方形/長方形 67"/>
          <p:cNvSpPr/>
          <p:nvPr/>
        </p:nvSpPr>
        <p:spPr>
          <a:xfrm>
            <a:off x="1155534" y="5935421"/>
            <a:ext cx="1000224" cy="64396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smtClean="0">
                <a:solidFill>
                  <a:srgbClr val="FFFFFF"/>
                </a:solidFill>
                <a:latin typeface="MS UI Gothic" panose="020B0600070205080204" pitchFamily="50" charset="-128"/>
                <a:ea typeface="MS UI Gothic" panose="020B0600070205080204" pitchFamily="50" charset="-128"/>
              </a:rPr>
              <a:t>導入講義</a:t>
            </a:r>
            <a:endParaRPr lang="en-US" altLang="ja-JP" sz="1350" dirty="0">
              <a:solidFill>
                <a:srgbClr val="FFFFFF"/>
              </a:solidFill>
              <a:latin typeface="MS UI Gothic" panose="020B0600070205080204" pitchFamily="50" charset="-128"/>
              <a:ea typeface="MS UI Gothic" panose="020B0600070205080204" pitchFamily="50" charset="-128"/>
            </a:endParaRPr>
          </a:p>
          <a:p>
            <a:pPr algn="ctr"/>
            <a:r>
              <a:rPr lang="ja-JP" altLang="en-US" sz="1000" dirty="0">
                <a:solidFill>
                  <a:srgbClr val="FFFFFF"/>
                </a:solidFill>
                <a:latin typeface="MS UI Gothic" panose="020B0600070205080204" pitchFamily="50" charset="-128"/>
                <a:ea typeface="MS UI Gothic" panose="020B0600070205080204" pitchFamily="50" charset="-128"/>
              </a:rPr>
              <a:t>スーパービジョン</a:t>
            </a:r>
          </a:p>
        </p:txBody>
      </p:sp>
      <p:sp>
        <p:nvSpPr>
          <p:cNvPr id="69" name="正方形/長方形 68"/>
          <p:cNvSpPr/>
          <p:nvPr/>
        </p:nvSpPr>
        <p:spPr>
          <a:xfrm>
            <a:off x="2187611" y="5935421"/>
            <a:ext cx="1000224" cy="64396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smtClean="0">
                <a:solidFill>
                  <a:srgbClr val="FFFFFF"/>
                </a:solidFill>
                <a:latin typeface="MS UI Gothic" panose="020B0600070205080204" pitchFamily="50" charset="-128"/>
                <a:ea typeface="MS UI Gothic" panose="020B0600070205080204" pitchFamily="50" charset="-128"/>
              </a:rPr>
              <a:t>ロールプレイ</a:t>
            </a:r>
            <a:r>
              <a:rPr lang="ja-JP" altLang="en-US" sz="1000" smtClean="0">
                <a:solidFill>
                  <a:srgbClr val="FFFFFF"/>
                </a:solidFill>
                <a:latin typeface="MS UI Gothic" panose="020B0600070205080204" pitchFamily="50" charset="-128"/>
                <a:ea typeface="MS UI Gothic" panose="020B0600070205080204" pitchFamily="50" charset="-128"/>
              </a:rPr>
              <a:t>ＧＳＶ</a:t>
            </a:r>
            <a:endParaRPr lang="ja-JP" altLang="en-US" sz="1000" dirty="0">
              <a:solidFill>
                <a:srgbClr val="FFFFFF"/>
              </a:solidFill>
              <a:latin typeface="MS UI Gothic" panose="020B0600070205080204" pitchFamily="50" charset="-128"/>
              <a:ea typeface="MS UI Gothic" panose="020B0600070205080204" pitchFamily="50" charset="-128"/>
            </a:endParaRPr>
          </a:p>
        </p:txBody>
      </p:sp>
      <p:sp>
        <p:nvSpPr>
          <p:cNvPr id="70" name="正方形/長方形 69"/>
          <p:cNvSpPr/>
          <p:nvPr/>
        </p:nvSpPr>
        <p:spPr>
          <a:xfrm>
            <a:off x="3252024" y="5935421"/>
            <a:ext cx="1000224" cy="64396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smtClean="0">
                <a:solidFill>
                  <a:srgbClr val="FFFFFF"/>
                </a:solidFill>
                <a:latin typeface="MS UI Gothic" panose="020B0600070205080204" pitchFamily="50" charset="-128"/>
                <a:ea typeface="MS UI Gothic" panose="020B0600070205080204" pitchFamily="50" charset="-128"/>
              </a:rPr>
              <a:t>グループ体験演習</a:t>
            </a:r>
            <a:endParaRPr lang="en-US" altLang="ja-JP" sz="1350" dirty="0">
              <a:solidFill>
                <a:srgbClr val="FFFFFF"/>
              </a:solidFill>
              <a:latin typeface="MS UI Gothic" panose="020B0600070205080204" pitchFamily="50" charset="-128"/>
              <a:ea typeface="MS UI Gothic" panose="020B0600070205080204" pitchFamily="50" charset="-128"/>
            </a:endParaRPr>
          </a:p>
          <a:p>
            <a:pPr algn="ctr"/>
            <a:r>
              <a:rPr lang="ja-JP" altLang="en-US" sz="1000" smtClean="0">
                <a:solidFill>
                  <a:srgbClr val="FFFFFF"/>
                </a:solidFill>
                <a:latin typeface="MS UI Gothic" panose="020B0600070205080204" pitchFamily="50" charset="-128"/>
                <a:ea typeface="MS UI Gothic" panose="020B0600070205080204" pitchFamily="50" charset="-128"/>
              </a:rPr>
              <a:t>ＧＳＶ</a:t>
            </a:r>
            <a:endParaRPr lang="ja-JP" altLang="en-US" sz="1000" dirty="0">
              <a:solidFill>
                <a:srgbClr val="FFFFFF"/>
              </a:solidFill>
              <a:latin typeface="MS UI Gothic" panose="020B0600070205080204" pitchFamily="50" charset="-128"/>
              <a:ea typeface="MS UI Gothic" panose="020B0600070205080204" pitchFamily="50" charset="-128"/>
            </a:endParaRPr>
          </a:p>
        </p:txBody>
      </p:sp>
      <p:sp>
        <p:nvSpPr>
          <p:cNvPr id="71" name="正方形/長方形 70"/>
          <p:cNvSpPr/>
          <p:nvPr/>
        </p:nvSpPr>
        <p:spPr>
          <a:xfrm>
            <a:off x="4311248" y="5939397"/>
            <a:ext cx="978265" cy="6399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350" smtClean="0">
                <a:latin typeface="MS UI Gothic" panose="020B0600070205080204" pitchFamily="50" charset="-128"/>
                <a:ea typeface="MS UI Gothic" panose="020B0600070205080204" pitchFamily="50" charset="-128"/>
              </a:rPr>
              <a:t>導入講義</a:t>
            </a:r>
            <a:endParaRPr lang="en-US" altLang="ja-JP" sz="1350" dirty="0">
              <a:latin typeface="MS UI Gothic" panose="020B0600070205080204" pitchFamily="50" charset="-128"/>
              <a:ea typeface="MS UI Gothic" panose="020B0600070205080204" pitchFamily="50" charset="-128"/>
            </a:endParaRPr>
          </a:p>
          <a:p>
            <a:pPr algn="ctr"/>
            <a:r>
              <a:rPr lang="ja-JP" altLang="en-US" sz="900" dirty="0">
                <a:latin typeface="MS UI Gothic" panose="020B0600070205080204" pitchFamily="50" charset="-128"/>
                <a:ea typeface="MS UI Gothic" panose="020B0600070205080204" pitchFamily="50" charset="-128"/>
              </a:rPr>
              <a:t>コミュニティワーク</a:t>
            </a:r>
          </a:p>
        </p:txBody>
      </p:sp>
      <p:sp>
        <p:nvSpPr>
          <p:cNvPr id="72" name="正方形/長方形 71"/>
          <p:cNvSpPr/>
          <p:nvPr/>
        </p:nvSpPr>
        <p:spPr>
          <a:xfrm>
            <a:off x="5326557" y="5939397"/>
            <a:ext cx="2227464" cy="6399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050" smtClean="0">
                <a:latin typeface="MS UI Gothic" panose="020B0600070205080204" pitchFamily="50" charset="-128"/>
                <a:ea typeface="MS UI Gothic" panose="020B0600070205080204" pitchFamily="50" charset="-128"/>
              </a:rPr>
              <a:t>６人グループにてグループ演習</a:t>
            </a:r>
          </a:p>
          <a:p>
            <a:pPr algn="ctr"/>
            <a:endParaRPr lang="ja-JP" altLang="en-US" sz="1050">
              <a:latin typeface="MS UI Gothic" panose="020B0600070205080204" pitchFamily="50" charset="-128"/>
              <a:ea typeface="MS UI Gothic" panose="020B0600070205080204" pitchFamily="50" charset="-128"/>
            </a:endParaRPr>
          </a:p>
          <a:p>
            <a:pPr algn="ctr"/>
            <a:endParaRPr lang="ja-JP" altLang="en-US" sz="1050" dirty="0">
              <a:latin typeface="MS UI Gothic" panose="020B0600070205080204" pitchFamily="50" charset="-128"/>
              <a:ea typeface="MS UI Gothic" panose="020B0600070205080204" pitchFamily="50" charset="-128"/>
            </a:endParaRPr>
          </a:p>
        </p:txBody>
      </p:sp>
      <p:sp>
        <p:nvSpPr>
          <p:cNvPr id="73" name="正方形/長方形 72"/>
          <p:cNvSpPr/>
          <p:nvPr/>
        </p:nvSpPr>
        <p:spPr>
          <a:xfrm>
            <a:off x="7592378" y="5943211"/>
            <a:ext cx="602498" cy="643960"/>
          </a:xfrm>
          <a:prstGeom prst="rect">
            <a:avLst/>
          </a:prstGeom>
          <a:solidFill>
            <a:schemeClr val="accent5">
              <a:lumMod val="40000"/>
              <a:lumOff val="60000"/>
            </a:schemeClr>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smtClean="0">
                <a:latin typeface="MS UI Gothic" panose="020B0600070205080204" pitchFamily="50" charset="-128"/>
                <a:ea typeface="MS UI Gothic" panose="020B0600070205080204" pitchFamily="50" charset="-128"/>
              </a:rPr>
              <a:t>研修</a:t>
            </a:r>
          </a:p>
          <a:p>
            <a:pPr algn="ctr"/>
            <a:r>
              <a:rPr lang="ja-JP" altLang="en-US" sz="1200" smtClean="0">
                <a:latin typeface="MS UI Gothic" panose="020B0600070205080204" pitchFamily="50" charset="-128"/>
                <a:ea typeface="MS UI Gothic" panose="020B0600070205080204" pitchFamily="50" charset="-128"/>
              </a:rPr>
              <a:t>まとめ</a:t>
            </a:r>
            <a:endParaRPr lang="ja-JP" altLang="en-US" sz="1200" dirty="0">
              <a:latin typeface="MS UI Gothic" panose="020B0600070205080204" pitchFamily="50" charset="-128"/>
              <a:ea typeface="MS UI Gothic" panose="020B0600070205080204" pitchFamily="50" charset="-128"/>
            </a:endParaRPr>
          </a:p>
        </p:txBody>
      </p:sp>
      <p:sp>
        <p:nvSpPr>
          <p:cNvPr id="75" name="正方形/長方形 74"/>
          <p:cNvSpPr/>
          <p:nvPr/>
        </p:nvSpPr>
        <p:spPr>
          <a:xfrm>
            <a:off x="5365706" y="6211370"/>
            <a:ext cx="2132168" cy="342447"/>
          </a:xfrm>
          <a:prstGeom prst="rect">
            <a:avLst/>
          </a:prstGeom>
          <a:gradFill>
            <a:gsLst>
              <a:gs pos="0">
                <a:schemeClr val="bg1"/>
              </a:gs>
              <a:gs pos="0">
                <a:schemeClr val="bg1"/>
              </a:gs>
              <a:gs pos="100000">
                <a:schemeClr val="bg1"/>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smtClean="0">
                <a:latin typeface="MS UI Gothic" panose="020B0600070205080204" pitchFamily="50" charset="-128"/>
                <a:ea typeface="MS UI Gothic" panose="020B0600070205080204" pitchFamily="50" charset="-128"/>
              </a:rPr>
              <a:t>実践報告・ヒアリングシート記入</a:t>
            </a:r>
          </a:p>
          <a:p>
            <a:pPr algn="ctr"/>
            <a:r>
              <a:rPr lang="ja-JP" altLang="en-US" sz="1050" smtClean="0">
                <a:latin typeface="MS UI Gothic" panose="020B0600070205080204" pitchFamily="50" charset="-128"/>
                <a:ea typeface="MS UI Gothic" panose="020B0600070205080204" pitchFamily="50" charset="-128"/>
              </a:rPr>
              <a:t>地域支援について</a:t>
            </a:r>
            <a:endParaRPr lang="ja-JP" altLang="en-US" sz="1050">
              <a:latin typeface="MS UI Gothic" panose="020B0600070205080204" pitchFamily="50" charset="-128"/>
              <a:ea typeface="MS UI Gothic" panose="020B0600070205080204" pitchFamily="50" charset="-128"/>
            </a:endParaRPr>
          </a:p>
        </p:txBody>
      </p:sp>
      <p:sp>
        <p:nvSpPr>
          <p:cNvPr id="76" name="屈折矢印 75"/>
          <p:cNvSpPr/>
          <p:nvPr/>
        </p:nvSpPr>
        <p:spPr>
          <a:xfrm rot="10800000">
            <a:off x="756479" y="5673520"/>
            <a:ext cx="1361210" cy="387675"/>
          </a:xfrm>
          <a:prstGeom prst="bentUpArrow">
            <a:avLst>
              <a:gd name="adj1" fmla="val 13490"/>
              <a:gd name="adj2" fmla="val 19245"/>
              <a:gd name="adj3" fmla="val 16368"/>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350"/>
          </a:p>
        </p:txBody>
      </p:sp>
    </p:spTree>
    <p:extLst>
      <p:ext uri="{BB962C8B-B14F-4D97-AF65-F5344CB8AC3E}">
        <p14:creationId xmlns:p14="http://schemas.microsoft.com/office/powerpoint/2010/main" val="2338330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238991" y="1743346"/>
            <a:ext cx="8655627" cy="411193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S UI Gothic" panose="020B0600070205080204" pitchFamily="50" charset="-128"/>
              <a:ea typeface="MS UI Gothic" panose="020B0600070205080204" pitchFamily="50" charset="-128"/>
            </a:endParaRPr>
          </a:p>
        </p:txBody>
      </p:sp>
      <p:sp>
        <p:nvSpPr>
          <p:cNvPr id="19" name="円/楕円 18"/>
          <p:cNvSpPr>
            <a:spLocks noChangeArrowheads="1"/>
          </p:cNvSpPr>
          <p:nvPr/>
        </p:nvSpPr>
        <p:spPr bwMode="auto">
          <a:xfrm>
            <a:off x="2676457" y="2228047"/>
            <a:ext cx="3976897" cy="3107145"/>
          </a:xfrm>
          <a:prstGeom prst="ellipse">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blurRad="40000" dist="20000" dir="5400000" rotWithShape="0">
              <a:srgbClr val="808080">
                <a:alpha val="37999"/>
              </a:srgbClr>
            </a:outerShdw>
          </a:effectLst>
        </p:spPr>
        <p:txBody>
          <a:bodyPr anchor="ctr"/>
          <a:lstStyle/>
          <a:p>
            <a:pPr algn="ctr">
              <a:defRPr/>
            </a:pPr>
            <a:endParaRPr lang="ja-JP" altLang="en-US" sz="1350">
              <a:solidFill>
                <a:schemeClr val="dk1"/>
              </a:solidFill>
              <a:latin typeface="MS UI Gothic" panose="020B0600070205080204" pitchFamily="50" charset="-128"/>
              <a:ea typeface="MS UI Gothic" panose="020B0600070205080204" pitchFamily="50" charset="-128"/>
            </a:endParaRPr>
          </a:p>
        </p:txBody>
      </p:sp>
      <p:sp>
        <p:nvSpPr>
          <p:cNvPr id="19460" name="テキスト ボックス 5"/>
          <p:cNvSpPr txBox="1">
            <a:spLocks noChangeArrowheads="1"/>
          </p:cNvSpPr>
          <p:nvPr/>
        </p:nvSpPr>
        <p:spPr bwMode="auto">
          <a:xfrm>
            <a:off x="3626012" y="2461097"/>
            <a:ext cx="2170257"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医療機関</a:t>
            </a:r>
            <a:endParaRPr lang="en-US" altLang="ja-JP" sz="1350" dirty="0">
              <a:latin typeface="MS UI Gothic" panose="020B0600070205080204" pitchFamily="50" charset="-128"/>
              <a:ea typeface="MS UI Gothic" panose="020B0600070205080204" pitchFamily="50" charset="-128"/>
            </a:endParaRPr>
          </a:p>
          <a:p>
            <a:pPr algn="ctr"/>
            <a:r>
              <a:rPr lang="ja-JP" altLang="en-US" sz="1350" dirty="0">
                <a:latin typeface="MS UI Gothic" panose="020B0600070205080204" pitchFamily="50" charset="-128"/>
                <a:ea typeface="MS UI Gothic" panose="020B0600070205080204" pitchFamily="50" charset="-128"/>
              </a:rPr>
              <a:t>（主治医・ケースワーカー）</a:t>
            </a:r>
          </a:p>
        </p:txBody>
      </p:sp>
      <p:sp>
        <p:nvSpPr>
          <p:cNvPr id="19461" name="テキスト ボックス 6"/>
          <p:cNvSpPr txBox="1">
            <a:spLocks noChangeArrowheads="1"/>
          </p:cNvSpPr>
          <p:nvPr/>
        </p:nvSpPr>
        <p:spPr bwMode="auto">
          <a:xfrm>
            <a:off x="5268626" y="3007105"/>
            <a:ext cx="844601"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デイケア</a:t>
            </a:r>
          </a:p>
        </p:txBody>
      </p:sp>
      <p:sp>
        <p:nvSpPr>
          <p:cNvPr id="19462" name="テキスト ボックス 11"/>
          <p:cNvSpPr txBox="1">
            <a:spLocks noChangeArrowheads="1"/>
          </p:cNvSpPr>
          <p:nvPr/>
        </p:nvSpPr>
        <p:spPr bwMode="auto">
          <a:xfrm>
            <a:off x="5333062" y="3472806"/>
            <a:ext cx="924601"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訪問看護</a:t>
            </a:r>
          </a:p>
        </p:txBody>
      </p:sp>
      <p:sp>
        <p:nvSpPr>
          <p:cNvPr id="19465" name="テキスト ボックス 15"/>
          <p:cNvSpPr txBox="1">
            <a:spLocks noChangeArrowheads="1"/>
          </p:cNvSpPr>
          <p:nvPr/>
        </p:nvSpPr>
        <p:spPr bwMode="auto">
          <a:xfrm>
            <a:off x="4098131" y="3477480"/>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a:latin typeface="MS UI Gothic" panose="020B0600070205080204" pitchFamily="50" charset="-128"/>
                <a:ea typeface="MS UI Gothic" panose="020B0600070205080204" pitchFamily="50" charset="-128"/>
              </a:rPr>
              <a:t>Ａさん</a:t>
            </a:r>
          </a:p>
        </p:txBody>
      </p:sp>
      <p:sp>
        <p:nvSpPr>
          <p:cNvPr id="19469" name="テキスト ボックス 10"/>
          <p:cNvSpPr txBox="1">
            <a:spLocks noChangeArrowheads="1"/>
          </p:cNvSpPr>
          <p:nvPr/>
        </p:nvSpPr>
        <p:spPr bwMode="auto">
          <a:xfrm>
            <a:off x="3835309" y="4472781"/>
            <a:ext cx="1342454"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相談支援専門員</a:t>
            </a:r>
          </a:p>
        </p:txBody>
      </p:sp>
      <p:sp>
        <p:nvSpPr>
          <p:cNvPr id="19470" name="テキスト ボックス 19"/>
          <p:cNvSpPr txBox="1">
            <a:spLocks noChangeArrowheads="1"/>
          </p:cNvSpPr>
          <p:nvPr/>
        </p:nvSpPr>
        <p:spPr bwMode="auto">
          <a:xfrm>
            <a:off x="417518" y="3864655"/>
            <a:ext cx="1480729"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テラスハウスでの</a:t>
            </a:r>
            <a:endParaRPr lang="en-US" altLang="ja-JP" sz="1350" dirty="0">
              <a:latin typeface="MS UI Gothic" panose="020B0600070205080204" pitchFamily="50" charset="-128"/>
              <a:ea typeface="MS UI Gothic" panose="020B0600070205080204" pitchFamily="50" charset="-128"/>
            </a:endParaRPr>
          </a:p>
          <a:p>
            <a:pPr algn="ctr"/>
            <a:r>
              <a:rPr lang="ja-JP" altLang="en-US" sz="1350" dirty="0">
                <a:latin typeface="MS UI Gothic" panose="020B0600070205080204" pitchFamily="50" charset="-128"/>
                <a:ea typeface="MS UI Gothic" panose="020B0600070205080204" pitchFamily="50" charset="-128"/>
              </a:rPr>
              <a:t>一人暮らし</a:t>
            </a:r>
          </a:p>
        </p:txBody>
      </p:sp>
      <p:sp>
        <p:nvSpPr>
          <p:cNvPr id="13" name="テキスト ボックス 12"/>
          <p:cNvSpPr txBox="1">
            <a:spLocks noChangeArrowheads="1"/>
          </p:cNvSpPr>
          <p:nvPr/>
        </p:nvSpPr>
        <p:spPr bwMode="auto">
          <a:xfrm>
            <a:off x="4057738" y="5063806"/>
            <a:ext cx="857250" cy="715581"/>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txBody>
          <a:bodyPr>
            <a:spAutoFit/>
          </a:bodyPr>
          <a:lstStyle/>
          <a:p>
            <a:pPr algn="ctr">
              <a:defRPr/>
            </a:pPr>
            <a:r>
              <a:rPr lang="ja-JP" altLang="en-US" sz="1350" dirty="0">
                <a:solidFill>
                  <a:schemeClr val="dk1"/>
                </a:solidFill>
                <a:latin typeface="MS UI Gothic" panose="020B0600070205080204" pitchFamily="50" charset="-128"/>
                <a:ea typeface="MS UI Gothic" panose="020B0600070205080204" pitchFamily="50" charset="-128"/>
              </a:rPr>
              <a:t>保健福祉</a:t>
            </a:r>
            <a:endParaRPr lang="en-US" altLang="ja-JP" sz="1350" dirty="0">
              <a:solidFill>
                <a:schemeClr val="dk1"/>
              </a:solidFill>
              <a:latin typeface="MS UI Gothic" panose="020B0600070205080204" pitchFamily="50" charset="-128"/>
              <a:ea typeface="MS UI Gothic" panose="020B0600070205080204" pitchFamily="50" charset="-128"/>
            </a:endParaRPr>
          </a:p>
          <a:p>
            <a:pPr algn="ctr">
              <a:defRPr/>
            </a:pPr>
            <a:r>
              <a:rPr lang="ja-JP" altLang="en-US" sz="1350" dirty="0">
                <a:solidFill>
                  <a:schemeClr val="dk1"/>
                </a:solidFill>
                <a:latin typeface="MS UI Gothic" panose="020B0600070205080204" pitchFamily="50" charset="-128"/>
                <a:ea typeface="MS UI Gothic" panose="020B0600070205080204" pitchFamily="50" charset="-128"/>
              </a:rPr>
              <a:t>事務所</a:t>
            </a:r>
          </a:p>
        </p:txBody>
      </p:sp>
      <p:cxnSp>
        <p:nvCxnSpPr>
          <p:cNvPr id="24" name="直線矢印コネクタ 23"/>
          <p:cNvCxnSpPr>
            <a:cxnSpLocks/>
            <a:endCxn id="19470" idx="3"/>
          </p:cNvCxnSpPr>
          <p:nvPr/>
        </p:nvCxnSpPr>
        <p:spPr>
          <a:xfrm flipH="1">
            <a:off x="1898247" y="3776249"/>
            <a:ext cx="2224659" cy="3423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cxnSpLocks/>
            <a:stCxn id="19465" idx="0"/>
            <a:endCxn id="19460" idx="2"/>
          </p:cNvCxnSpPr>
          <p:nvPr/>
        </p:nvCxnSpPr>
        <p:spPr>
          <a:xfrm flipV="1">
            <a:off x="4473178" y="2968928"/>
            <a:ext cx="237963" cy="508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901557" y="2887184"/>
            <a:ext cx="1185229" cy="507831"/>
          </a:xfrm>
          <a:prstGeom prst="rect">
            <a:avLst/>
          </a:prstGeom>
          <a:no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友人と定期的に食事会</a:t>
            </a:r>
          </a:p>
        </p:txBody>
      </p:sp>
      <p:sp>
        <p:nvSpPr>
          <p:cNvPr id="5" name="テキスト ボックス 4"/>
          <p:cNvSpPr txBox="1"/>
          <p:nvPr/>
        </p:nvSpPr>
        <p:spPr>
          <a:xfrm>
            <a:off x="362882" y="3437423"/>
            <a:ext cx="1750207" cy="300082"/>
          </a:xfrm>
          <a:prstGeom prst="rect">
            <a:avLst/>
          </a:prstGeom>
          <a:no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旅行会社と旅行プラン</a:t>
            </a:r>
          </a:p>
        </p:txBody>
      </p:sp>
      <p:sp>
        <p:nvSpPr>
          <p:cNvPr id="31" name="テキスト ボックス 6"/>
          <p:cNvSpPr txBox="1">
            <a:spLocks noChangeArrowheads="1"/>
          </p:cNvSpPr>
          <p:nvPr/>
        </p:nvSpPr>
        <p:spPr bwMode="auto">
          <a:xfrm>
            <a:off x="5394477" y="3868582"/>
            <a:ext cx="924602"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居宅介護</a:t>
            </a:r>
          </a:p>
        </p:txBody>
      </p:sp>
      <p:cxnSp>
        <p:nvCxnSpPr>
          <p:cNvPr id="33" name="直線矢印コネクタ 32"/>
          <p:cNvCxnSpPr>
            <a:cxnSpLocks/>
          </p:cNvCxnSpPr>
          <p:nvPr/>
        </p:nvCxnSpPr>
        <p:spPr>
          <a:xfrm>
            <a:off x="4844438" y="3776250"/>
            <a:ext cx="543080" cy="26870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cxnSpLocks/>
            <a:endCxn id="19461" idx="1"/>
          </p:cNvCxnSpPr>
          <p:nvPr/>
        </p:nvCxnSpPr>
        <p:spPr>
          <a:xfrm flipV="1">
            <a:off x="4866899" y="3157146"/>
            <a:ext cx="401727" cy="3297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E5E9C73-6544-4663-8F84-7F57E0F40257}"/>
              </a:ext>
            </a:extLst>
          </p:cNvPr>
          <p:cNvCxnSpPr>
            <a:cxnSpLocks/>
          </p:cNvCxnSpPr>
          <p:nvPr/>
        </p:nvCxnSpPr>
        <p:spPr>
          <a:xfrm>
            <a:off x="4866899" y="3640764"/>
            <a:ext cx="46616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00422479-3F1F-4CFB-972F-A273737D3BCA}"/>
              </a:ext>
            </a:extLst>
          </p:cNvPr>
          <p:cNvCxnSpPr>
            <a:cxnSpLocks/>
            <a:endCxn id="13" idx="0"/>
          </p:cNvCxnSpPr>
          <p:nvPr/>
        </p:nvCxnSpPr>
        <p:spPr>
          <a:xfrm>
            <a:off x="4486363" y="4773743"/>
            <a:ext cx="0" cy="290063"/>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2D4E7B60-3FC4-40A2-8D20-35F5C85CDA74}"/>
              </a:ext>
            </a:extLst>
          </p:cNvPr>
          <p:cNvCxnSpPr>
            <a:cxnSpLocks/>
          </p:cNvCxnSpPr>
          <p:nvPr/>
        </p:nvCxnSpPr>
        <p:spPr>
          <a:xfrm>
            <a:off x="4486363" y="3751980"/>
            <a:ext cx="0" cy="67704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15">
            <a:extLst>
              <a:ext uri="{FF2B5EF4-FFF2-40B4-BE49-F238E27FC236}">
                <a16:creationId xmlns:a16="http://schemas.microsoft.com/office/drawing/2014/main" id="{CF0C59F4-5B75-4EEF-86FB-18303D8FC605}"/>
              </a:ext>
            </a:extLst>
          </p:cNvPr>
          <p:cNvSpPr txBox="1">
            <a:spLocks noChangeArrowheads="1"/>
          </p:cNvSpPr>
          <p:nvPr/>
        </p:nvSpPr>
        <p:spPr bwMode="auto">
          <a:xfrm>
            <a:off x="802360" y="4469952"/>
            <a:ext cx="2044013"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特養へ定期的にお見舞い</a:t>
            </a:r>
          </a:p>
        </p:txBody>
      </p:sp>
      <p:sp>
        <p:nvSpPr>
          <p:cNvPr id="56" name="テキスト ボックス 15">
            <a:extLst>
              <a:ext uri="{FF2B5EF4-FFF2-40B4-BE49-F238E27FC236}">
                <a16:creationId xmlns:a16="http://schemas.microsoft.com/office/drawing/2014/main" id="{49E58FF7-7343-4921-AD6D-124E33D9E240}"/>
              </a:ext>
            </a:extLst>
          </p:cNvPr>
          <p:cNvSpPr txBox="1">
            <a:spLocks noChangeArrowheads="1"/>
          </p:cNvSpPr>
          <p:nvPr/>
        </p:nvSpPr>
        <p:spPr bwMode="auto">
          <a:xfrm>
            <a:off x="2619910" y="5265838"/>
            <a:ext cx="940658"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ケアマネ</a:t>
            </a:r>
          </a:p>
        </p:txBody>
      </p:sp>
      <p:cxnSp>
        <p:nvCxnSpPr>
          <p:cNvPr id="57" name="直線矢印コネクタ 56">
            <a:extLst>
              <a:ext uri="{FF2B5EF4-FFF2-40B4-BE49-F238E27FC236}">
                <a16:creationId xmlns:a16="http://schemas.microsoft.com/office/drawing/2014/main" id="{44B287DE-59EC-4B09-9347-6C03E440E032}"/>
              </a:ext>
            </a:extLst>
          </p:cNvPr>
          <p:cNvCxnSpPr>
            <a:cxnSpLocks/>
          </p:cNvCxnSpPr>
          <p:nvPr/>
        </p:nvCxnSpPr>
        <p:spPr>
          <a:xfrm>
            <a:off x="3560569" y="5391992"/>
            <a:ext cx="496538"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AF0E8AFE-42FD-470E-AE23-9045BC61EFEA}"/>
              </a:ext>
            </a:extLst>
          </p:cNvPr>
          <p:cNvCxnSpPr>
            <a:cxnSpLocks/>
            <a:endCxn id="55" idx="3"/>
          </p:cNvCxnSpPr>
          <p:nvPr/>
        </p:nvCxnSpPr>
        <p:spPr>
          <a:xfrm flipH="1">
            <a:off x="2846373" y="3769622"/>
            <a:ext cx="1595832" cy="8503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7481ABBB-C3AA-4CA6-B705-B81A8DF900AA}"/>
              </a:ext>
            </a:extLst>
          </p:cNvPr>
          <p:cNvCxnSpPr>
            <a:cxnSpLocks/>
            <a:stCxn id="55" idx="2"/>
          </p:cNvCxnSpPr>
          <p:nvPr/>
        </p:nvCxnSpPr>
        <p:spPr>
          <a:xfrm>
            <a:off x="1824367" y="4770034"/>
            <a:ext cx="772366" cy="62195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BC529B4F-641C-4FE0-89E1-2B1237AB42F5}"/>
              </a:ext>
            </a:extLst>
          </p:cNvPr>
          <p:cNvCxnSpPr>
            <a:cxnSpLocks/>
            <a:stCxn id="19465" idx="1"/>
            <a:endCxn id="3" idx="3"/>
          </p:cNvCxnSpPr>
          <p:nvPr/>
        </p:nvCxnSpPr>
        <p:spPr>
          <a:xfrm flipH="1" flipV="1">
            <a:off x="2086786" y="3141100"/>
            <a:ext cx="2011345" cy="48642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707A7B29-5745-44D1-BBF2-26837B67C7B6}"/>
              </a:ext>
            </a:extLst>
          </p:cNvPr>
          <p:cNvCxnSpPr>
            <a:cxnSpLocks/>
            <a:stCxn id="19465" idx="1"/>
            <a:endCxn id="5" idx="3"/>
          </p:cNvCxnSpPr>
          <p:nvPr/>
        </p:nvCxnSpPr>
        <p:spPr>
          <a:xfrm flipH="1" flipV="1">
            <a:off x="2113089" y="3587464"/>
            <a:ext cx="1985042" cy="400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CC9B6690-36FC-45EE-80F8-1CC1E0FFA399}"/>
              </a:ext>
            </a:extLst>
          </p:cNvPr>
          <p:cNvCxnSpPr>
            <a:cxnSpLocks/>
          </p:cNvCxnSpPr>
          <p:nvPr/>
        </p:nvCxnSpPr>
        <p:spPr>
          <a:xfrm flipV="1">
            <a:off x="3090239" y="4754589"/>
            <a:ext cx="966868" cy="49745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6AFE2E03-EE51-48EE-9A9D-940CB32CBCA1}"/>
              </a:ext>
            </a:extLst>
          </p:cNvPr>
          <p:cNvSpPr txBox="1"/>
          <p:nvPr/>
        </p:nvSpPr>
        <p:spPr>
          <a:xfrm>
            <a:off x="6646627" y="1625043"/>
            <a:ext cx="1935152" cy="1131079"/>
          </a:xfrm>
          <a:prstGeom prst="rect">
            <a:avLst/>
          </a:prstGeom>
          <a:no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・一人暮らしの実現</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・資格試験の拡大</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・母の見舞いと教会</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・京都奈良への旅行</a:t>
            </a:r>
            <a:endParaRPr lang="en-US" altLang="ja-JP" sz="1350" dirty="0">
              <a:latin typeface="MS UI Gothic" panose="020B0600070205080204" pitchFamily="50" charset="-128"/>
              <a:ea typeface="MS UI Gothic" panose="020B0600070205080204" pitchFamily="50" charset="-128"/>
            </a:endParaRPr>
          </a:p>
          <a:p>
            <a:r>
              <a:rPr lang="ja-JP" altLang="en-US" sz="1350" dirty="0">
                <a:latin typeface="MS UI Gothic" panose="020B0600070205080204" pitchFamily="50" charset="-128"/>
                <a:ea typeface="MS UI Gothic" panose="020B0600070205080204" pitchFamily="50" charset="-128"/>
              </a:rPr>
              <a:t>・パソコンの購入</a:t>
            </a:r>
          </a:p>
        </p:txBody>
      </p:sp>
      <p:sp>
        <p:nvSpPr>
          <p:cNvPr id="82" name="テキスト ボックス 6">
            <a:extLst>
              <a:ext uri="{FF2B5EF4-FFF2-40B4-BE49-F238E27FC236}">
                <a16:creationId xmlns:a16="http://schemas.microsoft.com/office/drawing/2014/main" id="{4E0F3615-8C8F-4EE2-B3AC-CBF6B8A266FE}"/>
              </a:ext>
            </a:extLst>
          </p:cNvPr>
          <p:cNvSpPr txBox="1">
            <a:spLocks noChangeArrowheads="1"/>
          </p:cNvSpPr>
          <p:nvPr/>
        </p:nvSpPr>
        <p:spPr bwMode="auto">
          <a:xfrm>
            <a:off x="5032491" y="4864817"/>
            <a:ext cx="1248208"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err="1">
                <a:latin typeface="MS UI Gothic" panose="020B0600070205080204" pitchFamily="50" charset="-128"/>
                <a:ea typeface="MS UI Gothic" panose="020B0600070205080204" pitchFamily="50" charset="-128"/>
              </a:rPr>
              <a:t>障がい</a:t>
            </a:r>
            <a:r>
              <a:rPr lang="ja-JP" altLang="en-US" sz="1350" dirty="0">
                <a:latin typeface="MS UI Gothic" panose="020B0600070205080204" pitchFamily="50" charset="-128"/>
                <a:ea typeface="MS UI Gothic" panose="020B0600070205080204" pitchFamily="50" charset="-128"/>
              </a:rPr>
              <a:t>福祉課</a:t>
            </a:r>
          </a:p>
        </p:txBody>
      </p:sp>
      <p:cxnSp>
        <p:nvCxnSpPr>
          <p:cNvPr id="83" name="直線矢印コネクタ 82">
            <a:extLst>
              <a:ext uri="{FF2B5EF4-FFF2-40B4-BE49-F238E27FC236}">
                <a16:creationId xmlns:a16="http://schemas.microsoft.com/office/drawing/2014/main" id="{7E1E9FD3-D23E-4676-84CB-F31DCEE14ACE}"/>
              </a:ext>
            </a:extLst>
          </p:cNvPr>
          <p:cNvCxnSpPr>
            <a:cxnSpLocks/>
            <a:stCxn id="82" idx="2"/>
            <a:endCxn id="13" idx="3"/>
          </p:cNvCxnSpPr>
          <p:nvPr/>
        </p:nvCxnSpPr>
        <p:spPr>
          <a:xfrm flipH="1">
            <a:off x="4914988" y="5164899"/>
            <a:ext cx="741607" cy="25669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B0135486-A28B-427D-B7AA-D0D9EAA6F7BF}"/>
              </a:ext>
            </a:extLst>
          </p:cNvPr>
          <p:cNvCxnSpPr>
            <a:cxnSpLocks/>
            <a:endCxn id="82" idx="1"/>
          </p:cNvCxnSpPr>
          <p:nvPr/>
        </p:nvCxnSpPr>
        <p:spPr>
          <a:xfrm>
            <a:off x="4866900" y="4743049"/>
            <a:ext cx="165591" cy="27180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484A67FB-E734-4306-B386-90ADA0A84F23}"/>
              </a:ext>
            </a:extLst>
          </p:cNvPr>
          <p:cNvSpPr txBox="1"/>
          <p:nvPr/>
        </p:nvSpPr>
        <p:spPr>
          <a:xfrm>
            <a:off x="5508382" y="4230484"/>
            <a:ext cx="1046993" cy="507831"/>
          </a:xfrm>
          <a:prstGeom prst="rect">
            <a:avLst/>
          </a:prstGeom>
          <a:no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　保佐人　（金銭管理）</a:t>
            </a:r>
          </a:p>
        </p:txBody>
      </p:sp>
      <p:sp>
        <p:nvSpPr>
          <p:cNvPr id="96" name="テキスト ボックス 95">
            <a:extLst>
              <a:ext uri="{FF2B5EF4-FFF2-40B4-BE49-F238E27FC236}">
                <a16:creationId xmlns:a16="http://schemas.microsoft.com/office/drawing/2014/main" id="{E4BD5B21-8054-4B94-909C-699E3E183FE8}"/>
              </a:ext>
            </a:extLst>
          </p:cNvPr>
          <p:cNvSpPr txBox="1"/>
          <p:nvPr/>
        </p:nvSpPr>
        <p:spPr>
          <a:xfrm>
            <a:off x="1271841" y="2537794"/>
            <a:ext cx="1368021" cy="300082"/>
          </a:xfrm>
          <a:prstGeom prst="rect">
            <a:avLst/>
          </a:prstGeom>
          <a:no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資格試験の受験</a:t>
            </a:r>
          </a:p>
        </p:txBody>
      </p:sp>
      <p:cxnSp>
        <p:nvCxnSpPr>
          <p:cNvPr id="97" name="直線矢印コネクタ 96">
            <a:extLst>
              <a:ext uri="{FF2B5EF4-FFF2-40B4-BE49-F238E27FC236}">
                <a16:creationId xmlns:a16="http://schemas.microsoft.com/office/drawing/2014/main" id="{CD79D313-EF51-4B8A-9EEA-53C9DF84E591}"/>
              </a:ext>
            </a:extLst>
          </p:cNvPr>
          <p:cNvCxnSpPr>
            <a:cxnSpLocks/>
            <a:endCxn id="96" idx="3"/>
          </p:cNvCxnSpPr>
          <p:nvPr/>
        </p:nvCxnSpPr>
        <p:spPr>
          <a:xfrm flipH="1" flipV="1">
            <a:off x="2639862" y="2687835"/>
            <a:ext cx="1442874" cy="7990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テキスト ボックス 99">
            <a:extLst>
              <a:ext uri="{FF2B5EF4-FFF2-40B4-BE49-F238E27FC236}">
                <a16:creationId xmlns:a16="http://schemas.microsoft.com/office/drawing/2014/main" id="{ECF34C35-8382-4474-898F-0D7AFCA83F79}"/>
              </a:ext>
            </a:extLst>
          </p:cNvPr>
          <p:cNvSpPr txBox="1"/>
          <p:nvPr/>
        </p:nvSpPr>
        <p:spPr>
          <a:xfrm>
            <a:off x="3423204" y="1834635"/>
            <a:ext cx="2137550" cy="300082"/>
          </a:xfrm>
          <a:prstGeom prst="rect">
            <a:avLst/>
          </a:prstGeom>
          <a:no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パーソナルリカバリープラン</a:t>
            </a:r>
          </a:p>
        </p:txBody>
      </p:sp>
      <p:cxnSp>
        <p:nvCxnSpPr>
          <p:cNvPr id="53" name="直線矢印コネクタ 52">
            <a:extLst>
              <a:ext uri="{FF2B5EF4-FFF2-40B4-BE49-F238E27FC236}">
                <a16:creationId xmlns:a16="http://schemas.microsoft.com/office/drawing/2014/main" id="{A9E63BCD-DE3A-4126-B1D3-448B912D1C2B}"/>
              </a:ext>
            </a:extLst>
          </p:cNvPr>
          <p:cNvCxnSpPr>
            <a:cxnSpLocks/>
          </p:cNvCxnSpPr>
          <p:nvPr/>
        </p:nvCxnSpPr>
        <p:spPr>
          <a:xfrm>
            <a:off x="4587285" y="3811066"/>
            <a:ext cx="896743" cy="6617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15">
            <a:extLst>
              <a:ext uri="{FF2B5EF4-FFF2-40B4-BE49-F238E27FC236}">
                <a16:creationId xmlns:a16="http://schemas.microsoft.com/office/drawing/2014/main" id="{98524E13-3656-4191-810F-BE258C8918F4}"/>
              </a:ext>
            </a:extLst>
          </p:cNvPr>
          <p:cNvSpPr txBox="1">
            <a:spLocks noChangeArrowheads="1"/>
          </p:cNvSpPr>
          <p:nvPr/>
        </p:nvSpPr>
        <p:spPr bwMode="auto">
          <a:xfrm>
            <a:off x="2013444" y="2174261"/>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教会</a:t>
            </a:r>
          </a:p>
        </p:txBody>
      </p:sp>
      <p:cxnSp>
        <p:nvCxnSpPr>
          <p:cNvPr id="61" name="直線矢印コネクタ 60">
            <a:extLst>
              <a:ext uri="{FF2B5EF4-FFF2-40B4-BE49-F238E27FC236}">
                <a16:creationId xmlns:a16="http://schemas.microsoft.com/office/drawing/2014/main" id="{C1CB8670-96FF-4BE4-95D5-B4894591035B}"/>
              </a:ext>
            </a:extLst>
          </p:cNvPr>
          <p:cNvCxnSpPr>
            <a:cxnSpLocks/>
          </p:cNvCxnSpPr>
          <p:nvPr/>
        </p:nvCxnSpPr>
        <p:spPr>
          <a:xfrm flipH="1" flipV="1">
            <a:off x="2775654" y="2312357"/>
            <a:ext cx="1491295" cy="11395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テキスト ボックス 6">
            <a:extLst>
              <a:ext uri="{FF2B5EF4-FFF2-40B4-BE49-F238E27FC236}">
                <a16:creationId xmlns:a16="http://schemas.microsoft.com/office/drawing/2014/main" id="{492C8E43-C67F-4A10-BA7C-752FF217E470}"/>
              </a:ext>
            </a:extLst>
          </p:cNvPr>
          <p:cNvSpPr txBox="1">
            <a:spLocks noChangeArrowheads="1"/>
          </p:cNvSpPr>
          <p:nvPr/>
        </p:nvSpPr>
        <p:spPr bwMode="auto">
          <a:xfrm>
            <a:off x="6725095" y="2882122"/>
            <a:ext cx="1798731" cy="300082"/>
          </a:xfrm>
          <a:prstGeom prst="rect">
            <a:avLst/>
          </a:prstGeom>
          <a:noFill/>
          <a:ln w="25400">
            <a:solidFill>
              <a:schemeClr val="tx1"/>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自転車での体力づくり</a:t>
            </a:r>
          </a:p>
        </p:txBody>
      </p:sp>
      <p:sp>
        <p:nvSpPr>
          <p:cNvPr id="71" name="テキスト ボックス 6">
            <a:extLst>
              <a:ext uri="{FF2B5EF4-FFF2-40B4-BE49-F238E27FC236}">
                <a16:creationId xmlns:a16="http://schemas.microsoft.com/office/drawing/2014/main" id="{E4ABC004-8152-4FA0-90B7-885CF9A4F615}"/>
              </a:ext>
            </a:extLst>
          </p:cNvPr>
          <p:cNvSpPr txBox="1">
            <a:spLocks noChangeArrowheads="1"/>
          </p:cNvSpPr>
          <p:nvPr/>
        </p:nvSpPr>
        <p:spPr bwMode="auto">
          <a:xfrm>
            <a:off x="6721834" y="3363765"/>
            <a:ext cx="1798731" cy="300082"/>
          </a:xfrm>
          <a:prstGeom prst="rect">
            <a:avLst/>
          </a:prstGeom>
          <a:noFill/>
          <a:ln w="25400">
            <a:solidFill>
              <a:schemeClr val="tx1"/>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パソコン教室</a:t>
            </a:r>
          </a:p>
        </p:txBody>
      </p:sp>
      <p:sp>
        <p:nvSpPr>
          <p:cNvPr id="73" name="テキスト ボックス 6">
            <a:extLst>
              <a:ext uri="{FF2B5EF4-FFF2-40B4-BE49-F238E27FC236}">
                <a16:creationId xmlns:a16="http://schemas.microsoft.com/office/drawing/2014/main" id="{58E8278A-5953-4C0D-8A06-C278ECD8C53D}"/>
              </a:ext>
            </a:extLst>
          </p:cNvPr>
          <p:cNvSpPr txBox="1">
            <a:spLocks noChangeArrowheads="1"/>
          </p:cNvSpPr>
          <p:nvPr/>
        </p:nvSpPr>
        <p:spPr bwMode="auto">
          <a:xfrm>
            <a:off x="6714836" y="3830029"/>
            <a:ext cx="1798731" cy="300082"/>
          </a:xfrm>
          <a:prstGeom prst="rect">
            <a:avLst/>
          </a:prstGeom>
          <a:noFill/>
          <a:ln w="2540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就労支援事業所</a:t>
            </a:r>
          </a:p>
        </p:txBody>
      </p:sp>
      <p:sp>
        <p:nvSpPr>
          <p:cNvPr id="76" name="テキスト ボックス 6">
            <a:extLst>
              <a:ext uri="{FF2B5EF4-FFF2-40B4-BE49-F238E27FC236}">
                <a16:creationId xmlns:a16="http://schemas.microsoft.com/office/drawing/2014/main" id="{3A194715-C35D-4495-94D2-E928558BEF5A}"/>
              </a:ext>
            </a:extLst>
          </p:cNvPr>
          <p:cNvSpPr txBox="1">
            <a:spLocks noChangeArrowheads="1"/>
          </p:cNvSpPr>
          <p:nvPr/>
        </p:nvSpPr>
        <p:spPr bwMode="auto">
          <a:xfrm>
            <a:off x="6721924" y="4322992"/>
            <a:ext cx="1798731" cy="300082"/>
          </a:xfrm>
          <a:prstGeom prst="rect">
            <a:avLst/>
          </a:prstGeom>
          <a:noFill/>
          <a:ln w="25400">
            <a:solidFill>
              <a:schemeClr val="tx1"/>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社会人向け公開講座</a:t>
            </a:r>
          </a:p>
        </p:txBody>
      </p:sp>
      <p:sp>
        <p:nvSpPr>
          <p:cNvPr id="77" name="テキスト ボックス 6">
            <a:extLst>
              <a:ext uri="{FF2B5EF4-FFF2-40B4-BE49-F238E27FC236}">
                <a16:creationId xmlns:a16="http://schemas.microsoft.com/office/drawing/2014/main" id="{679BE0D1-06BA-4917-8964-7565911C86CA}"/>
              </a:ext>
            </a:extLst>
          </p:cNvPr>
          <p:cNvSpPr txBox="1">
            <a:spLocks noChangeArrowheads="1"/>
          </p:cNvSpPr>
          <p:nvPr/>
        </p:nvSpPr>
        <p:spPr bwMode="auto">
          <a:xfrm>
            <a:off x="6714836" y="4780274"/>
            <a:ext cx="1798731" cy="300082"/>
          </a:xfrm>
          <a:prstGeom prst="rect">
            <a:avLst/>
          </a:prstGeom>
          <a:noFill/>
          <a:ln w="25400">
            <a:solidFill>
              <a:schemeClr val="tx1"/>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歴史サークル</a:t>
            </a:r>
          </a:p>
        </p:txBody>
      </p:sp>
      <p:sp>
        <p:nvSpPr>
          <p:cNvPr id="79" name="テキスト ボックス 6">
            <a:extLst>
              <a:ext uri="{FF2B5EF4-FFF2-40B4-BE49-F238E27FC236}">
                <a16:creationId xmlns:a16="http://schemas.microsoft.com/office/drawing/2014/main" id="{326DFF8C-5ED7-46D2-BEA2-7E2131E59E9A}"/>
              </a:ext>
            </a:extLst>
          </p:cNvPr>
          <p:cNvSpPr txBox="1">
            <a:spLocks noChangeArrowheads="1"/>
          </p:cNvSpPr>
          <p:nvPr/>
        </p:nvSpPr>
        <p:spPr bwMode="auto">
          <a:xfrm>
            <a:off x="6714836" y="5167598"/>
            <a:ext cx="1798731" cy="300082"/>
          </a:xfrm>
          <a:prstGeom prst="rect">
            <a:avLst/>
          </a:prstGeom>
          <a:noFill/>
          <a:ln w="25400">
            <a:solidFill>
              <a:schemeClr val="tx1"/>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ご当地検定</a:t>
            </a:r>
          </a:p>
        </p:txBody>
      </p:sp>
      <p:sp>
        <p:nvSpPr>
          <p:cNvPr id="47" name="タイトル 1"/>
          <p:cNvSpPr txBox="1">
            <a:spLocks/>
          </p:cNvSpPr>
          <p:nvPr/>
        </p:nvSpPr>
        <p:spPr>
          <a:xfrm>
            <a:off x="491133" y="401558"/>
            <a:ext cx="7886700" cy="6715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rPr>
              <a:t>ステージ５（本人が望む暮らし）</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endParaRPr>
          </a:p>
        </p:txBody>
      </p:sp>
    </p:spTree>
    <p:extLst>
      <p:ext uri="{BB962C8B-B14F-4D97-AF65-F5344CB8AC3E}">
        <p14:creationId xmlns:p14="http://schemas.microsoft.com/office/powerpoint/2010/main" val="1799921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238991" y="1743346"/>
            <a:ext cx="8655627" cy="411193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S UI Gothic" panose="020B0600070205080204" pitchFamily="50" charset="-128"/>
              <a:ea typeface="MS UI Gothic" panose="020B0600070205080204" pitchFamily="50" charset="-128"/>
            </a:endParaRPr>
          </a:p>
        </p:txBody>
      </p:sp>
      <p:sp>
        <p:nvSpPr>
          <p:cNvPr id="19" name="円/楕円 18"/>
          <p:cNvSpPr>
            <a:spLocks noChangeArrowheads="1"/>
          </p:cNvSpPr>
          <p:nvPr/>
        </p:nvSpPr>
        <p:spPr bwMode="auto">
          <a:xfrm>
            <a:off x="2676457" y="2228047"/>
            <a:ext cx="3976897" cy="3107145"/>
          </a:xfrm>
          <a:prstGeom prst="ellipse">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blurRad="40000" dist="20000" dir="5400000" rotWithShape="0">
              <a:srgbClr val="808080">
                <a:alpha val="37999"/>
              </a:srgbClr>
            </a:outerShdw>
          </a:effectLst>
        </p:spPr>
        <p:txBody>
          <a:bodyPr anchor="ctr"/>
          <a:lstStyle/>
          <a:p>
            <a:pPr algn="ctr">
              <a:defRPr/>
            </a:pPr>
            <a:endParaRPr lang="ja-JP" altLang="en-US" sz="1350">
              <a:solidFill>
                <a:schemeClr val="dk1"/>
              </a:solidFill>
              <a:latin typeface="MS UI Gothic" panose="020B0600070205080204" pitchFamily="50" charset="-128"/>
              <a:ea typeface="MS UI Gothic" panose="020B0600070205080204" pitchFamily="50" charset="-128"/>
            </a:endParaRPr>
          </a:p>
        </p:txBody>
      </p:sp>
      <p:sp>
        <p:nvSpPr>
          <p:cNvPr id="19460" name="テキスト ボックス 5"/>
          <p:cNvSpPr txBox="1">
            <a:spLocks noChangeArrowheads="1"/>
          </p:cNvSpPr>
          <p:nvPr/>
        </p:nvSpPr>
        <p:spPr bwMode="auto">
          <a:xfrm>
            <a:off x="4932013" y="2560205"/>
            <a:ext cx="872730"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医療機関</a:t>
            </a:r>
          </a:p>
        </p:txBody>
      </p:sp>
      <p:sp>
        <p:nvSpPr>
          <p:cNvPr id="19461" name="テキスト ボックス 6"/>
          <p:cNvSpPr txBox="1">
            <a:spLocks noChangeArrowheads="1"/>
          </p:cNvSpPr>
          <p:nvPr/>
        </p:nvSpPr>
        <p:spPr bwMode="auto">
          <a:xfrm>
            <a:off x="5268626" y="3007105"/>
            <a:ext cx="844601"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デイケア</a:t>
            </a:r>
          </a:p>
        </p:txBody>
      </p:sp>
      <p:sp>
        <p:nvSpPr>
          <p:cNvPr id="19462" name="テキスト ボックス 11"/>
          <p:cNvSpPr txBox="1">
            <a:spLocks noChangeArrowheads="1"/>
          </p:cNvSpPr>
          <p:nvPr/>
        </p:nvSpPr>
        <p:spPr bwMode="auto">
          <a:xfrm>
            <a:off x="5333062" y="3472806"/>
            <a:ext cx="924601"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訪問看護</a:t>
            </a:r>
          </a:p>
        </p:txBody>
      </p:sp>
      <p:sp>
        <p:nvSpPr>
          <p:cNvPr id="19465" name="テキスト ボックス 15"/>
          <p:cNvSpPr txBox="1">
            <a:spLocks noChangeArrowheads="1"/>
          </p:cNvSpPr>
          <p:nvPr/>
        </p:nvSpPr>
        <p:spPr bwMode="auto">
          <a:xfrm>
            <a:off x="4098131" y="3477480"/>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a:latin typeface="MS UI Gothic" panose="020B0600070205080204" pitchFamily="50" charset="-128"/>
                <a:ea typeface="MS UI Gothic" panose="020B0600070205080204" pitchFamily="50" charset="-128"/>
              </a:rPr>
              <a:t>Ａさん</a:t>
            </a:r>
          </a:p>
        </p:txBody>
      </p:sp>
      <p:sp>
        <p:nvSpPr>
          <p:cNvPr id="19469" name="テキスト ボックス 10"/>
          <p:cNvSpPr txBox="1">
            <a:spLocks noChangeArrowheads="1"/>
          </p:cNvSpPr>
          <p:nvPr/>
        </p:nvSpPr>
        <p:spPr bwMode="auto">
          <a:xfrm>
            <a:off x="3032354" y="4721997"/>
            <a:ext cx="1774452" cy="300082"/>
          </a:xfrm>
          <a:prstGeom prst="rect">
            <a:avLst/>
          </a:prstGeom>
          <a:solidFill>
            <a:schemeClr val="bg1"/>
          </a:solidFill>
          <a:ln w="9525">
            <a:solidFill>
              <a:srgbClr val="FF0000"/>
            </a:solidFill>
            <a:miter lim="800000"/>
            <a:headEnd/>
            <a:tailEnd/>
          </a:ln>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計画相談支援専門員</a:t>
            </a:r>
          </a:p>
        </p:txBody>
      </p:sp>
      <p:sp>
        <p:nvSpPr>
          <p:cNvPr id="19470" name="テキスト ボックス 19"/>
          <p:cNvSpPr txBox="1">
            <a:spLocks noChangeArrowheads="1"/>
          </p:cNvSpPr>
          <p:nvPr/>
        </p:nvSpPr>
        <p:spPr bwMode="auto">
          <a:xfrm>
            <a:off x="578849" y="3965914"/>
            <a:ext cx="1480729"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テラスハウスでの</a:t>
            </a:r>
            <a:endParaRPr lang="en-US" altLang="ja-JP" sz="1350" dirty="0">
              <a:latin typeface="MS UI Gothic" panose="020B0600070205080204" pitchFamily="50" charset="-128"/>
              <a:ea typeface="MS UI Gothic" panose="020B0600070205080204" pitchFamily="50" charset="-128"/>
            </a:endParaRPr>
          </a:p>
          <a:p>
            <a:pPr algn="ctr"/>
            <a:r>
              <a:rPr lang="ja-JP" altLang="en-US" sz="1350" dirty="0">
                <a:latin typeface="MS UI Gothic" panose="020B0600070205080204" pitchFamily="50" charset="-128"/>
                <a:ea typeface="MS UI Gothic" panose="020B0600070205080204" pitchFamily="50" charset="-128"/>
              </a:rPr>
              <a:t>一人暮らし</a:t>
            </a:r>
          </a:p>
        </p:txBody>
      </p:sp>
      <p:cxnSp>
        <p:nvCxnSpPr>
          <p:cNvPr id="24" name="直線矢印コネクタ 23"/>
          <p:cNvCxnSpPr>
            <a:cxnSpLocks/>
            <a:endCxn id="19470" idx="3"/>
          </p:cNvCxnSpPr>
          <p:nvPr/>
        </p:nvCxnSpPr>
        <p:spPr>
          <a:xfrm flipH="1">
            <a:off x="2059578" y="3768687"/>
            <a:ext cx="2219091" cy="45114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cxnSpLocks/>
            <a:stCxn id="19465" idx="0"/>
            <a:endCxn id="19460" idx="2"/>
          </p:cNvCxnSpPr>
          <p:nvPr/>
        </p:nvCxnSpPr>
        <p:spPr>
          <a:xfrm flipV="1">
            <a:off x="4473178" y="2860287"/>
            <a:ext cx="895200" cy="6171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901557" y="2887184"/>
            <a:ext cx="1185229" cy="507831"/>
          </a:xfrm>
          <a:prstGeom prst="rect">
            <a:avLst/>
          </a:prstGeom>
          <a:no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友人と定期的に食事会</a:t>
            </a:r>
          </a:p>
        </p:txBody>
      </p:sp>
      <p:sp>
        <p:nvSpPr>
          <p:cNvPr id="31" name="テキスト ボックス 6"/>
          <p:cNvSpPr txBox="1">
            <a:spLocks noChangeArrowheads="1"/>
          </p:cNvSpPr>
          <p:nvPr/>
        </p:nvSpPr>
        <p:spPr bwMode="auto">
          <a:xfrm>
            <a:off x="5394477" y="3868582"/>
            <a:ext cx="924602"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居宅介護</a:t>
            </a:r>
          </a:p>
        </p:txBody>
      </p:sp>
      <p:cxnSp>
        <p:nvCxnSpPr>
          <p:cNvPr id="33" name="直線矢印コネクタ 32"/>
          <p:cNvCxnSpPr>
            <a:cxnSpLocks/>
          </p:cNvCxnSpPr>
          <p:nvPr/>
        </p:nvCxnSpPr>
        <p:spPr>
          <a:xfrm>
            <a:off x="4844438" y="3776250"/>
            <a:ext cx="543080" cy="26870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cxnSpLocks/>
            <a:endCxn id="19461" idx="1"/>
          </p:cNvCxnSpPr>
          <p:nvPr/>
        </p:nvCxnSpPr>
        <p:spPr>
          <a:xfrm flipV="1">
            <a:off x="4866899" y="3157146"/>
            <a:ext cx="401727" cy="3297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E5E9C73-6544-4663-8F84-7F57E0F40257}"/>
              </a:ext>
            </a:extLst>
          </p:cNvPr>
          <p:cNvCxnSpPr>
            <a:cxnSpLocks/>
          </p:cNvCxnSpPr>
          <p:nvPr/>
        </p:nvCxnSpPr>
        <p:spPr>
          <a:xfrm>
            <a:off x="4866899" y="3640764"/>
            <a:ext cx="46616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15">
            <a:extLst>
              <a:ext uri="{FF2B5EF4-FFF2-40B4-BE49-F238E27FC236}">
                <a16:creationId xmlns:a16="http://schemas.microsoft.com/office/drawing/2014/main" id="{CF0C59F4-5B75-4EEF-86FB-18303D8FC605}"/>
              </a:ext>
            </a:extLst>
          </p:cNvPr>
          <p:cNvSpPr txBox="1">
            <a:spLocks noChangeArrowheads="1"/>
          </p:cNvSpPr>
          <p:nvPr/>
        </p:nvSpPr>
        <p:spPr bwMode="auto">
          <a:xfrm>
            <a:off x="818878" y="4553847"/>
            <a:ext cx="2044013"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特養へ定期的にお見舞い</a:t>
            </a:r>
          </a:p>
        </p:txBody>
      </p:sp>
      <p:sp>
        <p:nvSpPr>
          <p:cNvPr id="56" name="テキスト ボックス 15">
            <a:extLst>
              <a:ext uri="{FF2B5EF4-FFF2-40B4-BE49-F238E27FC236}">
                <a16:creationId xmlns:a16="http://schemas.microsoft.com/office/drawing/2014/main" id="{49E58FF7-7343-4921-AD6D-124E33D9E240}"/>
              </a:ext>
            </a:extLst>
          </p:cNvPr>
          <p:cNvSpPr txBox="1">
            <a:spLocks noChangeArrowheads="1"/>
          </p:cNvSpPr>
          <p:nvPr/>
        </p:nvSpPr>
        <p:spPr bwMode="auto">
          <a:xfrm>
            <a:off x="2619910" y="5265838"/>
            <a:ext cx="940658"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ケアマネ</a:t>
            </a:r>
          </a:p>
        </p:txBody>
      </p:sp>
      <p:cxnSp>
        <p:nvCxnSpPr>
          <p:cNvPr id="66" name="直線矢印コネクタ 65">
            <a:extLst>
              <a:ext uri="{FF2B5EF4-FFF2-40B4-BE49-F238E27FC236}">
                <a16:creationId xmlns:a16="http://schemas.microsoft.com/office/drawing/2014/main" id="{AF0E8AFE-42FD-470E-AE23-9045BC61EFEA}"/>
              </a:ext>
            </a:extLst>
          </p:cNvPr>
          <p:cNvCxnSpPr>
            <a:cxnSpLocks/>
            <a:endCxn id="55" idx="3"/>
          </p:cNvCxnSpPr>
          <p:nvPr/>
        </p:nvCxnSpPr>
        <p:spPr>
          <a:xfrm flipH="1">
            <a:off x="2862891" y="3759704"/>
            <a:ext cx="1547050" cy="9441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7481ABBB-C3AA-4CA6-B705-B81A8DF900AA}"/>
              </a:ext>
            </a:extLst>
          </p:cNvPr>
          <p:cNvCxnSpPr>
            <a:cxnSpLocks/>
            <a:stCxn id="55" idx="2"/>
          </p:cNvCxnSpPr>
          <p:nvPr/>
        </p:nvCxnSpPr>
        <p:spPr>
          <a:xfrm>
            <a:off x="1840885" y="4853929"/>
            <a:ext cx="772366" cy="62195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BC529B4F-641C-4FE0-89E1-2B1237AB42F5}"/>
              </a:ext>
            </a:extLst>
          </p:cNvPr>
          <p:cNvCxnSpPr>
            <a:cxnSpLocks/>
            <a:stCxn id="19465" idx="1"/>
            <a:endCxn id="3" idx="3"/>
          </p:cNvCxnSpPr>
          <p:nvPr/>
        </p:nvCxnSpPr>
        <p:spPr>
          <a:xfrm flipH="1" flipV="1">
            <a:off x="2086786" y="3141100"/>
            <a:ext cx="2011345" cy="48642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707A7B29-5745-44D1-BBF2-26837B67C7B6}"/>
              </a:ext>
            </a:extLst>
          </p:cNvPr>
          <p:cNvCxnSpPr>
            <a:cxnSpLocks/>
            <a:stCxn id="19465" idx="1"/>
          </p:cNvCxnSpPr>
          <p:nvPr/>
        </p:nvCxnSpPr>
        <p:spPr>
          <a:xfrm flipH="1" flipV="1">
            <a:off x="2113089" y="3575925"/>
            <a:ext cx="1985042" cy="51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CC9B6690-36FC-45EE-80F8-1CC1E0FFA399}"/>
              </a:ext>
            </a:extLst>
          </p:cNvPr>
          <p:cNvCxnSpPr>
            <a:cxnSpLocks/>
            <a:endCxn id="62" idx="1"/>
          </p:cNvCxnSpPr>
          <p:nvPr/>
        </p:nvCxnSpPr>
        <p:spPr>
          <a:xfrm>
            <a:off x="3560568" y="5367523"/>
            <a:ext cx="324148" cy="18147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484A67FB-E734-4306-B386-90ADA0A84F23}"/>
              </a:ext>
            </a:extLst>
          </p:cNvPr>
          <p:cNvSpPr txBox="1"/>
          <p:nvPr/>
        </p:nvSpPr>
        <p:spPr>
          <a:xfrm>
            <a:off x="5508382" y="4230484"/>
            <a:ext cx="1046993" cy="507831"/>
          </a:xfrm>
          <a:prstGeom prst="rect">
            <a:avLst/>
          </a:prstGeom>
          <a:noFill/>
          <a:ln>
            <a:solidFill>
              <a:schemeClr val="tx1"/>
            </a:solidFill>
          </a:ln>
        </p:spPr>
        <p:txBody>
          <a:bodyPr wrap="square" rtlCol="0">
            <a:spAutoFit/>
          </a:bodyPr>
          <a:lstStyle/>
          <a:p>
            <a:r>
              <a:rPr lang="ja-JP" altLang="en-US" sz="1350" dirty="0">
                <a:latin typeface="MS UI Gothic" panose="020B0600070205080204" pitchFamily="50" charset="-128"/>
                <a:ea typeface="MS UI Gothic" panose="020B0600070205080204" pitchFamily="50" charset="-128"/>
              </a:rPr>
              <a:t>　保佐人　（金銭管理）</a:t>
            </a:r>
          </a:p>
        </p:txBody>
      </p:sp>
      <p:cxnSp>
        <p:nvCxnSpPr>
          <p:cNvPr id="97" name="直線矢印コネクタ 96">
            <a:extLst>
              <a:ext uri="{FF2B5EF4-FFF2-40B4-BE49-F238E27FC236}">
                <a16:creationId xmlns:a16="http://schemas.microsoft.com/office/drawing/2014/main" id="{CD79D313-EF51-4B8A-9EEA-53C9DF84E591}"/>
              </a:ext>
            </a:extLst>
          </p:cNvPr>
          <p:cNvCxnSpPr>
            <a:cxnSpLocks/>
          </p:cNvCxnSpPr>
          <p:nvPr/>
        </p:nvCxnSpPr>
        <p:spPr>
          <a:xfrm flipH="1" flipV="1">
            <a:off x="2584658" y="2696763"/>
            <a:ext cx="1492829" cy="7752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A9E63BCD-DE3A-4126-B1D3-448B912D1C2B}"/>
              </a:ext>
            </a:extLst>
          </p:cNvPr>
          <p:cNvCxnSpPr>
            <a:cxnSpLocks/>
          </p:cNvCxnSpPr>
          <p:nvPr/>
        </p:nvCxnSpPr>
        <p:spPr>
          <a:xfrm>
            <a:off x="4670905" y="3779455"/>
            <a:ext cx="813122" cy="6933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15">
            <a:extLst>
              <a:ext uri="{FF2B5EF4-FFF2-40B4-BE49-F238E27FC236}">
                <a16:creationId xmlns:a16="http://schemas.microsoft.com/office/drawing/2014/main" id="{98524E13-3656-4191-810F-BE258C8918F4}"/>
              </a:ext>
            </a:extLst>
          </p:cNvPr>
          <p:cNvSpPr txBox="1">
            <a:spLocks noChangeArrowheads="1"/>
          </p:cNvSpPr>
          <p:nvPr/>
        </p:nvSpPr>
        <p:spPr bwMode="auto">
          <a:xfrm>
            <a:off x="2013444" y="2174261"/>
            <a:ext cx="750094"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教会</a:t>
            </a:r>
          </a:p>
        </p:txBody>
      </p:sp>
      <p:cxnSp>
        <p:nvCxnSpPr>
          <p:cNvPr id="61" name="直線矢印コネクタ 60">
            <a:extLst>
              <a:ext uri="{FF2B5EF4-FFF2-40B4-BE49-F238E27FC236}">
                <a16:creationId xmlns:a16="http://schemas.microsoft.com/office/drawing/2014/main" id="{C1CB8670-96FF-4BE4-95D5-B4894591035B}"/>
              </a:ext>
            </a:extLst>
          </p:cNvPr>
          <p:cNvCxnSpPr>
            <a:cxnSpLocks/>
          </p:cNvCxnSpPr>
          <p:nvPr/>
        </p:nvCxnSpPr>
        <p:spPr>
          <a:xfrm flipH="1" flipV="1">
            <a:off x="2775654" y="2312357"/>
            <a:ext cx="1491295" cy="11395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テキスト ボックス 6">
            <a:extLst>
              <a:ext uri="{FF2B5EF4-FFF2-40B4-BE49-F238E27FC236}">
                <a16:creationId xmlns:a16="http://schemas.microsoft.com/office/drawing/2014/main" id="{492C8E43-C67F-4A10-BA7C-752FF217E470}"/>
              </a:ext>
            </a:extLst>
          </p:cNvPr>
          <p:cNvSpPr txBox="1">
            <a:spLocks noChangeArrowheads="1"/>
          </p:cNvSpPr>
          <p:nvPr/>
        </p:nvSpPr>
        <p:spPr bwMode="auto">
          <a:xfrm>
            <a:off x="6646626" y="2812897"/>
            <a:ext cx="1798731" cy="300082"/>
          </a:xfrm>
          <a:prstGeom prst="rect">
            <a:avLst/>
          </a:prstGeom>
          <a:noFill/>
          <a:ln w="2540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自転車での体力づくり</a:t>
            </a:r>
          </a:p>
        </p:txBody>
      </p:sp>
      <p:sp>
        <p:nvSpPr>
          <p:cNvPr id="71" name="テキスト ボックス 6">
            <a:extLst>
              <a:ext uri="{FF2B5EF4-FFF2-40B4-BE49-F238E27FC236}">
                <a16:creationId xmlns:a16="http://schemas.microsoft.com/office/drawing/2014/main" id="{E4ABC004-8152-4FA0-90B7-885CF9A4F615}"/>
              </a:ext>
            </a:extLst>
          </p:cNvPr>
          <p:cNvSpPr txBox="1">
            <a:spLocks noChangeArrowheads="1"/>
          </p:cNvSpPr>
          <p:nvPr/>
        </p:nvSpPr>
        <p:spPr bwMode="auto">
          <a:xfrm>
            <a:off x="6689948" y="3214312"/>
            <a:ext cx="1798731" cy="300082"/>
          </a:xfrm>
          <a:prstGeom prst="rect">
            <a:avLst/>
          </a:prstGeom>
          <a:solidFill>
            <a:schemeClr val="bg1"/>
          </a:solidFill>
          <a:ln w="25400">
            <a:solidFill>
              <a:srgbClr val="FF0000"/>
            </a:solidFill>
            <a:prstDash val="solid"/>
            <a:miter lim="800000"/>
            <a:headEnd/>
            <a:tailEnd/>
          </a:ln>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パソコンの活用</a:t>
            </a:r>
          </a:p>
        </p:txBody>
      </p:sp>
      <p:sp>
        <p:nvSpPr>
          <p:cNvPr id="73" name="テキスト ボックス 6">
            <a:extLst>
              <a:ext uri="{FF2B5EF4-FFF2-40B4-BE49-F238E27FC236}">
                <a16:creationId xmlns:a16="http://schemas.microsoft.com/office/drawing/2014/main" id="{58E8278A-5953-4C0D-8A06-C278ECD8C53D}"/>
              </a:ext>
            </a:extLst>
          </p:cNvPr>
          <p:cNvSpPr txBox="1">
            <a:spLocks noChangeArrowheads="1"/>
          </p:cNvSpPr>
          <p:nvPr/>
        </p:nvSpPr>
        <p:spPr bwMode="auto">
          <a:xfrm>
            <a:off x="5449526" y="4963004"/>
            <a:ext cx="1798731" cy="300082"/>
          </a:xfrm>
          <a:prstGeom prst="rect">
            <a:avLst/>
          </a:prstGeom>
          <a:solidFill>
            <a:schemeClr val="bg1"/>
          </a:solidFill>
          <a:ln w="25400">
            <a:solidFill>
              <a:srgbClr val="FF0000"/>
            </a:solidFill>
            <a:prstDash val="solid"/>
            <a:miter lim="800000"/>
            <a:headEnd/>
            <a:tailEnd/>
          </a:ln>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就労支援事業所</a:t>
            </a:r>
          </a:p>
        </p:txBody>
      </p:sp>
      <p:sp>
        <p:nvSpPr>
          <p:cNvPr id="76" name="テキスト ボックス 6">
            <a:extLst>
              <a:ext uri="{FF2B5EF4-FFF2-40B4-BE49-F238E27FC236}">
                <a16:creationId xmlns:a16="http://schemas.microsoft.com/office/drawing/2014/main" id="{3A194715-C35D-4495-94D2-E928558BEF5A}"/>
              </a:ext>
            </a:extLst>
          </p:cNvPr>
          <p:cNvSpPr txBox="1">
            <a:spLocks noChangeArrowheads="1"/>
          </p:cNvSpPr>
          <p:nvPr/>
        </p:nvSpPr>
        <p:spPr bwMode="auto">
          <a:xfrm>
            <a:off x="6031878" y="2425573"/>
            <a:ext cx="2059090" cy="300082"/>
          </a:xfrm>
          <a:prstGeom prst="rect">
            <a:avLst/>
          </a:prstGeom>
          <a:noFill/>
          <a:ln w="2540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社会人向け公開講座受講</a:t>
            </a:r>
          </a:p>
        </p:txBody>
      </p:sp>
      <p:sp>
        <p:nvSpPr>
          <p:cNvPr id="77" name="テキスト ボックス 6">
            <a:extLst>
              <a:ext uri="{FF2B5EF4-FFF2-40B4-BE49-F238E27FC236}">
                <a16:creationId xmlns:a16="http://schemas.microsoft.com/office/drawing/2014/main" id="{679BE0D1-06BA-4917-8964-7565911C86CA}"/>
              </a:ext>
            </a:extLst>
          </p:cNvPr>
          <p:cNvSpPr txBox="1">
            <a:spLocks noChangeArrowheads="1"/>
          </p:cNvSpPr>
          <p:nvPr/>
        </p:nvSpPr>
        <p:spPr bwMode="auto">
          <a:xfrm>
            <a:off x="263700" y="3415375"/>
            <a:ext cx="1798731" cy="507831"/>
          </a:xfrm>
          <a:prstGeom prst="rect">
            <a:avLst/>
          </a:prstGeom>
          <a:solidFill>
            <a:schemeClr val="bg1"/>
          </a:solidFill>
          <a:ln w="25400">
            <a:solidFill>
              <a:srgbClr val="FF0000"/>
            </a:solidFill>
            <a:prstDash val="solid"/>
            <a:miter lim="800000"/>
            <a:headEnd/>
            <a:tailEnd/>
          </a:ln>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京都奈良への旅行が定例化（友人とともに）</a:t>
            </a:r>
          </a:p>
        </p:txBody>
      </p:sp>
      <p:sp>
        <p:nvSpPr>
          <p:cNvPr id="79" name="テキスト ボックス 6">
            <a:extLst>
              <a:ext uri="{FF2B5EF4-FFF2-40B4-BE49-F238E27FC236}">
                <a16:creationId xmlns:a16="http://schemas.microsoft.com/office/drawing/2014/main" id="{326DFF8C-5ED7-46D2-BEA2-7E2131E59E9A}"/>
              </a:ext>
            </a:extLst>
          </p:cNvPr>
          <p:cNvSpPr txBox="1">
            <a:spLocks noChangeArrowheads="1"/>
          </p:cNvSpPr>
          <p:nvPr/>
        </p:nvSpPr>
        <p:spPr bwMode="auto">
          <a:xfrm>
            <a:off x="648757" y="2552656"/>
            <a:ext cx="1917227" cy="300082"/>
          </a:xfrm>
          <a:prstGeom prst="rect">
            <a:avLst/>
          </a:prstGeom>
          <a:solidFill>
            <a:schemeClr val="bg1"/>
          </a:solidFill>
          <a:ln w="25400" cmpd="sng">
            <a:solidFill>
              <a:srgbClr val="FF0000"/>
            </a:solidFill>
            <a:prstDash val="solid"/>
            <a:miter lim="800000"/>
            <a:headEnd/>
            <a:tailEnd/>
          </a:ln>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鎌倉検定に向け勉強中</a:t>
            </a:r>
          </a:p>
        </p:txBody>
      </p:sp>
      <p:cxnSp>
        <p:nvCxnSpPr>
          <p:cNvPr id="47" name="直線矢印コネクタ 46">
            <a:extLst>
              <a:ext uri="{FF2B5EF4-FFF2-40B4-BE49-F238E27FC236}">
                <a16:creationId xmlns:a16="http://schemas.microsoft.com/office/drawing/2014/main" id="{8CF61996-39C5-4CD1-8DAE-71854B38E951}"/>
              </a:ext>
            </a:extLst>
          </p:cNvPr>
          <p:cNvCxnSpPr>
            <a:cxnSpLocks/>
          </p:cNvCxnSpPr>
          <p:nvPr/>
        </p:nvCxnSpPr>
        <p:spPr>
          <a:xfrm>
            <a:off x="4542509" y="3800810"/>
            <a:ext cx="1058546" cy="11179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6">
            <a:extLst>
              <a:ext uri="{FF2B5EF4-FFF2-40B4-BE49-F238E27FC236}">
                <a16:creationId xmlns:a16="http://schemas.microsoft.com/office/drawing/2014/main" id="{3AD7F033-D289-405B-B0FF-83AC951C5C97}"/>
              </a:ext>
            </a:extLst>
          </p:cNvPr>
          <p:cNvSpPr txBox="1">
            <a:spLocks noChangeArrowheads="1"/>
          </p:cNvSpPr>
          <p:nvPr/>
        </p:nvSpPr>
        <p:spPr bwMode="auto">
          <a:xfrm>
            <a:off x="6683675" y="3651666"/>
            <a:ext cx="1798731" cy="300082"/>
          </a:xfrm>
          <a:prstGeom prst="rect">
            <a:avLst/>
          </a:prstGeom>
          <a:solidFill>
            <a:schemeClr val="bg1"/>
          </a:solidFill>
          <a:ln w="25400">
            <a:solidFill>
              <a:srgbClr val="FF0000"/>
            </a:solidFill>
            <a:prstDash val="solid"/>
            <a:miter lim="800000"/>
            <a:headEnd/>
            <a:tailEnd/>
          </a:ln>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自炊のメニューが拡大</a:t>
            </a:r>
          </a:p>
        </p:txBody>
      </p:sp>
      <p:sp>
        <p:nvSpPr>
          <p:cNvPr id="60" name="テキスト ボックス 6">
            <a:extLst>
              <a:ext uri="{FF2B5EF4-FFF2-40B4-BE49-F238E27FC236}">
                <a16:creationId xmlns:a16="http://schemas.microsoft.com/office/drawing/2014/main" id="{1825F85E-BE84-49D9-8969-2F65B7E3B015}"/>
              </a:ext>
            </a:extLst>
          </p:cNvPr>
          <p:cNvSpPr txBox="1">
            <a:spLocks noChangeArrowheads="1"/>
          </p:cNvSpPr>
          <p:nvPr/>
        </p:nvSpPr>
        <p:spPr bwMode="auto">
          <a:xfrm>
            <a:off x="6712202" y="4123193"/>
            <a:ext cx="1798731" cy="300082"/>
          </a:xfrm>
          <a:prstGeom prst="rect">
            <a:avLst/>
          </a:prstGeom>
          <a:solidFill>
            <a:schemeClr val="bg1"/>
          </a:solidFill>
          <a:ln w="25400">
            <a:solidFill>
              <a:srgbClr val="FF0000"/>
            </a:solidFill>
            <a:prstDash val="solid"/>
            <a:miter lim="800000"/>
            <a:headEnd/>
            <a:tailEnd/>
          </a:ln>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ＤＶＤレンタルの開始</a:t>
            </a:r>
          </a:p>
        </p:txBody>
      </p:sp>
      <p:sp>
        <p:nvSpPr>
          <p:cNvPr id="62" name="テキスト ボックス 10">
            <a:extLst>
              <a:ext uri="{FF2B5EF4-FFF2-40B4-BE49-F238E27FC236}">
                <a16:creationId xmlns:a16="http://schemas.microsoft.com/office/drawing/2014/main" id="{394DF7DC-8FA7-4561-B18A-694F66539E30}"/>
              </a:ext>
            </a:extLst>
          </p:cNvPr>
          <p:cNvSpPr txBox="1">
            <a:spLocks noChangeArrowheads="1"/>
          </p:cNvSpPr>
          <p:nvPr/>
        </p:nvSpPr>
        <p:spPr bwMode="auto">
          <a:xfrm>
            <a:off x="3884716" y="5398952"/>
            <a:ext cx="1910646" cy="300082"/>
          </a:xfrm>
          <a:prstGeom prst="rect">
            <a:avLst/>
          </a:prstGeom>
          <a:solidFill>
            <a:schemeClr val="bg1"/>
          </a:solidFill>
          <a:ln w="9525">
            <a:solidFill>
              <a:srgbClr val="FF0000"/>
            </a:solidFill>
            <a:miter lim="800000"/>
            <a:headEnd/>
            <a:tailEnd/>
          </a:ln>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基幹相談支援センター</a:t>
            </a:r>
          </a:p>
        </p:txBody>
      </p:sp>
      <p:cxnSp>
        <p:nvCxnSpPr>
          <p:cNvPr id="63" name="直線矢印コネクタ 62">
            <a:extLst>
              <a:ext uri="{FF2B5EF4-FFF2-40B4-BE49-F238E27FC236}">
                <a16:creationId xmlns:a16="http://schemas.microsoft.com/office/drawing/2014/main" id="{07B99A2D-0359-49F3-866C-7E8F3C3A1815}"/>
              </a:ext>
            </a:extLst>
          </p:cNvPr>
          <p:cNvCxnSpPr>
            <a:cxnSpLocks/>
            <a:stCxn id="19469" idx="2"/>
          </p:cNvCxnSpPr>
          <p:nvPr/>
        </p:nvCxnSpPr>
        <p:spPr>
          <a:xfrm>
            <a:off x="3919580" y="5022079"/>
            <a:ext cx="20091" cy="37687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E8552A15-26F1-4FC7-9D94-8907D9CB848F}"/>
              </a:ext>
            </a:extLst>
          </p:cNvPr>
          <p:cNvCxnSpPr>
            <a:cxnSpLocks/>
          </p:cNvCxnSpPr>
          <p:nvPr/>
        </p:nvCxnSpPr>
        <p:spPr>
          <a:xfrm>
            <a:off x="4498742" y="3776250"/>
            <a:ext cx="895089" cy="1657385"/>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テキスト ボックス 6">
            <a:extLst>
              <a:ext uri="{FF2B5EF4-FFF2-40B4-BE49-F238E27FC236}">
                <a16:creationId xmlns:a16="http://schemas.microsoft.com/office/drawing/2014/main" id="{1D041ABD-6238-4068-A389-7B6ABB9222CC}"/>
              </a:ext>
            </a:extLst>
          </p:cNvPr>
          <p:cNvSpPr txBox="1">
            <a:spLocks noChangeArrowheads="1"/>
          </p:cNvSpPr>
          <p:nvPr/>
        </p:nvSpPr>
        <p:spPr bwMode="auto">
          <a:xfrm>
            <a:off x="2919265" y="1942159"/>
            <a:ext cx="1490675" cy="300082"/>
          </a:xfrm>
          <a:prstGeom prst="rect">
            <a:avLst/>
          </a:prstGeom>
          <a:solidFill>
            <a:schemeClr val="bg1"/>
          </a:solidFill>
          <a:ln w="25400" cmpd="sng">
            <a:solidFill>
              <a:srgbClr val="FF0000"/>
            </a:solidFill>
            <a:prstDash val="solid"/>
            <a:miter lim="800000"/>
            <a:headEnd/>
            <a:tailEnd/>
          </a:ln>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ラーメン屋の店主</a:t>
            </a:r>
          </a:p>
        </p:txBody>
      </p:sp>
      <p:cxnSp>
        <p:nvCxnSpPr>
          <p:cNvPr id="84" name="直線矢印コネクタ 83">
            <a:extLst>
              <a:ext uri="{FF2B5EF4-FFF2-40B4-BE49-F238E27FC236}">
                <a16:creationId xmlns:a16="http://schemas.microsoft.com/office/drawing/2014/main" id="{08366B17-5908-42C7-9C87-BFBA4E08AA45}"/>
              </a:ext>
            </a:extLst>
          </p:cNvPr>
          <p:cNvCxnSpPr>
            <a:cxnSpLocks/>
            <a:stCxn id="19465" idx="0"/>
            <a:endCxn id="80" idx="2"/>
          </p:cNvCxnSpPr>
          <p:nvPr/>
        </p:nvCxnSpPr>
        <p:spPr>
          <a:xfrm flipH="1" flipV="1">
            <a:off x="3664603" y="2242241"/>
            <a:ext cx="808575" cy="12352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テキスト ボックス 6">
            <a:extLst>
              <a:ext uri="{FF2B5EF4-FFF2-40B4-BE49-F238E27FC236}">
                <a16:creationId xmlns:a16="http://schemas.microsoft.com/office/drawing/2014/main" id="{5D1896FC-14E3-422C-B7C5-F8736069705E}"/>
              </a:ext>
            </a:extLst>
          </p:cNvPr>
          <p:cNvSpPr txBox="1">
            <a:spLocks noChangeArrowheads="1"/>
          </p:cNvSpPr>
          <p:nvPr/>
        </p:nvSpPr>
        <p:spPr bwMode="auto">
          <a:xfrm>
            <a:off x="4620771" y="1855489"/>
            <a:ext cx="766747" cy="300082"/>
          </a:xfrm>
          <a:prstGeom prst="rect">
            <a:avLst/>
          </a:prstGeom>
          <a:solidFill>
            <a:schemeClr val="bg1"/>
          </a:solidFill>
          <a:ln w="25400" cmpd="sng">
            <a:solidFill>
              <a:srgbClr val="FF0000"/>
            </a:solidFill>
            <a:prstDash val="solid"/>
            <a:miter lim="800000"/>
            <a:headEnd/>
            <a:tailEnd/>
          </a:ln>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自治会</a:t>
            </a:r>
          </a:p>
        </p:txBody>
      </p:sp>
      <p:cxnSp>
        <p:nvCxnSpPr>
          <p:cNvPr id="87" name="直線矢印コネクタ 86">
            <a:extLst>
              <a:ext uri="{FF2B5EF4-FFF2-40B4-BE49-F238E27FC236}">
                <a16:creationId xmlns:a16="http://schemas.microsoft.com/office/drawing/2014/main" id="{ADABDC12-9303-4E36-B134-6BE356DE485F}"/>
              </a:ext>
            </a:extLst>
          </p:cNvPr>
          <p:cNvCxnSpPr>
            <a:cxnSpLocks/>
            <a:endCxn id="85" idx="2"/>
          </p:cNvCxnSpPr>
          <p:nvPr/>
        </p:nvCxnSpPr>
        <p:spPr>
          <a:xfrm flipV="1">
            <a:off x="4531658" y="2155571"/>
            <a:ext cx="472487" cy="1305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テキスト ボックス 6">
            <a:extLst>
              <a:ext uri="{FF2B5EF4-FFF2-40B4-BE49-F238E27FC236}">
                <a16:creationId xmlns:a16="http://schemas.microsoft.com/office/drawing/2014/main" id="{1AD1E32B-C736-41C8-8D14-8F5475A4C889}"/>
              </a:ext>
            </a:extLst>
          </p:cNvPr>
          <p:cNvSpPr txBox="1">
            <a:spLocks noChangeArrowheads="1"/>
          </p:cNvSpPr>
          <p:nvPr/>
        </p:nvSpPr>
        <p:spPr bwMode="auto">
          <a:xfrm>
            <a:off x="6697121" y="4503494"/>
            <a:ext cx="1798731" cy="300082"/>
          </a:xfrm>
          <a:prstGeom prst="rect">
            <a:avLst/>
          </a:prstGeom>
          <a:solidFill>
            <a:schemeClr val="bg1"/>
          </a:solidFill>
          <a:ln w="25400">
            <a:solidFill>
              <a:srgbClr val="FF0000"/>
            </a:solidFill>
            <a:prstDash val="solid"/>
            <a:miter lim="800000"/>
            <a:headEnd/>
            <a:tailEnd/>
          </a:ln>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r>
              <a:rPr lang="ja-JP" altLang="en-US" sz="1350" dirty="0">
                <a:latin typeface="MS UI Gothic" panose="020B0600070205080204" pitchFamily="50" charset="-128"/>
                <a:ea typeface="MS UI Gothic" panose="020B0600070205080204" pitchFamily="50" charset="-128"/>
              </a:rPr>
              <a:t>不動産屋との付き合い</a:t>
            </a:r>
          </a:p>
        </p:txBody>
      </p:sp>
      <p:sp>
        <p:nvSpPr>
          <p:cNvPr id="48" name="タイトル 1"/>
          <p:cNvSpPr txBox="1">
            <a:spLocks/>
          </p:cNvSpPr>
          <p:nvPr/>
        </p:nvSpPr>
        <p:spPr>
          <a:xfrm>
            <a:off x="491133" y="401558"/>
            <a:ext cx="7886700" cy="6715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rPr>
              <a:t>今の暮らしぶり</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endParaRPr>
          </a:p>
        </p:txBody>
      </p:sp>
    </p:spTree>
    <p:extLst>
      <p:ext uri="{BB962C8B-B14F-4D97-AF65-F5344CB8AC3E}">
        <p14:creationId xmlns:p14="http://schemas.microsoft.com/office/powerpoint/2010/main" val="2693067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b="0" smtClean="0">
                <a:latin typeface="メイリオ" panose="020B0604030504040204" pitchFamily="50" charset="-128"/>
                <a:ea typeface="メイリオ" panose="020B0604030504040204" pitchFamily="50" charset="-128"/>
              </a:rPr>
              <a:t>事例からみるチームアプローチの手順</a:t>
            </a:r>
            <a:endParaRPr kumimoji="1" lang="ja-JP" altLang="en-US" sz="3200" b="0" dirty="0">
              <a:latin typeface="メイリオ" panose="020B0604030504040204" pitchFamily="50" charset="-128"/>
              <a:ea typeface="メイリオ" panose="020B0604030504040204" pitchFamily="50" charset="-128"/>
            </a:endParaRPr>
          </a:p>
        </p:txBody>
      </p:sp>
      <p:sp>
        <p:nvSpPr>
          <p:cNvPr id="3" name="テキスト プレースホルダー 2"/>
          <p:cNvSpPr>
            <a:spLocks noGrp="1"/>
          </p:cNvSpPr>
          <p:nvPr>
            <p:ph type="body" idx="1"/>
          </p:nvPr>
        </p:nvSpPr>
        <p:spPr/>
        <p:txBody>
          <a:bodyPr>
            <a:normAutofit/>
          </a:bodyPr>
          <a:lstStyle/>
          <a:p>
            <a:r>
              <a:rPr kumimoji="1" lang="ja-JP" altLang="en-US" smtClean="0">
                <a:solidFill>
                  <a:schemeClr val="tx1"/>
                </a:solidFill>
                <a:latin typeface="メイリオ" panose="020B0604030504040204" pitchFamily="50" charset="-128"/>
                <a:ea typeface="メイリオ" panose="020B0604030504040204" pitchFamily="50" charset="-128"/>
              </a:rPr>
              <a:t>まとめにかえて</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23819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045518DD-8AE6-4716-8CB1-4E1853E1D562}" type="slidenum">
              <a:rPr kumimoji="1" lang="ja-JP" altLang="en-US" smtClean="0"/>
              <a:pPr/>
              <a:t>33</a:t>
            </a:fld>
            <a:endParaRPr kumimoji="1" lang="ja-JP" altLang="en-US"/>
          </a:p>
        </p:txBody>
      </p:sp>
      <p:sp>
        <p:nvSpPr>
          <p:cNvPr id="2" name="タイトル 1"/>
          <p:cNvSpPr>
            <a:spLocks noGrp="1"/>
          </p:cNvSpPr>
          <p:nvPr>
            <p:ph type="title" idx="4294967295"/>
          </p:nvPr>
        </p:nvSpPr>
        <p:spPr>
          <a:xfrm>
            <a:off x="527019" y="438150"/>
            <a:ext cx="7886700" cy="635661"/>
          </a:xfrm>
        </p:spPr>
        <p:txBody>
          <a:bodyPr>
            <a:normAutofit/>
          </a:bodyPr>
          <a:lstStyle/>
          <a:p>
            <a:r>
              <a:rPr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事例から見るチームアプローチ</a:t>
            </a:r>
            <a:r>
              <a:rPr lang="ja-JP" altLang="en-US" sz="320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の</a:t>
            </a:r>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手順①</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
        <p:nvSpPr>
          <p:cNvPr id="4" name="正方形/長方形 3"/>
          <p:cNvSpPr/>
          <p:nvPr/>
        </p:nvSpPr>
        <p:spPr>
          <a:xfrm>
            <a:off x="611188" y="1056810"/>
            <a:ext cx="8266112" cy="1815882"/>
          </a:xfrm>
          <a:prstGeom prst="rect">
            <a:avLst/>
          </a:prstGeom>
        </p:spPr>
        <p:txBody>
          <a:bodyPr wrap="square">
            <a:spAutoFit/>
          </a:bodyPr>
          <a:lstStyle/>
          <a:p>
            <a:r>
              <a:rPr lang="ja-JP" altLang="en-US" sz="2800" dirty="0">
                <a:latin typeface="ＭＳ ゴシック" panose="020B0609070205080204" pitchFamily="49" charset="-128"/>
                <a:ea typeface="ＭＳ ゴシック" panose="020B0609070205080204" pitchFamily="49" charset="-128"/>
                <a:cs typeface="メイリオ" panose="020B0604030504040204" pitchFamily="50" charset="-128"/>
              </a:rPr>
              <a:t>必要なメンバーが，利用者や家族と共に，それぞれの専門性を活かして、本人の状況を評価し，本人の望む生活</a:t>
            </a:r>
            <a:r>
              <a:rPr lang="en-US" altLang="ja-JP" sz="280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2800" dirty="0">
                <a:latin typeface="ＭＳ ゴシック" panose="020B0609070205080204" pitchFamily="49" charset="-128"/>
                <a:ea typeface="ＭＳ ゴシック" panose="020B0609070205080204" pitchFamily="49" charset="-128"/>
                <a:cs typeface="メイリオ" panose="020B0604030504040204" pitchFamily="50" charset="-128"/>
              </a:rPr>
              <a:t>ニーズ</a:t>
            </a:r>
            <a:r>
              <a:rPr lang="en-US" altLang="ja-JP" sz="280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2800" dirty="0">
                <a:latin typeface="ＭＳ ゴシック" panose="020B0609070205080204" pitchFamily="49" charset="-128"/>
                <a:ea typeface="ＭＳ ゴシック" panose="020B0609070205080204" pitchFamily="49" charset="-128"/>
                <a:cs typeface="メイリオ" panose="020B0604030504040204" pitchFamily="50" charset="-128"/>
              </a:rPr>
              <a:t>に対して妨げとなっていること</a:t>
            </a:r>
            <a:r>
              <a:rPr lang="en-US" altLang="ja-JP" sz="280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2800" dirty="0">
                <a:latin typeface="ＭＳ ゴシック" panose="020B0609070205080204" pitchFamily="49" charset="-128"/>
                <a:ea typeface="ＭＳ ゴシック" panose="020B0609070205080204" pitchFamily="49" charset="-128"/>
                <a:cs typeface="メイリオ" panose="020B0604030504040204" pitchFamily="50" charset="-128"/>
              </a:rPr>
              <a:t>課題</a:t>
            </a:r>
            <a:r>
              <a:rPr lang="en-US" altLang="ja-JP" sz="280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2800" dirty="0">
                <a:latin typeface="ＭＳ ゴシック" panose="020B0609070205080204" pitchFamily="49" charset="-128"/>
                <a:ea typeface="ＭＳ ゴシック" panose="020B0609070205080204" pitchFamily="49" charset="-128"/>
                <a:cs typeface="メイリオ" panose="020B0604030504040204" pitchFamily="50" charset="-128"/>
              </a:rPr>
              <a:t>を明確に</a:t>
            </a:r>
            <a:r>
              <a:rPr lang="ja-JP" altLang="en-US" sz="2800">
                <a:latin typeface="ＭＳ ゴシック" panose="020B0609070205080204" pitchFamily="49" charset="-128"/>
                <a:ea typeface="ＭＳ ゴシック" panose="020B0609070205080204" pitchFamily="49" charset="-128"/>
                <a:cs typeface="メイリオ" panose="020B0604030504040204" pitchFamily="50" charset="-128"/>
              </a:rPr>
              <a:t>する</a:t>
            </a:r>
            <a:r>
              <a:rPr lang="ja-JP" altLang="en-US" sz="2800" smtClean="0">
                <a:latin typeface="ＭＳ ゴシック" panose="020B0609070205080204" pitchFamily="49" charset="-128"/>
                <a:ea typeface="ＭＳ ゴシック" panose="020B0609070205080204" pitchFamily="49" charset="-128"/>
                <a:cs typeface="メイリオ" panose="020B0604030504040204" pitchFamily="50" charset="-128"/>
              </a:rPr>
              <a:t>。</a:t>
            </a:r>
            <a:endParaRPr lang="ja-JP" altLang="en-US" sz="28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 name="正方形/長方形 4"/>
          <p:cNvSpPr/>
          <p:nvPr/>
        </p:nvSpPr>
        <p:spPr>
          <a:xfrm>
            <a:off x="611188" y="3847728"/>
            <a:ext cx="8304212" cy="2246769"/>
          </a:xfrm>
          <a:prstGeom prst="rect">
            <a:avLst/>
          </a:prstGeom>
        </p:spPr>
        <p:txBody>
          <a:bodyPr wrap="square">
            <a:spAutoFit/>
          </a:bodyPr>
          <a:lstStyle/>
          <a:p>
            <a:r>
              <a:rPr lang="ja-JP" altLang="en-US" sz="2800" dirty="0">
                <a:latin typeface="ＭＳ ゴシック" panose="020B0609070205080204" pitchFamily="49" charset="-128"/>
                <a:ea typeface="ＭＳ ゴシック" panose="020B0609070205080204" pitchFamily="49" charset="-128"/>
                <a:cs typeface="メイリオ" panose="020B0604030504040204" pitchFamily="50" charset="-128"/>
              </a:rPr>
              <a:t>可能な限り，利用者と家族の参加のもと</a:t>
            </a:r>
            <a:r>
              <a:rPr lang="ja-JP" altLang="en-US" sz="2800">
                <a:latin typeface="ＭＳ ゴシック" panose="020B0609070205080204" pitchFamily="49" charset="-128"/>
                <a:ea typeface="ＭＳ ゴシック" panose="020B0609070205080204" pitchFamily="49" charset="-128"/>
                <a:cs typeface="メイリオ" panose="020B0604030504040204" pitchFamily="50" charset="-128"/>
              </a:rPr>
              <a:t>に</a:t>
            </a:r>
            <a:r>
              <a:rPr lang="ja-JP" altLang="en-US" sz="2800" smtClean="0">
                <a:latin typeface="ＭＳ ゴシック" panose="020B0609070205080204" pitchFamily="49" charset="-128"/>
                <a:ea typeface="ＭＳ ゴシック" panose="020B0609070205080204" pitchFamily="49" charset="-128"/>
                <a:cs typeface="メイリオ" panose="020B0604030504040204" pitchFamily="50" charset="-128"/>
              </a:rPr>
              <a:t>カンファレンス（ケア会議）を</a:t>
            </a:r>
            <a:r>
              <a:rPr lang="ja-JP" altLang="en-US" sz="2800" dirty="0">
                <a:latin typeface="ＭＳ ゴシック" panose="020B0609070205080204" pitchFamily="49" charset="-128"/>
                <a:ea typeface="ＭＳ ゴシック" panose="020B0609070205080204" pitchFamily="49" charset="-128"/>
                <a:cs typeface="メイリオ" panose="020B0604030504040204" pitchFamily="50" charset="-128"/>
              </a:rPr>
              <a:t>開き，支援の方向性を定め，具体的な支援方法を策定し，それぞれの職種の役割を分担・確認する。</a:t>
            </a:r>
          </a:p>
          <a:p>
            <a:endParaRPr lang="ja-JP" altLang="en-US" sz="28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6" name="タイトル 1"/>
          <p:cNvSpPr txBox="1">
            <a:spLocks/>
          </p:cNvSpPr>
          <p:nvPr/>
        </p:nvSpPr>
        <p:spPr>
          <a:xfrm>
            <a:off x="527019" y="3219450"/>
            <a:ext cx="7886700" cy="6356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事例から見るチームアプローチの手順②</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Tree>
    <p:extLst>
      <p:ext uri="{BB962C8B-B14F-4D97-AF65-F5344CB8AC3E}">
        <p14:creationId xmlns:p14="http://schemas.microsoft.com/office/powerpoint/2010/main" val="4029714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31794" y="1091766"/>
            <a:ext cx="8264556" cy="1815882"/>
          </a:xfrm>
          <a:prstGeom prst="rect">
            <a:avLst/>
          </a:prstGeom>
        </p:spPr>
        <p:txBody>
          <a:bodyPr wrap="square">
            <a:spAutoFit/>
          </a:bodyPr>
          <a:lstStyle/>
          <a:p>
            <a:r>
              <a:rPr lang="ja-JP" altLang="en-US" sz="2800" dirty="0">
                <a:latin typeface="ＭＳ ゴシック" panose="020B0609070205080204" pitchFamily="49" charset="-128"/>
                <a:ea typeface="ＭＳ ゴシック" panose="020B0609070205080204" pitchFamily="49" charset="-128"/>
                <a:cs typeface="メイリオ" panose="020B0604030504040204" pitchFamily="50" charset="-128"/>
              </a:rPr>
              <a:t>それぞれが支援を実施し，サービス提供の中間・終了時に評価，関係者と本人、家族とで支援内容や生活の状況を確認した上で、その後の支援の方向性を修正、決定，実施、再評価</a:t>
            </a:r>
            <a:r>
              <a:rPr lang="ja-JP" altLang="en-US" sz="2800">
                <a:latin typeface="ＭＳ ゴシック" panose="020B0609070205080204" pitchFamily="49" charset="-128"/>
                <a:ea typeface="ＭＳ ゴシック" panose="020B0609070205080204" pitchFamily="49" charset="-128"/>
                <a:cs typeface="メイリオ" panose="020B0604030504040204" pitchFamily="50" charset="-128"/>
              </a:rPr>
              <a:t>を</a:t>
            </a:r>
            <a:r>
              <a:rPr lang="ja-JP" altLang="en-US" sz="2800" smtClean="0">
                <a:latin typeface="ＭＳ ゴシック" panose="020B0609070205080204" pitchFamily="49" charset="-128"/>
                <a:ea typeface="ＭＳ ゴシック" panose="020B0609070205080204" pitchFamily="49" charset="-128"/>
                <a:cs typeface="メイリオ" panose="020B0604030504040204" pitchFamily="50" charset="-128"/>
              </a:rPr>
              <a:t>繰り返す。</a:t>
            </a:r>
            <a:endParaRPr lang="ja-JP" altLang="en-US" sz="28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045518DD-8AE6-4716-8CB1-4E1853E1D562}" type="slidenum">
              <a:rPr kumimoji="1" lang="ja-JP" altLang="en-US" smtClean="0"/>
              <a:pPr/>
              <a:t>34</a:t>
            </a:fld>
            <a:endParaRPr kumimoji="1" lang="ja-JP" altLang="en-US"/>
          </a:p>
        </p:txBody>
      </p:sp>
      <p:sp>
        <p:nvSpPr>
          <p:cNvPr id="6" name="タイトル 1"/>
          <p:cNvSpPr txBox="1">
            <a:spLocks/>
          </p:cNvSpPr>
          <p:nvPr/>
        </p:nvSpPr>
        <p:spPr>
          <a:xfrm>
            <a:off x="527019" y="438150"/>
            <a:ext cx="7886700" cy="6356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事例から見るチームアプローチの手順③</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
        <p:nvSpPr>
          <p:cNvPr id="7" name="正方形/長方形 6"/>
          <p:cNvSpPr/>
          <p:nvPr/>
        </p:nvSpPr>
        <p:spPr>
          <a:xfrm>
            <a:off x="620712" y="3974790"/>
            <a:ext cx="8256587" cy="954107"/>
          </a:xfrm>
          <a:prstGeom prst="rect">
            <a:avLst/>
          </a:prstGeom>
        </p:spPr>
        <p:txBody>
          <a:bodyPr wrap="square">
            <a:spAutoFit/>
          </a:bodyPr>
          <a:lstStyle/>
          <a:p>
            <a:r>
              <a:rPr lang="ja-JP" altLang="en-US" sz="2800" dirty="0">
                <a:latin typeface="ＭＳ ゴシック" panose="020B0609070205080204" pitchFamily="49" charset="-128"/>
                <a:ea typeface="ＭＳ ゴシック" panose="020B0609070205080204" pitchFamily="49" charset="-128"/>
                <a:cs typeface="メイリオ" panose="020B0604030504040204" pitchFamily="50" charset="-128"/>
              </a:rPr>
              <a:t>支援を展開していくうえでメンバーが相互に連絡・調整をしながら進める。</a:t>
            </a:r>
          </a:p>
        </p:txBody>
      </p:sp>
      <p:sp>
        <p:nvSpPr>
          <p:cNvPr id="8" name="タイトル 1"/>
          <p:cNvSpPr txBox="1">
            <a:spLocks/>
          </p:cNvSpPr>
          <p:nvPr/>
        </p:nvSpPr>
        <p:spPr>
          <a:xfrm>
            <a:off x="536544" y="3248025"/>
            <a:ext cx="7886700" cy="6356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事例から見るチームアプローチの手順④</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Tree>
    <p:extLst>
      <p:ext uri="{BB962C8B-B14F-4D97-AF65-F5344CB8AC3E}">
        <p14:creationId xmlns:p14="http://schemas.microsoft.com/office/powerpoint/2010/main" val="3061474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11188" y="1238975"/>
            <a:ext cx="8266112" cy="2677656"/>
          </a:xfrm>
          <a:prstGeom prst="rect">
            <a:avLst/>
          </a:prstGeom>
        </p:spPr>
        <p:txBody>
          <a:bodyPr wrap="square">
            <a:spAutoFit/>
          </a:bodyPr>
          <a:lstStyle/>
          <a:p>
            <a:r>
              <a:rPr lang="ja-JP" altLang="en-US" sz="2800" dirty="0">
                <a:latin typeface="ＭＳ ゴシック" panose="020B0609070205080204" pitchFamily="49" charset="-128"/>
                <a:ea typeface="ＭＳ ゴシック" panose="020B0609070205080204" pitchFamily="49" charset="-128"/>
                <a:cs typeface="メイリオ" panose="020B0604030504040204" pitchFamily="50" charset="-128"/>
              </a:rPr>
              <a:t>ご本人の状況や環境、望む暮らしに応じてチームの編成は変化していく。相談支援専門員として、フォーマルな資源を知ることは当然だが、インフォーマル（地域のありふれた資源）を知り、活用する視点が重要。よって、他職種多領域、インフォーマルな方々がチームにいることが望ましい。</a:t>
            </a:r>
          </a:p>
        </p:txBody>
      </p:sp>
      <p:sp>
        <p:nvSpPr>
          <p:cNvPr id="2" name="スライド番号プレースホルダー 1"/>
          <p:cNvSpPr>
            <a:spLocks noGrp="1"/>
          </p:cNvSpPr>
          <p:nvPr>
            <p:ph type="sldNum" sz="quarter" idx="12"/>
          </p:nvPr>
        </p:nvSpPr>
        <p:spPr/>
        <p:txBody>
          <a:bodyPr/>
          <a:lstStyle/>
          <a:p>
            <a:fld id="{045518DD-8AE6-4716-8CB1-4E1853E1D562}" type="slidenum">
              <a:rPr lang="ja-JP" altLang="en-US" smtClean="0">
                <a:solidFill>
                  <a:prstClr val="black">
                    <a:tint val="75000"/>
                  </a:prstClr>
                </a:solidFill>
              </a:rPr>
              <a:pPr/>
              <a:t>35</a:t>
            </a:fld>
            <a:endParaRPr lang="ja-JP" altLang="en-US">
              <a:solidFill>
                <a:prstClr val="black">
                  <a:tint val="75000"/>
                </a:prstClr>
              </a:solidFill>
            </a:endParaRPr>
          </a:p>
        </p:txBody>
      </p:sp>
      <p:sp>
        <p:nvSpPr>
          <p:cNvPr id="6" name="タイトル 1"/>
          <p:cNvSpPr txBox="1">
            <a:spLocks/>
          </p:cNvSpPr>
          <p:nvPr/>
        </p:nvSpPr>
        <p:spPr>
          <a:xfrm>
            <a:off x="527019" y="438150"/>
            <a:ext cx="7886700" cy="6356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事例から見るチームアプローチの手順⑤</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Tree>
    <p:extLst>
      <p:ext uri="{BB962C8B-B14F-4D97-AF65-F5344CB8AC3E}">
        <p14:creationId xmlns:p14="http://schemas.microsoft.com/office/powerpoint/2010/main" val="2328574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3865" y="1167057"/>
            <a:ext cx="7976271" cy="3160096"/>
          </a:xfrm>
          <a:prstGeom prst="rect">
            <a:avLst/>
          </a:prstGeom>
          <a:noFill/>
        </p:spPr>
        <p:txBody>
          <a:bodyPr wrap="square" rtlCol="0">
            <a:spAutoFit/>
          </a:bodyPr>
          <a:lstStyle/>
          <a:p>
            <a:r>
              <a:rPr lang="ja-JP" altLang="en-US" sz="2215">
                <a:latin typeface="ＭＳ ゴシック" panose="020B0609070205080204" pitchFamily="49" charset="-128"/>
                <a:ea typeface="ＭＳ ゴシック" panose="020B0609070205080204" pitchFamily="49" charset="-128"/>
                <a:cs typeface="メイリオ" pitchFamily="50" charset="-128"/>
              </a:rPr>
              <a:t>① </a:t>
            </a:r>
            <a:r>
              <a:rPr lang="ja-JP" altLang="en-US" sz="2215" smtClean="0">
                <a:latin typeface="ＭＳ ゴシック" panose="020B0609070205080204" pitchFamily="49" charset="-128"/>
                <a:ea typeface="ＭＳ ゴシック" panose="020B0609070205080204" pitchFamily="49" charset="-128"/>
                <a:cs typeface="メイリオ" pitchFamily="50" charset="-128"/>
              </a:rPr>
              <a:t>導入</a:t>
            </a:r>
            <a:endParaRPr lang="ja-JP" altLang="en-US" sz="2215" dirty="0">
              <a:latin typeface="ＭＳ ゴシック" panose="020B0609070205080204" pitchFamily="49" charset="-128"/>
              <a:ea typeface="ＭＳ ゴシック" panose="020B0609070205080204" pitchFamily="49" charset="-128"/>
              <a:cs typeface="メイリオ" pitchFamily="50" charset="-128"/>
            </a:endParaRPr>
          </a:p>
          <a:p>
            <a:r>
              <a:rPr lang="ja-JP" altLang="en-US" sz="2215">
                <a:latin typeface="ＭＳ ゴシック" panose="020B0609070205080204" pitchFamily="49" charset="-128"/>
                <a:ea typeface="ＭＳ ゴシック" panose="020B0609070205080204" pitchFamily="49" charset="-128"/>
                <a:cs typeface="メイリオ" pitchFamily="50" charset="-128"/>
              </a:rPr>
              <a:t>　・本科目の獲得目標と内容、実施上の留意点</a:t>
            </a:r>
          </a:p>
          <a:p>
            <a:endParaRPr lang="en-US" altLang="ja-JP" sz="2215" dirty="0">
              <a:latin typeface="ＭＳ ゴシック" panose="020B0609070205080204" pitchFamily="49" charset="-128"/>
              <a:ea typeface="ＭＳ ゴシック" panose="020B0609070205080204" pitchFamily="49" charset="-128"/>
              <a:cs typeface="メイリオ" pitchFamily="50" charset="-128"/>
            </a:endParaRPr>
          </a:p>
          <a:p>
            <a:r>
              <a:rPr lang="ja-JP" altLang="en-US" sz="2215" smtClean="0">
                <a:latin typeface="ＭＳ ゴシック" panose="020B0609070205080204" pitchFamily="49" charset="-128"/>
                <a:ea typeface="ＭＳ ゴシック" panose="020B0609070205080204" pitchFamily="49" charset="-128"/>
                <a:cs typeface="メイリオ" pitchFamily="50" charset="-128"/>
              </a:rPr>
              <a:t>② 本論</a:t>
            </a:r>
            <a:endParaRPr lang="ja-JP" altLang="en-US" sz="2215">
              <a:latin typeface="ＭＳ ゴシック" panose="020B0609070205080204" pitchFamily="49" charset="-128"/>
              <a:ea typeface="ＭＳ ゴシック" panose="020B0609070205080204" pitchFamily="49" charset="-128"/>
              <a:cs typeface="メイリオ" pitchFamily="50" charset="-128"/>
            </a:endParaRPr>
          </a:p>
          <a:p>
            <a:r>
              <a:rPr lang="ja-JP" altLang="en-US" sz="2215">
                <a:latin typeface="ＭＳ ゴシック" panose="020B0609070205080204" pitchFamily="49" charset="-128"/>
                <a:ea typeface="ＭＳ ゴシック" panose="020B0609070205080204" pitchFamily="49" charset="-128"/>
                <a:cs typeface="メイリオ" pitchFamily="50" charset="-128"/>
              </a:rPr>
              <a:t>　</a:t>
            </a:r>
            <a:r>
              <a:rPr lang="ja-JP" altLang="en-US" sz="2215" smtClean="0">
                <a:latin typeface="ＭＳ ゴシック" panose="020B0609070205080204" pitchFamily="49" charset="-128"/>
                <a:ea typeface="ＭＳ ゴシック" panose="020B0609070205080204" pitchFamily="49" charset="-128"/>
                <a:cs typeface="メイリオ" pitchFamily="50" charset="-128"/>
              </a:rPr>
              <a:t>１</a:t>
            </a:r>
            <a:r>
              <a:rPr lang="en-US" altLang="ja-JP" sz="2215" smtClean="0">
                <a:latin typeface="ＭＳ ゴシック" panose="020B0609070205080204" pitchFamily="49" charset="-128"/>
                <a:ea typeface="ＭＳ ゴシック" panose="020B0609070205080204" pitchFamily="49" charset="-128"/>
                <a:cs typeface="メイリオ" pitchFamily="50" charset="-128"/>
              </a:rPr>
              <a:t>.</a:t>
            </a:r>
            <a:r>
              <a:rPr lang="ja-JP" altLang="en-US" sz="2215">
                <a:latin typeface="ＭＳ ゴシック" panose="020B0609070205080204" pitchFamily="49" charset="-128"/>
                <a:ea typeface="ＭＳ ゴシック" panose="020B0609070205080204" pitchFamily="49" charset="-128"/>
                <a:cs typeface="メイリオ" pitchFamily="50" charset="-128"/>
              </a:rPr>
              <a:t>チームアプローチ（多職種連携）とは</a:t>
            </a:r>
            <a:endParaRPr lang="ja-JP" altLang="en-US" sz="2215" smtClean="0">
              <a:latin typeface="ＭＳ ゴシック" panose="020B0609070205080204" pitchFamily="49" charset="-128"/>
              <a:ea typeface="ＭＳ ゴシック" panose="020B0609070205080204" pitchFamily="49" charset="-128"/>
              <a:cs typeface="メイリオ" pitchFamily="50" charset="-128"/>
            </a:endParaRPr>
          </a:p>
          <a:p>
            <a:r>
              <a:rPr lang="ja-JP" altLang="en-US" sz="2215" smtClean="0">
                <a:latin typeface="ＭＳ ゴシック" panose="020B0609070205080204" pitchFamily="49" charset="-128"/>
                <a:ea typeface="ＭＳ ゴシック" panose="020B0609070205080204" pitchFamily="49" charset="-128"/>
                <a:cs typeface="メイリオ" pitchFamily="50" charset="-128"/>
              </a:rPr>
              <a:t>　２</a:t>
            </a:r>
            <a:r>
              <a:rPr lang="en-US" altLang="ja-JP" sz="2215" smtClean="0">
                <a:latin typeface="ＭＳ ゴシック" panose="020B0609070205080204" pitchFamily="49" charset="-128"/>
                <a:ea typeface="ＭＳ ゴシック" panose="020B0609070205080204" pitchFamily="49" charset="-128"/>
                <a:cs typeface="メイリオ" pitchFamily="50" charset="-128"/>
              </a:rPr>
              <a:t>.</a:t>
            </a:r>
            <a:r>
              <a:rPr lang="ja-JP" altLang="en-US" sz="2215" smtClean="0">
                <a:latin typeface="ＭＳ ゴシック" panose="020B0609070205080204" pitchFamily="49" charset="-128"/>
                <a:ea typeface="ＭＳ ゴシック" panose="020B0609070205080204" pitchFamily="49" charset="-128"/>
                <a:cs typeface="メイリオ" pitchFamily="50" charset="-128"/>
              </a:rPr>
              <a:t>ケア会議の活用</a:t>
            </a:r>
            <a:endParaRPr lang="en-US" altLang="ja-JP" sz="2215" smtClean="0">
              <a:latin typeface="ＭＳ ゴシック" panose="020B0609070205080204" pitchFamily="49" charset="-128"/>
              <a:ea typeface="ＭＳ ゴシック" panose="020B0609070205080204" pitchFamily="49" charset="-128"/>
              <a:cs typeface="メイリオ" pitchFamily="50" charset="-128"/>
            </a:endParaRPr>
          </a:p>
          <a:p>
            <a:r>
              <a:rPr lang="ja-JP" altLang="en-US" sz="2215" smtClean="0">
                <a:latin typeface="ＭＳ ゴシック" panose="020B0609070205080204" pitchFamily="49" charset="-128"/>
                <a:ea typeface="ＭＳ ゴシック" panose="020B0609070205080204" pitchFamily="49" charset="-128"/>
                <a:cs typeface="メイリオ" pitchFamily="50" charset="-128"/>
              </a:rPr>
              <a:t>　３</a:t>
            </a:r>
            <a:r>
              <a:rPr lang="en-US" altLang="ja-JP" sz="2215" smtClean="0">
                <a:latin typeface="ＭＳ ゴシック" panose="020B0609070205080204" pitchFamily="49" charset="-128"/>
                <a:ea typeface="ＭＳ ゴシック" panose="020B0609070205080204" pitchFamily="49" charset="-128"/>
                <a:cs typeface="メイリオ" pitchFamily="50" charset="-128"/>
              </a:rPr>
              <a:t>.</a:t>
            </a:r>
            <a:r>
              <a:rPr lang="ja-JP" altLang="en-US" sz="2215" smtClean="0">
                <a:latin typeface="ＭＳ ゴシック" panose="020B0609070205080204" pitchFamily="49" charset="-128"/>
                <a:ea typeface="ＭＳ ゴシック" panose="020B0609070205080204" pitchFamily="49" charset="-128"/>
                <a:cs typeface="メイリオ" pitchFamily="50" charset="-128"/>
              </a:rPr>
              <a:t>事例</a:t>
            </a:r>
            <a:r>
              <a:rPr lang="ja-JP" altLang="en-US" sz="2215">
                <a:latin typeface="ＭＳ ゴシック" panose="020B0609070205080204" pitchFamily="49" charset="-128"/>
                <a:ea typeface="ＭＳ ゴシック" panose="020B0609070205080204" pitchFamily="49" charset="-128"/>
                <a:cs typeface="メイリオ" pitchFamily="50" charset="-128"/>
              </a:rPr>
              <a:t>でみる連携とケア会議の変化</a:t>
            </a:r>
            <a:endParaRPr lang="ja-JP" altLang="en-US" sz="2215" smtClean="0">
              <a:latin typeface="ＭＳ ゴシック" panose="020B0609070205080204" pitchFamily="49" charset="-128"/>
              <a:ea typeface="ＭＳ ゴシック" panose="020B0609070205080204" pitchFamily="49" charset="-128"/>
              <a:cs typeface="メイリオ" pitchFamily="50" charset="-128"/>
            </a:endParaRPr>
          </a:p>
          <a:p>
            <a:endParaRPr lang="ja-JP" altLang="en-US" sz="2215">
              <a:latin typeface="ＭＳ ゴシック" panose="020B0609070205080204" pitchFamily="49" charset="-128"/>
              <a:ea typeface="ＭＳ ゴシック" panose="020B0609070205080204" pitchFamily="49" charset="-128"/>
              <a:cs typeface="メイリオ" pitchFamily="50" charset="-128"/>
            </a:endParaRPr>
          </a:p>
          <a:p>
            <a:r>
              <a:rPr lang="ja-JP" altLang="en-US" sz="2215">
                <a:latin typeface="ＭＳ ゴシック" panose="020B0609070205080204" pitchFamily="49" charset="-128"/>
                <a:ea typeface="ＭＳ ゴシック" panose="020B0609070205080204" pitchFamily="49" charset="-128"/>
                <a:cs typeface="メイリオ" pitchFamily="50" charset="-128"/>
              </a:rPr>
              <a:t>③ </a:t>
            </a:r>
            <a:r>
              <a:rPr lang="ja-JP" altLang="en-US" sz="2215" smtClean="0">
                <a:latin typeface="ＭＳ ゴシック" panose="020B0609070205080204" pitchFamily="49" charset="-128"/>
                <a:ea typeface="ＭＳ ゴシック" panose="020B0609070205080204" pitchFamily="49" charset="-128"/>
                <a:cs typeface="メイリオ" pitchFamily="50" charset="-128"/>
              </a:rPr>
              <a:t>まとめ</a:t>
            </a:r>
            <a:endParaRPr lang="ja-JP" altLang="en-US" sz="2215" dirty="0">
              <a:latin typeface="ＭＳ ゴシック" panose="020B0609070205080204" pitchFamily="49" charset="-128"/>
              <a:ea typeface="ＭＳ ゴシック" panose="020B0609070205080204" pitchFamily="49" charset="-128"/>
              <a:cs typeface="メイリオ" pitchFamily="50" charset="-128"/>
            </a:endParaRPr>
          </a:p>
        </p:txBody>
      </p:sp>
      <p:sp>
        <p:nvSpPr>
          <p:cNvPr id="3" name="テキスト ボックス 2"/>
          <p:cNvSpPr txBox="1"/>
          <p:nvPr/>
        </p:nvSpPr>
        <p:spPr>
          <a:xfrm>
            <a:off x="517396" y="504368"/>
            <a:ext cx="7976271" cy="490134"/>
          </a:xfrm>
          <a:prstGeom prst="rect">
            <a:avLst/>
          </a:prstGeom>
          <a:noFill/>
        </p:spPr>
        <p:txBody>
          <a:bodyPr wrap="square" rtlCol="0">
            <a:spAutoFit/>
          </a:bodyPr>
          <a:lstStyle/>
          <a:p>
            <a:r>
              <a:rPr lang="ja-JP" altLang="en-US" sz="2585" b="1">
                <a:latin typeface="ＭＳ ゴシック" panose="020B0609070205080204" pitchFamily="49" charset="-128"/>
                <a:ea typeface="ＭＳ ゴシック" panose="020B0609070205080204" pitchFamily="49" charset="-128"/>
                <a:cs typeface="メイリオ" pitchFamily="50" charset="-128"/>
              </a:rPr>
              <a:t>本日の流れ</a:t>
            </a:r>
            <a:r>
              <a:rPr lang="ja-JP" altLang="en-US" sz="2585" b="1" smtClean="0">
                <a:latin typeface="ＭＳ ゴシック" panose="020B0609070205080204" pitchFamily="49" charset="-128"/>
                <a:ea typeface="ＭＳ ゴシック" panose="020B0609070205080204" pitchFamily="49" charset="-128"/>
                <a:cs typeface="メイリオ" pitchFamily="50" charset="-128"/>
              </a:rPr>
              <a:t>（</a:t>
            </a:r>
            <a:r>
              <a:rPr lang="en-US" altLang="ja-JP" sz="2585" b="1" smtClean="0">
                <a:latin typeface="ＭＳ ゴシック" panose="020B0609070205080204" pitchFamily="49" charset="-128"/>
                <a:ea typeface="ＭＳ ゴシック" panose="020B0609070205080204" pitchFamily="49" charset="-128"/>
                <a:cs typeface="メイリオ" pitchFamily="50" charset="-128"/>
              </a:rPr>
              <a:t>60</a:t>
            </a:r>
            <a:r>
              <a:rPr lang="ja-JP" altLang="en-US" sz="2585" b="1" smtClean="0">
                <a:latin typeface="ＭＳ ゴシック" panose="020B0609070205080204" pitchFamily="49" charset="-128"/>
                <a:ea typeface="ＭＳ ゴシック" panose="020B0609070205080204" pitchFamily="49" charset="-128"/>
                <a:cs typeface="メイリオ" pitchFamily="50" charset="-128"/>
              </a:rPr>
              <a:t>分</a:t>
            </a:r>
            <a:r>
              <a:rPr lang="ja-JP" altLang="en-US" sz="2585" b="1">
                <a:latin typeface="ＭＳ ゴシック" panose="020B0609070205080204" pitchFamily="49" charset="-128"/>
                <a:ea typeface="ＭＳ ゴシック" panose="020B0609070205080204" pitchFamily="49" charset="-128"/>
                <a:cs typeface="メイリオ" pitchFamily="50" charset="-128"/>
              </a:rPr>
              <a:t>）</a:t>
            </a:r>
            <a:endParaRPr lang="ja-JP" altLang="en-US" sz="2585" b="1" dirty="0">
              <a:latin typeface="ＭＳ ゴシック" panose="020B0609070205080204" pitchFamily="49" charset="-128"/>
              <a:ea typeface="ＭＳ ゴシック" panose="020B0609070205080204" pitchFamily="49" charset="-128"/>
              <a:cs typeface="メイリオ" pitchFamily="50" charset="-128"/>
            </a:endParaRPr>
          </a:p>
        </p:txBody>
      </p:sp>
      <p:cxnSp>
        <p:nvCxnSpPr>
          <p:cNvPr id="6" name="直線コネクタ 5"/>
          <p:cNvCxnSpPr/>
          <p:nvPr/>
        </p:nvCxnSpPr>
        <p:spPr>
          <a:xfrm>
            <a:off x="583865" y="1036119"/>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128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56704" y="494350"/>
            <a:ext cx="5642028" cy="348109"/>
          </a:xfrm>
          <a:prstGeom prst="rect">
            <a:avLst/>
          </a:prstGeom>
          <a:noFill/>
        </p:spPr>
        <p:txBody>
          <a:bodyPr wrap="square" rtlCol="0">
            <a:spAutoFit/>
          </a:bodyPr>
          <a:lstStyle/>
          <a:p>
            <a:r>
              <a:rPr lang="ja-JP" altLang="en-US" sz="1662"/>
              <a:t>令和元年度 相談支援従事者指導者養成研修</a:t>
            </a:r>
          </a:p>
        </p:txBody>
      </p:sp>
      <p:sp>
        <p:nvSpPr>
          <p:cNvPr id="10" name="テキスト ボックス 9"/>
          <p:cNvSpPr txBox="1"/>
          <p:nvPr/>
        </p:nvSpPr>
        <p:spPr>
          <a:xfrm>
            <a:off x="1160047" y="2111594"/>
            <a:ext cx="5642028" cy="433196"/>
          </a:xfrm>
          <a:prstGeom prst="rect">
            <a:avLst/>
          </a:prstGeom>
          <a:noFill/>
        </p:spPr>
        <p:txBody>
          <a:bodyPr wrap="square" rtlCol="0">
            <a:spAutoFit/>
          </a:bodyPr>
          <a:lstStyle/>
          <a:p>
            <a:r>
              <a:rPr lang="ja-JP" altLang="en-US" sz="2215">
                <a:latin typeface="ＭＳ Ｐゴシック" panose="020B0600070205080204" pitchFamily="50" charset="-128"/>
                <a:ea typeface="ＭＳ Ｐゴシック" panose="020B0600070205080204" pitchFamily="50" charset="-128"/>
              </a:rPr>
              <a:t>現任研修・演習への導入講義</a:t>
            </a:r>
          </a:p>
        </p:txBody>
      </p:sp>
      <p:sp>
        <p:nvSpPr>
          <p:cNvPr id="6" name="タイトル 1"/>
          <p:cNvSpPr txBox="1">
            <a:spLocks/>
          </p:cNvSpPr>
          <p:nvPr/>
        </p:nvSpPr>
        <p:spPr>
          <a:xfrm>
            <a:off x="1149330" y="2501652"/>
            <a:ext cx="7288642" cy="12746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954">
                <a:latin typeface="ＭＳ Ｐゴシック" panose="020B0600070205080204" pitchFamily="50" charset="-128"/>
                <a:ea typeface="ＭＳ Ｐゴシック" panose="020B0600070205080204" pitchFamily="50" charset="-128"/>
              </a:rPr>
              <a:t>相談援助に求められる</a:t>
            </a:r>
          </a:p>
          <a:p>
            <a:pPr algn="l"/>
            <a:r>
              <a:rPr lang="ja-JP" altLang="en-US" sz="2954" smtClean="0">
                <a:latin typeface="ＭＳ Ｐゴシック" panose="020B0600070205080204" pitchFamily="50" charset="-128"/>
                <a:ea typeface="ＭＳ Ｐゴシック" panose="020B0600070205080204" pitchFamily="50" charset="-128"/>
              </a:rPr>
              <a:t>チームアプローチ</a:t>
            </a:r>
            <a:r>
              <a:rPr lang="ja-JP" altLang="en-US" sz="2954">
                <a:latin typeface="ＭＳ Ｐゴシック" panose="020B0600070205080204" pitchFamily="50" charset="-128"/>
                <a:ea typeface="ＭＳ Ｐゴシック" panose="020B0600070205080204" pitchFamily="50" charset="-128"/>
              </a:rPr>
              <a:t>（多職種連携</a:t>
            </a:r>
            <a:r>
              <a:rPr lang="ja-JP" altLang="en-US" sz="2954" smtClean="0">
                <a:latin typeface="ＭＳ Ｐゴシック" panose="020B0600070205080204" pitchFamily="50" charset="-128"/>
                <a:ea typeface="ＭＳ Ｐゴシック" panose="020B0600070205080204" pitchFamily="50" charset="-128"/>
              </a:rPr>
              <a:t>）</a:t>
            </a:r>
            <a:endParaRPr lang="ja-JP" altLang="en-US" sz="2954">
              <a:latin typeface="ＭＳ Ｐゴシック" panose="020B0600070205080204" pitchFamily="50" charset="-128"/>
              <a:ea typeface="ＭＳ Ｐゴシック" panose="020B0600070205080204" pitchFamily="50" charset="-128"/>
            </a:endParaRPr>
          </a:p>
        </p:txBody>
      </p:sp>
      <p:sp>
        <p:nvSpPr>
          <p:cNvPr id="8" name="タイトル 1"/>
          <p:cNvSpPr txBox="1">
            <a:spLocks/>
          </p:cNvSpPr>
          <p:nvPr/>
        </p:nvSpPr>
        <p:spPr>
          <a:xfrm>
            <a:off x="611188" y="4509120"/>
            <a:ext cx="8065268" cy="170673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800" smtClean="0">
                <a:latin typeface="ＭＳ Ｐゴシック" panose="020B0600070205080204" pitchFamily="50" charset="-128"/>
                <a:ea typeface="ＭＳ Ｐゴシック" panose="020B0600070205080204" pitchFamily="50" charset="-128"/>
              </a:rPr>
              <a:t>鈴木智敦</a:t>
            </a:r>
          </a:p>
          <a:p>
            <a:r>
              <a:rPr lang="ja-JP" altLang="en-US" sz="3100" smtClean="0">
                <a:latin typeface="ＭＳ Ｐゴシック" panose="020B0600070205080204" pitchFamily="50" charset="-128"/>
                <a:ea typeface="ＭＳ Ｐゴシック" panose="020B0600070205080204" pitchFamily="50" charset="-128"/>
              </a:rPr>
              <a:t>（名古屋市総合リハビリテーションセンター）</a:t>
            </a:r>
            <a:endParaRPr lang="ja-JP" altLang="en-US" sz="3100">
              <a:latin typeface="ＭＳ Ｐゴシック" panose="020B0600070205080204" pitchFamily="50" charset="-128"/>
              <a:ea typeface="ＭＳ Ｐゴシック" panose="020B0600070205080204" pitchFamily="50" charset="-128"/>
            </a:endParaRPr>
          </a:p>
          <a:p>
            <a:pPr>
              <a:lnSpc>
                <a:spcPts val="1300"/>
              </a:lnSpc>
            </a:pPr>
            <a:endParaRPr lang="ja-JP" altLang="en-US" sz="2954" smtClean="0">
              <a:latin typeface="ＭＳ Ｐゴシック" panose="020B0600070205080204" pitchFamily="50" charset="-128"/>
              <a:ea typeface="ＭＳ Ｐゴシック" panose="020B0600070205080204" pitchFamily="50" charset="-128"/>
            </a:endParaRPr>
          </a:p>
          <a:p>
            <a:r>
              <a:rPr lang="ja-JP" altLang="en-US" sz="3800" smtClean="0">
                <a:latin typeface="ＭＳ Ｐゴシック" panose="020B0600070205080204" pitchFamily="50" charset="-128"/>
                <a:ea typeface="ＭＳ Ｐゴシック" panose="020B0600070205080204" pitchFamily="50" charset="-128"/>
              </a:rPr>
              <a:t>東美奈子</a:t>
            </a:r>
          </a:p>
          <a:p>
            <a:r>
              <a:rPr lang="ja-JP" altLang="en-US" sz="3100" smtClean="0">
                <a:latin typeface="ＭＳ Ｐゴシック" panose="020B0600070205080204" pitchFamily="50" charset="-128"/>
                <a:ea typeface="ＭＳ Ｐゴシック" panose="020B0600070205080204" pitchFamily="50" charset="-128"/>
              </a:rPr>
              <a:t>（株式会社</a:t>
            </a:r>
            <a:r>
              <a:rPr lang="en-US" altLang="ja-JP" sz="3100" smtClean="0">
                <a:latin typeface="ＭＳ Ｐゴシック" panose="020B0600070205080204" pitchFamily="50" charset="-128"/>
                <a:ea typeface="ＭＳ Ｐゴシック" panose="020B0600070205080204" pitchFamily="50" charset="-128"/>
              </a:rPr>
              <a:t>RETICE</a:t>
            </a:r>
            <a:r>
              <a:rPr lang="ja-JP" altLang="en-US" sz="3100" smtClean="0">
                <a:latin typeface="ＭＳ Ｐゴシック" panose="020B0600070205080204" pitchFamily="50" charset="-128"/>
                <a:ea typeface="ＭＳ Ｐゴシック" panose="020B0600070205080204" pitchFamily="50" charset="-128"/>
              </a:rPr>
              <a:t>）</a:t>
            </a:r>
            <a:endParaRPr lang="ja-JP" altLang="en-US" sz="3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71942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b="0" smtClean="0">
                <a:latin typeface="メイリオ" panose="020B0604030504040204" pitchFamily="50" charset="-128"/>
                <a:ea typeface="メイリオ" panose="020B0604030504040204" pitchFamily="50" charset="-128"/>
              </a:rPr>
              <a:t>チームアプローチ（多職種連携）とは</a:t>
            </a:r>
            <a:endParaRPr kumimoji="1" lang="ja-JP" altLang="en-US" sz="3200" b="0" dirty="0">
              <a:latin typeface="メイリオ" panose="020B0604030504040204" pitchFamily="50" charset="-128"/>
              <a:ea typeface="メイリオ" panose="020B0604030504040204" pitchFamily="50" charset="-128"/>
            </a:endParaRPr>
          </a:p>
        </p:txBody>
      </p:sp>
      <p:sp>
        <p:nvSpPr>
          <p:cNvPr id="3" name="テキスト プレースホルダー 2"/>
          <p:cNvSpPr>
            <a:spLocks noGrp="1"/>
          </p:cNvSpPr>
          <p:nvPr>
            <p:ph type="body" idx="1"/>
          </p:nvPr>
        </p:nvSpPr>
        <p:spPr/>
        <p:txBody>
          <a:bodyPr>
            <a:normAutofit/>
          </a:bodyPr>
          <a:lstStyle/>
          <a:p>
            <a:r>
              <a:rPr kumimoji="1" lang="ja-JP" altLang="en-US" smtClean="0">
                <a:solidFill>
                  <a:schemeClr val="tx1"/>
                </a:solidFill>
                <a:latin typeface="メイリオ" panose="020B0604030504040204" pitchFamily="50" charset="-128"/>
                <a:ea typeface="メイリオ" panose="020B0604030504040204" pitchFamily="50" charset="-128"/>
              </a:rPr>
              <a:t>第１日目 講義の復習</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24510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89FAD3-55D3-4D55-B3F5-8D38D002BC2E}"/>
              </a:ext>
            </a:extLst>
          </p:cNvPr>
          <p:cNvSpPr>
            <a:spLocks noGrp="1"/>
          </p:cNvSpPr>
          <p:nvPr>
            <p:ph type="title"/>
          </p:nvPr>
        </p:nvSpPr>
        <p:spPr>
          <a:xfrm>
            <a:off x="278338" y="355146"/>
            <a:ext cx="7589311" cy="857250"/>
          </a:xfrm>
        </p:spPr>
        <p:txBody>
          <a:bodyPr>
            <a:noAutofit/>
          </a:bodyPr>
          <a:lstStyle/>
          <a:p>
            <a:pPr algn="ctr"/>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rPr>
              <a:t>今、なぜ多職種連携（協働）なのか？</a:t>
            </a:r>
          </a:p>
        </p:txBody>
      </p:sp>
      <p:sp>
        <p:nvSpPr>
          <p:cNvPr id="3" name="コンテンツ プレースホルダー 2">
            <a:extLst>
              <a:ext uri="{FF2B5EF4-FFF2-40B4-BE49-F238E27FC236}">
                <a16:creationId xmlns:a16="http://schemas.microsoft.com/office/drawing/2014/main" id="{112F6332-7150-40FF-9CB0-A428F19B1491}"/>
              </a:ext>
            </a:extLst>
          </p:cNvPr>
          <p:cNvSpPr>
            <a:spLocks noGrp="1"/>
          </p:cNvSpPr>
          <p:nvPr>
            <p:ph idx="1"/>
          </p:nvPr>
        </p:nvSpPr>
        <p:spPr>
          <a:xfrm>
            <a:off x="611188" y="1825398"/>
            <a:ext cx="7608888" cy="2899002"/>
          </a:xfrm>
        </p:spPr>
        <p:txBody>
          <a:bodyPr>
            <a:normAutofit/>
          </a:bodyPr>
          <a:lstStyle/>
          <a:p>
            <a:pPr>
              <a:lnSpc>
                <a:spcPct val="100000"/>
              </a:lnSpc>
            </a:pPr>
            <a:r>
              <a:rPr kumimoji="1" lang="ja-JP" altLang="en-US" sz="2400" smtClean="0">
                <a:latin typeface="ＭＳ ゴシック" panose="020B0609070205080204" pitchFamily="49" charset="-128"/>
                <a:ea typeface="ＭＳ ゴシック" panose="020B0609070205080204" pitchFamily="49" charset="-128"/>
              </a:rPr>
              <a:t>社会</a:t>
            </a:r>
            <a:r>
              <a:rPr kumimoji="1" lang="en-US" altLang="ja-JP" sz="2400" smtClean="0">
                <a:latin typeface="ＭＳ ゴシック" panose="020B0609070205080204" pitchFamily="49" charset="-128"/>
                <a:ea typeface="ＭＳ ゴシック" panose="020B0609070205080204" pitchFamily="49" charset="-128"/>
              </a:rPr>
              <a:t>(</a:t>
            </a:r>
            <a:r>
              <a:rPr kumimoji="1" lang="ja-JP" altLang="en-US" sz="2400" smtClean="0">
                <a:latin typeface="ＭＳ ゴシック" panose="020B0609070205080204" pitchFamily="49" charset="-128"/>
                <a:ea typeface="ＭＳ ゴシック" panose="020B0609070205080204" pitchFamily="49" charset="-128"/>
              </a:rPr>
              <a:t>地域</a:t>
            </a:r>
            <a:r>
              <a:rPr kumimoji="1" lang="en-US" altLang="ja-JP" sz="2400" smtClean="0">
                <a:latin typeface="ＭＳ ゴシック" panose="020B0609070205080204" pitchFamily="49" charset="-128"/>
                <a:ea typeface="ＭＳ ゴシック" panose="020B0609070205080204" pitchFamily="49" charset="-128"/>
              </a:rPr>
              <a:t>)</a:t>
            </a:r>
            <a:r>
              <a:rPr kumimoji="1" lang="ja-JP" altLang="en-US" sz="2400" smtClean="0">
                <a:latin typeface="ＭＳ ゴシック" panose="020B0609070205080204" pitchFamily="49" charset="-128"/>
                <a:ea typeface="ＭＳ ゴシック" panose="020B0609070205080204" pitchFamily="49" charset="-128"/>
              </a:rPr>
              <a:t>の</a:t>
            </a:r>
            <a:r>
              <a:rPr kumimoji="1" lang="ja-JP" altLang="en-US" sz="2400" dirty="0">
                <a:latin typeface="ＭＳ ゴシック" panose="020B0609070205080204" pitchFamily="49" charset="-128"/>
                <a:ea typeface="ＭＳ ゴシック" panose="020B0609070205080204" pitchFamily="49" charset="-128"/>
              </a:rPr>
              <a:t>変化</a:t>
            </a:r>
            <a:r>
              <a:rPr lang="ja-JP" altLang="en-US" sz="2400">
                <a:latin typeface="ＭＳ ゴシック" panose="020B0609070205080204" pitchFamily="49" charset="-128"/>
                <a:ea typeface="ＭＳ ゴシック" panose="020B0609070205080204" pitchFamily="49" charset="-128"/>
              </a:rPr>
              <a:t>　</a:t>
            </a:r>
            <a:r>
              <a:rPr lang="ja-JP" altLang="en-US" sz="2400" smtClean="0">
                <a:latin typeface="ＭＳ ゴシック" panose="020B0609070205080204" pitchFamily="49" charset="-128"/>
                <a:ea typeface="ＭＳ ゴシック" panose="020B0609070205080204" pitchFamily="49" charset="-128"/>
              </a:rPr>
              <a:t>　　　→ 生き方</a:t>
            </a:r>
            <a:r>
              <a:rPr lang="ja-JP" altLang="en-US" sz="2400">
                <a:latin typeface="ＭＳ ゴシック" panose="020B0609070205080204" pitchFamily="49" charset="-128"/>
                <a:ea typeface="ＭＳ ゴシック" panose="020B0609070205080204" pitchFamily="49" charset="-128"/>
              </a:rPr>
              <a:t>や</a:t>
            </a:r>
            <a:r>
              <a:rPr lang="ja-JP" altLang="en-US" sz="2400" smtClean="0">
                <a:latin typeface="ＭＳ ゴシック" panose="020B0609070205080204" pitchFamily="49" charset="-128"/>
                <a:ea typeface="ＭＳ ゴシック" panose="020B0609070205080204" pitchFamily="49" charset="-128"/>
              </a:rPr>
              <a:t>暮らし方</a:t>
            </a:r>
            <a:endParaRPr kumimoji="1" lang="en-US" altLang="ja-JP" sz="2400" dirty="0">
              <a:latin typeface="ＭＳ ゴシック" panose="020B0609070205080204" pitchFamily="49" charset="-128"/>
              <a:ea typeface="ＭＳ ゴシック" panose="020B0609070205080204" pitchFamily="49" charset="-128"/>
            </a:endParaRPr>
          </a:p>
          <a:p>
            <a:pPr>
              <a:lnSpc>
                <a:spcPct val="100000"/>
              </a:lnSpc>
            </a:pPr>
            <a:r>
              <a:rPr kumimoji="1" lang="ja-JP" altLang="en-US" sz="2400" smtClean="0">
                <a:latin typeface="ＭＳ ゴシック" panose="020B0609070205080204" pitchFamily="49" charset="-128"/>
                <a:ea typeface="ＭＳ ゴシック" panose="020B0609070205080204" pitchFamily="49" charset="-128"/>
              </a:rPr>
              <a:t>社会</a:t>
            </a:r>
            <a:r>
              <a:rPr kumimoji="1" lang="en-US" altLang="ja-JP" sz="2400" smtClean="0">
                <a:latin typeface="ＭＳ ゴシック" panose="020B0609070205080204" pitchFamily="49" charset="-128"/>
                <a:ea typeface="ＭＳ ゴシック" panose="020B0609070205080204" pitchFamily="49" charset="-128"/>
              </a:rPr>
              <a:t>(</a:t>
            </a:r>
            <a:r>
              <a:rPr kumimoji="1" lang="ja-JP" altLang="en-US" sz="2400" smtClean="0">
                <a:latin typeface="ＭＳ ゴシック" panose="020B0609070205080204" pitchFamily="49" charset="-128"/>
                <a:ea typeface="ＭＳ ゴシック" panose="020B0609070205080204" pitchFamily="49" charset="-128"/>
              </a:rPr>
              <a:t>生活</a:t>
            </a:r>
            <a:r>
              <a:rPr kumimoji="1" lang="en-US" altLang="ja-JP" sz="2400" smtClean="0">
                <a:latin typeface="ＭＳ ゴシック" panose="020B0609070205080204" pitchFamily="49" charset="-128"/>
                <a:ea typeface="ＭＳ ゴシック" panose="020B0609070205080204" pitchFamily="49" charset="-128"/>
              </a:rPr>
              <a:t>)</a:t>
            </a:r>
            <a:r>
              <a:rPr kumimoji="1" lang="ja-JP" altLang="en-US" sz="2400" smtClean="0">
                <a:latin typeface="ＭＳ ゴシック" panose="020B0609070205080204" pitchFamily="49" charset="-128"/>
                <a:ea typeface="ＭＳ ゴシック" panose="020B0609070205080204" pitchFamily="49" charset="-128"/>
              </a:rPr>
              <a:t>モデル</a:t>
            </a:r>
            <a:r>
              <a:rPr lang="ja-JP" altLang="en-US" sz="2400">
                <a:latin typeface="ＭＳ ゴシック" panose="020B0609070205080204" pitchFamily="49" charset="-128"/>
                <a:ea typeface="ＭＳ ゴシック" panose="020B0609070205080204" pitchFamily="49" charset="-128"/>
              </a:rPr>
              <a:t>　</a:t>
            </a:r>
            <a:r>
              <a:rPr lang="ja-JP" altLang="en-US" sz="2400" smtClean="0">
                <a:latin typeface="ＭＳ ゴシック" panose="020B0609070205080204" pitchFamily="49" charset="-128"/>
                <a:ea typeface="ＭＳ ゴシック" panose="020B0609070205080204" pitchFamily="49" charset="-128"/>
              </a:rPr>
              <a:t>　　　→ 環境</a:t>
            </a:r>
            <a:r>
              <a:rPr lang="ja-JP" altLang="en-US" sz="2400" dirty="0">
                <a:latin typeface="ＭＳ ゴシック" panose="020B0609070205080204" pitchFamily="49" charset="-128"/>
                <a:ea typeface="ＭＳ ゴシック" panose="020B0609070205080204" pitchFamily="49" charset="-128"/>
              </a:rPr>
              <a:t>因子</a:t>
            </a:r>
            <a:r>
              <a:rPr lang="ja-JP" altLang="en-US" sz="2400">
                <a:latin typeface="ＭＳ ゴシック" panose="020B0609070205080204" pitchFamily="49" charset="-128"/>
                <a:ea typeface="ＭＳ ゴシック" panose="020B0609070205080204" pitchFamily="49" charset="-128"/>
              </a:rPr>
              <a:t>の</a:t>
            </a:r>
            <a:r>
              <a:rPr lang="ja-JP" altLang="en-US" sz="2400" smtClean="0">
                <a:latin typeface="ＭＳ ゴシック" panose="020B0609070205080204" pitchFamily="49" charset="-128"/>
                <a:ea typeface="ＭＳ ゴシック" panose="020B0609070205080204" pitchFamily="49" charset="-128"/>
              </a:rPr>
              <a:t>考え方</a:t>
            </a:r>
            <a:endParaRPr kumimoji="1" lang="en-US" altLang="ja-JP" sz="2400" dirty="0">
              <a:latin typeface="ＭＳ ゴシック" panose="020B0609070205080204" pitchFamily="49" charset="-128"/>
              <a:ea typeface="ＭＳ ゴシック" panose="020B0609070205080204" pitchFamily="49" charset="-128"/>
            </a:endParaRPr>
          </a:p>
          <a:p>
            <a:pPr>
              <a:lnSpc>
                <a:spcPct val="100000"/>
              </a:lnSpc>
            </a:pPr>
            <a:r>
              <a:rPr kumimoji="1" lang="ja-JP" altLang="en-US" sz="2400" dirty="0">
                <a:latin typeface="ＭＳ ゴシック" panose="020B0609070205080204" pitchFamily="49" charset="-128"/>
                <a:ea typeface="ＭＳ ゴシック" panose="020B0609070205080204" pitchFamily="49" charset="-128"/>
              </a:rPr>
              <a:t>生活、暮らし、を支える</a:t>
            </a:r>
            <a:r>
              <a:rPr lang="ja-JP" altLang="en-US" sz="2400">
                <a:latin typeface="ＭＳ ゴシック" panose="020B0609070205080204" pitchFamily="49" charset="-128"/>
                <a:ea typeface="ＭＳ ゴシック" panose="020B0609070205080204" pitchFamily="49" charset="-128"/>
              </a:rPr>
              <a:t>　</a:t>
            </a:r>
            <a:r>
              <a:rPr lang="ja-JP" altLang="en-US" sz="2400" smtClean="0">
                <a:latin typeface="ＭＳ ゴシック" panose="020B0609070205080204" pitchFamily="49" charset="-128"/>
                <a:ea typeface="ＭＳ ゴシック" panose="020B0609070205080204" pitchFamily="49" charset="-128"/>
              </a:rPr>
              <a:t>→ 専門</a:t>
            </a:r>
            <a:r>
              <a:rPr lang="ja-JP" altLang="en-US" sz="2400" dirty="0">
                <a:latin typeface="ＭＳ ゴシック" panose="020B0609070205080204" pitchFamily="49" charset="-128"/>
                <a:ea typeface="ＭＳ ゴシック" panose="020B0609070205080204" pitchFamily="49" charset="-128"/>
              </a:rPr>
              <a:t>領域</a:t>
            </a:r>
            <a:r>
              <a:rPr lang="ja-JP" altLang="en-US" sz="2400">
                <a:latin typeface="ＭＳ ゴシック" panose="020B0609070205080204" pitchFamily="49" charset="-128"/>
                <a:ea typeface="ＭＳ ゴシック" panose="020B0609070205080204" pitchFamily="49" charset="-128"/>
              </a:rPr>
              <a:t>の</a:t>
            </a:r>
            <a:r>
              <a:rPr lang="ja-JP" altLang="en-US" sz="2400" smtClean="0">
                <a:latin typeface="ＭＳ ゴシック" panose="020B0609070205080204" pitchFamily="49" charset="-128"/>
                <a:ea typeface="ＭＳ ゴシック" panose="020B0609070205080204" pitchFamily="49" charset="-128"/>
              </a:rPr>
              <a:t>限界</a:t>
            </a:r>
            <a:endParaRPr kumimoji="1" lang="en-US" altLang="ja-JP" sz="2400" dirty="0">
              <a:latin typeface="ＭＳ ゴシック" panose="020B0609070205080204" pitchFamily="49" charset="-128"/>
              <a:ea typeface="ＭＳ ゴシック" panose="020B0609070205080204" pitchFamily="49" charset="-128"/>
            </a:endParaRPr>
          </a:p>
          <a:p>
            <a:pPr>
              <a:lnSpc>
                <a:spcPct val="100000"/>
              </a:lnSpc>
            </a:pPr>
            <a:r>
              <a:rPr lang="ja-JP" altLang="en-US" sz="2400" dirty="0">
                <a:latin typeface="ＭＳ ゴシック" panose="020B0609070205080204" pitchFamily="49" charset="-128"/>
                <a:ea typeface="ＭＳ ゴシック" panose="020B0609070205080204" pitchFamily="49" charset="-128"/>
              </a:rPr>
              <a:t>可能性を拡げる</a:t>
            </a:r>
            <a:r>
              <a:rPr lang="ja-JP" altLang="en-US" sz="2400">
                <a:latin typeface="ＭＳ ゴシック" panose="020B0609070205080204" pitchFamily="49" charset="-128"/>
                <a:ea typeface="ＭＳ ゴシック" panose="020B0609070205080204" pitchFamily="49" charset="-128"/>
              </a:rPr>
              <a:t>　</a:t>
            </a:r>
            <a:r>
              <a:rPr lang="ja-JP" altLang="en-US" sz="2400" smtClean="0">
                <a:latin typeface="ＭＳ ゴシック" panose="020B0609070205080204" pitchFamily="49" charset="-128"/>
                <a:ea typeface="ＭＳ ゴシック" panose="020B0609070205080204" pitchFamily="49" charset="-128"/>
              </a:rPr>
              <a:t>　　　　→ 望む</a:t>
            </a:r>
            <a:r>
              <a:rPr lang="ja-JP" altLang="en-US" sz="2400" dirty="0">
                <a:latin typeface="ＭＳ ゴシック" panose="020B0609070205080204" pitchFamily="49" charset="-128"/>
                <a:ea typeface="ＭＳ ゴシック" panose="020B0609070205080204" pitchFamily="49" charset="-128"/>
              </a:rPr>
              <a:t>暮らし</a:t>
            </a:r>
            <a:r>
              <a:rPr lang="ja-JP" altLang="en-US" sz="2400">
                <a:latin typeface="ＭＳ ゴシック" panose="020B0609070205080204" pitchFamily="49" charset="-128"/>
                <a:ea typeface="ＭＳ ゴシック" panose="020B0609070205080204" pitchFamily="49" charset="-128"/>
              </a:rPr>
              <a:t>の</a:t>
            </a:r>
            <a:r>
              <a:rPr lang="ja-JP" altLang="en-US" sz="2400" smtClean="0">
                <a:latin typeface="ＭＳ ゴシック" panose="020B0609070205080204" pitchFamily="49" charset="-128"/>
                <a:ea typeface="ＭＳ ゴシック" panose="020B0609070205080204" pitchFamily="49" charset="-128"/>
              </a:rPr>
              <a:t>実現</a:t>
            </a:r>
            <a:endParaRPr kumimoji="1" lang="en-US" altLang="ja-JP" sz="2400" dirty="0">
              <a:latin typeface="ＭＳ ゴシック" panose="020B0609070205080204" pitchFamily="49" charset="-128"/>
              <a:ea typeface="ＭＳ ゴシック" panose="020B0609070205080204" pitchFamily="49" charset="-128"/>
            </a:endParaRPr>
          </a:p>
          <a:p>
            <a:pPr>
              <a:lnSpc>
                <a:spcPct val="100000"/>
              </a:lnSpc>
            </a:pPr>
            <a:r>
              <a:rPr lang="ja-JP" altLang="en-US" sz="2400" dirty="0">
                <a:latin typeface="ＭＳ ゴシック" panose="020B0609070205080204" pitchFamily="49" charset="-128"/>
                <a:ea typeface="ＭＳ ゴシック" panose="020B0609070205080204" pitchFamily="49" charset="-128"/>
              </a:rPr>
              <a:t>地域力の向上</a:t>
            </a:r>
            <a:r>
              <a:rPr lang="ja-JP" altLang="en-US" sz="2400">
                <a:latin typeface="ＭＳ ゴシック" panose="020B0609070205080204" pitchFamily="49" charset="-128"/>
                <a:ea typeface="ＭＳ ゴシック" panose="020B0609070205080204" pitchFamily="49" charset="-128"/>
              </a:rPr>
              <a:t>　</a:t>
            </a:r>
            <a:r>
              <a:rPr lang="ja-JP" altLang="en-US" sz="2400" smtClean="0">
                <a:latin typeface="ＭＳ ゴシック" panose="020B0609070205080204" pitchFamily="49" charset="-128"/>
                <a:ea typeface="ＭＳ ゴシック" panose="020B0609070205080204" pitchFamily="49" charset="-128"/>
              </a:rPr>
              <a:t>　　　　　→ 支援者</a:t>
            </a:r>
            <a:r>
              <a:rPr lang="ja-JP" altLang="en-US" sz="2400" dirty="0">
                <a:latin typeface="ＭＳ ゴシック" panose="020B0609070205080204" pitchFamily="49" charset="-128"/>
                <a:ea typeface="ＭＳ ゴシック" panose="020B0609070205080204" pitchFamily="49" charset="-128"/>
              </a:rPr>
              <a:t>のネットワーク</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4400550" y="1138407"/>
            <a:ext cx="4486275" cy="595143"/>
          </a:xfrm>
          <a:prstGeom prst="roundRect">
            <a:avLst/>
          </a:prstGeom>
          <a:solidFill>
            <a:schemeClr val="accent1">
              <a:lumMod val="20000"/>
              <a:lumOff val="80000"/>
            </a:schemeClr>
          </a:solid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a:solidFill>
                  <a:schemeClr val="tx1"/>
                </a:solidFill>
                <a:latin typeface="ＭＳ ゴシック" panose="020B0609070205080204" pitchFamily="49" charset="-128"/>
                <a:ea typeface="ＭＳ ゴシック" panose="020B0609070205080204" pitchFamily="49" charset="-128"/>
              </a:rPr>
              <a:t>第１日目 講義</a:t>
            </a:r>
            <a:r>
              <a:rPr lang="ja-JP" altLang="en-US" sz="1400" smtClean="0">
                <a:solidFill>
                  <a:schemeClr val="tx1"/>
                </a:solidFill>
                <a:latin typeface="ＭＳ ゴシック" panose="020B0609070205080204" pitchFamily="49" charset="-128"/>
                <a:ea typeface="ＭＳ ゴシック" panose="020B0609070205080204" pitchFamily="49" charset="-128"/>
              </a:rPr>
              <a:t>３「チームアプローチ</a:t>
            </a:r>
            <a:r>
              <a:rPr lang="en-US" altLang="ja-JP" sz="1400">
                <a:solidFill>
                  <a:schemeClr val="tx1"/>
                </a:solidFill>
                <a:latin typeface="ＭＳ ゴシック" panose="020B0609070205080204" pitchFamily="49" charset="-128"/>
                <a:ea typeface="ＭＳ ゴシック" panose="020B0609070205080204" pitchFamily="49" charset="-128"/>
              </a:rPr>
              <a:t>(</a:t>
            </a:r>
            <a:r>
              <a:rPr lang="ja-JP" altLang="en-US" sz="1400">
                <a:solidFill>
                  <a:schemeClr val="tx1"/>
                </a:solidFill>
                <a:latin typeface="ＭＳ ゴシック" panose="020B0609070205080204" pitchFamily="49" charset="-128"/>
                <a:ea typeface="ＭＳ ゴシック" panose="020B0609070205080204" pitchFamily="49" charset="-128"/>
              </a:rPr>
              <a:t>多職種連携</a:t>
            </a:r>
            <a:r>
              <a:rPr lang="en-US" altLang="ja-JP" sz="1400" smtClean="0">
                <a:solidFill>
                  <a:schemeClr val="tx1"/>
                </a:solidFill>
                <a:latin typeface="ＭＳ ゴシック" panose="020B0609070205080204" pitchFamily="49" charset="-128"/>
                <a:ea typeface="ＭＳ ゴシック" panose="020B0609070205080204" pitchFamily="49" charset="-128"/>
              </a:rPr>
              <a:t>)</a:t>
            </a:r>
            <a:r>
              <a:rPr lang="ja-JP" altLang="en-US" sz="1400" smtClean="0">
                <a:solidFill>
                  <a:schemeClr val="tx1"/>
                </a:solidFill>
                <a:latin typeface="ＭＳ ゴシック" panose="020B0609070205080204" pitchFamily="49" charset="-128"/>
                <a:ea typeface="ＭＳ ゴシック" panose="020B0609070205080204" pitchFamily="49" charset="-128"/>
              </a:rPr>
              <a:t>」</a:t>
            </a:r>
            <a:endParaRPr lang="ja-JP" altLang="en-US" sz="1400">
              <a:solidFill>
                <a:schemeClr val="tx1"/>
              </a:solidFill>
              <a:latin typeface="ＭＳ ゴシック" panose="020B0609070205080204" pitchFamily="49" charset="-128"/>
              <a:ea typeface="ＭＳ ゴシック" panose="020B0609070205080204" pitchFamily="49" charset="-128"/>
            </a:endParaRPr>
          </a:p>
          <a:p>
            <a:r>
              <a:rPr lang="ja-JP" altLang="en-US" sz="1400">
                <a:solidFill>
                  <a:schemeClr val="tx1"/>
                </a:solidFill>
                <a:latin typeface="ＭＳ ゴシック" panose="020B0609070205080204" pitchFamily="49" charset="-128"/>
                <a:ea typeface="ＭＳ ゴシック" panose="020B0609070205080204" pitchFamily="49" charset="-128"/>
              </a:rPr>
              <a:t>スライド７</a:t>
            </a:r>
            <a:r>
              <a:rPr lang="ja-JP" altLang="en-US" sz="1400" smtClean="0">
                <a:solidFill>
                  <a:schemeClr val="tx1"/>
                </a:solidFill>
                <a:latin typeface="ＭＳ ゴシック" panose="020B0609070205080204" pitchFamily="49" charset="-128"/>
                <a:ea typeface="ＭＳ ゴシック" panose="020B0609070205080204" pitchFamily="49" charset="-128"/>
              </a:rPr>
              <a:t>～</a:t>
            </a:r>
            <a:endParaRPr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726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409C0AE-E6EB-424C-ADD6-58CC7D95EA49}" type="slidenum">
              <a:rPr kumimoji="1" lang="ja-JP" altLang="en-US" smtClean="0"/>
              <a:t>8</a:t>
            </a:fld>
            <a:endParaRPr kumimoji="1" lang="ja-JP" altLang="en-US"/>
          </a:p>
        </p:txBody>
      </p:sp>
      <p:sp>
        <p:nvSpPr>
          <p:cNvPr id="2" name="タイトル 1"/>
          <p:cNvSpPr>
            <a:spLocks noGrp="1"/>
          </p:cNvSpPr>
          <p:nvPr>
            <p:ph type="title" idx="4294967295"/>
          </p:nvPr>
        </p:nvSpPr>
        <p:spPr>
          <a:xfrm>
            <a:off x="515938" y="504825"/>
            <a:ext cx="7886700" cy="522287"/>
          </a:xfrm>
        </p:spPr>
        <p:txBody>
          <a:bodyPr>
            <a:normAutofit fontScale="90000"/>
          </a:bodyPr>
          <a:lstStyle/>
          <a:p>
            <a:r>
              <a:rPr kumimoji="1" lang="ja-JP" altLang="en-US" sz="3200" smtClean="0">
                <a:solidFill>
                  <a:srgbClr val="C00000"/>
                </a:solidFill>
                <a:latin typeface="ＤＨＰ特太ゴシック体" panose="020B0500000000000000" pitchFamily="50" charset="-128"/>
                <a:ea typeface="ＤＨＰ特太ゴシック体" panose="020B0500000000000000" pitchFamily="50" charset="-128"/>
              </a:rPr>
              <a:t>協働（</a:t>
            </a:r>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rPr>
              <a:t>目的ではなく手段）</a:t>
            </a:r>
          </a:p>
        </p:txBody>
      </p:sp>
      <p:sp>
        <p:nvSpPr>
          <p:cNvPr id="4" name="コンテンツ プレースホルダー 3"/>
          <p:cNvSpPr>
            <a:spLocks noGrp="1"/>
          </p:cNvSpPr>
          <p:nvPr>
            <p:ph idx="4294967295"/>
          </p:nvPr>
        </p:nvSpPr>
        <p:spPr>
          <a:xfrm>
            <a:off x="611188" y="1308099"/>
            <a:ext cx="7554913" cy="3902075"/>
          </a:xfrm>
        </p:spPr>
        <p:txBody>
          <a:bodyPr>
            <a:normAutofit fontScale="92500" lnSpcReduction="10000"/>
          </a:bodyPr>
          <a:lstStyle/>
          <a:p>
            <a:pPr>
              <a:lnSpc>
                <a:spcPct val="160000"/>
              </a:lnSpc>
            </a:pPr>
            <a:r>
              <a:rPr lang="ja-JP" altLang="ja-JP" dirty="0">
                <a:latin typeface="ＭＳ ゴシック" panose="020B0609070205080204" pitchFamily="49" charset="-128"/>
                <a:ea typeface="ＭＳ ゴシック" panose="020B0609070205080204" pitchFamily="49" charset="-128"/>
              </a:rPr>
              <a:t>目標</a:t>
            </a:r>
            <a:r>
              <a:rPr lang="ja-JP" altLang="ja-JP">
                <a:latin typeface="ＭＳ ゴシック" panose="020B0609070205080204" pitchFamily="49" charset="-128"/>
                <a:ea typeface="ＭＳ ゴシック" panose="020B0609070205080204" pitchFamily="49" charset="-128"/>
              </a:rPr>
              <a:t>の</a:t>
            </a:r>
            <a:r>
              <a:rPr lang="ja-JP" altLang="ja-JP" smtClean="0">
                <a:latin typeface="ＭＳ ゴシック" panose="020B0609070205080204" pitchFamily="49" charset="-128"/>
                <a:ea typeface="ＭＳ ゴシック" panose="020B0609070205080204" pitchFamily="49" charset="-128"/>
              </a:rPr>
              <a:t>共有化</a:t>
            </a:r>
            <a:r>
              <a:rPr lang="en-US" altLang="ja-JP" dirty="0">
                <a:latin typeface="ＭＳ ゴシック" panose="020B0609070205080204" pitchFamily="49" charset="-128"/>
                <a:ea typeface="ＭＳ ゴシック" panose="020B0609070205080204" pitchFamily="49" charset="-128"/>
              </a:rPr>
              <a:t>(</a:t>
            </a:r>
            <a:r>
              <a:rPr lang="ja-JP" altLang="en-US" smtClean="0">
                <a:latin typeface="ＭＳ ゴシック" panose="020B0609070205080204" pitchFamily="49" charset="-128"/>
                <a:ea typeface="ＭＳ ゴシック" panose="020B0609070205080204" pitchFamily="49" charset="-128"/>
              </a:rPr>
              <a:t>共通</a:t>
            </a:r>
            <a:r>
              <a:rPr lang="ja-JP" altLang="en-US" dirty="0">
                <a:latin typeface="ＭＳ ゴシック" panose="020B0609070205080204" pitchFamily="49" charset="-128"/>
                <a:ea typeface="ＭＳ ゴシック" panose="020B0609070205080204" pitchFamily="49" charset="-128"/>
              </a:rPr>
              <a:t>言語、</a:t>
            </a:r>
            <a:r>
              <a:rPr lang="ja-JP" altLang="en-US">
                <a:latin typeface="ＭＳ ゴシック" panose="020B0609070205080204" pitchFamily="49" charset="-128"/>
                <a:ea typeface="ＭＳ ゴシック" panose="020B0609070205080204" pitchFamily="49" charset="-128"/>
              </a:rPr>
              <a:t>状況</a:t>
            </a:r>
            <a:r>
              <a:rPr lang="ja-JP" altLang="en-US" smtClean="0">
                <a:latin typeface="ＭＳ ゴシック" panose="020B0609070205080204" pitchFamily="49" charset="-128"/>
                <a:ea typeface="ＭＳ ゴシック" panose="020B0609070205080204" pitchFamily="49" charset="-128"/>
              </a:rPr>
              <a:t>把握</a:t>
            </a:r>
            <a:r>
              <a:rPr lang="en-US" altLang="ja-JP">
                <a:latin typeface="ＭＳ ゴシック" panose="020B0609070205080204" pitchFamily="49" charset="-128"/>
                <a:ea typeface="ＭＳ ゴシック" panose="020B0609070205080204" pitchFamily="49" charset="-128"/>
              </a:rPr>
              <a:t>)</a:t>
            </a:r>
            <a:endParaRPr lang="ja-JP" altLang="ja-JP" dirty="0">
              <a:latin typeface="ＭＳ ゴシック" panose="020B0609070205080204" pitchFamily="49" charset="-128"/>
              <a:ea typeface="ＭＳ ゴシック" panose="020B0609070205080204" pitchFamily="49" charset="-128"/>
            </a:endParaRPr>
          </a:p>
          <a:p>
            <a:pPr>
              <a:lnSpc>
                <a:spcPct val="160000"/>
              </a:lnSpc>
            </a:pPr>
            <a:r>
              <a:rPr lang="ja-JP" altLang="ja-JP" dirty="0">
                <a:latin typeface="ＭＳ ゴシック" panose="020B0609070205080204" pitchFamily="49" charset="-128"/>
                <a:ea typeface="ＭＳ ゴシック" panose="020B0609070205080204" pitchFamily="49" charset="-128"/>
              </a:rPr>
              <a:t>並立</a:t>
            </a:r>
            <a:r>
              <a:rPr lang="ja-JP" altLang="en-US" dirty="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対等性</a:t>
            </a:r>
            <a:r>
              <a:rPr lang="ja-JP" altLang="ja-JP">
                <a:latin typeface="ＭＳ ゴシック" panose="020B0609070205080204" pitchFamily="49" charset="-128"/>
                <a:ea typeface="ＭＳ ゴシック" panose="020B0609070205080204" pitchFamily="49" charset="-128"/>
              </a:rPr>
              <a:t>の</a:t>
            </a:r>
            <a:r>
              <a:rPr lang="ja-JP" altLang="ja-JP" smtClean="0">
                <a:latin typeface="ＭＳ ゴシック" panose="020B0609070205080204" pitchFamily="49" charset="-128"/>
                <a:ea typeface="ＭＳ ゴシック" panose="020B0609070205080204" pitchFamily="49" charset="-128"/>
              </a:rPr>
              <a:t>確保</a:t>
            </a:r>
            <a:r>
              <a:rPr lang="en-US" altLang="ja-JP" smtClean="0">
                <a:latin typeface="ＭＳ ゴシック" panose="020B0609070205080204" pitchFamily="49" charset="-128"/>
                <a:ea typeface="ＭＳ ゴシック" panose="020B0609070205080204" pitchFamily="49" charset="-128"/>
              </a:rPr>
              <a:t>(</a:t>
            </a:r>
            <a:r>
              <a:rPr lang="ja-JP" altLang="en-US" smtClean="0">
                <a:latin typeface="ＭＳ ゴシック" panose="020B0609070205080204" pitchFamily="49" charset="-128"/>
                <a:ea typeface="ＭＳ ゴシック" panose="020B0609070205080204" pitchFamily="49" charset="-128"/>
              </a:rPr>
              <a:t>自主</a:t>
            </a:r>
            <a:r>
              <a:rPr lang="ja-JP" altLang="en-US" dirty="0">
                <a:latin typeface="ＭＳ ゴシック" panose="020B0609070205080204" pitchFamily="49" charset="-128"/>
                <a:ea typeface="ＭＳ ゴシック" panose="020B0609070205080204" pitchFamily="49" charset="-128"/>
              </a:rPr>
              <a:t>・自立性</a:t>
            </a:r>
            <a:r>
              <a:rPr lang="ja-JP" altLang="en-US">
                <a:latin typeface="ＭＳ ゴシック" panose="020B0609070205080204" pitchFamily="49" charset="-128"/>
                <a:ea typeface="ＭＳ ゴシック" panose="020B0609070205080204" pitchFamily="49" charset="-128"/>
              </a:rPr>
              <a:t>の</a:t>
            </a:r>
            <a:r>
              <a:rPr lang="ja-JP" altLang="en-US" smtClean="0">
                <a:latin typeface="ＭＳ ゴシック" panose="020B0609070205080204" pitchFamily="49" charset="-128"/>
                <a:ea typeface="ＭＳ ゴシック" panose="020B0609070205080204" pitchFamily="49" charset="-128"/>
              </a:rPr>
              <a:t>確保</a:t>
            </a:r>
            <a:r>
              <a:rPr lang="en-US" altLang="ja-JP">
                <a:latin typeface="ＭＳ ゴシック" panose="020B0609070205080204" pitchFamily="49" charset="-128"/>
                <a:ea typeface="ＭＳ ゴシック" panose="020B0609070205080204" pitchFamily="49" charset="-128"/>
              </a:rPr>
              <a:t>)</a:t>
            </a:r>
            <a:endParaRPr lang="ja-JP" altLang="ja-JP" dirty="0">
              <a:latin typeface="ＭＳ ゴシック" panose="020B0609070205080204" pitchFamily="49" charset="-128"/>
              <a:ea typeface="ＭＳ ゴシック" panose="020B0609070205080204" pitchFamily="49" charset="-128"/>
            </a:endParaRPr>
          </a:p>
          <a:p>
            <a:pPr>
              <a:lnSpc>
                <a:spcPct val="160000"/>
              </a:lnSpc>
            </a:pPr>
            <a:r>
              <a:rPr lang="ja-JP" altLang="ja-JP" dirty="0">
                <a:latin typeface="ＭＳ ゴシック" panose="020B0609070205080204" pitchFamily="49" charset="-128"/>
                <a:ea typeface="ＭＳ ゴシック" panose="020B0609070205080204" pitchFamily="49" charset="-128"/>
              </a:rPr>
              <a:t>補完性</a:t>
            </a:r>
            <a:r>
              <a:rPr lang="ja-JP" altLang="ja-JP">
                <a:latin typeface="ＭＳ ゴシック" panose="020B0609070205080204" pitchFamily="49" charset="-128"/>
                <a:ea typeface="ＭＳ ゴシック" panose="020B0609070205080204" pitchFamily="49" charset="-128"/>
              </a:rPr>
              <a:t>の</a:t>
            </a:r>
            <a:r>
              <a:rPr lang="ja-JP" altLang="ja-JP" smtClean="0">
                <a:latin typeface="ＭＳ ゴシック" panose="020B0609070205080204" pitchFamily="49" charset="-128"/>
                <a:ea typeface="ＭＳ ゴシック" panose="020B0609070205080204" pitchFamily="49" charset="-128"/>
              </a:rPr>
              <a:t>確保</a:t>
            </a:r>
            <a:r>
              <a:rPr lang="en-US" altLang="ja-JP" dirty="0">
                <a:latin typeface="ＭＳ ゴシック" panose="020B0609070205080204" pitchFamily="49" charset="-128"/>
                <a:ea typeface="ＭＳ ゴシック" panose="020B0609070205080204" pitchFamily="49" charset="-128"/>
              </a:rPr>
              <a:t>(</a:t>
            </a:r>
            <a:r>
              <a:rPr lang="ja-JP" altLang="en-US" smtClean="0">
                <a:latin typeface="ＭＳ ゴシック" panose="020B0609070205080204" pitchFamily="49" charset="-128"/>
                <a:ea typeface="ＭＳ ゴシック" panose="020B0609070205080204" pitchFamily="49" charset="-128"/>
              </a:rPr>
              <a:t>相乗効果</a:t>
            </a:r>
            <a:r>
              <a:rPr lang="en-US" altLang="ja-JP">
                <a:latin typeface="ＭＳ ゴシック" panose="020B0609070205080204" pitchFamily="49" charset="-128"/>
                <a:ea typeface="ＭＳ ゴシック" panose="020B0609070205080204" pitchFamily="49" charset="-128"/>
              </a:rPr>
              <a:t>)</a:t>
            </a:r>
            <a:endParaRPr lang="ja-JP" altLang="ja-JP" dirty="0">
              <a:latin typeface="ＭＳ ゴシック" panose="020B0609070205080204" pitchFamily="49" charset="-128"/>
              <a:ea typeface="ＭＳ ゴシック" panose="020B0609070205080204" pitchFamily="49" charset="-128"/>
            </a:endParaRPr>
          </a:p>
          <a:p>
            <a:pPr>
              <a:lnSpc>
                <a:spcPct val="160000"/>
              </a:lnSpc>
            </a:pPr>
            <a:r>
              <a:rPr lang="ja-JP" altLang="ja-JP" dirty="0">
                <a:latin typeface="ＭＳ ゴシック" panose="020B0609070205080204" pitchFamily="49" charset="-128"/>
                <a:ea typeface="ＭＳ ゴシック" panose="020B0609070205080204" pitchFamily="49" charset="-128"/>
              </a:rPr>
              <a:t>責任</a:t>
            </a:r>
            <a:r>
              <a:rPr lang="ja-JP" altLang="ja-JP">
                <a:latin typeface="ＭＳ ゴシック" panose="020B0609070205080204" pitchFamily="49" charset="-128"/>
                <a:ea typeface="ＭＳ ゴシック" panose="020B0609070205080204" pitchFamily="49" charset="-128"/>
              </a:rPr>
              <a:t>の</a:t>
            </a:r>
            <a:r>
              <a:rPr lang="ja-JP" altLang="ja-JP" smtClean="0">
                <a:latin typeface="ＭＳ ゴシック" panose="020B0609070205080204" pitchFamily="49" charset="-128"/>
                <a:ea typeface="ＭＳ ゴシック" panose="020B0609070205080204" pitchFamily="49" charset="-128"/>
              </a:rPr>
              <a:t>共有</a:t>
            </a:r>
            <a:r>
              <a:rPr lang="en-US" altLang="ja-JP" dirty="0">
                <a:latin typeface="ＭＳ ゴシック" panose="020B0609070205080204" pitchFamily="49" charset="-128"/>
                <a:ea typeface="ＭＳ ゴシック" panose="020B0609070205080204" pitchFamily="49" charset="-128"/>
              </a:rPr>
              <a:t>(</a:t>
            </a:r>
            <a:r>
              <a:rPr lang="ja-JP" altLang="en-US" smtClean="0">
                <a:latin typeface="ＭＳ ゴシック" panose="020B0609070205080204" pitchFamily="49" charset="-128"/>
                <a:ea typeface="ＭＳ ゴシック" panose="020B0609070205080204" pitchFamily="49" charset="-128"/>
              </a:rPr>
              <a:t>ゆずりあい</a:t>
            </a:r>
            <a:r>
              <a:rPr lang="ja-JP" altLang="en-US" dirty="0">
                <a:latin typeface="ＭＳ ゴシック" panose="020B0609070205080204" pitchFamily="49" charset="-128"/>
                <a:ea typeface="ＭＳ ゴシック" panose="020B0609070205080204" pitchFamily="49" charset="-128"/>
              </a:rPr>
              <a:t>・</a:t>
            </a:r>
            <a:r>
              <a:rPr lang="ja-JP" altLang="en-US">
                <a:latin typeface="ＭＳ ゴシック" panose="020B0609070205080204" pitchFamily="49" charset="-128"/>
                <a:ea typeface="ＭＳ ゴシック" panose="020B0609070205080204" pitchFamily="49" charset="-128"/>
              </a:rPr>
              <a:t>・</a:t>
            </a:r>
            <a:r>
              <a:rPr lang="ja-JP" altLang="en-US" smtClean="0">
                <a:latin typeface="ＭＳ ゴシック" panose="020B0609070205080204" pitchFamily="49" charset="-128"/>
                <a:ea typeface="ＭＳ ゴシック" panose="020B0609070205080204" pitchFamily="49" charset="-128"/>
              </a:rPr>
              <a:t>・</a:t>
            </a:r>
            <a:r>
              <a:rPr lang="en-US" altLang="ja-JP">
                <a:latin typeface="ＭＳ ゴシック" panose="020B0609070205080204" pitchFamily="49" charset="-128"/>
                <a:ea typeface="ＭＳ ゴシック" panose="020B0609070205080204" pitchFamily="49" charset="-128"/>
              </a:rPr>
              <a:t>)</a:t>
            </a:r>
            <a:endParaRPr lang="ja-JP" altLang="ja-JP" dirty="0">
              <a:latin typeface="ＭＳ ゴシック" panose="020B0609070205080204" pitchFamily="49" charset="-128"/>
              <a:ea typeface="ＭＳ ゴシック" panose="020B0609070205080204" pitchFamily="49" charset="-128"/>
            </a:endParaRPr>
          </a:p>
          <a:p>
            <a:pPr>
              <a:lnSpc>
                <a:spcPct val="160000"/>
              </a:lnSpc>
            </a:pPr>
            <a:r>
              <a:rPr lang="ja-JP" altLang="ja-JP" smtClean="0">
                <a:latin typeface="ＭＳ ゴシック" panose="020B0609070205080204" pitchFamily="49" charset="-128"/>
                <a:ea typeface="ＭＳ ゴシック" panose="020B0609070205080204" pitchFamily="49" charset="-128"/>
              </a:rPr>
              <a:t>求同存</a:t>
            </a:r>
            <a:r>
              <a:rPr lang="en-US" altLang="ja-JP">
                <a:latin typeface="ＭＳ ゴシック" panose="020B0609070205080204" pitchFamily="49" charset="-128"/>
                <a:ea typeface="ＭＳ ゴシック" panose="020B0609070205080204" pitchFamily="49" charset="-128"/>
              </a:rPr>
              <a:t>(</a:t>
            </a:r>
            <a:r>
              <a:rPr lang="ja-JP" altLang="ja-JP" smtClean="0">
                <a:latin typeface="ＭＳ ゴシック" panose="020B0609070205080204" pitchFamily="49" charset="-128"/>
                <a:ea typeface="ＭＳ ゴシック" panose="020B0609070205080204" pitchFamily="49" charset="-128"/>
              </a:rPr>
              <a:t>尊</a:t>
            </a:r>
            <a:r>
              <a:rPr lang="en-US" altLang="ja-JP" smtClean="0">
                <a:latin typeface="ＭＳ ゴシック" panose="020B0609070205080204" pitchFamily="49" charset="-128"/>
                <a:ea typeface="ＭＳ ゴシック" panose="020B0609070205080204" pitchFamily="49" charset="-128"/>
              </a:rPr>
              <a:t>)</a:t>
            </a:r>
            <a:r>
              <a:rPr lang="ja-JP" altLang="ja-JP" smtClean="0">
                <a:latin typeface="ＭＳ ゴシック" panose="020B0609070205080204" pitchFamily="49" charset="-128"/>
                <a:ea typeface="ＭＳ ゴシック" panose="020B0609070205080204" pitchFamily="49" charset="-128"/>
              </a:rPr>
              <a:t>異</a:t>
            </a:r>
            <a:r>
              <a:rPr lang="ja-JP" altLang="ja-JP" dirty="0">
                <a:latin typeface="ＭＳ ゴシック" panose="020B0609070205080204" pitchFamily="49" charset="-128"/>
                <a:ea typeface="ＭＳ ゴシック" panose="020B0609070205080204" pitchFamily="49" charset="-128"/>
              </a:rPr>
              <a:t>の</a:t>
            </a:r>
            <a:r>
              <a:rPr lang="ja-JP" altLang="ja-JP">
                <a:latin typeface="ＭＳ ゴシック" panose="020B0609070205080204" pitchFamily="49" charset="-128"/>
                <a:ea typeface="ＭＳ ゴシック" panose="020B0609070205080204" pitchFamily="49" charset="-128"/>
              </a:rPr>
              <a:t>原則</a:t>
            </a:r>
            <a:r>
              <a:rPr lang="ja-JP" altLang="ja-JP" smtClean="0">
                <a:latin typeface="ＭＳ ゴシック" panose="020B0609070205080204" pitchFamily="49" charset="-128"/>
                <a:ea typeface="ＭＳ ゴシック" panose="020B0609070205080204" pitchFamily="49" charset="-128"/>
              </a:rPr>
              <a:t>確立</a:t>
            </a:r>
            <a:r>
              <a:rPr lang="en-US" altLang="ja-JP" smtClean="0">
                <a:latin typeface="ＭＳ ゴシック" panose="020B0609070205080204" pitchFamily="49" charset="-128"/>
                <a:ea typeface="ＭＳ ゴシック" panose="020B0609070205080204" pitchFamily="49" charset="-128"/>
              </a:rPr>
              <a:t>(</a:t>
            </a:r>
            <a:r>
              <a:rPr lang="ja-JP" altLang="en-US" smtClean="0">
                <a:latin typeface="ＭＳ ゴシック" panose="020B0609070205080204" pitchFamily="49" charset="-128"/>
                <a:ea typeface="ＭＳ ゴシック" panose="020B0609070205080204" pitchFamily="49" charset="-128"/>
              </a:rPr>
              <a:t>多角的</a:t>
            </a:r>
            <a:r>
              <a:rPr lang="ja-JP" altLang="en-US">
                <a:latin typeface="ＭＳ ゴシック" panose="020B0609070205080204" pitchFamily="49" charset="-128"/>
                <a:ea typeface="ＭＳ ゴシック" panose="020B0609070205080204" pitchFamily="49" charset="-128"/>
              </a:rPr>
              <a:t>な</a:t>
            </a:r>
            <a:r>
              <a:rPr lang="ja-JP" altLang="en-US" smtClean="0">
                <a:latin typeface="ＭＳ ゴシック" panose="020B0609070205080204" pitchFamily="49" charset="-128"/>
                <a:ea typeface="ＭＳ ゴシック" panose="020B0609070205080204" pitchFamily="49" charset="-128"/>
              </a:rPr>
              <a:t>視点</a:t>
            </a:r>
            <a:r>
              <a:rPr lang="en-US" altLang="ja-JP" smtClean="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pPr marL="0" indent="0">
              <a:lnSpc>
                <a:spcPts val="800"/>
              </a:lnSpc>
              <a:buNone/>
            </a:pPr>
            <a:r>
              <a:rPr lang="ja-JP" altLang="en-US" dirty="0">
                <a:latin typeface="ＭＳ ゴシック" panose="020B0609070205080204" pitchFamily="49" charset="-128"/>
                <a:ea typeface="ＭＳ ゴシック" panose="020B0609070205080204" pitchFamily="49" charset="-128"/>
              </a:rPr>
              <a:t>　</a:t>
            </a:r>
            <a:r>
              <a:rPr lang="ja-JP" altLang="ja-JP" sz="1650" dirty="0">
                <a:latin typeface="ＭＳ ゴシック" panose="020B0609070205080204" pitchFamily="49" charset="-128"/>
                <a:ea typeface="ＭＳ ゴシック" panose="020B0609070205080204" pitchFamily="49" charset="-128"/>
              </a:rPr>
              <a:t>能力、資源、ノウハウ、規模、特技などにおいて</a:t>
            </a:r>
            <a:r>
              <a:rPr lang="ja-JP" altLang="en-US" sz="1650" dirty="0">
                <a:latin typeface="ＭＳ ゴシック" panose="020B0609070205080204" pitchFamily="49" charset="-128"/>
                <a:ea typeface="ＭＳ ゴシック" panose="020B0609070205080204" pitchFamily="49" charset="-128"/>
              </a:rPr>
              <a:t>、</a:t>
            </a:r>
            <a:r>
              <a:rPr lang="ja-JP" altLang="ja-JP" sz="1650" dirty="0">
                <a:latin typeface="ＭＳ ゴシック" panose="020B0609070205080204" pitchFamily="49" charset="-128"/>
                <a:ea typeface="ＭＳ ゴシック" panose="020B0609070205080204" pitchFamily="49" charset="-128"/>
              </a:rPr>
              <a:t>異なる点をお互い</a:t>
            </a:r>
            <a:r>
              <a:rPr lang="ja-JP" altLang="ja-JP" sz="1650">
                <a:latin typeface="ＭＳ ゴシック" panose="020B0609070205080204" pitchFamily="49" charset="-128"/>
                <a:ea typeface="ＭＳ ゴシック" panose="020B0609070205080204" pitchFamily="49" charset="-128"/>
              </a:rPr>
              <a:t>が</a:t>
            </a:r>
            <a:r>
              <a:rPr lang="ja-JP" altLang="ja-JP" sz="1650" smtClean="0">
                <a:latin typeface="ＭＳ ゴシック" panose="020B0609070205080204" pitchFamily="49" charset="-128"/>
                <a:ea typeface="ＭＳ ゴシック" panose="020B0609070205080204" pitchFamily="49" charset="-128"/>
              </a:rPr>
              <a:t>尊重</a:t>
            </a:r>
            <a:endParaRPr lang="ja-JP" altLang="ja-JP" sz="165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33371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525463" y="512041"/>
            <a:ext cx="7886700" cy="544512"/>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rPr>
              <a:t>連携・チームとは</a:t>
            </a:r>
          </a:p>
        </p:txBody>
      </p:sp>
      <p:sp>
        <p:nvSpPr>
          <p:cNvPr id="3" name="コンテンツ プレースホルダー 2"/>
          <p:cNvSpPr>
            <a:spLocks noGrp="1"/>
          </p:cNvSpPr>
          <p:nvPr>
            <p:ph idx="4294967295"/>
          </p:nvPr>
        </p:nvSpPr>
        <p:spPr>
          <a:xfrm>
            <a:off x="611188" y="1279525"/>
            <a:ext cx="8285162" cy="5168900"/>
          </a:xfrm>
        </p:spPr>
        <p:txBody>
          <a:bodyPr>
            <a:normAutofit fontScale="70000" lnSpcReduction="20000"/>
          </a:bodyPr>
          <a:lstStyle/>
          <a:p>
            <a:pPr marL="0" indent="0">
              <a:lnSpc>
                <a:spcPct val="120000"/>
              </a:lnSpc>
              <a:buNone/>
            </a:pPr>
            <a:r>
              <a:rPr kumimoji="1" lang="en-US" altLang="ja-JP" dirty="0">
                <a:latin typeface="ＤＨＰ特太ゴシック体" panose="020B0500000000000000" pitchFamily="50" charset="-128"/>
                <a:ea typeface="ＤＨＰ特太ゴシック体" panose="020B0500000000000000" pitchFamily="50" charset="-128"/>
              </a:rPr>
              <a:t>【</a:t>
            </a:r>
            <a:r>
              <a:rPr kumimoji="1" lang="ja-JP" altLang="en-US" dirty="0">
                <a:latin typeface="ＤＨＰ特太ゴシック体" panose="020B0500000000000000" pitchFamily="50" charset="-128"/>
                <a:ea typeface="ＤＨＰ特太ゴシック体" panose="020B0500000000000000" pitchFamily="50" charset="-128"/>
              </a:rPr>
              <a:t>連携</a:t>
            </a:r>
            <a:r>
              <a:rPr kumimoji="1" lang="en-US" altLang="ja-JP" dirty="0">
                <a:latin typeface="ＤＨＰ特太ゴシック体" panose="020B0500000000000000" pitchFamily="50" charset="-128"/>
                <a:ea typeface="ＤＨＰ特太ゴシック体" panose="020B0500000000000000" pitchFamily="50" charset="-128"/>
              </a:rPr>
              <a:t>】</a:t>
            </a:r>
          </a:p>
          <a:p>
            <a:pPr marL="0" indent="0">
              <a:lnSpc>
                <a:spcPct val="120000"/>
              </a:lnSpc>
              <a:buNone/>
            </a:pPr>
            <a:r>
              <a:rPr lang="ja-JP" altLang="en-US">
                <a:latin typeface="ＭＳ Ｐゴシック" panose="020B0600070205080204" pitchFamily="50" charset="-128"/>
                <a:ea typeface="ＭＳ Ｐゴシック" panose="020B0600070205080204" pitchFamily="50" charset="-128"/>
              </a:rPr>
              <a:t>　</a:t>
            </a:r>
            <a:r>
              <a:rPr lang="ja-JP" altLang="en-US" smtClean="0">
                <a:latin typeface="ＭＳ Ｐゴシック" panose="020B0600070205080204" pitchFamily="50" charset="-128"/>
                <a:ea typeface="ＭＳ Ｐゴシック" panose="020B0600070205080204" pitchFamily="50" charset="-128"/>
              </a:rPr>
              <a:t>　連携</a:t>
            </a:r>
            <a:r>
              <a:rPr lang="ja-JP" altLang="en-US" dirty="0">
                <a:latin typeface="ＭＳ Ｐゴシック" panose="020B0600070205080204" pitchFamily="50" charset="-128"/>
                <a:ea typeface="ＭＳ Ｐゴシック" panose="020B0600070205080204" pitchFamily="50" charset="-128"/>
              </a:rPr>
              <a:t>を密に取り合って、一つの目的のために物事をすること。</a:t>
            </a:r>
            <a:endParaRPr lang="en-US" altLang="ja-JP" dirty="0">
              <a:latin typeface="ＭＳ Ｐゴシック" panose="020B0600070205080204" pitchFamily="50" charset="-128"/>
              <a:ea typeface="ＭＳ Ｐゴシック" panose="020B0600070205080204" pitchFamily="50" charset="-128"/>
            </a:endParaRPr>
          </a:p>
          <a:p>
            <a:pPr marL="0" indent="0">
              <a:lnSpc>
                <a:spcPts val="600"/>
              </a:lnSpc>
              <a:buNone/>
            </a:pPr>
            <a:endParaRPr kumimoji="1" lang="en-US" altLang="ja-JP" dirty="0">
              <a:latin typeface="ＭＳ Ｐゴシック" panose="020B0600070205080204" pitchFamily="50" charset="-128"/>
              <a:ea typeface="ＭＳ Ｐゴシック" panose="020B0600070205080204" pitchFamily="50" charset="-128"/>
            </a:endParaRPr>
          </a:p>
          <a:p>
            <a:pPr marL="0" indent="0">
              <a:lnSpc>
                <a:spcPct val="120000"/>
              </a:lnSpc>
              <a:buNone/>
            </a:pPr>
            <a:r>
              <a:rPr lang="en-US" altLang="ja-JP">
                <a:latin typeface="ＤＨＰ特太ゴシック体" panose="020B0500000000000000" pitchFamily="50" charset="-128"/>
                <a:ea typeface="ＤＨＰ特太ゴシック体" panose="020B0500000000000000" pitchFamily="50" charset="-128"/>
              </a:rPr>
              <a:t>【</a:t>
            </a:r>
            <a:r>
              <a:rPr lang="ja-JP" altLang="en-US" smtClean="0">
                <a:latin typeface="ＤＨＰ特太ゴシック体" panose="020B0500000000000000" pitchFamily="50" charset="-128"/>
                <a:ea typeface="ＤＨＰ特太ゴシック体" panose="020B0500000000000000" pitchFamily="50" charset="-128"/>
              </a:rPr>
              <a:t>チーム</a:t>
            </a:r>
            <a:r>
              <a:rPr lang="en-US" altLang="ja-JP" smtClean="0">
                <a:latin typeface="ＤＨＰ特太ゴシック体" panose="020B0500000000000000" pitchFamily="50" charset="-128"/>
                <a:ea typeface="ＤＨＰ特太ゴシック体" panose="020B0500000000000000" pitchFamily="50" charset="-128"/>
              </a:rPr>
              <a:t>】</a:t>
            </a:r>
            <a:endParaRPr lang="en-US" altLang="ja-JP" dirty="0">
              <a:latin typeface="ＤＨＰ特太ゴシック体" panose="020B0500000000000000" pitchFamily="50" charset="-128"/>
              <a:ea typeface="ＤＨＰ特太ゴシック体" panose="020B0500000000000000" pitchFamily="50" charset="-128"/>
            </a:endParaRPr>
          </a:p>
          <a:p>
            <a:pPr marL="0" indent="0">
              <a:lnSpc>
                <a:spcPct val="120000"/>
              </a:lnSpc>
              <a:buNone/>
            </a:pPr>
            <a:r>
              <a:rPr kumimoji="1" lang="ja-JP" altLang="en-US" smtClean="0">
                <a:latin typeface="ＭＳ Ｐゴシック" panose="020B0600070205080204" pitchFamily="50" charset="-128"/>
                <a:ea typeface="ＭＳ Ｐゴシック" panose="020B0600070205080204" pitchFamily="50" charset="-128"/>
              </a:rPr>
              <a:t>　</a:t>
            </a:r>
            <a:r>
              <a:rPr kumimoji="1" lang="ja-JP" altLang="en-US" dirty="0">
                <a:latin typeface="ＭＳ Ｐゴシック" panose="020B0600070205080204" pitchFamily="50" charset="-128"/>
                <a:ea typeface="ＭＳ Ｐゴシック" panose="020B0600070205080204" pitchFamily="50" charset="-128"/>
              </a:rPr>
              <a:t>　ある特定の目的のために、多様な人材が集まり、協働を</a:t>
            </a:r>
            <a:r>
              <a:rPr kumimoji="1" lang="ja-JP" altLang="en-US">
                <a:latin typeface="ＭＳ Ｐゴシック" panose="020B0600070205080204" pitchFamily="50" charset="-128"/>
                <a:ea typeface="ＭＳ Ｐゴシック" panose="020B0600070205080204" pitchFamily="50" charset="-128"/>
              </a:rPr>
              <a:t>通じて</a:t>
            </a:r>
            <a:r>
              <a:rPr kumimoji="1" lang="ja-JP" altLang="en-US" smtClean="0">
                <a:latin typeface="ＭＳ Ｐゴシック" panose="020B0600070205080204" pitchFamily="50" charset="-128"/>
                <a:ea typeface="ＭＳ Ｐゴシック" panose="020B0600070205080204" pitchFamily="50" charset="-128"/>
              </a:rPr>
              <a:t>相</a:t>
            </a:r>
          </a:p>
          <a:p>
            <a:pPr marL="0" indent="0">
              <a:lnSpc>
                <a:spcPct val="120000"/>
              </a:lnSpc>
              <a:buNone/>
            </a:pPr>
            <a:r>
              <a:rPr kumimoji="1" lang="ja-JP" altLang="en-US" smtClean="0">
                <a:latin typeface="ＭＳ Ｐゴシック" panose="020B0600070205080204" pitchFamily="50" charset="-128"/>
                <a:ea typeface="ＭＳ Ｐゴシック" panose="020B0600070205080204" pitchFamily="50" charset="-128"/>
              </a:rPr>
              <a:t>　乗</a:t>
            </a:r>
            <a:r>
              <a:rPr kumimoji="1" lang="ja-JP" altLang="en-US" dirty="0">
                <a:latin typeface="ＭＳ Ｐゴシック" panose="020B0600070205080204" pitchFamily="50" charset="-128"/>
                <a:ea typeface="ＭＳ Ｐゴシック" panose="020B0600070205080204" pitchFamily="50" charset="-128"/>
              </a:rPr>
              <a:t>効果を</a:t>
            </a:r>
            <a:r>
              <a:rPr kumimoji="1" lang="ja-JP" altLang="en-US">
                <a:latin typeface="ＭＳ Ｐゴシック" panose="020B0600070205080204" pitchFamily="50" charset="-128"/>
                <a:ea typeface="ＭＳ Ｐゴシック" panose="020B0600070205080204" pitchFamily="50" charset="-128"/>
              </a:rPr>
              <a:t>生み出す</a:t>
            </a:r>
            <a:r>
              <a:rPr kumimoji="1" lang="ja-JP" altLang="en-US" smtClean="0">
                <a:latin typeface="ＭＳ Ｐゴシック" panose="020B0600070205080204" pitchFamily="50" charset="-128"/>
                <a:ea typeface="ＭＳ Ｐゴシック" panose="020B0600070205080204" pitchFamily="50" charset="-128"/>
              </a:rPr>
              <a:t>少人数</a:t>
            </a:r>
            <a:r>
              <a:rPr kumimoji="1" lang="ja-JP" altLang="en-US" dirty="0">
                <a:latin typeface="ＭＳ Ｐゴシック" panose="020B0600070205080204" pitchFamily="50" charset="-128"/>
                <a:ea typeface="ＭＳ Ｐゴシック" panose="020B0600070205080204" pitchFamily="50" charset="-128"/>
              </a:rPr>
              <a:t>の集合体。</a:t>
            </a:r>
            <a:endParaRPr kumimoji="1" lang="en-US" altLang="ja-JP" dirty="0">
              <a:latin typeface="ＭＳ Ｐゴシック" panose="020B0600070205080204" pitchFamily="50" charset="-128"/>
              <a:ea typeface="ＭＳ Ｐゴシック" panose="020B0600070205080204" pitchFamily="50" charset="-128"/>
            </a:endParaRPr>
          </a:p>
          <a:p>
            <a:pPr marL="0" indent="0">
              <a:lnSpc>
                <a:spcPts val="600"/>
              </a:lnSpc>
              <a:buNone/>
            </a:pPr>
            <a:endParaRPr lang="en-US" altLang="ja-JP" dirty="0">
              <a:latin typeface="ＭＳ Ｐゴシック" panose="020B0600070205080204" pitchFamily="50" charset="-128"/>
              <a:ea typeface="ＭＳ Ｐゴシック" panose="020B0600070205080204" pitchFamily="50" charset="-128"/>
            </a:endParaRPr>
          </a:p>
          <a:p>
            <a:pPr marL="0" indent="0">
              <a:lnSpc>
                <a:spcPct val="120000"/>
              </a:lnSpc>
              <a:buNone/>
            </a:pPr>
            <a:r>
              <a:rPr kumimoji="1" lang="en-US" altLang="ja-JP" dirty="0">
                <a:latin typeface="ＤＨＰ特太ゴシック体" panose="020B0500000000000000" pitchFamily="50" charset="-128"/>
                <a:ea typeface="ＤＨＰ特太ゴシック体" panose="020B0500000000000000" pitchFamily="50" charset="-128"/>
              </a:rPr>
              <a:t>【</a:t>
            </a:r>
            <a:r>
              <a:rPr kumimoji="1" lang="ja-JP" altLang="en-US" dirty="0">
                <a:latin typeface="ＤＨＰ特太ゴシック体" panose="020B0500000000000000" pitchFamily="50" charset="-128"/>
                <a:ea typeface="ＤＨＰ特太ゴシック体" panose="020B0500000000000000" pitchFamily="50" charset="-128"/>
              </a:rPr>
              <a:t>専門性とチーム力を高める</a:t>
            </a:r>
            <a:r>
              <a:rPr kumimoji="1" lang="en-US" altLang="ja-JP" dirty="0">
                <a:latin typeface="ＤＨＰ特太ゴシック体" panose="020B0500000000000000" pitchFamily="50" charset="-128"/>
                <a:ea typeface="ＤＨＰ特太ゴシック体" panose="020B0500000000000000" pitchFamily="50" charset="-128"/>
              </a:rPr>
              <a:t>】</a:t>
            </a:r>
          </a:p>
          <a:p>
            <a:pPr marL="0" indent="0">
              <a:lnSpc>
                <a:spcPct val="120000"/>
              </a:lnSpc>
              <a:buNone/>
            </a:pPr>
            <a:r>
              <a:rPr lang="ja-JP" altLang="en-US">
                <a:latin typeface="ＭＳ Ｐゴシック" panose="020B0600070205080204" pitchFamily="50" charset="-128"/>
                <a:ea typeface="ＭＳ Ｐゴシック" panose="020B0600070205080204" pitchFamily="50" charset="-128"/>
              </a:rPr>
              <a:t>　</a:t>
            </a:r>
            <a:r>
              <a:rPr lang="ja-JP" altLang="en-US" smtClean="0">
                <a:latin typeface="ＭＳ Ｐゴシック" panose="020B0600070205080204" pitchFamily="50" charset="-128"/>
                <a:ea typeface="ＭＳ Ｐゴシック" panose="020B0600070205080204" pitchFamily="50" charset="-128"/>
              </a:rPr>
              <a:t>　連携</a:t>
            </a:r>
            <a:r>
              <a:rPr lang="ja-JP" altLang="en-US" dirty="0">
                <a:latin typeface="ＭＳ Ｐゴシック" panose="020B0600070205080204" pitchFamily="50" charset="-128"/>
                <a:ea typeface="ＭＳ Ｐゴシック" panose="020B0600070205080204" pitchFamily="50" charset="-128"/>
              </a:rPr>
              <a:t>することによりグループを作るのではなく、本人を</a:t>
            </a:r>
            <a:r>
              <a:rPr lang="ja-JP" altLang="en-US">
                <a:latin typeface="ＭＳ Ｐゴシック" panose="020B0600070205080204" pitchFamily="50" charset="-128"/>
                <a:ea typeface="ＭＳ Ｐゴシック" panose="020B0600070205080204" pitchFamily="50" charset="-128"/>
              </a:rPr>
              <a:t>支援</a:t>
            </a:r>
            <a:r>
              <a:rPr lang="ja-JP" altLang="en-US" smtClean="0">
                <a:latin typeface="ＭＳ Ｐゴシック" panose="020B0600070205080204" pitchFamily="50" charset="-128"/>
                <a:ea typeface="ＭＳ Ｐゴシック" panose="020B0600070205080204" pitchFamily="50" charset="-128"/>
              </a:rPr>
              <a:t>する</a:t>
            </a:r>
          </a:p>
          <a:p>
            <a:pPr marL="0" indent="0">
              <a:lnSpc>
                <a:spcPct val="120000"/>
              </a:lnSpc>
              <a:buNone/>
            </a:pPr>
            <a:r>
              <a:rPr lang="ja-JP" altLang="en-US" smtClean="0">
                <a:latin typeface="ＭＳ Ｐゴシック" panose="020B0600070205080204" pitchFamily="50" charset="-128"/>
                <a:ea typeface="ＭＳ Ｐゴシック" panose="020B0600070205080204" pitchFamily="50" charset="-128"/>
              </a:rPr>
              <a:t>　チーム</a:t>
            </a:r>
            <a:r>
              <a:rPr lang="ja-JP" altLang="en-US" dirty="0">
                <a:latin typeface="ＭＳ Ｐゴシック" panose="020B0600070205080204" pitchFamily="50" charset="-128"/>
                <a:ea typeface="ＭＳ Ｐゴシック" panose="020B0600070205080204" pitchFamily="50" charset="-128"/>
              </a:rPr>
              <a:t>を作る（</a:t>
            </a:r>
            <a:r>
              <a:rPr lang="ja-JP" altLang="en-US">
                <a:latin typeface="ＭＳ Ｐゴシック" panose="020B0600070205080204" pitchFamily="50" charset="-128"/>
                <a:ea typeface="ＭＳ Ｐゴシック" panose="020B0600070205080204" pitchFamily="50" charset="-128"/>
              </a:rPr>
              <a:t>支援</a:t>
            </a:r>
            <a:r>
              <a:rPr lang="ja-JP" altLang="en-US" smtClean="0">
                <a:latin typeface="ＭＳ Ｐゴシック" panose="020B0600070205080204" pitchFamily="50" charset="-128"/>
                <a:ea typeface="ＭＳ Ｐゴシック" panose="020B0600070205080204" pitchFamily="50" charset="-128"/>
              </a:rPr>
              <a:t>目標の</a:t>
            </a:r>
            <a:r>
              <a:rPr lang="ja-JP" altLang="en-US" dirty="0">
                <a:latin typeface="ＭＳ Ｐゴシック" panose="020B0600070205080204" pitchFamily="50" charset="-128"/>
                <a:ea typeface="ＭＳ Ｐゴシック" panose="020B0600070205080204" pitchFamily="50" charset="-128"/>
              </a:rPr>
              <a:t>明確化と共有）</a:t>
            </a:r>
            <a:endParaRPr lang="en-US" altLang="ja-JP" dirty="0">
              <a:latin typeface="ＭＳ Ｐゴシック" panose="020B0600070205080204" pitchFamily="50" charset="-128"/>
              <a:ea typeface="ＭＳ Ｐゴシック" panose="020B0600070205080204" pitchFamily="50" charset="-128"/>
            </a:endParaRPr>
          </a:p>
          <a:p>
            <a:pPr marL="0" indent="0">
              <a:lnSpc>
                <a:spcPts val="600"/>
              </a:lnSpc>
              <a:buNone/>
            </a:pPr>
            <a:endParaRPr lang="en-US" altLang="ja-JP" dirty="0">
              <a:latin typeface="ＭＳ Ｐゴシック" panose="020B0600070205080204" pitchFamily="50" charset="-128"/>
              <a:ea typeface="ＭＳ Ｐゴシック" panose="020B0600070205080204" pitchFamily="50" charset="-128"/>
            </a:endParaRPr>
          </a:p>
          <a:p>
            <a:pPr marL="0" indent="0">
              <a:lnSpc>
                <a:spcPct val="120000"/>
              </a:lnSpc>
              <a:buNone/>
            </a:pPr>
            <a:r>
              <a:rPr lang="ja-JP" altLang="en-US" smtClean="0">
                <a:latin typeface="ＭＳ Ｐゴシック" panose="020B0600070205080204" pitchFamily="50" charset="-128"/>
                <a:ea typeface="ＭＳ Ｐゴシック" panose="020B0600070205080204" pitchFamily="50" charset="-128"/>
              </a:rPr>
              <a:t>❖すなわち</a:t>
            </a:r>
            <a:r>
              <a:rPr lang="ja-JP" altLang="en-US" dirty="0">
                <a:latin typeface="ＭＳ Ｐゴシック" panose="020B0600070205080204" pitchFamily="50" charset="-128"/>
                <a:ea typeface="ＭＳ Ｐゴシック" panose="020B0600070205080204" pitchFamily="50" charset="-128"/>
              </a:rPr>
              <a:t>相談支援専門員の実践する</a:t>
            </a:r>
            <a:r>
              <a:rPr lang="ja-JP" altLang="en-US">
                <a:latin typeface="ＭＳ Ｐゴシック" panose="020B0600070205080204" pitchFamily="50" charset="-128"/>
                <a:ea typeface="ＭＳ Ｐゴシック" panose="020B0600070205080204" pitchFamily="50" charset="-128"/>
              </a:rPr>
              <a:t>チームアプローチ</a:t>
            </a:r>
            <a:r>
              <a:rPr lang="ja-JP" altLang="en-US" smtClean="0">
                <a:latin typeface="ＭＳ Ｐゴシック" panose="020B0600070205080204" pitchFamily="50" charset="-128"/>
                <a:ea typeface="ＭＳ Ｐゴシック" panose="020B0600070205080204" pitchFamily="50" charset="-128"/>
              </a:rPr>
              <a:t>は、</a:t>
            </a:r>
          </a:p>
          <a:p>
            <a:pPr marL="0" indent="0">
              <a:lnSpc>
                <a:spcPct val="120000"/>
              </a:lnSpc>
              <a:buNone/>
            </a:pPr>
            <a:r>
              <a:rPr lang="ja-JP" altLang="en-US" smtClean="0">
                <a:latin typeface="ＭＳ Ｐゴシック" panose="020B0600070205080204" pitchFamily="50" charset="-128"/>
                <a:ea typeface="ＭＳ Ｐゴシック" panose="020B0600070205080204" pitchFamily="50" charset="-128"/>
              </a:rPr>
              <a:t>　 まずは本人</a:t>
            </a:r>
            <a:r>
              <a:rPr lang="ja-JP" altLang="en-US" dirty="0">
                <a:latin typeface="ＭＳ Ｐゴシック" panose="020B0600070205080204" pitchFamily="50" charset="-128"/>
                <a:ea typeface="ＭＳ Ｐゴシック" panose="020B0600070205080204" pitchFamily="50" charset="-128"/>
              </a:rPr>
              <a:t>中心支援</a:t>
            </a:r>
            <a:r>
              <a:rPr lang="ja-JP" altLang="en-US">
                <a:latin typeface="ＭＳ Ｐゴシック" panose="020B0600070205080204" pitchFamily="50" charset="-128"/>
                <a:ea typeface="ＭＳ Ｐゴシック" panose="020B0600070205080204" pitchFamily="50" charset="-128"/>
              </a:rPr>
              <a:t>を</a:t>
            </a:r>
            <a:r>
              <a:rPr lang="ja-JP" altLang="en-US" smtClean="0">
                <a:latin typeface="ＭＳ Ｐゴシック" panose="020B0600070205080204" pitchFamily="50" charset="-128"/>
                <a:ea typeface="ＭＳ Ｐゴシック" panose="020B0600070205080204" pitchFamily="50" charset="-128"/>
              </a:rPr>
              <a:t>推し進める</a:t>
            </a:r>
            <a:r>
              <a:rPr lang="ja-JP" altLang="en-US" dirty="0">
                <a:latin typeface="ＭＳ Ｐゴシック" panose="020B0600070205080204" pitchFamily="50" charset="-128"/>
                <a:ea typeface="ＭＳ Ｐゴシック" panose="020B0600070205080204" pitchFamily="50" charset="-128"/>
              </a:rPr>
              <a:t>ために存在</a:t>
            </a:r>
            <a:r>
              <a:rPr lang="ja-JP" altLang="en-US">
                <a:latin typeface="ＭＳ Ｐゴシック" panose="020B0600070205080204" pitchFamily="50" charset="-128"/>
                <a:ea typeface="ＭＳ Ｐゴシック" panose="020B0600070205080204" pitchFamily="50" charset="-128"/>
              </a:rPr>
              <a:t>する</a:t>
            </a:r>
            <a:r>
              <a:rPr lang="ja-JP" altLang="en-US" smtClean="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4498522" y="554784"/>
            <a:ext cx="4486275" cy="595143"/>
          </a:xfrm>
          <a:prstGeom prst="roundRect">
            <a:avLst/>
          </a:prstGeom>
          <a:solidFill>
            <a:schemeClr val="accent1">
              <a:lumMod val="20000"/>
              <a:lumOff val="80000"/>
            </a:schemeClr>
          </a:solid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a:solidFill>
                  <a:schemeClr val="tx1"/>
                </a:solidFill>
                <a:latin typeface="ＭＳ ゴシック" panose="020B0609070205080204" pitchFamily="49" charset="-128"/>
                <a:ea typeface="ＭＳ ゴシック" panose="020B0609070205080204" pitchFamily="49" charset="-128"/>
              </a:rPr>
              <a:t>第１日目 講義</a:t>
            </a:r>
            <a:r>
              <a:rPr lang="ja-JP" altLang="en-US" sz="1400" smtClean="0">
                <a:solidFill>
                  <a:schemeClr val="tx1"/>
                </a:solidFill>
                <a:latin typeface="ＭＳ ゴシック" panose="020B0609070205080204" pitchFamily="49" charset="-128"/>
                <a:ea typeface="ＭＳ ゴシック" panose="020B0609070205080204" pitchFamily="49" charset="-128"/>
              </a:rPr>
              <a:t>３「チームアプローチ</a:t>
            </a:r>
            <a:r>
              <a:rPr lang="en-US" altLang="ja-JP" sz="1400">
                <a:solidFill>
                  <a:schemeClr val="tx1"/>
                </a:solidFill>
                <a:latin typeface="ＭＳ ゴシック" panose="020B0609070205080204" pitchFamily="49" charset="-128"/>
                <a:ea typeface="ＭＳ ゴシック" panose="020B0609070205080204" pitchFamily="49" charset="-128"/>
              </a:rPr>
              <a:t>(</a:t>
            </a:r>
            <a:r>
              <a:rPr lang="ja-JP" altLang="en-US" sz="1400">
                <a:solidFill>
                  <a:schemeClr val="tx1"/>
                </a:solidFill>
                <a:latin typeface="ＭＳ ゴシック" panose="020B0609070205080204" pitchFamily="49" charset="-128"/>
                <a:ea typeface="ＭＳ ゴシック" panose="020B0609070205080204" pitchFamily="49" charset="-128"/>
              </a:rPr>
              <a:t>多職種連携</a:t>
            </a:r>
            <a:r>
              <a:rPr lang="en-US" altLang="ja-JP" sz="1400" smtClean="0">
                <a:solidFill>
                  <a:schemeClr val="tx1"/>
                </a:solidFill>
                <a:latin typeface="ＭＳ ゴシック" panose="020B0609070205080204" pitchFamily="49" charset="-128"/>
                <a:ea typeface="ＭＳ ゴシック" panose="020B0609070205080204" pitchFamily="49" charset="-128"/>
              </a:rPr>
              <a:t>)</a:t>
            </a:r>
            <a:r>
              <a:rPr lang="ja-JP" altLang="en-US" sz="1400" smtClean="0">
                <a:solidFill>
                  <a:schemeClr val="tx1"/>
                </a:solidFill>
                <a:latin typeface="ＭＳ ゴシック" panose="020B0609070205080204" pitchFamily="49" charset="-128"/>
                <a:ea typeface="ＭＳ ゴシック" panose="020B0609070205080204" pitchFamily="49" charset="-128"/>
              </a:rPr>
              <a:t>」</a:t>
            </a:r>
            <a:endParaRPr lang="ja-JP" altLang="en-US" sz="1400">
              <a:solidFill>
                <a:schemeClr val="tx1"/>
              </a:solidFill>
              <a:latin typeface="ＭＳ ゴシック" panose="020B0609070205080204" pitchFamily="49" charset="-128"/>
              <a:ea typeface="ＭＳ ゴシック" panose="020B0609070205080204" pitchFamily="49" charset="-128"/>
            </a:endParaRPr>
          </a:p>
          <a:p>
            <a:r>
              <a:rPr lang="ja-JP" altLang="en-US" sz="1400" smtClean="0">
                <a:solidFill>
                  <a:schemeClr val="tx1"/>
                </a:solidFill>
                <a:latin typeface="ＭＳ ゴシック" panose="020B0609070205080204" pitchFamily="49" charset="-128"/>
                <a:ea typeface="ＭＳ ゴシック" panose="020B0609070205080204" pitchFamily="49" charset="-128"/>
              </a:rPr>
              <a:t>スライド</a:t>
            </a:r>
            <a:r>
              <a:rPr lang="en-US" altLang="ja-JP" sz="1400" smtClean="0">
                <a:solidFill>
                  <a:schemeClr val="tx1"/>
                </a:solidFill>
                <a:latin typeface="ＭＳ ゴシック" panose="020B0609070205080204" pitchFamily="49" charset="-128"/>
                <a:ea typeface="ＭＳ ゴシック" panose="020B0609070205080204" pitchFamily="49" charset="-128"/>
              </a:rPr>
              <a:t>12</a:t>
            </a:r>
            <a:r>
              <a:rPr lang="ja-JP" altLang="en-US" sz="1400" smtClean="0">
                <a:solidFill>
                  <a:schemeClr val="tx1"/>
                </a:solidFill>
                <a:latin typeface="ＭＳ ゴシック" panose="020B0609070205080204" pitchFamily="49" charset="-128"/>
                <a:ea typeface="ＭＳ ゴシック" panose="020B0609070205080204" pitchFamily="49" charset="-128"/>
              </a:rPr>
              <a:t>～</a:t>
            </a:r>
            <a:endParaRPr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12197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2139</TotalTime>
  <Words>6571</Words>
  <Application>Microsoft Office PowerPoint</Application>
  <PresentationFormat>画面に合わせる (4:3)</PresentationFormat>
  <Paragraphs>718</Paragraphs>
  <Slides>35</Slides>
  <Notes>35</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35</vt:i4>
      </vt:variant>
    </vt:vector>
  </HeadingPairs>
  <TitlesOfParts>
    <vt:vector size="49" baseType="lpstr">
      <vt:lpstr>ＤＨＰ特太ゴシック体</vt:lpstr>
      <vt:lpstr>HGPMinchoE</vt:lpstr>
      <vt:lpstr>ＭＳ Ｐゴシック</vt:lpstr>
      <vt:lpstr>MS UI Gothic</vt:lpstr>
      <vt:lpstr>ＭＳ ゴシック</vt:lpstr>
      <vt:lpstr>新細明體</vt:lpstr>
      <vt:lpstr>ヒラギノ角ゴ ProN W6</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チームアプローチ（多職種連携）とは</vt:lpstr>
      <vt:lpstr>今、なぜ多職種連携（協働）なのか？</vt:lpstr>
      <vt:lpstr>協働（目的ではなく手段）</vt:lpstr>
      <vt:lpstr>連携・チームとは</vt:lpstr>
      <vt:lpstr>連携の定義</vt:lpstr>
      <vt:lpstr>連携の展開過程</vt:lpstr>
      <vt:lpstr>多職種連携 ～地域生活を支援するということは～</vt:lpstr>
      <vt:lpstr>PowerPoint プレゼンテーション</vt:lpstr>
      <vt:lpstr>範囲から見た連携（チームアプローチ）</vt:lpstr>
      <vt:lpstr>チームアプローチ（多職種連携）</vt:lpstr>
      <vt:lpstr>地域の会議（地域を知る）</vt:lpstr>
      <vt:lpstr>ケア会議の活用</vt:lpstr>
      <vt:lpstr>PowerPoint プレゼンテーション</vt:lpstr>
      <vt:lpstr>ケア会議について②</vt:lpstr>
      <vt:lpstr>PowerPoint プレゼンテーション</vt:lpstr>
      <vt:lpstr>PowerPoint プレゼンテーション</vt:lpstr>
      <vt:lpstr>事例でみる連携とケア会議の変化</vt:lpstr>
      <vt:lpstr>PowerPoint プレゼンテーション</vt:lpstr>
      <vt:lpstr>ステージ１（出会い）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事例からみるチームアプローチの手順</vt:lpstr>
      <vt:lpstr>事例から見るチームアプローチの手順①</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冨岡貴生</dc:creator>
  <cp:lastModifiedBy>藤川 雄一(fujikawa-yuuichi.ca6)</cp:lastModifiedBy>
  <cp:revision>168</cp:revision>
  <cp:lastPrinted>2019-08-07T13:55:48Z</cp:lastPrinted>
  <dcterms:created xsi:type="dcterms:W3CDTF">2017-10-17T06:20:00Z</dcterms:created>
  <dcterms:modified xsi:type="dcterms:W3CDTF">2019-08-28T02:20:12Z</dcterms:modified>
</cp:coreProperties>
</file>