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7" r:id="rId1"/>
    <p:sldMasterId id="2147484081" r:id="rId2"/>
    <p:sldMasterId id="2147484093" r:id="rId3"/>
    <p:sldMasterId id="2147484104" r:id="rId4"/>
    <p:sldMasterId id="2147484194" r:id="rId5"/>
  </p:sldMasterIdLst>
  <p:notesMasterIdLst>
    <p:notesMasterId r:id="rId38"/>
  </p:notesMasterIdLst>
  <p:sldIdLst>
    <p:sldId id="589" r:id="rId6"/>
    <p:sldId id="590" r:id="rId7"/>
    <p:sldId id="591" r:id="rId8"/>
    <p:sldId id="592" r:id="rId9"/>
    <p:sldId id="599" r:id="rId10"/>
    <p:sldId id="578" r:id="rId11"/>
    <p:sldId id="595" r:id="rId12"/>
    <p:sldId id="489" r:id="rId13"/>
    <p:sldId id="486" r:id="rId14"/>
    <p:sldId id="584" r:id="rId15"/>
    <p:sldId id="585" r:id="rId16"/>
    <p:sldId id="586" r:id="rId17"/>
    <p:sldId id="587" r:id="rId18"/>
    <p:sldId id="583" r:id="rId19"/>
    <p:sldId id="582" r:id="rId20"/>
    <p:sldId id="339" r:id="rId21"/>
    <p:sldId id="594" r:id="rId22"/>
    <p:sldId id="588" r:id="rId23"/>
    <p:sldId id="334" r:id="rId24"/>
    <p:sldId id="596" r:id="rId25"/>
    <p:sldId id="508" r:id="rId26"/>
    <p:sldId id="597" r:id="rId27"/>
    <p:sldId id="335" r:id="rId28"/>
    <p:sldId id="336" r:id="rId29"/>
    <p:sldId id="513" r:id="rId30"/>
    <p:sldId id="515" r:id="rId31"/>
    <p:sldId id="598" r:id="rId32"/>
    <p:sldId id="519" r:id="rId33"/>
    <p:sldId id="520" r:id="rId34"/>
    <p:sldId id="445" r:id="rId35"/>
    <p:sldId id="456" r:id="rId36"/>
    <p:sldId id="471" r:id="rId3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0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6D6D"/>
    <a:srgbClr val="CC3300"/>
    <a:srgbClr val="CCFF99"/>
    <a:srgbClr val="FFFFFF"/>
    <a:srgbClr val="FFFFCC"/>
    <a:srgbClr val="FFFF66"/>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563" autoAdjust="0"/>
    <p:restoredTop sz="70144" autoAdjust="0"/>
  </p:normalViewPr>
  <p:slideViewPr>
    <p:cSldViewPr>
      <p:cViewPr varScale="1">
        <p:scale>
          <a:sx n="120" d="100"/>
          <a:sy n="120" d="100"/>
        </p:scale>
        <p:origin x="654" y="108"/>
      </p:cViewPr>
      <p:guideLst>
        <p:guide orient="horz" pos="2160"/>
        <p:guide pos="3016"/>
      </p:guideLst>
    </p:cSldViewPr>
  </p:slideViewPr>
  <p:outlineViewPr>
    <p:cViewPr>
      <p:scale>
        <a:sx n="33" d="100"/>
        <a:sy n="33" d="100"/>
      </p:scale>
      <p:origin x="0" y="6678"/>
    </p:cViewPr>
  </p:outlineViewPr>
  <p:notesTextViewPr>
    <p:cViewPr>
      <p:scale>
        <a:sx n="100" d="100"/>
        <a:sy n="100" d="100"/>
      </p:scale>
      <p:origin x="0" y="0"/>
    </p:cViewPr>
  </p:notesTextViewPr>
  <p:sorterViewPr>
    <p:cViewPr>
      <p:scale>
        <a:sx n="100" d="100"/>
        <a:sy n="100" d="100"/>
      </p:scale>
      <p:origin x="0" y="-1282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F41658-8E51-4780-9620-598885AE93D9}" type="doc">
      <dgm:prSet loTypeId="urn:microsoft.com/office/officeart/2005/8/layout/hierarchy3" loCatId="list" qsTypeId="urn:microsoft.com/office/officeart/2005/8/quickstyle/simple4" qsCatId="simple" csTypeId="urn:microsoft.com/office/officeart/2005/8/colors/accent6_2" csCatId="accent6" phldr="1"/>
      <dgm:spPr/>
    </dgm:pt>
    <dgm:pt modelId="{E412427E-1786-4E28-9DA2-AEF256026541}">
      <dgm:prSet phldrT="[テキスト]" custT="1"/>
      <dgm:spPr/>
      <dgm:t>
        <a:bodyPr/>
        <a:lstStyle/>
        <a:p>
          <a:pPr algn="l"/>
          <a:r>
            <a:rPr kumimoji="1" lang="ja-JP" altLang="en-US" sz="1800" dirty="0"/>
            <a:t>地理的位置</a:t>
          </a:r>
        </a:p>
      </dgm:t>
    </dgm:pt>
    <dgm:pt modelId="{A7934EB6-6DE8-4194-8BF2-27D831046F46}" type="parTrans" cxnId="{ED0F8A57-3F95-47CB-8F0D-D798A9007D4C}">
      <dgm:prSet/>
      <dgm:spPr/>
      <dgm:t>
        <a:bodyPr/>
        <a:lstStyle/>
        <a:p>
          <a:endParaRPr kumimoji="1" lang="ja-JP" altLang="en-US"/>
        </a:p>
      </dgm:t>
    </dgm:pt>
    <dgm:pt modelId="{D5AB216C-9D7F-4C55-AFAD-26F33196558F}" type="sibTrans" cxnId="{ED0F8A57-3F95-47CB-8F0D-D798A9007D4C}">
      <dgm:prSet/>
      <dgm:spPr/>
      <dgm:t>
        <a:bodyPr/>
        <a:lstStyle/>
        <a:p>
          <a:endParaRPr kumimoji="1" lang="ja-JP" altLang="en-US"/>
        </a:p>
      </dgm:t>
    </dgm:pt>
    <dgm:pt modelId="{9A78B5DF-0CE4-42A7-A005-41FF2ACD0D55}">
      <dgm:prSet phldrT="[テキスト]"/>
      <dgm:spPr/>
      <dgm:t>
        <a:bodyPr/>
        <a:lstStyle/>
        <a:p>
          <a:pPr algn="ctr"/>
          <a:r>
            <a:rPr kumimoji="1" lang="ja-JP" altLang="en-US" dirty="0">
              <a:latin typeface="ＤＨＰ特太ゴシック体" panose="020B0500000000000000" pitchFamily="50" charset="-128"/>
              <a:ea typeface="ＤＨＰ特太ゴシック体" panose="020B0500000000000000" pitchFamily="50" charset="-128"/>
            </a:rPr>
            <a:t>地域の詳細</a:t>
          </a:r>
          <a:endParaRPr kumimoji="1" lang="en-US" altLang="ja-JP" dirty="0">
            <a:latin typeface="ＤＨＰ特太ゴシック体" panose="020B0500000000000000" pitchFamily="50" charset="-128"/>
            <a:ea typeface="ＤＨＰ特太ゴシック体" panose="020B0500000000000000" pitchFamily="50" charset="-128"/>
          </a:endParaRPr>
        </a:p>
        <a:p>
          <a:pPr algn="ctr"/>
          <a:r>
            <a:rPr kumimoji="1" lang="ja-JP" altLang="en-US" dirty="0">
              <a:latin typeface="ＤＨＰ特太ゴシック体" panose="020B0500000000000000" pitchFamily="50" charset="-128"/>
              <a:ea typeface="ＤＨＰ特太ゴシック体" panose="020B0500000000000000" pitchFamily="50" charset="-128"/>
            </a:rPr>
            <a:t>（住民の関係性）</a:t>
          </a:r>
        </a:p>
      </dgm:t>
    </dgm:pt>
    <dgm:pt modelId="{D88090A7-0408-4343-BD39-888410F4B39B}" type="parTrans" cxnId="{396C2FF7-5F17-4D18-959F-3A492E1E6746}">
      <dgm:prSet/>
      <dgm:spPr/>
      <dgm:t>
        <a:bodyPr/>
        <a:lstStyle/>
        <a:p>
          <a:endParaRPr kumimoji="1" lang="ja-JP" altLang="en-US"/>
        </a:p>
      </dgm:t>
    </dgm:pt>
    <dgm:pt modelId="{82BF5A6E-57D6-4C49-A8E5-2697F54CDF21}" type="sibTrans" cxnId="{396C2FF7-5F17-4D18-959F-3A492E1E6746}">
      <dgm:prSet/>
      <dgm:spPr/>
      <dgm:t>
        <a:bodyPr/>
        <a:lstStyle/>
        <a:p>
          <a:endParaRPr kumimoji="1" lang="ja-JP" altLang="en-US"/>
        </a:p>
      </dgm:t>
    </dgm:pt>
    <dgm:pt modelId="{FA5DBC19-70B6-4E69-8009-E9BD37FA9451}">
      <dgm:prSet phldrT="[テキスト]"/>
      <dgm:spPr/>
      <dgm:t>
        <a:bodyPr/>
        <a:lstStyle/>
        <a:p>
          <a:pPr algn="ctr"/>
          <a:r>
            <a:rPr kumimoji="1" lang="ja-JP" altLang="en-US" dirty="0">
              <a:latin typeface="ＤＨＰ特太ゴシック体" panose="020B0500000000000000" pitchFamily="50" charset="-128"/>
              <a:ea typeface="ＤＨＰ特太ゴシック体" panose="020B0500000000000000" pitchFamily="50" charset="-128"/>
            </a:rPr>
            <a:t>社会資源状況</a:t>
          </a:r>
          <a:endParaRPr kumimoji="1" lang="en-US" altLang="ja-JP" dirty="0">
            <a:latin typeface="ＤＨＰ特太ゴシック体" panose="020B0500000000000000" pitchFamily="50" charset="-128"/>
            <a:ea typeface="ＤＨＰ特太ゴシック体" panose="020B0500000000000000" pitchFamily="50" charset="-128"/>
          </a:endParaRPr>
        </a:p>
        <a:p>
          <a:pPr algn="ctr"/>
          <a:r>
            <a:rPr kumimoji="1" lang="ja-JP" altLang="en-US" dirty="0">
              <a:latin typeface="ＤＨＰ特太ゴシック体" panose="020B0500000000000000" pitchFamily="50" charset="-128"/>
              <a:ea typeface="ＤＨＰ特太ゴシック体" panose="020B0500000000000000" pitchFamily="50" charset="-128"/>
            </a:rPr>
            <a:t>（本人と関係する）</a:t>
          </a:r>
        </a:p>
      </dgm:t>
    </dgm:pt>
    <dgm:pt modelId="{4D1FB504-E19F-465B-9D70-37B931389F4E}" type="parTrans" cxnId="{7C1075C6-A86B-4CBC-8453-F94AE6A99751}">
      <dgm:prSet/>
      <dgm:spPr/>
      <dgm:t>
        <a:bodyPr/>
        <a:lstStyle/>
        <a:p>
          <a:endParaRPr kumimoji="1" lang="ja-JP" altLang="en-US"/>
        </a:p>
      </dgm:t>
    </dgm:pt>
    <dgm:pt modelId="{7584CCF3-F5DD-49EB-86B6-D1A40E498348}" type="sibTrans" cxnId="{7C1075C6-A86B-4CBC-8453-F94AE6A99751}">
      <dgm:prSet/>
      <dgm:spPr/>
      <dgm:t>
        <a:bodyPr/>
        <a:lstStyle/>
        <a:p>
          <a:endParaRPr kumimoji="1" lang="ja-JP" altLang="en-US"/>
        </a:p>
      </dgm:t>
    </dgm:pt>
    <dgm:pt modelId="{B9F2511B-E6AB-4215-9840-A8B758047BEF}">
      <dgm:prSet phldrT="[テキスト]"/>
      <dgm:spPr/>
      <dgm:t>
        <a:bodyPr/>
        <a:lstStyle/>
        <a:p>
          <a:pPr algn="ctr"/>
          <a:r>
            <a:rPr kumimoji="1" lang="ja-JP" altLang="en-US" b="0" dirty="0">
              <a:latin typeface="ＤＨＰ特太ゴシック体" panose="020B0500000000000000" pitchFamily="50" charset="-128"/>
              <a:ea typeface="ＤＨＰ特太ゴシック体" panose="020B0500000000000000" pitchFamily="50" charset="-128"/>
            </a:rPr>
            <a:t>地域の概要</a:t>
          </a:r>
          <a:endParaRPr kumimoji="1" lang="en-US" altLang="ja-JP" b="0" dirty="0">
            <a:latin typeface="ＤＨＰ特太ゴシック体" panose="020B0500000000000000" pitchFamily="50" charset="-128"/>
            <a:ea typeface="ＤＨＰ特太ゴシック体" panose="020B0500000000000000" pitchFamily="50" charset="-128"/>
          </a:endParaRPr>
        </a:p>
        <a:p>
          <a:pPr algn="ctr"/>
          <a:r>
            <a:rPr kumimoji="1" lang="ja-JP" altLang="en-US" b="0" dirty="0">
              <a:latin typeface="ＤＨＰ特太ゴシック体" panose="020B0500000000000000" pitchFamily="50" charset="-128"/>
              <a:ea typeface="ＤＨＰ特太ゴシック体" panose="020B0500000000000000" pitchFamily="50" charset="-128"/>
            </a:rPr>
            <a:t>（客観的）</a:t>
          </a:r>
        </a:p>
      </dgm:t>
    </dgm:pt>
    <dgm:pt modelId="{85BF27CD-E5F0-49D7-9317-F0FA3756712C}" type="parTrans" cxnId="{C45062C0-2237-4588-8285-DB734F730E23}">
      <dgm:prSet/>
      <dgm:spPr/>
      <dgm:t>
        <a:bodyPr/>
        <a:lstStyle/>
        <a:p>
          <a:endParaRPr kumimoji="1" lang="ja-JP" altLang="en-US"/>
        </a:p>
      </dgm:t>
    </dgm:pt>
    <dgm:pt modelId="{8532A85E-DC50-4C3B-83CB-AF346DABB0D2}" type="sibTrans" cxnId="{C45062C0-2237-4588-8285-DB734F730E23}">
      <dgm:prSet/>
      <dgm:spPr/>
      <dgm:t>
        <a:bodyPr/>
        <a:lstStyle/>
        <a:p>
          <a:endParaRPr kumimoji="1" lang="ja-JP" altLang="en-US"/>
        </a:p>
      </dgm:t>
    </dgm:pt>
    <dgm:pt modelId="{DC935803-5EAA-42B5-94B9-DE694148A9D6}">
      <dgm:prSet phldrT="[テキスト]" custT="1"/>
      <dgm:spPr/>
      <dgm:t>
        <a:bodyPr/>
        <a:lstStyle/>
        <a:p>
          <a:pPr algn="l"/>
          <a:r>
            <a:rPr kumimoji="1" lang="ja-JP" altLang="en-US" sz="1800" dirty="0"/>
            <a:t>歴史と文化</a:t>
          </a:r>
        </a:p>
      </dgm:t>
    </dgm:pt>
    <dgm:pt modelId="{44126687-323F-46FD-9BB6-C44432F34832}" type="parTrans" cxnId="{F575C988-2D9D-4319-B330-D32B058A3BD7}">
      <dgm:prSet/>
      <dgm:spPr/>
      <dgm:t>
        <a:bodyPr/>
        <a:lstStyle/>
        <a:p>
          <a:endParaRPr kumimoji="1" lang="ja-JP" altLang="en-US"/>
        </a:p>
      </dgm:t>
    </dgm:pt>
    <dgm:pt modelId="{22746D35-2231-45CC-A8D9-B6FE9305F014}" type="sibTrans" cxnId="{F575C988-2D9D-4319-B330-D32B058A3BD7}">
      <dgm:prSet/>
      <dgm:spPr/>
      <dgm:t>
        <a:bodyPr/>
        <a:lstStyle/>
        <a:p>
          <a:endParaRPr kumimoji="1" lang="ja-JP" altLang="en-US"/>
        </a:p>
      </dgm:t>
    </dgm:pt>
    <dgm:pt modelId="{EA3D10A4-293F-4A9C-9CE8-B29D7AAAE844}">
      <dgm:prSet phldrT="[テキスト]" custT="1"/>
      <dgm:spPr/>
      <dgm:t>
        <a:bodyPr/>
        <a:lstStyle/>
        <a:p>
          <a:pPr algn="l"/>
          <a:r>
            <a:rPr kumimoji="1" lang="ja-JP" altLang="en-US" sz="1800" dirty="0"/>
            <a:t>人口動態・将来推計</a:t>
          </a:r>
        </a:p>
      </dgm:t>
    </dgm:pt>
    <dgm:pt modelId="{9D59F766-C4E7-428B-BCA0-06F1A6354141}" type="parTrans" cxnId="{4CF53C75-B275-4306-98CE-474F356F59ED}">
      <dgm:prSet/>
      <dgm:spPr/>
      <dgm:t>
        <a:bodyPr/>
        <a:lstStyle/>
        <a:p>
          <a:endParaRPr kumimoji="1" lang="ja-JP" altLang="en-US"/>
        </a:p>
      </dgm:t>
    </dgm:pt>
    <dgm:pt modelId="{7F785A3B-8D9A-4F70-A7BF-BFFE352213BA}" type="sibTrans" cxnId="{4CF53C75-B275-4306-98CE-474F356F59ED}">
      <dgm:prSet/>
      <dgm:spPr/>
      <dgm:t>
        <a:bodyPr/>
        <a:lstStyle/>
        <a:p>
          <a:endParaRPr kumimoji="1" lang="ja-JP" altLang="en-US"/>
        </a:p>
      </dgm:t>
    </dgm:pt>
    <dgm:pt modelId="{33A50F66-5C89-49E3-ABD7-2B9FA523A9EE}">
      <dgm:prSet phldrT="[テキスト]" custT="1"/>
      <dgm:spPr/>
      <dgm:t>
        <a:bodyPr/>
        <a:lstStyle/>
        <a:p>
          <a:pPr algn="l"/>
          <a:r>
            <a:rPr kumimoji="1" lang="ja-JP" altLang="en-US" sz="1800" dirty="0"/>
            <a:t>産業構造</a:t>
          </a:r>
        </a:p>
      </dgm:t>
    </dgm:pt>
    <dgm:pt modelId="{637726B4-1AF4-4F2E-A1F7-DA2D5CE7F42E}" type="parTrans" cxnId="{9A57D014-2640-4CD1-B0E5-6D471ADCFE3E}">
      <dgm:prSet/>
      <dgm:spPr/>
      <dgm:t>
        <a:bodyPr/>
        <a:lstStyle/>
        <a:p>
          <a:endParaRPr kumimoji="1" lang="ja-JP" altLang="en-US"/>
        </a:p>
      </dgm:t>
    </dgm:pt>
    <dgm:pt modelId="{DEF120CE-3847-45AC-9E44-CFC0D6397853}" type="sibTrans" cxnId="{9A57D014-2640-4CD1-B0E5-6D471ADCFE3E}">
      <dgm:prSet/>
      <dgm:spPr/>
      <dgm:t>
        <a:bodyPr/>
        <a:lstStyle/>
        <a:p>
          <a:endParaRPr kumimoji="1" lang="ja-JP" altLang="en-US"/>
        </a:p>
      </dgm:t>
    </dgm:pt>
    <dgm:pt modelId="{5D83DAF4-151D-4B53-93BD-A0F019B0CCCE}">
      <dgm:prSet phldrT="[テキスト]" custT="1"/>
      <dgm:spPr/>
      <dgm:t>
        <a:bodyPr/>
        <a:lstStyle/>
        <a:p>
          <a:pPr algn="l"/>
          <a:r>
            <a:rPr kumimoji="1" lang="ja-JP" altLang="en-US" sz="1800" dirty="0"/>
            <a:t>行政機関</a:t>
          </a:r>
        </a:p>
      </dgm:t>
    </dgm:pt>
    <dgm:pt modelId="{737E1F91-0B3D-48C2-8BBE-642DB1967C4A}" type="parTrans" cxnId="{F9310F02-4798-452D-BA66-83E99928DA15}">
      <dgm:prSet/>
      <dgm:spPr/>
      <dgm:t>
        <a:bodyPr/>
        <a:lstStyle/>
        <a:p>
          <a:endParaRPr kumimoji="1" lang="ja-JP" altLang="en-US"/>
        </a:p>
      </dgm:t>
    </dgm:pt>
    <dgm:pt modelId="{F427E7A5-5DB8-46B6-9BBE-F1CFF73A34D0}" type="sibTrans" cxnId="{F9310F02-4798-452D-BA66-83E99928DA15}">
      <dgm:prSet/>
      <dgm:spPr/>
      <dgm:t>
        <a:bodyPr/>
        <a:lstStyle/>
        <a:p>
          <a:endParaRPr kumimoji="1" lang="ja-JP" altLang="en-US"/>
        </a:p>
      </dgm:t>
    </dgm:pt>
    <dgm:pt modelId="{25E01A48-B567-4C7B-B27B-F293CAD640BA}">
      <dgm:prSet phldrT="[テキスト]" custT="1"/>
      <dgm:spPr/>
      <dgm:t>
        <a:bodyPr/>
        <a:lstStyle/>
        <a:p>
          <a:pPr algn="l"/>
          <a:r>
            <a:rPr kumimoji="1" lang="ja-JP" altLang="en-US" sz="1800" dirty="0"/>
            <a:t>専門機関</a:t>
          </a:r>
        </a:p>
      </dgm:t>
    </dgm:pt>
    <dgm:pt modelId="{5DF6C65D-6B74-4E36-9A21-D1095EF23DFA}" type="parTrans" cxnId="{858E1C63-F21E-453B-BD80-96AA2D456849}">
      <dgm:prSet/>
      <dgm:spPr/>
      <dgm:t>
        <a:bodyPr/>
        <a:lstStyle/>
        <a:p>
          <a:endParaRPr kumimoji="1" lang="ja-JP" altLang="en-US"/>
        </a:p>
      </dgm:t>
    </dgm:pt>
    <dgm:pt modelId="{49BA58A8-8175-4CA5-9A8E-2D71F11F2918}" type="sibTrans" cxnId="{858E1C63-F21E-453B-BD80-96AA2D456849}">
      <dgm:prSet/>
      <dgm:spPr/>
      <dgm:t>
        <a:bodyPr/>
        <a:lstStyle/>
        <a:p>
          <a:endParaRPr kumimoji="1" lang="ja-JP" altLang="en-US"/>
        </a:p>
      </dgm:t>
    </dgm:pt>
    <dgm:pt modelId="{B9591901-7882-49AB-9883-A2BCC71C6650}">
      <dgm:prSet phldrT="[テキスト]" custT="1"/>
      <dgm:spPr/>
      <dgm:t>
        <a:bodyPr/>
        <a:lstStyle/>
        <a:p>
          <a:pPr algn="l"/>
          <a:r>
            <a:rPr kumimoji="1" lang="ja-JP" altLang="en-US" sz="1800" dirty="0"/>
            <a:t>地域組織</a:t>
          </a:r>
        </a:p>
      </dgm:t>
    </dgm:pt>
    <dgm:pt modelId="{3B3C1CC1-2887-4200-9A64-B908B4E01079}" type="parTrans" cxnId="{5D26B7AB-EB52-4306-A612-223C4245EF18}">
      <dgm:prSet/>
      <dgm:spPr/>
      <dgm:t>
        <a:bodyPr/>
        <a:lstStyle/>
        <a:p>
          <a:endParaRPr kumimoji="1" lang="ja-JP" altLang="en-US"/>
        </a:p>
      </dgm:t>
    </dgm:pt>
    <dgm:pt modelId="{A7CA62F0-1F33-49BB-9DD5-6AA189EBEEC5}" type="sibTrans" cxnId="{5D26B7AB-EB52-4306-A612-223C4245EF18}">
      <dgm:prSet/>
      <dgm:spPr/>
      <dgm:t>
        <a:bodyPr/>
        <a:lstStyle/>
        <a:p>
          <a:endParaRPr kumimoji="1" lang="ja-JP" altLang="en-US"/>
        </a:p>
      </dgm:t>
    </dgm:pt>
    <dgm:pt modelId="{D18A488A-4455-4F8D-8167-B6FCD396E96D}">
      <dgm:prSet phldrT="[テキスト]" custT="1"/>
      <dgm:spPr/>
      <dgm:t>
        <a:bodyPr/>
        <a:lstStyle/>
        <a:p>
          <a:pPr algn="l"/>
          <a:r>
            <a:rPr kumimoji="1" lang="en-US" altLang="ja-JP" sz="1800" dirty="0"/>
            <a:t>NPO</a:t>
          </a:r>
          <a:r>
            <a:rPr kumimoji="1" lang="ja-JP" altLang="en-US" sz="1800" dirty="0"/>
            <a:t>・ボランティア</a:t>
          </a:r>
        </a:p>
      </dgm:t>
    </dgm:pt>
    <dgm:pt modelId="{E5D828ED-37D9-4003-BFAB-C41798337060}" type="parTrans" cxnId="{0912E888-EB11-48DA-A68D-CC08D2111420}">
      <dgm:prSet/>
      <dgm:spPr/>
      <dgm:t>
        <a:bodyPr/>
        <a:lstStyle/>
        <a:p>
          <a:endParaRPr kumimoji="1" lang="ja-JP" altLang="en-US"/>
        </a:p>
      </dgm:t>
    </dgm:pt>
    <dgm:pt modelId="{4C76D303-EA33-4698-9962-37CCED1C9A80}" type="sibTrans" cxnId="{0912E888-EB11-48DA-A68D-CC08D2111420}">
      <dgm:prSet/>
      <dgm:spPr/>
      <dgm:t>
        <a:bodyPr/>
        <a:lstStyle/>
        <a:p>
          <a:endParaRPr kumimoji="1" lang="ja-JP" altLang="en-US"/>
        </a:p>
      </dgm:t>
    </dgm:pt>
    <dgm:pt modelId="{D8BB940B-3668-453C-9F17-B8DE1F33AEE0}">
      <dgm:prSet phldrT="[テキスト]" custT="1"/>
      <dgm:spPr/>
      <dgm:t>
        <a:bodyPr/>
        <a:lstStyle/>
        <a:p>
          <a:pPr algn="l"/>
          <a:r>
            <a:rPr kumimoji="1" lang="ja-JP" altLang="en-US" sz="1800" dirty="0"/>
            <a:t>当事者団体</a:t>
          </a:r>
        </a:p>
      </dgm:t>
    </dgm:pt>
    <dgm:pt modelId="{51B5D727-1C42-458A-A9C1-0BF10B9E29BF}" type="parTrans" cxnId="{406657E4-7990-45D7-967A-4CD1FC5048FD}">
      <dgm:prSet/>
      <dgm:spPr/>
      <dgm:t>
        <a:bodyPr/>
        <a:lstStyle/>
        <a:p>
          <a:endParaRPr kumimoji="1" lang="ja-JP" altLang="en-US"/>
        </a:p>
      </dgm:t>
    </dgm:pt>
    <dgm:pt modelId="{6C59F271-19EC-42F7-8D45-78D4D07AEEF2}" type="sibTrans" cxnId="{406657E4-7990-45D7-967A-4CD1FC5048FD}">
      <dgm:prSet/>
      <dgm:spPr/>
      <dgm:t>
        <a:bodyPr/>
        <a:lstStyle/>
        <a:p>
          <a:endParaRPr kumimoji="1" lang="ja-JP" altLang="en-US"/>
        </a:p>
      </dgm:t>
    </dgm:pt>
    <dgm:pt modelId="{FCA57784-3042-457D-AB27-F1AC34FE07D8}">
      <dgm:prSet phldrT="[テキスト]" custT="1"/>
      <dgm:spPr/>
      <dgm:t>
        <a:bodyPr/>
        <a:lstStyle/>
        <a:p>
          <a:pPr algn="l"/>
          <a:r>
            <a:rPr kumimoji="1" lang="ja-JP" altLang="en-US" sz="1800" dirty="0"/>
            <a:t>中間支援組織</a:t>
          </a:r>
        </a:p>
      </dgm:t>
    </dgm:pt>
    <dgm:pt modelId="{58AFF308-18CD-4157-9913-A9F956549990}" type="parTrans" cxnId="{4E4F631E-960F-467B-9946-F12635819999}">
      <dgm:prSet/>
      <dgm:spPr/>
      <dgm:t>
        <a:bodyPr/>
        <a:lstStyle/>
        <a:p>
          <a:endParaRPr kumimoji="1" lang="ja-JP" altLang="en-US"/>
        </a:p>
      </dgm:t>
    </dgm:pt>
    <dgm:pt modelId="{E2E1FD59-BF0B-43CD-BD30-572D01343185}" type="sibTrans" cxnId="{4E4F631E-960F-467B-9946-F12635819999}">
      <dgm:prSet/>
      <dgm:spPr/>
      <dgm:t>
        <a:bodyPr/>
        <a:lstStyle/>
        <a:p>
          <a:endParaRPr kumimoji="1" lang="ja-JP" altLang="en-US"/>
        </a:p>
      </dgm:t>
    </dgm:pt>
    <dgm:pt modelId="{0739DD69-1F9A-475B-AFFA-378B324460DF}">
      <dgm:prSet phldrT="[テキスト]" custT="1"/>
      <dgm:spPr/>
      <dgm:t>
        <a:bodyPr/>
        <a:lstStyle/>
        <a:p>
          <a:pPr algn="l"/>
          <a:r>
            <a:rPr kumimoji="1" lang="ja-JP" altLang="en-US" sz="1800" dirty="0"/>
            <a:t>関係企業</a:t>
          </a:r>
        </a:p>
      </dgm:t>
    </dgm:pt>
    <dgm:pt modelId="{D43A4220-DCFA-46D1-A5A9-1A84FC50DA93}" type="parTrans" cxnId="{016B0F3B-A657-4EC3-81B8-8838BD1E3468}">
      <dgm:prSet/>
      <dgm:spPr/>
      <dgm:t>
        <a:bodyPr/>
        <a:lstStyle/>
        <a:p>
          <a:endParaRPr kumimoji="1" lang="ja-JP" altLang="en-US"/>
        </a:p>
      </dgm:t>
    </dgm:pt>
    <dgm:pt modelId="{B75168F2-88FD-433B-B837-BF20D3C0C058}" type="sibTrans" cxnId="{016B0F3B-A657-4EC3-81B8-8838BD1E3468}">
      <dgm:prSet/>
      <dgm:spPr/>
      <dgm:t>
        <a:bodyPr/>
        <a:lstStyle/>
        <a:p>
          <a:endParaRPr kumimoji="1" lang="ja-JP" altLang="en-US"/>
        </a:p>
      </dgm:t>
    </dgm:pt>
    <dgm:pt modelId="{A8F33C55-C73D-4885-854F-5FA655CBC869}">
      <dgm:prSet phldrT="[テキスト]" custT="1"/>
      <dgm:spPr/>
      <dgm:t>
        <a:bodyPr/>
        <a:lstStyle/>
        <a:p>
          <a:pPr algn="l"/>
          <a:r>
            <a:rPr kumimoji="1" lang="ja-JP" altLang="en-US" sz="1800" dirty="0"/>
            <a:t>自治会</a:t>
          </a:r>
        </a:p>
      </dgm:t>
    </dgm:pt>
    <dgm:pt modelId="{A19CD5B8-0183-4755-B34B-596CED925479}" type="parTrans" cxnId="{C6BD3373-5AA4-405F-8D41-2162D6E11818}">
      <dgm:prSet/>
      <dgm:spPr/>
      <dgm:t>
        <a:bodyPr/>
        <a:lstStyle/>
        <a:p>
          <a:endParaRPr kumimoji="1" lang="ja-JP" altLang="en-US"/>
        </a:p>
      </dgm:t>
    </dgm:pt>
    <dgm:pt modelId="{7E596798-B677-4CF7-935B-11BBF94801E1}" type="sibTrans" cxnId="{C6BD3373-5AA4-405F-8D41-2162D6E11818}">
      <dgm:prSet/>
      <dgm:spPr/>
      <dgm:t>
        <a:bodyPr/>
        <a:lstStyle/>
        <a:p>
          <a:endParaRPr kumimoji="1" lang="ja-JP" altLang="en-US"/>
        </a:p>
      </dgm:t>
    </dgm:pt>
    <dgm:pt modelId="{C180144B-BCC2-4E34-A31C-366A8A263640}">
      <dgm:prSet phldrT="[テキスト]" custT="1"/>
      <dgm:spPr/>
      <dgm:t>
        <a:bodyPr/>
        <a:lstStyle/>
        <a:p>
          <a:pPr algn="l"/>
          <a:r>
            <a:rPr kumimoji="1" lang="ja-JP" altLang="en-US" sz="1800" dirty="0"/>
            <a:t>民生児童委員</a:t>
          </a:r>
        </a:p>
      </dgm:t>
    </dgm:pt>
    <dgm:pt modelId="{AB0EC4FC-C7E1-4108-90AA-71BE21E4DFCF}" type="parTrans" cxnId="{02FDB193-1721-4FAE-8C18-76B222AF5442}">
      <dgm:prSet/>
      <dgm:spPr/>
      <dgm:t>
        <a:bodyPr/>
        <a:lstStyle/>
        <a:p>
          <a:endParaRPr kumimoji="1" lang="ja-JP" altLang="en-US"/>
        </a:p>
      </dgm:t>
    </dgm:pt>
    <dgm:pt modelId="{CCAC688D-E246-49CB-8844-5415D4C62EE8}" type="sibTrans" cxnId="{02FDB193-1721-4FAE-8C18-76B222AF5442}">
      <dgm:prSet/>
      <dgm:spPr/>
      <dgm:t>
        <a:bodyPr/>
        <a:lstStyle/>
        <a:p>
          <a:endParaRPr kumimoji="1" lang="ja-JP" altLang="en-US"/>
        </a:p>
      </dgm:t>
    </dgm:pt>
    <dgm:pt modelId="{45D0056D-268B-4E40-AA9D-7B73C3CBB2DC}">
      <dgm:prSet phldrT="[テキスト]" custT="1"/>
      <dgm:spPr/>
      <dgm:t>
        <a:bodyPr/>
        <a:lstStyle/>
        <a:p>
          <a:pPr algn="l"/>
          <a:r>
            <a:rPr kumimoji="1" lang="ja-JP" altLang="en-US" sz="1800" dirty="0"/>
            <a:t>学校区コミュニティ</a:t>
          </a:r>
        </a:p>
      </dgm:t>
    </dgm:pt>
    <dgm:pt modelId="{9E911B76-D666-48E4-A9A1-DF4AEFB94644}" type="parTrans" cxnId="{046D49AE-C35F-48CF-8A2D-31D9283B717A}">
      <dgm:prSet/>
      <dgm:spPr/>
      <dgm:t>
        <a:bodyPr/>
        <a:lstStyle/>
        <a:p>
          <a:endParaRPr kumimoji="1" lang="ja-JP" altLang="en-US"/>
        </a:p>
      </dgm:t>
    </dgm:pt>
    <dgm:pt modelId="{883A7171-0C47-4687-BE46-F43859AF0D86}" type="sibTrans" cxnId="{046D49AE-C35F-48CF-8A2D-31D9283B717A}">
      <dgm:prSet/>
      <dgm:spPr/>
      <dgm:t>
        <a:bodyPr/>
        <a:lstStyle/>
        <a:p>
          <a:endParaRPr kumimoji="1" lang="ja-JP" altLang="en-US"/>
        </a:p>
      </dgm:t>
    </dgm:pt>
    <dgm:pt modelId="{5B013A7A-E0EB-47A0-8802-24A27BE08806}">
      <dgm:prSet phldrT="[テキスト]" custT="1"/>
      <dgm:spPr/>
      <dgm:t>
        <a:bodyPr/>
        <a:lstStyle/>
        <a:p>
          <a:pPr algn="l"/>
          <a:r>
            <a:rPr kumimoji="1" lang="ja-JP" altLang="en-US" sz="1800" dirty="0"/>
            <a:t>頼りになる商店</a:t>
          </a:r>
        </a:p>
      </dgm:t>
    </dgm:pt>
    <dgm:pt modelId="{920923B4-7F82-4534-978B-C398EDE2CF8F}" type="parTrans" cxnId="{46C3E8F1-5299-46FF-8399-7D0431B9CEA0}">
      <dgm:prSet/>
      <dgm:spPr/>
      <dgm:t>
        <a:bodyPr/>
        <a:lstStyle/>
        <a:p>
          <a:endParaRPr kumimoji="1" lang="ja-JP" altLang="en-US"/>
        </a:p>
      </dgm:t>
    </dgm:pt>
    <dgm:pt modelId="{39EC26E7-EE51-4002-AF71-3181564D7052}" type="sibTrans" cxnId="{46C3E8F1-5299-46FF-8399-7D0431B9CEA0}">
      <dgm:prSet/>
      <dgm:spPr/>
      <dgm:t>
        <a:bodyPr/>
        <a:lstStyle/>
        <a:p>
          <a:endParaRPr kumimoji="1" lang="ja-JP" altLang="en-US"/>
        </a:p>
      </dgm:t>
    </dgm:pt>
    <dgm:pt modelId="{2BF4599A-5AFF-47B0-8187-BD8E4028099E}">
      <dgm:prSet phldrT="[テキスト]" custT="1"/>
      <dgm:spPr/>
      <dgm:t>
        <a:bodyPr/>
        <a:lstStyle/>
        <a:p>
          <a:pPr algn="l"/>
          <a:r>
            <a:rPr kumimoji="1" lang="ja-JP" altLang="en-US" sz="1800" dirty="0"/>
            <a:t>本人が見込んだ人</a:t>
          </a:r>
        </a:p>
      </dgm:t>
    </dgm:pt>
    <dgm:pt modelId="{AAEAB863-1164-4348-9332-B0215B150762}" type="parTrans" cxnId="{BFED1A27-BF05-40F8-80FF-EA07B830A459}">
      <dgm:prSet/>
      <dgm:spPr/>
      <dgm:t>
        <a:bodyPr/>
        <a:lstStyle/>
        <a:p>
          <a:endParaRPr kumimoji="1" lang="ja-JP" altLang="en-US"/>
        </a:p>
      </dgm:t>
    </dgm:pt>
    <dgm:pt modelId="{67E88CF8-D338-4CBF-8A7B-7D036F6781D3}" type="sibTrans" cxnId="{BFED1A27-BF05-40F8-80FF-EA07B830A459}">
      <dgm:prSet/>
      <dgm:spPr/>
      <dgm:t>
        <a:bodyPr/>
        <a:lstStyle/>
        <a:p>
          <a:endParaRPr kumimoji="1" lang="ja-JP" altLang="en-US"/>
        </a:p>
      </dgm:t>
    </dgm:pt>
    <dgm:pt modelId="{245CEBD5-2294-462A-A3D2-85481A693D63}">
      <dgm:prSet phldrT="[テキスト]" custT="1"/>
      <dgm:spPr/>
      <dgm:t>
        <a:bodyPr/>
        <a:lstStyle/>
        <a:p>
          <a:pPr algn="l"/>
          <a:r>
            <a:rPr kumimoji="1" lang="ja-JP" altLang="en-US" sz="1800" dirty="0"/>
            <a:t>世話好きさん</a:t>
          </a:r>
        </a:p>
      </dgm:t>
    </dgm:pt>
    <dgm:pt modelId="{4667EE3D-18B3-4286-9687-7CAE49FE9844}" type="parTrans" cxnId="{8E1E60C8-9706-40D5-AD41-6AC50EC8CAE6}">
      <dgm:prSet/>
      <dgm:spPr/>
      <dgm:t>
        <a:bodyPr/>
        <a:lstStyle/>
        <a:p>
          <a:endParaRPr kumimoji="1" lang="ja-JP" altLang="en-US"/>
        </a:p>
      </dgm:t>
    </dgm:pt>
    <dgm:pt modelId="{C7876102-3DF9-49AE-B186-9995C8495BF1}" type="sibTrans" cxnId="{8E1E60C8-9706-40D5-AD41-6AC50EC8CAE6}">
      <dgm:prSet/>
      <dgm:spPr/>
      <dgm:t>
        <a:bodyPr/>
        <a:lstStyle/>
        <a:p>
          <a:endParaRPr kumimoji="1" lang="ja-JP" altLang="en-US"/>
        </a:p>
      </dgm:t>
    </dgm:pt>
    <dgm:pt modelId="{A10D1B25-2BC0-4A69-B647-2A8906FF9329}" type="pres">
      <dgm:prSet presAssocID="{B2F41658-8E51-4780-9620-598885AE93D9}" presName="diagram" presStyleCnt="0">
        <dgm:presLayoutVars>
          <dgm:chPref val="1"/>
          <dgm:dir/>
          <dgm:animOne val="branch"/>
          <dgm:animLvl val="lvl"/>
          <dgm:resizeHandles/>
        </dgm:presLayoutVars>
      </dgm:prSet>
      <dgm:spPr/>
    </dgm:pt>
    <dgm:pt modelId="{D7601988-099E-48E2-829F-C91F8E81F4C3}" type="pres">
      <dgm:prSet presAssocID="{B9F2511B-E6AB-4215-9840-A8B758047BEF}" presName="root" presStyleCnt="0"/>
      <dgm:spPr/>
    </dgm:pt>
    <dgm:pt modelId="{E41579E8-5A28-4293-83E9-CC0AEF5BBAF7}" type="pres">
      <dgm:prSet presAssocID="{B9F2511B-E6AB-4215-9840-A8B758047BEF}" presName="rootComposite" presStyleCnt="0"/>
      <dgm:spPr/>
    </dgm:pt>
    <dgm:pt modelId="{FCDF4B6F-1E6D-4897-9D5F-3900B7848291}" type="pres">
      <dgm:prSet presAssocID="{B9F2511B-E6AB-4215-9840-A8B758047BEF}" presName="rootText" presStyleLbl="node1" presStyleIdx="0" presStyleCnt="3" custScaleX="205743" custScaleY="210212" custLinFactNeighborX="-26554" custLinFactNeighborY="2576"/>
      <dgm:spPr/>
      <dgm:t>
        <a:bodyPr/>
        <a:lstStyle/>
        <a:p>
          <a:endParaRPr kumimoji="1" lang="ja-JP" altLang="en-US"/>
        </a:p>
      </dgm:t>
    </dgm:pt>
    <dgm:pt modelId="{DE4A08B3-A917-418C-9487-C65DB112B810}" type="pres">
      <dgm:prSet presAssocID="{B9F2511B-E6AB-4215-9840-A8B758047BEF}" presName="rootConnector" presStyleLbl="node1" presStyleIdx="0" presStyleCnt="3"/>
      <dgm:spPr/>
      <dgm:t>
        <a:bodyPr/>
        <a:lstStyle/>
        <a:p>
          <a:endParaRPr kumimoji="1" lang="ja-JP" altLang="en-US"/>
        </a:p>
      </dgm:t>
    </dgm:pt>
    <dgm:pt modelId="{C5E39828-004D-433E-A1CD-000D5DC689C3}" type="pres">
      <dgm:prSet presAssocID="{B9F2511B-E6AB-4215-9840-A8B758047BEF}" presName="childShape" presStyleCnt="0"/>
      <dgm:spPr/>
    </dgm:pt>
    <dgm:pt modelId="{01120A3B-A756-45F7-B23D-54FCEEE1F063}" type="pres">
      <dgm:prSet presAssocID="{A7934EB6-6DE8-4194-8BF2-27D831046F46}" presName="Name13" presStyleLbl="parChTrans1D2" presStyleIdx="0" presStyleCnt="17"/>
      <dgm:spPr/>
      <dgm:t>
        <a:bodyPr/>
        <a:lstStyle/>
        <a:p>
          <a:endParaRPr kumimoji="1" lang="ja-JP" altLang="en-US"/>
        </a:p>
      </dgm:t>
    </dgm:pt>
    <dgm:pt modelId="{7338DD6C-E97C-4AFB-B36A-C82AD91B6276}" type="pres">
      <dgm:prSet presAssocID="{E412427E-1786-4E28-9DA2-AEF256026541}" presName="childText" presStyleLbl="bgAcc1" presStyleIdx="0" presStyleCnt="17" custScaleX="170502" custLinFactNeighborX="-22939" custLinFactNeighborY="10196">
        <dgm:presLayoutVars>
          <dgm:bulletEnabled val="1"/>
        </dgm:presLayoutVars>
      </dgm:prSet>
      <dgm:spPr/>
      <dgm:t>
        <a:bodyPr/>
        <a:lstStyle/>
        <a:p>
          <a:endParaRPr kumimoji="1" lang="ja-JP" altLang="en-US"/>
        </a:p>
      </dgm:t>
    </dgm:pt>
    <dgm:pt modelId="{8C0BC817-0FB6-41FB-8090-8088723561F1}" type="pres">
      <dgm:prSet presAssocID="{44126687-323F-46FD-9BB6-C44432F34832}" presName="Name13" presStyleLbl="parChTrans1D2" presStyleIdx="1" presStyleCnt="17"/>
      <dgm:spPr/>
      <dgm:t>
        <a:bodyPr/>
        <a:lstStyle/>
        <a:p>
          <a:endParaRPr kumimoji="1" lang="ja-JP" altLang="en-US"/>
        </a:p>
      </dgm:t>
    </dgm:pt>
    <dgm:pt modelId="{215B83B5-F487-486B-B616-A662A349C0F0}" type="pres">
      <dgm:prSet presAssocID="{DC935803-5EAA-42B5-94B9-DE694148A9D6}" presName="childText" presStyleLbl="bgAcc1" presStyleIdx="1" presStyleCnt="17" custScaleX="170502" custLinFactNeighborX="-22939" custLinFactNeighborY="10196">
        <dgm:presLayoutVars>
          <dgm:bulletEnabled val="1"/>
        </dgm:presLayoutVars>
      </dgm:prSet>
      <dgm:spPr/>
      <dgm:t>
        <a:bodyPr/>
        <a:lstStyle/>
        <a:p>
          <a:endParaRPr kumimoji="1" lang="ja-JP" altLang="en-US"/>
        </a:p>
      </dgm:t>
    </dgm:pt>
    <dgm:pt modelId="{B0951AA1-D02E-4191-B033-85C1D19852F2}" type="pres">
      <dgm:prSet presAssocID="{637726B4-1AF4-4F2E-A1F7-DA2D5CE7F42E}" presName="Name13" presStyleLbl="parChTrans1D2" presStyleIdx="2" presStyleCnt="17"/>
      <dgm:spPr/>
      <dgm:t>
        <a:bodyPr/>
        <a:lstStyle/>
        <a:p>
          <a:endParaRPr kumimoji="1" lang="ja-JP" altLang="en-US"/>
        </a:p>
      </dgm:t>
    </dgm:pt>
    <dgm:pt modelId="{18794865-69DC-4D2A-A99D-9C1C0587DB43}" type="pres">
      <dgm:prSet presAssocID="{33A50F66-5C89-49E3-ABD7-2B9FA523A9EE}" presName="childText" presStyleLbl="bgAcc1" presStyleIdx="2" presStyleCnt="17" custScaleX="170502" custLinFactNeighborX="-22939" custLinFactNeighborY="10196">
        <dgm:presLayoutVars>
          <dgm:bulletEnabled val="1"/>
        </dgm:presLayoutVars>
      </dgm:prSet>
      <dgm:spPr/>
      <dgm:t>
        <a:bodyPr/>
        <a:lstStyle/>
        <a:p>
          <a:endParaRPr kumimoji="1" lang="ja-JP" altLang="en-US"/>
        </a:p>
      </dgm:t>
    </dgm:pt>
    <dgm:pt modelId="{8B9C2C6C-67A4-4D00-A412-8B2542FD4816}" type="pres">
      <dgm:prSet presAssocID="{9D59F766-C4E7-428B-BCA0-06F1A6354141}" presName="Name13" presStyleLbl="parChTrans1D2" presStyleIdx="3" presStyleCnt="17"/>
      <dgm:spPr/>
      <dgm:t>
        <a:bodyPr/>
        <a:lstStyle/>
        <a:p>
          <a:endParaRPr kumimoji="1" lang="ja-JP" altLang="en-US"/>
        </a:p>
      </dgm:t>
    </dgm:pt>
    <dgm:pt modelId="{DC289EA3-B5E9-4C28-A39E-5474AC7D7821}" type="pres">
      <dgm:prSet presAssocID="{EA3D10A4-293F-4A9C-9CE8-B29D7AAAE844}" presName="childText" presStyleLbl="bgAcc1" presStyleIdx="3" presStyleCnt="17" custScaleX="170502" custLinFactNeighborX="-22939" custLinFactNeighborY="10196">
        <dgm:presLayoutVars>
          <dgm:bulletEnabled val="1"/>
        </dgm:presLayoutVars>
      </dgm:prSet>
      <dgm:spPr/>
      <dgm:t>
        <a:bodyPr/>
        <a:lstStyle/>
        <a:p>
          <a:endParaRPr kumimoji="1" lang="ja-JP" altLang="en-US"/>
        </a:p>
      </dgm:t>
    </dgm:pt>
    <dgm:pt modelId="{B94CBA53-25E5-4B99-BD87-8AFD95A7E3C2}" type="pres">
      <dgm:prSet presAssocID="{FA5DBC19-70B6-4E69-8009-E9BD37FA9451}" presName="root" presStyleCnt="0"/>
      <dgm:spPr/>
    </dgm:pt>
    <dgm:pt modelId="{FDBE8CBF-237F-45DE-9F93-486DC6095252}" type="pres">
      <dgm:prSet presAssocID="{FA5DBC19-70B6-4E69-8009-E9BD37FA9451}" presName="rootComposite" presStyleCnt="0"/>
      <dgm:spPr/>
    </dgm:pt>
    <dgm:pt modelId="{7A6B2678-E7C4-40FF-807E-FD76DC4B5D71}" type="pres">
      <dgm:prSet presAssocID="{FA5DBC19-70B6-4E69-8009-E9BD37FA9451}" presName="rootText" presStyleLbl="node1" presStyleIdx="1" presStyleCnt="3" custScaleX="225169" custScaleY="215464"/>
      <dgm:spPr/>
      <dgm:t>
        <a:bodyPr/>
        <a:lstStyle/>
        <a:p>
          <a:endParaRPr kumimoji="1" lang="ja-JP" altLang="en-US"/>
        </a:p>
      </dgm:t>
    </dgm:pt>
    <dgm:pt modelId="{5E7AEF59-3505-4EF2-9C9C-073E65124C98}" type="pres">
      <dgm:prSet presAssocID="{FA5DBC19-70B6-4E69-8009-E9BD37FA9451}" presName="rootConnector" presStyleLbl="node1" presStyleIdx="1" presStyleCnt="3"/>
      <dgm:spPr/>
      <dgm:t>
        <a:bodyPr/>
        <a:lstStyle/>
        <a:p>
          <a:endParaRPr kumimoji="1" lang="ja-JP" altLang="en-US"/>
        </a:p>
      </dgm:t>
    </dgm:pt>
    <dgm:pt modelId="{5318D33E-D85C-4B52-93D4-B94A16CE9840}" type="pres">
      <dgm:prSet presAssocID="{FA5DBC19-70B6-4E69-8009-E9BD37FA9451}" presName="childShape" presStyleCnt="0"/>
      <dgm:spPr/>
    </dgm:pt>
    <dgm:pt modelId="{9FB8DB4D-A8CF-47E3-967A-E82195E65A3F}" type="pres">
      <dgm:prSet presAssocID="{737E1F91-0B3D-48C2-8BBE-642DB1967C4A}" presName="Name13" presStyleLbl="parChTrans1D2" presStyleIdx="4" presStyleCnt="17"/>
      <dgm:spPr/>
      <dgm:t>
        <a:bodyPr/>
        <a:lstStyle/>
        <a:p>
          <a:endParaRPr kumimoji="1" lang="ja-JP" altLang="en-US"/>
        </a:p>
      </dgm:t>
    </dgm:pt>
    <dgm:pt modelId="{19988DC8-BD7D-4BB3-A497-33FBC6193432}" type="pres">
      <dgm:prSet presAssocID="{5D83DAF4-151D-4B53-93BD-A0F019B0CCCE}" presName="childText" presStyleLbl="bgAcc1" presStyleIdx="4" presStyleCnt="17" custScaleX="173382" custLinFactNeighborX="5409" custLinFactNeighborY="1810">
        <dgm:presLayoutVars>
          <dgm:bulletEnabled val="1"/>
        </dgm:presLayoutVars>
      </dgm:prSet>
      <dgm:spPr/>
      <dgm:t>
        <a:bodyPr/>
        <a:lstStyle/>
        <a:p>
          <a:endParaRPr kumimoji="1" lang="ja-JP" altLang="en-US"/>
        </a:p>
      </dgm:t>
    </dgm:pt>
    <dgm:pt modelId="{255529F3-5BF3-432F-8926-1185A65F7DFC}" type="pres">
      <dgm:prSet presAssocID="{5DF6C65D-6B74-4E36-9A21-D1095EF23DFA}" presName="Name13" presStyleLbl="parChTrans1D2" presStyleIdx="5" presStyleCnt="17"/>
      <dgm:spPr/>
      <dgm:t>
        <a:bodyPr/>
        <a:lstStyle/>
        <a:p>
          <a:endParaRPr kumimoji="1" lang="ja-JP" altLang="en-US"/>
        </a:p>
      </dgm:t>
    </dgm:pt>
    <dgm:pt modelId="{9616B5AB-87E5-4C7D-8C82-28D1CCA3088C}" type="pres">
      <dgm:prSet presAssocID="{25E01A48-B567-4C7B-B27B-F293CAD640BA}" presName="childText" presStyleLbl="bgAcc1" presStyleIdx="5" presStyleCnt="17" custScaleX="173956" custLinFactNeighborX="5409" custLinFactNeighborY="1810">
        <dgm:presLayoutVars>
          <dgm:bulletEnabled val="1"/>
        </dgm:presLayoutVars>
      </dgm:prSet>
      <dgm:spPr/>
      <dgm:t>
        <a:bodyPr/>
        <a:lstStyle/>
        <a:p>
          <a:endParaRPr kumimoji="1" lang="ja-JP" altLang="en-US"/>
        </a:p>
      </dgm:t>
    </dgm:pt>
    <dgm:pt modelId="{E9D68419-2B59-4153-B89E-12064012A3D4}" type="pres">
      <dgm:prSet presAssocID="{3B3C1CC1-2887-4200-9A64-B908B4E01079}" presName="Name13" presStyleLbl="parChTrans1D2" presStyleIdx="6" presStyleCnt="17"/>
      <dgm:spPr/>
      <dgm:t>
        <a:bodyPr/>
        <a:lstStyle/>
        <a:p>
          <a:endParaRPr kumimoji="1" lang="ja-JP" altLang="en-US"/>
        </a:p>
      </dgm:t>
    </dgm:pt>
    <dgm:pt modelId="{C265660A-A589-4A74-ABAE-F8AF633F8B17}" type="pres">
      <dgm:prSet presAssocID="{B9591901-7882-49AB-9883-A2BCC71C6650}" presName="childText" presStyleLbl="bgAcc1" presStyleIdx="6" presStyleCnt="17" custScaleX="178817" custLinFactNeighborX="5409" custLinFactNeighborY="1810">
        <dgm:presLayoutVars>
          <dgm:bulletEnabled val="1"/>
        </dgm:presLayoutVars>
      </dgm:prSet>
      <dgm:spPr/>
      <dgm:t>
        <a:bodyPr/>
        <a:lstStyle/>
        <a:p>
          <a:endParaRPr kumimoji="1" lang="ja-JP" altLang="en-US"/>
        </a:p>
      </dgm:t>
    </dgm:pt>
    <dgm:pt modelId="{13AB94B6-D3DC-454B-B7DC-D012AA190B48}" type="pres">
      <dgm:prSet presAssocID="{E5D828ED-37D9-4003-BFAB-C41798337060}" presName="Name13" presStyleLbl="parChTrans1D2" presStyleIdx="7" presStyleCnt="17"/>
      <dgm:spPr/>
      <dgm:t>
        <a:bodyPr/>
        <a:lstStyle/>
        <a:p>
          <a:endParaRPr kumimoji="1" lang="ja-JP" altLang="en-US"/>
        </a:p>
      </dgm:t>
    </dgm:pt>
    <dgm:pt modelId="{7BAA5AAD-3204-455F-8DC6-ECDD184C2BA7}" type="pres">
      <dgm:prSet presAssocID="{D18A488A-4455-4F8D-8167-B6FCD396E96D}" presName="childText" presStyleLbl="bgAcc1" presStyleIdx="7" presStyleCnt="17" custScaleX="244119" custLinFactNeighborX="5409" custLinFactNeighborY="1810">
        <dgm:presLayoutVars>
          <dgm:bulletEnabled val="1"/>
        </dgm:presLayoutVars>
      </dgm:prSet>
      <dgm:spPr/>
      <dgm:t>
        <a:bodyPr/>
        <a:lstStyle/>
        <a:p>
          <a:endParaRPr kumimoji="1" lang="ja-JP" altLang="en-US"/>
        </a:p>
      </dgm:t>
    </dgm:pt>
    <dgm:pt modelId="{04CEBDC3-14B9-44CC-8E18-9835DE62CE51}" type="pres">
      <dgm:prSet presAssocID="{51B5D727-1C42-458A-A9C1-0BF10B9E29BF}" presName="Name13" presStyleLbl="parChTrans1D2" presStyleIdx="8" presStyleCnt="17"/>
      <dgm:spPr/>
      <dgm:t>
        <a:bodyPr/>
        <a:lstStyle/>
        <a:p>
          <a:endParaRPr kumimoji="1" lang="ja-JP" altLang="en-US"/>
        </a:p>
      </dgm:t>
    </dgm:pt>
    <dgm:pt modelId="{A0F12034-C474-48D4-9862-2E6F0F44D594}" type="pres">
      <dgm:prSet presAssocID="{D8BB940B-3668-453C-9F17-B8DE1F33AEE0}" presName="childText" presStyleLbl="bgAcc1" presStyleIdx="8" presStyleCnt="17" custScaleX="183575" custLinFactNeighborX="5409" custLinFactNeighborY="1810">
        <dgm:presLayoutVars>
          <dgm:bulletEnabled val="1"/>
        </dgm:presLayoutVars>
      </dgm:prSet>
      <dgm:spPr/>
      <dgm:t>
        <a:bodyPr/>
        <a:lstStyle/>
        <a:p>
          <a:endParaRPr kumimoji="1" lang="ja-JP" altLang="en-US"/>
        </a:p>
      </dgm:t>
    </dgm:pt>
    <dgm:pt modelId="{C5B33742-C787-41C8-AF9C-7FCDAE3FB7AB}" type="pres">
      <dgm:prSet presAssocID="{58AFF308-18CD-4157-9913-A9F956549990}" presName="Name13" presStyleLbl="parChTrans1D2" presStyleIdx="9" presStyleCnt="17"/>
      <dgm:spPr/>
      <dgm:t>
        <a:bodyPr/>
        <a:lstStyle/>
        <a:p>
          <a:endParaRPr kumimoji="1" lang="ja-JP" altLang="en-US"/>
        </a:p>
      </dgm:t>
    </dgm:pt>
    <dgm:pt modelId="{C2D47270-97E8-4A52-9180-7B4BF4940EE4}" type="pres">
      <dgm:prSet presAssocID="{FCA57784-3042-457D-AB27-F1AC34FE07D8}" presName="childText" presStyleLbl="bgAcc1" presStyleIdx="9" presStyleCnt="17" custScaleX="224828" custLinFactNeighborX="5409" custLinFactNeighborY="1810">
        <dgm:presLayoutVars>
          <dgm:bulletEnabled val="1"/>
        </dgm:presLayoutVars>
      </dgm:prSet>
      <dgm:spPr/>
      <dgm:t>
        <a:bodyPr/>
        <a:lstStyle/>
        <a:p>
          <a:endParaRPr kumimoji="1" lang="ja-JP" altLang="en-US"/>
        </a:p>
      </dgm:t>
    </dgm:pt>
    <dgm:pt modelId="{D9C38C2F-3AFE-4986-A526-67688D69828A}" type="pres">
      <dgm:prSet presAssocID="{D43A4220-DCFA-46D1-A5A9-1A84FC50DA93}" presName="Name13" presStyleLbl="parChTrans1D2" presStyleIdx="10" presStyleCnt="17"/>
      <dgm:spPr/>
      <dgm:t>
        <a:bodyPr/>
        <a:lstStyle/>
        <a:p>
          <a:endParaRPr kumimoji="1" lang="ja-JP" altLang="en-US"/>
        </a:p>
      </dgm:t>
    </dgm:pt>
    <dgm:pt modelId="{DF0F3BC1-B064-4C47-930A-E793B1737C66}" type="pres">
      <dgm:prSet presAssocID="{0739DD69-1F9A-475B-AFFA-378B324460DF}" presName="childText" presStyleLbl="bgAcc1" presStyleIdx="10" presStyleCnt="17" custScaleX="183575" custLinFactNeighborX="8813" custLinFactNeighborY="514">
        <dgm:presLayoutVars>
          <dgm:bulletEnabled val="1"/>
        </dgm:presLayoutVars>
      </dgm:prSet>
      <dgm:spPr/>
      <dgm:t>
        <a:bodyPr/>
        <a:lstStyle/>
        <a:p>
          <a:endParaRPr kumimoji="1" lang="ja-JP" altLang="en-US"/>
        </a:p>
      </dgm:t>
    </dgm:pt>
    <dgm:pt modelId="{9B2016A0-3CE5-48E5-9B6D-5F336E248E80}" type="pres">
      <dgm:prSet presAssocID="{9A78B5DF-0CE4-42A7-A005-41FF2ACD0D55}" presName="root" presStyleCnt="0"/>
      <dgm:spPr/>
    </dgm:pt>
    <dgm:pt modelId="{2358389B-5555-4EAC-96B6-09A4F0CFAB7C}" type="pres">
      <dgm:prSet presAssocID="{9A78B5DF-0CE4-42A7-A005-41FF2ACD0D55}" presName="rootComposite" presStyleCnt="0"/>
      <dgm:spPr/>
    </dgm:pt>
    <dgm:pt modelId="{3CF3D646-6117-48B6-9BEB-213E2FDA8A54}" type="pres">
      <dgm:prSet presAssocID="{9A78B5DF-0CE4-42A7-A005-41FF2ACD0D55}" presName="rootText" presStyleLbl="node1" presStyleIdx="2" presStyleCnt="3" custScaleX="209640" custScaleY="226048" custLinFactNeighborX="24686"/>
      <dgm:spPr/>
      <dgm:t>
        <a:bodyPr/>
        <a:lstStyle/>
        <a:p>
          <a:endParaRPr kumimoji="1" lang="ja-JP" altLang="en-US"/>
        </a:p>
      </dgm:t>
    </dgm:pt>
    <dgm:pt modelId="{D235C7B9-6EE9-46B2-B30C-4898DEA20745}" type="pres">
      <dgm:prSet presAssocID="{9A78B5DF-0CE4-42A7-A005-41FF2ACD0D55}" presName="rootConnector" presStyleLbl="node1" presStyleIdx="2" presStyleCnt="3"/>
      <dgm:spPr/>
      <dgm:t>
        <a:bodyPr/>
        <a:lstStyle/>
        <a:p>
          <a:endParaRPr kumimoji="1" lang="ja-JP" altLang="en-US"/>
        </a:p>
      </dgm:t>
    </dgm:pt>
    <dgm:pt modelId="{31D42AA0-2352-4EF5-A3D6-12B8386E8FBB}" type="pres">
      <dgm:prSet presAssocID="{9A78B5DF-0CE4-42A7-A005-41FF2ACD0D55}" presName="childShape" presStyleCnt="0"/>
      <dgm:spPr/>
    </dgm:pt>
    <dgm:pt modelId="{39612DD9-E325-46F0-9A58-9B0E6DAB3795}" type="pres">
      <dgm:prSet presAssocID="{A19CD5B8-0183-4755-B34B-596CED925479}" presName="Name13" presStyleLbl="parChTrans1D2" presStyleIdx="11" presStyleCnt="17"/>
      <dgm:spPr/>
      <dgm:t>
        <a:bodyPr/>
        <a:lstStyle/>
        <a:p>
          <a:endParaRPr kumimoji="1" lang="ja-JP" altLang="en-US"/>
        </a:p>
      </dgm:t>
    </dgm:pt>
    <dgm:pt modelId="{46C73DDE-4AE0-475D-9DF7-E96AE85328D2}" type="pres">
      <dgm:prSet presAssocID="{A8F33C55-C73D-4885-854F-5FA655CBC869}" presName="childText" presStyleLbl="bgAcc1" presStyleIdx="11" presStyleCnt="17" custScaleX="196363" custLinFactNeighborX="31325" custLinFactNeighborY="4480">
        <dgm:presLayoutVars>
          <dgm:bulletEnabled val="1"/>
        </dgm:presLayoutVars>
      </dgm:prSet>
      <dgm:spPr/>
      <dgm:t>
        <a:bodyPr/>
        <a:lstStyle/>
        <a:p>
          <a:endParaRPr kumimoji="1" lang="ja-JP" altLang="en-US"/>
        </a:p>
      </dgm:t>
    </dgm:pt>
    <dgm:pt modelId="{4F07EE1B-B4B9-4E48-8FB7-8050D2D0527E}" type="pres">
      <dgm:prSet presAssocID="{AB0EC4FC-C7E1-4108-90AA-71BE21E4DFCF}" presName="Name13" presStyleLbl="parChTrans1D2" presStyleIdx="12" presStyleCnt="17"/>
      <dgm:spPr/>
      <dgm:t>
        <a:bodyPr/>
        <a:lstStyle/>
        <a:p>
          <a:endParaRPr kumimoji="1" lang="ja-JP" altLang="en-US"/>
        </a:p>
      </dgm:t>
    </dgm:pt>
    <dgm:pt modelId="{D9C8FB37-F080-49C1-8B1C-CD31125B6961}" type="pres">
      <dgm:prSet presAssocID="{C180144B-BCC2-4E34-A31C-366A8A263640}" presName="childText" presStyleLbl="bgAcc1" presStyleIdx="12" presStyleCnt="17" custScaleX="196363" custLinFactNeighborX="31325" custLinFactNeighborY="4480">
        <dgm:presLayoutVars>
          <dgm:bulletEnabled val="1"/>
        </dgm:presLayoutVars>
      </dgm:prSet>
      <dgm:spPr/>
      <dgm:t>
        <a:bodyPr/>
        <a:lstStyle/>
        <a:p>
          <a:endParaRPr kumimoji="1" lang="ja-JP" altLang="en-US"/>
        </a:p>
      </dgm:t>
    </dgm:pt>
    <dgm:pt modelId="{0571BD4E-3183-48C1-B65A-FB59DD53042F}" type="pres">
      <dgm:prSet presAssocID="{9E911B76-D666-48E4-A9A1-DF4AEFB94644}" presName="Name13" presStyleLbl="parChTrans1D2" presStyleIdx="13" presStyleCnt="17"/>
      <dgm:spPr/>
      <dgm:t>
        <a:bodyPr/>
        <a:lstStyle/>
        <a:p>
          <a:endParaRPr kumimoji="1" lang="ja-JP" altLang="en-US"/>
        </a:p>
      </dgm:t>
    </dgm:pt>
    <dgm:pt modelId="{D1D1086B-9585-4C8D-AAE3-5ADD4AA039BD}" type="pres">
      <dgm:prSet presAssocID="{45D0056D-268B-4E40-AA9D-7B73C3CBB2DC}" presName="childText" presStyleLbl="bgAcc1" presStyleIdx="13" presStyleCnt="17" custScaleX="246810" custLinFactNeighborX="31325" custLinFactNeighborY="4480">
        <dgm:presLayoutVars>
          <dgm:bulletEnabled val="1"/>
        </dgm:presLayoutVars>
      </dgm:prSet>
      <dgm:spPr/>
      <dgm:t>
        <a:bodyPr/>
        <a:lstStyle/>
        <a:p>
          <a:endParaRPr kumimoji="1" lang="ja-JP" altLang="en-US"/>
        </a:p>
      </dgm:t>
    </dgm:pt>
    <dgm:pt modelId="{92DDC7D3-0C2D-4EC6-AF08-71B75071FEC2}" type="pres">
      <dgm:prSet presAssocID="{920923B4-7F82-4534-978B-C398EDE2CF8F}" presName="Name13" presStyleLbl="parChTrans1D2" presStyleIdx="14" presStyleCnt="17"/>
      <dgm:spPr/>
      <dgm:t>
        <a:bodyPr/>
        <a:lstStyle/>
        <a:p>
          <a:endParaRPr kumimoji="1" lang="ja-JP" altLang="en-US"/>
        </a:p>
      </dgm:t>
    </dgm:pt>
    <dgm:pt modelId="{5C59BB0D-0F7C-4127-9221-CA72DA975BC6}" type="pres">
      <dgm:prSet presAssocID="{5B013A7A-E0EB-47A0-8802-24A27BE08806}" presName="childText" presStyleLbl="bgAcc1" presStyleIdx="14" presStyleCnt="17" custScaleX="222322" custLinFactNeighborX="31325" custLinFactNeighborY="4480">
        <dgm:presLayoutVars>
          <dgm:bulletEnabled val="1"/>
        </dgm:presLayoutVars>
      </dgm:prSet>
      <dgm:spPr/>
      <dgm:t>
        <a:bodyPr/>
        <a:lstStyle/>
        <a:p>
          <a:endParaRPr kumimoji="1" lang="ja-JP" altLang="en-US"/>
        </a:p>
      </dgm:t>
    </dgm:pt>
    <dgm:pt modelId="{CD426368-7611-4756-9BDD-95F893E333DD}" type="pres">
      <dgm:prSet presAssocID="{AAEAB863-1164-4348-9332-B0215B150762}" presName="Name13" presStyleLbl="parChTrans1D2" presStyleIdx="15" presStyleCnt="17"/>
      <dgm:spPr/>
      <dgm:t>
        <a:bodyPr/>
        <a:lstStyle/>
        <a:p>
          <a:endParaRPr kumimoji="1" lang="ja-JP" altLang="en-US"/>
        </a:p>
      </dgm:t>
    </dgm:pt>
    <dgm:pt modelId="{43B75A23-5C8E-47FE-A940-2B31942EE275}" type="pres">
      <dgm:prSet presAssocID="{2BF4599A-5AFF-47B0-8187-BD8E4028099E}" presName="childText" presStyleLbl="bgAcc1" presStyleIdx="15" presStyleCnt="17" custScaleX="253886" custLinFactNeighborX="31325" custLinFactNeighborY="4480">
        <dgm:presLayoutVars>
          <dgm:bulletEnabled val="1"/>
        </dgm:presLayoutVars>
      </dgm:prSet>
      <dgm:spPr/>
      <dgm:t>
        <a:bodyPr/>
        <a:lstStyle/>
        <a:p>
          <a:endParaRPr kumimoji="1" lang="ja-JP" altLang="en-US"/>
        </a:p>
      </dgm:t>
    </dgm:pt>
    <dgm:pt modelId="{A4968A88-3060-4FD2-89CB-A44561BF712C}" type="pres">
      <dgm:prSet presAssocID="{4667EE3D-18B3-4286-9687-7CAE49FE9844}" presName="Name13" presStyleLbl="parChTrans1D2" presStyleIdx="16" presStyleCnt="17"/>
      <dgm:spPr/>
      <dgm:t>
        <a:bodyPr/>
        <a:lstStyle/>
        <a:p>
          <a:endParaRPr kumimoji="1" lang="ja-JP" altLang="en-US"/>
        </a:p>
      </dgm:t>
    </dgm:pt>
    <dgm:pt modelId="{20F281D0-23AD-4ED8-82D5-E236E732A22B}" type="pres">
      <dgm:prSet presAssocID="{245CEBD5-2294-462A-A3D2-85481A693D63}" presName="childText" presStyleLbl="bgAcc1" presStyleIdx="16" presStyleCnt="17" custScaleX="196363" custLinFactNeighborX="31325" custLinFactNeighborY="4480">
        <dgm:presLayoutVars>
          <dgm:bulletEnabled val="1"/>
        </dgm:presLayoutVars>
      </dgm:prSet>
      <dgm:spPr/>
      <dgm:t>
        <a:bodyPr/>
        <a:lstStyle/>
        <a:p>
          <a:endParaRPr kumimoji="1" lang="ja-JP" altLang="en-US"/>
        </a:p>
      </dgm:t>
    </dgm:pt>
  </dgm:ptLst>
  <dgm:cxnLst>
    <dgm:cxn modelId="{C9E906F4-3452-477D-87D0-4AB9B10138D2}" type="presOf" srcId="{A8F33C55-C73D-4885-854F-5FA655CBC869}" destId="{46C73DDE-4AE0-475D-9DF7-E96AE85328D2}" srcOrd="0" destOrd="0" presId="urn:microsoft.com/office/officeart/2005/8/layout/hierarchy3"/>
    <dgm:cxn modelId="{8E1E60C8-9706-40D5-AD41-6AC50EC8CAE6}" srcId="{9A78B5DF-0CE4-42A7-A005-41FF2ACD0D55}" destId="{245CEBD5-2294-462A-A3D2-85481A693D63}" srcOrd="5" destOrd="0" parTransId="{4667EE3D-18B3-4286-9687-7CAE49FE9844}" sibTransId="{C7876102-3DF9-49AE-B186-9995C8495BF1}"/>
    <dgm:cxn modelId="{9904BA76-DBC5-47D3-A4A0-7C38DA9837C8}" type="presOf" srcId="{45D0056D-268B-4E40-AA9D-7B73C3CBB2DC}" destId="{D1D1086B-9585-4C8D-AAE3-5ADD4AA039BD}" srcOrd="0" destOrd="0" presId="urn:microsoft.com/office/officeart/2005/8/layout/hierarchy3"/>
    <dgm:cxn modelId="{F1A049FD-C324-40C7-AA5A-B42E375BC200}" type="presOf" srcId="{44126687-323F-46FD-9BB6-C44432F34832}" destId="{8C0BC817-0FB6-41FB-8090-8088723561F1}" srcOrd="0" destOrd="0" presId="urn:microsoft.com/office/officeart/2005/8/layout/hierarchy3"/>
    <dgm:cxn modelId="{B390FCBB-2567-4974-B905-599F1DED404A}" type="presOf" srcId="{920923B4-7F82-4534-978B-C398EDE2CF8F}" destId="{92DDC7D3-0C2D-4EC6-AF08-71B75071FEC2}" srcOrd="0" destOrd="0" presId="urn:microsoft.com/office/officeart/2005/8/layout/hierarchy3"/>
    <dgm:cxn modelId="{9D3E79F1-8960-4B75-B528-33D66CBA9474}" type="presOf" srcId="{0739DD69-1F9A-475B-AFFA-378B324460DF}" destId="{DF0F3BC1-B064-4C47-930A-E793B1737C66}" srcOrd="0" destOrd="0" presId="urn:microsoft.com/office/officeart/2005/8/layout/hierarchy3"/>
    <dgm:cxn modelId="{C6BD3373-5AA4-405F-8D41-2162D6E11818}" srcId="{9A78B5DF-0CE4-42A7-A005-41FF2ACD0D55}" destId="{A8F33C55-C73D-4885-854F-5FA655CBC869}" srcOrd="0" destOrd="0" parTransId="{A19CD5B8-0183-4755-B34B-596CED925479}" sibTransId="{7E596798-B677-4CF7-935B-11BBF94801E1}"/>
    <dgm:cxn modelId="{858E1C63-F21E-453B-BD80-96AA2D456849}" srcId="{FA5DBC19-70B6-4E69-8009-E9BD37FA9451}" destId="{25E01A48-B567-4C7B-B27B-F293CAD640BA}" srcOrd="1" destOrd="0" parTransId="{5DF6C65D-6B74-4E36-9A21-D1095EF23DFA}" sibTransId="{49BA58A8-8175-4CA5-9A8E-2D71F11F2918}"/>
    <dgm:cxn modelId="{D30EC976-5C22-4CC5-98FA-17018398131E}" type="presOf" srcId="{A19CD5B8-0183-4755-B34B-596CED925479}" destId="{39612DD9-E325-46F0-9A58-9B0E6DAB3795}" srcOrd="0" destOrd="0" presId="urn:microsoft.com/office/officeart/2005/8/layout/hierarchy3"/>
    <dgm:cxn modelId="{E959E60C-BBB1-46E3-9FBB-B5586A003FD6}" type="presOf" srcId="{C180144B-BCC2-4E34-A31C-366A8A263640}" destId="{D9C8FB37-F080-49C1-8B1C-CD31125B6961}" srcOrd="0" destOrd="0" presId="urn:microsoft.com/office/officeart/2005/8/layout/hierarchy3"/>
    <dgm:cxn modelId="{B8FCEFF8-9A8A-4BF3-99B5-4953C6938056}" type="presOf" srcId="{9A78B5DF-0CE4-42A7-A005-41FF2ACD0D55}" destId="{D235C7B9-6EE9-46B2-B30C-4898DEA20745}" srcOrd="1" destOrd="0" presId="urn:microsoft.com/office/officeart/2005/8/layout/hierarchy3"/>
    <dgm:cxn modelId="{396C2FF7-5F17-4D18-959F-3A492E1E6746}" srcId="{B2F41658-8E51-4780-9620-598885AE93D9}" destId="{9A78B5DF-0CE4-42A7-A005-41FF2ACD0D55}" srcOrd="2" destOrd="0" parTransId="{D88090A7-0408-4343-BD39-888410F4B39B}" sibTransId="{82BF5A6E-57D6-4C49-A8E5-2697F54CDF21}"/>
    <dgm:cxn modelId="{26E82090-6571-474B-A75C-083A12573606}" type="presOf" srcId="{EA3D10A4-293F-4A9C-9CE8-B29D7AAAE844}" destId="{DC289EA3-B5E9-4C28-A39E-5474AC7D7821}" srcOrd="0" destOrd="0" presId="urn:microsoft.com/office/officeart/2005/8/layout/hierarchy3"/>
    <dgm:cxn modelId="{8B34F517-0316-4B8E-AAEA-A2E680ACD6C0}" type="presOf" srcId="{5DF6C65D-6B74-4E36-9A21-D1095EF23DFA}" destId="{255529F3-5BF3-432F-8926-1185A65F7DFC}" srcOrd="0" destOrd="0" presId="urn:microsoft.com/office/officeart/2005/8/layout/hierarchy3"/>
    <dgm:cxn modelId="{623527FB-317D-4B97-BC72-46EFCCDF70DC}" type="presOf" srcId="{5B013A7A-E0EB-47A0-8802-24A27BE08806}" destId="{5C59BB0D-0F7C-4127-9221-CA72DA975BC6}" srcOrd="0" destOrd="0" presId="urn:microsoft.com/office/officeart/2005/8/layout/hierarchy3"/>
    <dgm:cxn modelId="{016B0F3B-A657-4EC3-81B8-8838BD1E3468}" srcId="{FA5DBC19-70B6-4E69-8009-E9BD37FA9451}" destId="{0739DD69-1F9A-475B-AFFA-378B324460DF}" srcOrd="6" destOrd="0" parTransId="{D43A4220-DCFA-46D1-A5A9-1A84FC50DA93}" sibTransId="{B75168F2-88FD-433B-B837-BF20D3C0C058}"/>
    <dgm:cxn modelId="{46C3E8F1-5299-46FF-8399-7D0431B9CEA0}" srcId="{9A78B5DF-0CE4-42A7-A005-41FF2ACD0D55}" destId="{5B013A7A-E0EB-47A0-8802-24A27BE08806}" srcOrd="3" destOrd="0" parTransId="{920923B4-7F82-4534-978B-C398EDE2CF8F}" sibTransId="{39EC26E7-EE51-4002-AF71-3181564D7052}"/>
    <dgm:cxn modelId="{046D49AE-C35F-48CF-8A2D-31D9283B717A}" srcId="{9A78B5DF-0CE4-42A7-A005-41FF2ACD0D55}" destId="{45D0056D-268B-4E40-AA9D-7B73C3CBB2DC}" srcOrd="2" destOrd="0" parTransId="{9E911B76-D666-48E4-A9A1-DF4AEFB94644}" sibTransId="{883A7171-0C47-4687-BE46-F43859AF0D86}"/>
    <dgm:cxn modelId="{F9310F02-4798-452D-BA66-83E99928DA15}" srcId="{FA5DBC19-70B6-4E69-8009-E9BD37FA9451}" destId="{5D83DAF4-151D-4B53-93BD-A0F019B0CCCE}" srcOrd="0" destOrd="0" parTransId="{737E1F91-0B3D-48C2-8BBE-642DB1967C4A}" sibTransId="{F427E7A5-5DB8-46B6-9BBE-F1CFF73A34D0}"/>
    <dgm:cxn modelId="{535B085A-F0AF-4FFD-9D85-26236ABCE00B}" type="presOf" srcId="{A7934EB6-6DE8-4194-8BF2-27D831046F46}" destId="{01120A3B-A756-45F7-B23D-54FCEEE1F063}" srcOrd="0" destOrd="0" presId="urn:microsoft.com/office/officeart/2005/8/layout/hierarchy3"/>
    <dgm:cxn modelId="{C45062C0-2237-4588-8285-DB734F730E23}" srcId="{B2F41658-8E51-4780-9620-598885AE93D9}" destId="{B9F2511B-E6AB-4215-9840-A8B758047BEF}" srcOrd="0" destOrd="0" parTransId="{85BF27CD-E5F0-49D7-9317-F0FA3756712C}" sibTransId="{8532A85E-DC50-4C3B-83CB-AF346DABB0D2}"/>
    <dgm:cxn modelId="{068346B3-1F36-4644-BD1D-C093C4E7B69D}" type="presOf" srcId="{AB0EC4FC-C7E1-4108-90AA-71BE21E4DFCF}" destId="{4F07EE1B-B4B9-4E48-8FB7-8050D2D0527E}" srcOrd="0" destOrd="0" presId="urn:microsoft.com/office/officeart/2005/8/layout/hierarchy3"/>
    <dgm:cxn modelId="{2C5E2728-865B-46C9-926F-39F91AB6D626}" type="presOf" srcId="{3B3C1CC1-2887-4200-9A64-B908B4E01079}" destId="{E9D68419-2B59-4153-B89E-12064012A3D4}" srcOrd="0" destOrd="0" presId="urn:microsoft.com/office/officeart/2005/8/layout/hierarchy3"/>
    <dgm:cxn modelId="{BFC8D955-AB71-4363-84D1-6281B60862F0}" type="presOf" srcId="{FA5DBC19-70B6-4E69-8009-E9BD37FA9451}" destId="{7A6B2678-E7C4-40FF-807E-FD76DC4B5D71}" srcOrd="0" destOrd="0" presId="urn:microsoft.com/office/officeart/2005/8/layout/hierarchy3"/>
    <dgm:cxn modelId="{BFED1A27-BF05-40F8-80FF-EA07B830A459}" srcId="{9A78B5DF-0CE4-42A7-A005-41FF2ACD0D55}" destId="{2BF4599A-5AFF-47B0-8187-BD8E4028099E}" srcOrd="4" destOrd="0" parTransId="{AAEAB863-1164-4348-9332-B0215B150762}" sibTransId="{67E88CF8-D338-4CBF-8A7B-7D036F6781D3}"/>
    <dgm:cxn modelId="{ED0F8A57-3F95-47CB-8F0D-D798A9007D4C}" srcId="{B9F2511B-E6AB-4215-9840-A8B758047BEF}" destId="{E412427E-1786-4E28-9DA2-AEF256026541}" srcOrd="0" destOrd="0" parTransId="{A7934EB6-6DE8-4194-8BF2-27D831046F46}" sibTransId="{D5AB216C-9D7F-4C55-AFAD-26F33196558F}"/>
    <dgm:cxn modelId="{5D26B7AB-EB52-4306-A612-223C4245EF18}" srcId="{FA5DBC19-70B6-4E69-8009-E9BD37FA9451}" destId="{B9591901-7882-49AB-9883-A2BCC71C6650}" srcOrd="2" destOrd="0" parTransId="{3B3C1CC1-2887-4200-9A64-B908B4E01079}" sibTransId="{A7CA62F0-1F33-49BB-9DD5-6AA189EBEEC5}"/>
    <dgm:cxn modelId="{D5102321-827D-4E84-8D4C-24FB4E0764A3}" type="presOf" srcId="{58AFF308-18CD-4157-9913-A9F956549990}" destId="{C5B33742-C787-41C8-AF9C-7FCDAE3FB7AB}" srcOrd="0" destOrd="0" presId="urn:microsoft.com/office/officeart/2005/8/layout/hierarchy3"/>
    <dgm:cxn modelId="{7C1075C6-A86B-4CBC-8453-F94AE6A99751}" srcId="{B2F41658-8E51-4780-9620-598885AE93D9}" destId="{FA5DBC19-70B6-4E69-8009-E9BD37FA9451}" srcOrd="1" destOrd="0" parTransId="{4D1FB504-E19F-465B-9D70-37B931389F4E}" sibTransId="{7584CCF3-F5DD-49EB-86B6-D1A40E498348}"/>
    <dgm:cxn modelId="{406657E4-7990-45D7-967A-4CD1FC5048FD}" srcId="{FA5DBC19-70B6-4E69-8009-E9BD37FA9451}" destId="{D8BB940B-3668-453C-9F17-B8DE1F33AEE0}" srcOrd="4" destOrd="0" parTransId="{51B5D727-1C42-458A-A9C1-0BF10B9E29BF}" sibTransId="{6C59F271-19EC-42F7-8D45-78D4D07AEEF2}"/>
    <dgm:cxn modelId="{583C6C0D-D5E1-4C87-B52B-8A02F3F2517A}" type="presOf" srcId="{AAEAB863-1164-4348-9332-B0215B150762}" destId="{CD426368-7611-4756-9BDD-95F893E333DD}" srcOrd="0" destOrd="0" presId="urn:microsoft.com/office/officeart/2005/8/layout/hierarchy3"/>
    <dgm:cxn modelId="{ACD43961-BA3E-4674-AD4E-DBACA93A645F}" type="presOf" srcId="{637726B4-1AF4-4F2E-A1F7-DA2D5CE7F42E}" destId="{B0951AA1-D02E-4191-B033-85C1D19852F2}" srcOrd="0" destOrd="0" presId="urn:microsoft.com/office/officeart/2005/8/layout/hierarchy3"/>
    <dgm:cxn modelId="{2C511220-9DF9-40D5-AD3E-6B629FEC7A1E}" type="presOf" srcId="{9E911B76-D666-48E4-A9A1-DF4AEFB94644}" destId="{0571BD4E-3183-48C1-B65A-FB59DD53042F}" srcOrd="0" destOrd="0" presId="urn:microsoft.com/office/officeart/2005/8/layout/hierarchy3"/>
    <dgm:cxn modelId="{941CA851-E11F-4B2F-8769-A61D93F7134F}" type="presOf" srcId="{B9591901-7882-49AB-9883-A2BCC71C6650}" destId="{C265660A-A589-4A74-ABAE-F8AF633F8B17}" srcOrd="0" destOrd="0" presId="urn:microsoft.com/office/officeart/2005/8/layout/hierarchy3"/>
    <dgm:cxn modelId="{D6C64DE9-AAAA-4A8E-A07F-4279DECC5D5F}" type="presOf" srcId="{9D59F766-C4E7-428B-BCA0-06F1A6354141}" destId="{8B9C2C6C-67A4-4D00-A412-8B2542FD4816}" srcOrd="0" destOrd="0" presId="urn:microsoft.com/office/officeart/2005/8/layout/hierarchy3"/>
    <dgm:cxn modelId="{EEE3A4B1-079E-4EDB-ACCF-C5445A85FCBC}" type="presOf" srcId="{DC935803-5EAA-42B5-94B9-DE694148A9D6}" destId="{215B83B5-F487-486B-B616-A662A349C0F0}" srcOrd="0" destOrd="0" presId="urn:microsoft.com/office/officeart/2005/8/layout/hierarchy3"/>
    <dgm:cxn modelId="{EBC4CA47-42F2-462D-AEB3-8B9082A82785}" type="presOf" srcId="{9A78B5DF-0CE4-42A7-A005-41FF2ACD0D55}" destId="{3CF3D646-6117-48B6-9BEB-213E2FDA8A54}" srcOrd="0" destOrd="0" presId="urn:microsoft.com/office/officeart/2005/8/layout/hierarchy3"/>
    <dgm:cxn modelId="{6A3745A1-95A4-4008-9B24-A28CB9A5C942}" type="presOf" srcId="{5D83DAF4-151D-4B53-93BD-A0F019B0CCCE}" destId="{19988DC8-BD7D-4BB3-A497-33FBC6193432}" srcOrd="0" destOrd="0" presId="urn:microsoft.com/office/officeart/2005/8/layout/hierarchy3"/>
    <dgm:cxn modelId="{F575C988-2D9D-4319-B330-D32B058A3BD7}" srcId="{B9F2511B-E6AB-4215-9840-A8B758047BEF}" destId="{DC935803-5EAA-42B5-94B9-DE694148A9D6}" srcOrd="1" destOrd="0" parTransId="{44126687-323F-46FD-9BB6-C44432F34832}" sibTransId="{22746D35-2231-45CC-A8D9-B6FE9305F014}"/>
    <dgm:cxn modelId="{4E4F631E-960F-467B-9946-F12635819999}" srcId="{FA5DBC19-70B6-4E69-8009-E9BD37FA9451}" destId="{FCA57784-3042-457D-AB27-F1AC34FE07D8}" srcOrd="5" destOrd="0" parTransId="{58AFF308-18CD-4157-9913-A9F956549990}" sibTransId="{E2E1FD59-BF0B-43CD-BD30-572D01343185}"/>
    <dgm:cxn modelId="{25CF3BB1-5525-440D-A8EE-7ADFDE38478F}" type="presOf" srcId="{B9F2511B-E6AB-4215-9840-A8B758047BEF}" destId="{DE4A08B3-A917-418C-9487-C65DB112B810}" srcOrd="1" destOrd="0" presId="urn:microsoft.com/office/officeart/2005/8/layout/hierarchy3"/>
    <dgm:cxn modelId="{4CF53C75-B275-4306-98CE-474F356F59ED}" srcId="{B9F2511B-E6AB-4215-9840-A8B758047BEF}" destId="{EA3D10A4-293F-4A9C-9CE8-B29D7AAAE844}" srcOrd="3" destOrd="0" parTransId="{9D59F766-C4E7-428B-BCA0-06F1A6354141}" sibTransId="{7F785A3B-8D9A-4F70-A7BF-BFFE352213BA}"/>
    <dgm:cxn modelId="{DA0BF020-DF28-4F0C-9449-2815172DAA6D}" type="presOf" srcId="{D18A488A-4455-4F8D-8167-B6FCD396E96D}" destId="{7BAA5AAD-3204-455F-8DC6-ECDD184C2BA7}" srcOrd="0" destOrd="0" presId="urn:microsoft.com/office/officeart/2005/8/layout/hierarchy3"/>
    <dgm:cxn modelId="{8F009A8C-943F-4A83-BFA6-7EF77B57DED2}" type="presOf" srcId="{33A50F66-5C89-49E3-ABD7-2B9FA523A9EE}" destId="{18794865-69DC-4D2A-A99D-9C1C0587DB43}" srcOrd="0" destOrd="0" presId="urn:microsoft.com/office/officeart/2005/8/layout/hierarchy3"/>
    <dgm:cxn modelId="{A45C2003-B38B-46D8-93E6-194656FF91C3}" type="presOf" srcId="{D8BB940B-3668-453C-9F17-B8DE1F33AEE0}" destId="{A0F12034-C474-48D4-9862-2E6F0F44D594}" srcOrd="0" destOrd="0" presId="urn:microsoft.com/office/officeart/2005/8/layout/hierarchy3"/>
    <dgm:cxn modelId="{0912E888-EB11-48DA-A68D-CC08D2111420}" srcId="{FA5DBC19-70B6-4E69-8009-E9BD37FA9451}" destId="{D18A488A-4455-4F8D-8167-B6FCD396E96D}" srcOrd="3" destOrd="0" parTransId="{E5D828ED-37D9-4003-BFAB-C41798337060}" sibTransId="{4C76D303-EA33-4698-9962-37CCED1C9A80}"/>
    <dgm:cxn modelId="{19F7E859-ECEA-41DF-97FC-8ED1A6FD0342}" type="presOf" srcId="{D43A4220-DCFA-46D1-A5A9-1A84FC50DA93}" destId="{D9C38C2F-3AFE-4986-A526-67688D69828A}" srcOrd="0" destOrd="0" presId="urn:microsoft.com/office/officeart/2005/8/layout/hierarchy3"/>
    <dgm:cxn modelId="{8B0C3573-3036-4EF8-84AF-09427D0C0E65}" type="presOf" srcId="{2BF4599A-5AFF-47B0-8187-BD8E4028099E}" destId="{43B75A23-5C8E-47FE-A940-2B31942EE275}" srcOrd="0" destOrd="0" presId="urn:microsoft.com/office/officeart/2005/8/layout/hierarchy3"/>
    <dgm:cxn modelId="{F5AF9EA8-1367-479A-91A7-D2C221DA1681}" type="presOf" srcId="{E412427E-1786-4E28-9DA2-AEF256026541}" destId="{7338DD6C-E97C-4AFB-B36A-C82AD91B6276}" srcOrd="0" destOrd="0" presId="urn:microsoft.com/office/officeart/2005/8/layout/hierarchy3"/>
    <dgm:cxn modelId="{0945F0CD-B4A1-465A-A81A-F0C3507F53A7}" type="presOf" srcId="{25E01A48-B567-4C7B-B27B-F293CAD640BA}" destId="{9616B5AB-87E5-4C7D-8C82-28D1CCA3088C}" srcOrd="0" destOrd="0" presId="urn:microsoft.com/office/officeart/2005/8/layout/hierarchy3"/>
    <dgm:cxn modelId="{9A57D014-2640-4CD1-B0E5-6D471ADCFE3E}" srcId="{B9F2511B-E6AB-4215-9840-A8B758047BEF}" destId="{33A50F66-5C89-49E3-ABD7-2B9FA523A9EE}" srcOrd="2" destOrd="0" parTransId="{637726B4-1AF4-4F2E-A1F7-DA2D5CE7F42E}" sibTransId="{DEF120CE-3847-45AC-9E44-CFC0D6397853}"/>
    <dgm:cxn modelId="{02FDB193-1721-4FAE-8C18-76B222AF5442}" srcId="{9A78B5DF-0CE4-42A7-A005-41FF2ACD0D55}" destId="{C180144B-BCC2-4E34-A31C-366A8A263640}" srcOrd="1" destOrd="0" parTransId="{AB0EC4FC-C7E1-4108-90AA-71BE21E4DFCF}" sibTransId="{CCAC688D-E246-49CB-8844-5415D4C62EE8}"/>
    <dgm:cxn modelId="{CC335F5C-EEE3-4C1A-93BE-9AC6520F9EC8}" type="presOf" srcId="{737E1F91-0B3D-48C2-8BBE-642DB1967C4A}" destId="{9FB8DB4D-A8CF-47E3-967A-E82195E65A3F}" srcOrd="0" destOrd="0" presId="urn:microsoft.com/office/officeart/2005/8/layout/hierarchy3"/>
    <dgm:cxn modelId="{07062E33-D4A3-4ED1-AAF7-5953FEC49BCB}" type="presOf" srcId="{245CEBD5-2294-462A-A3D2-85481A693D63}" destId="{20F281D0-23AD-4ED8-82D5-E236E732A22B}" srcOrd="0" destOrd="0" presId="urn:microsoft.com/office/officeart/2005/8/layout/hierarchy3"/>
    <dgm:cxn modelId="{9E5B3BBC-351E-40C2-B25E-EF4455DE008C}" type="presOf" srcId="{FA5DBC19-70B6-4E69-8009-E9BD37FA9451}" destId="{5E7AEF59-3505-4EF2-9C9C-073E65124C98}" srcOrd="1" destOrd="0" presId="urn:microsoft.com/office/officeart/2005/8/layout/hierarchy3"/>
    <dgm:cxn modelId="{F3880B89-B2C9-4427-9493-CC6D08711249}" type="presOf" srcId="{E5D828ED-37D9-4003-BFAB-C41798337060}" destId="{13AB94B6-D3DC-454B-B7DC-D012AA190B48}" srcOrd="0" destOrd="0" presId="urn:microsoft.com/office/officeart/2005/8/layout/hierarchy3"/>
    <dgm:cxn modelId="{C4FBB310-8EFB-4EF2-8530-AAE784EF8F55}" type="presOf" srcId="{51B5D727-1C42-458A-A9C1-0BF10B9E29BF}" destId="{04CEBDC3-14B9-44CC-8E18-9835DE62CE51}" srcOrd="0" destOrd="0" presId="urn:microsoft.com/office/officeart/2005/8/layout/hierarchy3"/>
    <dgm:cxn modelId="{88554913-1D3B-48B9-9F4C-2CECA4B681DF}" type="presOf" srcId="{B9F2511B-E6AB-4215-9840-A8B758047BEF}" destId="{FCDF4B6F-1E6D-4897-9D5F-3900B7848291}" srcOrd="0" destOrd="0" presId="urn:microsoft.com/office/officeart/2005/8/layout/hierarchy3"/>
    <dgm:cxn modelId="{1B9E5E5F-855C-423B-8206-20B82F99EA8F}" type="presOf" srcId="{FCA57784-3042-457D-AB27-F1AC34FE07D8}" destId="{C2D47270-97E8-4A52-9180-7B4BF4940EE4}" srcOrd="0" destOrd="0" presId="urn:microsoft.com/office/officeart/2005/8/layout/hierarchy3"/>
    <dgm:cxn modelId="{2E4595CE-3E4F-4B4D-93BB-E3F41B0D0703}" type="presOf" srcId="{B2F41658-8E51-4780-9620-598885AE93D9}" destId="{A10D1B25-2BC0-4A69-B647-2A8906FF9329}" srcOrd="0" destOrd="0" presId="urn:microsoft.com/office/officeart/2005/8/layout/hierarchy3"/>
    <dgm:cxn modelId="{570D0D3E-F64C-40E7-9352-DD523960304F}" type="presOf" srcId="{4667EE3D-18B3-4286-9687-7CAE49FE9844}" destId="{A4968A88-3060-4FD2-89CB-A44561BF712C}" srcOrd="0" destOrd="0" presId="urn:microsoft.com/office/officeart/2005/8/layout/hierarchy3"/>
    <dgm:cxn modelId="{58561EBE-A763-40FA-B742-897A4ADB96CA}" type="presParOf" srcId="{A10D1B25-2BC0-4A69-B647-2A8906FF9329}" destId="{D7601988-099E-48E2-829F-C91F8E81F4C3}" srcOrd="0" destOrd="0" presId="urn:microsoft.com/office/officeart/2005/8/layout/hierarchy3"/>
    <dgm:cxn modelId="{CE1574A5-1A13-462D-A94D-16DA6336A14A}" type="presParOf" srcId="{D7601988-099E-48E2-829F-C91F8E81F4C3}" destId="{E41579E8-5A28-4293-83E9-CC0AEF5BBAF7}" srcOrd="0" destOrd="0" presId="urn:microsoft.com/office/officeart/2005/8/layout/hierarchy3"/>
    <dgm:cxn modelId="{4663325F-8245-4745-98B8-7D88D5A222BE}" type="presParOf" srcId="{E41579E8-5A28-4293-83E9-CC0AEF5BBAF7}" destId="{FCDF4B6F-1E6D-4897-9D5F-3900B7848291}" srcOrd="0" destOrd="0" presId="urn:microsoft.com/office/officeart/2005/8/layout/hierarchy3"/>
    <dgm:cxn modelId="{3F1BF639-7FC3-425C-8E0E-5C1454DAB649}" type="presParOf" srcId="{E41579E8-5A28-4293-83E9-CC0AEF5BBAF7}" destId="{DE4A08B3-A917-418C-9487-C65DB112B810}" srcOrd="1" destOrd="0" presId="urn:microsoft.com/office/officeart/2005/8/layout/hierarchy3"/>
    <dgm:cxn modelId="{4F38FCDB-6FBA-4FDA-8CF7-F61957D0CF06}" type="presParOf" srcId="{D7601988-099E-48E2-829F-C91F8E81F4C3}" destId="{C5E39828-004D-433E-A1CD-000D5DC689C3}" srcOrd="1" destOrd="0" presId="urn:microsoft.com/office/officeart/2005/8/layout/hierarchy3"/>
    <dgm:cxn modelId="{DBA73756-0B62-49C4-888C-BDA46D54ACB6}" type="presParOf" srcId="{C5E39828-004D-433E-A1CD-000D5DC689C3}" destId="{01120A3B-A756-45F7-B23D-54FCEEE1F063}" srcOrd="0" destOrd="0" presId="urn:microsoft.com/office/officeart/2005/8/layout/hierarchy3"/>
    <dgm:cxn modelId="{3C5D5FEC-5E95-4E71-B45D-B5979BB7A287}" type="presParOf" srcId="{C5E39828-004D-433E-A1CD-000D5DC689C3}" destId="{7338DD6C-E97C-4AFB-B36A-C82AD91B6276}" srcOrd="1" destOrd="0" presId="urn:microsoft.com/office/officeart/2005/8/layout/hierarchy3"/>
    <dgm:cxn modelId="{9A8CEA98-94DD-452A-A2D1-73E31BF38AEC}" type="presParOf" srcId="{C5E39828-004D-433E-A1CD-000D5DC689C3}" destId="{8C0BC817-0FB6-41FB-8090-8088723561F1}" srcOrd="2" destOrd="0" presId="urn:microsoft.com/office/officeart/2005/8/layout/hierarchy3"/>
    <dgm:cxn modelId="{284BE3B8-E7DC-4AD5-9E7F-45876670EB4E}" type="presParOf" srcId="{C5E39828-004D-433E-A1CD-000D5DC689C3}" destId="{215B83B5-F487-486B-B616-A662A349C0F0}" srcOrd="3" destOrd="0" presId="urn:microsoft.com/office/officeart/2005/8/layout/hierarchy3"/>
    <dgm:cxn modelId="{C4213AF3-56A4-4D1E-9CBF-30200660F94F}" type="presParOf" srcId="{C5E39828-004D-433E-A1CD-000D5DC689C3}" destId="{B0951AA1-D02E-4191-B033-85C1D19852F2}" srcOrd="4" destOrd="0" presId="urn:microsoft.com/office/officeart/2005/8/layout/hierarchy3"/>
    <dgm:cxn modelId="{41CB5080-10AF-4231-A24C-612AB318BC71}" type="presParOf" srcId="{C5E39828-004D-433E-A1CD-000D5DC689C3}" destId="{18794865-69DC-4D2A-A99D-9C1C0587DB43}" srcOrd="5" destOrd="0" presId="urn:microsoft.com/office/officeart/2005/8/layout/hierarchy3"/>
    <dgm:cxn modelId="{D485FFB7-FB7D-479B-BF40-69127DD450CB}" type="presParOf" srcId="{C5E39828-004D-433E-A1CD-000D5DC689C3}" destId="{8B9C2C6C-67A4-4D00-A412-8B2542FD4816}" srcOrd="6" destOrd="0" presId="urn:microsoft.com/office/officeart/2005/8/layout/hierarchy3"/>
    <dgm:cxn modelId="{B52AA068-6819-472D-969A-B6E8434E9CAD}" type="presParOf" srcId="{C5E39828-004D-433E-A1CD-000D5DC689C3}" destId="{DC289EA3-B5E9-4C28-A39E-5474AC7D7821}" srcOrd="7" destOrd="0" presId="urn:microsoft.com/office/officeart/2005/8/layout/hierarchy3"/>
    <dgm:cxn modelId="{E9B9C577-C566-44A0-8584-216D74FA3421}" type="presParOf" srcId="{A10D1B25-2BC0-4A69-B647-2A8906FF9329}" destId="{B94CBA53-25E5-4B99-BD87-8AFD95A7E3C2}" srcOrd="1" destOrd="0" presId="urn:microsoft.com/office/officeart/2005/8/layout/hierarchy3"/>
    <dgm:cxn modelId="{DC6D4C1D-5B26-4A1F-851E-2FD78B355F53}" type="presParOf" srcId="{B94CBA53-25E5-4B99-BD87-8AFD95A7E3C2}" destId="{FDBE8CBF-237F-45DE-9F93-486DC6095252}" srcOrd="0" destOrd="0" presId="urn:microsoft.com/office/officeart/2005/8/layout/hierarchy3"/>
    <dgm:cxn modelId="{476937F8-47F4-46C0-8377-96774CC4E288}" type="presParOf" srcId="{FDBE8CBF-237F-45DE-9F93-486DC6095252}" destId="{7A6B2678-E7C4-40FF-807E-FD76DC4B5D71}" srcOrd="0" destOrd="0" presId="urn:microsoft.com/office/officeart/2005/8/layout/hierarchy3"/>
    <dgm:cxn modelId="{DD54F0DC-613C-431C-B237-C7DFBA3709A6}" type="presParOf" srcId="{FDBE8CBF-237F-45DE-9F93-486DC6095252}" destId="{5E7AEF59-3505-4EF2-9C9C-073E65124C98}" srcOrd="1" destOrd="0" presId="urn:microsoft.com/office/officeart/2005/8/layout/hierarchy3"/>
    <dgm:cxn modelId="{1DE6CF25-2DE8-4AA3-83F8-FF2AE26D1E4E}" type="presParOf" srcId="{B94CBA53-25E5-4B99-BD87-8AFD95A7E3C2}" destId="{5318D33E-D85C-4B52-93D4-B94A16CE9840}" srcOrd="1" destOrd="0" presId="urn:microsoft.com/office/officeart/2005/8/layout/hierarchy3"/>
    <dgm:cxn modelId="{A432CFCA-B501-491F-AD85-55C89EEAFF52}" type="presParOf" srcId="{5318D33E-D85C-4B52-93D4-B94A16CE9840}" destId="{9FB8DB4D-A8CF-47E3-967A-E82195E65A3F}" srcOrd="0" destOrd="0" presId="urn:microsoft.com/office/officeart/2005/8/layout/hierarchy3"/>
    <dgm:cxn modelId="{0FDFE292-87B3-4316-90DF-E2A5E44313C2}" type="presParOf" srcId="{5318D33E-D85C-4B52-93D4-B94A16CE9840}" destId="{19988DC8-BD7D-4BB3-A497-33FBC6193432}" srcOrd="1" destOrd="0" presId="urn:microsoft.com/office/officeart/2005/8/layout/hierarchy3"/>
    <dgm:cxn modelId="{6ABB49C6-7A63-4887-A983-E629557B6281}" type="presParOf" srcId="{5318D33E-D85C-4B52-93D4-B94A16CE9840}" destId="{255529F3-5BF3-432F-8926-1185A65F7DFC}" srcOrd="2" destOrd="0" presId="urn:microsoft.com/office/officeart/2005/8/layout/hierarchy3"/>
    <dgm:cxn modelId="{6407128B-7E17-4860-8221-F8DCCF78B472}" type="presParOf" srcId="{5318D33E-D85C-4B52-93D4-B94A16CE9840}" destId="{9616B5AB-87E5-4C7D-8C82-28D1CCA3088C}" srcOrd="3" destOrd="0" presId="urn:microsoft.com/office/officeart/2005/8/layout/hierarchy3"/>
    <dgm:cxn modelId="{2B0C9D6B-BC79-4458-A744-3EBB6698DB91}" type="presParOf" srcId="{5318D33E-D85C-4B52-93D4-B94A16CE9840}" destId="{E9D68419-2B59-4153-B89E-12064012A3D4}" srcOrd="4" destOrd="0" presId="urn:microsoft.com/office/officeart/2005/8/layout/hierarchy3"/>
    <dgm:cxn modelId="{BD707289-33DA-4EDB-9954-7F48A726FE35}" type="presParOf" srcId="{5318D33E-D85C-4B52-93D4-B94A16CE9840}" destId="{C265660A-A589-4A74-ABAE-F8AF633F8B17}" srcOrd="5" destOrd="0" presId="urn:microsoft.com/office/officeart/2005/8/layout/hierarchy3"/>
    <dgm:cxn modelId="{547355BD-4412-468B-8EDA-E35B36650C1E}" type="presParOf" srcId="{5318D33E-D85C-4B52-93D4-B94A16CE9840}" destId="{13AB94B6-D3DC-454B-B7DC-D012AA190B48}" srcOrd="6" destOrd="0" presId="urn:microsoft.com/office/officeart/2005/8/layout/hierarchy3"/>
    <dgm:cxn modelId="{DDAC0BB2-DFCF-4648-94EC-246281A17B76}" type="presParOf" srcId="{5318D33E-D85C-4B52-93D4-B94A16CE9840}" destId="{7BAA5AAD-3204-455F-8DC6-ECDD184C2BA7}" srcOrd="7" destOrd="0" presId="urn:microsoft.com/office/officeart/2005/8/layout/hierarchy3"/>
    <dgm:cxn modelId="{F4007252-7D94-4FA4-B297-85ACA14C22C4}" type="presParOf" srcId="{5318D33E-D85C-4B52-93D4-B94A16CE9840}" destId="{04CEBDC3-14B9-44CC-8E18-9835DE62CE51}" srcOrd="8" destOrd="0" presId="urn:microsoft.com/office/officeart/2005/8/layout/hierarchy3"/>
    <dgm:cxn modelId="{5AF84C35-5E1F-4483-911A-7D56031AF7D0}" type="presParOf" srcId="{5318D33E-D85C-4B52-93D4-B94A16CE9840}" destId="{A0F12034-C474-48D4-9862-2E6F0F44D594}" srcOrd="9" destOrd="0" presId="urn:microsoft.com/office/officeart/2005/8/layout/hierarchy3"/>
    <dgm:cxn modelId="{B9FD1C2E-4282-4648-A359-7E1D2BF8EFBB}" type="presParOf" srcId="{5318D33E-D85C-4B52-93D4-B94A16CE9840}" destId="{C5B33742-C787-41C8-AF9C-7FCDAE3FB7AB}" srcOrd="10" destOrd="0" presId="urn:microsoft.com/office/officeart/2005/8/layout/hierarchy3"/>
    <dgm:cxn modelId="{D7772FE5-6C08-46F2-9115-84D51176DD8D}" type="presParOf" srcId="{5318D33E-D85C-4B52-93D4-B94A16CE9840}" destId="{C2D47270-97E8-4A52-9180-7B4BF4940EE4}" srcOrd="11" destOrd="0" presId="urn:microsoft.com/office/officeart/2005/8/layout/hierarchy3"/>
    <dgm:cxn modelId="{15D8A6A6-66A5-4977-BF63-D4AB3CE071FE}" type="presParOf" srcId="{5318D33E-D85C-4B52-93D4-B94A16CE9840}" destId="{D9C38C2F-3AFE-4986-A526-67688D69828A}" srcOrd="12" destOrd="0" presId="urn:microsoft.com/office/officeart/2005/8/layout/hierarchy3"/>
    <dgm:cxn modelId="{2876FBD2-35CD-408A-B516-D924280901FD}" type="presParOf" srcId="{5318D33E-D85C-4B52-93D4-B94A16CE9840}" destId="{DF0F3BC1-B064-4C47-930A-E793B1737C66}" srcOrd="13" destOrd="0" presId="urn:microsoft.com/office/officeart/2005/8/layout/hierarchy3"/>
    <dgm:cxn modelId="{3AFDB63D-2221-44EC-BA74-240C96271782}" type="presParOf" srcId="{A10D1B25-2BC0-4A69-B647-2A8906FF9329}" destId="{9B2016A0-3CE5-48E5-9B6D-5F336E248E80}" srcOrd="2" destOrd="0" presId="urn:microsoft.com/office/officeart/2005/8/layout/hierarchy3"/>
    <dgm:cxn modelId="{FF5B3AE7-4CB9-4DCA-9F38-EC356F93D195}" type="presParOf" srcId="{9B2016A0-3CE5-48E5-9B6D-5F336E248E80}" destId="{2358389B-5555-4EAC-96B6-09A4F0CFAB7C}" srcOrd="0" destOrd="0" presId="urn:microsoft.com/office/officeart/2005/8/layout/hierarchy3"/>
    <dgm:cxn modelId="{140BF49C-06C1-418D-80F5-9F50AA513936}" type="presParOf" srcId="{2358389B-5555-4EAC-96B6-09A4F0CFAB7C}" destId="{3CF3D646-6117-48B6-9BEB-213E2FDA8A54}" srcOrd="0" destOrd="0" presId="urn:microsoft.com/office/officeart/2005/8/layout/hierarchy3"/>
    <dgm:cxn modelId="{D48E37CC-BE5A-4180-9E94-463F691BF266}" type="presParOf" srcId="{2358389B-5555-4EAC-96B6-09A4F0CFAB7C}" destId="{D235C7B9-6EE9-46B2-B30C-4898DEA20745}" srcOrd="1" destOrd="0" presId="urn:microsoft.com/office/officeart/2005/8/layout/hierarchy3"/>
    <dgm:cxn modelId="{28A21444-7886-4D26-88F5-0170A8916967}" type="presParOf" srcId="{9B2016A0-3CE5-48E5-9B6D-5F336E248E80}" destId="{31D42AA0-2352-4EF5-A3D6-12B8386E8FBB}" srcOrd="1" destOrd="0" presId="urn:microsoft.com/office/officeart/2005/8/layout/hierarchy3"/>
    <dgm:cxn modelId="{1CA12ADD-365F-4832-878E-F75539B70594}" type="presParOf" srcId="{31D42AA0-2352-4EF5-A3D6-12B8386E8FBB}" destId="{39612DD9-E325-46F0-9A58-9B0E6DAB3795}" srcOrd="0" destOrd="0" presId="urn:microsoft.com/office/officeart/2005/8/layout/hierarchy3"/>
    <dgm:cxn modelId="{E38A966E-32AF-478D-9107-5CDB40476033}" type="presParOf" srcId="{31D42AA0-2352-4EF5-A3D6-12B8386E8FBB}" destId="{46C73DDE-4AE0-475D-9DF7-E96AE85328D2}" srcOrd="1" destOrd="0" presId="urn:microsoft.com/office/officeart/2005/8/layout/hierarchy3"/>
    <dgm:cxn modelId="{976CFBB1-42BD-473B-AF4F-21E2AC325CB8}" type="presParOf" srcId="{31D42AA0-2352-4EF5-A3D6-12B8386E8FBB}" destId="{4F07EE1B-B4B9-4E48-8FB7-8050D2D0527E}" srcOrd="2" destOrd="0" presId="urn:microsoft.com/office/officeart/2005/8/layout/hierarchy3"/>
    <dgm:cxn modelId="{F3A69950-C5C7-41C2-AD30-76AB20E66D0E}" type="presParOf" srcId="{31D42AA0-2352-4EF5-A3D6-12B8386E8FBB}" destId="{D9C8FB37-F080-49C1-8B1C-CD31125B6961}" srcOrd="3" destOrd="0" presId="urn:microsoft.com/office/officeart/2005/8/layout/hierarchy3"/>
    <dgm:cxn modelId="{1E6E2923-F548-48EA-8E43-47A4A218F67D}" type="presParOf" srcId="{31D42AA0-2352-4EF5-A3D6-12B8386E8FBB}" destId="{0571BD4E-3183-48C1-B65A-FB59DD53042F}" srcOrd="4" destOrd="0" presId="urn:microsoft.com/office/officeart/2005/8/layout/hierarchy3"/>
    <dgm:cxn modelId="{7A1AB47C-5327-4FC9-B6F9-7921FD9197B1}" type="presParOf" srcId="{31D42AA0-2352-4EF5-A3D6-12B8386E8FBB}" destId="{D1D1086B-9585-4C8D-AAE3-5ADD4AA039BD}" srcOrd="5" destOrd="0" presId="urn:microsoft.com/office/officeart/2005/8/layout/hierarchy3"/>
    <dgm:cxn modelId="{5206FE91-4608-43BB-8C99-F16F82D0C91A}" type="presParOf" srcId="{31D42AA0-2352-4EF5-A3D6-12B8386E8FBB}" destId="{92DDC7D3-0C2D-4EC6-AF08-71B75071FEC2}" srcOrd="6" destOrd="0" presId="urn:microsoft.com/office/officeart/2005/8/layout/hierarchy3"/>
    <dgm:cxn modelId="{E5DC9DE6-2CE7-418D-9EE6-13DED3E778BE}" type="presParOf" srcId="{31D42AA0-2352-4EF5-A3D6-12B8386E8FBB}" destId="{5C59BB0D-0F7C-4127-9221-CA72DA975BC6}" srcOrd="7" destOrd="0" presId="urn:microsoft.com/office/officeart/2005/8/layout/hierarchy3"/>
    <dgm:cxn modelId="{514FF97B-D774-4422-A79B-C296AC926CF7}" type="presParOf" srcId="{31D42AA0-2352-4EF5-A3D6-12B8386E8FBB}" destId="{CD426368-7611-4756-9BDD-95F893E333DD}" srcOrd="8" destOrd="0" presId="urn:microsoft.com/office/officeart/2005/8/layout/hierarchy3"/>
    <dgm:cxn modelId="{861FCAF0-825C-42F0-90B3-A3FA1B7BE806}" type="presParOf" srcId="{31D42AA0-2352-4EF5-A3D6-12B8386E8FBB}" destId="{43B75A23-5C8E-47FE-A940-2B31942EE275}" srcOrd="9" destOrd="0" presId="urn:microsoft.com/office/officeart/2005/8/layout/hierarchy3"/>
    <dgm:cxn modelId="{80BBCE3F-349A-46AD-B654-06EBD126EF89}" type="presParOf" srcId="{31D42AA0-2352-4EF5-A3D6-12B8386E8FBB}" destId="{A4968A88-3060-4FD2-89CB-A44561BF712C}" srcOrd="10" destOrd="0" presId="urn:microsoft.com/office/officeart/2005/8/layout/hierarchy3"/>
    <dgm:cxn modelId="{76AFEAA7-A10A-4B1B-AD7E-94C1B0F52307}" type="presParOf" srcId="{31D42AA0-2352-4EF5-A3D6-12B8386E8FBB}" destId="{20F281D0-23AD-4ED8-82D5-E236E732A22B}" srcOrd="1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F41658-8E51-4780-9620-598885AE93D9}" type="doc">
      <dgm:prSet loTypeId="urn:microsoft.com/office/officeart/2005/8/layout/target3" loCatId="list" qsTypeId="urn:microsoft.com/office/officeart/2005/8/quickstyle/simple2" qsCatId="simple" csTypeId="urn:microsoft.com/office/officeart/2005/8/colors/accent6_3" csCatId="accent6" phldr="1"/>
      <dgm:spPr/>
    </dgm:pt>
    <dgm:pt modelId="{E412427E-1786-4E28-9DA2-AEF256026541}">
      <dgm:prSet phldrT="[テキスト]" custT="1"/>
      <dgm:spPr/>
      <dgm:t>
        <a:bodyPr/>
        <a:lstStyle/>
        <a:p>
          <a:pPr algn="l"/>
          <a:r>
            <a:rPr kumimoji="1" lang="ja-JP" altLang="en-US" sz="1800" dirty="0"/>
            <a:t>地理的課題（防災等）</a:t>
          </a:r>
        </a:p>
      </dgm:t>
    </dgm:pt>
    <dgm:pt modelId="{A7934EB6-6DE8-4194-8BF2-27D831046F46}" type="parTrans" cxnId="{ED0F8A57-3F95-47CB-8F0D-D798A9007D4C}">
      <dgm:prSet/>
      <dgm:spPr/>
      <dgm:t>
        <a:bodyPr/>
        <a:lstStyle/>
        <a:p>
          <a:endParaRPr kumimoji="1" lang="ja-JP" altLang="en-US"/>
        </a:p>
      </dgm:t>
    </dgm:pt>
    <dgm:pt modelId="{D5AB216C-9D7F-4C55-AFAD-26F33196558F}" type="sibTrans" cxnId="{ED0F8A57-3F95-47CB-8F0D-D798A9007D4C}">
      <dgm:prSet/>
      <dgm:spPr/>
      <dgm:t>
        <a:bodyPr/>
        <a:lstStyle/>
        <a:p>
          <a:endParaRPr kumimoji="1" lang="ja-JP" altLang="en-US"/>
        </a:p>
      </dgm:t>
    </dgm:pt>
    <dgm:pt modelId="{9A78B5DF-0CE4-42A7-A005-41FF2ACD0D55}">
      <dgm:prSet phldrT="[テキスト]"/>
      <dgm:spPr/>
      <dgm:t>
        <a:bodyPr/>
        <a:lstStyle/>
        <a:p>
          <a:pPr algn="ctr"/>
          <a:r>
            <a:rPr kumimoji="1" lang="ja-JP" altLang="en-US" dirty="0"/>
            <a:t>住民の意見</a:t>
          </a:r>
        </a:p>
      </dgm:t>
    </dgm:pt>
    <dgm:pt modelId="{D88090A7-0408-4343-BD39-888410F4B39B}" type="parTrans" cxnId="{396C2FF7-5F17-4D18-959F-3A492E1E6746}">
      <dgm:prSet/>
      <dgm:spPr/>
      <dgm:t>
        <a:bodyPr/>
        <a:lstStyle/>
        <a:p>
          <a:endParaRPr kumimoji="1" lang="ja-JP" altLang="en-US"/>
        </a:p>
      </dgm:t>
    </dgm:pt>
    <dgm:pt modelId="{82BF5A6E-57D6-4C49-A8E5-2697F54CDF21}" type="sibTrans" cxnId="{396C2FF7-5F17-4D18-959F-3A492E1E6746}">
      <dgm:prSet/>
      <dgm:spPr/>
      <dgm:t>
        <a:bodyPr/>
        <a:lstStyle/>
        <a:p>
          <a:endParaRPr kumimoji="1" lang="ja-JP" altLang="en-US"/>
        </a:p>
      </dgm:t>
    </dgm:pt>
    <dgm:pt modelId="{FA5DBC19-70B6-4E69-8009-E9BD37FA9451}">
      <dgm:prSet phldrT="[テキスト]"/>
      <dgm:spPr/>
      <dgm:t>
        <a:bodyPr/>
        <a:lstStyle/>
        <a:p>
          <a:pPr algn="ctr"/>
          <a:r>
            <a:rPr kumimoji="1" lang="ja-JP" altLang="en-US" dirty="0"/>
            <a:t>調査の結果</a:t>
          </a:r>
        </a:p>
      </dgm:t>
    </dgm:pt>
    <dgm:pt modelId="{4D1FB504-E19F-465B-9D70-37B931389F4E}" type="parTrans" cxnId="{7C1075C6-A86B-4CBC-8453-F94AE6A99751}">
      <dgm:prSet/>
      <dgm:spPr/>
      <dgm:t>
        <a:bodyPr/>
        <a:lstStyle/>
        <a:p>
          <a:endParaRPr kumimoji="1" lang="ja-JP" altLang="en-US"/>
        </a:p>
      </dgm:t>
    </dgm:pt>
    <dgm:pt modelId="{7584CCF3-F5DD-49EB-86B6-D1A40E498348}" type="sibTrans" cxnId="{7C1075C6-A86B-4CBC-8453-F94AE6A99751}">
      <dgm:prSet/>
      <dgm:spPr/>
      <dgm:t>
        <a:bodyPr/>
        <a:lstStyle/>
        <a:p>
          <a:endParaRPr kumimoji="1" lang="ja-JP" altLang="en-US"/>
        </a:p>
      </dgm:t>
    </dgm:pt>
    <dgm:pt modelId="{B9F2511B-E6AB-4215-9840-A8B758047BEF}">
      <dgm:prSet phldrT="[テキスト]"/>
      <dgm:spPr/>
      <dgm:t>
        <a:bodyPr/>
        <a:lstStyle/>
        <a:p>
          <a:pPr algn="ctr"/>
          <a:r>
            <a:rPr kumimoji="1" lang="ja-JP" altLang="en-US" dirty="0"/>
            <a:t>行政資料</a:t>
          </a:r>
        </a:p>
      </dgm:t>
    </dgm:pt>
    <dgm:pt modelId="{85BF27CD-E5F0-49D7-9317-F0FA3756712C}" type="parTrans" cxnId="{C45062C0-2237-4588-8285-DB734F730E23}">
      <dgm:prSet/>
      <dgm:spPr/>
      <dgm:t>
        <a:bodyPr/>
        <a:lstStyle/>
        <a:p>
          <a:endParaRPr kumimoji="1" lang="ja-JP" altLang="en-US"/>
        </a:p>
      </dgm:t>
    </dgm:pt>
    <dgm:pt modelId="{8532A85E-DC50-4C3B-83CB-AF346DABB0D2}" type="sibTrans" cxnId="{C45062C0-2237-4588-8285-DB734F730E23}">
      <dgm:prSet/>
      <dgm:spPr/>
      <dgm:t>
        <a:bodyPr/>
        <a:lstStyle/>
        <a:p>
          <a:endParaRPr kumimoji="1" lang="ja-JP" altLang="en-US"/>
        </a:p>
      </dgm:t>
    </dgm:pt>
    <dgm:pt modelId="{DC935803-5EAA-42B5-94B9-DE694148A9D6}">
      <dgm:prSet phldrT="[テキスト]" custT="1"/>
      <dgm:spPr/>
      <dgm:t>
        <a:bodyPr/>
        <a:lstStyle/>
        <a:p>
          <a:pPr algn="l"/>
          <a:r>
            <a:rPr kumimoji="1" lang="ja-JP" altLang="en-US" sz="1800" dirty="0"/>
            <a:t>福祉対象者数</a:t>
          </a:r>
        </a:p>
      </dgm:t>
    </dgm:pt>
    <dgm:pt modelId="{44126687-323F-46FD-9BB6-C44432F34832}" type="parTrans" cxnId="{F575C988-2D9D-4319-B330-D32B058A3BD7}">
      <dgm:prSet/>
      <dgm:spPr/>
      <dgm:t>
        <a:bodyPr/>
        <a:lstStyle/>
        <a:p>
          <a:endParaRPr kumimoji="1" lang="ja-JP" altLang="en-US"/>
        </a:p>
      </dgm:t>
    </dgm:pt>
    <dgm:pt modelId="{22746D35-2231-45CC-A8D9-B6FE9305F014}" type="sibTrans" cxnId="{F575C988-2D9D-4319-B330-D32B058A3BD7}">
      <dgm:prSet/>
      <dgm:spPr/>
      <dgm:t>
        <a:bodyPr/>
        <a:lstStyle/>
        <a:p>
          <a:endParaRPr kumimoji="1" lang="ja-JP" altLang="en-US"/>
        </a:p>
      </dgm:t>
    </dgm:pt>
    <dgm:pt modelId="{33A50F66-5C89-49E3-ABD7-2B9FA523A9EE}">
      <dgm:prSet phldrT="[テキスト]" custT="1"/>
      <dgm:spPr/>
      <dgm:t>
        <a:bodyPr/>
        <a:lstStyle/>
        <a:p>
          <a:pPr algn="l"/>
          <a:r>
            <a:rPr kumimoji="1" lang="ja-JP" altLang="en-US" sz="1800" dirty="0"/>
            <a:t>空き家等住宅状況</a:t>
          </a:r>
        </a:p>
      </dgm:t>
    </dgm:pt>
    <dgm:pt modelId="{637726B4-1AF4-4F2E-A1F7-DA2D5CE7F42E}" type="parTrans" cxnId="{9A57D014-2640-4CD1-B0E5-6D471ADCFE3E}">
      <dgm:prSet/>
      <dgm:spPr/>
      <dgm:t>
        <a:bodyPr/>
        <a:lstStyle/>
        <a:p>
          <a:endParaRPr kumimoji="1" lang="ja-JP" altLang="en-US"/>
        </a:p>
      </dgm:t>
    </dgm:pt>
    <dgm:pt modelId="{DEF120CE-3847-45AC-9E44-CFC0D6397853}" type="sibTrans" cxnId="{9A57D014-2640-4CD1-B0E5-6D471ADCFE3E}">
      <dgm:prSet/>
      <dgm:spPr/>
      <dgm:t>
        <a:bodyPr/>
        <a:lstStyle/>
        <a:p>
          <a:endParaRPr kumimoji="1" lang="ja-JP" altLang="en-US"/>
        </a:p>
      </dgm:t>
    </dgm:pt>
    <dgm:pt modelId="{5D83DAF4-151D-4B53-93BD-A0F019B0CCCE}">
      <dgm:prSet phldrT="[テキスト]" custT="1"/>
      <dgm:spPr/>
      <dgm:t>
        <a:bodyPr/>
        <a:lstStyle/>
        <a:p>
          <a:pPr algn="l"/>
          <a:r>
            <a:rPr kumimoji="1" lang="ja-JP" altLang="en-US" sz="1800" dirty="0"/>
            <a:t>アンケート調査</a:t>
          </a:r>
        </a:p>
      </dgm:t>
    </dgm:pt>
    <dgm:pt modelId="{737E1F91-0B3D-48C2-8BBE-642DB1967C4A}" type="parTrans" cxnId="{F9310F02-4798-452D-BA66-83E99928DA15}">
      <dgm:prSet/>
      <dgm:spPr/>
      <dgm:t>
        <a:bodyPr/>
        <a:lstStyle/>
        <a:p>
          <a:endParaRPr kumimoji="1" lang="ja-JP" altLang="en-US"/>
        </a:p>
      </dgm:t>
    </dgm:pt>
    <dgm:pt modelId="{F427E7A5-5DB8-46B6-9BBE-F1CFF73A34D0}" type="sibTrans" cxnId="{F9310F02-4798-452D-BA66-83E99928DA15}">
      <dgm:prSet/>
      <dgm:spPr/>
      <dgm:t>
        <a:bodyPr/>
        <a:lstStyle/>
        <a:p>
          <a:endParaRPr kumimoji="1" lang="ja-JP" altLang="en-US"/>
        </a:p>
      </dgm:t>
    </dgm:pt>
    <dgm:pt modelId="{25E01A48-B567-4C7B-B27B-F293CAD640BA}">
      <dgm:prSet phldrT="[テキスト]" custT="1"/>
      <dgm:spPr/>
      <dgm:t>
        <a:bodyPr/>
        <a:lstStyle/>
        <a:p>
          <a:pPr algn="l"/>
          <a:r>
            <a:rPr kumimoji="1" lang="ja-JP" altLang="en-US" sz="1800" dirty="0"/>
            <a:t>ヒアリング調査</a:t>
          </a:r>
        </a:p>
      </dgm:t>
    </dgm:pt>
    <dgm:pt modelId="{5DF6C65D-6B74-4E36-9A21-D1095EF23DFA}" type="parTrans" cxnId="{858E1C63-F21E-453B-BD80-96AA2D456849}">
      <dgm:prSet/>
      <dgm:spPr/>
      <dgm:t>
        <a:bodyPr/>
        <a:lstStyle/>
        <a:p>
          <a:endParaRPr kumimoji="1" lang="ja-JP" altLang="en-US"/>
        </a:p>
      </dgm:t>
    </dgm:pt>
    <dgm:pt modelId="{49BA58A8-8175-4CA5-9A8E-2D71F11F2918}" type="sibTrans" cxnId="{858E1C63-F21E-453B-BD80-96AA2D456849}">
      <dgm:prSet/>
      <dgm:spPr/>
      <dgm:t>
        <a:bodyPr/>
        <a:lstStyle/>
        <a:p>
          <a:endParaRPr kumimoji="1" lang="ja-JP" altLang="en-US"/>
        </a:p>
      </dgm:t>
    </dgm:pt>
    <dgm:pt modelId="{A8F33C55-C73D-4885-854F-5FA655CBC869}">
      <dgm:prSet phldrT="[テキスト]" custT="1"/>
      <dgm:spPr/>
      <dgm:t>
        <a:bodyPr/>
        <a:lstStyle/>
        <a:p>
          <a:pPr algn="l"/>
          <a:r>
            <a:rPr kumimoji="1" lang="ja-JP" altLang="en-US" sz="1800" dirty="0"/>
            <a:t>住民懇談会</a:t>
          </a:r>
        </a:p>
      </dgm:t>
    </dgm:pt>
    <dgm:pt modelId="{A19CD5B8-0183-4755-B34B-596CED925479}" type="parTrans" cxnId="{C6BD3373-5AA4-405F-8D41-2162D6E11818}">
      <dgm:prSet/>
      <dgm:spPr/>
      <dgm:t>
        <a:bodyPr/>
        <a:lstStyle/>
        <a:p>
          <a:endParaRPr kumimoji="1" lang="ja-JP" altLang="en-US"/>
        </a:p>
      </dgm:t>
    </dgm:pt>
    <dgm:pt modelId="{7E596798-B677-4CF7-935B-11BBF94801E1}" type="sibTrans" cxnId="{C6BD3373-5AA4-405F-8D41-2162D6E11818}">
      <dgm:prSet/>
      <dgm:spPr/>
      <dgm:t>
        <a:bodyPr/>
        <a:lstStyle/>
        <a:p>
          <a:endParaRPr kumimoji="1" lang="ja-JP" altLang="en-US"/>
        </a:p>
      </dgm:t>
    </dgm:pt>
    <dgm:pt modelId="{C180144B-BCC2-4E34-A31C-366A8A263640}">
      <dgm:prSet phldrT="[テキスト]" custT="1"/>
      <dgm:spPr/>
      <dgm:t>
        <a:bodyPr/>
        <a:lstStyle/>
        <a:p>
          <a:pPr algn="l"/>
          <a:r>
            <a:rPr kumimoji="1" lang="ja-JP" altLang="en-US" sz="1800" dirty="0"/>
            <a:t>戸別訪問</a:t>
          </a:r>
        </a:p>
      </dgm:t>
    </dgm:pt>
    <dgm:pt modelId="{AB0EC4FC-C7E1-4108-90AA-71BE21E4DFCF}" type="parTrans" cxnId="{02FDB193-1721-4FAE-8C18-76B222AF5442}">
      <dgm:prSet/>
      <dgm:spPr/>
      <dgm:t>
        <a:bodyPr/>
        <a:lstStyle/>
        <a:p>
          <a:endParaRPr kumimoji="1" lang="ja-JP" altLang="en-US"/>
        </a:p>
      </dgm:t>
    </dgm:pt>
    <dgm:pt modelId="{CCAC688D-E246-49CB-8844-5415D4C62EE8}" type="sibTrans" cxnId="{02FDB193-1721-4FAE-8C18-76B222AF5442}">
      <dgm:prSet/>
      <dgm:spPr/>
      <dgm:t>
        <a:bodyPr/>
        <a:lstStyle/>
        <a:p>
          <a:endParaRPr kumimoji="1" lang="ja-JP" altLang="en-US"/>
        </a:p>
      </dgm:t>
    </dgm:pt>
    <dgm:pt modelId="{E902B255-BAE5-4CE5-A56A-C367E7E70D84}" type="pres">
      <dgm:prSet presAssocID="{B2F41658-8E51-4780-9620-598885AE93D9}" presName="Name0" presStyleCnt="0">
        <dgm:presLayoutVars>
          <dgm:chMax val="7"/>
          <dgm:dir/>
          <dgm:animLvl val="lvl"/>
          <dgm:resizeHandles val="exact"/>
        </dgm:presLayoutVars>
      </dgm:prSet>
      <dgm:spPr/>
    </dgm:pt>
    <dgm:pt modelId="{62D6B690-5275-4F66-99CF-F36673EB7670}" type="pres">
      <dgm:prSet presAssocID="{B9F2511B-E6AB-4215-9840-A8B758047BEF}" presName="circle1" presStyleLbl="node1" presStyleIdx="0" presStyleCnt="3"/>
      <dgm:spPr/>
    </dgm:pt>
    <dgm:pt modelId="{E2AC9D4A-2546-4921-B60D-6BA44261ACC8}" type="pres">
      <dgm:prSet presAssocID="{B9F2511B-E6AB-4215-9840-A8B758047BEF}" presName="space" presStyleCnt="0"/>
      <dgm:spPr/>
    </dgm:pt>
    <dgm:pt modelId="{175D2AF1-DB82-42DC-A62B-2CD9F3CAFBB8}" type="pres">
      <dgm:prSet presAssocID="{B9F2511B-E6AB-4215-9840-A8B758047BEF}" presName="rect1" presStyleLbl="alignAcc1" presStyleIdx="0" presStyleCnt="3"/>
      <dgm:spPr/>
      <dgm:t>
        <a:bodyPr/>
        <a:lstStyle/>
        <a:p>
          <a:endParaRPr kumimoji="1" lang="ja-JP" altLang="en-US"/>
        </a:p>
      </dgm:t>
    </dgm:pt>
    <dgm:pt modelId="{751C4552-8D32-4125-8268-878D9F0B7645}" type="pres">
      <dgm:prSet presAssocID="{FA5DBC19-70B6-4E69-8009-E9BD37FA9451}" presName="vertSpace2" presStyleLbl="node1" presStyleIdx="0" presStyleCnt="3"/>
      <dgm:spPr/>
    </dgm:pt>
    <dgm:pt modelId="{7EBA5659-1633-44B3-97F6-0FBE7056472D}" type="pres">
      <dgm:prSet presAssocID="{FA5DBC19-70B6-4E69-8009-E9BD37FA9451}" presName="circle2" presStyleLbl="node1" presStyleIdx="1" presStyleCnt="3"/>
      <dgm:spPr/>
    </dgm:pt>
    <dgm:pt modelId="{C596478B-0F87-4BE9-B811-B1EC5E151E45}" type="pres">
      <dgm:prSet presAssocID="{FA5DBC19-70B6-4E69-8009-E9BD37FA9451}" presName="rect2" presStyleLbl="alignAcc1" presStyleIdx="1" presStyleCnt="3" custScaleY="101461"/>
      <dgm:spPr/>
      <dgm:t>
        <a:bodyPr/>
        <a:lstStyle/>
        <a:p>
          <a:endParaRPr kumimoji="1" lang="ja-JP" altLang="en-US"/>
        </a:p>
      </dgm:t>
    </dgm:pt>
    <dgm:pt modelId="{7A5811CE-E316-49C3-8E52-2FAF56878E70}" type="pres">
      <dgm:prSet presAssocID="{9A78B5DF-0CE4-42A7-A005-41FF2ACD0D55}" presName="vertSpace3" presStyleLbl="node1" presStyleIdx="1" presStyleCnt="3"/>
      <dgm:spPr/>
    </dgm:pt>
    <dgm:pt modelId="{8325CF0F-B7C7-4527-8E5D-9645BF743227}" type="pres">
      <dgm:prSet presAssocID="{9A78B5DF-0CE4-42A7-A005-41FF2ACD0D55}" presName="circle3" presStyleLbl="node1" presStyleIdx="2" presStyleCnt="3"/>
      <dgm:spPr/>
    </dgm:pt>
    <dgm:pt modelId="{0B46203C-D095-46D4-AEAD-71291F839D6D}" type="pres">
      <dgm:prSet presAssocID="{9A78B5DF-0CE4-42A7-A005-41FF2ACD0D55}" presName="rect3" presStyleLbl="alignAcc1" presStyleIdx="2" presStyleCnt="3"/>
      <dgm:spPr/>
      <dgm:t>
        <a:bodyPr/>
        <a:lstStyle/>
        <a:p>
          <a:endParaRPr kumimoji="1" lang="ja-JP" altLang="en-US"/>
        </a:p>
      </dgm:t>
    </dgm:pt>
    <dgm:pt modelId="{16A2363F-74BB-42DD-8662-81C1010BF0C3}" type="pres">
      <dgm:prSet presAssocID="{B9F2511B-E6AB-4215-9840-A8B758047BEF}" presName="rect1ParTx" presStyleLbl="alignAcc1" presStyleIdx="2" presStyleCnt="3">
        <dgm:presLayoutVars>
          <dgm:chMax val="1"/>
          <dgm:bulletEnabled val="1"/>
        </dgm:presLayoutVars>
      </dgm:prSet>
      <dgm:spPr/>
      <dgm:t>
        <a:bodyPr/>
        <a:lstStyle/>
        <a:p>
          <a:endParaRPr kumimoji="1" lang="ja-JP" altLang="en-US"/>
        </a:p>
      </dgm:t>
    </dgm:pt>
    <dgm:pt modelId="{BFC03AD6-3DFC-47A5-8743-35A76C52852E}" type="pres">
      <dgm:prSet presAssocID="{B9F2511B-E6AB-4215-9840-A8B758047BEF}" presName="rect1ChTx" presStyleLbl="alignAcc1" presStyleIdx="2" presStyleCnt="3">
        <dgm:presLayoutVars>
          <dgm:bulletEnabled val="1"/>
        </dgm:presLayoutVars>
      </dgm:prSet>
      <dgm:spPr/>
      <dgm:t>
        <a:bodyPr/>
        <a:lstStyle/>
        <a:p>
          <a:endParaRPr kumimoji="1" lang="ja-JP" altLang="en-US"/>
        </a:p>
      </dgm:t>
    </dgm:pt>
    <dgm:pt modelId="{AA8A1D35-6C68-43A2-87D9-10A120DE4B6E}" type="pres">
      <dgm:prSet presAssocID="{FA5DBC19-70B6-4E69-8009-E9BD37FA9451}" presName="rect2ParTx" presStyleLbl="alignAcc1" presStyleIdx="2" presStyleCnt="3">
        <dgm:presLayoutVars>
          <dgm:chMax val="1"/>
          <dgm:bulletEnabled val="1"/>
        </dgm:presLayoutVars>
      </dgm:prSet>
      <dgm:spPr/>
      <dgm:t>
        <a:bodyPr/>
        <a:lstStyle/>
        <a:p>
          <a:endParaRPr kumimoji="1" lang="ja-JP" altLang="en-US"/>
        </a:p>
      </dgm:t>
    </dgm:pt>
    <dgm:pt modelId="{4D88FA95-A599-4C64-93C8-589B17B3F8F3}" type="pres">
      <dgm:prSet presAssocID="{FA5DBC19-70B6-4E69-8009-E9BD37FA9451}" presName="rect2ChTx" presStyleLbl="alignAcc1" presStyleIdx="2" presStyleCnt="3">
        <dgm:presLayoutVars>
          <dgm:bulletEnabled val="1"/>
        </dgm:presLayoutVars>
      </dgm:prSet>
      <dgm:spPr/>
      <dgm:t>
        <a:bodyPr/>
        <a:lstStyle/>
        <a:p>
          <a:endParaRPr kumimoji="1" lang="ja-JP" altLang="en-US"/>
        </a:p>
      </dgm:t>
    </dgm:pt>
    <dgm:pt modelId="{95F0386F-C1DE-474D-8358-ABFD3371FB5B}" type="pres">
      <dgm:prSet presAssocID="{9A78B5DF-0CE4-42A7-A005-41FF2ACD0D55}" presName="rect3ParTx" presStyleLbl="alignAcc1" presStyleIdx="2" presStyleCnt="3">
        <dgm:presLayoutVars>
          <dgm:chMax val="1"/>
          <dgm:bulletEnabled val="1"/>
        </dgm:presLayoutVars>
      </dgm:prSet>
      <dgm:spPr/>
      <dgm:t>
        <a:bodyPr/>
        <a:lstStyle/>
        <a:p>
          <a:endParaRPr kumimoji="1" lang="ja-JP" altLang="en-US"/>
        </a:p>
      </dgm:t>
    </dgm:pt>
    <dgm:pt modelId="{35FDA122-2EA0-43AD-AC06-42EB9960A6B2}" type="pres">
      <dgm:prSet presAssocID="{9A78B5DF-0CE4-42A7-A005-41FF2ACD0D55}" presName="rect3ChTx" presStyleLbl="alignAcc1" presStyleIdx="2" presStyleCnt="3">
        <dgm:presLayoutVars>
          <dgm:bulletEnabled val="1"/>
        </dgm:presLayoutVars>
      </dgm:prSet>
      <dgm:spPr/>
      <dgm:t>
        <a:bodyPr/>
        <a:lstStyle/>
        <a:p>
          <a:endParaRPr kumimoji="1" lang="ja-JP" altLang="en-US"/>
        </a:p>
      </dgm:t>
    </dgm:pt>
  </dgm:ptLst>
  <dgm:cxnLst>
    <dgm:cxn modelId="{396C2FF7-5F17-4D18-959F-3A492E1E6746}" srcId="{B2F41658-8E51-4780-9620-598885AE93D9}" destId="{9A78B5DF-0CE4-42A7-A005-41FF2ACD0D55}" srcOrd="2" destOrd="0" parTransId="{D88090A7-0408-4343-BD39-888410F4B39B}" sibTransId="{82BF5A6E-57D6-4C49-A8E5-2697F54CDF21}"/>
    <dgm:cxn modelId="{BAEA8B8F-994A-403C-9810-2C541C3E595B}" type="presOf" srcId="{FA5DBC19-70B6-4E69-8009-E9BD37FA9451}" destId="{AA8A1D35-6C68-43A2-87D9-10A120DE4B6E}" srcOrd="1" destOrd="0" presId="urn:microsoft.com/office/officeart/2005/8/layout/target3"/>
    <dgm:cxn modelId="{C6BD3373-5AA4-405F-8D41-2162D6E11818}" srcId="{9A78B5DF-0CE4-42A7-A005-41FF2ACD0D55}" destId="{A8F33C55-C73D-4885-854F-5FA655CBC869}" srcOrd="0" destOrd="0" parTransId="{A19CD5B8-0183-4755-B34B-596CED925479}" sibTransId="{7E596798-B677-4CF7-935B-11BBF94801E1}"/>
    <dgm:cxn modelId="{0721AEBD-0D35-47A0-B3E1-1B58DA6EB961}" type="presOf" srcId="{E412427E-1786-4E28-9DA2-AEF256026541}" destId="{BFC03AD6-3DFC-47A5-8743-35A76C52852E}" srcOrd="0" destOrd="0" presId="urn:microsoft.com/office/officeart/2005/8/layout/target3"/>
    <dgm:cxn modelId="{F575C988-2D9D-4319-B330-D32B058A3BD7}" srcId="{B9F2511B-E6AB-4215-9840-A8B758047BEF}" destId="{DC935803-5EAA-42B5-94B9-DE694148A9D6}" srcOrd="1" destOrd="0" parTransId="{44126687-323F-46FD-9BB6-C44432F34832}" sibTransId="{22746D35-2231-45CC-A8D9-B6FE9305F014}"/>
    <dgm:cxn modelId="{B91D111C-EFB9-48F1-9D43-B51F0648835A}" type="presOf" srcId="{B2F41658-8E51-4780-9620-598885AE93D9}" destId="{E902B255-BAE5-4CE5-A56A-C367E7E70D84}" srcOrd="0" destOrd="0" presId="urn:microsoft.com/office/officeart/2005/8/layout/target3"/>
    <dgm:cxn modelId="{1664D1F3-AD61-4D81-B6EE-2BACE8B0330C}" type="presOf" srcId="{25E01A48-B567-4C7B-B27B-F293CAD640BA}" destId="{4D88FA95-A599-4C64-93C8-589B17B3F8F3}" srcOrd="0" destOrd="1" presId="urn:microsoft.com/office/officeart/2005/8/layout/target3"/>
    <dgm:cxn modelId="{6C7A261E-CB23-44B8-A832-97D534055CF8}" type="presOf" srcId="{9A78B5DF-0CE4-42A7-A005-41FF2ACD0D55}" destId="{95F0386F-C1DE-474D-8358-ABFD3371FB5B}" srcOrd="1" destOrd="0" presId="urn:microsoft.com/office/officeart/2005/8/layout/target3"/>
    <dgm:cxn modelId="{9A57D014-2640-4CD1-B0E5-6D471ADCFE3E}" srcId="{B9F2511B-E6AB-4215-9840-A8B758047BEF}" destId="{33A50F66-5C89-49E3-ABD7-2B9FA523A9EE}" srcOrd="2" destOrd="0" parTransId="{637726B4-1AF4-4F2E-A1F7-DA2D5CE7F42E}" sibTransId="{DEF120CE-3847-45AC-9E44-CFC0D6397853}"/>
    <dgm:cxn modelId="{72DD0F6F-CF4A-4FA9-9ABA-A2957483785A}" type="presOf" srcId="{DC935803-5EAA-42B5-94B9-DE694148A9D6}" destId="{BFC03AD6-3DFC-47A5-8743-35A76C52852E}" srcOrd="0" destOrd="1" presId="urn:microsoft.com/office/officeart/2005/8/layout/target3"/>
    <dgm:cxn modelId="{02FDB193-1721-4FAE-8C18-76B222AF5442}" srcId="{9A78B5DF-0CE4-42A7-A005-41FF2ACD0D55}" destId="{C180144B-BCC2-4E34-A31C-366A8A263640}" srcOrd="1" destOrd="0" parTransId="{AB0EC4FC-C7E1-4108-90AA-71BE21E4DFCF}" sibTransId="{CCAC688D-E246-49CB-8844-5415D4C62EE8}"/>
    <dgm:cxn modelId="{E2B21378-FED9-4905-ADF9-D6DF307D0E70}" type="presOf" srcId="{5D83DAF4-151D-4B53-93BD-A0F019B0CCCE}" destId="{4D88FA95-A599-4C64-93C8-589B17B3F8F3}" srcOrd="0" destOrd="0" presId="urn:microsoft.com/office/officeart/2005/8/layout/target3"/>
    <dgm:cxn modelId="{46B905C1-34DB-40B0-BDCC-F881D50E2957}" type="presOf" srcId="{FA5DBC19-70B6-4E69-8009-E9BD37FA9451}" destId="{C596478B-0F87-4BE9-B811-B1EC5E151E45}" srcOrd="0" destOrd="0" presId="urn:microsoft.com/office/officeart/2005/8/layout/target3"/>
    <dgm:cxn modelId="{858E1C63-F21E-453B-BD80-96AA2D456849}" srcId="{FA5DBC19-70B6-4E69-8009-E9BD37FA9451}" destId="{25E01A48-B567-4C7B-B27B-F293CAD640BA}" srcOrd="1" destOrd="0" parTransId="{5DF6C65D-6B74-4E36-9A21-D1095EF23DFA}" sibTransId="{49BA58A8-8175-4CA5-9A8E-2D71F11F2918}"/>
    <dgm:cxn modelId="{FC88BBEA-FFDB-459B-93E1-06D22E2E2F4F}" type="presOf" srcId="{B9F2511B-E6AB-4215-9840-A8B758047BEF}" destId="{16A2363F-74BB-42DD-8662-81C1010BF0C3}" srcOrd="1" destOrd="0" presId="urn:microsoft.com/office/officeart/2005/8/layout/target3"/>
    <dgm:cxn modelId="{F9310F02-4798-452D-BA66-83E99928DA15}" srcId="{FA5DBC19-70B6-4E69-8009-E9BD37FA9451}" destId="{5D83DAF4-151D-4B53-93BD-A0F019B0CCCE}" srcOrd="0" destOrd="0" parTransId="{737E1F91-0B3D-48C2-8BBE-642DB1967C4A}" sibTransId="{F427E7A5-5DB8-46B6-9BBE-F1CFF73A34D0}"/>
    <dgm:cxn modelId="{7C1075C6-A86B-4CBC-8453-F94AE6A99751}" srcId="{B2F41658-8E51-4780-9620-598885AE93D9}" destId="{FA5DBC19-70B6-4E69-8009-E9BD37FA9451}" srcOrd="1" destOrd="0" parTransId="{4D1FB504-E19F-465B-9D70-37B931389F4E}" sibTransId="{7584CCF3-F5DD-49EB-86B6-D1A40E498348}"/>
    <dgm:cxn modelId="{9B3EE3B6-5F72-4713-8C61-E805343EE13D}" type="presOf" srcId="{B9F2511B-E6AB-4215-9840-A8B758047BEF}" destId="{175D2AF1-DB82-42DC-A62B-2CD9F3CAFBB8}" srcOrd="0" destOrd="0" presId="urn:microsoft.com/office/officeart/2005/8/layout/target3"/>
    <dgm:cxn modelId="{07A1F4BD-ED63-4BAD-97EB-C38B93D4E217}" type="presOf" srcId="{9A78B5DF-0CE4-42A7-A005-41FF2ACD0D55}" destId="{0B46203C-D095-46D4-AEAD-71291F839D6D}" srcOrd="0" destOrd="0" presId="urn:microsoft.com/office/officeart/2005/8/layout/target3"/>
    <dgm:cxn modelId="{C45062C0-2237-4588-8285-DB734F730E23}" srcId="{B2F41658-8E51-4780-9620-598885AE93D9}" destId="{B9F2511B-E6AB-4215-9840-A8B758047BEF}" srcOrd="0" destOrd="0" parTransId="{85BF27CD-E5F0-49D7-9317-F0FA3756712C}" sibTransId="{8532A85E-DC50-4C3B-83CB-AF346DABB0D2}"/>
    <dgm:cxn modelId="{ED0F8A57-3F95-47CB-8F0D-D798A9007D4C}" srcId="{B9F2511B-E6AB-4215-9840-A8B758047BEF}" destId="{E412427E-1786-4E28-9DA2-AEF256026541}" srcOrd="0" destOrd="0" parTransId="{A7934EB6-6DE8-4194-8BF2-27D831046F46}" sibTransId="{D5AB216C-9D7F-4C55-AFAD-26F33196558F}"/>
    <dgm:cxn modelId="{E7F2D40B-D15D-4AF0-A1B9-78C1BF216BD4}" type="presOf" srcId="{A8F33C55-C73D-4885-854F-5FA655CBC869}" destId="{35FDA122-2EA0-43AD-AC06-42EB9960A6B2}" srcOrd="0" destOrd="0" presId="urn:microsoft.com/office/officeart/2005/8/layout/target3"/>
    <dgm:cxn modelId="{53A6E4C4-AC1B-4608-B8D3-403660981EE3}" type="presOf" srcId="{C180144B-BCC2-4E34-A31C-366A8A263640}" destId="{35FDA122-2EA0-43AD-AC06-42EB9960A6B2}" srcOrd="0" destOrd="1" presId="urn:microsoft.com/office/officeart/2005/8/layout/target3"/>
    <dgm:cxn modelId="{5D7255C6-3743-4647-9DE4-8A0335853822}" type="presOf" srcId="{33A50F66-5C89-49E3-ABD7-2B9FA523A9EE}" destId="{BFC03AD6-3DFC-47A5-8743-35A76C52852E}" srcOrd="0" destOrd="2" presId="urn:microsoft.com/office/officeart/2005/8/layout/target3"/>
    <dgm:cxn modelId="{6CBE5E42-240C-4226-858A-6A8F1C3A12EA}" type="presParOf" srcId="{E902B255-BAE5-4CE5-A56A-C367E7E70D84}" destId="{62D6B690-5275-4F66-99CF-F36673EB7670}" srcOrd="0" destOrd="0" presId="urn:microsoft.com/office/officeart/2005/8/layout/target3"/>
    <dgm:cxn modelId="{D75CE42E-C437-433F-97DC-DD46CD5E63FC}" type="presParOf" srcId="{E902B255-BAE5-4CE5-A56A-C367E7E70D84}" destId="{E2AC9D4A-2546-4921-B60D-6BA44261ACC8}" srcOrd="1" destOrd="0" presId="urn:microsoft.com/office/officeart/2005/8/layout/target3"/>
    <dgm:cxn modelId="{6B34DB5A-1F36-4124-B700-FDC2E0BF1BA8}" type="presParOf" srcId="{E902B255-BAE5-4CE5-A56A-C367E7E70D84}" destId="{175D2AF1-DB82-42DC-A62B-2CD9F3CAFBB8}" srcOrd="2" destOrd="0" presId="urn:microsoft.com/office/officeart/2005/8/layout/target3"/>
    <dgm:cxn modelId="{A6A2C0E2-9410-41B5-B0C5-098B7339F6D3}" type="presParOf" srcId="{E902B255-BAE5-4CE5-A56A-C367E7E70D84}" destId="{751C4552-8D32-4125-8268-878D9F0B7645}" srcOrd="3" destOrd="0" presId="urn:microsoft.com/office/officeart/2005/8/layout/target3"/>
    <dgm:cxn modelId="{1D9FBE39-7BB4-4C64-8208-A97E268E8432}" type="presParOf" srcId="{E902B255-BAE5-4CE5-A56A-C367E7E70D84}" destId="{7EBA5659-1633-44B3-97F6-0FBE7056472D}" srcOrd="4" destOrd="0" presId="urn:microsoft.com/office/officeart/2005/8/layout/target3"/>
    <dgm:cxn modelId="{8498AA54-F703-4ED7-BF70-913857233708}" type="presParOf" srcId="{E902B255-BAE5-4CE5-A56A-C367E7E70D84}" destId="{C596478B-0F87-4BE9-B811-B1EC5E151E45}" srcOrd="5" destOrd="0" presId="urn:microsoft.com/office/officeart/2005/8/layout/target3"/>
    <dgm:cxn modelId="{3484B567-D5F4-44B1-AFB0-B6A291953D28}" type="presParOf" srcId="{E902B255-BAE5-4CE5-A56A-C367E7E70D84}" destId="{7A5811CE-E316-49C3-8E52-2FAF56878E70}" srcOrd="6" destOrd="0" presId="urn:microsoft.com/office/officeart/2005/8/layout/target3"/>
    <dgm:cxn modelId="{F5520A8D-ECDE-4EE0-917B-22FA448D7E75}" type="presParOf" srcId="{E902B255-BAE5-4CE5-A56A-C367E7E70D84}" destId="{8325CF0F-B7C7-4527-8E5D-9645BF743227}" srcOrd="7" destOrd="0" presId="urn:microsoft.com/office/officeart/2005/8/layout/target3"/>
    <dgm:cxn modelId="{332F3AA6-4908-4891-BB26-0157713F4B4F}" type="presParOf" srcId="{E902B255-BAE5-4CE5-A56A-C367E7E70D84}" destId="{0B46203C-D095-46D4-AEAD-71291F839D6D}" srcOrd="8" destOrd="0" presId="urn:microsoft.com/office/officeart/2005/8/layout/target3"/>
    <dgm:cxn modelId="{AD1B2415-7582-4ACD-87C8-049A57D62193}" type="presParOf" srcId="{E902B255-BAE5-4CE5-A56A-C367E7E70D84}" destId="{16A2363F-74BB-42DD-8662-81C1010BF0C3}" srcOrd="9" destOrd="0" presId="urn:microsoft.com/office/officeart/2005/8/layout/target3"/>
    <dgm:cxn modelId="{10846CE0-028F-4F32-A8E2-7560021A049A}" type="presParOf" srcId="{E902B255-BAE5-4CE5-A56A-C367E7E70D84}" destId="{BFC03AD6-3DFC-47A5-8743-35A76C52852E}" srcOrd="10" destOrd="0" presId="urn:microsoft.com/office/officeart/2005/8/layout/target3"/>
    <dgm:cxn modelId="{A50FD8A8-9DD0-4578-A8FA-87A6FD37D2E4}" type="presParOf" srcId="{E902B255-BAE5-4CE5-A56A-C367E7E70D84}" destId="{AA8A1D35-6C68-43A2-87D9-10A120DE4B6E}" srcOrd="11" destOrd="0" presId="urn:microsoft.com/office/officeart/2005/8/layout/target3"/>
    <dgm:cxn modelId="{A30148E1-5B44-448B-BA01-C0EC55CC5430}" type="presParOf" srcId="{E902B255-BAE5-4CE5-A56A-C367E7E70D84}" destId="{4D88FA95-A599-4C64-93C8-589B17B3F8F3}" srcOrd="12" destOrd="0" presId="urn:microsoft.com/office/officeart/2005/8/layout/target3"/>
    <dgm:cxn modelId="{7B070D62-C527-49E5-8D44-AD0A596A5152}" type="presParOf" srcId="{E902B255-BAE5-4CE5-A56A-C367E7E70D84}" destId="{95F0386F-C1DE-474D-8358-ABFD3371FB5B}" srcOrd="13" destOrd="0" presId="urn:microsoft.com/office/officeart/2005/8/layout/target3"/>
    <dgm:cxn modelId="{28624745-482B-441E-8AD0-5BC1066BB483}" type="presParOf" srcId="{E902B255-BAE5-4CE5-A56A-C367E7E70D84}" destId="{35FDA122-2EA0-43AD-AC06-42EB9960A6B2}"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2106B1-7A6E-4C20-98FC-15F11BDF0BE9}" type="doc">
      <dgm:prSet loTypeId="urn:microsoft.com/office/officeart/2005/8/layout/radial4" loCatId="relationship" qsTypeId="urn:microsoft.com/office/officeart/2005/8/quickstyle/simple5" qsCatId="simple" csTypeId="urn:microsoft.com/office/officeart/2005/8/colors/colorful1#1" csCatId="colorful" phldr="1"/>
      <dgm:spPr/>
      <dgm:t>
        <a:bodyPr/>
        <a:lstStyle/>
        <a:p>
          <a:endParaRPr kumimoji="1" lang="ja-JP" altLang="en-US"/>
        </a:p>
      </dgm:t>
    </dgm:pt>
    <dgm:pt modelId="{476E103C-3E7F-4E99-B30E-3AB097A0E0FD}">
      <dgm:prSet phldrT="[テキスト]" custT="1"/>
      <dgm:spPr/>
      <dgm:t>
        <a:bodyPr/>
        <a:lstStyle/>
        <a:p>
          <a:r>
            <a:rPr kumimoji="1" lang="ja-JP" altLang="en-US" sz="2400" dirty="0"/>
            <a:t>協働的な</a:t>
          </a:r>
          <a:endParaRPr kumimoji="1" lang="en-US" altLang="ja-JP" sz="2400" dirty="0"/>
        </a:p>
        <a:p>
          <a:r>
            <a:rPr kumimoji="1" lang="ja-JP" altLang="en-US" sz="2800" dirty="0"/>
            <a:t>協議の　仕組み</a:t>
          </a:r>
        </a:p>
      </dgm:t>
    </dgm:pt>
    <dgm:pt modelId="{125C69BE-4C4F-46FD-ACB1-EDA5D77F24EF}" type="parTrans" cxnId="{D26295BF-7187-475A-81C9-76424657A8C1}">
      <dgm:prSet/>
      <dgm:spPr/>
      <dgm:t>
        <a:bodyPr/>
        <a:lstStyle/>
        <a:p>
          <a:endParaRPr kumimoji="1" lang="ja-JP" altLang="en-US"/>
        </a:p>
      </dgm:t>
    </dgm:pt>
    <dgm:pt modelId="{6C098010-29C5-473A-B31E-C3308E262CE6}" type="sibTrans" cxnId="{D26295BF-7187-475A-81C9-76424657A8C1}">
      <dgm:prSet/>
      <dgm:spPr/>
      <dgm:t>
        <a:bodyPr/>
        <a:lstStyle/>
        <a:p>
          <a:endParaRPr kumimoji="1" lang="ja-JP" altLang="en-US"/>
        </a:p>
      </dgm:t>
    </dgm:pt>
    <dgm:pt modelId="{368B9C96-EA74-44B5-A144-3056C176DB2D}">
      <dgm:prSet phldrT="[テキスト]" custT="1"/>
      <dgm:spPr/>
      <dgm:t>
        <a:bodyPr/>
        <a:lstStyle/>
        <a:p>
          <a:r>
            <a:rPr kumimoji="1" lang="ja-JP" altLang="en-US" sz="2400" dirty="0"/>
            <a:t>隙間のない</a:t>
          </a:r>
          <a:endParaRPr kumimoji="1" lang="en-US" altLang="ja-JP" sz="2400" dirty="0"/>
        </a:p>
        <a:p>
          <a:r>
            <a:rPr kumimoji="1" lang="ja-JP" altLang="en-US" sz="2900" dirty="0"/>
            <a:t>ニーズキャッチ</a:t>
          </a:r>
        </a:p>
      </dgm:t>
    </dgm:pt>
    <dgm:pt modelId="{A45F492B-F3E6-44DA-9103-5EDD0E22EE1D}" type="parTrans" cxnId="{3BD0625F-5380-4D08-B951-4FA4940B60EB}">
      <dgm:prSet/>
      <dgm:spPr/>
      <dgm:t>
        <a:bodyPr/>
        <a:lstStyle/>
        <a:p>
          <a:endParaRPr kumimoji="1" lang="ja-JP" altLang="en-US"/>
        </a:p>
      </dgm:t>
    </dgm:pt>
    <dgm:pt modelId="{8B1E30A5-9B03-4C59-85E2-8996F929595D}" type="sibTrans" cxnId="{3BD0625F-5380-4D08-B951-4FA4940B60EB}">
      <dgm:prSet/>
      <dgm:spPr/>
      <dgm:t>
        <a:bodyPr/>
        <a:lstStyle/>
        <a:p>
          <a:endParaRPr kumimoji="1" lang="ja-JP" altLang="en-US"/>
        </a:p>
      </dgm:t>
    </dgm:pt>
    <dgm:pt modelId="{2F1CE41F-5398-4841-B600-88D12EA3B15F}">
      <dgm:prSet phldrT="[テキスト]" custT="1"/>
      <dgm:spPr>
        <a:solidFill>
          <a:srgbClr val="92D050"/>
        </a:solidFill>
      </dgm:spPr>
      <dgm:t>
        <a:bodyPr/>
        <a:lstStyle/>
        <a:p>
          <a:r>
            <a:rPr kumimoji="1" lang="ja-JP" altLang="en-US" sz="2400" dirty="0"/>
            <a:t>寄り添い型の</a:t>
          </a:r>
          <a:endParaRPr kumimoji="1" lang="en-US" altLang="ja-JP" sz="2400" dirty="0"/>
        </a:p>
        <a:p>
          <a:r>
            <a:rPr kumimoji="1" lang="ja-JP" altLang="en-US" sz="2700" dirty="0"/>
            <a:t>個別支援の仕組み</a:t>
          </a:r>
        </a:p>
      </dgm:t>
    </dgm:pt>
    <dgm:pt modelId="{4AD8E63B-B881-4048-A0F3-589E7041DD76}" type="parTrans" cxnId="{AE779769-B813-44DE-880E-E96449D4593B}">
      <dgm:prSet/>
      <dgm:spPr>
        <a:solidFill>
          <a:srgbClr val="92D050"/>
        </a:solidFill>
      </dgm:spPr>
      <dgm:t>
        <a:bodyPr/>
        <a:lstStyle/>
        <a:p>
          <a:endParaRPr kumimoji="1" lang="ja-JP" altLang="en-US"/>
        </a:p>
      </dgm:t>
    </dgm:pt>
    <dgm:pt modelId="{444C6A34-42D9-4FFE-A976-C06BE6822838}" type="sibTrans" cxnId="{AE779769-B813-44DE-880E-E96449D4593B}">
      <dgm:prSet/>
      <dgm:spPr/>
      <dgm:t>
        <a:bodyPr/>
        <a:lstStyle/>
        <a:p>
          <a:endParaRPr kumimoji="1" lang="ja-JP" altLang="en-US"/>
        </a:p>
      </dgm:t>
    </dgm:pt>
    <dgm:pt modelId="{5AC8E892-4F85-4879-B7D0-FD0E199B7098}">
      <dgm:prSet phldrT="[テキスト]" custT="1"/>
      <dgm:spPr/>
      <dgm:t>
        <a:bodyPr/>
        <a:lstStyle/>
        <a:p>
          <a:r>
            <a:rPr kumimoji="1" lang="ja-JP" altLang="en-US" sz="2400" dirty="0"/>
            <a:t>利用しやすい</a:t>
          </a:r>
          <a:endParaRPr kumimoji="1" lang="en-US" altLang="ja-JP" sz="2400" dirty="0"/>
        </a:p>
        <a:p>
          <a:r>
            <a:rPr kumimoji="1" lang="ja-JP" altLang="en-US" sz="2600" dirty="0"/>
            <a:t>社会資源の開発</a:t>
          </a:r>
        </a:p>
      </dgm:t>
    </dgm:pt>
    <dgm:pt modelId="{ACEBD275-EC26-48D6-A1E9-2BE804DCBEC2}" type="parTrans" cxnId="{EC0BAF26-1007-4A49-82B9-63B7B60618FA}">
      <dgm:prSet/>
      <dgm:spPr/>
      <dgm:t>
        <a:bodyPr/>
        <a:lstStyle/>
        <a:p>
          <a:endParaRPr kumimoji="1" lang="ja-JP" altLang="en-US"/>
        </a:p>
      </dgm:t>
    </dgm:pt>
    <dgm:pt modelId="{CBEABB4F-7906-4108-A299-47204B177201}" type="sibTrans" cxnId="{EC0BAF26-1007-4A49-82B9-63B7B60618FA}">
      <dgm:prSet/>
      <dgm:spPr/>
      <dgm:t>
        <a:bodyPr/>
        <a:lstStyle/>
        <a:p>
          <a:endParaRPr kumimoji="1" lang="ja-JP" altLang="en-US"/>
        </a:p>
      </dgm:t>
    </dgm:pt>
    <dgm:pt modelId="{1020A559-2D2B-4A84-BEA5-CC631C19C5ED}" type="pres">
      <dgm:prSet presAssocID="{112106B1-7A6E-4C20-98FC-15F11BDF0BE9}" presName="cycle" presStyleCnt="0">
        <dgm:presLayoutVars>
          <dgm:chMax val="1"/>
          <dgm:dir/>
          <dgm:animLvl val="ctr"/>
          <dgm:resizeHandles val="exact"/>
        </dgm:presLayoutVars>
      </dgm:prSet>
      <dgm:spPr/>
      <dgm:t>
        <a:bodyPr/>
        <a:lstStyle/>
        <a:p>
          <a:endParaRPr kumimoji="1" lang="ja-JP" altLang="en-US"/>
        </a:p>
      </dgm:t>
    </dgm:pt>
    <dgm:pt modelId="{10C62726-7BE4-4C6C-9C4C-B12D2E9754BB}" type="pres">
      <dgm:prSet presAssocID="{476E103C-3E7F-4E99-B30E-3AB097A0E0FD}" presName="centerShape" presStyleLbl="node0" presStyleIdx="0" presStyleCnt="1" custLinFactNeighborX="453" custLinFactNeighborY="-8518"/>
      <dgm:spPr/>
      <dgm:t>
        <a:bodyPr/>
        <a:lstStyle/>
        <a:p>
          <a:endParaRPr kumimoji="1" lang="ja-JP" altLang="en-US"/>
        </a:p>
      </dgm:t>
    </dgm:pt>
    <dgm:pt modelId="{0D6333A5-EEEB-4B8A-B5A1-5F9712673AF7}" type="pres">
      <dgm:prSet presAssocID="{A45F492B-F3E6-44DA-9103-5EDD0E22EE1D}" presName="parTrans" presStyleLbl="bgSibTrans2D1" presStyleIdx="0" presStyleCnt="3" custAng="18831445" custScaleX="14154" custScaleY="141488" custLinFactY="-36577" custLinFactNeighborX="16682" custLinFactNeighborY="-100000"/>
      <dgm:spPr/>
      <dgm:t>
        <a:bodyPr/>
        <a:lstStyle/>
        <a:p>
          <a:endParaRPr kumimoji="1" lang="ja-JP" altLang="en-US"/>
        </a:p>
      </dgm:t>
    </dgm:pt>
    <dgm:pt modelId="{7C1D3CCB-4C5E-4280-BE1D-45FB98C835F2}" type="pres">
      <dgm:prSet presAssocID="{368B9C96-EA74-44B5-A144-3056C176DB2D}" presName="node" presStyleLbl="node1" presStyleIdx="0" presStyleCnt="3" custScaleX="96899" custScaleY="133804" custRadScaleRad="134071" custRadScaleInc="27595">
        <dgm:presLayoutVars>
          <dgm:bulletEnabled val="1"/>
        </dgm:presLayoutVars>
      </dgm:prSet>
      <dgm:spPr/>
      <dgm:t>
        <a:bodyPr/>
        <a:lstStyle/>
        <a:p>
          <a:endParaRPr kumimoji="1" lang="ja-JP" altLang="en-US"/>
        </a:p>
      </dgm:t>
    </dgm:pt>
    <dgm:pt modelId="{301131AA-8FED-40E5-829E-82B6470B0A3C}" type="pres">
      <dgm:prSet presAssocID="{4AD8E63B-B881-4048-A0F3-589E7041DD76}" presName="parTrans" presStyleLbl="bgSibTrans2D1" presStyleIdx="1" presStyleCnt="3" custAng="16277888" custScaleX="23093" custScaleY="139306" custLinFactY="-12636" custLinFactNeighborX="87002" custLinFactNeighborY="-100000"/>
      <dgm:spPr/>
      <dgm:t>
        <a:bodyPr/>
        <a:lstStyle/>
        <a:p>
          <a:endParaRPr kumimoji="1" lang="ja-JP" altLang="en-US"/>
        </a:p>
      </dgm:t>
    </dgm:pt>
    <dgm:pt modelId="{84882798-0802-4AF4-BB80-427F1F3D5539}" type="pres">
      <dgm:prSet presAssocID="{2F1CE41F-5398-4841-B600-88D12EA3B15F}" presName="node" presStyleLbl="node1" presStyleIdx="1" presStyleCnt="3" custScaleX="98356" custScaleY="131811" custRadScaleRad="104223" custRadScaleInc="-980">
        <dgm:presLayoutVars>
          <dgm:bulletEnabled val="1"/>
        </dgm:presLayoutVars>
      </dgm:prSet>
      <dgm:spPr/>
      <dgm:t>
        <a:bodyPr/>
        <a:lstStyle/>
        <a:p>
          <a:endParaRPr kumimoji="1" lang="ja-JP" altLang="en-US"/>
        </a:p>
      </dgm:t>
    </dgm:pt>
    <dgm:pt modelId="{233B9B50-097B-4B39-B590-A6BBB02EB698}" type="pres">
      <dgm:prSet presAssocID="{ACEBD275-EC26-48D6-A1E9-2BE804DCBEC2}" presName="parTrans" presStyleLbl="bgSibTrans2D1" presStyleIdx="2" presStyleCnt="3" custAng="19010335" custScaleX="99945" custLinFactY="100000" custLinFactNeighborX="37039" custLinFactNeighborY="183797"/>
      <dgm:spPr/>
      <dgm:t>
        <a:bodyPr/>
        <a:lstStyle/>
        <a:p>
          <a:endParaRPr kumimoji="1" lang="ja-JP" altLang="en-US"/>
        </a:p>
      </dgm:t>
    </dgm:pt>
    <dgm:pt modelId="{A984EA4C-BAB4-46ED-9A9E-4216E4208619}" type="pres">
      <dgm:prSet presAssocID="{5AC8E892-4F85-4879-B7D0-FD0E199B7098}" presName="node" presStyleLbl="node1" presStyleIdx="2" presStyleCnt="3" custScaleY="130782" custRadScaleRad="135175" custRadScaleInc="-25595">
        <dgm:presLayoutVars>
          <dgm:bulletEnabled val="1"/>
        </dgm:presLayoutVars>
      </dgm:prSet>
      <dgm:spPr/>
      <dgm:t>
        <a:bodyPr/>
        <a:lstStyle/>
        <a:p>
          <a:endParaRPr kumimoji="1" lang="ja-JP" altLang="en-US"/>
        </a:p>
      </dgm:t>
    </dgm:pt>
  </dgm:ptLst>
  <dgm:cxnLst>
    <dgm:cxn modelId="{92307044-861E-40AC-9085-CEED6B75B9F8}" type="presOf" srcId="{5AC8E892-4F85-4879-B7D0-FD0E199B7098}" destId="{A984EA4C-BAB4-46ED-9A9E-4216E4208619}" srcOrd="0" destOrd="0" presId="urn:microsoft.com/office/officeart/2005/8/layout/radial4"/>
    <dgm:cxn modelId="{AE779769-B813-44DE-880E-E96449D4593B}" srcId="{476E103C-3E7F-4E99-B30E-3AB097A0E0FD}" destId="{2F1CE41F-5398-4841-B600-88D12EA3B15F}" srcOrd="1" destOrd="0" parTransId="{4AD8E63B-B881-4048-A0F3-589E7041DD76}" sibTransId="{444C6A34-42D9-4FFE-A976-C06BE6822838}"/>
    <dgm:cxn modelId="{D26295BF-7187-475A-81C9-76424657A8C1}" srcId="{112106B1-7A6E-4C20-98FC-15F11BDF0BE9}" destId="{476E103C-3E7F-4E99-B30E-3AB097A0E0FD}" srcOrd="0" destOrd="0" parTransId="{125C69BE-4C4F-46FD-ACB1-EDA5D77F24EF}" sibTransId="{6C098010-29C5-473A-B31E-C3308E262CE6}"/>
    <dgm:cxn modelId="{CD1A15B2-F257-4506-9435-73A095435C36}" type="presOf" srcId="{2F1CE41F-5398-4841-B600-88D12EA3B15F}" destId="{84882798-0802-4AF4-BB80-427F1F3D5539}" srcOrd="0" destOrd="0" presId="urn:microsoft.com/office/officeart/2005/8/layout/radial4"/>
    <dgm:cxn modelId="{CBC67F84-A0C8-4376-BA62-C83AA0A9F473}" type="presOf" srcId="{368B9C96-EA74-44B5-A144-3056C176DB2D}" destId="{7C1D3CCB-4C5E-4280-BE1D-45FB98C835F2}" srcOrd="0" destOrd="0" presId="urn:microsoft.com/office/officeart/2005/8/layout/radial4"/>
    <dgm:cxn modelId="{1D667C34-791B-49E0-8F8D-DE15A4529F30}" type="presOf" srcId="{A45F492B-F3E6-44DA-9103-5EDD0E22EE1D}" destId="{0D6333A5-EEEB-4B8A-B5A1-5F9712673AF7}" srcOrd="0" destOrd="0" presId="urn:microsoft.com/office/officeart/2005/8/layout/radial4"/>
    <dgm:cxn modelId="{DFAE2882-ECF8-4EFF-8172-2EFC927E5635}" type="presOf" srcId="{112106B1-7A6E-4C20-98FC-15F11BDF0BE9}" destId="{1020A559-2D2B-4A84-BEA5-CC631C19C5ED}" srcOrd="0" destOrd="0" presId="urn:microsoft.com/office/officeart/2005/8/layout/radial4"/>
    <dgm:cxn modelId="{3BD0625F-5380-4D08-B951-4FA4940B60EB}" srcId="{476E103C-3E7F-4E99-B30E-3AB097A0E0FD}" destId="{368B9C96-EA74-44B5-A144-3056C176DB2D}" srcOrd="0" destOrd="0" parTransId="{A45F492B-F3E6-44DA-9103-5EDD0E22EE1D}" sibTransId="{8B1E30A5-9B03-4C59-85E2-8996F929595D}"/>
    <dgm:cxn modelId="{EC0BAF26-1007-4A49-82B9-63B7B60618FA}" srcId="{476E103C-3E7F-4E99-B30E-3AB097A0E0FD}" destId="{5AC8E892-4F85-4879-B7D0-FD0E199B7098}" srcOrd="2" destOrd="0" parTransId="{ACEBD275-EC26-48D6-A1E9-2BE804DCBEC2}" sibTransId="{CBEABB4F-7906-4108-A299-47204B177201}"/>
    <dgm:cxn modelId="{468EE665-4AF5-443D-8698-7A6E7E3B2283}" type="presOf" srcId="{4AD8E63B-B881-4048-A0F3-589E7041DD76}" destId="{301131AA-8FED-40E5-829E-82B6470B0A3C}" srcOrd="0" destOrd="0" presId="urn:microsoft.com/office/officeart/2005/8/layout/radial4"/>
    <dgm:cxn modelId="{5209B1C5-720E-4369-95B9-54611280B079}" type="presOf" srcId="{476E103C-3E7F-4E99-B30E-3AB097A0E0FD}" destId="{10C62726-7BE4-4C6C-9C4C-B12D2E9754BB}" srcOrd="0" destOrd="0" presId="urn:microsoft.com/office/officeart/2005/8/layout/radial4"/>
    <dgm:cxn modelId="{36C4BB89-B105-44A6-9117-EFEE4368830A}" type="presOf" srcId="{ACEBD275-EC26-48D6-A1E9-2BE804DCBEC2}" destId="{233B9B50-097B-4B39-B590-A6BBB02EB698}" srcOrd="0" destOrd="0" presId="urn:microsoft.com/office/officeart/2005/8/layout/radial4"/>
    <dgm:cxn modelId="{52E8E74D-9EF6-47C2-931B-B9023D5E7A06}" type="presParOf" srcId="{1020A559-2D2B-4A84-BEA5-CC631C19C5ED}" destId="{10C62726-7BE4-4C6C-9C4C-B12D2E9754BB}" srcOrd="0" destOrd="0" presId="urn:microsoft.com/office/officeart/2005/8/layout/radial4"/>
    <dgm:cxn modelId="{E0444B24-B825-4EEC-A380-F376528E8332}" type="presParOf" srcId="{1020A559-2D2B-4A84-BEA5-CC631C19C5ED}" destId="{0D6333A5-EEEB-4B8A-B5A1-5F9712673AF7}" srcOrd="1" destOrd="0" presId="urn:microsoft.com/office/officeart/2005/8/layout/radial4"/>
    <dgm:cxn modelId="{25AF47BA-E636-4069-8C02-CDAB643381FC}" type="presParOf" srcId="{1020A559-2D2B-4A84-BEA5-CC631C19C5ED}" destId="{7C1D3CCB-4C5E-4280-BE1D-45FB98C835F2}" srcOrd="2" destOrd="0" presId="urn:microsoft.com/office/officeart/2005/8/layout/radial4"/>
    <dgm:cxn modelId="{368A236A-E5C0-4644-87B0-9B29D84B475D}" type="presParOf" srcId="{1020A559-2D2B-4A84-BEA5-CC631C19C5ED}" destId="{301131AA-8FED-40E5-829E-82B6470B0A3C}" srcOrd="3" destOrd="0" presId="urn:microsoft.com/office/officeart/2005/8/layout/radial4"/>
    <dgm:cxn modelId="{DED1AD02-DA0A-473C-A0CF-BE64E5923F2B}" type="presParOf" srcId="{1020A559-2D2B-4A84-BEA5-CC631C19C5ED}" destId="{84882798-0802-4AF4-BB80-427F1F3D5539}" srcOrd="4" destOrd="0" presId="urn:microsoft.com/office/officeart/2005/8/layout/radial4"/>
    <dgm:cxn modelId="{CDC1A64A-13DD-4F05-82AA-646DAFBCCFDD}" type="presParOf" srcId="{1020A559-2D2B-4A84-BEA5-CC631C19C5ED}" destId="{233B9B50-097B-4B39-B590-A6BBB02EB698}" srcOrd="5" destOrd="0" presId="urn:microsoft.com/office/officeart/2005/8/layout/radial4"/>
    <dgm:cxn modelId="{28C84603-EEA8-4BAC-8F24-3B3976407DD1}" type="presParOf" srcId="{1020A559-2D2B-4A84-BEA5-CC631C19C5ED}" destId="{A984EA4C-BAB4-46ED-9A9E-4216E4208619}"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DF4B6F-1E6D-4897-9D5F-3900B7848291}">
      <dsp:nvSpPr>
        <dsp:cNvPr id="0" name=""/>
        <dsp:cNvSpPr/>
      </dsp:nvSpPr>
      <dsp:spPr>
        <a:xfrm>
          <a:off x="462826" y="13422"/>
          <a:ext cx="1961487" cy="1002046"/>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kumimoji="1" lang="ja-JP" altLang="en-US" sz="1800" b="0" kern="1200" dirty="0">
              <a:latin typeface="ＤＨＰ特太ゴシック体" panose="020B0500000000000000" pitchFamily="50" charset="-128"/>
              <a:ea typeface="ＤＨＰ特太ゴシック体" panose="020B0500000000000000" pitchFamily="50" charset="-128"/>
            </a:rPr>
            <a:t>地域の概要</a:t>
          </a:r>
          <a:endParaRPr kumimoji="1" lang="en-US" altLang="ja-JP" sz="1800" b="0" kern="1200" dirty="0">
            <a:latin typeface="ＤＨＰ特太ゴシック体" panose="020B0500000000000000" pitchFamily="50" charset="-128"/>
            <a:ea typeface="ＤＨＰ特太ゴシック体" panose="020B0500000000000000" pitchFamily="50" charset="-128"/>
          </a:endParaRPr>
        </a:p>
        <a:p>
          <a:pPr lvl="0" algn="ctr" defTabSz="800100">
            <a:lnSpc>
              <a:spcPct val="90000"/>
            </a:lnSpc>
            <a:spcBef>
              <a:spcPct val="0"/>
            </a:spcBef>
            <a:spcAft>
              <a:spcPct val="35000"/>
            </a:spcAft>
          </a:pPr>
          <a:r>
            <a:rPr kumimoji="1" lang="ja-JP" altLang="en-US" sz="1800" b="0" kern="1200" dirty="0">
              <a:latin typeface="ＤＨＰ特太ゴシック体" panose="020B0500000000000000" pitchFamily="50" charset="-128"/>
              <a:ea typeface="ＤＨＰ特太ゴシック体" panose="020B0500000000000000" pitchFamily="50" charset="-128"/>
            </a:rPr>
            <a:t>（客観的）</a:t>
          </a:r>
        </a:p>
      </dsp:txBody>
      <dsp:txXfrm>
        <a:off x="492175" y="42771"/>
        <a:ext cx="1902789" cy="943348"/>
      </dsp:txXfrm>
    </dsp:sp>
    <dsp:sp modelId="{01120A3B-A756-45F7-B23D-54FCEEE1F063}">
      <dsp:nvSpPr>
        <dsp:cNvPr id="0" name=""/>
        <dsp:cNvSpPr/>
      </dsp:nvSpPr>
      <dsp:spPr>
        <a:xfrm>
          <a:off x="658975" y="1015469"/>
          <a:ext cx="274351" cy="393836"/>
        </a:xfrm>
        <a:custGeom>
          <a:avLst/>
          <a:gdLst/>
          <a:ahLst/>
          <a:cxnLst/>
          <a:rect l="0" t="0" r="0" b="0"/>
          <a:pathLst>
            <a:path>
              <a:moveTo>
                <a:pt x="0" y="0"/>
              </a:moveTo>
              <a:lnTo>
                <a:pt x="0" y="393836"/>
              </a:lnTo>
              <a:lnTo>
                <a:pt x="274351" y="393836"/>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338DD6C-E97C-4AFB-B36A-C82AD91B6276}">
      <dsp:nvSpPr>
        <dsp:cNvPr id="0" name=""/>
        <dsp:cNvSpPr/>
      </dsp:nvSpPr>
      <dsp:spPr>
        <a:xfrm>
          <a:off x="933326" y="1170963"/>
          <a:ext cx="1300408"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地理的位置</a:t>
          </a:r>
        </a:p>
      </dsp:txBody>
      <dsp:txXfrm>
        <a:off x="947288" y="1184925"/>
        <a:ext cx="1272484" cy="448759"/>
      </dsp:txXfrm>
    </dsp:sp>
    <dsp:sp modelId="{8C0BC817-0FB6-41FB-8090-8088723561F1}">
      <dsp:nvSpPr>
        <dsp:cNvPr id="0" name=""/>
        <dsp:cNvSpPr/>
      </dsp:nvSpPr>
      <dsp:spPr>
        <a:xfrm>
          <a:off x="658975" y="1015469"/>
          <a:ext cx="274351" cy="989690"/>
        </a:xfrm>
        <a:custGeom>
          <a:avLst/>
          <a:gdLst/>
          <a:ahLst/>
          <a:cxnLst/>
          <a:rect l="0" t="0" r="0" b="0"/>
          <a:pathLst>
            <a:path>
              <a:moveTo>
                <a:pt x="0" y="0"/>
              </a:moveTo>
              <a:lnTo>
                <a:pt x="0" y="989690"/>
              </a:lnTo>
              <a:lnTo>
                <a:pt x="274351" y="989690"/>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15B83B5-F487-486B-B616-A662A349C0F0}">
      <dsp:nvSpPr>
        <dsp:cNvPr id="0" name=""/>
        <dsp:cNvSpPr/>
      </dsp:nvSpPr>
      <dsp:spPr>
        <a:xfrm>
          <a:off x="933326" y="1766818"/>
          <a:ext cx="1300408"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歴史と文化</a:t>
          </a:r>
        </a:p>
      </dsp:txBody>
      <dsp:txXfrm>
        <a:off x="947288" y="1780780"/>
        <a:ext cx="1272484" cy="448759"/>
      </dsp:txXfrm>
    </dsp:sp>
    <dsp:sp modelId="{B0951AA1-D02E-4191-B033-85C1D19852F2}">
      <dsp:nvSpPr>
        <dsp:cNvPr id="0" name=""/>
        <dsp:cNvSpPr/>
      </dsp:nvSpPr>
      <dsp:spPr>
        <a:xfrm>
          <a:off x="658975" y="1015469"/>
          <a:ext cx="274351" cy="1585545"/>
        </a:xfrm>
        <a:custGeom>
          <a:avLst/>
          <a:gdLst/>
          <a:ahLst/>
          <a:cxnLst/>
          <a:rect l="0" t="0" r="0" b="0"/>
          <a:pathLst>
            <a:path>
              <a:moveTo>
                <a:pt x="0" y="0"/>
              </a:moveTo>
              <a:lnTo>
                <a:pt x="0" y="1585545"/>
              </a:lnTo>
              <a:lnTo>
                <a:pt x="274351" y="1585545"/>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8794865-69DC-4D2A-A99D-9C1C0587DB43}">
      <dsp:nvSpPr>
        <dsp:cNvPr id="0" name=""/>
        <dsp:cNvSpPr/>
      </dsp:nvSpPr>
      <dsp:spPr>
        <a:xfrm>
          <a:off x="933326" y="2362673"/>
          <a:ext cx="1300408"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産業構造</a:t>
          </a:r>
        </a:p>
      </dsp:txBody>
      <dsp:txXfrm>
        <a:off x="947288" y="2376635"/>
        <a:ext cx="1272484" cy="448759"/>
      </dsp:txXfrm>
    </dsp:sp>
    <dsp:sp modelId="{8B9C2C6C-67A4-4D00-A412-8B2542FD4816}">
      <dsp:nvSpPr>
        <dsp:cNvPr id="0" name=""/>
        <dsp:cNvSpPr/>
      </dsp:nvSpPr>
      <dsp:spPr>
        <a:xfrm>
          <a:off x="658975" y="1015469"/>
          <a:ext cx="274351" cy="2181400"/>
        </a:xfrm>
        <a:custGeom>
          <a:avLst/>
          <a:gdLst/>
          <a:ahLst/>
          <a:cxnLst/>
          <a:rect l="0" t="0" r="0" b="0"/>
          <a:pathLst>
            <a:path>
              <a:moveTo>
                <a:pt x="0" y="0"/>
              </a:moveTo>
              <a:lnTo>
                <a:pt x="0" y="2181400"/>
              </a:lnTo>
              <a:lnTo>
                <a:pt x="274351" y="2181400"/>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C289EA3-B5E9-4C28-A39E-5474AC7D7821}">
      <dsp:nvSpPr>
        <dsp:cNvPr id="0" name=""/>
        <dsp:cNvSpPr/>
      </dsp:nvSpPr>
      <dsp:spPr>
        <a:xfrm>
          <a:off x="933326" y="2958527"/>
          <a:ext cx="1300408"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人口動態・将来推計</a:t>
          </a:r>
        </a:p>
      </dsp:txBody>
      <dsp:txXfrm>
        <a:off x="947288" y="2972489"/>
        <a:ext cx="1272484" cy="448759"/>
      </dsp:txXfrm>
    </dsp:sp>
    <dsp:sp modelId="{7A6B2678-E7C4-40FF-807E-FD76DC4B5D71}">
      <dsp:nvSpPr>
        <dsp:cNvPr id="0" name=""/>
        <dsp:cNvSpPr/>
      </dsp:nvSpPr>
      <dsp:spPr>
        <a:xfrm>
          <a:off x="2915812" y="1143"/>
          <a:ext cx="2146688" cy="1027082"/>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kumimoji="1" lang="ja-JP" altLang="en-US" sz="1800" kern="1200" dirty="0">
              <a:latin typeface="ＤＨＰ特太ゴシック体" panose="020B0500000000000000" pitchFamily="50" charset="-128"/>
              <a:ea typeface="ＤＨＰ特太ゴシック体" panose="020B0500000000000000" pitchFamily="50" charset="-128"/>
            </a:rPr>
            <a:t>社会資源状況</a:t>
          </a:r>
          <a:endParaRPr kumimoji="1" lang="en-US" altLang="ja-JP" sz="1800" kern="1200" dirty="0">
            <a:latin typeface="ＤＨＰ特太ゴシック体" panose="020B0500000000000000" pitchFamily="50" charset="-128"/>
            <a:ea typeface="ＤＨＰ特太ゴシック体" panose="020B0500000000000000" pitchFamily="50" charset="-128"/>
          </a:endParaRPr>
        </a:p>
        <a:p>
          <a:pPr lvl="0" algn="ctr" defTabSz="800100">
            <a:lnSpc>
              <a:spcPct val="90000"/>
            </a:lnSpc>
            <a:spcBef>
              <a:spcPct val="0"/>
            </a:spcBef>
            <a:spcAft>
              <a:spcPct val="35000"/>
            </a:spcAft>
          </a:pPr>
          <a:r>
            <a:rPr kumimoji="1" lang="ja-JP" altLang="en-US" sz="1800" kern="1200" dirty="0">
              <a:latin typeface="ＤＨＰ特太ゴシック体" panose="020B0500000000000000" pitchFamily="50" charset="-128"/>
              <a:ea typeface="ＤＨＰ特太ゴシック体" panose="020B0500000000000000" pitchFamily="50" charset="-128"/>
            </a:rPr>
            <a:t>（本人と関係する）</a:t>
          </a:r>
        </a:p>
      </dsp:txBody>
      <dsp:txXfrm>
        <a:off x="2945894" y="31225"/>
        <a:ext cx="2086524" cy="966918"/>
      </dsp:txXfrm>
    </dsp:sp>
    <dsp:sp modelId="{9FB8DB4D-A8CF-47E3-967A-E82195E65A3F}">
      <dsp:nvSpPr>
        <dsp:cNvPr id="0" name=""/>
        <dsp:cNvSpPr/>
      </dsp:nvSpPr>
      <dsp:spPr>
        <a:xfrm>
          <a:off x="3130481" y="1028225"/>
          <a:ext cx="255922" cy="366140"/>
        </a:xfrm>
        <a:custGeom>
          <a:avLst/>
          <a:gdLst/>
          <a:ahLst/>
          <a:cxnLst/>
          <a:rect l="0" t="0" r="0" b="0"/>
          <a:pathLst>
            <a:path>
              <a:moveTo>
                <a:pt x="0" y="0"/>
              </a:moveTo>
              <a:lnTo>
                <a:pt x="0" y="366140"/>
              </a:lnTo>
              <a:lnTo>
                <a:pt x="255922" y="366140"/>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9988DC8-BD7D-4BB3-A497-33FBC6193432}">
      <dsp:nvSpPr>
        <dsp:cNvPr id="0" name=""/>
        <dsp:cNvSpPr/>
      </dsp:nvSpPr>
      <dsp:spPr>
        <a:xfrm>
          <a:off x="3386404" y="1156024"/>
          <a:ext cx="1322374"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行政機関</a:t>
          </a:r>
        </a:p>
      </dsp:txBody>
      <dsp:txXfrm>
        <a:off x="3400366" y="1169986"/>
        <a:ext cx="1294450" cy="448759"/>
      </dsp:txXfrm>
    </dsp:sp>
    <dsp:sp modelId="{255529F3-5BF3-432F-8926-1185A65F7DFC}">
      <dsp:nvSpPr>
        <dsp:cNvPr id="0" name=""/>
        <dsp:cNvSpPr/>
      </dsp:nvSpPr>
      <dsp:spPr>
        <a:xfrm>
          <a:off x="3130481" y="1028225"/>
          <a:ext cx="255922" cy="961995"/>
        </a:xfrm>
        <a:custGeom>
          <a:avLst/>
          <a:gdLst/>
          <a:ahLst/>
          <a:cxnLst/>
          <a:rect l="0" t="0" r="0" b="0"/>
          <a:pathLst>
            <a:path>
              <a:moveTo>
                <a:pt x="0" y="0"/>
              </a:moveTo>
              <a:lnTo>
                <a:pt x="0" y="961995"/>
              </a:lnTo>
              <a:lnTo>
                <a:pt x="255922" y="961995"/>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616B5AB-87E5-4C7D-8C82-28D1CCA3088C}">
      <dsp:nvSpPr>
        <dsp:cNvPr id="0" name=""/>
        <dsp:cNvSpPr/>
      </dsp:nvSpPr>
      <dsp:spPr>
        <a:xfrm>
          <a:off x="3386404" y="1751879"/>
          <a:ext cx="1326752"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専門機関</a:t>
          </a:r>
        </a:p>
      </dsp:txBody>
      <dsp:txXfrm>
        <a:off x="3400366" y="1765841"/>
        <a:ext cx="1298828" cy="448759"/>
      </dsp:txXfrm>
    </dsp:sp>
    <dsp:sp modelId="{E9D68419-2B59-4153-B89E-12064012A3D4}">
      <dsp:nvSpPr>
        <dsp:cNvPr id="0" name=""/>
        <dsp:cNvSpPr/>
      </dsp:nvSpPr>
      <dsp:spPr>
        <a:xfrm>
          <a:off x="3130481" y="1028225"/>
          <a:ext cx="255922" cy="1557850"/>
        </a:xfrm>
        <a:custGeom>
          <a:avLst/>
          <a:gdLst/>
          <a:ahLst/>
          <a:cxnLst/>
          <a:rect l="0" t="0" r="0" b="0"/>
          <a:pathLst>
            <a:path>
              <a:moveTo>
                <a:pt x="0" y="0"/>
              </a:moveTo>
              <a:lnTo>
                <a:pt x="0" y="1557850"/>
              </a:lnTo>
              <a:lnTo>
                <a:pt x="255922" y="1557850"/>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265660A-A589-4A74-ABAE-F8AF633F8B17}">
      <dsp:nvSpPr>
        <dsp:cNvPr id="0" name=""/>
        <dsp:cNvSpPr/>
      </dsp:nvSpPr>
      <dsp:spPr>
        <a:xfrm>
          <a:off x="3386404" y="2347733"/>
          <a:ext cx="1363826"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地域組織</a:t>
          </a:r>
        </a:p>
      </dsp:txBody>
      <dsp:txXfrm>
        <a:off x="3400366" y="2361695"/>
        <a:ext cx="1335902" cy="448759"/>
      </dsp:txXfrm>
    </dsp:sp>
    <dsp:sp modelId="{13AB94B6-D3DC-454B-B7DC-D012AA190B48}">
      <dsp:nvSpPr>
        <dsp:cNvPr id="0" name=""/>
        <dsp:cNvSpPr/>
      </dsp:nvSpPr>
      <dsp:spPr>
        <a:xfrm>
          <a:off x="3130481" y="1028225"/>
          <a:ext cx="255922" cy="2153705"/>
        </a:xfrm>
        <a:custGeom>
          <a:avLst/>
          <a:gdLst/>
          <a:ahLst/>
          <a:cxnLst/>
          <a:rect l="0" t="0" r="0" b="0"/>
          <a:pathLst>
            <a:path>
              <a:moveTo>
                <a:pt x="0" y="0"/>
              </a:moveTo>
              <a:lnTo>
                <a:pt x="0" y="2153705"/>
              </a:lnTo>
              <a:lnTo>
                <a:pt x="255922" y="2153705"/>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BAA5AAD-3204-455F-8DC6-ECDD184C2BA7}">
      <dsp:nvSpPr>
        <dsp:cNvPr id="0" name=""/>
        <dsp:cNvSpPr/>
      </dsp:nvSpPr>
      <dsp:spPr>
        <a:xfrm>
          <a:off x="3386404" y="2943588"/>
          <a:ext cx="1861881"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en-US" altLang="ja-JP" sz="1800" kern="1200" dirty="0"/>
            <a:t>NPO</a:t>
          </a:r>
          <a:r>
            <a:rPr kumimoji="1" lang="ja-JP" altLang="en-US" sz="1800" kern="1200" dirty="0"/>
            <a:t>・ボランティア</a:t>
          </a:r>
        </a:p>
      </dsp:txBody>
      <dsp:txXfrm>
        <a:off x="3400366" y="2957550"/>
        <a:ext cx="1833957" cy="448759"/>
      </dsp:txXfrm>
    </dsp:sp>
    <dsp:sp modelId="{04CEBDC3-14B9-44CC-8E18-9835DE62CE51}">
      <dsp:nvSpPr>
        <dsp:cNvPr id="0" name=""/>
        <dsp:cNvSpPr/>
      </dsp:nvSpPr>
      <dsp:spPr>
        <a:xfrm>
          <a:off x="3130481" y="1028225"/>
          <a:ext cx="255922" cy="2749559"/>
        </a:xfrm>
        <a:custGeom>
          <a:avLst/>
          <a:gdLst/>
          <a:ahLst/>
          <a:cxnLst/>
          <a:rect l="0" t="0" r="0" b="0"/>
          <a:pathLst>
            <a:path>
              <a:moveTo>
                <a:pt x="0" y="0"/>
              </a:moveTo>
              <a:lnTo>
                <a:pt x="0" y="2749559"/>
              </a:lnTo>
              <a:lnTo>
                <a:pt x="255922" y="2749559"/>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0F12034-C474-48D4-9862-2E6F0F44D594}">
      <dsp:nvSpPr>
        <dsp:cNvPr id="0" name=""/>
        <dsp:cNvSpPr/>
      </dsp:nvSpPr>
      <dsp:spPr>
        <a:xfrm>
          <a:off x="3386404" y="3539443"/>
          <a:ext cx="1400115"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当事者団体</a:t>
          </a:r>
        </a:p>
      </dsp:txBody>
      <dsp:txXfrm>
        <a:off x="3400366" y="3553405"/>
        <a:ext cx="1372191" cy="448759"/>
      </dsp:txXfrm>
    </dsp:sp>
    <dsp:sp modelId="{C5B33742-C787-41C8-AF9C-7FCDAE3FB7AB}">
      <dsp:nvSpPr>
        <dsp:cNvPr id="0" name=""/>
        <dsp:cNvSpPr/>
      </dsp:nvSpPr>
      <dsp:spPr>
        <a:xfrm>
          <a:off x="3130481" y="1028225"/>
          <a:ext cx="255922" cy="3345414"/>
        </a:xfrm>
        <a:custGeom>
          <a:avLst/>
          <a:gdLst/>
          <a:ahLst/>
          <a:cxnLst/>
          <a:rect l="0" t="0" r="0" b="0"/>
          <a:pathLst>
            <a:path>
              <a:moveTo>
                <a:pt x="0" y="0"/>
              </a:moveTo>
              <a:lnTo>
                <a:pt x="0" y="3345414"/>
              </a:lnTo>
              <a:lnTo>
                <a:pt x="255922" y="3345414"/>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2D47270-97E8-4A52-9180-7B4BF4940EE4}">
      <dsp:nvSpPr>
        <dsp:cNvPr id="0" name=""/>
        <dsp:cNvSpPr/>
      </dsp:nvSpPr>
      <dsp:spPr>
        <a:xfrm>
          <a:off x="3386404" y="4135298"/>
          <a:ext cx="1714749"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中間支援組織</a:t>
          </a:r>
        </a:p>
      </dsp:txBody>
      <dsp:txXfrm>
        <a:off x="3400366" y="4149260"/>
        <a:ext cx="1686825" cy="448759"/>
      </dsp:txXfrm>
    </dsp:sp>
    <dsp:sp modelId="{D9C38C2F-3AFE-4986-A526-67688D69828A}">
      <dsp:nvSpPr>
        <dsp:cNvPr id="0" name=""/>
        <dsp:cNvSpPr/>
      </dsp:nvSpPr>
      <dsp:spPr>
        <a:xfrm>
          <a:off x="3130481" y="1028225"/>
          <a:ext cx="281885" cy="3933784"/>
        </a:xfrm>
        <a:custGeom>
          <a:avLst/>
          <a:gdLst/>
          <a:ahLst/>
          <a:cxnLst/>
          <a:rect l="0" t="0" r="0" b="0"/>
          <a:pathLst>
            <a:path>
              <a:moveTo>
                <a:pt x="0" y="0"/>
              </a:moveTo>
              <a:lnTo>
                <a:pt x="0" y="3933784"/>
              </a:lnTo>
              <a:lnTo>
                <a:pt x="281885" y="3933784"/>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F0F3BC1-B064-4C47-930A-E793B1737C66}">
      <dsp:nvSpPr>
        <dsp:cNvPr id="0" name=""/>
        <dsp:cNvSpPr/>
      </dsp:nvSpPr>
      <dsp:spPr>
        <a:xfrm>
          <a:off x="3412366" y="4723668"/>
          <a:ext cx="1400115"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関係企業</a:t>
          </a:r>
        </a:p>
      </dsp:txBody>
      <dsp:txXfrm>
        <a:off x="3426328" y="4737630"/>
        <a:ext cx="1372191" cy="448759"/>
      </dsp:txXfrm>
    </dsp:sp>
    <dsp:sp modelId="{3CF3D646-6117-48B6-9BEB-213E2FDA8A54}">
      <dsp:nvSpPr>
        <dsp:cNvPr id="0" name=""/>
        <dsp:cNvSpPr/>
      </dsp:nvSpPr>
      <dsp:spPr>
        <a:xfrm>
          <a:off x="5536191" y="1143"/>
          <a:ext cx="1998639" cy="1077534"/>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kumimoji="1" lang="ja-JP" altLang="en-US" sz="1800" kern="1200" dirty="0">
              <a:latin typeface="ＤＨＰ特太ゴシック体" panose="020B0500000000000000" pitchFamily="50" charset="-128"/>
              <a:ea typeface="ＤＨＰ特太ゴシック体" panose="020B0500000000000000" pitchFamily="50" charset="-128"/>
            </a:rPr>
            <a:t>地域の詳細</a:t>
          </a:r>
          <a:endParaRPr kumimoji="1" lang="en-US" altLang="ja-JP" sz="1800" kern="1200" dirty="0">
            <a:latin typeface="ＤＨＰ特太ゴシック体" panose="020B0500000000000000" pitchFamily="50" charset="-128"/>
            <a:ea typeface="ＤＨＰ特太ゴシック体" panose="020B0500000000000000" pitchFamily="50" charset="-128"/>
          </a:endParaRPr>
        </a:p>
        <a:p>
          <a:pPr lvl="0" algn="ctr" defTabSz="800100">
            <a:lnSpc>
              <a:spcPct val="90000"/>
            </a:lnSpc>
            <a:spcBef>
              <a:spcPct val="0"/>
            </a:spcBef>
            <a:spcAft>
              <a:spcPct val="35000"/>
            </a:spcAft>
          </a:pPr>
          <a:r>
            <a:rPr kumimoji="1" lang="ja-JP" altLang="en-US" sz="1800" kern="1200" dirty="0">
              <a:latin typeface="ＤＨＰ特太ゴシック体" panose="020B0500000000000000" pitchFamily="50" charset="-128"/>
              <a:ea typeface="ＤＨＰ特太ゴシック体" panose="020B0500000000000000" pitchFamily="50" charset="-128"/>
            </a:rPr>
            <a:t>（住民の関係性）</a:t>
          </a:r>
        </a:p>
      </dsp:txBody>
      <dsp:txXfrm>
        <a:off x="5567751" y="32703"/>
        <a:ext cx="1935519" cy="1014414"/>
      </dsp:txXfrm>
    </dsp:sp>
    <dsp:sp modelId="{39612DD9-E325-46F0-9A58-9B0E6DAB3795}">
      <dsp:nvSpPr>
        <dsp:cNvPr id="0" name=""/>
        <dsp:cNvSpPr/>
      </dsp:nvSpPr>
      <dsp:spPr>
        <a:xfrm>
          <a:off x="5736055" y="1078677"/>
          <a:ext cx="203429" cy="378868"/>
        </a:xfrm>
        <a:custGeom>
          <a:avLst/>
          <a:gdLst/>
          <a:ahLst/>
          <a:cxnLst/>
          <a:rect l="0" t="0" r="0" b="0"/>
          <a:pathLst>
            <a:path>
              <a:moveTo>
                <a:pt x="0" y="0"/>
              </a:moveTo>
              <a:lnTo>
                <a:pt x="0" y="378868"/>
              </a:lnTo>
              <a:lnTo>
                <a:pt x="203429" y="378868"/>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6C73DDE-4AE0-475D-9DF7-E96AE85328D2}">
      <dsp:nvSpPr>
        <dsp:cNvPr id="0" name=""/>
        <dsp:cNvSpPr/>
      </dsp:nvSpPr>
      <dsp:spPr>
        <a:xfrm>
          <a:off x="5939484" y="1219203"/>
          <a:ext cx="1497649"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自治会</a:t>
          </a:r>
        </a:p>
      </dsp:txBody>
      <dsp:txXfrm>
        <a:off x="5953446" y="1233165"/>
        <a:ext cx="1469725" cy="448759"/>
      </dsp:txXfrm>
    </dsp:sp>
    <dsp:sp modelId="{4F07EE1B-B4B9-4E48-8FB7-8050D2D0527E}">
      <dsp:nvSpPr>
        <dsp:cNvPr id="0" name=""/>
        <dsp:cNvSpPr/>
      </dsp:nvSpPr>
      <dsp:spPr>
        <a:xfrm>
          <a:off x="5736055" y="1078677"/>
          <a:ext cx="203429" cy="974723"/>
        </a:xfrm>
        <a:custGeom>
          <a:avLst/>
          <a:gdLst/>
          <a:ahLst/>
          <a:cxnLst/>
          <a:rect l="0" t="0" r="0" b="0"/>
          <a:pathLst>
            <a:path>
              <a:moveTo>
                <a:pt x="0" y="0"/>
              </a:moveTo>
              <a:lnTo>
                <a:pt x="0" y="974723"/>
              </a:lnTo>
              <a:lnTo>
                <a:pt x="203429" y="974723"/>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9C8FB37-F080-49C1-8B1C-CD31125B6961}">
      <dsp:nvSpPr>
        <dsp:cNvPr id="0" name=""/>
        <dsp:cNvSpPr/>
      </dsp:nvSpPr>
      <dsp:spPr>
        <a:xfrm>
          <a:off x="5939484" y="1815058"/>
          <a:ext cx="1497649"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民生児童委員</a:t>
          </a:r>
        </a:p>
      </dsp:txBody>
      <dsp:txXfrm>
        <a:off x="5953446" y="1829020"/>
        <a:ext cx="1469725" cy="448759"/>
      </dsp:txXfrm>
    </dsp:sp>
    <dsp:sp modelId="{0571BD4E-3183-48C1-B65A-FB59DD53042F}">
      <dsp:nvSpPr>
        <dsp:cNvPr id="0" name=""/>
        <dsp:cNvSpPr/>
      </dsp:nvSpPr>
      <dsp:spPr>
        <a:xfrm>
          <a:off x="5736055" y="1078677"/>
          <a:ext cx="203429" cy="1570577"/>
        </a:xfrm>
        <a:custGeom>
          <a:avLst/>
          <a:gdLst/>
          <a:ahLst/>
          <a:cxnLst/>
          <a:rect l="0" t="0" r="0" b="0"/>
          <a:pathLst>
            <a:path>
              <a:moveTo>
                <a:pt x="0" y="0"/>
              </a:moveTo>
              <a:lnTo>
                <a:pt x="0" y="1570577"/>
              </a:lnTo>
              <a:lnTo>
                <a:pt x="203429" y="1570577"/>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1D1086B-9585-4C8D-AAE3-5ADD4AA039BD}">
      <dsp:nvSpPr>
        <dsp:cNvPr id="0" name=""/>
        <dsp:cNvSpPr/>
      </dsp:nvSpPr>
      <dsp:spPr>
        <a:xfrm>
          <a:off x="5939484" y="2410913"/>
          <a:ext cx="1882405"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学校区コミュニティ</a:t>
          </a:r>
        </a:p>
      </dsp:txBody>
      <dsp:txXfrm>
        <a:off x="5953446" y="2424875"/>
        <a:ext cx="1854481" cy="448759"/>
      </dsp:txXfrm>
    </dsp:sp>
    <dsp:sp modelId="{92DDC7D3-0C2D-4EC6-AF08-71B75071FEC2}">
      <dsp:nvSpPr>
        <dsp:cNvPr id="0" name=""/>
        <dsp:cNvSpPr/>
      </dsp:nvSpPr>
      <dsp:spPr>
        <a:xfrm>
          <a:off x="5736055" y="1078677"/>
          <a:ext cx="203429" cy="2166432"/>
        </a:xfrm>
        <a:custGeom>
          <a:avLst/>
          <a:gdLst/>
          <a:ahLst/>
          <a:cxnLst/>
          <a:rect l="0" t="0" r="0" b="0"/>
          <a:pathLst>
            <a:path>
              <a:moveTo>
                <a:pt x="0" y="0"/>
              </a:moveTo>
              <a:lnTo>
                <a:pt x="0" y="2166432"/>
              </a:lnTo>
              <a:lnTo>
                <a:pt x="203429" y="2166432"/>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C59BB0D-0F7C-4127-9221-CA72DA975BC6}">
      <dsp:nvSpPr>
        <dsp:cNvPr id="0" name=""/>
        <dsp:cNvSpPr/>
      </dsp:nvSpPr>
      <dsp:spPr>
        <a:xfrm>
          <a:off x="5939484" y="3006768"/>
          <a:ext cx="1695636"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頼りになる商店</a:t>
          </a:r>
        </a:p>
      </dsp:txBody>
      <dsp:txXfrm>
        <a:off x="5953446" y="3020730"/>
        <a:ext cx="1667712" cy="448759"/>
      </dsp:txXfrm>
    </dsp:sp>
    <dsp:sp modelId="{CD426368-7611-4756-9BDD-95F893E333DD}">
      <dsp:nvSpPr>
        <dsp:cNvPr id="0" name=""/>
        <dsp:cNvSpPr/>
      </dsp:nvSpPr>
      <dsp:spPr>
        <a:xfrm>
          <a:off x="5736055" y="1078677"/>
          <a:ext cx="203429" cy="2762287"/>
        </a:xfrm>
        <a:custGeom>
          <a:avLst/>
          <a:gdLst/>
          <a:ahLst/>
          <a:cxnLst/>
          <a:rect l="0" t="0" r="0" b="0"/>
          <a:pathLst>
            <a:path>
              <a:moveTo>
                <a:pt x="0" y="0"/>
              </a:moveTo>
              <a:lnTo>
                <a:pt x="0" y="2762287"/>
              </a:lnTo>
              <a:lnTo>
                <a:pt x="203429" y="2762287"/>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3B75A23-5C8E-47FE-A940-2B31942EE275}">
      <dsp:nvSpPr>
        <dsp:cNvPr id="0" name=""/>
        <dsp:cNvSpPr/>
      </dsp:nvSpPr>
      <dsp:spPr>
        <a:xfrm>
          <a:off x="5939484" y="3602623"/>
          <a:ext cx="1936373"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本人が見込んだ人</a:t>
          </a:r>
        </a:p>
      </dsp:txBody>
      <dsp:txXfrm>
        <a:off x="5953446" y="3616585"/>
        <a:ext cx="1908449" cy="448759"/>
      </dsp:txXfrm>
    </dsp:sp>
    <dsp:sp modelId="{A4968A88-3060-4FD2-89CB-A44561BF712C}">
      <dsp:nvSpPr>
        <dsp:cNvPr id="0" name=""/>
        <dsp:cNvSpPr/>
      </dsp:nvSpPr>
      <dsp:spPr>
        <a:xfrm>
          <a:off x="5736055" y="1078677"/>
          <a:ext cx="203429" cy="3358142"/>
        </a:xfrm>
        <a:custGeom>
          <a:avLst/>
          <a:gdLst/>
          <a:ahLst/>
          <a:cxnLst/>
          <a:rect l="0" t="0" r="0" b="0"/>
          <a:pathLst>
            <a:path>
              <a:moveTo>
                <a:pt x="0" y="0"/>
              </a:moveTo>
              <a:lnTo>
                <a:pt x="0" y="3358142"/>
              </a:lnTo>
              <a:lnTo>
                <a:pt x="203429" y="3358142"/>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0F281D0-23AD-4ED8-82D5-E236E732A22B}">
      <dsp:nvSpPr>
        <dsp:cNvPr id="0" name=""/>
        <dsp:cNvSpPr/>
      </dsp:nvSpPr>
      <dsp:spPr>
        <a:xfrm>
          <a:off x="5939484" y="4198477"/>
          <a:ext cx="1497649" cy="47668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kumimoji="1" lang="ja-JP" altLang="en-US" sz="1800" kern="1200" dirty="0"/>
            <a:t>世話好きさん</a:t>
          </a:r>
        </a:p>
      </dsp:txBody>
      <dsp:txXfrm>
        <a:off x="5953446" y="4212439"/>
        <a:ext cx="1469725" cy="4487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D6B690-5275-4F66-99CF-F36673EB7670}">
      <dsp:nvSpPr>
        <dsp:cNvPr id="0" name=""/>
        <dsp:cNvSpPr/>
      </dsp:nvSpPr>
      <dsp:spPr>
        <a:xfrm>
          <a:off x="0" y="137502"/>
          <a:ext cx="4709323" cy="4709323"/>
        </a:xfrm>
        <a:prstGeom prst="pie">
          <a:avLst>
            <a:gd name="adj1" fmla="val 5400000"/>
            <a:gd name="adj2" fmla="val 16200000"/>
          </a:avLst>
        </a:prstGeom>
        <a:solidFill>
          <a:schemeClr val="accent6">
            <a:shade val="8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75D2AF1-DB82-42DC-A62B-2CD9F3CAFBB8}">
      <dsp:nvSpPr>
        <dsp:cNvPr id="0" name=""/>
        <dsp:cNvSpPr/>
      </dsp:nvSpPr>
      <dsp:spPr>
        <a:xfrm>
          <a:off x="2354661" y="137502"/>
          <a:ext cx="5494210" cy="4709323"/>
        </a:xfrm>
        <a:prstGeom prst="rect">
          <a:avLst/>
        </a:prstGeom>
        <a:solidFill>
          <a:schemeClr val="lt1">
            <a:alpha val="90000"/>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kumimoji="1" lang="ja-JP" altLang="en-US" sz="3800" kern="1200" dirty="0"/>
            <a:t>行政資料</a:t>
          </a:r>
        </a:p>
      </dsp:txBody>
      <dsp:txXfrm>
        <a:off x="2354661" y="137502"/>
        <a:ext cx="2747105" cy="1412800"/>
      </dsp:txXfrm>
    </dsp:sp>
    <dsp:sp modelId="{7EBA5659-1633-44B3-97F6-0FBE7056472D}">
      <dsp:nvSpPr>
        <dsp:cNvPr id="0" name=""/>
        <dsp:cNvSpPr/>
      </dsp:nvSpPr>
      <dsp:spPr>
        <a:xfrm>
          <a:off x="824133" y="1550302"/>
          <a:ext cx="3061057" cy="3061057"/>
        </a:xfrm>
        <a:prstGeom prst="pie">
          <a:avLst>
            <a:gd name="adj1" fmla="val 5400000"/>
            <a:gd name="adj2" fmla="val 16200000"/>
          </a:avLst>
        </a:prstGeom>
        <a:solidFill>
          <a:schemeClr val="accent6">
            <a:shade val="80000"/>
            <a:hueOff val="-190846"/>
            <a:satOff val="8505"/>
            <a:lumOff val="1188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596478B-0F87-4BE9-B811-B1EC5E151E45}">
      <dsp:nvSpPr>
        <dsp:cNvPr id="0" name=""/>
        <dsp:cNvSpPr/>
      </dsp:nvSpPr>
      <dsp:spPr>
        <a:xfrm>
          <a:off x="2354661" y="1527941"/>
          <a:ext cx="5494210" cy="3105779"/>
        </a:xfrm>
        <a:prstGeom prst="rect">
          <a:avLst/>
        </a:prstGeom>
        <a:solidFill>
          <a:schemeClr val="lt1">
            <a:alpha val="90000"/>
            <a:hueOff val="0"/>
            <a:satOff val="0"/>
            <a:lumOff val="0"/>
            <a:alphaOff val="0"/>
          </a:schemeClr>
        </a:solidFill>
        <a:ln w="25400" cap="flat" cmpd="sng" algn="ctr">
          <a:solidFill>
            <a:schemeClr val="accent6">
              <a:shade val="80000"/>
              <a:hueOff val="-190846"/>
              <a:satOff val="8505"/>
              <a:lumOff val="1188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kumimoji="1" lang="ja-JP" altLang="en-US" sz="3800" kern="1200" dirty="0"/>
            <a:t>調査の結果</a:t>
          </a:r>
        </a:p>
      </dsp:txBody>
      <dsp:txXfrm>
        <a:off x="2354661" y="1527941"/>
        <a:ext cx="2747105" cy="1433436"/>
      </dsp:txXfrm>
    </dsp:sp>
    <dsp:sp modelId="{8325CF0F-B7C7-4527-8E5D-9645BF743227}">
      <dsp:nvSpPr>
        <dsp:cNvPr id="0" name=""/>
        <dsp:cNvSpPr/>
      </dsp:nvSpPr>
      <dsp:spPr>
        <a:xfrm>
          <a:off x="1648263" y="2963097"/>
          <a:ext cx="1412795" cy="1412795"/>
        </a:xfrm>
        <a:prstGeom prst="pie">
          <a:avLst>
            <a:gd name="adj1" fmla="val 5400000"/>
            <a:gd name="adj2" fmla="val 16200000"/>
          </a:avLst>
        </a:prstGeom>
        <a:solidFill>
          <a:schemeClr val="accent6">
            <a:shade val="80000"/>
            <a:hueOff val="-381692"/>
            <a:satOff val="17009"/>
            <a:lumOff val="2377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B46203C-D095-46D4-AEAD-71291F839D6D}">
      <dsp:nvSpPr>
        <dsp:cNvPr id="0" name=""/>
        <dsp:cNvSpPr/>
      </dsp:nvSpPr>
      <dsp:spPr>
        <a:xfrm>
          <a:off x="2354661" y="2963097"/>
          <a:ext cx="5494210" cy="1412795"/>
        </a:xfrm>
        <a:prstGeom prst="rect">
          <a:avLst/>
        </a:prstGeom>
        <a:solidFill>
          <a:schemeClr val="lt1">
            <a:alpha val="90000"/>
            <a:hueOff val="0"/>
            <a:satOff val="0"/>
            <a:lumOff val="0"/>
            <a:alphaOff val="0"/>
          </a:schemeClr>
        </a:solidFill>
        <a:ln w="25400" cap="flat" cmpd="sng" algn="ctr">
          <a:solidFill>
            <a:schemeClr val="accent6">
              <a:shade val="80000"/>
              <a:hueOff val="-381692"/>
              <a:satOff val="17009"/>
              <a:lumOff val="237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kumimoji="1" lang="ja-JP" altLang="en-US" sz="3800" kern="1200" dirty="0"/>
            <a:t>住民の意見</a:t>
          </a:r>
        </a:p>
      </dsp:txBody>
      <dsp:txXfrm>
        <a:off x="2354661" y="2963097"/>
        <a:ext cx="2747105" cy="1412795"/>
      </dsp:txXfrm>
    </dsp:sp>
    <dsp:sp modelId="{BFC03AD6-3DFC-47A5-8743-35A76C52852E}">
      <dsp:nvSpPr>
        <dsp:cNvPr id="0" name=""/>
        <dsp:cNvSpPr/>
      </dsp:nvSpPr>
      <dsp:spPr>
        <a:xfrm>
          <a:off x="5101766" y="137502"/>
          <a:ext cx="2747105" cy="141280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a:t>地理的課題（防災等）</a:t>
          </a:r>
        </a:p>
        <a:p>
          <a:pPr marL="171450" lvl="1" indent="-171450" algn="l" defTabSz="800100">
            <a:lnSpc>
              <a:spcPct val="90000"/>
            </a:lnSpc>
            <a:spcBef>
              <a:spcPct val="0"/>
            </a:spcBef>
            <a:spcAft>
              <a:spcPct val="15000"/>
            </a:spcAft>
            <a:buChar char="••"/>
          </a:pPr>
          <a:r>
            <a:rPr kumimoji="1" lang="ja-JP" altLang="en-US" sz="1800" kern="1200" dirty="0"/>
            <a:t>福祉対象者数</a:t>
          </a:r>
        </a:p>
        <a:p>
          <a:pPr marL="171450" lvl="1" indent="-171450" algn="l" defTabSz="800100">
            <a:lnSpc>
              <a:spcPct val="90000"/>
            </a:lnSpc>
            <a:spcBef>
              <a:spcPct val="0"/>
            </a:spcBef>
            <a:spcAft>
              <a:spcPct val="15000"/>
            </a:spcAft>
            <a:buChar char="••"/>
          </a:pPr>
          <a:r>
            <a:rPr kumimoji="1" lang="ja-JP" altLang="en-US" sz="1800" kern="1200" dirty="0"/>
            <a:t>空き家等住宅状況</a:t>
          </a:r>
        </a:p>
      </dsp:txBody>
      <dsp:txXfrm>
        <a:off x="5101766" y="137502"/>
        <a:ext cx="2747105" cy="1412800"/>
      </dsp:txXfrm>
    </dsp:sp>
    <dsp:sp modelId="{4D88FA95-A599-4C64-93C8-589B17B3F8F3}">
      <dsp:nvSpPr>
        <dsp:cNvPr id="0" name=""/>
        <dsp:cNvSpPr/>
      </dsp:nvSpPr>
      <dsp:spPr>
        <a:xfrm>
          <a:off x="5101766" y="1550302"/>
          <a:ext cx="2747105" cy="141279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a:t>アンケート調査</a:t>
          </a:r>
        </a:p>
        <a:p>
          <a:pPr marL="171450" lvl="1" indent="-171450" algn="l" defTabSz="800100">
            <a:lnSpc>
              <a:spcPct val="90000"/>
            </a:lnSpc>
            <a:spcBef>
              <a:spcPct val="0"/>
            </a:spcBef>
            <a:spcAft>
              <a:spcPct val="15000"/>
            </a:spcAft>
            <a:buChar char="••"/>
          </a:pPr>
          <a:r>
            <a:rPr kumimoji="1" lang="ja-JP" altLang="en-US" sz="1800" kern="1200" dirty="0"/>
            <a:t>ヒアリング調査</a:t>
          </a:r>
        </a:p>
      </dsp:txBody>
      <dsp:txXfrm>
        <a:off x="5101766" y="1550302"/>
        <a:ext cx="2747105" cy="1412795"/>
      </dsp:txXfrm>
    </dsp:sp>
    <dsp:sp modelId="{35FDA122-2EA0-43AD-AC06-42EB9960A6B2}">
      <dsp:nvSpPr>
        <dsp:cNvPr id="0" name=""/>
        <dsp:cNvSpPr/>
      </dsp:nvSpPr>
      <dsp:spPr>
        <a:xfrm>
          <a:off x="5101766" y="2963097"/>
          <a:ext cx="2747105" cy="141279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a:t>住民懇談会</a:t>
          </a:r>
        </a:p>
        <a:p>
          <a:pPr marL="171450" lvl="1" indent="-171450" algn="l" defTabSz="800100">
            <a:lnSpc>
              <a:spcPct val="90000"/>
            </a:lnSpc>
            <a:spcBef>
              <a:spcPct val="0"/>
            </a:spcBef>
            <a:spcAft>
              <a:spcPct val="15000"/>
            </a:spcAft>
            <a:buChar char="••"/>
          </a:pPr>
          <a:r>
            <a:rPr kumimoji="1" lang="ja-JP" altLang="en-US" sz="1800" kern="1200" dirty="0"/>
            <a:t>戸別訪問</a:t>
          </a:r>
        </a:p>
      </dsp:txBody>
      <dsp:txXfrm>
        <a:off x="5101766" y="2963097"/>
        <a:ext cx="2747105" cy="14127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C62726-7BE4-4C6C-9C4C-B12D2E9754BB}">
      <dsp:nvSpPr>
        <dsp:cNvPr id="0" name=""/>
        <dsp:cNvSpPr/>
      </dsp:nvSpPr>
      <dsp:spPr>
        <a:xfrm>
          <a:off x="2346718" y="2549545"/>
          <a:ext cx="2154833" cy="215483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a:t>協働的な</a:t>
          </a:r>
          <a:endParaRPr kumimoji="1" lang="en-US" altLang="ja-JP" sz="2400" kern="1200" dirty="0"/>
        </a:p>
        <a:p>
          <a:pPr lvl="0" algn="ctr" defTabSz="1066800">
            <a:lnSpc>
              <a:spcPct val="90000"/>
            </a:lnSpc>
            <a:spcBef>
              <a:spcPct val="0"/>
            </a:spcBef>
            <a:spcAft>
              <a:spcPct val="35000"/>
            </a:spcAft>
          </a:pPr>
          <a:r>
            <a:rPr kumimoji="1" lang="ja-JP" altLang="en-US" sz="2800" kern="1200" dirty="0"/>
            <a:t>協議の　仕組み</a:t>
          </a:r>
        </a:p>
      </dsp:txBody>
      <dsp:txXfrm>
        <a:off x="2662286" y="2865113"/>
        <a:ext cx="1523697" cy="1523697"/>
      </dsp:txXfrm>
    </dsp:sp>
    <dsp:sp modelId="{0D6333A5-EEEB-4B8A-B5A1-5F9712673AF7}">
      <dsp:nvSpPr>
        <dsp:cNvPr id="0" name=""/>
        <dsp:cNvSpPr/>
      </dsp:nvSpPr>
      <dsp:spPr>
        <a:xfrm rot="10800000">
          <a:off x="2009204" y="651392"/>
          <a:ext cx="325442" cy="868916"/>
        </a:xfrm>
        <a:prstGeom prst="leftArrow">
          <a:avLst>
            <a:gd name="adj1" fmla="val 60000"/>
            <a:gd name="adj2" fmla="val 5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7C1D3CCB-4C5E-4280-BE1D-45FB98C835F2}">
      <dsp:nvSpPr>
        <dsp:cNvPr id="0" name=""/>
        <dsp:cNvSpPr/>
      </dsp:nvSpPr>
      <dsp:spPr>
        <a:xfrm>
          <a:off x="0" y="0"/>
          <a:ext cx="1983611" cy="2191272"/>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kumimoji="1" lang="ja-JP" altLang="en-US" sz="2400" kern="1200" dirty="0"/>
            <a:t>隙間のない</a:t>
          </a:r>
          <a:endParaRPr kumimoji="1" lang="en-US" altLang="ja-JP" sz="2400" kern="1200" dirty="0"/>
        </a:p>
        <a:p>
          <a:pPr lvl="0" algn="ctr" defTabSz="1066800">
            <a:lnSpc>
              <a:spcPct val="90000"/>
            </a:lnSpc>
            <a:spcBef>
              <a:spcPct val="0"/>
            </a:spcBef>
            <a:spcAft>
              <a:spcPct val="35000"/>
            </a:spcAft>
          </a:pPr>
          <a:r>
            <a:rPr kumimoji="1" lang="ja-JP" altLang="en-US" sz="2900" kern="1200" dirty="0"/>
            <a:t>ニーズキャッチ</a:t>
          </a:r>
        </a:p>
      </dsp:txBody>
      <dsp:txXfrm>
        <a:off x="58098" y="58098"/>
        <a:ext cx="1867415" cy="2075076"/>
      </dsp:txXfrm>
    </dsp:sp>
    <dsp:sp modelId="{301131AA-8FED-40E5-829E-82B6470B0A3C}">
      <dsp:nvSpPr>
        <dsp:cNvPr id="0" name=""/>
        <dsp:cNvSpPr/>
      </dsp:nvSpPr>
      <dsp:spPr>
        <a:xfrm rot="10800000">
          <a:off x="4426385" y="658091"/>
          <a:ext cx="319562" cy="855516"/>
        </a:xfrm>
        <a:prstGeom prst="leftArrow">
          <a:avLst>
            <a:gd name="adj1" fmla="val 60000"/>
            <a:gd name="adj2" fmla="val 50000"/>
          </a:avLst>
        </a:prstGeom>
        <a:solidFill>
          <a:srgbClr val="92D05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4882798-0802-4AF4-BB80-427F1F3D5539}">
      <dsp:nvSpPr>
        <dsp:cNvPr id="0" name=""/>
        <dsp:cNvSpPr/>
      </dsp:nvSpPr>
      <dsp:spPr>
        <a:xfrm>
          <a:off x="2359833" y="6535"/>
          <a:ext cx="2013437" cy="2158633"/>
        </a:xfrm>
        <a:prstGeom prst="roundRect">
          <a:avLst>
            <a:gd name="adj" fmla="val 10000"/>
          </a:avLst>
        </a:prstGeom>
        <a:solidFill>
          <a:srgbClr val="92D05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kumimoji="1" lang="ja-JP" altLang="en-US" sz="2400" kern="1200" dirty="0"/>
            <a:t>寄り添い型の</a:t>
          </a:r>
          <a:endParaRPr kumimoji="1" lang="en-US" altLang="ja-JP" sz="2400" kern="1200" dirty="0"/>
        </a:p>
        <a:p>
          <a:pPr lvl="0" algn="ctr" defTabSz="1066800">
            <a:lnSpc>
              <a:spcPct val="90000"/>
            </a:lnSpc>
            <a:spcBef>
              <a:spcPct val="0"/>
            </a:spcBef>
            <a:spcAft>
              <a:spcPct val="35000"/>
            </a:spcAft>
          </a:pPr>
          <a:r>
            <a:rPr kumimoji="1" lang="ja-JP" altLang="en-US" sz="2700" kern="1200" dirty="0"/>
            <a:t>個別支援の仕組み</a:t>
          </a:r>
        </a:p>
      </dsp:txBody>
      <dsp:txXfrm>
        <a:off x="2418805" y="65507"/>
        <a:ext cx="1895493" cy="2040689"/>
      </dsp:txXfrm>
    </dsp:sp>
    <dsp:sp modelId="{233B9B50-097B-4B39-B590-A6BBB02EB698}">
      <dsp:nvSpPr>
        <dsp:cNvPr id="0" name=""/>
        <dsp:cNvSpPr/>
      </dsp:nvSpPr>
      <dsp:spPr>
        <a:xfrm rot="16200000">
          <a:off x="4734093" y="3352968"/>
          <a:ext cx="2267831" cy="614127"/>
        </a:xfrm>
        <a:prstGeom prst="leftArrow">
          <a:avLst>
            <a:gd name="adj1" fmla="val 60000"/>
            <a:gd name="adj2" fmla="val 5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984EA4C-BAB4-46ED-9A9E-4216E4208619}">
      <dsp:nvSpPr>
        <dsp:cNvPr id="0" name=""/>
        <dsp:cNvSpPr/>
      </dsp:nvSpPr>
      <dsp:spPr>
        <a:xfrm>
          <a:off x="4780103" y="18694"/>
          <a:ext cx="2047091" cy="214178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kumimoji="1" lang="ja-JP" altLang="en-US" sz="2400" kern="1200" dirty="0"/>
            <a:t>利用しやすい</a:t>
          </a:r>
          <a:endParaRPr kumimoji="1" lang="en-US" altLang="ja-JP" sz="2400" kern="1200" dirty="0"/>
        </a:p>
        <a:p>
          <a:pPr lvl="0" algn="ctr" defTabSz="1066800">
            <a:lnSpc>
              <a:spcPct val="90000"/>
            </a:lnSpc>
            <a:spcBef>
              <a:spcPct val="0"/>
            </a:spcBef>
            <a:spcAft>
              <a:spcPct val="35000"/>
            </a:spcAft>
          </a:pPr>
          <a:r>
            <a:rPr kumimoji="1" lang="ja-JP" altLang="en-US" sz="2600" kern="1200" dirty="0"/>
            <a:t>社会資源の開発</a:t>
          </a:r>
        </a:p>
      </dsp:txBody>
      <dsp:txXfrm>
        <a:off x="4840060" y="78651"/>
        <a:ext cx="1927177" cy="202186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6B484314-B8DD-43EB-9742-FACB0658C1B0}" type="datetimeFigureOut">
              <a:rPr lang="ja-JP" altLang="en-US"/>
              <a:pPr>
                <a:defRPr/>
              </a:pPr>
              <a:t>2019/8/27</a:t>
            </a:fld>
            <a:endParaRPr lang="en-US" altLang="ja-JP"/>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6AAC6113-880B-4E25-8F37-A387B89AA7CF}" type="slidenum">
              <a:rPr lang="ja-JP" altLang="en-US"/>
              <a:pPr>
                <a:defRPr/>
              </a:pPr>
              <a:t>‹#›</a:t>
            </a:fld>
            <a:endParaRPr lang="en-US" altLang="ja-JP"/>
          </a:p>
        </p:txBody>
      </p:sp>
    </p:spTree>
    <p:extLst>
      <p:ext uri="{BB962C8B-B14F-4D97-AF65-F5344CB8AC3E}">
        <p14:creationId xmlns:p14="http://schemas.microsoft.com/office/powerpoint/2010/main" val="2444819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2125636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そして、ジェネラリスト・ソーシャルワークと地域を基盤としたソーシャルワークの関連を示したのがこちらの図になります。</a:t>
            </a:r>
            <a:endParaRPr kumimoji="1" lang="en-US" altLang="ja-JP" dirty="0"/>
          </a:p>
          <a:p>
            <a:r>
              <a:rPr kumimoji="1" lang="ja-JP" altLang="en-US" dirty="0"/>
              <a:t>基礎理論として、より理論的なものがジェネラリスト・ソーシャルワークに</a:t>
            </a:r>
            <a:r>
              <a:rPr kumimoji="1" lang="ja-JP" altLang="en-US" dirty="0" smtClean="0"/>
              <a:t>なります</a:t>
            </a:r>
            <a:r>
              <a:rPr kumimoji="1" lang="ja-JP" altLang="en-US" dirty="0"/>
              <a:t>。</a:t>
            </a:r>
            <a:endParaRPr kumimoji="1" lang="en-US" altLang="ja-JP" dirty="0"/>
          </a:p>
          <a:p>
            <a:r>
              <a:rPr lang="ja-JP" altLang="en-US" dirty="0"/>
              <a:t>次に、実践理論として、地域を基盤としたソーシャルワークがあげられます。</a:t>
            </a:r>
            <a:endParaRPr lang="en-US" altLang="ja-JP" dirty="0"/>
          </a:p>
          <a:p>
            <a:r>
              <a:rPr kumimoji="1" lang="ja-JP" altLang="en-US" dirty="0"/>
              <a:t>これらを具現化したものとして、総合相談があげられます。</a:t>
            </a:r>
            <a:endParaRPr kumimoji="1" lang="en-US" altLang="ja-JP" dirty="0"/>
          </a:p>
          <a:p>
            <a:endParaRPr lang="en-US" altLang="ja-JP" dirty="0"/>
          </a:p>
          <a:p>
            <a:r>
              <a:rPr kumimoji="1" lang="ja-JP" altLang="en-US" dirty="0"/>
              <a:t>総合相談の考え方は</a:t>
            </a:r>
            <a:endParaRPr kumimoji="1" lang="en-US" altLang="ja-JP" dirty="0"/>
          </a:p>
          <a:p>
            <a:r>
              <a:rPr lang="ja-JP" altLang="en-US" dirty="0"/>
              <a:t>①対象別に専門機関が機能するのではなく、地域生活のニーズに広く対応する</a:t>
            </a:r>
            <a:endParaRPr lang="en-US" altLang="ja-JP" dirty="0"/>
          </a:p>
          <a:p>
            <a:r>
              <a:rPr kumimoji="1" lang="ja-JP" altLang="en-US" dirty="0"/>
              <a:t>②予防的支援から継続的支援までの総合的な支援</a:t>
            </a:r>
            <a:endParaRPr kumimoji="1" lang="en-US" altLang="ja-JP" dirty="0"/>
          </a:p>
          <a:p>
            <a:r>
              <a:rPr lang="ja-JP" altLang="en-US" dirty="0"/>
              <a:t>③１人のクライエントあるいは世帯に対し、長期的な展望をもって支援する</a:t>
            </a:r>
            <a:endParaRPr lang="en-US" altLang="ja-JP" dirty="0"/>
          </a:p>
          <a:p>
            <a:r>
              <a:rPr lang="ja-JP" altLang="en-US" dirty="0"/>
              <a:t>④多様な担い手による総合的な働きかけ</a:t>
            </a:r>
            <a:endParaRPr lang="en-US" altLang="ja-JP" dirty="0"/>
          </a:p>
          <a:p>
            <a:r>
              <a:rPr kumimoji="1" lang="ja-JP" altLang="en-US" dirty="0"/>
              <a:t>⑤クライエントと地域との関係を重視し、総合的かつ一体的に変化を促す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13</a:t>
            </a:fld>
            <a:endParaRPr kumimoji="1" lang="ja-JP" altLang="en-US"/>
          </a:p>
        </p:txBody>
      </p:sp>
    </p:spTree>
    <p:extLst>
      <p:ext uri="{BB962C8B-B14F-4D97-AF65-F5344CB8AC3E}">
        <p14:creationId xmlns:p14="http://schemas.microsoft.com/office/powerpoint/2010/main" val="504939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モデル研修演習内講義「コミュニティソーシャルワーク」よりスライド引用</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14</a:t>
            </a:fld>
            <a:endParaRPr lang="en-US" altLang="ja-JP"/>
          </a:p>
        </p:txBody>
      </p:sp>
    </p:spTree>
    <p:extLst>
      <p:ext uri="{BB962C8B-B14F-4D97-AF65-F5344CB8AC3E}">
        <p14:creationId xmlns:p14="http://schemas.microsoft.com/office/powerpoint/2010/main" val="3976341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15</a:t>
            </a:fld>
            <a:endParaRPr lang="en-US" altLang="ja-JP"/>
          </a:p>
        </p:txBody>
      </p:sp>
    </p:spTree>
    <p:extLst>
      <p:ext uri="{BB962C8B-B14F-4D97-AF65-F5344CB8AC3E}">
        <p14:creationId xmlns:p14="http://schemas.microsoft.com/office/powerpoint/2010/main" val="71589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11DB342-0449-49B6-9CA5-A3C23D5F8E36}"/>
              </a:ext>
            </a:extLst>
          </p:cNvPr>
          <p:cNvSpPr>
            <a:spLocks noChangeArrowheads="1"/>
          </p:cNvSpPr>
          <p:nvPr/>
        </p:nvSpPr>
        <p:spPr bwMode="auto">
          <a:xfrm>
            <a:off x="3886200" y="0"/>
            <a:ext cx="29718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546" tIns="46273" rIns="92546" bIns="46273"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11" name="Rectangle 3">
            <a:extLst>
              <a:ext uri="{FF2B5EF4-FFF2-40B4-BE49-F238E27FC236}">
                <a16:creationId xmlns:a16="http://schemas.microsoft.com/office/drawing/2014/main" id="{4CF8694E-A1C9-4D2B-BC05-21B746F64A2B}"/>
              </a:ext>
            </a:extLst>
          </p:cNvPr>
          <p:cNvSpPr>
            <a:spLocks noChangeArrowheads="1"/>
          </p:cNvSpPr>
          <p:nvPr/>
        </p:nvSpPr>
        <p:spPr bwMode="auto">
          <a:xfrm>
            <a:off x="0" y="9447213"/>
            <a:ext cx="29718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546" tIns="46273" rIns="92546" bIns="46273"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12" name="Rectangle 4">
            <a:extLst>
              <a:ext uri="{FF2B5EF4-FFF2-40B4-BE49-F238E27FC236}">
                <a16:creationId xmlns:a16="http://schemas.microsoft.com/office/drawing/2014/main" id="{55B19659-CC60-4C69-9308-94D301AB98B2}"/>
              </a:ext>
            </a:extLst>
          </p:cNvPr>
          <p:cNvSpPr>
            <a:spLocks noChangeArrowheads="1"/>
          </p:cNvSpPr>
          <p:nvPr/>
        </p:nvSpPr>
        <p:spPr bwMode="auto">
          <a:xfrm>
            <a:off x="0" y="0"/>
            <a:ext cx="29718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546" tIns="46273" rIns="92546" bIns="46273"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13" name="Rectangle 5">
            <a:extLst>
              <a:ext uri="{FF2B5EF4-FFF2-40B4-BE49-F238E27FC236}">
                <a16:creationId xmlns:a16="http://schemas.microsoft.com/office/drawing/2014/main" id="{B24EE5A6-D0CE-42F2-A526-9431C4E70CB8}"/>
              </a:ext>
            </a:extLst>
          </p:cNvPr>
          <p:cNvSpPr>
            <a:spLocks noGrp="1" noChangeArrowheads="1"/>
          </p:cNvSpPr>
          <p:nvPr>
            <p:ph type="body" idx="1"/>
          </p:nvPr>
        </p:nvSpPr>
        <p:spPr bwMode="auto">
          <a:xfrm>
            <a:off x="930275" y="4762500"/>
            <a:ext cx="5043488" cy="44529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583" tIns="44988" rIns="91583" bIns="44988"/>
          <a:lstStyle/>
          <a:p>
            <a:pPr defTabSz="923925" eaLnBrk="1" hangingPunct="1"/>
            <a:r>
              <a:rPr lang="ja-JP" altLang="en-US" sz="900" dirty="0"/>
              <a:t>現任研修なので、あえてＩＣＦに関する講義はなくてもよいと思うが、ＩＣＦの基準を用いていることは説明が必要か？</a:t>
            </a:r>
            <a:endParaRPr lang="en-US" altLang="ja-JP" sz="900" dirty="0"/>
          </a:p>
          <a:p>
            <a:pPr defTabSz="923925" eaLnBrk="1" hangingPunct="1"/>
            <a:r>
              <a:rPr lang="ja-JP" altLang="en-US" sz="900" dirty="0"/>
              <a:t>個別支援で陥りやすい、支援者だけとの関係や福祉資源だけの活用になっていないか？の問いかけ</a:t>
            </a:r>
            <a:endParaRPr lang="en-US" altLang="ja-JP" sz="900" dirty="0"/>
          </a:p>
          <a:p>
            <a:pPr defTabSz="923925" eaLnBrk="1" hangingPunct="1"/>
            <a:r>
              <a:rPr lang="ja-JP" altLang="en-US" sz="900" dirty="0"/>
              <a:t>特に、入院や入所、通所と居宅、等の福祉サービスのマネジメントに終始してしまっていないか、等の確認</a:t>
            </a:r>
            <a:endParaRPr lang="ja-JP" altLang="ja-JP" sz="900" dirty="0"/>
          </a:p>
        </p:txBody>
      </p:sp>
      <p:sp>
        <p:nvSpPr>
          <p:cNvPr id="17414" name="Rectangle 6">
            <a:extLst>
              <a:ext uri="{FF2B5EF4-FFF2-40B4-BE49-F238E27FC236}">
                <a16:creationId xmlns:a16="http://schemas.microsoft.com/office/drawing/2014/main" id="{F88C87A1-6E45-49EF-997F-EEC1FECA2FB7}"/>
              </a:ext>
            </a:extLst>
          </p:cNvPr>
          <p:cNvSpPr>
            <a:spLocks noGrp="1" noRot="1" noChangeAspect="1" noChangeArrowheads="1" noTextEdit="1"/>
          </p:cNvSpPr>
          <p:nvPr>
            <p:ph type="sldImg"/>
          </p:nvPr>
        </p:nvSpPr>
        <p:spPr bwMode="auto">
          <a:xfrm>
            <a:off x="1000125" y="768350"/>
            <a:ext cx="4916488" cy="3687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274951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11DB342-0449-49B6-9CA5-A3C23D5F8E36}"/>
              </a:ext>
            </a:extLst>
          </p:cNvPr>
          <p:cNvSpPr>
            <a:spLocks noChangeArrowheads="1"/>
          </p:cNvSpPr>
          <p:nvPr/>
        </p:nvSpPr>
        <p:spPr bwMode="auto">
          <a:xfrm>
            <a:off x="3886200" y="0"/>
            <a:ext cx="29718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546" tIns="46273" rIns="92546" bIns="46273"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11" name="Rectangle 3">
            <a:extLst>
              <a:ext uri="{FF2B5EF4-FFF2-40B4-BE49-F238E27FC236}">
                <a16:creationId xmlns:a16="http://schemas.microsoft.com/office/drawing/2014/main" id="{4CF8694E-A1C9-4D2B-BC05-21B746F64A2B}"/>
              </a:ext>
            </a:extLst>
          </p:cNvPr>
          <p:cNvSpPr>
            <a:spLocks noChangeArrowheads="1"/>
          </p:cNvSpPr>
          <p:nvPr/>
        </p:nvSpPr>
        <p:spPr bwMode="auto">
          <a:xfrm>
            <a:off x="0" y="9447213"/>
            <a:ext cx="29718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546" tIns="46273" rIns="92546" bIns="46273"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12" name="Rectangle 4">
            <a:extLst>
              <a:ext uri="{FF2B5EF4-FFF2-40B4-BE49-F238E27FC236}">
                <a16:creationId xmlns:a16="http://schemas.microsoft.com/office/drawing/2014/main" id="{55B19659-CC60-4C69-9308-94D301AB98B2}"/>
              </a:ext>
            </a:extLst>
          </p:cNvPr>
          <p:cNvSpPr>
            <a:spLocks noChangeArrowheads="1"/>
          </p:cNvSpPr>
          <p:nvPr/>
        </p:nvSpPr>
        <p:spPr bwMode="auto">
          <a:xfrm>
            <a:off x="0" y="0"/>
            <a:ext cx="29718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546" tIns="46273" rIns="92546" bIns="46273"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13" name="Rectangle 5">
            <a:extLst>
              <a:ext uri="{FF2B5EF4-FFF2-40B4-BE49-F238E27FC236}">
                <a16:creationId xmlns:a16="http://schemas.microsoft.com/office/drawing/2014/main" id="{B24EE5A6-D0CE-42F2-A526-9431C4E70CB8}"/>
              </a:ext>
            </a:extLst>
          </p:cNvPr>
          <p:cNvSpPr>
            <a:spLocks noGrp="1" noChangeArrowheads="1"/>
          </p:cNvSpPr>
          <p:nvPr>
            <p:ph type="body" idx="1"/>
          </p:nvPr>
        </p:nvSpPr>
        <p:spPr bwMode="auto">
          <a:xfrm>
            <a:off x="930275" y="4762500"/>
            <a:ext cx="5043488" cy="44529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583" tIns="44988" rIns="91583" bIns="44988"/>
          <a:lstStyle/>
          <a:p>
            <a:pPr defTabSz="923925" eaLnBrk="1" hangingPunct="1"/>
            <a:r>
              <a:rPr lang="ja-JP" altLang="en-US" sz="900" dirty="0"/>
              <a:t>現任研修なので、あえてＩＣＦに関する講義はなくてもよいと思うが、ＩＣＦの基準を用いていることは説明が必要か？</a:t>
            </a:r>
            <a:endParaRPr lang="en-US" altLang="ja-JP" sz="900" dirty="0"/>
          </a:p>
          <a:p>
            <a:pPr defTabSz="923925" eaLnBrk="1" hangingPunct="1"/>
            <a:r>
              <a:rPr lang="ja-JP" altLang="en-US" sz="900" dirty="0"/>
              <a:t>個別支援で陥りやすい、支援者だけとの関係や福祉資源だけの活用になっていないか？の問いかけ</a:t>
            </a:r>
            <a:endParaRPr lang="en-US" altLang="ja-JP" sz="900" dirty="0"/>
          </a:p>
          <a:p>
            <a:pPr defTabSz="923925" eaLnBrk="1" hangingPunct="1"/>
            <a:r>
              <a:rPr lang="ja-JP" altLang="en-US" sz="900" dirty="0"/>
              <a:t>特に、入院や入所、通所と居宅、等の福祉サービスのマネジメントに終始してしまっていないか、等の確認</a:t>
            </a:r>
            <a:endParaRPr lang="ja-JP" altLang="ja-JP" sz="900" dirty="0"/>
          </a:p>
        </p:txBody>
      </p:sp>
      <p:sp>
        <p:nvSpPr>
          <p:cNvPr id="17414" name="Rectangle 6">
            <a:extLst>
              <a:ext uri="{FF2B5EF4-FFF2-40B4-BE49-F238E27FC236}">
                <a16:creationId xmlns:a16="http://schemas.microsoft.com/office/drawing/2014/main" id="{F88C87A1-6E45-49EF-997F-EEC1FECA2FB7}"/>
              </a:ext>
            </a:extLst>
          </p:cNvPr>
          <p:cNvSpPr>
            <a:spLocks noGrp="1" noRot="1" noChangeAspect="1" noChangeArrowheads="1" noTextEdit="1"/>
          </p:cNvSpPr>
          <p:nvPr>
            <p:ph type="sldImg"/>
          </p:nvPr>
        </p:nvSpPr>
        <p:spPr bwMode="auto">
          <a:xfrm>
            <a:off x="1000125" y="768350"/>
            <a:ext cx="4916488" cy="3687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174132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個人・家族を対象にした技術の例として、アセスメントやエンパワメント、記載されていないが、ケアマネジメントがあげられます。</a:t>
            </a:r>
            <a:endParaRPr kumimoji="1" lang="en-US" altLang="ja-JP" dirty="0" smtClean="0"/>
          </a:p>
          <a:p>
            <a:endParaRPr lang="en-US" altLang="ja-JP" dirty="0"/>
          </a:p>
          <a:p>
            <a:r>
              <a:rPr kumimoji="1" lang="ja-JP" altLang="en-US" dirty="0" smtClean="0"/>
              <a:t>集団・組織・地域については、ネットワーキングや社会調査があげられます。</a:t>
            </a:r>
            <a:endParaRPr kumimoji="1" lang="en-US" altLang="ja-JP" dirty="0" smtClean="0"/>
          </a:p>
          <a:p>
            <a:endParaRPr lang="en-US" altLang="ja-JP" dirty="0"/>
          </a:p>
          <a:p>
            <a:r>
              <a:rPr lang="ja-JP" altLang="en-US" dirty="0" smtClean="0"/>
              <a:t>社会・制度については、ソーシャルアクションや社会資源の開発、政策提言等があります。</a:t>
            </a:r>
            <a:endParaRPr lang="en-US" altLang="ja-JP" dirty="0" smtClean="0"/>
          </a:p>
          <a:p>
            <a:endParaRPr kumimoji="1" lang="en-US" altLang="ja-JP" dirty="0"/>
          </a:p>
          <a:p>
            <a:r>
              <a:rPr lang="ja-JP" altLang="en-US" dirty="0" smtClean="0"/>
              <a:t>これらをそれぞれ、ソーシャルワークの用語では、ミクロ、メゾ、マクロと表現することがあります。</a:t>
            </a:r>
            <a:endParaRPr kumimoji="1" lang="en-US" altLang="ja-JP" dirty="0"/>
          </a:p>
          <a:p>
            <a:endParaRPr lang="en-US" altLang="ja-JP" dirty="0"/>
          </a:p>
          <a:p>
            <a:r>
              <a:rPr kumimoji="1" lang="ja-JP" altLang="en-US" dirty="0"/>
              <a:t>また、スーパービジョンは支援者支援として、重要な意味を持ちます</a:t>
            </a:r>
            <a:endParaRPr kumimoji="1" lang="en-US" altLang="ja-JP" dirty="0"/>
          </a:p>
          <a:p>
            <a:r>
              <a:rPr lang="ja-JP" altLang="en-US" dirty="0"/>
              <a:t>事例検討との相違について、よく理解しておく必要があります。</a:t>
            </a:r>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18</a:t>
            </a:fld>
            <a:endParaRPr kumimoji="1" lang="ja-JP" altLang="en-US"/>
          </a:p>
        </p:txBody>
      </p:sp>
    </p:spTree>
    <p:extLst>
      <p:ext uri="{BB962C8B-B14F-4D97-AF65-F5344CB8AC3E}">
        <p14:creationId xmlns:p14="http://schemas.microsoft.com/office/powerpoint/2010/main" val="42722529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個別</a:t>
            </a:r>
            <a:r>
              <a:rPr kumimoji="1" lang="ja-JP" altLang="en-US" dirty="0"/>
              <a:t>課題から地域課題へ展開していく過程の中で、この</a:t>
            </a:r>
            <a:r>
              <a:rPr kumimoji="1" lang="en-US" altLang="ja-JP" dirty="0"/>
              <a:t>3</a:t>
            </a:r>
            <a:r>
              <a:rPr kumimoji="1" lang="ja-JP" altLang="en-US" dirty="0"/>
              <a:t>層構造を意識して展開していくとわかりやすい。</a:t>
            </a:r>
            <a:endParaRPr kumimoji="1" lang="en-US" altLang="ja-JP" dirty="0"/>
          </a:p>
          <a:p>
            <a:r>
              <a:rPr kumimoji="1" lang="ja-JP" altLang="en-US" dirty="0"/>
              <a:t>協議会の中での議論だけでなく、広く市民や住民に伝えていく際にも、活用を促したい</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19</a:t>
            </a:fld>
            <a:endParaRPr lang="en-US" altLang="ja-JP"/>
          </a:p>
        </p:txBody>
      </p:sp>
    </p:spTree>
    <p:extLst>
      <p:ext uri="{BB962C8B-B14F-4D97-AF65-F5344CB8AC3E}">
        <p14:creationId xmlns:p14="http://schemas.microsoft.com/office/powerpoint/2010/main" val="4672405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20</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42735565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solidFill>
                  <a:srgbClr val="FF0000"/>
                </a:solidFill>
              </a:rPr>
              <a:t>個別支援会議から抽出したニーズを相談支援部会等で共有し、運営会議等の検討の場に上げ、資源開発等に繋げていくシステムが地域自立支援協議会の肝となる。個別ニーズを地域自立支援協議会を活用して地域課題へ展開させていく事が重要である。協議会は個別ニーズを地域課題としていくためのツールである</a:t>
            </a:r>
            <a:r>
              <a:rPr kumimoji="1" lang="ja-JP" altLang="en-US" dirty="0" smtClean="0">
                <a:solidFill>
                  <a:srgbClr val="FF0000"/>
                </a:solidFill>
              </a:rPr>
              <a:t>。</a:t>
            </a:r>
            <a:endParaRPr kumimoji="1" lang="en-US" altLang="ja-JP" dirty="0">
              <a:solidFill>
                <a:srgbClr val="FF0000"/>
              </a:solidFill>
            </a:endParaRPr>
          </a:p>
          <a:p>
            <a:endParaRPr kumimoji="1" lang="en-US" altLang="ja-JP" dirty="0">
              <a:solidFill>
                <a:srgbClr val="FF0000"/>
              </a:solidFill>
            </a:endParaRPr>
          </a:p>
          <a:p>
            <a:r>
              <a:rPr kumimoji="1" lang="ja-JP" altLang="en-US" dirty="0">
                <a:solidFill>
                  <a:srgbClr val="FF0000"/>
                </a:solidFill>
              </a:rPr>
              <a:t>協議会の形態も複数設置や広域設置、など地域の実情に合わせた形態になっているが、受講生の市町の協議会をイメージできるような</a:t>
            </a:r>
            <a:endParaRPr kumimoji="1" lang="en-US" altLang="ja-JP" dirty="0">
              <a:solidFill>
                <a:srgbClr val="FF0000"/>
              </a:solidFill>
            </a:endParaRPr>
          </a:p>
          <a:p>
            <a:r>
              <a:rPr kumimoji="1" lang="ja-JP" altLang="en-US" dirty="0">
                <a:solidFill>
                  <a:srgbClr val="FF0000"/>
                </a:solidFill>
              </a:rPr>
              <a:t>内容を説明。また、市町の協議会では解決できないような課題は都道府県協議会に提案及び提言していく仕組みも必要。</a:t>
            </a:r>
            <a:endParaRPr kumimoji="1" lang="en-US" altLang="ja-JP" dirty="0">
              <a:solidFill>
                <a:srgbClr val="FF0000"/>
              </a:solidFill>
            </a:endParaRPr>
          </a:p>
          <a:p>
            <a:r>
              <a:rPr kumimoji="1" lang="ja-JP" altLang="en-US" dirty="0">
                <a:solidFill>
                  <a:srgbClr val="FF0000"/>
                </a:solidFill>
              </a:rPr>
              <a:t>受講生の中でも協議会に参画している人とそうでない人がいることにも留意し、議事録の閲覧や傍聴なども積極的に提案。</a:t>
            </a:r>
            <a:endParaRPr kumimoji="1" lang="en-US" altLang="ja-JP" dirty="0">
              <a:solidFill>
                <a:srgbClr val="FF0000"/>
              </a:solidFill>
            </a:endParaRPr>
          </a:p>
          <a:p>
            <a:endParaRPr kumimoji="1" lang="ja-JP" altLang="en-US" dirty="0">
              <a:solidFill>
                <a:srgbClr val="FF0000"/>
              </a:solidFill>
            </a:endParaRPr>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21</a:t>
            </a:fld>
            <a:endParaRPr lang="en-US" altLang="ja-JP"/>
          </a:p>
        </p:txBody>
      </p:sp>
    </p:spTree>
    <p:extLst>
      <p:ext uri="{BB962C8B-B14F-4D97-AF65-F5344CB8AC3E}">
        <p14:creationId xmlns:p14="http://schemas.microsoft.com/office/powerpoint/2010/main" val="4947015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22</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909747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mtClean="0"/>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2</a:t>
            </a:fld>
            <a:endParaRPr kumimoji="1" lang="ja-JP" altLang="en-US"/>
          </a:p>
        </p:txBody>
      </p:sp>
    </p:spTree>
    <p:extLst>
      <p:ext uri="{BB962C8B-B14F-4D97-AF65-F5344CB8AC3E}">
        <p14:creationId xmlns:p14="http://schemas.microsoft.com/office/powerpoint/2010/main" val="33836722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ネットワークのためのネットワークに陥らないよう、ここが必要性と効果を実感できるようなネットワークが望まれる</a:t>
            </a:r>
            <a:endParaRPr kumimoji="1" lang="en-US" altLang="ja-JP" dirty="0"/>
          </a:p>
          <a:p>
            <a:r>
              <a:rPr kumimoji="1" lang="ja-JP" altLang="en-US" dirty="0"/>
              <a:t>ここでは、具体的なチームアプローチ（地域移行支援、など）で効果を発揮できた事例や、多職種による</a:t>
            </a:r>
            <a:endParaRPr kumimoji="1" lang="en-US" altLang="ja-JP" dirty="0"/>
          </a:p>
          <a:p>
            <a:r>
              <a:rPr kumimoji="1" lang="ja-JP" altLang="en-US" dirty="0"/>
              <a:t>ネットワークが構築されたような事例などを用いるとよい</a:t>
            </a:r>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23</a:t>
            </a:fld>
            <a:endParaRPr lang="en-US" altLang="ja-JP"/>
          </a:p>
        </p:txBody>
      </p:sp>
    </p:spTree>
    <p:extLst>
      <p:ext uri="{BB962C8B-B14F-4D97-AF65-F5344CB8AC3E}">
        <p14:creationId xmlns:p14="http://schemas.microsoft.com/office/powerpoint/2010/main" val="37790756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法人内での相談支援事業の位置づけや地域における相談支援事業の位置づけ、などに留意し</a:t>
            </a:r>
            <a:endParaRPr kumimoji="1" lang="en-US" altLang="ja-JP" dirty="0"/>
          </a:p>
          <a:p>
            <a:r>
              <a:rPr kumimoji="1" lang="ja-JP" altLang="en-US" dirty="0"/>
              <a:t>概念的な説明</a:t>
            </a:r>
            <a:endParaRPr kumimoji="1" lang="en-US" altLang="ja-JP" dirty="0"/>
          </a:p>
          <a:p>
            <a:r>
              <a:rPr kumimoji="1" lang="ja-JP" altLang="en-US" dirty="0"/>
              <a:t>協議会の運営にも活かせる考え方であることも説明（目的の共有、様々な役割の集合体、事務局機能、具体的な活動、など）</a:t>
            </a:r>
          </a:p>
        </p:txBody>
      </p:sp>
      <p:sp>
        <p:nvSpPr>
          <p:cNvPr id="4" name="スライド番号プレースホルダー 3"/>
          <p:cNvSpPr>
            <a:spLocks noGrp="1"/>
          </p:cNvSpPr>
          <p:nvPr>
            <p:ph type="sldNum" sz="quarter" idx="5"/>
          </p:nvPr>
        </p:nvSpPr>
        <p:spPr/>
        <p:txBody>
          <a:bodyPr/>
          <a:lstStyle/>
          <a:p>
            <a:pPr>
              <a:defRPr/>
            </a:pPr>
            <a:fld id="{6AAC6113-880B-4E25-8F37-A387B89AA7CF}" type="slidenum">
              <a:rPr lang="ja-JP" altLang="en-US" smtClean="0"/>
              <a:pPr>
                <a:defRPr/>
              </a:pPr>
              <a:t>24</a:t>
            </a:fld>
            <a:endParaRPr lang="en-US" altLang="ja-JP"/>
          </a:p>
        </p:txBody>
      </p:sp>
    </p:spTree>
    <p:extLst>
      <p:ext uri="{BB962C8B-B14F-4D97-AF65-F5344CB8AC3E}">
        <p14:creationId xmlns:p14="http://schemas.microsoft.com/office/powerpoint/2010/main" val="1308593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a:lnSpc>
                <a:spcPts val="3300"/>
              </a:lnSpc>
              <a:buNone/>
            </a:pPr>
            <a:r>
              <a:rPr kumimoji="1" lang="ja-JP" altLang="en-US" sz="1200" dirty="0" smtClean="0">
                <a:latin typeface="HGP創英角ｺﾞｼｯｸUB" panose="020B0900000000000000" pitchFamily="50" charset="-128"/>
                <a:ea typeface="HGP創英角ｺﾞｼｯｸUB" panose="020B0900000000000000" pitchFamily="50" charset="-128"/>
              </a:rPr>
              <a:t>①</a:t>
            </a:r>
            <a:r>
              <a:rPr lang="ja-JP" altLang="en-US" sz="1200" b="1" dirty="0" smtClean="0"/>
              <a:t>個別課題と地域課題を関係づける発想（個別支援⇔地域支援）</a:t>
            </a:r>
            <a:endParaRPr lang="en-US" altLang="ja-JP" sz="1200" b="1" dirty="0" smtClean="0"/>
          </a:p>
          <a:p>
            <a:pPr>
              <a:lnSpc>
                <a:spcPts val="3300"/>
              </a:lnSpc>
              <a:buNone/>
            </a:pPr>
            <a:r>
              <a:rPr lang="ja-JP" altLang="en-US" sz="1200" b="1" dirty="0" smtClean="0"/>
              <a:t>　</a:t>
            </a:r>
            <a:r>
              <a:rPr lang="ja-JP" altLang="en-US" dirty="0" smtClean="0"/>
              <a:t>個別の支援をしながらもその課題は地域のどこかにあるし、地域の課題として解決すれば個別の支援も進む</a:t>
            </a: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b="1" dirty="0" smtClean="0"/>
              <a:t>②「地域」のアセスメントをする力（地域診断）</a:t>
            </a:r>
            <a:endParaRPr lang="en-US" altLang="ja-JP" sz="1200" b="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地域の状況を予め把握しておく（専門機関の状況、地域の地理、歴史、経済、文化、組織や人、資源となるものなど）</a:t>
            </a: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b="1" dirty="0" smtClean="0"/>
              <a:t>③「地域を変革する」相談援助（地域連携による支援）</a:t>
            </a:r>
            <a:endParaRPr lang="en-US" altLang="ja-JP" sz="1200" b="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地域自体が変わらなければ問題は解決しない。本人を囲む地域に丸ごと働きかける。（地域懇談会にも出向いて調整する）</a:t>
            </a: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b="1" dirty="0" smtClean="0"/>
              <a:t>④地域生活力を向上させるアプローチ（自己決定が可能な環境づくり）</a:t>
            </a:r>
            <a:endParaRPr lang="en-US" altLang="ja-JP" sz="1200" b="1" dirty="0" smtClean="0"/>
          </a:p>
          <a:p>
            <a:r>
              <a:rPr lang="ja-JP" altLang="en-US" dirty="0" smtClean="0"/>
              <a:t>専門職主導ではなく、本人や家族がどう生きるかを選択する環境をつくる。（延命医療や介護サービスの選択などの幅を拡げる）</a:t>
            </a:r>
            <a:endParaRPr lang="en-US" altLang="ja-JP" dirty="0" smtClean="0"/>
          </a:p>
          <a:p>
            <a:endParaRPr kumimoji="1" lang="en-US" altLang="ja-JP" dirty="0" smtClean="0"/>
          </a:p>
          <a:p>
            <a:r>
              <a:rPr kumimoji="1" lang="ja-JP" altLang="en-US" dirty="0" smtClean="0"/>
              <a:t>ご本人や家族に対するアプローチだけでなく、その方が置かれている環境や状況へのアプローチも必要である</a:t>
            </a:r>
            <a:endParaRPr kumimoji="1" lang="en-US" altLang="ja-JP" dirty="0" smtClean="0"/>
          </a:p>
          <a:p>
            <a:r>
              <a:rPr kumimoji="1" lang="ja-JP" altLang="en-US" dirty="0" smtClean="0"/>
              <a:t>意思決定支援で表出された意思をどのように支えていくのか、近づけていくのか、が問われてくる</a:t>
            </a:r>
            <a:endParaRPr kumimoji="1" lang="en-US" altLang="ja-JP" dirty="0" smtClean="0"/>
          </a:p>
          <a:p>
            <a:r>
              <a:rPr kumimoji="1" lang="ja-JP" altLang="en-US" dirty="0" smtClean="0"/>
              <a:t>意思表明支援、意思表出支援、という言葉を用いるか？</a:t>
            </a:r>
            <a:endParaRPr kumimoji="1" lang="en-US" altLang="ja-JP"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ja-JP" altLang="en-US" dirty="0" smtClean="0"/>
          </a:p>
          <a:p>
            <a:endParaRPr kumimoji="1" lang="ja-JP" alt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sz="1200" b="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地域</a:t>
            </a:r>
            <a:r>
              <a:rPr kumimoji="1" lang="ja-JP" altLang="en-US" dirty="0"/>
              <a:t>を知るということを強調</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福祉サービスにとどまらず、地域を知るということはどのようなことなのか？</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地域を知ることで、支援の可能性が拡がることを強調</a:t>
            </a:r>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25</a:t>
            </a:fld>
            <a:endParaRPr lang="en-US" altLang="ja-JP"/>
          </a:p>
        </p:txBody>
      </p:sp>
    </p:spTree>
    <p:extLst>
      <p:ext uri="{BB962C8B-B14F-4D97-AF65-F5344CB8AC3E}">
        <p14:creationId xmlns:p14="http://schemas.microsoft.com/office/powerpoint/2010/main" val="3027239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a:lnSpc>
                <a:spcPts val="3300"/>
              </a:lnSpc>
              <a:buNone/>
            </a:pPr>
            <a:r>
              <a:rPr lang="ja-JP" altLang="en-US" sz="1200" b="1" dirty="0" smtClean="0"/>
              <a:t>⑤当事者組織化（セルフヘルプ）</a:t>
            </a:r>
            <a:endParaRPr lang="en-US" altLang="ja-JP" sz="1200" b="1" dirty="0" smtClean="0"/>
          </a:p>
          <a:p>
            <a:pPr>
              <a:lnSpc>
                <a:spcPts val="3300"/>
              </a:lnSpc>
              <a:buNone/>
            </a:pPr>
            <a:r>
              <a:rPr lang="ja-JP" altLang="en-US" dirty="0" smtClean="0"/>
              <a:t>　同じ境遇を持つ本人や家族が協働して課題解決に取り組むことで支え合いの基礎をつくる</a:t>
            </a:r>
          </a:p>
          <a:p>
            <a:pPr>
              <a:lnSpc>
                <a:spcPts val="3300"/>
              </a:lnSpc>
              <a:buNone/>
            </a:pPr>
            <a:r>
              <a:rPr lang="ja-JP" altLang="en-US" sz="1200" b="1" dirty="0" smtClean="0"/>
              <a:t>⑥住民活動組織化（地域の組織化）</a:t>
            </a:r>
            <a:endParaRPr lang="en-US" altLang="ja-JP" sz="1200" b="1" dirty="0" smtClean="0"/>
          </a:p>
          <a:p>
            <a:pPr>
              <a:lnSpc>
                <a:spcPts val="3300"/>
              </a:lnSpc>
              <a:buNone/>
            </a:pPr>
            <a:r>
              <a:rPr lang="ja-JP" altLang="en-US" dirty="0" smtClean="0"/>
              <a:t>　住民個々の活動をつなげることで地域独自のサービスの担い手を作っていく</a:t>
            </a:r>
          </a:p>
          <a:p>
            <a:pPr>
              <a:lnSpc>
                <a:spcPts val="3300"/>
              </a:lnSpc>
              <a:buNone/>
            </a:pPr>
            <a:r>
              <a:rPr lang="ja-JP" altLang="en-US" sz="1200" b="1" dirty="0" smtClean="0"/>
              <a:t>⑦福祉教育（地域の理解力向上）</a:t>
            </a:r>
            <a:endParaRPr lang="en-US" altLang="ja-JP" sz="1200" b="1" dirty="0" smtClean="0"/>
          </a:p>
          <a:p>
            <a:pPr>
              <a:lnSpc>
                <a:spcPts val="3300"/>
              </a:lnSpc>
              <a:buNone/>
            </a:pPr>
            <a:r>
              <a:rPr lang="ja-JP" altLang="en-US" dirty="0" smtClean="0"/>
              <a:t>　地域にある誤解や偏見を解消し、住民が地域課題を認識できるように講習会や取り組みの可視化を行う</a:t>
            </a:r>
            <a:endParaRPr lang="ja-JP" altLang="en-US" sz="1200" b="1" dirty="0" smtClean="0"/>
          </a:p>
          <a:p>
            <a:pPr>
              <a:lnSpc>
                <a:spcPts val="3300"/>
              </a:lnSpc>
              <a:buNone/>
            </a:pPr>
            <a:r>
              <a:rPr lang="ja-JP" altLang="en-US" sz="1200" b="1" dirty="0" smtClean="0"/>
              <a:t>⑧支援ネットワークづくり（地域支え合いの輪づくり）</a:t>
            </a:r>
            <a:endParaRPr lang="en-US" altLang="ja-JP" sz="1200" b="1" dirty="0" smtClean="0"/>
          </a:p>
          <a:p>
            <a:pPr>
              <a:lnSpc>
                <a:spcPts val="3300"/>
              </a:lnSpc>
              <a:buNone/>
            </a:pPr>
            <a:r>
              <a:rPr lang="ja-JP" altLang="en-US" dirty="0" smtClean="0"/>
              <a:t>　個別の問題を住民が中心となって発見・対応・見守りにつなげていくために本人を中心とした小さな輪をつくる</a:t>
            </a:r>
            <a:endParaRPr lang="en-US" altLang="ja-JP" dirty="0" smtClean="0"/>
          </a:p>
          <a:p>
            <a:pPr>
              <a:lnSpc>
                <a:spcPts val="3300"/>
              </a:lnSpc>
              <a:buNone/>
            </a:pPr>
            <a:r>
              <a:rPr lang="ja-JP" altLang="en-US" sz="1200" b="1" dirty="0" smtClean="0"/>
              <a:t>⑨地域ケアシステム（大きなケアマネジメント）</a:t>
            </a:r>
            <a:endParaRPr lang="en-US" altLang="ja-JP" sz="1200" b="1" dirty="0" smtClean="0"/>
          </a:p>
          <a:p>
            <a:pPr>
              <a:lnSpc>
                <a:spcPts val="3300"/>
              </a:lnSpc>
              <a:buNone/>
            </a:pPr>
            <a:r>
              <a:rPr lang="ja-JP" altLang="en-US" dirty="0" smtClean="0"/>
              <a:t>　地域包括支援センターや基幹相談支援センターの圏域において課題発見→ケア会議→介入→見守りを行う仕組みをつくる</a:t>
            </a:r>
          </a:p>
          <a:p>
            <a:pPr>
              <a:lnSpc>
                <a:spcPts val="3300"/>
              </a:lnSpc>
              <a:buNone/>
            </a:pPr>
            <a:r>
              <a:rPr lang="ja-JP" altLang="en-US" sz="1200" b="1" dirty="0" smtClean="0"/>
              <a:t>⑩市町村の計画的な行政推進（制度とマンパワーの向上）</a:t>
            </a:r>
            <a:endParaRPr lang="en-US" altLang="ja-JP" sz="1200" b="1" dirty="0" smtClean="0"/>
          </a:p>
          <a:p>
            <a:pPr>
              <a:lnSpc>
                <a:spcPts val="3300"/>
              </a:lnSpc>
              <a:buNone/>
            </a:pPr>
            <a:r>
              <a:rPr lang="ja-JP" altLang="en-US" dirty="0" smtClean="0"/>
              <a:t>　市町村域において地域福祉計画等により地域ケアシステムを支える人材確保・育成・システム支援が行う</a:t>
            </a:r>
            <a:endParaRPr lang="en-US" altLang="ja-JP" dirty="0" smtClean="0"/>
          </a:p>
          <a:p>
            <a:pPr>
              <a:lnSpc>
                <a:spcPts val="3300"/>
              </a:lnSpc>
              <a:buNone/>
            </a:pPr>
            <a:endParaRPr lang="ja-JP" alt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これ以降に関しては、地域包括ケアシステムとの連動になってくることも説明したうえで、相談支援専門員として、地域の包括ケアシステムと</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コミットしているか？どのように地域包括ケアシステムが進んでいるのか？相談支援事業所としてどのような景色を描いているのかが</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今後問われてくることを強調</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また、相談支援専門員がここに取り組むのではなく、協議会や相談支援専門員の集まれる場の構築が必要であるということも</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伝えていきたい</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prstClr val="black"/>
                </a:solidFill>
              </a:rPr>
              <a:pPr>
                <a:defRPr/>
              </a:pPr>
              <a:t>26</a:t>
            </a:fld>
            <a:endParaRPr lang="en-US" altLang="ja-JP">
              <a:solidFill>
                <a:prstClr val="black"/>
              </a:solidFill>
            </a:endParaRPr>
          </a:p>
        </p:txBody>
      </p:sp>
    </p:spTree>
    <p:extLst>
      <p:ext uri="{BB962C8B-B14F-4D97-AF65-F5344CB8AC3E}">
        <p14:creationId xmlns:p14="http://schemas.microsoft.com/office/powerpoint/2010/main" val="3027239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27</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9021621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20484"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itchFamily="34" charset="0"/>
                <a:ea typeface="ＭＳ Ｐゴシック" charset="-128"/>
              </a:defRPr>
            </a:lvl1pPr>
            <a:lvl2pPr marL="742950" indent="-285750">
              <a:spcBef>
                <a:spcPct val="30000"/>
              </a:spcBef>
              <a:defRPr kumimoji="1" sz="1200">
                <a:solidFill>
                  <a:schemeClr val="tx1"/>
                </a:solidFill>
                <a:latin typeface="Calibri" pitchFamily="34" charset="0"/>
                <a:ea typeface="ＭＳ Ｐゴシック" charset="-128"/>
              </a:defRPr>
            </a:lvl2pPr>
            <a:lvl3pPr marL="1143000" indent="-228600">
              <a:spcBef>
                <a:spcPct val="30000"/>
              </a:spcBef>
              <a:defRPr kumimoji="1" sz="1200">
                <a:solidFill>
                  <a:schemeClr val="tx1"/>
                </a:solidFill>
                <a:latin typeface="Calibri" pitchFamily="34" charset="0"/>
                <a:ea typeface="ＭＳ Ｐゴシック" charset="-128"/>
              </a:defRPr>
            </a:lvl3pPr>
            <a:lvl4pPr marL="1600200" indent="-228600">
              <a:spcBef>
                <a:spcPct val="30000"/>
              </a:spcBef>
              <a:defRPr kumimoji="1" sz="1200">
                <a:solidFill>
                  <a:schemeClr val="tx1"/>
                </a:solidFill>
                <a:latin typeface="Calibri" pitchFamily="34" charset="0"/>
                <a:ea typeface="ＭＳ Ｐゴシック" charset="-128"/>
              </a:defRPr>
            </a:lvl4pPr>
            <a:lvl5pPr marL="2057400" indent="-22860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a:spcBef>
                <a:spcPct val="0"/>
              </a:spcBef>
            </a:pPr>
            <a:fld id="{F7BD6D90-23DB-46EB-8F8F-947AB7C052AE}" type="slidenum">
              <a:rPr lang="ja-JP" altLang="en-US">
                <a:solidFill>
                  <a:prstClr val="black"/>
                </a:solidFill>
                <a:latin typeface="Times New Roman" pitchFamily="18" charset="0"/>
              </a:rPr>
              <a:pPr>
                <a:spcBef>
                  <a:spcPct val="0"/>
                </a:spcBef>
              </a:pPr>
              <a:t>30</a:t>
            </a:fld>
            <a:endParaRPr lang="ja-JP" altLang="en-US">
              <a:solidFill>
                <a:prstClr val="black"/>
              </a:solidFill>
              <a:latin typeface="Times New Roman" pitchFamily="18" charset="0"/>
            </a:endParaRPr>
          </a:p>
        </p:txBody>
      </p:sp>
    </p:spTree>
    <p:extLst>
      <p:ext uri="{BB962C8B-B14F-4D97-AF65-F5344CB8AC3E}">
        <p14:creationId xmlns:p14="http://schemas.microsoft.com/office/powerpoint/2010/main" val="14775872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個別の課題を地域の課題へと昇華させ、その解決を地域力によって解決することが重要であるが、</a:t>
            </a:r>
            <a:r>
              <a:rPr kumimoji="1" lang="ja-JP" altLang="en-US" dirty="0" err="1"/>
              <a:t>障がい</a:t>
            </a:r>
            <a:r>
              <a:rPr kumimoji="1" lang="ja-JP" altLang="en-US" dirty="0"/>
              <a:t>分野だけの理解は難しい。</a:t>
            </a:r>
            <a:endParaRPr kumimoji="1" lang="en-US" altLang="ja-JP" dirty="0"/>
          </a:p>
          <a:p>
            <a:r>
              <a:rPr kumimoji="1" lang="ja-JP" altLang="en-US" dirty="0"/>
              <a:t>高齢者などより理解を得やすい分野にも広げて住民の関わりを増やして施策化させる</a:t>
            </a:r>
            <a:endParaRPr kumimoji="1" lang="en-US" altLang="ja-JP" dirty="0"/>
          </a:p>
          <a:p>
            <a:endParaRPr kumimoji="1" lang="en-US" altLang="ja-JP" dirty="0"/>
          </a:p>
          <a:p>
            <a:r>
              <a:rPr kumimoji="1" lang="ja-JP" altLang="en-US" dirty="0"/>
              <a:t>スライド</a:t>
            </a:r>
            <a:r>
              <a:rPr kumimoji="1" lang="en-US" altLang="ja-JP" dirty="0" smtClean="0"/>
              <a:t>19</a:t>
            </a:r>
            <a:r>
              <a:rPr kumimoji="1" lang="ja-JP" altLang="en-US" dirty="0" smtClean="0"/>
              <a:t>～</a:t>
            </a:r>
            <a:r>
              <a:rPr kumimoji="1" lang="en-US" altLang="ja-JP" dirty="0" smtClean="0"/>
              <a:t>21</a:t>
            </a:r>
            <a:r>
              <a:rPr kumimoji="1" lang="ja-JP" altLang="en-US" dirty="0" err="1" smtClean="0"/>
              <a:t>までの</a:t>
            </a:r>
            <a:r>
              <a:rPr kumimoji="1" lang="ja-JP" altLang="en-US" dirty="0"/>
              <a:t>内容は、このスライドの序章（他職種多領域にわたる支援が必要）のようにも思える</a:t>
            </a:r>
            <a:endParaRPr kumimoji="1" lang="en-US" altLang="ja-JP" dirty="0"/>
          </a:p>
          <a:p>
            <a:r>
              <a:rPr kumimoji="1" lang="ja-JP" altLang="en-US" dirty="0"/>
              <a:t>世帯支援や家族支援、障がいや病気の疑い、発達障がいや行動障がい、医療的ケアを必要とする方への支援</a:t>
            </a:r>
            <a:endParaRPr kumimoji="1" lang="en-US" altLang="ja-JP" dirty="0"/>
          </a:p>
          <a:p>
            <a:r>
              <a:rPr kumimoji="1" lang="ja-JP" altLang="en-US" dirty="0"/>
              <a:t>本人や家族の高齢化、子ども、といった多岐にわたる対応や支援が求められている中、相談支援専門員として</a:t>
            </a:r>
            <a:endParaRPr kumimoji="1" lang="en-US" altLang="ja-JP" dirty="0"/>
          </a:p>
          <a:p>
            <a:r>
              <a:rPr kumimoji="1" lang="ja-JP" altLang="en-US" dirty="0"/>
              <a:t>縦と横の連携を重視した体制が求められていることを強調し、個々の相談支援専門員のどちょくだけではなく</a:t>
            </a:r>
            <a:endParaRPr kumimoji="1" lang="en-US" altLang="ja-JP" dirty="0"/>
          </a:p>
          <a:p>
            <a:r>
              <a:rPr kumimoji="1" lang="ja-JP" altLang="en-US" dirty="0"/>
              <a:t>地域の相談支援体制の後ろ支えが必須であることも強調</a:t>
            </a:r>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32</a:t>
            </a:fld>
            <a:endParaRPr lang="en-US" altLang="ja-JP"/>
          </a:p>
        </p:txBody>
      </p:sp>
    </p:spTree>
    <p:extLst>
      <p:ext uri="{BB962C8B-B14F-4D97-AF65-F5344CB8AC3E}">
        <p14:creationId xmlns:p14="http://schemas.microsoft.com/office/powerpoint/2010/main" val="2740082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5</a:t>
            </a:fld>
            <a:endParaRPr kumimoji="1" lang="ja-JP" altLang="en-US"/>
          </a:p>
        </p:txBody>
      </p:sp>
    </p:spTree>
    <p:extLst>
      <p:ext uri="{BB962C8B-B14F-4D97-AF65-F5344CB8AC3E}">
        <p14:creationId xmlns:p14="http://schemas.microsoft.com/office/powerpoint/2010/main" val="1112342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7</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1000134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kumimoji="1" lang="en-US" altLang="ja-JP" sz="1200" dirty="0"/>
          </a:p>
          <a:p>
            <a:endParaRPr kumimoji="1" lang="en-US" altLang="ja-JP" sz="1200" dirty="0"/>
          </a:p>
          <a:p>
            <a:r>
              <a:rPr kumimoji="1" lang="ja-JP" altLang="en-US" sz="1200" dirty="0"/>
              <a:t>２　総合相談とは、分野別相談の反対概念であり、制度の狭間にあることもすべて捉えていくもの</a:t>
            </a:r>
            <a:endParaRPr kumimoji="1" lang="en-US" altLang="ja-JP" sz="1200" dirty="0"/>
          </a:p>
          <a:p>
            <a:endParaRPr kumimoji="1" lang="en-US" altLang="ja-JP" sz="1200" dirty="0"/>
          </a:p>
          <a:p>
            <a:r>
              <a:rPr kumimoji="1" lang="ja-JP" altLang="en-US" sz="12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8</a:t>
            </a:fld>
            <a:endParaRPr lang="en-US" altLang="ja-JP"/>
          </a:p>
        </p:txBody>
      </p:sp>
    </p:spTree>
    <p:extLst>
      <p:ext uri="{BB962C8B-B14F-4D97-AF65-F5344CB8AC3E}">
        <p14:creationId xmlns:p14="http://schemas.microsoft.com/office/powerpoint/2010/main" val="2532936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コミュニティソーシャルワークと</a:t>
            </a:r>
            <a:r>
              <a:rPr kumimoji="1" lang="en-US" altLang="ja-JP" dirty="0"/>
              <a:t>CBS</a:t>
            </a:r>
            <a:r>
              <a:rPr kumimoji="1" lang="ja-JP" altLang="en-US" dirty="0"/>
              <a:t>は同義として進める</a:t>
            </a:r>
            <a:endParaRPr kumimoji="1" lang="en-US" altLang="ja-JP" dirty="0"/>
          </a:p>
          <a:p>
            <a:r>
              <a:rPr kumimoji="1" lang="ja-JP" altLang="en-US" dirty="0"/>
              <a:t>大橋（</a:t>
            </a:r>
            <a:r>
              <a:rPr kumimoji="1" lang="en-US" altLang="ja-JP" dirty="0"/>
              <a:t>2005</a:t>
            </a:r>
            <a:r>
              <a:rPr kumimoji="1" lang="ja-JP" altLang="en-US" dirty="0"/>
              <a:t>）「コミュニティソーシャルワークの機能と必要性」地域福祉研究</a:t>
            </a:r>
            <a:r>
              <a:rPr kumimoji="1" lang="en-US" altLang="ja-JP" dirty="0"/>
              <a:t>33</a:t>
            </a:r>
          </a:p>
          <a:p>
            <a:endParaRPr kumimoji="1" lang="en-US" altLang="ja-JP" dirty="0"/>
          </a:p>
          <a:p>
            <a:r>
              <a:rPr kumimoji="1" lang="ja-JP" altLang="en-US" dirty="0"/>
              <a:t>個々の生活課題や生きずらさ、生活のしづらさ、を個々の問題のみとせずに地域に班化させていく</a:t>
            </a:r>
            <a:endParaRPr kumimoji="1" lang="en-US" altLang="ja-JP" dirty="0"/>
          </a:p>
          <a:p>
            <a:r>
              <a:rPr kumimoji="1" lang="ja-JP" altLang="en-US" dirty="0"/>
              <a:t>個々の課題と地域の課題とを整理し、仕組みやシステムに繋げていく</a:t>
            </a:r>
            <a:endParaRPr kumimoji="1" lang="en-US" altLang="ja-JP" dirty="0"/>
          </a:p>
          <a:p>
            <a:r>
              <a:rPr kumimoji="1" lang="ja-JP" altLang="en-US" dirty="0"/>
              <a:t>地域を支援するという考え方ではなく、地域をつなげていく、ありふれた資源を活用していく事で</a:t>
            </a:r>
            <a:endParaRPr kumimoji="1" lang="en-US" altLang="ja-JP" dirty="0"/>
          </a:p>
          <a:p>
            <a:r>
              <a:rPr kumimoji="1" lang="ja-JP" altLang="en-US" dirty="0"/>
              <a:t>地域力が向上していく過程、すなわち、ケアマネジメントの基本である。そのためのツールが協議会である</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9</a:t>
            </a:fld>
            <a:endParaRPr lang="en-US" altLang="ja-JP"/>
          </a:p>
        </p:txBody>
      </p:sp>
    </p:spTree>
    <p:extLst>
      <p:ext uri="{BB962C8B-B14F-4D97-AF65-F5344CB8AC3E}">
        <p14:creationId xmlns:p14="http://schemas.microsoft.com/office/powerpoint/2010/main" val="897233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ソーシャルワークのグローバル定義として、人々とさまざまな構造に対して働きかけるということを確認しました。</a:t>
            </a:r>
            <a:endParaRPr kumimoji="1" lang="en-US" altLang="ja-JP" dirty="0"/>
          </a:p>
          <a:p>
            <a:r>
              <a:rPr kumimoji="1" lang="ja-JP" altLang="en-US" dirty="0"/>
              <a:t>つまり、社会福祉の専門職は人々に働きかける以外に、さまざまな構造に対しても働きかけます。</a:t>
            </a:r>
            <a:endParaRPr kumimoji="1" lang="en-US" altLang="ja-JP" dirty="0"/>
          </a:p>
          <a:p>
            <a:r>
              <a:rPr kumimoji="1" lang="ja-JP" altLang="en-US" dirty="0"/>
              <a:t>障害福祉の場合であれば、障害者やその家族だけでなく、社会や地域も仕事の対象になるということです</a:t>
            </a:r>
            <a:r>
              <a:rPr kumimoji="1" lang="ja-JP" altLang="en-US" dirty="0" smtClean="0"/>
              <a:t>。</a:t>
            </a:r>
            <a:endParaRPr kumimoji="1" lang="en-US" altLang="ja-JP" dirty="0" smtClean="0"/>
          </a:p>
          <a:p>
            <a:r>
              <a:rPr kumimoji="1" lang="ja-JP" altLang="en-US" dirty="0" smtClean="0"/>
              <a:t>また、自身の組織だけでなく、その地域にある専門機関や当事者団体等の組織が該当します。</a:t>
            </a:r>
            <a:endParaRPr kumimoji="1" lang="en-US" altLang="ja-JP" dirty="0"/>
          </a:p>
          <a:p>
            <a:endParaRPr kumimoji="1" lang="en-US" altLang="ja-JP" dirty="0" smtClean="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10</a:t>
            </a:fld>
            <a:endParaRPr kumimoji="1" lang="ja-JP" altLang="en-US"/>
          </a:p>
        </p:txBody>
      </p:sp>
    </p:spTree>
    <p:extLst>
      <p:ext uri="{BB962C8B-B14F-4D97-AF65-F5344CB8AC3E}">
        <p14:creationId xmlns:p14="http://schemas.microsoft.com/office/powerpoint/2010/main" val="1771609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ソーシャルワークの援助技術は主に３つあげられます。</a:t>
            </a:r>
            <a:endParaRPr kumimoji="1" lang="en-US" altLang="ja-JP" dirty="0"/>
          </a:p>
          <a:p>
            <a:endParaRPr kumimoji="1" lang="en-US" altLang="ja-JP" dirty="0"/>
          </a:p>
          <a:p>
            <a:r>
              <a:rPr kumimoji="1" lang="ja-JP" altLang="en-US" dirty="0"/>
              <a:t>①個人を対象にしたケースワーク</a:t>
            </a:r>
            <a:endParaRPr kumimoji="1" lang="en-US" altLang="ja-JP" dirty="0"/>
          </a:p>
          <a:p>
            <a:r>
              <a:rPr lang="ja-JP" altLang="en-US" dirty="0"/>
              <a:t>②集団を対象にしたグループワーク</a:t>
            </a:r>
            <a:endParaRPr lang="en-US" altLang="ja-JP" dirty="0"/>
          </a:p>
          <a:p>
            <a:r>
              <a:rPr kumimoji="1" lang="ja-JP" altLang="en-US" dirty="0"/>
              <a:t>③地域を対象にしたコミュニティワーク</a:t>
            </a:r>
            <a:endParaRPr kumimoji="1" lang="en-US" altLang="ja-JP" dirty="0"/>
          </a:p>
          <a:p>
            <a:endParaRPr lang="en-US" altLang="ja-JP" dirty="0"/>
          </a:p>
          <a:p>
            <a:r>
              <a:rPr kumimoji="1" lang="ja-JP" altLang="en-US" dirty="0"/>
              <a:t>これらの技術はそれぞれ発展してきました。</a:t>
            </a:r>
            <a:endParaRPr kumimoji="1" lang="en-US" altLang="ja-JP" dirty="0"/>
          </a:p>
          <a:p>
            <a:r>
              <a:rPr lang="ja-JP" altLang="en-US" dirty="0"/>
              <a:t>しかし、</a:t>
            </a:r>
            <a:r>
              <a:rPr lang="en-US" altLang="ja-JP" dirty="0"/>
              <a:t>1990</a:t>
            </a:r>
            <a:r>
              <a:rPr lang="ja-JP" altLang="en-US" dirty="0"/>
              <a:t>年以降はこれらの技術を一体的かつ体系的に構造化されます。</a:t>
            </a:r>
            <a:endParaRPr lang="en-US" altLang="ja-JP" dirty="0"/>
          </a:p>
          <a:p>
            <a:r>
              <a:rPr kumimoji="1" lang="ja-JP" altLang="en-US" dirty="0"/>
              <a:t>これをジェネラリスト・ソーシャルワークと呼びます。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11</a:t>
            </a:fld>
            <a:endParaRPr kumimoji="1" lang="ja-JP" altLang="en-US"/>
          </a:p>
        </p:txBody>
      </p:sp>
    </p:spTree>
    <p:extLst>
      <p:ext uri="{BB962C8B-B14F-4D97-AF65-F5344CB8AC3E}">
        <p14:creationId xmlns:p14="http://schemas.microsoft.com/office/powerpoint/2010/main" val="1656293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ジェネラリスト・ソーシャルワークを理解するためには、現在の社会福祉領域の状況を理解する必要があります。</a:t>
            </a:r>
            <a:endParaRPr kumimoji="1" lang="en-US" altLang="ja-JP" dirty="0"/>
          </a:p>
          <a:p>
            <a:r>
              <a:rPr kumimoji="1" lang="ja-JP" altLang="en-US" dirty="0"/>
              <a:t>その１つが地域を基盤としたソーシャルワークという言葉です。</a:t>
            </a:r>
            <a:endParaRPr kumimoji="1" lang="en-US" altLang="ja-JP" dirty="0"/>
          </a:p>
          <a:p>
            <a:r>
              <a:rPr lang="ja-JP" altLang="en-US" dirty="0"/>
              <a:t>地域を基盤としたソーシャルワークとは、人々の生活の場である地域を重視し、地域で生活する地域住民への生活支援を指します。</a:t>
            </a:r>
            <a:endParaRPr lang="en-US" altLang="ja-JP" dirty="0"/>
          </a:p>
          <a:p>
            <a:endParaRPr kumimoji="1" lang="en-US" altLang="ja-JP" dirty="0"/>
          </a:p>
          <a:p>
            <a:r>
              <a:rPr lang="ja-JP" altLang="en-US" dirty="0"/>
              <a:t>スライドは地域を基盤としたソーシャルワークの特質をあげています。</a:t>
            </a:r>
            <a:endParaRPr lang="en-US" altLang="ja-JP" dirty="0"/>
          </a:p>
          <a:p>
            <a:r>
              <a:rPr lang="ja-JP" altLang="en-US" dirty="0"/>
              <a:t>これは現在の</a:t>
            </a:r>
            <a:r>
              <a:rPr lang="ja-JP" altLang="en-US" dirty="0" smtClean="0"/>
              <a:t>障害児者</a:t>
            </a:r>
            <a:r>
              <a:rPr lang="ja-JP" altLang="en-US" dirty="0"/>
              <a:t>の</a:t>
            </a:r>
            <a:r>
              <a:rPr lang="ja-JP" altLang="en-US" dirty="0" smtClean="0"/>
              <a:t>相談支援実践</a:t>
            </a:r>
            <a:r>
              <a:rPr lang="ja-JP" altLang="en-US" dirty="0"/>
              <a:t>の特質とも共通する点が多いと言えます。</a:t>
            </a:r>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12</a:t>
            </a:fld>
            <a:endParaRPr kumimoji="1" lang="ja-JP" altLang="en-US"/>
          </a:p>
        </p:txBody>
      </p:sp>
    </p:spTree>
    <p:extLst>
      <p:ext uri="{BB962C8B-B14F-4D97-AF65-F5344CB8AC3E}">
        <p14:creationId xmlns:p14="http://schemas.microsoft.com/office/powerpoint/2010/main" val="520667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0F669D9-A82F-4816-B01D-9DB8791A871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22809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BB6B8CC-913E-4C3D-AFA6-12137CBE969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59412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245A133-DB58-4625-AB60-3C91260D872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1950367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5" name="フッター プレースホルダー 4"/>
          <p:cNvSpPr>
            <a:spLocks noGrp="1"/>
          </p:cNvSpPr>
          <p:nvPr>
            <p:ph type="ftr" sz="quarter" idx="11"/>
          </p:nvPr>
        </p:nvSpPr>
        <p:spPr>
          <a:xfrm>
            <a:off x="0" y="6669360"/>
            <a:ext cx="9144000" cy="96986"/>
          </a:xfrm>
        </p:spPr>
        <p:txBody>
          <a:bodyPr/>
          <a:lstStyle>
            <a:lvl1pPr>
              <a:defRPr sz="800"/>
            </a:lvl1pPr>
          </a:lstStyle>
          <a:p>
            <a:r>
              <a:rPr lang="ja-JP" altLang="en-US" dirty="0">
                <a:solidFill>
                  <a:prstClr val="black">
                    <a:tint val="75000"/>
                  </a:prstClr>
                </a:solidFill>
              </a:rPr>
              <a:t>新カリキュラムに基づく相談支援従事者養成研修モデル研修</a:t>
            </a:r>
            <a:r>
              <a:rPr lang="en-US" altLang="ja-JP" dirty="0">
                <a:solidFill>
                  <a:prstClr val="black">
                    <a:tint val="75000"/>
                  </a:prstClr>
                </a:solidFill>
              </a:rPr>
              <a:t>(</a:t>
            </a:r>
            <a:r>
              <a:rPr lang="ja-JP" altLang="en-US" dirty="0">
                <a:solidFill>
                  <a:prstClr val="black">
                    <a:tint val="75000"/>
                  </a:prstClr>
                </a:solidFill>
              </a:rPr>
              <a:t>現任研修</a:t>
            </a:r>
            <a:r>
              <a:rPr lang="en-US" altLang="ja-JP" dirty="0">
                <a:solidFill>
                  <a:prstClr val="black">
                    <a:tint val="75000"/>
                  </a:prstClr>
                </a:solidFill>
              </a:rPr>
              <a:t>), SSA2018-2019(c) </a:t>
            </a:r>
            <a:r>
              <a:rPr lang="ja-JP" altLang="en-US" dirty="0">
                <a:solidFill>
                  <a:prstClr val="black">
                    <a:tint val="75000"/>
                  </a:prstClr>
                </a:solidFill>
              </a:rPr>
              <a:t>不許複製</a:t>
            </a:r>
          </a:p>
        </p:txBody>
      </p:sp>
      <p:sp>
        <p:nvSpPr>
          <p:cNvPr id="6" name="スライド番号プレースホルダー 5"/>
          <p:cNvSpPr>
            <a:spLocks noGrp="1"/>
          </p:cNvSpPr>
          <p:nvPr>
            <p:ph type="sldNum" sz="quarter" idx="12"/>
          </p:nvPr>
        </p:nvSpPr>
        <p:spPr>
          <a:xfrm>
            <a:off x="6902896" y="6448251"/>
            <a:ext cx="2133600" cy="365125"/>
          </a:xfrm>
        </p:spPr>
        <p:txBody>
          <a:bodyPr/>
          <a:lstStyle/>
          <a:p>
            <a:fld id="{D7533D25-8E92-45F7-894A-80AEF5B89AF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18706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a:xfrm>
            <a:off x="0" y="6644382"/>
            <a:ext cx="9144000" cy="168994"/>
          </a:xfrm>
        </p:spPr>
        <p:txBody>
          <a:bodyPr/>
          <a:lstStyle>
            <a:lvl1pPr>
              <a:defRPr sz="800"/>
            </a:lvl1p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6902896" y="6448251"/>
            <a:ext cx="2133600" cy="365125"/>
          </a:xfrm>
        </p:spPr>
        <p:txBody>
          <a:bodyPr/>
          <a:lstStyle/>
          <a:p>
            <a:fld id="{D7533D25-8E92-45F7-894A-80AEF5B89AF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29502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5" name="フッター プレースホルダー 4"/>
          <p:cNvSpPr>
            <a:spLocks noGrp="1"/>
          </p:cNvSpPr>
          <p:nvPr>
            <p:ph type="ftr" sz="quarter" idx="11"/>
          </p:nvPr>
        </p:nvSpPr>
        <p:spPr>
          <a:xfrm>
            <a:off x="0" y="6644382"/>
            <a:ext cx="9144000" cy="168994"/>
          </a:xfrm>
        </p:spPr>
        <p:txBody>
          <a:bodyPr/>
          <a:lstStyle>
            <a:lvl1pPr>
              <a:defRPr sz="800"/>
            </a:lvl1p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6" name="スライド番号プレースホルダー 5"/>
          <p:cNvSpPr>
            <a:spLocks noGrp="1"/>
          </p:cNvSpPr>
          <p:nvPr>
            <p:ph type="sldNum" sz="quarter" idx="12"/>
          </p:nvPr>
        </p:nvSpPr>
        <p:spPr>
          <a:xfrm>
            <a:off x="6974904" y="6448251"/>
            <a:ext cx="2133600" cy="365125"/>
          </a:xfrm>
        </p:spPr>
        <p:txBody>
          <a:bodyPr/>
          <a:lstStyle/>
          <a:p>
            <a:fld id="{D7533D25-8E92-45F7-894A-80AEF5B89AF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7362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7" name="スライド番号プレースホルダー 6"/>
          <p:cNvSpPr>
            <a:spLocks noGrp="1"/>
          </p:cNvSpPr>
          <p:nvPr>
            <p:ph type="sldNum" sz="quarter" idx="12"/>
          </p:nvPr>
        </p:nvSpPr>
        <p:spPr/>
        <p:txBody>
          <a:bodyPr/>
          <a:lstStyle/>
          <a:p>
            <a:fld id="{D7533D25-8E92-45F7-894A-80AEF5B89AF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98132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9" name="スライド番号プレースホルダー 8"/>
          <p:cNvSpPr>
            <a:spLocks noGrp="1"/>
          </p:cNvSpPr>
          <p:nvPr>
            <p:ph type="sldNum" sz="quarter" idx="12"/>
          </p:nvPr>
        </p:nvSpPr>
        <p:spPr/>
        <p:txBody>
          <a:bodyPr/>
          <a:lstStyle/>
          <a:p>
            <a:fld id="{D7533D25-8E92-45F7-894A-80AEF5B89AF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017885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5" name="スライド番号プレースホルダー 4"/>
          <p:cNvSpPr>
            <a:spLocks noGrp="1"/>
          </p:cNvSpPr>
          <p:nvPr>
            <p:ph type="sldNum" sz="quarter" idx="12"/>
          </p:nvPr>
        </p:nvSpPr>
        <p:spPr/>
        <p:txBody>
          <a:bodyPr/>
          <a:lstStyle/>
          <a:p>
            <a:fld id="{D7533D25-8E92-45F7-894A-80AEF5B89AF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443199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4" name="スライド番号プレースホルダー 3"/>
          <p:cNvSpPr>
            <a:spLocks noGrp="1"/>
          </p:cNvSpPr>
          <p:nvPr>
            <p:ph type="sldNum" sz="quarter" idx="12"/>
          </p:nvPr>
        </p:nvSpPr>
        <p:spPr/>
        <p:txBody>
          <a:bodyPr/>
          <a:lstStyle/>
          <a:p>
            <a:fld id="{D7533D25-8E92-45F7-894A-80AEF5B89AF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98641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7" name="スライド番号プレースホルダー 6"/>
          <p:cNvSpPr>
            <a:spLocks noGrp="1"/>
          </p:cNvSpPr>
          <p:nvPr>
            <p:ph type="sldNum" sz="quarter" idx="12"/>
          </p:nvPr>
        </p:nvSpPr>
        <p:spPr/>
        <p:txBody>
          <a:bodyPr/>
          <a:lstStyle/>
          <a:p>
            <a:fld id="{D7533D25-8E92-45F7-894A-80AEF5B89AF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5329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31E2F613-F059-4C55-86A6-1B2E98A47AC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13805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7" name="スライド番号プレースホルダー 6"/>
          <p:cNvSpPr>
            <a:spLocks noGrp="1"/>
          </p:cNvSpPr>
          <p:nvPr>
            <p:ph type="sldNum" sz="quarter" idx="12"/>
          </p:nvPr>
        </p:nvSpPr>
        <p:spPr/>
        <p:txBody>
          <a:bodyPr/>
          <a:lstStyle/>
          <a:p>
            <a:fld id="{D7533D25-8E92-45F7-894A-80AEF5B89AF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19266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6" name="スライド番号プレースホルダー 5"/>
          <p:cNvSpPr>
            <a:spLocks noGrp="1"/>
          </p:cNvSpPr>
          <p:nvPr>
            <p:ph type="sldNum" sz="quarter" idx="12"/>
          </p:nvPr>
        </p:nvSpPr>
        <p:spPr/>
        <p:txBody>
          <a:bodyPr/>
          <a:lstStyle/>
          <a:p>
            <a:fld id="{D7533D25-8E92-45F7-894A-80AEF5B89AF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58076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6" name="スライド番号プレースホルダー 5"/>
          <p:cNvSpPr>
            <a:spLocks noGrp="1"/>
          </p:cNvSpPr>
          <p:nvPr>
            <p:ph type="sldNum" sz="quarter" idx="12"/>
          </p:nvPr>
        </p:nvSpPr>
        <p:spPr/>
        <p:txBody>
          <a:bodyPr/>
          <a:lstStyle/>
          <a:p>
            <a:fld id="{D7533D25-8E92-45F7-894A-80AEF5B89AF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674613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6" name="スライド番号プレースホルダー 5"/>
          <p:cNvSpPr>
            <a:spLocks noGrp="1"/>
          </p:cNvSpPr>
          <p:nvPr>
            <p:ph type="sldNum" sz="quarter" idx="12"/>
          </p:nvPr>
        </p:nvSpPr>
        <p:spPr/>
        <p:txBody>
          <a:bodyPr/>
          <a:lstStyle/>
          <a:p>
            <a:fld id="{33DBB337-B976-4E2B-B1EE-E7AEC83E0D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957486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6" name="スライド番号プレースホルダー 5"/>
          <p:cNvSpPr>
            <a:spLocks noGrp="1"/>
          </p:cNvSpPr>
          <p:nvPr>
            <p:ph type="sldNum" sz="quarter" idx="12"/>
          </p:nvPr>
        </p:nvSpPr>
        <p:spPr/>
        <p:txBody>
          <a:bodyPr/>
          <a:lstStyle/>
          <a:p>
            <a:fld id="{33DBB337-B976-4E2B-B1EE-E7AEC83E0D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952350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7" name="スライド番号プレースホルダー 6"/>
          <p:cNvSpPr>
            <a:spLocks noGrp="1"/>
          </p:cNvSpPr>
          <p:nvPr>
            <p:ph type="sldNum" sz="quarter" idx="12"/>
          </p:nvPr>
        </p:nvSpPr>
        <p:spPr/>
        <p:txBody>
          <a:bodyPr/>
          <a:lstStyle/>
          <a:p>
            <a:fld id="{33DBB337-B976-4E2B-B1EE-E7AEC83E0D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751612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9" name="スライド番号プレースホルダー 8"/>
          <p:cNvSpPr>
            <a:spLocks noGrp="1"/>
          </p:cNvSpPr>
          <p:nvPr>
            <p:ph type="sldNum" sz="quarter" idx="12"/>
          </p:nvPr>
        </p:nvSpPr>
        <p:spPr/>
        <p:txBody>
          <a:bodyPr/>
          <a:lstStyle/>
          <a:p>
            <a:fld id="{33DBB337-B976-4E2B-B1EE-E7AEC83E0D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093537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5" name="スライド番号プレースホルダー 4"/>
          <p:cNvSpPr>
            <a:spLocks noGrp="1"/>
          </p:cNvSpPr>
          <p:nvPr>
            <p:ph type="sldNum" sz="quarter" idx="12"/>
          </p:nvPr>
        </p:nvSpPr>
        <p:spPr/>
        <p:txBody>
          <a:bodyPr/>
          <a:lstStyle/>
          <a:p>
            <a:fld id="{33DBB337-B976-4E2B-B1EE-E7AEC83E0D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97525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4" name="スライド番号プレースホルダー 3"/>
          <p:cNvSpPr>
            <a:spLocks noGrp="1"/>
          </p:cNvSpPr>
          <p:nvPr>
            <p:ph type="sldNum" sz="quarter" idx="12"/>
          </p:nvPr>
        </p:nvSpPr>
        <p:spPr/>
        <p:txBody>
          <a:bodyPr/>
          <a:lstStyle/>
          <a:p>
            <a:fld id="{33DBB337-B976-4E2B-B1EE-E7AEC83E0D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88282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7" name="スライド番号プレースホルダー 6"/>
          <p:cNvSpPr>
            <a:spLocks noGrp="1"/>
          </p:cNvSpPr>
          <p:nvPr>
            <p:ph type="sldNum" sz="quarter" idx="12"/>
          </p:nvPr>
        </p:nvSpPr>
        <p:spPr/>
        <p:txBody>
          <a:bodyPr/>
          <a:lstStyle/>
          <a:p>
            <a:fld id="{33DBB337-B976-4E2B-B1EE-E7AEC83E0D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4566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508802A-772C-4408-AD48-A444605C358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343869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7" name="スライド番号プレースホルダー 6"/>
          <p:cNvSpPr>
            <a:spLocks noGrp="1"/>
          </p:cNvSpPr>
          <p:nvPr>
            <p:ph type="sldNum" sz="quarter" idx="12"/>
          </p:nvPr>
        </p:nvSpPr>
        <p:spPr/>
        <p:txBody>
          <a:bodyPr/>
          <a:lstStyle/>
          <a:p>
            <a:fld id="{33DBB337-B976-4E2B-B1EE-E7AEC83E0D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869990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6" name="スライド番号プレースホルダー 5"/>
          <p:cNvSpPr>
            <a:spLocks noGrp="1"/>
          </p:cNvSpPr>
          <p:nvPr>
            <p:ph type="sldNum" sz="quarter" idx="12"/>
          </p:nvPr>
        </p:nvSpPr>
        <p:spPr/>
        <p:txBody>
          <a:bodyPr/>
          <a:lstStyle/>
          <a:p>
            <a:fld id="{33DBB337-B976-4E2B-B1EE-E7AEC83E0D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831939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6" name="スライド番号プレースホルダー 5"/>
          <p:cNvSpPr>
            <a:spLocks noGrp="1"/>
          </p:cNvSpPr>
          <p:nvPr>
            <p:ph type="sldNum" sz="quarter" idx="12"/>
          </p:nvPr>
        </p:nvSpPr>
        <p:spPr/>
        <p:txBody>
          <a:bodyPr/>
          <a:lstStyle/>
          <a:p>
            <a:fld id="{33DBB337-B976-4E2B-B1EE-E7AEC83E0D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655010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B2F1287-2B10-4182-B7E5-B5BD3BDCA43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437698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1160CEB-D560-4DD6-9D52-CBC54C629BE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3102759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21045D-BCDB-445A-8D7A-B61531B7AC4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6629057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F2ED60-6121-4370-9BF8-4717E7D67D4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155980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17512-D87C-4898-A467-542E83518CA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588748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A8AE6E8-4AA6-41A3-B85B-8E4CF92BE68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649519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14C2A71-7178-4AB9-A983-705958E9F6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79895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085279C-3938-4B14-B5E8-CA645CE70E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832638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48434CD-331B-4E77-83E1-94B14A42D02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279411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E8D2033-18F6-4182-81BC-9285ED87323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758174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E32A3A-0035-467F-97D5-2127DDD2B66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2660400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12A77-68D3-4C7F-831E-DFFF4B2DA39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048173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0F77009-599A-47EB-9647-9ABD76A7A2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334842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1"/>
            <a:ext cx="40386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938589"/>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28"/>
          <p:cNvSpPr>
            <a:spLocks noGrp="1"/>
          </p:cNvSpPr>
          <p:nvPr>
            <p:ph type="dt" sz="half" idx="10"/>
          </p:nvPr>
        </p:nvSpPr>
        <p:spPr/>
        <p:txBody>
          <a:bodyPr/>
          <a:lstStyle>
            <a:lvl1pPr>
              <a:defRPr/>
            </a:lvl1pPr>
          </a:lstStyle>
          <a:p>
            <a:pPr>
              <a:defRPr/>
            </a:pPr>
            <a:endParaRPr lang="en-US" altLang="ja-JP">
              <a:solidFill>
                <a:srgbClr val="000000"/>
              </a:solidFill>
            </a:endParaRPr>
          </a:p>
        </p:txBody>
      </p:sp>
      <p:sp>
        <p:nvSpPr>
          <p:cNvPr id="7" name="フッター プレースホルダ 3"/>
          <p:cNvSpPr>
            <a:spLocks noGrp="1"/>
          </p:cNvSpPr>
          <p:nvPr>
            <p:ph type="ftr" sz="quarter" idx="11"/>
          </p:nvPr>
        </p:nvSpPr>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8" name="スライド番号プレースホルダ 9"/>
          <p:cNvSpPr>
            <a:spLocks noGrp="1"/>
          </p:cNvSpPr>
          <p:nvPr>
            <p:ph type="sldNum" sz="quarter" idx="12"/>
          </p:nvPr>
        </p:nvSpPr>
        <p:spPr/>
        <p:txBody>
          <a:bodyPr/>
          <a:lstStyle>
            <a:lvl1pPr>
              <a:defRPr/>
            </a:lvl1pPr>
          </a:lstStyle>
          <a:p>
            <a:pPr>
              <a:defRPr/>
            </a:pPr>
            <a:fld id="{2914F48B-0DF2-4757-8B24-21CDEDCD78B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21359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xAndClipArt">
  <p:cSld name="タイトル、テキスト、クリップ アート">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5058"/>
            <a:ext cx="77724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685801" y="2134116"/>
            <a:ext cx="3820886" cy="411377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クリップアート プレースホルダ 3"/>
          <p:cNvSpPr>
            <a:spLocks noGrp="1"/>
          </p:cNvSpPr>
          <p:nvPr>
            <p:ph type="clipArt" sz="half" idx="2"/>
          </p:nvPr>
        </p:nvSpPr>
        <p:spPr>
          <a:xfrm>
            <a:off x="4637314" y="2134116"/>
            <a:ext cx="3820886" cy="4113770"/>
          </a:xfrm>
        </p:spPr>
        <p:txBody>
          <a:bodyPr rtlCol="0">
            <a:normAutofit/>
          </a:bodyPr>
          <a:lstStyle/>
          <a:p>
            <a:pPr lvl="0"/>
            <a:endParaRPr lang="ja-JP" altLang="en-US" noProof="0"/>
          </a:p>
        </p:txBody>
      </p:sp>
      <p:sp>
        <p:nvSpPr>
          <p:cNvPr id="5" name="日付プレースホルダ 4"/>
          <p:cNvSpPr>
            <a:spLocks noGrp="1"/>
          </p:cNvSpPr>
          <p:nvPr>
            <p:ph type="dt" sz="half" idx="10"/>
          </p:nvPr>
        </p:nvSpPr>
        <p:spPr>
          <a:xfrm>
            <a:off x="685800" y="6401058"/>
            <a:ext cx="1905000" cy="456942"/>
          </a:xfrm>
        </p:spPr>
        <p:txBody>
          <a:bodyPr/>
          <a:lstStyle>
            <a:lvl1pPr>
              <a:defRPr/>
            </a:lvl1pPr>
          </a:lstStyle>
          <a:p>
            <a:pPr>
              <a:defRPr/>
            </a:pPr>
            <a:endParaRPr lang="en-US" altLang="ja-JP">
              <a:solidFill>
                <a:srgbClr val="000000"/>
              </a:solidFill>
            </a:endParaRPr>
          </a:p>
        </p:txBody>
      </p:sp>
      <p:sp>
        <p:nvSpPr>
          <p:cNvPr id="6" name="フッター プレースホルダ 5"/>
          <p:cNvSpPr>
            <a:spLocks noGrp="1"/>
          </p:cNvSpPr>
          <p:nvPr>
            <p:ph type="ftr" sz="quarter" idx="11"/>
          </p:nvPr>
        </p:nvSpPr>
        <p:spPr>
          <a:xfrm>
            <a:off x="3124200" y="6401058"/>
            <a:ext cx="2895600" cy="456942"/>
          </a:xfrm>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7" name="スライド番号プレースホルダ 6"/>
          <p:cNvSpPr>
            <a:spLocks noGrp="1"/>
          </p:cNvSpPr>
          <p:nvPr>
            <p:ph type="sldNum" sz="quarter" idx="12"/>
          </p:nvPr>
        </p:nvSpPr>
        <p:spPr>
          <a:xfrm>
            <a:off x="6553200" y="6401058"/>
            <a:ext cx="1905000" cy="456942"/>
          </a:xfrm>
        </p:spPr>
        <p:txBody>
          <a:bodyPr/>
          <a:lstStyle>
            <a:lvl1pPr>
              <a:defRPr/>
            </a:lvl1pPr>
          </a:lstStyle>
          <a:p>
            <a:pPr>
              <a:defRPr/>
            </a:pPr>
            <a:fld id="{20C0D45E-1136-4F52-BA7F-0879D778F7D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2148847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810084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6892788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3142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6523E5BE-7E2A-428A-AB53-8E547CB169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5805906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8834774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438110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2355341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5389044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017062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5808173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3574794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ja-JP" altLang="en-US">
                <a:solidFill>
                  <a:prstClr val="black">
                    <a:tint val="75000"/>
                  </a:prstClr>
                </a:solidFill>
              </a:rPr>
              <a:t>新カリキュラムに基づく相談支援従事者養成研修モデル研修</a:t>
            </a:r>
            <a:r>
              <a:rPr lang="en-US" altLang="ja-JP">
                <a:solidFill>
                  <a:prstClr val="black">
                    <a:tint val="75000"/>
                  </a:prstClr>
                </a:solidFill>
              </a:rPr>
              <a:t>(</a:t>
            </a:r>
            <a:r>
              <a:rPr lang="ja-JP" altLang="en-US">
                <a:solidFill>
                  <a:prstClr val="black">
                    <a:tint val="75000"/>
                  </a:prstClr>
                </a:solidFill>
              </a:rPr>
              <a:t>現任研修</a:t>
            </a:r>
            <a:r>
              <a:rPr lang="en-US" altLang="ja-JP">
                <a:solidFill>
                  <a:prstClr val="black">
                    <a:tint val="75000"/>
                  </a:prstClr>
                </a:solidFill>
              </a:rPr>
              <a:t>), SSA2018-2019(c) </a:t>
            </a:r>
            <a:r>
              <a:rPr lang="ja-JP" altLang="en-US">
                <a:solidFill>
                  <a:prstClr val="black">
                    <a:tint val="75000"/>
                  </a:prstClr>
                </a:solidFill>
              </a:rPr>
              <a:t>不許複製</a:t>
            </a: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1834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3D8E4856-088A-4F3E-8CDF-CE4C8E5FC1D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66687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9C91A144-D95C-4C7C-8D3C-BD9289C3285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62721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922BF889-1C9E-4187-B31D-D6BDEA2BDA7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03203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7013B9D8-10B6-4633-9922-74A0E209CDA1}"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701993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theme" Target="../theme/theme4.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a typeface="ＭＳ Ｐゴシック" pitchFamily="50" charset="-128"/>
              </a:defRPr>
            </a:lvl1pPr>
          </a:lstStyle>
          <a:p>
            <a:pPr>
              <a:defRPr/>
            </a:pPr>
            <a:endParaRPr lang="en-US" altLang="ja-JP">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a typeface="ＭＳ Ｐゴシック" pitchFamily="50" charset="-128"/>
              </a:defRPr>
            </a:lvl1pPr>
          </a:lstStyle>
          <a:p>
            <a:pPr>
              <a:defRPr/>
            </a:pPr>
            <a:r>
              <a:rPr lang="ja-JP" altLang="en-US">
                <a:solidFill>
                  <a:srgbClr val="000000"/>
                </a:solidFill>
                <a:latin typeface="Times New Roman" pitchFamily="18" charset="0"/>
              </a:rPr>
              <a:t>新カリキュラムに基づく相談支援従事者養成研修モデル研修</a:t>
            </a:r>
            <a:r>
              <a:rPr lang="en-US" altLang="ja-JP">
                <a:solidFill>
                  <a:srgbClr val="000000"/>
                </a:solidFill>
                <a:latin typeface="Times New Roman" pitchFamily="18" charset="0"/>
              </a:rPr>
              <a:t>(</a:t>
            </a:r>
            <a:r>
              <a:rPr lang="ja-JP" altLang="en-US">
                <a:solidFill>
                  <a:srgbClr val="000000"/>
                </a:solidFill>
                <a:latin typeface="Times New Roman" pitchFamily="18" charset="0"/>
              </a:rPr>
              <a:t>現任研修</a:t>
            </a:r>
            <a:r>
              <a:rPr lang="en-US" altLang="ja-JP">
                <a:solidFill>
                  <a:srgbClr val="000000"/>
                </a:solidFill>
                <a:latin typeface="Times New Roman" pitchFamily="18" charset="0"/>
              </a:rPr>
              <a:t>), SSA2018-2019(c) </a:t>
            </a:r>
            <a:r>
              <a:rPr lang="ja-JP" altLang="en-US">
                <a:solidFill>
                  <a:srgbClr val="000000"/>
                </a:solidFill>
                <a:latin typeface="Times New Roman" pitchFamily="18" charset="0"/>
              </a:rPr>
              <a:t>不許複製</a:t>
            </a:r>
            <a:endParaRPr lang="en-US" altLang="ja-JP">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C8A2F2DA-ACD3-4AB1-8A3F-C42FECFF0775}" type="slidenum">
              <a:rPr lang="en-US" altLang="ja-JP" smtClean="0">
                <a:solidFill>
                  <a:srgbClr val="000000"/>
                </a:solidFill>
                <a:latin typeface="Times New Roman" pitchFamily="18" charset="0"/>
                <a:ea typeface="ＭＳ Ｐゴシック" charset="-128"/>
              </a:rPr>
              <a:pPr/>
              <a:t>‹#›</a:t>
            </a:fld>
            <a:endParaRPr lang="en-US" altLang="ja-JP">
              <a:solidFill>
                <a:srgbClr val="000000"/>
              </a:solidFill>
              <a:latin typeface="Times New Roman" pitchFamily="18" charset="0"/>
              <a:ea typeface="ＭＳ Ｐゴシック" charset="-128"/>
            </a:endParaRPr>
          </a:p>
        </p:txBody>
      </p:sp>
    </p:spTree>
    <p:extLst>
      <p:ext uri="{BB962C8B-B14F-4D97-AF65-F5344CB8AC3E}">
        <p14:creationId xmlns:p14="http://schemas.microsoft.com/office/powerpoint/2010/main" val="4278394376"/>
      </p:ext>
    </p:extLst>
  </p:cSld>
  <p:clrMap bg1="lt1" tx1="dk1" bg2="lt2" tx2="dk2" accent1="accent1" accent2="accent2" accent3="accent3" accent4="accent4" accent5="accent5" accent6="accent6" hlink="hlink" folHlink="folHlink"/>
  <p:sldLayoutIdLst>
    <p:sldLayoutId id="2147484058" r:id="rId1"/>
    <p:sldLayoutId id="2147484059" r:id="rId2"/>
    <p:sldLayoutId id="2147484060" r:id="rId3"/>
    <p:sldLayoutId id="2147484061" r:id="rId4"/>
    <p:sldLayoutId id="2147484062" r:id="rId5"/>
    <p:sldLayoutId id="2147484063" r:id="rId6"/>
    <p:sldLayoutId id="2147484064" r:id="rId7"/>
    <p:sldLayoutId id="2147484065" r:id="rId8"/>
    <p:sldLayoutId id="2147484066" r:id="rId9"/>
    <p:sldLayoutId id="2147484067" r:id="rId10"/>
    <p:sldLayoutId id="2147484068"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ja-JP" altLang="en-US">
                <a:solidFill>
                  <a:prstClr val="black">
                    <a:tint val="75000"/>
                  </a:prstClr>
                </a:solidFill>
                <a:latin typeface="Calibri"/>
                <a:ea typeface="ＭＳ Ｐゴシック"/>
              </a:rPr>
              <a:t>新カリキュラムに基づく相談支援従事者養成研修モデル研修</a:t>
            </a:r>
            <a:r>
              <a:rPr lang="en-US" altLang="ja-JP">
                <a:solidFill>
                  <a:prstClr val="black">
                    <a:tint val="75000"/>
                  </a:prstClr>
                </a:solidFill>
                <a:latin typeface="Calibri"/>
                <a:ea typeface="ＭＳ Ｐゴシック"/>
              </a:rPr>
              <a:t>(</a:t>
            </a:r>
            <a:r>
              <a:rPr lang="ja-JP" altLang="en-US">
                <a:solidFill>
                  <a:prstClr val="black">
                    <a:tint val="75000"/>
                  </a:prstClr>
                </a:solidFill>
                <a:latin typeface="Calibri"/>
                <a:ea typeface="ＭＳ Ｐゴシック"/>
              </a:rPr>
              <a:t>現任研修</a:t>
            </a:r>
            <a:r>
              <a:rPr lang="en-US" altLang="ja-JP">
                <a:solidFill>
                  <a:prstClr val="black">
                    <a:tint val="75000"/>
                  </a:prstClr>
                </a:solidFill>
                <a:latin typeface="Calibri"/>
                <a:ea typeface="ＭＳ Ｐゴシック"/>
              </a:rPr>
              <a:t>), SSA2018-2019(c) </a:t>
            </a:r>
            <a:r>
              <a:rPr lang="ja-JP" altLang="en-US">
                <a:solidFill>
                  <a:prstClr val="black">
                    <a:tint val="75000"/>
                  </a:prstClr>
                </a:solidFill>
                <a:latin typeface="Calibri"/>
                <a:ea typeface="ＭＳ Ｐゴシック"/>
              </a:rPr>
              <a:t>不許複製</a:t>
            </a: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7533D25-8E92-45F7-894A-80AEF5B89AF7}"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127859621"/>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50"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133351"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ja-JP" altLang="en-US">
                <a:solidFill>
                  <a:prstClr val="black">
                    <a:tint val="75000"/>
                  </a:prstClr>
                </a:solidFill>
                <a:latin typeface="Calibri"/>
                <a:ea typeface="ＭＳ Ｐゴシック"/>
              </a:rPr>
              <a:t>新カリキュラムに基づく相談支援従事者養成研修モデル研修</a:t>
            </a:r>
            <a:r>
              <a:rPr lang="en-US" altLang="ja-JP">
                <a:solidFill>
                  <a:prstClr val="black">
                    <a:tint val="75000"/>
                  </a:prstClr>
                </a:solidFill>
                <a:latin typeface="Calibri"/>
                <a:ea typeface="ＭＳ Ｐゴシック"/>
              </a:rPr>
              <a:t>(</a:t>
            </a:r>
            <a:r>
              <a:rPr lang="ja-JP" altLang="en-US">
                <a:solidFill>
                  <a:prstClr val="black">
                    <a:tint val="75000"/>
                  </a:prstClr>
                </a:solidFill>
                <a:latin typeface="Calibri"/>
                <a:ea typeface="ＭＳ Ｐゴシック"/>
              </a:rPr>
              <a:t>現任研修</a:t>
            </a:r>
            <a:r>
              <a:rPr lang="en-US" altLang="ja-JP">
                <a:solidFill>
                  <a:prstClr val="black">
                    <a:tint val="75000"/>
                  </a:prstClr>
                </a:solidFill>
                <a:latin typeface="Calibri"/>
                <a:ea typeface="ＭＳ Ｐゴシック"/>
              </a:rPr>
              <a:t>), SSA2018-2019(c) </a:t>
            </a:r>
            <a:r>
              <a:rPr lang="ja-JP" altLang="en-US">
                <a:solidFill>
                  <a:prstClr val="black">
                    <a:tint val="75000"/>
                  </a:prstClr>
                </a:solidFill>
                <a:latin typeface="Calibri"/>
                <a:ea typeface="ＭＳ Ｐゴシック"/>
              </a:rPr>
              <a:t>不許複製</a:t>
            </a:r>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33DBB337-B976-4E2B-B1EE-E7AEC83E0D9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3723002874"/>
      </p:ext>
    </p:extLst>
  </p:cSld>
  <p:clrMap bg1="lt1" tx1="dk1" bg2="lt2" tx2="dk2" accent1="accent1" accent2="accent2" accent3="accent3" accent4="accent4" accent5="accent5" accent6="accent6" hlink="hlink" folHlink="folHlink"/>
  <p:sldLayoutIdLst>
    <p:sldLayoutId id="2147484094" r:id="rId1"/>
    <p:sldLayoutId id="2147484095" r:id="rId2"/>
    <p:sldLayoutId id="2147484096" r:id="rId3"/>
    <p:sldLayoutId id="2147484097" r:id="rId4"/>
    <p:sldLayoutId id="2147484098" r:id="rId5"/>
    <p:sldLayoutId id="2147484099" r:id="rId6"/>
    <p:sldLayoutId id="2147484100" r:id="rId7"/>
    <p:sldLayoutId id="2147484101" r:id="rId8"/>
    <p:sldLayoutId id="2147484102" r:id="rId9"/>
    <p:sldLayoutId id="2147484103" r:id="rId10"/>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ja-JP" altLang="en-US">
                <a:solidFill>
                  <a:srgbClr val="000000"/>
                </a:solidFill>
              </a:rPr>
              <a:t>新カリキュラムに基づく相談支援従事者養成研修モデル研修</a:t>
            </a:r>
            <a:r>
              <a:rPr lang="en-US" altLang="ja-JP">
                <a:solidFill>
                  <a:srgbClr val="000000"/>
                </a:solidFill>
              </a:rPr>
              <a:t>(</a:t>
            </a:r>
            <a:r>
              <a:rPr lang="ja-JP" altLang="en-US">
                <a:solidFill>
                  <a:srgbClr val="000000"/>
                </a:solidFill>
              </a:rPr>
              <a:t>現任研修</a:t>
            </a:r>
            <a:r>
              <a:rPr lang="en-US" altLang="ja-JP">
                <a:solidFill>
                  <a:srgbClr val="000000"/>
                </a:solidFill>
              </a:rPr>
              <a:t>), SSA2018-2019(c) </a:t>
            </a:r>
            <a:r>
              <a:rPr lang="ja-JP" altLang="en-US">
                <a:solidFill>
                  <a:srgbClr val="000000"/>
                </a:solidFill>
              </a:rPr>
              <a:t>不許複製</a:t>
            </a: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F49E0E9-69DC-46D4-804F-50D862FD87A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7969397"/>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 id="2147484116" r:id="rId12"/>
    <p:sldLayoutId id="2147484117" r:id="rId13"/>
    <p:sldLayoutId id="2147484118"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ja-JP" altLang="en-US">
                <a:solidFill>
                  <a:prstClr val="black">
                    <a:tint val="75000"/>
                  </a:prstClr>
                </a:solidFill>
                <a:latin typeface="Calibri"/>
                <a:ea typeface="ＭＳ Ｐゴシック"/>
              </a:rPr>
              <a:t>新カリキュラムに基づく相談支援従事者養成研修モデル研修</a:t>
            </a:r>
            <a:r>
              <a:rPr lang="en-US" altLang="ja-JP">
                <a:solidFill>
                  <a:prstClr val="black">
                    <a:tint val="75000"/>
                  </a:prstClr>
                </a:solidFill>
                <a:latin typeface="Calibri"/>
                <a:ea typeface="ＭＳ Ｐゴシック"/>
              </a:rPr>
              <a:t>(</a:t>
            </a:r>
            <a:r>
              <a:rPr lang="ja-JP" altLang="en-US">
                <a:solidFill>
                  <a:prstClr val="black">
                    <a:tint val="75000"/>
                  </a:prstClr>
                </a:solidFill>
                <a:latin typeface="Calibri"/>
                <a:ea typeface="ＭＳ Ｐゴシック"/>
              </a:rPr>
              <a:t>現任研修</a:t>
            </a:r>
            <a:r>
              <a:rPr lang="en-US" altLang="ja-JP">
                <a:solidFill>
                  <a:prstClr val="black">
                    <a:tint val="75000"/>
                  </a:prstClr>
                </a:solidFill>
                <a:latin typeface="Calibri"/>
                <a:ea typeface="ＭＳ Ｐゴシック"/>
              </a:rPr>
              <a:t>), SSA2018-2019(c) </a:t>
            </a:r>
            <a:r>
              <a:rPr lang="ja-JP" altLang="en-US">
                <a:solidFill>
                  <a:prstClr val="black">
                    <a:tint val="75000"/>
                  </a:prstClr>
                </a:solidFill>
                <a:latin typeface="Calibri"/>
                <a:ea typeface="ＭＳ Ｐゴシック"/>
              </a:rPr>
              <a:t>不許複製</a:t>
            </a: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2D8002D-B5B0-4BAC-B1F6-782DDCCE6D9C}"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3800572072"/>
      </p:ext>
    </p:extLst>
  </p:cSld>
  <p:clrMap bg1="lt1" tx1="dk1" bg2="lt2" tx2="dk2" accent1="accent1" accent2="accent2" accent3="accent3" accent4="accent4" accent5="accent5" accent6="accent6" hlink="hlink" folHlink="folHlink"/>
  <p:sldLayoutIdLst>
    <p:sldLayoutId id="2147484195" r:id="rId1"/>
    <p:sldLayoutId id="2147484196" r:id="rId2"/>
    <p:sldLayoutId id="2147484197" r:id="rId3"/>
    <p:sldLayoutId id="2147484198" r:id="rId4"/>
    <p:sldLayoutId id="2147484199" r:id="rId5"/>
    <p:sldLayoutId id="2147484200" r:id="rId6"/>
    <p:sldLayoutId id="2147484201" r:id="rId7"/>
    <p:sldLayoutId id="2147484202" r:id="rId8"/>
    <p:sldLayoutId id="2147484203" r:id="rId9"/>
    <p:sldLayoutId id="2147484204" r:id="rId10"/>
    <p:sldLayoutId id="214748420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ー 6"/>
          <p:cNvSpPr>
            <a:spLocks noGrp="1"/>
          </p:cNvSpPr>
          <p:nvPr>
            <p:ph type="ftr" sz="quarter" idx="11"/>
          </p:nvPr>
        </p:nvSpPr>
        <p:spPr>
          <a:xfrm>
            <a:off x="0" y="6525344"/>
            <a:ext cx="9143999" cy="337038"/>
          </a:xfrm>
        </p:spPr>
        <p:txBody>
          <a:bodyPr/>
          <a:lstStyle/>
          <a:p>
            <a:r>
              <a:rPr kumimoji="1" lang="zh-TW" altLang="en-US" sz="800" smtClean="0">
                <a:latin typeface="ＭＳ Ｐゴシック" panose="020B0600070205080204" pitchFamily="50" charset="-128"/>
              </a:rPr>
              <a:t>令和元年度相談支援従事者指導者養成研修 配布資料</a:t>
            </a:r>
            <a:endParaRPr kumimoji="1" lang="ja-JP" altLang="en-US" sz="800">
              <a:latin typeface="ＭＳ Ｐゴシック" panose="020B0600070205080204" pitchFamily="50" charset="-128"/>
            </a:endParaRPr>
          </a:p>
        </p:txBody>
      </p:sp>
      <p:sp>
        <p:nvSpPr>
          <p:cNvPr id="9" name="テキスト ボックス 8"/>
          <p:cNvSpPr txBox="1"/>
          <p:nvPr/>
        </p:nvSpPr>
        <p:spPr>
          <a:xfrm>
            <a:off x="256704" y="494350"/>
            <a:ext cx="5642028" cy="348109"/>
          </a:xfrm>
          <a:prstGeom prst="rect">
            <a:avLst/>
          </a:prstGeom>
          <a:noFill/>
        </p:spPr>
        <p:txBody>
          <a:bodyPr wrap="square" rtlCol="0">
            <a:spAutoFit/>
          </a:bodyPr>
          <a:lstStyle/>
          <a:p>
            <a:r>
              <a:rPr lang="ja-JP" altLang="en-US" sz="1662"/>
              <a:t>令和元年度 相談支援従事者指導者養成研修</a:t>
            </a:r>
          </a:p>
        </p:txBody>
      </p:sp>
      <p:sp>
        <p:nvSpPr>
          <p:cNvPr id="10" name="テキスト ボックス 9"/>
          <p:cNvSpPr txBox="1"/>
          <p:nvPr/>
        </p:nvSpPr>
        <p:spPr>
          <a:xfrm>
            <a:off x="1160047" y="2444969"/>
            <a:ext cx="5642028" cy="433196"/>
          </a:xfrm>
          <a:prstGeom prst="rect">
            <a:avLst/>
          </a:prstGeom>
          <a:noFill/>
        </p:spPr>
        <p:txBody>
          <a:bodyPr wrap="square" rtlCol="0">
            <a:spAutoFit/>
          </a:bodyPr>
          <a:lstStyle/>
          <a:p>
            <a:r>
              <a:rPr lang="ja-JP" altLang="en-US" sz="2215" smtClean="0">
                <a:latin typeface="ＭＳ Ｐゴシック" panose="020B0600070205080204" pitchFamily="50" charset="-128"/>
                <a:ea typeface="ＭＳ Ｐゴシック" panose="020B0600070205080204" pitchFamily="50" charset="-128"/>
              </a:rPr>
              <a:t>現任研修講義４</a:t>
            </a:r>
            <a:endParaRPr lang="ja-JP" altLang="en-US" sz="2215">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1149330" y="2996952"/>
            <a:ext cx="7288642" cy="12746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smtClean="0">
                <a:latin typeface="ＭＳ Ｐゴシック" panose="020B0600070205080204" pitchFamily="50" charset="-128"/>
                <a:ea typeface="ＭＳ Ｐゴシック" panose="020B0600070205080204" pitchFamily="50" charset="-128"/>
              </a:rPr>
              <a:t>本人を中心とした支援におけるケアマネジメント及び</a:t>
            </a:r>
            <a:br>
              <a:rPr lang="ja-JP" altLang="en-US" sz="1800" smtClean="0">
                <a:latin typeface="ＭＳ Ｐゴシック" panose="020B0600070205080204" pitchFamily="50" charset="-128"/>
                <a:ea typeface="ＭＳ Ｐゴシック" panose="020B0600070205080204" pitchFamily="50" charset="-128"/>
              </a:rPr>
            </a:br>
            <a:r>
              <a:rPr lang="ja-JP" altLang="en-US" sz="1800" smtClean="0">
                <a:latin typeface="ＭＳ Ｐゴシック" panose="020B0600070205080204" pitchFamily="50" charset="-128"/>
                <a:ea typeface="ＭＳ Ｐゴシック" panose="020B0600070205080204" pitchFamily="50" charset="-128"/>
              </a:rPr>
              <a:t>コミュニティソーシャルワークの理論と方法</a:t>
            </a:r>
            <a:r>
              <a:rPr lang="ja-JP" altLang="en-US" sz="2954" smtClean="0">
                <a:latin typeface="ＭＳ Ｐゴシック" panose="020B0600070205080204" pitchFamily="50" charset="-128"/>
                <a:ea typeface="ＭＳ Ｐゴシック" panose="020B0600070205080204" pitchFamily="50" charset="-128"/>
              </a:rPr>
              <a:t/>
            </a:r>
            <a:br>
              <a:rPr lang="ja-JP" altLang="en-US" sz="2954" smtClean="0">
                <a:latin typeface="ＭＳ Ｐゴシック" panose="020B0600070205080204" pitchFamily="50" charset="-128"/>
                <a:ea typeface="ＭＳ Ｐゴシック" panose="020B0600070205080204" pitchFamily="50" charset="-128"/>
              </a:rPr>
            </a:br>
            <a:r>
              <a:rPr lang="ja-JP" altLang="en-US" sz="2954" smtClean="0">
                <a:latin typeface="ＭＳ Ｐゴシック" panose="020B0600070205080204" pitchFamily="50" charset="-128"/>
                <a:ea typeface="ＭＳ Ｐゴシック" panose="020B0600070205080204" pitchFamily="50" charset="-128"/>
              </a:rPr>
              <a:t>③ コミュニティソーシャルワーク</a:t>
            </a:r>
            <a:endParaRPr lang="ja-JP" altLang="en-US" sz="2954"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833362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2411760" y="1621891"/>
            <a:ext cx="4032448" cy="3967349"/>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gn="ctr"/>
            <a:r>
              <a:rPr lang="ja-JP" altLang="en-US" dirty="0" smtClean="0">
                <a:latin typeface="Meiryo UI" panose="020B0604030504040204" pitchFamily="50" charset="-128"/>
                <a:ea typeface="Meiryo UI" panose="020B0604030504040204" pitchFamily="50" charset="-128"/>
              </a:rPr>
              <a:t>社会・制度</a:t>
            </a:r>
            <a:endParaRPr kumimoji="1" lang="ja-JP" altLang="en-US" dirty="0">
              <a:latin typeface="Meiryo UI" panose="020B0604030504040204" pitchFamily="50" charset="-128"/>
              <a:ea typeface="Meiryo UI" panose="020B0604030504040204" pitchFamily="50" charset="-128"/>
            </a:endParaRPr>
          </a:p>
        </p:txBody>
      </p:sp>
      <p:sp>
        <p:nvSpPr>
          <p:cNvPr id="40" name="正方形/長方形 39"/>
          <p:cNvSpPr/>
          <p:nvPr/>
        </p:nvSpPr>
        <p:spPr>
          <a:xfrm>
            <a:off x="2591780" y="2180109"/>
            <a:ext cx="3240360" cy="3295716"/>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gn="ctr"/>
            <a:r>
              <a:rPr lang="ja-JP" altLang="en-US" dirty="0">
                <a:latin typeface="Meiryo UI" panose="020B0604030504040204" pitchFamily="50" charset="-128"/>
                <a:ea typeface="Meiryo UI" panose="020B0604030504040204" pitchFamily="50" charset="-128"/>
              </a:rPr>
              <a:t>地域</a:t>
            </a:r>
            <a:endParaRPr kumimoji="1" lang="ja-JP" altLang="en-US" dirty="0">
              <a:latin typeface="Meiryo UI" panose="020B0604030504040204" pitchFamily="50" charset="-128"/>
              <a:ea typeface="Meiryo UI" panose="020B0604030504040204" pitchFamily="50" charset="-128"/>
            </a:endParaRPr>
          </a:p>
        </p:txBody>
      </p:sp>
      <p:sp>
        <p:nvSpPr>
          <p:cNvPr id="39" name="正方形/長方形 38"/>
          <p:cNvSpPr/>
          <p:nvPr/>
        </p:nvSpPr>
        <p:spPr>
          <a:xfrm>
            <a:off x="2843808" y="2702011"/>
            <a:ext cx="2736304" cy="262739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gn="ctr"/>
            <a:r>
              <a:rPr lang="ja-JP" altLang="en-US" dirty="0">
                <a:latin typeface="Meiryo UI" panose="020B0604030504040204" pitchFamily="50" charset="-128"/>
                <a:ea typeface="Meiryo UI" panose="020B0604030504040204" pitchFamily="50" charset="-128"/>
              </a:rPr>
              <a:t>組織</a:t>
            </a:r>
            <a:endParaRPr kumimoji="1" lang="ja-JP" altLang="en-US" dirty="0">
              <a:latin typeface="Meiryo UI" panose="020B0604030504040204" pitchFamily="50" charset="-128"/>
              <a:ea typeface="Meiryo UI" panose="020B0604030504040204" pitchFamily="50" charset="-128"/>
            </a:endParaRPr>
          </a:p>
        </p:txBody>
      </p:sp>
      <p:sp>
        <p:nvSpPr>
          <p:cNvPr id="37" name="正方形/長方形 36"/>
          <p:cNvSpPr/>
          <p:nvPr/>
        </p:nvSpPr>
        <p:spPr>
          <a:xfrm>
            <a:off x="3113584" y="3243180"/>
            <a:ext cx="1872208" cy="1880136"/>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gn="ctr"/>
            <a:r>
              <a:rPr lang="ja-JP" altLang="en-US" dirty="0" smtClean="0">
                <a:latin typeface="Meiryo UI" panose="020B0604030504040204" pitchFamily="50" charset="-128"/>
                <a:ea typeface="Meiryo UI" panose="020B0604030504040204" pitchFamily="50" charset="-128"/>
              </a:rPr>
              <a:t>集団</a:t>
            </a:r>
            <a:endParaRPr kumimoji="1" lang="ja-JP" altLang="en-US"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611560" y="457508"/>
            <a:ext cx="8640960" cy="523220"/>
          </a:xfrm>
          <a:prstGeom prst="rect">
            <a:avLst/>
          </a:prstGeom>
          <a:noFill/>
        </p:spPr>
        <p:txBody>
          <a:bodyPr wrap="square" rtlCol="0">
            <a:spAutoFit/>
          </a:bodyPr>
          <a:lstStyle/>
          <a:p>
            <a:r>
              <a:rPr lang="ja-JP" altLang="en-US" sz="2800" dirty="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ソーシャル</a:t>
            </a:r>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ワーク</a:t>
            </a:r>
            <a:r>
              <a:rPr lang="ja-JP" altLang="en-US" sz="2800" dirty="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の</a:t>
            </a:r>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介入範囲</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41" name="フッター プレースホルダ 1">
            <a:extLst>
              <a:ext uri="{FF2B5EF4-FFF2-40B4-BE49-F238E27FC236}">
                <a16:creationId xmlns:a16="http://schemas.microsoft.com/office/drawing/2014/main" id="{509CD8C2-1226-4C6C-B9A5-7DA1E53A1954}"/>
              </a:ext>
            </a:extLst>
          </p:cNvPr>
          <p:cNvSpPr txBox="1">
            <a:spLocks/>
          </p:cNvSpPr>
          <p:nvPr/>
        </p:nvSpPr>
        <p:spPr>
          <a:xfrm>
            <a:off x="107504" y="5805264"/>
            <a:ext cx="8867716"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ja-JP" altLang="en-US" dirty="0">
                <a:solidFill>
                  <a:schemeClr val="tx1"/>
                </a:solidFill>
              </a:rPr>
              <a:t>出所</a:t>
            </a:r>
            <a:r>
              <a:rPr lang="ja-JP" altLang="en-US" dirty="0" smtClean="0">
                <a:solidFill>
                  <a:schemeClr val="tx1"/>
                </a:solidFill>
              </a:rPr>
              <a:t>：北島英治（</a:t>
            </a:r>
            <a:r>
              <a:rPr lang="en-US" altLang="ja-JP" dirty="0" smtClean="0">
                <a:solidFill>
                  <a:schemeClr val="tx1"/>
                </a:solidFill>
              </a:rPr>
              <a:t>2008</a:t>
            </a:r>
            <a:r>
              <a:rPr lang="ja-JP" altLang="en-US" dirty="0" smtClean="0">
                <a:solidFill>
                  <a:schemeClr val="tx1"/>
                </a:solidFill>
              </a:rPr>
              <a:t>）</a:t>
            </a:r>
            <a:r>
              <a:rPr lang="en-US" altLang="ja-JP" dirty="0" smtClean="0">
                <a:solidFill>
                  <a:schemeClr val="tx1"/>
                </a:solidFill>
              </a:rPr>
              <a:t>『</a:t>
            </a:r>
            <a:r>
              <a:rPr lang="ja-JP" altLang="en-US" dirty="0" smtClean="0">
                <a:solidFill>
                  <a:schemeClr val="tx1"/>
                </a:solidFill>
              </a:rPr>
              <a:t>ソーシャルワーク論</a:t>
            </a:r>
            <a:r>
              <a:rPr lang="en-US" altLang="ja-JP" dirty="0" smtClean="0">
                <a:solidFill>
                  <a:schemeClr val="tx1"/>
                </a:solidFill>
              </a:rPr>
              <a:t>』</a:t>
            </a:r>
            <a:r>
              <a:rPr lang="ja-JP" altLang="en-US" dirty="0" err="1" smtClean="0">
                <a:solidFill>
                  <a:schemeClr val="tx1"/>
                </a:solidFill>
              </a:rPr>
              <a:t>、</a:t>
            </a:r>
            <a:r>
              <a:rPr lang="en-US" altLang="ja-JP" dirty="0" smtClean="0">
                <a:solidFill>
                  <a:schemeClr val="tx1"/>
                </a:solidFill>
              </a:rPr>
              <a:t>『</a:t>
            </a:r>
            <a:r>
              <a:rPr lang="ja-JP" altLang="en-US" dirty="0">
                <a:solidFill>
                  <a:schemeClr val="tx1"/>
                </a:solidFill>
              </a:rPr>
              <a:t>ソーシャルワーク　人々をエンパワメントする専門職</a:t>
            </a:r>
            <a:r>
              <a:rPr lang="en-US" altLang="ja-JP" dirty="0">
                <a:solidFill>
                  <a:schemeClr val="tx1"/>
                </a:solidFill>
              </a:rPr>
              <a:t>』</a:t>
            </a:r>
            <a:r>
              <a:rPr lang="ja-JP" altLang="en-US" dirty="0">
                <a:solidFill>
                  <a:schemeClr val="tx1"/>
                </a:solidFill>
              </a:rPr>
              <a:t>を参考</a:t>
            </a:r>
            <a:r>
              <a:rPr lang="ja-JP" altLang="en-US" smtClean="0">
                <a:solidFill>
                  <a:schemeClr val="tx1"/>
                </a:solidFill>
              </a:rPr>
              <a:t>に作成</a:t>
            </a:r>
            <a:endParaRPr lang="ja-JP" altLang="en-US" dirty="0">
              <a:solidFill>
                <a:schemeClr val="tx1"/>
              </a:solidFill>
            </a:endParaRPr>
          </a:p>
        </p:txBody>
      </p:sp>
      <p:sp>
        <p:nvSpPr>
          <p:cNvPr id="36" name="正方形/長方形 35"/>
          <p:cNvSpPr/>
          <p:nvPr/>
        </p:nvSpPr>
        <p:spPr>
          <a:xfrm>
            <a:off x="3284850" y="3877871"/>
            <a:ext cx="1210816" cy="1016496"/>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gn="ctr"/>
            <a:r>
              <a:rPr lang="ja-JP" altLang="en-US" dirty="0">
                <a:latin typeface="Meiryo UI" panose="020B0604030504040204" pitchFamily="50" charset="-128"/>
                <a:ea typeface="Meiryo UI" panose="020B0604030504040204" pitchFamily="50" charset="-128"/>
              </a:rPr>
              <a:t>家族</a:t>
            </a:r>
            <a:endParaRPr kumimoji="1" lang="ja-JP" altLang="en-US" dirty="0">
              <a:latin typeface="Meiryo UI" panose="020B0604030504040204" pitchFamily="50" charset="-128"/>
              <a:ea typeface="Meiryo UI" panose="020B0604030504040204" pitchFamily="50" charset="-128"/>
            </a:endParaRPr>
          </a:p>
        </p:txBody>
      </p:sp>
      <p:sp>
        <p:nvSpPr>
          <p:cNvPr id="4" name="正方形/長方形 3"/>
          <p:cNvSpPr/>
          <p:nvPr/>
        </p:nvSpPr>
        <p:spPr>
          <a:xfrm>
            <a:off x="3530218" y="4361446"/>
            <a:ext cx="720080" cy="350401"/>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個人</a:t>
            </a:r>
            <a:endParaRPr kumimoji="1" lang="ja-JP" altLang="en-US" dirty="0">
              <a:latin typeface="Meiryo UI" panose="020B0604030504040204" pitchFamily="50" charset="-128"/>
              <a:ea typeface="Meiryo UI" panose="020B0604030504040204" pitchFamily="50" charset="-128"/>
            </a:endParaRPr>
          </a:p>
        </p:txBody>
      </p:sp>
      <p:sp>
        <p:nvSpPr>
          <p:cNvPr id="12" name="角丸四角形 11"/>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初出：初任者研修</a:t>
            </a:r>
          </a:p>
          <a:p>
            <a:pPr algn="ctr"/>
            <a:r>
              <a:rPr kumimoji="1" lang="ja-JP" altLang="en-US" sz="1200" smtClean="0"/>
              <a:t>「相談支援に必要な技術」</a:t>
            </a:r>
            <a:endParaRPr kumimoji="1" lang="ja-JP" altLang="en-US" sz="1200"/>
          </a:p>
        </p:txBody>
      </p:sp>
    </p:spTree>
    <p:extLst>
      <p:ext uri="{BB962C8B-B14F-4D97-AF65-F5344CB8AC3E}">
        <p14:creationId xmlns:p14="http://schemas.microsoft.com/office/powerpoint/2010/main" val="2883633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11560" y="404664"/>
            <a:ext cx="5832648" cy="584775"/>
          </a:xfrm>
          <a:prstGeom prst="rect">
            <a:avLst/>
          </a:prstGeom>
          <a:noFill/>
        </p:spPr>
        <p:txBody>
          <a:bodyPr wrap="square" rtlCol="0">
            <a:spAutoFit/>
          </a:bodyPr>
          <a:lstStyle/>
          <a:p>
            <a:r>
              <a:rPr lang="ja-JP" altLang="en-US" sz="3200" dirty="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ソーシャル</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ワーク</a:t>
            </a:r>
            <a:r>
              <a:rPr lang="ja-JP" altLang="en-US" sz="3200" dirty="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の</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援助技術</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コンテンツ プレースホルダー 2">
            <a:extLst>
              <a:ext uri="{FF2B5EF4-FFF2-40B4-BE49-F238E27FC236}">
                <a16:creationId xmlns:a16="http://schemas.microsoft.com/office/drawing/2014/main" id="{FFC705D1-5901-4D24-B1B4-7CCDFFF811AE}"/>
              </a:ext>
            </a:extLst>
          </p:cNvPr>
          <p:cNvSpPr txBox="1">
            <a:spLocks/>
          </p:cNvSpPr>
          <p:nvPr/>
        </p:nvSpPr>
        <p:spPr>
          <a:xfrm>
            <a:off x="683568" y="1130937"/>
            <a:ext cx="7886700" cy="5250391"/>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ja-JP" altLang="en-US" sz="2400" dirty="0">
                <a:latin typeface="ＭＳ ゴシック" panose="020B0609070205080204" pitchFamily="49" charset="-128"/>
                <a:ea typeface="ＭＳ ゴシック" panose="020B0609070205080204" pitchFamily="49" charset="-128"/>
              </a:rPr>
              <a:t>個人を対象</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smtClean="0">
                <a:latin typeface="ＭＳ ゴシック" panose="020B0609070205080204" pitchFamily="49" charset="-128"/>
                <a:ea typeface="ＭＳ ゴシック" panose="020B0609070205080204" pitchFamily="49" charset="-128"/>
              </a:rPr>
              <a:t>　・ケースワーク</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400" dirty="0">
                <a:latin typeface="ＭＳ ゴシック" panose="020B0609070205080204" pitchFamily="49" charset="-128"/>
                <a:ea typeface="ＭＳ ゴシック" panose="020B0609070205080204" pitchFamily="49" charset="-128"/>
              </a:rPr>
              <a:t>集団を対象</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smtClean="0">
                <a:latin typeface="ＭＳ ゴシック" panose="020B0609070205080204" pitchFamily="49" charset="-128"/>
                <a:ea typeface="ＭＳ ゴシック" panose="020B0609070205080204" pitchFamily="49" charset="-128"/>
              </a:rPr>
              <a:t>　・グループワーク</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400" dirty="0">
                <a:latin typeface="ＭＳ ゴシック" panose="020B0609070205080204" pitchFamily="49" charset="-128"/>
                <a:ea typeface="ＭＳ ゴシック" panose="020B0609070205080204" pitchFamily="49" charset="-128"/>
              </a:rPr>
              <a:t>地域を対象</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smtClean="0">
                <a:latin typeface="ＭＳ ゴシック" panose="020B0609070205080204" pitchFamily="49" charset="-128"/>
                <a:ea typeface="ＭＳ ゴシック" panose="020B0609070205080204" pitchFamily="49" charset="-128"/>
              </a:rPr>
              <a:t>　・コミュニティワーク</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400" dirty="0">
                <a:latin typeface="ＭＳ ゴシック" panose="020B0609070205080204" pitchFamily="49" charset="-128"/>
                <a:ea typeface="ＭＳ ゴシック" panose="020B0609070205080204" pitchFamily="49" charset="-128"/>
              </a:rPr>
              <a:t>⇒</a:t>
            </a:r>
            <a:r>
              <a:rPr lang="ja-JP" altLang="en-US" sz="2400" b="1" dirty="0">
                <a:latin typeface="ＭＳ ゴシック" panose="020B0609070205080204" pitchFamily="49" charset="-128"/>
                <a:ea typeface="ＭＳ ゴシック" panose="020B0609070205080204" pitchFamily="49" charset="-128"/>
              </a:rPr>
              <a:t>ジェネラリスト・ソーシャルワーク</a:t>
            </a:r>
            <a:endParaRPr lang="en-US" altLang="ja-JP" sz="2400" b="1"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400" smtClean="0">
                <a:latin typeface="ＭＳ ゴシック" panose="020B0609070205080204" pitchFamily="49" charset="-128"/>
                <a:ea typeface="ＭＳ ゴシック" panose="020B0609070205080204" pitchFamily="49" charset="-128"/>
              </a:rPr>
              <a:t>　</a:t>
            </a:r>
            <a:r>
              <a:rPr lang="en-US" altLang="ja-JP" sz="2400" smtClean="0">
                <a:latin typeface="ＭＳ ゴシック" panose="020B0609070205080204" pitchFamily="49" charset="-128"/>
                <a:ea typeface="ＭＳ ゴシック" panose="020B0609070205080204" pitchFamily="49" charset="-128"/>
              </a:rPr>
              <a:t>1990</a:t>
            </a:r>
            <a:r>
              <a:rPr lang="ja-JP" altLang="en-US" sz="2400" dirty="0">
                <a:latin typeface="ＭＳ ゴシック" panose="020B0609070205080204" pitchFamily="49" charset="-128"/>
                <a:ea typeface="ＭＳ ゴシック" panose="020B0609070205080204" pitchFamily="49" charset="-128"/>
              </a:rPr>
              <a:t>年以降に上記の３つの技術等を一体的</a:t>
            </a:r>
            <a:r>
              <a:rPr lang="ja-JP" altLang="en-US" sz="2400">
                <a:latin typeface="ＭＳ ゴシック" panose="020B0609070205080204" pitchFamily="49" charset="-128"/>
                <a:ea typeface="ＭＳ ゴシック" panose="020B0609070205080204" pitchFamily="49" charset="-128"/>
              </a:rPr>
              <a:t>かつ</a:t>
            </a:r>
            <a:r>
              <a:rPr lang="ja-JP" altLang="en-US" sz="2400" smtClean="0">
                <a:latin typeface="ＭＳ ゴシック" panose="020B0609070205080204" pitchFamily="49" charset="-128"/>
                <a:ea typeface="ＭＳ ゴシック" panose="020B0609070205080204" pitchFamily="49" charset="-128"/>
              </a:rPr>
              <a:t>体系的</a:t>
            </a:r>
          </a:p>
          <a:p>
            <a:pPr marL="0" indent="0">
              <a:buFont typeface="Arial" pitchFamily="34" charset="0"/>
              <a:buNone/>
            </a:pPr>
            <a:r>
              <a:rPr lang="ja-JP" altLang="en-US" sz="2400" smtClean="0">
                <a:latin typeface="ＭＳ ゴシック" panose="020B0609070205080204" pitchFamily="49" charset="-128"/>
                <a:ea typeface="ＭＳ ゴシック" panose="020B0609070205080204" pitchFamily="49" charset="-128"/>
              </a:rPr>
              <a:t>　に構造化。</a:t>
            </a:r>
            <a:endParaRPr lang="en-US" altLang="ja-JP" sz="2400" dirty="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2990807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11560" y="529516"/>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地域を基盤としたソーシャルワークの特質</a:t>
            </a:r>
          </a:p>
        </p:txBody>
      </p:sp>
      <p:sp>
        <p:nvSpPr>
          <p:cNvPr id="20" name="フッター プレースホルダ 1">
            <a:extLst>
              <a:ext uri="{FF2B5EF4-FFF2-40B4-BE49-F238E27FC236}">
                <a16:creationId xmlns:a16="http://schemas.microsoft.com/office/drawing/2014/main" id="{D6B9C019-F85B-4749-A84F-2AFEA8F1B821}"/>
              </a:ext>
            </a:extLst>
          </p:cNvPr>
          <p:cNvSpPr txBox="1">
            <a:spLocks/>
          </p:cNvSpPr>
          <p:nvPr/>
        </p:nvSpPr>
        <p:spPr>
          <a:xfrm>
            <a:off x="1835696" y="5229200"/>
            <a:ext cx="7308304" cy="330432"/>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solidFill>
                  <a:schemeClr val="tx1"/>
                </a:solidFill>
              </a:rPr>
              <a:t>出所：岩間伸之（２０１１）「地域を基盤としたソーシャルワークの特質と機能」</a:t>
            </a:r>
            <a:r>
              <a:rPr lang="en-US" altLang="ja-JP" dirty="0">
                <a:solidFill>
                  <a:schemeClr val="tx1"/>
                </a:solidFill>
              </a:rPr>
              <a:t>『</a:t>
            </a:r>
            <a:r>
              <a:rPr lang="ja-JP" altLang="en-US" dirty="0">
                <a:solidFill>
                  <a:schemeClr val="tx1"/>
                </a:solidFill>
              </a:rPr>
              <a:t>ソーシャルワーク研究</a:t>
            </a:r>
            <a:r>
              <a:rPr lang="en-US" altLang="ja-JP" dirty="0">
                <a:solidFill>
                  <a:schemeClr val="tx1"/>
                </a:solidFill>
              </a:rPr>
              <a:t>』37</a:t>
            </a:r>
            <a:r>
              <a:rPr lang="ja-JP" altLang="en-US" dirty="0">
                <a:solidFill>
                  <a:schemeClr val="tx1"/>
                </a:solidFill>
              </a:rPr>
              <a:t>（１）</a:t>
            </a:r>
          </a:p>
        </p:txBody>
      </p:sp>
      <p:sp>
        <p:nvSpPr>
          <p:cNvPr id="21" name="コンテンツ プレースホルダー 2">
            <a:extLst>
              <a:ext uri="{FF2B5EF4-FFF2-40B4-BE49-F238E27FC236}">
                <a16:creationId xmlns:a16="http://schemas.microsoft.com/office/drawing/2014/main" id="{08BC5FF1-38F1-4244-B37D-9FC315547763}"/>
              </a:ext>
            </a:extLst>
          </p:cNvPr>
          <p:cNvSpPr txBox="1">
            <a:spLocks/>
          </p:cNvSpPr>
          <p:nvPr/>
        </p:nvSpPr>
        <p:spPr>
          <a:xfrm>
            <a:off x="683568" y="1412776"/>
            <a:ext cx="7886700" cy="396044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ja-JP" altLang="en-US" sz="2800">
                <a:latin typeface="ＭＳ ゴシック" panose="020B0609070205080204" pitchFamily="49" charset="-128"/>
                <a:ea typeface="ＭＳ ゴシック" panose="020B0609070205080204" pitchFamily="49" charset="-128"/>
              </a:rPr>
              <a:t>本人の生活の場で展開する援助</a:t>
            </a:r>
            <a:endParaRPr lang="en-US" altLang="ja-JP" sz="280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endParaRPr lang="ja-JP" altLang="en-US" sz="280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800">
                <a:latin typeface="ＭＳ ゴシック" panose="020B0609070205080204" pitchFamily="49" charset="-128"/>
                <a:ea typeface="ＭＳ ゴシック" panose="020B0609070205080204" pitchFamily="49" charset="-128"/>
              </a:rPr>
              <a:t>援助対象の拡大</a:t>
            </a:r>
          </a:p>
          <a:p>
            <a:pPr>
              <a:buFont typeface="Wingdings" panose="05000000000000000000" pitchFamily="2" charset="2"/>
              <a:buChar char="p"/>
            </a:pPr>
            <a:endParaRPr lang="en-US" altLang="ja-JP" sz="280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800">
                <a:latin typeface="ＭＳ ゴシック" panose="020B0609070205080204" pitchFamily="49" charset="-128"/>
                <a:ea typeface="ＭＳ ゴシック" panose="020B0609070205080204" pitchFamily="49" charset="-128"/>
              </a:rPr>
              <a:t>予防的かつ積極的アプローチ</a:t>
            </a:r>
          </a:p>
          <a:p>
            <a:pPr>
              <a:buFont typeface="Wingdings" panose="05000000000000000000" pitchFamily="2" charset="2"/>
              <a:buChar char="p"/>
            </a:pPr>
            <a:endParaRPr lang="en-US" altLang="ja-JP" sz="280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800">
                <a:latin typeface="ＭＳ ゴシック" panose="020B0609070205080204" pitchFamily="49" charset="-128"/>
                <a:ea typeface="ＭＳ ゴシック" panose="020B0609070205080204" pitchFamily="49" charset="-128"/>
              </a:rPr>
              <a:t>ネットワークによる連携と協働</a:t>
            </a:r>
            <a:endParaRPr lang="ja-JP" altLang="en-US" sz="2800" dirty="0">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151751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11560" y="476672"/>
            <a:ext cx="6264696"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地域を基盤としたソーシャルワーク</a:t>
            </a:r>
          </a:p>
        </p:txBody>
      </p:sp>
      <p:grpSp>
        <p:nvGrpSpPr>
          <p:cNvPr id="8" name="グループ化 7">
            <a:extLst>
              <a:ext uri="{FF2B5EF4-FFF2-40B4-BE49-F238E27FC236}">
                <a16:creationId xmlns:a16="http://schemas.microsoft.com/office/drawing/2014/main" id="{D1BBBBCA-65AC-47AB-A916-C3A474EB9983}"/>
              </a:ext>
            </a:extLst>
          </p:cNvPr>
          <p:cNvGrpSpPr/>
          <p:nvPr/>
        </p:nvGrpSpPr>
        <p:grpSpPr>
          <a:xfrm>
            <a:off x="910809" y="1412776"/>
            <a:ext cx="7320860" cy="4042987"/>
            <a:chOff x="910809" y="1508623"/>
            <a:chExt cx="7320860" cy="4042987"/>
          </a:xfrm>
        </p:grpSpPr>
        <p:sp>
          <p:nvSpPr>
            <p:cNvPr id="9" name="角丸四角形 4">
              <a:extLst>
                <a:ext uri="{FF2B5EF4-FFF2-40B4-BE49-F238E27FC236}">
                  <a16:creationId xmlns:a16="http://schemas.microsoft.com/office/drawing/2014/main" id="{4423DA96-30F3-4827-81CB-0F3215B36858}"/>
                </a:ext>
              </a:extLst>
            </p:cNvPr>
            <p:cNvSpPr/>
            <p:nvPr/>
          </p:nvSpPr>
          <p:spPr>
            <a:xfrm>
              <a:off x="2191397" y="1813032"/>
              <a:ext cx="4548166" cy="7459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総　合　相　談</a:t>
              </a:r>
            </a:p>
          </p:txBody>
        </p:sp>
        <p:sp>
          <p:nvSpPr>
            <p:cNvPr id="10" name="角丸四角形 5">
              <a:extLst>
                <a:ext uri="{FF2B5EF4-FFF2-40B4-BE49-F238E27FC236}">
                  <a16:creationId xmlns:a16="http://schemas.microsoft.com/office/drawing/2014/main" id="{0B4AFEB6-C0BD-4E97-97CB-1E5A5B10B26F}"/>
                </a:ext>
              </a:extLst>
            </p:cNvPr>
            <p:cNvSpPr/>
            <p:nvPr/>
          </p:nvSpPr>
          <p:spPr>
            <a:xfrm>
              <a:off x="2191397" y="3195986"/>
              <a:ext cx="4548165" cy="74595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地域を基盤としたソーシャルワーク</a:t>
              </a:r>
            </a:p>
          </p:txBody>
        </p:sp>
        <p:sp>
          <p:nvSpPr>
            <p:cNvPr id="11" name="角丸四角形 7">
              <a:extLst>
                <a:ext uri="{FF2B5EF4-FFF2-40B4-BE49-F238E27FC236}">
                  <a16:creationId xmlns:a16="http://schemas.microsoft.com/office/drawing/2014/main" id="{81DD3B31-1F69-4F08-82AD-C053E7DF851F}"/>
                </a:ext>
              </a:extLst>
            </p:cNvPr>
            <p:cNvSpPr/>
            <p:nvPr/>
          </p:nvSpPr>
          <p:spPr>
            <a:xfrm>
              <a:off x="2191397" y="4691253"/>
              <a:ext cx="4548166" cy="74595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bg1"/>
                  </a:solidFill>
                  <a:latin typeface="Meiryo UI" panose="020B0604030504040204" pitchFamily="50" charset="-128"/>
                  <a:ea typeface="Meiryo UI" panose="020B0604030504040204" pitchFamily="50" charset="-128"/>
                </a:rPr>
                <a:t>ジェネラリスト・ソーシャルワーク</a:t>
              </a:r>
            </a:p>
          </p:txBody>
        </p:sp>
        <p:cxnSp>
          <p:nvCxnSpPr>
            <p:cNvPr id="12" name="直線矢印コネクタ 11">
              <a:extLst>
                <a:ext uri="{FF2B5EF4-FFF2-40B4-BE49-F238E27FC236}">
                  <a16:creationId xmlns:a16="http://schemas.microsoft.com/office/drawing/2014/main" id="{7920006A-BBD7-401F-9276-75731014009F}"/>
                </a:ext>
              </a:extLst>
            </p:cNvPr>
            <p:cNvCxnSpPr/>
            <p:nvPr/>
          </p:nvCxnSpPr>
          <p:spPr>
            <a:xfrm>
              <a:off x="7481780" y="2229585"/>
              <a:ext cx="0" cy="2536685"/>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sp>
          <p:nvSpPr>
            <p:cNvPr id="13" name="正方形/長方形 12">
              <a:extLst>
                <a:ext uri="{FF2B5EF4-FFF2-40B4-BE49-F238E27FC236}">
                  <a16:creationId xmlns:a16="http://schemas.microsoft.com/office/drawing/2014/main" id="{6C348477-6761-429A-8C18-51B881E1DA10}"/>
                </a:ext>
              </a:extLst>
            </p:cNvPr>
            <p:cNvSpPr/>
            <p:nvPr/>
          </p:nvSpPr>
          <p:spPr>
            <a:xfrm>
              <a:off x="910811" y="1700667"/>
              <a:ext cx="1368465" cy="9039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実践理念</a:t>
              </a:r>
            </a:p>
          </p:txBody>
        </p:sp>
        <p:sp>
          <p:nvSpPr>
            <p:cNvPr id="14" name="正方形/長方形 13">
              <a:extLst>
                <a:ext uri="{FF2B5EF4-FFF2-40B4-BE49-F238E27FC236}">
                  <a16:creationId xmlns:a16="http://schemas.microsoft.com/office/drawing/2014/main" id="{AAB59BAC-9F18-478B-82B6-758142F639A4}"/>
                </a:ext>
              </a:extLst>
            </p:cNvPr>
            <p:cNvSpPr/>
            <p:nvPr/>
          </p:nvSpPr>
          <p:spPr>
            <a:xfrm>
              <a:off x="910810" y="3083621"/>
              <a:ext cx="1368465" cy="9039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実践理論</a:t>
              </a:r>
            </a:p>
          </p:txBody>
        </p:sp>
        <p:sp>
          <p:nvSpPr>
            <p:cNvPr id="15" name="正方形/長方形 14">
              <a:extLst>
                <a:ext uri="{FF2B5EF4-FFF2-40B4-BE49-F238E27FC236}">
                  <a16:creationId xmlns:a16="http://schemas.microsoft.com/office/drawing/2014/main" id="{6EE5F6D5-567F-4404-8290-CFDFC7AF2138}"/>
                </a:ext>
              </a:extLst>
            </p:cNvPr>
            <p:cNvSpPr/>
            <p:nvPr/>
          </p:nvSpPr>
          <p:spPr>
            <a:xfrm>
              <a:off x="910809" y="4572622"/>
              <a:ext cx="1368465" cy="9039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基礎理論</a:t>
              </a:r>
            </a:p>
          </p:txBody>
        </p:sp>
        <p:sp>
          <p:nvSpPr>
            <p:cNvPr id="16" name="正方形/長方形 15">
              <a:extLst>
                <a:ext uri="{FF2B5EF4-FFF2-40B4-BE49-F238E27FC236}">
                  <a16:creationId xmlns:a16="http://schemas.microsoft.com/office/drawing/2014/main" id="{A5F47DF1-BF5F-4C12-99EF-61F3E369790A}"/>
                </a:ext>
              </a:extLst>
            </p:cNvPr>
            <p:cNvSpPr/>
            <p:nvPr/>
          </p:nvSpPr>
          <p:spPr>
            <a:xfrm>
              <a:off x="6731892" y="1508623"/>
              <a:ext cx="1499777" cy="9039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（実践的）</a:t>
              </a:r>
            </a:p>
          </p:txBody>
        </p:sp>
        <p:sp>
          <p:nvSpPr>
            <p:cNvPr id="17" name="正方形/長方形 16">
              <a:extLst>
                <a:ext uri="{FF2B5EF4-FFF2-40B4-BE49-F238E27FC236}">
                  <a16:creationId xmlns:a16="http://schemas.microsoft.com/office/drawing/2014/main" id="{4FE93F34-BD8D-4B8F-8976-8619D82BE472}"/>
                </a:ext>
              </a:extLst>
            </p:cNvPr>
            <p:cNvSpPr/>
            <p:nvPr/>
          </p:nvSpPr>
          <p:spPr>
            <a:xfrm>
              <a:off x="6731892" y="4647670"/>
              <a:ext cx="1499777" cy="9039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（理論的）</a:t>
              </a:r>
            </a:p>
          </p:txBody>
        </p:sp>
        <p:sp>
          <p:nvSpPr>
            <p:cNvPr id="18" name="二等辺三角形 17">
              <a:extLst>
                <a:ext uri="{FF2B5EF4-FFF2-40B4-BE49-F238E27FC236}">
                  <a16:creationId xmlns:a16="http://schemas.microsoft.com/office/drawing/2014/main" id="{81DDC6BE-9410-4516-9B9B-09929785D450}"/>
                </a:ext>
              </a:extLst>
            </p:cNvPr>
            <p:cNvSpPr/>
            <p:nvPr/>
          </p:nvSpPr>
          <p:spPr>
            <a:xfrm>
              <a:off x="4465522" y="4211089"/>
              <a:ext cx="244777" cy="21101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 name="二等辺三角形 18">
              <a:extLst>
                <a:ext uri="{FF2B5EF4-FFF2-40B4-BE49-F238E27FC236}">
                  <a16:creationId xmlns:a16="http://schemas.microsoft.com/office/drawing/2014/main" id="{6835A199-1E73-407E-93CC-617B4AF94FC5}"/>
                </a:ext>
              </a:extLst>
            </p:cNvPr>
            <p:cNvSpPr/>
            <p:nvPr/>
          </p:nvSpPr>
          <p:spPr>
            <a:xfrm>
              <a:off x="4449611" y="2800811"/>
              <a:ext cx="244777" cy="21101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20" name="フッター プレースホルダ 1">
            <a:extLst>
              <a:ext uri="{FF2B5EF4-FFF2-40B4-BE49-F238E27FC236}">
                <a16:creationId xmlns:a16="http://schemas.microsoft.com/office/drawing/2014/main" id="{D6B9C019-F85B-4749-A84F-2AFEA8F1B821}"/>
              </a:ext>
            </a:extLst>
          </p:cNvPr>
          <p:cNvSpPr txBox="1">
            <a:spLocks/>
          </p:cNvSpPr>
          <p:nvPr/>
        </p:nvSpPr>
        <p:spPr>
          <a:xfrm>
            <a:off x="2195736" y="5949280"/>
            <a:ext cx="6864726" cy="330432"/>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solidFill>
                  <a:schemeClr val="tx1"/>
                </a:solidFill>
              </a:rPr>
              <a:t>出所：岩間伸之（２０１１）「地域を基盤としたソーシャルワークの特質と機能」</a:t>
            </a:r>
            <a:r>
              <a:rPr lang="en-US" altLang="ja-JP" dirty="0">
                <a:solidFill>
                  <a:schemeClr val="tx1"/>
                </a:solidFill>
              </a:rPr>
              <a:t>『</a:t>
            </a:r>
            <a:r>
              <a:rPr lang="ja-JP" altLang="en-US" dirty="0">
                <a:solidFill>
                  <a:schemeClr val="tx1"/>
                </a:solidFill>
              </a:rPr>
              <a:t>ソーシャルワーク研究</a:t>
            </a:r>
            <a:r>
              <a:rPr lang="en-US" altLang="ja-JP" dirty="0">
                <a:solidFill>
                  <a:schemeClr val="tx1"/>
                </a:solidFill>
              </a:rPr>
              <a:t>』37</a:t>
            </a:r>
            <a:r>
              <a:rPr lang="ja-JP" altLang="en-US" dirty="0">
                <a:solidFill>
                  <a:schemeClr val="tx1"/>
                </a:solidFill>
              </a:rPr>
              <a:t>（１</a:t>
            </a:r>
            <a:r>
              <a:rPr lang="ja-JP" altLang="en-US" sz="800" dirty="0"/>
              <a:t>）</a:t>
            </a:r>
          </a:p>
        </p:txBody>
      </p:sp>
      <p:sp>
        <p:nvSpPr>
          <p:cNvPr id="21" name="角丸四角形 20"/>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156072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3792" y="404664"/>
            <a:ext cx="8206680" cy="1143000"/>
          </a:xfrm>
        </p:spPr>
        <p:txBody>
          <a:bodyPr/>
          <a:lstStyle/>
          <a:p>
            <a:pPr algn="l"/>
            <a:r>
              <a:rPr lang="ja-JP" altLang="en-US" sz="2800" dirty="0">
                <a:solidFill>
                  <a:srgbClr val="C00000"/>
                </a:solidFill>
                <a:latin typeface="ＤＨＰ特太ゴシック体" panose="020B0500000000000000" pitchFamily="50" charset="-128"/>
                <a:ea typeface="ＤＨＰ特太ゴシック体" panose="020B0500000000000000" pitchFamily="50" charset="-128"/>
              </a:rPr>
              <a:t>地域</a:t>
            </a:r>
            <a:r>
              <a:rPr lang="ja-JP" altLang="en-US" sz="2800" dirty="0" smtClean="0">
                <a:solidFill>
                  <a:srgbClr val="C00000"/>
                </a:solidFill>
                <a:latin typeface="ＤＨＰ特太ゴシック体" panose="020B0500000000000000" pitchFamily="50" charset="-128"/>
                <a:ea typeface="ＤＨＰ特太ゴシック体" panose="020B0500000000000000" pitchFamily="50" charset="-128"/>
              </a:rPr>
              <a:t>を基盤としたソーシャルワークを行う</a:t>
            </a:r>
            <a:r>
              <a:rPr lang="ja-JP" altLang="en-US" sz="2800" smtClean="0">
                <a:solidFill>
                  <a:srgbClr val="C00000"/>
                </a:solidFill>
                <a:latin typeface="ＤＨＰ特太ゴシック体" panose="020B0500000000000000" pitchFamily="50" charset="-128"/>
                <a:ea typeface="ＤＨＰ特太ゴシック体" panose="020B0500000000000000" pitchFamily="50" charset="-128"/>
              </a:rPr>
              <a:t>ために</a:t>
            </a:r>
            <a:br>
              <a:rPr lang="ja-JP" altLang="en-US" sz="2800"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2800" smtClean="0">
                <a:solidFill>
                  <a:srgbClr val="C00000"/>
                </a:solidFill>
                <a:latin typeface="ＤＨＰ特太ゴシック体" panose="020B0500000000000000" pitchFamily="50" charset="-128"/>
                <a:ea typeface="ＤＨＰ特太ゴシック体" panose="020B0500000000000000" pitchFamily="50" charset="-128"/>
              </a:rPr>
              <a:t>必要な技術（現任者研修受講者段階において）</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611560" y="1834480"/>
            <a:ext cx="8208912" cy="4114800"/>
          </a:xfrm>
        </p:spPr>
        <p:txBody>
          <a:bodyPr/>
          <a:lstStyle/>
          <a:p>
            <a:pPr>
              <a:lnSpc>
                <a:spcPts val="3300"/>
              </a:lnSpc>
              <a:buNone/>
            </a:pPr>
            <a:r>
              <a:rPr lang="ja-JP" altLang="en-US" sz="2800" dirty="0">
                <a:latin typeface="ＤＨＰ特太ゴシック体" panose="020B0500000000000000" pitchFamily="50" charset="-128"/>
                <a:ea typeface="ＤＨＰ特太ゴシック体" panose="020B0500000000000000" pitchFamily="50" charset="-128"/>
              </a:rPr>
              <a:t>◆</a:t>
            </a:r>
            <a:r>
              <a:rPr lang="ja-JP" altLang="en-US" sz="2800" dirty="0" smtClean="0">
                <a:latin typeface="ＤＨＰ特太ゴシック体" panose="020B0500000000000000" pitchFamily="50" charset="-128"/>
                <a:ea typeface="ＤＨＰ特太ゴシック体" panose="020B0500000000000000" pitchFamily="50" charset="-128"/>
              </a:rPr>
              <a:t>個別課題か</a:t>
            </a:r>
            <a:r>
              <a:rPr lang="ja-JP" altLang="en-US" sz="2800" dirty="0">
                <a:latin typeface="ＤＨＰ特太ゴシック体" panose="020B0500000000000000" pitchFamily="50" charset="-128"/>
                <a:ea typeface="ＤＨＰ特太ゴシック体" panose="020B0500000000000000" pitchFamily="50" charset="-128"/>
              </a:rPr>
              <a:t>ら</a:t>
            </a:r>
            <a:r>
              <a:rPr lang="ja-JP" altLang="en-US" sz="2800" dirty="0" smtClean="0">
                <a:latin typeface="ＤＨＰ特太ゴシック体" panose="020B0500000000000000" pitchFamily="50" charset="-128"/>
                <a:ea typeface="ＤＨＰ特太ゴシック体" panose="020B0500000000000000" pitchFamily="50" charset="-128"/>
              </a:rPr>
              <a:t>地域課題への</a:t>
            </a:r>
            <a:r>
              <a:rPr lang="ja-JP" altLang="en-US" sz="2800" dirty="0">
                <a:latin typeface="ＤＨＰ特太ゴシック体" panose="020B0500000000000000" pitchFamily="50" charset="-128"/>
                <a:ea typeface="ＤＨＰ特太ゴシック体" panose="020B0500000000000000" pitchFamily="50" charset="-128"/>
              </a:rPr>
              <a:t>転換</a:t>
            </a:r>
            <a:endParaRPr lang="en-US" altLang="ja-JP" sz="2800" dirty="0">
              <a:latin typeface="ＤＨＰ特太ゴシック体" panose="020B0500000000000000" pitchFamily="50" charset="-128"/>
              <a:ea typeface="ＤＨＰ特太ゴシック体" panose="020B0500000000000000" pitchFamily="50" charset="-128"/>
            </a:endParaRPr>
          </a:p>
          <a:p>
            <a:pPr>
              <a:lnSpc>
                <a:spcPts val="3300"/>
              </a:lnSpc>
              <a:buNone/>
            </a:pPr>
            <a:r>
              <a:rPr lang="ja-JP" altLang="en-US" sz="2800" b="1" dirty="0" smtClean="0"/>
              <a:t>　⇒ 個別支援</a:t>
            </a:r>
            <a:r>
              <a:rPr lang="ja-JP" altLang="en-US" sz="2800" b="1" dirty="0"/>
              <a:t>を</a:t>
            </a:r>
            <a:r>
              <a:rPr lang="ja-JP" altLang="en-US" sz="2800" b="1" dirty="0" smtClean="0"/>
              <a:t>積み上げ、地域課題として展開し、</a:t>
            </a:r>
          </a:p>
          <a:p>
            <a:pPr>
              <a:lnSpc>
                <a:spcPts val="3300"/>
              </a:lnSpc>
              <a:buNone/>
            </a:pPr>
            <a:r>
              <a:rPr lang="ja-JP" altLang="en-US" sz="2800" b="1" dirty="0" smtClean="0"/>
              <a:t>　　解決していくこと。</a:t>
            </a:r>
            <a:endParaRPr lang="en-US" altLang="ja-JP" sz="2800" b="1" dirty="0"/>
          </a:p>
          <a:p>
            <a:pPr>
              <a:lnSpc>
                <a:spcPts val="3300"/>
              </a:lnSpc>
              <a:buNone/>
            </a:pPr>
            <a:r>
              <a:rPr lang="ja-JP" altLang="en-US" sz="2800" b="1" dirty="0" smtClean="0"/>
              <a:t>　　　</a:t>
            </a:r>
            <a:r>
              <a:rPr lang="en-US" altLang="ja-JP" sz="2800" b="1" dirty="0" smtClean="0"/>
              <a:t>※</a:t>
            </a:r>
            <a:r>
              <a:rPr lang="ja-JP" altLang="en-US" sz="2800" b="1" dirty="0" smtClean="0"/>
              <a:t>（自立</a:t>
            </a:r>
            <a:r>
              <a:rPr lang="ja-JP" altLang="en-US" sz="2800" b="1" dirty="0" smtClean="0"/>
              <a:t>支援）協議会の活用など</a:t>
            </a:r>
            <a:endParaRPr lang="en-US" altLang="ja-JP" sz="2800" b="1" dirty="0" smtClean="0"/>
          </a:p>
          <a:p>
            <a:pPr>
              <a:lnSpc>
                <a:spcPts val="1000"/>
              </a:lnSpc>
              <a:buNone/>
            </a:pPr>
            <a:endParaRPr lang="en-US" altLang="ja-JP" b="1" dirty="0" smtClean="0"/>
          </a:p>
          <a:p>
            <a:pPr>
              <a:lnSpc>
                <a:spcPts val="3300"/>
              </a:lnSpc>
              <a:buNone/>
            </a:pPr>
            <a:r>
              <a:rPr lang="ja-JP" altLang="en-US" sz="2800" dirty="0" smtClean="0">
                <a:latin typeface="ＤＨＰ特太ゴシック体" panose="020B0500000000000000" pitchFamily="50" charset="-128"/>
                <a:ea typeface="ＤＨＰ特太ゴシック体" panose="020B0500000000000000" pitchFamily="50" charset="-128"/>
              </a:rPr>
              <a:t>◆地域援助技術としてのコミュニティソーシャルワーク</a:t>
            </a:r>
            <a:endParaRPr lang="en-US" altLang="ja-JP" sz="2800" dirty="0" smtClean="0">
              <a:latin typeface="ＤＨＰ特太ゴシック体" panose="020B0500000000000000" pitchFamily="50" charset="-128"/>
              <a:ea typeface="ＤＨＰ特太ゴシック体" panose="020B0500000000000000" pitchFamily="50" charset="-128"/>
            </a:endParaRPr>
          </a:p>
          <a:p>
            <a:pPr>
              <a:lnSpc>
                <a:spcPts val="3300"/>
              </a:lnSpc>
              <a:buNone/>
            </a:pPr>
            <a:r>
              <a:rPr lang="ja-JP" altLang="en-US" sz="2800" b="1" dirty="0" smtClean="0"/>
              <a:t>　⇒ </a:t>
            </a:r>
            <a:r>
              <a:rPr lang="ja-JP" altLang="en-US" sz="2800" b="1" dirty="0" smtClean="0">
                <a:latin typeface="+mn-ea"/>
              </a:rPr>
              <a:t>地域全体を動かして行くこと</a:t>
            </a:r>
            <a:endParaRPr lang="en-US" altLang="ja-JP" dirty="0" smtClean="0">
              <a:latin typeface="+mn-ea"/>
            </a:endParaRPr>
          </a:p>
        </p:txBody>
      </p:sp>
      <p:sp>
        <p:nvSpPr>
          <p:cNvPr id="4" name="スライド番号プレースホルダー 3"/>
          <p:cNvSpPr>
            <a:spLocks noGrp="1"/>
          </p:cNvSpPr>
          <p:nvPr>
            <p:ph type="sldNum" sz="quarter" idx="12"/>
          </p:nvPr>
        </p:nvSpPr>
        <p:spPr/>
        <p:txBody>
          <a:bodyPr/>
          <a:lstStyle/>
          <a:p>
            <a:fld id="{31E2F613-F059-4C55-86A6-1B2E98A47AC9}" type="slidenum">
              <a:rPr lang="en-US" altLang="ja-JP" smtClean="0">
                <a:solidFill>
                  <a:srgbClr val="000000"/>
                </a:solidFill>
              </a:rPr>
              <a:pPr/>
              <a:t>14</a:t>
            </a:fld>
            <a:endParaRPr lang="en-US" altLang="ja-JP" dirty="0">
              <a:solidFill>
                <a:srgbClr val="000000"/>
              </a:solidFill>
            </a:endParaRPr>
          </a:p>
        </p:txBody>
      </p:sp>
    </p:spTree>
    <p:extLst>
      <p:ext uri="{BB962C8B-B14F-4D97-AF65-F5344CB8AC3E}">
        <p14:creationId xmlns:p14="http://schemas.microsoft.com/office/powerpoint/2010/main" val="1804619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角丸四角形 46"/>
          <p:cNvSpPr/>
          <p:nvPr/>
        </p:nvSpPr>
        <p:spPr>
          <a:xfrm>
            <a:off x="2051720" y="5445224"/>
            <a:ext cx="5616624" cy="1152128"/>
          </a:xfrm>
          <a:prstGeom prst="roundRect">
            <a:avLst/>
          </a:prstGeom>
          <a:solidFill>
            <a:schemeClr val="accent6">
              <a:lumMod val="20000"/>
              <a:lumOff val="80000"/>
            </a:schemeClr>
          </a:solidFill>
          <a:ln w="444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611560" y="2475042"/>
            <a:ext cx="8424936" cy="2477213"/>
          </a:xfrm>
          <a:prstGeom prst="roundRect">
            <a:avLst/>
          </a:prstGeom>
          <a:solidFill>
            <a:schemeClr val="accent5">
              <a:lumMod val="20000"/>
              <a:lumOff val="80000"/>
            </a:schemeClr>
          </a:solid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31E2F613-F059-4C55-86A6-1B2E98A47AC9}" type="slidenum">
              <a:rPr lang="en-US" altLang="ja-JP" smtClean="0">
                <a:solidFill>
                  <a:srgbClr val="000000"/>
                </a:solidFill>
              </a:rPr>
              <a:pPr/>
              <a:t>15</a:t>
            </a:fld>
            <a:endParaRPr lang="en-US" altLang="ja-JP">
              <a:solidFill>
                <a:srgbClr val="000000"/>
              </a:solidFill>
            </a:endParaRPr>
          </a:p>
        </p:txBody>
      </p:sp>
      <p:sp>
        <p:nvSpPr>
          <p:cNvPr id="5" name="Rectangle 5">
            <a:extLst>
              <a:ext uri="{FF2B5EF4-FFF2-40B4-BE49-F238E27FC236}">
                <a16:creationId xmlns:a16="http://schemas.microsoft.com/office/drawing/2014/main" id="{95A97B0C-8E5E-47D8-97CD-4AD0EF028569}"/>
              </a:ext>
            </a:extLst>
          </p:cNvPr>
          <p:cNvSpPr>
            <a:spLocks noGrp="1" noChangeArrowheads="1"/>
          </p:cNvSpPr>
          <p:nvPr>
            <p:ph type="title"/>
          </p:nvPr>
        </p:nvSpPr>
        <p:spPr>
          <a:xfrm>
            <a:off x="611560" y="476672"/>
            <a:ext cx="7529512" cy="661988"/>
          </a:xfrm>
        </p:spPr>
        <p:txBody>
          <a:bodyPr lIns="90478" tIns="44446" rIns="90478" bIns="44446">
            <a:normAutofit fontScale="90000"/>
          </a:bodyPr>
          <a:lstStyle/>
          <a:p>
            <a:pPr algn="l" eaLnBrk="1" fontAlgn="auto" hangingPunct="1">
              <a:spcAft>
                <a:spcPts val="0"/>
              </a:spcAft>
              <a:defRPr/>
            </a:pP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ＩＣＦによる構造理解</a:t>
            </a:r>
            <a:b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2200" smtClean="0">
                <a:solidFill>
                  <a:srgbClr val="C00000"/>
                </a:solidFill>
                <a:latin typeface="ＤＨＰ特太ゴシック体" panose="020B0500000000000000" pitchFamily="50" charset="-128"/>
                <a:ea typeface="ＤＨＰ特太ゴシック体" panose="020B0500000000000000" pitchFamily="50" charset="-128"/>
              </a:rPr>
              <a:t>構成要素間の相互作用</a:t>
            </a:r>
            <a:endParaRPr lang="ja-JP" altLang="en-US" sz="2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2" name="正方形/長方形 1"/>
          <p:cNvSpPr/>
          <p:nvPr/>
        </p:nvSpPr>
        <p:spPr>
          <a:xfrm>
            <a:off x="2195736" y="5523582"/>
            <a:ext cx="2232248" cy="864096"/>
          </a:xfrm>
          <a:prstGeom prst="rect">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smtClean="0">
                <a:solidFill>
                  <a:schemeClr val="tx1"/>
                </a:solidFill>
                <a:latin typeface="ＤＨＰ特太ゴシック体" panose="020B0500000000000000" pitchFamily="50" charset="-128"/>
                <a:ea typeface="ＤＨＰ特太ゴシック体" panose="020B0500000000000000" pitchFamily="50" charset="-128"/>
              </a:rPr>
              <a:t>環境因子</a:t>
            </a:r>
            <a:endParaRPr kumimoji="1" lang="ja-JP" altLang="en-US" sz="240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6" name="正方形/長方形 5"/>
          <p:cNvSpPr/>
          <p:nvPr/>
        </p:nvSpPr>
        <p:spPr>
          <a:xfrm>
            <a:off x="695086" y="3014806"/>
            <a:ext cx="2195736" cy="1296144"/>
          </a:xfrm>
          <a:prstGeom prst="rect">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smtClean="0">
                <a:solidFill>
                  <a:schemeClr val="tx1"/>
                </a:solidFill>
                <a:latin typeface="ＤＨＰ特太ゴシック体" panose="020B0500000000000000" pitchFamily="50" charset="-128"/>
                <a:ea typeface="ＤＨＰ特太ゴシック体" panose="020B0500000000000000" pitchFamily="50" charset="-128"/>
              </a:rPr>
              <a:t>心身機能・</a:t>
            </a:r>
          </a:p>
          <a:p>
            <a:pPr algn="ctr"/>
            <a:r>
              <a:rPr kumimoji="1" lang="ja-JP" altLang="en-US" sz="2400" smtClean="0">
                <a:solidFill>
                  <a:schemeClr val="tx1"/>
                </a:solidFill>
                <a:latin typeface="ＤＨＰ特太ゴシック体" panose="020B0500000000000000" pitchFamily="50" charset="-128"/>
                <a:ea typeface="ＤＨＰ特太ゴシック体" panose="020B0500000000000000" pitchFamily="50" charset="-128"/>
              </a:rPr>
              <a:t>身体構造</a:t>
            </a:r>
          </a:p>
          <a:p>
            <a:pPr algn="ctr"/>
            <a:r>
              <a:rPr kumimoji="1" lang="ja-JP" altLang="en-US" sz="1400" smtClean="0">
                <a:solidFill>
                  <a:schemeClr val="tx1"/>
                </a:solidFill>
                <a:latin typeface="MS UI Gothic" panose="020B0600070205080204" pitchFamily="50" charset="-128"/>
                <a:ea typeface="MS UI Gothic" panose="020B0600070205080204" pitchFamily="50" charset="-128"/>
              </a:rPr>
              <a:t>精神機能、運動機能、</a:t>
            </a:r>
          </a:p>
          <a:p>
            <a:pPr algn="ctr"/>
            <a:r>
              <a:rPr kumimoji="1" lang="ja-JP" altLang="en-US" sz="1400" smtClean="0">
                <a:solidFill>
                  <a:schemeClr val="tx1"/>
                </a:solidFill>
                <a:latin typeface="MS UI Gothic" panose="020B0600070205080204" pitchFamily="50" charset="-128"/>
                <a:ea typeface="MS UI Gothic" panose="020B0600070205080204" pitchFamily="50" charset="-128"/>
              </a:rPr>
              <a:t>視覚・聴覚など</a:t>
            </a:r>
            <a:endParaRPr kumimoji="1" lang="ja-JP" altLang="en-US" sz="1400">
              <a:solidFill>
                <a:schemeClr val="tx1"/>
              </a:solidFill>
              <a:latin typeface="MS UI Gothic" panose="020B0600070205080204" pitchFamily="50" charset="-128"/>
              <a:ea typeface="MS UI Gothic" panose="020B0600070205080204" pitchFamily="50" charset="-128"/>
            </a:endParaRPr>
          </a:p>
        </p:txBody>
      </p:sp>
      <p:sp>
        <p:nvSpPr>
          <p:cNvPr id="9" name="正方形/長方形 8"/>
          <p:cNvSpPr/>
          <p:nvPr/>
        </p:nvSpPr>
        <p:spPr>
          <a:xfrm>
            <a:off x="3695915" y="3014806"/>
            <a:ext cx="2195736" cy="1296144"/>
          </a:xfrm>
          <a:prstGeom prst="rect">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smtClean="0">
                <a:solidFill>
                  <a:schemeClr val="tx1"/>
                </a:solidFill>
                <a:latin typeface="ＤＨＰ特太ゴシック体" panose="020B0500000000000000" pitchFamily="50" charset="-128"/>
                <a:ea typeface="ＤＨＰ特太ゴシック体" panose="020B0500000000000000" pitchFamily="50" charset="-128"/>
              </a:rPr>
              <a:t>活動</a:t>
            </a:r>
          </a:p>
          <a:p>
            <a:pPr algn="ctr"/>
            <a:r>
              <a:rPr kumimoji="1" lang="ja-JP" altLang="en-US" sz="1400" smtClean="0">
                <a:solidFill>
                  <a:schemeClr val="tx1"/>
                </a:solidFill>
                <a:latin typeface="MS UI Gothic" panose="020B0600070205080204" pitchFamily="50" charset="-128"/>
                <a:ea typeface="MS UI Gothic" panose="020B0600070205080204" pitchFamily="50" charset="-128"/>
              </a:rPr>
              <a:t>歩行、</a:t>
            </a:r>
            <a:r>
              <a:rPr kumimoji="1" lang="en-US" altLang="ja-JP" sz="1400" smtClean="0">
                <a:solidFill>
                  <a:schemeClr val="tx1"/>
                </a:solidFill>
                <a:latin typeface="MS UI Gothic" panose="020B0600070205080204" pitchFamily="50" charset="-128"/>
                <a:ea typeface="MS UI Gothic" panose="020B0600070205080204" pitchFamily="50" charset="-128"/>
              </a:rPr>
              <a:t>ADL</a:t>
            </a:r>
            <a:r>
              <a:rPr kumimoji="1" lang="ja-JP" altLang="en-US" sz="1400" smtClean="0">
                <a:solidFill>
                  <a:schemeClr val="tx1"/>
                </a:solidFill>
                <a:latin typeface="MS UI Gothic" panose="020B0600070205080204" pitchFamily="50" charset="-128"/>
                <a:ea typeface="MS UI Gothic" panose="020B0600070205080204" pitchFamily="50" charset="-128"/>
              </a:rPr>
              <a:t>、</a:t>
            </a:r>
          </a:p>
          <a:p>
            <a:pPr algn="ctr"/>
            <a:r>
              <a:rPr kumimoji="1" lang="ja-JP" altLang="en-US" sz="1400" smtClean="0">
                <a:solidFill>
                  <a:schemeClr val="tx1"/>
                </a:solidFill>
                <a:latin typeface="MS UI Gothic" panose="020B0600070205080204" pitchFamily="50" charset="-128"/>
                <a:ea typeface="MS UI Gothic" panose="020B0600070205080204" pitchFamily="50" charset="-128"/>
              </a:rPr>
              <a:t>家事・職業能力など</a:t>
            </a:r>
            <a:endParaRPr kumimoji="1" lang="ja-JP" altLang="en-US" sz="1400">
              <a:solidFill>
                <a:schemeClr val="tx1"/>
              </a:solidFill>
              <a:latin typeface="MS UI Gothic" panose="020B0600070205080204" pitchFamily="50" charset="-128"/>
              <a:ea typeface="MS UI Gothic" panose="020B0600070205080204" pitchFamily="50" charset="-128"/>
            </a:endParaRPr>
          </a:p>
        </p:txBody>
      </p:sp>
      <p:sp>
        <p:nvSpPr>
          <p:cNvPr id="10" name="正方形/長方形 9"/>
          <p:cNvSpPr/>
          <p:nvPr/>
        </p:nvSpPr>
        <p:spPr>
          <a:xfrm>
            <a:off x="6696744" y="2996952"/>
            <a:ext cx="2195736" cy="1296144"/>
          </a:xfrm>
          <a:prstGeom prst="rect">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smtClean="0">
                <a:solidFill>
                  <a:schemeClr val="tx1"/>
                </a:solidFill>
                <a:latin typeface="ＤＨＰ特太ゴシック体" panose="020B0500000000000000" pitchFamily="50" charset="-128"/>
                <a:ea typeface="ＤＨＰ特太ゴシック体" panose="020B0500000000000000" pitchFamily="50" charset="-128"/>
              </a:rPr>
              <a:t>参加</a:t>
            </a:r>
          </a:p>
          <a:p>
            <a:pPr algn="ctr"/>
            <a:r>
              <a:rPr kumimoji="1" lang="ja-JP" altLang="en-US" sz="1400" smtClean="0">
                <a:solidFill>
                  <a:schemeClr val="tx1"/>
                </a:solidFill>
                <a:latin typeface="MS UI Gothic" panose="020B0600070205080204" pitchFamily="50" charset="-128"/>
                <a:ea typeface="MS UI Gothic" panose="020B0600070205080204" pitchFamily="50" charset="-128"/>
              </a:rPr>
              <a:t>就労、趣味、スポーツ</a:t>
            </a:r>
          </a:p>
          <a:p>
            <a:pPr algn="ctr"/>
            <a:r>
              <a:rPr kumimoji="1" lang="ja-JP" altLang="en-US" sz="1400" smtClean="0">
                <a:solidFill>
                  <a:schemeClr val="tx1"/>
                </a:solidFill>
                <a:latin typeface="MS UI Gothic" panose="020B0600070205080204" pitchFamily="50" charset="-128"/>
                <a:ea typeface="MS UI Gothic" panose="020B0600070205080204" pitchFamily="50" charset="-128"/>
              </a:rPr>
              <a:t>地域活動など</a:t>
            </a:r>
            <a:endParaRPr kumimoji="1" lang="ja-JP" altLang="en-US" sz="1400">
              <a:solidFill>
                <a:schemeClr val="tx1"/>
              </a:solidFill>
              <a:latin typeface="MS UI Gothic" panose="020B0600070205080204" pitchFamily="50" charset="-128"/>
              <a:ea typeface="MS UI Gothic" panose="020B0600070205080204" pitchFamily="50" charset="-128"/>
            </a:endParaRPr>
          </a:p>
        </p:txBody>
      </p:sp>
      <p:sp>
        <p:nvSpPr>
          <p:cNvPr id="11" name="正方形/長方形 10"/>
          <p:cNvSpPr/>
          <p:nvPr/>
        </p:nvSpPr>
        <p:spPr>
          <a:xfrm>
            <a:off x="3695916" y="1268760"/>
            <a:ext cx="2195736" cy="864096"/>
          </a:xfrm>
          <a:prstGeom prst="rect">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smtClean="0">
                <a:solidFill>
                  <a:schemeClr val="tx1"/>
                </a:solidFill>
                <a:latin typeface="ＤＨＰ特太ゴシック体" panose="020B0500000000000000" pitchFamily="50" charset="-128"/>
                <a:ea typeface="ＤＨＰ特太ゴシック体" panose="020B0500000000000000" pitchFamily="50" charset="-128"/>
              </a:rPr>
              <a:t>健康状態</a:t>
            </a:r>
            <a:endParaRPr kumimoji="1" lang="ja-JP" altLang="en-US" sz="240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12" name="正方形/長方形 11"/>
          <p:cNvSpPr/>
          <p:nvPr/>
        </p:nvSpPr>
        <p:spPr>
          <a:xfrm>
            <a:off x="5148064" y="5523582"/>
            <a:ext cx="2232248" cy="864096"/>
          </a:xfrm>
          <a:prstGeom prst="rect">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smtClean="0">
                <a:solidFill>
                  <a:schemeClr val="tx1"/>
                </a:solidFill>
                <a:latin typeface="ＤＨＰ特太ゴシック体" panose="020B0500000000000000" pitchFamily="50" charset="-128"/>
                <a:ea typeface="ＤＨＰ特太ゴシック体" panose="020B0500000000000000" pitchFamily="50" charset="-128"/>
              </a:rPr>
              <a:t>個人因子</a:t>
            </a:r>
            <a:endParaRPr kumimoji="1" lang="ja-JP" altLang="en-US" sz="2400">
              <a:solidFill>
                <a:schemeClr val="tx1"/>
              </a:solidFill>
              <a:latin typeface="ＤＨＰ特太ゴシック体" panose="020B0500000000000000" pitchFamily="50" charset="-128"/>
              <a:ea typeface="ＤＨＰ特太ゴシック体" panose="020B0500000000000000" pitchFamily="50" charset="-128"/>
            </a:endParaRPr>
          </a:p>
        </p:txBody>
      </p:sp>
      <p:cxnSp>
        <p:nvCxnSpPr>
          <p:cNvPr id="13" name="直線矢印コネクタ 12"/>
          <p:cNvCxnSpPr>
            <a:stCxn id="9" idx="1"/>
            <a:endCxn id="6" idx="3"/>
          </p:cNvCxnSpPr>
          <p:nvPr/>
        </p:nvCxnSpPr>
        <p:spPr>
          <a:xfrm flipH="1">
            <a:off x="2890822" y="3662878"/>
            <a:ext cx="805093" cy="0"/>
          </a:xfrm>
          <a:prstGeom prst="straightConnector1">
            <a:avLst/>
          </a:prstGeom>
          <a:ln w="635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10" idx="1"/>
            <a:endCxn id="9" idx="3"/>
          </p:cNvCxnSpPr>
          <p:nvPr/>
        </p:nvCxnSpPr>
        <p:spPr>
          <a:xfrm flipH="1">
            <a:off x="5891651" y="3645024"/>
            <a:ext cx="805093" cy="17854"/>
          </a:xfrm>
          <a:prstGeom prst="straightConnector1">
            <a:avLst/>
          </a:prstGeom>
          <a:ln w="635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11" idx="2"/>
            <a:endCxn id="9" idx="0"/>
          </p:cNvCxnSpPr>
          <p:nvPr/>
        </p:nvCxnSpPr>
        <p:spPr>
          <a:xfrm flipH="1">
            <a:off x="4793783" y="2132856"/>
            <a:ext cx="1" cy="881950"/>
          </a:xfrm>
          <a:prstGeom prst="straightConnector1">
            <a:avLst/>
          </a:prstGeom>
          <a:ln w="635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カギ線コネクタ 24"/>
          <p:cNvCxnSpPr>
            <a:stCxn id="6" idx="0"/>
            <a:endCxn id="10" idx="0"/>
          </p:cNvCxnSpPr>
          <p:nvPr/>
        </p:nvCxnSpPr>
        <p:spPr>
          <a:xfrm rot="5400000" flipH="1" flipV="1">
            <a:off x="4784856" y="5050"/>
            <a:ext cx="17854" cy="6001658"/>
          </a:xfrm>
          <a:prstGeom prst="bentConnector3">
            <a:avLst>
              <a:gd name="adj1" fmla="val 2359499"/>
            </a:avLst>
          </a:prstGeom>
          <a:ln w="635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カギ線コネクタ 27"/>
          <p:cNvCxnSpPr>
            <a:stCxn id="6" idx="2"/>
            <a:endCxn id="10" idx="2"/>
          </p:cNvCxnSpPr>
          <p:nvPr/>
        </p:nvCxnSpPr>
        <p:spPr>
          <a:xfrm rot="5400000" flipH="1" flipV="1">
            <a:off x="4784856" y="1301194"/>
            <a:ext cx="17854" cy="6001658"/>
          </a:xfrm>
          <a:prstGeom prst="bentConnector3">
            <a:avLst>
              <a:gd name="adj1" fmla="val -2506671"/>
            </a:avLst>
          </a:prstGeom>
          <a:ln w="635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カギ線コネクタ 31"/>
          <p:cNvCxnSpPr>
            <a:stCxn id="2" idx="0"/>
            <a:endCxn id="12" idx="0"/>
          </p:cNvCxnSpPr>
          <p:nvPr/>
        </p:nvCxnSpPr>
        <p:spPr>
          <a:xfrm rot="5400000" flipH="1" flipV="1">
            <a:off x="4788024" y="4047418"/>
            <a:ext cx="12700" cy="2952328"/>
          </a:xfrm>
          <a:prstGeom prst="bentConnector3">
            <a:avLst>
              <a:gd name="adj1" fmla="val 3321126"/>
            </a:avLst>
          </a:prstGeom>
          <a:ln w="635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V="1">
            <a:off x="4793783" y="4653136"/>
            <a:ext cx="0" cy="432048"/>
          </a:xfrm>
          <a:prstGeom prst="straightConnector1">
            <a:avLst/>
          </a:prstGeom>
          <a:ln w="730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6826134" y="1988840"/>
            <a:ext cx="1778314" cy="461665"/>
          </a:xfrm>
          <a:prstGeom prst="rect">
            <a:avLst/>
          </a:prstGeom>
          <a:noFill/>
        </p:spPr>
        <p:txBody>
          <a:bodyPr wrap="square" rtlCol="0">
            <a:spAutoFit/>
          </a:bodyPr>
          <a:lstStyle/>
          <a:p>
            <a:pPr algn="r"/>
            <a:r>
              <a:rPr kumimoji="1" lang="ja-JP" altLang="en-US" sz="2400" smtClean="0">
                <a:latin typeface="ＤＨＰ特太ゴシック体" panose="020B0500000000000000" pitchFamily="50" charset="-128"/>
                <a:ea typeface="ＤＨＰ特太ゴシック体" panose="020B0500000000000000" pitchFamily="50" charset="-128"/>
              </a:rPr>
              <a:t>生活機能</a:t>
            </a:r>
            <a:endParaRPr kumimoji="1" lang="ja-JP" altLang="en-US" sz="2400">
              <a:latin typeface="ＤＨＰ特太ゴシック体" panose="020B0500000000000000" pitchFamily="50" charset="-128"/>
              <a:ea typeface="ＤＨＰ特太ゴシック体" panose="020B0500000000000000" pitchFamily="50" charset="-128"/>
            </a:endParaRPr>
          </a:p>
        </p:txBody>
      </p:sp>
      <p:sp>
        <p:nvSpPr>
          <p:cNvPr id="50" name="テキスト ボックス 49"/>
          <p:cNvSpPr txBox="1"/>
          <p:nvPr/>
        </p:nvSpPr>
        <p:spPr>
          <a:xfrm>
            <a:off x="323528" y="6135687"/>
            <a:ext cx="1714705" cy="461665"/>
          </a:xfrm>
          <a:prstGeom prst="rect">
            <a:avLst/>
          </a:prstGeom>
          <a:noFill/>
        </p:spPr>
        <p:txBody>
          <a:bodyPr wrap="square" rtlCol="0">
            <a:spAutoFit/>
          </a:bodyPr>
          <a:lstStyle/>
          <a:p>
            <a:pPr algn="r"/>
            <a:r>
              <a:rPr kumimoji="1" lang="ja-JP" altLang="en-US" sz="2400" smtClean="0">
                <a:latin typeface="ＤＨＰ特太ゴシック体" panose="020B0500000000000000" pitchFamily="50" charset="-128"/>
                <a:ea typeface="ＤＨＰ特太ゴシック体" panose="020B0500000000000000" pitchFamily="50" charset="-128"/>
              </a:rPr>
              <a:t>背景因子</a:t>
            </a:r>
            <a:endParaRPr kumimoji="1" lang="ja-JP" altLang="en-US" sz="2400">
              <a:latin typeface="ＤＨＰ特太ゴシック体" panose="020B0500000000000000" pitchFamily="50" charset="-128"/>
              <a:ea typeface="ＤＨＰ特太ゴシック体" panose="020B0500000000000000" pitchFamily="50" charset="-128"/>
            </a:endParaRPr>
          </a:p>
        </p:txBody>
      </p:sp>
      <p:sp>
        <p:nvSpPr>
          <p:cNvPr id="51" name="テキスト ボックス 50"/>
          <p:cNvSpPr txBox="1"/>
          <p:nvPr/>
        </p:nvSpPr>
        <p:spPr>
          <a:xfrm>
            <a:off x="1475656" y="816967"/>
            <a:ext cx="7488832" cy="307777"/>
          </a:xfrm>
          <a:prstGeom prst="rect">
            <a:avLst/>
          </a:prstGeom>
          <a:noFill/>
        </p:spPr>
        <p:txBody>
          <a:bodyPr wrap="square" rtlCol="0">
            <a:spAutoFit/>
          </a:bodyPr>
          <a:lstStyle/>
          <a:p>
            <a:pPr algn="r"/>
            <a:r>
              <a:rPr kumimoji="1" lang="ja-JP" altLang="en-US" sz="1400" smtClean="0">
                <a:latin typeface="MS UI Gothic" panose="020B0600070205080204" pitchFamily="50" charset="-128"/>
                <a:ea typeface="MS UI Gothic" panose="020B0600070205080204" pitchFamily="50" charset="-128"/>
              </a:rPr>
              <a:t>「特別支援学校学習指導要領解説自立活動編」文部科学省</a:t>
            </a:r>
            <a:endParaRPr kumimoji="1" lang="ja-JP" altLang="en-US" sz="14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3986099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0EBEF5A-3441-49CD-AB4F-97E35DC3B685}"/>
              </a:ext>
            </a:extLst>
          </p:cNvPr>
          <p:cNvSpPr>
            <a:spLocks noChangeArrowheads="1"/>
          </p:cNvSpPr>
          <p:nvPr/>
        </p:nvSpPr>
        <p:spPr bwMode="auto">
          <a:xfrm>
            <a:off x="721296" y="6357763"/>
            <a:ext cx="19050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ea typeface="メイリオ" panose="020B0604030504040204" pitchFamily="50" charset="-128"/>
            </a:endParaRPr>
          </a:p>
        </p:txBody>
      </p:sp>
      <p:sp>
        <p:nvSpPr>
          <p:cNvPr id="16387" name="Rectangle 3">
            <a:extLst>
              <a:ext uri="{FF2B5EF4-FFF2-40B4-BE49-F238E27FC236}">
                <a16:creationId xmlns:a16="http://schemas.microsoft.com/office/drawing/2014/main" id="{BCEB3DF2-3DDD-421A-9A58-CC6C11BF6DB8}"/>
              </a:ext>
            </a:extLst>
          </p:cNvPr>
          <p:cNvSpPr>
            <a:spLocks noChangeArrowheads="1"/>
          </p:cNvSpPr>
          <p:nvPr/>
        </p:nvSpPr>
        <p:spPr bwMode="auto">
          <a:xfrm>
            <a:off x="721296" y="6357763"/>
            <a:ext cx="19050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ea typeface="メイリオ" panose="020B0604030504040204" pitchFamily="50" charset="-128"/>
            </a:endParaRPr>
          </a:p>
        </p:txBody>
      </p:sp>
      <p:sp>
        <p:nvSpPr>
          <p:cNvPr id="16388" name="Rectangle 4">
            <a:extLst>
              <a:ext uri="{FF2B5EF4-FFF2-40B4-BE49-F238E27FC236}">
                <a16:creationId xmlns:a16="http://schemas.microsoft.com/office/drawing/2014/main" id="{BAE13AFD-63AE-4EB5-A9B7-85434658FFAA}"/>
              </a:ext>
            </a:extLst>
          </p:cNvPr>
          <p:cNvSpPr>
            <a:spLocks noChangeArrowheads="1"/>
          </p:cNvSpPr>
          <p:nvPr/>
        </p:nvSpPr>
        <p:spPr bwMode="auto">
          <a:xfrm>
            <a:off x="3159696" y="5824363"/>
            <a:ext cx="2895600"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ea typeface="メイリオ" panose="020B0604030504040204" pitchFamily="50" charset="-128"/>
            </a:endParaRPr>
          </a:p>
        </p:txBody>
      </p:sp>
      <p:sp>
        <p:nvSpPr>
          <p:cNvPr id="15365" name="Rectangle 5">
            <a:extLst>
              <a:ext uri="{FF2B5EF4-FFF2-40B4-BE49-F238E27FC236}">
                <a16:creationId xmlns:a16="http://schemas.microsoft.com/office/drawing/2014/main" id="{95A97B0C-8E5E-47D8-97CD-4AD0EF028569}"/>
              </a:ext>
            </a:extLst>
          </p:cNvPr>
          <p:cNvSpPr>
            <a:spLocks noGrp="1" noChangeArrowheads="1"/>
          </p:cNvSpPr>
          <p:nvPr>
            <p:ph type="title"/>
          </p:nvPr>
        </p:nvSpPr>
        <p:spPr>
          <a:xfrm>
            <a:off x="611560" y="534764"/>
            <a:ext cx="7529512" cy="661988"/>
          </a:xfrm>
        </p:spPr>
        <p:txBody>
          <a:bodyPr lIns="90478" tIns="44446" rIns="90478" bIns="44446">
            <a:normAutofit fontScale="90000"/>
          </a:bodyPr>
          <a:lstStyle/>
          <a:p>
            <a:pPr algn="l" eaLnBrk="1" fontAlgn="auto" hangingPunct="1">
              <a:spcAft>
                <a:spcPts val="0"/>
              </a:spcAft>
              <a:defRPr/>
            </a:pP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個別支援から地域</a:t>
            </a:r>
            <a:r>
              <a:rPr lang="ja-JP" altLang="en-US" sz="3200">
                <a:solidFill>
                  <a:srgbClr val="C00000"/>
                </a:solidFill>
                <a:latin typeface="ＤＨＰ特太ゴシック体" panose="020B0500000000000000" pitchFamily="50" charset="-128"/>
                <a:ea typeface="ＤＨＰ特太ゴシック体" panose="020B0500000000000000" pitchFamily="50" charset="-128"/>
              </a:rPr>
              <a:t>支援</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へ①</a:t>
            </a:r>
            <a:b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2700" smtClean="0">
                <a:solidFill>
                  <a:srgbClr val="C00000"/>
                </a:solidFill>
                <a:latin typeface="ＤＨＰ特太ゴシック体" panose="020B0500000000000000" pitchFamily="50" charset="-128"/>
                <a:ea typeface="ＤＨＰ特太ゴシック体" panose="020B0500000000000000" pitchFamily="50" charset="-128"/>
              </a:rPr>
              <a:t>ＩＣＦによる事例理解</a:t>
            </a:r>
            <a:endParaRPr lang="ja-JP" altLang="en-US" sz="27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109574" name="Rectangle 6">
            <a:extLst>
              <a:ext uri="{FF2B5EF4-FFF2-40B4-BE49-F238E27FC236}">
                <a16:creationId xmlns:a16="http://schemas.microsoft.com/office/drawing/2014/main" id="{F04F0DDD-10BC-4A41-B2E3-226D636D3E64}"/>
              </a:ext>
            </a:extLst>
          </p:cNvPr>
          <p:cNvSpPr>
            <a:spLocks noChangeArrowheads="1"/>
          </p:cNvSpPr>
          <p:nvPr/>
        </p:nvSpPr>
        <p:spPr bwMode="auto">
          <a:xfrm>
            <a:off x="35496" y="3768551"/>
            <a:ext cx="2514600" cy="363538"/>
          </a:xfrm>
          <a:prstGeom prst="rect">
            <a:avLst/>
          </a:prstGeom>
          <a:noFill/>
          <a:ln w="12700">
            <a:noFill/>
            <a:miter lim="800000"/>
            <a:headEnd/>
            <a:tailEnd/>
          </a:ln>
          <a:effectLst/>
        </p:spPr>
        <p:txBody>
          <a:bodyPr lIns="90478" tIns="44446" rIns="90478" bIns="44446">
            <a:spAutoFit/>
          </a:bodyPr>
          <a:lstStyle/>
          <a:p>
            <a:pPr>
              <a:defRPr/>
            </a:pPr>
            <a:endParaRPr lang="ja-JP" altLang="ja-JP" b="1">
              <a:effectLst>
                <a:outerShdw blurRad="38100" dist="38100" dir="2700000" algn="tl">
                  <a:srgbClr val="C0C0C0"/>
                </a:outerShdw>
              </a:effectLst>
            </a:endParaRPr>
          </a:p>
        </p:txBody>
      </p:sp>
      <p:sp>
        <p:nvSpPr>
          <p:cNvPr id="109575" name="Rectangle 7">
            <a:extLst>
              <a:ext uri="{FF2B5EF4-FFF2-40B4-BE49-F238E27FC236}">
                <a16:creationId xmlns:a16="http://schemas.microsoft.com/office/drawing/2014/main" id="{16FFD36C-1EAD-42D1-98EC-BE1CAFB4C2E4}"/>
              </a:ext>
            </a:extLst>
          </p:cNvPr>
          <p:cNvSpPr>
            <a:spLocks noChangeArrowheads="1"/>
          </p:cNvSpPr>
          <p:nvPr/>
        </p:nvSpPr>
        <p:spPr bwMode="auto">
          <a:xfrm>
            <a:off x="3886944" y="2020714"/>
            <a:ext cx="1981200" cy="459092"/>
          </a:xfrm>
          <a:prstGeom prst="rect">
            <a:avLst/>
          </a:prstGeom>
          <a:noFill/>
          <a:ln w="12700">
            <a:solidFill>
              <a:schemeClr val="tx1"/>
            </a:solidFill>
            <a:miter lim="800000"/>
            <a:headEnd/>
            <a:tailEnd/>
          </a:ln>
          <a:effectLst/>
        </p:spPr>
        <p:txBody>
          <a:bodyPr lIns="90478" tIns="44446" rIns="90478" bIns="44446">
            <a:spAutoFit/>
          </a:bodyPr>
          <a:lstStyle/>
          <a:p>
            <a:pPr algn="ctr">
              <a:defRPr/>
            </a:pPr>
            <a:r>
              <a:rPr lang="ja-JP" altLang="en-US" sz="2400" dirty="0">
                <a:latin typeface="ＤＨＰ特太ゴシック体" panose="020B0500000000000000" pitchFamily="50" charset="-128"/>
                <a:ea typeface="ＤＨＰ特太ゴシック体" panose="020B0500000000000000" pitchFamily="50" charset="-128"/>
              </a:rPr>
              <a:t>精神障害</a:t>
            </a:r>
          </a:p>
        </p:txBody>
      </p:sp>
      <p:sp>
        <p:nvSpPr>
          <p:cNvPr id="16392" name="Rectangle 8">
            <a:extLst>
              <a:ext uri="{FF2B5EF4-FFF2-40B4-BE49-F238E27FC236}">
                <a16:creationId xmlns:a16="http://schemas.microsoft.com/office/drawing/2014/main" id="{127A8114-4F00-49AA-8721-794FB8446EEC}"/>
              </a:ext>
            </a:extLst>
          </p:cNvPr>
          <p:cNvSpPr>
            <a:spLocks noChangeArrowheads="1"/>
          </p:cNvSpPr>
          <p:nvPr/>
        </p:nvSpPr>
        <p:spPr bwMode="auto">
          <a:xfrm>
            <a:off x="416496" y="6359351"/>
            <a:ext cx="26670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8" tIns="44446" rIns="90478" bIns="44446">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b="1">
              <a:ea typeface="メイリオ" panose="020B0604030504040204" pitchFamily="50" charset="-128"/>
            </a:endParaRPr>
          </a:p>
        </p:txBody>
      </p:sp>
      <p:sp>
        <p:nvSpPr>
          <p:cNvPr id="16393" name="Text Box 9">
            <a:extLst>
              <a:ext uri="{FF2B5EF4-FFF2-40B4-BE49-F238E27FC236}">
                <a16:creationId xmlns:a16="http://schemas.microsoft.com/office/drawing/2014/main" id="{3D72C194-CB3E-4777-A76E-BEC6B4BE4D13}"/>
              </a:ext>
            </a:extLst>
          </p:cNvPr>
          <p:cNvSpPr txBox="1">
            <a:spLocks noChangeArrowheads="1"/>
          </p:cNvSpPr>
          <p:nvPr/>
        </p:nvSpPr>
        <p:spPr bwMode="auto">
          <a:xfrm>
            <a:off x="683568" y="1438424"/>
            <a:ext cx="1524000" cy="406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lgn="ctr">
              <a:spcBef>
                <a:spcPct val="50000"/>
              </a:spcBef>
              <a:buClrTx/>
              <a:buSzTx/>
              <a:buFontTx/>
              <a:buNone/>
            </a:pPr>
            <a:r>
              <a:rPr lang="ja-JP" altLang="en-US" sz="2000" smtClean="0">
                <a:latin typeface="ＤＨＰ特太ゴシック体" panose="020B0500000000000000" pitchFamily="50" charset="-128"/>
                <a:ea typeface="ＤＨＰ特太ゴシック体" panose="020B0500000000000000" pitchFamily="50" charset="-128"/>
                <a:cs typeface="メイリオ" panose="020B0604030504040204" pitchFamily="50" charset="-128"/>
              </a:rPr>
              <a:t>Ｄさん</a:t>
            </a:r>
            <a:endParaRPr lang="ja-JP" altLang="en-US" sz="2000">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16394" name="Text Box 10">
            <a:extLst>
              <a:ext uri="{FF2B5EF4-FFF2-40B4-BE49-F238E27FC236}">
                <a16:creationId xmlns:a16="http://schemas.microsoft.com/office/drawing/2014/main" id="{3168E476-DFC5-48AA-9B5F-761A74BD4AA4}"/>
              </a:ext>
            </a:extLst>
          </p:cNvPr>
          <p:cNvSpPr txBox="1">
            <a:spLocks noChangeArrowheads="1"/>
          </p:cNvSpPr>
          <p:nvPr/>
        </p:nvSpPr>
        <p:spPr bwMode="auto">
          <a:xfrm>
            <a:off x="7228656" y="3375695"/>
            <a:ext cx="14478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spcBef>
                <a:spcPct val="50000"/>
              </a:spcBef>
              <a:buClrTx/>
              <a:buSzTx/>
              <a:buFontTx/>
              <a:buNone/>
            </a:pPr>
            <a:r>
              <a:rPr lang="ja-JP" altLang="en-US">
                <a:latin typeface="ＤＨＰ特太ゴシック体" panose="020B0500000000000000" pitchFamily="50" charset="-128"/>
                <a:ea typeface="ＤＨＰ特太ゴシック体" panose="020B0500000000000000" pitchFamily="50" charset="-128"/>
                <a:cs typeface="メイリオ" panose="020B0604030504040204" pitchFamily="50" charset="-128"/>
              </a:rPr>
              <a:t>長期入院</a:t>
            </a:r>
          </a:p>
        </p:txBody>
      </p:sp>
      <p:sp>
        <p:nvSpPr>
          <p:cNvPr id="16395" name="Text Box 11">
            <a:extLst>
              <a:ext uri="{FF2B5EF4-FFF2-40B4-BE49-F238E27FC236}">
                <a16:creationId xmlns:a16="http://schemas.microsoft.com/office/drawing/2014/main" id="{EE1FC39B-BCCF-46CE-A22F-3D4DE973EC02}"/>
              </a:ext>
            </a:extLst>
          </p:cNvPr>
          <p:cNvSpPr txBox="1">
            <a:spLocks noChangeArrowheads="1"/>
          </p:cNvSpPr>
          <p:nvPr/>
        </p:nvSpPr>
        <p:spPr bwMode="auto">
          <a:xfrm>
            <a:off x="873696" y="5275029"/>
            <a:ext cx="32766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lgn="ctr">
              <a:spcBef>
                <a:spcPct val="50000"/>
              </a:spcBef>
              <a:buClrTx/>
              <a:buSzTx/>
              <a:buFontTx/>
              <a:buNone/>
            </a:pPr>
            <a:r>
              <a:rPr lang="ja-JP" altLang="en-US">
                <a:latin typeface="ＤＨＰ特太ゴシック体" panose="020B0500000000000000" pitchFamily="50" charset="-128"/>
                <a:ea typeface="ＤＨＰ特太ゴシック体" panose="020B0500000000000000" pitchFamily="50" charset="-128"/>
                <a:cs typeface="メイリオ" panose="020B0604030504040204" pitchFamily="50" charset="-128"/>
              </a:rPr>
              <a:t>両親が単身</a:t>
            </a:r>
            <a:r>
              <a:rPr lang="ja-JP" altLang="en-US" smtClean="0">
                <a:latin typeface="ＤＨＰ特太ゴシック体" panose="020B0500000000000000" pitchFamily="50" charset="-128"/>
                <a:ea typeface="ＤＨＰ特太ゴシック体" panose="020B0500000000000000" pitchFamily="50" charset="-128"/>
                <a:cs typeface="メイリオ" panose="020B0604030504040204" pitchFamily="50" charset="-128"/>
              </a:rPr>
              <a:t>生活</a:t>
            </a:r>
          </a:p>
          <a:p>
            <a:pPr algn="ctr">
              <a:spcBef>
                <a:spcPct val="50000"/>
              </a:spcBef>
              <a:buClrTx/>
              <a:buSzTx/>
              <a:buFontTx/>
              <a:buNone/>
            </a:pPr>
            <a:r>
              <a:rPr lang="ja-JP" altLang="en-US" smtClean="0">
                <a:latin typeface="ＤＨＰ特太ゴシック体" panose="020B0500000000000000" pitchFamily="50" charset="-128"/>
                <a:ea typeface="ＤＨＰ特太ゴシック体" panose="020B0500000000000000" pitchFamily="50" charset="-128"/>
                <a:cs typeface="メイリオ" panose="020B0604030504040204" pitchFamily="50" charset="-128"/>
              </a:rPr>
              <a:t>に反対</a:t>
            </a:r>
            <a:endParaRPr lang="ja-JP" altLang="en-US">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16396" name="Text Box 12">
            <a:extLst>
              <a:ext uri="{FF2B5EF4-FFF2-40B4-BE49-F238E27FC236}">
                <a16:creationId xmlns:a16="http://schemas.microsoft.com/office/drawing/2014/main" id="{ABD1C06E-BFA6-4FFE-87F0-BD475304DEFC}"/>
              </a:ext>
            </a:extLst>
          </p:cNvPr>
          <p:cNvSpPr txBox="1">
            <a:spLocks noChangeArrowheads="1"/>
          </p:cNvSpPr>
          <p:nvPr/>
        </p:nvSpPr>
        <p:spPr bwMode="auto">
          <a:xfrm>
            <a:off x="5496744" y="5315679"/>
            <a:ext cx="2819672"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spcBef>
                <a:spcPct val="50000"/>
              </a:spcBef>
              <a:buClrTx/>
              <a:buSzTx/>
              <a:buFontTx/>
              <a:buNone/>
            </a:pPr>
            <a:r>
              <a:rPr lang="ja-JP" altLang="en-US">
                <a:latin typeface="ＤＨＰ特太ゴシック体" panose="020B0500000000000000" pitchFamily="50" charset="-128"/>
                <a:ea typeface="ＤＨＰ特太ゴシック体" panose="020B0500000000000000" pitchFamily="50" charset="-128"/>
                <a:cs typeface="メイリオ" panose="020B0604030504040204" pitchFamily="50" charset="-128"/>
              </a:rPr>
              <a:t>ひとり暮らしや就労への不安が強い</a:t>
            </a:r>
          </a:p>
        </p:txBody>
      </p:sp>
      <p:sp>
        <p:nvSpPr>
          <p:cNvPr id="16397" name="Text Box 13">
            <a:extLst>
              <a:ext uri="{FF2B5EF4-FFF2-40B4-BE49-F238E27FC236}">
                <a16:creationId xmlns:a16="http://schemas.microsoft.com/office/drawing/2014/main" id="{2ED40A2B-9B66-4AC8-B2AF-49D601331E49}"/>
              </a:ext>
            </a:extLst>
          </p:cNvPr>
          <p:cNvSpPr txBox="1">
            <a:spLocks noChangeArrowheads="1"/>
          </p:cNvSpPr>
          <p:nvPr/>
        </p:nvSpPr>
        <p:spPr bwMode="auto">
          <a:xfrm>
            <a:off x="721296" y="3158951"/>
            <a:ext cx="1905000" cy="113877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spcBef>
                <a:spcPct val="50000"/>
              </a:spcBef>
              <a:buClrTx/>
              <a:buSzTx/>
              <a:buFontTx/>
              <a:buNone/>
            </a:pPr>
            <a:r>
              <a:rPr lang="ja-JP" altLang="en-US">
                <a:latin typeface="ＤＨＰ特太ゴシック体" panose="020B0500000000000000" pitchFamily="50" charset="-128"/>
                <a:ea typeface="ＤＨＰ特太ゴシック体" panose="020B0500000000000000" pitchFamily="50" charset="-128"/>
                <a:cs typeface="メイリオ" panose="020B0604030504040204" pitchFamily="50" charset="-128"/>
              </a:rPr>
              <a:t>症状・機能障害</a:t>
            </a:r>
            <a:r>
              <a:rPr lang="ja-JP" altLang="en-US" sz="2000">
                <a:latin typeface="ＤＨＰ特太ゴシック体" panose="020B0500000000000000" pitchFamily="50" charset="-128"/>
                <a:ea typeface="ＤＨＰ特太ゴシック体" panose="020B0500000000000000" pitchFamily="50" charset="-128"/>
                <a:cs typeface="メイリオ" panose="020B0604030504040204" pitchFamily="50" charset="-128"/>
              </a:rPr>
              <a:t>（ほぼおさまっている）</a:t>
            </a:r>
          </a:p>
        </p:txBody>
      </p:sp>
      <p:sp>
        <p:nvSpPr>
          <p:cNvPr id="16398" name="Text Box 14">
            <a:extLst>
              <a:ext uri="{FF2B5EF4-FFF2-40B4-BE49-F238E27FC236}">
                <a16:creationId xmlns:a16="http://schemas.microsoft.com/office/drawing/2014/main" id="{54BD9BC3-F1B9-46DA-96BD-9726F2141E99}"/>
              </a:ext>
            </a:extLst>
          </p:cNvPr>
          <p:cNvSpPr txBox="1">
            <a:spLocks noChangeArrowheads="1"/>
          </p:cNvSpPr>
          <p:nvPr/>
        </p:nvSpPr>
        <p:spPr bwMode="auto">
          <a:xfrm>
            <a:off x="4043536" y="3050332"/>
            <a:ext cx="1752600" cy="1196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spcBef>
                <a:spcPct val="50000"/>
              </a:spcBef>
              <a:buClrTx/>
              <a:buSzTx/>
              <a:buFontTx/>
              <a:buNone/>
            </a:pPr>
            <a:r>
              <a:rPr lang="ja-JP" altLang="en-US">
                <a:latin typeface="ＤＨＰ特太ゴシック体" panose="020B0500000000000000" pitchFamily="50" charset="-128"/>
                <a:ea typeface="ＤＨＰ特太ゴシック体" panose="020B0500000000000000" pitchFamily="50" charset="-128"/>
                <a:cs typeface="メイリオ" panose="020B0604030504040204" pitchFamily="50" charset="-128"/>
              </a:rPr>
              <a:t>生活能力・生活技術の不足</a:t>
            </a:r>
          </a:p>
        </p:txBody>
      </p:sp>
      <p:sp>
        <p:nvSpPr>
          <p:cNvPr id="16399" name="Line 15">
            <a:extLst>
              <a:ext uri="{FF2B5EF4-FFF2-40B4-BE49-F238E27FC236}">
                <a16:creationId xmlns:a16="http://schemas.microsoft.com/office/drawing/2014/main" id="{E1203EB6-76E2-44BA-991B-1E9D2CF1C942}"/>
              </a:ext>
            </a:extLst>
          </p:cNvPr>
          <p:cNvSpPr>
            <a:spLocks noChangeShapeType="1"/>
          </p:cNvSpPr>
          <p:nvPr/>
        </p:nvSpPr>
        <p:spPr bwMode="auto">
          <a:xfrm flipH="1">
            <a:off x="1835696" y="2315865"/>
            <a:ext cx="2051248" cy="830262"/>
          </a:xfrm>
          <a:prstGeom prst="line">
            <a:avLst/>
          </a:prstGeom>
          <a:noFill/>
          <a:ln w="889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0" name="Line 16">
            <a:extLst>
              <a:ext uri="{FF2B5EF4-FFF2-40B4-BE49-F238E27FC236}">
                <a16:creationId xmlns:a16="http://schemas.microsoft.com/office/drawing/2014/main" id="{D6B4FE9E-1758-4493-976A-C1AE8C74F421}"/>
              </a:ext>
            </a:extLst>
          </p:cNvPr>
          <p:cNvSpPr>
            <a:spLocks noChangeShapeType="1"/>
          </p:cNvSpPr>
          <p:nvPr/>
        </p:nvSpPr>
        <p:spPr bwMode="auto">
          <a:xfrm>
            <a:off x="2702496" y="3768551"/>
            <a:ext cx="914400" cy="0"/>
          </a:xfrm>
          <a:prstGeom prst="line">
            <a:avLst/>
          </a:prstGeom>
          <a:noFill/>
          <a:ln w="889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1" name="Line 17">
            <a:extLst>
              <a:ext uri="{FF2B5EF4-FFF2-40B4-BE49-F238E27FC236}">
                <a16:creationId xmlns:a16="http://schemas.microsoft.com/office/drawing/2014/main" id="{6A414FD7-7EFC-46CB-8C4A-0B08B58B69AA}"/>
              </a:ext>
            </a:extLst>
          </p:cNvPr>
          <p:cNvSpPr>
            <a:spLocks noChangeShapeType="1"/>
          </p:cNvSpPr>
          <p:nvPr/>
        </p:nvSpPr>
        <p:spPr bwMode="auto">
          <a:xfrm>
            <a:off x="5981700" y="3626396"/>
            <a:ext cx="1143000" cy="0"/>
          </a:xfrm>
          <a:prstGeom prst="line">
            <a:avLst/>
          </a:prstGeom>
          <a:noFill/>
          <a:ln w="88900">
            <a:solidFill>
              <a:schemeClr va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2" name="Line 18">
            <a:extLst>
              <a:ext uri="{FF2B5EF4-FFF2-40B4-BE49-F238E27FC236}">
                <a16:creationId xmlns:a16="http://schemas.microsoft.com/office/drawing/2014/main" id="{12A62A7C-C835-4E37-A8DD-C8361F77C4D1}"/>
              </a:ext>
            </a:extLst>
          </p:cNvPr>
          <p:cNvSpPr>
            <a:spLocks noChangeShapeType="1"/>
          </p:cNvSpPr>
          <p:nvPr/>
        </p:nvSpPr>
        <p:spPr bwMode="auto">
          <a:xfrm flipV="1">
            <a:off x="7228656" y="3923589"/>
            <a:ext cx="541140" cy="1347640"/>
          </a:xfrm>
          <a:prstGeom prst="line">
            <a:avLst/>
          </a:prstGeom>
          <a:noFill/>
          <a:ln w="889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3" name="Line 19">
            <a:extLst>
              <a:ext uri="{FF2B5EF4-FFF2-40B4-BE49-F238E27FC236}">
                <a16:creationId xmlns:a16="http://schemas.microsoft.com/office/drawing/2014/main" id="{251254C7-A529-42AA-ABD6-0531B92E6524}"/>
              </a:ext>
            </a:extLst>
          </p:cNvPr>
          <p:cNvSpPr>
            <a:spLocks noChangeShapeType="1"/>
          </p:cNvSpPr>
          <p:nvPr/>
        </p:nvSpPr>
        <p:spPr bwMode="auto">
          <a:xfrm>
            <a:off x="4269160" y="5714628"/>
            <a:ext cx="1094928" cy="0"/>
          </a:xfrm>
          <a:prstGeom prst="line">
            <a:avLst/>
          </a:prstGeom>
          <a:noFill/>
          <a:ln w="889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4" name="Line 20">
            <a:extLst>
              <a:ext uri="{FF2B5EF4-FFF2-40B4-BE49-F238E27FC236}">
                <a16:creationId xmlns:a16="http://schemas.microsoft.com/office/drawing/2014/main" id="{CF8E0EDE-FAB0-497F-9BFC-4BEC842237A0}"/>
              </a:ext>
            </a:extLst>
          </p:cNvPr>
          <p:cNvSpPr>
            <a:spLocks noChangeShapeType="1"/>
          </p:cNvSpPr>
          <p:nvPr/>
        </p:nvSpPr>
        <p:spPr bwMode="auto">
          <a:xfrm>
            <a:off x="4944456" y="4324293"/>
            <a:ext cx="1110839" cy="950736"/>
          </a:xfrm>
          <a:prstGeom prst="line">
            <a:avLst/>
          </a:prstGeom>
          <a:noFill/>
          <a:ln w="889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5" name="Line 21">
            <a:extLst>
              <a:ext uri="{FF2B5EF4-FFF2-40B4-BE49-F238E27FC236}">
                <a16:creationId xmlns:a16="http://schemas.microsoft.com/office/drawing/2014/main" id="{F0427E07-64B2-4090-A3B1-4C999F99776B}"/>
              </a:ext>
            </a:extLst>
          </p:cNvPr>
          <p:cNvSpPr>
            <a:spLocks noChangeShapeType="1"/>
          </p:cNvSpPr>
          <p:nvPr/>
        </p:nvSpPr>
        <p:spPr bwMode="auto">
          <a:xfrm flipH="1">
            <a:off x="6884640" y="1159024"/>
            <a:ext cx="533400" cy="0"/>
          </a:xfrm>
          <a:prstGeom prst="line">
            <a:avLst/>
          </a:prstGeom>
          <a:noFill/>
          <a:ln w="889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6" name="Text Box 22">
            <a:extLst>
              <a:ext uri="{FF2B5EF4-FFF2-40B4-BE49-F238E27FC236}">
                <a16:creationId xmlns:a16="http://schemas.microsoft.com/office/drawing/2014/main" id="{B7910339-7DC8-4E19-93D3-65832BAAE55C}"/>
              </a:ext>
            </a:extLst>
          </p:cNvPr>
          <p:cNvSpPr txBox="1">
            <a:spLocks noChangeArrowheads="1"/>
          </p:cNvSpPr>
          <p:nvPr/>
        </p:nvSpPr>
        <p:spPr bwMode="auto">
          <a:xfrm>
            <a:off x="7494240" y="1006624"/>
            <a:ext cx="1371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spcBef>
                <a:spcPct val="50000"/>
              </a:spcBef>
              <a:buClrTx/>
              <a:buSzTx/>
              <a:buFontTx/>
              <a:buNone/>
            </a:pPr>
            <a:r>
              <a:rPr lang="ja-JP" altLang="en-US" sz="1600" b="1">
                <a:solidFill>
                  <a:schemeClr val="hlin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マイナス作用</a:t>
            </a:r>
          </a:p>
        </p:txBody>
      </p:sp>
      <p:sp>
        <p:nvSpPr>
          <p:cNvPr id="16407" name="Rectangle 23">
            <a:extLst>
              <a:ext uri="{FF2B5EF4-FFF2-40B4-BE49-F238E27FC236}">
                <a16:creationId xmlns:a16="http://schemas.microsoft.com/office/drawing/2014/main" id="{853EBEC2-31BB-4108-A6AB-7BEDDB36CC59}"/>
              </a:ext>
            </a:extLst>
          </p:cNvPr>
          <p:cNvSpPr>
            <a:spLocks noChangeArrowheads="1"/>
          </p:cNvSpPr>
          <p:nvPr/>
        </p:nvSpPr>
        <p:spPr bwMode="auto">
          <a:xfrm>
            <a:off x="6732240" y="930424"/>
            <a:ext cx="2133600" cy="914400"/>
          </a:xfrm>
          <a:prstGeom prst="rect">
            <a:avLst/>
          </a:prstGeom>
          <a:noFill/>
          <a:ln w="9525">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a:solidFill>
                <a:srgbClr val="000000"/>
              </a:solidFill>
              <a:ea typeface="ＭＳ Ｐ明朝" panose="02020600040205080304" pitchFamily="18" charset="-128"/>
              <a:cs typeface="メイリオ" panose="020B0604030504040204" pitchFamily="50" charset="-128"/>
            </a:endParaRPr>
          </a:p>
        </p:txBody>
      </p:sp>
      <p:sp>
        <p:nvSpPr>
          <p:cNvPr id="16408" name="Line 24">
            <a:extLst>
              <a:ext uri="{FF2B5EF4-FFF2-40B4-BE49-F238E27FC236}">
                <a16:creationId xmlns:a16="http://schemas.microsoft.com/office/drawing/2014/main" id="{029737A3-7A80-46FF-A766-0C273D9D940F}"/>
              </a:ext>
            </a:extLst>
          </p:cNvPr>
          <p:cNvSpPr>
            <a:spLocks noChangeShapeType="1"/>
          </p:cNvSpPr>
          <p:nvPr/>
        </p:nvSpPr>
        <p:spPr bwMode="auto">
          <a:xfrm flipH="1">
            <a:off x="6884640" y="1616224"/>
            <a:ext cx="533400" cy="0"/>
          </a:xfrm>
          <a:prstGeom prst="line">
            <a:avLst/>
          </a:prstGeom>
          <a:noFill/>
          <a:ln w="8890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9" name="Text Box 25">
            <a:extLst>
              <a:ext uri="{FF2B5EF4-FFF2-40B4-BE49-F238E27FC236}">
                <a16:creationId xmlns:a16="http://schemas.microsoft.com/office/drawing/2014/main" id="{32F28BF7-A23D-47EC-AEB7-A369F836BC8B}"/>
              </a:ext>
            </a:extLst>
          </p:cNvPr>
          <p:cNvSpPr txBox="1">
            <a:spLocks noChangeArrowheads="1"/>
          </p:cNvSpPr>
          <p:nvPr/>
        </p:nvSpPr>
        <p:spPr bwMode="auto">
          <a:xfrm>
            <a:off x="7494240" y="1463824"/>
            <a:ext cx="1371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spcBef>
                <a:spcPct val="50000"/>
              </a:spcBef>
              <a:buClrTx/>
              <a:buSzTx/>
              <a:buFontTx/>
              <a:buNone/>
            </a:pPr>
            <a:r>
              <a:rPr lang="ja-JP" altLang="en-US" sz="1600" b="1">
                <a:solidFill>
                  <a:schemeClr val="accent2"/>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プラス作用</a:t>
            </a:r>
          </a:p>
        </p:txBody>
      </p:sp>
      <p:sp>
        <p:nvSpPr>
          <p:cNvPr id="16411" name="Line 27">
            <a:extLst>
              <a:ext uri="{FF2B5EF4-FFF2-40B4-BE49-F238E27FC236}">
                <a16:creationId xmlns:a16="http://schemas.microsoft.com/office/drawing/2014/main" id="{3D365E55-6285-47D2-857B-37E48755F879}"/>
              </a:ext>
            </a:extLst>
          </p:cNvPr>
          <p:cNvSpPr>
            <a:spLocks noChangeShapeType="1"/>
          </p:cNvSpPr>
          <p:nvPr/>
        </p:nvSpPr>
        <p:spPr bwMode="auto">
          <a:xfrm>
            <a:off x="2771800" y="2118469"/>
            <a:ext cx="203820" cy="516310"/>
          </a:xfrm>
          <a:prstGeom prst="line">
            <a:avLst/>
          </a:prstGeom>
          <a:noFill/>
          <a:ln w="8890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12" name="Oval 28">
            <a:extLst>
              <a:ext uri="{FF2B5EF4-FFF2-40B4-BE49-F238E27FC236}">
                <a16:creationId xmlns:a16="http://schemas.microsoft.com/office/drawing/2014/main" id="{DC2243D0-00AF-434C-9E2B-07A05F37A93D}"/>
              </a:ext>
            </a:extLst>
          </p:cNvPr>
          <p:cNvSpPr>
            <a:spLocks noChangeArrowheads="1"/>
          </p:cNvSpPr>
          <p:nvPr/>
        </p:nvSpPr>
        <p:spPr bwMode="auto">
          <a:xfrm>
            <a:off x="2267744" y="1610172"/>
            <a:ext cx="990600" cy="533400"/>
          </a:xfrm>
          <a:prstGeom prst="ellipse">
            <a:avLst/>
          </a:pr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mtClean="0">
                <a:latin typeface="ＤＨＰ特太ゴシック体" panose="020B0500000000000000" pitchFamily="50" charset="-128"/>
                <a:ea typeface="ＤＨＰ特太ゴシック体" panose="020B0500000000000000" pitchFamily="50" charset="-128"/>
              </a:rPr>
              <a:t>医療</a:t>
            </a:r>
            <a:endParaRPr lang="ja-JP" altLang="en-US">
              <a:latin typeface="ＤＨＰ特太ゴシック体" panose="020B0500000000000000" pitchFamily="50" charset="-128"/>
              <a:ea typeface="ＤＨＰ特太ゴシック体" panose="020B0500000000000000" pitchFamily="50" charset="-128"/>
            </a:endParaRPr>
          </a:p>
        </p:txBody>
      </p:sp>
      <p:sp>
        <p:nvSpPr>
          <p:cNvPr id="16413" name="Oval 29">
            <a:extLst>
              <a:ext uri="{FF2B5EF4-FFF2-40B4-BE49-F238E27FC236}">
                <a16:creationId xmlns:a16="http://schemas.microsoft.com/office/drawing/2014/main" id="{9EB59995-03C5-4B6E-A460-C2AC0EFBAB45}"/>
              </a:ext>
            </a:extLst>
          </p:cNvPr>
          <p:cNvSpPr>
            <a:spLocks noChangeArrowheads="1"/>
          </p:cNvSpPr>
          <p:nvPr/>
        </p:nvSpPr>
        <p:spPr bwMode="auto">
          <a:xfrm>
            <a:off x="873696" y="5069854"/>
            <a:ext cx="3243064" cy="1287909"/>
          </a:xfrm>
          <a:prstGeom prst="ellipse">
            <a:avLst/>
          </a:pr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ea typeface="メイリオ" panose="020B0604030504040204" pitchFamily="50" charset="-128"/>
            </a:endParaRPr>
          </a:p>
        </p:txBody>
      </p:sp>
      <p:sp>
        <p:nvSpPr>
          <p:cNvPr id="30" name="スライド番号プレースホルダ 29"/>
          <p:cNvSpPr>
            <a:spLocks noGrp="1"/>
          </p:cNvSpPr>
          <p:nvPr>
            <p:ph type="sldNum" sz="quarter" idx="12"/>
          </p:nvPr>
        </p:nvSpPr>
        <p:spPr/>
        <p:txBody>
          <a:bodyPr/>
          <a:lstStyle/>
          <a:p>
            <a:fld id="{31E2F613-F059-4C55-86A6-1B2E98A47AC9}" type="slidenum">
              <a:rPr lang="en-US" altLang="ja-JP" smtClean="0">
                <a:solidFill>
                  <a:srgbClr val="000000"/>
                </a:solidFill>
              </a:rPr>
              <a:pPr/>
              <a:t>16</a:t>
            </a:fld>
            <a:endParaRPr lang="en-US" altLang="ja-JP">
              <a:solidFill>
                <a:srgbClr val="000000"/>
              </a:solidFill>
            </a:endParaRPr>
          </a:p>
        </p:txBody>
      </p:sp>
    </p:spTree>
  </p:cSld>
  <p:clrMapOvr>
    <a:masterClrMapping/>
  </p:clrMapOvr>
  <p:transition>
    <p:cover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 Box 11">
            <a:extLst>
              <a:ext uri="{FF2B5EF4-FFF2-40B4-BE49-F238E27FC236}">
                <a16:creationId xmlns:a16="http://schemas.microsoft.com/office/drawing/2014/main" id="{5A2113E7-8AEB-4FCC-A89D-0EC683780368}"/>
              </a:ext>
            </a:extLst>
          </p:cNvPr>
          <p:cNvSpPr txBox="1">
            <a:spLocks noChangeArrowheads="1"/>
          </p:cNvSpPr>
          <p:nvPr/>
        </p:nvSpPr>
        <p:spPr bwMode="auto">
          <a:xfrm>
            <a:off x="5181600" y="4546451"/>
            <a:ext cx="2743200" cy="466725"/>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50000"/>
              </a:spcBef>
              <a:buFontTx/>
              <a:buNone/>
            </a:pPr>
            <a:r>
              <a:rPr lang="ja-JP" altLang="en-US" sz="2400">
                <a:latin typeface="ＤＨＰ特太ゴシック体" panose="020B0500000000000000" pitchFamily="50" charset="-128"/>
                <a:ea typeface="ＤＨＰ特太ゴシック体" panose="020B0500000000000000" pitchFamily="50" charset="-128"/>
                <a:cs typeface="メイリオ" panose="020B0604030504040204" pitchFamily="50" charset="-128"/>
              </a:rPr>
              <a:t>単身生活への自信</a:t>
            </a:r>
          </a:p>
        </p:txBody>
      </p:sp>
      <p:sp>
        <p:nvSpPr>
          <p:cNvPr id="16386" name="Rectangle 2">
            <a:extLst>
              <a:ext uri="{FF2B5EF4-FFF2-40B4-BE49-F238E27FC236}">
                <a16:creationId xmlns:a16="http://schemas.microsoft.com/office/drawing/2014/main" id="{D0EBEF5A-3441-49CD-AB4F-97E35DC3B685}"/>
              </a:ext>
            </a:extLst>
          </p:cNvPr>
          <p:cNvSpPr>
            <a:spLocks noChangeArrowheads="1"/>
          </p:cNvSpPr>
          <p:nvPr/>
        </p:nvSpPr>
        <p:spPr bwMode="auto">
          <a:xfrm>
            <a:off x="721296" y="6357763"/>
            <a:ext cx="19050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ea typeface="メイリオ" panose="020B0604030504040204" pitchFamily="50" charset="-128"/>
            </a:endParaRPr>
          </a:p>
        </p:txBody>
      </p:sp>
      <p:sp>
        <p:nvSpPr>
          <p:cNvPr id="16387" name="Rectangle 3">
            <a:extLst>
              <a:ext uri="{FF2B5EF4-FFF2-40B4-BE49-F238E27FC236}">
                <a16:creationId xmlns:a16="http://schemas.microsoft.com/office/drawing/2014/main" id="{BCEB3DF2-3DDD-421A-9A58-CC6C11BF6DB8}"/>
              </a:ext>
            </a:extLst>
          </p:cNvPr>
          <p:cNvSpPr>
            <a:spLocks noChangeArrowheads="1"/>
          </p:cNvSpPr>
          <p:nvPr/>
        </p:nvSpPr>
        <p:spPr bwMode="auto">
          <a:xfrm>
            <a:off x="721296" y="6357763"/>
            <a:ext cx="19050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ea typeface="メイリオ" panose="020B0604030504040204" pitchFamily="50" charset="-128"/>
            </a:endParaRPr>
          </a:p>
        </p:txBody>
      </p:sp>
      <p:sp>
        <p:nvSpPr>
          <p:cNvPr id="16388" name="Rectangle 4">
            <a:extLst>
              <a:ext uri="{FF2B5EF4-FFF2-40B4-BE49-F238E27FC236}">
                <a16:creationId xmlns:a16="http://schemas.microsoft.com/office/drawing/2014/main" id="{BAE13AFD-63AE-4EB5-A9B7-85434658FFAA}"/>
              </a:ext>
            </a:extLst>
          </p:cNvPr>
          <p:cNvSpPr>
            <a:spLocks noChangeArrowheads="1"/>
          </p:cNvSpPr>
          <p:nvPr/>
        </p:nvSpPr>
        <p:spPr bwMode="auto">
          <a:xfrm>
            <a:off x="3159696" y="5824363"/>
            <a:ext cx="2895600"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ea typeface="メイリオ" panose="020B0604030504040204" pitchFamily="50" charset="-128"/>
            </a:endParaRPr>
          </a:p>
        </p:txBody>
      </p:sp>
      <p:sp>
        <p:nvSpPr>
          <p:cNvPr id="15365" name="Rectangle 5">
            <a:extLst>
              <a:ext uri="{FF2B5EF4-FFF2-40B4-BE49-F238E27FC236}">
                <a16:creationId xmlns:a16="http://schemas.microsoft.com/office/drawing/2014/main" id="{95A97B0C-8E5E-47D8-97CD-4AD0EF028569}"/>
              </a:ext>
            </a:extLst>
          </p:cNvPr>
          <p:cNvSpPr>
            <a:spLocks noGrp="1" noChangeArrowheads="1"/>
          </p:cNvSpPr>
          <p:nvPr>
            <p:ph type="title"/>
          </p:nvPr>
        </p:nvSpPr>
        <p:spPr>
          <a:xfrm>
            <a:off x="611560" y="534764"/>
            <a:ext cx="7529512" cy="661988"/>
          </a:xfrm>
        </p:spPr>
        <p:txBody>
          <a:bodyPr lIns="90478" tIns="44446" rIns="90478" bIns="44446">
            <a:normAutofit fontScale="90000"/>
          </a:bodyPr>
          <a:lstStyle/>
          <a:p>
            <a:pPr algn="l" eaLnBrk="1" fontAlgn="auto" hangingPunct="1">
              <a:spcAft>
                <a:spcPts val="0"/>
              </a:spcAft>
              <a:defRPr/>
            </a:pP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個別支援から地域</a:t>
            </a:r>
            <a:r>
              <a:rPr lang="ja-JP" altLang="en-US" sz="3200">
                <a:solidFill>
                  <a:srgbClr val="C00000"/>
                </a:solidFill>
                <a:latin typeface="ＤＨＰ特太ゴシック体" panose="020B0500000000000000" pitchFamily="50" charset="-128"/>
                <a:ea typeface="ＤＨＰ特太ゴシック体" panose="020B0500000000000000" pitchFamily="50" charset="-128"/>
              </a:rPr>
              <a:t>支援</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へ②</a:t>
            </a:r>
            <a:b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2700" smtClean="0">
                <a:solidFill>
                  <a:srgbClr val="C00000"/>
                </a:solidFill>
                <a:latin typeface="ＤＨＰ特太ゴシック体" panose="020B0500000000000000" pitchFamily="50" charset="-128"/>
                <a:ea typeface="ＤＨＰ特太ゴシック体" panose="020B0500000000000000" pitchFamily="50" charset="-128"/>
              </a:rPr>
              <a:t>ＩＣＦによる事例理解</a:t>
            </a:r>
            <a:endParaRPr lang="ja-JP" altLang="en-US" sz="27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109574" name="Rectangle 6">
            <a:extLst>
              <a:ext uri="{FF2B5EF4-FFF2-40B4-BE49-F238E27FC236}">
                <a16:creationId xmlns:a16="http://schemas.microsoft.com/office/drawing/2014/main" id="{F04F0DDD-10BC-4A41-B2E3-226D636D3E64}"/>
              </a:ext>
            </a:extLst>
          </p:cNvPr>
          <p:cNvSpPr>
            <a:spLocks noChangeArrowheads="1"/>
          </p:cNvSpPr>
          <p:nvPr/>
        </p:nvSpPr>
        <p:spPr bwMode="auto">
          <a:xfrm>
            <a:off x="35496" y="3768551"/>
            <a:ext cx="2514600" cy="363538"/>
          </a:xfrm>
          <a:prstGeom prst="rect">
            <a:avLst/>
          </a:prstGeom>
          <a:noFill/>
          <a:ln w="12700">
            <a:noFill/>
            <a:miter lim="800000"/>
            <a:headEnd/>
            <a:tailEnd/>
          </a:ln>
          <a:effectLst/>
        </p:spPr>
        <p:txBody>
          <a:bodyPr lIns="90478" tIns="44446" rIns="90478" bIns="44446">
            <a:spAutoFit/>
          </a:bodyPr>
          <a:lstStyle/>
          <a:p>
            <a:pPr>
              <a:defRPr/>
            </a:pPr>
            <a:endParaRPr lang="ja-JP" altLang="ja-JP" b="1">
              <a:effectLst>
                <a:outerShdw blurRad="38100" dist="38100" dir="2700000" algn="tl">
                  <a:srgbClr val="C0C0C0"/>
                </a:outerShdw>
              </a:effectLst>
            </a:endParaRPr>
          </a:p>
        </p:txBody>
      </p:sp>
      <p:sp>
        <p:nvSpPr>
          <p:cNvPr id="109575" name="Rectangle 7">
            <a:extLst>
              <a:ext uri="{FF2B5EF4-FFF2-40B4-BE49-F238E27FC236}">
                <a16:creationId xmlns:a16="http://schemas.microsoft.com/office/drawing/2014/main" id="{16FFD36C-1EAD-42D1-98EC-BE1CAFB4C2E4}"/>
              </a:ext>
            </a:extLst>
          </p:cNvPr>
          <p:cNvSpPr>
            <a:spLocks noChangeArrowheads="1"/>
          </p:cNvSpPr>
          <p:nvPr/>
        </p:nvSpPr>
        <p:spPr bwMode="auto">
          <a:xfrm>
            <a:off x="3886944" y="2020714"/>
            <a:ext cx="1981200" cy="459092"/>
          </a:xfrm>
          <a:prstGeom prst="rect">
            <a:avLst/>
          </a:prstGeom>
          <a:noFill/>
          <a:ln w="12700">
            <a:solidFill>
              <a:schemeClr val="tx1"/>
            </a:solidFill>
            <a:miter lim="800000"/>
            <a:headEnd/>
            <a:tailEnd/>
          </a:ln>
          <a:effectLst/>
        </p:spPr>
        <p:txBody>
          <a:bodyPr lIns="90478" tIns="44446" rIns="90478" bIns="44446">
            <a:spAutoFit/>
          </a:bodyPr>
          <a:lstStyle/>
          <a:p>
            <a:pPr algn="ctr">
              <a:defRPr/>
            </a:pPr>
            <a:r>
              <a:rPr lang="ja-JP" altLang="en-US" sz="2400" dirty="0">
                <a:latin typeface="ＤＨＰ特太ゴシック体" panose="020B0500000000000000" pitchFamily="50" charset="-128"/>
                <a:ea typeface="ＤＨＰ特太ゴシック体" panose="020B0500000000000000" pitchFamily="50" charset="-128"/>
              </a:rPr>
              <a:t>精神障害</a:t>
            </a:r>
          </a:p>
        </p:txBody>
      </p:sp>
      <p:sp>
        <p:nvSpPr>
          <p:cNvPr id="16392" name="Rectangle 8">
            <a:extLst>
              <a:ext uri="{FF2B5EF4-FFF2-40B4-BE49-F238E27FC236}">
                <a16:creationId xmlns:a16="http://schemas.microsoft.com/office/drawing/2014/main" id="{127A8114-4F00-49AA-8721-794FB8446EEC}"/>
              </a:ext>
            </a:extLst>
          </p:cNvPr>
          <p:cNvSpPr>
            <a:spLocks noChangeArrowheads="1"/>
          </p:cNvSpPr>
          <p:nvPr/>
        </p:nvSpPr>
        <p:spPr bwMode="auto">
          <a:xfrm>
            <a:off x="416496" y="6359351"/>
            <a:ext cx="26670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8" tIns="44446" rIns="90478" bIns="44446">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b="1">
              <a:ea typeface="メイリオ" panose="020B0604030504040204" pitchFamily="50" charset="-128"/>
            </a:endParaRPr>
          </a:p>
        </p:txBody>
      </p:sp>
      <p:sp>
        <p:nvSpPr>
          <p:cNvPr id="16393" name="Text Box 9">
            <a:extLst>
              <a:ext uri="{FF2B5EF4-FFF2-40B4-BE49-F238E27FC236}">
                <a16:creationId xmlns:a16="http://schemas.microsoft.com/office/drawing/2014/main" id="{3D72C194-CB3E-4777-A76E-BEC6B4BE4D13}"/>
              </a:ext>
            </a:extLst>
          </p:cNvPr>
          <p:cNvSpPr txBox="1">
            <a:spLocks noChangeArrowheads="1"/>
          </p:cNvSpPr>
          <p:nvPr/>
        </p:nvSpPr>
        <p:spPr bwMode="auto">
          <a:xfrm>
            <a:off x="683568" y="1438424"/>
            <a:ext cx="1524000" cy="406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lgn="ctr">
              <a:spcBef>
                <a:spcPct val="50000"/>
              </a:spcBef>
              <a:buClrTx/>
              <a:buSzTx/>
              <a:buFontTx/>
              <a:buNone/>
            </a:pPr>
            <a:r>
              <a:rPr lang="ja-JP" altLang="en-US" sz="2000" smtClean="0">
                <a:latin typeface="ＤＨＰ特太ゴシック体" panose="020B0500000000000000" pitchFamily="50" charset="-128"/>
                <a:ea typeface="ＤＨＰ特太ゴシック体" panose="020B0500000000000000" pitchFamily="50" charset="-128"/>
                <a:cs typeface="メイリオ" panose="020B0604030504040204" pitchFamily="50" charset="-128"/>
              </a:rPr>
              <a:t>Ｄさん</a:t>
            </a:r>
            <a:endParaRPr lang="ja-JP" altLang="en-US" sz="2000">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16397" name="Text Box 13">
            <a:extLst>
              <a:ext uri="{FF2B5EF4-FFF2-40B4-BE49-F238E27FC236}">
                <a16:creationId xmlns:a16="http://schemas.microsoft.com/office/drawing/2014/main" id="{2ED40A2B-9B66-4AC8-B2AF-49D601331E49}"/>
              </a:ext>
            </a:extLst>
          </p:cNvPr>
          <p:cNvSpPr txBox="1">
            <a:spLocks noChangeArrowheads="1"/>
          </p:cNvSpPr>
          <p:nvPr/>
        </p:nvSpPr>
        <p:spPr bwMode="auto">
          <a:xfrm>
            <a:off x="721296" y="3158951"/>
            <a:ext cx="1905000" cy="113877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spcBef>
                <a:spcPct val="50000"/>
              </a:spcBef>
              <a:buClrTx/>
              <a:buSzTx/>
              <a:buFontTx/>
              <a:buNone/>
            </a:pPr>
            <a:r>
              <a:rPr lang="ja-JP" altLang="en-US">
                <a:latin typeface="ＤＨＰ特太ゴシック体" panose="020B0500000000000000" pitchFamily="50" charset="-128"/>
                <a:ea typeface="ＤＨＰ特太ゴシック体" panose="020B0500000000000000" pitchFamily="50" charset="-128"/>
                <a:cs typeface="メイリオ" panose="020B0604030504040204" pitchFamily="50" charset="-128"/>
              </a:rPr>
              <a:t>症状・機能障害</a:t>
            </a:r>
            <a:r>
              <a:rPr lang="ja-JP" altLang="en-US" sz="2000">
                <a:latin typeface="ＤＨＰ特太ゴシック体" panose="020B0500000000000000" pitchFamily="50" charset="-128"/>
                <a:ea typeface="ＤＨＰ特太ゴシック体" panose="020B0500000000000000" pitchFamily="50" charset="-128"/>
                <a:cs typeface="メイリオ" panose="020B0604030504040204" pitchFamily="50" charset="-128"/>
              </a:rPr>
              <a:t>（ほぼおさまっている）</a:t>
            </a:r>
          </a:p>
        </p:txBody>
      </p:sp>
      <p:sp>
        <p:nvSpPr>
          <p:cNvPr id="16398" name="Text Box 14">
            <a:extLst>
              <a:ext uri="{FF2B5EF4-FFF2-40B4-BE49-F238E27FC236}">
                <a16:creationId xmlns:a16="http://schemas.microsoft.com/office/drawing/2014/main" id="{54BD9BC3-F1B9-46DA-96BD-9726F2141E99}"/>
              </a:ext>
            </a:extLst>
          </p:cNvPr>
          <p:cNvSpPr txBox="1">
            <a:spLocks noChangeArrowheads="1"/>
          </p:cNvSpPr>
          <p:nvPr/>
        </p:nvSpPr>
        <p:spPr bwMode="auto">
          <a:xfrm>
            <a:off x="4043536" y="3092767"/>
            <a:ext cx="1752600" cy="120032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spcBef>
                <a:spcPct val="50000"/>
              </a:spcBef>
              <a:buClrTx/>
              <a:buSzTx/>
              <a:buFontTx/>
              <a:buNone/>
            </a:pPr>
            <a:r>
              <a:rPr lang="ja-JP" altLang="en-US">
                <a:latin typeface="ＤＨＰ特太ゴシック体" panose="020B0500000000000000" pitchFamily="50" charset="-128"/>
                <a:ea typeface="ＤＨＰ特太ゴシック体" panose="020B0500000000000000" pitchFamily="50" charset="-128"/>
                <a:cs typeface="メイリオ" panose="020B0604030504040204" pitchFamily="50" charset="-128"/>
              </a:rPr>
              <a:t>生活能力・生活技術</a:t>
            </a:r>
            <a:r>
              <a:rPr lang="ja-JP" altLang="en-US" smtClean="0">
                <a:latin typeface="ＤＨＰ特太ゴシック体" panose="020B0500000000000000" pitchFamily="50" charset="-128"/>
                <a:ea typeface="ＤＨＰ特太ゴシック体" panose="020B0500000000000000" pitchFamily="50" charset="-128"/>
                <a:cs typeface="メイリオ" panose="020B0604030504040204" pitchFamily="50" charset="-128"/>
              </a:rPr>
              <a:t>の回復</a:t>
            </a:r>
            <a:endParaRPr lang="ja-JP" altLang="en-US">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16399" name="Line 15">
            <a:extLst>
              <a:ext uri="{FF2B5EF4-FFF2-40B4-BE49-F238E27FC236}">
                <a16:creationId xmlns:a16="http://schemas.microsoft.com/office/drawing/2014/main" id="{E1203EB6-76E2-44BA-991B-1E9D2CF1C942}"/>
              </a:ext>
            </a:extLst>
          </p:cNvPr>
          <p:cNvSpPr>
            <a:spLocks noChangeShapeType="1"/>
          </p:cNvSpPr>
          <p:nvPr/>
        </p:nvSpPr>
        <p:spPr bwMode="auto">
          <a:xfrm flipH="1">
            <a:off x="1835696" y="2315865"/>
            <a:ext cx="2051248" cy="830262"/>
          </a:xfrm>
          <a:prstGeom prst="line">
            <a:avLst/>
          </a:prstGeom>
          <a:noFill/>
          <a:ln w="889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0" name="Line 16">
            <a:extLst>
              <a:ext uri="{FF2B5EF4-FFF2-40B4-BE49-F238E27FC236}">
                <a16:creationId xmlns:a16="http://schemas.microsoft.com/office/drawing/2014/main" id="{D6B4FE9E-1758-4493-976A-C1AE8C74F421}"/>
              </a:ext>
            </a:extLst>
          </p:cNvPr>
          <p:cNvSpPr>
            <a:spLocks noChangeShapeType="1"/>
          </p:cNvSpPr>
          <p:nvPr/>
        </p:nvSpPr>
        <p:spPr bwMode="auto">
          <a:xfrm>
            <a:off x="2739480" y="3717032"/>
            <a:ext cx="1184448" cy="0"/>
          </a:xfrm>
          <a:prstGeom prst="line">
            <a:avLst/>
          </a:prstGeom>
          <a:noFill/>
          <a:ln w="889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5" name="Line 21">
            <a:extLst>
              <a:ext uri="{FF2B5EF4-FFF2-40B4-BE49-F238E27FC236}">
                <a16:creationId xmlns:a16="http://schemas.microsoft.com/office/drawing/2014/main" id="{F0427E07-64B2-4090-A3B1-4C999F99776B}"/>
              </a:ext>
            </a:extLst>
          </p:cNvPr>
          <p:cNvSpPr>
            <a:spLocks noChangeShapeType="1"/>
          </p:cNvSpPr>
          <p:nvPr/>
        </p:nvSpPr>
        <p:spPr bwMode="auto">
          <a:xfrm flipH="1">
            <a:off x="6884640" y="1159024"/>
            <a:ext cx="533400" cy="0"/>
          </a:xfrm>
          <a:prstGeom prst="line">
            <a:avLst/>
          </a:prstGeom>
          <a:noFill/>
          <a:ln w="889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6" name="Text Box 22">
            <a:extLst>
              <a:ext uri="{FF2B5EF4-FFF2-40B4-BE49-F238E27FC236}">
                <a16:creationId xmlns:a16="http://schemas.microsoft.com/office/drawing/2014/main" id="{B7910339-7DC8-4E19-93D3-65832BAAE55C}"/>
              </a:ext>
            </a:extLst>
          </p:cNvPr>
          <p:cNvSpPr txBox="1">
            <a:spLocks noChangeArrowheads="1"/>
          </p:cNvSpPr>
          <p:nvPr/>
        </p:nvSpPr>
        <p:spPr bwMode="auto">
          <a:xfrm>
            <a:off x="7494240" y="1006624"/>
            <a:ext cx="1371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spcBef>
                <a:spcPct val="50000"/>
              </a:spcBef>
              <a:buClrTx/>
              <a:buSzTx/>
              <a:buFontTx/>
              <a:buNone/>
            </a:pPr>
            <a:r>
              <a:rPr lang="ja-JP" altLang="en-US" sz="1600" b="1">
                <a:solidFill>
                  <a:schemeClr val="hlin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マイナス作用</a:t>
            </a:r>
          </a:p>
        </p:txBody>
      </p:sp>
      <p:sp>
        <p:nvSpPr>
          <p:cNvPr id="16407" name="Rectangle 23">
            <a:extLst>
              <a:ext uri="{FF2B5EF4-FFF2-40B4-BE49-F238E27FC236}">
                <a16:creationId xmlns:a16="http://schemas.microsoft.com/office/drawing/2014/main" id="{853EBEC2-31BB-4108-A6AB-7BEDDB36CC59}"/>
              </a:ext>
            </a:extLst>
          </p:cNvPr>
          <p:cNvSpPr>
            <a:spLocks noChangeArrowheads="1"/>
          </p:cNvSpPr>
          <p:nvPr/>
        </p:nvSpPr>
        <p:spPr bwMode="auto">
          <a:xfrm>
            <a:off x="6732240" y="930424"/>
            <a:ext cx="2133600" cy="914400"/>
          </a:xfrm>
          <a:prstGeom prst="rect">
            <a:avLst/>
          </a:prstGeom>
          <a:noFill/>
          <a:ln w="9525">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a:solidFill>
                <a:srgbClr val="000000"/>
              </a:solidFill>
              <a:ea typeface="ＭＳ Ｐ明朝" panose="02020600040205080304" pitchFamily="18" charset="-128"/>
              <a:cs typeface="メイリオ" panose="020B0604030504040204" pitchFamily="50" charset="-128"/>
            </a:endParaRPr>
          </a:p>
        </p:txBody>
      </p:sp>
      <p:sp>
        <p:nvSpPr>
          <p:cNvPr id="16408" name="Line 24">
            <a:extLst>
              <a:ext uri="{FF2B5EF4-FFF2-40B4-BE49-F238E27FC236}">
                <a16:creationId xmlns:a16="http://schemas.microsoft.com/office/drawing/2014/main" id="{029737A3-7A80-46FF-A766-0C273D9D940F}"/>
              </a:ext>
            </a:extLst>
          </p:cNvPr>
          <p:cNvSpPr>
            <a:spLocks noChangeShapeType="1"/>
          </p:cNvSpPr>
          <p:nvPr/>
        </p:nvSpPr>
        <p:spPr bwMode="auto">
          <a:xfrm flipH="1">
            <a:off x="6884640" y="1616224"/>
            <a:ext cx="533400" cy="0"/>
          </a:xfrm>
          <a:prstGeom prst="line">
            <a:avLst/>
          </a:prstGeom>
          <a:noFill/>
          <a:ln w="8890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9" name="Text Box 25">
            <a:extLst>
              <a:ext uri="{FF2B5EF4-FFF2-40B4-BE49-F238E27FC236}">
                <a16:creationId xmlns:a16="http://schemas.microsoft.com/office/drawing/2014/main" id="{32F28BF7-A23D-47EC-AEB7-A369F836BC8B}"/>
              </a:ext>
            </a:extLst>
          </p:cNvPr>
          <p:cNvSpPr txBox="1">
            <a:spLocks noChangeArrowheads="1"/>
          </p:cNvSpPr>
          <p:nvPr/>
        </p:nvSpPr>
        <p:spPr bwMode="auto">
          <a:xfrm>
            <a:off x="7494240" y="1463824"/>
            <a:ext cx="1371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spcBef>
                <a:spcPct val="50000"/>
              </a:spcBef>
              <a:buClrTx/>
              <a:buSzTx/>
              <a:buFontTx/>
              <a:buNone/>
            </a:pPr>
            <a:r>
              <a:rPr lang="ja-JP" altLang="en-US" sz="1600" b="1">
                <a:solidFill>
                  <a:schemeClr val="accent2"/>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プラス作用</a:t>
            </a:r>
          </a:p>
        </p:txBody>
      </p:sp>
      <p:sp>
        <p:nvSpPr>
          <p:cNvPr id="16411" name="Line 27">
            <a:extLst>
              <a:ext uri="{FF2B5EF4-FFF2-40B4-BE49-F238E27FC236}">
                <a16:creationId xmlns:a16="http://schemas.microsoft.com/office/drawing/2014/main" id="{3D365E55-6285-47D2-857B-37E48755F879}"/>
              </a:ext>
            </a:extLst>
          </p:cNvPr>
          <p:cNvSpPr>
            <a:spLocks noChangeShapeType="1"/>
          </p:cNvSpPr>
          <p:nvPr/>
        </p:nvSpPr>
        <p:spPr bwMode="auto">
          <a:xfrm>
            <a:off x="2771800" y="2118469"/>
            <a:ext cx="203820" cy="516310"/>
          </a:xfrm>
          <a:prstGeom prst="line">
            <a:avLst/>
          </a:prstGeom>
          <a:noFill/>
          <a:ln w="8890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12" name="Oval 28">
            <a:extLst>
              <a:ext uri="{FF2B5EF4-FFF2-40B4-BE49-F238E27FC236}">
                <a16:creationId xmlns:a16="http://schemas.microsoft.com/office/drawing/2014/main" id="{DC2243D0-00AF-434C-9E2B-07A05F37A93D}"/>
              </a:ext>
            </a:extLst>
          </p:cNvPr>
          <p:cNvSpPr>
            <a:spLocks noChangeArrowheads="1"/>
          </p:cNvSpPr>
          <p:nvPr/>
        </p:nvSpPr>
        <p:spPr bwMode="auto">
          <a:xfrm>
            <a:off x="2267744" y="1610172"/>
            <a:ext cx="990600" cy="533400"/>
          </a:xfrm>
          <a:prstGeom prst="ellipse">
            <a:avLst/>
          </a:pr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mtClean="0">
                <a:latin typeface="ＤＨＰ特太ゴシック体" panose="020B0500000000000000" pitchFamily="50" charset="-128"/>
                <a:ea typeface="ＤＨＰ特太ゴシック体" panose="020B0500000000000000" pitchFamily="50" charset="-128"/>
              </a:rPr>
              <a:t>医療</a:t>
            </a:r>
            <a:endParaRPr lang="ja-JP" altLang="en-US">
              <a:latin typeface="ＤＨＰ特太ゴシック体" panose="020B0500000000000000" pitchFamily="50" charset="-128"/>
              <a:ea typeface="ＤＨＰ特太ゴシック体" panose="020B0500000000000000" pitchFamily="50" charset="-128"/>
            </a:endParaRPr>
          </a:p>
        </p:txBody>
      </p:sp>
      <p:sp>
        <p:nvSpPr>
          <p:cNvPr id="16413" name="Oval 29">
            <a:extLst>
              <a:ext uri="{FF2B5EF4-FFF2-40B4-BE49-F238E27FC236}">
                <a16:creationId xmlns:a16="http://schemas.microsoft.com/office/drawing/2014/main" id="{9EB59995-03C5-4B6E-A460-C2AC0EFBAB45}"/>
              </a:ext>
            </a:extLst>
          </p:cNvPr>
          <p:cNvSpPr>
            <a:spLocks noChangeArrowheads="1"/>
          </p:cNvSpPr>
          <p:nvPr/>
        </p:nvSpPr>
        <p:spPr bwMode="auto">
          <a:xfrm>
            <a:off x="2138328" y="5377250"/>
            <a:ext cx="2463463" cy="894226"/>
          </a:xfrm>
          <a:prstGeom prst="ellipse">
            <a:avLst/>
          </a:pr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85000"/>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85000"/>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90000"/>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Arial" panose="020B0604020202020204" pitchFamily="34" charset="0"/>
              <a:buChar char="•"/>
              <a:defRPr kumimoji="1" sz="16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kumimoji="1" sz="1400">
                <a:solidFill>
                  <a:schemeClr val="tx1"/>
                </a:solidFill>
                <a:latin typeface="Arial" panose="020B0604020202020204" pitchFamily="34" charset="0"/>
                <a:ea typeface="ＭＳ Ｐゴシック" panose="020B0600070205080204" pitchFamily="50" charset="-128"/>
              </a:defRPr>
            </a:lvl9pPr>
          </a:lstStyle>
          <a:p>
            <a:pPr algn="ctr">
              <a:lnSpc>
                <a:spcPts val="2400"/>
              </a:lnSpc>
              <a:spcBef>
                <a:spcPct val="50000"/>
              </a:spcBef>
              <a:buClrTx/>
              <a:buSzTx/>
              <a:buFontTx/>
              <a:buNone/>
            </a:pPr>
            <a:r>
              <a:rPr lang="ja-JP" altLang="en-US" sz="1800">
                <a:latin typeface="ＤＨＰ特太ゴシック体" panose="020B0500000000000000" pitchFamily="50" charset="-128"/>
                <a:ea typeface="ＤＨＰ特太ゴシック体" panose="020B0500000000000000" pitchFamily="50" charset="-128"/>
                <a:cs typeface="メイリオ" panose="020B0604030504040204" pitchFamily="50" charset="-128"/>
              </a:rPr>
              <a:t>両親が単身生活</a:t>
            </a:r>
          </a:p>
          <a:p>
            <a:pPr algn="ctr">
              <a:lnSpc>
                <a:spcPts val="1500"/>
              </a:lnSpc>
              <a:spcBef>
                <a:spcPct val="50000"/>
              </a:spcBef>
              <a:buClrTx/>
              <a:buSzTx/>
              <a:buFontTx/>
              <a:buNone/>
            </a:pPr>
            <a:r>
              <a:rPr lang="ja-JP" altLang="en-US" sz="1800">
                <a:latin typeface="ＤＨＰ特太ゴシック体" panose="020B0500000000000000" pitchFamily="50" charset="-128"/>
                <a:ea typeface="ＤＨＰ特太ゴシック体" panose="020B0500000000000000" pitchFamily="50" charset="-128"/>
                <a:cs typeface="メイリオ" panose="020B0604030504040204" pitchFamily="50" charset="-128"/>
              </a:rPr>
              <a:t>に</a:t>
            </a:r>
            <a:r>
              <a:rPr lang="ja-JP" altLang="en-US" sz="1800" smtClean="0">
                <a:latin typeface="ＤＨＰ特太ゴシック体" panose="020B0500000000000000" pitchFamily="50" charset="-128"/>
                <a:ea typeface="ＤＨＰ特太ゴシック体" panose="020B0500000000000000" pitchFamily="50" charset="-128"/>
                <a:cs typeface="メイリオ" panose="020B0604030504040204" pitchFamily="50" charset="-128"/>
              </a:rPr>
              <a:t>理解</a:t>
            </a:r>
            <a:endParaRPr lang="ja-JP" altLang="en-US" sz="1800">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30" name="スライド番号プレースホルダ 29"/>
          <p:cNvSpPr>
            <a:spLocks noGrp="1"/>
          </p:cNvSpPr>
          <p:nvPr>
            <p:ph type="sldNum" sz="quarter" idx="12"/>
          </p:nvPr>
        </p:nvSpPr>
        <p:spPr>
          <a:xfrm>
            <a:off x="7164288" y="6381328"/>
            <a:ext cx="1905000" cy="457200"/>
          </a:xfrm>
        </p:spPr>
        <p:txBody>
          <a:bodyPr/>
          <a:lstStyle/>
          <a:p>
            <a:fld id="{31E2F613-F059-4C55-86A6-1B2E98A47AC9}" type="slidenum">
              <a:rPr lang="en-US" altLang="ja-JP" smtClean="0">
                <a:solidFill>
                  <a:srgbClr val="000000"/>
                </a:solidFill>
              </a:rPr>
              <a:pPr/>
              <a:t>17</a:t>
            </a:fld>
            <a:endParaRPr lang="en-US" altLang="ja-JP">
              <a:solidFill>
                <a:srgbClr val="000000"/>
              </a:solidFill>
            </a:endParaRPr>
          </a:p>
        </p:txBody>
      </p:sp>
      <p:sp>
        <p:nvSpPr>
          <p:cNvPr id="31" name="Text Box 9">
            <a:extLst>
              <a:ext uri="{FF2B5EF4-FFF2-40B4-BE49-F238E27FC236}">
                <a16:creationId xmlns:a16="http://schemas.microsoft.com/office/drawing/2014/main" id="{8F055390-7DF5-400E-8C6B-8E75F7AA36B8}"/>
              </a:ext>
            </a:extLst>
          </p:cNvPr>
          <p:cNvSpPr txBox="1">
            <a:spLocks noChangeArrowheads="1"/>
          </p:cNvSpPr>
          <p:nvPr/>
        </p:nvSpPr>
        <p:spPr bwMode="auto">
          <a:xfrm>
            <a:off x="6523856" y="2852936"/>
            <a:ext cx="2440632"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50000"/>
              </a:spcBef>
              <a:buFontTx/>
              <a:buNone/>
            </a:pPr>
            <a:r>
              <a:rPr lang="ja-JP" altLang="en-US" sz="2800">
                <a:latin typeface="ＤＨＰ特太ゴシック体" panose="020B0500000000000000" pitchFamily="50" charset="-128"/>
                <a:ea typeface="ＤＨＰ特太ゴシック体" panose="020B0500000000000000" pitchFamily="50" charset="-128"/>
                <a:cs typeface="メイリオ" panose="020B0604030504040204" pitchFamily="50" charset="-128"/>
              </a:rPr>
              <a:t>アパート生活</a:t>
            </a:r>
          </a:p>
        </p:txBody>
      </p:sp>
      <p:sp>
        <p:nvSpPr>
          <p:cNvPr id="33" name="Line 16">
            <a:extLst>
              <a:ext uri="{FF2B5EF4-FFF2-40B4-BE49-F238E27FC236}">
                <a16:creationId xmlns:a16="http://schemas.microsoft.com/office/drawing/2014/main" id="{77369D19-1DD9-4889-8F5E-D7958DC17930}"/>
              </a:ext>
            </a:extLst>
          </p:cNvPr>
          <p:cNvSpPr>
            <a:spLocks noChangeShapeType="1"/>
          </p:cNvSpPr>
          <p:nvPr/>
        </p:nvSpPr>
        <p:spPr bwMode="auto">
          <a:xfrm>
            <a:off x="5868144" y="3212976"/>
            <a:ext cx="655712" cy="0"/>
          </a:xfrm>
          <a:prstGeom prst="line">
            <a:avLst/>
          </a:prstGeom>
          <a:noFill/>
          <a:ln w="82550">
            <a:solidFill>
              <a:schemeClr val="accent2"/>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4" name="Line 18">
            <a:extLst>
              <a:ext uri="{FF2B5EF4-FFF2-40B4-BE49-F238E27FC236}">
                <a16:creationId xmlns:a16="http://schemas.microsoft.com/office/drawing/2014/main" id="{B43AC67A-7E39-4DC8-A600-2F66D9040E68}"/>
              </a:ext>
            </a:extLst>
          </p:cNvPr>
          <p:cNvSpPr>
            <a:spLocks noChangeShapeType="1"/>
          </p:cNvSpPr>
          <p:nvPr/>
        </p:nvSpPr>
        <p:spPr bwMode="auto">
          <a:xfrm flipV="1">
            <a:off x="3646984" y="4797152"/>
            <a:ext cx="1446916" cy="0"/>
          </a:xfrm>
          <a:prstGeom prst="line">
            <a:avLst/>
          </a:prstGeom>
          <a:noFill/>
          <a:ln w="8255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5" name="Line 19">
            <a:extLst>
              <a:ext uri="{FF2B5EF4-FFF2-40B4-BE49-F238E27FC236}">
                <a16:creationId xmlns:a16="http://schemas.microsoft.com/office/drawing/2014/main" id="{B19F4417-B2CC-43BD-9FF9-E28C1DA7278C}"/>
              </a:ext>
            </a:extLst>
          </p:cNvPr>
          <p:cNvSpPr>
            <a:spLocks noChangeShapeType="1"/>
          </p:cNvSpPr>
          <p:nvPr/>
        </p:nvSpPr>
        <p:spPr bwMode="auto">
          <a:xfrm>
            <a:off x="5105400" y="3810000"/>
            <a:ext cx="457200" cy="457200"/>
          </a:xfrm>
          <a:prstGeom prst="line">
            <a:avLst/>
          </a:prstGeom>
          <a:noFill/>
          <a:ln w="5715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 name="Line 29">
            <a:extLst>
              <a:ext uri="{FF2B5EF4-FFF2-40B4-BE49-F238E27FC236}">
                <a16:creationId xmlns:a16="http://schemas.microsoft.com/office/drawing/2014/main" id="{9962D64A-0FBF-4122-BE37-2784689ECD4C}"/>
              </a:ext>
            </a:extLst>
          </p:cNvPr>
          <p:cNvSpPr>
            <a:spLocks noChangeShapeType="1"/>
          </p:cNvSpPr>
          <p:nvPr/>
        </p:nvSpPr>
        <p:spPr bwMode="auto">
          <a:xfrm flipV="1">
            <a:off x="3049506" y="4115107"/>
            <a:ext cx="917830" cy="426324"/>
          </a:xfrm>
          <a:prstGeom prst="line">
            <a:avLst/>
          </a:prstGeom>
          <a:noFill/>
          <a:ln w="8255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 name="Line 30">
            <a:extLst>
              <a:ext uri="{FF2B5EF4-FFF2-40B4-BE49-F238E27FC236}">
                <a16:creationId xmlns:a16="http://schemas.microsoft.com/office/drawing/2014/main" id="{0C13F07B-4D5C-40D6-864F-F9E16BA41D0C}"/>
              </a:ext>
            </a:extLst>
          </p:cNvPr>
          <p:cNvSpPr>
            <a:spLocks noChangeShapeType="1"/>
          </p:cNvSpPr>
          <p:nvPr/>
        </p:nvSpPr>
        <p:spPr bwMode="auto">
          <a:xfrm flipV="1">
            <a:off x="4114800" y="4942914"/>
            <a:ext cx="979100" cy="483374"/>
          </a:xfrm>
          <a:prstGeom prst="line">
            <a:avLst/>
          </a:prstGeom>
          <a:noFill/>
          <a:ln w="8255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8" name="Line 31">
            <a:extLst>
              <a:ext uri="{FF2B5EF4-FFF2-40B4-BE49-F238E27FC236}">
                <a16:creationId xmlns:a16="http://schemas.microsoft.com/office/drawing/2014/main" id="{DA1DADFF-CE09-4C98-8E5C-0CFFA7987322}"/>
              </a:ext>
            </a:extLst>
          </p:cNvPr>
          <p:cNvSpPr>
            <a:spLocks noChangeShapeType="1"/>
          </p:cNvSpPr>
          <p:nvPr/>
        </p:nvSpPr>
        <p:spPr bwMode="auto">
          <a:xfrm flipV="1">
            <a:off x="5842852" y="5063852"/>
            <a:ext cx="212444" cy="470031"/>
          </a:xfrm>
          <a:prstGeom prst="line">
            <a:avLst/>
          </a:prstGeom>
          <a:noFill/>
          <a:ln w="8255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9" name="Line 33">
            <a:extLst>
              <a:ext uri="{FF2B5EF4-FFF2-40B4-BE49-F238E27FC236}">
                <a16:creationId xmlns:a16="http://schemas.microsoft.com/office/drawing/2014/main" id="{0BEC367E-20DD-40A8-AA1D-F953F72852DD}"/>
              </a:ext>
            </a:extLst>
          </p:cNvPr>
          <p:cNvSpPr>
            <a:spLocks noChangeShapeType="1"/>
          </p:cNvSpPr>
          <p:nvPr/>
        </p:nvSpPr>
        <p:spPr bwMode="auto">
          <a:xfrm flipV="1">
            <a:off x="8153400" y="3256384"/>
            <a:ext cx="0" cy="304800"/>
          </a:xfrm>
          <a:prstGeom prst="line">
            <a:avLst/>
          </a:prstGeom>
          <a:noFill/>
          <a:ln w="8255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0" name="Line 35">
            <a:extLst>
              <a:ext uri="{FF2B5EF4-FFF2-40B4-BE49-F238E27FC236}">
                <a16:creationId xmlns:a16="http://schemas.microsoft.com/office/drawing/2014/main" id="{A6039F47-4D32-4532-B8A9-CFCEBED2D1C5}"/>
              </a:ext>
            </a:extLst>
          </p:cNvPr>
          <p:cNvSpPr>
            <a:spLocks noChangeShapeType="1"/>
          </p:cNvSpPr>
          <p:nvPr/>
        </p:nvSpPr>
        <p:spPr bwMode="auto">
          <a:xfrm>
            <a:off x="6732240" y="4293095"/>
            <a:ext cx="0" cy="405163"/>
          </a:xfrm>
          <a:prstGeom prst="line">
            <a:avLst/>
          </a:prstGeom>
          <a:noFill/>
          <a:ln w="85725">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 name="Line 37">
            <a:extLst>
              <a:ext uri="{FF2B5EF4-FFF2-40B4-BE49-F238E27FC236}">
                <a16:creationId xmlns:a16="http://schemas.microsoft.com/office/drawing/2014/main" id="{AAD59C0B-C55B-432D-9731-0EB76FED6F51}"/>
              </a:ext>
            </a:extLst>
          </p:cNvPr>
          <p:cNvSpPr>
            <a:spLocks noChangeShapeType="1"/>
          </p:cNvSpPr>
          <p:nvPr/>
        </p:nvSpPr>
        <p:spPr bwMode="auto">
          <a:xfrm flipH="1" flipV="1">
            <a:off x="7668343" y="5063851"/>
            <a:ext cx="129663" cy="362437"/>
          </a:xfrm>
          <a:prstGeom prst="line">
            <a:avLst/>
          </a:prstGeom>
          <a:noFill/>
          <a:ln w="8255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3" name="Oval 41">
            <a:extLst>
              <a:ext uri="{FF2B5EF4-FFF2-40B4-BE49-F238E27FC236}">
                <a16:creationId xmlns:a16="http://schemas.microsoft.com/office/drawing/2014/main" id="{3450A947-C33B-4EB1-8C8A-9624D5B9F1E6}"/>
              </a:ext>
            </a:extLst>
          </p:cNvPr>
          <p:cNvSpPr>
            <a:spLocks noChangeArrowheads="1"/>
          </p:cNvSpPr>
          <p:nvPr/>
        </p:nvSpPr>
        <p:spPr bwMode="auto">
          <a:xfrm>
            <a:off x="827584" y="4437112"/>
            <a:ext cx="2819400" cy="798248"/>
          </a:xfrm>
          <a:prstGeom prst="ellipse">
            <a:avLst/>
          </a:pr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smtClean="0">
                <a:latin typeface="ＤＨＰ特太ゴシック体" panose="020B0500000000000000" pitchFamily="50" charset="-128"/>
                <a:ea typeface="ＤＨＰ特太ゴシック体" panose="020B0500000000000000" pitchFamily="50" charset="-128"/>
              </a:rPr>
              <a:t>GH</a:t>
            </a:r>
            <a:r>
              <a:rPr lang="ja-JP" altLang="en-US" sz="1800" smtClean="0">
                <a:latin typeface="ＤＨＰ特太ゴシック体" panose="020B0500000000000000" pitchFamily="50" charset="-128"/>
                <a:ea typeface="ＤＨＰ特太ゴシック体" panose="020B0500000000000000" pitchFamily="50" charset="-128"/>
              </a:rPr>
              <a:t>の体験・訓練</a:t>
            </a:r>
            <a:endParaRPr lang="ja-JP" altLang="en-US" sz="1800">
              <a:latin typeface="ＤＨＰ特太ゴシック体" panose="020B0500000000000000" pitchFamily="50" charset="-128"/>
              <a:ea typeface="ＤＨＰ特太ゴシック体" panose="020B0500000000000000" pitchFamily="50" charset="-128"/>
            </a:endParaRPr>
          </a:p>
        </p:txBody>
      </p:sp>
      <p:sp>
        <p:nvSpPr>
          <p:cNvPr id="44" name="Oval 42">
            <a:extLst>
              <a:ext uri="{FF2B5EF4-FFF2-40B4-BE49-F238E27FC236}">
                <a16:creationId xmlns:a16="http://schemas.microsoft.com/office/drawing/2014/main" id="{E65E9D99-2358-4ED6-A636-9795BDE4537A}"/>
              </a:ext>
            </a:extLst>
          </p:cNvPr>
          <p:cNvSpPr>
            <a:spLocks noChangeArrowheads="1"/>
          </p:cNvSpPr>
          <p:nvPr/>
        </p:nvSpPr>
        <p:spPr bwMode="auto">
          <a:xfrm>
            <a:off x="4813176" y="5520680"/>
            <a:ext cx="1775520" cy="781655"/>
          </a:xfrm>
          <a:prstGeom prst="ellipse">
            <a:avLst/>
          </a:pr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smtClean="0">
                <a:latin typeface="ＤＨＰ特太ゴシック体" panose="020B0500000000000000" pitchFamily="50" charset="-128"/>
                <a:ea typeface="ＤＨＰ特太ゴシック体" panose="020B0500000000000000" pitchFamily="50" charset="-128"/>
              </a:rPr>
              <a:t>家賃補助、</a:t>
            </a:r>
          </a:p>
          <a:p>
            <a:pPr eaLnBrk="1" hangingPunct="1">
              <a:spcBef>
                <a:spcPct val="0"/>
              </a:spcBef>
              <a:buFontTx/>
              <a:buNone/>
            </a:pPr>
            <a:r>
              <a:rPr lang="ja-JP" altLang="en-US" sz="1800" smtClean="0">
                <a:latin typeface="ＤＨＰ特太ゴシック体" panose="020B0500000000000000" pitchFamily="50" charset="-128"/>
                <a:ea typeface="ＤＨＰ特太ゴシック体" panose="020B0500000000000000" pitchFamily="50" charset="-128"/>
              </a:rPr>
              <a:t>工賃・給料</a:t>
            </a:r>
            <a:endParaRPr lang="ja-JP" altLang="en-US" sz="1800">
              <a:latin typeface="ＤＨＰ特太ゴシック体" panose="020B0500000000000000" pitchFamily="50" charset="-128"/>
              <a:ea typeface="ＤＨＰ特太ゴシック体" panose="020B0500000000000000" pitchFamily="50" charset="-128"/>
            </a:endParaRPr>
          </a:p>
        </p:txBody>
      </p:sp>
      <p:sp>
        <p:nvSpPr>
          <p:cNvPr id="45" name="Oval 43">
            <a:extLst>
              <a:ext uri="{FF2B5EF4-FFF2-40B4-BE49-F238E27FC236}">
                <a16:creationId xmlns:a16="http://schemas.microsoft.com/office/drawing/2014/main" id="{4C0D7374-123E-4128-AE15-C297481169B8}"/>
              </a:ext>
            </a:extLst>
          </p:cNvPr>
          <p:cNvSpPr>
            <a:spLocks noChangeArrowheads="1"/>
          </p:cNvSpPr>
          <p:nvPr/>
        </p:nvSpPr>
        <p:spPr bwMode="auto">
          <a:xfrm>
            <a:off x="6804248" y="5426289"/>
            <a:ext cx="2160240" cy="796147"/>
          </a:xfrm>
          <a:prstGeom prst="ellipse">
            <a:avLst/>
          </a:pr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smtClean="0">
                <a:latin typeface="ＤＨＰ特太ゴシック体" panose="020B0500000000000000" pitchFamily="50" charset="-128"/>
                <a:ea typeface="ＤＨＰ特太ゴシック体" panose="020B0500000000000000" pitchFamily="50" charset="-128"/>
              </a:rPr>
              <a:t>医療機関の</a:t>
            </a:r>
          </a:p>
          <a:p>
            <a:pPr algn="ctr" eaLnBrk="1" hangingPunct="1">
              <a:spcBef>
                <a:spcPct val="0"/>
              </a:spcBef>
              <a:buFontTx/>
              <a:buNone/>
            </a:pPr>
            <a:r>
              <a:rPr lang="ja-JP" altLang="en-US" sz="1800" smtClean="0">
                <a:latin typeface="ＤＨＰ特太ゴシック体" panose="020B0500000000000000" pitchFamily="50" charset="-128"/>
                <a:ea typeface="ＤＨＰ特太ゴシック体" panose="020B0500000000000000" pitchFamily="50" charset="-128"/>
              </a:rPr>
              <a:t>社会復帰支援</a:t>
            </a:r>
            <a:endParaRPr lang="ja-JP" altLang="en-US" sz="1800">
              <a:latin typeface="ＤＨＰ特太ゴシック体" panose="020B0500000000000000" pitchFamily="50" charset="-128"/>
              <a:ea typeface="ＤＨＰ特太ゴシック体" panose="020B0500000000000000" pitchFamily="50" charset="-128"/>
            </a:endParaRPr>
          </a:p>
        </p:txBody>
      </p:sp>
      <p:sp>
        <p:nvSpPr>
          <p:cNvPr id="46" name="Oval 44">
            <a:extLst>
              <a:ext uri="{FF2B5EF4-FFF2-40B4-BE49-F238E27FC236}">
                <a16:creationId xmlns:a16="http://schemas.microsoft.com/office/drawing/2014/main" id="{440D90A1-5A05-4116-B45D-C337D81FCA73}"/>
              </a:ext>
            </a:extLst>
          </p:cNvPr>
          <p:cNvSpPr>
            <a:spLocks noChangeArrowheads="1"/>
          </p:cNvSpPr>
          <p:nvPr/>
        </p:nvSpPr>
        <p:spPr bwMode="auto">
          <a:xfrm>
            <a:off x="8221216" y="4530452"/>
            <a:ext cx="685800" cy="533400"/>
          </a:xfrm>
          <a:prstGeom prst="ellipse">
            <a:avLst/>
          </a:pr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2400" smtClean="0">
                <a:latin typeface="Arial" panose="020B0604020202020204" pitchFamily="34" charset="0"/>
                <a:ea typeface="メイリオ" panose="020B0604030504040204" pitchFamily="50" charset="-128"/>
              </a:rPr>
              <a:t>HH</a:t>
            </a:r>
            <a:endParaRPr lang="ja-JP" altLang="en-US" sz="2400">
              <a:latin typeface="Arial" panose="020B0604020202020204" pitchFamily="34" charset="0"/>
              <a:ea typeface="メイリオ" panose="020B0604030504040204" pitchFamily="50" charset="-128"/>
            </a:endParaRPr>
          </a:p>
        </p:txBody>
      </p:sp>
      <p:sp>
        <p:nvSpPr>
          <p:cNvPr id="47" name="Oval 45">
            <a:extLst>
              <a:ext uri="{FF2B5EF4-FFF2-40B4-BE49-F238E27FC236}">
                <a16:creationId xmlns:a16="http://schemas.microsoft.com/office/drawing/2014/main" id="{64F723A7-82F9-40E2-95B8-9743BB75932E}"/>
              </a:ext>
            </a:extLst>
          </p:cNvPr>
          <p:cNvSpPr>
            <a:spLocks noChangeArrowheads="1"/>
          </p:cNvSpPr>
          <p:nvPr/>
        </p:nvSpPr>
        <p:spPr bwMode="auto">
          <a:xfrm>
            <a:off x="7529264" y="3640460"/>
            <a:ext cx="1219200" cy="724644"/>
          </a:xfrm>
          <a:prstGeom prst="ellipse">
            <a:avLst/>
          </a:pr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smtClean="0">
                <a:latin typeface="ＤＨＰ特太ゴシック体" panose="020B0500000000000000" pitchFamily="50" charset="-128"/>
                <a:ea typeface="ＤＨＰ特太ゴシック体" panose="020B0500000000000000" pitchFamily="50" charset="-128"/>
              </a:rPr>
              <a:t>家主の</a:t>
            </a:r>
          </a:p>
          <a:p>
            <a:pPr algn="ctr" eaLnBrk="1" hangingPunct="1">
              <a:spcBef>
                <a:spcPct val="0"/>
              </a:spcBef>
              <a:buFontTx/>
              <a:buNone/>
            </a:pPr>
            <a:r>
              <a:rPr lang="ja-JP" altLang="en-US" sz="1800" smtClean="0">
                <a:latin typeface="ＤＨＰ特太ゴシック体" panose="020B0500000000000000" pitchFamily="50" charset="-128"/>
                <a:ea typeface="ＤＨＰ特太ゴシック体" panose="020B0500000000000000" pitchFamily="50" charset="-128"/>
              </a:rPr>
              <a:t>理解</a:t>
            </a:r>
            <a:endParaRPr lang="ja-JP" altLang="en-US" sz="1800">
              <a:latin typeface="ＤＨＰ特太ゴシック体" panose="020B0500000000000000" pitchFamily="50" charset="-128"/>
              <a:ea typeface="ＤＨＰ特太ゴシック体" panose="020B0500000000000000" pitchFamily="50" charset="-128"/>
            </a:endParaRPr>
          </a:p>
        </p:txBody>
      </p:sp>
      <p:sp>
        <p:nvSpPr>
          <p:cNvPr id="48" name="Oval 46">
            <a:extLst>
              <a:ext uri="{FF2B5EF4-FFF2-40B4-BE49-F238E27FC236}">
                <a16:creationId xmlns:a16="http://schemas.microsoft.com/office/drawing/2014/main" id="{C2ED1F66-A3A9-4EBF-848F-E5B0C38499FE}"/>
              </a:ext>
            </a:extLst>
          </p:cNvPr>
          <p:cNvSpPr>
            <a:spLocks noChangeArrowheads="1"/>
          </p:cNvSpPr>
          <p:nvPr/>
        </p:nvSpPr>
        <p:spPr bwMode="auto">
          <a:xfrm>
            <a:off x="6083931" y="3654126"/>
            <a:ext cx="1241417" cy="710978"/>
          </a:xfrm>
          <a:prstGeom prst="ellipse">
            <a:avLst/>
          </a:pr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smtClean="0">
                <a:latin typeface="ＤＨＰ特太ゴシック体" panose="020B0500000000000000" pitchFamily="50" charset="-128"/>
                <a:ea typeface="ＤＨＰ特太ゴシック体" panose="020B0500000000000000" pitchFamily="50" charset="-128"/>
              </a:rPr>
              <a:t>ピア</a:t>
            </a:r>
          </a:p>
          <a:p>
            <a:pPr algn="ctr" eaLnBrk="1" hangingPunct="1">
              <a:spcBef>
                <a:spcPct val="0"/>
              </a:spcBef>
              <a:buFontTx/>
              <a:buNone/>
            </a:pPr>
            <a:r>
              <a:rPr lang="ja-JP" altLang="en-US" sz="1800" smtClean="0">
                <a:latin typeface="ＤＨＰ特太ゴシック体" panose="020B0500000000000000" pitchFamily="50" charset="-128"/>
                <a:ea typeface="ＤＨＰ特太ゴシック体" panose="020B0500000000000000" pitchFamily="50" charset="-128"/>
              </a:rPr>
              <a:t>サポート</a:t>
            </a:r>
            <a:endParaRPr lang="ja-JP" altLang="en-US" sz="1800">
              <a:latin typeface="ＤＨＰ特太ゴシック体" panose="020B0500000000000000" pitchFamily="50" charset="-128"/>
              <a:ea typeface="ＤＨＰ特太ゴシック体" panose="020B0500000000000000" pitchFamily="50" charset="-128"/>
            </a:endParaRPr>
          </a:p>
        </p:txBody>
      </p:sp>
      <p:sp>
        <p:nvSpPr>
          <p:cNvPr id="42" name="Line 39">
            <a:extLst>
              <a:ext uri="{FF2B5EF4-FFF2-40B4-BE49-F238E27FC236}">
                <a16:creationId xmlns:a16="http://schemas.microsoft.com/office/drawing/2014/main" id="{5DC8AFDE-BA39-4020-9FFF-0D5454F85E36}"/>
              </a:ext>
            </a:extLst>
          </p:cNvPr>
          <p:cNvSpPr>
            <a:spLocks noChangeShapeType="1"/>
          </p:cNvSpPr>
          <p:nvPr/>
        </p:nvSpPr>
        <p:spPr bwMode="auto">
          <a:xfrm flipH="1">
            <a:off x="7772400" y="4797152"/>
            <a:ext cx="448816" cy="0"/>
          </a:xfrm>
          <a:prstGeom prst="line">
            <a:avLst/>
          </a:prstGeom>
          <a:noFill/>
          <a:ln w="82550">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extLst>
      <p:ext uri="{BB962C8B-B14F-4D97-AF65-F5344CB8AC3E}">
        <p14:creationId xmlns:p14="http://schemas.microsoft.com/office/powerpoint/2010/main" val="260297881"/>
      </p:ext>
    </p:extLst>
  </p:cSld>
  <p:clrMapOvr>
    <a:masterClrMapping/>
  </p:clrMapOvr>
  <p:transition>
    <p:cover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04664"/>
            <a:ext cx="864096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ソーシャルワークの介入領域と援助技術の例</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8" name="フッター プレースホルダ 1">
            <a:extLst>
              <a:ext uri="{FF2B5EF4-FFF2-40B4-BE49-F238E27FC236}">
                <a16:creationId xmlns:a16="http://schemas.microsoft.com/office/drawing/2014/main" id="{EA56863C-E2EB-47E1-BA48-A54114596603}"/>
              </a:ext>
            </a:extLst>
          </p:cNvPr>
          <p:cNvSpPr txBox="1">
            <a:spLocks/>
          </p:cNvSpPr>
          <p:nvPr/>
        </p:nvSpPr>
        <p:spPr>
          <a:xfrm>
            <a:off x="4499992" y="6309320"/>
            <a:ext cx="4644008"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solidFill>
                  <a:schemeClr val="tx1"/>
                </a:solidFill>
              </a:rPr>
              <a:t>出所：長野県社会福祉協議会（</a:t>
            </a:r>
            <a:r>
              <a:rPr lang="en-US" altLang="ja-JP" dirty="0">
                <a:solidFill>
                  <a:schemeClr val="tx1"/>
                </a:solidFill>
              </a:rPr>
              <a:t>2019</a:t>
            </a:r>
            <a:r>
              <a:rPr lang="ja-JP" altLang="en-US" dirty="0">
                <a:solidFill>
                  <a:schemeClr val="tx1"/>
                </a:solidFill>
              </a:rPr>
              <a:t>）</a:t>
            </a:r>
            <a:r>
              <a:rPr lang="en-US" altLang="ja-JP" dirty="0">
                <a:solidFill>
                  <a:schemeClr val="tx1"/>
                </a:solidFill>
              </a:rPr>
              <a:t>『</a:t>
            </a:r>
            <a:r>
              <a:rPr lang="ja-JP" altLang="en-US" dirty="0">
                <a:solidFill>
                  <a:schemeClr val="tx1"/>
                </a:solidFill>
              </a:rPr>
              <a:t>地域共生・信州　創刊号</a:t>
            </a:r>
            <a:r>
              <a:rPr lang="en-US" altLang="ja-JP" dirty="0">
                <a:solidFill>
                  <a:schemeClr val="tx1"/>
                </a:solidFill>
              </a:rPr>
              <a:t>』</a:t>
            </a:r>
            <a:endParaRPr lang="ja-JP" altLang="en-US" dirty="0">
              <a:solidFill>
                <a:schemeClr val="tx1"/>
              </a:solidFill>
            </a:endParaRPr>
          </a:p>
        </p:txBody>
      </p:sp>
      <p:sp>
        <p:nvSpPr>
          <p:cNvPr id="5" name="正方形/長方形 4"/>
          <p:cNvSpPr/>
          <p:nvPr/>
        </p:nvSpPr>
        <p:spPr>
          <a:xfrm>
            <a:off x="755576" y="4365104"/>
            <a:ext cx="2304256" cy="19442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55576" y="4374503"/>
            <a:ext cx="2304256" cy="369332"/>
          </a:xfrm>
          <a:prstGeom prst="rect">
            <a:avLst/>
          </a:prstGeom>
          <a:solidFill>
            <a:schemeClr val="bg1">
              <a:lumMod val="95000"/>
            </a:schemeClr>
          </a:solidFill>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個人・家族（ミクロ）</a:t>
            </a:r>
            <a:endParaRPr kumimoji="1" lang="ja-JP" altLang="en-US" dirty="0">
              <a:latin typeface="Meiryo UI" panose="020B0604030504040204" pitchFamily="50" charset="-128"/>
              <a:ea typeface="Meiryo UI" panose="020B0604030504040204" pitchFamily="50" charset="-128"/>
            </a:endParaRPr>
          </a:p>
        </p:txBody>
      </p:sp>
      <p:sp>
        <p:nvSpPr>
          <p:cNvPr id="9" name="正方形/長方形 8"/>
          <p:cNvSpPr/>
          <p:nvPr/>
        </p:nvSpPr>
        <p:spPr>
          <a:xfrm>
            <a:off x="755576" y="2825860"/>
            <a:ext cx="4320480" cy="348346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469252" y="2828945"/>
            <a:ext cx="2606804" cy="369332"/>
          </a:xfrm>
          <a:prstGeom prst="rect">
            <a:avLst/>
          </a:prstGeom>
          <a:solidFill>
            <a:schemeClr val="bg1">
              <a:lumMod val="95000"/>
            </a:schemeClr>
          </a:solidFill>
        </p:spPr>
        <p:txBody>
          <a:bodyPr wrap="none" rtlCol="0">
            <a:spAutoFit/>
          </a:bodyPr>
          <a:lstStyle/>
          <a:p>
            <a:r>
              <a:rPr lang="ja-JP" altLang="en-US" dirty="0">
                <a:latin typeface="Meiryo UI" panose="020B0604030504040204" pitchFamily="50" charset="-128"/>
                <a:ea typeface="Meiryo UI" panose="020B0604030504040204" pitchFamily="50" charset="-128"/>
              </a:rPr>
              <a:t>集団</a:t>
            </a:r>
            <a:r>
              <a:rPr kumimoji="1" lang="ja-JP" altLang="en-US" dirty="0" smtClean="0">
                <a:latin typeface="Meiryo UI" panose="020B0604030504040204" pitchFamily="50" charset="-128"/>
                <a:ea typeface="Meiryo UI" panose="020B0604030504040204" pitchFamily="50" charset="-128"/>
              </a:rPr>
              <a:t>・組織・地域（メゾ）</a:t>
            </a:r>
            <a:endParaRPr kumimoji="1" lang="ja-JP" altLang="en-US" dirty="0">
              <a:latin typeface="Meiryo UI" panose="020B0604030504040204" pitchFamily="50" charset="-128"/>
              <a:ea typeface="Meiryo UI" panose="020B0604030504040204" pitchFamily="50" charset="-128"/>
            </a:endParaRPr>
          </a:p>
        </p:txBody>
      </p:sp>
      <p:sp>
        <p:nvSpPr>
          <p:cNvPr id="12" name="正方形/長方形 11"/>
          <p:cNvSpPr/>
          <p:nvPr/>
        </p:nvSpPr>
        <p:spPr>
          <a:xfrm>
            <a:off x="755576" y="1261639"/>
            <a:ext cx="7056784" cy="50476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5625543" y="1269423"/>
            <a:ext cx="2186817" cy="369332"/>
          </a:xfrm>
          <a:prstGeom prst="rect">
            <a:avLst/>
          </a:prstGeom>
          <a:solidFill>
            <a:schemeClr val="bg1">
              <a:lumMod val="95000"/>
            </a:schemeClr>
          </a:solidFill>
        </p:spPr>
        <p:txBody>
          <a:bodyPr wrap="none" rtlCol="0">
            <a:spAutoFit/>
          </a:bodyPr>
          <a:lstStyle/>
          <a:p>
            <a:r>
              <a:rPr kumimoji="1" lang="ja-JP" altLang="en-US" dirty="0" smtClean="0">
                <a:latin typeface="Meiryo UI" panose="020B0604030504040204" pitchFamily="50" charset="-128"/>
                <a:ea typeface="Meiryo UI" panose="020B0604030504040204" pitchFamily="50" charset="-128"/>
              </a:rPr>
              <a:t>社会・制度（マクロ）</a:t>
            </a:r>
            <a:endParaRPr kumimoji="1" lang="ja-JP" altLang="en-US"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288994" y="5866670"/>
            <a:ext cx="1391728" cy="369332"/>
          </a:xfrm>
          <a:prstGeom prst="rect">
            <a:avLst/>
          </a:prstGeom>
          <a:noFill/>
        </p:spPr>
        <p:txBody>
          <a:bodyPr wrap="none" rtlCol="0">
            <a:spAutoFit/>
          </a:bodyPr>
          <a:lstStyle/>
          <a:p>
            <a:r>
              <a:rPr kumimoji="1" lang="ja-JP" altLang="en-US" dirty="0" smtClean="0">
                <a:latin typeface="Meiryo UI" panose="020B0604030504040204" pitchFamily="50" charset="-128"/>
                <a:ea typeface="Meiryo UI" panose="020B0604030504040204" pitchFamily="50" charset="-128"/>
              </a:rPr>
              <a:t>ニーズキャッチ</a:t>
            </a:r>
            <a:endParaRPr kumimoji="1" lang="ja-JP" altLang="en-US"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2030441" y="5304615"/>
            <a:ext cx="1681871" cy="369332"/>
          </a:xfrm>
          <a:prstGeom prst="rect">
            <a:avLst/>
          </a:prstGeom>
          <a:solidFill>
            <a:schemeClr val="bg1"/>
          </a:solidFill>
        </p:spPr>
        <p:txBody>
          <a:bodyPr wrap="none" rtlCol="0">
            <a:spAutoFit/>
          </a:bodyPr>
          <a:lstStyle/>
          <a:p>
            <a:r>
              <a:rPr lang="ja-JP" altLang="en-US" dirty="0" smtClean="0">
                <a:latin typeface="Meiryo UI" panose="020B0604030504040204" pitchFamily="50" charset="-128"/>
                <a:ea typeface="Meiryo UI" panose="020B0604030504040204" pitchFamily="50" charset="-128"/>
              </a:rPr>
              <a:t>個別アセスメント</a:t>
            </a:r>
            <a:endParaRPr kumimoji="1" lang="ja-JP" altLang="en-US"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4792813" y="3177013"/>
            <a:ext cx="1107996" cy="369332"/>
          </a:xfrm>
          <a:prstGeom prst="rect">
            <a:avLst/>
          </a:prstGeom>
          <a:solidFill>
            <a:schemeClr val="bg1"/>
          </a:solidFill>
        </p:spPr>
        <p:txBody>
          <a:bodyPr wrap="none" rtlCol="0">
            <a:spAutoFit/>
          </a:bodyPr>
          <a:lstStyle/>
          <a:p>
            <a:r>
              <a:rPr kumimoji="1" lang="ja-JP" altLang="en-US" dirty="0" smtClean="0">
                <a:latin typeface="Meiryo UI" panose="020B0604030504040204" pitchFamily="50" charset="-128"/>
                <a:ea typeface="Meiryo UI" panose="020B0604030504040204" pitchFamily="50" charset="-128"/>
              </a:rPr>
              <a:t>社会調査</a:t>
            </a:r>
            <a:endParaRPr kumimoji="1" lang="ja-JP" altLang="en-US"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3319917" y="4232198"/>
            <a:ext cx="1681871" cy="369332"/>
          </a:xfrm>
          <a:prstGeom prst="rect">
            <a:avLst/>
          </a:prstGeom>
          <a:noFill/>
        </p:spPr>
        <p:txBody>
          <a:bodyPr wrap="none" rtlCol="0">
            <a:spAutoFit/>
          </a:bodyPr>
          <a:lstStyle/>
          <a:p>
            <a:r>
              <a:rPr lang="ja-JP" altLang="en-US" dirty="0" smtClean="0">
                <a:latin typeface="Meiryo UI" panose="020B0604030504040204" pitchFamily="50" charset="-128"/>
                <a:ea typeface="Meiryo UI" panose="020B0604030504040204" pitchFamily="50" charset="-128"/>
              </a:rPr>
              <a:t>組織アセスメント</a:t>
            </a:r>
            <a:endParaRPr kumimoji="1" lang="ja-JP" altLang="en-US"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3848959" y="3603338"/>
            <a:ext cx="1721946" cy="369332"/>
          </a:xfrm>
          <a:prstGeom prst="rect">
            <a:avLst/>
          </a:prstGeom>
          <a:solidFill>
            <a:schemeClr val="bg1"/>
          </a:solidFill>
        </p:spPr>
        <p:txBody>
          <a:bodyPr wrap="none" rtlCol="0">
            <a:spAutoFit/>
          </a:bodyPr>
          <a:lstStyle/>
          <a:p>
            <a:r>
              <a:rPr lang="ja-JP" altLang="en-US" dirty="0" smtClean="0">
                <a:latin typeface="Meiryo UI" panose="020B0604030504040204" pitchFamily="50" charset="-128"/>
                <a:ea typeface="Meiryo UI" panose="020B0604030504040204" pitchFamily="50" charset="-128"/>
              </a:rPr>
              <a:t>ネットワーッ</a:t>
            </a:r>
            <a:r>
              <a:rPr lang="ja-JP" altLang="en-US" dirty="0">
                <a:latin typeface="Meiryo UI" panose="020B0604030504040204" pitchFamily="50" charset="-128"/>
                <a:ea typeface="Meiryo UI" panose="020B0604030504040204" pitchFamily="50" charset="-128"/>
              </a:rPr>
              <a:t>キング</a:t>
            </a:r>
            <a:endParaRPr kumimoji="1" lang="ja-JP" altLang="en-US"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5165671" y="2603338"/>
            <a:ext cx="1758815" cy="369332"/>
          </a:xfrm>
          <a:prstGeom prst="rect">
            <a:avLst/>
          </a:prstGeom>
          <a:noFill/>
        </p:spPr>
        <p:txBody>
          <a:bodyPr wrap="none" rtlCol="0">
            <a:spAutoFit/>
          </a:bodyPr>
          <a:lstStyle/>
          <a:p>
            <a:r>
              <a:rPr kumimoji="1" lang="ja-JP" altLang="en-US" dirty="0" smtClean="0">
                <a:latin typeface="Meiryo UI" panose="020B0604030504040204" pitchFamily="50" charset="-128"/>
                <a:ea typeface="Meiryo UI" panose="020B0604030504040204" pitchFamily="50" charset="-128"/>
              </a:rPr>
              <a:t>社会資源の開発</a:t>
            </a:r>
            <a:endParaRPr kumimoji="1" lang="ja-JP" altLang="en-US"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5763401" y="2087143"/>
            <a:ext cx="1890261" cy="369332"/>
          </a:xfrm>
          <a:prstGeom prst="rect">
            <a:avLst/>
          </a:prstGeom>
          <a:noFill/>
        </p:spPr>
        <p:txBody>
          <a:bodyPr wrap="none" rtlCol="0">
            <a:spAutoFit/>
          </a:bodyPr>
          <a:lstStyle/>
          <a:p>
            <a:r>
              <a:rPr lang="ja-JP" altLang="en-US" dirty="0" smtClean="0">
                <a:latin typeface="Meiryo UI" panose="020B0604030504040204" pitchFamily="50" charset="-128"/>
                <a:ea typeface="Meiryo UI" panose="020B0604030504040204" pitchFamily="50" charset="-128"/>
              </a:rPr>
              <a:t>ソーシャル</a:t>
            </a:r>
            <a:r>
              <a:rPr lang="ja-JP" altLang="en-US" dirty="0">
                <a:latin typeface="Meiryo UI" panose="020B0604030504040204" pitchFamily="50" charset="-128"/>
                <a:ea typeface="Meiryo UI" panose="020B0604030504040204" pitchFamily="50" charset="-128"/>
              </a:rPr>
              <a:t>アクション</a:t>
            </a:r>
            <a:endParaRPr kumimoji="1" lang="ja-JP" altLang="en-US"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6495173" y="1712186"/>
            <a:ext cx="2146742" cy="369332"/>
          </a:xfrm>
          <a:prstGeom prst="rect">
            <a:avLst/>
          </a:prstGeom>
          <a:solidFill>
            <a:schemeClr val="bg1"/>
          </a:solidFill>
        </p:spPr>
        <p:txBody>
          <a:bodyPr wrap="none" rtlCol="0">
            <a:spAutoFit/>
          </a:bodyPr>
          <a:lstStyle/>
          <a:p>
            <a:r>
              <a:rPr lang="ja-JP" altLang="en-US" dirty="0" smtClean="0">
                <a:latin typeface="Meiryo UI" panose="020B0604030504040204" pitchFamily="50" charset="-128"/>
                <a:ea typeface="Meiryo UI" panose="020B0604030504040204" pitchFamily="50" charset="-128"/>
              </a:rPr>
              <a:t>政策提言・制度要望</a:t>
            </a:r>
            <a:endParaRPr kumimoji="1" lang="ja-JP" altLang="en-US"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2778558" y="4751254"/>
            <a:ext cx="1396536" cy="369332"/>
          </a:xfrm>
          <a:prstGeom prst="rect">
            <a:avLst/>
          </a:prstGeom>
          <a:solidFill>
            <a:schemeClr val="bg1"/>
          </a:solidFill>
        </p:spPr>
        <p:txBody>
          <a:bodyPr wrap="none" rtlCol="0">
            <a:spAutoFit/>
          </a:bodyPr>
          <a:lstStyle/>
          <a:p>
            <a:r>
              <a:rPr kumimoji="1" lang="ja-JP" altLang="en-US" dirty="0" smtClean="0">
                <a:latin typeface="Meiryo UI" panose="020B0604030504040204" pitchFamily="50" charset="-128"/>
                <a:ea typeface="Meiryo UI" panose="020B0604030504040204" pitchFamily="50" charset="-128"/>
              </a:rPr>
              <a:t>エンパワメント</a:t>
            </a:r>
            <a:endParaRPr kumimoji="1" lang="ja-JP" altLang="en-US" dirty="0">
              <a:latin typeface="Meiryo UI" panose="020B0604030504040204" pitchFamily="50" charset="-128"/>
              <a:ea typeface="Meiryo UI" panose="020B0604030504040204" pitchFamily="50" charset="-128"/>
            </a:endParaRPr>
          </a:p>
        </p:txBody>
      </p:sp>
      <p:sp>
        <p:nvSpPr>
          <p:cNvPr id="23" name="角丸四角形 22"/>
          <p:cNvSpPr/>
          <p:nvPr/>
        </p:nvSpPr>
        <p:spPr>
          <a:xfrm>
            <a:off x="7596336" y="65956"/>
            <a:ext cx="1490338" cy="33308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2782285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616024" y="188640"/>
            <a:ext cx="7772400" cy="1143000"/>
          </a:xfrm>
        </p:spPr>
        <p:txBody>
          <a:bodyPr/>
          <a:lstStyle/>
          <a:p>
            <a:pPr algn="l" eaLnBrk="1" hangingPunct="1"/>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ミクロ、メゾ、マクロの支援展開</a:t>
            </a:r>
          </a:p>
        </p:txBody>
      </p:sp>
      <p:sp>
        <p:nvSpPr>
          <p:cNvPr id="15363" name="コンテンツ プレースホルダ 2"/>
          <p:cNvSpPr>
            <a:spLocks noGrp="1"/>
          </p:cNvSpPr>
          <p:nvPr>
            <p:ph idx="1"/>
          </p:nvPr>
        </p:nvSpPr>
        <p:spPr>
          <a:xfrm>
            <a:off x="685800" y="1402432"/>
            <a:ext cx="7772400" cy="4114800"/>
          </a:xfrm>
        </p:spPr>
        <p:txBody>
          <a:bodyPr/>
          <a:lstStyle/>
          <a:p>
            <a:pPr eaLnBrk="1" hangingPunct="1">
              <a:buFont typeface="Wingdings" pitchFamily="2" charset="2"/>
              <a:buNone/>
            </a:pPr>
            <a:r>
              <a:rPr lang="en-US" altLang="ja-JP" sz="2800"/>
              <a:t>※</a:t>
            </a:r>
            <a:r>
              <a:rPr lang="ja-JP" altLang="en-US" sz="2800"/>
              <a:t>以下の内容は「図説　ケアチーム」（野中猛著、中央法規出版）を参考にしている。</a:t>
            </a:r>
            <a:endParaRPr lang="en-US" altLang="ja-JP" sz="2800"/>
          </a:p>
          <a:p>
            <a:pPr eaLnBrk="1" hangingPunct="1"/>
            <a:r>
              <a:rPr lang="ja-JP" altLang="en-US" sz="2800"/>
              <a:t>ネットワークの３層構造</a:t>
            </a:r>
            <a:endParaRPr lang="en-US" altLang="ja-JP" sz="2800"/>
          </a:p>
          <a:p>
            <a:pPr eaLnBrk="1" hangingPunct="1"/>
            <a:r>
              <a:rPr lang="ja-JP" altLang="en-US" sz="2800"/>
              <a:t>マクロネットワーク（地域および地域資源の構築）</a:t>
            </a:r>
            <a:endParaRPr lang="en-US" altLang="ja-JP" sz="2800"/>
          </a:p>
          <a:p>
            <a:pPr eaLnBrk="1" hangingPunct="1"/>
            <a:r>
              <a:rPr lang="ja-JP" altLang="en-US" sz="2800"/>
              <a:t>メゾネットワーク（個別課題から地域課題への転換点）</a:t>
            </a:r>
            <a:endParaRPr lang="en-US" altLang="ja-JP" sz="2800"/>
          </a:p>
          <a:p>
            <a:pPr eaLnBrk="1" hangingPunct="1"/>
            <a:r>
              <a:rPr lang="ja-JP" altLang="en-US" sz="2800"/>
              <a:t>ミクロネットワーク（個別課題と個別支援）</a:t>
            </a:r>
          </a:p>
        </p:txBody>
      </p:sp>
      <p:sp>
        <p:nvSpPr>
          <p:cNvPr id="4" name="スライド番号プレースホルダ 3"/>
          <p:cNvSpPr>
            <a:spLocks noGrp="1"/>
          </p:cNvSpPr>
          <p:nvPr>
            <p:ph type="sldNum" sz="quarter" idx="12"/>
          </p:nvPr>
        </p:nvSpPr>
        <p:spPr/>
        <p:txBody>
          <a:bodyPr/>
          <a:lstStyle/>
          <a:p>
            <a:fld id="{31E2F613-F059-4C55-86A6-1B2E98A47AC9}" type="slidenum">
              <a:rPr lang="en-US" altLang="ja-JP" smtClean="0">
                <a:solidFill>
                  <a:srgbClr val="000000"/>
                </a:solidFill>
              </a:rPr>
              <a:pPr/>
              <a:t>19</a:t>
            </a:fld>
            <a:endParaRPr lang="en-US" altLang="ja-JP">
              <a:solidFill>
                <a:srgbClr val="000000"/>
              </a:solidFill>
            </a:endParaRPr>
          </a:p>
        </p:txBody>
      </p:sp>
    </p:spTree>
    <p:extLst>
      <p:ext uri="{BB962C8B-B14F-4D97-AF65-F5344CB8AC3E}">
        <p14:creationId xmlns:p14="http://schemas.microsoft.com/office/powerpoint/2010/main" val="694465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1169058"/>
            <a:ext cx="8308615" cy="5336782"/>
          </a:xfrm>
          <a:prstGeom prst="rect">
            <a:avLst/>
          </a:prstGeom>
          <a:noFill/>
        </p:spPr>
        <p:txBody>
          <a:bodyPr wrap="square" rtlCol="0">
            <a:spAutoFit/>
          </a:bodyPr>
          <a:lstStyle/>
          <a:p>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r>
              <a:rPr lang="ja-JP" altLang="en-US" sz="1662" b="1" dirty="0">
                <a:latin typeface="ＭＳ Ｐゴシック" panose="020B0600070205080204" pitchFamily="50" charset="-128"/>
                <a:ea typeface="ＭＳ Ｐゴシック" panose="020B0600070205080204" pitchFamily="50" charset="-128"/>
                <a:cs typeface="メイリオ" pitchFamily="50" charset="-128"/>
              </a:rPr>
              <a:t>獲得目標（標準カリキュラム） </a:t>
            </a:r>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p>
          <a:p>
            <a:pPr>
              <a:lnSpc>
                <a:spcPts val="554"/>
              </a:lnSpc>
            </a:pPr>
            <a:endParaRPr lang="ja-JP" altLang="en-US" sz="1662" b="1" dirty="0">
              <a:latin typeface="ＭＳ Ｐゴシック" panose="020B0600070205080204" pitchFamily="50" charset="-128"/>
              <a:ea typeface="ＭＳ Ｐゴシック" panose="020B0600070205080204" pitchFamily="50" charset="-128"/>
              <a:cs typeface="メイリオ" pitchFamily="50" charset="-128"/>
            </a:endParaRPr>
          </a:p>
          <a:p>
            <a:pPr marL="408853" indent="-408853"/>
            <a:r>
              <a:rPr lang="ja-JP" altLang="en-US" sz="1662" dirty="0">
                <a:latin typeface="ＭＳ Ｐゴシック" panose="020B0600070205080204" pitchFamily="50" charset="-128"/>
                <a:ea typeface="ＭＳ Ｐゴシック" panose="020B0600070205080204" pitchFamily="50" charset="-128"/>
                <a:cs typeface="メイリオ" pitchFamily="50" charset="-128"/>
              </a:rPr>
              <a:t>　</a:t>
            </a:r>
            <a:r>
              <a:rPr lang="ja-JP" altLang="en-US" sz="1662" dirty="0" smtClean="0">
                <a:latin typeface="ＭＳ Ｐゴシック" panose="020B0600070205080204" pitchFamily="50" charset="-128"/>
                <a:cs typeface="メイリオ" pitchFamily="50" charset="-128"/>
              </a:rPr>
              <a:t>① 相談</a:t>
            </a:r>
            <a:r>
              <a:rPr lang="ja-JP" altLang="en-US" sz="1662" dirty="0">
                <a:latin typeface="ＭＳ Ｐゴシック" panose="020B0600070205080204" pitchFamily="50" charset="-128"/>
                <a:cs typeface="メイリオ" pitchFamily="50" charset="-128"/>
              </a:rPr>
              <a:t>支援の基本姿勢等を再確認するとともに、個別の相談援助技術と地域援助技術の役割とそのつながりについて理解</a:t>
            </a:r>
            <a:r>
              <a:rPr lang="ja-JP" altLang="en-US" sz="1662" dirty="0" smtClean="0">
                <a:latin typeface="ＭＳ Ｐゴシック" panose="020B0600070205080204" pitchFamily="50" charset="-128"/>
                <a:cs typeface="メイリオ" pitchFamily="50" charset="-128"/>
              </a:rPr>
              <a:t>する。</a:t>
            </a:r>
            <a:endParaRPr lang="ja-JP" altLang="en-US" sz="1662" dirty="0">
              <a:latin typeface="ＭＳ Ｐゴシック" panose="020B0600070205080204" pitchFamily="50" charset="-128"/>
              <a:cs typeface="メイリオ" pitchFamily="50" charset="-128"/>
            </a:endParaRPr>
          </a:p>
          <a:p>
            <a:endParaRPr lang="ja-JP" altLang="en-US" sz="1662" b="1" dirty="0">
              <a:latin typeface="ＭＳ Ｐゴシック" panose="020B0600070205080204" pitchFamily="50" charset="-128"/>
              <a:ea typeface="ＭＳ Ｐゴシック" panose="020B0600070205080204" pitchFamily="50" charset="-128"/>
              <a:cs typeface="メイリオ" pitchFamily="50" charset="-128"/>
            </a:endParaRPr>
          </a:p>
          <a:p>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r>
              <a:rPr lang="ja-JP" altLang="en-US" sz="1662" b="1" dirty="0">
                <a:latin typeface="ＭＳ Ｐゴシック" panose="020B0600070205080204" pitchFamily="50" charset="-128"/>
                <a:ea typeface="ＭＳ Ｐゴシック" panose="020B0600070205080204" pitchFamily="50" charset="-128"/>
                <a:cs typeface="メイリオ" pitchFamily="50" charset="-128"/>
              </a:rPr>
              <a:t>内容（標準カリキュラム）</a:t>
            </a:r>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p>
          <a:p>
            <a:pPr>
              <a:lnSpc>
                <a:spcPts val="554"/>
              </a:lnSpc>
            </a:pPr>
            <a:endParaRPr lang="ja-JP" altLang="en-US" sz="1662" b="1" dirty="0">
              <a:latin typeface="ＭＳ Ｐゴシック" panose="020B0600070205080204" pitchFamily="50" charset="-128"/>
              <a:ea typeface="ＭＳ Ｐゴシック" panose="020B0600070205080204" pitchFamily="50" charset="-128"/>
              <a:cs typeface="メイリオ" pitchFamily="50" charset="-128"/>
            </a:endParaRPr>
          </a:p>
          <a:p>
            <a:pPr marL="408853" indent="-408853"/>
            <a:r>
              <a:rPr lang="ja-JP" altLang="en-US" sz="1662" dirty="0">
                <a:latin typeface="ＭＳ Ｐゴシック" panose="020B0600070205080204" pitchFamily="50" charset="-128"/>
                <a:ea typeface="ＭＳ Ｐゴシック" panose="020B0600070205080204" pitchFamily="50" charset="-128"/>
                <a:cs typeface="メイリオ" pitchFamily="50" charset="-128"/>
              </a:rPr>
              <a:t>　</a:t>
            </a:r>
            <a:r>
              <a:rPr lang="ja-JP" altLang="en-US" sz="1662" dirty="0" smtClean="0">
                <a:latin typeface="ＭＳ Ｐゴシック" panose="020B0600070205080204" pitchFamily="50" charset="-128"/>
                <a:ea typeface="ＭＳ Ｐゴシック" panose="020B0600070205080204" pitchFamily="50" charset="-128"/>
                <a:cs typeface="メイリオ" pitchFamily="50" charset="-128"/>
              </a:rPr>
              <a:t>① </a:t>
            </a:r>
            <a:r>
              <a:rPr lang="ja-JP" altLang="en-US" sz="1662" dirty="0" smtClean="0">
                <a:latin typeface="ＭＳ Ｐゴシック" panose="020B0600070205080204" pitchFamily="50" charset="-128"/>
                <a:cs typeface="メイリオ" pitchFamily="50" charset="-128"/>
              </a:rPr>
              <a:t>本人</a:t>
            </a:r>
            <a:r>
              <a:rPr lang="ja-JP" altLang="en-US" sz="1662" dirty="0">
                <a:latin typeface="ＭＳ Ｐゴシック" panose="020B0600070205080204" pitchFamily="50" charset="-128"/>
                <a:cs typeface="メイリオ" pitchFamily="50" charset="-128"/>
              </a:rPr>
              <a:t>を中心とした支援における個別の相談支援の基本姿勢（①共生社会の実現（ノーマライゼーションからソーシャルインクルージョン） 、②自立と社会参加、③当事者主体（本人中心支援）、意思決定の配慮、④地域における生活の個別支援、⑤エンパワメントなど）について再確認するとともに、ミクロ及びメゾレベルからマクロレベルに焦点を当てた視点等を含む地域を基盤としたソーシャルワークの理論と実践方法について講義を行う</a:t>
            </a:r>
            <a:r>
              <a:rPr lang="ja-JP" altLang="en-US" sz="1662" dirty="0" smtClean="0">
                <a:latin typeface="ＭＳ Ｐゴシック" panose="020B0600070205080204" pitchFamily="50" charset="-128"/>
                <a:cs typeface="メイリオ" pitchFamily="50" charset="-128"/>
              </a:rPr>
              <a:t>。</a:t>
            </a:r>
            <a:endParaRPr lang="en-US" altLang="ja-JP" sz="1662" dirty="0" smtClean="0">
              <a:latin typeface="ＭＳ Ｐゴシック" panose="020B0600070205080204" pitchFamily="50" charset="-128"/>
              <a:cs typeface="メイリオ" pitchFamily="50" charset="-128"/>
            </a:endParaRPr>
          </a:p>
          <a:p>
            <a:pPr marL="408853" indent="-408853">
              <a:lnSpc>
                <a:spcPts val="600"/>
              </a:lnSpc>
            </a:pPr>
            <a:endParaRPr lang="ja-JP" altLang="en-US" sz="1662" dirty="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② 障害</a:t>
            </a:r>
            <a:r>
              <a:rPr lang="ja-JP" altLang="en-US" sz="1662" dirty="0">
                <a:latin typeface="ＭＳ Ｐゴシック" panose="020B0600070205080204" pitchFamily="50" charset="-128"/>
                <a:cs typeface="メイリオ" pitchFamily="50" charset="-128"/>
              </a:rPr>
              <a:t>の理解に当たっては社会モデルを基本とすること、医学モデル支援の位置づけを実践の振り返りから確認する。</a:t>
            </a:r>
          </a:p>
          <a:p>
            <a:pPr marL="408853" indent="-408853">
              <a:lnSpc>
                <a:spcPts val="600"/>
              </a:lnSpc>
            </a:pPr>
            <a:endParaRPr lang="en-US" altLang="ja-JP" sz="1662" dirty="0" smtClean="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③ 基本的</a:t>
            </a:r>
            <a:r>
              <a:rPr lang="ja-JP" altLang="en-US" sz="1662" dirty="0">
                <a:latin typeface="ＭＳ Ｐゴシック" panose="020B0600070205080204" pitchFamily="50" charset="-128"/>
                <a:cs typeface="メイリオ" pitchFamily="50" charset="-128"/>
              </a:rPr>
              <a:t>視座として、本人の生活の場で展開される援助、援助対象の拡大、予防的かつ積極的アプローチ、多職種連携（チームアプローチ）、ネットワークなどについて解説する。</a:t>
            </a:r>
          </a:p>
          <a:p>
            <a:pPr marL="408853" indent="-408853">
              <a:lnSpc>
                <a:spcPts val="600"/>
              </a:lnSpc>
            </a:pPr>
            <a:endParaRPr lang="en-US" altLang="ja-JP" sz="1662" dirty="0" smtClean="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④ 具体例</a:t>
            </a:r>
            <a:r>
              <a:rPr lang="ja-JP" altLang="en-US" sz="1662" dirty="0">
                <a:latin typeface="ＭＳ Ｐゴシック" panose="020B0600070205080204" pitchFamily="50" charset="-128"/>
                <a:cs typeface="メイリオ" pitchFamily="50" charset="-128"/>
              </a:rPr>
              <a:t>として、（自立支援）協議会を活用した個別事例の支援からの地域課題の把握、課題の共有、課題解決に向けた地域づくりや資源開発のための協議、地域への</a:t>
            </a:r>
            <a:r>
              <a:rPr lang="ja-JP" altLang="en-US" sz="1662" dirty="0" smtClean="0">
                <a:latin typeface="ＭＳ Ｐゴシック" panose="020B0600070205080204" pitchFamily="50" charset="-128"/>
                <a:cs typeface="メイリオ" pitchFamily="50" charset="-128"/>
              </a:rPr>
              <a:t>働き掛けや</a:t>
            </a:r>
            <a:r>
              <a:rPr lang="ja-JP" altLang="en-US" sz="1662" dirty="0">
                <a:latin typeface="ＭＳ Ｐゴシック" panose="020B0600070205080204" pitchFamily="50" charset="-128"/>
                <a:cs typeface="メイリオ" pitchFamily="50" charset="-128"/>
              </a:rPr>
              <a:t>政策的な提言に至る一連のプロセスと相談支援専門員の役割について解説する</a:t>
            </a:r>
            <a:r>
              <a:rPr lang="ja-JP" altLang="en-US" sz="1662" dirty="0" smtClean="0">
                <a:latin typeface="ＭＳ Ｐゴシック" panose="020B0600070205080204" pitchFamily="50" charset="-128"/>
                <a:cs typeface="メイリオ" pitchFamily="50" charset="-128"/>
              </a:rPr>
              <a:t>。</a:t>
            </a:r>
            <a:endParaRPr lang="ja-JP" altLang="en-US" sz="1662" dirty="0">
              <a:latin typeface="ＭＳ Ｐゴシック" panose="020B0600070205080204" pitchFamily="50" charset="-128"/>
              <a:cs typeface="メイリオ" pitchFamily="50" charset="-128"/>
            </a:endParaRPr>
          </a:p>
        </p:txBody>
      </p:sp>
      <p:sp>
        <p:nvSpPr>
          <p:cNvPr id="3" name="テキスト ボックス 2"/>
          <p:cNvSpPr txBox="1"/>
          <p:nvPr/>
        </p:nvSpPr>
        <p:spPr>
          <a:xfrm>
            <a:off x="517396" y="504368"/>
            <a:ext cx="4386949" cy="490134"/>
          </a:xfrm>
          <a:prstGeom prst="rect">
            <a:avLst/>
          </a:prstGeom>
          <a:noFill/>
        </p:spPr>
        <p:txBody>
          <a:bodyPr wrap="square" rtlCol="0">
            <a:spAutoFit/>
          </a:bodyPr>
          <a:lstStyle/>
          <a:p>
            <a:r>
              <a:rPr lang="ja-JP" altLang="en-US" sz="2585" b="1">
                <a:latin typeface="メイリオ" pitchFamily="50" charset="-128"/>
                <a:ea typeface="メイリオ" pitchFamily="50" charset="-128"/>
                <a:cs typeface="メイリオ" pitchFamily="50" charset="-128"/>
              </a:rPr>
              <a:t>本科目の内容と獲得</a:t>
            </a:r>
            <a:r>
              <a:rPr lang="ja-JP" altLang="en-US" sz="2585" b="1" smtClean="0">
                <a:latin typeface="メイリオ" pitchFamily="50" charset="-128"/>
                <a:ea typeface="メイリオ" pitchFamily="50" charset="-128"/>
                <a:cs typeface="メイリオ" pitchFamily="50" charset="-128"/>
              </a:rPr>
              <a:t>目標</a:t>
            </a:r>
            <a:endParaRPr lang="ja-JP" altLang="en-US" sz="2585" b="1" dirty="0">
              <a:latin typeface="メイリオ" pitchFamily="50" charset="-128"/>
              <a:ea typeface="メイリオ" pitchFamily="50"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7740352" y="44624"/>
            <a:ext cx="1371013" cy="29603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Tree>
    <p:extLst>
      <p:ext uri="{BB962C8B-B14F-4D97-AF65-F5344CB8AC3E}">
        <p14:creationId xmlns:p14="http://schemas.microsoft.com/office/powerpoint/2010/main" val="3661312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b="0" smtClean="0">
                <a:latin typeface="メイリオ" panose="020B0604030504040204" pitchFamily="50" charset="-128"/>
                <a:ea typeface="メイリオ" panose="020B0604030504040204" pitchFamily="50" charset="-128"/>
              </a:rPr>
              <a:t>個から地域への支援と</a:t>
            </a:r>
            <a:r>
              <a:rPr kumimoji="1" lang="en-US" altLang="ja-JP" sz="2400" b="0" smtClean="0">
                <a:latin typeface="メイリオ" panose="020B0604030504040204" pitchFamily="50" charset="-128"/>
                <a:ea typeface="メイリオ" panose="020B0604030504040204" pitchFamily="50" charset="-128"/>
              </a:rPr>
              <a:t>(</a:t>
            </a:r>
            <a:r>
              <a:rPr kumimoji="1" lang="ja-JP" altLang="en-US" sz="2400" b="0" smtClean="0">
                <a:latin typeface="メイリオ" panose="020B0604030504040204" pitchFamily="50" charset="-128"/>
                <a:ea typeface="メイリオ" panose="020B0604030504040204" pitchFamily="50" charset="-128"/>
              </a:rPr>
              <a:t>自立支援</a:t>
            </a:r>
            <a:r>
              <a:rPr kumimoji="1" lang="en-US" altLang="ja-JP" sz="2400" b="0" smtClean="0">
                <a:latin typeface="メイリオ" panose="020B0604030504040204" pitchFamily="50" charset="-128"/>
                <a:ea typeface="メイリオ" panose="020B0604030504040204" pitchFamily="50" charset="-128"/>
              </a:rPr>
              <a:t>)</a:t>
            </a:r>
            <a:r>
              <a:rPr kumimoji="1" lang="ja-JP" altLang="en-US" sz="2400" b="0" smtClean="0">
                <a:latin typeface="メイリオ" panose="020B0604030504040204" pitchFamily="50" charset="-128"/>
                <a:ea typeface="メイリオ" panose="020B0604030504040204" pitchFamily="50" charset="-128"/>
              </a:rPr>
              <a:t>協議会</a:t>
            </a:r>
            <a:endParaRPr kumimoji="1" lang="ja-JP" altLang="en-US" sz="2400" b="0" dirty="0">
              <a:latin typeface="メイリオ" panose="020B0604030504040204" pitchFamily="50" charset="-128"/>
              <a:ea typeface="メイリオ" panose="020B0604030504040204" pitchFamily="50" charset="-128"/>
            </a:endParaRPr>
          </a:p>
        </p:txBody>
      </p:sp>
      <p:sp>
        <p:nvSpPr>
          <p:cNvPr id="3" name="テキスト プレースホルダー 2"/>
          <p:cNvSpPr>
            <a:spLocks noGrp="1"/>
          </p:cNvSpPr>
          <p:nvPr>
            <p:ph type="body" idx="1"/>
          </p:nvPr>
        </p:nvSpPr>
        <p:spPr/>
        <p:txBody>
          <a:bodyPr>
            <a:normAutofit/>
          </a:bodyPr>
          <a:lstStyle/>
          <a:p>
            <a:r>
              <a:rPr lang="ja-JP" altLang="en-US" sz="3200" smtClean="0">
                <a:solidFill>
                  <a:schemeClr val="tx1"/>
                </a:solidFill>
                <a:latin typeface="メイリオ" panose="020B0604030504040204" pitchFamily="50" charset="-128"/>
                <a:ea typeface="メイリオ" panose="020B0604030504040204" pitchFamily="50" charset="-128"/>
              </a:rPr>
              <a:t>２．</a:t>
            </a:r>
            <a:r>
              <a:rPr lang="en-US" altLang="ja-JP" sz="3200" smtClean="0">
                <a:solidFill>
                  <a:schemeClr val="tx1"/>
                </a:solidFill>
                <a:latin typeface="メイリオ" panose="020B0604030504040204" pitchFamily="50" charset="-128"/>
                <a:ea typeface="メイリオ" panose="020B0604030504040204" pitchFamily="50" charset="-128"/>
              </a:rPr>
              <a:t>(</a:t>
            </a:r>
            <a:r>
              <a:rPr lang="ja-JP" altLang="en-US" sz="3200" smtClean="0">
                <a:solidFill>
                  <a:schemeClr val="tx1"/>
                </a:solidFill>
                <a:latin typeface="メイリオ" panose="020B0604030504040204" pitchFamily="50" charset="-128"/>
                <a:ea typeface="メイリオ" panose="020B0604030504040204" pitchFamily="50" charset="-128"/>
              </a:rPr>
              <a:t>自立支援</a:t>
            </a:r>
            <a:r>
              <a:rPr lang="en-US" altLang="ja-JP" sz="3200" smtClean="0">
                <a:solidFill>
                  <a:schemeClr val="tx1"/>
                </a:solidFill>
                <a:latin typeface="メイリオ" panose="020B0604030504040204" pitchFamily="50" charset="-128"/>
                <a:ea typeface="メイリオ" panose="020B0604030504040204" pitchFamily="50" charset="-128"/>
              </a:rPr>
              <a:t>)</a:t>
            </a:r>
            <a:r>
              <a:rPr lang="ja-JP" altLang="en-US" sz="3200" smtClean="0">
                <a:solidFill>
                  <a:schemeClr val="tx1"/>
                </a:solidFill>
                <a:latin typeface="メイリオ" panose="020B0604030504040204" pitchFamily="50" charset="-128"/>
                <a:ea typeface="メイリオ" panose="020B0604030504040204" pitchFamily="50" charset="-128"/>
              </a:rPr>
              <a:t>協議会の機能と役割</a:t>
            </a:r>
            <a:endParaRPr kumimoji="1" lang="ja-JP" altLang="en-US" sz="3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081524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13792" y="269776"/>
            <a:ext cx="8206680" cy="1143000"/>
          </a:xfrm>
        </p:spPr>
        <p:txBody>
          <a:bodyPr/>
          <a:lstStyle/>
          <a:p>
            <a:pPr algn="l" eaLnBrk="1" hangingPunct="1"/>
            <a:r>
              <a:rPr lang="en-US" altLang="ja-JP" sz="3200" dirty="0" smtClean="0">
                <a:solidFill>
                  <a:srgbClr val="C00000"/>
                </a:solidFill>
                <a:latin typeface="ＤＨＰ特太ゴシック体" panose="020B0500000000000000" pitchFamily="50" charset="-128"/>
                <a:ea typeface="ＤＨＰ特太ゴシック体" panose="020B0500000000000000" pitchFamily="50" charset="-128"/>
              </a:rPr>
              <a:t>(</a:t>
            </a:r>
            <a:r>
              <a:rPr lang="ja-JP" altLang="en-US" sz="3200" dirty="0" smtClean="0">
                <a:solidFill>
                  <a:srgbClr val="C00000"/>
                </a:solidFill>
                <a:latin typeface="ＤＨＰ特太ゴシック体" panose="020B0500000000000000" pitchFamily="50" charset="-128"/>
                <a:ea typeface="ＤＨＰ特太ゴシック体" panose="020B0500000000000000" pitchFamily="50" charset="-128"/>
              </a:rPr>
              <a:t>自立</a:t>
            </a:r>
            <a:r>
              <a:rPr lang="ja-JP" altLang="en-US" sz="3200" dirty="0" smtClean="0">
                <a:solidFill>
                  <a:srgbClr val="C00000"/>
                </a:solidFill>
                <a:latin typeface="ＤＨＰ特太ゴシック体" panose="020B0500000000000000" pitchFamily="50" charset="-128"/>
                <a:ea typeface="ＤＨＰ特太ゴシック体" panose="020B0500000000000000" pitchFamily="50" charset="-128"/>
              </a:rPr>
              <a:t>支援</a:t>
            </a:r>
            <a:r>
              <a:rPr lang="en-US" altLang="ja-JP" sz="3200" dirty="0" smtClean="0">
                <a:solidFill>
                  <a:srgbClr val="C00000"/>
                </a:solidFill>
                <a:latin typeface="ＤＨＰ特太ゴシック体" panose="020B0500000000000000" pitchFamily="50" charset="-128"/>
                <a:ea typeface="ＤＨＰ特太ゴシック体" panose="020B0500000000000000" pitchFamily="50" charset="-128"/>
              </a:rPr>
              <a:t>)</a:t>
            </a:r>
            <a:r>
              <a:rPr lang="ja-JP" altLang="en-US" sz="3200" dirty="0" smtClean="0">
                <a:solidFill>
                  <a:srgbClr val="C00000"/>
                </a:solidFill>
                <a:latin typeface="ＤＨＰ特太ゴシック体" panose="020B0500000000000000" pitchFamily="50" charset="-128"/>
                <a:ea typeface="ＤＨＰ特太ゴシック体" panose="020B0500000000000000" pitchFamily="50" charset="-128"/>
              </a:rPr>
              <a:t>協議会の</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展開</a:t>
            </a:r>
            <a:r>
              <a:rPr lang="ja-JP" altLang="en-US" sz="3200" dirty="0" smtClean="0">
                <a:solidFill>
                  <a:srgbClr val="C00000"/>
                </a:solidFill>
                <a:latin typeface="ＤＨＰ特太ゴシック体" panose="020B0500000000000000" pitchFamily="50" charset="-128"/>
                <a:ea typeface="ＤＨＰ特太ゴシック体" panose="020B0500000000000000" pitchFamily="50" charset="-128"/>
              </a:rPr>
              <a:t>と地域づくり</a:t>
            </a:r>
            <a:endParaRPr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18435" name="Rectangle 3"/>
          <p:cNvSpPr>
            <a:spLocks noGrp="1" noChangeArrowheads="1"/>
          </p:cNvSpPr>
          <p:nvPr>
            <p:ph sz="quarter" idx="1"/>
          </p:nvPr>
        </p:nvSpPr>
        <p:spPr>
          <a:xfrm>
            <a:off x="662880" y="1559541"/>
            <a:ext cx="8229600" cy="3885683"/>
          </a:xfrm>
        </p:spPr>
        <p:txBody>
          <a:bodyPr/>
          <a:lstStyle/>
          <a:p>
            <a:pPr eaLnBrk="1" hangingPunct="1"/>
            <a:r>
              <a:rPr lang="ja-JP" altLang="en-US" sz="2800" dirty="0" smtClean="0"/>
              <a:t>（自立</a:t>
            </a:r>
            <a:r>
              <a:rPr lang="ja-JP" altLang="en-US" sz="2800" dirty="0"/>
              <a:t>支援）協議会で強調している３層構造</a:t>
            </a:r>
          </a:p>
          <a:p>
            <a:pPr marL="0" indent="0" algn="ctr" eaLnBrk="1" hangingPunct="1">
              <a:buNone/>
            </a:pPr>
            <a:r>
              <a:rPr lang="ja-JP" altLang="en-US" sz="2800" dirty="0"/>
              <a:t>個別調整</a:t>
            </a:r>
            <a:r>
              <a:rPr lang="ja-JP" altLang="en-US" sz="2800" dirty="0" smtClean="0"/>
              <a:t>会議 → 定例</a:t>
            </a:r>
            <a:r>
              <a:rPr lang="ja-JP" altLang="en-US" sz="2800" dirty="0"/>
              <a:t>調整</a:t>
            </a:r>
            <a:r>
              <a:rPr lang="ja-JP" altLang="en-US" sz="2800" dirty="0" smtClean="0"/>
              <a:t>会議 → 運営会議</a:t>
            </a:r>
          </a:p>
          <a:p>
            <a:pPr eaLnBrk="1" hangingPunct="1"/>
            <a:endParaRPr lang="ja-JP" altLang="en-US" sz="2800" dirty="0"/>
          </a:p>
          <a:p>
            <a:pPr eaLnBrk="1" hangingPunct="1"/>
            <a:r>
              <a:rPr lang="ja-JP" altLang="en-US" sz="2800" dirty="0"/>
              <a:t>これに基づいて、個別ニーズ→地域課題→社会資源の調整と開発へ展開する</a:t>
            </a:r>
            <a:endParaRPr lang="en-US" altLang="ja-JP" sz="2800" dirty="0"/>
          </a:p>
          <a:p>
            <a:pPr eaLnBrk="1" hangingPunct="1"/>
            <a:endParaRPr lang="ja-JP" altLang="en-US" sz="2800" dirty="0"/>
          </a:p>
        </p:txBody>
      </p:sp>
      <p:sp>
        <p:nvSpPr>
          <p:cNvPr id="4" name="スライド番号プレースホルダ 3"/>
          <p:cNvSpPr>
            <a:spLocks noGrp="1"/>
          </p:cNvSpPr>
          <p:nvPr>
            <p:ph type="sldNum" sz="quarter" idx="12"/>
          </p:nvPr>
        </p:nvSpPr>
        <p:spPr/>
        <p:txBody>
          <a:bodyPr/>
          <a:lstStyle/>
          <a:p>
            <a:fld id="{31E2F613-F059-4C55-86A6-1B2E98A47AC9}" type="slidenum">
              <a:rPr lang="en-US" altLang="ja-JP" smtClean="0">
                <a:solidFill>
                  <a:srgbClr val="000000"/>
                </a:solidFill>
              </a:rPr>
              <a:pPr/>
              <a:t>21</a:t>
            </a:fld>
            <a:endParaRPr lang="en-US" altLang="ja-JP">
              <a:solidFill>
                <a:srgbClr val="000000"/>
              </a:solidFill>
            </a:endParaRPr>
          </a:p>
        </p:txBody>
      </p:sp>
    </p:spTree>
    <p:extLst>
      <p:ext uri="{BB962C8B-B14F-4D97-AF65-F5344CB8AC3E}">
        <p14:creationId xmlns:p14="http://schemas.microsoft.com/office/powerpoint/2010/main" val="907900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sz="2400" b="0" dirty="0">
              <a:latin typeface="メイリオ" panose="020B0604030504040204" pitchFamily="50" charset="-128"/>
              <a:ea typeface="メイリオ" panose="020B0604030504040204" pitchFamily="50" charset="-128"/>
            </a:endParaRPr>
          </a:p>
        </p:txBody>
      </p:sp>
      <p:sp>
        <p:nvSpPr>
          <p:cNvPr id="3" name="テキスト プレースホルダー 2"/>
          <p:cNvSpPr>
            <a:spLocks noGrp="1"/>
          </p:cNvSpPr>
          <p:nvPr>
            <p:ph type="body" idx="1"/>
          </p:nvPr>
        </p:nvSpPr>
        <p:spPr/>
        <p:txBody>
          <a:bodyPr>
            <a:normAutofit/>
          </a:bodyPr>
          <a:lstStyle/>
          <a:p>
            <a:r>
              <a:rPr lang="ja-JP" altLang="en-US" sz="3200" dirty="0" smtClean="0">
                <a:solidFill>
                  <a:schemeClr val="tx1"/>
                </a:solidFill>
                <a:latin typeface="メイリオ" panose="020B0604030504040204" pitchFamily="50" charset="-128"/>
                <a:ea typeface="メイリオ" panose="020B0604030504040204" pitchFamily="50" charset="-128"/>
              </a:rPr>
              <a:t>３．地域</a:t>
            </a:r>
            <a:r>
              <a:rPr lang="ja-JP" altLang="en-US" sz="3200" dirty="0" smtClean="0">
                <a:solidFill>
                  <a:schemeClr val="tx1"/>
                </a:solidFill>
                <a:latin typeface="メイリオ" panose="020B0604030504040204" pitchFamily="50" charset="-128"/>
                <a:ea typeface="メイリオ" panose="020B0604030504040204" pitchFamily="50" charset="-128"/>
              </a:rPr>
              <a:t>に働き掛けるため</a:t>
            </a:r>
            <a:r>
              <a:rPr lang="ja-JP" altLang="en-US" sz="3200" dirty="0" smtClean="0">
                <a:solidFill>
                  <a:schemeClr val="tx1"/>
                </a:solidFill>
                <a:latin typeface="メイリオ" panose="020B0604030504040204" pitchFamily="50" charset="-128"/>
                <a:ea typeface="メイリオ" panose="020B0604030504040204" pitchFamily="50" charset="-128"/>
              </a:rPr>
              <a:t>の技術</a:t>
            </a:r>
            <a:endParaRPr kumimoji="1" lang="ja-JP" altLang="en-US" sz="3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93856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611560" y="188640"/>
            <a:ext cx="7772400" cy="1143000"/>
          </a:xfrm>
        </p:spPr>
        <p:txBody>
          <a:bodyPr/>
          <a:lstStyle/>
          <a:p>
            <a:pPr algn="l" eaLnBrk="1" hangingPunct="1"/>
            <a:r>
              <a:rPr lang="ja-JP" altLang="en-US" sz="3200">
                <a:solidFill>
                  <a:srgbClr val="C00000"/>
                </a:solidFill>
                <a:latin typeface="ＤＨＰ特太ゴシック体" panose="020B0500000000000000" pitchFamily="50" charset="-128"/>
                <a:ea typeface="ＤＨＰ特太ゴシック体" panose="020B0500000000000000" pitchFamily="50" charset="-128"/>
              </a:rPr>
              <a:t>メゾネットワークの要は共有化</a:t>
            </a:r>
          </a:p>
        </p:txBody>
      </p:sp>
      <p:sp>
        <p:nvSpPr>
          <p:cNvPr id="16387" name="コンテンツ プレースホルダ 2"/>
          <p:cNvSpPr>
            <a:spLocks noGrp="1"/>
          </p:cNvSpPr>
          <p:nvPr>
            <p:ph idx="1"/>
          </p:nvPr>
        </p:nvSpPr>
        <p:spPr>
          <a:xfrm>
            <a:off x="685800" y="1412776"/>
            <a:ext cx="7772400" cy="4114800"/>
          </a:xfrm>
        </p:spPr>
        <p:txBody>
          <a:bodyPr/>
          <a:lstStyle/>
          <a:p>
            <a:pPr eaLnBrk="1" hangingPunct="1"/>
            <a:r>
              <a:rPr lang="ja-JP" altLang="en-US"/>
              <a:t>良好なネットワーク構成要件</a:t>
            </a:r>
            <a:endParaRPr lang="en-US" altLang="ja-JP"/>
          </a:p>
          <a:p>
            <a:pPr eaLnBrk="1" hangingPunct="1">
              <a:buFont typeface="Wingdings" pitchFamily="2" charset="2"/>
              <a:buNone/>
            </a:pPr>
            <a:r>
              <a:rPr lang="ja-JP" altLang="en-US" smtClean="0"/>
              <a:t>　１</a:t>
            </a:r>
            <a:r>
              <a:rPr lang="ja-JP" altLang="en-US"/>
              <a:t>）対人関係要因</a:t>
            </a:r>
            <a:endParaRPr lang="en-US" altLang="ja-JP"/>
          </a:p>
          <a:p>
            <a:pPr eaLnBrk="1" hangingPunct="1">
              <a:buFont typeface="Wingdings" pitchFamily="2" charset="2"/>
              <a:buNone/>
            </a:pPr>
            <a:r>
              <a:rPr lang="ja-JP" altLang="en-US" smtClean="0"/>
              <a:t>　　・</a:t>
            </a:r>
            <a:r>
              <a:rPr lang="ja-JP" altLang="en-US"/>
              <a:t>連携の喜び、信頼、コミュニケーション</a:t>
            </a:r>
            <a:r>
              <a:rPr lang="ja-JP" altLang="en-US" smtClean="0"/>
              <a:t>、</a:t>
            </a:r>
          </a:p>
          <a:p>
            <a:pPr eaLnBrk="1" hangingPunct="1">
              <a:buFont typeface="Wingdings" pitchFamily="2" charset="2"/>
              <a:buNone/>
            </a:pPr>
            <a:r>
              <a:rPr lang="ja-JP" altLang="en-US" smtClean="0"/>
              <a:t>　　 相互尊敬</a:t>
            </a:r>
          </a:p>
          <a:p>
            <a:pPr eaLnBrk="1" hangingPunct="1">
              <a:lnSpc>
                <a:spcPts val="1200"/>
              </a:lnSpc>
              <a:buFont typeface="Wingdings" pitchFamily="2" charset="2"/>
              <a:buNone/>
            </a:pPr>
            <a:endParaRPr lang="en-US" altLang="ja-JP"/>
          </a:p>
          <a:p>
            <a:pPr eaLnBrk="1" hangingPunct="1">
              <a:buFont typeface="Wingdings" pitchFamily="2" charset="2"/>
              <a:buNone/>
            </a:pPr>
            <a:r>
              <a:rPr lang="ja-JP" altLang="en-US" smtClean="0"/>
              <a:t>　２</a:t>
            </a:r>
            <a:r>
              <a:rPr lang="ja-JP" altLang="en-US"/>
              <a:t>）組織的要因</a:t>
            </a:r>
            <a:endParaRPr lang="en-US" altLang="ja-JP"/>
          </a:p>
          <a:p>
            <a:pPr eaLnBrk="1" hangingPunct="1">
              <a:buFont typeface="Wingdings" pitchFamily="2" charset="2"/>
              <a:buNone/>
            </a:pPr>
            <a:r>
              <a:rPr lang="ja-JP" altLang="en-US" smtClean="0"/>
              <a:t>　　・</a:t>
            </a:r>
            <a:r>
              <a:rPr lang="ja-JP" altLang="en-US"/>
              <a:t>組織構造、組織的理念、リーダーへ</a:t>
            </a:r>
            <a:r>
              <a:rPr lang="ja-JP" altLang="en-US" smtClean="0"/>
              <a:t>の</a:t>
            </a:r>
          </a:p>
          <a:p>
            <a:pPr eaLnBrk="1" hangingPunct="1">
              <a:buFont typeface="Wingdings" pitchFamily="2" charset="2"/>
              <a:buNone/>
            </a:pPr>
            <a:r>
              <a:rPr lang="ja-JP" altLang="en-US" smtClean="0"/>
              <a:t>　　  支援</a:t>
            </a:r>
            <a:r>
              <a:rPr lang="ja-JP" altLang="en-US"/>
              <a:t>、チーム資源、協力と交流</a:t>
            </a:r>
          </a:p>
        </p:txBody>
      </p:sp>
      <p:sp>
        <p:nvSpPr>
          <p:cNvPr id="4" name="スライド番号プレースホルダ 3"/>
          <p:cNvSpPr>
            <a:spLocks noGrp="1"/>
          </p:cNvSpPr>
          <p:nvPr>
            <p:ph type="sldNum" sz="quarter" idx="12"/>
          </p:nvPr>
        </p:nvSpPr>
        <p:spPr/>
        <p:txBody>
          <a:bodyPr/>
          <a:lstStyle/>
          <a:p>
            <a:fld id="{31E2F613-F059-4C55-86A6-1B2E98A47AC9}" type="slidenum">
              <a:rPr lang="en-US" altLang="ja-JP" smtClean="0">
                <a:solidFill>
                  <a:srgbClr val="000000"/>
                </a:solidFill>
              </a:rPr>
              <a:pPr/>
              <a:t>23</a:t>
            </a:fld>
            <a:endParaRPr lang="en-US" altLang="ja-JP">
              <a:solidFill>
                <a:srgbClr val="000000"/>
              </a:solidFill>
            </a:endParaRPr>
          </a:p>
        </p:txBody>
      </p:sp>
    </p:spTree>
    <p:extLst>
      <p:ext uri="{BB962C8B-B14F-4D97-AF65-F5344CB8AC3E}">
        <p14:creationId xmlns:p14="http://schemas.microsoft.com/office/powerpoint/2010/main" val="326534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611560" y="260648"/>
            <a:ext cx="7772400" cy="1143000"/>
          </a:xfrm>
        </p:spPr>
        <p:txBody>
          <a:bodyPr/>
          <a:lstStyle/>
          <a:p>
            <a:pPr algn="l" eaLnBrk="1" hangingPunct="1"/>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組織的要因について</a:t>
            </a:r>
          </a:p>
        </p:txBody>
      </p:sp>
      <p:sp>
        <p:nvSpPr>
          <p:cNvPr id="17411" name="コンテンツ プレースホルダ 2"/>
          <p:cNvSpPr>
            <a:spLocks noGrp="1"/>
          </p:cNvSpPr>
          <p:nvPr>
            <p:ph idx="1"/>
          </p:nvPr>
        </p:nvSpPr>
        <p:spPr>
          <a:xfrm>
            <a:off x="685800" y="1484784"/>
            <a:ext cx="7772400" cy="4114800"/>
          </a:xfrm>
        </p:spPr>
        <p:txBody>
          <a:bodyPr/>
          <a:lstStyle/>
          <a:p>
            <a:pPr eaLnBrk="1" hangingPunct="1"/>
            <a:r>
              <a:rPr lang="ja-JP" altLang="en-US" sz="2800" dirty="0"/>
              <a:t>組織構造（水平性、決定の共有）</a:t>
            </a:r>
            <a:endParaRPr lang="en-US" altLang="ja-JP" sz="2800" dirty="0"/>
          </a:p>
          <a:p>
            <a:pPr eaLnBrk="1" hangingPunct="1"/>
            <a:r>
              <a:rPr lang="ja-JP" altLang="en-US" sz="2800" dirty="0"/>
              <a:t>組織理念（参加、平等、自由、相互協力）</a:t>
            </a:r>
            <a:endParaRPr lang="en-US" altLang="ja-JP" sz="2800" dirty="0"/>
          </a:p>
          <a:p>
            <a:pPr eaLnBrk="1" hangingPunct="1"/>
            <a:r>
              <a:rPr lang="ja-JP" altLang="en-US" sz="2800" dirty="0"/>
              <a:t>リーダーへの支援（リーダーシップのあり方）</a:t>
            </a:r>
            <a:endParaRPr lang="en-US" altLang="ja-JP" sz="2800" dirty="0"/>
          </a:p>
          <a:p>
            <a:pPr eaLnBrk="1" hangingPunct="1"/>
            <a:r>
              <a:rPr lang="ja-JP" altLang="en-US" sz="2800" dirty="0"/>
              <a:t>チーム資源（場所、時間、情報）</a:t>
            </a:r>
            <a:endParaRPr lang="en-US" altLang="ja-JP" sz="2800" dirty="0"/>
          </a:p>
          <a:p>
            <a:pPr eaLnBrk="1" hangingPunct="1"/>
            <a:r>
              <a:rPr lang="ja-JP" altLang="en-US" sz="2800" dirty="0"/>
              <a:t>協力と交流（理念、手順、共通様式）</a:t>
            </a:r>
          </a:p>
        </p:txBody>
      </p:sp>
      <p:sp>
        <p:nvSpPr>
          <p:cNvPr id="4" name="スライド番号プレースホルダ 3"/>
          <p:cNvSpPr>
            <a:spLocks noGrp="1"/>
          </p:cNvSpPr>
          <p:nvPr>
            <p:ph type="sldNum" sz="quarter" idx="12"/>
          </p:nvPr>
        </p:nvSpPr>
        <p:spPr/>
        <p:txBody>
          <a:bodyPr/>
          <a:lstStyle/>
          <a:p>
            <a:fld id="{31E2F613-F059-4C55-86A6-1B2E98A47AC9}" type="slidenum">
              <a:rPr lang="en-US" altLang="ja-JP" smtClean="0">
                <a:solidFill>
                  <a:srgbClr val="000000"/>
                </a:solidFill>
              </a:rPr>
              <a:pPr/>
              <a:t>24</a:t>
            </a:fld>
            <a:endParaRPr lang="en-US" altLang="ja-JP">
              <a:solidFill>
                <a:srgbClr val="000000"/>
              </a:solidFill>
            </a:endParaRPr>
          </a:p>
        </p:txBody>
      </p:sp>
    </p:spTree>
    <p:extLst>
      <p:ext uri="{BB962C8B-B14F-4D97-AF65-F5344CB8AC3E}">
        <p14:creationId xmlns:p14="http://schemas.microsoft.com/office/powerpoint/2010/main" val="2998496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399828"/>
            <a:ext cx="7886700" cy="796924"/>
          </a:xfrm>
        </p:spPr>
        <p:txBody>
          <a:bodyPr>
            <a:normAutofit/>
          </a:bodyPr>
          <a:lstStyle/>
          <a:p>
            <a:pPr algn="l"/>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並行的ニーズ検討を可能とする技術</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683568" y="1268760"/>
            <a:ext cx="8208912" cy="4805804"/>
          </a:xfrm>
        </p:spPr>
        <p:txBody>
          <a:bodyPr>
            <a:normAutofit/>
          </a:bodyPr>
          <a:lstStyle/>
          <a:p>
            <a:pPr>
              <a:lnSpc>
                <a:spcPts val="3300"/>
              </a:lnSpc>
              <a:buNone/>
            </a:pPr>
            <a:r>
              <a:rPr kumimoji="1" lang="ja-JP" altLang="en-US" sz="2800" dirty="0" smtClean="0">
                <a:latin typeface="ＭＳ ゴシック" panose="020B0609070205080204" pitchFamily="49" charset="-128"/>
                <a:ea typeface="ＭＳ ゴシック" panose="020B0609070205080204" pitchFamily="49" charset="-128"/>
              </a:rPr>
              <a:t>① </a:t>
            </a:r>
            <a:r>
              <a:rPr lang="ja-JP" altLang="en-US" sz="2800" dirty="0" smtClean="0">
                <a:latin typeface="ＭＳ ゴシック" panose="020B0609070205080204" pitchFamily="49" charset="-128"/>
                <a:ea typeface="ＭＳ ゴシック" panose="020B0609070205080204" pitchFamily="49" charset="-128"/>
              </a:rPr>
              <a:t>個別課題と地域課題を</a:t>
            </a:r>
            <a:r>
              <a:rPr lang="ja-JP" altLang="en-US" sz="2800" dirty="0" smtClean="0">
                <a:latin typeface="ＭＳ ゴシック" panose="020B0609070205080204" pitchFamily="49" charset="-128"/>
                <a:ea typeface="ＭＳ ゴシック" panose="020B0609070205080204" pitchFamily="49" charset="-128"/>
              </a:rPr>
              <a:t>関係付ける発想</a:t>
            </a:r>
            <a:endParaRPr lang="en-US" altLang="ja-JP" sz="2800" dirty="0" smtClean="0">
              <a:latin typeface="ＭＳ ゴシック" panose="020B0609070205080204" pitchFamily="49" charset="-128"/>
              <a:ea typeface="ＭＳ ゴシック" panose="020B0609070205080204" pitchFamily="49" charset="-128"/>
            </a:endParaRPr>
          </a:p>
          <a:p>
            <a:pPr>
              <a:lnSpc>
                <a:spcPts val="3300"/>
              </a:lnSpc>
              <a:buNone/>
            </a:pPr>
            <a:r>
              <a:rPr lang="en-US" altLang="ja-JP" sz="2800" dirty="0">
                <a:latin typeface="ＭＳ ゴシック" panose="020B0609070205080204" pitchFamily="49" charset="-128"/>
                <a:ea typeface="ＭＳ ゴシック" panose="020B0609070205080204" pitchFamily="49" charset="-128"/>
              </a:rPr>
              <a:t> </a:t>
            </a:r>
            <a:r>
              <a:rPr lang="en-US" altLang="ja-JP" sz="2800" dirty="0" smtClean="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（個別支援⇔地域支援）</a:t>
            </a:r>
            <a:endParaRPr lang="en-US" altLang="ja-JP" sz="2800" dirty="0" smtClean="0">
              <a:latin typeface="ＭＳ ゴシック" panose="020B0609070205080204" pitchFamily="49" charset="-128"/>
              <a:ea typeface="ＭＳ ゴシック" panose="020B0609070205080204" pitchFamily="49" charset="-128"/>
            </a:endParaRPr>
          </a:p>
          <a:p>
            <a:pPr>
              <a:lnSpc>
                <a:spcPts val="3300"/>
              </a:lnSpc>
              <a:buNone/>
            </a:pPr>
            <a:r>
              <a:rPr lang="ja-JP" altLang="en-US" sz="2800" dirty="0" smtClean="0">
                <a:latin typeface="ＭＳ ゴシック" panose="020B0609070205080204" pitchFamily="49" charset="-128"/>
                <a:ea typeface="ＭＳ ゴシック" panose="020B0609070205080204" pitchFamily="49" charset="-128"/>
              </a:rPr>
              <a:t>② 「</a:t>
            </a:r>
            <a:r>
              <a:rPr lang="ja-JP" altLang="en-US" sz="2800" dirty="0">
                <a:latin typeface="ＭＳ ゴシック" panose="020B0609070205080204" pitchFamily="49" charset="-128"/>
                <a:ea typeface="ＭＳ ゴシック" panose="020B0609070205080204" pitchFamily="49" charset="-128"/>
              </a:rPr>
              <a:t>地域」のアセスメントをする</a:t>
            </a:r>
            <a:r>
              <a:rPr lang="ja-JP" altLang="en-US" sz="2800" dirty="0" smtClean="0">
                <a:latin typeface="ＭＳ ゴシック" panose="020B0609070205080204" pitchFamily="49" charset="-128"/>
                <a:ea typeface="ＭＳ ゴシック" panose="020B0609070205080204" pitchFamily="49" charset="-128"/>
              </a:rPr>
              <a:t>力</a:t>
            </a:r>
            <a:r>
              <a:rPr lang="en-US" altLang="ja-JP" sz="2800" dirty="0" smtClean="0">
                <a:latin typeface="ＭＳ ゴシック" panose="020B0609070205080204" pitchFamily="49" charset="-128"/>
                <a:ea typeface="ＭＳ ゴシック" panose="020B0609070205080204" pitchFamily="49" charset="-128"/>
              </a:rPr>
              <a:t>(</a:t>
            </a:r>
            <a:r>
              <a:rPr lang="ja-JP" altLang="en-US" sz="2800" dirty="0" smtClean="0">
                <a:latin typeface="ＭＳ ゴシック" panose="020B0609070205080204" pitchFamily="49" charset="-128"/>
                <a:ea typeface="ＭＳ ゴシック" panose="020B0609070205080204" pitchFamily="49" charset="-128"/>
              </a:rPr>
              <a:t>地域診断</a:t>
            </a:r>
            <a:r>
              <a:rPr lang="en-US" altLang="ja-JP" sz="2800" dirty="0">
                <a:latin typeface="ＭＳ ゴシック" panose="020B0609070205080204" pitchFamily="49" charset="-128"/>
                <a:ea typeface="ＭＳ ゴシック" panose="020B0609070205080204" pitchFamily="49" charset="-128"/>
              </a:rPr>
              <a:t>)</a:t>
            </a:r>
            <a:endParaRPr lang="en-US" altLang="ja-JP" sz="2800" dirty="0" smtClean="0">
              <a:latin typeface="ＭＳ ゴシック" panose="020B0609070205080204" pitchFamily="49" charset="-128"/>
              <a:ea typeface="ＭＳ ゴシック" panose="020B0609070205080204" pitchFamily="49" charset="-128"/>
            </a:endParaRPr>
          </a:p>
          <a:p>
            <a:pPr>
              <a:lnSpc>
                <a:spcPts val="3300"/>
              </a:lnSpc>
              <a:buNone/>
            </a:pPr>
            <a:endParaRPr lang="ja-JP" altLang="en-US" sz="2800" dirty="0" smtClean="0">
              <a:latin typeface="ＭＳ ゴシック" panose="020B0609070205080204" pitchFamily="49" charset="-128"/>
              <a:ea typeface="ＭＳ ゴシック" panose="020B0609070205080204" pitchFamily="49" charset="-128"/>
            </a:endParaRPr>
          </a:p>
          <a:p>
            <a:pPr>
              <a:lnSpc>
                <a:spcPts val="3300"/>
              </a:lnSpc>
              <a:buNone/>
            </a:pPr>
            <a:endParaRPr lang="en-US" altLang="ja-JP" sz="2800" dirty="0" smtClean="0">
              <a:latin typeface="ＭＳ ゴシック" panose="020B0609070205080204" pitchFamily="49" charset="-128"/>
              <a:ea typeface="ＭＳ ゴシック" panose="020B0609070205080204" pitchFamily="49" charset="-128"/>
            </a:endParaRPr>
          </a:p>
          <a:p>
            <a:pPr>
              <a:lnSpc>
                <a:spcPts val="3300"/>
              </a:lnSpc>
              <a:buNone/>
            </a:pPr>
            <a:r>
              <a:rPr lang="ja-JP" altLang="en-US" sz="2800" dirty="0" smtClean="0">
                <a:latin typeface="ＭＳ ゴシック" panose="020B0609070205080204" pitchFamily="49" charset="-128"/>
                <a:ea typeface="ＭＳ ゴシック" panose="020B0609070205080204" pitchFamily="49" charset="-128"/>
              </a:rPr>
              <a:t>③ 「地域を変革する」相談援助（地域連携による支援）</a:t>
            </a:r>
            <a:endParaRPr lang="en-US" altLang="ja-JP" sz="2800" dirty="0" smtClean="0">
              <a:latin typeface="ＭＳ ゴシック" panose="020B0609070205080204" pitchFamily="49" charset="-128"/>
              <a:ea typeface="ＭＳ ゴシック" panose="020B0609070205080204" pitchFamily="49" charset="-128"/>
            </a:endParaRPr>
          </a:p>
          <a:p>
            <a:pPr>
              <a:lnSpc>
                <a:spcPts val="3300"/>
              </a:lnSpc>
              <a:buNone/>
            </a:pPr>
            <a:r>
              <a:rPr lang="ja-JP" altLang="en-US" sz="2800" dirty="0" smtClean="0">
                <a:latin typeface="ＭＳ ゴシック" panose="020B0609070205080204" pitchFamily="49" charset="-128"/>
                <a:ea typeface="ＭＳ ゴシック" panose="020B0609070205080204" pitchFamily="49" charset="-128"/>
              </a:rPr>
              <a:t>④ 地域生活力を向上させるアプローチ</a:t>
            </a:r>
            <a:r>
              <a:rPr lang="en-US" altLang="ja-JP" sz="2800" dirty="0" smtClean="0">
                <a:latin typeface="ＭＳ ゴシック" panose="020B0609070205080204" pitchFamily="49" charset="-128"/>
                <a:ea typeface="ＭＳ ゴシック" panose="020B0609070205080204" pitchFamily="49" charset="-128"/>
              </a:rPr>
              <a:t>(</a:t>
            </a:r>
            <a:r>
              <a:rPr lang="ja-JP" altLang="en-US" sz="2800" dirty="0" smtClean="0">
                <a:latin typeface="ＭＳ ゴシック" panose="020B0609070205080204" pitchFamily="49" charset="-128"/>
                <a:ea typeface="ＭＳ ゴシック" panose="020B0609070205080204" pitchFamily="49" charset="-128"/>
              </a:rPr>
              <a:t>自己決定</a:t>
            </a:r>
            <a:r>
              <a:rPr lang="en-US" altLang="ja-JP" sz="2800" dirty="0" smtClean="0">
                <a:latin typeface="ＭＳ ゴシック" panose="020B0609070205080204" pitchFamily="49" charset="-128"/>
                <a:ea typeface="ＭＳ ゴシック" panose="020B0609070205080204" pitchFamily="49" charset="-128"/>
              </a:rPr>
              <a:t>)</a:t>
            </a:r>
            <a:r>
              <a:rPr lang="ja-JP" altLang="en-US" sz="2800" dirty="0" smtClean="0">
                <a:latin typeface="ＭＳ ゴシック" panose="020B0609070205080204" pitchFamily="49" charset="-128"/>
                <a:ea typeface="ＭＳ ゴシック" panose="020B0609070205080204" pitchFamily="49" charset="-128"/>
              </a:rPr>
              <a:t>が可能な環境づくり</a:t>
            </a:r>
            <a:endParaRPr lang="ja-JP" altLang="en-US" sz="2800" dirty="0">
              <a:latin typeface="ＭＳ ゴシック" panose="020B0609070205080204" pitchFamily="49" charset="-128"/>
              <a:ea typeface="ＭＳ ゴシック" panose="020B0609070205080204" pitchFamily="49" charset="-128"/>
            </a:endParaRPr>
          </a:p>
        </p:txBody>
      </p:sp>
      <p:sp>
        <p:nvSpPr>
          <p:cNvPr id="6" name="スライド番号プレースホルダー 5"/>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25</a:t>
            </a:fld>
            <a:endParaRPr lang="ja-JP" altLang="en-US" dirty="0">
              <a:solidFill>
                <a:prstClr val="black">
                  <a:tint val="75000"/>
                </a:prstClr>
              </a:solidFill>
            </a:endParaRPr>
          </a:p>
        </p:txBody>
      </p:sp>
      <p:sp>
        <p:nvSpPr>
          <p:cNvPr id="4" name="正方形/長方形 3"/>
          <p:cNvSpPr/>
          <p:nvPr/>
        </p:nvSpPr>
        <p:spPr>
          <a:xfrm>
            <a:off x="3635896" y="5805264"/>
            <a:ext cx="5407249" cy="276999"/>
          </a:xfrm>
          <a:prstGeom prst="rect">
            <a:avLst/>
          </a:prstGeom>
        </p:spPr>
        <p:txBody>
          <a:bodyPr wrap="none">
            <a:spAutoFit/>
          </a:bodyPr>
          <a:lstStyle/>
          <a:p>
            <a:r>
              <a:rPr lang="ja-JP" altLang="en-US" sz="1200" dirty="0"/>
              <a:t>参考　</a:t>
            </a:r>
            <a:r>
              <a:rPr lang="en-US" altLang="ja-JP" sz="1200" dirty="0"/>
              <a:t>(</a:t>
            </a:r>
            <a:r>
              <a:rPr lang="ja-JP" altLang="en-US" sz="1200" dirty="0"/>
              <a:t>一社</a:t>
            </a:r>
            <a:r>
              <a:rPr lang="en-US" altLang="ja-JP" sz="1200" dirty="0"/>
              <a:t>)</a:t>
            </a:r>
            <a:r>
              <a:rPr lang="ja-JP" altLang="en-US" sz="1200" dirty="0"/>
              <a:t>日本介護支援専門員協会テキスト「主任</a:t>
            </a:r>
            <a:r>
              <a:rPr lang="zh-TW" altLang="en-US" sz="1200" dirty="0"/>
              <a:t>介護支援専門員研修</a:t>
            </a:r>
            <a:r>
              <a:rPr lang="ja-JP" altLang="en-US" sz="1200" dirty="0"/>
              <a:t>」</a:t>
            </a:r>
            <a:r>
              <a:rPr lang="en-US" altLang="ja-JP" sz="1200" dirty="0"/>
              <a:t>2016</a:t>
            </a:r>
            <a:endParaRPr lang="ja-JP" altLang="en-US" sz="1200" dirty="0"/>
          </a:p>
        </p:txBody>
      </p:sp>
      <p:sp>
        <p:nvSpPr>
          <p:cNvPr id="9" name="タイトル 1"/>
          <p:cNvSpPr txBox="1">
            <a:spLocks/>
          </p:cNvSpPr>
          <p:nvPr/>
        </p:nvSpPr>
        <p:spPr bwMode="auto">
          <a:xfrm>
            <a:off x="395536" y="3068960"/>
            <a:ext cx="7886700" cy="796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7500"/>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r>
              <a:rPr lang="ja-JP" altLang="en-US" sz="3200" kern="0" dirty="0" smtClean="0">
                <a:solidFill>
                  <a:srgbClr val="C00000"/>
                </a:solidFill>
                <a:latin typeface="ＤＨＰ特太ゴシック体" panose="020B0500000000000000" pitchFamily="50" charset="-128"/>
                <a:ea typeface="ＤＨＰ特太ゴシック体" panose="020B0500000000000000" pitchFamily="50" charset="-128"/>
              </a:rPr>
              <a:t>専門機関による地域連携を可能とする技術</a:t>
            </a:r>
            <a:endParaRPr lang="ja-JP" altLang="en-US" sz="3200" kern="0" dirty="0">
              <a:solidFill>
                <a:srgbClr val="C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804060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3568" y="1340768"/>
            <a:ext cx="8208912" cy="4536504"/>
          </a:xfrm>
        </p:spPr>
        <p:txBody>
          <a:bodyPr>
            <a:normAutofit/>
          </a:bodyPr>
          <a:lstStyle/>
          <a:p>
            <a:pPr>
              <a:lnSpc>
                <a:spcPts val="3300"/>
              </a:lnSpc>
              <a:buNone/>
            </a:pPr>
            <a:r>
              <a:rPr lang="ja-JP" altLang="en-US" sz="3200" smtClean="0">
                <a:latin typeface="ＭＳ ゴシック" panose="020B0609070205080204" pitchFamily="49" charset="-128"/>
                <a:ea typeface="ＭＳ ゴシック" panose="020B0609070205080204" pitchFamily="49" charset="-128"/>
              </a:rPr>
              <a:t>⑤ 当事者</a:t>
            </a:r>
            <a:r>
              <a:rPr lang="ja-JP" altLang="en-US" sz="3200" dirty="0">
                <a:latin typeface="ＭＳ ゴシック" panose="020B0609070205080204" pitchFamily="49" charset="-128"/>
                <a:ea typeface="ＭＳ ゴシック" panose="020B0609070205080204" pitchFamily="49" charset="-128"/>
              </a:rPr>
              <a:t>組織化（セルフヘルプ）</a:t>
            </a:r>
            <a:endParaRPr lang="en-US" altLang="ja-JP" sz="3200" dirty="0">
              <a:latin typeface="ＭＳ ゴシック" panose="020B0609070205080204" pitchFamily="49" charset="-128"/>
              <a:ea typeface="ＭＳ ゴシック" panose="020B0609070205080204" pitchFamily="49" charset="-128"/>
            </a:endParaRPr>
          </a:p>
          <a:p>
            <a:pPr>
              <a:lnSpc>
                <a:spcPts val="3300"/>
              </a:lnSpc>
              <a:buNone/>
            </a:pPr>
            <a:r>
              <a:rPr lang="ja-JP" altLang="en-US" sz="3200" smtClean="0">
                <a:latin typeface="ＭＳ ゴシック" panose="020B0609070205080204" pitchFamily="49" charset="-128"/>
                <a:ea typeface="ＭＳ ゴシック" panose="020B0609070205080204" pitchFamily="49" charset="-128"/>
              </a:rPr>
              <a:t>⑥ 住民</a:t>
            </a:r>
            <a:r>
              <a:rPr lang="ja-JP" altLang="en-US" sz="3200" dirty="0">
                <a:latin typeface="ＭＳ ゴシック" panose="020B0609070205080204" pitchFamily="49" charset="-128"/>
                <a:ea typeface="ＭＳ ゴシック" panose="020B0609070205080204" pitchFamily="49" charset="-128"/>
              </a:rPr>
              <a:t>活動組織化（地域の組織化</a:t>
            </a:r>
            <a:r>
              <a:rPr lang="ja-JP" altLang="en-US" sz="3200" dirty="0" smtClean="0">
                <a:latin typeface="ＭＳ ゴシック" panose="020B0609070205080204" pitchFamily="49" charset="-128"/>
                <a:ea typeface="ＭＳ ゴシック" panose="020B0609070205080204" pitchFamily="49" charset="-128"/>
              </a:rPr>
              <a:t>）</a:t>
            </a:r>
            <a:endParaRPr lang="en-US" altLang="ja-JP" sz="3200" dirty="0" smtClean="0">
              <a:latin typeface="ＭＳ ゴシック" panose="020B0609070205080204" pitchFamily="49" charset="-128"/>
              <a:ea typeface="ＭＳ ゴシック" panose="020B0609070205080204" pitchFamily="49" charset="-128"/>
            </a:endParaRPr>
          </a:p>
          <a:p>
            <a:pPr>
              <a:lnSpc>
                <a:spcPts val="3300"/>
              </a:lnSpc>
              <a:buNone/>
            </a:pPr>
            <a:r>
              <a:rPr lang="ja-JP" altLang="en-US" smtClean="0">
                <a:latin typeface="ＭＳ ゴシック" panose="020B0609070205080204" pitchFamily="49" charset="-128"/>
                <a:ea typeface="ＭＳ ゴシック" panose="020B0609070205080204" pitchFamily="49" charset="-128"/>
              </a:rPr>
              <a:t>⑦ 福祉</a:t>
            </a:r>
            <a:r>
              <a:rPr lang="ja-JP" altLang="en-US" dirty="0">
                <a:latin typeface="ＭＳ ゴシック" panose="020B0609070205080204" pitchFamily="49" charset="-128"/>
                <a:ea typeface="ＭＳ ゴシック" panose="020B0609070205080204" pitchFamily="49" charset="-128"/>
              </a:rPr>
              <a:t>教育（地域の理解力向上</a:t>
            </a:r>
            <a:r>
              <a:rPr lang="ja-JP" altLang="en-US" dirty="0" smtClean="0">
                <a:latin typeface="ＭＳ ゴシック" panose="020B0609070205080204" pitchFamily="49" charset="-128"/>
                <a:ea typeface="ＭＳ ゴシック" panose="020B0609070205080204" pitchFamily="49" charset="-128"/>
              </a:rPr>
              <a:t>）</a:t>
            </a:r>
            <a:endParaRPr lang="ja-JP" altLang="en-US" dirty="0">
              <a:latin typeface="ＭＳ ゴシック" panose="020B0609070205080204" pitchFamily="49" charset="-128"/>
              <a:ea typeface="ＭＳ ゴシック" panose="020B0609070205080204" pitchFamily="49" charset="-128"/>
            </a:endParaRPr>
          </a:p>
          <a:p>
            <a:pPr>
              <a:lnSpc>
                <a:spcPts val="3300"/>
              </a:lnSpc>
              <a:buNone/>
            </a:pPr>
            <a:r>
              <a:rPr lang="ja-JP" altLang="en-US" smtClean="0">
                <a:latin typeface="ＭＳ ゴシック" panose="020B0609070205080204" pitchFamily="49" charset="-128"/>
                <a:ea typeface="ＭＳ ゴシック" panose="020B0609070205080204" pitchFamily="49" charset="-128"/>
              </a:rPr>
              <a:t>⑧ 支援</a:t>
            </a:r>
            <a:r>
              <a:rPr lang="ja-JP" altLang="en-US" dirty="0">
                <a:latin typeface="ＭＳ ゴシック" panose="020B0609070205080204" pitchFamily="49" charset="-128"/>
                <a:ea typeface="ＭＳ ゴシック" panose="020B0609070205080204" pitchFamily="49" charset="-128"/>
              </a:rPr>
              <a:t>ネットワークづくり（地域支え合いの輪づくり）</a:t>
            </a:r>
            <a:endParaRPr lang="en-US" altLang="ja-JP" dirty="0">
              <a:latin typeface="ＭＳ ゴシック" panose="020B0609070205080204" pitchFamily="49" charset="-128"/>
              <a:ea typeface="ＭＳ ゴシック" panose="020B0609070205080204" pitchFamily="49" charset="-128"/>
            </a:endParaRPr>
          </a:p>
          <a:p>
            <a:pPr>
              <a:lnSpc>
                <a:spcPts val="3300"/>
              </a:lnSpc>
              <a:buNone/>
            </a:pPr>
            <a:r>
              <a:rPr lang="ja-JP" altLang="en-US" smtClean="0">
                <a:latin typeface="ＭＳ ゴシック" panose="020B0609070205080204" pitchFamily="49" charset="-128"/>
                <a:ea typeface="ＭＳ ゴシック" panose="020B0609070205080204" pitchFamily="49" charset="-128"/>
              </a:rPr>
              <a:t>⑨ 地域</a:t>
            </a:r>
            <a:r>
              <a:rPr lang="ja-JP" altLang="en-US" dirty="0">
                <a:latin typeface="ＭＳ ゴシック" panose="020B0609070205080204" pitchFamily="49" charset="-128"/>
                <a:ea typeface="ＭＳ ゴシック" panose="020B0609070205080204" pitchFamily="49" charset="-128"/>
              </a:rPr>
              <a:t>ケアシステム（大きなケアマネジメント）</a:t>
            </a:r>
            <a:endParaRPr lang="en-US" altLang="ja-JP" dirty="0">
              <a:latin typeface="ＭＳ ゴシック" panose="020B0609070205080204" pitchFamily="49" charset="-128"/>
              <a:ea typeface="ＭＳ ゴシック" panose="020B0609070205080204" pitchFamily="49" charset="-128"/>
            </a:endParaRPr>
          </a:p>
          <a:p>
            <a:pPr>
              <a:lnSpc>
                <a:spcPts val="3300"/>
              </a:lnSpc>
              <a:buNone/>
            </a:pPr>
            <a:r>
              <a:rPr lang="ja-JP" altLang="en-US" smtClean="0">
                <a:latin typeface="ＭＳ ゴシック" panose="020B0609070205080204" pitchFamily="49" charset="-128"/>
                <a:ea typeface="ＭＳ ゴシック" panose="020B0609070205080204" pitchFamily="49" charset="-128"/>
              </a:rPr>
              <a:t>⑩ 市町村</a:t>
            </a:r>
            <a:r>
              <a:rPr lang="ja-JP" altLang="en-US" dirty="0">
                <a:latin typeface="ＭＳ ゴシック" panose="020B0609070205080204" pitchFamily="49" charset="-128"/>
                <a:ea typeface="ＭＳ ゴシック" panose="020B0609070205080204" pitchFamily="49" charset="-128"/>
              </a:rPr>
              <a:t>の計画的な行政推進（制度とマンパワーの向上</a:t>
            </a:r>
            <a:r>
              <a:rPr lang="ja-JP" altLang="en-US" dirty="0" smtClean="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p:txBody>
      </p:sp>
      <p:sp>
        <p:nvSpPr>
          <p:cNvPr id="6" name="スライド番号プレースホルダー 5"/>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26</a:t>
            </a:fld>
            <a:endParaRPr lang="ja-JP" altLang="en-US">
              <a:solidFill>
                <a:prstClr val="black">
                  <a:tint val="75000"/>
                </a:prstClr>
              </a:solidFill>
            </a:endParaRPr>
          </a:p>
        </p:txBody>
      </p:sp>
      <p:sp>
        <p:nvSpPr>
          <p:cNvPr id="9" name="正方形/長方形 8"/>
          <p:cNvSpPr/>
          <p:nvPr/>
        </p:nvSpPr>
        <p:spPr>
          <a:xfrm>
            <a:off x="3629247" y="5877272"/>
            <a:ext cx="5407249" cy="276999"/>
          </a:xfrm>
          <a:prstGeom prst="rect">
            <a:avLst/>
          </a:prstGeom>
        </p:spPr>
        <p:txBody>
          <a:bodyPr wrap="none">
            <a:spAutoFit/>
          </a:bodyPr>
          <a:lstStyle/>
          <a:p>
            <a:r>
              <a:rPr lang="ja-JP" altLang="en-US" sz="1200" dirty="0"/>
              <a:t>参考　</a:t>
            </a:r>
            <a:r>
              <a:rPr lang="en-US" altLang="ja-JP" sz="1200" dirty="0"/>
              <a:t>(</a:t>
            </a:r>
            <a:r>
              <a:rPr lang="ja-JP" altLang="en-US" sz="1200" dirty="0"/>
              <a:t>一社</a:t>
            </a:r>
            <a:r>
              <a:rPr lang="en-US" altLang="ja-JP" sz="1200" dirty="0"/>
              <a:t>)</a:t>
            </a:r>
            <a:r>
              <a:rPr lang="ja-JP" altLang="en-US" sz="1200" dirty="0"/>
              <a:t>日本介護支援専門員協会テキスト「主任</a:t>
            </a:r>
            <a:r>
              <a:rPr lang="zh-TW" altLang="en-US" sz="1200" dirty="0"/>
              <a:t>介護支援専門員研修</a:t>
            </a:r>
            <a:r>
              <a:rPr lang="ja-JP" altLang="en-US" sz="1200" dirty="0"/>
              <a:t>」</a:t>
            </a:r>
            <a:r>
              <a:rPr lang="en-US" altLang="ja-JP" sz="1200" dirty="0"/>
              <a:t>2016</a:t>
            </a:r>
            <a:endParaRPr lang="ja-JP" altLang="en-US" sz="1200" dirty="0"/>
          </a:p>
        </p:txBody>
      </p:sp>
      <p:sp>
        <p:nvSpPr>
          <p:cNvPr id="10" name="タイトル 1"/>
          <p:cNvSpPr>
            <a:spLocks noGrp="1"/>
          </p:cNvSpPr>
          <p:nvPr>
            <p:ph type="title"/>
          </p:nvPr>
        </p:nvSpPr>
        <p:spPr>
          <a:xfrm>
            <a:off x="611560" y="399828"/>
            <a:ext cx="7886700" cy="796924"/>
          </a:xfrm>
        </p:spPr>
        <p:txBody>
          <a:bodyPr>
            <a:normAutofit/>
          </a:bodyPr>
          <a:lstStyle/>
          <a:p>
            <a:pPr algn="l"/>
            <a:r>
              <a:rPr lang="ja-JP" altLang="en-US" sz="3200" dirty="0" smtClean="0">
                <a:solidFill>
                  <a:srgbClr val="C00000"/>
                </a:solidFill>
                <a:latin typeface="ＤＨＰ特太ゴシック体" panose="020B0500000000000000" pitchFamily="50" charset="-128"/>
                <a:ea typeface="ＤＨＰ特太ゴシック体" panose="020B0500000000000000" pitchFamily="50" charset="-128"/>
              </a:rPr>
              <a:t>住民主体の問題解決を可能とする技術</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1403707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b="0" smtClean="0">
                <a:latin typeface="メイリオ" panose="020B0604030504040204" pitchFamily="50" charset="-128"/>
                <a:ea typeface="メイリオ" panose="020B0604030504040204" pitchFamily="50" charset="-128"/>
              </a:rPr>
              <a:t>コミュニティソーシャルワークの展開過程</a:t>
            </a:r>
            <a:endParaRPr kumimoji="1" lang="ja-JP" altLang="en-US" sz="2400" b="0" dirty="0">
              <a:latin typeface="メイリオ" panose="020B0604030504040204" pitchFamily="50" charset="-128"/>
              <a:ea typeface="メイリオ" panose="020B0604030504040204" pitchFamily="50" charset="-128"/>
            </a:endParaRPr>
          </a:p>
        </p:txBody>
      </p:sp>
      <p:sp>
        <p:nvSpPr>
          <p:cNvPr id="3" name="テキスト プレースホルダー 2"/>
          <p:cNvSpPr>
            <a:spLocks noGrp="1"/>
          </p:cNvSpPr>
          <p:nvPr>
            <p:ph type="body" idx="1"/>
          </p:nvPr>
        </p:nvSpPr>
        <p:spPr/>
        <p:txBody>
          <a:bodyPr>
            <a:normAutofit/>
          </a:bodyPr>
          <a:lstStyle/>
          <a:p>
            <a:r>
              <a:rPr lang="ja-JP" altLang="en-US" sz="3200" smtClean="0">
                <a:solidFill>
                  <a:schemeClr val="tx1"/>
                </a:solidFill>
                <a:latin typeface="メイリオ" panose="020B0604030504040204" pitchFamily="50" charset="-128"/>
                <a:ea typeface="メイリオ" panose="020B0604030504040204" pitchFamily="50" charset="-128"/>
              </a:rPr>
              <a:t>４．地域アセスメントとその活用</a:t>
            </a:r>
            <a:endParaRPr kumimoji="1" lang="ja-JP" altLang="en-US" sz="3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369682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28</a:t>
            </a:fld>
            <a:endParaRPr lang="ja-JP" altLang="en-US">
              <a:solidFill>
                <a:prstClr val="black">
                  <a:tint val="75000"/>
                </a:prstClr>
              </a:solidFill>
            </a:endParaRPr>
          </a:p>
        </p:txBody>
      </p:sp>
      <p:graphicFrame>
        <p:nvGraphicFramePr>
          <p:cNvPr id="7" name="図表 6"/>
          <p:cNvGraphicFramePr/>
          <p:nvPr>
            <p:extLst>
              <p:ext uri="{D42A27DB-BD31-4B8C-83A1-F6EECF244321}">
                <p14:modId xmlns:p14="http://schemas.microsoft.com/office/powerpoint/2010/main" val="3585025860"/>
              </p:ext>
            </p:extLst>
          </p:nvPr>
        </p:nvGraphicFramePr>
        <p:xfrm>
          <a:off x="467544" y="1541016"/>
          <a:ext cx="8352928"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テキスト ボックス 5"/>
          <p:cNvSpPr txBox="1"/>
          <p:nvPr/>
        </p:nvSpPr>
        <p:spPr>
          <a:xfrm>
            <a:off x="612576" y="150230"/>
            <a:ext cx="4895528" cy="1196752"/>
          </a:xfrm>
          <a:prstGeom prst="rect">
            <a:avLst/>
          </a:prstGeom>
          <a:noFill/>
        </p:spPr>
        <p:txBody>
          <a:bodyPr wrap="square" rtlCol="0" anchor="ctr">
            <a:noAutofit/>
          </a:bodyPr>
          <a:lstStyle/>
          <a:p>
            <a:pPr fontAlgn="auto">
              <a:spcBef>
                <a:spcPts val="0"/>
              </a:spcBef>
              <a:spcAft>
                <a:spcPts val="0"/>
              </a:spcAft>
            </a:pP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地域アセスメント</a:t>
            </a:r>
            <a:r>
              <a:rPr lang="ja-JP" altLang="en-US" sz="3200">
                <a:solidFill>
                  <a:srgbClr val="C00000"/>
                </a:solidFill>
                <a:latin typeface="ＤＨＰ特太ゴシック体" panose="020B0500000000000000" pitchFamily="50" charset="-128"/>
                <a:ea typeface="ＤＨＰ特太ゴシック体" panose="020B0500000000000000" pitchFamily="50" charset="-128"/>
              </a:rPr>
              <a:t>の</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手順</a:t>
            </a:r>
            <a:endParaRPr lang="en-US" altLang="ja-JP"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右矢印 2"/>
          <p:cNvSpPr/>
          <p:nvPr/>
        </p:nvSpPr>
        <p:spPr>
          <a:xfrm>
            <a:off x="2987824" y="1808820"/>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右矢印 7"/>
          <p:cNvSpPr/>
          <p:nvPr/>
        </p:nvSpPr>
        <p:spPr>
          <a:xfrm>
            <a:off x="5580112" y="1808820"/>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テキスト ボックス 9"/>
          <p:cNvSpPr txBox="1"/>
          <p:nvPr/>
        </p:nvSpPr>
        <p:spPr>
          <a:xfrm>
            <a:off x="611560" y="576064"/>
            <a:ext cx="5173216" cy="1196752"/>
          </a:xfrm>
          <a:prstGeom prst="rect">
            <a:avLst/>
          </a:prstGeom>
          <a:noFill/>
        </p:spPr>
        <p:txBody>
          <a:bodyPr wrap="square" rtlCol="0" anchor="ctr">
            <a:noAutofit/>
          </a:bodyPr>
          <a:lstStyle/>
          <a:p>
            <a:pPr fontAlgn="auto">
              <a:spcBef>
                <a:spcPts val="0"/>
              </a:spcBef>
              <a:spcAft>
                <a:spcPts val="0"/>
              </a:spcAft>
            </a:pPr>
            <a:r>
              <a:rPr lang="ja-JP" altLang="en-US" sz="2400" smtClean="0">
                <a:solidFill>
                  <a:prstClr val="black"/>
                </a:solidFill>
                <a:latin typeface="Calibri"/>
                <a:ea typeface="ＭＳ Ｐゴシック"/>
              </a:rPr>
              <a:t>既存</a:t>
            </a:r>
            <a:r>
              <a:rPr lang="ja-JP" altLang="en-US" sz="2400" dirty="0">
                <a:solidFill>
                  <a:prstClr val="black"/>
                </a:solidFill>
                <a:latin typeface="Calibri"/>
                <a:ea typeface="ＭＳ Ｐゴシック"/>
              </a:rPr>
              <a:t>データ→周辺の状況→地域内部</a:t>
            </a:r>
          </a:p>
        </p:txBody>
      </p:sp>
    </p:spTree>
    <p:extLst>
      <p:ext uri="{BB962C8B-B14F-4D97-AF65-F5344CB8AC3E}">
        <p14:creationId xmlns:p14="http://schemas.microsoft.com/office/powerpoint/2010/main" val="4766742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29</a:t>
            </a:fld>
            <a:endParaRPr lang="ja-JP" altLang="en-US">
              <a:solidFill>
                <a:prstClr val="black">
                  <a:tint val="75000"/>
                </a:prstClr>
              </a:solidFill>
            </a:endParaRPr>
          </a:p>
        </p:txBody>
      </p:sp>
      <p:graphicFrame>
        <p:nvGraphicFramePr>
          <p:cNvPr id="7" name="図表 6"/>
          <p:cNvGraphicFramePr/>
          <p:nvPr>
            <p:extLst>
              <p:ext uri="{D42A27DB-BD31-4B8C-83A1-F6EECF244321}">
                <p14:modId xmlns:p14="http://schemas.microsoft.com/office/powerpoint/2010/main" val="3645448334"/>
              </p:ext>
            </p:extLst>
          </p:nvPr>
        </p:nvGraphicFramePr>
        <p:xfrm>
          <a:off x="827584" y="1397000"/>
          <a:ext cx="7848872"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テキスト ボックス 5"/>
          <p:cNvSpPr txBox="1"/>
          <p:nvPr/>
        </p:nvSpPr>
        <p:spPr>
          <a:xfrm>
            <a:off x="612576" y="332656"/>
            <a:ext cx="9144000" cy="1196752"/>
          </a:xfrm>
          <a:prstGeom prst="rect">
            <a:avLst/>
          </a:prstGeom>
          <a:noFill/>
        </p:spPr>
        <p:txBody>
          <a:bodyPr wrap="square" rtlCol="0" anchor="ctr">
            <a:noAutofit/>
          </a:bodyPr>
          <a:lstStyle/>
          <a:p>
            <a:pPr fontAlgn="auto">
              <a:spcBef>
                <a:spcPts val="0"/>
              </a:spcBef>
              <a:spcAft>
                <a:spcPts val="0"/>
              </a:spcAft>
            </a:pP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地域アセスメントの手法</a:t>
            </a:r>
            <a:endParaRPr lang="en-US" altLang="ja-JP" sz="3200" dirty="0">
              <a:solidFill>
                <a:srgbClr val="C00000"/>
              </a:solidFill>
              <a:latin typeface="ＤＨＰ特太ゴシック体" panose="020B0500000000000000" pitchFamily="50" charset="-128"/>
              <a:ea typeface="ＤＨＰ特太ゴシック体" panose="020B0500000000000000" pitchFamily="50" charset="-128"/>
            </a:endParaRPr>
          </a:p>
          <a:p>
            <a:pPr fontAlgn="auto">
              <a:spcBef>
                <a:spcPts val="0"/>
              </a:spcBef>
              <a:spcAft>
                <a:spcPts val="0"/>
              </a:spcAft>
            </a:pPr>
            <a:r>
              <a:rPr lang="ja-JP" altLang="en-US" sz="2400" dirty="0">
                <a:solidFill>
                  <a:prstClr val="black"/>
                </a:solidFill>
                <a:latin typeface="ＭＳ ゴシック" panose="020B0609070205080204" pitchFamily="49" charset="-128"/>
                <a:ea typeface="ＭＳ ゴシック" panose="020B0609070205080204" pitchFamily="49" charset="-128"/>
              </a:rPr>
              <a:t>客観的データと主観的意見を取り混ぜる</a:t>
            </a:r>
          </a:p>
        </p:txBody>
      </p:sp>
    </p:spTree>
    <p:extLst>
      <p:ext uri="{BB962C8B-B14F-4D97-AF65-F5344CB8AC3E}">
        <p14:creationId xmlns:p14="http://schemas.microsoft.com/office/powerpoint/2010/main" val="1540262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08411" y="495020"/>
            <a:ext cx="7775774" cy="5698227"/>
          </a:xfrm>
          <a:prstGeom prst="rect">
            <a:avLst/>
          </a:prstGeom>
          <a:noFill/>
        </p:spPr>
        <p:txBody>
          <a:bodyPr wrap="square" rtlCol="0">
            <a:spAutoFit/>
          </a:bodyPr>
          <a:lstStyle/>
          <a:p>
            <a:r>
              <a:rPr lang="ja-JP" altLang="en-US" sz="2585">
                <a:latin typeface="ＤＨＰ特太ゴシック体" panose="020B0500000000000000" pitchFamily="50" charset="-128"/>
                <a:ea typeface="ＤＨＰ特太ゴシック体" panose="020B0500000000000000" pitchFamily="50" charset="-128"/>
              </a:rPr>
              <a:t>講義上の</a:t>
            </a:r>
            <a:r>
              <a:rPr lang="ja-JP" altLang="en-US" sz="2585" smtClean="0">
                <a:latin typeface="ＤＨＰ特太ゴシック体" panose="020B0500000000000000" pitchFamily="50" charset="-128"/>
                <a:ea typeface="ＤＨＰ特太ゴシック体" panose="020B0500000000000000" pitchFamily="50" charset="-128"/>
              </a:rPr>
              <a:t>留意点①</a:t>
            </a:r>
            <a:endParaRPr lang="ja-JP" altLang="en-US" sz="2585">
              <a:latin typeface="ＤＨＰ特太ゴシック体" panose="020B0500000000000000" pitchFamily="50" charset="-128"/>
              <a:ea typeface="ＤＨＰ特太ゴシック体" panose="020B0500000000000000" pitchFamily="50" charset="-128"/>
            </a:endParaRPr>
          </a:p>
          <a:p>
            <a:pPr>
              <a:lnSpc>
                <a:spcPts val="1385"/>
              </a:lnSpc>
            </a:pPr>
            <a:endParaRPr lang="ja-JP" altLang="en-US" sz="1662">
              <a:latin typeface="ＭＳ ゴシック" panose="020B0609070205080204" pitchFamily="49" charset="-128"/>
              <a:ea typeface="ＭＳ ゴシック" panose="020B0609070205080204" pitchFamily="49" charset="-128"/>
            </a:endParaRPr>
          </a:p>
          <a:p>
            <a:r>
              <a:rPr lang="ja-JP" altLang="en-US" sz="2215">
                <a:latin typeface="ＭＳ ゴシック" panose="020B0609070205080204" pitchFamily="49" charset="-128"/>
                <a:ea typeface="ＭＳ ゴシック" panose="020B0609070205080204" pitchFamily="49" charset="-128"/>
              </a:rPr>
              <a:t>① </a:t>
            </a:r>
            <a:r>
              <a:rPr lang="ja-JP" altLang="en-US" sz="2215" smtClean="0">
                <a:latin typeface="ＭＳ ゴシック" panose="020B0609070205080204" pitchFamily="49" charset="-128"/>
                <a:ea typeface="ＭＳ ゴシック" panose="020B0609070205080204" pitchFamily="49" charset="-128"/>
              </a:rPr>
              <a:t>生活の質を高めるためには、福祉サービスの利用だけで</a:t>
            </a:r>
          </a:p>
          <a:p>
            <a:r>
              <a:rPr lang="ja-JP" altLang="en-US" sz="2215" smtClean="0">
                <a:latin typeface="ＭＳ ゴシック" panose="020B0609070205080204" pitchFamily="49" charset="-128"/>
                <a:ea typeface="ＭＳ ゴシック" panose="020B0609070205080204" pitchFamily="49" charset="-128"/>
              </a:rPr>
              <a:t>　なく、地域にありふれた資源を活用することや、地域との</a:t>
            </a:r>
          </a:p>
          <a:p>
            <a:r>
              <a:rPr lang="ja-JP" altLang="en-US" sz="2215" smtClean="0">
                <a:latin typeface="ＭＳ ゴシック" panose="020B0609070205080204" pitchFamily="49" charset="-128"/>
                <a:ea typeface="ＭＳ ゴシック" panose="020B0609070205080204" pitchFamily="49" charset="-128"/>
              </a:rPr>
              <a:t>　つながりがあることが重要であり、地域資源の活用等の支</a:t>
            </a:r>
          </a:p>
          <a:p>
            <a:r>
              <a:rPr lang="ja-JP" altLang="en-US" sz="2215" smtClean="0">
                <a:latin typeface="ＭＳ ゴシック" panose="020B0609070205080204" pitchFamily="49" charset="-128"/>
                <a:ea typeface="ＭＳ ゴシック" panose="020B0609070205080204" pitchFamily="49" charset="-128"/>
              </a:rPr>
              <a:t>　援はコミュニティソーシャルワークへの第一歩であること</a:t>
            </a:r>
          </a:p>
          <a:p>
            <a:r>
              <a:rPr lang="ja-JP" altLang="en-US" sz="2215" smtClean="0">
                <a:latin typeface="ＭＳ ゴシック" panose="020B0609070205080204" pitchFamily="49" charset="-128"/>
                <a:ea typeface="ＭＳ ゴシック" panose="020B0609070205080204" pitchFamily="49" charset="-128"/>
              </a:rPr>
              <a:t>　に改めて着目させる</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初任者研修の復習</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a:t>
            </a:r>
          </a:p>
          <a:p>
            <a:pPr>
              <a:lnSpc>
                <a:spcPts val="1108"/>
              </a:lnSpc>
            </a:pPr>
            <a:endParaRPr lang="ja-JP" altLang="en-US" sz="2215" smtClean="0">
              <a:latin typeface="ＭＳ ゴシック" panose="020B0609070205080204" pitchFamily="49" charset="-128"/>
              <a:ea typeface="ＭＳ ゴシック" panose="020B0609070205080204" pitchFamily="49" charset="-128"/>
            </a:endParaRPr>
          </a:p>
          <a:p>
            <a:r>
              <a:rPr lang="ja-JP" altLang="en-US" sz="2215" smtClean="0">
                <a:latin typeface="ＭＳ ゴシック" panose="020B0609070205080204" pitchFamily="49" charset="-128"/>
                <a:ea typeface="ＭＳ ゴシック" panose="020B0609070205080204" pitchFamily="49" charset="-128"/>
              </a:rPr>
              <a:t>② 個別支援から地域課題を抽出し、地域支援へ展開する方</a:t>
            </a:r>
          </a:p>
          <a:p>
            <a:r>
              <a:rPr lang="ja-JP" altLang="en-US" sz="2215" smtClean="0">
                <a:latin typeface="ＭＳ ゴシック" panose="020B0609070205080204" pitchFamily="49" charset="-128"/>
                <a:ea typeface="ＭＳ ゴシック" panose="020B0609070205080204" pitchFamily="49" charset="-128"/>
              </a:rPr>
              <a:t>　法について講義を行う</a:t>
            </a:r>
            <a:r>
              <a:rPr lang="en-US" altLang="ja-JP" sz="2215" smtClean="0">
                <a:latin typeface="ＭＳ ゴシック" panose="020B0609070205080204" pitchFamily="49" charset="-128"/>
                <a:ea typeface="ＭＳ ゴシック" panose="020B0609070205080204" pitchFamily="49" charset="-128"/>
              </a:rPr>
              <a:t>(</a:t>
            </a:r>
            <a:r>
              <a:rPr lang="ja-JP" altLang="en-US" sz="2215">
                <a:latin typeface="ＭＳ ゴシック" panose="020B0609070205080204" pitchFamily="49" charset="-128"/>
                <a:ea typeface="ＭＳ ゴシック" panose="020B0609070205080204" pitchFamily="49" charset="-128"/>
              </a:rPr>
              <a:t>初任者研修の復習</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a:t>
            </a:r>
          </a:p>
          <a:p>
            <a:pPr>
              <a:lnSpc>
                <a:spcPts val="923"/>
              </a:lnSpc>
            </a:pPr>
            <a:endParaRPr lang="ja-JP" altLang="en-US" sz="2215">
              <a:latin typeface="ＭＳ ゴシック" panose="020B0609070205080204" pitchFamily="49" charset="-128"/>
              <a:ea typeface="ＭＳ ゴシック" panose="020B0609070205080204" pitchFamily="49" charset="-128"/>
            </a:endParaRPr>
          </a:p>
          <a:p>
            <a:r>
              <a:rPr lang="ja-JP" altLang="en-US" sz="2215" smtClean="0">
                <a:latin typeface="ＭＳ ゴシック" panose="020B0609070205080204" pitchFamily="49" charset="-128"/>
                <a:ea typeface="ＭＳ ゴシック" panose="020B0609070205080204" pitchFamily="49" charset="-128"/>
              </a:rPr>
              <a:t>③ </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自立支援</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協議会の機能や役割について、受講生が自ら</a:t>
            </a:r>
          </a:p>
          <a:p>
            <a:r>
              <a:rPr lang="ja-JP" altLang="en-US" sz="2215" smtClean="0">
                <a:latin typeface="ＭＳ ゴシック" panose="020B0609070205080204" pitchFamily="49" charset="-128"/>
                <a:ea typeface="ＭＳ ゴシック" panose="020B0609070205080204" pitchFamily="49" charset="-128"/>
              </a:rPr>
              <a:t>　の実践場面との関連を想起できる講義を行う</a:t>
            </a:r>
            <a:r>
              <a:rPr lang="en-US" altLang="ja-JP" sz="2215">
                <a:latin typeface="ＭＳ ゴシック" panose="020B0609070205080204" pitchFamily="49" charset="-128"/>
                <a:ea typeface="ＭＳ ゴシック" panose="020B0609070205080204" pitchFamily="49" charset="-128"/>
              </a:rPr>
              <a:t>(</a:t>
            </a:r>
            <a:r>
              <a:rPr lang="ja-JP" altLang="en-US" sz="2215">
                <a:latin typeface="ＭＳ ゴシック" panose="020B0609070205080204" pitchFamily="49" charset="-128"/>
                <a:ea typeface="ＭＳ ゴシック" panose="020B0609070205080204" pitchFamily="49" charset="-128"/>
              </a:rPr>
              <a:t>初任者</a:t>
            </a:r>
            <a:r>
              <a:rPr lang="ja-JP" altLang="en-US" sz="2215" smtClean="0">
                <a:latin typeface="ＭＳ ゴシック" panose="020B0609070205080204" pitchFamily="49" charset="-128"/>
                <a:ea typeface="ＭＳ ゴシック" panose="020B0609070205080204" pitchFamily="49" charset="-128"/>
              </a:rPr>
              <a:t>研修</a:t>
            </a:r>
          </a:p>
          <a:p>
            <a:r>
              <a:rPr lang="ja-JP" altLang="en-US" sz="2215" smtClean="0">
                <a:latin typeface="ＭＳ ゴシック" panose="020B0609070205080204" pitchFamily="49" charset="-128"/>
                <a:ea typeface="ＭＳ ゴシック" panose="020B0609070205080204" pitchFamily="49" charset="-128"/>
              </a:rPr>
              <a:t>　の</a:t>
            </a:r>
            <a:r>
              <a:rPr lang="ja-JP" altLang="en-US" sz="2215">
                <a:latin typeface="ＭＳ ゴシック" panose="020B0609070205080204" pitchFamily="49" charset="-128"/>
                <a:ea typeface="ＭＳ ゴシック" panose="020B0609070205080204" pitchFamily="49" charset="-128"/>
              </a:rPr>
              <a:t>復習</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a:t>
            </a:r>
          </a:p>
          <a:p>
            <a:endParaRPr lang="ja-JP" altLang="en-US" sz="2215" smtClean="0">
              <a:latin typeface="ＭＳ ゴシック" panose="020B0609070205080204" pitchFamily="49" charset="-128"/>
              <a:ea typeface="ＭＳ ゴシック" panose="020B0609070205080204" pitchFamily="49" charset="-128"/>
            </a:endParaRPr>
          </a:p>
          <a:p>
            <a:r>
              <a:rPr lang="ja-JP" altLang="en-US" sz="2215" smtClean="0">
                <a:latin typeface="ＭＳ ゴシック" panose="020B0609070205080204" pitchFamily="49" charset="-128"/>
                <a:ea typeface="ＭＳ ゴシック" panose="020B0609070205080204" pitchFamily="49" charset="-128"/>
              </a:rPr>
              <a:t>❖初任者研修において既習の項目については、復習的に触れ</a:t>
            </a:r>
          </a:p>
          <a:p>
            <a:r>
              <a:rPr lang="ja-JP" altLang="en-US" sz="2215" smtClean="0">
                <a:latin typeface="ＭＳ ゴシック" panose="020B0609070205080204" pitchFamily="49" charset="-128"/>
                <a:ea typeface="ＭＳ ゴシック" panose="020B0609070205080204" pitchFamily="49" charset="-128"/>
              </a:rPr>
              <a:t>　るとともに、</a:t>
            </a:r>
            <a:r>
              <a:rPr lang="ja-JP" altLang="en-US" sz="2215">
                <a:latin typeface="ＭＳ ゴシック" panose="020B0609070205080204" pitchFamily="49" charset="-128"/>
                <a:ea typeface="ＭＳ ゴシック" panose="020B0609070205080204" pitchFamily="49" charset="-128"/>
              </a:rPr>
              <a:t>自ら</a:t>
            </a:r>
            <a:r>
              <a:rPr lang="ja-JP" altLang="en-US" sz="2215" smtClean="0">
                <a:latin typeface="ＭＳ ゴシック" panose="020B0609070205080204" pitchFamily="49" charset="-128"/>
                <a:ea typeface="ＭＳ ゴシック" panose="020B0609070205080204" pitchFamily="49" charset="-128"/>
              </a:rPr>
              <a:t>実践をその</a:t>
            </a:r>
            <a:r>
              <a:rPr lang="ja-JP" altLang="en-US" sz="2215">
                <a:latin typeface="ＭＳ ゴシック" panose="020B0609070205080204" pitchFamily="49" charset="-128"/>
                <a:ea typeface="ＭＳ ゴシック" panose="020B0609070205080204" pitchFamily="49" charset="-128"/>
              </a:rPr>
              <a:t>視点から振り返る契機と</a:t>
            </a:r>
            <a:r>
              <a:rPr lang="ja-JP" altLang="en-US" sz="2215" smtClean="0">
                <a:latin typeface="ＭＳ ゴシック" panose="020B0609070205080204" pitchFamily="49" charset="-128"/>
                <a:ea typeface="ＭＳ ゴシック" panose="020B0609070205080204" pitchFamily="49" charset="-128"/>
              </a:rPr>
              <a:t>なる</a:t>
            </a:r>
          </a:p>
          <a:p>
            <a:r>
              <a:rPr lang="ja-JP" altLang="en-US" sz="2215" smtClean="0">
                <a:latin typeface="ＭＳ ゴシック" panose="020B0609070205080204" pitchFamily="49" charset="-128"/>
                <a:ea typeface="ＭＳ ゴシック" panose="020B0609070205080204" pitchFamily="49" charset="-128"/>
              </a:rPr>
              <a:t>　講義となるよう留意する。</a:t>
            </a:r>
            <a:endParaRPr lang="ja-JP" altLang="en-US" sz="2215">
              <a:latin typeface="ＭＳ ゴシック" panose="020B0609070205080204" pitchFamily="49" charset="-128"/>
              <a:ea typeface="ＭＳ ゴシック" panose="020B0609070205080204" pitchFamily="49" charset="-128"/>
            </a:endParaRPr>
          </a:p>
        </p:txBody>
      </p:sp>
      <p:sp>
        <p:nvSpPr>
          <p:cNvPr id="3" name="角丸四角形 2"/>
          <p:cNvSpPr/>
          <p:nvPr/>
        </p:nvSpPr>
        <p:spPr>
          <a:xfrm>
            <a:off x="7740352" y="44624"/>
            <a:ext cx="1371013" cy="29603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Tree>
    <p:extLst>
      <p:ext uri="{BB962C8B-B14F-4D97-AF65-F5344CB8AC3E}">
        <p14:creationId xmlns:p14="http://schemas.microsoft.com/office/powerpoint/2010/main" val="27466638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9552" y="307504"/>
            <a:ext cx="8569325" cy="457200"/>
          </a:xfrm>
        </p:spPr>
        <p:txBody>
          <a:bodyPr/>
          <a:lstStyle/>
          <a:p>
            <a:pPr algn="l" eaLnBrk="1" hangingPunct="1"/>
            <a:r>
              <a:rPr lang="ja-JP" altLang="en-US" sz="2800" dirty="0">
                <a:solidFill>
                  <a:srgbClr val="C00000"/>
                </a:solidFill>
                <a:latin typeface="ＤＨＰ特太ゴシック体" panose="020B0500000000000000" pitchFamily="50" charset="-128"/>
                <a:ea typeface="ＤＨＰ特太ゴシック体" panose="020B0500000000000000" pitchFamily="50" charset="-128"/>
              </a:rPr>
              <a:t>コミュニティソーシャルワークの展開プロセス</a:t>
            </a:r>
          </a:p>
        </p:txBody>
      </p:sp>
      <p:sp>
        <p:nvSpPr>
          <p:cNvPr id="19459" name="Rectangle 3"/>
          <p:cNvSpPr>
            <a:spLocks noGrp="1" noChangeArrowheads="1"/>
          </p:cNvSpPr>
          <p:nvPr>
            <p:ph type="body" idx="1"/>
          </p:nvPr>
        </p:nvSpPr>
        <p:spPr>
          <a:xfrm>
            <a:off x="539750" y="1268413"/>
            <a:ext cx="8229600" cy="4886325"/>
          </a:xfrm>
        </p:spPr>
        <p:txBody>
          <a:bodyPr/>
          <a:lstStyle/>
          <a:p>
            <a:pPr eaLnBrk="1" hangingPunct="1">
              <a:lnSpc>
                <a:spcPts val="3300"/>
              </a:lnSpc>
              <a:buFontTx/>
              <a:buNone/>
            </a:pPr>
            <a:r>
              <a:rPr lang="ja-JP" altLang="en-US" sz="2400" dirty="0">
                <a:latin typeface="HGP創英角ｺﾞｼｯｸUB" pitchFamily="50" charset="-128"/>
                <a:ea typeface="HGP創英角ｺﾞｼｯｸUB" pitchFamily="50" charset="-128"/>
              </a:rPr>
              <a:t>■アセスメント</a:t>
            </a:r>
            <a:endParaRPr lang="en-US" altLang="ja-JP" sz="2400" dirty="0">
              <a:latin typeface="HGP創英角ｺﾞｼｯｸUB" pitchFamily="50" charset="-128"/>
              <a:ea typeface="HGP創英角ｺﾞｼｯｸUB" pitchFamily="50" charset="-128"/>
            </a:endParaRPr>
          </a:p>
          <a:p>
            <a:pPr eaLnBrk="1" hangingPunct="1">
              <a:lnSpc>
                <a:spcPts val="3300"/>
              </a:lnSpc>
              <a:buFontTx/>
              <a:buNone/>
            </a:pPr>
            <a:r>
              <a:rPr lang="ja-JP" altLang="en-US" sz="2400" dirty="0"/>
              <a:t>　・個別アセスメント　・潜在的ニーズの把握　</a:t>
            </a:r>
            <a:r>
              <a:rPr lang="ja-JP" altLang="en-US" sz="2400" u="sng" dirty="0"/>
              <a:t>・地域アセスメント</a:t>
            </a:r>
            <a:endParaRPr lang="en-US" altLang="ja-JP" sz="2400" u="sng" dirty="0"/>
          </a:p>
          <a:p>
            <a:pPr eaLnBrk="1" hangingPunct="1">
              <a:lnSpc>
                <a:spcPts val="3300"/>
              </a:lnSpc>
              <a:buFontTx/>
              <a:buNone/>
            </a:pPr>
            <a:r>
              <a:rPr lang="ja-JP" altLang="en-US" sz="2400" dirty="0">
                <a:latin typeface="HGP創英角ｺﾞｼｯｸUB" pitchFamily="50" charset="-128"/>
                <a:ea typeface="HGP創英角ｺﾞｼｯｸUB" pitchFamily="50" charset="-128"/>
              </a:rPr>
              <a:t>■プランニング・カンファレンス</a:t>
            </a:r>
            <a:endParaRPr lang="en-US" altLang="ja-JP" sz="2400" dirty="0">
              <a:latin typeface="HGP創英角ｺﾞｼｯｸUB" pitchFamily="50" charset="-128"/>
              <a:ea typeface="HGP創英角ｺﾞｼｯｸUB" pitchFamily="50" charset="-128"/>
            </a:endParaRPr>
          </a:p>
          <a:p>
            <a:pPr eaLnBrk="1" hangingPunct="1">
              <a:lnSpc>
                <a:spcPts val="3300"/>
              </a:lnSpc>
              <a:buFontTx/>
              <a:buNone/>
            </a:pPr>
            <a:r>
              <a:rPr lang="ja-JP" altLang="en-US" sz="2400" dirty="0"/>
              <a:t>　・</a:t>
            </a:r>
            <a:r>
              <a:rPr lang="ja-JP" altLang="en-US" sz="2400" u="sng" dirty="0"/>
              <a:t>地域人材とともに考える</a:t>
            </a:r>
            <a:r>
              <a:rPr lang="ja-JP" altLang="en-US" sz="2400" dirty="0"/>
              <a:t>　・地域のエゴを乗り越える</a:t>
            </a:r>
            <a:endParaRPr lang="en-US" altLang="ja-JP" sz="2400" dirty="0"/>
          </a:p>
          <a:p>
            <a:pPr eaLnBrk="1" hangingPunct="1">
              <a:lnSpc>
                <a:spcPts val="3300"/>
              </a:lnSpc>
              <a:buFontTx/>
              <a:buNone/>
            </a:pPr>
            <a:r>
              <a:rPr lang="ja-JP" altLang="en-US" sz="2400" dirty="0">
                <a:latin typeface="HGP創英角ｺﾞｼｯｸUB" pitchFamily="50" charset="-128"/>
                <a:ea typeface="HGP創英角ｺﾞｼｯｸUB" pitchFamily="50" charset="-128"/>
              </a:rPr>
              <a:t>■実施</a:t>
            </a:r>
            <a:endParaRPr lang="en-US" altLang="ja-JP" sz="2400" dirty="0">
              <a:latin typeface="HGP創英角ｺﾞｼｯｸUB" pitchFamily="50" charset="-128"/>
              <a:ea typeface="HGP創英角ｺﾞｼｯｸUB" pitchFamily="50" charset="-128"/>
            </a:endParaRPr>
          </a:p>
          <a:p>
            <a:pPr eaLnBrk="1" hangingPunct="1">
              <a:lnSpc>
                <a:spcPts val="3300"/>
              </a:lnSpc>
              <a:buFontTx/>
              <a:buNone/>
            </a:pPr>
            <a:r>
              <a:rPr lang="ja-JP" altLang="en-US" sz="2400" dirty="0"/>
              <a:t>　・</a:t>
            </a:r>
            <a:r>
              <a:rPr lang="ja-JP" altLang="en-US" sz="2400" u="sng" dirty="0"/>
              <a:t>地域（資源）の主体性</a:t>
            </a:r>
            <a:r>
              <a:rPr lang="ja-JP" altLang="en-US" sz="2400" dirty="0"/>
              <a:t>を引き出す・利用者の力を理解させる</a:t>
            </a:r>
            <a:endParaRPr lang="en-US" altLang="ja-JP" sz="2400" dirty="0"/>
          </a:p>
          <a:p>
            <a:pPr eaLnBrk="1" hangingPunct="1">
              <a:lnSpc>
                <a:spcPts val="3300"/>
              </a:lnSpc>
              <a:buFontTx/>
              <a:buNone/>
            </a:pPr>
            <a:r>
              <a:rPr lang="ja-JP" altLang="en-US" sz="2400" dirty="0">
                <a:latin typeface="HGP創英角ｺﾞｼｯｸUB" pitchFamily="50" charset="-128"/>
                <a:ea typeface="HGP創英角ｺﾞｼｯｸUB" pitchFamily="50" charset="-128"/>
              </a:rPr>
              <a:t>■モニタリング</a:t>
            </a:r>
            <a:endParaRPr lang="en-US" altLang="ja-JP" sz="2400" dirty="0">
              <a:latin typeface="HGP創英角ｺﾞｼｯｸUB" pitchFamily="50" charset="-128"/>
              <a:ea typeface="HGP創英角ｺﾞｼｯｸUB" pitchFamily="50" charset="-128"/>
            </a:endParaRPr>
          </a:p>
          <a:p>
            <a:pPr eaLnBrk="1" hangingPunct="1">
              <a:lnSpc>
                <a:spcPts val="3300"/>
              </a:lnSpc>
              <a:buFontTx/>
              <a:buNone/>
            </a:pPr>
            <a:r>
              <a:rPr lang="ja-JP" altLang="en-US" sz="2400" dirty="0"/>
              <a:t>　・地域の中で見守られる・</a:t>
            </a:r>
            <a:r>
              <a:rPr lang="ja-JP" altLang="en-US" sz="2400" u="sng" dirty="0"/>
              <a:t>支え合うことで双方向性を維持</a:t>
            </a:r>
            <a:r>
              <a:rPr lang="ja-JP" altLang="en-US" sz="2400" dirty="0"/>
              <a:t>する</a:t>
            </a:r>
            <a:endParaRPr lang="en-US" altLang="ja-JP" sz="2400" dirty="0"/>
          </a:p>
          <a:p>
            <a:pPr eaLnBrk="1" hangingPunct="1">
              <a:lnSpc>
                <a:spcPts val="3300"/>
              </a:lnSpc>
              <a:buFontTx/>
              <a:buNone/>
            </a:pPr>
            <a:r>
              <a:rPr lang="ja-JP" altLang="en-US" sz="2400" dirty="0">
                <a:latin typeface="HGP創英角ｺﾞｼｯｸUB" pitchFamily="50" charset="-128"/>
                <a:ea typeface="HGP創英角ｺﾞｼｯｸUB" pitchFamily="50" charset="-128"/>
              </a:rPr>
              <a:t>■評価</a:t>
            </a:r>
            <a:endParaRPr lang="en-US" altLang="ja-JP" sz="2400" dirty="0">
              <a:latin typeface="HGP創英角ｺﾞｼｯｸUB" pitchFamily="50" charset="-128"/>
              <a:ea typeface="HGP創英角ｺﾞｼｯｸUB" pitchFamily="50" charset="-128"/>
            </a:endParaRPr>
          </a:p>
          <a:p>
            <a:pPr eaLnBrk="1" hangingPunct="1">
              <a:lnSpc>
                <a:spcPts val="3300"/>
              </a:lnSpc>
              <a:buFontTx/>
              <a:buNone/>
            </a:pPr>
            <a:r>
              <a:rPr lang="ja-JP" altLang="en-US" sz="2400" dirty="0"/>
              <a:t>　・ケア会議での次に向けた検討・他地域から「</a:t>
            </a:r>
            <a:r>
              <a:rPr lang="ja-JP" altLang="en-US" sz="2400" u="sng" dirty="0"/>
              <a:t>良い評価</a:t>
            </a:r>
            <a:r>
              <a:rPr lang="ja-JP" altLang="en-US" sz="2400" dirty="0"/>
              <a:t>」</a:t>
            </a:r>
            <a:endParaRPr lang="en-US" altLang="ja-JP" sz="2400" dirty="0"/>
          </a:p>
        </p:txBody>
      </p:sp>
      <p:sp>
        <p:nvSpPr>
          <p:cNvPr id="19461" name="Text Box 19"/>
          <p:cNvSpPr txBox="1">
            <a:spLocks noChangeArrowheads="1"/>
          </p:cNvSpPr>
          <p:nvPr/>
        </p:nvSpPr>
        <p:spPr bwMode="auto">
          <a:xfrm>
            <a:off x="4499992" y="6248345"/>
            <a:ext cx="36005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spcBef>
                <a:spcPct val="0"/>
              </a:spcBef>
              <a:buFontTx/>
              <a:buNone/>
            </a:pPr>
            <a:r>
              <a:rPr lang="ja-JP" altLang="en-US" sz="1200" dirty="0">
                <a:solidFill>
                  <a:srgbClr val="000000"/>
                </a:solidFill>
              </a:rPr>
              <a:t>参考　介護支援専門員必携テキストＰ</a:t>
            </a:r>
            <a:r>
              <a:rPr lang="en-US" altLang="ja-JP" sz="1200" dirty="0">
                <a:solidFill>
                  <a:srgbClr val="000000"/>
                </a:solidFill>
              </a:rPr>
              <a:t>119</a:t>
            </a:r>
            <a:r>
              <a:rPr lang="ja-JP" altLang="en-US" sz="1200" dirty="0">
                <a:solidFill>
                  <a:srgbClr val="000000"/>
                </a:solidFill>
              </a:rPr>
              <a:t>を一部改編</a:t>
            </a:r>
            <a:endParaRPr lang="en-US" altLang="ja-JP" sz="1200" dirty="0">
              <a:solidFill>
                <a:srgbClr val="000000"/>
              </a:solidFill>
            </a:endParaRPr>
          </a:p>
        </p:txBody>
      </p:sp>
      <p:sp>
        <p:nvSpPr>
          <p:cNvPr id="6" name="線吹き出し 1 (枠付き) 5"/>
          <p:cNvSpPr/>
          <p:nvPr/>
        </p:nvSpPr>
        <p:spPr>
          <a:xfrm>
            <a:off x="4067175" y="981075"/>
            <a:ext cx="1584325" cy="719138"/>
          </a:xfrm>
          <a:prstGeom prst="borderCallout1">
            <a:avLst>
              <a:gd name="adj1" fmla="val 45206"/>
              <a:gd name="adj2" fmla="val -3924"/>
              <a:gd name="adj3" fmla="val 112500"/>
              <a:gd name="adj4" fmla="val -2274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FFFFFF"/>
                </a:solidFill>
              </a:rPr>
              <a:t>ジェノグラム</a:t>
            </a:r>
            <a:endParaRPr lang="en-US" altLang="ja-JP" sz="2000" dirty="0">
              <a:solidFill>
                <a:srgbClr val="FFFFFF"/>
              </a:solidFill>
            </a:endParaRPr>
          </a:p>
          <a:p>
            <a:pPr algn="ctr">
              <a:defRPr/>
            </a:pPr>
            <a:r>
              <a:rPr lang="ja-JP" altLang="en-US" sz="2000" dirty="0">
                <a:solidFill>
                  <a:srgbClr val="FFFFFF"/>
                </a:solidFill>
              </a:rPr>
              <a:t>エコマップ</a:t>
            </a:r>
          </a:p>
        </p:txBody>
      </p:sp>
      <p:sp>
        <p:nvSpPr>
          <p:cNvPr id="7" name="線吹き出し 1 (枠付き) 6"/>
          <p:cNvSpPr/>
          <p:nvPr/>
        </p:nvSpPr>
        <p:spPr>
          <a:xfrm>
            <a:off x="6732588" y="981075"/>
            <a:ext cx="2232025" cy="719138"/>
          </a:xfrm>
          <a:prstGeom prst="borderCallout1">
            <a:avLst>
              <a:gd name="adj1" fmla="val 45206"/>
              <a:gd name="adj2" fmla="val -3924"/>
              <a:gd name="adj3" fmla="val 131019"/>
              <a:gd name="adj4" fmla="val -1207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FFFFFF"/>
                </a:solidFill>
              </a:rPr>
              <a:t>地域資源の把握</a:t>
            </a:r>
            <a:endParaRPr lang="en-US" altLang="ja-JP" sz="2000" dirty="0">
              <a:solidFill>
                <a:srgbClr val="FFFFFF"/>
              </a:solidFill>
            </a:endParaRPr>
          </a:p>
          <a:p>
            <a:pPr algn="ctr">
              <a:defRPr/>
            </a:pPr>
            <a:r>
              <a:rPr lang="ja-JP" altLang="en-US" sz="2000" dirty="0">
                <a:solidFill>
                  <a:srgbClr val="FFFFFF"/>
                </a:solidFill>
              </a:rPr>
              <a:t>地域の基礎データ</a:t>
            </a:r>
          </a:p>
        </p:txBody>
      </p:sp>
      <p:sp>
        <p:nvSpPr>
          <p:cNvPr id="8" name="線吹き出し 1 (枠付き) 7"/>
          <p:cNvSpPr/>
          <p:nvPr/>
        </p:nvSpPr>
        <p:spPr>
          <a:xfrm>
            <a:off x="4716682" y="2349500"/>
            <a:ext cx="2449513" cy="431800"/>
          </a:xfrm>
          <a:prstGeom prst="borderCallout1">
            <a:avLst>
              <a:gd name="adj1" fmla="val 45206"/>
              <a:gd name="adj2" fmla="val -3924"/>
              <a:gd name="adj3" fmla="val 134407"/>
              <a:gd name="adj4" fmla="val -3561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FFFFFF"/>
                </a:solidFill>
              </a:rPr>
              <a:t>地域懇談会の開催</a:t>
            </a:r>
          </a:p>
        </p:txBody>
      </p:sp>
      <p:sp>
        <p:nvSpPr>
          <p:cNvPr id="9" name="線吹き出し 1 (枠付き) 8"/>
          <p:cNvSpPr/>
          <p:nvPr/>
        </p:nvSpPr>
        <p:spPr>
          <a:xfrm>
            <a:off x="4356100" y="3284538"/>
            <a:ext cx="2879725" cy="431800"/>
          </a:xfrm>
          <a:prstGeom prst="borderCallout1">
            <a:avLst>
              <a:gd name="adj1" fmla="val 45206"/>
              <a:gd name="adj2" fmla="val -3924"/>
              <a:gd name="adj3" fmla="val 112500"/>
              <a:gd name="adj4" fmla="val -2274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FFFFFF"/>
                </a:solidFill>
              </a:rPr>
              <a:t>地域内のチームづくり</a:t>
            </a:r>
          </a:p>
        </p:txBody>
      </p:sp>
      <p:sp>
        <p:nvSpPr>
          <p:cNvPr id="10" name="線吹き出し 1 (枠付き) 9"/>
          <p:cNvSpPr/>
          <p:nvPr/>
        </p:nvSpPr>
        <p:spPr>
          <a:xfrm>
            <a:off x="4284663" y="4292600"/>
            <a:ext cx="4175769" cy="431800"/>
          </a:xfrm>
          <a:prstGeom prst="borderCallout1">
            <a:avLst>
              <a:gd name="adj1" fmla="val 45206"/>
              <a:gd name="adj2" fmla="val -3924"/>
              <a:gd name="adj3" fmla="val 112500"/>
              <a:gd name="adj4" fmla="val -2274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FFFFFF"/>
                </a:solidFill>
              </a:rPr>
              <a:t>地域内の会議の継続・予防的ケア</a:t>
            </a:r>
          </a:p>
        </p:txBody>
      </p:sp>
      <p:sp>
        <p:nvSpPr>
          <p:cNvPr id="11" name="線吹き出し 1 (枠付き) 10"/>
          <p:cNvSpPr/>
          <p:nvPr/>
        </p:nvSpPr>
        <p:spPr>
          <a:xfrm>
            <a:off x="4284663" y="5300663"/>
            <a:ext cx="4319587" cy="431800"/>
          </a:xfrm>
          <a:prstGeom prst="borderCallout1">
            <a:avLst>
              <a:gd name="adj1" fmla="val 45206"/>
              <a:gd name="adj2" fmla="val -3924"/>
              <a:gd name="adj3" fmla="val 112500"/>
              <a:gd name="adj4" fmla="val -2274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FFFFFF"/>
                </a:solidFill>
              </a:rPr>
              <a:t>地域ケア会議での評価、広域で発表</a:t>
            </a:r>
          </a:p>
        </p:txBody>
      </p:sp>
      <p:sp>
        <p:nvSpPr>
          <p:cNvPr id="2" name="スライド番号プレースホルダー 1"/>
          <p:cNvSpPr>
            <a:spLocks noGrp="1"/>
          </p:cNvSpPr>
          <p:nvPr>
            <p:ph type="sldNum" sz="quarter" idx="12"/>
          </p:nvPr>
        </p:nvSpPr>
        <p:spPr/>
        <p:txBody>
          <a:bodyPr/>
          <a:lstStyle/>
          <a:p>
            <a:fld id="{31E2F613-F059-4C55-86A6-1B2E98A47AC9}" type="slidenum">
              <a:rPr lang="en-US" altLang="ja-JP" smtClean="0">
                <a:solidFill>
                  <a:srgbClr val="000000"/>
                </a:solidFill>
              </a:rPr>
              <a:pPr/>
              <a:t>30</a:t>
            </a:fld>
            <a:endParaRPr lang="en-US" altLang="ja-JP">
              <a:solidFill>
                <a:srgbClr val="000000"/>
              </a:solidFill>
            </a:endParaRPr>
          </a:p>
        </p:txBody>
      </p:sp>
    </p:spTree>
    <p:extLst>
      <p:ext uri="{BB962C8B-B14F-4D97-AF65-F5344CB8AC3E}">
        <p14:creationId xmlns:p14="http://schemas.microsoft.com/office/powerpoint/2010/main" val="24570670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11643" y="142732"/>
            <a:ext cx="8740877" cy="549964"/>
          </a:xfrm>
        </p:spPr>
        <p:txBody>
          <a:bodyPr>
            <a:norm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地域課題解決に必要な５つの仕組み</a:t>
            </a:r>
          </a:p>
        </p:txBody>
      </p:sp>
      <p:sp>
        <p:nvSpPr>
          <p:cNvPr id="5" name="正方形/長方形 4"/>
          <p:cNvSpPr/>
          <p:nvPr/>
        </p:nvSpPr>
        <p:spPr>
          <a:xfrm>
            <a:off x="611560" y="720926"/>
            <a:ext cx="7920880" cy="5908275"/>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fontAlgn="auto">
              <a:spcBef>
                <a:spcPts val="0"/>
              </a:spcBef>
              <a:spcAft>
                <a:spcPts val="0"/>
              </a:spcAft>
            </a:pPr>
            <a:endParaRPr lang="ja-JP" altLang="en-US">
              <a:solidFill>
                <a:prstClr val="black"/>
              </a:solidFill>
            </a:endParaRPr>
          </a:p>
        </p:txBody>
      </p:sp>
      <p:graphicFrame>
        <p:nvGraphicFramePr>
          <p:cNvPr id="6" name="図表 5"/>
          <p:cNvGraphicFramePr/>
          <p:nvPr>
            <p:extLst>
              <p:ext uri="{D42A27DB-BD31-4B8C-83A1-F6EECF244321}">
                <p14:modId xmlns:p14="http://schemas.microsoft.com/office/powerpoint/2010/main" val="2854821049"/>
              </p:ext>
            </p:extLst>
          </p:nvPr>
        </p:nvGraphicFramePr>
        <p:xfrm>
          <a:off x="1093411" y="994612"/>
          <a:ext cx="6827195" cy="53303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円/楕円 6"/>
          <p:cNvSpPr/>
          <p:nvPr/>
        </p:nvSpPr>
        <p:spPr>
          <a:xfrm>
            <a:off x="1075049" y="4129492"/>
            <a:ext cx="1933575" cy="718734"/>
          </a:xfrm>
          <a:prstGeom prst="ellipse">
            <a:avLst/>
          </a:prstGeom>
          <a:solidFill>
            <a:schemeClr val="bg1"/>
          </a:solidFill>
        </p:spPr>
        <p:style>
          <a:lnRef idx="0">
            <a:schemeClr val="accent3"/>
          </a:lnRef>
          <a:fillRef idx="3">
            <a:schemeClr val="accent3"/>
          </a:fillRef>
          <a:effectRef idx="3">
            <a:schemeClr val="accent3"/>
          </a:effectRef>
          <a:fontRef idx="minor">
            <a:schemeClr val="lt1"/>
          </a:fontRef>
        </p:style>
        <p:txBody>
          <a:bodyPr rtlCol="0" anchor="ctr"/>
          <a:lstStyle/>
          <a:p>
            <a:pPr algn="ctr" fontAlgn="auto">
              <a:spcBef>
                <a:spcPts val="0"/>
              </a:spcBef>
              <a:spcAft>
                <a:spcPts val="0"/>
              </a:spcAft>
            </a:pPr>
            <a:r>
              <a:rPr lang="ja-JP" altLang="en-US" sz="2400" dirty="0">
                <a:solidFill>
                  <a:prstClr val="black"/>
                </a:solidFill>
              </a:rPr>
              <a:t>困窮者など</a:t>
            </a:r>
          </a:p>
        </p:txBody>
      </p:sp>
      <p:sp>
        <p:nvSpPr>
          <p:cNvPr id="8" name="円/楕円 7"/>
          <p:cNvSpPr/>
          <p:nvPr/>
        </p:nvSpPr>
        <p:spPr>
          <a:xfrm>
            <a:off x="3466961" y="2759204"/>
            <a:ext cx="1988649" cy="64061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fontAlgn="auto">
              <a:spcBef>
                <a:spcPts val="0"/>
              </a:spcBef>
              <a:spcAft>
                <a:spcPts val="0"/>
              </a:spcAft>
            </a:pPr>
            <a:r>
              <a:rPr lang="en-US" altLang="ja-JP" sz="2800" dirty="0">
                <a:solidFill>
                  <a:prstClr val="white"/>
                </a:solidFill>
              </a:rPr>
              <a:t>CSW</a:t>
            </a:r>
            <a:endParaRPr lang="ja-JP" altLang="en-US" sz="2800" dirty="0">
              <a:solidFill>
                <a:prstClr val="white"/>
              </a:solidFill>
            </a:endParaRPr>
          </a:p>
        </p:txBody>
      </p:sp>
      <p:sp>
        <p:nvSpPr>
          <p:cNvPr id="10" name="右矢印 9"/>
          <p:cNvSpPr/>
          <p:nvPr/>
        </p:nvSpPr>
        <p:spPr>
          <a:xfrm rot="16200000">
            <a:off x="1710562" y="4480501"/>
            <a:ext cx="717622" cy="1676396"/>
          </a:xfrm>
          <a:prstGeom prst="rightArrow">
            <a:avLst/>
          </a:prstGeom>
          <a:ln>
            <a:noFill/>
          </a:ln>
        </p:spPr>
        <p:style>
          <a:lnRef idx="2">
            <a:schemeClr val="accent3">
              <a:shade val="50000"/>
            </a:schemeClr>
          </a:lnRef>
          <a:fillRef idx="1">
            <a:schemeClr val="accent3"/>
          </a:fillRef>
          <a:effectRef idx="0">
            <a:schemeClr val="accent3"/>
          </a:effectRef>
          <a:fontRef idx="minor">
            <a:schemeClr val="lt1"/>
          </a:fontRef>
        </p:style>
        <p:txBody>
          <a:bodyPr vert="eaVert" rtlCol="0" anchor="ctr"/>
          <a:lstStyle/>
          <a:p>
            <a:pPr algn="ctr" fontAlgn="auto">
              <a:spcBef>
                <a:spcPts val="0"/>
              </a:spcBef>
              <a:spcAft>
                <a:spcPts val="0"/>
              </a:spcAft>
            </a:pPr>
            <a:endParaRPr lang="ja-JP" altLang="en-US" dirty="0">
              <a:solidFill>
                <a:prstClr val="white"/>
              </a:solidFill>
            </a:endParaRPr>
          </a:p>
        </p:txBody>
      </p:sp>
      <p:sp>
        <p:nvSpPr>
          <p:cNvPr id="11" name="円/楕円 10"/>
          <p:cNvSpPr/>
          <p:nvPr/>
        </p:nvSpPr>
        <p:spPr>
          <a:xfrm>
            <a:off x="1075049" y="2770147"/>
            <a:ext cx="1988649" cy="64061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fontAlgn="auto">
              <a:spcBef>
                <a:spcPts val="0"/>
              </a:spcBef>
              <a:spcAft>
                <a:spcPts val="0"/>
              </a:spcAft>
            </a:pPr>
            <a:r>
              <a:rPr lang="ja-JP" altLang="en-US" dirty="0">
                <a:solidFill>
                  <a:prstClr val="white"/>
                </a:solidFill>
              </a:rPr>
              <a:t>関係機関・地域</a:t>
            </a:r>
          </a:p>
        </p:txBody>
      </p:sp>
      <p:sp>
        <p:nvSpPr>
          <p:cNvPr id="12" name="円/楕円 11"/>
          <p:cNvSpPr/>
          <p:nvPr/>
        </p:nvSpPr>
        <p:spPr>
          <a:xfrm>
            <a:off x="5916832" y="2759204"/>
            <a:ext cx="1988649" cy="64061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fontAlgn="auto">
              <a:spcBef>
                <a:spcPts val="0"/>
              </a:spcBef>
              <a:spcAft>
                <a:spcPts val="0"/>
              </a:spcAft>
            </a:pPr>
            <a:r>
              <a:rPr lang="ja-JP" altLang="en-US" dirty="0">
                <a:solidFill>
                  <a:prstClr val="white"/>
                </a:solidFill>
              </a:rPr>
              <a:t>事業者・</a:t>
            </a:r>
            <a:r>
              <a:rPr lang="en-US" altLang="ja-JP" dirty="0">
                <a:solidFill>
                  <a:prstClr val="white"/>
                </a:solidFill>
              </a:rPr>
              <a:t>NPO</a:t>
            </a:r>
            <a:r>
              <a:rPr lang="ja-JP" altLang="en-US" dirty="0">
                <a:solidFill>
                  <a:prstClr val="white"/>
                </a:solidFill>
              </a:rPr>
              <a:t>住民</a:t>
            </a:r>
          </a:p>
        </p:txBody>
      </p:sp>
      <p:sp>
        <p:nvSpPr>
          <p:cNvPr id="2" name="角丸四角形 1"/>
          <p:cNvSpPr/>
          <p:nvPr/>
        </p:nvSpPr>
        <p:spPr>
          <a:xfrm>
            <a:off x="1093411" y="5766628"/>
            <a:ext cx="6827195" cy="710478"/>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auto">
              <a:spcBef>
                <a:spcPts val="0"/>
              </a:spcBef>
              <a:spcAft>
                <a:spcPts val="0"/>
              </a:spcAft>
            </a:pPr>
            <a:r>
              <a:rPr lang="ja-JP" altLang="en-US" sz="2400" dirty="0">
                <a:solidFill>
                  <a:prstClr val="white"/>
                </a:solidFill>
              </a:rPr>
              <a:t>積極的な</a:t>
            </a:r>
            <a:r>
              <a:rPr lang="ja-JP" altLang="en-US" sz="2600" dirty="0">
                <a:solidFill>
                  <a:prstClr val="white"/>
                </a:solidFill>
              </a:rPr>
              <a:t>社会連帯の推進</a:t>
            </a:r>
          </a:p>
        </p:txBody>
      </p:sp>
      <p:sp>
        <p:nvSpPr>
          <p:cNvPr id="13" name="右矢印 12"/>
          <p:cNvSpPr/>
          <p:nvPr/>
        </p:nvSpPr>
        <p:spPr>
          <a:xfrm rot="16200000">
            <a:off x="1821319" y="2913847"/>
            <a:ext cx="496108" cy="1676396"/>
          </a:xfrm>
          <a:prstGeom prst="rightArrow">
            <a:avLst/>
          </a:prstGeom>
          <a:ln>
            <a:noFill/>
          </a:ln>
        </p:spPr>
        <p:style>
          <a:lnRef idx="2">
            <a:schemeClr val="accent3">
              <a:shade val="50000"/>
            </a:schemeClr>
          </a:lnRef>
          <a:fillRef idx="1">
            <a:schemeClr val="accent3"/>
          </a:fillRef>
          <a:effectRef idx="0">
            <a:schemeClr val="accent3"/>
          </a:effectRef>
          <a:fontRef idx="minor">
            <a:schemeClr val="lt1"/>
          </a:fontRef>
        </p:style>
        <p:txBody>
          <a:bodyPr vert="eaVert" rtlCol="0" anchor="ctr"/>
          <a:lstStyle/>
          <a:p>
            <a:pPr algn="ctr" fontAlgn="auto">
              <a:spcBef>
                <a:spcPts val="0"/>
              </a:spcBef>
              <a:spcAft>
                <a:spcPts val="0"/>
              </a:spcAft>
            </a:pPr>
            <a:endParaRPr lang="ja-JP" altLang="en-US" dirty="0">
              <a:solidFill>
                <a:prstClr val="white"/>
              </a:solidFill>
            </a:endParaRPr>
          </a:p>
        </p:txBody>
      </p:sp>
      <p:sp>
        <p:nvSpPr>
          <p:cNvPr id="3" name="スライド番号プレースホルダー 2"/>
          <p:cNvSpPr>
            <a:spLocks noGrp="1"/>
          </p:cNvSpPr>
          <p:nvPr>
            <p:ph type="sldNum" sz="quarter" idx="12"/>
          </p:nvPr>
        </p:nvSpPr>
        <p:spPr/>
        <p:txBody>
          <a:bodyPr/>
          <a:lstStyle/>
          <a:p>
            <a:fld id="{33DBB337-B976-4E2B-B1EE-E7AEC83E0D9D}" type="slidenum">
              <a:rPr lang="ja-JP" altLang="en-US" smtClean="0">
                <a:solidFill>
                  <a:prstClr val="black">
                    <a:tint val="75000"/>
                  </a:prstClr>
                </a:solidFill>
              </a:rPr>
              <a:pPr/>
              <a:t>31</a:t>
            </a:fld>
            <a:endParaRPr lang="ja-JP" altLang="en-US">
              <a:solidFill>
                <a:prstClr val="black">
                  <a:tint val="75000"/>
                </a:prstClr>
              </a:solidFill>
            </a:endParaRPr>
          </a:p>
        </p:txBody>
      </p:sp>
    </p:spTree>
    <p:extLst>
      <p:ext uri="{BB962C8B-B14F-4D97-AF65-F5344CB8AC3E}">
        <p14:creationId xmlns:p14="http://schemas.microsoft.com/office/powerpoint/2010/main" val="25726413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val 2"/>
          <p:cNvSpPr>
            <a:spLocks noChangeArrowheads="1"/>
          </p:cNvSpPr>
          <p:nvPr/>
        </p:nvSpPr>
        <p:spPr bwMode="auto">
          <a:xfrm>
            <a:off x="5076825" y="2638425"/>
            <a:ext cx="3743325" cy="2087563"/>
          </a:xfrm>
          <a:prstGeom prst="ellipse">
            <a:avLst/>
          </a:prstGeom>
          <a:solidFill>
            <a:srgbClr val="FFFFCC"/>
          </a:solidFill>
          <a:ln w="9525">
            <a:solidFill>
              <a:schemeClr val="tx1"/>
            </a:solidFill>
            <a:round/>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solidFill>
                <a:srgbClr val="000000"/>
              </a:solidFill>
            </a:endParaRPr>
          </a:p>
        </p:txBody>
      </p:sp>
      <p:sp>
        <p:nvSpPr>
          <p:cNvPr id="11267" name="Rectangle 3"/>
          <p:cNvSpPr>
            <a:spLocks noChangeArrowheads="1"/>
          </p:cNvSpPr>
          <p:nvPr/>
        </p:nvSpPr>
        <p:spPr bwMode="auto">
          <a:xfrm>
            <a:off x="684213" y="1846263"/>
            <a:ext cx="2519362" cy="431800"/>
          </a:xfrm>
          <a:prstGeom prst="rect">
            <a:avLst/>
          </a:prstGeom>
          <a:solidFill>
            <a:srgbClr val="85E3F9"/>
          </a:solidFill>
          <a:ln w="12700" cap="sq">
            <a:solidFill>
              <a:schemeClr val="tx1"/>
            </a:solidFill>
            <a:miter lim="800000"/>
            <a:headEnd type="none" w="sm" len="sm"/>
            <a:tailEnd type="none" w="sm" len="sm"/>
          </a:ln>
          <a:effectLst/>
        </p:spPr>
        <p:txBody>
          <a:bodyPr wrap="none" anchor="ctr"/>
          <a:lstStyle/>
          <a:p>
            <a:pPr algn="ctr">
              <a:defRPr/>
            </a:pPr>
            <a:r>
              <a:rPr lang="ja-JP" altLang="en-US" sz="2400">
                <a:solidFill>
                  <a:srgbClr val="F1F5A1"/>
                </a:solidFill>
                <a:effectLst>
                  <a:outerShdw blurRad="38100" dist="38100" dir="2700000" algn="tl">
                    <a:srgbClr val="000000"/>
                  </a:outerShdw>
                </a:effectLst>
                <a:ea typeface="HGP創英角ｺﾞｼｯｸUB" pitchFamily="50" charset="-128"/>
              </a:rPr>
              <a:t>相談受付</a:t>
            </a:r>
          </a:p>
        </p:txBody>
      </p:sp>
      <p:sp>
        <p:nvSpPr>
          <p:cNvPr id="12292" name="Line 4"/>
          <p:cNvSpPr>
            <a:spLocks noChangeShapeType="1"/>
          </p:cNvSpPr>
          <p:nvPr/>
        </p:nvSpPr>
        <p:spPr bwMode="auto">
          <a:xfrm>
            <a:off x="1908175" y="2349500"/>
            <a:ext cx="0" cy="3048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sp>
        <p:nvSpPr>
          <p:cNvPr id="11269" name="Rectangle 5"/>
          <p:cNvSpPr>
            <a:spLocks noChangeArrowheads="1"/>
          </p:cNvSpPr>
          <p:nvPr/>
        </p:nvSpPr>
        <p:spPr bwMode="auto">
          <a:xfrm>
            <a:off x="684213" y="2638425"/>
            <a:ext cx="2519362" cy="431800"/>
          </a:xfrm>
          <a:prstGeom prst="rect">
            <a:avLst/>
          </a:prstGeom>
          <a:solidFill>
            <a:srgbClr val="85E3F9"/>
          </a:solidFill>
          <a:ln w="12700" cap="sq">
            <a:solidFill>
              <a:schemeClr val="tx1"/>
            </a:solidFill>
            <a:miter lim="800000"/>
            <a:headEnd type="none" w="sm" len="sm"/>
            <a:tailEnd type="none" w="sm" len="sm"/>
          </a:ln>
          <a:effectLst/>
        </p:spPr>
        <p:txBody>
          <a:bodyPr wrap="none" anchor="ctr"/>
          <a:lstStyle/>
          <a:p>
            <a:pPr algn="ctr">
              <a:defRPr/>
            </a:pPr>
            <a:r>
              <a:rPr lang="ja-JP" altLang="en-US" sz="2400">
                <a:solidFill>
                  <a:srgbClr val="F1F5A1"/>
                </a:solidFill>
                <a:effectLst>
                  <a:outerShdw blurRad="38100" dist="38100" dir="2700000" algn="tl">
                    <a:srgbClr val="000000"/>
                  </a:outerShdw>
                </a:effectLst>
                <a:ea typeface="HGP創英角ｺﾞｼｯｸUB" pitchFamily="50" charset="-128"/>
              </a:rPr>
              <a:t>アセスメント</a:t>
            </a:r>
          </a:p>
        </p:txBody>
      </p:sp>
      <p:sp>
        <p:nvSpPr>
          <p:cNvPr id="12294" name="Line 6"/>
          <p:cNvSpPr>
            <a:spLocks noChangeShapeType="1"/>
          </p:cNvSpPr>
          <p:nvPr/>
        </p:nvSpPr>
        <p:spPr bwMode="auto">
          <a:xfrm>
            <a:off x="1908175" y="3141663"/>
            <a:ext cx="0" cy="3048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sp>
        <p:nvSpPr>
          <p:cNvPr id="12295" name="Line 7"/>
          <p:cNvSpPr>
            <a:spLocks noChangeShapeType="1"/>
          </p:cNvSpPr>
          <p:nvPr/>
        </p:nvSpPr>
        <p:spPr bwMode="auto">
          <a:xfrm>
            <a:off x="4716463" y="4222750"/>
            <a:ext cx="0" cy="1008063"/>
          </a:xfrm>
          <a:prstGeom prst="line">
            <a:avLst/>
          </a:prstGeom>
          <a:noFill/>
          <a:ln w="76200" cap="sq">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sp>
        <p:nvSpPr>
          <p:cNvPr id="12296" name="Line 8"/>
          <p:cNvSpPr>
            <a:spLocks noChangeShapeType="1"/>
          </p:cNvSpPr>
          <p:nvPr/>
        </p:nvSpPr>
        <p:spPr bwMode="auto">
          <a:xfrm flipH="1">
            <a:off x="3203575" y="5230813"/>
            <a:ext cx="1439863" cy="0"/>
          </a:xfrm>
          <a:prstGeom prst="line">
            <a:avLst/>
          </a:prstGeom>
          <a:noFill/>
          <a:ln w="76200" cap="sq">
            <a:solidFill>
              <a:schemeClr val="tx1"/>
            </a:solidFill>
            <a:round/>
            <a:headEnd type="none" w="sm" len="sm"/>
            <a:tailEn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sp>
        <p:nvSpPr>
          <p:cNvPr id="12297" name="Rectangle 9"/>
          <p:cNvSpPr>
            <a:spLocks noGrp="1" noChangeArrowheads="1"/>
          </p:cNvSpPr>
          <p:nvPr>
            <p:ph type="title" idx="4294967295"/>
          </p:nvPr>
        </p:nvSpPr>
        <p:spPr>
          <a:xfrm>
            <a:off x="1908026" y="346886"/>
            <a:ext cx="7128470" cy="936625"/>
          </a:xfrm>
        </p:spPr>
        <p:txBody>
          <a:bodyPr/>
          <a:lstStyle/>
          <a:p>
            <a:pPr eaLnBrk="1" hangingPunct="1"/>
            <a:r>
              <a:rPr lang="ja-JP" altLang="en-US" sz="2400" dirty="0">
                <a:solidFill>
                  <a:srgbClr val="C00000"/>
                </a:solidFill>
                <a:latin typeface="ＤＨＰ特太ゴシック体" panose="020B0500000000000000" pitchFamily="50" charset="-128"/>
                <a:ea typeface="ＤＨＰ特太ゴシック体" panose="020B0500000000000000" pitchFamily="50" charset="-128"/>
              </a:rPr>
              <a:t>個別課題から地域の課題として解決する</a:t>
            </a:r>
            <a:br>
              <a:rPr lang="ja-JP" altLang="en-US" sz="2400" dirty="0">
                <a:solidFill>
                  <a:srgbClr val="C00000"/>
                </a:solidFill>
                <a:latin typeface="ＤＨＰ特太ゴシック体" panose="020B0500000000000000" pitchFamily="50" charset="-128"/>
                <a:ea typeface="ＤＨＰ特太ゴシック体" panose="020B0500000000000000" pitchFamily="50" charset="-128"/>
              </a:rPr>
            </a:b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分野を越えた汎用的な仕組みへ</a:t>
            </a:r>
          </a:p>
        </p:txBody>
      </p:sp>
      <p:sp>
        <p:nvSpPr>
          <p:cNvPr id="11274" name="Rectangle 10"/>
          <p:cNvSpPr>
            <a:spLocks noChangeArrowheads="1"/>
          </p:cNvSpPr>
          <p:nvPr/>
        </p:nvSpPr>
        <p:spPr bwMode="auto">
          <a:xfrm>
            <a:off x="6011863" y="4365625"/>
            <a:ext cx="2160587" cy="609600"/>
          </a:xfrm>
          <a:prstGeom prst="rect">
            <a:avLst/>
          </a:prstGeom>
          <a:solidFill>
            <a:srgbClr val="996633"/>
          </a:solidFill>
          <a:ln w="12700" cap="sq">
            <a:solidFill>
              <a:schemeClr val="tx1"/>
            </a:solidFill>
            <a:miter lim="800000"/>
            <a:headEnd type="none" w="sm" len="sm"/>
            <a:tailEnd type="none" w="sm" len="sm"/>
          </a:ln>
          <a:effectLst/>
        </p:spPr>
        <p:txBody>
          <a:bodyPr wrap="none" anchor="ctr"/>
          <a:lstStyle/>
          <a:p>
            <a:pPr algn="ctr">
              <a:defRPr/>
            </a:pPr>
            <a:r>
              <a:rPr lang="ja-JP" altLang="en-US" sz="2400">
                <a:solidFill>
                  <a:srgbClr val="F1F5A1"/>
                </a:solidFill>
                <a:effectLst>
                  <a:outerShdw blurRad="38100" dist="38100" dir="2700000" algn="tl">
                    <a:srgbClr val="000000"/>
                  </a:outerShdw>
                </a:effectLst>
                <a:ea typeface="HGP創英角ｺﾞｼｯｸUB" pitchFamily="50" charset="-128"/>
              </a:rPr>
              <a:t>社会資源開発</a:t>
            </a:r>
          </a:p>
        </p:txBody>
      </p:sp>
      <p:sp>
        <p:nvSpPr>
          <p:cNvPr id="11275" name="Rectangle 11"/>
          <p:cNvSpPr>
            <a:spLocks noChangeArrowheads="1"/>
          </p:cNvSpPr>
          <p:nvPr/>
        </p:nvSpPr>
        <p:spPr bwMode="auto">
          <a:xfrm>
            <a:off x="6011863" y="2349500"/>
            <a:ext cx="2160587" cy="609600"/>
          </a:xfrm>
          <a:prstGeom prst="rect">
            <a:avLst/>
          </a:prstGeom>
          <a:solidFill>
            <a:srgbClr val="996633"/>
          </a:solidFill>
          <a:ln w="12700" cap="sq">
            <a:solidFill>
              <a:schemeClr val="tx1"/>
            </a:solidFill>
            <a:miter lim="800000"/>
            <a:headEnd type="none" w="sm" len="sm"/>
            <a:tailEnd type="none" w="sm" len="sm"/>
          </a:ln>
          <a:effectLst/>
        </p:spPr>
        <p:txBody>
          <a:bodyPr wrap="none" anchor="ctr"/>
          <a:lstStyle/>
          <a:p>
            <a:pPr algn="ctr">
              <a:defRPr/>
            </a:pPr>
            <a:r>
              <a:rPr lang="ja-JP" altLang="en-US" sz="2400">
                <a:solidFill>
                  <a:srgbClr val="F1F5A1"/>
                </a:solidFill>
                <a:effectLst>
                  <a:outerShdw blurRad="38100" dist="38100" dir="2700000" algn="tl">
                    <a:srgbClr val="000000"/>
                  </a:outerShdw>
                </a:effectLst>
                <a:ea typeface="HGP創英角ｺﾞｼｯｸUB" pitchFamily="50" charset="-128"/>
              </a:rPr>
              <a:t>地域ネット形成</a:t>
            </a:r>
          </a:p>
        </p:txBody>
      </p:sp>
      <p:sp>
        <p:nvSpPr>
          <p:cNvPr id="11276" name="Rectangle 12"/>
          <p:cNvSpPr>
            <a:spLocks noChangeArrowheads="1"/>
          </p:cNvSpPr>
          <p:nvPr/>
        </p:nvSpPr>
        <p:spPr bwMode="auto">
          <a:xfrm>
            <a:off x="684213" y="3430588"/>
            <a:ext cx="2519362" cy="431800"/>
          </a:xfrm>
          <a:prstGeom prst="rect">
            <a:avLst/>
          </a:prstGeom>
          <a:solidFill>
            <a:srgbClr val="85E3F9"/>
          </a:solidFill>
          <a:ln w="12700" cap="sq">
            <a:solidFill>
              <a:schemeClr val="tx1"/>
            </a:solidFill>
            <a:miter lim="800000"/>
            <a:headEnd type="none" w="sm" len="sm"/>
            <a:tailEnd type="none" w="sm" len="sm"/>
          </a:ln>
          <a:effectLst/>
        </p:spPr>
        <p:txBody>
          <a:bodyPr wrap="none" anchor="ctr"/>
          <a:lstStyle/>
          <a:p>
            <a:pPr algn="ctr">
              <a:defRPr/>
            </a:pPr>
            <a:r>
              <a:rPr lang="ja-JP" altLang="en-US" sz="1600" dirty="0" smtClean="0">
                <a:solidFill>
                  <a:srgbClr val="F1F5A1"/>
                </a:solidFill>
                <a:effectLst>
                  <a:outerShdw blurRad="38100" dist="38100" dir="2700000" algn="tl">
                    <a:srgbClr val="000000"/>
                  </a:outerShdw>
                </a:effectLst>
                <a:ea typeface="HGP創英角ｺﾞｼｯｸUB" pitchFamily="50" charset="-128"/>
              </a:rPr>
              <a:t>サービス等利用</a:t>
            </a:r>
            <a:r>
              <a:rPr lang="ja-JP" altLang="en-US" sz="2400" dirty="0">
                <a:solidFill>
                  <a:srgbClr val="F1F5A1"/>
                </a:solidFill>
                <a:effectLst>
                  <a:outerShdw blurRad="38100" dist="38100" dir="2700000" algn="tl">
                    <a:srgbClr val="000000"/>
                  </a:outerShdw>
                </a:effectLst>
                <a:ea typeface="HGP創英角ｺﾞｼｯｸUB" pitchFamily="50" charset="-128"/>
              </a:rPr>
              <a:t>計画作成</a:t>
            </a:r>
          </a:p>
        </p:txBody>
      </p:sp>
      <p:sp>
        <p:nvSpPr>
          <p:cNvPr id="11277" name="Rectangle 13"/>
          <p:cNvSpPr>
            <a:spLocks noChangeArrowheads="1"/>
          </p:cNvSpPr>
          <p:nvPr/>
        </p:nvSpPr>
        <p:spPr bwMode="auto">
          <a:xfrm>
            <a:off x="684213" y="4222750"/>
            <a:ext cx="2519362" cy="431800"/>
          </a:xfrm>
          <a:prstGeom prst="rect">
            <a:avLst/>
          </a:prstGeom>
          <a:solidFill>
            <a:srgbClr val="85E3F9"/>
          </a:solidFill>
          <a:ln w="12700" cap="sq">
            <a:solidFill>
              <a:schemeClr val="tx1"/>
            </a:solidFill>
            <a:miter lim="800000"/>
            <a:headEnd type="none" w="sm" len="sm"/>
            <a:tailEnd type="none" w="sm" len="sm"/>
          </a:ln>
          <a:effectLst/>
        </p:spPr>
        <p:txBody>
          <a:bodyPr wrap="none" anchor="ctr"/>
          <a:lstStyle/>
          <a:p>
            <a:pPr algn="ctr">
              <a:defRPr/>
            </a:pPr>
            <a:r>
              <a:rPr lang="ja-JP" altLang="en-US" sz="1600" dirty="0" smtClean="0">
                <a:solidFill>
                  <a:srgbClr val="F1F5A1"/>
                </a:solidFill>
                <a:effectLst>
                  <a:outerShdw blurRad="38100" dist="38100" dir="2700000" algn="tl">
                    <a:srgbClr val="000000"/>
                  </a:outerShdw>
                </a:effectLst>
                <a:ea typeface="HGP創英角ｺﾞｼｯｸUB" pitchFamily="50" charset="-128"/>
              </a:rPr>
              <a:t>サービス等利用</a:t>
            </a:r>
            <a:r>
              <a:rPr lang="ja-JP" altLang="en-US" sz="2400" dirty="0">
                <a:solidFill>
                  <a:srgbClr val="F1F5A1"/>
                </a:solidFill>
                <a:effectLst>
                  <a:outerShdw blurRad="38100" dist="38100" dir="2700000" algn="tl">
                    <a:srgbClr val="000000"/>
                  </a:outerShdw>
                </a:effectLst>
                <a:ea typeface="HGP創英角ｺﾞｼｯｸUB" pitchFamily="50" charset="-128"/>
              </a:rPr>
              <a:t>計画実行</a:t>
            </a:r>
          </a:p>
        </p:txBody>
      </p:sp>
      <p:sp>
        <p:nvSpPr>
          <p:cNvPr id="12302" name="Line 14"/>
          <p:cNvSpPr>
            <a:spLocks noChangeShapeType="1"/>
          </p:cNvSpPr>
          <p:nvPr/>
        </p:nvSpPr>
        <p:spPr bwMode="auto">
          <a:xfrm>
            <a:off x="1908175" y="4725988"/>
            <a:ext cx="0" cy="3048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sp>
        <p:nvSpPr>
          <p:cNvPr id="11279" name="Rectangle 15"/>
          <p:cNvSpPr>
            <a:spLocks noChangeArrowheads="1"/>
          </p:cNvSpPr>
          <p:nvPr/>
        </p:nvSpPr>
        <p:spPr bwMode="auto">
          <a:xfrm>
            <a:off x="684213" y="5013325"/>
            <a:ext cx="2519362" cy="431800"/>
          </a:xfrm>
          <a:prstGeom prst="rect">
            <a:avLst/>
          </a:prstGeom>
          <a:solidFill>
            <a:srgbClr val="996633"/>
          </a:solidFill>
          <a:ln w="12700" cap="sq">
            <a:solidFill>
              <a:schemeClr val="tx1"/>
            </a:solidFill>
            <a:miter lim="800000"/>
            <a:headEnd type="none" w="sm" len="sm"/>
            <a:tailEnd type="none" w="sm" len="sm"/>
          </a:ln>
          <a:effectLst/>
        </p:spPr>
        <p:txBody>
          <a:bodyPr wrap="none" anchor="ctr"/>
          <a:lstStyle/>
          <a:p>
            <a:pPr algn="ctr">
              <a:defRPr/>
            </a:pPr>
            <a:r>
              <a:rPr lang="ja-JP" altLang="en-US" sz="2400">
                <a:solidFill>
                  <a:srgbClr val="F1F5A1"/>
                </a:solidFill>
                <a:effectLst>
                  <a:outerShdw blurRad="38100" dist="38100" dir="2700000" algn="tl">
                    <a:srgbClr val="000000"/>
                  </a:outerShdw>
                </a:effectLst>
                <a:ea typeface="HGP創英角ｺﾞｼｯｸUB" pitchFamily="50" charset="-128"/>
              </a:rPr>
              <a:t>モニタリング</a:t>
            </a:r>
          </a:p>
        </p:txBody>
      </p:sp>
      <p:sp>
        <p:nvSpPr>
          <p:cNvPr id="12304" name="Line 16"/>
          <p:cNvSpPr>
            <a:spLocks noChangeShapeType="1"/>
          </p:cNvSpPr>
          <p:nvPr/>
        </p:nvSpPr>
        <p:spPr bwMode="auto">
          <a:xfrm>
            <a:off x="1908175" y="3933825"/>
            <a:ext cx="0" cy="3048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sp>
        <p:nvSpPr>
          <p:cNvPr id="11281" name="Rectangle 17"/>
          <p:cNvSpPr>
            <a:spLocks noChangeArrowheads="1"/>
          </p:cNvSpPr>
          <p:nvPr/>
        </p:nvSpPr>
        <p:spPr bwMode="auto">
          <a:xfrm>
            <a:off x="684213" y="5805488"/>
            <a:ext cx="2519362" cy="431800"/>
          </a:xfrm>
          <a:prstGeom prst="rect">
            <a:avLst/>
          </a:prstGeom>
          <a:solidFill>
            <a:srgbClr val="85E3F9"/>
          </a:solidFill>
          <a:ln w="12700" cap="sq">
            <a:solidFill>
              <a:schemeClr val="tx1"/>
            </a:solidFill>
            <a:miter lim="800000"/>
            <a:headEnd type="none" w="sm" len="sm"/>
            <a:tailEnd type="none" w="sm" len="sm"/>
          </a:ln>
          <a:effectLst/>
        </p:spPr>
        <p:txBody>
          <a:bodyPr wrap="none" anchor="ctr"/>
          <a:lstStyle/>
          <a:p>
            <a:pPr algn="ctr">
              <a:defRPr/>
            </a:pPr>
            <a:r>
              <a:rPr lang="ja-JP" altLang="en-US" sz="2400">
                <a:solidFill>
                  <a:srgbClr val="F1F5A1"/>
                </a:solidFill>
                <a:effectLst>
                  <a:outerShdw blurRad="38100" dist="38100" dir="2700000" algn="tl">
                    <a:srgbClr val="000000"/>
                  </a:outerShdw>
                </a:effectLst>
                <a:ea typeface="HGP創英角ｺﾞｼｯｸUB" pitchFamily="50" charset="-128"/>
              </a:rPr>
              <a:t>終結と結果評価</a:t>
            </a:r>
          </a:p>
        </p:txBody>
      </p:sp>
      <p:sp>
        <p:nvSpPr>
          <p:cNvPr id="12306" name="Line 18"/>
          <p:cNvSpPr>
            <a:spLocks noChangeShapeType="1"/>
          </p:cNvSpPr>
          <p:nvPr/>
        </p:nvSpPr>
        <p:spPr bwMode="auto">
          <a:xfrm>
            <a:off x="1908175" y="5518150"/>
            <a:ext cx="0" cy="3048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grpSp>
        <p:nvGrpSpPr>
          <p:cNvPr id="12307" name="Group 20"/>
          <p:cNvGrpSpPr>
            <a:grpSpLocks/>
          </p:cNvGrpSpPr>
          <p:nvPr/>
        </p:nvGrpSpPr>
        <p:grpSpPr bwMode="auto">
          <a:xfrm>
            <a:off x="3276600" y="3359150"/>
            <a:ext cx="863600" cy="647700"/>
            <a:chOff x="2200" y="1888"/>
            <a:chExt cx="635" cy="499"/>
          </a:xfrm>
        </p:grpSpPr>
        <p:sp>
          <p:nvSpPr>
            <p:cNvPr id="12319" name="AutoShape 21"/>
            <p:cNvSpPr>
              <a:spLocks noChangeArrowheads="1"/>
            </p:cNvSpPr>
            <p:nvPr/>
          </p:nvSpPr>
          <p:spPr bwMode="auto">
            <a:xfrm rot="16196016" flipV="1">
              <a:off x="2358"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solidFill>
                  <a:srgbClr val="000000"/>
                </a:solidFill>
              </a:endParaRPr>
            </a:p>
          </p:txBody>
        </p:sp>
        <p:sp>
          <p:nvSpPr>
            <p:cNvPr id="12320" name="AutoShape 22"/>
            <p:cNvSpPr>
              <a:spLocks noChangeArrowheads="1"/>
            </p:cNvSpPr>
            <p:nvPr/>
          </p:nvSpPr>
          <p:spPr bwMode="auto">
            <a:xfrm rot="5403984" flipH="1" flipV="1">
              <a:off x="2177"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solidFill>
                  <a:srgbClr val="000000"/>
                </a:solidFill>
              </a:endParaRPr>
            </a:p>
          </p:txBody>
        </p:sp>
      </p:grpSp>
      <p:sp>
        <p:nvSpPr>
          <p:cNvPr id="12308" name="Line 26"/>
          <p:cNvSpPr>
            <a:spLocks noChangeShapeType="1"/>
          </p:cNvSpPr>
          <p:nvPr/>
        </p:nvSpPr>
        <p:spPr bwMode="auto">
          <a:xfrm>
            <a:off x="3276600" y="2062163"/>
            <a:ext cx="3816350" cy="0"/>
          </a:xfrm>
          <a:prstGeom prst="line">
            <a:avLst/>
          </a:prstGeom>
          <a:noFill/>
          <a:ln w="76200" cap="sq">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sp>
        <p:nvSpPr>
          <p:cNvPr id="12309" name="Line 27"/>
          <p:cNvSpPr>
            <a:spLocks noChangeShapeType="1"/>
          </p:cNvSpPr>
          <p:nvPr/>
        </p:nvSpPr>
        <p:spPr bwMode="auto">
          <a:xfrm flipH="1" flipV="1">
            <a:off x="7092950" y="2062163"/>
            <a:ext cx="0" cy="288925"/>
          </a:xfrm>
          <a:prstGeom prst="line">
            <a:avLst/>
          </a:prstGeom>
          <a:noFill/>
          <a:ln w="76200" cap="sq">
            <a:solidFill>
              <a:schemeClr val="tx1"/>
            </a:solidFill>
            <a:round/>
            <a:headEnd type="none" w="sm" len="sm"/>
            <a:tailEn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sp>
        <p:nvSpPr>
          <p:cNvPr id="11292" name="Rectangle 28"/>
          <p:cNvSpPr>
            <a:spLocks noChangeArrowheads="1"/>
          </p:cNvSpPr>
          <p:nvPr/>
        </p:nvSpPr>
        <p:spPr bwMode="auto">
          <a:xfrm>
            <a:off x="4067175" y="1701800"/>
            <a:ext cx="1584325" cy="609600"/>
          </a:xfrm>
          <a:prstGeom prst="rect">
            <a:avLst/>
          </a:prstGeom>
          <a:solidFill>
            <a:srgbClr val="996633"/>
          </a:solidFill>
          <a:ln w="12700" cap="sq">
            <a:solidFill>
              <a:schemeClr val="tx1"/>
            </a:solidFill>
            <a:miter lim="800000"/>
            <a:headEnd type="none" w="sm" len="sm"/>
            <a:tailEnd type="none" w="sm" len="sm"/>
          </a:ln>
          <a:effectLst/>
        </p:spPr>
        <p:txBody>
          <a:bodyPr wrap="none" anchor="ctr"/>
          <a:lstStyle/>
          <a:p>
            <a:pPr algn="ctr">
              <a:defRPr/>
            </a:pPr>
            <a:r>
              <a:rPr lang="ja-JP" altLang="en-US" sz="2400">
                <a:solidFill>
                  <a:srgbClr val="F1F5A1"/>
                </a:solidFill>
                <a:effectLst>
                  <a:outerShdw blurRad="38100" dist="38100" dir="2700000" algn="tl">
                    <a:srgbClr val="000000"/>
                  </a:outerShdw>
                </a:effectLst>
                <a:ea typeface="HGP創英角ｺﾞｼｯｸUB" pitchFamily="50" charset="-128"/>
              </a:rPr>
              <a:t>実態把握</a:t>
            </a:r>
          </a:p>
        </p:txBody>
      </p:sp>
      <p:sp>
        <p:nvSpPr>
          <p:cNvPr id="12311" name="Text Box 29"/>
          <p:cNvSpPr txBox="1">
            <a:spLocks noChangeArrowheads="1"/>
          </p:cNvSpPr>
          <p:nvPr/>
        </p:nvSpPr>
        <p:spPr bwMode="auto">
          <a:xfrm>
            <a:off x="4140200" y="2351088"/>
            <a:ext cx="13493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a:solidFill>
                  <a:srgbClr val="000000"/>
                </a:solidFill>
                <a:latin typeface="Tahoma" pitchFamily="34" charset="0"/>
              </a:rPr>
              <a:t>アウトリーチ</a:t>
            </a:r>
          </a:p>
        </p:txBody>
      </p:sp>
      <p:grpSp>
        <p:nvGrpSpPr>
          <p:cNvPr id="12312" name="Group 31"/>
          <p:cNvGrpSpPr>
            <a:grpSpLocks/>
          </p:cNvGrpSpPr>
          <p:nvPr/>
        </p:nvGrpSpPr>
        <p:grpSpPr bwMode="auto">
          <a:xfrm rot="5400000">
            <a:off x="6768307" y="3250406"/>
            <a:ext cx="1295400" cy="792163"/>
            <a:chOff x="2200" y="1888"/>
            <a:chExt cx="635" cy="499"/>
          </a:xfrm>
        </p:grpSpPr>
        <p:sp>
          <p:nvSpPr>
            <p:cNvPr id="12317" name="AutoShape 32"/>
            <p:cNvSpPr>
              <a:spLocks noChangeArrowheads="1"/>
            </p:cNvSpPr>
            <p:nvPr/>
          </p:nvSpPr>
          <p:spPr bwMode="auto">
            <a:xfrm rot="16196016" flipV="1">
              <a:off x="2358"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solidFill>
                  <a:srgbClr val="000000"/>
                </a:solidFill>
              </a:endParaRPr>
            </a:p>
          </p:txBody>
        </p:sp>
        <p:sp>
          <p:nvSpPr>
            <p:cNvPr id="12318" name="AutoShape 33"/>
            <p:cNvSpPr>
              <a:spLocks noChangeArrowheads="1"/>
            </p:cNvSpPr>
            <p:nvPr/>
          </p:nvSpPr>
          <p:spPr bwMode="auto">
            <a:xfrm rot="5403984" flipH="1" flipV="1">
              <a:off x="2177"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solidFill>
                  <a:srgbClr val="000000"/>
                </a:solidFill>
              </a:endParaRPr>
            </a:p>
          </p:txBody>
        </p:sp>
      </p:grpSp>
      <p:sp>
        <p:nvSpPr>
          <p:cNvPr id="12314" name="Line 8"/>
          <p:cNvSpPr>
            <a:spLocks noChangeShapeType="1"/>
          </p:cNvSpPr>
          <p:nvPr/>
        </p:nvSpPr>
        <p:spPr bwMode="auto">
          <a:xfrm flipH="1">
            <a:off x="6156325" y="3716338"/>
            <a:ext cx="576263" cy="0"/>
          </a:xfrm>
          <a:prstGeom prst="line">
            <a:avLst/>
          </a:prstGeom>
          <a:noFill/>
          <a:ln w="76200" cap="sq">
            <a:solidFill>
              <a:schemeClr val="tx1"/>
            </a:solidFill>
            <a:round/>
            <a:headEnd type="none" w="sm" len="sm"/>
            <a:tailEn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sp>
        <p:nvSpPr>
          <p:cNvPr id="11283" name="Rectangle 19"/>
          <p:cNvSpPr>
            <a:spLocks noChangeArrowheads="1"/>
          </p:cNvSpPr>
          <p:nvPr/>
        </p:nvSpPr>
        <p:spPr bwMode="auto">
          <a:xfrm>
            <a:off x="4211638" y="3194939"/>
            <a:ext cx="1944687" cy="954141"/>
          </a:xfrm>
          <a:prstGeom prst="rect">
            <a:avLst/>
          </a:prstGeom>
          <a:solidFill>
            <a:schemeClr val="folHlink"/>
          </a:solidFill>
          <a:ln w="12700" cap="sq">
            <a:solidFill>
              <a:schemeClr val="tx1"/>
            </a:solidFill>
            <a:miter lim="800000"/>
            <a:headEnd type="none" w="sm" len="sm"/>
            <a:tailEnd type="none" w="sm" len="sm"/>
          </a:ln>
          <a:effectLst/>
        </p:spPr>
        <p:txBody>
          <a:bodyPr wrap="none" anchor="ctr"/>
          <a:lstStyle/>
          <a:p>
            <a:pPr algn="ctr">
              <a:defRPr/>
            </a:pPr>
            <a:r>
              <a:rPr lang="ja-JP" altLang="en-US" sz="2400" dirty="0">
                <a:solidFill>
                  <a:srgbClr val="F1F5A1"/>
                </a:solidFill>
                <a:effectLst>
                  <a:outerShdw blurRad="38100" dist="38100" dir="2700000" algn="tl">
                    <a:srgbClr val="000000"/>
                  </a:outerShdw>
                </a:effectLst>
                <a:ea typeface="HGP創英角ｺﾞｼｯｸUB" pitchFamily="50" charset="-128"/>
              </a:rPr>
              <a:t>個別支援会議</a:t>
            </a:r>
            <a:endParaRPr lang="en-US" altLang="ja-JP" sz="2400" dirty="0">
              <a:solidFill>
                <a:srgbClr val="F1F5A1"/>
              </a:solidFill>
              <a:effectLst>
                <a:outerShdw blurRad="38100" dist="38100" dir="2700000" algn="tl">
                  <a:srgbClr val="000000"/>
                </a:outerShdw>
              </a:effectLst>
              <a:ea typeface="HGP創英角ｺﾞｼｯｸUB" pitchFamily="50" charset="-128"/>
            </a:endParaRPr>
          </a:p>
          <a:p>
            <a:pPr algn="ctr">
              <a:defRPr/>
            </a:pPr>
            <a:r>
              <a:rPr lang="ja-JP" altLang="en-US" sz="2400" dirty="0">
                <a:solidFill>
                  <a:srgbClr val="FF6D6D"/>
                </a:solidFill>
                <a:effectLst>
                  <a:outerShdw blurRad="38100" dist="38100" dir="2700000" algn="tl">
                    <a:srgbClr val="000000"/>
                  </a:outerShdw>
                </a:effectLst>
                <a:ea typeface="HGP創英角ｺﾞｼｯｸUB" pitchFamily="50" charset="-128"/>
              </a:rPr>
              <a:t>地域ケア会議</a:t>
            </a:r>
          </a:p>
        </p:txBody>
      </p:sp>
      <p:sp>
        <p:nvSpPr>
          <p:cNvPr id="11298" name="Rectangle 34"/>
          <p:cNvSpPr>
            <a:spLocks noChangeArrowheads="1"/>
          </p:cNvSpPr>
          <p:nvPr/>
        </p:nvSpPr>
        <p:spPr bwMode="auto">
          <a:xfrm>
            <a:off x="6732588" y="3430588"/>
            <a:ext cx="2160587" cy="503237"/>
          </a:xfrm>
          <a:prstGeom prst="rect">
            <a:avLst/>
          </a:prstGeom>
          <a:solidFill>
            <a:schemeClr val="folHlink"/>
          </a:solidFill>
          <a:ln w="12700" cap="sq">
            <a:solidFill>
              <a:schemeClr val="tx1"/>
            </a:solidFill>
            <a:miter lim="800000"/>
            <a:headEnd type="none" w="sm" len="sm"/>
            <a:tailEnd type="none" w="sm" len="sm"/>
          </a:ln>
          <a:effectLst/>
        </p:spPr>
        <p:txBody>
          <a:bodyPr wrap="none" anchor="ctr"/>
          <a:lstStyle/>
          <a:p>
            <a:pPr algn="ctr">
              <a:defRPr/>
            </a:pPr>
            <a:r>
              <a:rPr lang="ja-JP" altLang="en-US" sz="2000" smtClean="0">
                <a:solidFill>
                  <a:srgbClr val="F1F5A1"/>
                </a:solidFill>
                <a:effectLst>
                  <a:outerShdw blurRad="38100" dist="38100" dir="2700000" algn="tl">
                    <a:srgbClr val="000000"/>
                  </a:outerShdw>
                </a:effectLst>
                <a:ea typeface="HGP創英角ｺﾞｼｯｸUB" pitchFamily="50" charset="-128"/>
              </a:rPr>
              <a:t>（自立支援）</a:t>
            </a:r>
            <a:r>
              <a:rPr lang="ja-JP" altLang="en-US" sz="2400" smtClean="0">
                <a:solidFill>
                  <a:srgbClr val="F1F5A1"/>
                </a:solidFill>
                <a:effectLst>
                  <a:outerShdw blurRad="38100" dist="38100" dir="2700000" algn="tl">
                    <a:srgbClr val="000000"/>
                  </a:outerShdw>
                </a:effectLst>
                <a:ea typeface="HGP創英角ｺﾞｼｯｸUB" pitchFamily="50" charset="-128"/>
              </a:rPr>
              <a:t>協</a:t>
            </a:r>
            <a:r>
              <a:rPr lang="ja-JP" altLang="en-US" sz="2400" dirty="0">
                <a:solidFill>
                  <a:srgbClr val="F1F5A1"/>
                </a:solidFill>
                <a:effectLst>
                  <a:outerShdw blurRad="38100" dist="38100" dir="2700000" algn="tl">
                    <a:srgbClr val="000000"/>
                  </a:outerShdw>
                </a:effectLst>
                <a:ea typeface="HGP創英角ｺﾞｼｯｸUB" pitchFamily="50" charset="-128"/>
              </a:rPr>
              <a:t>議会</a:t>
            </a:r>
          </a:p>
        </p:txBody>
      </p:sp>
      <p:sp>
        <p:nvSpPr>
          <p:cNvPr id="2" name="正方形/長方形 1"/>
          <p:cNvSpPr/>
          <p:nvPr/>
        </p:nvSpPr>
        <p:spPr>
          <a:xfrm>
            <a:off x="3641854" y="5651203"/>
            <a:ext cx="5028941" cy="923330"/>
          </a:xfrm>
          <a:prstGeom prst="rect">
            <a:avLst/>
          </a:prstGeom>
        </p:spPr>
        <p:txBody>
          <a:bodyPr wrap="none">
            <a:spAutoFit/>
          </a:bodyPr>
          <a:lstStyle/>
          <a:p>
            <a:r>
              <a:rPr lang="ja-JP" altLang="en-US" dirty="0"/>
              <a:t>高齢者など分野を広げるだけでなく、地域で住民</a:t>
            </a:r>
            <a:endParaRPr lang="en-US" altLang="ja-JP" dirty="0"/>
          </a:p>
          <a:p>
            <a:r>
              <a:rPr lang="ja-JP" altLang="en-US" dirty="0"/>
              <a:t>が関わった経緯を含めることで、施策としての実現</a:t>
            </a:r>
            <a:endParaRPr lang="en-US" altLang="ja-JP" dirty="0"/>
          </a:p>
          <a:p>
            <a:r>
              <a:rPr lang="ja-JP" altLang="en-US" dirty="0"/>
              <a:t>可能性は飛躍的に向上する</a:t>
            </a:r>
            <a:endParaRPr lang="en-US" altLang="ja-JP" dirty="0"/>
          </a:p>
        </p:txBody>
      </p:sp>
      <p:sp>
        <p:nvSpPr>
          <p:cNvPr id="35" name="Line 7"/>
          <p:cNvSpPr>
            <a:spLocks noChangeShapeType="1"/>
          </p:cNvSpPr>
          <p:nvPr/>
        </p:nvSpPr>
        <p:spPr bwMode="auto">
          <a:xfrm>
            <a:off x="5364088" y="4007858"/>
            <a:ext cx="0" cy="1643345"/>
          </a:xfrm>
          <a:prstGeom prst="line">
            <a:avLst/>
          </a:prstGeom>
          <a:noFill/>
          <a:ln w="76200" cap="sq">
            <a:solidFill>
              <a:srgbClr val="FF6D6D"/>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sp>
        <p:nvSpPr>
          <p:cNvPr id="3" name="スライド番号プレースホルダー 2"/>
          <p:cNvSpPr>
            <a:spLocks noGrp="1"/>
          </p:cNvSpPr>
          <p:nvPr>
            <p:ph type="sldNum" sz="quarter" idx="12"/>
          </p:nvPr>
        </p:nvSpPr>
        <p:spPr/>
        <p:txBody>
          <a:bodyPr/>
          <a:lstStyle/>
          <a:p>
            <a:pPr>
              <a:defRPr/>
            </a:pPr>
            <a:fld id="{514C2A71-7178-4AB9-A983-705958E9F61D}" type="slidenum">
              <a:rPr lang="en-US" altLang="ja-JP" smtClean="0">
                <a:solidFill>
                  <a:srgbClr val="000000"/>
                </a:solidFill>
              </a:rPr>
              <a:pPr>
                <a:defRPr/>
              </a:pPr>
              <a:t>32</a:t>
            </a:fld>
            <a:endParaRPr lang="en-US" altLang="ja-JP">
              <a:solidFill>
                <a:srgbClr val="000000"/>
              </a:solidFill>
            </a:endParaRPr>
          </a:p>
        </p:txBody>
      </p:sp>
      <p:sp>
        <p:nvSpPr>
          <p:cNvPr id="36" name="Oval 11"/>
          <p:cNvSpPr>
            <a:spLocks noChangeArrowheads="1"/>
          </p:cNvSpPr>
          <p:nvPr/>
        </p:nvSpPr>
        <p:spPr bwMode="auto">
          <a:xfrm rot="20317465">
            <a:off x="103896" y="309151"/>
            <a:ext cx="2449512" cy="1235876"/>
          </a:xfrm>
          <a:prstGeom prst="ellipse">
            <a:avLst/>
          </a:prstGeom>
          <a:solidFill>
            <a:srgbClr val="CCFFFF"/>
          </a:solidFill>
          <a:ln w="25400">
            <a:solidFill>
              <a:srgbClr val="00CCFF"/>
            </a:solidFill>
            <a:round/>
            <a:headEnd/>
            <a:tailEnd/>
          </a:ln>
          <a:effectLst>
            <a:outerShdw dist="107763" dir="2700000" algn="ctr" rotWithShape="0">
              <a:schemeClr val="bg2">
                <a:alpha val="50000"/>
              </a:schemeClr>
            </a:outerShdw>
          </a:effectLst>
        </p:spPr>
        <p:txBody>
          <a:bodyPr wrap="none" anchor="ctr"/>
          <a:lstStyle/>
          <a:p>
            <a:pPr algn="ctr">
              <a:defRPr/>
            </a:pPr>
            <a:r>
              <a:rPr lang="ja-JP" altLang="en-US" dirty="0">
                <a:solidFill>
                  <a:srgbClr val="CC6600"/>
                </a:solidFill>
                <a:effectLst>
                  <a:outerShdw blurRad="38100" dist="38100" dir="2700000" algn="tl">
                    <a:srgbClr val="000000"/>
                  </a:outerShdw>
                </a:effectLst>
                <a:latin typeface="HGP創英角ｺﾞｼｯｸUB" pitchFamily="50" charset="-128"/>
                <a:ea typeface="HGP創英角ｺﾞｼｯｸUB" pitchFamily="50" charset="-128"/>
              </a:rPr>
              <a:t>利用しやすい</a:t>
            </a:r>
            <a:endParaRPr lang="en-US" altLang="ja-JP" dirty="0">
              <a:solidFill>
                <a:srgbClr val="CC6600"/>
              </a:solidFill>
              <a:effectLst>
                <a:outerShdw blurRad="38100" dist="38100" dir="2700000" algn="tl">
                  <a:srgbClr val="000000"/>
                </a:outerShdw>
              </a:effectLst>
              <a:latin typeface="HGP創英角ｺﾞｼｯｸUB" pitchFamily="50" charset="-128"/>
              <a:ea typeface="HGP創英角ｺﾞｼｯｸUB" pitchFamily="50" charset="-128"/>
            </a:endParaRPr>
          </a:p>
          <a:p>
            <a:pPr algn="ctr">
              <a:defRPr/>
            </a:pPr>
            <a:r>
              <a:rPr lang="ja-JP" altLang="en-US" sz="2200" dirty="0">
                <a:solidFill>
                  <a:srgbClr val="CC6600"/>
                </a:solidFill>
                <a:effectLst>
                  <a:outerShdw blurRad="38100" dist="38100" dir="2700000" algn="tl">
                    <a:srgbClr val="000000"/>
                  </a:outerShdw>
                </a:effectLst>
                <a:latin typeface="HGP創英角ｺﾞｼｯｸUB" pitchFamily="50" charset="-128"/>
                <a:ea typeface="HGP創英角ｺﾞｼｯｸUB" pitchFamily="50" charset="-128"/>
              </a:rPr>
              <a:t>社会資源の開発</a:t>
            </a:r>
          </a:p>
        </p:txBody>
      </p:sp>
    </p:spTree>
    <p:extLst>
      <p:ext uri="{BB962C8B-B14F-4D97-AF65-F5344CB8AC3E}">
        <p14:creationId xmlns:p14="http://schemas.microsoft.com/office/powerpoint/2010/main" val="940755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08411" y="495020"/>
            <a:ext cx="7775774" cy="2110065"/>
          </a:xfrm>
          <a:prstGeom prst="rect">
            <a:avLst/>
          </a:prstGeom>
          <a:noFill/>
        </p:spPr>
        <p:txBody>
          <a:bodyPr wrap="square" rtlCol="0">
            <a:spAutoFit/>
          </a:bodyPr>
          <a:lstStyle/>
          <a:p>
            <a:r>
              <a:rPr lang="ja-JP" altLang="en-US" sz="2585">
                <a:latin typeface="ＤＨＰ特太ゴシック体" panose="020B0500000000000000" pitchFamily="50" charset="-128"/>
                <a:ea typeface="ＤＨＰ特太ゴシック体" panose="020B0500000000000000" pitchFamily="50" charset="-128"/>
              </a:rPr>
              <a:t>講義上の</a:t>
            </a:r>
            <a:r>
              <a:rPr lang="ja-JP" altLang="en-US" sz="2585" smtClean="0">
                <a:latin typeface="ＤＨＰ特太ゴシック体" panose="020B0500000000000000" pitchFamily="50" charset="-128"/>
                <a:ea typeface="ＤＨＰ特太ゴシック体" panose="020B0500000000000000" pitchFamily="50" charset="-128"/>
              </a:rPr>
              <a:t>留意点②</a:t>
            </a:r>
            <a:endParaRPr lang="ja-JP" altLang="en-US" sz="2585">
              <a:latin typeface="ＤＨＰ特太ゴシック体" panose="020B0500000000000000" pitchFamily="50" charset="-128"/>
              <a:ea typeface="ＤＨＰ特太ゴシック体" panose="020B0500000000000000" pitchFamily="50" charset="-128"/>
            </a:endParaRPr>
          </a:p>
          <a:p>
            <a:pPr>
              <a:lnSpc>
                <a:spcPts val="1385"/>
              </a:lnSpc>
            </a:pPr>
            <a:endParaRPr lang="ja-JP" altLang="en-US" sz="1662">
              <a:latin typeface="ＭＳ ゴシック" panose="020B0609070205080204" pitchFamily="49" charset="-128"/>
              <a:ea typeface="ＭＳ ゴシック" panose="020B0609070205080204" pitchFamily="49" charset="-128"/>
            </a:endParaRPr>
          </a:p>
          <a:p>
            <a:r>
              <a:rPr lang="ja-JP" altLang="en-US" sz="2215" smtClean="0">
                <a:latin typeface="ＭＳ ゴシック" panose="020B0609070205080204" pitchFamily="49" charset="-128"/>
                <a:ea typeface="ＭＳ ゴシック" panose="020B0609070205080204" pitchFamily="49" charset="-128"/>
              </a:rPr>
              <a:t>④ 個を支える支援と地域を作る支援を一体的に進める支援 </a:t>
            </a:r>
          </a:p>
          <a:p>
            <a:r>
              <a:rPr lang="ja-JP" altLang="en-US" sz="2215" smtClean="0">
                <a:latin typeface="ＭＳ ゴシック" panose="020B0609070205080204" pitchFamily="49" charset="-128"/>
                <a:ea typeface="ＭＳ ゴシック" panose="020B0609070205080204" pitchFamily="49" charset="-128"/>
              </a:rPr>
              <a:t>　</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地域を基盤とするソーシャルワーク</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について講義する。</a:t>
            </a:r>
          </a:p>
          <a:p>
            <a:pPr>
              <a:lnSpc>
                <a:spcPts val="600"/>
              </a:lnSpc>
            </a:pPr>
            <a:endParaRPr lang="ja-JP" altLang="en-US" sz="2215">
              <a:latin typeface="ＭＳ ゴシック" panose="020B0609070205080204" pitchFamily="49" charset="-128"/>
              <a:ea typeface="ＭＳ ゴシック" panose="020B0609070205080204" pitchFamily="49" charset="-128"/>
            </a:endParaRPr>
          </a:p>
          <a:p>
            <a:r>
              <a:rPr lang="ja-JP" altLang="en-US" sz="2215" smtClean="0">
                <a:latin typeface="ＭＳ ゴシック" panose="020B0609070205080204" pitchFamily="49" charset="-128"/>
                <a:ea typeface="ＭＳ ゴシック" panose="020B0609070205080204" pitchFamily="49" charset="-128"/>
              </a:rPr>
              <a:t>⑤ 地域アセスメントの方法と実践での活用法について講義</a:t>
            </a:r>
          </a:p>
          <a:p>
            <a:r>
              <a:rPr lang="ja-JP" altLang="en-US" sz="2215" smtClean="0">
                <a:latin typeface="ＭＳ ゴシック" panose="020B0609070205080204" pitchFamily="49" charset="-128"/>
                <a:ea typeface="ＭＳ ゴシック" panose="020B0609070205080204" pitchFamily="49" charset="-128"/>
              </a:rPr>
              <a:t>　を行う。</a:t>
            </a:r>
            <a:endParaRPr lang="ja-JP" altLang="en-US" sz="2215">
              <a:latin typeface="ＭＳ ゴシック" panose="020B0609070205080204" pitchFamily="49" charset="-128"/>
              <a:ea typeface="ＭＳ ゴシック" panose="020B0609070205080204" pitchFamily="49" charset="-128"/>
            </a:endParaRPr>
          </a:p>
        </p:txBody>
      </p:sp>
      <p:sp>
        <p:nvSpPr>
          <p:cNvPr id="3" name="角丸四角形 2"/>
          <p:cNvSpPr/>
          <p:nvPr/>
        </p:nvSpPr>
        <p:spPr>
          <a:xfrm>
            <a:off x="7740352" y="44624"/>
            <a:ext cx="1371013" cy="29603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Tree>
    <p:extLst>
      <p:ext uri="{BB962C8B-B14F-4D97-AF65-F5344CB8AC3E}">
        <p14:creationId xmlns:p14="http://schemas.microsoft.com/office/powerpoint/2010/main" val="3363894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1167057"/>
            <a:ext cx="7976271" cy="3500958"/>
          </a:xfrm>
          <a:prstGeom prst="rect">
            <a:avLst/>
          </a:prstGeom>
          <a:noFill/>
        </p:spPr>
        <p:txBody>
          <a:bodyPr wrap="square" rtlCol="0">
            <a:spAutoFit/>
          </a:bodyPr>
          <a:lstStyle/>
          <a:p>
            <a:r>
              <a:rPr lang="ja-JP" altLang="en-US" sz="2215" dirty="0">
                <a:latin typeface="ＭＳ ゴシック" panose="020B0609070205080204" pitchFamily="49" charset="-128"/>
                <a:ea typeface="ＭＳ ゴシック" panose="020B0609070205080204" pitchFamily="49" charset="-128"/>
                <a:cs typeface="メイリオ" pitchFamily="50" charset="-128"/>
              </a:rPr>
              <a:t>① </a:t>
            </a:r>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導入</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dirty="0">
                <a:latin typeface="ＭＳ ゴシック" panose="020B0609070205080204" pitchFamily="49" charset="-128"/>
                <a:ea typeface="ＭＳ ゴシック" panose="020B0609070205080204" pitchFamily="49" charset="-128"/>
                <a:cs typeface="メイリオ" pitchFamily="50" charset="-128"/>
              </a:rPr>
              <a:t>　・本科目の獲得目標と内容、実施上の留意点</a:t>
            </a:r>
          </a:p>
          <a:p>
            <a:endParaRPr lang="en-US" altLang="ja-JP"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② 本論</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dirty="0">
                <a:latin typeface="ＭＳ ゴシック" panose="020B0609070205080204" pitchFamily="49" charset="-128"/>
                <a:ea typeface="ＭＳ ゴシック" panose="020B0609070205080204" pitchFamily="49" charset="-128"/>
                <a:cs typeface="メイリオ" pitchFamily="50" charset="-128"/>
              </a:rPr>
              <a:t>　</a:t>
            </a:r>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１</a:t>
            </a:r>
            <a:r>
              <a:rPr lang="en-US" altLang="ja-JP" sz="2215" dirty="0" smtClean="0">
                <a:latin typeface="ＭＳ ゴシック" panose="020B0609070205080204" pitchFamily="49" charset="-128"/>
                <a:ea typeface="ＭＳ ゴシック" panose="020B0609070205080204" pitchFamily="49" charset="-128"/>
                <a:cs typeface="メイリオ" pitchFamily="50" charset="-128"/>
              </a:rPr>
              <a:t>. </a:t>
            </a:r>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相談支援に必要な技術と「地域」</a:t>
            </a:r>
          </a:p>
          <a:p>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　２</a:t>
            </a:r>
            <a:r>
              <a:rPr lang="en-US" altLang="ja-JP" sz="2215" dirty="0" smtClean="0">
                <a:latin typeface="ＭＳ ゴシック" panose="020B0609070205080204" pitchFamily="49" charset="-128"/>
                <a:ea typeface="ＭＳ ゴシック" panose="020B0609070205080204" pitchFamily="49" charset="-128"/>
                <a:cs typeface="メイリオ" pitchFamily="50" charset="-128"/>
              </a:rPr>
              <a:t>. </a:t>
            </a:r>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協議会の機能と役割</a:t>
            </a:r>
          </a:p>
          <a:p>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　３</a:t>
            </a:r>
            <a:r>
              <a:rPr lang="en-US" altLang="ja-JP" sz="2215" dirty="0" smtClean="0">
                <a:latin typeface="ＭＳ ゴシック" panose="020B0609070205080204" pitchFamily="49" charset="-128"/>
                <a:ea typeface="ＭＳ ゴシック" panose="020B0609070205080204" pitchFamily="49" charset="-128"/>
                <a:cs typeface="メイリオ" pitchFamily="50" charset="-128"/>
              </a:rPr>
              <a:t>. </a:t>
            </a:r>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地域</a:t>
            </a:r>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に働き掛けるため</a:t>
            </a:r>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の技術</a:t>
            </a:r>
          </a:p>
          <a:p>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　４</a:t>
            </a:r>
            <a:r>
              <a:rPr lang="en-US" altLang="ja-JP" sz="2215" dirty="0" smtClean="0">
                <a:latin typeface="ＭＳ ゴシック" panose="020B0609070205080204" pitchFamily="49" charset="-128"/>
                <a:ea typeface="ＭＳ ゴシック" panose="020B0609070205080204" pitchFamily="49" charset="-128"/>
                <a:cs typeface="メイリオ" pitchFamily="50" charset="-128"/>
              </a:rPr>
              <a:t>. </a:t>
            </a:r>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地域アセスメントとその活用</a:t>
            </a:r>
          </a:p>
          <a:p>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dirty="0">
                <a:latin typeface="ＭＳ ゴシック" panose="020B0609070205080204" pitchFamily="49" charset="-128"/>
                <a:ea typeface="ＭＳ ゴシック" panose="020B0609070205080204" pitchFamily="49" charset="-128"/>
                <a:cs typeface="メイリオ" pitchFamily="50" charset="-128"/>
              </a:rPr>
              <a:t>③ </a:t>
            </a:r>
            <a:r>
              <a:rPr lang="ja-JP" altLang="en-US" sz="2215" dirty="0" smtClean="0">
                <a:latin typeface="ＭＳ ゴシック" panose="020B0609070205080204" pitchFamily="49" charset="-128"/>
                <a:ea typeface="ＭＳ ゴシック" panose="020B0609070205080204" pitchFamily="49" charset="-128"/>
                <a:cs typeface="メイリオ" pitchFamily="50" charset="-128"/>
              </a:rPr>
              <a:t>まとめ</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p:txBody>
      </p:sp>
      <p:sp>
        <p:nvSpPr>
          <p:cNvPr id="3" name="テキスト ボックス 2"/>
          <p:cNvSpPr txBox="1"/>
          <p:nvPr/>
        </p:nvSpPr>
        <p:spPr>
          <a:xfrm>
            <a:off x="517396" y="504368"/>
            <a:ext cx="7976271" cy="490134"/>
          </a:xfrm>
          <a:prstGeom prst="rect">
            <a:avLst/>
          </a:prstGeom>
          <a:noFill/>
        </p:spPr>
        <p:txBody>
          <a:bodyPr wrap="square" rtlCol="0">
            <a:spAutoFit/>
          </a:bodyPr>
          <a:lstStyle/>
          <a:p>
            <a:r>
              <a:rPr lang="ja-JP" altLang="en-US" sz="2585" b="1">
                <a:latin typeface="ＭＳ ゴシック" panose="020B0609070205080204" pitchFamily="49" charset="-128"/>
                <a:ea typeface="ＭＳ ゴシック" panose="020B0609070205080204" pitchFamily="49" charset="-128"/>
                <a:cs typeface="メイリオ" pitchFamily="50" charset="-128"/>
              </a:rPr>
              <a:t>本日の流れ</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a:t>
            </a:r>
            <a:r>
              <a:rPr lang="en-US" altLang="ja-JP" sz="2585" b="1" smtClean="0">
                <a:latin typeface="ＭＳ ゴシック" panose="020B0609070205080204" pitchFamily="49" charset="-128"/>
                <a:ea typeface="ＭＳ ゴシック" panose="020B0609070205080204" pitchFamily="49" charset="-128"/>
                <a:cs typeface="メイリオ" pitchFamily="50" charset="-128"/>
              </a:rPr>
              <a:t>60</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分</a:t>
            </a:r>
            <a:r>
              <a:rPr lang="ja-JP" altLang="en-US" sz="2585" b="1">
                <a:latin typeface="ＭＳ ゴシック" panose="020B0609070205080204" pitchFamily="49" charset="-128"/>
                <a:ea typeface="ＭＳ ゴシック" panose="020B0609070205080204" pitchFamily="49" charset="-128"/>
                <a:cs typeface="メイリオ" pitchFamily="50" charset="-128"/>
              </a:rPr>
              <a:t>）</a:t>
            </a:r>
            <a:endParaRPr lang="ja-JP" altLang="en-US" sz="2585" b="1" dirty="0">
              <a:latin typeface="ＭＳ ゴシック" panose="020B0609070205080204" pitchFamily="49" charset="-128"/>
              <a:ea typeface="ＭＳ ゴシック" panose="020B0609070205080204" pitchFamily="49"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3963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4F861F-CA9B-46AA-ADB9-2B925322BA77}"/>
              </a:ext>
            </a:extLst>
          </p:cNvPr>
          <p:cNvSpPr>
            <a:spLocks noGrp="1"/>
          </p:cNvSpPr>
          <p:nvPr>
            <p:ph type="ctrTitle"/>
          </p:nvPr>
        </p:nvSpPr>
        <p:spPr>
          <a:xfrm>
            <a:off x="611560" y="2174999"/>
            <a:ext cx="7918648" cy="1470025"/>
          </a:xfrm>
        </p:spPr>
        <p:txBody>
          <a:bodyPr>
            <a:normAutofit/>
          </a:bodyPr>
          <a:lstStyle/>
          <a:p>
            <a:r>
              <a:rPr kumimoji="1" lang="ja-JP" altLang="en-US" dirty="0"/>
              <a:t>地域を基盤としたソーシャルワーク</a:t>
            </a:r>
            <a:r>
              <a:rPr lang="ja-JP" altLang="en-US"/>
              <a:t>：</a:t>
            </a:r>
            <a:r>
              <a:rPr lang="ja-JP" altLang="en-US" smtClean="0"/>
              <a:t>コミュニティソーシャルワーク</a:t>
            </a:r>
            <a:endParaRPr kumimoji="1" lang="ja-JP" altLang="en-US" dirty="0"/>
          </a:p>
        </p:txBody>
      </p:sp>
      <p:sp>
        <p:nvSpPr>
          <p:cNvPr id="3" name="字幕 2">
            <a:extLst>
              <a:ext uri="{FF2B5EF4-FFF2-40B4-BE49-F238E27FC236}">
                <a16:creationId xmlns:a16="http://schemas.microsoft.com/office/drawing/2014/main" id="{ED268D5F-10C7-4EE3-A8CD-9FF1ECEFA188}"/>
              </a:ext>
            </a:extLst>
          </p:cNvPr>
          <p:cNvSpPr>
            <a:spLocks noGrp="1"/>
          </p:cNvSpPr>
          <p:nvPr>
            <p:ph type="subTitle" idx="1"/>
          </p:nvPr>
        </p:nvSpPr>
        <p:spPr>
          <a:xfrm>
            <a:off x="685800" y="4174058"/>
            <a:ext cx="7990656" cy="2351286"/>
          </a:xfrm>
        </p:spPr>
        <p:txBody>
          <a:bodyPr/>
          <a:lstStyle/>
          <a:p>
            <a:r>
              <a:rPr lang="ja-JP" altLang="en-US" smtClean="0">
                <a:solidFill>
                  <a:schemeClr val="tx1"/>
                </a:solidFill>
              </a:rPr>
              <a:t>吉田 展章</a:t>
            </a:r>
          </a:p>
          <a:p>
            <a:r>
              <a:rPr lang="ja-JP" altLang="en-US" sz="2400">
                <a:solidFill>
                  <a:schemeClr val="tx1"/>
                </a:solidFill>
              </a:rPr>
              <a:t>（ふじさわ基幹相談支援センターえぽめいく）</a:t>
            </a:r>
          </a:p>
          <a:p>
            <a:pPr>
              <a:lnSpc>
                <a:spcPts val="600"/>
              </a:lnSpc>
            </a:pPr>
            <a:endParaRPr kumimoji="1" lang="ja-JP" altLang="en-US" smtClean="0">
              <a:solidFill>
                <a:schemeClr val="tx1"/>
              </a:solidFill>
            </a:endParaRPr>
          </a:p>
          <a:p>
            <a:r>
              <a:rPr kumimoji="1" lang="ja-JP" altLang="en-US" smtClean="0">
                <a:solidFill>
                  <a:schemeClr val="tx1"/>
                </a:solidFill>
              </a:rPr>
              <a:t>西村 真希</a:t>
            </a:r>
          </a:p>
          <a:p>
            <a:r>
              <a:rPr lang="ja-JP" altLang="en-US" sz="2400">
                <a:solidFill>
                  <a:schemeClr val="tx1"/>
                </a:solidFill>
              </a:rPr>
              <a:t>（地域支援センターぱれっとよしおか）</a:t>
            </a:r>
            <a:endParaRPr kumimoji="1" lang="ja-JP" altLang="en-US" sz="2400" dirty="0">
              <a:solidFill>
                <a:schemeClr val="tx1"/>
              </a:solidFill>
            </a:endParaRPr>
          </a:p>
        </p:txBody>
      </p:sp>
      <p:sp>
        <p:nvSpPr>
          <p:cNvPr id="4" name="スライド番号プレースホルダー 3">
            <a:extLst>
              <a:ext uri="{FF2B5EF4-FFF2-40B4-BE49-F238E27FC236}">
                <a16:creationId xmlns:a16="http://schemas.microsoft.com/office/drawing/2014/main" id="{26B9EAC5-6D3A-4397-8184-50F3CB2F812E}"/>
              </a:ext>
            </a:extLst>
          </p:cNvPr>
          <p:cNvSpPr>
            <a:spLocks noGrp="1"/>
          </p:cNvSpPr>
          <p:nvPr>
            <p:ph type="sldNum" sz="quarter" idx="12"/>
          </p:nvPr>
        </p:nvSpPr>
        <p:spPr/>
        <p:txBody>
          <a:bodyPr/>
          <a:lstStyle/>
          <a:p>
            <a:fld id="{69F50449-7F2A-43AD-9935-F4081769D157}" type="slidenum">
              <a:rPr lang="en-US" altLang="ja-JP" smtClean="0">
                <a:solidFill>
                  <a:srgbClr val="000000"/>
                </a:solidFill>
              </a:rPr>
              <a:pPr/>
              <a:t>6</a:t>
            </a:fld>
            <a:endParaRPr lang="en-US" altLang="ja-JP">
              <a:solidFill>
                <a:srgbClr val="000000"/>
              </a:solidFill>
            </a:endParaRPr>
          </a:p>
        </p:txBody>
      </p:sp>
      <p:sp>
        <p:nvSpPr>
          <p:cNvPr id="7" name="テキスト ボックス 6"/>
          <p:cNvSpPr txBox="1"/>
          <p:nvPr/>
        </p:nvSpPr>
        <p:spPr>
          <a:xfrm>
            <a:off x="256704" y="494350"/>
            <a:ext cx="5642028" cy="348109"/>
          </a:xfrm>
          <a:prstGeom prst="rect">
            <a:avLst/>
          </a:prstGeom>
          <a:noFill/>
        </p:spPr>
        <p:txBody>
          <a:bodyPr wrap="square" rtlCol="0">
            <a:spAutoFit/>
          </a:bodyPr>
          <a:lstStyle/>
          <a:p>
            <a:r>
              <a:rPr lang="ja-JP" altLang="en-US" sz="1662" smtClean="0"/>
              <a:t>令和元年度 相談</a:t>
            </a:r>
            <a:r>
              <a:rPr lang="ja-JP" altLang="en-US" sz="1662"/>
              <a:t>支援従事者指導者養成研修</a:t>
            </a:r>
          </a:p>
        </p:txBody>
      </p:sp>
    </p:spTree>
    <p:extLst>
      <p:ext uri="{BB962C8B-B14F-4D97-AF65-F5344CB8AC3E}">
        <p14:creationId xmlns:p14="http://schemas.microsoft.com/office/powerpoint/2010/main" val="292466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sz="2400" b="0" dirty="0">
              <a:latin typeface="メイリオ" panose="020B0604030504040204" pitchFamily="50" charset="-128"/>
              <a:ea typeface="メイリオ" panose="020B0604030504040204" pitchFamily="50" charset="-128"/>
            </a:endParaRPr>
          </a:p>
        </p:txBody>
      </p:sp>
      <p:sp>
        <p:nvSpPr>
          <p:cNvPr id="3" name="テキスト プレースホルダー 2"/>
          <p:cNvSpPr>
            <a:spLocks noGrp="1"/>
          </p:cNvSpPr>
          <p:nvPr>
            <p:ph type="body" idx="1"/>
          </p:nvPr>
        </p:nvSpPr>
        <p:spPr/>
        <p:txBody>
          <a:bodyPr>
            <a:normAutofit/>
          </a:bodyPr>
          <a:lstStyle/>
          <a:p>
            <a:r>
              <a:rPr lang="ja-JP" altLang="en-US" sz="3200">
                <a:solidFill>
                  <a:schemeClr val="tx1"/>
                </a:solidFill>
                <a:latin typeface="メイリオ" panose="020B0604030504040204" pitchFamily="50" charset="-128"/>
                <a:ea typeface="メイリオ" panose="020B0604030504040204" pitchFamily="50" charset="-128"/>
              </a:rPr>
              <a:t>１</a:t>
            </a:r>
            <a:r>
              <a:rPr lang="ja-JP" altLang="en-US" sz="3200" smtClean="0">
                <a:solidFill>
                  <a:schemeClr val="tx1"/>
                </a:solidFill>
                <a:latin typeface="メイリオ" panose="020B0604030504040204" pitchFamily="50" charset="-128"/>
                <a:ea typeface="メイリオ" panose="020B0604030504040204" pitchFamily="50" charset="-128"/>
              </a:rPr>
              <a:t>．相談支援に必要な技術と「地域」</a:t>
            </a:r>
            <a:endParaRPr kumimoji="1" lang="ja-JP" altLang="en-US" sz="3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22098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88640"/>
            <a:ext cx="7886700" cy="1440160"/>
          </a:xfrm>
        </p:spPr>
        <p:txBody>
          <a:bodyPr>
            <a:normAutofit/>
          </a:bodyPr>
          <a:lstStyle/>
          <a:p>
            <a:pPr algn="l"/>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地域を基盤とした</a:t>
            </a:r>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ソーシャルワーク</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a:t>
            </a:r>
            <a:b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br>
            <a:r>
              <a:rPr kumimoji="1" lang="ja-JP" altLang="en-US" sz="2700" smtClean="0">
                <a:solidFill>
                  <a:srgbClr val="C00000"/>
                </a:solidFill>
                <a:latin typeface="ＤＨＰ特太ゴシック体" panose="020B0500000000000000" pitchFamily="50" charset="-128"/>
                <a:ea typeface="ＤＨＰ特太ゴシック体" panose="020B0500000000000000" pitchFamily="50" charset="-128"/>
              </a:rPr>
              <a:t>個別</a:t>
            </a:r>
            <a:r>
              <a:rPr kumimoji="1" lang="ja-JP" altLang="en-US" sz="2700" dirty="0">
                <a:solidFill>
                  <a:srgbClr val="C00000"/>
                </a:solidFill>
                <a:latin typeface="ＤＨＰ特太ゴシック体" panose="020B0500000000000000" pitchFamily="50" charset="-128"/>
                <a:ea typeface="ＤＨＰ特太ゴシック体" panose="020B0500000000000000" pitchFamily="50" charset="-128"/>
              </a:rPr>
              <a:t>支援と地域支援を並行検討へ</a:t>
            </a:r>
          </a:p>
        </p:txBody>
      </p:sp>
      <p:sp>
        <p:nvSpPr>
          <p:cNvPr id="3" name="コンテンツ プレースホルダー 2"/>
          <p:cNvSpPr>
            <a:spLocks noGrp="1"/>
          </p:cNvSpPr>
          <p:nvPr>
            <p:ph idx="1"/>
          </p:nvPr>
        </p:nvSpPr>
        <p:spPr>
          <a:xfrm>
            <a:off x="683568" y="1700808"/>
            <a:ext cx="8136904" cy="4392488"/>
          </a:xfrm>
        </p:spPr>
        <p:txBody>
          <a:bodyPr>
            <a:normAutofit/>
          </a:bodyPr>
          <a:lstStyle/>
          <a:p>
            <a:pPr marL="0" indent="0">
              <a:lnSpc>
                <a:spcPct val="120000"/>
              </a:lnSpc>
              <a:buNone/>
            </a:pPr>
            <a:r>
              <a:rPr kumimoji="1" lang="ja-JP" altLang="en-US" sz="3200" dirty="0"/>
              <a:t>ジェネラリストソーシャルワーク</a:t>
            </a:r>
            <a:r>
              <a:rPr lang="en-US" altLang="ja-JP" sz="1800" dirty="0"/>
              <a:t>※</a:t>
            </a:r>
            <a:r>
              <a:rPr kumimoji="1" lang="ja-JP" altLang="en-US" sz="3200" dirty="0"/>
              <a:t>を基礎理論とし、地域で展開する総合相談を実践概念とする、</a:t>
            </a:r>
            <a:r>
              <a:rPr kumimoji="1" lang="ja-JP" altLang="en-US" sz="3200" dirty="0">
                <a:highlight>
                  <a:srgbClr val="FFFF00"/>
                </a:highlight>
              </a:rPr>
              <a:t>個を地域で支える援助と個を支える地域をつくる援助を一体的に推進する</a:t>
            </a:r>
            <a:r>
              <a:rPr kumimoji="1" lang="ja-JP" altLang="en-US" sz="3200" dirty="0"/>
              <a:t>ことを基調とした実践理論の体系である（岩間</a:t>
            </a:r>
            <a:r>
              <a:rPr kumimoji="1" lang="en-US" altLang="ja-JP" sz="3200" dirty="0"/>
              <a:t>2012</a:t>
            </a:r>
            <a:r>
              <a:rPr lang="ja-JP" altLang="en-US" sz="3200" dirty="0"/>
              <a:t>）。</a:t>
            </a:r>
            <a:endParaRPr kumimoji="1" lang="en-US" altLang="ja-JP" sz="3200" dirty="0"/>
          </a:p>
          <a:p>
            <a:pPr marL="0" indent="0">
              <a:lnSpc>
                <a:spcPct val="120000"/>
              </a:lnSpc>
              <a:buNone/>
            </a:pPr>
            <a:r>
              <a:rPr kumimoji="1" lang="en-US" altLang="ja-JP" sz="1900" dirty="0"/>
              <a:t>※</a:t>
            </a:r>
            <a:r>
              <a:rPr kumimoji="1" lang="ja-JP" altLang="en-US" sz="1900" dirty="0"/>
              <a:t>ケースワーク、グループワーク、コミュニティワークを統合した援助技術</a:t>
            </a:r>
            <a:endParaRPr kumimoji="1" lang="en-US" altLang="ja-JP" sz="1900" dirty="0"/>
          </a:p>
          <a:p>
            <a:pPr marL="0" indent="0">
              <a:lnSpc>
                <a:spcPct val="120000"/>
              </a:lnSpc>
              <a:buNone/>
            </a:pPr>
            <a:endParaRPr kumimoji="1" lang="ja-JP" altLang="en-US" sz="3200" dirty="0"/>
          </a:p>
        </p:txBody>
      </p:sp>
      <p:sp>
        <p:nvSpPr>
          <p:cNvPr id="5" name="スライド番号プレースホルダー 4"/>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8</a:t>
            </a:fld>
            <a:endParaRPr lang="ja-JP" altLang="en-US">
              <a:solidFill>
                <a:prstClr val="black">
                  <a:tint val="75000"/>
                </a:prstClr>
              </a:solidFill>
            </a:endParaRPr>
          </a:p>
        </p:txBody>
      </p:sp>
      <p:sp>
        <p:nvSpPr>
          <p:cNvPr id="8" name="角丸四角形 7"/>
          <p:cNvSpPr/>
          <p:nvPr/>
        </p:nvSpPr>
        <p:spPr>
          <a:xfrm>
            <a:off x="7740352" y="44624"/>
            <a:ext cx="1371013" cy="29603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Tree>
    <p:extLst>
      <p:ext uri="{BB962C8B-B14F-4D97-AF65-F5344CB8AC3E}">
        <p14:creationId xmlns:p14="http://schemas.microsoft.com/office/powerpoint/2010/main" val="2335369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9</a:t>
            </a:fld>
            <a:endParaRPr lang="ja-JP" altLang="en-US">
              <a:solidFill>
                <a:prstClr val="black">
                  <a:tint val="75000"/>
                </a:prstClr>
              </a:solidFill>
            </a:endParaRPr>
          </a:p>
        </p:txBody>
      </p:sp>
      <p:sp>
        <p:nvSpPr>
          <p:cNvPr id="2" name="タイトル 1"/>
          <p:cNvSpPr>
            <a:spLocks noGrp="1"/>
          </p:cNvSpPr>
          <p:nvPr>
            <p:ph type="title" idx="4294967295"/>
          </p:nvPr>
        </p:nvSpPr>
        <p:spPr>
          <a:xfrm>
            <a:off x="573732" y="332656"/>
            <a:ext cx="7886700" cy="1013321"/>
          </a:xfrm>
        </p:spPr>
        <p:txBody>
          <a:bodyPr>
            <a:noAutofit/>
          </a:bodyPr>
          <a:lstStyle/>
          <a:p>
            <a:pPr algn="l"/>
            <a:r>
              <a:rPr lang="ja-JP" altLang="en-US" sz="3200">
                <a:solidFill>
                  <a:srgbClr val="C00000"/>
                </a:solidFill>
                <a:latin typeface="ＤＨＰ特太ゴシック体" panose="020B0500000000000000" pitchFamily="50" charset="-128"/>
                <a:ea typeface="ＤＨＰ特太ゴシック体" panose="020B0500000000000000" pitchFamily="50" charset="-128"/>
              </a:rPr>
              <a:t>コミュニティ</a:t>
            </a:r>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ソーシャルワーク</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a:t>
            </a:r>
            <a:b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個別</a:t>
            </a:r>
            <a:r>
              <a:rPr lang="ja-JP" altLang="en-US" sz="2400" dirty="0">
                <a:solidFill>
                  <a:srgbClr val="C00000"/>
                </a:solidFill>
                <a:latin typeface="ＤＨＰ特太ゴシック体" panose="020B0500000000000000" pitchFamily="50" charset="-128"/>
                <a:ea typeface="ＤＨＰ特太ゴシック体" panose="020B0500000000000000" pitchFamily="50" charset="-128"/>
              </a:rPr>
              <a:t>支援から地域</a:t>
            </a:r>
            <a:r>
              <a:rPr lang="ja-JP" altLang="en-US" sz="2400">
                <a:solidFill>
                  <a:srgbClr val="C00000"/>
                </a:solidFill>
                <a:latin typeface="ＤＨＰ特太ゴシック体" panose="020B0500000000000000" pitchFamily="50" charset="-128"/>
                <a:ea typeface="ＤＨＰ特太ゴシック体" panose="020B0500000000000000" pitchFamily="50" charset="-128"/>
              </a:rPr>
              <a:t>支援</a:t>
            </a:r>
            <a:r>
              <a:rPr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へ</a:t>
            </a:r>
            <a:endParaRPr kumimoji="1" lang="ja-JP" altLang="en-US" sz="24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4294967295"/>
          </p:nvPr>
        </p:nvSpPr>
        <p:spPr>
          <a:xfrm>
            <a:off x="611560" y="1700808"/>
            <a:ext cx="8119740" cy="4392613"/>
          </a:xfrm>
        </p:spPr>
        <p:txBody>
          <a:bodyPr>
            <a:normAutofit fontScale="92500" lnSpcReduction="10000"/>
          </a:bodyPr>
          <a:lstStyle/>
          <a:p>
            <a:pPr marL="0" indent="0">
              <a:lnSpc>
                <a:spcPct val="120000"/>
              </a:lnSpc>
              <a:buNone/>
            </a:pPr>
            <a:r>
              <a:rPr kumimoji="1" lang="ja-JP" altLang="en-US" sz="3200" dirty="0"/>
              <a:t>地域において個別支援と地域組織化を統合化させる実践である。地域自立生活上サービスを</a:t>
            </a:r>
            <a:r>
              <a:rPr lang="ja-JP" altLang="en-US" sz="3200" dirty="0"/>
              <a:t>必要としている人に対し、</a:t>
            </a:r>
            <a:r>
              <a:rPr lang="ja-JP" altLang="en-US" sz="3200" dirty="0">
                <a:highlight>
                  <a:srgbClr val="FFFF00"/>
                </a:highlight>
              </a:rPr>
              <a:t>ケアマネジメントによる具体的援助を提供しつつ、その人に必要なソーシャルサポート・ネットワークづくりを行い、</a:t>
            </a:r>
            <a:r>
              <a:rPr lang="ja-JP" altLang="en-US" sz="3200" dirty="0"/>
              <a:t>かつその人が抱える生活問題が同じように起きないよう福祉コミュニティづくりとを</a:t>
            </a:r>
            <a:r>
              <a:rPr lang="ja-JP" altLang="en-US" sz="3200" dirty="0">
                <a:solidFill>
                  <a:schemeClr val="tx2"/>
                </a:solidFill>
              </a:rPr>
              <a:t>統合的に展開する、地域を基盤としたソーシャルワーク</a:t>
            </a:r>
            <a:r>
              <a:rPr lang="ja-JP" altLang="en-US" sz="3200" dirty="0"/>
              <a:t>実践である（大橋</a:t>
            </a:r>
            <a:r>
              <a:rPr lang="en-US" altLang="ja-JP" sz="3200" dirty="0"/>
              <a:t>2005</a:t>
            </a:r>
            <a:r>
              <a:rPr lang="ja-JP" altLang="en-US" sz="3200"/>
              <a:t>）</a:t>
            </a:r>
            <a:r>
              <a:rPr kumimoji="1" lang="ja-JP" altLang="en-US" sz="3200" smtClean="0"/>
              <a:t>。</a:t>
            </a:r>
            <a:endParaRPr kumimoji="1" lang="en-US" altLang="ja-JP" sz="3200" dirty="0"/>
          </a:p>
        </p:txBody>
      </p:sp>
      <p:sp>
        <p:nvSpPr>
          <p:cNvPr id="8" name="角丸四角形 7"/>
          <p:cNvSpPr/>
          <p:nvPr/>
        </p:nvSpPr>
        <p:spPr>
          <a:xfrm>
            <a:off x="7740352" y="44624"/>
            <a:ext cx="1371013" cy="29603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Tree>
    <p:extLst>
      <p:ext uri="{BB962C8B-B14F-4D97-AF65-F5344CB8AC3E}">
        <p14:creationId xmlns:p14="http://schemas.microsoft.com/office/powerpoint/2010/main" val="1979141983"/>
      </p:ext>
    </p:extLst>
  </p:cSld>
  <p:clrMapOvr>
    <a:masterClrMapping/>
  </p:clrMapOvr>
</p:sld>
</file>

<file path=ppt/theme/theme1.xml><?xml version="1.0" encoding="utf-8"?>
<a:theme xmlns:a="http://schemas.openxmlformats.org/drawingml/2006/main" name="1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9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2816</Words>
  <Application>Microsoft Office PowerPoint</Application>
  <PresentationFormat>画面に合わせる (4:3)</PresentationFormat>
  <Paragraphs>496</Paragraphs>
  <Slides>32</Slides>
  <Notes>26</Notes>
  <HiddenSlides>0</HiddenSlides>
  <MMClips>0</MMClips>
  <ScaleCrop>false</ScaleCrop>
  <HeadingPairs>
    <vt:vector size="6" baseType="variant">
      <vt:variant>
        <vt:lpstr>使用されているフォント</vt:lpstr>
      </vt:variant>
      <vt:variant>
        <vt:i4>14</vt:i4>
      </vt:variant>
      <vt:variant>
        <vt:lpstr>テーマ</vt:lpstr>
      </vt:variant>
      <vt:variant>
        <vt:i4>5</vt:i4>
      </vt:variant>
      <vt:variant>
        <vt:lpstr>スライド タイトル</vt:lpstr>
      </vt:variant>
      <vt:variant>
        <vt:i4>32</vt:i4>
      </vt:variant>
    </vt:vector>
  </HeadingPairs>
  <TitlesOfParts>
    <vt:vector size="51" baseType="lpstr">
      <vt:lpstr>ＤＨＰ特太ゴシック体</vt:lpstr>
      <vt:lpstr>HGP創英角ｺﾞｼｯｸUB</vt:lpstr>
      <vt:lpstr>Meiryo UI</vt:lpstr>
      <vt:lpstr>ＭＳ Ｐゴシック</vt:lpstr>
      <vt:lpstr>ＭＳ Ｐ明朝</vt:lpstr>
      <vt:lpstr>MS UI Gothic</vt:lpstr>
      <vt:lpstr>ＭＳ ゴシック</vt:lpstr>
      <vt:lpstr>メイリオ</vt:lpstr>
      <vt:lpstr>Arial</vt:lpstr>
      <vt:lpstr>Calibri</vt:lpstr>
      <vt:lpstr>Calibri Light</vt:lpstr>
      <vt:lpstr>Tahoma</vt:lpstr>
      <vt:lpstr>Times New Roman</vt:lpstr>
      <vt:lpstr>Wingdings</vt:lpstr>
      <vt:lpstr>1_標準デザイン</vt:lpstr>
      <vt:lpstr>Office ​​テーマ</vt:lpstr>
      <vt:lpstr>4_Office テーマ</vt:lpstr>
      <vt:lpstr>9_標準デザイン</vt:lpstr>
      <vt:lpstr>5_Office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地域を基盤としたソーシャルワーク：コミュニティソーシャルワーク</vt:lpstr>
      <vt:lpstr>PowerPoint プレゼンテーション</vt:lpstr>
      <vt:lpstr>地域を基盤としたソーシャルワーク： 個別支援と地域支援を並行検討へ</vt:lpstr>
      <vt:lpstr>コミュニティソーシャルワーク： 個別支援から地域支援へ</vt:lpstr>
      <vt:lpstr>PowerPoint プレゼンテーション</vt:lpstr>
      <vt:lpstr>PowerPoint プレゼンテーション</vt:lpstr>
      <vt:lpstr>PowerPoint プレゼンテーション</vt:lpstr>
      <vt:lpstr>PowerPoint プレゼンテーション</vt:lpstr>
      <vt:lpstr>地域を基盤としたソーシャルワークを行うために 必要な技術（現任者研修受講者段階において）</vt:lpstr>
      <vt:lpstr>ＩＣＦによる構造理解 構成要素間の相互作用</vt:lpstr>
      <vt:lpstr>個別支援から地域支援へ① ＩＣＦによる事例理解</vt:lpstr>
      <vt:lpstr>個別支援から地域支援へ② ＩＣＦによる事例理解</vt:lpstr>
      <vt:lpstr>PowerPoint プレゼンテーション</vt:lpstr>
      <vt:lpstr>ミクロ、メゾ、マクロの支援展開</vt:lpstr>
      <vt:lpstr>個から地域への支援と(自立支援)協議会</vt:lpstr>
      <vt:lpstr>(自立支援)協議会の展開と地域づくり</vt:lpstr>
      <vt:lpstr>PowerPoint プレゼンテーション</vt:lpstr>
      <vt:lpstr>メゾネットワークの要は共有化</vt:lpstr>
      <vt:lpstr>組織的要因について</vt:lpstr>
      <vt:lpstr>並行的ニーズ検討を可能とする技術</vt:lpstr>
      <vt:lpstr>住民主体の問題解決を可能とする技術</vt:lpstr>
      <vt:lpstr>コミュニティソーシャルワークの展開過程</vt:lpstr>
      <vt:lpstr>PowerPoint プレゼンテーション</vt:lpstr>
      <vt:lpstr>PowerPoint プレゼンテーション</vt:lpstr>
      <vt:lpstr>コミュニティソーシャルワークの展開プロセス</vt:lpstr>
      <vt:lpstr>地域課題解決に必要な５つの仕組み</vt:lpstr>
      <vt:lpstr>個別課題から地域の課題として解決する 分野を越えた汎用的な仕組みへ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江端 潤(ebata-jun01)</cp:lastModifiedBy>
  <cp:revision>20</cp:revision>
  <dcterms:modified xsi:type="dcterms:W3CDTF">2019-08-27T13:45:55Z</dcterms:modified>
</cp:coreProperties>
</file>