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34" r:id="rId2"/>
  </p:sldMasterIdLst>
  <p:notesMasterIdLst>
    <p:notesMasterId r:id="rId30"/>
  </p:notesMasterIdLst>
  <p:handoutMasterIdLst>
    <p:handoutMasterId r:id="rId31"/>
  </p:handoutMasterIdLst>
  <p:sldIdLst>
    <p:sldId id="389" r:id="rId3"/>
    <p:sldId id="390" r:id="rId4"/>
    <p:sldId id="392" r:id="rId5"/>
    <p:sldId id="394" r:id="rId6"/>
    <p:sldId id="376" r:id="rId7"/>
    <p:sldId id="377" r:id="rId8"/>
    <p:sldId id="380" r:id="rId9"/>
    <p:sldId id="386" r:id="rId10"/>
    <p:sldId id="381" r:id="rId11"/>
    <p:sldId id="382" r:id="rId12"/>
    <p:sldId id="383" r:id="rId13"/>
    <p:sldId id="384" r:id="rId14"/>
    <p:sldId id="367" r:id="rId15"/>
    <p:sldId id="368" r:id="rId16"/>
    <p:sldId id="369" r:id="rId17"/>
    <p:sldId id="370" r:id="rId18"/>
    <p:sldId id="361" r:id="rId19"/>
    <p:sldId id="371" r:id="rId20"/>
    <p:sldId id="372" r:id="rId21"/>
    <p:sldId id="373" r:id="rId22"/>
    <p:sldId id="374" r:id="rId23"/>
    <p:sldId id="375" r:id="rId24"/>
    <p:sldId id="378" r:id="rId25"/>
    <p:sldId id="379" r:id="rId26"/>
    <p:sldId id="388" r:id="rId27"/>
    <p:sldId id="385" r:id="rId28"/>
    <p:sldId id="387" r:id="rId29"/>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08"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99FF33"/>
    <a:srgbClr val="FFFF66"/>
    <a:srgbClr val="FFCCFF"/>
    <a:srgbClr val="FF99FF"/>
    <a:srgbClr val="000000"/>
    <a:srgbClr val="0000CC"/>
    <a:srgbClr val="006600"/>
    <a:srgbClr val="0033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60" autoAdjust="0"/>
    <p:restoredTop sz="94622" autoAdjust="0"/>
  </p:normalViewPr>
  <p:slideViewPr>
    <p:cSldViewPr snapToGrid="0">
      <p:cViewPr varScale="1">
        <p:scale>
          <a:sx n="120" d="100"/>
          <a:sy n="120" d="100"/>
        </p:scale>
        <p:origin x="1062" y="108"/>
      </p:cViewPr>
      <p:guideLst>
        <p:guide pos="408"/>
        <p:guide orient="horz" pos="2160"/>
      </p:guideLst>
    </p:cSldViewPr>
  </p:slid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1799" cy="499012"/>
          </a:xfrm>
          <a:prstGeom prst="rect">
            <a:avLst/>
          </a:prstGeom>
        </p:spPr>
        <p:txBody>
          <a:bodyPr vert="horz" lIns="92458" tIns="46229" rIns="92458" bIns="46229" rtlCol="0"/>
          <a:lstStyle>
            <a:lvl1pPr algn="l" latinLnBrk="0">
              <a:defRPr kumimoji="1" lang="ja-JP" sz="1200"/>
            </a:lvl1pPr>
          </a:lstStyle>
          <a:p>
            <a:endParaRPr kumimoji="1" lang="ja-JP" dirty="0">
              <a:ea typeface="Meiryo UI" panose="020B0604030504040204" pitchFamily="50" charset="-128"/>
            </a:endParaRPr>
          </a:p>
        </p:txBody>
      </p:sp>
      <p:sp>
        <p:nvSpPr>
          <p:cNvPr id="3" name="日付プレースホルダー 2"/>
          <p:cNvSpPr>
            <a:spLocks noGrp="1"/>
          </p:cNvSpPr>
          <p:nvPr>
            <p:ph type="dt" sz="quarter" idx="1"/>
          </p:nvPr>
        </p:nvSpPr>
        <p:spPr>
          <a:xfrm>
            <a:off x="3884615" y="0"/>
            <a:ext cx="2971799" cy="499012"/>
          </a:xfrm>
          <a:prstGeom prst="rect">
            <a:avLst/>
          </a:prstGeom>
        </p:spPr>
        <p:txBody>
          <a:bodyPr vert="horz" lIns="92458" tIns="46229" rIns="92458" bIns="46229" rtlCol="0"/>
          <a:lstStyle>
            <a:lvl1pPr algn="r" latinLnBrk="0">
              <a:defRPr kumimoji="1" lang="ja-JP" sz="1200"/>
            </a:lvl1pPr>
          </a:lstStyle>
          <a:p>
            <a:fld id="{59041DB8-B66F-4DC8-A96E-33677E0F90FF}" type="datetimeFigureOut">
              <a:rPr kumimoji="1" lang="en-US" altLang="ja-JP" smtClean="0">
                <a:ea typeface="Meiryo UI" panose="020B0604030504040204" pitchFamily="50" charset="-128"/>
              </a:rPr>
              <a:pPr/>
              <a:t>10/9/2019</a:t>
            </a:fld>
            <a:endParaRPr kumimoji="1" lang="ja-JP" dirty="0">
              <a:ea typeface="Meiryo UI" panose="020B0604030504040204" pitchFamily="50" charset="-128"/>
            </a:endParaRPr>
          </a:p>
        </p:txBody>
      </p:sp>
      <p:sp>
        <p:nvSpPr>
          <p:cNvPr id="4" name="フッター プレースホルダー 3"/>
          <p:cNvSpPr>
            <a:spLocks noGrp="1"/>
          </p:cNvSpPr>
          <p:nvPr>
            <p:ph type="ftr" sz="quarter" idx="2"/>
          </p:nvPr>
        </p:nvSpPr>
        <p:spPr>
          <a:xfrm>
            <a:off x="1" y="9446678"/>
            <a:ext cx="2971799" cy="499011"/>
          </a:xfrm>
          <a:prstGeom prst="rect">
            <a:avLst/>
          </a:prstGeom>
        </p:spPr>
        <p:txBody>
          <a:bodyPr vert="horz" lIns="92458" tIns="46229" rIns="92458" bIns="46229" rtlCol="0" anchor="b"/>
          <a:lstStyle>
            <a:lvl1pPr algn="l" latinLnBrk="0">
              <a:defRPr kumimoji="1" lang="ja-JP" sz="1200"/>
            </a:lvl1pPr>
          </a:lstStyle>
          <a:p>
            <a:endParaRPr kumimoji="1" lang="ja-JP" dirty="0">
              <a:ea typeface="Meiryo UI" panose="020B0604030504040204" pitchFamily="50" charset="-128"/>
            </a:endParaRPr>
          </a:p>
        </p:txBody>
      </p:sp>
      <p:sp>
        <p:nvSpPr>
          <p:cNvPr id="5" name="スライド番号プレースホルダー 4"/>
          <p:cNvSpPr>
            <a:spLocks noGrp="1"/>
          </p:cNvSpPr>
          <p:nvPr>
            <p:ph type="sldNum" sz="quarter" idx="3"/>
          </p:nvPr>
        </p:nvSpPr>
        <p:spPr>
          <a:xfrm>
            <a:off x="3884615" y="9446678"/>
            <a:ext cx="2971799" cy="499011"/>
          </a:xfrm>
          <a:prstGeom prst="rect">
            <a:avLst/>
          </a:prstGeom>
        </p:spPr>
        <p:txBody>
          <a:bodyPr vert="horz" lIns="92458" tIns="46229" rIns="92458" bIns="46229" rtlCol="0" anchor="b"/>
          <a:lstStyle>
            <a:lvl1pPr algn="r" latinLnBrk="0">
              <a:defRPr kumimoji="1" lang="ja-JP" sz="1200"/>
            </a:lvl1pPr>
          </a:lstStyle>
          <a:p>
            <a:fld id="{1604A0D4-B89B-4ADD-AF9E-38636B40EE4E}" type="slidenum">
              <a:rPr kumimoji="1" lang="en-US" altLang="ja-JP" smtClean="0">
                <a:ea typeface="Meiryo UI" panose="020B0604030504040204" pitchFamily="50" charset="-128"/>
              </a:rPr>
              <a:pPr/>
              <a:t>‹#›</a:t>
            </a:fld>
            <a:endParaRPr kumimoji="1" lang="ja-JP" dirty="0">
              <a:ea typeface="Meiryo UI" panose="020B0604030504040204" pitchFamily="50" charset="-128"/>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1799" cy="499012"/>
          </a:xfrm>
          <a:prstGeom prst="rect">
            <a:avLst/>
          </a:prstGeom>
        </p:spPr>
        <p:txBody>
          <a:bodyPr vert="horz" lIns="92458" tIns="46229" rIns="92458" bIns="46229" rtlCol="0"/>
          <a:lstStyle>
            <a:lvl1pPr algn="l" latinLnBrk="0">
              <a:defRPr kumimoji="1" lang="ja-JP" sz="1200">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84615" y="0"/>
            <a:ext cx="2971799" cy="499012"/>
          </a:xfrm>
          <a:prstGeom prst="rect">
            <a:avLst/>
          </a:prstGeom>
        </p:spPr>
        <p:txBody>
          <a:bodyPr vert="horz" lIns="92458" tIns="46229" rIns="92458" bIns="46229" rtlCol="0"/>
          <a:lstStyle>
            <a:lvl1pPr algn="r" latinLnBrk="0">
              <a:defRPr kumimoji="1" lang="ja-JP" sz="1200">
                <a:ea typeface="Meiryo UI" panose="020B0604030504040204" pitchFamily="50" charset="-128"/>
              </a:defRPr>
            </a:lvl1pPr>
          </a:lstStyle>
          <a:p>
            <a:fld id="{DEB49C4A-65AC-492D-9701-81B46C3AD0E4}" type="datetimeFigureOut">
              <a:rPr lang="en-US" altLang="ja-JP" smtClean="0"/>
              <a:pPr/>
              <a:t>10/9/2019</a:t>
            </a:fld>
            <a:endParaRPr lang="ja-JP" altLang="en-US" dirty="0"/>
          </a:p>
        </p:txBody>
      </p:sp>
      <p:sp>
        <p:nvSpPr>
          <p:cNvPr id="4" name="スライド イメージ プレースホルダー 3"/>
          <p:cNvSpPr>
            <a:spLocks noGrp="1" noRot="1" noChangeAspect="1"/>
          </p:cNvSpPr>
          <p:nvPr>
            <p:ph type="sldImg" idx="2"/>
          </p:nvPr>
        </p:nvSpPr>
        <p:spPr>
          <a:xfrm>
            <a:off x="1190625" y="1241425"/>
            <a:ext cx="4476750" cy="3357563"/>
          </a:xfrm>
          <a:prstGeom prst="rect">
            <a:avLst/>
          </a:prstGeom>
          <a:noFill/>
          <a:ln w="12700">
            <a:solidFill>
              <a:prstClr val="black"/>
            </a:solidFill>
          </a:ln>
        </p:spPr>
        <p:txBody>
          <a:bodyPr vert="horz" lIns="92458" tIns="46229" rIns="92458" bIns="46229" rtlCol="0" anchor="ctr"/>
          <a:lstStyle/>
          <a:p>
            <a:endParaRPr kumimoji="1" lang="ja-JP" dirty="0"/>
          </a:p>
        </p:txBody>
      </p:sp>
      <p:sp>
        <p:nvSpPr>
          <p:cNvPr id="5" name="ノート プレースホルダー 4"/>
          <p:cNvSpPr>
            <a:spLocks noGrp="1"/>
          </p:cNvSpPr>
          <p:nvPr>
            <p:ph type="body" sz="quarter" idx="3"/>
          </p:nvPr>
        </p:nvSpPr>
        <p:spPr>
          <a:xfrm>
            <a:off x="685801" y="4786363"/>
            <a:ext cx="5486400" cy="3356670"/>
          </a:xfrm>
          <a:prstGeom prst="rect">
            <a:avLst/>
          </a:prstGeom>
        </p:spPr>
        <p:txBody>
          <a:bodyPr vert="horz" lIns="92458" tIns="46229" rIns="92458" bIns="46229" rtlCol="0"/>
          <a:lstStyle/>
          <a:p>
            <a:pPr lvl="0"/>
            <a:r>
              <a:rPr kumimoji="1" lang="ja-JP" dirty="0"/>
              <a:t>マスター テキストのスタイルを編集するには、ここをクリック</a:t>
            </a:r>
          </a:p>
          <a:p>
            <a:pPr lvl="1"/>
            <a:r>
              <a:rPr kumimoji="1" lang="ja-JP" dirty="0"/>
              <a:t>第 2 レベル</a:t>
            </a:r>
          </a:p>
          <a:p>
            <a:pPr lvl="2"/>
            <a:r>
              <a:rPr kumimoji="1" lang="ja-JP" dirty="0"/>
              <a:t>第 3 レベル</a:t>
            </a:r>
          </a:p>
          <a:p>
            <a:pPr lvl="3"/>
            <a:r>
              <a:rPr kumimoji="1" lang="ja-JP" dirty="0"/>
              <a:t>第 4 レベル</a:t>
            </a:r>
          </a:p>
          <a:p>
            <a:pPr lvl="4"/>
            <a:r>
              <a:rPr kumimoji="1" lang="ja-JP" dirty="0"/>
              <a:t>第 5 レベル</a:t>
            </a:r>
          </a:p>
        </p:txBody>
      </p:sp>
      <p:sp>
        <p:nvSpPr>
          <p:cNvPr id="6" name="フッター プレースホルダー 5"/>
          <p:cNvSpPr>
            <a:spLocks noGrp="1"/>
          </p:cNvSpPr>
          <p:nvPr>
            <p:ph type="ftr" sz="quarter" idx="4"/>
          </p:nvPr>
        </p:nvSpPr>
        <p:spPr>
          <a:xfrm>
            <a:off x="1" y="9446678"/>
            <a:ext cx="2971799" cy="499011"/>
          </a:xfrm>
          <a:prstGeom prst="rect">
            <a:avLst/>
          </a:prstGeom>
        </p:spPr>
        <p:txBody>
          <a:bodyPr vert="horz" lIns="92458" tIns="46229" rIns="92458" bIns="46229" rtlCol="0" anchor="b"/>
          <a:lstStyle>
            <a:lvl1pPr algn="l" latinLnBrk="0">
              <a:defRPr kumimoji="1" lang="ja-JP" sz="1200">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84615" y="9446678"/>
            <a:ext cx="2971799" cy="499011"/>
          </a:xfrm>
          <a:prstGeom prst="rect">
            <a:avLst/>
          </a:prstGeom>
        </p:spPr>
        <p:txBody>
          <a:bodyPr vert="horz" lIns="92458" tIns="46229" rIns="92458" bIns="46229" rtlCol="0" anchor="b"/>
          <a:lstStyle>
            <a:lvl1pPr algn="r" latinLnBrk="0">
              <a:defRPr kumimoji="1" lang="ja-JP" sz="1200">
                <a:ea typeface="Meiryo UI" panose="020B0604030504040204" pitchFamily="50" charset="-128"/>
              </a:defRPr>
            </a:lvl1pPr>
          </a:lstStyle>
          <a:p>
            <a:fld id="{82869989-EB00-4EE7-BCB5-25BDC5BB29F8}" type="slidenum">
              <a:rPr lang="en-US" altLang="ja-JP" smtClean="0"/>
              <a:pPr/>
              <a:t>‹#›</a:t>
            </a:fld>
            <a:endParaRPr lang="en-US" altLang="ja-JP"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lang="ja-JP" sz="1200" kern="1200">
        <a:solidFill>
          <a:schemeClr val="tx1"/>
        </a:solidFill>
        <a:latin typeface="+mn-lt"/>
        <a:ea typeface="Meiryo UI" panose="020B0604030504040204" pitchFamily="50" charset="-128"/>
        <a:cs typeface="+mn-cs"/>
      </a:defRPr>
    </a:lvl1pPr>
    <a:lvl2pPr marL="457200" algn="l" defTabSz="914400" rtl="0" eaLnBrk="1" latinLnBrk="0" hangingPunct="1">
      <a:defRPr kumimoji="1" lang="ja-JP" sz="1200" kern="1200">
        <a:solidFill>
          <a:schemeClr val="tx1"/>
        </a:solidFill>
        <a:latin typeface="+mn-lt"/>
        <a:ea typeface="Meiryo UI" panose="020B0604030504040204" pitchFamily="50" charset="-128"/>
        <a:cs typeface="+mn-cs"/>
      </a:defRPr>
    </a:lvl2pPr>
    <a:lvl3pPr marL="914400" algn="l" defTabSz="914400" rtl="0" eaLnBrk="1" latinLnBrk="0" hangingPunct="1">
      <a:defRPr kumimoji="1" lang="ja-JP" sz="1200" kern="1200">
        <a:solidFill>
          <a:schemeClr val="tx1"/>
        </a:solidFill>
        <a:latin typeface="+mn-lt"/>
        <a:ea typeface="Meiryo UI" panose="020B0604030504040204" pitchFamily="50" charset="-128"/>
        <a:cs typeface="+mn-cs"/>
      </a:defRPr>
    </a:lvl3pPr>
    <a:lvl4pPr marL="1371600" algn="l" defTabSz="914400" rtl="0" eaLnBrk="1" latinLnBrk="0" hangingPunct="1">
      <a:defRPr kumimoji="1" lang="ja-JP" sz="1200" kern="1200">
        <a:solidFill>
          <a:schemeClr val="tx1"/>
        </a:solidFill>
        <a:latin typeface="+mn-lt"/>
        <a:ea typeface="Meiryo UI" panose="020B0604030504040204" pitchFamily="50" charset="-128"/>
        <a:cs typeface="+mn-cs"/>
      </a:defRPr>
    </a:lvl4pPr>
    <a:lvl5pPr marL="1828800" algn="l" defTabSz="914400" rtl="0" eaLnBrk="1" latinLnBrk="0" hangingPunct="1">
      <a:defRPr kumimoji="1" lang="ja-JP" sz="1200" kern="1200">
        <a:solidFill>
          <a:schemeClr val="tx1"/>
        </a:solidFill>
        <a:latin typeface="+mn-lt"/>
        <a:ea typeface="Meiryo UI" panose="020B0604030504040204" pitchFamily="50" charset="-128"/>
        <a:cs typeface="+mn-cs"/>
      </a:defRPr>
    </a:lvl5pPr>
    <a:lvl6pPr marL="2286000" algn="l" defTabSz="914400" rtl="0" eaLnBrk="1" latinLnBrk="0" hangingPunct="1">
      <a:defRPr kumimoji="1" lang="ja-JP" sz="1200" kern="1200">
        <a:solidFill>
          <a:schemeClr val="tx1"/>
        </a:solidFill>
        <a:latin typeface="+mn-lt"/>
        <a:ea typeface="+mn-ea"/>
        <a:cs typeface="+mn-cs"/>
      </a:defRPr>
    </a:lvl6pPr>
    <a:lvl7pPr marL="2743200" algn="l" defTabSz="914400" rtl="0" eaLnBrk="1" latinLnBrk="0" hangingPunct="1">
      <a:defRPr kumimoji="1" lang="ja-JP" sz="1200" kern="1200">
        <a:solidFill>
          <a:schemeClr val="tx1"/>
        </a:solidFill>
        <a:latin typeface="+mn-lt"/>
        <a:ea typeface="+mn-ea"/>
        <a:cs typeface="+mn-cs"/>
      </a:defRPr>
    </a:lvl7pPr>
    <a:lvl8pPr marL="3200400" algn="l" defTabSz="914400" rtl="0" eaLnBrk="1" latinLnBrk="0" hangingPunct="1">
      <a:defRPr kumimoji="1" lang="ja-JP" sz="1200" kern="1200">
        <a:solidFill>
          <a:schemeClr val="tx1"/>
        </a:solidFill>
        <a:latin typeface="+mn-lt"/>
        <a:ea typeface="+mn-ea"/>
        <a:cs typeface="+mn-cs"/>
      </a:defRPr>
    </a:lvl8pPr>
    <a:lvl9pPr marL="3657600" algn="l" defTabSz="914400" rtl="0" eaLnBrk="1" latinLnBrk="0" hangingPunct="1">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1878071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ここでは、グループスーパービジョンの２つの形態について説明する。特に、後者の形態は、ストレングスモデルを意識した時に重要であることを説明する。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11</a:t>
            </a:fld>
            <a:endParaRPr lang="en-US" altLang="ja-JP" dirty="0"/>
          </a:p>
        </p:txBody>
      </p:sp>
    </p:spTree>
    <p:extLst>
      <p:ext uri="{BB962C8B-B14F-4D97-AF65-F5344CB8AC3E}">
        <p14:creationId xmlns:p14="http://schemas.microsoft.com/office/powerpoint/2010/main" val="2764545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福祉実践の現場で、スーパービジョンが定着してこなかった理由について、必要に応じて、具体例をあげながら、説明する。その上で、その課題を克服するために、グループスーパービジョンの果たす役割の重要性を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12</a:t>
            </a:fld>
            <a:endParaRPr lang="en-US" altLang="ja-JP" dirty="0"/>
          </a:p>
        </p:txBody>
      </p:sp>
    </p:spTree>
    <p:extLst>
      <p:ext uri="{BB962C8B-B14F-4D97-AF65-F5344CB8AC3E}">
        <p14:creationId xmlns:p14="http://schemas.microsoft.com/office/powerpoint/2010/main" val="2576312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ここでは、実践現場におけるグループスーパービジョンの有効性についての説明を行う。具体的な例を挙げながらの説明も効果的である。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13</a:t>
            </a:fld>
            <a:endParaRPr lang="en-US" altLang="ja-JP" dirty="0"/>
          </a:p>
        </p:txBody>
      </p:sp>
    </p:spTree>
    <p:extLst>
      <p:ext uri="{BB962C8B-B14F-4D97-AF65-F5344CB8AC3E}">
        <p14:creationId xmlns:p14="http://schemas.microsoft.com/office/powerpoint/2010/main" val="3590995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ここでは、実践現場におけるグループスーパービジョンの有効性についての説明を行う。具体的な例を挙げながらの説明も効果的である。</a:t>
            </a:r>
          </a:p>
          <a:p>
            <a:endParaRPr kumimoji="1" lang="ja-JP" altLang="en-US" dirty="0"/>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14</a:t>
            </a:fld>
            <a:endParaRPr lang="en-US" altLang="ja-JP" dirty="0"/>
          </a:p>
        </p:txBody>
      </p:sp>
    </p:spTree>
    <p:extLst>
      <p:ext uri="{BB962C8B-B14F-4D97-AF65-F5344CB8AC3E}">
        <p14:creationId xmlns:p14="http://schemas.microsoft.com/office/powerpoint/2010/main" val="3571840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グループスーパービジョンによる検討（カンファレンス）の進め方について、スーパーバイザー、スーパーバイジー、コーディネーター（ファシリテーター）の３者の関係にふれながら、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15</a:t>
            </a:fld>
            <a:endParaRPr lang="en-US" altLang="ja-JP" dirty="0"/>
          </a:p>
        </p:txBody>
      </p:sp>
    </p:spTree>
    <p:extLst>
      <p:ext uri="{BB962C8B-B14F-4D97-AF65-F5344CB8AC3E}">
        <p14:creationId xmlns:p14="http://schemas.microsoft.com/office/powerpoint/2010/main" val="13493161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ここでは、グループスーパービジョンの進め方で、特に、重要な点を説明する。グループスーパービジョンの経験者であれば、カンファレンスの進め方を念頭に置いた具体的な説明も効果的である。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16</a:t>
            </a:fld>
            <a:endParaRPr lang="en-US" altLang="ja-JP" dirty="0"/>
          </a:p>
        </p:txBody>
      </p:sp>
    </p:spTree>
    <p:extLst>
      <p:ext uri="{BB962C8B-B14F-4D97-AF65-F5344CB8AC3E}">
        <p14:creationId xmlns:p14="http://schemas.microsoft.com/office/powerpoint/2010/main" val="2035898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ここでは、グループスーパービジョンの標準的なプロセスについて解説する。より詳細なプロセス説明は、演習の時の講義において行われるので、演習講義を十分理解しながら説明する。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17</a:t>
            </a:fld>
            <a:endParaRPr lang="en-US" altLang="ja-JP" dirty="0"/>
          </a:p>
        </p:txBody>
      </p:sp>
    </p:spTree>
    <p:extLst>
      <p:ext uri="{BB962C8B-B14F-4D97-AF65-F5344CB8AC3E}">
        <p14:creationId xmlns:p14="http://schemas.microsoft.com/office/powerpoint/2010/main" val="17422430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グループスーパービジョンの始まりにあたってのストレングスアセスメント表の配布について説明する。必要に応じて、ストレングスアセスメント表の読み込みの時間の取り方についても解説する。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18</a:t>
            </a:fld>
            <a:endParaRPr lang="en-US" altLang="ja-JP" dirty="0"/>
          </a:p>
        </p:txBody>
      </p:sp>
    </p:spTree>
    <p:extLst>
      <p:ext uri="{BB962C8B-B14F-4D97-AF65-F5344CB8AC3E}">
        <p14:creationId xmlns:p14="http://schemas.microsoft.com/office/powerpoint/2010/main" val="174873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ここでは、スーパーバイジーの受けたい助言のポイントを説明する力に関して強調する。担当事例のポイントを端的に説明する力量の重要性を説明する。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19</a:t>
            </a:fld>
            <a:endParaRPr lang="en-US" altLang="ja-JP" dirty="0"/>
          </a:p>
        </p:txBody>
      </p:sp>
    </p:spTree>
    <p:extLst>
      <p:ext uri="{BB962C8B-B14F-4D97-AF65-F5344CB8AC3E}">
        <p14:creationId xmlns:p14="http://schemas.microsoft.com/office/powerpoint/2010/main" val="10946314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スーパーバイジーの事例に関する説明を聞いたうえで、スーパーバイザー（グループメンバー）からの質問の出し方について説明する。質問の出し方に関しては、必要に応じて、利用者のストレングスを把握するための４つのカテゴリー化（性格・人柄・個人特性、才能・素質、興味・関心・向上心、環境のストレングス）の考えを用いて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20</a:t>
            </a:fld>
            <a:endParaRPr lang="en-US" altLang="ja-JP" dirty="0"/>
          </a:p>
        </p:txBody>
      </p:sp>
    </p:spTree>
    <p:extLst>
      <p:ext uri="{BB962C8B-B14F-4D97-AF65-F5344CB8AC3E}">
        <p14:creationId xmlns:p14="http://schemas.microsoft.com/office/powerpoint/2010/main" val="1367340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　本科目は、概要の①から⑤をテーマとしてご説明をして行きます。</a:t>
            </a:r>
            <a:endParaRPr kumimoji="1" lang="en-US" altLang="ja-JP"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mtClean="0"/>
              <a:t>　</a:t>
            </a:r>
            <a:r>
              <a:rPr lang="ja-JP" altLang="en-US" sz="1200" smtClean="0"/>
              <a:t>講義の流れですが、本科目はスライドの通りに進めて参ります。</a:t>
            </a:r>
            <a:endParaRPr lang="en-US" altLang="ja-JP" sz="120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mtClean="0"/>
              <a:t>　相談支援従事者</a:t>
            </a:r>
            <a:r>
              <a:rPr lang="ja-JP" altLang="ja-JP" sz="1200" smtClean="0"/>
              <a:t>初任者研修では</a:t>
            </a:r>
            <a:r>
              <a:rPr lang="ja-JP" altLang="en-US" sz="1200" smtClean="0"/>
              <a:t>、相談支援の入り口として</a:t>
            </a:r>
            <a:r>
              <a:rPr lang="ja-JP" altLang="ja-JP" sz="1200" smtClean="0"/>
              <a:t>個別</a:t>
            </a:r>
            <a:r>
              <a:rPr lang="ja-JP" altLang="en-US" sz="1200" smtClean="0"/>
              <a:t>ケースへの</a:t>
            </a:r>
            <a:r>
              <a:rPr lang="ja-JP" altLang="ja-JP" sz="1200" smtClean="0"/>
              <a:t>支援について取り扱う</a:t>
            </a:r>
            <a:r>
              <a:rPr lang="ja-JP" altLang="en-US" sz="1200" smtClean="0"/>
              <a:t>内容が中心になります。そのため、</a:t>
            </a:r>
            <a:r>
              <a:rPr lang="en-US" altLang="ja-JP" sz="1200" smtClean="0"/>
              <a:t>【</a:t>
            </a:r>
            <a:r>
              <a:rPr lang="ja-JP" altLang="en-US" sz="1200" smtClean="0"/>
              <a:t>地域づくり</a:t>
            </a:r>
            <a:r>
              <a:rPr lang="en-US" altLang="ja-JP" sz="1200" smtClean="0"/>
              <a:t>】</a:t>
            </a:r>
            <a:r>
              <a:rPr lang="ja-JP" altLang="en-US" sz="1200" smtClean="0"/>
              <a:t>を相談支援が担う業務の根幹をなすことを念頭において、その基礎的な知識を身に着け、実践の中で技術を磨いて頂きたい事を冒頭にお伝えして置きます。</a:t>
            </a:r>
            <a:endParaRPr kumimoji="1" lang="en-US" altLang="ja-JP" smtClean="0"/>
          </a:p>
          <a:p>
            <a:r>
              <a:rPr kumimoji="1" lang="ja-JP" altLang="en-US" smtClean="0"/>
              <a:t>　そして皆様には、各相談支援事業の役割と機能を理解し、相互が連携することにより地域において効果的な相談支援体制が構築されることとは、どのような事なのかをお考え頂くお時間になればと思います。</a:t>
            </a:r>
            <a:endParaRPr kumimoji="1" lang="en-US" altLang="ja-JP" smtClean="0"/>
          </a:p>
          <a:p>
            <a:r>
              <a:rPr kumimoji="1" lang="ja-JP" altLang="en-US" smtClean="0"/>
              <a:t>　また、相談支援において地域資源を把握しネットワークを構築する事がなぜ重要なのかについてご説明し、その中で課題となった出来事に協議会というツールを活用するために、協議会とはどのようなものなのかをご理解いただき、これから地域で実践する皆さまの参画へご期待したいと思います。</a:t>
            </a:r>
            <a:endParaRPr kumimoji="1" lang="en-US" altLang="ja-JP" smtClean="0"/>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2199909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グループスーパービジョンのカンファレンスで、もっとも重要なブレーンストーミング（アイデア出し）について、解説する。特に、どのようなアイデアも価値判断をしないで書きだしていくことが重要であり、一見、唐突かもしれないが、創造的で、解決指向なアイデアも重要であることを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21</a:t>
            </a:fld>
            <a:endParaRPr lang="en-US" altLang="ja-JP" dirty="0"/>
          </a:p>
        </p:txBody>
      </p:sp>
    </p:spTree>
    <p:extLst>
      <p:ext uri="{BB962C8B-B14F-4D97-AF65-F5344CB8AC3E}">
        <p14:creationId xmlns:p14="http://schemas.microsoft.com/office/powerpoint/2010/main" val="37312660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スーパーバイジーによる出されたアイデアの応答を説明する。スーパーバイザーのアイデアに対して、スーパーバイジーの支援の現実をふまえた主体的な判断による応答であり、スーパーバイジーの学び、気づきを促すことを強調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22</a:t>
            </a:fld>
            <a:endParaRPr lang="en-US" altLang="ja-JP" dirty="0"/>
          </a:p>
        </p:txBody>
      </p:sp>
    </p:spTree>
    <p:extLst>
      <p:ext uri="{BB962C8B-B14F-4D97-AF65-F5344CB8AC3E}">
        <p14:creationId xmlns:p14="http://schemas.microsoft.com/office/powerpoint/2010/main" val="19339851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実践現場でグループスーパービジョンによるカンファレンスを定着させるためのツールとして、グループスーパービジョン・ワークシートについて説明する。グループスーパービジョンで示されたアイデア、解決策を記録化することが重要であることを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23</a:t>
            </a:fld>
            <a:endParaRPr lang="en-US" altLang="ja-JP" dirty="0"/>
          </a:p>
        </p:txBody>
      </p:sp>
    </p:spTree>
    <p:extLst>
      <p:ext uri="{BB962C8B-B14F-4D97-AF65-F5344CB8AC3E}">
        <p14:creationId xmlns:p14="http://schemas.microsoft.com/office/powerpoint/2010/main" val="12229314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こでは、実践現場でグループスーパービジョンによるカンファレンスを定着させるためのツールとして、グループスーパービジョン・ワークシートについて説明する。グループスーパービジョンで示されたアイデア、解決策を記録化することが重要であることを説明する。</a:t>
            </a:r>
          </a:p>
          <a:p>
            <a:endParaRPr kumimoji="1" lang="ja-JP" altLang="en-US" dirty="0"/>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24</a:t>
            </a:fld>
            <a:endParaRPr lang="en-US" altLang="ja-JP" dirty="0"/>
          </a:p>
        </p:txBody>
      </p:sp>
    </p:spTree>
    <p:extLst>
      <p:ext uri="{BB962C8B-B14F-4D97-AF65-F5344CB8AC3E}">
        <p14:creationId xmlns:p14="http://schemas.microsoft.com/office/powerpoint/2010/main" val="34723735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ブレーンストーミングで出されたアイデアの扱いについて説明する。特に、地域課題やまちづくりに関連しそうなアイデアは、個別検討から地域資源の開発、関係組織のネットワークに展開する可能性を秘めていることもあり、コミュニティワーク、自立支援協議会との関連性を強調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25</a:t>
            </a:fld>
            <a:endParaRPr lang="en-US" altLang="ja-JP" dirty="0"/>
          </a:p>
        </p:txBody>
      </p:sp>
    </p:spTree>
    <p:extLst>
      <p:ext uri="{BB962C8B-B14F-4D97-AF65-F5344CB8AC3E}">
        <p14:creationId xmlns:p14="http://schemas.microsoft.com/office/powerpoint/2010/main" val="36878158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ここでは、グループスーパービジョンのカンファレンスの取り組みを通して、人材育成の重要性について説明する。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26</a:t>
            </a:fld>
            <a:endParaRPr lang="en-US" altLang="ja-JP" dirty="0"/>
          </a:p>
        </p:txBody>
      </p:sp>
    </p:spTree>
    <p:extLst>
      <p:ext uri="{BB962C8B-B14F-4D97-AF65-F5344CB8AC3E}">
        <p14:creationId xmlns:p14="http://schemas.microsoft.com/office/powerpoint/2010/main" val="25808057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ここでは、グループスーパービジョンのカンファレンスの取り組みを通して、人材育成（特に、スーパーバイザー・ファシリテーターの育成）の重要性について説明する。</a:t>
            </a:r>
          </a:p>
          <a:p>
            <a:endParaRPr kumimoji="1" lang="ja-JP" altLang="en-US" dirty="0"/>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27</a:t>
            </a:fld>
            <a:endParaRPr lang="en-US" altLang="ja-JP" dirty="0"/>
          </a:p>
        </p:txBody>
      </p:sp>
    </p:spTree>
    <p:extLst>
      <p:ext uri="{BB962C8B-B14F-4D97-AF65-F5344CB8AC3E}">
        <p14:creationId xmlns:p14="http://schemas.microsoft.com/office/powerpoint/2010/main" val="2669294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4</a:t>
            </a:fld>
            <a:endParaRPr kumimoji="1" lang="ja-JP" altLang="en-US"/>
          </a:p>
        </p:txBody>
      </p:sp>
    </p:spTree>
    <p:extLst>
      <p:ext uri="{BB962C8B-B14F-4D97-AF65-F5344CB8AC3E}">
        <p14:creationId xmlns:p14="http://schemas.microsoft.com/office/powerpoint/2010/main" val="579377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90625" y="1241425"/>
            <a:ext cx="4476750" cy="3357563"/>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2869989-EB00-4EE7-BCB5-25BDC5BB29F8}" type="slidenum">
              <a:rPr lang="en-US" altLang="ja-JP" smtClean="0"/>
              <a:pPr/>
              <a:t>5</a:t>
            </a:fld>
            <a:endParaRPr lang="en-US"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事例を検討するにあたって、その効果を高めるスーパービジョンの役割と重要性を理解する。事例検討にあたって、グループスーパービジョンを用いた検討の進め方をみにつけることによって、事例を深める、実践の追体験をする、支援の質の向上、支援の原則の確認、支援の多角的な評価、支援チームとしての支援感・支援方針の形成、支援チームを育てる、といった目的を理解する。その上で、グループスーパービジョンの基本的プロセスと留意点について解説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6</a:t>
            </a:fld>
            <a:endParaRPr lang="en-US" altLang="ja-JP" dirty="0"/>
          </a:p>
        </p:txBody>
      </p:sp>
    </p:spTree>
    <p:extLst>
      <p:ext uri="{BB962C8B-B14F-4D97-AF65-F5344CB8AC3E}">
        <p14:creationId xmlns:p14="http://schemas.microsoft.com/office/powerpoint/2010/main" val="2840648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従来の事例検討とスーパービジョンとの類似性と違いを説明する。特に、スーパービジョンが、スーパーバイジーの気づきを促し、そのことによって成長してく点で人材育成に必要な手法であることを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7</a:t>
            </a:fld>
            <a:endParaRPr lang="en-US" altLang="ja-JP" dirty="0"/>
          </a:p>
        </p:txBody>
      </p:sp>
    </p:spTree>
    <p:extLst>
      <p:ext uri="{BB962C8B-B14F-4D97-AF65-F5344CB8AC3E}">
        <p14:creationId xmlns:p14="http://schemas.microsoft.com/office/powerpoint/2010/main" val="1743690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スーパービジョンの３つの機能について説明する。特に、相談支援の目的・ミッションの理解、利用者のエンパワーメントの理解、利用者のリカバリーに関しての共感の形成、担当の相談支援専門員に対してのサポート機能、といった機能の説明を行う。</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8</a:t>
            </a:fld>
            <a:endParaRPr lang="en-US" altLang="ja-JP" dirty="0"/>
          </a:p>
        </p:txBody>
      </p:sp>
    </p:spTree>
    <p:extLst>
      <p:ext uri="{BB962C8B-B14F-4D97-AF65-F5344CB8AC3E}">
        <p14:creationId xmlns:p14="http://schemas.microsoft.com/office/powerpoint/2010/main" val="1232817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スーパービジョンの基本的な姿勢について、スーパーバイザーとスーパーバイジーとの関係として、上下関係的でないことを説明する。相談支援専門員におけるスーパービジョンの内容（分野）について、説明す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9</a:t>
            </a:fld>
            <a:endParaRPr lang="en-US" altLang="ja-JP" dirty="0"/>
          </a:p>
        </p:txBody>
      </p:sp>
    </p:spTree>
    <p:extLst>
      <p:ext uri="{BB962C8B-B14F-4D97-AF65-F5344CB8AC3E}">
        <p14:creationId xmlns:p14="http://schemas.microsoft.com/office/powerpoint/2010/main" val="1987775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0625" y="1241425"/>
            <a:ext cx="4476750" cy="3357563"/>
          </a:xfrm>
        </p:spPr>
      </p:sp>
      <p:sp>
        <p:nvSpPr>
          <p:cNvPr id="3" name="ノート プレースホルダー 2"/>
          <p:cNvSpPr>
            <a:spLocks noGrp="1"/>
          </p:cNvSpPr>
          <p:nvPr>
            <p:ph type="body" idx="1"/>
          </p:nvPr>
        </p:nvSpPr>
        <p:spPr/>
        <p:txBody>
          <a:bodyPr/>
          <a:lstStyle/>
          <a:p>
            <a:r>
              <a:rPr kumimoji="1" lang="ja-JP" altLang="en-US" dirty="0"/>
              <a:t>ここでは、スーパービジョンの形態について説明し、その上で、グループスーパービジョンの実地研修（</a:t>
            </a:r>
            <a:r>
              <a:rPr kumimoji="1" lang="en-US" altLang="ja-JP" dirty="0"/>
              <a:t>OJT</a:t>
            </a:r>
            <a:r>
              <a:rPr kumimoji="1" lang="ja-JP" altLang="en-US" dirty="0"/>
              <a:t>）における有用性について理解を深める。</a:t>
            </a:r>
          </a:p>
        </p:txBody>
      </p:sp>
      <p:sp>
        <p:nvSpPr>
          <p:cNvPr id="4" name="スライド番号プレースホルダー 3"/>
          <p:cNvSpPr>
            <a:spLocks noGrp="1"/>
          </p:cNvSpPr>
          <p:nvPr>
            <p:ph type="sldNum" sz="quarter" idx="5"/>
          </p:nvPr>
        </p:nvSpPr>
        <p:spPr/>
        <p:txBody>
          <a:bodyPr/>
          <a:lstStyle/>
          <a:p>
            <a:fld id="{82869989-EB00-4EE7-BCB5-25BDC5BB29F8}" type="slidenum">
              <a:rPr lang="en-US" altLang="ja-JP" smtClean="0"/>
              <a:pPr/>
              <a:t>10</a:t>
            </a:fld>
            <a:endParaRPr lang="en-US" altLang="ja-JP" dirty="0"/>
          </a:p>
        </p:txBody>
      </p:sp>
    </p:spTree>
    <p:extLst>
      <p:ext uri="{BB962C8B-B14F-4D97-AF65-F5344CB8AC3E}">
        <p14:creationId xmlns:p14="http://schemas.microsoft.com/office/powerpoint/2010/main" val="2955559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79439A-3C1D-41D2-A814-C7AD399FF80B}" type="datetimeFigureOut">
              <a:rPr kumimoji="1" lang="ja-JP" altLang="en-US" smtClean="0"/>
              <a:t>2019/10/9</a:t>
            </a:fld>
            <a:endParaRPr kumimoji="1" lang="ja-JP" altLang="en-US"/>
          </a:p>
        </p:txBody>
      </p:sp>
      <p:sp>
        <p:nvSpPr>
          <p:cNvPr id="5" name="フッター プレースホルダー 4"/>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6" name="スライド番号プレースホルダー 5"/>
          <p:cNvSpPr>
            <a:spLocks noGrp="1"/>
          </p:cNvSpPr>
          <p:nvPr>
            <p:ph type="sldNum" sz="quarter" idx="12"/>
          </p:nvPr>
        </p:nvSpPr>
        <p:spPr/>
        <p:txBody>
          <a:bodyPr/>
          <a:lstStyle/>
          <a:p>
            <a:pPr>
              <a:defRPr/>
            </a:pPr>
            <a:fld id="{A94B9270-4646-4FEE-BE91-CCE6A52A2FB9}"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220664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srgbClr val="464653"/>
              </a:solidFill>
            </a:endParaRPr>
          </a:p>
        </p:txBody>
      </p:sp>
      <p:sp>
        <p:nvSpPr>
          <p:cNvPr id="5" name="フッター プレースホルダー 4"/>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6" name="スライド番号プレースホルダー 5"/>
          <p:cNvSpPr>
            <a:spLocks noGrp="1"/>
          </p:cNvSpPr>
          <p:nvPr>
            <p:ph type="sldNum" sz="quarter" idx="12"/>
          </p:nvPr>
        </p:nvSpPr>
        <p:spPr/>
        <p:txBody>
          <a:bodyPr/>
          <a:lstStyle/>
          <a:p>
            <a:pPr>
              <a:defRPr/>
            </a:pPr>
            <a:fld id="{2CDEEE95-6A53-46B0-985E-47511198C3CB}"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197679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srgbClr val="464653"/>
              </a:solidFill>
            </a:endParaRPr>
          </a:p>
        </p:txBody>
      </p:sp>
      <p:sp>
        <p:nvSpPr>
          <p:cNvPr id="5" name="フッター プレースホルダー 4"/>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6" name="スライド番号プレースホルダー 5"/>
          <p:cNvSpPr>
            <a:spLocks noGrp="1"/>
          </p:cNvSpPr>
          <p:nvPr>
            <p:ph type="sldNum" sz="quarter" idx="12"/>
          </p:nvPr>
        </p:nvSpPr>
        <p:spPr/>
        <p:txBody>
          <a:bodyPr/>
          <a:lstStyle/>
          <a:p>
            <a:pPr>
              <a:defRPr/>
            </a:pPr>
            <a:fld id="{9432A793-A929-4D59-9C10-545FCAF1D900}"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3502284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9439A-3C1D-41D2-A814-C7AD399FF80B}" type="datetimeFigureOut">
              <a:rPr kumimoji="1" lang="ja-JP" altLang="en-US" smtClean="0"/>
              <a:t>2019/10/9</a:t>
            </a:fld>
            <a:endParaRPr kumimoji="1" lang="ja-JP" altLang="en-US"/>
          </a:p>
        </p:txBody>
      </p:sp>
      <p:sp>
        <p:nvSpPr>
          <p:cNvPr id="5" name="フッター プレースホルダー 4"/>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6" name="スライド番号プレースホルダー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3239731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srgbClr val="DDE9EC"/>
              </a:solidFill>
            </a:endParaRPr>
          </a:p>
        </p:txBody>
      </p:sp>
      <p:sp>
        <p:nvSpPr>
          <p:cNvPr id="5" name="フッター プレースホルダー 4"/>
          <p:cNvSpPr>
            <a:spLocks noGrp="1"/>
          </p:cNvSpPr>
          <p:nvPr>
            <p:ph type="ftr" sz="quarter" idx="11"/>
          </p:nvPr>
        </p:nvSpPr>
        <p:spPr/>
        <p:txBody>
          <a:bodyPr/>
          <a:lstStyle/>
          <a:p>
            <a:pPr>
              <a:defRPr/>
            </a:pPr>
            <a:r>
              <a:rPr lang="ja-JP" altLang="en-US" smtClean="0">
                <a:solidFill>
                  <a:srgbClr val="DDE9EC"/>
                </a:solidFill>
              </a:rPr>
              <a:t>新カリキュラムに基づく相談支援従事者養成研修モデル研修</a:t>
            </a:r>
            <a:r>
              <a:rPr lang="en-US" altLang="ja-JP" smtClean="0">
                <a:solidFill>
                  <a:srgbClr val="DDE9EC"/>
                </a:solidFill>
              </a:rPr>
              <a:t>(</a:t>
            </a:r>
            <a:r>
              <a:rPr lang="ja-JP" altLang="en-US" smtClean="0">
                <a:solidFill>
                  <a:srgbClr val="DDE9EC"/>
                </a:solidFill>
              </a:rPr>
              <a:t>現任研修</a:t>
            </a:r>
            <a:r>
              <a:rPr lang="en-US" altLang="ja-JP" smtClean="0">
                <a:solidFill>
                  <a:srgbClr val="DDE9EC"/>
                </a:solidFill>
              </a:rPr>
              <a:t>), SSA2018-2019(c) </a:t>
            </a:r>
            <a:r>
              <a:rPr lang="ja-JP" altLang="en-US" smtClean="0">
                <a:solidFill>
                  <a:srgbClr val="DDE9EC"/>
                </a:solidFill>
              </a:rPr>
              <a:t>不許複製</a:t>
            </a:r>
            <a:endParaRPr lang="en-US" altLang="ja-JP">
              <a:solidFill>
                <a:srgbClr val="DDE9EC"/>
              </a:solidFill>
            </a:endParaRPr>
          </a:p>
        </p:txBody>
      </p:sp>
      <p:sp>
        <p:nvSpPr>
          <p:cNvPr id="6" name="スライド番号プレースホルダー 5"/>
          <p:cNvSpPr>
            <a:spLocks noGrp="1"/>
          </p:cNvSpPr>
          <p:nvPr>
            <p:ph type="sldNum" sz="quarter" idx="12"/>
          </p:nvPr>
        </p:nvSpPr>
        <p:spPr/>
        <p:txBody>
          <a:bodyPr/>
          <a:lstStyle/>
          <a:p>
            <a:pPr>
              <a:defRPr/>
            </a:pPr>
            <a:fld id="{3A208D9B-869C-4D8E-A73F-DF2D86344C10}" type="slidenum">
              <a:rPr lang="en-US" altLang="ja-JP" smtClean="0">
                <a:solidFill>
                  <a:srgbClr val="DDE9EC"/>
                </a:solidFill>
              </a:rPr>
              <a:pPr>
                <a:defRPr/>
              </a:pPr>
              <a:t>‹#›</a:t>
            </a:fld>
            <a:endParaRPr lang="en-US" altLang="ja-JP">
              <a:solidFill>
                <a:srgbClr val="DDE9EC"/>
              </a:solidFill>
            </a:endParaRPr>
          </a:p>
        </p:txBody>
      </p:sp>
    </p:spTree>
    <p:extLst>
      <p:ext uri="{BB962C8B-B14F-4D97-AF65-F5344CB8AC3E}">
        <p14:creationId xmlns:p14="http://schemas.microsoft.com/office/powerpoint/2010/main" val="1916619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solidFill>
                <a:srgbClr val="464653"/>
              </a:solidFill>
            </a:endParaRPr>
          </a:p>
        </p:txBody>
      </p:sp>
      <p:sp>
        <p:nvSpPr>
          <p:cNvPr id="6" name="フッター プレースホルダー 5"/>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7" name="スライド番号プレースホルダー 6"/>
          <p:cNvSpPr>
            <a:spLocks noGrp="1"/>
          </p:cNvSpPr>
          <p:nvPr>
            <p:ph type="sldNum" sz="quarter" idx="12"/>
          </p:nvPr>
        </p:nvSpPr>
        <p:spPr/>
        <p:txBody>
          <a:bodyPr/>
          <a:lstStyle/>
          <a:p>
            <a:pPr>
              <a:defRPr/>
            </a:pPr>
            <a:fld id="{F35122E3-0CB8-4E39-9191-59A3F6643132}"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28048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solidFill>
                <a:srgbClr val="464653"/>
              </a:solidFill>
            </a:endParaRPr>
          </a:p>
        </p:txBody>
      </p:sp>
      <p:sp>
        <p:nvSpPr>
          <p:cNvPr id="8" name="フッター プレースホルダー 7"/>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9" name="スライド番号プレースホルダー 8"/>
          <p:cNvSpPr>
            <a:spLocks noGrp="1"/>
          </p:cNvSpPr>
          <p:nvPr>
            <p:ph type="sldNum" sz="quarter" idx="12"/>
          </p:nvPr>
        </p:nvSpPr>
        <p:spPr/>
        <p:txBody>
          <a:bodyPr/>
          <a:lstStyle/>
          <a:p>
            <a:pPr>
              <a:defRPr/>
            </a:pPr>
            <a:fld id="{3EF0910D-9559-48BC-BBF7-7486462DB2B5}"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2521128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solidFill>
                <a:srgbClr val="464653"/>
              </a:solidFill>
            </a:endParaRPr>
          </a:p>
        </p:txBody>
      </p:sp>
      <p:sp>
        <p:nvSpPr>
          <p:cNvPr id="4" name="フッター プレースホルダー 3"/>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5" name="スライド番号プレースホルダー 4"/>
          <p:cNvSpPr>
            <a:spLocks noGrp="1"/>
          </p:cNvSpPr>
          <p:nvPr>
            <p:ph type="sldNum" sz="quarter" idx="12"/>
          </p:nvPr>
        </p:nvSpPr>
        <p:spPr/>
        <p:txBody>
          <a:bodyPr/>
          <a:lstStyle/>
          <a:p>
            <a:pPr>
              <a:defRPr/>
            </a:pPr>
            <a:fld id="{24AB49B0-E25C-4C4D-8085-16060C362125}"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976792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srgbClr val="464653"/>
              </a:solidFill>
            </a:endParaRPr>
          </a:p>
        </p:txBody>
      </p:sp>
      <p:sp>
        <p:nvSpPr>
          <p:cNvPr id="3" name="フッター プレースホルダー 2"/>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4" name="スライド番号プレースホルダー 3"/>
          <p:cNvSpPr>
            <a:spLocks noGrp="1"/>
          </p:cNvSpPr>
          <p:nvPr>
            <p:ph type="sldNum" sz="quarter" idx="12"/>
          </p:nvPr>
        </p:nvSpPr>
        <p:spPr/>
        <p:txBody>
          <a:bodyPr/>
          <a:lstStyle/>
          <a:p>
            <a:pPr>
              <a:defRPr/>
            </a:pPr>
            <a:fld id="{BAA3B7B1-169C-45DF-952D-FBD9AD979267}"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2824840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srgbClr val="464653"/>
              </a:solidFill>
            </a:endParaRPr>
          </a:p>
        </p:txBody>
      </p:sp>
      <p:sp>
        <p:nvSpPr>
          <p:cNvPr id="6" name="フッター プレースホルダー 5"/>
          <p:cNvSpPr>
            <a:spLocks noGrp="1"/>
          </p:cNvSpPr>
          <p:nvPr>
            <p:ph type="ftr" sz="quarter" idx="11"/>
          </p:nvPr>
        </p:nvSpPr>
        <p:spPr/>
        <p:txBody>
          <a:bodyPr/>
          <a:lstStyle/>
          <a:p>
            <a:pPr>
              <a:defRPr/>
            </a:pPr>
            <a:r>
              <a:rPr lang="ja-JP" altLang="en-US" smtClean="0">
                <a:solidFill>
                  <a:srgbClr val="464653"/>
                </a:solidFill>
              </a:rPr>
              <a:t>新カリキュラムに基づく相談支援従事者養成研修モデル研修</a:t>
            </a:r>
            <a:r>
              <a:rPr lang="en-US" altLang="ja-JP" smtClean="0">
                <a:solidFill>
                  <a:srgbClr val="464653"/>
                </a:solidFill>
              </a:rPr>
              <a:t>(</a:t>
            </a:r>
            <a:r>
              <a:rPr lang="ja-JP" altLang="en-US" smtClean="0">
                <a:solidFill>
                  <a:srgbClr val="464653"/>
                </a:solidFill>
              </a:rPr>
              <a:t>現任研修</a:t>
            </a:r>
            <a:r>
              <a:rPr lang="en-US" altLang="ja-JP" smtClean="0">
                <a:solidFill>
                  <a:srgbClr val="464653"/>
                </a:solidFill>
              </a:rPr>
              <a:t>), SSA2018-2019(c) </a:t>
            </a:r>
            <a:r>
              <a:rPr lang="ja-JP" altLang="en-US" smtClean="0">
                <a:solidFill>
                  <a:srgbClr val="464653"/>
                </a:solidFill>
              </a:rPr>
              <a:t>不許複製</a:t>
            </a:r>
            <a:endParaRPr lang="en-US" altLang="ja-JP">
              <a:solidFill>
                <a:srgbClr val="464653"/>
              </a:solidFill>
            </a:endParaRPr>
          </a:p>
        </p:txBody>
      </p:sp>
      <p:sp>
        <p:nvSpPr>
          <p:cNvPr id="7" name="スライド番号プレースホルダー 6"/>
          <p:cNvSpPr>
            <a:spLocks noGrp="1"/>
          </p:cNvSpPr>
          <p:nvPr>
            <p:ph type="sldNum" sz="quarter" idx="12"/>
          </p:nvPr>
        </p:nvSpPr>
        <p:spPr/>
        <p:txBody>
          <a:bodyPr/>
          <a:lstStyle/>
          <a:p>
            <a:pPr>
              <a:defRPr/>
            </a:pPr>
            <a:fld id="{148F9C07-124E-472E-8670-7803884F3AEA}" type="slidenum">
              <a:rPr lang="en-US" altLang="ja-JP" smtClean="0">
                <a:solidFill>
                  <a:srgbClr val="464653"/>
                </a:solidFill>
              </a:rPr>
              <a:pPr>
                <a:defRPr/>
              </a:pPr>
              <a:t>‹#›</a:t>
            </a:fld>
            <a:endParaRPr lang="en-US" altLang="ja-JP">
              <a:solidFill>
                <a:srgbClr val="464653"/>
              </a:solidFill>
            </a:endParaRPr>
          </a:p>
        </p:txBody>
      </p:sp>
    </p:spTree>
    <p:extLst>
      <p:ext uri="{BB962C8B-B14F-4D97-AF65-F5344CB8AC3E}">
        <p14:creationId xmlns:p14="http://schemas.microsoft.com/office/powerpoint/2010/main" val="3101429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srgbClr val="DDE9EC"/>
              </a:solidFill>
            </a:endParaRPr>
          </a:p>
        </p:txBody>
      </p:sp>
      <p:sp>
        <p:nvSpPr>
          <p:cNvPr id="6" name="フッター プレースホルダー 5"/>
          <p:cNvSpPr>
            <a:spLocks noGrp="1"/>
          </p:cNvSpPr>
          <p:nvPr>
            <p:ph type="ftr" sz="quarter" idx="11"/>
          </p:nvPr>
        </p:nvSpPr>
        <p:spPr/>
        <p:txBody>
          <a:bodyPr/>
          <a:lstStyle/>
          <a:p>
            <a:pPr>
              <a:defRPr/>
            </a:pPr>
            <a:r>
              <a:rPr lang="ja-JP" altLang="en-US" smtClean="0">
                <a:solidFill>
                  <a:srgbClr val="DDE9EC"/>
                </a:solidFill>
              </a:rPr>
              <a:t>新カリキュラムに基づく相談支援従事者養成研修モデル研修</a:t>
            </a:r>
            <a:r>
              <a:rPr lang="en-US" altLang="ja-JP" smtClean="0">
                <a:solidFill>
                  <a:srgbClr val="DDE9EC"/>
                </a:solidFill>
              </a:rPr>
              <a:t>(</a:t>
            </a:r>
            <a:r>
              <a:rPr lang="ja-JP" altLang="en-US" smtClean="0">
                <a:solidFill>
                  <a:srgbClr val="DDE9EC"/>
                </a:solidFill>
              </a:rPr>
              <a:t>現任研修</a:t>
            </a:r>
            <a:r>
              <a:rPr lang="en-US" altLang="ja-JP" smtClean="0">
                <a:solidFill>
                  <a:srgbClr val="DDE9EC"/>
                </a:solidFill>
              </a:rPr>
              <a:t>), SSA2018-2019(c) </a:t>
            </a:r>
            <a:r>
              <a:rPr lang="ja-JP" altLang="en-US" smtClean="0">
                <a:solidFill>
                  <a:srgbClr val="DDE9EC"/>
                </a:solidFill>
              </a:rPr>
              <a:t>不許複製</a:t>
            </a:r>
            <a:endParaRPr lang="en-US" altLang="ja-JP">
              <a:solidFill>
                <a:srgbClr val="DDE9EC"/>
              </a:solidFill>
            </a:endParaRPr>
          </a:p>
        </p:txBody>
      </p:sp>
      <p:sp>
        <p:nvSpPr>
          <p:cNvPr id="7" name="スライド番号プレースホルダー 6"/>
          <p:cNvSpPr>
            <a:spLocks noGrp="1"/>
          </p:cNvSpPr>
          <p:nvPr>
            <p:ph type="sldNum" sz="quarter" idx="12"/>
          </p:nvPr>
        </p:nvSpPr>
        <p:spPr/>
        <p:txBody>
          <a:bodyPr/>
          <a:lstStyle/>
          <a:p>
            <a:pPr>
              <a:defRPr/>
            </a:pPr>
            <a:fld id="{424B35EA-7D3D-47D1-960F-14CE404DDB66}" type="slidenum">
              <a:rPr lang="en-US" altLang="ja-JP" smtClean="0">
                <a:solidFill>
                  <a:srgbClr val="DDE9EC"/>
                </a:solidFill>
              </a:rPr>
              <a:pPr>
                <a:defRPr/>
              </a:pPr>
              <a:t>‹#›</a:t>
            </a:fld>
            <a:endParaRPr lang="en-US" altLang="ja-JP">
              <a:solidFill>
                <a:srgbClr val="DDE9EC"/>
              </a:solidFill>
            </a:endParaRPr>
          </a:p>
        </p:txBody>
      </p:sp>
    </p:spTree>
    <p:extLst>
      <p:ext uri="{BB962C8B-B14F-4D97-AF65-F5344CB8AC3E}">
        <p14:creationId xmlns:p14="http://schemas.microsoft.com/office/powerpoint/2010/main" val="443631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n-US" altLang="ja-JP">
              <a:solidFill>
                <a:srgbClr val="464653"/>
              </a:solidFill>
              <a:latin typeface="Tahoma" charset="0"/>
            </a:endParaRPr>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r>
              <a:rPr lang="ja-JP" altLang="en-US" smtClean="0">
                <a:solidFill>
                  <a:srgbClr val="464653"/>
                </a:solidFill>
                <a:latin typeface="Tahoma" charset="0"/>
              </a:rPr>
              <a:t>新カリキュラムに基づく相談支援従事者養成研修モデル研修</a:t>
            </a:r>
            <a:r>
              <a:rPr lang="en-US" altLang="ja-JP" smtClean="0">
                <a:solidFill>
                  <a:srgbClr val="464653"/>
                </a:solidFill>
                <a:latin typeface="Tahoma" charset="0"/>
              </a:rPr>
              <a:t>(</a:t>
            </a:r>
            <a:r>
              <a:rPr lang="ja-JP" altLang="en-US" smtClean="0">
                <a:solidFill>
                  <a:srgbClr val="464653"/>
                </a:solidFill>
                <a:latin typeface="Tahoma" charset="0"/>
              </a:rPr>
              <a:t>現任研修</a:t>
            </a:r>
            <a:r>
              <a:rPr lang="en-US" altLang="ja-JP" smtClean="0">
                <a:solidFill>
                  <a:srgbClr val="464653"/>
                </a:solidFill>
                <a:latin typeface="Tahoma" charset="0"/>
              </a:rPr>
              <a:t>), SSA2018-2019(c) </a:t>
            </a:r>
            <a:r>
              <a:rPr lang="ja-JP" altLang="en-US" smtClean="0">
                <a:solidFill>
                  <a:srgbClr val="464653"/>
                </a:solidFill>
                <a:latin typeface="Tahoma" charset="0"/>
              </a:rPr>
              <a:t>不許複製</a:t>
            </a:r>
            <a:endParaRPr lang="en-US" altLang="ja-JP">
              <a:solidFill>
                <a:srgbClr val="464653"/>
              </a:solidFill>
              <a:latin typeface="Tahoma" charset="0"/>
            </a:endParaRPr>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B0D3B16D-EF06-42B8-9B67-B3EFD07F79C6}" type="slidenum">
              <a:rPr lang="en-US" altLang="ja-JP" smtClean="0">
                <a:solidFill>
                  <a:srgbClr val="464653"/>
                </a:solidFill>
                <a:latin typeface="Tahoma" charset="0"/>
              </a:rPr>
              <a:pPr fontAlgn="base">
                <a:spcBef>
                  <a:spcPct val="0"/>
                </a:spcBef>
                <a:spcAft>
                  <a:spcPct val="0"/>
                </a:spcAft>
                <a:defRPr/>
              </a:pPr>
              <a:t>‹#›</a:t>
            </a:fld>
            <a:endParaRPr lang="en-US" altLang="ja-JP">
              <a:solidFill>
                <a:srgbClr val="464653"/>
              </a:solidFill>
              <a:latin typeface="Tahoma" charset="0"/>
            </a:endParaRPr>
          </a:p>
        </p:txBody>
      </p:sp>
    </p:spTree>
    <p:extLst>
      <p:ext uri="{BB962C8B-B14F-4D97-AF65-F5344CB8AC3E}">
        <p14:creationId xmlns:p14="http://schemas.microsoft.com/office/powerpoint/2010/main" val="901651193"/>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hf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ー 6"/>
          <p:cNvSpPr>
            <a:spLocks noGrp="1"/>
          </p:cNvSpPr>
          <p:nvPr>
            <p:ph type="ftr" sz="quarter" idx="11"/>
          </p:nvPr>
        </p:nvSpPr>
        <p:spPr>
          <a:xfrm>
            <a:off x="0" y="6664251"/>
            <a:ext cx="9143999" cy="166615"/>
          </a:xfrm>
        </p:spPr>
        <p:txBody>
          <a:bodyPr/>
          <a:lstStyle/>
          <a:p>
            <a:r>
              <a:rPr kumimoji="1" lang="zh-TW" altLang="en-US" sz="800" smtClean="0">
                <a:latin typeface="ＭＳ ゴシック" panose="020B0609070205080204" pitchFamily="49" charset="-128"/>
                <a:ea typeface="ＭＳ ゴシック" panose="020B0609070205080204" pitchFamily="49" charset="-128"/>
              </a:rPr>
              <a:t>令和元年度相談支援従事者指導者養成研修 配布資料</a:t>
            </a:r>
            <a:endParaRPr kumimoji="1" lang="ja-JP" altLang="en-US" sz="800">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ja-JP" altLang="en-US" sz="2215" smtClean="0">
                <a:latin typeface="ＭＳ Ｐゴシック" panose="020B0600070205080204" pitchFamily="50" charset="-128"/>
                <a:ea typeface="ＭＳ Ｐゴシック" panose="020B0600070205080204" pitchFamily="50" charset="-128"/>
              </a:rPr>
              <a:t>現任研修講義５</a:t>
            </a:r>
            <a:endParaRPr lang="ja-JP" altLang="en-US" sz="2215">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1149330" y="2882652"/>
            <a:ext cx="7288642" cy="12746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smtClean="0">
                <a:latin typeface="ＭＳ Ｐゴシック" panose="020B0600070205080204" pitchFamily="50" charset="-128"/>
                <a:ea typeface="ＭＳ Ｐゴシック" panose="020B0600070205080204" pitchFamily="50" charset="-128"/>
              </a:rPr>
              <a:t>事例研究及びスーパービジョンによる人材育成の理論と方法</a:t>
            </a:r>
            <a:r>
              <a:rPr lang="ja-JP" altLang="en-US" sz="2954" smtClean="0">
                <a:latin typeface="ＭＳ Ｐゴシック" panose="020B0600070205080204" pitchFamily="50" charset="-128"/>
                <a:ea typeface="ＭＳ Ｐゴシック" panose="020B0600070205080204" pitchFamily="50" charset="-128"/>
              </a:rPr>
              <a:t/>
            </a:r>
            <a:br>
              <a:rPr lang="ja-JP" altLang="en-US" sz="2954" smtClean="0">
                <a:latin typeface="ＭＳ Ｐゴシック" panose="020B0600070205080204" pitchFamily="50" charset="-128"/>
                <a:ea typeface="ＭＳ Ｐゴシック" panose="020B0600070205080204" pitchFamily="50" charset="-128"/>
              </a:rPr>
            </a:br>
            <a:r>
              <a:rPr lang="ja-JP" altLang="en-US" sz="2954" smtClean="0">
                <a:latin typeface="ＭＳ Ｐゴシック" panose="020B0600070205080204" pitchFamily="50" charset="-128"/>
                <a:ea typeface="ＭＳ Ｐゴシック" panose="020B0600070205080204" pitchFamily="50" charset="-128"/>
              </a:rPr>
              <a:t>スーパービジョンの考え方と進め方</a:t>
            </a:r>
            <a:endParaRPr lang="ja-JP" altLang="en-US" sz="2954"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6153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E866A5-0962-4C4A-94D5-602DD296BAFC}"/>
              </a:ext>
            </a:extLst>
          </p:cNvPr>
          <p:cNvSpPr>
            <a:spLocks noGrp="1"/>
          </p:cNvSpPr>
          <p:nvPr>
            <p:ph type="title"/>
          </p:nvPr>
        </p:nvSpPr>
        <p:spPr>
          <a:xfrm>
            <a:off x="566448" y="80375"/>
            <a:ext cx="7886700" cy="1325563"/>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スーパービジョンの形態（主なもの）</a:t>
            </a:r>
          </a:p>
        </p:txBody>
      </p:sp>
      <p:sp>
        <p:nvSpPr>
          <p:cNvPr id="3" name="コンテンツ プレースホルダー 2">
            <a:extLst>
              <a:ext uri="{FF2B5EF4-FFF2-40B4-BE49-F238E27FC236}">
                <a16:creationId xmlns:a16="http://schemas.microsoft.com/office/drawing/2014/main" id="{90AA7CAF-DC95-4CD7-952B-ACBF607FE455}"/>
              </a:ext>
            </a:extLst>
          </p:cNvPr>
          <p:cNvSpPr>
            <a:spLocks noGrp="1"/>
          </p:cNvSpPr>
          <p:nvPr>
            <p:ph idx="1"/>
          </p:nvPr>
        </p:nvSpPr>
        <p:spPr>
          <a:xfrm>
            <a:off x="572992" y="1507572"/>
            <a:ext cx="8380507" cy="4351338"/>
          </a:xfrm>
        </p:spPr>
        <p:txBody>
          <a:bodyPr>
            <a:normAutofit lnSpcReduction="10000"/>
          </a:bodyPr>
          <a:lstStyle/>
          <a:p>
            <a:r>
              <a:rPr kumimoji="1" lang="ja-JP" altLang="en-US" sz="2400" dirty="0">
                <a:latin typeface="ＭＳ ゴシック" panose="020B0609070205080204" pitchFamily="49" charset="-128"/>
                <a:ea typeface="ＭＳ ゴシック" panose="020B0609070205080204" pitchFamily="49" charset="-128"/>
              </a:rPr>
              <a:t>個別</a:t>
            </a:r>
            <a:r>
              <a:rPr kumimoji="1" lang="ja-JP" altLang="en-US" sz="2400">
                <a:latin typeface="ＭＳ ゴシック" panose="020B0609070205080204" pitchFamily="49" charset="-128"/>
                <a:ea typeface="ＭＳ ゴシック" panose="020B0609070205080204" pitchFamily="49" charset="-128"/>
              </a:rPr>
              <a:t>スーパービジョン</a:t>
            </a:r>
            <a:r>
              <a:rPr kumimoji="1" lang="ja-JP" altLang="en-US" sz="2400" smtClean="0">
                <a:latin typeface="ＭＳ ゴシック" panose="020B0609070205080204" pitchFamily="49" charset="-128"/>
                <a:ea typeface="ＭＳ ゴシック" panose="020B0609070205080204" pitchFamily="49" charset="-128"/>
              </a:rPr>
              <a:t>：</a:t>
            </a:r>
          </a:p>
          <a:p>
            <a:pPr marL="0" indent="0">
              <a:buNone/>
            </a:pPr>
            <a:r>
              <a:rPr kumimoji="1" lang="ja-JP" altLang="en-US" sz="2400" smtClean="0">
                <a:latin typeface="ＭＳ ゴシック" panose="020B0609070205080204" pitchFamily="49" charset="-128"/>
                <a:ea typeface="ＭＳ ゴシック" panose="020B0609070205080204" pitchFamily="49" charset="-128"/>
              </a:rPr>
              <a:t>　１対１で</a:t>
            </a:r>
            <a:r>
              <a:rPr kumimoji="1" lang="ja-JP" altLang="en-US" sz="2400" dirty="0">
                <a:latin typeface="ＭＳ ゴシック" panose="020B0609070205080204" pitchFamily="49" charset="-128"/>
                <a:ea typeface="ＭＳ ゴシック" panose="020B0609070205080204" pitchFamily="49" charset="-128"/>
              </a:rPr>
              <a:t>行い、個別的な内容に関して</a:t>
            </a:r>
            <a:r>
              <a:rPr kumimoji="1" lang="ja-JP" altLang="en-US" sz="2400">
                <a:latin typeface="ＭＳ ゴシック" panose="020B0609070205080204" pitchFamily="49" charset="-128"/>
                <a:ea typeface="ＭＳ ゴシック" panose="020B0609070205080204" pitchFamily="49" charset="-128"/>
              </a:rPr>
              <a:t>適して</a:t>
            </a:r>
            <a:r>
              <a:rPr kumimoji="1" lang="ja-JP" altLang="en-US" sz="2400" smtClean="0">
                <a:latin typeface="ＭＳ ゴシック" panose="020B0609070205080204" pitchFamily="49" charset="-128"/>
                <a:ea typeface="ＭＳ ゴシック" panose="020B0609070205080204" pitchFamily="49" charset="-128"/>
              </a:rPr>
              <a:t>いる。</a:t>
            </a:r>
          </a:p>
          <a:p>
            <a:pPr marL="0" indent="0">
              <a:lnSpc>
                <a:spcPts val="100"/>
              </a:lnSpc>
              <a:buNone/>
            </a:pP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a:latin typeface="ＭＳ ゴシック" panose="020B0609070205080204" pitchFamily="49" charset="-128"/>
                <a:ea typeface="ＭＳ ゴシック" panose="020B0609070205080204" pitchFamily="49" charset="-128"/>
              </a:rPr>
              <a:t>グループスーパービジョン</a:t>
            </a:r>
            <a:r>
              <a:rPr lang="ja-JP" altLang="en-US" sz="2400" smtClean="0">
                <a:latin typeface="ＭＳ ゴシック" panose="020B0609070205080204" pitchFamily="49" charset="-128"/>
                <a:ea typeface="ＭＳ ゴシック" panose="020B0609070205080204" pitchFamily="49" charset="-128"/>
              </a:rPr>
              <a:t>：</a:t>
            </a:r>
          </a:p>
          <a:p>
            <a:pPr marL="0" indent="0">
              <a:buNone/>
            </a:pPr>
            <a:r>
              <a:rPr lang="ja-JP" altLang="en-US" sz="2400" smtClean="0">
                <a:latin typeface="ＭＳ ゴシック" panose="020B0609070205080204" pitchFamily="49" charset="-128"/>
                <a:ea typeface="ＭＳ ゴシック" panose="020B0609070205080204" pitchFamily="49" charset="-128"/>
              </a:rPr>
              <a:t>　ＯＪＴに</a:t>
            </a:r>
            <a:r>
              <a:rPr lang="ja-JP" altLang="en-US" sz="2400" dirty="0">
                <a:latin typeface="ＭＳ ゴシック" panose="020B0609070205080204" pitchFamily="49" charset="-128"/>
                <a:ea typeface="ＭＳ ゴシック" panose="020B0609070205080204" pitchFamily="49" charset="-128"/>
              </a:rPr>
              <a:t>おける適用性がある。２形態が</a:t>
            </a:r>
            <a:r>
              <a:rPr lang="ja-JP" altLang="en-US" sz="2400">
                <a:latin typeface="ＭＳ ゴシック" panose="020B0609070205080204" pitchFamily="49" charset="-128"/>
                <a:ea typeface="ＭＳ ゴシック" panose="020B0609070205080204" pitchFamily="49" charset="-128"/>
              </a:rPr>
              <a:t>ある</a:t>
            </a:r>
            <a:r>
              <a:rPr lang="ja-JP" altLang="en-US" sz="2400" smtClean="0">
                <a:latin typeface="ＭＳ ゴシック" panose="020B0609070205080204" pitchFamily="49" charset="-128"/>
                <a:ea typeface="ＭＳ ゴシック" panose="020B0609070205080204" pitchFamily="49" charset="-128"/>
              </a:rPr>
              <a:t>。</a:t>
            </a:r>
          </a:p>
          <a:p>
            <a:pPr marL="0" indent="0">
              <a:lnSpc>
                <a:spcPts val="100"/>
              </a:lnSpc>
              <a:buNone/>
            </a:pPr>
            <a:endParaRPr lang="en-US" altLang="ja-JP" sz="2400" dirty="0">
              <a:latin typeface="ＭＳ ゴシック" panose="020B0609070205080204" pitchFamily="49" charset="-128"/>
              <a:ea typeface="ＭＳ ゴシック" panose="020B0609070205080204" pitchFamily="49" charset="-128"/>
            </a:endParaRPr>
          </a:p>
          <a:p>
            <a:r>
              <a:rPr kumimoji="1" lang="ja-JP" altLang="en-US" sz="2400">
                <a:latin typeface="ＭＳ ゴシック" panose="020B0609070205080204" pitchFamily="49" charset="-128"/>
                <a:ea typeface="ＭＳ ゴシック" panose="020B0609070205080204" pitchFamily="49" charset="-128"/>
              </a:rPr>
              <a:t>ピアスーパービジョン</a:t>
            </a:r>
            <a:r>
              <a:rPr kumimoji="1" lang="ja-JP" altLang="en-US" sz="2400" smtClean="0">
                <a:latin typeface="ＭＳ ゴシック" panose="020B0609070205080204" pitchFamily="49" charset="-128"/>
                <a:ea typeface="ＭＳ ゴシック" panose="020B0609070205080204" pitchFamily="49" charset="-128"/>
              </a:rPr>
              <a:t>：</a:t>
            </a:r>
          </a:p>
          <a:p>
            <a:pPr marL="0" indent="0">
              <a:buNone/>
            </a:pPr>
            <a:r>
              <a:rPr kumimoji="1" lang="ja-JP" altLang="en-US" sz="2400" smtClean="0">
                <a:latin typeface="ＭＳ ゴシック" panose="020B0609070205080204" pitchFamily="49" charset="-128"/>
                <a:ea typeface="ＭＳ ゴシック" panose="020B0609070205080204" pitchFamily="49" charset="-128"/>
              </a:rPr>
              <a:t>　同じ</a:t>
            </a:r>
            <a:r>
              <a:rPr kumimoji="1" lang="ja-JP" altLang="en-US" sz="2400" dirty="0">
                <a:latin typeface="ＭＳ ゴシック" panose="020B0609070205080204" pitchFamily="49" charset="-128"/>
                <a:ea typeface="ＭＳ ゴシック" panose="020B0609070205080204" pitchFamily="49" charset="-128"/>
              </a:rPr>
              <a:t>ような経験、教育、専門性の中で深まるので、教育効果が</a:t>
            </a:r>
            <a:r>
              <a:rPr kumimoji="1" lang="ja-JP" altLang="en-US" sz="2400">
                <a:latin typeface="ＭＳ ゴシック" panose="020B0609070205080204" pitchFamily="49" charset="-128"/>
                <a:ea typeface="ＭＳ ゴシック" panose="020B0609070205080204" pitchFamily="49" charset="-128"/>
              </a:rPr>
              <a:t>高い</a:t>
            </a:r>
            <a:r>
              <a:rPr kumimoji="1" lang="ja-JP" altLang="en-US" sz="2400" smtClean="0">
                <a:latin typeface="ＭＳ ゴシック" panose="020B0609070205080204" pitchFamily="49" charset="-128"/>
                <a:ea typeface="ＭＳ ゴシック" panose="020B0609070205080204" pitchFamily="49" charset="-128"/>
              </a:rPr>
              <a:t>。</a:t>
            </a:r>
          </a:p>
          <a:p>
            <a:pPr marL="0" indent="0">
              <a:lnSpc>
                <a:spcPts val="100"/>
              </a:lnSpc>
              <a:buNone/>
            </a:pP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a:latin typeface="ＭＳ ゴシック" panose="020B0609070205080204" pitchFamily="49" charset="-128"/>
                <a:ea typeface="ＭＳ ゴシック" panose="020B0609070205080204" pitchFamily="49" charset="-128"/>
              </a:rPr>
              <a:t>ライブスーパービジョン</a:t>
            </a:r>
            <a:r>
              <a:rPr kumimoji="1" lang="ja-JP" altLang="en-US" sz="2400" smtClean="0">
                <a:latin typeface="ＭＳ ゴシック" panose="020B0609070205080204" pitchFamily="49" charset="-128"/>
                <a:ea typeface="ＭＳ ゴシック" panose="020B0609070205080204" pitchFamily="49" charset="-128"/>
              </a:rPr>
              <a:t>：</a:t>
            </a:r>
          </a:p>
          <a:p>
            <a:pPr marL="0" indent="0">
              <a:buNone/>
            </a:pPr>
            <a:r>
              <a:rPr lang="ja-JP" altLang="en-US" sz="2400" smtClean="0">
                <a:latin typeface="ＭＳ ゴシック" panose="020B0609070205080204" pitchFamily="49" charset="-128"/>
                <a:ea typeface="ＭＳ ゴシック" panose="020B0609070205080204" pitchFamily="49" charset="-128"/>
              </a:rPr>
              <a:t>　面接</a:t>
            </a:r>
            <a:r>
              <a:rPr lang="ja-JP" altLang="en-US" sz="2400" dirty="0">
                <a:latin typeface="ＭＳ ゴシック" panose="020B0609070205080204" pitchFamily="49" charset="-128"/>
                <a:ea typeface="ＭＳ ゴシック" panose="020B0609070205080204" pitchFamily="49" charset="-128"/>
              </a:rPr>
              <a:t>場面を録音、録画した教材などを通して、研修を進めるのに適している。</a:t>
            </a:r>
            <a:endParaRPr kumimoji="1" lang="en-US" altLang="ja-JP" sz="2400" dirty="0">
              <a:latin typeface="ＭＳ ゴシック" panose="020B0609070205080204" pitchFamily="49" charset="-128"/>
              <a:ea typeface="ＭＳ ゴシック" panose="020B0609070205080204" pitchFamily="49" charset="-128"/>
            </a:endParaRPr>
          </a:p>
          <a:p>
            <a:endParaRPr kumimoji="1" lang="ja-JP" altLang="en-US" sz="24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10</a:t>
            </a:fld>
            <a:endParaRPr lang="en-US" altLang="ja-JP">
              <a:solidFill>
                <a:srgbClr val="464653"/>
              </a:solidFill>
            </a:endParaRPr>
          </a:p>
        </p:txBody>
      </p:sp>
    </p:spTree>
    <p:extLst>
      <p:ext uri="{BB962C8B-B14F-4D97-AF65-F5344CB8AC3E}">
        <p14:creationId xmlns:p14="http://schemas.microsoft.com/office/powerpoint/2010/main" val="982410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8C4752-F6A0-44DF-96D3-72A019442608}"/>
              </a:ext>
            </a:extLst>
          </p:cNvPr>
          <p:cNvSpPr>
            <a:spLocks noGrp="1"/>
          </p:cNvSpPr>
          <p:nvPr>
            <p:ph type="title"/>
          </p:nvPr>
        </p:nvSpPr>
        <p:spPr>
          <a:xfrm>
            <a:off x="560071" y="107460"/>
            <a:ext cx="7886700" cy="1325563"/>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グループスーパービジョンの２形態</a:t>
            </a:r>
          </a:p>
        </p:txBody>
      </p:sp>
      <p:sp>
        <p:nvSpPr>
          <p:cNvPr id="3" name="コンテンツ プレースホルダー 2">
            <a:extLst>
              <a:ext uri="{FF2B5EF4-FFF2-40B4-BE49-F238E27FC236}">
                <a16:creationId xmlns:a16="http://schemas.microsoft.com/office/drawing/2014/main" id="{99799086-2CF9-486C-9DB6-11F61FCF9F04}"/>
              </a:ext>
            </a:extLst>
          </p:cNvPr>
          <p:cNvSpPr>
            <a:spLocks noGrp="1"/>
          </p:cNvSpPr>
          <p:nvPr>
            <p:ph idx="1"/>
          </p:nvPr>
        </p:nvSpPr>
        <p:spPr>
          <a:xfrm>
            <a:off x="565041" y="1459861"/>
            <a:ext cx="8397984" cy="4351338"/>
          </a:xfrm>
        </p:spPr>
        <p:txBody>
          <a:bodyPr>
            <a:normAutofit/>
          </a:bodyPr>
          <a:lstStyle/>
          <a:p>
            <a:r>
              <a:rPr kumimoji="1" lang="ja-JP" altLang="en-US" sz="2400" dirty="0">
                <a:latin typeface="ＭＳ ゴシック" panose="020B0609070205080204" pitchFamily="49" charset="-128"/>
                <a:ea typeface="ＭＳ ゴシック" panose="020B0609070205080204" pitchFamily="49" charset="-128"/>
              </a:rPr>
              <a:t>スーパーバイザーが教材となるケースを提供し、スーパーバイジーとして他のメンバーが参加し、意見交換をしながら進める形態。教育効果を重視して</a:t>
            </a:r>
            <a:r>
              <a:rPr kumimoji="1" lang="ja-JP" altLang="en-US" sz="2400">
                <a:latin typeface="ＭＳ ゴシック" panose="020B0609070205080204" pitchFamily="49" charset="-128"/>
                <a:ea typeface="ＭＳ ゴシック" panose="020B0609070205080204" pitchFamily="49" charset="-128"/>
              </a:rPr>
              <a:t>いる</a:t>
            </a:r>
            <a:r>
              <a:rPr kumimoji="1" lang="ja-JP" altLang="en-US" sz="2400" smtClean="0">
                <a:latin typeface="ＭＳ ゴシック" panose="020B0609070205080204" pitchFamily="49" charset="-128"/>
                <a:ea typeface="ＭＳ ゴシック" panose="020B0609070205080204" pitchFamily="49" charset="-128"/>
              </a:rPr>
              <a:t>。</a:t>
            </a:r>
            <a:endParaRPr kumimoji="1" lang="en-US" altLang="ja-JP" sz="2400" smtClean="0">
              <a:latin typeface="ＭＳ ゴシック" panose="020B0609070205080204" pitchFamily="49" charset="-128"/>
              <a:ea typeface="ＭＳ ゴシック" panose="020B0609070205080204" pitchFamily="49" charset="-128"/>
            </a:endParaRPr>
          </a:p>
          <a:p>
            <a:pPr marL="0" indent="0">
              <a:lnSpc>
                <a:spcPts val="100"/>
              </a:lnSpc>
              <a:buNone/>
            </a:pP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スーパーバイジーが現場実践ケースを提供し、スーパーバイザーとして他のメンバーが参加し、意見交換しながら進める形態。ケースに対しての支援方法を実践的に考えるのに適している。ピアスーパービジョンの要素も入って</a:t>
            </a:r>
            <a:r>
              <a:rPr lang="ja-JP" altLang="en-US" sz="2400">
                <a:latin typeface="ＭＳ ゴシック" panose="020B0609070205080204" pitchFamily="49" charset="-128"/>
                <a:ea typeface="ＭＳ ゴシック" panose="020B0609070205080204" pitchFamily="49" charset="-128"/>
              </a:rPr>
              <a:t>いる</a:t>
            </a:r>
            <a:r>
              <a:rPr lang="ja-JP" altLang="en-US" sz="2400" smtClean="0">
                <a:latin typeface="ＭＳ ゴシック" panose="020B0609070205080204" pitchFamily="49" charset="-128"/>
                <a:ea typeface="ＭＳ ゴシック" panose="020B0609070205080204" pitchFamily="49" charset="-128"/>
              </a:rPr>
              <a:t>。</a:t>
            </a:r>
            <a:endParaRPr lang="en-US" altLang="ja-JP" sz="2400" smtClean="0">
              <a:latin typeface="ＭＳ ゴシック" panose="020B0609070205080204" pitchFamily="49" charset="-128"/>
              <a:ea typeface="ＭＳ ゴシック" panose="020B0609070205080204" pitchFamily="49" charset="-128"/>
            </a:endParaRPr>
          </a:p>
          <a:p>
            <a:pPr marL="0" indent="0">
              <a:buNone/>
            </a:pPr>
            <a:r>
              <a:rPr lang="en-US" altLang="ja-JP" sz="2400">
                <a:latin typeface="ＭＳ ゴシック" panose="020B0609070205080204" pitchFamily="49" charset="-128"/>
                <a:ea typeface="ＭＳ ゴシック" panose="020B0609070205080204" pitchFamily="49" charset="-128"/>
              </a:rPr>
              <a:t> </a:t>
            </a:r>
            <a:r>
              <a:rPr lang="ja-JP" altLang="en-US" sz="2400" smtClean="0">
                <a:latin typeface="ＭＳ ゴシック" panose="020B0609070205080204" pitchFamily="49" charset="-128"/>
                <a:ea typeface="ＭＳ ゴシック" panose="020B0609070205080204" pitchFamily="49" charset="-128"/>
              </a:rPr>
              <a:t>→</a:t>
            </a:r>
            <a:r>
              <a:rPr lang="ja-JP" altLang="en-US" sz="2400" dirty="0">
                <a:highlight>
                  <a:srgbClr val="FFFF00"/>
                </a:highlight>
                <a:latin typeface="ＭＳ ゴシック" panose="020B0609070205080204" pitchFamily="49" charset="-128"/>
                <a:ea typeface="ＭＳ ゴシック" panose="020B0609070205080204" pitchFamily="49" charset="-128"/>
              </a:rPr>
              <a:t>ストレングスモデルのグループスーパービジョン</a:t>
            </a:r>
            <a:r>
              <a:rPr lang="ja-JP" altLang="en-US" sz="2400">
                <a:highlight>
                  <a:srgbClr val="FFFF00"/>
                </a:highlight>
                <a:latin typeface="ＭＳ ゴシック" panose="020B0609070205080204" pitchFamily="49" charset="-128"/>
                <a:ea typeface="ＭＳ ゴシック" panose="020B0609070205080204" pitchFamily="49" charset="-128"/>
              </a:rPr>
              <a:t>は</a:t>
            </a:r>
            <a:r>
              <a:rPr lang="ja-JP" altLang="en-US" sz="2400" smtClean="0">
                <a:highlight>
                  <a:srgbClr val="FFFF00"/>
                </a:highlight>
                <a:latin typeface="ＭＳ ゴシック" panose="020B0609070205080204" pitchFamily="49" charset="-128"/>
                <a:ea typeface="ＭＳ ゴシック" panose="020B0609070205080204" pitchFamily="49" charset="-128"/>
              </a:rPr>
              <a:t>こ</a:t>
            </a:r>
            <a:endParaRPr lang="en-US" altLang="ja-JP" sz="2400" smtClean="0">
              <a:highlight>
                <a:srgbClr val="FFFF00"/>
              </a:highlight>
              <a:latin typeface="ＭＳ ゴシック" panose="020B0609070205080204" pitchFamily="49" charset="-128"/>
              <a:ea typeface="ＭＳ ゴシック" panose="020B0609070205080204" pitchFamily="49" charset="-128"/>
            </a:endParaRPr>
          </a:p>
          <a:p>
            <a:pPr marL="0" indent="0">
              <a:buNone/>
            </a:pPr>
            <a:r>
              <a:rPr lang="en-US" altLang="ja-JP" sz="2400">
                <a:highlight>
                  <a:srgbClr val="FFFF00"/>
                </a:highlight>
                <a:latin typeface="ＭＳ ゴシック" panose="020B0609070205080204" pitchFamily="49" charset="-128"/>
                <a:ea typeface="ＭＳ ゴシック" panose="020B0609070205080204" pitchFamily="49" charset="-128"/>
              </a:rPr>
              <a:t> </a:t>
            </a:r>
            <a:r>
              <a:rPr lang="ja-JP" altLang="en-US" sz="2400" smtClean="0">
                <a:highlight>
                  <a:srgbClr val="FFFF00"/>
                </a:highlight>
                <a:latin typeface="ＭＳ ゴシック" panose="020B0609070205080204" pitchFamily="49" charset="-128"/>
                <a:ea typeface="ＭＳ ゴシック" panose="020B0609070205080204" pitchFamily="49" charset="-128"/>
              </a:rPr>
              <a:t>の</a:t>
            </a:r>
            <a:r>
              <a:rPr lang="ja-JP" altLang="en-US" sz="2400" dirty="0">
                <a:highlight>
                  <a:srgbClr val="FFFF00"/>
                </a:highlight>
                <a:latin typeface="ＭＳ ゴシック" panose="020B0609070205080204" pitchFamily="49" charset="-128"/>
                <a:ea typeface="ＭＳ ゴシック" panose="020B0609070205080204" pitchFamily="49" charset="-128"/>
              </a:rPr>
              <a:t>形態をとる。</a:t>
            </a:r>
            <a:endParaRPr kumimoji="1" lang="ja-JP" altLang="en-US" sz="2400" dirty="0">
              <a:highlight>
                <a:srgbClr val="FFFF00"/>
              </a:highlight>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11</a:t>
            </a:fld>
            <a:endParaRPr lang="en-US" altLang="ja-JP">
              <a:solidFill>
                <a:srgbClr val="464653"/>
              </a:solidFill>
            </a:endParaRPr>
          </a:p>
        </p:txBody>
      </p:sp>
    </p:spTree>
    <p:extLst>
      <p:ext uri="{BB962C8B-B14F-4D97-AF65-F5344CB8AC3E}">
        <p14:creationId xmlns:p14="http://schemas.microsoft.com/office/powerpoint/2010/main" val="3562571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552419-8882-4B14-8958-BE2DDAA64D51}"/>
              </a:ext>
            </a:extLst>
          </p:cNvPr>
          <p:cNvSpPr>
            <a:spLocks noGrp="1"/>
          </p:cNvSpPr>
          <p:nvPr>
            <p:ph type="title"/>
          </p:nvPr>
        </p:nvSpPr>
        <p:spPr>
          <a:xfrm>
            <a:off x="561975" y="98426"/>
            <a:ext cx="7886700" cy="1325563"/>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現場でのスーパービジョンを阻む課題</a:t>
            </a:r>
          </a:p>
        </p:txBody>
      </p:sp>
      <p:sp>
        <p:nvSpPr>
          <p:cNvPr id="3" name="コンテンツ プレースホルダー 2">
            <a:extLst>
              <a:ext uri="{FF2B5EF4-FFF2-40B4-BE49-F238E27FC236}">
                <a16:creationId xmlns:a16="http://schemas.microsoft.com/office/drawing/2014/main" id="{163F63FD-4A25-43F8-9DDC-854FF05847E0}"/>
              </a:ext>
            </a:extLst>
          </p:cNvPr>
          <p:cNvSpPr>
            <a:spLocks noGrp="1"/>
          </p:cNvSpPr>
          <p:nvPr>
            <p:ph idx="1"/>
          </p:nvPr>
        </p:nvSpPr>
        <p:spPr>
          <a:xfrm>
            <a:off x="628650" y="1225549"/>
            <a:ext cx="8305800" cy="5222875"/>
          </a:xfrm>
        </p:spPr>
        <p:txBody>
          <a:bodyPr>
            <a:noAutofit/>
          </a:bodyPr>
          <a:lstStyle/>
          <a:p>
            <a:r>
              <a:rPr kumimoji="1" lang="ja-JP" altLang="en-US" sz="2400" dirty="0">
                <a:latin typeface="ＭＳ ゴシック" panose="020B0609070205080204" pitchFamily="49" charset="-128"/>
                <a:ea typeface="ＭＳ ゴシック" panose="020B0609070205080204" pitchFamily="49" charset="-128"/>
              </a:rPr>
              <a:t>スーパービジョン（</a:t>
            </a:r>
            <a:r>
              <a:rPr kumimoji="1" lang="en-US" altLang="ja-JP" sz="2400" dirty="0">
                <a:latin typeface="ＭＳ ゴシック" panose="020B0609070205080204" pitchFamily="49" charset="-128"/>
                <a:ea typeface="ＭＳ ゴシック" panose="020B0609070205080204" pitchFamily="49" charset="-128"/>
              </a:rPr>
              <a:t>SV</a:t>
            </a:r>
            <a:r>
              <a:rPr kumimoji="1" lang="ja-JP" altLang="en-US" sz="2400" dirty="0">
                <a:latin typeface="ＭＳ ゴシック" panose="020B0609070205080204" pitchFamily="49" charset="-128"/>
                <a:ea typeface="ＭＳ ゴシック" panose="020B0609070205080204" pitchFamily="49" charset="-128"/>
              </a:rPr>
              <a:t>）の必要性（なぜスーパービジョンが必要なのか）の理解不足</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相談</a:t>
            </a:r>
            <a:r>
              <a:rPr lang="ja-JP" altLang="en-US" sz="2400" dirty="0">
                <a:latin typeface="ＭＳ ゴシック" panose="020B0609070205080204" pitchFamily="49" charset="-128"/>
                <a:ea typeface="ＭＳ ゴシック" panose="020B0609070205080204" pitchFamily="49" charset="-128"/>
              </a:rPr>
              <a:t>支援専門員自身の置かれている立場の振りかえり（管理的機能）</a:t>
            </a:r>
            <a:endParaRPr lang="en-US" altLang="ja-JP" sz="2400" dirty="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利用者</a:t>
            </a:r>
            <a:r>
              <a:rPr kumimoji="1" lang="ja-JP" altLang="en-US" sz="2400" dirty="0" smtClean="0">
                <a:latin typeface="ＭＳ ゴシック" panose="020B0609070205080204" pitchFamily="49" charset="-128"/>
                <a:ea typeface="ＭＳ ゴシック" panose="020B0609070205080204" pitchFamily="49" charset="-128"/>
              </a:rPr>
              <a:t>との関わりの</a:t>
            </a:r>
            <a:r>
              <a:rPr kumimoji="1" lang="ja-JP" altLang="en-US" sz="2400" dirty="0">
                <a:latin typeface="ＭＳ ゴシック" panose="020B0609070205080204" pitchFamily="49" charset="-128"/>
                <a:ea typeface="ＭＳ ゴシック" panose="020B0609070205080204" pitchFamily="49" charset="-128"/>
              </a:rPr>
              <a:t>悩み（教育的機能）</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smtClean="0">
                <a:latin typeface="ＭＳ ゴシック" panose="020B0609070205080204" pitchFamily="49" charset="-128"/>
                <a:ea typeface="ＭＳ ゴシック" panose="020B0609070205080204" pitchFamily="49" charset="-128"/>
              </a:rPr>
              <a:t>支援</a:t>
            </a:r>
            <a:r>
              <a:rPr lang="ja-JP" altLang="en-US" sz="2400" dirty="0">
                <a:latin typeface="ＭＳ ゴシック" panose="020B0609070205080204" pitchFamily="49" charset="-128"/>
                <a:ea typeface="ＭＳ ゴシック" panose="020B0609070205080204" pitchFamily="49" charset="-128"/>
              </a:rPr>
              <a:t>の評価、効果の共有（支持的機能）</a:t>
            </a:r>
            <a:endParaRPr lang="en-US" altLang="ja-JP" sz="2400" dirty="0">
              <a:latin typeface="ＭＳ ゴシック" panose="020B0609070205080204" pitchFamily="49" charset="-128"/>
              <a:ea typeface="ＭＳ ゴシック" panose="020B0609070205080204" pitchFamily="49" charset="-128"/>
            </a:endParaRPr>
          </a:p>
          <a:p>
            <a:pPr>
              <a:lnSpc>
                <a:spcPts val="1200"/>
              </a:lnSpc>
            </a:pP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福祉現場のチームアプローチの必要性の認識不足</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スーパービジョン</a:t>
            </a:r>
            <a:r>
              <a:rPr kumimoji="1" lang="ja-JP" altLang="en-US" sz="2400" dirty="0">
                <a:latin typeface="ＭＳ ゴシック" panose="020B0609070205080204" pitchFamily="49" charset="-128"/>
                <a:ea typeface="ＭＳ ゴシック" panose="020B0609070205080204" pitchFamily="49" charset="-128"/>
              </a:rPr>
              <a:t>が業務としてみなされない</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スーパーバイザーの人材不足</a:t>
            </a:r>
            <a:endParaRPr kumimoji="1" lang="en-US" altLang="ja-JP" sz="2400" dirty="0">
              <a:latin typeface="ＭＳ ゴシック" panose="020B0609070205080204" pitchFamily="49" charset="-128"/>
              <a:ea typeface="ＭＳ ゴシック" panose="020B0609070205080204" pitchFamily="49" charset="-128"/>
            </a:endParaRPr>
          </a:p>
          <a:p>
            <a:pPr>
              <a:lnSpc>
                <a:spcPts val="1200"/>
              </a:lnSpc>
            </a:pP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この課題の克服のための一助としての</a:t>
            </a:r>
            <a:r>
              <a:rPr lang="ja-JP" altLang="en-US" sz="2400" dirty="0">
                <a:latin typeface="ＭＳ ゴシック" panose="020B0609070205080204" pitchFamily="49" charset="-128"/>
                <a:ea typeface="ＭＳ ゴシック" panose="020B0609070205080204" pitchFamily="49" charset="-128"/>
              </a:rPr>
              <a:t>グループスーパビジョン</a:t>
            </a:r>
            <a:endParaRPr kumimoji="1" lang="en-US" altLang="ja-JP" sz="2400" dirty="0">
              <a:latin typeface="ＭＳ ゴシック" panose="020B0609070205080204" pitchFamily="49" charset="-128"/>
              <a:ea typeface="ＭＳ ゴシック" panose="020B0609070205080204" pitchFamily="49" charset="-128"/>
            </a:endParaRPr>
          </a:p>
          <a:p>
            <a:endParaRPr kumimoji="1" lang="ja-JP" altLang="en-US" sz="24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12</a:t>
            </a:fld>
            <a:endParaRPr lang="en-US" altLang="ja-JP">
              <a:solidFill>
                <a:srgbClr val="464653"/>
              </a:solidFill>
            </a:endParaRPr>
          </a:p>
        </p:txBody>
      </p:sp>
    </p:spTree>
    <p:extLst>
      <p:ext uri="{BB962C8B-B14F-4D97-AF65-F5344CB8AC3E}">
        <p14:creationId xmlns:p14="http://schemas.microsoft.com/office/powerpoint/2010/main" val="602760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71500" y="107951"/>
            <a:ext cx="7886700" cy="1325563"/>
          </a:xfrm>
        </p:spPr>
        <p:txBody>
          <a:bodyPr>
            <a:normAutofit/>
          </a:bodyPr>
          <a:lstStyle/>
          <a:p>
            <a:pPr>
              <a:defRPr/>
            </a:pP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グループスーパービジョン</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の</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利点①</a:t>
            </a:r>
            <a:endParaRPr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8435" name="Rectangle 3"/>
          <p:cNvSpPr>
            <a:spLocks noGrp="1" noChangeArrowheads="1"/>
          </p:cNvSpPr>
          <p:nvPr>
            <p:ph idx="1"/>
          </p:nvPr>
        </p:nvSpPr>
        <p:spPr>
          <a:xfrm>
            <a:off x="647699" y="1262064"/>
            <a:ext cx="8277225" cy="3702844"/>
          </a:xfrm>
        </p:spPr>
        <p:txBody>
          <a:bodyPr>
            <a:normAutofit/>
          </a:bodyPr>
          <a:lstStyle/>
          <a:p>
            <a:r>
              <a:rPr lang="ja-JP" altLang="en-US" sz="2400" dirty="0" smtClean="0">
                <a:latin typeface="ＭＳ ゴシック" panose="020B0609070205080204" pitchFamily="49" charset="-128"/>
                <a:ea typeface="ＭＳ ゴシック" panose="020B0609070205080204" pitchFamily="49" charset="-128"/>
              </a:rPr>
              <a:t>行き詰まった</a:t>
            </a:r>
            <a:r>
              <a:rPr lang="ja-JP" altLang="en-US" sz="2400" dirty="0">
                <a:latin typeface="ＭＳ ゴシック" panose="020B0609070205080204" pitchFamily="49" charset="-128"/>
                <a:ea typeface="ＭＳ ゴシック" panose="020B0609070205080204" pitchFamily="49" charset="-128"/>
              </a:rPr>
              <a:t>スーパーバイジーへの創造的な代替策（インフォーマル資源への着目、活用）のアイデアの源泉</a:t>
            </a:r>
          </a:p>
          <a:p>
            <a:r>
              <a:rPr lang="ja-JP" altLang="en-US" sz="2400" dirty="0">
                <a:latin typeface="ＭＳ ゴシック" panose="020B0609070205080204" pitchFamily="49" charset="-128"/>
                <a:ea typeface="ＭＳ ゴシック" panose="020B0609070205080204" pitchFamily="49" charset="-128"/>
              </a:rPr>
              <a:t>スーパーバイジーに対して利用者行動の内面的な理解（内的解釈）</a:t>
            </a:r>
          </a:p>
          <a:p>
            <a:r>
              <a:rPr lang="ja-JP" altLang="en-US" sz="2400" dirty="0">
                <a:latin typeface="ＭＳ ゴシック" panose="020B0609070205080204" pitchFamily="49" charset="-128"/>
                <a:ea typeface="ＭＳ ゴシック" panose="020B0609070205080204" pitchFamily="49" charset="-128"/>
              </a:rPr>
              <a:t>相談支援の同僚への励ましと支持（チームとしての共感性）</a:t>
            </a:r>
          </a:p>
          <a:p>
            <a:r>
              <a:rPr lang="ja-JP" altLang="en-US" sz="2400" dirty="0">
                <a:latin typeface="ＭＳ ゴシック" panose="020B0609070205080204" pitchFamily="49" charset="-128"/>
                <a:ea typeface="ＭＳ ゴシック" panose="020B0609070205080204" pitchFamily="49" charset="-128"/>
              </a:rPr>
              <a:t>グループメンバーとして成功した実践の分かち合い</a:t>
            </a: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13</a:t>
            </a:fld>
            <a:endParaRPr lang="en-US" altLang="ja-JP">
              <a:solidFill>
                <a:srgbClr val="464653"/>
              </a:solidFill>
            </a:endParaRPr>
          </a:p>
        </p:txBody>
      </p:sp>
    </p:spTree>
    <p:extLst>
      <p:ext uri="{BB962C8B-B14F-4D97-AF65-F5344CB8AC3E}">
        <p14:creationId xmlns:p14="http://schemas.microsoft.com/office/powerpoint/2010/main" val="3013600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90550" y="98426"/>
            <a:ext cx="7886700" cy="1325563"/>
          </a:xfrm>
        </p:spPr>
        <p:txBody>
          <a:bodyPr>
            <a:normAutofit/>
          </a:bodyPr>
          <a:lstStyle/>
          <a:p>
            <a:pPr>
              <a:defRPr/>
            </a:pP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グループスーパービジョン</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の</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利点②</a:t>
            </a:r>
            <a:endParaRPr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19459" name="Rectangle 3"/>
          <p:cNvSpPr>
            <a:spLocks noGrp="1" noChangeArrowheads="1"/>
          </p:cNvSpPr>
          <p:nvPr>
            <p:ph idx="1"/>
          </p:nvPr>
        </p:nvSpPr>
        <p:spPr>
          <a:xfrm>
            <a:off x="590549" y="1257301"/>
            <a:ext cx="8334375" cy="3702844"/>
          </a:xfrm>
        </p:spPr>
        <p:txBody>
          <a:bodyPr>
            <a:normAutofit/>
          </a:bodyPr>
          <a:lstStyle/>
          <a:p>
            <a:pPr>
              <a:lnSpc>
                <a:spcPct val="90000"/>
              </a:lnSpc>
            </a:pPr>
            <a:r>
              <a:rPr lang="ja-JP" altLang="en-US" sz="2400" dirty="0">
                <a:latin typeface="ＭＳ ゴシック" panose="020B0609070205080204" pitchFamily="49" charset="-128"/>
                <a:ea typeface="ＭＳ ゴシック" panose="020B0609070205080204" pitchFamily="49" charset="-128"/>
              </a:rPr>
              <a:t>クライエント（利用者）との直接的な関わりのない同僚の視点から開かれること</a:t>
            </a:r>
          </a:p>
          <a:p>
            <a:pPr>
              <a:lnSpc>
                <a:spcPct val="90000"/>
              </a:lnSpc>
            </a:pPr>
            <a:r>
              <a:rPr lang="ja-JP" altLang="en-US" sz="2400" dirty="0">
                <a:latin typeface="ＭＳ ゴシック" panose="020B0609070205080204" pitchFamily="49" charset="-128"/>
                <a:ea typeface="ＭＳ ゴシック" panose="020B0609070205080204" pitchFamily="49" charset="-128"/>
              </a:rPr>
              <a:t>介入や困難な決定をケアマネジャー個人でしない（チーム決定の重要性）</a:t>
            </a:r>
          </a:p>
          <a:p>
            <a:pPr>
              <a:lnSpc>
                <a:spcPct val="90000"/>
              </a:lnSpc>
            </a:pPr>
            <a:r>
              <a:rPr lang="ja-JP" altLang="en-US" sz="2400" dirty="0">
                <a:latin typeface="ＭＳ ゴシック" panose="020B0609070205080204" pitchFamily="49" charset="-128"/>
                <a:ea typeface="ＭＳ ゴシック" panose="020B0609070205080204" pitchFamily="49" charset="-128"/>
              </a:rPr>
              <a:t>チーム全体がクライエント（利用者）をよく知るため、担当者の幅が広がる</a:t>
            </a:r>
          </a:p>
          <a:p>
            <a:pPr>
              <a:lnSpc>
                <a:spcPct val="90000"/>
              </a:lnSpc>
            </a:pPr>
            <a:r>
              <a:rPr lang="ja-JP" altLang="en-US" sz="2400" dirty="0">
                <a:latin typeface="ＭＳ ゴシック" panose="020B0609070205080204" pitchFamily="49" charset="-128"/>
                <a:ea typeface="ＭＳ ゴシック" panose="020B0609070205080204" pitchFamily="49" charset="-128"/>
              </a:rPr>
              <a:t>チームとしての学習効果が高まる（個別ケースのアイデアから他のケースへ応用）</a:t>
            </a: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14</a:t>
            </a:fld>
            <a:endParaRPr lang="en-US" altLang="ja-JP">
              <a:solidFill>
                <a:srgbClr val="464653"/>
              </a:solidFill>
            </a:endParaRPr>
          </a:p>
        </p:txBody>
      </p:sp>
    </p:spTree>
    <p:extLst>
      <p:ext uri="{BB962C8B-B14F-4D97-AF65-F5344CB8AC3E}">
        <p14:creationId xmlns:p14="http://schemas.microsoft.com/office/powerpoint/2010/main" val="526133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71499" y="107951"/>
            <a:ext cx="8315325" cy="1325563"/>
          </a:xfrm>
        </p:spPr>
        <p:txBody>
          <a:bodyPr>
            <a:normAutofit/>
          </a:bodyPr>
          <a:lstStyle/>
          <a:p>
            <a:pPr>
              <a:defRPr/>
            </a:pP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グループスーパービジョンの基本的な考え方</a:t>
            </a:r>
          </a:p>
        </p:txBody>
      </p:sp>
      <p:sp>
        <p:nvSpPr>
          <p:cNvPr id="20483" name="Rectangle 3"/>
          <p:cNvSpPr>
            <a:spLocks noGrp="1" noChangeArrowheads="1"/>
          </p:cNvSpPr>
          <p:nvPr>
            <p:ph idx="1"/>
          </p:nvPr>
        </p:nvSpPr>
        <p:spPr>
          <a:xfrm>
            <a:off x="657225" y="1343026"/>
            <a:ext cx="8229600" cy="3702844"/>
          </a:xfrm>
        </p:spPr>
        <p:txBody>
          <a:bodyPr>
            <a:normAutofit/>
          </a:bodyPr>
          <a:lstStyle/>
          <a:p>
            <a:r>
              <a:rPr lang="ja-JP" altLang="en-US" sz="2400">
                <a:latin typeface="ＭＳ ゴシック" panose="020B0609070205080204" pitchFamily="49" charset="-128"/>
                <a:ea typeface="ＭＳ ゴシック" panose="020B0609070205080204" pitchFamily="49" charset="-128"/>
              </a:rPr>
              <a:t>通常のスーパービジョンと異なり、スーパーバイジー（事例報告者）とスーパーバイザー（その他メンバー）との意見交換によって進めていく。</a:t>
            </a:r>
          </a:p>
          <a:p>
            <a:r>
              <a:rPr lang="ja-JP" altLang="en-US" sz="2400">
                <a:latin typeface="ＭＳ ゴシック" panose="020B0609070205080204" pitchFamily="49" charset="-128"/>
                <a:ea typeface="ＭＳ ゴシック" panose="020B0609070205080204" pitchFamily="49" charset="-128"/>
              </a:rPr>
              <a:t>スーパーバイザーとスーパーバイジーの関係が上下関係（指導関係）ではなく、水平関係になる。</a:t>
            </a:r>
          </a:p>
          <a:p>
            <a:r>
              <a:rPr lang="ja-JP" altLang="en-US" sz="2400">
                <a:latin typeface="ＭＳ ゴシック" panose="020B0609070205080204" pitchFamily="49" charset="-128"/>
                <a:ea typeface="ＭＳ ゴシック" panose="020B0609070205080204" pitchFamily="49" charset="-128"/>
              </a:rPr>
              <a:t>そのため、コーディネーター（ファシリテーター）による進め方が重要になる。</a:t>
            </a:r>
          </a:p>
          <a:p>
            <a:endParaRPr lang="en-US" altLang="ja-JP" sz="240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15</a:t>
            </a:fld>
            <a:endParaRPr lang="en-US" altLang="ja-JP">
              <a:solidFill>
                <a:srgbClr val="464653"/>
              </a:solidFill>
            </a:endParaRPr>
          </a:p>
        </p:txBody>
      </p:sp>
    </p:spTree>
    <p:extLst>
      <p:ext uri="{BB962C8B-B14F-4D97-AF65-F5344CB8AC3E}">
        <p14:creationId xmlns:p14="http://schemas.microsoft.com/office/powerpoint/2010/main" val="60314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90550" y="269876"/>
            <a:ext cx="7886700" cy="1325563"/>
          </a:xfrm>
        </p:spPr>
        <p:txBody>
          <a:bodyPr>
            <a:normAutofit/>
          </a:bodyPr>
          <a:lstStyle/>
          <a:p>
            <a:pPr>
              <a:tabLst>
                <a:tab pos="6819900" algn="l"/>
              </a:tabLst>
              <a:defRPr/>
            </a:pP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グループスーパービジョン</a:t>
            </a:r>
            <a:b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進め方</a:t>
            </a:r>
            <a:r>
              <a:rPr lang="ja-JP" altLang="en-US" sz="2400" dirty="0">
                <a:solidFill>
                  <a:srgbClr val="C00000"/>
                </a:solidFill>
                <a:latin typeface="ＤＨＰ特太ゴシック体" panose="020B0500000000000000" pitchFamily="50" charset="-128"/>
                <a:ea typeface="ＤＨＰ特太ゴシック体" panose="020B0500000000000000" pitchFamily="50" charset="-128"/>
              </a:rPr>
              <a:t>のポイント</a:t>
            </a:r>
          </a:p>
        </p:txBody>
      </p:sp>
      <p:sp>
        <p:nvSpPr>
          <p:cNvPr id="22531" name="Rectangle 3"/>
          <p:cNvSpPr>
            <a:spLocks noGrp="1" noChangeArrowheads="1"/>
          </p:cNvSpPr>
          <p:nvPr>
            <p:ph idx="1"/>
          </p:nvPr>
        </p:nvSpPr>
        <p:spPr>
          <a:xfrm>
            <a:off x="676275" y="1647826"/>
            <a:ext cx="8229600" cy="3702844"/>
          </a:xfrm>
        </p:spPr>
        <p:txBody>
          <a:bodyPr>
            <a:normAutofit/>
          </a:bodyPr>
          <a:lstStyle/>
          <a:p>
            <a:r>
              <a:rPr lang="ja-JP" altLang="en-US" sz="2400" dirty="0">
                <a:latin typeface="ＭＳ ゴシック" panose="020B0609070205080204" pitchFamily="49" charset="-128"/>
                <a:ea typeface="ＭＳ ゴシック" panose="020B0609070205080204" pitchFamily="49" charset="-128"/>
              </a:rPr>
              <a:t>アイデアを徹底的に出し合う（ブレーンストーミング）、（これまでの支援の枠にとらわれない）創造的なアイデアはたいへんよい（ファシリテーターの進行の見せどころ）</a:t>
            </a:r>
          </a:p>
          <a:p>
            <a:r>
              <a:rPr lang="ja-JP" altLang="en-US" sz="2400" dirty="0">
                <a:latin typeface="ＭＳ ゴシック" panose="020B0609070205080204" pitchFamily="49" charset="-128"/>
                <a:ea typeface="ＭＳ ゴシック" panose="020B0609070205080204" pitchFamily="49" charset="-128"/>
              </a:rPr>
              <a:t>出された多様なアイデア、解釈、意見に対しての報告者からの応答</a:t>
            </a:r>
          </a:p>
          <a:p>
            <a:r>
              <a:rPr lang="ja-JP" altLang="en-US" sz="2400" dirty="0">
                <a:latin typeface="ＭＳ ゴシック" panose="020B0609070205080204" pitchFamily="49" charset="-128"/>
                <a:ea typeface="ＭＳ ゴシック" panose="020B0609070205080204" pitchFamily="49" charset="-128"/>
              </a:rPr>
              <a:t>ファシリテーターによるまとめ（あるいは、アイデアから実効性の高いものをスーパーバイジーがいくつか選ぶ）</a:t>
            </a:r>
          </a:p>
          <a:p>
            <a:endParaRPr lang="ja-JP" altLang="en-US" sz="2400" dirty="0">
              <a:latin typeface="ＭＳ ゴシック" panose="020B0609070205080204" pitchFamily="49" charset="-128"/>
              <a:ea typeface="ＭＳ ゴシック" panose="020B0609070205080204" pitchFamily="49" charset="-128"/>
            </a:endParaRPr>
          </a:p>
          <a:p>
            <a:endParaRPr lang="ja-JP" altLang="en-US"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16</a:t>
            </a:fld>
            <a:endParaRPr lang="en-US" altLang="ja-JP">
              <a:solidFill>
                <a:srgbClr val="464653"/>
              </a:solidFill>
            </a:endParaRPr>
          </a:p>
        </p:txBody>
      </p:sp>
    </p:spTree>
    <p:extLst>
      <p:ext uri="{BB962C8B-B14F-4D97-AF65-F5344CB8AC3E}">
        <p14:creationId xmlns:p14="http://schemas.microsoft.com/office/powerpoint/2010/main" val="3358022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1025" y="269876"/>
            <a:ext cx="7886700" cy="1325563"/>
          </a:xfrm>
        </p:spPr>
        <p:txBody>
          <a:bodyPr>
            <a:normAutofit/>
          </a:bodyPr>
          <a:lstStyle/>
          <a:p>
            <a:r>
              <a:rPr kumimoji="1" lang="ja-JP" altLang="en-US" sz="3600" dirty="0">
                <a:solidFill>
                  <a:srgbClr val="C00000"/>
                </a:solidFill>
                <a:latin typeface="ＤＨＰ特太ゴシック体" panose="020B0500000000000000" pitchFamily="50" charset="-128"/>
                <a:ea typeface="ＤＨＰ特太ゴシック体" panose="020B0500000000000000" pitchFamily="50" charset="-128"/>
              </a:rPr>
              <a:t>グループスーパービジョンのプロセス</a:t>
            </a:r>
            <a:r>
              <a:rPr kumimoji="1" lang="en-US" altLang="ja-JP" dirty="0">
                <a:solidFill>
                  <a:srgbClr val="C00000"/>
                </a:solidFill>
              </a:rPr>
              <a:t/>
            </a:r>
            <a:br>
              <a:rPr kumimoji="1" lang="en-US" altLang="ja-JP" dirty="0">
                <a:solidFill>
                  <a:srgbClr val="C00000"/>
                </a:solidFill>
              </a:rPr>
            </a:br>
            <a:r>
              <a:rPr kumimoji="1" lang="ja-JP" altLang="en-US" sz="2700" dirty="0">
                <a:solidFill>
                  <a:srgbClr val="C00000"/>
                </a:solidFill>
                <a:latin typeface="ＤＨＰ特太ゴシック体" panose="020B0500000000000000" pitchFamily="50" charset="-128"/>
                <a:ea typeface="ＤＨＰ特太ゴシック体" panose="020B0500000000000000" pitchFamily="50" charset="-128"/>
              </a:rPr>
              <a:t>（ストレングスモデルの場合）</a:t>
            </a:r>
          </a:p>
        </p:txBody>
      </p:sp>
      <p:sp>
        <p:nvSpPr>
          <p:cNvPr id="3" name="コンテンツ プレースホルダー 2"/>
          <p:cNvSpPr>
            <a:spLocks noGrp="1"/>
          </p:cNvSpPr>
          <p:nvPr>
            <p:ph idx="1"/>
          </p:nvPr>
        </p:nvSpPr>
        <p:spPr>
          <a:xfrm>
            <a:off x="628649" y="1558925"/>
            <a:ext cx="8277225" cy="4797426"/>
          </a:xfrm>
        </p:spPr>
        <p:txBody>
          <a:bodyPr>
            <a:noAutofit/>
          </a:bodyPr>
          <a:lstStyle/>
          <a:p>
            <a:pPr marL="0" indent="0">
              <a:buNone/>
            </a:pPr>
            <a:r>
              <a:rPr kumimoji="1" lang="ja-JP" altLang="en-US" sz="2400" dirty="0">
                <a:latin typeface="ＭＳ ゴシック" panose="020B0609070205080204" pitchFamily="49" charset="-128"/>
                <a:ea typeface="ＭＳ ゴシック" panose="020B0609070205080204" pitchFamily="49" charset="-128"/>
              </a:rPr>
              <a:t>１．（ストレングス）アセスメントの作成と提出</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２．利用者のゴールは何か。わたし（相談支援専門員）がグループから特に必要としている助言はなにか。</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３．現状は何か、すでに取り組んだことは何か。</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４．ストレングスアセスメントから明らかにされ、チームが必要としていることは何か。（質問セッション）</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５．ブレーンストーミング</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６．示唆されたことに基づいたわたし（相談支援専門員）のプラン（実行策）は何か。（次回までの支援）</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７．フォローアップ報告でアイデアが生かされた場合（生かされなかった場合も）の分かち合い</a:t>
            </a: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17</a:t>
            </a:fld>
            <a:endParaRPr lang="en-US" altLang="ja-JP">
              <a:solidFill>
                <a:srgbClr val="464653"/>
              </a:solidFill>
            </a:endParaRPr>
          </a:p>
        </p:txBody>
      </p:sp>
    </p:spTree>
    <p:extLst>
      <p:ext uri="{BB962C8B-B14F-4D97-AF65-F5344CB8AC3E}">
        <p14:creationId xmlns:p14="http://schemas.microsoft.com/office/powerpoint/2010/main" val="1619304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500" y="260351"/>
            <a:ext cx="7886700" cy="1325563"/>
          </a:xfrm>
        </p:spPr>
        <p:txBody>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グループスーパービジョン</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の</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進め方</a:t>
            </a:r>
            <a:b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ステップ１</a:t>
            </a:r>
            <a:endPar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47700" y="1604964"/>
            <a:ext cx="8239125" cy="4351338"/>
          </a:xfrm>
        </p:spPr>
        <p:txBody>
          <a:bodyPr>
            <a:normAutofit/>
          </a:bodyPr>
          <a:lstStyle/>
          <a:p>
            <a:r>
              <a:rPr lang="ja-JP" altLang="ja-JP" sz="2400" dirty="0">
                <a:latin typeface="ＭＳ ゴシック" panose="020B0609070205080204" pitchFamily="49" charset="-128"/>
                <a:ea typeface="ＭＳ ゴシック" panose="020B0609070205080204" pitchFamily="49" charset="-128"/>
              </a:rPr>
              <a:t>ステップ１：ストレングスアセスメント</a:t>
            </a:r>
            <a:r>
              <a:rPr lang="ja-JP" altLang="ja-JP" sz="2400">
                <a:latin typeface="ＭＳ ゴシック" panose="020B0609070205080204" pitchFamily="49" charset="-128"/>
                <a:ea typeface="ＭＳ ゴシック" panose="020B0609070205080204" pitchFamily="49" charset="-128"/>
              </a:rPr>
              <a:t>の</a:t>
            </a:r>
            <a:r>
              <a:rPr lang="ja-JP" altLang="ja-JP" sz="2400" smtClean="0">
                <a:latin typeface="ＭＳ ゴシック" panose="020B0609070205080204" pitchFamily="49" charset="-128"/>
                <a:ea typeface="ＭＳ ゴシック" panose="020B0609070205080204" pitchFamily="49" charset="-128"/>
              </a:rPr>
              <a:t>提出</a:t>
            </a:r>
            <a:endParaRPr lang="ja-JP"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smtClean="0">
                <a:latin typeface="ＭＳ ゴシック" panose="020B0609070205080204" pitchFamily="49" charset="-128"/>
                <a:ea typeface="ＭＳ ゴシック" panose="020B0609070205080204" pitchFamily="49" charset="-128"/>
              </a:rPr>
              <a:t>　スーパーバイジー</a:t>
            </a:r>
            <a:r>
              <a:rPr lang="ja-JP" altLang="ja-JP" sz="2400" dirty="0">
                <a:latin typeface="ＭＳ ゴシック" panose="020B0609070205080204" pitchFamily="49" charset="-128"/>
                <a:ea typeface="ＭＳ ゴシック" panose="020B0609070205080204" pitchFamily="49" charset="-128"/>
              </a:rPr>
              <a:t>は、ストレングスアセスメントのコピーを作り、</a:t>
            </a:r>
            <a:r>
              <a:rPr lang="ja-JP" altLang="ja-JP" sz="2400">
                <a:latin typeface="ＭＳ ゴシック" panose="020B0609070205080204" pitchFamily="49" charset="-128"/>
                <a:ea typeface="ＭＳ ゴシック" panose="020B0609070205080204" pitchFamily="49" charset="-128"/>
              </a:rPr>
              <a:t>それ</a:t>
            </a:r>
            <a:r>
              <a:rPr lang="ja-JP" altLang="ja-JP" sz="2400" smtClean="0">
                <a:latin typeface="ＭＳ ゴシック" panose="020B0609070205080204" pitchFamily="49" charset="-128"/>
                <a:ea typeface="ＭＳ ゴシック" panose="020B0609070205080204" pitchFamily="49" charset="-128"/>
              </a:rPr>
              <a:t>を</a:t>
            </a:r>
            <a:r>
              <a:rPr lang="ja-JP" altLang="en-US" sz="2400" smtClean="0">
                <a:latin typeface="ＭＳ ゴシック" panose="020B0609070205080204" pitchFamily="49" charset="-128"/>
                <a:ea typeface="ＭＳ ゴシック" panose="020B0609070205080204" pitchFamily="49" charset="-128"/>
              </a:rPr>
              <a:t>ＧＳＶ参加メンバーに</a:t>
            </a:r>
            <a:r>
              <a:rPr lang="ja-JP" altLang="ja-JP" sz="2400" smtClean="0">
                <a:latin typeface="ＭＳ ゴシック" panose="020B0609070205080204" pitchFamily="49" charset="-128"/>
                <a:ea typeface="ＭＳ ゴシック" panose="020B0609070205080204" pitchFamily="49" charset="-128"/>
              </a:rPr>
              <a:t>提出</a:t>
            </a:r>
            <a:r>
              <a:rPr lang="ja-JP" altLang="en-US" sz="2400" smtClean="0">
                <a:latin typeface="ＭＳ ゴシック" panose="020B0609070205080204" pitchFamily="49" charset="-128"/>
                <a:ea typeface="ＭＳ ゴシック" panose="020B0609070205080204" pitchFamily="49" charset="-128"/>
              </a:rPr>
              <a:t>する</a:t>
            </a:r>
            <a:r>
              <a:rPr lang="ja-JP" altLang="ja-JP" sz="2400" smtClean="0">
                <a:latin typeface="ＭＳ ゴシック" panose="020B0609070205080204" pitchFamily="49" charset="-128"/>
                <a:ea typeface="ＭＳ ゴシック" panose="020B0609070205080204" pitchFamily="49" charset="-128"/>
              </a:rPr>
              <a:t>。</a:t>
            </a:r>
            <a:endParaRPr lang="en-US" altLang="ja-JP" sz="2400" smtClean="0">
              <a:latin typeface="ＭＳ ゴシック" panose="020B0609070205080204" pitchFamily="49" charset="-128"/>
              <a:ea typeface="ＭＳ ゴシック" panose="020B0609070205080204" pitchFamily="49" charset="-128"/>
            </a:endParaRPr>
          </a:p>
          <a:p>
            <a:pPr marL="0" indent="0">
              <a:buNone/>
            </a:pPr>
            <a:endParaRPr lang="ja-JP" altLang="en-US" sz="2400" smtClean="0">
              <a:latin typeface="ＭＳ ゴシック" panose="020B0609070205080204" pitchFamily="49" charset="-128"/>
              <a:ea typeface="ＭＳ ゴシック" panose="020B0609070205080204" pitchFamily="49" charset="-128"/>
            </a:endParaRPr>
          </a:p>
          <a:p>
            <a:r>
              <a:rPr lang="ja-JP" altLang="ja-JP" sz="2400" smtClean="0">
                <a:latin typeface="ＭＳ ゴシック" panose="020B0609070205080204" pitchFamily="49" charset="-128"/>
                <a:ea typeface="ＭＳ ゴシック" panose="020B0609070205080204" pitchFamily="49" charset="-128"/>
              </a:rPr>
              <a:t>参加者</a:t>
            </a:r>
            <a:r>
              <a:rPr lang="en-US" altLang="ja-JP" sz="2400" smtClean="0">
                <a:latin typeface="ＭＳ ゴシック" panose="020B0609070205080204" pitchFamily="49" charset="-128"/>
                <a:ea typeface="ＭＳ ゴシック" panose="020B0609070205080204" pitchFamily="49" charset="-128"/>
              </a:rPr>
              <a:t>〔</a:t>
            </a:r>
            <a:r>
              <a:rPr lang="ja-JP" altLang="en-US" sz="2400" smtClean="0">
                <a:latin typeface="ＭＳ ゴシック" panose="020B0609070205080204" pitchFamily="49" charset="-128"/>
                <a:ea typeface="ＭＳ ゴシック" panose="020B0609070205080204" pitchFamily="49" charset="-128"/>
              </a:rPr>
              <a:t>ＧＳＶ</a:t>
            </a:r>
            <a:r>
              <a:rPr lang="ja-JP" altLang="ja-JP" sz="2400" smtClean="0">
                <a:latin typeface="ＭＳ ゴシック" panose="020B0609070205080204" pitchFamily="49" charset="-128"/>
                <a:ea typeface="ＭＳ ゴシック" panose="020B0609070205080204" pitchFamily="49" charset="-128"/>
              </a:rPr>
              <a:t>参加</a:t>
            </a:r>
            <a:r>
              <a:rPr lang="ja-JP" altLang="ja-JP" sz="2400" dirty="0">
                <a:latin typeface="ＭＳ ゴシック" panose="020B0609070205080204" pitchFamily="49" charset="-128"/>
                <a:ea typeface="ＭＳ ゴシック" panose="020B0609070205080204" pitchFamily="49" charset="-128"/>
              </a:rPr>
              <a:t>メンバー</a:t>
            </a:r>
            <a:r>
              <a:rPr lang="ja-JP" altLang="en-US" sz="2400" dirty="0">
                <a:latin typeface="ＭＳ ゴシック" panose="020B0609070205080204" pitchFamily="49" charset="-128"/>
                <a:ea typeface="ＭＳ ゴシック" panose="020B0609070205080204" pitchFamily="49" charset="-128"/>
              </a:rPr>
              <a:t>（</a:t>
            </a:r>
            <a:r>
              <a:rPr lang="ja-JP" altLang="en-US" sz="2400">
                <a:latin typeface="ＭＳ ゴシック" panose="020B0609070205080204" pitchFamily="49" charset="-128"/>
                <a:ea typeface="ＭＳ ゴシック" panose="020B0609070205080204" pitchFamily="49" charset="-128"/>
              </a:rPr>
              <a:t>スーパーバイザー</a:t>
            </a:r>
            <a:r>
              <a:rPr lang="ja-JP" altLang="en-US" sz="2400" smtClean="0">
                <a:latin typeface="ＭＳ ゴシック" panose="020B0609070205080204" pitchFamily="49" charset="-128"/>
                <a:ea typeface="ＭＳ ゴシック" panose="020B0609070205080204" pitchFamily="49" charset="-128"/>
              </a:rPr>
              <a:t>）</a:t>
            </a:r>
            <a:r>
              <a:rPr lang="en-US" altLang="ja-JP" sz="2400" smtClean="0">
                <a:latin typeface="ＭＳ ゴシック" panose="020B0609070205080204" pitchFamily="49" charset="-128"/>
                <a:ea typeface="ＭＳ ゴシック" panose="020B0609070205080204" pitchFamily="49" charset="-128"/>
              </a:rPr>
              <a:t>〕</a:t>
            </a:r>
            <a:r>
              <a:rPr lang="ja-JP" altLang="ja-JP" sz="2400" smtClean="0">
                <a:latin typeface="ＭＳ ゴシック" panose="020B0609070205080204" pitchFamily="49" charset="-128"/>
                <a:ea typeface="ＭＳ ゴシック" panose="020B0609070205080204" pitchFamily="49" charset="-128"/>
              </a:rPr>
              <a:t>に</a:t>
            </a:r>
            <a:r>
              <a:rPr lang="ja-JP" altLang="ja-JP" sz="2400" dirty="0">
                <a:latin typeface="ＭＳ ゴシック" panose="020B0609070205080204" pitchFamily="49" charset="-128"/>
                <a:ea typeface="ＭＳ ゴシック" panose="020B0609070205080204" pitchFamily="49" charset="-128"/>
              </a:rPr>
              <a:t>ストレングスアセスメントのコピー</a:t>
            </a:r>
            <a:r>
              <a:rPr lang="ja-JP" altLang="ja-JP" sz="2400">
                <a:latin typeface="ＭＳ ゴシック" panose="020B0609070205080204" pitchFamily="49" charset="-128"/>
                <a:ea typeface="ＭＳ ゴシック" panose="020B0609070205080204" pitchFamily="49" charset="-128"/>
              </a:rPr>
              <a:t>が</a:t>
            </a:r>
            <a:r>
              <a:rPr lang="ja-JP" altLang="ja-JP" sz="2400" smtClean="0">
                <a:latin typeface="ＭＳ ゴシック" panose="020B0609070205080204" pitchFamily="49" charset="-128"/>
                <a:ea typeface="ＭＳ ゴシック" panose="020B0609070205080204" pitchFamily="49" charset="-128"/>
              </a:rPr>
              <a:t>いきわた</a:t>
            </a:r>
            <a:r>
              <a:rPr lang="ja-JP" altLang="en-US" sz="2400" smtClean="0">
                <a:latin typeface="ＭＳ ゴシック" panose="020B0609070205080204" pitchFamily="49" charset="-128"/>
                <a:ea typeface="ＭＳ ゴシック" panose="020B0609070205080204" pitchFamily="49" charset="-128"/>
              </a:rPr>
              <a:t>るまで</a:t>
            </a:r>
            <a:r>
              <a:rPr lang="ja-JP" altLang="ja-JP" sz="2400" smtClean="0">
                <a:latin typeface="ＭＳ ゴシック" panose="020B0609070205080204" pitchFamily="49" charset="-128"/>
                <a:ea typeface="ＭＳ ゴシック" panose="020B0609070205080204" pitchFamily="49" charset="-128"/>
              </a:rPr>
              <a:t>、</a:t>
            </a:r>
            <a:r>
              <a:rPr lang="ja-JP" altLang="en-US" sz="2400" smtClean="0">
                <a:latin typeface="ＭＳ ゴシック" panose="020B0609070205080204" pitchFamily="49" charset="-128"/>
                <a:ea typeface="ＭＳ ゴシック" panose="020B0609070205080204" pitchFamily="49" charset="-128"/>
              </a:rPr>
              <a:t>次の</a:t>
            </a:r>
            <a:r>
              <a:rPr lang="ja-JP" altLang="ja-JP" sz="2400" smtClean="0">
                <a:latin typeface="ＭＳ ゴシック" panose="020B0609070205080204" pitchFamily="49" charset="-128"/>
                <a:ea typeface="ＭＳ ゴシック" panose="020B0609070205080204" pitchFamily="49" charset="-128"/>
              </a:rPr>
              <a:t>過程</a:t>
            </a:r>
            <a:r>
              <a:rPr lang="ja-JP" altLang="en-US" sz="2400" smtClean="0">
                <a:latin typeface="ＭＳ ゴシック" panose="020B0609070205080204" pitchFamily="49" charset="-128"/>
                <a:ea typeface="ＭＳ ゴシック" panose="020B0609070205080204" pitchFamily="49" charset="-128"/>
              </a:rPr>
              <a:t>へは動かない</a:t>
            </a:r>
            <a:r>
              <a:rPr lang="ja-JP" altLang="ja-JP" sz="2400" smtClean="0">
                <a:latin typeface="ＭＳ ゴシック" panose="020B0609070205080204" pitchFamily="49" charset="-128"/>
                <a:ea typeface="ＭＳ ゴシック" panose="020B0609070205080204" pitchFamily="49" charset="-128"/>
              </a:rPr>
              <a:t>。</a:t>
            </a:r>
            <a:endParaRPr lang="ja-JP" altLang="ja-JP" sz="2400" dirty="0">
              <a:latin typeface="ＭＳ ゴシック" panose="020B0609070205080204" pitchFamily="49" charset="-128"/>
              <a:ea typeface="ＭＳ ゴシック" panose="020B0609070205080204" pitchFamily="49" charset="-128"/>
            </a:endParaRPr>
          </a:p>
          <a:p>
            <a:endParaRPr kumimoji="1" lang="ja-JP" altLang="en-US" sz="24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18</a:t>
            </a:fld>
            <a:endParaRPr lang="en-US" altLang="ja-JP">
              <a:solidFill>
                <a:srgbClr val="464653"/>
              </a:solidFill>
            </a:endParaRPr>
          </a:p>
        </p:txBody>
      </p:sp>
    </p:spTree>
    <p:extLst>
      <p:ext uri="{BB962C8B-B14F-4D97-AF65-F5344CB8AC3E}">
        <p14:creationId xmlns:p14="http://schemas.microsoft.com/office/powerpoint/2010/main" val="2045596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0550" y="288926"/>
            <a:ext cx="7886700" cy="1325563"/>
          </a:xfrm>
        </p:spPr>
        <p:txBody>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グループスーパービジョンの進め方</a:t>
            </a:r>
            <a:b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ステップ２</a:t>
            </a:r>
            <a:endPar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28650" y="1720850"/>
            <a:ext cx="7886700" cy="4351338"/>
          </a:xfrm>
        </p:spPr>
        <p:txBody>
          <a:bodyPr>
            <a:normAutofit fontScale="92500"/>
          </a:bodyPr>
          <a:lstStyle/>
          <a:p>
            <a:r>
              <a:rPr lang="ja-JP" altLang="ja-JP" dirty="0">
                <a:latin typeface="ＭＳ ゴシック" panose="020B0609070205080204" pitchFamily="49" charset="-128"/>
                <a:ea typeface="ＭＳ ゴシック" panose="020B0609070205080204" pitchFamily="49" charset="-128"/>
              </a:rPr>
              <a:t>ステップ２：クライエント</a:t>
            </a:r>
            <a:r>
              <a:rPr lang="ja-JP" altLang="en-US" dirty="0">
                <a:latin typeface="ＭＳ ゴシック" panose="020B0609070205080204" pitchFamily="49" charset="-128"/>
                <a:ea typeface="ＭＳ ゴシック" panose="020B0609070205080204" pitchFamily="49" charset="-128"/>
              </a:rPr>
              <a:t>（利用者）</a:t>
            </a:r>
            <a:r>
              <a:rPr lang="ja-JP" altLang="ja-JP" dirty="0">
                <a:latin typeface="ＭＳ ゴシック" panose="020B0609070205080204" pitchFamily="49" charset="-128"/>
                <a:ea typeface="ＭＳ ゴシック" panose="020B0609070205080204" pitchFamily="49" charset="-128"/>
              </a:rPr>
              <a:t>のゴールは何か、わたし</a:t>
            </a:r>
            <a:r>
              <a:rPr lang="ja-JP" altLang="en-US" dirty="0">
                <a:latin typeface="ＭＳ ゴシック" panose="020B0609070205080204" pitchFamily="49" charset="-128"/>
                <a:ea typeface="ＭＳ ゴシック" panose="020B0609070205080204" pitchFamily="49" charset="-128"/>
              </a:rPr>
              <a:t>（スーパーバイジー）</a:t>
            </a:r>
            <a:r>
              <a:rPr lang="ja-JP" altLang="ja-JP" dirty="0">
                <a:latin typeface="ＭＳ ゴシック" panose="020B0609070205080204" pitchFamily="49" charset="-128"/>
                <a:ea typeface="ＭＳ ゴシック" panose="020B0609070205080204" pitchFamily="49" charset="-128"/>
              </a:rPr>
              <a:t>がグループから特に必要としている助言（助け）は何</a:t>
            </a:r>
            <a:r>
              <a:rPr lang="ja-JP" altLang="ja-JP" dirty="0" smtClean="0">
                <a:latin typeface="ＭＳ ゴシック" panose="020B0609070205080204" pitchFamily="49" charset="-128"/>
                <a:ea typeface="ＭＳ ゴシック" panose="020B0609070205080204" pitchFamily="49" charset="-128"/>
              </a:rPr>
              <a:t>か</a:t>
            </a:r>
            <a:endParaRPr lang="en-US" altLang="ja-JP" dirty="0" smtClean="0">
              <a:latin typeface="ＭＳ ゴシック" panose="020B0609070205080204" pitchFamily="49" charset="-128"/>
              <a:ea typeface="ＭＳ ゴシック" panose="020B0609070205080204" pitchFamily="49" charset="-128"/>
            </a:endParaRPr>
          </a:p>
          <a:p>
            <a:endParaRPr lang="ja-JP" altLang="ja-JP" dirty="0">
              <a:latin typeface="ＭＳ ゴシック" panose="020B0609070205080204" pitchFamily="49" charset="-128"/>
              <a:ea typeface="ＭＳ ゴシック" panose="020B0609070205080204" pitchFamily="49" charset="-128"/>
            </a:endParaRPr>
          </a:p>
          <a:p>
            <a:r>
              <a:rPr lang="ja-JP" altLang="ja-JP" dirty="0">
                <a:latin typeface="ＭＳ ゴシック" panose="020B0609070205080204" pitchFamily="49" charset="-128"/>
                <a:ea typeface="ＭＳ ゴシック" panose="020B0609070205080204" pitchFamily="49" charset="-128"/>
              </a:rPr>
              <a:t>たとえば、「</a:t>
            </a:r>
            <a:r>
              <a:rPr lang="ja-JP" altLang="en-US" dirty="0">
                <a:latin typeface="ＭＳ ゴシック" panose="020B0609070205080204" pitchFamily="49" charset="-128"/>
                <a:ea typeface="ＭＳ ゴシック" panose="020B0609070205080204" pitchFamily="49" charset="-128"/>
              </a:rPr>
              <a:t>太郎</a:t>
            </a:r>
            <a:r>
              <a:rPr lang="ja-JP" altLang="ja-JP" dirty="0">
                <a:latin typeface="ＭＳ ゴシック" panose="020B0609070205080204" pitchFamily="49" charset="-128"/>
                <a:ea typeface="ＭＳ ゴシック" panose="020B0609070205080204" pitchFamily="49" charset="-128"/>
              </a:rPr>
              <a:t>は仕事に戻りたいゴールをもっています。わたしは彼の関心にあった仕事についてのアイデアが欲しいと思います」、「</a:t>
            </a:r>
            <a:r>
              <a:rPr lang="ja-JP" altLang="en-US" dirty="0">
                <a:latin typeface="ＭＳ ゴシック" panose="020B0609070205080204" pitchFamily="49" charset="-128"/>
                <a:ea typeface="ＭＳ ゴシック" panose="020B0609070205080204" pitchFamily="49" charset="-128"/>
              </a:rPr>
              <a:t>和子</a:t>
            </a:r>
            <a:r>
              <a:rPr lang="ja-JP" altLang="ja-JP" dirty="0">
                <a:latin typeface="ＭＳ ゴシック" panose="020B0609070205080204" pitchFamily="49" charset="-128"/>
                <a:ea typeface="ＭＳ ゴシック" panose="020B0609070205080204" pitchFamily="49" charset="-128"/>
              </a:rPr>
              <a:t>は彼女の生活の中でもっと友人が欲しいです。わたしは彼女がもっと人に会える場所に関してアイデアが欲しいと思います」。クライエント</a:t>
            </a:r>
            <a:r>
              <a:rPr lang="ja-JP" altLang="en-US" dirty="0">
                <a:latin typeface="ＭＳ ゴシック" panose="020B0609070205080204" pitchFamily="49" charset="-128"/>
                <a:ea typeface="ＭＳ ゴシック" panose="020B0609070205080204" pitchFamily="49" charset="-128"/>
              </a:rPr>
              <a:t>（利用者）</a:t>
            </a:r>
            <a:r>
              <a:rPr lang="ja-JP" altLang="ja-JP" dirty="0">
                <a:latin typeface="ＭＳ ゴシック" panose="020B0609070205080204" pitchFamily="49" charset="-128"/>
                <a:ea typeface="ＭＳ ゴシック" panose="020B0609070205080204" pitchFamily="49" charset="-128"/>
              </a:rPr>
              <a:t>のゴール（目標）がこの過程の中心的な段階です。</a:t>
            </a:r>
            <a:endParaRPr lang="en-US" altLang="ja-JP" dirty="0">
              <a:latin typeface="ＭＳ ゴシック" panose="020B0609070205080204" pitchFamily="49" charset="-128"/>
              <a:ea typeface="ＭＳ ゴシック" panose="020B0609070205080204" pitchFamily="49" charset="-128"/>
            </a:endParaRPr>
          </a:p>
          <a:p>
            <a:r>
              <a:rPr lang="ja-JP" altLang="ja-JP" dirty="0">
                <a:latin typeface="ＭＳ ゴシック" panose="020B0609070205080204" pitchFamily="49" charset="-128"/>
                <a:ea typeface="ＭＳ ゴシック" panose="020B0609070205080204" pitchFamily="49" charset="-128"/>
              </a:rPr>
              <a:t>もし、クライエント</a:t>
            </a:r>
            <a:r>
              <a:rPr lang="ja-JP" altLang="en-US" dirty="0">
                <a:latin typeface="ＭＳ ゴシック" panose="020B0609070205080204" pitchFamily="49" charset="-128"/>
                <a:ea typeface="ＭＳ ゴシック" panose="020B0609070205080204" pitchFamily="49" charset="-128"/>
              </a:rPr>
              <a:t>（利用者）</a:t>
            </a:r>
            <a:r>
              <a:rPr lang="ja-JP" altLang="ja-JP" dirty="0">
                <a:latin typeface="ＭＳ ゴシック" panose="020B0609070205080204" pitchFamily="49" charset="-128"/>
                <a:ea typeface="ＭＳ ゴシック" panose="020B0609070205080204" pitchFamily="49" charset="-128"/>
              </a:rPr>
              <a:t>が特別なゴール（目標）をもっていないなら、クライエント</a:t>
            </a:r>
            <a:r>
              <a:rPr lang="ja-JP" altLang="en-US" dirty="0">
                <a:latin typeface="ＭＳ ゴシック" panose="020B0609070205080204" pitchFamily="49" charset="-128"/>
                <a:ea typeface="ＭＳ ゴシック" panose="020B0609070205080204" pitchFamily="49" charset="-128"/>
              </a:rPr>
              <a:t>（利用者）</a:t>
            </a:r>
            <a:r>
              <a:rPr lang="ja-JP" altLang="ja-JP" dirty="0">
                <a:latin typeface="ＭＳ ゴシック" panose="020B0609070205080204" pitchFamily="49" charset="-128"/>
                <a:ea typeface="ＭＳ ゴシック" panose="020B0609070205080204" pitchFamily="49" charset="-128"/>
              </a:rPr>
              <a:t>にとって熱心で意味のあるゴールを見出すような関わり方について、思いをめぐらすような質問をグループではなされるべきです。この過程におけるポイントで重要なことは</a:t>
            </a:r>
            <a:r>
              <a:rPr lang="ja-JP" altLang="ja-JP"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ＧＳＶ</a:t>
            </a:r>
            <a:r>
              <a:rPr lang="ja-JP" altLang="ja-JP" dirty="0" smtClean="0">
                <a:latin typeface="ＭＳ ゴシック" panose="020B0609070205080204" pitchFamily="49" charset="-128"/>
                <a:ea typeface="ＭＳ ゴシック" panose="020B0609070205080204" pitchFamily="49" charset="-128"/>
              </a:rPr>
              <a:t>チーム</a:t>
            </a:r>
            <a:r>
              <a:rPr lang="ja-JP" altLang="ja-JP" dirty="0">
                <a:latin typeface="ＭＳ ゴシック" panose="020B0609070205080204" pitchFamily="49" charset="-128"/>
                <a:ea typeface="ＭＳ ゴシック" panose="020B0609070205080204" pitchFamily="49" charset="-128"/>
              </a:rPr>
              <a:t>が、成し遂げられることはなにかに焦点をあてることを保つことです。</a:t>
            </a:r>
          </a:p>
          <a:p>
            <a:endParaRPr kumimoji="1" lang="ja-JP" altLang="en-US"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19</a:t>
            </a:fld>
            <a:endParaRPr lang="en-US" altLang="ja-JP">
              <a:solidFill>
                <a:srgbClr val="464653"/>
              </a:solidFill>
            </a:endParaRPr>
          </a:p>
        </p:txBody>
      </p:sp>
    </p:spTree>
    <p:extLst>
      <p:ext uri="{BB962C8B-B14F-4D97-AF65-F5344CB8AC3E}">
        <p14:creationId xmlns:p14="http://schemas.microsoft.com/office/powerpoint/2010/main" val="219558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9058"/>
            <a:ext cx="7976271" cy="5386090"/>
          </a:xfrm>
          <a:prstGeom prst="rect">
            <a:avLst/>
          </a:prstGeom>
          <a:noFill/>
        </p:spPr>
        <p:txBody>
          <a:bodyPr wrap="square" rtlCol="0">
            <a:spAutoFit/>
          </a:bodyPr>
          <a:lstStyle/>
          <a:p>
            <a:r>
              <a:rPr lang="en-US" altLang="ja-JP" b="1" dirty="0">
                <a:latin typeface="ＭＳ ゴシック" panose="020B0609070205080204" pitchFamily="49" charset="-128"/>
                <a:ea typeface="ＭＳ ゴシック" panose="020B0609070205080204" pitchFamily="49" charset="-128"/>
                <a:cs typeface="メイリオ" pitchFamily="50" charset="-128"/>
              </a:rPr>
              <a:t>【</a:t>
            </a:r>
            <a:r>
              <a:rPr lang="ja-JP" altLang="en-US" b="1" dirty="0">
                <a:latin typeface="ＭＳ ゴシック" panose="020B0609070205080204" pitchFamily="49" charset="-128"/>
                <a:ea typeface="ＭＳ ゴシック" panose="020B0609070205080204" pitchFamily="49" charset="-128"/>
                <a:cs typeface="メイリオ" pitchFamily="50" charset="-128"/>
              </a:rPr>
              <a:t>獲得目標（標準カリキュラム） </a:t>
            </a:r>
            <a:r>
              <a:rPr lang="en-US" altLang="ja-JP" b="1" dirty="0">
                <a:latin typeface="ＭＳ ゴシック" panose="020B0609070205080204" pitchFamily="49" charset="-128"/>
                <a:ea typeface="ＭＳ ゴシック" panose="020B0609070205080204" pitchFamily="49" charset="-128"/>
                <a:cs typeface="メイリオ" pitchFamily="50" charset="-128"/>
              </a:rPr>
              <a:t>】</a:t>
            </a:r>
          </a:p>
          <a:p>
            <a:pPr>
              <a:lnSpc>
                <a:spcPts val="554"/>
              </a:lnSpc>
            </a:pPr>
            <a:endParaRPr lang="ja-JP" altLang="en-US" b="1" dirty="0">
              <a:latin typeface="ＭＳ ゴシック" panose="020B0609070205080204" pitchFamily="49" charset="-128"/>
              <a:ea typeface="ＭＳ ゴシック" panose="020B0609070205080204" pitchFamily="49" charset="-128"/>
              <a:cs typeface="メイリオ" pitchFamily="50" charset="-128"/>
            </a:endParaRPr>
          </a:p>
          <a:p>
            <a:pPr marL="408853" indent="-408853"/>
            <a:r>
              <a:rPr lang="ja-JP" altLang="en-US" dirty="0">
                <a:latin typeface="ＭＳ ゴシック" panose="020B0609070205080204" pitchFamily="49" charset="-128"/>
                <a:ea typeface="ＭＳ ゴシック" panose="020B0609070205080204" pitchFamily="49" charset="-128"/>
                <a:cs typeface="メイリオ" pitchFamily="50" charset="-128"/>
              </a:rPr>
              <a:t>　</a:t>
            </a:r>
            <a:r>
              <a:rPr lang="ja-JP" altLang="en-US" dirty="0" smtClean="0">
                <a:latin typeface="ＭＳ ゴシック" panose="020B0609070205080204" pitchFamily="49" charset="-128"/>
                <a:ea typeface="ＭＳ ゴシック" panose="020B0609070205080204" pitchFamily="49" charset="-128"/>
                <a:cs typeface="メイリオ" pitchFamily="50" charset="-128"/>
              </a:rPr>
              <a:t>① 相談</a:t>
            </a:r>
            <a:r>
              <a:rPr lang="ja-JP" altLang="en-US" dirty="0">
                <a:latin typeface="ＭＳ ゴシック" panose="020B0609070205080204" pitchFamily="49" charset="-128"/>
                <a:ea typeface="ＭＳ ゴシック" panose="020B0609070205080204" pitchFamily="49" charset="-128"/>
                <a:cs typeface="メイリオ" pitchFamily="50" charset="-128"/>
              </a:rPr>
              <a:t>支援専門員の人材育成方法としての経験から学ぶ省察的思考の重要性について理解する。具体的な実施方法として事例研究及びスーパービジョンの理論と方法について理解する</a:t>
            </a:r>
            <a:r>
              <a:rPr lang="ja-JP" altLang="en-US" dirty="0" smtClean="0">
                <a:latin typeface="ＭＳ ゴシック" panose="020B0609070205080204" pitchFamily="49" charset="-128"/>
                <a:ea typeface="ＭＳ ゴシック" panose="020B0609070205080204" pitchFamily="49" charset="-128"/>
                <a:cs typeface="メイリオ" pitchFamily="50" charset="-128"/>
              </a:rPr>
              <a:t>。</a:t>
            </a:r>
            <a:endParaRPr lang="ja-JP" altLang="en-US" dirty="0">
              <a:latin typeface="ＭＳ ゴシック" panose="020B0609070205080204" pitchFamily="49" charset="-128"/>
              <a:ea typeface="ＭＳ ゴシック" panose="020B0609070205080204" pitchFamily="49" charset="-128"/>
              <a:cs typeface="メイリオ" pitchFamily="50" charset="-128"/>
            </a:endParaRPr>
          </a:p>
          <a:p>
            <a:endParaRPr lang="ja-JP" altLang="en-US" b="1" dirty="0">
              <a:latin typeface="ＭＳ ゴシック" panose="020B0609070205080204" pitchFamily="49" charset="-128"/>
              <a:ea typeface="ＭＳ ゴシック" panose="020B0609070205080204" pitchFamily="49" charset="-128"/>
              <a:cs typeface="メイリオ" pitchFamily="50" charset="-128"/>
            </a:endParaRPr>
          </a:p>
          <a:p>
            <a:r>
              <a:rPr lang="en-US" altLang="ja-JP" b="1" dirty="0">
                <a:latin typeface="ＭＳ ゴシック" panose="020B0609070205080204" pitchFamily="49" charset="-128"/>
                <a:ea typeface="ＭＳ ゴシック" panose="020B0609070205080204" pitchFamily="49" charset="-128"/>
                <a:cs typeface="メイリオ" pitchFamily="50" charset="-128"/>
              </a:rPr>
              <a:t>【</a:t>
            </a:r>
            <a:r>
              <a:rPr lang="ja-JP" altLang="en-US" b="1" dirty="0">
                <a:latin typeface="ＭＳ ゴシック" panose="020B0609070205080204" pitchFamily="49" charset="-128"/>
                <a:ea typeface="ＭＳ ゴシック" panose="020B0609070205080204" pitchFamily="49" charset="-128"/>
                <a:cs typeface="メイリオ" pitchFamily="50" charset="-128"/>
              </a:rPr>
              <a:t>内容（標準カリキュラム）</a:t>
            </a:r>
            <a:r>
              <a:rPr lang="en-US" altLang="ja-JP" b="1" dirty="0">
                <a:latin typeface="ＭＳ ゴシック" panose="020B0609070205080204" pitchFamily="49" charset="-128"/>
                <a:ea typeface="ＭＳ ゴシック" panose="020B0609070205080204" pitchFamily="49" charset="-128"/>
                <a:cs typeface="メイリオ" pitchFamily="50" charset="-128"/>
              </a:rPr>
              <a:t>】</a:t>
            </a:r>
          </a:p>
          <a:p>
            <a:pPr>
              <a:lnSpc>
                <a:spcPts val="554"/>
              </a:lnSpc>
            </a:pPr>
            <a:endParaRPr lang="ja-JP" altLang="en-US" b="1" dirty="0">
              <a:latin typeface="ＭＳ ゴシック" panose="020B0609070205080204" pitchFamily="49" charset="-128"/>
              <a:ea typeface="ＭＳ ゴシック" panose="020B0609070205080204" pitchFamily="49" charset="-128"/>
              <a:cs typeface="メイリオ" pitchFamily="50" charset="-128"/>
            </a:endParaRPr>
          </a:p>
          <a:p>
            <a:pPr marL="408853" indent="-408853"/>
            <a:r>
              <a:rPr lang="ja-JP" altLang="en-US" dirty="0" smtClean="0">
                <a:latin typeface="ＭＳ ゴシック" panose="020B0609070205080204" pitchFamily="49" charset="-128"/>
                <a:ea typeface="ＭＳ ゴシック" panose="020B0609070205080204" pitchFamily="49" charset="-128"/>
                <a:cs typeface="メイリオ" pitchFamily="50" charset="-128"/>
              </a:rPr>
              <a:t>　① 事例</a:t>
            </a:r>
            <a:r>
              <a:rPr lang="ja-JP" altLang="en-US" dirty="0">
                <a:latin typeface="ＭＳ ゴシック" panose="020B0609070205080204" pitchFamily="49" charset="-128"/>
                <a:ea typeface="ＭＳ ゴシック" panose="020B0609070205080204" pitchFamily="49" charset="-128"/>
                <a:cs typeface="メイリオ" pitchFamily="50" charset="-128"/>
              </a:rPr>
              <a:t>研究などによる経験から学ぶ省察的思考の重要性とその効果を高めるスーパービジョンの役割について講義を行う</a:t>
            </a:r>
            <a:r>
              <a:rPr lang="ja-JP" altLang="en-US" dirty="0" smtClean="0">
                <a:latin typeface="ＭＳ ゴシック" panose="020B0609070205080204" pitchFamily="49" charset="-128"/>
                <a:ea typeface="ＭＳ ゴシック" panose="020B0609070205080204" pitchFamily="49" charset="-128"/>
                <a:cs typeface="メイリオ" pitchFamily="50" charset="-128"/>
              </a:rPr>
              <a:t>。</a:t>
            </a:r>
          </a:p>
          <a:p>
            <a:pPr marL="408853" indent="-408853">
              <a:lnSpc>
                <a:spcPts val="600"/>
              </a:lnSpc>
            </a:pPr>
            <a:endParaRPr lang="ja-JP" altLang="en-US" dirty="0">
              <a:latin typeface="ＭＳ ゴシック" panose="020B0609070205080204" pitchFamily="49" charset="-128"/>
              <a:ea typeface="ＭＳ ゴシック" panose="020B0609070205080204" pitchFamily="49" charset="-128"/>
              <a:cs typeface="メイリオ" pitchFamily="50" charset="-128"/>
            </a:endParaRPr>
          </a:p>
          <a:p>
            <a:pPr marL="408853" indent="-408853"/>
            <a:r>
              <a:rPr lang="ja-JP" altLang="en-US" dirty="0" smtClean="0">
                <a:latin typeface="ＭＳ ゴシック" panose="020B0609070205080204" pitchFamily="49" charset="-128"/>
                <a:ea typeface="ＭＳ ゴシック" panose="020B0609070205080204" pitchFamily="49" charset="-128"/>
                <a:cs typeface="メイリオ" pitchFamily="50" charset="-128"/>
              </a:rPr>
              <a:t>　② 実践</a:t>
            </a:r>
            <a:r>
              <a:rPr lang="ja-JP" altLang="en-US" dirty="0">
                <a:latin typeface="ＭＳ ゴシック" panose="020B0609070205080204" pitchFamily="49" charset="-128"/>
                <a:ea typeface="ＭＳ ゴシック" panose="020B0609070205080204" pitchFamily="49" charset="-128"/>
                <a:cs typeface="メイリオ" pitchFamily="50" charset="-128"/>
              </a:rPr>
              <a:t>に基づいた事例研究の理論と方法について理解するための講義を行う。事例研究の具体的な意義と目的として、①事例を深める、②実践を追体験する、③援助の質を向上させる、④援助の原則を導き出す、⑤実践を評価する、⑥連携のための援助感や援助方針を形成する、⑦援助者を育てる、⑧組織を育てる等について解説する。また、事例研究の基本的プロセスと留意事項について解説する</a:t>
            </a:r>
            <a:r>
              <a:rPr lang="ja-JP" altLang="en-US" dirty="0" smtClean="0">
                <a:latin typeface="ＭＳ ゴシック" panose="020B0609070205080204" pitchFamily="49" charset="-128"/>
                <a:ea typeface="ＭＳ ゴシック" panose="020B0609070205080204" pitchFamily="49" charset="-128"/>
                <a:cs typeface="メイリオ" pitchFamily="50" charset="-128"/>
              </a:rPr>
              <a:t>。</a:t>
            </a:r>
          </a:p>
          <a:p>
            <a:pPr marL="408853" indent="-408853">
              <a:lnSpc>
                <a:spcPts val="600"/>
              </a:lnSpc>
            </a:pPr>
            <a:endParaRPr lang="ja-JP" altLang="en-US" dirty="0">
              <a:latin typeface="ＭＳ ゴシック" panose="020B0609070205080204" pitchFamily="49" charset="-128"/>
              <a:ea typeface="ＭＳ ゴシック" panose="020B0609070205080204" pitchFamily="49" charset="-128"/>
              <a:cs typeface="メイリオ" pitchFamily="50" charset="-128"/>
            </a:endParaRPr>
          </a:p>
          <a:p>
            <a:pPr marL="408853" indent="-408853"/>
            <a:r>
              <a:rPr lang="ja-JP" altLang="en-US" dirty="0" smtClean="0">
                <a:latin typeface="ＭＳ ゴシック" panose="020B0609070205080204" pitchFamily="49" charset="-128"/>
                <a:ea typeface="ＭＳ ゴシック" panose="020B0609070205080204" pitchFamily="49" charset="-128"/>
                <a:cs typeface="メイリオ" pitchFamily="50" charset="-128"/>
              </a:rPr>
              <a:t>　③ 人材</a:t>
            </a:r>
            <a:r>
              <a:rPr lang="ja-JP" altLang="en-US" dirty="0">
                <a:latin typeface="ＭＳ ゴシック" panose="020B0609070205080204" pitchFamily="49" charset="-128"/>
                <a:ea typeface="ＭＳ ゴシック" panose="020B0609070205080204" pitchFamily="49" charset="-128"/>
                <a:cs typeface="メイリオ" pitchFamily="50" charset="-128"/>
              </a:rPr>
              <a:t>育成におけるスーパービジョンの理論と方法について理解するための講義を行う。（教育、支持、管理の各機能についての解説及び個別、グループ、ライブ、ピア、セルフ等の実施方法とその長所・短所等について解説する。</a:t>
            </a:r>
            <a:r>
              <a:rPr lang="ja-JP" altLang="en-US" dirty="0" smtClean="0">
                <a:latin typeface="ＭＳ ゴシック" panose="020B0609070205080204" pitchFamily="49" charset="-128"/>
                <a:ea typeface="ＭＳ ゴシック" panose="020B0609070205080204" pitchFamily="49" charset="-128"/>
                <a:cs typeface="メイリオ" pitchFamily="50" charset="-128"/>
              </a:rPr>
              <a:t>）</a:t>
            </a:r>
            <a:endParaRPr lang="ja-JP" altLang="en-US"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517396" y="504368"/>
            <a:ext cx="4386949" cy="490134"/>
          </a:xfrm>
          <a:prstGeom prst="rect">
            <a:avLst/>
          </a:prstGeom>
          <a:noFill/>
        </p:spPr>
        <p:txBody>
          <a:bodyPr wrap="square" rtlCol="0">
            <a:spAutoFit/>
          </a:bodyPr>
          <a:lstStyle/>
          <a:p>
            <a:r>
              <a:rPr lang="ja-JP" altLang="en-US" sz="2585" b="1">
                <a:latin typeface="メイリオ" pitchFamily="50" charset="-128"/>
                <a:ea typeface="メイリオ" pitchFamily="50" charset="-128"/>
                <a:cs typeface="メイリオ" pitchFamily="50" charset="-128"/>
              </a:rPr>
              <a:t>本科目の内容と獲得</a:t>
            </a:r>
            <a:r>
              <a:rPr lang="ja-JP" altLang="en-US" sz="2585" b="1" smtClean="0">
                <a:latin typeface="メイリオ" pitchFamily="50" charset="-128"/>
                <a:ea typeface="メイリオ" pitchFamily="50" charset="-128"/>
                <a:cs typeface="メイリオ" pitchFamily="50" charset="-128"/>
              </a:rPr>
              <a:t>目標</a:t>
            </a:r>
            <a:endParaRPr lang="ja-JP" altLang="en-US" sz="2585" b="1" dirty="0">
              <a:latin typeface="メイリオ" pitchFamily="50" charset="-128"/>
              <a:ea typeface="メイリオ" pitchFamily="50"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6781780" y="324652"/>
            <a:ext cx="1825529" cy="422032"/>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
        <p:nvSpPr>
          <p:cNvPr id="8" name="フッター プレースホルダー 6"/>
          <p:cNvSpPr>
            <a:spLocks noGrp="1"/>
          </p:cNvSpPr>
          <p:nvPr>
            <p:ph type="ftr" sz="quarter" idx="11"/>
          </p:nvPr>
        </p:nvSpPr>
        <p:spPr>
          <a:xfrm>
            <a:off x="351693" y="6357199"/>
            <a:ext cx="8440615" cy="235542"/>
          </a:xfrm>
        </p:spPr>
        <p:txBody>
          <a:bodyPr/>
          <a:lstStyle/>
          <a:p>
            <a:r>
              <a:rPr lang="zh-TW" altLang="en-US" sz="738">
                <a:latin typeface="ＭＳ ゴシック" panose="020B0609070205080204" pitchFamily="49" charset="-128"/>
                <a:ea typeface="ＭＳ ゴシック" panose="020B0609070205080204" pitchFamily="49" charset="-128"/>
              </a:rPr>
              <a:t>令和元年度相談支援従事者指導者養成研修 配布資料</a:t>
            </a:r>
            <a:endParaRPr lang="ja-JP" altLang="en-US" sz="738">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555621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1975" y="260351"/>
            <a:ext cx="7886700" cy="1325563"/>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グループスーパービジョン</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の</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進め方</a:t>
            </a:r>
            <a:r>
              <a:rPr kumimoji="1" lang="ja-JP" altLang="en-US" sz="3200" smtClean="0">
                <a:solidFill>
                  <a:srgbClr val="C00000"/>
                </a:solidFill>
              </a:rPr>
              <a:t/>
            </a:r>
            <a:br>
              <a:rPr kumimoji="1" lang="ja-JP" altLang="en-US" sz="3200" smtClean="0">
                <a:solidFill>
                  <a:srgbClr val="C00000"/>
                </a:solidFill>
              </a:rPr>
            </a:br>
            <a:r>
              <a:rPr kumimoji="1"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ステップ３・ステップ４</a:t>
            </a:r>
            <a:endParaRPr lang="ja-JP" altLang="en-US" sz="1800" dirty="0"/>
          </a:p>
        </p:txBody>
      </p:sp>
      <p:sp>
        <p:nvSpPr>
          <p:cNvPr id="3" name="コンテンツ プレースホルダー 2"/>
          <p:cNvSpPr>
            <a:spLocks noGrp="1"/>
          </p:cNvSpPr>
          <p:nvPr>
            <p:ph idx="1"/>
          </p:nvPr>
        </p:nvSpPr>
        <p:spPr>
          <a:xfrm>
            <a:off x="647700" y="1692275"/>
            <a:ext cx="8267700" cy="4351338"/>
          </a:xfrm>
        </p:spPr>
        <p:txBody>
          <a:bodyPr>
            <a:normAutofit fontScale="70000" lnSpcReduction="20000"/>
          </a:bodyPr>
          <a:lstStyle/>
          <a:p>
            <a:pPr>
              <a:lnSpc>
                <a:spcPts val="1900"/>
              </a:lnSpc>
            </a:pPr>
            <a:r>
              <a:rPr lang="ja-JP" altLang="ja-JP" dirty="0">
                <a:latin typeface="ＭＳ ゴシック" panose="020B0609070205080204" pitchFamily="49" charset="-128"/>
                <a:ea typeface="ＭＳ ゴシック" panose="020B0609070205080204" pitchFamily="49" charset="-128"/>
              </a:rPr>
              <a:t>ステップ３：現状は何か、すでに取り組んだことは何か</a:t>
            </a:r>
          </a:p>
          <a:p>
            <a:pPr>
              <a:lnSpc>
                <a:spcPts val="1900"/>
              </a:lnSpc>
            </a:pPr>
            <a:r>
              <a:rPr lang="ja-JP" altLang="en-US" dirty="0">
                <a:latin typeface="ＭＳ ゴシック" panose="020B0609070205080204" pitchFamily="49" charset="-128"/>
                <a:ea typeface="ＭＳ ゴシック" panose="020B0609070205080204" pitchFamily="49" charset="-128"/>
              </a:rPr>
              <a:t>スーパーバイジー</a:t>
            </a:r>
            <a:r>
              <a:rPr lang="ja-JP" altLang="ja-JP" dirty="0">
                <a:latin typeface="ＭＳ ゴシック" panose="020B0609070205080204" pitchFamily="49" charset="-128"/>
                <a:ea typeface="ＭＳ ゴシック" panose="020B0609070205080204" pitchFamily="49" charset="-128"/>
              </a:rPr>
              <a:t>は、現状とすでに取り組まれた２，３のことについて、</a:t>
            </a:r>
            <a:r>
              <a:rPr lang="ja-JP" altLang="en-US" dirty="0">
                <a:latin typeface="ＭＳ ゴシック" panose="020B0609070205080204" pitchFamily="49" charset="-128"/>
                <a:ea typeface="ＭＳ ゴシック" panose="020B0609070205080204" pitchFamily="49" charset="-128"/>
              </a:rPr>
              <a:t>数分で説明します</a:t>
            </a:r>
            <a:r>
              <a:rPr lang="ja-JP" altLang="ja-JP" dirty="0">
                <a:latin typeface="ＭＳ ゴシック" panose="020B0609070205080204" pitchFamily="49" charset="-128"/>
                <a:ea typeface="ＭＳ ゴシック" panose="020B0609070205080204" pitchFamily="49" charset="-128"/>
              </a:rPr>
              <a:t>。</a:t>
            </a:r>
          </a:p>
          <a:p>
            <a:pPr marL="0" indent="0">
              <a:lnSpc>
                <a:spcPts val="1900"/>
              </a:lnSpc>
              <a:buNone/>
            </a:pPr>
            <a:r>
              <a:rPr lang="en-US" altLang="ja-JP" dirty="0">
                <a:latin typeface="ＭＳ ゴシック" panose="020B0609070205080204" pitchFamily="49" charset="-128"/>
                <a:ea typeface="ＭＳ ゴシック" panose="020B0609070205080204" pitchFamily="49" charset="-128"/>
              </a:rPr>
              <a:t> </a:t>
            </a:r>
            <a:endParaRPr lang="ja-JP" altLang="ja-JP" dirty="0">
              <a:latin typeface="ＭＳ ゴシック" panose="020B0609070205080204" pitchFamily="49" charset="-128"/>
              <a:ea typeface="ＭＳ ゴシック" panose="020B0609070205080204" pitchFamily="49" charset="-128"/>
            </a:endParaRPr>
          </a:p>
          <a:p>
            <a:pPr>
              <a:lnSpc>
                <a:spcPts val="1900"/>
              </a:lnSpc>
            </a:pPr>
            <a:r>
              <a:rPr lang="ja-JP" altLang="ja-JP" dirty="0">
                <a:latin typeface="ＭＳ ゴシック" panose="020B0609070205080204" pitchFamily="49" charset="-128"/>
                <a:ea typeface="ＭＳ ゴシック" panose="020B0609070205080204" pitchFamily="49" charset="-128"/>
              </a:rPr>
              <a:t>ステップ４：ストレングスアセスメントから明らかにされ、</a:t>
            </a:r>
            <a:r>
              <a:rPr lang="en-US" altLang="ja-JP" dirty="0">
                <a:latin typeface="ＭＳ ゴシック" panose="020B0609070205080204" pitchFamily="49" charset="-128"/>
                <a:ea typeface="ＭＳ ゴシック" panose="020B0609070205080204" pitchFamily="49" charset="-128"/>
              </a:rPr>
              <a:t>GSV</a:t>
            </a:r>
            <a:r>
              <a:rPr lang="ja-JP" altLang="en-US" dirty="0">
                <a:latin typeface="ＭＳ ゴシック" panose="020B0609070205080204" pitchFamily="49" charset="-128"/>
                <a:ea typeface="ＭＳ ゴシック" panose="020B0609070205080204" pitchFamily="49" charset="-128"/>
              </a:rPr>
              <a:t>参加者（スーパーバイザー）</a:t>
            </a:r>
            <a:r>
              <a:rPr lang="ja-JP" altLang="ja-JP" dirty="0">
                <a:latin typeface="ＭＳ ゴシック" panose="020B0609070205080204" pitchFamily="49" charset="-128"/>
                <a:ea typeface="ＭＳ ゴシック" panose="020B0609070205080204" pitchFamily="49" charset="-128"/>
              </a:rPr>
              <a:t>が必要としていることは何か</a:t>
            </a:r>
          </a:p>
          <a:p>
            <a:pPr>
              <a:lnSpc>
                <a:spcPts val="1900"/>
              </a:lnSpc>
            </a:pPr>
            <a:r>
              <a:rPr lang="ja-JP" altLang="ja-JP" dirty="0">
                <a:latin typeface="ＭＳ ゴシック" panose="020B0609070205080204" pitchFamily="49" charset="-128"/>
                <a:ea typeface="ＭＳ ゴシック" panose="020B0609070205080204" pitchFamily="49" charset="-128"/>
              </a:rPr>
              <a:t>このポイントでは、ストレングスアセスメントを、</a:t>
            </a:r>
            <a:r>
              <a:rPr lang="ja-JP" altLang="en-US" dirty="0">
                <a:latin typeface="ＭＳ ゴシック" panose="020B0609070205080204" pitchFamily="49" charset="-128"/>
                <a:ea typeface="ＭＳ ゴシック" panose="020B0609070205080204" pitchFamily="49" charset="-128"/>
              </a:rPr>
              <a:t>数分</a:t>
            </a:r>
            <a:r>
              <a:rPr lang="ja-JP" altLang="ja-JP" dirty="0">
                <a:latin typeface="ＭＳ ゴシック" panose="020B0609070205080204" pitchFamily="49" charset="-128"/>
                <a:ea typeface="ＭＳ ゴシック" panose="020B0609070205080204" pitchFamily="49" charset="-128"/>
              </a:rPr>
              <a:t>で概観することは有効で</a:t>
            </a:r>
            <a:r>
              <a:rPr lang="ja-JP" altLang="en-US" dirty="0">
                <a:latin typeface="ＭＳ ゴシック" panose="020B0609070205080204" pitchFamily="49" charset="-128"/>
                <a:ea typeface="ＭＳ ゴシック" panose="020B0609070205080204" pitchFamily="49" charset="-128"/>
              </a:rPr>
              <a:t>す</a:t>
            </a:r>
            <a:r>
              <a:rPr lang="ja-JP" altLang="ja-JP" dirty="0">
                <a:latin typeface="ＭＳ ゴシック" panose="020B0609070205080204" pitchFamily="49" charset="-128"/>
                <a:ea typeface="ＭＳ ゴシック" panose="020B0609070205080204" pitchFamily="49" charset="-128"/>
              </a:rPr>
              <a:t>。それから、</a:t>
            </a:r>
            <a:r>
              <a:rPr lang="en-US" altLang="ja-JP" dirty="0">
                <a:latin typeface="ＭＳ ゴシック" panose="020B0609070205080204" pitchFamily="49" charset="-128"/>
                <a:ea typeface="ＭＳ ゴシック" panose="020B0609070205080204" pitchFamily="49" charset="-128"/>
              </a:rPr>
              <a:t>10</a:t>
            </a:r>
            <a:r>
              <a:rPr lang="ja-JP" altLang="en-US" dirty="0">
                <a:latin typeface="ＭＳ ゴシック" panose="020B0609070205080204" pitchFamily="49" charset="-128"/>
                <a:ea typeface="ＭＳ ゴシック" panose="020B0609070205080204" pitchFamily="49" charset="-128"/>
              </a:rPr>
              <a:t>～</a:t>
            </a:r>
            <a:r>
              <a:rPr lang="en-US" altLang="ja-JP" dirty="0">
                <a:latin typeface="ＭＳ ゴシック" panose="020B0609070205080204" pitchFamily="49" charset="-128"/>
                <a:ea typeface="ＭＳ ゴシック" panose="020B0609070205080204" pitchFamily="49" charset="-128"/>
              </a:rPr>
              <a:t>20</a:t>
            </a:r>
            <a:r>
              <a:rPr lang="ja-JP" altLang="ja-JP" dirty="0">
                <a:latin typeface="ＭＳ ゴシック" panose="020B0609070205080204" pitchFamily="49" charset="-128"/>
                <a:ea typeface="ＭＳ ゴシック" panose="020B0609070205080204" pitchFamily="49" charset="-128"/>
              </a:rPr>
              <a:t>分間で、</a:t>
            </a:r>
            <a:r>
              <a:rPr lang="en-US" altLang="ja-JP" dirty="0">
                <a:latin typeface="ＭＳ ゴシック" panose="020B0609070205080204" pitchFamily="49" charset="-128"/>
                <a:ea typeface="ＭＳ ゴシック" panose="020B0609070205080204" pitchFamily="49" charset="-128"/>
              </a:rPr>
              <a:t>GSV</a:t>
            </a:r>
            <a:r>
              <a:rPr lang="ja-JP" altLang="ja-JP" dirty="0">
                <a:latin typeface="ＭＳ ゴシック" panose="020B0609070205080204" pitchFamily="49" charset="-128"/>
                <a:ea typeface="ＭＳ ゴシック" panose="020B0609070205080204" pitchFamily="49" charset="-128"/>
              </a:rPr>
              <a:t>チームは書かれていること、完全に掘り下げられていないことをより深く明らかにするために</a:t>
            </a:r>
            <a:r>
              <a:rPr lang="ja-JP" altLang="en-US" dirty="0">
                <a:latin typeface="ＭＳ ゴシック" panose="020B0609070205080204" pitchFamily="49" charset="-128"/>
                <a:ea typeface="ＭＳ ゴシック" panose="020B0609070205080204" pitchFamily="49" charset="-128"/>
              </a:rPr>
              <a:t>スーパーバイジー</a:t>
            </a:r>
            <a:r>
              <a:rPr lang="ja-JP" altLang="ja-JP" dirty="0">
                <a:latin typeface="ＭＳ ゴシック" panose="020B0609070205080204" pitchFamily="49" charset="-128"/>
                <a:ea typeface="ＭＳ ゴシック" panose="020B0609070205080204" pitchFamily="49" charset="-128"/>
              </a:rPr>
              <a:t>に質問をします。たとえば、「ここに、祖母が協力的と書かれています。この人の人生・生活において彼女の役割をもっと教えてほしい」。このセクションでは助言をしてはいけません。ここの目的は、クライエントの目標を達成することを助ける次のステップにおいて、創造的で特別な示唆が提供されるために、クライエント</a:t>
            </a:r>
            <a:r>
              <a:rPr lang="ja-JP" altLang="en-US" dirty="0">
                <a:latin typeface="ＭＳ ゴシック" panose="020B0609070205080204" pitchFamily="49" charset="-128"/>
                <a:ea typeface="ＭＳ ゴシック" panose="020B0609070205080204" pitchFamily="49" charset="-128"/>
              </a:rPr>
              <a:t>（利用者）</a:t>
            </a:r>
            <a:r>
              <a:rPr lang="ja-JP" altLang="ja-JP" dirty="0">
                <a:latin typeface="ＭＳ ゴシック" panose="020B0609070205080204" pitchFamily="49" charset="-128"/>
                <a:ea typeface="ＭＳ ゴシック" panose="020B0609070205080204" pitchFamily="49" charset="-128"/>
              </a:rPr>
              <a:t>についてより深い理解をすることを目的と</a:t>
            </a:r>
            <a:r>
              <a:rPr lang="ja-JP" altLang="ja-JP">
                <a:latin typeface="ＭＳ ゴシック" panose="020B0609070205080204" pitchFamily="49" charset="-128"/>
                <a:ea typeface="ＭＳ ゴシック" panose="020B0609070205080204" pitchFamily="49" charset="-128"/>
              </a:rPr>
              <a:t>します</a:t>
            </a:r>
            <a:r>
              <a:rPr lang="ja-JP" altLang="ja-JP" smtClean="0">
                <a:latin typeface="ＭＳ ゴシック" panose="020B0609070205080204" pitchFamily="49" charset="-128"/>
                <a:ea typeface="ＭＳ ゴシック" panose="020B0609070205080204" pitchFamily="49" charset="-128"/>
              </a:rPr>
              <a:t>。</a:t>
            </a:r>
            <a:endParaRPr lang="ja-JP" altLang="en-US" smtClean="0">
              <a:latin typeface="ＭＳ ゴシック" panose="020B0609070205080204" pitchFamily="49" charset="-128"/>
              <a:ea typeface="ＭＳ ゴシック" panose="020B0609070205080204" pitchFamily="49" charset="-128"/>
            </a:endParaRPr>
          </a:p>
          <a:p>
            <a:pPr>
              <a:lnSpc>
                <a:spcPts val="1900"/>
              </a:lnSpc>
            </a:pPr>
            <a:endParaRPr lang="ja-JP" altLang="en-US">
              <a:latin typeface="ＭＳ ゴシック" panose="020B0609070205080204" pitchFamily="49" charset="-128"/>
              <a:ea typeface="ＭＳ ゴシック" panose="020B0609070205080204" pitchFamily="49" charset="-128"/>
            </a:endParaRPr>
          </a:p>
          <a:p>
            <a:pPr marL="0" indent="0">
              <a:lnSpc>
                <a:spcPts val="1900"/>
              </a:lnSpc>
              <a:buNone/>
            </a:pPr>
            <a:r>
              <a:rPr lang="en-US" altLang="ja-JP" smtClean="0">
                <a:latin typeface="ＭＳ ゴシック" panose="020B0609070205080204" pitchFamily="49" charset="-128"/>
                <a:ea typeface="ＭＳ ゴシック" panose="020B0609070205080204" pitchFamily="49" charset="-128"/>
              </a:rPr>
              <a:t>※</a:t>
            </a:r>
            <a:r>
              <a:rPr lang="ja-JP" altLang="en-US" smtClean="0">
                <a:latin typeface="ＭＳ ゴシック" panose="020B0609070205080204" pitchFamily="49" charset="-128"/>
                <a:ea typeface="ＭＳ ゴシック" panose="020B0609070205080204" pitchFamily="49" charset="-128"/>
              </a:rPr>
              <a:t>時間配分は参考</a:t>
            </a:r>
            <a:endParaRPr lang="ja-JP" altLang="ja-JP" dirty="0"/>
          </a:p>
          <a:p>
            <a:endParaRPr kumimoji="1" lang="ja-JP" altLang="en-US" dirty="0"/>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20</a:t>
            </a:fld>
            <a:endParaRPr lang="en-US" altLang="ja-JP">
              <a:solidFill>
                <a:srgbClr val="464653"/>
              </a:solidFill>
            </a:endParaRPr>
          </a:p>
        </p:txBody>
      </p:sp>
    </p:spTree>
    <p:extLst>
      <p:ext uri="{BB962C8B-B14F-4D97-AF65-F5344CB8AC3E}">
        <p14:creationId xmlns:p14="http://schemas.microsoft.com/office/powerpoint/2010/main" val="2030982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1025" y="260351"/>
            <a:ext cx="7886700" cy="1325563"/>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グループスーパービジョン</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の</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進め方</a:t>
            </a:r>
            <a:r>
              <a:rPr kumimoji="1"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
            </a:r>
            <a:br>
              <a:rPr kumimoji="1" lang="en-US" altLang="ja-JP" sz="3200"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ステップ５</a:t>
            </a:r>
            <a:endParaRPr lang="ja-JP" altLang="en-US" sz="1800" dirty="0">
              <a:solidFill>
                <a:srgbClr val="C00000"/>
              </a:solidFill>
            </a:endParaRPr>
          </a:p>
        </p:txBody>
      </p:sp>
      <p:sp>
        <p:nvSpPr>
          <p:cNvPr id="3" name="コンテンツ プレースホルダー 2"/>
          <p:cNvSpPr>
            <a:spLocks noGrp="1"/>
          </p:cNvSpPr>
          <p:nvPr>
            <p:ph idx="1"/>
          </p:nvPr>
        </p:nvSpPr>
        <p:spPr>
          <a:xfrm>
            <a:off x="628650" y="1787525"/>
            <a:ext cx="8305800" cy="4351338"/>
          </a:xfrm>
        </p:spPr>
        <p:txBody>
          <a:bodyPr>
            <a:normAutofit lnSpcReduction="10000"/>
          </a:bodyPr>
          <a:lstStyle/>
          <a:p>
            <a:r>
              <a:rPr lang="ja-JP" altLang="ja-JP" dirty="0">
                <a:latin typeface="ＭＳ ゴシック" panose="020B0609070205080204" pitchFamily="49" charset="-128"/>
                <a:ea typeface="ＭＳ ゴシック" panose="020B0609070205080204" pitchFamily="49" charset="-128"/>
              </a:rPr>
              <a:t>ステップ５：ブレーンストーミング</a:t>
            </a:r>
          </a:p>
          <a:p>
            <a:r>
              <a:rPr lang="en-US" altLang="ja-JP" dirty="0">
                <a:latin typeface="ＭＳ ゴシック" panose="020B0609070205080204" pitchFamily="49" charset="-128"/>
                <a:ea typeface="ＭＳ ゴシック" panose="020B0609070205080204" pitchFamily="49" charset="-128"/>
              </a:rPr>
              <a:t>20</a:t>
            </a:r>
            <a:r>
              <a:rPr lang="ja-JP" altLang="en-US" dirty="0">
                <a:latin typeface="ＭＳ ゴシック" panose="020B0609070205080204" pitchFamily="49" charset="-128"/>
                <a:ea typeface="ＭＳ ゴシック" panose="020B0609070205080204" pitchFamily="49" charset="-128"/>
              </a:rPr>
              <a:t>～</a:t>
            </a:r>
            <a:r>
              <a:rPr lang="en-US" altLang="ja-JP" dirty="0">
                <a:latin typeface="ＭＳ ゴシック" panose="020B0609070205080204" pitchFamily="49" charset="-128"/>
                <a:ea typeface="ＭＳ ゴシック" panose="020B0609070205080204" pitchFamily="49" charset="-128"/>
              </a:rPr>
              <a:t>30</a:t>
            </a:r>
            <a:r>
              <a:rPr lang="ja-JP" altLang="ja-JP">
                <a:latin typeface="ＭＳ ゴシック" panose="020B0609070205080204" pitchFamily="49" charset="-128"/>
                <a:ea typeface="ＭＳ ゴシック" panose="020B0609070205080204" pitchFamily="49" charset="-128"/>
              </a:rPr>
              <a:t>分間</a:t>
            </a:r>
            <a:r>
              <a:rPr lang="ja-JP" altLang="ja-JP" smtClean="0">
                <a:latin typeface="ＭＳ ゴシック" panose="020B0609070205080204" pitchFamily="49" charset="-128"/>
                <a:ea typeface="ＭＳ ゴシック" panose="020B0609070205080204" pitchFamily="49" charset="-128"/>
              </a:rPr>
              <a:t>、</a:t>
            </a:r>
            <a:r>
              <a:rPr lang="ja-JP" altLang="en-US" smtClean="0">
                <a:latin typeface="ＭＳ ゴシック" panose="020B0609070205080204" pitchFamily="49" charset="-128"/>
                <a:ea typeface="ＭＳ ゴシック" panose="020B0609070205080204" pitchFamily="49" charset="-128"/>
              </a:rPr>
              <a:t>ＧＳＶ</a:t>
            </a:r>
            <a:r>
              <a:rPr lang="ja-JP" altLang="ja-JP" smtClean="0">
                <a:latin typeface="ＭＳ ゴシック" panose="020B0609070205080204" pitchFamily="49" charset="-128"/>
                <a:ea typeface="ＭＳ ゴシック" panose="020B0609070205080204" pitchFamily="49" charset="-128"/>
              </a:rPr>
              <a:t>チーム</a:t>
            </a:r>
            <a:r>
              <a:rPr lang="ja-JP" altLang="ja-JP" dirty="0">
                <a:latin typeface="ＭＳ ゴシック" panose="020B0609070205080204" pitchFamily="49" charset="-128"/>
                <a:ea typeface="ＭＳ ゴシック" panose="020B0609070205080204" pitchFamily="49" charset="-128"/>
              </a:rPr>
              <a:t>はアイデアをブレーンストーミングします。これらのアイデアはクライエント</a:t>
            </a:r>
            <a:r>
              <a:rPr lang="ja-JP" altLang="en-US" dirty="0">
                <a:latin typeface="ＭＳ ゴシック" panose="020B0609070205080204" pitchFamily="49" charset="-128"/>
                <a:ea typeface="ＭＳ ゴシック" panose="020B0609070205080204" pitchFamily="49" charset="-128"/>
              </a:rPr>
              <a:t>（利用者）</a:t>
            </a:r>
            <a:r>
              <a:rPr lang="ja-JP" altLang="ja-JP" dirty="0">
                <a:latin typeface="ＭＳ ゴシック" panose="020B0609070205080204" pitchFamily="49" charset="-128"/>
                <a:ea typeface="ＭＳ ゴシック" panose="020B0609070205080204" pitchFamily="49" charset="-128"/>
              </a:rPr>
              <a:t>の目標に関連していることが重要です。</a:t>
            </a:r>
            <a:endParaRPr lang="en-US" altLang="ja-JP" dirty="0">
              <a:latin typeface="ＭＳ ゴシック" panose="020B0609070205080204" pitchFamily="49" charset="-128"/>
              <a:ea typeface="ＭＳ ゴシック" panose="020B0609070205080204" pitchFamily="49" charset="-128"/>
            </a:endParaRPr>
          </a:p>
          <a:p>
            <a:r>
              <a:rPr lang="ja-JP" altLang="ja-JP" dirty="0">
                <a:latin typeface="ＭＳ ゴシック" panose="020B0609070205080204" pitchFamily="49" charset="-128"/>
                <a:ea typeface="ＭＳ ゴシック" panose="020B0609070205080204" pitchFamily="49" charset="-128"/>
              </a:rPr>
              <a:t>参加者（クライエントに関わっているスタッフ）は、（アイデアの評価をしてはいけません、または、「そうだが、しかし、・・」）といったことを言わずに、すべてのアイデアを書き留めなくてはいけません。ここの目的はチームが創造的で解決的指向であることを認めることです。いくつかの素晴らしいアイデアはしばしばアイデアづくりを始めてからブレーンストーミングの終わりに向かって出てきます。よいブレーンストーミングは</a:t>
            </a:r>
            <a:r>
              <a:rPr lang="en-US" altLang="ja-JP" dirty="0">
                <a:latin typeface="ＭＳ ゴシック" panose="020B0609070205080204" pitchFamily="49" charset="-128"/>
                <a:ea typeface="ＭＳ ゴシック" panose="020B0609070205080204" pitchFamily="49" charset="-128"/>
              </a:rPr>
              <a:t>20</a:t>
            </a:r>
            <a:r>
              <a:rPr lang="ja-JP" altLang="ja-JP" dirty="0">
                <a:latin typeface="ＭＳ ゴシック" panose="020B0609070205080204" pitchFamily="49" charset="-128"/>
                <a:ea typeface="ＭＳ ゴシック" panose="020B0609070205080204" pitchFamily="49" charset="-128"/>
              </a:rPr>
              <a:t>～</a:t>
            </a:r>
            <a:r>
              <a:rPr lang="en-US" altLang="ja-JP" dirty="0">
                <a:latin typeface="ＭＳ ゴシック" panose="020B0609070205080204" pitchFamily="49" charset="-128"/>
                <a:ea typeface="ＭＳ ゴシック" panose="020B0609070205080204" pitchFamily="49" charset="-128"/>
              </a:rPr>
              <a:t>40</a:t>
            </a:r>
            <a:r>
              <a:rPr lang="ja-JP" altLang="ja-JP" dirty="0">
                <a:latin typeface="ＭＳ ゴシック" panose="020B0609070205080204" pitchFamily="49" charset="-128"/>
                <a:ea typeface="ＭＳ ゴシック" panose="020B0609070205080204" pitchFamily="49" charset="-128"/>
              </a:rPr>
              <a:t>のアイデアを</a:t>
            </a:r>
            <a:r>
              <a:rPr lang="ja-JP" altLang="ja-JP">
                <a:latin typeface="ＭＳ ゴシック" panose="020B0609070205080204" pitchFamily="49" charset="-128"/>
                <a:ea typeface="ＭＳ ゴシック" panose="020B0609070205080204" pitchFamily="49" charset="-128"/>
              </a:rPr>
              <a:t>生み出します</a:t>
            </a:r>
            <a:r>
              <a:rPr lang="ja-JP" altLang="ja-JP" smtClean="0">
                <a:latin typeface="ＭＳ ゴシック" panose="020B0609070205080204" pitchFamily="49" charset="-128"/>
                <a:ea typeface="ＭＳ ゴシック" panose="020B0609070205080204" pitchFamily="49" charset="-128"/>
              </a:rPr>
              <a:t>。</a:t>
            </a:r>
            <a:endParaRPr lang="en-US" altLang="ja-JP" smtClean="0">
              <a:latin typeface="ＭＳ ゴシック" panose="020B0609070205080204" pitchFamily="49" charset="-128"/>
              <a:ea typeface="ＭＳ ゴシック" panose="020B0609070205080204" pitchFamily="49" charset="-128"/>
            </a:endParaRPr>
          </a:p>
          <a:p>
            <a:endParaRPr lang="en-US" altLang="ja-JP">
              <a:latin typeface="ＭＳ ゴシック" panose="020B0609070205080204" pitchFamily="49" charset="-128"/>
              <a:ea typeface="ＭＳ ゴシック" panose="020B0609070205080204" pitchFamily="49" charset="-128"/>
            </a:endParaRPr>
          </a:p>
          <a:p>
            <a:r>
              <a:rPr lang="ja-JP" altLang="en-US" smtClean="0">
                <a:latin typeface="ＭＳ ゴシック" panose="020B0609070205080204" pitchFamily="49" charset="-128"/>
                <a:ea typeface="ＭＳ ゴシック" panose="020B0609070205080204" pitchFamily="49" charset="-128"/>
              </a:rPr>
              <a:t>時間配分は参考</a:t>
            </a:r>
            <a:endParaRPr lang="ja-JP" altLang="ja-JP"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21</a:t>
            </a:fld>
            <a:endParaRPr lang="en-US" altLang="ja-JP">
              <a:solidFill>
                <a:srgbClr val="464653"/>
              </a:solidFill>
            </a:endParaRPr>
          </a:p>
        </p:txBody>
      </p:sp>
    </p:spTree>
    <p:extLst>
      <p:ext uri="{BB962C8B-B14F-4D97-AF65-F5344CB8AC3E}">
        <p14:creationId xmlns:p14="http://schemas.microsoft.com/office/powerpoint/2010/main" val="1569095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500" y="250826"/>
            <a:ext cx="7886700" cy="1325563"/>
          </a:xfrm>
        </p:spPr>
        <p:txBody>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グループスーパービジョンの進め方</a:t>
            </a:r>
            <a:r>
              <a:rPr kumimoji="1" lang="en-US" altLang="ja-JP" smtClean="0">
                <a:solidFill>
                  <a:srgbClr val="C00000"/>
                </a:solidFill>
                <a:latin typeface="ＤＨＰ特太ゴシック体" panose="020B0500000000000000" pitchFamily="50" charset="-128"/>
                <a:ea typeface="ＤＨＰ特太ゴシック体" panose="020B0500000000000000" pitchFamily="50" charset="-128"/>
              </a:rPr>
              <a:t/>
            </a:r>
            <a:br>
              <a:rPr kumimoji="1" lang="en-US" altLang="ja-JP"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ステップ６</a:t>
            </a:r>
            <a:endPar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47700" y="1635125"/>
            <a:ext cx="8267700" cy="4351338"/>
          </a:xfrm>
        </p:spPr>
        <p:txBody>
          <a:bodyPr/>
          <a:lstStyle/>
          <a:p>
            <a:r>
              <a:rPr lang="ja-JP" altLang="ja-JP" dirty="0">
                <a:latin typeface="ＭＳ ゴシック" panose="020B0609070205080204" pitchFamily="49" charset="-128"/>
                <a:ea typeface="ＭＳ ゴシック" panose="020B0609070205080204" pitchFamily="49" charset="-128"/>
              </a:rPr>
              <a:t>ステップ６：示唆されたことに基づいたわたし</a:t>
            </a:r>
            <a:r>
              <a:rPr lang="ja-JP" altLang="en-US" dirty="0">
                <a:latin typeface="ＭＳ ゴシック" panose="020B0609070205080204" pitchFamily="49" charset="-128"/>
                <a:ea typeface="ＭＳ ゴシック" panose="020B0609070205080204" pitchFamily="49" charset="-128"/>
              </a:rPr>
              <a:t>（スーパーバイジー）</a:t>
            </a:r>
            <a:r>
              <a:rPr lang="ja-JP" altLang="ja-JP" dirty="0">
                <a:latin typeface="ＭＳ ゴシック" panose="020B0609070205080204" pitchFamily="49" charset="-128"/>
                <a:ea typeface="ＭＳ ゴシック" panose="020B0609070205080204" pitchFamily="49" charset="-128"/>
              </a:rPr>
              <a:t>のプランは何か</a:t>
            </a:r>
          </a:p>
          <a:p>
            <a:r>
              <a:rPr lang="ja-JP" altLang="en-US" dirty="0">
                <a:latin typeface="ＭＳ ゴシック" panose="020B0609070205080204" pitchFamily="49" charset="-128"/>
                <a:ea typeface="ＭＳ ゴシック" panose="020B0609070205080204" pitchFamily="49" charset="-128"/>
              </a:rPr>
              <a:t>スーパーバイジー</a:t>
            </a:r>
            <a:r>
              <a:rPr lang="ja-JP" altLang="ja-JP" dirty="0">
                <a:latin typeface="ＭＳ ゴシック" panose="020B0609070205080204" pitchFamily="49" charset="-128"/>
                <a:ea typeface="ＭＳ ゴシック" panose="020B0609070205080204" pitchFamily="49" charset="-128"/>
              </a:rPr>
              <a:t>は、アイデアを検討し、それから次に取り組むステップを明確に表明します。</a:t>
            </a:r>
            <a:endParaRPr lang="en-US" altLang="ja-JP" dirty="0">
              <a:latin typeface="ＭＳ ゴシック" panose="020B0609070205080204" pitchFamily="49" charset="-128"/>
              <a:ea typeface="ＭＳ ゴシック" panose="020B0609070205080204" pitchFamily="49" charset="-128"/>
            </a:endParaRPr>
          </a:p>
          <a:p>
            <a:r>
              <a:rPr lang="ja-JP" altLang="ja-JP" dirty="0">
                <a:latin typeface="ＭＳ ゴシック" panose="020B0609070205080204" pitchFamily="49" charset="-128"/>
                <a:ea typeface="ＭＳ ゴシック" panose="020B0609070205080204" pitchFamily="49" charset="-128"/>
              </a:rPr>
              <a:t>たとえば、「こんどの木曜日に</a:t>
            </a:r>
            <a:r>
              <a:rPr lang="ja-JP" altLang="en-US" dirty="0">
                <a:latin typeface="ＭＳ ゴシック" panose="020B0609070205080204" pitchFamily="49" charset="-128"/>
                <a:ea typeface="ＭＳ ゴシック" panose="020B0609070205080204" pitchFamily="49" charset="-128"/>
              </a:rPr>
              <a:t>真由美</a:t>
            </a:r>
            <a:r>
              <a:rPr lang="ja-JP" altLang="ja-JP" dirty="0">
                <a:latin typeface="ＭＳ ゴシック" panose="020B0609070205080204" pitchFamily="49" charset="-128"/>
                <a:ea typeface="ＭＳ ゴシック" panose="020B0609070205080204" pitchFamily="49" charset="-128"/>
              </a:rPr>
              <a:t>にあいます。わたしは、もし、彼女が地域との関わりをもっと得るような示唆を求めているならば、このリストをもって見せたいと思います」、「わたしは、</a:t>
            </a:r>
            <a:r>
              <a:rPr lang="ja-JP" altLang="en-US" dirty="0">
                <a:latin typeface="ＭＳ ゴシック" panose="020B0609070205080204" pitchFamily="49" charset="-128"/>
                <a:ea typeface="ＭＳ ゴシック" panose="020B0609070205080204" pitchFamily="49" charset="-128"/>
              </a:rPr>
              <a:t>一郎</a:t>
            </a:r>
            <a:r>
              <a:rPr lang="ja-JP" altLang="ja-JP" dirty="0">
                <a:latin typeface="ＭＳ ゴシック" panose="020B0609070205080204" pitchFamily="49" charset="-128"/>
                <a:ea typeface="ＭＳ ゴシック" panose="020B0609070205080204" pitchFamily="49" charset="-128"/>
              </a:rPr>
              <a:t>が動物好きなので、動物園に連れて行くアイデアを好みます。わたしたちがそこにいる間、彼の禁酒の目標について図るための動機づけをおこす面接技術を用いたいと思います。わたしはまた彼が酒を飲んでいない過去には彼にとってなにが支えていたのかを見出すストレングスアセスメントを</a:t>
            </a:r>
            <a:r>
              <a:rPr lang="ja-JP" altLang="en-US" dirty="0">
                <a:latin typeface="ＭＳ ゴシック" panose="020B0609070205080204" pitchFamily="49" charset="-128"/>
                <a:ea typeface="ＭＳ ゴシック" panose="020B0609070205080204" pitchFamily="49" charset="-128"/>
              </a:rPr>
              <a:t>改めて</a:t>
            </a:r>
            <a:r>
              <a:rPr lang="ja-JP" altLang="ja-JP" dirty="0">
                <a:latin typeface="ＭＳ ゴシック" panose="020B0609070205080204" pitchFamily="49" charset="-128"/>
                <a:ea typeface="ＭＳ ゴシック" panose="020B0609070205080204" pitchFamily="49" charset="-128"/>
              </a:rPr>
              <a:t>作成するつもりです。」</a:t>
            </a:r>
          </a:p>
          <a:p>
            <a:endParaRPr lang="ja-JP" altLang="ja-JP" dirty="0">
              <a:latin typeface="ＭＳ ゴシック" panose="020B0609070205080204" pitchFamily="49" charset="-128"/>
              <a:ea typeface="ＭＳ ゴシック" panose="020B0609070205080204" pitchFamily="49" charset="-128"/>
            </a:endParaRPr>
          </a:p>
          <a:p>
            <a:endParaRPr kumimoji="1" lang="ja-JP" altLang="en-US"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22</a:t>
            </a:fld>
            <a:endParaRPr lang="en-US" altLang="ja-JP">
              <a:solidFill>
                <a:srgbClr val="464653"/>
              </a:solidFill>
            </a:endParaRPr>
          </a:p>
        </p:txBody>
      </p:sp>
    </p:spTree>
    <p:extLst>
      <p:ext uri="{BB962C8B-B14F-4D97-AF65-F5344CB8AC3E}">
        <p14:creationId xmlns:p14="http://schemas.microsoft.com/office/powerpoint/2010/main" val="1053330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1109" y="276225"/>
            <a:ext cx="8229600" cy="943841"/>
          </a:xfrm>
        </p:spPr>
        <p:txBody>
          <a:bodyPr>
            <a:normAutofit/>
          </a:bodyPr>
          <a:lstStyle/>
          <a:p>
            <a:r>
              <a:rPr lang="ja-JP" altLang="ja-JP"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グループスーパービジョン</a:t>
            </a:r>
            <a:r>
              <a:rPr lang="en-US" altLang="ja-JP"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 </a:t>
            </a:r>
            <a:r>
              <a:rPr lang="ja-JP" altLang="ja-JP"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ワークシート</a:t>
            </a:r>
            <a:r>
              <a:rPr lang="ja-JP" altLang="en-US"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①</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57225" y="1190625"/>
            <a:ext cx="8229600" cy="5391150"/>
          </a:xfrm>
        </p:spPr>
        <p:txBody>
          <a:bodyPr>
            <a:noAutofit/>
          </a:bodyPr>
          <a:lstStyle/>
          <a:p>
            <a:pPr marL="0" indent="0" algn="just">
              <a:buNone/>
            </a:pPr>
            <a:r>
              <a:rPr lang="ja-JP" altLang="en-US" sz="1800" kern="100" smtClean="0">
                <a:latin typeface="ＤＨＰ特太ゴシック体" panose="020B0500000000000000" pitchFamily="50" charset="-128"/>
                <a:ea typeface="ＤＨＰ特太ゴシック体" panose="020B0500000000000000" pitchFamily="50" charset="-128"/>
                <a:cs typeface="Times New Roman"/>
              </a:rPr>
              <a:t>ワークシートの記載事項</a:t>
            </a:r>
          </a:p>
          <a:p>
            <a:pPr marL="0" indent="0" algn="just">
              <a:lnSpc>
                <a:spcPts val="600"/>
              </a:lnSpc>
              <a:buNone/>
            </a:pPr>
            <a:endParaRPr lang="en-US" altLang="ja-JP" sz="1800" kern="100" smtClean="0">
              <a:latin typeface="ＭＳ ゴシック" panose="020B0609070205080204" pitchFamily="49" charset="-128"/>
              <a:ea typeface="ＭＳ ゴシック" panose="020B0609070205080204" pitchFamily="49" charset="-128"/>
              <a:cs typeface="Times New Roman"/>
            </a:endParaRPr>
          </a:p>
          <a:p>
            <a:pPr marL="0" indent="0" algn="just">
              <a:buNone/>
            </a:pPr>
            <a:r>
              <a:rPr lang="ja-JP" altLang="en-US" sz="1800" kern="100" smtClean="0">
                <a:latin typeface="ＭＳ ゴシック" panose="020B0609070205080204" pitchFamily="49" charset="-128"/>
                <a:ea typeface="ＭＳ ゴシック" panose="020B0609070205080204" pitchFamily="49" charset="-128"/>
                <a:cs typeface="Times New Roman"/>
              </a:rPr>
              <a:t>①</a:t>
            </a:r>
            <a:r>
              <a:rPr lang="en-US" altLang="ja-JP" sz="1800" kern="100" dirty="0">
                <a:latin typeface="ＭＳ ゴシック" panose="020B0609070205080204" pitchFamily="49" charset="-128"/>
                <a:ea typeface="ＭＳ ゴシック" panose="020B0609070205080204" pitchFamily="49" charset="-128"/>
                <a:cs typeface="Times New Roman"/>
              </a:rPr>
              <a:t> </a:t>
            </a:r>
            <a:r>
              <a:rPr lang="ja-JP" altLang="ja-JP" sz="1800" kern="100" dirty="0">
                <a:latin typeface="ＭＳ ゴシック" panose="020B0609070205080204" pitchFamily="49" charset="-128"/>
                <a:ea typeface="ＭＳ ゴシック" panose="020B0609070205080204" pitchFamily="49" charset="-128"/>
                <a:cs typeface="Times New Roman"/>
              </a:rPr>
              <a:t>クライエント</a:t>
            </a:r>
            <a:r>
              <a:rPr lang="ja-JP" altLang="en-US" sz="1800" kern="100" dirty="0">
                <a:latin typeface="ＭＳ ゴシック" panose="020B0609070205080204" pitchFamily="49" charset="-128"/>
                <a:ea typeface="ＭＳ ゴシック" panose="020B0609070205080204" pitchFamily="49" charset="-128"/>
                <a:cs typeface="Times New Roman"/>
              </a:rPr>
              <a:t>（利用者）</a:t>
            </a:r>
            <a:r>
              <a:rPr lang="ja-JP" altLang="ja-JP" sz="1800" kern="100" dirty="0">
                <a:latin typeface="ＭＳ ゴシック" panose="020B0609070205080204" pitchFamily="49" charset="-128"/>
                <a:ea typeface="ＭＳ ゴシック" panose="020B0609070205080204" pitchFamily="49" charset="-128"/>
                <a:cs typeface="Times New Roman"/>
              </a:rPr>
              <a:t>　氏名：</a:t>
            </a:r>
            <a:r>
              <a:rPr lang="ja-JP" altLang="ja-JP" sz="1800" u="sng" kern="100" dirty="0">
                <a:latin typeface="ＭＳ ゴシック" panose="020B0609070205080204" pitchFamily="49" charset="-128"/>
                <a:ea typeface="ＭＳ ゴシック" panose="020B0609070205080204" pitchFamily="49" charset="-128"/>
                <a:cs typeface="Times New Roman"/>
              </a:rPr>
              <a:t>　　　　　　　　　　　</a:t>
            </a:r>
            <a:endParaRPr lang="ja-JP" altLang="ja-JP" sz="1800" kern="100" dirty="0">
              <a:latin typeface="ＭＳ ゴシック" panose="020B0609070205080204" pitchFamily="49" charset="-128"/>
              <a:ea typeface="ＭＳ ゴシック" panose="020B0609070205080204" pitchFamily="49" charset="-128"/>
              <a:cs typeface="Times New Roman"/>
            </a:endParaRPr>
          </a:p>
          <a:p>
            <a:pPr marL="0" indent="0" algn="just">
              <a:lnSpc>
                <a:spcPts val="200"/>
              </a:lnSpc>
              <a:buNone/>
            </a:pPr>
            <a:endParaRPr lang="en-US" altLang="ja-JP" sz="1800" kern="100" smtClean="0">
              <a:latin typeface="ＭＳ ゴシック" panose="020B0609070205080204" pitchFamily="49" charset="-128"/>
              <a:ea typeface="ＭＳ ゴシック" panose="020B0609070205080204" pitchFamily="49" charset="-128"/>
              <a:cs typeface="Times New Roman"/>
            </a:endParaRPr>
          </a:p>
          <a:p>
            <a:pPr marL="0" indent="0" algn="just">
              <a:buNone/>
            </a:pPr>
            <a:r>
              <a:rPr lang="ja-JP" altLang="en-US" sz="1800" kern="100" smtClean="0">
                <a:latin typeface="ＭＳ ゴシック" panose="020B0609070205080204" pitchFamily="49" charset="-128"/>
                <a:ea typeface="ＭＳ ゴシック" panose="020B0609070205080204" pitchFamily="49" charset="-128"/>
                <a:cs typeface="Times New Roman"/>
              </a:rPr>
              <a:t>②</a:t>
            </a:r>
            <a:r>
              <a:rPr lang="en-US" altLang="ja-JP" sz="1800" kern="100" dirty="0">
                <a:latin typeface="ＭＳ ゴシック" panose="020B0609070205080204" pitchFamily="49" charset="-128"/>
                <a:ea typeface="ＭＳ ゴシック" panose="020B0609070205080204" pitchFamily="49" charset="-128"/>
                <a:cs typeface="Times New Roman"/>
              </a:rPr>
              <a:t> </a:t>
            </a:r>
            <a:r>
              <a:rPr lang="ja-JP" altLang="ja-JP" sz="1800" kern="100" dirty="0">
                <a:latin typeface="ＭＳ ゴシック" panose="020B0609070205080204" pitchFamily="49" charset="-128"/>
                <a:ea typeface="ＭＳ ゴシック" panose="020B0609070205080204" pitchFamily="49" charset="-128"/>
                <a:cs typeface="Times New Roman"/>
              </a:rPr>
              <a:t>ストレングスアセスメントの</a:t>
            </a:r>
            <a:r>
              <a:rPr lang="ja-JP" altLang="en-US" sz="1800" kern="100" dirty="0">
                <a:latin typeface="ＭＳ ゴシック" panose="020B0609070205080204" pitchFamily="49" charset="-128"/>
                <a:ea typeface="ＭＳ ゴシック" panose="020B0609070205080204" pitchFamily="49" charset="-128"/>
                <a:cs typeface="Times New Roman"/>
              </a:rPr>
              <a:t>作成</a:t>
            </a:r>
            <a:r>
              <a:rPr lang="ja-JP" altLang="ja-JP" sz="1800" kern="100" dirty="0">
                <a:latin typeface="ＭＳ ゴシック" panose="020B0609070205080204" pitchFamily="49" charset="-128"/>
                <a:ea typeface="ＭＳ ゴシック" panose="020B0609070205080204" pitchFamily="49" charset="-128"/>
                <a:cs typeface="Times New Roman"/>
              </a:rPr>
              <a:t>日付：</a:t>
            </a:r>
            <a:r>
              <a:rPr lang="ja-JP" altLang="ja-JP" sz="1800" u="sng" kern="100" dirty="0">
                <a:latin typeface="ＭＳ ゴシック" panose="020B0609070205080204" pitchFamily="49" charset="-128"/>
                <a:ea typeface="ＭＳ ゴシック" panose="020B0609070205080204" pitchFamily="49" charset="-128"/>
                <a:cs typeface="Times New Roman"/>
              </a:rPr>
              <a:t>　　　　　　　　　　</a:t>
            </a:r>
            <a:endParaRPr lang="ja-JP" altLang="ja-JP" sz="1800" kern="100" dirty="0">
              <a:latin typeface="ＭＳ ゴシック" panose="020B0609070205080204" pitchFamily="49" charset="-128"/>
              <a:ea typeface="ＭＳ ゴシック" panose="020B0609070205080204" pitchFamily="49" charset="-128"/>
              <a:cs typeface="Times New Roman"/>
            </a:endParaRPr>
          </a:p>
          <a:p>
            <a:pPr marL="0" indent="0" algn="just">
              <a:buNone/>
            </a:pPr>
            <a:r>
              <a:rPr lang="ja-JP" altLang="ja-JP" sz="1800" kern="100" dirty="0">
                <a:latin typeface="ＭＳ ゴシック" panose="020B0609070205080204" pitchFamily="49" charset="-128"/>
                <a:ea typeface="ＭＳ ゴシック" panose="020B0609070205080204" pitchFamily="49" charset="-128"/>
                <a:cs typeface="Times New Roman"/>
              </a:rPr>
              <a:t>（もし、グループ・スーパービジョンの前に追加されうる、あるいは、拡張した追加的なストレングスがあるならば、その日付を入れてください。）</a:t>
            </a:r>
          </a:p>
          <a:p>
            <a:pPr marL="0" lvl="0" indent="0" algn="just">
              <a:lnSpc>
                <a:spcPts val="200"/>
              </a:lnSpc>
              <a:buClr>
                <a:srgbClr val="727CA3"/>
              </a:buClr>
              <a:buNone/>
            </a:pPr>
            <a:endParaRPr lang="en-US" altLang="ja-JP" sz="1800" kern="100" smtClean="0">
              <a:latin typeface="ＭＳ ゴシック" panose="020B0609070205080204" pitchFamily="49" charset="-128"/>
              <a:ea typeface="ＭＳ ゴシック" panose="020B0609070205080204" pitchFamily="49" charset="-128"/>
              <a:cs typeface="Times New Roman"/>
            </a:endParaRPr>
          </a:p>
          <a:p>
            <a:pPr marL="0" lvl="0" indent="0" algn="just">
              <a:buClr>
                <a:srgbClr val="727CA3"/>
              </a:buClr>
              <a:buNone/>
            </a:pPr>
            <a:r>
              <a:rPr lang="ja-JP" altLang="en-US" sz="1800" kern="100" smtClean="0">
                <a:latin typeface="ＭＳ ゴシック" panose="020B0609070205080204" pitchFamily="49" charset="-128"/>
                <a:ea typeface="ＭＳ ゴシック" panose="020B0609070205080204" pitchFamily="49" charset="-128"/>
                <a:cs typeface="Times New Roman"/>
              </a:rPr>
              <a:t>③ </a:t>
            </a:r>
            <a:r>
              <a:rPr lang="ja-JP" altLang="ja-JP" sz="1800" kern="100" smtClean="0">
                <a:latin typeface="ＭＳ ゴシック" panose="020B0609070205080204" pitchFamily="49" charset="-128"/>
                <a:ea typeface="ＭＳ ゴシック" panose="020B0609070205080204" pitchFamily="49" charset="-128"/>
                <a:cs typeface="Times New Roman"/>
              </a:rPr>
              <a:t>クライエント</a:t>
            </a:r>
            <a:r>
              <a:rPr lang="ja-JP" altLang="en-US" sz="1800" kern="100" dirty="0">
                <a:latin typeface="ＭＳ ゴシック" panose="020B0609070205080204" pitchFamily="49" charset="-128"/>
                <a:ea typeface="ＭＳ ゴシック" panose="020B0609070205080204" pitchFamily="49" charset="-128"/>
                <a:cs typeface="Times New Roman"/>
              </a:rPr>
              <a:t>（利用者）</a:t>
            </a:r>
            <a:r>
              <a:rPr lang="ja-JP" altLang="ja-JP" sz="1800" kern="100" dirty="0">
                <a:latin typeface="ＭＳ ゴシック" panose="020B0609070205080204" pitchFamily="49" charset="-128"/>
                <a:ea typeface="ＭＳ ゴシック" panose="020B0609070205080204" pitchFamily="49" charset="-128"/>
                <a:cs typeface="Times New Roman"/>
              </a:rPr>
              <a:t>の目標は何</a:t>
            </a:r>
            <a:r>
              <a:rPr lang="ja-JP" altLang="ja-JP" sz="1800" kern="100">
                <a:latin typeface="ＭＳ ゴシック" panose="020B0609070205080204" pitchFamily="49" charset="-128"/>
                <a:ea typeface="ＭＳ ゴシック" panose="020B0609070205080204" pitchFamily="49" charset="-128"/>
                <a:cs typeface="Times New Roman"/>
              </a:rPr>
              <a:t>か</a:t>
            </a:r>
            <a:r>
              <a:rPr lang="ja-JP" altLang="ja-JP" sz="1800" kern="100" smtClean="0">
                <a:latin typeface="ＭＳ ゴシック" panose="020B0609070205080204" pitchFamily="49" charset="-128"/>
                <a:ea typeface="ＭＳ ゴシック" panose="020B0609070205080204" pitchFamily="49" charset="-128"/>
                <a:cs typeface="Times New Roman"/>
              </a:rPr>
              <a:t>？</a:t>
            </a:r>
            <a:endParaRPr lang="ja-JP" altLang="en-US" sz="1800" kern="100" smtClean="0">
              <a:latin typeface="ＭＳ ゴシック" panose="020B0609070205080204" pitchFamily="49" charset="-128"/>
              <a:ea typeface="ＭＳ ゴシック" panose="020B0609070205080204" pitchFamily="49" charset="-128"/>
              <a:cs typeface="Times New Roman"/>
            </a:endParaRPr>
          </a:p>
          <a:p>
            <a:pPr marL="0" lvl="0" indent="0" algn="just">
              <a:buClr>
                <a:srgbClr val="727CA3"/>
              </a:buClr>
              <a:buNone/>
            </a:pPr>
            <a:r>
              <a:rPr lang="ja-JP" altLang="en-US" sz="1800" kern="100" smtClean="0">
                <a:latin typeface="ＭＳ ゴシック" panose="020B0609070205080204" pitchFamily="49" charset="-128"/>
                <a:ea typeface="ＭＳ ゴシック" panose="020B0609070205080204" pitchFamily="49" charset="-128"/>
                <a:cs typeface="Times New Roman"/>
              </a:rPr>
              <a:t>　</a:t>
            </a:r>
            <a:r>
              <a:rPr lang="ja-JP" altLang="ja-JP" sz="1800" kern="100" smtClean="0">
                <a:latin typeface="ＭＳ ゴシック" panose="020B0609070205080204" pitchFamily="49" charset="-128"/>
                <a:ea typeface="ＭＳ ゴシック" panose="020B0609070205080204" pitchFamily="49" charset="-128"/>
                <a:cs typeface="Times New Roman"/>
              </a:rPr>
              <a:t>この</a:t>
            </a:r>
            <a:r>
              <a:rPr lang="ja-JP" altLang="ja-JP" sz="1800" kern="100" dirty="0">
                <a:latin typeface="ＭＳ ゴシック" panose="020B0609070205080204" pitchFamily="49" charset="-128"/>
                <a:ea typeface="ＭＳ ゴシック" panose="020B0609070205080204" pitchFamily="49" charset="-128"/>
                <a:cs typeface="Times New Roman"/>
              </a:rPr>
              <a:t>ことは、この時（今）のその人にとって重要で意味のあること、かつ・または、その人において熱望をもち続けるより深い目標を、反映できます。もし、この時（今）何をしたらよいかわからないならば、ここで、あなたはそのことを述べることが</a:t>
            </a:r>
            <a:r>
              <a:rPr lang="ja-JP" altLang="ja-JP" sz="1800" kern="100">
                <a:latin typeface="ＭＳ ゴシック" panose="020B0609070205080204" pitchFamily="49" charset="-128"/>
                <a:ea typeface="ＭＳ ゴシック" panose="020B0609070205080204" pitchFamily="49" charset="-128"/>
                <a:cs typeface="Times New Roman"/>
              </a:rPr>
              <a:t>できます</a:t>
            </a:r>
            <a:r>
              <a:rPr lang="ja-JP" altLang="ja-JP" sz="1800" kern="100" smtClean="0">
                <a:latin typeface="ＭＳ ゴシック" panose="020B0609070205080204" pitchFamily="49" charset="-128"/>
                <a:ea typeface="ＭＳ ゴシック" panose="020B0609070205080204" pitchFamily="49" charset="-128"/>
                <a:cs typeface="Times New Roman"/>
              </a:rPr>
              <a:t>。</a:t>
            </a:r>
            <a:endParaRPr lang="en-US" altLang="ja-JP" sz="1800" kern="100" dirty="0">
              <a:latin typeface="ＭＳ ゴシック" panose="020B0609070205080204" pitchFamily="49" charset="-128"/>
              <a:ea typeface="ＭＳ ゴシック" panose="020B0609070205080204" pitchFamily="49" charset="-128"/>
              <a:cs typeface="Times New Roman"/>
            </a:endParaRPr>
          </a:p>
          <a:p>
            <a:pPr marL="0" lvl="0" indent="0" algn="just">
              <a:lnSpc>
                <a:spcPts val="200"/>
              </a:lnSpc>
              <a:buClr>
                <a:srgbClr val="727CA3"/>
              </a:buClr>
              <a:buNone/>
            </a:pPr>
            <a:endParaRPr lang="en-US" altLang="ja-JP" sz="1800" kern="100" smtClean="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buClr>
                <a:srgbClr val="727CA3"/>
              </a:buClr>
              <a:buNone/>
            </a:pPr>
            <a:r>
              <a:rPr lang="ja-JP" altLang="en-US" sz="1800" kern="100" smtClean="0">
                <a:solidFill>
                  <a:prstClr val="black"/>
                </a:solidFill>
                <a:latin typeface="ＭＳ ゴシック" panose="020B0609070205080204" pitchFamily="49" charset="-128"/>
                <a:ea typeface="ＭＳ ゴシック" panose="020B0609070205080204" pitchFamily="49" charset="-128"/>
                <a:cs typeface="Times New Roman"/>
              </a:rPr>
              <a:t>④ </a:t>
            </a:r>
            <a:r>
              <a:rPr lang="ja-JP" altLang="ja-JP" sz="1800" kern="100" smtClean="0">
                <a:solidFill>
                  <a:prstClr val="black"/>
                </a:solidFill>
                <a:latin typeface="ＭＳ ゴシック" panose="020B0609070205080204" pitchFamily="49" charset="-128"/>
                <a:ea typeface="ＭＳ ゴシック" panose="020B0609070205080204" pitchFamily="49" charset="-128"/>
                <a:cs typeface="Times New Roman"/>
              </a:rPr>
              <a:t>わたしが</a:t>
            </a:r>
            <a:r>
              <a:rPr lang="ja-JP" altLang="en-US" sz="1800" kern="100" smtClean="0">
                <a:solidFill>
                  <a:prstClr val="black"/>
                </a:solidFill>
                <a:latin typeface="ＭＳ ゴシック" panose="020B0609070205080204" pitchFamily="49" charset="-128"/>
                <a:ea typeface="ＭＳ ゴシック" panose="020B0609070205080204" pitchFamily="49" charset="-128"/>
                <a:cs typeface="Times New Roman"/>
              </a:rPr>
              <a:t>ＧＳＶ</a:t>
            </a:r>
            <a:r>
              <a:rPr lang="ja-JP" altLang="ja-JP" sz="1800" kern="100" smtClean="0">
                <a:solidFill>
                  <a:prstClr val="black"/>
                </a:solidFill>
                <a:latin typeface="ＭＳ ゴシック" panose="020B0609070205080204" pitchFamily="49" charset="-128"/>
                <a:ea typeface="ＭＳ ゴシック" panose="020B0609070205080204" pitchFamily="49" charset="-128"/>
                <a:cs typeface="Times New Roman"/>
              </a:rPr>
              <a:t>チーム</a:t>
            </a:r>
            <a:r>
              <a:rPr lang="ja-JP" altLang="ja-JP" sz="1800" kern="100" dirty="0">
                <a:solidFill>
                  <a:prstClr val="black"/>
                </a:solidFill>
                <a:latin typeface="ＭＳ ゴシック" panose="020B0609070205080204" pitchFamily="49" charset="-128"/>
                <a:ea typeface="ＭＳ ゴシック" panose="020B0609070205080204" pitchFamily="49" charset="-128"/>
                <a:cs typeface="Times New Roman"/>
              </a:rPr>
              <a:t>から受けたい援助（助言）は何</a:t>
            </a:r>
            <a:r>
              <a:rPr lang="ja-JP" altLang="ja-JP" sz="1800" kern="100">
                <a:solidFill>
                  <a:prstClr val="black"/>
                </a:solidFill>
                <a:latin typeface="ＭＳ ゴシック" panose="020B0609070205080204" pitchFamily="49" charset="-128"/>
                <a:ea typeface="ＭＳ ゴシック" panose="020B0609070205080204" pitchFamily="49" charset="-128"/>
                <a:cs typeface="Times New Roman"/>
              </a:rPr>
              <a:t>か</a:t>
            </a:r>
            <a:r>
              <a:rPr lang="ja-JP" altLang="ja-JP" sz="1800" kern="10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ja-JP" altLang="en-US" sz="1800" kern="100" smtClean="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buClr>
                <a:srgbClr val="727CA3"/>
              </a:buClr>
              <a:buNone/>
            </a:pPr>
            <a:r>
              <a:rPr lang="ja-JP" altLang="en-US" sz="1800" kern="10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1800" kern="100" smtClean="0">
                <a:solidFill>
                  <a:prstClr val="black"/>
                </a:solidFill>
                <a:latin typeface="ＭＳ ゴシック" panose="020B0609070205080204" pitchFamily="49" charset="-128"/>
                <a:ea typeface="ＭＳ ゴシック" panose="020B0609070205080204" pitchFamily="49" charset="-128"/>
                <a:cs typeface="Times New Roman"/>
              </a:rPr>
              <a:t>これ</a:t>
            </a:r>
            <a:r>
              <a:rPr lang="ja-JP" altLang="ja-JP" sz="1800" kern="100" dirty="0">
                <a:solidFill>
                  <a:prstClr val="black"/>
                </a:solidFill>
                <a:latin typeface="ＭＳ ゴシック" panose="020B0609070205080204" pitchFamily="49" charset="-128"/>
                <a:ea typeface="ＭＳ ゴシック" panose="020B0609070205080204" pitchFamily="49" charset="-128"/>
                <a:cs typeface="Times New Roman"/>
              </a:rPr>
              <a:t>は、ブレーンストーミングでチームを導くのに使った簡単な記述、１つの文章であるべきです。これは、その人の目標を達成することを支援する、目標を達成するのに関わる障壁を克服することを支援する、その人に対してリカバリーゴール、</a:t>
            </a:r>
            <a:r>
              <a:rPr lang="ja-JP" altLang="en-US" sz="1800" kern="100" dirty="0">
                <a:solidFill>
                  <a:prstClr val="black"/>
                </a:solidFill>
                <a:latin typeface="ＭＳ ゴシック" panose="020B0609070205080204" pitchFamily="49" charset="-128"/>
                <a:ea typeface="ＭＳ ゴシック" panose="020B0609070205080204" pitchFamily="49" charset="-128"/>
                <a:cs typeface="Times New Roman"/>
              </a:rPr>
              <a:t>例えば</a:t>
            </a:r>
            <a:r>
              <a:rPr lang="ja-JP" altLang="ja-JP" sz="1800" kern="100" dirty="0">
                <a:solidFill>
                  <a:prstClr val="black"/>
                </a:solidFill>
                <a:latin typeface="ＭＳ ゴシック" panose="020B0609070205080204" pitchFamily="49" charset="-128"/>
                <a:ea typeface="ＭＳ ゴシック" panose="020B0609070205080204" pitchFamily="49" charset="-128"/>
                <a:cs typeface="Times New Roman"/>
              </a:rPr>
              <a:t>、就労</a:t>
            </a:r>
            <a:r>
              <a:rPr lang="ja-JP" altLang="en-US" sz="1800" kern="100" dirty="0">
                <a:solidFill>
                  <a:prstClr val="black"/>
                </a:solidFill>
                <a:latin typeface="ＭＳ ゴシック" panose="020B0609070205080204" pitchFamily="49" charset="-128"/>
                <a:ea typeface="ＭＳ ゴシック" panose="020B0609070205080204" pitchFamily="49" charset="-128"/>
                <a:cs typeface="Times New Roman"/>
              </a:rPr>
              <a:t>など</a:t>
            </a:r>
            <a:r>
              <a:rPr lang="ja-JP" altLang="ja-JP" sz="1800" kern="100" dirty="0">
                <a:solidFill>
                  <a:prstClr val="black"/>
                </a:solidFill>
                <a:latin typeface="ＭＳ ゴシック" panose="020B0609070205080204" pitchFamily="49" charset="-128"/>
                <a:ea typeface="ＭＳ ゴシック" panose="020B0609070205080204" pitchFamily="49" charset="-128"/>
                <a:cs typeface="Times New Roman"/>
              </a:rPr>
              <a:t>にその人が従事するためのアイデアを特定することに</a:t>
            </a:r>
            <a:r>
              <a:rPr lang="ja-JP" altLang="ja-JP" sz="1800" kern="100">
                <a:solidFill>
                  <a:prstClr val="black"/>
                </a:solidFill>
                <a:latin typeface="ＭＳ ゴシック" panose="020B0609070205080204" pitchFamily="49" charset="-128"/>
                <a:ea typeface="ＭＳ ゴシック" panose="020B0609070205080204" pitchFamily="49" charset="-128"/>
                <a:cs typeface="Times New Roman"/>
              </a:rPr>
              <a:t>関わります</a:t>
            </a:r>
            <a:r>
              <a:rPr lang="ja-JP" altLang="ja-JP" sz="1800" kern="10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ja-JP" altLang="ja-JP" sz="1800" kern="100" dirty="0">
              <a:latin typeface="ＭＳ ゴシック" panose="020B0609070205080204" pitchFamily="49" charset="-128"/>
              <a:ea typeface="ＭＳ ゴシック" panose="020B0609070205080204" pitchFamily="49" charset="-128"/>
              <a:cs typeface="Times New Roman"/>
            </a:endParaRPr>
          </a:p>
          <a:p>
            <a:pPr marL="0" indent="0" algn="just">
              <a:buNone/>
            </a:pPr>
            <a:r>
              <a:rPr lang="en-US" altLang="ja-JP" sz="1800" kern="100" dirty="0">
                <a:latin typeface="ＭＳ ゴシック" panose="020B0609070205080204" pitchFamily="49" charset="-128"/>
                <a:ea typeface="ＭＳ ゴシック" panose="020B0609070205080204" pitchFamily="49" charset="-128"/>
                <a:cs typeface="Times New Roman"/>
              </a:rPr>
              <a:t> </a:t>
            </a:r>
            <a:endParaRPr lang="ja-JP" altLang="ja-JP" sz="1800" kern="100" dirty="0">
              <a:latin typeface="ＭＳ ゴシック" panose="020B0609070205080204" pitchFamily="49" charset="-128"/>
              <a:ea typeface="ＭＳ ゴシック" panose="020B0609070205080204" pitchFamily="49" charset="-128"/>
              <a:cs typeface="Times New Roman"/>
            </a:endParaRPr>
          </a:p>
          <a:p>
            <a:endParaRPr lang="ja-JP" altLang="en-US" sz="18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23</a:t>
            </a:fld>
            <a:endParaRPr lang="en-US" altLang="ja-JP">
              <a:solidFill>
                <a:srgbClr val="464653"/>
              </a:solidFill>
            </a:endParaRPr>
          </a:p>
        </p:txBody>
      </p:sp>
    </p:spTree>
    <p:extLst>
      <p:ext uri="{BB962C8B-B14F-4D97-AF65-F5344CB8AC3E}">
        <p14:creationId xmlns:p14="http://schemas.microsoft.com/office/powerpoint/2010/main" val="3087782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24</a:t>
            </a:fld>
            <a:endParaRPr lang="en-US" altLang="ja-JP">
              <a:solidFill>
                <a:srgbClr val="464653"/>
              </a:solidFill>
            </a:endParaRPr>
          </a:p>
        </p:txBody>
      </p:sp>
      <p:sp>
        <p:nvSpPr>
          <p:cNvPr id="3" name="コンテンツ プレースホルダー 2"/>
          <p:cNvSpPr>
            <a:spLocks noGrp="1"/>
          </p:cNvSpPr>
          <p:nvPr>
            <p:ph idx="4294967295"/>
          </p:nvPr>
        </p:nvSpPr>
        <p:spPr>
          <a:xfrm>
            <a:off x="647700" y="1330324"/>
            <a:ext cx="8267700" cy="5026027"/>
          </a:xfrm>
        </p:spPr>
        <p:txBody>
          <a:bodyPr>
            <a:normAutofit fontScale="25000" lnSpcReduction="20000"/>
          </a:bodyPr>
          <a:lstStyle/>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⑤ 現在</a:t>
            </a:r>
            <a:r>
              <a:rPr lang="ja-JP" altLang="en-US" sz="7200" kern="100" dirty="0">
                <a:solidFill>
                  <a:prstClr val="black"/>
                </a:solidFill>
                <a:latin typeface="ＭＳ ゴシック" panose="020B0609070205080204" pitchFamily="49" charset="-128"/>
                <a:ea typeface="ＭＳ ゴシック" panose="020B0609070205080204" pitchFamily="49" charset="-128"/>
                <a:cs typeface="Times New Roman"/>
              </a:rPr>
              <a:t>の</a:t>
            </a:r>
            <a:r>
              <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状況の</a:t>
            </a:r>
            <a:r>
              <a:rPr lang="ja-JP" altLang="ja-JP" sz="7200" kern="100">
                <a:solidFill>
                  <a:prstClr val="black"/>
                </a:solidFill>
                <a:latin typeface="ＭＳ ゴシック" panose="020B0609070205080204" pitchFamily="49" charset="-128"/>
                <a:ea typeface="ＭＳ ゴシック" panose="020B0609070205080204" pitchFamily="49" charset="-128"/>
                <a:cs typeface="Times New Roman"/>
              </a:rPr>
              <a:t>概観</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7200" kern="100" smtClean="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その人</a:t>
            </a:r>
            <a:r>
              <a:rPr lang="en-US" altLang="ja-JP" sz="7200" kern="10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利用者</a:t>
            </a:r>
            <a:r>
              <a:rPr lang="en-US"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の目標と</a:t>
            </a:r>
            <a:r>
              <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、あなたがこれまで取り組んできたことを達成し、特定することを支えることに関連する、今のあなたの立場（位置）について、２，３分以内の短いスナップ</a:t>
            </a:r>
            <a:r>
              <a:rPr lang="ja-JP" altLang="ja-JP" sz="7200" kern="100">
                <a:solidFill>
                  <a:prstClr val="black"/>
                </a:solidFill>
                <a:latin typeface="ＭＳ ゴシック" panose="020B0609070205080204" pitchFamily="49" charset="-128"/>
                <a:ea typeface="ＭＳ ゴシック" panose="020B0609070205080204" pitchFamily="49" charset="-128"/>
                <a:cs typeface="Times New Roman"/>
              </a:rPr>
              <a:t>です</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7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ts val="200"/>
              </a:lnSpc>
              <a:buClr>
                <a:srgbClr val="727CA3"/>
              </a:buClr>
              <a:buNone/>
            </a:pPr>
            <a:endParaRPr lang="en-US" altLang="ja-JP" sz="7200" kern="100" smtClean="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⑥ ＧＳＶ</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チーム</a:t>
            </a: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による</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ブレーンストーミング</a:t>
            </a:r>
            <a:r>
              <a:rPr lang="ja-JP" altLang="en-US" sz="7200" kern="100" dirty="0">
                <a:solidFill>
                  <a:prstClr val="black"/>
                </a:solidFill>
                <a:latin typeface="ＭＳ ゴシック" panose="020B0609070205080204" pitchFamily="49" charset="-128"/>
                <a:ea typeface="ＭＳ ゴシック" panose="020B0609070205080204" pitchFamily="49" charset="-128"/>
                <a:cs typeface="Times New Roman"/>
              </a:rPr>
              <a:t>で</a:t>
            </a:r>
            <a:r>
              <a:rPr lang="ja-JP" altLang="en-US" sz="7200" kern="100">
                <a:solidFill>
                  <a:prstClr val="black"/>
                </a:solidFill>
                <a:latin typeface="ＭＳ ゴシック" panose="020B0609070205080204" pitchFamily="49" charset="-128"/>
                <a:ea typeface="ＭＳ ゴシック" panose="020B0609070205080204" pitchFamily="49" charset="-128"/>
                <a:cs typeface="Times New Roman"/>
              </a:rPr>
              <a:t>の</a:t>
            </a: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アイデア</a:t>
            </a:r>
            <a:r>
              <a:rPr lang="en-US"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箇条書き等</a:t>
            </a:r>
            <a:r>
              <a:rPr lang="en-US"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１</a:t>
            </a:r>
            <a:r>
              <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a:t>
            </a:r>
          </a:p>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２</a:t>
            </a:r>
            <a:r>
              <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a:t>
            </a:r>
          </a:p>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　　</a:t>
            </a:r>
            <a:r>
              <a:rPr lang="en-US"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　　</a:t>
            </a:r>
            <a:r>
              <a:rPr lang="en-US"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25</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lgn="just">
              <a:lnSpc>
                <a:spcPts val="200"/>
              </a:lnSpc>
              <a:buClr>
                <a:srgbClr val="727CA3"/>
              </a:buClr>
            </a:pPr>
            <a:endPar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⑦ </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次</a:t>
            </a:r>
            <a:r>
              <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のステップ：（これは、次回あなたがこの人に対応するために特に何をするつもりなのか、または・あるいは、次回この人に対応するのにとって重要なステップは何か、を含みます</a:t>
            </a:r>
            <a:r>
              <a:rPr lang="ja-JP" altLang="ja-JP" sz="7200" kern="100">
                <a:solidFill>
                  <a:prstClr val="black"/>
                </a:solidFill>
                <a:latin typeface="ＭＳ ゴシック" panose="020B0609070205080204" pitchFamily="49" charset="-128"/>
                <a:ea typeface="ＭＳ ゴシック" panose="020B0609070205080204" pitchFamily="49" charset="-128"/>
                <a:cs typeface="Times New Roman"/>
              </a:rPr>
              <a:t>。</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a:t>
            </a:r>
            <a:endParaRPr lang="en-US" altLang="ja-JP" sz="7200" kern="100" smtClean="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ts val="200"/>
              </a:lnSpc>
              <a:buClr>
                <a:srgbClr val="727CA3"/>
              </a:buClr>
              <a:buNone/>
            </a:pPr>
            <a:r>
              <a:rPr lang="en-US"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 </a:t>
            </a:r>
            <a:endPar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7200" kern="100" smtClean="0">
                <a:solidFill>
                  <a:prstClr val="black"/>
                </a:solidFill>
                <a:latin typeface="ＭＳ ゴシック" panose="020B0609070205080204" pitchFamily="49" charset="-128"/>
                <a:ea typeface="ＭＳ ゴシック" panose="020B0609070205080204" pitchFamily="49" charset="-128"/>
                <a:cs typeface="Times New Roman"/>
              </a:rPr>
              <a:t>⑧ </a:t>
            </a:r>
            <a:r>
              <a:rPr lang="ja-JP" altLang="ja-JP" sz="7200" kern="100" smtClean="0">
                <a:solidFill>
                  <a:prstClr val="black"/>
                </a:solidFill>
                <a:latin typeface="ＭＳ ゴシック" panose="020B0609070205080204" pitchFamily="49" charset="-128"/>
                <a:ea typeface="ＭＳ ゴシック" panose="020B0609070205080204" pitchFamily="49" charset="-128"/>
                <a:cs typeface="Times New Roman"/>
              </a:rPr>
              <a:t>フォローアップ</a:t>
            </a:r>
            <a:r>
              <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報告（１週間後</a:t>
            </a:r>
            <a:r>
              <a:rPr lang="ja-JP" altLang="en-US" sz="7200" kern="100" dirty="0">
                <a:solidFill>
                  <a:prstClr val="black"/>
                </a:solidFill>
                <a:latin typeface="ＭＳ ゴシック" panose="020B0609070205080204" pitchFamily="49" charset="-128"/>
                <a:ea typeface="ＭＳ ゴシック" panose="020B0609070205080204" pitchFamily="49" charset="-128"/>
                <a:cs typeface="Times New Roman"/>
              </a:rPr>
              <a:t>などの次回</a:t>
            </a:r>
            <a:r>
              <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rPr>
              <a:t>）</a:t>
            </a:r>
          </a:p>
          <a:p>
            <a:pPr>
              <a:lnSpc>
                <a:spcPct val="120000"/>
              </a:lnSpc>
            </a:pPr>
            <a:endParaRPr kumimoji="1" lang="ja-JP" altLang="en-US" dirty="0">
              <a:latin typeface="ＭＳ ゴシック" panose="020B0609070205080204" pitchFamily="49" charset="-128"/>
              <a:ea typeface="ＭＳ ゴシック" panose="020B0609070205080204" pitchFamily="49" charset="-128"/>
            </a:endParaRPr>
          </a:p>
        </p:txBody>
      </p:sp>
      <p:sp>
        <p:nvSpPr>
          <p:cNvPr id="7" name="タイトル 1"/>
          <p:cNvSpPr txBox="1">
            <a:spLocks/>
          </p:cNvSpPr>
          <p:nvPr/>
        </p:nvSpPr>
        <p:spPr>
          <a:xfrm>
            <a:off x="561109" y="485775"/>
            <a:ext cx="8229600" cy="943841"/>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ja-JP"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グループスーパービジョン</a:t>
            </a:r>
            <a:r>
              <a:rPr lang="en-US" altLang="ja-JP"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 </a:t>
            </a:r>
            <a:r>
              <a:rPr lang="ja-JP" altLang="ja-JP"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ワークシート</a:t>
            </a:r>
            <a:r>
              <a:rPr lang="ja-JP" altLang="en-US"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②</a:t>
            </a:r>
            <a:endParaRPr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Tree>
    <p:extLst>
      <p:ext uri="{BB962C8B-B14F-4D97-AF65-F5344CB8AC3E}">
        <p14:creationId xmlns:p14="http://schemas.microsoft.com/office/powerpoint/2010/main" val="621386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1975" y="247650"/>
            <a:ext cx="7886700" cy="966789"/>
          </a:xfrm>
        </p:spPr>
        <p:txBody>
          <a:bodyPr>
            <a:normAutofit/>
          </a:bodyPr>
          <a:lstStyle/>
          <a:p>
            <a:r>
              <a:rPr lang="ja-JP" altLang="en-US" sz="3200" kern="100" smtClean="0">
                <a:solidFill>
                  <a:srgbClr val="C00000"/>
                </a:solidFill>
                <a:latin typeface="ＤＨＰ特太ゴシック体" panose="020B0500000000000000" pitchFamily="50" charset="-128"/>
                <a:ea typeface="ＤＨＰ特太ゴシック体" panose="020B0500000000000000" pitchFamily="50" charset="-128"/>
                <a:cs typeface="Times New Roman"/>
              </a:rPr>
              <a:t>ＧＳＶメンバー</a:t>
            </a:r>
            <a:r>
              <a:rPr lang="ja-JP" altLang="en-US" sz="3200" kern="100" dirty="0">
                <a:solidFill>
                  <a:srgbClr val="C00000"/>
                </a:solidFill>
                <a:latin typeface="ＤＨＰ特太ゴシック体" panose="020B0500000000000000" pitchFamily="50" charset="-128"/>
                <a:ea typeface="ＤＨＰ特太ゴシック体" panose="020B0500000000000000" pitchFamily="50" charset="-128"/>
                <a:cs typeface="Times New Roman"/>
              </a:rPr>
              <a:t>の意欲の維持のために</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28650" y="1292224"/>
            <a:ext cx="8305800" cy="5356226"/>
          </a:xfrm>
        </p:spPr>
        <p:txBody>
          <a:bodyPr>
            <a:normAutofit fontScale="92500" lnSpcReduction="20000"/>
          </a:bodyPr>
          <a:lstStyle/>
          <a:p>
            <a:pPr lvl="0" algn="just">
              <a:lnSpc>
                <a:spcPct val="120000"/>
              </a:lnSpc>
              <a:buClr>
                <a:srgbClr val="727CA3"/>
              </a:buClr>
            </a:pP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ＧＳＶ</a:t>
            </a:r>
            <a:r>
              <a:rPr lang="ja-JP" altLang="ja-JP" sz="2400" kern="100" smtClean="0">
                <a:solidFill>
                  <a:prstClr val="black"/>
                </a:solidFill>
                <a:latin typeface="ＭＳ ゴシック" panose="020B0609070205080204" pitchFamily="49" charset="-128"/>
                <a:ea typeface="ＭＳ ゴシック" panose="020B0609070205080204" pitchFamily="49" charset="-128"/>
                <a:cs typeface="Times New Roman"/>
              </a:rPr>
              <a:t>チーム</a:t>
            </a: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による</a:t>
            </a:r>
            <a:r>
              <a:rPr lang="ja-JP" altLang="ja-JP" sz="2400" kern="100" smtClean="0">
                <a:solidFill>
                  <a:prstClr val="black"/>
                </a:solidFill>
                <a:latin typeface="ＭＳ ゴシック" panose="020B0609070205080204" pitchFamily="49" charset="-128"/>
                <a:ea typeface="ＭＳ ゴシック" panose="020B0609070205080204" pitchFamily="49" charset="-128"/>
                <a:cs typeface="Times New Roman"/>
              </a:rPr>
              <a:t>ブレーンストーミング</a:t>
            </a:r>
            <a:r>
              <a:rPr lang="ja-JP" altLang="en-US" sz="2400" kern="100" dirty="0">
                <a:solidFill>
                  <a:prstClr val="black"/>
                </a:solidFill>
                <a:latin typeface="ＭＳ ゴシック" panose="020B0609070205080204" pitchFamily="49" charset="-128"/>
                <a:ea typeface="ＭＳ ゴシック" panose="020B0609070205080204" pitchFamily="49" charset="-128"/>
                <a:cs typeface="Times New Roman"/>
              </a:rPr>
              <a:t>でのアイデアを</a:t>
            </a:r>
            <a:r>
              <a:rPr lang="ja-JP" altLang="en-US" sz="2400" kern="100">
                <a:solidFill>
                  <a:prstClr val="black"/>
                </a:solidFill>
                <a:latin typeface="ＭＳ ゴシック" panose="020B0609070205080204" pitchFamily="49" charset="-128"/>
                <a:ea typeface="ＭＳ ゴシック" panose="020B0609070205080204" pitchFamily="49" charset="-128"/>
                <a:cs typeface="Times New Roman"/>
              </a:rPr>
              <a:t>整理</a:t>
            </a: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する。</a:t>
            </a:r>
            <a:endParaRPr lang="en-US" altLang="ja-JP" sz="2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lgn="just">
              <a:lnSpc>
                <a:spcPct val="120000"/>
              </a:lnSpc>
              <a:buClr>
                <a:srgbClr val="727CA3"/>
              </a:buClr>
            </a:pPr>
            <a:r>
              <a:rPr lang="ja-JP" altLang="en-US" sz="2400" kern="100" dirty="0">
                <a:solidFill>
                  <a:prstClr val="black"/>
                </a:solidFill>
                <a:latin typeface="ＭＳ ゴシック" panose="020B0609070205080204" pitchFamily="49" charset="-128"/>
                <a:ea typeface="ＭＳ ゴシック" panose="020B0609070205080204" pitchFamily="49" charset="-128"/>
                <a:cs typeface="Times New Roman"/>
              </a:rPr>
              <a:t>アイデアの評価はしない。（評価をすることによって雰囲気が気まずくなる）</a:t>
            </a:r>
            <a:endParaRPr lang="en-US" altLang="ja-JP" sz="2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lgn="just">
              <a:lnSpc>
                <a:spcPct val="120000"/>
              </a:lnSpc>
              <a:buClr>
                <a:srgbClr val="727CA3"/>
              </a:buClr>
            </a:pPr>
            <a:r>
              <a:rPr lang="ja-JP" altLang="en-US" sz="2400" kern="100" dirty="0">
                <a:solidFill>
                  <a:prstClr val="black"/>
                </a:solidFill>
                <a:latin typeface="ＭＳ ゴシック" panose="020B0609070205080204" pitchFamily="49" charset="-128"/>
                <a:ea typeface="ＭＳ ゴシック" panose="020B0609070205080204" pitchFamily="49" charset="-128"/>
                <a:cs typeface="Times New Roman"/>
              </a:rPr>
              <a:t>アイデアは４つに分けて整理する。（すべてのアイデアを生かすために）</a:t>
            </a:r>
            <a:endParaRPr lang="en-US" altLang="ja-JP" sz="2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　① すぐ</a:t>
            </a:r>
            <a:r>
              <a:rPr lang="ja-JP" altLang="en-US" sz="2400" kern="100" dirty="0">
                <a:solidFill>
                  <a:prstClr val="black"/>
                </a:solidFill>
                <a:latin typeface="ＭＳ ゴシック" panose="020B0609070205080204" pitchFamily="49" charset="-128"/>
                <a:ea typeface="ＭＳ ゴシック" panose="020B0609070205080204" pitchFamily="49" charset="-128"/>
                <a:cs typeface="Times New Roman"/>
              </a:rPr>
              <a:t>できそう</a:t>
            </a:r>
            <a:r>
              <a:rPr lang="ja-JP" altLang="en-US" sz="2400" kern="100">
                <a:solidFill>
                  <a:prstClr val="black"/>
                </a:solidFill>
                <a:latin typeface="ＭＳ ゴシック" panose="020B0609070205080204" pitchFamily="49" charset="-128"/>
                <a:ea typeface="ＭＳ ゴシック" panose="020B0609070205080204" pitchFamily="49" charset="-128"/>
                <a:cs typeface="Times New Roman"/>
              </a:rPr>
              <a:t>な</a:t>
            </a: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もの</a:t>
            </a:r>
            <a:endParaRPr lang="en-US" altLang="ja-JP" sz="2400" kern="100" smtClean="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　　</a:t>
            </a:r>
            <a:r>
              <a:rPr lang="ja-JP" altLang="en-US" sz="1700" kern="100" smtClean="0">
                <a:solidFill>
                  <a:prstClr val="black"/>
                </a:solidFill>
                <a:latin typeface="ＭＳ ゴシック" panose="020B0609070205080204" pitchFamily="49" charset="-128"/>
                <a:ea typeface="ＭＳ ゴシック" panose="020B0609070205080204" pitchFamily="49" charset="-128"/>
                <a:cs typeface="Times New Roman"/>
              </a:rPr>
              <a:t>（</a:t>
            </a:r>
            <a:r>
              <a:rPr lang="ja-JP" altLang="en-US" sz="1700" kern="100" dirty="0">
                <a:solidFill>
                  <a:prstClr val="black"/>
                </a:solidFill>
                <a:latin typeface="ＭＳ ゴシック" panose="020B0609070205080204" pitchFamily="49" charset="-128"/>
                <a:ea typeface="ＭＳ ゴシック" panose="020B0609070205080204" pitchFamily="49" charset="-128"/>
                <a:cs typeface="Times New Roman"/>
              </a:rPr>
              <a:t>ささやかなアイデア、提案するのもはずかしいと思われるアイデアも含む）</a:t>
            </a:r>
            <a:endParaRPr lang="en-US" altLang="ja-JP" sz="17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　② 少し</a:t>
            </a:r>
            <a:r>
              <a:rPr lang="ja-JP" altLang="en-US" sz="2400" kern="100" dirty="0">
                <a:solidFill>
                  <a:prstClr val="black"/>
                </a:solidFill>
                <a:latin typeface="ＭＳ ゴシック" panose="020B0609070205080204" pitchFamily="49" charset="-128"/>
                <a:ea typeface="ＭＳ ゴシック" panose="020B0609070205080204" pitchFamily="49" charset="-128"/>
                <a:cs typeface="Times New Roman"/>
              </a:rPr>
              <a:t>時間をかけないとできそうもないもの</a:t>
            </a:r>
            <a:endParaRPr lang="en-US" altLang="ja-JP" sz="2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　③ かなり</a:t>
            </a:r>
            <a:r>
              <a:rPr lang="ja-JP" altLang="en-US" sz="2400" kern="100" dirty="0">
                <a:solidFill>
                  <a:prstClr val="black"/>
                </a:solidFill>
                <a:latin typeface="ＭＳ ゴシック" panose="020B0609070205080204" pitchFamily="49" charset="-128"/>
                <a:ea typeface="ＭＳ ゴシック" panose="020B0609070205080204" pitchFamily="49" charset="-128"/>
                <a:cs typeface="Times New Roman"/>
              </a:rPr>
              <a:t>時間をかけないとできないもの</a:t>
            </a:r>
            <a:endParaRPr lang="en-US" altLang="ja-JP" sz="2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　④ 事例</a:t>
            </a:r>
            <a:r>
              <a:rPr lang="ja-JP" altLang="en-US" sz="2400" kern="100" dirty="0">
                <a:solidFill>
                  <a:prstClr val="black"/>
                </a:solidFill>
                <a:latin typeface="ＭＳ ゴシック" panose="020B0609070205080204" pitchFamily="49" charset="-128"/>
                <a:ea typeface="ＭＳ ゴシック" panose="020B0609070205080204" pitchFamily="49" charset="-128"/>
                <a:cs typeface="Times New Roman"/>
              </a:rPr>
              <a:t>を通しての気づきとまちづくり的なアイデアに</a:t>
            </a:r>
            <a:r>
              <a:rPr lang="ja-JP" altLang="en-US" sz="2400" kern="100">
                <a:solidFill>
                  <a:prstClr val="black"/>
                </a:solidFill>
                <a:latin typeface="ＭＳ ゴシック" panose="020B0609070205080204" pitchFamily="49" charset="-128"/>
                <a:ea typeface="ＭＳ ゴシック" panose="020B0609070205080204" pitchFamily="49" charset="-128"/>
                <a:cs typeface="Times New Roman"/>
              </a:rPr>
              <a:t>発展</a:t>
            </a: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し</a:t>
            </a:r>
            <a:endParaRPr lang="en-US" altLang="ja-JP" sz="2400" kern="100" smtClean="0">
              <a:solidFill>
                <a:prstClr val="black"/>
              </a:solidFill>
              <a:latin typeface="ＭＳ ゴシック" panose="020B0609070205080204" pitchFamily="49" charset="-128"/>
              <a:ea typeface="ＭＳ ゴシック" panose="020B0609070205080204" pitchFamily="49" charset="-128"/>
              <a:cs typeface="Times New Roman"/>
            </a:endParaRPr>
          </a:p>
          <a:p>
            <a:pPr marL="0" lvl="0" indent="0" algn="just">
              <a:lnSpc>
                <a:spcPct val="120000"/>
              </a:lnSpc>
              <a:buClr>
                <a:srgbClr val="727CA3"/>
              </a:buClr>
              <a:buNone/>
            </a:pP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　　そう</a:t>
            </a:r>
            <a:r>
              <a:rPr lang="ja-JP" altLang="en-US" sz="2400" kern="100">
                <a:solidFill>
                  <a:prstClr val="black"/>
                </a:solidFill>
                <a:latin typeface="ＭＳ ゴシック" panose="020B0609070205080204" pitchFamily="49" charset="-128"/>
                <a:ea typeface="ＭＳ ゴシック" panose="020B0609070205080204" pitchFamily="49" charset="-128"/>
                <a:cs typeface="Times New Roman"/>
              </a:rPr>
              <a:t>な</a:t>
            </a:r>
            <a:r>
              <a:rPr lang="ja-JP" altLang="en-US" sz="2400" kern="100" smtClean="0">
                <a:solidFill>
                  <a:prstClr val="black"/>
                </a:solidFill>
                <a:latin typeface="ＭＳ ゴシック" panose="020B0609070205080204" pitchFamily="49" charset="-128"/>
                <a:ea typeface="ＭＳ ゴシック" panose="020B0609070205080204" pitchFamily="49" charset="-128"/>
                <a:cs typeface="Times New Roman"/>
              </a:rPr>
              <a:t>もの</a:t>
            </a:r>
            <a:r>
              <a:rPr lang="ja-JP" altLang="en-US" sz="1700" kern="100" smtClean="0">
                <a:solidFill>
                  <a:prstClr val="black"/>
                </a:solidFill>
                <a:latin typeface="ＭＳ ゴシック" panose="020B0609070205080204" pitchFamily="49" charset="-128"/>
                <a:ea typeface="ＭＳ ゴシック" panose="020B0609070205080204" pitchFamily="49" charset="-128"/>
                <a:cs typeface="Times New Roman"/>
              </a:rPr>
              <a:t>（面白いもの、大胆さのあるもの、</a:t>
            </a:r>
            <a:r>
              <a:rPr lang="ja-JP" altLang="en-US" sz="1700" kern="100" dirty="0">
                <a:solidFill>
                  <a:prstClr val="black"/>
                </a:solidFill>
                <a:latin typeface="ＭＳ ゴシック" panose="020B0609070205080204" pitchFamily="49" charset="-128"/>
                <a:ea typeface="ＭＳ ゴシック" panose="020B0609070205080204" pitchFamily="49" charset="-128"/>
                <a:cs typeface="Times New Roman"/>
              </a:rPr>
              <a:t>これまでの固定観念</a:t>
            </a:r>
            <a:r>
              <a:rPr lang="ja-JP" altLang="en-US" sz="1700" kern="100">
                <a:solidFill>
                  <a:prstClr val="black"/>
                </a:solidFill>
                <a:latin typeface="ＭＳ ゴシック" panose="020B0609070205080204" pitchFamily="49" charset="-128"/>
                <a:ea typeface="ＭＳ ゴシック" panose="020B0609070205080204" pitchFamily="49" charset="-128"/>
                <a:cs typeface="Times New Roman"/>
              </a:rPr>
              <a:t>に</a:t>
            </a:r>
            <a:r>
              <a:rPr lang="ja-JP" altLang="en-US" sz="1700" kern="100" smtClean="0">
                <a:solidFill>
                  <a:prstClr val="black"/>
                </a:solidFill>
                <a:latin typeface="ＭＳ ゴシック" panose="020B0609070205080204" pitchFamily="49" charset="-128"/>
                <a:ea typeface="ＭＳ ゴシック" panose="020B0609070205080204" pitchFamily="49" charset="-128"/>
                <a:cs typeface="Times New Roman"/>
              </a:rPr>
              <a:t>とらわれ</a:t>
            </a:r>
          </a:p>
          <a:p>
            <a:pPr marL="0" lvl="0" indent="0" algn="just">
              <a:lnSpc>
                <a:spcPct val="120000"/>
              </a:lnSpc>
              <a:buClr>
                <a:srgbClr val="727CA3"/>
              </a:buClr>
              <a:buNone/>
            </a:pPr>
            <a:r>
              <a:rPr lang="ja-JP" altLang="en-US" sz="1700" kern="100" smtClean="0">
                <a:solidFill>
                  <a:prstClr val="black"/>
                </a:solidFill>
                <a:latin typeface="ＭＳ ゴシック" panose="020B0609070205080204" pitchFamily="49" charset="-128"/>
                <a:ea typeface="ＭＳ ゴシック" panose="020B0609070205080204" pitchFamily="49" charset="-128"/>
                <a:cs typeface="Times New Roman"/>
              </a:rPr>
              <a:t>　　　ない</a:t>
            </a:r>
            <a:r>
              <a:rPr lang="ja-JP" altLang="en-US" sz="1700" kern="100" dirty="0">
                <a:solidFill>
                  <a:prstClr val="black"/>
                </a:solidFill>
                <a:latin typeface="ＭＳ ゴシック" panose="020B0609070205080204" pitchFamily="49" charset="-128"/>
                <a:ea typeface="ＭＳ ゴシック" panose="020B0609070205080204" pitchFamily="49" charset="-128"/>
                <a:cs typeface="Times New Roman"/>
              </a:rPr>
              <a:t>アイデアを含む）</a:t>
            </a:r>
            <a:endParaRPr lang="en-US" altLang="ja-JP" sz="17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lgn="just">
              <a:lnSpc>
                <a:spcPct val="120000"/>
              </a:lnSpc>
              <a:buClr>
                <a:srgbClr val="727CA3"/>
              </a:buClr>
            </a:pPr>
            <a:endParaRPr lang="ja-JP" altLang="ja-JP" sz="24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lvl="0" algn="just">
              <a:lnSpc>
                <a:spcPct val="120000"/>
              </a:lnSpc>
              <a:buClr>
                <a:srgbClr val="727CA3"/>
              </a:buClr>
            </a:pPr>
            <a:endParaRPr lang="ja-JP" altLang="ja-JP" sz="7200" kern="100" dirty="0">
              <a:solidFill>
                <a:prstClr val="black"/>
              </a:solidFill>
              <a:latin typeface="ＭＳ ゴシック" panose="020B0609070205080204" pitchFamily="49" charset="-128"/>
              <a:ea typeface="ＭＳ ゴシック" panose="020B0609070205080204" pitchFamily="49" charset="-128"/>
              <a:cs typeface="Times New Roman"/>
            </a:endParaRPr>
          </a:p>
          <a:p>
            <a:pPr>
              <a:lnSpc>
                <a:spcPct val="120000"/>
              </a:lnSpc>
            </a:pPr>
            <a:endParaRPr kumimoji="1" lang="ja-JP" altLang="en-US"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25</a:t>
            </a:fld>
            <a:endParaRPr lang="en-US" altLang="ja-JP">
              <a:solidFill>
                <a:srgbClr val="464653"/>
              </a:solidFill>
            </a:endParaRPr>
          </a:p>
        </p:txBody>
      </p:sp>
    </p:spTree>
    <p:extLst>
      <p:ext uri="{BB962C8B-B14F-4D97-AF65-F5344CB8AC3E}">
        <p14:creationId xmlns:p14="http://schemas.microsoft.com/office/powerpoint/2010/main" val="380989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28BE2C-EF18-4871-A368-E1D055493A66}"/>
              </a:ext>
            </a:extLst>
          </p:cNvPr>
          <p:cNvSpPr>
            <a:spLocks noGrp="1"/>
          </p:cNvSpPr>
          <p:nvPr>
            <p:ph type="title"/>
          </p:nvPr>
        </p:nvSpPr>
        <p:spPr>
          <a:xfrm>
            <a:off x="590550" y="127001"/>
            <a:ext cx="7886700" cy="1325563"/>
          </a:xfrm>
        </p:spPr>
        <p:txBody>
          <a:bodyPr>
            <a:normAutofit/>
          </a:bodyPr>
          <a:lstStyle/>
          <a:p>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より</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よい</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スーパービジョン</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の</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ため</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に①</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a:extLst>
              <a:ext uri="{FF2B5EF4-FFF2-40B4-BE49-F238E27FC236}">
                <a16:creationId xmlns:a16="http://schemas.microsoft.com/office/drawing/2014/main" id="{E84C9A10-5139-4857-9A0B-46403AD9B074}"/>
              </a:ext>
            </a:extLst>
          </p:cNvPr>
          <p:cNvSpPr>
            <a:spLocks noGrp="1"/>
          </p:cNvSpPr>
          <p:nvPr>
            <p:ph idx="1"/>
          </p:nvPr>
        </p:nvSpPr>
        <p:spPr>
          <a:xfrm>
            <a:off x="647700" y="1482725"/>
            <a:ext cx="8267700" cy="4351338"/>
          </a:xfrm>
        </p:spPr>
        <p:txBody>
          <a:bodyPr>
            <a:normAutofit/>
          </a:bodyPr>
          <a:lstStyle/>
          <a:p>
            <a:r>
              <a:rPr kumimoji="1" lang="ja-JP" altLang="en-US" sz="2400" dirty="0">
                <a:latin typeface="ＭＳ ゴシック" panose="020B0609070205080204" pitchFamily="49" charset="-128"/>
                <a:ea typeface="ＭＳ ゴシック" panose="020B0609070205080204" pitchFamily="49" charset="-128"/>
              </a:rPr>
              <a:t>普段から職場のチームづくり、同僚（ピア）の関係づくり。</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highlight>
                  <a:srgbClr val="FFFF00"/>
                </a:highlight>
                <a:latin typeface="ＭＳ ゴシック" panose="020B0609070205080204" pitchFamily="49" charset="-128"/>
                <a:ea typeface="ＭＳ ゴシック" panose="020B0609070205080204" pitchFamily="49" charset="-128"/>
              </a:rPr>
              <a:t>指導とスーパービジョンを混同しないこと。</a:t>
            </a:r>
            <a:endParaRPr lang="en-US" altLang="ja-JP" sz="2400" dirty="0">
              <a:highlight>
                <a:srgbClr val="FFFF00"/>
              </a:highlight>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一人職場の場合は、事業所間のネットワークにより、ピアスーパービジョンを。</a:t>
            </a:r>
            <a:endParaRPr lang="en-US" altLang="ja-JP" sz="2400" dirty="0">
              <a:latin typeface="ＭＳ ゴシック" panose="020B0609070205080204" pitchFamily="49" charset="-128"/>
              <a:ea typeface="ＭＳ ゴシック" panose="020B0609070205080204" pitchFamily="49" charset="-128"/>
            </a:endParaRPr>
          </a:p>
          <a:p>
            <a:r>
              <a:rPr lang="ja-JP" altLang="en-US" sz="2400" smtClean="0">
                <a:latin typeface="ＭＳ ゴシック" panose="020B0609070205080204" pitchFamily="49" charset="-128"/>
                <a:ea typeface="ＭＳ ゴシック" panose="020B0609070205080204" pitchFamily="49" charset="-128"/>
              </a:rPr>
              <a:t>ＧＳＶ（</a:t>
            </a:r>
            <a:r>
              <a:rPr lang="ja-JP" altLang="en-US" sz="2400" dirty="0">
                <a:latin typeface="ＭＳ ゴシック" panose="020B0609070205080204" pitchFamily="49" charset="-128"/>
                <a:ea typeface="ＭＳ ゴシック" panose="020B0609070205080204" pitchFamily="49" charset="-128"/>
              </a:rPr>
              <a:t>実践モデル、研修モデル）を実施している相談支援事業所（基幹相談支援センター）は、フィールドメンター活動（一人職場、相談支援事業所に出向いてのスーパービジョン活動）を。</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400" dirty="0">
              <a:latin typeface="ＭＳ ゴシック" panose="020B0609070205080204" pitchFamily="49" charset="-128"/>
              <a:ea typeface="ＭＳ ゴシック" panose="020B0609070205080204" pitchFamily="49" charset="-128"/>
            </a:endParaRPr>
          </a:p>
          <a:p>
            <a:endParaRPr kumimoji="1" lang="ja-JP" altLang="en-US" sz="24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26</a:t>
            </a:fld>
            <a:endParaRPr lang="en-US" altLang="ja-JP">
              <a:solidFill>
                <a:srgbClr val="464653"/>
              </a:solidFill>
            </a:endParaRPr>
          </a:p>
        </p:txBody>
      </p:sp>
    </p:spTree>
    <p:extLst>
      <p:ext uri="{BB962C8B-B14F-4D97-AF65-F5344CB8AC3E}">
        <p14:creationId xmlns:p14="http://schemas.microsoft.com/office/powerpoint/2010/main" val="1645526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28BE2C-EF18-4871-A368-E1D055493A66}"/>
              </a:ext>
            </a:extLst>
          </p:cNvPr>
          <p:cNvSpPr>
            <a:spLocks noGrp="1"/>
          </p:cNvSpPr>
          <p:nvPr>
            <p:ph type="title"/>
          </p:nvPr>
        </p:nvSpPr>
        <p:spPr>
          <a:xfrm>
            <a:off x="571500" y="288927"/>
            <a:ext cx="7886700" cy="949324"/>
          </a:xfrm>
        </p:spPr>
        <p:txBody>
          <a:bodyPr>
            <a:normAutofit/>
          </a:bodyPr>
          <a:lstStyle/>
          <a:p>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より</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よい</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スーパービジョン</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の</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ため</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に②</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a:extLst>
              <a:ext uri="{FF2B5EF4-FFF2-40B4-BE49-F238E27FC236}">
                <a16:creationId xmlns:a16="http://schemas.microsoft.com/office/drawing/2014/main" id="{E84C9A10-5139-4857-9A0B-46403AD9B074}"/>
              </a:ext>
            </a:extLst>
          </p:cNvPr>
          <p:cNvSpPr>
            <a:spLocks noGrp="1"/>
          </p:cNvSpPr>
          <p:nvPr>
            <p:ph idx="1"/>
          </p:nvPr>
        </p:nvSpPr>
        <p:spPr>
          <a:xfrm>
            <a:off x="647700" y="1377950"/>
            <a:ext cx="8267700" cy="4351338"/>
          </a:xfrm>
        </p:spPr>
        <p:txBody>
          <a:bodyPr>
            <a:normAutofit/>
          </a:bodyPr>
          <a:lstStyle/>
          <a:p>
            <a:r>
              <a:rPr lang="ja-JP" altLang="en-US" sz="2400" dirty="0">
                <a:latin typeface="ＭＳ ゴシック" panose="020B0609070205080204" pitchFamily="49" charset="-128"/>
                <a:ea typeface="ＭＳ ゴシック" panose="020B0609070205080204" pitchFamily="49" charset="-128"/>
              </a:rPr>
              <a:t>スーパーバイジーが主人公。</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スーパーバイザーは話しすぎない。</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しかし、適切に、コメントし、スーパーバイジーの不安を和らげる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指導的、支持的な、（場合によっては威圧的な）態度はとらない。</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highlight>
                  <a:srgbClr val="FFFF00"/>
                </a:highlight>
                <a:latin typeface="ＭＳ ゴシック" panose="020B0609070205080204" pitchFamily="49" charset="-128"/>
                <a:ea typeface="ＭＳ ゴシック" panose="020B0609070205080204" pitchFamily="49" charset="-128"/>
              </a:rPr>
              <a:t>スーパーバイザーには、成熟したメンターとしての役割が求められる。</a:t>
            </a:r>
            <a:endParaRPr lang="en-US" altLang="ja-JP" sz="2400" dirty="0">
              <a:highlight>
                <a:srgbClr val="FFFF00"/>
              </a:highlight>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400" dirty="0">
              <a:latin typeface="ＭＳ ゴシック" panose="020B0609070205080204" pitchFamily="49" charset="-128"/>
              <a:ea typeface="ＭＳ ゴシック" panose="020B0609070205080204" pitchFamily="49" charset="-128"/>
            </a:endParaRPr>
          </a:p>
          <a:p>
            <a:endParaRPr kumimoji="1" lang="ja-JP" altLang="en-US" sz="24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27</a:t>
            </a:fld>
            <a:endParaRPr lang="en-US" altLang="ja-JP">
              <a:solidFill>
                <a:srgbClr val="464653"/>
              </a:solidFill>
            </a:endParaRPr>
          </a:p>
        </p:txBody>
      </p:sp>
    </p:spTree>
    <p:extLst>
      <p:ext uri="{BB962C8B-B14F-4D97-AF65-F5344CB8AC3E}">
        <p14:creationId xmlns:p14="http://schemas.microsoft.com/office/powerpoint/2010/main" val="2819513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08411" y="495020"/>
            <a:ext cx="7775774" cy="5170390"/>
          </a:xfrm>
          <a:prstGeom prst="rect">
            <a:avLst/>
          </a:prstGeom>
          <a:noFill/>
        </p:spPr>
        <p:txBody>
          <a:bodyPr wrap="square" rtlCol="0">
            <a:spAutoFit/>
          </a:bodyPr>
          <a:lstStyle/>
          <a:p>
            <a:r>
              <a:rPr lang="ja-JP" altLang="en-US" sz="2585">
                <a:latin typeface="ＤＨＰ特太ゴシック体" panose="020B0500000000000000" pitchFamily="50" charset="-128"/>
                <a:ea typeface="ＤＨＰ特太ゴシック体" panose="020B0500000000000000" pitchFamily="50" charset="-128"/>
              </a:rPr>
              <a:t>講義上の</a:t>
            </a:r>
            <a:r>
              <a:rPr lang="ja-JP" altLang="en-US" sz="2585" smtClean="0">
                <a:latin typeface="ＤＨＰ特太ゴシック体" panose="020B0500000000000000" pitchFamily="50" charset="-128"/>
                <a:ea typeface="ＤＨＰ特太ゴシック体" panose="020B0500000000000000" pitchFamily="50" charset="-128"/>
              </a:rPr>
              <a:t>留意点</a:t>
            </a:r>
            <a:endParaRPr lang="ja-JP" altLang="en-US" sz="2585">
              <a:latin typeface="ＤＨＰ特太ゴシック体" panose="020B0500000000000000" pitchFamily="50" charset="-128"/>
              <a:ea typeface="ＤＨＰ特太ゴシック体" panose="020B0500000000000000" pitchFamily="50" charset="-128"/>
            </a:endParaRPr>
          </a:p>
          <a:p>
            <a:pPr>
              <a:lnSpc>
                <a:spcPts val="1385"/>
              </a:lnSpc>
            </a:pPr>
            <a:endParaRPr lang="ja-JP" altLang="en-US" sz="1662">
              <a:latin typeface="ＭＳ ゴシック" panose="020B0609070205080204" pitchFamily="49" charset="-128"/>
              <a:ea typeface="ＭＳ ゴシック" panose="020B0609070205080204" pitchFamily="49" charset="-128"/>
            </a:endParaRPr>
          </a:p>
          <a:p>
            <a:r>
              <a:rPr lang="ja-JP" altLang="en-US" sz="2215">
                <a:latin typeface="ＭＳ ゴシック" panose="020B0609070205080204" pitchFamily="49" charset="-128"/>
                <a:ea typeface="ＭＳ ゴシック" panose="020B0609070205080204" pitchFamily="49" charset="-128"/>
              </a:rPr>
              <a:t>① </a:t>
            </a:r>
            <a:r>
              <a:rPr lang="ja-JP" altLang="en-US" sz="2215" smtClean="0">
                <a:latin typeface="ＭＳ ゴシック" panose="020B0609070205080204" pitchFamily="49" charset="-128"/>
                <a:ea typeface="ＭＳ ゴシック" panose="020B0609070205080204" pitchFamily="49" charset="-128"/>
              </a:rPr>
              <a:t>初任者研修において体感したスーパービジョンについて、</a:t>
            </a:r>
          </a:p>
          <a:p>
            <a:r>
              <a:rPr lang="ja-JP" altLang="en-US" sz="2215" smtClean="0">
                <a:latin typeface="ＭＳ ゴシック" panose="020B0609070205080204" pitchFamily="49" charset="-128"/>
                <a:ea typeface="ＭＳ ゴシック" panose="020B0609070205080204" pitchFamily="49" charset="-128"/>
              </a:rPr>
              <a:t>　その基礎的理論などの「理屈」を理解する講義を行う。</a:t>
            </a:r>
            <a:endParaRPr lang="ja-JP" altLang="en-US" sz="2215">
              <a:latin typeface="ＭＳ ゴシック" panose="020B0609070205080204" pitchFamily="49" charset="-128"/>
              <a:ea typeface="ＭＳ ゴシック" panose="020B0609070205080204" pitchFamily="49" charset="-128"/>
            </a:endParaRPr>
          </a:p>
          <a:p>
            <a:pPr>
              <a:lnSpc>
                <a:spcPts val="923"/>
              </a:lnSpc>
            </a:pPr>
            <a:endParaRPr lang="ja-JP" altLang="en-US" sz="2215">
              <a:latin typeface="ＭＳ ゴシック" panose="020B0609070205080204" pitchFamily="49" charset="-128"/>
              <a:ea typeface="ＭＳ ゴシック" panose="020B0609070205080204" pitchFamily="49" charset="-128"/>
            </a:endParaRPr>
          </a:p>
          <a:p>
            <a:r>
              <a:rPr lang="ja-JP" altLang="en-US" sz="2215">
                <a:latin typeface="ＭＳ ゴシック" panose="020B0609070205080204" pitchFamily="49" charset="-128"/>
                <a:ea typeface="ＭＳ ゴシック" panose="020B0609070205080204" pitchFamily="49" charset="-128"/>
              </a:rPr>
              <a:t>　</a:t>
            </a:r>
            <a:r>
              <a:rPr lang="ja-JP" altLang="en-US" sz="2215" smtClean="0">
                <a:latin typeface="ＭＳ ゴシック" panose="020B0609070205080204" pitchFamily="49" charset="-128"/>
                <a:ea typeface="ＭＳ ゴシック" panose="020B0609070205080204" pitchFamily="49" charset="-128"/>
              </a:rPr>
              <a:t>❖スーパービジョンというものを受ける必要性を再確認さ</a:t>
            </a:r>
          </a:p>
          <a:p>
            <a:r>
              <a:rPr lang="ja-JP" altLang="en-US" sz="2215" smtClean="0">
                <a:latin typeface="ＭＳ ゴシック" panose="020B0609070205080204" pitchFamily="49" charset="-128"/>
                <a:ea typeface="ＭＳ ゴシック" panose="020B0609070205080204" pitchFamily="49" charset="-128"/>
              </a:rPr>
              <a:t>　　せる。</a:t>
            </a:r>
            <a:endParaRPr lang="ja-JP" altLang="en-US" sz="2215">
              <a:latin typeface="ＭＳ ゴシック" panose="020B0609070205080204" pitchFamily="49" charset="-128"/>
              <a:ea typeface="ＭＳ ゴシック" panose="020B0609070205080204" pitchFamily="49" charset="-128"/>
            </a:endParaRPr>
          </a:p>
          <a:p>
            <a:pPr>
              <a:lnSpc>
                <a:spcPts val="1108"/>
              </a:lnSpc>
            </a:pPr>
            <a:endParaRPr lang="ja-JP" altLang="en-US" sz="2215">
              <a:latin typeface="ＭＳ ゴシック" panose="020B0609070205080204" pitchFamily="49" charset="-128"/>
              <a:ea typeface="ＭＳ ゴシック" panose="020B0609070205080204" pitchFamily="49" charset="-128"/>
            </a:endParaRPr>
          </a:p>
          <a:p>
            <a:r>
              <a:rPr lang="ja-JP" altLang="en-US" sz="2215">
                <a:latin typeface="ＭＳ ゴシック" panose="020B0609070205080204" pitchFamily="49" charset="-128"/>
                <a:ea typeface="ＭＳ ゴシック" panose="020B0609070205080204" pitchFamily="49" charset="-128"/>
              </a:rPr>
              <a:t>② </a:t>
            </a:r>
            <a:r>
              <a:rPr lang="ja-JP" altLang="en-US" sz="2215" smtClean="0">
                <a:latin typeface="ＭＳ ゴシック" panose="020B0609070205080204" pitchFamily="49" charset="-128"/>
                <a:ea typeface="ＭＳ ゴシック" panose="020B0609070205080204" pitchFamily="49" charset="-128"/>
              </a:rPr>
              <a:t>実践において実施可能な方法論を具体的に提示する講義</a:t>
            </a:r>
          </a:p>
          <a:p>
            <a:r>
              <a:rPr lang="ja-JP" altLang="en-US" sz="2215" smtClean="0">
                <a:latin typeface="ＭＳ ゴシック" panose="020B0609070205080204" pitchFamily="49" charset="-128"/>
                <a:ea typeface="ＭＳ ゴシック" panose="020B0609070205080204" pitchFamily="49" charset="-128"/>
              </a:rPr>
              <a:t>　を行う（演習において実際に体感する）。</a:t>
            </a:r>
          </a:p>
          <a:p>
            <a:pPr>
              <a:lnSpc>
                <a:spcPts val="600"/>
              </a:lnSpc>
            </a:pPr>
            <a:endParaRPr lang="ja-JP" altLang="en-US" sz="2215">
              <a:latin typeface="ＭＳ ゴシック" panose="020B0609070205080204" pitchFamily="49" charset="-128"/>
              <a:ea typeface="ＭＳ ゴシック" panose="020B0609070205080204" pitchFamily="49" charset="-128"/>
            </a:endParaRPr>
          </a:p>
          <a:p>
            <a:r>
              <a:rPr lang="ja-JP" altLang="en-US" sz="2215">
                <a:latin typeface="ＭＳ ゴシック" panose="020B0609070205080204" pitchFamily="49" charset="-128"/>
                <a:ea typeface="ＭＳ ゴシック" panose="020B0609070205080204" pitchFamily="49" charset="-128"/>
              </a:rPr>
              <a:t>　</a:t>
            </a:r>
            <a:r>
              <a:rPr lang="ja-JP" altLang="en-US" sz="2215" smtClean="0">
                <a:latin typeface="ＭＳ ゴシック" panose="020B0609070205080204" pitchFamily="49" charset="-128"/>
                <a:ea typeface="ＭＳ ゴシック" panose="020B0609070205080204" pitchFamily="49" charset="-128"/>
              </a:rPr>
              <a:t>❖都道府県において、方法論を別途議論し、必要に応じて</a:t>
            </a:r>
          </a:p>
          <a:p>
            <a:r>
              <a:rPr lang="ja-JP" altLang="en-US" sz="2215" smtClean="0">
                <a:latin typeface="ＭＳ ゴシック" panose="020B0609070205080204" pitchFamily="49" charset="-128"/>
                <a:ea typeface="ＭＳ ゴシック" panose="020B0609070205080204" pitchFamily="49" charset="-128"/>
              </a:rPr>
              <a:t>　　各地域で共通の方法等により実施できるような体制整備</a:t>
            </a:r>
          </a:p>
          <a:p>
            <a:r>
              <a:rPr lang="ja-JP" altLang="en-US" sz="2215" smtClean="0">
                <a:latin typeface="ＭＳ ゴシック" panose="020B0609070205080204" pitchFamily="49" charset="-128"/>
                <a:ea typeface="ＭＳ ゴシック" panose="020B0609070205080204" pitchFamily="49" charset="-128"/>
              </a:rPr>
              <a:t>　　を視野に入れる</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都道府県研修と実地教育</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ＯＪＴ</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の連</a:t>
            </a:r>
          </a:p>
          <a:p>
            <a:r>
              <a:rPr lang="ja-JP" altLang="en-US" sz="2215" smtClean="0">
                <a:latin typeface="ＭＳ ゴシック" panose="020B0609070205080204" pitchFamily="49" charset="-128"/>
                <a:ea typeface="ＭＳ ゴシック" panose="020B0609070205080204" pitchFamily="49" charset="-128"/>
              </a:rPr>
              <a:t>　　動を検討する</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a:t>
            </a:r>
          </a:p>
          <a:p>
            <a:pPr>
              <a:lnSpc>
                <a:spcPts val="600"/>
              </a:lnSpc>
            </a:pPr>
            <a:endParaRPr lang="ja-JP" altLang="en-US" sz="2215" smtClean="0">
              <a:latin typeface="ＭＳ ゴシック" panose="020B0609070205080204" pitchFamily="49" charset="-128"/>
              <a:ea typeface="ＭＳ ゴシック" panose="020B0609070205080204" pitchFamily="49" charset="-128"/>
            </a:endParaRPr>
          </a:p>
          <a:p>
            <a:r>
              <a:rPr lang="ja-JP" altLang="en-US" sz="2215">
                <a:latin typeface="ＭＳ ゴシック" panose="020B0609070205080204" pitchFamily="49" charset="-128"/>
                <a:ea typeface="ＭＳ ゴシック" panose="020B0609070205080204" pitchFamily="49" charset="-128"/>
              </a:rPr>
              <a:t>　</a:t>
            </a:r>
            <a:r>
              <a:rPr lang="ja-JP" altLang="en-US" sz="2215" smtClean="0">
                <a:latin typeface="ＭＳ ゴシック" panose="020B0609070205080204" pitchFamily="49" charset="-128"/>
                <a:ea typeface="ＭＳ ゴシック" panose="020B0609070205080204" pitchFamily="49" charset="-128"/>
              </a:rPr>
              <a:t>❖初任・現任・主任に共通する方法論を用いることができ</a:t>
            </a:r>
          </a:p>
          <a:p>
            <a:r>
              <a:rPr lang="ja-JP" altLang="en-US" sz="2215" smtClean="0">
                <a:latin typeface="ＭＳ ゴシック" panose="020B0609070205080204" pitchFamily="49" charset="-128"/>
                <a:ea typeface="ＭＳ ゴシック" panose="020B0609070205080204" pitchFamily="49" charset="-128"/>
              </a:rPr>
              <a:t>　　るよう留意する。</a:t>
            </a:r>
          </a:p>
        </p:txBody>
      </p:sp>
    </p:spTree>
    <p:extLst>
      <p:ext uri="{BB962C8B-B14F-4D97-AF65-F5344CB8AC3E}">
        <p14:creationId xmlns:p14="http://schemas.microsoft.com/office/powerpoint/2010/main" val="2630293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7057"/>
            <a:ext cx="7976271" cy="4182683"/>
          </a:xfrm>
          <a:prstGeom prst="rect">
            <a:avLst/>
          </a:prstGeom>
          <a:noFill/>
        </p:spPr>
        <p:txBody>
          <a:bodyPr wrap="square" rtlCol="0">
            <a:spAutoFit/>
          </a:bodyPr>
          <a:lstStyle/>
          <a:p>
            <a:r>
              <a:rPr lang="ja-JP" altLang="en-US" sz="2215">
                <a:latin typeface="ＭＳ ゴシック" panose="020B0609070205080204" pitchFamily="49" charset="-128"/>
                <a:ea typeface="ＭＳ ゴシック" panose="020B0609070205080204" pitchFamily="49" charset="-128"/>
                <a:cs typeface="メイリオ" pitchFamily="50" charset="-128"/>
              </a:rPr>
              <a:t>①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導入</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　・本科目の獲得目標と内容、実施上の留意点</a:t>
            </a:r>
          </a:p>
          <a:p>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② 本論</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１</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a:latin typeface="ＭＳ ゴシック" panose="020B0609070205080204" pitchFamily="49" charset="-128"/>
                <a:ea typeface="ＭＳ ゴシック" panose="020B0609070205080204" pitchFamily="49" charset="-128"/>
                <a:cs typeface="メイリオ" pitchFamily="50" charset="-128"/>
              </a:rPr>
              <a:t>スーパービジョンとは</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２</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グループスーパービジョン</a:t>
            </a:r>
            <a:r>
              <a:rPr lang="ja-JP" altLang="en-US" sz="2215">
                <a:latin typeface="ＭＳ ゴシック" panose="020B0609070205080204" pitchFamily="49" charset="-128"/>
                <a:ea typeface="ＭＳ ゴシック" panose="020B0609070205080204" pitchFamily="49" charset="-128"/>
                <a:cs typeface="メイリオ" pitchFamily="50" charset="-128"/>
              </a:rPr>
              <a:t>の特徴</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３</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グループスーパービジョン</a:t>
            </a:r>
            <a:r>
              <a:rPr lang="ja-JP" altLang="en-US" sz="2215">
                <a:latin typeface="ＭＳ ゴシック" panose="020B0609070205080204" pitchFamily="49" charset="-128"/>
                <a:ea typeface="ＭＳ ゴシック" panose="020B0609070205080204" pitchFamily="49" charset="-128"/>
                <a:cs typeface="メイリオ" pitchFamily="50" charset="-128"/>
              </a:rPr>
              <a:t>の進め方</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４</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グループスーパビジョンワークシート</a:t>
            </a:r>
            <a:r>
              <a:rPr lang="ja-JP" altLang="en-US" sz="2215">
                <a:latin typeface="ＭＳ ゴシック" panose="020B0609070205080204" pitchFamily="49" charset="-128"/>
                <a:ea typeface="ＭＳ ゴシック" panose="020B0609070205080204" pitchFamily="49" charset="-128"/>
                <a:cs typeface="メイリオ" pitchFamily="50" charset="-128"/>
              </a:rPr>
              <a:t>の作成</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５</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参加者</a:t>
            </a:r>
            <a:r>
              <a:rPr lang="ja-JP" altLang="en-US" sz="2215">
                <a:latin typeface="ＭＳ ゴシック" panose="020B0609070205080204" pitchFamily="49" charset="-128"/>
                <a:ea typeface="ＭＳ ゴシック" panose="020B0609070205080204" pitchFamily="49" charset="-128"/>
                <a:cs typeface="メイリオ" pitchFamily="50" charset="-128"/>
              </a:rPr>
              <a:t>のモーティベーションの維持のために</a:t>
            </a: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６</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よりよいスーパービジョン</a:t>
            </a:r>
            <a:r>
              <a:rPr lang="ja-JP" altLang="en-US" sz="2215">
                <a:latin typeface="ＭＳ ゴシック" panose="020B0609070205080204" pitchFamily="49" charset="-128"/>
                <a:ea typeface="ＭＳ ゴシック" panose="020B0609070205080204" pitchFamily="49" charset="-128"/>
                <a:cs typeface="メイリオ" pitchFamily="50" charset="-128"/>
              </a:rPr>
              <a:t>のために</a:t>
            </a:r>
          </a:p>
          <a:p>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③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まとめ</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517396" y="504368"/>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本日の流れ</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a:t>
            </a:r>
            <a:r>
              <a:rPr lang="en-US" altLang="ja-JP" sz="2585" b="1" smtClean="0">
                <a:latin typeface="ＭＳ ゴシック" panose="020B0609070205080204" pitchFamily="49" charset="-128"/>
                <a:ea typeface="ＭＳ ゴシック" panose="020B0609070205080204" pitchFamily="49" charset="-128"/>
                <a:cs typeface="メイリオ" pitchFamily="50" charset="-128"/>
              </a:rPr>
              <a:t>90</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分</a:t>
            </a:r>
            <a:r>
              <a:rPr lang="ja-JP" altLang="en-US" sz="2585" b="1">
                <a:latin typeface="ＭＳ ゴシック" panose="020B0609070205080204" pitchFamily="49" charset="-128"/>
                <a:ea typeface="ＭＳ ゴシック" panose="020B0609070205080204" pitchFamily="49" charset="-128"/>
                <a:cs typeface="メイリオ" pitchFamily="50" charset="-128"/>
              </a:rPr>
              <a:t>）</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6920529" y="324652"/>
            <a:ext cx="1825529" cy="422032"/>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1486803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a:t>人材育成のためのスーパービジョン：考え方と進め方</a:t>
            </a:r>
          </a:p>
        </p:txBody>
      </p:sp>
      <p:sp>
        <p:nvSpPr>
          <p:cNvPr id="3" name="サブタイトル 2"/>
          <p:cNvSpPr>
            <a:spLocks noGrp="1"/>
          </p:cNvSpPr>
          <p:nvPr>
            <p:ph type="subTitle" idx="1"/>
          </p:nvPr>
        </p:nvSpPr>
        <p:spPr/>
        <p:txBody>
          <a:bodyPr/>
          <a:lstStyle/>
          <a:p>
            <a:r>
              <a:rPr kumimoji="1" lang="ja-JP" altLang="en-US" dirty="0"/>
              <a:t>小澤　温（筑波大学）</a:t>
            </a:r>
          </a:p>
        </p:txBody>
      </p:sp>
      <p:sp>
        <p:nvSpPr>
          <p:cNvPr id="4" name="フッター プレースホルダ 3"/>
          <p:cNvSpPr>
            <a:spLocks noGrp="1"/>
          </p:cNvSpPr>
          <p:nvPr>
            <p:ph type="ftr" sz="quarter" idx="11"/>
          </p:nvPr>
        </p:nvSpPr>
        <p:spPr>
          <a:xfrm>
            <a:off x="0" y="5826638"/>
            <a:ext cx="9144000" cy="156059"/>
          </a:xfrm>
        </p:spPr>
        <p:txBody>
          <a:bodyPr/>
          <a:lstStyle/>
          <a:p>
            <a:pPr algn="ctr"/>
            <a:r>
              <a:rPr kumimoji="1" lang="ja-JP" altLang="en-US" sz="600" dirty="0"/>
              <a:t>新カリキュラムに基づく相談支援従事者養成研修モデル研修</a:t>
            </a:r>
            <a:r>
              <a:rPr kumimoji="1" lang="en-US" altLang="ja-JP" sz="600" dirty="0"/>
              <a:t>(</a:t>
            </a:r>
            <a:r>
              <a:rPr kumimoji="1" lang="ja-JP" altLang="en-US" sz="600" dirty="0"/>
              <a:t>現任研修</a:t>
            </a:r>
            <a:r>
              <a:rPr kumimoji="1" lang="en-US" altLang="ja-JP" sz="600" dirty="0"/>
              <a:t>), SSA2018-2019(c) </a:t>
            </a:r>
            <a:r>
              <a:rPr kumimoji="1" lang="ja-JP" altLang="en-US" sz="600" dirty="0"/>
              <a:t>不許複製</a:t>
            </a:r>
          </a:p>
        </p:txBody>
      </p:sp>
      <p:sp>
        <p:nvSpPr>
          <p:cNvPr id="6" name="スライド番号プレースホルダ 5"/>
          <p:cNvSpPr>
            <a:spLocks noGrp="1"/>
          </p:cNvSpPr>
          <p:nvPr>
            <p:ph type="sldNum" sz="quarter" idx="12"/>
          </p:nvPr>
        </p:nvSpPr>
        <p:spPr/>
        <p:txBody>
          <a:bodyPr/>
          <a:lstStyle/>
          <a:p>
            <a:pPr>
              <a:defRPr/>
            </a:pPr>
            <a:fld id="{A94B9270-4646-4FEE-BE91-CCE6A52A2FB9}" type="slidenum">
              <a:rPr lang="en-US" altLang="ja-JP" smtClean="0">
                <a:solidFill>
                  <a:srgbClr val="464653"/>
                </a:solidFill>
              </a:rPr>
              <a:pPr>
                <a:defRPr/>
              </a:pPr>
              <a:t>5</a:t>
            </a:fld>
            <a:endParaRPr lang="en-US" altLang="ja-JP" dirty="0">
              <a:solidFill>
                <a:srgbClr val="464653"/>
              </a:solidFill>
            </a:endParaRPr>
          </a:p>
        </p:txBody>
      </p:sp>
    </p:spTree>
    <p:extLst>
      <p:ext uri="{BB962C8B-B14F-4D97-AF65-F5344CB8AC3E}">
        <p14:creationId xmlns:p14="http://schemas.microsoft.com/office/powerpoint/2010/main" val="1987751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1975" y="127001"/>
            <a:ext cx="7886700" cy="1325563"/>
          </a:xfrm>
        </p:spPr>
        <p:txBody>
          <a:bodyPr>
            <a:norm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内容</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p:cNvSpPr>
            <a:spLocks noGrp="1"/>
          </p:cNvSpPr>
          <p:nvPr>
            <p:ph idx="1"/>
          </p:nvPr>
        </p:nvSpPr>
        <p:spPr>
          <a:xfrm>
            <a:off x="647700" y="1330325"/>
            <a:ext cx="7886700" cy="4351338"/>
          </a:xfrm>
        </p:spPr>
        <p:txBody>
          <a:bodyPr>
            <a:normAutofit/>
          </a:bodyPr>
          <a:lstStyle/>
          <a:p>
            <a:r>
              <a:rPr kumimoji="1" lang="ja-JP" altLang="en-US" sz="2400" dirty="0">
                <a:latin typeface="ＭＳ ゴシック" panose="020B0609070205080204" pitchFamily="49" charset="-128"/>
                <a:ea typeface="ＭＳ ゴシック" panose="020B0609070205080204" pitchFamily="49" charset="-128"/>
              </a:rPr>
              <a:t>スーパービジョンとは</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グループスーパービジョンの特徴</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グループスーパービジョンの進め方</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グループスーパビジョンワークシートの作成</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参加者のモーティベーションの維持のために</a:t>
            </a:r>
            <a:endParaRPr lang="en-US" altLang="ja-JP" sz="2400" dirty="0">
              <a:latin typeface="ＭＳ ゴシック" panose="020B0609070205080204" pitchFamily="49" charset="-128"/>
              <a:ea typeface="ＭＳ ゴシック" panose="020B0609070205080204" pitchFamily="49" charset="-128"/>
            </a:endParaRPr>
          </a:p>
          <a:p>
            <a:r>
              <a:rPr kumimoji="1" lang="ja-JP" altLang="en-US" sz="2400">
                <a:latin typeface="ＭＳ ゴシック" panose="020B0609070205080204" pitchFamily="49" charset="-128"/>
                <a:ea typeface="ＭＳ ゴシック" panose="020B0609070205080204" pitchFamily="49" charset="-128"/>
              </a:rPr>
              <a:t>より</a:t>
            </a:r>
            <a:r>
              <a:rPr kumimoji="1" lang="ja-JP" altLang="en-US" sz="2400" smtClean="0">
                <a:latin typeface="ＭＳ ゴシック" panose="020B0609070205080204" pitchFamily="49" charset="-128"/>
                <a:ea typeface="ＭＳ ゴシック" panose="020B0609070205080204" pitchFamily="49" charset="-128"/>
              </a:rPr>
              <a:t>よいスーパービジョン</a:t>
            </a:r>
            <a:r>
              <a:rPr kumimoji="1" lang="ja-JP" altLang="en-US" sz="2400" dirty="0">
                <a:latin typeface="ＭＳ ゴシック" panose="020B0609070205080204" pitchFamily="49" charset="-128"/>
                <a:ea typeface="ＭＳ ゴシック" panose="020B0609070205080204" pitchFamily="49" charset="-128"/>
              </a:rPr>
              <a:t>のために</a:t>
            </a:r>
            <a:endParaRPr kumimoji="1" lang="en-US" altLang="ja-JP" sz="2400" dirty="0">
              <a:latin typeface="ＭＳ ゴシック" panose="020B0609070205080204" pitchFamily="49" charset="-128"/>
              <a:ea typeface="ＭＳ ゴシック" panose="020B0609070205080204" pitchFamily="49" charset="-128"/>
            </a:endParaRPr>
          </a:p>
          <a:p>
            <a:endParaRPr kumimoji="1" lang="en-US" altLang="ja-JP" sz="24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6</a:t>
            </a:fld>
            <a:endParaRPr lang="en-US" altLang="ja-JP">
              <a:solidFill>
                <a:srgbClr val="464653"/>
              </a:solidFill>
            </a:endParaRPr>
          </a:p>
        </p:txBody>
      </p:sp>
    </p:spTree>
    <p:extLst>
      <p:ext uri="{BB962C8B-B14F-4D97-AF65-F5344CB8AC3E}">
        <p14:creationId xmlns:p14="http://schemas.microsoft.com/office/powerpoint/2010/main" val="2560833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176262-9DB4-407B-9428-E0E59CD9E6FE}"/>
              </a:ext>
            </a:extLst>
          </p:cNvPr>
          <p:cNvSpPr>
            <a:spLocks noGrp="1"/>
          </p:cNvSpPr>
          <p:nvPr>
            <p:ph type="title"/>
          </p:nvPr>
        </p:nvSpPr>
        <p:spPr>
          <a:xfrm>
            <a:off x="552450" y="222251"/>
            <a:ext cx="7886700" cy="1325563"/>
          </a:xfrm>
        </p:spPr>
        <p:txBody>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スーパービジョン</a:t>
            </a:r>
            <a:r>
              <a:rPr kumimoji="1"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ＳＶ</a:t>
            </a:r>
            <a:r>
              <a:rPr kumimoji="1"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とは①</a:t>
            </a:r>
            <a:b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事例</a:t>
            </a:r>
            <a:r>
              <a:rPr lang="ja-JP" altLang="en-US" sz="2400" dirty="0">
                <a:solidFill>
                  <a:srgbClr val="C00000"/>
                </a:solidFill>
                <a:latin typeface="ＤＨＰ特太ゴシック体" panose="020B0500000000000000" pitchFamily="50" charset="-128"/>
                <a:ea typeface="ＤＨＰ特太ゴシック体" panose="020B0500000000000000" pitchFamily="50" charset="-128"/>
              </a:rPr>
              <a:t>検討と異なる点の理解</a:t>
            </a:r>
            <a:endPar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a:extLst>
              <a:ext uri="{FF2B5EF4-FFF2-40B4-BE49-F238E27FC236}">
                <a16:creationId xmlns:a16="http://schemas.microsoft.com/office/drawing/2014/main" id="{F3336B1D-4027-498A-8DFA-F4BE531D954A}"/>
              </a:ext>
            </a:extLst>
          </p:cNvPr>
          <p:cNvSpPr>
            <a:spLocks noGrp="1"/>
          </p:cNvSpPr>
          <p:nvPr>
            <p:ph idx="1"/>
          </p:nvPr>
        </p:nvSpPr>
        <p:spPr>
          <a:xfrm>
            <a:off x="552449" y="1490664"/>
            <a:ext cx="8410575" cy="5030787"/>
          </a:xfrm>
        </p:spPr>
        <p:txBody>
          <a:bodyPr>
            <a:noAutofit/>
          </a:bodyPr>
          <a:lstStyle/>
          <a:p>
            <a:r>
              <a:rPr kumimoji="1" lang="ja-JP" altLang="en-US" sz="2400" dirty="0">
                <a:latin typeface="ＭＳ ゴシック" panose="020B0609070205080204" pitchFamily="49" charset="-128"/>
                <a:ea typeface="ＭＳ ゴシック" panose="020B0609070205080204" pitchFamily="49" charset="-128"/>
              </a:rPr>
              <a:t>事例検討：</a:t>
            </a:r>
            <a:r>
              <a:rPr kumimoji="1" lang="ja-JP" altLang="en-US" sz="2400" dirty="0">
                <a:highlight>
                  <a:srgbClr val="FFFF00"/>
                </a:highlight>
                <a:latin typeface="ＭＳ ゴシック" panose="020B0609070205080204" pitchFamily="49" charset="-128"/>
                <a:ea typeface="ＭＳ ゴシック" panose="020B0609070205080204" pitchFamily="49" charset="-128"/>
              </a:rPr>
              <a:t>対象事例の支援方法を検討する。</a:t>
            </a:r>
            <a:r>
              <a:rPr kumimoji="1" lang="ja-JP" altLang="en-US" sz="2400" dirty="0">
                <a:latin typeface="ＭＳ ゴシック" panose="020B0609070205080204" pitchFamily="49" charset="-128"/>
                <a:ea typeface="ＭＳ ゴシック" panose="020B0609070205080204" pitchFamily="49" charset="-128"/>
              </a:rPr>
              <a:t>よりよい支援方法</a:t>
            </a:r>
            <a:r>
              <a:rPr lang="ja-JP" altLang="en-US" sz="2400" dirty="0">
                <a:latin typeface="ＭＳ ゴシック" panose="020B0609070205080204" pitchFamily="49" charset="-128"/>
                <a:ea typeface="ＭＳ ゴシック" panose="020B0609070205080204" pitchFamily="49" charset="-128"/>
              </a:rPr>
              <a:t>について</a:t>
            </a:r>
            <a:r>
              <a:rPr kumimoji="1" lang="ja-JP" altLang="en-US" sz="2400" dirty="0">
                <a:latin typeface="ＭＳ ゴシック" panose="020B0609070205080204" pitchFamily="49" charset="-128"/>
                <a:ea typeface="ＭＳ ゴシック" panose="020B0609070205080204" pitchFamily="49" charset="-128"/>
              </a:rPr>
              <a:t>グループ討議を行うことも多い。</a:t>
            </a:r>
            <a:r>
              <a:rPr kumimoji="1" lang="ja-JP" altLang="en-US" sz="2400" dirty="0">
                <a:highlight>
                  <a:srgbClr val="FFFF00"/>
                </a:highlight>
                <a:latin typeface="ＭＳ ゴシック" panose="020B0609070205080204" pitchFamily="49" charset="-128"/>
                <a:ea typeface="ＭＳ ゴシック" panose="020B0609070205080204" pitchFamily="49" charset="-128"/>
              </a:rPr>
              <a:t>支援方法などの実践知を養う</a:t>
            </a:r>
            <a:r>
              <a:rPr kumimoji="1" lang="ja-JP" altLang="en-US" sz="2400" dirty="0">
                <a:latin typeface="ＭＳ ゴシック" panose="020B0609070205080204" pitchFamily="49" charset="-128"/>
                <a:ea typeface="ＭＳ ゴシック" panose="020B0609070205080204" pitchFamily="49" charset="-128"/>
              </a:rPr>
              <a:t>のに適している。これに対して、事例検討でもスーパービジョンは用いられるが、</a:t>
            </a:r>
            <a:r>
              <a:rPr kumimoji="1" lang="ja-JP" altLang="en-US" sz="2400" dirty="0">
                <a:highlight>
                  <a:srgbClr val="FFFF00"/>
                </a:highlight>
                <a:latin typeface="ＭＳ ゴシック" panose="020B0609070205080204" pitchFamily="49" charset="-128"/>
                <a:ea typeface="ＭＳ ゴシック" panose="020B0609070205080204" pitchFamily="49" charset="-128"/>
              </a:rPr>
              <a:t>スーパーバイジー（事例提供者）の判断</a:t>
            </a:r>
            <a:r>
              <a:rPr kumimoji="1" lang="ja-JP" altLang="en-US" sz="2400" dirty="0">
                <a:latin typeface="ＭＳ ゴシック" panose="020B0609070205080204" pitchFamily="49" charset="-128"/>
                <a:ea typeface="ＭＳ ゴシック" panose="020B0609070205080204" pitchFamily="49" charset="-128"/>
              </a:rPr>
              <a:t>に重点を置く点が特徴的である。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スーパービジョン：スーパーバイジーが利用者（クライエント）にどのようなかかわりをしているのか。そこで、スーパーバイジーが何を考え、何を感じ、何を学ぼうとしているのかを、スーパーバイザーがくみ取り、スーパーバイジーの学びをより深めていく作業。事例はそのための素材として使用される。時間</a:t>
            </a:r>
            <a:r>
              <a:rPr lang="ja-JP" altLang="en-US" sz="2400" dirty="0" smtClean="0">
                <a:latin typeface="ＭＳ ゴシック" panose="020B0609070205080204" pitchFamily="49" charset="-128"/>
                <a:ea typeface="ＭＳ ゴシック" panose="020B0609070205080204" pitchFamily="49" charset="-128"/>
              </a:rPr>
              <a:t>を掛けながら</a:t>
            </a:r>
            <a:r>
              <a:rPr lang="ja-JP" altLang="en-US" sz="2400" dirty="0">
                <a:highlight>
                  <a:srgbClr val="FFFF00"/>
                </a:highlight>
                <a:latin typeface="ＭＳ ゴシック" panose="020B0609070205080204" pitchFamily="49" charset="-128"/>
                <a:ea typeface="ＭＳ ゴシック" panose="020B0609070205080204" pitchFamily="49" charset="-128"/>
              </a:rPr>
              <a:t>人材育成をするのに適している。</a:t>
            </a:r>
            <a:r>
              <a:rPr lang="ja-JP" altLang="en-US" sz="2400" dirty="0">
                <a:solidFill>
                  <a:srgbClr val="FF0000"/>
                </a:solidFill>
                <a:latin typeface="ＭＳ ゴシック" panose="020B0609070205080204" pitchFamily="49" charset="-128"/>
                <a:ea typeface="ＭＳ ゴシック" panose="020B0609070205080204" pitchFamily="49" charset="-128"/>
              </a:rPr>
              <a:t>特にグループスーパービジョンはこの方向性をかなり意識している。</a:t>
            </a:r>
            <a:endParaRPr kumimoji="1" lang="ja-JP" altLang="en-US" sz="2400" dirty="0">
              <a:solidFill>
                <a:srgbClr val="FF0000"/>
              </a:solidFill>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7</a:t>
            </a:fld>
            <a:endParaRPr lang="en-US" altLang="ja-JP">
              <a:solidFill>
                <a:srgbClr val="464653"/>
              </a:solidFill>
            </a:endParaRPr>
          </a:p>
        </p:txBody>
      </p:sp>
    </p:spTree>
    <p:extLst>
      <p:ext uri="{BB962C8B-B14F-4D97-AF65-F5344CB8AC3E}">
        <p14:creationId xmlns:p14="http://schemas.microsoft.com/office/powerpoint/2010/main" val="4197244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176262-9DB4-407B-9428-E0E59CD9E6FE}"/>
              </a:ext>
            </a:extLst>
          </p:cNvPr>
          <p:cNvSpPr>
            <a:spLocks noGrp="1"/>
          </p:cNvSpPr>
          <p:nvPr>
            <p:ph type="title"/>
          </p:nvPr>
        </p:nvSpPr>
        <p:spPr>
          <a:xfrm>
            <a:off x="552450" y="241301"/>
            <a:ext cx="7886700" cy="1325563"/>
          </a:xfrm>
        </p:spPr>
        <p:txBody>
          <a:bodyPr/>
          <a:lstStyle/>
          <a:p>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スーパービジョン</a:t>
            </a:r>
            <a:r>
              <a:rPr kumimoji="1"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ＳＶ</a:t>
            </a:r>
            <a:r>
              <a:rPr kumimoji="1" lang="en-US" altLang="ja-JP" sz="3200" smtClean="0">
                <a:solidFill>
                  <a:srgbClr val="C00000"/>
                </a:solidFill>
                <a:latin typeface="ＤＨＰ特太ゴシック体" panose="020B0500000000000000" pitchFamily="50" charset="-128"/>
                <a:ea typeface="ＤＨＰ特太ゴシック体" panose="020B0500000000000000" pitchFamily="50" charset="-128"/>
              </a:rPr>
              <a:t>)</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とは②</a:t>
            </a:r>
            <a:r>
              <a:rPr kumimoji="1" lang="ja-JP" altLang="en-US" smtClean="0">
                <a:solidFill>
                  <a:srgbClr val="C00000"/>
                </a:solidFill>
                <a:latin typeface="ＤＨＰ特太ゴシック体" panose="020B0500000000000000" pitchFamily="50" charset="-128"/>
                <a:ea typeface="ＤＨＰ特太ゴシック体" panose="020B0500000000000000" pitchFamily="50" charset="-128"/>
              </a:rPr>
              <a:t/>
            </a:r>
            <a:br>
              <a:rPr kumimoji="1" lang="ja-JP" altLang="en-US"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2400" smtClean="0">
                <a:solidFill>
                  <a:srgbClr val="C00000"/>
                </a:solidFill>
                <a:latin typeface="ＤＨＰ特太ゴシック体" panose="020B0500000000000000" pitchFamily="50" charset="-128"/>
                <a:ea typeface="ＤＨＰ特太ゴシック体" panose="020B0500000000000000" pitchFamily="50" charset="-128"/>
              </a:rPr>
              <a:t>ＳＶを</a:t>
            </a:r>
            <a:r>
              <a:rPr kumimoji="1" lang="ja-JP" altLang="en-US" sz="2400" dirty="0">
                <a:solidFill>
                  <a:srgbClr val="C00000"/>
                </a:solidFill>
                <a:latin typeface="ＤＨＰ特太ゴシック体" panose="020B0500000000000000" pitchFamily="50" charset="-128"/>
                <a:ea typeface="ＤＨＰ特太ゴシック体" panose="020B0500000000000000" pitchFamily="50" charset="-128"/>
              </a:rPr>
              <a:t>通して何を学ぶのか</a:t>
            </a:r>
          </a:p>
        </p:txBody>
      </p:sp>
      <p:sp>
        <p:nvSpPr>
          <p:cNvPr id="3" name="コンテンツ プレースホルダー 2">
            <a:extLst>
              <a:ext uri="{FF2B5EF4-FFF2-40B4-BE49-F238E27FC236}">
                <a16:creationId xmlns:a16="http://schemas.microsoft.com/office/drawing/2014/main" id="{F3336B1D-4027-498A-8DFA-F4BE531D954A}"/>
              </a:ext>
            </a:extLst>
          </p:cNvPr>
          <p:cNvSpPr>
            <a:spLocks noGrp="1"/>
          </p:cNvSpPr>
          <p:nvPr>
            <p:ph idx="1"/>
          </p:nvPr>
        </p:nvSpPr>
        <p:spPr>
          <a:xfrm>
            <a:off x="619124" y="1530350"/>
            <a:ext cx="8277225" cy="4965866"/>
          </a:xfrm>
        </p:spPr>
        <p:txBody>
          <a:bodyPr>
            <a:normAutofit/>
          </a:bodyPr>
          <a:lstStyle/>
          <a:p>
            <a:r>
              <a:rPr kumimoji="1" lang="ja-JP" altLang="en-US" sz="2800" u="sng" dirty="0">
                <a:latin typeface="ＭＳ ゴシック" panose="020B0609070205080204" pitchFamily="49" charset="-128"/>
                <a:ea typeface="ＭＳ ゴシック" panose="020B0609070205080204" pitchFamily="49" charset="-128"/>
              </a:rPr>
              <a:t>スーパービジョンの３つの機能</a:t>
            </a:r>
            <a:endParaRPr kumimoji="1" lang="en-US" altLang="ja-JP" sz="2800" u="sng" dirty="0">
              <a:latin typeface="ＭＳ ゴシック" panose="020B0609070205080204" pitchFamily="49" charset="-128"/>
              <a:ea typeface="ＭＳ ゴシック" panose="020B0609070205080204" pitchFamily="49" charset="-128"/>
            </a:endParaRPr>
          </a:p>
          <a:p>
            <a:pPr marL="0" indent="0">
              <a:lnSpc>
                <a:spcPts val="300"/>
              </a:lnSpc>
              <a:buNone/>
            </a:pPr>
            <a:endParaRPr lang="ja-JP" altLang="en-US" sz="2400" smtClean="0">
              <a:highlight>
                <a:srgbClr val="FFFF00"/>
              </a:highlight>
              <a:latin typeface="ＭＳ ゴシック" panose="020B0609070205080204" pitchFamily="49" charset="-128"/>
              <a:ea typeface="ＭＳ ゴシック" panose="020B0609070205080204" pitchFamily="49" charset="-128"/>
            </a:endParaRPr>
          </a:p>
          <a:p>
            <a:pPr marL="0" indent="0">
              <a:buNone/>
            </a:pPr>
            <a:r>
              <a:rPr lang="ja-JP" altLang="en-US" sz="2400" smtClean="0">
                <a:highlight>
                  <a:srgbClr val="FFFF00"/>
                </a:highlight>
                <a:latin typeface="ＭＳ ゴシック" panose="020B0609070205080204" pitchFamily="49" charset="-128"/>
                <a:ea typeface="ＭＳ ゴシック" panose="020B0609070205080204" pitchFamily="49" charset="-128"/>
              </a:rPr>
              <a:t>① 管理的</a:t>
            </a:r>
            <a:r>
              <a:rPr lang="ja-JP" altLang="en-US" sz="2400">
                <a:highlight>
                  <a:srgbClr val="FFFF00"/>
                </a:highlight>
                <a:latin typeface="ＭＳ ゴシック" panose="020B0609070205080204" pitchFamily="49" charset="-128"/>
                <a:ea typeface="ＭＳ ゴシック" panose="020B0609070205080204" pitchFamily="49" charset="-128"/>
              </a:rPr>
              <a:t>機能</a:t>
            </a:r>
            <a:r>
              <a:rPr lang="ja-JP" altLang="en-US" sz="2400" smtClean="0">
                <a:highlight>
                  <a:srgbClr val="FFFF00"/>
                </a:highlight>
                <a:latin typeface="ＭＳ ゴシック" panose="020B0609070205080204" pitchFamily="49" charset="-128"/>
                <a:ea typeface="ＭＳ ゴシック" panose="020B0609070205080204" pitchFamily="49" charset="-128"/>
              </a:rPr>
              <a:t>：</a:t>
            </a:r>
          </a:p>
          <a:p>
            <a:pPr marL="0" indent="0">
              <a:buNone/>
            </a:pPr>
            <a:r>
              <a:rPr lang="ja-JP" altLang="en-US" sz="2400" smtClean="0">
                <a:latin typeface="ＭＳ ゴシック" panose="020B0609070205080204" pitchFamily="49" charset="-128"/>
                <a:ea typeface="ＭＳ ゴシック" panose="020B0609070205080204" pitchFamily="49" charset="-128"/>
              </a:rPr>
              <a:t>職場</a:t>
            </a:r>
            <a:r>
              <a:rPr lang="ja-JP" altLang="en-US" sz="2400" dirty="0">
                <a:latin typeface="ＭＳ ゴシック" panose="020B0609070205080204" pitchFamily="49" charset="-128"/>
                <a:ea typeface="ＭＳ ゴシック" panose="020B0609070205080204" pitchFamily="49" charset="-128"/>
              </a:rPr>
              <a:t>における相談支援ミッションの理解、相談支援の価値観、実践の目的の理解を深める。</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smtClean="0">
                <a:highlight>
                  <a:srgbClr val="FFFF00"/>
                </a:highlight>
                <a:latin typeface="ＭＳ ゴシック" panose="020B0609070205080204" pitchFamily="49" charset="-128"/>
                <a:ea typeface="ＭＳ ゴシック" panose="020B0609070205080204" pitchFamily="49" charset="-128"/>
              </a:rPr>
              <a:t>② 教育的</a:t>
            </a:r>
            <a:r>
              <a:rPr kumimoji="1" lang="ja-JP" altLang="en-US" sz="2400">
                <a:highlight>
                  <a:srgbClr val="FFFF00"/>
                </a:highlight>
                <a:latin typeface="ＭＳ ゴシック" panose="020B0609070205080204" pitchFamily="49" charset="-128"/>
                <a:ea typeface="ＭＳ ゴシック" panose="020B0609070205080204" pitchFamily="49" charset="-128"/>
              </a:rPr>
              <a:t>機能</a:t>
            </a:r>
            <a:r>
              <a:rPr kumimoji="1" lang="ja-JP" altLang="en-US" sz="2400" smtClean="0">
                <a:highlight>
                  <a:srgbClr val="FFFF00"/>
                </a:highlight>
                <a:latin typeface="ＭＳ ゴシック" panose="020B0609070205080204" pitchFamily="49" charset="-128"/>
                <a:ea typeface="ＭＳ ゴシック" panose="020B0609070205080204" pitchFamily="49" charset="-128"/>
              </a:rPr>
              <a:t>：</a:t>
            </a:r>
          </a:p>
          <a:p>
            <a:pPr marL="0" indent="0">
              <a:buNone/>
            </a:pPr>
            <a:r>
              <a:rPr kumimoji="1" lang="ja-JP" altLang="en-US" sz="2400" smtClean="0">
                <a:latin typeface="ＭＳ ゴシック" panose="020B0609070205080204" pitchFamily="49" charset="-128"/>
                <a:ea typeface="ＭＳ ゴシック" panose="020B0609070205080204" pitchFamily="49" charset="-128"/>
              </a:rPr>
              <a:t>利用者</a:t>
            </a:r>
            <a:r>
              <a:rPr kumimoji="1" lang="ja-JP" altLang="en-US" sz="2400" dirty="0">
                <a:latin typeface="ＭＳ ゴシック" panose="020B0609070205080204" pitchFamily="49" charset="-128"/>
                <a:ea typeface="ＭＳ ゴシック" panose="020B0609070205080204" pitchFamily="49" charset="-128"/>
              </a:rPr>
              <a:t>のエンパワーメントに関して理解を深める。利用者のリカバリー（新しい生き方の再発見）に関しての共感性を養う。</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smtClean="0">
                <a:highlight>
                  <a:srgbClr val="FFFF00"/>
                </a:highlight>
                <a:latin typeface="ＭＳ ゴシック" panose="020B0609070205080204" pitchFamily="49" charset="-128"/>
                <a:ea typeface="ＭＳ ゴシック" panose="020B0609070205080204" pitchFamily="49" charset="-128"/>
              </a:rPr>
              <a:t>③ 支持的</a:t>
            </a:r>
            <a:r>
              <a:rPr lang="ja-JP" altLang="en-US" sz="2400">
                <a:highlight>
                  <a:srgbClr val="FFFF00"/>
                </a:highlight>
                <a:latin typeface="ＭＳ ゴシック" panose="020B0609070205080204" pitchFamily="49" charset="-128"/>
                <a:ea typeface="ＭＳ ゴシック" panose="020B0609070205080204" pitchFamily="49" charset="-128"/>
              </a:rPr>
              <a:t>機能</a:t>
            </a:r>
            <a:r>
              <a:rPr lang="ja-JP" altLang="en-US" sz="2400" smtClean="0">
                <a:highlight>
                  <a:srgbClr val="FFFF00"/>
                </a:highlight>
                <a:latin typeface="ＭＳ ゴシック" panose="020B0609070205080204" pitchFamily="49" charset="-128"/>
                <a:ea typeface="ＭＳ ゴシック" panose="020B0609070205080204" pitchFamily="49" charset="-128"/>
              </a:rPr>
              <a:t>：</a:t>
            </a:r>
          </a:p>
          <a:p>
            <a:pPr marL="0" indent="0">
              <a:buNone/>
            </a:pPr>
            <a:r>
              <a:rPr lang="ja-JP" altLang="en-US" sz="2400" smtClean="0">
                <a:latin typeface="ＭＳ ゴシック" panose="020B0609070205080204" pitchFamily="49" charset="-128"/>
                <a:ea typeface="ＭＳ ゴシック" panose="020B0609070205080204" pitchFamily="49" charset="-128"/>
              </a:rPr>
              <a:t>さまざま</a:t>
            </a:r>
            <a:r>
              <a:rPr lang="ja-JP" altLang="en-US" sz="2400" dirty="0">
                <a:latin typeface="ＭＳ ゴシック" panose="020B0609070205080204" pitchFamily="49" charset="-128"/>
                <a:ea typeface="ＭＳ ゴシック" panose="020B0609070205080204" pitchFamily="49" charset="-128"/>
              </a:rPr>
              <a:t>なケースを担当している相談支援専門員への励まし、共感的理解。これによって、バーンアウト、業務意欲の喪失、マンネリ化を防ぐ。</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8</a:t>
            </a:fld>
            <a:endParaRPr lang="en-US" altLang="ja-JP">
              <a:solidFill>
                <a:srgbClr val="464653"/>
              </a:solidFill>
            </a:endParaRPr>
          </a:p>
        </p:txBody>
      </p:sp>
    </p:spTree>
    <p:extLst>
      <p:ext uri="{BB962C8B-B14F-4D97-AF65-F5344CB8AC3E}">
        <p14:creationId xmlns:p14="http://schemas.microsoft.com/office/powerpoint/2010/main" val="3088003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2FD60F-7287-4E83-8F6A-5FE3B68D4FCC}"/>
              </a:ext>
            </a:extLst>
          </p:cNvPr>
          <p:cNvSpPr>
            <a:spLocks noGrp="1"/>
          </p:cNvSpPr>
          <p:nvPr>
            <p:ph type="title"/>
          </p:nvPr>
        </p:nvSpPr>
        <p:spPr>
          <a:xfrm>
            <a:off x="561975" y="88901"/>
            <a:ext cx="7886700" cy="1325563"/>
          </a:xfrm>
        </p:spPr>
        <p:txBody>
          <a:bodyPr>
            <a:norm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rPr>
              <a:t>スーパービジョンの特徴と内容</a:t>
            </a:r>
          </a:p>
        </p:txBody>
      </p:sp>
      <p:sp>
        <p:nvSpPr>
          <p:cNvPr id="3" name="コンテンツ プレースホルダー 2">
            <a:extLst>
              <a:ext uri="{FF2B5EF4-FFF2-40B4-BE49-F238E27FC236}">
                <a16:creationId xmlns:a16="http://schemas.microsoft.com/office/drawing/2014/main" id="{A8257134-D950-425C-98D7-81888E56D876}"/>
              </a:ext>
            </a:extLst>
          </p:cNvPr>
          <p:cNvSpPr>
            <a:spLocks noGrp="1"/>
          </p:cNvSpPr>
          <p:nvPr>
            <p:ph idx="1"/>
          </p:nvPr>
        </p:nvSpPr>
        <p:spPr>
          <a:xfrm>
            <a:off x="561974" y="1463675"/>
            <a:ext cx="8391525" cy="4351338"/>
          </a:xfrm>
        </p:spPr>
        <p:txBody>
          <a:bodyPr>
            <a:normAutofit/>
          </a:bodyPr>
          <a:lstStyle/>
          <a:p>
            <a:r>
              <a:rPr kumimoji="1" lang="ja-JP" altLang="en-US" sz="2400" dirty="0">
                <a:latin typeface="ＭＳ ゴシック" panose="020B0609070205080204" pitchFamily="49" charset="-128"/>
                <a:ea typeface="ＭＳ ゴシック" panose="020B0609070205080204" pitchFamily="49" charset="-128"/>
              </a:rPr>
              <a:t>スーパービジョンは上下関係ではなく、専門職種間同士で、一定の約束（契約）に基づいて</a:t>
            </a:r>
            <a:r>
              <a:rPr kumimoji="1" lang="ja-JP" altLang="en-US" sz="2400">
                <a:latin typeface="ＭＳ ゴシック" panose="020B0609070205080204" pitchFamily="49" charset="-128"/>
                <a:ea typeface="ＭＳ ゴシック" panose="020B0609070205080204" pitchFamily="49" charset="-128"/>
              </a:rPr>
              <a:t>行われる</a:t>
            </a:r>
            <a:r>
              <a:rPr kumimoji="1" lang="ja-JP" altLang="en-US" sz="2400" smtClean="0">
                <a:latin typeface="ＭＳ ゴシック" panose="020B0609070205080204" pitchFamily="49" charset="-128"/>
                <a:ea typeface="ＭＳ ゴシック" panose="020B0609070205080204" pitchFamily="49" charset="-128"/>
              </a:rPr>
              <a:t>。</a:t>
            </a:r>
          </a:p>
          <a:p>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相談支援専門員においては、以下の５点が重要な内容。</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smtClean="0">
                <a:latin typeface="ＭＳ ゴシック" panose="020B0609070205080204" pitchFamily="49" charset="-128"/>
                <a:ea typeface="ＭＳ ゴシック" panose="020B0609070205080204" pitchFamily="49" charset="-128"/>
              </a:rPr>
              <a:t>　① 利用者</a:t>
            </a:r>
            <a:r>
              <a:rPr kumimoji="1" lang="ja-JP" altLang="en-US" sz="2400" dirty="0">
                <a:latin typeface="ＭＳ ゴシック" panose="020B0609070205080204" pitchFamily="49" charset="-128"/>
                <a:ea typeface="ＭＳ ゴシック" panose="020B0609070205080204" pitchFamily="49" charset="-128"/>
              </a:rPr>
              <a:t>とのかかわり方、支援方法、支援目標など</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smtClean="0">
                <a:latin typeface="ＭＳ ゴシック" panose="020B0609070205080204" pitchFamily="49" charset="-128"/>
                <a:ea typeface="ＭＳ ゴシック" panose="020B0609070205080204" pitchFamily="49" charset="-128"/>
              </a:rPr>
              <a:t>　② 相談</a:t>
            </a:r>
            <a:r>
              <a:rPr lang="ja-JP" altLang="en-US" sz="2400" dirty="0">
                <a:latin typeface="ＭＳ ゴシック" panose="020B0609070205080204" pitchFamily="49" charset="-128"/>
                <a:ea typeface="ＭＳ ゴシック" panose="020B0609070205080204" pitchFamily="49" charset="-128"/>
              </a:rPr>
              <a:t>支援の専門家としての自信、不安、意欲</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smtClean="0">
                <a:latin typeface="ＭＳ ゴシック" panose="020B0609070205080204" pitchFamily="49" charset="-128"/>
                <a:ea typeface="ＭＳ ゴシック" panose="020B0609070205080204" pitchFamily="49" charset="-128"/>
              </a:rPr>
              <a:t>　③ スーパーバイジー</a:t>
            </a:r>
            <a:r>
              <a:rPr kumimoji="1" lang="ja-JP" altLang="en-US" sz="2400" dirty="0">
                <a:latin typeface="ＭＳ ゴシック" panose="020B0609070205080204" pitchFamily="49" charset="-128"/>
                <a:ea typeface="ＭＳ ゴシック" panose="020B0609070205080204" pitchFamily="49" charset="-128"/>
              </a:rPr>
              <a:t>自身の個人的</a:t>
            </a:r>
            <a:r>
              <a:rPr kumimoji="1" lang="ja-JP" altLang="en-US" sz="2400">
                <a:latin typeface="ＭＳ ゴシック" panose="020B0609070205080204" pitchFamily="49" charset="-128"/>
                <a:ea typeface="ＭＳ ゴシック" panose="020B0609070205080204" pitchFamily="49" charset="-128"/>
              </a:rPr>
              <a:t>な</a:t>
            </a:r>
            <a:r>
              <a:rPr kumimoji="1" lang="ja-JP" altLang="en-US" sz="2400" smtClean="0">
                <a:latin typeface="ＭＳ ゴシック" panose="020B0609070205080204" pitchFamily="49" charset="-128"/>
                <a:ea typeface="ＭＳ ゴシック" panose="020B0609070205080204" pitchFamily="49" charset="-128"/>
              </a:rPr>
              <a:t>課題</a:t>
            </a:r>
          </a:p>
          <a:p>
            <a:pPr marL="0" indent="0">
              <a:buNone/>
            </a:pPr>
            <a:r>
              <a:rPr kumimoji="1" lang="ja-JP" altLang="en-US" sz="2400" smtClean="0">
                <a:latin typeface="ＭＳ ゴシック" panose="020B0609070205080204" pitchFamily="49" charset="-128"/>
                <a:ea typeface="ＭＳ ゴシック" panose="020B0609070205080204" pitchFamily="49" charset="-128"/>
              </a:rPr>
              <a:t>　　（</a:t>
            </a:r>
            <a:r>
              <a:rPr kumimoji="1" lang="ja-JP" altLang="en-US" sz="2200" dirty="0">
                <a:latin typeface="ＭＳ ゴシック" panose="020B0609070205080204" pitchFamily="49" charset="-128"/>
                <a:ea typeface="ＭＳ ゴシック" panose="020B0609070205080204" pitchFamily="49" charset="-128"/>
              </a:rPr>
              <a:t>適性、ライフスタイル、仕事と家庭のバランスなど）</a:t>
            </a:r>
            <a:endParaRPr kumimoji="1" lang="en-US" altLang="ja-JP" sz="2200" dirty="0">
              <a:latin typeface="ＭＳ ゴシック" panose="020B0609070205080204" pitchFamily="49" charset="-128"/>
              <a:ea typeface="ＭＳ ゴシック" panose="020B0609070205080204" pitchFamily="49" charset="-128"/>
            </a:endParaRPr>
          </a:p>
          <a:p>
            <a:pPr marL="0" indent="0">
              <a:buNone/>
            </a:pPr>
            <a:r>
              <a:rPr lang="ja-JP" altLang="en-US" sz="2400" smtClean="0">
                <a:latin typeface="ＭＳ ゴシック" panose="020B0609070205080204" pitchFamily="49" charset="-128"/>
                <a:ea typeface="ＭＳ ゴシック" panose="020B0609070205080204" pitchFamily="49" charset="-128"/>
              </a:rPr>
              <a:t>　④ 職場</a:t>
            </a:r>
            <a:r>
              <a:rPr lang="ja-JP" altLang="en-US" sz="2400" dirty="0">
                <a:latin typeface="ＭＳ ゴシック" panose="020B0609070205080204" pitchFamily="49" charset="-128"/>
                <a:ea typeface="ＭＳ ゴシック" panose="020B0609070205080204" pitchFamily="49" charset="-128"/>
              </a:rPr>
              <a:t>での人間関係、職場環境への不満など</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smtClean="0">
                <a:latin typeface="ＭＳ ゴシック" panose="020B0609070205080204" pitchFamily="49" charset="-128"/>
                <a:ea typeface="ＭＳ ゴシック" panose="020B0609070205080204" pitchFamily="49" charset="-128"/>
              </a:rPr>
              <a:t>　⑤ 他</a:t>
            </a:r>
            <a:r>
              <a:rPr kumimoji="1" lang="ja-JP" altLang="en-US" sz="2400" dirty="0">
                <a:latin typeface="ＭＳ ゴシック" panose="020B0609070205080204" pitchFamily="49" charset="-128"/>
                <a:ea typeface="ＭＳ ゴシック" panose="020B0609070205080204" pitchFamily="49" charset="-128"/>
              </a:rPr>
              <a:t>職種との関係</a:t>
            </a:r>
          </a:p>
        </p:txBody>
      </p:sp>
      <p:sp>
        <p:nvSpPr>
          <p:cNvPr id="6" name="スライド番号プレースホルダ 5"/>
          <p:cNvSpPr>
            <a:spLocks noGrp="1"/>
          </p:cNvSpPr>
          <p:nvPr>
            <p:ph type="sldNum" sz="quarter" idx="12"/>
          </p:nvPr>
        </p:nvSpPr>
        <p:spPr/>
        <p:txBody>
          <a:bodyPr/>
          <a:lstStyle/>
          <a:p>
            <a:pPr>
              <a:defRPr/>
            </a:pPr>
            <a:fld id="{932EC13C-4702-4EB0-8449-27866080A524}" type="slidenum">
              <a:rPr lang="en-US" altLang="ja-JP" smtClean="0">
                <a:solidFill>
                  <a:srgbClr val="464653"/>
                </a:solidFill>
              </a:rPr>
              <a:pPr>
                <a:defRPr/>
              </a:pPr>
              <a:t>9</a:t>
            </a:fld>
            <a:endParaRPr lang="en-US" altLang="ja-JP">
              <a:solidFill>
                <a:srgbClr val="464653"/>
              </a:solidFill>
            </a:endParaRPr>
          </a:p>
        </p:txBody>
      </p:sp>
    </p:spTree>
    <p:extLst>
      <p:ext uri="{BB962C8B-B14F-4D97-AF65-F5344CB8AC3E}">
        <p14:creationId xmlns:p14="http://schemas.microsoft.com/office/powerpoint/2010/main" val="1993129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2904</Words>
  <Application>Microsoft Office PowerPoint</Application>
  <PresentationFormat>画面に合わせる (4:3)</PresentationFormat>
  <Paragraphs>294</Paragraphs>
  <Slides>27</Slides>
  <Notes>26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27</vt:i4>
      </vt:variant>
    </vt:vector>
  </HeadingPairs>
  <TitlesOfParts>
    <vt:vector size="38" baseType="lpstr">
      <vt:lpstr>ＤＨＰ特太ゴシック体</vt:lpstr>
      <vt:lpstr>Meiryo UI</vt:lpstr>
      <vt:lpstr>ＭＳ Ｐゴシック</vt:lpstr>
      <vt:lpstr>ＭＳ ゴシック</vt:lpstr>
      <vt:lpstr>メイリオ</vt:lpstr>
      <vt:lpstr>游ゴシック</vt:lpstr>
      <vt:lpstr>游ゴシック Light</vt:lpstr>
      <vt:lpstr>Arial</vt:lpstr>
      <vt:lpstr>Tahoma</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人材育成のためのスーパービジョン：考え方と進め方</vt:lpstr>
      <vt:lpstr>内容</vt:lpstr>
      <vt:lpstr>スーパービジョン(ＳＶ)とは① 事例検討と異なる点の理解</vt:lpstr>
      <vt:lpstr>スーパービジョン(ＳＶ)とは② ＳＶを通して何を学ぶのか</vt:lpstr>
      <vt:lpstr>スーパービジョンの特徴と内容</vt:lpstr>
      <vt:lpstr>スーパービジョンの形態（主なもの）</vt:lpstr>
      <vt:lpstr>グループスーパービジョンの２形態</vt:lpstr>
      <vt:lpstr>現場でのスーパービジョンを阻む課題</vt:lpstr>
      <vt:lpstr>グループスーパービジョンの利点①</vt:lpstr>
      <vt:lpstr>グループスーパービジョンの利点②</vt:lpstr>
      <vt:lpstr>グループスーパービジョンの基本的な考え方</vt:lpstr>
      <vt:lpstr>グループスーパービジョン 進め方のポイント</vt:lpstr>
      <vt:lpstr>グループスーパービジョンのプロセス （ストレングスモデルの場合）</vt:lpstr>
      <vt:lpstr>グループスーパービジョンの進め方 ステップ１</vt:lpstr>
      <vt:lpstr>グループスーパービジョンの進め方 ステップ２</vt:lpstr>
      <vt:lpstr>グループスーパービジョンの進め方 ステップ３・ステップ４</vt:lpstr>
      <vt:lpstr>グループスーパービジョンの進め方 ステップ５</vt:lpstr>
      <vt:lpstr>グループスーパービジョンの進め方 ステップ６</vt:lpstr>
      <vt:lpstr>グループスーパービジョン ワークシート①</vt:lpstr>
      <vt:lpstr>PowerPoint プレゼンテーション</vt:lpstr>
      <vt:lpstr>ＧＳＶメンバーの意欲の維持のために</vt:lpstr>
      <vt:lpstr>よりよいスーパービジョンのために①</vt:lpstr>
      <vt:lpstr>よりよいスーパービジョンのために②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2019-10-09T07:01:47Z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