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528" r:id="rId2"/>
    <p:sldId id="536" r:id="rId3"/>
    <p:sldId id="491" r:id="rId4"/>
    <p:sldId id="524" r:id="rId5"/>
    <p:sldId id="538" r:id="rId6"/>
    <p:sldId id="537" r:id="rId7"/>
    <p:sldId id="539" r:id="rId8"/>
    <p:sldId id="540" r:id="rId9"/>
    <p:sldId id="541" r:id="rId10"/>
    <p:sldId id="542" r:id="rId11"/>
    <p:sldId id="543" r:id="rId12"/>
    <p:sldId id="527" r:id="rId13"/>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4660"/>
  </p:normalViewPr>
  <p:slideViewPr>
    <p:cSldViewPr snapToGrid="0">
      <p:cViewPr varScale="1">
        <p:scale>
          <a:sx n="120" d="100"/>
          <a:sy n="120" d="100"/>
        </p:scale>
        <p:origin x="1056" y="108"/>
      </p:cViewPr>
      <p:guideLst>
        <p:guide orient="horz" pos="2160"/>
        <p:guide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1"/>
            <a:ext cx="3078428" cy="513508"/>
          </a:xfrm>
          <a:prstGeom prst="rect">
            <a:avLst/>
          </a:prstGeom>
        </p:spPr>
        <p:txBody>
          <a:bodyPr vert="horz" lIns="94668" tIns="47334" rIns="94668" bIns="47334" rtlCol="0"/>
          <a:lstStyle>
            <a:lvl1pPr algn="r">
              <a:defRPr sz="1200"/>
            </a:lvl1pPr>
          </a:lstStyle>
          <a:p>
            <a:fld id="{9726607B-02B2-4661-8E98-B21074635C9F}" type="datetimeFigureOut">
              <a:rPr kumimoji="1" lang="ja-JP" altLang="en-US" smtClean="0"/>
              <a:t>2019/8/29</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407" y="4925408"/>
            <a:ext cx="5683250" cy="4029879"/>
          </a:xfrm>
          <a:prstGeom prst="rect">
            <a:avLst/>
          </a:prstGeom>
        </p:spPr>
        <p:txBody>
          <a:bodyPr vert="horz" lIns="94668" tIns="47334" rIns="94668" bIns="473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68" tIns="47334" rIns="94668" bIns="47334" rtlCol="0" anchor="b"/>
          <a:lstStyle>
            <a:lvl1pPr algn="r">
              <a:defRPr sz="1200"/>
            </a:lvl1pPr>
          </a:lstStyle>
          <a:p>
            <a:fld id="{031C8595-9AA0-4DFF-915E-9E3FE615DBEA}" type="slidenum">
              <a:rPr kumimoji="1" lang="ja-JP" altLang="en-US" smtClean="0"/>
              <a:t>‹#›</a:t>
            </a:fld>
            <a:endParaRPr kumimoji="1" lang="ja-JP" altLang="en-US"/>
          </a:p>
        </p:txBody>
      </p:sp>
    </p:spTree>
    <p:extLst>
      <p:ext uri="{BB962C8B-B14F-4D97-AF65-F5344CB8AC3E}">
        <p14:creationId xmlns:p14="http://schemas.microsoft.com/office/powerpoint/2010/main" val="37821062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597818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r>
              <a:rPr kumimoji="1" lang="ja-JP" altLang="en-US"/>
              <a:t>丁寧に説明する</a:t>
            </a:r>
            <a:endParaRPr kumimoji="1" lang="en-US" altLang="ja-JP" dirty="0"/>
          </a:p>
          <a:p>
            <a:r>
              <a:rPr kumimoji="1" lang="en-US" altLang="ja-JP" dirty="0"/>
              <a:t>①</a:t>
            </a:r>
            <a:r>
              <a:rPr kumimoji="1" lang="ja-JP" altLang="en-US"/>
              <a:t>初任者研修で行われた部分の確認となります。</a:t>
            </a:r>
            <a:endParaRPr kumimoji="1" lang="en-US" altLang="ja-JP" dirty="0"/>
          </a:p>
          <a:p>
            <a:r>
              <a:rPr kumimoji="1" lang="en-US" altLang="ja-JP" dirty="0"/>
              <a:t>②</a:t>
            </a:r>
            <a:r>
              <a:rPr kumimoji="1" lang="ja-JP" altLang="en-US"/>
              <a:t>初任者研修でも触れていますが、現任でさらに詳しく学ぶところです。</a:t>
            </a:r>
            <a:endParaRPr kumimoji="1" lang="en-US" altLang="ja-JP" dirty="0"/>
          </a:p>
          <a:p>
            <a:r>
              <a:rPr kumimoji="1" lang="en-US" altLang="ja-JP" dirty="0"/>
              <a:t>③</a:t>
            </a:r>
            <a:r>
              <a:rPr kumimoji="1" lang="ja-JP" altLang="en-US"/>
              <a:t>初任者研修でも触れていますが、現任でさらに詳しく学びます</a:t>
            </a:r>
            <a:endParaRPr kumimoji="1" lang="en-US" altLang="ja-JP" dirty="0"/>
          </a:p>
          <a:p>
            <a:r>
              <a:rPr kumimoji="1" lang="en-US" altLang="ja-JP" dirty="0"/>
              <a:t>④</a:t>
            </a:r>
            <a:endParaRPr kumimoji="1" lang="ja-JP" altLang="en-US"/>
          </a:p>
        </p:txBody>
      </p:sp>
      <p:sp>
        <p:nvSpPr>
          <p:cNvPr id="4" name="スライド番号プレースホルダー 3"/>
          <p:cNvSpPr>
            <a:spLocks noGrp="1"/>
          </p:cNvSpPr>
          <p:nvPr>
            <p:ph type="sldNum" sz="quarter" idx="5"/>
          </p:nvPr>
        </p:nvSpPr>
        <p:spPr/>
        <p:txBody>
          <a:bodyPr/>
          <a:lstStyle/>
          <a:p>
            <a:fld id="{0297F506-B758-3346-B138-71E09E80CDCF}" type="slidenum">
              <a:rPr kumimoji="1" lang="ja-JP" altLang="en-US" smtClean="0"/>
              <a:t>11</a:t>
            </a:fld>
            <a:endParaRPr kumimoji="1" lang="ja-JP" altLang="en-US"/>
          </a:p>
        </p:txBody>
      </p:sp>
    </p:spTree>
    <p:extLst>
      <p:ext uri="{BB962C8B-B14F-4D97-AF65-F5344CB8AC3E}">
        <p14:creationId xmlns:p14="http://schemas.microsoft.com/office/powerpoint/2010/main" val="2838024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3698597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2731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r>
              <a:rPr kumimoji="1" lang="ja-JP" altLang="en-US"/>
              <a:t>丁寧に説明する</a:t>
            </a:r>
            <a:endParaRPr kumimoji="1" lang="en-US" altLang="ja-JP" dirty="0"/>
          </a:p>
          <a:p>
            <a:r>
              <a:rPr kumimoji="1" lang="en-US" altLang="ja-JP" dirty="0"/>
              <a:t>①</a:t>
            </a:r>
            <a:r>
              <a:rPr kumimoji="1" lang="ja-JP" altLang="en-US"/>
              <a:t>初任者研修で行われた部分の確認となります。</a:t>
            </a:r>
            <a:endParaRPr kumimoji="1" lang="en-US" altLang="ja-JP" dirty="0"/>
          </a:p>
          <a:p>
            <a:r>
              <a:rPr kumimoji="1" lang="en-US" altLang="ja-JP" dirty="0"/>
              <a:t>②</a:t>
            </a:r>
            <a:r>
              <a:rPr kumimoji="1" lang="ja-JP" altLang="en-US"/>
              <a:t>初任者研修でも触れていますが、現任でさらに詳しく学ぶところです。</a:t>
            </a:r>
            <a:endParaRPr kumimoji="1" lang="en-US" altLang="ja-JP" dirty="0"/>
          </a:p>
          <a:p>
            <a:r>
              <a:rPr kumimoji="1" lang="en-US" altLang="ja-JP" dirty="0"/>
              <a:t>③</a:t>
            </a:r>
            <a:r>
              <a:rPr kumimoji="1" lang="ja-JP" altLang="en-US"/>
              <a:t>初任者研修でも触れていますが、現任でさらに詳しく学びます</a:t>
            </a:r>
            <a:endParaRPr kumimoji="1" lang="en-US" altLang="ja-JP" dirty="0"/>
          </a:p>
          <a:p>
            <a:r>
              <a:rPr kumimoji="1" lang="en-US" altLang="ja-JP" dirty="0"/>
              <a:t>④</a:t>
            </a:r>
            <a:endParaRPr kumimoji="1" lang="ja-JP" altLang="en-US"/>
          </a:p>
        </p:txBody>
      </p:sp>
      <p:sp>
        <p:nvSpPr>
          <p:cNvPr id="4" name="スライド番号プレースホルダー 3"/>
          <p:cNvSpPr>
            <a:spLocks noGrp="1"/>
          </p:cNvSpPr>
          <p:nvPr>
            <p:ph type="sldNum" sz="quarter" idx="5"/>
          </p:nvPr>
        </p:nvSpPr>
        <p:spPr/>
        <p:txBody>
          <a:bodyPr/>
          <a:lstStyle/>
          <a:p>
            <a:fld id="{0297F506-B758-3346-B138-71E09E80CDCF}" type="slidenum">
              <a:rPr kumimoji="1" lang="ja-JP" altLang="en-US" smtClean="0"/>
              <a:t>5</a:t>
            </a:fld>
            <a:endParaRPr kumimoji="1" lang="ja-JP" altLang="en-US"/>
          </a:p>
        </p:txBody>
      </p:sp>
    </p:spTree>
    <p:extLst>
      <p:ext uri="{BB962C8B-B14F-4D97-AF65-F5344CB8AC3E}">
        <p14:creationId xmlns:p14="http://schemas.microsoft.com/office/powerpoint/2010/main" val="2174215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3575" cy="3354388"/>
          </a:xfrm>
        </p:spPr>
      </p:sp>
      <p:sp>
        <p:nvSpPr>
          <p:cNvPr id="3" name="ノート プレースホルダー 2"/>
          <p:cNvSpPr>
            <a:spLocks noGrp="1"/>
          </p:cNvSpPr>
          <p:nvPr>
            <p:ph type="body" idx="1"/>
          </p:nvPr>
        </p:nvSpPr>
        <p:spPr/>
        <p:txBody>
          <a:bodyPr/>
          <a:lstStyle/>
          <a:p>
            <a:r>
              <a:rPr kumimoji="1" lang="ja-JP" altLang="en-US" dirty="0"/>
              <a:t>現任者研修の構造については、この表のとおりで、本日は</a:t>
            </a:r>
            <a:r>
              <a:rPr kumimoji="1" lang="en-US" altLang="ja-JP" dirty="0"/>
              <a:t>3</a:t>
            </a:r>
            <a:r>
              <a:rPr kumimoji="1" lang="ja-JP" altLang="en-US" dirty="0"/>
              <a:t>日目</a:t>
            </a:r>
            <a:r>
              <a:rPr kumimoji="1" lang="ja-JP" altLang="en-US" dirty="0" smtClean="0"/>
              <a:t>、チームアプローチ</a:t>
            </a:r>
            <a:r>
              <a:rPr kumimoji="1" lang="ja-JP" altLang="en-US" dirty="0"/>
              <a:t>について講義と演習を行い、これをもとにインターバルの期間に研修の一環として実践してきていただくことになります</a:t>
            </a:r>
            <a:r>
              <a:rPr kumimoji="1" lang="ja-JP" altLang="en-US" dirty="0" smtClean="0"/>
              <a:t>。日ごろの</a:t>
            </a:r>
            <a:r>
              <a:rPr kumimoji="1" lang="ja-JP" altLang="en-US" dirty="0"/>
              <a:t>実践を振り返る場にもなりますので、よろしくお願いいたします。</a:t>
            </a:r>
            <a:endParaRPr kumimoji="1" lang="en-US" altLang="ja-JP" dirty="0"/>
          </a:p>
          <a:p>
            <a:endParaRPr lang="en-US" altLang="ja-JP" dirty="0"/>
          </a:p>
          <a:p>
            <a:r>
              <a:rPr kumimoji="1" lang="ja-JP" altLang="en-US" dirty="0"/>
              <a:t>現任研修の獲得目標といたしましては、①～④まであります。このコマは②チームアプローチの部分ですので、私たち相談支援専門員が本人を中心として、本人の想いをキャッチし本人の望む生活を実現するために、いかに多職種と連携するかを理論と実践を踏まえて学ぶことになります。</a:t>
            </a:r>
          </a:p>
        </p:txBody>
      </p:sp>
      <p:sp>
        <p:nvSpPr>
          <p:cNvPr id="4" name="スライド番号プレースホルダー 3"/>
          <p:cNvSpPr>
            <a:spLocks noGrp="1"/>
          </p:cNvSpPr>
          <p:nvPr>
            <p:ph type="sldNum" sz="quarter" idx="10"/>
          </p:nvPr>
        </p:nvSpPr>
        <p:spPr/>
        <p:txBody>
          <a:bodyPr/>
          <a:lstStyle/>
          <a:p>
            <a:fld id="{29658F9F-93C4-472B-ABB7-FE86859599E0}" type="slidenum">
              <a:rPr kumimoji="1" lang="ja-JP" altLang="en-US" smtClean="0"/>
              <a:t>6</a:t>
            </a:fld>
            <a:endParaRPr kumimoji="1" lang="ja-JP" altLang="en-US"/>
          </a:p>
        </p:txBody>
      </p:sp>
    </p:spTree>
    <p:extLst>
      <p:ext uri="{BB962C8B-B14F-4D97-AF65-F5344CB8AC3E}">
        <p14:creationId xmlns:p14="http://schemas.microsoft.com/office/powerpoint/2010/main" val="3854001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r>
              <a:rPr kumimoji="1" lang="ja-JP" altLang="en-US"/>
              <a:t>丁寧に説明する</a:t>
            </a:r>
            <a:endParaRPr kumimoji="1" lang="en-US" altLang="ja-JP" dirty="0"/>
          </a:p>
          <a:p>
            <a:r>
              <a:rPr kumimoji="1" lang="en-US" altLang="ja-JP" dirty="0"/>
              <a:t>①</a:t>
            </a:r>
            <a:r>
              <a:rPr kumimoji="1" lang="ja-JP" altLang="en-US"/>
              <a:t>初任者研修で行われた部分の確認となります。</a:t>
            </a:r>
            <a:endParaRPr kumimoji="1" lang="en-US" altLang="ja-JP" dirty="0"/>
          </a:p>
          <a:p>
            <a:r>
              <a:rPr kumimoji="1" lang="en-US" altLang="ja-JP" dirty="0"/>
              <a:t>②</a:t>
            </a:r>
            <a:r>
              <a:rPr kumimoji="1" lang="ja-JP" altLang="en-US"/>
              <a:t>初任者研修でも触れていますが、現任でさらに詳しく学ぶところです。</a:t>
            </a:r>
            <a:endParaRPr kumimoji="1" lang="en-US" altLang="ja-JP" dirty="0"/>
          </a:p>
          <a:p>
            <a:r>
              <a:rPr kumimoji="1" lang="en-US" altLang="ja-JP" dirty="0"/>
              <a:t>③</a:t>
            </a:r>
            <a:r>
              <a:rPr kumimoji="1" lang="ja-JP" altLang="en-US"/>
              <a:t>初任者研修でも触れていますが、現任でさらに詳しく学びます</a:t>
            </a:r>
            <a:endParaRPr kumimoji="1" lang="en-US" altLang="ja-JP" dirty="0"/>
          </a:p>
          <a:p>
            <a:r>
              <a:rPr kumimoji="1" lang="en-US" altLang="ja-JP" dirty="0"/>
              <a:t>④</a:t>
            </a:r>
            <a:endParaRPr kumimoji="1" lang="ja-JP" altLang="en-US"/>
          </a:p>
        </p:txBody>
      </p:sp>
      <p:sp>
        <p:nvSpPr>
          <p:cNvPr id="4" name="スライド番号プレースホルダー 3"/>
          <p:cNvSpPr>
            <a:spLocks noGrp="1"/>
          </p:cNvSpPr>
          <p:nvPr>
            <p:ph type="sldNum" sz="quarter" idx="5"/>
          </p:nvPr>
        </p:nvSpPr>
        <p:spPr/>
        <p:txBody>
          <a:bodyPr/>
          <a:lstStyle/>
          <a:p>
            <a:fld id="{0297F506-B758-3346-B138-71E09E80CDCF}" type="slidenum">
              <a:rPr kumimoji="1" lang="ja-JP" altLang="en-US" smtClean="0"/>
              <a:t>7</a:t>
            </a:fld>
            <a:endParaRPr kumimoji="1" lang="ja-JP" altLang="en-US"/>
          </a:p>
        </p:txBody>
      </p:sp>
    </p:spTree>
    <p:extLst>
      <p:ext uri="{BB962C8B-B14F-4D97-AF65-F5344CB8AC3E}">
        <p14:creationId xmlns:p14="http://schemas.microsoft.com/office/powerpoint/2010/main" val="1477213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r>
              <a:rPr kumimoji="1" lang="ja-JP" altLang="en-US"/>
              <a:t>丁寧に説明する</a:t>
            </a:r>
            <a:endParaRPr kumimoji="1" lang="en-US" altLang="ja-JP" dirty="0"/>
          </a:p>
          <a:p>
            <a:r>
              <a:rPr kumimoji="1" lang="en-US" altLang="ja-JP" dirty="0"/>
              <a:t>①</a:t>
            </a:r>
            <a:r>
              <a:rPr kumimoji="1" lang="ja-JP" altLang="en-US"/>
              <a:t>初任者研修で行われた部分の確認となります。</a:t>
            </a:r>
            <a:endParaRPr kumimoji="1" lang="en-US" altLang="ja-JP" dirty="0"/>
          </a:p>
          <a:p>
            <a:r>
              <a:rPr kumimoji="1" lang="en-US" altLang="ja-JP" dirty="0"/>
              <a:t>②</a:t>
            </a:r>
            <a:r>
              <a:rPr kumimoji="1" lang="ja-JP" altLang="en-US"/>
              <a:t>初任者研修でも触れていますが、現任でさらに詳しく学ぶところです。</a:t>
            </a:r>
            <a:endParaRPr kumimoji="1" lang="en-US" altLang="ja-JP" dirty="0"/>
          </a:p>
          <a:p>
            <a:r>
              <a:rPr kumimoji="1" lang="en-US" altLang="ja-JP" dirty="0"/>
              <a:t>③</a:t>
            </a:r>
            <a:r>
              <a:rPr kumimoji="1" lang="ja-JP" altLang="en-US"/>
              <a:t>初任者研修でも触れていますが、現任でさらに詳しく学びます</a:t>
            </a:r>
            <a:endParaRPr kumimoji="1" lang="en-US" altLang="ja-JP" dirty="0"/>
          </a:p>
          <a:p>
            <a:r>
              <a:rPr kumimoji="1" lang="en-US" altLang="ja-JP" dirty="0"/>
              <a:t>④</a:t>
            </a:r>
            <a:endParaRPr kumimoji="1" lang="ja-JP" altLang="en-US"/>
          </a:p>
        </p:txBody>
      </p:sp>
      <p:sp>
        <p:nvSpPr>
          <p:cNvPr id="4" name="スライド番号プレースホルダー 3"/>
          <p:cNvSpPr>
            <a:spLocks noGrp="1"/>
          </p:cNvSpPr>
          <p:nvPr>
            <p:ph type="sldNum" sz="quarter" idx="5"/>
          </p:nvPr>
        </p:nvSpPr>
        <p:spPr/>
        <p:txBody>
          <a:bodyPr/>
          <a:lstStyle/>
          <a:p>
            <a:fld id="{0297F506-B758-3346-B138-71E09E80CDCF}" type="slidenum">
              <a:rPr kumimoji="1" lang="ja-JP" altLang="en-US" smtClean="0"/>
              <a:t>8</a:t>
            </a:fld>
            <a:endParaRPr kumimoji="1" lang="ja-JP" altLang="en-US"/>
          </a:p>
        </p:txBody>
      </p:sp>
    </p:spTree>
    <p:extLst>
      <p:ext uri="{BB962C8B-B14F-4D97-AF65-F5344CB8AC3E}">
        <p14:creationId xmlns:p14="http://schemas.microsoft.com/office/powerpoint/2010/main" val="1039405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r>
              <a:rPr kumimoji="1" lang="ja-JP" altLang="en-US"/>
              <a:t>丁寧に説明する</a:t>
            </a:r>
            <a:endParaRPr kumimoji="1" lang="en-US" altLang="ja-JP" dirty="0"/>
          </a:p>
          <a:p>
            <a:r>
              <a:rPr kumimoji="1" lang="en-US" altLang="ja-JP" dirty="0"/>
              <a:t>①</a:t>
            </a:r>
            <a:r>
              <a:rPr kumimoji="1" lang="ja-JP" altLang="en-US"/>
              <a:t>初任者研修で行われた部分の確認となります。</a:t>
            </a:r>
            <a:endParaRPr kumimoji="1" lang="en-US" altLang="ja-JP" dirty="0"/>
          </a:p>
          <a:p>
            <a:r>
              <a:rPr kumimoji="1" lang="en-US" altLang="ja-JP" dirty="0"/>
              <a:t>②</a:t>
            </a:r>
            <a:r>
              <a:rPr kumimoji="1" lang="ja-JP" altLang="en-US"/>
              <a:t>初任者研修でも触れていますが、現任でさらに詳しく学ぶところです。</a:t>
            </a:r>
            <a:endParaRPr kumimoji="1" lang="en-US" altLang="ja-JP" dirty="0"/>
          </a:p>
          <a:p>
            <a:r>
              <a:rPr kumimoji="1" lang="en-US" altLang="ja-JP" dirty="0"/>
              <a:t>③</a:t>
            </a:r>
            <a:r>
              <a:rPr kumimoji="1" lang="ja-JP" altLang="en-US"/>
              <a:t>初任者研修でも触れていますが、現任でさらに詳しく学びます</a:t>
            </a:r>
            <a:endParaRPr kumimoji="1" lang="en-US" altLang="ja-JP" dirty="0"/>
          </a:p>
          <a:p>
            <a:r>
              <a:rPr kumimoji="1" lang="en-US" altLang="ja-JP" dirty="0"/>
              <a:t>④</a:t>
            </a:r>
            <a:endParaRPr kumimoji="1" lang="ja-JP" altLang="en-US"/>
          </a:p>
        </p:txBody>
      </p:sp>
      <p:sp>
        <p:nvSpPr>
          <p:cNvPr id="4" name="スライド番号プレースホルダー 3"/>
          <p:cNvSpPr>
            <a:spLocks noGrp="1"/>
          </p:cNvSpPr>
          <p:nvPr>
            <p:ph type="sldNum" sz="quarter" idx="5"/>
          </p:nvPr>
        </p:nvSpPr>
        <p:spPr/>
        <p:txBody>
          <a:bodyPr/>
          <a:lstStyle/>
          <a:p>
            <a:fld id="{0297F506-B758-3346-B138-71E09E80CDCF}" type="slidenum">
              <a:rPr kumimoji="1" lang="ja-JP" altLang="en-US" smtClean="0"/>
              <a:t>9</a:t>
            </a:fld>
            <a:endParaRPr kumimoji="1" lang="ja-JP" altLang="en-US"/>
          </a:p>
        </p:txBody>
      </p:sp>
    </p:spTree>
    <p:extLst>
      <p:ext uri="{BB962C8B-B14F-4D97-AF65-F5344CB8AC3E}">
        <p14:creationId xmlns:p14="http://schemas.microsoft.com/office/powerpoint/2010/main" val="1483692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r>
              <a:rPr kumimoji="1" lang="ja-JP" altLang="en-US"/>
              <a:t>丁寧に説明する</a:t>
            </a:r>
            <a:endParaRPr kumimoji="1" lang="en-US" altLang="ja-JP" dirty="0"/>
          </a:p>
          <a:p>
            <a:r>
              <a:rPr kumimoji="1" lang="en-US" altLang="ja-JP" dirty="0"/>
              <a:t>①</a:t>
            </a:r>
            <a:r>
              <a:rPr kumimoji="1" lang="ja-JP" altLang="en-US"/>
              <a:t>初任者研修で行われた部分の確認となります。</a:t>
            </a:r>
            <a:endParaRPr kumimoji="1" lang="en-US" altLang="ja-JP" dirty="0"/>
          </a:p>
          <a:p>
            <a:r>
              <a:rPr kumimoji="1" lang="en-US" altLang="ja-JP" dirty="0"/>
              <a:t>②</a:t>
            </a:r>
            <a:r>
              <a:rPr kumimoji="1" lang="ja-JP" altLang="en-US"/>
              <a:t>初任者研修でも触れていますが、現任でさらに詳しく学ぶところです。</a:t>
            </a:r>
            <a:endParaRPr kumimoji="1" lang="en-US" altLang="ja-JP" dirty="0"/>
          </a:p>
          <a:p>
            <a:r>
              <a:rPr kumimoji="1" lang="en-US" altLang="ja-JP" dirty="0"/>
              <a:t>③</a:t>
            </a:r>
            <a:r>
              <a:rPr kumimoji="1" lang="ja-JP" altLang="en-US"/>
              <a:t>初任者研修でも触れていますが、現任でさらに詳しく学びます</a:t>
            </a:r>
            <a:endParaRPr kumimoji="1" lang="en-US" altLang="ja-JP" dirty="0"/>
          </a:p>
          <a:p>
            <a:r>
              <a:rPr kumimoji="1" lang="en-US" altLang="ja-JP" dirty="0"/>
              <a:t>④</a:t>
            </a:r>
            <a:endParaRPr kumimoji="1" lang="ja-JP" altLang="en-US"/>
          </a:p>
        </p:txBody>
      </p:sp>
      <p:sp>
        <p:nvSpPr>
          <p:cNvPr id="4" name="スライド番号プレースホルダー 3"/>
          <p:cNvSpPr>
            <a:spLocks noGrp="1"/>
          </p:cNvSpPr>
          <p:nvPr>
            <p:ph type="sldNum" sz="quarter" idx="5"/>
          </p:nvPr>
        </p:nvSpPr>
        <p:spPr/>
        <p:txBody>
          <a:bodyPr/>
          <a:lstStyle/>
          <a:p>
            <a:fld id="{0297F506-B758-3346-B138-71E09E80CDCF}" type="slidenum">
              <a:rPr kumimoji="1" lang="ja-JP" altLang="en-US" smtClean="0"/>
              <a:t>10</a:t>
            </a:fld>
            <a:endParaRPr kumimoji="1" lang="ja-JP" altLang="en-US"/>
          </a:p>
        </p:txBody>
      </p:sp>
    </p:spTree>
    <p:extLst>
      <p:ext uri="{BB962C8B-B14F-4D97-AF65-F5344CB8AC3E}">
        <p14:creationId xmlns:p14="http://schemas.microsoft.com/office/powerpoint/2010/main" val="4018259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4CB7B8C-3831-427F-BA01-85CF99DDF640}" type="datetime1">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491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EE857C-EDAA-445C-94B5-C3731A0D6241}" type="datetime1">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245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1338A0-D018-4702-8F32-9254C361F2EF}" type="datetime1">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56326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D3F4FC-7D3F-44E7-A153-75FA4FABD326}" type="datetime1">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3531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7EE290-ECF5-47F4-8BBB-E34C4B76DA4C}" type="datetime1">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4015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45F41FA-6C07-41CA-AC83-9E0CB3B30235}" type="datetime1">
              <a:rPr kumimoji="1" lang="ja-JP" altLang="en-US" smtClean="0"/>
              <a:t>2019/8/29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360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454AFDC-4274-4CEB-A7CB-E54BF2E437EF}" type="datetime1">
              <a:rPr kumimoji="1" lang="ja-JP" altLang="en-US" smtClean="0"/>
              <a:t>2019/8/29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18542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4A73369-4CE3-4E46-814F-D791071D435D}" type="datetime1">
              <a:rPr kumimoji="1" lang="ja-JP" altLang="en-US" smtClean="0"/>
              <a:t>2019/8/29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91038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85410-571D-4B3F-BB00-17B7EE75DDB3}" type="datetime1">
              <a:rPr kumimoji="1" lang="ja-JP" altLang="en-US" smtClean="0"/>
              <a:t>2019/8/29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07194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97E8F4C-EC06-4F18-BF7E-7990C84DD687}" type="datetime1">
              <a:rPr kumimoji="1" lang="ja-JP" altLang="en-US" smtClean="0"/>
              <a:t>2019/8/29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7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57FD75E-54AA-4916-8461-999FCAA1E9CF}" type="datetime1">
              <a:rPr kumimoji="1" lang="ja-JP" altLang="en-US" smtClean="0"/>
              <a:t>2019/8/29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0122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3A5D8-BC2A-4201-AEA3-C0113D13B974}" type="datetime1">
              <a:rPr kumimoji="1" lang="ja-JP" altLang="en-US" smtClean="0"/>
              <a:t>2019/8/29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9483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1149330" y="2945316"/>
            <a:ext cx="7288642" cy="776970"/>
          </a:xfrm>
        </p:spPr>
        <p:txBody>
          <a:bodyPr>
            <a:normAutofit/>
          </a:bodyPr>
          <a:lstStyle/>
          <a:p>
            <a:r>
              <a:rPr lang="ja-JP" altLang="en-US" sz="2954" smtClean="0">
                <a:latin typeface="ＭＳ Ｐゴシック" panose="020B0600070205080204" pitchFamily="50" charset="-128"/>
                <a:ea typeface="ＭＳ Ｐゴシック" panose="020B0600070205080204" pitchFamily="50" charset="-128"/>
              </a:rPr>
              <a:t>現任研修</a:t>
            </a:r>
            <a:r>
              <a:rPr lang="ja-JP" altLang="en-US" sz="2954">
                <a:latin typeface="ＭＳ Ｐゴシック" panose="020B0600070205080204" pitchFamily="50" charset="-128"/>
                <a:ea typeface="ＭＳ Ｐゴシック" panose="020B0600070205080204" pitchFamily="50" charset="-128"/>
              </a:rPr>
              <a:t>の演習企画・立案のポイント</a:t>
            </a: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en-US" altLang="ja-JP" sz="2215" smtClean="0">
                <a:latin typeface="ＭＳ Ｐゴシック" panose="020B0600070205080204" pitchFamily="50" charset="-128"/>
                <a:ea typeface="ＭＳ Ｐゴシック" panose="020B0600070205080204" pitchFamily="50" charset="-128"/>
              </a:rPr>
              <a:t>15 【</a:t>
            </a:r>
            <a:r>
              <a:rPr lang="ja-JP" altLang="en-US" sz="2215">
                <a:latin typeface="ＭＳ Ｐゴシック" panose="020B0600070205080204" pitchFamily="50" charset="-128"/>
                <a:ea typeface="ＭＳ Ｐゴシック" panose="020B0600070205080204" pitchFamily="50" charset="-128"/>
              </a:rPr>
              <a:t>企画の講義と演習</a:t>
            </a:r>
            <a:r>
              <a:rPr lang="en-US" altLang="ja-JP" sz="2215" smtClean="0">
                <a:latin typeface="ＭＳ Ｐゴシック" panose="020B0600070205080204" pitchFamily="50" charset="-128"/>
                <a:ea typeface="ＭＳ Ｐゴシック" panose="020B0600070205080204" pitchFamily="50" charset="-128"/>
              </a:rPr>
              <a:t>】</a:t>
            </a:r>
            <a:endParaRPr lang="ja-JP" altLang="en-US" sz="2215">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9933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58047" y="878532"/>
            <a:ext cx="8124868" cy="5244362"/>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2800">
                <a:solidFill>
                  <a:schemeClr val="tx1"/>
                </a:solidFill>
                <a:latin typeface="MS UI Gothic" panose="020B0600070205080204" pitchFamily="50" charset="-128"/>
                <a:ea typeface="MS UI Gothic" panose="020B0600070205080204" pitchFamily="50" charset="-128"/>
              </a:rPr>
              <a:t>◉ </a:t>
            </a:r>
            <a:r>
              <a:rPr lang="ja-JP" altLang="en-US" sz="2800" smtClean="0">
                <a:solidFill>
                  <a:schemeClr val="tx1"/>
                </a:solidFill>
                <a:latin typeface="MS UI Gothic" panose="020B0600070205080204" pitchFamily="50" charset="-128"/>
                <a:ea typeface="MS UI Gothic" panose="020B0600070205080204" pitchFamily="50" charset="-128"/>
              </a:rPr>
              <a:t>スーパービジョン</a:t>
            </a:r>
            <a:r>
              <a:rPr lang="en-US" altLang="ja-JP" sz="2800" smtClean="0">
                <a:solidFill>
                  <a:schemeClr val="tx1"/>
                </a:solidFill>
                <a:latin typeface="MS UI Gothic" panose="020B0600070205080204" pitchFamily="50" charset="-128"/>
                <a:ea typeface="MS UI Gothic" panose="020B0600070205080204" pitchFamily="50" charset="-128"/>
              </a:rPr>
              <a:t>(GSV)</a:t>
            </a:r>
            <a:r>
              <a:rPr lang="ja-JP" altLang="en-US" sz="2800" smtClean="0">
                <a:solidFill>
                  <a:schemeClr val="tx1"/>
                </a:solidFill>
                <a:latin typeface="MS UI Gothic" panose="020B0600070205080204" pitchFamily="50" charset="-128"/>
                <a:ea typeface="MS UI Gothic" panose="020B0600070205080204" pitchFamily="50" charset="-128"/>
              </a:rPr>
              <a:t>演習の導入講義</a:t>
            </a:r>
          </a:p>
          <a:p>
            <a:r>
              <a:rPr lang="ja-JP" altLang="en-US" sz="2800" smtClean="0">
                <a:solidFill>
                  <a:schemeClr val="tx1"/>
                </a:solidFill>
                <a:latin typeface="MS UI Gothic" panose="020B0600070205080204" pitchFamily="50" charset="-128"/>
                <a:ea typeface="MS UI Gothic" panose="020B0600070205080204" pitchFamily="50" charset="-128"/>
              </a:rPr>
              <a:t>　→ 模擬演習（</a:t>
            </a:r>
            <a:r>
              <a:rPr lang="en-US" altLang="ja-JP" sz="2800">
                <a:solidFill>
                  <a:schemeClr val="tx1"/>
                </a:solidFill>
                <a:latin typeface="MS UI Gothic" panose="020B0600070205080204" pitchFamily="50" charset="-128"/>
                <a:ea typeface="MS UI Gothic" panose="020B0600070205080204" pitchFamily="50" charset="-128"/>
              </a:rPr>
              <a:t>GSV</a:t>
            </a:r>
            <a:r>
              <a:rPr lang="ja-JP" altLang="en-US" sz="2800">
                <a:solidFill>
                  <a:schemeClr val="tx1"/>
                </a:solidFill>
                <a:latin typeface="MS UI Gothic" panose="020B0600070205080204" pitchFamily="50" charset="-128"/>
                <a:ea typeface="MS UI Gothic" panose="020B0600070205080204" pitchFamily="50" charset="-128"/>
              </a:rPr>
              <a:t>の展開を体験</a:t>
            </a:r>
            <a:r>
              <a:rPr lang="ja-JP" altLang="en-US" sz="2800" smtClean="0">
                <a:solidFill>
                  <a:schemeClr val="tx1"/>
                </a:solidFill>
                <a:latin typeface="MS UI Gothic" panose="020B0600070205080204" pitchFamily="50" charset="-128"/>
                <a:ea typeface="MS UI Gothic" panose="020B0600070205080204" pitchFamily="50" charset="-128"/>
              </a:rPr>
              <a:t>）</a:t>
            </a:r>
          </a:p>
          <a:p>
            <a:r>
              <a:rPr lang="ja-JP" altLang="en-US" sz="2800" smtClean="0">
                <a:solidFill>
                  <a:schemeClr val="tx1"/>
                </a:solidFill>
                <a:latin typeface="MS UI Gothic" panose="020B0600070205080204" pitchFamily="50" charset="-128"/>
                <a:ea typeface="MS UI Gothic" panose="020B0600070205080204" pitchFamily="50" charset="-128"/>
              </a:rPr>
              <a:t>　→ グループにおいて選定した実践例で演習</a:t>
            </a:r>
            <a:r>
              <a:rPr lang="en-US" altLang="ja-JP" sz="2800" smtClean="0">
                <a:solidFill>
                  <a:schemeClr val="tx1"/>
                </a:solidFill>
                <a:latin typeface="MS UI Gothic" panose="020B0600070205080204" pitchFamily="50" charset="-128"/>
                <a:ea typeface="MS UI Gothic" panose="020B0600070205080204" pitchFamily="50" charset="-128"/>
              </a:rPr>
              <a:t>(GSV)</a:t>
            </a:r>
            <a:endParaRPr lang="ja-JP" altLang="en-US" sz="2800">
              <a:solidFill>
                <a:schemeClr val="tx1"/>
              </a:solidFill>
              <a:latin typeface="MS UI Gothic" panose="020B0600070205080204" pitchFamily="50" charset="-128"/>
              <a:ea typeface="MS UI Gothic" panose="020B0600070205080204" pitchFamily="50" charset="-128"/>
            </a:endParaRPr>
          </a:p>
          <a:p>
            <a:pPr>
              <a:lnSpc>
                <a:spcPts val="600"/>
              </a:lnSpc>
            </a:pPr>
            <a:endParaRPr lang="ja-JP" altLang="en-US" sz="2800" smtClean="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　</a:t>
            </a:r>
            <a:r>
              <a:rPr lang="ja-JP" altLang="en-US" sz="2000" smtClean="0">
                <a:solidFill>
                  <a:schemeClr val="tx1"/>
                </a:solidFill>
                <a:latin typeface="MS UI Gothic" panose="020B0600070205080204" pitchFamily="50" charset="-128"/>
                <a:ea typeface="MS UI Gothic" panose="020B0600070205080204" pitchFamily="50" charset="-128"/>
              </a:rPr>
              <a:t>❖グループ演習における時間</a:t>
            </a:r>
            <a:r>
              <a:rPr lang="ja-JP" altLang="en-US" sz="2000">
                <a:solidFill>
                  <a:schemeClr val="tx1"/>
                </a:solidFill>
                <a:latin typeface="MS UI Gothic" panose="020B0600070205080204" pitchFamily="50" charset="-128"/>
                <a:ea typeface="MS UI Gothic" panose="020B0600070205080204" pitchFamily="50" charset="-128"/>
              </a:rPr>
              <a:t>管理は研修統括</a:t>
            </a:r>
            <a:r>
              <a:rPr lang="ja-JP" altLang="en-US" sz="2000" smtClean="0">
                <a:solidFill>
                  <a:schemeClr val="tx1"/>
                </a:solidFill>
                <a:latin typeface="MS UI Gothic" panose="020B0600070205080204" pitchFamily="50" charset="-128"/>
                <a:ea typeface="MS UI Gothic" panose="020B0600070205080204" pitchFamily="50" charset="-128"/>
              </a:rPr>
              <a:t>が行い、各グループの演習講</a:t>
            </a:r>
            <a:endParaRPr lang="en-US" altLang="ja-JP" sz="2000" smtClean="0">
              <a:solidFill>
                <a:schemeClr val="tx1"/>
              </a:solidFill>
              <a:latin typeface="MS UI Gothic" panose="020B0600070205080204" pitchFamily="50" charset="-128"/>
              <a:ea typeface="MS UI Gothic" panose="020B0600070205080204" pitchFamily="50" charset="-128"/>
            </a:endParaRPr>
          </a:p>
          <a:p>
            <a:r>
              <a:rPr lang="en-US" altLang="ja-JP" sz="2000">
                <a:solidFill>
                  <a:schemeClr val="tx1"/>
                </a:solidFill>
                <a:latin typeface="MS UI Gothic" panose="020B0600070205080204" pitchFamily="50" charset="-128"/>
                <a:ea typeface="MS UI Gothic" panose="020B0600070205080204" pitchFamily="50" charset="-128"/>
              </a:rPr>
              <a:t> </a:t>
            </a:r>
            <a:r>
              <a:rPr lang="en-US" altLang="ja-JP" sz="2000" smtClean="0">
                <a:solidFill>
                  <a:schemeClr val="tx1"/>
                </a:solidFill>
                <a:latin typeface="MS UI Gothic" panose="020B0600070205080204" pitchFamily="50" charset="-128"/>
                <a:ea typeface="MS UI Gothic" panose="020B0600070205080204" pitchFamily="50" charset="-128"/>
              </a:rPr>
              <a:t>    </a:t>
            </a:r>
            <a:r>
              <a:rPr lang="ja-JP" altLang="en-US" sz="2000" smtClean="0">
                <a:solidFill>
                  <a:schemeClr val="tx1"/>
                </a:solidFill>
                <a:latin typeface="MS UI Gothic" panose="020B0600070205080204" pitchFamily="50" charset="-128"/>
                <a:ea typeface="MS UI Gothic" panose="020B0600070205080204" pitchFamily="50" charset="-128"/>
              </a:rPr>
              <a:t>師がファシリテータとなり、進行する。</a:t>
            </a:r>
          </a:p>
          <a:p>
            <a:pPr>
              <a:lnSpc>
                <a:spcPts val="1800"/>
              </a:lnSpc>
            </a:pPr>
            <a:endParaRPr lang="ja-JP" altLang="en-US" sz="2800">
              <a:solidFill>
                <a:schemeClr val="tx1"/>
              </a:solidFill>
              <a:latin typeface="MS UI Gothic" panose="020B0600070205080204" pitchFamily="50" charset="-128"/>
              <a:ea typeface="MS UI Gothic" panose="020B0600070205080204" pitchFamily="50" charset="-128"/>
            </a:endParaRPr>
          </a:p>
          <a:p>
            <a:r>
              <a:rPr lang="ja-JP" altLang="en-US" sz="2800">
                <a:solidFill>
                  <a:schemeClr val="tx1"/>
                </a:solidFill>
                <a:latin typeface="MS UI Gothic" panose="020B0600070205080204" pitchFamily="50" charset="-128"/>
                <a:ea typeface="MS UI Gothic" panose="020B0600070205080204" pitchFamily="50" charset="-128"/>
              </a:rPr>
              <a:t>◉ </a:t>
            </a:r>
            <a:r>
              <a:rPr lang="ja-JP" altLang="en-US" sz="2800" smtClean="0">
                <a:solidFill>
                  <a:schemeClr val="tx1"/>
                </a:solidFill>
                <a:latin typeface="MS UI Gothic" panose="020B0600070205080204" pitchFamily="50" charset="-128"/>
                <a:ea typeface="MS UI Gothic" panose="020B0600070205080204" pitchFamily="50" charset="-128"/>
              </a:rPr>
              <a:t>コミュニティワーク</a:t>
            </a:r>
            <a:endParaRPr lang="en-US" altLang="ja-JP" sz="2800" smtClean="0">
              <a:solidFill>
                <a:schemeClr val="tx1"/>
              </a:solidFill>
              <a:latin typeface="MS UI Gothic" panose="020B0600070205080204" pitchFamily="50" charset="-128"/>
              <a:ea typeface="MS UI Gothic" panose="020B0600070205080204" pitchFamily="50" charset="-128"/>
            </a:endParaRPr>
          </a:p>
          <a:p>
            <a:r>
              <a:rPr lang="ja-JP" altLang="en-US" sz="2800">
                <a:solidFill>
                  <a:schemeClr val="tx1"/>
                </a:solidFill>
                <a:latin typeface="MS UI Gothic" panose="020B0600070205080204" pitchFamily="50" charset="-128"/>
                <a:ea typeface="MS UI Gothic" panose="020B0600070205080204" pitchFamily="50" charset="-128"/>
              </a:rPr>
              <a:t>　・</a:t>
            </a:r>
            <a:r>
              <a:rPr lang="ja-JP" altLang="en-US" sz="2800" smtClean="0">
                <a:solidFill>
                  <a:schemeClr val="tx1"/>
                </a:solidFill>
                <a:latin typeface="MS UI Gothic" panose="020B0600070205080204" pitchFamily="50" charset="-128"/>
                <a:ea typeface="MS UI Gothic" panose="020B0600070205080204" pitchFamily="50" charset="-128"/>
              </a:rPr>
              <a:t>演習の導入講義</a:t>
            </a:r>
            <a:endParaRPr lang="ja-JP" altLang="en-US" sz="2800">
              <a:solidFill>
                <a:schemeClr val="tx1"/>
              </a:solidFill>
              <a:latin typeface="MS UI Gothic" panose="020B0600070205080204" pitchFamily="50" charset="-128"/>
              <a:ea typeface="MS UI Gothic" panose="020B0600070205080204" pitchFamily="50" charset="-128"/>
            </a:endParaRPr>
          </a:p>
          <a:p>
            <a:r>
              <a:rPr lang="ja-JP" altLang="en-US" sz="2800">
                <a:solidFill>
                  <a:schemeClr val="tx1"/>
                </a:solidFill>
                <a:latin typeface="MS UI Gothic" panose="020B0600070205080204" pitchFamily="50" charset="-128"/>
                <a:ea typeface="MS UI Gothic" panose="020B0600070205080204" pitchFamily="50" charset="-128"/>
              </a:rPr>
              <a:t>　　　→ ヒアリングシートの</a:t>
            </a:r>
            <a:r>
              <a:rPr lang="ja-JP" altLang="en-US" sz="2800" smtClean="0">
                <a:solidFill>
                  <a:schemeClr val="tx1"/>
                </a:solidFill>
                <a:latin typeface="MS UI Gothic" panose="020B0600070205080204" pitchFamily="50" charset="-128"/>
                <a:ea typeface="MS UI Gothic" panose="020B0600070205080204" pitchFamily="50" charset="-128"/>
              </a:rPr>
              <a:t>再記入</a:t>
            </a:r>
            <a:r>
              <a:rPr lang="en-US" altLang="ja-JP" sz="2800" smtClean="0">
                <a:solidFill>
                  <a:schemeClr val="tx1"/>
                </a:solidFill>
                <a:latin typeface="MS UI Gothic" panose="020B0600070205080204" pitchFamily="50" charset="-128"/>
                <a:ea typeface="MS UI Gothic" panose="020B0600070205080204" pitchFamily="50" charset="-128"/>
              </a:rPr>
              <a:t>(</a:t>
            </a:r>
            <a:r>
              <a:rPr lang="ja-JP" altLang="en-US" sz="2800" smtClean="0">
                <a:solidFill>
                  <a:schemeClr val="tx1"/>
                </a:solidFill>
                <a:latin typeface="MS UI Gothic" panose="020B0600070205080204" pitchFamily="50" charset="-128"/>
                <a:ea typeface="MS UI Gothic" panose="020B0600070205080204" pitchFamily="50" charset="-128"/>
              </a:rPr>
              <a:t>地域</a:t>
            </a:r>
            <a:r>
              <a:rPr lang="ja-JP" altLang="en-US" sz="2800">
                <a:solidFill>
                  <a:schemeClr val="tx1"/>
                </a:solidFill>
                <a:latin typeface="MS UI Gothic" panose="020B0600070205080204" pitchFamily="50" charset="-128"/>
                <a:ea typeface="MS UI Gothic" panose="020B0600070205080204" pitchFamily="50" charset="-128"/>
              </a:rPr>
              <a:t>支援に</a:t>
            </a:r>
            <a:r>
              <a:rPr lang="ja-JP" altLang="en-US" sz="2800" smtClean="0">
                <a:solidFill>
                  <a:schemeClr val="tx1"/>
                </a:solidFill>
                <a:latin typeface="MS UI Gothic" panose="020B0600070205080204" pitchFamily="50" charset="-128"/>
                <a:ea typeface="MS UI Gothic" panose="020B0600070205080204" pitchFamily="50" charset="-128"/>
              </a:rPr>
              <a:t>ついて</a:t>
            </a:r>
            <a:r>
              <a:rPr lang="en-US" altLang="ja-JP" sz="2800">
                <a:solidFill>
                  <a:schemeClr val="tx1"/>
                </a:solidFill>
                <a:latin typeface="MS UI Gothic" panose="020B0600070205080204" pitchFamily="50" charset="-128"/>
                <a:ea typeface="MS UI Gothic" panose="020B0600070205080204" pitchFamily="50" charset="-128"/>
              </a:rPr>
              <a:t>)</a:t>
            </a:r>
            <a:endParaRPr lang="ja-JP" altLang="en-US" sz="280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　　　→ グループ討議</a:t>
            </a:r>
          </a:p>
          <a:p>
            <a:pPr>
              <a:lnSpc>
                <a:spcPts val="2000"/>
              </a:lnSpc>
            </a:pPr>
            <a:r>
              <a:rPr lang="ja-JP" altLang="en-US" sz="2800" smtClean="0">
                <a:solidFill>
                  <a:schemeClr val="tx1"/>
                </a:solidFill>
                <a:latin typeface="MS UI Gothic" panose="020B0600070205080204" pitchFamily="50" charset="-128"/>
                <a:ea typeface="MS UI Gothic" panose="020B0600070205080204" pitchFamily="50" charset="-128"/>
              </a:rPr>
              <a:t>　　　　　</a:t>
            </a:r>
            <a:r>
              <a:rPr lang="ja-JP" altLang="en-US" sz="2000" smtClean="0">
                <a:solidFill>
                  <a:schemeClr val="tx1"/>
                </a:solidFill>
                <a:latin typeface="MS UI Gothic" panose="020B0600070205080204" pitchFamily="50" charset="-128"/>
                <a:ea typeface="MS UI Gothic" panose="020B0600070205080204" pitchFamily="50" charset="-128"/>
              </a:rPr>
              <a:t>（地域</a:t>
            </a:r>
            <a:r>
              <a:rPr lang="ja-JP" altLang="en-US" sz="2000">
                <a:solidFill>
                  <a:schemeClr val="tx1"/>
                </a:solidFill>
                <a:latin typeface="MS UI Gothic" panose="020B0600070205080204" pitchFamily="50" charset="-128"/>
                <a:ea typeface="MS UI Gothic" panose="020B0600070205080204" pitchFamily="50" charset="-128"/>
              </a:rPr>
              <a:t>アセスメントの報告・地域支援の気づきと展望</a:t>
            </a:r>
            <a:r>
              <a:rPr lang="ja-JP" altLang="en-US" sz="2000" smtClean="0">
                <a:solidFill>
                  <a:schemeClr val="tx1"/>
                </a:solidFill>
                <a:latin typeface="MS UI Gothic" panose="020B0600070205080204" pitchFamily="50" charset="-128"/>
                <a:ea typeface="MS UI Gothic" panose="020B0600070205080204" pitchFamily="50" charset="-128"/>
              </a:rPr>
              <a:t>）</a:t>
            </a:r>
            <a:endParaRPr lang="ja-JP" altLang="en-US" sz="2000">
              <a:solidFill>
                <a:schemeClr val="tx1"/>
              </a:solidFill>
              <a:latin typeface="MS UI Gothic" panose="020B0600070205080204" pitchFamily="50" charset="-128"/>
              <a:ea typeface="MS UI Gothic" panose="020B0600070205080204" pitchFamily="50" charset="-128"/>
            </a:endParaRPr>
          </a:p>
        </p:txBody>
      </p:sp>
      <p:sp>
        <p:nvSpPr>
          <p:cNvPr id="2" name="タイトル 1"/>
          <p:cNvSpPr>
            <a:spLocks noGrp="1"/>
          </p:cNvSpPr>
          <p:nvPr>
            <p:ph type="title" idx="4294967295"/>
          </p:nvPr>
        </p:nvSpPr>
        <p:spPr>
          <a:xfrm>
            <a:off x="541158" y="416486"/>
            <a:ext cx="7886700" cy="641350"/>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研修４日目の流れ</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395167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41158" y="416486"/>
            <a:ext cx="7886700" cy="641350"/>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各日の研修のすすめかた（基本編）</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8" name="正方形/長方形 7"/>
          <p:cNvSpPr/>
          <p:nvPr/>
        </p:nvSpPr>
        <p:spPr>
          <a:xfrm>
            <a:off x="558047" y="1183337"/>
            <a:ext cx="8124868" cy="5244362"/>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2000" smtClean="0">
                <a:solidFill>
                  <a:schemeClr val="tx1"/>
                </a:solidFill>
                <a:latin typeface="MS UI Gothic" panose="020B0600070205080204" pitchFamily="50" charset="-128"/>
                <a:ea typeface="MS UI Gothic" panose="020B0600070205080204" pitchFamily="50" charset="-128"/>
              </a:rPr>
              <a:t>◉</a:t>
            </a:r>
            <a:r>
              <a:rPr lang="ja-JP" altLang="ja-JP" sz="2000" b="1" smtClean="0">
                <a:solidFill>
                  <a:schemeClr val="tx1"/>
                </a:solidFill>
              </a:rPr>
              <a:t>講義</a:t>
            </a:r>
            <a:endParaRPr lang="ja-JP" altLang="en-US" sz="2000" b="1" smtClean="0">
              <a:solidFill>
                <a:schemeClr val="tx1"/>
              </a:solidFill>
            </a:endParaRPr>
          </a:p>
          <a:p>
            <a:r>
              <a:rPr lang="ja-JP" altLang="en-US" sz="2000" smtClean="0">
                <a:solidFill>
                  <a:schemeClr val="tx1"/>
                </a:solidFill>
              </a:rPr>
              <a:t>　　研修</a:t>
            </a:r>
            <a:r>
              <a:rPr lang="ja-JP" altLang="ja-JP" sz="2000" smtClean="0">
                <a:solidFill>
                  <a:schemeClr val="tx1"/>
                </a:solidFill>
              </a:rPr>
              <a:t>１日目の</a:t>
            </a:r>
            <a:r>
              <a:rPr lang="ja-JP" altLang="en-US" sz="2000" smtClean="0">
                <a:solidFill>
                  <a:schemeClr val="tx1"/>
                </a:solidFill>
              </a:rPr>
              <a:t>講義</a:t>
            </a:r>
            <a:r>
              <a:rPr lang="ja-JP" altLang="ja-JP" sz="2000" smtClean="0">
                <a:solidFill>
                  <a:schemeClr val="tx1"/>
                </a:solidFill>
              </a:rPr>
              <a:t>内容</a:t>
            </a:r>
            <a:r>
              <a:rPr lang="ja-JP" altLang="ja-JP" sz="2000">
                <a:solidFill>
                  <a:schemeClr val="tx1"/>
                </a:solidFill>
              </a:rPr>
              <a:t>をもとに、事例を通して相談支援の</a:t>
            </a:r>
            <a:r>
              <a:rPr lang="ja-JP" altLang="ja-JP" sz="2000" smtClean="0">
                <a:solidFill>
                  <a:schemeClr val="tx1"/>
                </a:solidFill>
              </a:rPr>
              <a:t>プロセ</a:t>
            </a:r>
            <a:endParaRPr lang="ja-JP" altLang="en-US" sz="2000" smtClean="0">
              <a:solidFill>
                <a:schemeClr val="tx1"/>
              </a:solidFill>
            </a:endParaRPr>
          </a:p>
          <a:p>
            <a:r>
              <a:rPr lang="ja-JP" altLang="en-US" sz="2000" smtClean="0">
                <a:solidFill>
                  <a:schemeClr val="tx1"/>
                </a:solidFill>
              </a:rPr>
              <a:t>　</a:t>
            </a:r>
            <a:r>
              <a:rPr lang="ja-JP" altLang="ja-JP" sz="2000" smtClean="0">
                <a:solidFill>
                  <a:schemeClr val="tx1"/>
                </a:solidFill>
              </a:rPr>
              <a:t>ス</a:t>
            </a:r>
            <a:r>
              <a:rPr lang="ja-JP" altLang="ja-JP" sz="2000">
                <a:solidFill>
                  <a:schemeClr val="tx1"/>
                </a:solidFill>
              </a:rPr>
              <a:t>や意志決定</a:t>
            </a:r>
            <a:r>
              <a:rPr lang="ja-JP" altLang="ja-JP" sz="2000" smtClean="0">
                <a:solidFill>
                  <a:schemeClr val="tx1"/>
                </a:solidFill>
              </a:rPr>
              <a:t>支援</a:t>
            </a:r>
            <a:r>
              <a:rPr lang="ja-JP" altLang="en-US" sz="2000" smtClean="0">
                <a:solidFill>
                  <a:schemeClr val="tx1"/>
                </a:solidFill>
              </a:rPr>
              <a:t>について確認する講義を行うとともに</a:t>
            </a:r>
            <a:r>
              <a:rPr lang="ja-JP" altLang="ja-JP" sz="2000" smtClean="0">
                <a:solidFill>
                  <a:schemeClr val="tx1"/>
                </a:solidFill>
              </a:rPr>
              <a:t>、</a:t>
            </a:r>
            <a:r>
              <a:rPr lang="ja-JP" altLang="en-US" sz="2000" smtClean="0">
                <a:solidFill>
                  <a:schemeClr val="tx1"/>
                </a:solidFill>
              </a:rPr>
              <a:t>セルフ</a:t>
            </a:r>
          </a:p>
          <a:p>
            <a:r>
              <a:rPr lang="ja-JP" altLang="en-US" sz="2000" smtClean="0">
                <a:solidFill>
                  <a:schemeClr val="tx1"/>
                </a:solidFill>
              </a:rPr>
              <a:t>　</a:t>
            </a:r>
            <a:r>
              <a:rPr lang="ja-JP" altLang="ja-JP" sz="2000" smtClean="0">
                <a:solidFill>
                  <a:schemeClr val="tx1"/>
                </a:solidFill>
              </a:rPr>
              <a:t>チェックリスト</a:t>
            </a:r>
            <a:r>
              <a:rPr lang="ja-JP" altLang="ja-JP" sz="2000">
                <a:solidFill>
                  <a:schemeClr val="tx1"/>
                </a:solidFill>
              </a:rPr>
              <a:t>の</a:t>
            </a:r>
            <a:r>
              <a:rPr lang="ja-JP" altLang="ja-JP" sz="2000" smtClean="0">
                <a:solidFill>
                  <a:schemeClr val="tx1"/>
                </a:solidFill>
              </a:rPr>
              <a:t>記入</a:t>
            </a:r>
            <a:r>
              <a:rPr lang="ja-JP" altLang="en-US" sz="2000" smtClean="0">
                <a:solidFill>
                  <a:schemeClr val="tx1"/>
                </a:solidFill>
              </a:rPr>
              <a:t>方法について説明する。</a:t>
            </a:r>
          </a:p>
          <a:p>
            <a:pPr>
              <a:lnSpc>
                <a:spcPts val="600"/>
              </a:lnSpc>
            </a:pPr>
            <a:endParaRPr lang="en-US" altLang="ja-JP" sz="2000">
              <a:solidFill>
                <a:schemeClr val="tx1"/>
              </a:solidFill>
            </a:endParaRPr>
          </a:p>
          <a:p>
            <a:r>
              <a:rPr lang="ja-JP" altLang="en-US" sz="2000">
                <a:solidFill>
                  <a:schemeClr val="tx1"/>
                </a:solidFill>
                <a:latin typeface="MS UI Gothic" panose="020B0600070205080204" pitchFamily="50" charset="-128"/>
                <a:ea typeface="MS UI Gothic" panose="020B0600070205080204" pitchFamily="50" charset="-128"/>
              </a:rPr>
              <a:t>◉</a:t>
            </a:r>
            <a:r>
              <a:rPr lang="ja-JP" altLang="en-US" sz="2000" b="1" smtClean="0">
                <a:solidFill>
                  <a:schemeClr val="tx1"/>
                </a:solidFill>
              </a:rPr>
              <a:t>セルフチェックシート</a:t>
            </a:r>
          </a:p>
          <a:p>
            <a:r>
              <a:rPr lang="ja-JP" altLang="en-US" sz="2000" smtClean="0">
                <a:solidFill>
                  <a:schemeClr val="tx1"/>
                </a:solidFill>
              </a:rPr>
              <a:t>　　講義</a:t>
            </a:r>
            <a:r>
              <a:rPr lang="ja-JP" altLang="en-US" sz="2000">
                <a:solidFill>
                  <a:schemeClr val="tx1"/>
                </a:solidFill>
              </a:rPr>
              <a:t>を踏まえ、自身</a:t>
            </a:r>
            <a:r>
              <a:rPr lang="ja-JP" altLang="en-US" sz="2000" smtClean="0">
                <a:solidFill>
                  <a:schemeClr val="tx1"/>
                </a:solidFill>
              </a:rPr>
              <a:t>の実践</a:t>
            </a:r>
            <a:r>
              <a:rPr lang="en-US" altLang="ja-JP" sz="2000" smtClean="0">
                <a:solidFill>
                  <a:schemeClr val="tx1"/>
                </a:solidFill>
              </a:rPr>
              <a:t>(</a:t>
            </a:r>
            <a:r>
              <a:rPr lang="ja-JP" altLang="en-US" sz="2000" smtClean="0">
                <a:solidFill>
                  <a:schemeClr val="tx1"/>
                </a:solidFill>
              </a:rPr>
              <a:t>業務</a:t>
            </a:r>
            <a:r>
              <a:rPr lang="en-US" altLang="ja-JP" sz="2000" smtClean="0">
                <a:solidFill>
                  <a:schemeClr val="tx1"/>
                </a:solidFill>
              </a:rPr>
              <a:t>)</a:t>
            </a:r>
            <a:r>
              <a:rPr lang="ja-JP" altLang="en-US" sz="2000" smtClean="0">
                <a:solidFill>
                  <a:schemeClr val="tx1"/>
                </a:solidFill>
              </a:rPr>
              <a:t>と照らし合わせながら自らの振</a:t>
            </a:r>
          </a:p>
          <a:p>
            <a:r>
              <a:rPr lang="ja-JP" altLang="en-US" sz="2000" smtClean="0">
                <a:solidFill>
                  <a:schemeClr val="tx1"/>
                </a:solidFill>
              </a:rPr>
              <a:t>　り返りを行う。</a:t>
            </a:r>
          </a:p>
          <a:p>
            <a:pPr>
              <a:lnSpc>
                <a:spcPts val="600"/>
              </a:lnSpc>
            </a:pPr>
            <a:endParaRPr lang="en-US" altLang="ja-JP" sz="2000">
              <a:solidFill>
                <a:schemeClr val="tx1"/>
              </a:solidFill>
            </a:endParaRPr>
          </a:p>
          <a:p>
            <a:r>
              <a:rPr lang="ja-JP" altLang="en-US" sz="2000" smtClean="0">
                <a:solidFill>
                  <a:schemeClr val="tx1"/>
                </a:solidFill>
                <a:latin typeface="MS UI Gothic" panose="020B0600070205080204" pitchFamily="50" charset="-128"/>
                <a:ea typeface="MS UI Gothic" panose="020B0600070205080204" pitchFamily="50" charset="-128"/>
              </a:rPr>
              <a:t>◉</a:t>
            </a:r>
            <a:r>
              <a:rPr lang="ja-JP" altLang="en-US" sz="2000" b="1" smtClean="0">
                <a:solidFill>
                  <a:schemeClr val="tx1"/>
                </a:solidFill>
              </a:rPr>
              <a:t>実践報告とその検討</a:t>
            </a:r>
          </a:p>
          <a:p>
            <a:r>
              <a:rPr lang="ja-JP" altLang="en-US" sz="2000" smtClean="0">
                <a:solidFill>
                  <a:schemeClr val="tx1"/>
                </a:solidFill>
              </a:rPr>
              <a:t>　　課題実習の</a:t>
            </a:r>
            <a:r>
              <a:rPr lang="ja-JP" altLang="en-US" sz="2000">
                <a:solidFill>
                  <a:schemeClr val="tx1"/>
                </a:solidFill>
              </a:rPr>
              <a:t>報告並びに検討を行います。検討の際は、</a:t>
            </a:r>
            <a:r>
              <a:rPr lang="ja-JP" altLang="en-US" sz="2000" smtClean="0">
                <a:solidFill>
                  <a:schemeClr val="tx1"/>
                </a:solidFill>
              </a:rPr>
              <a:t>セルフ</a:t>
            </a:r>
          </a:p>
          <a:p>
            <a:r>
              <a:rPr lang="ja-JP" altLang="en-US" sz="2000" smtClean="0">
                <a:solidFill>
                  <a:schemeClr val="tx1"/>
                </a:solidFill>
              </a:rPr>
              <a:t>　チェックシート</a:t>
            </a:r>
            <a:r>
              <a:rPr lang="ja-JP" altLang="en-US" sz="2000">
                <a:solidFill>
                  <a:schemeClr val="tx1"/>
                </a:solidFill>
              </a:rPr>
              <a:t>のポイントが支援に生かされているかの確認と、</a:t>
            </a:r>
            <a:r>
              <a:rPr lang="ja-JP" altLang="en-US" sz="2000" smtClean="0">
                <a:solidFill>
                  <a:schemeClr val="tx1"/>
                </a:solidFill>
              </a:rPr>
              <a:t>検</a:t>
            </a:r>
          </a:p>
          <a:p>
            <a:r>
              <a:rPr lang="ja-JP" altLang="en-US" sz="2000" smtClean="0">
                <a:solidFill>
                  <a:schemeClr val="tx1"/>
                </a:solidFill>
              </a:rPr>
              <a:t>　討</a:t>
            </a:r>
            <a:r>
              <a:rPr lang="ja-JP" altLang="en-US" sz="2000">
                <a:solidFill>
                  <a:schemeClr val="tx1"/>
                </a:solidFill>
              </a:rPr>
              <a:t>課題に対して具体的な方法を</a:t>
            </a:r>
            <a:r>
              <a:rPr lang="ja-JP" altLang="en-US" sz="2000" smtClean="0">
                <a:solidFill>
                  <a:schemeClr val="tx1"/>
                </a:solidFill>
              </a:rPr>
              <a:t>検討する。</a:t>
            </a:r>
          </a:p>
          <a:p>
            <a:pPr>
              <a:lnSpc>
                <a:spcPts val="600"/>
              </a:lnSpc>
            </a:pPr>
            <a:endParaRPr lang="en-US" altLang="ja-JP" sz="2000">
              <a:solidFill>
                <a:schemeClr val="tx1"/>
              </a:solidFill>
            </a:endParaRPr>
          </a:p>
          <a:p>
            <a:r>
              <a:rPr lang="ja-JP" altLang="en-US" sz="2000" smtClean="0">
                <a:solidFill>
                  <a:schemeClr val="tx1"/>
                </a:solidFill>
                <a:latin typeface="MS UI Gothic" panose="020B0600070205080204" pitchFamily="50" charset="-128"/>
                <a:ea typeface="MS UI Gothic" panose="020B0600070205080204" pitchFamily="50" charset="-128"/>
              </a:rPr>
              <a:t>◉</a:t>
            </a:r>
            <a:r>
              <a:rPr lang="ja-JP" altLang="en-US" sz="2000" b="1" smtClean="0">
                <a:solidFill>
                  <a:schemeClr val="tx1"/>
                </a:solidFill>
              </a:rPr>
              <a:t>課題実習の整理</a:t>
            </a:r>
            <a:r>
              <a:rPr lang="ja-JP" altLang="en-US" sz="2000" b="1">
                <a:solidFill>
                  <a:schemeClr val="tx1"/>
                </a:solidFill>
              </a:rPr>
              <a:t>と</a:t>
            </a:r>
            <a:r>
              <a:rPr lang="ja-JP" altLang="en-US" sz="2000" b="1" smtClean="0">
                <a:solidFill>
                  <a:schemeClr val="tx1"/>
                </a:solidFill>
              </a:rPr>
              <a:t>共有</a:t>
            </a:r>
            <a:endParaRPr lang="ja-JP" altLang="en-US" sz="2000">
              <a:solidFill>
                <a:schemeClr val="tx1"/>
              </a:solidFill>
            </a:endParaRPr>
          </a:p>
          <a:p>
            <a:r>
              <a:rPr lang="ja-JP" altLang="en-US" sz="2000" smtClean="0">
                <a:solidFill>
                  <a:schemeClr val="tx1"/>
                </a:solidFill>
              </a:rPr>
              <a:t>　　実践報告と検討における自身</a:t>
            </a:r>
            <a:r>
              <a:rPr lang="ja-JP" altLang="en-US" sz="2000">
                <a:solidFill>
                  <a:schemeClr val="tx1"/>
                </a:solidFill>
              </a:rPr>
              <a:t>の気づきや助言を踏まえ</a:t>
            </a:r>
            <a:r>
              <a:rPr lang="ja-JP" altLang="en-US" sz="2000" smtClean="0">
                <a:solidFill>
                  <a:schemeClr val="tx1"/>
                </a:solidFill>
              </a:rPr>
              <a:t>、研修の</a:t>
            </a:r>
            <a:r>
              <a:rPr lang="ja-JP" altLang="ja-JP" sz="2000" smtClean="0">
                <a:solidFill>
                  <a:schemeClr val="tx1"/>
                </a:solidFill>
              </a:rPr>
              <a:t>イ</a:t>
            </a:r>
            <a:endParaRPr lang="ja-JP" altLang="en-US" sz="2000" smtClean="0">
              <a:solidFill>
                <a:schemeClr val="tx1"/>
              </a:solidFill>
            </a:endParaRPr>
          </a:p>
          <a:p>
            <a:r>
              <a:rPr lang="ja-JP" altLang="en-US" sz="2000" smtClean="0">
                <a:solidFill>
                  <a:schemeClr val="tx1"/>
                </a:solidFill>
              </a:rPr>
              <a:t>　</a:t>
            </a:r>
            <a:r>
              <a:rPr lang="ja-JP" altLang="ja-JP" sz="2000" smtClean="0">
                <a:solidFill>
                  <a:schemeClr val="tx1"/>
                </a:solidFill>
              </a:rPr>
              <a:t>ンターバル期</a:t>
            </a:r>
            <a:r>
              <a:rPr lang="ja-JP" altLang="ja-JP" sz="2000">
                <a:solidFill>
                  <a:schemeClr val="tx1"/>
                </a:solidFill>
              </a:rPr>
              <a:t>間中に行う</a:t>
            </a:r>
            <a:r>
              <a:rPr lang="ja-JP" altLang="en-US" sz="2000">
                <a:solidFill>
                  <a:schemeClr val="tx1"/>
                </a:solidFill>
              </a:rPr>
              <a:t>支援内容</a:t>
            </a:r>
            <a:r>
              <a:rPr lang="ja-JP" altLang="ja-JP" sz="2000">
                <a:solidFill>
                  <a:schemeClr val="tx1"/>
                </a:solidFill>
              </a:rPr>
              <a:t>の整理</a:t>
            </a:r>
            <a:r>
              <a:rPr lang="ja-JP" altLang="en-US" sz="2000">
                <a:solidFill>
                  <a:schemeClr val="tx1"/>
                </a:solidFill>
              </a:rPr>
              <a:t>し、グループで</a:t>
            </a:r>
            <a:r>
              <a:rPr lang="ja-JP" altLang="en-US" sz="2000" smtClean="0">
                <a:solidFill>
                  <a:schemeClr val="tx1"/>
                </a:solidFill>
              </a:rPr>
              <a:t>共有する。</a:t>
            </a:r>
          </a:p>
          <a:p>
            <a:r>
              <a:rPr lang="ja-JP" altLang="en-US" sz="2000" smtClean="0">
                <a:solidFill>
                  <a:schemeClr val="tx1"/>
                </a:solidFill>
              </a:rPr>
              <a:t>　　漠然</a:t>
            </a:r>
            <a:r>
              <a:rPr lang="ja-JP" altLang="en-US" sz="2000">
                <a:solidFill>
                  <a:schemeClr val="tx1"/>
                </a:solidFill>
              </a:rPr>
              <a:t>とした</a:t>
            </a:r>
            <a:r>
              <a:rPr lang="ja-JP" altLang="en-US" sz="2000" smtClean="0">
                <a:solidFill>
                  <a:schemeClr val="tx1"/>
                </a:solidFill>
              </a:rPr>
              <a:t>整理で実際</a:t>
            </a:r>
            <a:r>
              <a:rPr lang="ja-JP" altLang="en-US" sz="2000">
                <a:solidFill>
                  <a:schemeClr val="tx1"/>
                </a:solidFill>
              </a:rPr>
              <a:t>に何をするの</a:t>
            </a:r>
            <a:r>
              <a:rPr lang="ja-JP" altLang="en-US" sz="2000" smtClean="0">
                <a:solidFill>
                  <a:schemeClr val="tx1"/>
                </a:solidFill>
              </a:rPr>
              <a:t>か不明瞭</a:t>
            </a:r>
            <a:r>
              <a:rPr lang="ja-JP" altLang="en-US" sz="2000">
                <a:solidFill>
                  <a:schemeClr val="tx1"/>
                </a:solidFill>
              </a:rPr>
              <a:t>に</a:t>
            </a:r>
            <a:r>
              <a:rPr lang="ja-JP" altLang="en-US" sz="2000" smtClean="0">
                <a:solidFill>
                  <a:schemeClr val="tx1"/>
                </a:solidFill>
              </a:rPr>
              <a:t>ならぬよう、</a:t>
            </a:r>
            <a:r>
              <a:rPr lang="ja-JP" altLang="ja-JP" sz="2000" smtClean="0">
                <a:solidFill>
                  <a:schemeClr val="tx1"/>
                </a:solidFill>
              </a:rPr>
              <a:t>ファ</a:t>
            </a:r>
            <a:endParaRPr lang="ja-JP" altLang="en-US" sz="2000" smtClean="0">
              <a:solidFill>
                <a:schemeClr val="tx1"/>
              </a:solidFill>
            </a:endParaRPr>
          </a:p>
          <a:p>
            <a:r>
              <a:rPr lang="ja-JP" altLang="en-US" sz="2000" smtClean="0">
                <a:solidFill>
                  <a:schemeClr val="tx1"/>
                </a:solidFill>
              </a:rPr>
              <a:t>　</a:t>
            </a:r>
            <a:r>
              <a:rPr lang="ja-JP" altLang="ja-JP" sz="2000" smtClean="0">
                <a:solidFill>
                  <a:schemeClr val="tx1"/>
                </a:solidFill>
              </a:rPr>
              <a:t>シリテーターから</a:t>
            </a:r>
            <a:r>
              <a:rPr lang="ja-JP" altLang="en-US" sz="2000" smtClean="0">
                <a:solidFill>
                  <a:schemeClr val="tx1"/>
                </a:solidFill>
              </a:rPr>
              <a:t>も</a:t>
            </a:r>
            <a:r>
              <a:rPr lang="ja-JP" altLang="ja-JP" sz="2000" smtClean="0">
                <a:solidFill>
                  <a:schemeClr val="tx1"/>
                </a:solidFill>
              </a:rPr>
              <a:t>助言</a:t>
            </a:r>
            <a:r>
              <a:rPr lang="ja-JP" altLang="ja-JP" sz="2000">
                <a:solidFill>
                  <a:schemeClr val="tx1"/>
                </a:solidFill>
              </a:rPr>
              <a:t>を</a:t>
            </a:r>
            <a:r>
              <a:rPr lang="ja-JP" altLang="ja-JP" sz="2000" smtClean="0">
                <a:solidFill>
                  <a:schemeClr val="tx1"/>
                </a:solidFill>
              </a:rPr>
              <a:t>得</a:t>
            </a:r>
            <a:r>
              <a:rPr lang="ja-JP" altLang="en-US" sz="2000" smtClean="0">
                <a:solidFill>
                  <a:schemeClr val="tx1"/>
                </a:solidFill>
              </a:rPr>
              <a:t>る。</a:t>
            </a:r>
          </a:p>
        </p:txBody>
      </p:sp>
    </p:spTree>
    <p:extLst>
      <p:ext uri="{BB962C8B-B14F-4D97-AF65-F5344CB8AC3E}">
        <p14:creationId xmlns:p14="http://schemas.microsoft.com/office/powerpoint/2010/main" val="69788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386154"/>
            <a:ext cx="4168370" cy="461665"/>
          </a:xfrm>
          <a:prstGeom prst="rect">
            <a:avLst/>
          </a:prstGeom>
          <a:noFill/>
        </p:spPr>
        <p:txBody>
          <a:bodyPr wrap="square" rtlCol="0">
            <a:spAutoFit/>
          </a:bodyPr>
          <a:lstStyle/>
          <a:p>
            <a:r>
              <a:rPr kumimoji="1" lang="ja-JP" altLang="en-US" sz="2400" b="1" smtClean="0">
                <a:latin typeface="メイリオ" pitchFamily="50" charset="-128"/>
                <a:ea typeface="メイリオ" pitchFamily="50" charset="-128"/>
                <a:cs typeface="メイリオ" pitchFamily="50" charset="-128"/>
              </a:rPr>
              <a:t>振り返り・自己評価シート</a:t>
            </a:r>
            <a:endParaRPr kumimoji="1" lang="ja-JP" altLang="en-US" sz="2400" b="1" dirty="0">
              <a:latin typeface="メイリオ" pitchFamily="50" charset="-128"/>
              <a:ea typeface="メイリオ" pitchFamily="50" charset="-128"/>
              <a:cs typeface="メイリオ" pitchFamily="50" charset="-128"/>
            </a:endParaRPr>
          </a:p>
        </p:txBody>
      </p:sp>
      <p:sp>
        <p:nvSpPr>
          <p:cNvPr id="4" name="テキスト ボックス 3"/>
          <p:cNvSpPr txBox="1"/>
          <p:nvPr/>
        </p:nvSpPr>
        <p:spPr>
          <a:xfrm>
            <a:off x="251520" y="1340768"/>
            <a:ext cx="8640960" cy="3354765"/>
          </a:xfrm>
          <a:prstGeom prst="rect">
            <a:avLst/>
          </a:prstGeom>
          <a:noFill/>
        </p:spPr>
        <p:txBody>
          <a:bodyPr wrap="square" rtlCol="0">
            <a:spAutoFit/>
          </a:bodyPr>
          <a:lstStyle/>
          <a:p>
            <a:r>
              <a:rPr kumimoji="1" lang="ja-JP" altLang="en-US" sz="2400" b="1" smtClean="0">
                <a:latin typeface="メイリオ" pitchFamily="50" charset="-128"/>
                <a:ea typeface="メイリオ" pitchFamily="50" charset="-128"/>
                <a:cs typeface="メイリオ" pitchFamily="50" charset="-128"/>
              </a:rPr>
              <a:t>受講前後で受講生本人が</a:t>
            </a:r>
          </a:p>
          <a:p>
            <a:r>
              <a:rPr kumimoji="1" lang="ja-JP" altLang="en-US" sz="2400" b="1" smtClean="0">
                <a:latin typeface="メイリオ" pitchFamily="50" charset="-128"/>
                <a:ea typeface="メイリオ" pitchFamily="50" charset="-128"/>
                <a:cs typeface="メイリオ" pitchFamily="50" charset="-128"/>
              </a:rPr>
              <a:t>自らのことを確認</a:t>
            </a:r>
            <a:endParaRPr kumimoji="1" lang="ja-JP" altLang="en-US" sz="2400" b="1" dirty="0" smtClean="0">
              <a:latin typeface="メイリオ" pitchFamily="50" charset="-128"/>
              <a:ea typeface="メイリオ" pitchFamily="50" charset="-128"/>
              <a:cs typeface="メイリオ" pitchFamily="50" charset="-128"/>
            </a:endParaRPr>
          </a:p>
          <a:p>
            <a:endParaRPr lang="ja-JP" altLang="en-US" sz="2400" dirty="0" smtClean="0">
              <a:latin typeface="メイリオ" pitchFamily="50" charset="-128"/>
              <a:ea typeface="メイリオ" pitchFamily="50" charset="-128"/>
              <a:cs typeface="メイリオ" pitchFamily="50" charset="-128"/>
            </a:endParaRPr>
          </a:p>
          <a:p>
            <a:r>
              <a:rPr lang="ja-JP" altLang="en-US" sz="2400" smtClean="0">
                <a:latin typeface="メイリオ" pitchFamily="50" charset="-128"/>
                <a:ea typeface="メイリオ" pitchFamily="50" charset="-128"/>
                <a:cs typeface="メイリオ" pitchFamily="50" charset="-128"/>
              </a:rPr>
              <a:t>事前</a:t>
            </a:r>
          </a:p>
          <a:p>
            <a:r>
              <a:rPr lang="ja-JP" altLang="en-US" sz="2400" smtClean="0">
                <a:latin typeface="メイリオ" pitchFamily="50" charset="-128"/>
                <a:ea typeface="メイリオ" pitchFamily="50" charset="-128"/>
                <a:cs typeface="メイリオ" pitchFamily="50" charset="-128"/>
              </a:rPr>
              <a:t>　・姿勢　・初期状態</a:t>
            </a:r>
          </a:p>
          <a:p>
            <a:r>
              <a:rPr lang="ja-JP" altLang="en-US" sz="2400" smtClean="0">
                <a:latin typeface="メイリオ" pitchFamily="50" charset="-128"/>
                <a:ea typeface="メイリオ" pitchFamily="50" charset="-128"/>
                <a:cs typeface="メイリオ" pitchFamily="50" charset="-128"/>
              </a:rPr>
              <a:t>事後</a:t>
            </a:r>
          </a:p>
          <a:p>
            <a:r>
              <a:rPr lang="ja-JP" altLang="en-US" sz="2400" smtClean="0">
                <a:latin typeface="メイリオ" pitchFamily="50" charset="-128"/>
                <a:ea typeface="メイリオ" pitchFamily="50" charset="-128"/>
                <a:cs typeface="メイリオ" pitchFamily="50" charset="-128"/>
              </a:rPr>
              <a:t>　・気づき</a:t>
            </a:r>
            <a:endParaRPr lang="ja-JP" altLang="en-US" sz="2400" dirty="0" smtClean="0">
              <a:latin typeface="メイリオ" pitchFamily="50" charset="-128"/>
              <a:ea typeface="メイリオ" pitchFamily="50" charset="-128"/>
              <a:cs typeface="メイリオ" pitchFamily="50" charset="-128"/>
            </a:endParaRPr>
          </a:p>
          <a:p>
            <a:endParaRPr kumimoji="1" lang="ja-JP" altLang="en-US" sz="2400" dirty="0" smtClean="0">
              <a:latin typeface="メイリオ" pitchFamily="50" charset="-128"/>
              <a:ea typeface="メイリオ" pitchFamily="50" charset="-128"/>
              <a:cs typeface="メイリオ" pitchFamily="50" charset="-128"/>
            </a:endParaRPr>
          </a:p>
          <a:p>
            <a:r>
              <a:rPr lang="en-US" altLang="ja-JP" sz="2000" smtClean="0">
                <a:latin typeface="メイリオ" pitchFamily="50" charset="-128"/>
                <a:ea typeface="メイリオ" pitchFamily="50" charset="-128"/>
                <a:cs typeface="メイリオ" pitchFamily="50" charset="-128"/>
              </a:rPr>
              <a:t>¶</a:t>
            </a:r>
            <a:r>
              <a:rPr lang="ja-JP" altLang="en-US" sz="2000" smtClean="0">
                <a:latin typeface="メイリオ" pitchFamily="50" charset="-128"/>
                <a:ea typeface="メイリオ" pitchFamily="50" charset="-128"/>
                <a:cs typeface="メイリオ" pitchFamily="50" charset="-128"/>
              </a:rPr>
              <a:t>事前・事後の変化を自己覚知</a:t>
            </a:r>
            <a:endParaRPr kumimoji="1" lang="ja-JP" altLang="en-US" sz="2000" dirty="0" smtClean="0">
              <a:latin typeface="メイリオ" pitchFamily="50" charset="-128"/>
              <a:ea typeface="メイリオ" pitchFamily="50" charset="-128"/>
              <a:cs typeface="メイリオ" pitchFamily="50" charset="-128"/>
            </a:endParaRPr>
          </a:p>
        </p:txBody>
      </p:sp>
      <p:pic>
        <p:nvPicPr>
          <p:cNvPr id="1026" name="Picture 2"/>
          <p:cNvPicPr>
            <a:picLocks noChangeAspect="1" noChangeArrowheads="1"/>
          </p:cNvPicPr>
          <p:nvPr/>
        </p:nvPicPr>
        <p:blipFill>
          <a:blip r:embed="rId2" cstate="print"/>
          <a:srcRect/>
          <a:stretch>
            <a:fillRect/>
          </a:stretch>
        </p:blipFill>
        <p:spPr bwMode="auto">
          <a:xfrm>
            <a:off x="4670411" y="260648"/>
            <a:ext cx="4294077" cy="6120680"/>
          </a:xfrm>
          <a:prstGeom prst="rect">
            <a:avLst/>
          </a:prstGeom>
          <a:solidFill>
            <a:schemeClr val="bg1"/>
          </a:solidFill>
          <a:ln w="12700">
            <a:solidFill>
              <a:schemeClr val="tx1"/>
            </a:solidFill>
            <a:miter lim="800000"/>
            <a:headEnd/>
            <a:tailEnd/>
          </a:ln>
          <a:effectLst/>
        </p:spPr>
      </p:pic>
      <p:sp>
        <p:nvSpPr>
          <p:cNvPr id="11" name="正方形/長方形 10"/>
          <p:cNvSpPr/>
          <p:nvPr/>
        </p:nvSpPr>
        <p:spPr>
          <a:xfrm>
            <a:off x="6732240" y="2420888"/>
            <a:ext cx="396000" cy="3564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60197" y="5787527"/>
            <a:ext cx="2660700" cy="830997"/>
          </a:xfrm>
          <a:prstGeom prst="rect">
            <a:avLst/>
          </a:prstGeom>
          <a:noFill/>
        </p:spPr>
        <p:txBody>
          <a:bodyPr wrap="square" rtlCol="0">
            <a:spAutoFit/>
          </a:bodyPr>
          <a:lstStyle/>
          <a:p>
            <a:r>
              <a:rPr kumimoji="1" lang="ja-JP" altLang="en-US" sz="1200" smtClean="0">
                <a:latin typeface="MS UI Gothic" panose="020B0600070205080204" pitchFamily="50" charset="-128"/>
                <a:ea typeface="MS UI Gothic" panose="020B0600070205080204" pitchFamily="50" charset="-128"/>
              </a:rPr>
              <a:t>平成</a:t>
            </a:r>
            <a:r>
              <a:rPr kumimoji="1" lang="en-US" altLang="ja-JP" sz="1200" smtClean="0">
                <a:latin typeface="MS UI Gothic" panose="020B0600070205080204" pitchFamily="50" charset="-128"/>
                <a:ea typeface="MS UI Gothic" panose="020B0600070205080204" pitchFamily="50" charset="-128"/>
              </a:rPr>
              <a:t>30</a:t>
            </a:r>
            <a:r>
              <a:rPr kumimoji="1" lang="ja-JP" altLang="en-US" sz="1200" smtClean="0">
                <a:latin typeface="MS UI Gothic" panose="020B0600070205080204" pitchFamily="50" charset="-128"/>
                <a:ea typeface="MS UI Gothic" panose="020B0600070205080204" pitchFamily="50" charset="-128"/>
              </a:rPr>
              <a:t>年度</a:t>
            </a:r>
          </a:p>
          <a:p>
            <a:r>
              <a:rPr kumimoji="1" lang="ja-JP" altLang="en-US" sz="1200" smtClean="0">
                <a:latin typeface="MS UI Gothic" panose="020B0600070205080204" pitchFamily="50" charset="-128"/>
                <a:ea typeface="MS UI Gothic" panose="020B0600070205080204" pitchFamily="50" charset="-128"/>
              </a:rPr>
              <a:t> 障害者総合福祉推進事業における</a:t>
            </a:r>
          </a:p>
          <a:p>
            <a:r>
              <a:rPr kumimoji="1" lang="ja-JP" altLang="en-US" sz="1200" smtClean="0">
                <a:latin typeface="MS UI Gothic" panose="020B0600070205080204" pitchFamily="50" charset="-128"/>
                <a:ea typeface="MS UI Gothic" panose="020B0600070205080204" pitchFamily="50" charset="-128"/>
              </a:rPr>
              <a:t>モデル研修での研修ガイダンス資料例</a:t>
            </a:r>
          </a:p>
          <a:p>
            <a:r>
              <a:rPr kumimoji="1" lang="ja-JP" altLang="en-US" sz="1200" smtClean="0">
                <a:latin typeface="MS UI Gothic" panose="020B0600070205080204" pitchFamily="50" charset="-128"/>
                <a:ea typeface="MS UI Gothic" panose="020B0600070205080204" pitchFamily="50" charset="-128"/>
              </a:rPr>
              <a:t>　　　　　　　　　　　　　　　（一部改変）</a:t>
            </a:r>
            <a:endParaRPr kumimoji="1" lang="ja-JP" altLang="en-US" sz="12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508789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283603"/>
            <a:ext cx="7976271" cy="1796646"/>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①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導入</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② 現任研修</a:t>
            </a:r>
            <a:r>
              <a:rPr lang="ja-JP" altLang="en-US" sz="2215">
                <a:latin typeface="ＭＳ ゴシック" panose="020B0609070205080204" pitchFamily="49" charset="-128"/>
                <a:ea typeface="ＭＳ ゴシック" panose="020B0609070205080204" pitchFamily="49" charset="-128"/>
                <a:cs typeface="メイリオ" pitchFamily="50" charset="-128"/>
              </a:rPr>
              <a:t>の構造と</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ポイント</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③ まとめ</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65</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分</a:t>
            </a:r>
            <a:r>
              <a:rPr lang="ja-JP" altLang="en-US" sz="2585" b="1">
                <a:latin typeface="ＭＳ ゴシック" panose="020B0609070205080204" pitchFamily="49" charset="-128"/>
                <a:ea typeface="ＭＳ ゴシック" panose="020B0609070205080204" pitchFamily="49" charset="-128"/>
                <a:cs typeface="メイリオ" pitchFamily="50" charset="-128"/>
              </a:rPr>
              <a:t>）</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647700" y="4250920"/>
            <a:ext cx="8144608" cy="1455783"/>
          </a:xfrm>
          <a:prstGeom prst="rect">
            <a:avLst/>
          </a:prstGeom>
          <a:noFill/>
          <a:ln w="25400">
            <a:solidFill>
              <a:schemeClr val="tx1"/>
            </a:solidFill>
          </a:ln>
        </p:spPr>
        <p:txBody>
          <a:bodyPr wrap="square" rtlCol="0">
            <a:spAutoFit/>
          </a:bodyPr>
          <a:lstStyle/>
          <a:p>
            <a:r>
              <a:rPr lang="en-US" altLang="ja-JP" sz="2215" smtClean="0">
                <a:latin typeface="ＤＨＰ特太ゴシック体" panose="020B0500000000000000" pitchFamily="50" charset="-128"/>
                <a:ea typeface="ＤＨＰ特太ゴシック体" panose="020B0500000000000000" pitchFamily="50" charset="-128"/>
                <a:cs typeface="メイリオ" pitchFamily="50" charset="-128"/>
              </a:rPr>
              <a:t>【</a:t>
            </a:r>
            <a:r>
              <a:rPr lang="ja-JP" altLang="en-US" sz="2215">
                <a:latin typeface="ＤＨＰ特太ゴシック体" panose="020B0500000000000000" pitchFamily="50" charset="-128"/>
                <a:ea typeface="ＤＨＰ特太ゴシック体" panose="020B0500000000000000" pitchFamily="50" charset="-128"/>
                <a:cs typeface="メイリオ" pitchFamily="50" charset="-128"/>
              </a:rPr>
              <a:t>本時の内容</a:t>
            </a:r>
            <a:r>
              <a:rPr lang="en-US" altLang="ja-JP" sz="2215" smtClean="0">
                <a:latin typeface="ＤＨＰ特太ゴシック体" panose="020B0500000000000000" pitchFamily="50" charset="-128"/>
                <a:ea typeface="ＤＨＰ特太ゴシック体" panose="020B0500000000000000" pitchFamily="50" charset="-128"/>
                <a:cs typeface="メイリオ" pitchFamily="50" charset="-128"/>
              </a:rPr>
              <a:t>】</a:t>
            </a:r>
            <a:endParaRPr lang="ja-JP" altLang="en-US" sz="2215" smtClean="0">
              <a:latin typeface="ＤＨＰ特太ゴシック体" panose="020B0500000000000000" pitchFamily="50" charset="-128"/>
              <a:ea typeface="ＤＨＰ特太ゴシック体" panose="020B0500000000000000" pitchFamily="50"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現任者研修の演習を新たなカリキュラムで実施する際の企画立案のポイントや全国で共通化して実施したい点の意図を解説する（具体的な検討方法については別途会議を設ける予定）。</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Tree>
    <p:extLst>
      <p:ext uri="{BB962C8B-B14F-4D97-AF65-F5344CB8AC3E}">
        <p14:creationId xmlns:p14="http://schemas.microsoft.com/office/powerpoint/2010/main" val="383113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j-ea"/>
              </a:rPr>
              <a:t>Ⅰ</a:t>
            </a:r>
            <a:r>
              <a:rPr lang="ja-JP" altLang="en-US" sz="3323" smtClean="0"/>
              <a:t>　現任研修の構造とポイント</a:t>
            </a:r>
            <a:br>
              <a:rPr lang="ja-JP" altLang="en-US" sz="3323" smtClean="0"/>
            </a:br>
            <a:r>
              <a:rPr lang="ja-JP" altLang="en-US" sz="3323" smtClean="0"/>
              <a:t>　</a:t>
            </a:r>
            <a:r>
              <a:rPr lang="ja-JP" altLang="en-US" sz="2400" smtClean="0"/>
              <a:t>昨年度までに伝達済みの内容と同一</a:t>
            </a:r>
            <a:r>
              <a:rPr lang="ja-JP" altLang="en-US" sz="3323" smtClean="0"/>
              <a:t/>
            </a:r>
            <a:br>
              <a:rPr lang="ja-JP" altLang="en-US" sz="3323" smtClean="0"/>
            </a:br>
            <a:r>
              <a:rPr lang="ja-JP" altLang="en-US" sz="3323" smtClean="0"/>
              <a:t>　</a:t>
            </a:r>
            <a:r>
              <a:rPr lang="ja-JP" altLang="en-US" sz="2400" smtClean="0"/>
              <a:t>一部「重要事項の説明」の復習</a:t>
            </a:r>
            <a:endParaRPr lang="ja-JP" altLang="en-US" sz="2400" dirty="0"/>
          </a:p>
        </p:txBody>
      </p:sp>
    </p:spTree>
    <p:extLst>
      <p:ext uri="{BB962C8B-B14F-4D97-AF65-F5344CB8AC3E}">
        <p14:creationId xmlns:p14="http://schemas.microsoft.com/office/powerpoint/2010/main" val="3352452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a:latin typeface="ＤＨＰ特太ゴシック体" panose="020B0500000000000000" pitchFamily="50" charset="-128"/>
                <a:ea typeface="ＤＨＰ特太ゴシック体" panose="020B0500000000000000" pitchFamily="50" charset="-128"/>
              </a:rPr>
              <a:t>告示・標準カリキュラムの</a:t>
            </a:r>
            <a:r>
              <a:rPr lang="ja-JP" altLang="en-US" smtClean="0">
                <a:latin typeface="ＤＨＰ特太ゴシック体" panose="020B0500000000000000" pitchFamily="50" charset="-128"/>
                <a:ea typeface="ＤＨＰ特太ゴシック体" panose="020B0500000000000000" pitchFamily="50" charset="-128"/>
              </a:rPr>
              <a:t>見直し</a:t>
            </a:r>
            <a:r>
              <a:rPr lang="ja-JP" altLang="en-US" sz="1800" smtClean="0">
                <a:latin typeface="ＤＨＰ特太ゴシック体" panose="020B0500000000000000" pitchFamily="50" charset="-128"/>
                <a:ea typeface="ＤＨＰ特太ゴシック体" panose="020B0500000000000000"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獲得目標、学習内容、時間数</a:t>
            </a:r>
            <a:r>
              <a:rPr lang="en-US" altLang="ja-JP"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(2) </a:t>
            </a:r>
            <a:r>
              <a:rPr lang="ja-JP" altLang="en-US" smtClean="0">
                <a:latin typeface="ＤＨＰ特太ゴシック体" panose="020B0500000000000000" pitchFamily="50" charset="-128"/>
                <a:ea typeface="ＤＨＰ特太ゴシック体" panose="020B0500000000000000" pitchFamily="50" charset="-128"/>
              </a:rPr>
              <a:t>教育方法の見直し</a:t>
            </a:r>
            <a:r>
              <a:rPr lang="ja-JP" altLang="en-US" sz="1800" smtClean="0">
                <a:latin typeface="MS UI Gothic" panose="020B0600070205080204" pitchFamily="50" charset="-128"/>
                <a:ea typeface="MS UI Gothic" panose="020B0600070205080204" pitchFamily="50" charset="-128"/>
              </a:rPr>
              <a:t>　厚生労働科学研究・障害者総合福祉推進事業の成果</a:t>
            </a:r>
            <a:r>
              <a:rPr lang="ja-JP" altLang="en-US" smtClean="0">
                <a:latin typeface="MS UI Gothic" panose="020B0600070205080204" pitchFamily="50" charset="-128"/>
                <a:ea typeface="MS UI Gothic" panose="020B0600070205080204" pitchFamily="50" charset="-128"/>
              </a:rPr>
              <a:t>　</a:t>
            </a: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・主体的かつ参加型の学習方法への転換</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学習観の転換</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・演習や実習のさらなる重視</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・オープンエンドアプローチの視点の導入　</a:t>
            </a:r>
            <a:r>
              <a:rPr lang="en-US" altLang="ja-JP" sz="1800" smtClean="0">
                <a:latin typeface="MS UI Gothic" panose="020B0600070205080204" pitchFamily="50" charset="-128"/>
                <a:ea typeface="MS UI Gothic" panose="020B0600070205080204" pitchFamily="50" charset="-128"/>
              </a:rPr>
              <a:t>cf. </a:t>
            </a:r>
            <a:r>
              <a:rPr lang="ja-JP" altLang="en-US" sz="1800" smtClean="0">
                <a:latin typeface="MS UI Gothic" panose="020B0600070205080204" pitchFamily="50" charset="-128"/>
                <a:ea typeface="MS UI Gothic" panose="020B0600070205080204" pitchFamily="50" charset="-128"/>
              </a:rPr>
              <a:t>実践場面との整合性</a:t>
            </a: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・研修全体の連動性の重視</a:t>
            </a: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・継続的な学びの必要性の強調</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・研修における実習の導入</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や推奨</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現任</a:t>
            </a:r>
            <a:r>
              <a:rPr lang="en-US" altLang="ja-JP" smtClean="0">
                <a:latin typeface="MS UI Gothic" panose="020B0600070205080204" pitchFamily="50" charset="-128"/>
                <a:ea typeface="MS UI Gothic" panose="020B0600070205080204" pitchFamily="50" charset="-128"/>
              </a:rPr>
              <a:t>) </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・実地</a:t>
            </a:r>
            <a:r>
              <a:rPr lang="ja-JP" altLang="en-US" smtClean="0">
                <a:latin typeface="MS UI Gothic" panose="020B0600070205080204" pitchFamily="50" charset="-128"/>
                <a:ea typeface="MS UI Gothic" panose="020B0600070205080204" pitchFamily="50" charset="-128"/>
              </a:rPr>
              <a:t>教育</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ＯＪＴ</a:t>
            </a:r>
            <a:r>
              <a:rPr lang="en-US" altLang="ja-JP">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との連動の導入</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・スーパービジョンや合議の場の体験等を導入</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初任・現任</a:t>
            </a:r>
            <a:r>
              <a:rPr lang="en-US" altLang="ja-JP" smtClean="0">
                <a:latin typeface="MS UI Gothic" panose="020B0600070205080204" pitchFamily="50" charset="-128"/>
                <a:ea typeface="MS UI Gothic" panose="020B0600070205080204" pitchFamily="50" charset="-128"/>
              </a:rPr>
              <a:t>)</a:t>
            </a: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・自己評価等の導入を推奨</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初任・現任</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 都道府県における企画立案方法の見直し</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z="2000" smtClean="0">
                <a:latin typeface="MS UI Gothic" panose="020B0600070205080204" pitchFamily="50" charset="-128"/>
                <a:ea typeface="MS UI Gothic" panose="020B0600070205080204" pitchFamily="50" charset="-128"/>
              </a:rPr>
              <a:t>・検討体制、研修体系、教材開発、講師選定・確保、地域との連動など</a:t>
            </a:r>
            <a:endParaRPr lang="ja-JP" altLang="en-US" sz="2000" dirty="0" smtClean="0">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カリキュラム見直しのポイント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4102476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7965" y="78254"/>
            <a:ext cx="7886700" cy="1325563"/>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現任</a:t>
            </a:r>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研修における獲得目標</a:t>
            </a:r>
          </a:p>
        </p:txBody>
      </p:sp>
      <p:sp>
        <p:nvSpPr>
          <p:cNvPr id="3" name="コンテンツ プレースホルダー 2"/>
          <p:cNvSpPr>
            <a:spLocks noGrp="1"/>
          </p:cNvSpPr>
          <p:nvPr>
            <p:ph idx="1"/>
          </p:nvPr>
        </p:nvSpPr>
        <p:spPr>
          <a:xfrm>
            <a:off x="574860" y="1295606"/>
            <a:ext cx="7886700" cy="3574437"/>
          </a:xfrm>
        </p:spPr>
        <p:txBody>
          <a:bodyPr>
            <a:normAutofit fontScale="40000" lnSpcReduction="20000"/>
          </a:bodyPr>
          <a:lstStyle/>
          <a:p>
            <a:pPr marL="0" indent="0">
              <a:buNone/>
            </a:pPr>
            <a:r>
              <a:rPr lang="ja-JP" altLang="ja-JP" dirty="0">
                <a:latin typeface="ＭＳ ゴシック" panose="020B0609070205080204" pitchFamily="49" charset="-128"/>
                <a:ea typeface="ＭＳ ゴシック" panose="020B0609070205080204" pitchFamily="49" charset="-128"/>
              </a:rPr>
              <a:t>①</a:t>
            </a:r>
            <a:r>
              <a:rPr lang="en-US" altLang="ja-JP"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相談支援の基本的業務を確実に実施できる。</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ja-JP" dirty="0">
                <a:latin typeface="ＭＳ ゴシック" panose="020B0609070205080204" pitchFamily="49" charset="-128"/>
                <a:ea typeface="ＭＳ ゴシック" panose="020B0609070205080204" pitchFamily="49" charset="-128"/>
              </a:rPr>
              <a:t>②</a:t>
            </a:r>
            <a:r>
              <a:rPr lang="en-US" altLang="ja-JP"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チームアプローチ（多職種連携）の理論と方法を学び、</a:t>
            </a:r>
            <a:r>
              <a:rPr lang="ja-JP" altLang="en-US" dirty="0" smtClean="0">
                <a:latin typeface="ＭＳ ゴシック" panose="020B0609070205080204" pitchFamily="49" charset="-128"/>
                <a:ea typeface="ＭＳ ゴシック" panose="020B0609070205080204" pitchFamily="49" charset="-128"/>
              </a:rPr>
              <a:t>実</a:t>
            </a:r>
          </a:p>
          <a:p>
            <a:pPr marL="0" indent="0">
              <a:buNone/>
            </a:pPr>
            <a:r>
              <a:rPr lang="ja-JP" altLang="en-US" dirty="0" smtClean="0">
                <a:latin typeface="ＭＳ ゴシック" panose="020B0609070205080204" pitchFamily="49" charset="-128"/>
                <a:ea typeface="ＭＳ ゴシック" panose="020B0609070205080204" pitchFamily="49" charset="-128"/>
              </a:rPr>
              <a:t>　践</a:t>
            </a:r>
            <a:r>
              <a:rPr lang="ja-JP" altLang="ja-JP" dirty="0">
                <a:latin typeface="ＭＳ ゴシック" panose="020B0609070205080204" pitchFamily="49" charset="-128"/>
                <a:ea typeface="ＭＳ ゴシック" panose="020B0609070205080204" pitchFamily="49" charset="-128"/>
              </a:rPr>
              <a:t>においてチームアプローチが</a:t>
            </a:r>
            <a:r>
              <a:rPr lang="ja-JP" altLang="en-US" dirty="0">
                <a:latin typeface="ＭＳ ゴシック" panose="020B0609070205080204" pitchFamily="49" charset="-128"/>
                <a:ea typeface="ＭＳ ゴシック" panose="020B0609070205080204" pitchFamily="49" charset="-128"/>
              </a:rPr>
              <a:t>展開</a:t>
            </a:r>
            <a:r>
              <a:rPr lang="ja-JP" altLang="ja-JP" dirty="0">
                <a:latin typeface="ＭＳ ゴシック" panose="020B0609070205080204" pitchFamily="49" charset="-128"/>
                <a:ea typeface="ＭＳ ゴシック" panose="020B0609070205080204" pitchFamily="49" charset="-128"/>
              </a:rPr>
              <a:t>できる。</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endParaRPr lang="en-US" altLang="ja-JP" sz="1650" dirty="0">
              <a:latin typeface="ＭＳ ゴシック" panose="020B0609070205080204" pitchFamily="49" charset="-128"/>
              <a:ea typeface="ＭＳ ゴシック" panose="020B0609070205080204" pitchFamily="49" charset="-128"/>
            </a:endParaRPr>
          </a:p>
          <a:p>
            <a:pPr marL="0" indent="0">
              <a:buNone/>
            </a:pPr>
            <a:r>
              <a:rPr lang="ja-JP" altLang="ja-JP" dirty="0">
                <a:latin typeface="ＭＳ ゴシック" panose="020B0609070205080204" pitchFamily="49" charset="-128"/>
                <a:ea typeface="ＭＳ ゴシック" panose="020B0609070205080204" pitchFamily="49" charset="-128"/>
              </a:rPr>
              <a:t>③</a:t>
            </a:r>
            <a:r>
              <a:rPr lang="en-US" altLang="ja-JP"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コミュニティワーク（地域とのつながりや</a:t>
            </a:r>
            <a:r>
              <a:rPr lang="ja-JP" altLang="ja-JP" dirty="0" smtClean="0">
                <a:latin typeface="ＭＳ ゴシック" panose="020B0609070205080204" pitchFamily="49" charset="-128"/>
                <a:ea typeface="ＭＳ ゴシック" panose="020B0609070205080204" pitchFamily="49" charset="-128"/>
              </a:rPr>
              <a:t>インフォーマル</a:t>
            </a:r>
            <a:endParaRPr lang="ja-JP" altLang="en-US"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a:t>
            </a:r>
            <a:r>
              <a:rPr lang="ja-JP" altLang="ja-JP" dirty="0" smtClean="0">
                <a:latin typeface="ＭＳ ゴシック" panose="020B0609070205080204" pitchFamily="49" charset="-128"/>
                <a:ea typeface="ＭＳ ゴシック" panose="020B0609070205080204" pitchFamily="49" charset="-128"/>
              </a:rPr>
              <a:t>サービス</a:t>
            </a:r>
            <a:r>
              <a:rPr lang="ja-JP" altLang="ja-JP" dirty="0">
                <a:latin typeface="ＭＳ ゴシック" panose="020B0609070205080204" pitchFamily="49" charset="-128"/>
                <a:ea typeface="ＭＳ ゴシック" panose="020B0609070205080204" pitchFamily="49" charset="-128"/>
              </a:rPr>
              <a:t>の活用、社会資源の開発等）の理論と方法を</a:t>
            </a:r>
            <a:r>
              <a:rPr lang="ja-JP" altLang="ja-JP" dirty="0" smtClean="0">
                <a:latin typeface="ＭＳ ゴシック" panose="020B0609070205080204" pitchFamily="49" charset="-128"/>
                <a:ea typeface="ＭＳ ゴシック" panose="020B0609070205080204" pitchFamily="49" charset="-128"/>
              </a:rPr>
              <a:t>理解</a:t>
            </a:r>
            <a:endParaRPr lang="ja-JP" altLang="en-US"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a:t>
            </a:r>
            <a:r>
              <a:rPr lang="ja-JP" altLang="ja-JP" dirty="0" smtClean="0">
                <a:latin typeface="ＭＳ ゴシック" panose="020B0609070205080204" pitchFamily="49" charset="-128"/>
                <a:ea typeface="ＭＳ ゴシック" panose="020B0609070205080204" pitchFamily="49" charset="-128"/>
              </a:rPr>
              <a:t>し</a:t>
            </a:r>
            <a:r>
              <a:rPr lang="ja-JP" altLang="ja-JP" dirty="0">
                <a:latin typeface="ＭＳ ゴシック" panose="020B0609070205080204" pitchFamily="49" charset="-128"/>
                <a:ea typeface="ＭＳ ゴシック" panose="020B0609070205080204" pitchFamily="49" charset="-128"/>
              </a:rPr>
              <a:t>、実践できる</a:t>
            </a:r>
            <a:r>
              <a:rPr lang="ja-JP" altLang="ja-JP" dirty="0" smtClean="0">
                <a:latin typeface="ＭＳ ゴシック" panose="020B0609070205080204" pitchFamily="49" charset="-128"/>
                <a:ea typeface="ＭＳ ゴシック" panose="020B0609070205080204" pitchFamily="49" charset="-128"/>
              </a:rPr>
              <a:t>。</a:t>
            </a:r>
            <a:endParaRPr lang="ja-JP" altLang="en-US" dirty="0" smtClean="0">
              <a:latin typeface="ＭＳ ゴシック" panose="020B0609070205080204" pitchFamily="49" charset="-128"/>
              <a:ea typeface="ＭＳ ゴシック" panose="020B0609070205080204" pitchFamily="49" charset="-128"/>
            </a:endParaRPr>
          </a:p>
          <a:p>
            <a:pPr marL="0" indent="0">
              <a:lnSpc>
                <a:spcPct val="70000"/>
              </a:lnSpc>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ja-JP" dirty="0" smtClean="0">
                <a:latin typeface="ＭＳ ゴシック" panose="020B0609070205080204" pitchFamily="49" charset="-128"/>
                <a:ea typeface="ＭＳ ゴシック" panose="020B0609070205080204" pitchFamily="49" charset="-128"/>
              </a:rPr>
              <a:t>④</a:t>
            </a:r>
            <a:r>
              <a:rPr lang="en-US" altLang="ja-JP" dirty="0" smtClean="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スーパービジョンの理論と方法を学び、実践事例を用いてグループスーパービジョンを体験することで、自らの支援について助言・指導を受けることの重要性を理解する</a:t>
            </a:r>
            <a:r>
              <a:rPr lang="ja-JP" altLang="en-US"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1315326" y="1528417"/>
            <a:ext cx="7316253" cy="627529"/>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dirty="0">
                <a:latin typeface="MS UI Gothic" panose="020B0600070205080204" pitchFamily="50" charset="-128"/>
                <a:ea typeface="MS UI Gothic" panose="020B0600070205080204" pitchFamily="50" charset="-128"/>
              </a:rPr>
              <a:t>【意思決定（支援）を通して生きがいや自己肯定感を高める支援（ストレングス）、</a:t>
            </a:r>
            <a:endParaRPr lang="en-US" altLang="ja-JP" dirty="0">
              <a:latin typeface="MS UI Gothic" panose="020B0600070205080204" pitchFamily="50" charset="-128"/>
              <a:ea typeface="MS UI Gothic" panose="020B0600070205080204" pitchFamily="50" charset="-128"/>
            </a:endParaRPr>
          </a:p>
          <a:p>
            <a:r>
              <a:rPr lang="ja-JP" altLang="en-US" dirty="0">
                <a:latin typeface="MS UI Gothic" panose="020B0600070205080204" pitchFamily="50" charset="-128"/>
                <a:ea typeface="MS UI Gothic" panose="020B0600070205080204" pitchFamily="50" charset="-128"/>
              </a:rPr>
              <a:t>　</a:t>
            </a:r>
            <a:r>
              <a:rPr lang="ja-JP" altLang="ja-JP" dirty="0">
                <a:latin typeface="MS UI Gothic" panose="020B0600070205080204" pitchFamily="50" charset="-128"/>
                <a:ea typeface="MS UI Gothic" panose="020B0600070205080204" pitchFamily="50" charset="-128"/>
              </a:rPr>
              <a:t>相談支援の技術と能力の獲得】</a:t>
            </a:r>
            <a:endParaRPr lang="en-US" altLang="ja-JP" dirty="0">
              <a:latin typeface="MS UI Gothic" panose="020B0600070205080204" pitchFamily="50" charset="-128"/>
              <a:ea typeface="MS UI Gothic" panose="020B0600070205080204" pitchFamily="50" charset="-128"/>
            </a:endParaRPr>
          </a:p>
        </p:txBody>
      </p:sp>
      <p:sp>
        <p:nvSpPr>
          <p:cNvPr id="5" name="角丸四角形 4"/>
          <p:cNvSpPr/>
          <p:nvPr/>
        </p:nvSpPr>
        <p:spPr>
          <a:xfrm>
            <a:off x="1315327" y="2737269"/>
            <a:ext cx="7316252" cy="517150"/>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dirty="0">
                <a:latin typeface="MS UI Gothic" panose="020B0600070205080204" pitchFamily="50" charset="-128"/>
                <a:ea typeface="MS UI Gothic" panose="020B0600070205080204" pitchFamily="50" charset="-128"/>
              </a:rPr>
              <a:t>【チームアプローチ（多職種連携）を実践するための技術と能力の獲得】</a:t>
            </a:r>
            <a:endParaRPr lang="ja-JP" altLang="en-US" dirty="0">
              <a:latin typeface="MS UI Gothic" panose="020B0600070205080204" pitchFamily="50" charset="-128"/>
              <a:ea typeface="MS UI Gothic" panose="020B0600070205080204" pitchFamily="50" charset="-128"/>
            </a:endParaRPr>
          </a:p>
        </p:txBody>
      </p:sp>
      <p:sp>
        <p:nvSpPr>
          <p:cNvPr id="6" name="角丸四角形 5"/>
          <p:cNvSpPr/>
          <p:nvPr/>
        </p:nvSpPr>
        <p:spPr>
          <a:xfrm>
            <a:off x="1315326" y="3906291"/>
            <a:ext cx="7316253" cy="493918"/>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dirty="0">
                <a:latin typeface="MS UI Gothic" panose="020B0600070205080204" pitchFamily="50" charset="-128"/>
                <a:ea typeface="MS UI Gothic" panose="020B0600070205080204" pitchFamily="50" charset="-128"/>
              </a:rPr>
              <a:t>【地域に即し</a:t>
            </a:r>
            <a:r>
              <a:rPr lang="ja-JP" altLang="en-US" dirty="0">
                <a:latin typeface="MS UI Gothic" panose="020B0600070205080204" pitchFamily="50" charset="-128"/>
                <a:ea typeface="MS UI Gothic" panose="020B0600070205080204" pitchFamily="50" charset="-128"/>
              </a:rPr>
              <a:t>た</a:t>
            </a:r>
            <a:r>
              <a:rPr lang="ja-JP" altLang="ja-JP" dirty="0">
                <a:latin typeface="MS UI Gothic" panose="020B0600070205080204" pitchFamily="50" charset="-128"/>
                <a:ea typeface="MS UI Gothic" panose="020B0600070205080204" pitchFamily="50" charset="-128"/>
              </a:rPr>
              <a:t>相談支援の実践力の獲得】</a:t>
            </a:r>
            <a:endParaRPr lang="ja-JP" altLang="en-US" dirty="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70146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a:xfrm>
            <a:off x="2785349" y="3588617"/>
            <a:ext cx="5821496"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６名グループにてグループ演習</a:t>
            </a:r>
          </a:p>
          <a:p>
            <a:pPr algn="ctr"/>
            <a:endParaRPr lang="ja-JP" altLang="en-US" sz="1050">
              <a:latin typeface="MS UI Gothic" panose="020B0600070205080204" pitchFamily="50" charset="-128"/>
              <a:ea typeface="MS UI Gothic" panose="020B0600070205080204" pitchFamily="50" charset="-128"/>
            </a:endParaRPr>
          </a:p>
          <a:p>
            <a:pPr algn="ctr"/>
            <a:endParaRPr lang="ja-JP" altLang="en-US" sz="1050" smtClean="0">
              <a:latin typeface="MS UI Gothic" panose="020B0600070205080204" pitchFamily="50" charset="-128"/>
              <a:ea typeface="MS UI Gothic" panose="020B0600070205080204" pitchFamily="50" charset="-128"/>
            </a:endParaRPr>
          </a:p>
        </p:txBody>
      </p:sp>
      <p:sp>
        <p:nvSpPr>
          <p:cNvPr id="60" name="正方形/長方形 59"/>
          <p:cNvSpPr/>
          <p:nvPr/>
        </p:nvSpPr>
        <p:spPr>
          <a:xfrm>
            <a:off x="2785349" y="4703246"/>
            <a:ext cx="5821496"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６名グループにてグループ演習</a:t>
            </a:r>
          </a:p>
          <a:p>
            <a:pPr algn="ctr"/>
            <a:endParaRPr lang="ja-JP" altLang="en-US" sz="1050">
              <a:latin typeface="MS UI Gothic" panose="020B0600070205080204" pitchFamily="50" charset="-128"/>
              <a:ea typeface="MS UI Gothic" panose="020B0600070205080204" pitchFamily="50" charset="-128"/>
            </a:endParaRPr>
          </a:p>
          <a:p>
            <a:pPr algn="ctr"/>
            <a:endParaRPr lang="ja-JP" altLang="en-US" sz="1050" dirty="0">
              <a:latin typeface="MS UI Gothic" panose="020B0600070205080204" pitchFamily="50" charset="-128"/>
              <a:ea typeface="MS UI Gothic" panose="020B0600070205080204" pitchFamily="50" charset="-128"/>
            </a:endParaRPr>
          </a:p>
        </p:txBody>
      </p:sp>
      <p:sp>
        <p:nvSpPr>
          <p:cNvPr id="5" name="正方形/長方形 4"/>
          <p:cNvSpPr/>
          <p:nvPr/>
        </p:nvSpPr>
        <p:spPr>
          <a:xfrm>
            <a:off x="604148" y="4715856"/>
            <a:ext cx="509154" cy="62737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smtClean="0">
                <a:solidFill>
                  <a:schemeClr val="tx1"/>
                </a:solidFill>
              </a:rPr>
              <a:t>３</a:t>
            </a:r>
          </a:p>
          <a:p>
            <a:pPr algn="ctr"/>
            <a:r>
              <a:rPr lang="ja-JP" altLang="en-US" sz="1000" smtClean="0">
                <a:solidFill>
                  <a:schemeClr val="tx1"/>
                </a:solidFill>
              </a:rPr>
              <a:t>日目</a:t>
            </a:r>
            <a:endParaRPr lang="ja-JP" altLang="en-US" sz="1000" dirty="0">
              <a:solidFill>
                <a:schemeClr val="tx1"/>
              </a:solidFill>
            </a:endParaRPr>
          </a:p>
        </p:txBody>
      </p:sp>
      <p:sp>
        <p:nvSpPr>
          <p:cNvPr id="6" name="正方形/長方形 5"/>
          <p:cNvSpPr/>
          <p:nvPr/>
        </p:nvSpPr>
        <p:spPr>
          <a:xfrm>
            <a:off x="612709" y="3599981"/>
            <a:ext cx="509154" cy="63768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smtClean="0">
                <a:solidFill>
                  <a:schemeClr val="tx1"/>
                </a:solidFill>
              </a:rPr>
              <a:t>２</a:t>
            </a:r>
          </a:p>
          <a:p>
            <a:pPr algn="ctr"/>
            <a:r>
              <a:rPr lang="ja-JP" altLang="en-US" sz="1000" smtClean="0">
                <a:solidFill>
                  <a:schemeClr val="tx1"/>
                </a:solidFill>
              </a:rPr>
              <a:t>日目</a:t>
            </a:r>
            <a:endParaRPr lang="ja-JP" altLang="en-US" sz="1000" dirty="0">
              <a:solidFill>
                <a:schemeClr val="tx1"/>
              </a:solidFill>
            </a:endParaRPr>
          </a:p>
        </p:txBody>
      </p:sp>
      <p:sp>
        <p:nvSpPr>
          <p:cNvPr id="7" name="正方形/長方形 6"/>
          <p:cNvSpPr/>
          <p:nvPr/>
        </p:nvSpPr>
        <p:spPr>
          <a:xfrm>
            <a:off x="604148" y="2647631"/>
            <a:ext cx="509154" cy="6413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smtClean="0">
                <a:solidFill>
                  <a:schemeClr val="tx1"/>
                </a:solidFill>
              </a:rPr>
              <a:t>１</a:t>
            </a:r>
            <a:endParaRPr lang="en-US" altLang="ja-JP" b="1" smtClean="0">
              <a:solidFill>
                <a:schemeClr val="tx1"/>
              </a:solidFill>
            </a:endParaRPr>
          </a:p>
          <a:p>
            <a:pPr algn="ctr"/>
            <a:r>
              <a:rPr lang="ja-JP" altLang="en-US" sz="1000" smtClean="0">
                <a:solidFill>
                  <a:schemeClr val="tx1"/>
                </a:solidFill>
              </a:rPr>
              <a:t>日目</a:t>
            </a:r>
            <a:endParaRPr lang="ja-JP" altLang="en-US" sz="1000" dirty="0">
              <a:solidFill>
                <a:schemeClr val="tx1"/>
              </a:solidFill>
            </a:endParaRPr>
          </a:p>
        </p:txBody>
      </p:sp>
      <p:sp>
        <p:nvSpPr>
          <p:cNvPr id="8" name="正方形/長方形 7"/>
          <p:cNvSpPr/>
          <p:nvPr/>
        </p:nvSpPr>
        <p:spPr>
          <a:xfrm>
            <a:off x="604148" y="5843422"/>
            <a:ext cx="509154" cy="628379"/>
          </a:xfrm>
          <a:prstGeom prst="rect">
            <a:avLst/>
          </a:prstGeom>
          <a:gradFill>
            <a:gsLst>
              <a:gs pos="0">
                <a:srgbClr val="C55A11"/>
              </a:gs>
              <a:gs pos="69000">
                <a:schemeClr val="accent6">
                  <a:lumMod val="105000"/>
                  <a:satMod val="103000"/>
                  <a:tint val="73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b="1" smtClean="0">
                <a:solidFill>
                  <a:schemeClr val="tx1"/>
                </a:solidFill>
              </a:rPr>
              <a:t>４</a:t>
            </a:r>
          </a:p>
          <a:p>
            <a:pPr algn="ctr"/>
            <a:r>
              <a:rPr lang="ja-JP" altLang="en-US" sz="1000" smtClean="0">
                <a:solidFill>
                  <a:schemeClr val="tx1"/>
                </a:solidFill>
              </a:rPr>
              <a:t>日目</a:t>
            </a:r>
            <a:endParaRPr lang="ja-JP" altLang="en-US" sz="1000" dirty="0">
              <a:solidFill>
                <a:schemeClr val="tx1"/>
              </a:solidFill>
            </a:endParaRPr>
          </a:p>
        </p:txBody>
      </p:sp>
      <p:sp>
        <p:nvSpPr>
          <p:cNvPr id="9" name="正方形/長方形 8"/>
          <p:cNvSpPr/>
          <p:nvPr/>
        </p:nvSpPr>
        <p:spPr>
          <a:xfrm>
            <a:off x="1158230" y="2647631"/>
            <a:ext cx="822970" cy="643960"/>
          </a:xfrm>
          <a:prstGeom prst="rect">
            <a:avLst/>
          </a:prstGeom>
          <a:solidFill>
            <a:schemeClr val="accent5">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smtClean="0">
                <a:latin typeface="MS UI Gothic" panose="020B0600070205080204" pitchFamily="50" charset="-128"/>
                <a:ea typeface="MS UI Gothic" panose="020B0600070205080204" pitchFamily="50" charset="-128"/>
              </a:rPr>
              <a:t>研修受講</a:t>
            </a:r>
          </a:p>
          <a:p>
            <a:pPr algn="ctr"/>
            <a:r>
              <a:rPr lang="ja-JP" altLang="en-US" sz="1200" smtClean="0">
                <a:latin typeface="MS UI Gothic" panose="020B0600070205080204" pitchFamily="50" charset="-128"/>
                <a:ea typeface="MS UI Gothic" panose="020B0600070205080204" pitchFamily="50" charset="-128"/>
              </a:rPr>
              <a:t>ガイダンス</a:t>
            </a:r>
            <a:endParaRPr lang="ja-JP" altLang="en-US" sz="1200" dirty="0">
              <a:latin typeface="MS UI Gothic" panose="020B0600070205080204" pitchFamily="50" charset="-128"/>
              <a:ea typeface="MS UI Gothic" panose="020B0600070205080204" pitchFamily="50" charset="-128"/>
            </a:endParaRPr>
          </a:p>
        </p:txBody>
      </p:sp>
      <p:sp>
        <p:nvSpPr>
          <p:cNvPr id="10" name="正方形/長方形 9"/>
          <p:cNvSpPr/>
          <p:nvPr/>
        </p:nvSpPr>
        <p:spPr>
          <a:xfrm>
            <a:off x="2033774" y="2647631"/>
            <a:ext cx="1060277" cy="643960"/>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講義１</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法制度の現状</a:t>
            </a:r>
            <a:endParaRPr lang="ja-JP" altLang="en-US" sz="1050" dirty="0">
              <a:latin typeface="MS UI Gothic" panose="020B0600070205080204" pitchFamily="50" charset="-128"/>
              <a:ea typeface="MS UI Gothic" panose="020B0600070205080204" pitchFamily="50" charset="-128"/>
            </a:endParaRPr>
          </a:p>
        </p:txBody>
      </p:sp>
      <p:sp>
        <p:nvSpPr>
          <p:cNvPr id="12" name="正方形/長方形 11"/>
          <p:cNvSpPr/>
          <p:nvPr/>
        </p:nvSpPr>
        <p:spPr>
          <a:xfrm>
            <a:off x="3237389" y="2647631"/>
            <a:ext cx="1371715"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講義２</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意思</a:t>
            </a:r>
            <a:r>
              <a:rPr lang="ja-JP" altLang="en-US" sz="1050">
                <a:latin typeface="MS UI Gothic" panose="020B0600070205080204" pitchFamily="50" charset="-128"/>
                <a:ea typeface="MS UI Gothic" panose="020B0600070205080204" pitchFamily="50" charset="-128"/>
              </a:rPr>
              <a:t>決定支援に</a:t>
            </a:r>
            <a:r>
              <a:rPr lang="ja-JP" altLang="en-US" sz="1050" smtClean="0">
                <a:latin typeface="MS UI Gothic" panose="020B0600070205080204" pitchFamily="50" charset="-128"/>
                <a:ea typeface="MS UI Gothic" panose="020B0600070205080204" pitchFamily="50" charset="-128"/>
              </a:rPr>
              <a:t>着目</a:t>
            </a:r>
          </a:p>
          <a:p>
            <a:pPr algn="ctr"/>
            <a:r>
              <a:rPr lang="ja-JP" altLang="en-US" sz="1050" smtClean="0">
                <a:latin typeface="MS UI Gothic" panose="020B0600070205080204" pitchFamily="50" charset="-128"/>
                <a:ea typeface="MS UI Gothic" panose="020B0600070205080204" pitchFamily="50" charset="-128"/>
              </a:rPr>
              <a:t>した</a:t>
            </a:r>
            <a:r>
              <a:rPr lang="ja-JP" altLang="en-US" sz="1050">
                <a:latin typeface="MS UI Gothic" panose="020B0600070205080204" pitchFamily="50" charset="-128"/>
                <a:ea typeface="MS UI Gothic" panose="020B0600070205080204" pitchFamily="50" charset="-128"/>
              </a:rPr>
              <a:t>個別相談</a:t>
            </a:r>
            <a:r>
              <a:rPr lang="ja-JP" altLang="en-US" sz="1050" smtClean="0">
                <a:latin typeface="MS UI Gothic" panose="020B0600070205080204" pitchFamily="50" charset="-128"/>
                <a:ea typeface="MS UI Gothic" panose="020B0600070205080204" pitchFamily="50" charset="-128"/>
              </a:rPr>
              <a:t>支援</a:t>
            </a:r>
            <a:endParaRPr lang="ja-JP" altLang="en-US" sz="1050">
              <a:latin typeface="MS UI Gothic" panose="020B0600070205080204" pitchFamily="50" charset="-128"/>
              <a:ea typeface="MS UI Gothic" panose="020B0600070205080204" pitchFamily="50" charset="-128"/>
            </a:endParaRPr>
          </a:p>
        </p:txBody>
      </p:sp>
      <p:sp>
        <p:nvSpPr>
          <p:cNvPr id="15" name="正方形/長方形 14"/>
          <p:cNvSpPr/>
          <p:nvPr/>
        </p:nvSpPr>
        <p:spPr>
          <a:xfrm>
            <a:off x="7605724" y="2647631"/>
            <a:ext cx="1001121"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rgbClr val="FFFFFF"/>
                </a:solidFill>
                <a:latin typeface="MS UI Gothic" panose="020B0600070205080204" pitchFamily="50" charset="-128"/>
                <a:ea typeface="MS UI Gothic" panose="020B0600070205080204" pitchFamily="50" charset="-128"/>
              </a:rPr>
              <a:t>講義５</a:t>
            </a:r>
            <a:endParaRPr lang="en-US" altLang="ja-JP" sz="1350" dirty="0">
              <a:solidFill>
                <a:srgbClr val="FFFFFF"/>
              </a:solidFill>
              <a:latin typeface="MS UI Gothic" panose="020B0600070205080204" pitchFamily="50" charset="-128"/>
              <a:ea typeface="MS UI Gothic" panose="020B0600070205080204" pitchFamily="50" charset="-128"/>
            </a:endParaRPr>
          </a:p>
          <a:p>
            <a:pPr algn="ctr"/>
            <a:r>
              <a:rPr lang="ja-JP" altLang="en-US" sz="1050" dirty="0">
                <a:solidFill>
                  <a:srgbClr val="FFFFFF"/>
                </a:solidFill>
                <a:latin typeface="MS UI Gothic" panose="020B0600070205080204" pitchFamily="50" charset="-128"/>
                <a:ea typeface="MS UI Gothic" panose="020B0600070205080204" pitchFamily="50" charset="-128"/>
              </a:rPr>
              <a:t>スーパービジョン</a:t>
            </a:r>
          </a:p>
        </p:txBody>
      </p:sp>
      <p:sp>
        <p:nvSpPr>
          <p:cNvPr id="2" name="テキスト ボックス 1"/>
          <p:cNvSpPr txBox="1"/>
          <p:nvPr/>
        </p:nvSpPr>
        <p:spPr>
          <a:xfrm>
            <a:off x="611363" y="884005"/>
            <a:ext cx="7995482" cy="1338828"/>
          </a:xfrm>
          <a:prstGeom prst="rect">
            <a:avLst/>
          </a:prstGeom>
          <a:noFill/>
          <a:ln w="28575">
            <a:solidFill>
              <a:schemeClr val="tx1"/>
            </a:solidFill>
          </a:ln>
        </p:spPr>
        <p:txBody>
          <a:bodyPr wrap="square" rtlCol="0">
            <a:spAutoFit/>
          </a:bodyPr>
          <a:lstStyle/>
          <a:p>
            <a:r>
              <a:rPr lang="en-US" altLang="ja-JP" sz="1350" smtClean="0">
                <a:latin typeface="ＤＨＰ特太ゴシック体" panose="020B0500000000000000" pitchFamily="50" charset="-128"/>
                <a:ea typeface="ＤＨＰ特太ゴシック体" panose="020B0500000000000000" pitchFamily="50" charset="-128"/>
              </a:rPr>
              <a:t>【</a:t>
            </a:r>
            <a:r>
              <a:rPr lang="ja-JP" altLang="en-US" sz="1350">
                <a:latin typeface="ＤＨＰ特太ゴシック体" panose="020B0500000000000000" pitchFamily="50" charset="-128"/>
                <a:ea typeface="ＤＨＰ特太ゴシック体" panose="020B0500000000000000" pitchFamily="50" charset="-128"/>
              </a:rPr>
              <a:t>獲得目標</a:t>
            </a:r>
            <a:r>
              <a:rPr lang="en-US" altLang="ja-JP" sz="1350">
                <a:latin typeface="ＤＨＰ特太ゴシック体" panose="020B0500000000000000" pitchFamily="50" charset="-128"/>
                <a:ea typeface="ＤＨＰ特太ゴシック体" panose="020B0500000000000000" pitchFamily="50" charset="-128"/>
              </a:rPr>
              <a:t>】 </a:t>
            </a:r>
            <a:r>
              <a:rPr lang="ja-JP" altLang="en-US" sz="1350" smtClean="0">
                <a:latin typeface="ＭＳ Ｐゴシック" panose="020B0600070205080204" pitchFamily="50" charset="-128"/>
                <a:ea typeface="ＭＳ Ｐゴシック" panose="020B0600070205080204" pitchFamily="50" charset="-128"/>
              </a:rPr>
              <a:t>　　　　　　　　　　　　　　　　　　　　　　　　　　　　　　　　　　　　　　　</a:t>
            </a:r>
            <a:r>
              <a:rPr lang="en-US" altLang="ja-JP" sz="1050" smtClean="0">
                <a:latin typeface="ＭＳ Ｐゴシック" panose="020B0600070205080204" pitchFamily="50" charset="-128"/>
                <a:ea typeface="ＭＳ Ｐゴシック" panose="020B0600070205080204" pitchFamily="50" charset="-128"/>
              </a:rPr>
              <a:t>※</a:t>
            </a:r>
            <a:r>
              <a:rPr lang="ja-JP" altLang="en-US" sz="1050" smtClean="0">
                <a:latin typeface="ＭＳ Ｐゴシック" panose="020B0600070205080204" pitchFamily="50" charset="-128"/>
                <a:ea typeface="ＭＳ Ｐゴシック" panose="020B0600070205080204" pitchFamily="50" charset="-128"/>
              </a:rPr>
              <a:t>初任者</a:t>
            </a:r>
            <a:r>
              <a:rPr lang="ja-JP" altLang="en-US" sz="1050">
                <a:latin typeface="ＭＳ Ｐゴシック" panose="020B0600070205080204" pitchFamily="50" charset="-128"/>
                <a:ea typeface="ＭＳ Ｐゴシック" panose="020B0600070205080204" pitchFamily="50" charset="-128"/>
              </a:rPr>
              <a:t>研修で扱った価値・知識・</a:t>
            </a:r>
            <a:r>
              <a:rPr lang="ja-JP" altLang="en-US" sz="1050" smtClean="0">
                <a:latin typeface="ＭＳ Ｐゴシック" panose="020B0600070205080204" pitchFamily="50" charset="-128"/>
                <a:ea typeface="ＭＳ Ｐゴシック" panose="020B0600070205080204" pitchFamily="50" charset="-128"/>
              </a:rPr>
              <a:t>技術</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① 相談</a:t>
            </a:r>
            <a:r>
              <a:rPr lang="ja-JP" altLang="en-US" sz="1350" dirty="0">
                <a:latin typeface="ＭＳ Ｐゴシック" panose="020B0600070205080204" pitchFamily="50" charset="-128"/>
                <a:ea typeface="ＭＳ Ｐゴシック" panose="020B0600070205080204" pitchFamily="50" charset="-128"/>
              </a:rPr>
              <a:t>支援</a:t>
            </a:r>
            <a:r>
              <a:rPr lang="ja-JP" altLang="en-US" sz="1350">
                <a:latin typeface="ＭＳ Ｐゴシック" panose="020B0600070205080204" pitchFamily="50" charset="-128"/>
                <a:ea typeface="ＭＳ Ｐゴシック" panose="020B0600070205080204" pitchFamily="50" charset="-128"/>
              </a:rPr>
              <a:t>の</a:t>
            </a:r>
            <a:r>
              <a:rPr lang="ja-JP" altLang="en-US" sz="1350" smtClean="0">
                <a:latin typeface="ＭＳ Ｐゴシック" panose="020B0600070205080204" pitchFamily="50" charset="-128"/>
                <a:ea typeface="ＭＳ Ｐゴシック" panose="020B0600070205080204" pitchFamily="50" charset="-128"/>
              </a:rPr>
              <a:t>基本</a:t>
            </a:r>
            <a:r>
              <a:rPr lang="en-US" altLang="ja-JP" sz="1350" smtClean="0">
                <a:latin typeface="ＭＳ Ｐゴシック" panose="020B0600070205080204" pitchFamily="50" charset="-128"/>
                <a:ea typeface="ＭＳ Ｐゴシック" panose="020B0600070205080204" pitchFamily="50" charset="-128"/>
              </a:rPr>
              <a:t>※</a:t>
            </a:r>
            <a:r>
              <a:rPr lang="ja-JP" altLang="en-US" sz="1350" smtClean="0">
                <a:latin typeface="ＭＳ Ｐゴシック" panose="020B0600070205080204" pitchFamily="50" charset="-128"/>
                <a:ea typeface="ＭＳ Ｐゴシック" panose="020B0600070205080204" pitchFamily="50" charset="-128"/>
              </a:rPr>
              <a:t>を理解し、それを基盤とした実践を行うことができる。</a:t>
            </a:r>
            <a:endParaRPr lang="en-US" altLang="ja-JP" sz="13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② チームアプローチ</a:t>
            </a:r>
            <a:r>
              <a:rPr lang="en-US" altLang="ja-JP" sz="1350" smtClean="0">
                <a:latin typeface="ＭＳ Ｐゴシック" panose="020B0600070205080204" pitchFamily="50" charset="-128"/>
                <a:ea typeface="ＭＳ Ｐゴシック" panose="020B0600070205080204" pitchFamily="50" charset="-128"/>
              </a:rPr>
              <a:t>(</a:t>
            </a:r>
            <a:r>
              <a:rPr lang="ja-JP" altLang="en-US" sz="1350" smtClean="0">
                <a:latin typeface="ＭＳ Ｐゴシック" panose="020B0600070205080204" pitchFamily="50" charset="-128"/>
                <a:ea typeface="ＭＳ Ｐゴシック" panose="020B0600070205080204" pitchFamily="50" charset="-128"/>
              </a:rPr>
              <a:t>多職種連携</a:t>
            </a:r>
            <a:r>
              <a:rPr lang="en-US" altLang="ja-JP" sz="1350" smtClean="0">
                <a:latin typeface="ＭＳ Ｐゴシック" panose="020B0600070205080204" pitchFamily="50" charset="-128"/>
                <a:ea typeface="ＭＳ Ｐゴシック" panose="020B0600070205080204" pitchFamily="50" charset="-128"/>
              </a:rPr>
              <a:t>)</a:t>
            </a:r>
            <a:r>
              <a:rPr lang="ja-JP" altLang="en-US" sz="1350" smtClean="0">
                <a:latin typeface="ＭＳ Ｐゴシック" panose="020B0600070205080204" pitchFamily="50" charset="-128"/>
                <a:ea typeface="ＭＳ Ｐゴシック" panose="020B0600070205080204" pitchFamily="50" charset="-128"/>
              </a:rPr>
              <a:t>の</a:t>
            </a:r>
            <a:r>
              <a:rPr lang="ja-JP" altLang="en-US" sz="1350" dirty="0">
                <a:latin typeface="ＭＳ Ｐゴシック" panose="020B0600070205080204" pitchFamily="50" charset="-128"/>
                <a:ea typeface="ＭＳ Ｐゴシック" panose="020B0600070205080204" pitchFamily="50" charset="-128"/>
              </a:rPr>
              <a:t>理論と方法を理解</a:t>
            </a:r>
            <a:r>
              <a:rPr lang="ja-JP" altLang="en-US" sz="1350">
                <a:latin typeface="ＭＳ Ｐゴシック" panose="020B0600070205080204" pitchFamily="50" charset="-128"/>
                <a:ea typeface="ＭＳ Ｐゴシック" panose="020B0600070205080204" pitchFamily="50" charset="-128"/>
              </a:rPr>
              <a:t>し</a:t>
            </a:r>
            <a:r>
              <a:rPr lang="ja-JP" altLang="en-US" sz="1350" smtClean="0">
                <a:latin typeface="ＭＳ Ｐゴシック" panose="020B0600070205080204" pitchFamily="50" charset="-128"/>
                <a:ea typeface="ＭＳ Ｐゴシック" panose="020B0600070205080204" pitchFamily="50" charset="-128"/>
              </a:rPr>
              <a:t>、実践することができる</a:t>
            </a:r>
            <a:r>
              <a:rPr lang="ja-JP" altLang="en-US" sz="1350" dirty="0">
                <a:latin typeface="ＭＳ Ｐゴシック" panose="020B0600070205080204" pitchFamily="50" charset="-128"/>
                <a:ea typeface="ＭＳ Ｐゴシック" panose="020B0600070205080204" pitchFamily="50" charset="-128"/>
              </a:rPr>
              <a:t>。</a:t>
            </a:r>
            <a:endParaRPr lang="en-US" altLang="ja-JP" sz="13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③ コミュニティワーク</a:t>
            </a:r>
            <a:r>
              <a:rPr lang="ja-JP" altLang="en-US" sz="1350" dirty="0">
                <a:latin typeface="ＭＳ Ｐゴシック" panose="020B0600070205080204" pitchFamily="50" charset="-128"/>
                <a:ea typeface="ＭＳ Ｐゴシック" panose="020B0600070205080204" pitchFamily="50" charset="-128"/>
              </a:rPr>
              <a:t>（地域とのつながりやインフォーマルの活用等）の理論と方法を理解</a:t>
            </a:r>
            <a:r>
              <a:rPr lang="ja-JP" altLang="en-US" sz="1350">
                <a:latin typeface="ＭＳ Ｐゴシック" panose="020B0600070205080204" pitchFamily="50" charset="-128"/>
                <a:ea typeface="ＭＳ Ｐゴシック" panose="020B0600070205080204" pitchFamily="50" charset="-128"/>
              </a:rPr>
              <a:t>し</a:t>
            </a:r>
            <a:r>
              <a:rPr lang="ja-JP" altLang="en-US" sz="1350" smtClean="0">
                <a:latin typeface="ＭＳ Ｐゴシック" panose="020B0600070205080204" pitchFamily="50" charset="-128"/>
                <a:ea typeface="ＭＳ Ｐゴシック" panose="020B0600070205080204" pitchFamily="50" charset="-128"/>
              </a:rPr>
              <a:t>、実践することが</a:t>
            </a:r>
          </a:p>
          <a:p>
            <a:r>
              <a:rPr lang="ja-JP" altLang="en-US" sz="1350" smtClean="0">
                <a:latin typeface="ＭＳ Ｐゴシック" panose="020B0600070205080204" pitchFamily="50" charset="-128"/>
                <a:ea typeface="ＭＳ Ｐゴシック" panose="020B0600070205080204" pitchFamily="50" charset="-128"/>
              </a:rPr>
              <a:t>　　できる</a:t>
            </a:r>
            <a:r>
              <a:rPr lang="ja-JP" altLang="en-US" sz="1350" dirty="0">
                <a:latin typeface="ＭＳ Ｐゴシック" panose="020B0600070205080204" pitchFamily="50" charset="-128"/>
                <a:ea typeface="ＭＳ Ｐゴシック" panose="020B0600070205080204" pitchFamily="50" charset="-128"/>
              </a:rPr>
              <a:t>。</a:t>
            </a:r>
            <a:endParaRPr lang="en-US" altLang="ja-JP" sz="1350" dirty="0">
              <a:latin typeface="ＭＳ Ｐゴシック" panose="020B0600070205080204" pitchFamily="50" charset="-128"/>
              <a:ea typeface="ＭＳ Ｐゴシック" panose="020B0600070205080204" pitchFamily="50" charset="-128"/>
            </a:endParaRPr>
          </a:p>
          <a:p>
            <a:r>
              <a:rPr lang="ja-JP" altLang="en-US" sz="1350" smtClean="0">
                <a:latin typeface="ＭＳ Ｐゴシック" panose="020B0600070205080204" pitchFamily="50" charset="-128"/>
                <a:ea typeface="ＭＳ Ｐゴシック" panose="020B0600070205080204" pitchFamily="50" charset="-128"/>
              </a:rPr>
              <a:t>　④ スーパービジョン</a:t>
            </a:r>
            <a:r>
              <a:rPr lang="ja-JP" altLang="en-US" sz="1350" dirty="0">
                <a:latin typeface="ＭＳ Ｐゴシック" panose="020B0600070205080204" pitchFamily="50" charset="-128"/>
                <a:ea typeface="ＭＳ Ｐゴシック" panose="020B0600070205080204" pitchFamily="50" charset="-128"/>
              </a:rPr>
              <a:t>の理論と方法</a:t>
            </a:r>
            <a:r>
              <a:rPr lang="ja-JP" altLang="en-US" sz="1350">
                <a:latin typeface="ＭＳ Ｐゴシック" panose="020B0600070205080204" pitchFamily="50" charset="-128"/>
                <a:ea typeface="ＭＳ Ｐゴシック" panose="020B0600070205080204" pitchFamily="50" charset="-128"/>
              </a:rPr>
              <a:t>を</a:t>
            </a:r>
            <a:r>
              <a:rPr lang="ja-JP" altLang="en-US" sz="1350" smtClean="0">
                <a:latin typeface="ＭＳ Ｐゴシック" panose="020B0600070205080204" pitchFamily="50" charset="-128"/>
                <a:ea typeface="ＭＳ Ｐゴシック" panose="020B0600070205080204" pitchFamily="50" charset="-128"/>
              </a:rPr>
              <a:t>理解するとともに、継続的に研鑽を継続した実践をすることができる。</a:t>
            </a:r>
            <a:endParaRPr lang="ja-JP" altLang="en-US" sz="1350" dirty="0">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6058278" y="2649000"/>
            <a:ext cx="1368285" cy="6399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講義４</a:t>
            </a:r>
            <a:endParaRPr lang="en-US" altLang="ja-JP" sz="1350" dirty="0">
              <a:latin typeface="MS UI Gothic" panose="020B0600070205080204" pitchFamily="50" charset="-128"/>
              <a:ea typeface="MS UI Gothic" panose="020B0600070205080204" pitchFamily="50" charset="-128"/>
            </a:endParaRPr>
          </a:p>
          <a:p>
            <a:pPr algn="ctr"/>
            <a:r>
              <a:rPr lang="ja-JP" altLang="en-US" sz="1050" dirty="0">
                <a:latin typeface="MS UI Gothic" panose="020B0600070205080204" pitchFamily="50" charset="-128"/>
                <a:ea typeface="MS UI Gothic" panose="020B0600070205080204" pitchFamily="50" charset="-128"/>
              </a:rPr>
              <a:t>コミュニティワーク</a:t>
            </a:r>
          </a:p>
        </p:txBody>
      </p:sp>
      <p:sp>
        <p:nvSpPr>
          <p:cNvPr id="17" name="正方形/長方形 16"/>
          <p:cNvSpPr/>
          <p:nvPr/>
        </p:nvSpPr>
        <p:spPr>
          <a:xfrm>
            <a:off x="4644450" y="2651606"/>
            <a:ext cx="1367689"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350" dirty="0">
                <a:latin typeface="MS UI Gothic" panose="020B0600070205080204" pitchFamily="50" charset="-128"/>
                <a:ea typeface="MS UI Gothic" panose="020B0600070205080204" pitchFamily="50" charset="-128"/>
              </a:rPr>
              <a:t>講義３</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チームアプローチ</a:t>
            </a:r>
          </a:p>
          <a:p>
            <a:pPr algn="ctr"/>
            <a:r>
              <a:rPr lang="en-US" altLang="ja-JP" sz="1050" smtClean="0">
                <a:latin typeface="MS UI Gothic" panose="020B0600070205080204" pitchFamily="50" charset="-128"/>
                <a:ea typeface="MS UI Gothic" panose="020B0600070205080204" pitchFamily="50" charset="-128"/>
              </a:rPr>
              <a:t>(</a:t>
            </a:r>
            <a:r>
              <a:rPr lang="ja-JP" altLang="en-US" sz="1050" smtClean="0">
                <a:latin typeface="MS UI Gothic" panose="020B0600070205080204" pitchFamily="50" charset="-128"/>
                <a:ea typeface="MS UI Gothic" panose="020B0600070205080204" pitchFamily="50" charset="-128"/>
              </a:rPr>
              <a:t>多職種連携</a:t>
            </a:r>
            <a:r>
              <a:rPr lang="en-US" altLang="ja-JP" sz="1050" smtClean="0">
                <a:latin typeface="MS UI Gothic" panose="020B0600070205080204" pitchFamily="50" charset="-128"/>
                <a:ea typeface="MS UI Gothic" panose="020B0600070205080204" pitchFamily="50" charset="-128"/>
              </a:rPr>
              <a:t>)</a:t>
            </a:r>
            <a:endParaRPr lang="ja-JP" altLang="en-US" sz="1050" dirty="0">
              <a:latin typeface="MS UI Gothic" panose="020B0600070205080204" pitchFamily="50" charset="-128"/>
              <a:ea typeface="MS UI Gothic" panose="020B0600070205080204" pitchFamily="50" charset="-128"/>
            </a:endParaRPr>
          </a:p>
        </p:txBody>
      </p:sp>
      <p:sp>
        <p:nvSpPr>
          <p:cNvPr id="3" name="テキスト ボックス 2"/>
          <p:cNvSpPr txBox="1"/>
          <p:nvPr/>
        </p:nvSpPr>
        <p:spPr>
          <a:xfrm>
            <a:off x="3127575" y="2409112"/>
            <a:ext cx="4426446" cy="230832"/>
          </a:xfrm>
          <a:prstGeom prst="rect">
            <a:avLst/>
          </a:prstGeom>
          <a:noFill/>
        </p:spPr>
        <p:txBody>
          <a:bodyPr wrap="square" rtlCol="0">
            <a:spAutoFit/>
          </a:bodyPr>
          <a:lstStyle/>
          <a:p>
            <a:pPr algn="ctr"/>
            <a:r>
              <a:rPr lang="ja-JP" altLang="en-US" sz="900">
                <a:latin typeface="MS UI Gothic" panose="020B0600070205080204" pitchFamily="50" charset="-128"/>
                <a:ea typeface="MS UI Gothic" panose="020B0600070205080204" pitchFamily="50" charset="-128"/>
              </a:rPr>
              <a:t>本人を中心とした支援におけるケアマネジメント及びコミュニティソーシャルワークの理論と方法</a:t>
            </a:r>
            <a:endParaRPr lang="ja-JP" altLang="en-US" sz="900" dirty="0">
              <a:latin typeface="MS UI Gothic" panose="020B0600070205080204" pitchFamily="50" charset="-128"/>
              <a:ea typeface="MS UI Gothic" panose="020B0600070205080204" pitchFamily="50" charset="-128"/>
            </a:endParaRPr>
          </a:p>
        </p:txBody>
      </p:sp>
      <p:sp>
        <p:nvSpPr>
          <p:cNvPr id="11" name="正方形/長方形 10"/>
          <p:cNvSpPr/>
          <p:nvPr/>
        </p:nvSpPr>
        <p:spPr>
          <a:xfrm>
            <a:off x="3168765" y="2411598"/>
            <a:ext cx="4353178" cy="100241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正方形/長方形 23"/>
          <p:cNvSpPr/>
          <p:nvPr/>
        </p:nvSpPr>
        <p:spPr>
          <a:xfrm>
            <a:off x="1155533" y="4325002"/>
            <a:ext cx="7451312" cy="29109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S UI Gothic" panose="020B0600070205080204" pitchFamily="50" charset="-128"/>
                <a:ea typeface="MS UI Gothic" panose="020B0600070205080204" pitchFamily="50" charset="-128"/>
              </a:rPr>
              <a:t>基幹相談支援センター</a:t>
            </a:r>
            <a:r>
              <a:rPr lang="ja-JP" altLang="en-US" sz="1050">
                <a:solidFill>
                  <a:schemeClr val="tx1"/>
                </a:solidFill>
                <a:latin typeface="MS UI Gothic" panose="020B0600070205080204" pitchFamily="50" charset="-128"/>
                <a:ea typeface="MS UI Gothic" panose="020B0600070205080204" pitchFamily="50" charset="-128"/>
              </a:rPr>
              <a:t>等</a:t>
            </a:r>
            <a:r>
              <a:rPr lang="ja-JP" altLang="en-US" sz="1050" smtClean="0">
                <a:solidFill>
                  <a:schemeClr val="tx1"/>
                </a:solidFill>
                <a:latin typeface="MS UI Gothic" panose="020B0600070205080204" pitchFamily="50" charset="-128"/>
                <a:ea typeface="MS UI Gothic" panose="020B0600070205080204" pitchFamily="50" charset="-128"/>
              </a:rPr>
              <a:t>にて自らの提出課題をチーム</a:t>
            </a:r>
            <a:r>
              <a:rPr lang="ja-JP" altLang="en-US" sz="1050" dirty="0">
                <a:solidFill>
                  <a:schemeClr val="tx1"/>
                </a:solidFill>
                <a:latin typeface="MS UI Gothic" panose="020B0600070205080204" pitchFamily="50" charset="-128"/>
                <a:ea typeface="MS UI Gothic" panose="020B0600070205080204" pitchFamily="50" charset="-128"/>
              </a:rPr>
              <a:t>で検討</a:t>
            </a:r>
            <a:r>
              <a:rPr lang="ja-JP" altLang="en-US" sz="1050">
                <a:solidFill>
                  <a:schemeClr val="tx1"/>
                </a:solidFill>
                <a:latin typeface="MS UI Gothic" panose="020B0600070205080204" pitchFamily="50" charset="-128"/>
                <a:ea typeface="MS UI Gothic" panose="020B0600070205080204" pitchFamily="50" charset="-128"/>
              </a:rPr>
              <a:t>する</a:t>
            </a:r>
            <a:r>
              <a:rPr lang="ja-JP" altLang="en-US" sz="1050" smtClean="0">
                <a:solidFill>
                  <a:schemeClr val="tx1"/>
                </a:solidFill>
                <a:latin typeface="MS UI Gothic" panose="020B0600070205080204" pitchFamily="50" charset="-128"/>
                <a:ea typeface="MS UI Gothic" panose="020B0600070205080204" pitchFamily="50" charset="-128"/>
              </a:rPr>
              <a:t>（課題実習）　任意・推奨</a:t>
            </a:r>
            <a:endParaRPr lang="ja-JP" altLang="en-US" sz="1050" dirty="0">
              <a:solidFill>
                <a:schemeClr val="tx1"/>
              </a:solidFill>
              <a:latin typeface="MS UI Gothic" panose="020B0600070205080204" pitchFamily="50" charset="-128"/>
              <a:ea typeface="MS UI Gothic" panose="020B0600070205080204" pitchFamily="50" charset="-128"/>
            </a:endParaRPr>
          </a:p>
        </p:txBody>
      </p:sp>
      <p:sp>
        <p:nvSpPr>
          <p:cNvPr id="35" name="正方形/長方形 34"/>
          <p:cNvSpPr/>
          <p:nvPr/>
        </p:nvSpPr>
        <p:spPr>
          <a:xfrm>
            <a:off x="1155533" y="5438513"/>
            <a:ext cx="7451312" cy="28238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S UI Gothic" panose="020B0600070205080204" pitchFamily="50" charset="-128"/>
                <a:ea typeface="MS UI Gothic" panose="020B0600070205080204" pitchFamily="50" charset="-128"/>
              </a:rPr>
              <a:t>基幹相談支援センター等にて自立支援協議会の参加等</a:t>
            </a:r>
            <a:r>
              <a:rPr lang="ja-JP" altLang="en-US" sz="1050">
                <a:solidFill>
                  <a:schemeClr val="tx1"/>
                </a:solidFill>
                <a:latin typeface="MS UI Gothic" panose="020B0600070205080204" pitchFamily="50" charset="-128"/>
                <a:ea typeface="MS UI Gothic" panose="020B0600070205080204" pitchFamily="50" charset="-128"/>
              </a:rPr>
              <a:t>体験</a:t>
            </a:r>
            <a:r>
              <a:rPr lang="ja-JP" altLang="en-US" sz="1050" smtClean="0">
                <a:solidFill>
                  <a:schemeClr val="tx1"/>
                </a:solidFill>
                <a:latin typeface="MS UI Gothic" panose="020B0600070205080204" pitchFamily="50" charset="-128"/>
                <a:ea typeface="MS UI Gothic" panose="020B0600070205080204" pitchFamily="50" charset="-128"/>
              </a:rPr>
              <a:t>（課題実習）　任意・推奨</a:t>
            </a:r>
            <a:endParaRPr lang="ja-JP" altLang="en-US" sz="1050" dirty="0">
              <a:solidFill>
                <a:schemeClr val="tx1"/>
              </a:solidFill>
              <a:latin typeface="MS UI Gothic" panose="020B0600070205080204" pitchFamily="50" charset="-128"/>
              <a:ea typeface="MS UI Gothic" panose="020B0600070205080204" pitchFamily="50" charset="-128"/>
            </a:endParaRPr>
          </a:p>
        </p:txBody>
      </p:sp>
      <p:sp>
        <p:nvSpPr>
          <p:cNvPr id="43" name="正方形/長方形 42"/>
          <p:cNvSpPr/>
          <p:nvPr/>
        </p:nvSpPr>
        <p:spPr>
          <a:xfrm>
            <a:off x="8241805" y="5843422"/>
            <a:ext cx="657219" cy="636169"/>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050" dirty="0">
                <a:latin typeface="MS UI Gothic" panose="020B0600070205080204" pitchFamily="50" charset="-128"/>
                <a:ea typeface="MS UI Gothic" panose="020B0600070205080204" pitchFamily="50" charset="-128"/>
              </a:rPr>
              <a:t>修了証</a:t>
            </a:r>
            <a:endParaRPr lang="en-US" altLang="ja-JP" sz="1050" dirty="0">
              <a:latin typeface="MS UI Gothic" panose="020B0600070205080204" pitchFamily="50" charset="-128"/>
              <a:ea typeface="MS UI Gothic" panose="020B0600070205080204" pitchFamily="50" charset="-128"/>
            </a:endParaRPr>
          </a:p>
          <a:p>
            <a:pPr algn="ctr"/>
            <a:r>
              <a:rPr lang="ja-JP" altLang="en-US" sz="1050" dirty="0">
                <a:latin typeface="MS UI Gothic" panose="020B0600070205080204" pitchFamily="50" charset="-128"/>
                <a:ea typeface="MS UI Gothic" panose="020B0600070205080204" pitchFamily="50" charset="-128"/>
              </a:rPr>
              <a:t>交付</a:t>
            </a:r>
          </a:p>
        </p:txBody>
      </p:sp>
      <p:sp>
        <p:nvSpPr>
          <p:cNvPr id="50" name="屈折矢印 49"/>
          <p:cNvSpPr/>
          <p:nvPr/>
        </p:nvSpPr>
        <p:spPr>
          <a:xfrm rot="10800000">
            <a:off x="777700" y="4441270"/>
            <a:ext cx="1361210" cy="387675"/>
          </a:xfrm>
          <a:prstGeom prst="bentUpArrow">
            <a:avLst>
              <a:gd name="adj1" fmla="val 13490"/>
              <a:gd name="adj2" fmla="val 19245"/>
              <a:gd name="adj3" fmla="val 16368"/>
            </a:avLst>
          </a:prstGeom>
          <a:solidFill>
            <a:schemeClr val="tx1"/>
          </a:solidFill>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p>
        </p:txBody>
      </p:sp>
      <p:sp>
        <p:nvSpPr>
          <p:cNvPr id="51" name="テキスト ボックス 50"/>
          <p:cNvSpPr txBox="1"/>
          <p:nvPr/>
        </p:nvSpPr>
        <p:spPr>
          <a:xfrm>
            <a:off x="505983" y="248925"/>
            <a:ext cx="3824960" cy="523220"/>
          </a:xfrm>
          <a:prstGeom prst="rect">
            <a:avLst/>
          </a:prstGeom>
          <a:noFill/>
          <a:ln>
            <a:noFill/>
          </a:ln>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rPr>
              <a:t>現任研修の構造</a:t>
            </a:r>
          </a:p>
        </p:txBody>
      </p:sp>
      <p:sp>
        <p:nvSpPr>
          <p:cNvPr id="52" name="正方形/長方形 51"/>
          <p:cNvSpPr/>
          <p:nvPr/>
        </p:nvSpPr>
        <p:spPr>
          <a:xfrm>
            <a:off x="1155533" y="3593704"/>
            <a:ext cx="1000224"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350" smtClean="0">
                <a:latin typeface="MS UI Gothic" panose="020B0600070205080204" pitchFamily="50" charset="-128"/>
                <a:ea typeface="MS UI Gothic" panose="020B0600070205080204" pitchFamily="50" charset="-128"/>
              </a:rPr>
              <a:t>導入講義</a:t>
            </a:r>
            <a:endParaRPr lang="en-US" altLang="ja-JP" sz="1350" dirty="0">
              <a:latin typeface="MS UI Gothic" panose="020B0600070205080204" pitchFamily="50" charset="-128"/>
              <a:ea typeface="MS UI Gothic" panose="020B0600070205080204" pitchFamily="50" charset="-128"/>
            </a:endParaRPr>
          </a:p>
          <a:p>
            <a:pPr algn="ctr"/>
            <a:r>
              <a:rPr lang="ja-JP" altLang="en-US" sz="1050" smtClean="0">
                <a:latin typeface="MS UI Gothic" panose="020B0600070205080204" pitchFamily="50" charset="-128"/>
                <a:ea typeface="MS UI Gothic" panose="020B0600070205080204" pitchFamily="50" charset="-128"/>
              </a:rPr>
              <a:t>個別</a:t>
            </a:r>
            <a:r>
              <a:rPr lang="ja-JP" altLang="en-US" sz="1050">
                <a:latin typeface="MS UI Gothic" panose="020B0600070205080204" pitchFamily="50" charset="-128"/>
                <a:ea typeface="MS UI Gothic" panose="020B0600070205080204" pitchFamily="50" charset="-128"/>
              </a:rPr>
              <a:t>相談</a:t>
            </a:r>
            <a:r>
              <a:rPr lang="ja-JP" altLang="en-US" sz="1050" smtClean="0">
                <a:latin typeface="MS UI Gothic" panose="020B0600070205080204" pitchFamily="50" charset="-128"/>
                <a:ea typeface="MS UI Gothic" panose="020B0600070205080204" pitchFamily="50" charset="-128"/>
              </a:rPr>
              <a:t>支援</a:t>
            </a:r>
          </a:p>
          <a:p>
            <a:pPr algn="ctr"/>
            <a:r>
              <a:rPr lang="en-US" altLang="ja-JP" sz="1050" smtClean="0">
                <a:latin typeface="MS UI Gothic" panose="020B0600070205080204" pitchFamily="50" charset="-128"/>
                <a:ea typeface="MS UI Gothic" panose="020B0600070205080204" pitchFamily="50" charset="-128"/>
              </a:rPr>
              <a:t>(</a:t>
            </a:r>
            <a:r>
              <a:rPr lang="ja-JP" altLang="en-US" sz="1050" smtClean="0">
                <a:latin typeface="MS UI Gothic" panose="020B0600070205080204" pitchFamily="50" charset="-128"/>
                <a:ea typeface="MS UI Gothic" panose="020B0600070205080204" pitchFamily="50" charset="-128"/>
              </a:rPr>
              <a:t>実演</a:t>
            </a:r>
            <a:r>
              <a:rPr lang="en-US" altLang="ja-JP" sz="1050" smtClean="0">
                <a:latin typeface="MS UI Gothic" panose="020B0600070205080204" pitchFamily="50" charset="-128"/>
                <a:ea typeface="MS UI Gothic" panose="020B0600070205080204" pitchFamily="50" charset="-128"/>
              </a:rPr>
              <a:t>)</a:t>
            </a:r>
            <a:endParaRPr lang="ja-JP" altLang="en-US" sz="1050">
              <a:latin typeface="MS UI Gothic" panose="020B0600070205080204" pitchFamily="50" charset="-128"/>
              <a:ea typeface="MS UI Gothic" panose="020B0600070205080204" pitchFamily="50" charset="-128"/>
            </a:endParaRPr>
          </a:p>
        </p:txBody>
      </p:sp>
      <p:sp>
        <p:nvSpPr>
          <p:cNvPr id="53" name="正方形/長方形 52"/>
          <p:cNvSpPr/>
          <p:nvPr/>
        </p:nvSpPr>
        <p:spPr>
          <a:xfrm>
            <a:off x="2191585" y="3593704"/>
            <a:ext cx="551615" cy="6439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セルフ</a:t>
            </a:r>
          </a:p>
          <a:p>
            <a:pPr algn="ctr"/>
            <a:r>
              <a:rPr lang="ja-JP" altLang="en-US" sz="1050" smtClean="0">
                <a:latin typeface="MS UI Gothic" panose="020B0600070205080204" pitchFamily="50" charset="-128"/>
                <a:ea typeface="MS UI Gothic" panose="020B0600070205080204" pitchFamily="50" charset="-128"/>
              </a:rPr>
              <a:t>チェック</a:t>
            </a:r>
            <a:endParaRPr lang="ja-JP" altLang="en-US" sz="1050">
              <a:latin typeface="MS UI Gothic" panose="020B0600070205080204" pitchFamily="50" charset="-128"/>
              <a:ea typeface="MS UI Gothic" panose="020B0600070205080204" pitchFamily="50" charset="-128"/>
            </a:endParaRPr>
          </a:p>
        </p:txBody>
      </p:sp>
      <p:sp>
        <p:nvSpPr>
          <p:cNvPr id="56" name="正方形/長方形 55"/>
          <p:cNvSpPr/>
          <p:nvPr/>
        </p:nvSpPr>
        <p:spPr>
          <a:xfrm>
            <a:off x="2851590" y="3858413"/>
            <a:ext cx="3440548"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実践報告（６名）</a:t>
            </a:r>
            <a:endParaRPr lang="ja-JP" altLang="en-US" sz="1050">
              <a:latin typeface="MS UI Gothic" panose="020B0600070205080204" pitchFamily="50" charset="-128"/>
              <a:ea typeface="MS UI Gothic" panose="020B0600070205080204" pitchFamily="50" charset="-128"/>
            </a:endParaRPr>
          </a:p>
        </p:txBody>
      </p:sp>
      <p:sp>
        <p:nvSpPr>
          <p:cNvPr id="57" name="正方形/長方形 56"/>
          <p:cNvSpPr/>
          <p:nvPr/>
        </p:nvSpPr>
        <p:spPr>
          <a:xfrm>
            <a:off x="6334287" y="3858413"/>
            <a:ext cx="2231919"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実践報告を受け課題実習にむけた整理とそのグループでの共有</a:t>
            </a:r>
            <a:endParaRPr lang="ja-JP" altLang="en-US" sz="1050">
              <a:latin typeface="MS UI Gothic" panose="020B0600070205080204" pitchFamily="50" charset="-128"/>
              <a:ea typeface="MS UI Gothic" panose="020B0600070205080204" pitchFamily="50" charset="-128"/>
            </a:endParaRPr>
          </a:p>
        </p:txBody>
      </p:sp>
      <p:sp>
        <p:nvSpPr>
          <p:cNvPr id="26" name="左カーブ矢印 25"/>
          <p:cNvSpPr/>
          <p:nvPr/>
        </p:nvSpPr>
        <p:spPr>
          <a:xfrm>
            <a:off x="8194876" y="4096057"/>
            <a:ext cx="262554" cy="433546"/>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solidFill>
                <a:schemeClr val="tx1"/>
              </a:solidFill>
            </a:endParaRPr>
          </a:p>
        </p:txBody>
      </p:sp>
      <p:sp>
        <p:nvSpPr>
          <p:cNvPr id="58" name="正方形/長方形 57"/>
          <p:cNvSpPr/>
          <p:nvPr/>
        </p:nvSpPr>
        <p:spPr>
          <a:xfrm>
            <a:off x="1155534" y="4703246"/>
            <a:ext cx="1000223"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350" smtClean="0">
                <a:latin typeface="MS UI Gothic" panose="020B0600070205080204" pitchFamily="50" charset="-128"/>
                <a:ea typeface="MS UI Gothic" panose="020B0600070205080204" pitchFamily="50" charset="-128"/>
              </a:rPr>
              <a:t>導入講義</a:t>
            </a:r>
            <a:endParaRPr lang="en-US" altLang="ja-JP" sz="1350" dirty="0">
              <a:latin typeface="MS UI Gothic" panose="020B0600070205080204" pitchFamily="50" charset="-128"/>
              <a:ea typeface="MS UI Gothic" panose="020B0600070205080204" pitchFamily="50" charset="-128"/>
            </a:endParaRPr>
          </a:p>
          <a:p>
            <a:pPr algn="ctr"/>
            <a:r>
              <a:rPr lang="ja-JP" altLang="en-US" sz="1000" smtClean="0">
                <a:latin typeface="MS UI Gothic" panose="020B0600070205080204" pitchFamily="50" charset="-128"/>
                <a:ea typeface="MS UI Gothic" panose="020B0600070205080204" pitchFamily="50" charset="-128"/>
              </a:rPr>
              <a:t>チームアプローチ</a:t>
            </a:r>
          </a:p>
          <a:p>
            <a:pPr algn="ctr"/>
            <a:r>
              <a:rPr lang="en-US" altLang="ja-JP" sz="900" smtClean="0">
                <a:latin typeface="MS UI Gothic" panose="020B0600070205080204" pitchFamily="50" charset="-128"/>
                <a:ea typeface="MS UI Gothic" panose="020B0600070205080204" pitchFamily="50" charset="-128"/>
              </a:rPr>
              <a:t>(</a:t>
            </a:r>
            <a:r>
              <a:rPr lang="ja-JP" altLang="en-US" sz="900" smtClean="0">
                <a:latin typeface="MS UI Gothic" panose="020B0600070205080204" pitchFamily="50" charset="-128"/>
                <a:ea typeface="MS UI Gothic" panose="020B0600070205080204" pitchFamily="50" charset="-128"/>
              </a:rPr>
              <a:t>実演</a:t>
            </a:r>
            <a:r>
              <a:rPr lang="en-US" altLang="ja-JP" sz="900" smtClean="0">
                <a:latin typeface="MS UI Gothic" panose="020B0600070205080204" pitchFamily="50" charset="-128"/>
                <a:ea typeface="MS UI Gothic" panose="020B0600070205080204" pitchFamily="50" charset="-128"/>
              </a:rPr>
              <a:t>)</a:t>
            </a:r>
            <a:endParaRPr lang="ja-JP" altLang="en-US" sz="900" dirty="0">
              <a:latin typeface="MS UI Gothic" panose="020B0600070205080204" pitchFamily="50" charset="-128"/>
              <a:ea typeface="MS UI Gothic" panose="020B0600070205080204" pitchFamily="50" charset="-128"/>
            </a:endParaRPr>
          </a:p>
        </p:txBody>
      </p:sp>
      <p:sp>
        <p:nvSpPr>
          <p:cNvPr id="59" name="正方形/長方形 58"/>
          <p:cNvSpPr/>
          <p:nvPr/>
        </p:nvSpPr>
        <p:spPr>
          <a:xfrm>
            <a:off x="2191585" y="4703246"/>
            <a:ext cx="551615" cy="6399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セルフ</a:t>
            </a:r>
          </a:p>
          <a:p>
            <a:pPr algn="ctr"/>
            <a:r>
              <a:rPr lang="ja-JP" altLang="en-US" sz="1050" smtClean="0">
                <a:latin typeface="MS UI Gothic" panose="020B0600070205080204" pitchFamily="50" charset="-128"/>
                <a:ea typeface="MS UI Gothic" panose="020B0600070205080204" pitchFamily="50" charset="-128"/>
              </a:rPr>
              <a:t>チェック</a:t>
            </a:r>
            <a:endParaRPr lang="ja-JP" altLang="en-US" sz="1050" dirty="0">
              <a:latin typeface="MS UI Gothic" panose="020B0600070205080204" pitchFamily="50" charset="-128"/>
              <a:ea typeface="MS UI Gothic" panose="020B0600070205080204" pitchFamily="50" charset="-128"/>
            </a:endParaRPr>
          </a:p>
        </p:txBody>
      </p:sp>
      <p:sp>
        <p:nvSpPr>
          <p:cNvPr id="61" name="正方形/長方形 60"/>
          <p:cNvSpPr/>
          <p:nvPr/>
        </p:nvSpPr>
        <p:spPr>
          <a:xfrm>
            <a:off x="2865090" y="4971515"/>
            <a:ext cx="2449734"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実践報告（６名）</a:t>
            </a:r>
            <a:endParaRPr lang="ja-JP" altLang="en-US" sz="1050">
              <a:latin typeface="MS UI Gothic" panose="020B0600070205080204" pitchFamily="50" charset="-128"/>
              <a:ea typeface="MS UI Gothic" panose="020B0600070205080204" pitchFamily="50" charset="-128"/>
            </a:endParaRPr>
          </a:p>
        </p:txBody>
      </p:sp>
      <p:sp>
        <p:nvSpPr>
          <p:cNvPr id="64" name="正方形/長方形 63"/>
          <p:cNvSpPr/>
          <p:nvPr/>
        </p:nvSpPr>
        <p:spPr>
          <a:xfrm>
            <a:off x="6334288" y="4971515"/>
            <a:ext cx="2231919"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実践報告を受け課題実習にむけた整理とそのグループでの共有</a:t>
            </a:r>
            <a:endParaRPr lang="ja-JP" altLang="en-US" sz="1050">
              <a:latin typeface="MS UI Gothic" panose="020B0600070205080204" pitchFamily="50" charset="-128"/>
              <a:ea typeface="MS UI Gothic" panose="020B0600070205080204" pitchFamily="50" charset="-128"/>
            </a:endParaRPr>
          </a:p>
        </p:txBody>
      </p:sp>
      <p:sp>
        <p:nvSpPr>
          <p:cNvPr id="65" name="正方形/長方形 64"/>
          <p:cNvSpPr/>
          <p:nvPr/>
        </p:nvSpPr>
        <p:spPr>
          <a:xfrm>
            <a:off x="5371532" y="4969115"/>
            <a:ext cx="910362" cy="342447"/>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solidFill>
                  <a:schemeClr val="bg1"/>
                </a:solidFill>
                <a:latin typeface="MS UI Gothic" panose="020B0600070205080204" pitchFamily="50" charset="-128"/>
                <a:ea typeface="MS UI Gothic" panose="020B0600070205080204" pitchFamily="50" charset="-128"/>
              </a:rPr>
              <a:t>グループで</a:t>
            </a:r>
          </a:p>
          <a:p>
            <a:pPr algn="ctr"/>
            <a:r>
              <a:rPr lang="ja-JP" altLang="en-US" sz="1050" smtClean="0">
                <a:solidFill>
                  <a:schemeClr val="bg1"/>
                </a:solidFill>
                <a:latin typeface="MS UI Gothic" panose="020B0600070205080204" pitchFamily="50" charset="-128"/>
                <a:ea typeface="MS UI Gothic" panose="020B0600070205080204" pitchFamily="50" charset="-128"/>
              </a:rPr>
              <a:t>１事例選定</a:t>
            </a:r>
            <a:endParaRPr lang="ja-JP" altLang="en-US" sz="1050">
              <a:solidFill>
                <a:schemeClr val="bg1"/>
              </a:solidFill>
              <a:latin typeface="MS UI Gothic" panose="020B0600070205080204" pitchFamily="50" charset="-128"/>
              <a:ea typeface="MS UI Gothic" panose="020B0600070205080204" pitchFamily="50" charset="-128"/>
            </a:endParaRPr>
          </a:p>
        </p:txBody>
      </p:sp>
      <p:sp>
        <p:nvSpPr>
          <p:cNvPr id="31" name="右矢印 30"/>
          <p:cNvSpPr/>
          <p:nvPr/>
        </p:nvSpPr>
        <p:spPr>
          <a:xfrm>
            <a:off x="5229826" y="5041223"/>
            <a:ext cx="217334" cy="20320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6" name="左カーブ矢印 65"/>
          <p:cNvSpPr/>
          <p:nvPr/>
        </p:nvSpPr>
        <p:spPr>
          <a:xfrm>
            <a:off x="8199124" y="5210346"/>
            <a:ext cx="262554" cy="433546"/>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solidFill>
                <a:schemeClr val="tx1"/>
              </a:solidFill>
            </a:endParaRPr>
          </a:p>
        </p:txBody>
      </p:sp>
      <p:sp>
        <p:nvSpPr>
          <p:cNvPr id="68" name="正方形/長方形 67"/>
          <p:cNvSpPr/>
          <p:nvPr/>
        </p:nvSpPr>
        <p:spPr>
          <a:xfrm>
            <a:off x="1155534" y="5827841"/>
            <a:ext cx="1000224"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smtClean="0">
                <a:solidFill>
                  <a:srgbClr val="FFFFFF"/>
                </a:solidFill>
                <a:latin typeface="MS UI Gothic" panose="020B0600070205080204" pitchFamily="50" charset="-128"/>
                <a:ea typeface="MS UI Gothic" panose="020B0600070205080204" pitchFamily="50" charset="-128"/>
              </a:rPr>
              <a:t>導入講義</a:t>
            </a:r>
            <a:endParaRPr lang="en-US" altLang="ja-JP" sz="1350" dirty="0">
              <a:solidFill>
                <a:srgbClr val="FFFFFF"/>
              </a:solidFill>
              <a:latin typeface="MS UI Gothic" panose="020B0600070205080204" pitchFamily="50" charset="-128"/>
              <a:ea typeface="MS UI Gothic" panose="020B0600070205080204" pitchFamily="50" charset="-128"/>
            </a:endParaRPr>
          </a:p>
          <a:p>
            <a:pPr algn="ctr"/>
            <a:r>
              <a:rPr lang="ja-JP" altLang="en-US" sz="1000" dirty="0">
                <a:solidFill>
                  <a:srgbClr val="FFFFFF"/>
                </a:solidFill>
                <a:latin typeface="MS UI Gothic" panose="020B0600070205080204" pitchFamily="50" charset="-128"/>
                <a:ea typeface="MS UI Gothic" panose="020B0600070205080204" pitchFamily="50" charset="-128"/>
              </a:rPr>
              <a:t>スーパービジョン</a:t>
            </a:r>
          </a:p>
        </p:txBody>
      </p:sp>
      <p:sp>
        <p:nvSpPr>
          <p:cNvPr id="69" name="正方形/長方形 68"/>
          <p:cNvSpPr/>
          <p:nvPr/>
        </p:nvSpPr>
        <p:spPr>
          <a:xfrm>
            <a:off x="2187611" y="5827841"/>
            <a:ext cx="1000224"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smtClean="0">
                <a:solidFill>
                  <a:srgbClr val="FFFFFF"/>
                </a:solidFill>
                <a:latin typeface="MS UI Gothic" panose="020B0600070205080204" pitchFamily="50" charset="-128"/>
                <a:ea typeface="MS UI Gothic" panose="020B0600070205080204" pitchFamily="50" charset="-128"/>
              </a:rPr>
              <a:t>ロールプレイ</a:t>
            </a:r>
            <a:r>
              <a:rPr lang="ja-JP" altLang="en-US" sz="1000" smtClean="0">
                <a:solidFill>
                  <a:srgbClr val="FFFFFF"/>
                </a:solidFill>
                <a:latin typeface="MS UI Gothic" panose="020B0600070205080204" pitchFamily="50" charset="-128"/>
                <a:ea typeface="MS UI Gothic" panose="020B0600070205080204" pitchFamily="50" charset="-128"/>
              </a:rPr>
              <a:t>ＧＳＶ</a:t>
            </a:r>
            <a:endParaRPr lang="ja-JP" altLang="en-US" sz="1000" dirty="0">
              <a:solidFill>
                <a:srgbClr val="FFFFFF"/>
              </a:solidFill>
              <a:latin typeface="MS UI Gothic" panose="020B0600070205080204" pitchFamily="50" charset="-128"/>
              <a:ea typeface="MS UI Gothic" panose="020B0600070205080204" pitchFamily="50" charset="-128"/>
            </a:endParaRPr>
          </a:p>
        </p:txBody>
      </p:sp>
      <p:sp>
        <p:nvSpPr>
          <p:cNvPr id="70" name="正方形/長方形 69"/>
          <p:cNvSpPr/>
          <p:nvPr/>
        </p:nvSpPr>
        <p:spPr>
          <a:xfrm>
            <a:off x="3252024" y="5827841"/>
            <a:ext cx="1000224" cy="64396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smtClean="0">
                <a:solidFill>
                  <a:srgbClr val="FFFFFF"/>
                </a:solidFill>
                <a:latin typeface="MS UI Gothic" panose="020B0600070205080204" pitchFamily="50" charset="-128"/>
                <a:ea typeface="MS UI Gothic" panose="020B0600070205080204" pitchFamily="50" charset="-128"/>
              </a:rPr>
              <a:t>グループ体験演習</a:t>
            </a:r>
            <a:endParaRPr lang="en-US" altLang="ja-JP" sz="1350" dirty="0">
              <a:solidFill>
                <a:srgbClr val="FFFFFF"/>
              </a:solidFill>
              <a:latin typeface="MS UI Gothic" panose="020B0600070205080204" pitchFamily="50" charset="-128"/>
              <a:ea typeface="MS UI Gothic" panose="020B0600070205080204" pitchFamily="50" charset="-128"/>
            </a:endParaRPr>
          </a:p>
          <a:p>
            <a:pPr algn="ctr"/>
            <a:r>
              <a:rPr lang="ja-JP" altLang="en-US" sz="1000" smtClean="0">
                <a:solidFill>
                  <a:srgbClr val="FFFFFF"/>
                </a:solidFill>
                <a:latin typeface="MS UI Gothic" panose="020B0600070205080204" pitchFamily="50" charset="-128"/>
                <a:ea typeface="MS UI Gothic" panose="020B0600070205080204" pitchFamily="50" charset="-128"/>
              </a:rPr>
              <a:t>ＧＳＶ</a:t>
            </a:r>
            <a:endParaRPr lang="ja-JP" altLang="en-US" sz="1000" dirty="0">
              <a:solidFill>
                <a:srgbClr val="FFFFFF"/>
              </a:solidFill>
              <a:latin typeface="MS UI Gothic" panose="020B0600070205080204" pitchFamily="50" charset="-128"/>
              <a:ea typeface="MS UI Gothic" panose="020B0600070205080204" pitchFamily="50" charset="-128"/>
            </a:endParaRPr>
          </a:p>
        </p:txBody>
      </p:sp>
      <p:sp>
        <p:nvSpPr>
          <p:cNvPr id="71" name="正方形/長方形 70"/>
          <p:cNvSpPr/>
          <p:nvPr/>
        </p:nvSpPr>
        <p:spPr>
          <a:xfrm>
            <a:off x="4311248" y="5831817"/>
            <a:ext cx="978265" cy="6399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50" smtClean="0">
                <a:latin typeface="MS UI Gothic" panose="020B0600070205080204" pitchFamily="50" charset="-128"/>
                <a:ea typeface="MS UI Gothic" panose="020B0600070205080204" pitchFamily="50" charset="-128"/>
              </a:rPr>
              <a:t>導入講義</a:t>
            </a:r>
            <a:endParaRPr lang="en-US" altLang="ja-JP" sz="1350" dirty="0">
              <a:latin typeface="MS UI Gothic" panose="020B0600070205080204" pitchFamily="50" charset="-128"/>
              <a:ea typeface="MS UI Gothic" panose="020B0600070205080204" pitchFamily="50" charset="-128"/>
            </a:endParaRPr>
          </a:p>
          <a:p>
            <a:pPr algn="ctr"/>
            <a:r>
              <a:rPr lang="ja-JP" altLang="en-US" sz="900" dirty="0">
                <a:latin typeface="MS UI Gothic" panose="020B0600070205080204" pitchFamily="50" charset="-128"/>
                <a:ea typeface="MS UI Gothic" panose="020B0600070205080204" pitchFamily="50" charset="-128"/>
              </a:rPr>
              <a:t>コミュニティワーク</a:t>
            </a:r>
          </a:p>
        </p:txBody>
      </p:sp>
      <p:sp>
        <p:nvSpPr>
          <p:cNvPr id="72" name="正方形/長方形 71"/>
          <p:cNvSpPr/>
          <p:nvPr/>
        </p:nvSpPr>
        <p:spPr>
          <a:xfrm>
            <a:off x="5326557" y="5831817"/>
            <a:ext cx="2227464" cy="6399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６人グループにてグループ演習</a:t>
            </a:r>
          </a:p>
          <a:p>
            <a:pPr algn="ctr"/>
            <a:endParaRPr lang="ja-JP" altLang="en-US" sz="1050">
              <a:latin typeface="MS UI Gothic" panose="020B0600070205080204" pitchFamily="50" charset="-128"/>
              <a:ea typeface="MS UI Gothic" panose="020B0600070205080204" pitchFamily="50" charset="-128"/>
            </a:endParaRPr>
          </a:p>
          <a:p>
            <a:pPr algn="ctr"/>
            <a:endParaRPr lang="ja-JP" altLang="en-US" sz="1050" dirty="0">
              <a:latin typeface="MS UI Gothic" panose="020B0600070205080204" pitchFamily="50" charset="-128"/>
              <a:ea typeface="MS UI Gothic" panose="020B0600070205080204" pitchFamily="50" charset="-128"/>
            </a:endParaRPr>
          </a:p>
        </p:txBody>
      </p:sp>
      <p:sp>
        <p:nvSpPr>
          <p:cNvPr id="73" name="正方形/長方形 72"/>
          <p:cNvSpPr/>
          <p:nvPr/>
        </p:nvSpPr>
        <p:spPr>
          <a:xfrm>
            <a:off x="7592378" y="5835631"/>
            <a:ext cx="602498" cy="643960"/>
          </a:xfrm>
          <a:prstGeom prst="rect">
            <a:avLst/>
          </a:prstGeom>
          <a:solidFill>
            <a:schemeClr val="accent5">
              <a:lumMod val="40000"/>
              <a:lumOff val="6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smtClean="0">
                <a:latin typeface="MS UI Gothic" panose="020B0600070205080204" pitchFamily="50" charset="-128"/>
                <a:ea typeface="MS UI Gothic" panose="020B0600070205080204" pitchFamily="50" charset="-128"/>
              </a:rPr>
              <a:t>研修</a:t>
            </a:r>
          </a:p>
          <a:p>
            <a:pPr algn="ctr"/>
            <a:r>
              <a:rPr lang="ja-JP" altLang="en-US" sz="1200" smtClean="0">
                <a:latin typeface="MS UI Gothic" panose="020B0600070205080204" pitchFamily="50" charset="-128"/>
                <a:ea typeface="MS UI Gothic" panose="020B0600070205080204" pitchFamily="50" charset="-128"/>
              </a:rPr>
              <a:t>まとめ</a:t>
            </a:r>
            <a:endParaRPr lang="ja-JP" altLang="en-US" sz="1200" dirty="0">
              <a:latin typeface="MS UI Gothic" panose="020B0600070205080204" pitchFamily="50" charset="-128"/>
              <a:ea typeface="MS UI Gothic" panose="020B0600070205080204" pitchFamily="50" charset="-128"/>
            </a:endParaRPr>
          </a:p>
        </p:txBody>
      </p:sp>
      <p:sp>
        <p:nvSpPr>
          <p:cNvPr id="75" name="正方形/長方形 74"/>
          <p:cNvSpPr/>
          <p:nvPr/>
        </p:nvSpPr>
        <p:spPr>
          <a:xfrm>
            <a:off x="5365706" y="6103790"/>
            <a:ext cx="2132168" cy="342447"/>
          </a:xfrm>
          <a:prstGeom prst="rect">
            <a:avLst/>
          </a:prstGeom>
          <a:gradFill>
            <a:gsLst>
              <a:gs pos="0">
                <a:schemeClr val="bg1"/>
              </a:gs>
              <a:gs pos="0">
                <a:schemeClr val="bg1"/>
              </a:gs>
              <a:gs pos="100000">
                <a:schemeClr val="bg1"/>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050" smtClean="0">
                <a:latin typeface="MS UI Gothic" panose="020B0600070205080204" pitchFamily="50" charset="-128"/>
                <a:ea typeface="MS UI Gothic" panose="020B0600070205080204" pitchFamily="50" charset="-128"/>
              </a:rPr>
              <a:t>実践報告・ヒアリングシート記入</a:t>
            </a:r>
          </a:p>
          <a:p>
            <a:pPr algn="ctr"/>
            <a:r>
              <a:rPr lang="ja-JP" altLang="en-US" sz="1050" smtClean="0">
                <a:latin typeface="MS UI Gothic" panose="020B0600070205080204" pitchFamily="50" charset="-128"/>
                <a:ea typeface="MS UI Gothic" panose="020B0600070205080204" pitchFamily="50" charset="-128"/>
              </a:rPr>
              <a:t>地域支援について</a:t>
            </a:r>
            <a:endParaRPr lang="ja-JP" altLang="en-US" sz="1050">
              <a:latin typeface="MS UI Gothic" panose="020B0600070205080204" pitchFamily="50" charset="-128"/>
              <a:ea typeface="MS UI Gothic" panose="020B0600070205080204" pitchFamily="50" charset="-128"/>
            </a:endParaRPr>
          </a:p>
        </p:txBody>
      </p:sp>
      <p:sp>
        <p:nvSpPr>
          <p:cNvPr id="76" name="屈折矢印 75"/>
          <p:cNvSpPr/>
          <p:nvPr/>
        </p:nvSpPr>
        <p:spPr>
          <a:xfrm rot="10800000">
            <a:off x="756479" y="5565940"/>
            <a:ext cx="1361210" cy="387675"/>
          </a:xfrm>
          <a:prstGeom prst="bentUpArrow">
            <a:avLst>
              <a:gd name="adj1" fmla="val 13490"/>
              <a:gd name="adj2" fmla="val 19245"/>
              <a:gd name="adj3" fmla="val 16368"/>
            </a:avLst>
          </a:prstGeom>
          <a:solidFill>
            <a:schemeClr val="tx1"/>
          </a:solidFill>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350"/>
          </a:p>
        </p:txBody>
      </p:sp>
      <p:sp>
        <p:nvSpPr>
          <p:cNvPr id="42" name="テキスト ボックス 41"/>
          <p:cNvSpPr txBox="1"/>
          <p:nvPr/>
        </p:nvSpPr>
        <p:spPr>
          <a:xfrm>
            <a:off x="8165" y="6532350"/>
            <a:ext cx="7673789" cy="307777"/>
          </a:xfrm>
          <a:prstGeom prst="rect">
            <a:avLst/>
          </a:prstGeom>
          <a:noFill/>
        </p:spPr>
        <p:txBody>
          <a:bodyPr wrap="square" rtlCol="0">
            <a:spAutoFit/>
          </a:bodyPr>
          <a:lstStyle/>
          <a:p>
            <a:r>
              <a:rPr kumimoji="1" lang="ja-JP" altLang="en-US" sz="1400" smtClean="0">
                <a:latin typeface="MS UI Gothic" panose="020B0600070205080204" pitchFamily="50" charset="-128"/>
                <a:ea typeface="MS UI Gothic" panose="020B0600070205080204" pitchFamily="50" charset="-128"/>
              </a:rPr>
              <a:t>平成</a:t>
            </a:r>
            <a:r>
              <a:rPr kumimoji="1" lang="en-US" altLang="ja-JP" sz="1400" smtClean="0">
                <a:latin typeface="MS UI Gothic" panose="020B0600070205080204" pitchFamily="50" charset="-128"/>
                <a:ea typeface="MS UI Gothic" panose="020B0600070205080204" pitchFamily="50" charset="-128"/>
              </a:rPr>
              <a:t>30</a:t>
            </a:r>
            <a:r>
              <a:rPr kumimoji="1" lang="ja-JP" altLang="en-US" sz="1400" smtClean="0">
                <a:latin typeface="MS UI Gothic" panose="020B0600070205080204" pitchFamily="50" charset="-128"/>
                <a:ea typeface="MS UI Gothic" panose="020B0600070205080204" pitchFamily="50" charset="-128"/>
              </a:rPr>
              <a:t>年度 障害者総合福祉推進事業におけるモデル研修での研修ガイダンス資料例（一部改変）</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1881823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41158" y="416486"/>
            <a:ext cx="7886700" cy="641350"/>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研修２日目の流れ</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8" name="正方形/長方形 7"/>
          <p:cNvSpPr/>
          <p:nvPr/>
        </p:nvSpPr>
        <p:spPr>
          <a:xfrm>
            <a:off x="620802" y="1326772"/>
            <a:ext cx="8124868" cy="3567952"/>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2800" smtClean="0">
                <a:solidFill>
                  <a:schemeClr val="tx1"/>
                </a:solidFill>
                <a:latin typeface="MS UI Gothic" panose="020B0600070205080204" pitchFamily="50" charset="-128"/>
                <a:ea typeface="MS UI Gothic" panose="020B0600070205080204" pitchFamily="50" charset="-128"/>
              </a:rPr>
              <a:t>◉演習導入講義</a:t>
            </a:r>
            <a:r>
              <a:rPr lang="ja-JP" altLang="en-US" sz="2800" dirty="0">
                <a:solidFill>
                  <a:schemeClr val="tx1"/>
                </a:solidFill>
                <a:latin typeface="MS UI Gothic" panose="020B0600070205080204" pitchFamily="50" charset="-128"/>
                <a:ea typeface="MS UI Gothic" panose="020B0600070205080204" pitchFamily="50" charset="-128"/>
              </a:rPr>
              <a:t>→セルフチェック（自己業務の</a:t>
            </a:r>
            <a:r>
              <a:rPr lang="ja-JP" altLang="en-US" sz="2800">
                <a:solidFill>
                  <a:schemeClr val="tx1"/>
                </a:solidFill>
                <a:latin typeface="MS UI Gothic" panose="020B0600070205080204" pitchFamily="50" charset="-128"/>
                <a:ea typeface="MS UI Gothic" panose="020B0600070205080204" pitchFamily="50" charset="-128"/>
              </a:rPr>
              <a:t>振り返り</a:t>
            </a:r>
            <a:r>
              <a:rPr lang="ja-JP" altLang="en-US" sz="2800" smtClean="0">
                <a:solidFill>
                  <a:schemeClr val="tx1"/>
                </a:solidFill>
                <a:latin typeface="MS UI Gothic" panose="020B0600070205080204" pitchFamily="50" charset="-128"/>
                <a:ea typeface="MS UI Gothic" panose="020B0600070205080204" pitchFamily="50" charset="-128"/>
              </a:rPr>
              <a:t>）</a:t>
            </a:r>
          </a:p>
          <a:p>
            <a:endParaRPr lang="en-US" altLang="ja-JP" sz="2800" dirty="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◉実践報告</a:t>
            </a:r>
            <a:r>
              <a:rPr lang="ja-JP" altLang="en-US" sz="2800">
                <a:solidFill>
                  <a:schemeClr val="tx1"/>
                </a:solidFill>
                <a:latin typeface="MS UI Gothic" panose="020B0600070205080204" pitchFamily="50" charset="-128"/>
                <a:ea typeface="MS UI Gothic" panose="020B0600070205080204" pitchFamily="50" charset="-128"/>
              </a:rPr>
              <a:t>・</a:t>
            </a:r>
            <a:r>
              <a:rPr lang="ja-JP" altLang="en-US" sz="2800" smtClean="0">
                <a:solidFill>
                  <a:schemeClr val="tx1"/>
                </a:solidFill>
                <a:latin typeface="MS UI Gothic" panose="020B0600070205080204" pitchFamily="50" charset="-128"/>
                <a:ea typeface="MS UI Gothic" panose="020B0600070205080204" pitchFamily="50" charset="-128"/>
              </a:rPr>
              <a:t>検討</a:t>
            </a:r>
          </a:p>
          <a:p>
            <a:r>
              <a:rPr lang="ja-JP" altLang="en-US" sz="2800" smtClean="0">
                <a:solidFill>
                  <a:schemeClr val="tx1"/>
                </a:solidFill>
                <a:latin typeface="MS UI Gothic" panose="020B0600070205080204" pitchFamily="50" charset="-128"/>
                <a:ea typeface="MS UI Gothic" panose="020B0600070205080204" pitchFamily="50" charset="-128"/>
              </a:rPr>
              <a:t>　（セルフチェックシート</a:t>
            </a:r>
            <a:r>
              <a:rPr lang="ja-JP" altLang="en-US" sz="2800" dirty="0">
                <a:solidFill>
                  <a:schemeClr val="tx1"/>
                </a:solidFill>
                <a:latin typeface="MS UI Gothic" panose="020B0600070205080204" pitchFamily="50" charset="-128"/>
                <a:ea typeface="MS UI Gothic" panose="020B0600070205080204" pitchFamily="50" charset="-128"/>
              </a:rPr>
              <a:t>を参考にして意思決定支援</a:t>
            </a:r>
            <a:r>
              <a:rPr lang="ja-JP" altLang="en-US" sz="2800">
                <a:solidFill>
                  <a:schemeClr val="tx1"/>
                </a:solidFill>
                <a:latin typeface="MS UI Gothic" panose="020B0600070205080204" pitchFamily="50" charset="-128"/>
                <a:ea typeface="MS UI Gothic" panose="020B0600070205080204" pitchFamily="50" charset="-128"/>
              </a:rPr>
              <a:t>の</a:t>
            </a:r>
            <a:r>
              <a:rPr lang="ja-JP" altLang="en-US" sz="2800" smtClean="0">
                <a:solidFill>
                  <a:schemeClr val="tx1"/>
                </a:solidFill>
                <a:latin typeface="MS UI Gothic" panose="020B0600070205080204" pitchFamily="50" charset="-128"/>
                <a:ea typeface="MS UI Gothic" panose="020B0600070205080204" pitchFamily="50" charset="-128"/>
              </a:rPr>
              <a:t>確</a:t>
            </a:r>
          </a:p>
          <a:p>
            <a:r>
              <a:rPr lang="ja-JP" altLang="en-US" sz="2800" smtClean="0">
                <a:solidFill>
                  <a:schemeClr val="tx1"/>
                </a:solidFill>
                <a:latin typeface="MS UI Gothic" panose="020B0600070205080204" pitchFamily="50" charset="-128"/>
                <a:ea typeface="MS UI Gothic" panose="020B0600070205080204" pitchFamily="50" charset="-128"/>
              </a:rPr>
              <a:t>　　認、検討</a:t>
            </a:r>
            <a:r>
              <a:rPr lang="ja-JP" altLang="en-US" sz="2800" dirty="0">
                <a:solidFill>
                  <a:schemeClr val="tx1"/>
                </a:solidFill>
                <a:latin typeface="MS UI Gothic" panose="020B0600070205080204" pitchFamily="50" charset="-128"/>
                <a:ea typeface="MS UI Gothic" panose="020B0600070205080204" pitchFamily="50" charset="-128"/>
              </a:rPr>
              <a:t>課題の具体的対応の</a:t>
            </a:r>
            <a:r>
              <a:rPr lang="ja-JP" altLang="en-US" sz="2800">
                <a:solidFill>
                  <a:schemeClr val="tx1"/>
                </a:solidFill>
                <a:latin typeface="MS UI Gothic" panose="020B0600070205080204" pitchFamily="50" charset="-128"/>
                <a:ea typeface="MS UI Gothic" panose="020B0600070205080204" pitchFamily="50" charset="-128"/>
              </a:rPr>
              <a:t>検討</a:t>
            </a:r>
            <a:r>
              <a:rPr lang="ja-JP" altLang="en-US" sz="2800" smtClean="0">
                <a:solidFill>
                  <a:schemeClr val="tx1"/>
                </a:solidFill>
                <a:latin typeface="MS UI Gothic" panose="020B0600070205080204" pitchFamily="50" charset="-128"/>
                <a:ea typeface="MS UI Gothic" panose="020B0600070205080204" pitchFamily="50" charset="-128"/>
              </a:rPr>
              <a:t>）</a:t>
            </a:r>
          </a:p>
          <a:p>
            <a:endParaRPr lang="en-US" altLang="ja-JP" sz="2800" dirty="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◉課題実習に向けた整理</a:t>
            </a:r>
          </a:p>
          <a:p>
            <a:r>
              <a:rPr lang="ja-JP" altLang="en-US" sz="2800" smtClean="0">
                <a:solidFill>
                  <a:schemeClr val="tx1"/>
                </a:solidFill>
                <a:latin typeface="MS UI Gothic" panose="020B0600070205080204" pitchFamily="50" charset="-128"/>
                <a:ea typeface="MS UI Gothic" panose="020B0600070205080204" pitchFamily="50" charset="-128"/>
              </a:rPr>
              <a:t>　（</a:t>
            </a:r>
            <a:r>
              <a:rPr lang="ja-JP" altLang="en-US" sz="2800" dirty="0">
                <a:solidFill>
                  <a:schemeClr val="tx1"/>
                </a:solidFill>
                <a:latin typeface="MS UI Gothic" panose="020B0600070205080204" pitchFamily="50" charset="-128"/>
                <a:ea typeface="MS UI Gothic" panose="020B0600070205080204" pitchFamily="50" charset="-128"/>
              </a:rPr>
              <a:t>自身の気づきや助言を</a:t>
            </a:r>
            <a:r>
              <a:rPr lang="ja-JP" altLang="en-US" sz="2800">
                <a:solidFill>
                  <a:schemeClr val="tx1"/>
                </a:solidFill>
                <a:latin typeface="MS UI Gothic" panose="020B0600070205080204" pitchFamily="50" charset="-128"/>
                <a:ea typeface="MS UI Gothic" panose="020B0600070205080204" pitchFamily="50" charset="-128"/>
              </a:rPr>
              <a:t>踏まえ</a:t>
            </a:r>
            <a:r>
              <a:rPr lang="ja-JP" altLang="en-US" sz="2800" smtClean="0">
                <a:solidFill>
                  <a:schemeClr val="tx1"/>
                </a:solidFill>
                <a:latin typeface="MS UI Gothic" panose="020B0600070205080204" pitchFamily="50" charset="-128"/>
                <a:ea typeface="MS UI Gothic" panose="020B0600070205080204" pitchFamily="50" charset="-128"/>
              </a:rPr>
              <a:t>、課題実習で</a:t>
            </a:r>
            <a:r>
              <a:rPr lang="ja-JP" altLang="en-US" sz="2800">
                <a:solidFill>
                  <a:schemeClr val="tx1"/>
                </a:solidFill>
                <a:latin typeface="MS UI Gothic" panose="020B0600070205080204" pitchFamily="50" charset="-128"/>
                <a:ea typeface="MS UI Gothic" panose="020B0600070205080204" pitchFamily="50" charset="-128"/>
              </a:rPr>
              <a:t>行う</a:t>
            </a:r>
            <a:r>
              <a:rPr lang="ja-JP" altLang="en-US" sz="2800" smtClean="0">
                <a:solidFill>
                  <a:schemeClr val="tx1"/>
                </a:solidFill>
                <a:latin typeface="MS UI Gothic" panose="020B0600070205080204" pitchFamily="50" charset="-128"/>
                <a:ea typeface="MS UI Gothic" panose="020B0600070205080204" pitchFamily="50" charset="-128"/>
              </a:rPr>
              <a:t>支援</a:t>
            </a:r>
          </a:p>
          <a:p>
            <a:r>
              <a:rPr lang="ja-JP" altLang="en-US" sz="2800" smtClean="0">
                <a:solidFill>
                  <a:schemeClr val="tx1"/>
                </a:solidFill>
                <a:latin typeface="MS UI Gothic" panose="020B0600070205080204" pitchFamily="50" charset="-128"/>
                <a:ea typeface="MS UI Gothic" panose="020B0600070205080204" pitchFamily="50" charset="-128"/>
              </a:rPr>
              <a:t>　　の</a:t>
            </a:r>
            <a:r>
              <a:rPr lang="ja-JP" altLang="en-US" sz="2800" dirty="0">
                <a:solidFill>
                  <a:schemeClr val="tx1"/>
                </a:solidFill>
                <a:latin typeface="MS UI Gothic" panose="020B0600070205080204" pitchFamily="50" charset="-128"/>
                <a:ea typeface="MS UI Gothic" panose="020B0600070205080204" pitchFamily="50" charset="-128"/>
              </a:rPr>
              <a:t>内容を整理→共有）→グループで共有</a:t>
            </a:r>
          </a:p>
        </p:txBody>
      </p:sp>
    </p:spTree>
    <p:extLst>
      <p:ext uri="{BB962C8B-B14F-4D97-AF65-F5344CB8AC3E}">
        <p14:creationId xmlns:p14="http://schemas.microsoft.com/office/powerpoint/2010/main" val="395188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41158" y="416486"/>
            <a:ext cx="7886700" cy="641350"/>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課題実習について</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8" name="正方形/長方形 7"/>
          <p:cNvSpPr/>
          <p:nvPr/>
        </p:nvSpPr>
        <p:spPr>
          <a:xfrm>
            <a:off x="656665" y="1640528"/>
            <a:ext cx="8124868" cy="3567952"/>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2800">
                <a:solidFill>
                  <a:schemeClr val="tx1"/>
                </a:solidFill>
                <a:latin typeface="MS UI Gothic" panose="020B0600070205080204" pitchFamily="50" charset="-128"/>
                <a:ea typeface="MS UI Gothic" panose="020B0600070205080204" pitchFamily="50" charset="-128"/>
              </a:rPr>
              <a:t>◉</a:t>
            </a:r>
            <a:r>
              <a:rPr lang="ja-JP" altLang="en-US" sz="2800" smtClean="0">
                <a:solidFill>
                  <a:schemeClr val="tx1"/>
                </a:solidFill>
                <a:latin typeface="MS UI Gothic" panose="020B0600070205080204" pitchFamily="50" charset="-128"/>
                <a:ea typeface="MS UI Gothic" panose="020B0600070205080204" pitchFamily="50" charset="-128"/>
              </a:rPr>
              <a:t>インターバル期間に</a:t>
            </a:r>
            <a:r>
              <a:rPr lang="ja-JP" altLang="en-US" sz="2800">
                <a:solidFill>
                  <a:schemeClr val="tx1"/>
                </a:solidFill>
                <a:latin typeface="MS UI Gothic" panose="020B0600070205080204" pitchFamily="50" charset="-128"/>
                <a:ea typeface="MS UI Gothic" panose="020B0600070205080204" pitchFamily="50" charset="-128"/>
              </a:rPr>
              <a:t>おける課題実習の目的</a:t>
            </a:r>
          </a:p>
          <a:p>
            <a:r>
              <a:rPr lang="ja-JP" altLang="en-US" sz="2000" smtClean="0">
                <a:solidFill>
                  <a:schemeClr val="tx1"/>
                </a:solidFill>
                <a:latin typeface="MS UI Gothic" panose="020B0600070205080204" pitchFamily="50" charset="-128"/>
                <a:ea typeface="MS UI Gothic" panose="020B0600070205080204" pitchFamily="50" charset="-128"/>
              </a:rPr>
              <a:t>　相談</a:t>
            </a:r>
            <a:r>
              <a:rPr lang="ja-JP" altLang="en-US" sz="2000">
                <a:solidFill>
                  <a:schemeClr val="tx1"/>
                </a:solidFill>
                <a:latin typeface="MS UI Gothic" panose="020B0600070205080204" pitchFamily="50" charset="-128"/>
                <a:ea typeface="MS UI Gothic" panose="020B0600070205080204" pitchFamily="50" charset="-128"/>
              </a:rPr>
              <a:t>支援専門員は、経験を積み重ねても自己の振り返りが必要な業務ですが、日常業務に追われてしまい、その機会を得ることが難しい状況にあります。また、自らの支援について他者から助言・指導を受ける機会が少ないことから、助言等を期待して研修を受講される方も多くみうけられます。そのため、研修時に自己の振り返りと他者からの助言・指導を受ける機会を設け、さらに研修の合間に実地での課題実習として、基幹相談支援センター等に出向いての研修を組み入れることで、研修後も継続して助言等が受けられる場面を作ることが目的です</a:t>
            </a:r>
            <a:r>
              <a:rPr lang="ja-JP" altLang="en-US" sz="2000" smtClean="0">
                <a:solidFill>
                  <a:schemeClr val="tx1"/>
                </a:solidFill>
                <a:latin typeface="MS UI Gothic" panose="020B0600070205080204" pitchFamily="50" charset="-128"/>
                <a:ea typeface="MS UI Gothic" panose="020B0600070205080204" pitchFamily="50" charset="-128"/>
              </a:rPr>
              <a:t>。</a:t>
            </a:r>
          </a:p>
          <a:p>
            <a:endParaRPr lang="ja-JP" altLang="en-US" sz="2400">
              <a:solidFill>
                <a:schemeClr val="tx1"/>
              </a:solidFill>
              <a:latin typeface="MS UI Gothic" panose="020B0600070205080204" pitchFamily="50" charset="-128"/>
              <a:ea typeface="MS UI Gothic" panose="020B0600070205080204" pitchFamily="50" charset="-128"/>
            </a:endParaRPr>
          </a:p>
          <a:p>
            <a:r>
              <a:rPr lang="ja-JP" altLang="en-US" sz="2400">
                <a:solidFill>
                  <a:schemeClr val="tx1"/>
                </a:solidFill>
                <a:latin typeface="MS UI Gothic" panose="020B0600070205080204" pitchFamily="50" charset="-128"/>
                <a:ea typeface="MS UI Gothic" panose="020B0600070205080204" pitchFamily="50" charset="-128"/>
              </a:rPr>
              <a:t>◉</a:t>
            </a:r>
            <a:r>
              <a:rPr lang="ja-JP" altLang="en-US" sz="2400" smtClean="0">
                <a:solidFill>
                  <a:schemeClr val="tx1"/>
                </a:solidFill>
                <a:latin typeface="MS UI Gothic" panose="020B0600070205080204" pitchFamily="50" charset="-128"/>
                <a:ea typeface="MS UI Gothic" panose="020B0600070205080204" pitchFamily="50" charset="-128"/>
              </a:rPr>
              <a:t>インターバル</a:t>
            </a:r>
            <a:r>
              <a:rPr lang="ja-JP" altLang="en-US" sz="2400">
                <a:solidFill>
                  <a:schemeClr val="tx1"/>
                </a:solidFill>
                <a:latin typeface="MS UI Gothic" panose="020B0600070205080204" pitchFamily="50" charset="-128"/>
                <a:ea typeface="MS UI Gothic" panose="020B0600070205080204" pitchFamily="50" charset="-128"/>
              </a:rPr>
              <a:t>期間での実地における課題</a:t>
            </a:r>
            <a:r>
              <a:rPr lang="ja-JP" altLang="en-US" sz="2400" smtClean="0">
                <a:solidFill>
                  <a:schemeClr val="tx1"/>
                </a:solidFill>
                <a:latin typeface="MS UI Gothic" panose="020B0600070205080204" pitchFamily="50" charset="-128"/>
                <a:ea typeface="MS UI Gothic" panose="020B0600070205080204" pitchFamily="50" charset="-128"/>
              </a:rPr>
              <a:t>実習</a:t>
            </a:r>
            <a:r>
              <a:rPr lang="en-US" altLang="ja-JP" sz="2400" smtClean="0">
                <a:solidFill>
                  <a:schemeClr val="tx1"/>
                </a:solidFill>
                <a:latin typeface="MS UI Gothic" panose="020B0600070205080204" pitchFamily="50" charset="-128"/>
                <a:ea typeface="MS UI Gothic" panose="020B0600070205080204" pitchFamily="50" charset="-128"/>
              </a:rPr>
              <a:t>(</a:t>
            </a:r>
            <a:r>
              <a:rPr lang="ja-JP" altLang="en-US" sz="2400" smtClean="0">
                <a:solidFill>
                  <a:schemeClr val="tx1"/>
                </a:solidFill>
                <a:latin typeface="MS UI Gothic" panose="020B0600070205080204" pitchFamily="50" charset="-128"/>
                <a:ea typeface="MS UI Gothic" panose="020B0600070205080204" pitchFamily="50" charset="-128"/>
              </a:rPr>
              <a:t>参考</a:t>
            </a:r>
            <a:r>
              <a:rPr lang="ja-JP" altLang="en-US" sz="2400">
                <a:solidFill>
                  <a:schemeClr val="tx1"/>
                </a:solidFill>
                <a:latin typeface="MS UI Gothic" panose="020B0600070205080204" pitchFamily="50" charset="-128"/>
                <a:ea typeface="MS UI Gothic" panose="020B0600070205080204" pitchFamily="50" charset="-128"/>
              </a:rPr>
              <a:t>例</a:t>
            </a:r>
            <a:r>
              <a:rPr lang="en-US" altLang="ja-JP" sz="2400" smtClean="0">
                <a:solidFill>
                  <a:schemeClr val="tx1"/>
                </a:solidFill>
                <a:latin typeface="MS UI Gothic" panose="020B0600070205080204" pitchFamily="50" charset="-128"/>
                <a:ea typeface="MS UI Gothic" panose="020B0600070205080204" pitchFamily="50" charset="-128"/>
              </a:rPr>
              <a:t>)</a:t>
            </a:r>
            <a:endParaRPr lang="ja-JP" altLang="en-US" sz="2400">
              <a:solidFill>
                <a:schemeClr val="tx1"/>
              </a:solidFill>
              <a:latin typeface="MS UI Gothic" panose="020B0600070205080204" pitchFamily="50" charset="-128"/>
              <a:ea typeface="MS UI Gothic" panose="020B0600070205080204" pitchFamily="50" charset="-128"/>
            </a:endParaRPr>
          </a:p>
          <a:p>
            <a:r>
              <a:rPr lang="ja-JP" altLang="en-US">
                <a:solidFill>
                  <a:schemeClr val="tx1"/>
                </a:solidFill>
                <a:latin typeface="MS UI Gothic" panose="020B0600070205080204" pitchFamily="50" charset="-128"/>
                <a:ea typeface="MS UI Gothic" panose="020B0600070205080204" pitchFamily="50" charset="-128"/>
              </a:rPr>
              <a:t>　</a:t>
            </a:r>
            <a:r>
              <a:rPr lang="ja-JP" altLang="en-US" smtClean="0">
                <a:solidFill>
                  <a:schemeClr val="tx1"/>
                </a:solidFill>
                <a:latin typeface="MS UI Gothic" panose="020B0600070205080204" pitchFamily="50" charset="-128"/>
                <a:ea typeface="MS UI Gothic" panose="020B0600070205080204" pitchFamily="50" charset="-128"/>
              </a:rPr>
              <a:t>・演習内で</a:t>
            </a:r>
            <a:r>
              <a:rPr lang="ja-JP" altLang="en-US">
                <a:solidFill>
                  <a:schemeClr val="tx1"/>
                </a:solidFill>
                <a:latin typeface="MS UI Gothic" panose="020B0600070205080204" pitchFamily="50" charset="-128"/>
                <a:ea typeface="MS UI Gothic" panose="020B0600070205080204" pitchFamily="50" charset="-128"/>
              </a:rPr>
              <a:t>整理された支援に</a:t>
            </a:r>
            <a:r>
              <a:rPr lang="ja-JP" altLang="en-US" smtClean="0">
                <a:solidFill>
                  <a:schemeClr val="tx1"/>
                </a:solidFill>
                <a:latin typeface="MS UI Gothic" panose="020B0600070205080204" pitchFamily="50" charset="-128"/>
                <a:ea typeface="MS UI Gothic" panose="020B0600070205080204" pitchFamily="50" charset="-128"/>
              </a:rPr>
              <a:t>ついて、具体的</a:t>
            </a:r>
            <a:r>
              <a:rPr lang="ja-JP" altLang="en-US">
                <a:solidFill>
                  <a:schemeClr val="tx1"/>
                </a:solidFill>
                <a:latin typeface="MS UI Gothic" panose="020B0600070205080204" pitchFamily="50" charset="-128"/>
                <a:ea typeface="MS UI Gothic" panose="020B0600070205080204" pitchFamily="50" charset="-128"/>
              </a:rPr>
              <a:t>にどのように行うか</a:t>
            </a:r>
            <a:r>
              <a:rPr lang="ja-JP" altLang="en-US" smtClean="0">
                <a:solidFill>
                  <a:schemeClr val="tx1"/>
                </a:solidFill>
                <a:latin typeface="MS UI Gothic" panose="020B0600070205080204" pitchFamily="50" charset="-128"/>
                <a:ea typeface="MS UI Gothic" panose="020B0600070205080204" pitchFamily="50" charset="-128"/>
              </a:rPr>
              <a:t>の検討</a:t>
            </a:r>
            <a:endParaRPr lang="ja-JP" altLang="en-US">
              <a:solidFill>
                <a:schemeClr val="tx1"/>
              </a:solidFill>
              <a:latin typeface="MS UI Gothic" panose="020B0600070205080204" pitchFamily="50" charset="-128"/>
              <a:ea typeface="MS UI Gothic" panose="020B0600070205080204" pitchFamily="50" charset="-128"/>
            </a:endParaRPr>
          </a:p>
          <a:p>
            <a:r>
              <a:rPr lang="ja-JP" altLang="en-US">
                <a:solidFill>
                  <a:schemeClr val="tx1"/>
                </a:solidFill>
                <a:latin typeface="MS UI Gothic" panose="020B0600070205080204" pitchFamily="50" charset="-128"/>
                <a:ea typeface="MS UI Gothic" panose="020B0600070205080204" pitchFamily="50" charset="-128"/>
              </a:rPr>
              <a:t>　</a:t>
            </a:r>
            <a:r>
              <a:rPr lang="ja-JP" altLang="en-US" smtClean="0">
                <a:solidFill>
                  <a:schemeClr val="tx1"/>
                </a:solidFill>
                <a:latin typeface="MS UI Gothic" panose="020B0600070205080204" pitchFamily="50" charset="-128"/>
                <a:ea typeface="MS UI Gothic" panose="020B0600070205080204" pitchFamily="50" charset="-128"/>
              </a:rPr>
              <a:t>・演習内で</a:t>
            </a:r>
            <a:r>
              <a:rPr lang="ja-JP" altLang="en-US">
                <a:solidFill>
                  <a:schemeClr val="tx1"/>
                </a:solidFill>
                <a:latin typeface="MS UI Gothic" panose="020B0600070205080204" pitchFamily="50" charset="-128"/>
                <a:ea typeface="MS UI Gothic" panose="020B0600070205080204" pitchFamily="50" charset="-128"/>
              </a:rPr>
              <a:t>整理された支援を実際に行ってみたことの共有</a:t>
            </a:r>
            <a:r>
              <a:rPr lang="ja-JP" altLang="en-US" smtClean="0">
                <a:solidFill>
                  <a:schemeClr val="tx1"/>
                </a:solidFill>
                <a:latin typeface="MS UI Gothic" panose="020B0600070205080204" pitchFamily="50" charset="-128"/>
                <a:ea typeface="MS UI Gothic" panose="020B0600070205080204" pitchFamily="50" charset="-128"/>
              </a:rPr>
              <a:t>および助言等を受ける</a:t>
            </a:r>
          </a:p>
          <a:p>
            <a:endParaRPr lang="ja-JP" altLang="en-US">
              <a:solidFill>
                <a:schemeClr val="tx1"/>
              </a:solidFill>
              <a:latin typeface="MS UI Gothic" panose="020B0600070205080204" pitchFamily="50" charset="-128"/>
              <a:ea typeface="MS UI Gothic" panose="020B0600070205080204" pitchFamily="50" charset="-128"/>
            </a:endParaRPr>
          </a:p>
          <a:p>
            <a:r>
              <a:rPr lang="ja-JP" altLang="en-US" smtClean="0">
                <a:solidFill>
                  <a:schemeClr val="tx1"/>
                </a:solidFill>
                <a:latin typeface="MS UI Gothic" panose="020B0600070205080204" pitchFamily="50" charset="-128"/>
                <a:ea typeface="MS UI Gothic" panose="020B0600070205080204" pitchFamily="50" charset="-128"/>
              </a:rPr>
              <a:t>　</a:t>
            </a:r>
            <a:r>
              <a:rPr lang="en-US" altLang="ja-JP" smtClean="0">
                <a:solidFill>
                  <a:schemeClr val="tx1"/>
                </a:solidFill>
                <a:latin typeface="MS UI Gothic" panose="020B0600070205080204" pitchFamily="50" charset="-128"/>
                <a:ea typeface="MS UI Gothic" panose="020B0600070205080204" pitchFamily="50" charset="-128"/>
              </a:rPr>
              <a:t>※</a:t>
            </a:r>
            <a:r>
              <a:rPr lang="ja-JP" altLang="en-US" smtClean="0">
                <a:solidFill>
                  <a:schemeClr val="tx1"/>
                </a:solidFill>
                <a:latin typeface="MS UI Gothic" panose="020B0600070205080204" pitchFamily="50" charset="-128"/>
                <a:ea typeface="MS UI Gothic" panose="020B0600070205080204" pitchFamily="50" charset="-128"/>
              </a:rPr>
              <a:t>基幹相談支援センター等に出向いたり、地域の検討の場に参加する等により。</a:t>
            </a:r>
            <a:endParaRPr lang="ja-JP" altLang="en-US">
              <a:solidFill>
                <a:schemeClr val="tx1"/>
              </a:solidFill>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08686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41158" y="416486"/>
            <a:ext cx="7886700" cy="641350"/>
          </a:xfrm>
        </p:spPr>
        <p:txBody>
          <a:bodyPr>
            <a:normAutofit/>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研修３日目の流れ</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8" name="正方形/長方形 7"/>
          <p:cNvSpPr/>
          <p:nvPr/>
        </p:nvSpPr>
        <p:spPr>
          <a:xfrm>
            <a:off x="549082" y="1864651"/>
            <a:ext cx="8124868" cy="3567952"/>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2800" smtClean="0">
                <a:solidFill>
                  <a:schemeClr val="tx1"/>
                </a:solidFill>
                <a:latin typeface="MS UI Gothic" panose="020B0600070205080204" pitchFamily="50" charset="-128"/>
                <a:ea typeface="MS UI Gothic" panose="020B0600070205080204" pitchFamily="50" charset="-128"/>
              </a:rPr>
              <a:t>◉ 演習導入講義</a:t>
            </a:r>
            <a:r>
              <a:rPr lang="ja-JP" altLang="en-US" sz="2800">
                <a:solidFill>
                  <a:schemeClr val="tx1"/>
                </a:solidFill>
                <a:latin typeface="MS UI Gothic" panose="020B0600070205080204" pitchFamily="50" charset="-128"/>
                <a:ea typeface="MS UI Gothic" panose="020B0600070205080204" pitchFamily="50" charset="-128"/>
              </a:rPr>
              <a:t>→</a:t>
            </a:r>
            <a:r>
              <a:rPr lang="ja-JP" altLang="en-US" sz="2800" smtClean="0">
                <a:solidFill>
                  <a:schemeClr val="tx1"/>
                </a:solidFill>
                <a:latin typeface="MS UI Gothic" panose="020B0600070205080204" pitchFamily="50" charset="-128"/>
                <a:ea typeface="MS UI Gothic" panose="020B0600070205080204" pitchFamily="50" charset="-128"/>
              </a:rPr>
              <a:t>セルフチェック（</a:t>
            </a:r>
            <a:r>
              <a:rPr lang="ja-JP" altLang="en-US" sz="2800">
                <a:solidFill>
                  <a:schemeClr val="tx1"/>
                </a:solidFill>
                <a:latin typeface="MS UI Gothic" panose="020B0600070205080204" pitchFamily="50" charset="-128"/>
                <a:ea typeface="MS UI Gothic" panose="020B0600070205080204" pitchFamily="50" charset="-128"/>
              </a:rPr>
              <a:t>自己業務の振り返り）</a:t>
            </a:r>
          </a:p>
          <a:p>
            <a:pPr>
              <a:lnSpc>
                <a:spcPts val="600"/>
              </a:lnSpc>
            </a:pPr>
            <a:endParaRPr lang="ja-JP" altLang="en-US" sz="2800" smtClean="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 実践報告</a:t>
            </a:r>
            <a:r>
              <a:rPr lang="ja-JP" altLang="en-US" sz="2800">
                <a:solidFill>
                  <a:schemeClr val="tx1"/>
                </a:solidFill>
                <a:latin typeface="MS UI Gothic" panose="020B0600070205080204" pitchFamily="50" charset="-128"/>
                <a:ea typeface="MS UI Gothic" panose="020B0600070205080204" pitchFamily="50" charset="-128"/>
              </a:rPr>
              <a:t>・</a:t>
            </a:r>
            <a:r>
              <a:rPr lang="ja-JP" altLang="en-US" sz="2800" smtClean="0">
                <a:solidFill>
                  <a:schemeClr val="tx1"/>
                </a:solidFill>
                <a:latin typeface="MS UI Gothic" panose="020B0600070205080204" pitchFamily="50" charset="-128"/>
                <a:ea typeface="MS UI Gothic" panose="020B0600070205080204" pitchFamily="50" charset="-128"/>
              </a:rPr>
              <a:t>検討</a:t>
            </a:r>
          </a:p>
          <a:p>
            <a:r>
              <a:rPr lang="ja-JP" altLang="en-US" sz="2800" smtClean="0">
                <a:solidFill>
                  <a:schemeClr val="tx1"/>
                </a:solidFill>
                <a:latin typeface="MS UI Gothic" panose="020B0600070205080204" pitchFamily="50" charset="-128"/>
                <a:ea typeface="MS UI Gothic" panose="020B0600070205080204" pitchFamily="50" charset="-128"/>
              </a:rPr>
              <a:t>　（</a:t>
            </a:r>
            <a:r>
              <a:rPr lang="ja-JP" altLang="en-US" sz="2800">
                <a:solidFill>
                  <a:schemeClr val="tx1"/>
                </a:solidFill>
                <a:latin typeface="MS UI Gothic" panose="020B0600070205080204" pitchFamily="50" charset="-128"/>
                <a:ea typeface="MS UI Gothic" panose="020B0600070205080204" pitchFamily="50" charset="-128"/>
              </a:rPr>
              <a:t>セルフチェックシートを参考にしてチームアプローチの</a:t>
            </a:r>
            <a:r>
              <a:rPr lang="ja-JP" altLang="en-US" sz="2800" smtClean="0">
                <a:solidFill>
                  <a:schemeClr val="tx1"/>
                </a:solidFill>
                <a:latin typeface="MS UI Gothic" panose="020B0600070205080204" pitchFamily="50" charset="-128"/>
                <a:ea typeface="MS UI Gothic" panose="020B0600070205080204" pitchFamily="50" charset="-128"/>
              </a:rPr>
              <a:t>展</a:t>
            </a:r>
            <a:endParaRPr lang="en-US" altLang="ja-JP" sz="2800" smtClean="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　　開に</a:t>
            </a:r>
            <a:r>
              <a:rPr lang="ja-JP" altLang="en-US" sz="2800">
                <a:solidFill>
                  <a:schemeClr val="tx1"/>
                </a:solidFill>
                <a:latin typeface="MS UI Gothic" panose="020B0600070205080204" pitchFamily="50" charset="-128"/>
                <a:ea typeface="MS UI Gothic" panose="020B0600070205080204" pitchFamily="50" charset="-128"/>
              </a:rPr>
              <a:t>ついて確認、チームアプローチを行う上で困って</a:t>
            </a:r>
            <a:r>
              <a:rPr lang="ja-JP" altLang="en-US" sz="2800" smtClean="0">
                <a:solidFill>
                  <a:schemeClr val="tx1"/>
                </a:solidFill>
                <a:latin typeface="MS UI Gothic" panose="020B0600070205080204" pitchFamily="50" charset="-128"/>
                <a:ea typeface="MS UI Gothic" panose="020B0600070205080204" pitchFamily="50" charset="-128"/>
              </a:rPr>
              <a:t>い</a:t>
            </a:r>
          </a:p>
          <a:p>
            <a:r>
              <a:rPr lang="ja-JP" altLang="en-US" sz="2800" smtClean="0">
                <a:solidFill>
                  <a:schemeClr val="tx1"/>
                </a:solidFill>
                <a:latin typeface="MS UI Gothic" panose="020B0600070205080204" pitchFamily="50" charset="-128"/>
                <a:ea typeface="MS UI Gothic" panose="020B0600070205080204" pitchFamily="50" charset="-128"/>
              </a:rPr>
              <a:t>　　る</a:t>
            </a:r>
            <a:r>
              <a:rPr lang="ja-JP" altLang="en-US" sz="2800">
                <a:solidFill>
                  <a:schemeClr val="tx1"/>
                </a:solidFill>
                <a:latin typeface="MS UI Gothic" panose="020B0600070205080204" pitchFamily="50" charset="-128"/>
                <a:ea typeface="MS UI Gothic" panose="020B0600070205080204" pitchFamily="50" charset="-128"/>
              </a:rPr>
              <a:t>こと等の検討）</a:t>
            </a:r>
          </a:p>
          <a:p>
            <a:pPr>
              <a:lnSpc>
                <a:spcPts val="600"/>
              </a:lnSpc>
            </a:pPr>
            <a:endParaRPr lang="ja-JP" altLang="en-US" sz="2800" smtClean="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 ４日目にスーパービジョン演習で扱う実践例</a:t>
            </a:r>
            <a:r>
              <a:rPr lang="ja-JP" altLang="en-US" sz="2800">
                <a:solidFill>
                  <a:schemeClr val="tx1"/>
                </a:solidFill>
                <a:latin typeface="MS UI Gothic" panose="020B0600070205080204" pitchFamily="50" charset="-128"/>
                <a:ea typeface="MS UI Gothic" panose="020B0600070205080204" pitchFamily="50" charset="-128"/>
              </a:rPr>
              <a:t>を選出</a:t>
            </a:r>
          </a:p>
          <a:p>
            <a:pPr>
              <a:lnSpc>
                <a:spcPts val="600"/>
              </a:lnSpc>
            </a:pPr>
            <a:r>
              <a:rPr lang="en-US" altLang="ja-JP" sz="2800" smtClean="0">
                <a:solidFill>
                  <a:schemeClr val="tx1"/>
                </a:solidFill>
                <a:latin typeface="MS UI Gothic" panose="020B0600070205080204" pitchFamily="50" charset="-128"/>
                <a:ea typeface="MS UI Gothic" panose="020B0600070205080204" pitchFamily="50" charset="-128"/>
              </a:rPr>
              <a:t> </a:t>
            </a:r>
            <a:endParaRPr lang="ja-JP" altLang="en-US" sz="2800" smtClean="0">
              <a:solidFill>
                <a:schemeClr val="tx1"/>
              </a:solidFill>
              <a:latin typeface="MS UI Gothic" panose="020B0600070205080204" pitchFamily="50" charset="-128"/>
              <a:ea typeface="MS UI Gothic" panose="020B0600070205080204" pitchFamily="50" charset="-128"/>
            </a:endParaRPr>
          </a:p>
          <a:p>
            <a:r>
              <a:rPr lang="ja-JP" altLang="en-US" sz="2800" smtClean="0">
                <a:solidFill>
                  <a:schemeClr val="tx1"/>
                </a:solidFill>
                <a:latin typeface="MS UI Gothic" panose="020B0600070205080204" pitchFamily="50" charset="-128"/>
                <a:ea typeface="MS UI Gothic" panose="020B0600070205080204" pitchFamily="50" charset="-128"/>
              </a:rPr>
              <a:t>◉ インターバル</a:t>
            </a:r>
            <a:r>
              <a:rPr lang="ja-JP" altLang="en-US" sz="2800">
                <a:solidFill>
                  <a:schemeClr val="tx1"/>
                </a:solidFill>
                <a:latin typeface="MS UI Gothic" panose="020B0600070205080204" pitchFamily="50" charset="-128"/>
                <a:ea typeface="MS UI Gothic" panose="020B0600070205080204" pitchFamily="50" charset="-128"/>
              </a:rPr>
              <a:t>期間に</a:t>
            </a:r>
            <a:r>
              <a:rPr lang="ja-JP" altLang="en-US" sz="2800" smtClean="0">
                <a:solidFill>
                  <a:schemeClr val="tx1"/>
                </a:solidFill>
                <a:latin typeface="MS UI Gothic" panose="020B0600070205080204" pitchFamily="50" charset="-128"/>
                <a:ea typeface="MS UI Gothic" panose="020B0600070205080204" pitchFamily="50" charset="-128"/>
              </a:rPr>
              <a:t>行う課題実習</a:t>
            </a:r>
            <a:r>
              <a:rPr lang="ja-JP" altLang="en-US" sz="2800">
                <a:solidFill>
                  <a:schemeClr val="tx1"/>
                </a:solidFill>
                <a:latin typeface="MS UI Gothic" panose="020B0600070205080204" pitchFamily="50" charset="-128"/>
                <a:ea typeface="MS UI Gothic" panose="020B0600070205080204" pitchFamily="50" charset="-128"/>
              </a:rPr>
              <a:t>の内容を</a:t>
            </a:r>
            <a:r>
              <a:rPr lang="ja-JP" altLang="en-US" sz="2800" smtClean="0">
                <a:solidFill>
                  <a:schemeClr val="tx1"/>
                </a:solidFill>
                <a:latin typeface="MS UI Gothic" panose="020B0600070205080204" pitchFamily="50" charset="-128"/>
                <a:ea typeface="MS UI Gothic" panose="020B0600070205080204" pitchFamily="50" charset="-128"/>
              </a:rPr>
              <a:t>整理</a:t>
            </a:r>
          </a:p>
          <a:p>
            <a:r>
              <a:rPr lang="ja-JP" altLang="en-US" sz="2800" smtClean="0">
                <a:solidFill>
                  <a:schemeClr val="tx1"/>
                </a:solidFill>
                <a:latin typeface="MS UI Gothic" panose="020B0600070205080204" pitchFamily="50" charset="-128"/>
                <a:ea typeface="MS UI Gothic" panose="020B0600070205080204" pitchFamily="50" charset="-128"/>
              </a:rPr>
              <a:t>　（</a:t>
            </a:r>
            <a:r>
              <a:rPr lang="ja-JP" altLang="en-US" sz="2800">
                <a:solidFill>
                  <a:schemeClr val="tx1"/>
                </a:solidFill>
                <a:latin typeface="MS UI Gothic" panose="020B0600070205080204" pitchFamily="50" charset="-128"/>
                <a:ea typeface="MS UI Gothic" panose="020B0600070205080204" pitchFamily="50" charset="-128"/>
              </a:rPr>
              <a:t>相談支援体制・自立支援協議会</a:t>
            </a:r>
            <a:r>
              <a:rPr lang="ja-JP" altLang="en-US" sz="2800" smtClean="0">
                <a:solidFill>
                  <a:schemeClr val="tx1"/>
                </a:solidFill>
                <a:latin typeface="MS UI Gothic" panose="020B0600070205080204" pitchFamily="50" charset="-128"/>
                <a:ea typeface="MS UI Gothic" panose="020B0600070205080204" pitchFamily="50" charset="-128"/>
              </a:rPr>
              <a:t>の体制</a:t>
            </a:r>
            <a:r>
              <a:rPr lang="ja-JP" altLang="en-US" sz="2800">
                <a:solidFill>
                  <a:schemeClr val="tx1"/>
                </a:solidFill>
                <a:latin typeface="MS UI Gothic" panose="020B0600070205080204" pitchFamily="50" charset="-128"/>
                <a:ea typeface="MS UI Gothic" panose="020B0600070205080204" pitchFamily="50" charset="-128"/>
              </a:rPr>
              <a:t>や</a:t>
            </a:r>
            <a:r>
              <a:rPr lang="ja-JP" altLang="en-US" sz="2800" smtClean="0">
                <a:solidFill>
                  <a:schemeClr val="tx1"/>
                </a:solidFill>
                <a:latin typeface="MS UI Gothic" panose="020B0600070205080204" pitchFamily="50" charset="-128"/>
                <a:ea typeface="MS UI Gothic" panose="020B0600070205080204" pitchFamily="50" charset="-128"/>
              </a:rPr>
              <a:t>運営状</a:t>
            </a:r>
          </a:p>
          <a:p>
            <a:r>
              <a:rPr lang="ja-JP" altLang="en-US" sz="2800" smtClean="0">
                <a:solidFill>
                  <a:schemeClr val="tx1"/>
                </a:solidFill>
                <a:latin typeface="MS UI Gothic" panose="020B0600070205080204" pitchFamily="50" charset="-128"/>
                <a:ea typeface="MS UI Gothic" panose="020B0600070205080204" pitchFamily="50" charset="-128"/>
              </a:rPr>
              <a:t>　　況</a:t>
            </a:r>
            <a:r>
              <a:rPr lang="ja-JP" altLang="en-US" sz="2800">
                <a:solidFill>
                  <a:schemeClr val="tx1"/>
                </a:solidFill>
                <a:latin typeface="MS UI Gothic" panose="020B0600070205080204" pitchFamily="50" charset="-128"/>
                <a:ea typeface="MS UI Gothic" panose="020B0600070205080204" pitchFamily="50" charset="-128"/>
              </a:rPr>
              <a:t>・効果、地域アセスメントの助言</a:t>
            </a:r>
            <a:r>
              <a:rPr lang="ja-JP" altLang="en-US" sz="2800" smtClean="0">
                <a:solidFill>
                  <a:schemeClr val="tx1"/>
                </a:solidFill>
                <a:latin typeface="MS UI Gothic" panose="020B0600070205080204" pitchFamily="50" charset="-128"/>
                <a:ea typeface="MS UI Gothic" panose="020B0600070205080204" pitchFamily="50" charset="-128"/>
              </a:rPr>
              <a:t>）</a:t>
            </a:r>
          </a:p>
          <a:p>
            <a:r>
              <a:rPr lang="ja-JP" altLang="en-US" sz="2800" smtClean="0">
                <a:solidFill>
                  <a:schemeClr val="tx1"/>
                </a:solidFill>
                <a:latin typeface="MS UI Gothic" panose="020B0600070205080204" pitchFamily="50" charset="-128"/>
                <a:ea typeface="MS UI Gothic" panose="020B0600070205080204" pitchFamily="50" charset="-128"/>
              </a:rPr>
              <a:t>　→</a:t>
            </a:r>
            <a:r>
              <a:rPr lang="ja-JP" altLang="en-US" sz="2800">
                <a:solidFill>
                  <a:schemeClr val="tx1"/>
                </a:solidFill>
                <a:latin typeface="MS UI Gothic" panose="020B0600070205080204" pitchFamily="50" charset="-128"/>
                <a:ea typeface="MS UI Gothic" panose="020B0600070205080204" pitchFamily="50" charset="-128"/>
              </a:rPr>
              <a:t>グループで共有</a:t>
            </a:r>
          </a:p>
        </p:txBody>
      </p:sp>
    </p:spTree>
    <p:extLst>
      <p:ext uri="{BB962C8B-B14F-4D97-AF65-F5344CB8AC3E}">
        <p14:creationId xmlns:p14="http://schemas.microsoft.com/office/powerpoint/2010/main" val="159013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920</Words>
  <Application>Microsoft Office PowerPoint</Application>
  <PresentationFormat>画面に合わせる (4:3)</PresentationFormat>
  <Paragraphs>240</Paragraphs>
  <Slides>12</Slides>
  <Notes>10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12</vt:i4>
      </vt:variant>
    </vt:vector>
  </HeadingPairs>
  <TitlesOfParts>
    <vt:vector size="25" baseType="lpstr">
      <vt:lpstr>ＤＦ特太ゴシック体</vt:lpstr>
      <vt:lpstr>ＤＨＰ特太ゴシック体</vt:lpstr>
      <vt:lpstr>ＭＳ Ｐゴシック</vt:lpstr>
      <vt:lpstr>MS UI Gothic</vt:lpstr>
      <vt:lpstr>ＭＳ ゴシック</vt:lpstr>
      <vt:lpstr>新細明體</vt:lpstr>
      <vt:lpstr>メイリオ</vt:lpstr>
      <vt:lpstr>游ゴシック</vt:lpstr>
      <vt:lpstr>游ゴシック Light</vt:lpstr>
      <vt:lpstr>Arial</vt:lpstr>
      <vt:lpstr>Calibri</vt:lpstr>
      <vt:lpstr>Calibri Light</vt:lpstr>
      <vt:lpstr>Office テーマ</vt:lpstr>
      <vt:lpstr>現任研修の演習企画・立案のポイント</vt:lpstr>
      <vt:lpstr>PowerPoint プレゼンテーション</vt:lpstr>
      <vt:lpstr>Ⅰ　現任研修の構造とポイント 　昨年度までに伝達済みの内容と同一 　一部「重要事項の説明」の復習</vt:lpstr>
      <vt:lpstr>PowerPoint プレゼンテーション</vt:lpstr>
      <vt:lpstr>現任研修における獲得目標</vt:lpstr>
      <vt:lpstr>PowerPoint プレゼンテーション</vt:lpstr>
      <vt:lpstr>研修２日目の流れ</vt:lpstr>
      <vt:lpstr>課題実習について</vt:lpstr>
      <vt:lpstr>研修３日目の流れ</vt:lpstr>
      <vt:lpstr>研修４日目の流れ</vt:lpstr>
      <vt:lpstr>各日の研修のすすめかた（基本編）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初任者研修の演習企画・立案のポイント</dc:title>
  <dc:creator>藤川 雄一(fujikawa-yuuichi.ca6)</dc:creator>
  <cp:lastModifiedBy>江端 潤(ebata-jun01)</cp:lastModifiedBy>
  <cp:revision>12</cp:revision>
  <dcterms:modified xsi:type="dcterms:W3CDTF">2019-08-29T06:30:51Z</dcterms:modified>
</cp:coreProperties>
</file>