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4112"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FD5C5-9B2E-4EE0-A3CC-EB74B71BE535}" type="datetimeFigureOut">
              <a:rPr kumimoji="1" lang="ja-JP" altLang="en-US" smtClean="0"/>
              <a:t>2020/8/21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D75F8-DE4A-48A2-A75D-894A3742B0F7}" type="slidenum">
              <a:rPr kumimoji="1" lang="ja-JP" altLang="en-US" smtClean="0"/>
              <a:t>‹#›</a:t>
            </a:fld>
            <a:endParaRPr kumimoji="1" lang="ja-JP" altLang="en-US"/>
          </a:p>
        </p:txBody>
      </p:sp>
    </p:spTree>
    <p:extLst>
      <p:ext uri="{BB962C8B-B14F-4D97-AF65-F5344CB8AC3E}">
        <p14:creationId xmlns:p14="http://schemas.microsoft.com/office/powerpoint/2010/main" val="153637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皆さん、こんにちは。</a:t>
            </a:r>
            <a:endParaRPr kumimoji="1" lang="en-US" altLang="ja-JP" dirty="0"/>
          </a:p>
          <a:p>
            <a:r>
              <a:rPr kumimoji="1" lang="ja-JP" altLang="en-US" dirty="0"/>
              <a:t>プログラムの</a:t>
            </a:r>
            <a:r>
              <a:rPr kumimoji="1" lang="en-US" altLang="ja-JP" dirty="0"/>
              <a:t>2</a:t>
            </a:r>
            <a:r>
              <a:rPr kumimoji="1" lang="ja-JP" altLang="en-US" dirty="0"/>
              <a:t>番「サービス管理責任者・児童発達支援管理責任者とは」の講義部分になります。</a:t>
            </a:r>
            <a:endParaRPr kumimoji="1" lang="en-US" altLang="ja-JP" dirty="0"/>
          </a:p>
          <a:p>
            <a:r>
              <a:rPr kumimoji="1" lang="ja-JP" altLang="en-US" dirty="0"/>
              <a:t>ここでは、サビ児管と呼ばせていただきます。</a:t>
            </a:r>
            <a:endParaRPr kumimoji="1" lang="en-US" altLang="ja-JP" dirty="0"/>
          </a:p>
          <a:p>
            <a:r>
              <a:rPr kumimoji="1" lang="ja-JP" altLang="en-US" dirty="0"/>
              <a:t>私は、和洋女子大学の高木憲司と申します。</a:t>
            </a:r>
            <a:endParaRPr kumimoji="1" lang="en-US" altLang="ja-JP" dirty="0"/>
          </a:p>
          <a:p>
            <a:r>
              <a:rPr kumimoji="1" lang="ja-JP" altLang="en-US" dirty="0"/>
              <a:t>よろしくお願いいたします。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a:t>
            </a:fld>
            <a:endParaRPr kumimoji="1" lang="ja-JP" altLang="en-US"/>
          </a:p>
        </p:txBody>
      </p:sp>
    </p:spTree>
    <p:extLst>
      <p:ext uri="{BB962C8B-B14F-4D97-AF65-F5344CB8AC3E}">
        <p14:creationId xmlns:p14="http://schemas.microsoft.com/office/powerpoint/2010/main" val="84334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こちらは、目先の利便性ということではなく、将来を意識した対応を重視している児発管さんの言葉です。</a:t>
            </a:r>
            <a:endParaRPr kumimoji="1" lang="en-US" altLang="ja-JP" dirty="0"/>
          </a:p>
          <a:p>
            <a:r>
              <a:rPr kumimoji="1" lang="ja-JP" altLang="en-US" dirty="0"/>
              <a:t>将来につなげるための連携ということも意識してらっしゃると思います。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10</a:t>
            </a:fld>
            <a:endParaRPr kumimoji="1" lang="ja-JP" altLang="en-US"/>
          </a:p>
        </p:txBody>
      </p:sp>
    </p:spTree>
    <p:extLst>
      <p:ext uri="{BB962C8B-B14F-4D97-AF65-F5344CB8AC3E}">
        <p14:creationId xmlns:p14="http://schemas.microsoft.com/office/powerpoint/2010/main" val="261377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すぐに、望む生活を思い描けない場合も多いですが、日々の支援の中で、それを見つけられるよう支援していくということを重視されています。</a:t>
            </a:r>
            <a:endParaRPr kumimoji="1" lang="en-US" altLang="ja-JP" dirty="0"/>
          </a:p>
          <a:p>
            <a:r>
              <a:rPr kumimoji="1" lang="ja-JP" altLang="en-US" dirty="0"/>
              <a:t>人は必ず変わっていく存在です。</a:t>
            </a:r>
            <a:endParaRPr kumimoji="1" lang="en-US" altLang="ja-JP" dirty="0"/>
          </a:p>
          <a:p>
            <a:r>
              <a:rPr kumimoji="1" lang="ja-JP" altLang="en-US" dirty="0"/>
              <a:t>ニーズの変化に対応し、関係者と情報共有していくことが重要だと思います。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11</a:t>
            </a:fld>
            <a:endParaRPr kumimoji="1" lang="ja-JP" altLang="en-US"/>
          </a:p>
        </p:txBody>
      </p:sp>
    </p:spTree>
    <p:extLst>
      <p:ext uri="{BB962C8B-B14F-4D97-AF65-F5344CB8AC3E}">
        <p14:creationId xmlns:p14="http://schemas.microsoft.com/office/powerpoint/2010/main" val="140595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こちらは、スモールステップで自信をつけていただきながら、長い目で支援していくことを重視しておられます。</a:t>
            </a:r>
            <a:endParaRPr kumimoji="1" lang="en-US" altLang="ja-JP" dirty="0"/>
          </a:p>
          <a:p>
            <a:r>
              <a:rPr kumimoji="1" lang="ja-JP" altLang="en-US" dirty="0"/>
              <a:t>それぞれ、重要な視点が入っていると思います。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12</a:t>
            </a:fld>
            <a:endParaRPr kumimoji="1" lang="ja-JP" altLang="en-US"/>
          </a:p>
        </p:txBody>
      </p:sp>
    </p:spTree>
    <p:extLst>
      <p:ext uri="{BB962C8B-B14F-4D97-AF65-F5344CB8AC3E}">
        <p14:creationId xmlns:p14="http://schemas.microsoft.com/office/powerpoint/2010/main" val="70539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以上、ご紹介させていただいたサビ児管さんへのインタビューの内容をまとめると、</a:t>
            </a:r>
            <a:endParaRPr kumimoji="1" lang="en-US" altLang="ja-JP" dirty="0"/>
          </a:p>
          <a:p>
            <a:r>
              <a:rPr kumimoji="1" lang="ja-JP" altLang="en-US" dirty="0"/>
              <a:t>関係機関との連携</a:t>
            </a:r>
          </a:p>
          <a:p>
            <a:r>
              <a:rPr kumimoji="1" lang="ja-JP" altLang="en-US" dirty="0"/>
              <a:t>障害特性の重視</a:t>
            </a:r>
          </a:p>
          <a:p>
            <a:r>
              <a:rPr kumimoji="1" lang="ja-JP" altLang="en-US" dirty="0"/>
              <a:t>利用者の個別性の理解</a:t>
            </a:r>
          </a:p>
          <a:p>
            <a:r>
              <a:rPr kumimoji="1" lang="ja-JP" altLang="en-US" dirty="0"/>
              <a:t>利用者の状態像にあった支援</a:t>
            </a:r>
          </a:p>
          <a:p>
            <a:r>
              <a:rPr kumimoji="1" lang="ja-JP" altLang="en-US" dirty="0"/>
              <a:t>利用者の目標・希望の重視</a:t>
            </a:r>
          </a:p>
          <a:p>
            <a:r>
              <a:rPr kumimoji="1" lang="ja-JP" altLang="en-US" dirty="0"/>
              <a:t>といったキーワードに集約されると思います。</a:t>
            </a:r>
            <a:endParaRPr kumimoji="1" lang="en-US" altLang="ja-JP" dirty="0"/>
          </a:p>
          <a:p>
            <a:r>
              <a:rPr kumimoji="1" lang="ja-JP" altLang="en-US" dirty="0"/>
              <a:t>これらを大事にしていくために何をしていけばよいか・・・</a:t>
            </a:r>
            <a:endParaRPr kumimoji="1" lang="en-US" altLang="ja-JP" dirty="0"/>
          </a:p>
          <a:p>
            <a:r>
              <a:rPr kumimoji="1" lang="ja-JP" altLang="en-US" dirty="0"/>
              <a:t>結局、最初にお話しした「サビ時間に求められる役割」を着実にこなしていくということに帰結するのではないかと思います。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13</a:t>
            </a:fld>
            <a:endParaRPr kumimoji="1" lang="ja-JP" altLang="en-US"/>
          </a:p>
        </p:txBody>
      </p:sp>
    </p:spTree>
    <p:extLst>
      <p:ext uri="{BB962C8B-B14F-4D97-AF65-F5344CB8AC3E}">
        <p14:creationId xmlns:p14="http://schemas.microsoft.com/office/powerpoint/2010/main" val="243734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あと、「自立した日常生活を営むことができると認められる利用者に対し、必要な支援」についてですが、</a:t>
            </a:r>
            <a:endParaRPr kumimoji="1" lang="en-US" altLang="ja-JP" dirty="0"/>
          </a:p>
          <a:p>
            <a:r>
              <a:rPr kumimoji="1" lang="ja-JP" altLang="en-US" dirty="0"/>
              <a:t>自立といっても、これはヘルパー等の支援が必要であってもという補足は当然だと思います。</a:t>
            </a:r>
            <a:endParaRPr kumimoji="1" lang="en-US" altLang="ja-JP" dirty="0"/>
          </a:p>
          <a:p>
            <a:r>
              <a:rPr kumimoji="1" lang="ja-JP" altLang="en-US" dirty="0"/>
              <a:t>そのうえで、施設・病院からグループホーム、グループホーム・親元から一人暮らし、福祉的就労から一般就労など、できる限り、本人が望む暮らし方となるよう、</a:t>
            </a:r>
            <a:endParaRPr kumimoji="1" lang="en-US" altLang="ja-JP" dirty="0"/>
          </a:p>
          <a:p>
            <a:r>
              <a:rPr kumimoji="1" lang="ja-JP" altLang="en-US" dirty="0"/>
              <a:t>必要な支援をすること「地域移行支援」が、サビ児管の責務であるという意味と理解できます。</a:t>
            </a:r>
            <a:endParaRPr kumimoji="1" lang="en-US" altLang="ja-JP" dirty="0"/>
          </a:p>
          <a:p>
            <a:r>
              <a:rPr kumimoji="1" lang="ja-JP" altLang="en-US" dirty="0"/>
              <a:t>そのために必要なものは、地域の社会資源となります。</a:t>
            </a:r>
            <a:endParaRPr kumimoji="1" lang="en-US" altLang="ja-JP" dirty="0"/>
          </a:p>
          <a:p>
            <a:r>
              <a:rPr kumimoji="1" lang="ja-JP" altLang="en-US" dirty="0"/>
              <a:t>皆さん方の事業所一つ一つが社会資源なので、そこまでの思いを馳せて事業展開をしていっていただきたいと思います。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14</a:t>
            </a:fld>
            <a:endParaRPr kumimoji="1" lang="ja-JP" altLang="en-US"/>
          </a:p>
        </p:txBody>
      </p:sp>
    </p:spTree>
    <p:extLst>
      <p:ext uri="{BB962C8B-B14F-4D97-AF65-F5344CB8AC3E}">
        <p14:creationId xmlns:p14="http://schemas.microsoft.com/office/powerpoint/2010/main" val="123152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現在、障害児・者福祉の理念とされている</a:t>
            </a:r>
            <a:endParaRPr kumimoji="1" lang="en-US" altLang="ja-JP" dirty="0"/>
          </a:p>
          <a:p>
            <a:r>
              <a:rPr kumimoji="1" lang="ja-JP" altLang="en-US" dirty="0"/>
              <a:t>いくつかのキーワードを並べていますが</a:t>
            </a:r>
            <a:endParaRPr kumimoji="1" lang="en-US" altLang="ja-JP" dirty="0"/>
          </a:p>
          <a:p>
            <a:r>
              <a:rPr kumimoji="1" lang="ja-JP" altLang="en-US" dirty="0"/>
              <a:t>これらをあえて２つに大きく別けると</a:t>
            </a:r>
            <a:endParaRPr kumimoji="1" lang="en-US" altLang="ja-JP" dirty="0"/>
          </a:p>
          <a:p>
            <a:r>
              <a:rPr kumimoji="1" lang="ja-JP" altLang="en-US" dirty="0"/>
              <a:t>個別支援と社会資源の開発ということに集約されるのではないかと思います。</a:t>
            </a:r>
            <a:endParaRPr kumimoji="1" lang="en-US" altLang="ja-JP" dirty="0"/>
          </a:p>
          <a:p>
            <a:r>
              <a:rPr kumimoji="1" lang="ja-JP" altLang="en-US" dirty="0"/>
              <a:t>個別支援から入っていくわけですが、本人の望む生活を支援しようとすると、どうしても地域の社会資源との連携が不可欠になってきます。</a:t>
            </a:r>
            <a:endParaRPr kumimoji="1" lang="en-US" altLang="ja-JP" dirty="0"/>
          </a:p>
          <a:p>
            <a:r>
              <a:rPr kumimoji="1" lang="ja-JP" altLang="en-US" dirty="0"/>
              <a:t>現時点でそれらが不十分だった場合に、開発していかなければなりません。</a:t>
            </a:r>
            <a:endParaRPr kumimoji="1" lang="en-US" altLang="ja-JP" dirty="0"/>
          </a:p>
          <a:p>
            <a:r>
              <a:rPr kumimoji="1" lang="ja-JP" altLang="en-US" dirty="0"/>
              <a:t>一人の努力や一事業所の努力だけでは難しいかもしれません。</a:t>
            </a:r>
            <a:endParaRPr kumimoji="1" lang="en-US" altLang="ja-JP" dirty="0"/>
          </a:p>
          <a:p>
            <a:r>
              <a:rPr kumimoji="1" lang="ja-JP" altLang="en-US" dirty="0"/>
              <a:t>市町村行政、協議会、基幹相談、地域生活支援拠点といった仕組みを活用し、</a:t>
            </a:r>
            <a:endParaRPr kumimoji="1" lang="en-US" altLang="ja-JP" dirty="0"/>
          </a:p>
          <a:p>
            <a:r>
              <a:rPr kumimoji="1" lang="ja-JP" altLang="en-US" dirty="0"/>
              <a:t>この理念を現場で具現化していくのが、サビ児管が行っていくべきことではないか</a:t>
            </a:r>
            <a:r>
              <a:rPr kumimoji="1" lang="ja-JP" altLang="en-US"/>
              <a:t>と思っています。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15</a:t>
            </a:fld>
            <a:endParaRPr kumimoji="1" lang="ja-JP" altLang="en-US"/>
          </a:p>
        </p:txBody>
      </p:sp>
    </p:spTree>
    <p:extLst>
      <p:ext uri="{BB962C8B-B14F-4D97-AF65-F5344CB8AC3E}">
        <p14:creationId xmlns:p14="http://schemas.microsoft.com/office/powerpoint/2010/main" val="199719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まず、省令上、サビ時間が行うべき役割を箇条書きにしますと、</a:t>
            </a:r>
            <a:endParaRPr kumimoji="1" lang="en-US" altLang="ja-JP" dirty="0"/>
          </a:p>
          <a:p>
            <a:r>
              <a:rPr kumimoji="1" lang="ja-JP" altLang="en-US" dirty="0"/>
              <a:t>以下の</a:t>
            </a:r>
            <a:r>
              <a:rPr kumimoji="1" lang="en-US" altLang="ja-JP" dirty="0"/>
              <a:t>13</a:t>
            </a:r>
            <a:r>
              <a:rPr kumimoji="1" lang="ja-JP" altLang="en-US" dirty="0"/>
              <a:t>の項目になります。</a:t>
            </a:r>
            <a:endParaRPr kumimoji="1" lang="en-US" altLang="ja-JP" dirty="0"/>
          </a:p>
          <a:p>
            <a:r>
              <a:rPr kumimoji="1" lang="ja-JP" altLang="en-US" dirty="0"/>
              <a:t>それぞれ、関連がありますので、明確に分けられませんが、用語としてひろったものになります。</a:t>
            </a:r>
            <a:endParaRPr kumimoji="1" lang="en-US" altLang="ja-JP" dirty="0"/>
          </a:p>
          <a:p>
            <a:r>
              <a:rPr kumimoji="1" lang="ja-JP" altLang="en-US" dirty="0"/>
              <a:t>大きく分けると、アセスメント（見立て）と、個別支援計画の作成（手だて）、それに係る会議運営、計画の見直し、関係機関との連携、面接・記録、従業者に対する指導・助言と、</a:t>
            </a:r>
            <a:endParaRPr kumimoji="1" lang="en-US" altLang="ja-JP" dirty="0"/>
          </a:p>
          <a:p>
            <a:r>
              <a:rPr kumimoji="1" lang="ja-JP" altLang="en-US" dirty="0"/>
              <a:t>自立した日常生活を営むことができると認められる利用者に対する必要な支援</a:t>
            </a:r>
            <a:endParaRPr kumimoji="1" lang="en-US" altLang="ja-JP" dirty="0"/>
          </a:p>
          <a:p>
            <a:r>
              <a:rPr kumimoji="1" lang="ja-JP" altLang="en-US" dirty="0"/>
              <a:t>これだけ少し長い文章となっています。最後の方でお話しできればと思います。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2</a:t>
            </a:fld>
            <a:endParaRPr kumimoji="1" lang="ja-JP" altLang="en-US"/>
          </a:p>
        </p:txBody>
      </p:sp>
    </p:spTree>
    <p:extLst>
      <p:ext uri="{BB962C8B-B14F-4D97-AF65-F5344CB8AC3E}">
        <p14:creationId xmlns:p14="http://schemas.microsoft.com/office/powerpoint/2010/main" val="209817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言葉を少し言い換えて、図にしたものがこちらになります。</a:t>
            </a:r>
            <a:endParaRPr kumimoji="1" lang="en-US" altLang="ja-JP" dirty="0"/>
          </a:p>
          <a:p>
            <a:r>
              <a:rPr kumimoji="1" lang="ja-JP" altLang="en-US" dirty="0"/>
              <a:t>まず、利用者本人を中心とした「見立て」と「手だて」ですね。</a:t>
            </a:r>
            <a:endParaRPr kumimoji="1" lang="en-US" altLang="ja-JP" dirty="0"/>
          </a:p>
          <a:p>
            <a:r>
              <a:rPr kumimoji="1" lang="ja-JP" altLang="en-US" dirty="0"/>
              <a:t>本人の望む生活を支えるものになります。これが個別支援計画という形で表されます。</a:t>
            </a:r>
            <a:endParaRPr kumimoji="1" lang="en-US" altLang="ja-JP" dirty="0"/>
          </a:p>
          <a:p>
            <a:r>
              <a:rPr kumimoji="1" lang="ja-JP" altLang="en-US" dirty="0"/>
              <a:t>計画は絶えず見直されなければなりません。</a:t>
            </a:r>
            <a:endParaRPr kumimoji="1" lang="en-US" altLang="ja-JP" dirty="0"/>
          </a:p>
          <a:p>
            <a:r>
              <a:rPr kumimoji="1" lang="ja-JP" altLang="en-US" dirty="0"/>
              <a:t>関わる方々の意見の集約と支援方針の統一を図るための会議の運営。</a:t>
            </a:r>
            <a:endParaRPr kumimoji="1" lang="en-US" altLang="ja-JP" dirty="0"/>
          </a:p>
          <a:p>
            <a:r>
              <a:rPr kumimoji="1" lang="ja-JP" altLang="en-US" dirty="0"/>
              <a:t>会議の場は人材育成の場でもあります。</a:t>
            </a:r>
            <a:endParaRPr kumimoji="1" lang="en-US" altLang="ja-JP" dirty="0"/>
          </a:p>
          <a:p>
            <a:r>
              <a:rPr kumimoji="1" lang="ja-JP" altLang="en-US" dirty="0"/>
              <a:t>本人の望む生活は、一つの事業所だけで成り立ちませんから、家族を含めて、関係機関との連携が必要となります。</a:t>
            </a:r>
            <a:endParaRPr kumimoji="1" lang="en-US" altLang="ja-JP" dirty="0"/>
          </a:p>
          <a:p>
            <a:r>
              <a:rPr kumimoji="1" lang="ja-JP" altLang="en-US" dirty="0"/>
              <a:t>そもそも計画作成の段階、見立ての段階から、連携は必要になります。</a:t>
            </a:r>
            <a:endParaRPr kumimoji="1" lang="en-US" altLang="ja-JP" dirty="0"/>
          </a:p>
          <a:p>
            <a:r>
              <a:rPr kumimoji="1" lang="ja-JP" altLang="en-US" dirty="0"/>
              <a:t>相談支援はもちろん、他事業所、医療機関、教育機関、場合によっては虐待防止センターや権利擁護機関等、本人の関係先との連携なくしては、本人理解が進まないまま見立ててしまうということになってしまいます。</a:t>
            </a:r>
            <a:endParaRPr kumimoji="1" lang="en-US" altLang="ja-JP" dirty="0"/>
          </a:p>
          <a:p>
            <a:r>
              <a:rPr kumimoji="1" lang="ja-JP" altLang="en-US" dirty="0"/>
              <a:t>サービス開始後から徐々に見えてくることもあると思いますので、なるべくアンテナを高くして、本人理解に努めていく必要があります。</a:t>
            </a:r>
            <a:endParaRPr kumimoji="1" lang="en-US" altLang="ja-JP" dirty="0"/>
          </a:p>
          <a:p>
            <a:r>
              <a:rPr kumimoji="1" lang="ja-JP" altLang="en-US" dirty="0"/>
              <a:t>これらはすべて「本人の望む生活を支える」ための一連のプロセスであり、</a:t>
            </a:r>
            <a:endParaRPr kumimoji="1" lang="en-US" altLang="ja-JP" dirty="0"/>
          </a:p>
          <a:p>
            <a:r>
              <a:rPr kumimoji="1" lang="ja-JP" altLang="en-US" dirty="0"/>
              <a:t>一つ一つの業務内容はバラバラなものではなく、全て関連していることがわかります。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3</a:t>
            </a:fld>
            <a:endParaRPr kumimoji="1" lang="ja-JP" altLang="en-US"/>
          </a:p>
        </p:txBody>
      </p:sp>
    </p:spTree>
    <p:extLst>
      <p:ext uri="{BB962C8B-B14F-4D97-AF65-F5344CB8AC3E}">
        <p14:creationId xmlns:p14="http://schemas.microsoft.com/office/powerpoint/2010/main" val="119817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サビ児管は、現場のリーダー的存在であると言えます。</a:t>
            </a:r>
            <a:endParaRPr kumimoji="1" lang="en-US" altLang="ja-JP" dirty="0"/>
          </a:p>
          <a:p>
            <a:r>
              <a:rPr kumimoji="1" lang="ja-JP" altLang="en-US" dirty="0"/>
              <a:t>サービスや支援のプロセスの管理者であり、本人の権利擁護者、虐待防止に責任を持つ立場でもあります。</a:t>
            </a:r>
            <a:endParaRPr kumimoji="1" lang="en-US" altLang="ja-JP" dirty="0"/>
          </a:p>
          <a:p>
            <a:r>
              <a:rPr kumimoji="1" lang="ja-JP" altLang="en-US" dirty="0"/>
              <a:t>一方で、家族との連絡の窓口であり、事業所外部の連携の窓口でもあります。</a:t>
            </a:r>
            <a:endParaRPr kumimoji="1" lang="en-US" altLang="ja-JP" dirty="0"/>
          </a:p>
          <a:p>
            <a:r>
              <a:rPr kumimoji="1" lang="ja-JP" altLang="en-US" dirty="0"/>
              <a:t>事業所の外に目を向けると、様々な地域課題があることもわかってきます。</a:t>
            </a:r>
            <a:endParaRPr kumimoji="1" lang="en-US" altLang="ja-JP" dirty="0"/>
          </a:p>
          <a:p>
            <a:r>
              <a:rPr kumimoji="1" lang="ja-JP" altLang="en-US" dirty="0"/>
              <a:t>そもそも、自らの事業所が地域の社会資源そのものであるというスタンスですので</a:t>
            </a:r>
            <a:endParaRPr kumimoji="1" lang="en-US" altLang="ja-JP" dirty="0"/>
          </a:p>
          <a:p>
            <a:r>
              <a:rPr kumimoji="1" lang="ja-JP" altLang="en-US" dirty="0"/>
              <a:t>現場のリーダーであるとともに、地域の課題にも目を向けて、自事業所で対応できることがないか、考えていく立場でもあると言えるのではないでしょうか。</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4</a:t>
            </a:fld>
            <a:endParaRPr kumimoji="1" lang="ja-JP" altLang="en-US"/>
          </a:p>
        </p:txBody>
      </p:sp>
    </p:spTree>
    <p:extLst>
      <p:ext uri="{BB962C8B-B14F-4D97-AF65-F5344CB8AC3E}">
        <p14:creationId xmlns:p14="http://schemas.microsoft.com/office/powerpoint/2010/main" val="19598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ここからは、厚労科研で、インタビューさせていただいたサビ児管の皆さんの声をご紹介します。</a:t>
            </a:r>
            <a:endParaRPr kumimoji="1" lang="en-US" altLang="ja-JP" dirty="0"/>
          </a:p>
          <a:p>
            <a:r>
              <a:rPr kumimoji="1" lang="ja-JP" altLang="en-US" dirty="0"/>
              <a:t>就労系の事業所のサビ管さん、自分の事業所だけでは本人のニーズや見立てを完結しないで、連携することを重視しています。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5</a:t>
            </a:fld>
            <a:endParaRPr kumimoji="1" lang="ja-JP" altLang="en-US"/>
          </a:p>
        </p:txBody>
      </p:sp>
    </p:spTree>
    <p:extLst>
      <p:ext uri="{BB962C8B-B14F-4D97-AF65-F5344CB8AC3E}">
        <p14:creationId xmlns:p14="http://schemas.microsoft.com/office/powerpoint/2010/main" val="78087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こちらのサビ管さんは、相談支援専門員さんと連携することにより、自分の事業所だけで得られない気付きを得ているということです。</a:t>
            </a:r>
            <a:endParaRPr kumimoji="1" lang="en-US" altLang="ja-JP" dirty="0"/>
          </a:p>
          <a:p>
            <a:r>
              <a:rPr kumimoji="1" lang="ja-JP" altLang="en-US" dirty="0"/>
              <a:t>刻々と見立てが変化してく課程、本人の全体像の共有を関係者間で行っていくことを重視しています。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6</a:t>
            </a:fld>
            <a:endParaRPr kumimoji="1" lang="ja-JP" altLang="en-US"/>
          </a:p>
        </p:txBody>
      </p:sp>
    </p:spTree>
    <p:extLst>
      <p:ext uri="{BB962C8B-B14F-4D97-AF65-F5344CB8AC3E}">
        <p14:creationId xmlns:p14="http://schemas.microsoft.com/office/powerpoint/2010/main" val="392641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あと、当然ですが、個別支援に重点を置いておられるところもあります。</a:t>
            </a:r>
            <a:endParaRPr kumimoji="1" lang="en-US" altLang="ja-JP" dirty="0"/>
          </a:p>
          <a:p>
            <a:r>
              <a:rPr kumimoji="1" lang="ja-JP" altLang="en-US" dirty="0"/>
              <a:t>ここの事業所では、リフレイミングすることで、マイナスをプラスに転じていくということを重視しています。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7</a:t>
            </a:fld>
            <a:endParaRPr kumimoji="1" lang="ja-JP" altLang="en-US"/>
          </a:p>
        </p:txBody>
      </p:sp>
    </p:spTree>
    <p:extLst>
      <p:ext uri="{BB962C8B-B14F-4D97-AF65-F5344CB8AC3E}">
        <p14:creationId xmlns:p14="http://schemas.microsoft.com/office/powerpoint/2010/main" val="49944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こちらも個別支援で、障害特性、個別性の重視ですね。</a:t>
            </a:r>
            <a:endParaRPr kumimoji="1" lang="en-US" altLang="ja-JP" dirty="0"/>
          </a:p>
          <a:p>
            <a:r>
              <a:rPr kumimoji="1" lang="ja-JP" altLang="en-US" dirty="0"/>
              <a:t>職員と共有するため、事業所内でのカンファレンス、学習会を開催しているということで、</a:t>
            </a:r>
            <a:endParaRPr kumimoji="1" lang="en-US" altLang="ja-JP" dirty="0"/>
          </a:p>
          <a:p>
            <a:r>
              <a:rPr kumimoji="1" lang="ja-JP" altLang="en-US" dirty="0"/>
              <a:t>個別性の重視を職員の人材育成にも活かされているということです。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8</a:t>
            </a:fld>
            <a:endParaRPr kumimoji="1" lang="ja-JP" altLang="en-US"/>
          </a:p>
        </p:txBody>
      </p:sp>
    </p:spTree>
    <p:extLst>
      <p:ext uri="{BB962C8B-B14F-4D97-AF65-F5344CB8AC3E}">
        <p14:creationId xmlns:p14="http://schemas.microsoft.com/office/powerpoint/2010/main" val="109518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こちらは、相談支援で立てられた計画に基づき、望む生活の実現を支援するための、一事業所のスタンスを重視しています。</a:t>
            </a:r>
            <a:endParaRPr kumimoji="1" lang="en-US" altLang="ja-JP" dirty="0"/>
          </a:p>
          <a:p>
            <a:r>
              <a:rPr kumimoji="1" lang="ja-JP" altLang="en-US" dirty="0"/>
              <a:t>これも、一事業所ですべてを抱え込まない、連携につながる考え方かと思います。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9</a:t>
            </a:fld>
            <a:endParaRPr kumimoji="1" lang="ja-JP" altLang="en-US"/>
          </a:p>
        </p:txBody>
      </p:sp>
    </p:spTree>
    <p:extLst>
      <p:ext uri="{BB962C8B-B14F-4D97-AF65-F5344CB8AC3E}">
        <p14:creationId xmlns:p14="http://schemas.microsoft.com/office/powerpoint/2010/main" val="284845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775C8F-8727-4A10-A76E-2BB12E2BE610}"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0888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2E7F9-B392-48AF-8909-540F03B32BF6}"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4234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4CB37B-DBD1-47E4-A75B-778616DDBCE2}"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534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9F3813-2D72-4382-B9E9-3BDF9F5229A2}"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8486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C1FDFE-CB85-483C-AFC6-E76113B00A36}"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9070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02810A-934C-4511-B232-9E6C26AFB670}" type="datetime1">
              <a:rPr lang="en-US" altLang="ja-JP"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525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36F0409-5987-4BAE-9C05-1FB55F3B1AA8}" type="datetime1">
              <a:rPr lang="en-US" altLang="ja-JP"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588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343D7C-81E2-443D-BD25-4395E4BD8022}"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562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40B797-A9CC-4DFD-B293-322120DAF916}"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373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B052E0-7660-4F27-A4AC-A93C57654478}"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034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F0A943-3B60-4F4A-96DC-2F76D9713A2D}"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54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3C7D0E-50AF-45B7-BFB8-B94DDE074C2A}"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022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0C0D91-C8B0-4AEE-8796-6AA964ECE014}" type="datetime1">
              <a:rPr lang="en-US" altLang="ja-JP"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543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53F0BA-96F3-4A50-8BC9-84622C6D2D58}" type="datetime1">
              <a:rPr lang="en-US" altLang="ja-JP"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639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ACABC-DD7F-4940-A058-AC886016F2A2}" type="datetime1">
              <a:rPr lang="en-US" altLang="ja-JP"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438455" y="6492875"/>
            <a:ext cx="753545"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478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0DA38D-34D4-498A-8B30-2C04955FD727}"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613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E9C6BB-07FA-4352-9C5D-4432C752C7E7}"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959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4C35299-FEB4-49B7-9CBF-2FE933C1AA87}" type="datetime1">
              <a:rPr lang="en-US" altLang="ja-JP" smtClean="0"/>
              <a:t>8/21/2020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94256099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AA6F9-7D3A-42AE-A898-65E1B54161FA}"/>
              </a:ext>
            </a:extLst>
          </p:cNvPr>
          <p:cNvSpPr>
            <a:spLocks noGrp="1"/>
          </p:cNvSpPr>
          <p:nvPr>
            <p:ph type="ctrTitle"/>
          </p:nvPr>
        </p:nvSpPr>
        <p:spPr>
          <a:xfrm>
            <a:off x="3314841" y="4019932"/>
            <a:ext cx="7985759" cy="868823"/>
          </a:xfrm>
        </p:spPr>
        <p:txBody>
          <a:bodyPr anchor="b">
            <a:normAutofit fontScale="90000"/>
          </a:bodyPr>
          <a:lstStyle/>
          <a:p>
            <a:pPr algn="r"/>
            <a:r>
              <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PG02</a:t>
            </a:r>
            <a:br>
              <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サービス管理責任者・</a:t>
            </a:r>
            <a:br>
              <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児童発達支援管理責任者</a:t>
            </a:r>
            <a:br>
              <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（サビ児管）とは</a:t>
            </a:r>
            <a:r>
              <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Ⅰ</a:t>
            </a:r>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（講義）</a:t>
            </a:r>
          </a:p>
        </p:txBody>
      </p:sp>
      <p:sp>
        <p:nvSpPr>
          <p:cNvPr id="3" name="字幕 2">
            <a:extLst>
              <a:ext uri="{FF2B5EF4-FFF2-40B4-BE49-F238E27FC236}">
                <a16:creationId xmlns:a16="http://schemas.microsoft.com/office/drawing/2014/main" id="{5EF9C6E0-B1BA-4D5D-9866-0DD18AB1C2B8}"/>
              </a:ext>
            </a:extLst>
          </p:cNvPr>
          <p:cNvSpPr>
            <a:spLocks noGrp="1"/>
          </p:cNvSpPr>
          <p:nvPr>
            <p:ph type="subTitle" idx="1"/>
          </p:nvPr>
        </p:nvSpPr>
        <p:spPr>
          <a:xfrm>
            <a:off x="4261538" y="5694034"/>
            <a:ext cx="6960524" cy="598516"/>
          </a:xfrm>
        </p:spPr>
        <p:txBody>
          <a:bodyPr anchor="t">
            <a:normAutofit/>
          </a:bodyPr>
          <a:lstStyle/>
          <a:p>
            <a:pPr algn="r"/>
            <a:r>
              <a:rPr kumimoji="1" lang="ja-JP" altLang="en-US" sz="2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和洋女子大学　　髙木　憲司</a:t>
            </a:r>
          </a:p>
        </p:txBody>
      </p:sp>
      <p:sp>
        <p:nvSpPr>
          <p:cNvPr id="5" name="スライド番号プレースホルダー 4">
            <a:extLst>
              <a:ext uri="{FF2B5EF4-FFF2-40B4-BE49-F238E27FC236}">
                <a16:creationId xmlns:a16="http://schemas.microsoft.com/office/drawing/2014/main" id="{840E56A1-F139-428D-99FA-83D5E012B627}"/>
              </a:ext>
            </a:extLst>
          </p:cNvPr>
          <p:cNvSpPr>
            <a:spLocks noGrp="1"/>
          </p:cNvSpPr>
          <p:nvPr>
            <p:ph type="sldNum" sz="quarter" idx="12"/>
          </p:nvPr>
        </p:nvSpPr>
        <p:spPr>
          <a:xfrm>
            <a:off x="11300600" y="6393768"/>
            <a:ext cx="753545" cy="365125"/>
          </a:xfrm>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92100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sp>
        <p:nvSpPr>
          <p:cNvPr id="5" name="テキスト ボックス 4">
            <a:extLst>
              <a:ext uri="{FF2B5EF4-FFF2-40B4-BE49-F238E27FC236}">
                <a16:creationId xmlns:a16="http://schemas.microsoft.com/office/drawing/2014/main" id="{82E9A522-2DCA-48B9-9840-37AE81C4FA24}"/>
              </a:ext>
            </a:extLst>
          </p:cNvPr>
          <p:cNvSpPr txBox="1"/>
          <p:nvPr/>
        </p:nvSpPr>
        <p:spPr>
          <a:xfrm>
            <a:off x="298251" y="2181467"/>
            <a:ext cx="7981355" cy="2485787"/>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今よくなればそれでいいということじゃなくて、それだけを求めちゃうと今の通所支援なんかは間違いをおかすんだろうなと思っていますので、</a:t>
            </a:r>
            <a:r>
              <a:rPr lang="ja-JP" altLang="en-US" sz="2800" b="1" u="sng" dirty="0">
                <a:solidFill>
                  <a:schemeClr val="bg1"/>
                </a:solidFill>
                <a:latin typeface="Meiryo UI" panose="020B0604030504040204" pitchFamily="50" charset="-128"/>
                <a:ea typeface="Meiryo UI" panose="020B0604030504040204" pitchFamily="50" charset="-128"/>
              </a:rPr>
              <a:t>将来にどうつなげるのかっていうことをすごく意識して対応</a:t>
            </a:r>
            <a:r>
              <a:rPr lang="ja-JP" altLang="en-US" sz="2800" dirty="0">
                <a:solidFill>
                  <a:schemeClr val="bg1"/>
                </a:solidFill>
                <a:latin typeface="Meiryo UI" panose="020B0604030504040204" pitchFamily="50" charset="-128"/>
                <a:ea typeface="Meiryo UI" panose="020B0604030504040204" pitchFamily="50" charset="-128"/>
              </a:rPr>
              <a:t>したりとかするようにしています。</a:t>
            </a:r>
          </a:p>
        </p:txBody>
      </p:sp>
      <p:pic>
        <p:nvPicPr>
          <p:cNvPr id="6146" name="Picture 2" descr="可愛い女性の指差しイラスト | 無料フリーイラスト素材集【Frame illust】">
            <a:extLst>
              <a:ext uri="{FF2B5EF4-FFF2-40B4-BE49-F238E27FC236}">
                <a16:creationId xmlns:a16="http://schemas.microsoft.com/office/drawing/2014/main" id="{8D7508BA-C69E-46F8-B15A-6D06598CA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332" y="2343150"/>
            <a:ext cx="3445668" cy="344566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B94CAAE6-8F2F-4D94-8A33-95E447010FD9}"/>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272951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フリーイラスト] 指差しながら説明する作業着姿の女性 - パブリック ...">
            <a:extLst>
              <a:ext uri="{FF2B5EF4-FFF2-40B4-BE49-F238E27FC236}">
                <a16:creationId xmlns:a16="http://schemas.microsoft.com/office/drawing/2014/main" id="{8F84D592-F472-4540-A6D1-A6C2A82D9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735" y="2650331"/>
            <a:ext cx="2931009" cy="304859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sp>
        <p:nvSpPr>
          <p:cNvPr id="5" name="テキスト ボックス 4">
            <a:extLst>
              <a:ext uri="{FF2B5EF4-FFF2-40B4-BE49-F238E27FC236}">
                <a16:creationId xmlns:a16="http://schemas.microsoft.com/office/drawing/2014/main" id="{82E9A522-2DCA-48B9-9840-37AE81C4FA24}"/>
              </a:ext>
            </a:extLst>
          </p:cNvPr>
          <p:cNvSpPr txBox="1"/>
          <p:nvPr/>
        </p:nvSpPr>
        <p:spPr>
          <a:xfrm>
            <a:off x="326826" y="1452804"/>
            <a:ext cx="7981355" cy="3439239"/>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なかなか私たちの事業所ですと、失敗の経験を多くしている方々がとても多かったりするので、その人たちがうちに来ていることでよかったと思ってもらえるようにっていうところは常に意識するようにはしています。それでうまく、</a:t>
            </a:r>
            <a:r>
              <a:rPr lang="ja-JP" altLang="en-US" sz="2800" b="1" u="sng" dirty="0">
                <a:solidFill>
                  <a:schemeClr val="bg1"/>
                </a:solidFill>
                <a:latin typeface="Meiryo UI" panose="020B0604030504040204" pitchFamily="50" charset="-128"/>
                <a:ea typeface="Meiryo UI" panose="020B0604030504040204" pitchFamily="50" charset="-128"/>
              </a:rPr>
              <a:t>本人が自分がなりたいと思うものが見つけられて、そこに向かう努力がしていくことができるように</a:t>
            </a:r>
            <a:r>
              <a:rPr lang="ja-JP" altLang="en-US" sz="2800" dirty="0">
                <a:solidFill>
                  <a:schemeClr val="bg1"/>
                </a:solidFill>
                <a:latin typeface="Meiryo UI" panose="020B0604030504040204" pitchFamily="50" charset="-128"/>
                <a:ea typeface="Meiryo UI" panose="020B0604030504040204" pitchFamily="50" charset="-128"/>
              </a:rPr>
              <a:t>っていうところを意識しています。</a:t>
            </a:r>
          </a:p>
        </p:txBody>
      </p:sp>
      <p:sp>
        <p:nvSpPr>
          <p:cNvPr id="2" name="スライド番号プレースホルダー 1">
            <a:extLst>
              <a:ext uri="{FF2B5EF4-FFF2-40B4-BE49-F238E27FC236}">
                <a16:creationId xmlns:a16="http://schemas.microsoft.com/office/drawing/2014/main" id="{D9E05B33-9B58-414F-9644-ECEFA633DD6F}"/>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159890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sp>
        <p:nvSpPr>
          <p:cNvPr id="5" name="テキスト ボックス 4">
            <a:extLst>
              <a:ext uri="{FF2B5EF4-FFF2-40B4-BE49-F238E27FC236}">
                <a16:creationId xmlns:a16="http://schemas.microsoft.com/office/drawing/2014/main" id="{82E9A522-2DCA-48B9-9840-37AE81C4FA24}"/>
              </a:ext>
            </a:extLst>
          </p:cNvPr>
          <p:cNvSpPr txBox="1"/>
          <p:nvPr/>
        </p:nvSpPr>
        <p:spPr>
          <a:xfrm>
            <a:off x="333970" y="829511"/>
            <a:ext cx="7981355" cy="4869418"/>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目標が書いてあってもその中から</a:t>
            </a:r>
            <a:r>
              <a:rPr lang="ja-JP" altLang="en-US" sz="2800" b="1" u="sng" dirty="0">
                <a:solidFill>
                  <a:schemeClr val="bg1"/>
                </a:solidFill>
                <a:latin typeface="Meiryo UI" panose="020B0604030504040204" pitchFamily="50" charset="-128"/>
                <a:ea typeface="Meiryo UI" panose="020B0604030504040204" pitchFamily="50" charset="-128"/>
              </a:rPr>
              <a:t>私たちなりに何か小さい目標を見つけて差し上げて、すぐに達成できるような目標をまずは見つけてあげて、本人さんの自信になるようになればいい</a:t>
            </a:r>
            <a:r>
              <a:rPr lang="ja-JP" altLang="en-US" sz="2800" dirty="0">
                <a:solidFill>
                  <a:schemeClr val="bg1"/>
                </a:solidFill>
                <a:latin typeface="Meiryo UI" panose="020B0604030504040204" pitchFamily="50" charset="-128"/>
                <a:ea typeface="Meiryo UI" panose="020B0604030504040204" pitchFamily="50" charset="-128"/>
              </a:rPr>
              <a:t>かなというところは、ちょっとみんなで心がけているところではありますね。</a:t>
            </a:r>
          </a:p>
          <a:p>
            <a:r>
              <a:rPr lang="ja-JP" altLang="en-US" sz="2800" dirty="0">
                <a:solidFill>
                  <a:schemeClr val="bg1"/>
                </a:solidFill>
                <a:latin typeface="Meiryo UI" panose="020B0604030504040204" pitchFamily="50" charset="-128"/>
                <a:ea typeface="Meiryo UI" panose="020B0604030504040204" pitchFamily="50" charset="-128"/>
              </a:rPr>
              <a:t>（その際に次のモニタリングが２カ月後、３カ月後といった期間は）あまり意識しないようにして、じゃないとあまり意識すると、その意識がですね、利用者さんに何か伝わるといけないのでですね、ちょっと</a:t>
            </a:r>
            <a:r>
              <a:rPr lang="ja-JP" altLang="en-US" sz="2800" b="1" u="sng" dirty="0">
                <a:solidFill>
                  <a:schemeClr val="bg1"/>
                </a:solidFill>
                <a:latin typeface="Meiryo UI" panose="020B0604030504040204" pitchFamily="50" charset="-128"/>
                <a:ea typeface="Meiryo UI" panose="020B0604030504040204" pitchFamily="50" charset="-128"/>
              </a:rPr>
              <a:t>長い長い目で見るようにはしてる</a:t>
            </a:r>
            <a:r>
              <a:rPr lang="ja-JP" altLang="en-US" sz="2800" dirty="0">
                <a:solidFill>
                  <a:schemeClr val="bg1"/>
                </a:solidFill>
                <a:latin typeface="Meiryo UI" panose="020B0604030504040204" pitchFamily="50" charset="-128"/>
                <a:ea typeface="Meiryo UI" panose="020B0604030504040204" pitchFamily="50" charset="-128"/>
              </a:rPr>
              <a:t>ところではあります</a:t>
            </a:r>
          </a:p>
        </p:txBody>
      </p:sp>
      <p:pic>
        <p:nvPicPr>
          <p:cNvPr id="8194" name="Picture 2" descr="指差しポーズをするOL（女子社員）のイラスト | 無料フリーイラスト ...">
            <a:extLst>
              <a:ext uri="{FF2B5EF4-FFF2-40B4-BE49-F238E27FC236}">
                <a16:creationId xmlns:a16="http://schemas.microsoft.com/office/drawing/2014/main" id="{99AD6AF6-47FA-4073-BA1C-3BC21681B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194" y="1166813"/>
            <a:ext cx="2943225" cy="46386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4B9AACE8-A8E7-424B-ADEB-666259078C46}"/>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412009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C12D9F3-DAAC-4348-894D-1086B060B61F}"/>
              </a:ext>
            </a:extLst>
          </p:cNvPr>
          <p:cNvSpPr txBox="1"/>
          <p:nvPr/>
        </p:nvSpPr>
        <p:spPr>
          <a:xfrm>
            <a:off x="512564" y="1714857"/>
            <a:ext cx="5231011" cy="3970318"/>
          </a:xfrm>
          <a:prstGeom prst="rect">
            <a:avLst/>
          </a:prstGeom>
          <a:noFill/>
        </p:spPr>
        <p:txBody>
          <a:bodyPr wrap="square">
            <a:spAutoFit/>
          </a:bodyPr>
          <a:lstStyle/>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関係機関との連携</a:t>
            </a:r>
          </a:p>
          <a:p>
            <a:endPar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障害特性の重視</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利用者の個別性の理解</a:t>
            </a:r>
          </a:p>
          <a:p>
            <a:endPar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利用者の状態像にあった支援</a:t>
            </a:r>
          </a:p>
          <a:p>
            <a:endPar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利用者の目標・希望の重視</a:t>
            </a:r>
          </a:p>
        </p:txBody>
      </p:sp>
      <p:sp>
        <p:nvSpPr>
          <p:cNvPr id="5" name="テキスト ボックス 4">
            <a:extLst>
              <a:ext uri="{FF2B5EF4-FFF2-40B4-BE49-F238E27FC236}">
                <a16:creationId xmlns:a16="http://schemas.microsoft.com/office/drawing/2014/main" id="{26A61A77-48E8-4F71-8D24-9BFBDF78EC87}"/>
              </a:ext>
            </a:extLst>
          </p:cNvPr>
          <p:cNvSpPr txBox="1"/>
          <p:nvPr/>
        </p:nvSpPr>
        <p:spPr>
          <a:xfrm>
            <a:off x="673178" y="622689"/>
            <a:ext cx="10675480" cy="707886"/>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サビ児管へのインタビュー　まとめると・・・</a:t>
            </a:r>
            <a:endParaRPr kumimoji="1" lang="en-US" altLang="ja-JP" sz="4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73A84BC-45D9-4B6C-BEDE-3331D3C61B27}"/>
              </a:ext>
            </a:extLst>
          </p:cNvPr>
          <p:cNvPicPr>
            <a:picLocks noChangeAspect="1"/>
          </p:cNvPicPr>
          <p:nvPr/>
        </p:nvPicPr>
        <p:blipFill rotWithShape="1">
          <a:blip r:embed="rId3"/>
          <a:srcRect l="15741" t="30209" r="23634" b="19791"/>
          <a:stretch/>
        </p:blipFill>
        <p:spPr>
          <a:xfrm>
            <a:off x="5693569" y="2049810"/>
            <a:ext cx="6236494" cy="3429000"/>
          </a:xfrm>
          <a:prstGeom prst="rect">
            <a:avLst/>
          </a:prstGeom>
        </p:spPr>
      </p:pic>
      <p:pic>
        <p:nvPicPr>
          <p:cNvPr id="9218" name="Picture 2" descr="矢印の無料イラスト - 手書き・可愛いフリー素材 - チコデザ">
            <a:extLst>
              <a:ext uri="{FF2B5EF4-FFF2-40B4-BE49-F238E27FC236}">
                <a16:creationId xmlns:a16="http://schemas.microsoft.com/office/drawing/2014/main" id="{5047B2B1-C8F4-4F96-8F03-8976A5A78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683" y="2514599"/>
            <a:ext cx="1845482" cy="1721644"/>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26E8473C-435A-466B-87C0-09096321023C}"/>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23469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A7634A-C1CA-466D-B4C3-6956B77C4A3A}"/>
              </a:ext>
            </a:extLst>
          </p:cNvPr>
          <p:cNvSpPr txBox="1"/>
          <p:nvPr/>
        </p:nvSpPr>
        <p:spPr>
          <a:xfrm>
            <a:off x="692942" y="1811679"/>
            <a:ext cx="11165682" cy="1077218"/>
          </a:xfrm>
          <a:prstGeom prst="rect">
            <a:avLst/>
          </a:prstGeom>
          <a:noFill/>
        </p:spPr>
        <p:txBody>
          <a:bodyPr wrap="square">
            <a:spAutoFit/>
          </a:bodyPr>
          <a:lstStyle/>
          <a:p>
            <a:r>
              <a:rPr lang="ja-JP" altLang="en-US" sz="3200" b="1" u="sng" dirty="0">
                <a:solidFill>
                  <a:srgbClr val="FFFF00"/>
                </a:solidFill>
                <a:latin typeface="Meiryo UI" panose="020B0604030504040204" pitchFamily="50" charset="-128"/>
                <a:ea typeface="Meiryo UI" panose="020B0604030504040204" pitchFamily="50" charset="-128"/>
              </a:rPr>
              <a:t>自立した日常生活を営むことができると認められる利用者</a:t>
            </a:r>
            <a:r>
              <a:rPr lang="ja-JP" altLang="en-US" sz="3200" b="1" u="sng" dirty="0">
                <a:latin typeface="Meiryo UI" panose="020B0604030504040204" pitchFamily="50" charset="-128"/>
                <a:ea typeface="Meiryo UI" panose="020B0604030504040204" pitchFamily="50" charset="-128"/>
              </a:rPr>
              <a:t>に対し、必要な支援</a:t>
            </a:r>
            <a:endParaRPr lang="ja-JP" altLang="en-US" sz="3200" dirty="0"/>
          </a:p>
        </p:txBody>
      </p:sp>
      <p:sp>
        <p:nvSpPr>
          <p:cNvPr id="5" name="テキスト ボックス 4">
            <a:extLst>
              <a:ext uri="{FF2B5EF4-FFF2-40B4-BE49-F238E27FC236}">
                <a16:creationId xmlns:a16="http://schemas.microsoft.com/office/drawing/2014/main" id="{57366CB4-012E-4E7D-82EA-F848C9831992}"/>
              </a:ext>
            </a:extLst>
          </p:cNvPr>
          <p:cNvSpPr txBox="1"/>
          <p:nvPr/>
        </p:nvSpPr>
        <p:spPr>
          <a:xfrm>
            <a:off x="584001" y="611766"/>
            <a:ext cx="3465486" cy="588377"/>
          </a:xfrm>
          <a:prstGeom prst="wedgeRoundRectCallout">
            <a:avLst>
              <a:gd name="adj1" fmla="val -44160"/>
              <a:gd name="adj2" fmla="val 160124"/>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支援が必要であっても</a:t>
            </a:r>
          </a:p>
        </p:txBody>
      </p:sp>
      <p:sp>
        <p:nvSpPr>
          <p:cNvPr id="6" name="テキスト ボックス 5">
            <a:extLst>
              <a:ext uri="{FF2B5EF4-FFF2-40B4-BE49-F238E27FC236}">
                <a16:creationId xmlns:a16="http://schemas.microsoft.com/office/drawing/2014/main" id="{D601C5F8-1768-4103-912F-89F89562E404}"/>
              </a:ext>
            </a:extLst>
          </p:cNvPr>
          <p:cNvSpPr txBox="1"/>
          <p:nvPr/>
        </p:nvSpPr>
        <p:spPr>
          <a:xfrm>
            <a:off x="1169789" y="3562065"/>
            <a:ext cx="5395317" cy="2009061"/>
          </a:xfrm>
          <a:prstGeom prst="wedgeRoundRectCallout">
            <a:avLst>
              <a:gd name="adj1" fmla="val -32669"/>
              <a:gd name="adj2" fmla="val -83336"/>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施設・病院からグループホーム、</a:t>
            </a:r>
            <a:endParaRPr lang="en-US" altLang="ja-JP" sz="2800" dirty="0">
              <a:solidFill>
                <a:schemeClr val="bg1"/>
              </a:solidFill>
              <a:latin typeface="Meiryo UI" panose="020B0604030504040204" pitchFamily="50" charset="-128"/>
              <a:ea typeface="Meiryo UI" panose="020B0604030504040204" pitchFamily="50" charset="-128"/>
            </a:endParaRPr>
          </a:p>
          <a:p>
            <a:r>
              <a:rPr lang="ja-JP" altLang="en-US" sz="2800" dirty="0">
                <a:solidFill>
                  <a:schemeClr val="bg1"/>
                </a:solidFill>
                <a:latin typeface="Meiryo UI" panose="020B0604030504040204" pitchFamily="50" charset="-128"/>
                <a:ea typeface="Meiryo UI" panose="020B0604030504040204" pitchFamily="50" charset="-128"/>
              </a:rPr>
              <a:t>グループホーム・親元から一人暮らし、</a:t>
            </a:r>
            <a:endParaRPr lang="en-US" altLang="ja-JP" sz="2800" dirty="0">
              <a:solidFill>
                <a:schemeClr val="bg1"/>
              </a:solidFill>
              <a:latin typeface="Meiryo UI" panose="020B0604030504040204" pitchFamily="50" charset="-128"/>
              <a:ea typeface="Meiryo UI" panose="020B0604030504040204" pitchFamily="50" charset="-128"/>
            </a:endParaRPr>
          </a:p>
          <a:p>
            <a:r>
              <a:rPr lang="ja-JP" altLang="en-US" sz="2800" dirty="0">
                <a:solidFill>
                  <a:schemeClr val="bg1"/>
                </a:solidFill>
                <a:latin typeface="Meiryo UI" panose="020B0604030504040204" pitchFamily="50" charset="-128"/>
                <a:ea typeface="Meiryo UI" panose="020B0604030504040204" pitchFamily="50" charset="-128"/>
              </a:rPr>
              <a:t>福祉的就労から一般就労</a:t>
            </a:r>
            <a:endParaRPr lang="en-US" altLang="ja-JP" sz="2800" dirty="0">
              <a:solidFill>
                <a:schemeClr val="bg1"/>
              </a:solidFill>
              <a:latin typeface="Meiryo UI" panose="020B0604030504040204" pitchFamily="50" charset="-128"/>
              <a:ea typeface="Meiryo UI" panose="020B0604030504040204" pitchFamily="50" charset="-128"/>
            </a:endParaRPr>
          </a:p>
          <a:p>
            <a:r>
              <a:rPr lang="ja-JP" altLang="en-US" sz="2800" dirty="0">
                <a:solidFill>
                  <a:schemeClr val="bg1"/>
                </a:solidFill>
                <a:latin typeface="Meiryo UI" panose="020B0604030504040204" pitchFamily="50" charset="-128"/>
                <a:ea typeface="Meiryo UI" panose="020B0604030504040204" pitchFamily="50" charset="-128"/>
              </a:rPr>
              <a:t>など本人が望む暮らし方へ</a:t>
            </a:r>
          </a:p>
        </p:txBody>
      </p:sp>
      <p:sp>
        <p:nvSpPr>
          <p:cNvPr id="8" name="テキスト ボックス 7">
            <a:extLst>
              <a:ext uri="{FF2B5EF4-FFF2-40B4-BE49-F238E27FC236}">
                <a16:creationId xmlns:a16="http://schemas.microsoft.com/office/drawing/2014/main" id="{4874707D-65DF-4B61-BE13-8BDFE5EAFE9D}"/>
              </a:ext>
            </a:extLst>
          </p:cNvPr>
          <p:cNvSpPr txBox="1"/>
          <p:nvPr/>
        </p:nvSpPr>
        <p:spPr>
          <a:xfrm>
            <a:off x="5750718" y="5538586"/>
            <a:ext cx="6086475" cy="995422"/>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地域の社会資源</a:t>
            </a:r>
          </a:p>
        </p:txBody>
      </p:sp>
      <p:pic>
        <p:nvPicPr>
          <p:cNvPr id="10242" name="Picture 2" descr="いろいろな矢印のイラスト | かわいいフリー素材集 いらすとや">
            <a:extLst>
              <a:ext uri="{FF2B5EF4-FFF2-40B4-BE49-F238E27FC236}">
                <a16:creationId xmlns:a16="http://schemas.microsoft.com/office/drawing/2014/main" id="{BD7AF03F-9397-41D3-B8C7-92263E0D0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665118" y="2652511"/>
            <a:ext cx="2952750"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9782D12D-679D-4915-8F55-99E9B79231F7}"/>
              </a:ext>
            </a:extLst>
          </p:cNvPr>
          <p:cNvSpPr txBox="1"/>
          <p:nvPr/>
        </p:nvSpPr>
        <p:spPr>
          <a:xfrm>
            <a:off x="8526063" y="3514476"/>
            <a:ext cx="3146824" cy="584775"/>
          </a:xfrm>
          <a:prstGeom prst="rect">
            <a:avLst/>
          </a:prstGeom>
          <a:noFill/>
        </p:spPr>
        <p:txBody>
          <a:bodyPr wrap="square">
            <a:spAutoFit/>
          </a:bodyPr>
          <a:lstStyle/>
          <a:p>
            <a:r>
              <a:rPr lang="ja-JP" altLang="en-US" sz="3200" b="1" dirty="0">
                <a:latin typeface="Meiryo UI" panose="020B0604030504040204" pitchFamily="50" charset="-128"/>
                <a:ea typeface="Meiryo UI" panose="020B0604030504040204" pitchFamily="50" charset="-128"/>
              </a:rPr>
              <a:t>必要なものは</a:t>
            </a:r>
            <a:endParaRPr lang="ja-JP" altLang="en-US" sz="3200" dirty="0"/>
          </a:p>
        </p:txBody>
      </p:sp>
      <p:sp>
        <p:nvSpPr>
          <p:cNvPr id="2" name="スライド番号プレースホルダー 1">
            <a:extLst>
              <a:ext uri="{FF2B5EF4-FFF2-40B4-BE49-F238E27FC236}">
                <a16:creationId xmlns:a16="http://schemas.microsoft.com/office/drawing/2014/main" id="{C555054E-7A92-4DF5-96B8-41A5D87308DC}"/>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32810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AC96515-D7D6-4048-BE67-122F57392747}"/>
              </a:ext>
            </a:extLst>
          </p:cNvPr>
          <p:cNvSpPr txBox="1"/>
          <p:nvPr/>
        </p:nvSpPr>
        <p:spPr>
          <a:xfrm>
            <a:off x="631616" y="317901"/>
            <a:ext cx="10675480" cy="707886"/>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障害児・者福祉の理念</a:t>
            </a:r>
            <a:endParaRPr kumimoji="1" lang="en-US" altLang="ja-JP" sz="4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9134011-1EA3-4563-B751-3BE3F627B256}"/>
              </a:ext>
            </a:extLst>
          </p:cNvPr>
          <p:cNvSpPr txBox="1"/>
          <p:nvPr/>
        </p:nvSpPr>
        <p:spPr>
          <a:xfrm>
            <a:off x="1554214" y="1255325"/>
            <a:ext cx="5231011" cy="3970318"/>
          </a:xfrm>
          <a:prstGeom prst="rect">
            <a:avLst/>
          </a:prstGeom>
          <a:noFill/>
        </p:spPr>
        <p:txBody>
          <a:bodyPr wrap="square">
            <a:spAutoFit/>
          </a:bodyPr>
          <a:lstStyle/>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リハビリテーション</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エンパワメント</a:t>
            </a:r>
          </a:p>
          <a:p>
            <a:endPar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ストレングス</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自己決定（意思決定支援）</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自己実現</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4F7882A-1AB5-494F-A377-37D64F8F7263}"/>
              </a:ext>
            </a:extLst>
          </p:cNvPr>
          <p:cNvSpPr txBox="1"/>
          <p:nvPr/>
        </p:nvSpPr>
        <p:spPr>
          <a:xfrm>
            <a:off x="6266891" y="1255325"/>
            <a:ext cx="5231011" cy="3108543"/>
          </a:xfrm>
          <a:prstGeom prst="rect">
            <a:avLst/>
          </a:prstGeom>
          <a:noFill/>
        </p:spPr>
        <p:txBody>
          <a:bodyPr wrap="square">
            <a:spAutoFit/>
          </a:bodyPr>
          <a:lstStyle/>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社会参加</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社会貢献</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地域移行・地域定着</a:t>
            </a:r>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8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地域共生社会の実現</a:t>
            </a:r>
          </a:p>
        </p:txBody>
      </p:sp>
      <p:sp>
        <p:nvSpPr>
          <p:cNvPr id="7" name="テキスト ボックス 6">
            <a:extLst>
              <a:ext uri="{FF2B5EF4-FFF2-40B4-BE49-F238E27FC236}">
                <a16:creationId xmlns:a16="http://schemas.microsoft.com/office/drawing/2014/main" id="{74BD09A7-2A16-47A1-A152-562BC12D3BDD}"/>
              </a:ext>
            </a:extLst>
          </p:cNvPr>
          <p:cNvSpPr txBox="1"/>
          <p:nvPr/>
        </p:nvSpPr>
        <p:spPr>
          <a:xfrm>
            <a:off x="791856" y="5651127"/>
            <a:ext cx="4209209" cy="995422"/>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個別支援</a:t>
            </a:r>
          </a:p>
        </p:txBody>
      </p:sp>
      <p:sp>
        <p:nvSpPr>
          <p:cNvPr id="8" name="テキスト ボックス 7">
            <a:extLst>
              <a:ext uri="{FF2B5EF4-FFF2-40B4-BE49-F238E27FC236}">
                <a16:creationId xmlns:a16="http://schemas.microsoft.com/office/drawing/2014/main" id="{709D916B-71AB-486A-AE4A-83C5B029B2F7}"/>
              </a:ext>
            </a:extLst>
          </p:cNvPr>
          <p:cNvSpPr txBox="1"/>
          <p:nvPr/>
        </p:nvSpPr>
        <p:spPr>
          <a:xfrm>
            <a:off x="5694394" y="5651127"/>
            <a:ext cx="5714503" cy="995422"/>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社会資源の開発</a:t>
            </a:r>
          </a:p>
        </p:txBody>
      </p:sp>
      <p:sp>
        <p:nvSpPr>
          <p:cNvPr id="2" name="スライド番号プレースホルダー 1">
            <a:extLst>
              <a:ext uri="{FF2B5EF4-FFF2-40B4-BE49-F238E27FC236}">
                <a16:creationId xmlns:a16="http://schemas.microsoft.com/office/drawing/2014/main" id="{E9695264-5C80-497A-BA8D-C893ACD90592}"/>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28676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E373CF-877F-47E6-9D56-6933DFDE69A5}"/>
              </a:ext>
            </a:extLst>
          </p:cNvPr>
          <p:cNvSpPr txBox="1"/>
          <p:nvPr/>
        </p:nvSpPr>
        <p:spPr>
          <a:xfrm>
            <a:off x="673178" y="622689"/>
            <a:ext cx="10675480" cy="707886"/>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サビ児管とは・・・省令に基づく「求められる役割」</a:t>
            </a:r>
          </a:p>
        </p:txBody>
      </p:sp>
      <p:sp>
        <p:nvSpPr>
          <p:cNvPr id="4" name="テキスト ボックス 3">
            <a:extLst>
              <a:ext uri="{FF2B5EF4-FFF2-40B4-BE49-F238E27FC236}">
                <a16:creationId xmlns:a16="http://schemas.microsoft.com/office/drawing/2014/main" id="{E2BE5687-6D9C-4D27-BAF9-C3E732C3F3B6}"/>
              </a:ext>
            </a:extLst>
          </p:cNvPr>
          <p:cNvSpPr txBox="1"/>
          <p:nvPr/>
        </p:nvSpPr>
        <p:spPr>
          <a:xfrm>
            <a:off x="349212" y="1980936"/>
            <a:ext cx="5984271" cy="4413516"/>
          </a:xfrm>
          <a:prstGeom prst="rect">
            <a:avLst/>
          </a:prstGeom>
          <a:noFill/>
        </p:spPr>
        <p:txBody>
          <a:bodyPr wrap="square">
            <a:spAutoFit/>
          </a:bodyPr>
          <a:lstStyle/>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１．</a:t>
            </a:r>
            <a:r>
              <a:rPr lang="ja-JP" altLang="en-US" sz="2400" b="1" u="sng" dirty="0">
                <a:solidFill>
                  <a:srgbClr val="FFFF00"/>
                </a:solidFill>
                <a:latin typeface="Meiryo UI" panose="020B0604030504040204" pitchFamily="50" charset="-128"/>
                <a:ea typeface="Meiryo UI" panose="020B0604030504040204" pitchFamily="50" charset="-128"/>
              </a:rPr>
              <a:t>個別支援計画</a:t>
            </a:r>
            <a:r>
              <a:rPr lang="ja-JP" altLang="en-US" sz="2400" b="1" u="sng" dirty="0">
                <a:latin typeface="Meiryo UI" panose="020B0604030504040204" pitchFamily="50" charset="-128"/>
                <a:ea typeface="Meiryo UI" panose="020B0604030504040204" pitchFamily="50" charset="-128"/>
              </a:rPr>
              <a:t>の</a:t>
            </a:r>
            <a:r>
              <a:rPr lang="ja-JP" altLang="en-US" sz="2400" b="1" u="sng" dirty="0">
                <a:solidFill>
                  <a:srgbClr val="FFFF00"/>
                </a:solidFill>
                <a:latin typeface="Meiryo UI" panose="020B0604030504040204" pitchFamily="50" charset="-128"/>
                <a:ea typeface="Meiryo UI" panose="020B0604030504040204" pitchFamily="50" charset="-128"/>
              </a:rPr>
              <a:t>作成</a:t>
            </a:r>
            <a:r>
              <a:rPr lang="ja-JP" altLang="en-US" sz="2400" b="1" u="sng" dirty="0">
                <a:latin typeface="Meiryo UI" panose="020B0604030504040204" pitchFamily="50" charset="-128"/>
                <a:ea typeface="Meiryo UI" panose="020B0604030504040204" pitchFamily="50" charset="-128"/>
              </a:rPr>
              <a:t>に関する業務</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２．</a:t>
            </a:r>
            <a:r>
              <a:rPr lang="ja-JP" altLang="en-US" sz="2400" b="1" u="sng" dirty="0">
                <a:latin typeface="Meiryo UI" panose="020B0604030504040204" pitchFamily="50" charset="-128"/>
                <a:ea typeface="Meiryo UI" panose="020B0604030504040204" pitchFamily="50" charset="-128"/>
              </a:rPr>
              <a:t>アセスメント</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３．</a:t>
            </a:r>
            <a:r>
              <a:rPr lang="ja-JP" altLang="en-US" sz="2400" b="1" u="sng" dirty="0">
                <a:solidFill>
                  <a:srgbClr val="FFFF00"/>
                </a:solidFill>
                <a:latin typeface="Meiryo UI" panose="020B0604030504040204" pitchFamily="50" charset="-128"/>
                <a:ea typeface="Meiryo UI" panose="020B0604030504040204" pitchFamily="50" charset="-128"/>
              </a:rPr>
              <a:t>連携</a:t>
            </a:r>
            <a:endParaRPr lang="en-US" altLang="ja-JP" sz="2400" b="1" u="sng" dirty="0">
              <a:solidFill>
                <a:srgbClr val="FFFF00"/>
              </a:solidFill>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solidFill>
                <a:srgbClr val="FFFF00"/>
              </a:solidFill>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４．</a:t>
            </a:r>
            <a:r>
              <a:rPr lang="ja-JP" altLang="en-US" sz="2400" b="1" u="sng" dirty="0">
                <a:latin typeface="Meiryo UI" panose="020B0604030504040204" pitchFamily="50" charset="-128"/>
                <a:ea typeface="Meiryo UI" panose="020B0604030504040204" pitchFamily="50" charset="-128"/>
              </a:rPr>
              <a:t>計画の作成に係る</a:t>
            </a:r>
            <a:r>
              <a:rPr lang="ja-JP" altLang="en-US" sz="2400" b="1" u="sng" dirty="0">
                <a:solidFill>
                  <a:srgbClr val="FFFF00"/>
                </a:solidFill>
                <a:latin typeface="Meiryo UI" panose="020B0604030504040204" pitchFamily="50" charset="-128"/>
                <a:ea typeface="Meiryo UI" panose="020B0604030504040204" pitchFamily="50" charset="-128"/>
              </a:rPr>
              <a:t>会議の開催</a:t>
            </a:r>
            <a:endParaRPr lang="en-US" altLang="ja-JP" sz="2400" b="1" u="sng" dirty="0">
              <a:solidFill>
                <a:srgbClr val="FFFF00"/>
              </a:solidFill>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solidFill>
                <a:srgbClr val="FFFF00"/>
              </a:solidFill>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５．</a:t>
            </a:r>
            <a:r>
              <a:rPr lang="ja-JP" altLang="en-US" sz="2400" b="1" u="sng" dirty="0">
                <a:latin typeface="Meiryo UI" panose="020B0604030504040204" pitchFamily="50" charset="-128"/>
                <a:ea typeface="Meiryo UI" panose="020B0604030504040204" pitchFamily="50" charset="-128"/>
              </a:rPr>
              <a:t>利用者への説明と同意、計画書の交付</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６．</a:t>
            </a:r>
            <a:r>
              <a:rPr lang="ja-JP" altLang="en-US" sz="2400" b="1" u="sng" dirty="0">
                <a:solidFill>
                  <a:srgbClr val="FFFF00"/>
                </a:solidFill>
                <a:latin typeface="Meiryo UI" panose="020B0604030504040204" pitchFamily="50" charset="-128"/>
                <a:ea typeface="Meiryo UI" panose="020B0604030504040204" pitchFamily="50" charset="-128"/>
              </a:rPr>
              <a:t>モニタリング</a:t>
            </a:r>
            <a:r>
              <a:rPr lang="ja-JP" altLang="en-US" sz="2400" b="1" u="sng" dirty="0">
                <a:latin typeface="Meiryo UI" panose="020B0604030504040204" pitchFamily="50" charset="-128"/>
                <a:ea typeface="Meiryo UI" panose="020B0604030504040204" pitchFamily="50" charset="-128"/>
              </a:rPr>
              <a:t>（少なくとも６か月に１回）</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７．</a:t>
            </a:r>
            <a:r>
              <a:rPr lang="ja-JP" altLang="en-US" sz="2400" b="1" u="sng" dirty="0">
                <a:latin typeface="Meiryo UI" panose="020B0604030504040204" pitchFamily="50" charset="-128"/>
                <a:ea typeface="Meiryo UI" panose="020B0604030504040204" pitchFamily="50" charset="-128"/>
              </a:rPr>
              <a:t>利用者及び家族等との継続的な連絡</a:t>
            </a:r>
            <a:endParaRPr lang="en-US" altLang="ja-JP" sz="2400" b="1" u="sng"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A6D2D38-BEA0-4A4B-80BD-1E06F04AF691}"/>
              </a:ext>
            </a:extLst>
          </p:cNvPr>
          <p:cNvSpPr txBox="1"/>
          <p:nvPr/>
        </p:nvSpPr>
        <p:spPr>
          <a:xfrm>
            <a:off x="6260555" y="1980936"/>
            <a:ext cx="5582233" cy="4413516"/>
          </a:xfrm>
          <a:prstGeom prst="rect">
            <a:avLst/>
          </a:prstGeom>
          <a:noFill/>
        </p:spPr>
        <p:txBody>
          <a:bodyPr wrap="square">
            <a:spAutoFit/>
          </a:bodyPr>
          <a:lstStyle/>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８．</a:t>
            </a:r>
            <a:r>
              <a:rPr lang="ja-JP" altLang="en-US" sz="2400" b="1" u="sng" dirty="0">
                <a:latin typeface="Meiryo UI" panose="020B0604030504040204" pitchFamily="50" charset="-128"/>
                <a:ea typeface="Meiryo UI" panose="020B0604030504040204" pitchFamily="50" charset="-128"/>
              </a:rPr>
              <a:t>面接・記録</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９．</a:t>
            </a:r>
            <a:r>
              <a:rPr lang="ja-JP" altLang="en-US" sz="2400" b="1" u="sng" dirty="0">
                <a:latin typeface="Meiryo UI" panose="020B0604030504040204" pitchFamily="50" charset="-128"/>
                <a:ea typeface="Meiryo UI" panose="020B0604030504040204" pitchFamily="50" charset="-128"/>
              </a:rPr>
              <a:t>計画の</a:t>
            </a:r>
            <a:r>
              <a:rPr lang="ja-JP" altLang="en-US" sz="2400" b="1" u="sng" dirty="0">
                <a:solidFill>
                  <a:srgbClr val="FFFF00"/>
                </a:solidFill>
                <a:latin typeface="Meiryo UI" panose="020B0604030504040204" pitchFamily="50" charset="-128"/>
                <a:ea typeface="Meiryo UI" panose="020B0604030504040204" pitchFamily="50" charset="-128"/>
              </a:rPr>
              <a:t>変更</a:t>
            </a:r>
            <a:endParaRPr lang="en-US" altLang="ja-JP" sz="2400" b="1" u="sng" dirty="0">
              <a:solidFill>
                <a:srgbClr val="FFFF00"/>
              </a:solidFill>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solidFill>
                <a:srgbClr val="FFFF00"/>
              </a:solidFill>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１０．</a:t>
            </a:r>
            <a:r>
              <a:rPr lang="ja-JP" altLang="en-US" sz="2400" b="1" u="sng" dirty="0">
                <a:latin typeface="Meiryo UI" panose="020B0604030504040204" pitchFamily="50" charset="-128"/>
                <a:ea typeface="Meiryo UI" panose="020B0604030504040204" pitchFamily="50" charset="-128"/>
              </a:rPr>
              <a:t>他事業所等への照会・把握</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１１．</a:t>
            </a:r>
            <a:r>
              <a:rPr lang="ja-JP" altLang="en-US" sz="2400" b="1" u="sng" dirty="0">
                <a:latin typeface="Meiryo UI" panose="020B0604030504040204" pitchFamily="50" charset="-128"/>
                <a:ea typeface="Meiryo UI" panose="020B0604030504040204" pitchFamily="50" charset="-128"/>
              </a:rPr>
              <a:t>定期的な検討</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１２．</a:t>
            </a:r>
            <a:r>
              <a:rPr lang="ja-JP" altLang="en-US" sz="2400" b="1" u="sng" dirty="0">
                <a:solidFill>
                  <a:srgbClr val="FFFF00"/>
                </a:solidFill>
                <a:latin typeface="Meiryo UI" panose="020B0604030504040204" pitchFamily="50" charset="-128"/>
                <a:ea typeface="Meiryo UI" panose="020B0604030504040204" pitchFamily="50" charset="-128"/>
              </a:rPr>
              <a:t>自立した日常生活を営むことができると認められる利用者</a:t>
            </a:r>
            <a:r>
              <a:rPr lang="ja-JP" altLang="en-US" sz="2400" b="1" u="sng" dirty="0">
                <a:latin typeface="Meiryo UI" panose="020B0604030504040204" pitchFamily="50" charset="-128"/>
                <a:ea typeface="Meiryo UI" panose="020B0604030504040204" pitchFamily="50" charset="-128"/>
              </a:rPr>
              <a:t>に対し、必要な支援</a:t>
            </a: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endParaRPr lang="en-US" altLang="ja-JP" sz="2400" b="1" u="sng" dirty="0">
              <a:latin typeface="Meiryo UI" panose="020B0604030504040204" pitchFamily="50" charset="-128"/>
              <a:ea typeface="Meiryo UI" panose="020B0604030504040204" pitchFamily="50" charset="-128"/>
            </a:endParaRPr>
          </a:p>
          <a:p>
            <a:pPr marL="241795" indent="-241795">
              <a:lnSpc>
                <a:spcPct val="90000"/>
              </a:lnSpc>
              <a:defRPr/>
            </a:pPr>
            <a:r>
              <a:rPr lang="ja-JP" altLang="en-US" sz="2400" b="1" dirty="0">
                <a:latin typeface="Meiryo UI" panose="020B0604030504040204" pitchFamily="50" charset="-128"/>
                <a:ea typeface="Meiryo UI" panose="020B0604030504040204" pitchFamily="50" charset="-128"/>
              </a:rPr>
              <a:t>１３．</a:t>
            </a:r>
            <a:r>
              <a:rPr lang="ja-JP" altLang="en-US" sz="2400" b="1" u="sng" dirty="0">
                <a:latin typeface="Meiryo UI" panose="020B0604030504040204" pitchFamily="50" charset="-128"/>
                <a:ea typeface="Meiryo UI" panose="020B0604030504040204" pitchFamily="50" charset="-128"/>
              </a:rPr>
              <a:t>他の従業者に対する</a:t>
            </a:r>
            <a:r>
              <a:rPr lang="ja-JP" altLang="en-US" sz="2400" b="1" u="sng" dirty="0">
                <a:solidFill>
                  <a:srgbClr val="FFFF00"/>
                </a:solidFill>
                <a:latin typeface="Meiryo UI" panose="020B0604030504040204" pitchFamily="50" charset="-128"/>
                <a:ea typeface="Meiryo UI" panose="020B0604030504040204" pitchFamily="50" charset="-128"/>
              </a:rPr>
              <a:t>技術指導及び助言</a:t>
            </a:r>
            <a:endParaRPr lang="ja-JP" altLang="en-US" sz="2400" b="1" dirty="0">
              <a:solidFill>
                <a:srgbClr val="FFFF0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89A163E-1380-4408-90BF-BDB2160C5985}"/>
              </a:ext>
            </a:extLst>
          </p:cNvPr>
          <p:cNvSpPr>
            <a:spLocks noGrp="1"/>
          </p:cNvSpPr>
          <p:nvPr>
            <p:ph type="sldNum" sz="quarter" idx="12"/>
          </p:nvPr>
        </p:nvSpPr>
        <p:spPr>
          <a:xfrm>
            <a:off x="11348658" y="6484461"/>
            <a:ext cx="753545" cy="365125"/>
          </a:xfrm>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4594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BCA52449-ACC1-4A45-BBEF-9232BA34B87B}"/>
              </a:ext>
            </a:extLst>
          </p:cNvPr>
          <p:cNvSpPr/>
          <p:nvPr/>
        </p:nvSpPr>
        <p:spPr>
          <a:xfrm>
            <a:off x="2541984" y="1005777"/>
            <a:ext cx="7108032" cy="5044980"/>
          </a:xfrm>
          <a:prstGeom prst="ellipse">
            <a:avLst/>
          </a:prstGeom>
          <a:noFill/>
          <a:ln w="127000" cmpd="tri">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90D3234-2B58-4E91-BA07-EDB49D375D6D}"/>
              </a:ext>
            </a:extLst>
          </p:cNvPr>
          <p:cNvSpPr txBox="1"/>
          <p:nvPr/>
        </p:nvSpPr>
        <p:spPr>
          <a:xfrm>
            <a:off x="554363" y="484283"/>
            <a:ext cx="4874887" cy="1861006"/>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本人を中心とした「見立て」</a:t>
            </a:r>
          </a:p>
        </p:txBody>
      </p:sp>
      <p:sp>
        <p:nvSpPr>
          <p:cNvPr id="5" name="テキスト ボックス 4">
            <a:extLst>
              <a:ext uri="{FF2B5EF4-FFF2-40B4-BE49-F238E27FC236}">
                <a16:creationId xmlns:a16="http://schemas.microsoft.com/office/drawing/2014/main" id="{05006D98-790A-49C5-A752-821C410FBDB3}"/>
              </a:ext>
            </a:extLst>
          </p:cNvPr>
          <p:cNvSpPr txBox="1"/>
          <p:nvPr/>
        </p:nvSpPr>
        <p:spPr>
          <a:xfrm>
            <a:off x="411489" y="2931289"/>
            <a:ext cx="4010493" cy="1861006"/>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計画作成・見直し</a:t>
            </a:r>
          </a:p>
        </p:txBody>
      </p:sp>
      <p:sp>
        <p:nvSpPr>
          <p:cNvPr id="6" name="テキスト ボックス 5">
            <a:extLst>
              <a:ext uri="{FF2B5EF4-FFF2-40B4-BE49-F238E27FC236}">
                <a16:creationId xmlns:a16="http://schemas.microsoft.com/office/drawing/2014/main" id="{A20253E1-22F6-4A44-805D-0221708C5B4B}"/>
              </a:ext>
            </a:extLst>
          </p:cNvPr>
          <p:cNvSpPr txBox="1"/>
          <p:nvPr/>
        </p:nvSpPr>
        <p:spPr>
          <a:xfrm>
            <a:off x="1704507" y="5378295"/>
            <a:ext cx="4010493" cy="995422"/>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会議運営</a:t>
            </a:r>
          </a:p>
        </p:txBody>
      </p:sp>
      <p:sp>
        <p:nvSpPr>
          <p:cNvPr id="7" name="テキスト ボックス 6">
            <a:extLst>
              <a:ext uri="{FF2B5EF4-FFF2-40B4-BE49-F238E27FC236}">
                <a16:creationId xmlns:a16="http://schemas.microsoft.com/office/drawing/2014/main" id="{210843FF-BF92-4392-8099-7A9F1B8E7C08}"/>
              </a:ext>
            </a:extLst>
          </p:cNvPr>
          <p:cNvSpPr txBox="1"/>
          <p:nvPr/>
        </p:nvSpPr>
        <p:spPr>
          <a:xfrm>
            <a:off x="6505107" y="405701"/>
            <a:ext cx="4874887" cy="1861006"/>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本人に適合した「手だて」</a:t>
            </a:r>
          </a:p>
        </p:txBody>
      </p:sp>
      <p:sp>
        <p:nvSpPr>
          <p:cNvPr id="8" name="テキスト ボックス 7">
            <a:extLst>
              <a:ext uri="{FF2B5EF4-FFF2-40B4-BE49-F238E27FC236}">
                <a16:creationId xmlns:a16="http://schemas.microsoft.com/office/drawing/2014/main" id="{7E3742DF-0559-4B57-B910-D7B0307163FF}"/>
              </a:ext>
            </a:extLst>
          </p:cNvPr>
          <p:cNvSpPr txBox="1"/>
          <p:nvPr/>
        </p:nvSpPr>
        <p:spPr>
          <a:xfrm>
            <a:off x="6669413" y="5378295"/>
            <a:ext cx="4010493" cy="995422"/>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人材育成</a:t>
            </a:r>
          </a:p>
        </p:txBody>
      </p:sp>
      <p:sp>
        <p:nvSpPr>
          <p:cNvPr id="9" name="テキスト ボックス 8">
            <a:extLst>
              <a:ext uri="{FF2B5EF4-FFF2-40B4-BE49-F238E27FC236}">
                <a16:creationId xmlns:a16="http://schemas.microsoft.com/office/drawing/2014/main" id="{27BA37FB-B75C-4ADE-94CD-98C18B4C95E1}"/>
              </a:ext>
            </a:extLst>
          </p:cNvPr>
          <p:cNvSpPr txBox="1"/>
          <p:nvPr/>
        </p:nvSpPr>
        <p:spPr>
          <a:xfrm>
            <a:off x="7770018" y="2931289"/>
            <a:ext cx="4010493" cy="1861006"/>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関係機関との連携</a:t>
            </a:r>
          </a:p>
        </p:txBody>
      </p:sp>
      <p:sp>
        <p:nvSpPr>
          <p:cNvPr id="11" name="テキスト ボックス 10">
            <a:extLst>
              <a:ext uri="{FF2B5EF4-FFF2-40B4-BE49-F238E27FC236}">
                <a16:creationId xmlns:a16="http://schemas.microsoft.com/office/drawing/2014/main" id="{22308B65-CE51-40B6-AD2C-6EE989120A9D}"/>
              </a:ext>
            </a:extLst>
          </p:cNvPr>
          <p:cNvSpPr txBox="1"/>
          <p:nvPr/>
        </p:nvSpPr>
        <p:spPr>
          <a:xfrm>
            <a:off x="4686300" y="2371717"/>
            <a:ext cx="2900363" cy="2554545"/>
          </a:xfrm>
          <a:prstGeom prst="rect">
            <a:avLst/>
          </a:prstGeom>
          <a:noFill/>
        </p:spPr>
        <p:txBody>
          <a:bodyPr wrap="square" rtlCol="0">
            <a:spAutoFit/>
          </a:bodyPr>
          <a:lstStyle/>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サビ児管業務の一つ一つはバラバラなものではなく、全て関連している！</a:t>
            </a:r>
          </a:p>
        </p:txBody>
      </p:sp>
      <p:sp>
        <p:nvSpPr>
          <p:cNvPr id="2" name="スライド番号プレースホルダー 1">
            <a:extLst>
              <a:ext uri="{FF2B5EF4-FFF2-40B4-BE49-F238E27FC236}">
                <a16:creationId xmlns:a16="http://schemas.microsoft.com/office/drawing/2014/main" id="{876749D4-A7A3-4604-8405-DBB9BAADAECB}"/>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240081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矢印イラスト フリー素材集：プレゼンボードに最適">
            <a:extLst>
              <a:ext uri="{FF2B5EF4-FFF2-40B4-BE49-F238E27FC236}">
                <a16:creationId xmlns:a16="http://schemas.microsoft.com/office/drawing/2014/main" id="{DDE44A39-358C-4DE6-99AC-1230FE35C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41961">
            <a:off x="2946677" y="1915601"/>
            <a:ext cx="4780345" cy="391564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ED4F978-52BD-4803-8517-F97EC731D414}"/>
              </a:ext>
            </a:extLst>
          </p:cNvPr>
          <p:cNvSpPr txBox="1"/>
          <p:nvPr/>
        </p:nvSpPr>
        <p:spPr>
          <a:xfrm>
            <a:off x="365287" y="354334"/>
            <a:ext cx="4874887" cy="995422"/>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現場のリーダー</a:t>
            </a:r>
          </a:p>
        </p:txBody>
      </p:sp>
      <p:sp>
        <p:nvSpPr>
          <p:cNvPr id="4" name="テキスト ボックス 3">
            <a:extLst>
              <a:ext uri="{FF2B5EF4-FFF2-40B4-BE49-F238E27FC236}">
                <a16:creationId xmlns:a16="http://schemas.microsoft.com/office/drawing/2014/main" id="{7D4EB8BD-C2DA-47A7-A1AE-B9CF584A125B}"/>
              </a:ext>
            </a:extLst>
          </p:cNvPr>
          <p:cNvSpPr txBox="1"/>
          <p:nvPr/>
        </p:nvSpPr>
        <p:spPr>
          <a:xfrm>
            <a:off x="6855151" y="1784446"/>
            <a:ext cx="4874887" cy="995422"/>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家族との窓口</a:t>
            </a:r>
          </a:p>
        </p:txBody>
      </p:sp>
      <p:sp>
        <p:nvSpPr>
          <p:cNvPr id="5" name="テキスト ボックス 4">
            <a:extLst>
              <a:ext uri="{FF2B5EF4-FFF2-40B4-BE49-F238E27FC236}">
                <a16:creationId xmlns:a16="http://schemas.microsoft.com/office/drawing/2014/main" id="{F83C005B-263D-460F-B21A-AC014B9AE28A}"/>
              </a:ext>
            </a:extLst>
          </p:cNvPr>
          <p:cNvSpPr txBox="1"/>
          <p:nvPr/>
        </p:nvSpPr>
        <p:spPr>
          <a:xfrm>
            <a:off x="6793705" y="3329896"/>
            <a:ext cx="4874887" cy="1861006"/>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関係機関との連携窓口</a:t>
            </a:r>
          </a:p>
        </p:txBody>
      </p:sp>
      <p:sp>
        <p:nvSpPr>
          <p:cNvPr id="6" name="テキスト ボックス 5">
            <a:extLst>
              <a:ext uri="{FF2B5EF4-FFF2-40B4-BE49-F238E27FC236}">
                <a16:creationId xmlns:a16="http://schemas.microsoft.com/office/drawing/2014/main" id="{2A1CFD23-55A8-4CA2-970C-9634A545D79F}"/>
              </a:ext>
            </a:extLst>
          </p:cNvPr>
          <p:cNvSpPr txBox="1"/>
          <p:nvPr/>
        </p:nvSpPr>
        <p:spPr>
          <a:xfrm>
            <a:off x="523408" y="1769089"/>
            <a:ext cx="5522120" cy="1861006"/>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サービス・支援</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プロセスの管理者</a:t>
            </a:r>
          </a:p>
        </p:txBody>
      </p:sp>
      <p:sp>
        <p:nvSpPr>
          <p:cNvPr id="7" name="テキスト ボックス 6">
            <a:extLst>
              <a:ext uri="{FF2B5EF4-FFF2-40B4-BE49-F238E27FC236}">
                <a16:creationId xmlns:a16="http://schemas.microsoft.com/office/drawing/2014/main" id="{A48BAC27-23C9-4721-8FC3-6DAFF9DA6608}"/>
              </a:ext>
            </a:extLst>
          </p:cNvPr>
          <p:cNvSpPr txBox="1"/>
          <p:nvPr/>
        </p:nvSpPr>
        <p:spPr>
          <a:xfrm>
            <a:off x="604840" y="3905175"/>
            <a:ext cx="4793456" cy="2726591"/>
          </a:xfrm>
          <a:prstGeom prst="ellipse">
            <a:avLst/>
          </a:prstGeom>
          <a:solidFill>
            <a:srgbClr val="00206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本人を護る（権利擁護・</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虐待防止）</a:t>
            </a:r>
          </a:p>
        </p:txBody>
      </p:sp>
      <p:sp>
        <p:nvSpPr>
          <p:cNvPr id="8" name="テキスト ボックス 7">
            <a:extLst>
              <a:ext uri="{FF2B5EF4-FFF2-40B4-BE49-F238E27FC236}">
                <a16:creationId xmlns:a16="http://schemas.microsoft.com/office/drawing/2014/main" id="{293D1768-5048-4AB0-B076-22636D718708}"/>
              </a:ext>
            </a:extLst>
          </p:cNvPr>
          <p:cNvSpPr txBox="1"/>
          <p:nvPr/>
        </p:nvSpPr>
        <p:spPr>
          <a:xfrm>
            <a:off x="5750718" y="5538586"/>
            <a:ext cx="6086475" cy="995422"/>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地域課題への対応</a:t>
            </a:r>
          </a:p>
        </p:txBody>
      </p:sp>
      <p:sp>
        <p:nvSpPr>
          <p:cNvPr id="2" name="スライド番号プレースホルダー 1">
            <a:extLst>
              <a:ext uri="{FF2B5EF4-FFF2-40B4-BE49-F238E27FC236}">
                <a16:creationId xmlns:a16="http://schemas.microsoft.com/office/drawing/2014/main" id="{305EAFE4-5510-4295-A1B4-B10936C30606}"/>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2747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90071F7-FF81-447B-8145-D90B0CB6982F}"/>
              </a:ext>
            </a:extLst>
          </p:cNvPr>
          <p:cNvSpPr txBox="1"/>
          <p:nvPr/>
        </p:nvSpPr>
        <p:spPr>
          <a:xfrm>
            <a:off x="673178" y="622689"/>
            <a:ext cx="10675480"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サビ児管へのインタビュー</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「利用者支援で大事にしていることは何ですか？」</a:t>
            </a:r>
            <a:endParaRPr kumimoji="1" lang="en-US" altLang="ja-JP" sz="4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2E9A522-2DCA-48B9-9840-37AE81C4FA24}"/>
              </a:ext>
            </a:extLst>
          </p:cNvPr>
          <p:cNvSpPr txBox="1"/>
          <p:nvPr/>
        </p:nvSpPr>
        <p:spPr>
          <a:xfrm>
            <a:off x="734019" y="2274337"/>
            <a:ext cx="7981355" cy="3439239"/>
          </a:xfrm>
          <a:prstGeom prst="wedgeRoundRectCallout">
            <a:avLst>
              <a:gd name="adj1" fmla="val 59563"/>
              <a:gd name="adj2" fmla="val -21710"/>
              <a:gd name="adj3" fmla="val 16667"/>
            </a:avLst>
          </a:prstGeom>
          <a:solidFill>
            <a:srgbClr val="00FFCC"/>
          </a:solidFill>
          <a:ln>
            <a:solidFill>
              <a:srgbClr val="FFFF00"/>
            </a:solidFill>
          </a:ln>
        </p:spPr>
        <p:txBody>
          <a:bodyPr wrap="square">
            <a:spAutoFit/>
          </a:bodyPr>
          <a:lstStyle/>
          <a:p>
            <a:r>
              <a:rPr lang="ja-JP" altLang="en-US" sz="2800" b="1" u="sng" dirty="0">
                <a:solidFill>
                  <a:schemeClr val="bg1"/>
                </a:solidFill>
                <a:latin typeface="Meiryo UI" panose="020B0604030504040204" pitchFamily="50" charset="-128"/>
                <a:ea typeface="Meiryo UI" panose="020B0604030504040204" pitchFamily="50" charset="-128"/>
              </a:rPr>
              <a:t>当事業所だけでまず課題とかを完結しないで、関係機関と連携するようにしています。</a:t>
            </a:r>
            <a:r>
              <a:rPr lang="ja-JP" altLang="en-US" sz="2800" dirty="0">
                <a:solidFill>
                  <a:schemeClr val="bg1"/>
                </a:solidFill>
                <a:latin typeface="Meiryo UI" panose="020B0604030504040204" pitchFamily="50" charset="-128"/>
                <a:ea typeface="Meiryo UI" panose="020B0604030504040204" pitchFamily="50" charset="-128"/>
              </a:rPr>
              <a:t>例えば、当方では、就労移行支援と就労定着支援を提供しているんですが、相談支援事業所とか、あとは就労系の関係機関、例えばハローワーク、職業センター、企業とかと連携しています。そのほか、医療機関、特別支援学校とかも状況に応じて連携をしていきます。</a:t>
            </a:r>
          </a:p>
        </p:txBody>
      </p:sp>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pic>
        <p:nvPicPr>
          <p:cNvPr id="8" name="図 7">
            <a:extLst>
              <a:ext uri="{FF2B5EF4-FFF2-40B4-BE49-F238E27FC236}">
                <a16:creationId xmlns:a16="http://schemas.microsoft.com/office/drawing/2014/main" id="{00CC9A50-D333-4ED8-A37E-437FD97CB090}"/>
              </a:ext>
            </a:extLst>
          </p:cNvPr>
          <p:cNvPicPr>
            <a:picLocks noChangeAspect="1"/>
          </p:cNvPicPr>
          <p:nvPr/>
        </p:nvPicPr>
        <p:blipFill rotWithShape="1">
          <a:blip r:embed="rId3"/>
          <a:srcRect l="6249" t="17567" r="66914" b="12656"/>
          <a:stretch/>
        </p:blipFill>
        <p:spPr>
          <a:xfrm>
            <a:off x="9565481" y="2188718"/>
            <a:ext cx="1892499" cy="3690588"/>
          </a:xfrm>
          <a:prstGeom prst="rect">
            <a:avLst/>
          </a:prstGeom>
        </p:spPr>
      </p:pic>
      <p:sp>
        <p:nvSpPr>
          <p:cNvPr id="2" name="スライド番号プレースホルダー 1">
            <a:extLst>
              <a:ext uri="{FF2B5EF4-FFF2-40B4-BE49-F238E27FC236}">
                <a16:creationId xmlns:a16="http://schemas.microsoft.com/office/drawing/2014/main" id="{DD62D4D6-4A35-496D-AC81-3B877C56C93F}"/>
              </a:ext>
            </a:extLst>
          </p:cNvPr>
          <p:cNvSpPr>
            <a:spLocks noGrp="1"/>
          </p:cNvSpPr>
          <p:nvPr>
            <p:ph type="sldNum" sz="quarter" idx="12"/>
          </p:nvPr>
        </p:nvSpPr>
        <p:spPr/>
        <p:txBody>
          <a:bodyPr/>
          <a:lstStyle/>
          <a:p>
            <a:fld id="{B2DC25EE-239B-4C5F-AAD1-255A7D5F1EE2}" type="slidenum">
              <a:rPr lang="en-US" smtClean="0"/>
              <a:t>5</a:t>
            </a:fld>
            <a:endParaRPr lang="en-US"/>
          </a:p>
        </p:txBody>
      </p:sp>
    </p:spTree>
    <p:extLst>
      <p:ext uri="{BB962C8B-B14F-4D97-AF65-F5344CB8AC3E}">
        <p14:creationId xmlns:p14="http://schemas.microsoft.com/office/powerpoint/2010/main" val="30949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人物 男性（ビジネス・スーツ・指さし） 無料イラスト・PowerPoint ...">
            <a:extLst>
              <a:ext uri="{FF2B5EF4-FFF2-40B4-BE49-F238E27FC236}">
                <a16:creationId xmlns:a16="http://schemas.microsoft.com/office/drawing/2014/main" id="{9F400EE1-1768-4256-8591-0B707AC5A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4" r="13372"/>
          <a:stretch/>
        </p:blipFill>
        <p:spPr bwMode="auto">
          <a:xfrm>
            <a:off x="8972549" y="1978819"/>
            <a:ext cx="2771775" cy="375761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2E9A522-2DCA-48B9-9840-37AE81C4FA24}"/>
              </a:ext>
            </a:extLst>
          </p:cNvPr>
          <p:cNvSpPr txBox="1"/>
          <p:nvPr/>
        </p:nvSpPr>
        <p:spPr>
          <a:xfrm>
            <a:off x="333969" y="216937"/>
            <a:ext cx="7981355" cy="5822871"/>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400" dirty="0">
                <a:solidFill>
                  <a:schemeClr val="bg1"/>
                </a:solidFill>
                <a:latin typeface="Meiryo UI" panose="020B0604030504040204" pitchFamily="50" charset="-128"/>
                <a:ea typeface="Meiryo UI" panose="020B0604030504040204" pitchFamily="50" charset="-128"/>
              </a:rPr>
              <a:t>相談支援専門員との連携で意識していることは、日々の状況をできる限り伝えるようにはしていて、私たちが日々見ているとあまり感じなくなっているというか、多少鈍麻していく点があると思うので、</a:t>
            </a:r>
            <a:r>
              <a:rPr lang="ja-JP" altLang="en-US" sz="2400" b="1" u="sng" dirty="0">
                <a:solidFill>
                  <a:schemeClr val="bg1"/>
                </a:solidFill>
                <a:latin typeface="Meiryo UI" panose="020B0604030504040204" pitchFamily="50" charset="-128"/>
                <a:ea typeface="Meiryo UI" panose="020B0604030504040204" pitchFamily="50" charset="-128"/>
              </a:rPr>
              <a:t>相談の方々に報告をすることで、違った視点をもらって、例えば医療的な面のアドバイスをいただいたりですとか、制度面からのアドバイスをいただいたりとか、日常支援しているだけだと見落としがちな、客観的な視点というか広い視野をもたらしてくれている</a:t>
            </a:r>
            <a:r>
              <a:rPr lang="ja-JP" altLang="en-US" sz="2400" dirty="0">
                <a:solidFill>
                  <a:schemeClr val="bg1"/>
                </a:solidFill>
                <a:latin typeface="Meiryo UI" panose="020B0604030504040204" pitchFamily="50" charset="-128"/>
                <a:ea typeface="Meiryo UI" panose="020B0604030504040204" pitchFamily="50" charset="-128"/>
              </a:rPr>
              <a:t>のかなと思って、わりと変化があったときは伝えるようにしています。</a:t>
            </a:r>
          </a:p>
          <a:p>
            <a:r>
              <a:rPr lang="ja-JP" altLang="en-US" sz="2400" dirty="0">
                <a:solidFill>
                  <a:schemeClr val="bg1"/>
                </a:solidFill>
                <a:latin typeface="Meiryo UI" panose="020B0604030504040204" pitchFamily="50" charset="-128"/>
                <a:ea typeface="Meiryo UI" panose="020B0604030504040204" pitchFamily="50" charset="-128"/>
              </a:rPr>
              <a:t>それだけだと困ったときの相談になりがちなので、よかったことがあったとか、おもしろいことがあったっていうののお話とか、ちょっと困ってますっていう話も合わせてやらせていただきながら、</a:t>
            </a:r>
            <a:r>
              <a:rPr lang="ja-JP" altLang="en-US" sz="2400" b="1" u="sng" dirty="0">
                <a:solidFill>
                  <a:schemeClr val="bg1"/>
                </a:solidFill>
                <a:latin typeface="Meiryo UI" panose="020B0604030504040204" pitchFamily="50" charset="-128"/>
                <a:ea typeface="Meiryo UI" panose="020B0604030504040204" pitchFamily="50" charset="-128"/>
              </a:rPr>
              <a:t>その人の全体像というか、人となりがちゃんと共有できるようなっていうのは全体として意識しています。</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sp>
        <p:nvSpPr>
          <p:cNvPr id="2" name="スライド番号プレースホルダー 1">
            <a:extLst>
              <a:ext uri="{FF2B5EF4-FFF2-40B4-BE49-F238E27FC236}">
                <a16:creationId xmlns:a16="http://schemas.microsoft.com/office/drawing/2014/main" id="{E7D1C727-C5D5-4B51-95D2-3678A4357066}"/>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5549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人物 男性（ビジネス・スーツ・指さし） 無料イラスト・PowerPoint ...">
            <a:extLst>
              <a:ext uri="{FF2B5EF4-FFF2-40B4-BE49-F238E27FC236}">
                <a16:creationId xmlns:a16="http://schemas.microsoft.com/office/drawing/2014/main" id="{E58CD9F6-E8A0-4EC9-B10B-4CDE236E0F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8" t="3875" r="7917" b="2446"/>
          <a:stretch/>
        </p:blipFill>
        <p:spPr bwMode="auto">
          <a:xfrm>
            <a:off x="8946720" y="2228850"/>
            <a:ext cx="2697593" cy="306779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2E9A522-2DCA-48B9-9840-37AE81C4FA24}"/>
              </a:ext>
            </a:extLst>
          </p:cNvPr>
          <p:cNvSpPr txBox="1"/>
          <p:nvPr/>
        </p:nvSpPr>
        <p:spPr>
          <a:xfrm>
            <a:off x="269675" y="1159912"/>
            <a:ext cx="7981355" cy="3915966"/>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マイナスな面にはあまり触れないようにして、その人の得意な点をやっていきながら、そこにちょっとずつ、できないとか失敗した点を混ぜていったりとか、あとリフレイミングするんだと思うんですけど、マイナスだったところも裏を返せばいいところになるんじゃないかなっていう話をしながら、</a:t>
            </a:r>
            <a:r>
              <a:rPr lang="ja-JP" altLang="en-US" sz="2800" b="1" u="sng" dirty="0">
                <a:solidFill>
                  <a:schemeClr val="bg1"/>
                </a:solidFill>
                <a:latin typeface="Meiryo UI" panose="020B0604030504040204" pitchFamily="50" charset="-128"/>
                <a:ea typeface="Meiryo UI" panose="020B0604030504040204" pitchFamily="50" charset="-128"/>
              </a:rPr>
              <a:t>マイナスだったところを長所に変えていってもらう</a:t>
            </a:r>
            <a:r>
              <a:rPr lang="ja-JP" altLang="en-US" sz="2800" dirty="0">
                <a:solidFill>
                  <a:schemeClr val="bg1"/>
                </a:solidFill>
                <a:latin typeface="Meiryo UI" panose="020B0604030504040204" pitchFamily="50" charset="-128"/>
                <a:ea typeface="Meiryo UI" panose="020B0604030504040204" pitchFamily="50" charset="-128"/>
              </a:rPr>
              <a:t>というか、そういうふうに本人たちにも考えてもらえるようにっていう話をすることが多いです。</a:t>
            </a:r>
          </a:p>
        </p:txBody>
      </p:sp>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sp>
        <p:nvSpPr>
          <p:cNvPr id="2" name="スライド番号プレースホルダー 1">
            <a:extLst>
              <a:ext uri="{FF2B5EF4-FFF2-40B4-BE49-F238E27FC236}">
                <a16:creationId xmlns:a16="http://schemas.microsoft.com/office/drawing/2014/main" id="{ACCEDFD9-859D-417B-9CA0-6300EFAAC8D1}"/>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206147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2E9A522-2DCA-48B9-9840-37AE81C4FA24}"/>
              </a:ext>
            </a:extLst>
          </p:cNvPr>
          <p:cNvSpPr txBox="1"/>
          <p:nvPr/>
        </p:nvSpPr>
        <p:spPr>
          <a:xfrm>
            <a:off x="305394" y="516974"/>
            <a:ext cx="7981355" cy="5346144"/>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800" b="1" u="sng" dirty="0">
                <a:solidFill>
                  <a:schemeClr val="bg1"/>
                </a:solidFill>
                <a:latin typeface="Meiryo UI" panose="020B0604030504040204" pitchFamily="50" charset="-128"/>
                <a:ea typeface="Meiryo UI" panose="020B0604030504040204" pitchFamily="50" charset="-128"/>
              </a:rPr>
              <a:t>障害の特性と個別性を重視</a:t>
            </a:r>
            <a:r>
              <a:rPr lang="ja-JP" altLang="en-US" sz="2800" dirty="0">
                <a:solidFill>
                  <a:schemeClr val="bg1"/>
                </a:solidFill>
                <a:latin typeface="Meiryo UI" panose="020B0604030504040204" pitchFamily="50" charset="-128"/>
                <a:ea typeface="Meiryo UI" panose="020B0604030504040204" pitchFamily="50" charset="-128"/>
              </a:rPr>
              <a:t>してかかわっています。</a:t>
            </a:r>
          </a:p>
          <a:p>
            <a:r>
              <a:rPr lang="en-US" altLang="ja-JP" sz="2800" dirty="0">
                <a:solidFill>
                  <a:schemeClr val="bg1"/>
                </a:solidFill>
                <a:latin typeface="Meiryo UI" panose="020B0604030504040204" pitchFamily="50" charset="-128"/>
                <a:ea typeface="Meiryo UI" panose="020B0604030504040204"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特に精神障害の方の就労支援にあたっては）やはり障害の特性というふうなところを個別に私たちが理解していく、把握していくというところが必要になってきます。</a:t>
            </a:r>
          </a:p>
          <a:p>
            <a:r>
              <a:rPr lang="ja-JP" altLang="en-US" sz="2800" dirty="0">
                <a:solidFill>
                  <a:schemeClr val="bg1"/>
                </a:solidFill>
                <a:latin typeface="Meiryo UI" panose="020B0604030504040204" pitchFamily="50" charset="-128"/>
                <a:ea typeface="Meiryo UI" panose="020B0604030504040204" pitchFamily="50" charset="-128"/>
              </a:rPr>
              <a:t>で、そのためには、</a:t>
            </a:r>
            <a:r>
              <a:rPr lang="ja-JP" altLang="en-US" sz="2800" b="1" u="sng" dirty="0">
                <a:solidFill>
                  <a:schemeClr val="bg1"/>
                </a:solidFill>
                <a:latin typeface="Meiryo UI" panose="020B0604030504040204" pitchFamily="50" charset="-128"/>
                <a:ea typeface="Meiryo UI" panose="020B0604030504040204" pitchFamily="50" charset="-128"/>
              </a:rPr>
              <a:t>職員のほうにその障害の特性を、一般的な障害の特性だけではなくて、個別の障害の特性、それぞれ十人十色といいますか、そういうふうなところがございますので、その辺のところをカンファレンス等で周知したり、学習会の機会を多くしたり</a:t>
            </a:r>
            <a:r>
              <a:rPr lang="ja-JP" altLang="en-US" sz="2800" dirty="0">
                <a:solidFill>
                  <a:schemeClr val="bg1"/>
                </a:solidFill>
                <a:latin typeface="Meiryo UI" panose="020B0604030504040204" pitchFamily="50" charset="-128"/>
                <a:ea typeface="Meiryo UI" panose="020B0604030504040204" pitchFamily="50" charset="-128"/>
              </a:rPr>
              <a:t>というふうにしています。</a:t>
            </a:r>
          </a:p>
        </p:txBody>
      </p:sp>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pic>
        <p:nvPicPr>
          <p:cNvPr id="4098" name="Picture 2" descr="人物 女性（ビジネス・制服・指さし） 無料イラスト・PowerPoint ...">
            <a:extLst>
              <a:ext uri="{FF2B5EF4-FFF2-40B4-BE49-F238E27FC236}">
                <a16:creationId xmlns:a16="http://schemas.microsoft.com/office/drawing/2014/main" id="{C6D44000-EADB-4929-B26E-3A58668355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35" r="17166" b="1250"/>
          <a:stretch/>
        </p:blipFill>
        <p:spPr bwMode="auto">
          <a:xfrm>
            <a:off x="9286513" y="2185988"/>
            <a:ext cx="2314937"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10AEC10D-A2DA-40E5-92A5-AB0FE24CDA66}"/>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213366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C935019-096F-4F47-9E6F-304BB95C7198}"/>
              </a:ext>
            </a:extLst>
          </p:cNvPr>
          <p:cNvSpPr txBox="1"/>
          <p:nvPr/>
        </p:nvSpPr>
        <p:spPr>
          <a:xfrm>
            <a:off x="1" y="6146750"/>
            <a:ext cx="11348658" cy="646331"/>
          </a:xfrm>
          <a:prstGeom prst="rect">
            <a:avLst/>
          </a:prstGeom>
          <a:noFill/>
        </p:spPr>
        <p:txBody>
          <a:bodyPr wrap="square">
            <a:spAutoFit/>
          </a:bodyPr>
          <a:lstStyle/>
          <a:p>
            <a:pPr algn="r"/>
            <a:r>
              <a:rPr lang="ja-JP" altLang="en-US" dirty="0">
                <a:latin typeface="Meiryo UI" panose="020B0604030504040204" pitchFamily="50" charset="-128"/>
                <a:ea typeface="Meiryo UI" panose="020B0604030504040204" pitchFamily="50" charset="-128"/>
              </a:rPr>
              <a:t>令和元年度厚生労働科学研究</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「計画相談支援等におけるモニタリング実施標準期間の改定に伴う効果検証についての研究」</a:t>
            </a:r>
          </a:p>
        </p:txBody>
      </p:sp>
      <p:pic>
        <p:nvPicPr>
          <p:cNvPr id="5122" name="Picture 2" descr="指さしポーズするサラリーマンのイラスト | イラスト無料・かわいい ...">
            <a:extLst>
              <a:ext uri="{FF2B5EF4-FFF2-40B4-BE49-F238E27FC236}">
                <a16:creationId xmlns:a16="http://schemas.microsoft.com/office/drawing/2014/main" id="{9500A8AB-8262-4BB7-B032-54D751181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67" r="16334" b="6255"/>
          <a:stretch/>
        </p:blipFill>
        <p:spPr bwMode="auto">
          <a:xfrm>
            <a:off x="8758238" y="2728551"/>
            <a:ext cx="2590421" cy="275951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2E9A522-2DCA-48B9-9840-37AE81C4FA24}"/>
              </a:ext>
            </a:extLst>
          </p:cNvPr>
          <p:cNvSpPr txBox="1"/>
          <p:nvPr/>
        </p:nvSpPr>
        <p:spPr>
          <a:xfrm>
            <a:off x="298251" y="2181467"/>
            <a:ext cx="7981355" cy="2009061"/>
          </a:xfrm>
          <a:prstGeom prst="wedgeRoundRectCallout">
            <a:avLst>
              <a:gd name="adj1" fmla="val 62427"/>
              <a:gd name="adj2" fmla="val -2571"/>
              <a:gd name="adj3" fmla="val 16667"/>
            </a:avLst>
          </a:prstGeom>
          <a:solidFill>
            <a:srgbClr val="00FFCC"/>
          </a:solidFill>
          <a:ln>
            <a:solidFill>
              <a:srgbClr val="FFFF00"/>
            </a:solidFill>
          </a:ln>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rPr>
              <a:t>計画書をいただいているので、その内容に沿って、</a:t>
            </a:r>
            <a:r>
              <a:rPr lang="ja-JP" altLang="en-US" sz="2800" b="1" u="sng" dirty="0">
                <a:solidFill>
                  <a:schemeClr val="bg1"/>
                </a:solidFill>
                <a:latin typeface="Meiryo UI" panose="020B0604030504040204" pitchFamily="50" charset="-128"/>
                <a:ea typeface="Meiryo UI" panose="020B0604030504040204" pitchFamily="50" charset="-128"/>
              </a:rPr>
              <a:t>本人さんが目標にされていることとか、こうしたいって望んでらっしゃる生活を必ずできるだけ把握して、できるだけそれについてのお手伝いができるようにはしてます。</a:t>
            </a:r>
            <a:endParaRPr lang="ja-JP" altLang="en-US" sz="2800"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AF0B36A-3121-423D-BE7A-6DFF60DF6F3D}"/>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3128332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TM04033929[[fn=石版]]</Template>
  <TotalTime>0</TotalTime>
  <Words>2819</Words>
  <Application>Microsoft Office PowerPoint</Application>
  <PresentationFormat>ワイド画面</PresentationFormat>
  <Paragraphs>210</Paragraphs>
  <Slides>15</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Meiryo UI</vt:lpstr>
      <vt:lpstr>游ゴシック</vt:lpstr>
      <vt:lpstr>Calisto MT</vt:lpstr>
      <vt:lpstr>Wingdings 2</vt:lpstr>
      <vt:lpstr>石版</vt:lpstr>
      <vt:lpstr>PG02 サービス管理責任者・ 児童発達支援管理責任者 （サビ児管）とはⅠ（講義）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 （サビ児管）とはⅠ（講義）</dc:title>
  <dc:creator>高木 憲司</dc:creator>
  <cp:lastModifiedBy>憲司 高木</cp:lastModifiedBy>
  <cp:revision>24</cp:revision>
  <dcterms:created xsi:type="dcterms:W3CDTF">2020-08-13T05:39:30Z</dcterms:created>
  <dcterms:modified xsi:type="dcterms:W3CDTF">2020-08-21T06:46:52Z</dcterms:modified>
</cp:coreProperties>
</file>