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Lst>
  <p:notesMasterIdLst>
    <p:notesMasterId r:id="rId35"/>
  </p:notesMasterIdLst>
  <p:sldIdLst>
    <p:sldId id="1829" r:id="rId4"/>
    <p:sldId id="1906" r:id="rId5"/>
    <p:sldId id="258" r:id="rId6"/>
    <p:sldId id="259" r:id="rId7"/>
    <p:sldId id="762" r:id="rId8"/>
    <p:sldId id="765" r:id="rId9"/>
    <p:sldId id="767" r:id="rId10"/>
    <p:sldId id="287" r:id="rId11"/>
    <p:sldId id="260" r:id="rId12"/>
    <p:sldId id="1000" r:id="rId13"/>
    <p:sldId id="980" r:id="rId14"/>
    <p:sldId id="985" r:id="rId15"/>
    <p:sldId id="982" r:id="rId16"/>
    <p:sldId id="261" r:id="rId17"/>
    <p:sldId id="269" r:id="rId18"/>
    <p:sldId id="609" r:id="rId19"/>
    <p:sldId id="262" r:id="rId20"/>
    <p:sldId id="263" r:id="rId21"/>
    <p:sldId id="264" r:id="rId22"/>
    <p:sldId id="265" r:id="rId23"/>
    <p:sldId id="266" r:id="rId24"/>
    <p:sldId id="267" r:id="rId25"/>
    <p:sldId id="362" r:id="rId26"/>
    <p:sldId id="292" r:id="rId27"/>
    <p:sldId id="405" r:id="rId28"/>
    <p:sldId id="271" r:id="rId29"/>
    <p:sldId id="276" r:id="rId30"/>
    <p:sldId id="272" r:id="rId31"/>
    <p:sldId id="273" r:id="rId32"/>
    <p:sldId id="274" r:id="rId33"/>
    <p:sldId id="275" r:id="rId3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3" d="100"/>
          <a:sy n="103"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693BD-4175-4A19-B1BF-977096C500CB}"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kumimoji="1" lang="ja-JP" altLang="en-US"/>
        </a:p>
      </dgm:t>
    </dgm:pt>
    <dgm:pt modelId="{53D47529-6CFB-48CD-BFCC-5E28E8B8DFB0}">
      <dgm:prSet phldrT="[テキスト]" custT="1"/>
      <dgm:spPr/>
      <dgm:t>
        <a:bodyPr/>
        <a:lstStyle/>
        <a:p>
          <a:r>
            <a:rPr kumimoji="1" lang="ja-JP" altLang="en-US" sz="1200" b="1" dirty="0"/>
            <a:t>週次報告（サビ児管）</a:t>
          </a:r>
          <a:endParaRPr kumimoji="1" lang="en-US" altLang="ja-JP" sz="1200" b="1" dirty="0"/>
        </a:p>
        <a:p>
          <a:r>
            <a:rPr kumimoji="1" lang="ja-JP" altLang="en-US" sz="1200" b="1" dirty="0"/>
            <a:t>月次報告</a:t>
          </a:r>
        </a:p>
      </dgm:t>
    </dgm:pt>
    <dgm:pt modelId="{660442CD-503B-49D0-9F24-88854164DF59}" type="parTrans" cxnId="{E6D4FDF3-99D1-492E-B3F6-FBB170214488}">
      <dgm:prSet/>
      <dgm:spPr/>
      <dgm:t>
        <a:bodyPr/>
        <a:lstStyle/>
        <a:p>
          <a:endParaRPr kumimoji="1" lang="ja-JP" altLang="en-US"/>
        </a:p>
      </dgm:t>
    </dgm:pt>
    <dgm:pt modelId="{3360CDF2-7065-44FF-B89D-E08477FAEF47}" type="sibTrans" cxnId="{E6D4FDF3-99D1-492E-B3F6-FBB170214488}">
      <dgm:prSet/>
      <dgm:spPr/>
      <dgm:t>
        <a:bodyPr/>
        <a:lstStyle/>
        <a:p>
          <a:endParaRPr kumimoji="1" lang="ja-JP" altLang="en-US"/>
        </a:p>
      </dgm:t>
    </dgm:pt>
    <dgm:pt modelId="{BB5BB2BC-8F39-4B63-8B89-8D34EDA3D75D}">
      <dgm:prSet phldrT="[テキスト]"/>
      <dgm:spPr/>
      <dgm:t>
        <a:bodyPr/>
        <a:lstStyle/>
        <a:p>
          <a:r>
            <a:rPr kumimoji="1" lang="ja-JP" altLang="en-US" b="1" dirty="0"/>
            <a:t>報告書をもとに面談</a:t>
          </a:r>
        </a:p>
      </dgm:t>
    </dgm:pt>
    <dgm:pt modelId="{E2D95CF6-6BB6-4441-A79F-CDB576CDE004}" type="parTrans" cxnId="{9F1138A8-E56F-4D4C-B1B9-032E083398B4}">
      <dgm:prSet/>
      <dgm:spPr/>
      <dgm:t>
        <a:bodyPr/>
        <a:lstStyle/>
        <a:p>
          <a:endParaRPr kumimoji="1" lang="ja-JP" altLang="en-US"/>
        </a:p>
      </dgm:t>
    </dgm:pt>
    <dgm:pt modelId="{3A2F365F-23F2-4589-9643-E478F7AA8A3A}" type="sibTrans" cxnId="{9F1138A8-E56F-4D4C-B1B9-032E083398B4}">
      <dgm:prSet/>
      <dgm:spPr/>
      <dgm:t>
        <a:bodyPr/>
        <a:lstStyle/>
        <a:p>
          <a:endParaRPr kumimoji="1" lang="ja-JP" altLang="en-US"/>
        </a:p>
      </dgm:t>
    </dgm:pt>
    <dgm:pt modelId="{5867BEC8-515A-4840-8978-7417F5F9AEEC}">
      <dgm:prSet phldrT="[テキスト]"/>
      <dgm:spPr/>
      <dgm:t>
        <a:bodyPr/>
        <a:lstStyle/>
        <a:p>
          <a:r>
            <a:rPr kumimoji="1" lang="ja-JP" altLang="en-US" b="1" dirty="0"/>
            <a:t>具体的なアドバイス</a:t>
          </a:r>
          <a:endParaRPr kumimoji="1" lang="en-US" altLang="ja-JP" b="1" dirty="0"/>
        </a:p>
        <a:p>
          <a:r>
            <a:rPr kumimoji="1" lang="ja-JP" altLang="en-US" b="1" dirty="0"/>
            <a:t>困り間の共有</a:t>
          </a:r>
          <a:endParaRPr kumimoji="1" lang="en-US" altLang="ja-JP" b="1" dirty="0"/>
        </a:p>
        <a:p>
          <a:r>
            <a:rPr kumimoji="1" lang="ja-JP" altLang="en-US" b="1" dirty="0"/>
            <a:t>改善実行</a:t>
          </a:r>
        </a:p>
      </dgm:t>
    </dgm:pt>
    <dgm:pt modelId="{1F2BA070-362E-4015-8230-99D5A7F9A053}" type="parTrans" cxnId="{0B3CCEA2-5A39-4B0A-8536-1F7C49E1AD98}">
      <dgm:prSet/>
      <dgm:spPr/>
      <dgm:t>
        <a:bodyPr/>
        <a:lstStyle/>
        <a:p>
          <a:endParaRPr kumimoji="1" lang="ja-JP" altLang="en-US"/>
        </a:p>
      </dgm:t>
    </dgm:pt>
    <dgm:pt modelId="{6901A8F1-777C-41C4-8156-E886DEA4F678}" type="sibTrans" cxnId="{0B3CCEA2-5A39-4B0A-8536-1F7C49E1AD98}">
      <dgm:prSet/>
      <dgm:spPr/>
      <dgm:t>
        <a:bodyPr/>
        <a:lstStyle/>
        <a:p>
          <a:endParaRPr kumimoji="1" lang="ja-JP" altLang="en-US"/>
        </a:p>
      </dgm:t>
    </dgm:pt>
    <dgm:pt modelId="{657A9196-3184-4367-993E-28166E30F8E0}">
      <dgm:prSet phldrT="[テキスト]"/>
      <dgm:spPr/>
      <dgm:t>
        <a:bodyPr/>
        <a:lstStyle/>
        <a:p>
          <a:r>
            <a:rPr kumimoji="1" lang="ja-JP" altLang="en-US" b="1" dirty="0"/>
            <a:t>役割業務</a:t>
          </a:r>
          <a:endParaRPr kumimoji="1" lang="en-US" altLang="ja-JP" b="1" dirty="0"/>
        </a:p>
        <a:p>
          <a:r>
            <a:rPr kumimoji="1" lang="ja-JP" altLang="en-US" b="1" dirty="0"/>
            <a:t>利用者支援</a:t>
          </a:r>
          <a:endParaRPr kumimoji="1" lang="en-US" altLang="ja-JP" b="1" dirty="0"/>
        </a:p>
      </dgm:t>
    </dgm:pt>
    <dgm:pt modelId="{D7B5CDB6-DE9B-409D-87EF-665F54F55378}" type="parTrans" cxnId="{B759687F-2A6B-4014-8CB7-A60867D96229}">
      <dgm:prSet/>
      <dgm:spPr/>
      <dgm:t>
        <a:bodyPr/>
        <a:lstStyle/>
        <a:p>
          <a:endParaRPr kumimoji="1" lang="ja-JP" altLang="en-US"/>
        </a:p>
      </dgm:t>
    </dgm:pt>
    <dgm:pt modelId="{79DC6E25-6587-4207-9B5C-533FD9C7A752}" type="sibTrans" cxnId="{B759687F-2A6B-4014-8CB7-A60867D96229}">
      <dgm:prSet/>
      <dgm:spPr/>
      <dgm:t>
        <a:bodyPr/>
        <a:lstStyle/>
        <a:p>
          <a:endParaRPr kumimoji="1" lang="ja-JP" altLang="en-US"/>
        </a:p>
      </dgm:t>
    </dgm:pt>
    <dgm:pt modelId="{963223F1-DAE4-4FF3-9C5A-88780E34AA73}" type="pres">
      <dgm:prSet presAssocID="{5AA693BD-4175-4A19-B1BF-977096C500CB}" presName="cycle" presStyleCnt="0">
        <dgm:presLayoutVars>
          <dgm:dir/>
          <dgm:resizeHandles val="exact"/>
        </dgm:presLayoutVars>
      </dgm:prSet>
      <dgm:spPr/>
      <dgm:t>
        <a:bodyPr/>
        <a:lstStyle/>
        <a:p>
          <a:endParaRPr kumimoji="1" lang="ja-JP" altLang="en-US"/>
        </a:p>
      </dgm:t>
    </dgm:pt>
    <dgm:pt modelId="{FC8EAECF-3408-458C-BE57-DC2FF4E3990B}" type="pres">
      <dgm:prSet presAssocID="{53D47529-6CFB-48CD-BFCC-5E28E8B8DFB0}" presName="node" presStyleLbl="node1" presStyleIdx="0" presStyleCnt="4" custScaleX="127546" custRadScaleRad="113214" custRadScaleInc="1748">
        <dgm:presLayoutVars>
          <dgm:bulletEnabled val="1"/>
        </dgm:presLayoutVars>
      </dgm:prSet>
      <dgm:spPr/>
      <dgm:t>
        <a:bodyPr/>
        <a:lstStyle/>
        <a:p>
          <a:endParaRPr kumimoji="1" lang="ja-JP" altLang="en-US"/>
        </a:p>
      </dgm:t>
    </dgm:pt>
    <dgm:pt modelId="{8E999CF3-9F14-42E1-9CDF-3FAE67FEE030}" type="pres">
      <dgm:prSet presAssocID="{53D47529-6CFB-48CD-BFCC-5E28E8B8DFB0}" presName="spNode" presStyleCnt="0"/>
      <dgm:spPr/>
    </dgm:pt>
    <dgm:pt modelId="{74EFC77A-020B-4D77-ACF4-B0A7D42A8B88}" type="pres">
      <dgm:prSet presAssocID="{3360CDF2-7065-44FF-B89D-E08477FAEF47}" presName="sibTrans" presStyleLbl="sibTrans1D1" presStyleIdx="0" presStyleCnt="4"/>
      <dgm:spPr/>
      <dgm:t>
        <a:bodyPr/>
        <a:lstStyle/>
        <a:p>
          <a:endParaRPr kumimoji="1" lang="ja-JP" altLang="en-US"/>
        </a:p>
      </dgm:t>
    </dgm:pt>
    <dgm:pt modelId="{05683D31-803D-4EFF-83CE-451981EBBE0C}" type="pres">
      <dgm:prSet presAssocID="{BB5BB2BC-8F39-4B63-8B89-8D34EDA3D75D}" presName="node" presStyleLbl="node1" presStyleIdx="1" presStyleCnt="4" custRadScaleRad="136623" custRadScaleInc="-4280">
        <dgm:presLayoutVars>
          <dgm:bulletEnabled val="1"/>
        </dgm:presLayoutVars>
      </dgm:prSet>
      <dgm:spPr/>
      <dgm:t>
        <a:bodyPr/>
        <a:lstStyle/>
        <a:p>
          <a:endParaRPr kumimoji="1" lang="ja-JP" altLang="en-US"/>
        </a:p>
      </dgm:t>
    </dgm:pt>
    <dgm:pt modelId="{AACF0289-74D0-4E05-BBA4-5780C9C8B88D}" type="pres">
      <dgm:prSet presAssocID="{BB5BB2BC-8F39-4B63-8B89-8D34EDA3D75D}" presName="spNode" presStyleCnt="0"/>
      <dgm:spPr/>
    </dgm:pt>
    <dgm:pt modelId="{29587650-D3CE-475E-AFDA-45686E3F7EB0}" type="pres">
      <dgm:prSet presAssocID="{3A2F365F-23F2-4589-9643-E478F7AA8A3A}" presName="sibTrans" presStyleLbl="sibTrans1D1" presStyleIdx="1" presStyleCnt="4"/>
      <dgm:spPr/>
      <dgm:t>
        <a:bodyPr/>
        <a:lstStyle/>
        <a:p>
          <a:endParaRPr kumimoji="1" lang="ja-JP" altLang="en-US"/>
        </a:p>
      </dgm:t>
    </dgm:pt>
    <dgm:pt modelId="{6720DCBE-2EAA-41D1-8967-8EECED7B19AE}" type="pres">
      <dgm:prSet presAssocID="{5867BEC8-515A-4840-8978-7417F5F9AEEC}" presName="node" presStyleLbl="node1" presStyleIdx="2" presStyleCnt="4">
        <dgm:presLayoutVars>
          <dgm:bulletEnabled val="1"/>
        </dgm:presLayoutVars>
      </dgm:prSet>
      <dgm:spPr/>
      <dgm:t>
        <a:bodyPr/>
        <a:lstStyle/>
        <a:p>
          <a:endParaRPr kumimoji="1" lang="ja-JP" altLang="en-US"/>
        </a:p>
      </dgm:t>
    </dgm:pt>
    <dgm:pt modelId="{A4217325-E58D-4A47-B2EC-4DA010DA1865}" type="pres">
      <dgm:prSet presAssocID="{5867BEC8-515A-4840-8978-7417F5F9AEEC}" presName="spNode" presStyleCnt="0"/>
      <dgm:spPr/>
    </dgm:pt>
    <dgm:pt modelId="{2A04B1B5-DF39-4036-98A2-49114D922DF3}" type="pres">
      <dgm:prSet presAssocID="{6901A8F1-777C-41C4-8156-E886DEA4F678}" presName="sibTrans" presStyleLbl="sibTrans1D1" presStyleIdx="2" presStyleCnt="4"/>
      <dgm:spPr/>
      <dgm:t>
        <a:bodyPr/>
        <a:lstStyle/>
        <a:p>
          <a:endParaRPr kumimoji="1" lang="ja-JP" altLang="en-US"/>
        </a:p>
      </dgm:t>
    </dgm:pt>
    <dgm:pt modelId="{9DF0109C-BBC9-49BD-9904-4863383C4293}" type="pres">
      <dgm:prSet presAssocID="{657A9196-3184-4367-993E-28166E30F8E0}" presName="node" presStyleLbl="node1" presStyleIdx="3" presStyleCnt="4" custRadScaleRad="131186" custRadScaleInc="-2264">
        <dgm:presLayoutVars>
          <dgm:bulletEnabled val="1"/>
        </dgm:presLayoutVars>
      </dgm:prSet>
      <dgm:spPr/>
      <dgm:t>
        <a:bodyPr/>
        <a:lstStyle/>
        <a:p>
          <a:endParaRPr kumimoji="1" lang="ja-JP" altLang="en-US"/>
        </a:p>
      </dgm:t>
    </dgm:pt>
    <dgm:pt modelId="{7B108227-D43C-430D-AD43-4043516D6C42}" type="pres">
      <dgm:prSet presAssocID="{657A9196-3184-4367-993E-28166E30F8E0}" presName="spNode" presStyleCnt="0"/>
      <dgm:spPr/>
    </dgm:pt>
    <dgm:pt modelId="{13C60EE2-DC6F-4CEA-B9BF-0BDD3A1BB6EE}" type="pres">
      <dgm:prSet presAssocID="{79DC6E25-6587-4207-9B5C-533FD9C7A752}" presName="sibTrans" presStyleLbl="sibTrans1D1" presStyleIdx="3" presStyleCnt="4"/>
      <dgm:spPr/>
      <dgm:t>
        <a:bodyPr/>
        <a:lstStyle/>
        <a:p>
          <a:endParaRPr kumimoji="1" lang="ja-JP" altLang="en-US"/>
        </a:p>
      </dgm:t>
    </dgm:pt>
  </dgm:ptLst>
  <dgm:cxnLst>
    <dgm:cxn modelId="{2B6B82A0-8624-4372-A44B-8C99861970B0}" type="presOf" srcId="{BB5BB2BC-8F39-4B63-8B89-8D34EDA3D75D}" destId="{05683D31-803D-4EFF-83CE-451981EBBE0C}" srcOrd="0" destOrd="0" presId="urn:microsoft.com/office/officeart/2005/8/layout/cycle5"/>
    <dgm:cxn modelId="{E6D4FDF3-99D1-492E-B3F6-FBB170214488}" srcId="{5AA693BD-4175-4A19-B1BF-977096C500CB}" destId="{53D47529-6CFB-48CD-BFCC-5E28E8B8DFB0}" srcOrd="0" destOrd="0" parTransId="{660442CD-503B-49D0-9F24-88854164DF59}" sibTransId="{3360CDF2-7065-44FF-B89D-E08477FAEF47}"/>
    <dgm:cxn modelId="{83DA95AC-1F32-4316-86AC-27EE1D8A9E50}" type="presOf" srcId="{3360CDF2-7065-44FF-B89D-E08477FAEF47}" destId="{74EFC77A-020B-4D77-ACF4-B0A7D42A8B88}" srcOrd="0" destOrd="0" presId="urn:microsoft.com/office/officeart/2005/8/layout/cycle5"/>
    <dgm:cxn modelId="{26557215-38C9-45A0-B8D6-35E422E788EB}" type="presOf" srcId="{5867BEC8-515A-4840-8978-7417F5F9AEEC}" destId="{6720DCBE-2EAA-41D1-8967-8EECED7B19AE}" srcOrd="0" destOrd="0" presId="urn:microsoft.com/office/officeart/2005/8/layout/cycle5"/>
    <dgm:cxn modelId="{7BEC4048-6599-4C2E-B1CF-BDA5002C0997}" type="presOf" srcId="{6901A8F1-777C-41C4-8156-E886DEA4F678}" destId="{2A04B1B5-DF39-4036-98A2-49114D922DF3}" srcOrd="0" destOrd="0" presId="urn:microsoft.com/office/officeart/2005/8/layout/cycle5"/>
    <dgm:cxn modelId="{ABB56F22-E848-459B-80F9-EFDDEFE0F4A5}" type="presOf" srcId="{79DC6E25-6587-4207-9B5C-533FD9C7A752}" destId="{13C60EE2-DC6F-4CEA-B9BF-0BDD3A1BB6EE}" srcOrd="0" destOrd="0" presId="urn:microsoft.com/office/officeart/2005/8/layout/cycle5"/>
    <dgm:cxn modelId="{5AEF512B-4EC7-43AD-B35F-00C94A30CF3A}" type="presOf" srcId="{5AA693BD-4175-4A19-B1BF-977096C500CB}" destId="{963223F1-DAE4-4FF3-9C5A-88780E34AA73}" srcOrd="0" destOrd="0" presId="urn:microsoft.com/office/officeart/2005/8/layout/cycle5"/>
    <dgm:cxn modelId="{94C7A8F0-37D4-4F1A-884D-FA811F1E9289}" type="presOf" srcId="{53D47529-6CFB-48CD-BFCC-5E28E8B8DFB0}" destId="{FC8EAECF-3408-458C-BE57-DC2FF4E3990B}" srcOrd="0" destOrd="0" presId="urn:microsoft.com/office/officeart/2005/8/layout/cycle5"/>
    <dgm:cxn modelId="{0B3CCEA2-5A39-4B0A-8536-1F7C49E1AD98}" srcId="{5AA693BD-4175-4A19-B1BF-977096C500CB}" destId="{5867BEC8-515A-4840-8978-7417F5F9AEEC}" srcOrd="2" destOrd="0" parTransId="{1F2BA070-362E-4015-8230-99D5A7F9A053}" sibTransId="{6901A8F1-777C-41C4-8156-E886DEA4F678}"/>
    <dgm:cxn modelId="{CD6C4FF7-EE56-49D5-A900-2099BB01BFB8}" type="presOf" srcId="{657A9196-3184-4367-993E-28166E30F8E0}" destId="{9DF0109C-BBC9-49BD-9904-4863383C4293}" srcOrd="0" destOrd="0" presId="urn:microsoft.com/office/officeart/2005/8/layout/cycle5"/>
    <dgm:cxn modelId="{B759687F-2A6B-4014-8CB7-A60867D96229}" srcId="{5AA693BD-4175-4A19-B1BF-977096C500CB}" destId="{657A9196-3184-4367-993E-28166E30F8E0}" srcOrd="3" destOrd="0" parTransId="{D7B5CDB6-DE9B-409D-87EF-665F54F55378}" sibTransId="{79DC6E25-6587-4207-9B5C-533FD9C7A752}"/>
    <dgm:cxn modelId="{FB05D58A-7E9C-45E2-834B-C9A7EAA35820}" type="presOf" srcId="{3A2F365F-23F2-4589-9643-E478F7AA8A3A}" destId="{29587650-D3CE-475E-AFDA-45686E3F7EB0}" srcOrd="0" destOrd="0" presId="urn:microsoft.com/office/officeart/2005/8/layout/cycle5"/>
    <dgm:cxn modelId="{9F1138A8-E56F-4D4C-B1B9-032E083398B4}" srcId="{5AA693BD-4175-4A19-B1BF-977096C500CB}" destId="{BB5BB2BC-8F39-4B63-8B89-8D34EDA3D75D}" srcOrd="1" destOrd="0" parTransId="{E2D95CF6-6BB6-4441-A79F-CDB576CDE004}" sibTransId="{3A2F365F-23F2-4589-9643-E478F7AA8A3A}"/>
    <dgm:cxn modelId="{40DF2F63-470D-4064-AF09-C4CBEB0EB17F}" type="presParOf" srcId="{963223F1-DAE4-4FF3-9C5A-88780E34AA73}" destId="{FC8EAECF-3408-458C-BE57-DC2FF4E3990B}" srcOrd="0" destOrd="0" presId="urn:microsoft.com/office/officeart/2005/8/layout/cycle5"/>
    <dgm:cxn modelId="{45D2E7BE-E0A3-401F-A99A-928A0270684A}" type="presParOf" srcId="{963223F1-DAE4-4FF3-9C5A-88780E34AA73}" destId="{8E999CF3-9F14-42E1-9CDF-3FAE67FEE030}" srcOrd="1" destOrd="0" presId="urn:microsoft.com/office/officeart/2005/8/layout/cycle5"/>
    <dgm:cxn modelId="{E650AB2A-36AF-4AFA-B6C7-5D51F9FE1DBE}" type="presParOf" srcId="{963223F1-DAE4-4FF3-9C5A-88780E34AA73}" destId="{74EFC77A-020B-4D77-ACF4-B0A7D42A8B88}" srcOrd="2" destOrd="0" presId="urn:microsoft.com/office/officeart/2005/8/layout/cycle5"/>
    <dgm:cxn modelId="{727A1BF7-1530-45F7-AF76-EC5D67035D9E}" type="presParOf" srcId="{963223F1-DAE4-4FF3-9C5A-88780E34AA73}" destId="{05683D31-803D-4EFF-83CE-451981EBBE0C}" srcOrd="3" destOrd="0" presId="urn:microsoft.com/office/officeart/2005/8/layout/cycle5"/>
    <dgm:cxn modelId="{C897A4CC-E29B-4C99-A8E5-EB73D6DFA184}" type="presParOf" srcId="{963223F1-DAE4-4FF3-9C5A-88780E34AA73}" destId="{AACF0289-74D0-4E05-BBA4-5780C9C8B88D}" srcOrd="4" destOrd="0" presId="urn:microsoft.com/office/officeart/2005/8/layout/cycle5"/>
    <dgm:cxn modelId="{A0E520E9-C5FC-4EA4-930B-F8A4AD06A10F}" type="presParOf" srcId="{963223F1-DAE4-4FF3-9C5A-88780E34AA73}" destId="{29587650-D3CE-475E-AFDA-45686E3F7EB0}" srcOrd="5" destOrd="0" presId="urn:microsoft.com/office/officeart/2005/8/layout/cycle5"/>
    <dgm:cxn modelId="{564B1177-FEA1-4DD0-8090-F2F3C6F843A8}" type="presParOf" srcId="{963223F1-DAE4-4FF3-9C5A-88780E34AA73}" destId="{6720DCBE-2EAA-41D1-8967-8EECED7B19AE}" srcOrd="6" destOrd="0" presId="urn:microsoft.com/office/officeart/2005/8/layout/cycle5"/>
    <dgm:cxn modelId="{D7EE27E4-BE37-427C-9D80-B3561B3B29CD}" type="presParOf" srcId="{963223F1-DAE4-4FF3-9C5A-88780E34AA73}" destId="{A4217325-E58D-4A47-B2EC-4DA010DA1865}" srcOrd="7" destOrd="0" presId="urn:microsoft.com/office/officeart/2005/8/layout/cycle5"/>
    <dgm:cxn modelId="{74475C45-1724-4AAF-B2B6-94C6ED51652D}" type="presParOf" srcId="{963223F1-DAE4-4FF3-9C5A-88780E34AA73}" destId="{2A04B1B5-DF39-4036-98A2-49114D922DF3}" srcOrd="8" destOrd="0" presId="urn:microsoft.com/office/officeart/2005/8/layout/cycle5"/>
    <dgm:cxn modelId="{B762B6FF-1AD8-4E33-B99F-C58CFE0FAB0C}" type="presParOf" srcId="{963223F1-DAE4-4FF3-9C5A-88780E34AA73}" destId="{9DF0109C-BBC9-49BD-9904-4863383C4293}" srcOrd="9" destOrd="0" presId="urn:microsoft.com/office/officeart/2005/8/layout/cycle5"/>
    <dgm:cxn modelId="{733EA26F-B04E-46AC-AA3F-A86BC30FBCAB}" type="presParOf" srcId="{963223F1-DAE4-4FF3-9C5A-88780E34AA73}" destId="{7B108227-D43C-430D-AD43-4043516D6C42}" srcOrd="10" destOrd="0" presId="urn:microsoft.com/office/officeart/2005/8/layout/cycle5"/>
    <dgm:cxn modelId="{21EE0A53-1CBA-4712-B95B-97FC7335B08D}" type="presParOf" srcId="{963223F1-DAE4-4FF3-9C5A-88780E34AA73}" destId="{13C60EE2-DC6F-4CEA-B9BF-0BDD3A1BB6EE}"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EAECF-3408-458C-BE57-DC2FF4E3990B}">
      <dsp:nvSpPr>
        <dsp:cNvPr id="0" name=""/>
        <dsp:cNvSpPr/>
      </dsp:nvSpPr>
      <dsp:spPr>
        <a:xfrm>
          <a:off x="2137819" y="0"/>
          <a:ext cx="1852685" cy="9441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b="1" kern="1200" dirty="0"/>
            <a:t>週次報告（サビ児管）</a:t>
          </a:r>
          <a:endParaRPr kumimoji="1" lang="en-US" altLang="ja-JP" sz="1200" b="1" kern="1200" dirty="0"/>
        </a:p>
        <a:p>
          <a:pPr lvl="0" algn="ctr" defTabSz="533400">
            <a:lnSpc>
              <a:spcPct val="90000"/>
            </a:lnSpc>
            <a:spcBef>
              <a:spcPct val="0"/>
            </a:spcBef>
            <a:spcAft>
              <a:spcPct val="35000"/>
            </a:spcAft>
          </a:pPr>
          <a:r>
            <a:rPr kumimoji="1" lang="ja-JP" altLang="en-US" sz="1200" b="1" kern="1200" dirty="0"/>
            <a:t>月次報告</a:t>
          </a:r>
        </a:p>
      </dsp:txBody>
      <dsp:txXfrm>
        <a:off x="2183909" y="46090"/>
        <a:ext cx="1760505" cy="851985"/>
      </dsp:txXfrm>
    </dsp:sp>
    <dsp:sp modelId="{74EFC77A-020B-4D77-ACF4-B0A7D42A8B88}">
      <dsp:nvSpPr>
        <dsp:cNvPr id="0" name=""/>
        <dsp:cNvSpPr/>
      </dsp:nvSpPr>
      <dsp:spPr>
        <a:xfrm>
          <a:off x="2230240" y="775960"/>
          <a:ext cx="3119485" cy="3119485"/>
        </a:xfrm>
        <a:custGeom>
          <a:avLst/>
          <a:gdLst/>
          <a:ahLst/>
          <a:cxnLst/>
          <a:rect l="0" t="0" r="0" b="0"/>
          <a:pathLst>
            <a:path>
              <a:moveTo>
                <a:pt x="2021144" y="69807"/>
              </a:moveTo>
              <a:arcTo wR="1559742" hR="1559742" stAng="17232401" swAng="186617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5683D31-803D-4EFF-83CE-451981EBBE0C}">
      <dsp:nvSpPr>
        <dsp:cNvPr id="0" name=""/>
        <dsp:cNvSpPr/>
      </dsp:nvSpPr>
      <dsp:spPr>
        <a:xfrm>
          <a:off x="4452151" y="1512166"/>
          <a:ext cx="1452562" cy="9441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a:t>報告書をもとに面談</a:t>
          </a:r>
        </a:p>
      </dsp:txBody>
      <dsp:txXfrm>
        <a:off x="4498241" y="1558256"/>
        <a:ext cx="1360382" cy="851985"/>
      </dsp:txXfrm>
    </dsp:sp>
    <dsp:sp modelId="{29587650-D3CE-475E-AFDA-45686E3F7EB0}">
      <dsp:nvSpPr>
        <dsp:cNvPr id="0" name=""/>
        <dsp:cNvSpPr/>
      </dsp:nvSpPr>
      <dsp:spPr>
        <a:xfrm>
          <a:off x="2137598" y="294744"/>
          <a:ext cx="3119485" cy="3119485"/>
        </a:xfrm>
        <a:custGeom>
          <a:avLst/>
          <a:gdLst/>
          <a:ahLst/>
          <a:cxnLst/>
          <a:rect l="0" t="0" r="0" b="0"/>
          <a:pathLst>
            <a:path>
              <a:moveTo>
                <a:pt x="2838616" y="2452647"/>
              </a:moveTo>
              <a:arcTo wR="1559742" hR="1559742" stAng="2095356" swAng="240147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720DCBE-2EAA-41D1-8967-8EECED7B19AE}">
      <dsp:nvSpPr>
        <dsp:cNvPr id="0" name=""/>
        <dsp:cNvSpPr/>
      </dsp:nvSpPr>
      <dsp:spPr>
        <a:xfrm>
          <a:off x="2321718" y="3119659"/>
          <a:ext cx="1452562" cy="9441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a:t>具体的なアドバイス</a:t>
          </a:r>
          <a:endParaRPr kumimoji="1" lang="en-US" altLang="ja-JP" sz="1000" b="1" kern="1200" dirty="0"/>
        </a:p>
        <a:p>
          <a:pPr lvl="0" algn="ctr" defTabSz="444500">
            <a:lnSpc>
              <a:spcPct val="90000"/>
            </a:lnSpc>
            <a:spcBef>
              <a:spcPct val="0"/>
            </a:spcBef>
            <a:spcAft>
              <a:spcPct val="35000"/>
            </a:spcAft>
          </a:pPr>
          <a:r>
            <a:rPr kumimoji="1" lang="ja-JP" altLang="en-US" sz="1000" b="1" kern="1200" dirty="0"/>
            <a:t>困り間の共有</a:t>
          </a:r>
          <a:endParaRPr kumimoji="1" lang="en-US" altLang="ja-JP" sz="1000" b="1" kern="1200" dirty="0"/>
        </a:p>
        <a:p>
          <a:pPr lvl="0" algn="ctr" defTabSz="444500">
            <a:lnSpc>
              <a:spcPct val="90000"/>
            </a:lnSpc>
            <a:spcBef>
              <a:spcPct val="0"/>
            </a:spcBef>
            <a:spcAft>
              <a:spcPct val="35000"/>
            </a:spcAft>
          </a:pPr>
          <a:r>
            <a:rPr kumimoji="1" lang="ja-JP" altLang="en-US" sz="1000" b="1" kern="1200" dirty="0"/>
            <a:t>改善実行</a:t>
          </a:r>
        </a:p>
      </dsp:txBody>
      <dsp:txXfrm>
        <a:off x="2367808" y="3165749"/>
        <a:ext cx="1360382" cy="851985"/>
      </dsp:txXfrm>
    </dsp:sp>
    <dsp:sp modelId="{2A04B1B5-DF39-4036-98A2-49114D922DF3}">
      <dsp:nvSpPr>
        <dsp:cNvPr id="0" name=""/>
        <dsp:cNvSpPr/>
      </dsp:nvSpPr>
      <dsp:spPr>
        <a:xfrm>
          <a:off x="912436" y="300119"/>
          <a:ext cx="3119485" cy="3119485"/>
        </a:xfrm>
        <a:custGeom>
          <a:avLst/>
          <a:gdLst/>
          <a:ahLst/>
          <a:cxnLst/>
          <a:rect l="0" t="0" r="0" b="0"/>
          <a:pathLst>
            <a:path>
              <a:moveTo>
                <a:pt x="1107982" y="3052629"/>
              </a:moveTo>
              <a:arcTo wR="1559742" hR="1559742" stAng="6410177" swAng="21891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DF0109C-BBC9-49BD-9904-4863383C4293}">
      <dsp:nvSpPr>
        <dsp:cNvPr id="0" name=""/>
        <dsp:cNvSpPr/>
      </dsp:nvSpPr>
      <dsp:spPr>
        <a:xfrm>
          <a:off x="275698" y="1584172"/>
          <a:ext cx="1452562" cy="94416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a:t>役割業務</a:t>
          </a:r>
          <a:endParaRPr kumimoji="1" lang="en-US" altLang="ja-JP" sz="1000" b="1" kern="1200" dirty="0"/>
        </a:p>
        <a:p>
          <a:pPr lvl="0" algn="ctr" defTabSz="444500">
            <a:lnSpc>
              <a:spcPct val="90000"/>
            </a:lnSpc>
            <a:spcBef>
              <a:spcPct val="0"/>
            </a:spcBef>
            <a:spcAft>
              <a:spcPct val="35000"/>
            </a:spcAft>
          </a:pPr>
          <a:r>
            <a:rPr kumimoji="1" lang="ja-JP" altLang="en-US" sz="1000" b="1" kern="1200" dirty="0"/>
            <a:t>利用者支援</a:t>
          </a:r>
          <a:endParaRPr kumimoji="1" lang="en-US" altLang="ja-JP" sz="1000" b="1" kern="1200" dirty="0"/>
        </a:p>
      </dsp:txBody>
      <dsp:txXfrm>
        <a:off x="321788" y="1630262"/>
        <a:ext cx="1360382" cy="851985"/>
      </dsp:txXfrm>
    </dsp:sp>
    <dsp:sp modelId="{13C60EE2-DC6F-4CEA-B9BF-0BDD3A1BB6EE}">
      <dsp:nvSpPr>
        <dsp:cNvPr id="0" name=""/>
        <dsp:cNvSpPr/>
      </dsp:nvSpPr>
      <dsp:spPr>
        <a:xfrm>
          <a:off x="879895" y="735565"/>
          <a:ext cx="3119485" cy="3119485"/>
        </a:xfrm>
        <a:custGeom>
          <a:avLst/>
          <a:gdLst/>
          <a:ahLst/>
          <a:cxnLst/>
          <a:rect l="0" t="0" r="0" b="0"/>
          <a:pathLst>
            <a:path>
              <a:moveTo>
                <a:pt x="316059" y="618441"/>
              </a:moveTo>
              <a:arcTo wR="1559742" hR="1559742" stAng="13027249" swAng="190354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6C9571B-DF1D-4000-A03C-E7FF571D696A}" type="datetimeFigureOut">
              <a:rPr kumimoji="1" lang="ja-JP" altLang="en-US" smtClean="0"/>
              <a:t>2020/9/4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60F6E88-2333-491A-9BF5-4D34B2ADD9FC}" type="slidenum">
              <a:rPr kumimoji="1" lang="ja-JP" altLang="en-US" smtClean="0"/>
              <a:t>‹#›</a:t>
            </a:fld>
            <a:endParaRPr kumimoji="1" lang="ja-JP" altLang="en-US"/>
          </a:p>
        </p:txBody>
      </p:sp>
    </p:spTree>
    <p:extLst>
      <p:ext uri="{BB962C8B-B14F-4D97-AF65-F5344CB8AC3E}">
        <p14:creationId xmlns:p14="http://schemas.microsoft.com/office/powerpoint/2010/main" val="3831919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1029B331-9539-4CCE-B607-2AE21BC5E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300" indent="-287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525" indent="-2301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900" indent="-2301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863" indent="-2301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2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64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3663" indent="-2301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45795" rtl="0" eaLnBrk="1" fontAlgn="base" latinLnBrk="0" hangingPunct="1">
              <a:lnSpc>
                <a:spcPct val="100000"/>
              </a:lnSpc>
              <a:spcBef>
                <a:spcPct val="0"/>
              </a:spcBef>
              <a:spcAft>
                <a:spcPct val="0"/>
              </a:spcAft>
              <a:buClrTx/>
              <a:buSzTx/>
              <a:buFontTx/>
              <a:buNone/>
              <a:tabLst/>
              <a:defRPr/>
            </a:pPr>
            <a:fld id="{A076434C-1708-47F1-9980-7D84164065FF}" type="slidenum">
              <a:rPr kumimoji="0"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HGP明朝E" panose="02020900000000000000" pitchFamily="18" charset="-128"/>
              </a:rPr>
              <a:pPr marL="0" marR="0" lvl="0" indent="0" algn="r" defTabSz="945795" rtl="0" eaLnBrk="1" fontAlgn="base" latinLnBrk="0" hangingPunct="1">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HGP明朝E" panose="02020900000000000000" pitchFamily="18" charset="-128"/>
            </a:endParaRPr>
          </a:p>
        </p:txBody>
      </p:sp>
      <p:sp>
        <p:nvSpPr>
          <p:cNvPr id="274435" name="Rectangle 2">
            <a:extLst>
              <a:ext uri="{FF2B5EF4-FFF2-40B4-BE49-F238E27FC236}">
                <a16:creationId xmlns:a16="http://schemas.microsoft.com/office/drawing/2014/main" id="{AD194798-3E54-42E3-A106-D08F9FC98FE4}"/>
              </a:ext>
            </a:extLst>
          </p:cNvPr>
          <p:cNvSpPr>
            <a:spLocks noGrp="1" noRot="1" noChangeAspect="1" noChangeArrowheads="1" noTextEdit="1"/>
          </p:cNvSpPr>
          <p:nvPr>
            <p:ph type="sldImg"/>
          </p:nvPr>
        </p:nvSpPr>
        <p:spPr>
          <a:xfrm>
            <a:off x="-231775" y="803275"/>
            <a:ext cx="7153275" cy="4024313"/>
          </a:xfrm>
          <a:ln/>
        </p:spPr>
      </p:sp>
      <p:sp>
        <p:nvSpPr>
          <p:cNvPr id="274436" name="Rectangle 3">
            <a:extLst>
              <a:ext uri="{FF2B5EF4-FFF2-40B4-BE49-F238E27FC236}">
                <a16:creationId xmlns:a16="http://schemas.microsoft.com/office/drawing/2014/main" id="{F8F88792-2B1E-482A-BE62-81AD7B4CA61F}"/>
              </a:ext>
            </a:extLst>
          </p:cNvPr>
          <p:cNvSpPr>
            <a:spLocks noGrp="1" noChangeArrowheads="1"/>
          </p:cNvSpPr>
          <p:nvPr>
            <p:ph type="body" idx="1"/>
          </p:nvPr>
        </p:nvSpPr>
        <p:spPr>
          <a:xfrm>
            <a:off x="891865" y="5094170"/>
            <a:ext cx="4900580" cy="48269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0" tIns="46110" rIns="92220" bIns="46110"/>
          <a:lstStyle/>
          <a:p>
            <a:pPr eaLnBrk="1" hangingPunct="1"/>
            <a:r>
              <a:rPr lang="ja-JP" altLang="en-US"/>
              <a:t>スライド１３：生活介護・療養介護でのサービス提供のポイントについて</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ー 1">
            <a:extLst>
              <a:ext uri="{FF2B5EF4-FFF2-40B4-BE49-F238E27FC236}">
                <a16:creationId xmlns:a16="http://schemas.microsoft.com/office/drawing/2014/main" id="{C8B806D6-B1B7-45CD-9517-7F54B1DBA323}"/>
              </a:ext>
            </a:extLst>
          </p:cNvPr>
          <p:cNvSpPr>
            <a:spLocks noGrp="1" noRot="1" noChangeAspect="1" noChangeArrowheads="1" noTextEdit="1"/>
          </p:cNvSpPr>
          <p:nvPr>
            <p:ph type="sldImg"/>
          </p:nvPr>
        </p:nvSpPr>
        <p:spPr>
          <a:ln/>
        </p:spPr>
      </p:sp>
      <p:sp>
        <p:nvSpPr>
          <p:cNvPr id="185347" name="ノート プレースホルダー 2">
            <a:extLst>
              <a:ext uri="{FF2B5EF4-FFF2-40B4-BE49-F238E27FC236}">
                <a16:creationId xmlns:a16="http://schemas.microsoft.com/office/drawing/2014/main" id="{93D6D07F-8F22-43CD-B096-570AB3D3B0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85348" name="スライド番号プレースホルダー 3">
            <a:extLst>
              <a:ext uri="{FF2B5EF4-FFF2-40B4-BE49-F238E27FC236}">
                <a16:creationId xmlns:a16="http://schemas.microsoft.com/office/drawing/2014/main" id="{7F0319F8-AC87-4062-BA27-36F9830801D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C0B6B8D-9708-4E68-BA83-EF4260BD90DC}" type="slidenum">
              <a:rPr kumimoji="0" lang="en-US" altLang="ja-JP">
                <a:ea typeface="ＭＳ Ｐゴシック" panose="020B0600070205080204" pitchFamily="50" charset="-128"/>
              </a:rPr>
              <a:pPr>
                <a:spcBef>
                  <a:spcPct val="0"/>
                </a:spcBef>
              </a:pPr>
              <a:t>24</a:t>
            </a:fld>
            <a:endParaRPr kumimoji="0" lang="en-US" altLang="ja-JP" dirty="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ー 1">
            <a:extLst>
              <a:ext uri="{FF2B5EF4-FFF2-40B4-BE49-F238E27FC236}">
                <a16:creationId xmlns:a16="http://schemas.microsoft.com/office/drawing/2014/main" id="{C5544C8B-8FBD-4F3E-9654-265198D5CB4D}"/>
              </a:ext>
            </a:extLst>
          </p:cNvPr>
          <p:cNvSpPr>
            <a:spLocks noGrp="1" noRot="1" noChangeAspect="1" noChangeArrowheads="1" noTextEdit="1"/>
          </p:cNvSpPr>
          <p:nvPr>
            <p:ph type="sldImg"/>
          </p:nvPr>
        </p:nvSpPr>
        <p:spPr>
          <a:xfrm>
            <a:off x="-236538" y="800100"/>
            <a:ext cx="7089776" cy="3989388"/>
          </a:xfrm>
          <a:ln/>
        </p:spPr>
      </p:sp>
      <p:sp>
        <p:nvSpPr>
          <p:cNvPr id="187395" name="ノート プレースホルダー 2">
            <a:extLst>
              <a:ext uri="{FF2B5EF4-FFF2-40B4-BE49-F238E27FC236}">
                <a16:creationId xmlns:a16="http://schemas.microsoft.com/office/drawing/2014/main" id="{E7415F0F-2740-4B66-97AB-E923A675EDE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ja-JP" altLang="en-US">
              <a:latin typeface="Arial" panose="020B0604020202020204" pitchFamily="34" charset="0"/>
            </a:endParaRPr>
          </a:p>
        </p:txBody>
      </p:sp>
      <p:sp>
        <p:nvSpPr>
          <p:cNvPr id="187396" name="スライド番号プレースホルダー 3">
            <a:extLst>
              <a:ext uri="{FF2B5EF4-FFF2-40B4-BE49-F238E27FC236}">
                <a16:creationId xmlns:a16="http://schemas.microsoft.com/office/drawing/2014/main" id="{57B36C68-F98E-4BAD-84F5-96CA52D406A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013" indent="-2825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1888" indent="-2254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13" indent="-2254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8350" indent="-2254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55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7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99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671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31F866A-D9E3-4231-A150-6AFA8758A026}" type="slidenum">
              <a:rPr lang="ja-JP" altLang="en-US">
                <a:solidFill>
                  <a:srgbClr val="000000"/>
                </a:solidFill>
                <a:ea typeface="ＭＳ Ｐゴシック" panose="020B0600070205080204" pitchFamily="50" charset="-128"/>
              </a:rPr>
              <a:pPr>
                <a:spcBef>
                  <a:spcPct val="0"/>
                </a:spcBef>
              </a:pPr>
              <a:t>25</a:t>
            </a:fld>
            <a:endParaRPr lang="ja-JP" altLang="en-US">
              <a:solidFill>
                <a:srgbClr val="000000"/>
              </a:solidFill>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ー 1">
            <a:extLst>
              <a:ext uri="{FF2B5EF4-FFF2-40B4-BE49-F238E27FC236}">
                <a16:creationId xmlns:a16="http://schemas.microsoft.com/office/drawing/2014/main" id="{A438EA39-402F-4782-855D-150E9251A837}"/>
              </a:ext>
            </a:extLst>
          </p:cNvPr>
          <p:cNvSpPr>
            <a:spLocks noGrp="1" noRot="1" noChangeAspect="1" noChangeArrowheads="1" noTextEdit="1"/>
          </p:cNvSpPr>
          <p:nvPr>
            <p:ph type="sldImg"/>
          </p:nvPr>
        </p:nvSpPr>
        <p:spPr>
          <a:ln/>
        </p:spPr>
      </p:sp>
      <p:sp>
        <p:nvSpPr>
          <p:cNvPr id="246787" name="ノート プレースホルダー 2">
            <a:extLst>
              <a:ext uri="{FF2B5EF4-FFF2-40B4-BE49-F238E27FC236}">
                <a16:creationId xmlns:a16="http://schemas.microsoft.com/office/drawing/2014/main" id="{062825BD-4C96-4828-98C0-1FA462505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助言とは、助けになることをいうこと</a:t>
            </a:r>
          </a:p>
          <a:p>
            <a:r>
              <a:rPr lang="ja-JP" altLang="en-US"/>
              <a:t>指導とは、教えみちびくこと</a:t>
            </a:r>
          </a:p>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 イメージ プレースホルダー 1">
            <a:extLst>
              <a:ext uri="{FF2B5EF4-FFF2-40B4-BE49-F238E27FC236}">
                <a16:creationId xmlns:a16="http://schemas.microsoft.com/office/drawing/2014/main" id="{6335120E-8492-459A-8DA6-69F329DBDD81}"/>
              </a:ext>
            </a:extLst>
          </p:cNvPr>
          <p:cNvSpPr>
            <a:spLocks noGrp="1" noRot="1" noChangeAspect="1" noChangeArrowheads="1" noTextEdit="1"/>
          </p:cNvSpPr>
          <p:nvPr>
            <p:ph type="sldImg"/>
          </p:nvPr>
        </p:nvSpPr>
        <p:spPr>
          <a:ln/>
        </p:spPr>
      </p:sp>
      <p:sp>
        <p:nvSpPr>
          <p:cNvPr id="248835" name="ノート プレースホルダー 2">
            <a:extLst>
              <a:ext uri="{FF2B5EF4-FFF2-40B4-BE49-F238E27FC236}">
                <a16:creationId xmlns:a16="http://schemas.microsoft.com/office/drawing/2014/main" id="{942DB4F9-82EE-4201-A14A-97CDE75CD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では逆に助言・指導にあたらないものとは、事実に基づかないもの、感情的な表現での伝達、専門的経験や科学的根拠に裏打ちされないもの　といえるのではないでしょうか。</a:t>
            </a:r>
          </a:p>
          <a:p>
            <a:r>
              <a:rPr lang="ja-JP" altLang="en-US"/>
              <a:t>しかし、現場ではすべてが科学的根拠だけでは説明できないこともあるかもしれません。</a:t>
            </a:r>
          </a:p>
          <a:p>
            <a:r>
              <a:rPr lang="ja-JP" altLang="en-US"/>
              <a:t>とはいえ、経験だけでは、主観的なものになりがちとなり、次に同様の課題が出てきたときに適切に対処できません。</a:t>
            </a:r>
          </a:p>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スライド イメージ プレースホルダー 1">
            <a:extLst>
              <a:ext uri="{FF2B5EF4-FFF2-40B4-BE49-F238E27FC236}">
                <a16:creationId xmlns:a16="http://schemas.microsoft.com/office/drawing/2014/main" id="{DD846620-9A35-477B-8205-6D245924C2A0}"/>
              </a:ext>
            </a:extLst>
          </p:cNvPr>
          <p:cNvSpPr>
            <a:spLocks noGrp="1" noRot="1" noChangeAspect="1" noChangeArrowheads="1" noTextEdit="1"/>
          </p:cNvSpPr>
          <p:nvPr>
            <p:ph type="sldImg"/>
          </p:nvPr>
        </p:nvSpPr>
        <p:spPr>
          <a:ln/>
        </p:spPr>
      </p:sp>
      <p:sp>
        <p:nvSpPr>
          <p:cNvPr id="250883" name="ノート プレースホルダー 2">
            <a:extLst>
              <a:ext uri="{FF2B5EF4-FFF2-40B4-BE49-F238E27FC236}">
                <a16:creationId xmlns:a16="http://schemas.microsoft.com/office/drawing/2014/main" id="{11950884-C534-4837-9EBC-B03DB05AEE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t>個室で話す場合も、話しやすい雰囲気づくりをしてください。</a:t>
            </a:r>
            <a:endParaRPr lang="en-US" altLang="ja-JP" dirty="0"/>
          </a:p>
          <a:p>
            <a:r>
              <a:rPr lang="ja-JP" altLang="en-US"/>
              <a:t>お茶やコーヒーを持ってくるとか、お互いリラックスできるような工夫が必要です。</a:t>
            </a:r>
            <a:endParaRPr lang="en-US" altLang="ja-JP" dirty="0"/>
          </a:p>
          <a:p>
            <a:r>
              <a:rPr lang="ja-JP" altLang="en-US"/>
              <a:t>話し手は、話すことによって悩みを言語化し、そのことで自らの問題を整理できます。</a:t>
            </a:r>
            <a:endParaRPr lang="en-US" altLang="ja-JP" dirty="0"/>
          </a:p>
          <a:p>
            <a:r>
              <a:rPr lang="ja-JP" altLang="en-US"/>
              <a:t>聞き手は、話し手の話を受け入れ、理解し分析します。そのために質問したり、承認したりしながら聞いていきますが、分析後に提案としてコメントを返すこともあると思います。</a:t>
            </a:r>
            <a:endParaRPr lang="en-US" altLang="ja-JP" dirty="0"/>
          </a:p>
          <a:p>
            <a:r>
              <a:rPr lang="ja-JP" altLang="en-US"/>
              <a:t>話し手は、受け入れられ、理解、承認してもらうことで、聞き手のアドバイスを受け入れやすくなります。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ー 1">
            <a:extLst>
              <a:ext uri="{FF2B5EF4-FFF2-40B4-BE49-F238E27FC236}">
                <a16:creationId xmlns:a16="http://schemas.microsoft.com/office/drawing/2014/main" id="{ED88DB66-FA60-4B50-8FE5-1B8454E9D9C7}"/>
              </a:ext>
            </a:extLst>
          </p:cNvPr>
          <p:cNvSpPr>
            <a:spLocks noGrp="1" noRot="1" noChangeAspect="1" noChangeArrowheads="1" noTextEdit="1"/>
          </p:cNvSpPr>
          <p:nvPr>
            <p:ph type="sldImg"/>
          </p:nvPr>
        </p:nvSpPr>
        <p:spPr>
          <a:ln/>
        </p:spPr>
      </p:sp>
      <p:sp>
        <p:nvSpPr>
          <p:cNvPr id="169987" name="ノート プレースホルダー 2">
            <a:extLst>
              <a:ext uri="{FF2B5EF4-FFF2-40B4-BE49-F238E27FC236}">
                <a16:creationId xmlns:a16="http://schemas.microsoft.com/office/drawing/2014/main" id="{4BC81583-9F8F-488A-B51E-9DE03F9D4A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Arial" panose="020B0604020202020204" pitchFamily="34" charset="0"/>
            </a:endParaRPr>
          </a:p>
        </p:txBody>
      </p:sp>
      <p:sp>
        <p:nvSpPr>
          <p:cNvPr id="169988" name="スライド番号プレースホルダー 3">
            <a:extLst>
              <a:ext uri="{FF2B5EF4-FFF2-40B4-BE49-F238E27FC236}">
                <a16:creationId xmlns:a16="http://schemas.microsoft.com/office/drawing/2014/main" id="{7202B2A0-46EF-4FB2-940C-97958113C5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0FF4045-50B5-4E11-A1A8-56BE61AF0DFF}" type="slidenum">
              <a:rPr kumimoji="0" lang="en-US" altLang="ja-JP">
                <a:ea typeface="ＭＳ Ｐゴシック" panose="020B0600070205080204" pitchFamily="50" charset="-128"/>
              </a:rPr>
              <a:pPr>
                <a:spcBef>
                  <a:spcPct val="0"/>
                </a:spcBef>
              </a:pPr>
              <a:t>8</a:t>
            </a:fld>
            <a:endParaRPr kumimoji="0" lang="en-US" altLang="ja-JP" dirty="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marL="0" marR="0" lvl="0" indent="0" algn="r" defTabSz="945795" rtl="0" eaLnBrk="1" fontAlgn="base" latinLnBrk="0" hangingPunct="1">
              <a:lnSpc>
                <a:spcPct val="100000"/>
              </a:lnSpc>
              <a:spcBef>
                <a:spcPct val="0"/>
              </a:spcBef>
              <a:spcAft>
                <a:spcPct val="0"/>
              </a:spcAft>
              <a:buClrTx/>
              <a:buSzTx/>
              <a:buFontTx/>
              <a:buNone/>
              <a:tabLst/>
              <a:defRPr/>
            </a:pPr>
            <a:fld id="{946BED1D-D133-4CD3-AA7B-46C516EF7B7B}" type="slidenum">
              <a:rPr kumimoji="1" lang="en-US" altLang="ja-JP" sz="13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45795" rtl="0" eaLnBrk="1" fontAlgn="base" latinLnBrk="0" hangingPunct="1">
                <a:lnSpc>
                  <a:spcPct val="100000"/>
                </a:lnSpc>
                <a:spcBef>
                  <a:spcPct val="0"/>
                </a:spcBef>
                <a:spcAft>
                  <a:spcPct val="0"/>
                </a:spcAft>
                <a:buClrTx/>
                <a:buSzTx/>
                <a:buFontTx/>
                <a:buNone/>
                <a:tabLst/>
                <a:defRPr/>
              </a:pPr>
              <a:t>11</a:t>
            </a:fld>
            <a:endParaRPr kumimoji="1" lang="en-US" altLang="ja-JP" sz="1300" b="0" i="0" u="none" strike="noStrike" kern="120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p:txBody>
      </p:sp>
      <p:sp>
        <p:nvSpPr>
          <p:cNvPr id="34819" name="Rectangle 2"/>
          <p:cNvSpPr>
            <a:spLocks noGrp="1" noRot="1" noChangeAspect="1" noChangeArrowheads="1" noTextEdit="1"/>
          </p:cNvSpPr>
          <p:nvPr>
            <p:ph type="sldImg"/>
          </p:nvPr>
        </p:nvSpPr>
        <p:spPr>
          <a:xfrm>
            <a:off x="-193675" y="828675"/>
            <a:ext cx="7359650" cy="41402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（５）さまざまな会議の活用</a:t>
            </a:r>
            <a:endParaRPr lang="en-US" altLang="ja-JP" dirty="0"/>
          </a:p>
          <a:p>
            <a:pPr eaLnBrk="1" hangingPunct="1"/>
            <a:r>
              <a:rPr lang="ja-JP" altLang="en-US" dirty="0"/>
              <a:t>利用者のニーズを充足するために、連携の視点と軸を整理していくと、支援者・事業所・組織及び関係機関・地域・まちの軸の中で、連携をしていくための場の設定と実践が重要（不可欠）となる。</a:t>
            </a:r>
          </a:p>
          <a:p>
            <a:pPr eaLnBrk="1" hangingPunct="1"/>
            <a:r>
              <a:rPr lang="ja-JP" altLang="en-US" dirty="0"/>
              <a:t>また、この</a:t>
            </a:r>
            <a:r>
              <a:rPr lang="en-US" altLang="ja-JP" dirty="0"/>
              <a:t>『</a:t>
            </a:r>
            <a:r>
              <a:rPr lang="ja-JP" altLang="en-US" dirty="0"/>
              <a:t>場</a:t>
            </a:r>
            <a:r>
              <a:rPr lang="en-US" altLang="ja-JP" dirty="0"/>
              <a:t>』</a:t>
            </a:r>
            <a:r>
              <a:rPr lang="ja-JP" altLang="en-US" dirty="0"/>
              <a:t>は、双方における連携を強化するとともに、それぞれの人材育成やサービスの質の向上、地域の活性化にもつながるものである。</a:t>
            </a:r>
          </a:p>
          <a:p>
            <a:pPr eaLnBrk="1" hangingPunct="1"/>
            <a:r>
              <a:rPr lang="ja-JP" altLang="en-US" dirty="0"/>
              <a:t>職場では、朝会（ミーティング）、グループ会議、ＱＣ活動等々様々な会議がある中に、「個別支援計画作成会議」が含まれる。</a:t>
            </a:r>
          </a:p>
          <a:p>
            <a:pPr eaLnBrk="1" hangingPunct="1"/>
            <a:r>
              <a:rPr lang="ja-JP" altLang="en-US" dirty="0"/>
              <a:t>また、本人（利用者）を通した関係機関との連携実践は、「サービス担当者会議」となる。</a:t>
            </a:r>
          </a:p>
          <a:p>
            <a:pPr eaLnBrk="1" hangingPunct="1"/>
            <a:r>
              <a:rPr lang="ja-JP" altLang="en-US" dirty="0"/>
              <a:t>次のステップとして基幹相談支援センターや（自立支援）協議会等を利用した検討・会議などが、地域づくりやまちづくりへとつながるものとなる。　</a:t>
            </a:r>
          </a:p>
          <a:p>
            <a:pPr eaLnBrk="1" hangingPunct="1"/>
            <a:endParaRPr lang="en-US" altLang="ja-JP" dirty="0"/>
          </a:p>
        </p:txBody>
      </p:sp>
    </p:spTree>
    <p:extLst>
      <p:ext uri="{BB962C8B-B14F-4D97-AF65-F5344CB8AC3E}">
        <p14:creationId xmlns:p14="http://schemas.microsoft.com/office/powerpoint/2010/main" val="257599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pitchFamily="50" charset="-128"/>
              </a:defRPr>
            </a:lvl1pPr>
            <a:lvl2pPr marL="768738" indent="-295667" eaLnBrk="0" hangingPunct="0">
              <a:defRPr kumimoji="1" sz="2500">
                <a:solidFill>
                  <a:schemeClr val="tx1"/>
                </a:solidFill>
                <a:latin typeface="Times New Roman" pitchFamily="18" charset="0"/>
                <a:ea typeface="ＭＳ Ｐゴシック" pitchFamily="50" charset="-128"/>
              </a:defRPr>
            </a:lvl2pPr>
            <a:lvl3pPr marL="1182676" indent="-236534" eaLnBrk="0" hangingPunct="0">
              <a:defRPr kumimoji="1" sz="2500">
                <a:solidFill>
                  <a:schemeClr val="tx1"/>
                </a:solidFill>
                <a:latin typeface="Times New Roman" pitchFamily="18" charset="0"/>
                <a:ea typeface="ＭＳ Ｐゴシック" pitchFamily="50" charset="-128"/>
              </a:defRPr>
            </a:lvl3pPr>
            <a:lvl4pPr marL="1655744" indent="-236534" eaLnBrk="0" hangingPunct="0">
              <a:defRPr kumimoji="1" sz="2500">
                <a:solidFill>
                  <a:schemeClr val="tx1"/>
                </a:solidFill>
                <a:latin typeface="Times New Roman" pitchFamily="18" charset="0"/>
                <a:ea typeface="ＭＳ Ｐゴシック" pitchFamily="50" charset="-128"/>
              </a:defRPr>
            </a:lvl4pPr>
            <a:lvl5pPr marL="2128815" indent="-236534" eaLnBrk="0" hangingPunct="0">
              <a:defRPr kumimoji="1" sz="2500">
                <a:solidFill>
                  <a:schemeClr val="tx1"/>
                </a:solidFill>
                <a:latin typeface="Times New Roman" pitchFamily="18" charset="0"/>
                <a:ea typeface="ＭＳ Ｐゴシック" pitchFamily="50" charset="-128"/>
              </a:defRPr>
            </a:lvl5pPr>
            <a:lvl6pPr marL="260188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074954"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48025"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21096" indent="-236534"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marL="0" marR="0" lvl="0" indent="0" algn="r" defTabSz="945795" rtl="0" eaLnBrk="1" fontAlgn="base" latinLnBrk="0" hangingPunct="1">
              <a:lnSpc>
                <a:spcPct val="100000"/>
              </a:lnSpc>
              <a:spcBef>
                <a:spcPct val="0"/>
              </a:spcBef>
              <a:spcAft>
                <a:spcPct val="0"/>
              </a:spcAft>
              <a:buClrTx/>
              <a:buSzTx/>
              <a:buFontTx/>
              <a:buNone/>
              <a:tabLst/>
              <a:defRPr/>
            </a:pPr>
            <a:fld id="{946BED1D-D133-4CD3-AA7B-46C516EF7B7B}" type="slidenum">
              <a:rPr kumimoji="1" lang="en-US" altLang="ja-JP" sz="13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45795" rtl="0" eaLnBrk="1" fontAlgn="base" latinLnBrk="0" hangingPunct="1">
                <a:lnSpc>
                  <a:spcPct val="100000"/>
                </a:lnSpc>
                <a:spcBef>
                  <a:spcPct val="0"/>
                </a:spcBef>
                <a:spcAft>
                  <a:spcPct val="0"/>
                </a:spcAft>
                <a:buClrTx/>
                <a:buSzTx/>
                <a:buFontTx/>
                <a:buNone/>
                <a:tabLst/>
                <a:defRPr/>
              </a:pPr>
              <a:t>12</a:t>
            </a:fld>
            <a:endParaRPr kumimoji="1" lang="en-US" altLang="ja-JP" sz="1300" b="0" i="0" u="none" strike="noStrike" kern="120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p:txBody>
      </p:sp>
      <p:sp>
        <p:nvSpPr>
          <p:cNvPr id="34819" name="Rectangle 2"/>
          <p:cNvSpPr>
            <a:spLocks noGrp="1" noRot="1" noChangeAspect="1" noChangeArrowheads="1" noTextEdit="1"/>
          </p:cNvSpPr>
          <p:nvPr>
            <p:ph type="sldImg"/>
          </p:nvPr>
        </p:nvSpPr>
        <p:spPr>
          <a:xfrm>
            <a:off x="-193675" y="828675"/>
            <a:ext cx="7359650" cy="41402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会議等において業務を検証する、具来的なポイントを挙げると</a:t>
            </a:r>
          </a:p>
          <a:p>
            <a:pPr eaLnBrk="1" hangingPunct="1"/>
            <a:r>
              <a:rPr lang="ja-JP" altLang="en-US" dirty="0"/>
              <a:t>・利用者の概要の確認（要約がわかりやすく簡潔に書けているか・見立てができているか）</a:t>
            </a:r>
          </a:p>
          <a:p>
            <a:pPr eaLnBrk="1" hangingPunct="1"/>
            <a:r>
              <a:rPr lang="ja-JP" altLang="en-US" dirty="0"/>
              <a:t>・当事者主体となっているか、利用者が望む生活への動機付けができているか</a:t>
            </a:r>
          </a:p>
          <a:p>
            <a:pPr eaLnBrk="1" hangingPunct="1"/>
            <a:r>
              <a:rPr lang="ja-JP" altLang="en-US" dirty="0"/>
              <a:t>・アセスメントの精度は高いものとなっているか</a:t>
            </a:r>
          </a:p>
          <a:p>
            <a:pPr eaLnBrk="1" hangingPunct="1"/>
            <a:r>
              <a:rPr lang="ja-JP" altLang="en-US" dirty="0"/>
              <a:t>・様々なニーズのなかから焦点化ができているか（優先度・重要度の判別がついているか）</a:t>
            </a:r>
          </a:p>
          <a:p>
            <a:pPr eaLnBrk="1" hangingPunct="1"/>
            <a:r>
              <a:rPr lang="ja-JP" altLang="en-US" dirty="0"/>
              <a:t>・法定サービスだけでなく、インフォーマルサービスもとりいれているか</a:t>
            </a:r>
          </a:p>
          <a:p>
            <a:pPr eaLnBrk="1" hangingPunct="1"/>
            <a:r>
              <a:rPr lang="ja-JP" altLang="en-US" dirty="0"/>
              <a:t>・当初はリスクマネジメントを重視しつつ、徐々にストレングスマネジメントへ移行しているか</a:t>
            </a:r>
          </a:p>
          <a:p>
            <a:pPr eaLnBrk="1" hangingPunct="1"/>
            <a:r>
              <a:rPr lang="ja-JP" altLang="en-US" dirty="0"/>
              <a:t>・弱みの中にある強みを見つけられているか</a:t>
            </a:r>
          </a:p>
          <a:p>
            <a:pPr eaLnBrk="1" hangingPunct="1"/>
            <a:r>
              <a:rPr lang="ja-JP" altLang="en-US" dirty="0"/>
              <a:t>・環境因子から強みを見つけ、考慮しているか</a:t>
            </a:r>
          </a:p>
          <a:p>
            <a:pPr eaLnBrk="1" hangingPunct="1"/>
            <a:r>
              <a:rPr lang="ja-JP" altLang="en-US" dirty="0"/>
              <a:t>・チームアプローチが意識されているか</a:t>
            </a:r>
          </a:p>
          <a:p>
            <a:pPr eaLnBrk="1" hangingPunct="1"/>
            <a:r>
              <a:rPr lang="ja-JP" altLang="en-US" dirty="0"/>
              <a:t>・地域課題（地域に活用できる資源があるか、ない場合創りだせるか）の有無→自立支援協議会へ</a:t>
            </a:r>
          </a:p>
          <a:p>
            <a:pPr eaLnBrk="1" hangingPunct="1"/>
            <a:endParaRPr lang="en-US" altLang="ja-JP" dirty="0"/>
          </a:p>
        </p:txBody>
      </p:sp>
    </p:spTree>
    <p:extLst>
      <p:ext uri="{BB962C8B-B14F-4D97-AF65-F5344CB8AC3E}">
        <p14:creationId xmlns:p14="http://schemas.microsoft.com/office/powerpoint/2010/main" val="2155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前出の図です。</a:t>
            </a:r>
            <a:endParaRPr kumimoji="1" lang="en-US" altLang="ja-JP" dirty="0"/>
          </a:p>
          <a:p>
            <a:r>
              <a:rPr kumimoji="1" lang="ja-JP" altLang="en-US" dirty="0"/>
              <a:t>サービス担当者会議でつながり</a:t>
            </a:r>
            <a:endParaRPr kumimoji="1" lang="en-US" altLang="ja-JP" dirty="0"/>
          </a:p>
          <a:p>
            <a:r>
              <a:rPr kumimoji="1" lang="ja-JP" altLang="en-US" dirty="0"/>
              <a:t>個別支援会議で深める</a:t>
            </a:r>
            <a:endParaRPr kumimoji="1" lang="en-US" altLang="ja-JP" dirty="0"/>
          </a:p>
          <a:p>
            <a:r>
              <a:rPr kumimoji="1" lang="ja-JP" altLang="en-US" dirty="0"/>
              <a:t>いずれも会議の場を活用した連携です。</a:t>
            </a:r>
          </a:p>
        </p:txBody>
      </p:sp>
      <p:sp>
        <p:nvSpPr>
          <p:cNvPr id="4" name="スライド番号プレースホルダー 3"/>
          <p:cNvSpPr>
            <a:spLocks noGrp="1"/>
          </p:cNvSpPr>
          <p:nvPr>
            <p:ph type="sldNum" sz="quarter" idx="10"/>
          </p:nvPr>
        </p:nvSpPr>
        <p:spPr/>
        <p:txBody>
          <a:bodyPr/>
          <a:lstStyle/>
          <a:p>
            <a:pPr marL="0" marR="0" lvl="0" indent="0" algn="r" defTabSz="945795" rtl="0" eaLnBrk="1" fontAlgn="base" latinLnBrk="0" hangingPunct="1">
              <a:lnSpc>
                <a:spcPct val="100000"/>
              </a:lnSpc>
              <a:spcBef>
                <a:spcPct val="0"/>
              </a:spcBef>
              <a:spcAft>
                <a:spcPct val="0"/>
              </a:spcAft>
              <a:buClrTx/>
              <a:buSzTx/>
              <a:buFontTx/>
              <a:buNone/>
              <a:tabLst/>
              <a:defRPr/>
            </a:pPr>
            <a:fld id="{694614EA-68A8-4A58-A3A5-297D45FF3941}" type="slidenum">
              <a:rPr kumimoji="1" lang="en-US" altLang="ja-JP" sz="13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45795" rtl="0" eaLnBrk="1" fontAlgn="base" latinLnBrk="0" hangingPunct="1">
                <a:lnSpc>
                  <a:spcPct val="100000"/>
                </a:lnSpc>
                <a:spcBef>
                  <a:spcPct val="0"/>
                </a:spcBef>
                <a:spcAft>
                  <a:spcPct val="0"/>
                </a:spcAft>
                <a:buClrTx/>
                <a:buSzTx/>
                <a:buFontTx/>
                <a:buNone/>
                <a:tabLst/>
                <a:defRPr/>
              </a:pPr>
              <a:t>13</a:t>
            </a:fld>
            <a:endParaRPr kumimoji="1" lang="en-US" altLang="ja-JP" sz="13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719201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9A3A4C1A-648B-4388-91B1-5A754119C2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2DDE62E-4D8C-4066-9460-CC0BBE01C322}" type="slidenum">
              <a:rPr kumimoji="0" lang="en-US" altLang="ja-JP">
                <a:ea typeface="ＭＳ Ｐゴシック" panose="020B0600070205080204" pitchFamily="50" charset="-128"/>
              </a:rPr>
              <a:pPr>
                <a:spcBef>
                  <a:spcPct val="0"/>
                </a:spcBef>
              </a:pPr>
              <a:t>23</a:t>
            </a:fld>
            <a:endParaRPr kumimoji="0" lang="en-US" altLang="ja-JP" dirty="0">
              <a:ea typeface="ＭＳ Ｐゴシック" panose="020B0600070205080204" pitchFamily="50" charset="-128"/>
            </a:endParaRPr>
          </a:p>
        </p:txBody>
      </p:sp>
      <p:sp>
        <p:nvSpPr>
          <p:cNvPr id="183299" name="スライド イメージ プレースホルダ 1">
            <a:extLst>
              <a:ext uri="{FF2B5EF4-FFF2-40B4-BE49-F238E27FC236}">
                <a16:creationId xmlns:a16="http://schemas.microsoft.com/office/drawing/2014/main" id="{6DC6E2EC-E7C4-48AB-9636-182DB0A84665}"/>
              </a:ext>
            </a:extLst>
          </p:cNvPr>
          <p:cNvSpPr>
            <a:spLocks noGrp="1" noRot="1" noChangeAspect="1" noChangeArrowheads="1" noTextEdit="1"/>
          </p:cNvSpPr>
          <p:nvPr>
            <p:ph type="sldImg"/>
          </p:nvPr>
        </p:nvSpPr>
        <p:spPr>
          <a:xfrm>
            <a:off x="-241300" y="796925"/>
            <a:ext cx="7100888" cy="3995738"/>
          </a:xfrm>
          <a:ln/>
        </p:spPr>
      </p:sp>
      <p:sp>
        <p:nvSpPr>
          <p:cNvPr id="183300" name="ノート プレースホルダ 2">
            <a:extLst>
              <a:ext uri="{FF2B5EF4-FFF2-40B4-BE49-F238E27FC236}">
                <a16:creationId xmlns:a16="http://schemas.microsoft.com/office/drawing/2014/main" id="{5A4307C6-7759-482F-B0BC-CD644B0C63E0}"/>
              </a:ext>
            </a:extLst>
          </p:cNvPr>
          <p:cNvSpPr>
            <a:spLocks noGrp="1" noChangeArrowheads="1"/>
          </p:cNvSpPr>
          <p:nvPr>
            <p:ph type="body" idx="1"/>
          </p:nvPr>
        </p:nvSpPr>
        <p:spPr>
          <a:xfrm>
            <a:off x="659544" y="5056486"/>
            <a:ext cx="5296617" cy="479269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3" rIns="91407" bIns="45703"/>
          <a:lstStyle/>
          <a:p>
            <a:pPr eaLnBrk="1" hangingPunct="1"/>
            <a:endParaRPr lang="ja-JP" altLang="ja-JP">
              <a:latin typeface="Arial" panose="020B0604020202020204" pitchFamily="34" charset="0"/>
            </a:endParaRPr>
          </a:p>
        </p:txBody>
      </p:sp>
      <p:sp>
        <p:nvSpPr>
          <p:cNvPr id="183301" name="スライド番号プレースホルダ 3">
            <a:extLst>
              <a:ext uri="{FF2B5EF4-FFF2-40B4-BE49-F238E27FC236}">
                <a16:creationId xmlns:a16="http://schemas.microsoft.com/office/drawing/2014/main" id="{69996F62-69FF-4E95-A571-7680DC29D0D7}"/>
              </a:ext>
            </a:extLst>
          </p:cNvPr>
          <p:cNvSpPr txBox="1">
            <a:spLocks noGrp="1"/>
          </p:cNvSpPr>
          <p:nvPr/>
        </p:nvSpPr>
        <p:spPr bwMode="auto">
          <a:xfrm>
            <a:off x="3748328" y="10114685"/>
            <a:ext cx="2865818" cy="52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99CC5F11-2635-49E7-A0D0-2D2E665BF9BB}" type="slidenum">
              <a:rPr lang="en-US" altLang="ja-JP">
                <a:ea typeface="ＭＳ Ｐゴシック" panose="020B0600070205080204" pitchFamily="50" charset="-128"/>
              </a:rPr>
              <a:pPr algn="r" eaLnBrk="1" hangingPunct="1">
                <a:spcBef>
                  <a:spcPct val="0"/>
                </a:spcBef>
              </a:pPr>
              <a:t>23</a:t>
            </a:fld>
            <a:endParaRPr lang="en-US" altLang="ja-JP" dirty="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A5CE2-D7EB-49E8-96E3-5E88ABAECD0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103FE-D9F4-4BBB-9CCD-F8F0B1EF1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DEA76B-A8A0-419B-9920-2C6B730D2493}"/>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5" name="フッター プレースホルダー 4">
            <a:extLst>
              <a:ext uri="{FF2B5EF4-FFF2-40B4-BE49-F238E27FC236}">
                <a16:creationId xmlns:a16="http://schemas.microsoft.com/office/drawing/2014/main" id="{5CBFE9B2-2E25-4426-9AC3-F3CF0E0FF0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7446CE-05C0-4CA0-9CC6-31B962BE3A34}"/>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25032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E5417F-7F14-4FD6-93B4-4D99B21AE62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7D31F8-D912-4726-B691-4418D4C3768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1F8291-66F6-47EF-AB41-1514AFA847D9}"/>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5" name="フッター プレースホルダー 4">
            <a:extLst>
              <a:ext uri="{FF2B5EF4-FFF2-40B4-BE49-F238E27FC236}">
                <a16:creationId xmlns:a16="http://schemas.microsoft.com/office/drawing/2014/main" id="{7D8D1F62-69D7-42A9-84A6-10EDE3CE77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EB07DA-83EB-4FFE-8BBF-EF53FDFF1F3B}"/>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112976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2AD456-71B3-4139-9867-0A233A36E39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86182B-DFB1-4135-924F-BAFA0B4E7FB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B5FF7E-3D26-4C86-8648-97FDFF60FF00}"/>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5" name="フッター プレースホルダー 4">
            <a:extLst>
              <a:ext uri="{FF2B5EF4-FFF2-40B4-BE49-F238E27FC236}">
                <a16:creationId xmlns:a16="http://schemas.microsoft.com/office/drawing/2014/main" id="{376097EF-32BF-449A-937A-5BEA6F5AD2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5A99C4-4E7F-4CC5-8912-BE4C3F16E9D2}"/>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52926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981" y="274638"/>
            <a:ext cx="10973944"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09981" y="1600206"/>
            <a:ext cx="10973944" cy="4525963"/>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FC2FB3-D7FD-4AEF-AFA5-D5FB63CBC06B}" type="slidenum">
              <a:rPr lang="en-US" altLang="ja-JP"/>
              <a:pPr>
                <a:defRPr/>
              </a:pPr>
              <a:t>‹#›</a:t>
            </a:fld>
            <a:endParaRPr lang="en-US" altLang="ja-JP" dirty="0"/>
          </a:p>
        </p:txBody>
      </p:sp>
    </p:spTree>
    <p:extLst>
      <p:ext uri="{BB962C8B-B14F-4D97-AF65-F5344CB8AC3E}">
        <p14:creationId xmlns:p14="http://schemas.microsoft.com/office/powerpoint/2010/main" val="89859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画像 6">
            <a:extLst>
              <a:ext uri="{FF2B5EF4-FFF2-40B4-BE49-F238E27FC236}">
                <a16:creationId xmlns:a16="http://schemas.microsoft.com/office/drawing/2014/main" id="{9634FE35-AA51-48D0-86E2-41EA8D802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4" r="323" b="423"/>
          <a:stretch>
            <a:fillRect/>
          </a:stretch>
        </p:blipFill>
        <p:spPr bwMode="auto">
          <a:xfrm>
            <a:off x="1955" y="0"/>
            <a:ext cx="121880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838200" y="533400"/>
            <a:ext cx="8458200" cy="1828800"/>
          </a:xfrm>
        </p:spPr>
        <p:txBody>
          <a:bodyPr rtlCol="0">
            <a:normAutofit/>
          </a:bodyPr>
          <a:lstStyle>
            <a:lvl1pPr algn="l" rtl="0">
              <a:defRPr sz="3575"/>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838200" y="2438400"/>
            <a:ext cx="7086601" cy="914400"/>
          </a:xfrm>
        </p:spPr>
        <p:txBody>
          <a:bodyPr/>
          <a:lstStyle>
            <a:lvl1pPr marL="0" indent="0" algn="l">
              <a:spcBef>
                <a:spcPts val="975"/>
              </a:spcBef>
              <a:buNone/>
              <a:defRPr sz="1950">
                <a:latin typeface="MS Mincho" panose="02020609040205080304" pitchFamily="17" charset="-128"/>
                <a:ea typeface="MS Mincho" panose="02020609040205080304" pitchFamily="17" charset="-128"/>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267570206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ー 4">
            <a:extLst>
              <a:ext uri="{FF2B5EF4-FFF2-40B4-BE49-F238E27FC236}">
                <a16:creationId xmlns:a16="http://schemas.microsoft.com/office/drawing/2014/main" id="{5C828B1F-594C-4E35-ABBE-BB56A05FCE74}"/>
              </a:ext>
            </a:extLst>
          </p:cNvPr>
          <p:cNvSpPr>
            <a:spLocks noGrp="1"/>
          </p:cNvSpPr>
          <p:nvPr>
            <p:ph type="ftr" sz="quarter" idx="10"/>
          </p:nvPr>
        </p:nvSpPr>
        <p:spPr/>
        <p:txBody>
          <a:bodyPr/>
          <a:lstStyle>
            <a:lvl1pPr>
              <a:defRPr/>
            </a:lvl1pPr>
          </a:lstStyle>
          <a:p>
            <a:pPr>
              <a:defRPr/>
            </a:pPr>
            <a:endParaRPr lang="en-US" altLang="ja-JP" dirty="0"/>
          </a:p>
        </p:txBody>
      </p:sp>
      <p:sp>
        <p:nvSpPr>
          <p:cNvPr id="5" name="日付プレースホルダー 3">
            <a:extLst>
              <a:ext uri="{FF2B5EF4-FFF2-40B4-BE49-F238E27FC236}">
                <a16:creationId xmlns:a16="http://schemas.microsoft.com/office/drawing/2014/main" id="{8D8A5E44-9258-4501-9165-2B0EFBA18BDB}"/>
              </a:ext>
            </a:extLst>
          </p:cNvPr>
          <p:cNvSpPr>
            <a:spLocks noGrp="1"/>
          </p:cNvSpPr>
          <p:nvPr>
            <p:ph type="dt" sz="half"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90272800-669F-43AC-8582-26AEA6243741}"/>
              </a:ext>
            </a:extLst>
          </p:cNvPr>
          <p:cNvSpPr>
            <a:spLocks noGrp="1"/>
          </p:cNvSpPr>
          <p:nvPr>
            <p:ph type="sldNum" sz="quarter" idx="12"/>
          </p:nvPr>
        </p:nvSpPr>
        <p:spPr/>
        <p:txBody>
          <a:bodyPr/>
          <a:lstStyle>
            <a:lvl1pPr>
              <a:defRPr/>
            </a:lvl1pPr>
          </a:lstStyle>
          <a:p>
            <a:fld id="{1F4BF55C-4ECC-40A0-9A23-8EED9A21B085}" type="slidenum">
              <a:rPr lang="en-US" altLang="ja-JP" smtClean="0"/>
              <a:pPr/>
              <a:t>‹#›</a:t>
            </a:fld>
            <a:endParaRPr lang="en-US" altLang="ja-JP" dirty="0"/>
          </a:p>
        </p:txBody>
      </p:sp>
    </p:spTree>
    <p:extLst>
      <p:ext uri="{BB962C8B-B14F-4D97-AF65-F5344CB8AC3E}">
        <p14:creationId xmlns:p14="http://schemas.microsoft.com/office/powerpoint/2010/main" val="204945250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pic>
        <p:nvPicPr>
          <p:cNvPr id="4" name="画像 6">
            <a:extLst>
              <a:ext uri="{FF2B5EF4-FFF2-40B4-BE49-F238E27FC236}">
                <a16:creationId xmlns:a16="http://schemas.microsoft.com/office/drawing/2014/main" id="{BAD89B89-618B-4954-B855-13731BBAC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3" t="423"/>
          <a:stretch>
            <a:fillRect/>
          </a:stretch>
        </p:blipFill>
        <p:spPr bwMode="auto">
          <a:xfrm>
            <a:off x="0" y="2"/>
            <a:ext cx="1218809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352800" y="533400"/>
            <a:ext cx="7315200" cy="1828800"/>
          </a:xfrm>
        </p:spPr>
        <p:txBody>
          <a:bodyPr rtlCol="0">
            <a:normAutofit/>
          </a:bodyPr>
          <a:lstStyle>
            <a:lvl1pPr>
              <a:defRPr sz="3575"/>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3352801" y="2438400"/>
            <a:ext cx="5486401" cy="914400"/>
          </a:xfrm>
        </p:spPr>
        <p:txBody>
          <a:bodyPr/>
          <a:lstStyle>
            <a:lvl1pPr marL="0" indent="0" rtl="0">
              <a:spcBef>
                <a:spcPts val="975"/>
              </a:spcBef>
              <a:buNone/>
              <a:defRPr sz="1950">
                <a:solidFill>
                  <a:schemeClr val="tx1"/>
                </a:solidFill>
                <a:latin typeface="MS Mincho" panose="02020609040205080304" pitchFamily="17" charset="-128"/>
                <a:ea typeface="MS Mincho" panose="02020609040205080304" pitchFamily="17" charset="-128"/>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2877370956"/>
      </p:ext>
    </p:extLst>
  </p:cSld>
  <p:clrMapOvr>
    <a:masterClrMapping/>
  </p:clrMapOvr>
  <p:transition spd="med">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524000" y="1825625"/>
            <a:ext cx="4389120" cy="3474720"/>
          </a:xfrm>
        </p:spPr>
        <p:txBody>
          <a:bodyPr/>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278880" y="1825625"/>
            <a:ext cx="4389120" cy="3474720"/>
          </a:xfrm>
        </p:spPr>
        <p:txBody>
          <a:bodyPr/>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フッター プレースホルダー 4">
            <a:extLst>
              <a:ext uri="{FF2B5EF4-FFF2-40B4-BE49-F238E27FC236}">
                <a16:creationId xmlns:a16="http://schemas.microsoft.com/office/drawing/2014/main" id="{0E1C7FCF-E2B5-4A45-8096-6652F487C36A}"/>
              </a:ext>
            </a:extLst>
          </p:cNvPr>
          <p:cNvSpPr>
            <a:spLocks noGrp="1"/>
          </p:cNvSpPr>
          <p:nvPr>
            <p:ph type="ftr" sz="quarter" idx="10"/>
          </p:nvPr>
        </p:nvSpPr>
        <p:spPr/>
        <p:txBody>
          <a:bodyPr/>
          <a:lstStyle>
            <a:lvl1pPr>
              <a:defRPr/>
            </a:lvl1pPr>
          </a:lstStyle>
          <a:p>
            <a:pPr>
              <a:defRPr/>
            </a:pPr>
            <a:endParaRPr lang="en-US" altLang="ja-JP" dirty="0"/>
          </a:p>
        </p:txBody>
      </p:sp>
      <p:sp>
        <p:nvSpPr>
          <p:cNvPr id="6" name="日付プレースホルダー 3">
            <a:extLst>
              <a:ext uri="{FF2B5EF4-FFF2-40B4-BE49-F238E27FC236}">
                <a16:creationId xmlns:a16="http://schemas.microsoft.com/office/drawing/2014/main" id="{7D64474F-802A-4407-9C06-C107895C996F}"/>
              </a:ext>
            </a:extLst>
          </p:cNvPr>
          <p:cNvSpPr>
            <a:spLocks noGrp="1"/>
          </p:cNvSpPr>
          <p:nvPr>
            <p:ph type="dt" sz="half" idx="11"/>
          </p:nvPr>
        </p:nvSpPr>
        <p:spPr/>
        <p:txBody>
          <a:bodyPr/>
          <a:lstStyle>
            <a:lvl1pPr>
              <a:defRPr/>
            </a:lvl1pPr>
          </a:lstStyle>
          <a:p>
            <a:pPr algn="l">
              <a:defRPr/>
            </a:pPr>
            <a:endParaRPr lang="en-US" altLang="ja-JP" dirty="0"/>
          </a:p>
        </p:txBody>
      </p:sp>
      <p:sp>
        <p:nvSpPr>
          <p:cNvPr id="7" name="スライド番号プレースホルダー 5">
            <a:extLst>
              <a:ext uri="{FF2B5EF4-FFF2-40B4-BE49-F238E27FC236}">
                <a16:creationId xmlns:a16="http://schemas.microsoft.com/office/drawing/2014/main" id="{7703E1A2-AFE7-43C7-B24E-2F7CE194389C}"/>
              </a:ext>
            </a:extLst>
          </p:cNvPr>
          <p:cNvSpPr>
            <a:spLocks noGrp="1"/>
          </p:cNvSpPr>
          <p:nvPr>
            <p:ph type="sldNum" sz="quarter" idx="12"/>
          </p:nvPr>
        </p:nvSpPr>
        <p:spPr/>
        <p:txBody>
          <a:bodyPr/>
          <a:lstStyle>
            <a:lvl1pPr>
              <a:defRPr/>
            </a:lvl1pPr>
          </a:lstStyle>
          <a:p>
            <a:fld id="{3FF2885B-7DC4-4138-BFE7-95B5F4546A1C}" type="slidenum">
              <a:rPr lang="en-US" altLang="ja-JP" smtClean="0">
                <a:ea typeface="ＭＳ Ｐゴシック" panose="020B0600070205080204" pitchFamily="50" charset="-128"/>
              </a:rPr>
              <a:pPr/>
              <a:t>‹#›</a:t>
            </a:fld>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1268245385"/>
      </p:ext>
    </p:extLst>
  </p:cSld>
  <p:clrMapOvr>
    <a:masterClrMapping/>
  </p:clrMapOvr>
  <p:transition spd="med">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524000" y="1828802"/>
            <a:ext cx="4389120" cy="795867"/>
          </a:xfrm>
        </p:spPr>
        <p:txBody>
          <a:bodyPr anchor="ctr"/>
          <a:lstStyle>
            <a:lvl1pPr marL="0" indent="0" rtl="0">
              <a:spcBef>
                <a:spcPts val="0"/>
              </a:spcBef>
              <a:buNone/>
              <a:defRPr sz="1950" b="0">
                <a:solidFill>
                  <a:schemeClr val="accent4">
                    <a:lumMod val="75000"/>
                  </a:schemeClr>
                </a:solidFill>
                <a:latin typeface="MS Mincho" panose="02020609040205080304" pitchFamily="17" charset="-128"/>
                <a:ea typeface="MS Mincho" panose="02020609040205080304" pitchFamily="17" charset="-128"/>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1524000" y="2624666"/>
            <a:ext cx="4389120" cy="2675467"/>
          </a:xfrm>
        </p:spPr>
        <p:txBody>
          <a:bodyPr/>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278880" y="1828802"/>
            <a:ext cx="4389120" cy="795867"/>
          </a:xfrm>
        </p:spPr>
        <p:txBody>
          <a:bodyPr anchor="ctr"/>
          <a:lstStyle>
            <a:lvl1pPr marL="0" indent="0" rtl="0">
              <a:spcBef>
                <a:spcPts val="0"/>
              </a:spcBef>
              <a:buNone/>
              <a:defRPr sz="1950" b="0">
                <a:solidFill>
                  <a:schemeClr val="accent4">
                    <a:lumMod val="75000"/>
                  </a:schemeClr>
                </a:solidFill>
                <a:latin typeface="MS Mincho" panose="02020609040205080304" pitchFamily="17" charset="-128"/>
                <a:ea typeface="MS Mincho" panose="02020609040205080304" pitchFamily="17" charset="-128"/>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278880" y="2624666"/>
            <a:ext cx="4389120" cy="2675467"/>
          </a:xfrm>
        </p:spPr>
        <p:txBody>
          <a:bodyPr/>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7" name="フッター プレースホルダー 4">
            <a:extLst>
              <a:ext uri="{FF2B5EF4-FFF2-40B4-BE49-F238E27FC236}">
                <a16:creationId xmlns:a16="http://schemas.microsoft.com/office/drawing/2014/main" id="{A9C5266C-7375-4D7F-A88C-82334E895441}"/>
              </a:ext>
            </a:extLst>
          </p:cNvPr>
          <p:cNvSpPr>
            <a:spLocks noGrp="1"/>
          </p:cNvSpPr>
          <p:nvPr>
            <p:ph type="ftr" sz="quarter" idx="10"/>
          </p:nvPr>
        </p:nvSpPr>
        <p:spPr/>
        <p:txBody>
          <a:bodyPr/>
          <a:lstStyle>
            <a:lvl1pPr>
              <a:defRPr/>
            </a:lvl1pPr>
          </a:lstStyle>
          <a:p>
            <a:pPr>
              <a:defRPr/>
            </a:pPr>
            <a:endParaRPr lang="en-US" altLang="ja-JP" dirty="0"/>
          </a:p>
        </p:txBody>
      </p:sp>
      <p:sp>
        <p:nvSpPr>
          <p:cNvPr id="8" name="日付プレースホルダー 3">
            <a:extLst>
              <a:ext uri="{FF2B5EF4-FFF2-40B4-BE49-F238E27FC236}">
                <a16:creationId xmlns:a16="http://schemas.microsoft.com/office/drawing/2014/main" id="{184A2F80-7C8E-4CB0-8EF2-844072D0F6E9}"/>
              </a:ext>
            </a:extLst>
          </p:cNvPr>
          <p:cNvSpPr>
            <a:spLocks noGrp="1"/>
          </p:cNvSpPr>
          <p:nvPr>
            <p:ph type="dt" sz="half" idx="11"/>
          </p:nvPr>
        </p:nvSpPr>
        <p:spPr/>
        <p:txBody>
          <a:bodyPr/>
          <a:lstStyle>
            <a:lvl1pPr>
              <a:defRPr/>
            </a:lvl1pPr>
          </a:lstStyle>
          <a:p>
            <a:pPr>
              <a:defRPr/>
            </a:pPr>
            <a:endParaRPr lang="en-US" altLang="ja-JP" dirty="0"/>
          </a:p>
        </p:txBody>
      </p:sp>
      <p:sp>
        <p:nvSpPr>
          <p:cNvPr id="9" name="スライド番号プレースホルダー 5">
            <a:extLst>
              <a:ext uri="{FF2B5EF4-FFF2-40B4-BE49-F238E27FC236}">
                <a16:creationId xmlns:a16="http://schemas.microsoft.com/office/drawing/2014/main" id="{ACE67E3F-68F5-45F2-A34D-04E738E93571}"/>
              </a:ext>
            </a:extLst>
          </p:cNvPr>
          <p:cNvSpPr>
            <a:spLocks noGrp="1"/>
          </p:cNvSpPr>
          <p:nvPr>
            <p:ph type="sldNum" sz="quarter" idx="12"/>
          </p:nvPr>
        </p:nvSpPr>
        <p:spPr/>
        <p:txBody>
          <a:bodyPr/>
          <a:lstStyle>
            <a:lvl1pPr>
              <a:defRPr/>
            </a:lvl1pPr>
          </a:lstStyle>
          <a:p>
            <a:fld id="{3A530B2E-C83C-40A5-B79F-D5774A923D01}" type="slidenum">
              <a:rPr lang="en-US" altLang="ja-JP" smtClean="0"/>
              <a:pPr/>
              <a:t>‹#›</a:t>
            </a:fld>
            <a:endParaRPr lang="en-US" altLang="ja-JP" dirty="0"/>
          </a:p>
        </p:txBody>
      </p:sp>
    </p:spTree>
    <p:extLst>
      <p:ext uri="{BB962C8B-B14F-4D97-AF65-F5344CB8AC3E}">
        <p14:creationId xmlns:p14="http://schemas.microsoft.com/office/powerpoint/2010/main" val="55678359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a:lvl1pPr>
          </a:lstStyle>
          <a:p>
            <a:r>
              <a:rPr lang="ja-JP" altLang="en-US"/>
              <a:t>マスター タイトルの書式設定</a:t>
            </a:r>
            <a:endParaRPr lang="ja-JP" altLang="en-US" dirty="0"/>
          </a:p>
        </p:txBody>
      </p:sp>
      <p:sp>
        <p:nvSpPr>
          <p:cNvPr id="3" name="フッター プレースホルダー 4">
            <a:extLst>
              <a:ext uri="{FF2B5EF4-FFF2-40B4-BE49-F238E27FC236}">
                <a16:creationId xmlns:a16="http://schemas.microsoft.com/office/drawing/2014/main" id="{5073CC49-C1CD-4D0A-B8F2-8C645DB0AEB3}"/>
              </a:ext>
            </a:extLst>
          </p:cNvPr>
          <p:cNvSpPr>
            <a:spLocks noGrp="1"/>
          </p:cNvSpPr>
          <p:nvPr>
            <p:ph type="ftr" sz="quarter" idx="10"/>
          </p:nvPr>
        </p:nvSpPr>
        <p:spPr/>
        <p:txBody>
          <a:bodyPr/>
          <a:lstStyle>
            <a:lvl1pPr>
              <a:defRPr/>
            </a:lvl1pPr>
          </a:lstStyle>
          <a:p>
            <a:pPr>
              <a:defRPr/>
            </a:pPr>
            <a:endParaRPr lang="en-US" altLang="ja-JP" dirty="0"/>
          </a:p>
        </p:txBody>
      </p:sp>
      <p:sp>
        <p:nvSpPr>
          <p:cNvPr id="4" name="日付プレースホルダー 3">
            <a:extLst>
              <a:ext uri="{FF2B5EF4-FFF2-40B4-BE49-F238E27FC236}">
                <a16:creationId xmlns:a16="http://schemas.microsoft.com/office/drawing/2014/main" id="{74986401-1F9D-439E-A43A-6A79E6399F21}"/>
              </a:ext>
            </a:extLst>
          </p:cNvPr>
          <p:cNvSpPr>
            <a:spLocks noGrp="1"/>
          </p:cNvSpPr>
          <p:nvPr>
            <p:ph type="dt" sz="half" idx="11"/>
          </p:nvPr>
        </p:nvSpPr>
        <p:spPr/>
        <p:txBody>
          <a:bodyPr/>
          <a:lstStyle>
            <a:lvl1pPr>
              <a:defRPr/>
            </a:lvl1pPr>
          </a:lstStyle>
          <a:p>
            <a:pPr>
              <a:defRPr/>
            </a:pPr>
            <a:endParaRPr lang="en-US" altLang="ja-JP" dirty="0"/>
          </a:p>
        </p:txBody>
      </p:sp>
      <p:sp>
        <p:nvSpPr>
          <p:cNvPr id="5" name="スライド番号プレースホルダー 5">
            <a:extLst>
              <a:ext uri="{FF2B5EF4-FFF2-40B4-BE49-F238E27FC236}">
                <a16:creationId xmlns:a16="http://schemas.microsoft.com/office/drawing/2014/main" id="{9AFEA7EC-24F0-46EA-9F3F-F39A086F53B9}"/>
              </a:ext>
            </a:extLst>
          </p:cNvPr>
          <p:cNvSpPr>
            <a:spLocks noGrp="1"/>
          </p:cNvSpPr>
          <p:nvPr>
            <p:ph type="sldNum" sz="quarter" idx="12"/>
          </p:nvPr>
        </p:nvSpPr>
        <p:spPr/>
        <p:txBody>
          <a:bodyPr/>
          <a:lstStyle>
            <a:lvl1pPr>
              <a:defRPr/>
            </a:lvl1pPr>
          </a:lstStyle>
          <a:p>
            <a:fld id="{62BCF530-0384-48D5-9AC3-1D9889B21C82}" type="slidenum">
              <a:rPr lang="en-US" altLang="ja-JP" smtClean="0"/>
              <a:pPr/>
              <a:t>‹#›</a:t>
            </a:fld>
            <a:endParaRPr lang="en-US" altLang="ja-JP" dirty="0"/>
          </a:p>
        </p:txBody>
      </p:sp>
    </p:spTree>
    <p:extLst>
      <p:ext uri="{BB962C8B-B14F-4D97-AF65-F5344CB8AC3E}">
        <p14:creationId xmlns:p14="http://schemas.microsoft.com/office/powerpoint/2010/main" val="87459972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フッター プレースホルダー 4">
            <a:extLst>
              <a:ext uri="{FF2B5EF4-FFF2-40B4-BE49-F238E27FC236}">
                <a16:creationId xmlns:a16="http://schemas.microsoft.com/office/drawing/2014/main" id="{6ACC503C-DEE4-4AEB-8C67-31401ACE2657}"/>
              </a:ext>
            </a:extLst>
          </p:cNvPr>
          <p:cNvSpPr>
            <a:spLocks noGrp="1"/>
          </p:cNvSpPr>
          <p:nvPr>
            <p:ph type="ftr" sz="quarter" idx="10"/>
          </p:nvPr>
        </p:nvSpPr>
        <p:spPr/>
        <p:txBody>
          <a:bodyPr/>
          <a:lstStyle>
            <a:lvl1pPr>
              <a:defRPr/>
            </a:lvl1pPr>
          </a:lstStyle>
          <a:p>
            <a:pPr>
              <a:defRPr/>
            </a:pPr>
            <a:endParaRPr lang="en-US" altLang="ja-JP" dirty="0"/>
          </a:p>
        </p:txBody>
      </p:sp>
      <p:sp>
        <p:nvSpPr>
          <p:cNvPr id="3" name="日付プレースホルダー 3">
            <a:extLst>
              <a:ext uri="{FF2B5EF4-FFF2-40B4-BE49-F238E27FC236}">
                <a16:creationId xmlns:a16="http://schemas.microsoft.com/office/drawing/2014/main" id="{9D3E4D31-AA4D-438E-BA67-CE63D97C810C}"/>
              </a:ext>
            </a:extLst>
          </p:cNvPr>
          <p:cNvSpPr>
            <a:spLocks noGrp="1"/>
          </p:cNvSpPr>
          <p:nvPr>
            <p:ph type="dt" sz="half" idx="11"/>
          </p:nvPr>
        </p:nvSpPr>
        <p:spPr/>
        <p:txBody>
          <a:bodyPr/>
          <a:lstStyle>
            <a:lvl1pPr>
              <a:defRPr/>
            </a:lvl1pPr>
          </a:lstStyle>
          <a:p>
            <a:pPr algn="l">
              <a:defRPr/>
            </a:pPr>
            <a:endParaRPr lang="en-US" altLang="ja-JP" dirty="0"/>
          </a:p>
        </p:txBody>
      </p:sp>
      <p:sp>
        <p:nvSpPr>
          <p:cNvPr id="4" name="スライド番号プレースホルダー 5">
            <a:extLst>
              <a:ext uri="{FF2B5EF4-FFF2-40B4-BE49-F238E27FC236}">
                <a16:creationId xmlns:a16="http://schemas.microsoft.com/office/drawing/2014/main" id="{2228292F-89BB-4095-AAD7-75B11F95C74F}"/>
              </a:ext>
            </a:extLst>
          </p:cNvPr>
          <p:cNvSpPr>
            <a:spLocks noGrp="1"/>
          </p:cNvSpPr>
          <p:nvPr>
            <p:ph type="sldNum" sz="quarter" idx="12"/>
          </p:nvPr>
        </p:nvSpPr>
        <p:spPr/>
        <p:txBody>
          <a:bodyPr/>
          <a:lstStyle>
            <a:lvl1pPr>
              <a:defRPr/>
            </a:lvl1pPr>
          </a:lstStyle>
          <a:p>
            <a:fld id="{3FF2885B-7DC4-4138-BFE7-95B5F4546A1C}" type="slidenum">
              <a:rPr lang="en-US" altLang="ja-JP" smtClean="0">
                <a:ea typeface="ＭＳ Ｐゴシック" panose="020B0600070205080204" pitchFamily="50" charset="-128"/>
              </a:rPr>
              <a:pPr/>
              <a:t>‹#›</a:t>
            </a:fld>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3263092911"/>
      </p:ext>
    </p:extLst>
  </p:cSld>
  <p:clrMapOvr>
    <a:masterClrMapping/>
  </p:clrMapOvr>
  <p:transition spd="med">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7113F5-C08B-4F6D-BA58-F1E007824CC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A2F7A6-53CB-48C2-88DB-6A04F443B5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805824-5643-4435-A77D-75AF18CFEC1B}"/>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5" name="フッター プレースホルダー 4">
            <a:extLst>
              <a:ext uri="{FF2B5EF4-FFF2-40B4-BE49-F238E27FC236}">
                <a16:creationId xmlns:a16="http://schemas.microsoft.com/office/drawing/2014/main" id="{1F865F8C-8D11-4384-A029-EF0794F558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75882C-B946-47E0-972B-06F1F9DA933E}"/>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5601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rtl="0">
              <a:defRPr sz="2600"/>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724401" y="1828803"/>
            <a:ext cx="5943600" cy="3476625"/>
          </a:xfrm>
        </p:spPr>
        <p:txBody>
          <a:bodyPr/>
          <a:lstStyle>
            <a:lvl1pPr rtl="0">
              <a:defRPr sz="1625"/>
            </a:lvl1pPr>
            <a:lvl2pPr>
              <a:defRPr sz="1463"/>
            </a:lvl2pPr>
            <a:lvl3pPr>
              <a:defRPr sz="1300"/>
            </a:lvl3pPr>
            <a:lvl4pPr>
              <a:defRPr sz="1138"/>
            </a:lvl4pPr>
            <a:lvl5pPr>
              <a:defRPr sz="1138"/>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1523998" y="1828803"/>
            <a:ext cx="2926080" cy="3476625"/>
          </a:xfrm>
        </p:spPr>
        <p:txBody>
          <a:bodyPr/>
          <a:lstStyle>
            <a:lvl1pPr marL="0" indent="0" rtl="0">
              <a:spcBef>
                <a:spcPts val="975"/>
              </a:spcBef>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5" name="フッター プレースホルダー 4">
            <a:extLst>
              <a:ext uri="{FF2B5EF4-FFF2-40B4-BE49-F238E27FC236}">
                <a16:creationId xmlns:a16="http://schemas.microsoft.com/office/drawing/2014/main" id="{8D99377E-7E21-48E5-B253-63742F3F3F9B}"/>
              </a:ext>
            </a:extLst>
          </p:cNvPr>
          <p:cNvSpPr>
            <a:spLocks noGrp="1"/>
          </p:cNvSpPr>
          <p:nvPr>
            <p:ph type="ftr" sz="quarter" idx="10"/>
          </p:nvPr>
        </p:nvSpPr>
        <p:spPr/>
        <p:txBody>
          <a:bodyPr/>
          <a:lstStyle>
            <a:lvl1pPr>
              <a:defRPr/>
            </a:lvl1pPr>
          </a:lstStyle>
          <a:p>
            <a:pPr>
              <a:defRPr/>
            </a:pPr>
            <a:endParaRPr lang="en-US" altLang="ja-JP" dirty="0"/>
          </a:p>
        </p:txBody>
      </p:sp>
      <p:sp>
        <p:nvSpPr>
          <p:cNvPr id="6" name="日付プレースホルダー 3">
            <a:extLst>
              <a:ext uri="{FF2B5EF4-FFF2-40B4-BE49-F238E27FC236}">
                <a16:creationId xmlns:a16="http://schemas.microsoft.com/office/drawing/2014/main" id="{24021FF2-8446-405E-B522-B5D1FE92D85F}"/>
              </a:ext>
            </a:extLst>
          </p:cNvPr>
          <p:cNvSpPr>
            <a:spLocks noGrp="1"/>
          </p:cNvSpPr>
          <p:nvPr>
            <p:ph type="dt" sz="half" idx="11"/>
          </p:nvPr>
        </p:nvSpPr>
        <p:spPr/>
        <p:txBody>
          <a:bodyPr/>
          <a:lstStyle>
            <a:lvl1pPr>
              <a:defRPr/>
            </a:lvl1pPr>
          </a:lstStyle>
          <a:p>
            <a:pPr algn="l">
              <a:defRPr/>
            </a:pPr>
            <a:endParaRPr lang="en-US" altLang="ja-JP" dirty="0"/>
          </a:p>
        </p:txBody>
      </p:sp>
      <p:sp>
        <p:nvSpPr>
          <p:cNvPr id="7" name="スライド番号プレースホルダー 5">
            <a:extLst>
              <a:ext uri="{FF2B5EF4-FFF2-40B4-BE49-F238E27FC236}">
                <a16:creationId xmlns:a16="http://schemas.microsoft.com/office/drawing/2014/main" id="{08209320-8CFA-4761-B943-24F73E45F3EE}"/>
              </a:ext>
            </a:extLst>
          </p:cNvPr>
          <p:cNvSpPr>
            <a:spLocks noGrp="1"/>
          </p:cNvSpPr>
          <p:nvPr>
            <p:ph type="sldNum" sz="quarter" idx="12"/>
          </p:nvPr>
        </p:nvSpPr>
        <p:spPr/>
        <p:txBody>
          <a:bodyPr/>
          <a:lstStyle>
            <a:lvl1pPr>
              <a:defRPr/>
            </a:lvl1pPr>
          </a:lstStyle>
          <a:p>
            <a:fld id="{3FF2885B-7DC4-4138-BFE7-95B5F4546A1C}" type="slidenum">
              <a:rPr lang="en-US" altLang="ja-JP" smtClean="0">
                <a:ea typeface="ＭＳ Ｐゴシック" panose="020B0600070205080204" pitchFamily="50" charset="-128"/>
              </a:rPr>
              <a:pPr/>
              <a:t>‹#›</a:t>
            </a:fld>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2180313026"/>
      </p:ext>
    </p:extLst>
  </p:cSld>
  <p:clrMapOvr>
    <a:masterClrMapping/>
  </p:clrMapOvr>
  <p:transition spd="med">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キャプション付きの画像">
    <p:spTree>
      <p:nvGrpSpPr>
        <p:cNvPr id="1" name=""/>
        <p:cNvGrpSpPr/>
        <p:nvPr/>
      </p:nvGrpSpPr>
      <p:grpSpPr>
        <a:xfrm>
          <a:off x="0" y="0"/>
          <a:ext cx="0" cy="0"/>
          <a:chOff x="0" y="0"/>
          <a:chExt cx="0" cy="0"/>
        </a:xfrm>
      </p:grpSpPr>
      <p:sp>
        <p:nvSpPr>
          <p:cNvPr id="5" name="フリーフォーム 5">
            <a:extLst>
              <a:ext uri="{FF2B5EF4-FFF2-40B4-BE49-F238E27FC236}">
                <a16:creationId xmlns:a16="http://schemas.microsoft.com/office/drawing/2014/main" id="{F79EF53B-A46E-441A-937B-ADEAB805BD3D}"/>
              </a:ext>
            </a:extLst>
          </p:cNvPr>
          <p:cNvSpPr>
            <a:spLocks/>
          </p:cNvSpPr>
          <p:nvPr/>
        </p:nvSpPr>
        <p:spPr bwMode="gray">
          <a:xfrm>
            <a:off x="804985" y="1695450"/>
            <a:ext cx="5595815"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2" name="タイトル 1"/>
          <p:cNvSpPr>
            <a:spLocks noGrp="1"/>
          </p:cNvSpPr>
          <p:nvPr>
            <p:ph type="title"/>
          </p:nvPr>
        </p:nvSpPr>
        <p:spPr/>
        <p:txBody>
          <a:bodyPr rtlCol="0"/>
          <a:lstStyle>
            <a:lvl1pPr rtl="0">
              <a:defRPr sz="2600"/>
            </a:lvl1pPr>
          </a:lstStyle>
          <a:p>
            <a:r>
              <a:rPr lang="ja-JP" altLang="en-US"/>
              <a:t>マスター タイトルの書式設定</a:t>
            </a:r>
            <a:endParaRPr lang="ja-JP" altLang="en-US" dirty="0"/>
          </a:p>
        </p:txBody>
      </p:sp>
      <p:sp>
        <p:nvSpPr>
          <p:cNvPr id="12" name="画像プレースホルダー 11" descr="画像を追加する空のプレースホルダー。プレースホルダーをクリックし、追加する画像を選択します"/>
          <p:cNvSpPr>
            <a:spLocks noGrp="1"/>
          </p:cNvSpPr>
          <p:nvPr>
            <p:ph type="pic" idx="1"/>
          </p:nvPr>
        </p:nvSpPr>
        <p:spPr>
          <a:xfrm>
            <a:off x="1006022" y="1874520"/>
            <a:ext cx="5193090"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1625"/>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7010401" y="2245995"/>
            <a:ext cx="3657600" cy="2194560"/>
          </a:xfrm>
        </p:spPr>
        <p:txBody>
          <a:bodyPr/>
          <a:lstStyle>
            <a:lvl1pPr marL="0" indent="0" rtl="0">
              <a:spcBef>
                <a:spcPts val="975"/>
              </a:spcBef>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a:t>マスター テキストの書式設定</a:t>
            </a:r>
          </a:p>
        </p:txBody>
      </p:sp>
      <p:sp>
        <p:nvSpPr>
          <p:cNvPr id="6" name="フッター プレースホルダー 5">
            <a:extLst>
              <a:ext uri="{FF2B5EF4-FFF2-40B4-BE49-F238E27FC236}">
                <a16:creationId xmlns:a16="http://schemas.microsoft.com/office/drawing/2014/main" id="{208CD116-A729-4423-A186-DA387322C63D}"/>
              </a:ext>
            </a:extLst>
          </p:cNvPr>
          <p:cNvSpPr>
            <a:spLocks noGrp="1"/>
          </p:cNvSpPr>
          <p:nvPr>
            <p:ph type="ftr" sz="quarter" idx="10"/>
          </p:nvPr>
        </p:nvSpPr>
        <p:spPr/>
        <p:txBody>
          <a:bodyPr/>
          <a:lstStyle>
            <a:lvl1pPr>
              <a:defRPr/>
            </a:lvl1pPr>
          </a:lstStyle>
          <a:p>
            <a:pPr>
              <a:defRPr/>
            </a:pPr>
            <a:endParaRPr lang="en-US" altLang="ja-JP" dirty="0"/>
          </a:p>
        </p:txBody>
      </p:sp>
      <p:sp>
        <p:nvSpPr>
          <p:cNvPr id="7" name="日付プレースホルダー 4">
            <a:extLst>
              <a:ext uri="{FF2B5EF4-FFF2-40B4-BE49-F238E27FC236}">
                <a16:creationId xmlns:a16="http://schemas.microsoft.com/office/drawing/2014/main" id="{736974BE-04B7-4D9F-B73E-206D3DFED11E}"/>
              </a:ext>
            </a:extLst>
          </p:cNvPr>
          <p:cNvSpPr>
            <a:spLocks noGrp="1"/>
          </p:cNvSpPr>
          <p:nvPr>
            <p:ph type="dt" sz="half" idx="11"/>
          </p:nvPr>
        </p:nvSpPr>
        <p:spPr/>
        <p:txBody>
          <a:bodyPr/>
          <a:lstStyle>
            <a:lvl1pPr>
              <a:defRPr/>
            </a:lvl1pPr>
          </a:lstStyle>
          <a:p>
            <a:pPr algn="l">
              <a:defRPr/>
            </a:pPr>
            <a:endParaRPr lang="en-US" altLang="ja-JP" dirty="0"/>
          </a:p>
        </p:txBody>
      </p:sp>
      <p:sp>
        <p:nvSpPr>
          <p:cNvPr id="8" name="スライド番号プレースホルダー 6">
            <a:extLst>
              <a:ext uri="{FF2B5EF4-FFF2-40B4-BE49-F238E27FC236}">
                <a16:creationId xmlns:a16="http://schemas.microsoft.com/office/drawing/2014/main" id="{13B8FE7B-B4F9-4431-8902-A23E2D0FB15A}"/>
              </a:ext>
            </a:extLst>
          </p:cNvPr>
          <p:cNvSpPr>
            <a:spLocks noGrp="1"/>
          </p:cNvSpPr>
          <p:nvPr>
            <p:ph type="sldNum" sz="quarter" idx="12"/>
          </p:nvPr>
        </p:nvSpPr>
        <p:spPr/>
        <p:txBody>
          <a:bodyPr/>
          <a:lstStyle>
            <a:lvl1pPr>
              <a:defRPr/>
            </a:lvl1pPr>
          </a:lstStyle>
          <a:p>
            <a:fld id="{3FF2885B-7DC4-4138-BFE7-95B5F4546A1C}" type="slidenum">
              <a:rPr lang="en-US" altLang="ja-JP" smtClean="0">
                <a:ea typeface="ＭＳ Ｐゴシック" panose="020B0600070205080204" pitchFamily="50" charset="-128"/>
              </a:rPr>
              <a:pPr/>
              <a:t>‹#›</a:t>
            </a:fld>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4414074"/>
      </p:ext>
    </p:extLst>
  </p:cSld>
  <p:clrMapOvr>
    <a:masterClrMapping/>
  </p:clrMapOvr>
  <p:transition spd="med">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キャプション付きの 2 つの画像">
    <p:spTree>
      <p:nvGrpSpPr>
        <p:cNvPr id="1" name=""/>
        <p:cNvGrpSpPr/>
        <p:nvPr/>
      </p:nvGrpSpPr>
      <p:grpSpPr>
        <a:xfrm>
          <a:off x="0" y="0"/>
          <a:ext cx="0" cy="0"/>
          <a:chOff x="0" y="0"/>
          <a:chExt cx="0" cy="0"/>
        </a:xfrm>
      </p:grpSpPr>
      <p:pic>
        <p:nvPicPr>
          <p:cNvPr id="7" name="画像 5">
            <a:extLst>
              <a:ext uri="{FF2B5EF4-FFF2-40B4-BE49-F238E27FC236}">
                <a16:creationId xmlns:a16="http://schemas.microsoft.com/office/drawing/2014/main" id="{82E1E731-6128-414B-A06F-A1424D17E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1588"/>
            <a:ext cx="1218809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フリーフォーム 5">
            <a:extLst>
              <a:ext uri="{FF2B5EF4-FFF2-40B4-BE49-F238E27FC236}">
                <a16:creationId xmlns:a16="http://schemas.microsoft.com/office/drawing/2014/main" id="{B00F9431-5E4F-45F4-BB9B-3647022EE7B9}"/>
              </a:ext>
            </a:extLst>
          </p:cNvPr>
          <p:cNvSpPr>
            <a:spLocks/>
          </p:cNvSpPr>
          <p:nvPr/>
        </p:nvSpPr>
        <p:spPr bwMode="gray">
          <a:xfrm>
            <a:off x="762002" y="933450"/>
            <a:ext cx="4114800" cy="411003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9" name="フリーフォーム 5">
            <a:extLst>
              <a:ext uri="{FF2B5EF4-FFF2-40B4-BE49-F238E27FC236}">
                <a16:creationId xmlns:a16="http://schemas.microsoft.com/office/drawing/2014/main" id="{7B5D8932-DD91-40B6-9B63-EE3AF2AA0098}"/>
              </a:ext>
            </a:extLst>
          </p:cNvPr>
          <p:cNvSpPr>
            <a:spLocks/>
          </p:cNvSpPr>
          <p:nvPr/>
        </p:nvSpPr>
        <p:spPr bwMode="gray">
          <a:xfrm>
            <a:off x="5300787" y="933450"/>
            <a:ext cx="4114800" cy="411003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2" name="タイトル 1"/>
          <p:cNvSpPr>
            <a:spLocks noGrp="1"/>
          </p:cNvSpPr>
          <p:nvPr>
            <p:ph type="title"/>
          </p:nvPr>
        </p:nvSpPr>
        <p:spPr>
          <a:xfrm>
            <a:off x="1028581" y="5791200"/>
            <a:ext cx="8115419" cy="701674"/>
          </a:xfrm>
        </p:spPr>
        <p:txBody>
          <a:bodyPr rtlCol="0">
            <a:normAutofit/>
          </a:bodyPr>
          <a:lstStyle>
            <a:lvl1pPr rtl="0">
              <a:defRPr lang="en-US" sz="1950">
                <a:solidFill>
                  <a:schemeClr val="accent1"/>
                </a:solidFill>
              </a:defRPr>
            </a:lvl1pPr>
          </a:lstStyle>
          <a:p>
            <a:pPr lvl="0"/>
            <a:r>
              <a:rPr lang="ja-JP" altLang="en-US"/>
              <a:t>マスター タイトルの書式設定</a:t>
            </a:r>
            <a:endParaRPr lang="ja-JP" altLang="en-US" dirty="0"/>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2436" y="1113025"/>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7" name="テキスト プレースホルダー 16"/>
          <p:cNvSpPr>
            <a:spLocks noGrp="1"/>
          </p:cNvSpPr>
          <p:nvPr>
            <p:ph type="body" sz="quarter" idx="14"/>
          </p:nvPr>
        </p:nvSpPr>
        <p:spPr>
          <a:xfrm>
            <a:off x="1028582" y="5181600"/>
            <a:ext cx="3566160" cy="493776"/>
          </a:xfrm>
        </p:spPr>
        <p:txBody>
          <a:bodyPr/>
          <a:lstStyle>
            <a:lvl1pPr marL="0" indent="0" rtl="0">
              <a:buNone/>
              <a:defRPr sz="1463"/>
            </a:lvl1pPr>
            <a:lvl2pPr marL="0" indent="0">
              <a:spcBef>
                <a:spcPts val="975"/>
              </a:spcBef>
              <a:buNone/>
              <a:defRPr sz="1463"/>
            </a:lvl2pPr>
            <a:lvl3pPr marL="0" indent="0">
              <a:spcBef>
                <a:spcPts val="975"/>
              </a:spcBef>
              <a:buNone/>
              <a:defRPr sz="1463"/>
            </a:lvl3pPr>
            <a:lvl4pPr marL="0" indent="0">
              <a:spcBef>
                <a:spcPts val="975"/>
              </a:spcBef>
              <a:buNone/>
              <a:defRPr sz="1463"/>
            </a:lvl4pPr>
            <a:lvl5pPr marL="0" indent="0">
              <a:spcBef>
                <a:spcPts val="975"/>
              </a:spcBef>
              <a:buNone/>
              <a:defRPr sz="1463"/>
            </a:lvl5pPr>
          </a:lstStyle>
          <a:p>
            <a:pPr lvl="0"/>
            <a:r>
              <a:rPr lang="ja-JP" altLang="en-US"/>
              <a:t>マスター テキストの書式設定</a:t>
            </a:r>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5530570" y="1113025"/>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20" name="テキスト プレースホルダー 16"/>
          <p:cNvSpPr>
            <a:spLocks noGrp="1"/>
          </p:cNvSpPr>
          <p:nvPr>
            <p:ph type="body" sz="quarter" idx="16"/>
          </p:nvPr>
        </p:nvSpPr>
        <p:spPr>
          <a:xfrm>
            <a:off x="5566715" y="5181600"/>
            <a:ext cx="3566160" cy="493776"/>
          </a:xfrm>
        </p:spPr>
        <p:txBody>
          <a:bodyPr/>
          <a:lstStyle>
            <a:lvl1pPr marL="0" indent="0" rtl="0">
              <a:buNone/>
              <a:defRPr sz="1463"/>
            </a:lvl1pPr>
            <a:lvl2pPr marL="0" indent="0">
              <a:spcBef>
                <a:spcPts val="975"/>
              </a:spcBef>
              <a:buNone/>
              <a:defRPr sz="1463"/>
            </a:lvl2pPr>
            <a:lvl3pPr marL="0" indent="0">
              <a:spcBef>
                <a:spcPts val="975"/>
              </a:spcBef>
              <a:buNone/>
              <a:defRPr sz="1463"/>
            </a:lvl3pPr>
            <a:lvl4pPr marL="0" indent="0">
              <a:spcBef>
                <a:spcPts val="975"/>
              </a:spcBef>
              <a:buNone/>
              <a:defRPr sz="1463"/>
            </a:lvl4pPr>
            <a:lvl5pPr marL="0" indent="0">
              <a:spcBef>
                <a:spcPts val="975"/>
              </a:spcBef>
              <a:buNone/>
              <a:defRPr sz="1463"/>
            </a:lvl5pPr>
          </a:lstStyle>
          <a:p>
            <a:pPr lvl="0"/>
            <a:r>
              <a:rPr lang="ja-JP" altLang="en-US"/>
              <a:t>マスター テキストの書式設定</a:t>
            </a:r>
          </a:p>
        </p:txBody>
      </p:sp>
    </p:spTree>
    <p:extLst>
      <p:ext uri="{BB962C8B-B14F-4D97-AF65-F5344CB8AC3E}">
        <p14:creationId xmlns:p14="http://schemas.microsoft.com/office/powerpoint/2010/main" val="1728488473"/>
      </p:ext>
    </p:extLst>
  </p:cSld>
  <p:clrMapOvr>
    <a:masterClrMapping/>
  </p:clrMapOvr>
  <p:transition spd="med">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キャプション付きの 3 つの画像">
    <p:spTree>
      <p:nvGrpSpPr>
        <p:cNvPr id="1" name=""/>
        <p:cNvGrpSpPr/>
        <p:nvPr/>
      </p:nvGrpSpPr>
      <p:grpSpPr>
        <a:xfrm>
          <a:off x="0" y="0"/>
          <a:ext cx="0" cy="0"/>
          <a:chOff x="0" y="0"/>
          <a:chExt cx="0" cy="0"/>
        </a:xfrm>
      </p:grpSpPr>
      <p:pic>
        <p:nvPicPr>
          <p:cNvPr id="7" name="画像 5">
            <a:extLst>
              <a:ext uri="{FF2B5EF4-FFF2-40B4-BE49-F238E27FC236}">
                <a16:creationId xmlns:a16="http://schemas.microsoft.com/office/drawing/2014/main" id="{47FEC31C-F4B4-445F-AB2C-8ADC85334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1588"/>
            <a:ext cx="1218809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フリーフォーム 5">
            <a:extLst>
              <a:ext uri="{FF2B5EF4-FFF2-40B4-BE49-F238E27FC236}">
                <a16:creationId xmlns:a16="http://schemas.microsoft.com/office/drawing/2014/main" id="{D5BD2B20-6826-4CC3-B125-8E14F530A740}"/>
              </a:ext>
            </a:extLst>
          </p:cNvPr>
          <p:cNvSpPr>
            <a:spLocks/>
          </p:cNvSpPr>
          <p:nvPr/>
        </p:nvSpPr>
        <p:spPr bwMode="gray">
          <a:xfrm>
            <a:off x="762001" y="933450"/>
            <a:ext cx="5334000" cy="411003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9" name="フリーフォーム 5">
            <a:extLst>
              <a:ext uri="{FF2B5EF4-FFF2-40B4-BE49-F238E27FC236}">
                <a16:creationId xmlns:a16="http://schemas.microsoft.com/office/drawing/2014/main" id="{720ACF0B-9DF9-44BC-BAB7-E6E1EEB70D2C}"/>
              </a:ext>
            </a:extLst>
          </p:cNvPr>
          <p:cNvSpPr>
            <a:spLocks/>
          </p:cNvSpPr>
          <p:nvPr/>
        </p:nvSpPr>
        <p:spPr bwMode="gray">
          <a:xfrm>
            <a:off x="6324602" y="966788"/>
            <a:ext cx="2989385" cy="1935162"/>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10" name="フリーフォーム 5">
            <a:extLst>
              <a:ext uri="{FF2B5EF4-FFF2-40B4-BE49-F238E27FC236}">
                <a16:creationId xmlns:a16="http://schemas.microsoft.com/office/drawing/2014/main" id="{9A5BF587-D896-44D2-B4D7-7E623DF69490}"/>
              </a:ext>
            </a:extLst>
          </p:cNvPr>
          <p:cNvSpPr>
            <a:spLocks/>
          </p:cNvSpPr>
          <p:nvPr/>
        </p:nvSpPr>
        <p:spPr bwMode="gray">
          <a:xfrm>
            <a:off x="6324602" y="3060701"/>
            <a:ext cx="2989385" cy="193516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2" name="タイトル 1"/>
          <p:cNvSpPr>
            <a:spLocks noGrp="1"/>
          </p:cNvSpPr>
          <p:nvPr>
            <p:ph type="title"/>
          </p:nvPr>
        </p:nvSpPr>
        <p:spPr>
          <a:xfrm>
            <a:off x="1028583" y="5305427"/>
            <a:ext cx="8104082" cy="579921"/>
          </a:xfrm>
        </p:spPr>
        <p:txBody>
          <a:bodyPr rtlCol="0">
            <a:normAutofit/>
          </a:bodyPr>
          <a:lstStyle>
            <a:lvl1pPr rtl="0">
              <a:defRPr sz="1950">
                <a:solidFill>
                  <a:schemeClr val="accent1"/>
                </a:solidFill>
              </a:defRPr>
            </a:lvl1pPr>
          </a:lstStyle>
          <a:p>
            <a:r>
              <a:rPr lang="ja-JP" altLang="en-US"/>
              <a:t>マスター タイトルの書式設定</a:t>
            </a:r>
            <a:endParaRPr lang="ja-JP" altLang="en-US" dirty="0"/>
          </a:p>
        </p:txBody>
      </p:sp>
      <p:sp>
        <p:nvSpPr>
          <p:cNvPr id="15" name="画像プレースホルダー 14" descr="画像を追加する空のプレースホルダー。プレースホルダーをクリックし、追加する画像を選択します"/>
          <p:cNvSpPr>
            <a:spLocks noGrp="1"/>
          </p:cNvSpPr>
          <p:nvPr>
            <p:ph type="pic" sz="quarter" idx="13"/>
          </p:nvPr>
        </p:nvSpPr>
        <p:spPr>
          <a:xfrm>
            <a:off x="991889" y="1113025"/>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9" name="画像プレースホルダー 18" descr="画像を追加する空のプレースホルダー。プレースホルダーをクリックし、追加する画像を選択します"/>
          <p:cNvSpPr>
            <a:spLocks noGrp="1"/>
          </p:cNvSpPr>
          <p:nvPr>
            <p:ph type="pic" sz="quarter" idx="15"/>
          </p:nvPr>
        </p:nvSpPr>
        <p:spPr>
          <a:xfrm>
            <a:off x="6506027"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6506027"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7" name="テキスト プレースホルダー 16"/>
          <p:cNvSpPr>
            <a:spLocks noGrp="1"/>
          </p:cNvSpPr>
          <p:nvPr>
            <p:ph type="body" sz="quarter" idx="14"/>
          </p:nvPr>
        </p:nvSpPr>
        <p:spPr>
          <a:xfrm>
            <a:off x="1028583" y="5919255"/>
            <a:ext cx="8104082" cy="497420"/>
          </a:xfrm>
        </p:spPr>
        <p:txBody>
          <a:bodyPr/>
          <a:lstStyle>
            <a:lvl1pPr marL="0" indent="0" rtl="0">
              <a:spcBef>
                <a:spcPts val="0"/>
              </a:spcBef>
              <a:buNone/>
              <a:defRPr sz="1300"/>
            </a:lvl1pPr>
            <a:lvl2pPr marL="0" indent="0">
              <a:spcBef>
                <a:spcPts val="975"/>
              </a:spcBef>
              <a:buNone/>
              <a:defRPr sz="1463"/>
            </a:lvl2pPr>
            <a:lvl3pPr marL="0" indent="0">
              <a:spcBef>
                <a:spcPts val="975"/>
              </a:spcBef>
              <a:buNone/>
              <a:defRPr sz="1463"/>
            </a:lvl3pPr>
            <a:lvl4pPr marL="0" indent="0">
              <a:spcBef>
                <a:spcPts val="975"/>
              </a:spcBef>
              <a:buNone/>
              <a:defRPr sz="1463"/>
            </a:lvl4pPr>
            <a:lvl5pPr marL="0" indent="0">
              <a:spcBef>
                <a:spcPts val="975"/>
              </a:spcBef>
              <a:buNone/>
              <a:defRPr sz="1463"/>
            </a:lvl5pPr>
          </a:lstStyle>
          <a:p>
            <a:pPr lvl="0"/>
            <a:r>
              <a:rPr lang="ja-JP" altLang="en-US"/>
              <a:t>マスター テキストの書式設定</a:t>
            </a:r>
          </a:p>
        </p:txBody>
      </p:sp>
    </p:spTree>
    <p:extLst>
      <p:ext uri="{BB962C8B-B14F-4D97-AF65-F5344CB8AC3E}">
        <p14:creationId xmlns:p14="http://schemas.microsoft.com/office/powerpoint/2010/main" val="1837988138"/>
      </p:ext>
    </p:extLst>
  </p:cSld>
  <p:clrMapOvr>
    <a:masterClrMapping/>
  </p:clrMapOvr>
  <p:transition spd="med">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5 つの画像">
    <p:spTree>
      <p:nvGrpSpPr>
        <p:cNvPr id="1" name=""/>
        <p:cNvGrpSpPr/>
        <p:nvPr/>
      </p:nvGrpSpPr>
      <p:grpSpPr>
        <a:xfrm>
          <a:off x="0" y="0"/>
          <a:ext cx="0" cy="0"/>
          <a:chOff x="0" y="0"/>
          <a:chExt cx="0" cy="0"/>
        </a:xfrm>
      </p:grpSpPr>
      <p:pic>
        <p:nvPicPr>
          <p:cNvPr id="8" name="画像 6">
            <a:extLst>
              <a:ext uri="{FF2B5EF4-FFF2-40B4-BE49-F238E27FC236}">
                <a16:creationId xmlns:a16="http://schemas.microsoft.com/office/drawing/2014/main" id="{AECB47DA-063F-4972-8CD6-F4206A72B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 y="0"/>
            <a:ext cx="1218809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フリーフォーム 5">
            <a:extLst>
              <a:ext uri="{FF2B5EF4-FFF2-40B4-BE49-F238E27FC236}">
                <a16:creationId xmlns:a16="http://schemas.microsoft.com/office/drawing/2014/main" id="{2505BA22-FF6C-40FF-95B1-79EB4E0BE7F1}"/>
              </a:ext>
            </a:extLst>
          </p:cNvPr>
          <p:cNvSpPr>
            <a:spLocks/>
          </p:cNvSpPr>
          <p:nvPr/>
        </p:nvSpPr>
        <p:spPr bwMode="gray">
          <a:xfrm>
            <a:off x="4183186" y="265115"/>
            <a:ext cx="5232400" cy="301942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12" name="フリーフォーム 5">
            <a:extLst>
              <a:ext uri="{FF2B5EF4-FFF2-40B4-BE49-F238E27FC236}">
                <a16:creationId xmlns:a16="http://schemas.microsoft.com/office/drawing/2014/main" id="{7E2EC982-0DBD-4CF7-B369-31761B14059B}"/>
              </a:ext>
            </a:extLst>
          </p:cNvPr>
          <p:cNvSpPr>
            <a:spLocks/>
          </p:cNvSpPr>
          <p:nvPr/>
        </p:nvSpPr>
        <p:spPr bwMode="gray">
          <a:xfrm>
            <a:off x="816709" y="384177"/>
            <a:ext cx="3145692" cy="189547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14" name="フリーフォーム 5">
            <a:extLst>
              <a:ext uri="{FF2B5EF4-FFF2-40B4-BE49-F238E27FC236}">
                <a16:creationId xmlns:a16="http://schemas.microsoft.com/office/drawing/2014/main" id="{20F50807-6EE1-46E1-9B89-3E54EA0F26B9}"/>
              </a:ext>
            </a:extLst>
          </p:cNvPr>
          <p:cNvSpPr>
            <a:spLocks/>
          </p:cNvSpPr>
          <p:nvPr/>
        </p:nvSpPr>
        <p:spPr bwMode="gray">
          <a:xfrm>
            <a:off x="816709" y="2478090"/>
            <a:ext cx="3145692" cy="189547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16" name="フリーフォーム 5">
            <a:extLst>
              <a:ext uri="{FF2B5EF4-FFF2-40B4-BE49-F238E27FC236}">
                <a16:creationId xmlns:a16="http://schemas.microsoft.com/office/drawing/2014/main" id="{662F50EE-63AE-4EC3-8473-FDDE29122A95}"/>
              </a:ext>
            </a:extLst>
          </p:cNvPr>
          <p:cNvSpPr>
            <a:spLocks/>
          </p:cNvSpPr>
          <p:nvPr/>
        </p:nvSpPr>
        <p:spPr bwMode="gray">
          <a:xfrm>
            <a:off x="816709" y="4572000"/>
            <a:ext cx="3145692" cy="1893888"/>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17" name="フリーフォーム 5">
            <a:extLst>
              <a:ext uri="{FF2B5EF4-FFF2-40B4-BE49-F238E27FC236}">
                <a16:creationId xmlns:a16="http://schemas.microsoft.com/office/drawing/2014/main" id="{D4D4CBB7-938B-48F0-B54E-D03E32423377}"/>
              </a:ext>
            </a:extLst>
          </p:cNvPr>
          <p:cNvSpPr>
            <a:spLocks/>
          </p:cNvSpPr>
          <p:nvPr/>
        </p:nvSpPr>
        <p:spPr bwMode="gray">
          <a:xfrm>
            <a:off x="4183186" y="3448052"/>
            <a:ext cx="5232400" cy="302101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lIns="74295" tIns="37148" rIns="74295" bIns="37148"/>
          <a:lstStyle/>
          <a:p>
            <a:pPr>
              <a:defRPr/>
            </a:pPr>
            <a:endParaRPr lang="ja-JP" altLang="en-US" sz="1800" dirty="0">
              <a:latin typeface="Meiryo UI" panose="020B0604030504040204" pitchFamily="50" charset="-128"/>
            </a:endParaRPr>
          </a:p>
        </p:txBody>
      </p:sp>
      <p:sp>
        <p:nvSpPr>
          <p:cNvPr id="2" name="タイトル 1"/>
          <p:cNvSpPr>
            <a:spLocks noGrp="1"/>
          </p:cNvSpPr>
          <p:nvPr>
            <p:ph type="title"/>
          </p:nvPr>
        </p:nvSpPr>
        <p:spPr>
          <a:xfrm>
            <a:off x="9677401" y="365126"/>
            <a:ext cx="2133600" cy="1539874"/>
          </a:xfrm>
        </p:spPr>
        <p:txBody>
          <a:bodyPr rtlCol="0">
            <a:normAutofit/>
          </a:bodyPr>
          <a:lstStyle>
            <a:lvl1pPr rtl="0">
              <a:defRPr lang="en-US" sz="1950">
                <a:solidFill>
                  <a:schemeClr val="accent1"/>
                </a:solidFill>
              </a:defRPr>
            </a:lvl1pPr>
          </a:lstStyle>
          <a:p>
            <a:pPr lvl="0"/>
            <a:r>
              <a:rPr lang="ja-JP" altLang="en-US"/>
              <a:t>マスター タイトルの書式設定</a:t>
            </a:r>
            <a:endParaRPr lang="ja-JP" altLang="en-US" dirty="0"/>
          </a:p>
        </p:txBody>
      </p:sp>
      <p:sp>
        <p:nvSpPr>
          <p:cNvPr id="9" name="画像プレースホルダー 8" descr="画像を追加する空のプレースホルダー。プレースホルダーをクリックし、追加する画像を選択します"/>
          <p:cNvSpPr>
            <a:spLocks noGrp="1"/>
          </p:cNvSpPr>
          <p:nvPr>
            <p:ph type="pic" sz="quarter" idx="13"/>
          </p:nvPr>
        </p:nvSpPr>
        <p:spPr>
          <a:xfrm>
            <a:off x="4424436" y="436318"/>
            <a:ext cx="4748595"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1" name="画像プレースホルダー 10" descr="画像を追加する空のプレースホルダー。プレースホルダーをクリックし、追加する画像を選択します"/>
          <p:cNvSpPr>
            <a:spLocks noGrp="1"/>
          </p:cNvSpPr>
          <p:nvPr>
            <p:ph type="pic" sz="quarter" idx="15"/>
          </p:nvPr>
        </p:nvSpPr>
        <p:spPr>
          <a:xfrm>
            <a:off x="1013024"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3" name="画像プレースホルダー 12" descr="画像を追加する空のプレースホルダー。プレースホルダーをクリックし、追加する画像を選択します"/>
          <p:cNvSpPr>
            <a:spLocks noGrp="1"/>
          </p:cNvSpPr>
          <p:nvPr>
            <p:ph type="pic" sz="quarter" idx="16"/>
          </p:nvPr>
        </p:nvSpPr>
        <p:spPr>
          <a:xfrm>
            <a:off x="1013024"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15" name="画像プレースホルダー 14" descr="画像を追加する空のプレースホルダー。プレースホルダーをクリックし、追加する画像を選択します"/>
          <p:cNvSpPr>
            <a:spLocks noGrp="1"/>
          </p:cNvSpPr>
          <p:nvPr>
            <p:ph type="pic" sz="quarter" idx="17"/>
          </p:nvPr>
        </p:nvSpPr>
        <p:spPr>
          <a:xfrm>
            <a:off x="1013024"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pPr lvl="0"/>
            <a:r>
              <a:rPr lang="ja-JP" altLang="en-US" noProof="0"/>
              <a:t>アイコンをクリックして図を追加</a:t>
            </a:r>
            <a:endParaRPr lang="ja-JP" altLang="en-US" noProof="0" dirty="0"/>
          </a:p>
        </p:txBody>
      </p:sp>
      <p:sp>
        <p:nvSpPr>
          <p:cNvPr id="21" name="画像プレースホルダー 20" descr="画像を追加する空のプレースホルダー。プレースホルダーをクリックし、追加する画像を選択します"/>
          <p:cNvSpPr>
            <a:spLocks noGrp="1"/>
          </p:cNvSpPr>
          <p:nvPr>
            <p:ph type="pic" sz="quarter" idx="18"/>
          </p:nvPr>
        </p:nvSpPr>
        <p:spPr>
          <a:xfrm>
            <a:off x="4424436" y="3619785"/>
            <a:ext cx="4748595"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pPr lv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2297640012"/>
      </p:ext>
    </p:extLst>
  </p:cSld>
  <p:clrMapOvr>
    <a:masterClrMapping/>
  </p:clrMapOvr>
  <p:transition spd="med">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ー 4">
            <a:extLst>
              <a:ext uri="{FF2B5EF4-FFF2-40B4-BE49-F238E27FC236}">
                <a16:creationId xmlns:a16="http://schemas.microsoft.com/office/drawing/2014/main" id="{593CE576-1417-457F-8904-A44B84B140B5}"/>
              </a:ext>
            </a:extLst>
          </p:cNvPr>
          <p:cNvSpPr>
            <a:spLocks noGrp="1"/>
          </p:cNvSpPr>
          <p:nvPr>
            <p:ph type="ftr" sz="quarter" idx="10"/>
          </p:nvPr>
        </p:nvSpPr>
        <p:spPr/>
        <p:txBody>
          <a:bodyPr/>
          <a:lstStyle>
            <a:lvl1pPr>
              <a:defRPr/>
            </a:lvl1pPr>
          </a:lstStyle>
          <a:p>
            <a:pPr>
              <a:defRPr/>
            </a:pPr>
            <a:endParaRPr lang="en-US" altLang="ja-JP" dirty="0"/>
          </a:p>
        </p:txBody>
      </p:sp>
      <p:sp>
        <p:nvSpPr>
          <p:cNvPr id="5" name="日付プレースホルダー 3">
            <a:extLst>
              <a:ext uri="{FF2B5EF4-FFF2-40B4-BE49-F238E27FC236}">
                <a16:creationId xmlns:a16="http://schemas.microsoft.com/office/drawing/2014/main" id="{C0B4AFB9-F78A-4722-9853-FC2C8A5E12BF}"/>
              </a:ext>
            </a:extLst>
          </p:cNvPr>
          <p:cNvSpPr>
            <a:spLocks noGrp="1"/>
          </p:cNvSpPr>
          <p:nvPr>
            <p:ph type="dt" sz="half"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88B18FDE-D292-4D30-8ADC-6FAEA08C5AFD}"/>
              </a:ext>
            </a:extLst>
          </p:cNvPr>
          <p:cNvSpPr>
            <a:spLocks noGrp="1"/>
          </p:cNvSpPr>
          <p:nvPr>
            <p:ph type="sldNum" sz="quarter" idx="12"/>
          </p:nvPr>
        </p:nvSpPr>
        <p:spPr/>
        <p:txBody>
          <a:bodyPr/>
          <a:lstStyle>
            <a:lvl1pPr>
              <a:defRPr/>
            </a:lvl1pPr>
          </a:lstStyle>
          <a:p>
            <a:fld id="{74A49012-53AD-431B-9F6C-6A4170DBF5AD}" type="slidenum">
              <a:rPr lang="en-US" altLang="ja-JP" smtClean="0"/>
              <a:pPr/>
              <a:t>‹#›</a:t>
            </a:fld>
            <a:endParaRPr lang="en-US" altLang="ja-JP" dirty="0"/>
          </a:p>
        </p:txBody>
      </p:sp>
    </p:spTree>
    <p:extLst>
      <p:ext uri="{BB962C8B-B14F-4D97-AF65-F5344CB8AC3E}">
        <p14:creationId xmlns:p14="http://schemas.microsoft.com/office/powerpoint/2010/main" val="325781798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2" y="365125"/>
            <a:ext cx="1828798" cy="4940300"/>
          </a:xfrm>
        </p:spPr>
        <p:txBody>
          <a:bodyPr vert="eaVert" rtlCol="0"/>
          <a:lstStyle>
            <a:lvl1pPr rtl="0">
              <a:defRPr/>
            </a:lvl1pPr>
          </a:lstStyle>
          <a:p>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1524001" y="365125"/>
            <a:ext cx="6858000" cy="4940300"/>
          </a:xfrm>
        </p:spPr>
        <p:txBody>
          <a:bodyPr vert="eaVert"/>
          <a:lstStyle>
            <a:lvl1pPr rtl="0">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フッター プレースホルダー 4">
            <a:extLst>
              <a:ext uri="{FF2B5EF4-FFF2-40B4-BE49-F238E27FC236}">
                <a16:creationId xmlns:a16="http://schemas.microsoft.com/office/drawing/2014/main" id="{4637CEFE-7311-4C06-ACA6-F33DE9EDD1DF}"/>
              </a:ext>
            </a:extLst>
          </p:cNvPr>
          <p:cNvSpPr>
            <a:spLocks noGrp="1"/>
          </p:cNvSpPr>
          <p:nvPr>
            <p:ph type="ftr" sz="quarter" idx="10"/>
          </p:nvPr>
        </p:nvSpPr>
        <p:spPr/>
        <p:txBody>
          <a:bodyPr/>
          <a:lstStyle>
            <a:lvl1pPr>
              <a:defRPr/>
            </a:lvl1pPr>
          </a:lstStyle>
          <a:p>
            <a:pPr>
              <a:defRPr/>
            </a:pPr>
            <a:endParaRPr lang="en-US" altLang="ja-JP" dirty="0"/>
          </a:p>
        </p:txBody>
      </p:sp>
      <p:sp>
        <p:nvSpPr>
          <p:cNvPr id="5" name="日付プレースホルダー 3">
            <a:extLst>
              <a:ext uri="{FF2B5EF4-FFF2-40B4-BE49-F238E27FC236}">
                <a16:creationId xmlns:a16="http://schemas.microsoft.com/office/drawing/2014/main" id="{064EE6F9-B00D-4ACA-B875-95F9B9A26DDD}"/>
              </a:ext>
            </a:extLst>
          </p:cNvPr>
          <p:cNvSpPr>
            <a:spLocks noGrp="1"/>
          </p:cNvSpPr>
          <p:nvPr>
            <p:ph type="dt" sz="half" idx="11"/>
          </p:nvPr>
        </p:nvSpPr>
        <p:spPr/>
        <p:txBody>
          <a:bodyPr/>
          <a:lstStyle>
            <a:lvl1pPr>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A473DA25-FAFD-4284-A0D3-C9DD48709D51}"/>
              </a:ext>
            </a:extLst>
          </p:cNvPr>
          <p:cNvSpPr>
            <a:spLocks noGrp="1"/>
          </p:cNvSpPr>
          <p:nvPr>
            <p:ph type="sldNum" sz="quarter" idx="12"/>
          </p:nvPr>
        </p:nvSpPr>
        <p:spPr/>
        <p:txBody>
          <a:bodyPr/>
          <a:lstStyle>
            <a:lvl1pPr>
              <a:defRPr/>
            </a:lvl1pPr>
          </a:lstStyle>
          <a:p>
            <a:fld id="{E055E04D-38D6-4EDD-9B83-E1525E9DCB66}" type="slidenum">
              <a:rPr lang="en-US" altLang="ja-JP" smtClean="0"/>
              <a:pPr/>
              <a:t>‹#›</a:t>
            </a:fld>
            <a:endParaRPr lang="en-US" altLang="ja-JP" dirty="0"/>
          </a:p>
        </p:txBody>
      </p:sp>
    </p:spTree>
    <p:extLst>
      <p:ext uri="{BB962C8B-B14F-4D97-AF65-F5344CB8AC3E}">
        <p14:creationId xmlns:p14="http://schemas.microsoft.com/office/powerpoint/2010/main" val="152052722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1" y="2131555"/>
            <a:ext cx="103632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C4FE5325-5A09-418C-B907-BDDEE63481A9}"/>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5" name="Rectangle 5">
            <a:extLst>
              <a:ext uri="{FF2B5EF4-FFF2-40B4-BE49-F238E27FC236}">
                <a16:creationId xmlns:a16="http://schemas.microsoft.com/office/drawing/2014/main" id="{6907DF5E-3DB2-4F89-ABB7-022B44949E85}"/>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6" name="Rectangle 6">
            <a:extLst>
              <a:ext uri="{FF2B5EF4-FFF2-40B4-BE49-F238E27FC236}">
                <a16:creationId xmlns:a16="http://schemas.microsoft.com/office/drawing/2014/main" id="{3F4BF19A-74CB-4FF2-96D7-DAB25768A791}"/>
              </a:ext>
            </a:extLst>
          </p:cNvPr>
          <p:cNvSpPr>
            <a:spLocks noGrp="1" noChangeArrowheads="1"/>
          </p:cNvSpPr>
          <p:nvPr>
            <p:ph type="sldNum" sz="quarter" idx="12"/>
          </p:nvPr>
        </p:nvSpPr>
        <p:spPr/>
        <p:txBody>
          <a:bodyPr/>
          <a:lstStyle>
            <a:lvl1pPr>
              <a:defRPr b="1"/>
            </a:lvl1pPr>
          </a:lstStyle>
          <a:p>
            <a:pPr>
              <a:defRPr/>
            </a:pPr>
            <a:fld id="{56D000F7-4D2B-4E32-899E-2FF49228114B}" type="slidenum">
              <a:rPr lang="en-US" altLang="ja-JP"/>
              <a:pPr>
                <a:defRPr/>
              </a:pPr>
              <a:t>‹#›</a:t>
            </a:fld>
            <a:endParaRPr lang="en-US" altLang="ja-JP" dirty="0"/>
          </a:p>
        </p:txBody>
      </p:sp>
    </p:spTree>
    <p:extLst>
      <p:ext uri="{BB962C8B-B14F-4D97-AF65-F5344CB8AC3E}">
        <p14:creationId xmlns:p14="http://schemas.microsoft.com/office/powerpoint/2010/main" val="27324447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37A2BE8-9F2D-495C-B457-E92DA046DED4}"/>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5" name="Rectangle 5">
            <a:extLst>
              <a:ext uri="{FF2B5EF4-FFF2-40B4-BE49-F238E27FC236}">
                <a16:creationId xmlns:a16="http://schemas.microsoft.com/office/drawing/2014/main" id="{463A134C-2CEE-45FA-969D-1E5BD9723D4F}"/>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6" name="Rectangle 6">
            <a:extLst>
              <a:ext uri="{FF2B5EF4-FFF2-40B4-BE49-F238E27FC236}">
                <a16:creationId xmlns:a16="http://schemas.microsoft.com/office/drawing/2014/main" id="{7BFC8E72-F85C-4F20-9913-CBE0E0B684F7}"/>
              </a:ext>
            </a:extLst>
          </p:cNvPr>
          <p:cNvSpPr>
            <a:spLocks noGrp="1" noChangeArrowheads="1"/>
          </p:cNvSpPr>
          <p:nvPr>
            <p:ph type="sldNum" sz="quarter" idx="12"/>
          </p:nvPr>
        </p:nvSpPr>
        <p:spPr/>
        <p:txBody>
          <a:bodyPr/>
          <a:lstStyle>
            <a:lvl1pPr>
              <a:defRPr b="1"/>
            </a:lvl1pPr>
          </a:lstStyle>
          <a:p>
            <a:pPr>
              <a:defRPr/>
            </a:pPr>
            <a:fld id="{499289F4-461E-49C9-B10A-819C550AC3AE}" type="slidenum">
              <a:rPr lang="en-US" altLang="ja-JP"/>
              <a:pPr>
                <a:defRPr/>
              </a:pPr>
              <a:t>‹#›</a:t>
            </a:fld>
            <a:endParaRPr lang="en-US" altLang="ja-JP" dirty="0"/>
          </a:p>
        </p:txBody>
      </p:sp>
    </p:spTree>
    <p:extLst>
      <p:ext uri="{BB962C8B-B14F-4D97-AF65-F5344CB8AC3E}">
        <p14:creationId xmlns:p14="http://schemas.microsoft.com/office/powerpoint/2010/main" val="425669238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8030"/>
            <a:ext cx="10363201"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1"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7FE9C382-6542-45ED-8F07-AFD148AC9CF4}"/>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5" name="Rectangle 5">
            <a:extLst>
              <a:ext uri="{FF2B5EF4-FFF2-40B4-BE49-F238E27FC236}">
                <a16:creationId xmlns:a16="http://schemas.microsoft.com/office/drawing/2014/main" id="{EAB78B80-E56E-4C57-A708-731BCA9172D5}"/>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6" name="Rectangle 6">
            <a:extLst>
              <a:ext uri="{FF2B5EF4-FFF2-40B4-BE49-F238E27FC236}">
                <a16:creationId xmlns:a16="http://schemas.microsoft.com/office/drawing/2014/main" id="{A4E81586-B499-4800-9DD8-1B194F278B72}"/>
              </a:ext>
            </a:extLst>
          </p:cNvPr>
          <p:cNvSpPr>
            <a:spLocks noGrp="1" noChangeArrowheads="1"/>
          </p:cNvSpPr>
          <p:nvPr>
            <p:ph type="sldNum" sz="quarter" idx="12"/>
          </p:nvPr>
        </p:nvSpPr>
        <p:spPr/>
        <p:txBody>
          <a:bodyPr/>
          <a:lstStyle>
            <a:lvl1pPr>
              <a:defRPr b="1"/>
            </a:lvl1pPr>
          </a:lstStyle>
          <a:p>
            <a:pPr>
              <a:defRPr/>
            </a:pPr>
            <a:fld id="{C7538553-9160-4AAA-8D2D-907A0FF87598}" type="slidenum">
              <a:rPr lang="en-US" altLang="ja-JP"/>
              <a:pPr>
                <a:defRPr/>
              </a:pPr>
              <a:t>‹#›</a:t>
            </a:fld>
            <a:endParaRPr lang="en-US" altLang="ja-JP" dirty="0"/>
          </a:p>
        </p:txBody>
      </p:sp>
    </p:spTree>
    <p:extLst>
      <p:ext uri="{BB962C8B-B14F-4D97-AF65-F5344CB8AC3E}">
        <p14:creationId xmlns:p14="http://schemas.microsoft.com/office/powerpoint/2010/main" val="38549461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F9855-9A11-4F87-A410-F4465ED2230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FCE455-60B1-430F-A9C8-E7988CCD74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A6DF66-8723-4603-8151-BAFA96CB84EB}"/>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5" name="フッター プレースホルダー 4">
            <a:extLst>
              <a:ext uri="{FF2B5EF4-FFF2-40B4-BE49-F238E27FC236}">
                <a16:creationId xmlns:a16="http://schemas.microsoft.com/office/drawing/2014/main" id="{22757C6E-740E-49E3-B5EE-348B02C9FD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88B1AF-ADB5-472D-837D-765078B93762}"/>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577861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1" y="1600206"/>
            <a:ext cx="53848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75293448-2E64-4E68-82EC-5DAF0DB4E1E3}"/>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6" name="Rectangle 5">
            <a:extLst>
              <a:ext uri="{FF2B5EF4-FFF2-40B4-BE49-F238E27FC236}">
                <a16:creationId xmlns:a16="http://schemas.microsoft.com/office/drawing/2014/main" id="{7BC083B6-7D70-4160-A33E-8312237F5520}"/>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7" name="Rectangle 6">
            <a:extLst>
              <a:ext uri="{FF2B5EF4-FFF2-40B4-BE49-F238E27FC236}">
                <a16:creationId xmlns:a16="http://schemas.microsoft.com/office/drawing/2014/main" id="{B79C08DD-F5F2-44ED-806C-36E0FD8DE6B8}"/>
              </a:ext>
            </a:extLst>
          </p:cNvPr>
          <p:cNvSpPr>
            <a:spLocks noGrp="1" noChangeArrowheads="1"/>
          </p:cNvSpPr>
          <p:nvPr>
            <p:ph type="sldNum" sz="quarter" idx="12"/>
          </p:nvPr>
        </p:nvSpPr>
        <p:spPr/>
        <p:txBody>
          <a:bodyPr/>
          <a:lstStyle>
            <a:lvl1pPr>
              <a:defRPr b="1"/>
            </a:lvl1pPr>
          </a:lstStyle>
          <a:p>
            <a:pPr>
              <a:defRPr/>
            </a:pPr>
            <a:fld id="{BB66D3A5-E081-44FB-9724-8979E74C14AC}" type="slidenum">
              <a:rPr lang="en-US" altLang="ja-JP"/>
              <a:pPr>
                <a:defRPr/>
              </a:pPr>
              <a:t>‹#›</a:t>
            </a:fld>
            <a:endParaRPr lang="en-US" altLang="ja-JP" dirty="0"/>
          </a:p>
        </p:txBody>
      </p:sp>
    </p:spTree>
    <p:extLst>
      <p:ext uri="{BB962C8B-B14F-4D97-AF65-F5344CB8AC3E}">
        <p14:creationId xmlns:p14="http://schemas.microsoft.com/office/powerpoint/2010/main" val="293678275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1" y="1535113"/>
            <a:ext cx="5386917"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1" y="2174875"/>
            <a:ext cx="538691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2" y="1535113"/>
            <a:ext cx="538903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2" y="2174875"/>
            <a:ext cx="5389033"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F295DAEE-2C12-4260-8290-5EB72C3A500D}"/>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8" name="Rectangle 5">
            <a:extLst>
              <a:ext uri="{FF2B5EF4-FFF2-40B4-BE49-F238E27FC236}">
                <a16:creationId xmlns:a16="http://schemas.microsoft.com/office/drawing/2014/main" id="{CDA6AA14-368D-4205-87D4-0972100FAD37}"/>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9" name="Rectangle 6">
            <a:extLst>
              <a:ext uri="{FF2B5EF4-FFF2-40B4-BE49-F238E27FC236}">
                <a16:creationId xmlns:a16="http://schemas.microsoft.com/office/drawing/2014/main" id="{6ABDC68C-2EF0-47CB-8C14-940589EB82CF}"/>
              </a:ext>
            </a:extLst>
          </p:cNvPr>
          <p:cNvSpPr>
            <a:spLocks noGrp="1" noChangeArrowheads="1"/>
          </p:cNvSpPr>
          <p:nvPr>
            <p:ph type="sldNum" sz="quarter" idx="12"/>
          </p:nvPr>
        </p:nvSpPr>
        <p:spPr/>
        <p:txBody>
          <a:bodyPr/>
          <a:lstStyle>
            <a:lvl1pPr>
              <a:defRPr b="1"/>
            </a:lvl1pPr>
          </a:lstStyle>
          <a:p>
            <a:pPr>
              <a:defRPr/>
            </a:pPr>
            <a:fld id="{7566D12D-847C-493D-9D87-CFF29DC672BB}" type="slidenum">
              <a:rPr lang="en-US" altLang="ja-JP"/>
              <a:pPr>
                <a:defRPr/>
              </a:pPr>
              <a:t>‹#›</a:t>
            </a:fld>
            <a:endParaRPr lang="en-US" altLang="ja-JP" dirty="0"/>
          </a:p>
        </p:txBody>
      </p:sp>
    </p:spTree>
    <p:extLst>
      <p:ext uri="{BB962C8B-B14F-4D97-AF65-F5344CB8AC3E}">
        <p14:creationId xmlns:p14="http://schemas.microsoft.com/office/powerpoint/2010/main" val="309443210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D86F1F73-AA67-4C6B-9E0D-2ABB9B45D58C}"/>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4" name="Rectangle 5">
            <a:extLst>
              <a:ext uri="{FF2B5EF4-FFF2-40B4-BE49-F238E27FC236}">
                <a16:creationId xmlns:a16="http://schemas.microsoft.com/office/drawing/2014/main" id="{FC0AB04A-758A-46D8-8A71-5FA02EB20D14}"/>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5" name="Rectangle 6">
            <a:extLst>
              <a:ext uri="{FF2B5EF4-FFF2-40B4-BE49-F238E27FC236}">
                <a16:creationId xmlns:a16="http://schemas.microsoft.com/office/drawing/2014/main" id="{A8FBD0FD-B734-4D06-8A3E-95F47CA3E985}"/>
              </a:ext>
            </a:extLst>
          </p:cNvPr>
          <p:cNvSpPr>
            <a:spLocks noGrp="1" noChangeArrowheads="1"/>
          </p:cNvSpPr>
          <p:nvPr>
            <p:ph type="sldNum" sz="quarter" idx="12"/>
          </p:nvPr>
        </p:nvSpPr>
        <p:spPr/>
        <p:txBody>
          <a:bodyPr/>
          <a:lstStyle>
            <a:lvl1pPr>
              <a:defRPr b="1"/>
            </a:lvl1pPr>
          </a:lstStyle>
          <a:p>
            <a:pPr>
              <a:defRPr/>
            </a:pPr>
            <a:fld id="{06F01808-8758-49E1-864E-DF3AD4422926}" type="slidenum">
              <a:rPr lang="en-US" altLang="ja-JP"/>
              <a:pPr>
                <a:defRPr/>
              </a:pPr>
              <a:t>‹#›</a:t>
            </a:fld>
            <a:endParaRPr lang="en-US" altLang="ja-JP" dirty="0"/>
          </a:p>
        </p:txBody>
      </p:sp>
    </p:spTree>
    <p:extLst>
      <p:ext uri="{BB962C8B-B14F-4D97-AF65-F5344CB8AC3E}">
        <p14:creationId xmlns:p14="http://schemas.microsoft.com/office/powerpoint/2010/main" val="992359762"/>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696EAB-C7E3-406B-B43B-A484609A576F}"/>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3" name="Rectangle 5">
            <a:extLst>
              <a:ext uri="{FF2B5EF4-FFF2-40B4-BE49-F238E27FC236}">
                <a16:creationId xmlns:a16="http://schemas.microsoft.com/office/drawing/2014/main" id="{DA1E8C48-00CA-4ED8-8A07-E5D0491A7316}"/>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4" name="Rectangle 6">
            <a:extLst>
              <a:ext uri="{FF2B5EF4-FFF2-40B4-BE49-F238E27FC236}">
                <a16:creationId xmlns:a16="http://schemas.microsoft.com/office/drawing/2014/main" id="{B32328A3-337C-48DF-A6D2-B928BBF5093E}"/>
              </a:ext>
            </a:extLst>
          </p:cNvPr>
          <p:cNvSpPr>
            <a:spLocks noGrp="1" noChangeArrowheads="1"/>
          </p:cNvSpPr>
          <p:nvPr>
            <p:ph type="sldNum" sz="quarter" idx="12"/>
          </p:nvPr>
        </p:nvSpPr>
        <p:spPr/>
        <p:txBody>
          <a:bodyPr/>
          <a:lstStyle>
            <a:lvl1pPr>
              <a:defRPr b="1"/>
            </a:lvl1pPr>
          </a:lstStyle>
          <a:p>
            <a:pPr>
              <a:defRPr/>
            </a:pPr>
            <a:fld id="{A240BC6B-65FD-4FD1-921E-9A2F041D988B}" type="slidenum">
              <a:rPr lang="en-US" altLang="ja-JP"/>
              <a:pPr>
                <a:defRPr/>
              </a:pPr>
              <a:t>‹#›</a:t>
            </a:fld>
            <a:endParaRPr lang="en-US" altLang="ja-JP" dirty="0"/>
          </a:p>
        </p:txBody>
      </p:sp>
    </p:spTree>
    <p:extLst>
      <p:ext uri="{BB962C8B-B14F-4D97-AF65-F5344CB8AC3E}">
        <p14:creationId xmlns:p14="http://schemas.microsoft.com/office/powerpoint/2010/main" val="215025892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4766738" y="274122"/>
            <a:ext cx="6815666"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3"/>
            <a:ext cx="4011084"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46B17EF-4E53-4B58-98D7-AA7C812944B1}"/>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6" name="Rectangle 5">
            <a:extLst>
              <a:ext uri="{FF2B5EF4-FFF2-40B4-BE49-F238E27FC236}">
                <a16:creationId xmlns:a16="http://schemas.microsoft.com/office/drawing/2014/main" id="{EA7DB0EA-4D7D-4291-B932-827C9D949D85}"/>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7" name="Rectangle 6">
            <a:extLst>
              <a:ext uri="{FF2B5EF4-FFF2-40B4-BE49-F238E27FC236}">
                <a16:creationId xmlns:a16="http://schemas.microsoft.com/office/drawing/2014/main" id="{69D337B4-090F-4166-AAE2-5D6A34F6CDF8}"/>
              </a:ext>
            </a:extLst>
          </p:cNvPr>
          <p:cNvSpPr>
            <a:spLocks noGrp="1" noChangeArrowheads="1"/>
          </p:cNvSpPr>
          <p:nvPr>
            <p:ph type="sldNum" sz="quarter" idx="12"/>
          </p:nvPr>
        </p:nvSpPr>
        <p:spPr/>
        <p:txBody>
          <a:bodyPr/>
          <a:lstStyle>
            <a:lvl1pPr>
              <a:defRPr b="1"/>
            </a:lvl1pPr>
          </a:lstStyle>
          <a:p>
            <a:pPr>
              <a:defRPr/>
            </a:pPr>
            <a:fld id="{A9C239A7-CC2A-48E2-9248-2B384024DA1E}" type="slidenum">
              <a:rPr lang="en-US" altLang="ja-JP"/>
              <a:pPr>
                <a:defRPr/>
              </a:pPr>
              <a:t>‹#›</a:t>
            </a:fld>
            <a:endParaRPr lang="en-US" altLang="ja-JP" dirty="0"/>
          </a:p>
        </p:txBody>
      </p:sp>
    </p:spTree>
    <p:extLst>
      <p:ext uri="{BB962C8B-B14F-4D97-AF65-F5344CB8AC3E}">
        <p14:creationId xmlns:p14="http://schemas.microsoft.com/office/powerpoint/2010/main" val="110110006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B3FF7063-8295-486D-987B-439F83813222}"/>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6" name="Rectangle 5">
            <a:extLst>
              <a:ext uri="{FF2B5EF4-FFF2-40B4-BE49-F238E27FC236}">
                <a16:creationId xmlns:a16="http://schemas.microsoft.com/office/drawing/2014/main" id="{1C6523D4-97C5-4CE6-8136-25DD7E4F42EF}"/>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7" name="Rectangle 6">
            <a:extLst>
              <a:ext uri="{FF2B5EF4-FFF2-40B4-BE49-F238E27FC236}">
                <a16:creationId xmlns:a16="http://schemas.microsoft.com/office/drawing/2014/main" id="{191741D5-CDC2-47A2-B380-CE1E081689F6}"/>
              </a:ext>
            </a:extLst>
          </p:cNvPr>
          <p:cNvSpPr>
            <a:spLocks noGrp="1" noChangeArrowheads="1"/>
          </p:cNvSpPr>
          <p:nvPr>
            <p:ph type="sldNum" sz="quarter" idx="12"/>
          </p:nvPr>
        </p:nvSpPr>
        <p:spPr/>
        <p:txBody>
          <a:bodyPr/>
          <a:lstStyle>
            <a:lvl1pPr>
              <a:defRPr b="1"/>
            </a:lvl1pPr>
          </a:lstStyle>
          <a:p>
            <a:pPr>
              <a:defRPr/>
            </a:pPr>
            <a:fld id="{4E6DBD99-3D5B-4405-9B1A-D46C561482B5}" type="slidenum">
              <a:rPr lang="en-US" altLang="ja-JP"/>
              <a:pPr>
                <a:defRPr/>
              </a:pPr>
              <a:t>‹#›</a:t>
            </a:fld>
            <a:endParaRPr lang="en-US" altLang="ja-JP" dirty="0"/>
          </a:p>
        </p:txBody>
      </p:sp>
    </p:spTree>
    <p:extLst>
      <p:ext uri="{BB962C8B-B14F-4D97-AF65-F5344CB8AC3E}">
        <p14:creationId xmlns:p14="http://schemas.microsoft.com/office/powerpoint/2010/main" val="1340330853"/>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FEBE007-2F7E-43C4-91C2-47AA87E76FDE}"/>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5" name="Rectangle 5">
            <a:extLst>
              <a:ext uri="{FF2B5EF4-FFF2-40B4-BE49-F238E27FC236}">
                <a16:creationId xmlns:a16="http://schemas.microsoft.com/office/drawing/2014/main" id="{72A79EA1-8D47-44AD-B0BC-D652EDBF9D31}"/>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6" name="Rectangle 6">
            <a:extLst>
              <a:ext uri="{FF2B5EF4-FFF2-40B4-BE49-F238E27FC236}">
                <a16:creationId xmlns:a16="http://schemas.microsoft.com/office/drawing/2014/main" id="{53F9BBDB-2B19-4AFC-AC68-99DE1D8AE334}"/>
              </a:ext>
            </a:extLst>
          </p:cNvPr>
          <p:cNvSpPr>
            <a:spLocks noGrp="1" noChangeArrowheads="1"/>
          </p:cNvSpPr>
          <p:nvPr>
            <p:ph type="sldNum" sz="quarter" idx="12"/>
          </p:nvPr>
        </p:nvSpPr>
        <p:spPr/>
        <p:txBody>
          <a:bodyPr/>
          <a:lstStyle>
            <a:lvl1pPr>
              <a:defRPr b="1"/>
            </a:lvl1pPr>
          </a:lstStyle>
          <a:p>
            <a:pPr>
              <a:defRPr/>
            </a:pPr>
            <a:fld id="{7C910F0C-57CA-416B-8160-DAF6D45FB398}" type="slidenum">
              <a:rPr lang="en-US" altLang="ja-JP"/>
              <a:pPr>
                <a:defRPr/>
              </a:pPr>
              <a:t>‹#›</a:t>
            </a:fld>
            <a:endParaRPr lang="en-US" altLang="ja-JP" dirty="0"/>
          </a:p>
        </p:txBody>
      </p:sp>
    </p:spTree>
    <p:extLst>
      <p:ext uri="{BB962C8B-B14F-4D97-AF65-F5344CB8AC3E}">
        <p14:creationId xmlns:p14="http://schemas.microsoft.com/office/powerpoint/2010/main" val="427756912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570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570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F0BF0968-1BFD-4319-BB15-8287C4BDFC1F}"/>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5" name="Rectangle 5">
            <a:extLst>
              <a:ext uri="{FF2B5EF4-FFF2-40B4-BE49-F238E27FC236}">
                <a16:creationId xmlns:a16="http://schemas.microsoft.com/office/drawing/2014/main" id="{85227738-EAB1-4F83-A17C-60EC621B3F05}"/>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6" name="Rectangle 6">
            <a:extLst>
              <a:ext uri="{FF2B5EF4-FFF2-40B4-BE49-F238E27FC236}">
                <a16:creationId xmlns:a16="http://schemas.microsoft.com/office/drawing/2014/main" id="{52DB4161-31B1-4421-9239-CD282340E261}"/>
              </a:ext>
            </a:extLst>
          </p:cNvPr>
          <p:cNvSpPr>
            <a:spLocks noGrp="1" noChangeArrowheads="1"/>
          </p:cNvSpPr>
          <p:nvPr>
            <p:ph type="sldNum" sz="quarter" idx="12"/>
          </p:nvPr>
        </p:nvSpPr>
        <p:spPr/>
        <p:txBody>
          <a:bodyPr/>
          <a:lstStyle>
            <a:lvl1pPr>
              <a:defRPr b="1"/>
            </a:lvl1pPr>
          </a:lstStyle>
          <a:p>
            <a:pPr>
              <a:defRPr/>
            </a:pPr>
            <a:fld id="{61BE603D-6AD2-4326-9108-E03E84A6CB0D}" type="slidenum">
              <a:rPr lang="en-US" altLang="ja-JP"/>
              <a:pPr>
                <a:defRPr/>
              </a:pPr>
              <a:t>‹#›</a:t>
            </a:fld>
            <a:endParaRPr lang="en-US" altLang="ja-JP" dirty="0"/>
          </a:p>
        </p:txBody>
      </p:sp>
    </p:spTree>
    <p:extLst>
      <p:ext uri="{BB962C8B-B14F-4D97-AF65-F5344CB8AC3E}">
        <p14:creationId xmlns:p14="http://schemas.microsoft.com/office/powerpoint/2010/main" val="259183430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1"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1" y="393965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4FCD1A09-B5AC-49C8-BA29-A0972F9F0660}"/>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7" name="Rectangle 5">
            <a:extLst>
              <a:ext uri="{FF2B5EF4-FFF2-40B4-BE49-F238E27FC236}">
                <a16:creationId xmlns:a16="http://schemas.microsoft.com/office/drawing/2014/main" id="{41C0031D-4710-47A3-A135-67809CE92722}"/>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8" name="Rectangle 6">
            <a:extLst>
              <a:ext uri="{FF2B5EF4-FFF2-40B4-BE49-F238E27FC236}">
                <a16:creationId xmlns:a16="http://schemas.microsoft.com/office/drawing/2014/main" id="{02970C69-29D6-4E92-B8D2-653C312EEEA8}"/>
              </a:ext>
            </a:extLst>
          </p:cNvPr>
          <p:cNvSpPr>
            <a:spLocks noGrp="1" noChangeArrowheads="1"/>
          </p:cNvSpPr>
          <p:nvPr>
            <p:ph type="sldNum" sz="quarter" idx="12"/>
          </p:nvPr>
        </p:nvSpPr>
        <p:spPr/>
        <p:txBody>
          <a:bodyPr/>
          <a:lstStyle>
            <a:lvl1pPr>
              <a:defRPr b="1"/>
            </a:lvl1pPr>
          </a:lstStyle>
          <a:p>
            <a:pPr>
              <a:defRPr/>
            </a:pPr>
            <a:fld id="{5BEBF788-B2F7-4376-B83D-9CB3277E2F33}" type="slidenum">
              <a:rPr lang="en-US" altLang="ja-JP"/>
              <a:pPr>
                <a:defRPr/>
              </a:pPr>
              <a:t>‹#›</a:t>
            </a:fld>
            <a:endParaRPr lang="en-US" altLang="ja-JP" dirty="0"/>
          </a:p>
        </p:txBody>
      </p:sp>
    </p:spTree>
    <p:extLst>
      <p:ext uri="{BB962C8B-B14F-4D97-AF65-F5344CB8AC3E}">
        <p14:creationId xmlns:p14="http://schemas.microsoft.com/office/powerpoint/2010/main" val="316058675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9728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1" y="1600206"/>
            <a:ext cx="10972800" cy="4525963"/>
          </a:xfrm>
        </p:spPr>
        <p:txBody>
          <a:bodyPr/>
          <a:lstStyle/>
          <a:p>
            <a:pPr lvl="0"/>
            <a:endParaRPr lang="ja-JP" altLang="en-US" noProof="0"/>
          </a:p>
        </p:txBody>
      </p:sp>
      <p:sp>
        <p:nvSpPr>
          <p:cNvPr id="4" name="Rectangle 4">
            <a:extLst>
              <a:ext uri="{FF2B5EF4-FFF2-40B4-BE49-F238E27FC236}">
                <a16:creationId xmlns:a16="http://schemas.microsoft.com/office/drawing/2014/main" id="{995BAC42-F649-4E66-BD7D-98A0886A6CB4}"/>
              </a:ext>
            </a:extLst>
          </p:cNvPr>
          <p:cNvSpPr>
            <a:spLocks noGrp="1" noChangeArrowheads="1"/>
          </p:cNvSpPr>
          <p:nvPr>
            <p:ph type="dt" sz="half" idx="10"/>
          </p:nvPr>
        </p:nvSpPr>
        <p:spPr/>
        <p:txBody>
          <a:bodyPr/>
          <a:lstStyle>
            <a:lvl1pPr>
              <a:defRPr b="1">
                <a:latin typeface="Arial" charset="0"/>
              </a:defRPr>
            </a:lvl1pPr>
          </a:lstStyle>
          <a:p>
            <a:pPr>
              <a:defRPr/>
            </a:pPr>
            <a:endParaRPr lang="en-US" altLang="ja-JP" dirty="0"/>
          </a:p>
        </p:txBody>
      </p:sp>
      <p:sp>
        <p:nvSpPr>
          <p:cNvPr id="5" name="Rectangle 5">
            <a:extLst>
              <a:ext uri="{FF2B5EF4-FFF2-40B4-BE49-F238E27FC236}">
                <a16:creationId xmlns:a16="http://schemas.microsoft.com/office/drawing/2014/main" id="{C027125E-3A78-4ABB-A960-46BD4F2773F1}"/>
              </a:ext>
            </a:extLst>
          </p:cNvPr>
          <p:cNvSpPr>
            <a:spLocks noGrp="1" noChangeArrowheads="1"/>
          </p:cNvSpPr>
          <p:nvPr>
            <p:ph type="ftr" sz="quarter" idx="11"/>
          </p:nvPr>
        </p:nvSpPr>
        <p:spPr/>
        <p:txBody>
          <a:bodyPr/>
          <a:lstStyle>
            <a:lvl1pPr>
              <a:defRPr b="1">
                <a:latin typeface="Arial" charset="0"/>
              </a:defRPr>
            </a:lvl1pPr>
          </a:lstStyle>
          <a:p>
            <a:pPr>
              <a:defRPr/>
            </a:pPr>
            <a:endParaRPr lang="en-US" altLang="ja-JP" dirty="0"/>
          </a:p>
        </p:txBody>
      </p:sp>
      <p:sp>
        <p:nvSpPr>
          <p:cNvPr id="6" name="Rectangle 6">
            <a:extLst>
              <a:ext uri="{FF2B5EF4-FFF2-40B4-BE49-F238E27FC236}">
                <a16:creationId xmlns:a16="http://schemas.microsoft.com/office/drawing/2014/main" id="{DDDAA365-158B-4BEF-9FCE-9C79FAA383C1}"/>
              </a:ext>
            </a:extLst>
          </p:cNvPr>
          <p:cNvSpPr>
            <a:spLocks noGrp="1" noChangeArrowheads="1"/>
          </p:cNvSpPr>
          <p:nvPr>
            <p:ph type="sldNum" sz="quarter" idx="12"/>
          </p:nvPr>
        </p:nvSpPr>
        <p:spPr/>
        <p:txBody>
          <a:bodyPr/>
          <a:lstStyle>
            <a:lvl1pPr>
              <a:defRPr b="1"/>
            </a:lvl1pPr>
          </a:lstStyle>
          <a:p>
            <a:pPr>
              <a:defRPr/>
            </a:pPr>
            <a:fld id="{E5DC67F7-BF4F-46FA-9A07-5F3C02744671}" type="slidenum">
              <a:rPr lang="en-US" altLang="ja-JP"/>
              <a:pPr>
                <a:defRPr/>
              </a:pPr>
              <a:t>‹#›</a:t>
            </a:fld>
            <a:endParaRPr lang="en-US" altLang="ja-JP" dirty="0"/>
          </a:p>
        </p:txBody>
      </p:sp>
    </p:spTree>
    <p:extLst>
      <p:ext uri="{BB962C8B-B14F-4D97-AF65-F5344CB8AC3E}">
        <p14:creationId xmlns:p14="http://schemas.microsoft.com/office/powerpoint/2010/main" val="34999981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699781-7617-43FF-A470-B8F96264396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8A28EC-132E-4E6E-8837-5D9024D2D7A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B0D5031-9D45-4F3D-B203-C8209D9366D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3FA574E-EE23-4727-AF8E-6CD7DA21B755}"/>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6" name="フッター プレースホルダー 5">
            <a:extLst>
              <a:ext uri="{FF2B5EF4-FFF2-40B4-BE49-F238E27FC236}">
                <a16:creationId xmlns:a16="http://schemas.microsoft.com/office/drawing/2014/main" id="{D2B202FD-332A-4E6A-946B-138DB2B930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847EAA1-2D7B-4C15-870A-1BCB44186AFA}"/>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06566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7BF07-32BF-4E93-B8C1-8B44009367A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198105-E064-45FF-B0D5-2EB75E835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E3BD68-CFC8-4EFC-9C54-5F2E6F643C9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F60931-3C30-4631-B6F8-110F6B0D4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E9C858-0507-41C0-AB19-9CEBC99534A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7B82BBE-BDF5-4360-8F4F-CDA6FC9BBD28}"/>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8" name="フッター プレースホルダー 7">
            <a:extLst>
              <a:ext uri="{FF2B5EF4-FFF2-40B4-BE49-F238E27FC236}">
                <a16:creationId xmlns:a16="http://schemas.microsoft.com/office/drawing/2014/main" id="{78FBA22E-B1BF-4799-932C-371D2BF27B3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140B1E1-2CC8-4B3B-B609-F65A26E28AFA}"/>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73027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8B509-A800-442C-9299-8605DE00B0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3878D8F-6F1C-4804-AB61-BF6FB12CED58}"/>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4" name="フッター プレースホルダー 3">
            <a:extLst>
              <a:ext uri="{FF2B5EF4-FFF2-40B4-BE49-F238E27FC236}">
                <a16:creationId xmlns:a16="http://schemas.microsoft.com/office/drawing/2014/main" id="{FD0CD5D9-5985-4631-8746-91083A6D7EE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DCE353F-B8DE-4507-895E-DA895E75174F}"/>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18654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A1130-9742-46A9-999A-7E01EA3F8F87}"/>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3" name="フッター プレースホルダー 2">
            <a:extLst>
              <a:ext uri="{FF2B5EF4-FFF2-40B4-BE49-F238E27FC236}">
                <a16:creationId xmlns:a16="http://schemas.microsoft.com/office/drawing/2014/main" id="{59E6AAE5-4C24-4D1D-BBFD-CE72163C26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285489E-4CBC-4562-82F3-4F18775340D5}"/>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394525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49C708-3571-4647-ADF5-7CB00B8B02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D9CF50-4EB2-47F1-963E-8A25ACFC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D044F-6686-4772-9AC4-E047E80C1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085F0D-384B-4F0D-9620-E12F81B4824A}"/>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6" name="フッター プレースホルダー 5">
            <a:extLst>
              <a:ext uri="{FF2B5EF4-FFF2-40B4-BE49-F238E27FC236}">
                <a16:creationId xmlns:a16="http://schemas.microsoft.com/office/drawing/2014/main" id="{B64AE473-1E07-4C52-B451-208F383B27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33C556-652E-4303-8FE6-3F193413DBAC}"/>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620688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09507-4082-4419-9C06-1EA6FBD94A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4124B42-76CF-4D62-BA5E-10BD22E7AE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148B6A-0A4A-4682-8445-EF29EB994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2AA610-9863-4A19-9DFF-6EE90559F331}"/>
              </a:ext>
            </a:extLst>
          </p:cNvPr>
          <p:cNvSpPr>
            <a:spLocks noGrp="1"/>
          </p:cNvSpPr>
          <p:nvPr>
            <p:ph type="dt" sz="half" idx="10"/>
          </p:nvPr>
        </p:nvSpPr>
        <p:spPr/>
        <p:txBody>
          <a:bodyPr/>
          <a:lstStyle/>
          <a:p>
            <a:fld id="{ED9640DC-D8F3-4633-8EB7-428CD8B9ED79}" type="datetimeFigureOut">
              <a:rPr kumimoji="1" lang="ja-JP" altLang="en-US" smtClean="0"/>
              <a:t>2020/9/4</a:t>
            </a:fld>
            <a:endParaRPr kumimoji="1" lang="ja-JP" altLang="en-US"/>
          </a:p>
        </p:txBody>
      </p:sp>
      <p:sp>
        <p:nvSpPr>
          <p:cNvPr id="6" name="フッター プレースホルダー 5">
            <a:extLst>
              <a:ext uri="{FF2B5EF4-FFF2-40B4-BE49-F238E27FC236}">
                <a16:creationId xmlns:a16="http://schemas.microsoft.com/office/drawing/2014/main" id="{8F8DAA1F-82C3-4DA9-94CB-0B40AF822B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0366665-ECCE-46A3-B0B3-7FBE7AD8F1A8}"/>
              </a:ext>
            </a:extLst>
          </p:cNvPr>
          <p:cNvSpPr>
            <a:spLocks noGrp="1"/>
          </p:cNvSpPr>
          <p:nvPr>
            <p:ph type="sldNum" sz="quarter" idx="12"/>
          </p:nvPr>
        </p:nvSpPr>
        <p:spPr/>
        <p:txBody>
          <a:body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28607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50CEB1C-63B1-4259-9FC6-370041A67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4F9F577-415D-4CE6-8232-AA916240A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86AE2D-9E33-4898-B483-955B89C81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640DC-D8F3-4633-8EB7-428CD8B9ED79}" type="datetimeFigureOut">
              <a:rPr kumimoji="1" lang="ja-JP" altLang="en-US" smtClean="0"/>
              <a:t>2020/9/4</a:t>
            </a:fld>
            <a:endParaRPr kumimoji="1" lang="ja-JP" altLang="en-US"/>
          </a:p>
        </p:txBody>
      </p:sp>
      <p:sp>
        <p:nvSpPr>
          <p:cNvPr id="5" name="フッター プレースホルダー 4">
            <a:extLst>
              <a:ext uri="{FF2B5EF4-FFF2-40B4-BE49-F238E27FC236}">
                <a16:creationId xmlns:a16="http://schemas.microsoft.com/office/drawing/2014/main" id="{1AE55D2E-FD03-4289-8584-5BF600BCC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77ED2CE-0EA5-43D0-96F1-D3285B03C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F754A-B457-48A0-A00F-4C7B0C2CEF8B}" type="slidenum">
              <a:rPr kumimoji="1" lang="ja-JP" altLang="en-US" smtClean="0"/>
              <a:t>‹#›</a:t>
            </a:fld>
            <a:endParaRPr kumimoji="1" lang="ja-JP" altLang="en-US"/>
          </a:p>
        </p:txBody>
      </p:sp>
    </p:spTree>
    <p:extLst>
      <p:ext uri="{BB962C8B-B14F-4D97-AF65-F5344CB8AC3E}">
        <p14:creationId xmlns:p14="http://schemas.microsoft.com/office/powerpoint/2010/main" val="1800939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画像 6">
            <a:extLst>
              <a:ext uri="{FF2B5EF4-FFF2-40B4-BE49-F238E27FC236}">
                <a16:creationId xmlns:a16="http://schemas.microsoft.com/office/drawing/2014/main" id="{0D2D5999-8942-41BE-A60A-0C619342BB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525" t="511" r="525" b="2998"/>
          <a:stretch>
            <a:fillRect/>
          </a:stretch>
        </p:blipFill>
        <p:spPr bwMode="auto">
          <a:xfrm>
            <a:off x="0" y="0"/>
            <a:ext cx="121880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タイトル プレースホルダー 1">
            <a:extLst>
              <a:ext uri="{FF2B5EF4-FFF2-40B4-BE49-F238E27FC236}">
                <a16:creationId xmlns:a16="http://schemas.microsoft.com/office/drawing/2014/main" id="{DB77910D-F920-45FF-8787-91F3C0B7B2D8}"/>
              </a:ext>
            </a:extLst>
          </p:cNvPr>
          <p:cNvSpPr>
            <a:spLocks noGrp="1" noChangeArrowheads="1"/>
          </p:cNvSpPr>
          <p:nvPr>
            <p:ph type="title"/>
          </p:nvPr>
        </p:nvSpPr>
        <p:spPr bwMode="auto">
          <a:xfrm>
            <a:off x="838200" y="365125"/>
            <a:ext cx="9829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マスター タイトルの書式設定</a:t>
            </a:r>
          </a:p>
        </p:txBody>
      </p:sp>
      <p:sp>
        <p:nvSpPr>
          <p:cNvPr id="3" name="テキスト プレースホルダー 2">
            <a:extLst>
              <a:ext uri="{FF2B5EF4-FFF2-40B4-BE49-F238E27FC236}">
                <a16:creationId xmlns:a16="http://schemas.microsoft.com/office/drawing/2014/main" id="{0FB1E92F-8175-4038-9929-B2A6D1AAC16F}"/>
              </a:ext>
            </a:extLst>
          </p:cNvPr>
          <p:cNvSpPr>
            <a:spLocks noGrp="1"/>
          </p:cNvSpPr>
          <p:nvPr>
            <p:ph type="body" idx="1"/>
          </p:nvPr>
        </p:nvSpPr>
        <p:spPr>
          <a:xfrm>
            <a:off x="1524000" y="1828800"/>
            <a:ext cx="9144001" cy="34750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フッター プレースホルダー 4">
            <a:extLst>
              <a:ext uri="{FF2B5EF4-FFF2-40B4-BE49-F238E27FC236}">
                <a16:creationId xmlns:a16="http://schemas.microsoft.com/office/drawing/2014/main" id="{FCEDC148-4830-4F97-B03C-3F3816F4887C}"/>
              </a:ext>
            </a:extLst>
          </p:cNvPr>
          <p:cNvSpPr>
            <a:spLocks noGrp="1"/>
          </p:cNvSpPr>
          <p:nvPr>
            <p:ph type="ftr" sz="quarter" idx="3"/>
          </p:nvPr>
        </p:nvSpPr>
        <p:spPr>
          <a:xfrm>
            <a:off x="2209801" y="6416677"/>
            <a:ext cx="4572000" cy="365125"/>
          </a:xfrm>
          <a:prstGeom prst="rect">
            <a:avLst/>
          </a:prstGeom>
        </p:spPr>
        <p:txBody>
          <a:bodyPr vert="horz" lIns="91440" tIns="45720" rIns="91440" bIns="45720" rtlCol="0" anchor="ctr"/>
          <a:lstStyle>
            <a:lvl1pPr algn="l">
              <a:defRPr sz="894">
                <a:solidFill>
                  <a:schemeClr val="tx1"/>
                </a:solidFill>
                <a:latin typeface="Meiryo UI" panose="020B0604030504040204" pitchFamily="50" charset="-128"/>
                <a:ea typeface="Meiryo UI" panose="020B0604030504040204" pitchFamily="50" charset="-128"/>
              </a:defRPr>
            </a:lvl1pPr>
          </a:lstStyle>
          <a:p>
            <a:pPr>
              <a:defRPr/>
            </a:pPr>
            <a:endParaRPr lang="en-US" altLang="ja-JP" dirty="0"/>
          </a:p>
        </p:txBody>
      </p:sp>
      <p:sp>
        <p:nvSpPr>
          <p:cNvPr id="4" name="日付プレースホルダー 3">
            <a:extLst>
              <a:ext uri="{FF2B5EF4-FFF2-40B4-BE49-F238E27FC236}">
                <a16:creationId xmlns:a16="http://schemas.microsoft.com/office/drawing/2014/main" id="{43CCE304-3F23-46E2-B365-7180844ED5FC}"/>
              </a:ext>
            </a:extLst>
          </p:cNvPr>
          <p:cNvSpPr>
            <a:spLocks noGrp="1"/>
          </p:cNvSpPr>
          <p:nvPr>
            <p:ph type="dt" sz="half" idx="2"/>
          </p:nvPr>
        </p:nvSpPr>
        <p:spPr>
          <a:xfrm>
            <a:off x="7010401" y="6416677"/>
            <a:ext cx="1371600" cy="365125"/>
          </a:xfrm>
          <a:prstGeom prst="rect">
            <a:avLst/>
          </a:prstGeom>
        </p:spPr>
        <p:txBody>
          <a:bodyPr vert="horz" lIns="91440" tIns="45720" rIns="91440" bIns="45720" rtlCol="0" anchor="ctr"/>
          <a:lstStyle>
            <a:lvl1pPr algn="r">
              <a:defRPr sz="894" smtClean="0">
                <a:solidFill>
                  <a:schemeClr val="tx1"/>
                </a:solidFill>
                <a:latin typeface="Meiryo UI" panose="020B0604030504040204" pitchFamily="50" charset="-128"/>
                <a:ea typeface="Meiryo UI" panose="020B0604030504040204" pitchFamily="50" charset="-128"/>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7FE40FBD-9A24-4165-95A3-E07C385102C7}"/>
              </a:ext>
            </a:extLst>
          </p:cNvPr>
          <p:cNvSpPr>
            <a:spLocks noGrp="1"/>
          </p:cNvSpPr>
          <p:nvPr>
            <p:ph type="sldNum" sz="quarter" idx="4"/>
          </p:nvPr>
        </p:nvSpPr>
        <p:spPr>
          <a:xfrm>
            <a:off x="8610602" y="6416677"/>
            <a:ext cx="838199" cy="365125"/>
          </a:xfrm>
          <a:prstGeom prst="rect">
            <a:avLst/>
          </a:prstGeom>
        </p:spPr>
        <p:txBody>
          <a:bodyPr vert="horz" lIns="91440" tIns="45720" rIns="91440" bIns="45720" rtlCol="0" anchor="ctr"/>
          <a:lstStyle>
            <a:lvl1pPr algn="r">
              <a:defRPr sz="894" smtClean="0">
                <a:solidFill>
                  <a:schemeClr val="tx1"/>
                </a:solidFill>
                <a:latin typeface="Meiryo UI" panose="020B0604030504040204" pitchFamily="50" charset="-128"/>
              </a:defRPr>
            </a:lvl1pPr>
          </a:lstStyle>
          <a:p>
            <a:pPr>
              <a:defRPr/>
            </a:pPr>
            <a:fld id="{DDFAC6C7-31AC-4ACA-8D47-1709148EC695}" type="slidenum">
              <a:rPr lang="en-US" altLang="ja-JP" smtClean="0"/>
              <a:pPr>
                <a:defRPr/>
              </a:pPr>
              <a:t>‹#›</a:t>
            </a:fld>
            <a:endParaRPr lang="en-US" altLang="ja-JP" dirty="0"/>
          </a:p>
        </p:txBody>
      </p:sp>
    </p:spTree>
    <p:extLst>
      <p:ext uri="{BB962C8B-B14F-4D97-AF65-F5344CB8AC3E}">
        <p14:creationId xmlns:p14="http://schemas.microsoft.com/office/powerpoint/2010/main" val="2675436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p:fade/>
  </p:transition>
  <p:hf hdr="0" ftr="0" dt="0"/>
  <p:txStyles>
    <p:titleStyle>
      <a:lvl1pPr algn="l" defTabSz="742950" rtl="0" fontAlgn="base">
        <a:lnSpc>
          <a:spcPct val="90000"/>
        </a:lnSpc>
        <a:spcBef>
          <a:spcPct val="0"/>
        </a:spcBef>
        <a:spcAft>
          <a:spcPct val="0"/>
        </a:spcAft>
        <a:defRPr kumimoji="1" sz="2600" kern="1200">
          <a:solidFill>
            <a:schemeClr val="tx1"/>
          </a:solidFill>
          <a:latin typeface="ＭＳ 明朝" panose="02020609040205080304" pitchFamily="17" charset="-128"/>
          <a:ea typeface="ＭＳ 明朝" panose="02020609040205080304" pitchFamily="17" charset="-128"/>
          <a:cs typeface="+mj-cs"/>
        </a:defRPr>
      </a:lvl1pPr>
      <a:lvl2pPr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2pPr>
      <a:lvl3pPr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3pPr>
      <a:lvl4pPr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4pPr>
      <a:lvl5pPr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5pPr>
      <a:lvl6pPr marL="457200"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6pPr>
      <a:lvl7pPr marL="914400"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7pPr>
      <a:lvl8pPr marL="1371600"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8pPr>
      <a:lvl9pPr marL="1828800" algn="l" defTabSz="742950" rtl="0" fontAlgn="base">
        <a:lnSpc>
          <a:spcPct val="90000"/>
        </a:lnSpc>
        <a:spcBef>
          <a:spcPct val="0"/>
        </a:spcBef>
        <a:spcAft>
          <a:spcPct val="0"/>
        </a:spcAft>
        <a:defRPr kumimoji="1" sz="2600">
          <a:solidFill>
            <a:schemeClr val="tx1"/>
          </a:solidFill>
          <a:latin typeface="ＭＳ 明朝" panose="02020609040205080304" pitchFamily="17" charset="-128"/>
          <a:ea typeface="ＭＳ 明朝" panose="02020609040205080304" pitchFamily="17" charset="-128"/>
        </a:defRPr>
      </a:lvl9pPr>
    </p:titleStyle>
    <p:bodyStyle>
      <a:lvl1pPr marL="185738" indent="-185738" algn="l" defTabSz="742950" rtl="0" fontAlgn="base">
        <a:lnSpc>
          <a:spcPct val="90000"/>
        </a:lnSpc>
        <a:spcBef>
          <a:spcPts val="1463"/>
        </a:spcBef>
        <a:spcAft>
          <a:spcPct val="0"/>
        </a:spcAft>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1pPr>
      <a:lvl2pPr marL="371475" indent="-147638" algn="l" defTabSz="742950" rtl="0" fontAlgn="base">
        <a:lnSpc>
          <a:spcPct val="90000"/>
        </a:lnSpc>
        <a:spcBef>
          <a:spcPts val="975"/>
        </a:spcBef>
        <a:spcAft>
          <a:spcPct val="0"/>
        </a:spcAft>
        <a:buFont typeface="Arial" panose="020B0604020202020204"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2pPr>
      <a:lvl3pPr marL="557213" indent="-147638" algn="l" defTabSz="742950" rtl="0" fontAlgn="base">
        <a:lnSpc>
          <a:spcPct val="90000"/>
        </a:lnSpc>
        <a:spcBef>
          <a:spcPts val="488"/>
        </a:spcBef>
        <a:spcAft>
          <a:spcPct val="0"/>
        </a:spcAft>
        <a:buFont typeface="Arial" panose="020B0604020202020204" pitchFamily="34" charset="0"/>
        <a:buChar char="•"/>
        <a:defRPr kumimoji="1" sz="1300" kern="1200">
          <a:solidFill>
            <a:schemeClr val="tx1"/>
          </a:solidFill>
          <a:latin typeface="Meiryo UI" panose="020B0604030504040204" pitchFamily="50" charset="-128"/>
          <a:ea typeface="Meiryo UI" panose="020B0604030504040204" pitchFamily="50" charset="-128"/>
          <a:cs typeface="+mn-cs"/>
        </a:defRPr>
      </a:lvl3pPr>
      <a:lvl4pPr marL="742950" indent="-147638" algn="l" defTabSz="742950" rtl="0" fontAlgn="base">
        <a:lnSpc>
          <a:spcPct val="90000"/>
        </a:lnSpc>
        <a:spcBef>
          <a:spcPts val="488"/>
        </a:spcBef>
        <a:spcAft>
          <a:spcPct val="0"/>
        </a:spcAft>
        <a:buFont typeface="Arial" panose="020B0604020202020204"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4pPr>
      <a:lvl5pPr marL="928688" indent="-147638" algn="l" defTabSz="742950" rtl="0" fontAlgn="base">
        <a:lnSpc>
          <a:spcPct val="90000"/>
        </a:lnSpc>
        <a:spcBef>
          <a:spcPts val="488"/>
        </a:spcBef>
        <a:spcAft>
          <a:spcPct val="0"/>
        </a:spcAft>
        <a:buFont typeface="Arial" panose="020B0604020202020204" pitchFamily="34" charset="0"/>
        <a:buChar char="•"/>
        <a:defRPr kumimoji="1" sz="1100" kern="1200">
          <a:solidFill>
            <a:schemeClr val="tx1"/>
          </a:solidFill>
          <a:latin typeface="Meiryo UI" panose="020B0604030504040204" pitchFamily="50" charset="-128"/>
          <a:ea typeface="Meiryo UI" panose="020B0604030504040204" pitchFamily="50" charset="-128"/>
          <a:cs typeface="+mn-cs"/>
        </a:defRPr>
      </a:lvl5pPr>
      <a:lvl6pPr marL="1114425" indent="-148590" algn="l" defTabSz="742950" rtl="0" eaLnBrk="1" latinLnBrk="0" hangingPunct="1">
        <a:lnSpc>
          <a:spcPct val="90000"/>
        </a:lnSpc>
        <a:spcBef>
          <a:spcPts val="488"/>
        </a:spcBef>
        <a:buFont typeface="Arial" panose="020B0604020202020204" pitchFamily="34" charset="0"/>
        <a:buChar char="•"/>
        <a:defRPr kumimoji="1" sz="1138" kern="1200">
          <a:solidFill>
            <a:schemeClr val="tx1"/>
          </a:solidFill>
          <a:latin typeface="+mn-lt"/>
          <a:ea typeface="+mn-ea"/>
          <a:cs typeface="+mn-cs"/>
        </a:defRPr>
      </a:lvl6pPr>
      <a:lvl7pPr marL="1300163" indent="-148590" algn="l" defTabSz="742950" rtl="0" eaLnBrk="1" latinLnBrk="0" hangingPunct="1">
        <a:lnSpc>
          <a:spcPct val="90000"/>
        </a:lnSpc>
        <a:spcBef>
          <a:spcPts val="488"/>
        </a:spcBef>
        <a:buFont typeface="Arial" panose="020B0604020202020204" pitchFamily="34" charset="0"/>
        <a:buChar char="•"/>
        <a:defRPr kumimoji="1" sz="1138" kern="1200">
          <a:solidFill>
            <a:schemeClr val="tx1"/>
          </a:solidFill>
          <a:latin typeface="+mn-lt"/>
          <a:ea typeface="+mn-ea"/>
          <a:cs typeface="+mn-cs"/>
        </a:defRPr>
      </a:lvl7pPr>
      <a:lvl8pPr marL="1485900" indent="-148590" algn="l" defTabSz="742950" rtl="0" eaLnBrk="1" latinLnBrk="0" hangingPunct="1">
        <a:lnSpc>
          <a:spcPct val="90000"/>
        </a:lnSpc>
        <a:spcBef>
          <a:spcPts val="488"/>
        </a:spcBef>
        <a:buFont typeface="Arial" panose="020B0604020202020204" pitchFamily="34" charset="0"/>
        <a:buChar char="•"/>
        <a:defRPr kumimoji="1" sz="1138" kern="1200">
          <a:solidFill>
            <a:schemeClr val="tx1"/>
          </a:solidFill>
          <a:latin typeface="+mn-lt"/>
          <a:ea typeface="+mn-ea"/>
          <a:cs typeface="+mn-cs"/>
        </a:defRPr>
      </a:lvl8pPr>
      <a:lvl9pPr marL="1671638" indent="-148590" algn="l" defTabSz="742950" rtl="0" eaLnBrk="1" latinLnBrk="0" hangingPunct="1">
        <a:lnSpc>
          <a:spcPct val="90000"/>
        </a:lnSpc>
        <a:spcBef>
          <a:spcPts val="488"/>
        </a:spcBef>
        <a:buFont typeface="Arial" panose="020B0604020202020204" pitchFamily="34" charset="0"/>
        <a:buChar char="•"/>
        <a:defRPr kumimoji="1" sz="1138"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71E45978-6FCB-49E5-A914-B531F0D32897}"/>
              </a:ext>
            </a:extLst>
          </p:cNvPr>
          <p:cNvSpPr>
            <a:spLocks noGrp="1" noChangeArrowheads="1"/>
          </p:cNvSpPr>
          <p:nvPr>
            <p:ph type="title"/>
          </p:nvPr>
        </p:nvSpPr>
        <p:spPr bwMode="auto">
          <a:xfrm>
            <a:off x="609601"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50883" name="Rectangle 3">
            <a:extLst>
              <a:ext uri="{FF2B5EF4-FFF2-40B4-BE49-F238E27FC236}">
                <a16:creationId xmlns:a16="http://schemas.microsoft.com/office/drawing/2014/main" id="{EAD7B5F4-8AD7-42DF-B754-2EC2B43071BB}"/>
              </a:ext>
            </a:extLst>
          </p:cNvPr>
          <p:cNvSpPr>
            <a:spLocks noGrp="1" noChangeArrowheads="1"/>
          </p:cNvSpPr>
          <p:nvPr>
            <p:ph type="body" idx="1"/>
          </p:nvPr>
        </p:nvSpPr>
        <p:spPr bwMode="auto">
          <a:xfrm>
            <a:off x="609601" y="1600202"/>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0884" name="Rectangle 4">
            <a:extLst>
              <a:ext uri="{FF2B5EF4-FFF2-40B4-BE49-F238E27FC236}">
                <a16:creationId xmlns:a16="http://schemas.microsoft.com/office/drawing/2014/main" id="{23BBEEBC-5CB0-4896-B5F2-40BB96BE0DD0}"/>
              </a:ext>
            </a:extLst>
          </p:cNvPr>
          <p:cNvSpPr>
            <a:spLocks noGrp="1" noChangeArrowheads="1"/>
          </p:cNvSpPr>
          <p:nvPr>
            <p:ph type="dt" sz="half" idx="2"/>
          </p:nvPr>
        </p:nvSpPr>
        <p:spPr bwMode="auto">
          <a:xfrm>
            <a:off x="609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b="0">
                <a:solidFill>
                  <a:srgbClr val="000000"/>
                </a:solidFill>
                <a:latin typeface="Arial" pitchFamily="34" charset="0"/>
                <a:ea typeface="ＭＳ Ｐゴシック" pitchFamily="50" charset="-128"/>
              </a:defRPr>
            </a:lvl1pPr>
          </a:lstStyle>
          <a:p>
            <a:pPr>
              <a:defRPr/>
            </a:pPr>
            <a:endParaRPr lang="en-US" altLang="ja-JP" dirty="0"/>
          </a:p>
        </p:txBody>
      </p:sp>
      <p:sp>
        <p:nvSpPr>
          <p:cNvPr id="250885" name="Rectangle 5">
            <a:extLst>
              <a:ext uri="{FF2B5EF4-FFF2-40B4-BE49-F238E27FC236}">
                <a16:creationId xmlns:a16="http://schemas.microsoft.com/office/drawing/2014/main" id="{2763CF2B-B80A-400D-9BBC-FF34E0BF54B1}"/>
              </a:ext>
            </a:extLst>
          </p:cNvPr>
          <p:cNvSpPr>
            <a:spLocks noGrp="1" noChangeArrowheads="1"/>
          </p:cNvSpPr>
          <p:nvPr>
            <p:ph type="ftr" sz="quarter" idx="3"/>
          </p:nvPr>
        </p:nvSpPr>
        <p:spPr bwMode="auto">
          <a:xfrm>
            <a:off x="4165601" y="6245225"/>
            <a:ext cx="38608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b="0">
                <a:solidFill>
                  <a:srgbClr val="000000"/>
                </a:solidFill>
                <a:latin typeface="Arial" pitchFamily="34" charset="0"/>
                <a:ea typeface="ＭＳ Ｐゴシック" pitchFamily="50" charset="-128"/>
              </a:defRPr>
            </a:lvl1pPr>
          </a:lstStyle>
          <a:p>
            <a:pPr>
              <a:defRPr/>
            </a:pPr>
            <a:endParaRPr lang="en-US" altLang="ja-JP" dirty="0"/>
          </a:p>
        </p:txBody>
      </p:sp>
      <p:sp>
        <p:nvSpPr>
          <p:cNvPr id="250886" name="Rectangle 6">
            <a:extLst>
              <a:ext uri="{FF2B5EF4-FFF2-40B4-BE49-F238E27FC236}">
                <a16:creationId xmlns:a16="http://schemas.microsoft.com/office/drawing/2014/main" id="{3EA6784A-D850-407B-B4E8-8E574ACBDAB6}"/>
              </a:ext>
            </a:extLst>
          </p:cNvPr>
          <p:cNvSpPr>
            <a:spLocks noGrp="1" noChangeArrowheads="1"/>
          </p:cNvSpPr>
          <p:nvPr>
            <p:ph type="sldNum" sz="quarter" idx="4"/>
          </p:nvPr>
        </p:nvSpPr>
        <p:spPr bwMode="auto">
          <a:xfrm>
            <a:off x="8737601"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b="0">
                <a:solidFill>
                  <a:srgbClr val="000000"/>
                </a:solidFill>
              </a:defRPr>
            </a:lvl1pPr>
          </a:lstStyle>
          <a:p>
            <a:pPr>
              <a:defRPr/>
            </a:pPr>
            <a:fld id="{A661E2DD-5B94-4731-A1C3-BB568D66533F}" type="slidenum">
              <a:rPr lang="en-US" altLang="ja-JP"/>
              <a:pPr>
                <a:defRPr/>
              </a:pPr>
              <a:t>‹#›</a:t>
            </a:fld>
            <a:endParaRPr lang="en-US" altLang="ja-JP" dirty="0"/>
          </a:p>
        </p:txBody>
      </p:sp>
    </p:spTree>
    <p:extLst>
      <p:ext uri="{BB962C8B-B14F-4D97-AF65-F5344CB8AC3E}">
        <p14:creationId xmlns:p14="http://schemas.microsoft.com/office/powerpoint/2010/main" val="291665019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fade">
                                      <p:cBhvr>
                                        <p:cTn id="7" dur="2000"/>
                                        <p:tgtEl>
                                          <p:spTgt spid="2508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883"/>
                                        </p:tgtEl>
                                        <p:attrNameLst>
                                          <p:attrName>style.visibility</p:attrName>
                                        </p:attrNameLst>
                                      </p:cBhvr>
                                      <p:to>
                                        <p:strVal val="visible"/>
                                      </p:to>
                                    </p:set>
                                    <p:animEffect transition="in" filter="fade">
                                      <p:cBhvr>
                                        <p:cTn id="10" dur="2000"/>
                                        <p:tgtEl>
                                          <p:spTgt spid="25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3" grpId="0">
        <p:tmplLst>
          <p:tmpl>
            <p:tnLst>
              <p:par>
                <p:cTn presetID="10" presetClass="entr" presetSubtype="0" fill="hold" nodeType="withEffect">
                  <p:stCondLst>
                    <p:cond delay="0"/>
                  </p:stCondLst>
                  <p:childTnLst>
                    <p:set>
                      <p:cBhvr>
                        <p:cTn dur="1" fill="hold">
                          <p:stCondLst>
                            <p:cond delay="0"/>
                          </p:stCondLst>
                        </p:cTn>
                        <p:tgtEl>
                          <p:spTgt spid="250883"/>
                        </p:tgtEl>
                        <p:attrNameLst>
                          <p:attrName>style.visibility</p:attrName>
                        </p:attrNameLst>
                      </p:cBhvr>
                      <p:to>
                        <p:strVal val="visible"/>
                      </p:to>
                    </p:set>
                    <p:animEffect transition="in" filter="fade">
                      <p:cBhvr>
                        <p:cTn dur="2000"/>
                        <p:tgtEl>
                          <p:spTgt spid="250883"/>
                        </p:tgtEl>
                      </p:cBhvr>
                    </p:animEffect>
                  </p:childTnLst>
                </p:cTn>
              </p:par>
            </p:tnLst>
          </p:tmpl>
        </p:tmplLst>
      </p:bldP>
    </p:bldLst>
  </p:timing>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0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0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000">
          <a:solidFill>
            <a:schemeClr val="tx2"/>
          </a:solidFill>
          <a:latin typeface="Arial" pitchFamily="34" charset="0"/>
          <a:ea typeface="ＭＳ Ｐゴシック" pitchFamily="50" charset="-128"/>
        </a:defRPr>
      </a:lvl5pPr>
      <a:lvl6pPr marL="422041" algn="ctr" rtl="0" fontAlgn="base">
        <a:spcBef>
          <a:spcPct val="0"/>
        </a:spcBef>
        <a:spcAft>
          <a:spcPct val="0"/>
        </a:spcAft>
        <a:defRPr kumimoji="1" sz="4062">
          <a:solidFill>
            <a:schemeClr val="tx2"/>
          </a:solidFill>
          <a:latin typeface="Arial" pitchFamily="34" charset="0"/>
          <a:ea typeface="ＭＳ Ｐゴシック" pitchFamily="50" charset="-128"/>
        </a:defRPr>
      </a:lvl6pPr>
      <a:lvl7pPr marL="844083" algn="ctr" rtl="0" fontAlgn="base">
        <a:spcBef>
          <a:spcPct val="0"/>
        </a:spcBef>
        <a:spcAft>
          <a:spcPct val="0"/>
        </a:spcAft>
        <a:defRPr kumimoji="1" sz="4062">
          <a:solidFill>
            <a:schemeClr val="tx2"/>
          </a:solidFill>
          <a:latin typeface="Arial" pitchFamily="34" charset="0"/>
          <a:ea typeface="ＭＳ Ｐゴシック" pitchFamily="50" charset="-128"/>
        </a:defRPr>
      </a:lvl7pPr>
      <a:lvl8pPr marL="1266124" algn="ctr" rtl="0" fontAlgn="base">
        <a:spcBef>
          <a:spcPct val="0"/>
        </a:spcBef>
        <a:spcAft>
          <a:spcPct val="0"/>
        </a:spcAft>
        <a:defRPr kumimoji="1" sz="4062">
          <a:solidFill>
            <a:schemeClr val="tx2"/>
          </a:solidFill>
          <a:latin typeface="Arial" pitchFamily="34" charset="0"/>
          <a:ea typeface="ＭＳ Ｐゴシック" pitchFamily="50" charset="-128"/>
        </a:defRPr>
      </a:lvl8pPr>
      <a:lvl9pPr marL="1688165" algn="ctr" rtl="0" fontAlgn="base">
        <a:spcBef>
          <a:spcPct val="0"/>
        </a:spcBef>
        <a:spcAft>
          <a:spcPct val="0"/>
        </a:spcAft>
        <a:defRPr kumimoji="1" sz="4062">
          <a:solidFill>
            <a:schemeClr val="tx2"/>
          </a:solidFill>
          <a:latin typeface="Arial" pitchFamily="34" charset="0"/>
          <a:ea typeface="ＭＳ Ｐゴシック" pitchFamily="50" charset="-128"/>
        </a:defRPr>
      </a:lvl9pPr>
    </p:titleStyle>
    <p:bodyStyle>
      <a:lvl1pPr marL="315913" indent="-315913" algn="l" rtl="0" eaLnBrk="0" fontAlgn="base" hangingPunct="0">
        <a:spcBef>
          <a:spcPct val="20000"/>
        </a:spcBef>
        <a:spcAft>
          <a:spcPct val="0"/>
        </a:spcAft>
        <a:buChar char="•"/>
        <a:defRPr kumimoji="1" sz="2900">
          <a:solidFill>
            <a:schemeClr val="tx1"/>
          </a:solidFill>
          <a:latin typeface="+mn-lt"/>
          <a:ea typeface="+mn-ea"/>
          <a:cs typeface="+mn-cs"/>
        </a:defRPr>
      </a:lvl1pPr>
      <a:lvl2pPr marL="685800" indent="-263525" algn="l" rtl="0" eaLnBrk="0" fontAlgn="base" hangingPunct="0">
        <a:spcBef>
          <a:spcPct val="20000"/>
        </a:spcBef>
        <a:spcAft>
          <a:spcPct val="0"/>
        </a:spcAft>
        <a:buChar char="–"/>
        <a:defRPr kumimoji="1" sz="2500">
          <a:solidFill>
            <a:schemeClr val="tx1"/>
          </a:solidFill>
          <a:latin typeface="+mn-lt"/>
          <a:ea typeface="+mn-ea"/>
        </a:defRPr>
      </a:lvl2pPr>
      <a:lvl3pPr marL="1054100" indent="-209550" algn="l" rtl="0" eaLnBrk="0" fontAlgn="base" hangingPunct="0">
        <a:spcBef>
          <a:spcPct val="20000"/>
        </a:spcBef>
        <a:spcAft>
          <a:spcPct val="0"/>
        </a:spcAft>
        <a:buChar char="•"/>
        <a:defRPr kumimoji="1" sz="2200">
          <a:solidFill>
            <a:schemeClr val="tx1"/>
          </a:solidFill>
          <a:latin typeface="+mn-lt"/>
          <a:ea typeface="+mn-ea"/>
        </a:defRPr>
      </a:lvl3pPr>
      <a:lvl4pPr marL="1476375" indent="-209550" algn="l" rtl="0" eaLnBrk="0" fontAlgn="base" hangingPunct="0">
        <a:spcBef>
          <a:spcPct val="20000"/>
        </a:spcBef>
        <a:spcAft>
          <a:spcPct val="0"/>
        </a:spcAft>
        <a:buChar char="–"/>
        <a:defRPr kumimoji="1">
          <a:solidFill>
            <a:schemeClr val="tx1"/>
          </a:solidFill>
          <a:latin typeface="+mn-lt"/>
          <a:ea typeface="+mn-ea"/>
        </a:defRPr>
      </a:lvl4pPr>
      <a:lvl5pPr marL="1898650" indent="-209550" algn="l" rtl="0" eaLnBrk="0" fontAlgn="base" hangingPunct="0">
        <a:spcBef>
          <a:spcPct val="20000"/>
        </a:spcBef>
        <a:spcAft>
          <a:spcPct val="0"/>
        </a:spcAft>
        <a:buChar char="»"/>
        <a:defRPr kumimoji="1">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4">
            <a:extLst>
              <a:ext uri="{FF2B5EF4-FFF2-40B4-BE49-F238E27FC236}">
                <a16:creationId xmlns:a16="http://schemas.microsoft.com/office/drawing/2014/main" id="{C159F910-71A1-44B1-AAA0-AFFE5E2A4AC2}"/>
              </a:ext>
            </a:extLst>
          </p:cNvPr>
          <p:cNvSpPr>
            <a:spLocks noGrp="1" noChangeArrowheads="1"/>
          </p:cNvSpPr>
          <p:nvPr>
            <p:ph type="title" idx="4294967295"/>
          </p:nvPr>
        </p:nvSpPr>
        <p:spPr>
          <a:xfrm>
            <a:off x="537784" y="1546333"/>
            <a:ext cx="10793791" cy="2303462"/>
          </a:xfrm>
          <a:noFill/>
          <a:ln cap="flat" algn="ctr">
            <a:solidFill>
              <a:schemeClr val="tx1"/>
            </a:solidFill>
            <a:miter lim="800000"/>
            <a:headEnd/>
            <a:tailEnd/>
          </a:ln>
        </p:spPr>
        <p:txBody>
          <a:bodyPr anchor="ctr"/>
          <a:lstStyle/>
          <a:p>
            <a:pPr algn="ctr">
              <a:defRPr/>
            </a:pPr>
            <a:r>
              <a:rPr kumimoji="1" lang="ja-JP" altLang="en-US" sz="4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サービス提供職員への助言・指導について</a:t>
            </a:r>
            <a:endParaRPr lang="ja-JP" altLang="en-US" sz="3600" dirty="0">
              <a:latin typeface="ＭＳ Ｐゴシック" panose="020B0600070205080204" pitchFamily="50" charset="-128"/>
              <a:ea typeface="ＭＳ Ｐゴシック" panose="020B0600070205080204" pitchFamily="50" charset="-128"/>
            </a:endParaRPr>
          </a:p>
        </p:txBody>
      </p:sp>
      <p:sp>
        <p:nvSpPr>
          <p:cNvPr id="273411" name="サブタイトル 2">
            <a:extLst>
              <a:ext uri="{FF2B5EF4-FFF2-40B4-BE49-F238E27FC236}">
                <a16:creationId xmlns:a16="http://schemas.microsoft.com/office/drawing/2014/main" id="{9E57BD7E-337F-4E7D-AA07-C338F7AB9D49}"/>
              </a:ext>
            </a:extLst>
          </p:cNvPr>
          <p:cNvSpPr txBox="1">
            <a:spLocks/>
          </p:cNvSpPr>
          <p:nvPr/>
        </p:nvSpPr>
        <p:spPr bwMode="auto">
          <a:xfrm>
            <a:off x="1811971" y="4678753"/>
            <a:ext cx="7691058" cy="9310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defTabSz="742950">
              <a:lnSpc>
                <a:spcPct val="90000"/>
              </a:lnSpc>
              <a:spcBef>
                <a:spcPts val="1463"/>
              </a:spcBef>
              <a:buFont typeface="Arial" panose="020B0604020202020204" pitchFamily="34" charset="0"/>
              <a:buChar char="•"/>
              <a:defRPr kumimoji="1" sz="1600">
                <a:solidFill>
                  <a:schemeClr val="tx1"/>
                </a:solidFill>
                <a:latin typeface="Meiryo UI" panose="020B0604030504040204" pitchFamily="50" charset="-128"/>
                <a:ea typeface="Meiryo UI" panose="020B0604030504040204" pitchFamily="50" charset="-128"/>
              </a:defRPr>
            </a:lvl1pPr>
            <a:lvl2pPr marL="371475" indent="-147638" defTabSz="742950">
              <a:lnSpc>
                <a:spcPct val="90000"/>
              </a:lnSpc>
              <a:spcBef>
                <a:spcPts val="975"/>
              </a:spcBef>
              <a:buFont typeface="Arial" panose="020B0604020202020204" pitchFamily="34" charset="0"/>
              <a:buChar char="•"/>
              <a:defRPr kumimoji="1" sz="1400">
                <a:solidFill>
                  <a:schemeClr val="tx1"/>
                </a:solidFill>
                <a:latin typeface="Meiryo UI" panose="020B0604030504040204" pitchFamily="50" charset="-128"/>
                <a:ea typeface="Meiryo UI" panose="020B0604030504040204" pitchFamily="50" charset="-128"/>
              </a:defRPr>
            </a:lvl2pPr>
            <a:lvl3pPr marL="557213" indent="-147638" defTabSz="742950">
              <a:lnSpc>
                <a:spcPct val="90000"/>
              </a:lnSpc>
              <a:spcBef>
                <a:spcPts val="488"/>
              </a:spcBef>
              <a:buFont typeface="Arial" panose="020B0604020202020204" pitchFamily="34" charset="0"/>
              <a:buChar char="•"/>
              <a:defRPr kumimoji="1" sz="1300">
                <a:solidFill>
                  <a:schemeClr val="tx1"/>
                </a:solidFill>
                <a:latin typeface="Meiryo UI" panose="020B0604030504040204" pitchFamily="50" charset="-128"/>
                <a:ea typeface="Meiryo UI" panose="020B0604030504040204" pitchFamily="50" charset="-128"/>
              </a:defRPr>
            </a:lvl3pPr>
            <a:lvl4pPr marL="742950" indent="-147638" defTabSz="742950">
              <a:lnSpc>
                <a:spcPct val="90000"/>
              </a:lnSpc>
              <a:spcBef>
                <a:spcPts val="488"/>
              </a:spcBef>
              <a:buFont typeface="Arial" panose="020B0604020202020204" pitchFamily="34" charset="0"/>
              <a:buChar char="•"/>
              <a:defRPr kumimoji="1" sz="1100">
                <a:solidFill>
                  <a:schemeClr val="tx1"/>
                </a:solidFill>
                <a:latin typeface="Meiryo UI" panose="020B0604030504040204" pitchFamily="50" charset="-128"/>
                <a:ea typeface="Meiryo UI" panose="020B0604030504040204" pitchFamily="50" charset="-128"/>
              </a:defRPr>
            </a:lvl4pPr>
            <a:lvl5pPr marL="928688" indent="-147638" defTabSz="742950">
              <a:lnSpc>
                <a:spcPct val="90000"/>
              </a:lnSpc>
              <a:spcBef>
                <a:spcPts val="488"/>
              </a:spcBef>
              <a:buFont typeface="Arial" panose="020B0604020202020204" pitchFamily="34" charset="0"/>
              <a:buChar char="•"/>
              <a:defRPr kumimoji="1" sz="1100">
                <a:solidFill>
                  <a:schemeClr val="tx1"/>
                </a:solidFill>
                <a:latin typeface="Meiryo UI" panose="020B0604030504040204" pitchFamily="50" charset="-128"/>
                <a:ea typeface="Meiryo UI" panose="020B0604030504040204" pitchFamily="50" charset="-128"/>
              </a:defRPr>
            </a:lvl5pPr>
            <a:lvl6pPr marL="1385888" indent="-147638" defTabSz="742950" fontAlgn="base">
              <a:lnSpc>
                <a:spcPct val="90000"/>
              </a:lnSpc>
              <a:spcBef>
                <a:spcPts val="488"/>
              </a:spcBef>
              <a:spcAft>
                <a:spcPct val="0"/>
              </a:spcAft>
              <a:buFont typeface="Arial" panose="020B0604020202020204" pitchFamily="34" charset="0"/>
              <a:buChar char="•"/>
              <a:defRPr kumimoji="1" sz="1100">
                <a:solidFill>
                  <a:schemeClr val="tx1"/>
                </a:solidFill>
                <a:latin typeface="Meiryo UI" panose="020B0604030504040204" pitchFamily="50" charset="-128"/>
                <a:ea typeface="Meiryo UI" panose="020B0604030504040204" pitchFamily="50" charset="-128"/>
              </a:defRPr>
            </a:lvl6pPr>
            <a:lvl7pPr marL="1843088" indent="-147638" defTabSz="742950" fontAlgn="base">
              <a:lnSpc>
                <a:spcPct val="90000"/>
              </a:lnSpc>
              <a:spcBef>
                <a:spcPts val="488"/>
              </a:spcBef>
              <a:spcAft>
                <a:spcPct val="0"/>
              </a:spcAft>
              <a:buFont typeface="Arial" panose="020B0604020202020204" pitchFamily="34" charset="0"/>
              <a:buChar char="•"/>
              <a:defRPr kumimoji="1" sz="1100">
                <a:solidFill>
                  <a:schemeClr val="tx1"/>
                </a:solidFill>
                <a:latin typeface="Meiryo UI" panose="020B0604030504040204" pitchFamily="50" charset="-128"/>
                <a:ea typeface="Meiryo UI" panose="020B0604030504040204" pitchFamily="50" charset="-128"/>
              </a:defRPr>
            </a:lvl7pPr>
            <a:lvl8pPr marL="2300288" indent="-147638" defTabSz="742950" fontAlgn="base">
              <a:lnSpc>
                <a:spcPct val="90000"/>
              </a:lnSpc>
              <a:spcBef>
                <a:spcPts val="488"/>
              </a:spcBef>
              <a:spcAft>
                <a:spcPct val="0"/>
              </a:spcAft>
              <a:buFont typeface="Arial" panose="020B0604020202020204" pitchFamily="34" charset="0"/>
              <a:buChar char="•"/>
              <a:defRPr kumimoji="1" sz="1100">
                <a:solidFill>
                  <a:schemeClr val="tx1"/>
                </a:solidFill>
                <a:latin typeface="Meiryo UI" panose="020B0604030504040204" pitchFamily="50" charset="-128"/>
                <a:ea typeface="Meiryo UI" panose="020B0604030504040204" pitchFamily="50" charset="-128"/>
              </a:defRPr>
            </a:lvl8pPr>
            <a:lvl9pPr marL="2757488" indent="-147638" defTabSz="742950" fontAlgn="base">
              <a:lnSpc>
                <a:spcPct val="90000"/>
              </a:lnSpc>
              <a:spcBef>
                <a:spcPts val="488"/>
              </a:spcBef>
              <a:spcAft>
                <a:spcPct val="0"/>
              </a:spcAft>
              <a:buFont typeface="Arial" panose="020B0604020202020204" pitchFamily="34" charset="0"/>
              <a:buChar char="•"/>
              <a:defRPr kumimoji="1" sz="1100">
                <a:solidFill>
                  <a:schemeClr val="tx1"/>
                </a:solidFill>
                <a:latin typeface="Meiryo UI" panose="020B0604030504040204" pitchFamily="50" charset="-128"/>
                <a:ea typeface="Meiryo UI" panose="020B0604030504040204" pitchFamily="50" charset="-128"/>
              </a:defRPr>
            </a:lvl9pPr>
          </a:lstStyle>
          <a:p>
            <a:pPr algn="ctr" fontAlgn="base">
              <a:spcBef>
                <a:spcPct val="20000"/>
              </a:spcBef>
              <a:spcAft>
                <a:spcPct val="0"/>
              </a:spcAft>
              <a:buClr>
                <a:srgbClr val="EAEAEA"/>
              </a:buClr>
              <a:buSzPct val="80000"/>
              <a:buNone/>
            </a:pPr>
            <a:endParaRPr lang="en-US" altLang="ja-JP" sz="2000" b="1" dirty="0">
              <a:solidFill>
                <a:srgbClr val="404040"/>
              </a:solidFill>
              <a:latin typeface="HGP創英角ｺﾞｼｯｸUB" panose="020B0900000000000000" pitchFamily="50" charset="-128"/>
              <a:ea typeface="HGP創英角ｺﾞｼｯｸUB" panose="020B0900000000000000" pitchFamily="50" charset="-128"/>
              <a:cs typeface="HGP明朝E" panose="02020900000000000000" pitchFamily="18" charset="-128"/>
            </a:endParaRPr>
          </a:p>
          <a:p>
            <a:pPr algn="ctr" fontAlgn="base">
              <a:spcBef>
                <a:spcPct val="20000"/>
              </a:spcBef>
              <a:spcAft>
                <a:spcPct val="0"/>
              </a:spcAft>
              <a:buClr>
                <a:srgbClr val="EAEAEA"/>
              </a:buClr>
              <a:buSzPct val="80000"/>
              <a:buNone/>
            </a:pPr>
            <a:r>
              <a:rPr lang="en-US" altLang="ja-JP" sz="2000" b="1" dirty="0">
                <a:solidFill>
                  <a:srgbClr val="404040"/>
                </a:solidFill>
                <a:latin typeface="HGP創英角ｺﾞｼｯｸUB" panose="020B0900000000000000" pitchFamily="50" charset="-128"/>
                <a:ea typeface="HGP創英角ｺﾞｼｯｸUB" panose="020B0900000000000000" pitchFamily="50" charset="-128"/>
                <a:cs typeface="HGP明朝E" panose="02020900000000000000" pitchFamily="18" charset="-128"/>
              </a:rPr>
              <a:t>NPO</a:t>
            </a:r>
            <a:r>
              <a:rPr lang="ja-JP" altLang="en-US" sz="2000" b="1" dirty="0">
                <a:solidFill>
                  <a:srgbClr val="404040"/>
                </a:solidFill>
                <a:latin typeface="HGP創英角ｺﾞｼｯｸUB" panose="020B0900000000000000" pitchFamily="50" charset="-128"/>
                <a:ea typeface="HGP創英角ｺﾞｼｯｸUB" panose="020B0900000000000000" pitchFamily="50" charset="-128"/>
                <a:cs typeface="HGP明朝E" panose="02020900000000000000" pitchFamily="18" charset="-128"/>
              </a:rPr>
              <a:t>法人かながわ障がいケアマネジメント従事者ネットワーク相談役</a:t>
            </a:r>
          </a:p>
          <a:p>
            <a:pPr algn="ctr" fontAlgn="base">
              <a:spcBef>
                <a:spcPct val="20000"/>
              </a:spcBef>
              <a:spcAft>
                <a:spcPct val="0"/>
              </a:spcAft>
              <a:buClr>
                <a:srgbClr val="EAEAEA"/>
              </a:buClr>
              <a:buSzPct val="80000"/>
              <a:buNone/>
            </a:pPr>
            <a:r>
              <a:rPr lang="ja-JP" altLang="en-US" sz="2000" b="1" dirty="0">
                <a:solidFill>
                  <a:srgbClr val="404040"/>
                </a:solidFill>
                <a:latin typeface="HGP創英角ｺﾞｼｯｸUB" panose="020B0900000000000000" pitchFamily="50" charset="-128"/>
                <a:ea typeface="HGP創英角ｺﾞｼｯｸUB" panose="020B0900000000000000" pitchFamily="50" charset="-128"/>
                <a:cs typeface="HGP明朝E" panose="02020900000000000000" pitchFamily="18" charset="-128"/>
              </a:rPr>
              <a:t>（社福）星谷会　星谷学園　施設長　総合施設長　河　原　雄　一</a:t>
            </a:r>
          </a:p>
          <a:p>
            <a:pPr algn="ctr" fontAlgn="base">
              <a:spcBef>
                <a:spcPct val="20000"/>
              </a:spcBef>
              <a:spcAft>
                <a:spcPct val="0"/>
              </a:spcAft>
              <a:buClr>
                <a:srgbClr val="EAEAEA"/>
              </a:buClr>
              <a:buSzPct val="80000"/>
              <a:buNone/>
            </a:pPr>
            <a:endParaRPr lang="ja-JP" altLang="en-US" sz="2000" b="1" dirty="0">
              <a:solidFill>
                <a:srgbClr val="404040"/>
              </a:solidFill>
              <a:latin typeface="HGP創英角ｺﾞｼｯｸUB" panose="020B0900000000000000" pitchFamily="50" charset="-128"/>
              <a:ea typeface="HGP創英角ｺﾞｼｯｸUB" panose="020B0900000000000000" pitchFamily="50" charset="-128"/>
              <a:cs typeface="HGP明朝E" panose="02020900000000000000" pitchFamily="18" charset="-128"/>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863" y="78899"/>
            <a:ext cx="11623539" cy="691866"/>
          </a:xfrm>
          <a:solidFill>
            <a:srgbClr val="00FF00"/>
          </a:solidFill>
        </p:spPr>
        <p:txBody>
          <a:bodyPr>
            <a:normAutofit/>
          </a:bodyPr>
          <a:lstStyle/>
          <a:p>
            <a:pPr algn="ctr"/>
            <a:r>
              <a:rPr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anose="020B0604030504040204" pitchFamily="50" charset="-128"/>
              </a:rPr>
              <a:t>あなたの事業所（組織）は大丈夫？～こんなことは起きてない？？～</a:t>
            </a:r>
          </a:p>
        </p:txBody>
      </p:sp>
      <p:sp>
        <p:nvSpPr>
          <p:cNvPr id="4" name="スライド番号プレースホルダー 3"/>
          <p:cNvSpPr>
            <a:spLocks noGrp="1"/>
          </p:cNvSpPr>
          <p:nvPr>
            <p:ph type="sldNum" sz="quarter" idx="12"/>
          </p:nvPr>
        </p:nvSpPr>
        <p:spPr/>
        <p:txBody>
          <a:bodyPr/>
          <a:lstStyle/>
          <a:p>
            <a:pPr fontAlgn="base">
              <a:spcBef>
                <a:spcPct val="0"/>
              </a:spcBef>
              <a:spcAft>
                <a:spcPct val="0"/>
              </a:spcAft>
              <a:defRPr/>
            </a:pPr>
            <a:fld id="{761104AE-FC94-4432-B289-A0AFA5F50552}" type="slidenum">
              <a:rPr lang="en-US" altLang="ja-JP">
                <a:solidFill>
                  <a:srgbClr val="000000"/>
                </a:solidFill>
              </a:rPr>
              <a:pPr fontAlgn="base">
                <a:spcBef>
                  <a:spcPct val="0"/>
                </a:spcBef>
                <a:spcAft>
                  <a:spcPct val="0"/>
                </a:spcAft>
                <a:defRPr/>
              </a:pPr>
              <a:t>10</a:t>
            </a:fld>
            <a:endParaRPr lang="en-US" altLang="ja-JP" dirty="0">
              <a:solidFill>
                <a:srgbClr val="000000"/>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593" y="1817106"/>
            <a:ext cx="1199383" cy="815581"/>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459" y="3016764"/>
            <a:ext cx="848238" cy="86850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425" y="2208655"/>
            <a:ext cx="494636" cy="823407"/>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794" y="3665116"/>
            <a:ext cx="636346" cy="94815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0596" y="4040026"/>
            <a:ext cx="821251" cy="855589"/>
          </a:xfrm>
          <a:prstGeom prst="rect">
            <a:avLst/>
          </a:prstGeom>
        </p:spPr>
      </p:pic>
      <p:sp>
        <p:nvSpPr>
          <p:cNvPr id="13" name="正方形/長方形 12"/>
          <p:cNvSpPr/>
          <p:nvPr/>
        </p:nvSpPr>
        <p:spPr>
          <a:xfrm>
            <a:off x="1750522" y="3599317"/>
            <a:ext cx="8305946" cy="539877"/>
          </a:xfrm>
          <a:prstGeom prst="rect">
            <a:avLst/>
          </a:prstGeom>
        </p:spPr>
        <p:txBody>
          <a:bodyPr wrap="square">
            <a:noAutofit/>
          </a:bodyPr>
          <a:lstStyle/>
          <a:p>
            <a:pPr fontAlgn="base">
              <a:spcBef>
                <a:spcPct val="0"/>
              </a:spcBef>
              <a:spcAft>
                <a:spcPct val="0"/>
              </a:spcAft>
            </a:pPr>
            <a:r>
              <a:rPr lang="ja-JP" altLang="en-US" sz="1166" dirty="0">
                <a:solidFill>
                  <a:srgbClr val="000000"/>
                </a:solidFill>
                <a:latin typeface="Arial" charset="0"/>
                <a:ea typeface="ＭＳ Ｐゴシック" charset="-128"/>
              </a:rPr>
              <a:t/>
            </a:r>
            <a:br>
              <a:rPr lang="ja-JP" altLang="en-US" sz="1166" dirty="0">
                <a:solidFill>
                  <a:srgbClr val="000000"/>
                </a:solidFill>
                <a:latin typeface="Arial" charset="0"/>
                <a:ea typeface="ＭＳ Ｐゴシック" charset="-128"/>
              </a:rPr>
            </a:br>
            <a:endParaRPr lang="ja-JP" altLang="en-US" sz="1166" dirty="0">
              <a:solidFill>
                <a:srgbClr val="000000"/>
              </a:solidFill>
              <a:latin typeface="Arial" charset="0"/>
              <a:ea typeface="ＭＳ Ｐゴシック" charset="-128"/>
            </a:endParaRPr>
          </a:p>
        </p:txBody>
      </p:sp>
      <p:sp>
        <p:nvSpPr>
          <p:cNvPr id="14" name="正方形/長方形 13"/>
          <p:cNvSpPr/>
          <p:nvPr/>
        </p:nvSpPr>
        <p:spPr>
          <a:xfrm>
            <a:off x="238684" y="5951663"/>
            <a:ext cx="9396985" cy="422356"/>
          </a:xfrm>
          <a:prstGeom prst="rect">
            <a:avLst/>
          </a:prstGeom>
          <a:solidFill>
            <a:srgbClr val="FF99CC"/>
          </a:solidFill>
          <a:ln>
            <a:solidFill>
              <a:schemeClr val="tx1"/>
            </a:solidFill>
          </a:ln>
        </p:spPr>
        <p:txBody>
          <a:bodyPr wrap="square">
            <a:noAutofit/>
          </a:bodyPr>
          <a:lstStyle/>
          <a:p>
            <a:pPr fontAlgn="base">
              <a:spcBef>
                <a:spcPct val="0"/>
              </a:spcBef>
              <a:spcAft>
                <a:spcPct val="0"/>
              </a:spcAft>
            </a:pP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各事業所の実情を把握した上で「連携の意味やチーム作り」の実践を行うことが重要です。</a:t>
            </a:r>
          </a:p>
        </p:txBody>
      </p:sp>
      <p:sp>
        <p:nvSpPr>
          <p:cNvPr id="17" name="正方形/長方形 16"/>
          <p:cNvSpPr/>
          <p:nvPr/>
        </p:nvSpPr>
        <p:spPr>
          <a:xfrm>
            <a:off x="2017218" y="5963898"/>
            <a:ext cx="8305946" cy="368522"/>
          </a:xfrm>
          <a:prstGeom prst="rect">
            <a:avLst/>
          </a:prstGeom>
        </p:spPr>
        <p:txBody>
          <a:bodyPr wrap="square">
            <a:noAutofit/>
          </a:bodyPr>
          <a:lstStyle/>
          <a:p>
            <a:pPr fontAlgn="base">
              <a:spcBef>
                <a:spcPct val="0"/>
              </a:spcBef>
              <a:spcAft>
                <a:spcPct val="0"/>
              </a:spcAft>
            </a:pPr>
            <a:r>
              <a:rPr lang="ja-JP" altLang="en-US" sz="1166" dirty="0">
                <a:solidFill>
                  <a:srgbClr val="000000"/>
                </a:solidFill>
                <a:latin typeface="Arial" charset="0"/>
                <a:ea typeface="ＭＳ Ｐゴシック" charset="-128"/>
              </a:rPr>
              <a:t/>
            </a:r>
            <a:br>
              <a:rPr lang="ja-JP" altLang="en-US" sz="1166" dirty="0">
                <a:solidFill>
                  <a:srgbClr val="000000"/>
                </a:solidFill>
                <a:latin typeface="Arial" charset="0"/>
                <a:ea typeface="ＭＳ Ｐゴシック" charset="-128"/>
              </a:rPr>
            </a:br>
            <a:endParaRPr lang="ja-JP" altLang="en-US" sz="1166" dirty="0">
              <a:solidFill>
                <a:srgbClr val="000000"/>
              </a:solidFill>
              <a:latin typeface="Arial" charset="0"/>
              <a:ea typeface="ＭＳ Ｐゴシック" charset="-128"/>
            </a:endParaRPr>
          </a:p>
        </p:txBody>
      </p:sp>
      <p:sp>
        <p:nvSpPr>
          <p:cNvPr id="18" name="正方形/長方形 17"/>
          <p:cNvSpPr/>
          <p:nvPr/>
        </p:nvSpPr>
        <p:spPr>
          <a:xfrm>
            <a:off x="91725" y="4751382"/>
            <a:ext cx="11623539" cy="1092124"/>
          </a:xfrm>
          <a:prstGeom prst="rect">
            <a:avLst/>
          </a:prstGeom>
          <a:solidFill>
            <a:schemeClr val="accent1">
              <a:lumMod val="20000"/>
              <a:lumOff val="80000"/>
            </a:schemeClr>
          </a:solidFill>
          <a:ln>
            <a:solidFill>
              <a:srgbClr val="0033CC"/>
            </a:solidFill>
          </a:ln>
        </p:spPr>
        <p:txBody>
          <a:bodyPr wrap="square">
            <a:noAutofit/>
          </a:bodyPr>
          <a:lstStyle/>
          <a:p>
            <a:pPr fontAlgn="base">
              <a:spcBef>
                <a:spcPct val="0"/>
              </a:spcBef>
              <a:spcAft>
                <a:spcPct val="0"/>
              </a:spcAft>
            </a:pPr>
            <a:r>
              <a:rPr lang="ja-JP" altLang="en-US" sz="1600" b="1" dirty="0">
                <a:solidFill>
                  <a:srgbClr val="333399">
                    <a:lumMod val="75000"/>
                  </a:srgb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さまざまな職種が協力し連携し合って一人の利用者を支援しています。外部との連携がうまくいかない所は内部の連携も</a:t>
            </a:r>
            <a:r>
              <a:rPr lang="en-US" altLang="ja-JP" sz="1600" b="1" dirty="0">
                <a:solidFill>
                  <a:srgbClr val="333399">
                    <a:lumMod val="75000"/>
                  </a:srgb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err="1">
                <a:solidFill>
                  <a:srgbClr val="333399">
                    <a:lumMod val="75000"/>
                  </a:srgb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rgbClr val="333399">
                  <a:lumMod val="75000"/>
                </a:srgb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b="1" dirty="0">
                <a:solidFill>
                  <a:srgbClr val="333399">
                    <a:lumMod val="75000"/>
                  </a:srgb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送迎を兼務する生活支援員、相談員、支援スタッフ、看護師、理学療法士等などが連携して一人の利用者を支援します。事業所業務を一人のスタッフがすべてこなすことはないでしょう。人員配置基準も含めスタッフ間でお互いに助け合いながら、チームとして気持ちよく業務を進めたいはずです。</a:t>
            </a:r>
            <a:endParaRPr lang="en-US" altLang="ja-JP" sz="2400" b="1" dirty="0">
              <a:solidFill>
                <a:srgbClr val="333399">
                  <a:lumMod val="75000"/>
                </a:srgb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吹き出し 18"/>
          <p:cNvSpPr/>
          <p:nvPr/>
        </p:nvSpPr>
        <p:spPr bwMode="auto">
          <a:xfrm>
            <a:off x="463592" y="1017959"/>
            <a:ext cx="8371833" cy="547496"/>
          </a:xfrm>
          <a:prstGeom prst="wedgeRectCallout">
            <a:avLst>
              <a:gd name="adj1" fmla="val 60044"/>
              <a:gd name="adj2" fmla="val -17121"/>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○「中での健康管理があるから病院への送迎はやりません」「排泄介助や入浴介助は、看護業務ではないのでやりません」ときっぱり言い切る看護師。</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1" name="四角形吹き出し 20"/>
          <p:cNvSpPr/>
          <p:nvPr/>
        </p:nvSpPr>
        <p:spPr bwMode="auto">
          <a:xfrm>
            <a:off x="1720970" y="2346611"/>
            <a:ext cx="6362139" cy="547496"/>
          </a:xfrm>
          <a:prstGeom prst="wedgeRectCallout">
            <a:avLst>
              <a:gd name="adj1" fmla="val 62516"/>
              <a:gd name="adj2" fmla="val -20313"/>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○「この利用者何をしても文句ばっかりなのよ。相談員さん相談にのってあげて、</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あなたの仕事でしょ」と吐き捨てるようなケアスタッフ。</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2" name="四角形吹き出し 21"/>
          <p:cNvSpPr/>
          <p:nvPr/>
        </p:nvSpPr>
        <p:spPr bwMode="auto">
          <a:xfrm>
            <a:off x="2384212" y="3051900"/>
            <a:ext cx="7600798" cy="470294"/>
          </a:xfrm>
          <a:prstGeom prst="wedgeRectCallout">
            <a:avLst>
              <a:gd name="adj1" fmla="val -55560"/>
              <a:gd name="adj2" fmla="val 49369"/>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○家族からの苦情の電話に「その日は自分はお休みでしたからよく分かりません」と答える生活支援員。</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3" name="四角形吹き出し 22"/>
          <p:cNvSpPr/>
          <p:nvPr/>
        </p:nvSpPr>
        <p:spPr bwMode="auto">
          <a:xfrm>
            <a:off x="2219046" y="3658648"/>
            <a:ext cx="6863697" cy="547496"/>
          </a:xfrm>
          <a:prstGeom prst="wedgeRectCallout">
            <a:avLst>
              <a:gd name="adj1" fmla="val 59816"/>
              <a:gd name="adj2" fmla="val 26787"/>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○「あなたたちは、リハのこと何も知らないでしょ、こっちの言った通りにしてくれればいい」</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と上から目線のセラピスト。</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4" name="四角形吹き出し 23"/>
          <p:cNvSpPr/>
          <p:nvPr/>
        </p:nvSpPr>
        <p:spPr bwMode="auto">
          <a:xfrm>
            <a:off x="2443891" y="4291004"/>
            <a:ext cx="6631405" cy="382489"/>
          </a:xfrm>
          <a:prstGeom prst="wedgeRectCallout">
            <a:avLst>
              <a:gd name="adj1" fmla="val -58681"/>
              <a:gd name="adj2" fmla="val 4876"/>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fontAlgn="base">
              <a:spcBef>
                <a:spcPct val="0"/>
              </a:spcBef>
              <a:spcAft>
                <a:spcPct val="0"/>
              </a:spcAft>
            </a:pPr>
            <a:r>
              <a:rPr lang="ja-JP" altLang="en-US" sz="1332" dirty="0">
                <a:solidFill>
                  <a:srgbClr val="000000"/>
                </a:solidFill>
                <a:latin typeface="HGP創英角ｺﾞｼｯｸUB" panose="020B0900000000000000" pitchFamily="50" charset="-128"/>
                <a:ea typeface="HGP創英角ｺﾞｼｯｸUB" panose="020B0900000000000000" pitchFamily="50" charset="-128"/>
              </a:rPr>
              <a:t>○「しかたないだろ、現場でなんとかしてくれ」と話も聞いてくれない総務事務担当</a:t>
            </a:r>
            <a:endParaRPr lang="en-US" altLang="ja-JP" sz="1332" dirty="0">
              <a:solidFill>
                <a:srgbClr val="000000"/>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7181" y="1249233"/>
            <a:ext cx="1072264" cy="1247039"/>
          </a:xfrm>
          <a:prstGeom prst="rect">
            <a:avLst/>
          </a:prstGeom>
        </p:spPr>
      </p:pic>
      <p:sp>
        <p:nvSpPr>
          <p:cNvPr id="20" name="四角形吹き出し 19"/>
          <p:cNvSpPr/>
          <p:nvPr/>
        </p:nvSpPr>
        <p:spPr bwMode="auto">
          <a:xfrm>
            <a:off x="1931847" y="1753013"/>
            <a:ext cx="6952622" cy="382489"/>
          </a:xfrm>
          <a:prstGeom prst="wedgeRectCallout">
            <a:avLst>
              <a:gd name="adj1" fmla="val -54236"/>
              <a:gd name="adj2" fmla="val -27237"/>
            </a:avLst>
          </a:prstGeom>
          <a:no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fontAlgn="base">
              <a:spcBef>
                <a:spcPct val="0"/>
              </a:spcBef>
              <a:spcAft>
                <a:spcPct val="0"/>
              </a:spcAft>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○「免許をとったら、送迎までやらされるから、とると損よね」と同じ生活支援員</a:t>
            </a:r>
            <a:r>
              <a:rPr lang="ja-JP" altLang="en-US" sz="1400">
                <a:solidFill>
                  <a:srgbClr val="000000"/>
                </a:solidFill>
                <a:latin typeface="HGP創英角ｺﾞｼｯｸUB" panose="020B0900000000000000" pitchFamily="50" charset="-128"/>
                <a:ea typeface="HGP創英角ｺﾞｼｯｸUB" panose="020B0900000000000000" pitchFamily="50" charset="-128"/>
              </a:rPr>
              <a:t>なのに。</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5" name="角丸四角形吹き出し 24"/>
          <p:cNvSpPr/>
          <p:nvPr/>
        </p:nvSpPr>
        <p:spPr bwMode="auto">
          <a:xfrm>
            <a:off x="9890145" y="836766"/>
            <a:ext cx="1997055" cy="516552"/>
          </a:xfrm>
          <a:prstGeom prst="wedgeRoundRectCallout">
            <a:avLst>
              <a:gd name="adj1" fmla="val -106210"/>
              <a:gd name="adj2" fmla="val 29562"/>
              <a:gd name="adj3" fmla="val 16667"/>
            </a:avLst>
          </a:prstGeom>
          <a:solidFill>
            <a:srgbClr val="FF99CC"/>
          </a:solidFill>
          <a:ln w="12700" cap="flat" cmpd="sng" algn="ctr">
            <a:solidFill>
              <a:srgbClr val="FF9900"/>
            </a:solidFill>
            <a:prstDash val="solid"/>
            <a:round/>
            <a:headEnd type="triangle" w="med" len="med"/>
            <a:tailEnd type="triangle" w="med" len="med"/>
          </a:ln>
          <a:effectLst/>
        </p:spPr>
        <p:txBody>
          <a:bodyPr vert="horz" wrap="square" lIns="61874" tIns="7404" rIns="61874" bIns="7404" numCol="1" rtlCol="0" anchor="ctr" anchorCtr="0" compatLnSpc="1">
            <a:prstTxWarp prst="textNoShape">
              <a:avLst/>
            </a:prstTxWarp>
          </a:bodyPr>
          <a:lstStyle/>
          <a:p>
            <a:pPr algn="ctr" fontAlgn="base">
              <a:spcBef>
                <a:spcPct val="0"/>
              </a:spcBef>
              <a:spcAft>
                <a:spcPct val="0"/>
              </a:spcAft>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これも</a:t>
            </a:r>
            <a:endPar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チームづくり</a:t>
            </a:r>
          </a:p>
        </p:txBody>
      </p:sp>
      <p:sp>
        <p:nvSpPr>
          <p:cNvPr id="5" name="テキスト ボックス 4">
            <a:extLst>
              <a:ext uri="{FF2B5EF4-FFF2-40B4-BE49-F238E27FC236}">
                <a16:creationId xmlns:a16="http://schemas.microsoft.com/office/drawing/2014/main" id="{8DD57FF2-748F-4906-A072-DA4F4316D090}"/>
              </a:ext>
            </a:extLst>
          </p:cNvPr>
          <p:cNvSpPr txBox="1"/>
          <p:nvPr/>
        </p:nvSpPr>
        <p:spPr>
          <a:xfrm>
            <a:off x="5563068" y="6415055"/>
            <a:ext cx="6095064" cy="461665"/>
          </a:xfrm>
          <a:prstGeom prst="rect">
            <a:avLst/>
          </a:prstGeom>
          <a:noFill/>
          <a:ln>
            <a:solidFill>
              <a:schemeClr val="tx1"/>
            </a:solidFill>
          </a:ln>
        </p:spPr>
        <p:txBody>
          <a:bodyPr wrap="square">
            <a:spAutoFit/>
          </a:bodyPr>
          <a:lstStyle/>
          <a:p>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（出典）令和元年サビ児管基礎研修共通講義「相談支援専門員による</a:t>
            </a:r>
            <a:r>
              <a:rPr lang="ja-JP" altLang="en-US" sz="1200" dirty="0">
                <a:solidFill>
                  <a:srgbClr val="0000FF"/>
                </a:solidFill>
                <a:latin typeface="HGS創英角ｺﾞｼｯｸUB" panose="020B0900000000000000" pitchFamily="50" charset="-128"/>
                <a:ea typeface="HGS創英角ｺﾞｼｯｸUB" panose="020B0900000000000000" pitchFamily="50" charset="-128"/>
              </a:rPr>
              <a:t>サービス等利用計画</a:t>
            </a:r>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とサービス管理責任者による</a:t>
            </a:r>
            <a:r>
              <a:rPr lang="ja-JP" altLang="en-US" sz="1200" dirty="0">
                <a:solidFill>
                  <a:srgbClr val="0000FF"/>
                </a:solidFill>
                <a:latin typeface="HGS創英角ｺﾞｼｯｸUB" panose="020B0900000000000000" pitchFamily="50" charset="-128"/>
                <a:ea typeface="HGS創英角ｺﾞｼｯｸUB" panose="020B0900000000000000" pitchFamily="50" charset="-128"/>
              </a:rPr>
              <a:t>個別支援計画</a:t>
            </a:r>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の関係」より抜粋</a:t>
            </a:r>
            <a:endParaRPr lang="ja-JP" altLang="en-US" sz="1200" dirty="0"/>
          </a:p>
        </p:txBody>
      </p:sp>
    </p:spTree>
    <p:extLst>
      <p:ext uri="{BB962C8B-B14F-4D97-AF65-F5344CB8AC3E}">
        <p14:creationId xmlns:p14="http://schemas.microsoft.com/office/powerpoint/2010/main" val="227759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1559496" y="673500"/>
            <a:ext cx="9226550"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fontAlgn="base">
              <a:spcBef>
                <a:spcPct val="0"/>
              </a:spcBef>
              <a:spcAft>
                <a:spcPct val="0"/>
              </a:spcAft>
              <a:defRPr/>
            </a:pPr>
            <a:endParaRPr lang="ja-JP" altLang="en-US" sz="240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1343472" y="169444"/>
            <a:ext cx="9505056" cy="504056"/>
          </a:xfrm>
          <a:noFill/>
        </p:spPr>
        <p:txBody>
          <a:bodyPr>
            <a:normAutofit fontScale="90000"/>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（さまざまな会議の活用）</a:t>
            </a:r>
          </a:p>
        </p:txBody>
      </p:sp>
      <p:sp>
        <p:nvSpPr>
          <p:cNvPr id="2" name="コンテンツ プレースホルダー 1"/>
          <p:cNvSpPr>
            <a:spLocks noGrp="1"/>
          </p:cNvSpPr>
          <p:nvPr>
            <p:ph sz="half" idx="1"/>
          </p:nvPr>
        </p:nvSpPr>
        <p:spPr>
          <a:xfrm>
            <a:off x="157075" y="1128815"/>
            <a:ext cx="11836712" cy="5055685"/>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nSpc>
                <a:spcPct val="110000"/>
              </a:lnSpc>
              <a:buNone/>
            </a:pPr>
            <a:r>
              <a:rPr lang="ja-JP" altLang="en-US" sz="2400" dirty="0">
                <a:latin typeface="Meiryo UI" panose="020B0604030504040204" pitchFamily="50" charset="-128"/>
                <a:ea typeface="Meiryo UI" panose="020B0604030504040204" pitchFamily="50" charset="-128"/>
              </a:rPr>
              <a:t>・利用者のニーズを充足するために、連携の視点と軸を整理していくと、支援者・事業所・組織及び関係機関・地域・まちの軸の中で、連携をしていくための場の設定と実践が重要（不可欠）となる。</a:t>
            </a:r>
            <a:endParaRPr lang="en-US" altLang="ja-JP" sz="2400" dirty="0">
              <a:latin typeface="Meiryo UI" panose="020B0604030504040204" pitchFamily="50" charset="-128"/>
              <a:ea typeface="Meiryo UI" panose="020B0604030504040204" pitchFamily="50" charset="-128"/>
            </a:endParaRPr>
          </a:p>
          <a:p>
            <a:pPr marL="0" indent="0">
              <a:lnSpc>
                <a:spcPct val="110000"/>
              </a:lnSpc>
              <a:buNone/>
            </a:pPr>
            <a:r>
              <a:rPr lang="ja-JP" altLang="en-US" sz="2400" dirty="0">
                <a:latin typeface="Meiryo UI" panose="020B0604030504040204" pitchFamily="50" charset="-128"/>
                <a:ea typeface="Meiryo UI" panose="020B0604030504040204" pitchFamily="50" charset="-128"/>
              </a:rPr>
              <a:t>また、この</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場</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は、双方における連携を強化するとともに、それぞれの人材育成やサービスの質の向上、地域の活性化にもつながるものである。</a:t>
            </a:r>
            <a:endParaRPr lang="en-US" altLang="ja-JP" sz="2400" dirty="0">
              <a:latin typeface="Meiryo UI" panose="020B0604030504040204" pitchFamily="50" charset="-128"/>
              <a:ea typeface="Meiryo UI" panose="020B0604030504040204" pitchFamily="50" charset="-128"/>
            </a:endParaRPr>
          </a:p>
          <a:p>
            <a:pPr marL="0" indent="0">
              <a:lnSpc>
                <a:spcPct val="110000"/>
              </a:lnSpc>
              <a:buNone/>
            </a:pPr>
            <a:r>
              <a:rPr lang="ja-JP" altLang="en-US" sz="2400" dirty="0">
                <a:latin typeface="Meiryo UI" panose="020B0604030504040204" pitchFamily="50" charset="-128"/>
                <a:ea typeface="Meiryo UI" panose="020B0604030504040204" pitchFamily="50" charset="-128"/>
              </a:rPr>
              <a:t>・職場では、朝会（ミーティング）、グループ会議、ＱＣ活動等々様々な会議がある中に、「個別支援計画作成会議」が含まれる。</a:t>
            </a:r>
            <a:endParaRPr lang="en-US" altLang="ja-JP" sz="2400" dirty="0">
              <a:latin typeface="Meiryo UI" panose="020B0604030504040204" pitchFamily="50" charset="-128"/>
              <a:ea typeface="Meiryo UI" panose="020B0604030504040204" pitchFamily="50" charset="-128"/>
            </a:endParaRPr>
          </a:p>
          <a:p>
            <a:pPr marL="0" indent="0">
              <a:lnSpc>
                <a:spcPct val="110000"/>
              </a:lnSpc>
              <a:buNone/>
            </a:pPr>
            <a:r>
              <a:rPr lang="ja-JP" altLang="en-US" sz="2400" dirty="0">
                <a:latin typeface="Meiryo UI" panose="020B0604030504040204" pitchFamily="50" charset="-128"/>
                <a:ea typeface="Meiryo UI" panose="020B0604030504040204" pitchFamily="50" charset="-128"/>
              </a:rPr>
              <a:t>・また、本人（利用者）を通した関係機関との連携実践は、「サービス担当者会議」となる。</a:t>
            </a:r>
            <a:endParaRPr lang="en-US" altLang="ja-JP" sz="2400" dirty="0">
              <a:latin typeface="Meiryo UI" panose="020B0604030504040204" pitchFamily="50" charset="-128"/>
              <a:ea typeface="Meiryo UI" panose="020B0604030504040204" pitchFamily="50" charset="-128"/>
            </a:endParaRPr>
          </a:p>
          <a:p>
            <a:pPr marL="0" indent="0">
              <a:lnSpc>
                <a:spcPct val="110000"/>
              </a:lnSpc>
              <a:buNone/>
            </a:pPr>
            <a:r>
              <a:rPr lang="ja-JP" altLang="en-US" sz="2400" dirty="0">
                <a:latin typeface="Meiryo UI" panose="020B0604030504040204" pitchFamily="50" charset="-128"/>
                <a:ea typeface="Meiryo UI" panose="020B0604030504040204" pitchFamily="50" charset="-128"/>
              </a:rPr>
              <a:t>・次のステップとして基幹相談支援センターや（自立支援）協議会等を利用した検討・会議などが、地域づくりやまちづくりへとつながるものとなる。</a:t>
            </a:r>
            <a:r>
              <a:rPr lang="ja-JP" altLang="ja-JP" sz="2400" dirty="0">
                <a:latin typeface="Meiryo UI" panose="020B0604030504040204" pitchFamily="50" charset="-128"/>
                <a:ea typeface="Meiryo UI" panose="020B0604030504040204" pitchFamily="50" charset="-128"/>
              </a:rPr>
              <a:t>　</a:t>
            </a:r>
            <a:endParaRPr lang="ja-JP" altLang="en-US" sz="24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fontAlgn="base">
              <a:spcBef>
                <a:spcPct val="0"/>
              </a:spcBef>
              <a:spcAft>
                <a:spcPct val="0"/>
              </a:spcAft>
              <a:defRPr/>
            </a:pPr>
            <a:fld id="{A2F55259-79E3-4084-8B7E-6F1B1DD36147}" type="slidenum">
              <a:rPr lang="en-US" altLang="ja-JP">
                <a:solidFill>
                  <a:srgbClr val="000000"/>
                </a:solidFill>
              </a:rPr>
              <a:pPr fontAlgn="base">
                <a:spcBef>
                  <a:spcPct val="0"/>
                </a:spcBef>
                <a:spcAft>
                  <a:spcPct val="0"/>
                </a:spcAft>
                <a:defRPr/>
              </a:pPr>
              <a:t>11</a:t>
            </a:fld>
            <a:endParaRPr lang="en-US" altLang="ja-JP" dirty="0">
              <a:solidFill>
                <a:srgbClr val="000000"/>
              </a:solidFill>
            </a:endParaRPr>
          </a:p>
        </p:txBody>
      </p:sp>
      <p:sp>
        <p:nvSpPr>
          <p:cNvPr id="7" name="テキスト ボックス 6">
            <a:extLst>
              <a:ext uri="{FF2B5EF4-FFF2-40B4-BE49-F238E27FC236}">
                <a16:creationId xmlns:a16="http://schemas.microsoft.com/office/drawing/2014/main" id="{E7E42717-0B59-465F-A75C-ABA71FCE5946}"/>
              </a:ext>
            </a:extLst>
          </p:cNvPr>
          <p:cNvSpPr txBox="1"/>
          <p:nvPr/>
        </p:nvSpPr>
        <p:spPr>
          <a:xfrm>
            <a:off x="5837434" y="6259810"/>
            <a:ext cx="6095064" cy="461665"/>
          </a:xfrm>
          <a:prstGeom prst="rect">
            <a:avLst/>
          </a:prstGeom>
          <a:noFill/>
          <a:ln>
            <a:solidFill>
              <a:schemeClr val="tx1"/>
            </a:solidFill>
          </a:ln>
        </p:spPr>
        <p:txBody>
          <a:bodyPr wrap="square">
            <a:spAutoFit/>
          </a:bodyPr>
          <a:lstStyle/>
          <a:p>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（出典）令和元年サビ児管基礎研修共通講義「相談支援専門員による</a:t>
            </a:r>
            <a:r>
              <a:rPr lang="ja-JP" altLang="en-US" sz="1200" dirty="0">
                <a:solidFill>
                  <a:srgbClr val="0000FF"/>
                </a:solidFill>
                <a:latin typeface="HGS創英角ｺﾞｼｯｸUB" panose="020B0900000000000000" pitchFamily="50" charset="-128"/>
                <a:ea typeface="HGS創英角ｺﾞｼｯｸUB" panose="020B0900000000000000" pitchFamily="50" charset="-128"/>
              </a:rPr>
              <a:t>サービス等利用計画</a:t>
            </a:r>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とサービス管理責任者による</a:t>
            </a:r>
            <a:r>
              <a:rPr lang="ja-JP" altLang="en-US" sz="1200" dirty="0">
                <a:solidFill>
                  <a:srgbClr val="0000FF"/>
                </a:solidFill>
                <a:latin typeface="HGS創英角ｺﾞｼｯｸUB" panose="020B0900000000000000" pitchFamily="50" charset="-128"/>
                <a:ea typeface="HGS創英角ｺﾞｼｯｸUB" panose="020B0900000000000000" pitchFamily="50" charset="-128"/>
              </a:rPr>
              <a:t>個別支援計画</a:t>
            </a:r>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の関係」より抜粋</a:t>
            </a:r>
            <a:endParaRPr lang="ja-JP" altLang="en-US" sz="1200" dirty="0"/>
          </a:p>
        </p:txBody>
      </p:sp>
    </p:spTree>
    <p:extLst>
      <p:ext uri="{BB962C8B-B14F-4D97-AF65-F5344CB8AC3E}">
        <p14:creationId xmlns:p14="http://schemas.microsoft.com/office/powerpoint/2010/main" val="341891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AutoShape 2"/>
          <p:cNvSpPr>
            <a:spLocks noChangeArrowheads="1"/>
          </p:cNvSpPr>
          <p:nvPr/>
        </p:nvSpPr>
        <p:spPr bwMode="auto">
          <a:xfrm>
            <a:off x="381467" y="622721"/>
            <a:ext cx="10167902"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95" tIns="8890" rIns="74295" bIns="8890" anchor="ctr"/>
          <a:lstStyle/>
          <a:p>
            <a:pPr fontAlgn="base">
              <a:spcBef>
                <a:spcPct val="0"/>
              </a:spcBef>
              <a:spcAft>
                <a:spcPct val="0"/>
              </a:spcAft>
              <a:defRPr/>
            </a:pPr>
            <a:endParaRPr lang="ja-JP" altLang="en-US" sz="2400" dirty="0">
              <a:solidFill>
                <a:srgbClr val="000000"/>
              </a:solidFill>
              <a:latin typeface="Times New Roman" pitchFamily="18" charset="0"/>
              <a:ea typeface="ＭＳ Ｐゴシック" pitchFamily="50" charset="-128"/>
            </a:endParaRPr>
          </a:p>
        </p:txBody>
      </p:sp>
      <p:sp>
        <p:nvSpPr>
          <p:cNvPr id="19460" name="Rectangle 3"/>
          <p:cNvSpPr>
            <a:spLocks noGrp="1" noChangeArrowheads="1"/>
          </p:cNvSpPr>
          <p:nvPr>
            <p:ph type="title"/>
          </p:nvPr>
        </p:nvSpPr>
        <p:spPr>
          <a:xfrm>
            <a:off x="900297" y="0"/>
            <a:ext cx="9649072" cy="792162"/>
          </a:xfrm>
          <a:noFill/>
        </p:spPr>
        <p:txBody>
          <a:bodyPr/>
          <a:lstStyle/>
          <a:p>
            <a:pPr eaLnBrk="1" hangingPunct="1"/>
            <a:r>
              <a:rPr lang="ja-JP" altLang="en-US" sz="3600"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（さまざまな会議の活用：人材育成）</a:t>
            </a:r>
            <a:endParaRPr lang="ja-JP" altLang="en-US" sz="3600" b="1"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コンテンツ プレースホルダー 1"/>
          <p:cNvSpPr>
            <a:spLocks noGrp="1"/>
          </p:cNvSpPr>
          <p:nvPr>
            <p:ph sz="half" idx="1"/>
          </p:nvPr>
        </p:nvSpPr>
        <p:spPr>
          <a:xfrm>
            <a:off x="381467" y="1057921"/>
            <a:ext cx="11500123" cy="5683447"/>
          </a:xfrm>
        </p:spPr>
        <p:txBody>
          <a:bodyPr>
            <a:normAutofit/>
          </a:bodyPr>
          <a:lstStyle/>
          <a:p>
            <a:pPr marL="0" indent="0">
              <a:buNone/>
            </a:pP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会議等において業務を検証</a:t>
            </a:r>
            <a:r>
              <a:rPr lang="ja-JP" altLang="en-US">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する</a:t>
            </a:r>
            <a:r>
              <a:rPr lang="ja-JP" altLang="en-US" smtClean="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、具体的な</a:t>
            </a:r>
            <a:r>
              <a:rPr lang="ja-JP" altLang="en-US"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ポイント</a:t>
            </a:r>
            <a:endParaRPr lang="en-US"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概要の確認（要約・見立て）</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⇒職員の状況</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当事者主体と動機付け</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⇒職員</a:t>
            </a:r>
            <a:r>
              <a:rPr lang="ja-JP" altLang="en-US">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へ</a:t>
            </a:r>
            <a:r>
              <a:rPr lang="ja-JP" altLang="en-US"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の動機付け</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アセスメントの精度</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⇒起きていることへの見立て。自己・他者の分析</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ニーズの焦点化（優先度・重要度）</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⇒何に困って、どこから手をつけるか</a:t>
            </a:r>
            <a:r>
              <a:rPr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など</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フォーマル、インフォーマルサービスの確認</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⇒職場内のサービスなど状況</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リスクマネジメントからストレングスマネジメント</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⇒職員の強み・職場の強み。</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弱みの中にも、強みはある</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⇒職員のストレングスの視点・リフレーミング</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環境因子を考慮している</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⇒職場で課題解決を出来る環境があるか。</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チームアプローチが意識されている</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⇒職場内で、課題解決に向けた体制の有無</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ja-JP" dirty="0">
                <a:solidFill>
                  <a:schemeClr val="accent2">
                    <a:lumMod val="7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地域課題の有無</a:t>
            </a:r>
            <a:r>
              <a:rPr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⇒職場環境のアセス</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fontAlgn="base">
              <a:spcBef>
                <a:spcPct val="0"/>
              </a:spcBef>
              <a:spcAft>
                <a:spcPct val="0"/>
              </a:spcAft>
              <a:defRPr/>
            </a:pPr>
            <a:fld id="{A2F55259-79E3-4084-8B7E-6F1B1DD36147}" type="slidenum">
              <a:rPr lang="en-US" altLang="ja-JP">
                <a:solidFill>
                  <a:srgbClr val="000000"/>
                </a:solidFill>
              </a:rPr>
              <a:pPr fontAlgn="base">
                <a:spcBef>
                  <a:spcPct val="0"/>
                </a:spcBef>
                <a:spcAft>
                  <a:spcPct val="0"/>
                </a:spcAft>
                <a:defRPr/>
              </a:pPr>
              <a:t>12</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AE1A7F3E-4725-4A3A-A321-656A35741308}"/>
              </a:ext>
            </a:extLst>
          </p:cNvPr>
          <p:cNvSpPr txBox="1"/>
          <p:nvPr/>
        </p:nvSpPr>
        <p:spPr>
          <a:xfrm>
            <a:off x="6096000" y="6325465"/>
            <a:ext cx="6095064" cy="461665"/>
          </a:xfrm>
          <a:prstGeom prst="rect">
            <a:avLst/>
          </a:prstGeom>
          <a:noFill/>
          <a:ln>
            <a:solidFill>
              <a:schemeClr val="tx1"/>
            </a:solidFill>
          </a:ln>
        </p:spPr>
        <p:txBody>
          <a:bodyPr wrap="square">
            <a:spAutoFit/>
          </a:bodyPr>
          <a:lstStyle/>
          <a:p>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（出典）令和元年サビ児管基礎研修共通講義「相談支援専門員による</a:t>
            </a:r>
            <a:r>
              <a:rPr lang="ja-JP" altLang="en-US" sz="1200" dirty="0">
                <a:solidFill>
                  <a:srgbClr val="0000FF"/>
                </a:solidFill>
                <a:latin typeface="HGS創英角ｺﾞｼｯｸUB" panose="020B0900000000000000" pitchFamily="50" charset="-128"/>
                <a:ea typeface="HGS創英角ｺﾞｼｯｸUB" panose="020B0900000000000000" pitchFamily="50" charset="-128"/>
              </a:rPr>
              <a:t>サービス等利用計画</a:t>
            </a:r>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とサービス管理責任者による</a:t>
            </a:r>
            <a:r>
              <a:rPr lang="ja-JP" altLang="en-US" sz="1200" dirty="0">
                <a:solidFill>
                  <a:srgbClr val="0000FF"/>
                </a:solidFill>
                <a:latin typeface="HGS創英角ｺﾞｼｯｸUB" panose="020B0900000000000000" pitchFamily="50" charset="-128"/>
                <a:ea typeface="HGS創英角ｺﾞｼｯｸUB" panose="020B0900000000000000" pitchFamily="50" charset="-128"/>
              </a:rPr>
              <a:t>個別支援計画</a:t>
            </a:r>
            <a:r>
              <a:rPr lang="ja-JP" altLang="en-US" sz="1200" dirty="0">
                <a:solidFill>
                  <a:prstClr val="black"/>
                </a:solidFill>
                <a:latin typeface="HGS創英角ｺﾞｼｯｸUB" panose="020B0900000000000000" pitchFamily="50" charset="-128"/>
                <a:ea typeface="HGS創英角ｺﾞｼｯｸUB" panose="020B0900000000000000" pitchFamily="50" charset="-128"/>
              </a:rPr>
              <a:t>の関係」より抜粋</a:t>
            </a:r>
            <a:endParaRPr lang="ja-JP" altLang="en-US" sz="1200" dirty="0"/>
          </a:p>
        </p:txBody>
      </p:sp>
    </p:spTree>
    <p:extLst>
      <p:ext uri="{BB962C8B-B14F-4D97-AF65-F5344CB8AC3E}">
        <p14:creationId xmlns:p14="http://schemas.microsoft.com/office/powerpoint/2010/main" val="218843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16"/>
          <p:cNvSpPr>
            <a:spLocks noChangeArrowheads="1"/>
          </p:cNvSpPr>
          <p:nvPr/>
        </p:nvSpPr>
        <p:spPr bwMode="auto">
          <a:xfrm>
            <a:off x="8655566" y="5516855"/>
            <a:ext cx="1438434" cy="56197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0"/>
              </a:spcBef>
              <a:spcAft>
                <a:spcPct val="0"/>
              </a:spcAft>
              <a:defRPr/>
            </a:pPr>
            <a:r>
              <a:rPr lang="ja-JP" altLang="en-US" sz="1200" b="1" dirty="0">
                <a:solidFill>
                  <a:srgbClr val="000000"/>
                </a:solidFill>
                <a:latin typeface="Arial"/>
                <a:ea typeface="ＭＳ Ｐゴシック"/>
              </a:rPr>
              <a:t>相談支援</a:t>
            </a:r>
            <a:endParaRPr lang="en-US" altLang="ja-JP" sz="1200" b="1" dirty="0">
              <a:solidFill>
                <a:srgbClr val="000000"/>
              </a:solidFill>
              <a:latin typeface="Arial"/>
              <a:ea typeface="ＭＳ Ｐゴシック"/>
            </a:endParaRPr>
          </a:p>
          <a:p>
            <a:pPr algn="ctr" fontAlgn="base">
              <a:spcBef>
                <a:spcPct val="0"/>
              </a:spcBef>
              <a:spcAft>
                <a:spcPct val="0"/>
              </a:spcAft>
              <a:defRPr/>
            </a:pPr>
            <a:r>
              <a:rPr lang="ja-JP" altLang="en-US" sz="1200" b="1" dirty="0">
                <a:solidFill>
                  <a:srgbClr val="000000"/>
                </a:solidFill>
                <a:latin typeface="Arial"/>
                <a:ea typeface="ＭＳ Ｐゴシック"/>
              </a:rPr>
              <a:t>　専門員</a:t>
            </a:r>
          </a:p>
        </p:txBody>
      </p:sp>
      <p:sp>
        <p:nvSpPr>
          <p:cNvPr id="57347" name="Oval 10"/>
          <p:cNvSpPr>
            <a:spLocks noChangeArrowheads="1"/>
          </p:cNvSpPr>
          <p:nvPr/>
        </p:nvSpPr>
        <p:spPr bwMode="auto">
          <a:xfrm>
            <a:off x="1858359" y="2349792"/>
            <a:ext cx="1493081" cy="504825"/>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000" b="1">
                <a:solidFill>
                  <a:srgbClr val="000000"/>
                </a:solidFill>
                <a:latin typeface="Arial" charset="0"/>
                <a:ea typeface="ＭＳ Ｐゴシック" charset="-128"/>
              </a:rPr>
              <a:t>生活訓練職員</a:t>
            </a:r>
          </a:p>
        </p:txBody>
      </p:sp>
      <p:sp>
        <p:nvSpPr>
          <p:cNvPr id="57349" name="Rectangle 4"/>
          <p:cNvSpPr>
            <a:spLocks noChangeArrowheads="1"/>
          </p:cNvSpPr>
          <p:nvPr/>
        </p:nvSpPr>
        <p:spPr bwMode="auto">
          <a:xfrm>
            <a:off x="1299459" y="1341438"/>
            <a:ext cx="952257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pPr algn="ctr" fontAlgn="base">
              <a:spcBef>
                <a:spcPct val="20000"/>
              </a:spcBef>
              <a:spcAft>
                <a:spcPct val="0"/>
              </a:spcAft>
            </a:pPr>
            <a:endParaRPr lang="ja-JP" altLang="en-US" sz="3200" b="1">
              <a:solidFill>
                <a:srgbClr val="C00000"/>
              </a:solidFill>
              <a:latin typeface="ＭＳ Ｐゴシック" pitchFamily="50" charset="-128"/>
              <a:ea typeface="ＭＳ Ｐゴシック" charset="-128"/>
            </a:endParaRPr>
          </a:p>
        </p:txBody>
      </p:sp>
      <p:sp>
        <p:nvSpPr>
          <p:cNvPr id="57350" name="AutoShape 6"/>
          <p:cNvSpPr>
            <a:spLocks noChangeArrowheads="1"/>
          </p:cNvSpPr>
          <p:nvPr/>
        </p:nvSpPr>
        <p:spPr bwMode="auto">
          <a:xfrm>
            <a:off x="1271254" y="690564"/>
            <a:ext cx="9702377" cy="57467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p>
            <a:pPr algn="ctr" fontAlgn="base">
              <a:spcBef>
                <a:spcPct val="0"/>
              </a:spcBef>
              <a:spcAft>
                <a:spcPct val="0"/>
              </a:spcAft>
            </a:pPr>
            <a:r>
              <a:rPr lang="ja-JP" altLang="en-US" sz="2800" b="1" smtClean="0">
                <a:solidFill>
                  <a:srgbClr val="A50021"/>
                </a:solidFill>
                <a:latin typeface="Arial" charset="0"/>
                <a:ea typeface="ＭＳ Ｐゴシック" charset="-128"/>
              </a:rPr>
              <a:t>サビ児管の</a:t>
            </a:r>
            <a:r>
              <a:rPr lang="ja-JP" altLang="en-US" sz="2800" b="1" dirty="0">
                <a:solidFill>
                  <a:srgbClr val="0000CC"/>
                </a:solidFill>
                <a:latin typeface="Arial" charset="0"/>
                <a:ea typeface="ＭＳ Ｐゴシック" charset="-128"/>
              </a:rPr>
              <a:t>つながる支援と深める支援</a:t>
            </a:r>
            <a:r>
              <a:rPr lang="ja-JP" altLang="en-US" sz="2800" b="1" dirty="0">
                <a:solidFill>
                  <a:srgbClr val="A50021"/>
                </a:solidFill>
                <a:latin typeface="Arial" charset="0"/>
                <a:ea typeface="ＭＳ Ｐゴシック" charset="-128"/>
              </a:rPr>
              <a:t>　</a:t>
            </a:r>
          </a:p>
        </p:txBody>
      </p:sp>
      <p:grpSp>
        <p:nvGrpSpPr>
          <p:cNvPr id="2" name="Group 93"/>
          <p:cNvGrpSpPr>
            <a:grpSpLocks/>
          </p:cNvGrpSpPr>
          <p:nvPr/>
        </p:nvGrpSpPr>
        <p:grpSpPr bwMode="auto">
          <a:xfrm>
            <a:off x="1937602" y="2133600"/>
            <a:ext cx="3814670" cy="1512888"/>
            <a:chOff x="822" y="1294"/>
            <a:chExt cx="1670" cy="953"/>
          </a:xfrm>
        </p:grpSpPr>
        <p:sp>
          <p:nvSpPr>
            <p:cNvPr id="57365" name="Oval 6"/>
            <p:cNvSpPr>
              <a:spLocks noChangeArrowheads="1"/>
            </p:cNvSpPr>
            <p:nvPr/>
          </p:nvSpPr>
          <p:spPr bwMode="auto">
            <a:xfrm>
              <a:off x="1743" y="1679"/>
              <a:ext cx="654" cy="272"/>
            </a:xfrm>
            <a:prstGeom prst="ellipse">
              <a:avLst/>
            </a:prstGeom>
            <a:solidFill>
              <a:schemeClr val="bg1"/>
            </a:solidFill>
            <a:ln w="12700" algn="ctr">
              <a:solidFill>
                <a:schemeClr val="tx1"/>
              </a:solidFill>
              <a:round/>
              <a:headEnd/>
              <a:tailEnd/>
            </a:ln>
          </p:spPr>
          <p:txBody>
            <a:bodyPr wrap="none"/>
            <a:lstStyle/>
            <a:p>
              <a:pPr algn="ctr" fontAlgn="base">
                <a:spcBef>
                  <a:spcPct val="0"/>
                </a:spcBef>
                <a:spcAft>
                  <a:spcPct val="0"/>
                </a:spcAft>
              </a:pPr>
              <a:r>
                <a:rPr lang="ja-JP" altLang="en-US" sz="1200" b="1">
                  <a:solidFill>
                    <a:srgbClr val="000000"/>
                  </a:solidFill>
                  <a:latin typeface="Arial" charset="0"/>
                  <a:ea typeface="ＭＳ Ｐゴシック" charset="-128"/>
                </a:rPr>
                <a:t>市町村</a:t>
              </a:r>
            </a:p>
          </p:txBody>
        </p:sp>
        <p:sp>
          <p:nvSpPr>
            <p:cNvPr id="11" name="Oval 10"/>
            <p:cNvSpPr>
              <a:spLocks noChangeArrowheads="1"/>
            </p:cNvSpPr>
            <p:nvPr/>
          </p:nvSpPr>
          <p:spPr bwMode="auto">
            <a:xfrm>
              <a:off x="822" y="1696"/>
              <a:ext cx="654" cy="318"/>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defRPr/>
              </a:pPr>
              <a:r>
                <a:rPr lang="ja-JP" altLang="en-US" sz="1200" b="1" dirty="0">
                  <a:solidFill>
                    <a:srgbClr val="000000"/>
                  </a:solidFill>
                  <a:latin typeface="Arial"/>
                  <a:ea typeface="ＭＳ Ｐゴシック"/>
                </a:rPr>
                <a:t>サビ管（ＧＨ）</a:t>
              </a:r>
            </a:p>
          </p:txBody>
        </p:sp>
        <p:sp>
          <p:nvSpPr>
            <p:cNvPr id="57367" name="Oval 17"/>
            <p:cNvSpPr>
              <a:spLocks noChangeArrowheads="1"/>
            </p:cNvSpPr>
            <p:nvPr/>
          </p:nvSpPr>
          <p:spPr bwMode="auto">
            <a:xfrm>
              <a:off x="967" y="1926"/>
              <a:ext cx="654" cy="272"/>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200" b="1">
                  <a:solidFill>
                    <a:srgbClr val="000000"/>
                  </a:solidFill>
                  <a:latin typeface="Arial" charset="0"/>
                  <a:ea typeface="ＭＳ Ｐゴシック" charset="-128"/>
                </a:rPr>
                <a:t>叔母さん</a:t>
              </a:r>
              <a:endParaRPr lang="ja-JP" altLang="en-US" sz="2800" b="1">
                <a:solidFill>
                  <a:srgbClr val="000000"/>
                </a:solidFill>
                <a:latin typeface="Arial" charset="0"/>
                <a:ea typeface="ＭＳ Ｐゴシック" charset="-128"/>
              </a:endParaRPr>
            </a:p>
          </p:txBody>
        </p:sp>
        <p:sp>
          <p:nvSpPr>
            <p:cNvPr id="57368" name="Oval 45"/>
            <p:cNvSpPr>
              <a:spLocks noChangeArrowheads="1"/>
            </p:cNvSpPr>
            <p:nvPr/>
          </p:nvSpPr>
          <p:spPr bwMode="auto">
            <a:xfrm>
              <a:off x="1417" y="1975"/>
              <a:ext cx="542" cy="272"/>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100" b="1">
                  <a:solidFill>
                    <a:srgbClr val="000000"/>
                  </a:solidFill>
                  <a:latin typeface="Arial" charset="0"/>
                  <a:ea typeface="ＭＳ Ｐゴシック" charset="-128"/>
                </a:rPr>
                <a:t>精神科病院</a:t>
              </a:r>
            </a:p>
          </p:txBody>
        </p:sp>
        <p:sp>
          <p:nvSpPr>
            <p:cNvPr id="57369" name="Oval 37"/>
            <p:cNvSpPr>
              <a:spLocks noChangeArrowheads="1"/>
            </p:cNvSpPr>
            <p:nvPr/>
          </p:nvSpPr>
          <p:spPr bwMode="auto">
            <a:xfrm>
              <a:off x="1700" y="1864"/>
              <a:ext cx="534" cy="192"/>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100" b="1">
                  <a:solidFill>
                    <a:srgbClr val="000000"/>
                  </a:solidFill>
                  <a:latin typeface="Arial" charset="0"/>
                  <a:ea typeface="ＭＳ Ｐゴシック" charset="-128"/>
                </a:rPr>
                <a:t>ピアサポート</a:t>
              </a:r>
            </a:p>
          </p:txBody>
        </p:sp>
        <p:sp>
          <p:nvSpPr>
            <p:cNvPr id="15" name="Oval 43"/>
            <p:cNvSpPr>
              <a:spLocks noChangeArrowheads="1"/>
            </p:cNvSpPr>
            <p:nvPr/>
          </p:nvSpPr>
          <p:spPr bwMode="auto">
            <a:xfrm>
              <a:off x="1277" y="1294"/>
              <a:ext cx="653"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defRPr/>
              </a:pPr>
              <a:r>
                <a:rPr lang="ja-JP" altLang="en-US" sz="1200" b="1" dirty="0">
                  <a:solidFill>
                    <a:srgbClr val="000000"/>
                  </a:solidFill>
                  <a:latin typeface="Arial"/>
                  <a:ea typeface="ＭＳ Ｐゴシック"/>
                </a:rPr>
                <a:t>サビ管</a:t>
              </a:r>
            </a:p>
            <a:p>
              <a:pPr algn="ctr" fontAlgn="base">
                <a:spcBef>
                  <a:spcPct val="0"/>
                </a:spcBef>
                <a:spcAft>
                  <a:spcPct val="0"/>
                </a:spcAft>
                <a:defRPr/>
              </a:pPr>
              <a:r>
                <a:rPr lang="en-US" altLang="ja-JP" sz="1000" b="1" dirty="0">
                  <a:solidFill>
                    <a:srgbClr val="000000"/>
                  </a:solidFill>
                  <a:latin typeface="Arial"/>
                  <a:ea typeface="ＭＳ Ｐゴシック"/>
                </a:rPr>
                <a:t>(</a:t>
              </a:r>
              <a:r>
                <a:rPr lang="ja-JP" altLang="en-US" sz="1000" b="1" dirty="0">
                  <a:solidFill>
                    <a:srgbClr val="000000"/>
                  </a:solidFill>
                  <a:latin typeface="Arial"/>
                  <a:ea typeface="ＭＳ Ｐゴシック"/>
                </a:rPr>
                <a:t>生活訓練</a:t>
              </a:r>
              <a:r>
                <a:rPr lang="en-US" altLang="ja-JP" sz="1000" b="1" dirty="0">
                  <a:solidFill>
                    <a:srgbClr val="000000"/>
                  </a:solidFill>
                  <a:latin typeface="Arial"/>
                  <a:ea typeface="ＭＳ Ｐゴシック"/>
                </a:rPr>
                <a:t>)</a:t>
              </a:r>
            </a:p>
          </p:txBody>
        </p:sp>
        <p:sp>
          <p:nvSpPr>
            <p:cNvPr id="16" name="Oval 13"/>
            <p:cNvSpPr>
              <a:spLocks noChangeArrowheads="1"/>
            </p:cNvSpPr>
            <p:nvPr/>
          </p:nvSpPr>
          <p:spPr bwMode="auto">
            <a:xfrm>
              <a:off x="1367" y="1567"/>
              <a:ext cx="455"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fontAlgn="base">
                <a:spcBef>
                  <a:spcPct val="0"/>
                </a:spcBef>
                <a:spcAft>
                  <a:spcPct val="0"/>
                </a:spcAft>
                <a:defRPr/>
              </a:pPr>
              <a:r>
                <a:rPr lang="ja-JP" altLang="en-US" sz="1400" b="1" dirty="0">
                  <a:solidFill>
                    <a:srgbClr val="000000"/>
                  </a:solidFill>
                  <a:latin typeface="Arial"/>
                  <a:ea typeface="ＭＳ Ｐゴシック"/>
                </a:rPr>
                <a:t>　Ｓさん</a:t>
              </a:r>
            </a:p>
          </p:txBody>
        </p:sp>
        <p:sp>
          <p:nvSpPr>
            <p:cNvPr id="18" name="Oval 16"/>
            <p:cNvSpPr>
              <a:spLocks noChangeArrowheads="1"/>
            </p:cNvSpPr>
            <p:nvPr/>
          </p:nvSpPr>
          <p:spPr bwMode="auto">
            <a:xfrm>
              <a:off x="1837" y="1340"/>
              <a:ext cx="655" cy="381"/>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0"/>
                </a:spcBef>
                <a:spcAft>
                  <a:spcPct val="0"/>
                </a:spcAft>
                <a:defRPr/>
              </a:pPr>
              <a:r>
                <a:rPr lang="ja-JP" altLang="en-US" sz="1400" b="1" dirty="0">
                  <a:solidFill>
                    <a:srgbClr val="000000"/>
                  </a:solidFill>
                  <a:latin typeface="Arial"/>
                  <a:ea typeface="ＭＳ Ｐゴシック"/>
                </a:rPr>
                <a:t>相談支援</a:t>
              </a:r>
              <a:endParaRPr lang="en-US" altLang="ja-JP" sz="1400" b="1" dirty="0">
                <a:solidFill>
                  <a:srgbClr val="000000"/>
                </a:solidFill>
                <a:latin typeface="Arial"/>
                <a:ea typeface="ＭＳ Ｐゴシック"/>
              </a:endParaRPr>
            </a:p>
            <a:p>
              <a:pPr algn="ctr" fontAlgn="base">
                <a:spcBef>
                  <a:spcPct val="0"/>
                </a:spcBef>
                <a:spcAft>
                  <a:spcPct val="0"/>
                </a:spcAft>
                <a:defRPr/>
              </a:pPr>
              <a:r>
                <a:rPr lang="ja-JP" altLang="en-US" sz="1400" b="1" dirty="0">
                  <a:solidFill>
                    <a:srgbClr val="000000"/>
                  </a:solidFill>
                  <a:latin typeface="Arial"/>
                  <a:ea typeface="ＭＳ Ｐゴシック"/>
                </a:rPr>
                <a:t>　専門員</a:t>
              </a:r>
            </a:p>
          </p:txBody>
        </p:sp>
      </p:grpSp>
      <p:sp>
        <p:nvSpPr>
          <p:cNvPr id="21" name="角丸四角形 20"/>
          <p:cNvSpPr/>
          <p:nvPr/>
        </p:nvSpPr>
        <p:spPr>
          <a:xfrm>
            <a:off x="1297789" y="4292892"/>
            <a:ext cx="4877631" cy="1439863"/>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algn="ctr">
              <a:defRPr/>
            </a:pPr>
            <a:r>
              <a:rPr lang="ja-JP" altLang="en-US" b="1" dirty="0">
                <a:solidFill>
                  <a:srgbClr val="000000"/>
                </a:solidFill>
                <a:latin typeface="Arial"/>
                <a:ea typeface="ＭＳ Ｐゴシック"/>
              </a:rPr>
              <a:t>　</a:t>
            </a:r>
            <a:r>
              <a:rPr lang="ja-JP" altLang="en-US" sz="2800" b="1" dirty="0">
                <a:solidFill>
                  <a:srgbClr val="0000CC"/>
                </a:solidFill>
                <a:latin typeface="Arial"/>
                <a:ea typeface="ＭＳ Ｐゴシック"/>
              </a:rPr>
              <a:t>深める支援</a:t>
            </a:r>
            <a:endParaRPr lang="en-US" altLang="ja-JP" sz="2800" b="1" dirty="0">
              <a:solidFill>
                <a:srgbClr val="0000CC"/>
              </a:solidFill>
              <a:latin typeface="Arial"/>
              <a:ea typeface="ＭＳ Ｐゴシック"/>
            </a:endParaRPr>
          </a:p>
          <a:p>
            <a:pPr>
              <a:defRPr/>
            </a:pPr>
            <a:r>
              <a:rPr lang="ja-JP" altLang="en-US" b="1" dirty="0">
                <a:solidFill>
                  <a:srgbClr val="000000"/>
                </a:solidFill>
                <a:latin typeface="Arial"/>
                <a:ea typeface="ＭＳ Ｐゴシック"/>
              </a:rPr>
              <a:t>・</a:t>
            </a:r>
            <a:r>
              <a:rPr lang="ja-JP" altLang="en-US" sz="1600" b="1" dirty="0">
                <a:solidFill>
                  <a:srgbClr val="000000"/>
                </a:solidFill>
                <a:latin typeface="Arial"/>
                <a:ea typeface="ＭＳ Ｐゴシック"/>
              </a:rPr>
              <a:t>サービス管理責任者は、サービス利用計画をもとに、事業所内で個別支援会議を開き、個別支援計画（生活プラン）を作成する。</a:t>
            </a:r>
          </a:p>
        </p:txBody>
      </p:sp>
      <p:sp>
        <p:nvSpPr>
          <p:cNvPr id="22" name="角丸四角形 21"/>
          <p:cNvSpPr/>
          <p:nvPr/>
        </p:nvSpPr>
        <p:spPr>
          <a:xfrm>
            <a:off x="1297746" y="3644900"/>
            <a:ext cx="9596609" cy="431800"/>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相談支援専門員によるサービス利用計画は、トータルプラン</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5776936" y="1484553"/>
            <a:ext cx="5196694" cy="1944687"/>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a:lstStyle/>
          <a:p>
            <a:pPr algn="ctr">
              <a:defRPr/>
            </a:pPr>
            <a:r>
              <a:rPr lang="ja-JP" altLang="en-US" sz="2800" b="1" dirty="0">
                <a:solidFill>
                  <a:srgbClr val="0000CC"/>
                </a:solidFill>
                <a:latin typeface="Arial"/>
                <a:ea typeface="ＭＳ Ｐゴシック"/>
              </a:rPr>
              <a:t>つながる支援</a:t>
            </a:r>
            <a:endParaRPr lang="en-US" altLang="ja-JP" sz="2800" b="1" dirty="0">
              <a:solidFill>
                <a:srgbClr val="0000CC"/>
              </a:solidFill>
              <a:latin typeface="Arial"/>
              <a:ea typeface="ＭＳ Ｐゴシック"/>
            </a:endParaRPr>
          </a:p>
          <a:p>
            <a:pPr>
              <a:defRPr/>
            </a:pPr>
            <a:r>
              <a:rPr lang="ja-JP" altLang="en-US" b="1" smtClean="0">
                <a:solidFill>
                  <a:srgbClr val="000000"/>
                </a:solidFill>
                <a:latin typeface="Arial"/>
                <a:ea typeface="ＭＳ Ｐゴシック"/>
              </a:rPr>
              <a:t>・</a:t>
            </a:r>
            <a:r>
              <a:rPr lang="ja-JP" altLang="en-US" sz="1600" b="1" smtClean="0">
                <a:solidFill>
                  <a:srgbClr val="000000"/>
                </a:solidFill>
                <a:latin typeface="Arial"/>
                <a:ea typeface="ＭＳ Ｐゴシック"/>
              </a:rPr>
              <a:t>サビ児管は</a:t>
            </a:r>
            <a:r>
              <a:rPr lang="ja-JP" altLang="en-US" sz="1600" b="1" dirty="0">
                <a:solidFill>
                  <a:srgbClr val="000000"/>
                </a:solidFill>
                <a:latin typeface="Arial"/>
                <a:ea typeface="ＭＳ Ｐゴシック"/>
              </a:rPr>
              <a:t>、相談支援専門員等と連携して、個別支援の課題を解決するためのチームをつくり、地域でサポートするためのネットワークを組織する。相談支援専門員によるサービス担当者会議に参加する。</a:t>
            </a:r>
            <a:endParaRPr lang="en-US" altLang="ja-JP" sz="1600" b="1" dirty="0">
              <a:solidFill>
                <a:srgbClr val="000000"/>
              </a:solidFill>
              <a:latin typeface="Arial"/>
              <a:ea typeface="ＭＳ Ｐゴシック"/>
            </a:endParaRPr>
          </a:p>
          <a:p>
            <a:pPr algn="ctr">
              <a:defRPr/>
            </a:pPr>
            <a:endParaRPr lang="ja-JP" altLang="en-US" b="1" dirty="0">
              <a:solidFill>
                <a:srgbClr val="000000"/>
              </a:solidFill>
              <a:latin typeface="Arial"/>
              <a:ea typeface="ＭＳ Ｐゴシック"/>
            </a:endParaRPr>
          </a:p>
        </p:txBody>
      </p:sp>
      <p:sp>
        <p:nvSpPr>
          <p:cNvPr id="36" name="角丸四角形 35"/>
          <p:cNvSpPr/>
          <p:nvPr/>
        </p:nvSpPr>
        <p:spPr>
          <a:xfrm>
            <a:off x="1458112" y="1628775"/>
            <a:ext cx="4237740" cy="3381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base">
              <a:spcBef>
                <a:spcPct val="0"/>
              </a:spcBef>
              <a:spcAft>
                <a:spcPct val="0"/>
              </a:spcAft>
              <a:defRPr/>
            </a:pP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サービス担当者会議</a:t>
            </a:r>
          </a:p>
        </p:txBody>
      </p:sp>
      <p:sp>
        <p:nvSpPr>
          <p:cNvPr id="57356" name="Oval 17"/>
          <p:cNvSpPr>
            <a:spLocks noChangeArrowheads="1"/>
          </p:cNvSpPr>
          <p:nvPr/>
        </p:nvSpPr>
        <p:spPr bwMode="auto">
          <a:xfrm>
            <a:off x="7534456" y="4868863"/>
            <a:ext cx="1200458" cy="431800"/>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200" b="1">
                <a:solidFill>
                  <a:srgbClr val="000000"/>
                </a:solidFill>
                <a:latin typeface="Arial" charset="0"/>
                <a:ea typeface="ＭＳ Ｐゴシック" charset="-128"/>
              </a:rPr>
              <a:t>世話人</a:t>
            </a:r>
            <a:endParaRPr lang="ja-JP" altLang="en-US" sz="2800" b="1">
              <a:solidFill>
                <a:srgbClr val="000000"/>
              </a:solidFill>
              <a:latin typeface="Arial" charset="0"/>
              <a:ea typeface="ＭＳ Ｐゴシック" charset="-128"/>
            </a:endParaRPr>
          </a:p>
        </p:txBody>
      </p:sp>
      <p:sp>
        <p:nvSpPr>
          <p:cNvPr id="57357" name="Oval 17"/>
          <p:cNvSpPr>
            <a:spLocks noChangeArrowheads="1"/>
          </p:cNvSpPr>
          <p:nvPr/>
        </p:nvSpPr>
        <p:spPr bwMode="auto">
          <a:xfrm>
            <a:off x="9614591" y="4868863"/>
            <a:ext cx="1198695" cy="431800"/>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200" b="1">
                <a:solidFill>
                  <a:srgbClr val="000000"/>
                </a:solidFill>
                <a:latin typeface="Arial" charset="0"/>
                <a:ea typeface="ＭＳ Ｐゴシック" charset="-128"/>
              </a:rPr>
              <a:t>世話人</a:t>
            </a:r>
            <a:endParaRPr lang="ja-JP" altLang="en-US" sz="2800" b="1">
              <a:solidFill>
                <a:srgbClr val="000000"/>
              </a:solidFill>
              <a:latin typeface="Arial" charset="0"/>
              <a:ea typeface="ＭＳ Ｐゴシック" charset="-128"/>
            </a:endParaRPr>
          </a:p>
        </p:txBody>
      </p:sp>
      <p:sp>
        <p:nvSpPr>
          <p:cNvPr id="57358" name="Oval 17"/>
          <p:cNvSpPr>
            <a:spLocks noChangeArrowheads="1"/>
          </p:cNvSpPr>
          <p:nvPr/>
        </p:nvSpPr>
        <p:spPr bwMode="auto">
          <a:xfrm>
            <a:off x="9614591" y="5229225"/>
            <a:ext cx="1198695" cy="431800"/>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200" b="1">
                <a:solidFill>
                  <a:srgbClr val="000000"/>
                </a:solidFill>
                <a:latin typeface="Arial" charset="0"/>
                <a:ea typeface="ＭＳ Ｐゴシック" charset="-128"/>
              </a:rPr>
              <a:t>世話人</a:t>
            </a:r>
            <a:endParaRPr lang="ja-JP" altLang="en-US" sz="2800" b="1">
              <a:solidFill>
                <a:srgbClr val="000000"/>
              </a:solidFill>
              <a:latin typeface="Arial" charset="0"/>
              <a:ea typeface="ＭＳ Ｐゴシック" charset="-128"/>
            </a:endParaRPr>
          </a:p>
        </p:txBody>
      </p:sp>
      <p:grpSp>
        <p:nvGrpSpPr>
          <p:cNvPr id="3" name="Group 93"/>
          <p:cNvGrpSpPr>
            <a:grpSpLocks/>
          </p:cNvGrpSpPr>
          <p:nvPr/>
        </p:nvGrpSpPr>
        <p:grpSpPr bwMode="auto">
          <a:xfrm>
            <a:off x="7615525" y="4581817"/>
            <a:ext cx="2541939" cy="1152525"/>
            <a:chOff x="1090" y="1335"/>
            <a:chExt cx="782" cy="726"/>
          </a:xfrm>
        </p:grpSpPr>
        <p:sp>
          <p:nvSpPr>
            <p:cNvPr id="57362" name="Oval 17"/>
            <p:cNvSpPr>
              <a:spLocks noChangeArrowheads="1"/>
            </p:cNvSpPr>
            <p:nvPr/>
          </p:nvSpPr>
          <p:spPr bwMode="auto">
            <a:xfrm>
              <a:off x="1090" y="1789"/>
              <a:ext cx="418" cy="272"/>
            </a:xfrm>
            <a:prstGeom prst="ellipse">
              <a:avLst/>
            </a:prstGeom>
            <a:solidFill>
              <a:schemeClr val="bg1"/>
            </a:solidFill>
            <a:ln w="12700" algn="ctr">
              <a:solidFill>
                <a:schemeClr val="tx1"/>
              </a:solidFill>
              <a:round/>
              <a:headEnd/>
              <a:tailEnd/>
            </a:ln>
          </p:spPr>
          <p:txBody>
            <a:bodyPr wrap="none" anchor="ctr"/>
            <a:lstStyle/>
            <a:p>
              <a:pPr algn="ctr" fontAlgn="base">
                <a:spcBef>
                  <a:spcPct val="0"/>
                </a:spcBef>
                <a:spcAft>
                  <a:spcPct val="0"/>
                </a:spcAft>
              </a:pPr>
              <a:r>
                <a:rPr lang="ja-JP" altLang="en-US" sz="1200" b="1">
                  <a:solidFill>
                    <a:srgbClr val="000000"/>
                  </a:solidFill>
                  <a:latin typeface="Arial" charset="0"/>
                  <a:ea typeface="ＭＳ Ｐゴシック" charset="-128"/>
                </a:rPr>
                <a:t>叔母さん</a:t>
              </a:r>
              <a:endParaRPr lang="ja-JP" altLang="en-US" sz="2800" b="1">
                <a:solidFill>
                  <a:srgbClr val="000000"/>
                </a:solidFill>
                <a:latin typeface="Arial" charset="0"/>
                <a:ea typeface="ＭＳ Ｐゴシック" charset="-128"/>
              </a:endParaRPr>
            </a:p>
          </p:txBody>
        </p:sp>
        <p:sp>
          <p:nvSpPr>
            <p:cNvPr id="34" name="Oval 43"/>
            <p:cNvSpPr>
              <a:spLocks noChangeArrowheads="1"/>
            </p:cNvSpPr>
            <p:nvPr/>
          </p:nvSpPr>
          <p:spPr bwMode="auto">
            <a:xfrm>
              <a:off x="1340" y="1335"/>
              <a:ext cx="532" cy="27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fontAlgn="base">
                <a:spcBef>
                  <a:spcPct val="0"/>
                </a:spcBef>
                <a:spcAft>
                  <a:spcPct val="0"/>
                </a:spcAft>
                <a:defRPr/>
              </a:pPr>
              <a:r>
                <a:rPr lang="ja-JP" altLang="en-US" sz="1200" b="1" dirty="0">
                  <a:solidFill>
                    <a:srgbClr val="000000"/>
                  </a:solidFill>
                  <a:latin typeface="Arial"/>
                  <a:ea typeface="ＭＳ Ｐゴシック"/>
                </a:rPr>
                <a:t>サビ管</a:t>
              </a:r>
            </a:p>
            <a:p>
              <a:pPr algn="ctr" fontAlgn="base">
                <a:spcBef>
                  <a:spcPct val="0"/>
                </a:spcBef>
                <a:spcAft>
                  <a:spcPct val="0"/>
                </a:spcAft>
                <a:defRPr/>
              </a:pPr>
              <a:r>
                <a:rPr lang="en-US" altLang="ja-JP" sz="1200" b="1" dirty="0">
                  <a:solidFill>
                    <a:srgbClr val="000000"/>
                  </a:solidFill>
                  <a:latin typeface="Arial"/>
                  <a:ea typeface="ＭＳ Ｐゴシック"/>
                </a:rPr>
                <a:t>(</a:t>
              </a:r>
              <a:r>
                <a:rPr lang="ja-JP" altLang="en-US" sz="1200" b="1" dirty="0">
                  <a:solidFill>
                    <a:srgbClr val="000000"/>
                  </a:solidFill>
                  <a:latin typeface="Arial"/>
                  <a:ea typeface="ＭＳ Ｐゴシック"/>
                </a:rPr>
                <a:t>ＧＨ）</a:t>
              </a:r>
              <a:endParaRPr lang="en-US" altLang="ja-JP" sz="1200" b="1" dirty="0">
                <a:solidFill>
                  <a:srgbClr val="000000"/>
                </a:solidFill>
                <a:latin typeface="Arial"/>
                <a:ea typeface="ＭＳ Ｐゴシック"/>
              </a:endParaRPr>
            </a:p>
          </p:txBody>
        </p:sp>
        <p:sp>
          <p:nvSpPr>
            <p:cNvPr id="31" name="Oval 13"/>
            <p:cNvSpPr>
              <a:spLocks noChangeArrowheads="1"/>
            </p:cNvSpPr>
            <p:nvPr/>
          </p:nvSpPr>
          <p:spPr bwMode="auto">
            <a:xfrm>
              <a:off x="1367" y="1567"/>
              <a:ext cx="454" cy="40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fontAlgn="base">
                <a:spcBef>
                  <a:spcPct val="0"/>
                </a:spcBef>
                <a:spcAft>
                  <a:spcPct val="0"/>
                </a:spcAft>
                <a:defRPr/>
              </a:pPr>
              <a:r>
                <a:rPr lang="ja-JP" altLang="en-US" sz="1400" b="1" dirty="0">
                  <a:solidFill>
                    <a:srgbClr val="000000"/>
                  </a:solidFill>
                  <a:latin typeface="Arial"/>
                  <a:ea typeface="ＭＳ Ｐゴシック"/>
                </a:rPr>
                <a:t>　　Ｓさん</a:t>
              </a:r>
            </a:p>
          </p:txBody>
        </p:sp>
      </p:grpSp>
      <p:sp>
        <p:nvSpPr>
          <p:cNvPr id="42" name="角丸四角形 41"/>
          <p:cNvSpPr/>
          <p:nvPr/>
        </p:nvSpPr>
        <p:spPr>
          <a:xfrm>
            <a:off x="6415837" y="4221163"/>
            <a:ext cx="2239730" cy="36036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ja-JP" altLang="en-US" b="1" dirty="0">
                <a:solidFill>
                  <a:srgbClr val="000000"/>
                </a:solidFill>
                <a:latin typeface="Arial"/>
                <a:ea typeface="ＭＳ Ｐゴシック"/>
              </a:rPr>
              <a:t>　個別支援会議</a:t>
            </a:r>
          </a:p>
        </p:txBody>
      </p:sp>
      <p:sp>
        <p:nvSpPr>
          <p:cNvPr id="53" name="角丸四角形 52"/>
          <p:cNvSpPr/>
          <p:nvPr/>
        </p:nvSpPr>
        <p:spPr>
          <a:xfrm>
            <a:off x="1297746" y="6122194"/>
            <a:ext cx="9596609" cy="431800"/>
          </a:xfrm>
          <a:prstGeom prst="round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2000" b="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サビ児管に</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よる個別支援計画、生活プラン</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fontAlgn="base">
              <a:spcBef>
                <a:spcPct val="0"/>
              </a:spcBef>
              <a:spcAft>
                <a:spcPct val="0"/>
              </a:spcAft>
              <a:defRPr/>
            </a:pPr>
            <a:fld id="{98446E5F-960D-4AF8-A065-64B9DFBA82BB}" type="slidenum">
              <a:rPr lang="en-US" altLang="ja-JP">
                <a:solidFill>
                  <a:srgbClr val="000000"/>
                </a:solidFill>
              </a:rPr>
              <a:pPr fontAlgn="base">
                <a:spcBef>
                  <a:spcPct val="0"/>
                </a:spcBef>
                <a:spcAft>
                  <a:spcPct val="0"/>
                </a:spcAft>
                <a:defRPr/>
              </a:pPr>
              <a:t>13</a:t>
            </a:fld>
            <a:endParaRPr lang="en-US" altLang="ja-JP" dirty="0">
              <a:solidFill>
                <a:srgbClr val="000000"/>
              </a:solidFill>
            </a:endParaRPr>
          </a:p>
        </p:txBody>
      </p:sp>
      <p:sp>
        <p:nvSpPr>
          <p:cNvPr id="5" name="正方形/長方形 4"/>
          <p:cNvSpPr/>
          <p:nvPr/>
        </p:nvSpPr>
        <p:spPr>
          <a:xfrm>
            <a:off x="1576873" y="6612504"/>
            <a:ext cx="9157749" cy="276999"/>
          </a:xfrm>
          <a:prstGeom prst="rect">
            <a:avLst/>
          </a:prstGeom>
        </p:spPr>
        <p:txBody>
          <a:bodyPr wrap="square">
            <a:spAutoFit/>
          </a:bodyPr>
          <a:lstStyle/>
          <a:p>
            <a:pPr marL="609600" indent="-609600" algn="ctr" fontAlgn="base">
              <a:spcBef>
                <a:spcPct val="20000"/>
              </a:spcBef>
              <a:spcAft>
                <a:spcPct val="0"/>
              </a:spcAft>
            </a:pPr>
            <a:r>
              <a:rPr lang="ja-JP" altLang="en-US" sz="1200" dirty="0">
                <a:solidFill>
                  <a:srgbClr val="000000"/>
                </a:solidFill>
                <a:latin typeface="Arial" charset="0"/>
                <a:ea typeface="ＭＳ Ｐゴシック" charset="-128"/>
              </a:rPr>
              <a:t>平成２７年度　サービス管理責任者研修テキスト分野別講義「アセスメントとサービス提供の基本姿勢」</a:t>
            </a:r>
            <a:r>
              <a:rPr lang="ja-JP" altLang="en-US" sz="1200" dirty="0">
                <a:solidFill>
                  <a:srgbClr val="A50021"/>
                </a:solidFill>
                <a:latin typeface="Arial" charset="0"/>
                <a:ea typeface="ＭＳ Ｐゴシック" charset="-128"/>
              </a:rPr>
              <a:t>＜地域生活（知的・精神</a:t>
            </a:r>
            <a:r>
              <a:rPr lang="ja-JP" altLang="en-US" sz="1200">
                <a:solidFill>
                  <a:srgbClr val="A50021"/>
                </a:solidFill>
                <a:latin typeface="Arial" charset="0"/>
                <a:ea typeface="ＭＳ Ｐゴシック" charset="-128"/>
              </a:rPr>
              <a:t>）</a:t>
            </a:r>
            <a:r>
              <a:rPr lang="ja-JP" altLang="en-US" sz="1200" smtClean="0">
                <a:solidFill>
                  <a:srgbClr val="A50021"/>
                </a:solidFill>
                <a:latin typeface="Arial" charset="0"/>
                <a:ea typeface="ＭＳ Ｐゴシック" charset="-128"/>
              </a:rPr>
              <a:t>＞</a:t>
            </a:r>
            <a:r>
              <a:rPr lang="ja-JP" altLang="en-US" sz="1200" smtClean="0">
                <a:latin typeface="Arial" charset="0"/>
                <a:ea typeface="ＭＳ Ｐゴシック" charset="-128"/>
              </a:rPr>
              <a:t>一部改変</a:t>
            </a:r>
            <a:endParaRPr lang="ja-JP" altLang="en-US" sz="1200" dirty="0">
              <a:latin typeface="Arial" charset="0"/>
              <a:ea typeface="ＭＳ Ｐゴシック" charset="-128"/>
            </a:endParaRPr>
          </a:p>
        </p:txBody>
      </p:sp>
      <p:sp>
        <p:nvSpPr>
          <p:cNvPr id="6" name="テキスト ボックス 5"/>
          <p:cNvSpPr txBox="1"/>
          <p:nvPr/>
        </p:nvSpPr>
        <p:spPr>
          <a:xfrm>
            <a:off x="2783632" y="0"/>
            <a:ext cx="6336704" cy="523220"/>
          </a:xfrm>
          <a:prstGeom prst="rect">
            <a:avLst/>
          </a:prstGeom>
          <a:noFill/>
        </p:spPr>
        <p:txBody>
          <a:bodyPr wrap="square" rtlCol="0">
            <a:spAutoFit/>
          </a:bodyPr>
          <a:lstStyle/>
          <a:p>
            <a:pPr algn="ctr" fontAlgn="base">
              <a:spcBef>
                <a:spcPct val="0"/>
              </a:spcBef>
              <a:spcAft>
                <a:spcPct val="0"/>
              </a:spcAft>
            </a:pPr>
            <a:r>
              <a:rPr lang="ja-JP" altLang="en-US" sz="2800" b="1" dirty="0">
                <a:solidFill>
                  <a:srgbClr val="000000"/>
                </a:solidFill>
                <a:latin typeface="Arial" charset="0"/>
                <a:ea typeface="ＭＳ Ｐゴシック" charset="-128"/>
              </a:rPr>
              <a:t>会議の場を活用した連携</a:t>
            </a:r>
          </a:p>
        </p:txBody>
      </p:sp>
    </p:spTree>
    <p:extLst>
      <p:ext uri="{BB962C8B-B14F-4D97-AF65-F5344CB8AC3E}">
        <p14:creationId xmlns:p14="http://schemas.microsoft.com/office/powerpoint/2010/main" val="174215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870481" y="3785960"/>
            <a:ext cx="3892073" cy="29035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コンテンツ プレースホルダ 2"/>
          <p:cNvSpPr txBox="1">
            <a:spLocks/>
          </p:cNvSpPr>
          <p:nvPr/>
        </p:nvSpPr>
        <p:spPr>
          <a:xfrm>
            <a:off x="366319" y="1070099"/>
            <a:ext cx="11447952" cy="2112838"/>
          </a:xfrm>
          <a:prstGeom prst="rect">
            <a:avLst/>
          </a:prstGeom>
          <a:ln>
            <a:solidFill>
              <a:schemeClr val="tx1"/>
            </a:solidFill>
            <a:miter lim="800000"/>
            <a:headEnd/>
            <a:tailEnd/>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2400" b="1" dirty="0"/>
              <a:t>業務の打ち合わせの徹底と職員間の連携体制の確立を目的として、全体での打ち合わせ行い、</a:t>
            </a:r>
            <a:r>
              <a:rPr lang="ja-JP" altLang="en-US" sz="2400" b="1" dirty="0">
                <a:solidFill>
                  <a:srgbClr val="FF0000"/>
                </a:solidFill>
              </a:rPr>
              <a:t>意図的に情報共有を行う場を設定</a:t>
            </a:r>
            <a:r>
              <a:rPr lang="en-US" altLang="ja-JP" sz="2400" b="1" dirty="0"/>
              <a:t>(</a:t>
            </a:r>
            <a:r>
              <a:rPr lang="ja-JP" altLang="en-US" sz="2400" b="1" dirty="0"/>
              <a:t>業務的コミュニケーション</a:t>
            </a:r>
            <a:r>
              <a:rPr lang="en-US" altLang="ja-JP" sz="2400" b="1" dirty="0"/>
              <a:t>)</a:t>
            </a:r>
          </a:p>
          <a:p>
            <a:pPr>
              <a:defRPr/>
            </a:pPr>
            <a:r>
              <a:rPr lang="ja-JP" altLang="en-US" sz="2400" b="1" dirty="0"/>
              <a:t>各部署での利用者の様子や対応、職員・非常勤職員からの質問等への対応をその場で終わりにせず、現場責任者（サビ児管）が確実に対応。</a:t>
            </a:r>
            <a:endParaRPr lang="en-US" altLang="ja-JP" sz="2400" b="1" dirty="0"/>
          </a:p>
          <a:p>
            <a:pPr>
              <a:defRPr/>
            </a:pPr>
            <a:r>
              <a:rPr lang="ja-JP" altLang="en-US" sz="2400" b="1" dirty="0"/>
              <a:t>対応したことはその日に上司に報告。また、翌日の朝の打ち合わせで全体周知</a:t>
            </a:r>
            <a:endParaRPr lang="en-US" altLang="ja-JP" sz="2400" b="1" dirty="0"/>
          </a:p>
          <a:p>
            <a:pPr>
              <a:defRPr/>
            </a:pPr>
            <a:endParaRPr lang="ja-JP" altLang="en-US" sz="2400" dirty="0"/>
          </a:p>
        </p:txBody>
      </p:sp>
      <p:sp>
        <p:nvSpPr>
          <p:cNvPr id="9" name="正方形/長方形 8"/>
          <p:cNvSpPr/>
          <p:nvPr/>
        </p:nvSpPr>
        <p:spPr>
          <a:xfrm>
            <a:off x="5286217" y="3783013"/>
            <a:ext cx="3892073" cy="29035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p:cNvSpPr/>
          <p:nvPr/>
        </p:nvSpPr>
        <p:spPr>
          <a:xfrm>
            <a:off x="5838998" y="3846512"/>
            <a:ext cx="755650" cy="2720031"/>
          </a:xfrm>
          <a:prstGeom prst="rect">
            <a:avLst/>
          </a:prstGeom>
        </p:spPr>
        <p:style>
          <a:lnRef idx="2">
            <a:schemeClr val="accent1"/>
          </a:lnRef>
          <a:fillRef idx="1">
            <a:schemeClr val="lt1"/>
          </a:fillRef>
          <a:effectRef idx="0">
            <a:schemeClr val="accent1"/>
          </a:effectRef>
          <a:fontRef idx="minor">
            <a:schemeClr val="dk1"/>
          </a:fontRef>
        </p:style>
        <p:txBody>
          <a:bodyPr vert="eaVert" anchor="ctr"/>
          <a:lstStyle/>
          <a:p>
            <a:pPr algn="ctr">
              <a:defRPr/>
            </a:pPr>
            <a:r>
              <a:rPr lang="ja-JP" altLang="en-US" dirty="0"/>
              <a:t>管理者・サビ管・看護師・リーダー職員等</a:t>
            </a:r>
          </a:p>
        </p:txBody>
      </p:sp>
      <p:sp>
        <p:nvSpPr>
          <p:cNvPr id="12" name="テキスト ボックス 5"/>
          <p:cNvSpPr txBox="1">
            <a:spLocks noChangeArrowheads="1"/>
          </p:cNvSpPr>
          <p:nvPr/>
        </p:nvSpPr>
        <p:spPr bwMode="auto">
          <a:xfrm>
            <a:off x="1016982" y="3836194"/>
            <a:ext cx="461665" cy="271462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vert="eaVert">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800" dirty="0"/>
              <a:t>朝の打合せ（全職員）</a:t>
            </a:r>
            <a:endParaRPr lang="en-US" altLang="ja-JP" sz="1800" dirty="0"/>
          </a:p>
        </p:txBody>
      </p:sp>
      <p:sp>
        <p:nvSpPr>
          <p:cNvPr id="13" name="テキスト ボックス 6"/>
          <p:cNvSpPr txBox="1">
            <a:spLocks noChangeArrowheads="1"/>
          </p:cNvSpPr>
          <p:nvPr/>
        </p:nvSpPr>
        <p:spPr bwMode="auto">
          <a:xfrm>
            <a:off x="2345540" y="5443877"/>
            <a:ext cx="2144712" cy="461665"/>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1200" dirty="0"/>
              <a:t>変則勤務者等への引継（正職・非常勤）</a:t>
            </a:r>
          </a:p>
        </p:txBody>
      </p:sp>
      <p:sp>
        <p:nvSpPr>
          <p:cNvPr id="15" name="テキスト ボックス 10"/>
          <p:cNvSpPr txBox="1">
            <a:spLocks noChangeArrowheads="1"/>
          </p:cNvSpPr>
          <p:nvPr/>
        </p:nvSpPr>
        <p:spPr bwMode="auto">
          <a:xfrm>
            <a:off x="6825707" y="4911615"/>
            <a:ext cx="2143125" cy="646331"/>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1200" dirty="0"/>
              <a:t>リスクの有無と対応の検討（権利擁護・法令遵守・苦情対応等）</a:t>
            </a:r>
          </a:p>
        </p:txBody>
      </p:sp>
      <p:sp>
        <p:nvSpPr>
          <p:cNvPr id="21" name="右矢印 20"/>
          <p:cNvSpPr>
            <a:spLocks noChangeArrowheads="1"/>
          </p:cNvSpPr>
          <p:nvPr/>
        </p:nvSpPr>
        <p:spPr bwMode="auto">
          <a:xfrm>
            <a:off x="4912706" y="4828845"/>
            <a:ext cx="288925" cy="748372"/>
          </a:xfrm>
          <a:prstGeom prst="right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endParaRPr lang="ja-JP" altLang="en-US">
              <a:solidFill>
                <a:schemeClr val="dk1"/>
              </a:solidFill>
            </a:endParaRPr>
          </a:p>
        </p:txBody>
      </p:sp>
      <p:grpSp>
        <p:nvGrpSpPr>
          <p:cNvPr id="3" name="グループ化 2"/>
          <p:cNvGrpSpPr/>
          <p:nvPr/>
        </p:nvGrpSpPr>
        <p:grpSpPr>
          <a:xfrm>
            <a:off x="1483322" y="3836194"/>
            <a:ext cx="750887" cy="2704306"/>
            <a:chOff x="2168438" y="3846513"/>
            <a:chExt cx="750887" cy="2704306"/>
          </a:xfrm>
          <a:solidFill>
            <a:schemeClr val="bg1"/>
          </a:solidFill>
        </p:grpSpPr>
        <p:sp>
          <p:nvSpPr>
            <p:cNvPr id="10" name="正方形/長方形 9"/>
            <p:cNvSpPr/>
            <p:nvPr/>
          </p:nvSpPr>
          <p:spPr>
            <a:xfrm>
              <a:off x="2168438" y="3846513"/>
              <a:ext cx="750887" cy="270430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テキスト ボックス 23"/>
            <p:cNvSpPr txBox="1">
              <a:spLocks noChangeArrowheads="1"/>
            </p:cNvSpPr>
            <p:nvPr/>
          </p:nvSpPr>
          <p:spPr bwMode="auto">
            <a:xfrm>
              <a:off x="2270038" y="3944936"/>
              <a:ext cx="504825" cy="215900"/>
            </a:xfrm>
            <a:prstGeom prst="rect">
              <a:avLst/>
            </a:prstGeom>
            <a:grp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algn="ctr">
                <a:defRPr/>
              </a:pPr>
              <a:r>
                <a:rPr lang="ja-JP" altLang="en-US" sz="800" dirty="0">
                  <a:solidFill>
                    <a:schemeClr val="dk1"/>
                  </a:solidFill>
                </a:rPr>
                <a:t>病気</a:t>
              </a:r>
            </a:p>
          </p:txBody>
        </p:sp>
        <p:sp>
          <p:nvSpPr>
            <p:cNvPr id="25" name="テキスト ボックス 24"/>
            <p:cNvSpPr txBox="1">
              <a:spLocks noChangeArrowheads="1"/>
            </p:cNvSpPr>
            <p:nvPr/>
          </p:nvSpPr>
          <p:spPr bwMode="auto">
            <a:xfrm>
              <a:off x="2281150" y="4362449"/>
              <a:ext cx="493713" cy="215900"/>
            </a:xfrm>
            <a:prstGeom prst="rect">
              <a:avLst/>
            </a:prstGeom>
            <a:grp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algn="ctr">
                <a:defRPr/>
              </a:pPr>
              <a:r>
                <a:rPr lang="ja-JP" altLang="en-US" sz="800" dirty="0">
                  <a:solidFill>
                    <a:schemeClr val="dk1"/>
                  </a:solidFill>
                </a:rPr>
                <a:t>不安定</a:t>
              </a:r>
            </a:p>
          </p:txBody>
        </p:sp>
        <p:sp>
          <p:nvSpPr>
            <p:cNvPr id="26" name="テキスト ボックス 25"/>
            <p:cNvSpPr txBox="1">
              <a:spLocks noChangeArrowheads="1"/>
            </p:cNvSpPr>
            <p:nvPr/>
          </p:nvSpPr>
          <p:spPr bwMode="auto">
            <a:xfrm>
              <a:off x="2284324" y="4824411"/>
              <a:ext cx="490538" cy="215900"/>
            </a:xfrm>
            <a:prstGeom prst="rect">
              <a:avLst/>
            </a:prstGeom>
            <a:grp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algn="ctr">
                <a:defRPr/>
              </a:pPr>
              <a:r>
                <a:rPr lang="ja-JP" altLang="en-US" sz="800" dirty="0">
                  <a:solidFill>
                    <a:schemeClr val="dk1"/>
                  </a:solidFill>
                </a:rPr>
                <a:t>通院</a:t>
              </a:r>
            </a:p>
          </p:txBody>
        </p:sp>
        <p:sp>
          <p:nvSpPr>
            <p:cNvPr id="27" name="テキスト ボックス 26"/>
            <p:cNvSpPr txBox="1">
              <a:spLocks noChangeArrowheads="1"/>
            </p:cNvSpPr>
            <p:nvPr/>
          </p:nvSpPr>
          <p:spPr bwMode="auto">
            <a:xfrm>
              <a:off x="2284324" y="5213350"/>
              <a:ext cx="490538" cy="338137"/>
            </a:xfrm>
            <a:prstGeom prst="rect">
              <a:avLst/>
            </a:prstGeom>
            <a:grp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algn="ctr">
                <a:defRPr/>
              </a:pPr>
              <a:r>
                <a:rPr lang="ja-JP" altLang="en-US" sz="800" dirty="0">
                  <a:solidFill>
                    <a:schemeClr val="dk1"/>
                  </a:solidFill>
                </a:rPr>
                <a:t>今日の</a:t>
              </a:r>
              <a:endParaRPr lang="en-US" altLang="ja-JP" sz="800" dirty="0">
                <a:solidFill>
                  <a:schemeClr val="dk1"/>
                </a:solidFill>
              </a:endParaRPr>
            </a:p>
            <a:p>
              <a:pPr algn="ctr">
                <a:defRPr/>
              </a:pPr>
              <a:r>
                <a:rPr lang="ja-JP" altLang="en-US" sz="800" dirty="0">
                  <a:solidFill>
                    <a:schemeClr val="dk1"/>
                  </a:solidFill>
                </a:rPr>
                <a:t>予定</a:t>
              </a:r>
            </a:p>
          </p:txBody>
        </p:sp>
        <p:sp>
          <p:nvSpPr>
            <p:cNvPr id="28" name="テキスト ボックス 27"/>
            <p:cNvSpPr txBox="1">
              <a:spLocks noChangeArrowheads="1"/>
            </p:cNvSpPr>
            <p:nvPr/>
          </p:nvSpPr>
          <p:spPr bwMode="auto">
            <a:xfrm>
              <a:off x="2284324" y="5745161"/>
              <a:ext cx="490538" cy="338138"/>
            </a:xfrm>
            <a:prstGeom prst="rect">
              <a:avLst/>
            </a:prstGeom>
            <a:grp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algn="ctr">
                <a:defRPr/>
              </a:pPr>
              <a:r>
                <a:rPr lang="ja-JP" altLang="en-US" sz="800" dirty="0">
                  <a:solidFill>
                    <a:schemeClr val="dk1"/>
                  </a:solidFill>
                </a:rPr>
                <a:t>突発対応</a:t>
              </a:r>
              <a:endParaRPr lang="en-US" altLang="ja-JP" sz="800" dirty="0">
                <a:solidFill>
                  <a:schemeClr val="dk1"/>
                </a:solidFill>
              </a:endParaRPr>
            </a:p>
          </p:txBody>
        </p:sp>
        <p:sp>
          <p:nvSpPr>
            <p:cNvPr id="29" name="テキスト ボックス 28"/>
            <p:cNvSpPr txBox="1">
              <a:spLocks noChangeArrowheads="1"/>
            </p:cNvSpPr>
            <p:nvPr/>
          </p:nvSpPr>
          <p:spPr bwMode="auto">
            <a:xfrm>
              <a:off x="2284324" y="6191249"/>
              <a:ext cx="490538" cy="214312"/>
            </a:xfrm>
            <a:prstGeom prst="rect">
              <a:avLst/>
            </a:prstGeom>
            <a:grp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algn="ctr">
                <a:defRPr/>
              </a:pPr>
              <a:r>
                <a:rPr lang="ja-JP" altLang="en-US" sz="800" dirty="0">
                  <a:solidFill>
                    <a:schemeClr val="dk1"/>
                  </a:solidFill>
                </a:rPr>
                <a:t>苦情</a:t>
              </a:r>
              <a:endParaRPr lang="en-US" altLang="ja-JP" sz="800" dirty="0">
                <a:solidFill>
                  <a:schemeClr val="dk1"/>
                </a:solidFill>
              </a:endParaRPr>
            </a:p>
          </p:txBody>
        </p:sp>
      </p:grpSp>
      <p:sp>
        <p:nvSpPr>
          <p:cNvPr id="30" name="テキスト ボックス 5"/>
          <p:cNvSpPr txBox="1">
            <a:spLocks noChangeArrowheads="1"/>
          </p:cNvSpPr>
          <p:nvPr/>
        </p:nvSpPr>
        <p:spPr bwMode="auto">
          <a:xfrm>
            <a:off x="5364870" y="3851919"/>
            <a:ext cx="461665" cy="271462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vert="eaVert">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800" dirty="0"/>
              <a:t>リスク会議</a:t>
            </a:r>
          </a:p>
        </p:txBody>
      </p:sp>
      <p:sp>
        <p:nvSpPr>
          <p:cNvPr id="31" name="テキスト ボックス 11"/>
          <p:cNvSpPr txBox="1">
            <a:spLocks noChangeArrowheads="1"/>
          </p:cNvSpPr>
          <p:nvPr/>
        </p:nvSpPr>
        <p:spPr bwMode="auto">
          <a:xfrm>
            <a:off x="6827295" y="3874291"/>
            <a:ext cx="2141537" cy="830997"/>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1200" dirty="0"/>
              <a:t>複数の事業所がある場合は、一緒に行う（第三者からの目から指摘、サビ管だからといって全てを任せない体制）</a:t>
            </a:r>
          </a:p>
        </p:txBody>
      </p:sp>
      <p:sp>
        <p:nvSpPr>
          <p:cNvPr id="5" name="タイトル 4"/>
          <p:cNvSpPr>
            <a:spLocks noGrp="1"/>
          </p:cNvSpPr>
          <p:nvPr>
            <p:ph type="title"/>
          </p:nvPr>
        </p:nvSpPr>
        <p:spPr>
          <a:xfrm>
            <a:off x="314324" y="573517"/>
            <a:ext cx="11455069" cy="424308"/>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2800" dirty="0">
                <a:latin typeface="HGP創英角ｺﾞｼｯｸUB" panose="020B0A00000000000000" pitchFamily="50" charset="-128"/>
                <a:ea typeface="HGP創英角ｺﾞｼｯｸUB" panose="020B0A00000000000000" pitchFamily="50" charset="-128"/>
              </a:rPr>
              <a:t>職場内（事業所内）の情報共有</a:t>
            </a:r>
          </a:p>
        </p:txBody>
      </p:sp>
      <p:sp>
        <p:nvSpPr>
          <p:cNvPr id="6" name="テキスト ボックス 5"/>
          <p:cNvSpPr txBox="1"/>
          <p:nvPr/>
        </p:nvSpPr>
        <p:spPr>
          <a:xfrm>
            <a:off x="366319" y="120588"/>
            <a:ext cx="11326571" cy="461665"/>
          </a:xfrm>
          <a:prstGeom prst="rect">
            <a:avLst/>
          </a:prstGeom>
          <a:noFill/>
          <a:ln>
            <a:solidFill>
              <a:schemeClr val="tx1"/>
            </a:solidFill>
          </a:ln>
        </p:spPr>
        <p:txBody>
          <a:bodyPr wrap="square" rtlCol="0">
            <a:spAutoFit/>
          </a:bodyPr>
          <a:lstStyle/>
          <a:p>
            <a:pPr algn="ctr"/>
            <a:r>
              <a:rPr kumimoji="1" lang="ja-JP" altLang="en-US" sz="2400" dirty="0"/>
              <a:t>仕組み１：日々の支援内容等の確認や助言を日常業務の中で行う体制</a:t>
            </a:r>
          </a:p>
        </p:txBody>
      </p:sp>
      <p:sp>
        <p:nvSpPr>
          <p:cNvPr id="39" name="テキスト ボックス 11"/>
          <p:cNvSpPr txBox="1">
            <a:spLocks noChangeArrowheads="1"/>
          </p:cNvSpPr>
          <p:nvPr/>
        </p:nvSpPr>
        <p:spPr bwMode="auto">
          <a:xfrm>
            <a:off x="2350302" y="3874292"/>
            <a:ext cx="2141537" cy="276225"/>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200" dirty="0"/>
              <a:t>支援内容の確認・助言（</a:t>
            </a:r>
            <a:r>
              <a:rPr lang="en-US" altLang="ja-JP" sz="1200" dirty="0"/>
              <a:t>SV</a:t>
            </a:r>
            <a:r>
              <a:rPr lang="ja-JP" altLang="en-US" sz="1200" dirty="0"/>
              <a:t>）</a:t>
            </a:r>
          </a:p>
        </p:txBody>
      </p:sp>
      <p:sp>
        <p:nvSpPr>
          <p:cNvPr id="40" name="テキスト ボックス 11"/>
          <p:cNvSpPr txBox="1">
            <a:spLocks noChangeArrowheads="1"/>
          </p:cNvSpPr>
          <p:nvPr/>
        </p:nvSpPr>
        <p:spPr bwMode="auto">
          <a:xfrm>
            <a:off x="2348715" y="4258445"/>
            <a:ext cx="2141537" cy="276999"/>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200" dirty="0"/>
              <a:t>専門職倫理の共有（</a:t>
            </a:r>
            <a:r>
              <a:rPr lang="en-US" altLang="ja-JP" sz="1200" dirty="0"/>
              <a:t>SV</a:t>
            </a:r>
            <a:r>
              <a:rPr lang="ja-JP" altLang="en-US" sz="1200" dirty="0"/>
              <a:t>）</a:t>
            </a:r>
          </a:p>
        </p:txBody>
      </p:sp>
      <p:sp>
        <p:nvSpPr>
          <p:cNvPr id="41" name="テキスト ボックス 11"/>
          <p:cNvSpPr txBox="1">
            <a:spLocks noChangeArrowheads="1"/>
          </p:cNvSpPr>
          <p:nvPr/>
        </p:nvSpPr>
        <p:spPr bwMode="auto">
          <a:xfrm>
            <a:off x="2348715" y="4661175"/>
            <a:ext cx="2141537" cy="276999"/>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200" dirty="0"/>
              <a:t>メンバーシップ意識を養う</a:t>
            </a:r>
          </a:p>
        </p:txBody>
      </p:sp>
      <p:sp>
        <p:nvSpPr>
          <p:cNvPr id="42" name="テキスト ボックス 11"/>
          <p:cNvSpPr txBox="1">
            <a:spLocks noChangeArrowheads="1"/>
          </p:cNvSpPr>
          <p:nvPr/>
        </p:nvSpPr>
        <p:spPr bwMode="auto">
          <a:xfrm>
            <a:off x="2348715" y="5050234"/>
            <a:ext cx="2141537" cy="276225"/>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None/>
              <a:defRPr/>
            </a:pPr>
            <a:r>
              <a:rPr lang="ja-JP" altLang="en-US" sz="1200" dirty="0"/>
              <a:t>法令遵守（コンプライアンス）</a:t>
            </a:r>
          </a:p>
        </p:txBody>
      </p:sp>
      <p:sp>
        <p:nvSpPr>
          <p:cNvPr id="4" name="テキスト ボックス 3"/>
          <p:cNvSpPr txBox="1"/>
          <p:nvPr/>
        </p:nvSpPr>
        <p:spPr>
          <a:xfrm>
            <a:off x="870481" y="3402454"/>
            <a:ext cx="3892073" cy="369332"/>
          </a:xfrm>
          <a:prstGeom prst="rect">
            <a:avLst/>
          </a:prstGeom>
          <a:noFill/>
          <a:ln>
            <a:solidFill>
              <a:schemeClr val="tx1"/>
            </a:solidFill>
          </a:ln>
        </p:spPr>
        <p:txBody>
          <a:bodyPr wrap="square" rtlCol="0">
            <a:spAutoFit/>
          </a:bodyPr>
          <a:lstStyle/>
          <a:p>
            <a:r>
              <a:rPr kumimoji="1" lang="ja-JP" altLang="en-US" dirty="0"/>
              <a:t>打ち合わせの中で意識すること</a:t>
            </a:r>
          </a:p>
        </p:txBody>
      </p:sp>
      <p:sp>
        <p:nvSpPr>
          <p:cNvPr id="43" name="右矢印 42"/>
          <p:cNvSpPr>
            <a:spLocks noChangeArrowheads="1"/>
          </p:cNvSpPr>
          <p:nvPr/>
        </p:nvSpPr>
        <p:spPr bwMode="auto">
          <a:xfrm>
            <a:off x="9409349" y="4860594"/>
            <a:ext cx="288925" cy="748372"/>
          </a:xfrm>
          <a:prstGeom prst="rightArrow">
            <a:avLst>
              <a:gd name="adj1" fmla="val 50000"/>
              <a:gd name="adj2" fmla="val 50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nchor="ctr"/>
          <a:lstStyle/>
          <a:p>
            <a:pPr algn="ctr">
              <a:defRPr/>
            </a:pPr>
            <a:endParaRPr lang="ja-JP" altLang="en-US">
              <a:solidFill>
                <a:schemeClr val="dk1"/>
              </a:solidFill>
            </a:endParaRPr>
          </a:p>
        </p:txBody>
      </p:sp>
      <p:sp>
        <p:nvSpPr>
          <p:cNvPr id="8" name="角丸四角形 7"/>
          <p:cNvSpPr/>
          <p:nvPr/>
        </p:nvSpPr>
        <p:spPr>
          <a:xfrm>
            <a:off x="9966960" y="4535444"/>
            <a:ext cx="1725930" cy="1368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支援へ</a:t>
            </a:r>
          </a:p>
        </p:txBody>
      </p:sp>
      <p:sp>
        <p:nvSpPr>
          <p:cNvPr id="45" name="テキスト ボックス 10"/>
          <p:cNvSpPr txBox="1">
            <a:spLocks noChangeArrowheads="1"/>
          </p:cNvSpPr>
          <p:nvPr/>
        </p:nvSpPr>
        <p:spPr bwMode="auto">
          <a:xfrm>
            <a:off x="6814906" y="5762966"/>
            <a:ext cx="2143125" cy="830997"/>
          </a:xfrm>
          <a:prstGeom prst="rect">
            <a:avLst/>
          </a:prstGeom>
          <a:gradFill rotWithShape="1">
            <a:gsLst>
              <a:gs pos="0">
                <a:srgbClr val="E4F9FF"/>
              </a:gs>
              <a:gs pos="64999">
                <a:srgbClr val="BBEFFF"/>
              </a:gs>
              <a:gs pos="100000">
                <a:srgbClr val="9EEAFF"/>
              </a:gs>
            </a:gsLst>
            <a:lin ang="5400000" scaled="1"/>
          </a:gradFill>
          <a:ln w="28575">
            <a:solidFill>
              <a:srgbClr val="FF0000"/>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1200" dirty="0"/>
              <a:t>ここで全てを解決するのではなく、現場で対応すること、苦情システムで対応するなど振り分ける</a:t>
            </a:r>
          </a:p>
        </p:txBody>
      </p:sp>
      <p:sp>
        <p:nvSpPr>
          <p:cNvPr id="46" name="テキスト ボックス 6"/>
          <p:cNvSpPr txBox="1">
            <a:spLocks noChangeArrowheads="1"/>
          </p:cNvSpPr>
          <p:nvPr/>
        </p:nvSpPr>
        <p:spPr bwMode="auto">
          <a:xfrm>
            <a:off x="2352835" y="6022960"/>
            <a:ext cx="2144712" cy="461665"/>
          </a:xfrm>
          <a:prstGeom prst="rect">
            <a:avLst/>
          </a:prstGeom>
          <a:gradFill rotWithShape="1">
            <a:gsLst>
              <a:gs pos="0">
                <a:srgbClr val="E4F9FF"/>
              </a:gs>
              <a:gs pos="64999">
                <a:srgbClr val="BBEFFF"/>
              </a:gs>
              <a:gs pos="100000">
                <a:srgbClr val="9EEAFF"/>
              </a:gs>
            </a:gsLst>
            <a:lin ang="5400000" scaled="1"/>
          </a:gradFill>
          <a:ln w="28575">
            <a:solidFill>
              <a:srgbClr val="FF0000"/>
            </a:solidFill>
            <a:miter lim="800000"/>
            <a:headEnd/>
            <a:tailEnd/>
          </a:ln>
          <a:effectLst>
            <a:outerShdw blurRad="40000" dist="20000" dir="5400000" rotWithShape="0">
              <a:srgbClr val="808080">
                <a:alpha val="37999"/>
              </a:srgbClr>
            </a:outerShdw>
          </a:effec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defRPr/>
            </a:pPr>
            <a:r>
              <a:rPr lang="ja-JP" altLang="en-US" sz="1200" dirty="0"/>
              <a:t>打ち合わせの中に隠れているので、意識して聞く</a:t>
            </a:r>
          </a:p>
        </p:txBody>
      </p:sp>
    </p:spTree>
    <p:extLst>
      <p:ext uri="{BB962C8B-B14F-4D97-AF65-F5344CB8AC3E}">
        <p14:creationId xmlns:p14="http://schemas.microsoft.com/office/powerpoint/2010/main" val="227090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818002" y="1417639"/>
            <a:ext cx="6167497" cy="20317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3" name="正方形/長方形 2"/>
          <p:cNvSpPr/>
          <p:nvPr/>
        </p:nvSpPr>
        <p:spPr>
          <a:xfrm>
            <a:off x="1744878" y="4060906"/>
            <a:ext cx="8735146" cy="25401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4" name="タイトル 3"/>
          <p:cNvSpPr>
            <a:spLocks noGrp="1"/>
          </p:cNvSpPr>
          <p:nvPr>
            <p:ph type="title"/>
          </p:nvPr>
        </p:nvSpPr>
        <p:spPr/>
        <p:txBody>
          <a:bodyPr/>
          <a:lstStyle/>
          <a:p>
            <a:pPr algn="ctr"/>
            <a:r>
              <a:rPr kumimoji="1" lang="ja-JP" altLang="en-US" dirty="0"/>
              <a:t>苦情解決</a:t>
            </a:r>
            <a:r>
              <a:rPr lang="ja-JP" altLang="en-US" dirty="0"/>
              <a:t>システムで検討</a:t>
            </a:r>
            <a:endParaRPr kumimoji="1" lang="ja-JP" altLang="en-US" dirty="0"/>
          </a:p>
        </p:txBody>
      </p:sp>
      <p:sp>
        <p:nvSpPr>
          <p:cNvPr id="5" name="角丸四角形 4"/>
          <p:cNvSpPr/>
          <p:nvPr/>
        </p:nvSpPr>
        <p:spPr>
          <a:xfrm>
            <a:off x="2300352" y="1525477"/>
            <a:ext cx="2070731" cy="31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職員</a:t>
            </a:r>
          </a:p>
        </p:txBody>
      </p:sp>
      <p:sp>
        <p:nvSpPr>
          <p:cNvPr id="6" name="テキスト ボックス 5"/>
          <p:cNvSpPr txBox="1"/>
          <p:nvPr/>
        </p:nvSpPr>
        <p:spPr>
          <a:xfrm>
            <a:off x="1981200" y="1843009"/>
            <a:ext cx="2733364" cy="1477328"/>
          </a:xfrm>
          <a:prstGeom prst="rect">
            <a:avLst/>
          </a:prstGeom>
          <a:solidFill>
            <a:schemeClr val="bg1"/>
          </a:solidFill>
          <a:ln>
            <a:solidFill>
              <a:schemeClr val="tx1"/>
            </a:solidFill>
          </a:ln>
        </p:spPr>
        <p:txBody>
          <a:bodyPr wrap="square" rtlCol="0">
            <a:spAutoFit/>
          </a:bodyPr>
          <a:lstStyle/>
          <a:p>
            <a:r>
              <a:rPr lang="ja-JP" altLang="en-US" dirty="0"/>
              <a:t>・利用者（家族）、後見人等から</a:t>
            </a:r>
            <a:r>
              <a:rPr lang="ja-JP" altLang="en-US" dirty="0">
                <a:solidFill>
                  <a:srgbClr val="FF0000"/>
                </a:solidFill>
              </a:rPr>
              <a:t>意見、要望、苦情</a:t>
            </a:r>
            <a:r>
              <a:rPr lang="ja-JP" altLang="en-US" dirty="0"/>
              <a:t>を受けた</a:t>
            </a:r>
            <a:endParaRPr lang="en-US" altLang="ja-JP" dirty="0"/>
          </a:p>
          <a:p>
            <a:r>
              <a:rPr lang="ja-JP" altLang="en-US" dirty="0"/>
              <a:t>・職員の</a:t>
            </a:r>
            <a:r>
              <a:rPr lang="ja-JP" altLang="en-US" dirty="0">
                <a:solidFill>
                  <a:srgbClr val="FF0000"/>
                </a:solidFill>
              </a:rPr>
              <a:t>不適切な関わり</a:t>
            </a:r>
            <a:r>
              <a:rPr lang="ja-JP" altLang="en-US" dirty="0"/>
              <a:t>を見受けた</a:t>
            </a:r>
          </a:p>
        </p:txBody>
      </p:sp>
      <p:grpSp>
        <p:nvGrpSpPr>
          <p:cNvPr id="18" name="図形グループ 17"/>
          <p:cNvGrpSpPr/>
          <p:nvPr/>
        </p:nvGrpSpPr>
        <p:grpSpPr>
          <a:xfrm>
            <a:off x="1818001" y="4180435"/>
            <a:ext cx="5106162" cy="2242896"/>
            <a:chOff x="138049" y="4294121"/>
            <a:chExt cx="5106162" cy="2242896"/>
          </a:xfrm>
        </p:grpSpPr>
        <p:sp>
          <p:nvSpPr>
            <p:cNvPr id="12" name="正方形/長方形 11"/>
            <p:cNvSpPr/>
            <p:nvPr/>
          </p:nvSpPr>
          <p:spPr>
            <a:xfrm>
              <a:off x="138049" y="4611653"/>
              <a:ext cx="5106162" cy="192536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chemeClr val="tx1"/>
                  </a:solidFill>
                </a:rPr>
                <a:t>第１段階・・苦情・要望の判断</a:t>
              </a:r>
              <a:endParaRPr lang="en-US" altLang="ja-JP" dirty="0">
                <a:solidFill>
                  <a:schemeClr val="tx1"/>
                </a:solidFill>
              </a:endParaRPr>
            </a:p>
            <a:p>
              <a:r>
                <a:rPr lang="ja-JP" altLang="en-US" dirty="0">
                  <a:solidFill>
                    <a:schemeClr val="tx1"/>
                  </a:solidFill>
                </a:rPr>
                <a:t>第２段階・・各部門で対応（サビ管・管理者）</a:t>
              </a:r>
              <a:endParaRPr lang="en-US" altLang="ja-JP" dirty="0">
                <a:solidFill>
                  <a:schemeClr val="tx1"/>
                </a:solidFill>
              </a:endParaRPr>
            </a:p>
            <a:p>
              <a:r>
                <a:rPr lang="ja-JP" altLang="en-US" dirty="0">
                  <a:solidFill>
                    <a:schemeClr val="tx1"/>
                  </a:solidFill>
                </a:rPr>
                <a:t>第３段階・・苦情受付担当者、解決責任者で対応（部門の協力含む）</a:t>
              </a:r>
              <a:endParaRPr lang="en-US" altLang="ja-JP" dirty="0">
                <a:solidFill>
                  <a:schemeClr val="tx1"/>
                </a:solidFill>
              </a:endParaRPr>
            </a:p>
            <a:p>
              <a:r>
                <a:rPr lang="ja-JP" altLang="en-US" dirty="0">
                  <a:solidFill>
                    <a:schemeClr val="tx1"/>
                  </a:solidFill>
                </a:rPr>
                <a:t>第４段階・・苦情解決委員会の開催</a:t>
              </a:r>
              <a:endParaRPr lang="en-US" altLang="ja-JP" dirty="0">
                <a:solidFill>
                  <a:schemeClr val="tx1"/>
                </a:solidFill>
              </a:endParaRPr>
            </a:p>
            <a:p>
              <a:r>
                <a:rPr lang="ja-JP" altLang="en-US" dirty="0">
                  <a:solidFill>
                    <a:schemeClr val="tx1"/>
                  </a:solidFill>
                </a:rPr>
                <a:t>第５段階・・サービス適正化委員会に報告</a:t>
              </a:r>
              <a:endParaRPr lang="en-US" altLang="ja-JP" dirty="0">
                <a:solidFill>
                  <a:schemeClr val="tx1"/>
                </a:solidFill>
              </a:endParaRPr>
            </a:p>
          </p:txBody>
        </p:sp>
        <p:sp>
          <p:nvSpPr>
            <p:cNvPr id="13" name="角丸四角形 12"/>
            <p:cNvSpPr/>
            <p:nvPr/>
          </p:nvSpPr>
          <p:spPr>
            <a:xfrm>
              <a:off x="954175" y="4294121"/>
              <a:ext cx="1573756" cy="31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対応</a:t>
              </a:r>
            </a:p>
          </p:txBody>
        </p:sp>
      </p:grpSp>
      <p:grpSp>
        <p:nvGrpSpPr>
          <p:cNvPr id="19" name="図形グループ 18"/>
          <p:cNvGrpSpPr/>
          <p:nvPr/>
        </p:nvGrpSpPr>
        <p:grpSpPr>
          <a:xfrm>
            <a:off x="7488524" y="4180436"/>
            <a:ext cx="2636731" cy="2249799"/>
            <a:chOff x="6322630" y="4294121"/>
            <a:chExt cx="2636731" cy="2249799"/>
          </a:xfrm>
        </p:grpSpPr>
        <p:sp>
          <p:nvSpPr>
            <p:cNvPr id="14" name="角丸四角形 13"/>
            <p:cNvSpPr/>
            <p:nvPr/>
          </p:nvSpPr>
          <p:spPr>
            <a:xfrm>
              <a:off x="6819605" y="4294121"/>
              <a:ext cx="1660122" cy="3244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結果の報告</a:t>
              </a:r>
            </a:p>
          </p:txBody>
        </p:sp>
        <p:sp>
          <p:nvSpPr>
            <p:cNvPr id="15" name="正方形/長方形 14"/>
            <p:cNvSpPr/>
            <p:nvPr/>
          </p:nvSpPr>
          <p:spPr>
            <a:xfrm>
              <a:off x="6322630" y="4618556"/>
              <a:ext cx="2636731" cy="192536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000000"/>
                  </a:solidFill>
                </a:rPr>
                <a:t>・園長報告</a:t>
              </a:r>
              <a:endParaRPr lang="en-US" altLang="ja-JP" dirty="0">
                <a:solidFill>
                  <a:srgbClr val="000000"/>
                </a:solidFill>
              </a:endParaRPr>
            </a:p>
            <a:p>
              <a:r>
                <a:rPr lang="ja-JP" altLang="en-US" dirty="0">
                  <a:solidFill>
                    <a:srgbClr val="000000"/>
                  </a:solidFill>
                </a:rPr>
                <a:t>・理事長報告</a:t>
              </a:r>
              <a:endParaRPr lang="en-US" altLang="ja-JP" dirty="0">
                <a:solidFill>
                  <a:srgbClr val="000000"/>
                </a:solidFill>
              </a:endParaRPr>
            </a:p>
            <a:p>
              <a:r>
                <a:rPr lang="ja-JP" altLang="en-US" dirty="0">
                  <a:solidFill>
                    <a:srgbClr val="000000"/>
                  </a:solidFill>
                </a:rPr>
                <a:t>・利用者（家族）等の報告</a:t>
              </a:r>
              <a:endParaRPr lang="en-US" altLang="ja-JP" dirty="0">
                <a:solidFill>
                  <a:srgbClr val="000000"/>
                </a:solidFill>
              </a:endParaRPr>
            </a:p>
            <a:p>
              <a:r>
                <a:rPr lang="ja-JP" altLang="en-US" dirty="0">
                  <a:solidFill>
                    <a:srgbClr val="000000"/>
                  </a:solidFill>
                </a:rPr>
                <a:t>・他</a:t>
              </a:r>
            </a:p>
          </p:txBody>
        </p:sp>
      </p:grpSp>
      <p:sp>
        <p:nvSpPr>
          <p:cNvPr id="20" name="右矢印 19"/>
          <p:cNvSpPr/>
          <p:nvPr/>
        </p:nvSpPr>
        <p:spPr>
          <a:xfrm>
            <a:off x="4714564" y="2319307"/>
            <a:ext cx="564360" cy="386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1" name="右矢印 20"/>
          <p:cNvSpPr/>
          <p:nvPr/>
        </p:nvSpPr>
        <p:spPr>
          <a:xfrm>
            <a:off x="6924163" y="5108574"/>
            <a:ext cx="564360" cy="386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22" name="右矢印 21"/>
          <p:cNvSpPr/>
          <p:nvPr/>
        </p:nvSpPr>
        <p:spPr>
          <a:xfrm rot="5400000">
            <a:off x="4797669" y="3395157"/>
            <a:ext cx="582646" cy="7488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5278924" y="1843009"/>
            <a:ext cx="2567706" cy="147732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5472193" y="2001775"/>
            <a:ext cx="2208779" cy="3175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上司に報告</a:t>
            </a:r>
          </a:p>
        </p:txBody>
      </p:sp>
      <p:sp>
        <p:nvSpPr>
          <p:cNvPr id="8" name="角丸四角形 7"/>
          <p:cNvSpPr/>
          <p:nvPr/>
        </p:nvSpPr>
        <p:spPr>
          <a:xfrm>
            <a:off x="5472193" y="2492415"/>
            <a:ext cx="2208779" cy="52408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苦情受付担当者に報告</a:t>
            </a:r>
          </a:p>
        </p:txBody>
      </p:sp>
      <p:sp>
        <p:nvSpPr>
          <p:cNvPr id="9" name="角丸四角形 8"/>
          <p:cNvSpPr/>
          <p:nvPr/>
        </p:nvSpPr>
        <p:spPr>
          <a:xfrm>
            <a:off x="5775899" y="1525477"/>
            <a:ext cx="1573756" cy="3175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報告</a:t>
            </a:r>
          </a:p>
        </p:txBody>
      </p:sp>
      <p:sp>
        <p:nvSpPr>
          <p:cNvPr id="23" name="角丸四角形 22"/>
          <p:cNvSpPr/>
          <p:nvPr/>
        </p:nvSpPr>
        <p:spPr>
          <a:xfrm>
            <a:off x="463823" y="174147"/>
            <a:ext cx="883284" cy="4985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参考</a:t>
            </a:r>
            <a:endParaRPr kumimoji="1" lang="ja-JP" altLang="en-US" sz="2400" dirty="0">
              <a:solidFill>
                <a:schemeClr val="tx1"/>
              </a:solidFill>
            </a:endParaRPr>
          </a:p>
        </p:txBody>
      </p:sp>
    </p:spTree>
    <p:extLst>
      <p:ext uri="{BB962C8B-B14F-4D97-AF65-F5344CB8AC3E}">
        <p14:creationId xmlns:p14="http://schemas.microsoft.com/office/powerpoint/2010/main" val="103473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508FC-0004-4F96-A671-77F4A7AA73A8}"/>
              </a:ext>
            </a:extLst>
          </p:cNvPr>
          <p:cNvSpPr>
            <a:spLocks noGrp="1"/>
          </p:cNvSpPr>
          <p:nvPr>
            <p:ph type="title" idx="4294967295"/>
          </p:nvPr>
        </p:nvSpPr>
        <p:spPr>
          <a:xfrm>
            <a:off x="703564" y="107073"/>
            <a:ext cx="10650236" cy="667081"/>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3200" b="1" dirty="0">
                <a:solidFill>
                  <a:schemeClr val="tx1"/>
                </a:solidFill>
                <a:latin typeface="HGP創英角ｺﾞｼｯｸUB" panose="020B0A00000000000000" pitchFamily="50" charset="-128"/>
                <a:ea typeface="HGP創英角ｺﾞｼｯｸUB" panose="020B0A00000000000000" pitchFamily="50" charset="-128"/>
                <a:cs typeface="+mj-cs"/>
              </a:rPr>
              <a:t>サービス提供の管理と虐待防止</a:t>
            </a:r>
          </a:p>
        </p:txBody>
      </p:sp>
      <p:sp>
        <p:nvSpPr>
          <p:cNvPr id="117763" name="コンテンツ プレースホルダー 2">
            <a:extLst>
              <a:ext uri="{FF2B5EF4-FFF2-40B4-BE49-F238E27FC236}">
                <a16:creationId xmlns:a16="http://schemas.microsoft.com/office/drawing/2014/main" id="{1D8489DD-2709-49B2-8D00-5A10A72E3C37}"/>
              </a:ext>
            </a:extLst>
          </p:cNvPr>
          <p:cNvSpPr>
            <a:spLocks noGrp="1"/>
          </p:cNvSpPr>
          <p:nvPr>
            <p:ph idx="4294967295"/>
          </p:nvPr>
        </p:nvSpPr>
        <p:spPr>
          <a:xfrm>
            <a:off x="703564" y="1004157"/>
            <a:ext cx="10515600" cy="5083049"/>
          </a:xfrm>
          <a:ln>
            <a:solidFill>
              <a:schemeClr val="tx1"/>
            </a:solidFill>
          </a:ln>
        </p:spPr>
        <p:txBody>
          <a:bodyPr>
            <a:normAutofit/>
          </a:bodyPr>
          <a:lstStyle/>
          <a:p>
            <a:pPr marL="0" indent="0">
              <a:buNone/>
            </a:pPr>
            <a:r>
              <a:rPr lang="ja-JP" altLang="en-US" sz="3600" dirty="0">
                <a:latin typeface="HGP創英角ﾎﾟｯﾌﾟ体" pitchFamily="50" charset="-128"/>
                <a:ea typeface="HGP創英角ﾎﾟｯﾌﾟ体" pitchFamily="50" charset="-128"/>
              </a:rPr>
              <a:t>１．</a:t>
            </a:r>
            <a:r>
              <a:rPr lang="ja-JP" altLang="en-US" sz="3600" b="1" dirty="0">
                <a:solidFill>
                  <a:srgbClr val="FF0000"/>
                </a:solidFill>
                <a:latin typeface="HGP創英角ﾎﾟｯﾌﾟ体" pitchFamily="50" charset="-128"/>
                <a:ea typeface="HGP創英角ﾎﾟｯﾌﾟ体" pitchFamily="50" charset="-128"/>
              </a:rPr>
              <a:t>虐待防止マニュアルの作成</a:t>
            </a:r>
            <a:endParaRPr lang="en-US" altLang="ja-JP" sz="3600" b="1" dirty="0">
              <a:solidFill>
                <a:srgbClr val="FF0000"/>
              </a:solidFill>
              <a:latin typeface="HGP創英角ﾎﾟｯﾌﾟ体" pitchFamily="50" charset="-128"/>
              <a:ea typeface="HGP創英角ﾎﾟｯﾌﾟ体" pitchFamily="50" charset="-128"/>
            </a:endParaRPr>
          </a:p>
          <a:p>
            <a:pPr marL="0" indent="0">
              <a:buNone/>
            </a:pPr>
            <a:r>
              <a:rPr lang="ja-JP" altLang="en-US" sz="3600" dirty="0">
                <a:latin typeface="HGP創英角ﾎﾟｯﾌﾟ体" pitchFamily="50" charset="-128"/>
                <a:ea typeface="HGP創英角ﾎﾟｯﾌﾟ体" pitchFamily="50" charset="-128"/>
              </a:rPr>
              <a:t>　サビ児管は、虐待防止に取り組むとともに、虐待防止マニュアルの作成を必ず行う。</a:t>
            </a:r>
            <a:endParaRPr lang="en-US" altLang="ja-JP" sz="3600" dirty="0">
              <a:latin typeface="HGP創英角ﾎﾟｯﾌﾟ体" pitchFamily="50" charset="-128"/>
              <a:ea typeface="HGP創英角ﾎﾟｯﾌﾟ体" pitchFamily="50" charset="-128"/>
            </a:endParaRPr>
          </a:p>
          <a:p>
            <a:pPr marL="0" indent="0">
              <a:buNone/>
            </a:pPr>
            <a:r>
              <a:rPr lang="ja-JP" altLang="en-US" sz="3600" dirty="0">
                <a:latin typeface="HGP創英角ﾎﾟｯﾌﾟ体" pitchFamily="50" charset="-128"/>
                <a:ea typeface="HGP創英角ﾎﾟｯﾌﾟ体" pitchFamily="50" charset="-128"/>
              </a:rPr>
              <a:t>２．利用者の</a:t>
            </a:r>
            <a:r>
              <a:rPr lang="ja-JP" altLang="en-US" sz="3600" b="1" dirty="0">
                <a:solidFill>
                  <a:srgbClr val="FF0000"/>
                </a:solidFill>
                <a:latin typeface="HGP創英角ﾎﾟｯﾌﾟ体" pitchFamily="50" charset="-128"/>
                <a:ea typeface="HGP創英角ﾎﾟｯﾌﾟ体" pitchFamily="50" charset="-128"/>
              </a:rPr>
              <a:t>権利擁護の徹底</a:t>
            </a:r>
            <a:r>
              <a:rPr lang="ja-JP" altLang="en-US" sz="3600" dirty="0">
                <a:latin typeface="HGP創英角ﾎﾟｯﾌﾟ体" pitchFamily="50" charset="-128"/>
                <a:ea typeface="HGP創英角ﾎﾟｯﾌﾟ体" pitchFamily="50" charset="-128"/>
              </a:rPr>
              <a:t>を図る</a:t>
            </a:r>
            <a:endParaRPr lang="en-US" altLang="ja-JP" sz="3600" dirty="0">
              <a:latin typeface="HGP創英角ﾎﾟｯﾌﾟ体" pitchFamily="50" charset="-128"/>
              <a:ea typeface="HGP創英角ﾎﾟｯﾌﾟ体" pitchFamily="50" charset="-128"/>
            </a:endParaRPr>
          </a:p>
          <a:p>
            <a:pPr marL="0" indent="0">
              <a:buNone/>
            </a:pPr>
            <a:r>
              <a:rPr lang="ja-JP" altLang="en-US" sz="3600" dirty="0">
                <a:latin typeface="HGP創英角ﾎﾟｯﾌﾟ体" pitchFamily="50" charset="-128"/>
                <a:ea typeface="HGP創英角ﾎﾟｯﾌﾟ体" pitchFamily="50" charset="-128"/>
              </a:rPr>
              <a:t>３．虐待防止は、関係機関（市町村、市町村障害者虐待防止センター、自立支援協議会等）との</a:t>
            </a:r>
            <a:r>
              <a:rPr lang="ja-JP" altLang="en-US" sz="3600" b="1" dirty="0">
                <a:solidFill>
                  <a:srgbClr val="FF0000"/>
                </a:solidFill>
                <a:latin typeface="HGP創英角ﾎﾟｯﾌﾟ体" pitchFamily="50" charset="-128"/>
                <a:ea typeface="HGP創英角ﾎﾟｯﾌﾟ体" pitchFamily="50" charset="-128"/>
              </a:rPr>
              <a:t>連携</a:t>
            </a:r>
            <a:r>
              <a:rPr lang="ja-JP" altLang="en-US" sz="3600" dirty="0">
                <a:latin typeface="HGP創英角ﾎﾟｯﾌﾟ体" pitchFamily="50" charset="-128"/>
                <a:ea typeface="HGP創英角ﾎﾟｯﾌﾟ体" pitchFamily="50" charset="-128"/>
              </a:rPr>
              <a:t>が必要である。</a:t>
            </a:r>
            <a:endParaRPr lang="en-US" altLang="ja-JP" sz="3600" dirty="0">
              <a:latin typeface="HGP創英角ﾎﾟｯﾌﾟ体" pitchFamily="50" charset="-128"/>
              <a:ea typeface="HGP創英角ﾎﾟｯﾌﾟ体" pitchFamily="50" charset="-128"/>
            </a:endParaRPr>
          </a:p>
          <a:p>
            <a:pPr marL="0" indent="0">
              <a:buNone/>
            </a:pPr>
            <a:r>
              <a:rPr lang="ja-JP" altLang="en-US" sz="3600" dirty="0">
                <a:latin typeface="HGP創英角ﾎﾟｯﾌﾟ体" pitchFamily="50" charset="-128"/>
                <a:ea typeface="HGP創英角ﾎﾟｯﾌﾟ体" pitchFamily="50" charset="-128"/>
              </a:rPr>
              <a:t>４．職員間の</a:t>
            </a:r>
            <a:r>
              <a:rPr lang="ja-JP" altLang="en-US" sz="3600" b="1" dirty="0">
                <a:solidFill>
                  <a:srgbClr val="FF0000"/>
                </a:solidFill>
                <a:latin typeface="HGP創英角ﾎﾟｯﾌﾟ体" pitchFamily="50" charset="-128"/>
                <a:ea typeface="HGP創英角ﾎﾟｯﾌﾟ体" pitchFamily="50" charset="-128"/>
              </a:rPr>
              <a:t>コミュニケーションの促進</a:t>
            </a:r>
            <a:r>
              <a:rPr lang="ja-JP" altLang="en-US" sz="3600" dirty="0">
                <a:latin typeface="HGP創英角ﾎﾟｯﾌﾟ体" pitchFamily="50" charset="-128"/>
                <a:ea typeface="HGP創英角ﾎﾟｯﾌﾟ体" pitchFamily="50" charset="-128"/>
              </a:rPr>
              <a:t>を図る</a:t>
            </a:r>
            <a:endParaRPr lang="en-US" altLang="ja-JP" sz="3600" dirty="0">
              <a:latin typeface="HGP創英角ﾎﾟｯﾌﾟ体" pitchFamily="50" charset="-128"/>
              <a:ea typeface="HGP創英角ﾎﾟｯﾌﾟ体" pitchFamily="50" charset="-128"/>
            </a:endParaRPr>
          </a:p>
        </p:txBody>
      </p:sp>
      <p:sp>
        <p:nvSpPr>
          <p:cNvPr id="3" name="コンテンツ プレースホルダー 2">
            <a:extLst>
              <a:ext uri="{FF2B5EF4-FFF2-40B4-BE49-F238E27FC236}">
                <a16:creationId xmlns:a16="http://schemas.microsoft.com/office/drawing/2014/main" id="{D0028961-7983-4216-99B9-5B6983927E5C}"/>
              </a:ext>
            </a:extLst>
          </p:cNvPr>
          <p:cNvSpPr txBox="1">
            <a:spLocks/>
          </p:cNvSpPr>
          <p:nvPr/>
        </p:nvSpPr>
        <p:spPr bwMode="auto">
          <a:xfrm>
            <a:off x="4240747" y="6145517"/>
            <a:ext cx="7349132" cy="633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buNone/>
              <a:defRPr/>
            </a:pPr>
            <a:r>
              <a:rPr lang="ja-JP" altLang="en-US" sz="1400" dirty="0">
                <a:latin typeface="HGPｺﾞｼｯｸE" panose="020B0900000000000000" pitchFamily="50" charset="-128"/>
                <a:ea typeface="HGPｺﾞｼｯｸE" panose="020B0900000000000000" pitchFamily="50" charset="-128"/>
              </a:rPr>
              <a:t>（出典）平成</a:t>
            </a:r>
            <a:r>
              <a:rPr lang="en-US" altLang="ja-JP" sz="1400" dirty="0">
                <a:latin typeface="HGPｺﾞｼｯｸE" panose="020B0900000000000000" pitchFamily="50" charset="-128"/>
                <a:ea typeface="HGPｺﾞｼｯｸE" panose="020B0900000000000000" pitchFamily="50" charset="-128"/>
              </a:rPr>
              <a:t>30</a:t>
            </a:r>
            <a:r>
              <a:rPr lang="ja-JP" altLang="en-US" sz="1400" dirty="0">
                <a:latin typeface="HGPｺﾞｼｯｸE" panose="020B0900000000000000" pitchFamily="50" charset="-128"/>
                <a:ea typeface="HGPｺﾞｼｯｸE" panose="020B0900000000000000" pitchFamily="50" charset="-128"/>
              </a:rPr>
              <a:t>年度サービス管理責任者研修・児童発達支援管理責任者研修テキスト（共通編）「サービス提供及び支援提供のプロセスと管理」より抜粋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0274" y="71760"/>
            <a:ext cx="7454977" cy="831206"/>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3200" dirty="0">
                <a:latin typeface="HGP創英角ｺﾞｼｯｸUB" panose="020B0A00000000000000" pitchFamily="50" charset="-128"/>
                <a:ea typeface="HGP創英角ｺﾞｼｯｸUB" panose="020B0A00000000000000" pitchFamily="50" charset="-128"/>
              </a:rPr>
              <a:t>専門職倫理（スーパーバイズ）</a:t>
            </a:r>
          </a:p>
        </p:txBody>
      </p:sp>
      <p:sp>
        <p:nvSpPr>
          <p:cNvPr id="4608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8DEDE6F-A850-48FE-A94F-15F9C6A0B564}" type="slidenum">
              <a:rPr lang="en-US" altLang="ja-JP" sz="1200">
                <a:solidFill>
                  <a:srgbClr val="898989"/>
                </a:solidFill>
              </a:rPr>
              <a:pPr>
                <a:spcBef>
                  <a:spcPct val="0"/>
                </a:spcBef>
                <a:buFontTx/>
                <a:buNone/>
              </a:pPr>
              <a:t>17</a:t>
            </a:fld>
            <a:endParaRPr lang="en-US" altLang="ja-JP" sz="1200" dirty="0">
              <a:solidFill>
                <a:srgbClr val="898989"/>
              </a:solidFill>
            </a:endParaRPr>
          </a:p>
        </p:txBody>
      </p:sp>
      <p:sp>
        <p:nvSpPr>
          <p:cNvPr id="46086" name="Rectangle 3"/>
          <p:cNvSpPr txBox="1">
            <a:spLocks noChangeArrowheads="1"/>
          </p:cNvSpPr>
          <p:nvPr/>
        </p:nvSpPr>
        <p:spPr bwMode="auto">
          <a:xfrm>
            <a:off x="824642" y="1076004"/>
            <a:ext cx="10389379" cy="23768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lvl="1" eaLnBrk="1" hangingPunct="1">
              <a:lnSpc>
                <a:spcPct val="90000"/>
              </a:lnSpc>
              <a:buFont typeface="Arial" panose="020B0604020202020204" pitchFamily="34" charset="0"/>
              <a:buNone/>
            </a:pPr>
            <a:r>
              <a:rPr lang="ja-JP" altLang="en-US" sz="3200" dirty="0">
                <a:latin typeface="ＭＳ Ｐゴシック" panose="020B0600070205080204" pitchFamily="50" charset="-128"/>
              </a:rPr>
              <a:t>・</a:t>
            </a:r>
            <a:r>
              <a:rPr lang="ja-JP" altLang="en-US" sz="3200" dirty="0">
                <a:solidFill>
                  <a:schemeClr val="tx2"/>
                </a:solidFill>
                <a:latin typeface="ＭＳ Ｐゴシック" panose="020B0600070205080204" pitchFamily="50" charset="-128"/>
              </a:rPr>
              <a:t>仲間内倫理</a:t>
            </a:r>
            <a:r>
              <a:rPr lang="ja-JP" altLang="en-US" sz="3200" dirty="0">
                <a:latin typeface="ＭＳ Ｐゴシック" panose="020B0600070205080204" pitchFamily="50" charset="-128"/>
              </a:rPr>
              <a:t>を排除し、</a:t>
            </a:r>
            <a:r>
              <a:rPr lang="ja-JP" altLang="en-US" sz="3200" dirty="0">
                <a:solidFill>
                  <a:schemeClr val="tx2"/>
                </a:solidFill>
                <a:latin typeface="ＭＳ Ｐゴシック" panose="020B0600070205080204" pitchFamily="50" charset="-128"/>
              </a:rPr>
              <a:t>専門職倫理</a:t>
            </a:r>
            <a:r>
              <a:rPr lang="ja-JP" altLang="en-US" sz="3200" dirty="0">
                <a:latin typeface="ＭＳ Ｐゴシック" panose="020B0600070205080204" pitchFamily="50" charset="-128"/>
              </a:rPr>
              <a:t>を確立</a:t>
            </a:r>
          </a:p>
          <a:p>
            <a:pPr eaLnBrk="1" hangingPunct="1">
              <a:lnSpc>
                <a:spcPct val="90000"/>
              </a:lnSpc>
              <a:buFont typeface="Arial" panose="020B0604020202020204" pitchFamily="34" charset="0"/>
              <a:buNone/>
            </a:pPr>
            <a:r>
              <a:rPr lang="ja-JP" altLang="en-US" dirty="0">
                <a:latin typeface="ＭＳ Ｐゴシック" panose="020B0600070205080204" pitchFamily="50" charset="-128"/>
              </a:rPr>
              <a:t>　　</a:t>
            </a:r>
            <a:r>
              <a:rPr lang="ja-JP" altLang="en-US" b="1" dirty="0">
                <a:latin typeface="ＭＳ Ｐゴシック" panose="020B0600070205080204" pitchFamily="50" charset="-128"/>
              </a:rPr>
              <a:t>　　→</a:t>
            </a:r>
            <a:r>
              <a:rPr lang="ja-JP" altLang="en-US" b="1" dirty="0">
                <a:solidFill>
                  <a:srgbClr val="FF0000"/>
                </a:solidFill>
                <a:latin typeface="ＭＳ Ｐゴシック" panose="020B0600070205080204" pitchFamily="50" charset="-128"/>
              </a:rPr>
              <a:t>誤った使命感、目標設定</a:t>
            </a:r>
            <a:r>
              <a:rPr lang="ja-JP" altLang="en-US" b="1" dirty="0">
                <a:latin typeface="ＭＳ Ｐゴシック" panose="020B0600070205080204" pitchFamily="50" charset="-128"/>
              </a:rPr>
              <a:t>が人権侵害のはじまり</a:t>
            </a:r>
            <a:endParaRPr lang="ja-JP" altLang="en-US" b="1" dirty="0">
              <a:solidFill>
                <a:schemeClr val="folHlink"/>
              </a:solidFill>
              <a:latin typeface="ＭＳ Ｐゴシック" panose="020B0600070205080204" pitchFamily="50" charset="-128"/>
            </a:endParaRPr>
          </a:p>
          <a:p>
            <a:pPr eaLnBrk="1" hangingPunct="1">
              <a:lnSpc>
                <a:spcPct val="90000"/>
              </a:lnSpc>
              <a:buFont typeface="Wingdings" panose="05000000000000000000" pitchFamily="2" charset="2"/>
              <a:buNone/>
            </a:pPr>
            <a:r>
              <a:rPr lang="ja-JP" altLang="en-US" dirty="0">
                <a:latin typeface="ＭＳ Ｐゴシック" panose="020B0600070205080204" pitchFamily="50" charset="-128"/>
              </a:rPr>
              <a:t>　　・知識や技術の習得には</a:t>
            </a:r>
            <a:r>
              <a:rPr lang="en-US" altLang="ja-JP" dirty="0">
                <a:solidFill>
                  <a:schemeClr val="tx2"/>
                </a:solidFill>
                <a:latin typeface="ＭＳ Ｐゴシック" panose="020B0600070205080204" pitchFamily="50" charset="-128"/>
              </a:rPr>
              <a:t>SV</a:t>
            </a:r>
            <a:r>
              <a:rPr lang="ja-JP" altLang="en-US" dirty="0">
                <a:solidFill>
                  <a:schemeClr val="tx2"/>
                </a:solidFill>
                <a:latin typeface="ＭＳ Ｐゴシック" panose="020B0600070205080204" pitchFamily="50" charset="-128"/>
              </a:rPr>
              <a:t>が必要</a:t>
            </a:r>
          </a:p>
          <a:p>
            <a:pPr eaLnBrk="1" hangingPunct="1">
              <a:lnSpc>
                <a:spcPct val="90000"/>
              </a:lnSpc>
              <a:buFont typeface="Wingdings" panose="05000000000000000000" pitchFamily="2" charset="2"/>
              <a:buNone/>
            </a:pPr>
            <a:r>
              <a:rPr lang="ja-JP" altLang="en-US" b="1" dirty="0">
                <a:latin typeface="ＭＳ Ｐゴシック" panose="020B0600070205080204" pitchFamily="50" charset="-128"/>
              </a:rPr>
              <a:t>　　　　→</a:t>
            </a:r>
            <a:r>
              <a:rPr lang="ja-JP" altLang="en-US" b="1" dirty="0">
                <a:solidFill>
                  <a:srgbClr val="FF0000"/>
                </a:solidFill>
                <a:latin typeface="ＭＳ Ｐゴシック" panose="020B0600070205080204" pitchFamily="50" charset="-128"/>
              </a:rPr>
              <a:t>知識技術を実践に生かす</a:t>
            </a:r>
            <a:endParaRPr lang="en-US" altLang="ja-JP" b="1" dirty="0">
              <a:latin typeface="ＭＳ Ｐゴシック" panose="020B0600070205080204" pitchFamily="50" charset="-128"/>
            </a:endParaRPr>
          </a:p>
          <a:p>
            <a:pPr eaLnBrk="1" hangingPunct="1">
              <a:lnSpc>
                <a:spcPct val="90000"/>
              </a:lnSpc>
              <a:buFont typeface="Wingdings" panose="05000000000000000000" pitchFamily="2" charset="2"/>
              <a:buNone/>
            </a:pPr>
            <a:endParaRPr lang="ja-JP" altLang="en-US" b="1" dirty="0">
              <a:solidFill>
                <a:schemeClr val="folHlink"/>
              </a:solidFill>
              <a:latin typeface="ＭＳ Ｐゴシック" panose="020B0600070205080204" pitchFamily="50" charset="-128"/>
            </a:endParaRPr>
          </a:p>
        </p:txBody>
      </p:sp>
      <p:sp>
        <p:nvSpPr>
          <p:cNvPr id="7" name="AutoShape 4"/>
          <p:cNvSpPr>
            <a:spLocks noChangeArrowheads="1"/>
          </p:cNvSpPr>
          <p:nvPr/>
        </p:nvSpPr>
        <p:spPr bwMode="auto">
          <a:xfrm>
            <a:off x="2590800" y="5486400"/>
            <a:ext cx="7239000" cy="838200"/>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defRPr/>
            </a:pPr>
            <a:r>
              <a:rPr lang="ja-JP" altLang="en-US" sz="2800" dirty="0">
                <a:latin typeface="+mn-ea"/>
                <a:ea typeface="+mn-ea"/>
              </a:rPr>
              <a:t>管理職として</a:t>
            </a:r>
            <a:r>
              <a:rPr lang="ja-JP" altLang="en-US" sz="2800" dirty="0">
                <a:solidFill>
                  <a:srgbClr val="C00000"/>
                </a:solidFill>
                <a:latin typeface="+mn-ea"/>
                <a:ea typeface="+mn-ea"/>
              </a:rPr>
              <a:t>「職場のルール」</a:t>
            </a:r>
            <a:r>
              <a:rPr lang="ja-JP" altLang="en-US" sz="2800" dirty="0">
                <a:latin typeface="+mn-ea"/>
                <a:ea typeface="+mn-ea"/>
              </a:rPr>
              <a:t>を見直す！</a:t>
            </a:r>
          </a:p>
        </p:txBody>
      </p:sp>
      <p:sp>
        <p:nvSpPr>
          <p:cNvPr id="46088" name="Rectangle 5"/>
          <p:cNvSpPr>
            <a:spLocks noChangeArrowheads="1"/>
          </p:cNvSpPr>
          <p:nvPr/>
        </p:nvSpPr>
        <p:spPr bwMode="auto">
          <a:xfrm>
            <a:off x="894279" y="3587750"/>
            <a:ext cx="10319742" cy="16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lnSpc>
                <a:spcPct val="90000"/>
              </a:lnSpc>
              <a:spcBef>
                <a:spcPct val="20000"/>
              </a:spcBef>
              <a:buFont typeface="Arial" panose="020B0604020202020204" pitchFamily="34" charset="0"/>
              <a:buNone/>
            </a:pPr>
            <a:r>
              <a:rPr lang="ja-JP" altLang="en-US" sz="3200" dirty="0">
                <a:latin typeface="ＭＳ Ｐゴシック" panose="020B0600070205080204" pitchFamily="50" charset="-128"/>
                <a:ea typeface="ＭＳ Ｐゴシック" panose="020B0600070205080204" pitchFamily="50" charset="-128"/>
              </a:rPr>
              <a:t>・専門職、管理職に不可欠な専門職倫理！　　　　　　　　　　</a:t>
            </a:r>
          </a:p>
          <a:p>
            <a:pPr marL="342900" indent="-342900">
              <a:lnSpc>
                <a:spcPct val="90000"/>
              </a:lnSpc>
              <a:spcBef>
                <a:spcPct val="20000"/>
              </a:spcBef>
              <a:buFont typeface="Arial" panose="020B0604020202020204" pitchFamily="34" charset="0"/>
              <a:buNone/>
            </a:pPr>
            <a:r>
              <a:rPr lang="ja-JP" altLang="en-US" sz="3200" dirty="0">
                <a:latin typeface="ＭＳ Ｐゴシック" panose="020B0600070205080204" pitchFamily="50" charset="-128"/>
                <a:ea typeface="ＭＳ Ｐゴシック" panose="020B0600070205080204" pitchFamily="50" charset="-128"/>
              </a:rPr>
              <a:t>・専門職の使命、目標と専門的な事実の達成</a:t>
            </a:r>
            <a:endParaRPr lang="en-US" altLang="ja-JP" sz="3200" dirty="0">
              <a:latin typeface="ＭＳ Ｐゴシック" panose="020B0600070205080204" pitchFamily="50" charset="-128"/>
              <a:ea typeface="ＭＳ Ｐゴシック" panose="020B0600070205080204" pitchFamily="50" charset="-128"/>
            </a:endParaRPr>
          </a:p>
          <a:p>
            <a:pPr marL="342900" indent="-342900">
              <a:lnSpc>
                <a:spcPct val="90000"/>
              </a:lnSpc>
              <a:spcBef>
                <a:spcPct val="20000"/>
              </a:spcBef>
              <a:buFont typeface="Arial" panose="020B0604020202020204" pitchFamily="34" charset="0"/>
              <a:buNone/>
            </a:pPr>
            <a:r>
              <a:rPr lang="ja-JP" altLang="en-US" sz="3200" dirty="0">
                <a:latin typeface="ＭＳ Ｐゴシック" panose="020B0600070205080204" pitchFamily="50" charset="-128"/>
                <a:ea typeface="ＭＳ Ｐゴシック" panose="020B0600070205080204" pitchFamily="50" charset="-128"/>
              </a:rPr>
              <a:t>・その達成のための行動規範が専門職倫理</a:t>
            </a:r>
          </a:p>
        </p:txBody>
      </p:sp>
      <p:sp>
        <p:nvSpPr>
          <p:cNvPr id="46089" name="AutoShape 6"/>
          <p:cNvSpPr>
            <a:spLocks noChangeArrowheads="1"/>
          </p:cNvSpPr>
          <p:nvPr/>
        </p:nvSpPr>
        <p:spPr bwMode="auto">
          <a:xfrm>
            <a:off x="40184" y="4002983"/>
            <a:ext cx="6858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hlink"/>
            </a:solidFill>
            <a:miter lim="800000"/>
            <a:headEnd/>
            <a:tailEnd/>
          </a:ln>
        </p:spPr>
        <p:txBody>
          <a:bodyPr wrap="none" anchor="ctr"/>
          <a:lstStyle/>
          <a:p>
            <a:endParaRPr lang="ja-JP" altLang="en-US"/>
          </a:p>
        </p:txBody>
      </p:sp>
      <p:sp>
        <p:nvSpPr>
          <p:cNvPr id="10" name="テキスト ボックス 7"/>
          <p:cNvSpPr txBox="1">
            <a:spLocks noChangeArrowheads="1"/>
          </p:cNvSpPr>
          <p:nvPr/>
        </p:nvSpPr>
        <p:spPr bwMode="auto">
          <a:xfrm>
            <a:off x="6399214" y="6557963"/>
            <a:ext cx="426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dirty="0"/>
              <a:t>社会福祉法人常成福祉会常務理事　藤村和静資料</a:t>
            </a:r>
          </a:p>
          <a:p>
            <a:pPr eaLnBrk="1" hangingPunct="1">
              <a:spcBef>
                <a:spcPct val="0"/>
              </a:spcBef>
              <a:buFontTx/>
              <a:buNone/>
            </a:pPr>
            <a:endParaRPr lang="ja-JP" altLang="en-US" sz="1200" dirty="0"/>
          </a:p>
        </p:txBody>
      </p:sp>
      <p:sp>
        <p:nvSpPr>
          <p:cNvPr id="3" name="テキスト ボックス 2"/>
          <p:cNvSpPr txBox="1"/>
          <p:nvPr/>
        </p:nvSpPr>
        <p:spPr>
          <a:xfrm>
            <a:off x="150957" y="134292"/>
            <a:ext cx="2160287" cy="461665"/>
          </a:xfrm>
          <a:prstGeom prst="rect">
            <a:avLst/>
          </a:prstGeom>
          <a:solidFill>
            <a:schemeClr val="accent1">
              <a:lumMod val="20000"/>
              <a:lumOff val="80000"/>
            </a:schemeClr>
          </a:solidFill>
          <a:ln>
            <a:solidFill>
              <a:schemeClr val="accent1"/>
            </a:solidFill>
          </a:ln>
        </p:spPr>
        <p:txBody>
          <a:bodyPr wrap="square" rtlCol="0">
            <a:spAutoFit/>
          </a:bodyPr>
          <a:lstStyle/>
          <a:p>
            <a:pPr algn="ctr"/>
            <a:r>
              <a:rPr kumimoji="1" lang="ja-JP" altLang="en-US" sz="2400" dirty="0"/>
              <a:t>何を見るのか</a:t>
            </a:r>
          </a:p>
        </p:txBody>
      </p:sp>
    </p:spTree>
    <p:extLst>
      <p:ext uri="{BB962C8B-B14F-4D97-AF65-F5344CB8AC3E}">
        <p14:creationId xmlns:p14="http://schemas.microsoft.com/office/powerpoint/2010/main" val="144184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テキスト ボックス 16"/>
          <p:cNvSpPr txBox="1">
            <a:spLocks noChangeArrowheads="1"/>
          </p:cNvSpPr>
          <p:nvPr/>
        </p:nvSpPr>
        <p:spPr bwMode="auto">
          <a:xfrm>
            <a:off x="1074778" y="3090822"/>
            <a:ext cx="8938744" cy="26776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t>・サービス利用者は・・・</a:t>
            </a:r>
            <a:endParaRPr lang="en-US" altLang="ja-JP" sz="2400" b="1" dirty="0"/>
          </a:p>
          <a:p>
            <a:pPr eaLnBrk="1" hangingPunct="1">
              <a:spcBef>
                <a:spcPct val="0"/>
              </a:spcBef>
              <a:buFontTx/>
              <a:buNone/>
            </a:pPr>
            <a:r>
              <a:rPr lang="ja-JP" altLang="en-US" sz="2400" b="1" dirty="0"/>
              <a:t>　→</a:t>
            </a:r>
            <a:r>
              <a:rPr lang="ja-JP" altLang="en-US" sz="2400" b="1" dirty="0">
                <a:solidFill>
                  <a:srgbClr val="FF0000"/>
                </a:solidFill>
              </a:rPr>
              <a:t>「思いや願い」</a:t>
            </a:r>
            <a:r>
              <a:rPr lang="ja-JP" altLang="en-US" sz="2400" b="1" dirty="0"/>
              <a:t>をもつ主体（意向の尊重）</a:t>
            </a:r>
            <a:endParaRPr lang="en-US" altLang="ja-JP" sz="2400" b="1" dirty="0"/>
          </a:p>
          <a:p>
            <a:pPr eaLnBrk="1" hangingPunct="1">
              <a:spcBef>
                <a:spcPct val="0"/>
              </a:spcBef>
              <a:buFontTx/>
              <a:buNone/>
            </a:pPr>
            <a:r>
              <a:rPr lang="ja-JP" altLang="en-US" sz="2400" b="1" dirty="0"/>
              <a:t>　→</a:t>
            </a:r>
            <a:r>
              <a:rPr lang="ja-JP" altLang="en-US" sz="2400" b="1" dirty="0">
                <a:solidFill>
                  <a:srgbClr val="FF0000"/>
                </a:solidFill>
              </a:rPr>
              <a:t>「思いや願い」</a:t>
            </a:r>
            <a:r>
              <a:rPr lang="ja-JP" altLang="en-US" sz="2400" b="1" dirty="0"/>
              <a:t>は</a:t>
            </a:r>
            <a:r>
              <a:rPr lang="ja-JP" altLang="en-US" sz="2400" b="1" dirty="0">
                <a:solidFill>
                  <a:srgbClr val="FF0000"/>
                </a:solidFill>
              </a:rPr>
              <a:t>「情報」</a:t>
            </a:r>
            <a:r>
              <a:rPr lang="ja-JP" altLang="en-US" sz="2400" b="1" dirty="0"/>
              <a:t>と統合され</a:t>
            </a:r>
            <a:r>
              <a:rPr lang="ja-JP" altLang="en-US" sz="2400" b="1" dirty="0">
                <a:solidFill>
                  <a:srgbClr val="FF0000"/>
                </a:solidFill>
              </a:rPr>
              <a:t>「期待」</a:t>
            </a:r>
            <a:r>
              <a:rPr lang="ja-JP" altLang="en-US" sz="2400" b="1" dirty="0"/>
              <a:t>に</a:t>
            </a:r>
            <a:endParaRPr lang="en-US" altLang="ja-JP" sz="2400" b="1" dirty="0"/>
          </a:p>
          <a:p>
            <a:pPr eaLnBrk="1" hangingPunct="1">
              <a:spcBef>
                <a:spcPct val="0"/>
              </a:spcBef>
              <a:buFontTx/>
              <a:buNone/>
            </a:pPr>
            <a:r>
              <a:rPr lang="ja-JP" altLang="en-US" sz="2400" b="1" dirty="0"/>
              <a:t>　→</a:t>
            </a:r>
            <a:r>
              <a:rPr lang="ja-JP" altLang="en-US" sz="2400" b="1" dirty="0">
                <a:solidFill>
                  <a:srgbClr val="FF0000"/>
                </a:solidFill>
              </a:rPr>
              <a:t>「期待」</a:t>
            </a:r>
            <a:r>
              <a:rPr lang="ja-JP" altLang="en-US" sz="2400" b="1" dirty="0"/>
              <a:t>へのサービス提供で</a:t>
            </a:r>
            <a:r>
              <a:rPr lang="ja-JP" altLang="en-US" sz="2400" b="1" dirty="0">
                <a:solidFill>
                  <a:srgbClr val="FF0000"/>
                </a:solidFill>
              </a:rPr>
              <a:t>「満足・不満足」</a:t>
            </a:r>
            <a:endParaRPr lang="en-US" altLang="ja-JP" sz="2400" b="1" dirty="0">
              <a:solidFill>
                <a:srgbClr val="FF0000"/>
              </a:solidFill>
            </a:endParaRPr>
          </a:p>
          <a:p>
            <a:pPr eaLnBrk="1" hangingPunct="1">
              <a:spcBef>
                <a:spcPct val="0"/>
              </a:spcBef>
              <a:buFontTx/>
              <a:buNone/>
            </a:pPr>
            <a:endParaRPr lang="en-US" altLang="ja-JP" sz="2400" b="1" dirty="0">
              <a:solidFill>
                <a:srgbClr val="FF0000"/>
              </a:solidFill>
            </a:endParaRPr>
          </a:p>
          <a:p>
            <a:pPr eaLnBrk="1" hangingPunct="1">
              <a:spcBef>
                <a:spcPct val="0"/>
              </a:spcBef>
              <a:buFontTx/>
              <a:buNone/>
            </a:pPr>
            <a:r>
              <a:rPr lang="ja-JP" altLang="en-US" sz="2400" b="1" dirty="0"/>
              <a:t>・サービス提供職員には・・・</a:t>
            </a:r>
            <a:endParaRPr lang="en-US" altLang="ja-JP" sz="2400" b="1" dirty="0"/>
          </a:p>
          <a:p>
            <a:pPr eaLnBrk="1" hangingPunct="1">
              <a:spcBef>
                <a:spcPct val="0"/>
              </a:spcBef>
              <a:buFontTx/>
              <a:buNone/>
            </a:pPr>
            <a:r>
              <a:rPr lang="ja-JP" altLang="en-US" sz="2400" b="1" dirty="0"/>
              <a:t>　→職員の孤立、負担感などを知り、フォロー体制を構築</a:t>
            </a:r>
            <a:endParaRPr lang="ja-JP" altLang="en-US" sz="2400" b="1" dirty="0">
              <a:solidFill>
                <a:srgbClr val="FF0000"/>
              </a:solidFill>
            </a:endParaRPr>
          </a:p>
        </p:txBody>
      </p:sp>
      <p:sp>
        <p:nvSpPr>
          <p:cNvPr id="9" name="AutoShape 4"/>
          <p:cNvSpPr>
            <a:spLocks noChangeArrowheads="1"/>
          </p:cNvSpPr>
          <p:nvPr/>
        </p:nvSpPr>
        <p:spPr bwMode="auto">
          <a:xfrm>
            <a:off x="1521895" y="5840743"/>
            <a:ext cx="7429500" cy="627375"/>
          </a:xfrm>
          <a:prstGeom prst="roundRect">
            <a:avLst>
              <a:gd name="adj" fmla="val 16667"/>
            </a:avLst>
          </a:prstGeom>
          <a:solidFill>
            <a:srgbClr val="FFFF00"/>
          </a:solidFill>
          <a:ln w="9525">
            <a:solidFill>
              <a:schemeClr val="tx1"/>
            </a:solidFill>
            <a:round/>
            <a:headEnd/>
            <a:tailEnd/>
          </a:ln>
        </p:spPr>
        <p:txBody>
          <a:bodyPr wrap="none" anchor="ctr"/>
          <a:lstStyle/>
          <a:p>
            <a:pPr algn="ctr">
              <a:defRPr/>
            </a:pPr>
            <a:r>
              <a:rPr lang="ja-JP" altLang="en-US" sz="3200" dirty="0">
                <a:solidFill>
                  <a:srgbClr val="C00000"/>
                </a:solidFill>
                <a:latin typeface="+mj-ea"/>
                <a:ea typeface="+mj-ea"/>
              </a:rPr>
              <a:t>利用者支援の具体的な方法を共有</a:t>
            </a:r>
            <a:endParaRPr lang="ja-JP" altLang="en-US" sz="3200" dirty="0">
              <a:latin typeface="+mj-ea"/>
              <a:ea typeface="+mj-ea"/>
            </a:endParaRPr>
          </a:p>
        </p:txBody>
      </p:sp>
      <p:sp>
        <p:nvSpPr>
          <p:cNvPr id="10" name="テキスト ボックス 9"/>
          <p:cNvSpPr txBox="1"/>
          <p:nvPr/>
        </p:nvSpPr>
        <p:spPr>
          <a:xfrm>
            <a:off x="996240" y="985464"/>
            <a:ext cx="8080442" cy="2062103"/>
          </a:xfrm>
          <a:prstGeom prst="rect">
            <a:avLst/>
          </a:prstGeom>
          <a:noFill/>
          <a:ln>
            <a:solidFill>
              <a:schemeClr val="tx1">
                <a:lumMod val="95000"/>
                <a:lumOff val="5000"/>
              </a:schemeClr>
            </a:solidFill>
          </a:ln>
        </p:spPr>
        <p:txBody>
          <a:bodyPr wrap="square">
            <a:spAutoFit/>
          </a:bodyPr>
          <a:lstStyle/>
          <a:p>
            <a:pPr>
              <a:defRPr/>
            </a:pPr>
            <a:r>
              <a:rPr lang="ja-JP" altLang="en-US" sz="3200" b="1" dirty="0">
                <a:ea typeface="ＭＳ Ｐゴシック" charset="-128"/>
              </a:rPr>
              <a:t>「利用者支援の環境」</a:t>
            </a:r>
            <a:endParaRPr lang="en-US" altLang="ja-JP" sz="3200" b="1" dirty="0">
              <a:ea typeface="ＭＳ Ｐゴシック" charset="-128"/>
            </a:endParaRPr>
          </a:p>
          <a:p>
            <a:pPr>
              <a:defRPr/>
            </a:pPr>
            <a:r>
              <a:rPr lang="ja-JP" altLang="en-US" sz="3200" b="1" dirty="0">
                <a:ea typeface="ＭＳ Ｐゴシック" charset="-128"/>
              </a:rPr>
              <a:t>　→利用者の夢や希望、葛藤への支援方法</a:t>
            </a:r>
            <a:endParaRPr lang="en-US" altLang="ja-JP" sz="3200" b="1" dirty="0">
              <a:ea typeface="ＭＳ Ｐゴシック" charset="-128"/>
            </a:endParaRPr>
          </a:p>
          <a:p>
            <a:pPr>
              <a:defRPr/>
            </a:pPr>
            <a:r>
              <a:rPr lang="ja-JP" altLang="en-US" sz="3200" b="1" dirty="0">
                <a:ea typeface="ＭＳ Ｐゴシック" charset="-128"/>
              </a:rPr>
              <a:t>　→利用者理解</a:t>
            </a:r>
            <a:endParaRPr lang="en-US" altLang="ja-JP" sz="3200" b="1" dirty="0">
              <a:ea typeface="ＭＳ Ｐゴシック" charset="-128"/>
            </a:endParaRPr>
          </a:p>
          <a:p>
            <a:pPr>
              <a:defRPr/>
            </a:pPr>
            <a:r>
              <a:rPr lang="ja-JP" altLang="en-US" sz="3200" b="1" dirty="0">
                <a:ea typeface="ＭＳ Ｐゴシック" charset="-128"/>
              </a:rPr>
              <a:t>　→</a:t>
            </a:r>
            <a:r>
              <a:rPr lang="ja-JP" altLang="en-US" sz="3200" b="1" dirty="0">
                <a:solidFill>
                  <a:srgbClr val="FF0000"/>
                </a:solidFill>
                <a:ea typeface="ＭＳ Ｐゴシック" charset="-128"/>
              </a:rPr>
              <a:t>チームアプローチ</a:t>
            </a:r>
          </a:p>
        </p:txBody>
      </p:sp>
      <p:sp>
        <p:nvSpPr>
          <p:cNvPr id="45065" name="テキスト ボックス 7"/>
          <p:cNvSpPr txBox="1">
            <a:spLocks noChangeArrowheads="1"/>
          </p:cNvSpPr>
          <p:nvPr/>
        </p:nvSpPr>
        <p:spPr bwMode="auto">
          <a:xfrm>
            <a:off x="6399214" y="6557963"/>
            <a:ext cx="426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a:t>社会福祉法人常成福祉会常務理事　藤村和静資料一部修正</a:t>
            </a:r>
          </a:p>
          <a:p>
            <a:pPr eaLnBrk="1" hangingPunct="1">
              <a:spcBef>
                <a:spcPct val="0"/>
              </a:spcBef>
              <a:buFontTx/>
              <a:buNone/>
            </a:pPr>
            <a:endParaRPr lang="ja-JP" altLang="en-US" sz="1200"/>
          </a:p>
        </p:txBody>
      </p:sp>
      <p:sp>
        <p:nvSpPr>
          <p:cNvPr id="2" name="タイトル 1"/>
          <p:cNvSpPr>
            <a:spLocks noGrp="1"/>
          </p:cNvSpPr>
          <p:nvPr>
            <p:ph type="title"/>
          </p:nvPr>
        </p:nvSpPr>
        <p:spPr>
          <a:xfrm>
            <a:off x="2566987" y="134292"/>
            <a:ext cx="8822531" cy="752059"/>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3200" b="1" dirty="0">
                <a:latin typeface="HGP創英角ｺﾞｼｯｸUB" panose="020B0A00000000000000" pitchFamily="50" charset="-128"/>
                <a:ea typeface="HGP創英角ｺﾞｼｯｸUB" panose="020B0A00000000000000" pitchFamily="50" charset="-128"/>
              </a:rPr>
              <a:t>メンバーシップ意識</a:t>
            </a:r>
          </a:p>
        </p:txBody>
      </p:sp>
      <p:sp>
        <p:nvSpPr>
          <p:cNvPr id="12" name="角丸四角形 11"/>
          <p:cNvSpPr>
            <a:spLocks noChangeArrowheads="1"/>
          </p:cNvSpPr>
          <p:nvPr/>
        </p:nvSpPr>
        <p:spPr bwMode="auto">
          <a:xfrm>
            <a:off x="9117027" y="896277"/>
            <a:ext cx="1648210" cy="215129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rPr>
              <a:t>常に確認！</a:t>
            </a:r>
          </a:p>
        </p:txBody>
      </p:sp>
      <p:sp>
        <p:nvSpPr>
          <p:cNvPr id="8" name="テキスト ボックス 7"/>
          <p:cNvSpPr txBox="1"/>
          <p:nvPr/>
        </p:nvSpPr>
        <p:spPr>
          <a:xfrm>
            <a:off x="150956" y="134292"/>
            <a:ext cx="2216385" cy="461665"/>
          </a:xfrm>
          <a:prstGeom prst="rect">
            <a:avLst/>
          </a:prstGeom>
          <a:solidFill>
            <a:schemeClr val="accent1">
              <a:lumMod val="20000"/>
              <a:lumOff val="80000"/>
            </a:schemeClr>
          </a:solidFill>
          <a:ln>
            <a:solidFill>
              <a:schemeClr val="accent1"/>
            </a:solidFill>
          </a:ln>
        </p:spPr>
        <p:txBody>
          <a:bodyPr wrap="square" rtlCol="0">
            <a:spAutoFit/>
          </a:bodyPr>
          <a:lstStyle>
            <a:defPPr>
              <a:defRPr lang="ja-JP"/>
            </a:defPPr>
            <a:lvl1pPr algn="ctr">
              <a:defRPr sz="2400"/>
            </a:lvl1pPr>
          </a:lstStyle>
          <a:p>
            <a:r>
              <a:rPr lang="ja-JP" altLang="en-US" dirty="0"/>
              <a:t>何を見るのか</a:t>
            </a:r>
          </a:p>
        </p:txBody>
      </p:sp>
    </p:spTree>
    <p:extLst>
      <p:ext uri="{BB962C8B-B14F-4D97-AF65-F5344CB8AC3E}">
        <p14:creationId xmlns:p14="http://schemas.microsoft.com/office/powerpoint/2010/main" val="193263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txBox="1">
            <a:spLocks noChangeArrowheads="1"/>
          </p:cNvSpPr>
          <p:nvPr/>
        </p:nvSpPr>
        <p:spPr bwMode="auto">
          <a:xfrm>
            <a:off x="469588" y="1050647"/>
            <a:ext cx="8186358" cy="21529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lvl="1" eaLnBrk="1" hangingPunct="1">
              <a:lnSpc>
                <a:spcPct val="90000"/>
              </a:lnSpc>
              <a:buFont typeface="Wingdings" panose="05000000000000000000" pitchFamily="2" charset="2"/>
              <a:buNone/>
            </a:pPr>
            <a:r>
              <a:rPr lang="ja-JP" altLang="en-US">
                <a:latin typeface="ＭＳ Ｐゴシック" panose="020B0600070205080204" pitchFamily="50" charset="-128"/>
              </a:rPr>
              <a:t>・法令遵守基本方針は</a:t>
            </a:r>
            <a:r>
              <a:rPr lang="ja-JP" altLang="en-US">
                <a:solidFill>
                  <a:schemeClr val="tx2"/>
                </a:solidFill>
                <a:latin typeface="ＭＳ Ｐゴシック" panose="020B0600070205080204" pitchFamily="50" charset="-128"/>
              </a:rPr>
              <a:t>「行動規範」</a:t>
            </a:r>
            <a:endParaRPr lang="ja-JP" altLang="en-US">
              <a:latin typeface="ＭＳ Ｐゴシック" panose="020B0600070205080204" pitchFamily="50" charset="-128"/>
            </a:endParaRPr>
          </a:p>
          <a:p>
            <a:pPr eaLnBrk="1" hangingPunct="1">
              <a:lnSpc>
                <a:spcPct val="90000"/>
              </a:lnSpc>
              <a:buFont typeface="Wingdings" panose="05000000000000000000" pitchFamily="2" charset="2"/>
              <a:buNone/>
            </a:pPr>
            <a:r>
              <a:rPr lang="ja-JP" altLang="en-US" sz="2800">
                <a:latin typeface="ＭＳ Ｐゴシック" panose="020B0600070205080204" pitchFamily="50" charset="-128"/>
              </a:rPr>
              <a:t>　　　　</a:t>
            </a:r>
            <a:r>
              <a:rPr lang="ja-JP" altLang="en-US" sz="2800" b="1">
                <a:latin typeface="ＭＳ Ｐゴシック" panose="020B0600070205080204" pitchFamily="50" charset="-128"/>
              </a:rPr>
              <a:t>→法律、条例、通知やガイドラインの遵守</a:t>
            </a:r>
            <a:endParaRPr lang="ja-JP" altLang="en-US" sz="2800">
              <a:solidFill>
                <a:schemeClr val="tx2"/>
              </a:solidFill>
              <a:latin typeface="ＭＳ Ｐゴシック" panose="020B0600070205080204" pitchFamily="50" charset="-128"/>
            </a:endParaRPr>
          </a:p>
          <a:p>
            <a:pPr eaLnBrk="1" hangingPunct="1">
              <a:lnSpc>
                <a:spcPct val="90000"/>
              </a:lnSpc>
              <a:buFont typeface="Wingdings" panose="05000000000000000000" pitchFamily="2" charset="2"/>
              <a:buNone/>
            </a:pPr>
            <a:r>
              <a:rPr lang="ja-JP" altLang="en-US" sz="2800">
                <a:latin typeface="ＭＳ Ｐゴシック" panose="020B0600070205080204" pitchFamily="50" charset="-128"/>
              </a:rPr>
              <a:t>　　　　</a:t>
            </a:r>
            <a:r>
              <a:rPr lang="ja-JP" altLang="en-US" sz="2800" b="1">
                <a:latin typeface="ＭＳ Ｐゴシック" panose="020B0600070205080204" pitchFamily="50" charset="-128"/>
              </a:rPr>
              <a:t>→法人の理念、規程やマニュアルの遵守</a:t>
            </a:r>
            <a:endParaRPr lang="en-US" altLang="ja-JP" sz="2800" b="1" dirty="0">
              <a:latin typeface="ＭＳ Ｐゴシック" panose="020B0600070205080204" pitchFamily="50" charset="-128"/>
            </a:endParaRPr>
          </a:p>
          <a:p>
            <a:pPr eaLnBrk="1" hangingPunct="1">
              <a:lnSpc>
                <a:spcPct val="90000"/>
              </a:lnSpc>
              <a:buFont typeface="Wingdings" panose="05000000000000000000" pitchFamily="2" charset="2"/>
              <a:buNone/>
            </a:pPr>
            <a:r>
              <a:rPr lang="ja-JP" altLang="en-US" sz="2800" b="1">
                <a:latin typeface="ＭＳ Ｐゴシック" panose="020B0600070205080204" pitchFamily="50" charset="-128"/>
              </a:rPr>
              <a:t>　　　　→専門職倫理、社会規範やマナーの遵守</a:t>
            </a:r>
          </a:p>
        </p:txBody>
      </p:sp>
      <p:sp>
        <p:nvSpPr>
          <p:cNvPr id="47110" name="Rectangle 5"/>
          <p:cNvSpPr>
            <a:spLocks noChangeArrowheads="1"/>
          </p:cNvSpPr>
          <p:nvPr/>
        </p:nvSpPr>
        <p:spPr bwMode="auto">
          <a:xfrm>
            <a:off x="1832073" y="3288932"/>
            <a:ext cx="8130960" cy="16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dirty="0"/>
              <a:t> </a:t>
            </a:r>
            <a:r>
              <a:rPr lang="ja-JP" altLang="en-US" sz="2800" dirty="0"/>
              <a:t>サビ児管・管理職に求められることは、　　　　　　　　　　</a:t>
            </a:r>
          </a:p>
          <a:p>
            <a:pPr eaLnBrk="1" hangingPunct="1">
              <a:spcBef>
                <a:spcPct val="0"/>
              </a:spcBef>
              <a:buFontTx/>
              <a:buNone/>
            </a:pPr>
            <a:r>
              <a:rPr lang="ja-JP" altLang="en-US" sz="2800" dirty="0">
                <a:solidFill>
                  <a:schemeClr val="tx2"/>
                </a:solidFill>
              </a:rPr>
              <a:t>　「行動規範」</a:t>
            </a:r>
            <a:r>
              <a:rPr lang="ja-JP" altLang="en-US" sz="2800" dirty="0"/>
              <a:t>を自ら実践するとともに、　</a:t>
            </a:r>
          </a:p>
          <a:p>
            <a:pPr eaLnBrk="1" hangingPunct="1">
              <a:spcBef>
                <a:spcPct val="0"/>
              </a:spcBef>
              <a:buFontTx/>
              <a:buNone/>
            </a:pPr>
            <a:r>
              <a:rPr lang="ja-JP" altLang="en-US" sz="2800" dirty="0">
                <a:solidFill>
                  <a:schemeClr val="hlink"/>
                </a:solidFill>
              </a:rPr>
              <a:t>　　 </a:t>
            </a:r>
            <a:r>
              <a:rPr lang="ja-JP" altLang="en-US" sz="2800" dirty="0"/>
              <a:t>職務として</a:t>
            </a:r>
            <a:r>
              <a:rPr lang="ja-JP" altLang="en-US" sz="2800" dirty="0">
                <a:solidFill>
                  <a:schemeClr val="hlink"/>
                </a:solidFill>
              </a:rPr>
              <a:t>「検証機能」</a:t>
            </a:r>
            <a:r>
              <a:rPr lang="ja-JP" altLang="en-US" sz="2800" dirty="0"/>
              <a:t>を果たすこと</a:t>
            </a:r>
            <a:endParaRPr lang="ja-JP" altLang="en-US" sz="2800" dirty="0">
              <a:solidFill>
                <a:schemeClr val="hlink"/>
              </a:solidFill>
            </a:endParaRPr>
          </a:p>
        </p:txBody>
      </p:sp>
      <p:sp>
        <p:nvSpPr>
          <p:cNvPr id="47111" name="AutoShape 6"/>
          <p:cNvSpPr>
            <a:spLocks noChangeArrowheads="1"/>
          </p:cNvSpPr>
          <p:nvPr/>
        </p:nvSpPr>
        <p:spPr bwMode="auto">
          <a:xfrm>
            <a:off x="753585" y="3341522"/>
            <a:ext cx="685800" cy="457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solidFill>
          <a:ln w="9525">
            <a:solidFill>
              <a:schemeClr val="hlink"/>
            </a:solidFill>
            <a:miter lim="800000"/>
            <a:headEnd/>
            <a:tailEnd/>
          </a:ln>
        </p:spPr>
        <p:txBody>
          <a:bodyPr wrap="none" anchor="ctr"/>
          <a:lstStyle/>
          <a:p>
            <a:endParaRPr lang="ja-JP" altLang="en-US"/>
          </a:p>
        </p:txBody>
      </p:sp>
      <p:sp>
        <p:nvSpPr>
          <p:cNvPr id="11" name="AutoShape 4"/>
          <p:cNvSpPr>
            <a:spLocks noChangeArrowheads="1"/>
          </p:cNvSpPr>
          <p:nvPr/>
        </p:nvSpPr>
        <p:spPr bwMode="auto">
          <a:xfrm>
            <a:off x="1438451" y="4932093"/>
            <a:ext cx="7429500" cy="838200"/>
          </a:xfrm>
          <a:prstGeom prst="roundRect">
            <a:avLst>
              <a:gd name="adj" fmla="val 16667"/>
            </a:avLst>
          </a:prstGeom>
          <a:solidFill>
            <a:srgbClr val="FFFF00"/>
          </a:solidFill>
          <a:ln w="9525">
            <a:solidFill>
              <a:schemeClr val="tx1"/>
            </a:solidFill>
            <a:round/>
            <a:headEnd/>
            <a:tailEnd/>
          </a:ln>
        </p:spPr>
        <p:txBody>
          <a:bodyPr wrap="none" anchor="ctr"/>
          <a:lstStyle/>
          <a:p>
            <a:pPr algn="ctr">
              <a:defRPr/>
            </a:pPr>
            <a:r>
              <a:rPr lang="ja-JP" altLang="en-US" sz="3200" dirty="0">
                <a:solidFill>
                  <a:srgbClr val="C00000"/>
                </a:solidFill>
                <a:latin typeface="+mj-ea"/>
                <a:ea typeface="+mj-ea"/>
              </a:rPr>
              <a:t>法令遵守の意味を実践から理解</a:t>
            </a:r>
            <a:endParaRPr lang="ja-JP" altLang="en-US" sz="3200" dirty="0">
              <a:latin typeface="+mj-ea"/>
              <a:ea typeface="+mj-ea"/>
            </a:endParaRPr>
          </a:p>
        </p:txBody>
      </p:sp>
      <p:sp>
        <p:nvSpPr>
          <p:cNvPr id="12" name="角丸四角形 11"/>
          <p:cNvSpPr>
            <a:spLocks noChangeArrowheads="1"/>
          </p:cNvSpPr>
          <p:nvPr/>
        </p:nvSpPr>
        <p:spPr bwMode="auto">
          <a:xfrm>
            <a:off x="8793581" y="1004753"/>
            <a:ext cx="1511300" cy="2198821"/>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algn="ctr">
              <a:defRPr/>
            </a:pPr>
            <a:r>
              <a:rPr lang="ja-JP" altLang="en-US" dirty="0">
                <a:solidFill>
                  <a:schemeClr val="dk1"/>
                </a:solidFill>
              </a:rPr>
              <a:t>常に確認！</a:t>
            </a:r>
          </a:p>
        </p:txBody>
      </p:sp>
      <p:sp>
        <p:nvSpPr>
          <p:cNvPr id="10" name="テキスト ボックス 7"/>
          <p:cNvSpPr txBox="1">
            <a:spLocks noChangeArrowheads="1"/>
          </p:cNvSpPr>
          <p:nvPr/>
        </p:nvSpPr>
        <p:spPr bwMode="auto">
          <a:xfrm>
            <a:off x="6399214" y="6557963"/>
            <a:ext cx="4268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1200"/>
              <a:t>社会福祉法人常成福祉会常務理事　藤村和静資料一部修正</a:t>
            </a:r>
          </a:p>
          <a:p>
            <a:pPr eaLnBrk="1" hangingPunct="1">
              <a:spcBef>
                <a:spcPct val="0"/>
              </a:spcBef>
              <a:buFontTx/>
              <a:buNone/>
            </a:pPr>
            <a:endParaRPr lang="ja-JP" altLang="en-US" sz="1200"/>
          </a:p>
        </p:txBody>
      </p:sp>
      <p:sp>
        <p:nvSpPr>
          <p:cNvPr id="2" name="タイトル 1"/>
          <p:cNvSpPr>
            <a:spLocks noGrp="1"/>
          </p:cNvSpPr>
          <p:nvPr>
            <p:ph type="title"/>
          </p:nvPr>
        </p:nvSpPr>
        <p:spPr>
          <a:xfrm>
            <a:off x="2312443" y="134292"/>
            <a:ext cx="8901112" cy="666839"/>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3200" b="1" dirty="0">
                <a:latin typeface="HGP創英角ｺﾞｼｯｸUB" panose="020B0A00000000000000" pitchFamily="50" charset="-128"/>
                <a:ea typeface="HGP創英角ｺﾞｼｯｸUB" panose="020B0A00000000000000" pitchFamily="50" charset="-128"/>
              </a:rPr>
              <a:t>法令遵守（コンプライアンス）・管理者の役割</a:t>
            </a:r>
          </a:p>
        </p:txBody>
      </p:sp>
      <p:sp>
        <p:nvSpPr>
          <p:cNvPr id="9" name="テキスト ボックス 8"/>
          <p:cNvSpPr txBox="1"/>
          <p:nvPr/>
        </p:nvSpPr>
        <p:spPr>
          <a:xfrm>
            <a:off x="150957" y="134292"/>
            <a:ext cx="1998518" cy="461665"/>
          </a:xfrm>
          <a:prstGeom prst="rect">
            <a:avLst/>
          </a:prstGeom>
          <a:solidFill>
            <a:schemeClr val="accent1">
              <a:lumMod val="20000"/>
              <a:lumOff val="80000"/>
            </a:schemeClr>
          </a:solidFill>
          <a:ln>
            <a:solidFill>
              <a:schemeClr val="accent1"/>
            </a:solidFill>
          </a:ln>
        </p:spPr>
        <p:txBody>
          <a:bodyPr wrap="square" rtlCol="0">
            <a:spAutoFit/>
          </a:bodyPr>
          <a:lstStyle>
            <a:defPPr>
              <a:defRPr lang="ja-JP"/>
            </a:defPPr>
            <a:lvl1pPr algn="ctr">
              <a:defRPr sz="2400"/>
            </a:lvl1pPr>
          </a:lstStyle>
          <a:p>
            <a:r>
              <a:rPr lang="ja-JP" altLang="en-US" dirty="0"/>
              <a:t>何を見るのか</a:t>
            </a:r>
          </a:p>
        </p:txBody>
      </p:sp>
    </p:spTree>
    <p:extLst>
      <p:ext uri="{BB962C8B-B14F-4D97-AF65-F5344CB8AC3E}">
        <p14:creationId xmlns:p14="http://schemas.microsoft.com/office/powerpoint/2010/main" val="393676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4B5B4F9-5EB6-48C9-900C-EDACAC04C108}"/>
              </a:ext>
            </a:extLst>
          </p:cNvPr>
          <p:cNvSpPr>
            <a:spLocks noGrp="1"/>
          </p:cNvSpPr>
          <p:nvPr>
            <p:ph sz="half" idx="1"/>
          </p:nvPr>
        </p:nvSpPr>
        <p:spPr>
          <a:xfrm>
            <a:off x="609600" y="1600206"/>
            <a:ext cx="11142964" cy="4525963"/>
          </a:xfrm>
          <a:ln>
            <a:solidFill>
              <a:schemeClr val="tx1"/>
            </a:solidFill>
          </a:ln>
        </p:spPr>
        <p:txBody>
          <a:bodyPr/>
          <a:lstStyle/>
          <a:p>
            <a:r>
              <a:rPr kumimoji="1" lang="ja-JP" altLang="en-US" sz="3600" dirty="0">
                <a:latin typeface="+mj-ea"/>
                <a:ea typeface="+mj-ea"/>
              </a:rPr>
              <a:t>サービス提供職員への支援内容、権利擁護、法令順守等に関する確認や助言・指導を適切に実施するための方法等について講義により理解する。</a:t>
            </a:r>
          </a:p>
          <a:p>
            <a:r>
              <a:rPr kumimoji="1" lang="ja-JP" altLang="en-US" sz="3600" dirty="0">
                <a:latin typeface="+mj-ea"/>
                <a:ea typeface="+mj-ea"/>
              </a:rPr>
              <a:t>講義を踏まえて、受講者が事業所において実施している助言・指導業務について、グループワーク等により振り返るとともに、今後の取り組みについて議論する。</a:t>
            </a:r>
          </a:p>
        </p:txBody>
      </p:sp>
      <p:sp>
        <p:nvSpPr>
          <p:cNvPr id="3" name="タイトル 2">
            <a:extLst>
              <a:ext uri="{FF2B5EF4-FFF2-40B4-BE49-F238E27FC236}">
                <a16:creationId xmlns:a16="http://schemas.microsoft.com/office/drawing/2014/main" id="{0E7741CE-48C9-46E4-93C4-8639FF07EC58}"/>
              </a:ext>
            </a:extLst>
          </p:cNvPr>
          <p:cNvSpPr>
            <a:spLocks noGrp="1"/>
          </p:cNvSpPr>
          <p:nvPr>
            <p:ph type="title"/>
          </p:nvPr>
        </p:nvSpPr>
        <p:spPr>
          <a:xfrm>
            <a:off x="609601" y="274638"/>
            <a:ext cx="10972800" cy="600493"/>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rmAutofit/>
          </a:bodyPr>
          <a:lstStyle/>
          <a:p>
            <a:pPr eaLnBrk="1" hangingPunct="1">
              <a:lnSpc>
                <a:spcPct val="90000"/>
              </a:lnSpc>
              <a:spcBef>
                <a:spcPct val="20000"/>
              </a:spcBef>
              <a:buFont typeface="Arial" panose="020B0604020202020204" pitchFamily="34" charset="0"/>
              <a:buNone/>
            </a:pPr>
            <a:r>
              <a:rPr lang="ja-JP" altLang="en-US" sz="2800" kern="1200" dirty="0">
                <a:solidFill>
                  <a:schemeClr val="tx1"/>
                </a:solidFill>
                <a:latin typeface="HGP創英角ｺﾞｼｯｸUB" panose="020B0A00000000000000" pitchFamily="50" charset="-128"/>
                <a:ea typeface="HGP創英角ｺﾞｼｯｸUB" panose="020B0A00000000000000" pitchFamily="50" charset="-128"/>
              </a:rPr>
              <a:t>サービス提供職員への助言・指導について</a:t>
            </a:r>
            <a:r>
              <a:rPr lang="en-US" altLang="ja-JP" sz="2800" kern="1200" dirty="0">
                <a:solidFill>
                  <a:schemeClr val="tx1"/>
                </a:solidFill>
                <a:latin typeface="HGP創英角ｺﾞｼｯｸUB" panose="020B0A00000000000000" pitchFamily="50" charset="-128"/>
                <a:ea typeface="HGP創英角ｺﾞｼｯｸUB" panose="020B0A00000000000000" pitchFamily="50" charset="-128"/>
              </a:rPr>
              <a:t>(</a:t>
            </a:r>
            <a:r>
              <a:rPr lang="ja-JP" altLang="en-US" sz="2800" kern="1200" dirty="0">
                <a:solidFill>
                  <a:schemeClr val="tx1"/>
                </a:solidFill>
                <a:latin typeface="HGP創英角ｺﾞｼｯｸUB" panose="020B0A00000000000000" pitchFamily="50" charset="-128"/>
                <a:ea typeface="HGP創英角ｺﾞｼｯｸUB" panose="020B0A00000000000000" pitchFamily="50" charset="-128"/>
              </a:rPr>
              <a:t>講義・演習の狙い</a:t>
            </a:r>
            <a:r>
              <a:rPr lang="en-US" altLang="ja-JP" sz="2800" kern="1200" dirty="0">
                <a:solidFill>
                  <a:schemeClr val="tx1"/>
                </a:solidFill>
                <a:latin typeface="HGP創英角ｺﾞｼｯｸUB" panose="020B0A00000000000000" pitchFamily="50" charset="-128"/>
                <a:ea typeface="HGP創英角ｺﾞｼｯｸUB" panose="020B0A00000000000000" pitchFamily="50" charset="-128"/>
              </a:rPr>
              <a:t>)</a:t>
            </a:r>
            <a:endParaRPr lang="ja-JP" altLang="en-US" sz="2800" kern="1200" dirty="0">
              <a:solidFill>
                <a:schemeClr val="tx1"/>
              </a:solidFill>
              <a:latin typeface="HGP創英角ｺﾞｼｯｸUB" panose="020B0A00000000000000" pitchFamily="50" charset="-128"/>
              <a:ea typeface="HGP創英角ｺﾞｼｯｸUB" panose="020B0A00000000000000" pitchFamily="50" charset="-128"/>
            </a:endParaRPr>
          </a:p>
        </p:txBody>
      </p:sp>
    </p:spTree>
    <p:extLst>
      <p:ext uri="{BB962C8B-B14F-4D97-AF65-F5344CB8AC3E}">
        <p14:creationId xmlns:p14="http://schemas.microsoft.com/office/powerpoint/2010/main" val="302068783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コンテンツ プレースホルダ 2"/>
          <p:cNvSpPr txBox="1">
            <a:spLocks/>
          </p:cNvSpPr>
          <p:nvPr/>
        </p:nvSpPr>
        <p:spPr bwMode="auto">
          <a:xfrm>
            <a:off x="139827" y="1390700"/>
            <a:ext cx="11623957"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pPr>
            <a:r>
              <a:rPr lang="ja-JP" altLang="en-US" sz="2400" dirty="0"/>
              <a:t>報告書（一般職）、報告書（サビ児管）を作成し、自身の担当業務、利用者支援、課内に関することを報告する</a:t>
            </a:r>
            <a:endParaRPr lang="en-US" altLang="ja-JP" sz="2400" dirty="0"/>
          </a:p>
          <a:p>
            <a:pPr eaLnBrk="1" hangingPunct="1">
              <a:lnSpc>
                <a:spcPct val="90000"/>
              </a:lnSpc>
            </a:pPr>
            <a:r>
              <a:rPr lang="ja-JP" altLang="en-US" sz="2400" dirty="0"/>
              <a:t>管理者はサビ児管から、サビ児管は一般職からの報告（報告書）を確認する。これにより、日々の打ち合わせによるチームとしての情報伝達に加えて、個人としての伝達経路の明確化を図る。</a:t>
            </a:r>
          </a:p>
        </p:txBody>
      </p:sp>
      <p:sp>
        <p:nvSpPr>
          <p:cNvPr id="6" name="正方形/長方形 5"/>
          <p:cNvSpPr/>
          <p:nvPr/>
        </p:nvSpPr>
        <p:spPr>
          <a:xfrm>
            <a:off x="1543460" y="3720710"/>
            <a:ext cx="8569325" cy="2447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graphicFrame>
        <p:nvGraphicFramePr>
          <p:cNvPr id="7" name="表 6"/>
          <p:cNvGraphicFramePr>
            <a:graphicFrameLocks noGrp="1"/>
          </p:cNvGraphicFramePr>
          <p:nvPr>
            <p:extLst>
              <p:ext uri="{D42A27DB-BD31-4B8C-83A1-F6EECF244321}">
                <p14:modId xmlns:p14="http://schemas.microsoft.com/office/powerpoint/2010/main" val="4208943459"/>
              </p:ext>
            </p:extLst>
          </p:nvPr>
        </p:nvGraphicFramePr>
        <p:xfrm>
          <a:off x="4532723" y="4372628"/>
          <a:ext cx="2417762" cy="1730119"/>
        </p:xfrm>
        <a:graphic>
          <a:graphicData uri="http://schemas.openxmlformats.org/drawingml/2006/table">
            <a:tbl>
              <a:tblPr firstRow="1" bandRow="1">
                <a:tableStyleId>{5C22544A-7EE6-4342-B048-85BDC9FD1C3A}</a:tableStyleId>
              </a:tblPr>
              <a:tblGrid>
                <a:gridCol w="2417762">
                  <a:extLst>
                    <a:ext uri="{9D8B030D-6E8A-4147-A177-3AD203B41FA5}">
                      <a16:colId xmlns:a16="http://schemas.microsoft.com/office/drawing/2014/main" val="20000"/>
                    </a:ext>
                  </a:extLst>
                </a:gridCol>
              </a:tblGrid>
              <a:tr h="365659">
                <a:tc>
                  <a:txBody>
                    <a:bodyPr/>
                    <a:lstStyle/>
                    <a:p>
                      <a:pPr algn="l"/>
                      <a:r>
                        <a:rPr kumimoji="1" lang="ja-JP" altLang="en-US" sz="1600" dirty="0"/>
                        <a:t>週次報告書</a:t>
                      </a:r>
                    </a:p>
                  </a:txBody>
                  <a:tcPr marL="91407" marR="91407" marT="45687" marB="45687"/>
                </a:tc>
                <a:extLst>
                  <a:ext uri="{0D108BD9-81ED-4DB2-BD59-A6C34878D82A}">
                    <a16:rowId xmlns:a16="http://schemas.microsoft.com/office/drawing/2014/main" val="10000"/>
                  </a:ext>
                </a:extLst>
              </a:tr>
              <a:tr h="419747">
                <a:tc>
                  <a:txBody>
                    <a:bodyPr/>
                    <a:lstStyle/>
                    <a:p>
                      <a:pPr algn="ctr"/>
                      <a:r>
                        <a:rPr kumimoji="1" lang="ja-JP" altLang="en-US" sz="1600" dirty="0"/>
                        <a:t>利用者に関すること</a:t>
                      </a:r>
                    </a:p>
                  </a:txBody>
                  <a:tcPr marL="91407" marR="91407" marT="45687" marB="45687"/>
                </a:tc>
                <a:extLst>
                  <a:ext uri="{0D108BD9-81ED-4DB2-BD59-A6C34878D82A}">
                    <a16:rowId xmlns:a16="http://schemas.microsoft.com/office/drawing/2014/main" val="10001"/>
                  </a:ext>
                </a:extLst>
              </a:tr>
              <a:tr h="366586">
                <a:tc>
                  <a:txBody>
                    <a:bodyPr/>
                    <a:lstStyle/>
                    <a:p>
                      <a:pPr algn="ctr"/>
                      <a:r>
                        <a:rPr kumimoji="1" lang="ja-JP" altLang="en-US" sz="1600" dirty="0"/>
                        <a:t>常勤・非常勤に関すること</a:t>
                      </a:r>
                    </a:p>
                  </a:txBody>
                  <a:tcPr marL="91407" marR="91407" marT="45687" marB="45687"/>
                </a:tc>
                <a:extLst>
                  <a:ext uri="{0D108BD9-81ED-4DB2-BD59-A6C34878D82A}">
                    <a16:rowId xmlns:a16="http://schemas.microsoft.com/office/drawing/2014/main" val="10002"/>
                  </a:ext>
                </a:extLst>
              </a:tr>
              <a:tr h="365659">
                <a:tc>
                  <a:txBody>
                    <a:bodyPr/>
                    <a:lstStyle/>
                    <a:p>
                      <a:pPr algn="ctr"/>
                      <a:r>
                        <a:rPr kumimoji="1" lang="ja-JP" altLang="en-US" sz="1600" dirty="0"/>
                        <a:t>役割業務に関すること</a:t>
                      </a:r>
                    </a:p>
                  </a:txBody>
                  <a:tcPr marL="91407" marR="91407" marT="45687" marB="45687"/>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247816832"/>
              </p:ext>
            </p:extLst>
          </p:nvPr>
        </p:nvGraphicFramePr>
        <p:xfrm>
          <a:off x="1978435" y="4372628"/>
          <a:ext cx="2419350" cy="1517651"/>
        </p:xfrm>
        <a:graphic>
          <a:graphicData uri="http://schemas.openxmlformats.org/drawingml/2006/table">
            <a:tbl>
              <a:tblPr firstRow="1" bandRow="1">
                <a:tableStyleId>{5C22544A-7EE6-4342-B048-85BDC9FD1C3A}</a:tableStyleId>
              </a:tblPr>
              <a:tblGrid>
                <a:gridCol w="2419350">
                  <a:extLst>
                    <a:ext uri="{9D8B030D-6E8A-4147-A177-3AD203B41FA5}">
                      <a16:colId xmlns:a16="http://schemas.microsoft.com/office/drawing/2014/main" val="20000"/>
                    </a:ext>
                  </a:extLst>
                </a:gridCol>
              </a:tblGrid>
              <a:tr h="365659">
                <a:tc>
                  <a:txBody>
                    <a:bodyPr/>
                    <a:lstStyle/>
                    <a:p>
                      <a:pPr algn="l"/>
                      <a:r>
                        <a:rPr kumimoji="1" lang="ja-JP" altLang="en-US" sz="1600" dirty="0"/>
                        <a:t>月次報告書</a:t>
                      </a:r>
                    </a:p>
                  </a:txBody>
                  <a:tcPr marL="91467" marR="91467" marT="45687" marB="45687"/>
                </a:tc>
                <a:extLst>
                  <a:ext uri="{0D108BD9-81ED-4DB2-BD59-A6C34878D82A}">
                    <a16:rowId xmlns:a16="http://schemas.microsoft.com/office/drawing/2014/main" val="10000"/>
                  </a:ext>
                </a:extLst>
              </a:tr>
              <a:tr h="419747">
                <a:tc>
                  <a:txBody>
                    <a:bodyPr/>
                    <a:lstStyle/>
                    <a:p>
                      <a:pPr algn="ctr"/>
                      <a:r>
                        <a:rPr kumimoji="1" lang="ja-JP" altLang="en-US" sz="1600" dirty="0"/>
                        <a:t>利用者に関すること</a:t>
                      </a:r>
                    </a:p>
                  </a:txBody>
                  <a:tcPr marL="91467" marR="91467" marT="45687" marB="45687"/>
                </a:tc>
                <a:extLst>
                  <a:ext uri="{0D108BD9-81ED-4DB2-BD59-A6C34878D82A}">
                    <a16:rowId xmlns:a16="http://schemas.microsoft.com/office/drawing/2014/main" val="10001"/>
                  </a:ext>
                </a:extLst>
              </a:tr>
              <a:tr h="366586">
                <a:tc>
                  <a:txBody>
                    <a:bodyPr/>
                    <a:lstStyle/>
                    <a:p>
                      <a:pPr algn="ctr"/>
                      <a:endParaRPr kumimoji="1" lang="ja-JP" altLang="en-US" sz="1600" dirty="0"/>
                    </a:p>
                  </a:txBody>
                  <a:tcPr marL="91467" marR="91467" marT="45687" marB="45687"/>
                </a:tc>
                <a:extLst>
                  <a:ext uri="{0D108BD9-81ED-4DB2-BD59-A6C34878D82A}">
                    <a16:rowId xmlns:a16="http://schemas.microsoft.com/office/drawing/2014/main" val="10002"/>
                  </a:ext>
                </a:extLst>
              </a:tr>
              <a:tr h="365659">
                <a:tc>
                  <a:txBody>
                    <a:bodyPr/>
                    <a:lstStyle/>
                    <a:p>
                      <a:pPr algn="ctr"/>
                      <a:r>
                        <a:rPr kumimoji="1" lang="ja-JP" altLang="en-US" sz="1600" dirty="0"/>
                        <a:t>役割業務に関すること</a:t>
                      </a:r>
                    </a:p>
                  </a:txBody>
                  <a:tcPr marL="91467" marR="91467" marT="45687" marB="45687"/>
                </a:tc>
                <a:extLst>
                  <a:ext uri="{0D108BD9-81ED-4DB2-BD59-A6C34878D82A}">
                    <a16:rowId xmlns:a16="http://schemas.microsoft.com/office/drawing/2014/main" val="10003"/>
                  </a:ext>
                </a:extLst>
              </a:tr>
            </a:tbl>
          </a:graphicData>
        </a:graphic>
      </p:graphicFrame>
      <p:sp>
        <p:nvSpPr>
          <p:cNvPr id="10" name="角丸四角形 9"/>
          <p:cNvSpPr>
            <a:spLocks noChangeArrowheads="1"/>
          </p:cNvSpPr>
          <p:nvPr/>
        </p:nvSpPr>
        <p:spPr bwMode="auto">
          <a:xfrm>
            <a:off x="3451636" y="3939240"/>
            <a:ext cx="842963" cy="722313"/>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algn="ctr">
              <a:defRPr/>
            </a:pPr>
            <a:r>
              <a:rPr lang="ja-JP" altLang="en-US" sz="1400" dirty="0">
                <a:solidFill>
                  <a:schemeClr val="dk1"/>
                </a:solidFill>
              </a:rPr>
              <a:t>一般職</a:t>
            </a:r>
            <a:endParaRPr lang="en-US" altLang="ja-JP" sz="1400" dirty="0">
              <a:solidFill>
                <a:schemeClr val="dk1"/>
              </a:solidFill>
            </a:endParaRPr>
          </a:p>
          <a:p>
            <a:pPr algn="ctr">
              <a:defRPr/>
            </a:pPr>
            <a:endParaRPr lang="ja-JP" altLang="en-US" sz="1400" dirty="0">
              <a:solidFill>
                <a:schemeClr val="dk1"/>
              </a:solidFill>
            </a:endParaRPr>
          </a:p>
        </p:txBody>
      </p:sp>
      <p:sp>
        <p:nvSpPr>
          <p:cNvPr id="11" name="角丸四角形 10"/>
          <p:cNvSpPr>
            <a:spLocks noChangeArrowheads="1"/>
          </p:cNvSpPr>
          <p:nvPr/>
        </p:nvSpPr>
        <p:spPr bwMode="auto">
          <a:xfrm>
            <a:off x="5828123" y="3939240"/>
            <a:ext cx="1058862" cy="72231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algn="ctr">
              <a:defRPr/>
            </a:pPr>
            <a:r>
              <a:rPr lang="ja-JP" altLang="en-US" sz="1400" dirty="0">
                <a:solidFill>
                  <a:schemeClr val="dk1"/>
                </a:solidFill>
              </a:rPr>
              <a:t>サビ管</a:t>
            </a:r>
          </a:p>
        </p:txBody>
      </p:sp>
      <p:sp>
        <p:nvSpPr>
          <p:cNvPr id="12" name="左右矢印 11"/>
          <p:cNvSpPr/>
          <p:nvPr/>
        </p:nvSpPr>
        <p:spPr>
          <a:xfrm>
            <a:off x="4397786" y="4139264"/>
            <a:ext cx="1287463" cy="7143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3" name="角丸四角形 12"/>
          <p:cNvSpPr>
            <a:spLocks noChangeArrowheads="1"/>
          </p:cNvSpPr>
          <p:nvPr/>
        </p:nvSpPr>
        <p:spPr bwMode="auto">
          <a:xfrm>
            <a:off x="8358598" y="3939240"/>
            <a:ext cx="1058862" cy="722313"/>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algn="ctr">
              <a:defRPr/>
            </a:pPr>
            <a:r>
              <a:rPr lang="ja-JP" altLang="en-US" sz="1400" dirty="0">
                <a:solidFill>
                  <a:schemeClr val="dk1"/>
                </a:solidFill>
              </a:rPr>
              <a:t>管理者</a:t>
            </a:r>
            <a:endParaRPr lang="en-US" altLang="ja-JP" sz="1400" dirty="0">
              <a:solidFill>
                <a:schemeClr val="dk1"/>
              </a:solidFill>
            </a:endParaRPr>
          </a:p>
          <a:p>
            <a:pPr algn="ctr">
              <a:defRPr/>
            </a:pPr>
            <a:endParaRPr lang="ja-JP" altLang="en-US" sz="1400" dirty="0">
              <a:solidFill>
                <a:schemeClr val="dk1"/>
              </a:solidFill>
            </a:endParaRPr>
          </a:p>
        </p:txBody>
      </p:sp>
      <p:sp>
        <p:nvSpPr>
          <p:cNvPr id="14" name="左右矢印 13"/>
          <p:cNvSpPr/>
          <p:nvPr/>
        </p:nvSpPr>
        <p:spPr>
          <a:xfrm>
            <a:off x="7006049" y="4139264"/>
            <a:ext cx="1285875" cy="7143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p>
        </p:txBody>
      </p:sp>
      <p:sp>
        <p:nvSpPr>
          <p:cNvPr id="15" name="テキスト ボックス 14"/>
          <p:cNvSpPr txBox="1"/>
          <p:nvPr/>
        </p:nvSpPr>
        <p:spPr>
          <a:xfrm>
            <a:off x="4315237" y="3830000"/>
            <a:ext cx="1814511" cy="307777"/>
          </a:xfrm>
          <a:prstGeom prst="rect">
            <a:avLst/>
          </a:prstGeom>
          <a:noFill/>
        </p:spPr>
        <p:txBody>
          <a:bodyPr wrap="square">
            <a:spAutoFit/>
          </a:bodyPr>
          <a:lstStyle/>
          <a:p>
            <a:pPr>
              <a:defRPr/>
            </a:pPr>
            <a:r>
              <a:rPr lang="ja-JP" altLang="en-US" sz="1400" dirty="0">
                <a:ea typeface="ＭＳ Ｐゴシック" charset="-128"/>
              </a:rPr>
              <a:t>（キャッチボール）</a:t>
            </a:r>
          </a:p>
        </p:txBody>
      </p:sp>
      <p:sp>
        <p:nvSpPr>
          <p:cNvPr id="2" name="タイトル 1"/>
          <p:cNvSpPr>
            <a:spLocks noGrp="1"/>
          </p:cNvSpPr>
          <p:nvPr>
            <p:ph type="title"/>
          </p:nvPr>
        </p:nvSpPr>
        <p:spPr>
          <a:xfrm>
            <a:off x="139827" y="751014"/>
            <a:ext cx="11696885" cy="574213"/>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3200" dirty="0">
                <a:latin typeface="ＭＳ Ｐゴシック" panose="020B0600070205080204" pitchFamily="50" charset="-128"/>
                <a:ea typeface="ＭＳ Ｐゴシック" panose="020B0600070205080204" pitchFamily="50" charset="-128"/>
              </a:rPr>
              <a:t>報告書の作成（モニタリング）</a:t>
            </a:r>
          </a:p>
        </p:txBody>
      </p:sp>
      <p:sp>
        <p:nvSpPr>
          <p:cNvPr id="17" name="テキスト ボックス 16"/>
          <p:cNvSpPr txBox="1"/>
          <p:nvPr/>
        </p:nvSpPr>
        <p:spPr>
          <a:xfrm>
            <a:off x="96982" y="180109"/>
            <a:ext cx="11739730" cy="461665"/>
          </a:xfrm>
          <a:prstGeom prst="rect">
            <a:avLst/>
          </a:prstGeom>
          <a:noFill/>
          <a:ln>
            <a:solidFill>
              <a:schemeClr val="tx1"/>
            </a:solidFill>
          </a:ln>
        </p:spPr>
        <p:txBody>
          <a:bodyPr wrap="square" rtlCol="0">
            <a:spAutoFit/>
          </a:bodyPr>
          <a:lstStyle>
            <a:defPPr>
              <a:defRPr lang="ja-JP"/>
            </a:defPPr>
            <a:lvl1pPr algn="ctr">
              <a:defRPr sz="2400"/>
            </a:lvl1pPr>
          </a:lstStyle>
          <a:p>
            <a:r>
              <a:rPr lang="ja-JP" altLang="en-US" dirty="0"/>
              <a:t>仕組み２：サービス提供職員とサビ児管、管理者との情報共有（指導）の体制</a:t>
            </a:r>
          </a:p>
        </p:txBody>
      </p:sp>
      <p:sp>
        <p:nvSpPr>
          <p:cNvPr id="18" name="テキスト ボックス 17"/>
          <p:cNvSpPr txBox="1"/>
          <p:nvPr/>
        </p:nvSpPr>
        <p:spPr>
          <a:xfrm>
            <a:off x="6893338" y="3847264"/>
            <a:ext cx="1814511" cy="307777"/>
          </a:xfrm>
          <a:prstGeom prst="rect">
            <a:avLst/>
          </a:prstGeom>
          <a:noFill/>
        </p:spPr>
        <p:txBody>
          <a:bodyPr wrap="square">
            <a:spAutoFit/>
          </a:bodyPr>
          <a:lstStyle/>
          <a:p>
            <a:pPr>
              <a:defRPr/>
            </a:pPr>
            <a:r>
              <a:rPr lang="ja-JP" altLang="en-US" sz="1400" dirty="0">
                <a:ea typeface="ＭＳ Ｐゴシック" charset="-128"/>
              </a:rPr>
              <a:t>（キャッチボール）</a:t>
            </a:r>
          </a:p>
        </p:txBody>
      </p:sp>
    </p:spTree>
    <p:extLst>
      <p:ext uri="{BB962C8B-B14F-4D97-AF65-F5344CB8AC3E}">
        <p14:creationId xmlns:p14="http://schemas.microsoft.com/office/powerpoint/2010/main" val="300585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7221" y="802499"/>
            <a:ext cx="10903145" cy="1496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a:solidFill>
                  <a:schemeClr val="tx1"/>
                </a:solidFill>
              </a:rPr>
              <a:t>①定期的に業務の振り返りを行い、サビ児管とのやり取りを通して日常の業務的コミュニケーションが活性化する</a:t>
            </a:r>
            <a:endParaRPr lang="en-US" altLang="ja-JP" sz="2400" b="1" dirty="0">
              <a:solidFill>
                <a:schemeClr val="tx1"/>
              </a:solidFill>
            </a:endParaRPr>
          </a:p>
          <a:p>
            <a:pPr>
              <a:defRPr/>
            </a:pPr>
            <a:r>
              <a:rPr lang="ja-JP" altLang="en-US" sz="2400" b="1" dirty="0">
                <a:solidFill>
                  <a:schemeClr val="tx1"/>
                </a:solidFill>
              </a:rPr>
              <a:t>②業務的コミュニケーションの職場風土（横のつながり）をつくり、人材育成にもつながる</a:t>
            </a:r>
          </a:p>
        </p:txBody>
      </p:sp>
      <p:graphicFrame>
        <p:nvGraphicFramePr>
          <p:cNvPr id="6" name="図表 5"/>
          <p:cNvGraphicFramePr/>
          <p:nvPr>
            <p:extLst>
              <p:ext uri="{D42A27DB-BD31-4B8C-83A1-F6EECF244321}">
                <p14:modId xmlns:p14="http://schemas.microsoft.com/office/powerpoint/2010/main" val="316062901"/>
              </p:ext>
            </p:extLst>
          </p:nvPr>
        </p:nvGraphicFramePr>
        <p:xfrm>
          <a:off x="3011996"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9" name="テキスト ボックス 4"/>
          <p:cNvSpPr txBox="1">
            <a:spLocks noChangeArrowheads="1"/>
          </p:cNvSpPr>
          <p:nvPr/>
        </p:nvSpPr>
        <p:spPr bwMode="auto">
          <a:xfrm>
            <a:off x="3287713" y="3933825"/>
            <a:ext cx="86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t>PLAN</a:t>
            </a:r>
            <a:endParaRPr lang="ja-JP" altLang="en-US" sz="1600"/>
          </a:p>
        </p:txBody>
      </p:sp>
      <p:sp>
        <p:nvSpPr>
          <p:cNvPr id="49160" name="テキスト ボックス 5"/>
          <p:cNvSpPr txBox="1">
            <a:spLocks noChangeArrowheads="1"/>
          </p:cNvSpPr>
          <p:nvPr/>
        </p:nvSpPr>
        <p:spPr bwMode="auto">
          <a:xfrm>
            <a:off x="6816725" y="2624139"/>
            <a:ext cx="86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t>DO</a:t>
            </a:r>
            <a:endParaRPr lang="ja-JP" altLang="en-US" sz="1600"/>
          </a:p>
        </p:txBody>
      </p:sp>
      <p:sp>
        <p:nvSpPr>
          <p:cNvPr id="49161" name="テキスト ボックス 6"/>
          <p:cNvSpPr txBox="1">
            <a:spLocks noChangeArrowheads="1"/>
          </p:cNvSpPr>
          <p:nvPr/>
        </p:nvSpPr>
        <p:spPr bwMode="auto">
          <a:xfrm>
            <a:off x="8399463" y="3871914"/>
            <a:ext cx="1009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t>CHECK</a:t>
            </a:r>
            <a:endParaRPr lang="ja-JP" altLang="en-US" sz="1600"/>
          </a:p>
        </p:txBody>
      </p:sp>
      <p:sp>
        <p:nvSpPr>
          <p:cNvPr id="49162" name="テキスト ボックス 7"/>
          <p:cNvSpPr txBox="1">
            <a:spLocks noChangeArrowheads="1"/>
          </p:cNvSpPr>
          <p:nvPr/>
        </p:nvSpPr>
        <p:spPr bwMode="auto">
          <a:xfrm>
            <a:off x="6743701" y="6211888"/>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t>ACTION</a:t>
            </a:r>
            <a:endParaRPr lang="ja-JP" altLang="en-US" sz="1600"/>
          </a:p>
        </p:txBody>
      </p:sp>
      <p:sp>
        <p:nvSpPr>
          <p:cNvPr id="12" name="星 7 11"/>
          <p:cNvSpPr/>
          <p:nvPr/>
        </p:nvSpPr>
        <p:spPr>
          <a:xfrm>
            <a:off x="5303838" y="3933825"/>
            <a:ext cx="1655762" cy="136683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rgbClr val="FF0000"/>
                </a:solidFill>
              </a:rPr>
              <a:t>人材育成</a:t>
            </a:r>
            <a:endParaRPr lang="en-US" altLang="ja-JP" sz="1600" b="1" dirty="0">
              <a:solidFill>
                <a:srgbClr val="FF0000"/>
              </a:solidFill>
            </a:endParaRPr>
          </a:p>
          <a:p>
            <a:pPr algn="ctr">
              <a:defRPr/>
            </a:pPr>
            <a:r>
              <a:rPr lang="ja-JP" altLang="en-US" sz="1600" b="1" dirty="0">
                <a:solidFill>
                  <a:srgbClr val="FF0000"/>
                </a:solidFill>
              </a:rPr>
              <a:t>風土改革</a:t>
            </a:r>
          </a:p>
        </p:txBody>
      </p:sp>
      <p:sp>
        <p:nvSpPr>
          <p:cNvPr id="13" name="下矢印 12"/>
          <p:cNvSpPr/>
          <p:nvPr/>
        </p:nvSpPr>
        <p:spPr>
          <a:xfrm>
            <a:off x="5895976" y="3659188"/>
            <a:ext cx="360363" cy="227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14" name="下矢印 13"/>
          <p:cNvSpPr/>
          <p:nvPr/>
        </p:nvSpPr>
        <p:spPr>
          <a:xfrm rot="5400000">
            <a:off x="7105651" y="4498976"/>
            <a:ext cx="360363" cy="227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15" name="下矢印 14"/>
          <p:cNvSpPr/>
          <p:nvPr/>
        </p:nvSpPr>
        <p:spPr>
          <a:xfrm rot="16200000">
            <a:off x="4734719" y="4502944"/>
            <a:ext cx="360362"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16" name="下矢印 15"/>
          <p:cNvSpPr/>
          <p:nvPr/>
        </p:nvSpPr>
        <p:spPr>
          <a:xfrm rot="10800000">
            <a:off x="5895976" y="5473700"/>
            <a:ext cx="360363"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49168" name="テキスト ボックス 13"/>
          <p:cNvSpPr txBox="1">
            <a:spLocks noChangeArrowheads="1"/>
          </p:cNvSpPr>
          <p:nvPr/>
        </p:nvSpPr>
        <p:spPr bwMode="auto">
          <a:xfrm>
            <a:off x="9181455" y="6442075"/>
            <a:ext cx="2376488"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参考例）週次・月次報告書</a:t>
            </a:r>
          </a:p>
        </p:txBody>
      </p:sp>
      <p:sp>
        <p:nvSpPr>
          <p:cNvPr id="2" name="タイトル 1"/>
          <p:cNvSpPr>
            <a:spLocks noGrp="1"/>
          </p:cNvSpPr>
          <p:nvPr>
            <p:ph type="title"/>
          </p:nvPr>
        </p:nvSpPr>
        <p:spPr>
          <a:xfrm>
            <a:off x="507221" y="-3642"/>
            <a:ext cx="10903144" cy="643161"/>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Autofit/>
          </a:bodyPr>
          <a:lstStyle/>
          <a:p>
            <a:pPr algn="ctr">
              <a:spcBef>
                <a:spcPct val="20000"/>
              </a:spcBef>
              <a:buFont typeface="Arial" panose="020B0604020202020204" pitchFamily="34" charset="0"/>
            </a:pPr>
            <a:r>
              <a:rPr lang="ja-JP" altLang="en-US" sz="3200" dirty="0">
                <a:latin typeface="ＭＳ Ｐゴシック" panose="020B0600070205080204" pitchFamily="50" charset="-128"/>
                <a:ea typeface="ＭＳ Ｐゴシック" panose="020B0600070205080204" pitchFamily="50" charset="-128"/>
              </a:rPr>
              <a:t>情報伝達の流れ（職場風土）</a:t>
            </a:r>
          </a:p>
        </p:txBody>
      </p:sp>
    </p:spTree>
    <p:extLst>
      <p:ext uri="{BB962C8B-B14F-4D97-AF65-F5344CB8AC3E}">
        <p14:creationId xmlns:p14="http://schemas.microsoft.com/office/powerpoint/2010/main" val="111411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2243139" y="1265238"/>
            <a:ext cx="66246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2351088" y="1412875"/>
            <a:ext cx="7200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8916" name="タイトル 3"/>
          <p:cNvSpPr>
            <a:spLocks noGrp="1"/>
          </p:cNvSpPr>
          <p:nvPr>
            <p:ph type="title"/>
          </p:nvPr>
        </p:nvSpPr>
        <p:spPr/>
        <p:txBody>
          <a:bodyPr/>
          <a:lstStyle/>
          <a:p>
            <a:r>
              <a:rPr lang="ja-JP" altLang="en-US" dirty="0"/>
              <a:t>情報共有に必要なことは信頼関係</a:t>
            </a:r>
          </a:p>
        </p:txBody>
      </p:sp>
      <p:sp>
        <p:nvSpPr>
          <p:cNvPr id="5" name="コンテンツ プレースホルダー 4"/>
          <p:cNvSpPr>
            <a:spLocks noGrp="1"/>
          </p:cNvSpPr>
          <p:nvPr>
            <p:ph idx="1"/>
          </p:nvPr>
        </p:nvSpPr>
        <p:spPr/>
        <p:txBody>
          <a:bodyPr>
            <a:normAutofit/>
          </a:bodyPr>
          <a:lstStyle/>
          <a:p>
            <a:pPr marL="0" indent="0">
              <a:buNone/>
              <a:defRPr/>
            </a:pPr>
            <a:r>
              <a:rPr lang="ja-JP" altLang="en-US" dirty="0"/>
              <a:t>言葉では表出されない気持ち、想い</a:t>
            </a:r>
            <a:endParaRPr lang="en-US" altLang="ja-JP" dirty="0"/>
          </a:p>
          <a:p>
            <a:pPr marL="0" indent="0">
              <a:buNone/>
              <a:defRPr/>
            </a:pPr>
            <a:r>
              <a:rPr lang="ja-JP" altLang="en-US" sz="2200" dirty="0"/>
              <a:t>　職員　　 </a:t>
            </a:r>
            <a:r>
              <a:rPr lang="ja-JP" altLang="en-US" sz="2200" dirty="0">
                <a:sym typeface="Wingdings"/>
              </a:rPr>
              <a:t>：</a:t>
            </a:r>
            <a:r>
              <a:rPr lang="ja-JP" altLang="en-US" sz="2200" b="1" dirty="0">
                <a:sym typeface="Wingdings"/>
              </a:rPr>
              <a:t>（サビ児管）</a:t>
            </a:r>
            <a:r>
              <a:rPr lang="ja-JP" altLang="en-US" sz="2200" dirty="0">
                <a:sym typeface="Wingdings"/>
              </a:rPr>
              <a:t>分かって欲しい</a:t>
            </a:r>
            <a:endParaRPr lang="en-US" altLang="ja-JP" sz="2200" dirty="0">
              <a:sym typeface="Wingdings"/>
            </a:endParaRPr>
          </a:p>
          <a:p>
            <a:pPr marL="0" indent="0">
              <a:buNone/>
              <a:defRPr/>
            </a:pPr>
            <a:r>
              <a:rPr lang="ja-JP" altLang="en-US" sz="2200" dirty="0">
                <a:sym typeface="Wingdings"/>
              </a:rPr>
              <a:t>　サビ児管　：</a:t>
            </a:r>
            <a:r>
              <a:rPr lang="ja-JP" altLang="en-US" sz="2200" b="1" dirty="0">
                <a:sym typeface="Wingdings"/>
              </a:rPr>
              <a:t>（職員の気持ちを）</a:t>
            </a:r>
            <a:r>
              <a:rPr lang="ja-JP" altLang="en-US" sz="2200" dirty="0">
                <a:sym typeface="Wingdings"/>
              </a:rPr>
              <a:t>分かってあげる</a:t>
            </a:r>
            <a:endParaRPr lang="en-US" altLang="ja-JP" sz="2200" dirty="0">
              <a:sym typeface="Wingdings"/>
            </a:endParaRPr>
          </a:p>
          <a:p>
            <a:pPr marL="0" indent="0">
              <a:buNone/>
              <a:defRPr/>
            </a:pPr>
            <a:r>
              <a:rPr lang="ja-JP" altLang="en-US" sz="2200" dirty="0">
                <a:sym typeface="Wingdings"/>
              </a:rPr>
              <a:t>　職員       ：</a:t>
            </a:r>
            <a:r>
              <a:rPr lang="ja-JP" altLang="en-US" sz="2200" b="1" dirty="0">
                <a:sym typeface="Wingdings"/>
              </a:rPr>
              <a:t>（サビ児管）</a:t>
            </a:r>
            <a:r>
              <a:rPr lang="ja-JP" altLang="en-US" sz="2200" dirty="0">
                <a:sym typeface="Wingdings"/>
              </a:rPr>
              <a:t>分かってもらえた</a:t>
            </a:r>
            <a:endParaRPr lang="en-US" altLang="ja-JP" sz="2200" dirty="0">
              <a:sym typeface="Wingdings"/>
            </a:endParaRPr>
          </a:p>
          <a:p>
            <a:pPr marL="0" indent="0">
              <a:buNone/>
              <a:defRPr/>
            </a:pPr>
            <a:endParaRPr lang="en-US" altLang="ja-JP" dirty="0">
              <a:sym typeface="Wingdings"/>
            </a:endParaRPr>
          </a:p>
          <a:p>
            <a:pPr marL="0" indent="0">
              <a:buNone/>
              <a:defRPr/>
            </a:pPr>
            <a:r>
              <a:rPr lang="ja-JP" altLang="en-US" dirty="0">
                <a:sym typeface="Wingdings"/>
              </a:rPr>
              <a:t>分かってもらえたとは</a:t>
            </a:r>
            <a:endParaRPr lang="en-US" altLang="ja-JP" dirty="0">
              <a:sym typeface="Wingdings"/>
            </a:endParaRPr>
          </a:p>
          <a:p>
            <a:pPr marL="0" indent="0">
              <a:buNone/>
              <a:defRPr/>
            </a:pPr>
            <a:r>
              <a:rPr lang="ja-JP" altLang="en-US" sz="2200" b="1" dirty="0">
                <a:sym typeface="Wingdings"/>
              </a:rPr>
              <a:t>（サビ児管）</a:t>
            </a:r>
            <a:r>
              <a:rPr lang="ja-JP" altLang="en-US" sz="2200" dirty="0">
                <a:sym typeface="Wingdings"/>
              </a:rPr>
              <a:t>職員</a:t>
            </a:r>
            <a:r>
              <a:rPr lang="ja-JP" altLang="en-US" sz="2200" dirty="0"/>
              <a:t>の気持ちを感じ取り（相手の気持ちと同じ気持ちになる）</a:t>
            </a:r>
            <a:r>
              <a:rPr lang="en-US" altLang="ja-JP" sz="2200" dirty="0"/>
              <a:t>→</a:t>
            </a:r>
            <a:r>
              <a:rPr lang="ja-JP" altLang="en-US" sz="2200" b="1" dirty="0"/>
              <a:t>（サビ児管）</a:t>
            </a:r>
            <a:r>
              <a:rPr lang="ja-JP" altLang="en-US" sz="2200" dirty="0"/>
              <a:t>職員の気持ちを咀嚼、消化して返す</a:t>
            </a:r>
            <a:r>
              <a:rPr lang="en-US" altLang="ja-JP" sz="2200" dirty="0"/>
              <a:t>→</a:t>
            </a:r>
            <a:r>
              <a:rPr lang="ja-JP" altLang="en-US" sz="2200" b="1" dirty="0"/>
              <a:t>（職員）</a:t>
            </a:r>
            <a:r>
              <a:rPr lang="ja-JP" altLang="en-US" sz="2200" dirty="0">
                <a:sym typeface="Wingdings"/>
              </a:rPr>
              <a:t>自分の気持ちを汲み取ってもらえた。</a:t>
            </a:r>
            <a:endParaRPr lang="en-US" altLang="ja-JP" sz="2200" dirty="0">
              <a:sym typeface="Wingdings"/>
            </a:endParaRPr>
          </a:p>
          <a:p>
            <a:pPr marL="0" indent="0">
              <a:buNone/>
              <a:defRPr/>
            </a:pPr>
            <a:r>
              <a:rPr lang="ja-JP" altLang="en-US" sz="2200" dirty="0">
                <a:sym typeface="Wingdings"/>
              </a:rPr>
              <a:t>このやりとりがあることで信頼関係が生まれる。</a:t>
            </a:r>
            <a:endParaRPr lang="en-US" altLang="ja-JP" sz="2200" dirty="0">
              <a:sym typeface="Wingdings"/>
            </a:endParaRPr>
          </a:p>
          <a:p>
            <a:pPr marL="0" indent="0">
              <a:buNone/>
              <a:defRPr/>
            </a:pPr>
            <a:endParaRPr lang="en-US" altLang="ja-JP" sz="2200" dirty="0"/>
          </a:p>
          <a:p>
            <a:pPr>
              <a:defRPr/>
            </a:pPr>
            <a:endParaRPr lang="en-US" altLang="ja-JP" sz="2200" dirty="0"/>
          </a:p>
          <a:p>
            <a:pPr>
              <a:defRPr/>
            </a:pPr>
            <a:endParaRPr lang="ja-JP" altLang="en-US" dirty="0"/>
          </a:p>
        </p:txBody>
      </p:sp>
    </p:spTree>
    <p:extLst>
      <p:ext uri="{BB962C8B-B14F-4D97-AF65-F5344CB8AC3E}">
        <p14:creationId xmlns:p14="http://schemas.microsoft.com/office/powerpoint/2010/main" val="1432978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8066" name="Rectangle 2">
            <a:extLst>
              <a:ext uri="{FF2B5EF4-FFF2-40B4-BE49-F238E27FC236}">
                <a16:creationId xmlns:a16="http://schemas.microsoft.com/office/drawing/2014/main" id="{7B2154B9-485C-4FC1-9217-6152EA4DD2D6}"/>
              </a:ext>
            </a:extLst>
          </p:cNvPr>
          <p:cNvSpPr>
            <a:spLocks noGrp="1" noChangeArrowheads="1"/>
          </p:cNvSpPr>
          <p:nvPr>
            <p:ph type="title" idx="4294967295"/>
          </p:nvPr>
        </p:nvSpPr>
        <p:spPr>
          <a:xfrm>
            <a:off x="731400" y="776844"/>
            <a:ext cx="10858480" cy="5892778"/>
          </a:xfrm>
          <a:noFill/>
          <a:ln>
            <a:solidFill>
              <a:schemeClr val="tx1"/>
            </a:solidFill>
            <a:miter lim="800000"/>
            <a:headEnd/>
            <a:tailEnd/>
          </a:ln>
        </p:spPr>
        <p:txBody>
          <a:bodyPr anchor="t">
            <a:normAutofit/>
          </a:bodyPr>
          <a:lstStyle/>
          <a:p>
            <a:pPr algn="l" eaLnBrk="1" hangingPunct="1"/>
            <a:r>
              <a:rPr lang="en-US" altLang="ja-JP" sz="2800" dirty="0">
                <a:latin typeface="HGP創英角ｺﾞｼｯｸUB" panose="020B0A00000000000000" pitchFamily="34" charset="-128"/>
                <a:ea typeface="HG創英角ｺﾞｼｯｸUB" panose="020B0A09000000000000" pitchFamily="49" charset="-128"/>
              </a:rPr>
              <a:t>○</a:t>
            </a:r>
            <a:r>
              <a:rPr lang="ja-JP" altLang="en-US" sz="2800" dirty="0">
                <a:latin typeface="HGP創英角ｺﾞｼｯｸUB" panose="020B0A00000000000000" pitchFamily="34" charset="-128"/>
                <a:ea typeface="HG創英角ｺﾞｼｯｸUB" panose="020B0A09000000000000" pitchFamily="49" charset="-128"/>
              </a:rPr>
              <a:t>スーパーバイズ</a:t>
            </a:r>
            <a:br>
              <a:rPr lang="ja-JP" altLang="en-US" sz="2800" dirty="0">
                <a:latin typeface="HGP創英角ｺﾞｼｯｸUB" panose="020B0A00000000000000" pitchFamily="34" charset="-128"/>
                <a:ea typeface="HG創英角ｺﾞｼｯｸUB" panose="020B0A09000000000000" pitchFamily="49" charset="-128"/>
              </a:rPr>
            </a:br>
            <a:r>
              <a:rPr lang="ja-JP" altLang="en-US" sz="2800" dirty="0">
                <a:latin typeface="HGP創英角ｺﾞｼｯｸUB" panose="020B0A00000000000000" pitchFamily="34" charset="-128"/>
                <a:ea typeface="HG創英角ｺﾞｼｯｸUB" panose="020B0A09000000000000" pitchFamily="49" charset="-128"/>
              </a:rPr>
              <a:t>・</a:t>
            </a:r>
            <a:r>
              <a:rPr lang="ja-JP" altLang="en-US" sz="2800" dirty="0">
                <a:latin typeface="HG創英角ｺﾞｼｯｸUB" panose="020B0A09000000000000" pitchFamily="49" charset="-128"/>
                <a:ea typeface="HG創英角ｺﾞｼｯｸUB" panose="020B0A09000000000000" pitchFamily="49" charset="-128"/>
              </a:rPr>
              <a:t>対人</a:t>
            </a:r>
            <a:r>
              <a:rPr lang="ja-JP" altLang="en-US" sz="2800">
                <a:latin typeface="HG創英角ｺﾞｼｯｸUB" panose="020B0A09000000000000" pitchFamily="49" charset="-128"/>
                <a:ea typeface="HG創英角ｺﾞｼｯｸUB" panose="020B0A09000000000000" pitchFamily="49" charset="-128"/>
              </a:rPr>
              <a:t>援助</a:t>
            </a:r>
            <a:r>
              <a:rPr lang="ja-JP" altLang="en-US" sz="2800" smtClean="0">
                <a:latin typeface="HG創英角ｺﾞｼｯｸUB" panose="020B0A09000000000000" pitchFamily="49" charset="-128"/>
                <a:ea typeface="HG創英角ｺﾞｼｯｸUB" panose="020B0A09000000000000" pitchFamily="49" charset="-128"/>
              </a:rPr>
              <a:t>職（</a:t>
            </a:r>
            <a:r>
              <a:rPr lang="ja-JP" altLang="en-US" sz="2800" dirty="0">
                <a:latin typeface="HG創英角ｺﾞｼｯｸUB" panose="020B0A09000000000000" pitchFamily="49" charset="-128"/>
                <a:ea typeface="HG創英角ｺﾞｼｯｸUB" panose="020B0A09000000000000" pitchFamily="49" charset="-128"/>
              </a:rPr>
              <a:t>福祉現場・相談援助職）が常に専門家とし</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ての資質の向上を目指すための教育方法です。</a:t>
            </a:r>
            <a:br>
              <a:rPr lang="ja-JP" altLang="en-US"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・利用者支援の実践に対し、自己の盲点について自らが気づ</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くことを促します。</a:t>
            </a:r>
            <a:br>
              <a:rPr lang="ja-JP" altLang="en-US"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○コーチング</a:t>
            </a:r>
            <a:br>
              <a:rPr lang="ja-JP" altLang="en-US"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・職員個々の職業人として</a:t>
            </a:r>
            <a:r>
              <a:rPr lang="ja-JP" altLang="en-US" sz="2800">
                <a:latin typeface="HG創英角ｺﾞｼｯｸUB" panose="020B0A09000000000000" pitchFamily="49" charset="-128"/>
                <a:ea typeface="HG創英角ｺﾞｼｯｸUB" panose="020B0A09000000000000" pitchFamily="49" charset="-128"/>
              </a:rPr>
              <a:t>の</a:t>
            </a:r>
            <a:r>
              <a:rPr lang="ja-JP" altLang="en-US" sz="2800" smtClean="0">
                <a:latin typeface="HG創英角ｺﾞｼｯｸUB" panose="020B0A09000000000000" pitchFamily="49" charset="-128"/>
                <a:ea typeface="HG創英角ｺﾞｼｯｸUB" panose="020B0A09000000000000" pitchFamily="49" charset="-128"/>
              </a:rPr>
              <a:t>スキルアップに用いる</a:t>
            </a:r>
            <a:r>
              <a:rPr lang="ja-JP" altLang="en-US" sz="2800" dirty="0">
                <a:latin typeface="HG創英角ｺﾞｼｯｸUB" panose="020B0A09000000000000" pitchFamily="49" charset="-128"/>
                <a:ea typeface="HG創英角ｺﾞｼｯｸUB" panose="020B0A09000000000000" pitchFamily="49" charset="-128"/>
              </a:rPr>
              <a:t>。人材育成。</a:t>
            </a:r>
            <a:br>
              <a:rPr lang="ja-JP" altLang="en-US"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・会話によって相手の優れた能力を引き出しながら、前進を</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サポートし、自発的な行動を促すコミュニケーション・ス</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キル」です。「答は、その人の中にある」ということが前</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提になります。答えをもっていると信じているからこそ、</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前進をサポートでき、自発的な行動を促すことができるの</a:t>
            </a:r>
            <a:r>
              <a:rPr lang="en-US" altLang="ja-JP" sz="2800" dirty="0">
                <a:latin typeface="HG創英角ｺﾞｼｯｸUB" panose="020B0A09000000000000" pitchFamily="49" charset="-128"/>
                <a:ea typeface="HG創英角ｺﾞｼｯｸUB" panose="020B0A09000000000000" pitchFamily="49" charset="-128"/>
              </a:rPr>
              <a:t/>
            </a:r>
            <a:br>
              <a:rPr lang="en-US" altLang="ja-JP"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　です。 </a:t>
            </a:r>
            <a:r>
              <a:rPr lang="en-US" altLang="ja-JP" sz="2800" dirty="0">
                <a:latin typeface="HG創英角ｺﾞｼｯｸUB" panose="020B0A09000000000000" pitchFamily="49" charset="-128"/>
                <a:ea typeface="HG創英角ｺﾞｼｯｸUB" panose="020B0A09000000000000" pitchFamily="49" charset="-128"/>
              </a:rPr>
              <a:t>※</a:t>
            </a:r>
            <a:r>
              <a:rPr lang="ja-JP" altLang="en-US" sz="2800" dirty="0">
                <a:latin typeface="HG創英角ｺﾞｼｯｸUB" panose="020B0A09000000000000" pitchFamily="49" charset="-128"/>
                <a:ea typeface="HG創英角ｺﾞｼｯｸUB" panose="020B0A09000000000000" pitchFamily="49" charset="-128"/>
              </a:rPr>
              <a:t>両技法とも「一方的な教え込み」ではない。</a:t>
            </a:r>
            <a:br>
              <a:rPr lang="ja-JP" altLang="en-US" sz="2800" dirty="0">
                <a:latin typeface="HG創英角ｺﾞｼｯｸUB" panose="020B0A09000000000000" pitchFamily="49" charset="-128"/>
                <a:ea typeface="HG創英角ｺﾞｼｯｸUB" panose="020B0A09000000000000" pitchFamily="49" charset="-128"/>
              </a:rPr>
            </a:br>
            <a:r>
              <a:rPr lang="ja-JP" altLang="en-US" sz="2800" dirty="0">
                <a:latin typeface="HG創英角ｺﾞｼｯｸUB" panose="020B0A09000000000000" pitchFamily="49" charset="-128"/>
                <a:ea typeface="HG創英角ｺﾞｼｯｸUB" panose="020B0A09000000000000" pitchFamily="49" charset="-128"/>
              </a:rPr>
              <a:t>・技法の内容を知った上で使い分けを意識することが大事。</a:t>
            </a:r>
          </a:p>
        </p:txBody>
      </p:sp>
      <p:sp>
        <p:nvSpPr>
          <p:cNvPr id="491523" name="Rectangle 2">
            <a:extLst>
              <a:ext uri="{FF2B5EF4-FFF2-40B4-BE49-F238E27FC236}">
                <a16:creationId xmlns:a16="http://schemas.microsoft.com/office/drawing/2014/main" id="{8165F5E9-957A-4A28-BCD0-A32457A08EAC}"/>
              </a:ext>
            </a:extLst>
          </p:cNvPr>
          <p:cNvSpPr>
            <a:spLocks/>
          </p:cNvSpPr>
          <p:nvPr/>
        </p:nvSpPr>
        <p:spPr bwMode="auto">
          <a:xfrm>
            <a:off x="731400" y="188378"/>
            <a:ext cx="10774333" cy="431775"/>
          </a:xfrm>
          <a:prstGeom prst="rect">
            <a:avLst/>
          </a:prstGeo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anchor="ctr" anchorCtr="0" compatLnSpc="1">
            <a:prstTxWarp prst="textNoShape">
              <a:avLst/>
            </a:prstTxWarp>
          </a:bodyPr>
          <a:lstStyle/>
          <a:p>
            <a:pPr algn="ctr" eaLnBrk="1" hangingPunct="1">
              <a:spcBef>
                <a:spcPct val="20000"/>
              </a:spcBef>
            </a:pPr>
            <a:r>
              <a:rPr lang="ja-JP" altLang="en-US" sz="2800" b="1">
                <a:latin typeface="HGP創英角ｺﾞｼｯｸUB" panose="020B0A00000000000000" pitchFamily="50" charset="-128"/>
                <a:ea typeface="HGP創英角ｺﾞｼｯｸUB" panose="020B0A00000000000000" pitchFamily="50" charset="-128"/>
                <a:cs typeface="+mj-cs"/>
              </a:rPr>
              <a:t>スーパーバイズ・コーチングのまとめ</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68066"/>
                                        </p:tgtEl>
                                        <p:attrNameLst>
                                          <p:attrName>style.visibility</p:attrName>
                                        </p:attrNameLst>
                                      </p:cBhvr>
                                      <p:to>
                                        <p:strVal val="visible"/>
                                      </p:to>
                                    </p:set>
                                    <p:anim calcmode="lin" valueType="num">
                                      <p:cBhvr>
                                        <p:cTn id="7" dur="1000" fill="hold"/>
                                        <p:tgtEl>
                                          <p:spTgt spid="1368066"/>
                                        </p:tgtEl>
                                        <p:attrNameLst>
                                          <p:attrName>ppt_w</p:attrName>
                                        </p:attrNameLst>
                                      </p:cBhvr>
                                      <p:tavLst>
                                        <p:tav tm="0">
                                          <p:val>
                                            <p:strVal val="#ppt_w+.3"/>
                                          </p:val>
                                        </p:tav>
                                        <p:tav tm="100000">
                                          <p:val>
                                            <p:strVal val="#ppt_w"/>
                                          </p:val>
                                        </p:tav>
                                      </p:tavLst>
                                    </p:anim>
                                    <p:anim calcmode="lin" valueType="num">
                                      <p:cBhvr>
                                        <p:cTn id="8" dur="1000" fill="hold"/>
                                        <p:tgtEl>
                                          <p:spTgt spid="1368066"/>
                                        </p:tgtEl>
                                        <p:attrNameLst>
                                          <p:attrName>ppt_h</p:attrName>
                                        </p:attrNameLst>
                                      </p:cBhvr>
                                      <p:tavLst>
                                        <p:tav tm="0">
                                          <p:val>
                                            <p:strVal val="#ppt_h"/>
                                          </p:val>
                                        </p:tav>
                                        <p:tav tm="100000">
                                          <p:val>
                                            <p:strVal val="#ppt_h"/>
                                          </p:val>
                                        </p:tav>
                                      </p:tavLst>
                                    </p:anim>
                                    <p:animEffect transition="in" filter="fade">
                                      <p:cBhvr>
                                        <p:cTn id="9" dur="1000"/>
                                        <p:tgtEl>
                                          <p:spTgt spid="136806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91523"/>
                                        </p:tgtEl>
                                        <p:attrNameLst>
                                          <p:attrName>style.visibility</p:attrName>
                                        </p:attrNameLst>
                                      </p:cBhvr>
                                      <p:to>
                                        <p:strVal val="visible"/>
                                      </p:to>
                                    </p:set>
                                    <p:anim calcmode="lin" valueType="num">
                                      <p:cBhvr>
                                        <p:cTn id="12" dur="1000" fill="hold"/>
                                        <p:tgtEl>
                                          <p:spTgt spid="491523"/>
                                        </p:tgtEl>
                                        <p:attrNameLst>
                                          <p:attrName>ppt_x</p:attrName>
                                        </p:attrNameLst>
                                      </p:cBhvr>
                                      <p:tavLst>
                                        <p:tav tm="0">
                                          <p:val>
                                            <p:strVal val="#ppt_x-.2"/>
                                          </p:val>
                                        </p:tav>
                                        <p:tav tm="100000">
                                          <p:val>
                                            <p:strVal val="#ppt_x"/>
                                          </p:val>
                                        </p:tav>
                                      </p:tavLst>
                                    </p:anim>
                                    <p:anim calcmode="lin" valueType="num">
                                      <p:cBhvr>
                                        <p:cTn id="13" dur="1000" fill="hold"/>
                                        <p:tgtEl>
                                          <p:spTgt spid="49152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9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66" grpId="0" animBg="1"/>
      <p:bldP spid="49152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17236409-56C0-49E8-B28E-BB6C3E4BC040}"/>
              </a:ext>
            </a:extLst>
          </p:cNvPr>
          <p:cNvSpPr>
            <a:spLocks noGrp="1"/>
          </p:cNvSpPr>
          <p:nvPr>
            <p:ph type="body" idx="4294967295"/>
          </p:nvPr>
        </p:nvSpPr>
        <p:spPr>
          <a:xfrm>
            <a:off x="710549" y="157982"/>
            <a:ext cx="10610060" cy="2663825"/>
          </a:xfrm>
          <a:noFill/>
          <a:ln>
            <a:solidFill>
              <a:schemeClr val="tx1"/>
            </a:solidFill>
            <a:miter lim="800000"/>
            <a:headEnd/>
            <a:tailEnd/>
          </a:ln>
        </p:spPr>
        <p:txBody>
          <a:bodyPr/>
          <a:lstStyle/>
          <a:p>
            <a:pPr eaLnBrk="1" hangingPunct="1">
              <a:buFont typeface="Arial" panose="020B0604020202020204" pitchFamily="34" charset="0"/>
              <a:buNone/>
            </a:pPr>
            <a:r>
              <a:rPr lang="en-US" altLang="ja-JP" dirty="0">
                <a:ea typeface="HG創英角ｺﾞｼｯｸUB" panose="020B0A09000000000000" pitchFamily="49" charset="-128"/>
              </a:rPr>
              <a:t>○</a:t>
            </a:r>
            <a:r>
              <a:rPr lang="ja-JP" altLang="en-US">
                <a:ea typeface="HG創英角ｺﾞｼｯｸUB" panose="020B0A09000000000000" pitchFamily="49" charset="-128"/>
              </a:rPr>
              <a:t>分からない事が判る。</a:t>
            </a:r>
          </a:p>
          <a:p>
            <a:pPr eaLnBrk="1" hangingPunct="1">
              <a:buFont typeface="Arial" panose="020B0604020202020204" pitchFamily="34" charset="0"/>
              <a:buNone/>
            </a:pPr>
            <a:r>
              <a:rPr lang="ja-JP" altLang="en-US">
                <a:ea typeface="HG創英角ｺﾞｼｯｸUB" panose="020B0A09000000000000" pitchFamily="49" charset="-128"/>
              </a:rPr>
              <a:t>○知らなかった事に気がつく。</a:t>
            </a:r>
          </a:p>
          <a:p>
            <a:pPr eaLnBrk="1" hangingPunct="1">
              <a:buFont typeface="Arial" panose="020B0604020202020204" pitchFamily="34" charset="0"/>
              <a:buNone/>
            </a:pPr>
            <a:r>
              <a:rPr lang="ja-JP" altLang="en-US">
                <a:ea typeface="HG創英角ｺﾞｼｯｸUB" panose="020B0A09000000000000" pitchFamily="49" charset="-128"/>
              </a:rPr>
              <a:t>○思いを人に伝えることの大事さ。</a:t>
            </a:r>
          </a:p>
          <a:p>
            <a:pPr eaLnBrk="1" hangingPunct="1">
              <a:buFont typeface="Arial" panose="020B0604020202020204" pitchFamily="34" charset="0"/>
              <a:buNone/>
            </a:pPr>
            <a:r>
              <a:rPr lang="ja-JP" altLang="en-US">
                <a:ea typeface="HG創英角ｺﾞｼｯｸUB" panose="020B0A09000000000000" pitchFamily="49" charset="-128"/>
              </a:rPr>
              <a:t>○自分ひとりで抱え込まない。</a:t>
            </a:r>
          </a:p>
          <a:p>
            <a:pPr eaLnBrk="1" hangingPunct="1">
              <a:buFont typeface="Arial" panose="020B0604020202020204" pitchFamily="34" charset="0"/>
              <a:buNone/>
            </a:pPr>
            <a:r>
              <a:rPr lang="ja-JP" altLang="en-US">
                <a:ea typeface="HG創英角ｺﾞｼｯｸUB" panose="020B0A09000000000000" pitchFamily="49" charset="-128"/>
              </a:rPr>
              <a:t>　・・・・って大事なことだよね。</a:t>
            </a:r>
          </a:p>
          <a:p>
            <a:pPr eaLnBrk="1" hangingPunct="1">
              <a:buFont typeface="Arial" panose="020B0604020202020204" pitchFamily="34" charset="0"/>
              <a:buNone/>
            </a:pPr>
            <a:endParaRPr lang="en-US" altLang="ja-JP" dirty="0">
              <a:ea typeface="HG創英角ｺﾞｼｯｸUB" panose="020B0A09000000000000" pitchFamily="49" charset="-128"/>
            </a:endParaRPr>
          </a:p>
        </p:txBody>
      </p:sp>
      <p:sp>
        <p:nvSpPr>
          <p:cNvPr id="2" name="Rectangle 3">
            <a:extLst>
              <a:ext uri="{FF2B5EF4-FFF2-40B4-BE49-F238E27FC236}">
                <a16:creationId xmlns:a16="http://schemas.microsoft.com/office/drawing/2014/main" id="{6CFAC99F-1984-4512-A9FA-04B9C0657A97}"/>
              </a:ext>
            </a:extLst>
          </p:cNvPr>
          <p:cNvSpPr>
            <a:spLocks/>
          </p:cNvSpPr>
          <p:nvPr/>
        </p:nvSpPr>
        <p:spPr bwMode="auto">
          <a:xfrm>
            <a:off x="758804" y="3062872"/>
            <a:ext cx="10610059" cy="2952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2800" dirty="0">
                <a:latin typeface="HG創英角ｺﾞｼｯｸUB" panose="020B0A09000000000000" pitchFamily="49" charset="-128"/>
                <a:ea typeface="HG創英角ｺﾞｼｯｸUB" panose="020B0A09000000000000" pitchFamily="49" charset="-128"/>
              </a:rPr>
              <a:t>○ </a:t>
            </a:r>
            <a:r>
              <a:rPr lang="ja-JP" altLang="en-US" sz="2800" dirty="0">
                <a:latin typeface="HG創英角ｺﾞｼｯｸUB" panose="020B0A09000000000000" pitchFamily="49" charset="-128"/>
                <a:ea typeface="HG創英角ｺﾞｼｯｸUB" panose="020B0A09000000000000" pitchFamily="49" charset="-128"/>
              </a:rPr>
              <a:t>一人で抱え込まない・職場で利用者支援について悩んでることを話し合える雰囲気つくり･･･って。言葉で言うのは簡単だけど、難しい･･･。</a:t>
            </a:r>
            <a:endParaRPr lang="en-US" altLang="ja-JP" sz="2800" dirty="0">
              <a:latin typeface="HG創英角ｺﾞｼｯｸUB" panose="020B0A09000000000000" pitchFamily="49" charset="-128"/>
              <a:ea typeface="HG創英角ｺﾞｼｯｸUB" panose="020B0A09000000000000" pitchFamily="49" charset="-128"/>
            </a:endParaRPr>
          </a:p>
          <a:p>
            <a:pPr eaLnBrk="1" hangingPunct="1">
              <a:buFont typeface="Arial" panose="020B0604020202020204" pitchFamily="34" charset="0"/>
              <a:buNone/>
            </a:pPr>
            <a:endParaRPr lang="ja-JP" altLang="en-US" sz="2800" dirty="0">
              <a:latin typeface="HG創英角ｺﾞｼｯｸUB" panose="020B0A09000000000000" pitchFamily="49" charset="-128"/>
              <a:ea typeface="HG創英角ｺﾞｼｯｸUB" panose="020B0A09000000000000" pitchFamily="49" charset="-128"/>
            </a:endParaRPr>
          </a:p>
          <a:p>
            <a:pPr eaLnBrk="1" hangingPunct="1">
              <a:buFont typeface="Arial" panose="020B0604020202020204" pitchFamily="34" charset="0"/>
              <a:buNone/>
            </a:pPr>
            <a:r>
              <a:rPr lang="ja-JP" altLang="en-US" sz="2800">
                <a:latin typeface="HG創英角ｺﾞｼｯｸUB" panose="020B0A09000000000000" pitchFamily="49" charset="-128"/>
                <a:ea typeface="HG創英角ｺﾞｼｯｸUB" panose="020B0A09000000000000" pitchFamily="49" charset="-128"/>
              </a:rPr>
              <a:t>○</a:t>
            </a:r>
            <a:r>
              <a:rPr lang="ja-JP" altLang="en-US" sz="2800" smtClean="0">
                <a:latin typeface="HG創英角ｺﾞｼｯｸUB" panose="020B0A09000000000000" pitchFamily="49" charset="-128"/>
                <a:ea typeface="HG創英角ｺﾞｼｯｸUB" panose="020B0A09000000000000" pitchFamily="49" charset="-128"/>
              </a:rPr>
              <a:t>サビ児管も</a:t>
            </a:r>
            <a:r>
              <a:rPr lang="ja-JP" altLang="en-US" sz="2800" dirty="0">
                <a:latin typeface="HG創英角ｺﾞｼｯｸUB" panose="020B0A09000000000000" pitchFamily="49" charset="-128"/>
                <a:ea typeface="HG創英角ｺﾞｼｯｸUB" panose="020B0A09000000000000" pitchFamily="49" charset="-128"/>
              </a:rPr>
              <a:t>抱え込んではいけない</a:t>
            </a:r>
            <a:r>
              <a:rPr lang="ja-JP" altLang="en-US" sz="2800">
                <a:latin typeface="HG創英角ｺﾞｼｯｸUB" panose="020B0A09000000000000" pitchFamily="49" charset="-128"/>
                <a:ea typeface="HG創英角ｺﾞｼｯｸUB" panose="020B0A09000000000000" pitchFamily="49" charset="-128"/>
              </a:rPr>
              <a:t>の</a:t>
            </a:r>
            <a:r>
              <a:rPr lang="ja-JP" altLang="en-US" sz="2800" smtClean="0">
                <a:latin typeface="HG創英角ｺﾞｼｯｸUB" panose="020B0A09000000000000" pitchFamily="49" charset="-128"/>
                <a:ea typeface="HG創英角ｺﾞｼｯｸUB" panose="020B0A09000000000000" pitchFamily="49" charset="-128"/>
              </a:rPr>
              <a:t>です</a:t>
            </a:r>
            <a:r>
              <a:rPr lang="ja-JP" altLang="en-US" sz="2800" dirty="0">
                <a:latin typeface="HG創英角ｺﾞｼｯｸUB" panose="020B0A09000000000000" pitchFamily="49" charset="-128"/>
                <a:ea typeface="HG創英角ｺﾞｼｯｸUB" panose="020B0A09000000000000" pitchFamily="49" charset="-128"/>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fade">
                                      <p:cBhvr>
                                        <p:cTn id="7" dur="500"/>
                                        <p:tgtEl>
                                          <p:spTgt spid="50179">
                                            <p:bg/>
                                          </p:spTgt>
                                        </p:tgtEl>
                                      </p:cBhvr>
                                    </p:animEffect>
                                    <p:anim calcmode="lin" valueType="num">
                                      <p:cBhvr>
                                        <p:cTn id="8" dur="500" fill="hold"/>
                                        <p:tgtEl>
                                          <p:spTgt spid="50179">
                                            <p:bg/>
                                          </p:spTgt>
                                        </p:tgtEl>
                                        <p:attrNameLst>
                                          <p:attrName>ppt_x</p:attrName>
                                        </p:attrNameLst>
                                      </p:cBhvr>
                                      <p:tavLst>
                                        <p:tav tm="0">
                                          <p:val>
                                            <p:strVal val="#ppt_x"/>
                                          </p:val>
                                        </p:tav>
                                        <p:tav tm="100000">
                                          <p:val>
                                            <p:strVal val="#ppt_x"/>
                                          </p:val>
                                        </p:tav>
                                      </p:tavLst>
                                    </p:anim>
                                    <p:anim calcmode="lin" valueType="num">
                                      <p:cBhvr>
                                        <p:cTn id="9" dur="500" fill="hold"/>
                                        <p:tgtEl>
                                          <p:spTgt spid="50179">
                                            <p:bg/>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500"/>
                                        <p:tgtEl>
                                          <p:spTgt spid="50179">
                                            <p:txEl>
                                              <p:pRg st="0" end="0"/>
                                            </p:txEl>
                                          </p:spTgt>
                                        </p:tgtEl>
                                      </p:cBhvr>
                                    </p:animEffect>
                                    <p:anim calcmode="lin" valueType="num">
                                      <p:cBhvr>
                                        <p:cTn id="15"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1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fade">
                                      <p:cBhvr>
                                        <p:cTn id="21" dur="500"/>
                                        <p:tgtEl>
                                          <p:spTgt spid="50179">
                                            <p:txEl>
                                              <p:pRg st="1" end="1"/>
                                            </p:txEl>
                                          </p:spTgt>
                                        </p:tgtEl>
                                      </p:cBhvr>
                                    </p:animEffect>
                                    <p:anim calcmode="lin" valueType="num">
                                      <p:cBhvr>
                                        <p:cTn id="2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01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fade">
                                      <p:cBhvr>
                                        <p:cTn id="28" dur="500"/>
                                        <p:tgtEl>
                                          <p:spTgt spid="50179">
                                            <p:txEl>
                                              <p:pRg st="2" end="2"/>
                                            </p:txEl>
                                          </p:spTgt>
                                        </p:tgtEl>
                                      </p:cBhvr>
                                    </p:animEffect>
                                    <p:anim calcmode="lin" valueType="num">
                                      <p:cBhvr>
                                        <p:cTn id="2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Effect transition="in" filter="fade">
                                      <p:cBhvr>
                                        <p:cTn id="35" dur="500"/>
                                        <p:tgtEl>
                                          <p:spTgt spid="50179">
                                            <p:txEl>
                                              <p:pRg st="3" end="3"/>
                                            </p:txEl>
                                          </p:spTgt>
                                        </p:tgtEl>
                                      </p:cBhvr>
                                    </p:animEffect>
                                    <p:anim calcmode="lin" valueType="num">
                                      <p:cBhvr>
                                        <p:cTn id="36"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017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0179">
                                            <p:txEl>
                                              <p:pRg st="4" end="4"/>
                                            </p:txEl>
                                          </p:spTgt>
                                        </p:tgtEl>
                                        <p:attrNameLst>
                                          <p:attrName>style.visibility</p:attrName>
                                        </p:attrNameLst>
                                      </p:cBhvr>
                                      <p:to>
                                        <p:strVal val="visible"/>
                                      </p:to>
                                    </p:set>
                                    <p:animEffect transition="in" filter="fade">
                                      <p:cBhvr>
                                        <p:cTn id="42" dur="500"/>
                                        <p:tgtEl>
                                          <p:spTgt spid="50179">
                                            <p:txEl>
                                              <p:pRg st="4" end="4"/>
                                            </p:txEl>
                                          </p:spTgt>
                                        </p:tgtEl>
                                      </p:cBhvr>
                                    </p:animEffect>
                                    <p:anim calcmode="lin" valueType="num">
                                      <p:cBhvr>
                                        <p:cTn id="43"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017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
                                            <p:bg/>
                                          </p:spTgt>
                                        </p:tgtEl>
                                        <p:attrNameLst>
                                          <p:attrName>style.visibility</p:attrName>
                                        </p:attrNameLst>
                                      </p:cBhvr>
                                      <p:to>
                                        <p:strVal val="visible"/>
                                      </p:to>
                                    </p:set>
                                    <p:animEffect transition="in" filter="fade">
                                      <p:cBhvr>
                                        <p:cTn id="49" dur="500"/>
                                        <p:tgtEl>
                                          <p:spTgt spid="2">
                                            <p:bg/>
                                          </p:spTgt>
                                        </p:tgtEl>
                                      </p:cBhvr>
                                    </p:animEffect>
                                    <p:anim calcmode="lin" valueType="num">
                                      <p:cBhvr>
                                        <p:cTn id="50" dur="500" fill="hold"/>
                                        <p:tgtEl>
                                          <p:spTgt spid="2">
                                            <p:bg/>
                                          </p:spTgt>
                                        </p:tgtEl>
                                        <p:attrNameLst>
                                          <p:attrName>ppt_x</p:attrName>
                                        </p:attrNameLst>
                                      </p:cBhvr>
                                      <p:tavLst>
                                        <p:tav tm="0">
                                          <p:val>
                                            <p:strVal val="#ppt_x"/>
                                          </p:val>
                                        </p:tav>
                                        <p:tav tm="100000">
                                          <p:val>
                                            <p:strVal val="#ppt_x"/>
                                          </p:val>
                                        </p:tav>
                                      </p:tavLst>
                                    </p:anim>
                                    <p:anim calcmode="lin" valueType="num">
                                      <p:cBhvr>
                                        <p:cTn id="51" dur="500" fill="hold"/>
                                        <p:tgtEl>
                                          <p:spTgt spid="2">
                                            <p:bg/>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fade">
                                      <p:cBhvr>
                                        <p:cTn id="56" dur="500"/>
                                        <p:tgtEl>
                                          <p:spTgt spid="2">
                                            <p:txEl>
                                              <p:pRg st="0" end="0"/>
                                            </p:txEl>
                                          </p:spTgt>
                                        </p:tgtEl>
                                      </p:cBhvr>
                                    </p:animEffect>
                                    <p:anim calcmode="lin" valueType="num">
                                      <p:cBhvr>
                                        <p:cTn id="5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fade">
                                      <p:cBhvr>
                                        <p:cTn id="63" dur="500"/>
                                        <p:tgtEl>
                                          <p:spTgt spid="2">
                                            <p:txEl>
                                              <p:pRg st="2" end="2"/>
                                            </p:txEl>
                                          </p:spTgt>
                                        </p:tgtEl>
                                      </p:cBhvr>
                                    </p:animEffect>
                                    <p:anim calcmode="lin" valueType="num">
                                      <p:cBhvr>
                                        <p:cTn id="6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2">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nimBg="1"/>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タイトル 1">
            <a:extLst>
              <a:ext uri="{FF2B5EF4-FFF2-40B4-BE49-F238E27FC236}">
                <a16:creationId xmlns:a16="http://schemas.microsoft.com/office/drawing/2014/main" id="{692D616A-B3FD-4DBB-8C23-A552616866E5}"/>
              </a:ext>
            </a:extLst>
          </p:cNvPr>
          <p:cNvSpPr>
            <a:spLocks noGrp="1"/>
          </p:cNvSpPr>
          <p:nvPr>
            <p:ph type="ctrTitle"/>
          </p:nvPr>
        </p:nvSpPr>
        <p:spPr>
          <a:xfrm>
            <a:off x="847081" y="117805"/>
            <a:ext cx="10288403" cy="437565"/>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anchor="ctr" anchorCtr="0" compatLnSpc="1">
            <a:prstTxWarp prst="textNoShape">
              <a:avLst/>
            </a:prstTxWarp>
            <a:normAutofit fontScale="90000"/>
          </a:bodyPr>
          <a:lstStyle/>
          <a:p>
            <a:pPr>
              <a:spcBef>
                <a:spcPct val="20000"/>
              </a:spcBef>
            </a:pPr>
            <a:r>
              <a:rPr lang="ja-JP" altLang="en-US" sz="2800" dirty="0">
                <a:latin typeface="HGP創英角ｺﾞｼｯｸUB" panose="020B0A00000000000000" pitchFamily="50" charset="-128"/>
                <a:ea typeface="HGP創英角ｺﾞｼｯｸUB" panose="020B0A00000000000000" pitchFamily="50" charset="-128"/>
              </a:rPr>
              <a:t>サービス提供者への指導助言</a:t>
            </a:r>
          </a:p>
        </p:txBody>
      </p:sp>
      <p:sp>
        <p:nvSpPr>
          <p:cNvPr id="2" name="正方形/長方形 1">
            <a:extLst>
              <a:ext uri="{FF2B5EF4-FFF2-40B4-BE49-F238E27FC236}">
                <a16:creationId xmlns:a16="http://schemas.microsoft.com/office/drawing/2014/main" id="{09F185E0-2ADE-46BF-9DB1-D324F3CC9CD3}"/>
              </a:ext>
            </a:extLst>
          </p:cNvPr>
          <p:cNvSpPr/>
          <p:nvPr/>
        </p:nvSpPr>
        <p:spPr>
          <a:xfrm>
            <a:off x="847081" y="606673"/>
            <a:ext cx="10226696" cy="5442092"/>
          </a:xfrm>
          <a:prstGeom prst="rect">
            <a:avLst/>
          </a:prstGeom>
          <a:solidFill>
            <a:schemeClr val="bg1"/>
          </a:solid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eaLnBrk="1" hangingPunct="1">
              <a:defRPr/>
            </a:pPr>
            <a:r>
              <a:rPr lang="ja-JP" altLang="en-US" sz="3600" b="1" dirty="0">
                <a:solidFill>
                  <a:prstClr val="black"/>
                </a:solidFill>
                <a:latin typeface="HGS行書体" panose="03000600000000000000" pitchFamily="66" charset="-128"/>
                <a:ea typeface="HGS行書体" panose="03000600000000000000" pitchFamily="66" charset="-128"/>
              </a:rPr>
              <a:t>やってみせ、言って聞かせて、させてみて、 ほめてやらねば人は</a:t>
            </a:r>
            <a:r>
              <a:rPr lang="ja-JP" altLang="en-US" sz="3600" b="1" dirty="0" err="1">
                <a:solidFill>
                  <a:prstClr val="black"/>
                </a:solidFill>
                <a:latin typeface="HGS行書体" panose="03000600000000000000" pitchFamily="66" charset="-128"/>
                <a:ea typeface="HGS行書体" panose="03000600000000000000" pitchFamily="66" charset="-128"/>
              </a:rPr>
              <a:t>動かじ</a:t>
            </a:r>
            <a:r>
              <a:rPr lang="ja-JP" altLang="en-US" sz="3600" b="1" dirty="0">
                <a:solidFill>
                  <a:prstClr val="black"/>
                </a:solidFill>
                <a:latin typeface="HGS行書体" panose="03000600000000000000" pitchFamily="66" charset="-128"/>
                <a:ea typeface="HGS行書体" panose="03000600000000000000" pitchFamily="66" charset="-128"/>
              </a:rPr>
              <a:t>。</a:t>
            </a: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r>
              <a:rPr lang="ja-JP" altLang="en-US" sz="3600" b="1" dirty="0">
                <a:solidFill>
                  <a:prstClr val="black"/>
                </a:solidFill>
                <a:latin typeface="HGS行書体" panose="03000600000000000000" pitchFamily="66" charset="-128"/>
                <a:ea typeface="HGS行書体" panose="03000600000000000000" pitchFamily="66" charset="-128"/>
              </a:rPr>
              <a:t>話し合い、耳を傾け、承認し、任せてやらねば、人は育たず。</a:t>
            </a: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r>
              <a:rPr lang="ja-JP" altLang="en-US" sz="3600" b="1" dirty="0">
                <a:solidFill>
                  <a:prstClr val="black"/>
                </a:solidFill>
                <a:latin typeface="HGS行書体" panose="03000600000000000000" pitchFamily="66" charset="-128"/>
                <a:ea typeface="HGS行書体" panose="03000600000000000000" pitchFamily="66" charset="-128"/>
              </a:rPr>
              <a:t>やっている、姿を感謝で見守って、信頼せねば、人は実らず。</a:t>
            </a: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r>
              <a:rPr lang="ja-JP" altLang="en-US" sz="3600" b="1" dirty="0">
                <a:solidFill>
                  <a:prstClr val="black"/>
                </a:solidFill>
                <a:latin typeface="HGS行書体" panose="03000600000000000000" pitchFamily="66" charset="-128"/>
                <a:ea typeface="HGS行書体" panose="03000600000000000000" pitchFamily="66" charset="-128"/>
              </a:rPr>
              <a:t>　　　　　　　</a:t>
            </a:r>
            <a:endParaRPr lang="en-US" altLang="ja-JP" sz="3600" b="1" dirty="0">
              <a:solidFill>
                <a:prstClr val="black"/>
              </a:solidFill>
              <a:latin typeface="HGS行書体" panose="03000600000000000000" pitchFamily="66" charset="-128"/>
              <a:ea typeface="HGS行書体" panose="03000600000000000000" pitchFamily="66" charset="-128"/>
            </a:endParaRPr>
          </a:p>
          <a:p>
            <a:pPr eaLnBrk="1" hangingPunct="1">
              <a:defRPr/>
            </a:pPr>
            <a:r>
              <a:rPr lang="ja-JP" altLang="en-US" sz="3600" b="1" dirty="0">
                <a:solidFill>
                  <a:prstClr val="black"/>
                </a:solidFill>
                <a:latin typeface="HGS行書体" panose="03000600000000000000" pitchFamily="66" charset="-128"/>
                <a:ea typeface="HGS行書体" panose="03000600000000000000" pitchFamily="66" charset="-128"/>
              </a:rPr>
              <a:t>　　　　　山本五十六</a:t>
            </a:r>
          </a:p>
        </p:txBody>
      </p:sp>
      <p:sp>
        <p:nvSpPr>
          <p:cNvPr id="186372" name="正方形/長方形 3">
            <a:extLst>
              <a:ext uri="{FF2B5EF4-FFF2-40B4-BE49-F238E27FC236}">
                <a16:creationId xmlns:a16="http://schemas.microsoft.com/office/drawing/2014/main" id="{BFF70027-9755-4042-A2A4-1D50164B76EF}"/>
              </a:ext>
            </a:extLst>
          </p:cNvPr>
          <p:cNvSpPr>
            <a:spLocks noChangeArrowheads="1"/>
          </p:cNvSpPr>
          <p:nvPr/>
        </p:nvSpPr>
        <p:spPr bwMode="auto">
          <a:xfrm>
            <a:off x="1625443" y="6016490"/>
            <a:ext cx="80739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000000"/>
                </a:solidFill>
                <a:latin typeface="Arial" panose="020B0604020202020204" pitchFamily="34" charset="0"/>
              </a:rPr>
              <a:t>山本 五十六（</a:t>
            </a:r>
            <a:r>
              <a:rPr lang="en-US" altLang="ja-JP" sz="1800" b="1" dirty="0">
                <a:solidFill>
                  <a:srgbClr val="000000"/>
                </a:solidFill>
                <a:latin typeface="Arial" panose="020B0604020202020204" pitchFamily="34" charset="0"/>
              </a:rPr>
              <a:t>1884</a:t>
            </a:r>
            <a:r>
              <a:rPr lang="ja-JP" altLang="en-US" sz="1800" b="1" dirty="0">
                <a:solidFill>
                  <a:srgbClr val="000000"/>
                </a:solidFill>
                <a:latin typeface="Arial" panose="020B0604020202020204" pitchFamily="34" charset="0"/>
              </a:rPr>
              <a:t>年</a:t>
            </a:r>
            <a:r>
              <a:rPr lang="en-US" altLang="ja-JP" sz="1800" b="1" dirty="0">
                <a:solidFill>
                  <a:srgbClr val="000000"/>
                </a:solidFill>
                <a:latin typeface="Arial" panose="020B0604020202020204" pitchFamily="34" charset="0"/>
              </a:rPr>
              <a:t>4</a:t>
            </a:r>
            <a:r>
              <a:rPr lang="ja-JP" altLang="en-US" sz="1800" b="1" dirty="0">
                <a:solidFill>
                  <a:srgbClr val="000000"/>
                </a:solidFill>
                <a:latin typeface="Arial" panose="020B0604020202020204" pitchFamily="34" charset="0"/>
              </a:rPr>
              <a:t>月</a:t>
            </a:r>
            <a:r>
              <a:rPr lang="en-US" altLang="ja-JP" sz="1800" b="1" dirty="0">
                <a:solidFill>
                  <a:srgbClr val="000000"/>
                </a:solidFill>
                <a:latin typeface="Arial" panose="020B0604020202020204" pitchFamily="34" charset="0"/>
              </a:rPr>
              <a:t>4</a:t>
            </a:r>
            <a:r>
              <a:rPr lang="ja-JP" altLang="en-US" sz="1800" b="1" dirty="0">
                <a:solidFill>
                  <a:srgbClr val="000000"/>
                </a:solidFill>
                <a:latin typeface="Arial" panose="020B0604020202020204" pitchFamily="34" charset="0"/>
              </a:rPr>
              <a:t>日～</a:t>
            </a:r>
            <a:r>
              <a:rPr lang="en-US" altLang="ja-JP" sz="1800" b="1" dirty="0">
                <a:solidFill>
                  <a:srgbClr val="000000"/>
                </a:solidFill>
                <a:latin typeface="Arial" panose="020B0604020202020204" pitchFamily="34" charset="0"/>
              </a:rPr>
              <a:t>1943</a:t>
            </a:r>
            <a:r>
              <a:rPr lang="ja-JP" altLang="en-US" sz="1800" b="1" dirty="0">
                <a:solidFill>
                  <a:srgbClr val="000000"/>
                </a:solidFill>
                <a:latin typeface="Arial" panose="020B0604020202020204" pitchFamily="34" charset="0"/>
              </a:rPr>
              <a:t>年</a:t>
            </a:r>
            <a:r>
              <a:rPr lang="en-US" altLang="ja-JP" sz="1800" b="1" dirty="0">
                <a:solidFill>
                  <a:srgbClr val="000000"/>
                </a:solidFill>
                <a:latin typeface="Arial" panose="020B0604020202020204" pitchFamily="34" charset="0"/>
              </a:rPr>
              <a:t>4</a:t>
            </a:r>
            <a:r>
              <a:rPr lang="ja-JP" altLang="en-US" sz="1800" b="1" dirty="0">
                <a:solidFill>
                  <a:srgbClr val="000000"/>
                </a:solidFill>
                <a:latin typeface="Arial" panose="020B0604020202020204" pitchFamily="34" charset="0"/>
              </a:rPr>
              <a:t>月</a:t>
            </a:r>
            <a:r>
              <a:rPr lang="en-US" altLang="ja-JP" sz="1800" b="1" dirty="0">
                <a:solidFill>
                  <a:srgbClr val="000000"/>
                </a:solidFill>
                <a:latin typeface="Arial" panose="020B0604020202020204" pitchFamily="34" charset="0"/>
              </a:rPr>
              <a:t>18</a:t>
            </a:r>
            <a:r>
              <a:rPr lang="ja-JP" altLang="en-US" sz="1800" b="1" dirty="0">
                <a:solidFill>
                  <a:srgbClr val="000000"/>
                </a:solidFill>
                <a:latin typeface="Arial" panose="020B0604020202020204" pitchFamily="34" charset="0"/>
              </a:rPr>
              <a:t>日）</a:t>
            </a:r>
            <a:endParaRPr lang="en-US" altLang="ja-JP" sz="1800" b="1" dirty="0">
              <a:solidFill>
                <a:srgbClr val="000000"/>
              </a:solidFill>
              <a:latin typeface="Arial" panose="020B0604020202020204" pitchFamily="34" charset="0"/>
            </a:endParaRPr>
          </a:p>
          <a:p>
            <a:pPr eaLnBrk="1" hangingPunct="1">
              <a:spcBef>
                <a:spcPct val="0"/>
              </a:spcBef>
              <a:buFontTx/>
              <a:buNone/>
            </a:pPr>
            <a:r>
              <a:rPr lang="ja-JP" altLang="en-US" sz="1800" b="1" dirty="0">
                <a:solidFill>
                  <a:srgbClr val="000000"/>
                </a:solidFill>
                <a:latin typeface="Arial" panose="020B0604020202020204" pitchFamily="34" charset="0"/>
              </a:rPr>
              <a:t>日本の海軍軍人。第</a:t>
            </a:r>
            <a:r>
              <a:rPr lang="en-US" altLang="ja-JP" sz="1800" b="1" dirty="0">
                <a:solidFill>
                  <a:srgbClr val="000000"/>
                </a:solidFill>
                <a:latin typeface="Arial" panose="020B0604020202020204" pitchFamily="34" charset="0"/>
              </a:rPr>
              <a:t>26</a:t>
            </a:r>
            <a:r>
              <a:rPr lang="ja-JP" altLang="en-US" sz="1800" b="1" dirty="0">
                <a:solidFill>
                  <a:srgbClr val="000000"/>
                </a:solidFill>
                <a:latin typeface="Arial" panose="020B0604020202020204" pitchFamily="34" charset="0"/>
              </a:rPr>
              <a:t>、</a:t>
            </a:r>
            <a:r>
              <a:rPr lang="en-US" altLang="ja-JP" sz="1800" b="1" dirty="0">
                <a:solidFill>
                  <a:srgbClr val="000000"/>
                </a:solidFill>
                <a:latin typeface="Arial" panose="020B0604020202020204" pitchFamily="34" charset="0"/>
              </a:rPr>
              <a:t>27</a:t>
            </a:r>
            <a:r>
              <a:rPr lang="ja-JP" altLang="en-US" sz="1800" b="1" dirty="0">
                <a:solidFill>
                  <a:srgbClr val="000000"/>
                </a:solidFill>
                <a:latin typeface="Arial" panose="020B0604020202020204" pitchFamily="34" charset="0"/>
              </a:rPr>
              <a:t>代連合艦隊司令長官。最終階級は元帥海軍大将。</a:t>
            </a:r>
          </a:p>
        </p:txBody>
      </p:sp>
      <p:sp>
        <p:nvSpPr>
          <p:cNvPr id="3" name="コンテンツ プレースホルダー 2">
            <a:extLst>
              <a:ext uri="{FF2B5EF4-FFF2-40B4-BE49-F238E27FC236}">
                <a16:creationId xmlns:a16="http://schemas.microsoft.com/office/drawing/2014/main" id="{0DB876ED-D2F2-4CAD-AE14-85618F4C207A}"/>
              </a:ext>
            </a:extLst>
          </p:cNvPr>
          <p:cNvSpPr txBox="1">
            <a:spLocks/>
          </p:cNvSpPr>
          <p:nvPr/>
        </p:nvSpPr>
        <p:spPr bwMode="auto">
          <a:xfrm>
            <a:off x="9889831" y="6016490"/>
            <a:ext cx="2345178" cy="8415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buNone/>
              <a:defRPr/>
            </a:pPr>
            <a:r>
              <a:rPr lang="ja-JP" altLang="en-US" sz="1100" dirty="0">
                <a:latin typeface="HGPｺﾞｼｯｸE" panose="020B0900000000000000" pitchFamily="50" charset="-128"/>
                <a:ea typeface="HGPｺﾞｼｯｸE" panose="020B0900000000000000" pitchFamily="50" charset="-128"/>
              </a:rPr>
              <a:t>（出典）平成</a:t>
            </a:r>
            <a:r>
              <a:rPr lang="en-US" altLang="ja-JP" sz="1100" dirty="0">
                <a:latin typeface="HGPｺﾞｼｯｸE" panose="020B0900000000000000" pitchFamily="50" charset="-128"/>
                <a:ea typeface="HGPｺﾞｼｯｸE" panose="020B0900000000000000" pitchFamily="50" charset="-128"/>
              </a:rPr>
              <a:t>30</a:t>
            </a:r>
            <a:r>
              <a:rPr lang="ja-JP" altLang="en-US" sz="1100" dirty="0">
                <a:latin typeface="HGPｺﾞｼｯｸE" panose="020B0900000000000000" pitchFamily="50" charset="-128"/>
                <a:ea typeface="HGPｺﾞｼｯｸE" panose="020B0900000000000000" pitchFamily="50" charset="-128"/>
              </a:rPr>
              <a:t>年度サービス管理責任者研修・児童発達支援管理責任者研修テキスト（共通編）「サービス提供及び支援提供のプロセスと管理」より抜粋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175" y="266010"/>
            <a:ext cx="11275729" cy="453180"/>
          </a:xfrm>
          <a:solidFill>
            <a:srgbClr val="00B0F0"/>
          </a:solidFill>
          <a:ln>
            <a:noFill/>
          </a:ln>
          <a:effectLst>
            <a:outerShdw dist="107763" dir="2700000" algn="ctr" rotWithShape="0">
              <a:schemeClr val="bg2">
                <a:alpha val="50000"/>
              </a:schemeClr>
            </a:outerShdw>
          </a:effectLst>
        </p:spPr>
        <p:txBody>
          <a:bodyPr vert="horz" wrap="square" lIns="91176" tIns="45600" rIns="91176" bIns="45600" numCol="1" rtlCol="0" anchor="ctr" anchorCtr="0" compatLnSpc="1">
            <a:prstTxWarp prst="textNoShape">
              <a:avLst/>
            </a:prstTxWarp>
            <a:noAutofit/>
          </a:bodyPr>
          <a:lstStyle/>
          <a:p>
            <a:pPr algn="ctr">
              <a:spcBef>
                <a:spcPct val="20000"/>
              </a:spcBef>
            </a:pPr>
            <a:r>
              <a:rPr lang="ja-JP" altLang="en-US" sz="2800" dirty="0">
                <a:latin typeface="ＭＳ Ｐゴシック" panose="020B0600070205080204" pitchFamily="50" charset="-128"/>
                <a:ea typeface="ＭＳ Ｐゴシック" panose="020B0600070205080204" pitchFamily="50" charset="-128"/>
              </a:rPr>
              <a:t>自己振り返りシート</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演習</a:t>
            </a:r>
            <a:r>
              <a:rPr lang="en-US" altLang="ja-JP" sz="2800" dirty="0">
                <a:latin typeface="ＭＳ Ｐゴシック" panose="020B0600070205080204" pitchFamily="50" charset="-128"/>
                <a:ea typeface="ＭＳ Ｐゴシック" panose="020B0600070205080204" pitchFamily="50" charset="-128"/>
              </a:rPr>
              <a:t>)</a:t>
            </a:r>
            <a:endParaRPr lang="ja-JP" altLang="en-US" sz="28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347808" y="1043425"/>
            <a:ext cx="11371097" cy="5503229"/>
          </a:xfrm>
          <a:ln>
            <a:solidFill>
              <a:schemeClr val="tx1"/>
            </a:solidFill>
          </a:ln>
        </p:spPr>
        <p:txBody>
          <a:bodyPr>
            <a:normAutofit fontScale="92500" lnSpcReduction="20000"/>
          </a:bodyPr>
          <a:lstStyle/>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kumimoji="1" lang="ja-JP" altLang="en-US" dirty="0">
                <a:latin typeface="ＭＳ Ｐゴシック" panose="020B0600070205080204" pitchFamily="50" charset="-128"/>
                <a:ea typeface="ＭＳ Ｐゴシック" panose="020B0600070205080204" pitchFamily="50" charset="-128"/>
              </a:rPr>
              <a:t>１．日常業務での助言指導　　　　　　　　　　　　          　　　　□　　　　　□</a:t>
            </a: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sz="18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サビ児管の役割である日常業務での助言指導についてのポイント</a:t>
            </a:r>
            <a:r>
              <a:rPr lang="ja-JP" altLang="en-US"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どこで法令遵守等をみていくのか）</a:t>
            </a:r>
            <a:r>
              <a:rPr lang="ja-JP" altLang="en-US"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を振り返る。</a:t>
            </a: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２．日常業務で助言指導を行うための体制（仕組み）　      　 □       　　□</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サビ児管業務を行うにあたっての組織体制の必要性について、サビ児管として管理者と一緒にどのように整えていくか</a:t>
            </a:r>
            <a:r>
              <a:rPr lang="ja-JP" altLang="en-US" sz="1800" dirty="0">
                <a:latin typeface="ＭＳ Ｐゴシック" panose="020B0600070205080204" pitchFamily="50" charset="-128"/>
                <a:ea typeface="ＭＳ Ｐゴシック" panose="020B0600070205080204" pitchFamily="50" charset="-128"/>
                <a:cs typeface="Times New Roman" panose="02020603050405020304" pitchFamily="18" charset="0"/>
              </a:rPr>
              <a:t>を振り返る。</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kumimoji="1" lang="ja-JP" altLang="en-US" dirty="0">
                <a:latin typeface="ＭＳ Ｐゴシック" panose="020B0600070205080204" pitchFamily="50" charset="-128"/>
                <a:ea typeface="ＭＳ Ｐゴシック" panose="020B0600070205080204" pitchFamily="50" charset="-128"/>
              </a:rPr>
              <a:t>３．日常での業務的コミュニケーション  　　　　　　       　　　　 □　　　　　□</a:t>
            </a: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助言指導はスーパービジョンを通して指導するばかりでなく、日常のコミュニケーションの中でも報告や相談に対して助言等が行われていることから、コミュニケーションの必要性と工夫等</a:t>
            </a:r>
            <a:r>
              <a:rPr lang="ja-JP" altLang="en-US" sz="18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を振り返る。</a:t>
            </a:r>
            <a:endParaRPr lang="en-US" altLang="ja-JP" dirty="0">
              <a:latin typeface="ＭＳ Ｐゴシック" panose="020B0600070205080204" pitchFamily="50" charset="-128"/>
              <a:ea typeface="ＭＳ Ｐゴシック" panose="020B0600070205080204" pitchFamily="50" charset="-128"/>
            </a:endParaRPr>
          </a:p>
          <a:p>
            <a:pPr marL="0" indent="0">
              <a:buNone/>
            </a:pP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kumimoji="1" lang="ja-JP" altLang="en-US" dirty="0">
                <a:latin typeface="ＭＳ Ｐゴシック" panose="020B0600070205080204" pitchFamily="50" charset="-128"/>
                <a:ea typeface="ＭＳ Ｐゴシック" panose="020B0600070205080204" pitchFamily="50" charset="-128"/>
              </a:rPr>
              <a:t>４．</a:t>
            </a:r>
            <a:r>
              <a:rPr lang="ja-JP" altLang="en-US" dirty="0">
                <a:latin typeface="ＭＳ Ｐゴシック" panose="020B0600070205080204" pitchFamily="50" charset="-128"/>
                <a:ea typeface="ＭＳ Ｐゴシック" panose="020B0600070205080204" pitchFamily="50" charset="-128"/>
              </a:rPr>
              <a:t>業務的コミュニケーションを行う体制（仕組み）</a:t>
            </a:r>
            <a:r>
              <a:rPr kumimoji="1" lang="ja-JP" altLang="en-US" dirty="0">
                <a:latin typeface="ＭＳ Ｐゴシック" panose="020B0600070205080204" pitchFamily="50" charset="-128"/>
                <a:ea typeface="ＭＳ Ｐゴシック" panose="020B0600070205080204" pitchFamily="50" charset="-128"/>
              </a:rPr>
              <a:t>          　　　□　　　　　□</a:t>
            </a: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・支</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援現場では常勤職員や非常勤職員、社会福祉士や介護福祉士、看護師、無資格者等、専門職としての背景が違うものがチームを組んで一人の利用者に対して支援が行われている。そのため、１日の業務内容の確認や前日の報告を確認することはとても大事である</a:t>
            </a:r>
            <a:r>
              <a:rPr lang="ja-JP" altLang="en-US"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組織の中でどのように工夫して行われているのか、またその必要性について</a:t>
            </a:r>
            <a:r>
              <a:rPr lang="ja-JP" altLang="en-US" sz="1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振り返る</a:t>
            </a:r>
            <a:r>
              <a:rPr lang="ja-JP" altLang="ja-JP" sz="1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0" indent="0">
              <a:buNone/>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7926669" y="1136445"/>
            <a:ext cx="3410768" cy="369332"/>
          </a:xfrm>
          <a:prstGeom prst="rect">
            <a:avLst/>
          </a:prstGeom>
          <a:noFill/>
        </p:spPr>
        <p:txBody>
          <a:bodyPr wrap="square" rtlCol="0">
            <a:spAutoFit/>
          </a:bodyPr>
          <a:lstStyle/>
          <a:p>
            <a:r>
              <a:rPr kumimoji="1" lang="ja-JP" altLang="en-US" dirty="0"/>
              <a:t>   できている　　できていない</a:t>
            </a:r>
          </a:p>
        </p:txBody>
      </p:sp>
      <p:sp>
        <p:nvSpPr>
          <p:cNvPr id="6" name="テキスト ボックス 5">
            <a:extLst>
              <a:ext uri="{FF2B5EF4-FFF2-40B4-BE49-F238E27FC236}">
                <a16:creationId xmlns:a16="http://schemas.microsoft.com/office/drawing/2014/main" id="{72033F1A-7C1A-41C6-BCFE-56881D13B53A}"/>
              </a:ext>
            </a:extLst>
          </p:cNvPr>
          <p:cNvSpPr txBox="1"/>
          <p:nvPr/>
        </p:nvSpPr>
        <p:spPr>
          <a:xfrm>
            <a:off x="7926669" y="2169586"/>
            <a:ext cx="3410768" cy="369332"/>
          </a:xfrm>
          <a:prstGeom prst="rect">
            <a:avLst/>
          </a:prstGeom>
          <a:noFill/>
        </p:spPr>
        <p:txBody>
          <a:bodyPr wrap="square" rtlCol="0">
            <a:spAutoFit/>
          </a:bodyPr>
          <a:lstStyle/>
          <a:p>
            <a:r>
              <a:rPr kumimoji="1" lang="ja-JP" altLang="en-US" dirty="0"/>
              <a:t>   できている　　できていない</a:t>
            </a:r>
          </a:p>
        </p:txBody>
      </p:sp>
      <p:sp>
        <p:nvSpPr>
          <p:cNvPr id="8" name="テキスト ボックス 7">
            <a:extLst>
              <a:ext uri="{FF2B5EF4-FFF2-40B4-BE49-F238E27FC236}">
                <a16:creationId xmlns:a16="http://schemas.microsoft.com/office/drawing/2014/main" id="{342E1E8D-A6B3-42D6-8A67-7D248C2682F8}"/>
              </a:ext>
            </a:extLst>
          </p:cNvPr>
          <p:cNvSpPr txBox="1"/>
          <p:nvPr/>
        </p:nvSpPr>
        <p:spPr>
          <a:xfrm>
            <a:off x="7926669" y="3499112"/>
            <a:ext cx="3410768" cy="369332"/>
          </a:xfrm>
          <a:prstGeom prst="rect">
            <a:avLst/>
          </a:prstGeom>
          <a:noFill/>
        </p:spPr>
        <p:txBody>
          <a:bodyPr wrap="square" rtlCol="0">
            <a:spAutoFit/>
          </a:bodyPr>
          <a:lstStyle/>
          <a:p>
            <a:r>
              <a:rPr kumimoji="1" lang="ja-JP" altLang="en-US" dirty="0"/>
              <a:t>   できている　　できていない</a:t>
            </a:r>
          </a:p>
        </p:txBody>
      </p:sp>
      <p:sp>
        <p:nvSpPr>
          <p:cNvPr id="10" name="テキスト ボックス 9">
            <a:extLst>
              <a:ext uri="{FF2B5EF4-FFF2-40B4-BE49-F238E27FC236}">
                <a16:creationId xmlns:a16="http://schemas.microsoft.com/office/drawing/2014/main" id="{87E92B58-F672-4486-AC5E-B4E7C63E5E11}"/>
              </a:ext>
            </a:extLst>
          </p:cNvPr>
          <p:cNvSpPr txBox="1"/>
          <p:nvPr/>
        </p:nvSpPr>
        <p:spPr>
          <a:xfrm>
            <a:off x="8028581" y="4766930"/>
            <a:ext cx="3410768" cy="369332"/>
          </a:xfrm>
          <a:prstGeom prst="rect">
            <a:avLst/>
          </a:prstGeom>
          <a:noFill/>
        </p:spPr>
        <p:txBody>
          <a:bodyPr wrap="square" rtlCol="0">
            <a:spAutoFit/>
          </a:bodyPr>
          <a:lstStyle/>
          <a:p>
            <a:r>
              <a:rPr kumimoji="1" lang="ja-JP" altLang="en-US" dirty="0"/>
              <a:t>   できている　　できていない</a:t>
            </a:r>
          </a:p>
        </p:txBody>
      </p:sp>
    </p:spTree>
    <p:extLst>
      <p:ext uri="{BB962C8B-B14F-4D97-AF65-F5344CB8AC3E}">
        <p14:creationId xmlns:p14="http://schemas.microsoft.com/office/powerpoint/2010/main" val="40541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89520"/>
          </a:xfrm>
          <a:solidFill>
            <a:srgbClr val="00B0F0"/>
          </a:solidFill>
          <a:ln>
            <a:noFill/>
          </a:ln>
          <a:effectLst>
            <a:outerShdw dist="107763" dir="2700000" algn="ctr" rotWithShape="0">
              <a:schemeClr val="bg2">
                <a:alpha val="50000"/>
              </a:schemeClr>
            </a:outerShdw>
          </a:effectLst>
        </p:spPr>
        <p:txBody>
          <a:bodyPr vert="horz" wrap="square" lIns="91176" tIns="45600" rIns="91176" bIns="45600" numCol="1" rtlCol="0" anchor="ctr" anchorCtr="0" compatLnSpc="1">
            <a:prstTxWarp prst="textNoShape">
              <a:avLst/>
            </a:prstTxWarp>
            <a:noAutofit/>
          </a:bodyPr>
          <a:lstStyle/>
          <a:p>
            <a:pPr algn="ctr">
              <a:spcBef>
                <a:spcPct val="20000"/>
              </a:spcBef>
            </a:pPr>
            <a:r>
              <a:rPr lang="ja-JP" altLang="en-US" sz="2800" dirty="0">
                <a:latin typeface="ＭＳ Ｐゴシック" panose="020B0600070205080204" pitchFamily="50" charset="-128"/>
                <a:ea typeface="ＭＳ Ｐゴシック" panose="020B0600070205080204" pitchFamily="50" charset="-128"/>
              </a:rPr>
              <a:t>演習にあたって、ポイントの整理</a:t>
            </a:r>
          </a:p>
        </p:txBody>
      </p:sp>
      <p:sp>
        <p:nvSpPr>
          <p:cNvPr id="3" name="コンテンツ プレースホルダー 2"/>
          <p:cNvSpPr>
            <a:spLocks noGrp="1"/>
          </p:cNvSpPr>
          <p:nvPr>
            <p:ph idx="1"/>
          </p:nvPr>
        </p:nvSpPr>
        <p:spPr>
          <a:xfrm>
            <a:off x="838200" y="1455378"/>
            <a:ext cx="10515600" cy="4351338"/>
          </a:xfrm>
          <a:ln>
            <a:solidFill>
              <a:schemeClr val="tx1"/>
            </a:solidFill>
          </a:ln>
        </p:spPr>
        <p:txBody>
          <a:bodyPr>
            <a:normAutofit/>
          </a:bodyPr>
          <a:lstStyle/>
          <a:p>
            <a:r>
              <a:rPr kumimoji="1" lang="ja-JP" altLang="en-US" sz="4000" dirty="0"/>
              <a:t>できていること、できていないことの整理</a:t>
            </a:r>
            <a:endParaRPr kumimoji="1" lang="en-US" altLang="ja-JP" sz="4000" dirty="0"/>
          </a:p>
          <a:p>
            <a:r>
              <a:rPr lang="ja-JP" altLang="en-US" sz="4000" dirty="0"/>
              <a:t>今後の対応についての整理</a:t>
            </a:r>
            <a:endParaRPr lang="en-US" altLang="ja-JP" sz="4000" dirty="0"/>
          </a:p>
          <a:p>
            <a:endParaRPr kumimoji="1" lang="en-US" altLang="ja-JP" sz="4000" dirty="0"/>
          </a:p>
          <a:p>
            <a:r>
              <a:rPr lang="ja-JP" altLang="en-US" sz="4000" dirty="0"/>
              <a:t>今後について、取り組めそうなことをグループで考える</a:t>
            </a:r>
            <a:endParaRPr kumimoji="1" lang="ja-JP" altLang="en-US" sz="4000" dirty="0"/>
          </a:p>
        </p:txBody>
      </p:sp>
    </p:spTree>
    <p:extLst>
      <p:ext uri="{BB962C8B-B14F-4D97-AF65-F5344CB8AC3E}">
        <p14:creationId xmlns:p14="http://schemas.microsoft.com/office/powerpoint/2010/main" val="3719802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265" y="122368"/>
            <a:ext cx="10515600" cy="751480"/>
          </a:xfrm>
          <a:solidFill>
            <a:srgbClr val="00B0F0"/>
          </a:solidFill>
          <a:ln>
            <a:noFill/>
          </a:ln>
          <a:effectLst>
            <a:outerShdw dist="107763" dir="2700000" algn="ctr" rotWithShape="0">
              <a:schemeClr val="bg2">
                <a:alpha val="50000"/>
              </a:schemeClr>
            </a:outerShdw>
          </a:effectLst>
        </p:spPr>
        <p:txBody>
          <a:bodyPr vert="horz" wrap="square" lIns="91176" tIns="45600" rIns="91176" bIns="45600" numCol="1" rtlCol="0" anchor="ctr" anchorCtr="0" compatLnSpc="1">
            <a:prstTxWarp prst="textNoShape">
              <a:avLst/>
            </a:prstTxWarp>
            <a:noAutofit/>
          </a:bodyPr>
          <a:lstStyle/>
          <a:p>
            <a:pPr algn="ctr">
              <a:spcBef>
                <a:spcPct val="20000"/>
              </a:spcBef>
            </a:pPr>
            <a:r>
              <a:rPr lang="ja-JP" altLang="en-US" sz="2800" dirty="0">
                <a:latin typeface="ＭＳ Ｐゴシック" panose="020B0600070205080204" pitchFamily="50" charset="-128"/>
                <a:ea typeface="ＭＳ Ｐゴシック" panose="020B0600070205080204" pitchFamily="50" charset="-128"/>
              </a:rPr>
              <a:t>日常業務での助言指導（法令遵守等含む）</a:t>
            </a:r>
          </a:p>
        </p:txBody>
      </p:sp>
      <p:sp>
        <p:nvSpPr>
          <p:cNvPr id="4" name="テキスト ボックス 3"/>
          <p:cNvSpPr txBox="1"/>
          <p:nvPr/>
        </p:nvSpPr>
        <p:spPr>
          <a:xfrm>
            <a:off x="373224" y="1572284"/>
            <a:ext cx="5515948" cy="584775"/>
          </a:xfrm>
          <a:prstGeom prst="rect">
            <a:avLst/>
          </a:prstGeom>
          <a:noFill/>
        </p:spPr>
        <p:txBody>
          <a:bodyPr wrap="square" rtlCol="0">
            <a:spAutoFit/>
          </a:bodyPr>
          <a:lstStyle/>
          <a:p>
            <a:r>
              <a:rPr kumimoji="1" lang="ja-JP" altLang="en-US" sz="3200" dirty="0"/>
              <a:t>できている（理由↓）　　□</a:t>
            </a:r>
          </a:p>
        </p:txBody>
      </p:sp>
      <p:sp>
        <p:nvSpPr>
          <p:cNvPr id="5" name="テキスト ボックス 4"/>
          <p:cNvSpPr txBox="1"/>
          <p:nvPr/>
        </p:nvSpPr>
        <p:spPr>
          <a:xfrm>
            <a:off x="373222" y="4201885"/>
            <a:ext cx="5722777" cy="584775"/>
          </a:xfrm>
          <a:prstGeom prst="rect">
            <a:avLst/>
          </a:prstGeom>
          <a:noFill/>
        </p:spPr>
        <p:txBody>
          <a:bodyPr wrap="square" rtlCol="0">
            <a:spAutoFit/>
          </a:bodyPr>
          <a:lstStyle/>
          <a:p>
            <a:r>
              <a:rPr kumimoji="1" lang="ja-JP" altLang="en-US" sz="3200" dirty="0"/>
              <a:t>できていない （理由↓）　□</a:t>
            </a:r>
          </a:p>
        </p:txBody>
      </p:sp>
      <p:sp>
        <p:nvSpPr>
          <p:cNvPr id="6" name="正方形/長方形 5"/>
          <p:cNvSpPr/>
          <p:nvPr/>
        </p:nvSpPr>
        <p:spPr>
          <a:xfrm>
            <a:off x="432318" y="4951236"/>
            <a:ext cx="6120882" cy="1729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2318" y="2270721"/>
            <a:ext cx="6120882" cy="1766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97959" y="1530219"/>
            <a:ext cx="5019870" cy="5150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97959" y="987509"/>
            <a:ext cx="3023119" cy="584775"/>
          </a:xfrm>
          <a:prstGeom prst="rect">
            <a:avLst/>
          </a:prstGeom>
          <a:noFill/>
        </p:spPr>
        <p:txBody>
          <a:bodyPr wrap="square" rtlCol="0">
            <a:spAutoFit/>
          </a:bodyPr>
          <a:lstStyle/>
          <a:p>
            <a:r>
              <a:rPr kumimoji="1" lang="ja-JP" altLang="en-US" sz="3200" dirty="0"/>
              <a:t>今後の対応</a:t>
            </a:r>
          </a:p>
        </p:txBody>
      </p:sp>
    </p:spTree>
    <p:extLst>
      <p:ext uri="{BB962C8B-B14F-4D97-AF65-F5344CB8AC3E}">
        <p14:creationId xmlns:p14="http://schemas.microsoft.com/office/powerpoint/2010/main" val="370503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265" y="122368"/>
            <a:ext cx="10515600" cy="584776"/>
          </a:xfrm>
          <a:solidFill>
            <a:srgbClr val="00B0F0"/>
          </a:solidFill>
          <a:ln>
            <a:noFill/>
          </a:ln>
          <a:effectLst>
            <a:outerShdw dist="107763" dir="2700000" algn="ctr" rotWithShape="0">
              <a:schemeClr val="bg2">
                <a:alpha val="50000"/>
              </a:schemeClr>
            </a:outerShdw>
          </a:effectLst>
        </p:spPr>
        <p:txBody>
          <a:bodyPr vert="horz" wrap="square" lIns="91176" tIns="45600" rIns="91176" bIns="45600" numCol="1" rtlCol="0" anchor="ctr" anchorCtr="0" compatLnSpc="1">
            <a:prstTxWarp prst="textNoShape">
              <a:avLst/>
            </a:prstTxWarp>
            <a:noAutofit/>
          </a:bodyPr>
          <a:lstStyle/>
          <a:p>
            <a:pPr algn="ctr">
              <a:spcBef>
                <a:spcPct val="20000"/>
              </a:spcBef>
            </a:pPr>
            <a:r>
              <a:rPr lang="ja-JP" altLang="en-US" sz="2800" dirty="0">
                <a:latin typeface="ＭＳ Ｐゴシック" panose="020B0600070205080204" pitchFamily="50" charset="-128"/>
                <a:ea typeface="ＭＳ Ｐゴシック" panose="020B0600070205080204" pitchFamily="50" charset="-128"/>
              </a:rPr>
              <a:t>助言指導を行う体制（仕組み）</a:t>
            </a:r>
          </a:p>
        </p:txBody>
      </p:sp>
      <p:sp>
        <p:nvSpPr>
          <p:cNvPr id="4" name="テキスト ボックス 3"/>
          <p:cNvSpPr txBox="1"/>
          <p:nvPr/>
        </p:nvSpPr>
        <p:spPr>
          <a:xfrm>
            <a:off x="373224" y="1572284"/>
            <a:ext cx="5515948" cy="584775"/>
          </a:xfrm>
          <a:prstGeom prst="rect">
            <a:avLst/>
          </a:prstGeom>
          <a:noFill/>
        </p:spPr>
        <p:txBody>
          <a:bodyPr wrap="square" rtlCol="0">
            <a:spAutoFit/>
          </a:bodyPr>
          <a:lstStyle/>
          <a:p>
            <a:r>
              <a:rPr kumimoji="1" lang="ja-JP" altLang="en-US" sz="3200" dirty="0"/>
              <a:t>できている（理由↓）　　□</a:t>
            </a:r>
          </a:p>
        </p:txBody>
      </p:sp>
      <p:sp>
        <p:nvSpPr>
          <p:cNvPr id="5" name="テキスト ボックス 4"/>
          <p:cNvSpPr txBox="1"/>
          <p:nvPr/>
        </p:nvSpPr>
        <p:spPr>
          <a:xfrm>
            <a:off x="373222" y="4201885"/>
            <a:ext cx="5674159" cy="584775"/>
          </a:xfrm>
          <a:prstGeom prst="rect">
            <a:avLst/>
          </a:prstGeom>
          <a:noFill/>
        </p:spPr>
        <p:txBody>
          <a:bodyPr wrap="square" rtlCol="0">
            <a:spAutoFit/>
          </a:bodyPr>
          <a:lstStyle/>
          <a:p>
            <a:r>
              <a:rPr kumimoji="1" lang="ja-JP" altLang="en-US" sz="3200" dirty="0"/>
              <a:t>できていない （理由↓）　□</a:t>
            </a:r>
          </a:p>
        </p:txBody>
      </p:sp>
      <p:sp>
        <p:nvSpPr>
          <p:cNvPr id="6" name="正方形/長方形 5"/>
          <p:cNvSpPr/>
          <p:nvPr/>
        </p:nvSpPr>
        <p:spPr>
          <a:xfrm>
            <a:off x="432318" y="4951236"/>
            <a:ext cx="6120882" cy="1729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2318" y="2270721"/>
            <a:ext cx="6120882" cy="1766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97959" y="1530219"/>
            <a:ext cx="5019870" cy="5150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97959" y="987509"/>
            <a:ext cx="3023119" cy="584775"/>
          </a:xfrm>
          <a:prstGeom prst="rect">
            <a:avLst/>
          </a:prstGeom>
          <a:noFill/>
        </p:spPr>
        <p:txBody>
          <a:bodyPr wrap="square" rtlCol="0">
            <a:spAutoFit/>
          </a:bodyPr>
          <a:lstStyle/>
          <a:p>
            <a:r>
              <a:rPr kumimoji="1" lang="ja-JP" altLang="en-US" sz="3200" dirty="0"/>
              <a:t>今後の対応</a:t>
            </a:r>
          </a:p>
        </p:txBody>
      </p:sp>
    </p:spTree>
    <p:extLst>
      <p:ext uri="{BB962C8B-B14F-4D97-AF65-F5344CB8AC3E}">
        <p14:creationId xmlns:p14="http://schemas.microsoft.com/office/powerpoint/2010/main" val="350370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548" y="0"/>
            <a:ext cx="11303429" cy="872835"/>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anchor="ctr" anchorCtr="0" compatLnSpc="1">
            <a:prstTxWarp prst="textNoShape">
              <a:avLst/>
            </a:prstTxWarp>
            <a:normAutofit/>
          </a:bodyPr>
          <a:lstStyle/>
          <a:p>
            <a:pPr algn="ctr">
              <a:spcBef>
                <a:spcPct val="20000"/>
              </a:spcBef>
              <a:buFont typeface="Arial" panose="020B0604020202020204" pitchFamily="34" charset="0"/>
            </a:pPr>
            <a:r>
              <a:rPr lang="ja-JP" altLang="en-US" sz="2800" b="1" dirty="0">
                <a:latin typeface="HGP創英角ｺﾞｼｯｸUB" panose="020B0A00000000000000" pitchFamily="50" charset="-128"/>
                <a:ea typeface="HGP創英角ｺﾞｼｯｸUB" panose="020B0A00000000000000" pitchFamily="50" charset="-128"/>
              </a:rPr>
              <a:t>サービス管理責任者の業務内容と責任範囲（講義・演習のポイント）</a:t>
            </a:r>
          </a:p>
        </p:txBody>
      </p:sp>
      <p:pic>
        <p:nvPicPr>
          <p:cNvPr id="6" name="コンテンツ プレースホルダー 5"/>
          <p:cNvPicPr>
            <a:picLocks noGrp="1" noChangeAspect="1"/>
          </p:cNvPicPr>
          <p:nvPr>
            <p:ph idx="1"/>
          </p:nvPr>
        </p:nvPicPr>
        <p:blipFill>
          <a:blip r:embed="rId2"/>
          <a:stretch>
            <a:fillRect/>
          </a:stretch>
        </p:blipFill>
        <p:spPr>
          <a:xfrm>
            <a:off x="113470" y="1301903"/>
            <a:ext cx="6152576" cy="5463874"/>
          </a:xfrm>
          <a:prstGeom prst="rect">
            <a:avLst/>
          </a:prstGeom>
          <a:ln>
            <a:noFill/>
          </a:ln>
        </p:spPr>
      </p:pic>
      <p:pic>
        <p:nvPicPr>
          <p:cNvPr id="7" name="図 6"/>
          <p:cNvPicPr>
            <a:picLocks noChangeAspect="1"/>
          </p:cNvPicPr>
          <p:nvPr/>
        </p:nvPicPr>
        <p:blipFill>
          <a:blip r:embed="rId3"/>
          <a:stretch>
            <a:fillRect/>
          </a:stretch>
        </p:blipFill>
        <p:spPr>
          <a:xfrm>
            <a:off x="5957455" y="1153916"/>
            <a:ext cx="6121075" cy="5482411"/>
          </a:xfrm>
          <a:prstGeom prst="rect">
            <a:avLst/>
          </a:prstGeom>
        </p:spPr>
      </p:pic>
      <p:sp>
        <p:nvSpPr>
          <p:cNvPr id="10" name="角丸四角形 9"/>
          <p:cNvSpPr/>
          <p:nvPr/>
        </p:nvSpPr>
        <p:spPr>
          <a:xfrm>
            <a:off x="3211694" y="4862946"/>
            <a:ext cx="2745761" cy="7204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8847772" y="4274680"/>
            <a:ext cx="2947481" cy="19073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左右矢印 2"/>
          <p:cNvSpPr/>
          <p:nvPr/>
        </p:nvSpPr>
        <p:spPr>
          <a:xfrm>
            <a:off x="2424545" y="5763491"/>
            <a:ext cx="1565564" cy="2216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88178" y="5980607"/>
            <a:ext cx="2050473" cy="369332"/>
          </a:xfrm>
          <a:prstGeom prst="rect">
            <a:avLst/>
          </a:prstGeom>
          <a:noFill/>
        </p:spPr>
        <p:txBody>
          <a:bodyPr wrap="square" rtlCol="0">
            <a:spAutoFit/>
          </a:bodyPr>
          <a:lstStyle/>
          <a:p>
            <a:r>
              <a:rPr kumimoji="1" lang="ja-JP" altLang="en-US" b="1" dirty="0">
                <a:solidFill>
                  <a:srgbClr val="FF0000"/>
                </a:solidFill>
              </a:rPr>
              <a:t>役割整理が必要</a:t>
            </a:r>
          </a:p>
        </p:txBody>
      </p:sp>
    </p:spTree>
    <p:extLst>
      <p:ext uri="{BB962C8B-B14F-4D97-AF65-F5344CB8AC3E}">
        <p14:creationId xmlns:p14="http://schemas.microsoft.com/office/powerpoint/2010/main" val="255764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265" y="122368"/>
            <a:ext cx="10515600" cy="629348"/>
          </a:xfrm>
          <a:solidFill>
            <a:srgbClr val="00B0F0"/>
          </a:solidFill>
          <a:ln>
            <a:noFill/>
          </a:ln>
          <a:effectLst>
            <a:outerShdw dist="107763" dir="2700000" algn="ctr" rotWithShape="0">
              <a:schemeClr val="bg2">
                <a:alpha val="50000"/>
              </a:schemeClr>
            </a:outerShdw>
          </a:effectLst>
        </p:spPr>
        <p:txBody>
          <a:bodyPr vert="horz" wrap="square" lIns="91176" tIns="45600" rIns="91176" bIns="45600" numCol="1" rtlCol="0" anchor="ctr" anchorCtr="0" compatLnSpc="1">
            <a:prstTxWarp prst="textNoShape">
              <a:avLst/>
            </a:prstTxWarp>
            <a:noAutofit/>
          </a:bodyPr>
          <a:lstStyle/>
          <a:p>
            <a:pPr algn="ctr">
              <a:spcBef>
                <a:spcPct val="20000"/>
              </a:spcBef>
            </a:pPr>
            <a:r>
              <a:rPr lang="ja-JP" altLang="en-US" sz="2800" dirty="0">
                <a:latin typeface="ＭＳ Ｐゴシック" panose="020B0600070205080204" pitchFamily="50" charset="-128"/>
                <a:ea typeface="ＭＳ Ｐゴシック" panose="020B0600070205080204" pitchFamily="50" charset="-128"/>
              </a:rPr>
              <a:t>日常での業務的コミュニケーション</a:t>
            </a:r>
          </a:p>
        </p:txBody>
      </p:sp>
      <p:sp>
        <p:nvSpPr>
          <p:cNvPr id="4" name="テキスト ボックス 3"/>
          <p:cNvSpPr txBox="1"/>
          <p:nvPr/>
        </p:nvSpPr>
        <p:spPr>
          <a:xfrm>
            <a:off x="373224" y="1572284"/>
            <a:ext cx="5515948" cy="584775"/>
          </a:xfrm>
          <a:prstGeom prst="rect">
            <a:avLst/>
          </a:prstGeom>
          <a:noFill/>
        </p:spPr>
        <p:txBody>
          <a:bodyPr wrap="square" rtlCol="0">
            <a:spAutoFit/>
          </a:bodyPr>
          <a:lstStyle/>
          <a:p>
            <a:r>
              <a:rPr kumimoji="1" lang="ja-JP" altLang="en-US" sz="3200" dirty="0"/>
              <a:t>できている（理由↓）　　□</a:t>
            </a:r>
          </a:p>
        </p:txBody>
      </p:sp>
      <p:sp>
        <p:nvSpPr>
          <p:cNvPr id="5" name="テキスト ボックス 4"/>
          <p:cNvSpPr txBox="1"/>
          <p:nvPr/>
        </p:nvSpPr>
        <p:spPr>
          <a:xfrm>
            <a:off x="373223" y="4201885"/>
            <a:ext cx="5943430" cy="584775"/>
          </a:xfrm>
          <a:prstGeom prst="rect">
            <a:avLst/>
          </a:prstGeom>
          <a:noFill/>
        </p:spPr>
        <p:txBody>
          <a:bodyPr wrap="square" rtlCol="0">
            <a:spAutoFit/>
          </a:bodyPr>
          <a:lstStyle/>
          <a:p>
            <a:r>
              <a:rPr kumimoji="1" lang="ja-JP" altLang="en-US" sz="3200" dirty="0"/>
              <a:t>できていない （理由↓）　□</a:t>
            </a:r>
          </a:p>
        </p:txBody>
      </p:sp>
      <p:sp>
        <p:nvSpPr>
          <p:cNvPr id="6" name="正方形/長方形 5"/>
          <p:cNvSpPr/>
          <p:nvPr/>
        </p:nvSpPr>
        <p:spPr>
          <a:xfrm>
            <a:off x="432318" y="4951236"/>
            <a:ext cx="6120882" cy="1729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2318" y="2270721"/>
            <a:ext cx="6120882" cy="1766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97959" y="1530219"/>
            <a:ext cx="5019870" cy="5150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551505" y="982163"/>
            <a:ext cx="3023119" cy="584775"/>
          </a:xfrm>
          <a:prstGeom prst="rect">
            <a:avLst/>
          </a:prstGeom>
          <a:noFill/>
        </p:spPr>
        <p:txBody>
          <a:bodyPr wrap="square" rtlCol="0">
            <a:spAutoFit/>
          </a:bodyPr>
          <a:lstStyle/>
          <a:p>
            <a:r>
              <a:rPr kumimoji="1" lang="ja-JP" altLang="en-US" sz="3200" dirty="0"/>
              <a:t>今後の対応</a:t>
            </a:r>
          </a:p>
        </p:txBody>
      </p:sp>
    </p:spTree>
    <p:extLst>
      <p:ext uri="{BB962C8B-B14F-4D97-AF65-F5344CB8AC3E}">
        <p14:creationId xmlns:p14="http://schemas.microsoft.com/office/powerpoint/2010/main" val="3164117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264" y="122367"/>
            <a:ext cx="11120535" cy="584775"/>
          </a:xfrm>
          <a:solidFill>
            <a:srgbClr val="00B0F0"/>
          </a:solidFill>
          <a:ln>
            <a:noFill/>
          </a:ln>
          <a:effectLst>
            <a:outerShdw dist="107763" dir="2700000" algn="ctr" rotWithShape="0">
              <a:schemeClr val="bg2">
                <a:alpha val="50000"/>
              </a:schemeClr>
            </a:outerShdw>
          </a:effectLst>
        </p:spPr>
        <p:txBody>
          <a:bodyPr vert="horz" wrap="square" lIns="91176" tIns="45600" rIns="91176" bIns="45600" numCol="1" rtlCol="0" anchor="ctr" anchorCtr="0" compatLnSpc="1">
            <a:prstTxWarp prst="textNoShape">
              <a:avLst/>
            </a:prstTxWarp>
            <a:noAutofit/>
          </a:bodyPr>
          <a:lstStyle/>
          <a:p>
            <a:pPr algn="ctr">
              <a:spcBef>
                <a:spcPct val="20000"/>
              </a:spcBef>
            </a:pPr>
            <a:r>
              <a:rPr lang="ja-JP" altLang="en-US" sz="2800" dirty="0">
                <a:latin typeface="ＭＳ Ｐゴシック" panose="020B0600070205080204" pitchFamily="50" charset="-128"/>
                <a:ea typeface="ＭＳ Ｐゴシック" panose="020B0600070205080204" pitchFamily="50" charset="-128"/>
              </a:rPr>
              <a:t>業務的コミュニケーションを行う体制（仕組み）</a:t>
            </a:r>
          </a:p>
        </p:txBody>
      </p:sp>
      <p:sp>
        <p:nvSpPr>
          <p:cNvPr id="4" name="テキスト ボックス 3"/>
          <p:cNvSpPr txBox="1"/>
          <p:nvPr/>
        </p:nvSpPr>
        <p:spPr>
          <a:xfrm>
            <a:off x="373224" y="1572284"/>
            <a:ext cx="5515948" cy="584775"/>
          </a:xfrm>
          <a:prstGeom prst="rect">
            <a:avLst/>
          </a:prstGeom>
          <a:noFill/>
        </p:spPr>
        <p:txBody>
          <a:bodyPr wrap="square" rtlCol="0">
            <a:spAutoFit/>
          </a:bodyPr>
          <a:lstStyle/>
          <a:p>
            <a:r>
              <a:rPr kumimoji="1" lang="ja-JP" altLang="en-US" sz="3200" dirty="0"/>
              <a:t>できている（理由↓）　　□</a:t>
            </a:r>
          </a:p>
        </p:txBody>
      </p:sp>
      <p:sp>
        <p:nvSpPr>
          <p:cNvPr id="5" name="テキスト ボックス 4"/>
          <p:cNvSpPr txBox="1"/>
          <p:nvPr/>
        </p:nvSpPr>
        <p:spPr>
          <a:xfrm>
            <a:off x="373223" y="4201885"/>
            <a:ext cx="5814404" cy="584775"/>
          </a:xfrm>
          <a:prstGeom prst="rect">
            <a:avLst/>
          </a:prstGeom>
          <a:noFill/>
        </p:spPr>
        <p:txBody>
          <a:bodyPr wrap="square" rtlCol="0">
            <a:spAutoFit/>
          </a:bodyPr>
          <a:lstStyle/>
          <a:p>
            <a:r>
              <a:rPr kumimoji="1" lang="ja-JP" altLang="en-US" sz="3200" dirty="0"/>
              <a:t>できていない （理由↓）　□</a:t>
            </a:r>
          </a:p>
        </p:txBody>
      </p:sp>
      <p:sp>
        <p:nvSpPr>
          <p:cNvPr id="6" name="正方形/長方形 5"/>
          <p:cNvSpPr/>
          <p:nvPr/>
        </p:nvSpPr>
        <p:spPr>
          <a:xfrm>
            <a:off x="432318" y="4951236"/>
            <a:ext cx="6120882" cy="1729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32318" y="2270721"/>
            <a:ext cx="6120882" cy="1766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97959" y="1530219"/>
            <a:ext cx="5019870" cy="5150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97959" y="987509"/>
            <a:ext cx="3023119" cy="584775"/>
          </a:xfrm>
          <a:prstGeom prst="rect">
            <a:avLst/>
          </a:prstGeom>
          <a:noFill/>
        </p:spPr>
        <p:txBody>
          <a:bodyPr wrap="square" rtlCol="0">
            <a:spAutoFit/>
          </a:bodyPr>
          <a:lstStyle/>
          <a:p>
            <a:r>
              <a:rPr kumimoji="1" lang="ja-JP" altLang="en-US" sz="3200" dirty="0"/>
              <a:t>今後の対応</a:t>
            </a:r>
          </a:p>
        </p:txBody>
      </p:sp>
    </p:spTree>
    <p:extLst>
      <p:ext uri="{BB962C8B-B14F-4D97-AF65-F5344CB8AC3E}">
        <p14:creationId xmlns:p14="http://schemas.microsoft.com/office/powerpoint/2010/main" val="226510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512" y="2235"/>
            <a:ext cx="10515600" cy="813614"/>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rmAutofit/>
          </a:bodyPr>
          <a:lstStyle/>
          <a:p>
            <a:pPr algn="ctr">
              <a:spcBef>
                <a:spcPct val="20000"/>
              </a:spcBef>
              <a:buFont typeface="Arial" panose="020B0604020202020204" pitchFamily="34" charset="0"/>
            </a:pPr>
            <a:r>
              <a:rPr lang="ja-JP" altLang="en-US" sz="2800" b="1" dirty="0">
                <a:latin typeface="HGP創英角ｺﾞｼｯｸUB" panose="020B0A00000000000000" pitchFamily="50" charset="-128"/>
                <a:ea typeface="HGP創英角ｺﾞｼｯｸUB" panose="020B0A00000000000000" pitchFamily="50" charset="-128"/>
              </a:rPr>
              <a:t>サービス管理責任者・児童発達支援管理者の役割（イメージ）</a:t>
            </a:r>
          </a:p>
        </p:txBody>
      </p:sp>
      <p:pic>
        <p:nvPicPr>
          <p:cNvPr id="4" name="コンテンツ プレースホルダー 3"/>
          <p:cNvPicPr>
            <a:picLocks noGrp="1" noChangeAspect="1"/>
          </p:cNvPicPr>
          <p:nvPr>
            <p:ph idx="1"/>
          </p:nvPr>
        </p:nvPicPr>
        <p:blipFill>
          <a:blip r:embed="rId2"/>
          <a:stretch>
            <a:fillRect/>
          </a:stretch>
        </p:blipFill>
        <p:spPr>
          <a:xfrm>
            <a:off x="78537" y="1037689"/>
            <a:ext cx="6838021" cy="5643602"/>
          </a:xfrm>
          <a:prstGeom prst="rect">
            <a:avLst/>
          </a:prstGeom>
        </p:spPr>
      </p:pic>
      <p:sp>
        <p:nvSpPr>
          <p:cNvPr id="5" name="右矢印 4"/>
          <p:cNvSpPr/>
          <p:nvPr/>
        </p:nvSpPr>
        <p:spPr>
          <a:xfrm>
            <a:off x="6040582" y="5306291"/>
            <a:ext cx="797439" cy="401782"/>
          </a:xfrm>
          <a:prstGeom prs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916558" y="2005158"/>
            <a:ext cx="4924488" cy="42834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Ｐゴシック" panose="020B0600070205080204" pitchFamily="50" charset="-128"/>
                <a:ea typeface="ＭＳ Ｐゴシック" panose="020B0600070205080204" pitchFamily="50" charset="-128"/>
              </a:rPr>
              <a:t>サービス管理責任者等は、個別支援計画の作成、支援の確認（モニタリング）を指導するだけでなく、</a:t>
            </a:r>
            <a:r>
              <a:rPr kumimoji="1" lang="ja-JP" altLang="en-US" sz="2400" u="sng" dirty="0">
                <a:solidFill>
                  <a:srgbClr val="FF0000"/>
                </a:solidFill>
                <a:latin typeface="ＭＳ Ｐゴシック" panose="020B0600070205080204" pitchFamily="50" charset="-128"/>
                <a:ea typeface="ＭＳ Ｐゴシック" panose="020B0600070205080204" pitchFamily="50" charset="-128"/>
              </a:rPr>
              <a:t>日々の中でのかかわり、支援内容、利用者と支援員の距離、権利擁護、法令遵守等にも助言指導が求められる。また、支援はチームで行われていることから、報告、連絡、引継ぎ等の業務が</a:t>
            </a:r>
            <a:r>
              <a:rPr lang="ja-JP" altLang="en-US" sz="2400" u="sng" dirty="0">
                <a:solidFill>
                  <a:srgbClr val="FF0000"/>
                </a:solidFill>
                <a:latin typeface="ＭＳ Ｐゴシック" panose="020B0600070205080204" pitchFamily="50" charset="-128"/>
                <a:ea typeface="ＭＳ Ｐゴシック" panose="020B0600070205080204" pitchFamily="50" charset="-128"/>
              </a:rPr>
              <a:t>事業所内</a:t>
            </a:r>
            <a:r>
              <a:rPr kumimoji="1" lang="ja-JP" altLang="en-US" sz="2400" u="sng" dirty="0">
                <a:solidFill>
                  <a:srgbClr val="FF0000"/>
                </a:solidFill>
                <a:latin typeface="ＭＳ Ｐゴシック" panose="020B0600070205080204" pitchFamily="50" charset="-128"/>
                <a:ea typeface="ＭＳ Ｐゴシック" panose="020B0600070205080204" pitchFamily="50" charset="-128"/>
              </a:rPr>
              <a:t>で機能しているか、マネジメントする必要がある。</a:t>
            </a:r>
          </a:p>
        </p:txBody>
      </p:sp>
    </p:spTree>
    <p:extLst>
      <p:ext uri="{BB962C8B-B14F-4D97-AF65-F5344CB8AC3E}">
        <p14:creationId xmlns:p14="http://schemas.microsoft.com/office/powerpoint/2010/main" val="240429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タイトル 1">
            <a:extLst>
              <a:ext uri="{FF2B5EF4-FFF2-40B4-BE49-F238E27FC236}">
                <a16:creationId xmlns:a16="http://schemas.microsoft.com/office/drawing/2014/main" id="{7D22C68C-A0C1-4B5B-8512-8E70CB37B5A4}"/>
              </a:ext>
            </a:extLst>
          </p:cNvPr>
          <p:cNvSpPr>
            <a:spLocks noGrp="1"/>
          </p:cNvSpPr>
          <p:nvPr>
            <p:ph type="title"/>
          </p:nvPr>
        </p:nvSpPr>
        <p:spPr>
          <a:xfrm>
            <a:off x="1133416" y="159543"/>
            <a:ext cx="10450853" cy="633412"/>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rmAutofit/>
          </a:bodyPr>
          <a:lstStyle/>
          <a:p>
            <a:pPr algn="ctr">
              <a:spcBef>
                <a:spcPct val="20000"/>
              </a:spcBef>
              <a:buFont typeface="Arial" panose="020B0604020202020204" pitchFamily="34" charset="0"/>
            </a:pPr>
            <a:r>
              <a:rPr lang="ja-JP" altLang="en-US" sz="2800" b="1" dirty="0">
                <a:latin typeface="HGP創英角ｺﾞｼｯｸUB" panose="020B0A00000000000000" pitchFamily="50" charset="-128"/>
                <a:ea typeface="HGP創英角ｺﾞｼｯｸUB" panose="020B0A00000000000000" pitchFamily="50" charset="-128"/>
              </a:rPr>
              <a:t>助言・指導と</a:t>
            </a:r>
            <a:r>
              <a:rPr lang="ja-JP" altLang="en-US" sz="2800" b="1">
                <a:latin typeface="HGP創英角ｺﾞｼｯｸUB" panose="020B0A00000000000000" pitchFamily="50" charset="-128"/>
                <a:ea typeface="HGP創英角ｺﾞｼｯｸUB" panose="020B0A00000000000000" pitchFamily="50" charset="-128"/>
              </a:rPr>
              <a:t>は？</a:t>
            </a:r>
            <a:endParaRPr lang="en-GB" altLang="ja-JP" sz="2800" b="1" dirty="0">
              <a:latin typeface="HGP創英角ｺﾞｼｯｸUB" panose="020B0A00000000000000" pitchFamily="50" charset="-128"/>
              <a:ea typeface="HGP創英角ｺﾞｼｯｸUB" panose="020B0A00000000000000" pitchFamily="50" charset="-128"/>
            </a:endParaRPr>
          </a:p>
        </p:txBody>
      </p:sp>
      <p:sp>
        <p:nvSpPr>
          <p:cNvPr id="3" name="コンテンツ プレースホルダー 2">
            <a:extLst>
              <a:ext uri="{FF2B5EF4-FFF2-40B4-BE49-F238E27FC236}">
                <a16:creationId xmlns:a16="http://schemas.microsoft.com/office/drawing/2014/main" id="{FAEC4103-28A2-41B3-83A3-601E03D6E774}"/>
              </a:ext>
            </a:extLst>
          </p:cNvPr>
          <p:cNvSpPr>
            <a:spLocks noGrp="1"/>
          </p:cNvSpPr>
          <p:nvPr>
            <p:ph idx="1"/>
          </p:nvPr>
        </p:nvSpPr>
        <p:spPr>
          <a:xfrm>
            <a:off x="1099251" y="937417"/>
            <a:ext cx="10406482" cy="1655763"/>
          </a:xfrm>
          <a:ln>
            <a:solidFill>
              <a:schemeClr val="tx1"/>
            </a:solidFill>
          </a:ln>
        </p:spPr>
        <p:txBody>
          <a:bodyPr>
            <a:normAutofit/>
          </a:bodyPr>
          <a:lstStyle/>
          <a:p>
            <a:pPr>
              <a:defRPr/>
            </a:pPr>
            <a:r>
              <a:rPr lang="ja-JP" altLang="en-US" dirty="0">
                <a:latin typeface="ＭＳ Ｐゴシック" panose="020B0600070205080204" pitchFamily="50" charset="-128"/>
                <a:ea typeface="ＭＳ Ｐゴシック" panose="020B0600070205080204" pitchFamily="50" charset="-128"/>
              </a:rPr>
              <a:t>助言：助けになることをいうこと</a:t>
            </a:r>
            <a:endParaRPr lang="en-US" altLang="ja-JP" dirty="0">
              <a:latin typeface="ＭＳ Ｐゴシック" panose="020B0600070205080204" pitchFamily="50" charset="-128"/>
              <a:ea typeface="ＭＳ Ｐゴシック" panose="020B0600070205080204" pitchFamily="50" charset="-128"/>
            </a:endParaRPr>
          </a:p>
          <a:p>
            <a:pPr>
              <a:defRPr/>
            </a:pPr>
            <a:r>
              <a:rPr lang="ja-JP" altLang="en-US" dirty="0">
                <a:latin typeface="ＭＳ Ｐゴシック" panose="020B0600070205080204" pitchFamily="50" charset="-128"/>
                <a:ea typeface="ＭＳ Ｐゴシック" panose="020B0600070205080204" pitchFamily="50" charset="-128"/>
              </a:rPr>
              <a:t>指導：教えみちびくこと</a:t>
            </a:r>
            <a:endParaRPr lang="en-US" altLang="ja-JP" dirty="0">
              <a:latin typeface="ＭＳ Ｐゴシック" panose="020B0600070205080204" pitchFamily="50" charset="-128"/>
              <a:ea typeface="ＭＳ Ｐゴシック" panose="020B0600070205080204" pitchFamily="50" charset="-128"/>
            </a:endParaRPr>
          </a:p>
          <a:p>
            <a:pPr marL="0" indent="0" algn="r">
              <a:buNone/>
              <a:defRPr/>
            </a:pPr>
            <a:r>
              <a:rPr lang="ja-JP" altLang="en-US" sz="2400" dirty="0">
                <a:latin typeface="ＭＳ Ｐゴシック" panose="020B0600070205080204" pitchFamily="50" charset="-128"/>
                <a:ea typeface="ＭＳ Ｐゴシック" panose="020B0600070205080204" pitchFamily="50" charset="-128"/>
              </a:rPr>
              <a:t>（三省堂 </a:t>
            </a:r>
            <a:r>
              <a:rPr lang="en-GB" sz="2400" dirty="0">
                <a:latin typeface="ＭＳ Ｐゴシック" panose="020B0600070205080204" pitchFamily="50" charset="-128"/>
                <a:ea typeface="ＭＳ Ｐゴシック" panose="020B0600070205080204" pitchFamily="50" charset="-128"/>
              </a:rPr>
              <a:t>Web Dictionary: http://www.sanseido.net/</a:t>
            </a:r>
            <a:r>
              <a:rPr lang="ja-JP" altLang="en-US" sz="2400" dirty="0">
                <a:latin typeface="ＭＳ Ｐゴシック" panose="020B0600070205080204" pitchFamily="50" charset="-128"/>
                <a:ea typeface="ＭＳ Ｐゴシック" panose="020B0600070205080204" pitchFamily="50" charset="-128"/>
              </a:rPr>
              <a:t>）</a:t>
            </a:r>
            <a:endParaRPr lang="en-GB" sz="2400" dirty="0">
              <a:latin typeface="ＭＳ Ｐゴシック" panose="020B0600070205080204" pitchFamily="50" charset="-128"/>
              <a:ea typeface="ＭＳ Ｐゴシック" panose="020B0600070205080204" pitchFamily="50" charset="-128"/>
            </a:endParaRPr>
          </a:p>
        </p:txBody>
      </p:sp>
      <p:sp>
        <p:nvSpPr>
          <p:cNvPr id="245764" name="タイトル 1">
            <a:extLst>
              <a:ext uri="{FF2B5EF4-FFF2-40B4-BE49-F238E27FC236}">
                <a16:creationId xmlns:a16="http://schemas.microsoft.com/office/drawing/2014/main" id="{6F199497-032C-4C28-A1FD-12E306CA14C9}"/>
              </a:ext>
            </a:extLst>
          </p:cNvPr>
          <p:cNvSpPr txBox="1">
            <a:spLocks/>
          </p:cNvSpPr>
          <p:nvPr/>
        </p:nvSpPr>
        <p:spPr bwMode="auto">
          <a:xfrm>
            <a:off x="1133415" y="2795190"/>
            <a:ext cx="10406481" cy="767043"/>
          </a:xfrm>
          <a:prstGeom prst="rect">
            <a:avLst/>
          </a:prstGeo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rmAutofit/>
          </a:bodyPr>
          <a:lstStyle>
            <a:lvl1pPr algn="ctr">
              <a:lnSpc>
                <a:spcPct val="90000"/>
              </a:lnSpc>
              <a:spcBef>
                <a:spcPct val="20000"/>
              </a:spcBef>
              <a:buFont typeface="Arial" panose="020B0604020202020204" pitchFamily="34" charset="0"/>
              <a:buNone/>
              <a:defRPr sz="2800" b="1">
                <a:latin typeface="HGP創英角ｺﾞｼｯｸUB" panose="020B0A00000000000000" pitchFamily="50" charset="-128"/>
                <a:ea typeface="HGP創英角ｺﾞｼｯｸUB" panose="020B0A00000000000000" pitchFamily="50" charset="-128"/>
                <a:cs typeface="+mj-cs"/>
              </a:defRPr>
            </a:lvl1pPr>
          </a:lstStyle>
          <a:p>
            <a:r>
              <a:rPr lang="ja-JP" altLang="en-US"/>
              <a:t>対人サービスの質の維持の向上のための助言・指導</a:t>
            </a:r>
          </a:p>
        </p:txBody>
      </p:sp>
      <p:sp>
        <p:nvSpPr>
          <p:cNvPr id="245765" name="コンテンツ プレースホルダー 2">
            <a:extLst>
              <a:ext uri="{FF2B5EF4-FFF2-40B4-BE49-F238E27FC236}">
                <a16:creationId xmlns:a16="http://schemas.microsoft.com/office/drawing/2014/main" id="{A05E23C3-3543-4A6F-9984-EC33A2FF1F6A}"/>
              </a:ext>
            </a:extLst>
          </p:cNvPr>
          <p:cNvSpPr txBox="1">
            <a:spLocks/>
          </p:cNvSpPr>
          <p:nvPr/>
        </p:nvSpPr>
        <p:spPr bwMode="auto">
          <a:xfrm>
            <a:off x="1099251" y="3709434"/>
            <a:ext cx="10485018" cy="18550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a:t>・支援の質の維持・向上を目的として、本人では気づかない点について、経験・知識の豊富な者が専門的経験や科学的知見に基づいて、改善点等を伝えること</a:t>
            </a:r>
            <a:endParaRPr lang="en-US" altLang="ja-JP" dirty="0"/>
          </a:p>
        </p:txBody>
      </p:sp>
      <p:sp>
        <p:nvSpPr>
          <p:cNvPr id="2" name="コンテンツ プレースホルダー 2">
            <a:extLst>
              <a:ext uri="{FF2B5EF4-FFF2-40B4-BE49-F238E27FC236}">
                <a16:creationId xmlns:a16="http://schemas.microsoft.com/office/drawing/2014/main" id="{67C57803-E48B-4FF6-9713-940F061E99A3}"/>
              </a:ext>
            </a:extLst>
          </p:cNvPr>
          <p:cNvSpPr txBox="1">
            <a:spLocks/>
          </p:cNvSpPr>
          <p:nvPr/>
        </p:nvSpPr>
        <p:spPr bwMode="auto">
          <a:xfrm>
            <a:off x="4235137" y="5920583"/>
            <a:ext cx="7349132" cy="633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buNone/>
              <a:defRPr/>
            </a:pPr>
            <a:r>
              <a:rPr lang="ja-JP" altLang="en-US" sz="1400" dirty="0">
                <a:latin typeface="HGPｺﾞｼｯｸE" panose="020B0900000000000000" pitchFamily="50" charset="-128"/>
                <a:ea typeface="HGPｺﾞｼｯｸE" panose="020B0900000000000000" pitchFamily="50" charset="-128"/>
              </a:rPr>
              <a:t>（出典）平成</a:t>
            </a:r>
            <a:r>
              <a:rPr lang="en-US" altLang="ja-JP" sz="1400" dirty="0">
                <a:latin typeface="HGPｺﾞｼｯｸE" panose="020B0900000000000000" pitchFamily="50" charset="-128"/>
                <a:ea typeface="HGPｺﾞｼｯｸE" panose="020B0900000000000000" pitchFamily="50" charset="-128"/>
              </a:rPr>
              <a:t>30</a:t>
            </a:r>
            <a:r>
              <a:rPr lang="ja-JP" altLang="en-US" sz="1400" dirty="0">
                <a:latin typeface="HGPｺﾞｼｯｸE" panose="020B0900000000000000" pitchFamily="50" charset="-128"/>
                <a:ea typeface="HGPｺﾞｼｯｸE" panose="020B0900000000000000" pitchFamily="50" charset="-128"/>
              </a:rPr>
              <a:t>年度サービス管理責任者研修・児童発達支援管理責任者研修テキスト（共通編）「サービス提供及び支援提供のプロセスと管理」より抜粋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a:extLst>
              <a:ext uri="{FF2B5EF4-FFF2-40B4-BE49-F238E27FC236}">
                <a16:creationId xmlns:a16="http://schemas.microsoft.com/office/drawing/2014/main" id="{044E8FF4-4724-43FD-A0D4-CF8AFA701AE6}"/>
              </a:ext>
            </a:extLst>
          </p:cNvPr>
          <p:cNvSpPr>
            <a:spLocks noGrp="1"/>
          </p:cNvSpPr>
          <p:nvPr>
            <p:ph type="title"/>
          </p:nvPr>
        </p:nvSpPr>
        <p:spPr>
          <a:xfrm>
            <a:off x="1003974" y="23815"/>
            <a:ext cx="10512978" cy="368872"/>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rmAutofit fontScale="90000"/>
          </a:bodyPr>
          <a:lstStyle/>
          <a:p>
            <a:pPr algn="ctr">
              <a:spcBef>
                <a:spcPct val="20000"/>
              </a:spcBef>
              <a:buFont typeface="Arial" panose="020B0604020202020204" pitchFamily="34" charset="0"/>
            </a:pPr>
            <a:r>
              <a:rPr lang="ja-JP" altLang="en-US" sz="2800" b="1">
                <a:latin typeface="HGP創英角ｺﾞｼｯｸUB" panose="020B0A00000000000000" pitchFamily="50" charset="-128"/>
                <a:ea typeface="HGP創英角ｺﾞｼｯｸUB" panose="020B0A00000000000000" pitchFamily="50" charset="-128"/>
              </a:rPr>
              <a:t>助言・指導にあたらないもの</a:t>
            </a:r>
            <a:endParaRPr lang="en-GB" altLang="ja-JP" sz="2800" b="1" dirty="0">
              <a:latin typeface="HGP創英角ｺﾞｼｯｸUB" panose="020B0A00000000000000" pitchFamily="50" charset="-128"/>
              <a:ea typeface="HGP創英角ｺﾞｼｯｸUB" panose="020B0A00000000000000" pitchFamily="50" charset="-128"/>
            </a:endParaRPr>
          </a:p>
        </p:txBody>
      </p:sp>
      <p:sp>
        <p:nvSpPr>
          <p:cNvPr id="3" name="コンテンツ プレースホルダー 2">
            <a:extLst>
              <a:ext uri="{FF2B5EF4-FFF2-40B4-BE49-F238E27FC236}">
                <a16:creationId xmlns:a16="http://schemas.microsoft.com/office/drawing/2014/main" id="{C5E5F7DD-84E2-4342-AB38-FE64743F59FC}"/>
              </a:ext>
            </a:extLst>
          </p:cNvPr>
          <p:cNvSpPr>
            <a:spLocks noGrp="1"/>
          </p:cNvSpPr>
          <p:nvPr>
            <p:ph idx="1"/>
          </p:nvPr>
        </p:nvSpPr>
        <p:spPr>
          <a:xfrm>
            <a:off x="1003974" y="566631"/>
            <a:ext cx="10456880" cy="2447925"/>
          </a:xfrm>
          <a:ln>
            <a:solidFill>
              <a:schemeClr val="tx1"/>
            </a:solidFill>
          </a:ln>
        </p:spPr>
        <p:txBody>
          <a:bodyPr/>
          <a:lstStyle/>
          <a:p>
            <a:pPr>
              <a:defRPr/>
            </a:pPr>
            <a:r>
              <a:rPr lang="ja-JP" altLang="en-US" dirty="0">
                <a:latin typeface="ＭＳ Ｐゴシック" panose="020B0600070205080204" pitchFamily="50" charset="-128"/>
                <a:ea typeface="ＭＳ Ｐゴシック" panose="020B0600070205080204" pitchFamily="50" charset="-128"/>
              </a:rPr>
              <a:t>事実に基づかないもの</a:t>
            </a:r>
            <a:endParaRPr lang="en-US" altLang="ja-JP" dirty="0">
              <a:latin typeface="ＭＳ Ｐゴシック" panose="020B0600070205080204" pitchFamily="50" charset="-128"/>
              <a:ea typeface="ＭＳ Ｐゴシック" panose="020B0600070205080204" pitchFamily="50" charset="-128"/>
            </a:endParaRPr>
          </a:p>
          <a:p>
            <a:pPr>
              <a:defRPr/>
            </a:pPr>
            <a:r>
              <a:rPr lang="ja-JP" altLang="en-US" dirty="0">
                <a:latin typeface="ＭＳ Ｐゴシック" panose="020B0600070205080204" pitchFamily="50" charset="-128"/>
                <a:ea typeface="ＭＳ Ｐゴシック" panose="020B0600070205080204" pitchFamily="50" charset="-128"/>
              </a:rPr>
              <a:t>感情的な表現での伝達</a:t>
            </a:r>
            <a:endParaRPr lang="en-US" altLang="ja-JP" dirty="0">
              <a:latin typeface="ＭＳ Ｐゴシック" panose="020B0600070205080204" pitchFamily="50" charset="-128"/>
              <a:ea typeface="ＭＳ Ｐゴシック" panose="020B0600070205080204" pitchFamily="50" charset="-128"/>
            </a:endParaRPr>
          </a:p>
          <a:p>
            <a:pPr>
              <a:defRPr/>
            </a:pPr>
            <a:r>
              <a:rPr lang="ja-JP" altLang="en-US" dirty="0">
                <a:latin typeface="ＭＳ Ｐゴシック" panose="020B0600070205080204" pitchFamily="50" charset="-128"/>
                <a:ea typeface="ＭＳ Ｐゴシック" panose="020B0600070205080204" pitchFamily="50" charset="-128"/>
              </a:rPr>
              <a:t>専門的経験や科学的根拠に裏打ちされないもの</a:t>
            </a:r>
            <a:endParaRPr lang="en-US" altLang="ja-JP" dirty="0">
              <a:latin typeface="ＭＳ Ｐゴシック" panose="020B0600070205080204" pitchFamily="50" charset="-128"/>
              <a:ea typeface="ＭＳ Ｐゴシック" panose="020B0600070205080204" pitchFamily="50" charset="-128"/>
            </a:endParaRPr>
          </a:p>
          <a:p>
            <a:pPr marL="0" indent="0">
              <a:buNone/>
              <a:defRPr/>
            </a:pPr>
            <a:r>
              <a:rPr lang="ja-JP" altLang="en-US" sz="1900" dirty="0">
                <a:latin typeface="ＭＳ Ｐゴシック" panose="020B0600070205080204" pitchFamily="50" charset="-128"/>
                <a:ea typeface="ＭＳ Ｐゴシック" panose="020B0600070205080204" pitchFamily="50" charset="-128"/>
              </a:rPr>
              <a:t>→ 科学的根拠だけでは現場にあてはまる説明が難しいかもしれない</a:t>
            </a:r>
            <a:endParaRPr lang="en-US" altLang="ja-JP" sz="1900" dirty="0">
              <a:latin typeface="ＭＳ Ｐゴシック" panose="020B0600070205080204" pitchFamily="50" charset="-128"/>
              <a:ea typeface="ＭＳ Ｐゴシック" panose="020B0600070205080204" pitchFamily="50" charset="-128"/>
            </a:endParaRPr>
          </a:p>
          <a:p>
            <a:pPr marL="0" indent="0">
              <a:buNone/>
              <a:defRPr/>
            </a:pPr>
            <a:r>
              <a:rPr lang="ja-JP" altLang="en-US" sz="1900" dirty="0">
                <a:latin typeface="ＭＳ Ｐゴシック" panose="020B0600070205080204" pitchFamily="50" charset="-128"/>
                <a:ea typeface="ＭＳ Ｐゴシック" panose="020B0600070205080204" pitchFamily="50" charset="-128"/>
              </a:rPr>
              <a:t>→ 経験だけでは、主観的なものになりがちである</a:t>
            </a:r>
            <a:endParaRPr lang="en-US" altLang="ja-JP" sz="1900" dirty="0">
              <a:latin typeface="ＭＳ Ｐゴシック" panose="020B0600070205080204" pitchFamily="50" charset="-128"/>
              <a:ea typeface="ＭＳ Ｐゴシック" panose="020B0600070205080204" pitchFamily="50" charset="-128"/>
            </a:endParaRPr>
          </a:p>
          <a:p>
            <a:pPr marL="0" indent="0">
              <a:buNone/>
              <a:defRPr/>
            </a:pPr>
            <a:endParaRPr lang="en-US" altLang="ja-JP" dirty="0">
              <a:latin typeface="ＭＳ Ｐゴシック" panose="020B0600070205080204" pitchFamily="50" charset="-128"/>
              <a:ea typeface="ＭＳ Ｐゴシック" panose="020B0600070205080204" pitchFamily="50" charset="-128"/>
            </a:endParaRPr>
          </a:p>
          <a:p>
            <a:pPr>
              <a:defRPr/>
            </a:pPr>
            <a:endParaRPr lang="en-GB" dirty="0">
              <a:latin typeface="ＭＳ Ｐゴシック" panose="020B0600070205080204" pitchFamily="50" charset="-128"/>
              <a:ea typeface="ＭＳ Ｐゴシック" panose="020B0600070205080204" pitchFamily="50" charset="-128"/>
            </a:endParaRPr>
          </a:p>
        </p:txBody>
      </p:sp>
      <p:sp>
        <p:nvSpPr>
          <p:cNvPr id="247812" name="タイトル 1">
            <a:extLst>
              <a:ext uri="{FF2B5EF4-FFF2-40B4-BE49-F238E27FC236}">
                <a16:creationId xmlns:a16="http://schemas.microsoft.com/office/drawing/2014/main" id="{1D310635-44F9-4967-8AD1-3158608CCA9D}"/>
              </a:ext>
            </a:extLst>
          </p:cNvPr>
          <p:cNvSpPr txBox="1">
            <a:spLocks/>
          </p:cNvSpPr>
          <p:nvPr/>
        </p:nvSpPr>
        <p:spPr bwMode="auto">
          <a:xfrm>
            <a:off x="936656" y="3052234"/>
            <a:ext cx="10456880" cy="487560"/>
          </a:xfrm>
          <a:prstGeom prst="rect">
            <a:avLst/>
          </a:prstGeo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rtlCol="0" anchor="ctr" anchorCtr="0" compatLnSpc="1">
            <a:prstTxWarp prst="textNoShape">
              <a:avLst/>
            </a:prstTxWarp>
            <a:normAutofit/>
          </a:bodyPr>
          <a:lstStyle>
            <a:lvl1pPr algn="ctr">
              <a:lnSpc>
                <a:spcPct val="90000"/>
              </a:lnSpc>
              <a:spcBef>
                <a:spcPct val="20000"/>
              </a:spcBef>
              <a:buFont typeface="Arial" panose="020B0604020202020204" pitchFamily="34" charset="0"/>
              <a:buNone/>
              <a:defRPr sz="2800" b="1">
                <a:latin typeface="HGP創英角ｺﾞｼｯｸUB" panose="020B0A00000000000000" pitchFamily="50" charset="-128"/>
                <a:ea typeface="HGP創英角ｺﾞｼｯｸUB" panose="020B0A00000000000000" pitchFamily="50" charset="-128"/>
                <a:cs typeface="+mj-cs"/>
              </a:defRPr>
            </a:lvl1pPr>
          </a:lstStyle>
          <a:p>
            <a:r>
              <a:rPr lang="ja-JP" altLang="en-US"/>
              <a:t>助言・指導をする場所</a:t>
            </a:r>
            <a:endParaRPr lang="en-GB" altLang="ja-JP" dirty="0"/>
          </a:p>
        </p:txBody>
      </p:sp>
      <p:sp>
        <p:nvSpPr>
          <p:cNvPr id="5" name="コンテンツ プレースホルダー 2">
            <a:extLst>
              <a:ext uri="{FF2B5EF4-FFF2-40B4-BE49-F238E27FC236}">
                <a16:creationId xmlns:a16="http://schemas.microsoft.com/office/drawing/2014/main" id="{5B3467E5-4C2C-44B4-98DC-488BC7365E08}"/>
              </a:ext>
            </a:extLst>
          </p:cNvPr>
          <p:cNvSpPr txBox="1">
            <a:spLocks/>
          </p:cNvSpPr>
          <p:nvPr/>
        </p:nvSpPr>
        <p:spPr bwMode="auto">
          <a:xfrm>
            <a:off x="1003974" y="3631304"/>
            <a:ext cx="10322244" cy="2134827"/>
          </a:xfrm>
          <a:prstGeom prst="rect">
            <a:avLst/>
          </a:prstGeom>
          <a:noFill/>
          <a:ln w="9525">
            <a:solidFill>
              <a:srgbClr val="000000"/>
            </a:solidFill>
            <a:miter lim="800000"/>
            <a:headEnd/>
            <a:tailEnd/>
          </a:ln>
        </p:spPr>
        <p:txBody>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defRPr/>
            </a:pPr>
            <a:r>
              <a:rPr lang="ja-JP" altLang="en-US" sz="2800" dirty="0">
                <a:latin typeface="ＭＳ Ｐゴシック" panose="020B0600070205080204" pitchFamily="50" charset="-128"/>
                <a:ea typeface="ＭＳ Ｐゴシック" panose="020B0600070205080204" pitchFamily="50" charset="-128"/>
              </a:rPr>
              <a:t>〇 助言・指導用の時間をとり、個室で行なう</a:t>
            </a:r>
            <a:endParaRPr lang="en-US" altLang="ja-JP" sz="2800" dirty="0">
              <a:latin typeface="ＭＳ Ｐゴシック" panose="020B0600070205080204" pitchFamily="50" charset="-128"/>
              <a:ea typeface="ＭＳ Ｐゴシック" panose="020B0600070205080204" pitchFamily="50" charset="-128"/>
            </a:endParaRPr>
          </a:p>
          <a:p>
            <a:pPr marL="534988" indent="-534988">
              <a:buNone/>
              <a:defRPr/>
            </a:pPr>
            <a:r>
              <a:rPr lang="ja-JP" altLang="en-US" sz="2800" dirty="0">
                <a:latin typeface="ＭＳ Ｐゴシック" panose="020B0600070205080204" pitchFamily="50" charset="-128"/>
                <a:ea typeface="ＭＳ Ｐゴシック" panose="020B0600070205080204" pitchFamily="50" charset="-128"/>
              </a:rPr>
              <a:t>〇 実際の支援場面に同行し、その場で効果的な支援方法を伝える</a:t>
            </a:r>
            <a:endParaRPr lang="en-US" altLang="ja-JP" sz="2800" dirty="0">
              <a:latin typeface="ＭＳ Ｐゴシック" panose="020B0600070205080204" pitchFamily="50" charset="-128"/>
              <a:ea typeface="ＭＳ Ｐゴシック" panose="020B0600070205080204" pitchFamily="50" charset="-128"/>
            </a:endParaRPr>
          </a:p>
          <a:p>
            <a:pPr marL="450850" indent="-450850">
              <a:buNone/>
              <a:defRPr/>
            </a:pPr>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パソコンが並んだデスクで、記録を書きながらの会話    → 「</a:t>
            </a:r>
            <a:r>
              <a:rPr lang="ja-JP" altLang="en-US" sz="2800" dirty="0" err="1">
                <a:latin typeface="ＭＳ Ｐゴシック" panose="020B0600070205080204" pitchFamily="50" charset="-128"/>
                <a:ea typeface="ＭＳ Ｐゴシック" panose="020B0600070205080204" pitchFamily="50" charset="-128"/>
              </a:rPr>
              <a:t>ながら</a:t>
            </a:r>
            <a:r>
              <a:rPr lang="ja-JP" altLang="en-US" sz="2800" dirty="0">
                <a:latin typeface="ＭＳ Ｐゴシック" panose="020B0600070205080204" pitchFamily="50" charset="-128"/>
                <a:ea typeface="ＭＳ Ｐゴシック" panose="020B0600070205080204" pitchFamily="50" charset="-128"/>
              </a:rPr>
              <a:t>指導・ながら（スーパー）ビジョン」</a:t>
            </a:r>
            <a:endParaRPr lang="en-US" altLang="ja-JP" sz="2800" dirty="0">
              <a:latin typeface="ＭＳ Ｐゴシック" panose="020B0600070205080204" pitchFamily="50" charset="-128"/>
              <a:ea typeface="ＭＳ Ｐゴシック" panose="020B0600070205080204" pitchFamily="50" charset="-128"/>
            </a:endParaRPr>
          </a:p>
          <a:p>
            <a:pPr>
              <a:defRPr/>
            </a:pPr>
            <a:endParaRPr lang="en-GB" sz="2800" dirty="0">
              <a:latin typeface="ＭＳ Ｐゴシック" panose="020B0600070205080204" pitchFamily="50" charset="-128"/>
              <a:ea typeface="ＭＳ Ｐゴシック" panose="020B0600070205080204" pitchFamily="50" charset="-128"/>
            </a:endParaRPr>
          </a:p>
        </p:txBody>
      </p:sp>
      <p:sp>
        <p:nvSpPr>
          <p:cNvPr id="2" name="コンテンツ プレースホルダー 2">
            <a:extLst>
              <a:ext uri="{FF2B5EF4-FFF2-40B4-BE49-F238E27FC236}">
                <a16:creationId xmlns:a16="http://schemas.microsoft.com/office/drawing/2014/main" id="{73328E71-6BB7-4C38-AF68-A6CCD68E006A}"/>
              </a:ext>
            </a:extLst>
          </p:cNvPr>
          <p:cNvSpPr txBox="1">
            <a:spLocks/>
          </p:cNvSpPr>
          <p:nvPr/>
        </p:nvSpPr>
        <p:spPr bwMode="auto">
          <a:xfrm>
            <a:off x="4240747" y="6145517"/>
            <a:ext cx="7349132" cy="633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buNone/>
              <a:defRPr/>
            </a:pPr>
            <a:r>
              <a:rPr lang="ja-JP" altLang="en-US" sz="1400" dirty="0">
                <a:latin typeface="HGPｺﾞｼｯｸE" panose="020B0900000000000000" pitchFamily="50" charset="-128"/>
                <a:ea typeface="HGPｺﾞｼｯｸE" panose="020B0900000000000000" pitchFamily="50" charset="-128"/>
              </a:rPr>
              <a:t>（出典）平成</a:t>
            </a:r>
            <a:r>
              <a:rPr lang="en-US" altLang="ja-JP" sz="1400" dirty="0">
                <a:latin typeface="HGPｺﾞｼｯｸE" panose="020B0900000000000000" pitchFamily="50" charset="-128"/>
                <a:ea typeface="HGPｺﾞｼｯｸE" panose="020B0900000000000000" pitchFamily="50" charset="-128"/>
              </a:rPr>
              <a:t>30</a:t>
            </a:r>
            <a:r>
              <a:rPr lang="ja-JP" altLang="en-US" sz="1400" dirty="0">
                <a:latin typeface="HGPｺﾞｼｯｸE" panose="020B0900000000000000" pitchFamily="50" charset="-128"/>
                <a:ea typeface="HGPｺﾞｼｯｸE" panose="020B0900000000000000" pitchFamily="50" charset="-128"/>
              </a:rPr>
              <a:t>年度サービス管理責任者研修・児童発達支援管理責任者研修テキスト（共通編）「サービス提供及び支援提供のプロセスと管理」より抜粋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5D2270F1-17C5-45FC-A4AC-19CBEAAD7588}"/>
              </a:ext>
            </a:extLst>
          </p:cNvPr>
          <p:cNvSpPr/>
          <p:nvPr/>
        </p:nvSpPr>
        <p:spPr>
          <a:xfrm>
            <a:off x="1527175" y="212725"/>
            <a:ext cx="9217025" cy="6480175"/>
          </a:xfrm>
          <a:prstGeom prst="ellipse">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9859" name="テキスト ボックス 2">
            <a:extLst>
              <a:ext uri="{FF2B5EF4-FFF2-40B4-BE49-F238E27FC236}">
                <a16:creationId xmlns:a16="http://schemas.microsoft.com/office/drawing/2014/main" id="{64F91A6F-69DC-4F9C-AFB7-16A518E28F9C}"/>
              </a:ext>
            </a:extLst>
          </p:cNvPr>
          <p:cNvSpPr txBox="1">
            <a:spLocks noChangeArrowheads="1"/>
          </p:cNvSpPr>
          <p:nvPr/>
        </p:nvSpPr>
        <p:spPr bwMode="auto">
          <a:xfrm rot="19609526">
            <a:off x="1074738" y="803276"/>
            <a:ext cx="284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Meiryo UI" panose="020B0604030504040204" pitchFamily="50" charset="-128"/>
                <a:ea typeface="Meiryo UI" panose="020B0604030504040204" pitchFamily="50" charset="-128"/>
              </a:rPr>
              <a:t>話しやすい雰囲気</a:t>
            </a:r>
          </a:p>
        </p:txBody>
      </p:sp>
      <p:pic>
        <p:nvPicPr>
          <p:cNvPr id="249860" name="Picture 2">
            <a:extLst>
              <a:ext uri="{FF2B5EF4-FFF2-40B4-BE49-F238E27FC236}">
                <a16:creationId xmlns:a16="http://schemas.microsoft.com/office/drawing/2014/main" id="{D7EC310F-346D-4E34-935E-E4D0D9FCE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6" t="7500" r="66478" b="12500"/>
          <a:stretch>
            <a:fillRect/>
          </a:stretch>
        </p:blipFill>
        <p:spPr bwMode="auto">
          <a:xfrm>
            <a:off x="3351214" y="1998663"/>
            <a:ext cx="15128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1" name="Picture 2">
            <a:extLst>
              <a:ext uri="{FF2B5EF4-FFF2-40B4-BE49-F238E27FC236}">
                <a16:creationId xmlns:a16="http://schemas.microsoft.com/office/drawing/2014/main" id="{865E058A-335D-4C76-BDB1-5ADB83538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188" t="7660" r="4314" b="15163"/>
          <a:stretch>
            <a:fillRect/>
          </a:stretch>
        </p:blipFill>
        <p:spPr bwMode="auto">
          <a:xfrm>
            <a:off x="7108825" y="1998663"/>
            <a:ext cx="1727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左 4">
            <a:extLst>
              <a:ext uri="{FF2B5EF4-FFF2-40B4-BE49-F238E27FC236}">
                <a16:creationId xmlns:a16="http://schemas.microsoft.com/office/drawing/2014/main" id="{A18695DA-3FD2-4F96-B2C9-671C23D4C631}"/>
              </a:ext>
            </a:extLst>
          </p:cNvPr>
          <p:cNvSpPr/>
          <p:nvPr/>
        </p:nvSpPr>
        <p:spPr>
          <a:xfrm>
            <a:off x="5375276" y="2214563"/>
            <a:ext cx="1152525"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 name="矢印: 左 7">
            <a:extLst>
              <a:ext uri="{FF2B5EF4-FFF2-40B4-BE49-F238E27FC236}">
                <a16:creationId xmlns:a16="http://schemas.microsoft.com/office/drawing/2014/main" id="{673170A9-BCEF-4F08-BF6C-0EC01E5B3EFD}"/>
              </a:ext>
            </a:extLst>
          </p:cNvPr>
          <p:cNvSpPr/>
          <p:nvPr/>
        </p:nvSpPr>
        <p:spPr>
          <a:xfrm rot="10800000">
            <a:off x="5410200" y="3430588"/>
            <a:ext cx="1150938"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9864" name="テキスト ボックス 6">
            <a:extLst>
              <a:ext uri="{FF2B5EF4-FFF2-40B4-BE49-F238E27FC236}">
                <a16:creationId xmlns:a16="http://schemas.microsoft.com/office/drawing/2014/main" id="{4D7BF0C9-54CE-454F-A18D-4FA42535E00C}"/>
              </a:ext>
            </a:extLst>
          </p:cNvPr>
          <p:cNvSpPr txBox="1">
            <a:spLocks noChangeArrowheads="1"/>
          </p:cNvSpPr>
          <p:nvPr/>
        </p:nvSpPr>
        <p:spPr bwMode="auto">
          <a:xfrm>
            <a:off x="1866900" y="4292601"/>
            <a:ext cx="320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Arial" panose="020B0604020202020204" pitchFamily="34" charset="0"/>
              </a:rPr>
              <a:t>サビ児管責任者</a:t>
            </a:r>
          </a:p>
        </p:txBody>
      </p:sp>
      <p:sp>
        <p:nvSpPr>
          <p:cNvPr id="249865" name="テキスト ボックス 9">
            <a:extLst>
              <a:ext uri="{FF2B5EF4-FFF2-40B4-BE49-F238E27FC236}">
                <a16:creationId xmlns:a16="http://schemas.microsoft.com/office/drawing/2014/main" id="{A55377F0-EF32-4393-8744-ECB86081F31E}"/>
              </a:ext>
            </a:extLst>
          </p:cNvPr>
          <p:cNvSpPr txBox="1">
            <a:spLocks noChangeArrowheads="1"/>
          </p:cNvSpPr>
          <p:nvPr/>
        </p:nvSpPr>
        <p:spPr bwMode="auto">
          <a:xfrm>
            <a:off x="7324726" y="4221163"/>
            <a:ext cx="152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従業者</a:t>
            </a:r>
          </a:p>
        </p:txBody>
      </p:sp>
      <p:sp>
        <p:nvSpPr>
          <p:cNvPr id="249866" name="テキスト ボックス 10">
            <a:extLst>
              <a:ext uri="{FF2B5EF4-FFF2-40B4-BE49-F238E27FC236}">
                <a16:creationId xmlns:a16="http://schemas.microsoft.com/office/drawing/2014/main" id="{B91285B3-08B6-4DAB-A87E-092056BB4B80}"/>
              </a:ext>
            </a:extLst>
          </p:cNvPr>
          <p:cNvSpPr>
            <a:spLocks noChangeArrowheads="1"/>
          </p:cNvSpPr>
          <p:nvPr/>
        </p:nvSpPr>
        <p:spPr bwMode="auto">
          <a:xfrm>
            <a:off x="6135688" y="960439"/>
            <a:ext cx="1528762" cy="649287"/>
          </a:xfrm>
          <a:prstGeom prst="wedgeEllipseCallout">
            <a:avLst>
              <a:gd name="adj1" fmla="val 52639"/>
              <a:gd name="adj2" fmla="val 137458"/>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話す</a:t>
            </a:r>
          </a:p>
        </p:txBody>
      </p:sp>
      <p:sp>
        <p:nvSpPr>
          <p:cNvPr id="249867" name="テキスト ボックス 11">
            <a:extLst>
              <a:ext uri="{FF2B5EF4-FFF2-40B4-BE49-F238E27FC236}">
                <a16:creationId xmlns:a16="http://schemas.microsoft.com/office/drawing/2014/main" id="{F9497633-D65F-4702-9B0F-641F62C9FCC6}"/>
              </a:ext>
            </a:extLst>
          </p:cNvPr>
          <p:cNvSpPr>
            <a:spLocks noChangeArrowheads="1"/>
          </p:cNvSpPr>
          <p:nvPr/>
        </p:nvSpPr>
        <p:spPr bwMode="auto">
          <a:xfrm>
            <a:off x="4224339" y="965201"/>
            <a:ext cx="1527175" cy="703263"/>
          </a:xfrm>
          <a:prstGeom prst="cloudCallout">
            <a:avLst>
              <a:gd name="adj1" fmla="val -48681"/>
              <a:gd name="adj2" fmla="val 128523"/>
            </a:avLst>
          </a:prstGeom>
          <a:solidFill>
            <a:schemeClr val="bg1"/>
          </a:solidFill>
          <a:ln w="9525">
            <a:solidFill>
              <a:schemeClr val="tx1"/>
            </a:solidFill>
            <a:round/>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聴く</a:t>
            </a:r>
          </a:p>
        </p:txBody>
      </p:sp>
      <p:sp>
        <p:nvSpPr>
          <p:cNvPr id="249868" name="テキスト ボックス 12">
            <a:extLst>
              <a:ext uri="{FF2B5EF4-FFF2-40B4-BE49-F238E27FC236}">
                <a16:creationId xmlns:a16="http://schemas.microsoft.com/office/drawing/2014/main" id="{6A079E0A-1038-4708-B493-BFC4C1C303EE}"/>
              </a:ext>
            </a:extLst>
          </p:cNvPr>
          <p:cNvSpPr txBox="1">
            <a:spLocks noChangeArrowheads="1"/>
          </p:cNvSpPr>
          <p:nvPr/>
        </p:nvSpPr>
        <p:spPr bwMode="auto">
          <a:xfrm>
            <a:off x="3397251" y="4762500"/>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・質問</a:t>
            </a:r>
            <a:endParaRPr lang="en-US" altLang="ja-JP" sz="2400" dirty="0">
              <a:latin typeface="HG丸ｺﾞｼｯｸM-PRO" panose="020F0400000000000000" pitchFamily="34" charset="-128"/>
              <a:ea typeface="HG丸ｺﾞｼｯｸM-PRO" panose="020F0400000000000000" pitchFamily="34" charset="-128"/>
            </a:endParaRPr>
          </a:p>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・承認</a:t>
            </a:r>
            <a:endParaRPr lang="en-US" altLang="ja-JP" sz="2400" dirty="0">
              <a:latin typeface="HG丸ｺﾞｼｯｸM-PRO" panose="020F0400000000000000" pitchFamily="34" charset="-128"/>
              <a:ea typeface="HG丸ｺﾞｼｯｸM-PRO" panose="020F0400000000000000" pitchFamily="34" charset="-128"/>
            </a:endParaRPr>
          </a:p>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・提案</a:t>
            </a:r>
          </a:p>
        </p:txBody>
      </p:sp>
      <p:sp>
        <p:nvSpPr>
          <p:cNvPr id="249869" name="テキスト ボックス 13">
            <a:extLst>
              <a:ext uri="{FF2B5EF4-FFF2-40B4-BE49-F238E27FC236}">
                <a16:creationId xmlns:a16="http://schemas.microsoft.com/office/drawing/2014/main" id="{BD9F606A-A0BD-4301-896A-C3E6DAADCD50}"/>
              </a:ext>
            </a:extLst>
          </p:cNvPr>
          <p:cNvSpPr txBox="1">
            <a:spLocks noChangeArrowheads="1"/>
          </p:cNvSpPr>
          <p:nvPr/>
        </p:nvSpPr>
        <p:spPr bwMode="auto">
          <a:xfrm>
            <a:off x="7248526" y="4754563"/>
            <a:ext cx="1527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・思考</a:t>
            </a:r>
            <a:endParaRPr lang="en-US" altLang="ja-JP" sz="2400" dirty="0">
              <a:latin typeface="HG丸ｺﾞｼｯｸM-PRO" panose="020F0400000000000000" pitchFamily="34" charset="-128"/>
              <a:ea typeface="HG丸ｺﾞｼｯｸM-PRO" panose="020F0400000000000000" pitchFamily="34" charset="-128"/>
            </a:endParaRPr>
          </a:p>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・選択</a:t>
            </a:r>
          </a:p>
        </p:txBody>
      </p:sp>
      <p:sp>
        <p:nvSpPr>
          <p:cNvPr id="249870" name="テキスト ボックス 15">
            <a:extLst>
              <a:ext uri="{FF2B5EF4-FFF2-40B4-BE49-F238E27FC236}">
                <a16:creationId xmlns:a16="http://schemas.microsoft.com/office/drawing/2014/main" id="{8B23CE00-CEAC-4321-BCF8-17B2BBD61690}"/>
              </a:ext>
            </a:extLst>
          </p:cNvPr>
          <p:cNvSpPr txBox="1">
            <a:spLocks noChangeArrowheads="1"/>
          </p:cNvSpPr>
          <p:nvPr/>
        </p:nvSpPr>
        <p:spPr bwMode="auto">
          <a:xfrm>
            <a:off x="1824039" y="2252663"/>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・受　容</a:t>
            </a:r>
            <a:endParaRPr lang="en-US" altLang="ja-JP" sz="2400" dirty="0">
              <a:latin typeface="HG丸ｺﾞｼｯｸM-PRO" panose="020F0400000000000000" pitchFamily="34" charset="-128"/>
              <a:ea typeface="HG丸ｺﾞｼｯｸM-PRO" panose="020F0400000000000000" pitchFamily="34" charset="-128"/>
            </a:endParaRPr>
          </a:p>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・理　解</a:t>
            </a:r>
            <a:endParaRPr lang="en-US" altLang="ja-JP" sz="2400" dirty="0">
              <a:latin typeface="HG丸ｺﾞｼｯｸM-PRO" panose="020F0400000000000000" pitchFamily="34" charset="-128"/>
              <a:ea typeface="HG丸ｺﾞｼｯｸM-PRO" panose="020F0400000000000000" pitchFamily="34" charset="-128"/>
            </a:endParaRPr>
          </a:p>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・分　析</a:t>
            </a:r>
          </a:p>
        </p:txBody>
      </p:sp>
      <p:sp>
        <p:nvSpPr>
          <p:cNvPr id="249871" name="テキスト ボックス 16">
            <a:extLst>
              <a:ext uri="{FF2B5EF4-FFF2-40B4-BE49-F238E27FC236}">
                <a16:creationId xmlns:a16="http://schemas.microsoft.com/office/drawing/2014/main" id="{9CB2C5C7-20CE-44AC-AD29-0B1F4683FB77}"/>
              </a:ext>
            </a:extLst>
          </p:cNvPr>
          <p:cNvSpPr txBox="1">
            <a:spLocks noChangeArrowheads="1"/>
          </p:cNvSpPr>
          <p:nvPr/>
        </p:nvSpPr>
        <p:spPr bwMode="auto">
          <a:xfrm>
            <a:off x="8807451" y="2078039"/>
            <a:ext cx="1528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HG丸ｺﾞｼｯｸM-PRO" panose="020F0400000000000000" pitchFamily="34" charset="-128"/>
                <a:ea typeface="HG丸ｺﾞｼｯｸM-PRO" panose="020F0400000000000000" pitchFamily="34" charset="-128"/>
              </a:rPr>
              <a:t>・言葉にし、それを自ら聞くことで問題を整理</a:t>
            </a:r>
          </a:p>
        </p:txBody>
      </p:sp>
      <p:sp>
        <p:nvSpPr>
          <p:cNvPr id="249872" name="テキスト ボックス 17">
            <a:extLst>
              <a:ext uri="{FF2B5EF4-FFF2-40B4-BE49-F238E27FC236}">
                <a16:creationId xmlns:a16="http://schemas.microsoft.com/office/drawing/2014/main" id="{6844C4FD-0303-46C8-9C2D-C422D13A670C}"/>
              </a:ext>
            </a:extLst>
          </p:cNvPr>
          <p:cNvSpPr>
            <a:spLocks noChangeArrowheads="1"/>
          </p:cNvSpPr>
          <p:nvPr/>
        </p:nvSpPr>
        <p:spPr bwMode="auto">
          <a:xfrm>
            <a:off x="4860926" y="4521200"/>
            <a:ext cx="1666875" cy="649288"/>
          </a:xfrm>
          <a:prstGeom prst="wedgeEllipseCallout">
            <a:avLst>
              <a:gd name="adj1" fmla="val -48139"/>
              <a:gd name="adj2" fmla="val -107213"/>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コメント</a:t>
            </a:r>
          </a:p>
        </p:txBody>
      </p:sp>
      <p:sp>
        <p:nvSpPr>
          <p:cNvPr id="2" name="コンテンツ プレースホルダー 2">
            <a:extLst>
              <a:ext uri="{FF2B5EF4-FFF2-40B4-BE49-F238E27FC236}">
                <a16:creationId xmlns:a16="http://schemas.microsoft.com/office/drawing/2014/main" id="{5353962F-4817-4B35-9677-9E9A122C3988}"/>
              </a:ext>
            </a:extLst>
          </p:cNvPr>
          <p:cNvSpPr txBox="1">
            <a:spLocks/>
          </p:cNvSpPr>
          <p:nvPr/>
        </p:nvSpPr>
        <p:spPr bwMode="auto">
          <a:xfrm>
            <a:off x="4526847" y="6155393"/>
            <a:ext cx="7349132" cy="633412"/>
          </a:xfrm>
          <a:prstGeom prst="rect">
            <a:avLst/>
          </a:prstGeom>
          <a:solidFill>
            <a:schemeClr val="tx2">
              <a:lumMod val="20000"/>
              <a:lumOff val="80000"/>
            </a:schemeClr>
          </a:solidFill>
          <a:ln w="9525">
            <a:solidFill>
              <a:srgbClr val="000000"/>
            </a:solid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buNone/>
              <a:defRPr/>
            </a:pPr>
            <a:r>
              <a:rPr lang="ja-JP" altLang="en-US" sz="1400" dirty="0">
                <a:latin typeface="HGPｺﾞｼｯｸE" panose="020B0900000000000000" pitchFamily="50" charset="-128"/>
                <a:ea typeface="HGPｺﾞｼｯｸE" panose="020B0900000000000000" pitchFamily="50" charset="-128"/>
              </a:rPr>
              <a:t>（出典）平成</a:t>
            </a:r>
            <a:r>
              <a:rPr lang="en-US" altLang="ja-JP" sz="1400" dirty="0">
                <a:latin typeface="HGPｺﾞｼｯｸE" panose="020B0900000000000000" pitchFamily="50" charset="-128"/>
                <a:ea typeface="HGPｺﾞｼｯｸE" panose="020B0900000000000000" pitchFamily="50" charset="-128"/>
              </a:rPr>
              <a:t>30</a:t>
            </a:r>
            <a:r>
              <a:rPr lang="ja-JP" altLang="en-US" sz="1400" dirty="0">
                <a:latin typeface="HGPｺﾞｼｯｸE" panose="020B0900000000000000" pitchFamily="50" charset="-128"/>
                <a:ea typeface="HGPｺﾞｼｯｸE" panose="020B0900000000000000" pitchFamily="50" charset="-128"/>
              </a:rPr>
              <a:t>年度サービス管理責任者研修・児童発達支援管理責任者研修テキスト（共通編）「サービス提供及び支援提供のプロセスと管理」より抜粋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3">
            <a:extLst>
              <a:ext uri="{FF2B5EF4-FFF2-40B4-BE49-F238E27FC236}">
                <a16:creationId xmlns:a16="http://schemas.microsoft.com/office/drawing/2014/main" id="{7CA18E14-C5CE-46F5-993A-5C147491C419}"/>
              </a:ext>
            </a:extLst>
          </p:cNvPr>
          <p:cNvSpPr>
            <a:spLocks noGrp="1"/>
          </p:cNvSpPr>
          <p:nvPr>
            <p:ph type="body" idx="4294967295"/>
          </p:nvPr>
        </p:nvSpPr>
        <p:spPr>
          <a:xfrm>
            <a:off x="204771" y="756683"/>
            <a:ext cx="11845114" cy="5688013"/>
          </a:xfrm>
          <a:ln>
            <a:solidFill>
              <a:schemeClr val="tx1"/>
            </a:solidFill>
            <a:miter lim="800000"/>
            <a:headEnd/>
            <a:tailEnd/>
          </a:ln>
        </p:spPr>
        <p:txBody>
          <a:bodyPr>
            <a:normAutofit/>
          </a:bodyPr>
          <a:lstStyle/>
          <a:p>
            <a:pPr eaLnBrk="1" hangingPunct="1">
              <a:lnSpc>
                <a:spcPct val="80000"/>
              </a:lnSpc>
              <a:buFont typeface="Arial" panose="020B0604020202020204" pitchFamily="34" charset="0"/>
              <a:buNone/>
            </a:pPr>
            <a:r>
              <a:rPr lang="ja-JP" altLang="en-US" sz="3200" dirty="0">
                <a:latin typeface="HG創英角ｺﾞｼｯｸUB" panose="020B0A09000000000000" pitchFamily="49" charset="-128"/>
                <a:ea typeface="HG創英角ｺﾞｼｯｸUB" panose="020B0A09000000000000" pitchFamily="49" charset="-128"/>
              </a:rPr>
              <a:t>・スーパービジョン（</a:t>
            </a:r>
            <a:r>
              <a:rPr lang="en-US" altLang="ja-JP" sz="3200" dirty="0">
                <a:latin typeface="HG創英角ｺﾞｼｯｸUB" panose="020B0A09000000000000" pitchFamily="49" charset="-128"/>
                <a:ea typeface="HG創英角ｺﾞｼｯｸUB" panose="020B0A09000000000000" pitchFamily="49" charset="-128"/>
              </a:rPr>
              <a:t>super vision</a:t>
            </a:r>
            <a:r>
              <a:rPr lang="ja-JP" altLang="en-US" sz="3200" dirty="0">
                <a:latin typeface="HG創英角ｺﾞｼｯｸUB" panose="020B0A09000000000000" pitchFamily="49" charset="-128"/>
                <a:ea typeface="HG創英角ｺﾞｼｯｸUB" panose="020B0A09000000000000" pitchFamily="49" charset="-128"/>
              </a:rPr>
              <a:t>）とは、スーパーバイザー（指導する者）とスーパーバイジー（指導を受ける者）との関係間における対人援助法で、</a:t>
            </a:r>
            <a:r>
              <a:rPr lang="ja-JP" altLang="en-US" sz="3200" u="sng" dirty="0">
                <a:latin typeface="HG創英角ｺﾞｼｯｸUB" panose="020B0A09000000000000" pitchFamily="49" charset="-128"/>
                <a:ea typeface="HG創英角ｺﾞｼｯｸUB" panose="020B0A09000000000000" pitchFamily="49" charset="-128"/>
              </a:rPr>
              <a:t>対人援助職者（医療福祉教育現場、特に相談援助職）が常に専門家としての資質の向上を目指すための教育方法です。</a:t>
            </a:r>
            <a:endParaRPr lang="en-US" altLang="ja-JP" sz="3200" u="sng" dirty="0">
              <a:latin typeface="HG創英角ｺﾞｼｯｸUB" panose="020B0A09000000000000" pitchFamily="49" charset="-128"/>
              <a:ea typeface="HG創英角ｺﾞｼｯｸUB" panose="020B0A09000000000000" pitchFamily="49" charset="-128"/>
            </a:endParaRPr>
          </a:p>
          <a:p>
            <a:pPr eaLnBrk="1" hangingPunct="1">
              <a:lnSpc>
                <a:spcPct val="80000"/>
              </a:lnSpc>
              <a:buFont typeface="Arial" panose="020B0604020202020204" pitchFamily="34" charset="0"/>
              <a:buNone/>
            </a:pPr>
            <a:endParaRPr lang="ja-JP" altLang="en-US" sz="3200" dirty="0">
              <a:latin typeface="HG創英角ｺﾞｼｯｸUB" panose="020B0A09000000000000" pitchFamily="49" charset="-128"/>
              <a:ea typeface="HG創英角ｺﾞｼｯｸUB" panose="020B0A09000000000000" pitchFamily="49" charset="-128"/>
            </a:endParaRPr>
          </a:p>
          <a:p>
            <a:pPr eaLnBrk="1" hangingPunct="1">
              <a:lnSpc>
                <a:spcPct val="80000"/>
              </a:lnSpc>
              <a:buFont typeface="Arial" panose="020B0604020202020204" pitchFamily="34" charset="0"/>
              <a:buNone/>
            </a:pPr>
            <a:r>
              <a:rPr lang="ja-JP" altLang="en-US" sz="3200" dirty="0">
                <a:latin typeface="HG創英角ｺﾞｼｯｸUB" panose="020B0A09000000000000" pitchFamily="49" charset="-128"/>
                <a:ea typeface="HG創英角ｺﾞｼｯｸUB" panose="020B0A09000000000000" pitchFamily="49" charset="-128"/>
              </a:rPr>
              <a:t>・大別すると、個人スーパービジョンとグループ・スーパービジョンがあり、個人は１対１で、グループは数人でスーパーバイザー（指導者）につくことをいいます。具体的には、実際の面接場面や模擬面接（ロールプレイ）を通して、下記の３点の機能をフルに発揮し、スーパーバイジーに対して</a:t>
            </a:r>
            <a:r>
              <a:rPr lang="ja-JP" altLang="en-US" sz="3200" b="1" u="sng" dirty="0">
                <a:solidFill>
                  <a:srgbClr val="FF0066"/>
                </a:solidFill>
                <a:latin typeface="HG創英角ｺﾞｼｯｸUB" panose="020B0A09000000000000" pitchFamily="49" charset="-128"/>
                <a:ea typeface="HG創英角ｺﾞｼｯｸUB" panose="020B0A09000000000000" pitchFamily="49" charset="-128"/>
              </a:rPr>
              <a:t>自己の盲点について自らが気づくことを促します。</a:t>
            </a:r>
            <a:br>
              <a:rPr lang="ja-JP" altLang="en-US" sz="3200" b="1" u="sng" dirty="0">
                <a:solidFill>
                  <a:srgbClr val="FF0066"/>
                </a:solidFill>
                <a:latin typeface="HG創英角ｺﾞｼｯｸUB" panose="020B0A09000000000000" pitchFamily="49" charset="-128"/>
                <a:ea typeface="HG創英角ｺﾞｼｯｸUB" panose="020B0A09000000000000" pitchFamily="49" charset="-128"/>
              </a:rPr>
            </a:br>
            <a:endParaRPr lang="ja-JP" altLang="en-US" sz="3200" dirty="0">
              <a:latin typeface="HG創英角ｺﾞｼｯｸUB" panose="020B0A09000000000000" pitchFamily="49" charset="-128"/>
              <a:ea typeface="HG創英角ｺﾞｼｯｸUB" panose="020B0A09000000000000" pitchFamily="49" charset="-128"/>
            </a:endParaRPr>
          </a:p>
        </p:txBody>
      </p:sp>
      <p:sp>
        <p:nvSpPr>
          <p:cNvPr id="168963" name="Rectangle 3">
            <a:extLst>
              <a:ext uri="{FF2B5EF4-FFF2-40B4-BE49-F238E27FC236}">
                <a16:creationId xmlns:a16="http://schemas.microsoft.com/office/drawing/2014/main" id="{9628E5D6-8970-48BB-B22D-06E60FBC60F3}"/>
              </a:ext>
            </a:extLst>
          </p:cNvPr>
          <p:cNvSpPr>
            <a:spLocks noChangeArrowheads="1"/>
          </p:cNvSpPr>
          <p:nvPr/>
        </p:nvSpPr>
        <p:spPr bwMode="auto">
          <a:xfrm>
            <a:off x="204771" y="111023"/>
            <a:ext cx="11845114" cy="549275"/>
          </a:xfrm>
          <a:prstGeom prst="rect">
            <a:avLst/>
          </a:prstGeo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anchor="ctr" anchorCtr="0" compatLnSpc="1">
            <a:prstTxWarp prst="textNoShape">
              <a:avLst/>
            </a:prstTxWarp>
          </a:bodyPr>
          <a:lstStyle/>
          <a:p>
            <a:pPr algn="ctr" eaLnBrk="1" hangingPunct="1">
              <a:spcBef>
                <a:spcPct val="20000"/>
              </a:spcBef>
              <a:buFont typeface="Arial" panose="020B0604020202020204" pitchFamily="34" charset="0"/>
              <a:buNone/>
            </a:pPr>
            <a:r>
              <a:rPr lang="ja-JP" altLang="en-US" sz="3200" b="1">
                <a:latin typeface="HGP創英角ｺﾞｼｯｸUB" panose="020B0A00000000000000" pitchFamily="50" charset="-128"/>
                <a:ea typeface="HGP創英角ｺﾞｼｯｸUB" panose="020B0A00000000000000" pitchFamily="50" charset="-128"/>
                <a:cs typeface="+mj-cs"/>
              </a:rPr>
              <a:t>スーパービジョン</a:t>
            </a:r>
          </a:p>
        </p:txBody>
      </p:sp>
      <p:sp>
        <p:nvSpPr>
          <p:cNvPr id="2" name="コンテンツ プレースホルダー 2">
            <a:extLst>
              <a:ext uri="{FF2B5EF4-FFF2-40B4-BE49-F238E27FC236}">
                <a16:creationId xmlns:a16="http://schemas.microsoft.com/office/drawing/2014/main" id="{5CF23E61-CE6B-4744-BE22-772218176D1A}"/>
              </a:ext>
            </a:extLst>
          </p:cNvPr>
          <p:cNvSpPr txBox="1">
            <a:spLocks/>
          </p:cNvSpPr>
          <p:nvPr/>
        </p:nvSpPr>
        <p:spPr bwMode="auto">
          <a:xfrm>
            <a:off x="4240747" y="6145517"/>
            <a:ext cx="7349132" cy="633412"/>
          </a:xfrm>
          <a:prstGeom prst="rect">
            <a:avLst/>
          </a:prstGeom>
          <a:solidFill>
            <a:schemeClr val="bg1">
              <a:lumMod val="85000"/>
            </a:schemeClr>
          </a:solidFill>
          <a:ln w="9525">
            <a:solidFill>
              <a:srgbClr val="000000"/>
            </a:solid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90000"/>
              </a:lnSpc>
              <a:buNone/>
              <a:defRPr/>
            </a:pPr>
            <a:r>
              <a:rPr lang="ja-JP" altLang="en-US" sz="1400" dirty="0">
                <a:latin typeface="HGPｺﾞｼｯｸE" panose="020B0900000000000000" pitchFamily="50" charset="-128"/>
                <a:ea typeface="HGPｺﾞｼｯｸE" panose="020B0900000000000000" pitchFamily="50" charset="-128"/>
              </a:rPr>
              <a:t>（出典）平成</a:t>
            </a:r>
            <a:r>
              <a:rPr lang="en-US" altLang="ja-JP" sz="1400" dirty="0">
                <a:latin typeface="HGPｺﾞｼｯｸE" panose="020B0900000000000000" pitchFamily="50" charset="-128"/>
                <a:ea typeface="HGPｺﾞｼｯｸE" panose="020B0900000000000000" pitchFamily="50" charset="-128"/>
              </a:rPr>
              <a:t>30</a:t>
            </a:r>
            <a:r>
              <a:rPr lang="ja-JP" altLang="en-US" sz="1400" dirty="0">
                <a:latin typeface="HGPｺﾞｼｯｸE" panose="020B0900000000000000" pitchFamily="50" charset="-128"/>
                <a:ea typeface="HGPｺﾞｼｯｸE" panose="020B0900000000000000" pitchFamily="50" charset="-128"/>
              </a:rPr>
              <a:t>年度サービス管理責任者研修・児童発達支援管理責任者研修テキスト（共通編）「サービス提供及び支援提供のプロセスと管理」より抜粋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36898">
                                            <p:bg/>
                                          </p:spTgt>
                                        </p:tgtEl>
                                        <p:attrNameLst>
                                          <p:attrName>style.visibility</p:attrName>
                                        </p:attrNameLst>
                                      </p:cBhvr>
                                      <p:to>
                                        <p:strVal val="visible"/>
                                      </p:to>
                                    </p:set>
                                    <p:animEffect transition="in" filter="fade">
                                      <p:cBhvr>
                                        <p:cTn id="7" dur="500"/>
                                        <p:tgtEl>
                                          <p:spTgt spid="336898">
                                            <p:bg/>
                                          </p:spTgt>
                                        </p:tgtEl>
                                      </p:cBhvr>
                                    </p:animEffect>
                                    <p:anim calcmode="lin" valueType="num">
                                      <p:cBhvr>
                                        <p:cTn id="8" dur="500" fill="hold"/>
                                        <p:tgtEl>
                                          <p:spTgt spid="336898">
                                            <p:bg/>
                                          </p:spTgt>
                                        </p:tgtEl>
                                        <p:attrNameLst>
                                          <p:attrName>ppt_x</p:attrName>
                                        </p:attrNameLst>
                                      </p:cBhvr>
                                      <p:tavLst>
                                        <p:tav tm="0">
                                          <p:val>
                                            <p:strVal val="#ppt_x"/>
                                          </p:val>
                                        </p:tav>
                                        <p:tav tm="100000">
                                          <p:val>
                                            <p:strVal val="#ppt_x"/>
                                          </p:val>
                                        </p:tav>
                                      </p:tavLst>
                                    </p:anim>
                                    <p:anim calcmode="lin" valueType="num">
                                      <p:cBhvr>
                                        <p:cTn id="9" dur="500" fill="hold"/>
                                        <p:tgtEl>
                                          <p:spTgt spid="336898">
                                            <p:bg/>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6898">
                                            <p:txEl>
                                              <p:pRg st="0" end="0"/>
                                            </p:txEl>
                                          </p:spTgt>
                                        </p:tgtEl>
                                        <p:attrNameLst>
                                          <p:attrName>style.visibility</p:attrName>
                                        </p:attrNameLst>
                                      </p:cBhvr>
                                      <p:to>
                                        <p:strVal val="visible"/>
                                      </p:to>
                                    </p:set>
                                    <p:animEffect transition="in" filter="fade">
                                      <p:cBhvr>
                                        <p:cTn id="14" dur="500"/>
                                        <p:tgtEl>
                                          <p:spTgt spid="336898">
                                            <p:txEl>
                                              <p:pRg st="0" end="0"/>
                                            </p:txEl>
                                          </p:spTgt>
                                        </p:tgtEl>
                                      </p:cBhvr>
                                    </p:animEffect>
                                    <p:anim calcmode="lin" valueType="num">
                                      <p:cBhvr>
                                        <p:cTn id="15" dur="500" fill="hold"/>
                                        <p:tgtEl>
                                          <p:spTgt spid="33689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6898">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6898">
                                            <p:txEl>
                                              <p:pRg st="2" end="2"/>
                                            </p:txEl>
                                          </p:spTgt>
                                        </p:tgtEl>
                                        <p:attrNameLst>
                                          <p:attrName>style.visibility</p:attrName>
                                        </p:attrNameLst>
                                      </p:cBhvr>
                                      <p:to>
                                        <p:strVal val="visible"/>
                                      </p:to>
                                    </p:set>
                                    <p:animEffect transition="in" filter="fade">
                                      <p:cBhvr>
                                        <p:cTn id="21" dur="500"/>
                                        <p:tgtEl>
                                          <p:spTgt spid="336898">
                                            <p:txEl>
                                              <p:pRg st="2" end="2"/>
                                            </p:txEl>
                                          </p:spTgt>
                                        </p:tgtEl>
                                      </p:cBhvr>
                                    </p:animEffect>
                                    <p:anim calcmode="lin" valueType="num">
                                      <p:cBhvr>
                                        <p:cTn id="22" dur="500" fill="hold"/>
                                        <p:tgtEl>
                                          <p:spTgt spid="33689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36898">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560" y="108012"/>
            <a:ext cx="11643640" cy="508597"/>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91176" tIns="45600" rIns="91176" bIns="45600" numCol="1" anchor="ctr" anchorCtr="0" compatLnSpc="1">
            <a:prstTxWarp prst="textNoShape">
              <a:avLst/>
            </a:prstTxWarp>
            <a:noAutofit/>
          </a:bodyPr>
          <a:lstStyle/>
          <a:p>
            <a:pPr algn="ctr">
              <a:spcBef>
                <a:spcPct val="20000"/>
              </a:spcBef>
              <a:buFont typeface="Arial" panose="020B0604020202020204" pitchFamily="34" charset="0"/>
            </a:pPr>
            <a:r>
              <a:rPr lang="ja-JP" altLang="en-US" sz="3200" dirty="0">
                <a:latin typeface="HGP創英角ｺﾞｼｯｸUB" panose="020B0A00000000000000" pitchFamily="50" charset="-128"/>
                <a:ea typeface="HGP創英角ｺﾞｼｯｸUB" panose="020B0A00000000000000" pitchFamily="50" charset="-128"/>
              </a:rPr>
              <a:t>技術的な助言や指導に必要なこと</a:t>
            </a:r>
          </a:p>
        </p:txBody>
      </p:sp>
      <p:sp>
        <p:nvSpPr>
          <p:cNvPr id="3" name="コンテンツ プレースホルダー 2"/>
          <p:cNvSpPr>
            <a:spLocks noGrp="1"/>
          </p:cNvSpPr>
          <p:nvPr>
            <p:ph idx="1"/>
          </p:nvPr>
        </p:nvSpPr>
        <p:spPr>
          <a:xfrm>
            <a:off x="243560" y="762935"/>
            <a:ext cx="11694127" cy="5604205"/>
          </a:xfrm>
          <a:ln>
            <a:solidFill>
              <a:schemeClr val="tx1"/>
            </a:solidFill>
          </a:ln>
        </p:spPr>
        <p:txBody>
          <a:bodyPr>
            <a:normAutofit/>
          </a:bodyPr>
          <a:lstStyle/>
          <a:p>
            <a:pPr marL="0" indent="0">
              <a:buNone/>
            </a:pPr>
            <a:r>
              <a:rPr kumimoji="1" lang="ja-JP" altLang="en-US" dirty="0">
                <a:latin typeface="ＭＳ Ｐゴシック" panose="020B0600070205080204" pitchFamily="50" charset="-128"/>
                <a:ea typeface="ＭＳ Ｐゴシック" panose="020B0600070205080204" pitchFamily="50" charset="-128"/>
              </a:rPr>
              <a:t>スーパービジョンの３つの機能</a:t>
            </a:r>
            <a:endParaRPr kumimoji="1"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①支持機能</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・スーパーバイジーが業務上で出来ていることを認めるとともに、出来ていないことに気づき、取り組もうとする意思を励ます。 </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②教育機能</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・すでに獲得している知識、技術の活用を促す方法を示唆したり、不足している知識を指摘し課題を示す</a:t>
            </a: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u="sng" dirty="0">
                <a:solidFill>
                  <a:srgbClr val="FF0000"/>
                </a:solidFill>
                <a:latin typeface="ＭＳ Ｐゴシック" panose="020B0600070205080204" pitchFamily="50" charset="-128"/>
                <a:ea typeface="ＭＳ Ｐゴシック" panose="020B0600070205080204" pitchFamily="50" charset="-128"/>
              </a:rPr>
              <a:t>③管理機能⇒この講義では、この部分について取り組む</a:t>
            </a:r>
            <a:endParaRPr lang="en-US" altLang="ja-JP" u="sng" dirty="0">
              <a:solidFill>
                <a:srgbClr val="FF0000"/>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dirty="0">
                <a:latin typeface="ＭＳ Ｐゴシック" panose="020B0600070205080204" pitchFamily="50" charset="-128"/>
                <a:ea typeface="ＭＳ Ｐゴシック" panose="020B0600070205080204" pitchFamily="50" charset="-128"/>
              </a:rPr>
              <a:t>・スーパーバイジーの能カを把握し、それに見合う業務を担当させる中で、成長を図れるように管理する⇒</a:t>
            </a:r>
            <a:r>
              <a:rPr lang="ja-JP" altLang="en-US" u="sng" dirty="0">
                <a:latin typeface="ＭＳ Ｐゴシック" panose="020B0600070205080204" pitchFamily="50" charset="-128"/>
                <a:ea typeface="ＭＳ Ｐゴシック" panose="020B0600070205080204" pitchFamily="50" charset="-128"/>
              </a:rPr>
              <a:t>組織の一員</a:t>
            </a:r>
            <a:r>
              <a:rPr lang="ja-JP" altLang="en-US" dirty="0">
                <a:latin typeface="ＭＳ Ｐゴシック" panose="020B0600070205080204" pitchFamily="50" charset="-128"/>
                <a:ea typeface="ＭＳ Ｐゴシック" panose="020B0600070205080204" pitchFamily="50" charset="-128"/>
              </a:rPr>
              <a:t>として業務するために、能力を発揮できる</a:t>
            </a:r>
            <a:r>
              <a:rPr lang="ja-JP" altLang="en-US" u="sng" dirty="0">
                <a:latin typeface="ＭＳ Ｐゴシック" panose="020B0600070205080204" pitchFamily="50" charset="-128"/>
                <a:ea typeface="ＭＳ Ｐゴシック" panose="020B0600070205080204" pitchFamily="50" charset="-128"/>
              </a:rPr>
              <a:t>職場環境</a:t>
            </a:r>
            <a:r>
              <a:rPr lang="ja-JP" altLang="en-US" dirty="0">
                <a:latin typeface="ＭＳ Ｐゴシック" panose="020B0600070205080204" pitchFamily="50" charset="-128"/>
                <a:ea typeface="ＭＳ Ｐゴシック" panose="020B0600070205080204" pitchFamily="50" charset="-128"/>
              </a:rPr>
              <a:t>　を整える。</a:t>
            </a:r>
            <a:endParaRPr lang="en-US" altLang="ja-JP" dirty="0">
              <a:latin typeface="ＭＳ Ｐゴシック" panose="020B0600070205080204" pitchFamily="50" charset="-128"/>
              <a:ea typeface="ＭＳ Ｐゴシック" panose="020B0600070205080204" pitchFamily="50" charset="-128"/>
            </a:endParaRPr>
          </a:p>
        </p:txBody>
      </p:sp>
      <p:sp>
        <p:nvSpPr>
          <p:cNvPr id="4" name="角丸四角形 3"/>
          <p:cNvSpPr/>
          <p:nvPr/>
        </p:nvSpPr>
        <p:spPr>
          <a:xfrm>
            <a:off x="145855" y="5991283"/>
            <a:ext cx="11802585" cy="819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t>①②を行うには、個人の力量に任せるばかりではなく、③の管理機能を意識し、職場環境を整えることで指導や助言やしやすい環境となる。環境調整には管理者と意見交換をしながら仕組みを作っていくことが必要。</a:t>
            </a:r>
            <a:endParaRPr kumimoji="1" lang="ja-JP" altLang="en-US" sz="2000" dirty="0"/>
          </a:p>
        </p:txBody>
      </p:sp>
    </p:spTree>
    <p:extLst>
      <p:ext uri="{BB962C8B-B14F-4D97-AF65-F5344CB8AC3E}">
        <p14:creationId xmlns:p14="http://schemas.microsoft.com/office/powerpoint/2010/main" val="11135456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子供の友人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3_TF03896101.potx" id="{A9A4FF71-CE43-453E-BB7E-CB91316169E7}" vid="{6BABBC69-29CD-45F1-A18A-03A0EC6F109A}"/>
    </a:ext>
  </a:extLst>
</a:theme>
</file>

<file path=ppt/theme/theme3.xml><?xml version="1.0" encoding="utf-8"?>
<a:theme xmlns:a="http://schemas.openxmlformats.org/drawingml/2006/main" name="1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4755</Words>
  <Application>Microsoft Office PowerPoint</Application>
  <PresentationFormat>ワイド画面</PresentationFormat>
  <Paragraphs>368</Paragraphs>
  <Slides>31</Slides>
  <Notes>11</Notes>
  <HiddenSlides>0</HiddenSlides>
  <MMClips>0</MMClips>
  <ScaleCrop>false</ScaleCrop>
  <HeadingPairs>
    <vt:vector size="6" baseType="variant">
      <vt:variant>
        <vt:lpstr>使用されているフォント</vt:lpstr>
      </vt:variant>
      <vt:variant>
        <vt:i4>18</vt:i4>
      </vt:variant>
      <vt:variant>
        <vt:lpstr>テーマ</vt:lpstr>
      </vt:variant>
      <vt:variant>
        <vt:i4>3</vt:i4>
      </vt:variant>
      <vt:variant>
        <vt:lpstr>スライド タイトル</vt:lpstr>
      </vt:variant>
      <vt:variant>
        <vt:i4>31</vt:i4>
      </vt:variant>
    </vt:vector>
  </HeadingPairs>
  <TitlesOfParts>
    <vt:vector size="52" baseType="lpstr">
      <vt:lpstr>HGPｺﾞｼｯｸE</vt:lpstr>
      <vt:lpstr>HGP創英角ｺﾞｼｯｸUB</vt:lpstr>
      <vt:lpstr>HGP創英角ﾎﾟｯﾌﾟ体</vt:lpstr>
      <vt:lpstr>HGP明朝E</vt:lpstr>
      <vt:lpstr>HGS行書体</vt:lpstr>
      <vt:lpstr>HGS創英角ｺﾞｼｯｸUB</vt:lpstr>
      <vt:lpstr>HG丸ｺﾞｼｯｸM-PRO</vt:lpstr>
      <vt:lpstr>HG創英角ｺﾞｼｯｸUB</vt:lpstr>
      <vt:lpstr>Meiryo UI</vt:lpstr>
      <vt:lpstr>ＭＳ Ｐゴシック</vt:lpstr>
      <vt:lpstr>ＭＳ 明朝</vt:lpstr>
      <vt:lpstr>ＭＳ 明朝</vt:lpstr>
      <vt:lpstr>游ゴシック</vt:lpstr>
      <vt:lpstr>游ゴシック Light</vt:lpstr>
      <vt:lpstr>Arial</vt:lpstr>
      <vt:lpstr>Calibri</vt:lpstr>
      <vt:lpstr>Times New Roman</vt:lpstr>
      <vt:lpstr>Wingdings</vt:lpstr>
      <vt:lpstr>Office テーマ</vt:lpstr>
      <vt:lpstr>子供の友人 16 x 9</vt:lpstr>
      <vt:lpstr>14_標準デザイン</vt:lpstr>
      <vt:lpstr>サービス提供職員への助言・指導について</vt:lpstr>
      <vt:lpstr>サービス提供職員への助言・指導について(講義・演習の狙い)</vt:lpstr>
      <vt:lpstr>サービス管理責任者の業務内容と責任範囲（講義・演習のポイント）</vt:lpstr>
      <vt:lpstr>サービス管理責任者・児童発達支援管理者の役割（イメージ）</vt:lpstr>
      <vt:lpstr>助言・指導とは？</vt:lpstr>
      <vt:lpstr>助言・指導にあたらないもの</vt:lpstr>
      <vt:lpstr>PowerPoint プレゼンテーション</vt:lpstr>
      <vt:lpstr>PowerPoint プレゼンテーション</vt:lpstr>
      <vt:lpstr>技術的な助言や指導に必要なこと</vt:lpstr>
      <vt:lpstr>あなたの事業所（組織）は大丈夫？～こんなことは起きてない？？～</vt:lpstr>
      <vt:lpstr>（さまざまな会議の活用）</vt:lpstr>
      <vt:lpstr>（さまざまな会議の活用：人材育成）</vt:lpstr>
      <vt:lpstr>PowerPoint プレゼンテーション</vt:lpstr>
      <vt:lpstr>職場内（事業所内）の情報共有</vt:lpstr>
      <vt:lpstr>苦情解決システムで検討</vt:lpstr>
      <vt:lpstr>サービス提供の管理と虐待防止</vt:lpstr>
      <vt:lpstr>専門職倫理（スーパーバイズ）</vt:lpstr>
      <vt:lpstr>メンバーシップ意識</vt:lpstr>
      <vt:lpstr>法令遵守（コンプライアンス）・管理者の役割</vt:lpstr>
      <vt:lpstr>報告書の作成（モニタリング）</vt:lpstr>
      <vt:lpstr>情報伝達の流れ（職場風土）</vt:lpstr>
      <vt:lpstr>情報共有に必要なことは信頼関係</vt:lpstr>
      <vt:lpstr>○スーパーバイズ ・対人援助職（福祉現場・相談援助職）が常に専門家とし 　ての資質の向上を目指すための教育方法です。 ・利用者支援の実践に対し、自己の盲点について自らが気づ 　くことを促します。 ○コーチング ・職員個々の職業人としてのスキルアップに用いる。人材育成。 ・会話によって相手の優れた能力を引き出しながら、前進を 　サポートし、自発的な行動を促すコミュニケーション・ス 　キル」です。「答は、その人の中にある」ということが前 　提になります。答えをもっていると信じているからこそ、 　前進をサポートでき、自発的な行動を促すことができるの 　です。 ※両技法とも「一方的な教え込み」ではない。 ・技法の内容を知った上で使い分けを意識することが大事。</vt:lpstr>
      <vt:lpstr>PowerPoint プレゼンテーション</vt:lpstr>
      <vt:lpstr>サービス提供者への指導助言</vt:lpstr>
      <vt:lpstr>自己振り返りシート(演習)</vt:lpstr>
      <vt:lpstr>演習にあたって、ポイントの整理</vt:lpstr>
      <vt:lpstr>日常業務での助言指導（法令遵守等含む）</vt:lpstr>
      <vt:lpstr>助言指導を行う体制（仕組み）</vt:lpstr>
      <vt:lpstr>日常での業務的コミュニケーション</vt:lpstr>
      <vt:lpstr>業務的コミュニケーションを行う体制（仕組み）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サービス提供職員への助言・指導について</dc:title>
  <dc:creator>藤川 雄一(fujikawa-yuuichi.ca6)</dc:creator>
  <cp:lastModifiedBy>藤川 雄一(fujikawa-yuuichi.ca6)</cp:lastModifiedBy>
  <cp:revision>2</cp:revision>
  <dcterms:modified xsi:type="dcterms:W3CDTF">2020-09-04T09:50:26Z</dcterms:modified>
</cp:coreProperties>
</file>