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diagrams/colors7.xml" ContentType="application/vnd.openxmlformats-officedocument.drawingml.diagramColors+xml"/>
  <Override PartName="/ppt/diagrams/drawing8.xml" ContentType="application/vnd.ms-office.drawingml.diagramDrawing+xml"/>
  <Default Extension="gif" ContentType="image/gif"/>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Default Extension="svg" ContentType="image/svg+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305" r:id="rId3"/>
    <p:sldId id="320" r:id="rId4"/>
    <p:sldId id="306" r:id="rId5"/>
    <p:sldId id="341" r:id="rId6"/>
    <p:sldId id="307" r:id="rId7"/>
    <p:sldId id="309" r:id="rId8"/>
    <p:sldId id="321" r:id="rId9"/>
    <p:sldId id="281" r:id="rId10"/>
    <p:sldId id="316" r:id="rId11"/>
    <p:sldId id="314" r:id="rId12"/>
    <p:sldId id="340" r:id="rId13"/>
    <p:sldId id="323" r:id="rId14"/>
    <p:sldId id="324" r:id="rId15"/>
    <p:sldId id="331" r:id="rId16"/>
    <p:sldId id="332" r:id="rId17"/>
    <p:sldId id="325" r:id="rId18"/>
    <p:sldId id="326" r:id="rId19"/>
    <p:sldId id="333" r:id="rId20"/>
    <p:sldId id="338" r:id="rId21"/>
    <p:sldId id="327" r:id="rId22"/>
    <p:sldId id="328" r:id="rId23"/>
    <p:sldId id="335" r:id="rId24"/>
    <p:sldId id="336" r:id="rId25"/>
    <p:sldId id="311" r:id="rId26"/>
    <p:sldId id="258" r:id="rId27"/>
    <p:sldId id="269" r:id="rId28"/>
    <p:sldId id="276" r:id="rId29"/>
    <p:sldId id="312" r:id="rId30"/>
    <p:sldId id="288" r:id="rId31"/>
    <p:sldId id="339" r:id="rId32"/>
    <p:sldId id="264" r:id="rId33"/>
    <p:sldId id="337" r:id="rId34"/>
    <p:sldId id="310" r:id="rId35"/>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27" autoAdjust="0"/>
    <p:restoredTop sz="94660"/>
  </p:normalViewPr>
  <p:slideViewPr>
    <p:cSldViewPr>
      <p:cViewPr varScale="1">
        <p:scale>
          <a:sx n="68" d="100"/>
          <a:sy n="68" d="100"/>
        </p:scale>
        <p:origin x="-121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_rels/data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3.svg"/><Relationship Id="rId1" Type="http://schemas.openxmlformats.org/officeDocument/2006/relationships/image" Target="../media/image18.png"/><Relationship Id="rId4" Type="http://schemas.openxmlformats.org/officeDocument/2006/relationships/image" Target="../media/image2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1D4401-B8DE-4CE8-A067-E177A9CB56E1}"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7AAD708-9B78-43EF-AAFB-93C0AAAA32CE}">
      <dgm:prSet custT="1"/>
      <dgm:spPr/>
      <dgm:t>
        <a:bodyPr/>
        <a:lstStyle/>
        <a:p>
          <a:r>
            <a:rPr kumimoji="1" lang="ja-JP" sz="1800" b="1" i="0" dirty="0"/>
            <a:t>アセスメントにおいて、主観的な視点を見直していくことができる</a:t>
          </a:r>
          <a:endParaRPr lang="en-US" sz="1800" dirty="0"/>
        </a:p>
      </dgm:t>
    </dgm:pt>
    <dgm:pt modelId="{856C27F3-45B4-446B-A82A-0512290D7E56}" type="parTrans" cxnId="{9C9CA5EB-8CE2-484A-9E74-83B918F03725}">
      <dgm:prSet/>
      <dgm:spPr/>
      <dgm:t>
        <a:bodyPr/>
        <a:lstStyle/>
        <a:p>
          <a:endParaRPr lang="en-US"/>
        </a:p>
      </dgm:t>
    </dgm:pt>
    <dgm:pt modelId="{D3915ADD-6E3F-4683-A764-2EB367675E83}" type="sibTrans" cxnId="{9C9CA5EB-8CE2-484A-9E74-83B918F03725}">
      <dgm:prSet/>
      <dgm:spPr/>
      <dgm:t>
        <a:bodyPr/>
        <a:lstStyle/>
        <a:p>
          <a:endParaRPr lang="en-US"/>
        </a:p>
      </dgm:t>
    </dgm:pt>
    <dgm:pt modelId="{A678F7FD-2A85-4052-8871-EC5443313BC5}">
      <dgm:prSet custT="1"/>
      <dgm:spPr/>
      <dgm:t>
        <a:bodyPr/>
        <a:lstStyle/>
        <a:p>
          <a:r>
            <a:rPr kumimoji="1" lang="ja-JP" sz="1800" b="1" i="0" dirty="0"/>
            <a:t>個別支援計画を説明する際の根拠などを、よりわかりやすく示すことができる。（利用者と家族は、様々な立場の意見を聞くことにより、納得できる支援目標が増える。）</a:t>
          </a:r>
          <a:endParaRPr lang="en-US" sz="1800" dirty="0"/>
        </a:p>
      </dgm:t>
    </dgm:pt>
    <dgm:pt modelId="{FCCF341B-41B7-4881-9BAB-7FCE97DA9DA0}" type="parTrans" cxnId="{A09C6117-2E66-4CCF-AAFF-E403C76BBE62}">
      <dgm:prSet/>
      <dgm:spPr/>
      <dgm:t>
        <a:bodyPr/>
        <a:lstStyle/>
        <a:p>
          <a:endParaRPr lang="en-US"/>
        </a:p>
      </dgm:t>
    </dgm:pt>
    <dgm:pt modelId="{69D2A728-88AF-45AF-9C33-AB39DD607D66}" type="sibTrans" cxnId="{A09C6117-2E66-4CCF-AAFF-E403C76BBE62}">
      <dgm:prSet/>
      <dgm:spPr/>
      <dgm:t>
        <a:bodyPr/>
        <a:lstStyle/>
        <a:p>
          <a:endParaRPr lang="en-US"/>
        </a:p>
      </dgm:t>
    </dgm:pt>
    <dgm:pt modelId="{95EFA8DB-F648-4E27-8651-26CF51BF44CF}">
      <dgm:prSet custT="1"/>
      <dgm:spPr/>
      <dgm:t>
        <a:bodyPr/>
        <a:lstStyle/>
        <a:p>
          <a:r>
            <a:rPr kumimoji="1" lang="ja-JP" sz="1800" b="1" i="0" dirty="0"/>
            <a:t>モニタリング後、個別支援計画の変更や修正を行なうことは結果として多くなる。</a:t>
          </a:r>
          <a:endParaRPr lang="en-US" sz="1800" dirty="0"/>
        </a:p>
      </dgm:t>
    </dgm:pt>
    <dgm:pt modelId="{0FE095F0-9C8B-445F-9E5C-AB039C1AB58A}" type="parTrans" cxnId="{BDA254E7-904A-4D8E-B3D8-8D79AC008BA7}">
      <dgm:prSet/>
      <dgm:spPr/>
      <dgm:t>
        <a:bodyPr/>
        <a:lstStyle/>
        <a:p>
          <a:endParaRPr lang="en-US"/>
        </a:p>
      </dgm:t>
    </dgm:pt>
    <dgm:pt modelId="{D910385A-9FD3-4986-A0DB-6B1095B664D7}" type="sibTrans" cxnId="{BDA254E7-904A-4D8E-B3D8-8D79AC008BA7}">
      <dgm:prSet/>
      <dgm:spPr/>
      <dgm:t>
        <a:bodyPr/>
        <a:lstStyle/>
        <a:p>
          <a:endParaRPr lang="en-US"/>
        </a:p>
      </dgm:t>
    </dgm:pt>
    <dgm:pt modelId="{A8DBFE52-BCA7-47E9-8D4A-739584FFD3F9}">
      <dgm:prSet custT="1"/>
      <dgm:spPr/>
      <dgm:t>
        <a:bodyPr/>
        <a:lstStyle/>
        <a:p>
          <a:r>
            <a:rPr kumimoji="1" lang="ja-JP" sz="1800" b="1" i="0" dirty="0"/>
            <a:t>サービス提供職員に対する技術的な指導と助言を実施する機会が多くなる。（適切な指導を受けるほどに、スタッフは仕事へのやりがいを感じる。）</a:t>
          </a:r>
          <a:endParaRPr lang="en-US" sz="1800" dirty="0"/>
        </a:p>
      </dgm:t>
    </dgm:pt>
    <dgm:pt modelId="{AC612476-02AC-4AFD-A94E-24A6EF34C008}" type="parTrans" cxnId="{E07B1797-A56A-4F69-BDB9-02DC060CECDA}">
      <dgm:prSet/>
      <dgm:spPr/>
      <dgm:t>
        <a:bodyPr/>
        <a:lstStyle/>
        <a:p>
          <a:endParaRPr lang="en-US"/>
        </a:p>
      </dgm:t>
    </dgm:pt>
    <dgm:pt modelId="{88A7BDF4-700D-47A6-80CE-E605BF593D15}" type="sibTrans" cxnId="{E07B1797-A56A-4F69-BDB9-02DC060CECDA}">
      <dgm:prSet/>
      <dgm:spPr/>
      <dgm:t>
        <a:bodyPr/>
        <a:lstStyle/>
        <a:p>
          <a:endParaRPr lang="en-US"/>
        </a:p>
      </dgm:t>
    </dgm:pt>
    <dgm:pt modelId="{44225CB3-A6AF-4175-B3E2-56F691342212}" type="pres">
      <dgm:prSet presAssocID="{021D4401-B8DE-4CE8-A067-E177A9CB56E1}" presName="root" presStyleCnt="0">
        <dgm:presLayoutVars>
          <dgm:dir/>
          <dgm:resizeHandles val="exact"/>
        </dgm:presLayoutVars>
      </dgm:prSet>
      <dgm:spPr/>
      <dgm:t>
        <a:bodyPr/>
        <a:lstStyle/>
        <a:p>
          <a:endParaRPr kumimoji="1" lang="ja-JP" altLang="en-US"/>
        </a:p>
      </dgm:t>
    </dgm:pt>
    <dgm:pt modelId="{EB17FF9A-42F4-4840-99D1-AC13F4BFC387}" type="pres">
      <dgm:prSet presAssocID="{B7AAD708-9B78-43EF-AAFB-93C0AAAA32CE}" presName="compNode" presStyleCnt="0"/>
      <dgm:spPr/>
    </dgm:pt>
    <dgm:pt modelId="{7FB9CE52-87B0-4145-A820-9E70C8CA7A61}" type="pres">
      <dgm:prSet presAssocID="{B7AAD708-9B78-43EF-AAFB-93C0AAAA32CE}" presName="bgRect" presStyleLbl="bgShp" presStyleIdx="0" presStyleCnt="4"/>
      <dgm:spPr/>
    </dgm:pt>
    <dgm:pt modelId="{29F11FBF-0341-4554-82D9-4AB4D09D1C6E}" type="pres">
      <dgm:prSet presAssocID="{B7AAD708-9B78-43EF-AAFB-93C0AAAA32C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質問"/>
        </a:ext>
      </dgm:extLst>
    </dgm:pt>
    <dgm:pt modelId="{90BE9CBD-5BB9-4971-81F9-609F9A620B56}" type="pres">
      <dgm:prSet presAssocID="{B7AAD708-9B78-43EF-AAFB-93C0AAAA32CE}" presName="spaceRect" presStyleCnt="0"/>
      <dgm:spPr/>
    </dgm:pt>
    <dgm:pt modelId="{CDC4C60A-9D59-40B6-B197-A13F62557148}" type="pres">
      <dgm:prSet presAssocID="{B7AAD708-9B78-43EF-AAFB-93C0AAAA32CE}" presName="parTx" presStyleLbl="revTx" presStyleIdx="0" presStyleCnt="4">
        <dgm:presLayoutVars>
          <dgm:chMax val="0"/>
          <dgm:chPref val="0"/>
        </dgm:presLayoutVars>
      </dgm:prSet>
      <dgm:spPr/>
      <dgm:t>
        <a:bodyPr/>
        <a:lstStyle/>
        <a:p>
          <a:endParaRPr kumimoji="1" lang="ja-JP" altLang="en-US"/>
        </a:p>
      </dgm:t>
    </dgm:pt>
    <dgm:pt modelId="{1D1DF13C-2683-49A6-A1F6-447DFC939137}" type="pres">
      <dgm:prSet presAssocID="{D3915ADD-6E3F-4683-A764-2EB367675E83}" presName="sibTrans" presStyleCnt="0"/>
      <dgm:spPr/>
    </dgm:pt>
    <dgm:pt modelId="{D647E3A7-EEEF-4C27-B066-88D2E2B86358}" type="pres">
      <dgm:prSet presAssocID="{A678F7FD-2A85-4052-8871-EC5443313BC5}" presName="compNode" presStyleCnt="0"/>
      <dgm:spPr/>
    </dgm:pt>
    <dgm:pt modelId="{93D55F25-956C-4A68-BA5E-FC06B0094678}" type="pres">
      <dgm:prSet presAssocID="{A678F7FD-2A85-4052-8871-EC5443313BC5}" presName="bgRect" presStyleLbl="bgShp" presStyleIdx="1" presStyleCnt="4"/>
      <dgm:spPr/>
    </dgm:pt>
    <dgm:pt modelId="{03F58C93-B947-4799-9F12-05992B21CA23}" type="pres">
      <dgm:prSet presAssocID="{A678F7FD-2A85-4052-8871-EC5443313BC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xmlns="" id="0" name="" descr="ワークフロー"/>
        </a:ext>
      </dgm:extLst>
    </dgm:pt>
    <dgm:pt modelId="{2EDABB1E-D803-4E04-92D0-6E8FFE96F2BE}" type="pres">
      <dgm:prSet presAssocID="{A678F7FD-2A85-4052-8871-EC5443313BC5}" presName="spaceRect" presStyleCnt="0"/>
      <dgm:spPr/>
    </dgm:pt>
    <dgm:pt modelId="{6CD541A6-B67A-4370-8A5A-FDAABFEF99E1}" type="pres">
      <dgm:prSet presAssocID="{A678F7FD-2A85-4052-8871-EC5443313BC5}" presName="parTx" presStyleLbl="revTx" presStyleIdx="1" presStyleCnt="4">
        <dgm:presLayoutVars>
          <dgm:chMax val="0"/>
          <dgm:chPref val="0"/>
        </dgm:presLayoutVars>
      </dgm:prSet>
      <dgm:spPr/>
      <dgm:t>
        <a:bodyPr/>
        <a:lstStyle/>
        <a:p>
          <a:endParaRPr kumimoji="1" lang="ja-JP" altLang="en-US"/>
        </a:p>
      </dgm:t>
    </dgm:pt>
    <dgm:pt modelId="{33E097E6-B38B-4CF0-B8A2-CE6D77CD18E7}" type="pres">
      <dgm:prSet presAssocID="{69D2A728-88AF-45AF-9C33-AB39DD607D66}" presName="sibTrans" presStyleCnt="0"/>
      <dgm:spPr/>
    </dgm:pt>
    <dgm:pt modelId="{AC37BB70-8149-452E-B83C-71B1C6342B87}" type="pres">
      <dgm:prSet presAssocID="{95EFA8DB-F648-4E27-8651-26CF51BF44CF}" presName="compNode" presStyleCnt="0"/>
      <dgm:spPr/>
    </dgm:pt>
    <dgm:pt modelId="{08BEC91A-61DD-4D7A-8D25-DB7322CED704}" type="pres">
      <dgm:prSet presAssocID="{95EFA8DB-F648-4E27-8651-26CF51BF44CF}" presName="bgRect" presStyleLbl="bgShp" presStyleIdx="2" presStyleCnt="4"/>
      <dgm:spPr/>
    </dgm:pt>
    <dgm:pt modelId="{61F99F67-FECB-4FA2-942D-BE2D62E4A3E0}" type="pres">
      <dgm:prSet presAssocID="{95EFA8DB-F648-4E27-8651-26CF51BF44C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xmlns="" id="0" name="" descr="繰り返し"/>
        </a:ext>
      </dgm:extLst>
    </dgm:pt>
    <dgm:pt modelId="{46F2E842-025D-459E-AA17-198DA30EF2A6}" type="pres">
      <dgm:prSet presAssocID="{95EFA8DB-F648-4E27-8651-26CF51BF44CF}" presName="spaceRect" presStyleCnt="0"/>
      <dgm:spPr/>
    </dgm:pt>
    <dgm:pt modelId="{4B79AC01-1B42-4DED-B95D-45C5F38539AA}" type="pres">
      <dgm:prSet presAssocID="{95EFA8DB-F648-4E27-8651-26CF51BF44CF}" presName="parTx" presStyleLbl="revTx" presStyleIdx="2" presStyleCnt="4">
        <dgm:presLayoutVars>
          <dgm:chMax val="0"/>
          <dgm:chPref val="0"/>
        </dgm:presLayoutVars>
      </dgm:prSet>
      <dgm:spPr/>
      <dgm:t>
        <a:bodyPr/>
        <a:lstStyle/>
        <a:p>
          <a:endParaRPr kumimoji="1" lang="ja-JP" altLang="en-US"/>
        </a:p>
      </dgm:t>
    </dgm:pt>
    <dgm:pt modelId="{187A8060-FD6A-4E2B-9A06-1583488CCACB}" type="pres">
      <dgm:prSet presAssocID="{D910385A-9FD3-4986-A0DB-6B1095B664D7}" presName="sibTrans" presStyleCnt="0"/>
      <dgm:spPr/>
    </dgm:pt>
    <dgm:pt modelId="{0DDEECD5-9D58-4610-A837-7FD74CA4FC30}" type="pres">
      <dgm:prSet presAssocID="{A8DBFE52-BCA7-47E9-8D4A-739584FFD3F9}" presName="compNode" presStyleCnt="0"/>
      <dgm:spPr/>
    </dgm:pt>
    <dgm:pt modelId="{D4980E8B-4D64-4716-9D9A-FC696EFDE0F5}" type="pres">
      <dgm:prSet presAssocID="{A8DBFE52-BCA7-47E9-8D4A-739584FFD3F9}" presName="bgRect" presStyleLbl="bgShp" presStyleIdx="3" presStyleCnt="4"/>
      <dgm:spPr/>
    </dgm:pt>
    <dgm:pt modelId="{29B23DB7-4EEB-46CE-AE78-72E410C5EC03}" type="pres">
      <dgm:prSet presAssocID="{A8DBFE52-BCA7-47E9-8D4A-739584FFD3F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xmlns=""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xmlns="" id="0" name="" descr="ユーザー"/>
        </a:ext>
      </dgm:extLst>
    </dgm:pt>
    <dgm:pt modelId="{A8CD8EF2-275E-43A4-8630-5D5A65658B82}" type="pres">
      <dgm:prSet presAssocID="{A8DBFE52-BCA7-47E9-8D4A-739584FFD3F9}" presName="spaceRect" presStyleCnt="0"/>
      <dgm:spPr/>
    </dgm:pt>
    <dgm:pt modelId="{F60BF0B3-FCB9-49FA-A00C-98211F0F51B7}" type="pres">
      <dgm:prSet presAssocID="{A8DBFE52-BCA7-47E9-8D4A-739584FFD3F9}" presName="parTx" presStyleLbl="revTx" presStyleIdx="3" presStyleCnt="4">
        <dgm:presLayoutVars>
          <dgm:chMax val="0"/>
          <dgm:chPref val="0"/>
        </dgm:presLayoutVars>
      </dgm:prSet>
      <dgm:spPr/>
      <dgm:t>
        <a:bodyPr/>
        <a:lstStyle/>
        <a:p>
          <a:endParaRPr kumimoji="1" lang="ja-JP" altLang="en-US"/>
        </a:p>
      </dgm:t>
    </dgm:pt>
  </dgm:ptLst>
  <dgm:cxnLst>
    <dgm:cxn modelId="{BDA254E7-904A-4D8E-B3D8-8D79AC008BA7}" srcId="{021D4401-B8DE-4CE8-A067-E177A9CB56E1}" destId="{95EFA8DB-F648-4E27-8651-26CF51BF44CF}" srcOrd="2" destOrd="0" parTransId="{0FE095F0-9C8B-445F-9E5C-AB039C1AB58A}" sibTransId="{D910385A-9FD3-4986-A0DB-6B1095B664D7}"/>
    <dgm:cxn modelId="{7B829288-4640-42E0-9430-1F1DBA03EE02}" type="presOf" srcId="{95EFA8DB-F648-4E27-8651-26CF51BF44CF}" destId="{4B79AC01-1B42-4DED-B95D-45C5F38539AA}" srcOrd="0" destOrd="0" presId="urn:microsoft.com/office/officeart/2018/2/layout/IconVerticalSolidList"/>
    <dgm:cxn modelId="{A09C6117-2E66-4CCF-AAFF-E403C76BBE62}" srcId="{021D4401-B8DE-4CE8-A067-E177A9CB56E1}" destId="{A678F7FD-2A85-4052-8871-EC5443313BC5}" srcOrd="1" destOrd="0" parTransId="{FCCF341B-41B7-4881-9BAB-7FCE97DA9DA0}" sibTransId="{69D2A728-88AF-45AF-9C33-AB39DD607D66}"/>
    <dgm:cxn modelId="{E03C99A7-F70C-46D3-8891-07BF63FD0C4A}" type="presOf" srcId="{A8DBFE52-BCA7-47E9-8D4A-739584FFD3F9}" destId="{F60BF0B3-FCB9-49FA-A00C-98211F0F51B7}" srcOrd="0" destOrd="0" presId="urn:microsoft.com/office/officeart/2018/2/layout/IconVerticalSolidList"/>
    <dgm:cxn modelId="{477C439E-902C-44ED-AA4B-EF96D3A9A67B}" type="presOf" srcId="{A678F7FD-2A85-4052-8871-EC5443313BC5}" destId="{6CD541A6-B67A-4370-8A5A-FDAABFEF99E1}" srcOrd="0" destOrd="0" presId="urn:microsoft.com/office/officeart/2018/2/layout/IconVerticalSolidList"/>
    <dgm:cxn modelId="{9C9CA5EB-8CE2-484A-9E74-83B918F03725}" srcId="{021D4401-B8DE-4CE8-A067-E177A9CB56E1}" destId="{B7AAD708-9B78-43EF-AAFB-93C0AAAA32CE}" srcOrd="0" destOrd="0" parTransId="{856C27F3-45B4-446B-A82A-0512290D7E56}" sibTransId="{D3915ADD-6E3F-4683-A764-2EB367675E83}"/>
    <dgm:cxn modelId="{5224B328-56E1-4DAE-B27E-B3D3A92FC7F4}" type="presOf" srcId="{B7AAD708-9B78-43EF-AAFB-93C0AAAA32CE}" destId="{CDC4C60A-9D59-40B6-B197-A13F62557148}" srcOrd="0" destOrd="0" presId="urn:microsoft.com/office/officeart/2018/2/layout/IconVerticalSolidList"/>
    <dgm:cxn modelId="{E07B1797-A56A-4F69-BDB9-02DC060CECDA}" srcId="{021D4401-B8DE-4CE8-A067-E177A9CB56E1}" destId="{A8DBFE52-BCA7-47E9-8D4A-739584FFD3F9}" srcOrd="3" destOrd="0" parTransId="{AC612476-02AC-4AFD-A94E-24A6EF34C008}" sibTransId="{88A7BDF4-700D-47A6-80CE-E605BF593D15}"/>
    <dgm:cxn modelId="{882F7143-6D00-45F1-9912-CB67548573D8}" type="presOf" srcId="{021D4401-B8DE-4CE8-A067-E177A9CB56E1}" destId="{44225CB3-A6AF-4175-B3E2-56F691342212}" srcOrd="0" destOrd="0" presId="urn:microsoft.com/office/officeart/2018/2/layout/IconVerticalSolidList"/>
    <dgm:cxn modelId="{ACEDF3A5-6825-4438-8C30-9E33B05954F6}" type="presParOf" srcId="{44225CB3-A6AF-4175-B3E2-56F691342212}" destId="{EB17FF9A-42F4-4840-99D1-AC13F4BFC387}" srcOrd="0" destOrd="0" presId="urn:microsoft.com/office/officeart/2018/2/layout/IconVerticalSolidList"/>
    <dgm:cxn modelId="{15B24826-167C-4706-9880-80FF2CAF0441}" type="presParOf" srcId="{EB17FF9A-42F4-4840-99D1-AC13F4BFC387}" destId="{7FB9CE52-87B0-4145-A820-9E70C8CA7A61}" srcOrd="0" destOrd="0" presId="urn:microsoft.com/office/officeart/2018/2/layout/IconVerticalSolidList"/>
    <dgm:cxn modelId="{8A025B7E-0B2E-4E28-B520-3146D63761ED}" type="presParOf" srcId="{EB17FF9A-42F4-4840-99D1-AC13F4BFC387}" destId="{29F11FBF-0341-4554-82D9-4AB4D09D1C6E}" srcOrd="1" destOrd="0" presId="urn:microsoft.com/office/officeart/2018/2/layout/IconVerticalSolidList"/>
    <dgm:cxn modelId="{EBBBA845-BDEB-4E7B-907A-4CBD984A1181}" type="presParOf" srcId="{EB17FF9A-42F4-4840-99D1-AC13F4BFC387}" destId="{90BE9CBD-5BB9-4971-81F9-609F9A620B56}" srcOrd="2" destOrd="0" presId="urn:microsoft.com/office/officeart/2018/2/layout/IconVerticalSolidList"/>
    <dgm:cxn modelId="{2743A849-D35F-41E7-B369-E47151E5CE9C}" type="presParOf" srcId="{EB17FF9A-42F4-4840-99D1-AC13F4BFC387}" destId="{CDC4C60A-9D59-40B6-B197-A13F62557148}" srcOrd="3" destOrd="0" presId="urn:microsoft.com/office/officeart/2018/2/layout/IconVerticalSolidList"/>
    <dgm:cxn modelId="{E876E99E-0A1A-443D-9B3B-7E9C969434F1}" type="presParOf" srcId="{44225CB3-A6AF-4175-B3E2-56F691342212}" destId="{1D1DF13C-2683-49A6-A1F6-447DFC939137}" srcOrd="1" destOrd="0" presId="urn:microsoft.com/office/officeart/2018/2/layout/IconVerticalSolidList"/>
    <dgm:cxn modelId="{ED0C5C4F-4846-488B-B1C7-7C1A1C71E27D}" type="presParOf" srcId="{44225CB3-A6AF-4175-B3E2-56F691342212}" destId="{D647E3A7-EEEF-4C27-B066-88D2E2B86358}" srcOrd="2" destOrd="0" presId="urn:microsoft.com/office/officeart/2018/2/layout/IconVerticalSolidList"/>
    <dgm:cxn modelId="{1C28FD17-3A39-4688-8793-BF91F2AD74C5}" type="presParOf" srcId="{D647E3A7-EEEF-4C27-B066-88D2E2B86358}" destId="{93D55F25-956C-4A68-BA5E-FC06B0094678}" srcOrd="0" destOrd="0" presId="urn:microsoft.com/office/officeart/2018/2/layout/IconVerticalSolidList"/>
    <dgm:cxn modelId="{60AB4664-2098-4633-936A-7E2FA7077CA4}" type="presParOf" srcId="{D647E3A7-EEEF-4C27-B066-88D2E2B86358}" destId="{03F58C93-B947-4799-9F12-05992B21CA23}" srcOrd="1" destOrd="0" presId="urn:microsoft.com/office/officeart/2018/2/layout/IconVerticalSolidList"/>
    <dgm:cxn modelId="{B03CE1C9-B374-4AD0-A1DC-318B48B98C24}" type="presParOf" srcId="{D647E3A7-EEEF-4C27-B066-88D2E2B86358}" destId="{2EDABB1E-D803-4E04-92D0-6E8FFE96F2BE}" srcOrd="2" destOrd="0" presId="urn:microsoft.com/office/officeart/2018/2/layout/IconVerticalSolidList"/>
    <dgm:cxn modelId="{CFD8B2F6-D647-4185-A890-87FABD616CD2}" type="presParOf" srcId="{D647E3A7-EEEF-4C27-B066-88D2E2B86358}" destId="{6CD541A6-B67A-4370-8A5A-FDAABFEF99E1}" srcOrd="3" destOrd="0" presId="urn:microsoft.com/office/officeart/2018/2/layout/IconVerticalSolidList"/>
    <dgm:cxn modelId="{0E4D627A-0C9B-4026-AA15-9AC8E0F70BD4}" type="presParOf" srcId="{44225CB3-A6AF-4175-B3E2-56F691342212}" destId="{33E097E6-B38B-4CF0-B8A2-CE6D77CD18E7}" srcOrd="3" destOrd="0" presId="urn:microsoft.com/office/officeart/2018/2/layout/IconVerticalSolidList"/>
    <dgm:cxn modelId="{51C7302E-4F65-47B2-85B7-EFE719E885F7}" type="presParOf" srcId="{44225CB3-A6AF-4175-B3E2-56F691342212}" destId="{AC37BB70-8149-452E-B83C-71B1C6342B87}" srcOrd="4" destOrd="0" presId="urn:microsoft.com/office/officeart/2018/2/layout/IconVerticalSolidList"/>
    <dgm:cxn modelId="{5C819212-012E-4517-81F9-E51F47540569}" type="presParOf" srcId="{AC37BB70-8149-452E-B83C-71B1C6342B87}" destId="{08BEC91A-61DD-4D7A-8D25-DB7322CED704}" srcOrd="0" destOrd="0" presId="urn:microsoft.com/office/officeart/2018/2/layout/IconVerticalSolidList"/>
    <dgm:cxn modelId="{2E4C8B33-657F-4CAC-B2AE-2A57B6BB90DE}" type="presParOf" srcId="{AC37BB70-8149-452E-B83C-71B1C6342B87}" destId="{61F99F67-FECB-4FA2-942D-BE2D62E4A3E0}" srcOrd="1" destOrd="0" presId="urn:microsoft.com/office/officeart/2018/2/layout/IconVerticalSolidList"/>
    <dgm:cxn modelId="{A3417299-DB6A-47F0-8F66-0F2FF0AAF3CC}" type="presParOf" srcId="{AC37BB70-8149-452E-B83C-71B1C6342B87}" destId="{46F2E842-025D-459E-AA17-198DA30EF2A6}" srcOrd="2" destOrd="0" presId="urn:microsoft.com/office/officeart/2018/2/layout/IconVerticalSolidList"/>
    <dgm:cxn modelId="{A23F5099-4169-49F9-ADED-187B4BB71716}" type="presParOf" srcId="{AC37BB70-8149-452E-B83C-71B1C6342B87}" destId="{4B79AC01-1B42-4DED-B95D-45C5F38539AA}" srcOrd="3" destOrd="0" presId="urn:microsoft.com/office/officeart/2018/2/layout/IconVerticalSolidList"/>
    <dgm:cxn modelId="{03A52C60-5C51-4A62-AC4F-8AEB23799FC9}" type="presParOf" srcId="{44225CB3-A6AF-4175-B3E2-56F691342212}" destId="{187A8060-FD6A-4E2B-9A06-1583488CCACB}" srcOrd="5" destOrd="0" presId="urn:microsoft.com/office/officeart/2018/2/layout/IconVerticalSolidList"/>
    <dgm:cxn modelId="{902A2031-07FD-481F-99F0-67D1570A0079}" type="presParOf" srcId="{44225CB3-A6AF-4175-B3E2-56F691342212}" destId="{0DDEECD5-9D58-4610-A837-7FD74CA4FC30}" srcOrd="6" destOrd="0" presId="urn:microsoft.com/office/officeart/2018/2/layout/IconVerticalSolidList"/>
    <dgm:cxn modelId="{5B60190C-E943-40B8-90E9-CFECD5778FD1}" type="presParOf" srcId="{0DDEECD5-9D58-4610-A837-7FD74CA4FC30}" destId="{D4980E8B-4D64-4716-9D9A-FC696EFDE0F5}" srcOrd="0" destOrd="0" presId="urn:microsoft.com/office/officeart/2018/2/layout/IconVerticalSolidList"/>
    <dgm:cxn modelId="{5F98B62D-0282-4B47-8C0D-2326DB74F920}" type="presParOf" srcId="{0DDEECD5-9D58-4610-A837-7FD74CA4FC30}" destId="{29B23DB7-4EEB-46CE-AE78-72E410C5EC03}" srcOrd="1" destOrd="0" presId="urn:microsoft.com/office/officeart/2018/2/layout/IconVerticalSolidList"/>
    <dgm:cxn modelId="{6FE92105-1CD9-4099-90AD-782C20A935F4}" type="presParOf" srcId="{0DDEECD5-9D58-4610-A837-7FD74CA4FC30}" destId="{A8CD8EF2-275E-43A4-8630-5D5A65658B82}" srcOrd="2" destOrd="0" presId="urn:microsoft.com/office/officeart/2018/2/layout/IconVerticalSolidList"/>
    <dgm:cxn modelId="{74EA78EA-3001-450A-804E-9997C7B72DEA}" type="presParOf" srcId="{0DDEECD5-9D58-4610-A837-7FD74CA4FC30}" destId="{F60BF0B3-FCB9-49FA-A00C-98211F0F51B7}" srcOrd="3" destOrd="0" presId="urn:microsoft.com/office/officeart/2018/2/layout/IconVerticalSoli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424B5F1-D8E1-4242-9F78-DF89ED05EBE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8E7BDB0-3BEE-44CC-9DE4-8D5BA2ADA2F2}">
      <dgm:prSet custT="1"/>
      <dgm:spPr/>
      <dgm:t>
        <a:bodyPr/>
        <a:lstStyle/>
        <a:p>
          <a:r>
            <a:rPr kumimoji="1" lang="ja-JP" sz="2400" dirty="0"/>
            <a:t>サービス担当者会議</a:t>
          </a:r>
          <a:r>
            <a:rPr kumimoji="1" lang="ja-JP" altLang="en-US" sz="2400" dirty="0"/>
            <a:t>を利用して、様々な話題を提供し、検討していきたい話題を提案していくのは</a:t>
          </a:r>
          <a:r>
            <a:rPr kumimoji="1" lang="ja-JP" sz="2400" dirty="0"/>
            <a:t>、サビ児管</a:t>
          </a:r>
          <a:r>
            <a:rPr kumimoji="1" lang="ja-JP" altLang="en-US" sz="2400" dirty="0"/>
            <a:t>であることは多い</a:t>
          </a:r>
          <a:r>
            <a:rPr kumimoji="1" lang="ja-JP" sz="2400" dirty="0"/>
            <a:t>と理解しましょう。</a:t>
          </a:r>
          <a:endParaRPr lang="en-US" sz="2400" dirty="0"/>
        </a:p>
      </dgm:t>
    </dgm:pt>
    <dgm:pt modelId="{9BC99E8E-D71E-4786-A1EF-FCD71E5629D5}" type="parTrans" cxnId="{10710363-6264-4DA4-AE5E-CC13E9EC1942}">
      <dgm:prSet/>
      <dgm:spPr/>
      <dgm:t>
        <a:bodyPr/>
        <a:lstStyle/>
        <a:p>
          <a:endParaRPr lang="en-US"/>
        </a:p>
      </dgm:t>
    </dgm:pt>
    <dgm:pt modelId="{5010EBF0-7FE0-4454-93E1-8DD02E0A5438}" type="sibTrans" cxnId="{10710363-6264-4DA4-AE5E-CC13E9EC1942}">
      <dgm:prSet/>
      <dgm:spPr/>
      <dgm:t>
        <a:bodyPr/>
        <a:lstStyle/>
        <a:p>
          <a:endParaRPr lang="en-US"/>
        </a:p>
      </dgm:t>
    </dgm:pt>
    <dgm:pt modelId="{68BA954D-E866-4ABD-8C69-530594A706CA}">
      <dgm:prSet custT="1"/>
      <dgm:spPr/>
      <dgm:t>
        <a:bodyPr/>
        <a:lstStyle/>
        <a:p>
          <a:r>
            <a:rPr kumimoji="1" lang="ja-JP" sz="2000" dirty="0"/>
            <a:t>自事業所でできるだけ対応するのではなく、他の事業所と一緒に取り組んでいくことで、支援が有効に機能していくことが多くあると考えていきましょう。</a:t>
          </a:r>
          <a:r>
            <a:rPr kumimoji="1" lang="ja-JP" altLang="en-US" sz="2000" dirty="0"/>
            <a:t>連携の幅を広げるために相談支援専門員とつながっていきましょう。</a:t>
          </a:r>
          <a:endParaRPr lang="en-US" sz="2000" dirty="0"/>
        </a:p>
      </dgm:t>
    </dgm:pt>
    <dgm:pt modelId="{E4D50671-35AE-40B9-B4EF-46C67B75B325}" type="parTrans" cxnId="{188072F9-BE60-409C-97F4-F50E9FB4E9EA}">
      <dgm:prSet/>
      <dgm:spPr/>
      <dgm:t>
        <a:bodyPr/>
        <a:lstStyle/>
        <a:p>
          <a:endParaRPr lang="en-US"/>
        </a:p>
      </dgm:t>
    </dgm:pt>
    <dgm:pt modelId="{847F2B7C-A13F-4DDD-B3AA-752CA3B68A9A}" type="sibTrans" cxnId="{188072F9-BE60-409C-97F4-F50E9FB4E9EA}">
      <dgm:prSet/>
      <dgm:spPr/>
      <dgm:t>
        <a:bodyPr/>
        <a:lstStyle/>
        <a:p>
          <a:endParaRPr lang="en-US"/>
        </a:p>
      </dgm:t>
    </dgm:pt>
    <dgm:pt modelId="{72F9B8D6-7073-44F0-BF64-392E6CB850F5}" type="pres">
      <dgm:prSet presAssocID="{4424B5F1-D8E1-4242-9F78-DF89ED05EBE7}" presName="root" presStyleCnt="0">
        <dgm:presLayoutVars>
          <dgm:dir/>
          <dgm:resizeHandles val="exact"/>
        </dgm:presLayoutVars>
      </dgm:prSet>
      <dgm:spPr/>
      <dgm:t>
        <a:bodyPr/>
        <a:lstStyle/>
        <a:p>
          <a:endParaRPr kumimoji="1" lang="ja-JP" altLang="en-US"/>
        </a:p>
      </dgm:t>
    </dgm:pt>
    <dgm:pt modelId="{DC9025F0-5811-493A-8A3A-4B82FE89449E}" type="pres">
      <dgm:prSet presAssocID="{78E7BDB0-3BEE-44CC-9DE4-8D5BA2ADA2F2}" presName="compNode" presStyleCnt="0"/>
      <dgm:spPr/>
    </dgm:pt>
    <dgm:pt modelId="{57E8E060-6C51-4512-9C4D-39763C72B8FE}" type="pres">
      <dgm:prSet presAssocID="{78E7BDB0-3BEE-44CC-9DE4-8D5BA2ADA2F2}" presName="bgRect" presStyleLbl="bgShp" presStyleIdx="0" presStyleCnt="2" custScaleY="125004"/>
      <dgm:spPr/>
    </dgm:pt>
    <dgm:pt modelId="{EDBD90F7-F460-4BB9-B1D2-F763EE287705}" type="pres">
      <dgm:prSet presAssocID="{78E7BDB0-3BEE-44CC-9DE4-8D5BA2ADA2F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Handshake"/>
        </a:ext>
      </dgm:extLst>
    </dgm:pt>
    <dgm:pt modelId="{F3AB697D-2700-4F48-BDAE-6132D269233A}" type="pres">
      <dgm:prSet presAssocID="{78E7BDB0-3BEE-44CC-9DE4-8D5BA2ADA2F2}" presName="spaceRect" presStyleCnt="0"/>
      <dgm:spPr/>
    </dgm:pt>
    <dgm:pt modelId="{80DA0166-7729-4FB7-A0A9-C88637B95FD1}" type="pres">
      <dgm:prSet presAssocID="{78E7BDB0-3BEE-44CC-9DE4-8D5BA2ADA2F2}" presName="parTx" presStyleLbl="revTx" presStyleIdx="0" presStyleCnt="2">
        <dgm:presLayoutVars>
          <dgm:chMax val="0"/>
          <dgm:chPref val="0"/>
        </dgm:presLayoutVars>
      </dgm:prSet>
      <dgm:spPr/>
      <dgm:t>
        <a:bodyPr/>
        <a:lstStyle/>
        <a:p>
          <a:endParaRPr kumimoji="1" lang="ja-JP" altLang="en-US"/>
        </a:p>
      </dgm:t>
    </dgm:pt>
    <dgm:pt modelId="{81EF7CA9-3872-455B-836F-6526A00F377D}" type="pres">
      <dgm:prSet presAssocID="{5010EBF0-7FE0-4454-93E1-8DD02E0A5438}" presName="sibTrans" presStyleCnt="0"/>
      <dgm:spPr/>
    </dgm:pt>
    <dgm:pt modelId="{7E5E9A4E-A26D-4ACC-8400-CEC9241ED38D}" type="pres">
      <dgm:prSet presAssocID="{68BA954D-E866-4ABD-8C69-530594A706CA}" presName="compNode" presStyleCnt="0"/>
      <dgm:spPr/>
    </dgm:pt>
    <dgm:pt modelId="{23A1770E-1F9C-4C4A-9EF9-F970977B5C83}" type="pres">
      <dgm:prSet presAssocID="{68BA954D-E866-4ABD-8C69-530594A706CA}" presName="bgRect" presStyleLbl="bgShp" presStyleIdx="1" presStyleCnt="2" custScaleY="129857"/>
      <dgm:spPr/>
    </dgm:pt>
    <dgm:pt modelId="{6F2B59C2-1556-42B0-BF8B-08A56B319956}" type="pres">
      <dgm:prSet presAssocID="{68BA954D-E866-4ABD-8C69-530594A706C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rcRect/>
          <a:stretch>
            <a:fillRect/>
          </a:stretch>
        </a:blipFill>
        <a:ln>
          <a:noFill/>
        </a:ln>
      </dgm:spPr>
      <dgm:extLst>
        <a:ext uri="{E40237B7-FDA0-4F09-8148-C483321AD2D9}">
          <dgm14:cNvPr xmlns:dgm14="http://schemas.microsoft.com/office/drawing/2010/diagram" xmlns="" id="0" name="" descr="役員室"/>
        </a:ext>
      </dgm:extLst>
    </dgm:pt>
    <dgm:pt modelId="{C81F4F5A-8F2B-4F2F-9265-1FA31398FCF3}" type="pres">
      <dgm:prSet presAssocID="{68BA954D-E866-4ABD-8C69-530594A706CA}" presName="spaceRect" presStyleCnt="0"/>
      <dgm:spPr/>
    </dgm:pt>
    <dgm:pt modelId="{3270B8CD-605C-4CAE-A7E5-35DB3448134D}" type="pres">
      <dgm:prSet presAssocID="{68BA954D-E866-4ABD-8C69-530594A706CA}" presName="parTx" presStyleLbl="revTx" presStyleIdx="1" presStyleCnt="2">
        <dgm:presLayoutVars>
          <dgm:chMax val="0"/>
          <dgm:chPref val="0"/>
        </dgm:presLayoutVars>
      </dgm:prSet>
      <dgm:spPr/>
      <dgm:t>
        <a:bodyPr/>
        <a:lstStyle/>
        <a:p>
          <a:endParaRPr kumimoji="1" lang="ja-JP" altLang="en-US"/>
        </a:p>
      </dgm:t>
    </dgm:pt>
  </dgm:ptLst>
  <dgm:cxnLst>
    <dgm:cxn modelId="{E26B4532-D65B-4F4F-A97E-797B9443FCE1}" type="presOf" srcId="{68BA954D-E866-4ABD-8C69-530594A706CA}" destId="{3270B8CD-605C-4CAE-A7E5-35DB3448134D}" srcOrd="0" destOrd="0" presId="urn:microsoft.com/office/officeart/2018/2/layout/IconVerticalSolidList"/>
    <dgm:cxn modelId="{49E03EE4-F9F4-441F-A00A-4171CE9F1501}" type="presOf" srcId="{78E7BDB0-3BEE-44CC-9DE4-8D5BA2ADA2F2}" destId="{80DA0166-7729-4FB7-A0A9-C88637B95FD1}" srcOrd="0" destOrd="0" presId="urn:microsoft.com/office/officeart/2018/2/layout/IconVerticalSolidList"/>
    <dgm:cxn modelId="{10710363-6264-4DA4-AE5E-CC13E9EC1942}" srcId="{4424B5F1-D8E1-4242-9F78-DF89ED05EBE7}" destId="{78E7BDB0-3BEE-44CC-9DE4-8D5BA2ADA2F2}" srcOrd="0" destOrd="0" parTransId="{9BC99E8E-D71E-4786-A1EF-FCD71E5629D5}" sibTransId="{5010EBF0-7FE0-4454-93E1-8DD02E0A5438}"/>
    <dgm:cxn modelId="{1D5A5EBD-6516-4E4F-A98F-D83D8110A553}" type="presOf" srcId="{4424B5F1-D8E1-4242-9F78-DF89ED05EBE7}" destId="{72F9B8D6-7073-44F0-BF64-392E6CB850F5}" srcOrd="0" destOrd="0" presId="urn:microsoft.com/office/officeart/2018/2/layout/IconVerticalSolidList"/>
    <dgm:cxn modelId="{188072F9-BE60-409C-97F4-F50E9FB4E9EA}" srcId="{4424B5F1-D8E1-4242-9F78-DF89ED05EBE7}" destId="{68BA954D-E866-4ABD-8C69-530594A706CA}" srcOrd="1" destOrd="0" parTransId="{E4D50671-35AE-40B9-B4EF-46C67B75B325}" sibTransId="{847F2B7C-A13F-4DDD-B3AA-752CA3B68A9A}"/>
    <dgm:cxn modelId="{96C1497B-4B17-4C7D-AF9A-82667F63CB9E}" type="presParOf" srcId="{72F9B8D6-7073-44F0-BF64-392E6CB850F5}" destId="{DC9025F0-5811-493A-8A3A-4B82FE89449E}" srcOrd="0" destOrd="0" presId="urn:microsoft.com/office/officeart/2018/2/layout/IconVerticalSolidList"/>
    <dgm:cxn modelId="{60BE9BFA-99A0-4318-AEB6-A0D284758DBB}" type="presParOf" srcId="{DC9025F0-5811-493A-8A3A-4B82FE89449E}" destId="{57E8E060-6C51-4512-9C4D-39763C72B8FE}" srcOrd="0" destOrd="0" presId="urn:microsoft.com/office/officeart/2018/2/layout/IconVerticalSolidList"/>
    <dgm:cxn modelId="{059C0AF5-BD0E-47D0-923C-9EA9B06E4B53}" type="presParOf" srcId="{DC9025F0-5811-493A-8A3A-4B82FE89449E}" destId="{EDBD90F7-F460-4BB9-B1D2-F763EE287705}" srcOrd="1" destOrd="0" presId="urn:microsoft.com/office/officeart/2018/2/layout/IconVerticalSolidList"/>
    <dgm:cxn modelId="{067FB253-B2B5-43FB-8D2C-202D6452B3F1}" type="presParOf" srcId="{DC9025F0-5811-493A-8A3A-4B82FE89449E}" destId="{F3AB697D-2700-4F48-BDAE-6132D269233A}" srcOrd="2" destOrd="0" presId="urn:microsoft.com/office/officeart/2018/2/layout/IconVerticalSolidList"/>
    <dgm:cxn modelId="{A48B4016-BE3D-4200-B762-ED468733D9E4}" type="presParOf" srcId="{DC9025F0-5811-493A-8A3A-4B82FE89449E}" destId="{80DA0166-7729-4FB7-A0A9-C88637B95FD1}" srcOrd="3" destOrd="0" presId="urn:microsoft.com/office/officeart/2018/2/layout/IconVerticalSolidList"/>
    <dgm:cxn modelId="{5C83E06B-E50F-447D-81E4-CCE94C9D7D13}" type="presParOf" srcId="{72F9B8D6-7073-44F0-BF64-392E6CB850F5}" destId="{81EF7CA9-3872-455B-836F-6526A00F377D}" srcOrd="1" destOrd="0" presId="urn:microsoft.com/office/officeart/2018/2/layout/IconVerticalSolidList"/>
    <dgm:cxn modelId="{BAE382E0-37AC-4ADF-A881-026AE6949DD0}" type="presParOf" srcId="{72F9B8D6-7073-44F0-BF64-392E6CB850F5}" destId="{7E5E9A4E-A26D-4ACC-8400-CEC9241ED38D}" srcOrd="2" destOrd="0" presId="urn:microsoft.com/office/officeart/2018/2/layout/IconVerticalSolidList"/>
    <dgm:cxn modelId="{1EA97A57-0249-413C-8AB5-3EA3BFB438A9}" type="presParOf" srcId="{7E5E9A4E-A26D-4ACC-8400-CEC9241ED38D}" destId="{23A1770E-1F9C-4C4A-9EF9-F970977B5C83}" srcOrd="0" destOrd="0" presId="urn:microsoft.com/office/officeart/2018/2/layout/IconVerticalSolidList"/>
    <dgm:cxn modelId="{ADF48999-B067-48D7-822B-D641B568112F}" type="presParOf" srcId="{7E5E9A4E-A26D-4ACC-8400-CEC9241ED38D}" destId="{6F2B59C2-1556-42B0-BF8B-08A56B319956}" srcOrd="1" destOrd="0" presId="urn:microsoft.com/office/officeart/2018/2/layout/IconVerticalSolidList"/>
    <dgm:cxn modelId="{E96D8B6E-E1FB-48CF-988E-DC2EEE2401DF}" type="presParOf" srcId="{7E5E9A4E-A26D-4ACC-8400-CEC9241ED38D}" destId="{C81F4F5A-8F2B-4F2F-9265-1FA31398FCF3}" srcOrd="2" destOrd="0" presId="urn:microsoft.com/office/officeart/2018/2/layout/IconVerticalSolidList"/>
    <dgm:cxn modelId="{24F5445B-B3BD-4445-8BDF-EBD38446AB69}" type="presParOf" srcId="{7E5E9A4E-A26D-4ACC-8400-CEC9241ED38D}" destId="{3270B8CD-605C-4CAE-A7E5-35DB3448134D}" srcOrd="3" destOrd="0" presId="urn:microsoft.com/office/officeart/2018/2/layout/IconVerticalSoli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D1AD5B-9667-4519-802C-A61618CDD282}"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C3981473-8183-42EC-A119-CA7CB1A2212D}">
      <dgm:prSet/>
      <dgm:spPr/>
      <dgm:t>
        <a:bodyPr/>
        <a:lstStyle/>
        <a:p>
          <a:r>
            <a:rPr kumimoji="1" lang="ja-JP" dirty="0"/>
            <a:t>発達支援について助言できる専門機関に関しては、地域間格差があるが、必要に応じて、近隣の市町村、障害保健福祉圏域も含めて、相談支援専門員と共に支援協力を求める。</a:t>
          </a:r>
          <a:endParaRPr lang="en-US" dirty="0"/>
        </a:p>
      </dgm:t>
    </dgm:pt>
    <dgm:pt modelId="{19931BF3-EE86-49FD-9B81-B35F009546E8}" type="parTrans" cxnId="{77149C5C-0A90-4D3B-8A20-4B7BEF066B2F}">
      <dgm:prSet/>
      <dgm:spPr/>
      <dgm:t>
        <a:bodyPr/>
        <a:lstStyle/>
        <a:p>
          <a:endParaRPr lang="en-US"/>
        </a:p>
      </dgm:t>
    </dgm:pt>
    <dgm:pt modelId="{F9F35BE9-BF9A-40DA-992C-5A1C94852E69}" type="sibTrans" cxnId="{77149C5C-0A90-4D3B-8A20-4B7BEF066B2F}">
      <dgm:prSet/>
      <dgm:spPr/>
      <dgm:t>
        <a:bodyPr/>
        <a:lstStyle/>
        <a:p>
          <a:endParaRPr lang="en-US"/>
        </a:p>
      </dgm:t>
    </dgm:pt>
    <dgm:pt modelId="{CE679B29-FA59-4C35-9A2F-0AADF8F617B3}">
      <dgm:prSet/>
      <dgm:spPr/>
      <dgm:t>
        <a:bodyPr/>
        <a:lstStyle/>
        <a:p>
          <a:r>
            <a:rPr kumimoji="1" lang="ja-JP"/>
            <a:t>「子どもを地域で育てていく」ということを念頭に、地域の関係者が必要に応じて集まっていくことができるメンバーが、中心点なメンバーであることを相談支援専門員と共に常日頃から考えておく。（現実的で利用可能な選択肢を、家族に提示していくことができる。）</a:t>
          </a:r>
          <a:endParaRPr lang="en-US"/>
        </a:p>
      </dgm:t>
    </dgm:pt>
    <dgm:pt modelId="{A7C01983-F5D1-4441-8683-CC697C34D3E1}" type="parTrans" cxnId="{36BA9020-662B-41D1-8CEA-F0D85E3ABDA1}">
      <dgm:prSet/>
      <dgm:spPr/>
      <dgm:t>
        <a:bodyPr/>
        <a:lstStyle/>
        <a:p>
          <a:endParaRPr lang="en-US"/>
        </a:p>
      </dgm:t>
    </dgm:pt>
    <dgm:pt modelId="{FAF50CCE-B913-4810-88C5-7611F5F5F8A6}" type="sibTrans" cxnId="{36BA9020-662B-41D1-8CEA-F0D85E3ABDA1}">
      <dgm:prSet/>
      <dgm:spPr/>
      <dgm:t>
        <a:bodyPr/>
        <a:lstStyle/>
        <a:p>
          <a:endParaRPr lang="en-US"/>
        </a:p>
      </dgm:t>
    </dgm:pt>
    <dgm:pt modelId="{842BD71E-B9CA-46B2-A442-57F2463ED56A}" type="pres">
      <dgm:prSet presAssocID="{3FD1AD5B-9667-4519-802C-A61618CDD282}" presName="vert0" presStyleCnt="0">
        <dgm:presLayoutVars>
          <dgm:dir/>
          <dgm:animOne val="branch"/>
          <dgm:animLvl val="lvl"/>
        </dgm:presLayoutVars>
      </dgm:prSet>
      <dgm:spPr/>
      <dgm:t>
        <a:bodyPr/>
        <a:lstStyle/>
        <a:p>
          <a:endParaRPr kumimoji="1" lang="ja-JP" altLang="en-US"/>
        </a:p>
      </dgm:t>
    </dgm:pt>
    <dgm:pt modelId="{344A8DC9-AA36-4899-9607-CE6ED1B39CC8}" type="pres">
      <dgm:prSet presAssocID="{C3981473-8183-42EC-A119-CA7CB1A2212D}" presName="thickLine" presStyleLbl="alignNode1" presStyleIdx="0" presStyleCnt="2"/>
      <dgm:spPr/>
    </dgm:pt>
    <dgm:pt modelId="{2971462C-01F3-4187-8477-12D064546D5D}" type="pres">
      <dgm:prSet presAssocID="{C3981473-8183-42EC-A119-CA7CB1A2212D}" presName="horz1" presStyleCnt="0"/>
      <dgm:spPr/>
    </dgm:pt>
    <dgm:pt modelId="{B1CD877D-1C15-414A-9772-73D011F9AB35}" type="pres">
      <dgm:prSet presAssocID="{C3981473-8183-42EC-A119-CA7CB1A2212D}" presName="tx1" presStyleLbl="revTx" presStyleIdx="0" presStyleCnt="2"/>
      <dgm:spPr/>
      <dgm:t>
        <a:bodyPr/>
        <a:lstStyle/>
        <a:p>
          <a:endParaRPr kumimoji="1" lang="ja-JP" altLang="en-US"/>
        </a:p>
      </dgm:t>
    </dgm:pt>
    <dgm:pt modelId="{F5530549-6BFA-45B8-9BAA-C3E82B9DE86C}" type="pres">
      <dgm:prSet presAssocID="{C3981473-8183-42EC-A119-CA7CB1A2212D}" presName="vert1" presStyleCnt="0"/>
      <dgm:spPr/>
    </dgm:pt>
    <dgm:pt modelId="{1E469793-146B-48E9-B049-E5021E087263}" type="pres">
      <dgm:prSet presAssocID="{CE679B29-FA59-4C35-9A2F-0AADF8F617B3}" presName="thickLine" presStyleLbl="alignNode1" presStyleIdx="1" presStyleCnt="2"/>
      <dgm:spPr/>
    </dgm:pt>
    <dgm:pt modelId="{974487EA-21B3-4355-8209-7368473BDBCF}" type="pres">
      <dgm:prSet presAssocID="{CE679B29-FA59-4C35-9A2F-0AADF8F617B3}" presName="horz1" presStyleCnt="0"/>
      <dgm:spPr/>
    </dgm:pt>
    <dgm:pt modelId="{DF9F71CA-CE4A-4D11-B718-A65337DF1FC8}" type="pres">
      <dgm:prSet presAssocID="{CE679B29-FA59-4C35-9A2F-0AADF8F617B3}" presName="tx1" presStyleLbl="revTx" presStyleIdx="1" presStyleCnt="2"/>
      <dgm:spPr/>
      <dgm:t>
        <a:bodyPr/>
        <a:lstStyle/>
        <a:p>
          <a:endParaRPr kumimoji="1" lang="ja-JP" altLang="en-US"/>
        </a:p>
      </dgm:t>
    </dgm:pt>
    <dgm:pt modelId="{03BD8358-033E-47D8-AB71-597B188081E5}" type="pres">
      <dgm:prSet presAssocID="{CE679B29-FA59-4C35-9A2F-0AADF8F617B3}" presName="vert1" presStyleCnt="0"/>
      <dgm:spPr/>
    </dgm:pt>
  </dgm:ptLst>
  <dgm:cxnLst>
    <dgm:cxn modelId="{F1FB4A20-82A5-41B6-A7D9-A7BA25C1AE9C}" type="presOf" srcId="{CE679B29-FA59-4C35-9A2F-0AADF8F617B3}" destId="{DF9F71CA-CE4A-4D11-B718-A65337DF1FC8}" srcOrd="0" destOrd="0" presId="urn:microsoft.com/office/officeart/2008/layout/LinedList"/>
    <dgm:cxn modelId="{36BA9020-662B-41D1-8CEA-F0D85E3ABDA1}" srcId="{3FD1AD5B-9667-4519-802C-A61618CDD282}" destId="{CE679B29-FA59-4C35-9A2F-0AADF8F617B3}" srcOrd="1" destOrd="0" parTransId="{A7C01983-F5D1-4441-8683-CC697C34D3E1}" sibTransId="{FAF50CCE-B913-4810-88C5-7611F5F5F8A6}"/>
    <dgm:cxn modelId="{215744F7-3C18-4362-A591-FBC25069572D}" type="presOf" srcId="{3FD1AD5B-9667-4519-802C-A61618CDD282}" destId="{842BD71E-B9CA-46B2-A442-57F2463ED56A}" srcOrd="0" destOrd="0" presId="urn:microsoft.com/office/officeart/2008/layout/LinedList"/>
    <dgm:cxn modelId="{02220593-3D42-4C08-A149-881C2BAC0EBB}" type="presOf" srcId="{C3981473-8183-42EC-A119-CA7CB1A2212D}" destId="{B1CD877D-1C15-414A-9772-73D011F9AB35}" srcOrd="0" destOrd="0" presId="urn:microsoft.com/office/officeart/2008/layout/LinedList"/>
    <dgm:cxn modelId="{77149C5C-0A90-4D3B-8A20-4B7BEF066B2F}" srcId="{3FD1AD5B-9667-4519-802C-A61618CDD282}" destId="{C3981473-8183-42EC-A119-CA7CB1A2212D}" srcOrd="0" destOrd="0" parTransId="{19931BF3-EE86-49FD-9B81-B35F009546E8}" sibTransId="{F9F35BE9-BF9A-40DA-992C-5A1C94852E69}"/>
    <dgm:cxn modelId="{F06FC048-1296-4ED5-949C-3A0244F62F6E}" type="presParOf" srcId="{842BD71E-B9CA-46B2-A442-57F2463ED56A}" destId="{344A8DC9-AA36-4899-9607-CE6ED1B39CC8}" srcOrd="0" destOrd="0" presId="urn:microsoft.com/office/officeart/2008/layout/LinedList"/>
    <dgm:cxn modelId="{813BF3CD-6B22-4AED-8049-087B65272B96}" type="presParOf" srcId="{842BD71E-B9CA-46B2-A442-57F2463ED56A}" destId="{2971462C-01F3-4187-8477-12D064546D5D}" srcOrd="1" destOrd="0" presId="urn:microsoft.com/office/officeart/2008/layout/LinedList"/>
    <dgm:cxn modelId="{24669F2A-2A4F-4772-943A-B190B73A95FB}" type="presParOf" srcId="{2971462C-01F3-4187-8477-12D064546D5D}" destId="{B1CD877D-1C15-414A-9772-73D011F9AB35}" srcOrd="0" destOrd="0" presId="urn:microsoft.com/office/officeart/2008/layout/LinedList"/>
    <dgm:cxn modelId="{880D1F41-A436-4B9C-A1B9-6447EBBC4FFD}" type="presParOf" srcId="{2971462C-01F3-4187-8477-12D064546D5D}" destId="{F5530549-6BFA-45B8-9BAA-C3E82B9DE86C}" srcOrd="1" destOrd="0" presId="urn:microsoft.com/office/officeart/2008/layout/LinedList"/>
    <dgm:cxn modelId="{923426E8-CE19-42E8-B0DB-8208149DB1EC}" type="presParOf" srcId="{842BD71E-B9CA-46B2-A442-57F2463ED56A}" destId="{1E469793-146B-48E9-B049-E5021E087263}" srcOrd="2" destOrd="0" presId="urn:microsoft.com/office/officeart/2008/layout/LinedList"/>
    <dgm:cxn modelId="{8240492F-0CB3-4CD5-8055-627B5A37C985}" type="presParOf" srcId="{842BD71E-B9CA-46B2-A442-57F2463ED56A}" destId="{974487EA-21B3-4355-8209-7368473BDBCF}" srcOrd="3" destOrd="0" presId="urn:microsoft.com/office/officeart/2008/layout/LinedList"/>
    <dgm:cxn modelId="{9C4CB13A-30D8-4310-8734-BCE72035D5D0}" type="presParOf" srcId="{974487EA-21B3-4355-8209-7368473BDBCF}" destId="{DF9F71CA-CE4A-4D11-B718-A65337DF1FC8}" srcOrd="0" destOrd="0" presId="urn:microsoft.com/office/officeart/2008/layout/LinedList"/>
    <dgm:cxn modelId="{BC88B6F2-1ACC-4723-9F16-03A7B5DD61F2}" type="presParOf" srcId="{974487EA-21B3-4355-8209-7368473BDBCF}" destId="{03BD8358-033E-47D8-AB71-597B188081E5}"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F440AF-50EE-491B-B7A1-2033CA462A49}"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63D0FD80-3AD7-4CF5-874F-DADE2872A87C}">
      <dgm:prSet/>
      <dgm:spPr/>
      <dgm:t>
        <a:bodyPr/>
        <a:lstStyle/>
        <a:p>
          <a:r>
            <a:rPr kumimoji="1" lang="ja-JP" altLang="en-US" dirty="0"/>
            <a:t>教育関係者が会議に参加しやすい時間帯は、放課後等デイの職員が参加しにくいものだが、事業所の支援の質を高めていくためにも、会議には参加していきたいものである。そのために、</a:t>
          </a:r>
          <a:r>
            <a:rPr kumimoji="1" lang="ja-JP" dirty="0"/>
            <a:t>相談支援専門員</a:t>
          </a:r>
          <a:r>
            <a:rPr kumimoji="1" lang="ja-JP" altLang="en-US" dirty="0"/>
            <a:t>と綿密に日程調整を図っていく</a:t>
          </a:r>
          <a:r>
            <a:rPr kumimoji="1" lang="ja-JP" dirty="0"/>
            <a:t>。</a:t>
          </a:r>
          <a:endParaRPr lang="en-US" dirty="0"/>
        </a:p>
      </dgm:t>
    </dgm:pt>
    <dgm:pt modelId="{5B913872-2181-418F-8B6A-EE040F23E407}" type="parTrans" cxnId="{76658709-FE90-4BEF-8EFA-83E83B5F2EA4}">
      <dgm:prSet/>
      <dgm:spPr/>
      <dgm:t>
        <a:bodyPr/>
        <a:lstStyle/>
        <a:p>
          <a:endParaRPr lang="en-US"/>
        </a:p>
      </dgm:t>
    </dgm:pt>
    <dgm:pt modelId="{8EF5E202-9BE1-4DF6-A202-FEB4242370EC}" type="sibTrans" cxnId="{76658709-FE90-4BEF-8EFA-83E83B5F2EA4}">
      <dgm:prSet/>
      <dgm:spPr/>
      <dgm:t>
        <a:bodyPr/>
        <a:lstStyle/>
        <a:p>
          <a:endParaRPr lang="en-US"/>
        </a:p>
      </dgm:t>
    </dgm:pt>
    <dgm:pt modelId="{218A70BF-76D9-4FC2-969B-2D6828688C18}">
      <dgm:prSet/>
      <dgm:spPr/>
      <dgm:t>
        <a:bodyPr/>
        <a:lstStyle/>
        <a:p>
          <a:endParaRPr lang="en-US" dirty="0"/>
        </a:p>
      </dgm:t>
    </dgm:pt>
    <dgm:pt modelId="{FA337ED2-3B55-42BE-9BF5-A98D12E8ABA0}" type="parTrans" cxnId="{060C7866-00D2-4E7A-B9DA-4344A6A22C4F}">
      <dgm:prSet/>
      <dgm:spPr/>
      <dgm:t>
        <a:bodyPr/>
        <a:lstStyle/>
        <a:p>
          <a:endParaRPr lang="en-US"/>
        </a:p>
      </dgm:t>
    </dgm:pt>
    <dgm:pt modelId="{3840974E-576A-4EC3-A3E0-5DFC819DC3C6}" type="sibTrans" cxnId="{060C7866-00D2-4E7A-B9DA-4344A6A22C4F}">
      <dgm:prSet/>
      <dgm:spPr/>
      <dgm:t>
        <a:bodyPr/>
        <a:lstStyle/>
        <a:p>
          <a:endParaRPr lang="en-US"/>
        </a:p>
      </dgm:t>
    </dgm:pt>
    <dgm:pt modelId="{3234B41C-F1EA-45E3-9C44-DC8D3D1FF535}">
      <dgm:prSet/>
      <dgm:spPr/>
      <dgm:t>
        <a:bodyPr/>
        <a:lstStyle/>
        <a:p>
          <a:r>
            <a:rPr kumimoji="1" lang="ja-JP" dirty="0"/>
            <a:t>教育との連携に関しては、子どもの担任との連携のみならず、特別支援教育コーディネーター、養護教諭、主任教諭との連携が必要。そのために長期的に子どもと関わる相談支援専門員が、関係者がつながるためのキィーマンとして考えていくこと。</a:t>
          </a:r>
          <a:endParaRPr lang="en-US" dirty="0"/>
        </a:p>
      </dgm:t>
    </dgm:pt>
    <dgm:pt modelId="{92ECA33D-7633-4A4F-9451-B26A60B42ECE}" type="parTrans" cxnId="{D27B62F1-F676-4ABC-9656-7DE8E3D85EA8}">
      <dgm:prSet/>
      <dgm:spPr/>
      <dgm:t>
        <a:bodyPr/>
        <a:lstStyle/>
        <a:p>
          <a:endParaRPr lang="en-US"/>
        </a:p>
      </dgm:t>
    </dgm:pt>
    <dgm:pt modelId="{071DFD71-BE1F-4437-B05E-81737F915DC5}" type="sibTrans" cxnId="{D27B62F1-F676-4ABC-9656-7DE8E3D85EA8}">
      <dgm:prSet/>
      <dgm:spPr/>
      <dgm:t>
        <a:bodyPr/>
        <a:lstStyle/>
        <a:p>
          <a:endParaRPr lang="en-US"/>
        </a:p>
      </dgm:t>
    </dgm:pt>
    <dgm:pt modelId="{865CCD46-9FEF-4A69-B0FB-5399F6420227}" type="pres">
      <dgm:prSet presAssocID="{53F440AF-50EE-491B-B7A1-2033CA462A49}" presName="vert0" presStyleCnt="0">
        <dgm:presLayoutVars>
          <dgm:dir/>
          <dgm:animOne val="branch"/>
          <dgm:animLvl val="lvl"/>
        </dgm:presLayoutVars>
      </dgm:prSet>
      <dgm:spPr/>
      <dgm:t>
        <a:bodyPr/>
        <a:lstStyle/>
        <a:p>
          <a:endParaRPr kumimoji="1" lang="ja-JP" altLang="en-US"/>
        </a:p>
      </dgm:t>
    </dgm:pt>
    <dgm:pt modelId="{3E386B3E-3DFB-4180-9A1E-0BA3584B72F9}" type="pres">
      <dgm:prSet presAssocID="{63D0FD80-3AD7-4CF5-874F-DADE2872A87C}" presName="thickLine" presStyleLbl="alignNode1" presStyleIdx="0" presStyleCnt="3"/>
      <dgm:spPr/>
    </dgm:pt>
    <dgm:pt modelId="{CA1AB475-6A8F-4458-8ACA-0952BA279FEA}" type="pres">
      <dgm:prSet presAssocID="{63D0FD80-3AD7-4CF5-874F-DADE2872A87C}" presName="horz1" presStyleCnt="0"/>
      <dgm:spPr/>
    </dgm:pt>
    <dgm:pt modelId="{8645320A-CBB8-4A98-9B89-4E9F7EB60FE7}" type="pres">
      <dgm:prSet presAssocID="{63D0FD80-3AD7-4CF5-874F-DADE2872A87C}" presName="tx1" presStyleLbl="revTx" presStyleIdx="0" presStyleCnt="3"/>
      <dgm:spPr/>
      <dgm:t>
        <a:bodyPr/>
        <a:lstStyle/>
        <a:p>
          <a:endParaRPr kumimoji="1" lang="ja-JP" altLang="en-US"/>
        </a:p>
      </dgm:t>
    </dgm:pt>
    <dgm:pt modelId="{89CF9404-27CD-4DE7-A213-84532E35CAB6}" type="pres">
      <dgm:prSet presAssocID="{63D0FD80-3AD7-4CF5-874F-DADE2872A87C}" presName="vert1" presStyleCnt="0"/>
      <dgm:spPr/>
    </dgm:pt>
    <dgm:pt modelId="{9883FE9C-1448-46C8-A15F-C73E21A09A2B}" type="pres">
      <dgm:prSet presAssocID="{218A70BF-76D9-4FC2-969B-2D6828688C18}" presName="thickLine" presStyleLbl="alignNode1" presStyleIdx="1" presStyleCnt="3" custLinFactNeighborY="36710"/>
      <dgm:spPr/>
    </dgm:pt>
    <dgm:pt modelId="{88869A07-C62E-42AD-85FF-EC2B05BC86DE}" type="pres">
      <dgm:prSet presAssocID="{218A70BF-76D9-4FC2-969B-2D6828688C18}" presName="horz1" presStyleCnt="0"/>
      <dgm:spPr/>
    </dgm:pt>
    <dgm:pt modelId="{AD9ED520-A3CB-4DBB-BB12-8DEC77C6C181}" type="pres">
      <dgm:prSet presAssocID="{218A70BF-76D9-4FC2-969B-2D6828688C18}" presName="tx1" presStyleLbl="revTx" presStyleIdx="1" presStyleCnt="3"/>
      <dgm:spPr/>
      <dgm:t>
        <a:bodyPr/>
        <a:lstStyle/>
        <a:p>
          <a:endParaRPr kumimoji="1" lang="ja-JP" altLang="en-US"/>
        </a:p>
      </dgm:t>
    </dgm:pt>
    <dgm:pt modelId="{1F3BB159-8F8A-45B9-B970-8F0A1F21DC77}" type="pres">
      <dgm:prSet presAssocID="{218A70BF-76D9-4FC2-969B-2D6828688C18}" presName="vert1" presStyleCnt="0"/>
      <dgm:spPr/>
    </dgm:pt>
    <dgm:pt modelId="{9FE40C0A-31A1-45FA-AB35-D0B85DCCB8CA}" type="pres">
      <dgm:prSet presAssocID="{3234B41C-F1EA-45E3-9C44-DC8D3D1FF535}" presName="thickLine" presStyleLbl="alignNode1" presStyleIdx="2" presStyleCnt="3" custLinFactNeighborX="14" custLinFactNeighborY="-54071"/>
      <dgm:spPr/>
    </dgm:pt>
    <dgm:pt modelId="{8BEAE263-97AA-41C6-97EF-3B55339AE69E}" type="pres">
      <dgm:prSet presAssocID="{3234B41C-F1EA-45E3-9C44-DC8D3D1FF535}" presName="horz1" presStyleCnt="0"/>
      <dgm:spPr/>
    </dgm:pt>
    <dgm:pt modelId="{6959843E-064B-41CE-BD68-CC0A7B4C979E}" type="pres">
      <dgm:prSet presAssocID="{3234B41C-F1EA-45E3-9C44-DC8D3D1FF535}" presName="tx1" presStyleLbl="revTx" presStyleIdx="2" presStyleCnt="3" custLinFactNeighborY="-44852"/>
      <dgm:spPr/>
      <dgm:t>
        <a:bodyPr/>
        <a:lstStyle/>
        <a:p>
          <a:endParaRPr kumimoji="1" lang="ja-JP" altLang="en-US"/>
        </a:p>
      </dgm:t>
    </dgm:pt>
    <dgm:pt modelId="{C19F9EE1-674F-4B97-A102-F1E3CDE12666}" type="pres">
      <dgm:prSet presAssocID="{3234B41C-F1EA-45E3-9C44-DC8D3D1FF535}" presName="vert1" presStyleCnt="0"/>
      <dgm:spPr/>
    </dgm:pt>
  </dgm:ptLst>
  <dgm:cxnLst>
    <dgm:cxn modelId="{76658709-FE90-4BEF-8EFA-83E83B5F2EA4}" srcId="{53F440AF-50EE-491B-B7A1-2033CA462A49}" destId="{63D0FD80-3AD7-4CF5-874F-DADE2872A87C}" srcOrd="0" destOrd="0" parTransId="{5B913872-2181-418F-8B6A-EE040F23E407}" sibTransId="{8EF5E202-9BE1-4DF6-A202-FEB4242370EC}"/>
    <dgm:cxn modelId="{3AE3780B-D0B9-41A2-BBEA-024AA8B36EA1}" type="presOf" srcId="{3234B41C-F1EA-45E3-9C44-DC8D3D1FF535}" destId="{6959843E-064B-41CE-BD68-CC0A7B4C979E}" srcOrd="0" destOrd="0" presId="urn:microsoft.com/office/officeart/2008/layout/LinedList"/>
    <dgm:cxn modelId="{5F19BB20-D4DC-46BC-A578-8F6F2D1F88ED}" type="presOf" srcId="{53F440AF-50EE-491B-B7A1-2033CA462A49}" destId="{865CCD46-9FEF-4A69-B0FB-5399F6420227}" srcOrd="0" destOrd="0" presId="urn:microsoft.com/office/officeart/2008/layout/LinedList"/>
    <dgm:cxn modelId="{8BC033D9-8111-4D25-9D01-B1D4B44CE545}" type="presOf" srcId="{218A70BF-76D9-4FC2-969B-2D6828688C18}" destId="{AD9ED520-A3CB-4DBB-BB12-8DEC77C6C181}" srcOrd="0" destOrd="0" presId="urn:microsoft.com/office/officeart/2008/layout/LinedList"/>
    <dgm:cxn modelId="{506615CF-574B-4733-84B1-B302EAFD32B8}" type="presOf" srcId="{63D0FD80-3AD7-4CF5-874F-DADE2872A87C}" destId="{8645320A-CBB8-4A98-9B89-4E9F7EB60FE7}" srcOrd="0" destOrd="0" presId="urn:microsoft.com/office/officeart/2008/layout/LinedList"/>
    <dgm:cxn modelId="{060C7866-00D2-4E7A-B9DA-4344A6A22C4F}" srcId="{53F440AF-50EE-491B-B7A1-2033CA462A49}" destId="{218A70BF-76D9-4FC2-969B-2D6828688C18}" srcOrd="1" destOrd="0" parTransId="{FA337ED2-3B55-42BE-9BF5-A98D12E8ABA0}" sibTransId="{3840974E-576A-4EC3-A3E0-5DFC819DC3C6}"/>
    <dgm:cxn modelId="{D27B62F1-F676-4ABC-9656-7DE8E3D85EA8}" srcId="{53F440AF-50EE-491B-B7A1-2033CA462A49}" destId="{3234B41C-F1EA-45E3-9C44-DC8D3D1FF535}" srcOrd="2" destOrd="0" parTransId="{92ECA33D-7633-4A4F-9451-B26A60B42ECE}" sibTransId="{071DFD71-BE1F-4437-B05E-81737F915DC5}"/>
    <dgm:cxn modelId="{D015A905-F527-4B35-A2C3-75AA5DD1540A}" type="presParOf" srcId="{865CCD46-9FEF-4A69-B0FB-5399F6420227}" destId="{3E386B3E-3DFB-4180-9A1E-0BA3584B72F9}" srcOrd="0" destOrd="0" presId="urn:microsoft.com/office/officeart/2008/layout/LinedList"/>
    <dgm:cxn modelId="{8EAE0996-2761-4D33-B01B-10A9F209B457}" type="presParOf" srcId="{865CCD46-9FEF-4A69-B0FB-5399F6420227}" destId="{CA1AB475-6A8F-4458-8ACA-0952BA279FEA}" srcOrd="1" destOrd="0" presId="urn:microsoft.com/office/officeart/2008/layout/LinedList"/>
    <dgm:cxn modelId="{79D9FB81-5E15-4D6A-849B-1AD337E9713F}" type="presParOf" srcId="{CA1AB475-6A8F-4458-8ACA-0952BA279FEA}" destId="{8645320A-CBB8-4A98-9B89-4E9F7EB60FE7}" srcOrd="0" destOrd="0" presId="urn:microsoft.com/office/officeart/2008/layout/LinedList"/>
    <dgm:cxn modelId="{E4BB324B-9076-4914-A684-9B5372B1F05B}" type="presParOf" srcId="{CA1AB475-6A8F-4458-8ACA-0952BA279FEA}" destId="{89CF9404-27CD-4DE7-A213-84532E35CAB6}" srcOrd="1" destOrd="0" presId="urn:microsoft.com/office/officeart/2008/layout/LinedList"/>
    <dgm:cxn modelId="{242410D4-3340-438D-960F-ECD73469664B}" type="presParOf" srcId="{865CCD46-9FEF-4A69-B0FB-5399F6420227}" destId="{9883FE9C-1448-46C8-A15F-C73E21A09A2B}" srcOrd="2" destOrd="0" presId="urn:microsoft.com/office/officeart/2008/layout/LinedList"/>
    <dgm:cxn modelId="{21159C02-4DF2-47BF-A40B-9EB1840BB442}" type="presParOf" srcId="{865CCD46-9FEF-4A69-B0FB-5399F6420227}" destId="{88869A07-C62E-42AD-85FF-EC2B05BC86DE}" srcOrd="3" destOrd="0" presId="urn:microsoft.com/office/officeart/2008/layout/LinedList"/>
    <dgm:cxn modelId="{52C0B07C-A1EE-4654-AB13-00DA35DF71B8}" type="presParOf" srcId="{88869A07-C62E-42AD-85FF-EC2B05BC86DE}" destId="{AD9ED520-A3CB-4DBB-BB12-8DEC77C6C181}" srcOrd="0" destOrd="0" presId="urn:microsoft.com/office/officeart/2008/layout/LinedList"/>
    <dgm:cxn modelId="{B52D3B08-FA38-41FF-A3FB-7336EBFD4B5F}" type="presParOf" srcId="{88869A07-C62E-42AD-85FF-EC2B05BC86DE}" destId="{1F3BB159-8F8A-45B9-B970-8F0A1F21DC77}" srcOrd="1" destOrd="0" presId="urn:microsoft.com/office/officeart/2008/layout/LinedList"/>
    <dgm:cxn modelId="{EE6974C2-8823-4206-8404-B07F8600500C}" type="presParOf" srcId="{865CCD46-9FEF-4A69-B0FB-5399F6420227}" destId="{9FE40C0A-31A1-45FA-AB35-D0B85DCCB8CA}" srcOrd="4" destOrd="0" presId="urn:microsoft.com/office/officeart/2008/layout/LinedList"/>
    <dgm:cxn modelId="{DC05C1ED-B96C-46A0-BCCA-33C07DC3BF8B}" type="presParOf" srcId="{865CCD46-9FEF-4A69-B0FB-5399F6420227}" destId="{8BEAE263-97AA-41C6-97EF-3B55339AE69E}" srcOrd="5" destOrd="0" presId="urn:microsoft.com/office/officeart/2008/layout/LinedList"/>
    <dgm:cxn modelId="{B493C388-54EC-4BA6-8B12-993B15A802A9}" type="presParOf" srcId="{8BEAE263-97AA-41C6-97EF-3B55339AE69E}" destId="{6959843E-064B-41CE-BD68-CC0A7B4C979E}" srcOrd="0" destOrd="0" presId="urn:microsoft.com/office/officeart/2008/layout/LinedList"/>
    <dgm:cxn modelId="{EF1B6613-A529-454A-B830-BAB1FA4403AE}" type="presParOf" srcId="{8BEAE263-97AA-41C6-97EF-3B55339AE69E}" destId="{C19F9EE1-674F-4B97-A102-F1E3CDE12666}"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F52EE2-E3FA-4D02-B210-6EEA1AA6E219}"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FA6812C5-B868-4D32-88AA-A3B69A016C95}">
      <dgm:prSet/>
      <dgm:spPr/>
      <dgm:t>
        <a:bodyPr/>
        <a:lstStyle/>
        <a:p>
          <a:r>
            <a:rPr kumimoji="1" lang="ja-JP"/>
            <a:t>学齢期の子どもの日中活動の中心は学校であり、学校での子どもの状態の把握なくして、事例の検討は深まらない。</a:t>
          </a:r>
          <a:endParaRPr lang="en-US"/>
        </a:p>
      </dgm:t>
    </dgm:pt>
    <dgm:pt modelId="{27EAF8BB-DDDE-435D-9D67-592F5CFDD638}" type="parTrans" cxnId="{87822F48-7E44-4AD5-A221-7E21F65D1D20}">
      <dgm:prSet/>
      <dgm:spPr/>
      <dgm:t>
        <a:bodyPr/>
        <a:lstStyle/>
        <a:p>
          <a:endParaRPr lang="en-US"/>
        </a:p>
      </dgm:t>
    </dgm:pt>
    <dgm:pt modelId="{362CF77D-2D0C-4D6A-A176-8ACC8E474793}" type="sibTrans" cxnId="{87822F48-7E44-4AD5-A221-7E21F65D1D20}">
      <dgm:prSet phldrT="1" phldr="0"/>
      <dgm:spPr/>
      <dgm:t>
        <a:bodyPr/>
        <a:lstStyle/>
        <a:p>
          <a:endParaRPr lang="en-US"/>
        </a:p>
      </dgm:t>
    </dgm:pt>
    <dgm:pt modelId="{607F120A-D4A3-4157-92E7-FEBCE3F371AC}">
      <dgm:prSet/>
      <dgm:spPr/>
      <dgm:t>
        <a:bodyPr/>
        <a:lstStyle/>
        <a:p>
          <a:r>
            <a:rPr kumimoji="1" lang="ja-JP" dirty="0"/>
            <a:t>医療、教育、福祉及び家庭での生活の視点それぞれがうまく絡み合うことが理想だが、それぞれの機関が総合的に支援方針を立てていくこと</a:t>
          </a:r>
          <a:r>
            <a:rPr kumimoji="1" lang="ja-JP" altLang="en-US" dirty="0"/>
            <a:t>は、決して</a:t>
          </a:r>
          <a:r>
            <a:rPr kumimoji="1" lang="ja-JP" dirty="0"/>
            <a:t>得意なわけではないことを認識しておく。</a:t>
          </a:r>
          <a:endParaRPr lang="en-US" dirty="0"/>
        </a:p>
      </dgm:t>
    </dgm:pt>
    <dgm:pt modelId="{25E981A2-7261-4CDE-A1F4-B66B9DFD05A3}" type="parTrans" cxnId="{FB4CB344-79C5-434E-960F-90EF027FCDBC}">
      <dgm:prSet/>
      <dgm:spPr/>
      <dgm:t>
        <a:bodyPr/>
        <a:lstStyle/>
        <a:p>
          <a:endParaRPr lang="en-US"/>
        </a:p>
      </dgm:t>
    </dgm:pt>
    <dgm:pt modelId="{BECB8427-1637-4E02-A5CF-C20A4ECED2FE}" type="sibTrans" cxnId="{FB4CB344-79C5-434E-960F-90EF027FCDBC}">
      <dgm:prSet phldrT="2" phldr="0"/>
      <dgm:spPr/>
      <dgm:t>
        <a:bodyPr/>
        <a:lstStyle/>
        <a:p>
          <a:endParaRPr lang="en-US"/>
        </a:p>
      </dgm:t>
    </dgm:pt>
    <dgm:pt modelId="{E832F74E-DC6F-42B8-B1E5-E84C4A381E06}">
      <dgm:prSet/>
      <dgm:spPr/>
      <dgm:t>
        <a:bodyPr/>
        <a:lstStyle/>
        <a:p>
          <a:r>
            <a:rPr kumimoji="1" lang="ja-JP" dirty="0"/>
            <a:t>医療的ケア児においては、子どもが「外に出かけること」を</a:t>
          </a:r>
          <a:r>
            <a:rPr kumimoji="1" lang="ja-JP" altLang="en-US" dirty="0"/>
            <a:t>重視しつつ</a:t>
          </a:r>
          <a:r>
            <a:rPr kumimoji="1" lang="ja-JP" dirty="0"/>
            <a:t>、地域のチームとして途切れない支援が提供できるようにしていく。</a:t>
          </a:r>
          <a:r>
            <a:rPr kumimoji="1" lang="ja-JP" altLang="en-US" dirty="0"/>
            <a:t>（＝多職種連携のチーム作りとその継続）</a:t>
          </a:r>
          <a:endParaRPr lang="en-US" dirty="0"/>
        </a:p>
      </dgm:t>
    </dgm:pt>
    <dgm:pt modelId="{442EEB37-5C13-4EBF-900A-B1B6BB888604}" type="parTrans" cxnId="{5D0D2CD7-8D04-47DD-898C-C028C0BE7C1A}">
      <dgm:prSet/>
      <dgm:spPr/>
      <dgm:t>
        <a:bodyPr/>
        <a:lstStyle/>
        <a:p>
          <a:endParaRPr lang="en-US"/>
        </a:p>
      </dgm:t>
    </dgm:pt>
    <dgm:pt modelId="{408D9753-D1E6-468B-B0D0-20597BB73E35}" type="sibTrans" cxnId="{5D0D2CD7-8D04-47DD-898C-C028C0BE7C1A}">
      <dgm:prSet phldrT="3" phldr="0"/>
      <dgm:spPr/>
      <dgm:t>
        <a:bodyPr/>
        <a:lstStyle/>
        <a:p>
          <a:endParaRPr lang="en-US"/>
        </a:p>
      </dgm:t>
    </dgm:pt>
    <dgm:pt modelId="{FE491A7A-A751-410D-B10F-36C9FC6C8E89}" type="pres">
      <dgm:prSet presAssocID="{10F52EE2-E3FA-4D02-B210-6EEA1AA6E219}" presName="vert0" presStyleCnt="0">
        <dgm:presLayoutVars>
          <dgm:dir/>
          <dgm:animOne val="branch"/>
          <dgm:animLvl val="lvl"/>
        </dgm:presLayoutVars>
      </dgm:prSet>
      <dgm:spPr/>
      <dgm:t>
        <a:bodyPr/>
        <a:lstStyle/>
        <a:p>
          <a:endParaRPr kumimoji="1" lang="ja-JP" altLang="en-US"/>
        </a:p>
      </dgm:t>
    </dgm:pt>
    <dgm:pt modelId="{518CD05B-12DB-4054-B03B-C6F2F3CB5849}" type="pres">
      <dgm:prSet presAssocID="{FA6812C5-B868-4D32-88AA-A3B69A016C95}" presName="thickLine" presStyleLbl="alignNode1" presStyleIdx="0" presStyleCnt="3"/>
      <dgm:spPr/>
    </dgm:pt>
    <dgm:pt modelId="{9D76DD4C-A6B5-4A54-BB67-5E4EB3B0005C}" type="pres">
      <dgm:prSet presAssocID="{FA6812C5-B868-4D32-88AA-A3B69A016C95}" presName="horz1" presStyleCnt="0"/>
      <dgm:spPr/>
    </dgm:pt>
    <dgm:pt modelId="{37E64D00-39B9-42EA-8230-8D07E7680019}" type="pres">
      <dgm:prSet presAssocID="{FA6812C5-B868-4D32-88AA-A3B69A016C95}" presName="tx1" presStyleLbl="revTx" presStyleIdx="0" presStyleCnt="3"/>
      <dgm:spPr/>
      <dgm:t>
        <a:bodyPr/>
        <a:lstStyle/>
        <a:p>
          <a:endParaRPr kumimoji="1" lang="ja-JP" altLang="en-US"/>
        </a:p>
      </dgm:t>
    </dgm:pt>
    <dgm:pt modelId="{F8EC2065-A132-4C22-A112-7253A36290B9}" type="pres">
      <dgm:prSet presAssocID="{FA6812C5-B868-4D32-88AA-A3B69A016C95}" presName="vert1" presStyleCnt="0"/>
      <dgm:spPr/>
    </dgm:pt>
    <dgm:pt modelId="{E69D4810-B9B0-45D5-94EB-03A6324B090A}" type="pres">
      <dgm:prSet presAssocID="{607F120A-D4A3-4157-92E7-FEBCE3F371AC}" presName="thickLine" presStyleLbl="alignNode1" presStyleIdx="1" presStyleCnt="3"/>
      <dgm:spPr/>
    </dgm:pt>
    <dgm:pt modelId="{4701A5E5-B90B-46EB-9D1D-1CD18CFE56C8}" type="pres">
      <dgm:prSet presAssocID="{607F120A-D4A3-4157-92E7-FEBCE3F371AC}" presName="horz1" presStyleCnt="0"/>
      <dgm:spPr/>
    </dgm:pt>
    <dgm:pt modelId="{C7C4F180-B437-4B48-8AF0-46AA5AA3A93C}" type="pres">
      <dgm:prSet presAssocID="{607F120A-D4A3-4157-92E7-FEBCE3F371AC}" presName="tx1" presStyleLbl="revTx" presStyleIdx="1" presStyleCnt="3"/>
      <dgm:spPr/>
      <dgm:t>
        <a:bodyPr/>
        <a:lstStyle/>
        <a:p>
          <a:endParaRPr kumimoji="1" lang="ja-JP" altLang="en-US"/>
        </a:p>
      </dgm:t>
    </dgm:pt>
    <dgm:pt modelId="{C6540A5A-DB22-4B53-AA36-B695A68382F3}" type="pres">
      <dgm:prSet presAssocID="{607F120A-D4A3-4157-92E7-FEBCE3F371AC}" presName="vert1" presStyleCnt="0"/>
      <dgm:spPr/>
    </dgm:pt>
    <dgm:pt modelId="{869D2578-E9D3-4922-9330-C5F12AF090A3}" type="pres">
      <dgm:prSet presAssocID="{E832F74E-DC6F-42B8-B1E5-E84C4A381E06}" presName="thickLine" presStyleLbl="alignNode1" presStyleIdx="2" presStyleCnt="3"/>
      <dgm:spPr/>
    </dgm:pt>
    <dgm:pt modelId="{FC67EAE3-5AA2-455B-BB3A-6F86F2431D2F}" type="pres">
      <dgm:prSet presAssocID="{E832F74E-DC6F-42B8-B1E5-E84C4A381E06}" presName="horz1" presStyleCnt="0"/>
      <dgm:spPr/>
    </dgm:pt>
    <dgm:pt modelId="{10B759A8-D09A-4F7E-B204-362E9D3D7083}" type="pres">
      <dgm:prSet presAssocID="{E832F74E-DC6F-42B8-B1E5-E84C4A381E06}" presName="tx1" presStyleLbl="revTx" presStyleIdx="2" presStyleCnt="3"/>
      <dgm:spPr/>
      <dgm:t>
        <a:bodyPr/>
        <a:lstStyle/>
        <a:p>
          <a:endParaRPr kumimoji="1" lang="ja-JP" altLang="en-US"/>
        </a:p>
      </dgm:t>
    </dgm:pt>
    <dgm:pt modelId="{7C940850-8B53-4696-9E79-FDCCA4C4D59B}" type="pres">
      <dgm:prSet presAssocID="{E832F74E-DC6F-42B8-B1E5-E84C4A381E06}" presName="vert1" presStyleCnt="0"/>
      <dgm:spPr/>
    </dgm:pt>
  </dgm:ptLst>
  <dgm:cxnLst>
    <dgm:cxn modelId="{DE8C9A11-909D-4D0E-B161-F125361F22D7}" type="presOf" srcId="{E832F74E-DC6F-42B8-B1E5-E84C4A381E06}" destId="{10B759A8-D09A-4F7E-B204-362E9D3D7083}" srcOrd="0" destOrd="0" presId="urn:microsoft.com/office/officeart/2008/layout/LinedList"/>
    <dgm:cxn modelId="{5D0D2CD7-8D04-47DD-898C-C028C0BE7C1A}" srcId="{10F52EE2-E3FA-4D02-B210-6EEA1AA6E219}" destId="{E832F74E-DC6F-42B8-B1E5-E84C4A381E06}" srcOrd="2" destOrd="0" parTransId="{442EEB37-5C13-4EBF-900A-B1B6BB888604}" sibTransId="{408D9753-D1E6-468B-B0D0-20597BB73E35}"/>
    <dgm:cxn modelId="{87822F48-7E44-4AD5-A221-7E21F65D1D20}" srcId="{10F52EE2-E3FA-4D02-B210-6EEA1AA6E219}" destId="{FA6812C5-B868-4D32-88AA-A3B69A016C95}" srcOrd="0" destOrd="0" parTransId="{27EAF8BB-DDDE-435D-9D67-592F5CFDD638}" sibTransId="{362CF77D-2D0C-4D6A-A176-8ACC8E474793}"/>
    <dgm:cxn modelId="{BD6F7742-1CBC-41D2-B418-032017779CE4}" type="presOf" srcId="{607F120A-D4A3-4157-92E7-FEBCE3F371AC}" destId="{C7C4F180-B437-4B48-8AF0-46AA5AA3A93C}" srcOrd="0" destOrd="0" presId="urn:microsoft.com/office/officeart/2008/layout/LinedList"/>
    <dgm:cxn modelId="{FB4CB344-79C5-434E-960F-90EF027FCDBC}" srcId="{10F52EE2-E3FA-4D02-B210-6EEA1AA6E219}" destId="{607F120A-D4A3-4157-92E7-FEBCE3F371AC}" srcOrd="1" destOrd="0" parTransId="{25E981A2-7261-4CDE-A1F4-B66B9DFD05A3}" sibTransId="{BECB8427-1637-4E02-A5CF-C20A4ECED2FE}"/>
    <dgm:cxn modelId="{2F815AC3-9F83-4BC5-94CF-01C1390EF74E}" type="presOf" srcId="{10F52EE2-E3FA-4D02-B210-6EEA1AA6E219}" destId="{FE491A7A-A751-410D-B10F-36C9FC6C8E89}" srcOrd="0" destOrd="0" presId="urn:microsoft.com/office/officeart/2008/layout/LinedList"/>
    <dgm:cxn modelId="{E7A8CBF1-4BA0-49EF-B7B2-A459A9BE06E2}" type="presOf" srcId="{FA6812C5-B868-4D32-88AA-A3B69A016C95}" destId="{37E64D00-39B9-42EA-8230-8D07E7680019}" srcOrd="0" destOrd="0" presId="urn:microsoft.com/office/officeart/2008/layout/LinedList"/>
    <dgm:cxn modelId="{F30A4C1E-4E84-46B6-899B-E7B8B356A60A}" type="presParOf" srcId="{FE491A7A-A751-410D-B10F-36C9FC6C8E89}" destId="{518CD05B-12DB-4054-B03B-C6F2F3CB5849}" srcOrd="0" destOrd="0" presId="urn:microsoft.com/office/officeart/2008/layout/LinedList"/>
    <dgm:cxn modelId="{40ACDDC8-626C-4238-ADBB-0AC6C075E7DE}" type="presParOf" srcId="{FE491A7A-A751-410D-B10F-36C9FC6C8E89}" destId="{9D76DD4C-A6B5-4A54-BB67-5E4EB3B0005C}" srcOrd="1" destOrd="0" presId="urn:microsoft.com/office/officeart/2008/layout/LinedList"/>
    <dgm:cxn modelId="{019EE70C-CB5B-4381-A04F-6C8CAE1AC192}" type="presParOf" srcId="{9D76DD4C-A6B5-4A54-BB67-5E4EB3B0005C}" destId="{37E64D00-39B9-42EA-8230-8D07E7680019}" srcOrd="0" destOrd="0" presId="urn:microsoft.com/office/officeart/2008/layout/LinedList"/>
    <dgm:cxn modelId="{6817E2C5-DF68-4B1A-831E-86FAED7C7C09}" type="presParOf" srcId="{9D76DD4C-A6B5-4A54-BB67-5E4EB3B0005C}" destId="{F8EC2065-A132-4C22-A112-7253A36290B9}" srcOrd="1" destOrd="0" presId="urn:microsoft.com/office/officeart/2008/layout/LinedList"/>
    <dgm:cxn modelId="{780B3450-0D3F-4E8E-B0C5-B033FFC60EA2}" type="presParOf" srcId="{FE491A7A-A751-410D-B10F-36C9FC6C8E89}" destId="{E69D4810-B9B0-45D5-94EB-03A6324B090A}" srcOrd="2" destOrd="0" presId="urn:microsoft.com/office/officeart/2008/layout/LinedList"/>
    <dgm:cxn modelId="{2AB84667-B07E-40FF-AEEA-D93AF0DA28A9}" type="presParOf" srcId="{FE491A7A-A751-410D-B10F-36C9FC6C8E89}" destId="{4701A5E5-B90B-46EB-9D1D-1CD18CFE56C8}" srcOrd="3" destOrd="0" presId="urn:microsoft.com/office/officeart/2008/layout/LinedList"/>
    <dgm:cxn modelId="{16C7DF9D-DBF9-495B-A9B5-F4CC56260923}" type="presParOf" srcId="{4701A5E5-B90B-46EB-9D1D-1CD18CFE56C8}" destId="{C7C4F180-B437-4B48-8AF0-46AA5AA3A93C}" srcOrd="0" destOrd="0" presId="urn:microsoft.com/office/officeart/2008/layout/LinedList"/>
    <dgm:cxn modelId="{C9F39794-D128-4F3C-9F1A-D949D98CF45B}" type="presParOf" srcId="{4701A5E5-B90B-46EB-9D1D-1CD18CFE56C8}" destId="{C6540A5A-DB22-4B53-AA36-B695A68382F3}" srcOrd="1" destOrd="0" presId="urn:microsoft.com/office/officeart/2008/layout/LinedList"/>
    <dgm:cxn modelId="{72B18573-9E51-4267-861F-BA6413FEDE07}" type="presParOf" srcId="{FE491A7A-A751-410D-B10F-36C9FC6C8E89}" destId="{869D2578-E9D3-4922-9330-C5F12AF090A3}" srcOrd="4" destOrd="0" presId="urn:microsoft.com/office/officeart/2008/layout/LinedList"/>
    <dgm:cxn modelId="{A982BA55-A73D-4BEC-BDC0-FF83D704AB0C}" type="presParOf" srcId="{FE491A7A-A751-410D-B10F-36C9FC6C8E89}" destId="{FC67EAE3-5AA2-455B-BB3A-6F86F2431D2F}" srcOrd="5" destOrd="0" presId="urn:microsoft.com/office/officeart/2008/layout/LinedList"/>
    <dgm:cxn modelId="{F9964F60-713B-4C57-A843-21A19B71D26A}" type="presParOf" srcId="{FC67EAE3-5AA2-455B-BB3A-6F86F2431D2F}" destId="{10B759A8-D09A-4F7E-B204-362E9D3D7083}" srcOrd="0" destOrd="0" presId="urn:microsoft.com/office/officeart/2008/layout/LinedList"/>
    <dgm:cxn modelId="{4E758815-E57D-4FEA-B50B-A388F396ACB4}" type="presParOf" srcId="{FC67EAE3-5AA2-455B-BB3A-6F86F2431D2F}" destId="{7C940850-8B53-4696-9E79-FDCCA4C4D59B}"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0FEB05A-68FC-4CD8-A96C-C3697EF42F23}"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E309374B-F0A5-420D-B1BC-33BAD0BBD72C}">
      <dgm:prSet/>
      <dgm:spPr/>
      <dgm:t>
        <a:bodyPr/>
        <a:lstStyle/>
        <a:p>
          <a:r>
            <a:rPr kumimoji="1" lang="ja-JP" dirty="0"/>
            <a:t>公的福祉サービスでは、自立訓練、就労移行、地域定着支援の事業等を有効に活用して、本人の持つ強みをしっかりと活かしていく時期である。様々な支援を適切な時期に、適切なタイミングで</a:t>
          </a:r>
          <a:r>
            <a:rPr kumimoji="1" lang="ja-JP" altLang="en-US" dirty="0"/>
            <a:t>利用</a:t>
          </a:r>
          <a:r>
            <a:rPr kumimoji="1" lang="ja-JP" dirty="0"/>
            <a:t>していくために、相談支援専門員とは常に連携を取り、利用計画における総合的な支援方針を共に検討していくこと。</a:t>
          </a:r>
          <a:endParaRPr lang="en-US" dirty="0"/>
        </a:p>
      </dgm:t>
    </dgm:pt>
    <dgm:pt modelId="{E0692A12-F4FB-4CF5-99C4-8C67018039C0}" type="parTrans" cxnId="{90473A36-19A8-4AF2-805D-B135FD0DE70E}">
      <dgm:prSet/>
      <dgm:spPr/>
      <dgm:t>
        <a:bodyPr/>
        <a:lstStyle/>
        <a:p>
          <a:endParaRPr lang="en-US"/>
        </a:p>
      </dgm:t>
    </dgm:pt>
    <dgm:pt modelId="{2063B381-E99E-4BD7-B566-EDE2F8D6102D}" type="sibTrans" cxnId="{90473A36-19A8-4AF2-805D-B135FD0DE70E}">
      <dgm:prSet/>
      <dgm:spPr/>
      <dgm:t>
        <a:bodyPr/>
        <a:lstStyle/>
        <a:p>
          <a:endParaRPr lang="en-US"/>
        </a:p>
      </dgm:t>
    </dgm:pt>
    <dgm:pt modelId="{906F1FBE-02B6-462A-9990-CE88D7DF3414}">
      <dgm:prSet/>
      <dgm:spPr/>
      <dgm:t>
        <a:bodyPr/>
        <a:lstStyle/>
        <a:p>
          <a:r>
            <a:rPr kumimoji="1" lang="ja-JP" dirty="0"/>
            <a:t>就労、働くことに関係することが支援の目標となりがちな時期だが、休養とリフレッシュタイムが充実してこそ、就労の継続の可能性は広がっていく。生活全体を見渡しながら、支援の方向性を考えていくためには、相談支援専門員との連携は欠かせない。</a:t>
          </a:r>
          <a:endParaRPr lang="en-US" dirty="0"/>
        </a:p>
      </dgm:t>
    </dgm:pt>
    <dgm:pt modelId="{84C1E309-88AF-4125-A033-637A430E8B83}" type="parTrans" cxnId="{BE94AA7E-1C8C-419F-AB7B-6CCAB79484C8}">
      <dgm:prSet/>
      <dgm:spPr/>
      <dgm:t>
        <a:bodyPr/>
        <a:lstStyle/>
        <a:p>
          <a:endParaRPr lang="en-US"/>
        </a:p>
      </dgm:t>
    </dgm:pt>
    <dgm:pt modelId="{521E2420-A4EE-4243-BA22-30710723E115}" type="sibTrans" cxnId="{BE94AA7E-1C8C-419F-AB7B-6CCAB79484C8}">
      <dgm:prSet/>
      <dgm:spPr/>
      <dgm:t>
        <a:bodyPr/>
        <a:lstStyle/>
        <a:p>
          <a:endParaRPr lang="en-US"/>
        </a:p>
      </dgm:t>
    </dgm:pt>
    <dgm:pt modelId="{BD2CC3B8-0527-4107-A9F0-427F74BA2008}" type="pres">
      <dgm:prSet presAssocID="{80FEB05A-68FC-4CD8-A96C-C3697EF42F23}" presName="vert0" presStyleCnt="0">
        <dgm:presLayoutVars>
          <dgm:dir/>
          <dgm:animOne val="branch"/>
          <dgm:animLvl val="lvl"/>
        </dgm:presLayoutVars>
      </dgm:prSet>
      <dgm:spPr/>
      <dgm:t>
        <a:bodyPr/>
        <a:lstStyle/>
        <a:p>
          <a:endParaRPr kumimoji="1" lang="ja-JP" altLang="en-US"/>
        </a:p>
      </dgm:t>
    </dgm:pt>
    <dgm:pt modelId="{75E21F92-0A63-43A7-BB36-4C1587B6659A}" type="pres">
      <dgm:prSet presAssocID="{E309374B-F0A5-420D-B1BC-33BAD0BBD72C}" presName="thickLine" presStyleLbl="alignNode1" presStyleIdx="0" presStyleCnt="2"/>
      <dgm:spPr/>
    </dgm:pt>
    <dgm:pt modelId="{C52E80E1-BA94-4C53-81E7-A0BD4C80042E}" type="pres">
      <dgm:prSet presAssocID="{E309374B-F0A5-420D-B1BC-33BAD0BBD72C}" presName="horz1" presStyleCnt="0"/>
      <dgm:spPr/>
    </dgm:pt>
    <dgm:pt modelId="{5042C0A9-4847-4831-A579-BFEDAA7C8291}" type="pres">
      <dgm:prSet presAssocID="{E309374B-F0A5-420D-B1BC-33BAD0BBD72C}" presName="tx1" presStyleLbl="revTx" presStyleIdx="0" presStyleCnt="2"/>
      <dgm:spPr/>
      <dgm:t>
        <a:bodyPr/>
        <a:lstStyle/>
        <a:p>
          <a:endParaRPr kumimoji="1" lang="ja-JP" altLang="en-US"/>
        </a:p>
      </dgm:t>
    </dgm:pt>
    <dgm:pt modelId="{40C5B067-A86D-46C2-95E7-666C35781E44}" type="pres">
      <dgm:prSet presAssocID="{E309374B-F0A5-420D-B1BC-33BAD0BBD72C}" presName="vert1" presStyleCnt="0"/>
      <dgm:spPr/>
    </dgm:pt>
    <dgm:pt modelId="{092EBE5B-AF89-468F-BD08-C18759097961}" type="pres">
      <dgm:prSet presAssocID="{906F1FBE-02B6-462A-9990-CE88D7DF3414}" presName="thickLine" presStyleLbl="alignNode1" presStyleIdx="1" presStyleCnt="2"/>
      <dgm:spPr/>
    </dgm:pt>
    <dgm:pt modelId="{1E94D395-6D52-42E8-8A0D-786D0A8491BA}" type="pres">
      <dgm:prSet presAssocID="{906F1FBE-02B6-462A-9990-CE88D7DF3414}" presName="horz1" presStyleCnt="0"/>
      <dgm:spPr/>
    </dgm:pt>
    <dgm:pt modelId="{6BB7D72A-B5A2-4EC4-9C6D-4DE8FB784FE3}" type="pres">
      <dgm:prSet presAssocID="{906F1FBE-02B6-462A-9990-CE88D7DF3414}" presName="tx1" presStyleLbl="revTx" presStyleIdx="1" presStyleCnt="2"/>
      <dgm:spPr/>
      <dgm:t>
        <a:bodyPr/>
        <a:lstStyle/>
        <a:p>
          <a:endParaRPr kumimoji="1" lang="ja-JP" altLang="en-US"/>
        </a:p>
      </dgm:t>
    </dgm:pt>
    <dgm:pt modelId="{E6394809-90D2-4CA2-A2E6-4F9ED8D2A73B}" type="pres">
      <dgm:prSet presAssocID="{906F1FBE-02B6-462A-9990-CE88D7DF3414}" presName="vert1" presStyleCnt="0"/>
      <dgm:spPr/>
    </dgm:pt>
  </dgm:ptLst>
  <dgm:cxnLst>
    <dgm:cxn modelId="{62A690B1-6BFE-43A9-89BE-6B1729BC9D85}" type="presOf" srcId="{906F1FBE-02B6-462A-9990-CE88D7DF3414}" destId="{6BB7D72A-B5A2-4EC4-9C6D-4DE8FB784FE3}" srcOrd="0" destOrd="0" presId="urn:microsoft.com/office/officeart/2008/layout/LinedList"/>
    <dgm:cxn modelId="{034F877E-D888-42F5-BE55-FE20AFC29E0C}" type="presOf" srcId="{E309374B-F0A5-420D-B1BC-33BAD0BBD72C}" destId="{5042C0A9-4847-4831-A579-BFEDAA7C8291}" srcOrd="0" destOrd="0" presId="urn:microsoft.com/office/officeart/2008/layout/LinedList"/>
    <dgm:cxn modelId="{BE94AA7E-1C8C-419F-AB7B-6CCAB79484C8}" srcId="{80FEB05A-68FC-4CD8-A96C-C3697EF42F23}" destId="{906F1FBE-02B6-462A-9990-CE88D7DF3414}" srcOrd="1" destOrd="0" parTransId="{84C1E309-88AF-4125-A033-637A430E8B83}" sibTransId="{521E2420-A4EE-4243-BA22-30710723E115}"/>
    <dgm:cxn modelId="{90473A36-19A8-4AF2-805D-B135FD0DE70E}" srcId="{80FEB05A-68FC-4CD8-A96C-C3697EF42F23}" destId="{E309374B-F0A5-420D-B1BC-33BAD0BBD72C}" srcOrd="0" destOrd="0" parTransId="{E0692A12-F4FB-4CF5-99C4-8C67018039C0}" sibTransId="{2063B381-E99E-4BD7-B566-EDE2F8D6102D}"/>
    <dgm:cxn modelId="{EB2E62E8-931F-4A71-921E-6EF4E42E1DDE}" type="presOf" srcId="{80FEB05A-68FC-4CD8-A96C-C3697EF42F23}" destId="{BD2CC3B8-0527-4107-A9F0-427F74BA2008}" srcOrd="0" destOrd="0" presId="urn:microsoft.com/office/officeart/2008/layout/LinedList"/>
    <dgm:cxn modelId="{1E948BBE-E96C-41DE-BE60-4064FA75662D}" type="presParOf" srcId="{BD2CC3B8-0527-4107-A9F0-427F74BA2008}" destId="{75E21F92-0A63-43A7-BB36-4C1587B6659A}" srcOrd="0" destOrd="0" presId="urn:microsoft.com/office/officeart/2008/layout/LinedList"/>
    <dgm:cxn modelId="{DB18593E-64BD-4313-9479-BEEA760DBDF0}" type="presParOf" srcId="{BD2CC3B8-0527-4107-A9F0-427F74BA2008}" destId="{C52E80E1-BA94-4C53-81E7-A0BD4C80042E}" srcOrd="1" destOrd="0" presId="urn:microsoft.com/office/officeart/2008/layout/LinedList"/>
    <dgm:cxn modelId="{BE8AD6EE-BDF2-4A9E-ACD8-7233017212A4}" type="presParOf" srcId="{C52E80E1-BA94-4C53-81E7-A0BD4C80042E}" destId="{5042C0A9-4847-4831-A579-BFEDAA7C8291}" srcOrd="0" destOrd="0" presId="urn:microsoft.com/office/officeart/2008/layout/LinedList"/>
    <dgm:cxn modelId="{15F887EB-A0C7-41F3-A82B-6E009CD56A57}" type="presParOf" srcId="{C52E80E1-BA94-4C53-81E7-A0BD4C80042E}" destId="{40C5B067-A86D-46C2-95E7-666C35781E44}" srcOrd="1" destOrd="0" presId="urn:microsoft.com/office/officeart/2008/layout/LinedList"/>
    <dgm:cxn modelId="{CF6211DD-45A0-4FF1-8861-7982635FFD15}" type="presParOf" srcId="{BD2CC3B8-0527-4107-A9F0-427F74BA2008}" destId="{092EBE5B-AF89-468F-BD08-C18759097961}" srcOrd="2" destOrd="0" presId="urn:microsoft.com/office/officeart/2008/layout/LinedList"/>
    <dgm:cxn modelId="{E53AC167-A475-4E39-AF9D-10608BEC843C}" type="presParOf" srcId="{BD2CC3B8-0527-4107-A9F0-427F74BA2008}" destId="{1E94D395-6D52-42E8-8A0D-786D0A8491BA}" srcOrd="3" destOrd="0" presId="urn:microsoft.com/office/officeart/2008/layout/LinedList"/>
    <dgm:cxn modelId="{E4097B65-0AB2-4592-A300-7A86C8EFEC83}" type="presParOf" srcId="{1E94D395-6D52-42E8-8A0D-786D0A8491BA}" destId="{6BB7D72A-B5A2-4EC4-9C6D-4DE8FB784FE3}" srcOrd="0" destOrd="0" presId="urn:microsoft.com/office/officeart/2008/layout/LinedList"/>
    <dgm:cxn modelId="{F02A9534-2B09-49BB-BDD3-5FBE24BB3A08}" type="presParOf" srcId="{1E94D395-6D52-42E8-8A0D-786D0A8491BA}" destId="{E6394809-90D2-4CA2-A2E6-4F9ED8D2A73B}"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FEB05A-68FC-4CD8-A96C-C3697EF42F23}"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E309374B-F0A5-420D-B1BC-33BAD0BBD72C}">
      <dgm:prSet/>
      <dgm:spPr/>
      <dgm:t>
        <a:bodyPr/>
        <a:lstStyle/>
        <a:p>
          <a:r>
            <a:rPr kumimoji="1" lang="ja-JP" altLang="en-US" dirty="0"/>
            <a:t>学齢期から青年期に移行する時期は、関係機関内でも担当者が変わることは多い。（医療機関としても、主治医が小児科から内科医・精神科医等に変わることがある。）それだけに、特に青年期初期は、担当者会議が本人のことをよく理解できないままのメンバーの集まりになりかねないことに留意する。</a:t>
          </a:r>
          <a:endParaRPr lang="en-US" dirty="0"/>
        </a:p>
      </dgm:t>
    </dgm:pt>
    <dgm:pt modelId="{E0692A12-F4FB-4CF5-99C4-8C67018039C0}" type="parTrans" cxnId="{90473A36-19A8-4AF2-805D-B135FD0DE70E}">
      <dgm:prSet/>
      <dgm:spPr/>
      <dgm:t>
        <a:bodyPr/>
        <a:lstStyle/>
        <a:p>
          <a:endParaRPr lang="en-US"/>
        </a:p>
      </dgm:t>
    </dgm:pt>
    <dgm:pt modelId="{2063B381-E99E-4BD7-B566-EDE2F8D6102D}" type="sibTrans" cxnId="{90473A36-19A8-4AF2-805D-B135FD0DE70E}">
      <dgm:prSet/>
      <dgm:spPr/>
      <dgm:t>
        <a:bodyPr/>
        <a:lstStyle/>
        <a:p>
          <a:endParaRPr lang="en-US"/>
        </a:p>
      </dgm:t>
    </dgm:pt>
    <dgm:pt modelId="{906F1FBE-02B6-462A-9990-CE88D7DF3414}">
      <dgm:prSet/>
      <dgm:spPr/>
      <dgm:t>
        <a:bodyPr/>
        <a:lstStyle/>
        <a:p>
          <a:r>
            <a:rPr kumimoji="1" lang="ja-JP" altLang="en-US" dirty="0"/>
            <a:t>職場先でのトラブル等は、障害者職業センター、障害者就業・生活支援センター、ハローワークと連携し、触法障害者の事例に関しては、基幹相談支援センターを中心に検討を進めていくことになるが、休日や通勤途中でのトラブルや障害への理解がないことから生じる通報等々、警察や司法と日常的につながっておくことは重要である。</a:t>
          </a:r>
          <a:endParaRPr lang="en-US" dirty="0"/>
        </a:p>
      </dgm:t>
    </dgm:pt>
    <dgm:pt modelId="{84C1E309-88AF-4125-A033-637A430E8B83}" type="parTrans" cxnId="{BE94AA7E-1C8C-419F-AB7B-6CCAB79484C8}">
      <dgm:prSet/>
      <dgm:spPr/>
      <dgm:t>
        <a:bodyPr/>
        <a:lstStyle/>
        <a:p>
          <a:endParaRPr lang="en-US"/>
        </a:p>
      </dgm:t>
    </dgm:pt>
    <dgm:pt modelId="{521E2420-A4EE-4243-BA22-30710723E115}" type="sibTrans" cxnId="{BE94AA7E-1C8C-419F-AB7B-6CCAB79484C8}">
      <dgm:prSet/>
      <dgm:spPr/>
      <dgm:t>
        <a:bodyPr/>
        <a:lstStyle/>
        <a:p>
          <a:endParaRPr lang="en-US"/>
        </a:p>
      </dgm:t>
    </dgm:pt>
    <dgm:pt modelId="{BD2CC3B8-0527-4107-A9F0-427F74BA2008}" type="pres">
      <dgm:prSet presAssocID="{80FEB05A-68FC-4CD8-A96C-C3697EF42F23}" presName="vert0" presStyleCnt="0">
        <dgm:presLayoutVars>
          <dgm:dir/>
          <dgm:animOne val="branch"/>
          <dgm:animLvl val="lvl"/>
        </dgm:presLayoutVars>
      </dgm:prSet>
      <dgm:spPr/>
      <dgm:t>
        <a:bodyPr/>
        <a:lstStyle/>
        <a:p>
          <a:endParaRPr kumimoji="1" lang="ja-JP" altLang="en-US"/>
        </a:p>
      </dgm:t>
    </dgm:pt>
    <dgm:pt modelId="{75E21F92-0A63-43A7-BB36-4C1587B6659A}" type="pres">
      <dgm:prSet presAssocID="{E309374B-F0A5-420D-B1BC-33BAD0BBD72C}" presName="thickLine" presStyleLbl="alignNode1" presStyleIdx="0" presStyleCnt="2"/>
      <dgm:spPr/>
    </dgm:pt>
    <dgm:pt modelId="{C52E80E1-BA94-4C53-81E7-A0BD4C80042E}" type="pres">
      <dgm:prSet presAssocID="{E309374B-F0A5-420D-B1BC-33BAD0BBD72C}" presName="horz1" presStyleCnt="0"/>
      <dgm:spPr/>
    </dgm:pt>
    <dgm:pt modelId="{5042C0A9-4847-4831-A579-BFEDAA7C8291}" type="pres">
      <dgm:prSet presAssocID="{E309374B-F0A5-420D-B1BC-33BAD0BBD72C}" presName="tx1" presStyleLbl="revTx" presStyleIdx="0" presStyleCnt="2"/>
      <dgm:spPr/>
      <dgm:t>
        <a:bodyPr/>
        <a:lstStyle/>
        <a:p>
          <a:endParaRPr kumimoji="1" lang="ja-JP" altLang="en-US"/>
        </a:p>
      </dgm:t>
    </dgm:pt>
    <dgm:pt modelId="{40C5B067-A86D-46C2-95E7-666C35781E44}" type="pres">
      <dgm:prSet presAssocID="{E309374B-F0A5-420D-B1BC-33BAD0BBD72C}" presName="vert1" presStyleCnt="0"/>
      <dgm:spPr/>
    </dgm:pt>
    <dgm:pt modelId="{092EBE5B-AF89-468F-BD08-C18759097961}" type="pres">
      <dgm:prSet presAssocID="{906F1FBE-02B6-462A-9990-CE88D7DF3414}" presName="thickLine" presStyleLbl="alignNode1" presStyleIdx="1" presStyleCnt="2"/>
      <dgm:spPr/>
    </dgm:pt>
    <dgm:pt modelId="{1E94D395-6D52-42E8-8A0D-786D0A8491BA}" type="pres">
      <dgm:prSet presAssocID="{906F1FBE-02B6-462A-9990-CE88D7DF3414}" presName="horz1" presStyleCnt="0"/>
      <dgm:spPr/>
    </dgm:pt>
    <dgm:pt modelId="{6BB7D72A-B5A2-4EC4-9C6D-4DE8FB784FE3}" type="pres">
      <dgm:prSet presAssocID="{906F1FBE-02B6-462A-9990-CE88D7DF3414}" presName="tx1" presStyleLbl="revTx" presStyleIdx="1" presStyleCnt="2"/>
      <dgm:spPr/>
      <dgm:t>
        <a:bodyPr/>
        <a:lstStyle/>
        <a:p>
          <a:endParaRPr kumimoji="1" lang="ja-JP" altLang="en-US"/>
        </a:p>
      </dgm:t>
    </dgm:pt>
    <dgm:pt modelId="{E6394809-90D2-4CA2-A2E6-4F9ED8D2A73B}" type="pres">
      <dgm:prSet presAssocID="{906F1FBE-02B6-462A-9990-CE88D7DF3414}" presName="vert1" presStyleCnt="0"/>
      <dgm:spPr/>
    </dgm:pt>
  </dgm:ptLst>
  <dgm:cxnLst>
    <dgm:cxn modelId="{62A690B1-6BFE-43A9-89BE-6B1729BC9D85}" type="presOf" srcId="{906F1FBE-02B6-462A-9990-CE88D7DF3414}" destId="{6BB7D72A-B5A2-4EC4-9C6D-4DE8FB784FE3}" srcOrd="0" destOrd="0" presId="urn:microsoft.com/office/officeart/2008/layout/LinedList"/>
    <dgm:cxn modelId="{034F877E-D888-42F5-BE55-FE20AFC29E0C}" type="presOf" srcId="{E309374B-F0A5-420D-B1BC-33BAD0BBD72C}" destId="{5042C0A9-4847-4831-A579-BFEDAA7C8291}" srcOrd="0" destOrd="0" presId="urn:microsoft.com/office/officeart/2008/layout/LinedList"/>
    <dgm:cxn modelId="{BE94AA7E-1C8C-419F-AB7B-6CCAB79484C8}" srcId="{80FEB05A-68FC-4CD8-A96C-C3697EF42F23}" destId="{906F1FBE-02B6-462A-9990-CE88D7DF3414}" srcOrd="1" destOrd="0" parTransId="{84C1E309-88AF-4125-A033-637A430E8B83}" sibTransId="{521E2420-A4EE-4243-BA22-30710723E115}"/>
    <dgm:cxn modelId="{90473A36-19A8-4AF2-805D-B135FD0DE70E}" srcId="{80FEB05A-68FC-4CD8-A96C-C3697EF42F23}" destId="{E309374B-F0A5-420D-B1BC-33BAD0BBD72C}" srcOrd="0" destOrd="0" parTransId="{E0692A12-F4FB-4CF5-99C4-8C67018039C0}" sibTransId="{2063B381-E99E-4BD7-B566-EDE2F8D6102D}"/>
    <dgm:cxn modelId="{EB2E62E8-931F-4A71-921E-6EF4E42E1DDE}" type="presOf" srcId="{80FEB05A-68FC-4CD8-A96C-C3697EF42F23}" destId="{BD2CC3B8-0527-4107-A9F0-427F74BA2008}" srcOrd="0" destOrd="0" presId="urn:microsoft.com/office/officeart/2008/layout/LinedList"/>
    <dgm:cxn modelId="{1E948BBE-E96C-41DE-BE60-4064FA75662D}" type="presParOf" srcId="{BD2CC3B8-0527-4107-A9F0-427F74BA2008}" destId="{75E21F92-0A63-43A7-BB36-4C1587B6659A}" srcOrd="0" destOrd="0" presId="urn:microsoft.com/office/officeart/2008/layout/LinedList"/>
    <dgm:cxn modelId="{DB18593E-64BD-4313-9479-BEEA760DBDF0}" type="presParOf" srcId="{BD2CC3B8-0527-4107-A9F0-427F74BA2008}" destId="{C52E80E1-BA94-4C53-81E7-A0BD4C80042E}" srcOrd="1" destOrd="0" presId="urn:microsoft.com/office/officeart/2008/layout/LinedList"/>
    <dgm:cxn modelId="{BE8AD6EE-BDF2-4A9E-ACD8-7233017212A4}" type="presParOf" srcId="{C52E80E1-BA94-4C53-81E7-A0BD4C80042E}" destId="{5042C0A9-4847-4831-A579-BFEDAA7C8291}" srcOrd="0" destOrd="0" presId="urn:microsoft.com/office/officeart/2008/layout/LinedList"/>
    <dgm:cxn modelId="{15F887EB-A0C7-41F3-A82B-6E009CD56A57}" type="presParOf" srcId="{C52E80E1-BA94-4C53-81E7-A0BD4C80042E}" destId="{40C5B067-A86D-46C2-95E7-666C35781E44}" srcOrd="1" destOrd="0" presId="urn:microsoft.com/office/officeart/2008/layout/LinedList"/>
    <dgm:cxn modelId="{CF6211DD-45A0-4FF1-8861-7982635FFD15}" type="presParOf" srcId="{BD2CC3B8-0527-4107-A9F0-427F74BA2008}" destId="{092EBE5B-AF89-468F-BD08-C18759097961}" srcOrd="2" destOrd="0" presId="urn:microsoft.com/office/officeart/2008/layout/LinedList"/>
    <dgm:cxn modelId="{E53AC167-A475-4E39-AF9D-10608BEC843C}" type="presParOf" srcId="{BD2CC3B8-0527-4107-A9F0-427F74BA2008}" destId="{1E94D395-6D52-42E8-8A0D-786D0A8491BA}" srcOrd="3" destOrd="0" presId="urn:microsoft.com/office/officeart/2008/layout/LinedList"/>
    <dgm:cxn modelId="{E4097B65-0AB2-4592-A300-7A86C8EFEC83}" type="presParOf" srcId="{1E94D395-6D52-42E8-8A0D-786D0A8491BA}" destId="{6BB7D72A-B5A2-4EC4-9C6D-4DE8FB784FE3}" srcOrd="0" destOrd="0" presId="urn:microsoft.com/office/officeart/2008/layout/LinedList"/>
    <dgm:cxn modelId="{F02A9534-2B09-49BB-BDD3-5FBE24BB3A08}" type="presParOf" srcId="{1E94D395-6D52-42E8-8A0D-786D0A8491BA}" destId="{E6394809-90D2-4CA2-A2E6-4F9ED8D2A73B}"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0D3C570-EF84-45EF-B917-D0922345D73A}" type="doc">
      <dgm:prSet loTypeId="urn:microsoft.com/office/officeart/2008/layout/LinedList" loCatId="list" qsTypeId="urn:microsoft.com/office/officeart/2005/8/quickstyle/simple5" qsCatId="simple" csTypeId="urn:microsoft.com/office/officeart/2005/8/colors/accent2_2" csCatId="accent2" phldr="1"/>
      <dgm:spPr/>
      <dgm:t>
        <a:bodyPr/>
        <a:lstStyle/>
        <a:p>
          <a:endParaRPr lang="en-US"/>
        </a:p>
      </dgm:t>
    </dgm:pt>
    <dgm:pt modelId="{7EAC9F8F-E1F5-43DA-ADFB-EF65C52810A5}">
      <dgm:prSet/>
      <dgm:spPr/>
      <dgm:t>
        <a:bodyPr/>
        <a:lstStyle/>
        <a:p>
          <a:r>
            <a:rPr kumimoji="1" lang="ja-JP" dirty="0"/>
            <a:t>高齢期の暮らしに向けて、家族の意向をしっかりと受け止めていく最後のチャンス。そのために、相談支援専門員とは十分に情報交換していくこと。</a:t>
          </a:r>
          <a:endParaRPr lang="en-US" dirty="0"/>
        </a:p>
      </dgm:t>
    </dgm:pt>
    <dgm:pt modelId="{9C3762E4-0FA8-4229-A534-4D370261A6EB}" type="parTrans" cxnId="{D292D5BA-266C-4DBA-8946-C96DA39F0E6C}">
      <dgm:prSet/>
      <dgm:spPr/>
      <dgm:t>
        <a:bodyPr/>
        <a:lstStyle/>
        <a:p>
          <a:endParaRPr lang="en-US"/>
        </a:p>
      </dgm:t>
    </dgm:pt>
    <dgm:pt modelId="{73AD8038-D571-4F5D-93DD-3214F16CE028}" type="sibTrans" cxnId="{D292D5BA-266C-4DBA-8946-C96DA39F0E6C}">
      <dgm:prSet/>
      <dgm:spPr/>
      <dgm:t>
        <a:bodyPr/>
        <a:lstStyle/>
        <a:p>
          <a:endParaRPr lang="en-US"/>
        </a:p>
      </dgm:t>
    </dgm:pt>
    <dgm:pt modelId="{3E26AB23-6F7F-4CFA-A746-4A03AF704C7B}">
      <dgm:prSet/>
      <dgm:spPr/>
      <dgm:t>
        <a:bodyPr/>
        <a:lstStyle/>
        <a:p>
          <a:r>
            <a:rPr kumimoji="1" lang="ja-JP" dirty="0"/>
            <a:t>事業所が提供できるサービスの限界を常日頃からスタッフ間で話し合っておき、その情報を相談支援専門員に明確に伝えていくこと。</a:t>
          </a:r>
          <a:endParaRPr lang="en-US" dirty="0"/>
        </a:p>
      </dgm:t>
    </dgm:pt>
    <dgm:pt modelId="{D442E107-6BFA-495C-9472-79F5E229F057}" type="parTrans" cxnId="{57D375FE-5153-4E55-AA89-99ABCB9FBF2F}">
      <dgm:prSet/>
      <dgm:spPr/>
      <dgm:t>
        <a:bodyPr/>
        <a:lstStyle/>
        <a:p>
          <a:endParaRPr lang="en-US"/>
        </a:p>
      </dgm:t>
    </dgm:pt>
    <dgm:pt modelId="{13A5D341-0E73-47F3-BF7B-09F1A8667577}" type="sibTrans" cxnId="{57D375FE-5153-4E55-AA89-99ABCB9FBF2F}">
      <dgm:prSet/>
      <dgm:spPr/>
      <dgm:t>
        <a:bodyPr/>
        <a:lstStyle/>
        <a:p>
          <a:endParaRPr lang="en-US"/>
        </a:p>
      </dgm:t>
    </dgm:pt>
    <dgm:pt modelId="{F2009ECD-92A8-4FB6-A062-7739F3182113}" type="pres">
      <dgm:prSet presAssocID="{40D3C570-EF84-45EF-B917-D0922345D73A}" presName="vert0" presStyleCnt="0">
        <dgm:presLayoutVars>
          <dgm:dir/>
          <dgm:animOne val="branch"/>
          <dgm:animLvl val="lvl"/>
        </dgm:presLayoutVars>
      </dgm:prSet>
      <dgm:spPr/>
      <dgm:t>
        <a:bodyPr/>
        <a:lstStyle/>
        <a:p>
          <a:endParaRPr kumimoji="1" lang="ja-JP" altLang="en-US"/>
        </a:p>
      </dgm:t>
    </dgm:pt>
    <dgm:pt modelId="{26E59396-C9A3-404B-9140-E8CE648A26CC}" type="pres">
      <dgm:prSet presAssocID="{7EAC9F8F-E1F5-43DA-ADFB-EF65C52810A5}" presName="thickLine" presStyleLbl="alignNode1" presStyleIdx="0" presStyleCnt="2"/>
      <dgm:spPr/>
    </dgm:pt>
    <dgm:pt modelId="{A6CF4180-0E0B-4E41-97DD-4003A5ABF3B7}" type="pres">
      <dgm:prSet presAssocID="{7EAC9F8F-E1F5-43DA-ADFB-EF65C52810A5}" presName="horz1" presStyleCnt="0"/>
      <dgm:spPr/>
    </dgm:pt>
    <dgm:pt modelId="{47B79084-1AE8-4CE8-88A2-7990D1659920}" type="pres">
      <dgm:prSet presAssocID="{7EAC9F8F-E1F5-43DA-ADFB-EF65C52810A5}" presName="tx1" presStyleLbl="revTx" presStyleIdx="0" presStyleCnt="2"/>
      <dgm:spPr/>
      <dgm:t>
        <a:bodyPr/>
        <a:lstStyle/>
        <a:p>
          <a:endParaRPr kumimoji="1" lang="ja-JP" altLang="en-US"/>
        </a:p>
      </dgm:t>
    </dgm:pt>
    <dgm:pt modelId="{9014E93E-7755-4407-95B2-841874BF6566}" type="pres">
      <dgm:prSet presAssocID="{7EAC9F8F-E1F5-43DA-ADFB-EF65C52810A5}" presName="vert1" presStyleCnt="0"/>
      <dgm:spPr/>
    </dgm:pt>
    <dgm:pt modelId="{65E00416-435E-44E7-BA23-A1D41A57746F}" type="pres">
      <dgm:prSet presAssocID="{3E26AB23-6F7F-4CFA-A746-4A03AF704C7B}" presName="thickLine" presStyleLbl="alignNode1" presStyleIdx="1" presStyleCnt="2"/>
      <dgm:spPr/>
    </dgm:pt>
    <dgm:pt modelId="{178A4DFD-1C7E-4DC9-B82C-A7673CE3A0AF}" type="pres">
      <dgm:prSet presAssocID="{3E26AB23-6F7F-4CFA-A746-4A03AF704C7B}" presName="horz1" presStyleCnt="0"/>
      <dgm:spPr/>
    </dgm:pt>
    <dgm:pt modelId="{77808F81-05AF-4E43-89F7-9B77B0454213}" type="pres">
      <dgm:prSet presAssocID="{3E26AB23-6F7F-4CFA-A746-4A03AF704C7B}" presName="tx1" presStyleLbl="revTx" presStyleIdx="1" presStyleCnt="2"/>
      <dgm:spPr/>
      <dgm:t>
        <a:bodyPr/>
        <a:lstStyle/>
        <a:p>
          <a:endParaRPr kumimoji="1" lang="ja-JP" altLang="en-US"/>
        </a:p>
      </dgm:t>
    </dgm:pt>
    <dgm:pt modelId="{F4FA3E7C-051E-4408-9967-592691C31D00}" type="pres">
      <dgm:prSet presAssocID="{3E26AB23-6F7F-4CFA-A746-4A03AF704C7B}" presName="vert1" presStyleCnt="0"/>
      <dgm:spPr/>
    </dgm:pt>
  </dgm:ptLst>
  <dgm:cxnLst>
    <dgm:cxn modelId="{57D375FE-5153-4E55-AA89-99ABCB9FBF2F}" srcId="{40D3C570-EF84-45EF-B917-D0922345D73A}" destId="{3E26AB23-6F7F-4CFA-A746-4A03AF704C7B}" srcOrd="1" destOrd="0" parTransId="{D442E107-6BFA-495C-9472-79F5E229F057}" sibTransId="{13A5D341-0E73-47F3-BF7B-09F1A8667577}"/>
    <dgm:cxn modelId="{5B86BF5E-EE57-415F-AA06-DC677C6453C8}" type="presOf" srcId="{7EAC9F8F-E1F5-43DA-ADFB-EF65C52810A5}" destId="{47B79084-1AE8-4CE8-88A2-7990D1659920}" srcOrd="0" destOrd="0" presId="urn:microsoft.com/office/officeart/2008/layout/LinedList"/>
    <dgm:cxn modelId="{09625521-44DC-4023-BA34-EB291B0182EE}" type="presOf" srcId="{3E26AB23-6F7F-4CFA-A746-4A03AF704C7B}" destId="{77808F81-05AF-4E43-89F7-9B77B0454213}" srcOrd="0" destOrd="0" presId="urn:microsoft.com/office/officeart/2008/layout/LinedList"/>
    <dgm:cxn modelId="{D292D5BA-266C-4DBA-8946-C96DA39F0E6C}" srcId="{40D3C570-EF84-45EF-B917-D0922345D73A}" destId="{7EAC9F8F-E1F5-43DA-ADFB-EF65C52810A5}" srcOrd="0" destOrd="0" parTransId="{9C3762E4-0FA8-4229-A534-4D370261A6EB}" sibTransId="{73AD8038-D571-4F5D-93DD-3214F16CE028}"/>
    <dgm:cxn modelId="{3D60ACEB-14DB-4915-A2C8-E5886666DC46}" type="presOf" srcId="{40D3C570-EF84-45EF-B917-D0922345D73A}" destId="{F2009ECD-92A8-4FB6-A062-7739F3182113}" srcOrd="0" destOrd="0" presId="urn:microsoft.com/office/officeart/2008/layout/LinedList"/>
    <dgm:cxn modelId="{9F2DAFAF-B1E6-44F1-8868-1DBD292778C9}" type="presParOf" srcId="{F2009ECD-92A8-4FB6-A062-7739F3182113}" destId="{26E59396-C9A3-404B-9140-E8CE648A26CC}" srcOrd="0" destOrd="0" presId="urn:microsoft.com/office/officeart/2008/layout/LinedList"/>
    <dgm:cxn modelId="{C5B4D7BF-A084-4712-99AA-78D3E31AEE37}" type="presParOf" srcId="{F2009ECD-92A8-4FB6-A062-7739F3182113}" destId="{A6CF4180-0E0B-4E41-97DD-4003A5ABF3B7}" srcOrd="1" destOrd="0" presId="urn:microsoft.com/office/officeart/2008/layout/LinedList"/>
    <dgm:cxn modelId="{1ED34DDC-9380-4FA1-BFC0-E7706314B91D}" type="presParOf" srcId="{A6CF4180-0E0B-4E41-97DD-4003A5ABF3B7}" destId="{47B79084-1AE8-4CE8-88A2-7990D1659920}" srcOrd="0" destOrd="0" presId="urn:microsoft.com/office/officeart/2008/layout/LinedList"/>
    <dgm:cxn modelId="{A24252CF-8889-4525-91EC-2C138DCD561C}" type="presParOf" srcId="{A6CF4180-0E0B-4E41-97DD-4003A5ABF3B7}" destId="{9014E93E-7755-4407-95B2-841874BF6566}" srcOrd="1" destOrd="0" presId="urn:microsoft.com/office/officeart/2008/layout/LinedList"/>
    <dgm:cxn modelId="{5834A4D0-0625-4DEF-A31B-0729C9BC823E}" type="presParOf" srcId="{F2009ECD-92A8-4FB6-A062-7739F3182113}" destId="{65E00416-435E-44E7-BA23-A1D41A57746F}" srcOrd="2" destOrd="0" presId="urn:microsoft.com/office/officeart/2008/layout/LinedList"/>
    <dgm:cxn modelId="{9B444B76-7EC8-471A-98A7-385F3FA29E36}" type="presParOf" srcId="{F2009ECD-92A8-4FB6-A062-7739F3182113}" destId="{178A4DFD-1C7E-4DC9-B82C-A7673CE3A0AF}" srcOrd="3" destOrd="0" presId="urn:microsoft.com/office/officeart/2008/layout/LinedList"/>
    <dgm:cxn modelId="{7D08D05C-C5D9-41B1-AEEC-A38937489ACB}" type="presParOf" srcId="{178A4DFD-1C7E-4DC9-B82C-A7673CE3A0AF}" destId="{77808F81-05AF-4E43-89F7-9B77B0454213}" srcOrd="0" destOrd="0" presId="urn:microsoft.com/office/officeart/2008/layout/LinedList"/>
    <dgm:cxn modelId="{87735689-6668-44B4-A9A7-4069202063FA}" type="presParOf" srcId="{178A4DFD-1C7E-4DC9-B82C-A7673CE3A0AF}" destId="{F4FA3E7C-051E-4408-9967-592691C31D00}"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5297CDF-40EC-4975-8CF5-E47688820359}"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09B96C57-777E-49D4-8A4A-95FFAA0C86D3}">
      <dgm:prSet custT="1"/>
      <dgm:spPr/>
      <dgm:t>
        <a:bodyPr/>
        <a:lstStyle/>
        <a:p>
          <a:r>
            <a:rPr kumimoji="1" lang="ja-JP" sz="2600" dirty="0"/>
            <a:t>高齢者への支援機関が得意とする</a:t>
          </a:r>
          <a:r>
            <a:rPr kumimoji="1" lang="ja-JP" altLang="en-US" sz="2600" dirty="0"/>
            <a:t>こと</a:t>
          </a:r>
          <a:r>
            <a:rPr kumimoji="1" lang="ja-JP" sz="2600" dirty="0"/>
            <a:t>の一つは、身体介護である。どのようなことに留意しているか、どのような介護予防的な関わりを実施しているかについて、障害分野が学べることは多い</a:t>
          </a:r>
          <a:r>
            <a:rPr kumimoji="1" lang="ja-JP" altLang="en-US" sz="2600" dirty="0"/>
            <a:t>。</a:t>
          </a:r>
          <a:endParaRPr lang="en-US" sz="2600" dirty="0"/>
        </a:p>
      </dgm:t>
    </dgm:pt>
    <dgm:pt modelId="{DC80B05B-5D37-48CF-8FD6-69F55FC2257D}" type="parTrans" cxnId="{B573BAAA-1900-478F-82D7-4891A95C111D}">
      <dgm:prSet/>
      <dgm:spPr/>
      <dgm:t>
        <a:bodyPr/>
        <a:lstStyle/>
        <a:p>
          <a:endParaRPr lang="en-US"/>
        </a:p>
      </dgm:t>
    </dgm:pt>
    <dgm:pt modelId="{7A758B3E-2F92-455B-A2ED-2AAB5EBE1C1E}" type="sibTrans" cxnId="{B573BAAA-1900-478F-82D7-4891A95C111D}">
      <dgm:prSet/>
      <dgm:spPr/>
      <dgm:t>
        <a:bodyPr/>
        <a:lstStyle/>
        <a:p>
          <a:endParaRPr lang="en-US"/>
        </a:p>
      </dgm:t>
    </dgm:pt>
    <dgm:pt modelId="{5A543BE4-63C7-436A-9CE9-A4A9EB48E281}">
      <dgm:prSet/>
      <dgm:spPr/>
      <dgm:t>
        <a:bodyPr/>
        <a:lstStyle/>
        <a:p>
          <a:r>
            <a:rPr kumimoji="1" lang="ja-JP" dirty="0"/>
            <a:t>保護者の高齢化に伴い、医療機関の受診が遅れがちになっているケースがある。また複数の医療機関を利用するケースは多く、服薬管理等介入が必要なケースがこの時期より増えてくることに留意すること。</a:t>
          </a:r>
          <a:endParaRPr lang="en-US" dirty="0"/>
        </a:p>
      </dgm:t>
    </dgm:pt>
    <dgm:pt modelId="{BAD78652-217D-4F14-BA67-693EAB067395}" type="parTrans" cxnId="{C11A32BD-1542-4491-BA4A-34B1BFB88562}">
      <dgm:prSet/>
      <dgm:spPr/>
      <dgm:t>
        <a:bodyPr/>
        <a:lstStyle/>
        <a:p>
          <a:endParaRPr lang="en-US"/>
        </a:p>
      </dgm:t>
    </dgm:pt>
    <dgm:pt modelId="{36B894F6-4A89-4FAB-8924-CE160B30F33E}" type="sibTrans" cxnId="{C11A32BD-1542-4491-BA4A-34B1BFB88562}">
      <dgm:prSet/>
      <dgm:spPr/>
      <dgm:t>
        <a:bodyPr/>
        <a:lstStyle/>
        <a:p>
          <a:endParaRPr lang="en-US"/>
        </a:p>
      </dgm:t>
    </dgm:pt>
    <dgm:pt modelId="{F6FC7FA5-37EE-414E-8539-9E493423B91D}">
      <dgm:prSet/>
      <dgm:spPr/>
      <dgm:t>
        <a:bodyPr/>
        <a:lstStyle/>
        <a:p>
          <a:r>
            <a:rPr kumimoji="1" lang="ja-JP" dirty="0"/>
            <a:t>災害時の支援体制について考えていく時に、壮年期のケースを中心に考えていくことは大切である。</a:t>
          </a:r>
          <a:endParaRPr lang="en-US" dirty="0"/>
        </a:p>
      </dgm:t>
    </dgm:pt>
    <dgm:pt modelId="{656E763B-B977-4DC2-9CC1-420ECBA9999E}" type="parTrans" cxnId="{E3049C7E-4FAA-4BEC-B88E-294CB1DA2B4D}">
      <dgm:prSet/>
      <dgm:spPr/>
      <dgm:t>
        <a:bodyPr/>
        <a:lstStyle/>
        <a:p>
          <a:endParaRPr lang="en-US"/>
        </a:p>
      </dgm:t>
    </dgm:pt>
    <dgm:pt modelId="{BC66A5F4-3C05-433A-A986-C8A8E4C57C7F}" type="sibTrans" cxnId="{E3049C7E-4FAA-4BEC-B88E-294CB1DA2B4D}">
      <dgm:prSet/>
      <dgm:spPr/>
      <dgm:t>
        <a:bodyPr/>
        <a:lstStyle/>
        <a:p>
          <a:endParaRPr lang="en-US"/>
        </a:p>
      </dgm:t>
    </dgm:pt>
    <dgm:pt modelId="{0AAB2CAE-23D4-4D9B-B82C-0239DA1A31EE}" type="pres">
      <dgm:prSet presAssocID="{C5297CDF-40EC-4975-8CF5-E47688820359}" presName="vert0" presStyleCnt="0">
        <dgm:presLayoutVars>
          <dgm:dir/>
          <dgm:animOne val="branch"/>
          <dgm:animLvl val="lvl"/>
        </dgm:presLayoutVars>
      </dgm:prSet>
      <dgm:spPr/>
      <dgm:t>
        <a:bodyPr/>
        <a:lstStyle/>
        <a:p>
          <a:endParaRPr kumimoji="1" lang="ja-JP" altLang="en-US"/>
        </a:p>
      </dgm:t>
    </dgm:pt>
    <dgm:pt modelId="{5CA402D1-D512-4DA9-878B-6E30FF1D2300}" type="pres">
      <dgm:prSet presAssocID="{09B96C57-777E-49D4-8A4A-95FFAA0C86D3}" presName="thickLine" presStyleLbl="alignNode1" presStyleIdx="0" presStyleCnt="3"/>
      <dgm:spPr/>
    </dgm:pt>
    <dgm:pt modelId="{BB44FCB5-EB28-4883-8F97-0D827CBD19F2}" type="pres">
      <dgm:prSet presAssocID="{09B96C57-777E-49D4-8A4A-95FFAA0C86D3}" presName="horz1" presStyleCnt="0"/>
      <dgm:spPr/>
    </dgm:pt>
    <dgm:pt modelId="{A8F073D9-B7D5-4BF9-AFAB-29DD0753F48B}" type="pres">
      <dgm:prSet presAssocID="{09B96C57-777E-49D4-8A4A-95FFAA0C86D3}" presName="tx1" presStyleLbl="revTx" presStyleIdx="0" presStyleCnt="3"/>
      <dgm:spPr/>
      <dgm:t>
        <a:bodyPr/>
        <a:lstStyle/>
        <a:p>
          <a:endParaRPr kumimoji="1" lang="ja-JP" altLang="en-US"/>
        </a:p>
      </dgm:t>
    </dgm:pt>
    <dgm:pt modelId="{D9BEE730-14AD-4D20-81A5-753C3C0C3A21}" type="pres">
      <dgm:prSet presAssocID="{09B96C57-777E-49D4-8A4A-95FFAA0C86D3}" presName="vert1" presStyleCnt="0"/>
      <dgm:spPr/>
    </dgm:pt>
    <dgm:pt modelId="{7D80C963-FF46-43C0-964D-76371A2FAEE3}" type="pres">
      <dgm:prSet presAssocID="{5A543BE4-63C7-436A-9CE9-A4A9EB48E281}" presName="thickLine" presStyleLbl="alignNode1" presStyleIdx="1" presStyleCnt="3"/>
      <dgm:spPr/>
    </dgm:pt>
    <dgm:pt modelId="{15678A12-0F34-415A-8B87-9467FD32079C}" type="pres">
      <dgm:prSet presAssocID="{5A543BE4-63C7-436A-9CE9-A4A9EB48E281}" presName="horz1" presStyleCnt="0"/>
      <dgm:spPr/>
    </dgm:pt>
    <dgm:pt modelId="{B00EFDB5-2124-4C61-B137-26B489184761}" type="pres">
      <dgm:prSet presAssocID="{5A543BE4-63C7-436A-9CE9-A4A9EB48E281}" presName="tx1" presStyleLbl="revTx" presStyleIdx="1" presStyleCnt="3"/>
      <dgm:spPr/>
      <dgm:t>
        <a:bodyPr/>
        <a:lstStyle/>
        <a:p>
          <a:endParaRPr kumimoji="1" lang="ja-JP" altLang="en-US"/>
        </a:p>
      </dgm:t>
    </dgm:pt>
    <dgm:pt modelId="{7DC4B0D5-7F25-47E5-BAB6-8896DFBC944C}" type="pres">
      <dgm:prSet presAssocID="{5A543BE4-63C7-436A-9CE9-A4A9EB48E281}" presName="vert1" presStyleCnt="0"/>
      <dgm:spPr/>
    </dgm:pt>
    <dgm:pt modelId="{F165E7FC-C40D-47B4-8C12-C73A008418C3}" type="pres">
      <dgm:prSet presAssocID="{F6FC7FA5-37EE-414E-8539-9E493423B91D}" presName="thickLine" presStyleLbl="alignNode1" presStyleIdx="2" presStyleCnt="3"/>
      <dgm:spPr/>
    </dgm:pt>
    <dgm:pt modelId="{28332CAB-7084-4A91-AFFD-71C283CBEF1F}" type="pres">
      <dgm:prSet presAssocID="{F6FC7FA5-37EE-414E-8539-9E493423B91D}" presName="horz1" presStyleCnt="0"/>
      <dgm:spPr/>
    </dgm:pt>
    <dgm:pt modelId="{655CB76A-5E35-4336-B70A-4C6B5E4B8AD8}" type="pres">
      <dgm:prSet presAssocID="{F6FC7FA5-37EE-414E-8539-9E493423B91D}" presName="tx1" presStyleLbl="revTx" presStyleIdx="2" presStyleCnt="3"/>
      <dgm:spPr/>
      <dgm:t>
        <a:bodyPr/>
        <a:lstStyle/>
        <a:p>
          <a:endParaRPr kumimoji="1" lang="ja-JP" altLang="en-US"/>
        </a:p>
      </dgm:t>
    </dgm:pt>
    <dgm:pt modelId="{C09A04AD-68D2-4BC5-ADE0-4C699C2BBB45}" type="pres">
      <dgm:prSet presAssocID="{F6FC7FA5-37EE-414E-8539-9E493423B91D}" presName="vert1" presStyleCnt="0"/>
      <dgm:spPr/>
    </dgm:pt>
  </dgm:ptLst>
  <dgm:cxnLst>
    <dgm:cxn modelId="{B573BAAA-1900-478F-82D7-4891A95C111D}" srcId="{C5297CDF-40EC-4975-8CF5-E47688820359}" destId="{09B96C57-777E-49D4-8A4A-95FFAA0C86D3}" srcOrd="0" destOrd="0" parTransId="{DC80B05B-5D37-48CF-8FD6-69F55FC2257D}" sibTransId="{7A758B3E-2F92-455B-A2ED-2AAB5EBE1C1E}"/>
    <dgm:cxn modelId="{6686925C-AAFF-4992-9677-23A01EA46417}" type="presOf" srcId="{5A543BE4-63C7-436A-9CE9-A4A9EB48E281}" destId="{B00EFDB5-2124-4C61-B137-26B489184761}" srcOrd="0" destOrd="0" presId="urn:microsoft.com/office/officeart/2008/layout/LinedList"/>
    <dgm:cxn modelId="{C11A32BD-1542-4491-BA4A-34B1BFB88562}" srcId="{C5297CDF-40EC-4975-8CF5-E47688820359}" destId="{5A543BE4-63C7-436A-9CE9-A4A9EB48E281}" srcOrd="1" destOrd="0" parTransId="{BAD78652-217D-4F14-BA67-693EAB067395}" sibTransId="{36B894F6-4A89-4FAB-8924-CE160B30F33E}"/>
    <dgm:cxn modelId="{ECC6D858-B800-4218-ABCC-354707299E49}" type="presOf" srcId="{09B96C57-777E-49D4-8A4A-95FFAA0C86D3}" destId="{A8F073D9-B7D5-4BF9-AFAB-29DD0753F48B}" srcOrd="0" destOrd="0" presId="urn:microsoft.com/office/officeart/2008/layout/LinedList"/>
    <dgm:cxn modelId="{50DE5500-C154-44FC-83C3-B6B12C45AEA7}" type="presOf" srcId="{C5297CDF-40EC-4975-8CF5-E47688820359}" destId="{0AAB2CAE-23D4-4D9B-B82C-0239DA1A31EE}" srcOrd="0" destOrd="0" presId="urn:microsoft.com/office/officeart/2008/layout/LinedList"/>
    <dgm:cxn modelId="{E3049C7E-4FAA-4BEC-B88E-294CB1DA2B4D}" srcId="{C5297CDF-40EC-4975-8CF5-E47688820359}" destId="{F6FC7FA5-37EE-414E-8539-9E493423B91D}" srcOrd="2" destOrd="0" parTransId="{656E763B-B977-4DC2-9CC1-420ECBA9999E}" sibTransId="{BC66A5F4-3C05-433A-A986-C8A8E4C57C7F}"/>
    <dgm:cxn modelId="{E3D25350-D563-484D-B784-885A5285D321}" type="presOf" srcId="{F6FC7FA5-37EE-414E-8539-9E493423B91D}" destId="{655CB76A-5E35-4336-B70A-4C6B5E4B8AD8}" srcOrd="0" destOrd="0" presId="urn:microsoft.com/office/officeart/2008/layout/LinedList"/>
    <dgm:cxn modelId="{718BEC63-0F6C-4AC0-AE35-EDAE047DC16E}" type="presParOf" srcId="{0AAB2CAE-23D4-4D9B-B82C-0239DA1A31EE}" destId="{5CA402D1-D512-4DA9-878B-6E30FF1D2300}" srcOrd="0" destOrd="0" presId="urn:microsoft.com/office/officeart/2008/layout/LinedList"/>
    <dgm:cxn modelId="{8B8750F2-A43B-42E0-BBDE-FEB9ABDD2C69}" type="presParOf" srcId="{0AAB2CAE-23D4-4D9B-B82C-0239DA1A31EE}" destId="{BB44FCB5-EB28-4883-8F97-0D827CBD19F2}" srcOrd="1" destOrd="0" presId="urn:microsoft.com/office/officeart/2008/layout/LinedList"/>
    <dgm:cxn modelId="{A98767BF-EB2A-4800-B538-FCB8943B2CD8}" type="presParOf" srcId="{BB44FCB5-EB28-4883-8F97-0D827CBD19F2}" destId="{A8F073D9-B7D5-4BF9-AFAB-29DD0753F48B}" srcOrd="0" destOrd="0" presId="urn:microsoft.com/office/officeart/2008/layout/LinedList"/>
    <dgm:cxn modelId="{39EC470D-B63D-4A7B-AE06-285A79BD8AC8}" type="presParOf" srcId="{BB44FCB5-EB28-4883-8F97-0D827CBD19F2}" destId="{D9BEE730-14AD-4D20-81A5-753C3C0C3A21}" srcOrd="1" destOrd="0" presId="urn:microsoft.com/office/officeart/2008/layout/LinedList"/>
    <dgm:cxn modelId="{C650693B-4770-494F-9805-CC2AC121EB3A}" type="presParOf" srcId="{0AAB2CAE-23D4-4D9B-B82C-0239DA1A31EE}" destId="{7D80C963-FF46-43C0-964D-76371A2FAEE3}" srcOrd="2" destOrd="0" presId="urn:microsoft.com/office/officeart/2008/layout/LinedList"/>
    <dgm:cxn modelId="{FDA4E408-A509-4734-83B1-946CFA0E8EE7}" type="presParOf" srcId="{0AAB2CAE-23D4-4D9B-B82C-0239DA1A31EE}" destId="{15678A12-0F34-415A-8B87-9467FD32079C}" srcOrd="3" destOrd="0" presId="urn:microsoft.com/office/officeart/2008/layout/LinedList"/>
    <dgm:cxn modelId="{C7F5318B-C17E-4887-AB89-4E492535E8D9}" type="presParOf" srcId="{15678A12-0F34-415A-8B87-9467FD32079C}" destId="{B00EFDB5-2124-4C61-B137-26B489184761}" srcOrd="0" destOrd="0" presId="urn:microsoft.com/office/officeart/2008/layout/LinedList"/>
    <dgm:cxn modelId="{4824B496-B4FA-4B98-A42D-964EC77F510C}" type="presParOf" srcId="{15678A12-0F34-415A-8B87-9467FD32079C}" destId="{7DC4B0D5-7F25-47E5-BAB6-8896DFBC944C}" srcOrd="1" destOrd="0" presId="urn:microsoft.com/office/officeart/2008/layout/LinedList"/>
    <dgm:cxn modelId="{46ACD2A5-4BF6-45CA-A6D5-C7B100E0597E}" type="presParOf" srcId="{0AAB2CAE-23D4-4D9B-B82C-0239DA1A31EE}" destId="{F165E7FC-C40D-47B4-8C12-C73A008418C3}" srcOrd="4" destOrd="0" presId="urn:microsoft.com/office/officeart/2008/layout/LinedList"/>
    <dgm:cxn modelId="{E4F7D220-7FFE-42B7-82DD-2D7297FC508B}" type="presParOf" srcId="{0AAB2CAE-23D4-4D9B-B82C-0239DA1A31EE}" destId="{28332CAB-7084-4A91-AFFD-71C283CBEF1F}" srcOrd="5" destOrd="0" presId="urn:microsoft.com/office/officeart/2008/layout/LinedList"/>
    <dgm:cxn modelId="{FCAFDD9A-6010-48E9-AC24-3A2175611F93}" type="presParOf" srcId="{28332CAB-7084-4A91-AFFD-71C283CBEF1F}" destId="{655CB76A-5E35-4336-B70A-4C6B5E4B8AD8}" srcOrd="0" destOrd="0" presId="urn:microsoft.com/office/officeart/2008/layout/LinedList"/>
    <dgm:cxn modelId="{ADF7C922-A6B9-4A9B-9597-D3373D3C7816}" type="presParOf" srcId="{28332CAB-7084-4A91-AFFD-71C283CBEF1F}" destId="{C09A04AD-68D2-4BC5-ADE0-4C699C2BBB45}"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6013EF8-521B-49E6-AD23-FD812CC6C31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D5756BC-4DA1-46C2-AD1A-5F1ADF65A4EA}">
      <dgm:prSet/>
      <dgm:spPr/>
      <dgm:t>
        <a:bodyPr/>
        <a:lstStyle/>
        <a:p>
          <a:r>
            <a:rPr kumimoji="1" lang="ja-JP"/>
            <a:t>ケースを見立てるということに役割の区別はありません。一緒に情報を共有し、一緒にアセスメントしていくことになります。</a:t>
          </a:r>
          <a:endParaRPr lang="en-US"/>
        </a:p>
      </dgm:t>
    </dgm:pt>
    <dgm:pt modelId="{1D582883-679F-4A6A-954B-61EB80A117B1}" type="parTrans" cxnId="{B7A3AD75-CD6E-4FB1-9A90-111D548165F6}">
      <dgm:prSet/>
      <dgm:spPr/>
      <dgm:t>
        <a:bodyPr/>
        <a:lstStyle/>
        <a:p>
          <a:endParaRPr lang="en-US"/>
        </a:p>
      </dgm:t>
    </dgm:pt>
    <dgm:pt modelId="{231CD789-1409-4068-8EEB-A71059743D36}" type="sibTrans" cxnId="{B7A3AD75-CD6E-4FB1-9A90-111D548165F6}">
      <dgm:prSet/>
      <dgm:spPr/>
      <dgm:t>
        <a:bodyPr/>
        <a:lstStyle/>
        <a:p>
          <a:endParaRPr lang="en-US"/>
        </a:p>
      </dgm:t>
    </dgm:pt>
    <dgm:pt modelId="{98AD5CEE-FFDE-4EA0-980D-3CF51D30B633}">
      <dgm:prSet/>
      <dgm:spPr/>
      <dgm:t>
        <a:bodyPr/>
        <a:lstStyle/>
        <a:p>
          <a:r>
            <a:rPr kumimoji="1" lang="ja-JP"/>
            <a:t>そして、一緒に相談支援専門員が作成する利用計画における「総合的な援助の方針」を考えていくことになります。</a:t>
          </a:r>
          <a:endParaRPr lang="en-US"/>
        </a:p>
      </dgm:t>
    </dgm:pt>
    <dgm:pt modelId="{D8DC1825-A33F-4CB4-888F-5CAF76CAB785}" type="parTrans" cxnId="{6D6EEC0F-FC92-4135-A07E-D4FECDD78E8B}">
      <dgm:prSet/>
      <dgm:spPr/>
      <dgm:t>
        <a:bodyPr/>
        <a:lstStyle/>
        <a:p>
          <a:endParaRPr lang="en-US"/>
        </a:p>
      </dgm:t>
    </dgm:pt>
    <dgm:pt modelId="{54958DA8-9E14-4515-84DC-78FE194D379B}" type="sibTrans" cxnId="{6D6EEC0F-FC92-4135-A07E-D4FECDD78E8B}">
      <dgm:prSet/>
      <dgm:spPr/>
      <dgm:t>
        <a:bodyPr/>
        <a:lstStyle/>
        <a:p>
          <a:endParaRPr lang="en-US"/>
        </a:p>
      </dgm:t>
    </dgm:pt>
    <dgm:pt modelId="{A4E0FD3D-489A-40AB-9CD5-2CBCC36EA70E}">
      <dgm:prSet/>
      <dgm:spPr/>
      <dgm:t>
        <a:bodyPr/>
        <a:lstStyle/>
        <a:p>
          <a:r>
            <a:rPr kumimoji="1" lang="ja-JP"/>
            <a:t>相談支援専門員はケースの生活全体を大まかに捉え、数多く関わっているサービス管理責任者は、ケースを細かく理解し、具体的は支援内容を決めていくといった役割分担にはなります。</a:t>
          </a:r>
          <a:endParaRPr lang="en-US"/>
        </a:p>
      </dgm:t>
    </dgm:pt>
    <dgm:pt modelId="{D1028728-DC51-4DD4-AA2F-C9CDD697C713}" type="parTrans" cxnId="{A977EF95-438A-495B-A631-0BD36D5BB293}">
      <dgm:prSet/>
      <dgm:spPr/>
      <dgm:t>
        <a:bodyPr/>
        <a:lstStyle/>
        <a:p>
          <a:endParaRPr lang="en-US"/>
        </a:p>
      </dgm:t>
    </dgm:pt>
    <dgm:pt modelId="{348E4BB4-B71F-4C67-AFFF-BCD61710734B}" type="sibTrans" cxnId="{A977EF95-438A-495B-A631-0BD36D5BB293}">
      <dgm:prSet/>
      <dgm:spPr/>
      <dgm:t>
        <a:bodyPr/>
        <a:lstStyle/>
        <a:p>
          <a:endParaRPr lang="en-US"/>
        </a:p>
      </dgm:t>
    </dgm:pt>
    <dgm:pt modelId="{EAEFA161-6936-456A-87B1-DCD8682F39DF}" type="pres">
      <dgm:prSet presAssocID="{86013EF8-521B-49E6-AD23-FD812CC6C317}" presName="linear" presStyleCnt="0">
        <dgm:presLayoutVars>
          <dgm:animLvl val="lvl"/>
          <dgm:resizeHandles val="exact"/>
        </dgm:presLayoutVars>
      </dgm:prSet>
      <dgm:spPr/>
      <dgm:t>
        <a:bodyPr/>
        <a:lstStyle/>
        <a:p>
          <a:endParaRPr kumimoji="1" lang="ja-JP" altLang="en-US"/>
        </a:p>
      </dgm:t>
    </dgm:pt>
    <dgm:pt modelId="{FBB271A6-C8CC-4A2D-968E-81AEAD8E5399}" type="pres">
      <dgm:prSet presAssocID="{ED5756BC-4DA1-46C2-AD1A-5F1ADF65A4EA}" presName="parentText" presStyleLbl="node1" presStyleIdx="0" presStyleCnt="3">
        <dgm:presLayoutVars>
          <dgm:chMax val="0"/>
          <dgm:bulletEnabled val="1"/>
        </dgm:presLayoutVars>
      </dgm:prSet>
      <dgm:spPr/>
      <dgm:t>
        <a:bodyPr/>
        <a:lstStyle/>
        <a:p>
          <a:endParaRPr kumimoji="1" lang="ja-JP" altLang="en-US"/>
        </a:p>
      </dgm:t>
    </dgm:pt>
    <dgm:pt modelId="{D21B4B13-BABE-49A0-918B-E9B9A9369603}" type="pres">
      <dgm:prSet presAssocID="{231CD789-1409-4068-8EEB-A71059743D36}" presName="spacer" presStyleCnt="0"/>
      <dgm:spPr/>
    </dgm:pt>
    <dgm:pt modelId="{871FE4C1-5185-4BAD-8CD3-CD8E6B6E388A}" type="pres">
      <dgm:prSet presAssocID="{98AD5CEE-FFDE-4EA0-980D-3CF51D30B633}" presName="parentText" presStyleLbl="node1" presStyleIdx="1" presStyleCnt="3">
        <dgm:presLayoutVars>
          <dgm:chMax val="0"/>
          <dgm:bulletEnabled val="1"/>
        </dgm:presLayoutVars>
      </dgm:prSet>
      <dgm:spPr/>
      <dgm:t>
        <a:bodyPr/>
        <a:lstStyle/>
        <a:p>
          <a:endParaRPr kumimoji="1" lang="ja-JP" altLang="en-US"/>
        </a:p>
      </dgm:t>
    </dgm:pt>
    <dgm:pt modelId="{418F5BAF-E8CD-441A-AE7F-FD574A41F1FB}" type="pres">
      <dgm:prSet presAssocID="{54958DA8-9E14-4515-84DC-78FE194D379B}" presName="spacer" presStyleCnt="0"/>
      <dgm:spPr/>
    </dgm:pt>
    <dgm:pt modelId="{D86C0CEF-76B4-477A-A4CD-02FACA688BDA}" type="pres">
      <dgm:prSet presAssocID="{A4E0FD3D-489A-40AB-9CD5-2CBCC36EA70E}" presName="parentText" presStyleLbl="node1" presStyleIdx="2" presStyleCnt="3">
        <dgm:presLayoutVars>
          <dgm:chMax val="0"/>
          <dgm:bulletEnabled val="1"/>
        </dgm:presLayoutVars>
      </dgm:prSet>
      <dgm:spPr/>
      <dgm:t>
        <a:bodyPr/>
        <a:lstStyle/>
        <a:p>
          <a:endParaRPr kumimoji="1" lang="ja-JP" altLang="en-US"/>
        </a:p>
      </dgm:t>
    </dgm:pt>
  </dgm:ptLst>
  <dgm:cxnLst>
    <dgm:cxn modelId="{E9678B5F-5897-459E-B21E-0A1F4EBDAF6A}" type="presOf" srcId="{86013EF8-521B-49E6-AD23-FD812CC6C317}" destId="{EAEFA161-6936-456A-87B1-DCD8682F39DF}" srcOrd="0" destOrd="0" presId="urn:microsoft.com/office/officeart/2005/8/layout/vList2"/>
    <dgm:cxn modelId="{8AFBDB7B-DB58-4389-8562-1359AA4E6BF4}" type="presOf" srcId="{98AD5CEE-FFDE-4EA0-980D-3CF51D30B633}" destId="{871FE4C1-5185-4BAD-8CD3-CD8E6B6E388A}" srcOrd="0" destOrd="0" presId="urn:microsoft.com/office/officeart/2005/8/layout/vList2"/>
    <dgm:cxn modelId="{B7A3AD75-CD6E-4FB1-9A90-111D548165F6}" srcId="{86013EF8-521B-49E6-AD23-FD812CC6C317}" destId="{ED5756BC-4DA1-46C2-AD1A-5F1ADF65A4EA}" srcOrd="0" destOrd="0" parTransId="{1D582883-679F-4A6A-954B-61EB80A117B1}" sibTransId="{231CD789-1409-4068-8EEB-A71059743D36}"/>
    <dgm:cxn modelId="{6D6EEC0F-FC92-4135-A07E-D4FECDD78E8B}" srcId="{86013EF8-521B-49E6-AD23-FD812CC6C317}" destId="{98AD5CEE-FFDE-4EA0-980D-3CF51D30B633}" srcOrd="1" destOrd="0" parTransId="{D8DC1825-A33F-4CB4-888F-5CAF76CAB785}" sibTransId="{54958DA8-9E14-4515-84DC-78FE194D379B}"/>
    <dgm:cxn modelId="{6757FDF4-E976-4F72-84CE-D07950C7851E}" type="presOf" srcId="{A4E0FD3D-489A-40AB-9CD5-2CBCC36EA70E}" destId="{D86C0CEF-76B4-477A-A4CD-02FACA688BDA}" srcOrd="0" destOrd="0" presId="urn:microsoft.com/office/officeart/2005/8/layout/vList2"/>
    <dgm:cxn modelId="{A977EF95-438A-495B-A631-0BD36D5BB293}" srcId="{86013EF8-521B-49E6-AD23-FD812CC6C317}" destId="{A4E0FD3D-489A-40AB-9CD5-2CBCC36EA70E}" srcOrd="2" destOrd="0" parTransId="{D1028728-DC51-4DD4-AA2F-C9CDD697C713}" sibTransId="{348E4BB4-B71F-4C67-AFFF-BCD61710734B}"/>
    <dgm:cxn modelId="{F097BBEF-7C8C-44DB-80B5-06F025DE9DD1}" type="presOf" srcId="{ED5756BC-4DA1-46C2-AD1A-5F1ADF65A4EA}" destId="{FBB271A6-C8CC-4A2D-968E-81AEAD8E5399}" srcOrd="0" destOrd="0" presId="urn:microsoft.com/office/officeart/2005/8/layout/vList2"/>
    <dgm:cxn modelId="{56A93A03-8AC8-4A6C-8B6A-33BCCF75CFFF}" type="presParOf" srcId="{EAEFA161-6936-456A-87B1-DCD8682F39DF}" destId="{FBB271A6-C8CC-4A2D-968E-81AEAD8E5399}" srcOrd="0" destOrd="0" presId="urn:microsoft.com/office/officeart/2005/8/layout/vList2"/>
    <dgm:cxn modelId="{18319F16-6B86-4FD9-B64A-468C0F6D6801}" type="presParOf" srcId="{EAEFA161-6936-456A-87B1-DCD8682F39DF}" destId="{D21B4B13-BABE-49A0-918B-E9B9A9369603}" srcOrd="1" destOrd="0" presId="urn:microsoft.com/office/officeart/2005/8/layout/vList2"/>
    <dgm:cxn modelId="{0E402B7D-2B9D-44E2-AAA6-96CE6DB742A4}" type="presParOf" srcId="{EAEFA161-6936-456A-87B1-DCD8682F39DF}" destId="{871FE4C1-5185-4BAD-8CD3-CD8E6B6E388A}" srcOrd="2" destOrd="0" presId="urn:microsoft.com/office/officeart/2005/8/layout/vList2"/>
    <dgm:cxn modelId="{2A627371-DE5E-44BB-829A-C6EF1E947FB8}" type="presParOf" srcId="{EAEFA161-6936-456A-87B1-DCD8682F39DF}" destId="{418F5BAF-E8CD-441A-AE7F-FD574A41F1FB}" srcOrd="3" destOrd="0" presId="urn:microsoft.com/office/officeart/2005/8/layout/vList2"/>
    <dgm:cxn modelId="{FD7C9E2E-76FC-46D0-9EEF-EFAE089EC760}" type="presParOf" srcId="{EAEFA161-6936-456A-87B1-DCD8682F39DF}" destId="{D86C0CEF-76B4-477A-A4CD-02FACA688BDA}"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FB9CE52-87B0-4145-A820-9E70C8CA7A61}">
      <dsp:nvSpPr>
        <dsp:cNvPr id="0" name=""/>
        <dsp:cNvSpPr/>
      </dsp:nvSpPr>
      <dsp:spPr>
        <a:xfrm>
          <a:off x="0" y="4316"/>
          <a:ext cx="8640960" cy="9742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F11FBF-0341-4554-82D9-4AB4D09D1C6E}">
      <dsp:nvSpPr>
        <dsp:cNvPr id="0" name=""/>
        <dsp:cNvSpPr/>
      </dsp:nvSpPr>
      <dsp:spPr>
        <a:xfrm>
          <a:off x="294722" y="223531"/>
          <a:ext cx="536382" cy="535858"/>
        </a:xfrm>
        <a:prstGeom prst="rect">
          <a:avLst/>
        </a:prstGeom>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DC4C60A-9D59-40B6-B197-A13F62557148}">
      <dsp:nvSpPr>
        <dsp:cNvPr id="0" name=""/>
        <dsp:cNvSpPr/>
      </dsp:nvSpPr>
      <dsp:spPr>
        <a:xfrm>
          <a:off x="1125827" y="4316"/>
          <a:ext cx="7497794" cy="1004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335" tIns="106335" rIns="106335" bIns="106335" numCol="1" spcCol="1270" anchor="ctr" anchorCtr="0">
          <a:noAutofit/>
        </a:bodyPr>
        <a:lstStyle/>
        <a:p>
          <a:pPr lvl="0" algn="l" defTabSz="800100">
            <a:lnSpc>
              <a:spcPct val="90000"/>
            </a:lnSpc>
            <a:spcBef>
              <a:spcPct val="0"/>
            </a:spcBef>
            <a:spcAft>
              <a:spcPct val="35000"/>
            </a:spcAft>
          </a:pPr>
          <a:r>
            <a:rPr kumimoji="1" lang="ja-JP" sz="1800" b="1" i="0" kern="1200" dirty="0"/>
            <a:t>アセスメントにおいて、主観的な視点を見直していくことができる</a:t>
          </a:r>
          <a:endParaRPr lang="en-US" sz="1800" kern="1200" dirty="0"/>
        </a:p>
      </dsp:txBody>
      <dsp:txXfrm>
        <a:off x="1125827" y="4316"/>
        <a:ext cx="7497794" cy="1004735"/>
      </dsp:txXfrm>
    </dsp:sp>
    <dsp:sp modelId="{93D55F25-956C-4A68-BA5E-FC06B0094678}">
      <dsp:nvSpPr>
        <dsp:cNvPr id="0" name=""/>
        <dsp:cNvSpPr/>
      </dsp:nvSpPr>
      <dsp:spPr>
        <a:xfrm>
          <a:off x="0" y="1260236"/>
          <a:ext cx="8640960" cy="9742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F58C93-B947-4799-9F12-05992B21CA23}">
      <dsp:nvSpPr>
        <dsp:cNvPr id="0" name=""/>
        <dsp:cNvSpPr/>
      </dsp:nvSpPr>
      <dsp:spPr>
        <a:xfrm>
          <a:off x="294722" y="1479451"/>
          <a:ext cx="536382" cy="535858"/>
        </a:xfrm>
        <a:prstGeom prst="rect">
          <a:avLst/>
        </a:prstGeom>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D541A6-B67A-4370-8A5A-FDAABFEF99E1}">
      <dsp:nvSpPr>
        <dsp:cNvPr id="0" name=""/>
        <dsp:cNvSpPr/>
      </dsp:nvSpPr>
      <dsp:spPr>
        <a:xfrm>
          <a:off x="1125827" y="1260236"/>
          <a:ext cx="7497794" cy="1004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335" tIns="106335" rIns="106335" bIns="106335" numCol="1" spcCol="1270" anchor="ctr" anchorCtr="0">
          <a:noAutofit/>
        </a:bodyPr>
        <a:lstStyle/>
        <a:p>
          <a:pPr lvl="0" algn="l" defTabSz="800100">
            <a:lnSpc>
              <a:spcPct val="90000"/>
            </a:lnSpc>
            <a:spcBef>
              <a:spcPct val="0"/>
            </a:spcBef>
            <a:spcAft>
              <a:spcPct val="35000"/>
            </a:spcAft>
          </a:pPr>
          <a:r>
            <a:rPr kumimoji="1" lang="ja-JP" sz="1800" b="1" i="0" kern="1200" dirty="0"/>
            <a:t>個別支援計画を説明する際の根拠などを、よりわかりやすく示すことができる。（利用者と家族は、様々な立場の意見を聞くことにより、納得できる支援目標が増える。）</a:t>
          </a:r>
          <a:endParaRPr lang="en-US" sz="1800" kern="1200" dirty="0"/>
        </a:p>
      </dsp:txBody>
      <dsp:txXfrm>
        <a:off x="1125827" y="1260236"/>
        <a:ext cx="7497794" cy="1004735"/>
      </dsp:txXfrm>
    </dsp:sp>
    <dsp:sp modelId="{08BEC91A-61DD-4D7A-8D25-DB7322CED704}">
      <dsp:nvSpPr>
        <dsp:cNvPr id="0" name=""/>
        <dsp:cNvSpPr/>
      </dsp:nvSpPr>
      <dsp:spPr>
        <a:xfrm>
          <a:off x="0" y="2516155"/>
          <a:ext cx="8640960" cy="9742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F99F67-FECB-4FA2-942D-BE2D62E4A3E0}">
      <dsp:nvSpPr>
        <dsp:cNvPr id="0" name=""/>
        <dsp:cNvSpPr/>
      </dsp:nvSpPr>
      <dsp:spPr>
        <a:xfrm>
          <a:off x="294722" y="2735370"/>
          <a:ext cx="536382" cy="535858"/>
        </a:xfrm>
        <a:prstGeom prst="rect">
          <a:avLst/>
        </a:prstGeom>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B79AC01-1B42-4DED-B95D-45C5F38539AA}">
      <dsp:nvSpPr>
        <dsp:cNvPr id="0" name=""/>
        <dsp:cNvSpPr/>
      </dsp:nvSpPr>
      <dsp:spPr>
        <a:xfrm>
          <a:off x="1125827" y="2516155"/>
          <a:ext cx="7497794" cy="1004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335" tIns="106335" rIns="106335" bIns="106335" numCol="1" spcCol="1270" anchor="ctr" anchorCtr="0">
          <a:noAutofit/>
        </a:bodyPr>
        <a:lstStyle/>
        <a:p>
          <a:pPr lvl="0" algn="l" defTabSz="800100">
            <a:lnSpc>
              <a:spcPct val="90000"/>
            </a:lnSpc>
            <a:spcBef>
              <a:spcPct val="0"/>
            </a:spcBef>
            <a:spcAft>
              <a:spcPct val="35000"/>
            </a:spcAft>
          </a:pPr>
          <a:r>
            <a:rPr kumimoji="1" lang="ja-JP" sz="1800" b="1" i="0" kern="1200" dirty="0"/>
            <a:t>モニタリング後、個別支援計画の変更や修正を行なうことは結果として多くなる。</a:t>
          </a:r>
          <a:endParaRPr lang="en-US" sz="1800" kern="1200" dirty="0"/>
        </a:p>
      </dsp:txBody>
      <dsp:txXfrm>
        <a:off x="1125827" y="2516155"/>
        <a:ext cx="7497794" cy="1004735"/>
      </dsp:txXfrm>
    </dsp:sp>
    <dsp:sp modelId="{D4980E8B-4D64-4716-9D9A-FC696EFDE0F5}">
      <dsp:nvSpPr>
        <dsp:cNvPr id="0" name=""/>
        <dsp:cNvSpPr/>
      </dsp:nvSpPr>
      <dsp:spPr>
        <a:xfrm>
          <a:off x="0" y="3772075"/>
          <a:ext cx="8640960" cy="97428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B23DB7-4EEB-46CE-AE78-72E410C5EC03}">
      <dsp:nvSpPr>
        <dsp:cNvPr id="0" name=""/>
        <dsp:cNvSpPr/>
      </dsp:nvSpPr>
      <dsp:spPr>
        <a:xfrm>
          <a:off x="294722" y="3991290"/>
          <a:ext cx="536382" cy="535858"/>
        </a:xfrm>
        <a:prstGeom prst="rect">
          <a:avLst/>
        </a:prstGeom>
        <a:blipFill>
          <a:blip xmlns:r="http://schemas.openxmlformats.org/officeDocument/2006/relationships" r:embed="rId7">
            <a:extLst>
              <a:ext uri="{28A0092B-C50C-407E-A947-70E740481C1C}">
                <a14:useLocalDpi xmlns:a14="http://schemas.microsoft.com/office/drawing/2010/main" xmlns="" val="0"/>
              </a:ext>
              <a:ext uri="{96DAC541-7B7A-43D3-8B79-37D633B846F1}">
                <asvg:svgBlip xmlns:asvg="http://schemas.microsoft.com/office/drawing/2016/SVG/main" xmlns=""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0BF0B3-FCB9-49FA-A00C-98211F0F51B7}">
      <dsp:nvSpPr>
        <dsp:cNvPr id="0" name=""/>
        <dsp:cNvSpPr/>
      </dsp:nvSpPr>
      <dsp:spPr>
        <a:xfrm>
          <a:off x="1125827" y="3772075"/>
          <a:ext cx="7497794" cy="1004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335" tIns="106335" rIns="106335" bIns="106335" numCol="1" spcCol="1270" anchor="ctr" anchorCtr="0">
          <a:noAutofit/>
        </a:bodyPr>
        <a:lstStyle/>
        <a:p>
          <a:pPr lvl="0" algn="l" defTabSz="800100">
            <a:lnSpc>
              <a:spcPct val="90000"/>
            </a:lnSpc>
            <a:spcBef>
              <a:spcPct val="0"/>
            </a:spcBef>
            <a:spcAft>
              <a:spcPct val="35000"/>
            </a:spcAft>
          </a:pPr>
          <a:r>
            <a:rPr kumimoji="1" lang="ja-JP" sz="1800" b="1" i="0" kern="1200" dirty="0"/>
            <a:t>サービス提供職員に対する技術的な指導と助言を実施する機会が多くなる。（適切な指導を受けるほどに、スタッフは仕事へのやりがいを感じる。）</a:t>
          </a:r>
          <a:endParaRPr lang="en-US" sz="1800" kern="1200" dirty="0"/>
        </a:p>
      </dsp:txBody>
      <dsp:txXfrm>
        <a:off x="1125827" y="3772075"/>
        <a:ext cx="7497794" cy="100473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4A8DC9-AA36-4899-9607-CE6ED1B39CC8}">
      <dsp:nvSpPr>
        <dsp:cNvPr id="0" name=""/>
        <dsp:cNvSpPr/>
      </dsp:nvSpPr>
      <dsp:spPr>
        <a:xfrm>
          <a:off x="0" y="0"/>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CD877D-1C15-414A-9772-73D011F9AB35}">
      <dsp:nvSpPr>
        <dsp:cNvPr id="0" name=""/>
        <dsp:cNvSpPr/>
      </dsp:nvSpPr>
      <dsp:spPr>
        <a:xfrm>
          <a:off x="0" y="0"/>
          <a:ext cx="8229600" cy="2437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kumimoji="1" lang="ja-JP" sz="2800" kern="1200" dirty="0"/>
            <a:t>発達支援について助言できる専門機関に関しては、地域間格差があるが、必要に応じて、近隣の市町村、障害保健福祉圏域も含めて、相談支援専門員と共に支援協力を求める。</a:t>
          </a:r>
          <a:endParaRPr lang="en-US" sz="2800" kern="1200" dirty="0"/>
        </a:p>
      </dsp:txBody>
      <dsp:txXfrm>
        <a:off x="0" y="0"/>
        <a:ext cx="8229600" cy="2437110"/>
      </dsp:txXfrm>
    </dsp:sp>
    <dsp:sp modelId="{1E469793-146B-48E9-B049-E5021E087263}">
      <dsp:nvSpPr>
        <dsp:cNvPr id="0" name=""/>
        <dsp:cNvSpPr/>
      </dsp:nvSpPr>
      <dsp:spPr>
        <a:xfrm>
          <a:off x="0" y="2437110"/>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9F71CA-CE4A-4D11-B718-A65337DF1FC8}">
      <dsp:nvSpPr>
        <dsp:cNvPr id="0" name=""/>
        <dsp:cNvSpPr/>
      </dsp:nvSpPr>
      <dsp:spPr>
        <a:xfrm>
          <a:off x="0" y="2437110"/>
          <a:ext cx="8229600" cy="2437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kumimoji="1" lang="ja-JP" sz="2800" kern="1200"/>
            <a:t>「子どもを地域で育てていく」ということを念頭に、地域の関係者が必要に応じて集まっていくことができるメンバーが、中心点なメンバーであることを相談支援専門員と共に常日頃から考えておく。（現実的で利用可能な選択肢を、家族に提示していくことができる。）</a:t>
          </a:r>
          <a:endParaRPr lang="en-US" sz="2800" kern="1200"/>
        </a:p>
      </dsp:txBody>
      <dsp:txXfrm>
        <a:off x="0" y="2437110"/>
        <a:ext cx="8229600" cy="243711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386B3E-3DFB-4180-9A1E-0BA3584B72F9}">
      <dsp:nvSpPr>
        <dsp:cNvPr id="0" name=""/>
        <dsp:cNvSpPr/>
      </dsp:nvSpPr>
      <dsp:spPr>
        <a:xfrm>
          <a:off x="0" y="2290"/>
          <a:ext cx="864220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45320A-CBB8-4A98-9B89-4E9F7EB60FE7}">
      <dsp:nvSpPr>
        <dsp:cNvPr id="0" name=""/>
        <dsp:cNvSpPr/>
      </dsp:nvSpPr>
      <dsp:spPr>
        <a:xfrm>
          <a:off x="0" y="2290"/>
          <a:ext cx="8642206" cy="156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kumimoji="1" lang="ja-JP" altLang="en-US" sz="2300" kern="1200" dirty="0"/>
            <a:t>教育関係者が会議に参加しやすい時間帯は、放課後等デイの職員が参加しにくいものだが、事業所の支援の質を高めていくためにも、会議には参加していきたいものである。そのために、</a:t>
          </a:r>
          <a:r>
            <a:rPr kumimoji="1" lang="ja-JP" sz="2300" kern="1200" dirty="0"/>
            <a:t>相談支援専門員</a:t>
          </a:r>
          <a:r>
            <a:rPr kumimoji="1" lang="ja-JP" altLang="en-US" sz="2300" kern="1200" dirty="0"/>
            <a:t>と綿密に日程調整を図っていく</a:t>
          </a:r>
          <a:r>
            <a:rPr kumimoji="1" lang="ja-JP" sz="2300" kern="1200" dirty="0"/>
            <a:t>。</a:t>
          </a:r>
          <a:endParaRPr lang="en-US" sz="2300" kern="1200" dirty="0"/>
        </a:p>
      </dsp:txBody>
      <dsp:txXfrm>
        <a:off x="0" y="2290"/>
        <a:ext cx="8642206" cy="1562160"/>
      </dsp:txXfrm>
    </dsp:sp>
    <dsp:sp modelId="{9883FE9C-1448-46C8-A15F-C73E21A09A2B}">
      <dsp:nvSpPr>
        <dsp:cNvPr id="0" name=""/>
        <dsp:cNvSpPr/>
      </dsp:nvSpPr>
      <dsp:spPr>
        <a:xfrm>
          <a:off x="0" y="2137920"/>
          <a:ext cx="864220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9ED520-A3CB-4DBB-BB12-8DEC77C6C181}">
      <dsp:nvSpPr>
        <dsp:cNvPr id="0" name=""/>
        <dsp:cNvSpPr/>
      </dsp:nvSpPr>
      <dsp:spPr>
        <a:xfrm>
          <a:off x="0" y="1564451"/>
          <a:ext cx="8642206" cy="156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endParaRPr lang="en-US" sz="2300" kern="1200" dirty="0"/>
        </a:p>
      </dsp:txBody>
      <dsp:txXfrm>
        <a:off x="0" y="1564451"/>
        <a:ext cx="8642206" cy="1562160"/>
      </dsp:txXfrm>
    </dsp:sp>
    <dsp:sp modelId="{9FE40C0A-31A1-45FA-AB35-D0B85DCCB8CA}">
      <dsp:nvSpPr>
        <dsp:cNvPr id="0" name=""/>
        <dsp:cNvSpPr/>
      </dsp:nvSpPr>
      <dsp:spPr>
        <a:xfrm>
          <a:off x="0" y="2281935"/>
          <a:ext cx="864220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9843E-064B-41CE-BD68-CC0A7B4C979E}">
      <dsp:nvSpPr>
        <dsp:cNvPr id="0" name=""/>
        <dsp:cNvSpPr/>
      </dsp:nvSpPr>
      <dsp:spPr>
        <a:xfrm>
          <a:off x="0" y="2425951"/>
          <a:ext cx="8642206" cy="156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kumimoji="1" lang="ja-JP" sz="2300" kern="1200" dirty="0"/>
            <a:t>教育との連携に関しては、子どもの担任との連携のみならず、特別支援教育コーディネーター、養護教諭、主任教諭との連携が必要。そのために長期的に子どもと関わる相談支援専門員が、関係者がつながるためのキィーマンとして考えていくこと。</a:t>
          </a:r>
          <a:endParaRPr lang="en-US" sz="2300" kern="1200" dirty="0"/>
        </a:p>
      </dsp:txBody>
      <dsp:txXfrm>
        <a:off x="0" y="2425951"/>
        <a:ext cx="8642206" cy="156216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18CD05B-12DB-4054-B03B-C6F2F3CB5849}">
      <dsp:nvSpPr>
        <dsp:cNvPr id="0" name=""/>
        <dsp:cNvSpPr/>
      </dsp:nvSpPr>
      <dsp:spPr>
        <a:xfrm>
          <a:off x="0" y="2123"/>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E64D00-39B9-42EA-8230-8D07E7680019}">
      <dsp:nvSpPr>
        <dsp:cNvPr id="0" name=""/>
        <dsp:cNvSpPr/>
      </dsp:nvSpPr>
      <dsp:spPr>
        <a:xfrm>
          <a:off x="0" y="2123"/>
          <a:ext cx="8229600" cy="14482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kumimoji="1" lang="ja-JP" sz="2300" kern="1200"/>
            <a:t>学齢期の子どもの日中活動の中心は学校であり、学校での子どもの状態の把握なくして、事例の検討は深まらない。</a:t>
          </a:r>
          <a:endParaRPr lang="en-US" sz="2300" kern="1200"/>
        </a:p>
      </dsp:txBody>
      <dsp:txXfrm>
        <a:off x="0" y="2123"/>
        <a:ext cx="8229600" cy="1448277"/>
      </dsp:txXfrm>
    </dsp:sp>
    <dsp:sp modelId="{E69D4810-B9B0-45D5-94EB-03A6324B090A}">
      <dsp:nvSpPr>
        <dsp:cNvPr id="0" name=""/>
        <dsp:cNvSpPr/>
      </dsp:nvSpPr>
      <dsp:spPr>
        <a:xfrm>
          <a:off x="0" y="1450401"/>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C4F180-B437-4B48-8AF0-46AA5AA3A93C}">
      <dsp:nvSpPr>
        <dsp:cNvPr id="0" name=""/>
        <dsp:cNvSpPr/>
      </dsp:nvSpPr>
      <dsp:spPr>
        <a:xfrm>
          <a:off x="0" y="1450401"/>
          <a:ext cx="8229600" cy="14482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kumimoji="1" lang="ja-JP" sz="2300" kern="1200" dirty="0"/>
            <a:t>医療、教育、福祉及び家庭での生活の視点それぞれがうまく絡み合うことが理想だが、それぞれの機関が総合的に支援方針を立てていくこと</a:t>
          </a:r>
          <a:r>
            <a:rPr kumimoji="1" lang="ja-JP" altLang="en-US" sz="2300" kern="1200" dirty="0"/>
            <a:t>は、決して</a:t>
          </a:r>
          <a:r>
            <a:rPr kumimoji="1" lang="ja-JP" sz="2300" kern="1200" dirty="0"/>
            <a:t>得意なわけではないことを認識しておく。</a:t>
          </a:r>
          <a:endParaRPr lang="en-US" sz="2300" kern="1200" dirty="0"/>
        </a:p>
      </dsp:txBody>
      <dsp:txXfrm>
        <a:off x="0" y="1450401"/>
        <a:ext cx="8229600" cy="1448277"/>
      </dsp:txXfrm>
    </dsp:sp>
    <dsp:sp modelId="{869D2578-E9D3-4922-9330-C5F12AF090A3}">
      <dsp:nvSpPr>
        <dsp:cNvPr id="0" name=""/>
        <dsp:cNvSpPr/>
      </dsp:nvSpPr>
      <dsp:spPr>
        <a:xfrm>
          <a:off x="0" y="2898678"/>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B759A8-D09A-4F7E-B204-362E9D3D7083}">
      <dsp:nvSpPr>
        <dsp:cNvPr id="0" name=""/>
        <dsp:cNvSpPr/>
      </dsp:nvSpPr>
      <dsp:spPr>
        <a:xfrm>
          <a:off x="0" y="2898678"/>
          <a:ext cx="8229600" cy="14482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kumimoji="1" lang="ja-JP" sz="2300" kern="1200" dirty="0"/>
            <a:t>医療的ケア児においては、子どもが「外に出かけること」を</a:t>
          </a:r>
          <a:r>
            <a:rPr kumimoji="1" lang="ja-JP" altLang="en-US" sz="2300" kern="1200" dirty="0"/>
            <a:t>重視しつつ</a:t>
          </a:r>
          <a:r>
            <a:rPr kumimoji="1" lang="ja-JP" sz="2300" kern="1200" dirty="0"/>
            <a:t>、地域のチームとして途切れない支援が提供できるようにしていく。</a:t>
          </a:r>
          <a:r>
            <a:rPr kumimoji="1" lang="ja-JP" altLang="en-US" sz="2300" kern="1200" dirty="0"/>
            <a:t>（＝多職種連携のチーム作りとその継続）</a:t>
          </a:r>
          <a:endParaRPr lang="en-US" sz="2300" kern="1200" dirty="0"/>
        </a:p>
      </dsp:txBody>
      <dsp:txXfrm>
        <a:off x="0" y="2898678"/>
        <a:ext cx="8229600" cy="144827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5E21F92-0A63-43A7-BB36-4C1587B6659A}">
      <dsp:nvSpPr>
        <dsp:cNvPr id="0" name=""/>
        <dsp:cNvSpPr/>
      </dsp:nvSpPr>
      <dsp:spPr>
        <a:xfrm>
          <a:off x="0" y="0"/>
          <a:ext cx="81472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42C0A9-4847-4831-A579-BFEDAA7C8291}">
      <dsp:nvSpPr>
        <dsp:cNvPr id="0" name=""/>
        <dsp:cNvSpPr/>
      </dsp:nvSpPr>
      <dsp:spPr>
        <a:xfrm>
          <a:off x="0" y="0"/>
          <a:ext cx="8147248" cy="2293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kumimoji="1" lang="ja-JP" sz="2300" kern="1200" dirty="0"/>
            <a:t>公的福祉サービスでは、自立訓練、就労移行、地域定着支援の事業等を有効に活用して、本人の持つ強みをしっかりと活かしていく時期である。様々な支援を適切な時期に、適切なタイミングで</a:t>
          </a:r>
          <a:r>
            <a:rPr kumimoji="1" lang="ja-JP" altLang="en-US" sz="2300" kern="1200" dirty="0"/>
            <a:t>利用</a:t>
          </a:r>
          <a:r>
            <a:rPr kumimoji="1" lang="ja-JP" sz="2300" kern="1200" dirty="0"/>
            <a:t>していくために、相談支援専門員とは常に連携を取り、利用計画における総合的な支援方針を共に検討していくこと。</a:t>
          </a:r>
          <a:endParaRPr lang="en-US" sz="2300" kern="1200" dirty="0"/>
        </a:p>
      </dsp:txBody>
      <dsp:txXfrm>
        <a:off x="0" y="0"/>
        <a:ext cx="8147248" cy="2293094"/>
      </dsp:txXfrm>
    </dsp:sp>
    <dsp:sp modelId="{092EBE5B-AF89-468F-BD08-C18759097961}">
      <dsp:nvSpPr>
        <dsp:cNvPr id="0" name=""/>
        <dsp:cNvSpPr/>
      </dsp:nvSpPr>
      <dsp:spPr>
        <a:xfrm>
          <a:off x="0" y="2293094"/>
          <a:ext cx="81472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B7D72A-B5A2-4EC4-9C6D-4DE8FB784FE3}">
      <dsp:nvSpPr>
        <dsp:cNvPr id="0" name=""/>
        <dsp:cNvSpPr/>
      </dsp:nvSpPr>
      <dsp:spPr>
        <a:xfrm>
          <a:off x="0" y="2293094"/>
          <a:ext cx="8147248" cy="2293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kumimoji="1" lang="ja-JP" sz="2300" kern="1200" dirty="0"/>
            <a:t>就労、働くことに関係することが支援の目標となりがちな時期だが、休養とリフレッシュタイムが充実してこそ、就労の継続の可能性は広がっていく。生活全体を見渡しながら、支援の方向性を考えていくためには、相談支援専門員との連携は欠かせない。</a:t>
          </a:r>
          <a:endParaRPr lang="en-US" sz="2300" kern="1200" dirty="0"/>
        </a:p>
      </dsp:txBody>
      <dsp:txXfrm>
        <a:off x="0" y="2293094"/>
        <a:ext cx="8147248" cy="2293094"/>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5E21F92-0A63-43A7-BB36-4C1587B6659A}">
      <dsp:nvSpPr>
        <dsp:cNvPr id="0" name=""/>
        <dsp:cNvSpPr/>
      </dsp:nvSpPr>
      <dsp:spPr>
        <a:xfrm>
          <a:off x="0" y="0"/>
          <a:ext cx="81472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42C0A9-4847-4831-A579-BFEDAA7C8291}">
      <dsp:nvSpPr>
        <dsp:cNvPr id="0" name=""/>
        <dsp:cNvSpPr/>
      </dsp:nvSpPr>
      <dsp:spPr>
        <a:xfrm>
          <a:off x="0" y="0"/>
          <a:ext cx="8147248" cy="2293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kumimoji="1" lang="ja-JP" altLang="en-US" sz="2300" kern="1200" dirty="0"/>
            <a:t>学齢期から青年期に移行する時期は、関係機関内でも担当者が変わることは多い。（医療機関としても、主治医が小児科から内科医・精神科医等に変わることがある。）それだけに、特に青年期初期は、担当者会議が本人のことをよく理解できないままのメンバーの集まりになりかねないことに留意する。</a:t>
          </a:r>
          <a:endParaRPr lang="en-US" sz="2300" kern="1200" dirty="0"/>
        </a:p>
      </dsp:txBody>
      <dsp:txXfrm>
        <a:off x="0" y="0"/>
        <a:ext cx="8147248" cy="2293094"/>
      </dsp:txXfrm>
    </dsp:sp>
    <dsp:sp modelId="{092EBE5B-AF89-468F-BD08-C18759097961}">
      <dsp:nvSpPr>
        <dsp:cNvPr id="0" name=""/>
        <dsp:cNvSpPr/>
      </dsp:nvSpPr>
      <dsp:spPr>
        <a:xfrm>
          <a:off x="0" y="2293094"/>
          <a:ext cx="81472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B7D72A-B5A2-4EC4-9C6D-4DE8FB784FE3}">
      <dsp:nvSpPr>
        <dsp:cNvPr id="0" name=""/>
        <dsp:cNvSpPr/>
      </dsp:nvSpPr>
      <dsp:spPr>
        <a:xfrm>
          <a:off x="0" y="2293094"/>
          <a:ext cx="8147248" cy="2293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kumimoji="1" lang="ja-JP" altLang="en-US" sz="2300" kern="1200" dirty="0"/>
            <a:t>職場先でのトラブル等は、障害者職業センター、障害者就業・生活支援センター、ハローワークと連携し、触法障害者の事例に関しては、基幹相談支援センターを中心に検討を進めていくことになるが、休日や通勤途中でのトラブルや障害への理解がないことから生じる通報等々、警察や司法と日常的につながっておくことは重要である。</a:t>
          </a:r>
          <a:endParaRPr lang="en-US" sz="2300" kern="1200" dirty="0"/>
        </a:p>
      </dsp:txBody>
      <dsp:txXfrm>
        <a:off x="0" y="2293094"/>
        <a:ext cx="8147248" cy="2293094"/>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E59396-C9A3-404B-9140-E8CE648A26CC}">
      <dsp:nvSpPr>
        <dsp:cNvPr id="0" name=""/>
        <dsp:cNvSpPr/>
      </dsp:nvSpPr>
      <dsp:spPr>
        <a:xfrm>
          <a:off x="0" y="0"/>
          <a:ext cx="8229600" cy="0"/>
        </a:xfrm>
        <a:prstGeom prst="lin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47B79084-1AE8-4CE8-88A2-7990D1659920}">
      <dsp:nvSpPr>
        <dsp:cNvPr id="0" name=""/>
        <dsp:cNvSpPr/>
      </dsp:nvSpPr>
      <dsp:spPr>
        <a:xfrm>
          <a:off x="0" y="0"/>
          <a:ext cx="8229600" cy="2221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a:lnSpc>
              <a:spcPct val="90000"/>
            </a:lnSpc>
            <a:spcBef>
              <a:spcPct val="0"/>
            </a:spcBef>
            <a:spcAft>
              <a:spcPct val="35000"/>
            </a:spcAft>
          </a:pPr>
          <a:r>
            <a:rPr kumimoji="1" lang="ja-JP" sz="3300" kern="1200" dirty="0"/>
            <a:t>高齢期の暮らしに向けて、家族の意向をしっかりと受け止めていく最後のチャンス。そのために、相談支援専門員とは十分に情報交換していくこと。</a:t>
          </a:r>
          <a:endParaRPr lang="en-US" sz="3300" kern="1200" dirty="0"/>
        </a:p>
      </dsp:txBody>
      <dsp:txXfrm>
        <a:off x="0" y="0"/>
        <a:ext cx="8229600" cy="2221086"/>
      </dsp:txXfrm>
    </dsp:sp>
    <dsp:sp modelId="{65E00416-435E-44E7-BA23-A1D41A57746F}">
      <dsp:nvSpPr>
        <dsp:cNvPr id="0" name=""/>
        <dsp:cNvSpPr/>
      </dsp:nvSpPr>
      <dsp:spPr>
        <a:xfrm>
          <a:off x="0" y="2221086"/>
          <a:ext cx="8229600" cy="0"/>
        </a:xfrm>
        <a:prstGeom prst="lin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77808F81-05AF-4E43-89F7-9B77B0454213}">
      <dsp:nvSpPr>
        <dsp:cNvPr id="0" name=""/>
        <dsp:cNvSpPr/>
      </dsp:nvSpPr>
      <dsp:spPr>
        <a:xfrm>
          <a:off x="0" y="2221086"/>
          <a:ext cx="8229600" cy="2221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a:lnSpc>
              <a:spcPct val="90000"/>
            </a:lnSpc>
            <a:spcBef>
              <a:spcPct val="0"/>
            </a:spcBef>
            <a:spcAft>
              <a:spcPct val="35000"/>
            </a:spcAft>
          </a:pPr>
          <a:r>
            <a:rPr kumimoji="1" lang="ja-JP" sz="3300" kern="1200" dirty="0"/>
            <a:t>事業所が提供できるサービスの限界を常日頃からスタッフ間で話し合っておき、その情報を相談支援専門員に明確に伝えていくこと。</a:t>
          </a:r>
          <a:endParaRPr lang="en-US" sz="3300" kern="1200" dirty="0"/>
        </a:p>
      </dsp:txBody>
      <dsp:txXfrm>
        <a:off x="0" y="2221086"/>
        <a:ext cx="8229600" cy="222108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A402D1-D512-4DA9-878B-6E30FF1D2300}">
      <dsp:nvSpPr>
        <dsp:cNvPr id="0" name=""/>
        <dsp:cNvSpPr/>
      </dsp:nvSpPr>
      <dsp:spPr>
        <a:xfrm>
          <a:off x="0" y="2637"/>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F073D9-B7D5-4BF9-AFAB-29DD0753F48B}">
      <dsp:nvSpPr>
        <dsp:cNvPr id="0" name=""/>
        <dsp:cNvSpPr/>
      </dsp:nvSpPr>
      <dsp:spPr>
        <a:xfrm>
          <a:off x="0" y="2637"/>
          <a:ext cx="8229600" cy="17984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kumimoji="1" lang="ja-JP" sz="2600" kern="1200" dirty="0"/>
            <a:t>高齢者への支援機関が得意とする</a:t>
          </a:r>
          <a:r>
            <a:rPr kumimoji="1" lang="ja-JP" altLang="en-US" sz="2600" kern="1200" dirty="0"/>
            <a:t>こと</a:t>
          </a:r>
          <a:r>
            <a:rPr kumimoji="1" lang="ja-JP" sz="2600" kern="1200" dirty="0"/>
            <a:t>の一つは、身体介護である。どのようなことに留意しているか、どのような介護予防的な関わりを実施しているかについて、障害分野が学べることは多い</a:t>
          </a:r>
          <a:r>
            <a:rPr kumimoji="1" lang="ja-JP" altLang="en-US" sz="2600" kern="1200" dirty="0"/>
            <a:t>。</a:t>
          </a:r>
          <a:endParaRPr lang="en-US" sz="2600" kern="1200" dirty="0"/>
        </a:p>
      </dsp:txBody>
      <dsp:txXfrm>
        <a:off x="0" y="2637"/>
        <a:ext cx="8229600" cy="1798441"/>
      </dsp:txXfrm>
    </dsp:sp>
    <dsp:sp modelId="{7D80C963-FF46-43C0-964D-76371A2FAEE3}">
      <dsp:nvSpPr>
        <dsp:cNvPr id="0" name=""/>
        <dsp:cNvSpPr/>
      </dsp:nvSpPr>
      <dsp:spPr>
        <a:xfrm>
          <a:off x="0" y="1801079"/>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0EFDB5-2124-4C61-B137-26B489184761}">
      <dsp:nvSpPr>
        <dsp:cNvPr id="0" name=""/>
        <dsp:cNvSpPr/>
      </dsp:nvSpPr>
      <dsp:spPr>
        <a:xfrm>
          <a:off x="0" y="1801079"/>
          <a:ext cx="8229600" cy="17984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kumimoji="1" lang="ja-JP" sz="2600" kern="1200" dirty="0"/>
            <a:t>保護者の高齢化に伴い、医療機関の受診が遅れがちになっているケースがある。また複数の医療機関を利用するケースは多く、服薬管理等介入が必要なケースがこの時期より増えてくることに留意すること。</a:t>
          </a:r>
          <a:endParaRPr lang="en-US" sz="2600" kern="1200" dirty="0"/>
        </a:p>
      </dsp:txBody>
      <dsp:txXfrm>
        <a:off x="0" y="1801079"/>
        <a:ext cx="8229600" cy="1798441"/>
      </dsp:txXfrm>
    </dsp:sp>
    <dsp:sp modelId="{F165E7FC-C40D-47B4-8C12-C73A008418C3}">
      <dsp:nvSpPr>
        <dsp:cNvPr id="0" name=""/>
        <dsp:cNvSpPr/>
      </dsp:nvSpPr>
      <dsp:spPr>
        <a:xfrm>
          <a:off x="0" y="3599520"/>
          <a:ext cx="82296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5CB76A-5E35-4336-B70A-4C6B5E4B8AD8}">
      <dsp:nvSpPr>
        <dsp:cNvPr id="0" name=""/>
        <dsp:cNvSpPr/>
      </dsp:nvSpPr>
      <dsp:spPr>
        <a:xfrm>
          <a:off x="0" y="3599520"/>
          <a:ext cx="8229600" cy="17984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kumimoji="1" lang="ja-JP" sz="2600" kern="1200" dirty="0"/>
            <a:t>災害時の支援体制について考えていく時に、壮年期のケースを中心に考えていくことは大切である。</a:t>
          </a:r>
          <a:endParaRPr lang="en-US" sz="2600" kern="1200" dirty="0"/>
        </a:p>
      </dsp:txBody>
      <dsp:txXfrm>
        <a:off x="0" y="3599520"/>
        <a:ext cx="8229600" cy="1798441"/>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BB271A6-C8CC-4A2D-968E-81AEAD8E5399}">
      <dsp:nvSpPr>
        <dsp:cNvPr id="0" name=""/>
        <dsp:cNvSpPr/>
      </dsp:nvSpPr>
      <dsp:spPr>
        <a:xfrm>
          <a:off x="0" y="126768"/>
          <a:ext cx="5111749" cy="1828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ja-JP" sz="2000" kern="1200"/>
            <a:t>ケースを見立てるということに役割の区別はありません。一緒に情報を共有し、一緒にアセスメントしていくことになります。</a:t>
          </a:r>
          <a:endParaRPr lang="en-US" sz="2000" kern="1200"/>
        </a:p>
      </dsp:txBody>
      <dsp:txXfrm>
        <a:off x="0" y="126768"/>
        <a:ext cx="5111749" cy="1828125"/>
      </dsp:txXfrm>
    </dsp:sp>
    <dsp:sp modelId="{871FE4C1-5185-4BAD-8CD3-CD8E6B6E388A}">
      <dsp:nvSpPr>
        <dsp:cNvPr id="0" name=""/>
        <dsp:cNvSpPr/>
      </dsp:nvSpPr>
      <dsp:spPr>
        <a:xfrm>
          <a:off x="0" y="2012494"/>
          <a:ext cx="5111749" cy="1828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ja-JP" sz="2000" kern="1200"/>
            <a:t>そして、一緒に相談支援専門員が作成する利用計画における「総合的な援助の方針」を考えていくことになります。</a:t>
          </a:r>
          <a:endParaRPr lang="en-US" sz="2000" kern="1200"/>
        </a:p>
      </dsp:txBody>
      <dsp:txXfrm>
        <a:off x="0" y="2012494"/>
        <a:ext cx="5111749" cy="1828125"/>
      </dsp:txXfrm>
    </dsp:sp>
    <dsp:sp modelId="{D86C0CEF-76B4-477A-A4CD-02FACA688BDA}">
      <dsp:nvSpPr>
        <dsp:cNvPr id="0" name=""/>
        <dsp:cNvSpPr/>
      </dsp:nvSpPr>
      <dsp:spPr>
        <a:xfrm>
          <a:off x="0" y="3898219"/>
          <a:ext cx="5111749" cy="1828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ja-JP" sz="2000" kern="1200"/>
            <a:t>相談支援専門員はケースの生活全体を大まかに捉え、数多く関わっているサービス管理責任者は、ケースを細かく理解し、具体的は支援内容を決めていくといった役割分担にはなります。</a:t>
          </a:r>
          <a:endParaRPr lang="en-US" sz="2000" kern="1200"/>
        </a:p>
      </dsp:txBody>
      <dsp:txXfrm>
        <a:off x="0" y="3898219"/>
        <a:ext cx="5111749" cy="182812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B899DD3-5121-4DAD-8BD7-58BC0E8D3194}" type="datetimeFigureOut">
              <a:rPr kumimoji="1" lang="ja-JP" altLang="en-US" smtClean="0"/>
              <a:t>2020/8/12</a:t>
            </a:fld>
            <a:endParaRPr kumimoji="1" lang="ja-JP" altLang="en-US"/>
          </a:p>
        </p:txBody>
      </p:sp>
      <p:sp>
        <p:nvSpPr>
          <p:cNvPr id="4" name="フッター プレースホルダ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DB84EDFF-2F2E-499C-9C5A-1A8961301D0E}"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D660A4D1-4A91-46D1-BB62-2B85673C527D}" type="datetimeFigureOut">
              <a:rPr kumimoji="1" lang="ja-JP" altLang="en-US" smtClean="0"/>
              <a:pPr/>
              <a:t>2020/8/12</a:t>
            </a:fld>
            <a:endParaRPr kumimoji="1" lang="ja-JP" altLang="en-US"/>
          </a:p>
        </p:txBody>
      </p:sp>
      <p:sp>
        <p:nvSpPr>
          <p:cNvPr id="4" name="スライド イメージ プレースホルダ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AED8E3BC-1A27-47B7-9FEB-7135D8D09C1E}" type="slidenum">
              <a:rPr kumimoji="1" lang="ja-JP" altLang="en-US" smtClean="0"/>
              <a:pPr/>
              <a:t>&lt;#&gt;</a:t>
            </a:fld>
            <a:endParaRPr kumimoji="1" lang="ja-JP" altLang="en-US"/>
          </a:p>
        </p:txBody>
      </p:sp>
    </p:spTree>
    <p:extLst>
      <p:ext uri="{BB962C8B-B14F-4D97-AF65-F5344CB8AC3E}">
        <p14:creationId xmlns:p14="http://schemas.microsoft.com/office/powerpoint/2010/main" xmlns="" val="13798059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ED8E3BC-1A27-47B7-9FEB-7135D8D09C1E}" type="slidenum">
              <a:rPr kumimoji="1" lang="ja-JP" altLang="en-US" smtClean="0"/>
              <a:pPr/>
              <a:t>8</a:t>
            </a:fld>
            <a:endParaRPr kumimoji="1" lang="ja-JP" altLang="en-US"/>
          </a:p>
        </p:txBody>
      </p:sp>
    </p:spTree>
    <p:extLst>
      <p:ext uri="{BB962C8B-B14F-4D97-AF65-F5344CB8AC3E}">
        <p14:creationId xmlns:p14="http://schemas.microsoft.com/office/powerpoint/2010/main" xmlns="" val="2312712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A40CD06-28F8-4197-A532-43AD2387A712}" type="slidenum">
              <a:rPr lang="en-US" altLang="ja-JP" smtClean="0">
                <a:solidFill>
                  <a:srgbClr val="000000"/>
                </a:solidFill>
              </a:rPr>
              <a:pPr/>
              <a:t>10</a:t>
            </a:fld>
            <a:endParaRPr lang="en-US" altLang="ja-JP">
              <a:solidFill>
                <a:srgbClr val="000000"/>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solidFill>
                <a:srgbClr val="3333CC"/>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9EF628F-0B5D-4B0F-A74F-6FB0B28E3176}" type="slidenum">
              <a:rPr lang="en-US" altLang="ja-JP">
                <a:solidFill>
                  <a:prstClr val="black"/>
                </a:solidFill>
              </a:rPr>
              <a:pPr/>
              <a:t>11</a:t>
            </a:fld>
            <a:endParaRPr lang="en-US" altLang="ja-JP">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A40CD06-28F8-4197-A532-43AD2387A712}" type="slidenum">
              <a:rPr lang="en-US" altLang="ja-JP" smtClean="0">
                <a:solidFill>
                  <a:srgbClr val="000000"/>
                </a:solidFill>
              </a:rPr>
              <a:pPr/>
              <a:t>13</a:t>
            </a:fld>
            <a:endParaRPr lang="en-US" altLang="ja-JP">
              <a:solidFill>
                <a:srgbClr val="000000"/>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solidFill>
                <a:srgbClr val="3333CC"/>
              </a:solidFill>
            </a:endParaRPr>
          </a:p>
        </p:txBody>
      </p:sp>
    </p:spTree>
    <p:extLst>
      <p:ext uri="{BB962C8B-B14F-4D97-AF65-F5344CB8AC3E}">
        <p14:creationId xmlns:p14="http://schemas.microsoft.com/office/powerpoint/2010/main" xmlns="" val="3457398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9EF628F-0B5D-4B0F-A74F-6FB0B28E3176}" type="slidenum">
              <a:rPr lang="en-US" altLang="ja-JP">
                <a:solidFill>
                  <a:prstClr val="black"/>
                </a:solidFill>
              </a:rPr>
              <a:pPr/>
              <a:t>14</a:t>
            </a:fld>
            <a:endParaRPr lang="en-US" altLang="ja-JP">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xmlns="" val="2635444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A40CD06-28F8-4197-A532-43AD2387A712}" type="slidenum">
              <a:rPr lang="en-US" altLang="ja-JP" smtClean="0">
                <a:solidFill>
                  <a:srgbClr val="000000"/>
                </a:solidFill>
              </a:rPr>
              <a:pPr/>
              <a:t>17</a:t>
            </a:fld>
            <a:endParaRPr lang="en-US" altLang="ja-JP">
              <a:solidFill>
                <a:srgbClr val="000000"/>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solidFill>
                <a:srgbClr val="3333CC"/>
              </a:solidFill>
            </a:endParaRPr>
          </a:p>
        </p:txBody>
      </p:sp>
    </p:spTree>
    <p:extLst>
      <p:ext uri="{BB962C8B-B14F-4D97-AF65-F5344CB8AC3E}">
        <p14:creationId xmlns:p14="http://schemas.microsoft.com/office/powerpoint/2010/main" xmlns="" val="1581273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9EF628F-0B5D-4B0F-A74F-6FB0B28E3176}" type="slidenum">
              <a:rPr lang="en-US" altLang="ja-JP">
                <a:solidFill>
                  <a:prstClr val="black"/>
                </a:solidFill>
              </a:rPr>
              <a:pPr/>
              <a:t>18</a:t>
            </a:fld>
            <a:endParaRPr lang="en-US" altLang="ja-JP">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xmlns="" val="521921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A40CD06-28F8-4197-A532-43AD2387A712}" type="slidenum">
              <a:rPr lang="en-US" altLang="ja-JP" smtClean="0">
                <a:solidFill>
                  <a:srgbClr val="000000"/>
                </a:solidFill>
              </a:rPr>
              <a:pPr/>
              <a:t>21</a:t>
            </a:fld>
            <a:endParaRPr lang="en-US" altLang="ja-JP">
              <a:solidFill>
                <a:srgbClr val="000000"/>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solidFill>
                <a:srgbClr val="3333CC"/>
              </a:solidFill>
            </a:endParaRPr>
          </a:p>
        </p:txBody>
      </p:sp>
    </p:spTree>
    <p:extLst>
      <p:ext uri="{BB962C8B-B14F-4D97-AF65-F5344CB8AC3E}">
        <p14:creationId xmlns:p14="http://schemas.microsoft.com/office/powerpoint/2010/main" xmlns="" val="1721790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9EF628F-0B5D-4B0F-A74F-6FB0B28E3176}" type="slidenum">
              <a:rPr lang="en-US" altLang="ja-JP">
                <a:solidFill>
                  <a:prstClr val="black"/>
                </a:solidFill>
              </a:rPr>
              <a:pPr/>
              <a:t>22</a:t>
            </a:fld>
            <a:endParaRPr lang="en-US" altLang="ja-JP">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xmlns="" val="3118346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FA9A8A4-517D-4109-9938-7099D414E21D}" type="datetimeFigureOut">
              <a:rPr kumimoji="1" lang="ja-JP" altLang="en-US" smtClean="0"/>
              <a:pPr/>
              <a:t>2020/8/12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FEB9AA0-CBC3-4B94-8D0F-592DC2DB9ADB}"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A9A8A4-517D-4109-9938-7099D414E21D}" type="datetimeFigureOut">
              <a:rPr kumimoji="1" lang="ja-JP" altLang="en-US" smtClean="0"/>
              <a:pPr/>
              <a:t>2020/8/12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B9AA0-CBC3-4B94-8D0F-592DC2DB9AD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6.png"/><Relationship Id="rId2" Type="http://schemas.openxmlformats.org/officeDocument/2006/relationships/diagramData" Target="../diagrams/data9.xml"/><Relationship Id="rId1" Type="http://schemas.openxmlformats.org/officeDocument/2006/relationships/slideLayout" Target="../slideLayouts/slideLayout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9552" y="1701951"/>
            <a:ext cx="8784976" cy="1417712"/>
          </a:xfrm>
        </p:spPr>
        <p:style>
          <a:lnRef idx="1">
            <a:schemeClr val="accent3"/>
          </a:lnRef>
          <a:fillRef idx="2">
            <a:schemeClr val="accent3"/>
          </a:fillRef>
          <a:effectRef idx="1">
            <a:schemeClr val="accent3"/>
          </a:effectRef>
          <a:fontRef idx="minor">
            <a:schemeClr val="dk1"/>
          </a:fontRef>
        </p:style>
        <p:txBody>
          <a:bodyPr>
            <a:normAutofit/>
          </a:bodyPr>
          <a:lstStyle/>
          <a:p>
            <a:r>
              <a:rPr lang="ja-JP" altLang="en-US" sz="2800" dirty="0"/>
              <a:t>サービス担当者会議等における</a:t>
            </a:r>
            <a:r>
              <a:rPr lang="en-US" altLang="ja-JP" sz="2800" dirty="0"/>
              <a:t/>
            </a:r>
            <a:br>
              <a:rPr lang="en-US" altLang="ja-JP" sz="2800" dirty="0"/>
            </a:br>
            <a:r>
              <a:rPr lang="ja-JP" altLang="en-US" sz="2800" dirty="0"/>
              <a:t>サービス管理責任者・児童発達支援管理責任者の役割</a:t>
            </a:r>
            <a:r>
              <a:rPr lang="en-US" altLang="ja-JP" sz="3200" dirty="0"/>
              <a:t/>
            </a:r>
            <a:br>
              <a:rPr lang="en-US" altLang="ja-JP" sz="3200" dirty="0"/>
            </a:br>
            <a:endParaRPr kumimoji="1" lang="ja-JP" altLang="en-US" sz="1200" dirty="0"/>
          </a:p>
        </p:txBody>
      </p:sp>
      <p:sp>
        <p:nvSpPr>
          <p:cNvPr id="3" name="サブタイトル 2"/>
          <p:cNvSpPr>
            <a:spLocks noGrp="1"/>
          </p:cNvSpPr>
          <p:nvPr>
            <p:ph type="subTitle" idx="1"/>
          </p:nvPr>
        </p:nvSpPr>
        <p:spPr>
          <a:xfrm>
            <a:off x="1331640" y="4941168"/>
            <a:ext cx="6400800" cy="1417712"/>
          </a:xfrm>
        </p:spPr>
        <p:txBody>
          <a:bodyPr>
            <a:normAutofit/>
          </a:bodyPr>
          <a:lstStyle/>
          <a:p>
            <a:r>
              <a:rPr kumimoji="1" lang="ja-JP" altLang="en-US" sz="2000" b="1" dirty="0">
                <a:solidFill>
                  <a:schemeClr val="tx2"/>
                </a:solidFill>
              </a:rPr>
              <a:t>柏学園相談支援事業所</a:t>
            </a:r>
            <a:r>
              <a:rPr lang="ja-JP" altLang="en-US" sz="2000" b="1" dirty="0">
                <a:solidFill>
                  <a:schemeClr val="tx2"/>
                </a:solidFill>
              </a:rPr>
              <a:t>　　相談支援専門員</a:t>
            </a:r>
            <a:endParaRPr lang="en-US" altLang="ja-JP" sz="2000" b="1" dirty="0">
              <a:solidFill>
                <a:schemeClr val="tx2"/>
              </a:solidFill>
            </a:endParaRPr>
          </a:p>
          <a:p>
            <a:r>
              <a:rPr lang="ja-JP" altLang="en-US" sz="2000" b="1" dirty="0">
                <a:solidFill>
                  <a:schemeClr val="tx2"/>
                </a:solidFill>
              </a:rPr>
              <a:t>日本相談支援専門員協会　副代表</a:t>
            </a:r>
            <a:endParaRPr lang="en-US" altLang="ja-JP" sz="2000" b="1" dirty="0">
              <a:solidFill>
                <a:schemeClr val="tx2"/>
              </a:solidFill>
            </a:endParaRPr>
          </a:p>
          <a:p>
            <a:r>
              <a:rPr kumimoji="1" lang="ja-JP" altLang="en-US" sz="2000" b="1" dirty="0">
                <a:solidFill>
                  <a:schemeClr val="tx2"/>
                </a:solidFill>
              </a:rPr>
              <a:t>金丸博一</a:t>
            </a:r>
          </a:p>
        </p:txBody>
      </p:sp>
      <p:pic>
        <p:nvPicPr>
          <p:cNvPr id="5" name="図 4" descr="おもちゃ, 部屋 が含まれている画像&#10;&#10;自動的に生成された説明">
            <a:extLst>
              <a:ext uri="{FF2B5EF4-FFF2-40B4-BE49-F238E27FC236}">
                <a16:creationId xmlns:a16="http://schemas.microsoft.com/office/drawing/2014/main" xmlns="" id="{FE426DDC-A816-4862-9665-5B005DFB6BB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823184" y="3321559"/>
            <a:ext cx="1417712" cy="141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5"/>
          <p:cNvSpPr>
            <a:spLocks noGrp="1"/>
          </p:cNvSpPr>
          <p:nvPr>
            <p:ph type="sldNum" sz="quarter" idx="12"/>
          </p:nvPr>
        </p:nvSpPr>
        <p:spPr>
          <a:noFill/>
        </p:spPr>
        <p:txBody>
          <a:bodyPr/>
          <a:lstStyle/>
          <a:p>
            <a:fld id="{6374CAC4-E0ED-4C26-9EC8-2B6D52BE3E55}" type="slidenum">
              <a:rPr lang="en-US" altLang="ja-JP" smtClean="0"/>
              <a:pPr/>
              <a:t>10</a:t>
            </a:fld>
            <a:endParaRPr lang="en-US" altLang="ja-JP"/>
          </a:p>
        </p:txBody>
      </p:sp>
      <p:sp>
        <p:nvSpPr>
          <p:cNvPr id="27651" name="Rectangle 2"/>
          <p:cNvSpPr>
            <a:spLocks noGrp="1" noChangeArrowheads="1"/>
          </p:cNvSpPr>
          <p:nvPr>
            <p:ph type="body" idx="1"/>
          </p:nvPr>
        </p:nvSpPr>
        <p:spPr>
          <a:xfrm>
            <a:off x="323528" y="4653136"/>
            <a:ext cx="4032448" cy="2016224"/>
          </a:xfrm>
          <a:ln>
            <a:solidFill>
              <a:srgbClr val="0070C0"/>
            </a:solidFill>
          </a:ln>
          <a:effectLst>
            <a:glow rad="139700">
              <a:schemeClr val="accent2">
                <a:satMod val="175000"/>
                <a:alpha val="40000"/>
              </a:schemeClr>
            </a:glow>
          </a:effectLst>
        </p:spPr>
        <p:txBody>
          <a:bodyPr anchor="ctr">
            <a:normAutofit/>
          </a:bodyPr>
          <a:lstStyle/>
          <a:p>
            <a:pPr>
              <a:lnSpc>
                <a:spcPct val="80000"/>
              </a:lnSpc>
            </a:pPr>
            <a:r>
              <a:rPr lang="ja-JP" altLang="en-US" sz="1400" dirty="0">
                <a:solidFill>
                  <a:srgbClr val="002060"/>
                </a:solidFill>
                <a:latin typeface="+mn-ea"/>
              </a:rPr>
              <a:t>児発管が相談支援専門員に、下記の内容もテーマに入れてほしいことを依頼した。</a:t>
            </a:r>
            <a:endParaRPr lang="en-US" altLang="ja-JP" sz="1400" dirty="0">
              <a:solidFill>
                <a:srgbClr val="002060"/>
              </a:solidFill>
              <a:latin typeface="+mn-ea"/>
            </a:endParaRPr>
          </a:p>
          <a:p>
            <a:pPr eaLnBrk="1" hangingPunct="1">
              <a:lnSpc>
                <a:spcPct val="80000"/>
              </a:lnSpc>
            </a:pPr>
            <a:r>
              <a:rPr lang="ja-JP" altLang="en-US" sz="1400" dirty="0">
                <a:solidFill>
                  <a:srgbClr val="002060"/>
                </a:solidFill>
                <a:latin typeface="+mn-ea"/>
              </a:rPr>
              <a:t>４月より年長になるため、そろそろ就学に向け、関係者が集まって話し合った方が良い時期。</a:t>
            </a:r>
          </a:p>
          <a:p>
            <a:pPr eaLnBrk="1" hangingPunct="1">
              <a:lnSpc>
                <a:spcPct val="80000"/>
              </a:lnSpc>
            </a:pPr>
            <a:r>
              <a:rPr lang="ja-JP" altLang="en-US" sz="1400" dirty="0">
                <a:solidFill>
                  <a:srgbClr val="002060"/>
                </a:solidFill>
                <a:latin typeface="+mn-ea"/>
              </a:rPr>
              <a:t>児童発達支援センターの児童発達管理責任者としては、保育所のスタッフが巡回指導の職員の助言に抵抗を感じているため、支援の方向性を話し合っておく必要性があると判断。</a:t>
            </a:r>
            <a:endParaRPr lang="en-US" altLang="ja-JP" sz="1400" dirty="0">
              <a:solidFill>
                <a:srgbClr val="002060"/>
              </a:solidFill>
              <a:latin typeface="+mn-ea"/>
            </a:endParaRPr>
          </a:p>
        </p:txBody>
      </p:sp>
      <p:sp>
        <p:nvSpPr>
          <p:cNvPr id="27652" name="Rectangle 3"/>
          <p:cNvSpPr>
            <a:spLocks noChangeArrowheads="1"/>
          </p:cNvSpPr>
          <p:nvPr/>
        </p:nvSpPr>
        <p:spPr bwMode="auto">
          <a:xfrm>
            <a:off x="5508104" y="1898439"/>
            <a:ext cx="3161649" cy="1458553"/>
          </a:xfrm>
          <a:prstGeom prst="rect">
            <a:avLst/>
          </a:prstGeom>
          <a:noFill/>
          <a:ln w="9525">
            <a:solidFill>
              <a:srgbClr val="0070C0"/>
            </a:solidFill>
            <a:miter lim="800000"/>
            <a:headEnd/>
            <a:tailEnd/>
          </a:ln>
        </p:spPr>
        <p:txBody>
          <a:bodyPr lIns="91430" tIns="45714" rIns="91430" bIns="45714" anchor="ctr"/>
          <a:lstStyle/>
          <a:p>
            <a:pPr marL="342900" indent="-342900">
              <a:spcBef>
                <a:spcPct val="20000"/>
              </a:spcBef>
              <a:buFontTx/>
              <a:buChar char="•"/>
            </a:pPr>
            <a:r>
              <a:rPr lang="ja-JP" altLang="en-US" sz="1200" dirty="0">
                <a:solidFill>
                  <a:srgbClr val="002060"/>
                </a:solidFill>
              </a:rPr>
              <a:t>児童発達支援管理責任者と担任</a:t>
            </a:r>
          </a:p>
          <a:p>
            <a:pPr marL="342900" indent="-342900">
              <a:spcBef>
                <a:spcPct val="20000"/>
              </a:spcBef>
              <a:buFontTx/>
              <a:buChar char="•"/>
            </a:pPr>
            <a:r>
              <a:rPr lang="ja-JP" altLang="en-US" sz="1200" dirty="0">
                <a:solidFill>
                  <a:srgbClr val="002060"/>
                </a:solidFill>
              </a:rPr>
              <a:t>保育所の主任保育士と担任</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巡回指導を実施している機関の担当者</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就学指導委員会の職員</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相談支援専門員</a:t>
            </a:r>
            <a:endParaRPr lang="en-US" altLang="ja-JP" sz="1200" dirty="0">
              <a:solidFill>
                <a:srgbClr val="002060"/>
              </a:solidFill>
            </a:endParaRPr>
          </a:p>
          <a:p>
            <a:pPr marL="342900" indent="-342900">
              <a:spcBef>
                <a:spcPct val="20000"/>
              </a:spcBef>
            </a:pPr>
            <a:r>
              <a:rPr lang="ja-JP" altLang="en-US" sz="1200" dirty="0">
                <a:solidFill>
                  <a:srgbClr val="002060"/>
                </a:solidFill>
              </a:rPr>
              <a:t>　　　　　　　　　　　　　　　　　　　　計７名</a:t>
            </a:r>
            <a:endParaRPr lang="en-US" altLang="ja-JP" sz="1200" dirty="0">
              <a:solidFill>
                <a:srgbClr val="002060"/>
              </a:solidFill>
            </a:endParaRPr>
          </a:p>
        </p:txBody>
      </p:sp>
      <p:sp>
        <p:nvSpPr>
          <p:cNvPr id="805892" name="AutoShape 4"/>
          <p:cNvSpPr>
            <a:spLocks noChangeArrowheads="1"/>
          </p:cNvSpPr>
          <p:nvPr/>
        </p:nvSpPr>
        <p:spPr bwMode="auto">
          <a:xfrm>
            <a:off x="849923" y="333375"/>
            <a:ext cx="7444154"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p>
            <a:pPr algn="ctr">
              <a:defRPr/>
            </a:pPr>
            <a:r>
              <a:rPr lang="ja-JP" altLang="en-US" sz="3200" dirty="0">
                <a:solidFill>
                  <a:srgbClr val="A50021"/>
                </a:solidFill>
              </a:rPr>
              <a:t>幼少期～</a:t>
            </a:r>
            <a:r>
              <a:rPr lang="ja-JP" altLang="en-US" sz="2000" dirty="0">
                <a:solidFill>
                  <a:srgbClr val="A50021"/>
                </a:solidFill>
              </a:rPr>
              <a:t>児童発達支援センターと保育所を並行通園した時期</a:t>
            </a:r>
            <a:endParaRPr lang="ja-JP" altLang="en-US" sz="3200" dirty="0">
              <a:solidFill>
                <a:srgbClr val="A50021"/>
              </a:solidFill>
            </a:endParaRPr>
          </a:p>
        </p:txBody>
      </p:sp>
      <p:sp>
        <p:nvSpPr>
          <p:cNvPr id="27654" name="Rectangle 6"/>
          <p:cNvSpPr>
            <a:spLocks noChangeArrowheads="1"/>
          </p:cNvSpPr>
          <p:nvPr/>
        </p:nvSpPr>
        <p:spPr bwMode="auto">
          <a:xfrm>
            <a:off x="1187624" y="4149080"/>
            <a:ext cx="2209909" cy="414116"/>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sz="2000" b="0" dirty="0">
                <a:solidFill>
                  <a:srgbClr val="002060"/>
                </a:solidFill>
              </a:rPr>
              <a:t>会議の目的</a:t>
            </a:r>
          </a:p>
        </p:txBody>
      </p:sp>
      <p:sp>
        <p:nvSpPr>
          <p:cNvPr id="27655" name="Rectangle 7"/>
          <p:cNvSpPr>
            <a:spLocks noChangeArrowheads="1"/>
          </p:cNvSpPr>
          <p:nvPr/>
        </p:nvSpPr>
        <p:spPr bwMode="auto">
          <a:xfrm>
            <a:off x="5796136" y="1484784"/>
            <a:ext cx="2569949" cy="369320"/>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dirty="0">
                <a:solidFill>
                  <a:srgbClr val="002060"/>
                </a:solidFill>
              </a:rPr>
              <a:t>会議の参加者</a:t>
            </a:r>
          </a:p>
        </p:txBody>
      </p:sp>
      <p:sp>
        <p:nvSpPr>
          <p:cNvPr id="27656" name="Rectangle 8"/>
          <p:cNvSpPr>
            <a:spLocks noChangeArrowheads="1"/>
          </p:cNvSpPr>
          <p:nvPr/>
        </p:nvSpPr>
        <p:spPr bwMode="auto">
          <a:xfrm>
            <a:off x="1907704" y="1268760"/>
            <a:ext cx="1833434" cy="400097"/>
          </a:xfrm>
          <a:prstGeom prst="rect">
            <a:avLst/>
          </a:prstGeom>
          <a:solidFill>
            <a:srgbClr val="FFCC99">
              <a:alpha val="30196"/>
            </a:srgbClr>
          </a:solidFill>
          <a:ln w="12700" algn="ctr">
            <a:solidFill>
              <a:schemeClr val="tx1"/>
            </a:solidFill>
            <a:miter lim="800000"/>
            <a:headEnd/>
            <a:tailEnd/>
          </a:ln>
        </p:spPr>
        <p:txBody>
          <a:bodyPr wrap="square" lIns="91430" tIns="45714" rIns="91430" bIns="45714" anchor="ctr">
            <a:spAutoFit/>
          </a:bodyPr>
          <a:lstStyle/>
          <a:p>
            <a:pPr algn="ctr">
              <a:tabLst>
                <a:tab pos="381000" algn="l"/>
              </a:tabLst>
            </a:pPr>
            <a:r>
              <a:rPr lang="ja-JP" altLang="en-US" sz="2000">
                <a:solidFill>
                  <a:srgbClr val="000000"/>
                </a:solidFill>
              </a:rPr>
              <a:t>事例の状況</a:t>
            </a:r>
            <a:endParaRPr lang="ja-JP" altLang="en-US" sz="2000" b="0" dirty="0">
              <a:solidFill>
                <a:srgbClr val="000000"/>
              </a:solidFill>
            </a:endParaRPr>
          </a:p>
        </p:txBody>
      </p:sp>
      <p:sp>
        <p:nvSpPr>
          <p:cNvPr id="27657" name="Rectangle 3"/>
          <p:cNvSpPr>
            <a:spLocks noChangeArrowheads="1"/>
          </p:cNvSpPr>
          <p:nvPr/>
        </p:nvSpPr>
        <p:spPr bwMode="auto">
          <a:xfrm>
            <a:off x="313965" y="1677032"/>
            <a:ext cx="4978115" cy="2328031"/>
          </a:xfrm>
          <a:prstGeom prst="rect">
            <a:avLst/>
          </a:prstGeom>
          <a:noFill/>
          <a:ln w="9525">
            <a:solidFill>
              <a:schemeClr val="accent6">
                <a:lumMod val="75000"/>
              </a:schemeClr>
            </a:solidFill>
            <a:miter lim="800000"/>
            <a:headEnd/>
            <a:tailEnd/>
          </a:ln>
        </p:spPr>
        <p:txBody>
          <a:bodyPr lIns="91430" tIns="45714" rIns="91430" bIns="45714" anchor="ctr"/>
          <a:lstStyle/>
          <a:p>
            <a:pPr marL="342900" indent="-342900">
              <a:lnSpc>
                <a:spcPct val="90000"/>
              </a:lnSpc>
              <a:spcBef>
                <a:spcPct val="20000"/>
              </a:spcBef>
            </a:pPr>
            <a:r>
              <a:rPr lang="ja-JP" altLang="en-US" sz="1600" dirty="0">
                <a:solidFill>
                  <a:srgbClr val="000000"/>
                </a:solidFill>
                <a:latin typeface="+mn-ea"/>
                <a:ea typeface="+mn-ea"/>
              </a:rPr>
              <a:t>・</a:t>
            </a:r>
            <a:r>
              <a:rPr lang="ja-JP" altLang="en-US" sz="1400" dirty="0">
                <a:solidFill>
                  <a:srgbClr val="000000"/>
                </a:solidFill>
                <a:latin typeface="+mn-ea"/>
                <a:ea typeface="+mn-ea"/>
              </a:rPr>
              <a:t>年</a:t>
            </a:r>
            <a:r>
              <a:rPr lang="ja-JP" altLang="en-US" sz="1400" dirty="0">
                <a:solidFill>
                  <a:srgbClr val="000000"/>
                </a:solidFill>
                <a:latin typeface="+mn-ea"/>
              </a:rPr>
              <a:t>中児（５：３）、その年度から併行通園を開始し間もなく一年になる。（２月）　ダウン症。中度の知的障害。</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a:t>
            </a:r>
            <a:r>
              <a:rPr lang="ja-JP" altLang="en-US" sz="1400" dirty="0">
                <a:solidFill>
                  <a:srgbClr val="000000"/>
                </a:solidFill>
                <a:latin typeface="+mn-ea"/>
              </a:rPr>
              <a:t>子どもはどちらの園生活も楽しんでいる。</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a:t>
            </a:r>
            <a:r>
              <a:rPr lang="ja-JP" altLang="en-US" sz="1400" dirty="0">
                <a:solidFill>
                  <a:srgbClr val="000000"/>
                </a:solidFill>
                <a:latin typeface="+mn-ea"/>
              </a:rPr>
              <a:t>保育所では、個別の指示は理解できないことは多いが、周りを見て生活の流れには遅れがちながら沿うことができている。</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a:t>
            </a:r>
            <a:r>
              <a:rPr lang="ja-JP" altLang="en-US" sz="1400" dirty="0">
                <a:solidFill>
                  <a:srgbClr val="000000"/>
                </a:solidFill>
                <a:latin typeface="+mn-ea"/>
              </a:rPr>
              <a:t>保育所を巡回指導している職員から、視覚的にスケジュールを見せながら、自発的に行動できる機会を増やした方が良いと提案があった。保育所としては、もうすぐ年長になっていく子ども達のことを考えると、日々視覚的な支援を行うことに抵抗がある。</a:t>
            </a:r>
            <a:endParaRPr lang="ja-JP" altLang="en-US" sz="1600" dirty="0">
              <a:solidFill>
                <a:srgbClr val="000000"/>
              </a:solidFill>
            </a:endParaRPr>
          </a:p>
        </p:txBody>
      </p:sp>
      <p:sp>
        <p:nvSpPr>
          <p:cNvPr id="10" name="Rectangle 6">
            <a:extLst>
              <a:ext uri="{FF2B5EF4-FFF2-40B4-BE49-F238E27FC236}">
                <a16:creationId xmlns:a16="http://schemas.microsoft.com/office/drawing/2014/main" xmlns="" id="{E382F609-D116-4382-8F40-63A7C12BD9FE}"/>
              </a:ext>
            </a:extLst>
          </p:cNvPr>
          <p:cNvSpPr>
            <a:spLocks noChangeArrowheads="1"/>
          </p:cNvSpPr>
          <p:nvPr/>
        </p:nvSpPr>
        <p:spPr bwMode="auto">
          <a:xfrm>
            <a:off x="5796136" y="3717032"/>
            <a:ext cx="2209909" cy="414116"/>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sz="2000" b="0" dirty="0">
                <a:solidFill>
                  <a:srgbClr val="002060"/>
                </a:solidFill>
              </a:rPr>
              <a:t>会議の成果</a:t>
            </a:r>
          </a:p>
        </p:txBody>
      </p:sp>
      <p:sp>
        <p:nvSpPr>
          <p:cNvPr id="11" name="Rectangle 2">
            <a:extLst>
              <a:ext uri="{FF2B5EF4-FFF2-40B4-BE49-F238E27FC236}">
                <a16:creationId xmlns:a16="http://schemas.microsoft.com/office/drawing/2014/main" xmlns="" id="{DF8CB71E-789C-415B-A492-E662CAB11218}"/>
              </a:ext>
            </a:extLst>
          </p:cNvPr>
          <p:cNvSpPr txBox="1">
            <a:spLocks noChangeArrowheads="1"/>
          </p:cNvSpPr>
          <p:nvPr/>
        </p:nvSpPr>
        <p:spPr>
          <a:xfrm>
            <a:off x="4860033" y="4149080"/>
            <a:ext cx="4032448" cy="2520279"/>
          </a:xfrm>
          <a:prstGeom prst="rect">
            <a:avLst/>
          </a:prstGeom>
          <a:ln>
            <a:solidFill>
              <a:srgbClr val="0070C0"/>
            </a:solidFill>
          </a:ln>
          <a:effectLst>
            <a:glow rad="139700">
              <a:schemeClr val="accent2">
                <a:satMod val="175000"/>
                <a:alpha val="40000"/>
              </a:schemeClr>
            </a:glow>
          </a:effectLst>
        </p:spPr>
        <p:txBody>
          <a:bodyPr vert="horz" lIns="91440" tIns="45720" rIns="91440" bIns="45720" rtlCol="0" anchor="ctr">
            <a:normAutofit fontScale="925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400" dirty="0"/>
              <a:t>通常は年長になってから行う予定の就学に向けた個別支援会議の準備会議として、顔合わせをすることができた。</a:t>
            </a:r>
            <a:endParaRPr lang="en-US" altLang="ja-JP" sz="1400" dirty="0"/>
          </a:p>
          <a:p>
            <a:r>
              <a:rPr lang="ja-JP" altLang="en-US" sz="1400" dirty="0"/>
              <a:t>相談支援専門員は、Ａさんの状況を理解することができ、利用計画作成に反映していった。</a:t>
            </a:r>
          </a:p>
          <a:p>
            <a:r>
              <a:rPr lang="ja-JP" altLang="en-US" sz="1400" dirty="0"/>
              <a:t>Ａくんが、保育所では周りの子どもたちの動きをよく観て、さかんに模倣をし、自発的に行動している場面が増えていることを確認できた。</a:t>
            </a:r>
          </a:p>
          <a:p>
            <a:r>
              <a:rPr lang="ja-JP" altLang="en-US" sz="1400" dirty="0"/>
              <a:t>巡回指導の職員の考えも、保育所の職員の考えも対立するものではなく、必要に応じ双方の考えを実践に活かしていけば良いことを確認できた。</a:t>
            </a:r>
          </a:p>
        </p:txBody>
      </p:sp>
      <p:sp>
        <p:nvSpPr>
          <p:cNvPr id="2" name="矢印: 右 1">
            <a:extLst>
              <a:ext uri="{FF2B5EF4-FFF2-40B4-BE49-F238E27FC236}">
                <a16:creationId xmlns:a16="http://schemas.microsoft.com/office/drawing/2014/main" xmlns="" id="{0697DE23-62B2-45D2-AD50-86A0BDD1C07A}"/>
              </a:ext>
            </a:extLst>
          </p:cNvPr>
          <p:cNvSpPr/>
          <p:nvPr/>
        </p:nvSpPr>
        <p:spPr>
          <a:xfrm>
            <a:off x="4427984" y="5157192"/>
            <a:ext cx="42176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7200" y="548680"/>
            <a:ext cx="8229600" cy="431800"/>
          </a:xfrm>
        </p:spPr>
        <p:txBody>
          <a:bodyPr>
            <a:normAutofit fontScale="90000"/>
          </a:bodyPr>
          <a:lstStyle/>
          <a:p>
            <a:pPr eaLnBrk="1" hangingPunct="1"/>
            <a:r>
              <a:rPr lang="ja-JP" altLang="en-US" sz="4000" b="1" u="sng" dirty="0">
                <a:solidFill>
                  <a:srgbClr val="002060"/>
                </a:solidFill>
              </a:rPr>
              <a:t>（１）幼児期に大切にしたい視点</a:t>
            </a:r>
          </a:p>
        </p:txBody>
      </p:sp>
      <p:sp>
        <p:nvSpPr>
          <p:cNvPr id="815108" name="AutoShape 4"/>
          <p:cNvSpPr>
            <a:spLocks noGrp="1" noChangeArrowheads="1"/>
          </p:cNvSpPr>
          <p:nvPr>
            <p:ph type="body" idx="1"/>
          </p:nvPr>
        </p:nvSpPr>
        <p:spPr>
          <a:xfrm>
            <a:off x="747347" y="1124744"/>
            <a:ext cx="7781192" cy="5400600"/>
          </a:xfrm>
          <a:prstGeom prst="roundRect">
            <a:avLst>
              <a:gd name="adj" fmla="val 16667"/>
            </a:avLst>
          </a:prstGeom>
          <a:solidFill>
            <a:srgbClr val="CCECFF"/>
          </a:solidFill>
          <a:ln w="12700" algn="ctr">
            <a:solidFill>
              <a:schemeClr val="tx1"/>
            </a:solidFill>
            <a:round/>
          </a:ln>
        </p:spPr>
        <p:txBody>
          <a:bodyPr anchor="ctr">
            <a:noAutofit/>
          </a:bodyPr>
          <a:lstStyle/>
          <a:p>
            <a:pPr>
              <a:lnSpc>
                <a:spcPct val="110000"/>
              </a:lnSpc>
            </a:pPr>
            <a:r>
              <a:rPr lang="ja-JP" altLang="en-US" sz="1800" b="1" dirty="0">
                <a:solidFill>
                  <a:srgbClr val="002060"/>
                </a:solidFill>
              </a:rPr>
              <a:t>どの時期であっても注意しなければならないが、幼少期であるほどに、個人情報には細心の留意が必要。但し、</a:t>
            </a:r>
            <a:r>
              <a:rPr lang="ja-JP" altLang="en-US" sz="1800" b="1" u="sng" dirty="0">
                <a:solidFill>
                  <a:srgbClr val="FF0000"/>
                </a:solidFill>
              </a:rPr>
              <a:t>個人情報であることを理由として、会議への参加に消極的になってはいけない。</a:t>
            </a:r>
            <a:r>
              <a:rPr lang="ja-JP" altLang="en-US" sz="1800" b="1" dirty="0">
                <a:solidFill>
                  <a:srgbClr val="002060"/>
                </a:solidFill>
              </a:rPr>
              <a:t>何が個人情報であり、どこまで子どもの発達のために必要な情報共有であるかは、ケースごとに検討していくことが大切。</a:t>
            </a:r>
          </a:p>
          <a:p>
            <a:pPr>
              <a:lnSpc>
                <a:spcPct val="110000"/>
              </a:lnSpc>
            </a:pPr>
            <a:r>
              <a:rPr lang="ja-JP" altLang="en-US" sz="1800" b="1" dirty="0">
                <a:solidFill>
                  <a:srgbClr val="002060"/>
                </a:solidFill>
              </a:rPr>
              <a:t>利用しているそれぞれの機関、専門家ごとに、子どもの成長のために良かれと考え、支援の方針がいくつか分かれてしまうことがあり、結果的に子どもと保護者が戸惑うことにつながる場合はある。会議当日は、会議のグランドルールとして、</a:t>
            </a:r>
            <a:r>
              <a:rPr lang="ja-JP" altLang="en-US" sz="1800" b="1" u="sng" dirty="0">
                <a:solidFill>
                  <a:srgbClr val="FF0000"/>
                </a:solidFill>
              </a:rPr>
              <a:t>支援者が互いの考え（方針）を認め合い、子どもとその家族のために実際にできることを整理していく機会</a:t>
            </a:r>
            <a:r>
              <a:rPr lang="ja-JP" altLang="en-US" sz="1800" b="1" dirty="0"/>
              <a:t>である</a:t>
            </a:r>
            <a:r>
              <a:rPr lang="ja-JP" altLang="en-US" sz="1800" b="1" dirty="0">
                <a:solidFill>
                  <a:schemeClr val="tx2">
                    <a:lumMod val="75000"/>
                  </a:schemeClr>
                </a:solidFill>
              </a:rPr>
              <a:t>と理解して参加することが必要。</a:t>
            </a:r>
          </a:p>
          <a:p>
            <a:pPr>
              <a:lnSpc>
                <a:spcPct val="110000"/>
              </a:lnSpc>
            </a:pPr>
            <a:r>
              <a:rPr lang="ja-JP" altLang="en-US" sz="1800" b="1" dirty="0">
                <a:solidFill>
                  <a:srgbClr val="002060"/>
                </a:solidFill>
              </a:rPr>
              <a:t>就学を前にした保護者は、大きな不安を感じていることは多い。</a:t>
            </a:r>
            <a:r>
              <a:rPr lang="ja-JP" altLang="en-US" sz="1800" b="1" u="sng" dirty="0">
                <a:solidFill>
                  <a:srgbClr val="FF0000"/>
                </a:solidFill>
              </a:rPr>
              <a:t>より最新の情報を、わかりやすくていねいに提示する機会</a:t>
            </a:r>
            <a:r>
              <a:rPr lang="ja-JP" altLang="en-US" sz="1800" b="1" dirty="0">
                <a:solidFill>
                  <a:srgbClr val="002060"/>
                </a:solidFill>
              </a:rPr>
              <a:t>を、保護者が</a:t>
            </a:r>
            <a:r>
              <a:rPr lang="ja-JP" altLang="en-US" sz="1800" b="1" u="sng" dirty="0">
                <a:solidFill>
                  <a:srgbClr val="FF0000"/>
                </a:solidFill>
              </a:rPr>
              <a:t>必要なだけ</a:t>
            </a:r>
            <a:r>
              <a:rPr lang="ja-JP" altLang="en-US" sz="1800" b="1" dirty="0">
                <a:solidFill>
                  <a:srgbClr val="002060"/>
                </a:solidFill>
              </a:rPr>
              <a:t>設定したい。</a:t>
            </a:r>
          </a:p>
        </p:txBody>
      </p:sp>
      <p:sp>
        <p:nvSpPr>
          <p:cNvPr id="2" name="テキスト ボックス 1">
            <a:extLst>
              <a:ext uri="{FF2B5EF4-FFF2-40B4-BE49-F238E27FC236}">
                <a16:creationId xmlns:a16="http://schemas.microsoft.com/office/drawing/2014/main" xmlns="" id="{7CF0C3B6-BD2F-4151-9EA7-FB0609BE813A}"/>
              </a:ext>
            </a:extLst>
          </p:cNvPr>
          <p:cNvSpPr txBox="1"/>
          <p:nvPr/>
        </p:nvSpPr>
        <p:spPr>
          <a:xfrm>
            <a:off x="107504" y="106248"/>
            <a:ext cx="5984331" cy="369332"/>
          </a:xfrm>
          <a:prstGeom prst="rect">
            <a:avLst/>
          </a:prstGeom>
          <a:noFill/>
        </p:spPr>
        <p:txBody>
          <a:bodyPr wrap="none" rtlCol="0">
            <a:spAutoFit/>
          </a:bodyPr>
          <a:lstStyle/>
          <a:p>
            <a:r>
              <a:rPr kumimoji="1" lang="ja-JP" altLang="en-US" dirty="0">
                <a:ln w="0"/>
                <a:solidFill>
                  <a:schemeClr val="accent1"/>
                </a:solidFill>
                <a:effectLst>
                  <a:outerShdw blurRad="38100" dist="25400" dir="5400000" algn="ctr" rotWithShape="0">
                    <a:srgbClr val="6E747A">
                      <a:alpha val="43000"/>
                    </a:srgbClr>
                  </a:outerShdw>
                </a:effectLst>
              </a:rPr>
              <a:t>サービス担当者会議において、児童発達支援管理責任者が</a:t>
            </a:r>
          </a:p>
        </p:txBody>
      </p:sp>
      <p:pic>
        <p:nvPicPr>
          <p:cNvPr id="4" name="図 3" descr="抽象, 挿絵 が含まれている画像&#10;&#10;自動的に生成された説明">
            <a:extLst>
              <a:ext uri="{FF2B5EF4-FFF2-40B4-BE49-F238E27FC236}">
                <a16:creationId xmlns:a16="http://schemas.microsoft.com/office/drawing/2014/main" xmlns="" id="{A4064F64-930E-4DAC-A57E-F676CF791619}"/>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884368" y="106248"/>
            <a:ext cx="1018496" cy="101849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5108">
                                            <p:bg/>
                                          </p:spTgt>
                                        </p:tgtEl>
                                        <p:attrNameLst>
                                          <p:attrName>style.visibility</p:attrName>
                                        </p:attrNameLst>
                                      </p:cBhvr>
                                      <p:to>
                                        <p:strVal val="visible"/>
                                      </p:to>
                                    </p:set>
                                    <p:animEffect transition="in" filter="wipe(left)">
                                      <p:cBhvr>
                                        <p:cTn id="7" dur="1000"/>
                                        <p:tgtEl>
                                          <p:spTgt spid="815108">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5108">
                                            <p:txEl>
                                              <p:pRg st="0" end="0"/>
                                            </p:txEl>
                                          </p:spTgt>
                                        </p:tgtEl>
                                        <p:attrNameLst>
                                          <p:attrName>style.visibility</p:attrName>
                                        </p:attrNameLst>
                                      </p:cBhvr>
                                      <p:to>
                                        <p:strVal val="visible"/>
                                      </p:to>
                                    </p:set>
                                    <p:animEffect transition="in" filter="wipe(left)">
                                      <p:cBhvr>
                                        <p:cTn id="12" dur="1000"/>
                                        <p:tgtEl>
                                          <p:spTgt spid="81510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5108">
                                            <p:txEl>
                                              <p:pRg st="1" end="1"/>
                                            </p:txEl>
                                          </p:spTgt>
                                        </p:tgtEl>
                                        <p:attrNameLst>
                                          <p:attrName>style.visibility</p:attrName>
                                        </p:attrNameLst>
                                      </p:cBhvr>
                                      <p:to>
                                        <p:strVal val="visible"/>
                                      </p:to>
                                    </p:set>
                                    <p:animEffect transition="in" filter="wipe(left)">
                                      <p:cBhvr>
                                        <p:cTn id="17" dur="1000"/>
                                        <p:tgtEl>
                                          <p:spTgt spid="81510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5108">
                                            <p:txEl>
                                              <p:pRg st="2" end="2"/>
                                            </p:txEl>
                                          </p:spTgt>
                                        </p:tgtEl>
                                        <p:attrNameLst>
                                          <p:attrName>style.visibility</p:attrName>
                                        </p:attrNameLst>
                                      </p:cBhvr>
                                      <p:to>
                                        <p:strVal val="visible"/>
                                      </p:to>
                                    </p:set>
                                    <p:animEffect transition="in" filter="wipe(left)">
                                      <p:cBhvr>
                                        <p:cTn id="22" dur="1000"/>
                                        <p:tgtEl>
                                          <p:spTgt spid="81510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5108"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4347476-ADD2-4989-9D0C-3E9464DC0C35}"/>
              </a:ext>
            </a:extLst>
          </p:cNvPr>
          <p:cNvSpPr>
            <a:spLocks noGrp="1"/>
          </p:cNvSpPr>
          <p:nvPr>
            <p:ph type="title"/>
          </p:nvPr>
        </p:nvSpPr>
        <p:spPr>
          <a:xfrm>
            <a:off x="457200" y="273050"/>
            <a:ext cx="8229600" cy="707678"/>
          </a:xfrm>
        </p:spPr>
        <p:txBody>
          <a:bodyPr anchor="b">
            <a:normAutofit/>
          </a:bodyPr>
          <a:lstStyle/>
          <a:p>
            <a:pPr algn="ctr"/>
            <a:r>
              <a:rPr kumimoji="1" lang="ja-JP" altLang="en-US" sz="3200" dirty="0"/>
              <a:t>幼児期における関係機関との連携のポイント</a:t>
            </a:r>
          </a:p>
        </p:txBody>
      </p:sp>
      <p:graphicFrame>
        <p:nvGraphicFramePr>
          <p:cNvPr id="5" name="コンテンツ プレースホルダー 2">
            <a:extLst>
              <a:ext uri="{FF2B5EF4-FFF2-40B4-BE49-F238E27FC236}">
                <a16:creationId xmlns:a16="http://schemas.microsoft.com/office/drawing/2014/main" xmlns="" id="{57DC8DFF-36AC-487E-831E-C0C636EDB0DF}"/>
              </a:ext>
            </a:extLst>
          </p:cNvPr>
          <p:cNvGraphicFramePr>
            <a:graphicFrameLocks noGrp="1"/>
          </p:cNvGraphicFramePr>
          <p:nvPr>
            <p:ph idx="1"/>
            <p:extLst>
              <p:ext uri="{D42A27DB-BD31-4B8C-83A1-F6EECF244321}">
                <p14:modId xmlns:p14="http://schemas.microsoft.com/office/powerpoint/2010/main" xmlns="" val="2311770890"/>
              </p:ext>
            </p:extLst>
          </p:nvPr>
        </p:nvGraphicFramePr>
        <p:xfrm>
          <a:off x="457200" y="1435100"/>
          <a:ext cx="8229600" cy="48742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24316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5"/>
          <p:cNvSpPr>
            <a:spLocks noGrp="1"/>
          </p:cNvSpPr>
          <p:nvPr>
            <p:ph type="sldNum" sz="quarter" idx="12"/>
          </p:nvPr>
        </p:nvSpPr>
        <p:spPr>
          <a:noFill/>
        </p:spPr>
        <p:txBody>
          <a:bodyPr/>
          <a:lstStyle/>
          <a:p>
            <a:fld id="{6374CAC4-E0ED-4C26-9EC8-2B6D52BE3E55}" type="slidenum">
              <a:rPr lang="en-US" altLang="ja-JP" smtClean="0"/>
              <a:pPr/>
              <a:t>13</a:t>
            </a:fld>
            <a:endParaRPr lang="en-US" altLang="ja-JP"/>
          </a:p>
        </p:txBody>
      </p:sp>
      <p:sp>
        <p:nvSpPr>
          <p:cNvPr id="27651" name="Rectangle 2"/>
          <p:cNvSpPr>
            <a:spLocks noGrp="1" noChangeArrowheads="1"/>
          </p:cNvSpPr>
          <p:nvPr>
            <p:ph type="body" idx="1"/>
          </p:nvPr>
        </p:nvSpPr>
        <p:spPr>
          <a:xfrm>
            <a:off x="323528" y="4419181"/>
            <a:ext cx="4032448" cy="2250179"/>
          </a:xfrm>
          <a:ln>
            <a:solidFill>
              <a:srgbClr val="0070C0"/>
            </a:solidFill>
          </a:ln>
          <a:effectLst>
            <a:glow rad="139700">
              <a:schemeClr val="accent2">
                <a:satMod val="175000"/>
                <a:alpha val="40000"/>
              </a:schemeClr>
            </a:glow>
          </a:effectLst>
        </p:spPr>
        <p:txBody>
          <a:bodyPr anchor="ctr">
            <a:normAutofit/>
          </a:bodyPr>
          <a:lstStyle/>
          <a:p>
            <a:pPr>
              <a:lnSpc>
                <a:spcPct val="80000"/>
              </a:lnSpc>
            </a:pPr>
            <a:r>
              <a:rPr lang="ja-JP" altLang="en-US" sz="1600" dirty="0">
                <a:latin typeface="+mn-ea"/>
              </a:rPr>
              <a:t>児発管は相談支援専門員に、下記の内容を会議の目的とするように依頼した。</a:t>
            </a:r>
            <a:endParaRPr lang="en-US" altLang="ja-JP" sz="1600" dirty="0">
              <a:latin typeface="+mn-ea"/>
            </a:endParaRPr>
          </a:p>
          <a:p>
            <a:pPr>
              <a:lnSpc>
                <a:spcPct val="80000"/>
              </a:lnSpc>
            </a:pPr>
            <a:r>
              <a:rPr lang="ja-JP" altLang="en-US" sz="1600" dirty="0">
                <a:latin typeface="+mn-ea"/>
              </a:rPr>
              <a:t>放デイの職員が気になる</a:t>
            </a:r>
            <a:r>
              <a:rPr lang="en-US" altLang="ja-JP" sz="1600" dirty="0">
                <a:latin typeface="+mn-ea"/>
              </a:rPr>
              <a:t>A</a:t>
            </a:r>
            <a:r>
              <a:rPr lang="ja-JP" altLang="en-US" sz="1600" dirty="0">
                <a:latin typeface="+mn-ea"/>
              </a:rPr>
              <a:t>くんの行動について、どう関わっていくことがよりベターなのか、情報を集め共有していきたい。</a:t>
            </a:r>
            <a:endParaRPr lang="en-US" altLang="ja-JP" sz="1600" dirty="0">
              <a:latin typeface="+mn-ea"/>
            </a:endParaRPr>
          </a:p>
          <a:p>
            <a:pPr eaLnBrk="1" hangingPunct="1">
              <a:lnSpc>
                <a:spcPct val="80000"/>
              </a:lnSpc>
            </a:pPr>
            <a:r>
              <a:rPr lang="ja-JP" altLang="en-US" sz="1600" dirty="0">
                <a:latin typeface="+mn-ea"/>
              </a:rPr>
              <a:t>同様な事例は、他の子どもでも見られることがあるため、所内でどのような研修を重ねた方が良いかを知りたい。</a:t>
            </a:r>
            <a:endParaRPr lang="en-US" altLang="ja-JP" sz="1600" dirty="0">
              <a:latin typeface="+mn-ea"/>
            </a:endParaRPr>
          </a:p>
        </p:txBody>
      </p:sp>
      <p:sp>
        <p:nvSpPr>
          <p:cNvPr id="27652" name="Rectangle 3"/>
          <p:cNvSpPr>
            <a:spLocks noChangeArrowheads="1"/>
          </p:cNvSpPr>
          <p:nvPr/>
        </p:nvSpPr>
        <p:spPr bwMode="auto">
          <a:xfrm>
            <a:off x="5508104" y="1898440"/>
            <a:ext cx="3161649" cy="1368612"/>
          </a:xfrm>
          <a:prstGeom prst="rect">
            <a:avLst/>
          </a:prstGeom>
          <a:noFill/>
          <a:ln w="9525">
            <a:solidFill>
              <a:srgbClr val="0070C0"/>
            </a:solidFill>
            <a:miter lim="800000"/>
            <a:headEnd/>
            <a:tailEnd/>
          </a:ln>
        </p:spPr>
        <p:txBody>
          <a:bodyPr lIns="91430" tIns="45714" rIns="91430" bIns="45714" anchor="ctr"/>
          <a:lstStyle/>
          <a:p>
            <a:pPr marL="342900" indent="-342900">
              <a:spcBef>
                <a:spcPct val="20000"/>
              </a:spcBef>
              <a:buFontTx/>
              <a:buChar char="•"/>
            </a:pPr>
            <a:r>
              <a:rPr lang="ja-JP" altLang="en-US" sz="1200" dirty="0">
                <a:solidFill>
                  <a:srgbClr val="002060"/>
                </a:solidFill>
              </a:rPr>
              <a:t>放課後等デイサービスの児発管</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特別支援学級の担任</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思春期の性教育等に詳しい専門家</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両親</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相談支援専門員</a:t>
            </a:r>
            <a:endParaRPr lang="en-US" altLang="ja-JP" sz="1200" dirty="0">
              <a:solidFill>
                <a:srgbClr val="002060"/>
              </a:solidFill>
            </a:endParaRPr>
          </a:p>
          <a:p>
            <a:pPr marL="342900" indent="-342900">
              <a:spcBef>
                <a:spcPct val="20000"/>
              </a:spcBef>
            </a:pPr>
            <a:r>
              <a:rPr lang="ja-JP" altLang="en-US" sz="1200" dirty="0">
                <a:solidFill>
                  <a:srgbClr val="002060"/>
                </a:solidFill>
              </a:rPr>
              <a:t>　　　　　　　　　　　　　　　　　　　　計６名</a:t>
            </a:r>
            <a:endParaRPr lang="en-US" altLang="ja-JP" sz="1200" dirty="0">
              <a:solidFill>
                <a:srgbClr val="002060"/>
              </a:solidFill>
            </a:endParaRPr>
          </a:p>
        </p:txBody>
      </p:sp>
      <p:sp>
        <p:nvSpPr>
          <p:cNvPr id="805892" name="AutoShape 4"/>
          <p:cNvSpPr>
            <a:spLocks noChangeArrowheads="1"/>
          </p:cNvSpPr>
          <p:nvPr/>
        </p:nvSpPr>
        <p:spPr bwMode="auto">
          <a:xfrm>
            <a:off x="323528" y="333375"/>
            <a:ext cx="8363272"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p>
            <a:pPr algn="ctr">
              <a:defRPr/>
            </a:pPr>
            <a:r>
              <a:rPr lang="ja-JP" altLang="en-US" sz="3200" dirty="0">
                <a:solidFill>
                  <a:srgbClr val="A50021"/>
                </a:solidFill>
              </a:rPr>
              <a:t>学齢期～</a:t>
            </a:r>
            <a:r>
              <a:rPr lang="ja-JP" altLang="en-US" sz="2000" dirty="0">
                <a:solidFill>
                  <a:srgbClr val="A50021"/>
                </a:solidFill>
              </a:rPr>
              <a:t>放課後等デイサービス事業所で困ったことが起きた時期</a:t>
            </a:r>
            <a:endParaRPr lang="ja-JP" altLang="en-US" sz="3200" dirty="0">
              <a:solidFill>
                <a:srgbClr val="A50021"/>
              </a:solidFill>
            </a:endParaRPr>
          </a:p>
        </p:txBody>
      </p:sp>
      <p:sp>
        <p:nvSpPr>
          <p:cNvPr id="27654" name="Rectangle 6"/>
          <p:cNvSpPr>
            <a:spLocks noChangeArrowheads="1"/>
          </p:cNvSpPr>
          <p:nvPr/>
        </p:nvSpPr>
        <p:spPr bwMode="auto">
          <a:xfrm>
            <a:off x="1234797" y="4005065"/>
            <a:ext cx="2209909" cy="414116"/>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sz="2000" b="0" dirty="0">
                <a:solidFill>
                  <a:srgbClr val="002060"/>
                </a:solidFill>
              </a:rPr>
              <a:t>会議の目的</a:t>
            </a:r>
          </a:p>
        </p:txBody>
      </p:sp>
      <p:sp>
        <p:nvSpPr>
          <p:cNvPr id="27655" name="Rectangle 7"/>
          <p:cNvSpPr>
            <a:spLocks noChangeArrowheads="1"/>
          </p:cNvSpPr>
          <p:nvPr/>
        </p:nvSpPr>
        <p:spPr bwMode="auto">
          <a:xfrm>
            <a:off x="5796136" y="1484784"/>
            <a:ext cx="2569949" cy="369320"/>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dirty="0">
                <a:solidFill>
                  <a:srgbClr val="002060"/>
                </a:solidFill>
              </a:rPr>
              <a:t>会議の参加者</a:t>
            </a:r>
          </a:p>
        </p:txBody>
      </p:sp>
      <p:sp>
        <p:nvSpPr>
          <p:cNvPr id="27656" name="Rectangle 8"/>
          <p:cNvSpPr>
            <a:spLocks noChangeArrowheads="1"/>
          </p:cNvSpPr>
          <p:nvPr/>
        </p:nvSpPr>
        <p:spPr bwMode="auto">
          <a:xfrm>
            <a:off x="1907704" y="1268760"/>
            <a:ext cx="1833434" cy="400097"/>
          </a:xfrm>
          <a:prstGeom prst="rect">
            <a:avLst/>
          </a:prstGeom>
          <a:solidFill>
            <a:srgbClr val="FFCC99">
              <a:alpha val="30196"/>
            </a:srgbClr>
          </a:solidFill>
          <a:ln w="12700" algn="ctr">
            <a:solidFill>
              <a:schemeClr val="tx1"/>
            </a:solidFill>
            <a:miter lim="800000"/>
            <a:headEnd/>
            <a:tailEnd/>
          </a:ln>
        </p:spPr>
        <p:txBody>
          <a:bodyPr wrap="square" lIns="91430" tIns="45714" rIns="91430" bIns="45714" anchor="ctr">
            <a:spAutoFit/>
          </a:bodyPr>
          <a:lstStyle/>
          <a:p>
            <a:pPr algn="ctr">
              <a:tabLst>
                <a:tab pos="381000" algn="l"/>
              </a:tabLst>
            </a:pPr>
            <a:r>
              <a:rPr lang="ja-JP" altLang="en-US" sz="2000">
                <a:solidFill>
                  <a:srgbClr val="000000"/>
                </a:solidFill>
              </a:rPr>
              <a:t>事例の状況</a:t>
            </a:r>
            <a:endParaRPr lang="ja-JP" altLang="en-US" sz="2000" b="0" dirty="0">
              <a:solidFill>
                <a:srgbClr val="000000"/>
              </a:solidFill>
            </a:endParaRPr>
          </a:p>
        </p:txBody>
      </p:sp>
      <p:sp>
        <p:nvSpPr>
          <p:cNvPr id="27657" name="Rectangle 3"/>
          <p:cNvSpPr>
            <a:spLocks noChangeArrowheads="1"/>
          </p:cNvSpPr>
          <p:nvPr/>
        </p:nvSpPr>
        <p:spPr bwMode="auto">
          <a:xfrm>
            <a:off x="313965" y="1677033"/>
            <a:ext cx="4978115" cy="2184016"/>
          </a:xfrm>
          <a:prstGeom prst="rect">
            <a:avLst/>
          </a:prstGeom>
          <a:noFill/>
          <a:ln w="9525">
            <a:solidFill>
              <a:schemeClr val="accent6">
                <a:lumMod val="75000"/>
              </a:schemeClr>
            </a:solidFill>
            <a:miter lim="800000"/>
            <a:headEnd/>
            <a:tailEnd/>
          </a:ln>
        </p:spPr>
        <p:txBody>
          <a:bodyPr lIns="91430" tIns="45714" rIns="91430" bIns="45714" anchor="ctr"/>
          <a:lstStyle/>
          <a:p>
            <a:pPr marL="342900" indent="-342900">
              <a:lnSpc>
                <a:spcPct val="90000"/>
              </a:lnSpc>
              <a:spcBef>
                <a:spcPct val="20000"/>
              </a:spcBef>
            </a:pPr>
            <a:r>
              <a:rPr lang="ja-JP" altLang="en-US" sz="1600" dirty="0">
                <a:solidFill>
                  <a:srgbClr val="000000"/>
                </a:solidFill>
                <a:latin typeface="+mn-ea"/>
                <a:ea typeface="+mn-ea"/>
              </a:rPr>
              <a:t>・</a:t>
            </a:r>
            <a:r>
              <a:rPr lang="ja-JP" altLang="en-US" sz="1400" dirty="0">
                <a:solidFill>
                  <a:srgbClr val="000000"/>
                </a:solidFill>
                <a:latin typeface="+mn-ea"/>
                <a:ea typeface="+mn-ea"/>
              </a:rPr>
              <a:t>中学一年生。特別支援学級在籍。放課後等デイを週４日利用</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・健康面は良好。ほぼ欠席なく学校、事業所に通う。</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・放課後等デイで、異性に抱きつく、特定の子を別室に誘いスキンシップを求める、特定の女性職員の胸に触ろうとしたことが一度あった、といった行動が見られた。</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放課後等デイでは、思春期に入り性的な興味が出てきていると解釈した。やってはいけないことについて、レッドカードを示し、注意を促す声かけについて統一して関わることにしたが、こうした関わりで良いのか不安になった。</a:t>
            </a:r>
            <a:endParaRPr lang="ja-JP" altLang="en-US" sz="1600" dirty="0">
              <a:solidFill>
                <a:srgbClr val="000000"/>
              </a:solidFill>
            </a:endParaRPr>
          </a:p>
        </p:txBody>
      </p:sp>
      <p:sp>
        <p:nvSpPr>
          <p:cNvPr id="10" name="Rectangle 6">
            <a:extLst>
              <a:ext uri="{FF2B5EF4-FFF2-40B4-BE49-F238E27FC236}">
                <a16:creationId xmlns:a16="http://schemas.microsoft.com/office/drawing/2014/main" xmlns="" id="{E382F609-D116-4382-8F40-63A7C12BD9FE}"/>
              </a:ext>
            </a:extLst>
          </p:cNvPr>
          <p:cNvSpPr>
            <a:spLocks noChangeArrowheads="1"/>
          </p:cNvSpPr>
          <p:nvPr/>
        </p:nvSpPr>
        <p:spPr bwMode="auto">
          <a:xfrm>
            <a:off x="5796136" y="3590949"/>
            <a:ext cx="2209909" cy="414116"/>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sz="2000" b="0" dirty="0">
                <a:solidFill>
                  <a:srgbClr val="002060"/>
                </a:solidFill>
              </a:rPr>
              <a:t>会議の成果</a:t>
            </a:r>
          </a:p>
        </p:txBody>
      </p:sp>
      <p:sp>
        <p:nvSpPr>
          <p:cNvPr id="11" name="Rectangle 2">
            <a:extLst>
              <a:ext uri="{FF2B5EF4-FFF2-40B4-BE49-F238E27FC236}">
                <a16:creationId xmlns:a16="http://schemas.microsoft.com/office/drawing/2014/main" xmlns="" id="{DF8CB71E-789C-415B-A492-E662CAB11218}"/>
              </a:ext>
            </a:extLst>
          </p:cNvPr>
          <p:cNvSpPr txBox="1">
            <a:spLocks noChangeArrowheads="1"/>
          </p:cNvSpPr>
          <p:nvPr/>
        </p:nvSpPr>
        <p:spPr>
          <a:xfrm>
            <a:off x="4860033" y="4005066"/>
            <a:ext cx="4032448" cy="2664294"/>
          </a:xfrm>
          <a:prstGeom prst="rect">
            <a:avLst/>
          </a:prstGeom>
          <a:ln>
            <a:solidFill>
              <a:srgbClr val="0070C0"/>
            </a:solidFill>
          </a:ln>
          <a:effectLst>
            <a:glow rad="139700">
              <a:schemeClr val="accent2">
                <a:satMod val="175000"/>
                <a:alpha val="40000"/>
              </a:schemeClr>
            </a:glow>
          </a:effectLst>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400" dirty="0"/>
              <a:t>事業所の職員は思春期に見られる性的な興味であると思い込んでいたが、異性の体のつくりへの関心と、体の変化への不安から生じている面もあり、適切な絵本や図鑑を一緒に見る活動が必要であることがわかった。</a:t>
            </a:r>
          </a:p>
          <a:p>
            <a:r>
              <a:rPr lang="ja-JP" altLang="en-US" sz="1400" dirty="0"/>
              <a:t>放デイ、学校、家庭でできることについて、それぞれ役割の分担を検討し、、特にＡくんの興味に合わせた具体的な関わりについて話し合うことができた。（相談支援専門員は、他にも同様な事例があったため、良い学びの機会となった。）</a:t>
            </a:r>
          </a:p>
        </p:txBody>
      </p:sp>
      <p:sp>
        <p:nvSpPr>
          <p:cNvPr id="2" name="矢印: 右 1">
            <a:extLst>
              <a:ext uri="{FF2B5EF4-FFF2-40B4-BE49-F238E27FC236}">
                <a16:creationId xmlns:a16="http://schemas.microsoft.com/office/drawing/2014/main" xmlns="" id="{0697DE23-62B2-45D2-AD50-86A0BDD1C07A}"/>
              </a:ext>
            </a:extLst>
          </p:cNvPr>
          <p:cNvSpPr/>
          <p:nvPr/>
        </p:nvSpPr>
        <p:spPr>
          <a:xfrm>
            <a:off x="4427984" y="5157192"/>
            <a:ext cx="42176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xmlns="" val="3076839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7200" y="548680"/>
            <a:ext cx="8229600" cy="431800"/>
          </a:xfrm>
        </p:spPr>
        <p:txBody>
          <a:bodyPr>
            <a:normAutofit fontScale="90000"/>
          </a:bodyPr>
          <a:lstStyle/>
          <a:p>
            <a:pPr eaLnBrk="1" hangingPunct="1"/>
            <a:r>
              <a:rPr lang="ja-JP" altLang="en-US" sz="4000" b="1" u="sng" dirty="0">
                <a:solidFill>
                  <a:srgbClr val="002060"/>
                </a:solidFill>
              </a:rPr>
              <a:t>（２）学齢期に大切にしたい視点</a:t>
            </a:r>
          </a:p>
        </p:txBody>
      </p:sp>
      <p:sp>
        <p:nvSpPr>
          <p:cNvPr id="815108" name="AutoShape 4"/>
          <p:cNvSpPr>
            <a:spLocks noGrp="1" noChangeArrowheads="1"/>
          </p:cNvSpPr>
          <p:nvPr>
            <p:ph type="body" idx="1"/>
          </p:nvPr>
        </p:nvSpPr>
        <p:spPr>
          <a:xfrm>
            <a:off x="747347" y="1124744"/>
            <a:ext cx="7781192" cy="5400600"/>
          </a:xfrm>
          <a:prstGeom prst="roundRect">
            <a:avLst>
              <a:gd name="adj" fmla="val 16667"/>
            </a:avLst>
          </a:prstGeom>
          <a:solidFill>
            <a:srgbClr val="CCECFF"/>
          </a:solidFill>
          <a:ln w="12700" algn="ctr">
            <a:solidFill>
              <a:schemeClr val="tx1"/>
            </a:solidFill>
            <a:round/>
          </a:ln>
        </p:spPr>
        <p:txBody>
          <a:bodyPr anchor="ctr">
            <a:noAutofit/>
          </a:bodyPr>
          <a:lstStyle/>
          <a:p>
            <a:pPr>
              <a:lnSpc>
                <a:spcPct val="110000"/>
              </a:lnSpc>
            </a:pPr>
            <a:r>
              <a:rPr lang="ja-JP" altLang="en-US" sz="1800" b="1" dirty="0">
                <a:solidFill>
                  <a:srgbClr val="002060"/>
                </a:solidFill>
              </a:rPr>
              <a:t>「うちではそんな行動は見られませんよ。」と検討したい状態を問題視しない参加者がいることがあるが、そもそも特に児童期では、</a:t>
            </a:r>
            <a:r>
              <a:rPr lang="ja-JP" altLang="en-US" sz="1800" b="1" dirty="0">
                <a:solidFill>
                  <a:srgbClr val="FF0000"/>
                </a:solidFill>
              </a:rPr>
              <a:t>相手によって、場面・場所によって緊張度合いが変わり、態度や行動も一日のうちで大きく変わることがあることを前提</a:t>
            </a:r>
            <a:r>
              <a:rPr lang="ja-JP" altLang="en-US" sz="1800" b="1" dirty="0">
                <a:solidFill>
                  <a:srgbClr val="002060"/>
                </a:solidFill>
              </a:rPr>
              <a:t>として、検討していくことが大切。</a:t>
            </a:r>
          </a:p>
          <a:p>
            <a:pPr>
              <a:lnSpc>
                <a:spcPct val="110000"/>
              </a:lnSpc>
            </a:pPr>
            <a:r>
              <a:rPr lang="ja-JP" altLang="en-US" sz="1800" b="1" dirty="0">
                <a:solidFill>
                  <a:srgbClr val="002060"/>
                </a:solidFill>
              </a:rPr>
              <a:t>特に思春期は、「思春期だから・・・」という発想で、ケースの評価をまとめてしまう傾向が未だに少なくない。</a:t>
            </a:r>
            <a:r>
              <a:rPr lang="ja-JP" altLang="en-US" sz="1800" b="1" dirty="0">
                <a:solidFill>
                  <a:srgbClr val="FF0000"/>
                </a:solidFill>
              </a:rPr>
              <a:t>細かくかつ多くの、子どもの興味・関心に関する情報を出し合う</a:t>
            </a:r>
            <a:r>
              <a:rPr lang="ja-JP" altLang="en-US" sz="1800" b="1" dirty="0">
                <a:solidFill>
                  <a:srgbClr val="002060"/>
                </a:solidFill>
              </a:rPr>
              <a:t>ことに、会議の意味がある。</a:t>
            </a:r>
          </a:p>
          <a:p>
            <a:pPr eaLnBrk="1" hangingPunct="1">
              <a:lnSpc>
                <a:spcPct val="110000"/>
              </a:lnSpc>
            </a:pPr>
            <a:r>
              <a:rPr lang="ja-JP" altLang="en-US" sz="1800" b="1" dirty="0">
                <a:solidFill>
                  <a:srgbClr val="002060"/>
                </a:solidFill>
              </a:rPr>
              <a:t>１８歳以降の生活に関しては、多くの保護者が、子どもが高学年になった頃より不安を強く抱き始める。その不安を少しでも和らげていくために、各機関がそれぞれに面談を重ねているが、</a:t>
            </a:r>
            <a:r>
              <a:rPr lang="ja-JP" altLang="en-US" sz="1800" b="1" dirty="0">
                <a:solidFill>
                  <a:srgbClr val="FF0000"/>
                </a:solidFill>
              </a:rPr>
              <a:t>我が子のことのために関係者がいろいろと検討する場面を保護者が体感</a:t>
            </a:r>
            <a:r>
              <a:rPr lang="ja-JP" altLang="en-US" sz="1800" b="1" dirty="0">
                <a:solidFill>
                  <a:srgbClr val="002060"/>
                </a:solidFill>
              </a:rPr>
              <a:t>することが、かなり有効であると留意しておきたい。</a:t>
            </a:r>
          </a:p>
        </p:txBody>
      </p:sp>
      <p:sp>
        <p:nvSpPr>
          <p:cNvPr id="2" name="テキスト ボックス 1">
            <a:extLst>
              <a:ext uri="{FF2B5EF4-FFF2-40B4-BE49-F238E27FC236}">
                <a16:creationId xmlns:a16="http://schemas.microsoft.com/office/drawing/2014/main" xmlns="" id="{7CF0C3B6-BD2F-4151-9EA7-FB0609BE813A}"/>
              </a:ext>
            </a:extLst>
          </p:cNvPr>
          <p:cNvSpPr txBox="1"/>
          <p:nvPr/>
        </p:nvSpPr>
        <p:spPr>
          <a:xfrm>
            <a:off x="6848" y="141609"/>
            <a:ext cx="5522666" cy="369332"/>
          </a:xfrm>
          <a:prstGeom prst="rect">
            <a:avLst/>
          </a:prstGeom>
          <a:noFill/>
        </p:spPr>
        <p:txBody>
          <a:bodyPr wrap="none" rtlCol="0">
            <a:spAutoFit/>
          </a:bodyPr>
          <a:lstStyle/>
          <a:p>
            <a:r>
              <a:rPr kumimoji="1" lang="ja-JP" altLang="en-US" dirty="0">
                <a:ln w="0"/>
                <a:solidFill>
                  <a:schemeClr val="accent1"/>
                </a:solidFill>
                <a:effectLst>
                  <a:outerShdw blurRad="38100" dist="25400" dir="5400000" algn="ctr" rotWithShape="0">
                    <a:srgbClr val="6E747A">
                      <a:alpha val="43000"/>
                    </a:srgbClr>
                  </a:outerShdw>
                </a:effectLst>
              </a:rPr>
              <a:t>サービス担当者会議において、児童発達管理責任者が</a:t>
            </a:r>
          </a:p>
        </p:txBody>
      </p:sp>
      <p:pic>
        <p:nvPicPr>
          <p:cNvPr id="6" name="図 5" descr="抽象, 挿絵 が含まれている画像&#10;&#10;自動的に生成された説明">
            <a:extLst>
              <a:ext uri="{FF2B5EF4-FFF2-40B4-BE49-F238E27FC236}">
                <a16:creationId xmlns:a16="http://schemas.microsoft.com/office/drawing/2014/main" xmlns="" id="{5313D2C1-77C7-450F-BDAC-D9FF5CD406D0}"/>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956376" y="175798"/>
            <a:ext cx="936104" cy="936104"/>
          </a:xfrm>
          <a:prstGeom prst="rect">
            <a:avLst/>
          </a:prstGeom>
        </p:spPr>
      </p:pic>
    </p:spTree>
    <p:extLst>
      <p:ext uri="{BB962C8B-B14F-4D97-AF65-F5344CB8AC3E}">
        <p14:creationId xmlns:p14="http://schemas.microsoft.com/office/powerpoint/2010/main" xmlns="" val="663656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5108">
                                            <p:bg/>
                                          </p:spTgt>
                                        </p:tgtEl>
                                        <p:attrNameLst>
                                          <p:attrName>style.visibility</p:attrName>
                                        </p:attrNameLst>
                                      </p:cBhvr>
                                      <p:to>
                                        <p:strVal val="visible"/>
                                      </p:to>
                                    </p:set>
                                    <p:animEffect transition="in" filter="wipe(left)">
                                      <p:cBhvr>
                                        <p:cTn id="7" dur="1000"/>
                                        <p:tgtEl>
                                          <p:spTgt spid="815108">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5108">
                                            <p:txEl>
                                              <p:pRg st="0" end="0"/>
                                            </p:txEl>
                                          </p:spTgt>
                                        </p:tgtEl>
                                        <p:attrNameLst>
                                          <p:attrName>style.visibility</p:attrName>
                                        </p:attrNameLst>
                                      </p:cBhvr>
                                      <p:to>
                                        <p:strVal val="visible"/>
                                      </p:to>
                                    </p:set>
                                    <p:animEffect transition="in" filter="wipe(left)">
                                      <p:cBhvr>
                                        <p:cTn id="12" dur="1000"/>
                                        <p:tgtEl>
                                          <p:spTgt spid="81510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5108">
                                            <p:txEl>
                                              <p:pRg st="1" end="1"/>
                                            </p:txEl>
                                          </p:spTgt>
                                        </p:tgtEl>
                                        <p:attrNameLst>
                                          <p:attrName>style.visibility</p:attrName>
                                        </p:attrNameLst>
                                      </p:cBhvr>
                                      <p:to>
                                        <p:strVal val="visible"/>
                                      </p:to>
                                    </p:set>
                                    <p:animEffect transition="in" filter="wipe(left)">
                                      <p:cBhvr>
                                        <p:cTn id="17" dur="1000"/>
                                        <p:tgtEl>
                                          <p:spTgt spid="81510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5108">
                                            <p:txEl>
                                              <p:pRg st="2" end="2"/>
                                            </p:txEl>
                                          </p:spTgt>
                                        </p:tgtEl>
                                        <p:attrNameLst>
                                          <p:attrName>style.visibility</p:attrName>
                                        </p:attrNameLst>
                                      </p:cBhvr>
                                      <p:to>
                                        <p:strVal val="visible"/>
                                      </p:to>
                                    </p:set>
                                    <p:animEffect transition="in" filter="wipe(left)">
                                      <p:cBhvr>
                                        <p:cTn id="22" dur="1000"/>
                                        <p:tgtEl>
                                          <p:spTgt spid="81510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5108"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6CD4930-6845-8F41-843A-8A4F1A459FA7}"/>
              </a:ext>
            </a:extLst>
          </p:cNvPr>
          <p:cNvSpPr>
            <a:spLocks noGrp="1"/>
          </p:cNvSpPr>
          <p:nvPr>
            <p:ph type="title"/>
          </p:nvPr>
        </p:nvSpPr>
        <p:spPr>
          <a:xfrm>
            <a:off x="251520" y="273050"/>
            <a:ext cx="8640960" cy="851694"/>
          </a:xfrm>
        </p:spPr>
        <p:txBody>
          <a:bodyPr anchor="b">
            <a:normAutofit/>
          </a:bodyPr>
          <a:lstStyle/>
          <a:p>
            <a:pPr algn="ctr"/>
            <a:r>
              <a:rPr kumimoji="1" lang="ja-JP" altLang="en-US" sz="1800" dirty="0"/>
              <a:t>学齢期における</a:t>
            </a:r>
            <a:r>
              <a:rPr kumimoji="1" lang="ja-JP" altLang="en-US" sz="3200" dirty="0"/>
              <a:t>相談支援専門員との連携のポイント</a:t>
            </a:r>
          </a:p>
        </p:txBody>
      </p:sp>
      <p:graphicFrame>
        <p:nvGraphicFramePr>
          <p:cNvPr id="5" name="コンテンツ プレースホルダー 2">
            <a:extLst>
              <a:ext uri="{FF2B5EF4-FFF2-40B4-BE49-F238E27FC236}">
                <a16:creationId xmlns:a16="http://schemas.microsoft.com/office/drawing/2014/main" xmlns="" id="{14B2062E-5D99-41C5-9701-EB67AB375DDB}"/>
              </a:ext>
            </a:extLst>
          </p:cNvPr>
          <p:cNvGraphicFramePr>
            <a:graphicFrameLocks noGrp="1"/>
          </p:cNvGraphicFramePr>
          <p:nvPr>
            <p:ph idx="1"/>
            <p:extLst>
              <p:ext uri="{D42A27DB-BD31-4B8C-83A1-F6EECF244321}">
                <p14:modId xmlns:p14="http://schemas.microsoft.com/office/powerpoint/2010/main" xmlns="" val="3661603725"/>
              </p:ext>
            </p:extLst>
          </p:nvPr>
        </p:nvGraphicFramePr>
        <p:xfrm>
          <a:off x="250274" y="1435100"/>
          <a:ext cx="8642206" cy="4691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990558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B7601BC-6EA6-984F-9475-84BB8CA02525}"/>
              </a:ext>
            </a:extLst>
          </p:cNvPr>
          <p:cNvSpPr>
            <a:spLocks noGrp="1"/>
          </p:cNvSpPr>
          <p:nvPr>
            <p:ph type="title"/>
          </p:nvPr>
        </p:nvSpPr>
        <p:spPr>
          <a:xfrm>
            <a:off x="457200" y="274638"/>
            <a:ext cx="8229600" cy="1143000"/>
          </a:xfrm>
        </p:spPr>
        <p:txBody>
          <a:bodyPr anchor="ctr">
            <a:normAutofit/>
          </a:bodyPr>
          <a:lstStyle/>
          <a:p>
            <a:pPr>
              <a:lnSpc>
                <a:spcPct val="90000"/>
              </a:lnSpc>
            </a:pPr>
            <a:r>
              <a:rPr kumimoji="1" lang="ja-JP" altLang="en-US" sz="2400" dirty="0"/>
              <a:t>学齢期における</a:t>
            </a:r>
            <a:r>
              <a:rPr kumimoji="1" lang="ja-JP" altLang="en-US" sz="3700" dirty="0"/>
              <a:t>関係機関との連携のポイント</a:t>
            </a:r>
          </a:p>
        </p:txBody>
      </p:sp>
      <p:graphicFrame>
        <p:nvGraphicFramePr>
          <p:cNvPr id="5" name="コンテンツ プレースホルダー 2">
            <a:extLst>
              <a:ext uri="{FF2B5EF4-FFF2-40B4-BE49-F238E27FC236}">
                <a16:creationId xmlns:a16="http://schemas.microsoft.com/office/drawing/2014/main" xmlns="" id="{B5039902-E843-4A30-873A-E428D767D580}"/>
              </a:ext>
            </a:extLst>
          </p:cNvPr>
          <p:cNvGraphicFramePr>
            <a:graphicFrameLocks noGrp="1"/>
          </p:cNvGraphicFramePr>
          <p:nvPr>
            <p:ph sz="half" idx="1"/>
          </p:nvPr>
        </p:nvGraphicFramePr>
        <p:xfrm>
          <a:off x="457200" y="1600201"/>
          <a:ext cx="8229600" cy="4349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24668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5"/>
          <p:cNvSpPr>
            <a:spLocks noGrp="1"/>
          </p:cNvSpPr>
          <p:nvPr>
            <p:ph type="sldNum" sz="quarter" idx="12"/>
          </p:nvPr>
        </p:nvSpPr>
        <p:spPr>
          <a:noFill/>
        </p:spPr>
        <p:txBody>
          <a:bodyPr/>
          <a:lstStyle/>
          <a:p>
            <a:fld id="{6374CAC4-E0ED-4C26-9EC8-2B6D52BE3E55}" type="slidenum">
              <a:rPr lang="en-US" altLang="ja-JP" smtClean="0"/>
              <a:pPr/>
              <a:t>17</a:t>
            </a:fld>
            <a:endParaRPr lang="en-US" altLang="ja-JP"/>
          </a:p>
        </p:txBody>
      </p:sp>
      <p:sp>
        <p:nvSpPr>
          <p:cNvPr id="27651" name="Rectangle 2"/>
          <p:cNvSpPr>
            <a:spLocks noGrp="1" noChangeArrowheads="1"/>
          </p:cNvSpPr>
          <p:nvPr>
            <p:ph type="body" idx="1"/>
          </p:nvPr>
        </p:nvSpPr>
        <p:spPr>
          <a:xfrm>
            <a:off x="323528" y="4653136"/>
            <a:ext cx="4032448" cy="2016224"/>
          </a:xfrm>
          <a:ln>
            <a:solidFill>
              <a:srgbClr val="0070C0"/>
            </a:solidFill>
          </a:ln>
          <a:effectLst>
            <a:glow rad="139700">
              <a:schemeClr val="accent2">
                <a:satMod val="175000"/>
                <a:alpha val="40000"/>
              </a:schemeClr>
            </a:glow>
          </a:effectLst>
        </p:spPr>
        <p:txBody>
          <a:bodyPr anchor="ctr">
            <a:normAutofit/>
          </a:bodyPr>
          <a:lstStyle/>
          <a:p>
            <a:pPr eaLnBrk="1" hangingPunct="1">
              <a:lnSpc>
                <a:spcPct val="80000"/>
              </a:lnSpc>
            </a:pPr>
            <a:r>
              <a:rPr lang="ja-JP" altLang="en-US" sz="1400" dirty="0">
                <a:solidFill>
                  <a:srgbClr val="002060"/>
                </a:solidFill>
                <a:latin typeface="+mn-ea"/>
              </a:rPr>
              <a:t>サービス担当者会議と個別支援計画の見直し、修正のための所内会議を合同で実施。</a:t>
            </a:r>
          </a:p>
          <a:p>
            <a:pPr eaLnBrk="1" hangingPunct="1">
              <a:lnSpc>
                <a:spcPct val="80000"/>
              </a:lnSpc>
            </a:pPr>
            <a:r>
              <a:rPr lang="ja-JP" altLang="en-US" sz="1400" dirty="0">
                <a:solidFill>
                  <a:srgbClr val="002060"/>
                </a:solidFill>
                <a:latin typeface="+mn-ea"/>
              </a:rPr>
              <a:t>作業の手を休めていることは多く、作業に集中できないことを強い口調で注意する職員がいる一方で、放っておいたらいいと考えている職員もおり、サービス管理責任者としては、支援の方向性を一度全員で検討する必要性を感じていた。</a:t>
            </a:r>
            <a:endParaRPr lang="en-US" altLang="ja-JP" sz="1400" dirty="0">
              <a:solidFill>
                <a:srgbClr val="002060"/>
              </a:solidFill>
              <a:latin typeface="+mn-ea"/>
            </a:endParaRPr>
          </a:p>
        </p:txBody>
      </p:sp>
      <p:sp>
        <p:nvSpPr>
          <p:cNvPr id="27652" name="Rectangle 3"/>
          <p:cNvSpPr>
            <a:spLocks noChangeArrowheads="1"/>
          </p:cNvSpPr>
          <p:nvPr/>
        </p:nvSpPr>
        <p:spPr bwMode="auto">
          <a:xfrm>
            <a:off x="5508104" y="1898440"/>
            <a:ext cx="3161649" cy="1035380"/>
          </a:xfrm>
          <a:prstGeom prst="rect">
            <a:avLst/>
          </a:prstGeom>
          <a:noFill/>
          <a:ln w="9525">
            <a:solidFill>
              <a:srgbClr val="0070C0"/>
            </a:solidFill>
            <a:miter lim="800000"/>
            <a:headEnd/>
            <a:tailEnd/>
          </a:ln>
        </p:spPr>
        <p:txBody>
          <a:bodyPr lIns="91430" tIns="45714" rIns="91430" bIns="45714" anchor="ctr"/>
          <a:lstStyle/>
          <a:p>
            <a:pPr marL="342900" indent="-342900">
              <a:spcBef>
                <a:spcPct val="20000"/>
              </a:spcBef>
              <a:buFontTx/>
              <a:buChar char="•"/>
            </a:pPr>
            <a:r>
              <a:rPr lang="ja-JP" altLang="en-US" sz="1200" dirty="0">
                <a:solidFill>
                  <a:srgbClr val="002060"/>
                </a:solidFill>
              </a:rPr>
              <a:t>事業所のサービス管理責任者</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事業所の職員４名</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相談支援専門員</a:t>
            </a:r>
            <a:endParaRPr lang="en-US" altLang="ja-JP" sz="1200" dirty="0">
              <a:solidFill>
                <a:srgbClr val="002060"/>
              </a:solidFill>
            </a:endParaRPr>
          </a:p>
          <a:p>
            <a:pPr marL="342900" indent="-342900">
              <a:spcBef>
                <a:spcPct val="20000"/>
              </a:spcBef>
            </a:pPr>
            <a:r>
              <a:rPr lang="ja-JP" altLang="en-US" sz="1200" dirty="0">
                <a:solidFill>
                  <a:srgbClr val="002060"/>
                </a:solidFill>
              </a:rPr>
              <a:t>　　　　　　　　　　　　　　　　　　　　計６名</a:t>
            </a:r>
            <a:endParaRPr lang="en-US" altLang="ja-JP" sz="1200" dirty="0">
              <a:solidFill>
                <a:srgbClr val="002060"/>
              </a:solidFill>
            </a:endParaRPr>
          </a:p>
        </p:txBody>
      </p:sp>
      <p:sp>
        <p:nvSpPr>
          <p:cNvPr id="805892" name="AutoShape 4"/>
          <p:cNvSpPr>
            <a:spLocks noChangeArrowheads="1"/>
          </p:cNvSpPr>
          <p:nvPr/>
        </p:nvSpPr>
        <p:spPr bwMode="auto">
          <a:xfrm>
            <a:off x="323528" y="333375"/>
            <a:ext cx="8363272"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p>
            <a:pPr algn="ctr">
              <a:defRPr/>
            </a:pPr>
            <a:r>
              <a:rPr lang="ja-JP" altLang="en-US" sz="3200" dirty="0">
                <a:solidFill>
                  <a:srgbClr val="A50021"/>
                </a:solidFill>
              </a:rPr>
              <a:t>青年期～</a:t>
            </a:r>
            <a:r>
              <a:rPr lang="ja-JP" altLang="en-US" sz="2000" dirty="0">
                <a:solidFill>
                  <a:srgbClr val="A50021"/>
                </a:solidFill>
              </a:rPr>
              <a:t>就労継続支援Ｂ型事業所を利用し始めて数年経った時期</a:t>
            </a:r>
            <a:endParaRPr lang="ja-JP" altLang="en-US" sz="3200" dirty="0">
              <a:solidFill>
                <a:srgbClr val="A50021"/>
              </a:solidFill>
            </a:endParaRPr>
          </a:p>
        </p:txBody>
      </p:sp>
      <p:sp>
        <p:nvSpPr>
          <p:cNvPr id="27654" name="Rectangle 6"/>
          <p:cNvSpPr>
            <a:spLocks noChangeArrowheads="1"/>
          </p:cNvSpPr>
          <p:nvPr/>
        </p:nvSpPr>
        <p:spPr bwMode="auto">
          <a:xfrm>
            <a:off x="1187624" y="4149080"/>
            <a:ext cx="2209909" cy="414116"/>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sz="2000" b="0" dirty="0">
                <a:solidFill>
                  <a:srgbClr val="002060"/>
                </a:solidFill>
              </a:rPr>
              <a:t>会議の目的</a:t>
            </a:r>
          </a:p>
        </p:txBody>
      </p:sp>
      <p:sp>
        <p:nvSpPr>
          <p:cNvPr id="27655" name="Rectangle 7"/>
          <p:cNvSpPr>
            <a:spLocks noChangeArrowheads="1"/>
          </p:cNvSpPr>
          <p:nvPr/>
        </p:nvSpPr>
        <p:spPr bwMode="auto">
          <a:xfrm>
            <a:off x="5796136" y="1484784"/>
            <a:ext cx="2569949" cy="369320"/>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dirty="0">
                <a:solidFill>
                  <a:srgbClr val="002060"/>
                </a:solidFill>
              </a:rPr>
              <a:t>会議の参加者</a:t>
            </a:r>
          </a:p>
        </p:txBody>
      </p:sp>
      <p:sp>
        <p:nvSpPr>
          <p:cNvPr id="27656" name="Rectangle 8"/>
          <p:cNvSpPr>
            <a:spLocks noChangeArrowheads="1"/>
          </p:cNvSpPr>
          <p:nvPr/>
        </p:nvSpPr>
        <p:spPr bwMode="auto">
          <a:xfrm>
            <a:off x="1907704" y="1268760"/>
            <a:ext cx="1833434" cy="400097"/>
          </a:xfrm>
          <a:prstGeom prst="rect">
            <a:avLst/>
          </a:prstGeom>
          <a:solidFill>
            <a:srgbClr val="FFCC99">
              <a:alpha val="30196"/>
            </a:srgbClr>
          </a:solidFill>
          <a:ln w="12700" algn="ctr">
            <a:solidFill>
              <a:schemeClr val="tx1"/>
            </a:solidFill>
            <a:miter lim="800000"/>
            <a:headEnd/>
            <a:tailEnd/>
          </a:ln>
        </p:spPr>
        <p:txBody>
          <a:bodyPr wrap="square" lIns="91430" tIns="45714" rIns="91430" bIns="45714" anchor="ctr">
            <a:spAutoFit/>
          </a:bodyPr>
          <a:lstStyle/>
          <a:p>
            <a:pPr algn="ctr">
              <a:tabLst>
                <a:tab pos="381000" algn="l"/>
              </a:tabLst>
            </a:pPr>
            <a:r>
              <a:rPr lang="ja-JP" altLang="en-US" sz="2000">
                <a:solidFill>
                  <a:srgbClr val="000000"/>
                </a:solidFill>
              </a:rPr>
              <a:t>事例の状況</a:t>
            </a:r>
            <a:endParaRPr lang="ja-JP" altLang="en-US" sz="2000" b="0" dirty="0">
              <a:solidFill>
                <a:srgbClr val="000000"/>
              </a:solidFill>
            </a:endParaRPr>
          </a:p>
        </p:txBody>
      </p:sp>
      <p:sp>
        <p:nvSpPr>
          <p:cNvPr id="27657" name="Rectangle 3"/>
          <p:cNvSpPr>
            <a:spLocks noChangeArrowheads="1"/>
          </p:cNvSpPr>
          <p:nvPr/>
        </p:nvSpPr>
        <p:spPr bwMode="auto">
          <a:xfrm>
            <a:off x="313965" y="1677033"/>
            <a:ext cx="4978115" cy="2184016"/>
          </a:xfrm>
          <a:prstGeom prst="rect">
            <a:avLst/>
          </a:prstGeom>
          <a:noFill/>
          <a:ln w="9525">
            <a:solidFill>
              <a:schemeClr val="accent6">
                <a:lumMod val="75000"/>
              </a:schemeClr>
            </a:solidFill>
            <a:miter lim="800000"/>
            <a:headEnd/>
            <a:tailEnd/>
          </a:ln>
        </p:spPr>
        <p:txBody>
          <a:bodyPr lIns="91430" tIns="45714" rIns="91430" bIns="45714" anchor="ctr"/>
          <a:lstStyle/>
          <a:p>
            <a:pPr marL="342900" indent="-342900">
              <a:lnSpc>
                <a:spcPct val="90000"/>
              </a:lnSpc>
              <a:spcBef>
                <a:spcPct val="20000"/>
              </a:spcBef>
            </a:pPr>
            <a:r>
              <a:rPr lang="ja-JP" altLang="en-US" sz="1400" dirty="0">
                <a:solidFill>
                  <a:srgbClr val="000000"/>
                </a:solidFill>
                <a:latin typeface="+mn-ea"/>
                <a:ea typeface="+mn-ea"/>
              </a:rPr>
              <a:t>・２３歳。毎日元気に通所しているが、事業所が提供する作業にはなかなか集中できない。作業は簡単な部品の組み立てが中心。</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・時折、あくびを連発しているので、睡眠がとれていないのではないかと感じている職員はいた。</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・一日のうちで、何度か壁に向かって独り言を言っていることがある。</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・朝や帰りの集いの時の挨拶の当番や、休憩時間に皆で唱うときには、いつも張り切って大きな声が出ている。お笑い芸人のギャグをよく披露している。</a:t>
            </a:r>
            <a:endParaRPr lang="ja-JP" altLang="en-US" sz="1400" dirty="0">
              <a:solidFill>
                <a:srgbClr val="000000"/>
              </a:solidFill>
            </a:endParaRPr>
          </a:p>
        </p:txBody>
      </p:sp>
      <p:sp>
        <p:nvSpPr>
          <p:cNvPr id="10" name="Rectangle 6">
            <a:extLst>
              <a:ext uri="{FF2B5EF4-FFF2-40B4-BE49-F238E27FC236}">
                <a16:creationId xmlns:a16="http://schemas.microsoft.com/office/drawing/2014/main" xmlns="" id="{E382F609-D116-4382-8F40-63A7C12BD9FE}"/>
              </a:ext>
            </a:extLst>
          </p:cNvPr>
          <p:cNvSpPr>
            <a:spLocks noChangeArrowheads="1"/>
          </p:cNvSpPr>
          <p:nvPr/>
        </p:nvSpPr>
        <p:spPr bwMode="auto">
          <a:xfrm>
            <a:off x="5796136" y="3590949"/>
            <a:ext cx="2209909" cy="414116"/>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sz="2000" b="0" dirty="0">
                <a:solidFill>
                  <a:srgbClr val="002060"/>
                </a:solidFill>
              </a:rPr>
              <a:t>会議の成果</a:t>
            </a:r>
          </a:p>
        </p:txBody>
      </p:sp>
      <p:sp>
        <p:nvSpPr>
          <p:cNvPr id="11" name="Rectangle 2">
            <a:extLst>
              <a:ext uri="{FF2B5EF4-FFF2-40B4-BE49-F238E27FC236}">
                <a16:creationId xmlns:a16="http://schemas.microsoft.com/office/drawing/2014/main" xmlns="" id="{DF8CB71E-789C-415B-A492-E662CAB11218}"/>
              </a:ext>
            </a:extLst>
          </p:cNvPr>
          <p:cNvSpPr txBox="1">
            <a:spLocks noChangeArrowheads="1"/>
          </p:cNvSpPr>
          <p:nvPr/>
        </p:nvSpPr>
        <p:spPr>
          <a:xfrm>
            <a:off x="4860033" y="4005066"/>
            <a:ext cx="4032448" cy="2664294"/>
          </a:xfrm>
          <a:prstGeom prst="rect">
            <a:avLst/>
          </a:prstGeom>
          <a:ln>
            <a:solidFill>
              <a:srgbClr val="0070C0"/>
            </a:solidFill>
          </a:ln>
          <a:effectLst>
            <a:glow rad="139700">
              <a:schemeClr val="accent2">
                <a:satMod val="175000"/>
                <a:alpha val="40000"/>
              </a:schemeClr>
            </a:glow>
          </a:effectLst>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400" dirty="0"/>
              <a:t>相談支援専門員が、事前にサビ管から依頼され、ダウン症という障害の特性について学ぶための資料を準備してもらい、その情報を共有できた。</a:t>
            </a:r>
          </a:p>
          <a:p>
            <a:r>
              <a:rPr lang="ja-JP" altLang="en-US" sz="1400" dirty="0"/>
              <a:t>週の後半や登所して間もない時間帯や昼食後の作業はじめの時間帯に、集中できにくいことが確認できた。</a:t>
            </a:r>
          </a:p>
          <a:p>
            <a:r>
              <a:rPr lang="ja-JP" altLang="en-US" sz="1400" dirty="0"/>
              <a:t>一人で作業することより、言葉を交わしながら協働していく内容の作業や、Ａさんがはりきって取り組めることを、作業以外も含めて確認できた。</a:t>
            </a:r>
          </a:p>
        </p:txBody>
      </p:sp>
      <p:sp>
        <p:nvSpPr>
          <p:cNvPr id="2" name="矢印: 右 1">
            <a:extLst>
              <a:ext uri="{FF2B5EF4-FFF2-40B4-BE49-F238E27FC236}">
                <a16:creationId xmlns:a16="http://schemas.microsoft.com/office/drawing/2014/main" xmlns="" id="{0697DE23-62B2-45D2-AD50-86A0BDD1C07A}"/>
              </a:ext>
            </a:extLst>
          </p:cNvPr>
          <p:cNvSpPr/>
          <p:nvPr/>
        </p:nvSpPr>
        <p:spPr>
          <a:xfrm>
            <a:off x="4427984" y="5157192"/>
            <a:ext cx="42176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xmlns="" val="2174522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7200" y="548680"/>
            <a:ext cx="8229600" cy="431800"/>
          </a:xfrm>
        </p:spPr>
        <p:txBody>
          <a:bodyPr>
            <a:normAutofit fontScale="90000"/>
          </a:bodyPr>
          <a:lstStyle/>
          <a:p>
            <a:pPr eaLnBrk="1" hangingPunct="1"/>
            <a:r>
              <a:rPr lang="ja-JP" altLang="en-US" sz="4000" b="1" u="sng" dirty="0">
                <a:solidFill>
                  <a:srgbClr val="002060"/>
                </a:solidFill>
              </a:rPr>
              <a:t>（３）青年期に大切にしたい視点</a:t>
            </a:r>
          </a:p>
        </p:txBody>
      </p:sp>
      <p:sp>
        <p:nvSpPr>
          <p:cNvPr id="815108" name="AutoShape 4"/>
          <p:cNvSpPr>
            <a:spLocks noGrp="1" noChangeArrowheads="1"/>
          </p:cNvSpPr>
          <p:nvPr>
            <p:ph type="body" idx="1"/>
          </p:nvPr>
        </p:nvSpPr>
        <p:spPr>
          <a:xfrm>
            <a:off x="747347" y="1124744"/>
            <a:ext cx="7781192" cy="5400600"/>
          </a:xfrm>
          <a:prstGeom prst="roundRect">
            <a:avLst>
              <a:gd name="adj" fmla="val 16667"/>
            </a:avLst>
          </a:prstGeom>
          <a:solidFill>
            <a:srgbClr val="CCECFF"/>
          </a:solidFill>
          <a:ln w="12700" algn="ctr">
            <a:solidFill>
              <a:schemeClr val="tx1"/>
            </a:solidFill>
            <a:round/>
          </a:ln>
        </p:spPr>
        <p:txBody>
          <a:bodyPr anchor="ctr">
            <a:noAutofit/>
          </a:bodyPr>
          <a:lstStyle/>
          <a:p>
            <a:pPr>
              <a:lnSpc>
                <a:spcPct val="110000"/>
              </a:lnSpc>
            </a:pPr>
            <a:r>
              <a:rPr lang="ja-JP" altLang="en-US" sz="1600" b="1" dirty="0">
                <a:solidFill>
                  <a:srgbClr val="002060"/>
                </a:solidFill>
              </a:rPr>
              <a:t>長年過ごした学校生活の流れとは異なることも含め、利用し始めて２，３年のうちは、在学中に実習として体験利用したときと同様な姿を見せることは多いが、働く場所としての生活の流れに慣れてきた頃より、それまでに見られなかった姿が見られ始めることがある。学校を卒業して数年経った時期は、その人に人生においては、</a:t>
            </a:r>
            <a:r>
              <a:rPr lang="ja-JP" altLang="en-US" sz="1600" b="1" dirty="0">
                <a:solidFill>
                  <a:srgbClr val="FF0000"/>
                </a:solidFill>
              </a:rPr>
              <a:t>大切な「隠れた移行期」と考えて、支援の方向性を見直し</a:t>
            </a:r>
            <a:r>
              <a:rPr lang="ja-JP" altLang="en-US" sz="1600" b="1" dirty="0">
                <a:solidFill>
                  <a:srgbClr val="002060"/>
                </a:solidFill>
              </a:rPr>
              <a:t>てほしい。</a:t>
            </a:r>
          </a:p>
          <a:p>
            <a:pPr>
              <a:lnSpc>
                <a:spcPct val="110000"/>
              </a:lnSpc>
            </a:pPr>
            <a:r>
              <a:rPr lang="ja-JP" altLang="en-US" sz="1600" b="1" dirty="0">
                <a:solidFill>
                  <a:srgbClr val="002060"/>
                </a:solidFill>
              </a:rPr>
              <a:t>この頃の</a:t>
            </a:r>
            <a:r>
              <a:rPr lang="ja-JP" altLang="en-US" sz="1600" b="1" dirty="0">
                <a:solidFill>
                  <a:srgbClr val="FF0000"/>
                </a:solidFill>
              </a:rPr>
              <a:t>趣味の広がりや、新たな嗜好の発見は、中年期、高齢期の生活の幅に直結していく。</a:t>
            </a:r>
            <a:r>
              <a:rPr lang="ja-JP" altLang="en-US" sz="1600" b="1" dirty="0">
                <a:solidFill>
                  <a:srgbClr val="002060"/>
                </a:solidFill>
              </a:rPr>
              <a:t>全ての日中活動の支援事業所は、その人の趣味や嗜好にも注目しながら、サービスを提供していくことは重要。</a:t>
            </a:r>
          </a:p>
          <a:p>
            <a:pPr>
              <a:lnSpc>
                <a:spcPct val="110000"/>
              </a:lnSpc>
            </a:pPr>
            <a:r>
              <a:rPr lang="ja-JP" altLang="en-US" sz="1600" b="1" dirty="0">
                <a:solidFill>
                  <a:srgbClr val="002060"/>
                </a:solidFill>
              </a:rPr>
              <a:t>ほとんどの事業所は、精一杯自事業所が提供できるサービスを考え、工夫をしているが、この時期に就労移行や自立訓練等以外の多く事業は、「</a:t>
            </a:r>
            <a:r>
              <a:rPr lang="ja-JP" altLang="en-US" sz="1600" b="1" dirty="0">
                <a:solidFill>
                  <a:srgbClr val="FF0000"/>
                </a:solidFill>
              </a:rPr>
              <a:t>通過施設</a:t>
            </a:r>
            <a:r>
              <a:rPr lang="ja-JP" altLang="en-US" sz="1600" b="1" dirty="0">
                <a:solidFill>
                  <a:srgbClr val="002060"/>
                </a:solidFill>
              </a:rPr>
              <a:t>」としての意識を持っていないことが多い。例えば、同種別の事業であっても、ある仕事を元気なうちに経験させてみたいなど、３年後には事業所を退所させて、新たな生活や社会体験を経験してもらいたいといった発想をもって支援してほしい。</a:t>
            </a:r>
          </a:p>
        </p:txBody>
      </p:sp>
      <p:sp>
        <p:nvSpPr>
          <p:cNvPr id="2" name="テキスト ボックス 1">
            <a:extLst>
              <a:ext uri="{FF2B5EF4-FFF2-40B4-BE49-F238E27FC236}">
                <a16:creationId xmlns:a16="http://schemas.microsoft.com/office/drawing/2014/main" xmlns="" id="{7CF0C3B6-BD2F-4151-9EA7-FB0609BE813A}"/>
              </a:ext>
            </a:extLst>
          </p:cNvPr>
          <p:cNvSpPr txBox="1"/>
          <p:nvPr/>
        </p:nvSpPr>
        <p:spPr>
          <a:xfrm>
            <a:off x="6848" y="141609"/>
            <a:ext cx="5439310" cy="369332"/>
          </a:xfrm>
          <a:prstGeom prst="rect">
            <a:avLst/>
          </a:prstGeom>
          <a:noFill/>
        </p:spPr>
        <p:txBody>
          <a:bodyPr wrap="none" rtlCol="0">
            <a:spAutoFit/>
          </a:bodyPr>
          <a:lstStyle/>
          <a:p>
            <a:r>
              <a:rPr kumimoji="1" lang="ja-JP" altLang="en-US" dirty="0">
                <a:ln w="0"/>
                <a:solidFill>
                  <a:schemeClr val="accent1"/>
                </a:solidFill>
                <a:effectLst>
                  <a:outerShdw blurRad="38100" dist="25400" dir="5400000" algn="ctr" rotWithShape="0">
                    <a:srgbClr val="6E747A">
                      <a:alpha val="43000"/>
                    </a:srgbClr>
                  </a:outerShdw>
                </a:effectLst>
              </a:rPr>
              <a:t>サービス担当者会議において、サービス管理責任者が</a:t>
            </a:r>
          </a:p>
        </p:txBody>
      </p:sp>
      <p:pic>
        <p:nvPicPr>
          <p:cNvPr id="4" name="図 3" descr="抽象, 挿絵 が含まれている画像&#10;&#10;自動的に生成された説明">
            <a:extLst>
              <a:ext uri="{FF2B5EF4-FFF2-40B4-BE49-F238E27FC236}">
                <a16:creationId xmlns:a16="http://schemas.microsoft.com/office/drawing/2014/main" xmlns="" id="{4D98AFBB-896B-4C45-B933-55F686291B08}"/>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928601" y="197612"/>
            <a:ext cx="936104" cy="936104"/>
          </a:xfrm>
          <a:prstGeom prst="rect">
            <a:avLst/>
          </a:prstGeom>
        </p:spPr>
      </p:pic>
    </p:spTree>
    <p:extLst>
      <p:ext uri="{BB962C8B-B14F-4D97-AF65-F5344CB8AC3E}">
        <p14:creationId xmlns:p14="http://schemas.microsoft.com/office/powerpoint/2010/main" xmlns="" val="279373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5108">
                                            <p:bg/>
                                          </p:spTgt>
                                        </p:tgtEl>
                                        <p:attrNameLst>
                                          <p:attrName>style.visibility</p:attrName>
                                        </p:attrNameLst>
                                      </p:cBhvr>
                                      <p:to>
                                        <p:strVal val="visible"/>
                                      </p:to>
                                    </p:set>
                                    <p:animEffect transition="in" filter="wipe(left)">
                                      <p:cBhvr>
                                        <p:cTn id="7" dur="1000"/>
                                        <p:tgtEl>
                                          <p:spTgt spid="815108">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5108">
                                            <p:txEl>
                                              <p:pRg st="0" end="0"/>
                                            </p:txEl>
                                          </p:spTgt>
                                        </p:tgtEl>
                                        <p:attrNameLst>
                                          <p:attrName>style.visibility</p:attrName>
                                        </p:attrNameLst>
                                      </p:cBhvr>
                                      <p:to>
                                        <p:strVal val="visible"/>
                                      </p:to>
                                    </p:set>
                                    <p:animEffect transition="in" filter="wipe(left)">
                                      <p:cBhvr>
                                        <p:cTn id="12" dur="1000"/>
                                        <p:tgtEl>
                                          <p:spTgt spid="81510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5108">
                                            <p:txEl>
                                              <p:pRg st="1" end="1"/>
                                            </p:txEl>
                                          </p:spTgt>
                                        </p:tgtEl>
                                        <p:attrNameLst>
                                          <p:attrName>style.visibility</p:attrName>
                                        </p:attrNameLst>
                                      </p:cBhvr>
                                      <p:to>
                                        <p:strVal val="visible"/>
                                      </p:to>
                                    </p:set>
                                    <p:animEffect transition="in" filter="wipe(left)">
                                      <p:cBhvr>
                                        <p:cTn id="17" dur="1000"/>
                                        <p:tgtEl>
                                          <p:spTgt spid="81510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5108">
                                            <p:txEl>
                                              <p:pRg st="2" end="2"/>
                                            </p:txEl>
                                          </p:spTgt>
                                        </p:tgtEl>
                                        <p:attrNameLst>
                                          <p:attrName>style.visibility</p:attrName>
                                        </p:attrNameLst>
                                      </p:cBhvr>
                                      <p:to>
                                        <p:strVal val="visible"/>
                                      </p:to>
                                    </p:set>
                                    <p:animEffect transition="in" filter="wipe(left)">
                                      <p:cBhvr>
                                        <p:cTn id="22" dur="1000"/>
                                        <p:tgtEl>
                                          <p:spTgt spid="81510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5108"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34833B8-E047-414A-90F1-20B3C68F6A60}"/>
              </a:ext>
            </a:extLst>
          </p:cNvPr>
          <p:cNvSpPr>
            <a:spLocks noGrp="1"/>
          </p:cNvSpPr>
          <p:nvPr>
            <p:ph type="title"/>
          </p:nvPr>
        </p:nvSpPr>
        <p:spPr>
          <a:xfrm>
            <a:off x="457200" y="273050"/>
            <a:ext cx="8229600" cy="779686"/>
          </a:xfrm>
        </p:spPr>
        <p:txBody>
          <a:bodyPr anchor="b">
            <a:normAutofit/>
          </a:bodyPr>
          <a:lstStyle/>
          <a:p>
            <a:pPr algn="ctr"/>
            <a:r>
              <a:rPr kumimoji="1" lang="ja-JP" altLang="en-US" sz="2800" dirty="0"/>
              <a:t>青年期における相談支援専門員との連携のポイント</a:t>
            </a:r>
          </a:p>
        </p:txBody>
      </p:sp>
      <p:graphicFrame>
        <p:nvGraphicFramePr>
          <p:cNvPr id="5" name="コンテンツ プレースホルダー 2">
            <a:extLst>
              <a:ext uri="{FF2B5EF4-FFF2-40B4-BE49-F238E27FC236}">
                <a16:creationId xmlns:a16="http://schemas.microsoft.com/office/drawing/2014/main" xmlns="" id="{0F6281CD-C3AD-4692-B206-D5DA34858EA3}"/>
              </a:ext>
            </a:extLst>
          </p:cNvPr>
          <p:cNvGraphicFramePr>
            <a:graphicFrameLocks noGrp="1"/>
          </p:cNvGraphicFramePr>
          <p:nvPr>
            <p:ph idx="1"/>
            <p:extLst>
              <p:ext uri="{D42A27DB-BD31-4B8C-83A1-F6EECF244321}">
                <p14:modId xmlns:p14="http://schemas.microsoft.com/office/powerpoint/2010/main" xmlns="" val="3377768253"/>
              </p:ext>
            </p:extLst>
          </p:nvPr>
        </p:nvGraphicFramePr>
        <p:xfrm>
          <a:off x="539552" y="1435101"/>
          <a:ext cx="8147248" cy="4586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52200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253022B-F22F-4FE8-84CD-25053B6531D3}"/>
              </a:ext>
            </a:extLst>
          </p:cNvPr>
          <p:cNvSpPr>
            <a:spLocks noGrp="1"/>
          </p:cNvSpPr>
          <p:nvPr>
            <p:ph type="title"/>
          </p:nvPr>
        </p:nvSpPr>
        <p:spPr>
          <a:xfrm>
            <a:off x="457200" y="274638"/>
            <a:ext cx="8229600" cy="1143000"/>
          </a:xfrm>
        </p:spPr>
        <p:txBody>
          <a:bodyPr anchor="ctr">
            <a:normAutofit/>
          </a:bodyPr>
          <a:lstStyle/>
          <a:p>
            <a:r>
              <a:rPr kumimoji="1" lang="ja-JP" altLang="en-US" dirty="0"/>
              <a:t>本講義の内容</a:t>
            </a:r>
          </a:p>
        </p:txBody>
      </p:sp>
      <p:sp>
        <p:nvSpPr>
          <p:cNvPr id="3" name="コンテンツ プレースホルダー 2">
            <a:extLst>
              <a:ext uri="{FF2B5EF4-FFF2-40B4-BE49-F238E27FC236}">
                <a16:creationId xmlns:a16="http://schemas.microsoft.com/office/drawing/2014/main" xmlns="" id="{77EDF024-9267-486B-89FC-AD77096AC686}"/>
              </a:ext>
            </a:extLst>
          </p:cNvPr>
          <p:cNvSpPr>
            <a:spLocks noGrp="1"/>
          </p:cNvSpPr>
          <p:nvPr>
            <p:ph sz="half" idx="1"/>
          </p:nvPr>
        </p:nvSpPr>
        <p:spPr>
          <a:xfrm>
            <a:off x="457200" y="1600200"/>
            <a:ext cx="4038600" cy="4525963"/>
          </a:xfrm>
        </p:spPr>
        <p:txBody>
          <a:bodyPr>
            <a:normAutofit/>
          </a:bodyPr>
          <a:lstStyle/>
          <a:p>
            <a:pPr marL="0" indent="0">
              <a:buNone/>
            </a:pPr>
            <a:r>
              <a:rPr lang="ja-JP" altLang="en-US" dirty="0"/>
              <a:t>１</a:t>
            </a:r>
            <a:r>
              <a:rPr kumimoji="1" lang="ja-JP" altLang="en-US" dirty="0"/>
              <a:t>．サービス担当者会議等とは？</a:t>
            </a:r>
            <a:endParaRPr kumimoji="1" lang="en-US" altLang="ja-JP" dirty="0"/>
          </a:p>
          <a:p>
            <a:pPr marL="0" indent="0">
              <a:buNone/>
            </a:pPr>
            <a:r>
              <a:rPr lang="ja-JP" altLang="en-US" dirty="0"/>
              <a:t>２</a:t>
            </a:r>
            <a:r>
              <a:rPr kumimoji="1" lang="ja-JP" altLang="en-US" dirty="0"/>
              <a:t>．サービス担当者会議の</a:t>
            </a:r>
            <a:r>
              <a:rPr lang="ja-JP" altLang="en-US" dirty="0"/>
              <a:t>実際</a:t>
            </a:r>
            <a:endParaRPr kumimoji="1" lang="en-US" altLang="ja-JP" dirty="0"/>
          </a:p>
          <a:p>
            <a:pPr marL="0" indent="0">
              <a:buNone/>
            </a:pPr>
            <a:r>
              <a:rPr lang="ja-JP" altLang="en-US" dirty="0"/>
              <a:t>３</a:t>
            </a:r>
            <a:r>
              <a:rPr kumimoji="1" lang="ja-JP" altLang="en-US" dirty="0"/>
              <a:t>．サービス担当者会議で留意したいこと</a:t>
            </a:r>
            <a:endParaRPr kumimoji="1" lang="en-US" altLang="ja-JP" dirty="0"/>
          </a:p>
          <a:p>
            <a:pPr marL="0" indent="0">
              <a:buNone/>
            </a:pPr>
            <a:r>
              <a:rPr lang="ja-JP" altLang="en-US" dirty="0"/>
              <a:t>４</a:t>
            </a:r>
            <a:r>
              <a:rPr kumimoji="1" lang="ja-JP" altLang="en-US" dirty="0"/>
              <a:t>．まとめ</a:t>
            </a:r>
            <a:endParaRPr kumimoji="1" lang="en-US" altLang="ja-JP" dirty="0"/>
          </a:p>
        </p:txBody>
      </p:sp>
      <p:pic>
        <p:nvPicPr>
          <p:cNvPr id="5" name="図 4" descr="ボックス, 挿絵, 部屋 が含まれている画像&#10;&#10;自動的に生成された説明">
            <a:extLst>
              <a:ext uri="{FF2B5EF4-FFF2-40B4-BE49-F238E27FC236}">
                <a16:creationId xmlns:a16="http://schemas.microsoft.com/office/drawing/2014/main" xmlns="" id="{B57C8250-7E13-4FEC-B520-A819B49FC93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48200" y="2348706"/>
            <a:ext cx="4038600" cy="3028950"/>
          </a:xfrm>
          <a:prstGeom prst="rect">
            <a:avLst/>
          </a:prstGeom>
          <a:noFill/>
        </p:spPr>
      </p:pic>
    </p:spTree>
    <p:extLst>
      <p:ext uri="{BB962C8B-B14F-4D97-AF65-F5344CB8AC3E}">
        <p14:creationId xmlns:p14="http://schemas.microsoft.com/office/powerpoint/2010/main" xmlns="" val="1649906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34833B8-E047-414A-90F1-20B3C68F6A60}"/>
              </a:ext>
            </a:extLst>
          </p:cNvPr>
          <p:cNvSpPr>
            <a:spLocks noGrp="1"/>
          </p:cNvSpPr>
          <p:nvPr>
            <p:ph type="title"/>
          </p:nvPr>
        </p:nvSpPr>
        <p:spPr>
          <a:xfrm>
            <a:off x="457200" y="273050"/>
            <a:ext cx="8229600" cy="779686"/>
          </a:xfrm>
        </p:spPr>
        <p:txBody>
          <a:bodyPr anchor="b">
            <a:normAutofit/>
          </a:bodyPr>
          <a:lstStyle/>
          <a:p>
            <a:pPr algn="ctr"/>
            <a:r>
              <a:rPr kumimoji="1" lang="ja-JP" altLang="en-US" sz="2800" dirty="0"/>
              <a:t>青年期における関係機関との連携のポイント</a:t>
            </a:r>
          </a:p>
        </p:txBody>
      </p:sp>
      <p:graphicFrame>
        <p:nvGraphicFramePr>
          <p:cNvPr id="5" name="コンテンツ プレースホルダー 2">
            <a:extLst>
              <a:ext uri="{FF2B5EF4-FFF2-40B4-BE49-F238E27FC236}">
                <a16:creationId xmlns:a16="http://schemas.microsoft.com/office/drawing/2014/main" xmlns="" id="{0F6281CD-C3AD-4692-B206-D5DA34858EA3}"/>
              </a:ext>
            </a:extLst>
          </p:cNvPr>
          <p:cNvGraphicFramePr>
            <a:graphicFrameLocks noGrp="1"/>
          </p:cNvGraphicFramePr>
          <p:nvPr>
            <p:ph idx="1"/>
          </p:nvPr>
        </p:nvGraphicFramePr>
        <p:xfrm>
          <a:off x="539552" y="1435101"/>
          <a:ext cx="8147248" cy="4586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48245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5"/>
          <p:cNvSpPr>
            <a:spLocks noGrp="1"/>
          </p:cNvSpPr>
          <p:nvPr>
            <p:ph type="sldNum" sz="quarter" idx="12"/>
          </p:nvPr>
        </p:nvSpPr>
        <p:spPr>
          <a:noFill/>
        </p:spPr>
        <p:txBody>
          <a:bodyPr/>
          <a:lstStyle/>
          <a:p>
            <a:fld id="{6374CAC4-E0ED-4C26-9EC8-2B6D52BE3E55}" type="slidenum">
              <a:rPr lang="en-US" altLang="ja-JP" smtClean="0"/>
              <a:pPr/>
              <a:t>21</a:t>
            </a:fld>
            <a:endParaRPr lang="en-US" altLang="ja-JP"/>
          </a:p>
        </p:txBody>
      </p:sp>
      <p:sp>
        <p:nvSpPr>
          <p:cNvPr id="27651" name="Rectangle 2"/>
          <p:cNvSpPr>
            <a:spLocks noGrp="1" noChangeArrowheads="1"/>
          </p:cNvSpPr>
          <p:nvPr>
            <p:ph type="body" idx="1"/>
          </p:nvPr>
        </p:nvSpPr>
        <p:spPr>
          <a:xfrm>
            <a:off x="323528" y="4759324"/>
            <a:ext cx="4032448" cy="1910035"/>
          </a:xfrm>
          <a:ln>
            <a:solidFill>
              <a:srgbClr val="0070C0"/>
            </a:solidFill>
          </a:ln>
          <a:effectLst>
            <a:glow rad="139700">
              <a:schemeClr val="accent2">
                <a:satMod val="175000"/>
                <a:alpha val="40000"/>
              </a:schemeClr>
            </a:glow>
          </a:effectLst>
        </p:spPr>
        <p:txBody>
          <a:bodyPr anchor="ctr">
            <a:normAutofit/>
          </a:bodyPr>
          <a:lstStyle/>
          <a:p>
            <a:pPr eaLnBrk="1" hangingPunct="1">
              <a:lnSpc>
                <a:spcPct val="80000"/>
              </a:lnSpc>
            </a:pPr>
            <a:r>
              <a:rPr lang="ja-JP" altLang="en-US" sz="1400" dirty="0">
                <a:solidFill>
                  <a:srgbClr val="002060"/>
                </a:solidFill>
                <a:latin typeface="+mn-ea"/>
              </a:rPr>
              <a:t>相談支援専門員がサービス担当者会議を実施する前に、サビ管から以下の内容も話し合ってほしいことを依頼した。</a:t>
            </a:r>
            <a:endParaRPr lang="en-US" altLang="ja-JP" sz="1400" dirty="0">
              <a:solidFill>
                <a:srgbClr val="002060"/>
              </a:solidFill>
              <a:latin typeface="+mn-ea"/>
            </a:endParaRPr>
          </a:p>
          <a:p>
            <a:pPr eaLnBrk="1" hangingPunct="1">
              <a:lnSpc>
                <a:spcPct val="80000"/>
              </a:lnSpc>
            </a:pPr>
            <a:r>
              <a:rPr lang="ja-JP" altLang="en-US" sz="1400" dirty="0">
                <a:solidFill>
                  <a:srgbClr val="002060"/>
                </a:solidFill>
                <a:latin typeface="+mn-ea"/>
              </a:rPr>
              <a:t>Ａさんの様子から、元気ではない姿が見られることを外部の関係者も交えて評価していく。</a:t>
            </a:r>
            <a:endParaRPr lang="en-US" altLang="ja-JP" sz="1400" dirty="0">
              <a:solidFill>
                <a:srgbClr val="002060"/>
              </a:solidFill>
              <a:latin typeface="+mn-ea"/>
            </a:endParaRPr>
          </a:p>
          <a:p>
            <a:pPr eaLnBrk="1" hangingPunct="1">
              <a:lnSpc>
                <a:spcPct val="80000"/>
              </a:lnSpc>
            </a:pPr>
            <a:r>
              <a:rPr lang="ja-JP" altLang="en-US" sz="1400" dirty="0">
                <a:solidFill>
                  <a:srgbClr val="002060"/>
                </a:solidFill>
                <a:latin typeface="+mn-ea"/>
              </a:rPr>
              <a:t>日中支援は、このまま就労継続支援Ｂ型の支援だけの提供で良いのかといった検討。</a:t>
            </a:r>
            <a:endParaRPr lang="en-US" altLang="ja-JP" sz="1400" dirty="0">
              <a:solidFill>
                <a:srgbClr val="002060"/>
              </a:solidFill>
              <a:latin typeface="+mn-ea"/>
            </a:endParaRPr>
          </a:p>
        </p:txBody>
      </p:sp>
      <p:sp>
        <p:nvSpPr>
          <p:cNvPr id="27652" name="Rectangle 3"/>
          <p:cNvSpPr>
            <a:spLocks noChangeArrowheads="1"/>
          </p:cNvSpPr>
          <p:nvPr/>
        </p:nvSpPr>
        <p:spPr bwMode="auto">
          <a:xfrm>
            <a:off x="5508104" y="1898439"/>
            <a:ext cx="3161649" cy="1530561"/>
          </a:xfrm>
          <a:prstGeom prst="rect">
            <a:avLst/>
          </a:prstGeom>
          <a:noFill/>
          <a:ln w="9525">
            <a:solidFill>
              <a:srgbClr val="0070C0"/>
            </a:solidFill>
            <a:miter lim="800000"/>
            <a:headEnd/>
            <a:tailEnd/>
          </a:ln>
        </p:spPr>
        <p:txBody>
          <a:bodyPr lIns="91430" tIns="45714" rIns="91430" bIns="45714" anchor="ctr"/>
          <a:lstStyle/>
          <a:p>
            <a:pPr marL="342900" indent="-342900">
              <a:spcBef>
                <a:spcPct val="20000"/>
              </a:spcBef>
              <a:buFontTx/>
              <a:buChar char="•"/>
            </a:pPr>
            <a:r>
              <a:rPr lang="ja-JP" altLang="en-US" sz="1200" dirty="0">
                <a:solidFill>
                  <a:srgbClr val="002060"/>
                </a:solidFill>
              </a:rPr>
              <a:t>事業所のサービス管理責任者</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身体障害関係の相談員</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相談支援専門員</a:t>
            </a:r>
            <a:endParaRPr lang="en-US" altLang="ja-JP" sz="1200" dirty="0">
              <a:solidFill>
                <a:srgbClr val="002060"/>
              </a:solidFill>
            </a:endParaRPr>
          </a:p>
          <a:p>
            <a:pPr marL="342900" indent="-342900">
              <a:spcBef>
                <a:spcPct val="20000"/>
              </a:spcBef>
              <a:buFontTx/>
              <a:buChar char="•"/>
            </a:pPr>
            <a:r>
              <a:rPr lang="ja-JP" altLang="en-US" sz="1200" dirty="0">
                <a:solidFill>
                  <a:srgbClr val="002060"/>
                </a:solidFill>
              </a:rPr>
              <a:t>他の同種別事業所のサービス管理責任者</a:t>
            </a:r>
            <a:endParaRPr lang="en-US" altLang="ja-JP" sz="1200" dirty="0">
              <a:solidFill>
                <a:srgbClr val="002060"/>
              </a:solidFill>
            </a:endParaRPr>
          </a:p>
          <a:p>
            <a:pPr marL="342900" indent="-342900">
              <a:spcBef>
                <a:spcPct val="20000"/>
              </a:spcBef>
            </a:pPr>
            <a:r>
              <a:rPr lang="ja-JP" altLang="en-US" sz="1200" dirty="0">
                <a:solidFill>
                  <a:srgbClr val="002060"/>
                </a:solidFill>
              </a:rPr>
              <a:t>　　　　　　　　　　　　　　　　　　　　計４名</a:t>
            </a:r>
            <a:endParaRPr lang="en-US" altLang="ja-JP" sz="1200" dirty="0">
              <a:solidFill>
                <a:srgbClr val="002060"/>
              </a:solidFill>
            </a:endParaRPr>
          </a:p>
        </p:txBody>
      </p:sp>
      <p:sp>
        <p:nvSpPr>
          <p:cNvPr id="805892" name="AutoShape 4"/>
          <p:cNvSpPr>
            <a:spLocks noChangeArrowheads="1"/>
          </p:cNvSpPr>
          <p:nvPr/>
        </p:nvSpPr>
        <p:spPr bwMode="auto">
          <a:xfrm>
            <a:off x="323528" y="333375"/>
            <a:ext cx="8363272"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p>
            <a:pPr algn="ctr">
              <a:defRPr/>
            </a:pPr>
            <a:r>
              <a:rPr lang="ja-JP" altLang="en-US" sz="3200" dirty="0">
                <a:solidFill>
                  <a:srgbClr val="A50021"/>
                </a:solidFill>
              </a:rPr>
              <a:t>壮年期～</a:t>
            </a:r>
            <a:r>
              <a:rPr lang="ja-JP" altLang="en-US" sz="2000" dirty="0">
                <a:solidFill>
                  <a:srgbClr val="A50021"/>
                </a:solidFill>
              </a:rPr>
              <a:t>体力や身体機能の衰えが見られ始めた時期</a:t>
            </a:r>
            <a:endParaRPr lang="ja-JP" altLang="en-US" sz="3200" dirty="0">
              <a:solidFill>
                <a:srgbClr val="A50021"/>
              </a:solidFill>
            </a:endParaRPr>
          </a:p>
        </p:txBody>
      </p:sp>
      <p:sp>
        <p:nvSpPr>
          <p:cNvPr id="27654" name="Rectangle 6"/>
          <p:cNvSpPr>
            <a:spLocks noChangeArrowheads="1"/>
          </p:cNvSpPr>
          <p:nvPr/>
        </p:nvSpPr>
        <p:spPr bwMode="auto">
          <a:xfrm>
            <a:off x="1187624" y="4322980"/>
            <a:ext cx="2209909" cy="414116"/>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sz="2000" b="0" dirty="0">
                <a:solidFill>
                  <a:srgbClr val="002060"/>
                </a:solidFill>
              </a:rPr>
              <a:t>会議の目的</a:t>
            </a:r>
          </a:p>
        </p:txBody>
      </p:sp>
      <p:sp>
        <p:nvSpPr>
          <p:cNvPr id="27655" name="Rectangle 7"/>
          <p:cNvSpPr>
            <a:spLocks noChangeArrowheads="1"/>
          </p:cNvSpPr>
          <p:nvPr/>
        </p:nvSpPr>
        <p:spPr bwMode="auto">
          <a:xfrm>
            <a:off x="5796136" y="1484784"/>
            <a:ext cx="2569949" cy="369320"/>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dirty="0">
                <a:solidFill>
                  <a:srgbClr val="002060"/>
                </a:solidFill>
              </a:rPr>
              <a:t>会議の参加者</a:t>
            </a:r>
          </a:p>
        </p:txBody>
      </p:sp>
      <p:sp>
        <p:nvSpPr>
          <p:cNvPr id="27656" name="Rectangle 8"/>
          <p:cNvSpPr>
            <a:spLocks noChangeArrowheads="1"/>
          </p:cNvSpPr>
          <p:nvPr/>
        </p:nvSpPr>
        <p:spPr bwMode="auto">
          <a:xfrm>
            <a:off x="1907704" y="1268760"/>
            <a:ext cx="1833434" cy="400097"/>
          </a:xfrm>
          <a:prstGeom prst="rect">
            <a:avLst/>
          </a:prstGeom>
          <a:solidFill>
            <a:srgbClr val="FFCC99">
              <a:alpha val="30196"/>
            </a:srgbClr>
          </a:solidFill>
          <a:ln w="12700" algn="ctr">
            <a:solidFill>
              <a:schemeClr val="tx1"/>
            </a:solidFill>
            <a:miter lim="800000"/>
            <a:headEnd/>
            <a:tailEnd/>
          </a:ln>
        </p:spPr>
        <p:txBody>
          <a:bodyPr wrap="square" lIns="91430" tIns="45714" rIns="91430" bIns="45714" anchor="ctr">
            <a:spAutoFit/>
          </a:bodyPr>
          <a:lstStyle/>
          <a:p>
            <a:pPr algn="ctr">
              <a:tabLst>
                <a:tab pos="381000" algn="l"/>
              </a:tabLst>
            </a:pPr>
            <a:r>
              <a:rPr lang="ja-JP" altLang="en-US" sz="2000">
                <a:solidFill>
                  <a:srgbClr val="000000"/>
                </a:solidFill>
              </a:rPr>
              <a:t>事例の状況</a:t>
            </a:r>
            <a:endParaRPr lang="ja-JP" altLang="en-US" sz="2000" b="0" dirty="0">
              <a:solidFill>
                <a:srgbClr val="000000"/>
              </a:solidFill>
            </a:endParaRPr>
          </a:p>
        </p:txBody>
      </p:sp>
      <p:sp>
        <p:nvSpPr>
          <p:cNvPr id="27657" name="Rectangle 3"/>
          <p:cNvSpPr>
            <a:spLocks noChangeArrowheads="1"/>
          </p:cNvSpPr>
          <p:nvPr/>
        </p:nvSpPr>
        <p:spPr bwMode="auto">
          <a:xfrm>
            <a:off x="313965" y="1677032"/>
            <a:ext cx="4978115" cy="2463971"/>
          </a:xfrm>
          <a:prstGeom prst="rect">
            <a:avLst/>
          </a:prstGeom>
          <a:noFill/>
          <a:ln w="9525">
            <a:solidFill>
              <a:schemeClr val="accent6">
                <a:lumMod val="75000"/>
              </a:schemeClr>
            </a:solidFill>
            <a:miter lim="800000"/>
            <a:headEnd/>
            <a:tailEnd/>
          </a:ln>
        </p:spPr>
        <p:txBody>
          <a:bodyPr lIns="91430" tIns="45714" rIns="91430" bIns="45714" anchor="ctr"/>
          <a:lstStyle/>
          <a:p>
            <a:pPr marL="342900" indent="-342900">
              <a:lnSpc>
                <a:spcPct val="90000"/>
              </a:lnSpc>
              <a:spcBef>
                <a:spcPct val="20000"/>
              </a:spcBef>
            </a:pPr>
            <a:r>
              <a:rPr lang="ja-JP" altLang="en-US" sz="1400" dirty="0">
                <a:solidFill>
                  <a:srgbClr val="000000"/>
                </a:solidFill>
                <a:latin typeface="+mn-ea"/>
                <a:ea typeface="+mn-ea"/>
              </a:rPr>
              <a:t>・４７歳。３０代の頃には、いろんな作業に取り組めるようになり、自主的に挑戦する姿が見られていたのだが、ここ数年、徐々に黙りこくって、椅子に座ったまま遠くを見つめているような姿が増えてきた。</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・納品等外に出かけることには以前は積極的だったが、そっぽを向いて出かけることを嫌がる様子が見られ出した。</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・事業所の職員としては、体調が良くないのだろうかと感じることもあるが、時折以前通り張り切って活発に行動する姿も見られるので、考えすぎなのかもと感じている様子。</a:t>
            </a:r>
            <a:endParaRPr lang="en-US" altLang="ja-JP" sz="1400" dirty="0">
              <a:solidFill>
                <a:srgbClr val="000000"/>
              </a:solidFill>
              <a:latin typeface="+mn-ea"/>
              <a:ea typeface="+mn-ea"/>
            </a:endParaRPr>
          </a:p>
          <a:p>
            <a:pPr marL="342900" indent="-342900">
              <a:lnSpc>
                <a:spcPct val="90000"/>
              </a:lnSpc>
              <a:spcBef>
                <a:spcPct val="20000"/>
              </a:spcBef>
            </a:pPr>
            <a:r>
              <a:rPr lang="ja-JP" altLang="en-US" sz="1400" dirty="0">
                <a:solidFill>
                  <a:srgbClr val="000000"/>
                </a:solidFill>
                <a:latin typeface="+mn-ea"/>
                <a:ea typeface="+mn-ea"/>
              </a:rPr>
              <a:t>・両親は、父親は二年前になくなり、兄弟は他県在住。</a:t>
            </a:r>
            <a:endParaRPr lang="en-US" altLang="ja-JP" sz="1400" dirty="0">
              <a:solidFill>
                <a:srgbClr val="000000"/>
              </a:solidFill>
              <a:latin typeface="+mn-ea"/>
              <a:ea typeface="+mn-ea"/>
            </a:endParaRPr>
          </a:p>
        </p:txBody>
      </p:sp>
      <p:sp>
        <p:nvSpPr>
          <p:cNvPr id="10" name="Rectangle 6">
            <a:extLst>
              <a:ext uri="{FF2B5EF4-FFF2-40B4-BE49-F238E27FC236}">
                <a16:creationId xmlns:a16="http://schemas.microsoft.com/office/drawing/2014/main" xmlns="" id="{E382F609-D116-4382-8F40-63A7C12BD9FE}"/>
              </a:ext>
            </a:extLst>
          </p:cNvPr>
          <p:cNvSpPr>
            <a:spLocks noChangeArrowheads="1"/>
          </p:cNvSpPr>
          <p:nvPr/>
        </p:nvSpPr>
        <p:spPr bwMode="auto">
          <a:xfrm>
            <a:off x="5796136" y="3739156"/>
            <a:ext cx="2209909" cy="414116"/>
          </a:xfrm>
          <a:prstGeom prst="rect">
            <a:avLst/>
          </a:prstGeom>
          <a:solidFill>
            <a:schemeClr val="accent1">
              <a:alpha val="30196"/>
            </a:schemeClr>
          </a:solidFill>
          <a:ln w="12700" algn="ctr">
            <a:solidFill>
              <a:srgbClr val="0070C0"/>
            </a:solidFill>
            <a:miter lim="800000"/>
            <a:headEnd/>
            <a:tailEnd/>
          </a:ln>
        </p:spPr>
        <p:txBody>
          <a:bodyPr wrap="square" lIns="91430" tIns="45714" rIns="91430" bIns="45714" anchor="ctr">
            <a:spAutoFit/>
          </a:bodyPr>
          <a:lstStyle/>
          <a:p>
            <a:pPr algn="ctr">
              <a:tabLst>
                <a:tab pos="381000" algn="l"/>
              </a:tabLst>
            </a:pPr>
            <a:r>
              <a:rPr lang="ja-JP" altLang="en-US" sz="2000" b="0" dirty="0">
                <a:solidFill>
                  <a:srgbClr val="002060"/>
                </a:solidFill>
              </a:rPr>
              <a:t>会議の成果</a:t>
            </a:r>
          </a:p>
        </p:txBody>
      </p:sp>
      <p:sp>
        <p:nvSpPr>
          <p:cNvPr id="11" name="Rectangle 2">
            <a:extLst>
              <a:ext uri="{FF2B5EF4-FFF2-40B4-BE49-F238E27FC236}">
                <a16:creationId xmlns:a16="http://schemas.microsoft.com/office/drawing/2014/main" xmlns="" id="{DF8CB71E-789C-415B-A492-E662CAB11218}"/>
              </a:ext>
            </a:extLst>
          </p:cNvPr>
          <p:cNvSpPr txBox="1">
            <a:spLocks noChangeArrowheads="1"/>
          </p:cNvSpPr>
          <p:nvPr/>
        </p:nvSpPr>
        <p:spPr>
          <a:xfrm>
            <a:off x="4860033" y="4185338"/>
            <a:ext cx="4032448" cy="2484021"/>
          </a:xfrm>
          <a:prstGeom prst="rect">
            <a:avLst/>
          </a:prstGeom>
          <a:ln>
            <a:solidFill>
              <a:srgbClr val="0070C0"/>
            </a:solidFill>
          </a:ln>
          <a:effectLst>
            <a:glow rad="139700">
              <a:schemeClr val="accent2">
                <a:satMod val="175000"/>
                <a:alpha val="40000"/>
              </a:schemeClr>
            </a:glow>
          </a:effectLst>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400" dirty="0"/>
              <a:t>まだ四十代なので、事業所職員としては頭になかったが、他の事業所のサビ管より、老化が進んでいる可能性があることを指摘され、今後医療関係者の意見も聞いていくことになった。睡眠時無呼吸症の可能性についても話題になった。</a:t>
            </a:r>
            <a:endParaRPr lang="en-US" altLang="ja-JP" sz="1400" dirty="0"/>
          </a:p>
          <a:p>
            <a:r>
              <a:rPr lang="ja-JP" altLang="en-US" sz="1400" dirty="0"/>
              <a:t>介護予防としての視点を支援の中に取り入れていくこと、そのためにＡさんにとって必要な支援であるならば、生活介護や移動支援を視野に入れていくことについて共有できた。</a:t>
            </a:r>
          </a:p>
        </p:txBody>
      </p:sp>
      <p:sp>
        <p:nvSpPr>
          <p:cNvPr id="2" name="矢印: 右 1">
            <a:extLst>
              <a:ext uri="{FF2B5EF4-FFF2-40B4-BE49-F238E27FC236}">
                <a16:creationId xmlns:a16="http://schemas.microsoft.com/office/drawing/2014/main" xmlns="" id="{0697DE23-62B2-45D2-AD50-86A0BDD1C07A}"/>
              </a:ext>
            </a:extLst>
          </p:cNvPr>
          <p:cNvSpPr/>
          <p:nvPr/>
        </p:nvSpPr>
        <p:spPr>
          <a:xfrm>
            <a:off x="4427984" y="5157192"/>
            <a:ext cx="42176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xmlns="" val="1643686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7200" y="548680"/>
            <a:ext cx="8229600" cy="431800"/>
          </a:xfrm>
        </p:spPr>
        <p:txBody>
          <a:bodyPr>
            <a:normAutofit fontScale="90000"/>
          </a:bodyPr>
          <a:lstStyle/>
          <a:p>
            <a:pPr eaLnBrk="1" hangingPunct="1"/>
            <a:r>
              <a:rPr lang="ja-JP" altLang="en-US" sz="4000" b="1" u="sng" dirty="0">
                <a:solidFill>
                  <a:srgbClr val="002060"/>
                </a:solidFill>
              </a:rPr>
              <a:t>（４）壮年期に大切にしたい視点</a:t>
            </a:r>
          </a:p>
        </p:txBody>
      </p:sp>
      <p:sp>
        <p:nvSpPr>
          <p:cNvPr id="815108" name="AutoShape 4"/>
          <p:cNvSpPr>
            <a:spLocks noGrp="1" noChangeArrowheads="1"/>
          </p:cNvSpPr>
          <p:nvPr>
            <p:ph type="body" idx="1"/>
          </p:nvPr>
        </p:nvSpPr>
        <p:spPr>
          <a:xfrm>
            <a:off x="747347" y="1124744"/>
            <a:ext cx="7781192" cy="5400600"/>
          </a:xfrm>
          <a:prstGeom prst="roundRect">
            <a:avLst>
              <a:gd name="adj" fmla="val 16667"/>
            </a:avLst>
          </a:prstGeom>
          <a:solidFill>
            <a:srgbClr val="CCECFF"/>
          </a:solidFill>
          <a:ln w="12700" algn="ctr">
            <a:solidFill>
              <a:schemeClr val="tx1"/>
            </a:solidFill>
            <a:round/>
          </a:ln>
        </p:spPr>
        <p:txBody>
          <a:bodyPr anchor="ctr">
            <a:noAutofit/>
          </a:bodyPr>
          <a:lstStyle/>
          <a:p>
            <a:pPr>
              <a:lnSpc>
                <a:spcPct val="110000"/>
              </a:lnSpc>
            </a:pPr>
            <a:r>
              <a:rPr lang="ja-JP" altLang="en-US" sz="1600" b="1" dirty="0">
                <a:solidFill>
                  <a:srgbClr val="002060"/>
                </a:solidFill>
              </a:rPr>
              <a:t>児童期から成人期、その後が高齢期といった大雑把な捉え方ではなく、成人期を青年期、中年期、壮年期、高齢前期、高齢後期と分けて考えていく視点は大切。それぞれのライフステージでどう生きていくのかは、人によって当然違ってくるが、「働き盛り」「第二の人生」</a:t>
            </a:r>
            <a:r>
              <a:rPr lang="ja-JP" altLang="en-US" sz="1600" b="1" dirty="0">
                <a:solidFill>
                  <a:srgbClr val="FF0000"/>
                </a:solidFill>
              </a:rPr>
              <a:t>「仕事を取り除いた自分の社会的価値」</a:t>
            </a:r>
            <a:r>
              <a:rPr lang="ja-JP" altLang="en-US" sz="1600" b="1" dirty="0">
                <a:solidFill>
                  <a:srgbClr val="002060"/>
                </a:solidFill>
              </a:rPr>
              <a:t>といったことは、障害のあるなしにかかわらず、人生の大きなテーマである。そうした意味では、あえて「壮年期」に注目していくことを提案したい。</a:t>
            </a:r>
          </a:p>
          <a:p>
            <a:pPr>
              <a:lnSpc>
                <a:spcPct val="110000"/>
              </a:lnSpc>
            </a:pPr>
            <a:r>
              <a:rPr lang="ja-JP" altLang="en-US" sz="1600" b="1" dirty="0">
                <a:solidFill>
                  <a:srgbClr val="002060"/>
                </a:solidFill>
              </a:rPr>
              <a:t>Ａさんのケースは年代から考えるとまだ中年期ではあるが、同様に障害の状態を考えると、</a:t>
            </a:r>
            <a:r>
              <a:rPr lang="ja-JP" altLang="en-US" sz="1600" b="1" dirty="0">
                <a:solidFill>
                  <a:srgbClr val="FF0000"/>
                </a:solidFill>
              </a:rPr>
              <a:t>結果としてライフステージの移行が早まることがある</a:t>
            </a:r>
            <a:r>
              <a:rPr lang="ja-JP" altLang="en-US" sz="1600" b="1" dirty="0">
                <a:solidFill>
                  <a:srgbClr val="002060"/>
                </a:solidFill>
              </a:rPr>
              <a:t>ことに留意していく。</a:t>
            </a:r>
            <a:endParaRPr lang="en-US" altLang="ja-JP" sz="1600" b="1" dirty="0">
              <a:solidFill>
                <a:srgbClr val="002060"/>
              </a:solidFill>
            </a:endParaRPr>
          </a:p>
          <a:p>
            <a:pPr>
              <a:lnSpc>
                <a:spcPct val="110000"/>
              </a:lnSpc>
            </a:pPr>
            <a:r>
              <a:rPr lang="ja-JP" altLang="en-US" sz="1600" b="1" dirty="0">
                <a:solidFill>
                  <a:srgbClr val="002060"/>
                </a:solidFill>
              </a:rPr>
              <a:t>以前できていたことが少しずつ難しくなるということは、誰もが経験していくことであるが、そのことを本人が受け入れることはたやすいことではない。ご本人の尊厳には配慮しながら、負担のないようにしながら、</a:t>
            </a:r>
            <a:r>
              <a:rPr lang="ja-JP" altLang="en-US" sz="1600" b="1" dirty="0">
                <a:solidFill>
                  <a:srgbClr val="FF0000"/>
                </a:solidFill>
              </a:rPr>
              <a:t>運動的なことを日常的に取り入れること、よりやりがいや達成感をもてる内容の支援を重視</a:t>
            </a:r>
            <a:r>
              <a:rPr lang="ja-JP" altLang="en-US" sz="1600" b="1" dirty="0">
                <a:solidFill>
                  <a:srgbClr val="002060"/>
                </a:solidFill>
              </a:rPr>
              <a:t>していくことが必要。</a:t>
            </a:r>
          </a:p>
        </p:txBody>
      </p:sp>
      <p:sp>
        <p:nvSpPr>
          <p:cNvPr id="2" name="テキスト ボックス 1">
            <a:extLst>
              <a:ext uri="{FF2B5EF4-FFF2-40B4-BE49-F238E27FC236}">
                <a16:creationId xmlns:a16="http://schemas.microsoft.com/office/drawing/2014/main" xmlns="" id="{7CF0C3B6-BD2F-4151-9EA7-FB0609BE813A}"/>
              </a:ext>
            </a:extLst>
          </p:cNvPr>
          <p:cNvSpPr txBox="1"/>
          <p:nvPr/>
        </p:nvSpPr>
        <p:spPr>
          <a:xfrm>
            <a:off x="251520" y="100390"/>
            <a:ext cx="5458546" cy="369332"/>
          </a:xfrm>
          <a:prstGeom prst="rect">
            <a:avLst/>
          </a:prstGeom>
          <a:noFill/>
        </p:spPr>
        <p:txBody>
          <a:bodyPr wrap="none" rtlCol="0">
            <a:spAutoFit/>
          </a:bodyPr>
          <a:lstStyle/>
          <a:p>
            <a:r>
              <a:rPr kumimoji="1" lang="ja-JP" altLang="en-US" dirty="0">
                <a:ln w="0"/>
                <a:solidFill>
                  <a:schemeClr val="accent1"/>
                </a:solidFill>
                <a:effectLst>
                  <a:outerShdw blurRad="38100" dist="25400" dir="5400000" algn="ctr" rotWithShape="0">
                    <a:srgbClr val="6E747A">
                      <a:alpha val="43000"/>
                    </a:srgbClr>
                  </a:outerShdw>
                </a:effectLst>
              </a:rPr>
              <a:t>サービス担当者会議において、サービス管理責任者が</a:t>
            </a:r>
          </a:p>
        </p:txBody>
      </p:sp>
      <p:pic>
        <p:nvPicPr>
          <p:cNvPr id="4" name="図 3" descr="時計, 記号, 挿絵 が含まれている画像&#10;&#10;自動的に生成された説明">
            <a:extLst>
              <a:ext uri="{FF2B5EF4-FFF2-40B4-BE49-F238E27FC236}">
                <a16:creationId xmlns:a16="http://schemas.microsoft.com/office/drawing/2014/main" xmlns="" id="{17AA04E6-C320-423F-B323-7D395703A87D}"/>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812360" y="100390"/>
            <a:ext cx="874440" cy="1021874"/>
          </a:xfrm>
          <a:prstGeom prst="rect">
            <a:avLst/>
          </a:prstGeom>
        </p:spPr>
      </p:pic>
    </p:spTree>
    <p:extLst>
      <p:ext uri="{BB962C8B-B14F-4D97-AF65-F5344CB8AC3E}">
        <p14:creationId xmlns:p14="http://schemas.microsoft.com/office/powerpoint/2010/main" xmlns="" val="148406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5108">
                                            <p:bg/>
                                          </p:spTgt>
                                        </p:tgtEl>
                                        <p:attrNameLst>
                                          <p:attrName>style.visibility</p:attrName>
                                        </p:attrNameLst>
                                      </p:cBhvr>
                                      <p:to>
                                        <p:strVal val="visible"/>
                                      </p:to>
                                    </p:set>
                                    <p:animEffect transition="in" filter="wipe(left)">
                                      <p:cBhvr>
                                        <p:cTn id="7" dur="1000"/>
                                        <p:tgtEl>
                                          <p:spTgt spid="815108">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5108">
                                            <p:txEl>
                                              <p:pRg st="0" end="0"/>
                                            </p:txEl>
                                          </p:spTgt>
                                        </p:tgtEl>
                                        <p:attrNameLst>
                                          <p:attrName>style.visibility</p:attrName>
                                        </p:attrNameLst>
                                      </p:cBhvr>
                                      <p:to>
                                        <p:strVal val="visible"/>
                                      </p:to>
                                    </p:set>
                                    <p:animEffect transition="in" filter="wipe(left)">
                                      <p:cBhvr>
                                        <p:cTn id="12" dur="1000"/>
                                        <p:tgtEl>
                                          <p:spTgt spid="81510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5108">
                                            <p:txEl>
                                              <p:pRg st="1" end="1"/>
                                            </p:txEl>
                                          </p:spTgt>
                                        </p:tgtEl>
                                        <p:attrNameLst>
                                          <p:attrName>style.visibility</p:attrName>
                                        </p:attrNameLst>
                                      </p:cBhvr>
                                      <p:to>
                                        <p:strVal val="visible"/>
                                      </p:to>
                                    </p:set>
                                    <p:animEffect transition="in" filter="wipe(left)">
                                      <p:cBhvr>
                                        <p:cTn id="17" dur="1000"/>
                                        <p:tgtEl>
                                          <p:spTgt spid="81510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5108">
                                            <p:txEl>
                                              <p:pRg st="2" end="2"/>
                                            </p:txEl>
                                          </p:spTgt>
                                        </p:tgtEl>
                                        <p:attrNameLst>
                                          <p:attrName>style.visibility</p:attrName>
                                        </p:attrNameLst>
                                      </p:cBhvr>
                                      <p:to>
                                        <p:strVal val="visible"/>
                                      </p:to>
                                    </p:set>
                                    <p:animEffect transition="in" filter="wipe(left)">
                                      <p:cBhvr>
                                        <p:cTn id="22" dur="1000"/>
                                        <p:tgtEl>
                                          <p:spTgt spid="81510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5108"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66A4142-50F3-3449-A648-C31B5B0931A2}"/>
              </a:ext>
            </a:extLst>
          </p:cNvPr>
          <p:cNvSpPr>
            <a:spLocks noGrp="1"/>
          </p:cNvSpPr>
          <p:nvPr>
            <p:ph type="title"/>
          </p:nvPr>
        </p:nvSpPr>
        <p:spPr>
          <a:xfrm>
            <a:off x="457200" y="273050"/>
            <a:ext cx="8229600" cy="779686"/>
          </a:xfrm>
        </p:spPr>
        <p:txBody>
          <a:bodyPr anchor="b">
            <a:normAutofit/>
          </a:bodyPr>
          <a:lstStyle/>
          <a:p>
            <a:pPr algn="ctr"/>
            <a:r>
              <a:rPr kumimoji="1" lang="ja-JP" altLang="en-US" sz="2800" dirty="0"/>
              <a:t>壮年期における相談支援専門員との連携のポイント</a:t>
            </a:r>
          </a:p>
        </p:txBody>
      </p:sp>
      <p:graphicFrame>
        <p:nvGraphicFramePr>
          <p:cNvPr id="5" name="コンテンツ プレースホルダー 2">
            <a:extLst>
              <a:ext uri="{FF2B5EF4-FFF2-40B4-BE49-F238E27FC236}">
                <a16:creationId xmlns:a16="http://schemas.microsoft.com/office/drawing/2014/main" xmlns="" id="{605C27C1-D989-40D7-9208-6E8A33FD655E}"/>
              </a:ext>
            </a:extLst>
          </p:cNvPr>
          <p:cNvGraphicFramePr>
            <a:graphicFrameLocks noGrp="1"/>
          </p:cNvGraphicFramePr>
          <p:nvPr>
            <p:ph idx="1"/>
          </p:nvPr>
        </p:nvGraphicFramePr>
        <p:xfrm>
          <a:off x="457200" y="1435101"/>
          <a:ext cx="8229600" cy="4442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80569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36C3CA3-DFEA-5D45-8814-BAB54EA7E2CE}"/>
              </a:ext>
            </a:extLst>
          </p:cNvPr>
          <p:cNvSpPr>
            <a:spLocks noGrp="1"/>
          </p:cNvSpPr>
          <p:nvPr>
            <p:ph type="title"/>
          </p:nvPr>
        </p:nvSpPr>
        <p:spPr>
          <a:xfrm>
            <a:off x="457200" y="273050"/>
            <a:ext cx="8229600" cy="707677"/>
          </a:xfrm>
        </p:spPr>
        <p:txBody>
          <a:bodyPr anchor="b">
            <a:normAutofit/>
          </a:bodyPr>
          <a:lstStyle/>
          <a:p>
            <a:pPr algn="ctr"/>
            <a:r>
              <a:rPr kumimoji="1" lang="ja-JP" altLang="en-US" sz="2800" dirty="0"/>
              <a:t>壮年期における関係機関との連携のポイント</a:t>
            </a:r>
          </a:p>
        </p:txBody>
      </p:sp>
      <p:graphicFrame>
        <p:nvGraphicFramePr>
          <p:cNvPr id="5" name="コンテンツ プレースホルダー 2">
            <a:extLst>
              <a:ext uri="{FF2B5EF4-FFF2-40B4-BE49-F238E27FC236}">
                <a16:creationId xmlns:a16="http://schemas.microsoft.com/office/drawing/2014/main" xmlns="" id="{3D7DEA8A-33AD-455B-9926-169B94198162}"/>
              </a:ext>
            </a:extLst>
          </p:cNvPr>
          <p:cNvGraphicFramePr>
            <a:graphicFrameLocks noGrp="1"/>
          </p:cNvGraphicFramePr>
          <p:nvPr>
            <p:ph idx="1"/>
            <p:extLst>
              <p:ext uri="{D42A27DB-BD31-4B8C-83A1-F6EECF244321}">
                <p14:modId xmlns:p14="http://schemas.microsoft.com/office/powerpoint/2010/main" xmlns="" val="4172968161"/>
              </p:ext>
            </p:extLst>
          </p:nvPr>
        </p:nvGraphicFramePr>
        <p:xfrm>
          <a:off x="457200" y="1340768"/>
          <a:ext cx="822960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963710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420889"/>
            <a:ext cx="8229600" cy="2016224"/>
          </a:xfrm>
        </p:spPr>
        <p:txBody>
          <a:bodyPr>
            <a:normAutofit/>
          </a:bodyPr>
          <a:lstStyle/>
          <a:p>
            <a:pPr marL="0" indent="0" algn="ctr">
              <a:buNone/>
            </a:pPr>
            <a:endParaRPr lang="en-US" altLang="ja-JP" dirty="0"/>
          </a:p>
          <a:p>
            <a:pPr marL="0" indent="0" algn="ctr">
              <a:buNone/>
            </a:pPr>
            <a:r>
              <a:rPr lang="ja-JP" altLang="en-US" sz="3600" dirty="0"/>
              <a:t>３．サービス担当者会議で留意したいこと</a:t>
            </a:r>
            <a:endParaRPr lang="en-US" altLang="ja-JP" sz="3600" dirty="0"/>
          </a:p>
        </p:txBody>
      </p:sp>
    </p:spTree>
    <p:extLst>
      <p:ext uri="{BB962C8B-B14F-4D97-AF65-F5344CB8AC3E}">
        <p14:creationId xmlns:p14="http://schemas.microsoft.com/office/powerpoint/2010/main" xmlns="" val="651346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sz="3600" dirty="0"/>
              <a:t>サービス担当者会議で留意したいこと</a:t>
            </a:r>
            <a:endParaRPr kumimoji="1" lang="ja-JP" altLang="en-US" sz="3600" dirty="0"/>
          </a:p>
        </p:txBody>
      </p:sp>
      <p:sp>
        <p:nvSpPr>
          <p:cNvPr id="3" name="コンテンツ プレースホルダ 2"/>
          <p:cNvSpPr>
            <a:spLocks noGrp="1"/>
          </p:cNvSpPr>
          <p:nvPr>
            <p:ph idx="1"/>
          </p:nvPr>
        </p:nvSpPr>
        <p:spPr>
          <a:xfrm>
            <a:off x="251520" y="1600200"/>
            <a:ext cx="8640960" cy="1972816"/>
          </a:xfrm>
        </p:spPr>
        <p:style>
          <a:lnRef idx="1">
            <a:schemeClr val="accent5"/>
          </a:lnRef>
          <a:fillRef idx="2">
            <a:schemeClr val="accent5"/>
          </a:fillRef>
          <a:effectRef idx="1">
            <a:schemeClr val="accent5"/>
          </a:effectRef>
          <a:fontRef idx="minor">
            <a:schemeClr val="dk1"/>
          </a:fontRef>
        </p:style>
        <p:txBody>
          <a:bodyPr>
            <a:noAutofit/>
          </a:bodyPr>
          <a:lstStyle/>
          <a:p>
            <a:r>
              <a:rPr kumimoji="1" lang="ja-JP" altLang="en-US" sz="2400" dirty="0"/>
              <a:t>情報の整理（</a:t>
            </a:r>
            <a:r>
              <a:rPr lang="ja-JP" altLang="en-US" sz="2400" dirty="0"/>
              <a:t>５</a:t>
            </a:r>
            <a:r>
              <a:rPr lang="en-US" altLang="ja-JP" sz="2400" dirty="0"/>
              <a:t>W</a:t>
            </a:r>
            <a:r>
              <a:rPr lang="ja-JP" altLang="en-US" sz="2400" dirty="0"/>
              <a:t>１Ｈ）</a:t>
            </a:r>
            <a:endParaRPr lang="en-US" altLang="ja-JP" sz="2400" dirty="0"/>
          </a:p>
          <a:p>
            <a:pPr>
              <a:buNone/>
            </a:pPr>
            <a:r>
              <a:rPr lang="ja-JP" altLang="en-US" sz="2400" dirty="0"/>
              <a:t>　　　「誰が」を一つ一つ確認。話の時系列を整理。</a:t>
            </a:r>
            <a:endParaRPr lang="en-US" altLang="ja-JP" sz="2400" dirty="0"/>
          </a:p>
          <a:p>
            <a:pPr>
              <a:buNone/>
            </a:pPr>
            <a:r>
              <a:rPr lang="ja-JP" altLang="en-US" sz="2400" dirty="0"/>
              <a:t>　　　話の流れ、人間関係を整理。</a:t>
            </a:r>
            <a:endParaRPr lang="en-US" altLang="ja-JP" sz="2400" dirty="0"/>
          </a:p>
          <a:p>
            <a:r>
              <a:rPr kumimoji="1" lang="ja-JP" altLang="en-US" sz="2400" dirty="0"/>
              <a:t>その人の生活全体を知っているからこそ見えてくることがある。</a:t>
            </a:r>
            <a:endParaRPr kumimoji="1" lang="en-US" altLang="ja-JP" sz="2400" dirty="0"/>
          </a:p>
        </p:txBody>
      </p:sp>
      <p:sp>
        <p:nvSpPr>
          <p:cNvPr id="4" name="右矢印 3"/>
          <p:cNvSpPr/>
          <p:nvPr/>
        </p:nvSpPr>
        <p:spPr>
          <a:xfrm rot="5400000">
            <a:off x="2741516" y="3387276"/>
            <a:ext cx="936104" cy="1307584"/>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79512" y="4581128"/>
            <a:ext cx="8775183"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2400" dirty="0"/>
              <a:t>生活全体を理解していくと、集められた情報の中で、</a:t>
            </a:r>
            <a:r>
              <a:rPr kumimoji="1" lang="ja-JP" altLang="en-US" sz="2400" u="sng" dirty="0"/>
              <a:t>話しのつじつまが合わないところ</a:t>
            </a:r>
            <a:r>
              <a:rPr kumimoji="1" lang="ja-JP" altLang="en-US" sz="2400" dirty="0"/>
              <a:t>、</a:t>
            </a:r>
            <a:r>
              <a:rPr kumimoji="1" lang="ja-JP" altLang="en-US" sz="2400" u="sng" dirty="0"/>
              <a:t>ある情報がある人の主観的な意見であること</a:t>
            </a:r>
            <a:r>
              <a:rPr kumimoji="1" lang="ja-JP" altLang="en-US" sz="2400" dirty="0"/>
              <a:t>、</a:t>
            </a:r>
            <a:r>
              <a:rPr kumimoji="1" lang="ja-JP" altLang="en-US" sz="2400" u="sng" dirty="0"/>
              <a:t>その人の事業所外での意外な姿</a:t>
            </a:r>
            <a:r>
              <a:rPr kumimoji="1" lang="ja-JP" altLang="en-US" sz="2400" dirty="0"/>
              <a:t>等に気づき、何を優先すればいいのか見えてくることがあります。</a:t>
            </a:r>
            <a:endParaRPr kumimoji="1" lang="en-US" altLang="ja-JP" sz="2400" dirty="0"/>
          </a:p>
        </p:txBody>
      </p:sp>
      <p:sp>
        <p:nvSpPr>
          <p:cNvPr id="8" name="テキスト ボックス 7"/>
          <p:cNvSpPr txBox="1"/>
          <p:nvPr/>
        </p:nvSpPr>
        <p:spPr>
          <a:xfrm>
            <a:off x="899592" y="6309320"/>
            <a:ext cx="7293984" cy="400110"/>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kumimoji="1" lang="ja-JP" altLang="en-US" sz="2000" b="1" dirty="0"/>
              <a:t>会議は参加者が気付きあう場であり、見方、視点を変える場です。</a:t>
            </a:r>
          </a:p>
        </p:txBody>
      </p:sp>
      <p:pic>
        <p:nvPicPr>
          <p:cNvPr id="10" name="図 9" descr="挿絵 が含まれている画像&#10;&#10;自動的に生成された説明">
            <a:extLst>
              <a:ext uri="{FF2B5EF4-FFF2-40B4-BE49-F238E27FC236}">
                <a16:creationId xmlns:a16="http://schemas.microsoft.com/office/drawing/2014/main" xmlns="" id="{1CB42892-B0E9-4108-83E5-F1552B48669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64325" y="3615125"/>
            <a:ext cx="1248140" cy="93610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sz="3600" dirty="0"/>
              <a:t>サービス担当者会議で留意したいこと</a:t>
            </a:r>
            <a:endParaRPr kumimoji="1" lang="ja-JP" altLang="en-US" sz="3600" dirty="0"/>
          </a:p>
        </p:txBody>
      </p:sp>
      <p:sp>
        <p:nvSpPr>
          <p:cNvPr id="3" name="コンテンツ プレースホルダ 2"/>
          <p:cNvSpPr>
            <a:spLocks noGrp="1"/>
          </p:cNvSpPr>
          <p:nvPr>
            <p:ph idx="1"/>
          </p:nvPr>
        </p:nvSpPr>
        <p:spPr>
          <a:xfrm>
            <a:off x="467544" y="1556792"/>
            <a:ext cx="8229600" cy="2880320"/>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ja-JP" altLang="en-US" dirty="0"/>
              <a:t>それぞれが持っている情報を出し合い、時には支援の方向性が分かれていることを確認する。</a:t>
            </a:r>
            <a:endParaRPr lang="en-US" altLang="ja-JP" dirty="0"/>
          </a:p>
          <a:p>
            <a:r>
              <a:rPr lang="ja-JP" altLang="en-US" dirty="0"/>
              <a:t>支援の方向性が異なっていること、または定まっていないことが確認できたら、どのやり方がいいのかを話し合うのではなく、どの場面で有効な手立てとなっていたのかを、具体的に出し合っていく。</a:t>
            </a:r>
            <a:endParaRPr lang="en-US" altLang="ja-JP" dirty="0"/>
          </a:p>
          <a:p>
            <a:r>
              <a:rPr lang="ja-JP" altLang="en-US" dirty="0"/>
              <a:t>自分の事業所の考えと明らかに違った意見が出てきた場合、どういった場面で実践に取り組めそうかをまず考えてみる。</a:t>
            </a:r>
            <a:endParaRPr kumimoji="1" lang="en-US" altLang="ja-JP" dirty="0"/>
          </a:p>
          <a:p>
            <a:r>
              <a:rPr kumimoji="1" lang="ja-JP" altLang="en-US" dirty="0"/>
              <a:t>事業所やご家族の悩みなのか、ご本人が困っていることなのかは分けていくように努める。</a:t>
            </a:r>
            <a:endParaRPr kumimoji="1" lang="en-US" altLang="ja-JP" dirty="0"/>
          </a:p>
        </p:txBody>
      </p:sp>
      <p:sp>
        <p:nvSpPr>
          <p:cNvPr id="4" name="右矢印 3"/>
          <p:cNvSpPr/>
          <p:nvPr/>
        </p:nvSpPr>
        <p:spPr>
          <a:xfrm rot="5400000">
            <a:off x="4325692" y="4035348"/>
            <a:ext cx="504056" cy="13075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79512" y="5013176"/>
            <a:ext cx="8775183"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2400" dirty="0"/>
              <a:t>ご本人の立場、気持ちに少しでも近づこうとしながら話を進める。</a:t>
            </a:r>
            <a:endParaRPr lang="en-US" altLang="ja-JP" sz="2400" dirty="0"/>
          </a:p>
          <a:p>
            <a:r>
              <a:rPr lang="ja-JP" altLang="en-US" sz="2400" dirty="0"/>
              <a:t>ご本人のいろんな場面の笑顔に出会うことを大切にしていく。</a:t>
            </a:r>
            <a:endParaRPr kumimoji="1" lang="en-US" altLang="ja-JP" sz="2400" dirty="0"/>
          </a:p>
          <a:p>
            <a:r>
              <a:rPr lang="ja-JP" altLang="en-US" sz="2400" dirty="0"/>
              <a:t>そのためにも、ご本人が好きなこと、関心のあることを行っている場面を直接観させていただけるよう努める。</a:t>
            </a:r>
            <a:endParaRPr lang="en-US" altLang="ja-JP" sz="2400" dirty="0"/>
          </a:p>
        </p:txBody>
      </p:sp>
      <p:pic>
        <p:nvPicPr>
          <p:cNvPr id="8" name="図 7" descr="挿絵 が含まれている画像&#10;&#10;自動的に生成された説明">
            <a:extLst>
              <a:ext uri="{FF2B5EF4-FFF2-40B4-BE49-F238E27FC236}">
                <a16:creationId xmlns:a16="http://schemas.microsoft.com/office/drawing/2014/main" xmlns="" id="{DB15AD99-BCEF-4F0E-B1CD-6BBC8985201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2215" y="628927"/>
            <a:ext cx="1187624" cy="847618"/>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sz="3600" dirty="0"/>
              <a:t>サービス担当者会議で留意したいこと</a:t>
            </a:r>
            <a:endParaRPr kumimoji="1" lang="ja-JP" altLang="en-US" sz="3600" dirty="0"/>
          </a:p>
        </p:txBody>
      </p:sp>
      <p:sp>
        <p:nvSpPr>
          <p:cNvPr id="3" name="コンテンツ プレースホルダ 2"/>
          <p:cNvSpPr>
            <a:spLocks noGrp="1"/>
          </p:cNvSpPr>
          <p:nvPr>
            <p:ph idx="1"/>
          </p:nvPr>
        </p:nvSpPr>
        <p:spPr>
          <a:xfrm>
            <a:off x="467544" y="1556792"/>
            <a:ext cx="8229600" cy="1656184"/>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kumimoji="1" lang="ja-JP" altLang="en-US" dirty="0"/>
              <a:t>相談したいこと、訴えたいことの中で、その人が悩んでいること、不安なことがどこにあるのかを探っていきながら、相談者の気持ちを整理していく。</a:t>
            </a:r>
            <a:endParaRPr kumimoji="1" lang="en-US" altLang="ja-JP" dirty="0"/>
          </a:p>
          <a:p>
            <a:r>
              <a:rPr lang="ja-JP" altLang="en-US" dirty="0"/>
              <a:t>関係者間の役割分担を提案し、それぞれが取り組むことについて確認していく。</a:t>
            </a:r>
            <a:endParaRPr kumimoji="1" lang="en-US" altLang="ja-JP" dirty="0"/>
          </a:p>
          <a:p>
            <a:pPr>
              <a:buNone/>
            </a:pPr>
            <a:endParaRPr kumimoji="1" lang="en-US" altLang="ja-JP" dirty="0"/>
          </a:p>
        </p:txBody>
      </p:sp>
      <p:sp>
        <p:nvSpPr>
          <p:cNvPr id="4" name="右矢印 3"/>
          <p:cNvSpPr/>
          <p:nvPr/>
        </p:nvSpPr>
        <p:spPr>
          <a:xfrm rot="5400000">
            <a:off x="4145672" y="2991232"/>
            <a:ext cx="864096" cy="13075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79512" y="4077072"/>
            <a:ext cx="8775183" cy="230832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2400" dirty="0"/>
              <a:t>うまくいっていること、努力していることを抽出して評価する。</a:t>
            </a:r>
            <a:endParaRPr lang="en-US" altLang="ja-JP" sz="2400" dirty="0"/>
          </a:p>
          <a:p>
            <a:r>
              <a:rPr lang="ja-JP" altLang="en-US" sz="2400" dirty="0"/>
              <a:t>できている支援をこれからも引き続き提供していくことに注目する。</a:t>
            </a:r>
            <a:endParaRPr kumimoji="1" lang="en-US" altLang="ja-JP" sz="2400" dirty="0"/>
          </a:p>
          <a:p>
            <a:r>
              <a:rPr lang="ja-JP" altLang="en-US" sz="2400" dirty="0"/>
              <a:t>解決策が見つかったとしても、本当にできることなのかをお互いの立場に立ってみながら、実施可能なのかどうかを親身に想像していく。解決策が見つかったとしても、できないことがあるということを認め合っていく。</a:t>
            </a:r>
            <a:endParaRPr lang="en-US" altLang="ja-JP" sz="2400" dirty="0"/>
          </a:p>
        </p:txBody>
      </p:sp>
      <p:pic>
        <p:nvPicPr>
          <p:cNvPr id="8" name="図 7" descr="コンピュータ, 座る, ノートパソコン, テーブル が含まれている画像&#10;&#10;自動的に生成された説明">
            <a:extLst>
              <a:ext uri="{FF2B5EF4-FFF2-40B4-BE49-F238E27FC236}">
                <a16:creationId xmlns:a16="http://schemas.microsoft.com/office/drawing/2014/main" xmlns="" id="{4CE330CA-F7CF-43D3-BFD0-CE6EB27F108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2484" y="752243"/>
            <a:ext cx="1107987" cy="771246"/>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420889"/>
            <a:ext cx="8229600" cy="2016224"/>
          </a:xfrm>
        </p:spPr>
        <p:txBody>
          <a:bodyPr>
            <a:normAutofit/>
          </a:bodyPr>
          <a:lstStyle/>
          <a:p>
            <a:pPr marL="0" indent="0" algn="ctr">
              <a:buNone/>
            </a:pPr>
            <a:endParaRPr lang="en-US" altLang="ja-JP" dirty="0"/>
          </a:p>
          <a:p>
            <a:pPr marL="0" indent="0" algn="ctr">
              <a:buNone/>
            </a:pPr>
            <a:r>
              <a:rPr lang="ja-JP" altLang="en-US" sz="3600" dirty="0"/>
              <a:t>４．まとめ</a:t>
            </a:r>
            <a:endParaRPr lang="en-US" altLang="ja-JP" sz="2800" dirty="0"/>
          </a:p>
        </p:txBody>
      </p:sp>
      <p:pic>
        <p:nvPicPr>
          <p:cNvPr id="4" name="図 3" descr="屋内, 小さい, 机, テーブル が含まれている画像&#10;&#10;自動的に生成された説明">
            <a:extLst>
              <a:ext uri="{FF2B5EF4-FFF2-40B4-BE49-F238E27FC236}">
                <a16:creationId xmlns:a16="http://schemas.microsoft.com/office/drawing/2014/main" xmlns="" id="{DFE87C37-32C4-4E1C-B2FF-58A939B5687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89437" y="4077072"/>
            <a:ext cx="2527320" cy="1895490"/>
          </a:xfrm>
          <a:prstGeom prst="rect">
            <a:avLst/>
          </a:prstGeom>
        </p:spPr>
      </p:pic>
    </p:spTree>
    <p:extLst>
      <p:ext uri="{BB962C8B-B14F-4D97-AF65-F5344CB8AC3E}">
        <p14:creationId xmlns:p14="http://schemas.microsoft.com/office/powerpoint/2010/main" xmlns="" val="651346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420889"/>
            <a:ext cx="8229600" cy="2016224"/>
          </a:xfrm>
        </p:spPr>
        <p:txBody>
          <a:bodyPr>
            <a:normAutofit/>
          </a:bodyPr>
          <a:lstStyle/>
          <a:p>
            <a:pPr marL="0" indent="0" algn="ctr">
              <a:buNone/>
            </a:pPr>
            <a:endParaRPr lang="en-US" altLang="ja-JP" dirty="0"/>
          </a:p>
          <a:p>
            <a:pPr marL="0" indent="0" algn="ctr">
              <a:buNone/>
            </a:pPr>
            <a:r>
              <a:rPr lang="en-US" altLang="ja-JP" sz="3600" dirty="0"/>
              <a:t>1</a:t>
            </a:r>
            <a:r>
              <a:rPr lang="ja-JP" altLang="en-US" sz="3600" dirty="0"/>
              <a:t>．サービス担当者会議等とは？</a:t>
            </a:r>
            <a:endParaRPr lang="en-US" altLang="ja-JP" sz="3600" dirty="0"/>
          </a:p>
        </p:txBody>
      </p:sp>
    </p:spTree>
    <p:extLst>
      <p:ext uri="{BB962C8B-B14F-4D97-AF65-F5344CB8AC3E}">
        <p14:creationId xmlns:p14="http://schemas.microsoft.com/office/powerpoint/2010/main" xmlns="" val="304023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31837"/>
            <a:ext cx="3008313" cy="1440160"/>
          </a:xfrm>
        </p:spPr>
        <p:style>
          <a:lnRef idx="2">
            <a:schemeClr val="accent4">
              <a:shade val="50000"/>
            </a:schemeClr>
          </a:lnRef>
          <a:fillRef idx="1">
            <a:schemeClr val="accent4"/>
          </a:fillRef>
          <a:effectRef idx="0">
            <a:schemeClr val="accent4"/>
          </a:effectRef>
          <a:fontRef idx="minor">
            <a:schemeClr val="lt1"/>
          </a:fontRef>
        </p:style>
        <p:txBody>
          <a:bodyPr anchor="b">
            <a:normAutofit/>
          </a:bodyPr>
          <a:lstStyle/>
          <a:p>
            <a:r>
              <a:rPr kumimoji="1" lang="ja-JP" altLang="en-US" sz="2800" b="1" dirty="0">
                <a:solidFill>
                  <a:schemeClr val="accent6">
                    <a:lumMod val="20000"/>
                    <a:lumOff val="80000"/>
                  </a:schemeClr>
                </a:solidFill>
              </a:rPr>
              <a:t>相談支援専門員の役割？</a:t>
            </a:r>
            <a:r>
              <a:rPr lang="en-US" altLang="ja-JP" sz="2800" dirty="0">
                <a:solidFill>
                  <a:schemeClr val="accent6">
                    <a:lumMod val="20000"/>
                    <a:lumOff val="80000"/>
                  </a:schemeClr>
                </a:solidFill>
              </a:rPr>
              <a:t/>
            </a:r>
            <a:br>
              <a:rPr lang="en-US" altLang="ja-JP" sz="2800" dirty="0">
                <a:solidFill>
                  <a:schemeClr val="accent6">
                    <a:lumMod val="20000"/>
                    <a:lumOff val="80000"/>
                  </a:schemeClr>
                </a:solidFill>
              </a:rPr>
            </a:br>
            <a:r>
              <a:rPr kumimoji="1" lang="ja-JP" altLang="en-US" sz="2800" b="1" dirty="0">
                <a:solidFill>
                  <a:schemeClr val="accent6">
                    <a:lumMod val="20000"/>
                    <a:lumOff val="80000"/>
                  </a:schemeClr>
                </a:solidFill>
              </a:rPr>
              <a:t>サビ児管の役割？</a:t>
            </a:r>
          </a:p>
        </p:txBody>
      </p:sp>
      <p:graphicFrame>
        <p:nvGraphicFramePr>
          <p:cNvPr id="10" name="コンテンツ プレースホルダー 7">
            <a:extLst>
              <a:ext uri="{FF2B5EF4-FFF2-40B4-BE49-F238E27FC236}">
                <a16:creationId xmlns:a16="http://schemas.microsoft.com/office/drawing/2014/main" xmlns="" id="{66B92A78-5293-4441-9012-03CB6F7AEFF3}"/>
              </a:ext>
            </a:extLst>
          </p:cNvPr>
          <p:cNvGraphicFramePr>
            <a:graphicFrameLocks noGrp="1"/>
          </p:cNvGraphicFramePr>
          <p:nvPr>
            <p:ph idx="1"/>
            <p:extLst>
              <p:ext uri="{D42A27DB-BD31-4B8C-83A1-F6EECF244321}">
                <p14:modId xmlns:p14="http://schemas.microsoft.com/office/powerpoint/2010/main" xmlns="" val="2401736434"/>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図 11" descr="おもちゃ, 人形, レゴ, 時計 が含まれている画像&#10;&#10;自動的に生成された説明">
            <a:extLst>
              <a:ext uri="{FF2B5EF4-FFF2-40B4-BE49-F238E27FC236}">
                <a16:creationId xmlns:a16="http://schemas.microsoft.com/office/drawing/2014/main" xmlns="" id="{B0F2AA49-9DFA-4CDE-B844-9B05DB2E21A5}"/>
              </a:ext>
            </a:extLst>
          </p:cNvPr>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599145" y="3933056"/>
            <a:ext cx="2748720" cy="1992822"/>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B21758F-8F4F-48FE-8B41-36705D499A17}"/>
              </a:ext>
            </a:extLst>
          </p:cNvPr>
          <p:cNvSpPr>
            <a:spLocks noGrp="1"/>
          </p:cNvSpPr>
          <p:nvPr>
            <p:ph type="title"/>
          </p:nvPr>
        </p:nvSpPr>
        <p:spPr>
          <a:solidFill>
            <a:schemeClr val="accent1">
              <a:lumMod val="75000"/>
            </a:schemeClr>
          </a:solidFill>
        </p:spPr>
        <p:txBody>
          <a:bodyPr>
            <a:noAutofit/>
          </a:bodyPr>
          <a:lstStyle/>
          <a:p>
            <a:r>
              <a:rPr kumimoji="1" lang="ja-JP" altLang="en-US" sz="3200" b="1" dirty="0">
                <a:ln w="6600">
                  <a:solidFill>
                    <a:schemeClr val="accent2"/>
                  </a:solidFill>
                  <a:prstDash val="solid"/>
                </a:ln>
                <a:solidFill>
                  <a:srgbClr val="FFFFFF"/>
                </a:solidFill>
                <a:effectLst>
                  <a:outerShdw dist="38100" dir="2700000" algn="tl" rotWithShape="0">
                    <a:schemeClr val="accent2"/>
                  </a:outerShdw>
                </a:effectLst>
              </a:rPr>
              <a:t>サービス担当者会議に参加することにより</a:t>
            </a:r>
          </a:p>
        </p:txBody>
      </p:sp>
      <p:sp>
        <p:nvSpPr>
          <p:cNvPr id="3" name="コンテンツ プレースホルダー 2">
            <a:extLst>
              <a:ext uri="{FF2B5EF4-FFF2-40B4-BE49-F238E27FC236}">
                <a16:creationId xmlns:a16="http://schemas.microsoft.com/office/drawing/2014/main" xmlns="" id="{2BF35539-3261-480D-82E1-80088C8E695A}"/>
              </a:ext>
            </a:extLst>
          </p:cNvPr>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fontScale="85000" lnSpcReduction="20000"/>
          </a:bodyPr>
          <a:lstStyle/>
          <a:p>
            <a:r>
              <a:rPr kumimoji="1" lang="ja-JP" altLang="en-US" dirty="0"/>
              <a:t>様々な情報が集まることで、正直なところ事業所としての力量や支援の限界がたくさん見えてくることあります。しかしながら事業所が、サービス担当者会議への参加を重視し、所内での個別支援会議と連動させていくことは、利用者の権利擁護に積極的であると言えます。</a:t>
            </a:r>
            <a:endParaRPr kumimoji="1" lang="en-US" altLang="ja-JP" dirty="0"/>
          </a:p>
          <a:p>
            <a:r>
              <a:rPr kumimoji="1" lang="ja-JP" altLang="en-US" dirty="0"/>
              <a:t>サービス担当者会議で解決できないニーズ等は、地域課題として捉え、相談支援専門員と共に、</a:t>
            </a:r>
            <a:r>
              <a:rPr kumimoji="1" lang="ja-JP" altLang="en-US" dirty="0">
                <a:highlight>
                  <a:srgbClr val="000080"/>
                </a:highlight>
              </a:rPr>
              <a:t>自立支援協議会に報告</a:t>
            </a:r>
            <a:r>
              <a:rPr kumimoji="1" lang="ja-JP" altLang="en-US" dirty="0"/>
              <a:t>していきましょう。</a:t>
            </a:r>
            <a:endParaRPr kumimoji="1" lang="en-US" altLang="ja-JP" dirty="0"/>
          </a:p>
          <a:p>
            <a:r>
              <a:rPr kumimoji="1" lang="ja-JP" altLang="en-US" dirty="0"/>
              <a:t>サービス担当者会議に参加することで、事業所の支援の質は必ず高まり、職員の支援力が増していくことでしょう。</a:t>
            </a:r>
            <a:endParaRPr kumimoji="1" lang="en-US" altLang="ja-JP" dirty="0"/>
          </a:p>
          <a:p>
            <a:endParaRPr kumimoji="1" lang="ja-JP" altLang="en-US" dirty="0"/>
          </a:p>
        </p:txBody>
      </p:sp>
    </p:spTree>
    <p:extLst>
      <p:ext uri="{BB962C8B-B14F-4D97-AF65-F5344CB8AC3E}">
        <p14:creationId xmlns:p14="http://schemas.microsoft.com/office/powerpoint/2010/main" xmlns="" val="1944258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700" dirty="0"/>
              <a:t>地域で活き活きと生活するために！</a:t>
            </a:r>
          </a:p>
        </p:txBody>
      </p:sp>
      <p:sp>
        <p:nvSpPr>
          <p:cNvPr id="5" name="上矢印 4"/>
          <p:cNvSpPr/>
          <p:nvPr/>
        </p:nvSpPr>
        <p:spPr>
          <a:xfrm>
            <a:off x="220437" y="1271117"/>
            <a:ext cx="8744053" cy="4318123"/>
          </a:xfrm>
          <a:prstGeom prst="upArrow">
            <a:avLst>
              <a:gd name="adj1" fmla="val 90911"/>
              <a:gd name="adj2" fmla="val 23289"/>
            </a:avLst>
          </a:prstGeom>
          <a:solidFill>
            <a:srgbClr val="D749A8"/>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tLang="ja-JP" sz="2400" dirty="0"/>
          </a:p>
          <a:p>
            <a:pPr algn="ctr"/>
            <a:endParaRPr lang="en-US" altLang="ja-JP" sz="2400" dirty="0"/>
          </a:p>
          <a:p>
            <a:pPr algn="ctr"/>
            <a:r>
              <a:rPr lang="ja-JP" altLang="en-US" sz="2100" b="1" dirty="0"/>
              <a:t>人生の質</a:t>
            </a:r>
            <a:endParaRPr lang="en-US" altLang="ja-JP" sz="2100" b="1" dirty="0"/>
          </a:p>
          <a:p>
            <a:pPr algn="ctr"/>
            <a:r>
              <a:rPr lang="ja-JP" altLang="en-US" sz="2100" b="1" dirty="0"/>
              <a:t>生命の質</a:t>
            </a:r>
            <a:endParaRPr lang="en-US" altLang="ja-JP" sz="2100" b="1" dirty="0"/>
          </a:p>
          <a:p>
            <a:pPr algn="ctr"/>
            <a:r>
              <a:rPr lang="ja-JP" altLang="en-US" sz="2100" b="1" dirty="0"/>
              <a:t>生活の質</a:t>
            </a:r>
            <a:endParaRPr lang="en-US" altLang="ja-JP" sz="2400" b="1" dirty="0"/>
          </a:p>
          <a:p>
            <a:pPr algn="ctr"/>
            <a:endParaRPr lang="en-US" altLang="ja-JP" sz="2400" dirty="0"/>
          </a:p>
        </p:txBody>
      </p:sp>
      <p:sp>
        <p:nvSpPr>
          <p:cNvPr id="6" name="上矢印 5"/>
          <p:cNvSpPr/>
          <p:nvPr/>
        </p:nvSpPr>
        <p:spPr>
          <a:xfrm>
            <a:off x="728626" y="2827707"/>
            <a:ext cx="1512473" cy="2730498"/>
          </a:xfrm>
          <a:prstGeom prst="upArrow">
            <a:avLst>
              <a:gd name="adj1" fmla="val 50000"/>
              <a:gd name="adj2" fmla="val 54932"/>
            </a:avLst>
          </a:prstGeom>
        </p:spPr>
        <p:style>
          <a:lnRef idx="1">
            <a:schemeClr val="accent4"/>
          </a:lnRef>
          <a:fillRef idx="2">
            <a:schemeClr val="accent4"/>
          </a:fillRef>
          <a:effectRef idx="1">
            <a:schemeClr val="accent4"/>
          </a:effectRef>
          <a:fontRef idx="minor">
            <a:schemeClr val="dk1"/>
          </a:fontRef>
        </p:style>
        <p:txBody>
          <a:bodyPr vert="eaVert" rtlCol="0" anchor="ctr"/>
          <a:lstStyle/>
          <a:p>
            <a:r>
              <a:rPr lang="ja-JP" altLang="en-US" sz="1350" dirty="0"/>
              <a:t>福祉サービスにより</a:t>
            </a:r>
            <a:endParaRPr lang="en-US" altLang="ja-JP" sz="1350" dirty="0"/>
          </a:p>
          <a:p>
            <a:pPr algn="ctr"/>
            <a:r>
              <a:rPr lang="ja-JP" altLang="en-US" sz="1350" dirty="0"/>
              <a:t>実現する生活の質の向上</a:t>
            </a:r>
          </a:p>
        </p:txBody>
      </p:sp>
      <p:pic>
        <p:nvPicPr>
          <p:cNvPr id="7" name="図 6" descr="体操父ちゃん.gif"/>
          <p:cNvPicPr>
            <a:picLocks noChangeAspect="1"/>
          </p:cNvPicPr>
          <p:nvPr/>
        </p:nvPicPr>
        <p:blipFill>
          <a:blip r:embed="rId2" cstate="print"/>
          <a:stretch>
            <a:fillRect/>
          </a:stretch>
        </p:blipFill>
        <p:spPr>
          <a:xfrm>
            <a:off x="3741479" y="1776254"/>
            <a:ext cx="1708441" cy="1585054"/>
          </a:xfrm>
          <a:prstGeom prst="rect">
            <a:avLst/>
          </a:prstGeom>
        </p:spPr>
      </p:pic>
      <p:sp>
        <p:nvSpPr>
          <p:cNvPr id="8" name="上矢印 7"/>
          <p:cNvSpPr/>
          <p:nvPr/>
        </p:nvSpPr>
        <p:spPr>
          <a:xfrm>
            <a:off x="2890159" y="4941168"/>
            <a:ext cx="2265590" cy="918102"/>
          </a:xfrm>
          <a:prstGeom prst="upArrow">
            <a:avLst>
              <a:gd name="adj1" fmla="val 70050"/>
              <a:gd name="adj2" fmla="val 23322"/>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ja-JP" altLang="en-US" sz="1500" b="1" dirty="0">
                <a:solidFill>
                  <a:schemeClr val="bg2"/>
                </a:solidFill>
              </a:rPr>
              <a:t>家庭以外で</a:t>
            </a:r>
            <a:endParaRPr lang="en-US" altLang="ja-JP" sz="1500" b="1" dirty="0">
              <a:solidFill>
                <a:schemeClr val="bg2"/>
              </a:solidFill>
            </a:endParaRPr>
          </a:p>
          <a:p>
            <a:pPr algn="ctr"/>
            <a:r>
              <a:rPr lang="ja-JP" altLang="en-US" sz="1500" b="1" dirty="0">
                <a:solidFill>
                  <a:schemeClr val="bg2"/>
                </a:solidFill>
              </a:rPr>
              <a:t>安心して過ごせる場所</a:t>
            </a:r>
          </a:p>
        </p:txBody>
      </p:sp>
      <p:sp>
        <p:nvSpPr>
          <p:cNvPr id="9" name="上矢印 8"/>
          <p:cNvSpPr/>
          <p:nvPr/>
        </p:nvSpPr>
        <p:spPr>
          <a:xfrm rot="19293493">
            <a:off x="7236507" y="2323789"/>
            <a:ext cx="1379788" cy="2873631"/>
          </a:xfrm>
          <a:prstGeom prst="upArrow">
            <a:avLst/>
          </a:prstGeom>
        </p:spPr>
        <p:style>
          <a:lnRef idx="1">
            <a:schemeClr val="accent2"/>
          </a:lnRef>
          <a:fillRef idx="2">
            <a:schemeClr val="accent2"/>
          </a:fillRef>
          <a:effectRef idx="1">
            <a:schemeClr val="accent2"/>
          </a:effectRef>
          <a:fontRef idx="minor">
            <a:schemeClr val="dk1"/>
          </a:fontRef>
        </p:style>
        <p:txBody>
          <a:bodyPr vert="eaVert" rtlCol="0" anchor="ctr"/>
          <a:lstStyle/>
          <a:p>
            <a:pPr algn="ctr"/>
            <a:r>
              <a:rPr lang="ja-JP" altLang="en-US" dirty="0"/>
              <a:t>地域の方々の笑顔</a:t>
            </a:r>
          </a:p>
        </p:txBody>
      </p:sp>
      <p:sp>
        <p:nvSpPr>
          <p:cNvPr id="10" name="上矢印 9"/>
          <p:cNvSpPr/>
          <p:nvPr/>
        </p:nvSpPr>
        <p:spPr>
          <a:xfrm>
            <a:off x="5229227" y="4580164"/>
            <a:ext cx="991960" cy="1036383"/>
          </a:xfrm>
          <a:prstGeom prst="upArrow">
            <a:avLst>
              <a:gd name="adj1" fmla="val 64815"/>
              <a:gd name="adj2" fmla="val 38889"/>
            </a:avLst>
          </a:prstGeom>
          <a:solidFill>
            <a:srgbClr val="CCFFCC"/>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ja-JP" altLang="en-US" sz="1500" b="1" dirty="0">
                <a:solidFill>
                  <a:schemeClr val="accent1">
                    <a:lumMod val="50000"/>
                  </a:schemeClr>
                </a:solidFill>
              </a:rPr>
              <a:t>挨拶</a:t>
            </a:r>
          </a:p>
        </p:txBody>
      </p:sp>
      <p:sp>
        <p:nvSpPr>
          <p:cNvPr id="11" name="上矢印 10"/>
          <p:cNvSpPr/>
          <p:nvPr/>
        </p:nvSpPr>
        <p:spPr>
          <a:xfrm rot="649839">
            <a:off x="2148241" y="2338844"/>
            <a:ext cx="1027741" cy="2843522"/>
          </a:xfrm>
          <a:prstGeom prst="upArrow">
            <a:avLst/>
          </a:prstGeom>
        </p:spPr>
        <p:style>
          <a:lnRef idx="1">
            <a:schemeClr val="accent2"/>
          </a:lnRef>
          <a:fillRef idx="2">
            <a:schemeClr val="accent2"/>
          </a:fillRef>
          <a:effectRef idx="1">
            <a:schemeClr val="accent2"/>
          </a:effectRef>
          <a:fontRef idx="minor">
            <a:schemeClr val="dk1"/>
          </a:fontRef>
        </p:style>
        <p:txBody>
          <a:bodyPr vert="eaVert" rtlCol="0" anchor="ctr"/>
          <a:lstStyle/>
          <a:p>
            <a:pPr algn="ctr"/>
            <a:r>
              <a:rPr lang="ja-JP" altLang="en-US" sz="1500" dirty="0"/>
              <a:t>ボランティア活動への参加など地域での役割</a:t>
            </a:r>
          </a:p>
        </p:txBody>
      </p:sp>
      <p:sp>
        <p:nvSpPr>
          <p:cNvPr id="12" name="上矢印 11"/>
          <p:cNvSpPr/>
          <p:nvPr/>
        </p:nvSpPr>
        <p:spPr>
          <a:xfrm rot="20447460">
            <a:off x="5920955" y="2020417"/>
            <a:ext cx="784868" cy="3033261"/>
          </a:xfrm>
          <a:prstGeom prst="upArrow">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lang="ja-JP" altLang="en-US" dirty="0">
                <a:solidFill>
                  <a:schemeClr val="accent1">
                    <a:lumMod val="50000"/>
                  </a:schemeClr>
                </a:solidFill>
              </a:rPr>
              <a:t>安心して眠れる環境</a:t>
            </a:r>
          </a:p>
        </p:txBody>
      </p:sp>
      <p:sp>
        <p:nvSpPr>
          <p:cNvPr id="13" name="上矢印 12"/>
          <p:cNvSpPr/>
          <p:nvPr/>
        </p:nvSpPr>
        <p:spPr>
          <a:xfrm rot="739722">
            <a:off x="3276117" y="1719987"/>
            <a:ext cx="636661" cy="3033261"/>
          </a:xfrm>
          <a:prstGeom prst="upArrow">
            <a:avLst/>
          </a:prstGeom>
        </p:spPr>
        <p:style>
          <a:lnRef idx="3">
            <a:schemeClr val="lt1"/>
          </a:lnRef>
          <a:fillRef idx="1">
            <a:schemeClr val="accent3"/>
          </a:fillRef>
          <a:effectRef idx="1">
            <a:schemeClr val="accent3"/>
          </a:effectRef>
          <a:fontRef idx="minor">
            <a:schemeClr val="lt1"/>
          </a:fontRef>
        </p:style>
        <p:txBody>
          <a:bodyPr vert="eaVert" rtlCol="0" anchor="ctr"/>
          <a:lstStyle/>
          <a:p>
            <a:pPr algn="ctr"/>
            <a:r>
              <a:rPr lang="ja-JP" altLang="en-US" dirty="0">
                <a:solidFill>
                  <a:schemeClr val="accent1">
                    <a:lumMod val="50000"/>
                  </a:schemeClr>
                </a:solidFill>
              </a:rPr>
              <a:t>美味しいと感じる食事</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B7F460C-CBAA-814B-B4EA-56CF067EAE56}"/>
              </a:ext>
            </a:extLst>
          </p:cNvPr>
          <p:cNvSpPr>
            <a:spLocks noGrp="1"/>
          </p:cNvSpPr>
          <p:nvPr>
            <p:ph type="title"/>
          </p:nvPr>
        </p:nvSpPr>
        <p:spPr>
          <a:xfrm>
            <a:off x="457200" y="274638"/>
            <a:ext cx="8229600" cy="778098"/>
          </a:xfrm>
        </p:spPr>
        <p:txBody>
          <a:bodyPr anchor="ctr">
            <a:normAutofit/>
          </a:bodyPr>
          <a:lstStyle/>
          <a:p>
            <a:r>
              <a:rPr kumimoji="1" lang="ja-JP" altLang="en-US" dirty="0"/>
              <a:t>相談支援専門員との連携</a:t>
            </a:r>
          </a:p>
        </p:txBody>
      </p:sp>
      <p:graphicFrame>
        <p:nvGraphicFramePr>
          <p:cNvPr id="5" name="コンテンツ プレースホルダー 2">
            <a:extLst>
              <a:ext uri="{FF2B5EF4-FFF2-40B4-BE49-F238E27FC236}">
                <a16:creationId xmlns:a16="http://schemas.microsoft.com/office/drawing/2014/main" xmlns="" id="{4BE8612E-E0CB-48D9-851B-B34CF23F3ABB}"/>
              </a:ext>
            </a:extLst>
          </p:cNvPr>
          <p:cNvGraphicFramePr>
            <a:graphicFrameLocks noGrp="1"/>
          </p:cNvGraphicFramePr>
          <p:nvPr>
            <p:ph idx="1"/>
            <p:extLst>
              <p:ext uri="{D42A27DB-BD31-4B8C-83A1-F6EECF244321}">
                <p14:modId xmlns:p14="http://schemas.microsoft.com/office/powerpoint/2010/main" xmlns="" val="2672655454"/>
              </p:ext>
            </p:extLst>
          </p:nvPr>
        </p:nvGraphicFramePr>
        <p:xfrm>
          <a:off x="457200" y="1196752"/>
          <a:ext cx="8229600" cy="5386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86562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右矢印 3"/>
          <p:cNvSpPr/>
          <p:nvPr/>
        </p:nvSpPr>
        <p:spPr>
          <a:xfrm rot="2900979">
            <a:off x="971046" y="4581807"/>
            <a:ext cx="1620018" cy="668292"/>
          </a:xfrm>
          <a:prstGeom prst="rightArrow">
            <a:avLst/>
          </a:prstGeom>
          <a:solidFill>
            <a:schemeClr val="accent6">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Autofit/>
          </a:bodyPr>
          <a:lstStyle/>
          <a:p>
            <a:r>
              <a:rPr kumimoji="1" lang="en-US" altLang="ja-JP" sz="3200" dirty="0"/>
              <a:t>5</a:t>
            </a:r>
            <a:r>
              <a:rPr kumimoji="1" lang="ja-JP" altLang="en-US" sz="3200" dirty="0"/>
              <a:t>年前、</a:t>
            </a:r>
            <a:r>
              <a:rPr kumimoji="1" lang="en-US" altLang="ja-JP" sz="3200" dirty="0"/>
              <a:t>10</a:t>
            </a:r>
            <a:r>
              <a:rPr kumimoji="1" lang="ja-JP" altLang="en-US" sz="3200" dirty="0"/>
              <a:t>年前と比べて事業所の成長は？</a:t>
            </a:r>
          </a:p>
        </p:txBody>
      </p:sp>
      <p:sp>
        <p:nvSpPr>
          <p:cNvPr id="3" name="コンテンツ プレースホルダ 2"/>
          <p:cNvSpPr>
            <a:spLocks noGrp="1"/>
          </p:cNvSpPr>
          <p:nvPr>
            <p:ph idx="1"/>
          </p:nvPr>
        </p:nvSpPr>
        <p:spPr>
          <a:xfrm>
            <a:off x="457200" y="1600201"/>
            <a:ext cx="8229600" cy="2836911"/>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kumimoji="1" lang="ja-JP" altLang="en-US" dirty="0"/>
              <a:t>事例検討の質は高まったのか？</a:t>
            </a:r>
            <a:endParaRPr kumimoji="1" lang="en-US" altLang="ja-JP" dirty="0"/>
          </a:p>
          <a:p>
            <a:r>
              <a:rPr lang="ja-JP" altLang="en-US" dirty="0"/>
              <a:t>臨機応変に利用者の状態により、支援内容を変えていける力をスタッフは高めているか？</a:t>
            </a:r>
            <a:endParaRPr lang="en-US" altLang="ja-JP" dirty="0"/>
          </a:p>
          <a:p>
            <a:r>
              <a:rPr kumimoji="1" lang="en-US" altLang="ja-JP" dirty="0"/>
              <a:t>OJT</a:t>
            </a:r>
            <a:r>
              <a:rPr kumimoji="1" lang="ja-JP" altLang="en-US" dirty="0"/>
              <a:t>の体制とその精度</a:t>
            </a:r>
            <a:r>
              <a:rPr lang="ja-JP" altLang="en-US" dirty="0"/>
              <a:t>が磨かれてきたか？</a:t>
            </a:r>
            <a:endParaRPr lang="en-US" altLang="ja-JP" dirty="0"/>
          </a:p>
          <a:p>
            <a:r>
              <a:rPr lang="ja-JP" altLang="en-US" dirty="0"/>
              <a:t>利用者にとって、選択肢が広がっているのか</a:t>
            </a:r>
            <a:r>
              <a:rPr lang="en-US" altLang="ja-JP" dirty="0"/>
              <a:t>?</a:t>
            </a:r>
          </a:p>
          <a:p>
            <a:r>
              <a:rPr lang="ja-JP" altLang="en-US" dirty="0"/>
              <a:t>意思決定支援についてよく理解しているスタッフが増えてきたか？　　　　　　　　　　等々</a:t>
            </a:r>
            <a:endParaRPr lang="en-US" altLang="ja-JP" dirty="0"/>
          </a:p>
          <a:p>
            <a:endParaRPr kumimoji="1" lang="ja-JP" altLang="en-US" dirty="0"/>
          </a:p>
        </p:txBody>
      </p:sp>
      <p:sp>
        <p:nvSpPr>
          <p:cNvPr id="5" name="テキスト ボックス 4"/>
          <p:cNvSpPr txBox="1"/>
          <p:nvPr/>
        </p:nvSpPr>
        <p:spPr>
          <a:xfrm>
            <a:off x="2195736" y="4797152"/>
            <a:ext cx="184731" cy="369332"/>
          </a:xfrm>
          <a:prstGeom prst="rect">
            <a:avLst/>
          </a:prstGeom>
          <a:noFill/>
        </p:spPr>
        <p:txBody>
          <a:bodyPr wrap="none" rtlCol="0">
            <a:spAutoFit/>
          </a:bodyPr>
          <a:lstStyle/>
          <a:p>
            <a:endParaRPr kumimoji="1" lang="ja-JP" altLang="en-US"/>
          </a:p>
        </p:txBody>
      </p:sp>
      <p:sp>
        <p:nvSpPr>
          <p:cNvPr id="6" name="テキスト ボックス 5">
            <a:extLst>
              <a:ext uri="{FF2B5EF4-FFF2-40B4-BE49-F238E27FC236}">
                <a16:creationId xmlns:a16="http://schemas.microsoft.com/office/drawing/2014/main" xmlns="" id="{BDA1F018-BBD5-4939-9E11-BF648C5E0740}"/>
              </a:ext>
            </a:extLst>
          </p:cNvPr>
          <p:cNvSpPr txBox="1"/>
          <p:nvPr/>
        </p:nvSpPr>
        <p:spPr>
          <a:xfrm>
            <a:off x="1835696" y="5743271"/>
            <a:ext cx="6654386" cy="584775"/>
          </a:xfrm>
          <a:prstGeom prst="rect">
            <a:avLst/>
          </a:prstGeom>
          <a:noFill/>
        </p:spPr>
        <p:txBody>
          <a:bodyPr wrap="none" rtlCol="0">
            <a:spAutoFit/>
          </a:bodyPr>
          <a:lstStyle/>
          <a:p>
            <a:r>
              <a:rPr kumimoji="1" lang="ja-JP" altLang="en-US" sz="3200" b="1" dirty="0">
                <a:ln w="9525">
                  <a:solidFill>
                    <a:schemeClr val="bg1"/>
                  </a:solidFill>
                  <a:prstDash val="solid"/>
                </a:ln>
                <a:effectLst>
                  <a:outerShdw blurRad="12700" dist="38100" dir="2700000" algn="tl" rotWithShape="0">
                    <a:schemeClr val="bg1">
                      <a:lumMod val="50000"/>
                    </a:schemeClr>
                  </a:outerShdw>
                </a:effectLst>
              </a:rPr>
              <a:t>事業の安定＋利用者の満足度の高さ</a:t>
            </a:r>
          </a:p>
        </p:txBody>
      </p:sp>
      <p:sp>
        <p:nvSpPr>
          <p:cNvPr id="7" name="テキスト ボックス 6">
            <a:extLst>
              <a:ext uri="{FF2B5EF4-FFF2-40B4-BE49-F238E27FC236}">
                <a16:creationId xmlns:a16="http://schemas.microsoft.com/office/drawing/2014/main" xmlns="" id="{D9A216CF-8EB6-4017-9F8D-5FF6A31D5C7E}"/>
              </a:ext>
            </a:extLst>
          </p:cNvPr>
          <p:cNvSpPr txBox="1"/>
          <p:nvPr/>
        </p:nvSpPr>
        <p:spPr>
          <a:xfrm>
            <a:off x="2604845" y="5152761"/>
            <a:ext cx="6256841" cy="400110"/>
          </a:xfrm>
          <a:prstGeom prst="rect">
            <a:avLst/>
          </a:prstGeom>
          <a:noFill/>
        </p:spPr>
        <p:txBody>
          <a:bodyPr wrap="none" rtlCol="0">
            <a:spAutoFit/>
          </a:bodyPr>
          <a:lstStyle/>
          <a:p>
            <a:r>
              <a:rPr kumimoji="1" lang="ja-JP" altLang="en-US" sz="2000" dirty="0"/>
              <a:t>充実したサービス担当者会議等に参加、実施するほどに</a:t>
            </a:r>
          </a:p>
        </p:txBody>
      </p:sp>
      <p:pic>
        <p:nvPicPr>
          <p:cNvPr id="9" name="図 8" descr="抽象, 挿絵 が含まれている画像&#10;&#10;自動的に生成された説明">
            <a:extLst>
              <a:ext uri="{FF2B5EF4-FFF2-40B4-BE49-F238E27FC236}">
                <a16:creationId xmlns:a16="http://schemas.microsoft.com/office/drawing/2014/main" xmlns="" id="{DF7B5982-B22E-4788-BD1E-DF17CD58F27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739" y="5116290"/>
            <a:ext cx="1670140" cy="118023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71EF7D6-1C58-4C2E-A068-5651F652260A}"/>
              </a:ext>
            </a:extLst>
          </p:cNvPr>
          <p:cNvSpPr>
            <a:spLocks noGrp="1"/>
          </p:cNvSpPr>
          <p:nvPr>
            <p:ph type="title"/>
          </p:nvPr>
        </p:nvSpPr>
        <p:spPr>
          <a:xfrm>
            <a:off x="491134" y="333496"/>
            <a:ext cx="8229600" cy="719240"/>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kumimoji="1" lang="ja-JP" altLang="en-US" dirty="0"/>
              <a:t>サービス担当者会議等とは？</a:t>
            </a:r>
          </a:p>
        </p:txBody>
      </p:sp>
      <p:sp>
        <p:nvSpPr>
          <p:cNvPr id="4" name="テキスト ボックス 3">
            <a:extLst>
              <a:ext uri="{FF2B5EF4-FFF2-40B4-BE49-F238E27FC236}">
                <a16:creationId xmlns:a16="http://schemas.microsoft.com/office/drawing/2014/main" xmlns="" id="{CEEFD3C8-033D-47D0-BE5A-E4D64448588A}"/>
              </a:ext>
            </a:extLst>
          </p:cNvPr>
          <p:cNvSpPr txBox="1"/>
          <p:nvPr/>
        </p:nvSpPr>
        <p:spPr>
          <a:xfrm>
            <a:off x="457200" y="6155172"/>
            <a:ext cx="82296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lightRig rig="soft" dir="t">
                <a:rot lat="0" lon="0" rev="15600000"/>
              </a:lightRig>
            </a:scene3d>
            <a:sp3d extrusionH="57150" prstMaterial="softEdge">
              <a:bevelT w="25400" h="38100"/>
            </a:sp3d>
          </a:bodyPr>
          <a:lstStyle/>
          <a:p>
            <a:pPr algn="ctr"/>
            <a:r>
              <a:rPr lang="ja-JP" altLang="en-US" b="1" i="0" dirty="0">
                <a:effectLst/>
                <a:latin typeface="+mn-ea"/>
              </a:rPr>
              <a:t>厚生労働省　社会・援護局　障害保健福祉部　「相談支援の手引き」</a:t>
            </a:r>
            <a:r>
              <a:rPr kumimoji="1" lang="ja-JP" altLang="en-US" b="1" dirty="0">
                <a:ln/>
                <a:latin typeface="+mn-ea"/>
              </a:rPr>
              <a:t>より抜粋</a:t>
            </a:r>
          </a:p>
        </p:txBody>
      </p:sp>
      <p:graphicFrame>
        <p:nvGraphicFramePr>
          <p:cNvPr id="5" name="表 4">
            <a:extLst>
              <a:ext uri="{FF2B5EF4-FFF2-40B4-BE49-F238E27FC236}">
                <a16:creationId xmlns:a16="http://schemas.microsoft.com/office/drawing/2014/main" xmlns="" id="{2FE6E16A-E5D2-4AED-A56C-8C33F436B40A}"/>
              </a:ext>
            </a:extLst>
          </p:cNvPr>
          <p:cNvGraphicFramePr>
            <a:graphicFrameLocks noGrp="1"/>
          </p:cNvGraphicFramePr>
          <p:nvPr>
            <p:extLst>
              <p:ext uri="{D42A27DB-BD31-4B8C-83A1-F6EECF244321}">
                <p14:modId xmlns:p14="http://schemas.microsoft.com/office/powerpoint/2010/main" xmlns="" val="835594045"/>
              </p:ext>
            </p:extLst>
          </p:nvPr>
        </p:nvGraphicFramePr>
        <p:xfrm>
          <a:off x="457200" y="1268761"/>
          <a:ext cx="8229600" cy="5394960"/>
        </p:xfrm>
        <a:graphic>
          <a:graphicData uri="http://schemas.openxmlformats.org/drawingml/2006/table">
            <a:tbl>
              <a:tblPr/>
              <a:tblGrid>
                <a:gridCol w="8003232">
                  <a:extLst>
                    <a:ext uri="{9D8B030D-6E8A-4147-A177-3AD203B41FA5}">
                      <a16:colId xmlns:a16="http://schemas.microsoft.com/office/drawing/2014/main" xmlns="" val="3595445273"/>
                    </a:ext>
                  </a:extLst>
                </a:gridCol>
                <a:gridCol w="226368">
                  <a:extLst>
                    <a:ext uri="{9D8B030D-6E8A-4147-A177-3AD203B41FA5}">
                      <a16:colId xmlns:a16="http://schemas.microsoft.com/office/drawing/2014/main" xmlns="" val="2844123990"/>
                    </a:ext>
                  </a:extLst>
                </a:gridCol>
              </a:tblGrid>
              <a:tr h="24775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u="sng" dirty="0">
                          <a:highlight>
                            <a:srgbClr val="00FFFF"/>
                          </a:highlight>
                        </a:rPr>
                        <a:t>サービス担当者会議</a:t>
                      </a:r>
                      <a:endParaRPr lang="en-US" altLang="ja-JP" sz="2400" b="1" u="sng" dirty="0">
                        <a:highlight>
                          <a:srgbClr val="00FFFF"/>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a:t>相談支援専門員は、支給決定を受け、①サービス等利用計画案の変更を行い、②障害福祉サービス事業者等との連絡調整を行なうと共に、③サービス担当者会議の開催等により、サービス等利用計画案の内容について説明を行ない、サービス等の担当者に専門的な見地から意見を求めなければならない。（基準省令　第１５条第２項第１１号）</a:t>
                      </a:r>
                    </a:p>
                  </a:txBody>
                  <a:tcPr>
                    <a:lnL>
                      <a:noFill/>
                    </a:lnL>
                    <a:lnR>
                      <a:noFill/>
                    </a:lnR>
                    <a:lnT>
                      <a:noFill/>
                    </a:lnT>
                    <a:lnB>
                      <a:noFill/>
                    </a:lnB>
                    <a:solidFill>
                      <a:srgbClr val="FFFFFF"/>
                    </a:solidFill>
                  </a:tcPr>
                </a:tc>
                <a:tc>
                  <a:txBody>
                    <a:bodyPr/>
                    <a:lstStyle/>
                    <a:p>
                      <a:endParaRPr lang="ja-JP" altLang="en-US" dirty="0"/>
                    </a:p>
                  </a:txBody>
                  <a:tcPr>
                    <a:lnL>
                      <a:noFill/>
                    </a:lnL>
                    <a:lnR>
                      <a:noFill/>
                    </a:lnR>
                    <a:lnT>
                      <a:noFill/>
                    </a:lnT>
                    <a:lnB>
                      <a:noFill/>
                    </a:lnB>
                    <a:solidFill>
                      <a:srgbClr val="FFFFFF"/>
                    </a:solidFill>
                  </a:tcPr>
                </a:tc>
                <a:extLst>
                  <a:ext uri="{0D108BD9-81ED-4DB2-BD59-A6C34878D82A}">
                    <a16:rowId xmlns:a16="http://schemas.microsoft.com/office/drawing/2014/main" xmlns="" val="3082904513"/>
                  </a:ext>
                </a:extLst>
              </a:tr>
              <a:tr h="2135830">
                <a:tc>
                  <a:txBody>
                    <a:bodyPr/>
                    <a:lstStyle/>
                    <a:p>
                      <a:r>
                        <a:rPr lang="ja-JP" altLang="en-US" sz="2400" b="1" u="sng" dirty="0">
                          <a:highlight>
                            <a:srgbClr val="FFFF00"/>
                          </a:highlight>
                        </a:rPr>
                        <a:t>個別支援計画の作成に係る会議</a:t>
                      </a:r>
                      <a:endParaRPr lang="en-US" altLang="ja-JP" sz="2400" b="1" u="sng" dirty="0">
                        <a:highlight>
                          <a:srgbClr val="FFFF00"/>
                        </a:highlight>
                      </a:endParaRPr>
                    </a:p>
                    <a:p>
                      <a:r>
                        <a:rPr lang="ja-JP" altLang="en-US" sz="2400" b="0" u="none" dirty="0"/>
                        <a:t>サビ児管が、サービス提供のプロセスの個別支援計画の作成のためのアセスメント、計画案作成、計画作成、計画の実施、モニタリングといった流れの中で、必要に応じて実施する会議</a:t>
                      </a:r>
                      <a:r>
                        <a:rPr lang="en-US" altLang="ja-JP" sz="2400" b="0" u="none" dirty="0"/>
                        <a:t>〔</a:t>
                      </a:r>
                      <a:r>
                        <a:rPr lang="ja-JP" altLang="en-US" sz="2400" b="0" u="none" dirty="0"/>
                        <a:t>主として個別支援計画の原案作成段階</a:t>
                      </a:r>
                      <a:r>
                        <a:rPr lang="en-US" altLang="ja-JP" sz="2400" b="0" u="none" dirty="0"/>
                        <a:t>〕</a:t>
                      </a:r>
                      <a:r>
                        <a:rPr lang="ja-JP" altLang="en-US" sz="2400" b="0" u="none" dirty="0"/>
                        <a:t>（基準省令　</a:t>
                      </a:r>
                      <a:r>
                        <a:rPr lang="en-US" altLang="ja-JP" sz="2400" b="0" u="none" dirty="0"/>
                        <a:t>58</a:t>
                      </a:r>
                      <a:r>
                        <a:rPr lang="ja-JP" altLang="en-US" sz="2400" b="0" u="none" dirty="0"/>
                        <a:t>号５号）</a:t>
                      </a:r>
                      <a:endParaRPr lang="en-US" altLang="ja-JP" sz="2400" dirty="0"/>
                    </a:p>
                  </a:txBody>
                  <a:tcPr>
                    <a:lnL>
                      <a:noFill/>
                    </a:lnL>
                    <a:lnR>
                      <a:noFill/>
                    </a:lnR>
                    <a:lnT>
                      <a:noFill/>
                    </a:lnT>
                    <a:lnB>
                      <a:noFill/>
                    </a:lnB>
                    <a:solidFill>
                      <a:srgbClr val="FFFFFF"/>
                    </a:solidFill>
                  </a:tcPr>
                </a:tc>
                <a:tc>
                  <a:txBody>
                    <a:bodyPr/>
                    <a:lstStyle/>
                    <a:p>
                      <a:endParaRPr lang="ja-JP" altLang="en-US" dirty="0"/>
                    </a:p>
                  </a:txBody>
                  <a:tcPr>
                    <a:lnL>
                      <a:noFill/>
                    </a:lnL>
                    <a:lnR>
                      <a:noFill/>
                    </a:lnR>
                    <a:lnT>
                      <a:noFill/>
                    </a:lnT>
                    <a:lnB>
                      <a:noFill/>
                    </a:lnB>
                    <a:solidFill>
                      <a:srgbClr val="FFFFFF"/>
                    </a:solidFill>
                  </a:tcPr>
                </a:tc>
                <a:extLst>
                  <a:ext uri="{0D108BD9-81ED-4DB2-BD59-A6C34878D82A}">
                    <a16:rowId xmlns:a16="http://schemas.microsoft.com/office/drawing/2014/main" xmlns="" val="2374151290"/>
                  </a:ext>
                </a:extLst>
              </a:tr>
              <a:tr h="427166">
                <a:tc>
                  <a:txBody>
                    <a:bodyPr/>
                    <a:lstStyle/>
                    <a:p>
                      <a:endParaRPr lang="en-US" altLang="ja-JP" sz="2400" dirty="0"/>
                    </a:p>
                  </a:txBody>
                  <a:tcPr>
                    <a:lnL>
                      <a:noFill/>
                    </a:lnL>
                    <a:lnR>
                      <a:noFill/>
                    </a:lnR>
                    <a:lnT>
                      <a:noFill/>
                    </a:lnT>
                    <a:lnB>
                      <a:noFill/>
                    </a:lnB>
                    <a:solidFill>
                      <a:srgbClr val="FFFFFF"/>
                    </a:solidFill>
                  </a:tcPr>
                </a:tc>
                <a:tc>
                  <a:txBody>
                    <a:bodyPr/>
                    <a:lstStyle/>
                    <a:p>
                      <a:endParaRPr lang="ja-JP" altLang="en-US" dirty="0"/>
                    </a:p>
                  </a:txBody>
                  <a:tcPr>
                    <a:lnL>
                      <a:noFill/>
                    </a:lnL>
                    <a:lnR>
                      <a:noFill/>
                    </a:lnR>
                    <a:lnT>
                      <a:noFill/>
                    </a:lnT>
                    <a:lnB>
                      <a:noFill/>
                    </a:lnB>
                    <a:solidFill>
                      <a:srgbClr val="FFFFFF"/>
                    </a:solidFill>
                  </a:tcPr>
                </a:tc>
                <a:extLst>
                  <a:ext uri="{0D108BD9-81ED-4DB2-BD59-A6C34878D82A}">
                    <a16:rowId xmlns:a16="http://schemas.microsoft.com/office/drawing/2014/main" xmlns="" val="2976030288"/>
                  </a:ext>
                </a:extLst>
              </a:tr>
            </a:tbl>
          </a:graphicData>
        </a:graphic>
      </p:graphicFrame>
    </p:spTree>
    <p:extLst>
      <p:ext uri="{BB962C8B-B14F-4D97-AF65-F5344CB8AC3E}">
        <p14:creationId xmlns:p14="http://schemas.microsoft.com/office/powerpoint/2010/main" xmlns="" val="1876417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71EF7D6-1C58-4C2E-A068-5651F652260A}"/>
              </a:ext>
            </a:extLst>
          </p:cNvPr>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a:t>サービス担当者会議</a:t>
            </a:r>
          </a:p>
        </p:txBody>
      </p:sp>
      <p:sp>
        <p:nvSpPr>
          <p:cNvPr id="4" name="テキスト ボックス 3">
            <a:extLst>
              <a:ext uri="{FF2B5EF4-FFF2-40B4-BE49-F238E27FC236}">
                <a16:creationId xmlns:a16="http://schemas.microsoft.com/office/drawing/2014/main" xmlns="" id="{CEEFD3C8-033D-47D0-BE5A-E4D64448588A}"/>
              </a:ext>
            </a:extLst>
          </p:cNvPr>
          <p:cNvSpPr txBox="1"/>
          <p:nvPr/>
        </p:nvSpPr>
        <p:spPr>
          <a:xfrm>
            <a:off x="457200" y="6155172"/>
            <a:ext cx="82296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lightRig rig="soft" dir="t">
                <a:rot lat="0" lon="0" rev="15600000"/>
              </a:lightRig>
            </a:scene3d>
            <a:sp3d extrusionH="57150" prstMaterial="softEdge">
              <a:bevelT w="25400" h="38100"/>
            </a:sp3d>
          </a:bodyPr>
          <a:lstStyle/>
          <a:p>
            <a:pPr algn="ctr"/>
            <a:r>
              <a:rPr lang="ja-JP" altLang="en-US" b="1" i="0" dirty="0">
                <a:effectLst/>
                <a:latin typeface="+mn-ea"/>
              </a:rPr>
              <a:t>厚生労働省　社会・援護局　障害保健福祉部　「相談支援の手引き」</a:t>
            </a:r>
            <a:r>
              <a:rPr kumimoji="1" lang="ja-JP" altLang="en-US" b="1" dirty="0">
                <a:ln/>
                <a:latin typeface="+mn-ea"/>
              </a:rPr>
              <a:t>より抜粋</a:t>
            </a:r>
          </a:p>
        </p:txBody>
      </p:sp>
      <p:graphicFrame>
        <p:nvGraphicFramePr>
          <p:cNvPr id="5" name="表 4">
            <a:extLst>
              <a:ext uri="{FF2B5EF4-FFF2-40B4-BE49-F238E27FC236}">
                <a16:creationId xmlns:a16="http://schemas.microsoft.com/office/drawing/2014/main" xmlns="" id="{2FE6E16A-E5D2-4AED-A56C-8C33F436B40A}"/>
              </a:ext>
            </a:extLst>
          </p:cNvPr>
          <p:cNvGraphicFramePr>
            <a:graphicFrameLocks noGrp="1"/>
          </p:cNvGraphicFramePr>
          <p:nvPr/>
        </p:nvGraphicFramePr>
        <p:xfrm>
          <a:off x="457200" y="1820445"/>
          <a:ext cx="8229600" cy="3931920"/>
        </p:xfrm>
        <a:graphic>
          <a:graphicData uri="http://schemas.openxmlformats.org/drawingml/2006/table">
            <a:tbl>
              <a:tblPr/>
              <a:tblGrid>
                <a:gridCol w="8003232">
                  <a:extLst>
                    <a:ext uri="{9D8B030D-6E8A-4147-A177-3AD203B41FA5}">
                      <a16:colId xmlns:a16="http://schemas.microsoft.com/office/drawing/2014/main" xmlns="" val="3595445273"/>
                    </a:ext>
                  </a:extLst>
                </a:gridCol>
                <a:gridCol w="226368">
                  <a:extLst>
                    <a:ext uri="{9D8B030D-6E8A-4147-A177-3AD203B41FA5}">
                      <a16:colId xmlns:a16="http://schemas.microsoft.com/office/drawing/2014/main" xmlns="" val="2844123990"/>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dirty="0"/>
                        <a:t>(1)</a:t>
                      </a:r>
                      <a:r>
                        <a:rPr lang="ja-JP" altLang="en-US" sz="2400" dirty="0"/>
                        <a:t>サービス担当者の視点からは、それぞれの専門的立場から意見を述べ、原案を更によいものにする機会です。</a:t>
                      </a:r>
                    </a:p>
                    <a:p>
                      <a:endParaRPr lang="en-US" altLang="ja-JP" sz="2400" dirty="0"/>
                    </a:p>
                  </a:txBody>
                  <a:tcPr>
                    <a:lnL>
                      <a:noFill/>
                    </a:lnL>
                    <a:lnR>
                      <a:noFill/>
                    </a:lnR>
                    <a:lnT>
                      <a:noFill/>
                    </a:lnT>
                    <a:lnB>
                      <a:noFill/>
                    </a:lnB>
                    <a:solidFill>
                      <a:srgbClr val="FFFFFF"/>
                    </a:solidFill>
                  </a:tcPr>
                </a:tc>
                <a:tc>
                  <a:txBody>
                    <a:bodyPr/>
                    <a:lstStyle/>
                    <a:p>
                      <a:endParaRPr lang="ja-JP" altLang="en-US" dirty="0"/>
                    </a:p>
                  </a:txBody>
                  <a:tcPr>
                    <a:lnL>
                      <a:noFill/>
                    </a:lnL>
                    <a:lnR>
                      <a:noFill/>
                    </a:lnR>
                    <a:lnT>
                      <a:noFill/>
                    </a:lnT>
                    <a:lnB>
                      <a:noFill/>
                    </a:lnB>
                    <a:solidFill>
                      <a:srgbClr val="FFFFFF"/>
                    </a:solidFill>
                  </a:tcPr>
                </a:tc>
                <a:extLst>
                  <a:ext uri="{0D108BD9-81ED-4DB2-BD59-A6C34878D82A}">
                    <a16:rowId xmlns:a16="http://schemas.microsoft.com/office/drawing/2014/main" xmlns="" val="308290451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dirty="0"/>
                        <a:t>(2)</a:t>
                      </a:r>
                      <a:r>
                        <a:rPr lang="ja-JP" altLang="en-US" sz="2400" dirty="0"/>
                        <a:t>利用者の視点からは、原案に対して実際にサービスを提供してくれる事業者との間で確認ができる、共有の機会です。</a:t>
                      </a:r>
                    </a:p>
                    <a:p>
                      <a:endParaRPr lang="en-US" altLang="ja-JP" sz="2400" dirty="0"/>
                    </a:p>
                  </a:txBody>
                  <a:tcPr>
                    <a:lnL>
                      <a:noFill/>
                    </a:lnL>
                    <a:lnR>
                      <a:noFill/>
                    </a:lnR>
                    <a:lnT>
                      <a:noFill/>
                    </a:lnT>
                    <a:lnB>
                      <a:noFill/>
                    </a:lnB>
                    <a:solidFill>
                      <a:srgbClr val="FFFFFF"/>
                    </a:solidFill>
                  </a:tcPr>
                </a:tc>
                <a:tc>
                  <a:txBody>
                    <a:bodyPr/>
                    <a:lstStyle/>
                    <a:p>
                      <a:endParaRPr lang="ja-JP" altLang="en-US" dirty="0"/>
                    </a:p>
                  </a:txBody>
                  <a:tcPr>
                    <a:lnL>
                      <a:noFill/>
                    </a:lnL>
                    <a:lnR>
                      <a:noFill/>
                    </a:lnR>
                    <a:lnT>
                      <a:noFill/>
                    </a:lnT>
                    <a:lnB>
                      <a:noFill/>
                    </a:lnB>
                    <a:solidFill>
                      <a:srgbClr val="FFFFFF"/>
                    </a:solidFill>
                  </a:tcPr>
                </a:tc>
                <a:extLst>
                  <a:ext uri="{0D108BD9-81ED-4DB2-BD59-A6C34878D82A}">
                    <a16:rowId xmlns:a16="http://schemas.microsoft.com/office/drawing/2014/main" xmlns="" val="237415129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dirty="0"/>
                        <a:t>(3)</a:t>
                      </a:r>
                      <a:r>
                        <a:rPr lang="ja-JP" altLang="en-US" sz="2400" dirty="0"/>
                        <a:t>相談支援専門員の視点からは、利用者と実際にサービスを提供しているサービス担当者から、現実的な情報が得られる機会である。</a:t>
                      </a:r>
                    </a:p>
                    <a:p>
                      <a:endParaRPr lang="en-US" altLang="ja-JP" sz="2400" dirty="0"/>
                    </a:p>
                  </a:txBody>
                  <a:tcPr>
                    <a:lnL>
                      <a:noFill/>
                    </a:lnL>
                    <a:lnR>
                      <a:noFill/>
                    </a:lnR>
                    <a:lnT>
                      <a:noFill/>
                    </a:lnT>
                    <a:lnB>
                      <a:noFill/>
                    </a:lnB>
                    <a:solidFill>
                      <a:srgbClr val="FFFFFF"/>
                    </a:solidFill>
                  </a:tcPr>
                </a:tc>
                <a:tc>
                  <a:txBody>
                    <a:bodyPr/>
                    <a:lstStyle/>
                    <a:p>
                      <a:endParaRPr lang="ja-JP" altLang="en-US" dirty="0"/>
                    </a:p>
                  </a:txBody>
                  <a:tcPr>
                    <a:lnL>
                      <a:noFill/>
                    </a:lnL>
                    <a:lnR>
                      <a:noFill/>
                    </a:lnR>
                    <a:lnT>
                      <a:noFill/>
                    </a:lnT>
                    <a:lnB>
                      <a:noFill/>
                    </a:lnB>
                    <a:solidFill>
                      <a:srgbClr val="FFFFFF"/>
                    </a:solidFill>
                  </a:tcPr>
                </a:tc>
                <a:extLst>
                  <a:ext uri="{0D108BD9-81ED-4DB2-BD59-A6C34878D82A}">
                    <a16:rowId xmlns:a16="http://schemas.microsoft.com/office/drawing/2014/main" xmlns="" val="2976030288"/>
                  </a:ext>
                </a:extLst>
              </a:tr>
            </a:tbl>
          </a:graphicData>
        </a:graphic>
      </p:graphicFrame>
    </p:spTree>
    <p:extLst>
      <p:ext uri="{BB962C8B-B14F-4D97-AF65-F5344CB8AC3E}">
        <p14:creationId xmlns:p14="http://schemas.microsoft.com/office/powerpoint/2010/main" xmlns="" val="336119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51CF00E-B748-45AD-9B65-BAF8FEFB6469}"/>
              </a:ext>
            </a:extLst>
          </p:cNvPr>
          <p:cNvSpPr>
            <a:spLocks noGrp="1"/>
          </p:cNvSpPr>
          <p:nvPr>
            <p:ph type="title"/>
          </p:nvPr>
        </p:nvSpPr>
        <p:spPr>
          <a:xfrm>
            <a:off x="251520" y="274638"/>
            <a:ext cx="8640960" cy="1143000"/>
          </a:xfrm>
        </p:spPr>
        <p:txBody>
          <a:bodyPr>
            <a:noAutofit/>
          </a:bodyPr>
          <a:lstStyle/>
          <a:p>
            <a:r>
              <a:rPr kumimoji="1" lang="ja-JP" altLang="en-US" sz="2800" dirty="0"/>
              <a:t>サービス管理責任者</a:t>
            </a:r>
            <a:r>
              <a:rPr lang="ja-JP" altLang="en-US" sz="2800" dirty="0"/>
              <a:t>・児童発達支援管理責任者</a:t>
            </a:r>
            <a:r>
              <a:rPr kumimoji="1" lang="ja-JP" altLang="en-US" sz="2800" dirty="0"/>
              <a:t>の業務</a:t>
            </a:r>
          </a:p>
        </p:txBody>
      </p:sp>
      <p:sp>
        <p:nvSpPr>
          <p:cNvPr id="3" name="コンテンツ プレースホルダー 2">
            <a:extLst>
              <a:ext uri="{FF2B5EF4-FFF2-40B4-BE49-F238E27FC236}">
                <a16:creationId xmlns:a16="http://schemas.microsoft.com/office/drawing/2014/main" xmlns="" id="{D08DD119-1A05-45A2-9651-2B8A8A7F5CC2}"/>
              </a:ext>
            </a:extLst>
          </p:cNvPr>
          <p:cNvSpPr>
            <a:spLocks noGrp="1"/>
          </p:cNvSpPr>
          <p:nvPr>
            <p:ph idx="1"/>
          </p:nvPr>
        </p:nvSpPr>
        <p:spPr/>
        <p:txBody>
          <a:bodyPr>
            <a:normAutofit fontScale="77500" lnSpcReduction="20000"/>
          </a:bodyPr>
          <a:lstStyle/>
          <a:p>
            <a:pPr algn="l">
              <a:buFont typeface="+mj-lt"/>
              <a:buAutoNum type="arabicPeriod"/>
            </a:pPr>
            <a:r>
              <a:rPr lang="ja-JP" altLang="en-US" b="0" i="0" dirty="0">
                <a:solidFill>
                  <a:srgbClr val="222222"/>
                </a:solidFill>
                <a:effectLst/>
                <a:latin typeface="ヒラギノ角ゴ ProN W3"/>
                <a:ea typeface="游ゴシック" panose="020B0400000000000000" pitchFamily="50" charset="-128"/>
              </a:rPr>
              <a:t>個別支援計画の作成</a:t>
            </a:r>
          </a:p>
          <a:p>
            <a:pPr algn="l">
              <a:buFont typeface="+mj-lt"/>
              <a:buAutoNum type="arabicPeriod"/>
            </a:pPr>
            <a:r>
              <a:rPr lang="ja-JP" altLang="en-US" b="0" i="0" dirty="0">
                <a:solidFill>
                  <a:srgbClr val="222222"/>
                </a:solidFill>
                <a:effectLst/>
                <a:latin typeface="ヒラギノ角ゴ ProN W3"/>
                <a:ea typeface="游ゴシック" panose="020B0400000000000000" pitchFamily="50" charset="-128"/>
              </a:rPr>
              <a:t>利用者に対するアセスメント</a:t>
            </a:r>
          </a:p>
          <a:p>
            <a:pPr algn="l">
              <a:buFont typeface="+mj-lt"/>
              <a:buAutoNum type="arabicPeriod"/>
            </a:pPr>
            <a:r>
              <a:rPr lang="ja-JP" altLang="en-US" b="0" i="0" dirty="0">
                <a:solidFill>
                  <a:srgbClr val="222222"/>
                </a:solidFill>
                <a:effectLst/>
                <a:latin typeface="ヒラギノ角ゴ ProN W3"/>
                <a:ea typeface="游ゴシック" panose="020B0400000000000000" pitchFamily="50" charset="-128"/>
              </a:rPr>
              <a:t>利用者との面接</a:t>
            </a:r>
          </a:p>
          <a:p>
            <a:pPr algn="l">
              <a:buFont typeface="+mj-lt"/>
              <a:buAutoNum type="arabicPeriod"/>
            </a:pPr>
            <a:r>
              <a:rPr lang="ja-JP" altLang="en-US" b="1" i="0" u="sng" dirty="0">
                <a:solidFill>
                  <a:srgbClr val="FF0000"/>
                </a:solidFill>
                <a:effectLst/>
                <a:latin typeface="ヒラギノ角ゴ ProN W3"/>
                <a:ea typeface="游ゴシック" panose="020B0400000000000000" pitchFamily="50" charset="-128"/>
              </a:rPr>
              <a:t>個別支援計画作成に係る会議の運営</a:t>
            </a:r>
          </a:p>
          <a:p>
            <a:pPr algn="l">
              <a:buFont typeface="+mj-lt"/>
              <a:buAutoNum type="arabicPeriod"/>
            </a:pPr>
            <a:r>
              <a:rPr lang="ja-JP" altLang="en-US" b="0" i="0" dirty="0">
                <a:solidFill>
                  <a:srgbClr val="222222"/>
                </a:solidFill>
                <a:effectLst/>
                <a:latin typeface="ヒラギノ角ゴ ProN W3"/>
                <a:ea typeface="游ゴシック" panose="020B0400000000000000" pitchFamily="50" charset="-128"/>
              </a:rPr>
              <a:t>利用者・家族に対する個別支援計画の説明と交付</a:t>
            </a:r>
          </a:p>
          <a:p>
            <a:pPr algn="l">
              <a:buFont typeface="+mj-lt"/>
              <a:buAutoNum type="arabicPeriod"/>
            </a:pPr>
            <a:r>
              <a:rPr lang="ja-JP" altLang="en-US" b="0" i="0" dirty="0">
                <a:solidFill>
                  <a:srgbClr val="222222"/>
                </a:solidFill>
                <a:effectLst/>
                <a:latin typeface="ヒラギノ角ゴ ProN W3"/>
                <a:ea typeface="游ゴシック" panose="020B0400000000000000" pitchFamily="50" charset="-128"/>
              </a:rPr>
              <a:t>個別支援計画の実施状況の把握（モニタリング）</a:t>
            </a:r>
          </a:p>
          <a:p>
            <a:pPr algn="l">
              <a:buFont typeface="+mj-lt"/>
              <a:buAutoNum type="arabicPeriod"/>
            </a:pPr>
            <a:r>
              <a:rPr lang="ja-JP" altLang="en-US" b="0" i="0" dirty="0">
                <a:solidFill>
                  <a:srgbClr val="222222"/>
                </a:solidFill>
                <a:effectLst/>
                <a:latin typeface="ヒラギノ角ゴ ProN W3"/>
                <a:ea typeface="游ゴシック" panose="020B0400000000000000" pitchFamily="50" charset="-128"/>
              </a:rPr>
              <a:t>定期的なモニタリング結果の記録</a:t>
            </a:r>
          </a:p>
          <a:p>
            <a:pPr algn="l">
              <a:buFont typeface="+mj-lt"/>
              <a:buAutoNum type="arabicPeriod"/>
            </a:pPr>
            <a:r>
              <a:rPr lang="ja-JP" altLang="en-US" b="0" i="0" dirty="0">
                <a:solidFill>
                  <a:srgbClr val="222222"/>
                </a:solidFill>
                <a:effectLst/>
                <a:latin typeface="ヒラギノ角ゴ ProN W3"/>
                <a:ea typeface="游ゴシック" panose="020B0400000000000000" pitchFamily="50" charset="-128"/>
              </a:rPr>
              <a:t>個別支援計画の変更及び修正</a:t>
            </a:r>
          </a:p>
          <a:p>
            <a:pPr algn="l">
              <a:buFont typeface="+mj-lt"/>
              <a:buAutoNum type="arabicPeriod"/>
            </a:pPr>
            <a:r>
              <a:rPr lang="ja-JP" altLang="en-US" b="1" i="0" u="sng" dirty="0">
                <a:solidFill>
                  <a:srgbClr val="FF0000"/>
                </a:solidFill>
                <a:effectLst/>
                <a:latin typeface="ヒラギノ角ゴ ProN W3"/>
                <a:ea typeface="游ゴシック" panose="020B0400000000000000" pitchFamily="50" charset="-128"/>
              </a:rPr>
              <a:t>支援内容に関連する関係機関との連絡調整</a:t>
            </a:r>
          </a:p>
          <a:p>
            <a:pPr algn="l">
              <a:buFont typeface="+mj-lt"/>
              <a:buAutoNum type="arabicPeriod"/>
            </a:pPr>
            <a:r>
              <a:rPr lang="ja-JP" altLang="en-US" b="0" i="0" dirty="0">
                <a:solidFill>
                  <a:srgbClr val="222222"/>
                </a:solidFill>
                <a:effectLst/>
                <a:latin typeface="ヒラギノ角ゴ ProN W3"/>
                <a:ea typeface="游ゴシック" panose="020B0400000000000000" pitchFamily="50" charset="-128"/>
              </a:rPr>
              <a:t>サービス提供職員に対する技術的な指導と助言</a:t>
            </a:r>
          </a:p>
          <a:p>
            <a:pPr algn="l">
              <a:buFont typeface="+mj-lt"/>
              <a:buAutoNum type="arabicPeriod"/>
            </a:pPr>
            <a:r>
              <a:rPr lang="ja-JP" altLang="en-US" b="0" i="0" dirty="0">
                <a:solidFill>
                  <a:srgbClr val="222222"/>
                </a:solidFill>
                <a:effectLst/>
                <a:latin typeface="ヒラギノ角ゴ ProN W3"/>
                <a:ea typeface="游ゴシック" panose="020B0400000000000000" pitchFamily="50" charset="-128"/>
              </a:rPr>
              <a:t>自立した日常生活が可能と認められる利用者への必要な援助</a:t>
            </a:r>
          </a:p>
          <a:p>
            <a:pPr marL="0" indent="0">
              <a:buNone/>
            </a:pPr>
            <a:endParaRPr kumimoji="1" lang="ja-JP" altLang="en-US" dirty="0"/>
          </a:p>
        </p:txBody>
      </p:sp>
    </p:spTree>
    <p:extLst>
      <p:ext uri="{BB962C8B-B14F-4D97-AF65-F5344CB8AC3E}">
        <p14:creationId xmlns:p14="http://schemas.microsoft.com/office/powerpoint/2010/main" xmlns="" val="2056997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677098"/>
          </a:xfrm>
        </p:spPr>
        <p:txBody>
          <a:bodyPr>
            <a:normAutofit fontScale="90000"/>
          </a:bodyPr>
          <a:lstStyle/>
          <a:p>
            <a:r>
              <a:rPr lang="ja-JP" altLang="en-US" dirty="0"/>
              <a:t>実際のサービス提供は？</a:t>
            </a:r>
            <a:endParaRPr kumimoji="1" lang="ja-JP" altLang="en-US" dirty="0"/>
          </a:p>
        </p:txBody>
      </p:sp>
      <p:sp>
        <p:nvSpPr>
          <p:cNvPr id="3" name="コンテンツ プレースホルダ 2"/>
          <p:cNvSpPr>
            <a:spLocks noGrp="1"/>
          </p:cNvSpPr>
          <p:nvPr>
            <p:ph idx="1"/>
          </p:nvPr>
        </p:nvSpPr>
        <p:spPr>
          <a:xfrm>
            <a:off x="457200" y="1484784"/>
            <a:ext cx="8229600" cy="4968552"/>
          </a:xfrm>
          <a:noFill/>
          <a:ln>
            <a:noFill/>
          </a:ln>
        </p:spPr>
        <p:style>
          <a:lnRef idx="0">
            <a:scrgbClr r="0" g="0" b="0"/>
          </a:lnRef>
          <a:fillRef idx="0">
            <a:scrgbClr r="0" g="0" b="0"/>
          </a:fillRef>
          <a:effectRef idx="0">
            <a:scrgbClr r="0" g="0" b="0"/>
          </a:effectRef>
          <a:fontRef idx="minor">
            <a:schemeClr val="accent1"/>
          </a:fontRef>
        </p:style>
        <p:txBody>
          <a:bodyPr>
            <a:normAutofit fontScale="85000" lnSpcReduction="20000"/>
          </a:bodyPr>
          <a:lstStyle/>
          <a:p>
            <a:r>
              <a:rPr lang="ja-JP" altLang="en-US" dirty="0"/>
              <a:t>「提供できる支援内容はあらかじめ決まっており、利用者の状態や強みに合わせて支援内容を一人一人に開発することは少なく、利用する人には事業所が準備した支援内容を提供しがちである。」</a:t>
            </a:r>
            <a:endParaRPr lang="en-US" altLang="ja-JP" dirty="0"/>
          </a:p>
          <a:p>
            <a:r>
              <a:rPr lang="ja-JP" altLang="en-US" dirty="0"/>
              <a:t>「他の機関との連携に乏しく、適切かつ具体的な支援目標を見いだせないまま、</a:t>
            </a:r>
            <a:r>
              <a:rPr lang="en-US" altLang="ja-JP" dirty="0"/>
              <a:t>『</a:t>
            </a:r>
            <a:r>
              <a:rPr lang="ja-JP" altLang="en-US" dirty="0"/>
              <a:t>健康に留意</a:t>
            </a:r>
            <a:r>
              <a:rPr lang="en-US" altLang="ja-JP" dirty="0"/>
              <a:t>』『</a:t>
            </a:r>
            <a:r>
              <a:rPr lang="ja-JP" altLang="en-US" dirty="0"/>
              <a:t>安定した暮らし</a:t>
            </a:r>
            <a:r>
              <a:rPr lang="en-US" altLang="ja-JP" dirty="0"/>
              <a:t>』『</a:t>
            </a:r>
            <a:r>
              <a:rPr lang="ja-JP" altLang="en-US" dirty="0"/>
              <a:t>他の利用者と仲良く</a:t>
            </a:r>
            <a:r>
              <a:rPr lang="en-US" altLang="ja-JP" dirty="0"/>
              <a:t>』『</a:t>
            </a:r>
            <a:r>
              <a:rPr lang="ja-JP" altLang="en-US" dirty="0"/>
              <a:t>作業に集中</a:t>
            </a:r>
            <a:r>
              <a:rPr lang="en-US" altLang="ja-JP" dirty="0"/>
              <a:t>』『</a:t>
            </a:r>
            <a:r>
              <a:rPr lang="ja-JP" altLang="en-US" dirty="0"/>
              <a:t>ルールを守る</a:t>
            </a:r>
            <a:r>
              <a:rPr lang="en-US" altLang="ja-JP" dirty="0"/>
              <a:t>』『</a:t>
            </a:r>
            <a:r>
              <a:rPr lang="ja-JP" altLang="en-US" dirty="0"/>
              <a:t>迷惑なことをしない</a:t>
            </a:r>
            <a:r>
              <a:rPr lang="en-US" altLang="ja-JP" dirty="0"/>
              <a:t>』</a:t>
            </a:r>
            <a:r>
              <a:rPr lang="ja-JP" altLang="en-US" dirty="0"/>
              <a:t>といった内容の支援目標を繰り返していることがある。」</a:t>
            </a:r>
            <a:endParaRPr lang="en-US" altLang="ja-JP" dirty="0"/>
          </a:p>
          <a:p>
            <a:r>
              <a:rPr kumimoji="1" lang="ja-JP" altLang="en-US" dirty="0"/>
              <a:t>「新たな視点で支援内容を見直していくことが少なく、支援内容が何年も同じのままである。」</a:t>
            </a:r>
            <a:endParaRPr kumimoji="1" lang="en-US" altLang="ja-JP" dirty="0"/>
          </a:p>
          <a:p>
            <a:r>
              <a:rPr lang="ja-JP" altLang="en-US" dirty="0"/>
              <a:t>「事業所を利用している場面の情報だけで個別支援計画を作成しがち。事業所以外の暮らしについての情報を持ち合わせないままの支援を継続している。」</a:t>
            </a:r>
            <a:endParaRPr kumimoji="1" lang="ja-JP" altLang="en-US" dirty="0"/>
          </a:p>
        </p:txBody>
      </p:sp>
      <p:sp>
        <p:nvSpPr>
          <p:cNvPr id="4" name="テキスト ボックス 3"/>
          <p:cNvSpPr txBox="1"/>
          <p:nvPr/>
        </p:nvSpPr>
        <p:spPr>
          <a:xfrm rot="21406610">
            <a:off x="33487" y="952016"/>
            <a:ext cx="5824030" cy="369332"/>
          </a:xfrm>
          <a:prstGeom prst="rect">
            <a:avLst/>
          </a:prstGeom>
          <a:solidFill>
            <a:srgbClr val="FFFF00"/>
          </a:solidFill>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ja-JP" altLang="en-US" dirty="0"/>
              <a:t>サービス担当者会議等が適切に実施できていないために</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71EF7D6-1C58-4C2E-A068-5651F652260A}"/>
              </a:ext>
            </a:extLst>
          </p:cNvPr>
          <p:cNvSpPr>
            <a:spLocks noGrp="1"/>
          </p:cNvSpPr>
          <p:nvPr>
            <p:ph type="title"/>
          </p:nvPr>
        </p:nvSpPr>
        <p:spPr>
          <a:xfrm>
            <a:off x="457200" y="274638"/>
            <a:ext cx="8229600" cy="1143000"/>
          </a:xfrm>
        </p:spPr>
        <p:style>
          <a:lnRef idx="3">
            <a:schemeClr val="lt1"/>
          </a:lnRef>
          <a:fillRef idx="1">
            <a:schemeClr val="accent3"/>
          </a:fillRef>
          <a:effectRef idx="1">
            <a:schemeClr val="accent3"/>
          </a:effectRef>
          <a:fontRef idx="minor">
            <a:schemeClr val="lt1"/>
          </a:fontRef>
        </p:style>
        <p:txBody>
          <a:bodyPr anchor="ctr">
            <a:normAutofit/>
          </a:bodyPr>
          <a:lstStyle/>
          <a:p>
            <a:pPr>
              <a:lnSpc>
                <a:spcPct val="90000"/>
              </a:lnSpc>
            </a:pPr>
            <a:r>
              <a:rPr kumimoji="1" lang="ja-JP" altLang="en-US" sz="3700" dirty="0">
                <a:solidFill>
                  <a:schemeClr val="tx1"/>
                </a:solidFill>
              </a:rPr>
              <a:t>サービス担当者会議等を実施することで</a:t>
            </a:r>
          </a:p>
        </p:txBody>
      </p:sp>
      <p:graphicFrame>
        <p:nvGraphicFramePr>
          <p:cNvPr id="5" name="コンテンツ プレースホルダー 2">
            <a:extLst>
              <a:ext uri="{FF2B5EF4-FFF2-40B4-BE49-F238E27FC236}">
                <a16:creationId xmlns:a16="http://schemas.microsoft.com/office/drawing/2014/main" xmlns="" id="{6287DE46-9C34-430B-9ADE-C3331713745D}"/>
              </a:ext>
            </a:extLst>
          </p:cNvPr>
          <p:cNvGraphicFramePr>
            <a:graphicFrameLocks noGrp="1"/>
          </p:cNvGraphicFramePr>
          <p:nvPr>
            <p:ph idx="1"/>
            <p:extLst>
              <p:ext uri="{D42A27DB-BD31-4B8C-83A1-F6EECF244321}">
                <p14:modId xmlns:p14="http://schemas.microsoft.com/office/powerpoint/2010/main" xmlns="" val="3170412264"/>
              </p:ext>
            </p:extLst>
          </p:nvPr>
        </p:nvGraphicFramePr>
        <p:xfrm>
          <a:off x="251520" y="1600200"/>
          <a:ext cx="8640960" cy="4781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515571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052736"/>
            <a:ext cx="8229600" cy="5040560"/>
          </a:xfrm>
        </p:spPr>
        <p:txBody>
          <a:bodyPr>
            <a:normAutofit/>
          </a:bodyPr>
          <a:lstStyle/>
          <a:p>
            <a:pPr marL="0" indent="0" algn="ctr">
              <a:buNone/>
            </a:pPr>
            <a:endParaRPr lang="en-US" altLang="ja-JP" dirty="0"/>
          </a:p>
          <a:p>
            <a:pPr marL="0" indent="0" algn="ctr">
              <a:buNone/>
            </a:pPr>
            <a:r>
              <a:rPr lang="ja-JP" altLang="en-US" sz="3600" dirty="0"/>
              <a:t>２．サービス担当者会議の実際</a:t>
            </a:r>
            <a:endParaRPr lang="en-US" altLang="ja-JP" sz="3600" dirty="0"/>
          </a:p>
          <a:p>
            <a:pPr marL="0" indent="0" algn="ctr">
              <a:buNone/>
            </a:pPr>
            <a:endParaRPr lang="en-US" altLang="ja-JP" sz="3600" dirty="0"/>
          </a:p>
          <a:p>
            <a:pPr marL="0" indent="0" algn="ctr">
              <a:buNone/>
            </a:pPr>
            <a:r>
              <a:rPr lang="ja-JP" altLang="en-US" sz="2400" dirty="0"/>
              <a:t>一人のケースを各ライフステージに沿って説明します。</a:t>
            </a:r>
            <a:r>
              <a:rPr lang="en-US" altLang="ja-JP" sz="2400" dirty="0"/>
              <a:t/>
            </a:r>
            <a:br>
              <a:rPr lang="en-US" altLang="ja-JP" sz="2400" dirty="0"/>
            </a:br>
            <a:r>
              <a:rPr lang="ja-JP" altLang="en-US" sz="2000" dirty="0"/>
              <a:t>～現在の制度に合わせて、Ａさん（男性）の生涯を振り返っています。～</a:t>
            </a:r>
            <a:endParaRPr lang="en-US" altLang="ja-JP" sz="2000" dirty="0"/>
          </a:p>
          <a:p>
            <a:pPr marL="0" indent="0">
              <a:buNone/>
            </a:pPr>
            <a:r>
              <a:rPr lang="ja-JP" altLang="en-US" sz="2400" dirty="0"/>
              <a:t>　　　　</a:t>
            </a:r>
            <a:endParaRPr lang="en-US" altLang="ja-JP" sz="2400" dirty="0"/>
          </a:p>
          <a:p>
            <a:pPr marL="0" indent="0">
              <a:buNone/>
            </a:pPr>
            <a:r>
              <a:rPr lang="ja-JP" altLang="en-US" sz="2400" dirty="0">
                <a:solidFill>
                  <a:schemeClr val="accent2">
                    <a:lumMod val="75000"/>
                  </a:schemeClr>
                </a:solidFill>
              </a:rPr>
              <a:t>　　　　キィーワードは・・・</a:t>
            </a:r>
            <a:endParaRPr lang="en-US" altLang="ja-JP" sz="2400" dirty="0">
              <a:solidFill>
                <a:schemeClr val="accent2">
                  <a:lumMod val="75000"/>
                </a:schemeClr>
              </a:solidFill>
            </a:endParaRPr>
          </a:p>
          <a:p>
            <a:pPr marL="0" indent="0">
              <a:buNone/>
            </a:pPr>
            <a:r>
              <a:rPr lang="ja-JP" altLang="en-US" sz="2400" dirty="0">
                <a:solidFill>
                  <a:schemeClr val="accent2">
                    <a:lumMod val="75000"/>
                  </a:schemeClr>
                </a:solidFill>
              </a:rPr>
              <a:t>　　　　　　　　　①個別支援計画の作成・修正</a:t>
            </a:r>
            <a:endParaRPr lang="en-US" altLang="ja-JP" sz="2400" dirty="0">
              <a:solidFill>
                <a:schemeClr val="accent2">
                  <a:lumMod val="75000"/>
                </a:schemeClr>
              </a:solidFill>
            </a:endParaRPr>
          </a:p>
          <a:p>
            <a:pPr marL="0" indent="0">
              <a:buNone/>
            </a:pPr>
            <a:r>
              <a:rPr lang="ja-JP" altLang="en-US" sz="2400" dirty="0">
                <a:solidFill>
                  <a:schemeClr val="accent2">
                    <a:lumMod val="75000"/>
                  </a:schemeClr>
                </a:solidFill>
              </a:rPr>
              <a:t>　　　　　　　　　②関係機関との連携</a:t>
            </a:r>
            <a:endParaRPr lang="en-US" altLang="ja-JP" sz="2400" dirty="0">
              <a:solidFill>
                <a:schemeClr val="accent2">
                  <a:lumMod val="75000"/>
                </a:schemeClr>
              </a:solidFill>
            </a:endParaRPr>
          </a:p>
          <a:p>
            <a:pPr marL="0" indent="0">
              <a:buNone/>
            </a:pPr>
            <a:r>
              <a:rPr kumimoji="1" lang="ja-JP" altLang="en-US" sz="2400" dirty="0">
                <a:solidFill>
                  <a:schemeClr val="accent2">
                    <a:lumMod val="75000"/>
                  </a:schemeClr>
                </a:solidFill>
              </a:rPr>
              <a:t>　　　　　　　　　③相談支援専門員との連携</a:t>
            </a:r>
            <a:endParaRPr kumimoji="1" lang="en-US" altLang="ja-JP" sz="2400" dirty="0">
              <a:solidFill>
                <a:schemeClr val="accent2">
                  <a:lumMod val="75000"/>
                </a:schemeClr>
              </a:solidFill>
            </a:endParaRPr>
          </a:p>
          <a:p>
            <a:pPr marL="0" indent="0" algn="ctr">
              <a:buNone/>
            </a:pPr>
            <a:endParaRPr lang="en-US" altLang="ja-JP" sz="2400" dirty="0"/>
          </a:p>
        </p:txBody>
      </p:sp>
      <p:pic>
        <p:nvPicPr>
          <p:cNvPr id="4" name="図 3" descr="傘, アクセサリー, 挿絵, 雨 が含まれている画像&#10;&#10;自動的に生成された説明">
            <a:extLst>
              <a:ext uri="{FF2B5EF4-FFF2-40B4-BE49-F238E27FC236}">
                <a16:creationId xmlns:a16="http://schemas.microsoft.com/office/drawing/2014/main" xmlns="" id="{1900DB4F-8A55-4A47-8005-1A093A9A8F3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00192" y="3933056"/>
            <a:ext cx="2088232" cy="2088232"/>
          </a:xfrm>
          <a:prstGeom prst="rect">
            <a:avLst/>
          </a:prstGeom>
        </p:spPr>
      </p:pic>
      <p:sp>
        <p:nvSpPr>
          <p:cNvPr id="2" name="テキスト ボックス 1">
            <a:extLst>
              <a:ext uri="{FF2B5EF4-FFF2-40B4-BE49-F238E27FC236}">
                <a16:creationId xmlns:a16="http://schemas.microsoft.com/office/drawing/2014/main" xmlns="" id="{85D7B363-08F9-44B7-A80E-2C0735D44EE4}"/>
              </a:ext>
            </a:extLst>
          </p:cNvPr>
          <p:cNvSpPr txBox="1"/>
          <p:nvPr/>
        </p:nvSpPr>
        <p:spPr>
          <a:xfrm>
            <a:off x="827584" y="332656"/>
            <a:ext cx="7095212"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ja-JP" altLang="en-US" dirty="0"/>
              <a:t>本講義では、サービス担当者会議に焦点を当てて話を進めていきます。</a:t>
            </a:r>
          </a:p>
        </p:txBody>
      </p:sp>
    </p:spTree>
    <p:extLst>
      <p:ext uri="{BB962C8B-B14F-4D97-AF65-F5344CB8AC3E}">
        <p14:creationId xmlns:p14="http://schemas.microsoft.com/office/powerpoint/2010/main" xmlns="" val="6513460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4952</Words>
  <Application>Microsoft Office PowerPoint</Application>
  <PresentationFormat>画面に合わせる (4:3)</PresentationFormat>
  <Paragraphs>249</Paragraphs>
  <Slides>34</Slides>
  <Notes>9</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Office テーマ</vt:lpstr>
      <vt:lpstr>サービス担当者会議等における サービス管理責任者・児童発達支援管理責任者の役割 </vt:lpstr>
      <vt:lpstr>本講義の内容</vt:lpstr>
      <vt:lpstr>スライド 3</vt:lpstr>
      <vt:lpstr>サービス担当者会議等とは？</vt:lpstr>
      <vt:lpstr>サービス担当者会議</vt:lpstr>
      <vt:lpstr>サービス管理責任者・児童発達支援管理責任者の業務</vt:lpstr>
      <vt:lpstr>実際のサービス提供は？</vt:lpstr>
      <vt:lpstr>サービス担当者会議等を実施することで</vt:lpstr>
      <vt:lpstr>スライド 9</vt:lpstr>
      <vt:lpstr>スライド 10</vt:lpstr>
      <vt:lpstr>（１）幼児期に大切にしたい視点</vt:lpstr>
      <vt:lpstr>幼児期における関係機関との連携のポイント</vt:lpstr>
      <vt:lpstr>スライド 13</vt:lpstr>
      <vt:lpstr>（２）学齢期に大切にしたい視点</vt:lpstr>
      <vt:lpstr>学齢期における相談支援専門員との連携のポイント</vt:lpstr>
      <vt:lpstr>学齢期における関係機関との連携のポイント</vt:lpstr>
      <vt:lpstr>スライド 17</vt:lpstr>
      <vt:lpstr>（３）青年期に大切にしたい視点</vt:lpstr>
      <vt:lpstr>青年期における相談支援専門員との連携のポイント</vt:lpstr>
      <vt:lpstr>青年期における関係機関との連携のポイント</vt:lpstr>
      <vt:lpstr>スライド 21</vt:lpstr>
      <vt:lpstr>（４）壮年期に大切にしたい視点</vt:lpstr>
      <vt:lpstr>壮年期における相談支援専門員との連携のポイント</vt:lpstr>
      <vt:lpstr>壮年期における関係機関との連携のポイント</vt:lpstr>
      <vt:lpstr>スライド 25</vt:lpstr>
      <vt:lpstr>サービス担当者会議で留意したいこと</vt:lpstr>
      <vt:lpstr>サービス担当者会議で留意したいこと</vt:lpstr>
      <vt:lpstr>サービス担当者会議で留意したいこと</vt:lpstr>
      <vt:lpstr>スライド 29</vt:lpstr>
      <vt:lpstr>相談支援専門員の役割？ サビ児管の役割？</vt:lpstr>
      <vt:lpstr>サービス担当者会議に参加することにより</vt:lpstr>
      <vt:lpstr>地域で活き活きと生活するために！</vt:lpstr>
      <vt:lpstr>相談支援専門員との連携</vt:lpstr>
      <vt:lpstr>5年前、10年前と比べて事業所の成長は？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サービス担当者会議等における サービス管理責任者・児童発達支援管理責任者の役割 </dc:title>
  <dc:creator>博一 金丸</dc:creator>
  <cp:lastModifiedBy>user</cp:lastModifiedBy>
  <cp:revision>4</cp:revision>
  <dcterms:created xsi:type="dcterms:W3CDTF">2020-08-12T01:41:05Z</dcterms:created>
  <dcterms:modified xsi:type="dcterms:W3CDTF">2020-08-12T02:12:29Z</dcterms:modified>
</cp:coreProperties>
</file>