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37"/>
  </p:notesMasterIdLst>
  <p:sldIdLst>
    <p:sldId id="256" r:id="rId2"/>
    <p:sldId id="262" r:id="rId3"/>
    <p:sldId id="257" r:id="rId4"/>
    <p:sldId id="259" r:id="rId5"/>
    <p:sldId id="260" r:id="rId6"/>
    <p:sldId id="261" r:id="rId7"/>
    <p:sldId id="264" r:id="rId8"/>
    <p:sldId id="981" r:id="rId9"/>
    <p:sldId id="967" r:id="rId10"/>
    <p:sldId id="273" r:id="rId11"/>
    <p:sldId id="959" r:id="rId12"/>
    <p:sldId id="956" r:id="rId13"/>
    <p:sldId id="957" r:id="rId14"/>
    <p:sldId id="266" r:id="rId15"/>
    <p:sldId id="982" r:id="rId16"/>
    <p:sldId id="983" r:id="rId17"/>
    <p:sldId id="987" r:id="rId18"/>
    <p:sldId id="979" r:id="rId19"/>
    <p:sldId id="950" r:id="rId20"/>
    <p:sldId id="951" r:id="rId21"/>
    <p:sldId id="942" r:id="rId22"/>
    <p:sldId id="965" r:id="rId23"/>
    <p:sldId id="966" r:id="rId24"/>
    <p:sldId id="968" r:id="rId25"/>
    <p:sldId id="969" r:id="rId26"/>
    <p:sldId id="970" r:id="rId27"/>
    <p:sldId id="976" r:id="rId28"/>
    <p:sldId id="961" r:id="rId29"/>
    <p:sldId id="971" r:id="rId30"/>
    <p:sldId id="980" r:id="rId31"/>
    <p:sldId id="972" r:id="rId32"/>
    <p:sldId id="973" r:id="rId33"/>
    <p:sldId id="974" r:id="rId34"/>
    <p:sldId id="975" r:id="rId35"/>
    <p:sldId id="964" r:id="rId36"/>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BC17B-0C32-47F1-9231-0CF65ED7DB08}" v="14" dt="2021-04-25T05:18:16.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8" d="100"/>
          <a:sy n="98" d="100"/>
        </p:scale>
        <p:origin x="955" y="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viewProps" Target="viewProps.xml" />
  <Relationship Id="rId21" Type="http://schemas.openxmlformats.org/officeDocument/2006/relationships/slide" Target="slides/slide20.xml" />
  <Relationship Id="rId34" Type="http://schemas.openxmlformats.org/officeDocument/2006/relationships/slide" Target="slides/slide33.xml" />
  <Relationship Id="rId42" Type="http://schemas.microsoft.com/office/2016/11/relationships/changesInfo" Target="changesInfos/changesInfo1.xml" />
  <Relationship Id="rId7" Type="http://schemas.openxmlformats.org/officeDocument/2006/relationships/slide" Target="slides/slide6.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41"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notesMaster" Target="notesMasters/notesMaster1.xml" />
  <Relationship Id="rId40" Type="http://schemas.openxmlformats.org/officeDocument/2006/relationships/theme" Target="theme/theme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microsoft.com/office/2015/10/relationships/revisionInfo" Target="revisionInfo.xml" />
  <Relationship Id="rId8" Type="http://schemas.openxmlformats.org/officeDocument/2006/relationships/slide" Target="slides/slide7.xml" />
  <Relationship Id="rId3" Type="http://schemas.openxmlformats.org/officeDocument/2006/relationships/slide" Target="slides/slide2.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presProps" Target="presProps.xml" />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1E1BC17B-0C32-47F1-9231-0CF65ED7DB08}"/>
    <pc:docChg chg="custSel addSld delSld modSld sldOrd">
      <pc:chgData name="有野 哲章" userId="2b83d7a64a31c28b" providerId="LiveId" clId="{1E1BC17B-0C32-47F1-9231-0CF65ED7DB08}" dt="2021-04-25T05:23:18.703" v="2302" actId="20577"/>
      <pc:docMkLst>
        <pc:docMk/>
      </pc:docMkLst>
      <pc:sldChg chg="ord">
        <pc:chgData name="有野 哲章" userId="2b83d7a64a31c28b" providerId="LiveId" clId="{1E1BC17B-0C32-47F1-9231-0CF65ED7DB08}" dt="2021-04-25T04:42:54.628" v="9"/>
        <pc:sldMkLst>
          <pc:docMk/>
          <pc:sldMk cId="3088465125" sldId="262"/>
        </pc:sldMkLst>
      </pc:sldChg>
      <pc:sldChg chg="addSp modSp mod">
        <pc:chgData name="有野 哲章" userId="2b83d7a64a31c28b" providerId="LiveId" clId="{1E1BC17B-0C32-47F1-9231-0CF65ED7DB08}" dt="2021-04-25T05:13:06.159" v="2162" actId="1076"/>
        <pc:sldMkLst>
          <pc:docMk/>
          <pc:sldMk cId="0" sldId="266"/>
        </pc:sldMkLst>
        <pc:spChg chg="mod">
          <ac:chgData name="有野 哲章" userId="2b83d7a64a31c28b" providerId="LiveId" clId="{1E1BC17B-0C32-47F1-9231-0CF65ED7DB08}" dt="2021-04-25T05:11:51.574" v="2147" actId="1076"/>
          <ac:spMkLst>
            <pc:docMk/>
            <pc:sldMk cId="0" sldId="266"/>
            <ac:spMk id="2" creationId="{00000000-0000-0000-0000-000000000000}"/>
          </ac:spMkLst>
        </pc:spChg>
        <pc:spChg chg="mod">
          <ac:chgData name="有野 哲章" userId="2b83d7a64a31c28b" providerId="LiveId" clId="{1E1BC17B-0C32-47F1-9231-0CF65ED7DB08}" dt="2021-04-25T05:12:47.899" v="2158" actId="14100"/>
          <ac:spMkLst>
            <pc:docMk/>
            <pc:sldMk cId="0" sldId="266"/>
            <ac:spMk id="3" creationId="{00000000-0000-0000-0000-000000000000}"/>
          </ac:spMkLst>
        </pc:spChg>
        <pc:spChg chg="mod">
          <ac:chgData name="有野 哲章" userId="2b83d7a64a31c28b" providerId="LiveId" clId="{1E1BC17B-0C32-47F1-9231-0CF65ED7DB08}" dt="2021-04-25T05:12:11.404" v="2151" actId="1076"/>
          <ac:spMkLst>
            <pc:docMk/>
            <pc:sldMk cId="0" sldId="266"/>
            <ac:spMk id="4" creationId="{203DBC47-5234-4900-8EAF-5848787E17C0}"/>
          </ac:spMkLst>
        </pc:spChg>
        <pc:spChg chg="add mod">
          <ac:chgData name="有野 哲章" userId="2b83d7a64a31c28b" providerId="LiveId" clId="{1E1BC17B-0C32-47F1-9231-0CF65ED7DB08}" dt="2021-04-25T05:13:06.159" v="2162" actId="1076"/>
          <ac:spMkLst>
            <pc:docMk/>
            <pc:sldMk cId="0" sldId="266"/>
            <ac:spMk id="5" creationId="{E534FF13-D29A-447F-A611-CE128A1EA1A9}"/>
          </ac:spMkLst>
        </pc:spChg>
      </pc:sldChg>
      <pc:sldChg chg="modSp del mod">
        <pc:chgData name="有野 哲章" userId="2b83d7a64a31c28b" providerId="LiveId" clId="{1E1BC17B-0C32-47F1-9231-0CF65ED7DB08}" dt="2021-04-25T05:07:14.929" v="2035" actId="47"/>
        <pc:sldMkLst>
          <pc:docMk/>
          <pc:sldMk cId="164095634" sldId="948"/>
        </pc:sldMkLst>
        <pc:spChg chg="mod">
          <ac:chgData name="有野 哲章" userId="2b83d7a64a31c28b" providerId="LiveId" clId="{1E1BC17B-0C32-47F1-9231-0CF65ED7DB08}" dt="2021-04-25T05:06:45.024" v="2026" actId="21"/>
          <ac:spMkLst>
            <pc:docMk/>
            <pc:sldMk cId="164095634" sldId="948"/>
            <ac:spMk id="3" creationId="{E897E1FF-E3D8-4A02-9425-6EADA30D701F}"/>
          </ac:spMkLst>
        </pc:spChg>
      </pc:sldChg>
      <pc:sldChg chg="modSp mod">
        <pc:chgData name="有野 哲章" userId="2b83d7a64a31c28b" providerId="LiveId" clId="{1E1BC17B-0C32-47F1-9231-0CF65ED7DB08}" dt="2021-04-25T05:13:36.691" v="2164" actId="2711"/>
        <pc:sldMkLst>
          <pc:docMk/>
          <pc:sldMk cId="2998020162" sldId="950"/>
        </pc:sldMkLst>
        <pc:spChg chg="mod">
          <ac:chgData name="有野 哲章" userId="2b83d7a64a31c28b" providerId="LiveId" clId="{1E1BC17B-0C32-47F1-9231-0CF65ED7DB08}" dt="2021-04-25T05:13:36.691" v="2164" actId="2711"/>
          <ac:spMkLst>
            <pc:docMk/>
            <pc:sldMk cId="2998020162" sldId="950"/>
            <ac:spMk id="7" creationId="{D86208CA-EE92-43FE-9F20-E11E090E2EB5}"/>
          </ac:spMkLst>
        </pc:spChg>
      </pc:sldChg>
      <pc:sldChg chg="modSp mod">
        <pc:chgData name="有野 哲章" userId="2b83d7a64a31c28b" providerId="LiveId" clId="{1E1BC17B-0C32-47F1-9231-0CF65ED7DB08}" dt="2021-04-25T05:09:39.911" v="2079" actId="20577"/>
        <pc:sldMkLst>
          <pc:docMk/>
          <pc:sldMk cId="3770056312" sldId="957"/>
        </pc:sldMkLst>
        <pc:spChg chg="mod">
          <ac:chgData name="有野 哲章" userId="2b83d7a64a31c28b" providerId="LiveId" clId="{1E1BC17B-0C32-47F1-9231-0CF65ED7DB08}" dt="2021-04-25T04:52:28.107" v="975" actId="20577"/>
          <ac:spMkLst>
            <pc:docMk/>
            <pc:sldMk cId="3770056312" sldId="957"/>
            <ac:spMk id="2" creationId="{00000000-0000-0000-0000-000000000000}"/>
          </ac:spMkLst>
        </pc:spChg>
        <pc:spChg chg="mod">
          <ac:chgData name="有野 哲章" userId="2b83d7a64a31c28b" providerId="LiveId" clId="{1E1BC17B-0C32-47F1-9231-0CF65ED7DB08}" dt="2021-04-25T05:09:39.911" v="2079" actId="20577"/>
          <ac:spMkLst>
            <pc:docMk/>
            <pc:sldMk cId="3770056312" sldId="957"/>
            <ac:spMk id="3" creationId="{00000000-0000-0000-0000-000000000000}"/>
          </ac:spMkLst>
        </pc:spChg>
      </pc:sldChg>
      <pc:sldChg chg="modSp del mod">
        <pc:chgData name="有野 哲章" userId="2b83d7a64a31c28b" providerId="LiveId" clId="{1E1BC17B-0C32-47F1-9231-0CF65ED7DB08}" dt="2021-04-25T05:12:31.801" v="2155" actId="47"/>
        <pc:sldMkLst>
          <pc:docMk/>
          <pc:sldMk cId="2190506908" sldId="960"/>
        </pc:sldMkLst>
        <pc:spChg chg="mod">
          <ac:chgData name="有野 哲章" userId="2b83d7a64a31c28b" providerId="LiveId" clId="{1E1BC17B-0C32-47F1-9231-0CF65ED7DB08}" dt="2021-04-25T05:11:03.928" v="2131" actId="20577"/>
          <ac:spMkLst>
            <pc:docMk/>
            <pc:sldMk cId="2190506908" sldId="960"/>
            <ac:spMk id="3" creationId="{00000000-0000-0000-0000-000000000000}"/>
          </ac:spMkLst>
        </pc:spChg>
      </pc:sldChg>
      <pc:sldChg chg="modSp mod">
        <pc:chgData name="有野 哲章" userId="2b83d7a64a31c28b" providerId="LiveId" clId="{1E1BC17B-0C32-47F1-9231-0CF65ED7DB08}" dt="2021-04-25T05:14:54.227" v="2182" actId="2711"/>
        <pc:sldMkLst>
          <pc:docMk/>
          <pc:sldMk cId="1511123100" sldId="961"/>
        </pc:sldMkLst>
        <pc:spChg chg="mod">
          <ac:chgData name="有野 哲章" userId="2b83d7a64a31c28b" providerId="LiveId" clId="{1E1BC17B-0C32-47F1-9231-0CF65ED7DB08}" dt="2021-04-25T05:14:54.227" v="2182" actId="2711"/>
          <ac:spMkLst>
            <pc:docMk/>
            <pc:sldMk cId="1511123100" sldId="961"/>
            <ac:spMk id="2" creationId="{2F0D1DF9-BF2D-4186-8C5C-0B70759BF386}"/>
          </ac:spMkLst>
        </pc:spChg>
      </pc:sldChg>
      <pc:sldChg chg="modSp mod">
        <pc:chgData name="有野 哲章" userId="2b83d7a64a31c28b" providerId="LiveId" clId="{1E1BC17B-0C32-47F1-9231-0CF65ED7DB08}" dt="2021-04-25T05:16:28.603" v="2202" actId="2711"/>
        <pc:sldMkLst>
          <pc:docMk/>
          <pc:sldMk cId="4018736281" sldId="964"/>
        </pc:sldMkLst>
        <pc:spChg chg="mod">
          <ac:chgData name="有野 哲章" userId="2b83d7a64a31c28b" providerId="LiveId" clId="{1E1BC17B-0C32-47F1-9231-0CF65ED7DB08}" dt="2021-04-25T05:16:28.603" v="2202" actId="2711"/>
          <ac:spMkLst>
            <pc:docMk/>
            <pc:sldMk cId="4018736281" sldId="964"/>
            <ac:spMk id="2" creationId="{00000000-0000-0000-0000-000000000000}"/>
          </ac:spMkLst>
        </pc:spChg>
        <pc:spChg chg="mod">
          <ac:chgData name="有野 哲章" userId="2b83d7a64a31c28b" providerId="LiveId" clId="{1E1BC17B-0C32-47F1-9231-0CF65ED7DB08}" dt="2021-04-25T05:07:11.312" v="2034" actId="27636"/>
          <ac:spMkLst>
            <pc:docMk/>
            <pc:sldMk cId="4018736281" sldId="964"/>
            <ac:spMk id="3" creationId="{00000000-0000-0000-0000-000000000000}"/>
          </ac:spMkLst>
        </pc:spChg>
      </pc:sldChg>
      <pc:sldChg chg="modSp mod">
        <pc:chgData name="有野 哲章" userId="2b83d7a64a31c28b" providerId="LiveId" clId="{1E1BC17B-0C32-47F1-9231-0CF65ED7DB08}" dt="2021-04-25T05:23:09.274" v="2287" actId="20577"/>
        <pc:sldMkLst>
          <pc:docMk/>
          <pc:sldMk cId="6992754" sldId="965"/>
        </pc:sldMkLst>
        <pc:spChg chg="mod">
          <ac:chgData name="有野 哲章" userId="2b83d7a64a31c28b" providerId="LiveId" clId="{1E1BC17B-0C32-47F1-9231-0CF65ED7DB08}" dt="2021-04-25T05:23:09.274" v="2287" actId="20577"/>
          <ac:spMkLst>
            <pc:docMk/>
            <pc:sldMk cId="6992754" sldId="965"/>
            <ac:spMk id="2" creationId="{50A8C837-CBEC-41D9-BDDF-A3A038232073}"/>
          </ac:spMkLst>
        </pc:spChg>
      </pc:sldChg>
      <pc:sldChg chg="modSp mod">
        <pc:chgData name="有野 哲章" userId="2b83d7a64a31c28b" providerId="LiveId" clId="{1E1BC17B-0C32-47F1-9231-0CF65ED7DB08}" dt="2021-04-25T05:23:18.703" v="2302" actId="20577"/>
        <pc:sldMkLst>
          <pc:docMk/>
          <pc:sldMk cId="719507830" sldId="966"/>
        </pc:sldMkLst>
        <pc:spChg chg="mod">
          <ac:chgData name="有野 哲章" userId="2b83d7a64a31c28b" providerId="LiveId" clId="{1E1BC17B-0C32-47F1-9231-0CF65ED7DB08}" dt="2021-04-25T05:23:18.703" v="2302" actId="20577"/>
          <ac:spMkLst>
            <pc:docMk/>
            <pc:sldMk cId="719507830" sldId="966"/>
            <ac:spMk id="2" creationId="{D97C4E89-2768-4043-BCE8-DCA00A1E135E}"/>
          </ac:spMkLst>
        </pc:spChg>
      </pc:sldChg>
      <pc:sldChg chg="del">
        <pc:chgData name="有野 哲章" userId="2b83d7a64a31c28b" providerId="LiveId" clId="{1E1BC17B-0C32-47F1-9231-0CF65ED7DB08}" dt="2021-04-20T23:32:57.927" v="0" actId="2696"/>
        <pc:sldMkLst>
          <pc:docMk/>
          <pc:sldMk cId="1921429024" sldId="967"/>
        </pc:sldMkLst>
      </pc:sldChg>
      <pc:sldChg chg="modSp add mod ord">
        <pc:chgData name="有野 哲章" userId="2b83d7a64a31c28b" providerId="LiveId" clId="{1E1BC17B-0C32-47F1-9231-0CF65ED7DB08}" dt="2021-04-25T04:44:51.693" v="76" actId="27636"/>
        <pc:sldMkLst>
          <pc:docMk/>
          <pc:sldMk cId="4076848258" sldId="967"/>
        </pc:sldMkLst>
        <pc:spChg chg="mod">
          <ac:chgData name="有野 哲章" userId="2b83d7a64a31c28b" providerId="LiveId" clId="{1E1BC17B-0C32-47F1-9231-0CF65ED7DB08}" dt="2021-04-25T04:44:51.693" v="76" actId="27636"/>
          <ac:spMkLst>
            <pc:docMk/>
            <pc:sldMk cId="4076848258" sldId="967"/>
            <ac:spMk id="3" creationId="{294490D7-17E6-458C-A957-34ED86B124C1}"/>
          </ac:spMkLst>
        </pc:spChg>
      </pc:sldChg>
      <pc:sldChg chg="modSp mod">
        <pc:chgData name="有野 哲章" userId="2b83d7a64a31c28b" providerId="LiveId" clId="{1E1BC17B-0C32-47F1-9231-0CF65ED7DB08}" dt="2021-04-25T05:08:02.091" v="2039" actId="1076"/>
        <pc:sldMkLst>
          <pc:docMk/>
          <pc:sldMk cId="3025573156" sldId="969"/>
        </pc:sldMkLst>
        <pc:spChg chg="mod">
          <ac:chgData name="有野 哲章" userId="2b83d7a64a31c28b" providerId="LiveId" clId="{1E1BC17B-0C32-47F1-9231-0CF65ED7DB08}" dt="2021-04-25T05:07:49.805" v="2037" actId="2711"/>
          <ac:spMkLst>
            <pc:docMk/>
            <pc:sldMk cId="3025573156" sldId="969"/>
            <ac:spMk id="2" creationId="{60043B35-704A-46B8-9FAF-2E33392E69C6}"/>
          </ac:spMkLst>
        </pc:spChg>
        <pc:spChg chg="mod">
          <ac:chgData name="有野 哲章" userId="2b83d7a64a31c28b" providerId="LiveId" clId="{1E1BC17B-0C32-47F1-9231-0CF65ED7DB08}" dt="2021-04-25T05:08:02.091" v="2039" actId="1076"/>
          <ac:spMkLst>
            <pc:docMk/>
            <pc:sldMk cId="3025573156" sldId="969"/>
            <ac:spMk id="3" creationId="{BB920AC9-9551-40C2-BFDC-72E9485E35F8}"/>
          </ac:spMkLst>
        </pc:spChg>
      </pc:sldChg>
      <pc:sldChg chg="modSp mod">
        <pc:chgData name="有野 哲章" userId="2b83d7a64a31c28b" providerId="LiveId" clId="{1E1BC17B-0C32-47F1-9231-0CF65ED7DB08}" dt="2021-04-25T05:14:31.375" v="2178" actId="1076"/>
        <pc:sldMkLst>
          <pc:docMk/>
          <pc:sldMk cId="2859931089" sldId="970"/>
        </pc:sldMkLst>
        <pc:spChg chg="mod">
          <ac:chgData name="有野 哲章" userId="2b83d7a64a31c28b" providerId="LiveId" clId="{1E1BC17B-0C32-47F1-9231-0CF65ED7DB08}" dt="2021-04-25T05:14:31.375" v="2178" actId="1076"/>
          <ac:spMkLst>
            <pc:docMk/>
            <pc:sldMk cId="2859931089" sldId="970"/>
            <ac:spMk id="2" creationId="{1D938E72-66F2-4389-A753-ED1897B435E2}"/>
          </ac:spMkLst>
        </pc:spChg>
      </pc:sldChg>
      <pc:sldChg chg="modSp mod">
        <pc:chgData name="有野 哲章" userId="2b83d7a64a31c28b" providerId="LiveId" clId="{1E1BC17B-0C32-47F1-9231-0CF65ED7DB08}" dt="2021-04-25T05:15:04.464" v="2184" actId="2711"/>
        <pc:sldMkLst>
          <pc:docMk/>
          <pc:sldMk cId="2448851064" sldId="971"/>
        </pc:sldMkLst>
        <pc:spChg chg="mod">
          <ac:chgData name="有野 哲章" userId="2b83d7a64a31c28b" providerId="LiveId" clId="{1E1BC17B-0C32-47F1-9231-0CF65ED7DB08}" dt="2021-04-25T05:15:04.464" v="2184" actId="2711"/>
          <ac:spMkLst>
            <pc:docMk/>
            <pc:sldMk cId="2448851064" sldId="971"/>
            <ac:spMk id="2" creationId="{B3B70D7A-16FD-4BA4-BD97-688F71A00293}"/>
          </ac:spMkLst>
        </pc:spChg>
      </pc:sldChg>
      <pc:sldChg chg="modSp mod">
        <pc:chgData name="有野 哲章" userId="2b83d7a64a31c28b" providerId="LiveId" clId="{1E1BC17B-0C32-47F1-9231-0CF65ED7DB08}" dt="2021-04-25T05:15:34.249" v="2191" actId="6549"/>
        <pc:sldMkLst>
          <pc:docMk/>
          <pc:sldMk cId="2528223818" sldId="972"/>
        </pc:sldMkLst>
        <pc:spChg chg="mod">
          <ac:chgData name="有野 哲章" userId="2b83d7a64a31c28b" providerId="LiveId" clId="{1E1BC17B-0C32-47F1-9231-0CF65ED7DB08}" dt="2021-04-25T05:15:34.249" v="2191" actId="6549"/>
          <ac:spMkLst>
            <pc:docMk/>
            <pc:sldMk cId="2528223818" sldId="972"/>
            <ac:spMk id="2" creationId="{788F8E4E-C5FE-4053-8BE3-7D191BE05E85}"/>
          </ac:spMkLst>
        </pc:spChg>
      </pc:sldChg>
      <pc:sldChg chg="modSp mod">
        <pc:chgData name="有野 哲章" userId="2b83d7a64a31c28b" providerId="LiveId" clId="{1E1BC17B-0C32-47F1-9231-0CF65ED7DB08}" dt="2021-04-25T05:15:46.371" v="2194" actId="6549"/>
        <pc:sldMkLst>
          <pc:docMk/>
          <pc:sldMk cId="553844839" sldId="973"/>
        </pc:sldMkLst>
        <pc:spChg chg="mod">
          <ac:chgData name="有野 哲章" userId="2b83d7a64a31c28b" providerId="LiveId" clId="{1E1BC17B-0C32-47F1-9231-0CF65ED7DB08}" dt="2021-04-25T05:15:46.371" v="2194" actId="6549"/>
          <ac:spMkLst>
            <pc:docMk/>
            <pc:sldMk cId="553844839" sldId="973"/>
            <ac:spMk id="2" creationId="{BE11EAC4-A85F-4CAA-81AE-2587091CDCB2}"/>
          </ac:spMkLst>
        </pc:spChg>
      </pc:sldChg>
      <pc:sldChg chg="modSp mod">
        <pc:chgData name="有野 哲章" userId="2b83d7a64a31c28b" providerId="LiveId" clId="{1E1BC17B-0C32-47F1-9231-0CF65ED7DB08}" dt="2021-04-25T05:16:04.293" v="2198" actId="6549"/>
        <pc:sldMkLst>
          <pc:docMk/>
          <pc:sldMk cId="199577845" sldId="974"/>
        </pc:sldMkLst>
        <pc:spChg chg="mod">
          <ac:chgData name="有野 哲章" userId="2b83d7a64a31c28b" providerId="LiveId" clId="{1E1BC17B-0C32-47F1-9231-0CF65ED7DB08}" dt="2021-04-25T05:16:04.293" v="2198" actId="6549"/>
          <ac:spMkLst>
            <pc:docMk/>
            <pc:sldMk cId="199577845" sldId="974"/>
            <ac:spMk id="2" creationId="{CFC87C26-337F-42D7-9580-DD82AD8CA3F3}"/>
          </ac:spMkLst>
        </pc:spChg>
      </pc:sldChg>
      <pc:sldChg chg="modSp mod">
        <pc:chgData name="有野 哲章" userId="2b83d7a64a31c28b" providerId="LiveId" clId="{1E1BC17B-0C32-47F1-9231-0CF65ED7DB08}" dt="2021-04-25T05:16:13.821" v="2200" actId="2711"/>
        <pc:sldMkLst>
          <pc:docMk/>
          <pc:sldMk cId="1360094063" sldId="975"/>
        </pc:sldMkLst>
        <pc:spChg chg="mod">
          <ac:chgData name="有野 哲章" userId="2b83d7a64a31c28b" providerId="LiveId" clId="{1E1BC17B-0C32-47F1-9231-0CF65ED7DB08}" dt="2021-04-25T05:16:13.821" v="2200" actId="2711"/>
          <ac:spMkLst>
            <pc:docMk/>
            <pc:sldMk cId="1360094063" sldId="975"/>
            <ac:spMk id="2" creationId="{B0643758-BDF7-4BC0-8142-DDACEC243621}"/>
          </ac:spMkLst>
        </pc:spChg>
      </pc:sldChg>
      <pc:sldChg chg="modSp mod">
        <pc:chgData name="有野 哲章" userId="2b83d7a64a31c28b" providerId="LiveId" clId="{1E1BC17B-0C32-47F1-9231-0CF65ED7DB08}" dt="2021-04-25T05:14:44.536" v="2180" actId="2711"/>
        <pc:sldMkLst>
          <pc:docMk/>
          <pc:sldMk cId="2846903808" sldId="976"/>
        </pc:sldMkLst>
        <pc:spChg chg="mod">
          <ac:chgData name="有野 哲章" userId="2b83d7a64a31c28b" providerId="LiveId" clId="{1E1BC17B-0C32-47F1-9231-0CF65ED7DB08}" dt="2021-04-25T05:14:44.536" v="2180" actId="2711"/>
          <ac:spMkLst>
            <pc:docMk/>
            <pc:sldMk cId="2846903808" sldId="976"/>
            <ac:spMk id="2" creationId="{32505CB0-7809-4631-B5D1-B8D2E48B8BB7}"/>
          </ac:spMkLst>
        </pc:spChg>
      </pc:sldChg>
      <pc:sldChg chg="modSp mod">
        <pc:chgData name="有野 哲章" userId="2b83d7a64a31c28b" providerId="LiveId" clId="{1E1BC17B-0C32-47F1-9231-0CF65ED7DB08}" dt="2021-04-25T05:13:47.157" v="2166" actId="2711"/>
        <pc:sldMkLst>
          <pc:docMk/>
          <pc:sldMk cId="1537168761" sldId="979"/>
        </pc:sldMkLst>
        <pc:spChg chg="mod">
          <ac:chgData name="有野 哲章" userId="2b83d7a64a31c28b" providerId="LiveId" clId="{1E1BC17B-0C32-47F1-9231-0CF65ED7DB08}" dt="2021-04-25T05:13:47.157" v="2166" actId="2711"/>
          <ac:spMkLst>
            <pc:docMk/>
            <pc:sldMk cId="1537168761" sldId="979"/>
            <ac:spMk id="2" creationId="{3D060C15-A2D8-48CC-841C-19504259725B}"/>
          </ac:spMkLst>
        </pc:spChg>
      </pc:sldChg>
      <pc:sldChg chg="modSp mod">
        <pc:chgData name="有野 哲章" userId="2b83d7a64a31c28b" providerId="LiveId" clId="{1E1BC17B-0C32-47F1-9231-0CF65ED7DB08}" dt="2021-04-25T05:15:21.888" v="2188" actId="6549"/>
        <pc:sldMkLst>
          <pc:docMk/>
          <pc:sldMk cId="1212940107" sldId="980"/>
        </pc:sldMkLst>
        <pc:spChg chg="mod">
          <ac:chgData name="有野 哲章" userId="2b83d7a64a31c28b" providerId="LiveId" clId="{1E1BC17B-0C32-47F1-9231-0CF65ED7DB08}" dt="2021-04-25T05:15:21.888" v="2188" actId="6549"/>
          <ac:spMkLst>
            <pc:docMk/>
            <pc:sldMk cId="1212940107" sldId="980"/>
            <ac:spMk id="2" creationId="{B3B70D7A-16FD-4BA4-BD97-688F71A00293}"/>
          </ac:spMkLst>
        </pc:spChg>
      </pc:sldChg>
      <pc:sldChg chg="addSp delSp modSp mod">
        <pc:chgData name="有野 哲章" userId="2b83d7a64a31c28b" providerId="LiveId" clId="{1E1BC17B-0C32-47F1-9231-0CF65ED7DB08}" dt="2021-04-25T04:51:35.756" v="950" actId="20577"/>
        <pc:sldMkLst>
          <pc:docMk/>
          <pc:sldMk cId="3412374319" sldId="981"/>
        </pc:sldMkLst>
        <pc:spChg chg="del">
          <ac:chgData name="有野 哲章" userId="2b83d7a64a31c28b" providerId="LiveId" clId="{1E1BC17B-0C32-47F1-9231-0CF65ED7DB08}" dt="2021-04-25T04:45:55.785" v="77" actId="478"/>
          <ac:spMkLst>
            <pc:docMk/>
            <pc:sldMk cId="3412374319" sldId="981"/>
            <ac:spMk id="2" creationId="{732A4F9C-C425-46B0-9896-17D18B598867}"/>
          </ac:spMkLst>
        </pc:spChg>
        <pc:spChg chg="del">
          <ac:chgData name="有野 哲章" userId="2b83d7a64a31c28b" providerId="LiveId" clId="{1E1BC17B-0C32-47F1-9231-0CF65ED7DB08}" dt="2021-04-25T04:46:02.478" v="79" actId="478"/>
          <ac:spMkLst>
            <pc:docMk/>
            <pc:sldMk cId="3412374319" sldId="981"/>
            <ac:spMk id="3" creationId="{CE674122-E877-4436-A3FD-EAF5BE4C5B5B}"/>
          </ac:spMkLst>
        </pc:spChg>
        <pc:spChg chg="mod">
          <ac:chgData name="有野 哲章" userId="2b83d7a64a31c28b" providerId="LiveId" clId="{1E1BC17B-0C32-47F1-9231-0CF65ED7DB08}" dt="2021-04-25T04:51:35.756" v="950" actId="20577"/>
          <ac:spMkLst>
            <pc:docMk/>
            <pc:sldMk cId="3412374319" sldId="981"/>
            <ac:spMk id="4" creationId="{B29CD219-4587-46C0-9A7D-90DF361031F5}"/>
          </ac:spMkLst>
        </pc:spChg>
        <pc:spChg chg="mod">
          <ac:chgData name="有野 哲章" userId="2b83d7a64a31c28b" providerId="LiveId" clId="{1E1BC17B-0C32-47F1-9231-0CF65ED7DB08}" dt="2021-04-25T04:51:19.639" v="906" actId="1076"/>
          <ac:spMkLst>
            <pc:docMk/>
            <pc:sldMk cId="3412374319" sldId="981"/>
            <ac:spMk id="5" creationId="{640BF043-FBE3-4A13-8515-3556226C7BA9}"/>
          </ac:spMkLst>
        </pc:spChg>
        <pc:spChg chg="add del mod">
          <ac:chgData name="有野 哲章" userId="2b83d7a64a31c28b" providerId="LiveId" clId="{1E1BC17B-0C32-47F1-9231-0CF65ED7DB08}" dt="2021-04-25T04:45:58.807" v="78" actId="478"/>
          <ac:spMkLst>
            <pc:docMk/>
            <pc:sldMk cId="3412374319" sldId="981"/>
            <ac:spMk id="7" creationId="{B1C873D8-D265-46C7-857D-09B17B55F96C}"/>
          </ac:spMkLst>
        </pc:spChg>
      </pc:sldChg>
      <pc:sldChg chg="modSp mod">
        <pc:chgData name="有野 哲章" userId="2b83d7a64a31c28b" providerId="LiveId" clId="{1E1BC17B-0C32-47F1-9231-0CF65ED7DB08}" dt="2021-04-25T05:22:09.773" v="2263" actId="2711"/>
        <pc:sldMkLst>
          <pc:docMk/>
          <pc:sldMk cId="1557550633" sldId="982"/>
        </pc:sldMkLst>
        <pc:spChg chg="mod">
          <ac:chgData name="有野 哲章" userId="2b83d7a64a31c28b" providerId="LiveId" clId="{1E1BC17B-0C32-47F1-9231-0CF65ED7DB08}" dt="2021-04-25T05:22:09.773" v="2263" actId="2711"/>
          <ac:spMkLst>
            <pc:docMk/>
            <pc:sldMk cId="1557550633" sldId="982"/>
            <ac:spMk id="2" creationId="{3D060C15-A2D8-48CC-841C-19504259725B}"/>
          </ac:spMkLst>
        </pc:spChg>
      </pc:sldChg>
      <pc:sldChg chg="addSp delSp modSp mod">
        <pc:chgData name="有野 哲章" userId="2b83d7a64a31c28b" providerId="LiveId" clId="{1E1BC17B-0C32-47F1-9231-0CF65ED7DB08}" dt="2021-04-25T05:21:31.478" v="2259" actId="207"/>
        <pc:sldMkLst>
          <pc:docMk/>
          <pc:sldMk cId="2258900503" sldId="983"/>
        </pc:sldMkLst>
        <pc:spChg chg="del mod">
          <ac:chgData name="有野 哲章" userId="2b83d7a64a31c28b" providerId="LiveId" clId="{1E1BC17B-0C32-47F1-9231-0CF65ED7DB08}" dt="2021-04-25T05:19:32.600" v="2226" actId="478"/>
          <ac:spMkLst>
            <pc:docMk/>
            <pc:sldMk cId="2258900503" sldId="983"/>
            <ac:spMk id="2" creationId="{00000000-0000-0000-0000-000000000000}"/>
          </ac:spMkLst>
        </pc:spChg>
        <pc:spChg chg="mod">
          <ac:chgData name="有野 哲章" userId="2b83d7a64a31c28b" providerId="LiveId" clId="{1E1BC17B-0C32-47F1-9231-0CF65ED7DB08}" dt="2021-04-25T05:21:24.437" v="2257" actId="207"/>
          <ac:spMkLst>
            <pc:docMk/>
            <pc:sldMk cId="2258900503" sldId="983"/>
            <ac:spMk id="3" creationId="{00000000-0000-0000-0000-000000000000}"/>
          </ac:spMkLst>
        </pc:spChg>
        <pc:spChg chg="add del mod">
          <ac:chgData name="有野 哲章" userId="2b83d7a64a31c28b" providerId="LiveId" clId="{1E1BC17B-0C32-47F1-9231-0CF65ED7DB08}" dt="2021-04-25T05:20:05.385" v="2234" actId="478"/>
          <ac:spMkLst>
            <pc:docMk/>
            <pc:sldMk cId="2258900503" sldId="983"/>
            <ac:spMk id="4" creationId="{F6DA4DDB-B4B3-4629-ACBB-BC2895C1C3BB}"/>
          </ac:spMkLst>
        </pc:spChg>
        <pc:spChg chg="add mod">
          <ac:chgData name="有野 哲章" userId="2b83d7a64a31c28b" providerId="LiveId" clId="{1E1BC17B-0C32-47F1-9231-0CF65ED7DB08}" dt="2021-04-25T05:21:27.488" v="2258" actId="207"/>
          <ac:spMkLst>
            <pc:docMk/>
            <pc:sldMk cId="2258900503" sldId="983"/>
            <ac:spMk id="5" creationId="{72FF3591-11B4-4D05-9C88-6A34FA3E02F6}"/>
          </ac:spMkLst>
        </pc:spChg>
        <pc:spChg chg="add del mod">
          <ac:chgData name="有野 哲章" userId="2b83d7a64a31c28b" providerId="LiveId" clId="{1E1BC17B-0C32-47F1-9231-0CF65ED7DB08}" dt="2021-04-25T05:20:20.241" v="2240" actId="478"/>
          <ac:spMkLst>
            <pc:docMk/>
            <pc:sldMk cId="2258900503" sldId="983"/>
            <ac:spMk id="6" creationId="{430500AE-0868-4F98-80E0-AFA169C995A7}"/>
          </ac:spMkLst>
        </pc:spChg>
        <pc:spChg chg="add mod">
          <ac:chgData name="有野 哲章" userId="2b83d7a64a31c28b" providerId="LiveId" clId="{1E1BC17B-0C32-47F1-9231-0CF65ED7DB08}" dt="2021-04-25T05:21:31.478" v="2259" actId="207"/>
          <ac:spMkLst>
            <pc:docMk/>
            <pc:sldMk cId="2258900503" sldId="983"/>
            <ac:spMk id="7" creationId="{49C5CE3D-C2C3-4835-82A4-BB5D123EF175}"/>
          </ac:spMkLst>
        </pc:spChg>
        <pc:spChg chg="add del mod">
          <ac:chgData name="有野 哲章" userId="2b83d7a64a31c28b" providerId="LiveId" clId="{1E1BC17B-0C32-47F1-9231-0CF65ED7DB08}" dt="2021-04-25T05:20:05.386" v="2236"/>
          <ac:spMkLst>
            <pc:docMk/>
            <pc:sldMk cId="2258900503" sldId="983"/>
            <ac:spMk id="9" creationId="{79200712-57F6-46E7-9E30-A51662E40307}"/>
          </ac:spMkLst>
        </pc:spChg>
      </pc:sldChg>
      <pc:sldChg chg="delSp modSp del mod">
        <pc:chgData name="有野 哲章" userId="2b83d7a64a31c28b" providerId="LiveId" clId="{1E1BC17B-0C32-47F1-9231-0CF65ED7DB08}" dt="2021-04-25T05:18:04.105" v="2214" actId="47"/>
        <pc:sldMkLst>
          <pc:docMk/>
          <pc:sldMk cId="2069457844" sldId="984"/>
        </pc:sldMkLst>
        <pc:spChg chg="del mod">
          <ac:chgData name="有野 哲章" userId="2b83d7a64a31c28b" providerId="LiveId" clId="{1E1BC17B-0C32-47F1-9231-0CF65ED7DB08}" dt="2021-04-25T05:17:12.191" v="2203" actId="21"/>
          <ac:spMkLst>
            <pc:docMk/>
            <pc:sldMk cId="2069457844" sldId="984"/>
            <ac:spMk id="2" creationId="{00000000-0000-0000-0000-000000000000}"/>
          </ac:spMkLst>
        </pc:spChg>
        <pc:spChg chg="del mod">
          <ac:chgData name="有野 哲章" userId="2b83d7a64a31c28b" providerId="LiveId" clId="{1E1BC17B-0C32-47F1-9231-0CF65ED7DB08}" dt="2021-04-25T05:17:12.191" v="2203" actId="21"/>
          <ac:spMkLst>
            <pc:docMk/>
            <pc:sldMk cId="2069457844" sldId="984"/>
            <ac:spMk id="3" creationId="{00000000-0000-0000-0000-000000000000}"/>
          </ac:spMkLst>
        </pc:spChg>
      </pc:sldChg>
      <pc:sldChg chg="delSp modSp del mod">
        <pc:chgData name="有野 哲章" userId="2b83d7a64a31c28b" providerId="LiveId" clId="{1E1BC17B-0C32-47F1-9231-0CF65ED7DB08}" dt="2021-04-25T05:18:04.951" v="2215" actId="47"/>
        <pc:sldMkLst>
          <pc:docMk/>
          <pc:sldMk cId="3759157611" sldId="985"/>
        </pc:sldMkLst>
        <pc:spChg chg="del mod">
          <ac:chgData name="有野 哲章" userId="2b83d7a64a31c28b" providerId="LiveId" clId="{1E1BC17B-0C32-47F1-9231-0CF65ED7DB08}" dt="2021-04-25T05:17:41.457" v="2209" actId="21"/>
          <ac:spMkLst>
            <pc:docMk/>
            <pc:sldMk cId="3759157611" sldId="985"/>
            <ac:spMk id="2" creationId="{00000000-0000-0000-0000-000000000000}"/>
          </ac:spMkLst>
        </pc:spChg>
        <pc:spChg chg="del mod">
          <ac:chgData name="有野 哲章" userId="2b83d7a64a31c28b" providerId="LiveId" clId="{1E1BC17B-0C32-47F1-9231-0CF65ED7DB08}" dt="2021-04-25T05:17:41.457" v="2209" actId="21"/>
          <ac:spMkLst>
            <pc:docMk/>
            <pc:sldMk cId="3759157611" sldId="985"/>
            <ac:spMk id="3" creationId="{00000000-0000-0000-0000-000000000000}"/>
          </ac:spMkLst>
        </pc:spChg>
      </pc:sldChg>
      <pc:sldChg chg="delSp modSp del mod">
        <pc:chgData name="有野 哲章" userId="2b83d7a64a31c28b" providerId="LiveId" clId="{1E1BC17B-0C32-47F1-9231-0CF65ED7DB08}" dt="2021-04-25T05:18:32.218" v="2221" actId="47"/>
        <pc:sldMkLst>
          <pc:docMk/>
          <pc:sldMk cId="1564513981" sldId="986"/>
        </pc:sldMkLst>
        <pc:spChg chg="del mod">
          <ac:chgData name="有野 哲章" userId="2b83d7a64a31c28b" providerId="LiveId" clId="{1E1BC17B-0C32-47F1-9231-0CF65ED7DB08}" dt="2021-04-25T05:18:13.851" v="2216" actId="21"/>
          <ac:spMkLst>
            <pc:docMk/>
            <pc:sldMk cId="1564513981" sldId="986"/>
            <ac:spMk id="2" creationId="{00000000-0000-0000-0000-000000000000}"/>
          </ac:spMkLst>
        </pc:spChg>
        <pc:spChg chg="del mod">
          <ac:chgData name="有野 哲章" userId="2b83d7a64a31c28b" providerId="LiveId" clId="{1E1BC17B-0C32-47F1-9231-0CF65ED7DB08}" dt="2021-04-25T05:18:13.851" v="2216" actId="21"/>
          <ac:spMkLst>
            <pc:docMk/>
            <pc:sldMk cId="1564513981" sldId="986"/>
            <ac:spMk id="3" creationId="{00000000-0000-0000-0000-000000000000}"/>
          </ac:spMkLst>
        </pc:spChg>
      </pc:sldChg>
      <pc:sldChg chg="addSp delSp modSp mod">
        <pc:chgData name="有野 哲章" userId="2b83d7a64a31c28b" providerId="LiveId" clId="{1E1BC17B-0C32-47F1-9231-0CF65ED7DB08}" dt="2021-04-25T05:21:41.241" v="2261" actId="207"/>
        <pc:sldMkLst>
          <pc:docMk/>
          <pc:sldMk cId="869288674" sldId="987"/>
        </pc:sldMkLst>
        <pc:spChg chg="del mod">
          <ac:chgData name="有野 哲章" userId="2b83d7a64a31c28b" providerId="LiveId" clId="{1E1BC17B-0C32-47F1-9231-0CF65ED7DB08}" dt="2021-04-25T05:20:36.462" v="2244" actId="478"/>
          <ac:spMkLst>
            <pc:docMk/>
            <pc:sldMk cId="869288674" sldId="987"/>
            <ac:spMk id="2" creationId="{00000000-0000-0000-0000-000000000000}"/>
          </ac:spMkLst>
        </pc:spChg>
        <pc:spChg chg="mod">
          <ac:chgData name="有野 哲章" userId="2b83d7a64a31c28b" providerId="LiveId" clId="{1E1BC17B-0C32-47F1-9231-0CF65ED7DB08}" dt="2021-04-25T05:21:37.418" v="2260" actId="207"/>
          <ac:spMkLst>
            <pc:docMk/>
            <pc:sldMk cId="869288674" sldId="987"/>
            <ac:spMk id="3" creationId="{00000000-0000-0000-0000-000000000000}"/>
          </ac:spMkLst>
        </pc:spChg>
        <pc:spChg chg="add del mod">
          <ac:chgData name="有野 哲章" userId="2b83d7a64a31c28b" providerId="LiveId" clId="{1E1BC17B-0C32-47F1-9231-0CF65ED7DB08}" dt="2021-04-25T05:20:45.511" v="2246" actId="478"/>
          <ac:spMkLst>
            <pc:docMk/>
            <pc:sldMk cId="869288674" sldId="987"/>
            <ac:spMk id="4" creationId="{85832043-63AC-4C7D-9EFA-7C8BFBF1F1BF}"/>
          </ac:spMkLst>
        </pc:spChg>
        <pc:spChg chg="add mod">
          <ac:chgData name="有野 哲章" userId="2b83d7a64a31c28b" providerId="LiveId" clId="{1E1BC17B-0C32-47F1-9231-0CF65ED7DB08}" dt="2021-04-25T05:21:41.241" v="2261" actId="207"/>
          <ac:spMkLst>
            <pc:docMk/>
            <pc:sldMk cId="869288674" sldId="987"/>
            <ac:spMk id="5" creationId="{AD203B09-7A45-44D6-AA06-52AE937CAB77}"/>
          </ac:spMkLst>
        </pc:spChg>
      </pc:sldChg>
    </pc:docChg>
  </pc:docChgLst>
</pc:chgInfo>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2AD35E9-5E45-40C5-9458-99FB07E6AF6A}" type="datetimeFigureOut">
              <a:rPr kumimoji="1" lang="ja-JP" altLang="en-US" smtClean="0"/>
              <a:t>2021/4/25</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0567512-253D-4606-AB12-A29932F4DB91}" type="slidenum">
              <a:rPr kumimoji="1" lang="ja-JP" altLang="en-US" smtClean="0"/>
              <a:t>‹#›</a:t>
            </a:fld>
            <a:endParaRPr kumimoji="1" lang="ja-JP" altLang="en-US"/>
          </a:p>
        </p:txBody>
      </p:sp>
    </p:spTree>
    <p:extLst>
      <p:ext uri="{BB962C8B-B14F-4D97-AF65-F5344CB8AC3E}">
        <p14:creationId xmlns:p14="http://schemas.microsoft.com/office/powerpoint/2010/main" val="3395209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自分を指導してくれる人がいなくなった。</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ja-JP" dirty="0"/>
              <a:t>演習の目的と内容について説明（全）</a:t>
            </a:r>
          </a:p>
          <a:p>
            <a:pPr lvl="0"/>
            <a:r>
              <a:rPr lang="ja-JP" altLang="ja-JP" dirty="0"/>
              <a:t>スライド「演習の内容と目的」に沿って説明する。</a:t>
            </a:r>
          </a:p>
          <a:p>
            <a:pPr lvl="0"/>
            <a:r>
              <a:rPr lang="ja-JP" altLang="ja-JP" u="sng" dirty="0"/>
              <a:t>基礎研修の目的は、</a:t>
            </a:r>
            <a:r>
              <a:rPr lang="ja-JP" altLang="ja-JP" b="1" u="sng" dirty="0">
                <a:solidFill>
                  <a:srgbClr val="FF0000"/>
                </a:solidFill>
              </a:rPr>
              <a:t>支援の流れと枠組み</a:t>
            </a:r>
            <a:r>
              <a:rPr lang="ja-JP" altLang="ja-JP" u="sng" dirty="0"/>
              <a:t>を理解することが主となる。支援の力をつけるためには実践の積み重ねと振り返り等の</a:t>
            </a:r>
            <a:r>
              <a:rPr lang="en-US" altLang="ja-JP" u="sng" dirty="0"/>
              <a:t>OJT</a:t>
            </a:r>
            <a:r>
              <a:rPr lang="ja-JP" altLang="ja-JP" u="sng" dirty="0"/>
              <a:t>の実施が必要であることなどを改めて伝える。</a:t>
            </a:r>
            <a:endParaRPr lang="ja-JP" altLang="ja-JP" dirty="0"/>
          </a:p>
          <a:p>
            <a:endParaRPr kumimoji="1" lang="ja-JP" altLang="en-US" dirty="0"/>
          </a:p>
        </p:txBody>
      </p:sp>
    </p:spTree>
    <p:extLst>
      <p:ext uri="{BB962C8B-B14F-4D97-AF65-F5344CB8AC3E}">
        <p14:creationId xmlns:p14="http://schemas.microsoft.com/office/powerpoint/2010/main" val="239016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908050"/>
            <a:ext cx="6051550" cy="4538663"/>
          </a:xfrm>
        </p:spPr>
      </p:sp>
      <p:sp>
        <p:nvSpPr>
          <p:cNvPr id="3" name="ノート プレースホルダー 2"/>
          <p:cNvSpPr>
            <a:spLocks noGrp="1"/>
          </p:cNvSpPr>
          <p:nvPr>
            <p:ph type="body" idx="1"/>
          </p:nvPr>
        </p:nvSpPr>
        <p:spPr/>
        <p:txBody>
          <a:bodyPr/>
          <a:lstStyle/>
          <a:p>
            <a:pPr>
              <a:lnSpc>
                <a:spcPct val="125000"/>
              </a:lnSpc>
            </a:pPr>
            <a:r>
              <a:rPr kumimoji="1" lang="ja-JP" altLang="en-US" dirty="0"/>
              <a:t>現実的には、こうした流れをしっかりと踏んでいる事業所は多くありません。現実的に行われていないのなら意味がないのではないかと感じる都道府県研修スタッフがいるとこの演習は円滑に進みません。</a:t>
            </a:r>
            <a:endParaRPr kumimoji="1" lang="en-US" altLang="ja-JP" dirty="0"/>
          </a:p>
          <a:p>
            <a:pPr marL="0" indent="0">
              <a:lnSpc>
                <a:spcPct val="125000"/>
              </a:lnSpc>
              <a:buNone/>
            </a:pPr>
            <a:r>
              <a:rPr kumimoji="1" lang="ja-JP" altLang="en-US" dirty="0"/>
              <a:t>上記のような順序で会議・面談を行うことが、</a:t>
            </a:r>
            <a:r>
              <a:rPr kumimoji="1" lang="ja-JP" altLang="en-US" dirty="0">
                <a:solidFill>
                  <a:srgbClr val="FF0000"/>
                </a:solidFill>
              </a:rPr>
              <a:t>利用者主体であること</a:t>
            </a:r>
            <a:r>
              <a:rPr kumimoji="1" lang="ja-JP" altLang="en-US" dirty="0"/>
              <a:t>、</a:t>
            </a:r>
            <a:r>
              <a:rPr kumimoji="1" lang="ja-JP" altLang="en-US" dirty="0">
                <a:solidFill>
                  <a:srgbClr val="FF0000"/>
                </a:solidFill>
              </a:rPr>
              <a:t>権利擁護であること、事業所として本来やらなければならないこと</a:t>
            </a:r>
            <a:r>
              <a:rPr kumimoji="1" lang="ja-JP" altLang="en-US" dirty="0"/>
              <a:t>であることを、基礎研修で受講する方々に理解していただきたいのです。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20</a:t>
            </a:fld>
            <a:endParaRPr lang="en-US" altLang="ja-JP">
              <a:solidFill>
                <a:prstClr val="black"/>
              </a:solidFill>
            </a:endParaRPr>
          </a:p>
        </p:txBody>
      </p:sp>
    </p:spTree>
    <p:extLst>
      <p:ext uri="{BB962C8B-B14F-4D97-AF65-F5344CB8AC3E}">
        <p14:creationId xmlns:p14="http://schemas.microsoft.com/office/powerpoint/2010/main" val="125716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25</a:t>
            </a:fld>
            <a:endParaRPr lang="ja-JP" altLang="en-US" noProof="0"/>
          </a:p>
        </p:txBody>
      </p:sp>
    </p:spTree>
    <p:extLst>
      <p:ext uri="{BB962C8B-B14F-4D97-AF65-F5344CB8AC3E}">
        <p14:creationId xmlns:p14="http://schemas.microsoft.com/office/powerpoint/2010/main" val="11632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26</a:t>
            </a:fld>
            <a:endParaRPr lang="ja-JP" altLang="en-US" noProof="0"/>
          </a:p>
        </p:txBody>
      </p:sp>
    </p:spTree>
    <p:extLst>
      <p:ext uri="{BB962C8B-B14F-4D97-AF65-F5344CB8AC3E}">
        <p14:creationId xmlns:p14="http://schemas.microsoft.com/office/powerpoint/2010/main" val="159187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marL="0" indent="0">
              <a:lnSpc>
                <a:spcPct val="125000"/>
              </a:lnSpc>
              <a:buNone/>
            </a:pPr>
            <a:r>
              <a:rPr lang="ja-JP" altLang="en-US" sz="1200"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sz="1200" u="sng" dirty="0">
                <a:solidFill>
                  <a:schemeClr val="accent2">
                    <a:lumMod val="50000"/>
                  </a:schemeClr>
                </a:solidFill>
                <a:cs typeface="Meiryo UI" pitchFamily="50" charset="-128"/>
              </a:rPr>
              <a:t>「利用計画の内容について納得した上で、事業所の個別支援計画は作成する」と</a:t>
            </a:r>
            <a:r>
              <a:rPr lang="ja-JP" altLang="en-US" sz="1200"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29</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marL="0" indent="0">
              <a:lnSpc>
                <a:spcPct val="125000"/>
              </a:lnSpc>
              <a:buNone/>
            </a:pPr>
            <a:r>
              <a:rPr lang="ja-JP" altLang="en-US" sz="1200"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sz="1200" u="sng" dirty="0">
                <a:solidFill>
                  <a:schemeClr val="accent2">
                    <a:lumMod val="50000"/>
                  </a:schemeClr>
                </a:solidFill>
                <a:cs typeface="Meiryo UI" pitchFamily="50" charset="-128"/>
              </a:rPr>
              <a:t>「利用計画の内容について納得した上で、事業所の個別支援計画は作成する」と</a:t>
            </a:r>
            <a:r>
              <a:rPr lang="ja-JP" altLang="en-US" sz="1200"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Tree>
    <p:extLst>
      <p:ext uri="{BB962C8B-B14F-4D97-AF65-F5344CB8AC3E}">
        <p14:creationId xmlns:p14="http://schemas.microsoft.com/office/powerpoint/2010/main" val="299788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人の幸せは、プロミス（約束）に対し、どういうプロセス（過程）を踏んでいくかだと思う。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生まれてきた足跡が、人を築いている。そう思いながら前進したい。</a:t>
            </a:r>
            <a:endParaRPr lang="en-US" altLang="ja-JP" sz="1200"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35</a:t>
            </a:fld>
            <a:endParaRPr lang="ja-JP" altLang="en-US" noProof="0"/>
          </a:p>
        </p:txBody>
      </p:sp>
    </p:spTree>
    <p:extLst>
      <p:ext uri="{BB962C8B-B14F-4D97-AF65-F5344CB8AC3E}">
        <p14:creationId xmlns:p14="http://schemas.microsoft.com/office/powerpoint/2010/main" val="220924840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8FC17-CA47-4484-92CF-11B7CB0BB62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FB105E-53F0-42A6-84EB-D5E7763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7E7339-16B4-4416-9FF1-10720D769A3D}"/>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5" name="フッター プレースホルダー 4">
            <a:extLst>
              <a:ext uri="{FF2B5EF4-FFF2-40B4-BE49-F238E27FC236}">
                <a16:creationId xmlns:a16="http://schemas.microsoft.com/office/drawing/2014/main" id="{FD7412D5-B9C2-4A46-B3A0-F09B7FBB2B5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D0EDF4D-825D-4FE4-A664-3EA5B323B7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4CC-EADE-4F20-841A-5D69F20D44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41A656-D60A-43DE-8133-65DBB88286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A57CC-895C-4BE5-99D3-7F40C28C1FA2}"/>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5" name="フッター プレースホルダー 4">
            <a:extLst>
              <a:ext uri="{FF2B5EF4-FFF2-40B4-BE49-F238E27FC236}">
                <a16:creationId xmlns:a16="http://schemas.microsoft.com/office/drawing/2014/main" id="{5B892D1F-F616-40CE-A2D6-EC9C45C957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3C5E5E-0212-4B1A-BC4E-2B333DC8EA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6C6DB5-A29E-4025-9044-BA434A59C6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805B3A-DEED-4BC8-B3A4-5399DB35CC5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53D74D-C019-422D-A531-24B540FB23E9}"/>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5" name="フッター プレースホルダー 4">
            <a:extLst>
              <a:ext uri="{FF2B5EF4-FFF2-40B4-BE49-F238E27FC236}">
                <a16:creationId xmlns:a16="http://schemas.microsoft.com/office/drawing/2014/main" id="{04C13260-2EEB-4682-B208-561D014BCF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AF9020-CA5C-4FF8-8863-75B67AD812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C4BA5-3888-4F3A-9EBD-D91B8E37A4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094248-59D9-416F-9595-7C5E2EF2DE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70001A-73FB-4D21-9C5B-0B077B5E9BB2}"/>
              </a:ext>
            </a:extLst>
          </p:cNvPr>
          <p:cNvSpPr>
            <a:spLocks noGrp="1"/>
          </p:cNvSpPr>
          <p:nvPr>
            <p:ph type="dt" sz="half" idx="10"/>
          </p:nvPr>
        </p:nvSpPr>
        <p:spPr/>
        <p:txBody>
          <a:bodyPr/>
          <a:lstStyle/>
          <a:p>
            <a:fld id="{05BFA754-D5C3-4E66-96A6-867B257F58DC}" type="datetimeFigureOut">
              <a:rPr lang="en-US" smtClean="0"/>
              <a:t>4/25/2021</a:t>
            </a:fld>
            <a:endParaRPr lang="en-US" dirty="0"/>
          </a:p>
        </p:txBody>
      </p:sp>
      <p:sp>
        <p:nvSpPr>
          <p:cNvPr id="5" name="フッター プレースホルダー 4">
            <a:extLst>
              <a:ext uri="{FF2B5EF4-FFF2-40B4-BE49-F238E27FC236}">
                <a16:creationId xmlns:a16="http://schemas.microsoft.com/office/drawing/2014/main" id="{19466473-231B-4238-8164-3DDFF534725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D8C3B7-A64B-40B2-8EC1-90C340ADABD8}"/>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96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3668B-FEAC-4AFF-AE6E-B1CC490F5DB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CA27E-82D7-49A1-83EC-361305ACEE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7D3D23-87F5-467F-A468-EED752039320}"/>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5" name="フッター プレースホルダー 4">
            <a:extLst>
              <a:ext uri="{FF2B5EF4-FFF2-40B4-BE49-F238E27FC236}">
                <a16:creationId xmlns:a16="http://schemas.microsoft.com/office/drawing/2014/main" id="{7836A885-620A-4A79-B00A-1C424752B96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299EC8-E19C-459D-BED3-FABA57AC2B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7B8D7-0FE8-4E6D-A651-2697ABE17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6ED2F-5A31-4839-BFED-1CACC32D487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A2C772-8896-49EB-880D-2908D0BB0B7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50A3EA-A06D-44C5-B517-0F7B88501D77}"/>
              </a:ext>
            </a:extLst>
          </p:cNvPr>
          <p:cNvSpPr>
            <a:spLocks noGrp="1"/>
          </p:cNvSpPr>
          <p:nvPr>
            <p:ph type="dt" sz="half" idx="10"/>
          </p:nvPr>
        </p:nvSpPr>
        <p:spPr/>
        <p:txBody>
          <a:bodyPr/>
          <a:lstStyle/>
          <a:p>
            <a:fld id="{05BFA754-D5C3-4E66-96A6-867B257F58DC}" type="datetimeFigureOut">
              <a:rPr lang="en-US" smtClean="0"/>
              <a:t>4/25/2021</a:t>
            </a:fld>
            <a:endParaRPr lang="en-US" dirty="0"/>
          </a:p>
        </p:txBody>
      </p:sp>
      <p:sp>
        <p:nvSpPr>
          <p:cNvPr id="6" name="フッター プレースホルダー 5">
            <a:extLst>
              <a:ext uri="{FF2B5EF4-FFF2-40B4-BE49-F238E27FC236}">
                <a16:creationId xmlns:a16="http://schemas.microsoft.com/office/drawing/2014/main" id="{D4BFE4EC-F98A-4949-80D4-7A647C00509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6AD5FC1-62D2-441C-9423-4264EA778DEA}"/>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0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8866-B4FA-4D31-827D-3F7CB9C26EB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B6EBFB-9B53-4BB7-8DF8-02142DA10A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80DC2E-6873-4252-B3AF-F722F40B8B7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B02040-F183-4BA0-A3EB-1874CCC42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E914E8-2C7C-49DE-9BE8-ABCDB9E3DE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5C19AC-F1A0-4AF6-98A4-09ED5F476001}"/>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8" name="フッター プレースホルダー 7">
            <a:extLst>
              <a:ext uri="{FF2B5EF4-FFF2-40B4-BE49-F238E27FC236}">
                <a16:creationId xmlns:a16="http://schemas.microsoft.com/office/drawing/2014/main" id="{05019AA0-6BF2-4623-93F3-AB83F799909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B337009B-13FE-4E54-8077-906664124F3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9C06-6FF5-4A73-B964-B23393423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D3DC39-A71E-4745-BC17-F7CAB2A42B1D}"/>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4" name="フッター プレースホルダー 3">
            <a:extLst>
              <a:ext uri="{FF2B5EF4-FFF2-40B4-BE49-F238E27FC236}">
                <a16:creationId xmlns:a16="http://schemas.microsoft.com/office/drawing/2014/main" id="{1518D5D1-3DF3-4442-B8A6-292E2949AD3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CA86166-924B-4274-A92C-2A20346A85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CBDBE-3D69-4457-990A-91E7E4813F0F}"/>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3" name="フッター プレースホルダー 2">
            <a:extLst>
              <a:ext uri="{FF2B5EF4-FFF2-40B4-BE49-F238E27FC236}">
                <a16:creationId xmlns:a16="http://schemas.microsoft.com/office/drawing/2014/main" id="{8DEDD814-4862-4DE4-889D-D92A1DA40A9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7E50B3F-DC89-438A-881B-069237FCAF3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1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285CA-DAED-4461-8EF2-5FD8177441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422EC-3FE9-450F-8379-14BDC2E10C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31AC32-281A-4D1A-8B7C-0AF6D6CC21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746A9-CA2A-4D8E-B8CD-A455CCF844D7}"/>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6" name="フッター プレースホルダー 5">
            <a:extLst>
              <a:ext uri="{FF2B5EF4-FFF2-40B4-BE49-F238E27FC236}">
                <a16:creationId xmlns:a16="http://schemas.microsoft.com/office/drawing/2014/main" id="{A905B55C-8F78-4599-A89A-21A0A01787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DC86C-5916-427F-B6CF-4F0023541F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7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D07C6-EA20-47A3-B0FA-DA2F8D98CC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4A7D8D-788A-403A-8BBE-A8BD576A73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8F05E31-9DD3-4D45-A186-AAE66AF84D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D40E0-5D11-4384-AD6C-B014556EA965}"/>
              </a:ext>
            </a:extLst>
          </p:cNvPr>
          <p:cNvSpPr>
            <a:spLocks noGrp="1"/>
          </p:cNvSpPr>
          <p:nvPr>
            <p:ph type="dt" sz="half" idx="10"/>
          </p:nvPr>
        </p:nvSpPr>
        <p:spPr/>
        <p:txBody>
          <a:bodyPr/>
          <a:lstStyle/>
          <a:p>
            <a:fld id="{B61BEF0D-F0BB-DE4B-95CE-6DB70DBA9567}" type="datetimeFigureOut">
              <a:rPr lang="en-US" smtClean="0"/>
              <a:pPr/>
              <a:t>4/25/2021</a:t>
            </a:fld>
            <a:endParaRPr lang="en-US" dirty="0"/>
          </a:p>
        </p:txBody>
      </p:sp>
      <p:sp>
        <p:nvSpPr>
          <p:cNvPr id="6" name="フッター プレースホルダー 5">
            <a:extLst>
              <a:ext uri="{FF2B5EF4-FFF2-40B4-BE49-F238E27FC236}">
                <a16:creationId xmlns:a16="http://schemas.microsoft.com/office/drawing/2014/main" id="{86ED26D0-66E4-4493-AAB6-81EC7B1098C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DF12996-A54F-4422-BB99-FED0C0B379A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10158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06CEA6-59ED-45DF-B0F8-FC7228527D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15654-FC57-4F25-9D88-06C3701DE2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99395E-5A57-4ADD-9FB0-AEA2DCCAAE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4/25/2021</a:t>
            </a:fld>
            <a:endParaRPr lang="en-US" dirty="0"/>
          </a:p>
        </p:txBody>
      </p:sp>
      <p:sp>
        <p:nvSpPr>
          <p:cNvPr id="5" name="フッター プレースホルダー 4">
            <a:extLst>
              <a:ext uri="{FF2B5EF4-FFF2-40B4-BE49-F238E27FC236}">
                <a16:creationId xmlns:a16="http://schemas.microsoft.com/office/drawing/2014/main" id="{B47B2796-5182-4590-9F0E-9B2FF7BD8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1D28B1-C213-4623-845A-D2C99FBB75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611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6.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6.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6.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A936A-1CD0-4627-A4D2-B1CEC57B976C}"/>
              </a:ext>
            </a:extLst>
          </p:cNvPr>
          <p:cNvSpPr>
            <a:spLocks noGrp="1"/>
          </p:cNvSpPr>
          <p:nvPr>
            <p:ph type="ctrTitle"/>
          </p:nvPr>
        </p:nvSpPr>
        <p:spPr>
          <a:xfrm>
            <a:off x="1143000" y="2211754"/>
            <a:ext cx="6858000" cy="2055446"/>
          </a:xfrm>
        </p:spPr>
        <p:txBody>
          <a:bodyPr>
            <a:normAutofit/>
          </a:bodyPr>
          <a:lstStyle/>
          <a:p>
            <a:pPr>
              <a:lnSpc>
                <a:spcPct val="150000"/>
              </a:lnSpc>
            </a:pPr>
            <a:r>
              <a:rPr kumimoji="1" lang="ja-JP" altLang="en-US" sz="4400" dirty="0">
                <a:latin typeface="HGP創英角ｺﾞｼｯｸUB" panose="020B0900000000000000" pitchFamily="50" charset="-128"/>
                <a:ea typeface="HGP創英角ｺﾞｼｯｸUB" panose="020B0900000000000000" pitchFamily="50" charset="-128"/>
              </a:rPr>
              <a:t>研修を企画立案する際の</a:t>
            </a:r>
            <a:br>
              <a:rPr kumimoji="1" lang="en-US" altLang="ja-JP" sz="4400" dirty="0">
                <a:latin typeface="HGP創英角ｺﾞｼｯｸUB" panose="020B0900000000000000" pitchFamily="50" charset="-128"/>
                <a:ea typeface="HGP創英角ｺﾞｼｯｸUB" panose="020B0900000000000000" pitchFamily="50" charset="-128"/>
              </a:rPr>
            </a:br>
            <a:r>
              <a:rPr kumimoji="1" lang="ja-JP" altLang="en-US" sz="4400" dirty="0">
                <a:latin typeface="HGP創英角ｺﾞｼｯｸUB" panose="020B0900000000000000" pitchFamily="50" charset="-128"/>
                <a:ea typeface="HGP創英角ｺﾞｼｯｸUB" panose="020B0900000000000000" pitchFamily="50" charset="-128"/>
              </a:rPr>
              <a:t>ポイント（基礎研修）</a:t>
            </a:r>
          </a:p>
        </p:txBody>
      </p:sp>
      <p:sp>
        <p:nvSpPr>
          <p:cNvPr id="3" name="字幕 2">
            <a:extLst>
              <a:ext uri="{FF2B5EF4-FFF2-40B4-BE49-F238E27FC236}">
                <a16:creationId xmlns:a16="http://schemas.microsoft.com/office/drawing/2014/main" id="{2AF3E549-DCBF-4317-8193-71099F1D7562}"/>
              </a:ext>
            </a:extLst>
          </p:cNvPr>
          <p:cNvSpPr>
            <a:spLocks noGrp="1"/>
          </p:cNvSpPr>
          <p:nvPr>
            <p:ph type="subTitle" idx="1"/>
          </p:nvPr>
        </p:nvSpPr>
        <p:spPr>
          <a:xfrm>
            <a:off x="900723" y="694715"/>
            <a:ext cx="5398477" cy="344731"/>
          </a:xfrm>
        </p:spPr>
        <p:txBody>
          <a:bodyPr/>
          <a:lstStyle/>
          <a:p>
            <a:r>
              <a:rPr kumimoji="1" lang="ja-JP" altLang="en-US" dirty="0"/>
              <a:t>令和</a:t>
            </a:r>
            <a:r>
              <a:rPr kumimoji="1" lang="en-US" altLang="ja-JP" dirty="0"/>
              <a:t>3</a:t>
            </a:r>
            <a:r>
              <a:rPr kumimoji="1" lang="ja-JP" altLang="en-US" dirty="0"/>
              <a:t>年度サービス管理責任者等指導者養成研修</a:t>
            </a:r>
          </a:p>
        </p:txBody>
      </p:sp>
    </p:spTree>
    <p:extLst>
      <p:ext uri="{BB962C8B-B14F-4D97-AF65-F5344CB8AC3E}">
        <p14:creationId xmlns:p14="http://schemas.microsoft.com/office/powerpoint/2010/main" val="32000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a:latin typeface="+mn-lt"/>
                          <a:ea typeface="+mn-ea"/>
                        </a:rPr>
                        <a:t>サービス等利用計画等と個別支援計画の連携、ニーズの把握、課題の整理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プロセスの理解、サービス（支援）担当者、（個別）支援会議、モニタリング、傾聴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モニタリング、サービス等利用計画等との連動、多職種連携、情報の整理</a:t>
                      </a:r>
                    </a:p>
                  </a:txBody>
                  <a:tcPr/>
                </a:tc>
                <a:extLst>
                  <a:ext uri="{0D108BD9-81ED-4DB2-BD59-A6C34878D82A}">
                    <a16:rowId xmlns:a16="http://schemas.microsoft.com/office/drawing/2014/main" val="3987194005"/>
                  </a:ext>
                </a:extLst>
              </a:tr>
            </a:tbl>
          </a:graphicData>
        </a:graphic>
      </p:graphicFrame>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34008" y="1574381"/>
            <a:ext cx="8475984" cy="4978479"/>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〇　障害福祉サービス等の提供に関する</a:t>
            </a:r>
            <a:r>
              <a:rPr lang="ja-JP" altLang="en-US" sz="3200" dirty="0">
                <a:solidFill>
                  <a:srgbClr val="FF0000"/>
                </a:solidFill>
              </a:rPr>
              <a:t>基本</a:t>
            </a:r>
            <a:endParaRPr lang="en-US" altLang="ja-JP" sz="3200" dirty="0">
              <a:solidFill>
                <a:srgbClr val="FF0000"/>
              </a:solidFill>
            </a:endParaRPr>
          </a:p>
          <a:p>
            <a:pPr marL="179388" indent="-179388">
              <a:lnSpc>
                <a:spcPct val="125000"/>
              </a:lnSpc>
            </a:pPr>
            <a:r>
              <a:rPr lang="ja-JP" altLang="en-US" sz="3200" dirty="0">
                <a:solidFill>
                  <a:srgbClr val="FF0000"/>
                </a:solidFill>
              </a:rPr>
              <a:t>　的な理念や倫理等の基礎を押さえる</a:t>
            </a:r>
            <a:r>
              <a:rPr lang="ja-JP" altLang="en-US" sz="3200" dirty="0"/>
              <a:t>。</a:t>
            </a:r>
          </a:p>
          <a:p>
            <a:pPr marL="179388" indent="-179388">
              <a:lnSpc>
                <a:spcPct val="125000"/>
              </a:lnSpc>
            </a:pPr>
            <a:r>
              <a:rPr lang="ja-JP" altLang="en-US" sz="3200" dirty="0"/>
              <a:t>〇　相談支援専門員が作成する</a:t>
            </a:r>
            <a:r>
              <a:rPr lang="ja-JP" altLang="en-US" sz="3200" u="sng" dirty="0"/>
              <a:t>サービス等利</a:t>
            </a:r>
            <a:endParaRPr lang="en-US" altLang="ja-JP" sz="3200" u="sng" dirty="0"/>
          </a:p>
          <a:p>
            <a:pPr marL="179388" indent="-179388">
              <a:lnSpc>
                <a:spcPct val="125000"/>
              </a:lnSpc>
            </a:pPr>
            <a:r>
              <a:rPr lang="ja-JP" altLang="en-US" sz="3200" dirty="0"/>
              <a:t>　</a:t>
            </a:r>
            <a:r>
              <a:rPr lang="ja-JP" altLang="en-US" sz="3200" u="sng" dirty="0"/>
              <a:t>用計画と個別支援計画の関係をおさえる。</a:t>
            </a:r>
            <a:endParaRPr lang="en-US" altLang="ja-JP" sz="3200" u="sng" dirty="0"/>
          </a:p>
          <a:p>
            <a:pPr marL="179388" indent="-179388">
              <a:lnSpc>
                <a:spcPct val="125000"/>
              </a:lnSpc>
            </a:pPr>
            <a:r>
              <a:rPr lang="ja-JP" altLang="en-US" sz="3200" dirty="0"/>
              <a:t>〇　</a:t>
            </a:r>
            <a:r>
              <a:rPr lang="ja-JP" altLang="en-US" sz="3200" u="sng" dirty="0"/>
              <a:t>個々の利用者に応じた</a:t>
            </a:r>
            <a:r>
              <a:rPr lang="en-US" altLang="ja-JP" sz="3200" u="sng" dirty="0">
                <a:solidFill>
                  <a:srgbClr val="FF0000"/>
                </a:solidFill>
              </a:rPr>
              <a:t>『</a:t>
            </a:r>
            <a:r>
              <a:rPr lang="ja-JP" altLang="en-US" sz="3200" u="sng" dirty="0">
                <a:solidFill>
                  <a:srgbClr val="FF0000"/>
                </a:solidFill>
              </a:rPr>
              <a:t>個別支援計画</a:t>
            </a:r>
            <a:r>
              <a:rPr lang="en-US" altLang="ja-JP" sz="3200" u="sng" dirty="0">
                <a:solidFill>
                  <a:srgbClr val="FF0000"/>
                </a:solidFill>
              </a:rPr>
              <a:t>』</a:t>
            </a:r>
            <a:r>
              <a:rPr lang="ja-JP" altLang="en-US" sz="3200" u="sng" dirty="0">
                <a:solidFill>
                  <a:srgbClr val="FF0000"/>
                </a:solidFill>
              </a:rPr>
              <a:t>　</a:t>
            </a:r>
            <a:endParaRPr lang="en-US" altLang="ja-JP" sz="3200" u="sng" dirty="0">
              <a:solidFill>
                <a:srgbClr val="FF0000"/>
              </a:solidFill>
            </a:endParaRPr>
          </a:p>
          <a:p>
            <a:pPr marL="179388" indent="-179388">
              <a:lnSpc>
                <a:spcPct val="125000"/>
              </a:lnSpc>
            </a:pPr>
            <a:r>
              <a:rPr lang="ja-JP" altLang="en-US" sz="3200" dirty="0">
                <a:solidFill>
                  <a:srgbClr val="FF0000"/>
                </a:solidFill>
              </a:rPr>
              <a:t>　</a:t>
            </a:r>
            <a:r>
              <a:rPr lang="ja-JP" altLang="en-US" sz="3200" u="sng" dirty="0"/>
              <a:t>の意味・知識・技術等の原則論</a:t>
            </a:r>
            <a:r>
              <a:rPr lang="ja-JP" altLang="en-US" sz="3200" dirty="0"/>
              <a:t>を押さえる。</a:t>
            </a:r>
            <a:endParaRPr lang="en-US" altLang="ja-JP" sz="3200" dirty="0"/>
          </a:p>
          <a:p>
            <a:pPr marL="179388" indent="-179388">
              <a:lnSpc>
                <a:spcPct val="125000"/>
              </a:lnSpc>
            </a:pPr>
            <a:r>
              <a:rPr lang="ja-JP" altLang="en-US" sz="3200" dirty="0"/>
              <a:t>〇</a:t>
            </a:r>
            <a:r>
              <a:rPr lang="ja-JP" altLang="en-US" sz="3200" dirty="0">
                <a:solidFill>
                  <a:srgbClr val="FF0000"/>
                </a:solidFill>
              </a:rPr>
              <a:t>　</a:t>
            </a:r>
            <a:r>
              <a:rPr lang="en-US" altLang="ja-JP" sz="3200" dirty="0">
                <a:solidFill>
                  <a:srgbClr val="FF0000"/>
                </a:solidFill>
              </a:rPr>
              <a:t>『</a:t>
            </a:r>
            <a:r>
              <a:rPr lang="ja-JP" altLang="en-US" sz="3200" dirty="0">
                <a:solidFill>
                  <a:srgbClr val="FF0000"/>
                </a:solidFill>
              </a:rPr>
              <a:t>個別支援計画</a:t>
            </a:r>
            <a:r>
              <a:rPr lang="en-US" altLang="ja-JP" sz="3200" dirty="0">
                <a:solidFill>
                  <a:srgbClr val="FF0000"/>
                </a:solidFill>
              </a:rPr>
              <a:t>』</a:t>
            </a:r>
            <a:r>
              <a:rPr lang="ja-JP" altLang="en-US" sz="3200" dirty="0">
                <a:solidFill>
                  <a:srgbClr val="FF0000"/>
                </a:solidFill>
              </a:rPr>
              <a:t>作成・修正の能力</a:t>
            </a:r>
            <a:r>
              <a:rPr lang="ja-JP" altLang="en-US" sz="3200" dirty="0"/>
              <a:t>を、演習等を通じて獲得する。</a:t>
            </a:r>
            <a:endParaRPr lang="en-US" altLang="ja-JP" sz="3200" dirty="0"/>
          </a:p>
        </p:txBody>
      </p:sp>
    </p:spTree>
    <p:extLst>
      <p:ext uri="{BB962C8B-B14F-4D97-AF65-F5344CB8AC3E}">
        <p14:creationId xmlns:p14="http://schemas.microsoft.com/office/powerpoint/2010/main" val="32410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34008" y="1183216"/>
            <a:ext cx="8475984" cy="5132367"/>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〇　事業所内で個別支援会議を開き、</a:t>
            </a:r>
            <a:r>
              <a:rPr lang="ja-JP" altLang="en-US" sz="3200" dirty="0">
                <a:solidFill>
                  <a:srgbClr val="FF0000"/>
                </a:solidFill>
              </a:rPr>
              <a:t>多職種連携が個別支援計画作成に必須</a:t>
            </a:r>
            <a:r>
              <a:rPr lang="ja-JP" altLang="en-US" sz="3200" dirty="0"/>
              <a:t>であることを押さえる。</a:t>
            </a:r>
          </a:p>
          <a:p>
            <a:pPr marL="179388" indent="-179388">
              <a:lnSpc>
                <a:spcPct val="125000"/>
              </a:lnSpc>
            </a:pPr>
            <a:r>
              <a:rPr lang="ja-JP" altLang="en-US" sz="3200" dirty="0"/>
              <a:t>〇　</a:t>
            </a:r>
            <a:r>
              <a:rPr lang="ja-JP" altLang="en-US" sz="3200" dirty="0">
                <a:solidFill>
                  <a:srgbClr val="FF0000"/>
                </a:solidFill>
              </a:rPr>
              <a:t>各分野ごとの視点</a:t>
            </a:r>
            <a:r>
              <a:rPr lang="ja-JP" altLang="en-US" sz="3200" dirty="0"/>
              <a:t>についても講義で学ぶ。</a:t>
            </a:r>
            <a:endParaRPr lang="en-US" altLang="ja-JP" sz="3200" dirty="0"/>
          </a:p>
          <a:p>
            <a:pPr marL="179388" indent="-179388">
              <a:lnSpc>
                <a:spcPct val="125000"/>
              </a:lnSpc>
            </a:pPr>
            <a:r>
              <a:rPr lang="ja-JP" altLang="en-US" sz="3200" dirty="0"/>
              <a:t>〇　修了時の到達レベルはアセスメントからモニタリングまでの一連の</a:t>
            </a:r>
            <a:r>
              <a:rPr lang="ja-JP" altLang="en-US" sz="4000" dirty="0">
                <a:solidFill>
                  <a:srgbClr val="FF0000"/>
                </a:solidFill>
              </a:rPr>
              <a:t>プロセス</a:t>
            </a:r>
            <a:r>
              <a:rPr lang="ja-JP" altLang="en-US" sz="3200" dirty="0">
                <a:solidFill>
                  <a:srgbClr val="FF0000"/>
                </a:solidFill>
              </a:rPr>
              <a:t>を理解</a:t>
            </a:r>
            <a:r>
              <a:rPr lang="ja-JP" altLang="en-US" sz="3200" dirty="0"/>
              <a:t>した上で、</a:t>
            </a:r>
            <a:r>
              <a:rPr lang="ja-JP" altLang="en-US" sz="3200" u="sng" dirty="0"/>
              <a:t>個別支援計画を作成・修正することができるレベル</a:t>
            </a:r>
            <a:r>
              <a:rPr lang="ja-JP" altLang="en-US" sz="3200" dirty="0"/>
              <a:t>とする。</a:t>
            </a:r>
          </a:p>
        </p:txBody>
      </p:sp>
    </p:spTree>
    <p:extLst>
      <p:ext uri="{BB962C8B-B14F-4D97-AF65-F5344CB8AC3E}">
        <p14:creationId xmlns:p14="http://schemas.microsoft.com/office/powerpoint/2010/main" val="10222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基礎研修の到達目標</a:t>
            </a:r>
          </a:p>
        </p:txBody>
      </p:sp>
      <p:sp>
        <p:nvSpPr>
          <p:cNvPr id="3" name="正方形/長方形 2"/>
          <p:cNvSpPr/>
          <p:nvPr/>
        </p:nvSpPr>
        <p:spPr>
          <a:xfrm>
            <a:off x="344489" y="1258338"/>
            <a:ext cx="8475984" cy="490634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2800" dirty="0"/>
              <a:t>〇　修了後の役割像としては、各事業所内において</a:t>
            </a:r>
            <a:r>
              <a:rPr lang="ja-JP" altLang="en-US" sz="2800" dirty="0">
                <a:solidFill>
                  <a:srgbClr val="FF0000"/>
                </a:solidFill>
              </a:rPr>
              <a:t>サビ児管の指導の下</a:t>
            </a:r>
            <a:r>
              <a:rPr lang="ja-JP" altLang="en-US" sz="2800" dirty="0"/>
              <a:t>、</a:t>
            </a:r>
            <a:r>
              <a:rPr lang="ja-JP" altLang="en-US" sz="2800" u="sng" dirty="0"/>
              <a:t>実際に個別支援計画の作成・修正に携わることを想定</a:t>
            </a:r>
            <a:endParaRPr lang="en-US" altLang="ja-JP" sz="2800" u="sng" dirty="0"/>
          </a:p>
          <a:p>
            <a:pPr marL="179388" indent="-179388">
              <a:lnSpc>
                <a:spcPct val="125000"/>
              </a:lnSpc>
            </a:pPr>
            <a:r>
              <a:rPr lang="ja-JP" altLang="en-US" sz="2800" dirty="0"/>
              <a:t>〇　基礎研修修了者は、基礎研修</a:t>
            </a:r>
            <a:r>
              <a:rPr lang="ja-JP" altLang="en-US" sz="2800" dirty="0">
                <a:solidFill>
                  <a:srgbClr val="FF0000"/>
                </a:solidFill>
              </a:rPr>
              <a:t>修了後２年間</a:t>
            </a:r>
            <a:r>
              <a:rPr lang="ja-JP" altLang="en-US" sz="2800" dirty="0"/>
              <a:t>において個別支援計画作成の</a:t>
            </a:r>
            <a:r>
              <a:rPr lang="ja-JP" altLang="en-US" sz="2800" dirty="0">
                <a:solidFill>
                  <a:srgbClr val="FF0000"/>
                </a:solidFill>
              </a:rPr>
              <a:t>臨床を経た後に、実践研修を受ける</a:t>
            </a:r>
            <a:r>
              <a:rPr lang="ja-JP" altLang="en-US" sz="2800" dirty="0"/>
              <a:t>ものとする</a:t>
            </a:r>
          </a:p>
          <a:p>
            <a:pPr marL="179388" indent="-179388">
              <a:lnSpc>
                <a:spcPct val="125000"/>
              </a:lnSpc>
            </a:pPr>
            <a:r>
              <a:rPr lang="ja-JP" altLang="en-US" sz="2800" dirty="0"/>
              <a:t>〇　制度的には、基礎研修修了者は事業所において</a:t>
            </a:r>
            <a:r>
              <a:rPr lang="ja-JP" altLang="en-US" sz="2800" dirty="0">
                <a:solidFill>
                  <a:srgbClr val="FF0000"/>
                </a:solidFill>
              </a:rPr>
              <a:t>個別支援計画の原案を作成することができる</a:t>
            </a:r>
            <a:r>
              <a:rPr lang="ja-JP" altLang="en-US" sz="2800" dirty="0"/>
              <a:t>ように構築する。（ＯＪＴ）</a:t>
            </a:r>
          </a:p>
        </p:txBody>
      </p:sp>
    </p:spTree>
    <p:extLst>
      <p:ext uri="{BB962C8B-B14F-4D97-AF65-F5344CB8AC3E}">
        <p14:creationId xmlns:p14="http://schemas.microsoft.com/office/powerpoint/2010/main" val="377005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63" y="279158"/>
            <a:ext cx="8382000" cy="596165"/>
          </a:xfrm>
          <a:ln/>
        </p:spPr>
        <p:style>
          <a:lnRef idx="1">
            <a:schemeClr val="accent2"/>
          </a:lnRef>
          <a:fillRef idx="2">
            <a:schemeClr val="accent2"/>
          </a:fillRef>
          <a:effectRef idx="1">
            <a:schemeClr val="accent2"/>
          </a:effectRef>
          <a:fontRef idx="minor">
            <a:schemeClr val="dk1"/>
          </a:fontRef>
        </p:style>
        <p:txBody>
          <a:bodyPr>
            <a:normAutofit/>
          </a:bodyPr>
          <a:lstStyle/>
          <a:p>
            <a:pPr>
              <a:defRPr/>
            </a:pPr>
            <a:r>
              <a:rPr lang="ja-JP" altLang="en-US" sz="2400" dirty="0"/>
              <a:t>サービス管理責任者・児童発達支援管理責任者は・・・</a:t>
            </a:r>
          </a:p>
        </p:txBody>
      </p:sp>
      <p:sp>
        <p:nvSpPr>
          <p:cNvPr id="3" name="コンテンツ プレースホルダ 2"/>
          <p:cNvSpPr>
            <a:spLocks noGrp="1"/>
          </p:cNvSpPr>
          <p:nvPr>
            <p:ph idx="1"/>
          </p:nvPr>
        </p:nvSpPr>
        <p:spPr>
          <a:xfrm>
            <a:off x="460863" y="966535"/>
            <a:ext cx="8382000" cy="3042757"/>
          </a:xfr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a:lnSpc>
                <a:spcPct val="135000"/>
              </a:lnSpc>
              <a:defRPr/>
            </a:pPr>
            <a:r>
              <a:rPr lang="ja-JP" altLang="en-US" sz="2000" dirty="0"/>
              <a:t>相談支援専門員の示したサービス等利用計画・障害児支援利用計画を</a:t>
            </a:r>
            <a:r>
              <a:rPr lang="ja-JP" altLang="en-US" sz="2000" b="1" dirty="0">
                <a:solidFill>
                  <a:srgbClr val="FF0000"/>
                </a:solidFill>
              </a:rPr>
              <a:t>参考にして</a:t>
            </a:r>
            <a:r>
              <a:rPr lang="ja-JP" altLang="en-US" sz="2000" dirty="0"/>
              <a:t>、自事業所が展開する支援を、</a:t>
            </a:r>
            <a:r>
              <a:rPr lang="ja-JP" altLang="en-US" sz="2000" i="1" u="sng" dirty="0">
                <a:solidFill>
                  <a:srgbClr val="FF0000"/>
                </a:solidFill>
                <a:effectLst>
                  <a:outerShdw blurRad="38100" dist="38100" dir="2700000" algn="tl">
                    <a:srgbClr val="000000">
                      <a:alpha val="43137"/>
                    </a:srgbClr>
                  </a:outerShdw>
                </a:effectLst>
              </a:rPr>
              <a:t>必要なだけ</a:t>
            </a:r>
            <a:r>
              <a:rPr lang="ja-JP" altLang="en-US" sz="2000" dirty="0">
                <a:solidFill>
                  <a:srgbClr val="FF0000"/>
                </a:solidFill>
              </a:rPr>
              <a:t>、</a:t>
            </a:r>
            <a:r>
              <a:rPr lang="ja-JP" altLang="en-US" sz="2000" dirty="0">
                <a:solidFill>
                  <a:schemeClr val="tx1"/>
                </a:solidFill>
              </a:rPr>
              <a:t>本人</a:t>
            </a:r>
            <a:r>
              <a:rPr lang="ja-JP" altLang="en-US" sz="2000" dirty="0"/>
              <a:t>（子供や家族）に提供することになります。</a:t>
            </a:r>
            <a:endParaRPr lang="en-US" altLang="ja-JP" sz="2000" dirty="0"/>
          </a:p>
          <a:p>
            <a:pPr marL="0" indent="0">
              <a:lnSpc>
                <a:spcPct val="135000"/>
              </a:lnSpc>
              <a:buNone/>
              <a:defRPr/>
            </a:pPr>
            <a:r>
              <a:rPr lang="ja-JP" altLang="en-US" sz="2000" dirty="0"/>
              <a:t>（受給量に関して事業所から直接家族に増やしていくことを勧めるということは、特別なケースを除いて、適切ではありません。</a:t>
            </a:r>
            <a:r>
              <a:rPr lang="ja-JP" altLang="en-US" sz="2000" u="sng" dirty="0"/>
              <a:t>事業所以外の第三者の視点から、受給量を提案していくという仕組みがベースであることは理解しておきましょう。</a:t>
            </a:r>
            <a:r>
              <a:rPr lang="ja-JP" altLang="en-US" sz="2000" dirty="0"/>
              <a:t>）</a:t>
            </a:r>
            <a:endParaRPr lang="en-US" altLang="ja-JP" sz="2000" dirty="0"/>
          </a:p>
        </p:txBody>
      </p:sp>
      <p:sp>
        <p:nvSpPr>
          <p:cNvPr id="4" name="角丸四角形 15">
            <a:extLst>
              <a:ext uri="{FF2B5EF4-FFF2-40B4-BE49-F238E27FC236}">
                <a16:creationId xmlns:a16="http://schemas.microsoft.com/office/drawing/2014/main" id="{203DBC47-5234-4900-8EAF-5848787E17C0}"/>
              </a:ext>
            </a:extLst>
          </p:cNvPr>
          <p:cNvSpPr/>
          <p:nvPr/>
        </p:nvSpPr>
        <p:spPr>
          <a:xfrm rot="20234932">
            <a:off x="160741" y="237985"/>
            <a:ext cx="945880" cy="249802"/>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solidFill>
                  <a:schemeClr val="bg1"/>
                </a:solidFill>
              </a:rPr>
              <a:t>復習！</a:t>
            </a:r>
          </a:p>
        </p:txBody>
      </p:sp>
      <p:sp>
        <p:nvSpPr>
          <p:cNvPr id="5" name="コンテンツ プレースホルダ 2">
            <a:extLst>
              <a:ext uri="{FF2B5EF4-FFF2-40B4-BE49-F238E27FC236}">
                <a16:creationId xmlns:a16="http://schemas.microsoft.com/office/drawing/2014/main" id="{E534FF13-D29A-447F-A611-CE128A1EA1A9}"/>
              </a:ext>
            </a:extLst>
          </p:cNvPr>
          <p:cNvSpPr txBox="1">
            <a:spLocks/>
          </p:cNvSpPr>
          <p:nvPr/>
        </p:nvSpPr>
        <p:spPr>
          <a:xfrm>
            <a:off x="460863" y="4314858"/>
            <a:ext cx="8382000" cy="2016988"/>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dk1"/>
                </a:solidFill>
                <a:latin typeface="+mn-lt"/>
                <a:ea typeface="+mn-ea"/>
                <a:cs typeface="+mn-cs"/>
              </a:defRPr>
            </a:lvl9pPr>
          </a:lstStyle>
          <a:p>
            <a:pPr>
              <a:lnSpc>
                <a:spcPct val="125000"/>
              </a:lnSpc>
              <a:defRPr/>
            </a:pPr>
            <a:r>
              <a:rPr lang="ja-JP" altLang="en-US" sz="2000" dirty="0"/>
              <a:t>事業所が提供する支援内容についての具体的な個別の支援計画を担当に作成させ（あるいは自身が作成し）、家族の承諾を得て、</a:t>
            </a:r>
            <a:r>
              <a:rPr lang="ja-JP" altLang="en-US" sz="2000" b="1" dirty="0">
                <a:solidFill>
                  <a:srgbClr val="FF0000"/>
                </a:solidFill>
              </a:rPr>
              <a:t>適切に</a:t>
            </a:r>
            <a:r>
              <a:rPr lang="ja-JP" altLang="en-US" sz="2000" dirty="0">
                <a:solidFill>
                  <a:srgbClr val="FF0000"/>
                </a:solidFill>
              </a:rPr>
              <a:t>支援が自事業所で</a:t>
            </a:r>
            <a:r>
              <a:rPr lang="ja-JP" altLang="en-US" sz="2000" b="1" dirty="0">
                <a:solidFill>
                  <a:srgbClr val="FF0000"/>
                </a:solidFill>
              </a:rPr>
              <a:t>提供されているかをチェック</a:t>
            </a:r>
            <a:r>
              <a:rPr lang="ja-JP" altLang="en-US" sz="2000" dirty="0">
                <a:solidFill>
                  <a:srgbClr val="FF0000"/>
                </a:solidFill>
              </a:rPr>
              <a:t>し</a:t>
            </a:r>
            <a:r>
              <a:rPr lang="ja-JP" altLang="en-US" sz="2000" dirty="0"/>
              <a:t>、モニタリング時などに</a:t>
            </a:r>
            <a:r>
              <a:rPr lang="ja-JP" altLang="en-US" sz="2000" u="sng" dirty="0">
                <a:solidFill>
                  <a:srgbClr val="FF0000"/>
                </a:solidFill>
              </a:rPr>
              <a:t>相談支援専門員に支援提供の状況を</a:t>
            </a:r>
            <a:r>
              <a:rPr lang="ja-JP" altLang="en-US" sz="2000" b="1" u="sng" dirty="0">
                <a:solidFill>
                  <a:srgbClr val="FF0000"/>
                </a:solidFill>
              </a:rPr>
              <a:t>報告していく</a:t>
            </a:r>
            <a:r>
              <a:rPr lang="ja-JP" altLang="en-US" sz="2000" dirty="0"/>
              <a:t>、といった</a:t>
            </a:r>
            <a:r>
              <a:rPr lang="ja-JP" altLang="en-US" sz="2000" dirty="0">
                <a:solidFill>
                  <a:srgbClr val="FF0000"/>
                </a:solidFill>
              </a:rPr>
              <a:t>プロセス</a:t>
            </a:r>
            <a:r>
              <a:rPr lang="ja-JP" altLang="en-US" sz="2000" dirty="0"/>
              <a:t>、サビ児管と、相談支援専門員の関係と理解しておきましょう。</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講義部分</a:t>
            </a:r>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57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27792" y="434644"/>
            <a:ext cx="8475984" cy="190071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b="1" dirty="0">
                <a:solidFill>
                  <a:srgbClr val="0070C0"/>
                </a:solidFill>
                <a:ea typeface="ＭＳ Ｐゴシック" charset="-128"/>
              </a:rPr>
              <a:t>サービス提供の基本的な考え方</a:t>
            </a:r>
          </a:p>
          <a:p>
            <a:pPr marL="179388" indent="-179388">
              <a:lnSpc>
                <a:spcPct val="125000"/>
              </a:lnSpc>
            </a:pPr>
            <a:r>
              <a:rPr lang="ja-JP" altLang="en-US" sz="3200" dirty="0"/>
              <a:t>〇基本的な理念や倫理、利用者主体、エンパワメント、</a:t>
            </a:r>
            <a:r>
              <a:rPr lang="en-US" altLang="ja-JP" sz="3200" dirty="0"/>
              <a:t>ICF</a:t>
            </a:r>
            <a:r>
              <a:rPr lang="ja-JP" altLang="en-US" sz="3200" dirty="0"/>
              <a:t>　</a:t>
            </a:r>
            <a:endParaRPr lang="en-US" altLang="ja-JP" sz="3200" dirty="0"/>
          </a:p>
        </p:txBody>
      </p:sp>
      <p:sp>
        <p:nvSpPr>
          <p:cNvPr id="5" name="正方形/長方形 4">
            <a:extLst>
              <a:ext uri="{FF2B5EF4-FFF2-40B4-BE49-F238E27FC236}">
                <a16:creationId xmlns:a16="http://schemas.microsoft.com/office/drawing/2014/main" id="{72FF3591-11B4-4D05-9C88-6A34FA3E02F6}"/>
              </a:ext>
            </a:extLst>
          </p:cNvPr>
          <p:cNvSpPr/>
          <p:nvPr/>
        </p:nvSpPr>
        <p:spPr>
          <a:xfrm>
            <a:off x="427792" y="2663825"/>
            <a:ext cx="8475984" cy="1285160"/>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b="1" dirty="0">
                <a:solidFill>
                  <a:srgbClr val="0070C0"/>
                </a:solidFill>
                <a:ea typeface="ＭＳ Ｐゴシック" charset="-128"/>
              </a:rPr>
              <a:t>サービス提供のプロセス</a:t>
            </a:r>
          </a:p>
          <a:p>
            <a:pPr marL="179388" indent="-179388">
              <a:lnSpc>
                <a:spcPct val="125000"/>
              </a:lnSpc>
            </a:pPr>
            <a:r>
              <a:rPr lang="ja-JP" altLang="en-US" sz="3200" dirty="0"/>
              <a:t>支援のプロセス　</a:t>
            </a:r>
            <a:r>
              <a:rPr lang="en-US" altLang="ja-JP" sz="3200" dirty="0"/>
              <a:t>PDCA</a:t>
            </a:r>
            <a:r>
              <a:rPr lang="ja-JP" altLang="en-US" sz="3200" dirty="0"/>
              <a:t>サイクル</a:t>
            </a:r>
            <a:endParaRPr lang="en-US" altLang="ja-JP" sz="3200" dirty="0"/>
          </a:p>
        </p:txBody>
      </p:sp>
      <p:sp>
        <p:nvSpPr>
          <p:cNvPr id="7" name="正方形/長方形 6">
            <a:extLst>
              <a:ext uri="{FF2B5EF4-FFF2-40B4-BE49-F238E27FC236}">
                <a16:creationId xmlns:a16="http://schemas.microsoft.com/office/drawing/2014/main" id="{49C5CE3D-C2C3-4835-82A4-BB5D123EF175}"/>
              </a:ext>
            </a:extLst>
          </p:cNvPr>
          <p:cNvSpPr/>
          <p:nvPr/>
        </p:nvSpPr>
        <p:spPr>
          <a:xfrm>
            <a:off x="427792" y="4277453"/>
            <a:ext cx="8475984" cy="190071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b="1" dirty="0">
                <a:solidFill>
                  <a:srgbClr val="0070C0"/>
                </a:solidFill>
                <a:ea typeface="ＭＳ Ｐゴシック" charset="-128"/>
              </a:rPr>
              <a:t>サービス等利用計画等と個別支援計画の関係</a:t>
            </a:r>
          </a:p>
          <a:p>
            <a:pPr marL="179388" indent="-179388">
              <a:lnSpc>
                <a:spcPct val="125000"/>
              </a:lnSpc>
            </a:pPr>
            <a:r>
              <a:rPr lang="ja-JP" altLang="en-US" sz="3200" dirty="0"/>
              <a:t>相談支援専門員との連動　援助方針を導き出すプロセス　利用者の生活全体をイメージ</a:t>
            </a:r>
            <a:endParaRPr lang="en-US" altLang="ja-JP" sz="3200" dirty="0"/>
          </a:p>
        </p:txBody>
      </p:sp>
    </p:spTree>
    <p:extLst>
      <p:ext uri="{BB962C8B-B14F-4D97-AF65-F5344CB8AC3E}">
        <p14:creationId xmlns:p14="http://schemas.microsoft.com/office/powerpoint/2010/main" val="22589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2562" y="869616"/>
            <a:ext cx="8619757" cy="190071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b="1" dirty="0">
                <a:solidFill>
                  <a:srgbClr val="0070C0"/>
                </a:solidFill>
                <a:ea typeface="ＭＳ Ｐゴシック" charset="-128"/>
              </a:rPr>
              <a:t>サービス提供事業所の利用者主体のアセスメント</a:t>
            </a:r>
          </a:p>
          <a:p>
            <a:pPr marL="179388" indent="-179388">
              <a:lnSpc>
                <a:spcPct val="125000"/>
              </a:lnSpc>
            </a:pPr>
            <a:r>
              <a:rPr lang="ja-JP" altLang="en-US" sz="3200" dirty="0"/>
              <a:t>障害の理解　個別アセスメントに特化しない</a:t>
            </a:r>
            <a:endParaRPr lang="en-US" altLang="ja-JP" sz="3200" dirty="0"/>
          </a:p>
          <a:p>
            <a:pPr marL="179388" indent="-179388">
              <a:lnSpc>
                <a:spcPct val="125000"/>
              </a:lnSpc>
            </a:pPr>
            <a:r>
              <a:rPr lang="ja-JP" altLang="en-US" sz="3200" dirty="0"/>
              <a:t>こと　地域の中での関係性</a:t>
            </a:r>
            <a:endParaRPr lang="en-US" altLang="ja-JP" sz="3200" dirty="0"/>
          </a:p>
        </p:txBody>
      </p:sp>
      <p:sp>
        <p:nvSpPr>
          <p:cNvPr id="5" name="正方形/長方形 4">
            <a:extLst>
              <a:ext uri="{FF2B5EF4-FFF2-40B4-BE49-F238E27FC236}">
                <a16:creationId xmlns:a16="http://schemas.microsoft.com/office/drawing/2014/main" id="{AD203B09-7A45-44D6-AA06-52AE937CAB77}"/>
              </a:ext>
            </a:extLst>
          </p:cNvPr>
          <p:cNvSpPr/>
          <p:nvPr/>
        </p:nvSpPr>
        <p:spPr>
          <a:xfrm>
            <a:off x="122562" y="3358661"/>
            <a:ext cx="8619757" cy="190071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b="1" dirty="0">
                <a:solidFill>
                  <a:srgbClr val="0070C0"/>
                </a:solidFill>
                <a:ea typeface="ＭＳ Ｐゴシック" charset="-128"/>
              </a:rPr>
              <a:t>個別支援計画作成のポイントと作成手順</a:t>
            </a:r>
          </a:p>
          <a:p>
            <a:pPr marL="179388" indent="-179388">
              <a:lnSpc>
                <a:spcPct val="125000"/>
              </a:lnSpc>
            </a:pPr>
            <a:r>
              <a:rPr lang="ja-JP" altLang="en-US" sz="3200" dirty="0"/>
              <a:t>ストレングス　サービス等利用計画等と個別支援計画の連携、ニーズの把握、課題の整理</a:t>
            </a:r>
            <a:endParaRPr lang="en-US" altLang="ja-JP" sz="3200" dirty="0"/>
          </a:p>
        </p:txBody>
      </p:sp>
    </p:spTree>
    <p:extLst>
      <p:ext uri="{BB962C8B-B14F-4D97-AF65-F5344CB8AC3E}">
        <p14:creationId xmlns:p14="http://schemas.microsoft.com/office/powerpoint/2010/main" val="8692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5161184"/>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492552">
                  <a:extLst>
                    <a:ext uri="{9D8B030D-6E8A-4147-A177-3AD203B41FA5}">
                      <a16:colId xmlns:a16="http://schemas.microsoft.com/office/drawing/2014/main" val="880748855"/>
                    </a:ext>
                  </a:extLst>
                </a:gridCol>
                <a:gridCol w="5139289">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モデル事例を活用したグループワークにより、サービス等利用計画</a:t>
                      </a:r>
                      <a:r>
                        <a:rPr lang="ja-JP" altLang="en-US" sz="1600" kern="100" dirty="0">
                          <a:effectLst/>
                        </a:rPr>
                        <a:t>等</a:t>
                      </a:r>
                      <a:r>
                        <a:rPr lang="ja-JP" sz="1600" kern="100" dirty="0">
                          <a:effectLst/>
                        </a:rPr>
                        <a:t>に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altLang="en-US" sz="1600" kern="100" dirty="0">
                          <a:effectLst/>
                        </a:rPr>
                        <a:t>及び</a:t>
                      </a:r>
                      <a:r>
                        <a:rPr lang="ja-JP" sz="1600" kern="100" dirty="0">
                          <a:effectLst/>
                        </a:rPr>
                        <a:t>記録方法（演習）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モデル事例を活用したグループワークにより、事業所</a:t>
                      </a:r>
                      <a:r>
                        <a:rPr lang="ja-JP" altLang="en-US" sz="1600" kern="100" dirty="0">
                          <a:effectLst/>
                        </a:rPr>
                        <a:t>が</a:t>
                      </a:r>
                      <a:r>
                        <a:rPr lang="ja-JP" sz="1600" kern="100" dirty="0">
                          <a:effectLst/>
                        </a:rPr>
                        <a:t>提供している支援のモニタリングについて、サービス等利用計画等との連動性を念頭に</a:t>
                      </a:r>
                      <a:r>
                        <a:rPr lang="ja-JP" altLang="en-US" sz="1600" kern="100" dirty="0">
                          <a:effectLst/>
                        </a:rPr>
                        <a:t>置き</a:t>
                      </a:r>
                      <a:r>
                        <a:rPr lang="ja-JP" sz="1600" kern="100" dirty="0">
                          <a:effectLst/>
                        </a:rPr>
                        <a:t>ながら、視点・目的・手法等を理解する。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支援会議の運営、サービス（支援）提供職員への助言・指導、個別支援計画の質の向上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a:t>
            </a:r>
            <a:r>
              <a:rPr kumimoji="1" lang="ja-JP" altLang="en-US" sz="2000" dirty="0"/>
              <a:t>責任者として配置</a:t>
            </a:r>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Tree>
    <p:extLst>
      <p:ext uri="{BB962C8B-B14F-4D97-AF65-F5344CB8AC3E}">
        <p14:creationId xmlns:p14="http://schemas.microsoft.com/office/powerpoint/2010/main" val="30884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Tree>
    <p:extLst>
      <p:ext uri="{BB962C8B-B14F-4D97-AF65-F5344CB8AC3E}">
        <p14:creationId xmlns:p14="http://schemas.microsoft.com/office/powerpoint/2010/main" val="20068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333375" y="365126"/>
            <a:ext cx="8538482" cy="786174"/>
          </a:xfrm>
          <a:ln>
            <a:solidFill>
              <a:schemeClr val="accent1">
                <a:lumMod val="50000"/>
              </a:schemeClr>
            </a:solidFill>
          </a:ln>
        </p:spPr>
        <p:txBody>
          <a:bodyPr>
            <a:no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サービス</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支援</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提供のプロセスに関する演習のポイント</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333374" y="1439778"/>
            <a:ext cx="8538483" cy="786174"/>
          </a:xfrm>
          <a:ln>
            <a:solidFill>
              <a:schemeClr val="accent1">
                <a:lumMod val="75000"/>
              </a:schemeClr>
            </a:solidFill>
          </a:ln>
        </p:spPr>
        <p:txBody>
          <a:bodyPr>
            <a:normAutofit/>
          </a:bodyPr>
          <a:lstStyle/>
          <a:p>
            <a:r>
              <a:rPr lang="ja-JP" altLang="en-US" dirty="0"/>
              <a:t>基礎研修の演習において、最も大切にしているのは、</a:t>
            </a:r>
            <a:endParaRPr lang="en-US" altLang="ja-JP" dirty="0"/>
          </a:p>
          <a:p>
            <a:pPr marL="0" indent="0">
              <a:buNone/>
            </a:pPr>
            <a:r>
              <a:rPr lang="ja-JP" altLang="en-US" dirty="0"/>
              <a:t>　</a:t>
            </a:r>
            <a:r>
              <a:rPr lang="ja-JP" altLang="en-US" dirty="0">
                <a:solidFill>
                  <a:srgbClr val="FF0000"/>
                </a:solidFill>
              </a:rPr>
              <a:t>「プロセス」</a:t>
            </a:r>
            <a:r>
              <a:rPr lang="ja-JP" altLang="en-US" dirty="0"/>
              <a:t>の理解です。</a:t>
            </a:r>
            <a:endParaRPr lang="en-US" altLang="ja-JP" dirty="0"/>
          </a:p>
        </p:txBody>
      </p:sp>
      <p:sp>
        <p:nvSpPr>
          <p:cNvPr id="4" name="円形吹き出し 3"/>
          <p:cNvSpPr/>
          <p:nvPr/>
        </p:nvSpPr>
        <p:spPr>
          <a:xfrm>
            <a:off x="323849" y="2495306"/>
            <a:ext cx="2996293" cy="612648"/>
          </a:xfrm>
          <a:prstGeom prst="wedgeEllipseCallout">
            <a:avLst>
              <a:gd name="adj1" fmla="val 38536"/>
              <a:gd name="adj2" fmla="val 7529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i="1" dirty="0"/>
              <a:t>なぜならば・・・</a:t>
            </a:r>
          </a:p>
        </p:txBody>
      </p:sp>
      <p:sp>
        <p:nvSpPr>
          <p:cNvPr id="5" name="正方形/長方形 4"/>
          <p:cNvSpPr/>
          <p:nvPr/>
        </p:nvSpPr>
        <p:spPr>
          <a:xfrm>
            <a:off x="356508" y="3252192"/>
            <a:ext cx="8515351" cy="1449976"/>
          </a:xfrm>
          <a:prstGeom prst="rect">
            <a:avLst/>
          </a:prstGeom>
          <a:solidFill>
            <a:srgbClr val="FFFF66"/>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000" b="1" dirty="0">
                <a:solidFill>
                  <a:schemeClr val="accent3">
                    <a:lumMod val="50000"/>
                  </a:schemeClr>
                </a:solidFill>
                <a:latin typeface="Meiryo UI" pitchFamily="50" charset="-128"/>
                <a:ea typeface="Meiryo UI" pitchFamily="50" charset="-128"/>
                <a:cs typeface="Meiryo UI" pitchFamily="50" charset="-128"/>
              </a:rPr>
              <a:t>サービス管理責任者・児童発達支援管理責任者は、障害者自立支援法に基づく新サービスの質の向上を図ることを目的に、利用者に関してアセスメントから個別支援計画の策定、モニタリングなど一連の</a:t>
            </a:r>
            <a:r>
              <a:rPr lang="ja-JP" altLang="en-US" sz="2000" b="1" u="sng" dirty="0">
                <a:solidFill>
                  <a:srgbClr val="FF0000"/>
                </a:solidFill>
                <a:latin typeface="Meiryo UI" pitchFamily="50" charset="-128"/>
                <a:ea typeface="Meiryo UI" pitchFamily="50" charset="-128"/>
                <a:cs typeface="Meiryo UI" pitchFamily="50" charset="-128"/>
              </a:rPr>
              <a:t>サービス（支援）提供</a:t>
            </a:r>
            <a:r>
              <a:rPr lang="ja-JP" altLang="en-US" sz="2400" b="1" u="sng" dirty="0">
                <a:solidFill>
                  <a:srgbClr val="FF0000"/>
                </a:solidFill>
                <a:latin typeface="Meiryo UI" pitchFamily="50" charset="-128"/>
                <a:ea typeface="Meiryo UI" pitchFamily="50" charset="-128"/>
                <a:cs typeface="Meiryo UI" pitchFamily="50" charset="-128"/>
              </a:rPr>
              <a:t>プロセス</a:t>
            </a:r>
            <a:r>
              <a:rPr lang="ja-JP" altLang="en-US" sz="2000" b="1" u="sng" dirty="0">
                <a:solidFill>
                  <a:srgbClr val="FF0000"/>
                </a:solidFill>
                <a:latin typeface="Meiryo UI" pitchFamily="50" charset="-128"/>
                <a:ea typeface="Meiryo UI" pitchFamily="50" charset="-128"/>
                <a:cs typeface="Meiryo UI" pitchFamily="50" charset="-128"/>
              </a:rPr>
              <a:t>全般に関する責任を負う</a:t>
            </a:r>
            <a:r>
              <a:rPr lang="ja-JP" altLang="en-US" sz="2000" b="1" dirty="0">
                <a:solidFill>
                  <a:schemeClr val="accent3">
                    <a:lumMod val="50000"/>
                  </a:schemeClr>
                </a:solidFill>
                <a:latin typeface="Meiryo UI" pitchFamily="50" charset="-128"/>
                <a:ea typeface="Meiryo UI" pitchFamily="50" charset="-128"/>
                <a:cs typeface="Meiryo UI" pitchFamily="50" charset="-128"/>
              </a:rPr>
              <a:t>。</a:t>
            </a:r>
            <a:endParaRPr kumimoji="1" lang="ja-JP" altLang="en-US" sz="2000" b="1" dirty="0">
              <a:solidFill>
                <a:schemeClr val="accent3">
                  <a:lumMod val="50000"/>
                </a:schemeClr>
              </a:solidFill>
              <a:latin typeface="Meiryo UI" pitchFamily="50" charset="-128"/>
              <a:ea typeface="Meiryo UI" pitchFamily="50" charset="-128"/>
              <a:cs typeface="Meiryo UI" pitchFamily="50" charset="-128"/>
            </a:endParaRPr>
          </a:p>
        </p:txBody>
      </p:sp>
      <p:sp>
        <p:nvSpPr>
          <p:cNvPr id="6" name="1 つの角を丸めた四角形 5"/>
          <p:cNvSpPr/>
          <p:nvPr/>
        </p:nvSpPr>
        <p:spPr>
          <a:xfrm>
            <a:off x="314323" y="4990645"/>
            <a:ext cx="8557535" cy="1502229"/>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a:latin typeface="Meiryo UI" pitchFamily="50" charset="-128"/>
                <a:ea typeface="Meiryo UI" pitchFamily="50" charset="-128"/>
                <a:cs typeface="Meiryo UI" pitchFamily="50" charset="-128"/>
              </a:rPr>
              <a:t>その「サービス</a:t>
            </a:r>
            <a:r>
              <a:rPr kumimoji="1" lang="en-US" altLang="ja-JP" sz="2400" b="1" dirty="0">
                <a:latin typeface="Meiryo UI" pitchFamily="50" charset="-128"/>
                <a:ea typeface="Meiryo UI" pitchFamily="50" charset="-128"/>
                <a:cs typeface="Meiryo UI" pitchFamily="50" charset="-128"/>
              </a:rPr>
              <a:t>(</a:t>
            </a:r>
            <a:r>
              <a:rPr kumimoji="1" lang="ja-JP" altLang="en-US" sz="2400" b="1" dirty="0">
                <a:latin typeface="Meiryo UI" pitchFamily="50" charset="-128"/>
                <a:ea typeface="Meiryo UI" pitchFamily="50" charset="-128"/>
                <a:cs typeface="Meiryo UI" pitchFamily="50" charset="-128"/>
              </a:rPr>
              <a:t>支援</a:t>
            </a:r>
            <a:r>
              <a:rPr kumimoji="1" lang="en-US" altLang="ja-JP" sz="2400" b="1" dirty="0">
                <a:latin typeface="Meiryo UI" pitchFamily="50" charset="-128"/>
                <a:ea typeface="Meiryo UI" pitchFamily="50" charset="-128"/>
                <a:cs typeface="Meiryo UI" pitchFamily="50" charset="-128"/>
              </a:rPr>
              <a:t>)</a:t>
            </a:r>
            <a:r>
              <a:rPr kumimoji="1" lang="ja-JP" altLang="en-US" sz="2400" b="1" dirty="0">
                <a:latin typeface="Meiryo UI" pitchFamily="50" charset="-128"/>
                <a:ea typeface="Meiryo UI" pitchFamily="50" charset="-128"/>
                <a:cs typeface="Meiryo UI" pitchFamily="50" charset="-128"/>
              </a:rPr>
              <a:t>提供</a:t>
            </a:r>
            <a:r>
              <a:rPr kumimoji="1" lang="ja-JP" altLang="en-US" sz="2400" b="1" dirty="0">
                <a:solidFill>
                  <a:srgbClr val="FF0000"/>
                </a:solidFill>
                <a:latin typeface="Meiryo UI" pitchFamily="50" charset="-128"/>
                <a:ea typeface="Meiryo UI" pitchFamily="50" charset="-128"/>
                <a:cs typeface="Meiryo UI" pitchFamily="50" charset="-128"/>
              </a:rPr>
              <a:t>プロセス</a:t>
            </a:r>
            <a:r>
              <a:rPr kumimoji="1" lang="ja-JP" altLang="en-US" sz="2400" b="1" dirty="0">
                <a:latin typeface="Meiryo UI" pitchFamily="50" charset="-128"/>
                <a:ea typeface="Meiryo UI" pitchFamily="50" charset="-128"/>
                <a:cs typeface="Meiryo UI" pitchFamily="50" charset="-128"/>
              </a:rPr>
              <a:t>全般」をしっかりイメージしていくこと、サービス</a:t>
            </a:r>
            <a:r>
              <a:rPr kumimoji="1" lang="en-US" altLang="ja-JP" sz="2400" b="1" dirty="0">
                <a:latin typeface="Meiryo UI" pitchFamily="50" charset="-128"/>
                <a:ea typeface="Meiryo UI" pitchFamily="50" charset="-128"/>
                <a:cs typeface="Meiryo UI" pitchFamily="50" charset="-128"/>
              </a:rPr>
              <a:t>(</a:t>
            </a:r>
            <a:r>
              <a:rPr kumimoji="1" lang="ja-JP" altLang="en-US" sz="2400" b="1" dirty="0">
                <a:latin typeface="Meiryo UI" pitchFamily="50" charset="-128"/>
                <a:ea typeface="Meiryo UI" pitchFamily="50" charset="-128"/>
                <a:cs typeface="Meiryo UI" pitchFamily="50" charset="-128"/>
              </a:rPr>
              <a:t>支援</a:t>
            </a:r>
            <a:r>
              <a:rPr kumimoji="1" lang="en-US" altLang="ja-JP" sz="2400" b="1" dirty="0">
                <a:latin typeface="Meiryo UI" pitchFamily="50" charset="-128"/>
                <a:ea typeface="Meiryo UI" pitchFamily="50" charset="-128"/>
                <a:cs typeface="Meiryo UI" pitchFamily="50" charset="-128"/>
              </a:rPr>
              <a:t>)</a:t>
            </a:r>
            <a:r>
              <a:rPr kumimoji="1" lang="ja-JP" altLang="en-US" sz="2400" b="1" dirty="0">
                <a:latin typeface="Meiryo UI" pitchFamily="50" charset="-128"/>
                <a:ea typeface="Meiryo UI" pitchFamily="50" charset="-128"/>
                <a:cs typeface="Meiryo UI" pitchFamily="50" charset="-128"/>
              </a:rPr>
              <a:t>提供プロセスの中で特に大切なことや留意点は何かを伝えていくことに主眼を置く演習であると理解してください。</a:t>
            </a:r>
          </a:p>
        </p:txBody>
      </p:sp>
    </p:spTree>
    <p:extLst>
      <p:ext uri="{BB962C8B-B14F-4D97-AF65-F5344CB8AC3E}">
        <p14:creationId xmlns:p14="http://schemas.microsoft.com/office/powerpoint/2010/main" val="98584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基礎研修への戸惑い（運営側）</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a:xfrm>
            <a:off x="628650" y="1825625"/>
            <a:ext cx="8077688" cy="4770560"/>
          </a:xfrm>
        </p:spPr>
        <p:txBody>
          <a:bodyPr>
            <a:normAutofit fontScale="77500" lnSpcReduction="20000"/>
          </a:bodyPr>
          <a:lstStyle/>
          <a:p>
            <a:pPr>
              <a:lnSpc>
                <a:spcPct val="150000"/>
              </a:lnSpc>
            </a:pPr>
            <a:r>
              <a:rPr lang="ja-JP" altLang="ja-JP" sz="3300" dirty="0"/>
              <a:t>進め方</a:t>
            </a:r>
          </a:p>
          <a:p>
            <a:pPr>
              <a:lnSpc>
                <a:spcPct val="150000"/>
              </a:lnSpc>
            </a:pPr>
            <a:r>
              <a:rPr lang="ja-JP" altLang="ja-JP" sz="3300" dirty="0"/>
              <a:t>資料を配布するタイミング</a:t>
            </a:r>
          </a:p>
          <a:p>
            <a:pPr>
              <a:lnSpc>
                <a:spcPct val="150000"/>
              </a:lnSpc>
            </a:pPr>
            <a:r>
              <a:rPr lang="ja-JP" altLang="ja-JP" sz="3300" dirty="0"/>
              <a:t>各セクションごとに何を大事にするか目的を話す。</a:t>
            </a:r>
          </a:p>
          <a:p>
            <a:pPr>
              <a:lnSpc>
                <a:spcPct val="150000"/>
              </a:lnSpc>
            </a:pPr>
            <a:r>
              <a:rPr lang="ja-JP" altLang="ja-JP" sz="3300" dirty="0" err="1"/>
              <a:t>ごちゃ</a:t>
            </a:r>
            <a:r>
              <a:rPr lang="ja-JP" altLang="ja-JP" sz="3300" dirty="0"/>
              <a:t>まぜになる時の役割分担：キャラクター設定</a:t>
            </a:r>
          </a:p>
          <a:p>
            <a:pPr>
              <a:lnSpc>
                <a:spcPct val="150000"/>
              </a:lnSpc>
            </a:pPr>
            <a:r>
              <a:rPr lang="ja-JP" altLang="ja-JP" sz="3300" dirty="0"/>
              <a:t>2日目は、奇数・偶数グループの個別支援計画作成が別々になる。</a:t>
            </a:r>
            <a:r>
              <a:rPr lang="x-none" altLang="ja-JP" sz="3300" dirty="0"/>
              <a:t> </a:t>
            </a:r>
          </a:p>
          <a:p>
            <a:endParaRPr kumimoji="1" lang="ja-JP" alt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a:xfrm>
            <a:off x="628650" y="365126"/>
            <a:ext cx="7886700" cy="101819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ファシリテーターに求められるもの（運営側）</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641231"/>
            <a:ext cx="8121650" cy="4275015"/>
          </a:xfrm>
        </p:spPr>
        <p:txBody>
          <a:bodyPr>
            <a:normAutofit fontScale="700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～サービス（支援）提供のプロセスごとの内容の必要性を伝え理解を深めてもらえるように演習を行う。～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3239965" cy="83062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個別支援計画作成に</a:t>
            </a:r>
            <a:r>
              <a:rPr lang="ja-JP" altLang="en-US" sz="3400" dirty="0"/>
              <a:t>当たり</a:t>
            </a:r>
            <a:r>
              <a:rPr lang="ja-JP" altLang="ja-JP" sz="3400" dirty="0"/>
              <a:t>本人との面接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①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ガイダンス</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367323" y="1133058"/>
            <a:ext cx="8409354" cy="4591883"/>
          </a:xfrm>
        </p:spPr>
        <p:txBody>
          <a:bodyPr>
            <a:normAutofit fontScale="25000" lnSpcReduction="20000"/>
          </a:bodyPr>
          <a:lstStyle/>
          <a:p>
            <a:pPr>
              <a:lnSpc>
                <a:spcPct val="125000"/>
              </a:lnSpc>
            </a:pPr>
            <a:r>
              <a:rPr lang="ja-JP" altLang="en-US" sz="9600" dirty="0"/>
              <a:t>初期の個別支援計画を作成するに当たってプロセスの確認</a:t>
            </a:r>
            <a:endParaRPr lang="en-US" altLang="ja-JP" sz="9600" dirty="0"/>
          </a:p>
          <a:p>
            <a:pPr marL="0" indent="0">
              <a:lnSpc>
                <a:spcPct val="125000"/>
              </a:lnSpc>
              <a:buNone/>
            </a:pPr>
            <a:r>
              <a:rPr lang="ja-JP" altLang="en-US" sz="9600" dirty="0"/>
              <a:t>①サービス管理責任者・児童発達支援管理責任者はサービス担当者会議に出席して利用計画の内容を理解する（必要に応じて疑問点を投げ掛ける）</a:t>
            </a:r>
            <a:endParaRPr lang="en-US" altLang="ja-JP" sz="9600" dirty="0"/>
          </a:p>
          <a:p>
            <a:pPr marL="0" indent="0">
              <a:lnSpc>
                <a:spcPct val="125000"/>
              </a:lnSpc>
              <a:buNone/>
            </a:pPr>
            <a:r>
              <a:rPr lang="ja-JP" altLang="en-US" sz="9600" dirty="0"/>
              <a:t>②内容を理解確認した上で、自事業所でのアセスメントを実施</a:t>
            </a:r>
            <a:endParaRPr lang="en-US" altLang="ja-JP" sz="9600" dirty="0"/>
          </a:p>
          <a:p>
            <a:pPr marL="0" indent="0">
              <a:lnSpc>
                <a:spcPct val="125000"/>
              </a:lnSpc>
              <a:buNone/>
            </a:pPr>
            <a:r>
              <a:rPr lang="ja-JP" altLang="en-US" sz="9600" dirty="0"/>
              <a:t>③個別支援計画案を作成</a:t>
            </a:r>
            <a:endParaRPr lang="en-US" altLang="ja-JP" sz="9600" dirty="0"/>
          </a:p>
          <a:p>
            <a:pPr marL="0" indent="0">
              <a:lnSpc>
                <a:spcPct val="125000"/>
              </a:lnSpc>
              <a:buNone/>
            </a:pPr>
            <a:r>
              <a:rPr lang="ja-JP" altLang="en-US" sz="9600" dirty="0"/>
              <a:t>④個別支援会議（本人との面談）を実施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①～⑤のプロセスを確認することが、利用者主体のサービス（支援）提供であり、権利擁護の視点からも重要である</a:t>
            </a:r>
            <a:endParaRPr lang="en-US" altLang="ja-JP" sz="9600"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a:xfrm>
            <a:off x="542681" y="193188"/>
            <a:ext cx="788670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②</a:t>
            </a: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サービス担当者会議への参加準備</a:t>
            </a:r>
            <a:b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b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利用者概要の把握</a:t>
            </a: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a:xfrm>
            <a:off x="242277" y="1825624"/>
            <a:ext cx="8604738" cy="4667249"/>
          </a:xfrm>
        </p:spPr>
        <p:txBody>
          <a:bodyPr>
            <a:normAutofit/>
          </a:bodyPr>
          <a:lstStyle/>
          <a:p>
            <a:pPr>
              <a:lnSpc>
                <a:spcPct val="125000"/>
              </a:lnSpc>
            </a:pPr>
            <a:r>
              <a:rPr lang="ja-JP" altLang="ja-JP" sz="1800" dirty="0"/>
              <a:t>事例の</a:t>
            </a:r>
            <a:r>
              <a:rPr lang="ja-JP" altLang="en-US" sz="1800" dirty="0"/>
              <a:t>理解をしていく時に、ストレングスの視点を意識してください。本人のことを理解することは、</a:t>
            </a:r>
            <a:r>
              <a:rPr lang="ja-JP" altLang="ja-JP" sz="1800" dirty="0"/>
              <a:t>サービス担当者会議</a:t>
            </a:r>
            <a:r>
              <a:rPr lang="ja-JP" altLang="en-US" sz="1800" dirty="0"/>
              <a:t>へ</a:t>
            </a:r>
            <a:r>
              <a:rPr lang="ja-JP" altLang="ja-JP" sz="1800" dirty="0"/>
              <a:t>の</a:t>
            </a:r>
            <a:r>
              <a:rPr lang="ja-JP" altLang="en-US" sz="1800" dirty="0"/>
              <a:t>参加</a:t>
            </a:r>
            <a:r>
              <a:rPr lang="ja-JP" altLang="ja-JP" sz="1800" dirty="0"/>
              <a:t>準備</a:t>
            </a:r>
            <a:r>
              <a:rPr lang="ja-JP" altLang="en-US" sz="1800" dirty="0"/>
              <a:t>には欠かせません。</a:t>
            </a:r>
            <a:endParaRPr lang="en-US" altLang="ja-JP" sz="1800" dirty="0"/>
          </a:p>
          <a:p>
            <a:pPr>
              <a:lnSpc>
                <a:spcPct val="125000"/>
              </a:lnSpc>
            </a:pPr>
            <a:r>
              <a:rPr lang="ja-JP" altLang="en-US" sz="1800" dirty="0"/>
              <a:t>プロセスの中でも重視すべきは、会議（サービス担当者会議や個別支援会議）を実施することです</a:t>
            </a:r>
            <a:endParaRPr lang="en-US" altLang="ja-JP" sz="1800" dirty="0"/>
          </a:p>
          <a:p>
            <a:pPr>
              <a:lnSpc>
                <a:spcPct val="125000"/>
              </a:lnSpc>
            </a:pPr>
            <a:r>
              <a:rPr lang="ja-JP" altLang="en-US" sz="1800" dirty="0"/>
              <a:t>事業所でのアセスメントを実施する前に、サービス担当者会議を実施します。その会議でご本人のニーズや状態について、多くの気づきがあるような設定が必要です。</a:t>
            </a:r>
            <a:endParaRPr lang="en-US" altLang="ja-JP" sz="1800" dirty="0"/>
          </a:p>
          <a:p>
            <a:pPr>
              <a:lnSpc>
                <a:spcPct val="125000"/>
              </a:lnSpc>
            </a:pPr>
            <a:r>
              <a:rPr lang="ja-JP" altLang="en-US" sz="1800" dirty="0"/>
              <a:t>サービス等利用計画等を受けて、個別支援計画を作成する点を意識してください。</a:t>
            </a:r>
            <a:endParaRPr lang="en-US" altLang="ja-JP" sz="1800" dirty="0"/>
          </a:p>
          <a:p>
            <a:pPr>
              <a:lnSpc>
                <a:spcPct val="125000"/>
              </a:lnSpc>
            </a:pPr>
            <a:r>
              <a:rPr lang="ja-JP" altLang="en-US" sz="1800"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sz="1800"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solidFill>
                  <a:srgbClr val="0070C0"/>
                </a:solidFill>
                <a:latin typeface="HGP創英角ｺﾞｼｯｸUB" panose="020B0900000000000000" pitchFamily="50" charset="-128"/>
                <a:ea typeface="HGP創英角ｺﾞｼｯｸUB" panose="020B0900000000000000" pitchFamily="50" charset="-128"/>
              </a:rPr>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a:bodyPr>
          <a:lstStyle/>
          <a:p>
            <a:pPr>
              <a:lnSpc>
                <a:spcPct val="125000"/>
              </a:lnSpc>
            </a:pPr>
            <a:r>
              <a:rPr kumimoji="1" lang="ja-JP" altLang="en-US" dirty="0"/>
              <a:t>基礎研修では、サービス（支援）提供の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都道府県研修スタッフが、受講生に目指すべきサービス（支援）提供の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367323" y="724635"/>
            <a:ext cx="8542215" cy="924412"/>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-1</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a:t>
            </a: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ズ</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把握</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サービス（支援）内容に沿った個別支援計画案を作成していきます。</a:t>
            </a:r>
            <a:endParaRPr lang="en-US" altLang="ja-JP" dirty="0"/>
          </a:p>
          <a:p>
            <a:pPr>
              <a:lnSpc>
                <a:spcPct val="145000"/>
              </a:lnSpc>
            </a:pPr>
            <a:r>
              <a:rPr lang="ja-JP" altLang="en-US" dirty="0"/>
              <a:t>会議を実施すること、会議を繰り返すことで必ず本人の気持ちに近付ける、関係者の意見の違いや、その中で戸惑う本人や家族がいることを確認できる演習にしていきたいものです。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B5928C-00BB-4084-BA79-648EA1E6A40A}"/>
              </a:ext>
            </a:extLst>
          </p:cNvPr>
          <p:cNvSpPr>
            <a:spLocks noGrp="1"/>
          </p:cNvSpPr>
          <p:nvPr>
            <p:ph type="title"/>
          </p:nvPr>
        </p:nvSpPr>
        <p:spPr>
          <a:xfrm>
            <a:off x="628650" y="1273908"/>
            <a:ext cx="7886700" cy="4478216"/>
          </a:xfrm>
          <a:ln w="76200">
            <a:solidFill>
              <a:schemeClr val="accent1">
                <a:lumMod val="75000"/>
              </a:schemeClr>
            </a:solidFill>
            <a:prstDash val="dashDot"/>
          </a:ln>
        </p:spPr>
        <p:txBody>
          <a:bodyPr/>
          <a:lstStyle/>
          <a:p>
            <a:pPr>
              <a:lnSpc>
                <a:spcPct val="125000"/>
              </a:lnSpc>
            </a:pPr>
            <a:r>
              <a:rPr kumimoji="1" lang="ja-JP" altLang="en-US" dirty="0"/>
              <a:t>なぜ</a:t>
            </a:r>
            <a:r>
              <a:rPr kumimoji="1" lang="en-US" altLang="ja-JP" dirty="0"/>
              <a:t>5</a:t>
            </a:r>
            <a:r>
              <a:rPr kumimoji="1" lang="ja-JP" altLang="en-US" dirty="0"/>
              <a:t>分野（就労・児童・生活介護・地域（身体）・地域（知的・精神）だったがの、令和元年から統合されて研修するようになったのか？</a:t>
            </a:r>
          </a:p>
        </p:txBody>
      </p:sp>
    </p:spTree>
    <p:extLst>
      <p:ext uri="{BB962C8B-B14F-4D97-AF65-F5344CB8AC3E}">
        <p14:creationId xmlns:p14="http://schemas.microsoft.com/office/powerpoint/2010/main" val="140657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554892" y="365127"/>
            <a:ext cx="8370276" cy="1190136"/>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-2</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アセスメントの深化と生活全体のニーズ把握</a:t>
            </a: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（会議の目的によってはサービス管理責任者・児童発達支援管理責任者が進行役）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a:xfrm>
            <a:off x="628650" y="365126"/>
            <a:ext cx="8233996"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④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ニーズ整理</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サービス等利用計画と利用者との面接</a:t>
            </a: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個別支援計画作成に</a:t>
            </a:r>
            <a:r>
              <a:rPr lang="ja-JP" altLang="en-US" dirty="0"/>
              <a:t>当たり</a:t>
            </a:r>
            <a:r>
              <a:rPr lang="ja-JP" altLang="ja-JP" dirty="0"/>
              <a:t>本人との面接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⑤</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個別支援計画の作成・発表</a:t>
            </a: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ご本人が納得し理解できる内容の計画になっているか。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⑥</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サービス担当者会議のロールプレイ</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dirty="0">
                <a:solidFill>
                  <a:srgbClr val="0070C0"/>
                </a:solidFill>
                <a:latin typeface="HGP創英角ｺﾞｼｯｸUB" panose="020B0900000000000000" pitchFamily="50" charset="-128"/>
                <a:ea typeface="HGP創英角ｺﾞｼｯｸUB" panose="020B0900000000000000" pitchFamily="50" charset="-128"/>
              </a:rPr>
              <a:t>（モニタ）追加情報の提示</a:t>
            </a: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⑦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個別支援計画修正案の作成</a:t>
            </a:r>
            <a:endParaRPr kumimoji="1" lang="ja-JP" altLang="en-US"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 2"/>
          <p:cNvSpPr>
            <a:spLocks noGrp="1"/>
          </p:cNvSpPr>
          <p:nvPr>
            <p:ph idx="1"/>
          </p:nvPr>
        </p:nvSpPr>
        <p:spPr>
          <a:xfrm>
            <a:off x="628650" y="1320800"/>
            <a:ext cx="7886700" cy="5236308"/>
          </a:xfrm>
          <a:ln>
            <a:solidFill>
              <a:schemeClr val="accent2">
                <a:lumMod val="50000"/>
              </a:schemeClr>
            </a:solidFill>
          </a:ln>
        </p:spPr>
        <p:txBody>
          <a:bodyPr>
            <a:normAutofit/>
          </a:bodyPr>
          <a:lstStyle/>
          <a:p>
            <a:pPr>
              <a:lnSpc>
                <a:spcPct val="125000"/>
              </a:lnSpc>
            </a:pPr>
            <a:r>
              <a:rPr lang="ja-JP" altLang="en-US" u="sng" dirty="0"/>
              <a:t>基礎研修では、個別支援計画作成のためのケース検討、障害特性の理解等の検討の時間があまり取れないと理解してください</a:t>
            </a:r>
            <a:r>
              <a:rPr lang="ja-JP" altLang="en-US" dirty="0"/>
              <a:t>。サービス・支援を提供していく上で、大切な支援のプロセスをイメージできるよう企画していきましょう。</a:t>
            </a:r>
            <a:endParaRPr lang="en-US" altLang="ja-JP" dirty="0"/>
          </a:p>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415FD-4594-430C-AC0B-0E591142E61A}"/>
              </a:ext>
            </a:extLst>
          </p:cNvPr>
          <p:cNvSpPr>
            <a:spLocks noGrp="1"/>
          </p:cNvSpPr>
          <p:nvPr>
            <p:ph type="title"/>
          </p:nvPr>
        </p:nvSpPr>
        <p:spPr>
          <a:xfrm>
            <a:off x="628650" y="365126"/>
            <a:ext cx="7886700" cy="510197"/>
          </a:xfrm>
        </p:spPr>
        <p:txBody>
          <a:bodyPr>
            <a:normAutofit/>
          </a:bodyPr>
          <a:lstStyle/>
          <a:p>
            <a:r>
              <a:rPr lang="ja-JP" altLang="en-US" sz="2000" b="1" dirty="0"/>
              <a:t>サービス管理責任者・児童発達支援管理責任者養成の現状及び課題</a:t>
            </a:r>
            <a:endParaRPr kumimoji="1" lang="ja-JP" altLang="en-US" sz="2000" b="1" dirty="0"/>
          </a:p>
        </p:txBody>
      </p:sp>
      <p:sp>
        <p:nvSpPr>
          <p:cNvPr id="3" name="コンテンツ プレースホルダー 2">
            <a:extLst>
              <a:ext uri="{FF2B5EF4-FFF2-40B4-BE49-F238E27FC236}">
                <a16:creationId xmlns:a16="http://schemas.microsoft.com/office/drawing/2014/main" id="{7174C999-28C5-4C91-AE54-7A6F109054D6}"/>
              </a:ext>
            </a:extLst>
          </p:cNvPr>
          <p:cNvSpPr>
            <a:spLocks noGrp="1"/>
          </p:cNvSpPr>
          <p:nvPr>
            <p:ph idx="1"/>
          </p:nvPr>
        </p:nvSpPr>
        <p:spPr>
          <a:xfrm>
            <a:off x="628650" y="945661"/>
            <a:ext cx="7886700" cy="5208221"/>
          </a:xfrm>
        </p:spPr>
        <p:txBody>
          <a:bodyPr>
            <a:normAutofit fontScale="92500" lnSpcReduction="10000"/>
          </a:bodyPr>
          <a:lstStyle/>
          <a:p>
            <a:pPr marL="0" indent="0">
              <a:lnSpc>
                <a:spcPct val="125000"/>
              </a:lnSpc>
              <a:buNone/>
            </a:pPr>
            <a:r>
              <a:rPr kumimoji="1" lang="ja-JP" altLang="en-US" sz="1600" dirty="0"/>
              <a:t>〇　現行のサービス管理責任者等を要請するための研修は、</a:t>
            </a:r>
            <a:r>
              <a:rPr kumimoji="1" lang="en-US" altLang="ja-JP" sz="1600" dirty="0"/>
              <a:t>1</a:t>
            </a:r>
            <a:r>
              <a:rPr kumimoji="1" lang="ja-JP" altLang="en-US" sz="1600" dirty="0"/>
              <a:t>回限りであり、振り返　</a:t>
            </a:r>
            <a:endParaRPr kumimoji="1" lang="en-US" altLang="ja-JP" sz="1600" dirty="0"/>
          </a:p>
          <a:p>
            <a:pPr marL="0" indent="0">
              <a:lnSpc>
                <a:spcPct val="125000"/>
              </a:lnSpc>
              <a:buNone/>
            </a:pPr>
            <a:r>
              <a:rPr lang="ja-JP" altLang="en-US" sz="1600" dirty="0"/>
              <a:t>　</a:t>
            </a:r>
            <a:r>
              <a:rPr kumimoji="1" lang="ja-JP" altLang="en-US" sz="1600" dirty="0"/>
              <a:t>りや更新の機会となる研修等を国としては定めていない。</a:t>
            </a:r>
            <a:endParaRPr kumimoji="1" lang="en-US" altLang="ja-JP" sz="1600" dirty="0"/>
          </a:p>
          <a:p>
            <a:pPr marL="0" indent="0">
              <a:lnSpc>
                <a:spcPct val="125000"/>
              </a:lnSpc>
              <a:buNone/>
            </a:pPr>
            <a:r>
              <a:rPr lang="ja-JP" altLang="en-US" sz="1600" dirty="0"/>
              <a:t>〇　こうした現状において、受講者の状況に応じた段階的な研修実施ができておら</a:t>
            </a:r>
            <a:endParaRPr lang="en-US" altLang="ja-JP" sz="1600" dirty="0"/>
          </a:p>
          <a:p>
            <a:pPr marL="0" indent="0">
              <a:lnSpc>
                <a:spcPct val="125000"/>
              </a:lnSpc>
              <a:buNone/>
            </a:pPr>
            <a:r>
              <a:rPr lang="ja-JP" altLang="en-US" sz="1600" dirty="0"/>
              <a:t>　ず受講者の</a:t>
            </a:r>
            <a:r>
              <a:rPr lang="ja-JP" altLang="en-US" sz="1700" b="1" dirty="0">
                <a:solidFill>
                  <a:srgbClr val="FF0000"/>
                </a:solidFill>
              </a:rPr>
              <a:t>質の担保</a:t>
            </a:r>
            <a:r>
              <a:rPr lang="ja-JP" altLang="en-US" sz="1600" dirty="0"/>
              <a:t>が困難であることや、更新研修などの機会が設定されていないため、　</a:t>
            </a:r>
            <a:endParaRPr lang="en-US" altLang="ja-JP" sz="1600" dirty="0"/>
          </a:p>
          <a:p>
            <a:pPr marL="0" indent="0">
              <a:lnSpc>
                <a:spcPct val="125000"/>
              </a:lnSpc>
              <a:buNone/>
            </a:pPr>
            <a:r>
              <a:rPr lang="ja-JP" altLang="en-US" sz="1600" dirty="0"/>
              <a:t>　</a:t>
            </a:r>
            <a:r>
              <a:rPr lang="ja-JP" altLang="en-US" sz="1600" u="sng" dirty="0"/>
              <a:t>サービス管理責任者等の要件を満たした後における</a:t>
            </a:r>
            <a:r>
              <a:rPr lang="ja-JP" altLang="en-US" sz="1600" b="1" u="sng" dirty="0">
                <a:solidFill>
                  <a:srgbClr val="FF0000"/>
                </a:solidFill>
              </a:rPr>
              <a:t>質の担保</a:t>
            </a:r>
            <a:r>
              <a:rPr lang="ja-JP" altLang="en-US" sz="1600" u="sng" dirty="0"/>
              <a:t>が困難</a:t>
            </a:r>
            <a:r>
              <a:rPr lang="ja-JP" altLang="en-US" sz="1600" dirty="0"/>
              <a:t>であることが指摘さ</a:t>
            </a:r>
            <a:endParaRPr lang="en-US" altLang="ja-JP" sz="1600" dirty="0"/>
          </a:p>
          <a:p>
            <a:pPr marL="0" indent="0">
              <a:lnSpc>
                <a:spcPct val="125000"/>
              </a:lnSpc>
              <a:buNone/>
            </a:pPr>
            <a:r>
              <a:rPr lang="ja-JP" altLang="en-US" sz="1600" dirty="0"/>
              <a:t>　れている。</a:t>
            </a:r>
            <a:r>
              <a:rPr kumimoji="1" lang="ja-JP" altLang="en-US" sz="1600" dirty="0"/>
              <a:t>（平成</a:t>
            </a:r>
            <a:r>
              <a:rPr kumimoji="1" lang="en-US" altLang="ja-JP" sz="1600" dirty="0"/>
              <a:t>24</a:t>
            </a:r>
            <a:r>
              <a:rPr kumimoji="1" lang="ja-JP" altLang="en-US" sz="1600" dirty="0"/>
              <a:t>年度障害者総合福祉推進事業「障害福祉サービス事業におけるサー</a:t>
            </a:r>
            <a:endParaRPr kumimoji="1" lang="en-US" altLang="ja-JP" sz="1600" dirty="0"/>
          </a:p>
          <a:p>
            <a:pPr marL="0" indent="0">
              <a:lnSpc>
                <a:spcPct val="125000"/>
              </a:lnSpc>
              <a:buNone/>
            </a:pPr>
            <a:r>
              <a:rPr kumimoji="1" lang="ja-JP" altLang="en-US" sz="1600" dirty="0"/>
              <a:t>　ビス管理責任者養成のあり方に関する調査」）</a:t>
            </a:r>
            <a:endParaRPr kumimoji="1" lang="en-US" altLang="ja-JP" sz="1600" dirty="0"/>
          </a:p>
          <a:p>
            <a:pPr marL="0" indent="0">
              <a:lnSpc>
                <a:spcPct val="125000"/>
              </a:lnSpc>
              <a:buNone/>
            </a:pPr>
            <a:r>
              <a:rPr lang="ja-JP" altLang="en-US" sz="1600" dirty="0"/>
              <a:t>〇　平成</a:t>
            </a:r>
            <a:r>
              <a:rPr lang="en-US" altLang="ja-JP" sz="1600" dirty="0"/>
              <a:t>28</a:t>
            </a:r>
            <a:r>
              <a:rPr lang="ja-JP" altLang="en-US" sz="1600" dirty="0"/>
              <a:t>年度に実施した調査研究事業では、サービス管理責任者等の実務者の業務に対　</a:t>
            </a:r>
            <a:endParaRPr lang="en-US" altLang="ja-JP" sz="1600" dirty="0"/>
          </a:p>
          <a:p>
            <a:pPr marL="0" indent="0">
              <a:lnSpc>
                <a:spcPct val="125000"/>
              </a:lnSpc>
              <a:buNone/>
            </a:pPr>
            <a:r>
              <a:rPr lang="ja-JP" altLang="en-US" sz="1600" dirty="0"/>
              <a:t>　する認識は浸透してきているものの、業務実行状況には個々に大きな差があることが指</a:t>
            </a:r>
            <a:endParaRPr lang="en-US" altLang="ja-JP" sz="1600" dirty="0"/>
          </a:p>
          <a:p>
            <a:pPr marL="0" indent="0">
              <a:lnSpc>
                <a:spcPct val="125000"/>
              </a:lnSpc>
              <a:buNone/>
            </a:pPr>
            <a:r>
              <a:rPr lang="ja-JP" altLang="en-US" sz="1600" dirty="0"/>
              <a:t>　摘されている。</a:t>
            </a:r>
            <a:endParaRPr lang="en-US" altLang="ja-JP" sz="1600" dirty="0"/>
          </a:p>
          <a:p>
            <a:pPr marL="0" indent="0">
              <a:lnSpc>
                <a:spcPct val="125000"/>
              </a:lnSpc>
              <a:buNone/>
            </a:pPr>
            <a:r>
              <a:rPr kumimoji="1" lang="ja-JP" altLang="en-US" sz="1600" dirty="0"/>
              <a:t>（平成</a:t>
            </a:r>
            <a:r>
              <a:rPr kumimoji="1" lang="en-US" altLang="ja-JP" sz="1600" dirty="0"/>
              <a:t>28</a:t>
            </a:r>
            <a:r>
              <a:rPr kumimoji="1" lang="ja-JP" altLang="en-US" sz="1600" dirty="0"/>
              <a:t>年度障害者総合福祉推進事業「サービス管理責任者等の業務実態の把握と質の担</a:t>
            </a:r>
            <a:endParaRPr kumimoji="1" lang="en-US" altLang="ja-JP" sz="1600" dirty="0"/>
          </a:p>
          <a:p>
            <a:pPr marL="0" indent="0">
              <a:lnSpc>
                <a:spcPct val="125000"/>
              </a:lnSpc>
              <a:buNone/>
            </a:pPr>
            <a:r>
              <a:rPr kumimoji="1" lang="ja-JP" altLang="en-US" sz="1600" dirty="0"/>
              <a:t>　保に関する調査研究事業）</a:t>
            </a:r>
            <a:endParaRPr kumimoji="1" lang="en-US" altLang="ja-JP" sz="1600" dirty="0"/>
          </a:p>
          <a:p>
            <a:pPr marL="0" indent="0">
              <a:lnSpc>
                <a:spcPct val="125000"/>
              </a:lnSpc>
              <a:buNone/>
            </a:pPr>
            <a:r>
              <a:rPr lang="ja-JP" altLang="en-US" sz="1600" dirty="0"/>
              <a:t>〇　一方で、サービス管理責任者等の確保が困難であるため、サービス管理責任者等の要</a:t>
            </a:r>
            <a:endParaRPr lang="en-US" altLang="ja-JP" sz="1600" dirty="0"/>
          </a:p>
          <a:p>
            <a:pPr marL="0" indent="0">
              <a:lnSpc>
                <a:spcPct val="125000"/>
              </a:lnSpc>
              <a:buNone/>
            </a:pPr>
            <a:r>
              <a:rPr lang="ja-JP" altLang="en-US" sz="1600" dirty="0"/>
              <a:t>　件である</a:t>
            </a:r>
            <a:r>
              <a:rPr lang="ja-JP" altLang="en-US" sz="1600" u="sng" dirty="0"/>
              <a:t>実務経験年数について緩和</a:t>
            </a:r>
            <a:r>
              <a:rPr lang="ja-JP" altLang="en-US" sz="1600" dirty="0"/>
              <a:t>を求める声も挙がっている。</a:t>
            </a:r>
            <a:endParaRPr kumimoji="1" lang="ja-JP" altLang="en-US" sz="1600" dirty="0"/>
          </a:p>
        </p:txBody>
      </p:sp>
      <p:sp>
        <p:nvSpPr>
          <p:cNvPr id="4" name="テキスト ボックス 3">
            <a:extLst>
              <a:ext uri="{FF2B5EF4-FFF2-40B4-BE49-F238E27FC236}">
                <a16:creationId xmlns:a16="http://schemas.microsoft.com/office/drawing/2014/main" id="{2361D837-64CE-4308-9064-26F54819DF71}"/>
              </a:ext>
            </a:extLst>
          </p:cNvPr>
          <p:cNvSpPr txBox="1"/>
          <p:nvPr/>
        </p:nvSpPr>
        <p:spPr>
          <a:xfrm>
            <a:off x="1805354" y="6338985"/>
            <a:ext cx="7026031" cy="307777"/>
          </a:xfrm>
          <a:prstGeom prst="rect">
            <a:avLst/>
          </a:prstGeom>
          <a:noFill/>
        </p:spPr>
        <p:txBody>
          <a:bodyPr wrap="square" rtlCol="0">
            <a:spAutoFit/>
          </a:bodyPr>
          <a:lstStyle/>
          <a:p>
            <a:r>
              <a:rPr kumimoji="1" lang="ja-JP" altLang="en-US" sz="1400" dirty="0"/>
              <a:t>引用：令和元年度サービス管理責任者・児童発達支援管理責任者指導者研修テキスト</a:t>
            </a:r>
          </a:p>
        </p:txBody>
      </p:sp>
    </p:spTree>
    <p:extLst>
      <p:ext uri="{BB962C8B-B14F-4D97-AF65-F5344CB8AC3E}">
        <p14:creationId xmlns:p14="http://schemas.microsoft.com/office/powerpoint/2010/main" val="79828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B5928C-00BB-4084-BA79-648EA1E6A40A}"/>
              </a:ext>
            </a:extLst>
          </p:cNvPr>
          <p:cNvSpPr>
            <a:spLocks noGrp="1"/>
          </p:cNvSpPr>
          <p:nvPr>
            <p:ph type="title"/>
          </p:nvPr>
        </p:nvSpPr>
        <p:spPr>
          <a:xfrm>
            <a:off x="628650" y="1000369"/>
            <a:ext cx="7886700" cy="1797539"/>
          </a:xfrm>
          <a:ln w="76200">
            <a:solidFill>
              <a:schemeClr val="accent1">
                <a:lumMod val="75000"/>
              </a:schemeClr>
            </a:solidFill>
            <a:prstDash val="dashDot"/>
          </a:ln>
        </p:spPr>
        <p:txBody>
          <a:bodyPr/>
          <a:lstStyle/>
          <a:p>
            <a:pPr>
              <a:lnSpc>
                <a:spcPct val="125000"/>
              </a:lnSpc>
            </a:pPr>
            <a:r>
              <a:rPr lang="ja-JP" altLang="en-US" dirty="0"/>
              <a:t>質の担保を保障するために、どうすれば良いか？</a:t>
            </a:r>
            <a:endParaRPr kumimoji="1" lang="ja-JP" altLang="en-US" dirty="0"/>
          </a:p>
        </p:txBody>
      </p:sp>
      <p:sp>
        <p:nvSpPr>
          <p:cNvPr id="3" name="タイトル 1">
            <a:extLst>
              <a:ext uri="{FF2B5EF4-FFF2-40B4-BE49-F238E27FC236}">
                <a16:creationId xmlns:a16="http://schemas.microsoft.com/office/drawing/2014/main" id="{D2D3D027-5ECD-4AD3-898C-316D6A934E2E}"/>
              </a:ext>
            </a:extLst>
          </p:cNvPr>
          <p:cNvSpPr txBox="1">
            <a:spLocks/>
          </p:cNvSpPr>
          <p:nvPr/>
        </p:nvSpPr>
        <p:spPr>
          <a:xfrm>
            <a:off x="2066925" y="4513385"/>
            <a:ext cx="5010150" cy="918308"/>
          </a:xfrm>
          <a:prstGeom prst="rect">
            <a:avLst/>
          </a:prstGeom>
          <a:ln w="76200">
            <a:solidFill>
              <a:schemeClr val="accent1">
                <a:lumMod val="75000"/>
              </a:schemeClr>
            </a:solidFill>
            <a:prstDash val="dashDot"/>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25000"/>
              </a:lnSpc>
            </a:pPr>
            <a:r>
              <a:rPr lang="ja-JP" altLang="en-US" dirty="0"/>
              <a:t>質の担保と何か？</a:t>
            </a:r>
          </a:p>
        </p:txBody>
      </p:sp>
      <p:sp>
        <p:nvSpPr>
          <p:cNvPr id="4" name="矢印: 下 3">
            <a:extLst>
              <a:ext uri="{FF2B5EF4-FFF2-40B4-BE49-F238E27FC236}">
                <a16:creationId xmlns:a16="http://schemas.microsoft.com/office/drawing/2014/main" id="{1D2C4D86-C163-4501-AE97-0DDD776CD1C5}"/>
              </a:ext>
            </a:extLst>
          </p:cNvPr>
          <p:cNvSpPr/>
          <p:nvPr/>
        </p:nvSpPr>
        <p:spPr>
          <a:xfrm>
            <a:off x="3970215" y="2946400"/>
            <a:ext cx="976923" cy="1453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8077206B-2E61-4363-B7F5-08762DA28D59}"/>
              </a:ext>
            </a:extLst>
          </p:cNvPr>
          <p:cNvSpPr txBox="1">
            <a:spLocks/>
          </p:cNvSpPr>
          <p:nvPr/>
        </p:nvSpPr>
        <p:spPr>
          <a:xfrm>
            <a:off x="847482" y="5642708"/>
            <a:ext cx="7886699" cy="554892"/>
          </a:xfrm>
          <a:prstGeom prst="rect">
            <a:avLst/>
          </a:prstGeom>
          <a:ln w="76200">
            <a:noFill/>
            <a:prstDash val="dashDot"/>
          </a:ln>
        </p:spPr>
        <p:txBody>
          <a:bodyPr vert="horz" lIns="91440" tIns="45720" rIns="91440" bIns="45720" rtlCol="0" anchor="b">
            <a:normAutofit fontScale="62500" lnSpcReduction="20000"/>
          </a:bodyPr>
          <a:lstStyle>
            <a:lvl1pPr algn="l"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25000"/>
              </a:lnSpc>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当たり前のことを、当たり前にすることじゃないか？</a:t>
            </a:r>
          </a:p>
        </p:txBody>
      </p:sp>
    </p:spTree>
    <p:extLst>
      <p:ext uri="{BB962C8B-B14F-4D97-AF65-F5344CB8AC3E}">
        <p14:creationId xmlns:p14="http://schemas.microsoft.com/office/powerpoint/2010/main" val="394550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2A4F9C-C425-46B0-9896-17D18B598867}"/>
              </a:ext>
            </a:extLst>
          </p:cNvPr>
          <p:cNvSpPr>
            <a:spLocks noGrp="1"/>
          </p:cNvSpPr>
          <p:nvPr>
            <p:ph type="title"/>
          </p:nvPr>
        </p:nvSpPr>
        <p:spPr>
          <a:xfrm>
            <a:off x="628650" y="365126"/>
            <a:ext cx="7886700" cy="838443"/>
          </a:xfrm>
        </p:spPr>
        <p:txBody>
          <a:bodyPr/>
          <a:lstStyle/>
          <a:p>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当たり前のこととは？</a:t>
            </a:r>
          </a:p>
        </p:txBody>
      </p:sp>
      <p:sp>
        <p:nvSpPr>
          <p:cNvPr id="3" name="コンテンツ プレースホルダー 2">
            <a:extLst>
              <a:ext uri="{FF2B5EF4-FFF2-40B4-BE49-F238E27FC236}">
                <a16:creationId xmlns:a16="http://schemas.microsoft.com/office/drawing/2014/main" id="{CE674122-E877-4436-A3FD-EAF5BE4C5B5B}"/>
              </a:ext>
            </a:extLst>
          </p:cNvPr>
          <p:cNvSpPr txBox="1">
            <a:spLocks/>
          </p:cNvSpPr>
          <p:nvPr/>
        </p:nvSpPr>
        <p:spPr>
          <a:xfrm>
            <a:off x="628650" y="1148861"/>
            <a:ext cx="7886700" cy="5208221"/>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dirty="0"/>
              <a:t>〇　本人とちゃんと面接して、個別支援計画を作成して</a:t>
            </a:r>
            <a:endParaRPr lang="en-US" altLang="ja-JP" sz="2400" dirty="0"/>
          </a:p>
          <a:p>
            <a:pPr marL="0" indent="0">
              <a:lnSpc>
                <a:spcPct val="125000"/>
              </a:lnSpc>
              <a:buNone/>
            </a:pPr>
            <a:r>
              <a:rPr lang="ja-JP" altLang="en-US" sz="2400" dirty="0"/>
              <a:t>　　いますか？</a:t>
            </a:r>
            <a:endParaRPr lang="en-US" altLang="ja-JP" sz="2400" dirty="0"/>
          </a:p>
          <a:p>
            <a:pPr marL="0" indent="0">
              <a:lnSpc>
                <a:spcPct val="125000"/>
              </a:lnSpc>
              <a:buNone/>
            </a:pPr>
            <a:r>
              <a:rPr lang="ja-JP" altLang="en-US" sz="2400" dirty="0"/>
              <a:t>〇　前回の個別支援計画のコピペをしていませんか？</a:t>
            </a:r>
            <a:endParaRPr lang="en-US" altLang="ja-JP" sz="2400" dirty="0"/>
          </a:p>
          <a:p>
            <a:pPr marL="0" indent="0">
              <a:lnSpc>
                <a:spcPct val="125000"/>
              </a:lnSpc>
              <a:buNone/>
            </a:pPr>
            <a:r>
              <a:rPr lang="ja-JP" altLang="en-US" sz="2400" dirty="0"/>
              <a:t>〇　個別支援計画を作成する時には、個別支援会議を開</a:t>
            </a:r>
            <a:endParaRPr lang="en-US" altLang="ja-JP" sz="2400" dirty="0"/>
          </a:p>
          <a:p>
            <a:pPr marL="0" indent="0">
              <a:lnSpc>
                <a:spcPct val="125000"/>
              </a:lnSpc>
              <a:buNone/>
            </a:pPr>
            <a:r>
              <a:rPr lang="ja-JP" altLang="en-US" sz="2400" dirty="0"/>
              <a:t>　　催していますか？</a:t>
            </a:r>
          </a:p>
          <a:p>
            <a:pPr marL="0" indent="0">
              <a:lnSpc>
                <a:spcPct val="125000"/>
              </a:lnSpc>
              <a:buNone/>
            </a:pPr>
            <a:r>
              <a:rPr lang="ja-JP" altLang="en-US" sz="2400" dirty="0"/>
              <a:t>〇　個別支援計画は、予定しているモニタリング月に作　</a:t>
            </a:r>
            <a:endParaRPr lang="en-US" altLang="ja-JP" sz="2400" dirty="0"/>
          </a:p>
          <a:p>
            <a:pPr marL="0" indent="0">
              <a:lnSpc>
                <a:spcPct val="125000"/>
              </a:lnSpc>
              <a:buNone/>
            </a:pPr>
            <a:r>
              <a:rPr lang="ja-JP" altLang="en-US" sz="2400" dirty="0"/>
              <a:t>　　成していますか？</a:t>
            </a:r>
            <a:endParaRPr lang="en-US" altLang="ja-JP" sz="2400" dirty="0"/>
          </a:p>
          <a:p>
            <a:pPr marL="0" indent="0">
              <a:lnSpc>
                <a:spcPct val="125000"/>
              </a:lnSpc>
              <a:buNone/>
            </a:pPr>
            <a:r>
              <a:rPr lang="ja-JP" altLang="en-US" sz="2400" dirty="0"/>
              <a:t>〇　サービス担当者会議への参加、相談支援専門員と連</a:t>
            </a:r>
            <a:endParaRPr lang="en-US" altLang="ja-JP" sz="2400" dirty="0"/>
          </a:p>
          <a:p>
            <a:pPr marL="0" indent="0">
              <a:lnSpc>
                <a:spcPct val="125000"/>
              </a:lnSpc>
              <a:buNone/>
            </a:pPr>
            <a:r>
              <a:rPr lang="ja-JP" altLang="en-US" sz="2400" dirty="0"/>
              <a:t>　　携をしていますか？</a:t>
            </a:r>
          </a:p>
          <a:p>
            <a:pPr marL="0" indent="0">
              <a:lnSpc>
                <a:spcPct val="125000"/>
              </a:lnSpc>
              <a:buFont typeface="Arial" panose="020B0604020202020204" pitchFamily="34" charset="0"/>
              <a:buNone/>
            </a:pPr>
            <a:r>
              <a:rPr lang="ja-JP" altLang="en-US" sz="2400" dirty="0"/>
              <a:t>〇　日々の日常の記録は書いていますか？</a:t>
            </a:r>
            <a:endParaRPr lang="en-US" altLang="ja-JP" sz="2400" dirty="0"/>
          </a:p>
        </p:txBody>
      </p:sp>
    </p:spTree>
    <p:extLst>
      <p:ext uri="{BB962C8B-B14F-4D97-AF65-F5344CB8AC3E}">
        <p14:creationId xmlns:p14="http://schemas.microsoft.com/office/powerpoint/2010/main" val="422501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2A4F9C-C425-46B0-9896-17D18B598867}"/>
              </a:ext>
            </a:extLst>
          </p:cNvPr>
          <p:cNvSpPr>
            <a:spLocks noGrp="1"/>
          </p:cNvSpPr>
          <p:nvPr>
            <p:ph type="title"/>
          </p:nvPr>
        </p:nvSpPr>
        <p:spPr>
          <a:xfrm>
            <a:off x="628650" y="365126"/>
            <a:ext cx="7886700" cy="838443"/>
          </a:xfrm>
        </p:spPr>
        <p:txBody>
          <a:body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基礎研修の参加者は？</a:t>
            </a:r>
            <a:endParaRPr kumimoji="1"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CE674122-E877-4436-A3FD-EAF5BE4C5B5B}"/>
              </a:ext>
            </a:extLst>
          </p:cNvPr>
          <p:cNvSpPr txBox="1">
            <a:spLocks/>
          </p:cNvSpPr>
          <p:nvPr/>
        </p:nvSpPr>
        <p:spPr>
          <a:xfrm>
            <a:off x="628650" y="1148861"/>
            <a:ext cx="7886700" cy="17740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dirty="0"/>
              <a:t>〇　相談支援業務</a:t>
            </a:r>
            <a:r>
              <a:rPr lang="en-US" altLang="ja-JP" sz="2400" dirty="0"/>
              <a:t>3</a:t>
            </a:r>
            <a:r>
              <a:rPr lang="ja-JP" altLang="en-US" sz="2400" dirty="0"/>
              <a:t>年以上</a:t>
            </a:r>
            <a:endParaRPr lang="en-US" altLang="ja-JP" sz="2400" dirty="0"/>
          </a:p>
          <a:p>
            <a:pPr marL="0" indent="0">
              <a:lnSpc>
                <a:spcPct val="125000"/>
              </a:lnSpc>
              <a:buNone/>
            </a:pPr>
            <a:r>
              <a:rPr lang="ja-JP" altLang="en-US" sz="2400" dirty="0"/>
              <a:t>〇　有資格者の場合は</a:t>
            </a:r>
            <a:r>
              <a:rPr lang="en-US" altLang="ja-JP" sz="2400" dirty="0"/>
              <a:t>1</a:t>
            </a:r>
            <a:r>
              <a:rPr lang="ja-JP" altLang="en-US" sz="2400" dirty="0"/>
              <a:t>年以上</a:t>
            </a:r>
            <a:endParaRPr lang="en-US" altLang="ja-JP" sz="2400" dirty="0"/>
          </a:p>
          <a:p>
            <a:pPr marL="0" indent="0">
              <a:lnSpc>
                <a:spcPct val="125000"/>
              </a:lnSpc>
              <a:buNone/>
            </a:pPr>
            <a:r>
              <a:rPr lang="ja-JP" altLang="en-US" sz="2400" dirty="0"/>
              <a:t>〇　直接支援業務</a:t>
            </a:r>
            <a:r>
              <a:rPr lang="en-US" altLang="ja-JP" sz="2400" dirty="0"/>
              <a:t>6</a:t>
            </a:r>
            <a:r>
              <a:rPr lang="ja-JP" altLang="en-US" sz="2400" dirty="0"/>
              <a:t>年以上</a:t>
            </a:r>
          </a:p>
        </p:txBody>
      </p:sp>
      <p:sp>
        <p:nvSpPr>
          <p:cNvPr id="4" name="タイトル 1">
            <a:extLst>
              <a:ext uri="{FF2B5EF4-FFF2-40B4-BE49-F238E27FC236}">
                <a16:creationId xmlns:a16="http://schemas.microsoft.com/office/drawing/2014/main" id="{B29CD219-4587-46C0-9A7D-90DF361031F5}"/>
              </a:ext>
            </a:extLst>
          </p:cNvPr>
          <p:cNvSpPr txBox="1">
            <a:spLocks/>
          </p:cNvSpPr>
          <p:nvPr/>
        </p:nvSpPr>
        <p:spPr>
          <a:xfrm>
            <a:off x="710712" y="2868246"/>
            <a:ext cx="7886700" cy="8384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研修の時に困った参加者・・・</a:t>
            </a:r>
          </a:p>
        </p:txBody>
      </p:sp>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792774" y="3700584"/>
            <a:ext cx="7886700" cy="2442308"/>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dirty="0"/>
              <a:t>〇　分野が違うことで、就</a:t>
            </a:r>
            <a:r>
              <a:rPr lang="en-US" altLang="ja-JP" sz="2400" dirty="0"/>
              <a:t>B</a:t>
            </a:r>
            <a:r>
              <a:rPr lang="ja-JP" altLang="en-US" sz="2400" dirty="0"/>
              <a:t>・</a:t>
            </a:r>
            <a:r>
              <a:rPr lang="en-US" altLang="ja-JP" sz="2400" dirty="0"/>
              <a:t>GH</a:t>
            </a:r>
            <a:r>
              <a:rPr lang="ja-JP" altLang="en-US" sz="2400" dirty="0"/>
              <a:t>などの業務を丁寧に説明す</a:t>
            </a:r>
            <a:endParaRPr lang="en-US" altLang="ja-JP" sz="2400" dirty="0"/>
          </a:p>
          <a:p>
            <a:pPr marL="0" indent="0">
              <a:lnSpc>
                <a:spcPct val="125000"/>
              </a:lnSpc>
              <a:buNone/>
            </a:pPr>
            <a:r>
              <a:rPr lang="ja-JP" altLang="en-US" sz="2400" dirty="0"/>
              <a:t>　　る必要がある。</a:t>
            </a:r>
            <a:endParaRPr lang="en-US" altLang="ja-JP" sz="2400" dirty="0"/>
          </a:p>
          <a:p>
            <a:pPr marL="0" indent="0">
              <a:lnSpc>
                <a:spcPct val="125000"/>
              </a:lnSpc>
              <a:buNone/>
            </a:pPr>
            <a:r>
              <a:rPr lang="ja-JP" altLang="en-US" sz="2400" dirty="0"/>
              <a:t>〇　本人との面接をしたことがない、と言う人</a:t>
            </a:r>
            <a:endParaRPr lang="en-US" altLang="ja-JP" sz="2400" dirty="0"/>
          </a:p>
          <a:p>
            <a:pPr marL="0" indent="0">
              <a:lnSpc>
                <a:spcPct val="125000"/>
              </a:lnSpc>
              <a:buNone/>
            </a:pPr>
            <a:r>
              <a:rPr lang="ja-JP" altLang="en-US" sz="2400" dirty="0"/>
              <a:t>〇　関係者会議に参加したことがない、と言う人</a:t>
            </a:r>
            <a:endParaRPr lang="en-US" altLang="ja-JP" sz="2400" dirty="0"/>
          </a:p>
        </p:txBody>
      </p:sp>
    </p:spTree>
    <p:extLst>
      <p:ext uri="{BB962C8B-B14F-4D97-AF65-F5344CB8AC3E}">
        <p14:creationId xmlns:p14="http://schemas.microsoft.com/office/powerpoint/2010/main" val="425706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29CD219-4587-46C0-9A7D-90DF361031F5}"/>
              </a:ext>
            </a:extLst>
          </p:cNvPr>
          <p:cNvSpPr txBox="1">
            <a:spLocks/>
          </p:cNvSpPr>
          <p:nvPr/>
        </p:nvSpPr>
        <p:spPr>
          <a:xfrm>
            <a:off x="552694" y="160215"/>
            <a:ext cx="7886700" cy="8384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こんな考え方もあります</a:t>
            </a:r>
          </a:p>
        </p:txBody>
      </p:sp>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312614" y="804986"/>
            <a:ext cx="8366859" cy="56505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1900" dirty="0"/>
              <a:t>〇　分野が違うので、就</a:t>
            </a:r>
            <a:r>
              <a:rPr lang="en-US" altLang="ja-JP" sz="1900" dirty="0"/>
              <a:t>B</a:t>
            </a:r>
            <a:r>
              <a:rPr lang="ja-JP" altLang="en-US" sz="1900" dirty="0"/>
              <a:t>・</a:t>
            </a:r>
            <a:r>
              <a:rPr lang="en-US" altLang="ja-JP" sz="1900" dirty="0"/>
              <a:t>GH</a:t>
            </a:r>
            <a:r>
              <a:rPr lang="ja-JP" altLang="en-US" sz="1900" dirty="0"/>
              <a:t>などの業務を丁寧に説明する必要がある。</a:t>
            </a:r>
            <a:endParaRPr lang="en-US" altLang="ja-JP" sz="1900" dirty="0"/>
          </a:p>
          <a:p>
            <a:pPr marL="0" indent="0">
              <a:lnSpc>
                <a:spcPct val="125000"/>
              </a:lnSpc>
              <a:buNone/>
            </a:pPr>
            <a:r>
              <a:rPr lang="ja-JP" altLang="en-US" sz="1900" dirty="0">
                <a:solidFill>
                  <a:srgbClr val="FF0000"/>
                </a:solidFill>
              </a:rPr>
              <a:t>　➡➡児童もいずれ</a:t>
            </a:r>
            <a:r>
              <a:rPr lang="en-US" altLang="ja-JP" sz="1900" dirty="0">
                <a:solidFill>
                  <a:srgbClr val="FF0000"/>
                </a:solidFill>
              </a:rPr>
              <a:t>18</a:t>
            </a:r>
            <a:r>
              <a:rPr lang="ja-JP" altLang="en-US" sz="1900" dirty="0">
                <a:solidFill>
                  <a:srgbClr val="FF0000"/>
                </a:solidFill>
              </a:rPr>
              <a:t>歳になるので、どんな福祉サービスがあるのか　</a:t>
            </a:r>
            <a:endParaRPr lang="en-US" altLang="ja-JP" sz="1900" dirty="0">
              <a:solidFill>
                <a:srgbClr val="FF0000"/>
              </a:solidFill>
            </a:endParaRPr>
          </a:p>
          <a:p>
            <a:pPr marL="0" indent="0">
              <a:lnSpc>
                <a:spcPct val="125000"/>
              </a:lnSpc>
              <a:buNone/>
            </a:pPr>
            <a:r>
              <a:rPr lang="ja-JP" altLang="en-US" sz="1900" dirty="0">
                <a:solidFill>
                  <a:srgbClr val="FF0000"/>
                </a:solidFill>
              </a:rPr>
              <a:t>　　　しっていることは大事。</a:t>
            </a:r>
            <a:endParaRPr lang="en-US" altLang="ja-JP" sz="1900" dirty="0">
              <a:solidFill>
                <a:srgbClr val="FF0000"/>
              </a:solidFill>
            </a:endParaRPr>
          </a:p>
          <a:p>
            <a:pPr marL="0" indent="0">
              <a:lnSpc>
                <a:spcPct val="125000"/>
              </a:lnSpc>
              <a:buNone/>
            </a:pPr>
            <a:r>
              <a:rPr lang="ja-JP" altLang="en-US" sz="1900" dirty="0">
                <a:solidFill>
                  <a:srgbClr val="FF0000"/>
                </a:solidFill>
              </a:rPr>
              <a:t>　➡➡児童分野など他分野の方が、どんなアセスメントをしているのか、</a:t>
            </a:r>
            <a:endParaRPr lang="en-US" altLang="ja-JP" sz="1900" dirty="0">
              <a:solidFill>
                <a:srgbClr val="FF0000"/>
              </a:solidFill>
            </a:endParaRPr>
          </a:p>
          <a:p>
            <a:pPr marL="0" indent="0">
              <a:lnSpc>
                <a:spcPct val="125000"/>
              </a:lnSpc>
              <a:buNone/>
            </a:pPr>
            <a:r>
              <a:rPr lang="ja-JP" altLang="en-US" sz="1900" dirty="0">
                <a:solidFill>
                  <a:srgbClr val="FF0000"/>
                </a:solidFill>
              </a:rPr>
              <a:t>　　　分かち合う機会になっている。</a:t>
            </a:r>
            <a:endParaRPr lang="en-US" altLang="ja-JP" sz="1900" dirty="0">
              <a:solidFill>
                <a:srgbClr val="FF0000"/>
              </a:solidFill>
            </a:endParaRPr>
          </a:p>
          <a:p>
            <a:pPr marL="0" indent="0">
              <a:lnSpc>
                <a:spcPct val="125000"/>
              </a:lnSpc>
              <a:buNone/>
            </a:pPr>
            <a:r>
              <a:rPr lang="ja-JP" altLang="en-US" sz="1900" dirty="0"/>
              <a:t>〇　本人との面接をしたことがない、と言う人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➡➡どうしてもご家族との面接が中心の分野もあります。ただやはり</a:t>
            </a:r>
            <a:endParaRPr lang="en-US" altLang="ja-JP" sz="1900" dirty="0">
              <a:solidFill>
                <a:srgbClr val="FF0000"/>
              </a:solidFill>
            </a:endParaRPr>
          </a:p>
          <a:p>
            <a:pPr marL="0" indent="0">
              <a:lnSpc>
                <a:spcPct val="125000"/>
              </a:lnSpc>
              <a:buNone/>
            </a:pPr>
            <a:r>
              <a:rPr lang="ja-JP" altLang="en-US" sz="1900" dirty="0">
                <a:solidFill>
                  <a:srgbClr val="FF0000"/>
                </a:solidFill>
              </a:rPr>
              <a:t>　　　本人のための個別支援計画であり、本人と面接することが大事だ</a:t>
            </a:r>
            <a:endParaRPr lang="en-US" altLang="ja-JP" sz="1900" dirty="0">
              <a:solidFill>
                <a:srgbClr val="FF0000"/>
              </a:solidFill>
            </a:endParaRPr>
          </a:p>
          <a:p>
            <a:pPr marL="0" indent="0">
              <a:lnSpc>
                <a:spcPct val="125000"/>
              </a:lnSpc>
              <a:buNone/>
            </a:pPr>
            <a:r>
              <a:rPr lang="ja-JP" altLang="en-US" sz="1900" dirty="0">
                <a:solidFill>
                  <a:srgbClr val="FF0000"/>
                </a:solidFill>
              </a:rPr>
              <a:t>　　　と気づいてもらうことが大事。</a:t>
            </a:r>
            <a:endParaRPr lang="en-US" altLang="ja-JP" sz="1900" dirty="0">
              <a:solidFill>
                <a:srgbClr val="FF0000"/>
              </a:solidFill>
            </a:endParaRPr>
          </a:p>
          <a:p>
            <a:pPr marL="0" indent="0">
              <a:lnSpc>
                <a:spcPct val="125000"/>
              </a:lnSpc>
              <a:buNone/>
            </a:pPr>
            <a:r>
              <a:rPr lang="ja-JP" altLang="en-US" sz="1900" dirty="0"/>
              <a:t>〇　関係者会議に参加したことがない、と言う人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➡➡関係者会議をとおして、事業所以外の本人の生活全般を知ること</a:t>
            </a:r>
            <a:endParaRPr lang="en-US" altLang="ja-JP" sz="1900" dirty="0">
              <a:solidFill>
                <a:srgbClr val="FF0000"/>
              </a:solidFill>
            </a:endParaRPr>
          </a:p>
          <a:p>
            <a:pPr marL="0" indent="0">
              <a:lnSpc>
                <a:spcPct val="125000"/>
              </a:lnSpc>
              <a:buNone/>
            </a:pPr>
            <a:r>
              <a:rPr lang="ja-JP" altLang="en-US" sz="1900" dirty="0">
                <a:solidFill>
                  <a:srgbClr val="FF0000"/>
                </a:solidFill>
              </a:rPr>
              <a:t>　　　ができます。会議を上手に進めることではなく、こんな会議があ</a:t>
            </a:r>
            <a:endParaRPr lang="en-US" altLang="ja-JP" sz="1900" dirty="0">
              <a:solidFill>
                <a:srgbClr val="FF0000"/>
              </a:solidFill>
            </a:endParaRPr>
          </a:p>
          <a:p>
            <a:pPr marL="0" indent="0">
              <a:lnSpc>
                <a:spcPct val="125000"/>
              </a:lnSpc>
              <a:buNone/>
            </a:pPr>
            <a:r>
              <a:rPr lang="ja-JP" altLang="en-US" sz="1900" dirty="0">
                <a:solidFill>
                  <a:srgbClr val="FF0000"/>
                </a:solidFill>
              </a:rPr>
              <a:t>　　　ることを知ることが大事。</a:t>
            </a:r>
            <a:endParaRPr lang="en-US" altLang="ja-JP" sz="1900" dirty="0">
              <a:solidFill>
                <a:srgbClr val="FF0000"/>
              </a:solidFill>
            </a:endParaRPr>
          </a:p>
        </p:txBody>
      </p:sp>
    </p:spTree>
    <p:extLst>
      <p:ext uri="{BB962C8B-B14F-4D97-AF65-F5344CB8AC3E}">
        <p14:creationId xmlns:p14="http://schemas.microsoft.com/office/powerpoint/2010/main" val="341237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基礎研修で大事なこと</a:t>
            </a: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1481747"/>
            <a:ext cx="8382488" cy="4841393"/>
          </a:xfrm>
        </p:spPr>
        <p:txBody>
          <a:bodyPr>
            <a:normAutofit fontScale="92500"/>
          </a:bodyPr>
          <a:lstStyle/>
          <a:p>
            <a:pPr>
              <a:lnSpc>
                <a:spcPct val="125000"/>
              </a:lnSpc>
            </a:pPr>
            <a:r>
              <a:rPr lang="ja-JP" altLang="ja-JP" sz="2400" dirty="0"/>
              <a:t>基本を押さえるからこそ</a:t>
            </a:r>
            <a:r>
              <a:rPr lang="ja-JP" altLang="en-US" sz="2400" dirty="0"/>
              <a:t>、全体を</a:t>
            </a:r>
            <a:r>
              <a:rPr lang="ja-JP" altLang="ja-JP" sz="2400" dirty="0"/>
              <a:t>理解する</a:t>
            </a:r>
          </a:p>
          <a:p>
            <a:pPr>
              <a:lnSpc>
                <a:spcPct val="125000"/>
              </a:lnSpc>
            </a:pPr>
            <a:r>
              <a:rPr lang="ja-JP" altLang="ja-JP" sz="2400" dirty="0"/>
              <a:t>本人と対話したうえで、個別支援計画を作成する。</a:t>
            </a:r>
          </a:p>
          <a:p>
            <a:pPr>
              <a:lnSpc>
                <a:spcPct val="125000"/>
              </a:lnSpc>
            </a:pPr>
            <a:r>
              <a:rPr lang="ja-JP" altLang="ja-JP" sz="2400" dirty="0"/>
              <a:t>自分の事業所の</a:t>
            </a:r>
            <a:r>
              <a:rPr lang="ja-JP" altLang="en-US" sz="2400" dirty="0"/>
              <a:t>プロセス</a:t>
            </a:r>
            <a:r>
              <a:rPr lang="ja-JP" altLang="ja-JP" sz="2400" dirty="0"/>
              <a:t>の振返り</a:t>
            </a:r>
          </a:p>
          <a:p>
            <a:pPr>
              <a:lnSpc>
                <a:spcPct val="125000"/>
              </a:lnSpc>
            </a:pPr>
            <a:r>
              <a:rPr lang="ja-JP" altLang="ja-JP" sz="2400" dirty="0"/>
              <a:t>個別支援計画作成は、サビ管</a:t>
            </a:r>
            <a:r>
              <a:rPr lang="ja-JP" altLang="en-US" sz="2400" dirty="0"/>
              <a:t>・児発管</a:t>
            </a:r>
            <a:r>
              <a:rPr lang="ja-JP" altLang="ja-JP" sz="2400" dirty="0"/>
              <a:t>の主体性が求められる。</a:t>
            </a:r>
          </a:p>
          <a:p>
            <a:pPr>
              <a:lnSpc>
                <a:spcPct val="125000"/>
              </a:lnSpc>
            </a:pPr>
            <a:r>
              <a:rPr lang="ja-JP" altLang="ja-JP" sz="2400" dirty="0"/>
              <a:t>相談支援専門員任せではいけない。育てる感覚。</a:t>
            </a:r>
          </a:p>
          <a:p>
            <a:pPr>
              <a:lnSpc>
                <a:spcPct val="125000"/>
              </a:lnSpc>
            </a:pPr>
            <a:r>
              <a:rPr lang="ja-JP" altLang="ja-JP" sz="2400" dirty="0"/>
              <a:t>サビ管</a:t>
            </a:r>
            <a:r>
              <a:rPr lang="ja-JP" altLang="en-US" sz="2400" dirty="0"/>
              <a:t>・児発管</a:t>
            </a:r>
            <a:r>
              <a:rPr lang="ja-JP" altLang="ja-JP" sz="2400" dirty="0"/>
              <a:t>も継続的な自己研鑽が大事。</a:t>
            </a:r>
          </a:p>
          <a:p>
            <a:pPr>
              <a:lnSpc>
                <a:spcPct val="125000"/>
              </a:lnSpc>
            </a:pPr>
            <a:r>
              <a:rPr lang="ja-JP" altLang="en-US" sz="2400" dirty="0"/>
              <a:t>就労</a:t>
            </a:r>
            <a:r>
              <a:rPr lang="en-US" altLang="ja-JP" sz="2400" dirty="0"/>
              <a:t>B</a:t>
            </a:r>
            <a:r>
              <a:rPr lang="ja-JP" altLang="en-US" sz="2400" dirty="0"/>
              <a:t>型の個別支援計画、</a:t>
            </a:r>
            <a:r>
              <a:rPr lang="en-US" altLang="ja-JP" sz="2400" dirty="0"/>
              <a:t>GH</a:t>
            </a:r>
            <a:r>
              <a:rPr lang="ja-JP" altLang="en-US" sz="2400" dirty="0"/>
              <a:t>の個別支援計画、両方の事業所の計画を確認することも大事。それぞれの事業所の計画がちゃんとしていると、本人の生活が窮屈になる。</a:t>
            </a:r>
            <a:endParaRPr lang="x-none" altLang="ja-JP" sz="2400" dirty="0"/>
          </a:p>
          <a:p>
            <a:endParaRPr kumimoji="1" lang="ja-JP" altLang="en-US" dirty="0"/>
          </a:p>
        </p:txBody>
      </p:sp>
    </p:spTree>
    <p:extLst>
      <p:ext uri="{BB962C8B-B14F-4D97-AF65-F5344CB8AC3E}">
        <p14:creationId xmlns:p14="http://schemas.microsoft.com/office/powerpoint/2010/main" val="40768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