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256" r:id="rId2"/>
    <p:sldId id="257" r:id="rId3"/>
    <p:sldId id="258" r:id="rId4"/>
    <p:sldId id="259" r:id="rId5"/>
    <p:sldId id="261" r:id="rId6"/>
    <p:sldId id="289" r:id="rId7"/>
    <p:sldId id="276" r:id="rId8"/>
    <p:sldId id="275" r:id="rId9"/>
    <p:sldId id="266" r:id="rId10"/>
    <p:sldId id="262" r:id="rId11"/>
    <p:sldId id="263" r:id="rId12"/>
    <p:sldId id="264" r:id="rId13"/>
    <p:sldId id="295" r:id="rId14"/>
    <p:sldId id="296" r:id="rId15"/>
    <p:sldId id="298" r:id="rId16"/>
    <p:sldId id="301" r:id="rId17"/>
    <p:sldId id="299" r:id="rId18"/>
    <p:sldId id="300" r:id="rId19"/>
    <p:sldId id="302" r:id="rId20"/>
    <p:sldId id="303" r:id="rId21"/>
    <p:sldId id="267" r:id="rId22"/>
    <p:sldId id="314" r:id="rId23"/>
    <p:sldId id="315" r:id="rId24"/>
    <p:sldId id="277" r:id="rId25"/>
    <p:sldId id="316" r:id="rId26"/>
    <p:sldId id="278" r:id="rId27"/>
    <p:sldId id="317" r:id="rId28"/>
    <p:sldId id="279" r:id="rId29"/>
    <p:sldId id="280" r:id="rId30"/>
    <p:sldId id="290" r:id="rId31"/>
    <p:sldId id="291" r:id="rId32"/>
    <p:sldId id="318" r:id="rId33"/>
    <p:sldId id="319" r:id="rId34"/>
    <p:sldId id="269" r:id="rId35"/>
    <p:sldId id="292" r:id="rId36"/>
    <p:sldId id="308" r:id="rId37"/>
    <p:sldId id="309" r:id="rId38"/>
    <p:sldId id="310" r:id="rId39"/>
    <p:sldId id="313" r:id="rId40"/>
    <p:sldId id="311" r:id="rId41"/>
    <p:sldId id="270" r:id="rId42"/>
    <p:sldId id="281" r:id="rId43"/>
    <p:sldId id="272" r:id="rId44"/>
    <p:sldId id="282" r:id="rId45"/>
    <p:sldId id="284" r:id="rId46"/>
    <p:sldId id="288" r:id="rId47"/>
    <p:sldId id="320" r:id="rId48"/>
    <p:sldId id="268" r:id="rId49"/>
    <p:sldId id="293" r:id="rId50"/>
    <p:sldId id="273" r:id="rId51"/>
    <p:sldId id="274" r:id="rId52"/>
    <p:sldId id="294" r:id="rId53"/>
    <p:sldId id="271" r:id="rId54"/>
    <p:sldId id="304" r:id="rId55"/>
    <p:sldId id="305" r:id="rId56"/>
    <p:sldId id="307" r:id="rId57"/>
    <p:sldId id="306" r:id="rId58"/>
    <p:sldId id="321" r:id="rId59"/>
    <p:sldId id="322" r:id="rId60"/>
    <p:sldId id="323" r:id="rId61"/>
  </p:sldIdLst>
  <p:sldSz cx="12192000" cy="6858000"/>
  <p:notesSz cx="9934575" cy="68024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41" autoAdjust="0"/>
    <p:restoredTop sz="94660"/>
  </p:normalViewPr>
  <p:slideViewPr>
    <p:cSldViewPr>
      <p:cViewPr varScale="1">
        <p:scale>
          <a:sx n="60" d="100"/>
          <a:sy n="60" d="100"/>
        </p:scale>
        <p:origin x="212" y="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4304982" cy="341303"/>
          </a:xfrm>
          <a:prstGeom prst="rect">
            <a:avLst/>
          </a:prstGeom>
        </p:spPr>
        <p:txBody>
          <a:bodyPr vert="horz" lIns="91385" tIns="45693" rIns="91385" bIns="45693" rtlCol="0"/>
          <a:lstStyle>
            <a:lvl1pPr algn="l">
              <a:defRPr sz="1200"/>
            </a:lvl1pPr>
          </a:lstStyle>
          <a:p>
            <a:endParaRPr kumimoji="1" lang="ja-JP" altLang="en-US"/>
          </a:p>
        </p:txBody>
      </p:sp>
      <p:sp>
        <p:nvSpPr>
          <p:cNvPr id="3" name="日付プレースホルダー 2"/>
          <p:cNvSpPr>
            <a:spLocks noGrp="1"/>
          </p:cNvSpPr>
          <p:nvPr>
            <p:ph type="dt" idx="1"/>
          </p:nvPr>
        </p:nvSpPr>
        <p:spPr>
          <a:xfrm>
            <a:off x="5627294" y="1"/>
            <a:ext cx="4304982" cy="341303"/>
          </a:xfrm>
          <a:prstGeom prst="rect">
            <a:avLst/>
          </a:prstGeom>
        </p:spPr>
        <p:txBody>
          <a:bodyPr vert="horz" lIns="91385" tIns="45693" rIns="91385" bIns="45693" rtlCol="0"/>
          <a:lstStyle>
            <a:lvl1pPr algn="r">
              <a:defRPr sz="1200"/>
            </a:lvl1pPr>
          </a:lstStyle>
          <a:p>
            <a:fld id="{10ADFD2D-A09E-4062-AC7F-790FE6FEA6FD}" type="datetimeFigureOut">
              <a:rPr kumimoji="1" lang="ja-JP" altLang="en-US" smtClean="0"/>
              <a:t>2021/6/3</a:t>
            </a:fld>
            <a:endParaRPr kumimoji="1" lang="ja-JP" altLang="en-US"/>
          </a:p>
        </p:txBody>
      </p:sp>
      <p:sp>
        <p:nvSpPr>
          <p:cNvPr id="4" name="スライド イメージ プレースホルダー 3"/>
          <p:cNvSpPr>
            <a:spLocks noGrp="1" noRot="1" noChangeAspect="1"/>
          </p:cNvSpPr>
          <p:nvPr>
            <p:ph type="sldImg" idx="2"/>
          </p:nvPr>
        </p:nvSpPr>
        <p:spPr>
          <a:xfrm>
            <a:off x="2927350" y="850900"/>
            <a:ext cx="4079875" cy="2295525"/>
          </a:xfrm>
          <a:prstGeom prst="rect">
            <a:avLst/>
          </a:prstGeom>
          <a:noFill/>
          <a:ln w="12700">
            <a:solidFill>
              <a:prstClr val="black"/>
            </a:solidFill>
          </a:ln>
        </p:spPr>
        <p:txBody>
          <a:bodyPr vert="horz" lIns="91385" tIns="45693" rIns="91385" bIns="45693" rtlCol="0" anchor="ctr"/>
          <a:lstStyle/>
          <a:p>
            <a:endParaRPr lang="ja-JP" altLang="en-US"/>
          </a:p>
        </p:txBody>
      </p:sp>
      <p:sp>
        <p:nvSpPr>
          <p:cNvPr id="5" name="ノート プレースホルダー 4"/>
          <p:cNvSpPr>
            <a:spLocks noGrp="1"/>
          </p:cNvSpPr>
          <p:nvPr>
            <p:ph type="body" sz="quarter" idx="3"/>
          </p:nvPr>
        </p:nvSpPr>
        <p:spPr>
          <a:xfrm>
            <a:off x="993458" y="3273674"/>
            <a:ext cx="7947660" cy="2678460"/>
          </a:xfrm>
          <a:prstGeom prst="rect">
            <a:avLst/>
          </a:prstGeom>
        </p:spPr>
        <p:txBody>
          <a:bodyPr vert="horz" lIns="91385" tIns="45693" rIns="91385" bIns="4569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461136"/>
            <a:ext cx="4304982" cy="341302"/>
          </a:xfrm>
          <a:prstGeom prst="rect">
            <a:avLst/>
          </a:prstGeom>
        </p:spPr>
        <p:txBody>
          <a:bodyPr vert="horz" lIns="91385" tIns="45693" rIns="91385" bIns="4569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27294" y="6461136"/>
            <a:ext cx="4304982" cy="341302"/>
          </a:xfrm>
          <a:prstGeom prst="rect">
            <a:avLst/>
          </a:prstGeom>
        </p:spPr>
        <p:txBody>
          <a:bodyPr vert="horz" lIns="91385" tIns="45693" rIns="91385" bIns="45693" rtlCol="0" anchor="b"/>
          <a:lstStyle>
            <a:lvl1pPr algn="r">
              <a:defRPr sz="1200"/>
            </a:lvl1pPr>
          </a:lstStyle>
          <a:p>
            <a:fld id="{CC78CEF7-7121-41FF-9BDB-D4F4BC90A958}" type="slidenum">
              <a:rPr kumimoji="1" lang="ja-JP" altLang="en-US" smtClean="0"/>
              <a:t>‹#›</a:t>
            </a:fld>
            <a:endParaRPr kumimoji="1" lang="ja-JP" altLang="en-US"/>
          </a:p>
        </p:txBody>
      </p:sp>
    </p:spTree>
    <p:extLst>
      <p:ext uri="{BB962C8B-B14F-4D97-AF65-F5344CB8AC3E}">
        <p14:creationId xmlns:p14="http://schemas.microsoft.com/office/powerpoint/2010/main" val="241388777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C78CEF7-7121-41FF-9BDB-D4F4BC90A958}" type="slidenum">
              <a:rPr kumimoji="1" lang="ja-JP" altLang="en-US" smtClean="0"/>
              <a:t>14</a:t>
            </a:fld>
            <a:endParaRPr kumimoji="1" lang="ja-JP" altLang="en-US"/>
          </a:p>
        </p:txBody>
      </p:sp>
    </p:spTree>
    <p:extLst>
      <p:ext uri="{BB962C8B-B14F-4D97-AF65-F5344CB8AC3E}">
        <p14:creationId xmlns:p14="http://schemas.microsoft.com/office/powerpoint/2010/main" val="309805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C78CEF7-7121-41FF-9BDB-D4F4BC90A958}" type="slidenum">
              <a:rPr kumimoji="1" lang="ja-JP" altLang="en-US" smtClean="0"/>
              <a:t>53</a:t>
            </a:fld>
            <a:endParaRPr kumimoji="1" lang="ja-JP" altLang="en-US"/>
          </a:p>
        </p:txBody>
      </p:sp>
    </p:spTree>
    <p:extLst>
      <p:ext uri="{BB962C8B-B14F-4D97-AF65-F5344CB8AC3E}">
        <p14:creationId xmlns:p14="http://schemas.microsoft.com/office/powerpoint/2010/main" val="774818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95A078AE-BF5A-4458-85BC-C1BF224F45D7}" type="datetime1">
              <a:rPr kumimoji="1" lang="ja-JP" altLang="en-US" smtClean="0"/>
              <a:t>2021/6/3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72C43C9-C29A-4086-B3B4-1F599B556F9C}" type="slidenum">
              <a:rPr kumimoji="1" lang="ja-JP" altLang="en-US" smtClean="0"/>
              <a:t>‹#›</a:t>
            </a:fld>
            <a:endParaRPr kumimoji="1" lang="ja-JP" altLang="en-US"/>
          </a:p>
        </p:txBody>
      </p:sp>
    </p:spTree>
    <p:extLst>
      <p:ext uri="{BB962C8B-B14F-4D97-AF65-F5344CB8AC3E}">
        <p14:creationId xmlns:p14="http://schemas.microsoft.com/office/powerpoint/2010/main" val="34254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D3EBBBD-4213-437A-AF4F-305D7CFFBEED}" type="datetime1">
              <a:rPr kumimoji="1" lang="ja-JP" altLang="en-US" smtClean="0"/>
              <a:t>2021/6/3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72C43C9-C29A-4086-B3B4-1F599B556F9C}" type="slidenum">
              <a:rPr kumimoji="1" lang="ja-JP" altLang="en-US" smtClean="0"/>
              <a:t>‹#›</a:t>
            </a:fld>
            <a:endParaRPr kumimoji="1" lang="ja-JP" altLang="en-US"/>
          </a:p>
        </p:txBody>
      </p:sp>
    </p:spTree>
    <p:extLst>
      <p:ext uri="{BB962C8B-B14F-4D97-AF65-F5344CB8AC3E}">
        <p14:creationId xmlns:p14="http://schemas.microsoft.com/office/powerpoint/2010/main" val="3452128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39"/>
            <a:ext cx="27432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09600" y="274639"/>
            <a:ext cx="80264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2C76872-5324-4390-A3BE-1C93418C3940}" type="datetime1">
              <a:rPr kumimoji="1" lang="ja-JP" altLang="en-US" smtClean="0"/>
              <a:t>2021/6/3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72C43C9-C29A-4086-B3B4-1F599B556F9C}" type="slidenum">
              <a:rPr kumimoji="1" lang="ja-JP" altLang="en-US" smtClean="0"/>
              <a:t>‹#›</a:t>
            </a:fld>
            <a:endParaRPr kumimoji="1" lang="ja-JP" altLang="en-US"/>
          </a:p>
        </p:txBody>
      </p:sp>
    </p:spTree>
    <p:extLst>
      <p:ext uri="{BB962C8B-B14F-4D97-AF65-F5344CB8AC3E}">
        <p14:creationId xmlns:p14="http://schemas.microsoft.com/office/powerpoint/2010/main" val="3360389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AAF23B2-1A70-479B-ACCB-D4CB4317DE97}" type="datetime1">
              <a:rPr kumimoji="1" lang="ja-JP" altLang="en-US" smtClean="0"/>
              <a:t>2021/6/3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72C43C9-C29A-4086-B3B4-1F599B556F9C}" type="slidenum">
              <a:rPr kumimoji="1" lang="ja-JP" altLang="en-US" smtClean="0"/>
              <a:t>‹#›</a:t>
            </a:fld>
            <a:endParaRPr kumimoji="1" lang="ja-JP" altLang="en-US"/>
          </a:p>
        </p:txBody>
      </p:sp>
    </p:spTree>
    <p:extLst>
      <p:ext uri="{BB962C8B-B14F-4D97-AF65-F5344CB8AC3E}">
        <p14:creationId xmlns:p14="http://schemas.microsoft.com/office/powerpoint/2010/main" val="197353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808047AC-FC5C-42E2-ACEB-407F8085521D}" type="datetime1">
              <a:rPr kumimoji="1" lang="ja-JP" altLang="en-US" smtClean="0"/>
              <a:t>2021/6/3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72C43C9-C29A-4086-B3B4-1F599B556F9C}" type="slidenum">
              <a:rPr kumimoji="1" lang="ja-JP" altLang="en-US" smtClean="0"/>
              <a:t>‹#›</a:t>
            </a:fld>
            <a:endParaRPr kumimoji="1" lang="ja-JP" altLang="en-US"/>
          </a:p>
        </p:txBody>
      </p:sp>
    </p:spTree>
    <p:extLst>
      <p:ext uri="{BB962C8B-B14F-4D97-AF65-F5344CB8AC3E}">
        <p14:creationId xmlns:p14="http://schemas.microsoft.com/office/powerpoint/2010/main" val="707158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114FE72F-3F52-40F4-8979-033A7636F813}" type="datetime1">
              <a:rPr kumimoji="1" lang="ja-JP" altLang="en-US" smtClean="0"/>
              <a:t>2021/6/3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72C43C9-C29A-4086-B3B4-1F599B556F9C}" type="slidenum">
              <a:rPr kumimoji="1" lang="ja-JP" altLang="en-US" smtClean="0"/>
              <a:t>‹#›</a:t>
            </a:fld>
            <a:endParaRPr kumimoji="1" lang="ja-JP" altLang="en-US"/>
          </a:p>
        </p:txBody>
      </p:sp>
    </p:spTree>
    <p:extLst>
      <p:ext uri="{BB962C8B-B14F-4D97-AF65-F5344CB8AC3E}">
        <p14:creationId xmlns:p14="http://schemas.microsoft.com/office/powerpoint/2010/main" val="2642057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F857B659-AF44-413B-8749-16EB367DDEA9}" type="datetime1">
              <a:rPr kumimoji="1" lang="ja-JP" altLang="en-US" smtClean="0"/>
              <a:t>2021/6/3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A72C43C9-C29A-4086-B3B4-1F599B556F9C}" type="slidenum">
              <a:rPr kumimoji="1" lang="ja-JP" altLang="en-US" smtClean="0"/>
              <a:t>‹#›</a:t>
            </a:fld>
            <a:endParaRPr kumimoji="1" lang="ja-JP" altLang="en-US"/>
          </a:p>
        </p:txBody>
      </p:sp>
    </p:spTree>
    <p:extLst>
      <p:ext uri="{BB962C8B-B14F-4D97-AF65-F5344CB8AC3E}">
        <p14:creationId xmlns:p14="http://schemas.microsoft.com/office/powerpoint/2010/main" val="1621930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CF372849-7DDA-4A90-A325-1C6120089AE1}" type="datetime1">
              <a:rPr kumimoji="1" lang="ja-JP" altLang="en-US" smtClean="0"/>
              <a:t>2021/6/3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72C43C9-C29A-4086-B3B4-1F599B556F9C}" type="slidenum">
              <a:rPr kumimoji="1" lang="ja-JP" altLang="en-US" smtClean="0"/>
              <a:t>‹#›</a:t>
            </a:fld>
            <a:endParaRPr kumimoji="1" lang="ja-JP" altLang="en-US"/>
          </a:p>
        </p:txBody>
      </p:sp>
    </p:spTree>
    <p:extLst>
      <p:ext uri="{BB962C8B-B14F-4D97-AF65-F5344CB8AC3E}">
        <p14:creationId xmlns:p14="http://schemas.microsoft.com/office/powerpoint/2010/main" val="1184032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8232B2DE-B9FB-458C-9C63-3224665270F0}" type="datetime1">
              <a:rPr kumimoji="1" lang="ja-JP" altLang="en-US" smtClean="0"/>
              <a:t>2021/6/3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A72C43C9-C29A-4086-B3B4-1F599B556F9C}" type="slidenum">
              <a:rPr kumimoji="1" lang="ja-JP" altLang="en-US" smtClean="0"/>
              <a:t>‹#›</a:t>
            </a:fld>
            <a:endParaRPr kumimoji="1" lang="ja-JP" altLang="en-US"/>
          </a:p>
        </p:txBody>
      </p:sp>
    </p:spTree>
    <p:extLst>
      <p:ext uri="{BB962C8B-B14F-4D97-AF65-F5344CB8AC3E}">
        <p14:creationId xmlns:p14="http://schemas.microsoft.com/office/powerpoint/2010/main" val="1623236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3071A62-C357-4FD9-8CFA-62038806D919}" type="datetime1">
              <a:rPr kumimoji="1" lang="ja-JP" altLang="en-US" smtClean="0"/>
              <a:t>2021/6/3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72C43C9-C29A-4086-B3B4-1F599B556F9C}" type="slidenum">
              <a:rPr kumimoji="1" lang="ja-JP" altLang="en-US" smtClean="0"/>
              <a:t>‹#›</a:t>
            </a:fld>
            <a:endParaRPr kumimoji="1" lang="ja-JP" altLang="en-US"/>
          </a:p>
        </p:txBody>
      </p:sp>
    </p:spTree>
    <p:extLst>
      <p:ext uri="{BB962C8B-B14F-4D97-AF65-F5344CB8AC3E}">
        <p14:creationId xmlns:p14="http://schemas.microsoft.com/office/powerpoint/2010/main" val="1865951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6445B01-56C7-4EA9-B061-2FF9F67F66A2}" type="datetime1">
              <a:rPr kumimoji="1" lang="ja-JP" altLang="en-US" smtClean="0"/>
              <a:t>2021/6/3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72C43C9-C29A-4086-B3B4-1F599B556F9C}" type="slidenum">
              <a:rPr kumimoji="1" lang="ja-JP" altLang="en-US" smtClean="0"/>
              <a:t>‹#›</a:t>
            </a:fld>
            <a:endParaRPr kumimoji="1" lang="ja-JP" altLang="en-US"/>
          </a:p>
        </p:txBody>
      </p:sp>
    </p:spTree>
    <p:extLst>
      <p:ext uri="{BB962C8B-B14F-4D97-AF65-F5344CB8AC3E}">
        <p14:creationId xmlns:p14="http://schemas.microsoft.com/office/powerpoint/2010/main" val="687694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s://pxhere.com/ja/photo/1624064"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837473B0-CC2E-450A-ABE3-18F120FF3D39}">
                <a1611:picAttrSrcUrl xmlns:a1611="http://schemas.microsoft.com/office/drawing/2016/11/main" r:id="rId14"/>
              </a:ext>
            </a:extLst>
          </a:blip>
          <a:srcRect/>
          <a:stretch>
            <a:fillRect t="-9000" b="-9000"/>
          </a:stretch>
        </a:blip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A7DA44-B5A3-4925-B17C-19AE8F916EF3}" type="datetime1">
              <a:rPr kumimoji="1" lang="ja-JP" altLang="en-US" smtClean="0"/>
              <a:t>2021/6/3</a:t>
            </a:fld>
            <a:endParaRPr kumimoji="1" lang="ja-JP" altLang="en-US"/>
          </a:p>
        </p:txBody>
      </p:sp>
      <p:sp>
        <p:nvSpPr>
          <p:cNvPr id="5" name="フッター プレースホルダー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2C43C9-C29A-4086-B3B4-1F599B556F9C}" type="slidenum">
              <a:rPr kumimoji="1" lang="ja-JP" altLang="en-US" smtClean="0"/>
              <a:t>‹#›</a:t>
            </a:fld>
            <a:endParaRPr kumimoji="1" lang="ja-JP" altLang="en-US"/>
          </a:p>
        </p:txBody>
      </p:sp>
    </p:spTree>
    <p:extLst>
      <p:ext uri="{BB962C8B-B14F-4D97-AF65-F5344CB8AC3E}">
        <p14:creationId xmlns:p14="http://schemas.microsoft.com/office/powerpoint/2010/main" val="40203727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taka.co.jp/tada/detail.php?id=1271&amp;cid=4&amp;cid2=14"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taka.co.jp/tada/detail.php?id=1271&amp;cid=4&amp;cid2=14"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www.taka.co.jp/tada/detail.php?id=1271&amp;cid=4&amp;cid2=14"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taka.co.jp/tada/detail.php?id=1271&amp;cid=4&amp;cid2=14"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taka.co.jp/tada/detail.php?id=1271&amp;cid=4&amp;cid2=14"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www.taka.co.jp/tada/detail.php?id=1271&amp;cid=4&amp;cid2=14"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taka.co.jp/tada/detail.php?id=1271&amp;cid=4&amp;cid2=14"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taka.co.jp/tada/detail.php?id=1271&amp;cid=4&amp;cid2=14"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taka.co.jp/tada/detail.php?id=1271&amp;cid=4&amp;cid2=14"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taka.co.jp/tada/detail.php?id=1271&amp;cid=4&amp;cid2=14"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taka.co.jp/tada/detail.php?id=1271&amp;cid=4&amp;cid2=14"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taka.co.jp/tada/detail.php?id=1271&amp;cid=4&amp;cid2=14"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taka.co.jp/tada/detail.php?id=1271&amp;cid=4&amp;cid2=14"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taka.co.jp/tada/detail.php?id=1271&amp;cid=4&amp;cid2=14"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taka.co.jp/tada/detail.php?id=1271&amp;cid=4&amp;cid2=14"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taka.co.jp/tada/detail.php?id=1271&amp;cid=4&amp;cid2=14"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hyperlink" Target="http://www.taka.co.jp/tada/detail.php?id=1271&amp;cid=4&amp;cid2=14" TargetMode="Externa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http://www.taka.co.jp/tada/detail.php?id=1271&amp;cid=4&amp;cid2=14"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taka.co.jp/tada/detail.php?id=1271&amp;cid=4&amp;cid2=14"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taka.co.jp/tada/detail.php?id=1271&amp;cid=4&amp;cid2=14"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taka.co.jp/tada/detail.php?id=1271&amp;cid=4&amp;cid2=14"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taka.co.jp/tada/detail.php?id=1271&amp;cid=4&amp;cid2=14"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taka.co.jp/tada/detail.php?id=1271&amp;cid=4&amp;cid2=14"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publicdomainq.net/young-man-profile-0044748/" TargetMode="External"/><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hyperlink" Target="http://gahag.net/000133-woman-profile/" TargetMode="External"/><Relationship Id="rId4" Type="http://schemas.openxmlformats.org/officeDocument/2006/relationships/image" Target="../media/image8.jpg"/></Relationships>
</file>

<file path=ppt/slides/_rels/slide37.xml.rels><?xml version="1.0" encoding="UTF-8" standalone="yes"?>
<Relationships xmlns="http://schemas.openxmlformats.org/package/2006/relationships"><Relationship Id="rId3" Type="http://schemas.openxmlformats.org/officeDocument/2006/relationships/hyperlink" Target="http://gahag.net/000133-woman-profile/" TargetMode="External"/><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hyperlink" Target="https://publicdomainq.net/young-man-profile-0044748/" TargetMode="External"/><Relationship Id="rId4" Type="http://schemas.openxmlformats.org/officeDocument/2006/relationships/image" Target="../media/image7.jpg"/></Relationships>
</file>

<file path=ppt/slides/_rels/slide38.xml.rels><?xml version="1.0" encoding="UTF-8" standalone="yes"?>
<Relationships xmlns="http://schemas.openxmlformats.org/package/2006/relationships"><Relationship Id="rId3" Type="http://schemas.openxmlformats.org/officeDocument/2006/relationships/hyperlink" Target="https://publicdomainq.net/arm-wrestling-0004314/" TargetMode="External"/><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publicdomainq.net/crying-emoticon-0009206/"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taka.co.jp/tada/detail.php?id=1271&amp;cid=4&amp;cid2=14"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publicdomainq.net/business-persons-meeting-0003881/"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taka.co.jp/tada/detail.php?id=1271&amp;cid=4&amp;cid2=14"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taka.co.jp/tada/detail.php?id=1271&amp;cid=4&amp;cid2=14"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taka.co.jp/tada/detail.php?id=1271&amp;cid=4&amp;cid2=14"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www.taka.co.jp/tada/detail.php?id=1271&amp;cid=4&amp;cid2=14"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taka.co.jp/tada/detail.php?id=1271&amp;cid=4&amp;cid2=14"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publicdomainq.net/troubled-business-man-0011370/" TargetMode="External"/><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gif"/><Relationship Id="rId1" Type="http://schemas.openxmlformats.org/officeDocument/2006/relationships/slideLayout" Target="../slideLayouts/slideLayout2.xml"/><Relationship Id="rId4" Type="http://schemas.openxmlformats.org/officeDocument/2006/relationships/hyperlink" Target="http://www.taka.co.jp/tada/detail.php?id=1271&amp;cid=4&amp;cid2=14"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gif"/><Relationship Id="rId1" Type="http://schemas.openxmlformats.org/officeDocument/2006/relationships/slideLayout" Target="../slideLayouts/slideLayout2.xml"/><Relationship Id="rId4" Type="http://schemas.openxmlformats.org/officeDocument/2006/relationships/hyperlink" Target="http://www.taka.co.jp/tada/detail.php?id=1271&amp;cid=4&amp;cid2=14"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taka.co.jp/tada/detail.php?id=1271&amp;cid=4&amp;cid2=14"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gif"/><Relationship Id="rId1" Type="http://schemas.openxmlformats.org/officeDocument/2006/relationships/slideLayout" Target="../slideLayouts/slideLayout2.xml"/><Relationship Id="rId4" Type="http://schemas.openxmlformats.org/officeDocument/2006/relationships/hyperlink" Target="http://www.taka.co.jp/tada/detail.php?id=1271&amp;cid=4&amp;cid2=14"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gif"/><Relationship Id="rId1" Type="http://schemas.openxmlformats.org/officeDocument/2006/relationships/slideLayout" Target="../slideLayouts/slideLayout2.xml"/><Relationship Id="rId4" Type="http://schemas.openxmlformats.org/officeDocument/2006/relationships/hyperlink" Target="http://www.taka.co.jp/tada/detail.php?id=1271&amp;cid=4&amp;cid2=14"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gif"/><Relationship Id="rId1" Type="http://schemas.openxmlformats.org/officeDocument/2006/relationships/slideLayout" Target="../slideLayouts/slideLayout2.xml"/><Relationship Id="rId4" Type="http://schemas.openxmlformats.org/officeDocument/2006/relationships/hyperlink" Target="http://www.taka.co.jp/tada/detail.php?id=1271&amp;cid=4&amp;cid2=14"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taka.co.jp/tada/detail.php?id=1271&amp;cid=4&amp;cid2=14"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s://publicdomainq.net/meeting-business-0010062/" TargetMode="External"/><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hyperlink" Target="http://www.taka.co.jp/tada/detail.php?id=1271&amp;cid=4&amp;cid2=14" TargetMode="External"/><Relationship Id="rId4" Type="http://schemas.openxmlformats.org/officeDocument/2006/relationships/image" Target="../media/image2.png"/></Relationships>
</file>

<file path=ppt/slides/_rels/slide55.xml.rels><?xml version="1.0" encoding="UTF-8" standalone="yes"?>
<Relationships xmlns="http://schemas.openxmlformats.org/package/2006/relationships"><Relationship Id="rId3" Type="http://schemas.openxmlformats.org/officeDocument/2006/relationships/hyperlink" Target="https://publicdomainq.net/meeting-business-0010062/" TargetMode="External"/><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hyperlink" Target="http://www.taka.co.jp/tada/detail.php?id=1271&amp;cid=4&amp;cid2=14" TargetMode="External"/><Relationship Id="rId4" Type="http://schemas.openxmlformats.org/officeDocument/2006/relationships/image" Target="../media/image2.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taka.co.jp/tada/detail.php?id=1271&amp;cid=4&amp;cid2=14"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publicdomainq.net/pictogram-sitting-person-0011317/" TargetMode="External"/><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taka.co.jp/tada/detail.php?id=1271&amp;cid=4&amp;cid2=14"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taka.co.jp/tada/detail.php?id=1271&amp;cid=4&amp;cid2=14"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taka.co.jp/tada/detail.php?id=1271&amp;cid=4&amp;cid2=14"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79376" y="2056237"/>
            <a:ext cx="11089232" cy="1470025"/>
          </a:xfrm>
          <a:effectLst>
            <a:outerShdw blurRad="50800" dist="38100" dir="2700000" algn="tl" rotWithShape="0">
              <a:prstClr val="black">
                <a:alpha val="40000"/>
              </a:prstClr>
            </a:outerShdw>
          </a:effectLst>
        </p:spPr>
        <p:txBody>
          <a:bodyPr>
            <a:noAutofit/>
          </a:bodyPr>
          <a:lstStyle/>
          <a:p>
            <a:r>
              <a:rPr kumimoji="1" lang="ja-JP" altLang="en-US" sz="4000" dirty="0">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サービス管理責任者（児童発達支援管理責任者）としてのスーパーピジョン</a:t>
            </a:r>
          </a:p>
        </p:txBody>
      </p:sp>
      <p:sp>
        <p:nvSpPr>
          <p:cNvPr id="4" name="正方形/長方形 3"/>
          <p:cNvSpPr/>
          <p:nvPr/>
        </p:nvSpPr>
        <p:spPr>
          <a:xfrm>
            <a:off x="464640" y="510960"/>
            <a:ext cx="5328592" cy="461665"/>
          </a:xfrm>
          <a:prstGeom prst="rect">
            <a:avLst/>
          </a:prstGeom>
        </p:spPr>
        <p:txBody>
          <a:bodyPr wrap="square">
            <a:spAutoFit/>
          </a:bodyPr>
          <a:lstStyle/>
          <a:p>
            <a:r>
              <a:rPr lang="en-US" altLang="ja-JP" sz="2400" dirty="0">
                <a:ln w="0"/>
                <a:effectLst>
                  <a:outerShdw blurRad="38100" dist="19050" dir="2700000" algn="tl" rotWithShape="0">
                    <a:schemeClr val="dk1">
                      <a:alpha val="40000"/>
                    </a:schemeClr>
                  </a:outerShdw>
                </a:effectLst>
                <a:latin typeface="メイリオ" pitchFamily="50" charset="-128"/>
                <a:ea typeface="メイリオ" pitchFamily="50" charset="-128"/>
                <a:cs typeface="メイリオ" pitchFamily="50" charset="-128"/>
              </a:rPr>
              <a:t>2021</a:t>
            </a:r>
            <a:r>
              <a:rPr lang="ja-JP" altLang="en-US" sz="2400" dirty="0">
                <a:ln w="0"/>
                <a:effectLst>
                  <a:outerShdw blurRad="38100" dist="19050" dir="2700000" algn="tl" rotWithShape="0">
                    <a:schemeClr val="dk1">
                      <a:alpha val="40000"/>
                    </a:schemeClr>
                  </a:outerShdw>
                </a:effectLst>
                <a:latin typeface="メイリオ" pitchFamily="50" charset="-128"/>
                <a:ea typeface="メイリオ" pitchFamily="50" charset="-128"/>
                <a:cs typeface="メイリオ" pitchFamily="50" charset="-128"/>
              </a:rPr>
              <a:t>．サービス管理責任者研修      </a:t>
            </a:r>
            <a:endParaRPr lang="ja-JP" altLang="ja-JP" sz="2400" dirty="0">
              <a:ln w="0"/>
              <a:effectLst>
                <a:outerShdw blurRad="38100" dist="19050" dir="2700000" algn="tl" rotWithShape="0">
                  <a:schemeClr val="dk1">
                    <a:alpha val="40000"/>
                  </a:schemeClr>
                </a:outerShdw>
              </a:effectLst>
              <a:latin typeface="メイリオ" pitchFamily="50" charset="-128"/>
              <a:ea typeface="メイリオ" pitchFamily="50" charset="-128"/>
              <a:cs typeface="メイリオ" pitchFamily="50" charset="-128"/>
            </a:endParaRPr>
          </a:p>
        </p:txBody>
      </p:sp>
      <p:sp>
        <p:nvSpPr>
          <p:cNvPr id="6" name="正方形/長方形 5"/>
          <p:cNvSpPr/>
          <p:nvPr/>
        </p:nvSpPr>
        <p:spPr>
          <a:xfrm>
            <a:off x="5807968" y="5071539"/>
            <a:ext cx="5688632" cy="72008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　本庄ひまわり福祉会　本名　靖</a:t>
            </a:r>
            <a:endParaRPr lang="ja-JP" altLang="en-US" sz="2800" dirty="0">
              <a:solidFill>
                <a:schemeClr val="tx1"/>
              </a:solidFill>
              <a:effectLst>
                <a:outerShdw blurRad="38100" dist="38100" dir="2700000" algn="tl">
                  <a:srgbClr val="000000">
                    <a:alpha val="43137"/>
                  </a:srgbClr>
                </a:outerShdw>
              </a:effectLst>
            </a:endParaRPr>
          </a:p>
        </p:txBody>
      </p:sp>
      <p:sp>
        <p:nvSpPr>
          <p:cNvPr id="8" name="正方形/長方形 7"/>
          <p:cNvSpPr/>
          <p:nvPr/>
        </p:nvSpPr>
        <p:spPr>
          <a:xfrm>
            <a:off x="5793232" y="5071539"/>
            <a:ext cx="504056" cy="7200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5" name="図 4">
            <a:extLst>
              <a:ext uri="{FF2B5EF4-FFF2-40B4-BE49-F238E27FC236}">
                <a16:creationId xmlns:a16="http://schemas.microsoft.com/office/drawing/2014/main" id="{C0A14FEF-ACDA-44EF-BE86-85DD35CD27C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4662" y="5589240"/>
            <a:ext cx="952500" cy="952500"/>
          </a:xfrm>
          <a:prstGeom prst="rect">
            <a:avLst/>
          </a:prstGeom>
        </p:spPr>
      </p:pic>
      <p:sp>
        <p:nvSpPr>
          <p:cNvPr id="3" name="スライド番号プレースホルダー 2">
            <a:extLst>
              <a:ext uri="{FF2B5EF4-FFF2-40B4-BE49-F238E27FC236}">
                <a16:creationId xmlns:a16="http://schemas.microsoft.com/office/drawing/2014/main" id="{105D1546-39AA-4E9C-955B-51DF83EF511A}"/>
              </a:ext>
            </a:extLst>
          </p:cNvPr>
          <p:cNvSpPr>
            <a:spLocks noGrp="1"/>
          </p:cNvSpPr>
          <p:nvPr>
            <p:ph type="sldNum" sz="quarter" idx="12"/>
          </p:nvPr>
        </p:nvSpPr>
        <p:spPr/>
        <p:txBody>
          <a:bodyPr/>
          <a:lstStyle/>
          <a:p>
            <a:fld id="{A72C43C9-C29A-4086-B3B4-1F599B556F9C}" type="slidenum">
              <a:rPr kumimoji="1" lang="ja-JP" altLang="en-US" sz="1400" smtClean="0"/>
              <a:t>1</a:t>
            </a:fld>
            <a:endParaRPr kumimoji="1" lang="ja-JP" altLang="en-US" sz="1400" dirty="0"/>
          </a:p>
        </p:txBody>
      </p:sp>
    </p:spTree>
    <p:extLst>
      <p:ext uri="{BB962C8B-B14F-4D97-AF65-F5344CB8AC3E}">
        <p14:creationId xmlns:p14="http://schemas.microsoft.com/office/powerpoint/2010/main" val="138656733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135560" y="3284984"/>
            <a:ext cx="8280920" cy="108012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ja-JP" altLang="en-US" sz="5400" b="1" dirty="0">
                <a:solidFill>
                  <a:schemeClr val="tx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cs typeface="メイリオ" pitchFamily="50" charset="-128"/>
              </a:rPr>
              <a:t>　スーパービジョンとは</a:t>
            </a:r>
          </a:p>
        </p:txBody>
      </p:sp>
      <p:sp>
        <p:nvSpPr>
          <p:cNvPr id="5" name="正方形/長方形 4"/>
          <p:cNvSpPr/>
          <p:nvPr/>
        </p:nvSpPr>
        <p:spPr>
          <a:xfrm>
            <a:off x="2135560" y="3284984"/>
            <a:ext cx="648072" cy="10801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a:p>
        </p:txBody>
      </p:sp>
      <p:pic>
        <p:nvPicPr>
          <p:cNvPr id="6" name="図 5">
            <a:extLst>
              <a:ext uri="{FF2B5EF4-FFF2-40B4-BE49-F238E27FC236}">
                <a16:creationId xmlns:a16="http://schemas.microsoft.com/office/drawing/2014/main" id="{68C06964-4560-4375-BFD7-9E3D25C4A60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4662" y="5589240"/>
            <a:ext cx="952500" cy="952500"/>
          </a:xfrm>
          <a:prstGeom prst="rect">
            <a:avLst/>
          </a:prstGeom>
        </p:spPr>
      </p:pic>
      <p:sp>
        <p:nvSpPr>
          <p:cNvPr id="2" name="スライド番号プレースホルダー 1">
            <a:extLst>
              <a:ext uri="{FF2B5EF4-FFF2-40B4-BE49-F238E27FC236}">
                <a16:creationId xmlns:a16="http://schemas.microsoft.com/office/drawing/2014/main" id="{99CFCFEE-E9E7-41EE-94F7-209F52B1D6F4}"/>
              </a:ext>
            </a:extLst>
          </p:cNvPr>
          <p:cNvSpPr>
            <a:spLocks noGrp="1"/>
          </p:cNvSpPr>
          <p:nvPr>
            <p:ph type="sldNum" sz="quarter" idx="12"/>
          </p:nvPr>
        </p:nvSpPr>
        <p:spPr/>
        <p:txBody>
          <a:bodyPr/>
          <a:lstStyle/>
          <a:p>
            <a:fld id="{A72C43C9-C29A-4086-B3B4-1F599B556F9C}" type="slidenum">
              <a:rPr kumimoji="1" lang="ja-JP" altLang="en-US" smtClean="0"/>
              <a:t>10</a:t>
            </a:fld>
            <a:endParaRPr kumimoji="1" lang="ja-JP" altLang="en-US"/>
          </a:p>
        </p:txBody>
      </p:sp>
    </p:spTree>
    <p:extLst>
      <p:ext uri="{BB962C8B-B14F-4D97-AF65-F5344CB8AC3E}">
        <p14:creationId xmlns:p14="http://schemas.microsoft.com/office/powerpoint/2010/main" val="3186547439"/>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descr="図形 が含まれている画像&#10;&#10;自動的に生成された説明">
            <a:extLst>
              <a:ext uri="{FF2B5EF4-FFF2-40B4-BE49-F238E27FC236}">
                <a16:creationId xmlns:a16="http://schemas.microsoft.com/office/drawing/2014/main" id="{4170ACF8-7429-45AF-9BC3-3D14D65111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7109" y="5168864"/>
            <a:ext cx="9093347" cy="1579990"/>
          </a:xfrm>
          <a:prstGeom prst="rect">
            <a:avLst/>
          </a:prstGeom>
        </p:spPr>
      </p:pic>
      <p:sp>
        <p:nvSpPr>
          <p:cNvPr id="2" name="タイトル 1"/>
          <p:cNvSpPr>
            <a:spLocks noGrp="1"/>
          </p:cNvSpPr>
          <p:nvPr>
            <p:ph type="title"/>
          </p:nvPr>
        </p:nvSpPr>
        <p:spPr>
          <a:xfrm>
            <a:off x="1631504" y="195522"/>
            <a:ext cx="9289032" cy="1753727"/>
          </a:xfrm>
        </p:spPr>
        <p:txBody>
          <a:bodyPr>
            <a:noAutofit/>
          </a:bodyPr>
          <a:lstStyle/>
          <a:p>
            <a:pPr algn="l"/>
            <a:r>
              <a:rPr lang="ja-JP" altLang="ja-JP" sz="3600" kern="1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cs typeface="Times New Roman" panose="02020603050405020304" pitchFamily="18" charset="0"/>
              </a:rPr>
              <a:t>職場で登場する重層的人的要素と</a:t>
            </a:r>
            <a:br>
              <a:rPr lang="ja-JP" altLang="en-US" sz="3600" kern="1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cs typeface="Times New Roman" panose="02020603050405020304" pitchFamily="18" charset="0"/>
              </a:rPr>
            </a:br>
            <a:r>
              <a:rPr lang="ja-JP" altLang="en-US" sz="3600" kern="1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ja-JP" sz="3600" kern="1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cs typeface="Times New Roman" panose="02020603050405020304" pitchFamily="18" charset="0"/>
              </a:rPr>
              <a:t>スーパービジョンの方向</a:t>
            </a:r>
            <a:endParaRPr kumimoji="1" lang="ja-JP" altLang="en-US" sz="72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cs typeface="メイリオ" pitchFamily="50" charset="-128"/>
            </a:endParaRPr>
          </a:p>
        </p:txBody>
      </p:sp>
      <p:pic>
        <p:nvPicPr>
          <p:cNvPr id="16" name="図 15">
            <a:extLst>
              <a:ext uri="{FF2B5EF4-FFF2-40B4-BE49-F238E27FC236}">
                <a16:creationId xmlns:a16="http://schemas.microsoft.com/office/drawing/2014/main" id="{A85755E1-26DB-4277-943A-3D0A32678FF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4662" y="5589240"/>
            <a:ext cx="952500" cy="952500"/>
          </a:xfrm>
          <a:prstGeom prst="rect">
            <a:avLst/>
          </a:prstGeom>
        </p:spPr>
      </p:pic>
      <p:sp>
        <p:nvSpPr>
          <p:cNvPr id="5" name="スライド番号プレースホルダー 4">
            <a:extLst>
              <a:ext uri="{FF2B5EF4-FFF2-40B4-BE49-F238E27FC236}">
                <a16:creationId xmlns:a16="http://schemas.microsoft.com/office/drawing/2014/main" id="{5E081E6A-D547-4C02-AB53-115552837C5F}"/>
              </a:ext>
            </a:extLst>
          </p:cNvPr>
          <p:cNvSpPr>
            <a:spLocks noGrp="1"/>
          </p:cNvSpPr>
          <p:nvPr>
            <p:ph type="sldNum" sz="quarter" idx="12"/>
          </p:nvPr>
        </p:nvSpPr>
        <p:spPr/>
        <p:txBody>
          <a:bodyPr/>
          <a:lstStyle/>
          <a:p>
            <a:fld id="{A72C43C9-C29A-4086-B3B4-1F599B556F9C}" type="slidenum">
              <a:rPr kumimoji="1" lang="ja-JP" altLang="en-US" smtClean="0"/>
              <a:t>11</a:t>
            </a:fld>
            <a:endParaRPr kumimoji="1" lang="ja-JP" altLang="en-US"/>
          </a:p>
        </p:txBody>
      </p:sp>
      <p:sp>
        <p:nvSpPr>
          <p:cNvPr id="8" name="Oval 2">
            <a:extLst>
              <a:ext uri="{FF2B5EF4-FFF2-40B4-BE49-F238E27FC236}">
                <a16:creationId xmlns:a16="http://schemas.microsoft.com/office/drawing/2014/main" id="{FF11901B-4AAD-4897-895A-8FA37E6C9241}"/>
              </a:ext>
            </a:extLst>
          </p:cNvPr>
          <p:cNvSpPr>
            <a:spLocks noChangeArrowheads="1"/>
          </p:cNvSpPr>
          <p:nvPr/>
        </p:nvSpPr>
        <p:spPr bwMode="auto">
          <a:xfrm>
            <a:off x="6240016" y="2142406"/>
            <a:ext cx="4320480" cy="2766345"/>
          </a:xfrm>
          <a:prstGeom prst="ellipse">
            <a:avLst/>
          </a:prstGeom>
          <a:solidFill>
            <a:srgbClr val="70AD47"/>
          </a:solidFill>
          <a:ln w="127000" cmpd="dbl" algn="ctr">
            <a:solidFill>
              <a:srgbClr val="70AD47"/>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sp>
        <p:nvSpPr>
          <p:cNvPr id="9" name="AutoShape 3">
            <a:extLst>
              <a:ext uri="{FF2B5EF4-FFF2-40B4-BE49-F238E27FC236}">
                <a16:creationId xmlns:a16="http://schemas.microsoft.com/office/drawing/2014/main" id="{D0027927-19D2-4703-9FD5-620D01ADA477}"/>
              </a:ext>
            </a:extLst>
          </p:cNvPr>
          <p:cNvSpPr>
            <a:spLocks noChangeArrowheads="1"/>
          </p:cNvSpPr>
          <p:nvPr/>
        </p:nvSpPr>
        <p:spPr bwMode="auto">
          <a:xfrm flipH="1">
            <a:off x="5951984" y="5713374"/>
            <a:ext cx="1169602" cy="595946"/>
          </a:xfrm>
          <a:prstGeom prst="rightArrow">
            <a:avLst>
              <a:gd name="adj1" fmla="val 28769"/>
              <a:gd name="adj2" fmla="val 53403"/>
            </a:avLst>
          </a:prstGeom>
          <a:ln>
            <a:headEnd/>
            <a:tailEnd/>
          </a:ln>
        </p:spPr>
        <p:style>
          <a:lnRef idx="2">
            <a:schemeClr val="dk1"/>
          </a:lnRef>
          <a:fillRef idx="1">
            <a:schemeClr val="lt1"/>
          </a:fillRef>
          <a:effectRef idx="0">
            <a:schemeClr val="dk1"/>
          </a:effectRef>
          <a:fontRef idx="minor">
            <a:schemeClr val="dk1"/>
          </a:fontRef>
        </p:style>
        <p:txBody>
          <a:bodyPr vert="horz" wrap="square" lIns="74295" tIns="8890" rIns="74295" bIns="8890" numCol="1" anchor="t" anchorCtr="0" compatLnSpc="1">
            <a:prstTxWarp prst="textNoShape">
              <a:avLst/>
            </a:prstTxWarp>
          </a:bodyPr>
          <a:lstStyle/>
          <a:p>
            <a:endParaRPr lang="ja-JP" altLang="en-US"/>
          </a:p>
        </p:txBody>
      </p:sp>
      <p:sp>
        <p:nvSpPr>
          <p:cNvPr id="25" name="Text Box 5">
            <a:extLst>
              <a:ext uri="{FF2B5EF4-FFF2-40B4-BE49-F238E27FC236}">
                <a16:creationId xmlns:a16="http://schemas.microsoft.com/office/drawing/2014/main" id="{66BBE9BC-41AC-4390-AC60-44553AE5168E}"/>
              </a:ext>
            </a:extLst>
          </p:cNvPr>
          <p:cNvSpPr txBox="1">
            <a:spLocks noChangeArrowheads="1"/>
          </p:cNvSpPr>
          <p:nvPr/>
        </p:nvSpPr>
        <p:spPr bwMode="auto">
          <a:xfrm>
            <a:off x="7121586" y="2620400"/>
            <a:ext cx="2652527" cy="592576"/>
          </a:xfrm>
          <a:prstGeom prst="rect">
            <a:avLst/>
          </a:prstGeom>
          <a:solidFill>
            <a:srgbClr val="FFFFFF"/>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pPr marL="0" marR="0" lvl="0" indent="0" algn="ctr" defTabSz="914400" rtl="0" eaLnBrk="0" fontAlgn="base" latinLnBrk="0" hangingPunct="0">
              <a:lnSpc>
                <a:spcPct val="144000"/>
              </a:lnSpc>
              <a:spcBef>
                <a:spcPct val="0"/>
              </a:spcBef>
              <a:spcAft>
                <a:spcPct val="0"/>
              </a:spcAft>
              <a:buClrTx/>
              <a:buSzTx/>
              <a:buFontTx/>
              <a:buNone/>
              <a:tabLst/>
            </a:pPr>
            <a:r>
              <a:rPr kumimoji="0" lang="ja-JP" altLang="en-US" sz="20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利用者・居住者集団</a:t>
            </a:r>
            <a:endParaRPr kumimoji="0" lang="ja-JP" altLang="ja-JP" sz="3600" b="0" i="0" u="none" strike="noStrike" cap="none" normalizeH="0" baseline="0" dirty="0">
              <a:ln>
                <a:noFill/>
              </a:ln>
              <a:solidFill>
                <a:schemeClr val="tx1"/>
              </a:solidFill>
              <a:effectLst/>
              <a:latin typeface="Arial" panose="020B0604020202020204" pitchFamily="34" charset="0"/>
            </a:endParaRPr>
          </a:p>
        </p:txBody>
      </p:sp>
      <p:cxnSp>
        <p:nvCxnSpPr>
          <p:cNvPr id="13" name="直線矢印コネクタ 12">
            <a:extLst>
              <a:ext uri="{FF2B5EF4-FFF2-40B4-BE49-F238E27FC236}">
                <a16:creationId xmlns:a16="http://schemas.microsoft.com/office/drawing/2014/main" id="{FB3774EE-2196-4CF9-B84C-B282D8F8A945}"/>
              </a:ext>
            </a:extLst>
          </p:cNvPr>
          <p:cNvCxnSpPr/>
          <p:nvPr/>
        </p:nvCxnSpPr>
        <p:spPr>
          <a:xfrm>
            <a:off x="8455906" y="3244652"/>
            <a:ext cx="0" cy="525024"/>
          </a:xfrm>
          <a:prstGeom prst="straightConnector1">
            <a:avLst/>
          </a:prstGeom>
          <a:ln w="57150">
            <a:headEnd type="triangle"/>
            <a:tailEnd type="triangle"/>
          </a:ln>
        </p:spPr>
        <p:style>
          <a:lnRef idx="1">
            <a:schemeClr val="dk1"/>
          </a:lnRef>
          <a:fillRef idx="0">
            <a:schemeClr val="dk1"/>
          </a:fillRef>
          <a:effectRef idx="0">
            <a:schemeClr val="dk1"/>
          </a:effectRef>
          <a:fontRef idx="minor">
            <a:schemeClr val="tx1"/>
          </a:fontRef>
        </p:style>
      </p:cxnSp>
      <p:sp>
        <p:nvSpPr>
          <p:cNvPr id="14" name="Oval 7">
            <a:extLst>
              <a:ext uri="{FF2B5EF4-FFF2-40B4-BE49-F238E27FC236}">
                <a16:creationId xmlns:a16="http://schemas.microsoft.com/office/drawing/2014/main" id="{C127837F-2C96-4874-8D99-6E5F5A4EDB03}"/>
              </a:ext>
            </a:extLst>
          </p:cNvPr>
          <p:cNvSpPr>
            <a:spLocks noChangeArrowheads="1"/>
          </p:cNvSpPr>
          <p:nvPr/>
        </p:nvSpPr>
        <p:spPr bwMode="auto">
          <a:xfrm>
            <a:off x="623393" y="1949249"/>
            <a:ext cx="5256584" cy="3135935"/>
          </a:xfrm>
          <a:prstGeom prst="ellipse">
            <a:avLst/>
          </a:prstGeom>
          <a:solidFill>
            <a:srgbClr val="5B9BD5"/>
          </a:solidFill>
          <a:ln w="127000" cmpd="dbl" algn="ctr">
            <a:solidFill>
              <a:srgbClr val="5B9BD5"/>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pic>
        <p:nvPicPr>
          <p:cNvPr id="17" name="図 16" descr="テキスト&#10;&#10;中程度の精度で自動的に生成された説明">
            <a:extLst>
              <a:ext uri="{FF2B5EF4-FFF2-40B4-BE49-F238E27FC236}">
                <a16:creationId xmlns:a16="http://schemas.microsoft.com/office/drawing/2014/main" id="{2008ED7A-3811-4A3A-8FAC-F87CEE3558F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31504" y="2620400"/>
            <a:ext cx="3041391" cy="1992636"/>
          </a:xfrm>
          <a:prstGeom prst="rect">
            <a:avLst/>
          </a:prstGeom>
        </p:spPr>
      </p:pic>
      <p:cxnSp>
        <p:nvCxnSpPr>
          <p:cNvPr id="32" name="直線矢印コネクタ 31">
            <a:extLst>
              <a:ext uri="{FF2B5EF4-FFF2-40B4-BE49-F238E27FC236}">
                <a16:creationId xmlns:a16="http://schemas.microsoft.com/office/drawing/2014/main" id="{F809E10A-A546-4725-BCF1-61331845918B}"/>
              </a:ext>
            </a:extLst>
          </p:cNvPr>
          <p:cNvCxnSpPr/>
          <p:nvPr/>
        </p:nvCxnSpPr>
        <p:spPr>
          <a:xfrm>
            <a:off x="3311817" y="3538491"/>
            <a:ext cx="0" cy="525024"/>
          </a:xfrm>
          <a:prstGeom prst="straightConnector1">
            <a:avLst/>
          </a:prstGeom>
          <a:ln w="57150">
            <a:headEnd type="triangle"/>
            <a:tailEnd type="triangle"/>
          </a:ln>
        </p:spPr>
        <p:style>
          <a:lnRef idx="1">
            <a:schemeClr val="dk1"/>
          </a:lnRef>
          <a:fillRef idx="0">
            <a:schemeClr val="dk1"/>
          </a:fillRef>
          <a:effectRef idx="0">
            <a:schemeClr val="dk1"/>
          </a:effectRef>
          <a:fontRef idx="minor">
            <a:schemeClr val="tx1"/>
          </a:fontRef>
        </p:style>
      </p:cxnSp>
      <p:sp>
        <p:nvSpPr>
          <p:cNvPr id="34" name="AutoShape 3">
            <a:extLst>
              <a:ext uri="{FF2B5EF4-FFF2-40B4-BE49-F238E27FC236}">
                <a16:creationId xmlns:a16="http://schemas.microsoft.com/office/drawing/2014/main" id="{5F10EFB4-FF45-43F2-90E4-FB4F9543A565}"/>
              </a:ext>
            </a:extLst>
          </p:cNvPr>
          <p:cNvSpPr>
            <a:spLocks noChangeArrowheads="1"/>
          </p:cNvSpPr>
          <p:nvPr/>
        </p:nvSpPr>
        <p:spPr bwMode="auto">
          <a:xfrm>
            <a:off x="4644071" y="2658094"/>
            <a:ext cx="2117475" cy="558799"/>
          </a:xfrm>
          <a:prstGeom prst="rightArrow">
            <a:avLst>
              <a:gd name="adj1" fmla="val 28769"/>
              <a:gd name="adj2" fmla="val 53403"/>
            </a:avLst>
          </a:prstGeom>
          <a:ln>
            <a:headEnd/>
            <a:tailEnd/>
          </a:ln>
        </p:spPr>
        <p:style>
          <a:lnRef idx="2">
            <a:schemeClr val="dk1"/>
          </a:lnRef>
          <a:fillRef idx="1">
            <a:schemeClr val="lt1"/>
          </a:fillRef>
          <a:effectRef idx="0">
            <a:schemeClr val="dk1"/>
          </a:effectRef>
          <a:fontRef idx="minor">
            <a:schemeClr val="dk1"/>
          </a:fontRef>
        </p:style>
        <p:txBody>
          <a:bodyPr vert="horz" wrap="square" lIns="74295" tIns="8890" rIns="74295" bIns="8890" numCol="1" anchor="t" anchorCtr="0" compatLnSpc="1">
            <a:prstTxWarp prst="textNoShape">
              <a:avLst/>
            </a:prstTxWarp>
          </a:bodyPr>
          <a:lstStyle/>
          <a:p>
            <a:endParaRPr lang="ja-JP" altLang="en-US"/>
          </a:p>
        </p:txBody>
      </p:sp>
      <p:sp>
        <p:nvSpPr>
          <p:cNvPr id="35" name="AutoShape 3">
            <a:extLst>
              <a:ext uri="{FF2B5EF4-FFF2-40B4-BE49-F238E27FC236}">
                <a16:creationId xmlns:a16="http://schemas.microsoft.com/office/drawing/2014/main" id="{B048FDD3-27B5-407C-88DC-3B09D6AE3448}"/>
              </a:ext>
            </a:extLst>
          </p:cNvPr>
          <p:cNvSpPr>
            <a:spLocks noChangeArrowheads="1"/>
          </p:cNvSpPr>
          <p:nvPr/>
        </p:nvSpPr>
        <p:spPr bwMode="auto">
          <a:xfrm rot="16200000">
            <a:off x="3129667" y="4762975"/>
            <a:ext cx="956154" cy="574948"/>
          </a:xfrm>
          <a:prstGeom prst="rightArrow">
            <a:avLst>
              <a:gd name="adj1" fmla="val 28769"/>
              <a:gd name="adj2" fmla="val 53403"/>
            </a:avLst>
          </a:prstGeom>
          <a:ln>
            <a:headEnd/>
            <a:tailEnd/>
          </a:ln>
        </p:spPr>
        <p:style>
          <a:lnRef idx="2">
            <a:schemeClr val="dk1"/>
          </a:lnRef>
          <a:fillRef idx="1">
            <a:schemeClr val="lt1"/>
          </a:fillRef>
          <a:effectRef idx="0">
            <a:schemeClr val="dk1"/>
          </a:effectRef>
          <a:fontRef idx="minor">
            <a:schemeClr val="dk1"/>
          </a:fontRef>
        </p:style>
        <p:txBody>
          <a:bodyPr vert="horz" wrap="square" lIns="74295" tIns="8890" rIns="74295" bIns="8890" numCol="1" anchor="t" anchorCtr="0" compatLnSpc="1">
            <a:prstTxWarp prst="textNoShape">
              <a:avLst/>
            </a:prstTxWarp>
          </a:bodyPr>
          <a:lstStyle/>
          <a:p>
            <a:endParaRPr lang="ja-JP" altLang="en-US"/>
          </a:p>
        </p:txBody>
      </p:sp>
      <p:sp>
        <p:nvSpPr>
          <p:cNvPr id="36" name="AutoShape 3">
            <a:extLst>
              <a:ext uri="{FF2B5EF4-FFF2-40B4-BE49-F238E27FC236}">
                <a16:creationId xmlns:a16="http://schemas.microsoft.com/office/drawing/2014/main" id="{98E0F72D-17F6-4603-9692-C121BEE54877}"/>
              </a:ext>
            </a:extLst>
          </p:cNvPr>
          <p:cNvSpPr>
            <a:spLocks noChangeArrowheads="1"/>
          </p:cNvSpPr>
          <p:nvPr/>
        </p:nvSpPr>
        <p:spPr bwMode="auto">
          <a:xfrm rot="16200000">
            <a:off x="1016472" y="4179218"/>
            <a:ext cx="2160240" cy="659803"/>
          </a:xfrm>
          <a:prstGeom prst="rightArrow">
            <a:avLst>
              <a:gd name="adj1" fmla="val 28769"/>
              <a:gd name="adj2" fmla="val 53403"/>
            </a:avLst>
          </a:prstGeom>
          <a:ln>
            <a:headEnd/>
            <a:tailEnd/>
          </a:ln>
        </p:spPr>
        <p:style>
          <a:lnRef idx="2">
            <a:schemeClr val="dk1"/>
          </a:lnRef>
          <a:fillRef idx="1">
            <a:schemeClr val="lt1"/>
          </a:fillRef>
          <a:effectRef idx="0">
            <a:schemeClr val="dk1"/>
          </a:effectRef>
          <a:fontRef idx="minor">
            <a:schemeClr val="dk1"/>
          </a:fontRef>
        </p:style>
        <p:txBody>
          <a:bodyPr vert="horz" wrap="square" lIns="74295" tIns="8890" rIns="74295" bIns="8890" numCol="1" anchor="t" anchorCtr="0" compatLnSpc="1">
            <a:prstTxWarp prst="textNoShape">
              <a:avLst/>
            </a:prstTxWarp>
          </a:bodyPr>
          <a:lstStyle/>
          <a:p>
            <a:endParaRPr lang="ja-JP" altLang="en-US"/>
          </a:p>
        </p:txBody>
      </p:sp>
      <p:sp>
        <p:nvSpPr>
          <p:cNvPr id="33" name="楕円 32">
            <a:extLst>
              <a:ext uri="{FF2B5EF4-FFF2-40B4-BE49-F238E27FC236}">
                <a16:creationId xmlns:a16="http://schemas.microsoft.com/office/drawing/2014/main" id="{B1D6887A-15DF-4BE4-9B84-8813E029481B}"/>
              </a:ext>
            </a:extLst>
          </p:cNvPr>
          <p:cNvSpPr/>
          <p:nvPr/>
        </p:nvSpPr>
        <p:spPr>
          <a:xfrm>
            <a:off x="1381838" y="3981057"/>
            <a:ext cx="648072" cy="67115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800" b="1" dirty="0">
                <a:latin typeface="BIZ UDPゴシック" panose="020B0400000000000000" pitchFamily="50" charset="-128"/>
                <a:ea typeface="BIZ UDPゴシック" panose="020B0400000000000000" pitchFamily="50" charset="-128"/>
              </a:rPr>
              <a:t>１</a:t>
            </a:r>
          </a:p>
        </p:txBody>
      </p:sp>
      <p:sp>
        <p:nvSpPr>
          <p:cNvPr id="38" name="楕円 37">
            <a:extLst>
              <a:ext uri="{FF2B5EF4-FFF2-40B4-BE49-F238E27FC236}">
                <a16:creationId xmlns:a16="http://schemas.microsoft.com/office/drawing/2014/main" id="{24078F77-1928-4476-9966-F2B2FC384152}"/>
              </a:ext>
            </a:extLst>
          </p:cNvPr>
          <p:cNvSpPr/>
          <p:nvPr/>
        </p:nvSpPr>
        <p:spPr>
          <a:xfrm>
            <a:off x="3751202" y="4806703"/>
            <a:ext cx="648072" cy="67115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800" b="1" dirty="0">
                <a:latin typeface="BIZ UDPゴシック" panose="020B0400000000000000" pitchFamily="50" charset="-128"/>
                <a:ea typeface="BIZ UDPゴシック" panose="020B0400000000000000" pitchFamily="50" charset="-128"/>
              </a:rPr>
              <a:t>２</a:t>
            </a:r>
          </a:p>
        </p:txBody>
      </p:sp>
      <p:sp>
        <p:nvSpPr>
          <p:cNvPr id="39" name="楕円 38">
            <a:extLst>
              <a:ext uri="{FF2B5EF4-FFF2-40B4-BE49-F238E27FC236}">
                <a16:creationId xmlns:a16="http://schemas.microsoft.com/office/drawing/2014/main" id="{1A30D3E6-D8AB-4233-BAEF-1F6DE1359B25}"/>
              </a:ext>
            </a:extLst>
          </p:cNvPr>
          <p:cNvSpPr/>
          <p:nvPr/>
        </p:nvSpPr>
        <p:spPr>
          <a:xfrm>
            <a:off x="3537106" y="3428999"/>
            <a:ext cx="648072" cy="67115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800" b="1" dirty="0">
                <a:latin typeface="BIZ UDPゴシック" panose="020B0400000000000000" pitchFamily="50" charset="-128"/>
                <a:ea typeface="BIZ UDPゴシック" panose="020B0400000000000000" pitchFamily="50" charset="-128"/>
              </a:rPr>
              <a:t>３</a:t>
            </a:r>
          </a:p>
        </p:txBody>
      </p:sp>
      <p:sp>
        <p:nvSpPr>
          <p:cNvPr id="40" name="楕円 39">
            <a:extLst>
              <a:ext uri="{FF2B5EF4-FFF2-40B4-BE49-F238E27FC236}">
                <a16:creationId xmlns:a16="http://schemas.microsoft.com/office/drawing/2014/main" id="{98056477-B796-4E14-A1EC-CC1A4FF03171}"/>
              </a:ext>
            </a:extLst>
          </p:cNvPr>
          <p:cNvSpPr/>
          <p:nvPr/>
        </p:nvSpPr>
        <p:spPr>
          <a:xfrm>
            <a:off x="7763257" y="3235889"/>
            <a:ext cx="495672" cy="52502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b="1" dirty="0">
                <a:latin typeface="BIZ UDPゴシック" panose="020B0400000000000000" pitchFamily="50" charset="-128"/>
                <a:ea typeface="BIZ UDPゴシック" panose="020B0400000000000000" pitchFamily="50" charset="-128"/>
              </a:rPr>
              <a:t>３</a:t>
            </a:r>
          </a:p>
        </p:txBody>
      </p:sp>
      <p:sp>
        <p:nvSpPr>
          <p:cNvPr id="41" name="楕円 40">
            <a:extLst>
              <a:ext uri="{FF2B5EF4-FFF2-40B4-BE49-F238E27FC236}">
                <a16:creationId xmlns:a16="http://schemas.microsoft.com/office/drawing/2014/main" id="{5CD9CCB2-07AC-4D5A-A2E7-EF07D2945820}"/>
              </a:ext>
            </a:extLst>
          </p:cNvPr>
          <p:cNvSpPr/>
          <p:nvPr/>
        </p:nvSpPr>
        <p:spPr>
          <a:xfrm>
            <a:off x="6272684" y="5192950"/>
            <a:ext cx="648072" cy="67115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800" b="1" dirty="0">
                <a:latin typeface="BIZ UDPゴシック" panose="020B0400000000000000" pitchFamily="50" charset="-128"/>
                <a:ea typeface="BIZ UDPゴシック" panose="020B0400000000000000" pitchFamily="50" charset="-128"/>
              </a:rPr>
              <a:t>１</a:t>
            </a:r>
          </a:p>
        </p:txBody>
      </p:sp>
      <p:sp>
        <p:nvSpPr>
          <p:cNvPr id="42" name="楕円 41">
            <a:extLst>
              <a:ext uri="{FF2B5EF4-FFF2-40B4-BE49-F238E27FC236}">
                <a16:creationId xmlns:a16="http://schemas.microsoft.com/office/drawing/2014/main" id="{E3EC1BC7-8A8F-4181-BD2E-B6D4BABB89ED}"/>
              </a:ext>
            </a:extLst>
          </p:cNvPr>
          <p:cNvSpPr/>
          <p:nvPr/>
        </p:nvSpPr>
        <p:spPr>
          <a:xfrm>
            <a:off x="1367128" y="4630521"/>
            <a:ext cx="648072" cy="67115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800" b="1" dirty="0">
                <a:latin typeface="BIZ UDPゴシック" panose="020B0400000000000000" pitchFamily="50" charset="-128"/>
                <a:ea typeface="BIZ UDPゴシック" panose="020B0400000000000000" pitchFamily="50" charset="-128"/>
              </a:rPr>
              <a:t>４</a:t>
            </a:r>
          </a:p>
        </p:txBody>
      </p:sp>
      <p:sp>
        <p:nvSpPr>
          <p:cNvPr id="44" name="Text Box 5">
            <a:extLst>
              <a:ext uri="{FF2B5EF4-FFF2-40B4-BE49-F238E27FC236}">
                <a16:creationId xmlns:a16="http://schemas.microsoft.com/office/drawing/2014/main" id="{7CBA6547-637B-4A2C-8251-3EF54F329D33}"/>
              </a:ext>
            </a:extLst>
          </p:cNvPr>
          <p:cNvSpPr txBox="1">
            <a:spLocks noChangeArrowheads="1"/>
          </p:cNvSpPr>
          <p:nvPr/>
        </p:nvSpPr>
        <p:spPr bwMode="auto">
          <a:xfrm>
            <a:off x="7129643" y="3767227"/>
            <a:ext cx="2652527" cy="592576"/>
          </a:xfrm>
          <a:prstGeom prst="rect">
            <a:avLst/>
          </a:prstGeom>
          <a:solidFill>
            <a:srgbClr val="FFFFFF"/>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pPr marL="0" marR="0" lvl="0" indent="0" algn="ctr" defTabSz="914400" rtl="0" eaLnBrk="0" fontAlgn="base" latinLnBrk="0" hangingPunct="0">
              <a:lnSpc>
                <a:spcPct val="144000"/>
              </a:lnSpc>
              <a:spcBef>
                <a:spcPct val="0"/>
              </a:spcBef>
              <a:spcAft>
                <a:spcPct val="0"/>
              </a:spcAft>
              <a:buClrTx/>
              <a:buSzTx/>
              <a:buFontTx/>
              <a:buNone/>
              <a:tabLst/>
            </a:pPr>
            <a:r>
              <a:rPr kumimoji="0" lang="ja-JP" altLang="en-US" sz="20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利用者・居住者集団</a:t>
            </a:r>
            <a:endParaRPr kumimoji="0" lang="ja-JP" altLang="ja-JP" sz="36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4035411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1837184" y="337220"/>
            <a:ext cx="8229600" cy="1143000"/>
          </a:xfrm>
        </p:spPr>
        <p:txBody>
          <a:bodyPr>
            <a:normAutofit/>
          </a:bodyPr>
          <a:lstStyle/>
          <a:p>
            <a:r>
              <a:rPr kumimoji="1" lang="ja-JP" altLang="en-US" sz="480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cs typeface="メイリオ" pitchFamily="50" charset="-128"/>
              </a:rPr>
              <a:t>スーパービジョンの機能</a:t>
            </a:r>
          </a:p>
        </p:txBody>
      </p:sp>
      <p:sp>
        <p:nvSpPr>
          <p:cNvPr id="5" name="円/楕円 4"/>
          <p:cNvSpPr/>
          <p:nvPr/>
        </p:nvSpPr>
        <p:spPr>
          <a:xfrm>
            <a:off x="3071664" y="2452512"/>
            <a:ext cx="2952328" cy="2560665"/>
          </a:xfrm>
          <a:prstGeom prst="ellipse">
            <a:avLst/>
          </a:prstGeom>
          <a:gradFill>
            <a:gsLst>
              <a:gs pos="0">
                <a:schemeClr val="accent3">
                  <a:shade val="51000"/>
                  <a:satMod val="130000"/>
                </a:schemeClr>
              </a:gs>
              <a:gs pos="53000">
                <a:schemeClr val="accent3">
                  <a:shade val="93000"/>
                  <a:satMod val="130000"/>
                </a:schemeClr>
              </a:gs>
              <a:gs pos="100000">
                <a:schemeClr val="bg1"/>
              </a:gs>
            </a:gsLst>
          </a:gradFill>
          <a:ln>
            <a:solidFill>
              <a:schemeClr val="bg1">
                <a:lumMod val="50000"/>
              </a:schemeClr>
            </a:solidFill>
          </a:ln>
          <a:effectLst>
            <a:outerShdw blurRad="12700" dist="76200" dir="3000000" sx="101000" sy="101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ja-JP" altLang="en-US" sz="3200" b="1" dirty="0">
                <a:solidFill>
                  <a:schemeClr val="tx1"/>
                </a:solidFill>
                <a:latin typeface="BIZ UDゴシック" panose="020B0400000000000000" pitchFamily="49" charset="-128"/>
                <a:ea typeface="BIZ UDゴシック" panose="020B0400000000000000" pitchFamily="49" charset="-128"/>
                <a:cs typeface="メイリオ" pitchFamily="50" charset="-128"/>
              </a:rPr>
              <a:t>教育的</a:t>
            </a:r>
          </a:p>
          <a:p>
            <a:pPr algn="ctr"/>
            <a:r>
              <a:rPr lang="ja-JP" altLang="en-US" sz="3200" b="1" dirty="0">
                <a:solidFill>
                  <a:schemeClr val="tx1"/>
                </a:solidFill>
                <a:latin typeface="BIZ UDゴシック" panose="020B0400000000000000" pitchFamily="49" charset="-128"/>
                <a:ea typeface="BIZ UDゴシック" panose="020B0400000000000000" pitchFamily="49" charset="-128"/>
                <a:cs typeface="メイリオ" pitchFamily="50" charset="-128"/>
              </a:rPr>
              <a:t>機能</a:t>
            </a:r>
          </a:p>
        </p:txBody>
      </p:sp>
      <p:sp>
        <p:nvSpPr>
          <p:cNvPr id="10" name="角丸四角形 9"/>
          <p:cNvSpPr/>
          <p:nvPr/>
        </p:nvSpPr>
        <p:spPr>
          <a:xfrm>
            <a:off x="3287688" y="5053560"/>
            <a:ext cx="5328592" cy="895720"/>
          </a:xfrm>
          <a:prstGeom prst="roundRect">
            <a:avLst/>
          </a:prstGeom>
          <a:solidFill>
            <a:srgbClr val="FFFF00"/>
          </a:solidFill>
          <a:effectLst>
            <a:outerShdw blurRad="50800" dist="88900" dir="2700000" algn="tl"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rtlCol="0" anchor="ctr"/>
          <a:lstStyle/>
          <a:p>
            <a:pPr algn="ctr"/>
            <a:r>
              <a:rPr lang="ja-JP" altLang="en-US" sz="3600" b="1" dirty="0">
                <a:solidFill>
                  <a:schemeClr val="tx1"/>
                </a:solidFill>
                <a:latin typeface="BIZ UDゴシック" panose="020B0400000000000000" pitchFamily="49" charset="-128"/>
                <a:ea typeface="BIZ UDゴシック" panose="020B0400000000000000" pitchFamily="49" charset="-128"/>
                <a:cs typeface="メイリオ" pitchFamily="50" charset="-128"/>
              </a:rPr>
              <a:t>支持的機能</a:t>
            </a:r>
          </a:p>
        </p:txBody>
      </p:sp>
      <p:sp>
        <p:nvSpPr>
          <p:cNvPr id="11" name="左矢印 10"/>
          <p:cNvSpPr/>
          <p:nvPr/>
        </p:nvSpPr>
        <p:spPr>
          <a:xfrm>
            <a:off x="8641940" y="4823239"/>
            <a:ext cx="1306488" cy="1356361"/>
          </a:xfrm>
          <a:prstGeom prst="leftArrow">
            <a:avLst>
              <a:gd name="adj1" fmla="val 50000"/>
              <a:gd name="adj2" fmla="val 36620"/>
            </a:avLst>
          </a:prstGeom>
          <a:solidFill>
            <a:srgbClr val="00206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sz="2800" b="1" dirty="0">
                <a:ln w="0"/>
                <a:solidFill>
                  <a:schemeClr val="bg1"/>
                </a:solidFill>
                <a:effectLst>
                  <a:outerShdw blurRad="38100" dist="19050" dir="2700000" algn="tl" rotWithShape="0">
                    <a:schemeClr val="dk1">
                      <a:alpha val="40000"/>
                    </a:schemeClr>
                  </a:outerShdw>
                </a:effectLst>
                <a:latin typeface="BIZ UDゴシック" panose="020B0400000000000000" pitchFamily="49" charset="-128"/>
                <a:ea typeface="BIZ UDゴシック" panose="020B0400000000000000" pitchFamily="49" charset="-128"/>
                <a:cs typeface="メイリオ" pitchFamily="50" charset="-128"/>
              </a:rPr>
              <a:t>重要</a:t>
            </a:r>
          </a:p>
        </p:txBody>
      </p:sp>
      <p:sp>
        <p:nvSpPr>
          <p:cNvPr id="12" name="円/楕円 11"/>
          <p:cNvSpPr/>
          <p:nvPr/>
        </p:nvSpPr>
        <p:spPr>
          <a:xfrm>
            <a:off x="5663952" y="2492894"/>
            <a:ext cx="2952328" cy="2560665"/>
          </a:xfrm>
          <a:prstGeom prst="ellipse">
            <a:avLst/>
          </a:prstGeom>
          <a:gradFill>
            <a:gsLst>
              <a:gs pos="0">
                <a:schemeClr val="accent3">
                  <a:shade val="51000"/>
                  <a:satMod val="130000"/>
                </a:schemeClr>
              </a:gs>
              <a:gs pos="31000">
                <a:schemeClr val="accent3">
                  <a:shade val="93000"/>
                  <a:satMod val="130000"/>
                </a:schemeClr>
              </a:gs>
              <a:gs pos="100000">
                <a:srgbClr val="FFFF99"/>
              </a:gs>
            </a:gsLst>
          </a:gradFill>
          <a:ln>
            <a:solidFill>
              <a:schemeClr val="bg1">
                <a:lumMod val="50000"/>
              </a:schemeClr>
            </a:solidFill>
          </a:ln>
          <a:effectLst>
            <a:outerShdw dist="76200" dir="3000000" sx="102000" sy="102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ja-JP" altLang="en-US" sz="3200" b="1" dirty="0">
                <a:solidFill>
                  <a:schemeClr val="tx1"/>
                </a:solidFill>
                <a:latin typeface="BIZ UDゴシック" panose="020B0400000000000000" pitchFamily="49" charset="-128"/>
                <a:ea typeface="BIZ UDゴシック" panose="020B0400000000000000" pitchFamily="49" charset="-128"/>
                <a:cs typeface="メイリオ" pitchFamily="50" charset="-128"/>
              </a:rPr>
              <a:t>管理的</a:t>
            </a:r>
          </a:p>
          <a:p>
            <a:pPr algn="ctr"/>
            <a:r>
              <a:rPr lang="ja-JP" altLang="en-US" sz="3200" b="1" dirty="0">
                <a:solidFill>
                  <a:schemeClr val="tx1"/>
                </a:solidFill>
                <a:latin typeface="BIZ UDゴシック" panose="020B0400000000000000" pitchFamily="49" charset="-128"/>
                <a:ea typeface="BIZ UDゴシック" panose="020B0400000000000000" pitchFamily="49" charset="-128"/>
                <a:cs typeface="メイリオ" pitchFamily="50" charset="-128"/>
              </a:rPr>
              <a:t>機能</a:t>
            </a:r>
          </a:p>
        </p:txBody>
      </p:sp>
      <p:pic>
        <p:nvPicPr>
          <p:cNvPr id="7" name="図 6">
            <a:extLst>
              <a:ext uri="{FF2B5EF4-FFF2-40B4-BE49-F238E27FC236}">
                <a16:creationId xmlns:a16="http://schemas.microsoft.com/office/drawing/2014/main" id="{D32A7CAB-1E3D-4F7B-BF1B-04F2182E14A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4662" y="5589240"/>
            <a:ext cx="952500" cy="952500"/>
          </a:xfrm>
          <a:prstGeom prst="rect">
            <a:avLst/>
          </a:prstGeom>
        </p:spPr>
      </p:pic>
      <p:sp>
        <p:nvSpPr>
          <p:cNvPr id="2" name="スライド番号プレースホルダー 1">
            <a:extLst>
              <a:ext uri="{FF2B5EF4-FFF2-40B4-BE49-F238E27FC236}">
                <a16:creationId xmlns:a16="http://schemas.microsoft.com/office/drawing/2014/main" id="{A4569475-C0FB-4614-8495-4E771447317F}"/>
              </a:ext>
            </a:extLst>
          </p:cNvPr>
          <p:cNvSpPr>
            <a:spLocks noGrp="1"/>
          </p:cNvSpPr>
          <p:nvPr>
            <p:ph type="sldNum" sz="quarter" idx="12"/>
          </p:nvPr>
        </p:nvSpPr>
        <p:spPr/>
        <p:txBody>
          <a:bodyPr/>
          <a:lstStyle/>
          <a:p>
            <a:fld id="{A72C43C9-C29A-4086-B3B4-1F599B556F9C}" type="slidenum">
              <a:rPr kumimoji="1" lang="ja-JP" altLang="en-US" smtClean="0"/>
              <a:t>12</a:t>
            </a:fld>
            <a:endParaRPr kumimoji="1" lang="ja-JP" altLang="en-US"/>
          </a:p>
        </p:txBody>
      </p:sp>
    </p:spTree>
    <p:extLst>
      <p:ext uri="{BB962C8B-B14F-4D97-AF65-F5344CB8AC3E}">
        <p14:creationId xmlns:p14="http://schemas.microsoft.com/office/powerpoint/2010/main" val="428040246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89D7595E-C695-4882-B9C0-92E252124EC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4662" y="5589240"/>
            <a:ext cx="952500" cy="952500"/>
          </a:xfrm>
          <a:prstGeom prst="rect">
            <a:avLst/>
          </a:prstGeom>
        </p:spPr>
      </p:pic>
      <p:sp>
        <p:nvSpPr>
          <p:cNvPr id="6" name="タイトル 1">
            <a:extLst>
              <a:ext uri="{FF2B5EF4-FFF2-40B4-BE49-F238E27FC236}">
                <a16:creationId xmlns:a16="http://schemas.microsoft.com/office/drawing/2014/main" id="{A2A075E9-F569-436F-898E-08FA800B345B}"/>
              </a:ext>
            </a:extLst>
          </p:cNvPr>
          <p:cNvSpPr>
            <a:spLocks noGrp="1"/>
          </p:cNvSpPr>
          <p:nvPr>
            <p:ph type="title"/>
          </p:nvPr>
        </p:nvSpPr>
        <p:spPr>
          <a:xfrm>
            <a:off x="2063552" y="620688"/>
            <a:ext cx="7041468" cy="1143000"/>
          </a:xfrm>
        </p:spPr>
        <p:txBody>
          <a:bodyPr>
            <a:normAutofit/>
          </a:bodyPr>
          <a:lstStyle/>
          <a:p>
            <a:pPr algn="l"/>
            <a:r>
              <a:rPr kumimoji="1" lang="ja-JP" altLang="en-US" sz="480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cs typeface="メイリオ" pitchFamily="50" charset="-128"/>
              </a:rPr>
              <a:t>スーパービジョンの種類</a:t>
            </a:r>
          </a:p>
        </p:txBody>
      </p:sp>
      <p:sp>
        <p:nvSpPr>
          <p:cNvPr id="7" name="正方形/長方形 6">
            <a:extLst>
              <a:ext uri="{FF2B5EF4-FFF2-40B4-BE49-F238E27FC236}">
                <a16:creationId xmlns:a16="http://schemas.microsoft.com/office/drawing/2014/main" id="{A2BA3D32-FD86-4316-9240-524FEF4D0CDF}"/>
              </a:ext>
            </a:extLst>
          </p:cNvPr>
          <p:cNvSpPr/>
          <p:nvPr/>
        </p:nvSpPr>
        <p:spPr>
          <a:xfrm>
            <a:off x="2855640" y="2397948"/>
            <a:ext cx="6647974" cy="2308324"/>
          </a:xfrm>
          <a:prstGeom prst="rect">
            <a:avLst/>
          </a:prstGeom>
        </p:spPr>
        <p:txBody>
          <a:bodyPr wrap="none">
            <a:spAutoFit/>
          </a:bodyPr>
          <a:lstStyle/>
          <a:p>
            <a:r>
              <a:rPr lang="ja-JP" altLang="ja-JP" sz="3600" b="1" kern="100" dirty="0">
                <a:latin typeface="BIZ UDゴシック" panose="020B0400000000000000" pitchFamily="49" charset="-128"/>
                <a:ea typeface="BIZ UDゴシック" panose="020B0400000000000000" pitchFamily="49" charset="-128"/>
                <a:cs typeface="メイリオ" panose="020B0604030504040204" pitchFamily="50" charset="-128"/>
              </a:rPr>
              <a:t>①個別・スーパービジョン</a:t>
            </a:r>
            <a:endParaRPr lang="ja-JP" altLang="en-US" sz="3600" b="1" kern="100" dirty="0">
              <a:latin typeface="BIZ UDゴシック" panose="020B0400000000000000" pitchFamily="49" charset="-128"/>
              <a:ea typeface="BIZ UDゴシック" panose="020B0400000000000000" pitchFamily="49" charset="-128"/>
              <a:cs typeface="メイリオ" panose="020B0604030504040204" pitchFamily="50" charset="-128"/>
            </a:endParaRPr>
          </a:p>
          <a:p>
            <a:r>
              <a:rPr lang="ja-JP" altLang="ja-JP" sz="3600" b="1" kern="100" dirty="0">
                <a:latin typeface="BIZ UDゴシック" panose="020B0400000000000000" pitchFamily="49" charset="-128"/>
                <a:ea typeface="BIZ UDゴシック" panose="020B0400000000000000" pitchFamily="49" charset="-128"/>
                <a:cs typeface="メイリオ" panose="020B0604030504040204" pitchFamily="50" charset="-128"/>
              </a:rPr>
              <a:t>②グループ・スーパービジョン</a:t>
            </a:r>
            <a:endParaRPr lang="ja-JP" altLang="en-US" sz="3600" b="1" kern="100" dirty="0">
              <a:latin typeface="BIZ UDゴシック" panose="020B0400000000000000" pitchFamily="49" charset="-128"/>
              <a:ea typeface="BIZ UDゴシック" panose="020B0400000000000000" pitchFamily="49" charset="-128"/>
              <a:cs typeface="メイリオ" panose="020B0604030504040204" pitchFamily="50" charset="-128"/>
            </a:endParaRPr>
          </a:p>
          <a:p>
            <a:r>
              <a:rPr lang="ja-JP" altLang="ja-JP" sz="3600" b="1" kern="100" dirty="0">
                <a:latin typeface="BIZ UDゴシック" panose="020B0400000000000000" pitchFamily="49" charset="-128"/>
                <a:ea typeface="BIZ UDゴシック" panose="020B0400000000000000" pitchFamily="49" charset="-128"/>
                <a:cs typeface="メイリオ" panose="020B0604030504040204" pitchFamily="50" charset="-128"/>
              </a:rPr>
              <a:t>③ピア・スーパービジョン</a:t>
            </a:r>
            <a:endParaRPr lang="ja-JP" altLang="en-US" sz="3600" b="1" kern="100" dirty="0">
              <a:latin typeface="BIZ UDゴシック" panose="020B0400000000000000" pitchFamily="49" charset="-128"/>
              <a:ea typeface="BIZ UDゴシック" panose="020B0400000000000000" pitchFamily="49" charset="-128"/>
              <a:cs typeface="メイリオ" panose="020B0604030504040204" pitchFamily="50" charset="-128"/>
            </a:endParaRPr>
          </a:p>
          <a:p>
            <a:r>
              <a:rPr lang="ja-JP" altLang="ja-JP" sz="3600" b="1" dirty="0">
                <a:latin typeface="BIZ UDゴシック" panose="020B0400000000000000" pitchFamily="49" charset="-128"/>
                <a:ea typeface="BIZ UDゴシック" panose="020B0400000000000000" pitchFamily="49" charset="-128"/>
              </a:rPr>
              <a:t>④ライブスーパービジョン</a:t>
            </a:r>
            <a:endParaRPr lang="ja-JP" altLang="en-US" sz="3600" b="1" dirty="0">
              <a:latin typeface="BIZ UDゴシック" panose="020B0400000000000000" pitchFamily="49" charset="-128"/>
              <a:ea typeface="BIZ UDゴシック" panose="020B0400000000000000" pitchFamily="49" charset="-128"/>
            </a:endParaRPr>
          </a:p>
        </p:txBody>
      </p:sp>
      <p:sp>
        <p:nvSpPr>
          <p:cNvPr id="10" name="正方形/長方形 9">
            <a:extLst>
              <a:ext uri="{FF2B5EF4-FFF2-40B4-BE49-F238E27FC236}">
                <a16:creationId xmlns:a16="http://schemas.microsoft.com/office/drawing/2014/main" id="{D87E3A65-88D1-4A2F-AA7B-BCDEC9B1BA28}"/>
              </a:ext>
            </a:extLst>
          </p:cNvPr>
          <p:cNvSpPr/>
          <p:nvPr/>
        </p:nvSpPr>
        <p:spPr>
          <a:xfrm>
            <a:off x="2423592" y="5404574"/>
            <a:ext cx="7920880" cy="830997"/>
          </a:xfrm>
          <a:prstGeom prst="rect">
            <a:avLst/>
          </a:prstGeom>
        </p:spPr>
        <p:txBody>
          <a:bodyPr wrap="square">
            <a:spAutoFit/>
          </a:bodyPr>
          <a:lstStyle/>
          <a:p>
            <a:r>
              <a:rPr lang="ja-JP" altLang="en-US" sz="2400" kern="100" dirty="0">
                <a:solidFill>
                  <a:srgbClr val="FF0000"/>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cs typeface="メイリオ" panose="020B0604030504040204" pitchFamily="50" charset="-128"/>
              </a:rPr>
              <a:t>その他に、</a:t>
            </a:r>
            <a:r>
              <a:rPr lang="ja-JP" altLang="ja-JP" sz="2400" kern="100" dirty="0">
                <a:solidFill>
                  <a:srgbClr val="FF0000"/>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cs typeface="メイリオ" panose="020B0604030504040204" pitchFamily="50" charset="-128"/>
              </a:rPr>
              <a:t>セルフスーパービジョンを種類に付け加えてる資料もあります</a:t>
            </a:r>
            <a:endParaRPr lang="ja-JP" altLang="en-US" sz="2400" dirty="0">
              <a:solidFill>
                <a:srgbClr val="FF0000"/>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endParaRPr>
          </a:p>
        </p:txBody>
      </p:sp>
      <p:sp>
        <p:nvSpPr>
          <p:cNvPr id="2" name="スライド番号プレースホルダー 1">
            <a:extLst>
              <a:ext uri="{FF2B5EF4-FFF2-40B4-BE49-F238E27FC236}">
                <a16:creationId xmlns:a16="http://schemas.microsoft.com/office/drawing/2014/main" id="{47699414-375D-4D37-A384-FD3A0306EE2E}"/>
              </a:ext>
            </a:extLst>
          </p:cNvPr>
          <p:cNvSpPr>
            <a:spLocks noGrp="1"/>
          </p:cNvSpPr>
          <p:nvPr>
            <p:ph type="sldNum" sz="quarter" idx="12"/>
          </p:nvPr>
        </p:nvSpPr>
        <p:spPr/>
        <p:txBody>
          <a:bodyPr/>
          <a:lstStyle/>
          <a:p>
            <a:fld id="{A72C43C9-C29A-4086-B3B4-1F599B556F9C}" type="slidenum">
              <a:rPr kumimoji="1" lang="ja-JP" altLang="en-US" smtClean="0"/>
              <a:t>13</a:t>
            </a:fld>
            <a:endParaRPr kumimoji="1" lang="ja-JP" altLang="en-US"/>
          </a:p>
        </p:txBody>
      </p:sp>
    </p:spTree>
    <p:extLst>
      <p:ext uri="{BB962C8B-B14F-4D97-AF65-F5344CB8AC3E}">
        <p14:creationId xmlns:p14="http://schemas.microsoft.com/office/powerpoint/2010/main" val="368361379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楕円 2">
            <a:extLst>
              <a:ext uri="{FF2B5EF4-FFF2-40B4-BE49-F238E27FC236}">
                <a16:creationId xmlns:a16="http://schemas.microsoft.com/office/drawing/2014/main" id="{7BE7F7B7-A5EC-4FE5-80C7-E7CB7E67D8A9}"/>
              </a:ext>
            </a:extLst>
          </p:cNvPr>
          <p:cNvSpPr/>
          <p:nvPr/>
        </p:nvSpPr>
        <p:spPr>
          <a:xfrm>
            <a:off x="7240425" y="2063233"/>
            <a:ext cx="3557754" cy="1296144"/>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800" b="1" dirty="0">
                <a:solidFill>
                  <a:schemeClr val="tx1"/>
                </a:solidFill>
                <a:latin typeface="BIZ UDゴシック" panose="020B0400000000000000" pitchFamily="49" charset="-128"/>
                <a:ea typeface="BIZ UDゴシック" panose="020B0400000000000000" pitchFamily="49" charset="-128"/>
                <a:cs typeface="メイリオ" pitchFamily="50" charset="-128"/>
              </a:rPr>
              <a:t>対象となる職員</a:t>
            </a:r>
            <a:endParaRPr lang="en-US" altLang="ja-JP" sz="1800" b="1" dirty="0">
              <a:solidFill>
                <a:schemeClr val="tx1"/>
              </a:solidFill>
              <a:latin typeface="BIZ UDゴシック" panose="020B0400000000000000" pitchFamily="49" charset="-128"/>
              <a:ea typeface="BIZ UDゴシック" panose="020B0400000000000000" pitchFamily="49" charset="-128"/>
              <a:cs typeface="メイリオ" pitchFamily="50" charset="-128"/>
            </a:endParaRPr>
          </a:p>
          <a:p>
            <a:pPr algn="ctr"/>
            <a:r>
              <a:rPr lang="ja-JP" altLang="en-US" sz="1800" b="1" dirty="0">
                <a:solidFill>
                  <a:schemeClr val="tx1"/>
                </a:solidFill>
                <a:latin typeface="BIZ UDゴシック" panose="020B0400000000000000" pitchFamily="49" charset="-128"/>
                <a:ea typeface="BIZ UDゴシック" panose="020B0400000000000000" pitchFamily="49" charset="-128"/>
                <a:cs typeface="メイリオ" pitchFamily="50" charset="-128"/>
              </a:rPr>
              <a:t>バイジー（バイザー）</a:t>
            </a:r>
            <a:endParaRPr kumimoji="1" lang="ja-JP" altLang="en-US" dirty="0">
              <a:solidFill>
                <a:schemeClr val="tx1"/>
              </a:solidFill>
            </a:endParaRPr>
          </a:p>
        </p:txBody>
      </p:sp>
      <p:sp>
        <p:nvSpPr>
          <p:cNvPr id="4" name="正方形/長方形 3">
            <a:extLst>
              <a:ext uri="{FF2B5EF4-FFF2-40B4-BE49-F238E27FC236}">
                <a16:creationId xmlns:a16="http://schemas.microsoft.com/office/drawing/2014/main" id="{6916EC18-9471-42E9-9B21-CA7E49685147}"/>
              </a:ext>
            </a:extLst>
          </p:cNvPr>
          <p:cNvSpPr/>
          <p:nvPr/>
        </p:nvSpPr>
        <p:spPr>
          <a:xfrm>
            <a:off x="1331241" y="2141149"/>
            <a:ext cx="5052791" cy="1569660"/>
          </a:xfrm>
          <a:prstGeom prst="rect">
            <a:avLst/>
          </a:prstGeom>
        </p:spPr>
        <p:txBody>
          <a:bodyPr wrap="square">
            <a:spAutoFit/>
          </a:bodyPr>
          <a:lstStyle/>
          <a:p>
            <a:pPr algn="just"/>
            <a:r>
              <a:rPr lang="ja-JP" altLang="ja-JP" sz="2400" b="1" kern="100" dirty="0">
                <a:latin typeface="BIZ UDゴシック" panose="020B0400000000000000" pitchFamily="49" charset="-128"/>
                <a:ea typeface="BIZ UDゴシック" panose="020B0400000000000000" pitchFamily="49" charset="-128"/>
                <a:cs typeface="メイリオ" panose="020B0604030504040204" pitchFamily="50" charset="-128"/>
              </a:rPr>
              <a:t>個別・スーパービジョンとはスーパーバイジーとスーパーパイザーが１対１で行うスーパービジョンのことです。</a:t>
            </a:r>
            <a:endParaRPr lang="ja-JP" altLang="en-US" sz="2400" b="1" dirty="0">
              <a:latin typeface="BIZ UDゴシック" panose="020B0400000000000000" pitchFamily="49" charset="-128"/>
              <a:ea typeface="BIZ UDゴシック" panose="020B0400000000000000" pitchFamily="49" charset="-128"/>
            </a:endParaRPr>
          </a:p>
        </p:txBody>
      </p:sp>
      <p:sp>
        <p:nvSpPr>
          <p:cNvPr id="5" name="正方形/長方形 4">
            <a:extLst>
              <a:ext uri="{FF2B5EF4-FFF2-40B4-BE49-F238E27FC236}">
                <a16:creationId xmlns:a16="http://schemas.microsoft.com/office/drawing/2014/main" id="{D547A396-5223-4D9D-BB2B-0EEF30749EC7}"/>
              </a:ext>
            </a:extLst>
          </p:cNvPr>
          <p:cNvSpPr/>
          <p:nvPr/>
        </p:nvSpPr>
        <p:spPr>
          <a:xfrm>
            <a:off x="1331241" y="3721155"/>
            <a:ext cx="5052791" cy="1938992"/>
          </a:xfrm>
          <a:prstGeom prst="rect">
            <a:avLst/>
          </a:prstGeom>
        </p:spPr>
        <p:txBody>
          <a:bodyPr wrap="square">
            <a:spAutoFit/>
          </a:bodyPr>
          <a:lstStyle/>
          <a:p>
            <a:pPr algn="just"/>
            <a:r>
              <a:rPr lang="ja-JP" altLang="ja-JP" sz="2400" b="1" kern="100" dirty="0">
                <a:latin typeface="BIZ UDゴシック" panose="020B0400000000000000" pitchFamily="49" charset="-128"/>
                <a:ea typeface="BIZ UDゴシック" panose="020B0400000000000000" pitchFamily="49" charset="-128"/>
                <a:cs typeface="メイリオ" panose="020B0604030504040204" pitchFamily="50" charset="-128"/>
              </a:rPr>
              <a:t>個別スーパービジョンはバイジーの個別課題を明らかにし、この個別課題をバイザーが共有し、解決に向けてバイジー自身が歩き出すことを支援する全過程である</a:t>
            </a:r>
            <a:endParaRPr lang="ja-JP" altLang="en-US" sz="2400" b="1" dirty="0">
              <a:latin typeface="BIZ UDゴシック" panose="020B0400000000000000" pitchFamily="49" charset="-128"/>
              <a:ea typeface="BIZ UDゴシック" panose="020B0400000000000000" pitchFamily="49" charset="-128"/>
            </a:endParaRPr>
          </a:p>
        </p:txBody>
      </p:sp>
      <p:sp>
        <p:nvSpPr>
          <p:cNvPr id="6" name="正方形/長方形 5">
            <a:extLst>
              <a:ext uri="{FF2B5EF4-FFF2-40B4-BE49-F238E27FC236}">
                <a16:creationId xmlns:a16="http://schemas.microsoft.com/office/drawing/2014/main" id="{CD099C6E-759E-47CE-929B-513F5EFB7F88}"/>
              </a:ext>
            </a:extLst>
          </p:cNvPr>
          <p:cNvSpPr/>
          <p:nvPr/>
        </p:nvSpPr>
        <p:spPr>
          <a:xfrm>
            <a:off x="2063552" y="764704"/>
            <a:ext cx="6955750" cy="830997"/>
          </a:xfrm>
          <a:prstGeom prst="rect">
            <a:avLst/>
          </a:prstGeom>
        </p:spPr>
        <p:txBody>
          <a:bodyPr wrap="none">
            <a:spAutoFit/>
          </a:bodyPr>
          <a:lstStyle/>
          <a:p>
            <a:r>
              <a:rPr lang="ja-JP" altLang="ja-JP" sz="4800" kern="10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cs typeface="メイリオ" panose="020B0604030504040204" pitchFamily="50" charset="-128"/>
              </a:rPr>
              <a:t>個別・スーパービジョン</a:t>
            </a:r>
            <a:endParaRPr lang="ja-JP" altLang="en-US" sz="4800" dirty="0">
              <a:effectLst>
                <a:outerShdw blurRad="38100" dist="38100" dir="2700000" algn="tl">
                  <a:srgbClr val="000000">
                    <a:alpha val="43137"/>
                  </a:srgbClr>
                </a:outerShdw>
              </a:effectLst>
            </a:endParaRPr>
          </a:p>
        </p:txBody>
      </p:sp>
      <p:pic>
        <p:nvPicPr>
          <p:cNvPr id="7" name="図 6">
            <a:extLst>
              <a:ext uri="{FF2B5EF4-FFF2-40B4-BE49-F238E27FC236}">
                <a16:creationId xmlns:a16="http://schemas.microsoft.com/office/drawing/2014/main" id="{0290A6BE-1344-46F0-8741-BFF2961536C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4662" y="5589240"/>
            <a:ext cx="952500" cy="952500"/>
          </a:xfrm>
          <a:prstGeom prst="rect">
            <a:avLst/>
          </a:prstGeom>
        </p:spPr>
      </p:pic>
      <p:sp>
        <p:nvSpPr>
          <p:cNvPr id="2" name="スライド番号プレースホルダー 1">
            <a:extLst>
              <a:ext uri="{FF2B5EF4-FFF2-40B4-BE49-F238E27FC236}">
                <a16:creationId xmlns:a16="http://schemas.microsoft.com/office/drawing/2014/main" id="{A8702252-1B4A-44C6-8CAB-39B27343B1E8}"/>
              </a:ext>
            </a:extLst>
          </p:cNvPr>
          <p:cNvSpPr>
            <a:spLocks noGrp="1"/>
          </p:cNvSpPr>
          <p:nvPr>
            <p:ph type="sldNum" sz="quarter" idx="12"/>
          </p:nvPr>
        </p:nvSpPr>
        <p:spPr/>
        <p:txBody>
          <a:bodyPr/>
          <a:lstStyle/>
          <a:p>
            <a:fld id="{A72C43C9-C29A-4086-B3B4-1F599B556F9C}" type="slidenum">
              <a:rPr kumimoji="1" lang="ja-JP" altLang="en-US" smtClean="0"/>
              <a:t>14</a:t>
            </a:fld>
            <a:endParaRPr kumimoji="1" lang="ja-JP" altLang="en-US"/>
          </a:p>
        </p:txBody>
      </p:sp>
      <p:sp>
        <p:nvSpPr>
          <p:cNvPr id="10" name="上矢印 22">
            <a:extLst>
              <a:ext uri="{FF2B5EF4-FFF2-40B4-BE49-F238E27FC236}">
                <a16:creationId xmlns:a16="http://schemas.microsoft.com/office/drawing/2014/main" id="{3E136D71-5C0D-4701-8108-9F47570A5F6F}"/>
              </a:ext>
            </a:extLst>
          </p:cNvPr>
          <p:cNvSpPr/>
          <p:nvPr/>
        </p:nvSpPr>
        <p:spPr>
          <a:xfrm>
            <a:off x="8470124" y="3370065"/>
            <a:ext cx="1335017" cy="542783"/>
          </a:xfrm>
          <a:prstGeom prst="upArrow">
            <a:avLst>
              <a:gd name="adj1" fmla="val 33255"/>
              <a:gd name="adj2" fmla="val 50000"/>
            </a:avLst>
          </a:prstGeom>
          <a:solidFill>
            <a:schemeClr val="accent5">
              <a:lumMod val="60000"/>
              <a:lumOff val="4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ja-JP" altLang="en-US"/>
          </a:p>
        </p:txBody>
      </p:sp>
      <p:sp>
        <p:nvSpPr>
          <p:cNvPr id="11" name="上矢印 23">
            <a:extLst>
              <a:ext uri="{FF2B5EF4-FFF2-40B4-BE49-F238E27FC236}">
                <a16:creationId xmlns:a16="http://schemas.microsoft.com/office/drawing/2014/main" id="{6D2AF9A1-1BDC-4A2D-A334-3FA75A8FD8D0}"/>
              </a:ext>
            </a:extLst>
          </p:cNvPr>
          <p:cNvSpPr/>
          <p:nvPr/>
        </p:nvSpPr>
        <p:spPr>
          <a:xfrm>
            <a:off x="8579547" y="5229200"/>
            <a:ext cx="1225594" cy="459989"/>
          </a:xfrm>
          <a:prstGeom prst="upArrow">
            <a:avLst>
              <a:gd name="adj1" fmla="val 33255"/>
              <a:gd name="adj2" fmla="val 45337"/>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ja-JP" altLang="en-US"/>
          </a:p>
        </p:txBody>
      </p:sp>
      <p:sp>
        <p:nvSpPr>
          <p:cNvPr id="12" name="正方形/長方形 11">
            <a:extLst>
              <a:ext uri="{FF2B5EF4-FFF2-40B4-BE49-F238E27FC236}">
                <a16:creationId xmlns:a16="http://schemas.microsoft.com/office/drawing/2014/main" id="{BEFB9CAC-4083-4372-B455-81EA716B31BE}"/>
              </a:ext>
            </a:extLst>
          </p:cNvPr>
          <p:cNvSpPr/>
          <p:nvPr/>
        </p:nvSpPr>
        <p:spPr>
          <a:xfrm>
            <a:off x="7752184" y="5702661"/>
            <a:ext cx="2880320" cy="767111"/>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ja-JP" altLang="en-US" sz="2400" b="1" dirty="0">
                <a:solidFill>
                  <a:schemeClr val="tx1"/>
                </a:solidFill>
                <a:latin typeface="BIZ UDゴシック" panose="020B0400000000000000" pitchFamily="49" charset="-128"/>
                <a:ea typeface="BIZ UDゴシック" panose="020B0400000000000000" pitchFamily="49" charset="-128"/>
                <a:cs typeface="メイリオ" pitchFamily="50" charset="-128"/>
              </a:rPr>
              <a:t>外部のバイザー</a:t>
            </a:r>
          </a:p>
        </p:txBody>
      </p:sp>
      <p:sp>
        <p:nvSpPr>
          <p:cNvPr id="13" name="楕円 12">
            <a:extLst>
              <a:ext uri="{FF2B5EF4-FFF2-40B4-BE49-F238E27FC236}">
                <a16:creationId xmlns:a16="http://schemas.microsoft.com/office/drawing/2014/main" id="{1C258424-25F8-4FAA-A140-C1C08F40D6F3}"/>
              </a:ext>
            </a:extLst>
          </p:cNvPr>
          <p:cNvSpPr/>
          <p:nvPr/>
        </p:nvSpPr>
        <p:spPr>
          <a:xfrm>
            <a:off x="7303005" y="3926320"/>
            <a:ext cx="3557753" cy="1296144"/>
          </a:xfrm>
          <a:prstGeom prst="ellipse">
            <a:avLst/>
          </a:prstGeom>
          <a:solidFill>
            <a:schemeClr val="accent5">
              <a:lumMod val="60000"/>
              <a:lumOff val="40000"/>
            </a:schemeClr>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ja-JP" altLang="en-US" sz="2000" b="1" dirty="0">
                <a:solidFill>
                  <a:schemeClr val="tx1"/>
                </a:solidFill>
                <a:latin typeface="BIZ UDゴシック" panose="020B0400000000000000" pitchFamily="49" charset="-128"/>
                <a:ea typeface="BIZ UDゴシック" panose="020B0400000000000000" pitchFamily="49" charset="-128"/>
                <a:cs typeface="メイリオ" pitchFamily="50" charset="-128"/>
              </a:rPr>
              <a:t>対象となる職員</a:t>
            </a:r>
            <a:endParaRPr lang="en-US" altLang="ja-JP" sz="2000" b="1" dirty="0">
              <a:solidFill>
                <a:schemeClr val="tx1"/>
              </a:solidFill>
              <a:latin typeface="BIZ UDゴシック" panose="020B0400000000000000" pitchFamily="49" charset="-128"/>
              <a:ea typeface="BIZ UDゴシック" panose="020B0400000000000000" pitchFamily="49" charset="-128"/>
              <a:cs typeface="メイリオ" pitchFamily="50" charset="-128"/>
            </a:endParaRPr>
          </a:p>
          <a:p>
            <a:pPr algn="ctr"/>
            <a:r>
              <a:rPr lang="ja-JP" altLang="en-US" sz="2000" b="1" dirty="0">
                <a:solidFill>
                  <a:schemeClr val="tx1"/>
                </a:solidFill>
                <a:latin typeface="BIZ UDゴシック" panose="020B0400000000000000" pitchFamily="49" charset="-128"/>
                <a:ea typeface="BIZ UDゴシック" panose="020B0400000000000000" pitchFamily="49" charset="-128"/>
                <a:cs typeface="メイリオ" pitchFamily="50" charset="-128"/>
              </a:rPr>
              <a:t>バイジー（バイザー）</a:t>
            </a:r>
            <a:endParaRPr kumimoji="1" lang="ja-JP" altLang="en-US" sz="2000" dirty="0">
              <a:solidFill>
                <a:schemeClr val="tx1"/>
              </a:solidFill>
            </a:endParaRPr>
          </a:p>
        </p:txBody>
      </p:sp>
    </p:spTree>
    <p:extLst>
      <p:ext uri="{BB962C8B-B14F-4D97-AF65-F5344CB8AC3E}">
        <p14:creationId xmlns:p14="http://schemas.microsoft.com/office/powerpoint/2010/main" val="40304492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0ACBCFCA-3FE7-45C3-AD64-99B2ED3A4267}"/>
              </a:ext>
            </a:extLst>
          </p:cNvPr>
          <p:cNvSpPr/>
          <p:nvPr/>
        </p:nvSpPr>
        <p:spPr>
          <a:xfrm>
            <a:off x="1847528" y="591777"/>
            <a:ext cx="8186857" cy="830997"/>
          </a:xfrm>
          <a:prstGeom prst="rect">
            <a:avLst/>
          </a:prstGeom>
        </p:spPr>
        <p:txBody>
          <a:bodyPr wrap="none">
            <a:spAutoFit/>
          </a:bodyPr>
          <a:lstStyle/>
          <a:p>
            <a:r>
              <a:rPr lang="ja-JP" altLang="ja-JP" sz="4800" kern="10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cs typeface="メイリオ" panose="020B0604030504040204" pitchFamily="50" charset="-128"/>
              </a:rPr>
              <a:t>グループ・スーパービジョン</a:t>
            </a:r>
            <a:endParaRPr lang="ja-JP" altLang="en-US" sz="480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endParaRPr>
          </a:p>
        </p:txBody>
      </p:sp>
      <p:sp>
        <p:nvSpPr>
          <p:cNvPr id="6" name="正方形/長方形 5">
            <a:extLst>
              <a:ext uri="{FF2B5EF4-FFF2-40B4-BE49-F238E27FC236}">
                <a16:creationId xmlns:a16="http://schemas.microsoft.com/office/drawing/2014/main" id="{067B9527-BDBA-4840-B042-0B2A46279676}"/>
              </a:ext>
            </a:extLst>
          </p:cNvPr>
          <p:cNvSpPr/>
          <p:nvPr/>
        </p:nvSpPr>
        <p:spPr>
          <a:xfrm>
            <a:off x="1559494" y="3580264"/>
            <a:ext cx="9073008" cy="954107"/>
          </a:xfrm>
          <a:prstGeom prst="rect">
            <a:avLst/>
          </a:prstGeom>
        </p:spPr>
        <p:txBody>
          <a:bodyPr wrap="square">
            <a:spAutoFit/>
          </a:bodyPr>
          <a:lstStyle/>
          <a:p>
            <a:r>
              <a:rPr lang="ja-JP" altLang="ja-JP" sz="2800" kern="10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cs typeface="Times New Roman" panose="02020603050405020304" pitchFamily="18" charset="0"/>
              </a:rPr>
              <a:t>事例検討会とグループ・スーパービジョンは、両者の違いが明確に理解され</a:t>
            </a:r>
            <a:r>
              <a:rPr lang="ja-JP" altLang="en-US" sz="2800" kern="10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cs typeface="Times New Roman" panose="02020603050405020304" pitchFamily="18" charset="0"/>
              </a:rPr>
              <a:t>ていない場合が見受けられます。</a:t>
            </a:r>
            <a:endParaRPr lang="ja-JP" altLang="en-US" sz="280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endParaRPr>
          </a:p>
        </p:txBody>
      </p:sp>
      <p:sp>
        <p:nvSpPr>
          <p:cNvPr id="7" name="正方形/長方形 6">
            <a:extLst>
              <a:ext uri="{FF2B5EF4-FFF2-40B4-BE49-F238E27FC236}">
                <a16:creationId xmlns:a16="http://schemas.microsoft.com/office/drawing/2014/main" id="{3AEDBC26-EEE7-4DC3-B64E-12FE5554FF2F}"/>
              </a:ext>
            </a:extLst>
          </p:cNvPr>
          <p:cNvSpPr/>
          <p:nvPr/>
        </p:nvSpPr>
        <p:spPr>
          <a:xfrm>
            <a:off x="1559494" y="2435384"/>
            <a:ext cx="9073008" cy="954107"/>
          </a:xfrm>
          <a:prstGeom prst="rect">
            <a:avLst/>
          </a:prstGeom>
        </p:spPr>
        <p:txBody>
          <a:bodyPr wrap="square">
            <a:spAutoFit/>
          </a:bodyPr>
          <a:lstStyle/>
          <a:p>
            <a:r>
              <a:rPr lang="ja-JP" altLang="ja-JP" sz="2800" kern="10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cs typeface="Times New Roman" panose="02020603050405020304" pitchFamily="18" charset="0"/>
              </a:rPr>
              <a:t>複数のメンバーが提示された事例について話し合うという形が似ているためです。</a:t>
            </a:r>
            <a:endParaRPr lang="ja-JP" altLang="en-US" sz="280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endParaRPr>
          </a:p>
        </p:txBody>
      </p:sp>
      <p:sp>
        <p:nvSpPr>
          <p:cNvPr id="8" name="正方形/長方形 7">
            <a:extLst>
              <a:ext uri="{FF2B5EF4-FFF2-40B4-BE49-F238E27FC236}">
                <a16:creationId xmlns:a16="http://schemas.microsoft.com/office/drawing/2014/main" id="{8456E509-77B6-4A93-A45F-B20DC41C45D7}"/>
              </a:ext>
            </a:extLst>
          </p:cNvPr>
          <p:cNvSpPr/>
          <p:nvPr/>
        </p:nvSpPr>
        <p:spPr>
          <a:xfrm>
            <a:off x="3438860" y="5029863"/>
            <a:ext cx="5314275" cy="707886"/>
          </a:xfrm>
          <a:prstGeom prst="rect">
            <a:avLst/>
          </a:prstGeom>
        </p:spPr>
        <p:txBody>
          <a:bodyPr wrap="none">
            <a:spAutoFit/>
          </a:bodyPr>
          <a:lstStyle/>
          <a:p>
            <a:r>
              <a:rPr lang="ja-JP" altLang="ja-JP" sz="4000" kern="100" dirty="0">
                <a:solidFill>
                  <a:srgbClr val="FF0000"/>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cs typeface="Times New Roman" panose="02020603050405020304" pitchFamily="18" charset="0"/>
              </a:rPr>
              <a:t>両者の違いはその目的</a:t>
            </a:r>
            <a:endParaRPr lang="ja-JP" altLang="en-US" sz="4000" dirty="0">
              <a:solidFill>
                <a:srgbClr val="FF0000"/>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endParaRPr>
          </a:p>
        </p:txBody>
      </p:sp>
      <p:pic>
        <p:nvPicPr>
          <p:cNvPr id="9" name="図 8">
            <a:extLst>
              <a:ext uri="{FF2B5EF4-FFF2-40B4-BE49-F238E27FC236}">
                <a16:creationId xmlns:a16="http://schemas.microsoft.com/office/drawing/2014/main" id="{E3675C32-7451-4E22-86ED-692F47B7B06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4662" y="5589240"/>
            <a:ext cx="952500" cy="952500"/>
          </a:xfrm>
          <a:prstGeom prst="rect">
            <a:avLst/>
          </a:prstGeom>
        </p:spPr>
      </p:pic>
      <p:sp>
        <p:nvSpPr>
          <p:cNvPr id="2" name="スライド番号プレースホルダー 1">
            <a:extLst>
              <a:ext uri="{FF2B5EF4-FFF2-40B4-BE49-F238E27FC236}">
                <a16:creationId xmlns:a16="http://schemas.microsoft.com/office/drawing/2014/main" id="{3AD7CD73-3195-428E-B022-B2FFD5441D57}"/>
              </a:ext>
            </a:extLst>
          </p:cNvPr>
          <p:cNvSpPr>
            <a:spLocks noGrp="1"/>
          </p:cNvSpPr>
          <p:nvPr>
            <p:ph type="sldNum" sz="quarter" idx="12"/>
          </p:nvPr>
        </p:nvSpPr>
        <p:spPr/>
        <p:txBody>
          <a:bodyPr/>
          <a:lstStyle/>
          <a:p>
            <a:fld id="{A72C43C9-C29A-4086-B3B4-1F599B556F9C}" type="slidenum">
              <a:rPr kumimoji="1" lang="ja-JP" altLang="en-US" smtClean="0"/>
              <a:t>15</a:t>
            </a:fld>
            <a:endParaRPr kumimoji="1" lang="ja-JP" altLang="en-US"/>
          </a:p>
        </p:txBody>
      </p:sp>
    </p:spTree>
    <p:extLst>
      <p:ext uri="{BB962C8B-B14F-4D97-AF65-F5344CB8AC3E}">
        <p14:creationId xmlns:p14="http://schemas.microsoft.com/office/powerpoint/2010/main" val="356789411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160B081D-7110-4CCE-90DD-4BB333643AFC}"/>
              </a:ext>
            </a:extLst>
          </p:cNvPr>
          <p:cNvSpPr/>
          <p:nvPr/>
        </p:nvSpPr>
        <p:spPr>
          <a:xfrm>
            <a:off x="4151784" y="980728"/>
            <a:ext cx="2954655" cy="923330"/>
          </a:xfrm>
          <a:prstGeom prst="rect">
            <a:avLst/>
          </a:prstGeom>
        </p:spPr>
        <p:txBody>
          <a:bodyPr wrap="none">
            <a:spAutoFit/>
          </a:bodyPr>
          <a:lstStyle/>
          <a:p>
            <a:r>
              <a:rPr lang="ja-JP" altLang="ja-JP" sz="5400" kern="10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cs typeface="Times New Roman" panose="02020603050405020304" pitchFamily="18" charset="0"/>
              </a:rPr>
              <a:t>事例検討</a:t>
            </a:r>
            <a:endParaRPr lang="ja-JP" altLang="en-US" sz="5400" dirty="0"/>
          </a:p>
        </p:txBody>
      </p:sp>
      <p:sp>
        <p:nvSpPr>
          <p:cNvPr id="5" name="正方形/長方形 4">
            <a:extLst>
              <a:ext uri="{FF2B5EF4-FFF2-40B4-BE49-F238E27FC236}">
                <a16:creationId xmlns:a16="http://schemas.microsoft.com/office/drawing/2014/main" id="{CD892CBB-37F3-413B-BB49-C49C4BE3FC9C}"/>
              </a:ext>
            </a:extLst>
          </p:cNvPr>
          <p:cNvSpPr/>
          <p:nvPr/>
        </p:nvSpPr>
        <p:spPr>
          <a:xfrm>
            <a:off x="1523492" y="3140968"/>
            <a:ext cx="9145016" cy="2182842"/>
          </a:xfrm>
          <a:prstGeom prst="rect">
            <a:avLst/>
          </a:prstGeom>
        </p:spPr>
        <p:txBody>
          <a:bodyPr wrap="square">
            <a:spAutoFit/>
          </a:bodyPr>
          <a:lstStyle/>
          <a:p>
            <a:pPr algn="just">
              <a:lnSpc>
                <a:spcPct val="150000"/>
              </a:lnSpc>
            </a:pPr>
            <a:r>
              <a:rPr lang="ja-JP" altLang="ja-JP" sz="3200" kern="100" dirty="0">
                <a:latin typeface="BIZ UDゴシック" panose="020B0400000000000000" pitchFamily="49" charset="-128"/>
                <a:ea typeface="BIZ UDゴシック" panose="020B0400000000000000" pitchFamily="49" charset="-128"/>
                <a:cs typeface="Times New Roman" panose="02020603050405020304" pitchFamily="18" charset="0"/>
              </a:rPr>
              <a:t>事例検討は</a:t>
            </a:r>
            <a:r>
              <a:rPr lang="ja-JP" altLang="en-US" sz="3200" kern="100" dirty="0">
                <a:latin typeface="BIZ UDゴシック" panose="020B0400000000000000" pitchFamily="49" charset="-128"/>
                <a:ea typeface="BIZ UDゴシック" panose="020B0400000000000000" pitchFamily="49" charset="-128"/>
                <a:cs typeface="Times New Roman" panose="02020603050405020304" pitchFamily="18" charset="0"/>
              </a:rPr>
              <a:t>支援</a:t>
            </a:r>
            <a:r>
              <a:rPr lang="ja-JP" altLang="ja-JP" sz="3200" kern="100" dirty="0">
                <a:latin typeface="BIZ UDゴシック" panose="020B0400000000000000" pitchFamily="49" charset="-128"/>
                <a:ea typeface="BIZ UDゴシック" panose="020B0400000000000000" pitchFamily="49" charset="-128"/>
                <a:cs typeface="Times New Roman" panose="02020603050405020304" pitchFamily="18" charset="0"/>
              </a:rPr>
              <a:t>者が事例の理解を深めることで、利用者に対してより良い</a:t>
            </a:r>
            <a:r>
              <a:rPr lang="ja-JP" altLang="en-US" sz="3200" kern="100" dirty="0">
                <a:latin typeface="BIZ UDゴシック" panose="020B0400000000000000" pitchFamily="49" charset="-128"/>
                <a:ea typeface="BIZ UDゴシック" panose="020B0400000000000000" pitchFamily="49" charset="-128"/>
                <a:cs typeface="Times New Roman" panose="02020603050405020304" pitchFamily="18" charset="0"/>
              </a:rPr>
              <a:t>支援</a:t>
            </a:r>
            <a:r>
              <a:rPr lang="ja-JP" altLang="ja-JP" sz="3200" kern="100" dirty="0">
                <a:latin typeface="BIZ UDゴシック" panose="020B0400000000000000" pitchFamily="49" charset="-128"/>
                <a:ea typeface="BIZ UDゴシック" panose="020B0400000000000000" pitchFamily="49" charset="-128"/>
                <a:cs typeface="Times New Roman" panose="02020603050405020304" pitchFamily="18" charset="0"/>
              </a:rPr>
              <a:t>を提供することを目指して行われるところに主眼が置かれます。</a:t>
            </a:r>
            <a:endParaRPr lang="ja-JP" altLang="en-US" sz="3200" dirty="0">
              <a:latin typeface="BIZ UDゴシック" panose="020B0400000000000000" pitchFamily="49" charset="-128"/>
              <a:ea typeface="BIZ UDゴシック" panose="020B0400000000000000" pitchFamily="49" charset="-128"/>
            </a:endParaRPr>
          </a:p>
        </p:txBody>
      </p:sp>
      <p:pic>
        <p:nvPicPr>
          <p:cNvPr id="6" name="図 5">
            <a:extLst>
              <a:ext uri="{FF2B5EF4-FFF2-40B4-BE49-F238E27FC236}">
                <a16:creationId xmlns:a16="http://schemas.microsoft.com/office/drawing/2014/main" id="{8A8FB964-D01F-4283-B027-E29D5342D2B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4662" y="5589240"/>
            <a:ext cx="952500" cy="952500"/>
          </a:xfrm>
          <a:prstGeom prst="rect">
            <a:avLst/>
          </a:prstGeom>
        </p:spPr>
      </p:pic>
      <p:sp>
        <p:nvSpPr>
          <p:cNvPr id="2" name="スライド番号プレースホルダー 1">
            <a:extLst>
              <a:ext uri="{FF2B5EF4-FFF2-40B4-BE49-F238E27FC236}">
                <a16:creationId xmlns:a16="http://schemas.microsoft.com/office/drawing/2014/main" id="{88DDC612-A537-4C39-9853-B055B501791C}"/>
              </a:ext>
            </a:extLst>
          </p:cNvPr>
          <p:cNvSpPr>
            <a:spLocks noGrp="1"/>
          </p:cNvSpPr>
          <p:nvPr>
            <p:ph type="sldNum" sz="quarter" idx="12"/>
          </p:nvPr>
        </p:nvSpPr>
        <p:spPr/>
        <p:txBody>
          <a:bodyPr/>
          <a:lstStyle/>
          <a:p>
            <a:fld id="{A72C43C9-C29A-4086-B3B4-1F599B556F9C}" type="slidenum">
              <a:rPr kumimoji="1" lang="ja-JP" altLang="en-US" smtClean="0"/>
              <a:t>16</a:t>
            </a:fld>
            <a:endParaRPr kumimoji="1" lang="ja-JP" altLang="en-US"/>
          </a:p>
        </p:txBody>
      </p:sp>
    </p:spTree>
    <p:extLst>
      <p:ext uri="{BB962C8B-B14F-4D97-AF65-F5344CB8AC3E}">
        <p14:creationId xmlns:p14="http://schemas.microsoft.com/office/powerpoint/2010/main" val="49564259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EAEC28F3-9600-4339-B03E-6382BAEC5727}"/>
              </a:ext>
            </a:extLst>
          </p:cNvPr>
          <p:cNvSpPr/>
          <p:nvPr/>
        </p:nvSpPr>
        <p:spPr>
          <a:xfrm>
            <a:off x="1249369" y="2449859"/>
            <a:ext cx="2952328" cy="864096"/>
          </a:xfrm>
          <a:prstGeom prst="rect">
            <a:avLst/>
          </a:prstGeom>
          <a:ln w="38100">
            <a:solidFill>
              <a:schemeClr val="tx1"/>
            </a:solidFill>
          </a:ln>
        </p:spPr>
        <p:txBody>
          <a:bodyPr wrap="square">
            <a:spAutoFit/>
          </a:bodyPr>
          <a:lstStyle/>
          <a:p>
            <a:pPr algn="ctr"/>
            <a:r>
              <a:rPr lang="ja-JP" altLang="ja-JP" sz="2400" b="1" kern="100" dirty="0">
                <a:latin typeface="BIZ UDゴシック" panose="020B0400000000000000" pitchFamily="49" charset="-128"/>
                <a:ea typeface="BIZ UDゴシック" panose="020B0400000000000000" pitchFamily="49" charset="-128"/>
                <a:cs typeface="Times New Roman" panose="02020603050405020304" pitchFamily="18" charset="0"/>
              </a:rPr>
              <a:t>管理的機能が重視</a:t>
            </a:r>
            <a:endParaRPr lang="ja-JP" altLang="en-US" sz="2400" b="1"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algn="ctr"/>
            <a:r>
              <a:rPr lang="ja-JP" altLang="ja-JP" sz="2400" b="1" kern="100" dirty="0">
                <a:latin typeface="BIZ UDゴシック" panose="020B0400000000000000" pitchFamily="49" charset="-128"/>
                <a:ea typeface="BIZ UDゴシック" panose="020B0400000000000000" pitchFamily="49" charset="-128"/>
                <a:cs typeface="Times New Roman" panose="02020603050405020304" pitchFamily="18" charset="0"/>
              </a:rPr>
              <a:t>される場合</a:t>
            </a:r>
            <a:endParaRPr lang="ja-JP" altLang="en-US" sz="2400" b="1" dirty="0">
              <a:latin typeface="BIZ UDゴシック" panose="020B0400000000000000" pitchFamily="49" charset="-128"/>
              <a:ea typeface="BIZ UDゴシック" panose="020B0400000000000000" pitchFamily="49" charset="-128"/>
            </a:endParaRPr>
          </a:p>
        </p:txBody>
      </p:sp>
      <p:sp>
        <p:nvSpPr>
          <p:cNvPr id="5" name="正方形/長方形 4">
            <a:extLst>
              <a:ext uri="{FF2B5EF4-FFF2-40B4-BE49-F238E27FC236}">
                <a16:creationId xmlns:a16="http://schemas.microsoft.com/office/drawing/2014/main" id="{BD2DCC85-F810-4812-BFC1-35A056454919}"/>
              </a:ext>
            </a:extLst>
          </p:cNvPr>
          <p:cNvSpPr/>
          <p:nvPr/>
        </p:nvSpPr>
        <p:spPr>
          <a:xfrm>
            <a:off x="2589364" y="827104"/>
            <a:ext cx="6853158" cy="707886"/>
          </a:xfrm>
          <a:prstGeom prst="rect">
            <a:avLst/>
          </a:prstGeom>
          <a:noFill/>
        </p:spPr>
        <p:style>
          <a:lnRef idx="2">
            <a:schemeClr val="dk1"/>
          </a:lnRef>
          <a:fillRef idx="1">
            <a:schemeClr val="lt1"/>
          </a:fillRef>
          <a:effectRef idx="0">
            <a:schemeClr val="dk1"/>
          </a:effectRef>
          <a:fontRef idx="minor">
            <a:schemeClr val="dk1"/>
          </a:fontRef>
        </p:style>
        <p:txBody>
          <a:bodyPr wrap="none">
            <a:spAutoFit/>
          </a:bodyPr>
          <a:lstStyle/>
          <a:p>
            <a:r>
              <a:rPr lang="ja-JP" altLang="ja-JP" sz="4000" b="1" kern="10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cs typeface="メイリオ" panose="020B0604030504040204" pitchFamily="50" charset="-128"/>
              </a:rPr>
              <a:t>グループ・スーパービジョン</a:t>
            </a:r>
            <a:endParaRPr lang="ja-JP" altLang="en-US" sz="4000" b="1"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endParaRPr>
          </a:p>
        </p:txBody>
      </p:sp>
      <p:cxnSp>
        <p:nvCxnSpPr>
          <p:cNvPr id="7" name="直線矢印コネクタ 6">
            <a:extLst>
              <a:ext uri="{FF2B5EF4-FFF2-40B4-BE49-F238E27FC236}">
                <a16:creationId xmlns:a16="http://schemas.microsoft.com/office/drawing/2014/main" id="{B289E2F5-21EB-4E4F-BDF1-D1797CA7D7F3}"/>
              </a:ext>
            </a:extLst>
          </p:cNvPr>
          <p:cNvCxnSpPr>
            <a:cxnSpLocks/>
            <a:stCxn id="5" idx="2"/>
            <a:endCxn id="4" idx="0"/>
          </p:cNvCxnSpPr>
          <p:nvPr/>
        </p:nvCxnSpPr>
        <p:spPr>
          <a:xfrm flipH="1">
            <a:off x="2725533" y="1534990"/>
            <a:ext cx="3290410" cy="914869"/>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8" name="正方形/長方形 7">
            <a:extLst>
              <a:ext uri="{FF2B5EF4-FFF2-40B4-BE49-F238E27FC236}">
                <a16:creationId xmlns:a16="http://schemas.microsoft.com/office/drawing/2014/main" id="{57EBE0FD-05E2-457F-B5BF-1BB1CAF7E3C9}"/>
              </a:ext>
            </a:extLst>
          </p:cNvPr>
          <p:cNvSpPr/>
          <p:nvPr/>
        </p:nvSpPr>
        <p:spPr>
          <a:xfrm>
            <a:off x="1064958" y="3544046"/>
            <a:ext cx="3069210" cy="1323439"/>
          </a:xfrm>
          <a:prstGeom prst="rect">
            <a:avLst/>
          </a:prstGeom>
        </p:spPr>
        <p:txBody>
          <a:bodyPr wrap="square">
            <a:spAutoFit/>
          </a:bodyPr>
          <a:lstStyle/>
          <a:p>
            <a:pPr algn="just"/>
            <a:r>
              <a:rPr lang="ja-JP" altLang="ja-JP" sz="2000" kern="100" dirty="0">
                <a:latin typeface="BIZ UDゴシック" panose="020B0400000000000000" pitchFamily="49" charset="-128"/>
                <a:ea typeface="BIZ UDゴシック" panose="020B0400000000000000" pitchFamily="49" charset="-128"/>
                <a:cs typeface="Times New Roman" panose="02020603050405020304" pitchFamily="18" charset="0"/>
              </a:rPr>
              <a:t>その主眼は援助者が機関の機能に即した適切な援助行動が取れるようになることに置かれます。</a:t>
            </a:r>
            <a:endParaRPr lang="ja-JP" altLang="en-US" sz="2000" dirty="0">
              <a:latin typeface="BIZ UDゴシック" panose="020B0400000000000000" pitchFamily="49" charset="-128"/>
              <a:ea typeface="BIZ UDゴシック" panose="020B0400000000000000" pitchFamily="49" charset="-128"/>
            </a:endParaRPr>
          </a:p>
        </p:txBody>
      </p:sp>
      <p:sp>
        <p:nvSpPr>
          <p:cNvPr id="10" name="正方形/長方形 9">
            <a:extLst>
              <a:ext uri="{FF2B5EF4-FFF2-40B4-BE49-F238E27FC236}">
                <a16:creationId xmlns:a16="http://schemas.microsoft.com/office/drawing/2014/main" id="{383C993C-D9A0-4091-A3A7-51CA5090D7ED}"/>
              </a:ext>
            </a:extLst>
          </p:cNvPr>
          <p:cNvSpPr/>
          <p:nvPr/>
        </p:nvSpPr>
        <p:spPr>
          <a:xfrm>
            <a:off x="4529099" y="2476609"/>
            <a:ext cx="2952328" cy="830997"/>
          </a:xfrm>
          <a:prstGeom prst="rect">
            <a:avLst/>
          </a:prstGeom>
          <a:ln w="38100">
            <a:solidFill>
              <a:schemeClr val="tx1"/>
            </a:solidFill>
          </a:ln>
        </p:spPr>
        <p:txBody>
          <a:bodyPr wrap="square">
            <a:spAutoFit/>
          </a:bodyPr>
          <a:lstStyle/>
          <a:p>
            <a:pPr algn="ctr"/>
            <a:r>
              <a:rPr lang="ja-JP" altLang="ja-JP" sz="2400" b="1" kern="100" dirty="0">
                <a:latin typeface="BIZ UDゴシック" panose="020B0400000000000000" pitchFamily="49" charset="-128"/>
                <a:ea typeface="BIZ UDゴシック" panose="020B0400000000000000" pitchFamily="49" charset="-128"/>
                <a:cs typeface="Times New Roman" panose="02020603050405020304" pitchFamily="18" charset="0"/>
              </a:rPr>
              <a:t>教育的機能が重視</a:t>
            </a:r>
            <a:endParaRPr lang="ja-JP" altLang="en-US" sz="2400" b="1"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algn="ctr"/>
            <a:r>
              <a:rPr lang="ja-JP" altLang="ja-JP" sz="2400" b="1" kern="100" dirty="0">
                <a:latin typeface="BIZ UDゴシック" panose="020B0400000000000000" pitchFamily="49" charset="-128"/>
                <a:ea typeface="BIZ UDゴシック" panose="020B0400000000000000" pitchFamily="49" charset="-128"/>
                <a:cs typeface="Times New Roman" panose="02020603050405020304" pitchFamily="18" charset="0"/>
              </a:rPr>
              <a:t>される場合</a:t>
            </a:r>
            <a:endParaRPr lang="ja-JP" altLang="en-US" sz="2400" b="1" dirty="0">
              <a:latin typeface="BIZ UDゴシック" panose="020B0400000000000000" pitchFamily="49" charset="-128"/>
              <a:ea typeface="BIZ UDゴシック" panose="020B0400000000000000" pitchFamily="49" charset="-128"/>
            </a:endParaRPr>
          </a:p>
        </p:txBody>
      </p:sp>
      <p:sp>
        <p:nvSpPr>
          <p:cNvPr id="11" name="正方形/長方形 10">
            <a:extLst>
              <a:ext uri="{FF2B5EF4-FFF2-40B4-BE49-F238E27FC236}">
                <a16:creationId xmlns:a16="http://schemas.microsoft.com/office/drawing/2014/main" id="{1CE82AD8-BFFD-4A7D-B65C-61135A64A085}"/>
              </a:ext>
            </a:extLst>
          </p:cNvPr>
          <p:cNvSpPr/>
          <p:nvPr/>
        </p:nvSpPr>
        <p:spPr>
          <a:xfrm>
            <a:off x="7952280" y="2471934"/>
            <a:ext cx="2952328" cy="830997"/>
          </a:xfrm>
          <a:prstGeom prst="rect">
            <a:avLst/>
          </a:prstGeom>
          <a:ln w="28575">
            <a:solidFill>
              <a:schemeClr val="tx1"/>
            </a:solidFill>
          </a:ln>
        </p:spPr>
        <p:txBody>
          <a:bodyPr wrap="square">
            <a:spAutoFit/>
          </a:bodyPr>
          <a:lstStyle/>
          <a:p>
            <a:pPr algn="ctr"/>
            <a:r>
              <a:rPr lang="ja-JP" altLang="ja-JP" sz="2400" b="1" kern="100" dirty="0">
                <a:latin typeface="BIZ UDゴシック" panose="020B0400000000000000" pitchFamily="49" charset="-128"/>
                <a:ea typeface="BIZ UDゴシック" panose="020B0400000000000000" pitchFamily="49" charset="-128"/>
                <a:cs typeface="Times New Roman" panose="02020603050405020304" pitchFamily="18" charset="0"/>
              </a:rPr>
              <a:t>支持的機能が重視</a:t>
            </a:r>
            <a:endParaRPr lang="ja-JP" altLang="en-US" sz="2400" b="1"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algn="ctr"/>
            <a:r>
              <a:rPr lang="ja-JP" altLang="ja-JP" sz="2400" b="1" kern="100" dirty="0">
                <a:latin typeface="BIZ UDゴシック" panose="020B0400000000000000" pitchFamily="49" charset="-128"/>
                <a:ea typeface="BIZ UDゴシック" panose="020B0400000000000000" pitchFamily="49" charset="-128"/>
                <a:cs typeface="Times New Roman" panose="02020603050405020304" pitchFamily="18" charset="0"/>
              </a:rPr>
              <a:t>される場合</a:t>
            </a:r>
            <a:endParaRPr lang="ja-JP" altLang="en-US" sz="2400" b="1" dirty="0">
              <a:latin typeface="BIZ UDゴシック" panose="020B0400000000000000" pitchFamily="49" charset="-128"/>
              <a:ea typeface="BIZ UDゴシック" panose="020B0400000000000000" pitchFamily="49" charset="-128"/>
            </a:endParaRPr>
          </a:p>
        </p:txBody>
      </p:sp>
      <p:sp>
        <p:nvSpPr>
          <p:cNvPr id="12" name="正方形/長方形 11">
            <a:extLst>
              <a:ext uri="{FF2B5EF4-FFF2-40B4-BE49-F238E27FC236}">
                <a16:creationId xmlns:a16="http://schemas.microsoft.com/office/drawing/2014/main" id="{5FF2127C-2F84-4A0D-A386-B56F8D5FF666}"/>
              </a:ext>
            </a:extLst>
          </p:cNvPr>
          <p:cNvSpPr/>
          <p:nvPr/>
        </p:nvSpPr>
        <p:spPr>
          <a:xfrm>
            <a:off x="4645253" y="3445573"/>
            <a:ext cx="2741380" cy="1323439"/>
          </a:xfrm>
          <a:prstGeom prst="rect">
            <a:avLst/>
          </a:prstGeom>
        </p:spPr>
        <p:txBody>
          <a:bodyPr wrap="square">
            <a:spAutoFit/>
          </a:bodyPr>
          <a:lstStyle/>
          <a:p>
            <a:pPr algn="just"/>
            <a:r>
              <a:rPr lang="ja-JP" altLang="ja-JP" sz="2000" kern="100" dirty="0">
                <a:latin typeface="BIZ UDゴシック" panose="020B0400000000000000" pitchFamily="49" charset="-128"/>
                <a:ea typeface="BIZ UDゴシック" panose="020B0400000000000000" pitchFamily="49" charset="-128"/>
                <a:cs typeface="Times New Roman" panose="02020603050405020304" pitchFamily="18" charset="0"/>
              </a:rPr>
              <a:t>スーパーバイジーが援助者として必要な知識を得ていくことが重視されます。</a:t>
            </a:r>
            <a:endParaRPr lang="ja-JP" altLang="en-US" sz="2000" dirty="0">
              <a:latin typeface="BIZ UDゴシック" panose="020B0400000000000000" pitchFamily="49" charset="-128"/>
              <a:ea typeface="BIZ UDゴシック" panose="020B0400000000000000" pitchFamily="49" charset="-128"/>
            </a:endParaRPr>
          </a:p>
        </p:txBody>
      </p:sp>
      <p:sp>
        <p:nvSpPr>
          <p:cNvPr id="13" name="正方形/長方形 12">
            <a:extLst>
              <a:ext uri="{FF2B5EF4-FFF2-40B4-BE49-F238E27FC236}">
                <a16:creationId xmlns:a16="http://schemas.microsoft.com/office/drawing/2014/main" id="{68964F4F-61FA-4DFF-9B28-5489584DAA1D}"/>
              </a:ext>
            </a:extLst>
          </p:cNvPr>
          <p:cNvSpPr/>
          <p:nvPr/>
        </p:nvSpPr>
        <p:spPr>
          <a:xfrm>
            <a:off x="7961337" y="3445573"/>
            <a:ext cx="3069210" cy="2585323"/>
          </a:xfrm>
          <a:prstGeom prst="rect">
            <a:avLst/>
          </a:prstGeom>
        </p:spPr>
        <p:txBody>
          <a:bodyPr wrap="square">
            <a:spAutoFit/>
          </a:bodyPr>
          <a:lstStyle/>
          <a:p>
            <a:pPr algn="just"/>
            <a:r>
              <a:rPr lang="ja-JP" altLang="ja-JP" kern="100" dirty="0">
                <a:latin typeface="BIZ UDゴシック" panose="020B0400000000000000" pitchFamily="49" charset="-128"/>
                <a:ea typeface="BIZ UDゴシック" panose="020B0400000000000000" pitchFamily="49" charset="-128"/>
                <a:cs typeface="Times New Roman" panose="02020603050405020304" pitchFamily="18" charset="0"/>
              </a:rPr>
              <a:t>事例の検討を通じて語られるバイジーの行動面や感情面に焦点が当てられることになり、こうした検討を通じてバイジーが自らの感情面や</a:t>
            </a:r>
            <a:r>
              <a:rPr lang="ja-JP" altLang="en-US" kern="100" dirty="0">
                <a:latin typeface="BIZ UDゴシック" panose="020B0400000000000000" pitchFamily="49" charset="-128"/>
                <a:ea typeface="BIZ UDゴシック" panose="020B0400000000000000" pitchFamily="49" charset="-128"/>
                <a:cs typeface="Times New Roman" panose="02020603050405020304" pitchFamily="18" charset="0"/>
              </a:rPr>
              <a:t>支援</a:t>
            </a:r>
            <a:r>
              <a:rPr lang="ja-JP" altLang="ja-JP" kern="100" dirty="0">
                <a:latin typeface="BIZ UDゴシック" panose="020B0400000000000000" pitchFamily="49" charset="-128"/>
                <a:ea typeface="BIZ UDゴシック" panose="020B0400000000000000" pitchFamily="49" charset="-128"/>
                <a:cs typeface="Times New Roman" panose="02020603050405020304" pitchFamily="18" charset="0"/>
              </a:rPr>
              <a:t>行動について客観視を図り、整理</a:t>
            </a:r>
            <a:r>
              <a:rPr lang="ja-JP" altLang="en-US" kern="100" dirty="0">
                <a:latin typeface="BIZ UDゴシック" panose="020B0400000000000000" pitchFamily="49" charset="-128"/>
                <a:ea typeface="BIZ UDゴシック" panose="020B0400000000000000" pitchFamily="49" charset="-128"/>
                <a:cs typeface="Times New Roman" panose="02020603050405020304" pitchFamily="18" charset="0"/>
              </a:rPr>
              <a:t>していくことを助けることが重視されます。</a:t>
            </a:r>
            <a:endParaRPr lang="ja-JP" altLang="en-US" dirty="0">
              <a:latin typeface="BIZ UDゴシック" panose="020B0400000000000000" pitchFamily="49" charset="-128"/>
              <a:ea typeface="BIZ UDゴシック" panose="020B0400000000000000" pitchFamily="49" charset="-128"/>
            </a:endParaRPr>
          </a:p>
        </p:txBody>
      </p:sp>
      <p:cxnSp>
        <p:nvCxnSpPr>
          <p:cNvPr id="14" name="直線矢印コネクタ 13">
            <a:extLst>
              <a:ext uri="{FF2B5EF4-FFF2-40B4-BE49-F238E27FC236}">
                <a16:creationId xmlns:a16="http://schemas.microsoft.com/office/drawing/2014/main" id="{61827C94-8401-405F-95E2-60680AD9DD6A}"/>
              </a:ext>
            </a:extLst>
          </p:cNvPr>
          <p:cNvCxnSpPr>
            <a:cxnSpLocks/>
            <a:stCxn id="5" idx="2"/>
            <a:endCxn id="10" idx="0"/>
          </p:cNvCxnSpPr>
          <p:nvPr/>
        </p:nvCxnSpPr>
        <p:spPr>
          <a:xfrm flipH="1">
            <a:off x="6005263" y="1534990"/>
            <a:ext cx="10680" cy="941619"/>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7" name="直線矢印コネクタ 16">
            <a:extLst>
              <a:ext uri="{FF2B5EF4-FFF2-40B4-BE49-F238E27FC236}">
                <a16:creationId xmlns:a16="http://schemas.microsoft.com/office/drawing/2014/main" id="{96B2023B-FD0A-42A7-91F9-41D83CAB4303}"/>
              </a:ext>
            </a:extLst>
          </p:cNvPr>
          <p:cNvCxnSpPr>
            <a:cxnSpLocks/>
            <a:stCxn id="5" idx="2"/>
            <a:endCxn id="11" idx="0"/>
          </p:cNvCxnSpPr>
          <p:nvPr/>
        </p:nvCxnSpPr>
        <p:spPr>
          <a:xfrm>
            <a:off x="6015943" y="1534990"/>
            <a:ext cx="3412501" cy="93694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pic>
        <p:nvPicPr>
          <p:cNvPr id="32" name="図 31">
            <a:extLst>
              <a:ext uri="{FF2B5EF4-FFF2-40B4-BE49-F238E27FC236}">
                <a16:creationId xmlns:a16="http://schemas.microsoft.com/office/drawing/2014/main" id="{B2BAACC5-9F0F-41DF-93A8-084E6500F10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4662" y="5589240"/>
            <a:ext cx="952500" cy="952500"/>
          </a:xfrm>
          <a:prstGeom prst="rect">
            <a:avLst/>
          </a:prstGeom>
        </p:spPr>
      </p:pic>
      <p:sp>
        <p:nvSpPr>
          <p:cNvPr id="2" name="スライド番号プレースホルダー 1">
            <a:extLst>
              <a:ext uri="{FF2B5EF4-FFF2-40B4-BE49-F238E27FC236}">
                <a16:creationId xmlns:a16="http://schemas.microsoft.com/office/drawing/2014/main" id="{9FDD8925-6534-4BC6-8718-74FEB73CAAE2}"/>
              </a:ext>
            </a:extLst>
          </p:cNvPr>
          <p:cNvSpPr>
            <a:spLocks noGrp="1"/>
          </p:cNvSpPr>
          <p:nvPr>
            <p:ph type="sldNum" sz="quarter" idx="12"/>
          </p:nvPr>
        </p:nvSpPr>
        <p:spPr/>
        <p:txBody>
          <a:bodyPr/>
          <a:lstStyle/>
          <a:p>
            <a:fld id="{A72C43C9-C29A-4086-B3B4-1F599B556F9C}" type="slidenum">
              <a:rPr kumimoji="1" lang="ja-JP" altLang="en-US" smtClean="0"/>
              <a:t>17</a:t>
            </a:fld>
            <a:endParaRPr kumimoji="1" lang="ja-JP" altLang="en-US"/>
          </a:p>
        </p:txBody>
      </p:sp>
    </p:spTree>
    <p:extLst>
      <p:ext uri="{BB962C8B-B14F-4D97-AF65-F5344CB8AC3E}">
        <p14:creationId xmlns:p14="http://schemas.microsoft.com/office/powerpoint/2010/main" val="246748695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784D8D20-A689-400B-8708-BCE0677B66FA}"/>
              </a:ext>
            </a:extLst>
          </p:cNvPr>
          <p:cNvSpPr/>
          <p:nvPr/>
        </p:nvSpPr>
        <p:spPr>
          <a:xfrm>
            <a:off x="2618125" y="548680"/>
            <a:ext cx="6955750" cy="830997"/>
          </a:xfrm>
          <a:prstGeom prst="rect">
            <a:avLst/>
          </a:prstGeom>
        </p:spPr>
        <p:txBody>
          <a:bodyPr wrap="none">
            <a:spAutoFit/>
          </a:bodyPr>
          <a:lstStyle/>
          <a:p>
            <a:r>
              <a:rPr lang="ja-JP" altLang="ja-JP" sz="4800" b="1" kern="100" dirty="0">
                <a:latin typeface="BIZ UDゴシック" panose="020B0400000000000000" pitchFamily="49" charset="-128"/>
                <a:ea typeface="BIZ UDゴシック" panose="020B0400000000000000" pitchFamily="49" charset="-128"/>
                <a:cs typeface="メイリオ" panose="020B0604030504040204" pitchFamily="50" charset="-128"/>
              </a:rPr>
              <a:t>ピア・</a:t>
            </a:r>
            <a:r>
              <a:rPr lang="ja-JP" altLang="ja-JP" sz="4800" kern="10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cs typeface="メイリオ" panose="020B0604030504040204" pitchFamily="50" charset="-128"/>
              </a:rPr>
              <a:t>スーパービジョン</a:t>
            </a:r>
            <a:endParaRPr lang="ja-JP" altLang="en-US" sz="4800" dirty="0">
              <a:effectLst>
                <a:outerShdw blurRad="38100" dist="38100" dir="2700000" algn="tl">
                  <a:srgbClr val="000000">
                    <a:alpha val="43137"/>
                  </a:srgbClr>
                </a:outerShdw>
              </a:effectLst>
            </a:endParaRPr>
          </a:p>
        </p:txBody>
      </p:sp>
      <p:sp>
        <p:nvSpPr>
          <p:cNvPr id="5" name="正方形/長方形 4">
            <a:extLst>
              <a:ext uri="{FF2B5EF4-FFF2-40B4-BE49-F238E27FC236}">
                <a16:creationId xmlns:a16="http://schemas.microsoft.com/office/drawing/2014/main" id="{929F0824-E0D8-4CAC-85E2-8BF92B69B582}"/>
              </a:ext>
            </a:extLst>
          </p:cNvPr>
          <p:cNvSpPr/>
          <p:nvPr/>
        </p:nvSpPr>
        <p:spPr>
          <a:xfrm>
            <a:off x="967162" y="1665629"/>
            <a:ext cx="5904656" cy="4637936"/>
          </a:xfrm>
          <a:prstGeom prst="rect">
            <a:avLst/>
          </a:prstGeom>
        </p:spPr>
        <p:txBody>
          <a:bodyPr wrap="square">
            <a:spAutoFit/>
          </a:bodyPr>
          <a:lstStyle/>
          <a:p>
            <a:pPr algn="just">
              <a:lnSpc>
                <a:spcPts val="3600"/>
              </a:lnSpc>
            </a:pPr>
            <a:r>
              <a:rPr lang="ja-JP" altLang="ja-JP" sz="2400" kern="10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cs typeface="メイリオ" panose="020B0604030504040204" pitchFamily="50" charset="-128"/>
              </a:rPr>
              <a:t>ピア・スーパービジョンは職員同士・障害当事者同士で行うスーパービジョンのことです。ピアとは仲間という意味で、同じ職員としての立場でスーパービジョンすることです。この場合はスーパーバイザーが同じ職員ということになるので、職員グループだけで行うことになります。同じ体験をしているもの同士が体験を語り合い、その不安や恐れを共有することで支え合うといった内容</a:t>
            </a:r>
            <a:r>
              <a:rPr lang="ja-JP" altLang="en-US" sz="2400" kern="10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cs typeface="メイリオ" panose="020B0604030504040204" pitchFamily="50" charset="-128"/>
              </a:rPr>
              <a:t>です。</a:t>
            </a:r>
            <a:endParaRPr lang="ja-JP" altLang="en-US" sz="240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endParaRPr>
          </a:p>
        </p:txBody>
      </p:sp>
      <p:pic>
        <p:nvPicPr>
          <p:cNvPr id="6" name="図 5">
            <a:extLst>
              <a:ext uri="{FF2B5EF4-FFF2-40B4-BE49-F238E27FC236}">
                <a16:creationId xmlns:a16="http://schemas.microsoft.com/office/drawing/2014/main" id="{FFDFEC1D-B920-4617-A985-86A30B6C30C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4662" y="5589240"/>
            <a:ext cx="952500" cy="952500"/>
          </a:xfrm>
          <a:prstGeom prst="rect">
            <a:avLst/>
          </a:prstGeom>
        </p:spPr>
      </p:pic>
      <p:sp>
        <p:nvSpPr>
          <p:cNvPr id="2" name="スライド番号プレースホルダー 1">
            <a:extLst>
              <a:ext uri="{FF2B5EF4-FFF2-40B4-BE49-F238E27FC236}">
                <a16:creationId xmlns:a16="http://schemas.microsoft.com/office/drawing/2014/main" id="{1547915F-A30E-4810-8B5B-0A8DF8A488AE}"/>
              </a:ext>
            </a:extLst>
          </p:cNvPr>
          <p:cNvSpPr>
            <a:spLocks noGrp="1"/>
          </p:cNvSpPr>
          <p:nvPr>
            <p:ph type="sldNum" sz="quarter" idx="12"/>
          </p:nvPr>
        </p:nvSpPr>
        <p:spPr/>
        <p:txBody>
          <a:bodyPr/>
          <a:lstStyle/>
          <a:p>
            <a:fld id="{A72C43C9-C29A-4086-B3B4-1F599B556F9C}" type="slidenum">
              <a:rPr kumimoji="1" lang="ja-JP" altLang="en-US" smtClean="0"/>
              <a:t>18</a:t>
            </a:fld>
            <a:endParaRPr kumimoji="1" lang="ja-JP" altLang="en-US"/>
          </a:p>
        </p:txBody>
      </p:sp>
      <p:grpSp>
        <p:nvGrpSpPr>
          <p:cNvPr id="32" name="グループ化 31">
            <a:extLst>
              <a:ext uri="{FF2B5EF4-FFF2-40B4-BE49-F238E27FC236}">
                <a16:creationId xmlns:a16="http://schemas.microsoft.com/office/drawing/2014/main" id="{F3EC1E54-AFA9-4F04-9048-736EB8EEA3E8}"/>
              </a:ext>
            </a:extLst>
          </p:cNvPr>
          <p:cNvGrpSpPr/>
          <p:nvPr/>
        </p:nvGrpSpPr>
        <p:grpSpPr>
          <a:xfrm>
            <a:off x="7608168" y="2238043"/>
            <a:ext cx="3616670" cy="3351197"/>
            <a:chOff x="7642199" y="1373947"/>
            <a:chExt cx="3616670" cy="3351197"/>
          </a:xfrm>
        </p:grpSpPr>
        <p:sp>
          <p:nvSpPr>
            <p:cNvPr id="3" name="楕円 2">
              <a:extLst>
                <a:ext uri="{FF2B5EF4-FFF2-40B4-BE49-F238E27FC236}">
                  <a16:creationId xmlns:a16="http://schemas.microsoft.com/office/drawing/2014/main" id="{969C1511-EB70-4218-92DA-8DA2F71DE096}"/>
                </a:ext>
              </a:extLst>
            </p:cNvPr>
            <p:cNvSpPr/>
            <p:nvPr/>
          </p:nvSpPr>
          <p:spPr>
            <a:xfrm>
              <a:off x="7642199" y="1373947"/>
              <a:ext cx="3616670" cy="33511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ja-JP" altLang="en-US" dirty="0"/>
            </a:p>
          </p:txBody>
        </p:sp>
        <p:sp>
          <p:nvSpPr>
            <p:cNvPr id="14" name="楕円 13">
              <a:extLst>
                <a:ext uri="{FF2B5EF4-FFF2-40B4-BE49-F238E27FC236}">
                  <a16:creationId xmlns:a16="http://schemas.microsoft.com/office/drawing/2014/main" id="{6475D9D8-D7D4-481B-939E-A85C06E0A1D8}"/>
                </a:ext>
              </a:extLst>
            </p:cNvPr>
            <p:cNvSpPr/>
            <p:nvPr/>
          </p:nvSpPr>
          <p:spPr>
            <a:xfrm>
              <a:off x="9896183" y="3123929"/>
              <a:ext cx="1068198" cy="830997"/>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楕円 20">
              <a:extLst>
                <a:ext uri="{FF2B5EF4-FFF2-40B4-BE49-F238E27FC236}">
                  <a16:creationId xmlns:a16="http://schemas.microsoft.com/office/drawing/2014/main" id="{BF0BC2B8-3925-423E-B86A-AA8548A51D4D}"/>
                </a:ext>
              </a:extLst>
            </p:cNvPr>
            <p:cNvSpPr/>
            <p:nvPr/>
          </p:nvSpPr>
          <p:spPr>
            <a:xfrm>
              <a:off x="7824318" y="3173758"/>
              <a:ext cx="1130470" cy="706224"/>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楕円 22">
              <a:extLst>
                <a:ext uri="{FF2B5EF4-FFF2-40B4-BE49-F238E27FC236}">
                  <a16:creationId xmlns:a16="http://schemas.microsoft.com/office/drawing/2014/main" id="{B4A9BAD5-C990-4556-96DA-0403E2204739}"/>
                </a:ext>
              </a:extLst>
            </p:cNvPr>
            <p:cNvSpPr/>
            <p:nvPr/>
          </p:nvSpPr>
          <p:spPr>
            <a:xfrm>
              <a:off x="9450533" y="2088473"/>
              <a:ext cx="1130469" cy="830997"/>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64AB2638-7FD2-4951-945D-02491E797353}"/>
                </a:ext>
              </a:extLst>
            </p:cNvPr>
            <p:cNvSpPr txBox="1"/>
            <p:nvPr/>
          </p:nvSpPr>
          <p:spPr>
            <a:xfrm>
              <a:off x="8262685" y="1616788"/>
              <a:ext cx="2375696" cy="461665"/>
            </a:xfrm>
            <a:prstGeom prst="rect">
              <a:avLst/>
            </a:prstGeom>
            <a:noFill/>
          </p:spPr>
          <p:txBody>
            <a:bodyPr wrap="square">
              <a:spAutoFit/>
            </a:bodyPr>
            <a:lstStyle/>
            <a:p>
              <a:r>
                <a:rPr lang="ja-JP" altLang="en-US" sz="2400"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cs typeface="メイリオ" pitchFamily="50" charset="-128"/>
                </a:rPr>
                <a:t>多様な職員集団</a:t>
              </a:r>
              <a:endParaRPr kumimoji="1" lang="ja-JP" altLang="en-US" sz="2400"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endParaRPr>
            </a:p>
          </p:txBody>
        </p:sp>
        <p:sp>
          <p:nvSpPr>
            <p:cNvPr id="26" name="矢印: 上下 25">
              <a:extLst>
                <a:ext uri="{FF2B5EF4-FFF2-40B4-BE49-F238E27FC236}">
                  <a16:creationId xmlns:a16="http://schemas.microsoft.com/office/drawing/2014/main" id="{2025F5D9-D5F1-4307-8CB7-25F5B16AAFCB}"/>
                </a:ext>
              </a:extLst>
            </p:cNvPr>
            <p:cNvSpPr/>
            <p:nvPr/>
          </p:nvSpPr>
          <p:spPr>
            <a:xfrm rot="19789865">
              <a:off x="8936842" y="2879431"/>
              <a:ext cx="480125" cy="922333"/>
            </a:xfrm>
            <a:prstGeom prst="up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1" name="グループ化 30">
              <a:extLst>
                <a:ext uri="{FF2B5EF4-FFF2-40B4-BE49-F238E27FC236}">
                  <a16:creationId xmlns:a16="http://schemas.microsoft.com/office/drawing/2014/main" id="{E1185C9E-25DA-4004-A9A3-5A8CFFD761A7}"/>
                </a:ext>
              </a:extLst>
            </p:cNvPr>
            <p:cNvGrpSpPr/>
            <p:nvPr/>
          </p:nvGrpSpPr>
          <p:grpSpPr>
            <a:xfrm>
              <a:off x="8039179" y="2146217"/>
              <a:ext cx="1130469" cy="830997"/>
              <a:chOff x="8039179" y="2146217"/>
              <a:chExt cx="1130469" cy="830997"/>
            </a:xfrm>
          </p:grpSpPr>
          <p:sp>
            <p:nvSpPr>
              <p:cNvPr id="22" name="楕円 21">
                <a:extLst>
                  <a:ext uri="{FF2B5EF4-FFF2-40B4-BE49-F238E27FC236}">
                    <a16:creationId xmlns:a16="http://schemas.microsoft.com/office/drawing/2014/main" id="{293B1F77-3D48-459C-AFB9-C0A61FC11DAE}"/>
                  </a:ext>
                </a:extLst>
              </p:cNvPr>
              <p:cNvSpPr/>
              <p:nvPr/>
            </p:nvSpPr>
            <p:spPr>
              <a:xfrm>
                <a:off x="8039179" y="2146217"/>
                <a:ext cx="1130469" cy="830997"/>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
            <p:nvSpPr>
              <p:cNvPr id="28" name="テキスト ボックス 27">
                <a:extLst>
                  <a:ext uri="{FF2B5EF4-FFF2-40B4-BE49-F238E27FC236}">
                    <a16:creationId xmlns:a16="http://schemas.microsoft.com/office/drawing/2014/main" id="{06BEF649-94E3-416F-919A-63791B98B99C}"/>
                  </a:ext>
                </a:extLst>
              </p:cNvPr>
              <p:cNvSpPr txBox="1"/>
              <p:nvPr/>
            </p:nvSpPr>
            <p:spPr>
              <a:xfrm>
                <a:off x="8055420" y="2328293"/>
                <a:ext cx="1108796" cy="369332"/>
              </a:xfrm>
              <a:prstGeom prst="rect">
                <a:avLst/>
              </a:prstGeom>
              <a:noFill/>
            </p:spPr>
            <p:txBody>
              <a:bodyPr wrap="square">
                <a:spAutoFit/>
              </a:bodyPr>
              <a:lstStyle/>
              <a:p>
                <a:pPr algn="ctr"/>
                <a:r>
                  <a:rPr kumimoji="1" lang="ja-JP" altLang="en-US" sz="1800" b="1" dirty="0">
                    <a:solidFill>
                      <a:schemeClr val="tx1"/>
                    </a:solidFill>
                    <a:latin typeface="BIZ UDPゴシック" panose="020B0400000000000000" pitchFamily="50" charset="-128"/>
                    <a:ea typeface="BIZ UDPゴシック" panose="020B0400000000000000" pitchFamily="50" charset="-128"/>
                  </a:rPr>
                  <a:t>バイザー</a:t>
                </a:r>
              </a:p>
            </p:txBody>
          </p:sp>
        </p:grpSp>
        <p:grpSp>
          <p:nvGrpSpPr>
            <p:cNvPr id="30" name="グループ化 29">
              <a:extLst>
                <a:ext uri="{FF2B5EF4-FFF2-40B4-BE49-F238E27FC236}">
                  <a16:creationId xmlns:a16="http://schemas.microsoft.com/office/drawing/2014/main" id="{5B13F58D-6A44-4A87-AF4F-D0706B85D9A5}"/>
                </a:ext>
              </a:extLst>
            </p:cNvPr>
            <p:cNvGrpSpPr/>
            <p:nvPr/>
          </p:nvGrpSpPr>
          <p:grpSpPr>
            <a:xfrm>
              <a:off x="8737599" y="3689688"/>
              <a:ext cx="1292227" cy="830997"/>
              <a:chOff x="8737599" y="3689688"/>
              <a:chExt cx="1292227" cy="830997"/>
            </a:xfrm>
          </p:grpSpPr>
          <p:sp>
            <p:nvSpPr>
              <p:cNvPr id="20" name="楕円 19">
                <a:extLst>
                  <a:ext uri="{FF2B5EF4-FFF2-40B4-BE49-F238E27FC236}">
                    <a16:creationId xmlns:a16="http://schemas.microsoft.com/office/drawing/2014/main" id="{A2509BB1-E218-4974-8323-F92B0B93B0DA}"/>
                  </a:ext>
                </a:extLst>
              </p:cNvPr>
              <p:cNvSpPr/>
              <p:nvPr/>
            </p:nvSpPr>
            <p:spPr>
              <a:xfrm>
                <a:off x="8737599" y="3689688"/>
                <a:ext cx="1292227" cy="830997"/>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a:extLst>
                  <a:ext uri="{FF2B5EF4-FFF2-40B4-BE49-F238E27FC236}">
                    <a16:creationId xmlns:a16="http://schemas.microsoft.com/office/drawing/2014/main" id="{DF22C690-B4BB-4001-9860-3275C5D0BB5B}"/>
                  </a:ext>
                </a:extLst>
              </p:cNvPr>
              <p:cNvSpPr txBox="1"/>
              <p:nvPr/>
            </p:nvSpPr>
            <p:spPr>
              <a:xfrm>
                <a:off x="8860906" y="3879981"/>
                <a:ext cx="1108796" cy="369332"/>
              </a:xfrm>
              <a:prstGeom prst="rect">
                <a:avLst/>
              </a:prstGeom>
              <a:noFill/>
            </p:spPr>
            <p:txBody>
              <a:bodyPr wrap="square">
                <a:spAutoFit/>
              </a:bodyPr>
              <a:lstStyle/>
              <a:p>
                <a:pPr algn="ctr"/>
                <a:r>
                  <a:rPr kumimoji="1" lang="ja-JP" altLang="en-US" sz="1800" b="1" dirty="0">
                    <a:solidFill>
                      <a:schemeClr val="tx1"/>
                    </a:solidFill>
                    <a:latin typeface="BIZ UDPゴシック" panose="020B0400000000000000" pitchFamily="50" charset="-128"/>
                    <a:ea typeface="BIZ UDPゴシック" panose="020B0400000000000000" pitchFamily="50" charset="-128"/>
                  </a:rPr>
                  <a:t>バイジー</a:t>
                </a:r>
              </a:p>
            </p:txBody>
          </p:sp>
        </p:grpSp>
      </p:grpSp>
    </p:spTree>
    <p:extLst>
      <p:ext uri="{BB962C8B-B14F-4D97-AF65-F5344CB8AC3E}">
        <p14:creationId xmlns:p14="http://schemas.microsoft.com/office/powerpoint/2010/main" val="152430987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787A4581-5963-4B00-8F67-14136B769F7E}"/>
              </a:ext>
            </a:extLst>
          </p:cNvPr>
          <p:cNvSpPr/>
          <p:nvPr/>
        </p:nvSpPr>
        <p:spPr>
          <a:xfrm>
            <a:off x="2423592" y="764704"/>
            <a:ext cx="6955750" cy="830997"/>
          </a:xfrm>
          <a:prstGeom prst="rect">
            <a:avLst/>
          </a:prstGeom>
        </p:spPr>
        <p:txBody>
          <a:bodyPr wrap="none">
            <a:spAutoFit/>
          </a:bodyPr>
          <a:lstStyle/>
          <a:p>
            <a:r>
              <a:rPr lang="ja-JP" altLang="ja-JP" sz="480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ライブスーパービジョン</a:t>
            </a:r>
            <a:endParaRPr lang="ja-JP" altLang="en-US" sz="4800" dirty="0">
              <a:effectLst>
                <a:outerShdw blurRad="38100" dist="38100" dir="2700000" algn="tl">
                  <a:srgbClr val="000000">
                    <a:alpha val="43137"/>
                  </a:srgbClr>
                </a:outerShdw>
              </a:effectLst>
            </a:endParaRPr>
          </a:p>
        </p:txBody>
      </p:sp>
      <p:sp>
        <p:nvSpPr>
          <p:cNvPr id="5" name="正方形/長方形 4">
            <a:extLst>
              <a:ext uri="{FF2B5EF4-FFF2-40B4-BE49-F238E27FC236}">
                <a16:creationId xmlns:a16="http://schemas.microsoft.com/office/drawing/2014/main" id="{46AA0E86-7FAA-492B-8728-41A921BA01E8}"/>
              </a:ext>
            </a:extLst>
          </p:cNvPr>
          <p:cNvSpPr/>
          <p:nvPr/>
        </p:nvSpPr>
        <p:spPr>
          <a:xfrm>
            <a:off x="1451482" y="2380771"/>
            <a:ext cx="9469053" cy="954107"/>
          </a:xfrm>
          <a:prstGeom prst="rect">
            <a:avLst/>
          </a:prstGeom>
        </p:spPr>
        <p:txBody>
          <a:bodyPr wrap="square">
            <a:spAutoFit/>
          </a:bodyPr>
          <a:lstStyle/>
          <a:p>
            <a:pPr algn="just"/>
            <a:r>
              <a:rPr lang="ja-JP" altLang="ja-JP" sz="2800" kern="10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cs typeface="Arial" panose="020B0604020202020204" pitchFamily="34" charset="0"/>
              </a:rPr>
              <a:t>スーパーバイジーが働いている場面にスーパーバイザーが同席し、その場でアドバイスや指導をおこなうことです。</a:t>
            </a:r>
            <a:endParaRPr lang="ja-JP" altLang="en-US" sz="280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endParaRPr>
          </a:p>
        </p:txBody>
      </p:sp>
      <p:sp>
        <p:nvSpPr>
          <p:cNvPr id="6" name="正方形/長方形 5">
            <a:extLst>
              <a:ext uri="{FF2B5EF4-FFF2-40B4-BE49-F238E27FC236}">
                <a16:creationId xmlns:a16="http://schemas.microsoft.com/office/drawing/2014/main" id="{80692D76-A3A2-40A7-AEC3-13B1D3562FF0}"/>
              </a:ext>
            </a:extLst>
          </p:cNvPr>
          <p:cNvSpPr/>
          <p:nvPr/>
        </p:nvSpPr>
        <p:spPr>
          <a:xfrm>
            <a:off x="1451482" y="3734160"/>
            <a:ext cx="9469052" cy="1815882"/>
          </a:xfrm>
          <a:prstGeom prst="rect">
            <a:avLst/>
          </a:prstGeom>
        </p:spPr>
        <p:txBody>
          <a:bodyPr wrap="square">
            <a:spAutoFit/>
          </a:bodyPr>
          <a:lstStyle/>
          <a:p>
            <a:pPr algn="just"/>
            <a:r>
              <a:rPr lang="ja-JP" altLang="en-US" sz="2800" kern="10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cs typeface="Arial" panose="020B0604020202020204" pitchFamily="34" charset="0"/>
              </a:rPr>
              <a:t>ラ</a:t>
            </a:r>
            <a:r>
              <a:rPr lang="ja-JP" altLang="ja-JP" sz="2800" kern="10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cs typeface="Arial" panose="020B0604020202020204" pitchFamily="34" charset="0"/>
              </a:rPr>
              <a:t>イブスーパービジョンでは、実践場面で起きていることを中心にスーパービジョンをおこなうため、質問や困っていることに対しての返答や必要としているアドバイスをすぐに受けることが出来ます。</a:t>
            </a:r>
            <a:endParaRPr lang="ja-JP" altLang="en-US" sz="280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endParaRPr>
          </a:p>
        </p:txBody>
      </p:sp>
      <p:pic>
        <p:nvPicPr>
          <p:cNvPr id="7" name="図 6">
            <a:extLst>
              <a:ext uri="{FF2B5EF4-FFF2-40B4-BE49-F238E27FC236}">
                <a16:creationId xmlns:a16="http://schemas.microsoft.com/office/drawing/2014/main" id="{CE23D75C-C7F3-4DB5-A44B-6D8C6C97AFC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4662" y="5589240"/>
            <a:ext cx="952500" cy="952500"/>
          </a:xfrm>
          <a:prstGeom prst="rect">
            <a:avLst/>
          </a:prstGeom>
        </p:spPr>
      </p:pic>
      <p:sp>
        <p:nvSpPr>
          <p:cNvPr id="2" name="スライド番号プレースホルダー 1">
            <a:extLst>
              <a:ext uri="{FF2B5EF4-FFF2-40B4-BE49-F238E27FC236}">
                <a16:creationId xmlns:a16="http://schemas.microsoft.com/office/drawing/2014/main" id="{B0E43A97-7445-4E53-9FA8-F5363EB4DC89}"/>
              </a:ext>
            </a:extLst>
          </p:cNvPr>
          <p:cNvSpPr>
            <a:spLocks noGrp="1"/>
          </p:cNvSpPr>
          <p:nvPr>
            <p:ph type="sldNum" sz="quarter" idx="12"/>
          </p:nvPr>
        </p:nvSpPr>
        <p:spPr/>
        <p:txBody>
          <a:bodyPr/>
          <a:lstStyle/>
          <a:p>
            <a:fld id="{A72C43C9-C29A-4086-B3B4-1F599B556F9C}" type="slidenum">
              <a:rPr kumimoji="1" lang="ja-JP" altLang="en-US" smtClean="0"/>
              <a:t>19</a:t>
            </a:fld>
            <a:endParaRPr kumimoji="1" lang="ja-JP" altLang="en-US"/>
          </a:p>
        </p:txBody>
      </p:sp>
    </p:spTree>
    <p:extLst>
      <p:ext uri="{BB962C8B-B14F-4D97-AF65-F5344CB8AC3E}">
        <p14:creationId xmlns:p14="http://schemas.microsoft.com/office/powerpoint/2010/main" val="378686218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15480" y="620688"/>
            <a:ext cx="5333677" cy="1143000"/>
          </a:xfrm>
        </p:spPr>
        <p:txBody>
          <a:bodyPr>
            <a:normAutofit/>
          </a:bodyPr>
          <a:lstStyle/>
          <a:p>
            <a:pPr algn="l"/>
            <a:r>
              <a:rPr kumimoji="1" lang="ja-JP" altLang="en-US" sz="540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cs typeface="メイリオ" pitchFamily="50" charset="-128"/>
              </a:rPr>
              <a:t>研修全体の流れ</a:t>
            </a:r>
          </a:p>
        </p:txBody>
      </p:sp>
      <p:sp>
        <p:nvSpPr>
          <p:cNvPr id="4" name="テキスト ボックス 3"/>
          <p:cNvSpPr txBox="1"/>
          <p:nvPr/>
        </p:nvSpPr>
        <p:spPr>
          <a:xfrm>
            <a:off x="1019436" y="2172808"/>
            <a:ext cx="10153128" cy="2921505"/>
          </a:xfrm>
          <a:prstGeom prst="rect">
            <a:avLst/>
          </a:prstGeom>
          <a:noFill/>
          <a:effectLst/>
        </p:spPr>
        <p:txBody>
          <a:bodyPr wrap="square" rtlCol="0">
            <a:spAutoFit/>
          </a:bodyPr>
          <a:lstStyle/>
          <a:p>
            <a:pPr>
              <a:lnSpc>
                <a:spcPct val="150000"/>
              </a:lnSpc>
            </a:pPr>
            <a:r>
              <a:rPr lang="ja-JP" altLang="en-US" sz="3200" dirty="0">
                <a:latin typeface="BIZ UDゴシック" panose="020B0400000000000000" pitchFamily="49" charset="-128"/>
                <a:ea typeface="BIZ UDゴシック" panose="020B0400000000000000" pitchFamily="49" charset="-128"/>
                <a:cs typeface="メイリオ" pitchFamily="50" charset="-128"/>
              </a:rPr>
              <a:t>●研修のねらい</a:t>
            </a:r>
          </a:p>
          <a:p>
            <a:pPr>
              <a:lnSpc>
                <a:spcPct val="150000"/>
              </a:lnSpc>
            </a:pPr>
            <a:r>
              <a:rPr lang="ja-JP" altLang="en-US" sz="3200" dirty="0">
                <a:latin typeface="BIZ UDゴシック" panose="020B0400000000000000" pitchFamily="49" charset="-128"/>
                <a:ea typeface="BIZ UDゴシック" panose="020B0400000000000000" pitchFamily="49" charset="-128"/>
                <a:cs typeface="メイリオ" pitchFamily="50" charset="-128"/>
              </a:rPr>
              <a:t>●講義　スーパービジョンとは</a:t>
            </a:r>
          </a:p>
          <a:p>
            <a:pPr>
              <a:lnSpc>
                <a:spcPct val="150000"/>
              </a:lnSpc>
            </a:pPr>
            <a:r>
              <a:rPr lang="ja-JP" altLang="en-US" sz="3200" dirty="0">
                <a:latin typeface="BIZ UDゴシック" panose="020B0400000000000000" pitchFamily="49" charset="-128"/>
                <a:ea typeface="BIZ UDゴシック" panose="020B0400000000000000" pitchFamily="49" charset="-128"/>
                <a:cs typeface="メイリオ" pitchFamily="50" charset="-128"/>
              </a:rPr>
              <a:t>●ミニ演習　基礎的な技術（傾聴：簡単な技術確認）</a:t>
            </a:r>
          </a:p>
          <a:p>
            <a:pPr>
              <a:lnSpc>
                <a:spcPct val="150000"/>
              </a:lnSpc>
            </a:pPr>
            <a:endParaRPr lang="ja-JP" altLang="en-US" sz="3200" dirty="0">
              <a:latin typeface="BIZ UDゴシック" panose="020B0400000000000000" pitchFamily="49" charset="-128"/>
              <a:ea typeface="BIZ UDゴシック" panose="020B0400000000000000" pitchFamily="49" charset="-128"/>
              <a:cs typeface="メイリオ" pitchFamily="50" charset="-128"/>
            </a:endParaRPr>
          </a:p>
        </p:txBody>
      </p:sp>
      <p:pic>
        <p:nvPicPr>
          <p:cNvPr id="5" name="図 4">
            <a:extLst>
              <a:ext uri="{FF2B5EF4-FFF2-40B4-BE49-F238E27FC236}">
                <a16:creationId xmlns:a16="http://schemas.microsoft.com/office/drawing/2014/main" id="{5F36307B-0BFA-4BDF-BAAF-02400EF3DB0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4662" y="5589240"/>
            <a:ext cx="952500" cy="952500"/>
          </a:xfrm>
          <a:prstGeom prst="rect">
            <a:avLst/>
          </a:prstGeom>
        </p:spPr>
      </p:pic>
      <p:sp>
        <p:nvSpPr>
          <p:cNvPr id="3" name="スライド番号プレースホルダー 2">
            <a:extLst>
              <a:ext uri="{FF2B5EF4-FFF2-40B4-BE49-F238E27FC236}">
                <a16:creationId xmlns:a16="http://schemas.microsoft.com/office/drawing/2014/main" id="{61BD9A4C-50D1-492B-9AD7-85D8A1801D88}"/>
              </a:ext>
            </a:extLst>
          </p:cNvPr>
          <p:cNvSpPr>
            <a:spLocks noGrp="1"/>
          </p:cNvSpPr>
          <p:nvPr>
            <p:ph type="sldNum" sz="quarter" idx="12"/>
          </p:nvPr>
        </p:nvSpPr>
        <p:spPr/>
        <p:txBody>
          <a:bodyPr/>
          <a:lstStyle/>
          <a:p>
            <a:fld id="{A72C43C9-C29A-4086-B3B4-1F599B556F9C}" type="slidenum">
              <a:rPr kumimoji="1" lang="ja-JP" altLang="en-US" smtClean="0"/>
              <a:t>2</a:t>
            </a:fld>
            <a:endParaRPr kumimoji="1" lang="ja-JP" altLang="en-US"/>
          </a:p>
        </p:txBody>
      </p:sp>
    </p:spTree>
    <p:extLst>
      <p:ext uri="{BB962C8B-B14F-4D97-AF65-F5344CB8AC3E}">
        <p14:creationId xmlns:p14="http://schemas.microsoft.com/office/powerpoint/2010/main" val="180188071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B93521D3-1D33-4878-A4D5-CBE6272EBF9B}"/>
              </a:ext>
            </a:extLst>
          </p:cNvPr>
          <p:cNvSpPr/>
          <p:nvPr/>
        </p:nvSpPr>
        <p:spPr>
          <a:xfrm>
            <a:off x="2351584" y="2828835"/>
            <a:ext cx="8208912" cy="1200329"/>
          </a:xfrm>
          <a:prstGeom prst="rect">
            <a:avLst/>
          </a:prstGeom>
        </p:spPr>
        <p:txBody>
          <a:bodyPr wrap="square">
            <a:spAutoFit/>
          </a:bodyPr>
          <a:lstStyle/>
          <a:p>
            <a:pPr algn="just"/>
            <a:r>
              <a:rPr lang="ja-JP" altLang="ja-JP" sz="3600" kern="10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cs typeface="メイリオ" panose="020B0604030504040204" pitchFamily="50" charset="-128"/>
              </a:rPr>
              <a:t>このほかに、セルフスーパービジョンを種類に付け加えてる資料もあります。</a:t>
            </a:r>
            <a:endParaRPr lang="ja-JP" altLang="en-US" sz="360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endParaRPr>
          </a:p>
        </p:txBody>
      </p:sp>
      <p:pic>
        <p:nvPicPr>
          <p:cNvPr id="5" name="図 4">
            <a:extLst>
              <a:ext uri="{FF2B5EF4-FFF2-40B4-BE49-F238E27FC236}">
                <a16:creationId xmlns:a16="http://schemas.microsoft.com/office/drawing/2014/main" id="{500E0C00-C7DD-4BCA-A34F-B63739AFF17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4662" y="5589240"/>
            <a:ext cx="952500" cy="952500"/>
          </a:xfrm>
          <a:prstGeom prst="rect">
            <a:avLst/>
          </a:prstGeom>
        </p:spPr>
      </p:pic>
      <p:sp>
        <p:nvSpPr>
          <p:cNvPr id="2" name="スライド番号プレースホルダー 1">
            <a:extLst>
              <a:ext uri="{FF2B5EF4-FFF2-40B4-BE49-F238E27FC236}">
                <a16:creationId xmlns:a16="http://schemas.microsoft.com/office/drawing/2014/main" id="{8DC2750A-8E45-40B1-BC02-E2EEE8148478}"/>
              </a:ext>
            </a:extLst>
          </p:cNvPr>
          <p:cNvSpPr>
            <a:spLocks noGrp="1"/>
          </p:cNvSpPr>
          <p:nvPr>
            <p:ph type="sldNum" sz="quarter" idx="12"/>
          </p:nvPr>
        </p:nvSpPr>
        <p:spPr/>
        <p:txBody>
          <a:bodyPr/>
          <a:lstStyle/>
          <a:p>
            <a:fld id="{A72C43C9-C29A-4086-B3B4-1F599B556F9C}" type="slidenum">
              <a:rPr kumimoji="1" lang="ja-JP" altLang="en-US" smtClean="0"/>
              <a:t>20</a:t>
            </a:fld>
            <a:endParaRPr kumimoji="1" lang="ja-JP" altLang="en-US"/>
          </a:p>
        </p:txBody>
      </p:sp>
    </p:spTree>
    <p:extLst>
      <p:ext uri="{BB962C8B-B14F-4D97-AF65-F5344CB8AC3E}">
        <p14:creationId xmlns:p14="http://schemas.microsoft.com/office/powerpoint/2010/main" val="110570927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783632" y="3468274"/>
            <a:ext cx="6840760" cy="140088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6000" dirty="0">
                <a:solidFill>
                  <a:schemeClr val="tx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cs typeface="メイリオ" pitchFamily="50" charset="-128"/>
              </a:rPr>
              <a:t>　関係の形成</a:t>
            </a:r>
          </a:p>
        </p:txBody>
      </p:sp>
      <p:sp>
        <p:nvSpPr>
          <p:cNvPr id="5" name="正方形/長方形 4"/>
          <p:cNvSpPr/>
          <p:nvPr/>
        </p:nvSpPr>
        <p:spPr>
          <a:xfrm>
            <a:off x="2783632" y="3468274"/>
            <a:ext cx="648072" cy="140088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6" name="図 5">
            <a:extLst>
              <a:ext uri="{FF2B5EF4-FFF2-40B4-BE49-F238E27FC236}">
                <a16:creationId xmlns:a16="http://schemas.microsoft.com/office/drawing/2014/main" id="{053201DD-8A49-4761-B6DE-27495B5E6CE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4662" y="5589240"/>
            <a:ext cx="952500" cy="952500"/>
          </a:xfrm>
          <a:prstGeom prst="rect">
            <a:avLst/>
          </a:prstGeom>
        </p:spPr>
      </p:pic>
      <p:sp>
        <p:nvSpPr>
          <p:cNvPr id="2" name="スライド番号プレースホルダー 1">
            <a:extLst>
              <a:ext uri="{FF2B5EF4-FFF2-40B4-BE49-F238E27FC236}">
                <a16:creationId xmlns:a16="http://schemas.microsoft.com/office/drawing/2014/main" id="{C998C55D-8FF2-4D8C-9632-576B58DEC6C3}"/>
              </a:ext>
            </a:extLst>
          </p:cNvPr>
          <p:cNvSpPr>
            <a:spLocks noGrp="1"/>
          </p:cNvSpPr>
          <p:nvPr>
            <p:ph type="sldNum" sz="quarter" idx="12"/>
          </p:nvPr>
        </p:nvSpPr>
        <p:spPr/>
        <p:txBody>
          <a:bodyPr/>
          <a:lstStyle/>
          <a:p>
            <a:fld id="{A72C43C9-C29A-4086-B3B4-1F599B556F9C}" type="slidenum">
              <a:rPr kumimoji="1" lang="ja-JP" altLang="en-US" smtClean="0"/>
              <a:t>21</a:t>
            </a:fld>
            <a:endParaRPr kumimoji="1" lang="ja-JP" altLang="en-US"/>
          </a:p>
        </p:txBody>
      </p:sp>
    </p:spTree>
    <p:extLst>
      <p:ext uri="{BB962C8B-B14F-4D97-AF65-F5344CB8AC3E}">
        <p14:creationId xmlns:p14="http://schemas.microsoft.com/office/powerpoint/2010/main" val="2944393409"/>
      </p:ext>
    </p:extLst>
  </p:cSld>
  <p:clrMapOvr>
    <a:masterClrMapping/>
  </p:clrMapOvr>
  <p:transition spd="slow">
    <p:split orient="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E4C26B83-6055-410B-A967-C9587741503D}"/>
              </a:ext>
            </a:extLst>
          </p:cNvPr>
          <p:cNvSpPr>
            <a:spLocks noGrp="1"/>
          </p:cNvSpPr>
          <p:nvPr>
            <p:ph type="sldNum" sz="quarter" idx="12"/>
          </p:nvPr>
        </p:nvSpPr>
        <p:spPr/>
        <p:txBody>
          <a:bodyPr/>
          <a:lstStyle/>
          <a:p>
            <a:fld id="{A72C43C9-C29A-4086-B3B4-1F599B556F9C}" type="slidenum">
              <a:rPr kumimoji="1" lang="ja-JP" altLang="en-US" smtClean="0"/>
              <a:t>22</a:t>
            </a:fld>
            <a:endParaRPr kumimoji="1" lang="ja-JP" altLang="en-US"/>
          </a:p>
        </p:txBody>
      </p:sp>
      <p:sp>
        <p:nvSpPr>
          <p:cNvPr id="5" name="テキスト ボックス 4">
            <a:extLst>
              <a:ext uri="{FF2B5EF4-FFF2-40B4-BE49-F238E27FC236}">
                <a16:creationId xmlns:a16="http://schemas.microsoft.com/office/drawing/2014/main" id="{1CE106A1-F9E0-404B-9C1A-B8ED47DF6500}"/>
              </a:ext>
            </a:extLst>
          </p:cNvPr>
          <p:cNvSpPr txBox="1"/>
          <p:nvPr/>
        </p:nvSpPr>
        <p:spPr>
          <a:xfrm>
            <a:off x="1559496" y="962729"/>
            <a:ext cx="8928992" cy="646331"/>
          </a:xfrm>
          <a:prstGeom prst="rect">
            <a:avLst/>
          </a:prstGeom>
          <a:noFill/>
        </p:spPr>
        <p:txBody>
          <a:bodyPr wrap="square" rtlCol="0">
            <a:spAutoFit/>
          </a:bodyPr>
          <a:lstStyle/>
          <a:p>
            <a:r>
              <a:rPr kumimoji="1" lang="ja-JP" altLang="en-US" sz="3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スーパービジョンと「関係の形成」について</a:t>
            </a:r>
          </a:p>
        </p:txBody>
      </p:sp>
      <p:sp>
        <p:nvSpPr>
          <p:cNvPr id="6" name="テキスト ボックス 5">
            <a:extLst>
              <a:ext uri="{FF2B5EF4-FFF2-40B4-BE49-F238E27FC236}">
                <a16:creationId xmlns:a16="http://schemas.microsoft.com/office/drawing/2014/main" id="{8E6A4B48-22E8-447D-B653-6F4F54EEDC87}"/>
              </a:ext>
            </a:extLst>
          </p:cNvPr>
          <p:cNvSpPr txBox="1"/>
          <p:nvPr/>
        </p:nvSpPr>
        <p:spPr>
          <a:xfrm>
            <a:off x="1559496" y="2564904"/>
            <a:ext cx="9433048" cy="2246769"/>
          </a:xfrm>
          <a:prstGeom prst="rect">
            <a:avLst/>
          </a:prstGeom>
          <a:noFill/>
        </p:spPr>
        <p:txBody>
          <a:bodyPr wrap="square" rtlCol="0">
            <a:spAutoFit/>
          </a:bodyPr>
          <a:lstStyle/>
          <a:p>
            <a:r>
              <a:rPr kumimoji="1" lang="ja-JP" altLang="en-US" sz="2800" dirty="0">
                <a:latin typeface="BIZ UDPゴシック" panose="020B0400000000000000" pitchFamily="50" charset="-128"/>
                <a:ea typeface="BIZ UDPゴシック" panose="020B0400000000000000" pitchFamily="50" charset="-128"/>
              </a:rPr>
              <a:t>　本日取り上げるスーパーピジョンの技術は「傾聴」を基本としたものです。</a:t>
            </a:r>
          </a:p>
          <a:p>
            <a:r>
              <a:rPr kumimoji="1" lang="ja-JP" altLang="en-US" sz="2800" dirty="0">
                <a:latin typeface="BIZ UDPゴシック" panose="020B0400000000000000" pitchFamily="50" charset="-128"/>
                <a:ea typeface="BIZ UDPゴシック" panose="020B0400000000000000" pitchFamily="50" charset="-128"/>
              </a:rPr>
              <a:t>　従って、バイジーとの関係を形成することが基本となります。そこで、最初に人との関係の形成について検討した後、スーパービジョンの技術についてお話をしたいと思います。</a:t>
            </a:r>
          </a:p>
        </p:txBody>
      </p:sp>
    </p:spTree>
    <p:extLst>
      <p:ext uri="{BB962C8B-B14F-4D97-AF65-F5344CB8AC3E}">
        <p14:creationId xmlns:p14="http://schemas.microsoft.com/office/powerpoint/2010/main" val="51618708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538F3252-AC26-430A-8E0C-8E1465B9B9AF}"/>
              </a:ext>
            </a:extLst>
          </p:cNvPr>
          <p:cNvSpPr>
            <a:spLocks noGrp="1"/>
          </p:cNvSpPr>
          <p:nvPr>
            <p:ph type="sldNum" sz="quarter" idx="12"/>
          </p:nvPr>
        </p:nvSpPr>
        <p:spPr/>
        <p:txBody>
          <a:bodyPr/>
          <a:lstStyle/>
          <a:p>
            <a:fld id="{A72C43C9-C29A-4086-B3B4-1F599B556F9C}" type="slidenum">
              <a:rPr kumimoji="1" lang="ja-JP" altLang="en-US" smtClean="0"/>
              <a:t>23</a:t>
            </a:fld>
            <a:endParaRPr kumimoji="1" lang="ja-JP" altLang="en-US"/>
          </a:p>
        </p:txBody>
      </p:sp>
      <p:sp>
        <p:nvSpPr>
          <p:cNvPr id="5" name="テキスト ボックス 4">
            <a:extLst>
              <a:ext uri="{FF2B5EF4-FFF2-40B4-BE49-F238E27FC236}">
                <a16:creationId xmlns:a16="http://schemas.microsoft.com/office/drawing/2014/main" id="{01CA192C-FA40-4E81-85BD-DDDA0827995D}"/>
              </a:ext>
            </a:extLst>
          </p:cNvPr>
          <p:cNvSpPr txBox="1"/>
          <p:nvPr/>
        </p:nvSpPr>
        <p:spPr>
          <a:xfrm>
            <a:off x="1591048" y="903495"/>
            <a:ext cx="8568952" cy="707886"/>
          </a:xfrm>
          <a:prstGeom prst="rect">
            <a:avLst/>
          </a:prstGeom>
          <a:noFill/>
        </p:spPr>
        <p:txBody>
          <a:bodyPr wrap="square" rtlCol="0">
            <a:spAutoFit/>
          </a:bodyPr>
          <a:lstStyle/>
          <a:p>
            <a:pPr algn="ctr"/>
            <a:r>
              <a:rPr kumimoji="1" lang="ja-JP" altLang="en-US" sz="4000" dirty="0">
                <a:latin typeface="BIZ UDPゴシック" panose="020B0400000000000000" pitchFamily="50" charset="-128"/>
                <a:ea typeface="BIZ UDPゴシック" panose="020B0400000000000000" pitchFamily="50" charset="-128"/>
              </a:rPr>
              <a:t>他者と関係を形成する際のイメージ</a:t>
            </a:r>
          </a:p>
        </p:txBody>
      </p:sp>
      <p:sp>
        <p:nvSpPr>
          <p:cNvPr id="6" name="テキスト ボックス 5">
            <a:extLst>
              <a:ext uri="{FF2B5EF4-FFF2-40B4-BE49-F238E27FC236}">
                <a16:creationId xmlns:a16="http://schemas.microsoft.com/office/drawing/2014/main" id="{A6BF3DF2-647C-4785-9E6A-B649D69E99EB}"/>
              </a:ext>
            </a:extLst>
          </p:cNvPr>
          <p:cNvSpPr txBox="1"/>
          <p:nvPr/>
        </p:nvSpPr>
        <p:spPr>
          <a:xfrm>
            <a:off x="1865530" y="2924944"/>
            <a:ext cx="8460940" cy="2308324"/>
          </a:xfrm>
          <a:prstGeom prst="rect">
            <a:avLst/>
          </a:prstGeom>
          <a:noFill/>
        </p:spPr>
        <p:txBody>
          <a:bodyPr wrap="square" rtlCol="0">
            <a:spAutoFit/>
          </a:bodyPr>
          <a:lstStyle/>
          <a:p>
            <a:r>
              <a:rPr kumimoji="1" lang="ja-JP" altLang="en-US" sz="2400" dirty="0">
                <a:latin typeface="BIZ UDPゴシック" panose="020B0400000000000000" pitchFamily="50" charset="-128"/>
                <a:ea typeface="BIZ UDPゴシック" panose="020B0400000000000000" pitchFamily="50" charset="-128"/>
              </a:rPr>
              <a:t>皆さんは、他者と関係を形成するには、人間が成長して様々な能力（言語、相手を思いやる心、知能等）を獲得しなければ、関係が形成できないと思っていませんか？</a:t>
            </a:r>
            <a:endParaRPr kumimoji="1" lang="en-US" altLang="ja-JP" sz="2400" dirty="0">
              <a:latin typeface="BIZ UDPゴシック" panose="020B0400000000000000" pitchFamily="50" charset="-128"/>
              <a:ea typeface="BIZ UDPゴシック" panose="020B0400000000000000" pitchFamily="50" charset="-128"/>
            </a:endParaRPr>
          </a:p>
          <a:p>
            <a:endParaRPr lang="en-US" altLang="ja-JP" sz="2400" dirty="0">
              <a:latin typeface="BIZ UDPゴシック" panose="020B0400000000000000" pitchFamily="50" charset="-128"/>
              <a:ea typeface="BIZ UDPゴシック" panose="020B0400000000000000" pitchFamily="50" charset="-128"/>
            </a:endParaRPr>
          </a:p>
          <a:p>
            <a:endParaRPr kumimoji="1" lang="en-US" altLang="ja-JP" sz="2400" dirty="0">
              <a:latin typeface="BIZ UDPゴシック" panose="020B0400000000000000" pitchFamily="50" charset="-128"/>
              <a:ea typeface="BIZ UDPゴシック" panose="020B0400000000000000" pitchFamily="50" charset="-128"/>
            </a:endParaRPr>
          </a:p>
          <a:p>
            <a:r>
              <a:rPr kumimoji="1" lang="ja-JP" altLang="en-US" sz="2400" dirty="0">
                <a:latin typeface="BIZ UDPゴシック" panose="020B0400000000000000" pitchFamily="50" charset="-128"/>
                <a:ea typeface="BIZ UDPゴシック" panose="020B0400000000000000" pitchFamily="50" charset="-128"/>
              </a:rPr>
              <a:t>　図にするとこんな感じです</a:t>
            </a:r>
          </a:p>
        </p:txBody>
      </p:sp>
    </p:spTree>
    <p:extLst>
      <p:ext uri="{BB962C8B-B14F-4D97-AF65-F5344CB8AC3E}">
        <p14:creationId xmlns:p14="http://schemas.microsoft.com/office/powerpoint/2010/main" val="89671239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楕円 9"/>
          <p:cNvSpPr/>
          <p:nvPr/>
        </p:nvSpPr>
        <p:spPr>
          <a:xfrm>
            <a:off x="1254826" y="2434858"/>
            <a:ext cx="3699466" cy="3715964"/>
          </a:xfrm>
          <a:prstGeom prst="ellipse">
            <a:avLst/>
          </a:prstGeom>
          <a:solidFill>
            <a:schemeClr val="accent5">
              <a:lumMod val="60000"/>
              <a:lumOff val="4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1595500" y="1614655"/>
            <a:ext cx="9001000" cy="523220"/>
          </a:xfrm>
          <a:prstGeom prst="rect">
            <a:avLst/>
          </a:prstGeom>
        </p:spPr>
        <p:txBody>
          <a:bodyPr wrap="square">
            <a:spAutoFit/>
          </a:bodyPr>
          <a:lstStyle/>
          <a:p>
            <a:r>
              <a:rPr lang="ja-JP" altLang="ja-JP" sz="2800" kern="10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cs typeface="メイリオ" panose="020B0604030504040204" pitchFamily="50" charset="-128"/>
              </a:rPr>
              <a:t>個と個を繋ぐもの</a:t>
            </a:r>
            <a:r>
              <a:rPr lang="ja-JP" altLang="en-US" sz="2800" kern="10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cs typeface="メイリオ" panose="020B0604030504040204" pitchFamily="50" charset="-128"/>
              </a:rPr>
              <a:t>：獲得した能力に依拠しているの？</a:t>
            </a:r>
            <a:endParaRPr lang="ja-JP" altLang="en-US" sz="280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endParaRPr>
          </a:p>
        </p:txBody>
      </p:sp>
      <p:sp>
        <p:nvSpPr>
          <p:cNvPr id="8" name="円/楕円 3"/>
          <p:cNvSpPr/>
          <p:nvPr/>
        </p:nvSpPr>
        <p:spPr>
          <a:xfrm>
            <a:off x="2062880" y="3306729"/>
            <a:ext cx="2016224" cy="1907032"/>
          </a:xfrm>
          <a:prstGeom prst="ellipse">
            <a:avLst/>
          </a:prstGeom>
          <a:solidFill>
            <a:srgbClr val="002060"/>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3200" dirty="0">
                <a:solidFill>
                  <a:schemeClr val="bg1"/>
                </a:solidFill>
                <a:latin typeface="BIZ UDゴシック" panose="020B0400000000000000" pitchFamily="49" charset="-128"/>
                <a:ea typeface="BIZ UDゴシック" panose="020B0400000000000000" pitchFamily="49" charset="-128"/>
                <a:cs typeface="メイリオ" pitchFamily="50" charset="-128"/>
              </a:rPr>
              <a:t>私：個</a:t>
            </a:r>
            <a:endParaRPr lang="en-US" altLang="ja-JP" sz="3200" dirty="0">
              <a:solidFill>
                <a:schemeClr val="bg1"/>
              </a:solidFill>
              <a:latin typeface="BIZ UDゴシック" panose="020B0400000000000000" pitchFamily="49" charset="-128"/>
              <a:ea typeface="BIZ UDゴシック" panose="020B0400000000000000" pitchFamily="49" charset="-128"/>
              <a:cs typeface="メイリオ" pitchFamily="50" charset="-128"/>
            </a:endParaRPr>
          </a:p>
        </p:txBody>
      </p:sp>
      <p:sp>
        <p:nvSpPr>
          <p:cNvPr id="9" name="円/楕円 4"/>
          <p:cNvSpPr/>
          <p:nvPr/>
        </p:nvSpPr>
        <p:spPr>
          <a:xfrm>
            <a:off x="6298419" y="2936130"/>
            <a:ext cx="2565328" cy="2448272"/>
          </a:xfrm>
          <a:prstGeom prst="ellipse">
            <a:avLst/>
          </a:prstGeom>
          <a:solidFill>
            <a:srgbClr val="FFFF00"/>
          </a:solidFill>
          <a:ln>
            <a:solidFill>
              <a:schemeClr val="bg2">
                <a:lumMod val="5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ja-JP" altLang="en-US" sz="4000" b="1" dirty="0">
                <a:solidFill>
                  <a:schemeClr val="tx1"/>
                </a:solidFill>
                <a:latin typeface="BIZ UDゴシック" panose="020B0400000000000000" pitchFamily="49" charset="-128"/>
                <a:ea typeface="BIZ UDゴシック" panose="020B0400000000000000" pitchFamily="49" charset="-128"/>
                <a:cs typeface="メイリオ" pitchFamily="50" charset="-128"/>
              </a:rPr>
              <a:t>他者（個）</a:t>
            </a:r>
            <a:endParaRPr lang="en-US" altLang="ja-JP" sz="4000" b="1" dirty="0">
              <a:solidFill>
                <a:schemeClr val="tx1"/>
              </a:solidFill>
              <a:latin typeface="BIZ UDゴシック" panose="020B0400000000000000" pitchFamily="49" charset="-128"/>
              <a:ea typeface="BIZ UDゴシック" panose="020B0400000000000000" pitchFamily="49" charset="-128"/>
              <a:cs typeface="メイリオ" pitchFamily="50" charset="-128"/>
            </a:endParaRPr>
          </a:p>
        </p:txBody>
      </p:sp>
      <p:cxnSp>
        <p:nvCxnSpPr>
          <p:cNvPr id="12" name="直線矢印コネクタ 11"/>
          <p:cNvCxnSpPr>
            <a:cxnSpLocks/>
            <a:endCxn id="10" idx="0"/>
          </p:cNvCxnSpPr>
          <p:nvPr/>
        </p:nvCxnSpPr>
        <p:spPr>
          <a:xfrm flipV="1">
            <a:off x="3104559" y="2434858"/>
            <a:ext cx="0" cy="1157348"/>
          </a:xfrm>
          <a:prstGeom prst="straightConnector1">
            <a:avLst/>
          </a:prstGeom>
          <a:ln w="76200">
            <a:solidFill>
              <a:srgbClr val="002060"/>
            </a:solidFill>
            <a:tailEnd type="triangle"/>
          </a:ln>
        </p:spPr>
        <p:style>
          <a:lnRef idx="1">
            <a:schemeClr val="accent2"/>
          </a:lnRef>
          <a:fillRef idx="0">
            <a:schemeClr val="accent2"/>
          </a:fillRef>
          <a:effectRef idx="0">
            <a:schemeClr val="accent2"/>
          </a:effectRef>
          <a:fontRef idx="minor">
            <a:schemeClr val="tx1"/>
          </a:fontRef>
        </p:style>
      </p:cxnSp>
      <p:cxnSp>
        <p:nvCxnSpPr>
          <p:cNvPr id="13" name="直線矢印コネクタ 12"/>
          <p:cNvCxnSpPr/>
          <p:nvPr/>
        </p:nvCxnSpPr>
        <p:spPr>
          <a:xfrm flipH="1">
            <a:off x="1254826" y="4335341"/>
            <a:ext cx="816387" cy="0"/>
          </a:xfrm>
          <a:prstGeom prst="straightConnector1">
            <a:avLst/>
          </a:prstGeom>
          <a:ln w="76200">
            <a:solidFill>
              <a:srgbClr val="002060"/>
            </a:solidFill>
            <a:tailEnd type="triangle"/>
          </a:ln>
        </p:spPr>
        <p:style>
          <a:lnRef idx="1">
            <a:schemeClr val="accent2"/>
          </a:lnRef>
          <a:fillRef idx="0">
            <a:schemeClr val="accent2"/>
          </a:fillRef>
          <a:effectRef idx="0">
            <a:schemeClr val="accent2"/>
          </a:effectRef>
          <a:fontRef idx="minor">
            <a:schemeClr val="tx1"/>
          </a:fontRef>
        </p:style>
      </p:cxnSp>
      <p:cxnSp>
        <p:nvCxnSpPr>
          <p:cNvPr id="14" name="直線矢印コネクタ 13"/>
          <p:cNvCxnSpPr/>
          <p:nvPr/>
        </p:nvCxnSpPr>
        <p:spPr>
          <a:xfrm>
            <a:off x="3104559" y="5261040"/>
            <a:ext cx="12546" cy="926842"/>
          </a:xfrm>
          <a:prstGeom prst="straightConnector1">
            <a:avLst/>
          </a:prstGeom>
          <a:ln w="76200">
            <a:solidFill>
              <a:srgbClr val="002060"/>
            </a:solidFill>
            <a:tailEnd type="triangle"/>
          </a:ln>
        </p:spPr>
        <p:style>
          <a:lnRef idx="1">
            <a:schemeClr val="accent2"/>
          </a:lnRef>
          <a:fillRef idx="0">
            <a:schemeClr val="accent2"/>
          </a:fillRef>
          <a:effectRef idx="0">
            <a:schemeClr val="accent2"/>
          </a:effectRef>
          <a:fontRef idx="minor">
            <a:schemeClr val="tx1"/>
          </a:fontRef>
        </p:style>
      </p:cxnSp>
      <p:cxnSp>
        <p:nvCxnSpPr>
          <p:cNvPr id="15" name="直線矢印コネクタ 14"/>
          <p:cNvCxnSpPr>
            <a:cxnSpLocks/>
          </p:cNvCxnSpPr>
          <p:nvPr/>
        </p:nvCxnSpPr>
        <p:spPr>
          <a:xfrm>
            <a:off x="4052900" y="4160266"/>
            <a:ext cx="873713" cy="0"/>
          </a:xfrm>
          <a:prstGeom prst="straightConnector1">
            <a:avLst/>
          </a:prstGeom>
          <a:ln w="76200">
            <a:solidFill>
              <a:srgbClr val="002060"/>
            </a:solidFill>
            <a:tailEnd type="triangle"/>
          </a:ln>
        </p:spPr>
        <p:style>
          <a:lnRef idx="1">
            <a:schemeClr val="accent2"/>
          </a:lnRef>
          <a:fillRef idx="0">
            <a:schemeClr val="accent2"/>
          </a:fillRef>
          <a:effectRef idx="0">
            <a:schemeClr val="accent2"/>
          </a:effectRef>
          <a:fontRef idx="minor">
            <a:schemeClr val="tx1"/>
          </a:fontRef>
        </p:style>
      </p:cxnSp>
      <p:sp>
        <p:nvSpPr>
          <p:cNvPr id="21" name="テキスト ボックス 20"/>
          <p:cNvSpPr txBox="1"/>
          <p:nvPr/>
        </p:nvSpPr>
        <p:spPr>
          <a:xfrm>
            <a:off x="245335" y="6187882"/>
            <a:ext cx="6006699" cy="523220"/>
          </a:xfrm>
          <a:prstGeom prst="rect">
            <a:avLst/>
          </a:prstGeom>
          <a:noFill/>
          <a:effectLst>
            <a:outerShdw blurRad="50800" dist="38100" dir="2700000" algn="tl" rotWithShape="0">
              <a:prstClr val="black">
                <a:alpha val="40000"/>
              </a:prstClr>
            </a:outerShdw>
          </a:effectLst>
        </p:spPr>
        <p:txBody>
          <a:bodyPr wrap="square" rtlCol="0">
            <a:spAutoFit/>
          </a:bodyPr>
          <a:lstStyle/>
          <a:p>
            <a:r>
              <a:rPr kumimoji="1" lang="ja-JP" altLang="en-US" sz="2800" dirty="0">
                <a:solidFill>
                  <a:srgbClr val="FF0000"/>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成長：</a:t>
            </a:r>
            <a:r>
              <a:rPr kumimoji="1" lang="ja-JP" altLang="en-US" sz="280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さまざまな能力の獲得・言語</a:t>
            </a:r>
          </a:p>
        </p:txBody>
      </p:sp>
      <p:sp>
        <p:nvSpPr>
          <p:cNvPr id="23" name="テキスト ボックス 22"/>
          <p:cNvSpPr txBox="1"/>
          <p:nvPr/>
        </p:nvSpPr>
        <p:spPr>
          <a:xfrm>
            <a:off x="7882934" y="5213761"/>
            <a:ext cx="3699466" cy="954107"/>
          </a:xfrm>
          <a:prstGeom prst="rect">
            <a:avLst/>
          </a:prstGeom>
          <a:noFill/>
        </p:spPr>
        <p:txBody>
          <a:bodyPr wrap="square" rtlCol="0">
            <a:spAutoFit/>
          </a:bodyPr>
          <a:lstStyle/>
          <a:p>
            <a:pPr algn="ctr"/>
            <a:r>
              <a:rPr kumimoji="1" lang="ja-JP" altLang="en-US" sz="280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他者と関係を形成</a:t>
            </a:r>
            <a:endParaRPr kumimoji="1" lang="en-US" altLang="ja-JP" sz="280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endParaRPr>
          </a:p>
          <a:p>
            <a:pPr algn="ctr"/>
            <a:r>
              <a:rPr kumimoji="1" lang="ja-JP" altLang="en-US" sz="280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する能力の獲得</a:t>
            </a:r>
          </a:p>
        </p:txBody>
      </p:sp>
      <p:sp>
        <p:nvSpPr>
          <p:cNvPr id="35" name="テキスト ボックス 34"/>
          <p:cNvSpPr txBox="1"/>
          <p:nvPr/>
        </p:nvSpPr>
        <p:spPr>
          <a:xfrm>
            <a:off x="1932647" y="485873"/>
            <a:ext cx="7081374" cy="830997"/>
          </a:xfrm>
          <a:prstGeom prst="rect">
            <a:avLst/>
          </a:prstGeom>
          <a:noFill/>
        </p:spPr>
        <p:txBody>
          <a:bodyPr wrap="square" rtlCol="0">
            <a:spAutoFit/>
          </a:bodyPr>
          <a:lstStyle/>
          <a:p>
            <a:pPr algn="ctr"/>
            <a:r>
              <a:rPr kumimoji="1" lang="ja-JP" altLang="en-US" sz="480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関係の形成のイメージ</a:t>
            </a:r>
          </a:p>
        </p:txBody>
      </p:sp>
      <p:sp>
        <p:nvSpPr>
          <p:cNvPr id="2" name="矢印: 左右 1">
            <a:extLst>
              <a:ext uri="{FF2B5EF4-FFF2-40B4-BE49-F238E27FC236}">
                <a16:creationId xmlns:a16="http://schemas.microsoft.com/office/drawing/2014/main" id="{33AEBDA4-4DBF-41BD-A90D-28FBA0E7A8F0}"/>
              </a:ext>
            </a:extLst>
          </p:cNvPr>
          <p:cNvSpPr/>
          <p:nvPr/>
        </p:nvSpPr>
        <p:spPr>
          <a:xfrm>
            <a:off x="4795447" y="3375958"/>
            <a:ext cx="1933798" cy="1440160"/>
          </a:xfrm>
          <a:prstGeom prst="leftRightArrow">
            <a:avLst>
              <a:gd name="adj1" fmla="val 50000"/>
              <a:gd name="adj2" fmla="val 32571"/>
            </a:avLst>
          </a:prstGeom>
          <a:solidFill>
            <a:schemeClr val="accent6">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solidFill>
                  <a:schemeClr val="tx1"/>
                </a:solidFill>
                <a:latin typeface="BIZ UDゴシック" panose="020B0400000000000000" pitchFamily="49" charset="-128"/>
                <a:ea typeface="BIZ UDゴシック" panose="020B0400000000000000" pitchFamily="49" charset="-128"/>
              </a:rPr>
              <a:t>関係</a:t>
            </a:r>
          </a:p>
        </p:txBody>
      </p:sp>
      <p:pic>
        <p:nvPicPr>
          <p:cNvPr id="16" name="図 15">
            <a:extLst>
              <a:ext uri="{FF2B5EF4-FFF2-40B4-BE49-F238E27FC236}">
                <a16:creationId xmlns:a16="http://schemas.microsoft.com/office/drawing/2014/main" id="{7C07E9B9-24BD-4D4B-A64F-10ED062FE3D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1112" y="57477"/>
            <a:ext cx="952500" cy="952500"/>
          </a:xfrm>
          <a:prstGeom prst="rect">
            <a:avLst/>
          </a:prstGeom>
        </p:spPr>
      </p:pic>
      <p:sp>
        <p:nvSpPr>
          <p:cNvPr id="3" name="スライド番号プレースホルダー 2">
            <a:extLst>
              <a:ext uri="{FF2B5EF4-FFF2-40B4-BE49-F238E27FC236}">
                <a16:creationId xmlns:a16="http://schemas.microsoft.com/office/drawing/2014/main" id="{101384F6-0E70-49E6-BEEB-46DD20C1EF28}"/>
              </a:ext>
            </a:extLst>
          </p:cNvPr>
          <p:cNvSpPr>
            <a:spLocks noGrp="1"/>
          </p:cNvSpPr>
          <p:nvPr>
            <p:ph type="sldNum" sz="quarter" idx="12"/>
          </p:nvPr>
        </p:nvSpPr>
        <p:spPr/>
        <p:txBody>
          <a:bodyPr/>
          <a:lstStyle/>
          <a:p>
            <a:fld id="{A72C43C9-C29A-4086-B3B4-1F599B556F9C}" type="slidenum">
              <a:rPr kumimoji="1" lang="ja-JP" altLang="en-US" smtClean="0"/>
              <a:t>24</a:t>
            </a:fld>
            <a:endParaRPr kumimoji="1" lang="ja-JP" altLang="en-US"/>
          </a:p>
        </p:txBody>
      </p:sp>
    </p:spTree>
    <p:extLst>
      <p:ext uri="{BB962C8B-B14F-4D97-AF65-F5344CB8AC3E}">
        <p14:creationId xmlns:p14="http://schemas.microsoft.com/office/powerpoint/2010/main" val="4434135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491D6599-3E04-4610-99DC-9069F0F564E7}"/>
              </a:ext>
            </a:extLst>
          </p:cNvPr>
          <p:cNvSpPr>
            <a:spLocks noGrp="1"/>
          </p:cNvSpPr>
          <p:nvPr>
            <p:ph type="sldNum" sz="quarter" idx="12"/>
          </p:nvPr>
        </p:nvSpPr>
        <p:spPr/>
        <p:txBody>
          <a:bodyPr/>
          <a:lstStyle/>
          <a:p>
            <a:fld id="{A72C43C9-C29A-4086-B3B4-1F599B556F9C}" type="slidenum">
              <a:rPr kumimoji="1" lang="ja-JP" altLang="en-US" smtClean="0"/>
              <a:t>25</a:t>
            </a:fld>
            <a:endParaRPr kumimoji="1" lang="ja-JP" altLang="en-US"/>
          </a:p>
        </p:txBody>
      </p:sp>
      <p:sp>
        <p:nvSpPr>
          <p:cNvPr id="6" name="テキスト ボックス 5">
            <a:extLst>
              <a:ext uri="{FF2B5EF4-FFF2-40B4-BE49-F238E27FC236}">
                <a16:creationId xmlns:a16="http://schemas.microsoft.com/office/drawing/2014/main" id="{FF976DA7-A772-49B6-8D69-D9601CB298EB}"/>
              </a:ext>
            </a:extLst>
          </p:cNvPr>
          <p:cNvSpPr txBox="1"/>
          <p:nvPr/>
        </p:nvSpPr>
        <p:spPr>
          <a:xfrm>
            <a:off x="1894466" y="498628"/>
            <a:ext cx="8496944" cy="707886"/>
          </a:xfrm>
          <a:prstGeom prst="rect">
            <a:avLst/>
          </a:prstGeom>
          <a:noFill/>
        </p:spPr>
        <p:txBody>
          <a:bodyPr wrap="square" rtlCol="0">
            <a:spAutoFit/>
          </a:bodyPr>
          <a:lstStyle/>
          <a:p>
            <a:r>
              <a:rPr kumimoji="1" lang="ja-JP" altLang="en-US" sz="4000" dirty="0">
                <a:latin typeface="BIZ UDPゴシック" panose="020B0400000000000000" pitchFamily="50" charset="-128"/>
                <a:ea typeface="BIZ UDPゴシック" panose="020B0400000000000000" pitchFamily="50" charset="-128"/>
              </a:rPr>
              <a:t>私が考えている関係形成のイメージ</a:t>
            </a:r>
          </a:p>
        </p:txBody>
      </p:sp>
      <p:grpSp>
        <p:nvGrpSpPr>
          <p:cNvPr id="14" name="グループ化 13">
            <a:extLst>
              <a:ext uri="{FF2B5EF4-FFF2-40B4-BE49-F238E27FC236}">
                <a16:creationId xmlns:a16="http://schemas.microsoft.com/office/drawing/2014/main" id="{867E1B2E-BEC3-4534-AE80-9834CBE619E8}"/>
              </a:ext>
            </a:extLst>
          </p:cNvPr>
          <p:cNvGrpSpPr/>
          <p:nvPr/>
        </p:nvGrpSpPr>
        <p:grpSpPr>
          <a:xfrm>
            <a:off x="3308531" y="1928056"/>
            <a:ext cx="5400600" cy="3766587"/>
            <a:chOff x="6295235" y="1859272"/>
            <a:chExt cx="4912462" cy="3766587"/>
          </a:xfrm>
        </p:grpSpPr>
        <p:sp>
          <p:nvSpPr>
            <p:cNvPr id="7" name="Oval 8">
              <a:extLst>
                <a:ext uri="{FF2B5EF4-FFF2-40B4-BE49-F238E27FC236}">
                  <a16:creationId xmlns:a16="http://schemas.microsoft.com/office/drawing/2014/main" id="{8248E40D-4D70-4496-9C26-FE7A54B683D2}"/>
                </a:ext>
              </a:extLst>
            </p:cNvPr>
            <p:cNvSpPr>
              <a:spLocks noChangeArrowheads="1"/>
            </p:cNvSpPr>
            <p:nvPr/>
          </p:nvSpPr>
          <p:spPr bwMode="auto">
            <a:xfrm>
              <a:off x="6295235" y="1859272"/>
              <a:ext cx="4912462" cy="3766587"/>
            </a:xfrm>
            <a:prstGeom prst="ellipse">
              <a:avLst/>
            </a:prstGeom>
            <a:solidFill>
              <a:srgbClr val="FFFF00"/>
            </a:solidFill>
            <a:ln w="9525">
              <a:solidFill>
                <a:srgbClr val="000000"/>
              </a:solidFill>
              <a:round/>
              <a:headEnd/>
              <a:tailEnd/>
            </a:ln>
          </p:spPr>
          <p:txBody>
            <a:bodyPr vert="horz" wrap="square" lIns="74295" tIns="8890" rIns="74295" bIns="8890" numCol="1" anchor="t" anchorCtr="0" compatLnSpc="1">
              <a:prstTxWarp prst="textNoShape">
                <a:avLst/>
              </a:prstTxWarp>
            </a:bodyPr>
            <a:lstStyle/>
            <a:p>
              <a:endParaRPr lang="ja-JP" altLang="en-US"/>
            </a:p>
          </p:txBody>
        </p:sp>
        <p:grpSp>
          <p:nvGrpSpPr>
            <p:cNvPr id="8" name="グループ化 7">
              <a:extLst>
                <a:ext uri="{FF2B5EF4-FFF2-40B4-BE49-F238E27FC236}">
                  <a16:creationId xmlns:a16="http://schemas.microsoft.com/office/drawing/2014/main" id="{FCD59A01-3B00-4FDD-9101-3E0A6011C378}"/>
                </a:ext>
              </a:extLst>
            </p:cNvPr>
            <p:cNvGrpSpPr/>
            <p:nvPr/>
          </p:nvGrpSpPr>
          <p:grpSpPr>
            <a:xfrm>
              <a:off x="7843016" y="2435160"/>
              <a:ext cx="1754578" cy="1368151"/>
              <a:chOff x="7772868" y="2327148"/>
              <a:chExt cx="1754578" cy="1368151"/>
            </a:xfrm>
          </p:grpSpPr>
          <p:sp>
            <p:nvSpPr>
              <p:cNvPr id="9" name="Oval 9">
                <a:extLst>
                  <a:ext uri="{FF2B5EF4-FFF2-40B4-BE49-F238E27FC236}">
                    <a16:creationId xmlns:a16="http://schemas.microsoft.com/office/drawing/2014/main" id="{AAF07F46-D2F0-4081-A84F-D2A94A6DFB49}"/>
                  </a:ext>
                </a:extLst>
              </p:cNvPr>
              <p:cNvSpPr>
                <a:spLocks noChangeArrowheads="1"/>
              </p:cNvSpPr>
              <p:nvPr/>
            </p:nvSpPr>
            <p:spPr bwMode="auto">
              <a:xfrm>
                <a:off x="7772868" y="2327148"/>
                <a:ext cx="1754578" cy="1368151"/>
              </a:xfrm>
              <a:prstGeom prst="ellipse">
                <a:avLst/>
              </a:prstGeom>
              <a:solidFill>
                <a:srgbClr val="FFE599"/>
              </a:solidFill>
              <a:ln w="9525">
                <a:solidFill>
                  <a:srgbClr val="000000"/>
                </a:solidFill>
                <a:round/>
                <a:headEnd/>
                <a:tailEnd/>
              </a:ln>
            </p:spPr>
            <p:txBody>
              <a:bodyPr vert="horz" wrap="square" lIns="74295" tIns="8890" rIns="74295" bIns="8890" numCol="1" anchor="ctr" anchorCtr="0" compatLnSpc="1">
                <a:prstTxWarp prst="textNoShape">
                  <a:avLst/>
                </a:prstTxWarp>
              </a:bodyPr>
              <a:lstStyle/>
              <a:p>
                <a:pPr marL="0" marR="0" lvl="0" indent="0" algn="ctr" defTabSz="914400" rtl="0" eaLnBrk="0" fontAlgn="base" latinLnBrk="0" hangingPunct="0">
                  <a:lnSpc>
                    <a:spcPct val="200000"/>
                  </a:lnSpc>
                  <a:spcBef>
                    <a:spcPct val="0"/>
                  </a:spcBef>
                  <a:spcAft>
                    <a:spcPct val="0"/>
                  </a:spcAft>
                  <a:buClrTx/>
                  <a:buSzTx/>
                  <a:buFontTx/>
                  <a:buNone/>
                  <a:tabLst/>
                </a:pPr>
                <a:endParaRPr kumimoji="0" lang="ja-JP" altLang="ja-JP" sz="3600" b="0" i="0" u="none" strike="noStrike" cap="none" normalizeH="0" dirty="0">
                  <a:ln>
                    <a:noFill/>
                  </a:ln>
                  <a:solidFill>
                    <a:schemeClr val="tx1"/>
                  </a:solidFill>
                  <a:effectLst/>
                  <a:latin typeface="BIZ UDゴシック" panose="020B0400000000000000" pitchFamily="49" charset="-128"/>
                  <a:ea typeface="BIZ UDゴシック" panose="020B0400000000000000" pitchFamily="49" charset="-128"/>
                </a:endParaRPr>
              </a:p>
            </p:txBody>
          </p:sp>
          <p:sp>
            <p:nvSpPr>
              <p:cNvPr id="10" name="テキスト ボックス 9">
                <a:extLst>
                  <a:ext uri="{FF2B5EF4-FFF2-40B4-BE49-F238E27FC236}">
                    <a16:creationId xmlns:a16="http://schemas.microsoft.com/office/drawing/2014/main" id="{94444658-5C48-4E2F-AC0B-C2711FA92352}"/>
                  </a:ext>
                </a:extLst>
              </p:cNvPr>
              <p:cNvSpPr txBox="1"/>
              <p:nvPr/>
            </p:nvSpPr>
            <p:spPr>
              <a:xfrm>
                <a:off x="8213266" y="2607647"/>
                <a:ext cx="936104" cy="830997"/>
              </a:xfrm>
              <a:prstGeom prst="rect">
                <a:avLst/>
              </a:prstGeom>
              <a:noFill/>
            </p:spPr>
            <p:txBody>
              <a:bodyPr wrap="square" rtlCol="0">
                <a:spAutoFit/>
              </a:bodyPr>
              <a:lstStyle/>
              <a:p>
                <a:pPr algn="ctr"/>
                <a:r>
                  <a:rPr kumimoji="1" lang="ja-JP" altLang="en-US" sz="4800" b="1" dirty="0">
                    <a:latin typeface="BIZ UDゴシック" panose="020B0400000000000000" pitchFamily="49" charset="-128"/>
                    <a:ea typeface="BIZ UDゴシック" panose="020B0400000000000000" pitchFamily="49" charset="-128"/>
                  </a:rPr>
                  <a:t>個</a:t>
                </a:r>
              </a:p>
            </p:txBody>
          </p:sp>
        </p:grpSp>
        <p:grpSp>
          <p:nvGrpSpPr>
            <p:cNvPr id="11" name="グループ化 10">
              <a:extLst>
                <a:ext uri="{FF2B5EF4-FFF2-40B4-BE49-F238E27FC236}">
                  <a16:creationId xmlns:a16="http://schemas.microsoft.com/office/drawing/2014/main" id="{4EB3C567-244D-4394-A89F-43C01DE8BB16}"/>
                </a:ext>
              </a:extLst>
            </p:cNvPr>
            <p:cNvGrpSpPr/>
            <p:nvPr/>
          </p:nvGrpSpPr>
          <p:grpSpPr>
            <a:xfrm>
              <a:off x="7874177" y="3651416"/>
              <a:ext cx="1754578" cy="1368151"/>
              <a:chOff x="7719141" y="2319083"/>
              <a:chExt cx="1754578" cy="1368151"/>
            </a:xfrm>
          </p:grpSpPr>
          <p:sp>
            <p:nvSpPr>
              <p:cNvPr id="12" name="Oval 9">
                <a:extLst>
                  <a:ext uri="{FF2B5EF4-FFF2-40B4-BE49-F238E27FC236}">
                    <a16:creationId xmlns:a16="http://schemas.microsoft.com/office/drawing/2014/main" id="{3CBE5BFC-5F6A-47CE-9B65-8AAFB3C0ECD0}"/>
                  </a:ext>
                </a:extLst>
              </p:cNvPr>
              <p:cNvSpPr>
                <a:spLocks noChangeArrowheads="1"/>
              </p:cNvSpPr>
              <p:nvPr/>
            </p:nvSpPr>
            <p:spPr bwMode="auto">
              <a:xfrm>
                <a:off x="7719141" y="2319083"/>
                <a:ext cx="1754578" cy="1368151"/>
              </a:xfrm>
              <a:prstGeom prst="ellipse">
                <a:avLst/>
              </a:prstGeom>
              <a:solidFill>
                <a:srgbClr val="FFE599"/>
              </a:solidFill>
              <a:ln w="9525">
                <a:solidFill>
                  <a:srgbClr val="000000"/>
                </a:solidFill>
                <a:round/>
                <a:headEnd/>
                <a:tailEnd/>
              </a:ln>
            </p:spPr>
            <p:txBody>
              <a:bodyPr vert="horz" wrap="square" lIns="74295" tIns="8890" rIns="74295" bIns="8890" numCol="1" anchor="ctr" anchorCtr="0" compatLnSpc="1">
                <a:prstTxWarp prst="textNoShape">
                  <a:avLst/>
                </a:prstTxWarp>
              </a:bodyPr>
              <a:lstStyle/>
              <a:p>
                <a:pPr marL="0" marR="0" lvl="0" indent="0" algn="ctr" defTabSz="914400" rtl="0" eaLnBrk="0" fontAlgn="base" latinLnBrk="0" hangingPunct="0">
                  <a:lnSpc>
                    <a:spcPct val="200000"/>
                  </a:lnSpc>
                  <a:spcBef>
                    <a:spcPct val="0"/>
                  </a:spcBef>
                  <a:spcAft>
                    <a:spcPct val="0"/>
                  </a:spcAft>
                  <a:buClrTx/>
                  <a:buSzTx/>
                  <a:buFontTx/>
                  <a:buNone/>
                  <a:tabLst/>
                </a:pPr>
                <a:endParaRPr kumimoji="0" lang="ja-JP" altLang="ja-JP" sz="3600" b="0" i="0" u="none" strike="noStrike" cap="none" normalizeH="0" dirty="0">
                  <a:ln>
                    <a:noFill/>
                  </a:ln>
                  <a:solidFill>
                    <a:schemeClr val="tx1"/>
                  </a:solidFill>
                  <a:effectLst/>
                  <a:latin typeface="BIZ UDゴシック" panose="020B0400000000000000" pitchFamily="49" charset="-128"/>
                  <a:ea typeface="BIZ UDゴシック" panose="020B0400000000000000" pitchFamily="49" charset="-128"/>
                </a:endParaRPr>
              </a:p>
            </p:txBody>
          </p:sp>
          <p:sp>
            <p:nvSpPr>
              <p:cNvPr id="13" name="テキスト ボックス 12">
                <a:extLst>
                  <a:ext uri="{FF2B5EF4-FFF2-40B4-BE49-F238E27FC236}">
                    <a16:creationId xmlns:a16="http://schemas.microsoft.com/office/drawing/2014/main" id="{2BD7E990-BCEA-4874-958C-E51216996843}"/>
                  </a:ext>
                </a:extLst>
              </p:cNvPr>
              <p:cNvSpPr txBox="1"/>
              <p:nvPr/>
            </p:nvSpPr>
            <p:spPr>
              <a:xfrm>
                <a:off x="8097217" y="2560624"/>
                <a:ext cx="936104" cy="830997"/>
              </a:xfrm>
              <a:prstGeom prst="rect">
                <a:avLst/>
              </a:prstGeom>
              <a:noFill/>
            </p:spPr>
            <p:txBody>
              <a:bodyPr wrap="square" rtlCol="0">
                <a:spAutoFit/>
              </a:bodyPr>
              <a:lstStyle/>
              <a:p>
                <a:pPr algn="ctr"/>
                <a:r>
                  <a:rPr kumimoji="1" lang="ja-JP" altLang="en-US" sz="4800" b="1" dirty="0">
                    <a:latin typeface="BIZ UDゴシック" panose="020B0400000000000000" pitchFamily="49" charset="-128"/>
                    <a:ea typeface="BIZ UDゴシック" panose="020B0400000000000000" pitchFamily="49" charset="-128"/>
                  </a:rPr>
                  <a:t>個</a:t>
                </a:r>
              </a:p>
            </p:txBody>
          </p:sp>
        </p:grpSp>
      </p:grpSp>
      <p:sp>
        <p:nvSpPr>
          <p:cNvPr id="15" name="テキスト ボックス 14">
            <a:extLst>
              <a:ext uri="{FF2B5EF4-FFF2-40B4-BE49-F238E27FC236}">
                <a16:creationId xmlns:a16="http://schemas.microsoft.com/office/drawing/2014/main" id="{3C0DCD49-588A-4D09-8D1A-48A031182372}"/>
              </a:ext>
            </a:extLst>
          </p:cNvPr>
          <p:cNvSpPr txBox="1"/>
          <p:nvPr/>
        </p:nvSpPr>
        <p:spPr>
          <a:xfrm>
            <a:off x="7674730" y="3149062"/>
            <a:ext cx="2900090" cy="1077218"/>
          </a:xfrm>
          <a:prstGeom prst="rect">
            <a:avLst/>
          </a:prstGeom>
          <a:solidFill>
            <a:srgbClr val="FFFF00"/>
          </a:solidFill>
          <a:ln w="28575">
            <a:solidFill>
              <a:schemeClr val="tx1"/>
            </a:solidFill>
          </a:ln>
        </p:spPr>
        <p:txBody>
          <a:bodyPr wrap="square" rtlCol="0">
            <a:spAutoFit/>
          </a:bodyPr>
          <a:lstStyle/>
          <a:p>
            <a:pPr algn="ctr"/>
            <a:r>
              <a:rPr kumimoji="1" lang="ja-JP" altLang="en-US" sz="3200" b="1" dirty="0">
                <a:latin typeface="BIZ UDゴシック" panose="020B0400000000000000" pitchFamily="49" charset="-128"/>
                <a:ea typeface="BIZ UDゴシック" panose="020B0400000000000000" pitchFamily="49" charset="-128"/>
              </a:rPr>
              <a:t>本来の人間の在りよう</a:t>
            </a:r>
          </a:p>
        </p:txBody>
      </p:sp>
      <p:sp>
        <p:nvSpPr>
          <p:cNvPr id="16" name="テキスト ボックス 15">
            <a:extLst>
              <a:ext uri="{FF2B5EF4-FFF2-40B4-BE49-F238E27FC236}">
                <a16:creationId xmlns:a16="http://schemas.microsoft.com/office/drawing/2014/main" id="{832C74BA-6BC5-463A-911F-4EC564C71269}"/>
              </a:ext>
            </a:extLst>
          </p:cNvPr>
          <p:cNvSpPr txBox="1"/>
          <p:nvPr/>
        </p:nvSpPr>
        <p:spPr>
          <a:xfrm>
            <a:off x="3465042" y="3596178"/>
            <a:ext cx="1703901" cy="707886"/>
          </a:xfrm>
          <a:prstGeom prst="rect">
            <a:avLst/>
          </a:prstGeom>
          <a:noFill/>
        </p:spPr>
        <p:txBody>
          <a:bodyPr wrap="square" rtlCol="0">
            <a:spAutoFit/>
          </a:bodyPr>
          <a:lstStyle/>
          <a:p>
            <a:pPr algn="ctr"/>
            <a:r>
              <a:rPr kumimoji="1" lang="ja-JP" altLang="en-US" sz="4000" b="1" dirty="0">
                <a:latin typeface="BIZ UDゴシック" panose="020B0400000000000000" pitchFamily="49" charset="-128"/>
                <a:ea typeface="BIZ UDゴシック" panose="020B0400000000000000" pitchFamily="49" charset="-128"/>
              </a:rPr>
              <a:t>関係</a:t>
            </a:r>
          </a:p>
        </p:txBody>
      </p:sp>
      <p:sp>
        <p:nvSpPr>
          <p:cNvPr id="17" name="テキスト ボックス 16">
            <a:extLst>
              <a:ext uri="{FF2B5EF4-FFF2-40B4-BE49-F238E27FC236}">
                <a16:creationId xmlns:a16="http://schemas.microsoft.com/office/drawing/2014/main" id="{CAD4C748-D171-412A-B498-B5B6CA96B4A0}"/>
              </a:ext>
            </a:extLst>
          </p:cNvPr>
          <p:cNvSpPr txBox="1"/>
          <p:nvPr/>
        </p:nvSpPr>
        <p:spPr>
          <a:xfrm>
            <a:off x="2479068" y="6040581"/>
            <a:ext cx="8136904" cy="523220"/>
          </a:xfrm>
          <a:prstGeom prst="rect">
            <a:avLst/>
          </a:prstGeom>
          <a:noFill/>
        </p:spPr>
        <p:txBody>
          <a:bodyPr wrap="square" rtlCol="0">
            <a:spAutoFit/>
          </a:bodyPr>
          <a:lstStyle/>
          <a:p>
            <a:r>
              <a:rPr kumimoji="1" lang="ja-JP" altLang="en-US" sz="2800" b="1" dirty="0">
                <a:latin typeface="BIZ UDPゴシック" panose="020B0400000000000000" pitchFamily="50" charset="-128"/>
                <a:ea typeface="BIZ UDPゴシック" panose="020B0400000000000000" pitchFamily="50" charset="-128"/>
              </a:rPr>
              <a:t>最初から人間は関係の中に位置づけられている</a:t>
            </a:r>
          </a:p>
        </p:txBody>
      </p:sp>
    </p:spTree>
    <p:extLst>
      <p:ext uri="{BB962C8B-B14F-4D97-AF65-F5344CB8AC3E}">
        <p14:creationId xmlns:p14="http://schemas.microsoft.com/office/powerpoint/2010/main" val="234550852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1127448" y="476672"/>
            <a:ext cx="9721080" cy="830997"/>
          </a:xfrm>
          <a:prstGeom prst="rect">
            <a:avLst/>
          </a:prstGeom>
          <a:noFill/>
        </p:spPr>
        <p:txBody>
          <a:bodyPr wrap="square" rtlCol="0">
            <a:spAutoFit/>
          </a:bodyPr>
          <a:lstStyle/>
          <a:p>
            <a:r>
              <a:rPr kumimoji="1" lang="ja-JP" altLang="en-US" sz="480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私</a:t>
            </a:r>
            <a:r>
              <a:rPr kumimoji="1" lang="en-US" altLang="ja-JP" sz="480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kumimoji="1" lang="ja-JP" altLang="en-US" sz="480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個</a:t>
            </a:r>
            <a:r>
              <a:rPr kumimoji="1" lang="en-US" altLang="ja-JP" sz="480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sz="480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の成長が関係の基礎なの？</a:t>
            </a:r>
            <a:endParaRPr kumimoji="1" lang="ja-JP" altLang="en-US" sz="480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endParaRPr>
          </a:p>
        </p:txBody>
      </p:sp>
      <p:grpSp>
        <p:nvGrpSpPr>
          <p:cNvPr id="13" name="Group 2">
            <a:extLst>
              <a:ext uri="{FF2B5EF4-FFF2-40B4-BE49-F238E27FC236}">
                <a16:creationId xmlns:a16="http://schemas.microsoft.com/office/drawing/2014/main" id="{D2AB19F5-56F1-4C59-957F-C533D9EBC3A7}"/>
              </a:ext>
            </a:extLst>
          </p:cNvPr>
          <p:cNvGrpSpPr>
            <a:grpSpLocks/>
          </p:cNvGrpSpPr>
          <p:nvPr/>
        </p:nvGrpSpPr>
        <p:grpSpPr bwMode="auto">
          <a:xfrm>
            <a:off x="2071229" y="2394554"/>
            <a:ext cx="2880320" cy="2674263"/>
            <a:chOff x="2540" y="13245"/>
            <a:chExt cx="1960" cy="1920"/>
          </a:xfrm>
        </p:grpSpPr>
        <p:sp>
          <p:nvSpPr>
            <p:cNvPr id="14" name="Oval 3">
              <a:extLst>
                <a:ext uri="{FF2B5EF4-FFF2-40B4-BE49-F238E27FC236}">
                  <a16:creationId xmlns:a16="http://schemas.microsoft.com/office/drawing/2014/main" id="{0F6D1FB0-BD22-4179-8BA5-299B71E31BA0}"/>
                </a:ext>
              </a:extLst>
            </p:cNvPr>
            <p:cNvSpPr>
              <a:spLocks noChangeArrowheads="1"/>
            </p:cNvSpPr>
            <p:nvPr/>
          </p:nvSpPr>
          <p:spPr bwMode="auto">
            <a:xfrm>
              <a:off x="2540" y="13245"/>
              <a:ext cx="1960" cy="1920"/>
            </a:xfrm>
            <a:prstGeom prst="ellipse">
              <a:avLst/>
            </a:prstGeom>
            <a:gradFill rotWithShape="0">
              <a:gsLst>
                <a:gs pos="0">
                  <a:srgbClr val="70AD47"/>
                </a:gs>
                <a:gs pos="100000">
                  <a:srgbClr val="375623"/>
                </a:gs>
              </a:gsLst>
              <a:lin ang="2700000" scaled="1"/>
            </a:gradFill>
            <a:ln w="12700">
              <a:solidFill>
                <a:srgbClr val="F2F2F2"/>
              </a:solidFill>
              <a:round/>
              <a:headEnd/>
              <a:tailEnd/>
            </a:ln>
            <a:effectLst/>
            <a:extLst>
              <a:ext uri="{AF507438-7753-43E0-B8FC-AC1667EBCBE1}">
                <a14:hiddenEffects xmlns:a14="http://schemas.microsoft.com/office/drawing/2010/main">
                  <a:effectLst>
                    <a:outerShdw dist="406400" dir="10800000" sy="50000" kx="-2453608" rotWithShape="0">
                      <a:srgbClr val="C5E0B3">
                        <a:alpha val="50000"/>
                      </a:srgbClr>
                    </a:outerShdw>
                  </a:effectLst>
                </a14:hiddenEffects>
              </a:ext>
            </a:extLst>
          </p:spPr>
          <p:txBody>
            <a:bodyPr vert="horz" wrap="square" lIns="74295" tIns="8890" rIns="74295" bIns="8890" numCol="1" anchor="t" anchorCtr="0" compatLnSpc="1">
              <a:prstTxWarp prst="textNoShape">
                <a:avLst/>
              </a:prstTxWarp>
            </a:bodyPr>
            <a:lstStyle/>
            <a:p>
              <a:endParaRPr lang="ja-JP" altLang="en-US">
                <a:effectLst>
                  <a:outerShdw blurRad="38100" dist="38100" dir="2700000" algn="tl">
                    <a:srgbClr val="000000">
                      <a:alpha val="43137"/>
                    </a:srgbClr>
                  </a:outerShdw>
                </a:effectLst>
              </a:endParaRPr>
            </a:p>
          </p:txBody>
        </p:sp>
        <p:sp>
          <p:nvSpPr>
            <p:cNvPr id="15" name="Text Box 4">
              <a:extLst>
                <a:ext uri="{FF2B5EF4-FFF2-40B4-BE49-F238E27FC236}">
                  <a16:creationId xmlns:a16="http://schemas.microsoft.com/office/drawing/2014/main" id="{641CB6DC-860D-4F35-83B7-8FAA22C446D1}"/>
                </a:ext>
              </a:extLst>
            </p:cNvPr>
            <p:cNvSpPr txBox="1">
              <a:spLocks noChangeArrowheads="1"/>
            </p:cNvSpPr>
            <p:nvPr/>
          </p:nvSpPr>
          <p:spPr bwMode="auto">
            <a:xfrm>
              <a:off x="2615" y="13804"/>
              <a:ext cx="1786" cy="7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81846" dir="10571156"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pPr marL="0" marR="0" lvl="0" indent="0" algn="ctr" defTabSz="914400" rtl="0" eaLnBrk="0" fontAlgn="base" latinLnBrk="0" hangingPunct="0">
                <a:lnSpc>
                  <a:spcPct val="120000"/>
                </a:lnSpc>
                <a:spcBef>
                  <a:spcPct val="0"/>
                </a:spcBef>
                <a:spcAft>
                  <a:spcPct val="0"/>
                </a:spcAft>
                <a:buClrTx/>
                <a:buSzTx/>
                <a:buFontTx/>
                <a:buNone/>
                <a:tabLst/>
              </a:pPr>
              <a:r>
                <a:rPr kumimoji="0" lang="ja-JP" altLang="en-US" sz="2800" b="1" i="0" u="none" strike="noStrike" cap="none" normalizeH="0" baseline="0">
                  <a:ln>
                    <a:noFill/>
                  </a:ln>
                  <a:solidFill>
                    <a:srgbClr val="FFFFFF"/>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関係が組み込まれた身体</a:t>
              </a:r>
              <a:endParaRPr kumimoji="0" lang="ja-JP" altLang="ja-JP" sz="4000" b="1" i="0" u="none" strike="noStrike" cap="none" normalizeH="0" baseline="0">
                <a:ln>
                  <a:noFill/>
                </a:ln>
                <a:solidFill>
                  <a:schemeClr val="tx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endParaRPr>
            </a:p>
          </p:txBody>
        </p:sp>
      </p:grpSp>
      <p:grpSp>
        <p:nvGrpSpPr>
          <p:cNvPr id="16" name="Group 5">
            <a:extLst>
              <a:ext uri="{FF2B5EF4-FFF2-40B4-BE49-F238E27FC236}">
                <a16:creationId xmlns:a16="http://schemas.microsoft.com/office/drawing/2014/main" id="{2F9DA9B6-997C-4447-9744-E397219178B6}"/>
              </a:ext>
            </a:extLst>
          </p:cNvPr>
          <p:cNvGrpSpPr>
            <a:grpSpLocks/>
          </p:cNvGrpSpPr>
          <p:nvPr/>
        </p:nvGrpSpPr>
        <p:grpSpPr bwMode="auto">
          <a:xfrm>
            <a:off x="5097035" y="2736596"/>
            <a:ext cx="1942381" cy="1944216"/>
            <a:chOff x="4579" y="13123"/>
            <a:chExt cx="1356" cy="1514"/>
          </a:xfrm>
        </p:grpSpPr>
        <p:sp>
          <p:nvSpPr>
            <p:cNvPr id="17" name="AutoShape 6">
              <a:extLst>
                <a:ext uri="{FF2B5EF4-FFF2-40B4-BE49-F238E27FC236}">
                  <a16:creationId xmlns:a16="http://schemas.microsoft.com/office/drawing/2014/main" id="{20B11F27-DFC5-4125-A118-12B79EB41A4B}"/>
                </a:ext>
              </a:extLst>
            </p:cNvPr>
            <p:cNvSpPr>
              <a:spLocks noChangeArrowheads="1"/>
            </p:cNvSpPr>
            <p:nvPr/>
          </p:nvSpPr>
          <p:spPr bwMode="auto">
            <a:xfrm>
              <a:off x="4579" y="13123"/>
              <a:ext cx="1356" cy="1514"/>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2060"/>
            </a:solidFill>
            <a:ln w="19050">
              <a:solidFill>
                <a:srgbClr val="404040"/>
              </a:solidFill>
              <a:miter lim="800000"/>
              <a:headEnd/>
              <a:tailEnd/>
            </a:ln>
            <a:effectLst>
              <a:outerShdw dist="35921" dir="2700000" algn="ctr" rotWithShape="0">
                <a:srgbClr val="BDD6EE">
                  <a:alpha val="50000"/>
                </a:srgbClr>
              </a:outerShdw>
            </a:effectLst>
          </p:spPr>
          <p:txBody>
            <a:bodyPr vert="horz" wrap="square" lIns="74295" tIns="8890" rIns="74295" bIns="8890" numCol="1" anchor="t" anchorCtr="0" compatLnSpc="1">
              <a:prstTxWarp prst="textNoShape">
                <a:avLst/>
              </a:prstTxWarp>
            </a:bodyPr>
            <a:lstStyle/>
            <a:p>
              <a:endParaRPr lang="ja-JP" altLang="en-US"/>
            </a:p>
          </p:txBody>
        </p:sp>
        <p:sp>
          <p:nvSpPr>
            <p:cNvPr id="18" name="Text Box 7">
              <a:extLst>
                <a:ext uri="{FF2B5EF4-FFF2-40B4-BE49-F238E27FC236}">
                  <a16:creationId xmlns:a16="http://schemas.microsoft.com/office/drawing/2014/main" id="{34D98AE2-8E1E-4DC4-8948-54BE14302266}"/>
                </a:ext>
              </a:extLst>
            </p:cNvPr>
            <p:cNvSpPr txBox="1">
              <a:spLocks noChangeArrowheads="1"/>
            </p:cNvSpPr>
            <p:nvPr/>
          </p:nvSpPr>
          <p:spPr bwMode="auto">
            <a:xfrm>
              <a:off x="4834" y="13632"/>
              <a:ext cx="846" cy="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just" defTabSz="914400" rtl="0" eaLnBrk="0" fontAlgn="base" latinLnBrk="0" hangingPunct="0">
                <a:lnSpc>
                  <a:spcPct val="144000"/>
                </a:lnSpc>
                <a:spcBef>
                  <a:spcPct val="0"/>
                </a:spcBef>
                <a:spcAft>
                  <a:spcPct val="0"/>
                </a:spcAft>
                <a:buClrTx/>
                <a:buSzTx/>
                <a:buFontTx/>
                <a:buNone/>
                <a:tabLst/>
              </a:pPr>
              <a:r>
                <a:rPr kumimoji="0" lang="ja-JP" altLang="en-US" sz="3200" b="1" i="0" u="none" strike="noStrike" cap="none" normalizeH="0" baseline="0" dirty="0">
                  <a:ln>
                    <a:noFill/>
                  </a:ln>
                  <a:solidFill>
                    <a:srgbClr val="FFFF00"/>
                  </a:solidFill>
                  <a:effectLst/>
                  <a:latin typeface="BIZ UDゴシック" panose="020B0400000000000000" pitchFamily="49" charset="-128"/>
                  <a:ea typeface="BIZ UDゴシック" panose="020B0400000000000000" pitchFamily="49" charset="-128"/>
                </a:rPr>
                <a:t>予定</a:t>
              </a:r>
              <a:endParaRPr kumimoji="0" lang="ja-JP" altLang="ja-JP" sz="4000" b="0" i="0" u="none" strike="noStrike" cap="none" normalizeH="0" baseline="0" dirty="0">
                <a:ln>
                  <a:noFill/>
                </a:ln>
                <a:solidFill>
                  <a:srgbClr val="FFFF00"/>
                </a:solidFill>
                <a:effectLst/>
                <a:latin typeface="BIZ UDゴシック" panose="020B0400000000000000" pitchFamily="49" charset="-128"/>
                <a:ea typeface="BIZ UDゴシック" panose="020B0400000000000000" pitchFamily="49" charset="-128"/>
              </a:endParaRPr>
            </a:p>
          </p:txBody>
        </p:sp>
      </p:grpSp>
      <p:sp>
        <p:nvSpPr>
          <p:cNvPr id="19" name="Oval 8">
            <a:extLst>
              <a:ext uri="{FF2B5EF4-FFF2-40B4-BE49-F238E27FC236}">
                <a16:creationId xmlns:a16="http://schemas.microsoft.com/office/drawing/2014/main" id="{88E9A894-903A-4F67-97FB-39910D1F6166}"/>
              </a:ext>
            </a:extLst>
          </p:cNvPr>
          <p:cNvSpPr>
            <a:spLocks noChangeArrowheads="1"/>
          </p:cNvSpPr>
          <p:nvPr/>
        </p:nvSpPr>
        <p:spPr bwMode="auto">
          <a:xfrm>
            <a:off x="7184902" y="1844824"/>
            <a:ext cx="3382541" cy="3970449"/>
          </a:xfrm>
          <a:prstGeom prst="ellipse">
            <a:avLst/>
          </a:prstGeom>
          <a:solidFill>
            <a:srgbClr val="FFFF00"/>
          </a:solidFill>
          <a:ln w="9525">
            <a:solidFill>
              <a:srgbClr val="000000"/>
            </a:solidFill>
            <a:round/>
            <a:headEnd/>
            <a:tailEnd/>
          </a:ln>
        </p:spPr>
        <p:txBody>
          <a:bodyPr vert="horz" wrap="square" lIns="74295" tIns="8890" rIns="74295" bIns="8890" numCol="1" anchor="t" anchorCtr="0" compatLnSpc="1">
            <a:prstTxWarp prst="textNoShape">
              <a:avLst/>
            </a:prstTxWarp>
          </a:bodyPr>
          <a:lstStyle/>
          <a:p>
            <a:endParaRPr lang="ja-JP" altLang="en-US"/>
          </a:p>
        </p:txBody>
      </p:sp>
      <p:grpSp>
        <p:nvGrpSpPr>
          <p:cNvPr id="24" name="グループ化 23">
            <a:extLst>
              <a:ext uri="{FF2B5EF4-FFF2-40B4-BE49-F238E27FC236}">
                <a16:creationId xmlns:a16="http://schemas.microsoft.com/office/drawing/2014/main" id="{4A956498-462F-44BF-A456-A6C964FA7FBB}"/>
              </a:ext>
            </a:extLst>
          </p:cNvPr>
          <p:cNvGrpSpPr/>
          <p:nvPr/>
        </p:nvGrpSpPr>
        <p:grpSpPr>
          <a:xfrm>
            <a:off x="8110364" y="2744924"/>
            <a:ext cx="1502135" cy="1368151"/>
            <a:chOff x="8040216" y="2636912"/>
            <a:chExt cx="1502135" cy="1368151"/>
          </a:xfrm>
        </p:grpSpPr>
        <p:sp>
          <p:nvSpPr>
            <p:cNvPr id="22" name="Oval 9">
              <a:extLst>
                <a:ext uri="{FF2B5EF4-FFF2-40B4-BE49-F238E27FC236}">
                  <a16:creationId xmlns:a16="http://schemas.microsoft.com/office/drawing/2014/main" id="{F18CD30E-1388-4D24-BF7A-C12AF25BEC3D}"/>
                </a:ext>
              </a:extLst>
            </p:cNvPr>
            <p:cNvSpPr>
              <a:spLocks noChangeArrowheads="1"/>
            </p:cNvSpPr>
            <p:nvPr/>
          </p:nvSpPr>
          <p:spPr bwMode="auto">
            <a:xfrm>
              <a:off x="8040216" y="2636912"/>
              <a:ext cx="1502135" cy="1368151"/>
            </a:xfrm>
            <a:prstGeom prst="ellipse">
              <a:avLst/>
            </a:prstGeom>
            <a:solidFill>
              <a:srgbClr val="FFE599"/>
            </a:solidFill>
            <a:ln w="9525">
              <a:solidFill>
                <a:srgbClr val="000000"/>
              </a:solidFill>
              <a:round/>
              <a:headEnd/>
              <a:tailEnd/>
            </a:ln>
          </p:spPr>
          <p:txBody>
            <a:bodyPr vert="horz" wrap="square" lIns="74295" tIns="8890" rIns="74295" bIns="8890" numCol="1" anchor="ctr" anchorCtr="0" compatLnSpc="1">
              <a:prstTxWarp prst="textNoShape">
                <a:avLst/>
              </a:prstTxWarp>
            </a:bodyPr>
            <a:lstStyle/>
            <a:p>
              <a:pPr marL="0" marR="0" lvl="0" indent="0" algn="ctr" defTabSz="914400" rtl="0" eaLnBrk="0" fontAlgn="base" latinLnBrk="0" hangingPunct="0">
                <a:lnSpc>
                  <a:spcPct val="200000"/>
                </a:lnSpc>
                <a:spcBef>
                  <a:spcPct val="0"/>
                </a:spcBef>
                <a:spcAft>
                  <a:spcPct val="0"/>
                </a:spcAft>
                <a:buClrTx/>
                <a:buSzTx/>
                <a:buFontTx/>
                <a:buNone/>
                <a:tabLst/>
              </a:pPr>
              <a:endParaRPr kumimoji="0" lang="ja-JP" altLang="ja-JP" sz="3600" b="0" i="0" u="none" strike="noStrike" cap="none" normalizeH="0" dirty="0">
                <a:ln>
                  <a:noFill/>
                </a:ln>
                <a:solidFill>
                  <a:schemeClr val="tx1"/>
                </a:solidFill>
                <a:effectLst/>
                <a:latin typeface="BIZ UDゴシック" panose="020B0400000000000000" pitchFamily="49" charset="-128"/>
                <a:ea typeface="BIZ UDゴシック" panose="020B0400000000000000" pitchFamily="49" charset="-128"/>
              </a:endParaRPr>
            </a:p>
          </p:txBody>
        </p:sp>
        <p:sp>
          <p:nvSpPr>
            <p:cNvPr id="23" name="テキスト ボックス 22">
              <a:extLst>
                <a:ext uri="{FF2B5EF4-FFF2-40B4-BE49-F238E27FC236}">
                  <a16:creationId xmlns:a16="http://schemas.microsoft.com/office/drawing/2014/main" id="{4FC473A5-E120-447B-9DEA-606FC8CA1738}"/>
                </a:ext>
              </a:extLst>
            </p:cNvPr>
            <p:cNvSpPr txBox="1"/>
            <p:nvPr/>
          </p:nvSpPr>
          <p:spPr>
            <a:xfrm>
              <a:off x="8408120" y="2905488"/>
              <a:ext cx="936104" cy="830997"/>
            </a:xfrm>
            <a:prstGeom prst="rect">
              <a:avLst/>
            </a:prstGeom>
            <a:noFill/>
          </p:spPr>
          <p:txBody>
            <a:bodyPr wrap="square" rtlCol="0">
              <a:spAutoFit/>
            </a:bodyPr>
            <a:lstStyle/>
            <a:p>
              <a:r>
                <a:rPr kumimoji="1" lang="ja-JP" altLang="en-US" sz="4800" b="1" dirty="0">
                  <a:latin typeface="BIZ UDゴシック" panose="020B0400000000000000" pitchFamily="49" charset="-128"/>
                  <a:ea typeface="BIZ UDゴシック" panose="020B0400000000000000" pitchFamily="49" charset="-128"/>
                </a:rPr>
                <a:t>個</a:t>
              </a:r>
            </a:p>
          </p:txBody>
        </p:sp>
      </p:grpSp>
      <p:grpSp>
        <p:nvGrpSpPr>
          <p:cNvPr id="25" name="グループ化 24">
            <a:extLst>
              <a:ext uri="{FF2B5EF4-FFF2-40B4-BE49-F238E27FC236}">
                <a16:creationId xmlns:a16="http://schemas.microsoft.com/office/drawing/2014/main" id="{7B2AFD5D-4805-438C-84B9-E5F738F654FF}"/>
              </a:ext>
            </a:extLst>
          </p:cNvPr>
          <p:cNvGrpSpPr/>
          <p:nvPr/>
        </p:nvGrpSpPr>
        <p:grpSpPr>
          <a:xfrm>
            <a:off x="8195252" y="3969245"/>
            <a:ext cx="1502135" cy="1368151"/>
            <a:chOff x="8040216" y="2636912"/>
            <a:chExt cx="1502135" cy="1368151"/>
          </a:xfrm>
        </p:grpSpPr>
        <p:sp>
          <p:nvSpPr>
            <p:cNvPr id="26" name="Oval 9">
              <a:extLst>
                <a:ext uri="{FF2B5EF4-FFF2-40B4-BE49-F238E27FC236}">
                  <a16:creationId xmlns:a16="http://schemas.microsoft.com/office/drawing/2014/main" id="{D1B8F588-6115-4CB2-B58D-62A0BBC5E455}"/>
                </a:ext>
              </a:extLst>
            </p:cNvPr>
            <p:cNvSpPr>
              <a:spLocks noChangeArrowheads="1"/>
            </p:cNvSpPr>
            <p:nvPr/>
          </p:nvSpPr>
          <p:spPr bwMode="auto">
            <a:xfrm>
              <a:off x="8040216" y="2636912"/>
              <a:ext cx="1502135" cy="1368151"/>
            </a:xfrm>
            <a:prstGeom prst="ellipse">
              <a:avLst/>
            </a:prstGeom>
            <a:solidFill>
              <a:srgbClr val="FFE599"/>
            </a:solidFill>
            <a:ln w="9525">
              <a:solidFill>
                <a:srgbClr val="000000"/>
              </a:solidFill>
              <a:round/>
              <a:headEnd/>
              <a:tailEnd/>
            </a:ln>
          </p:spPr>
          <p:txBody>
            <a:bodyPr vert="horz" wrap="square" lIns="74295" tIns="8890" rIns="74295" bIns="8890" numCol="1" anchor="ctr" anchorCtr="0" compatLnSpc="1">
              <a:prstTxWarp prst="textNoShape">
                <a:avLst/>
              </a:prstTxWarp>
            </a:bodyPr>
            <a:lstStyle/>
            <a:p>
              <a:pPr marL="0" marR="0" lvl="0" indent="0" algn="ctr" defTabSz="914400" rtl="0" eaLnBrk="0" fontAlgn="base" latinLnBrk="0" hangingPunct="0">
                <a:lnSpc>
                  <a:spcPct val="200000"/>
                </a:lnSpc>
                <a:spcBef>
                  <a:spcPct val="0"/>
                </a:spcBef>
                <a:spcAft>
                  <a:spcPct val="0"/>
                </a:spcAft>
                <a:buClrTx/>
                <a:buSzTx/>
                <a:buFontTx/>
                <a:buNone/>
                <a:tabLst/>
              </a:pPr>
              <a:endParaRPr kumimoji="0" lang="ja-JP" altLang="ja-JP" sz="3600" b="0" i="0" u="none" strike="noStrike" cap="none" normalizeH="0" dirty="0">
                <a:ln>
                  <a:noFill/>
                </a:ln>
                <a:solidFill>
                  <a:schemeClr val="tx1"/>
                </a:solidFill>
                <a:effectLst/>
                <a:latin typeface="BIZ UDゴシック" panose="020B0400000000000000" pitchFamily="49" charset="-128"/>
                <a:ea typeface="BIZ UDゴシック" panose="020B0400000000000000" pitchFamily="49" charset="-128"/>
              </a:endParaRPr>
            </a:p>
          </p:txBody>
        </p:sp>
        <p:sp>
          <p:nvSpPr>
            <p:cNvPr id="27" name="テキスト ボックス 26">
              <a:extLst>
                <a:ext uri="{FF2B5EF4-FFF2-40B4-BE49-F238E27FC236}">
                  <a16:creationId xmlns:a16="http://schemas.microsoft.com/office/drawing/2014/main" id="{58AFBA5A-44A5-4282-819D-69558DC3F392}"/>
                </a:ext>
              </a:extLst>
            </p:cNvPr>
            <p:cNvSpPr txBox="1"/>
            <p:nvPr/>
          </p:nvSpPr>
          <p:spPr>
            <a:xfrm>
              <a:off x="8408120" y="2905488"/>
              <a:ext cx="936104" cy="830997"/>
            </a:xfrm>
            <a:prstGeom prst="rect">
              <a:avLst/>
            </a:prstGeom>
            <a:noFill/>
          </p:spPr>
          <p:txBody>
            <a:bodyPr wrap="square" rtlCol="0">
              <a:spAutoFit/>
            </a:bodyPr>
            <a:lstStyle/>
            <a:p>
              <a:r>
                <a:rPr kumimoji="1" lang="ja-JP" altLang="en-US" sz="4800" b="1" dirty="0">
                  <a:latin typeface="BIZ UDゴシック" panose="020B0400000000000000" pitchFamily="49" charset="-128"/>
                  <a:ea typeface="BIZ UDゴシック" panose="020B0400000000000000" pitchFamily="49" charset="-128"/>
                </a:rPr>
                <a:t>個</a:t>
              </a:r>
            </a:p>
          </p:txBody>
        </p:sp>
      </p:grpSp>
      <p:sp>
        <p:nvSpPr>
          <p:cNvPr id="28" name="テキスト ボックス 27">
            <a:extLst>
              <a:ext uri="{FF2B5EF4-FFF2-40B4-BE49-F238E27FC236}">
                <a16:creationId xmlns:a16="http://schemas.microsoft.com/office/drawing/2014/main" id="{F43C82B8-8CBF-409B-BA58-697026F5926F}"/>
              </a:ext>
            </a:extLst>
          </p:cNvPr>
          <p:cNvSpPr txBox="1"/>
          <p:nvPr/>
        </p:nvSpPr>
        <p:spPr>
          <a:xfrm>
            <a:off x="8110364" y="1940931"/>
            <a:ext cx="1703901" cy="707886"/>
          </a:xfrm>
          <a:prstGeom prst="rect">
            <a:avLst/>
          </a:prstGeom>
          <a:noFill/>
        </p:spPr>
        <p:txBody>
          <a:bodyPr wrap="square" rtlCol="0">
            <a:spAutoFit/>
          </a:bodyPr>
          <a:lstStyle/>
          <a:p>
            <a:pPr algn="ctr"/>
            <a:r>
              <a:rPr kumimoji="1" lang="ja-JP" altLang="en-US" sz="4000" b="1" dirty="0">
                <a:latin typeface="BIZ UDゴシック" panose="020B0400000000000000" pitchFamily="49" charset="-128"/>
                <a:ea typeface="BIZ UDゴシック" panose="020B0400000000000000" pitchFamily="49" charset="-128"/>
              </a:rPr>
              <a:t>関係</a:t>
            </a:r>
          </a:p>
        </p:txBody>
      </p:sp>
      <p:sp>
        <p:nvSpPr>
          <p:cNvPr id="29" name="テキスト ボックス 28">
            <a:extLst>
              <a:ext uri="{FF2B5EF4-FFF2-40B4-BE49-F238E27FC236}">
                <a16:creationId xmlns:a16="http://schemas.microsoft.com/office/drawing/2014/main" id="{4B6B3160-260B-4FFD-9030-D35608D2B68A}"/>
              </a:ext>
            </a:extLst>
          </p:cNvPr>
          <p:cNvSpPr txBox="1"/>
          <p:nvPr/>
        </p:nvSpPr>
        <p:spPr>
          <a:xfrm>
            <a:off x="7411386" y="5318287"/>
            <a:ext cx="2900090" cy="1077218"/>
          </a:xfrm>
          <a:prstGeom prst="rect">
            <a:avLst/>
          </a:prstGeom>
          <a:solidFill>
            <a:srgbClr val="FFFF00"/>
          </a:solidFill>
          <a:ln w="28575">
            <a:solidFill>
              <a:schemeClr val="tx1"/>
            </a:solidFill>
          </a:ln>
        </p:spPr>
        <p:txBody>
          <a:bodyPr wrap="square" rtlCol="0">
            <a:spAutoFit/>
          </a:bodyPr>
          <a:lstStyle/>
          <a:p>
            <a:pPr algn="ctr"/>
            <a:r>
              <a:rPr kumimoji="1" lang="ja-JP" altLang="en-US" sz="3200" b="1" dirty="0">
                <a:latin typeface="BIZ UDゴシック" panose="020B0400000000000000" pitchFamily="49" charset="-128"/>
                <a:ea typeface="BIZ UDゴシック" panose="020B0400000000000000" pitchFamily="49" charset="-128"/>
              </a:rPr>
              <a:t>本来の人間の在りよう</a:t>
            </a:r>
          </a:p>
        </p:txBody>
      </p:sp>
      <p:pic>
        <p:nvPicPr>
          <p:cNvPr id="20" name="図 19">
            <a:extLst>
              <a:ext uri="{FF2B5EF4-FFF2-40B4-BE49-F238E27FC236}">
                <a16:creationId xmlns:a16="http://schemas.microsoft.com/office/drawing/2014/main" id="{5A73FBDB-9F86-4D3A-8CE8-0C0DA4DAD06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4662" y="5589240"/>
            <a:ext cx="952500" cy="952500"/>
          </a:xfrm>
          <a:prstGeom prst="rect">
            <a:avLst/>
          </a:prstGeom>
        </p:spPr>
      </p:pic>
      <p:sp>
        <p:nvSpPr>
          <p:cNvPr id="2" name="スライド番号プレースホルダー 1">
            <a:extLst>
              <a:ext uri="{FF2B5EF4-FFF2-40B4-BE49-F238E27FC236}">
                <a16:creationId xmlns:a16="http://schemas.microsoft.com/office/drawing/2014/main" id="{4E884F1E-4307-4338-BB03-3FADB9630EFF}"/>
              </a:ext>
            </a:extLst>
          </p:cNvPr>
          <p:cNvSpPr>
            <a:spLocks noGrp="1"/>
          </p:cNvSpPr>
          <p:nvPr>
            <p:ph type="sldNum" sz="quarter" idx="12"/>
          </p:nvPr>
        </p:nvSpPr>
        <p:spPr/>
        <p:txBody>
          <a:bodyPr/>
          <a:lstStyle/>
          <a:p>
            <a:fld id="{A72C43C9-C29A-4086-B3B4-1F599B556F9C}" type="slidenum">
              <a:rPr kumimoji="1" lang="ja-JP" altLang="en-US" smtClean="0"/>
              <a:t>26</a:t>
            </a:fld>
            <a:endParaRPr kumimoji="1" lang="ja-JP" altLang="en-US"/>
          </a:p>
        </p:txBody>
      </p:sp>
    </p:spTree>
    <p:extLst>
      <p:ext uri="{BB962C8B-B14F-4D97-AF65-F5344CB8AC3E}">
        <p14:creationId xmlns:p14="http://schemas.microsoft.com/office/powerpoint/2010/main" val="27041434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B2393270-9EF7-4C56-86BD-4F40C095F81B}"/>
              </a:ext>
            </a:extLst>
          </p:cNvPr>
          <p:cNvSpPr>
            <a:spLocks noGrp="1"/>
          </p:cNvSpPr>
          <p:nvPr>
            <p:ph type="sldNum" sz="quarter" idx="12"/>
          </p:nvPr>
        </p:nvSpPr>
        <p:spPr/>
        <p:txBody>
          <a:bodyPr/>
          <a:lstStyle/>
          <a:p>
            <a:fld id="{A72C43C9-C29A-4086-B3B4-1F599B556F9C}" type="slidenum">
              <a:rPr kumimoji="1" lang="ja-JP" altLang="en-US" smtClean="0"/>
              <a:t>27</a:t>
            </a:fld>
            <a:endParaRPr kumimoji="1" lang="ja-JP" altLang="en-US"/>
          </a:p>
        </p:txBody>
      </p:sp>
      <p:sp>
        <p:nvSpPr>
          <p:cNvPr id="5" name="テキスト ボックス 4">
            <a:extLst>
              <a:ext uri="{FF2B5EF4-FFF2-40B4-BE49-F238E27FC236}">
                <a16:creationId xmlns:a16="http://schemas.microsoft.com/office/drawing/2014/main" id="{00C5CF7A-51F4-4152-9191-CCC92C7704EA}"/>
              </a:ext>
            </a:extLst>
          </p:cNvPr>
          <p:cNvSpPr txBox="1"/>
          <p:nvPr/>
        </p:nvSpPr>
        <p:spPr>
          <a:xfrm>
            <a:off x="1775520" y="2154570"/>
            <a:ext cx="8640960" cy="1200329"/>
          </a:xfrm>
          <a:prstGeom prst="rect">
            <a:avLst/>
          </a:prstGeom>
          <a:noFill/>
        </p:spPr>
        <p:txBody>
          <a:bodyPr wrap="square" rtlCol="0">
            <a:spAutoFit/>
          </a:bodyPr>
          <a:lstStyle/>
          <a:p>
            <a:r>
              <a:rPr kumimoji="1" lang="ja-JP" altLang="en-US" sz="3600" dirty="0">
                <a:latin typeface="BIZ UDPゴシック" panose="020B0400000000000000" pitchFamily="50" charset="-128"/>
                <a:ea typeface="BIZ UDPゴシック" panose="020B0400000000000000" pitchFamily="50" charset="-128"/>
              </a:rPr>
              <a:t>なぜ、こんな風に考えているのか、その例を見てみましょう</a:t>
            </a:r>
          </a:p>
        </p:txBody>
      </p:sp>
      <p:sp>
        <p:nvSpPr>
          <p:cNvPr id="6" name="テキスト ボックス 5">
            <a:extLst>
              <a:ext uri="{FF2B5EF4-FFF2-40B4-BE49-F238E27FC236}">
                <a16:creationId xmlns:a16="http://schemas.microsoft.com/office/drawing/2014/main" id="{AD59E104-1435-4EF4-BFB2-BCA66EF866F1}"/>
              </a:ext>
            </a:extLst>
          </p:cNvPr>
          <p:cNvSpPr txBox="1"/>
          <p:nvPr/>
        </p:nvSpPr>
        <p:spPr>
          <a:xfrm>
            <a:off x="6456040" y="4941168"/>
            <a:ext cx="4968552" cy="461665"/>
          </a:xfrm>
          <a:prstGeom prst="rect">
            <a:avLst/>
          </a:prstGeom>
          <a:noFill/>
        </p:spPr>
        <p:txBody>
          <a:bodyPr wrap="square" rtlCol="0">
            <a:spAutoFit/>
          </a:bodyPr>
          <a:lstStyle/>
          <a:p>
            <a:pPr algn="ctr"/>
            <a:r>
              <a:rPr kumimoji="1" lang="ja-JP" altLang="en-US" sz="2400" dirty="0">
                <a:latin typeface="BIZ UDPゴシック" panose="020B0400000000000000" pitchFamily="50" charset="-128"/>
                <a:ea typeface="BIZ UDPゴシック" panose="020B0400000000000000" pitchFamily="50" charset="-128"/>
              </a:rPr>
              <a:t>浜田寿美男を参考にしています</a:t>
            </a:r>
          </a:p>
        </p:txBody>
      </p:sp>
    </p:spTree>
    <p:extLst>
      <p:ext uri="{BB962C8B-B14F-4D97-AF65-F5344CB8AC3E}">
        <p14:creationId xmlns:p14="http://schemas.microsoft.com/office/powerpoint/2010/main" val="357800574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男性がスッキリした&lt;strong&gt;笑顔&lt;/strong&gt;で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9476" y="3026696"/>
            <a:ext cx="3528392" cy="3188784"/>
          </a:xfrm>
          <a:prstGeom prst="rect">
            <a:avLst/>
          </a:prstGeom>
        </p:spPr>
      </p:pic>
      <p:sp>
        <p:nvSpPr>
          <p:cNvPr id="6" name="円形吹き出し 5"/>
          <p:cNvSpPr/>
          <p:nvPr/>
        </p:nvSpPr>
        <p:spPr>
          <a:xfrm>
            <a:off x="3719736" y="2359096"/>
            <a:ext cx="3204356" cy="1872208"/>
          </a:xfrm>
          <a:prstGeom prst="wedgeEllipseCallout">
            <a:avLst>
              <a:gd name="adj1" fmla="val -46782"/>
              <a:gd name="adj2" fmla="val 35631"/>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p>
            <a:pPr algn="ctr"/>
            <a:r>
              <a:rPr kumimoji="1" lang="ja-JP" altLang="en-US" sz="400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おはよう</a:t>
            </a:r>
          </a:p>
        </p:txBody>
      </p:sp>
      <p:sp>
        <p:nvSpPr>
          <p:cNvPr id="7" name="テキスト ボックス 6"/>
          <p:cNvSpPr txBox="1"/>
          <p:nvPr/>
        </p:nvSpPr>
        <p:spPr>
          <a:xfrm>
            <a:off x="1122821" y="2474893"/>
            <a:ext cx="2428556" cy="954107"/>
          </a:xfrm>
          <a:prstGeom prst="rect">
            <a:avLst/>
          </a:prstGeom>
          <a:noFill/>
        </p:spPr>
        <p:txBody>
          <a:bodyPr wrap="square" rtlCol="0">
            <a:spAutoFit/>
          </a:bodyPr>
          <a:lstStyle/>
          <a:p>
            <a:pPr algn="ctr"/>
            <a:r>
              <a:rPr kumimoji="1" lang="ja-JP" altLang="en-US" sz="2800" dirty="0">
                <a:solidFill>
                  <a:srgbClr val="FF0000"/>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支援している利用者</a:t>
            </a:r>
          </a:p>
        </p:txBody>
      </p:sp>
      <p:pic>
        <p:nvPicPr>
          <p:cNvPr id="8" name="図 7" descr="&lt;strong&gt;後姿&lt;/strong&gt;の&lt;strong&gt;イラスト&lt;/strong&gt;｜フリー素材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4092" y="2480827"/>
            <a:ext cx="2930809" cy="4296244"/>
          </a:xfrm>
          <a:prstGeom prst="rect">
            <a:avLst/>
          </a:prstGeom>
        </p:spPr>
      </p:pic>
      <p:sp>
        <p:nvSpPr>
          <p:cNvPr id="9" name="円形吹き出し 8"/>
          <p:cNvSpPr/>
          <p:nvPr/>
        </p:nvSpPr>
        <p:spPr>
          <a:xfrm>
            <a:off x="8638184" y="1038183"/>
            <a:ext cx="2930809" cy="1779360"/>
          </a:xfrm>
          <a:prstGeom prst="wedgeEllipseCallout">
            <a:avLst>
              <a:gd name="adj1" fmla="val -41778"/>
              <a:gd name="adj2" fmla="val 62782"/>
            </a:avLst>
          </a:prstGeom>
          <a:solidFill>
            <a:schemeClr val="tx2">
              <a:lumMod val="20000"/>
              <a:lumOff val="8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kumimoji="1" lang="ja-JP" altLang="en-US" sz="2800" dirty="0">
                <a:solidFill>
                  <a:schemeClr val="tx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なんて応えますか？</a:t>
            </a:r>
          </a:p>
        </p:txBody>
      </p:sp>
      <p:sp>
        <p:nvSpPr>
          <p:cNvPr id="3" name="テキスト ボックス 2">
            <a:extLst>
              <a:ext uri="{FF2B5EF4-FFF2-40B4-BE49-F238E27FC236}">
                <a16:creationId xmlns:a16="http://schemas.microsoft.com/office/drawing/2014/main" id="{B8CB4397-A390-4579-BBED-04B45D5F2C50}"/>
              </a:ext>
            </a:extLst>
          </p:cNvPr>
          <p:cNvSpPr txBox="1"/>
          <p:nvPr/>
        </p:nvSpPr>
        <p:spPr>
          <a:xfrm>
            <a:off x="623007" y="642520"/>
            <a:ext cx="7622088" cy="830997"/>
          </a:xfrm>
          <a:prstGeom prst="rect">
            <a:avLst/>
          </a:prstGeom>
          <a:noFill/>
        </p:spPr>
        <p:txBody>
          <a:bodyPr wrap="square" rtlCol="0">
            <a:spAutoFit/>
          </a:bodyPr>
          <a:lstStyle/>
          <a:p>
            <a:r>
              <a:rPr kumimoji="1" lang="ja-JP" altLang="en-US" sz="480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私</a:t>
            </a:r>
            <a:r>
              <a:rPr kumimoji="1" lang="en-US" altLang="ja-JP" sz="480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kumimoji="1" lang="ja-JP" altLang="en-US" sz="480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個</a:t>
            </a:r>
            <a:r>
              <a:rPr kumimoji="1" lang="en-US" altLang="ja-JP" sz="480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kumimoji="1" lang="ja-JP" altLang="en-US" sz="480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を超えた関係</a:t>
            </a:r>
            <a:r>
              <a:rPr lang="ja-JP" altLang="en-US" sz="480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の形成</a:t>
            </a:r>
            <a:endParaRPr kumimoji="1" lang="ja-JP" altLang="en-US" sz="4800" dirty="0"/>
          </a:p>
        </p:txBody>
      </p:sp>
      <p:pic>
        <p:nvPicPr>
          <p:cNvPr id="10" name="図 9">
            <a:extLst>
              <a:ext uri="{FF2B5EF4-FFF2-40B4-BE49-F238E27FC236}">
                <a16:creationId xmlns:a16="http://schemas.microsoft.com/office/drawing/2014/main" id="{DC946EB3-5F56-4240-BAF2-C3A9FE6C2486}"/>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4662" y="5589240"/>
            <a:ext cx="952500" cy="952500"/>
          </a:xfrm>
          <a:prstGeom prst="rect">
            <a:avLst/>
          </a:prstGeom>
        </p:spPr>
      </p:pic>
      <p:sp>
        <p:nvSpPr>
          <p:cNvPr id="2" name="スライド番号プレースホルダー 1">
            <a:extLst>
              <a:ext uri="{FF2B5EF4-FFF2-40B4-BE49-F238E27FC236}">
                <a16:creationId xmlns:a16="http://schemas.microsoft.com/office/drawing/2014/main" id="{22129CD3-C75C-4C54-8A84-421C5053BDE7}"/>
              </a:ext>
            </a:extLst>
          </p:cNvPr>
          <p:cNvSpPr>
            <a:spLocks noGrp="1"/>
          </p:cNvSpPr>
          <p:nvPr>
            <p:ph type="sldNum" sz="quarter" idx="12"/>
          </p:nvPr>
        </p:nvSpPr>
        <p:spPr/>
        <p:txBody>
          <a:bodyPr/>
          <a:lstStyle/>
          <a:p>
            <a:fld id="{A72C43C9-C29A-4086-B3B4-1F599B556F9C}" type="slidenum">
              <a:rPr kumimoji="1" lang="ja-JP" altLang="en-US" smtClean="0"/>
              <a:t>28</a:t>
            </a:fld>
            <a:endParaRPr kumimoji="1" lang="ja-JP" altLang="en-US"/>
          </a:p>
        </p:txBody>
      </p:sp>
    </p:spTree>
    <p:extLst>
      <p:ext uri="{BB962C8B-B14F-4D97-AF65-F5344CB8AC3E}">
        <p14:creationId xmlns:p14="http://schemas.microsoft.com/office/powerpoint/2010/main" val="1059888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199456" y="557295"/>
            <a:ext cx="9217024" cy="769441"/>
          </a:xfrm>
          <a:prstGeom prst="rect">
            <a:avLst/>
          </a:prstGeom>
          <a:noFill/>
        </p:spPr>
        <p:txBody>
          <a:bodyPr wrap="square" rtlCol="0">
            <a:spAutoFit/>
          </a:bodyPr>
          <a:lstStyle/>
          <a:p>
            <a:r>
              <a:rPr kumimoji="1" lang="ja-JP" altLang="en-US" sz="440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この場面で何が起こっているのか？</a:t>
            </a:r>
          </a:p>
        </p:txBody>
      </p:sp>
      <p:pic>
        <p:nvPicPr>
          <p:cNvPr id="11" name="図 10" descr="&lt;strong&gt;後姿&lt;/strong&gt;の&lt;strong&gt;イラスト&lt;/strong&gt;｜フリー素材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5063" y="1985428"/>
            <a:ext cx="3044770" cy="4296244"/>
          </a:xfrm>
          <a:prstGeom prst="rect">
            <a:avLst/>
          </a:prstGeom>
        </p:spPr>
      </p:pic>
      <p:sp>
        <p:nvSpPr>
          <p:cNvPr id="2" name="テキスト ボックス 1">
            <a:extLst>
              <a:ext uri="{FF2B5EF4-FFF2-40B4-BE49-F238E27FC236}">
                <a16:creationId xmlns:a16="http://schemas.microsoft.com/office/drawing/2014/main" id="{95E205FC-5AA6-40BA-8FEA-00C59B25DAC9}"/>
              </a:ext>
            </a:extLst>
          </p:cNvPr>
          <p:cNvSpPr txBox="1"/>
          <p:nvPr/>
        </p:nvSpPr>
        <p:spPr>
          <a:xfrm>
            <a:off x="4880575" y="2708920"/>
            <a:ext cx="4333291" cy="1077218"/>
          </a:xfrm>
          <a:prstGeom prst="rect">
            <a:avLst/>
          </a:prstGeom>
          <a:noFill/>
        </p:spPr>
        <p:txBody>
          <a:bodyPr wrap="square" rtlCol="0">
            <a:spAutoFit/>
          </a:bodyPr>
          <a:lstStyle/>
          <a:p>
            <a:r>
              <a:rPr kumimoji="1" lang="ja-JP" altLang="en-US" sz="320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○個（私という意識）としての反応</a:t>
            </a:r>
          </a:p>
        </p:txBody>
      </p:sp>
      <p:sp>
        <p:nvSpPr>
          <p:cNvPr id="17" name="テキスト ボックス 16">
            <a:extLst>
              <a:ext uri="{FF2B5EF4-FFF2-40B4-BE49-F238E27FC236}">
                <a16:creationId xmlns:a16="http://schemas.microsoft.com/office/drawing/2014/main" id="{8D2EDF95-A341-4B70-B3BA-331FC863B69B}"/>
              </a:ext>
            </a:extLst>
          </p:cNvPr>
          <p:cNvSpPr txBox="1"/>
          <p:nvPr/>
        </p:nvSpPr>
        <p:spPr>
          <a:xfrm>
            <a:off x="4871864" y="4562606"/>
            <a:ext cx="5832648" cy="584775"/>
          </a:xfrm>
          <a:prstGeom prst="rect">
            <a:avLst/>
          </a:prstGeom>
          <a:noFill/>
        </p:spPr>
        <p:txBody>
          <a:bodyPr wrap="square" rtlCol="0">
            <a:spAutoFit/>
          </a:bodyPr>
          <a:lstStyle/>
          <a:p>
            <a:r>
              <a:rPr kumimoji="1" lang="ja-JP" altLang="en-US" sz="320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○身体としての反応</a:t>
            </a:r>
          </a:p>
        </p:txBody>
      </p:sp>
      <p:pic>
        <p:nvPicPr>
          <p:cNvPr id="6" name="図 5">
            <a:extLst>
              <a:ext uri="{FF2B5EF4-FFF2-40B4-BE49-F238E27FC236}">
                <a16:creationId xmlns:a16="http://schemas.microsoft.com/office/drawing/2014/main" id="{202A3C04-E5F1-4343-A499-A91317890EE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4662" y="5589240"/>
            <a:ext cx="952500" cy="952500"/>
          </a:xfrm>
          <a:prstGeom prst="rect">
            <a:avLst/>
          </a:prstGeom>
        </p:spPr>
      </p:pic>
      <p:sp>
        <p:nvSpPr>
          <p:cNvPr id="3" name="スライド番号プレースホルダー 2">
            <a:extLst>
              <a:ext uri="{FF2B5EF4-FFF2-40B4-BE49-F238E27FC236}">
                <a16:creationId xmlns:a16="http://schemas.microsoft.com/office/drawing/2014/main" id="{C72E46BC-A5A8-4C98-932E-25A09C537030}"/>
              </a:ext>
            </a:extLst>
          </p:cNvPr>
          <p:cNvSpPr>
            <a:spLocks noGrp="1"/>
          </p:cNvSpPr>
          <p:nvPr>
            <p:ph type="sldNum" sz="quarter" idx="12"/>
          </p:nvPr>
        </p:nvSpPr>
        <p:spPr/>
        <p:txBody>
          <a:bodyPr/>
          <a:lstStyle/>
          <a:p>
            <a:fld id="{A72C43C9-C29A-4086-B3B4-1F599B556F9C}" type="slidenum">
              <a:rPr kumimoji="1" lang="ja-JP" altLang="en-US" smtClean="0"/>
              <a:t>29</a:t>
            </a:fld>
            <a:endParaRPr kumimoji="1" lang="ja-JP" altLang="en-US"/>
          </a:p>
        </p:txBody>
      </p:sp>
    </p:spTree>
    <p:extLst>
      <p:ext uri="{BB962C8B-B14F-4D97-AF65-F5344CB8AC3E}">
        <p14:creationId xmlns:p14="http://schemas.microsoft.com/office/powerpoint/2010/main" val="11005896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11424" y="349601"/>
            <a:ext cx="7050491" cy="1143000"/>
          </a:xfrm>
          <a:effectLst>
            <a:outerShdw blurRad="50800" dist="38100" dir="2700000" algn="tl" rotWithShape="0">
              <a:prstClr val="black">
                <a:alpha val="40000"/>
              </a:prstClr>
            </a:outerShdw>
          </a:effectLst>
        </p:spPr>
        <p:txBody>
          <a:bodyPr>
            <a:normAutofit/>
          </a:bodyPr>
          <a:lstStyle/>
          <a:p>
            <a:pPr algn="l"/>
            <a:r>
              <a:rPr kumimoji="1" lang="ja-JP" altLang="en-US" dirty="0">
                <a:latin typeface="BIZ UDゴシック" panose="020B0400000000000000" pitchFamily="49" charset="-128"/>
                <a:ea typeface="BIZ UDゴシック" panose="020B0400000000000000" pitchFamily="49" charset="-128"/>
                <a:cs typeface="メイリオ" pitchFamily="50" charset="-128"/>
              </a:rPr>
              <a:t>研修のねらいと到達目標</a:t>
            </a:r>
          </a:p>
        </p:txBody>
      </p:sp>
      <p:sp>
        <p:nvSpPr>
          <p:cNvPr id="8" name="下矢印 7"/>
          <p:cNvSpPr/>
          <p:nvPr/>
        </p:nvSpPr>
        <p:spPr>
          <a:xfrm>
            <a:off x="4672054" y="3323510"/>
            <a:ext cx="2847890" cy="648072"/>
          </a:xfrm>
          <a:prstGeom prst="downArrow">
            <a:avLst>
              <a:gd name="adj1" fmla="val 48654"/>
              <a:gd name="adj2" fmla="val 50000"/>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ja-JP" altLang="en-US"/>
          </a:p>
        </p:txBody>
      </p:sp>
      <p:sp>
        <p:nvSpPr>
          <p:cNvPr id="3" name="正方形/長方形 2"/>
          <p:cNvSpPr/>
          <p:nvPr/>
        </p:nvSpPr>
        <p:spPr>
          <a:xfrm>
            <a:off x="1944011" y="1903143"/>
            <a:ext cx="7920880" cy="1077218"/>
          </a:xfrm>
          <a:prstGeom prst="rect">
            <a:avLst/>
          </a:prstGeom>
          <a:noFill/>
          <a:effectLst>
            <a:outerShdw blurRad="50800" dist="38100" dir="2700000" algn="tl" rotWithShape="0">
              <a:prstClr val="black">
                <a:alpha val="40000"/>
              </a:prstClr>
            </a:outerShdw>
          </a:effectLst>
        </p:spPr>
        <p:txBody>
          <a:bodyPr wrap="square">
            <a:spAutoFit/>
          </a:bodyPr>
          <a:lstStyle/>
          <a:p>
            <a:r>
              <a:rPr lang="ja-JP" altLang="en-US" sz="3200" dirty="0">
                <a:latin typeface="BIZ UDゴシック" panose="020B0400000000000000" pitchFamily="49" charset="-128"/>
                <a:ea typeface="BIZ UDゴシック" panose="020B0400000000000000" pitchFamily="49" charset="-128"/>
                <a:cs typeface="メイリオ" pitchFamily="50" charset="-128"/>
              </a:rPr>
              <a:t>スーパービジョンの知識と技術を理解する</a:t>
            </a:r>
          </a:p>
          <a:p>
            <a:r>
              <a:rPr lang="ja-JP" altLang="en-US" sz="3200" dirty="0">
                <a:latin typeface="BIZ UDゴシック" panose="020B0400000000000000" pitchFamily="49" charset="-128"/>
                <a:ea typeface="BIZ UDゴシック" panose="020B0400000000000000" pitchFamily="49" charset="-128"/>
                <a:cs typeface="メイリオ" pitchFamily="50" charset="-128"/>
              </a:rPr>
              <a:t>スーパーバイザーの役割が実践できる</a:t>
            </a:r>
          </a:p>
        </p:txBody>
      </p:sp>
      <p:sp>
        <p:nvSpPr>
          <p:cNvPr id="4" name="正方形/長方形 3"/>
          <p:cNvSpPr/>
          <p:nvPr/>
        </p:nvSpPr>
        <p:spPr>
          <a:xfrm>
            <a:off x="2351584" y="4291775"/>
            <a:ext cx="8179133" cy="1200329"/>
          </a:xfrm>
          <a:prstGeom prst="rect">
            <a:avLst/>
          </a:prstGeom>
          <a:noFill/>
          <a:effectLst>
            <a:outerShdw blurRad="50800" dist="38100" dir="2700000" algn="tl" rotWithShape="0">
              <a:prstClr val="black">
                <a:alpha val="40000"/>
              </a:prstClr>
            </a:outerShdw>
          </a:effectLst>
        </p:spPr>
        <p:txBody>
          <a:bodyPr wrap="square">
            <a:spAutoFit/>
          </a:bodyPr>
          <a:lstStyle/>
          <a:p>
            <a:r>
              <a:rPr lang="ja-JP" altLang="en-US" sz="3600" u="sng" dirty="0">
                <a:ln w="0"/>
                <a:latin typeface="BIZ UDゴシック" panose="020B0400000000000000" pitchFamily="49" charset="-128"/>
                <a:ea typeface="BIZ UDゴシック" panose="020B0400000000000000" pitchFamily="49" charset="-128"/>
                <a:cs typeface="メイリオ" pitchFamily="50" charset="-128"/>
              </a:rPr>
              <a:t>個人のレベルで相談の実践力のアップ支援事業所チームのレベルアップ</a:t>
            </a:r>
          </a:p>
        </p:txBody>
      </p:sp>
      <p:pic>
        <p:nvPicPr>
          <p:cNvPr id="6" name="図 5">
            <a:extLst>
              <a:ext uri="{FF2B5EF4-FFF2-40B4-BE49-F238E27FC236}">
                <a16:creationId xmlns:a16="http://schemas.microsoft.com/office/drawing/2014/main" id="{D831D7A9-B137-49B2-95E4-657F130066B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4662" y="5589240"/>
            <a:ext cx="952500" cy="952500"/>
          </a:xfrm>
          <a:prstGeom prst="rect">
            <a:avLst/>
          </a:prstGeom>
        </p:spPr>
      </p:pic>
      <p:sp>
        <p:nvSpPr>
          <p:cNvPr id="5" name="スライド番号プレースホルダー 4">
            <a:extLst>
              <a:ext uri="{FF2B5EF4-FFF2-40B4-BE49-F238E27FC236}">
                <a16:creationId xmlns:a16="http://schemas.microsoft.com/office/drawing/2014/main" id="{5FE2C36A-74FB-4AE8-A6B6-C276A0DBA075}"/>
              </a:ext>
            </a:extLst>
          </p:cNvPr>
          <p:cNvSpPr>
            <a:spLocks noGrp="1"/>
          </p:cNvSpPr>
          <p:nvPr>
            <p:ph type="sldNum" sz="quarter" idx="12"/>
          </p:nvPr>
        </p:nvSpPr>
        <p:spPr/>
        <p:txBody>
          <a:bodyPr/>
          <a:lstStyle/>
          <a:p>
            <a:fld id="{A72C43C9-C29A-4086-B3B4-1F599B556F9C}" type="slidenum">
              <a:rPr kumimoji="1" lang="ja-JP" altLang="en-US" smtClean="0"/>
              <a:t>3</a:t>
            </a:fld>
            <a:endParaRPr kumimoji="1" lang="ja-JP" altLang="en-US"/>
          </a:p>
        </p:txBody>
      </p:sp>
    </p:spTree>
    <p:extLst>
      <p:ext uri="{BB962C8B-B14F-4D97-AF65-F5344CB8AC3E}">
        <p14:creationId xmlns:p14="http://schemas.microsoft.com/office/powerpoint/2010/main" val="184691707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214288EA-413B-4F49-A478-8AC39D255D38}"/>
              </a:ext>
            </a:extLst>
          </p:cNvPr>
          <p:cNvSpPr txBox="1"/>
          <p:nvPr/>
        </p:nvSpPr>
        <p:spPr>
          <a:xfrm>
            <a:off x="1698131" y="1138595"/>
            <a:ext cx="8795737" cy="769441"/>
          </a:xfrm>
          <a:prstGeom prst="rect">
            <a:avLst/>
          </a:prstGeom>
          <a:noFill/>
        </p:spPr>
        <p:txBody>
          <a:bodyPr wrap="square" rtlCol="0">
            <a:spAutoFit/>
          </a:bodyPr>
          <a:lstStyle/>
          <a:p>
            <a:r>
              <a:rPr kumimoji="1" lang="ja-JP" altLang="en-US" sz="440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個（私という意識）としての反応</a:t>
            </a:r>
          </a:p>
        </p:txBody>
      </p:sp>
      <p:sp>
        <p:nvSpPr>
          <p:cNvPr id="5" name="テキスト ボックス 4">
            <a:extLst>
              <a:ext uri="{FF2B5EF4-FFF2-40B4-BE49-F238E27FC236}">
                <a16:creationId xmlns:a16="http://schemas.microsoft.com/office/drawing/2014/main" id="{70DFB434-E1CA-46BF-8A82-D42FDBDAF841}"/>
              </a:ext>
            </a:extLst>
          </p:cNvPr>
          <p:cNvSpPr txBox="1"/>
          <p:nvPr/>
        </p:nvSpPr>
        <p:spPr>
          <a:xfrm>
            <a:off x="1687043" y="3429000"/>
            <a:ext cx="9073008" cy="1384995"/>
          </a:xfrm>
          <a:prstGeom prst="rect">
            <a:avLst/>
          </a:prstGeom>
          <a:noFill/>
        </p:spPr>
        <p:txBody>
          <a:bodyPr wrap="square" rtlCol="0">
            <a:spAutoFit/>
          </a:bodyPr>
          <a:lstStyle/>
          <a:p>
            <a:r>
              <a:rPr kumimoji="1" lang="ja-JP" altLang="en-US" sz="280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あまり気分が良くないけど、利用者のＡさんが笑顔で「おはよう」と言っているから、「おはよう」と応えた方が良いかな。</a:t>
            </a:r>
          </a:p>
        </p:txBody>
      </p:sp>
      <p:pic>
        <p:nvPicPr>
          <p:cNvPr id="6" name="図 5">
            <a:extLst>
              <a:ext uri="{FF2B5EF4-FFF2-40B4-BE49-F238E27FC236}">
                <a16:creationId xmlns:a16="http://schemas.microsoft.com/office/drawing/2014/main" id="{7D9E1F7F-4D28-4F31-BF39-DF69F819B2A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4662" y="5589240"/>
            <a:ext cx="952500" cy="952500"/>
          </a:xfrm>
          <a:prstGeom prst="rect">
            <a:avLst/>
          </a:prstGeom>
        </p:spPr>
      </p:pic>
      <p:sp>
        <p:nvSpPr>
          <p:cNvPr id="2" name="スライド番号プレースホルダー 1">
            <a:extLst>
              <a:ext uri="{FF2B5EF4-FFF2-40B4-BE49-F238E27FC236}">
                <a16:creationId xmlns:a16="http://schemas.microsoft.com/office/drawing/2014/main" id="{8ABAA4B6-195A-4201-BB6F-662D8D9ED240}"/>
              </a:ext>
            </a:extLst>
          </p:cNvPr>
          <p:cNvSpPr>
            <a:spLocks noGrp="1"/>
          </p:cNvSpPr>
          <p:nvPr>
            <p:ph type="sldNum" sz="quarter" idx="12"/>
          </p:nvPr>
        </p:nvSpPr>
        <p:spPr/>
        <p:txBody>
          <a:bodyPr/>
          <a:lstStyle/>
          <a:p>
            <a:fld id="{A72C43C9-C29A-4086-B3B4-1F599B556F9C}" type="slidenum">
              <a:rPr kumimoji="1" lang="ja-JP" altLang="en-US" smtClean="0"/>
              <a:t>30</a:t>
            </a:fld>
            <a:endParaRPr kumimoji="1" lang="ja-JP" altLang="en-US"/>
          </a:p>
        </p:txBody>
      </p:sp>
    </p:spTree>
    <p:extLst>
      <p:ext uri="{BB962C8B-B14F-4D97-AF65-F5344CB8AC3E}">
        <p14:creationId xmlns:p14="http://schemas.microsoft.com/office/powerpoint/2010/main" val="6364500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45F2AFB2-4145-47DF-ADAA-959B802D2127}"/>
              </a:ext>
            </a:extLst>
          </p:cNvPr>
          <p:cNvSpPr txBox="1"/>
          <p:nvPr/>
        </p:nvSpPr>
        <p:spPr>
          <a:xfrm>
            <a:off x="2890466" y="1071391"/>
            <a:ext cx="5832648" cy="830997"/>
          </a:xfrm>
          <a:prstGeom prst="rect">
            <a:avLst/>
          </a:prstGeom>
          <a:noFill/>
        </p:spPr>
        <p:txBody>
          <a:bodyPr wrap="square" rtlCol="0">
            <a:spAutoFit/>
          </a:bodyPr>
          <a:lstStyle/>
          <a:p>
            <a:pPr algn="ctr"/>
            <a:r>
              <a:rPr kumimoji="1" lang="ja-JP" altLang="en-US" sz="480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身体としての反応</a:t>
            </a:r>
          </a:p>
        </p:txBody>
      </p:sp>
      <p:sp>
        <p:nvSpPr>
          <p:cNvPr id="5" name="テキスト ボックス 4">
            <a:extLst>
              <a:ext uri="{FF2B5EF4-FFF2-40B4-BE49-F238E27FC236}">
                <a16:creationId xmlns:a16="http://schemas.microsoft.com/office/drawing/2014/main" id="{6672068D-E230-4EEE-8C2C-6E9F5A9D5B1B}"/>
              </a:ext>
            </a:extLst>
          </p:cNvPr>
          <p:cNvSpPr txBox="1"/>
          <p:nvPr/>
        </p:nvSpPr>
        <p:spPr>
          <a:xfrm>
            <a:off x="1991544" y="3212976"/>
            <a:ext cx="8645412" cy="1200329"/>
          </a:xfrm>
          <a:prstGeom prst="rect">
            <a:avLst/>
          </a:prstGeom>
          <a:noFill/>
        </p:spPr>
        <p:txBody>
          <a:bodyPr wrap="square" rtlCol="0">
            <a:spAutoFit/>
          </a:bodyPr>
          <a:lstStyle/>
          <a:p>
            <a:pPr algn="ctr"/>
            <a:r>
              <a:rPr kumimoji="1" lang="ja-JP" altLang="en-US" sz="360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何も意識しないで、笑顔で「おはよう」</a:t>
            </a:r>
          </a:p>
          <a:p>
            <a:pPr algn="ctr"/>
            <a:r>
              <a:rPr kumimoji="1" lang="ja-JP" altLang="en-US" sz="360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と応える</a:t>
            </a:r>
          </a:p>
        </p:txBody>
      </p:sp>
      <p:pic>
        <p:nvPicPr>
          <p:cNvPr id="6" name="図 5">
            <a:extLst>
              <a:ext uri="{FF2B5EF4-FFF2-40B4-BE49-F238E27FC236}">
                <a16:creationId xmlns:a16="http://schemas.microsoft.com/office/drawing/2014/main" id="{17C954B5-6583-426E-9AE9-031155F493E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4662" y="5589240"/>
            <a:ext cx="952500" cy="952500"/>
          </a:xfrm>
          <a:prstGeom prst="rect">
            <a:avLst/>
          </a:prstGeom>
        </p:spPr>
      </p:pic>
      <p:sp>
        <p:nvSpPr>
          <p:cNvPr id="2" name="スライド番号プレースホルダー 1">
            <a:extLst>
              <a:ext uri="{FF2B5EF4-FFF2-40B4-BE49-F238E27FC236}">
                <a16:creationId xmlns:a16="http://schemas.microsoft.com/office/drawing/2014/main" id="{D6787A6E-EA91-4D84-BA89-16D534669E72}"/>
              </a:ext>
            </a:extLst>
          </p:cNvPr>
          <p:cNvSpPr>
            <a:spLocks noGrp="1"/>
          </p:cNvSpPr>
          <p:nvPr>
            <p:ph type="sldNum" sz="quarter" idx="12"/>
          </p:nvPr>
        </p:nvSpPr>
        <p:spPr/>
        <p:txBody>
          <a:bodyPr/>
          <a:lstStyle/>
          <a:p>
            <a:fld id="{A72C43C9-C29A-4086-B3B4-1F599B556F9C}" type="slidenum">
              <a:rPr kumimoji="1" lang="ja-JP" altLang="en-US" smtClean="0"/>
              <a:t>31</a:t>
            </a:fld>
            <a:endParaRPr kumimoji="1" lang="ja-JP" altLang="en-US"/>
          </a:p>
        </p:txBody>
      </p:sp>
    </p:spTree>
    <p:extLst>
      <p:ext uri="{BB962C8B-B14F-4D97-AF65-F5344CB8AC3E}">
        <p14:creationId xmlns:p14="http://schemas.microsoft.com/office/powerpoint/2010/main" val="37226372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17C2543E-5785-473C-8408-38A02CBABC3E}"/>
              </a:ext>
            </a:extLst>
          </p:cNvPr>
          <p:cNvSpPr>
            <a:spLocks noGrp="1"/>
          </p:cNvSpPr>
          <p:nvPr>
            <p:ph type="sldNum" sz="quarter" idx="12"/>
          </p:nvPr>
        </p:nvSpPr>
        <p:spPr/>
        <p:txBody>
          <a:bodyPr/>
          <a:lstStyle/>
          <a:p>
            <a:fld id="{A72C43C9-C29A-4086-B3B4-1F599B556F9C}" type="slidenum">
              <a:rPr kumimoji="1" lang="ja-JP" altLang="en-US" smtClean="0"/>
              <a:t>32</a:t>
            </a:fld>
            <a:endParaRPr kumimoji="1" lang="ja-JP" altLang="en-US"/>
          </a:p>
        </p:txBody>
      </p:sp>
      <p:sp>
        <p:nvSpPr>
          <p:cNvPr id="5" name="テキスト ボックス 4">
            <a:extLst>
              <a:ext uri="{FF2B5EF4-FFF2-40B4-BE49-F238E27FC236}">
                <a16:creationId xmlns:a16="http://schemas.microsoft.com/office/drawing/2014/main" id="{D9F8E70C-6F81-41C1-8DF6-7BD677A29FB6}"/>
              </a:ext>
            </a:extLst>
          </p:cNvPr>
          <p:cNvSpPr txBox="1"/>
          <p:nvPr/>
        </p:nvSpPr>
        <p:spPr>
          <a:xfrm>
            <a:off x="2423592" y="1484784"/>
            <a:ext cx="7536668" cy="707886"/>
          </a:xfrm>
          <a:prstGeom prst="rect">
            <a:avLst/>
          </a:prstGeom>
          <a:noFill/>
        </p:spPr>
        <p:txBody>
          <a:bodyPr wrap="square" rtlCol="0">
            <a:spAutoFit/>
          </a:bodyPr>
          <a:lstStyle/>
          <a:p>
            <a:r>
              <a:rPr kumimoji="1" lang="ja-JP" altLang="en-US" sz="40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意識しないのに身体が反応する</a:t>
            </a:r>
          </a:p>
        </p:txBody>
      </p:sp>
      <p:sp>
        <p:nvSpPr>
          <p:cNvPr id="6" name="テキスト ボックス 5">
            <a:extLst>
              <a:ext uri="{FF2B5EF4-FFF2-40B4-BE49-F238E27FC236}">
                <a16:creationId xmlns:a16="http://schemas.microsoft.com/office/drawing/2014/main" id="{5C297DE3-7C9C-464D-9B83-003C0247662B}"/>
              </a:ext>
            </a:extLst>
          </p:cNvPr>
          <p:cNvSpPr txBox="1"/>
          <p:nvPr/>
        </p:nvSpPr>
        <p:spPr>
          <a:xfrm>
            <a:off x="1949624" y="3167390"/>
            <a:ext cx="8292752" cy="523220"/>
          </a:xfrm>
          <a:prstGeom prst="rect">
            <a:avLst/>
          </a:prstGeom>
          <a:noFill/>
        </p:spPr>
        <p:txBody>
          <a:bodyPr wrap="square" rtlCol="0">
            <a:spAutoFit/>
          </a:bodyPr>
          <a:lstStyle/>
          <a:p>
            <a:r>
              <a:rPr kumimoji="1" lang="ja-JP" altLang="en-US" sz="2800" dirty="0">
                <a:latin typeface="BIZ UDPゴシック" panose="020B0400000000000000" pitchFamily="50" charset="-128"/>
                <a:ea typeface="BIZ UDPゴシック" panose="020B0400000000000000" pitchFamily="50" charset="-128"/>
              </a:rPr>
              <a:t>皆さんはこのような経験が幾つもあると思います？</a:t>
            </a:r>
          </a:p>
        </p:txBody>
      </p:sp>
      <p:sp>
        <p:nvSpPr>
          <p:cNvPr id="7" name="テキスト ボックス 6">
            <a:extLst>
              <a:ext uri="{FF2B5EF4-FFF2-40B4-BE49-F238E27FC236}">
                <a16:creationId xmlns:a16="http://schemas.microsoft.com/office/drawing/2014/main" id="{4704377E-A9F8-412E-8038-9E8176A35EC5}"/>
              </a:ext>
            </a:extLst>
          </p:cNvPr>
          <p:cNvSpPr txBox="1"/>
          <p:nvPr/>
        </p:nvSpPr>
        <p:spPr>
          <a:xfrm>
            <a:off x="3143672" y="4445199"/>
            <a:ext cx="5377904" cy="1200329"/>
          </a:xfrm>
          <a:prstGeom prst="rect">
            <a:avLst/>
          </a:prstGeom>
          <a:noFill/>
        </p:spPr>
        <p:txBody>
          <a:bodyPr wrap="square" rtlCol="0">
            <a:spAutoFit/>
          </a:bodyPr>
          <a:lstStyle/>
          <a:p>
            <a:r>
              <a:rPr kumimoji="1" lang="ja-JP" altLang="en-US" sz="2400" dirty="0">
                <a:latin typeface="BIZ UDPゴシック" panose="020B0400000000000000" pitchFamily="50" charset="-128"/>
                <a:ea typeface="BIZ UDPゴシック" panose="020B0400000000000000" pitchFamily="50" charset="-128"/>
              </a:rPr>
              <a:t>悲しいドラマで、主人公の涙に、みている私が反応して知らない間に悲しみに沈み、涙を流している</a:t>
            </a:r>
          </a:p>
        </p:txBody>
      </p:sp>
    </p:spTree>
    <p:extLst>
      <p:ext uri="{BB962C8B-B14F-4D97-AF65-F5344CB8AC3E}">
        <p14:creationId xmlns:p14="http://schemas.microsoft.com/office/powerpoint/2010/main" val="60208972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4DE3A7A6-0589-497E-96AB-8A51B532C4D4}"/>
              </a:ext>
            </a:extLst>
          </p:cNvPr>
          <p:cNvSpPr>
            <a:spLocks noGrp="1"/>
          </p:cNvSpPr>
          <p:nvPr>
            <p:ph type="sldNum" sz="quarter" idx="12"/>
          </p:nvPr>
        </p:nvSpPr>
        <p:spPr/>
        <p:txBody>
          <a:bodyPr/>
          <a:lstStyle/>
          <a:p>
            <a:fld id="{A72C43C9-C29A-4086-B3B4-1F599B556F9C}" type="slidenum">
              <a:rPr kumimoji="1" lang="ja-JP" altLang="en-US" smtClean="0"/>
              <a:t>33</a:t>
            </a:fld>
            <a:endParaRPr kumimoji="1" lang="ja-JP" altLang="en-US"/>
          </a:p>
        </p:txBody>
      </p:sp>
      <p:sp>
        <p:nvSpPr>
          <p:cNvPr id="5" name="テキスト ボックス 4">
            <a:extLst>
              <a:ext uri="{FF2B5EF4-FFF2-40B4-BE49-F238E27FC236}">
                <a16:creationId xmlns:a16="http://schemas.microsoft.com/office/drawing/2014/main" id="{4C0FC33C-0A89-42BE-871D-BE908025031E}"/>
              </a:ext>
            </a:extLst>
          </p:cNvPr>
          <p:cNvSpPr txBox="1"/>
          <p:nvPr/>
        </p:nvSpPr>
        <p:spPr>
          <a:xfrm>
            <a:off x="2279576" y="2828835"/>
            <a:ext cx="8172908" cy="1200329"/>
          </a:xfrm>
          <a:prstGeom prst="rect">
            <a:avLst/>
          </a:prstGeom>
          <a:noFill/>
        </p:spPr>
        <p:txBody>
          <a:bodyPr wrap="square" rtlCol="0">
            <a:spAutoFit/>
          </a:bodyPr>
          <a:lstStyle/>
          <a:p>
            <a:r>
              <a:rPr kumimoji="1" lang="ja-JP" altLang="en-US" sz="3600" dirty="0">
                <a:latin typeface="BIZ UDPゴシック" panose="020B0400000000000000" pitchFamily="50" charset="-128"/>
                <a:ea typeface="BIZ UDPゴシック" panose="020B0400000000000000" pitchFamily="50" charset="-128"/>
              </a:rPr>
              <a:t>この例は、刺激に身体が意識しないで反応する、反射とは一線を画しています。</a:t>
            </a:r>
          </a:p>
        </p:txBody>
      </p:sp>
    </p:spTree>
    <p:extLst>
      <p:ext uri="{BB962C8B-B14F-4D97-AF65-F5344CB8AC3E}">
        <p14:creationId xmlns:p14="http://schemas.microsoft.com/office/powerpoint/2010/main" val="390514940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円/楕円 3"/>
          <p:cNvSpPr/>
          <p:nvPr/>
        </p:nvSpPr>
        <p:spPr>
          <a:xfrm>
            <a:off x="3083912" y="2928331"/>
            <a:ext cx="2520280" cy="2448272"/>
          </a:xfrm>
          <a:prstGeom prst="ellipse">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solidFill>
                  <a:schemeClr val="bg1"/>
                </a:solidFill>
                <a:latin typeface="BIZ UDゴシック" panose="020B0400000000000000" pitchFamily="49" charset="-128"/>
                <a:ea typeface="BIZ UDゴシック" panose="020B0400000000000000" pitchFamily="49" charset="-128"/>
                <a:cs typeface="メイリオ" pitchFamily="50" charset="-128"/>
              </a:rPr>
              <a:t>私：個</a:t>
            </a:r>
          </a:p>
          <a:p>
            <a:pPr algn="ctr"/>
            <a:r>
              <a:rPr lang="en-US" altLang="ja-JP" sz="3200" dirty="0">
                <a:solidFill>
                  <a:schemeClr val="bg1"/>
                </a:solidFill>
                <a:latin typeface="BIZ UDゴシック" panose="020B0400000000000000" pitchFamily="49" charset="-128"/>
                <a:ea typeface="BIZ UDゴシック" panose="020B0400000000000000" pitchFamily="49" charset="-128"/>
                <a:cs typeface="メイリオ" pitchFamily="50" charset="-128"/>
              </a:rPr>
              <a:t>(</a:t>
            </a:r>
            <a:r>
              <a:rPr lang="ja-JP" altLang="en-US" sz="3200" dirty="0">
                <a:solidFill>
                  <a:schemeClr val="bg1"/>
                </a:solidFill>
                <a:latin typeface="BIZ UDゴシック" panose="020B0400000000000000" pitchFamily="49" charset="-128"/>
                <a:ea typeface="BIZ UDゴシック" panose="020B0400000000000000" pitchFamily="49" charset="-128"/>
                <a:cs typeface="メイリオ" pitchFamily="50" charset="-128"/>
              </a:rPr>
              <a:t>身体</a:t>
            </a:r>
            <a:r>
              <a:rPr lang="en-US" altLang="ja-JP" sz="3200" dirty="0">
                <a:solidFill>
                  <a:schemeClr val="bg1"/>
                </a:solidFill>
                <a:latin typeface="BIZ UDゴシック" panose="020B0400000000000000" pitchFamily="49" charset="-128"/>
                <a:ea typeface="BIZ UDゴシック" panose="020B0400000000000000" pitchFamily="49" charset="-128"/>
                <a:cs typeface="メイリオ" pitchFamily="50" charset="-128"/>
              </a:rPr>
              <a:t>)</a:t>
            </a:r>
          </a:p>
        </p:txBody>
      </p:sp>
      <p:sp>
        <p:nvSpPr>
          <p:cNvPr id="5" name="円/楕円 4"/>
          <p:cNvSpPr/>
          <p:nvPr/>
        </p:nvSpPr>
        <p:spPr>
          <a:xfrm>
            <a:off x="6468256" y="2928331"/>
            <a:ext cx="2565328" cy="2448272"/>
          </a:xfrm>
          <a:prstGeom prst="ellipse">
            <a:avLst/>
          </a:prstGeom>
          <a:solidFill>
            <a:schemeClr val="accent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solidFill>
                  <a:schemeClr val="bg1"/>
                </a:solidFill>
                <a:latin typeface="BIZ UDゴシック" panose="020B0400000000000000" pitchFamily="49" charset="-128"/>
                <a:ea typeface="BIZ UDゴシック" panose="020B0400000000000000" pitchFamily="49" charset="-128"/>
                <a:cs typeface="メイリオ" pitchFamily="50" charset="-128"/>
              </a:rPr>
              <a:t>他者：個</a:t>
            </a:r>
          </a:p>
          <a:p>
            <a:pPr algn="ctr"/>
            <a:r>
              <a:rPr lang="en-US" altLang="ja-JP" sz="3200" dirty="0">
                <a:solidFill>
                  <a:schemeClr val="bg1"/>
                </a:solidFill>
                <a:latin typeface="BIZ UDゴシック" panose="020B0400000000000000" pitchFamily="49" charset="-128"/>
                <a:ea typeface="BIZ UDゴシック" panose="020B0400000000000000" pitchFamily="49" charset="-128"/>
                <a:cs typeface="メイリオ" pitchFamily="50" charset="-128"/>
              </a:rPr>
              <a:t>(</a:t>
            </a:r>
            <a:r>
              <a:rPr lang="ja-JP" altLang="en-US" sz="3200" dirty="0">
                <a:solidFill>
                  <a:schemeClr val="bg1"/>
                </a:solidFill>
                <a:latin typeface="BIZ UDゴシック" panose="020B0400000000000000" pitchFamily="49" charset="-128"/>
                <a:ea typeface="BIZ UDゴシック" panose="020B0400000000000000" pitchFamily="49" charset="-128"/>
                <a:cs typeface="メイリオ" pitchFamily="50" charset="-128"/>
              </a:rPr>
              <a:t>身体</a:t>
            </a:r>
            <a:r>
              <a:rPr lang="en-US" altLang="ja-JP" sz="3200" dirty="0">
                <a:solidFill>
                  <a:schemeClr val="bg1"/>
                </a:solidFill>
                <a:latin typeface="BIZ UDゴシック" panose="020B0400000000000000" pitchFamily="49" charset="-128"/>
                <a:ea typeface="BIZ UDゴシック" panose="020B0400000000000000" pitchFamily="49" charset="-128"/>
                <a:cs typeface="メイリオ" pitchFamily="50" charset="-128"/>
              </a:rPr>
              <a:t>)</a:t>
            </a:r>
          </a:p>
        </p:txBody>
      </p:sp>
      <p:sp>
        <p:nvSpPr>
          <p:cNvPr id="6" name="左右矢印 5"/>
          <p:cNvSpPr/>
          <p:nvPr/>
        </p:nvSpPr>
        <p:spPr>
          <a:xfrm>
            <a:off x="5155759" y="3573339"/>
            <a:ext cx="1880482" cy="1368152"/>
          </a:xfrm>
          <a:prstGeom prst="leftRightArrow">
            <a:avLst>
              <a:gd name="adj1" fmla="val 50000"/>
              <a:gd name="adj2" fmla="val 30464"/>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cs typeface="メイリオ" pitchFamily="50" charset="-128"/>
              </a:rPr>
              <a:t>繋ぐもの</a:t>
            </a:r>
          </a:p>
        </p:txBody>
      </p:sp>
      <p:sp>
        <p:nvSpPr>
          <p:cNvPr id="8" name="テキスト ボックス 7"/>
          <p:cNvSpPr txBox="1"/>
          <p:nvPr/>
        </p:nvSpPr>
        <p:spPr>
          <a:xfrm>
            <a:off x="1857782" y="2241420"/>
            <a:ext cx="3522194" cy="646331"/>
          </a:xfrm>
          <a:prstGeom prst="rect">
            <a:avLst/>
          </a:prstGeom>
          <a:noFill/>
        </p:spPr>
        <p:txBody>
          <a:bodyPr wrap="square" rtlCol="0">
            <a:spAutoFit/>
          </a:bodyPr>
          <a:lstStyle/>
          <a:p>
            <a:r>
              <a:rPr lang="ja-JP" altLang="en-US" sz="360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cs typeface="メイリオ" pitchFamily="50" charset="-128"/>
              </a:rPr>
              <a:t>例：朝の挨拶</a:t>
            </a:r>
          </a:p>
        </p:txBody>
      </p:sp>
      <p:sp>
        <p:nvSpPr>
          <p:cNvPr id="9" name="テキスト ボックス 8"/>
          <p:cNvSpPr txBox="1"/>
          <p:nvPr/>
        </p:nvSpPr>
        <p:spPr>
          <a:xfrm>
            <a:off x="5471864" y="2003679"/>
            <a:ext cx="1811266" cy="1569660"/>
          </a:xfrm>
          <a:prstGeom prst="rect">
            <a:avLst/>
          </a:prstGeom>
          <a:noFill/>
        </p:spPr>
        <p:txBody>
          <a:bodyPr wrap="square" rtlCol="0">
            <a:spAutoFit/>
          </a:bodyPr>
          <a:lstStyle/>
          <a:p>
            <a:r>
              <a:rPr lang="ja-JP" altLang="en-US" sz="3200" dirty="0">
                <a:solidFill>
                  <a:srgbClr val="FF0000"/>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cs typeface="メイリオ" pitchFamily="50" charset="-128"/>
              </a:rPr>
              <a:t>姿勢</a:t>
            </a:r>
          </a:p>
          <a:p>
            <a:r>
              <a:rPr lang="ja-JP" altLang="en-US" sz="3200" dirty="0">
                <a:solidFill>
                  <a:srgbClr val="FF0000"/>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cs typeface="メイリオ" pitchFamily="50" charset="-128"/>
              </a:rPr>
              <a:t>まなざし</a:t>
            </a:r>
            <a:endParaRPr lang="en-US" altLang="ja-JP" sz="3200" dirty="0">
              <a:solidFill>
                <a:srgbClr val="FF0000"/>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cs typeface="メイリオ" pitchFamily="50" charset="-128"/>
            </a:endParaRPr>
          </a:p>
          <a:p>
            <a:r>
              <a:rPr lang="ja-JP" altLang="en-US" sz="3200" dirty="0">
                <a:solidFill>
                  <a:srgbClr val="FF0000"/>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cs typeface="メイリオ" pitchFamily="50" charset="-128"/>
              </a:rPr>
              <a:t>表情</a:t>
            </a:r>
          </a:p>
        </p:txBody>
      </p:sp>
      <p:sp>
        <p:nvSpPr>
          <p:cNvPr id="7" name="テキスト ボックス 6">
            <a:extLst>
              <a:ext uri="{FF2B5EF4-FFF2-40B4-BE49-F238E27FC236}">
                <a16:creationId xmlns:a16="http://schemas.microsoft.com/office/drawing/2014/main" id="{3603E5E9-76A3-485E-9FDD-A7960BC85B90}"/>
              </a:ext>
            </a:extLst>
          </p:cNvPr>
          <p:cNvSpPr txBox="1"/>
          <p:nvPr/>
        </p:nvSpPr>
        <p:spPr>
          <a:xfrm>
            <a:off x="3395700" y="563210"/>
            <a:ext cx="5400600" cy="830997"/>
          </a:xfrm>
          <a:prstGeom prst="rect">
            <a:avLst/>
          </a:prstGeom>
          <a:noFill/>
        </p:spPr>
        <p:txBody>
          <a:bodyPr wrap="square" rtlCol="0">
            <a:spAutoFit/>
          </a:bodyPr>
          <a:lstStyle/>
          <a:p>
            <a:pPr algn="ctr"/>
            <a:r>
              <a:rPr kumimoji="1" lang="ja-JP" altLang="en-US" sz="480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cs typeface="メイリオ" pitchFamily="50" charset="-128"/>
              </a:rPr>
              <a:t>関係の構築とは？</a:t>
            </a:r>
            <a:endParaRPr kumimoji="1" lang="ja-JP" altLang="en-US" sz="4800" dirty="0"/>
          </a:p>
        </p:txBody>
      </p:sp>
      <p:pic>
        <p:nvPicPr>
          <p:cNvPr id="10" name="図 9">
            <a:extLst>
              <a:ext uri="{FF2B5EF4-FFF2-40B4-BE49-F238E27FC236}">
                <a16:creationId xmlns:a16="http://schemas.microsoft.com/office/drawing/2014/main" id="{AC48A26B-7E5A-4C3F-87E8-AE00032E4EA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4662" y="5589240"/>
            <a:ext cx="952500" cy="952500"/>
          </a:xfrm>
          <a:prstGeom prst="rect">
            <a:avLst/>
          </a:prstGeom>
        </p:spPr>
      </p:pic>
      <p:sp>
        <p:nvSpPr>
          <p:cNvPr id="2" name="スライド番号プレースホルダー 1">
            <a:extLst>
              <a:ext uri="{FF2B5EF4-FFF2-40B4-BE49-F238E27FC236}">
                <a16:creationId xmlns:a16="http://schemas.microsoft.com/office/drawing/2014/main" id="{65B80D17-E60E-4932-AD32-A0CD4EF3ED78}"/>
              </a:ext>
            </a:extLst>
          </p:cNvPr>
          <p:cNvSpPr>
            <a:spLocks noGrp="1"/>
          </p:cNvSpPr>
          <p:nvPr>
            <p:ph type="sldNum" sz="quarter" idx="12"/>
          </p:nvPr>
        </p:nvSpPr>
        <p:spPr/>
        <p:txBody>
          <a:bodyPr/>
          <a:lstStyle/>
          <a:p>
            <a:fld id="{A72C43C9-C29A-4086-B3B4-1F599B556F9C}" type="slidenum">
              <a:rPr kumimoji="1" lang="ja-JP" altLang="en-US" smtClean="0"/>
              <a:t>34</a:t>
            </a:fld>
            <a:endParaRPr kumimoji="1" lang="ja-JP" altLang="en-US"/>
          </a:p>
        </p:txBody>
      </p:sp>
      <p:sp>
        <p:nvSpPr>
          <p:cNvPr id="12" name="テキスト ボックス 11">
            <a:extLst>
              <a:ext uri="{FF2B5EF4-FFF2-40B4-BE49-F238E27FC236}">
                <a16:creationId xmlns:a16="http://schemas.microsoft.com/office/drawing/2014/main" id="{6ABA79EB-25A2-446C-99ED-7DF958FABD62}"/>
              </a:ext>
            </a:extLst>
          </p:cNvPr>
          <p:cNvSpPr txBox="1"/>
          <p:nvPr/>
        </p:nvSpPr>
        <p:spPr>
          <a:xfrm>
            <a:off x="2771800" y="5771576"/>
            <a:ext cx="6648400" cy="584775"/>
          </a:xfrm>
          <a:prstGeom prst="rect">
            <a:avLst/>
          </a:prstGeom>
          <a:noFill/>
        </p:spPr>
        <p:txBody>
          <a:bodyPr wrap="square">
            <a:spAutoFit/>
          </a:bodyPr>
          <a:lstStyle/>
          <a:p>
            <a:pPr algn="ctr"/>
            <a:r>
              <a:rPr lang="ja-JP" altLang="en-US" sz="320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cs typeface="メイリオ" pitchFamily="50" charset="-128"/>
              </a:rPr>
              <a:t>個と個を繋ぐ基礎となるものは？</a:t>
            </a:r>
          </a:p>
        </p:txBody>
      </p:sp>
    </p:spTree>
    <p:extLst>
      <p:ext uri="{BB962C8B-B14F-4D97-AF65-F5344CB8AC3E}">
        <p14:creationId xmlns:p14="http://schemas.microsoft.com/office/powerpoint/2010/main" val="27116610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矢印: 上 9">
            <a:extLst>
              <a:ext uri="{FF2B5EF4-FFF2-40B4-BE49-F238E27FC236}">
                <a16:creationId xmlns:a16="http://schemas.microsoft.com/office/drawing/2014/main" id="{24A96F05-5CC0-4360-AE9A-DC4EFA6BC196}"/>
              </a:ext>
            </a:extLst>
          </p:cNvPr>
          <p:cNvSpPr/>
          <p:nvPr/>
        </p:nvSpPr>
        <p:spPr>
          <a:xfrm>
            <a:off x="4115780" y="2261704"/>
            <a:ext cx="3960440" cy="504056"/>
          </a:xfrm>
          <a:prstGeom prst="upArrow">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E71AB8D5-E336-4905-8A36-5C4FDE96525E}"/>
              </a:ext>
            </a:extLst>
          </p:cNvPr>
          <p:cNvSpPr txBox="1"/>
          <p:nvPr/>
        </p:nvSpPr>
        <p:spPr>
          <a:xfrm>
            <a:off x="2531604" y="591438"/>
            <a:ext cx="6768752" cy="923330"/>
          </a:xfrm>
          <a:prstGeom prst="rect">
            <a:avLst/>
          </a:prstGeom>
          <a:noFill/>
        </p:spPr>
        <p:txBody>
          <a:bodyPr wrap="square" rtlCol="0">
            <a:spAutoFit/>
          </a:bodyPr>
          <a:lstStyle/>
          <a:p>
            <a:pPr algn="ctr"/>
            <a:r>
              <a:rPr kumimoji="1" lang="ja-JP" altLang="en-US" sz="540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言葉（相互対話性）</a:t>
            </a:r>
          </a:p>
        </p:txBody>
      </p:sp>
      <p:grpSp>
        <p:nvGrpSpPr>
          <p:cNvPr id="13" name="グループ化 12">
            <a:extLst>
              <a:ext uri="{FF2B5EF4-FFF2-40B4-BE49-F238E27FC236}">
                <a16:creationId xmlns:a16="http://schemas.microsoft.com/office/drawing/2014/main" id="{D6E335AC-6007-4615-A963-F0E4B195DA15}"/>
              </a:ext>
            </a:extLst>
          </p:cNvPr>
          <p:cNvGrpSpPr/>
          <p:nvPr/>
        </p:nvGrpSpPr>
        <p:grpSpPr>
          <a:xfrm>
            <a:off x="1127448" y="2924944"/>
            <a:ext cx="9577064" cy="3655624"/>
            <a:chOff x="1113814" y="2869720"/>
            <a:chExt cx="9577064" cy="3655624"/>
          </a:xfrm>
        </p:grpSpPr>
        <p:sp>
          <p:nvSpPr>
            <p:cNvPr id="4" name="テキスト ボックス 3">
              <a:extLst>
                <a:ext uri="{FF2B5EF4-FFF2-40B4-BE49-F238E27FC236}">
                  <a16:creationId xmlns:a16="http://schemas.microsoft.com/office/drawing/2014/main" id="{0BBD5268-6EEB-4079-AA49-94A4AE84CB5E}"/>
                </a:ext>
              </a:extLst>
            </p:cNvPr>
            <p:cNvSpPr txBox="1"/>
            <p:nvPr/>
          </p:nvSpPr>
          <p:spPr>
            <a:xfrm>
              <a:off x="1905902" y="4980232"/>
              <a:ext cx="7732124" cy="769441"/>
            </a:xfrm>
            <a:prstGeom prst="rect">
              <a:avLst/>
            </a:prstGeom>
            <a:noFill/>
          </p:spPr>
          <p:txBody>
            <a:bodyPr wrap="square" rtlCol="0">
              <a:spAutoFit/>
            </a:bodyPr>
            <a:lstStyle/>
            <a:p>
              <a:r>
                <a:rPr lang="ja-JP" altLang="en-US" sz="440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cs typeface="メイリオ" pitchFamily="50" charset="-128"/>
                </a:rPr>
                <a:t>表情（相互意味性）</a:t>
              </a:r>
            </a:p>
          </p:txBody>
        </p:sp>
        <p:sp>
          <p:nvSpPr>
            <p:cNvPr id="6" name="テキスト ボックス 5">
              <a:extLst>
                <a:ext uri="{FF2B5EF4-FFF2-40B4-BE49-F238E27FC236}">
                  <a16:creationId xmlns:a16="http://schemas.microsoft.com/office/drawing/2014/main" id="{FDB229E3-7B79-4EF8-A19E-0D945FC5E6E1}"/>
                </a:ext>
              </a:extLst>
            </p:cNvPr>
            <p:cNvSpPr txBox="1"/>
            <p:nvPr/>
          </p:nvSpPr>
          <p:spPr>
            <a:xfrm>
              <a:off x="1905902" y="3176636"/>
              <a:ext cx="4491764" cy="769441"/>
            </a:xfrm>
            <a:prstGeom prst="rect">
              <a:avLst/>
            </a:prstGeom>
            <a:noFill/>
          </p:spPr>
          <p:txBody>
            <a:bodyPr wrap="square">
              <a:spAutoFit/>
            </a:bodyPr>
            <a:lstStyle/>
            <a:p>
              <a:r>
                <a:rPr lang="ja-JP" altLang="en-US" sz="440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cs typeface="メイリオ" pitchFamily="50" charset="-128"/>
                </a:rPr>
                <a:t>姿勢（同型性）</a:t>
              </a:r>
            </a:p>
          </p:txBody>
        </p:sp>
        <p:sp>
          <p:nvSpPr>
            <p:cNvPr id="8" name="テキスト ボックス 7">
              <a:extLst>
                <a:ext uri="{FF2B5EF4-FFF2-40B4-BE49-F238E27FC236}">
                  <a16:creationId xmlns:a16="http://schemas.microsoft.com/office/drawing/2014/main" id="{8BEEFE9B-B966-4509-9E54-C63AD90A543A}"/>
                </a:ext>
              </a:extLst>
            </p:cNvPr>
            <p:cNvSpPr txBox="1"/>
            <p:nvPr/>
          </p:nvSpPr>
          <p:spPr>
            <a:xfrm>
              <a:off x="1887972" y="4078434"/>
              <a:ext cx="8614149" cy="769441"/>
            </a:xfrm>
            <a:prstGeom prst="rect">
              <a:avLst/>
            </a:prstGeom>
            <a:noFill/>
          </p:spPr>
          <p:txBody>
            <a:bodyPr wrap="square">
              <a:spAutoFit/>
            </a:bodyPr>
            <a:lstStyle/>
            <a:p>
              <a:r>
                <a:rPr lang="ja-JP" altLang="en-US" sz="440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cs typeface="メイリオ" pitchFamily="50" charset="-128"/>
                </a:rPr>
                <a:t>視線・まなざし（相互志向性）</a:t>
              </a:r>
              <a:endParaRPr lang="en-US" altLang="ja-JP" sz="440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cs typeface="メイリオ" pitchFamily="50" charset="-128"/>
              </a:endParaRPr>
            </a:p>
          </p:txBody>
        </p:sp>
        <p:sp>
          <p:nvSpPr>
            <p:cNvPr id="12" name="四角形: 角を丸くする 11">
              <a:extLst>
                <a:ext uri="{FF2B5EF4-FFF2-40B4-BE49-F238E27FC236}">
                  <a16:creationId xmlns:a16="http://schemas.microsoft.com/office/drawing/2014/main" id="{772A6B9F-2206-4C78-BC14-515BF2B25BE4}"/>
                </a:ext>
              </a:extLst>
            </p:cNvPr>
            <p:cNvSpPr/>
            <p:nvPr/>
          </p:nvSpPr>
          <p:spPr>
            <a:xfrm>
              <a:off x="1113814" y="2869720"/>
              <a:ext cx="9577064" cy="3655624"/>
            </a:xfrm>
            <a:prstGeom prst="roundRect">
              <a:avLst/>
            </a:prstGeom>
            <a:noFill/>
            <a:ln>
              <a:solidFill>
                <a:schemeClr val="tx1"/>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kumimoji="1" lang="ja-JP" altLang="en-US"/>
            </a:p>
          </p:txBody>
        </p:sp>
      </p:grpSp>
      <p:pic>
        <p:nvPicPr>
          <p:cNvPr id="9" name="図 8">
            <a:extLst>
              <a:ext uri="{FF2B5EF4-FFF2-40B4-BE49-F238E27FC236}">
                <a16:creationId xmlns:a16="http://schemas.microsoft.com/office/drawing/2014/main" id="{FD455A90-52E9-4A1B-89E2-515C0CCE40E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4662" y="5589240"/>
            <a:ext cx="952500" cy="952500"/>
          </a:xfrm>
          <a:prstGeom prst="rect">
            <a:avLst/>
          </a:prstGeom>
        </p:spPr>
      </p:pic>
      <p:sp>
        <p:nvSpPr>
          <p:cNvPr id="2" name="スライド番号プレースホルダー 1">
            <a:extLst>
              <a:ext uri="{FF2B5EF4-FFF2-40B4-BE49-F238E27FC236}">
                <a16:creationId xmlns:a16="http://schemas.microsoft.com/office/drawing/2014/main" id="{C54C0863-ECBB-4A9A-8D0E-FFAD95507C22}"/>
              </a:ext>
            </a:extLst>
          </p:cNvPr>
          <p:cNvSpPr>
            <a:spLocks noGrp="1"/>
          </p:cNvSpPr>
          <p:nvPr>
            <p:ph type="sldNum" sz="quarter" idx="12"/>
          </p:nvPr>
        </p:nvSpPr>
        <p:spPr/>
        <p:txBody>
          <a:bodyPr/>
          <a:lstStyle/>
          <a:p>
            <a:fld id="{A72C43C9-C29A-4086-B3B4-1F599B556F9C}" type="slidenum">
              <a:rPr kumimoji="1" lang="ja-JP" altLang="en-US" smtClean="0"/>
              <a:t>35</a:t>
            </a:fld>
            <a:endParaRPr kumimoji="1" lang="ja-JP" altLang="en-US"/>
          </a:p>
        </p:txBody>
      </p:sp>
    </p:spTree>
    <p:extLst>
      <p:ext uri="{BB962C8B-B14F-4D97-AF65-F5344CB8AC3E}">
        <p14:creationId xmlns:p14="http://schemas.microsoft.com/office/powerpoint/2010/main" val="3666748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C31FC1B5-7D42-4FB2-A028-EE6BA377B691}"/>
              </a:ext>
            </a:extLst>
          </p:cNvPr>
          <p:cNvSpPr>
            <a:spLocks noGrp="1"/>
          </p:cNvSpPr>
          <p:nvPr>
            <p:ph type="sldNum" sz="quarter" idx="12"/>
          </p:nvPr>
        </p:nvSpPr>
        <p:spPr/>
        <p:txBody>
          <a:bodyPr/>
          <a:lstStyle/>
          <a:p>
            <a:fld id="{A72C43C9-C29A-4086-B3B4-1F599B556F9C}" type="slidenum">
              <a:rPr kumimoji="1" lang="ja-JP" altLang="en-US" smtClean="0"/>
              <a:t>36</a:t>
            </a:fld>
            <a:endParaRPr kumimoji="1" lang="ja-JP" altLang="en-US"/>
          </a:p>
        </p:txBody>
      </p:sp>
      <p:sp>
        <p:nvSpPr>
          <p:cNvPr id="7" name="テキスト ボックス 6">
            <a:extLst>
              <a:ext uri="{FF2B5EF4-FFF2-40B4-BE49-F238E27FC236}">
                <a16:creationId xmlns:a16="http://schemas.microsoft.com/office/drawing/2014/main" id="{3DF64F86-6060-4E02-AD9D-CBD573CD8205}"/>
              </a:ext>
            </a:extLst>
          </p:cNvPr>
          <p:cNvSpPr txBox="1"/>
          <p:nvPr/>
        </p:nvSpPr>
        <p:spPr>
          <a:xfrm>
            <a:off x="3863752" y="476672"/>
            <a:ext cx="4464496" cy="769441"/>
          </a:xfrm>
          <a:prstGeom prst="rect">
            <a:avLst/>
          </a:prstGeom>
          <a:noFill/>
        </p:spPr>
        <p:txBody>
          <a:bodyPr wrap="square" rtlCol="0">
            <a:spAutoFit/>
          </a:bodyPr>
          <a:lstStyle/>
          <a:p>
            <a:pPr algn="ctr"/>
            <a:r>
              <a:rPr kumimoji="1" lang="ja-JP" altLang="en-US" sz="44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見るという行為</a:t>
            </a:r>
          </a:p>
        </p:txBody>
      </p:sp>
      <p:pic>
        <p:nvPicPr>
          <p:cNvPr id="11" name="図 10">
            <a:extLst>
              <a:ext uri="{FF2B5EF4-FFF2-40B4-BE49-F238E27FC236}">
                <a16:creationId xmlns:a16="http://schemas.microsoft.com/office/drawing/2014/main" id="{16E28BB8-F591-4F8B-AD27-74BF063B386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822510" y="1694276"/>
            <a:ext cx="2906326" cy="3036460"/>
          </a:xfrm>
          <a:prstGeom prst="rect">
            <a:avLst/>
          </a:prstGeom>
        </p:spPr>
      </p:pic>
      <p:pic>
        <p:nvPicPr>
          <p:cNvPr id="17" name="図 16" descr="人, 食品, テーブル, 女性 が含まれている画像&#10;&#10;自動的に生成された説明">
            <a:extLst>
              <a:ext uri="{FF2B5EF4-FFF2-40B4-BE49-F238E27FC236}">
                <a16:creationId xmlns:a16="http://schemas.microsoft.com/office/drawing/2014/main" id="{45F13CB7-048C-457A-896B-ACF9E9BD44EE}"/>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flipH="1">
            <a:off x="1127448" y="1944269"/>
            <a:ext cx="4032448" cy="2842680"/>
          </a:xfrm>
          <a:prstGeom prst="rect">
            <a:avLst/>
          </a:prstGeom>
        </p:spPr>
      </p:pic>
      <p:sp>
        <p:nvSpPr>
          <p:cNvPr id="18" name="矢印: ストライプ 17">
            <a:extLst>
              <a:ext uri="{FF2B5EF4-FFF2-40B4-BE49-F238E27FC236}">
                <a16:creationId xmlns:a16="http://schemas.microsoft.com/office/drawing/2014/main" id="{FC96111C-C617-46D2-B290-8CBBA44090BC}"/>
              </a:ext>
            </a:extLst>
          </p:cNvPr>
          <p:cNvSpPr/>
          <p:nvPr/>
        </p:nvSpPr>
        <p:spPr>
          <a:xfrm flipH="1">
            <a:off x="5532858" y="2338387"/>
            <a:ext cx="1944218" cy="1642931"/>
          </a:xfrm>
          <a:prstGeom prst="stripedRightArrow">
            <a:avLst/>
          </a:prstGeom>
          <a:solidFill>
            <a:schemeClr val="accent2">
              <a:lumMod val="40000"/>
              <a:lumOff val="60000"/>
            </a:schemeClr>
          </a:solidFill>
          <a:ln w="190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見る</a:t>
            </a:r>
          </a:p>
        </p:txBody>
      </p:sp>
      <p:sp>
        <p:nvSpPr>
          <p:cNvPr id="19" name="テキスト ボックス 18">
            <a:extLst>
              <a:ext uri="{FF2B5EF4-FFF2-40B4-BE49-F238E27FC236}">
                <a16:creationId xmlns:a16="http://schemas.microsoft.com/office/drawing/2014/main" id="{C5240BC2-035A-448F-B43D-C5E2FBFAD51E}"/>
              </a:ext>
            </a:extLst>
          </p:cNvPr>
          <p:cNvSpPr txBox="1"/>
          <p:nvPr/>
        </p:nvSpPr>
        <p:spPr>
          <a:xfrm>
            <a:off x="3662354" y="4874830"/>
            <a:ext cx="6528885" cy="1569660"/>
          </a:xfrm>
          <a:prstGeom prst="rect">
            <a:avLst/>
          </a:prstGeom>
          <a:noFill/>
        </p:spPr>
        <p:txBody>
          <a:bodyPr wrap="square" rtlCol="0">
            <a:spAutoFit/>
          </a:bodyPr>
          <a:lstStyle/>
          <a:p>
            <a:r>
              <a:rPr kumimoji="1" lang="ja-JP" altLang="en-US" sz="24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○対象を客観的に見ることが出来る。</a:t>
            </a:r>
          </a:p>
          <a:p>
            <a:r>
              <a:rPr kumimoji="1" lang="ja-JP" altLang="en-US" sz="24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きれいな瞳だな！！</a:t>
            </a:r>
            <a:endParaRPr kumimoji="1" lang="en-US" altLang="ja-JP" sz="24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p>
            <a:r>
              <a:rPr kumimoji="1" lang="ja-JP" altLang="en-US" sz="24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口紅が素敵！！</a:t>
            </a:r>
          </a:p>
          <a:p>
            <a:r>
              <a:rPr kumimoji="1" lang="ja-JP" altLang="en-US" sz="24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髪の色も似合っているな　等　</a:t>
            </a:r>
          </a:p>
        </p:txBody>
      </p:sp>
      <p:sp>
        <p:nvSpPr>
          <p:cNvPr id="20" name="テキスト ボックス 19">
            <a:extLst>
              <a:ext uri="{FF2B5EF4-FFF2-40B4-BE49-F238E27FC236}">
                <a16:creationId xmlns:a16="http://schemas.microsoft.com/office/drawing/2014/main" id="{20B83E09-FDB1-4497-B43A-394B6596057A}"/>
              </a:ext>
            </a:extLst>
          </p:cNvPr>
          <p:cNvSpPr txBox="1"/>
          <p:nvPr/>
        </p:nvSpPr>
        <p:spPr>
          <a:xfrm>
            <a:off x="8737601" y="1124744"/>
            <a:ext cx="958800" cy="523220"/>
          </a:xfrm>
          <a:prstGeom prst="rect">
            <a:avLst/>
          </a:prstGeom>
          <a:noFill/>
        </p:spPr>
        <p:txBody>
          <a:bodyPr wrap="square" rtlCol="0">
            <a:spAutoFit/>
          </a:bodyPr>
          <a:lstStyle/>
          <a:p>
            <a:r>
              <a:rPr kumimoji="1" lang="ja-JP" altLang="en-US" sz="28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主体</a:t>
            </a:r>
          </a:p>
        </p:txBody>
      </p:sp>
      <p:sp>
        <p:nvSpPr>
          <p:cNvPr id="21" name="テキスト ボックス 20">
            <a:extLst>
              <a:ext uri="{FF2B5EF4-FFF2-40B4-BE49-F238E27FC236}">
                <a16:creationId xmlns:a16="http://schemas.microsoft.com/office/drawing/2014/main" id="{EDA9AEF5-B663-49DC-9D69-DE6405D8097C}"/>
              </a:ext>
            </a:extLst>
          </p:cNvPr>
          <p:cNvSpPr txBox="1"/>
          <p:nvPr/>
        </p:nvSpPr>
        <p:spPr>
          <a:xfrm>
            <a:off x="2351584" y="1333168"/>
            <a:ext cx="958800" cy="523220"/>
          </a:xfrm>
          <a:prstGeom prst="rect">
            <a:avLst/>
          </a:prstGeom>
          <a:noFill/>
        </p:spPr>
        <p:txBody>
          <a:bodyPr wrap="square" rtlCol="0">
            <a:spAutoFit/>
          </a:bodyPr>
          <a:lstStyle/>
          <a:p>
            <a:r>
              <a:rPr kumimoji="1" lang="ja-JP" altLang="en-US" sz="28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客体</a:t>
            </a:r>
          </a:p>
        </p:txBody>
      </p:sp>
    </p:spTree>
    <p:extLst>
      <p:ext uri="{BB962C8B-B14F-4D97-AF65-F5344CB8AC3E}">
        <p14:creationId xmlns:p14="http://schemas.microsoft.com/office/powerpoint/2010/main" val="348258551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3E441917-DD8C-44D3-AC37-05A65E5A4AAF}"/>
              </a:ext>
            </a:extLst>
          </p:cNvPr>
          <p:cNvSpPr>
            <a:spLocks noGrp="1"/>
          </p:cNvSpPr>
          <p:nvPr>
            <p:ph type="sldNum" sz="quarter" idx="12"/>
          </p:nvPr>
        </p:nvSpPr>
        <p:spPr/>
        <p:txBody>
          <a:bodyPr/>
          <a:lstStyle/>
          <a:p>
            <a:fld id="{A72C43C9-C29A-4086-B3B4-1F599B556F9C}" type="slidenum">
              <a:rPr kumimoji="1" lang="ja-JP" altLang="en-US" smtClean="0"/>
              <a:t>37</a:t>
            </a:fld>
            <a:endParaRPr kumimoji="1" lang="ja-JP" altLang="en-US"/>
          </a:p>
        </p:txBody>
      </p:sp>
      <p:pic>
        <p:nvPicPr>
          <p:cNvPr id="7" name="図 6" descr="人, 食品, テーブル, 女性 が含まれている画像&#10;&#10;自動的に生成された説明">
            <a:extLst>
              <a:ext uri="{FF2B5EF4-FFF2-40B4-BE49-F238E27FC236}">
                <a16:creationId xmlns:a16="http://schemas.microsoft.com/office/drawing/2014/main" id="{913FD7F4-D8E5-4762-86D5-DBC46B0DF30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flipH="1">
            <a:off x="895752" y="1484784"/>
            <a:ext cx="4392280" cy="3096344"/>
          </a:xfrm>
          <a:prstGeom prst="rect">
            <a:avLst/>
          </a:prstGeom>
        </p:spPr>
      </p:pic>
      <p:pic>
        <p:nvPicPr>
          <p:cNvPr id="9" name="図 8">
            <a:extLst>
              <a:ext uri="{FF2B5EF4-FFF2-40B4-BE49-F238E27FC236}">
                <a16:creationId xmlns:a16="http://schemas.microsoft.com/office/drawing/2014/main" id="{8A996566-C3C5-43EA-B48A-C9090F9526FD}"/>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404611" y="1834475"/>
            <a:ext cx="2665978" cy="2785350"/>
          </a:xfrm>
          <a:prstGeom prst="rect">
            <a:avLst/>
          </a:prstGeom>
          <a:ln w="28575">
            <a:solidFill>
              <a:srgbClr val="002060"/>
            </a:solidFill>
          </a:ln>
        </p:spPr>
      </p:pic>
      <p:sp>
        <p:nvSpPr>
          <p:cNvPr id="10" name="矢印: ストライプ 9">
            <a:extLst>
              <a:ext uri="{FF2B5EF4-FFF2-40B4-BE49-F238E27FC236}">
                <a16:creationId xmlns:a16="http://schemas.microsoft.com/office/drawing/2014/main" id="{70CA81F0-1341-4FEA-AF1E-5DDB0804CB9C}"/>
              </a:ext>
            </a:extLst>
          </p:cNvPr>
          <p:cNvSpPr/>
          <p:nvPr/>
        </p:nvSpPr>
        <p:spPr>
          <a:xfrm>
            <a:off x="4583832" y="1860697"/>
            <a:ext cx="2665978" cy="1642931"/>
          </a:xfrm>
          <a:prstGeom prst="stripedRightArrow">
            <a:avLst/>
          </a:prstGeom>
          <a:solidFill>
            <a:schemeClr val="accent2">
              <a:lumMod val="40000"/>
              <a:lumOff val="60000"/>
            </a:schemeClr>
          </a:solidFill>
          <a:ln w="190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見られる</a:t>
            </a:r>
          </a:p>
        </p:txBody>
      </p:sp>
      <p:sp>
        <p:nvSpPr>
          <p:cNvPr id="11" name="テキスト ボックス 10">
            <a:extLst>
              <a:ext uri="{FF2B5EF4-FFF2-40B4-BE49-F238E27FC236}">
                <a16:creationId xmlns:a16="http://schemas.microsoft.com/office/drawing/2014/main" id="{B3C7D8C7-08C2-4368-BD23-9C3D0BEE8AFC}"/>
              </a:ext>
            </a:extLst>
          </p:cNvPr>
          <p:cNvSpPr txBox="1"/>
          <p:nvPr/>
        </p:nvSpPr>
        <p:spPr>
          <a:xfrm>
            <a:off x="2279576" y="961564"/>
            <a:ext cx="958800" cy="523220"/>
          </a:xfrm>
          <a:prstGeom prst="rect">
            <a:avLst/>
          </a:prstGeom>
          <a:noFill/>
        </p:spPr>
        <p:txBody>
          <a:bodyPr wrap="square" rtlCol="0">
            <a:spAutoFit/>
          </a:bodyPr>
          <a:lstStyle/>
          <a:p>
            <a:r>
              <a:rPr kumimoji="1" lang="ja-JP" altLang="en-US" sz="28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主体</a:t>
            </a:r>
          </a:p>
        </p:txBody>
      </p:sp>
      <p:sp>
        <p:nvSpPr>
          <p:cNvPr id="12" name="テキスト ボックス 11">
            <a:extLst>
              <a:ext uri="{FF2B5EF4-FFF2-40B4-BE49-F238E27FC236}">
                <a16:creationId xmlns:a16="http://schemas.microsoft.com/office/drawing/2014/main" id="{255A09A9-93DC-4975-AA83-648AF8E6BA83}"/>
              </a:ext>
            </a:extLst>
          </p:cNvPr>
          <p:cNvSpPr txBox="1"/>
          <p:nvPr/>
        </p:nvSpPr>
        <p:spPr>
          <a:xfrm>
            <a:off x="8258200" y="1311255"/>
            <a:ext cx="958800" cy="523220"/>
          </a:xfrm>
          <a:prstGeom prst="rect">
            <a:avLst/>
          </a:prstGeom>
          <a:noFill/>
        </p:spPr>
        <p:txBody>
          <a:bodyPr wrap="square" rtlCol="0">
            <a:spAutoFit/>
          </a:bodyPr>
          <a:lstStyle/>
          <a:p>
            <a:r>
              <a:rPr kumimoji="1" lang="ja-JP" altLang="en-US" sz="28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客体</a:t>
            </a:r>
          </a:p>
        </p:txBody>
      </p:sp>
      <p:grpSp>
        <p:nvGrpSpPr>
          <p:cNvPr id="8" name="グループ化 7">
            <a:extLst>
              <a:ext uri="{FF2B5EF4-FFF2-40B4-BE49-F238E27FC236}">
                <a16:creationId xmlns:a16="http://schemas.microsoft.com/office/drawing/2014/main" id="{60397C73-CD2C-491C-BFD0-AC3451C775D0}"/>
              </a:ext>
            </a:extLst>
          </p:cNvPr>
          <p:cNvGrpSpPr/>
          <p:nvPr/>
        </p:nvGrpSpPr>
        <p:grpSpPr>
          <a:xfrm>
            <a:off x="5663952" y="4625752"/>
            <a:ext cx="5918448" cy="2232248"/>
            <a:chOff x="5658773" y="2240868"/>
            <a:chExt cx="5918448" cy="2232248"/>
          </a:xfrm>
        </p:grpSpPr>
        <p:sp>
          <p:nvSpPr>
            <p:cNvPr id="5" name="テキスト ボックス 4">
              <a:extLst>
                <a:ext uri="{FF2B5EF4-FFF2-40B4-BE49-F238E27FC236}">
                  <a16:creationId xmlns:a16="http://schemas.microsoft.com/office/drawing/2014/main" id="{F7B7CA24-FA18-4407-9699-81F8C76D6265}"/>
                </a:ext>
              </a:extLst>
            </p:cNvPr>
            <p:cNvSpPr txBox="1"/>
            <p:nvPr/>
          </p:nvSpPr>
          <p:spPr>
            <a:xfrm>
              <a:off x="6307330" y="2572162"/>
              <a:ext cx="4860540" cy="1569660"/>
            </a:xfrm>
            <a:prstGeom prst="rect">
              <a:avLst/>
            </a:prstGeom>
            <a:noFill/>
          </p:spPr>
          <p:txBody>
            <a:bodyPr wrap="square" rtlCol="0">
              <a:spAutoFit/>
            </a:bodyPr>
            <a:lstStyle/>
            <a:p>
              <a:r>
                <a:rPr kumimoji="1" lang="ja-JP" altLang="en-US" sz="24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対象を客観的に見ることが出来る。</a:t>
              </a:r>
            </a:p>
            <a:p>
              <a:r>
                <a:rPr kumimoji="1" lang="ja-JP" altLang="en-US" sz="24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きれいな瞳だな！！</a:t>
              </a:r>
              <a:endParaRPr kumimoji="1" lang="en-US" altLang="ja-JP" sz="24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p>
              <a:r>
                <a:rPr kumimoji="1" lang="ja-JP" altLang="en-US" sz="24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口紅が素敵！！</a:t>
              </a:r>
            </a:p>
            <a:p>
              <a:r>
                <a:rPr kumimoji="1" lang="ja-JP" altLang="en-US" sz="24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髪の色も似合っているな　等　</a:t>
              </a:r>
            </a:p>
          </p:txBody>
        </p:sp>
        <p:sp>
          <p:nvSpPr>
            <p:cNvPr id="6" name="楕円 5">
              <a:extLst>
                <a:ext uri="{FF2B5EF4-FFF2-40B4-BE49-F238E27FC236}">
                  <a16:creationId xmlns:a16="http://schemas.microsoft.com/office/drawing/2014/main" id="{9D2E0C39-F034-413D-BBB9-2B3F81C4E8E7}"/>
                </a:ext>
              </a:extLst>
            </p:cNvPr>
            <p:cNvSpPr/>
            <p:nvPr/>
          </p:nvSpPr>
          <p:spPr>
            <a:xfrm>
              <a:off x="5658773" y="2240868"/>
              <a:ext cx="5918448" cy="2232248"/>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 name="矢印: 右 1">
            <a:extLst>
              <a:ext uri="{FF2B5EF4-FFF2-40B4-BE49-F238E27FC236}">
                <a16:creationId xmlns:a16="http://schemas.microsoft.com/office/drawing/2014/main" id="{7049FAB1-EA5F-4F53-BF09-A5C9C8BF8FD8}"/>
              </a:ext>
            </a:extLst>
          </p:cNvPr>
          <p:cNvSpPr/>
          <p:nvPr/>
        </p:nvSpPr>
        <p:spPr>
          <a:xfrm>
            <a:off x="3875585" y="4750704"/>
            <a:ext cx="1800200" cy="2093544"/>
          </a:xfrm>
          <a:prstGeom prst="rightArrow">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a:solidFill>
                  <a:srgbClr val="FF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一瞬でなくなる</a:t>
            </a:r>
          </a:p>
        </p:txBody>
      </p:sp>
    </p:spTree>
    <p:extLst>
      <p:ext uri="{BB962C8B-B14F-4D97-AF65-F5344CB8AC3E}">
        <p14:creationId xmlns:p14="http://schemas.microsoft.com/office/powerpoint/2010/main" val="98319987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人の手&#10;&#10;中程度の精度で自動的に生成された説明">
            <a:extLst>
              <a:ext uri="{FF2B5EF4-FFF2-40B4-BE49-F238E27FC236}">
                <a16:creationId xmlns:a16="http://schemas.microsoft.com/office/drawing/2014/main" id="{0D96ADFD-427F-4811-9E1E-88F2F5D443A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902649" y="1264730"/>
            <a:ext cx="6158458" cy="4372505"/>
          </a:xfrm>
          <a:prstGeom prst="rect">
            <a:avLst/>
          </a:prstGeom>
        </p:spPr>
      </p:pic>
      <p:sp>
        <p:nvSpPr>
          <p:cNvPr id="4" name="スライド番号プレースホルダー 3">
            <a:extLst>
              <a:ext uri="{FF2B5EF4-FFF2-40B4-BE49-F238E27FC236}">
                <a16:creationId xmlns:a16="http://schemas.microsoft.com/office/drawing/2014/main" id="{A4C2F1B4-F093-4A7D-8D7F-F80D0F8964BD}"/>
              </a:ext>
            </a:extLst>
          </p:cNvPr>
          <p:cNvSpPr>
            <a:spLocks noGrp="1"/>
          </p:cNvSpPr>
          <p:nvPr>
            <p:ph type="sldNum" sz="quarter" idx="12"/>
          </p:nvPr>
        </p:nvSpPr>
        <p:spPr/>
        <p:txBody>
          <a:bodyPr/>
          <a:lstStyle/>
          <a:p>
            <a:fld id="{A72C43C9-C29A-4086-B3B4-1F599B556F9C}" type="slidenum">
              <a:rPr kumimoji="1" lang="ja-JP" altLang="en-US" smtClean="0"/>
              <a:t>38</a:t>
            </a:fld>
            <a:endParaRPr kumimoji="1" lang="ja-JP" altLang="en-US"/>
          </a:p>
        </p:txBody>
      </p:sp>
      <p:sp>
        <p:nvSpPr>
          <p:cNvPr id="7" name="テキスト ボックス 6">
            <a:extLst>
              <a:ext uri="{FF2B5EF4-FFF2-40B4-BE49-F238E27FC236}">
                <a16:creationId xmlns:a16="http://schemas.microsoft.com/office/drawing/2014/main" id="{321CEC90-773C-406C-8831-FA1052DF61C3}"/>
              </a:ext>
            </a:extLst>
          </p:cNvPr>
          <p:cNvSpPr txBox="1"/>
          <p:nvPr/>
        </p:nvSpPr>
        <p:spPr>
          <a:xfrm>
            <a:off x="3749630" y="287231"/>
            <a:ext cx="4464496" cy="830997"/>
          </a:xfrm>
          <a:prstGeom prst="rect">
            <a:avLst/>
          </a:prstGeom>
          <a:noFill/>
        </p:spPr>
        <p:txBody>
          <a:bodyPr wrap="square" rtlCol="0">
            <a:spAutoFit/>
          </a:bodyPr>
          <a:lstStyle/>
          <a:p>
            <a:pPr algn="ctr"/>
            <a:r>
              <a:rPr kumimoji="1" lang="ja-JP" altLang="en-US" sz="48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握るという行為</a:t>
            </a:r>
          </a:p>
        </p:txBody>
      </p:sp>
      <p:sp>
        <p:nvSpPr>
          <p:cNvPr id="8" name="テキスト ボックス 7">
            <a:extLst>
              <a:ext uri="{FF2B5EF4-FFF2-40B4-BE49-F238E27FC236}">
                <a16:creationId xmlns:a16="http://schemas.microsoft.com/office/drawing/2014/main" id="{7D033C2E-22BE-47D9-A598-6E8F8451EE37}"/>
              </a:ext>
            </a:extLst>
          </p:cNvPr>
          <p:cNvSpPr txBox="1"/>
          <p:nvPr/>
        </p:nvSpPr>
        <p:spPr>
          <a:xfrm>
            <a:off x="7236780" y="3682467"/>
            <a:ext cx="2182936" cy="1077218"/>
          </a:xfrm>
          <a:prstGeom prst="rect">
            <a:avLst/>
          </a:prstGeom>
          <a:noFill/>
        </p:spPr>
        <p:txBody>
          <a:bodyPr wrap="square" rtlCol="0">
            <a:spAutoFit/>
          </a:bodyPr>
          <a:lstStyle/>
          <a:p>
            <a:pPr algn="ctr"/>
            <a:r>
              <a:rPr kumimoji="1" lang="ja-JP" altLang="en-US" sz="3200" b="1" dirty="0">
                <a:latin typeface="BIZ UDPゴシック" panose="020B0400000000000000" pitchFamily="50" charset="-128"/>
                <a:ea typeface="BIZ UDPゴシック" panose="020B0400000000000000" pitchFamily="50" charset="-128"/>
              </a:rPr>
              <a:t>主体として</a:t>
            </a:r>
          </a:p>
          <a:p>
            <a:pPr algn="ctr"/>
            <a:r>
              <a:rPr kumimoji="1" lang="ja-JP" altLang="en-US" sz="3200" b="1" dirty="0">
                <a:latin typeface="BIZ UDPゴシック" panose="020B0400000000000000" pitchFamily="50" charset="-128"/>
                <a:ea typeface="BIZ UDPゴシック" panose="020B0400000000000000" pitchFamily="50" charset="-128"/>
              </a:rPr>
              <a:t>握る</a:t>
            </a:r>
          </a:p>
        </p:txBody>
      </p:sp>
      <p:sp>
        <p:nvSpPr>
          <p:cNvPr id="9" name="テキスト ボックス 8">
            <a:extLst>
              <a:ext uri="{FF2B5EF4-FFF2-40B4-BE49-F238E27FC236}">
                <a16:creationId xmlns:a16="http://schemas.microsoft.com/office/drawing/2014/main" id="{2B233969-948B-4CF6-9CE8-1A7E47859E6E}"/>
              </a:ext>
            </a:extLst>
          </p:cNvPr>
          <p:cNvSpPr txBox="1"/>
          <p:nvPr/>
        </p:nvSpPr>
        <p:spPr>
          <a:xfrm>
            <a:off x="2268467" y="3558950"/>
            <a:ext cx="2182936" cy="1077218"/>
          </a:xfrm>
          <a:prstGeom prst="rect">
            <a:avLst/>
          </a:prstGeom>
          <a:noFill/>
        </p:spPr>
        <p:txBody>
          <a:bodyPr wrap="square" rtlCol="0">
            <a:spAutoFit/>
          </a:bodyPr>
          <a:lstStyle/>
          <a:p>
            <a:pPr algn="ctr"/>
            <a:r>
              <a:rPr kumimoji="1" lang="ja-JP" altLang="en-US" sz="3200" b="1" dirty="0">
                <a:latin typeface="BIZ UDPゴシック" panose="020B0400000000000000" pitchFamily="50" charset="-128"/>
                <a:ea typeface="BIZ UDPゴシック" panose="020B0400000000000000" pitchFamily="50" charset="-128"/>
              </a:rPr>
              <a:t>客体として</a:t>
            </a:r>
          </a:p>
          <a:p>
            <a:pPr algn="ctr"/>
            <a:r>
              <a:rPr kumimoji="1" lang="ja-JP" altLang="en-US" sz="3200" b="1" dirty="0">
                <a:latin typeface="BIZ UDPゴシック" panose="020B0400000000000000" pitchFamily="50" charset="-128"/>
                <a:ea typeface="BIZ UDPゴシック" panose="020B0400000000000000" pitchFamily="50" charset="-128"/>
              </a:rPr>
              <a:t>握られる</a:t>
            </a:r>
          </a:p>
        </p:txBody>
      </p:sp>
      <p:sp>
        <p:nvSpPr>
          <p:cNvPr id="10" name="テキスト ボックス 9">
            <a:extLst>
              <a:ext uri="{FF2B5EF4-FFF2-40B4-BE49-F238E27FC236}">
                <a16:creationId xmlns:a16="http://schemas.microsoft.com/office/drawing/2014/main" id="{7366830F-C317-4DD6-A169-A2C08A601F05}"/>
              </a:ext>
            </a:extLst>
          </p:cNvPr>
          <p:cNvSpPr txBox="1"/>
          <p:nvPr/>
        </p:nvSpPr>
        <p:spPr>
          <a:xfrm>
            <a:off x="7296125" y="1911598"/>
            <a:ext cx="4080470" cy="1384995"/>
          </a:xfrm>
          <a:prstGeom prst="rect">
            <a:avLst/>
          </a:prstGeom>
          <a:noFill/>
        </p:spPr>
        <p:txBody>
          <a:bodyPr wrap="square" rtlCol="0">
            <a:spAutoFit/>
          </a:bodyPr>
          <a:lstStyle/>
          <a:p>
            <a:pPr algn="just"/>
            <a:r>
              <a:rPr kumimoji="1" lang="ja-JP" altLang="en-US" sz="28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相手の圧力を感じた瞬間、自分が</a:t>
            </a:r>
            <a:r>
              <a:rPr kumimoji="1" lang="ja-JP" altLang="en-US" sz="2800" b="1" dirty="0">
                <a:solidFill>
                  <a:srgbClr val="FF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客体</a:t>
            </a:r>
            <a:r>
              <a:rPr kumimoji="1" lang="ja-JP" altLang="en-US" sz="28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となり「握られている」と感じる</a:t>
            </a:r>
          </a:p>
        </p:txBody>
      </p:sp>
      <p:grpSp>
        <p:nvGrpSpPr>
          <p:cNvPr id="13" name="グループ化 12">
            <a:extLst>
              <a:ext uri="{FF2B5EF4-FFF2-40B4-BE49-F238E27FC236}">
                <a16:creationId xmlns:a16="http://schemas.microsoft.com/office/drawing/2014/main" id="{07D3774E-3DC2-4E5A-9A96-C117D4F144F4}"/>
              </a:ext>
            </a:extLst>
          </p:cNvPr>
          <p:cNvGrpSpPr/>
          <p:nvPr/>
        </p:nvGrpSpPr>
        <p:grpSpPr>
          <a:xfrm>
            <a:off x="3647728" y="4836955"/>
            <a:ext cx="5438872" cy="1801347"/>
            <a:chOff x="3647728" y="5259474"/>
            <a:chExt cx="5438872" cy="1801347"/>
          </a:xfrm>
        </p:grpSpPr>
        <p:sp>
          <p:nvSpPr>
            <p:cNvPr id="12" name="思考の吹き出し: 雲形 11">
              <a:extLst>
                <a:ext uri="{FF2B5EF4-FFF2-40B4-BE49-F238E27FC236}">
                  <a16:creationId xmlns:a16="http://schemas.microsoft.com/office/drawing/2014/main" id="{195EECE4-2B34-4F55-978F-D28B7690D7B0}"/>
                </a:ext>
              </a:extLst>
            </p:cNvPr>
            <p:cNvSpPr/>
            <p:nvPr/>
          </p:nvSpPr>
          <p:spPr>
            <a:xfrm>
              <a:off x="3647728" y="5259474"/>
              <a:ext cx="5438872" cy="1801347"/>
            </a:xfrm>
            <a:prstGeom prst="cloudCallout">
              <a:avLst>
                <a:gd name="adj1" fmla="val -24667"/>
                <a:gd name="adj2" fmla="val 30576"/>
              </a:avLst>
            </a:prstGeom>
            <a:solidFill>
              <a:schemeClr val="accent1">
                <a:lumMod val="40000"/>
                <a:lumOff val="6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2EBCF8EF-E60B-48A6-9C9B-FEC61D4B19C6}"/>
                </a:ext>
              </a:extLst>
            </p:cNvPr>
            <p:cNvSpPr txBox="1"/>
            <p:nvPr/>
          </p:nvSpPr>
          <p:spPr>
            <a:xfrm>
              <a:off x="4451403" y="5521145"/>
              <a:ext cx="3941277" cy="1200329"/>
            </a:xfrm>
            <a:prstGeom prst="rect">
              <a:avLst/>
            </a:prstGeom>
            <a:noFill/>
          </p:spPr>
          <p:txBody>
            <a:bodyPr wrap="square" rtlCol="0">
              <a:spAutoFit/>
            </a:bodyPr>
            <a:lstStyle/>
            <a:p>
              <a:pPr algn="just"/>
              <a:r>
                <a:rPr kumimoji="1" lang="ja-JP" altLang="en-US" sz="24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自己の中で主体と客体が相互に入れかわる、両者がコミュニケートしている</a:t>
              </a:r>
            </a:p>
          </p:txBody>
        </p:sp>
      </p:grpSp>
      <p:sp>
        <p:nvSpPr>
          <p:cNvPr id="15" name="テキスト ボックス 14">
            <a:extLst>
              <a:ext uri="{FF2B5EF4-FFF2-40B4-BE49-F238E27FC236}">
                <a16:creationId xmlns:a16="http://schemas.microsoft.com/office/drawing/2014/main" id="{9932F362-EE1C-433F-9B42-3CDE0F4B749E}"/>
              </a:ext>
            </a:extLst>
          </p:cNvPr>
          <p:cNvSpPr txBox="1"/>
          <p:nvPr/>
        </p:nvSpPr>
        <p:spPr>
          <a:xfrm>
            <a:off x="335360" y="2225134"/>
            <a:ext cx="4402733" cy="954107"/>
          </a:xfrm>
          <a:prstGeom prst="rect">
            <a:avLst/>
          </a:prstGeom>
          <a:noFill/>
        </p:spPr>
        <p:txBody>
          <a:bodyPr wrap="square" rtlCol="0">
            <a:spAutoFit/>
          </a:bodyPr>
          <a:lstStyle/>
          <a:p>
            <a:pPr algn="just"/>
            <a:r>
              <a:rPr kumimoji="1" lang="ja-JP" altLang="en-US" sz="28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「握られている」と感じたので、握り返す（主体となる）</a:t>
            </a:r>
          </a:p>
        </p:txBody>
      </p:sp>
    </p:spTree>
    <p:extLst>
      <p:ext uri="{BB962C8B-B14F-4D97-AF65-F5344CB8AC3E}">
        <p14:creationId xmlns:p14="http://schemas.microsoft.com/office/powerpoint/2010/main" val="383355207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F678C6D8-93C5-4602-BC40-86DBDBC0578E}"/>
              </a:ext>
            </a:extLst>
          </p:cNvPr>
          <p:cNvSpPr>
            <a:spLocks noGrp="1"/>
          </p:cNvSpPr>
          <p:nvPr>
            <p:ph type="sldNum" sz="quarter" idx="12"/>
          </p:nvPr>
        </p:nvSpPr>
        <p:spPr/>
        <p:txBody>
          <a:bodyPr/>
          <a:lstStyle/>
          <a:p>
            <a:fld id="{A72C43C9-C29A-4086-B3B4-1F599B556F9C}" type="slidenum">
              <a:rPr kumimoji="1" lang="ja-JP" altLang="en-US" smtClean="0"/>
              <a:t>39</a:t>
            </a:fld>
            <a:endParaRPr kumimoji="1" lang="ja-JP" altLang="en-US"/>
          </a:p>
        </p:txBody>
      </p:sp>
      <p:pic>
        <p:nvPicPr>
          <p:cNvPr id="6" name="図 5" descr="アイコン, 円&#10;&#10;自動的に生成された説明">
            <a:extLst>
              <a:ext uri="{FF2B5EF4-FFF2-40B4-BE49-F238E27FC236}">
                <a16:creationId xmlns:a16="http://schemas.microsoft.com/office/drawing/2014/main" id="{8935965B-5B69-4F76-AF9D-1750FC267D6B}"/>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343472" y="3176972"/>
            <a:ext cx="2664296" cy="2664296"/>
          </a:xfrm>
          <a:prstGeom prst="rect">
            <a:avLst/>
          </a:prstGeom>
        </p:spPr>
      </p:pic>
      <p:sp>
        <p:nvSpPr>
          <p:cNvPr id="7" name="テキスト ボックス 6">
            <a:extLst>
              <a:ext uri="{FF2B5EF4-FFF2-40B4-BE49-F238E27FC236}">
                <a16:creationId xmlns:a16="http://schemas.microsoft.com/office/drawing/2014/main" id="{D388DF2C-F3EE-4075-A420-FCA01EBF3841}"/>
              </a:ext>
            </a:extLst>
          </p:cNvPr>
          <p:cNvSpPr txBox="1"/>
          <p:nvPr/>
        </p:nvSpPr>
        <p:spPr>
          <a:xfrm>
            <a:off x="3557960" y="476672"/>
            <a:ext cx="4464496" cy="830997"/>
          </a:xfrm>
          <a:prstGeom prst="rect">
            <a:avLst/>
          </a:prstGeom>
          <a:noFill/>
        </p:spPr>
        <p:txBody>
          <a:bodyPr wrap="square" rtlCol="0">
            <a:spAutoFit/>
          </a:bodyPr>
          <a:lstStyle/>
          <a:p>
            <a:pPr algn="ctr"/>
            <a:r>
              <a:rPr kumimoji="1" lang="ja-JP" altLang="en-US" sz="48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表　情</a:t>
            </a:r>
          </a:p>
        </p:txBody>
      </p:sp>
      <p:grpSp>
        <p:nvGrpSpPr>
          <p:cNvPr id="10" name="グループ化 9">
            <a:extLst>
              <a:ext uri="{FF2B5EF4-FFF2-40B4-BE49-F238E27FC236}">
                <a16:creationId xmlns:a16="http://schemas.microsoft.com/office/drawing/2014/main" id="{60FFC0CA-D88C-4437-A7A9-4587B89B0A24}"/>
              </a:ext>
            </a:extLst>
          </p:cNvPr>
          <p:cNvGrpSpPr/>
          <p:nvPr/>
        </p:nvGrpSpPr>
        <p:grpSpPr>
          <a:xfrm>
            <a:off x="4295800" y="1628800"/>
            <a:ext cx="5544616" cy="3182868"/>
            <a:chOff x="3879750" y="1268760"/>
            <a:chExt cx="4857849" cy="2636316"/>
          </a:xfrm>
        </p:grpSpPr>
        <p:sp>
          <p:nvSpPr>
            <p:cNvPr id="8" name="思考の吹き出し: 雲形 7">
              <a:extLst>
                <a:ext uri="{FF2B5EF4-FFF2-40B4-BE49-F238E27FC236}">
                  <a16:creationId xmlns:a16="http://schemas.microsoft.com/office/drawing/2014/main" id="{D61C1B34-2668-4CE0-B652-259CF1FC66A9}"/>
                </a:ext>
              </a:extLst>
            </p:cNvPr>
            <p:cNvSpPr/>
            <p:nvPr/>
          </p:nvSpPr>
          <p:spPr>
            <a:xfrm>
              <a:off x="3879750" y="1268760"/>
              <a:ext cx="4857849" cy="2636316"/>
            </a:xfrm>
            <a:prstGeom prst="cloudCallout">
              <a:avLst>
                <a:gd name="adj1" fmla="val -61761"/>
                <a:gd name="adj2" fmla="val 1006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テキスト ボックス 8">
              <a:extLst>
                <a:ext uri="{FF2B5EF4-FFF2-40B4-BE49-F238E27FC236}">
                  <a16:creationId xmlns:a16="http://schemas.microsoft.com/office/drawing/2014/main" id="{904A74A9-19F1-4472-8539-8D210A21C4C5}"/>
                </a:ext>
              </a:extLst>
            </p:cNvPr>
            <p:cNvSpPr txBox="1"/>
            <p:nvPr/>
          </p:nvSpPr>
          <p:spPr>
            <a:xfrm>
              <a:off x="4617130" y="1840810"/>
              <a:ext cx="3805024" cy="1300123"/>
            </a:xfrm>
            <a:prstGeom prst="rect">
              <a:avLst/>
            </a:prstGeom>
            <a:noFill/>
          </p:spPr>
          <p:txBody>
            <a:bodyPr wrap="square" rtlCol="0">
              <a:spAutoFit/>
            </a:bodyPr>
            <a:lstStyle/>
            <a:p>
              <a:r>
                <a:rPr kumimoji="1" lang="ja-JP" altLang="en-US" sz="2400"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この表情から相手の感情を理解することが出来る。</a:t>
              </a:r>
            </a:p>
            <a:p>
              <a:endParaRPr lang="ja-JP" altLang="en-US" sz="2400"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p>
              <a:r>
                <a:rPr kumimoji="1" lang="ja-JP" altLang="en-US" sz="2400"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何故理解できるのか？</a:t>
              </a:r>
            </a:p>
          </p:txBody>
        </p:sp>
      </p:grpSp>
      <p:sp>
        <p:nvSpPr>
          <p:cNvPr id="12" name="テキスト ボックス 11">
            <a:extLst>
              <a:ext uri="{FF2B5EF4-FFF2-40B4-BE49-F238E27FC236}">
                <a16:creationId xmlns:a16="http://schemas.microsoft.com/office/drawing/2014/main" id="{FCDD7FD7-311C-47CD-9DC6-CBFFBB90FEFC}"/>
              </a:ext>
            </a:extLst>
          </p:cNvPr>
          <p:cNvSpPr txBox="1"/>
          <p:nvPr/>
        </p:nvSpPr>
        <p:spPr>
          <a:xfrm>
            <a:off x="5137425" y="4811668"/>
            <a:ext cx="6093618" cy="1569660"/>
          </a:xfrm>
          <a:prstGeom prst="rect">
            <a:avLst/>
          </a:prstGeom>
          <a:noFill/>
        </p:spPr>
        <p:txBody>
          <a:bodyPr wrap="square">
            <a:spAutoFit/>
          </a:bodyPr>
          <a:lstStyle/>
          <a:p>
            <a:r>
              <a:rPr lang="ja-JP" altLang="ja-JP" sz="3200" b="1" dirty="0">
                <a:solidFill>
                  <a:srgbClr val="000000"/>
                </a:solidFill>
                <a:effectLst/>
                <a:latin typeface="BIZ UDPゴシック" panose="020B0400000000000000" pitchFamily="50" charset="-128"/>
                <a:ea typeface="BIZ UDPゴシック" panose="020B0400000000000000" pitchFamily="50" charset="-128"/>
                <a:cs typeface="メイリオ" panose="020B0604030504040204" pitchFamily="50" charset="-128"/>
              </a:rPr>
              <a:t>泣く、笑う、怒る、悲しむ</a:t>
            </a:r>
            <a:r>
              <a:rPr lang="ja-JP" altLang="en-US" sz="3200" b="1" dirty="0">
                <a:solidFill>
                  <a:srgbClr val="000000"/>
                </a:solidFill>
                <a:effectLst/>
                <a:latin typeface="BIZ UDPゴシック" panose="020B0400000000000000" pitchFamily="50" charset="-128"/>
                <a:ea typeface="BIZ UDPゴシック" panose="020B0400000000000000" pitchFamily="50" charset="-128"/>
                <a:cs typeface="メイリオ" panose="020B0604030504040204" pitchFamily="50" charset="-128"/>
              </a:rPr>
              <a:t>等の感情を理解し、自分の気持ちも同じように反応する</a:t>
            </a:r>
            <a:endParaRPr lang="ja-JP" altLang="en-US" sz="32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97019627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3431703" y="5006607"/>
            <a:ext cx="7632848" cy="1447832"/>
          </a:xfrm>
          <a:prstGeom prst="rect">
            <a:avLst/>
          </a:prstGeom>
          <a:noFill/>
        </p:spPr>
        <p:txBody>
          <a:bodyPr wrap="square">
            <a:spAutoFit/>
          </a:bodyPr>
          <a:lstStyle/>
          <a:p>
            <a:pPr marL="571500" indent="-571500" eaLnBrk="0" hangingPunct="0">
              <a:lnSpc>
                <a:spcPct val="120000"/>
              </a:lnSpc>
              <a:defRPr/>
            </a:pPr>
            <a:r>
              <a:rPr lang="ja-JP" altLang="en-US" sz="3600" dirty="0">
                <a:solidFill>
                  <a:schemeClr val="tx2">
                    <a:lumMod val="75000"/>
                  </a:schemeClr>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cs typeface="メイリオ" pitchFamily="50" charset="-128"/>
              </a:rPr>
              <a:t>　</a:t>
            </a:r>
            <a:r>
              <a:rPr lang="ja-JP" altLang="en-US" sz="3600" dirty="0">
                <a:solidFill>
                  <a:srgbClr val="002060"/>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cs typeface="メイリオ" pitchFamily="50" charset="-128"/>
              </a:rPr>
              <a:t>＜重要課題＞</a:t>
            </a:r>
          </a:p>
          <a:p>
            <a:pPr marL="571500" indent="-571500" eaLnBrk="0" hangingPunct="0">
              <a:lnSpc>
                <a:spcPct val="120000"/>
              </a:lnSpc>
              <a:defRPr/>
            </a:pPr>
            <a:r>
              <a:rPr lang="ja-JP" altLang="en-US" sz="4400" dirty="0">
                <a:solidFill>
                  <a:srgbClr val="FF0000"/>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cs typeface="メイリオ" pitchFamily="50" charset="-128"/>
              </a:rPr>
              <a:t>明日からの業務に生かす</a:t>
            </a:r>
            <a:r>
              <a:rPr lang="en-US" altLang="ja-JP" sz="4400" dirty="0">
                <a:solidFill>
                  <a:srgbClr val="FF0000"/>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cs typeface="メイリオ" pitchFamily="50" charset="-128"/>
              </a:rPr>
              <a:t>!!</a:t>
            </a:r>
            <a:endParaRPr lang="ja-JP" altLang="en-US" sz="4400" dirty="0">
              <a:solidFill>
                <a:srgbClr val="FF0000"/>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cs typeface="メイリオ" pitchFamily="50" charset="-128"/>
            </a:endParaRPr>
          </a:p>
        </p:txBody>
      </p:sp>
      <p:sp>
        <p:nvSpPr>
          <p:cNvPr id="15" name="右カーブ矢印 14"/>
          <p:cNvSpPr/>
          <p:nvPr/>
        </p:nvSpPr>
        <p:spPr>
          <a:xfrm rot="20443908">
            <a:off x="2795210" y="3857622"/>
            <a:ext cx="837108" cy="1777959"/>
          </a:xfrm>
          <a:prstGeom prst="curvedRightArrow">
            <a:avLst>
              <a:gd name="adj1" fmla="val 25000"/>
              <a:gd name="adj2" fmla="val 86322"/>
              <a:gd name="adj3" fmla="val 25000"/>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2" name="タイトル 1"/>
          <p:cNvSpPr>
            <a:spLocks noGrp="1"/>
          </p:cNvSpPr>
          <p:nvPr>
            <p:ph type="title"/>
          </p:nvPr>
        </p:nvSpPr>
        <p:spPr>
          <a:xfrm>
            <a:off x="967162" y="303061"/>
            <a:ext cx="8191886" cy="900172"/>
          </a:xfrm>
        </p:spPr>
        <p:txBody>
          <a:bodyPr>
            <a:noAutofit/>
          </a:bodyPr>
          <a:lstStyle/>
          <a:p>
            <a:pPr algn="l"/>
            <a:r>
              <a:rPr kumimoji="1" lang="ja-JP" altLang="en-US"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cs typeface="メイリオ" pitchFamily="50" charset="-128"/>
              </a:rPr>
              <a:t>この研修で意識すること</a:t>
            </a:r>
          </a:p>
        </p:txBody>
      </p:sp>
      <p:sp>
        <p:nvSpPr>
          <p:cNvPr id="5" name="正方形/長方形 4"/>
          <p:cNvSpPr/>
          <p:nvPr/>
        </p:nvSpPr>
        <p:spPr>
          <a:xfrm>
            <a:off x="1487488" y="3065372"/>
            <a:ext cx="2880320" cy="864096"/>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sz="3200" dirty="0">
                <a:ln w="0"/>
                <a:solidFill>
                  <a:schemeClr val="bg1"/>
                </a:solidFill>
                <a:effectLst>
                  <a:outerShdw blurRad="38100" dist="19050" dir="2700000" algn="tl" rotWithShape="0">
                    <a:schemeClr val="dk1">
                      <a:alpha val="40000"/>
                    </a:schemeClr>
                  </a:outerShdw>
                </a:effectLst>
                <a:latin typeface="BIZ UDゴシック" panose="020B0400000000000000" pitchFamily="49" charset="-128"/>
                <a:ea typeface="BIZ UDゴシック" panose="020B0400000000000000" pitchFamily="49" charset="-128"/>
                <a:cs typeface="メイリオ" pitchFamily="50" charset="-128"/>
              </a:rPr>
              <a:t>主体的な参加</a:t>
            </a:r>
          </a:p>
        </p:txBody>
      </p:sp>
      <p:sp>
        <p:nvSpPr>
          <p:cNvPr id="6" name="左中かっこ 5"/>
          <p:cNvSpPr/>
          <p:nvPr/>
        </p:nvSpPr>
        <p:spPr>
          <a:xfrm>
            <a:off x="4367808" y="2954440"/>
            <a:ext cx="324036" cy="1495620"/>
          </a:xfrm>
          <a:prstGeom prst="leftBrace">
            <a:avLst>
              <a:gd name="adj1" fmla="val 45682"/>
              <a:gd name="adj2" fmla="val 50000"/>
            </a:avLst>
          </a:prstGeom>
          <a:ln w="57150">
            <a:solidFill>
              <a:schemeClr val="tx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7" name="テキスト ボックス 6"/>
          <p:cNvSpPr txBox="1"/>
          <p:nvPr/>
        </p:nvSpPr>
        <p:spPr>
          <a:xfrm>
            <a:off x="4691844" y="2723609"/>
            <a:ext cx="5796644" cy="707886"/>
          </a:xfrm>
          <a:prstGeom prst="rect">
            <a:avLst/>
          </a:prstGeom>
          <a:noFill/>
        </p:spPr>
        <p:txBody>
          <a:bodyPr wrap="square" rtlCol="0">
            <a:spAutoFit/>
          </a:bodyPr>
          <a:lstStyle/>
          <a:p>
            <a:r>
              <a:rPr lang="ja-JP" altLang="en-US" sz="2800" u="sng" dirty="0">
                <a:solidFill>
                  <a:srgbClr val="002060"/>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cs typeface="メイリオ" pitchFamily="50" charset="-128"/>
              </a:rPr>
              <a:t>意識する</a:t>
            </a:r>
            <a:r>
              <a:rPr lang="ja-JP" altLang="en-US" sz="2800" dirty="0">
                <a:solidFill>
                  <a:srgbClr val="002060"/>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cs typeface="メイリオ" pitchFamily="50" charset="-128"/>
              </a:rPr>
              <a:t>（目的・目標）</a:t>
            </a:r>
            <a:r>
              <a:rPr lang="ja-JP" altLang="en-US" sz="4000" dirty="0">
                <a:solidFill>
                  <a:srgbClr val="002060"/>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cs typeface="メイリオ" pitchFamily="50" charset="-128"/>
              </a:rPr>
              <a:t>＝今！</a:t>
            </a:r>
          </a:p>
        </p:txBody>
      </p:sp>
      <p:sp>
        <p:nvSpPr>
          <p:cNvPr id="8" name="テキスト ボックス 7"/>
          <p:cNvSpPr txBox="1"/>
          <p:nvPr/>
        </p:nvSpPr>
        <p:spPr>
          <a:xfrm>
            <a:off x="4691844" y="3415681"/>
            <a:ext cx="4642600" cy="1275221"/>
          </a:xfrm>
          <a:prstGeom prst="rect">
            <a:avLst/>
          </a:prstGeom>
          <a:noFill/>
        </p:spPr>
        <p:txBody>
          <a:bodyPr wrap="square" rtlCol="0">
            <a:spAutoFit/>
          </a:bodyPr>
          <a:lstStyle/>
          <a:p>
            <a:pPr>
              <a:lnSpc>
                <a:spcPct val="150000"/>
              </a:lnSpc>
            </a:pPr>
            <a:r>
              <a:rPr lang="ja-JP" altLang="en-US" sz="2800" b="1" dirty="0">
                <a:solidFill>
                  <a:schemeClr val="tx2">
                    <a:lumMod val="75000"/>
                  </a:schemeClr>
                </a:solidFill>
                <a:latin typeface="BIZ UDゴシック" panose="020B0400000000000000" pitchFamily="49" charset="-128"/>
                <a:ea typeface="BIZ UDゴシック" panose="020B0400000000000000" pitchFamily="49" charset="-128"/>
                <a:cs typeface="メイリオ" pitchFamily="50" charset="-128"/>
              </a:rPr>
              <a:t>実践する（トレーニング）</a:t>
            </a:r>
            <a:endParaRPr lang="en-US" altLang="ja-JP" sz="2800" b="1" dirty="0">
              <a:solidFill>
                <a:schemeClr val="tx2">
                  <a:lumMod val="75000"/>
                </a:schemeClr>
              </a:solidFill>
              <a:latin typeface="BIZ UDゴシック" panose="020B0400000000000000" pitchFamily="49" charset="-128"/>
              <a:ea typeface="BIZ UDゴシック" panose="020B0400000000000000" pitchFamily="49" charset="-128"/>
              <a:cs typeface="メイリオ" pitchFamily="50" charset="-128"/>
            </a:endParaRPr>
          </a:p>
          <a:p>
            <a:pPr>
              <a:lnSpc>
                <a:spcPct val="150000"/>
              </a:lnSpc>
            </a:pPr>
            <a:r>
              <a:rPr lang="ja-JP" altLang="en-US" sz="2800" b="1" dirty="0">
                <a:solidFill>
                  <a:schemeClr val="tx2">
                    <a:lumMod val="75000"/>
                  </a:schemeClr>
                </a:solidFill>
                <a:latin typeface="BIZ UDゴシック" panose="020B0400000000000000" pitchFamily="49" charset="-128"/>
                <a:ea typeface="BIZ UDゴシック" panose="020B0400000000000000" pitchFamily="49" charset="-128"/>
                <a:cs typeface="メイリオ" pitchFamily="50" charset="-128"/>
              </a:rPr>
              <a:t>実践を振り返る（気づく）</a:t>
            </a:r>
          </a:p>
        </p:txBody>
      </p:sp>
      <p:sp>
        <p:nvSpPr>
          <p:cNvPr id="10" name="雲形吹き出し 9"/>
          <p:cNvSpPr/>
          <p:nvPr/>
        </p:nvSpPr>
        <p:spPr>
          <a:xfrm>
            <a:off x="5305548" y="1444075"/>
            <a:ext cx="5759003" cy="1434523"/>
          </a:xfrm>
          <a:prstGeom prst="cloudCallout">
            <a:avLst>
              <a:gd name="adj1" fmla="val -43960"/>
              <a:gd name="adj2" fmla="val 45740"/>
            </a:avLst>
          </a:prstGeom>
          <a:solidFill>
            <a:schemeClr val="tx2">
              <a:lumMod val="50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a:latin typeface="BIZ UDゴシック" panose="020B0400000000000000" pitchFamily="49" charset="-128"/>
                <a:ea typeface="BIZ UDゴシック" panose="020B0400000000000000" pitchFamily="49" charset="-128"/>
                <a:cs typeface="メイリオ" pitchFamily="50" charset="-128"/>
              </a:rPr>
              <a:t>集中する。メモより聞いて印象に残す。</a:t>
            </a:r>
          </a:p>
        </p:txBody>
      </p:sp>
      <p:sp>
        <p:nvSpPr>
          <p:cNvPr id="11" name="テキスト ボックス 10"/>
          <p:cNvSpPr txBox="1"/>
          <p:nvPr/>
        </p:nvSpPr>
        <p:spPr>
          <a:xfrm>
            <a:off x="9312954" y="3792543"/>
            <a:ext cx="1224136" cy="707886"/>
          </a:xfrm>
          <a:prstGeom prst="rect">
            <a:avLst/>
          </a:prstGeom>
          <a:noFill/>
        </p:spPr>
        <p:txBody>
          <a:bodyPr wrap="square" rtlCol="0">
            <a:spAutoFit/>
          </a:bodyPr>
          <a:lstStyle/>
          <a:p>
            <a:r>
              <a:rPr lang="ja-JP" altLang="en-US" sz="4000" dirty="0">
                <a:solidFill>
                  <a:srgbClr val="FF0000"/>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cs typeface="メイリオ" pitchFamily="50" charset="-128"/>
              </a:rPr>
              <a:t>演習</a:t>
            </a:r>
          </a:p>
        </p:txBody>
      </p:sp>
      <p:cxnSp>
        <p:nvCxnSpPr>
          <p:cNvPr id="13" name="直線コネクタ 12"/>
          <p:cNvCxnSpPr>
            <a:cxnSpLocks/>
          </p:cNvCxnSpPr>
          <p:nvPr/>
        </p:nvCxnSpPr>
        <p:spPr>
          <a:xfrm>
            <a:off x="1991544" y="4869160"/>
            <a:ext cx="9073007" cy="0"/>
          </a:xfrm>
          <a:prstGeom prst="line">
            <a:avLst/>
          </a:prstGeom>
          <a:ln w="57150">
            <a:prstDash val="dash"/>
          </a:ln>
        </p:spPr>
        <p:style>
          <a:lnRef idx="1">
            <a:schemeClr val="accent1"/>
          </a:lnRef>
          <a:fillRef idx="0">
            <a:schemeClr val="accent1"/>
          </a:fillRef>
          <a:effectRef idx="0">
            <a:schemeClr val="accent1"/>
          </a:effectRef>
          <a:fontRef idx="minor">
            <a:schemeClr val="tx1"/>
          </a:fontRef>
        </p:style>
      </p:cxnSp>
      <p:pic>
        <p:nvPicPr>
          <p:cNvPr id="12" name="図 11">
            <a:extLst>
              <a:ext uri="{FF2B5EF4-FFF2-40B4-BE49-F238E27FC236}">
                <a16:creationId xmlns:a16="http://schemas.microsoft.com/office/drawing/2014/main" id="{6142F2FB-7B36-4F8C-BBED-A751EBCFA03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4662" y="5589240"/>
            <a:ext cx="952500" cy="952500"/>
          </a:xfrm>
          <a:prstGeom prst="rect">
            <a:avLst/>
          </a:prstGeom>
        </p:spPr>
      </p:pic>
      <p:sp>
        <p:nvSpPr>
          <p:cNvPr id="9" name="スライド番号プレースホルダー 8">
            <a:extLst>
              <a:ext uri="{FF2B5EF4-FFF2-40B4-BE49-F238E27FC236}">
                <a16:creationId xmlns:a16="http://schemas.microsoft.com/office/drawing/2014/main" id="{16A6DF17-DAED-4B0D-ADB6-FD5399152BC1}"/>
              </a:ext>
            </a:extLst>
          </p:cNvPr>
          <p:cNvSpPr>
            <a:spLocks noGrp="1"/>
          </p:cNvSpPr>
          <p:nvPr>
            <p:ph type="sldNum" sz="quarter" idx="12"/>
          </p:nvPr>
        </p:nvSpPr>
        <p:spPr/>
        <p:txBody>
          <a:bodyPr/>
          <a:lstStyle/>
          <a:p>
            <a:fld id="{A72C43C9-C29A-4086-B3B4-1F599B556F9C}" type="slidenum">
              <a:rPr kumimoji="1" lang="ja-JP" altLang="en-US" smtClean="0"/>
              <a:t>4</a:t>
            </a:fld>
            <a:endParaRPr kumimoji="1" lang="ja-JP" altLang="en-US"/>
          </a:p>
        </p:txBody>
      </p:sp>
    </p:spTree>
    <p:extLst>
      <p:ext uri="{BB962C8B-B14F-4D97-AF65-F5344CB8AC3E}">
        <p14:creationId xmlns:p14="http://schemas.microsoft.com/office/powerpoint/2010/main" val="71757382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FC77A9A6-BCF3-4CDF-AD60-69D23D58BA04}"/>
              </a:ext>
            </a:extLst>
          </p:cNvPr>
          <p:cNvSpPr>
            <a:spLocks noGrp="1"/>
          </p:cNvSpPr>
          <p:nvPr>
            <p:ph type="sldNum" sz="quarter" idx="12"/>
          </p:nvPr>
        </p:nvSpPr>
        <p:spPr/>
        <p:txBody>
          <a:bodyPr/>
          <a:lstStyle/>
          <a:p>
            <a:fld id="{A72C43C9-C29A-4086-B3B4-1F599B556F9C}" type="slidenum">
              <a:rPr kumimoji="1" lang="ja-JP" altLang="en-US" smtClean="0"/>
              <a:t>40</a:t>
            </a:fld>
            <a:endParaRPr kumimoji="1" lang="ja-JP" altLang="en-US"/>
          </a:p>
        </p:txBody>
      </p:sp>
      <p:pic>
        <p:nvPicPr>
          <p:cNvPr id="6" name="図 5" descr="おもちゃ, 人形, 時計 が含まれている画像&#10;&#10;自動的に生成された説明">
            <a:extLst>
              <a:ext uri="{FF2B5EF4-FFF2-40B4-BE49-F238E27FC236}">
                <a16:creationId xmlns:a16="http://schemas.microsoft.com/office/drawing/2014/main" id="{7B275499-58BF-4E04-B882-0D4BFFC281DE}"/>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199456" y="2420888"/>
            <a:ext cx="5822050" cy="3515972"/>
          </a:xfrm>
          <a:prstGeom prst="rect">
            <a:avLst/>
          </a:prstGeom>
        </p:spPr>
      </p:pic>
      <p:sp>
        <p:nvSpPr>
          <p:cNvPr id="7" name="テキスト ボックス 6">
            <a:extLst>
              <a:ext uri="{FF2B5EF4-FFF2-40B4-BE49-F238E27FC236}">
                <a16:creationId xmlns:a16="http://schemas.microsoft.com/office/drawing/2014/main" id="{B47EE6E9-1AAD-43A0-9A55-48E13F41C696}"/>
              </a:ext>
            </a:extLst>
          </p:cNvPr>
          <p:cNvSpPr txBox="1"/>
          <p:nvPr/>
        </p:nvSpPr>
        <p:spPr>
          <a:xfrm>
            <a:off x="3251684" y="489147"/>
            <a:ext cx="5688632" cy="830997"/>
          </a:xfrm>
          <a:prstGeom prst="rect">
            <a:avLst/>
          </a:prstGeom>
          <a:noFill/>
        </p:spPr>
        <p:txBody>
          <a:bodyPr wrap="square" rtlCol="0">
            <a:spAutoFit/>
          </a:bodyPr>
          <a:lstStyle/>
          <a:p>
            <a:pPr algn="ctr"/>
            <a:r>
              <a:rPr kumimoji="1" lang="ja-JP" altLang="en-US" sz="48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会話すること</a:t>
            </a:r>
          </a:p>
        </p:txBody>
      </p:sp>
      <p:pic>
        <p:nvPicPr>
          <p:cNvPr id="8" name="図 7" descr="おもちゃ, 人形, 時計 が含まれている画像&#10;&#10;自動的に生成された説明">
            <a:extLst>
              <a:ext uri="{FF2B5EF4-FFF2-40B4-BE49-F238E27FC236}">
                <a16:creationId xmlns:a16="http://schemas.microsoft.com/office/drawing/2014/main" id="{62D54471-A021-4EE5-970A-AD361507E527}"/>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078215" y="2420888"/>
            <a:ext cx="5822050" cy="3515972"/>
          </a:xfrm>
          <a:prstGeom prst="rect">
            <a:avLst/>
          </a:prstGeom>
        </p:spPr>
      </p:pic>
      <p:sp>
        <p:nvSpPr>
          <p:cNvPr id="9" name="四角形: 角を丸くする 8">
            <a:extLst>
              <a:ext uri="{FF2B5EF4-FFF2-40B4-BE49-F238E27FC236}">
                <a16:creationId xmlns:a16="http://schemas.microsoft.com/office/drawing/2014/main" id="{E381D9FE-20B9-4F65-9F9E-C2A7DCD7F206}"/>
              </a:ext>
            </a:extLst>
          </p:cNvPr>
          <p:cNvSpPr/>
          <p:nvPr/>
        </p:nvSpPr>
        <p:spPr>
          <a:xfrm>
            <a:off x="4367808" y="1910680"/>
            <a:ext cx="2653698" cy="4092036"/>
          </a:xfrm>
          <a:prstGeom prst="roundRect">
            <a:avLst/>
          </a:prstGeom>
          <a:gradFill>
            <a:gsLst>
              <a:gs pos="26000">
                <a:schemeClr val="accent1">
                  <a:lumMod val="5000"/>
                  <a:lumOff val="95000"/>
                </a:schemeClr>
              </a:gs>
              <a:gs pos="47000">
                <a:schemeClr val="accent1">
                  <a:lumMod val="40000"/>
                  <a:lumOff val="60000"/>
                </a:schemeClr>
              </a:gs>
              <a:gs pos="60000">
                <a:schemeClr val="accent1">
                  <a:lumMod val="45000"/>
                  <a:lumOff val="55000"/>
                </a:schemeClr>
              </a:gs>
              <a:gs pos="90000">
                <a:schemeClr val="bg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テキスト ボックス 10">
            <a:extLst>
              <a:ext uri="{FF2B5EF4-FFF2-40B4-BE49-F238E27FC236}">
                <a16:creationId xmlns:a16="http://schemas.microsoft.com/office/drawing/2014/main" id="{9623DB54-3AC2-45E1-A77F-40C2B7CBA7C4}"/>
              </a:ext>
            </a:extLst>
          </p:cNvPr>
          <p:cNvSpPr txBox="1"/>
          <p:nvPr/>
        </p:nvSpPr>
        <p:spPr>
          <a:xfrm>
            <a:off x="7862337" y="1910680"/>
            <a:ext cx="1438200" cy="584775"/>
          </a:xfrm>
          <a:prstGeom prst="rect">
            <a:avLst/>
          </a:prstGeom>
          <a:noFill/>
        </p:spPr>
        <p:txBody>
          <a:bodyPr wrap="square" rtlCol="0">
            <a:spAutoFit/>
          </a:bodyPr>
          <a:lstStyle/>
          <a:p>
            <a:pPr algn="ctr"/>
            <a:r>
              <a:rPr kumimoji="1" lang="ja-JP" altLang="en-US" sz="32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主体</a:t>
            </a:r>
          </a:p>
        </p:txBody>
      </p:sp>
      <p:sp>
        <p:nvSpPr>
          <p:cNvPr id="12" name="テキスト ボックス 11">
            <a:extLst>
              <a:ext uri="{FF2B5EF4-FFF2-40B4-BE49-F238E27FC236}">
                <a16:creationId xmlns:a16="http://schemas.microsoft.com/office/drawing/2014/main" id="{567D3EA5-CBCF-47E5-93E9-0949D259F7D6}"/>
              </a:ext>
            </a:extLst>
          </p:cNvPr>
          <p:cNvSpPr txBox="1"/>
          <p:nvPr/>
        </p:nvSpPr>
        <p:spPr>
          <a:xfrm>
            <a:off x="1989693" y="2014278"/>
            <a:ext cx="1438200" cy="584775"/>
          </a:xfrm>
          <a:prstGeom prst="rect">
            <a:avLst/>
          </a:prstGeom>
          <a:noFill/>
        </p:spPr>
        <p:txBody>
          <a:bodyPr wrap="square" rtlCol="0">
            <a:spAutoFit/>
          </a:bodyPr>
          <a:lstStyle/>
          <a:p>
            <a:pPr algn="ctr"/>
            <a:r>
              <a:rPr kumimoji="1" lang="ja-JP" altLang="en-US" sz="32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客体</a:t>
            </a:r>
          </a:p>
        </p:txBody>
      </p:sp>
      <p:sp>
        <p:nvSpPr>
          <p:cNvPr id="13" name="矢印: 左右 12">
            <a:extLst>
              <a:ext uri="{FF2B5EF4-FFF2-40B4-BE49-F238E27FC236}">
                <a16:creationId xmlns:a16="http://schemas.microsoft.com/office/drawing/2014/main" id="{CD9DE654-2DDA-436B-8375-1DD9CF581C48}"/>
              </a:ext>
            </a:extLst>
          </p:cNvPr>
          <p:cNvSpPr/>
          <p:nvPr/>
        </p:nvSpPr>
        <p:spPr>
          <a:xfrm>
            <a:off x="4078215" y="2321092"/>
            <a:ext cx="3625879" cy="1362828"/>
          </a:xfrm>
          <a:prstGeom prst="leftRightArrow">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聴く　　話す</a:t>
            </a:r>
          </a:p>
        </p:txBody>
      </p:sp>
      <p:sp>
        <p:nvSpPr>
          <p:cNvPr id="14" name="矢印: 左右 13">
            <a:extLst>
              <a:ext uri="{FF2B5EF4-FFF2-40B4-BE49-F238E27FC236}">
                <a16:creationId xmlns:a16="http://schemas.microsoft.com/office/drawing/2014/main" id="{78C433BC-DC0B-4EC2-95F4-D8B4BB8F7B3B}"/>
              </a:ext>
            </a:extLst>
          </p:cNvPr>
          <p:cNvSpPr/>
          <p:nvPr/>
        </p:nvSpPr>
        <p:spPr>
          <a:xfrm>
            <a:off x="3881717" y="4622376"/>
            <a:ext cx="3625879" cy="1362828"/>
          </a:xfrm>
          <a:prstGeom prst="leftRightArrow">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話す　　聴く</a:t>
            </a:r>
          </a:p>
        </p:txBody>
      </p:sp>
      <p:sp>
        <p:nvSpPr>
          <p:cNvPr id="15" name="テキスト ボックス 14">
            <a:extLst>
              <a:ext uri="{FF2B5EF4-FFF2-40B4-BE49-F238E27FC236}">
                <a16:creationId xmlns:a16="http://schemas.microsoft.com/office/drawing/2014/main" id="{4055B6BB-C76B-4208-BF02-5E88EFA0CD49}"/>
              </a:ext>
            </a:extLst>
          </p:cNvPr>
          <p:cNvSpPr txBox="1"/>
          <p:nvPr/>
        </p:nvSpPr>
        <p:spPr>
          <a:xfrm>
            <a:off x="1928156" y="5083870"/>
            <a:ext cx="1438200" cy="584775"/>
          </a:xfrm>
          <a:prstGeom prst="rect">
            <a:avLst/>
          </a:prstGeom>
          <a:noFill/>
        </p:spPr>
        <p:txBody>
          <a:bodyPr wrap="square" rtlCol="0">
            <a:spAutoFit/>
          </a:bodyPr>
          <a:lstStyle/>
          <a:p>
            <a:pPr algn="ctr"/>
            <a:r>
              <a:rPr kumimoji="1" lang="ja-JP" altLang="en-US" sz="32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主体</a:t>
            </a:r>
          </a:p>
        </p:txBody>
      </p:sp>
      <p:sp>
        <p:nvSpPr>
          <p:cNvPr id="16" name="テキスト ボックス 15">
            <a:extLst>
              <a:ext uri="{FF2B5EF4-FFF2-40B4-BE49-F238E27FC236}">
                <a16:creationId xmlns:a16="http://schemas.microsoft.com/office/drawing/2014/main" id="{A5F1C6A5-A324-4D10-A6D7-186909FE2493}"/>
              </a:ext>
            </a:extLst>
          </p:cNvPr>
          <p:cNvSpPr txBox="1"/>
          <p:nvPr/>
        </p:nvSpPr>
        <p:spPr>
          <a:xfrm>
            <a:off x="8257473" y="5011402"/>
            <a:ext cx="1438200" cy="584775"/>
          </a:xfrm>
          <a:prstGeom prst="rect">
            <a:avLst/>
          </a:prstGeom>
          <a:noFill/>
        </p:spPr>
        <p:txBody>
          <a:bodyPr wrap="square" rtlCol="0">
            <a:spAutoFit/>
          </a:bodyPr>
          <a:lstStyle/>
          <a:p>
            <a:pPr algn="ctr"/>
            <a:r>
              <a:rPr kumimoji="1" lang="ja-JP" altLang="en-US" sz="32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客体</a:t>
            </a:r>
          </a:p>
        </p:txBody>
      </p:sp>
    </p:spTree>
    <p:extLst>
      <p:ext uri="{BB962C8B-B14F-4D97-AF65-F5344CB8AC3E}">
        <p14:creationId xmlns:p14="http://schemas.microsoft.com/office/powerpoint/2010/main" val="375905772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p:cNvGrpSpPr/>
          <p:nvPr/>
        </p:nvGrpSpPr>
        <p:grpSpPr>
          <a:xfrm>
            <a:off x="947428" y="2058894"/>
            <a:ext cx="10297144" cy="2007725"/>
            <a:chOff x="1055441" y="1867507"/>
            <a:chExt cx="10297144" cy="1273461"/>
          </a:xfrm>
        </p:grpSpPr>
        <p:sp>
          <p:nvSpPr>
            <p:cNvPr id="3" name="テキスト ボックス 2"/>
            <p:cNvSpPr txBox="1"/>
            <p:nvPr/>
          </p:nvSpPr>
          <p:spPr>
            <a:xfrm>
              <a:off x="1055441" y="1867507"/>
              <a:ext cx="10297144" cy="443609"/>
            </a:xfrm>
            <a:prstGeom prst="rect">
              <a:avLst/>
            </a:prstGeom>
            <a:solidFill>
              <a:schemeClr val="accent3">
                <a:lumMod val="50000"/>
              </a:schemeClr>
            </a:solidFill>
            <a:effectLst>
              <a:outerShdw blurRad="50800" dist="101600" dir="2700000" algn="tl" rotWithShape="0">
                <a:prstClr val="black">
                  <a:alpha val="40000"/>
                </a:prstClr>
              </a:outerShdw>
            </a:effectLst>
          </p:spPr>
          <p:txBody>
            <a:bodyPr wrap="square" rtlCol="0" anchor="ctr">
              <a:spAutoFit/>
            </a:bodyPr>
            <a:lstStyle/>
            <a:p>
              <a:r>
                <a:rPr lang="en-US" altLang="ja-JP" sz="3200" b="1" dirty="0">
                  <a:solidFill>
                    <a:schemeClr val="bg1"/>
                  </a:solidFill>
                  <a:latin typeface="BIZ UDゴシック" panose="020B0400000000000000" pitchFamily="49" charset="-128"/>
                  <a:ea typeface="BIZ UDゴシック" panose="020B0400000000000000" pitchFamily="49" charset="-128"/>
                  <a:cs typeface="ＭＳ Ｐゴシック" pitchFamily="50" charset="-128"/>
                </a:rPr>
                <a:t>①</a:t>
              </a:r>
              <a:r>
                <a:rPr lang="ja-JP" altLang="en-US" sz="3200" b="1" dirty="0">
                  <a:solidFill>
                    <a:schemeClr val="bg1"/>
                  </a:solidFill>
                  <a:latin typeface="BIZ UDゴシック" panose="020B0400000000000000" pitchFamily="49" charset="-128"/>
                  <a:ea typeface="BIZ UDゴシック" panose="020B0400000000000000" pitchFamily="49" charset="-128"/>
                  <a:cs typeface="ＭＳ Ｐゴシック" pitchFamily="50" charset="-128"/>
                </a:rPr>
                <a:t>身体と身体（同型性）</a:t>
              </a:r>
            </a:p>
          </p:txBody>
        </p:sp>
        <p:sp>
          <p:nvSpPr>
            <p:cNvPr id="4" name="Rectangle 2"/>
            <p:cNvSpPr>
              <a:spLocks noChangeArrowheads="1"/>
            </p:cNvSpPr>
            <p:nvPr/>
          </p:nvSpPr>
          <p:spPr bwMode="auto">
            <a:xfrm>
              <a:off x="1055441" y="2311116"/>
              <a:ext cx="10297144" cy="829852"/>
            </a:xfrm>
            <a:prstGeom prst="rect">
              <a:avLst/>
            </a:prstGeom>
            <a:solidFill>
              <a:schemeClr val="bg1"/>
            </a:solidFill>
            <a:ln w="9525">
              <a:noFill/>
              <a:miter lim="800000"/>
              <a:headEnd/>
              <a:tailEnd/>
            </a:ln>
            <a:effectLst>
              <a:outerShdw blurRad="50800" dist="101600" dir="2700000" algn="tl" rotWithShape="0">
                <a:prstClr val="black">
                  <a:alpha val="40000"/>
                </a:prstClr>
              </a:outerShdw>
            </a:effectLst>
          </p:spPr>
          <p:txBody>
            <a:bodyPr vert="horz" wrap="square" lIns="74295" tIns="8890" rIns="74295" bIns="8890" numCol="1" anchor="ctr" anchorCtr="0" compatLnSpc="1">
              <a:prstTxWarp prst="textNoShape">
                <a:avLst/>
              </a:prstTxWarp>
            </a:bodyPr>
            <a:lstStyle/>
            <a:p>
              <a:pPr algn="just" fontAlgn="base">
                <a:spcAft>
                  <a:spcPct val="0"/>
                </a:spcAft>
              </a:pPr>
              <a:r>
                <a:rPr lang="ja-JP" altLang="en-US" sz="2400" dirty="0">
                  <a:solidFill>
                    <a:srgbClr val="002060"/>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cs typeface="ＭＳ Ｐゴシック" pitchFamily="50" charset="-128"/>
                </a:rPr>
                <a:t>人どうしが同じ身体を持っていて、お互いの身体が相互の動きに応じて同じ型で感応し合う</a:t>
              </a:r>
            </a:p>
          </p:txBody>
        </p:sp>
      </p:grpSp>
      <p:sp>
        <p:nvSpPr>
          <p:cNvPr id="9" name="テキスト ボックス 8"/>
          <p:cNvSpPr txBox="1"/>
          <p:nvPr/>
        </p:nvSpPr>
        <p:spPr>
          <a:xfrm>
            <a:off x="1415480" y="4725144"/>
            <a:ext cx="8784976" cy="584775"/>
          </a:xfrm>
          <a:prstGeom prst="rect">
            <a:avLst/>
          </a:prstGeom>
          <a:noFill/>
        </p:spPr>
        <p:txBody>
          <a:bodyPr wrap="square" rtlCol="0">
            <a:spAutoFit/>
          </a:bodyPr>
          <a:lstStyle/>
          <a:p>
            <a:r>
              <a:rPr kumimoji="1" lang="ja-JP" altLang="en-US" sz="320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関係の基礎は相手の動作に反応する自分の身体</a:t>
            </a:r>
          </a:p>
        </p:txBody>
      </p:sp>
      <p:sp>
        <p:nvSpPr>
          <p:cNvPr id="8" name="テキスト ボックス 7">
            <a:extLst>
              <a:ext uri="{FF2B5EF4-FFF2-40B4-BE49-F238E27FC236}">
                <a16:creationId xmlns:a16="http://schemas.microsoft.com/office/drawing/2014/main" id="{1F895509-13A9-41B2-9D52-C44FC24897DC}"/>
              </a:ext>
            </a:extLst>
          </p:cNvPr>
          <p:cNvSpPr txBox="1"/>
          <p:nvPr/>
        </p:nvSpPr>
        <p:spPr>
          <a:xfrm>
            <a:off x="1847528" y="620688"/>
            <a:ext cx="7920880" cy="830997"/>
          </a:xfrm>
          <a:prstGeom prst="rect">
            <a:avLst/>
          </a:prstGeom>
          <a:noFill/>
        </p:spPr>
        <p:txBody>
          <a:bodyPr wrap="square">
            <a:spAutoFit/>
          </a:bodyPr>
          <a:lstStyle/>
          <a:p>
            <a:r>
              <a:rPr kumimoji="1" lang="ja-JP" altLang="en-US" sz="480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cs typeface="メイリオ" panose="020B0604030504040204" pitchFamily="50" charset="-128"/>
              </a:rPr>
              <a:t>傾聴の前提（関係の基礎）</a:t>
            </a:r>
            <a:endParaRPr lang="ja-JP" altLang="en-US" sz="4800" dirty="0"/>
          </a:p>
        </p:txBody>
      </p:sp>
      <p:pic>
        <p:nvPicPr>
          <p:cNvPr id="7" name="図 6">
            <a:extLst>
              <a:ext uri="{FF2B5EF4-FFF2-40B4-BE49-F238E27FC236}">
                <a16:creationId xmlns:a16="http://schemas.microsoft.com/office/drawing/2014/main" id="{B0E88967-22F5-4D52-B6D8-F028AFF0FEE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4662" y="5589240"/>
            <a:ext cx="952500" cy="952500"/>
          </a:xfrm>
          <a:prstGeom prst="rect">
            <a:avLst/>
          </a:prstGeom>
        </p:spPr>
      </p:pic>
      <p:sp>
        <p:nvSpPr>
          <p:cNvPr id="2" name="スライド番号プレースホルダー 1">
            <a:extLst>
              <a:ext uri="{FF2B5EF4-FFF2-40B4-BE49-F238E27FC236}">
                <a16:creationId xmlns:a16="http://schemas.microsoft.com/office/drawing/2014/main" id="{7C98025B-E4A2-4BD1-8EA1-6BDDD18BE77C}"/>
              </a:ext>
            </a:extLst>
          </p:cNvPr>
          <p:cNvSpPr>
            <a:spLocks noGrp="1"/>
          </p:cNvSpPr>
          <p:nvPr>
            <p:ph type="sldNum" sz="quarter" idx="12"/>
          </p:nvPr>
        </p:nvSpPr>
        <p:spPr/>
        <p:txBody>
          <a:bodyPr/>
          <a:lstStyle/>
          <a:p>
            <a:fld id="{A72C43C9-C29A-4086-B3B4-1F599B556F9C}" type="slidenum">
              <a:rPr kumimoji="1" lang="ja-JP" altLang="en-US" smtClean="0"/>
              <a:t>41</a:t>
            </a:fld>
            <a:endParaRPr kumimoji="1" lang="ja-JP" altLang="en-US"/>
          </a:p>
        </p:txBody>
      </p:sp>
    </p:spTree>
    <p:extLst>
      <p:ext uri="{BB962C8B-B14F-4D97-AF65-F5344CB8AC3E}">
        <p14:creationId xmlns:p14="http://schemas.microsoft.com/office/powerpoint/2010/main" val="2537739192"/>
      </p:ext>
    </p:extLst>
  </p:cSld>
  <p:clrMapOvr>
    <a:masterClrMapping/>
  </p:clrMapOvr>
  <p:transition spd="slow">
    <p:split orient="ver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1055440" y="1764104"/>
            <a:ext cx="10297143" cy="1897044"/>
            <a:chOff x="1055440" y="3951046"/>
            <a:chExt cx="10297143" cy="1494178"/>
          </a:xfrm>
        </p:grpSpPr>
        <p:sp>
          <p:nvSpPr>
            <p:cNvPr id="5" name="テキスト ボックス 4"/>
            <p:cNvSpPr txBox="1"/>
            <p:nvPr/>
          </p:nvSpPr>
          <p:spPr>
            <a:xfrm>
              <a:off x="1055440" y="3951046"/>
              <a:ext cx="10297143" cy="460589"/>
            </a:xfrm>
            <a:prstGeom prst="rect">
              <a:avLst/>
            </a:prstGeom>
            <a:solidFill>
              <a:schemeClr val="accent3">
                <a:lumMod val="50000"/>
              </a:schemeClr>
            </a:solidFill>
            <a:effectLst>
              <a:outerShdw blurRad="50800" dist="101600" dir="2700000" algn="tl" rotWithShape="0">
                <a:prstClr val="black">
                  <a:alpha val="40000"/>
                </a:prstClr>
              </a:outerShdw>
            </a:effectLst>
          </p:spPr>
          <p:txBody>
            <a:bodyPr wrap="square" rtlCol="0" anchor="ctr">
              <a:spAutoFit/>
            </a:bodyPr>
            <a:lstStyle/>
            <a:p>
              <a:r>
                <a:rPr lang="ja-JP" altLang="en-US" sz="3200"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cs typeface="ＭＳ Ｐゴシック" pitchFamily="50" charset="-128"/>
                </a:rPr>
                <a:t>②まなざし（相互志向性）</a:t>
              </a:r>
            </a:p>
          </p:txBody>
        </p:sp>
        <p:sp>
          <p:nvSpPr>
            <p:cNvPr id="6" name="Rectangle 3"/>
            <p:cNvSpPr>
              <a:spLocks noChangeArrowheads="1"/>
            </p:cNvSpPr>
            <p:nvPr/>
          </p:nvSpPr>
          <p:spPr bwMode="auto">
            <a:xfrm>
              <a:off x="1055440" y="4437112"/>
              <a:ext cx="10297143" cy="1008112"/>
            </a:xfrm>
            <a:prstGeom prst="rect">
              <a:avLst/>
            </a:prstGeom>
            <a:solidFill>
              <a:schemeClr val="bg1"/>
            </a:solidFill>
            <a:ln w="9525">
              <a:noFill/>
              <a:miter lim="800000"/>
              <a:headEnd/>
              <a:tailEnd/>
            </a:ln>
            <a:effectLst>
              <a:outerShdw dist="107763" dir="2700000" algn="ctr" rotWithShape="0">
                <a:srgbClr val="808080">
                  <a:alpha val="50000"/>
                </a:srgbClr>
              </a:outerShdw>
            </a:effectLst>
          </p:spPr>
          <p:txBody>
            <a:bodyPr vert="horz" wrap="square" lIns="74295" tIns="8890" rIns="74295" bIns="8890" numCol="1" anchor="ctr" anchorCtr="0" compatLnSpc="1">
              <a:prstTxWarp prst="textNoShape">
                <a:avLst/>
              </a:prstTxWarp>
            </a:bodyPr>
            <a:lstStyle/>
            <a:p>
              <a:pPr fontAlgn="base">
                <a:spcBef>
                  <a:spcPct val="0"/>
                </a:spcBef>
                <a:spcAft>
                  <a:spcPct val="0"/>
                </a:spcAft>
              </a:pPr>
              <a:r>
                <a:rPr lang="ja-JP" altLang="en-US" sz="2400" dirty="0">
                  <a:solidFill>
                    <a:srgbClr val="002060"/>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cs typeface="ＭＳ Ｐゴシック" pitchFamily="50" charset="-128"/>
                </a:rPr>
                <a:t>見ること（主体）＝見られること（別の主体が自分に対峙していること）主体であると同時に客体でもある</a:t>
              </a:r>
            </a:p>
          </p:txBody>
        </p:sp>
      </p:grpSp>
      <p:sp>
        <p:nvSpPr>
          <p:cNvPr id="7" name="テキスト ボックス 6"/>
          <p:cNvSpPr txBox="1"/>
          <p:nvPr/>
        </p:nvSpPr>
        <p:spPr>
          <a:xfrm>
            <a:off x="1271463" y="4581128"/>
            <a:ext cx="9865095" cy="646331"/>
          </a:xfrm>
          <a:prstGeom prst="rect">
            <a:avLst/>
          </a:prstGeom>
          <a:noFill/>
        </p:spPr>
        <p:txBody>
          <a:bodyPr wrap="square" rtlCol="0">
            <a:spAutoFit/>
          </a:bodyPr>
          <a:lstStyle/>
          <a:p>
            <a:r>
              <a:rPr kumimoji="1" lang="ja-JP" altLang="en-US" sz="360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視線が向きと志向を表す・主体として対峙する</a:t>
            </a:r>
          </a:p>
        </p:txBody>
      </p:sp>
      <p:pic>
        <p:nvPicPr>
          <p:cNvPr id="8" name="図 7">
            <a:extLst>
              <a:ext uri="{FF2B5EF4-FFF2-40B4-BE49-F238E27FC236}">
                <a16:creationId xmlns:a16="http://schemas.microsoft.com/office/drawing/2014/main" id="{59548379-C357-4130-AF6C-2F46108B1E2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4662" y="5589240"/>
            <a:ext cx="952500" cy="952500"/>
          </a:xfrm>
          <a:prstGeom prst="rect">
            <a:avLst/>
          </a:prstGeom>
        </p:spPr>
      </p:pic>
      <p:sp>
        <p:nvSpPr>
          <p:cNvPr id="2" name="スライド番号プレースホルダー 1">
            <a:extLst>
              <a:ext uri="{FF2B5EF4-FFF2-40B4-BE49-F238E27FC236}">
                <a16:creationId xmlns:a16="http://schemas.microsoft.com/office/drawing/2014/main" id="{1151D1BD-42B6-44F9-968D-E3B4E85D47DB}"/>
              </a:ext>
            </a:extLst>
          </p:cNvPr>
          <p:cNvSpPr>
            <a:spLocks noGrp="1"/>
          </p:cNvSpPr>
          <p:nvPr>
            <p:ph type="sldNum" sz="quarter" idx="12"/>
          </p:nvPr>
        </p:nvSpPr>
        <p:spPr/>
        <p:txBody>
          <a:bodyPr/>
          <a:lstStyle/>
          <a:p>
            <a:fld id="{A72C43C9-C29A-4086-B3B4-1F599B556F9C}" type="slidenum">
              <a:rPr kumimoji="1" lang="ja-JP" altLang="en-US" smtClean="0"/>
              <a:t>42</a:t>
            </a:fld>
            <a:endParaRPr kumimoji="1" lang="ja-JP" altLang="en-US"/>
          </a:p>
        </p:txBody>
      </p:sp>
    </p:spTree>
    <p:extLst>
      <p:ext uri="{BB962C8B-B14F-4D97-AF65-F5344CB8AC3E}">
        <p14:creationId xmlns:p14="http://schemas.microsoft.com/office/powerpoint/2010/main" val="3393594426"/>
      </p:ext>
    </p:extLst>
  </p:cSld>
  <p:clrMapOvr>
    <a:masterClrMapping/>
  </p:clrMapOvr>
  <p:transition spd="slow">
    <p:split orient="ver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947174" y="1282352"/>
            <a:ext cx="10297651" cy="2301473"/>
            <a:chOff x="1054933" y="1902002"/>
            <a:chExt cx="10297651" cy="1886454"/>
          </a:xfrm>
        </p:grpSpPr>
        <p:sp>
          <p:nvSpPr>
            <p:cNvPr id="5" name="テキスト ボックス 4"/>
            <p:cNvSpPr txBox="1"/>
            <p:nvPr/>
          </p:nvSpPr>
          <p:spPr>
            <a:xfrm>
              <a:off x="1055440" y="1902002"/>
              <a:ext cx="10297144" cy="619672"/>
            </a:xfrm>
            <a:prstGeom prst="rect">
              <a:avLst/>
            </a:prstGeom>
            <a:solidFill>
              <a:schemeClr val="accent3">
                <a:lumMod val="50000"/>
              </a:schemeClr>
            </a:solidFill>
            <a:effectLst>
              <a:outerShdw blurRad="50800" dist="101600" dir="2700000" algn="tl" rotWithShape="0">
                <a:prstClr val="black">
                  <a:alpha val="40000"/>
                </a:prstClr>
              </a:outerShdw>
            </a:effectLst>
          </p:spPr>
          <p:txBody>
            <a:bodyPr wrap="square" rtlCol="0" anchor="ctr">
              <a:spAutoFit/>
            </a:bodyPr>
            <a:lstStyle/>
            <a:p>
              <a:r>
                <a:rPr lang="ja-JP" altLang="en-US" sz="3200"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cs typeface="ＭＳ Ｐゴシック" pitchFamily="50" charset="-128"/>
                </a:rPr>
                <a:t>③表情（相互意味性）</a:t>
              </a:r>
            </a:p>
          </p:txBody>
        </p:sp>
        <p:sp>
          <p:nvSpPr>
            <p:cNvPr id="6" name="Rectangle 4"/>
            <p:cNvSpPr>
              <a:spLocks noChangeArrowheads="1"/>
            </p:cNvSpPr>
            <p:nvPr/>
          </p:nvSpPr>
          <p:spPr bwMode="auto">
            <a:xfrm>
              <a:off x="1054933" y="2511476"/>
              <a:ext cx="10297650" cy="1276980"/>
            </a:xfrm>
            <a:prstGeom prst="rect">
              <a:avLst/>
            </a:prstGeom>
            <a:solidFill>
              <a:schemeClr val="bg1"/>
            </a:solidFill>
            <a:ln w="9525">
              <a:noFill/>
              <a:miter lim="800000"/>
              <a:headEnd/>
              <a:tailEnd/>
            </a:ln>
            <a:effectLst>
              <a:outerShdw dist="107763" dir="2700000" algn="ctr" rotWithShape="0">
                <a:srgbClr val="808080">
                  <a:alpha val="50000"/>
                </a:srgbClr>
              </a:outerShdw>
            </a:effectLst>
          </p:spPr>
          <p:txBody>
            <a:bodyPr vert="horz" wrap="square" lIns="74295" tIns="8890" rIns="74295" bIns="8890" numCol="1" anchor="ctr" anchorCtr="0" compatLnSpc="1">
              <a:prstTxWarp prst="textNoShape">
                <a:avLst/>
              </a:prstTxWarp>
            </a:bodyPr>
            <a:lstStyle/>
            <a:p>
              <a:pPr marL="0" lvl="1" fontAlgn="base">
                <a:spcBef>
                  <a:spcPct val="0"/>
                </a:spcBef>
                <a:spcAft>
                  <a:spcPct val="0"/>
                </a:spcAft>
              </a:pPr>
              <a:r>
                <a:rPr lang="ja-JP" altLang="en-US" sz="2400" dirty="0">
                  <a:solidFill>
                    <a:srgbClr val="002060"/>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cs typeface="ＭＳ Ｐゴシック" pitchFamily="50" charset="-128"/>
                </a:rPr>
                <a:t>                                                        </a:t>
              </a:r>
            </a:p>
            <a:p>
              <a:pPr fontAlgn="base">
                <a:spcBef>
                  <a:spcPct val="0"/>
                </a:spcBef>
                <a:spcAft>
                  <a:spcPct val="0"/>
                </a:spcAft>
              </a:pPr>
              <a:r>
                <a:rPr lang="ja-JP" altLang="en-US" sz="2800" dirty="0">
                  <a:solidFill>
                    <a:srgbClr val="002060"/>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cs typeface="ＭＳ Ｐゴシック" pitchFamily="50" charset="-128"/>
                </a:rPr>
                <a:t>泣く、笑う、怒る、悲しむ、それらの表情をみただけで理解し、自分も同じような感情を持ってしまう</a:t>
              </a:r>
            </a:p>
            <a:p>
              <a:pPr fontAlgn="base">
                <a:spcBef>
                  <a:spcPct val="0"/>
                </a:spcBef>
                <a:spcAft>
                  <a:spcPct val="0"/>
                </a:spcAft>
              </a:pPr>
              <a:endParaRPr lang="ja-JP" altLang="en-US" sz="2400" dirty="0">
                <a:solidFill>
                  <a:srgbClr val="002060"/>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cs typeface="ＭＳ Ｐゴシック" pitchFamily="50" charset="-128"/>
              </a:endParaRPr>
            </a:p>
          </p:txBody>
        </p:sp>
      </p:grpSp>
      <p:sp>
        <p:nvSpPr>
          <p:cNvPr id="10" name="テキスト ボックス 9"/>
          <p:cNvSpPr txBox="1"/>
          <p:nvPr/>
        </p:nvSpPr>
        <p:spPr>
          <a:xfrm>
            <a:off x="1397604" y="4437112"/>
            <a:ext cx="9396791" cy="646331"/>
          </a:xfrm>
          <a:prstGeom prst="rect">
            <a:avLst/>
          </a:prstGeom>
          <a:noFill/>
        </p:spPr>
        <p:txBody>
          <a:bodyPr wrap="square" rtlCol="0">
            <a:spAutoFit/>
          </a:bodyPr>
          <a:lstStyle/>
          <a:p>
            <a:r>
              <a:rPr kumimoji="1" lang="ja-JP" altLang="en-US" sz="360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表情の交換が相互の意味（気持ち等）を表す</a:t>
            </a:r>
          </a:p>
        </p:txBody>
      </p:sp>
      <p:pic>
        <p:nvPicPr>
          <p:cNvPr id="7" name="図 6">
            <a:extLst>
              <a:ext uri="{FF2B5EF4-FFF2-40B4-BE49-F238E27FC236}">
                <a16:creationId xmlns:a16="http://schemas.microsoft.com/office/drawing/2014/main" id="{E06CF736-9680-44C8-9757-369D7B6581D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4662" y="5589240"/>
            <a:ext cx="952500" cy="952500"/>
          </a:xfrm>
          <a:prstGeom prst="rect">
            <a:avLst/>
          </a:prstGeom>
        </p:spPr>
      </p:pic>
      <p:sp>
        <p:nvSpPr>
          <p:cNvPr id="3" name="スライド番号プレースホルダー 2">
            <a:extLst>
              <a:ext uri="{FF2B5EF4-FFF2-40B4-BE49-F238E27FC236}">
                <a16:creationId xmlns:a16="http://schemas.microsoft.com/office/drawing/2014/main" id="{D718AA37-71DC-43EB-B958-6CC03675A314}"/>
              </a:ext>
            </a:extLst>
          </p:cNvPr>
          <p:cNvSpPr>
            <a:spLocks noGrp="1"/>
          </p:cNvSpPr>
          <p:nvPr>
            <p:ph type="sldNum" sz="quarter" idx="12"/>
          </p:nvPr>
        </p:nvSpPr>
        <p:spPr/>
        <p:txBody>
          <a:bodyPr/>
          <a:lstStyle/>
          <a:p>
            <a:fld id="{A72C43C9-C29A-4086-B3B4-1F599B556F9C}" type="slidenum">
              <a:rPr kumimoji="1" lang="ja-JP" altLang="en-US" smtClean="0"/>
              <a:t>43</a:t>
            </a:fld>
            <a:endParaRPr kumimoji="1" lang="ja-JP" altLang="en-US"/>
          </a:p>
        </p:txBody>
      </p:sp>
    </p:spTree>
    <p:extLst>
      <p:ext uri="{BB962C8B-B14F-4D97-AF65-F5344CB8AC3E}">
        <p14:creationId xmlns:p14="http://schemas.microsoft.com/office/powerpoint/2010/main" val="3419479343"/>
      </p:ext>
    </p:extLst>
  </p:cSld>
  <p:clrMapOvr>
    <a:masterClrMapping/>
  </p:clrMapOvr>
  <p:transition spd="slow">
    <p:split orient="ver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1055440" y="1052736"/>
            <a:ext cx="10297650" cy="2952328"/>
            <a:chOff x="1055440" y="3909696"/>
            <a:chExt cx="10297650" cy="2683934"/>
          </a:xfrm>
        </p:grpSpPr>
        <p:sp>
          <p:nvSpPr>
            <p:cNvPr id="5" name="テキスト ボックス 4"/>
            <p:cNvSpPr txBox="1"/>
            <p:nvPr/>
          </p:nvSpPr>
          <p:spPr>
            <a:xfrm>
              <a:off x="1055946" y="3909696"/>
              <a:ext cx="10297144" cy="531614"/>
            </a:xfrm>
            <a:prstGeom prst="rect">
              <a:avLst/>
            </a:prstGeom>
            <a:solidFill>
              <a:schemeClr val="accent3">
                <a:lumMod val="50000"/>
              </a:schemeClr>
            </a:solidFill>
            <a:effectLst>
              <a:outerShdw blurRad="50800" dist="101600" dir="2700000" algn="tl" rotWithShape="0">
                <a:prstClr val="black">
                  <a:alpha val="40000"/>
                </a:prstClr>
              </a:outerShdw>
            </a:effectLst>
          </p:spPr>
          <p:txBody>
            <a:bodyPr wrap="square" rtlCol="0" anchor="ctr">
              <a:spAutoFit/>
            </a:bodyPr>
            <a:lstStyle/>
            <a:p>
              <a:r>
                <a:rPr lang="ja-JP" altLang="en-US" sz="3200" b="1" dirty="0">
                  <a:solidFill>
                    <a:schemeClr val="bg1"/>
                  </a:solidFill>
                  <a:latin typeface="BIZ UDゴシック" panose="020B0400000000000000" pitchFamily="49" charset="-128"/>
                  <a:ea typeface="BIZ UDゴシック" panose="020B0400000000000000" pitchFamily="49" charset="-128"/>
                  <a:cs typeface="ＭＳ Ｐゴシック" pitchFamily="50" charset="-128"/>
                </a:rPr>
                <a:t>④言葉（相互対話性）</a:t>
              </a:r>
            </a:p>
          </p:txBody>
        </p:sp>
        <p:sp>
          <p:nvSpPr>
            <p:cNvPr id="6" name="Rectangle 4"/>
            <p:cNvSpPr>
              <a:spLocks noChangeArrowheads="1"/>
            </p:cNvSpPr>
            <p:nvPr/>
          </p:nvSpPr>
          <p:spPr bwMode="auto">
            <a:xfrm>
              <a:off x="1055440" y="4437112"/>
              <a:ext cx="10297144" cy="2156518"/>
            </a:xfrm>
            <a:prstGeom prst="rect">
              <a:avLst/>
            </a:prstGeom>
            <a:solidFill>
              <a:schemeClr val="bg1"/>
            </a:solidFill>
            <a:ln w="9525">
              <a:noFill/>
              <a:miter lim="800000"/>
              <a:headEnd/>
              <a:tailEnd/>
            </a:ln>
            <a:effectLst>
              <a:outerShdw dist="107763" dir="2700000" algn="ctr" rotWithShape="0">
                <a:srgbClr val="808080">
                  <a:alpha val="50000"/>
                </a:srgbClr>
              </a:outerShdw>
            </a:effectLst>
          </p:spPr>
          <p:txBody>
            <a:bodyPr vert="horz" wrap="square" lIns="74295" tIns="8890" rIns="74295" bIns="8890" numCol="1" anchor="ctr" anchorCtr="0" compatLnSpc="1">
              <a:prstTxWarp prst="textNoShape">
                <a:avLst/>
              </a:prstTxWarp>
            </a:bodyPr>
            <a:lstStyle/>
            <a:p>
              <a:pPr marL="0" lvl="1" fontAlgn="base">
                <a:spcBef>
                  <a:spcPct val="0"/>
                </a:spcBef>
                <a:spcAft>
                  <a:spcPct val="0"/>
                </a:spcAft>
              </a:pPr>
              <a:r>
                <a:rPr lang="ja-JP" altLang="en-US" sz="2400" b="1" dirty="0">
                  <a:solidFill>
                    <a:srgbClr val="002060"/>
                  </a:solidFill>
                  <a:latin typeface="BIZ UDゴシック" panose="020B0400000000000000" pitchFamily="49" charset="-128"/>
                  <a:ea typeface="BIZ UDゴシック" panose="020B0400000000000000" pitchFamily="49" charset="-128"/>
                  <a:cs typeface="ＭＳ Ｐゴシック" pitchFamily="50" charset="-128"/>
                </a:rPr>
                <a:t>                                                        </a:t>
              </a:r>
            </a:p>
            <a:p>
              <a:pPr marL="0" lvl="1" fontAlgn="base">
                <a:spcBef>
                  <a:spcPct val="0"/>
                </a:spcBef>
                <a:spcAft>
                  <a:spcPct val="0"/>
                </a:spcAft>
              </a:pPr>
              <a:r>
                <a:rPr lang="ja-JP" altLang="en-US" sz="2800" dirty="0">
                  <a:solidFill>
                    <a:srgbClr val="002060"/>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cs typeface="ＭＳ Ｐゴシック" pitchFamily="50" charset="-128"/>
                </a:rPr>
                <a:t>互いに志向をやりとりし、意味をやりとりするだけでなく、その頂点として人間は言葉という他者との交通（チャンネル）を生みだしました。人はお互いに何事かについて語り合い、お互いのことを語り合い、しかもそれが通じ合うことに喜びを持つ存在である。</a:t>
              </a:r>
            </a:p>
            <a:p>
              <a:pPr fontAlgn="base">
                <a:spcBef>
                  <a:spcPct val="0"/>
                </a:spcBef>
                <a:spcAft>
                  <a:spcPct val="0"/>
                </a:spcAft>
              </a:pPr>
              <a:endParaRPr lang="ja-JP" altLang="en-US" sz="2400" b="1" dirty="0">
                <a:solidFill>
                  <a:srgbClr val="002060"/>
                </a:solidFill>
                <a:latin typeface="BIZ UDゴシック" panose="020B0400000000000000" pitchFamily="49" charset="-128"/>
                <a:ea typeface="BIZ UDゴシック" panose="020B0400000000000000" pitchFamily="49" charset="-128"/>
                <a:cs typeface="ＭＳ Ｐゴシック" pitchFamily="50" charset="-128"/>
              </a:endParaRPr>
            </a:p>
          </p:txBody>
        </p:sp>
      </p:grpSp>
      <p:sp>
        <p:nvSpPr>
          <p:cNvPr id="7" name="テキスト ボックス 6"/>
          <p:cNvSpPr txBox="1"/>
          <p:nvPr/>
        </p:nvSpPr>
        <p:spPr>
          <a:xfrm>
            <a:off x="1523492" y="4826734"/>
            <a:ext cx="9361039" cy="707886"/>
          </a:xfrm>
          <a:prstGeom prst="rect">
            <a:avLst/>
          </a:prstGeom>
          <a:noFill/>
        </p:spPr>
        <p:txBody>
          <a:bodyPr wrap="square" rtlCol="0">
            <a:spAutoFit/>
          </a:bodyPr>
          <a:lstStyle/>
          <a:p>
            <a:pPr algn="ctr"/>
            <a:r>
              <a:rPr kumimoji="1" lang="ja-JP" altLang="en-US" sz="400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言葉は身体の相互性を基礎にしている</a:t>
            </a:r>
          </a:p>
        </p:txBody>
      </p:sp>
      <p:pic>
        <p:nvPicPr>
          <p:cNvPr id="8" name="図 7">
            <a:extLst>
              <a:ext uri="{FF2B5EF4-FFF2-40B4-BE49-F238E27FC236}">
                <a16:creationId xmlns:a16="http://schemas.microsoft.com/office/drawing/2014/main" id="{823A5CBB-7D42-4D6F-A266-F44E7352E67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4662" y="5589240"/>
            <a:ext cx="952500" cy="952500"/>
          </a:xfrm>
          <a:prstGeom prst="rect">
            <a:avLst/>
          </a:prstGeom>
        </p:spPr>
      </p:pic>
      <p:sp>
        <p:nvSpPr>
          <p:cNvPr id="2" name="スライド番号プレースホルダー 1">
            <a:extLst>
              <a:ext uri="{FF2B5EF4-FFF2-40B4-BE49-F238E27FC236}">
                <a16:creationId xmlns:a16="http://schemas.microsoft.com/office/drawing/2014/main" id="{3EEF391A-C95F-43DD-B337-22B307939614}"/>
              </a:ext>
            </a:extLst>
          </p:cNvPr>
          <p:cNvSpPr>
            <a:spLocks noGrp="1"/>
          </p:cNvSpPr>
          <p:nvPr>
            <p:ph type="sldNum" sz="quarter" idx="12"/>
          </p:nvPr>
        </p:nvSpPr>
        <p:spPr/>
        <p:txBody>
          <a:bodyPr/>
          <a:lstStyle/>
          <a:p>
            <a:fld id="{A72C43C9-C29A-4086-B3B4-1F599B556F9C}" type="slidenum">
              <a:rPr kumimoji="1" lang="ja-JP" altLang="en-US" smtClean="0"/>
              <a:t>44</a:t>
            </a:fld>
            <a:endParaRPr kumimoji="1" lang="ja-JP" altLang="en-US"/>
          </a:p>
        </p:txBody>
      </p:sp>
    </p:spTree>
    <p:extLst>
      <p:ext uri="{BB962C8B-B14F-4D97-AF65-F5344CB8AC3E}">
        <p14:creationId xmlns:p14="http://schemas.microsoft.com/office/powerpoint/2010/main" val="319917636"/>
      </p:ext>
    </p:extLst>
  </p:cSld>
  <p:clrMapOvr>
    <a:masterClrMapping/>
  </p:clrMapOvr>
  <p:transition spd="slow">
    <p:split orient="ver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783632" y="3468274"/>
            <a:ext cx="6840760" cy="140088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6000" b="1" dirty="0">
                <a:solidFill>
                  <a:schemeClr val="tx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cs typeface="メイリオ" pitchFamily="50" charset="-128"/>
              </a:rPr>
              <a:t>　傾聴の技術</a:t>
            </a:r>
          </a:p>
        </p:txBody>
      </p:sp>
      <p:sp>
        <p:nvSpPr>
          <p:cNvPr id="5" name="正方形/長方形 4"/>
          <p:cNvSpPr/>
          <p:nvPr/>
        </p:nvSpPr>
        <p:spPr>
          <a:xfrm>
            <a:off x="2783632" y="3468274"/>
            <a:ext cx="648072" cy="140088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 name="スライド番号プレースホルダー 1">
            <a:extLst>
              <a:ext uri="{FF2B5EF4-FFF2-40B4-BE49-F238E27FC236}">
                <a16:creationId xmlns:a16="http://schemas.microsoft.com/office/drawing/2014/main" id="{F71109C9-2424-49BD-882C-65B698E34243}"/>
              </a:ext>
            </a:extLst>
          </p:cNvPr>
          <p:cNvSpPr>
            <a:spLocks noGrp="1"/>
          </p:cNvSpPr>
          <p:nvPr>
            <p:ph type="sldNum" sz="quarter" idx="12"/>
          </p:nvPr>
        </p:nvSpPr>
        <p:spPr/>
        <p:txBody>
          <a:bodyPr/>
          <a:lstStyle/>
          <a:p>
            <a:fld id="{A72C43C9-C29A-4086-B3B4-1F599B556F9C}" type="slidenum">
              <a:rPr kumimoji="1" lang="ja-JP" altLang="en-US" smtClean="0"/>
              <a:t>45</a:t>
            </a:fld>
            <a:endParaRPr kumimoji="1" lang="ja-JP" altLang="en-US"/>
          </a:p>
        </p:txBody>
      </p:sp>
    </p:spTree>
    <p:extLst>
      <p:ext uri="{BB962C8B-B14F-4D97-AF65-F5344CB8AC3E}">
        <p14:creationId xmlns:p14="http://schemas.microsoft.com/office/powerpoint/2010/main" val="33698936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1199456" y="404664"/>
            <a:ext cx="8136904" cy="1296144"/>
          </a:xfrm>
        </p:spPr>
        <p:txBody>
          <a:bodyPr>
            <a:noAutofit/>
          </a:bodyPr>
          <a:lstStyle/>
          <a:p>
            <a:pPr algn="l"/>
            <a:r>
              <a:rPr lang="ja-JP" altLang="ja-JP"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cs typeface="メイリオ" pitchFamily="50" charset="-128"/>
              </a:rPr>
              <a:t>支援技術としての傾聴</a:t>
            </a:r>
            <a:br>
              <a:rPr lang="ja-JP" altLang="en-US" sz="360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cs typeface="メイリオ" pitchFamily="50" charset="-128"/>
              </a:rPr>
            </a:br>
            <a:r>
              <a:rPr lang="ja-JP" altLang="en-US" sz="280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cs typeface="メイリオ" pitchFamily="50" charset="-128"/>
              </a:rPr>
              <a:t>　　　　　　　　　　（スーパーバイズの技術）</a:t>
            </a:r>
          </a:p>
        </p:txBody>
      </p:sp>
      <p:sp>
        <p:nvSpPr>
          <p:cNvPr id="3" name="角丸四角形 2"/>
          <p:cNvSpPr/>
          <p:nvPr/>
        </p:nvSpPr>
        <p:spPr>
          <a:xfrm>
            <a:off x="2063987" y="2121568"/>
            <a:ext cx="8280920" cy="1487057"/>
          </a:xfrm>
          <a:prstGeom prst="roundRect">
            <a:avLst/>
          </a:prstGeom>
          <a:no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a:solidFill>
                  <a:schemeClr val="tx1"/>
                </a:solidFill>
                <a:latin typeface="BIZ UDゴシック" panose="020B0400000000000000" pitchFamily="49" charset="-128"/>
                <a:ea typeface="BIZ UDゴシック" panose="020B0400000000000000" pitchFamily="49" charset="-128"/>
                <a:cs typeface="メイリオ" pitchFamily="50" charset="-128"/>
              </a:rPr>
              <a:t>傾聴とは利用者や職員等の</a:t>
            </a:r>
          </a:p>
          <a:p>
            <a:pPr algn="ctr"/>
            <a:r>
              <a:rPr lang="ja-JP" altLang="en-US" sz="3600" b="1" dirty="0">
                <a:solidFill>
                  <a:schemeClr val="tx1"/>
                </a:solidFill>
                <a:latin typeface="BIZ UDゴシック" panose="020B0400000000000000" pitchFamily="49" charset="-128"/>
                <a:ea typeface="BIZ UDゴシック" panose="020B0400000000000000" pitchFamily="49" charset="-128"/>
                <a:cs typeface="メイリオ" pitchFamily="50" charset="-128"/>
              </a:rPr>
              <a:t>関係を形成する技術ではなかったの？</a:t>
            </a:r>
          </a:p>
        </p:txBody>
      </p:sp>
      <p:sp>
        <p:nvSpPr>
          <p:cNvPr id="2" name="下矢印 1"/>
          <p:cNvSpPr/>
          <p:nvPr/>
        </p:nvSpPr>
        <p:spPr>
          <a:xfrm>
            <a:off x="4367808" y="3814699"/>
            <a:ext cx="3168787" cy="769441"/>
          </a:xfrm>
          <a:prstGeom prst="downArrow">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ja-JP" altLang="en-US"/>
          </a:p>
        </p:txBody>
      </p:sp>
      <p:sp>
        <p:nvSpPr>
          <p:cNvPr id="4" name="正方形/長方形 3"/>
          <p:cNvSpPr/>
          <p:nvPr/>
        </p:nvSpPr>
        <p:spPr>
          <a:xfrm>
            <a:off x="2280011" y="4941168"/>
            <a:ext cx="8064896" cy="769441"/>
          </a:xfrm>
          <a:prstGeom prst="rect">
            <a:avLst/>
          </a:prstGeom>
        </p:spPr>
        <p:txBody>
          <a:bodyPr wrap="square" anchor="ctr">
            <a:spAutoFit/>
          </a:bodyPr>
          <a:lstStyle/>
          <a:p>
            <a:r>
              <a:rPr lang="ja-JP" altLang="ja-JP" sz="4400" dirty="0">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傾聴</a:t>
            </a:r>
            <a:r>
              <a:rPr lang="ja-JP" altLang="en-US" sz="4400" dirty="0">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がスーパービジョンなの？</a:t>
            </a:r>
            <a:endParaRPr lang="ja-JP" altLang="en-US" sz="4400" dirty="0">
              <a:effectLst>
                <a:outerShdw blurRad="38100" dist="38100" dir="2700000" algn="tl">
                  <a:srgbClr val="000000">
                    <a:alpha val="43137"/>
                  </a:srgbClr>
                </a:outerShdw>
              </a:effectLst>
            </a:endParaRPr>
          </a:p>
        </p:txBody>
      </p:sp>
      <p:pic>
        <p:nvPicPr>
          <p:cNvPr id="6" name="図 5">
            <a:extLst>
              <a:ext uri="{FF2B5EF4-FFF2-40B4-BE49-F238E27FC236}">
                <a16:creationId xmlns:a16="http://schemas.microsoft.com/office/drawing/2014/main" id="{9E7EB362-FB1E-48EB-AF36-BEF3F99A24A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4662" y="5589240"/>
            <a:ext cx="952500" cy="952500"/>
          </a:xfrm>
          <a:prstGeom prst="rect">
            <a:avLst/>
          </a:prstGeom>
        </p:spPr>
      </p:pic>
      <p:sp>
        <p:nvSpPr>
          <p:cNvPr id="7" name="スライド番号プレースホルダー 6">
            <a:extLst>
              <a:ext uri="{FF2B5EF4-FFF2-40B4-BE49-F238E27FC236}">
                <a16:creationId xmlns:a16="http://schemas.microsoft.com/office/drawing/2014/main" id="{DC60CBE1-5D4F-423C-8B36-3F71E12BFD3E}"/>
              </a:ext>
            </a:extLst>
          </p:cNvPr>
          <p:cNvSpPr>
            <a:spLocks noGrp="1"/>
          </p:cNvSpPr>
          <p:nvPr>
            <p:ph type="sldNum" sz="quarter" idx="12"/>
          </p:nvPr>
        </p:nvSpPr>
        <p:spPr/>
        <p:txBody>
          <a:bodyPr/>
          <a:lstStyle/>
          <a:p>
            <a:fld id="{A72C43C9-C29A-4086-B3B4-1F599B556F9C}" type="slidenum">
              <a:rPr kumimoji="1" lang="ja-JP" altLang="en-US" smtClean="0"/>
              <a:t>46</a:t>
            </a:fld>
            <a:endParaRPr kumimoji="1" lang="ja-JP" altLang="en-US"/>
          </a:p>
        </p:txBody>
      </p:sp>
    </p:spTree>
    <p:extLst>
      <p:ext uri="{BB962C8B-B14F-4D97-AF65-F5344CB8AC3E}">
        <p14:creationId xmlns:p14="http://schemas.microsoft.com/office/powerpoint/2010/main" val="20566662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思考の吹き出し: 雲形 7">
            <a:extLst>
              <a:ext uri="{FF2B5EF4-FFF2-40B4-BE49-F238E27FC236}">
                <a16:creationId xmlns:a16="http://schemas.microsoft.com/office/drawing/2014/main" id="{FCAC5EC9-4CBB-4973-B64E-C71FC7B891A0}"/>
              </a:ext>
            </a:extLst>
          </p:cNvPr>
          <p:cNvSpPr/>
          <p:nvPr/>
        </p:nvSpPr>
        <p:spPr>
          <a:xfrm>
            <a:off x="5591944" y="1951965"/>
            <a:ext cx="5127202" cy="3277233"/>
          </a:xfrm>
          <a:prstGeom prst="cloudCallout">
            <a:avLst>
              <a:gd name="adj1" fmla="val -57709"/>
              <a:gd name="adj2" fmla="val 1497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a:extLst>
              <a:ext uri="{FF2B5EF4-FFF2-40B4-BE49-F238E27FC236}">
                <a16:creationId xmlns:a16="http://schemas.microsoft.com/office/drawing/2014/main" id="{1C04209A-034C-48D3-805F-12CE88923BA7}"/>
              </a:ext>
            </a:extLst>
          </p:cNvPr>
          <p:cNvSpPr>
            <a:spLocks noGrp="1"/>
          </p:cNvSpPr>
          <p:nvPr>
            <p:ph type="sldNum" sz="quarter" idx="12"/>
          </p:nvPr>
        </p:nvSpPr>
        <p:spPr/>
        <p:txBody>
          <a:bodyPr/>
          <a:lstStyle/>
          <a:p>
            <a:fld id="{A72C43C9-C29A-4086-B3B4-1F599B556F9C}" type="slidenum">
              <a:rPr kumimoji="1" lang="ja-JP" altLang="en-US" smtClean="0"/>
              <a:t>47</a:t>
            </a:fld>
            <a:endParaRPr kumimoji="1" lang="ja-JP" altLang="en-US"/>
          </a:p>
        </p:txBody>
      </p:sp>
      <p:pic>
        <p:nvPicPr>
          <p:cNvPr id="6" name="図 5">
            <a:extLst>
              <a:ext uri="{FF2B5EF4-FFF2-40B4-BE49-F238E27FC236}">
                <a16:creationId xmlns:a16="http://schemas.microsoft.com/office/drawing/2014/main" id="{3F0CE33C-1DD2-42BA-9926-DEB599A2A32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855640" y="2420888"/>
            <a:ext cx="2289622" cy="3136468"/>
          </a:xfrm>
          <a:prstGeom prst="rect">
            <a:avLst/>
          </a:prstGeom>
        </p:spPr>
      </p:pic>
      <p:sp>
        <p:nvSpPr>
          <p:cNvPr id="7" name="テキスト ボックス 6">
            <a:extLst>
              <a:ext uri="{FF2B5EF4-FFF2-40B4-BE49-F238E27FC236}">
                <a16:creationId xmlns:a16="http://schemas.microsoft.com/office/drawing/2014/main" id="{37720AA8-48A1-4586-B00B-DA6D6307426E}"/>
              </a:ext>
            </a:extLst>
          </p:cNvPr>
          <p:cNvSpPr txBox="1"/>
          <p:nvPr/>
        </p:nvSpPr>
        <p:spPr>
          <a:xfrm>
            <a:off x="6312024" y="2828835"/>
            <a:ext cx="3768942" cy="1200329"/>
          </a:xfrm>
          <a:prstGeom prst="rect">
            <a:avLst/>
          </a:prstGeom>
          <a:noFill/>
        </p:spPr>
        <p:txBody>
          <a:bodyPr wrap="square" rtlCol="0">
            <a:spAutoFit/>
          </a:bodyPr>
          <a:lstStyle/>
          <a:p>
            <a:r>
              <a:rPr kumimoji="1" lang="ja-JP" altLang="en-US" sz="2400" dirty="0">
                <a:solidFill>
                  <a:schemeClr val="bg1"/>
                </a:solidFill>
                <a:latin typeface="BIZ UDPゴシック" panose="020B0400000000000000" pitchFamily="50" charset="-128"/>
                <a:ea typeface="BIZ UDPゴシック" panose="020B0400000000000000" pitchFamily="50" charset="-128"/>
              </a:rPr>
              <a:t>困っている内容を傾聴し、話している本人が自分で困りごとを解決していく技術</a:t>
            </a:r>
          </a:p>
        </p:txBody>
      </p:sp>
      <p:sp>
        <p:nvSpPr>
          <p:cNvPr id="9" name="テキスト ボックス 8">
            <a:extLst>
              <a:ext uri="{FF2B5EF4-FFF2-40B4-BE49-F238E27FC236}">
                <a16:creationId xmlns:a16="http://schemas.microsoft.com/office/drawing/2014/main" id="{3ABC588B-A6DF-42C7-9D70-3CE5C760D51B}"/>
              </a:ext>
            </a:extLst>
          </p:cNvPr>
          <p:cNvSpPr txBox="1"/>
          <p:nvPr/>
        </p:nvSpPr>
        <p:spPr>
          <a:xfrm>
            <a:off x="1487488" y="512968"/>
            <a:ext cx="8352928" cy="707886"/>
          </a:xfrm>
          <a:prstGeom prst="rect">
            <a:avLst/>
          </a:prstGeom>
          <a:noFill/>
        </p:spPr>
        <p:txBody>
          <a:bodyPr wrap="square" rtlCol="0">
            <a:spAutoFit/>
          </a:bodyPr>
          <a:lstStyle/>
          <a:p>
            <a:r>
              <a:rPr kumimoji="1" lang="ja-JP" altLang="en-US" sz="40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傾聴を基本とした、スーパービジョン</a:t>
            </a:r>
          </a:p>
        </p:txBody>
      </p:sp>
    </p:spTree>
    <p:extLst>
      <p:ext uri="{BB962C8B-B14F-4D97-AF65-F5344CB8AC3E}">
        <p14:creationId xmlns:p14="http://schemas.microsoft.com/office/powerpoint/2010/main" val="22022286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3073" name="Picture 1" descr="DOO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383" y="1988840"/>
            <a:ext cx="972617" cy="153736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1524000" y="1927285"/>
            <a:ext cx="10116617"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ja-JP" altLang="en-US" sz="400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cs typeface="メイリオ" pitchFamily="50" charset="-128"/>
              </a:rPr>
              <a:t>＜</a:t>
            </a:r>
            <a:r>
              <a:rPr lang="en-US" altLang="ja-JP" sz="400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cs typeface="メイリオ" pitchFamily="50" charset="-128"/>
              </a:rPr>
              <a:t>Step</a:t>
            </a:r>
            <a:r>
              <a:rPr lang="ja-JP" altLang="en-US" sz="400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cs typeface="メイリオ" pitchFamily="50" charset="-128"/>
              </a:rPr>
              <a:t>１＞</a:t>
            </a:r>
          </a:p>
          <a:p>
            <a:pPr fontAlgn="base">
              <a:spcBef>
                <a:spcPct val="0"/>
              </a:spcBef>
              <a:spcAft>
                <a:spcPct val="0"/>
              </a:spcAft>
            </a:pPr>
            <a:r>
              <a:rPr lang="ja-JP" altLang="en-US" sz="4000" u="sng"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cs typeface="メイリオ" pitchFamily="50" charset="-128"/>
              </a:rPr>
              <a:t>相手の傍らで、心を開き、意識を集中する</a:t>
            </a:r>
            <a:endParaRPr lang="ja-JP" altLang="en-US" sz="400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cs typeface="ＭＳ Ｐゴシック" pitchFamily="50" charset="-128"/>
            </a:endParaRPr>
          </a:p>
        </p:txBody>
      </p:sp>
      <p:sp>
        <p:nvSpPr>
          <p:cNvPr id="6" name="Rectangle 5"/>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9" name="Rectangle 9"/>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0" name="タイトル 1"/>
          <p:cNvSpPr>
            <a:spLocks noGrp="1"/>
          </p:cNvSpPr>
          <p:nvPr>
            <p:ph type="title"/>
          </p:nvPr>
        </p:nvSpPr>
        <p:spPr>
          <a:xfrm>
            <a:off x="1708732" y="228600"/>
            <a:ext cx="5112568" cy="1143000"/>
          </a:xfrm>
        </p:spPr>
        <p:txBody>
          <a:bodyPr>
            <a:normAutofit/>
          </a:bodyPr>
          <a:lstStyle/>
          <a:p>
            <a:pPr algn="l"/>
            <a:r>
              <a:rPr kumimoji="1" lang="ja-JP" altLang="en-US" sz="540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cs typeface="メイリオ" pitchFamily="50" charset="-128"/>
              </a:rPr>
              <a:t>傾聴の技術</a:t>
            </a:r>
          </a:p>
        </p:txBody>
      </p:sp>
      <p:sp>
        <p:nvSpPr>
          <p:cNvPr id="21" name="Rectangle 7"/>
          <p:cNvSpPr>
            <a:spLocks noChangeArrowheads="1"/>
          </p:cNvSpPr>
          <p:nvPr/>
        </p:nvSpPr>
        <p:spPr bwMode="auto">
          <a:xfrm>
            <a:off x="1012575" y="3825145"/>
            <a:ext cx="10477164" cy="1537363"/>
          </a:xfrm>
          <a:prstGeom prst="rect">
            <a:avLst/>
          </a:prstGeom>
          <a:noFill/>
          <a:ln w="9525">
            <a:solidFill>
              <a:srgbClr val="000000"/>
            </a:solidFill>
            <a:miter lim="800000"/>
            <a:headEnd/>
            <a:tailEnd/>
          </a:ln>
          <a:effectLst>
            <a:outerShdw blurRad="50800" dist="38100" dir="2700000" algn="tl" rotWithShape="0">
              <a:prstClr val="black">
                <a:alpha val="40000"/>
              </a:prstClr>
            </a:outerShdw>
          </a:effectLst>
        </p:spPr>
        <p:txBody>
          <a:bodyPr vert="horz" wrap="square" lIns="74295" tIns="8890" rIns="74295" bIns="8890" numCol="1" anchor="t" anchorCtr="0" compatLnSpc="1">
            <a:prstTxWarp prst="textNoShape">
              <a:avLst/>
            </a:prstTxWarp>
          </a:bodyPr>
          <a:lstStyle/>
          <a:p>
            <a:pPr algn="just" fontAlgn="base">
              <a:spcBef>
                <a:spcPct val="0"/>
              </a:spcBef>
              <a:spcAft>
                <a:spcPct val="0"/>
              </a:spcAft>
            </a:pPr>
            <a:r>
              <a:rPr lang="ja-JP" altLang="en-US" sz="2800" b="1" dirty="0">
                <a:solidFill>
                  <a:srgbClr val="FF0000"/>
                </a:solidFill>
                <a:latin typeface="BIZ UDゴシック" panose="020B0400000000000000" pitchFamily="49" charset="-128"/>
                <a:ea typeface="BIZ UDゴシック" panose="020B0400000000000000" pitchFamily="49" charset="-128"/>
                <a:cs typeface="ＭＳ Ｐゴシック" pitchFamily="50" charset="-128"/>
              </a:rPr>
              <a:t>技術：相手のそばで意識を集中し、話を聞く姿勢が支援である</a:t>
            </a:r>
          </a:p>
          <a:p>
            <a:pPr algn="just" fontAlgn="base">
              <a:spcBef>
                <a:spcPct val="0"/>
              </a:spcBef>
              <a:spcAft>
                <a:spcPct val="0"/>
              </a:spcAft>
            </a:pPr>
            <a:r>
              <a:rPr lang="en-US" altLang="ja-JP" sz="2800" b="1" dirty="0">
                <a:latin typeface="BIZ UDゴシック" panose="020B0400000000000000" pitchFamily="49" charset="-128"/>
                <a:ea typeface="BIZ UDゴシック" panose="020B0400000000000000" pitchFamily="49" charset="-128"/>
                <a:cs typeface="ＭＳ Ｐゴシック" pitchFamily="50" charset="-128"/>
              </a:rPr>
              <a:t>×</a:t>
            </a:r>
            <a:r>
              <a:rPr lang="ja-JP" altLang="en-US" sz="2800" b="1" dirty="0">
                <a:latin typeface="BIZ UDゴシック" panose="020B0400000000000000" pitchFamily="49" charset="-128"/>
                <a:ea typeface="BIZ UDゴシック" panose="020B0400000000000000" pitchFamily="49" charset="-128"/>
                <a:cs typeface="ＭＳ Ｐゴシック" pitchFamily="50" charset="-128"/>
              </a:rPr>
              <a:t>　沈黙に耐えきれず、意味のない話をしてしまう</a:t>
            </a:r>
          </a:p>
          <a:p>
            <a:pPr algn="just" fontAlgn="base">
              <a:spcBef>
                <a:spcPct val="0"/>
              </a:spcBef>
              <a:spcAft>
                <a:spcPct val="0"/>
              </a:spcAft>
            </a:pPr>
            <a:r>
              <a:rPr lang="ja-JP" altLang="en-US" sz="2800" b="1" dirty="0">
                <a:latin typeface="BIZ UDゴシック" panose="020B0400000000000000" pitchFamily="49" charset="-128"/>
                <a:ea typeface="BIZ UDゴシック" panose="020B0400000000000000" pitchFamily="49" charset="-128"/>
                <a:cs typeface="ＭＳ Ｐゴシック" pitchFamily="50" charset="-128"/>
              </a:rPr>
              <a:t>　（何故ダメなの？）</a:t>
            </a:r>
          </a:p>
          <a:p>
            <a:pPr fontAlgn="base">
              <a:spcBef>
                <a:spcPct val="0"/>
              </a:spcBef>
              <a:spcAft>
                <a:spcPct val="0"/>
              </a:spcAft>
            </a:pPr>
            <a:endParaRPr lang="ja-JP" altLang="en-US" sz="2800" b="1" dirty="0">
              <a:latin typeface="BIZ UDゴシック" panose="020B0400000000000000" pitchFamily="49" charset="-128"/>
              <a:ea typeface="BIZ UDゴシック" panose="020B0400000000000000" pitchFamily="49" charset="-128"/>
              <a:cs typeface="ＭＳ Ｐゴシック" pitchFamily="50" charset="-128"/>
            </a:endParaRPr>
          </a:p>
        </p:txBody>
      </p:sp>
      <p:pic>
        <p:nvPicPr>
          <p:cNvPr id="10" name="図 9">
            <a:extLst>
              <a:ext uri="{FF2B5EF4-FFF2-40B4-BE49-F238E27FC236}">
                <a16:creationId xmlns:a16="http://schemas.microsoft.com/office/drawing/2014/main" id="{ED92E490-5336-4F3C-B5A9-784587998FA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4662" y="5589240"/>
            <a:ext cx="952500" cy="952500"/>
          </a:xfrm>
          <a:prstGeom prst="rect">
            <a:avLst/>
          </a:prstGeom>
        </p:spPr>
      </p:pic>
      <p:sp>
        <p:nvSpPr>
          <p:cNvPr id="2" name="スライド番号プレースホルダー 1">
            <a:extLst>
              <a:ext uri="{FF2B5EF4-FFF2-40B4-BE49-F238E27FC236}">
                <a16:creationId xmlns:a16="http://schemas.microsoft.com/office/drawing/2014/main" id="{8B963511-B864-49E2-9886-65926B15B7DC}"/>
              </a:ext>
            </a:extLst>
          </p:cNvPr>
          <p:cNvSpPr>
            <a:spLocks noGrp="1"/>
          </p:cNvSpPr>
          <p:nvPr>
            <p:ph type="sldNum" sz="quarter" idx="12"/>
          </p:nvPr>
        </p:nvSpPr>
        <p:spPr/>
        <p:txBody>
          <a:bodyPr/>
          <a:lstStyle/>
          <a:p>
            <a:fld id="{A72C43C9-C29A-4086-B3B4-1F599B556F9C}" type="slidenum">
              <a:rPr kumimoji="1" lang="ja-JP" altLang="en-US" smtClean="0"/>
              <a:t>48</a:t>
            </a:fld>
            <a:endParaRPr kumimoji="1" lang="ja-JP" altLang="en-US"/>
          </a:p>
        </p:txBody>
      </p:sp>
    </p:spTree>
    <p:extLst>
      <p:ext uri="{BB962C8B-B14F-4D97-AF65-F5344CB8AC3E}">
        <p14:creationId xmlns:p14="http://schemas.microsoft.com/office/powerpoint/2010/main" val="3470179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459DCA97-4F89-4D10-BEEB-50DD3F580FE1}"/>
              </a:ext>
            </a:extLst>
          </p:cNvPr>
          <p:cNvSpPr>
            <a:spLocks noChangeArrowheads="1"/>
          </p:cNvSpPr>
          <p:nvPr/>
        </p:nvSpPr>
        <p:spPr bwMode="auto">
          <a:xfrm>
            <a:off x="1261011" y="862660"/>
            <a:ext cx="10353584"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ja-JP" altLang="en-US" sz="400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cs typeface="メイリオ" pitchFamily="50" charset="-128"/>
              </a:rPr>
              <a:t>＜</a:t>
            </a:r>
            <a:r>
              <a:rPr lang="en-US" altLang="ja-JP" sz="400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cs typeface="メイリオ" pitchFamily="50" charset="-128"/>
              </a:rPr>
              <a:t>Step</a:t>
            </a:r>
            <a:r>
              <a:rPr lang="ja-JP" altLang="en-US" sz="400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cs typeface="メイリオ" pitchFamily="50" charset="-128"/>
              </a:rPr>
              <a:t>２＞</a:t>
            </a:r>
            <a:r>
              <a:rPr lang="ja-JP" altLang="en-US" sz="4000" u="sng"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cs typeface="メイリオ" pitchFamily="50" charset="-128"/>
              </a:rPr>
              <a:t>言葉を聞くのではなく、相手の気持ちに近づく</a:t>
            </a:r>
            <a:endParaRPr lang="ja-JP" altLang="en-US" sz="400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cs typeface="ＭＳ Ｐゴシック" pitchFamily="50" charset="-128"/>
            </a:endParaRPr>
          </a:p>
        </p:txBody>
      </p:sp>
      <p:sp>
        <p:nvSpPr>
          <p:cNvPr id="5" name="Rectangle 7">
            <a:extLst>
              <a:ext uri="{FF2B5EF4-FFF2-40B4-BE49-F238E27FC236}">
                <a16:creationId xmlns:a16="http://schemas.microsoft.com/office/drawing/2014/main" id="{2EFCEDC9-8114-4AE9-97BD-2F84BA34231D}"/>
              </a:ext>
            </a:extLst>
          </p:cNvPr>
          <p:cNvSpPr>
            <a:spLocks noChangeArrowheads="1"/>
          </p:cNvSpPr>
          <p:nvPr/>
        </p:nvSpPr>
        <p:spPr bwMode="auto">
          <a:xfrm>
            <a:off x="680136" y="3166968"/>
            <a:ext cx="11191768" cy="2773026"/>
          </a:xfrm>
          <a:prstGeom prst="rect">
            <a:avLst/>
          </a:prstGeom>
          <a:noFill/>
          <a:ln w="19050">
            <a:solidFill>
              <a:srgbClr val="000000"/>
            </a:solidFill>
            <a:miter lim="800000"/>
            <a:headEnd/>
            <a:tailEnd/>
          </a:ln>
          <a:effectLst>
            <a:outerShdw blurRad="50800" dist="38100" dir="2700000" algn="tl" rotWithShape="0">
              <a:prstClr val="black">
                <a:alpha val="40000"/>
              </a:prstClr>
            </a:outerShdw>
          </a:effectLst>
        </p:spPr>
        <p:txBody>
          <a:bodyPr vert="horz" wrap="square" lIns="74295" tIns="8890" rIns="74295" bIns="8890" numCol="1" anchor="t" anchorCtr="0" compatLnSpc="1">
            <a:prstTxWarp prst="textNoShape">
              <a:avLst/>
            </a:prstTxWarp>
          </a:bodyPr>
          <a:lstStyle/>
          <a:p>
            <a:pPr algn="just" fontAlgn="base">
              <a:spcAft>
                <a:spcPct val="0"/>
              </a:spcAft>
            </a:pPr>
            <a:r>
              <a:rPr lang="ja-JP" altLang="en-US" sz="3200" dirty="0">
                <a:solidFill>
                  <a:srgbClr val="FF0000"/>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cs typeface="ＭＳ Ｐゴシック" pitchFamily="50" charset="-128"/>
              </a:rPr>
              <a:t>技術：相手の気持ちに近づく技術「同じ言葉を返す」</a:t>
            </a:r>
            <a:endParaRPr lang="en-US" altLang="ja-JP" sz="3200" dirty="0">
              <a:solidFill>
                <a:srgbClr val="FF0000"/>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cs typeface="ＭＳ Ｐゴシック" pitchFamily="50" charset="-128"/>
            </a:endParaRPr>
          </a:p>
          <a:p>
            <a:pPr algn="just" fontAlgn="base">
              <a:spcAft>
                <a:spcPct val="0"/>
              </a:spcAft>
            </a:pPr>
            <a:r>
              <a:rPr lang="en-US" altLang="ja-JP" sz="360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cs typeface="ＭＳ Ｐゴシック" pitchFamily="50" charset="-128"/>
              </a:rPr>
              <a:t>×</a:t>
            </a:r>
            <a:r>
              <a:rPr lang="ja-JP" altLang="en-US" sz="360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cs typeface="ＭＳ Ｐゴシック" pitchFamily="50" charset="-128"/>
              </a:rPr>
              <a:t>　自分の経験を話してしまう</a:t>
            </a:r>
          </a:p>
          <a:p>
            <a:pPr algn="just" fontAlgn="base">
              <a:spcAft>
                <a:spcPct val="0"/>
              </a:spcAft>
            </a:pPr>
            <a:r>
              <a:rPr lang="ja-JP" altLang="en-US" sz="360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cs typeface="ＭＳ Ｐゴシック" pitchFamily="50" charset="-128"/>
              </a:rPr>
              <a:t>　　　　　　　　　　　　（何故、ダメなの？）</a:t>
            </a:r>
          </a:p>
          <a:p>
            <a:pPr algn="just" fontAlgn="base">
              <a:spcAft>
                <a:spcPct val="0"/>
              </a:spcAft>
            </a:pPr>
            <a:r>
              <a:rPr lang="en-US" altLang="ja-JP" sz="360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cs typeface="ＭＳ Ｐゴシック" pitchFamily="50" charset="-128"/>
              </a:rPr>
              <a:t>×</a:t>
            </a:r>
            <a:r>
              <a:rPr lang="ja-JP" altLang="en-US" sz="360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cs typeface="ＭＳ Ｐゴシック" pitchFamily="50" charset="-128"/>
              </a:rPr>
              <a:t>　相手の話を客観的に判断する</a:t>
            </a:r>
          </a:p>
          <a:p>
            <a:pPr algn="just" fontAlgn="base">
              <a:spcAft>
                <a:spcPct val="0"/>
              </a:spcAft>
            </a:pPr>
            <a:r>
              <a:rPr lang="ja-JP" altLang="en-US" sz="360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cs typeface="ＭＳ Ｐゴシック" pitchFamily="50" charset="-128"/>
              </a:rPr>
              <a:t>　　　　　　　　　　　　（何故、ダメなの？）</a:t>
            </a:r>
          </a:p>
        </p:txBody>
      </p:sp>
      <p:pic>
        <p:nvPicPr>
          <p:cNvPr id="6" name="Picture 1" descr="DOOR2">
            <a:extLst>
              <a:ext uri="{FF2B5EF4-FFF2-40B4-BE49-F238E27FC236}">
                <a16:creationId xmlns:a16="http://schemas.microsoft.com/office/drawing/2014/main" id="{B3DE0AD7-DB15-441C-A0D5-B0DECD0D38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824" y="877411"/>
            <a:ext cx="894624" cy="1414083"/>
          </a:xfrm>
          <a:prstGeom prst="rect">
            <a:avLst/>
          </a:prstGeom>
          <a:noFill/>
          <a:extLst>
            <a:ext uri="{909E8E84-426E-40DD-AFC4-6F175D3DCCD1}">
              <a14:hiddenFill xmlns:a14="http://schemas.microsoft.com/office/drawing/2010/main">
                <a:solidFill>
                  <a:srgbClr val="FFFFFF"/>
                </a:solidFill>
              </a14:hiddenFill>
            </a:ext>
          </a:extLst>
        </p:spPr>
      </p:pic>
      <p:pic>
        <p:nvPicPr>
          <p:cNvPr id="7" name="図 6">
            <a:extLst>
              <a:ext uri="{FF2B5EF4-FFF2-40B4-BE49-F238E27FC236}">
                <a16:creationId xmlns:a16="http://schemas.microsoft.com/office/drawing/2014/main" id="{8F8A5C61-E5C0-44DF-8862-EBAC93896C9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4662" y="5589240"/>
            <a:ext cx="952500" cy="952500"/>
          </a:xfrm>
          <a:prstGeom prst="rect">
            <a:avLst/>
          </a:prstGeom>
        </p:spPr>
      </p:pic>
      <p:sp>
        <p:nvSpPr>
          <p:cNvPr id="2" name="スライド番号プレースホルダー 1">
            <a:extLst>
              <a:ext uri="{FF2B5EF4-FFF2-40B4-BE49-F238E27FC236}">
                <a16:creationId xmlns:a16="http://schemas.microsoft.com/office/drawing/2014/main" id="{10561BFC-7C2E-4A7A-B7E6-12903189B29A}"/>
              </a:ext>
            </a:extLst>
          </p:cNvPr>
          <p:cNvSpPr>
            <a:spLocks noGrp="1"/>
          </p:cNvSpPr>
          <p:nvPr>
            <p:ph type="sldNum" sz="quarter" idx="12"/>
          </p:nvPr>
        </p:nvSpPr>
        <p:spPr/>
        <p:txBody>
          <a:bodyPr/>
          <a:lstStyle/>
          <a:p>
            <a:fld id="{A72C43C9-C29A-4086-B3B4-1F599B556F9C}" type="slidenum">
              <a:rPr kumimoji="1" lang="ja-JP" altLang="en-US" smtClean="0"/>
              <a:t>49</a:t>
            </a:fld>
            <a:endParaRPr kumimoji="1" lang="ja-JP" altLang="en-US"/>
          </a:p>
        </p:txBody>
      </p:sp>
    </p:spTree>
    <p:extLst>
      <p:ext uri="{BB962C8B-B14F-4D97-AF65-F5344CB8AC3E}">
        <p14:creationId xmlns:p14="http://schemas.microsoft.com/office/powerpoint/2010/main" val="24414537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67162" y="756566"/>
            <a:ext cx="9835707" cy="958267"/>
          </a:xfrm>
        </p:spPr>
        <p:txBody>
          <a:bodyPr>
            <a:noAutofit/>
          </a:bodyPr>
          <a:lstStyle/>
          <a:p>
            <a:pPr algn="l"/>
            <a:r>
              <a:rPr kumimoji="1" lang="ja-JP" altLang="en-US" sz="480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cs typeface="メイリオ" pitchFamily="50" charset="-128"/>
              </a:rPr>
              <a:t>研修をより効果的にするために</a:t>
            </a:r>
          </a:p>
        </p:txBody>
      </p:sp>
      <p:sp>
        <p:nvSpPr>
          <p:cNvPr id="4" name="Rectangle 3"/>
          <p:cNvSpPr txBox="1">
            <a:spLocks noChangeArrowheads="1"/>
          </p:cNvSpPr>
          <p:nvPr/>
        </p:nvSpPr>
        <p:spPr>
          <a:xfrm>
            <a:off x="1516875" y="2482463"/>
            <a:ext cx="9158248" cy="720080"/>
          </a:xfrm>
          <a:prstGeom prst="rect">
            <a:avLst/>
          </a:prstGeom>
          <a:effec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buFontTx/>
              <a:buNone/>
            </a:pPr>
            <a:r>
              <a:rPr lang="ja-JP" altLang="en-US" sz="4000" dirty="0">
                <a:solidFill>
                  <a:srgbClr val="FF0000"/>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cs typeface="メイリオ" pitchFamily="50" charset="-128"/>
              </a:rPr>
              <a:t>★まず自分を知る（力量を見極める）</a:t>
            </a:r>
          </a:p>
          <a:p>
            <a:pPr>
              <a:buFontTx/>
              <a:buNone/>
            </a:pPr>
            <a:endParaRPr lang="ja-JP" altLang="en-US" sz="4000" dirty="0">
              <a:solidFill>
                <a:srgbClr val="FF0000"/>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cs typeface="メイリオ" pitchFamily="50" charset="-128"/>
            </a:endParaRPr>
          </a:p>
          <a:p>
            <a:pPr>
              <a:buFontTx/>
              <a:buNone/>
            </a:pPr>
            <a:r>
              <a:rPr lang="ja-JP" altLang="en-US" sz="4000" dirty="0">
                <a:solidFill>
                  <a:srgbClr val="FF0000"/>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cs typeface="メイリオ" pitchFamily="50" charset="-128"/>
              </a:rPr>
              <a:t>　　</a:t>
            </a:r>
          </a:p>
        </p:txBody>
      </p:sp>
      <p:sp>
        <p:nvSpPr>
          <p:cNvPr id="6" name="ストライプ矢印 5"/>
          <p:cNvSpPr/>
          <p:nvPr/>
        </p:nvSpPr>
        <p:spPr>
          <a:xfrm rot="5400000">
            <a:off x="5748443" y="2277433"/>
            <a:ext cx="695113" cy="3096983"/>
          </a:xfrm>
          <a:prstGeom prst="stripedRightArrow">
            <a:avLst>
              <a:gd name="adj1" fmla="val 35529"/>
              <a:gd name="adj2" fmla="val 50000"/>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3166828" y="4449306"/>
            <a:ext cx="6120680" cy="707886"/>
          </a:xfrm>
          <a:prstGeom prst="rect">
            <a:avLst/>
          </a:prstGeom>
          <a:noFill/>
        </p:spPr>
        <p:txBody>
          <a:bodyPr wrap="square" rtlCol="0">
            <a:spAutoFit/>
          </a:bodyPr>
          <a:lstStyle/>
          <a:p>
            <a:pPr algn="ctr"/>
            <a:r>
              <a:rPr kumimoji="1" lang="ja-JP" altLang="en-US" sz="4000" dirty="0">
                <a:solidFill>
                  <a:srgbClr val="002060"/>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見極める視点は？</a:t>
            </a:r>
          </a:p>
        </p:txBody>
      </p:sp>
      <p:pic>
        <p:nvPicPr>
          <p:cNvPr id="7" name="図 6">
            <a:extLst>
              <a:ext uri="{FF2B5EF4-FFF2-40B4-BE49-F238E27FC236}">
                <a16:creationId xmlns:a16="http://schemas.microsoft.com/office/drawing/2014/main" id="{32A35127-A5EE-463C-B116-3EB78D9B5C3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4662" y="5589240"/>
            <a:ext cx="952500" cy="952500"/>
          </a:xfrm>
          <a:prstGeom prst="rect">
            <a:avLst/>
          </a:prstGeom>
        </p:spPr>
      </p:pic>
      <p:sp>
        <p:nvSpPr>
          <p:cNvPr id="3" name="スライド番号プレースホルダー 2">
            <a:extLst>
              <a:ext uri="{FF2B5EF4-FFF2-40B4-BE49-F238E27FC236}">
                <a16:creationId xmlns:a16="http://schemas.microsoft.com/office/drawing/2014/main" id="{D334FCB6-4C79-46E1-B92B-590E697B9AEE}"/>
              </a:ext>
            </a:extLst>
          </p:cNvPr>
          <p:cNvSpPr>
            <a:spLocks noGrp="1"/>
          </p:cNvSpPr>
          <p:nvPr>
            <p:ph type="sldNum" sz="quarter" idx="12"/>
          </p:nvPr>
        </p:nvSpPr>
        <p:spPr/>
        <p:txBody>
          <a:bodyPr/>
          <a:lstStyle/>
          <a:p>
            <a:fld id="{A72C43C9-C29A-4086-B3B4-1F599B556F9C}" type="slidenum">
              <a:rPr kumimoji="1" lang="ja-JP" altLang="en-US" smtClean="0"/>
              <a:t>5</a:t>
            </a:fld>
            <a:endParaRPr kumimoji="1" lang="ja-JP" altLang="en-US"/>
          </a:p>
        </p:txBody>
      </p:sp>
    </p:spTree>
    <p:extLst>
      <p:ext uri="{BB962C8B-B14F-4D97-AF65-F5344CB8AC3E}">
        <p14:creationId xmlns:p14="http://schemas.microsoft.com/office/powerpoint/2010/main" val="267597365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8"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0"/>
          <p:cNvSpPr>
            <a:spLocks noChangeArrowheads="1"/>
          </p:cNvSpPr>
          <p:nvPr/>
        </p:nvSpPr>
        <p:spPr bwMode="auto">
          <a:xfrm>
            <a:off x="1769301" y="1115394"/>
            <a:ext cx="9799308"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ja-JP" altLang="en-US" sz="400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cs typeface="メイリオ" pitchFamily="50" charset="-128"/>
              </a:rPr>
              <a:t>＜</a:t>
            </a:r>
            <a:r>
              <a:rPr lang="en-US" altLang="ja-JP" sz="400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cs typeface="メイリオ" pitchFamily="50" charset="-128"/>
              </a:rPr>
              <a:t>Step</a:t>
            </a:r>
            <a:r>
              <a:rPr lang="ja-JP" altLang="en-US" sz="400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cs typeface="メイリオ" pitchFamily="50" charset="-128"/>
              </a:rPr>
              <a:t>３＞</a:t>
            </a:r>
            <a:r>
              <a:rPr lang="ja-JP" altLang="en-US" sz="4000" u="sng"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cs typeface="メイリオ" pitchFamily="50" charset="-128"/>
              </a:rPr>
              <a:t>話の内容を短くまとめて</a:t>
            </a:r>
            <a:r>
              <a:rPr lang="ja-JP" altLang="en-US" sz="4400" u="sng"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cs typeface="メイリオ" pitchFamily="50" charset="-128"/>
              </a:rPr>
              <a:t>相手</a:t>
            </a:r>
            <a:r>
              <a:rPr lang="ja-JP" altLang="en-US" sz="4000" u="sng"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cs typeface="メイリオ" pitchFamily="50" charset="-128"/>
              </a:rPr>
              <a:t>に返す</a:t>
            </a:r>
            <a:endParaRPr lang="ja-JP" altLang="en-US" sz="400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cs typeface="ＭＳ Ｐゴシック" pitchFamily="50" charset="-128"/>
            </a:endParaRPr>
          </a:p>
        </p:txBody>
      </p:sp>
      <p:pic>
        <p:nvPicPr>
          <p:cNvPr id="13" name="Picture 1" descr="DOO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222" y="1096140"/>
            <a:ext cx="982064" cy="155229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7"/>
          <p:cNvSpPr>
            <a:spLocks noChangeArrowheads="1"/>
          </p:cNvSpPr>
          <p:nvPr/>
        </p:nvSpPr>
        <p:spPr bwMode="auto">
          <a:xfrm>
            <a:off x="967162" y="3185420"/>
            <a:ext cx="10581557" cy="2344383"/>
          </a:xfrm>
          <a:prstGeom prst="rect">
            <a:avLst/>
          </a:prstGeom>
          <a:noFill/>
          <a:ln w="9525">
            <a:solidFill>
              <a:srgbClr val="000000"/>
            </a:solidFill>
            <a:miter lim="800000"/>
            <a:headEnd/>
            <a:tailEnd/>
          </a:ln>
          <a:effectLst>
            <a:outerShdw blurRad="50800" dist="38100" dir="2700000" algn="tl" rotWithShape="0">
              <a:prstClr val="black">
                <a:alpha val="40000"/>
              </a:prstClr>
            </a:outerShdw>
          </a:effectLst>
        </p:spPr>
        <p:txBody>
          <a:bodyPr vert="horz" wrap="square" lIns="74295" tIns="8890" rIns="74295" bIns="8890" numCol="1" anchor="t" anchorCtr="0" compatLnSpc="1">
            <a:prstTxWarp prst="textNoShape">
              <a:avLst/>
            </a:prstTxWarp>
          </a:bodyPr>
          <a:lstStyle/>
          <a:p>
            <a:pPr algn="just" fontAlgn="base">
              <a:spcBef>
                <a:spcPct val="0"/>
              </a:spcBef>
              <a:spcAft>
                <a:spcPct val="0"/>
              </a:spcAft>
            </a:pPr>
            <a:r>
              <a:rPr lang="ja-JP" altLang="en-US" sz="3200" b="1" dirty="0">
                <a:solidFill>
                  <a:srgbClr val="FF0000"/>
                </a:solidFill>
                <a:latin typeface="BIZ UDゴシック" panose="020B0400000000000000" pitchFamily="49" charset="-128"/>
                <a:ea typeface="BIZ UDゴシック" panose="020B0400000000000000" pitchFamily="49" charset="-128"/>
                <a:cs typeface="ＭＳ Ｐゴシック" pitchFamily="50" charset="-128"/>
              </a:rPr>
              <a:t>技術：話の内容から重要なキーワードを見つける</a:t>
            </a:r>
            <a:endParaRPr lang="en-US" altLang="ja-JP" sz="3200" b="1" dirty="0">
              <a:solidFill>
                <a:srgbClr val="FF0000"/>
              </a:solidFill>
              <a:latin typeface="BIZ UDゴシック" panose="020B0400000000000000" pitchFamily="49" charset="-128"/>
              <a:ea typeface="BIZ UDゴシック" panose="020B0400000000000000" pitchFamily="49" charset="-128"/>
              <a:cs typeface="ＭＳ Ｐゴシック" pitchFamily="50" charset="-128"/>
            </a:endParaRPr>
          </a:p>
          <a:p>
            <a:pPr algn="just" fontAlgn="base">
              <a:spcBef>
                <a:spcPct val="0"/>
              </a:spcBef>
              <a:spcAft>
                <a:spcPct val="0"/>
              </a:spcAft>
            </a:pPr>
            <a:endParaRPr lang="ja-JP" altLang="en-US" sz="3200" b="1" dirty="0">
              <a:latin typeface="BIZ UDゴシック" panose="020B0400000000000000" pitchFamily="49" charset="-128"/>
              <a:ea typeface="BIZ UDゴシック" panose="020B0400000000000000" pitchFamily="49" charset="-128"/>
              <a:cs typeface="ＭＳ Ｐゴシック" pitchFamily="50" charset="-128"/>
            </a:endParaRPr>
          </a:p>
          <a:p>
            <a:pPr algn="just" fontAlgn="base">
              <a:spcBef>
                <a:spcPct val="0"/>
              </a:spcBef>
              <a:spcAft>
                <a:spcPct val="0"/>
              </a:spcAft>
            </a:pPr>
            <a:r>
              <a:rPr lang="en-US" altLang="ja-JP" sz="3600" b="1" dirty="0">
                <a:latin typeface="BIZ UDゴシック" panose="020B0400000000000000" pitchFamily="49" charset="-128"/>
                <a:ea typeface="BIZ UDゴシック" panose="020B0400000000000000" pitchFamily="49" charset="-128"/>
                <a:cs typeface="ＭＳ Ｐゴシック" pitchFamily="50" charset="-128"/>
              </a:rPr>
              <a:t>×</a:t>
            </a:r>
            <a:r>
              <a:rPr lang="ja-JP" altLang="en-US" sz="3600" b="1" dirty="0">
                <a:latin typeface="BIZ UDゴシック" panose="020B0400000000000000" pitchFamily="49" charset="-128"/>
                <a:ea typeface="BIZ UDゴシック" panose="020B0400000000000000" pitchFamily="49" charset="-128"/>
                <a:cs typeface="ＭＳ Ｐゴシック" pitchFamily="50" charset="-128"/>
              </a:rPr>
              <a:t>　</a:t>
            </a:r>
            <a:r>
              <a:rPr lang="ja-JP" altLang="en-US" sz="3600" dirty="0">
                <a:latin typeface="BIZ UDゴシック" panose="020B0400000000000000" pitchFamily="49" charset="-128"/>
                <a:ea typeface="BIZ UDゴシック" panose="020B0400000000000000" pitchFamily="49" charset="-128"/>
                <a:cs typeface="ＭＳ Ｐゴシック" pitchFamily="50" charset="-128"/>
              </a:rPr>
              <a:t>話の内容を解釈して、自分の経験に引きつけて自分の考えを話してしまう</a:t>
            </a:r>
          </a:p>
        </p:txBody>
      </p:sp>
      <p:pic>
        <p:nvPicPr>
          <p:cNvPr id="5" name="図 4">
            <a:extLst>
              <a:ext uri="{FF2B5EF4-FFF2-40B4-BE49-F238E27FC236}">
                <a16:creationId xmlns:a16="http://schemas.microsoft.com/office/drawing/2014/main" id="{7F4B7653-5848-4A54-865B-AF6F2BB7FAE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4662" y="5589240"/>
            <a:ext cx="952500" cy="952500"/>
          </a:xfrm>
          <a:prstGeom prst="rect">
            <a:avLst/>
          </a:prstGeom>
        </p:spPr>
      </p:pic>
      <p:sp>
        <p:nvSpPr>
          <p:cNvPr id="2" name="スライド番号プレースホルダー 1">
            <a:extLst>
              <a:ext uri="{FF2B5EF4-FFF2-40B4-BE49-F238E27FC236}">
                <a16:creationId xmlns:a16="http://schemas.microsoft.com/office/drawing/2014/main" id="{D17E8DDF-0F0C-4B02-820B-072DC61C3BBC}"/>
              </a:ext>
            </a:extLst>
          </p:cNvPr>
          <p:cNvSpPr>
            <a:spLocks noGrp="1"/>
          </p:cNvSpPr>
          <p:nvPr>
            <p:ph type="sldNum" sz="quarter" idx="12"/>
          </p:nvPr>
        </p:nvSpPr>
        <p:spPr/>
        <p:txBody>
          <a:bodyPr/>
          <a:lstStyle/>
          <a:p>
            <a:fld id="{A72C43C9-C29A-4086-B3B4-1F599B556F9C}" type="slidenum">
              <a:rPr kumimoji="1" lang="ja-JP" altLang="en-US" smtClean="0"/>
              <a:t>50</a:t>
            </a:fld>
            <a:endParaRPr kumimoji="1" lang="ja-JP" altLang="en-US"/>
          </a:p>
        </p:txBody>
      </p:sp>
    </p:spTree>
    <p:extLst>
      <p:ext uri="{BB962C8B-B14F-4D97-AF65-F5344CB8AC3E}">
        <p14:creationId xmlns:p14="http://schemas.microsoft.com/office/powerpoint/2010/main" val="2497842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690385" y="1161873"/>
            <a:ext cx="9714055" cy="1323439"/>
          </a:xfrm>
          <a:prstGeom prst="rect">
            <a:avLst/>
          </a:prstGeom>
        </p:spPr>
        <p:txBody>
          <a:bodyPr wrap="square">
            <a:spAutoFit/>
          </a:bodyPr>
          <a:lstStyle/>
          <a:p>
            <a:r>
              <a:rPr lang="ja-JP" altLang="ja-JP" sz="400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cs typeface="メイリオ" pitchFamily="50" charset="-128"/>
              </a:rPr>
              <a:t>＜</a:t>
            </a:r>
            <a:r>
              <a:rPr lang="en-US" altLang="ja-JP" sz="400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cs typeface="メイリオ" pitchFamily="50" charset="-128"/>
              </a:rPr>
              <a:t>Step</a:t>
            </a:r>
            <a:r>
              <a:rPr lang="ja-JP" altLang="ja-JP" sz="400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cs typeface="メイリオ" pitchFamily="50" charset="-128"/>
              </a:rPr>
              <a:t>４＞</a:t>
            </a:r>
            <a:r>
              <a:rPr lang="ja-JP" altLang="ja-JP" sz="4000" u="sng"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cs typeface="メイリオ" pitchFamily="50" charset="-128"/>
              </a:rPr>
              <a:t>相手の今後の方向性に対する考えを引き出す</a:t>
            </a:r>
            <a:endParaRPr lang="ja-JP" altLang="en-US" sz="4000" u="sng"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cs typeface="メイリオ" pitchFamily="50" charset="-128"/>
            </a:endParaRPr>
          </a:p>
        </p:txBody>
      </p:sp>
      <p:sp>
        <p:nvSpPr>
          <p:cNvPr id="7" name="Rectangle 7"/>
          <p:cNvSpPr>
            <a:spLocks noChangeArrowheads="1"/>
          </p:cNvSpPr>
          <p:nvPr/>
        </p:nvSpPr>
        <p:spPr bwMode="auto">
          <a:xfrm>
            <a:off x="967162" y="3140968"/>
            <a:ext cx="10577782" cy="2021645"/>
          </a:xfrm>
          <a:prstGeom prst="rect">
            <a:avLst/>
          </a:prstGeom>
          <a:noFill/>
          <a:ln w="9525">
            <a:solidFill>
              <a:srgbClr val="000000"/>
            </a:solidFill>
            <a:miter lim="800000"/>
            <a:headEnd/>
            <a:tailEnd/>
          </a:ln>
          <a:effectLst>
            <a:outerShdw blurRad="50800" dist="38100" dir="2700000" algn="tl" rotWithShape="0">
              <a:prstClr val="black">
                <a:alpha val="40000"/>
              </a:prstClr>
            </a:outerShdw>
          </a:effectLst>
        </p:spPr>
        <p:txBody>
          <a:bodyPr vert="horz" wrap="square" lIns="74295" tIns="8890" rIns="74295" bIns="8890" numCol="1" anchor="t" anchorCtr="0" compatLnSpc="1">
            <a:prstTxWarp prst="textNoShape">
              <a:avLst/>
            </a:prstTxWarp>
          </a:bodyPr>
          <a:lstStyle/>
          <a:p>
            <a:pPr algn="just" fontAlgn="base">
              <a:spcBef>
                <a:spcPct val="0"/>
              </a:spcBef>
              <a:spcAft>
                <a:spcPct val="0"/>
              </a:spcAft>
            </a:pPr>
            <a:r>
              <a:rPr lang="ja-JP" altLang="en-US" sz="2800" b="1" dirty="0">
                <a:solidFill>
                  <a:srgbClr val="FF0000"/>
                </a:solidFill>
                <a:latin typeface="BIZ UDゴシック" panose="020B0400000000000000" pitchFamily="49" charset="-128"/>
                <a:ea typeface="BIZ UDゴシック" panose="020B0400000000000000" pitchFamily="49" charset="-128"/>
                <a:cs typeface="ＭＳ Ｐゴシック" pitchFamily="50" charset="-128"/>
              </a:rPr>
              <a:t>技術：開かれた質問でその時の判断の根拠と行動の吟味</a:t>
            </a:r>
            <a:endParaRPr lang="en-US" altLang="ja-JP" sz="2800" b="1" dirty="0">
              <a:solidFill>
                <a:srgbClr val="FF0000"/>
              </a:solidFill>
              <a:latin typeface="BIZ UDゴシック" panose="020B0400000000000000" pitchFamily="49" charset="-128"/>
              <a:ea typeface="BIZ UDゴシック" panose="020B0400000000000000" pitchFamily="49" charset="-128"/>
              <a:cs typeface="ＭＳ Ｐゴシック" pitchFamily="50" charset="-128"/>
            </a:endParaRPr>
          </a:p>
          <a:p>
            <a:pPr algn="just" fontAlgn="base">
              <a:spcBef>
                <a:spcPct val="0"/>
              </a:spcBef>
              <a:spcAft>
                <a:spcPct val="0"/>
              </a:spcAft>
            </a:pPr>
            <a:endParaRPr lang="ja-JP" altLang="en-US" sz="2800" b="1" dirty="0">
              <a:latin typeface="BIZ UDゴシック" panose="020B0400000000000000" pitchFamily="49" charset="-128"/>
              <a:ea typeface="BIZ UDゴシック" panose="020B0400000000000000" pitchFamily="49" charset="-128"/>
              <a:cs typeface="ＭＳ Ｐゴシック" pitchFamily="50" charset="-128"/>
            </a:endParaRPr>
          </a:p>
          <a:p>
            <a:pPr algn="just" fontAlgn="base">
              <a:spcBef>
                <a:spcPct val="0"/>
              </a:spcBef>
              <a:spcAft>
                <a:spcPct val="0"/>
              </a:spcAft>
            </a:pPr>
            <a:r>
              <a:rPr lang="en-US" altLang="ja-JP" sz="2800" b="1" dirty="0">
                <a:latin typeface="BIZ UDゴシック" panose="020B0400000000000000" pitchFamily="49" charset="-128"/>
                <a:ea typeface="BIZ UDゴシック" panose="020B0400000000000000" pitchFamily="49" charset="-128"/>
                <a:cs typeface="ＭＳ Ｐゴシック" pitchFamily="50" charset="-128"/>
              </a:rPr>
              <a:t>×</a:t>
            </a:r>
            <a:r>
              <a:rPr lang="ja-JP" altLang="en-US" sz="2800" b="1" dirty="0">
                <a:latin typeface="BIZ UDゴシック" panose="020B0400000000000000" pitchFamily="49" charset="-128"/>
                <a:ea typeface="BIZ UDゴシック" panose="020B0400000000000000" pitchFamily="49" charset="-128"/>
                <a:cs typeface="ＭＳ Ｐゴシック" pitchFamily="50" charset="-128"/>
              </a:rPr>
              <a:t>　</a:t>
            </a:r>
            <a:r>
              <a:rPr lang="ja-JP" altLang="en-US" sz="3600" dirty="0">
                <a:latin typeface="BIZ UDゴシック" panose="020B0400000000000000" pitchFamily="49" charset="-128"/>
                <a:ea typeface="BIZ UDゴシック" panose="020B0400000000000000" pitchFamily="49" charset="-128"/>
                <a:cs typeface="ＭＳ Ｐゴシック" pitchFamily="50" charset="-128"/>
              </a:rPr>
              <a:t>吟味をする主体はあくまでも相談者、支援者が吟味してはダメ</a:t>
            </a:r>
            <a:endParaRPr lang="ja-JP" altLang="en-US" sz="2800" dirty="0">
              <a:latin typeface="BIZ UDゴシック" panose="020B0400000000000000" pitchFamily="49" charset="-128"/>
              <a:ea typeface="BIZ UDゴシック" panose="020B0400000000000000" pitchFamily="49" charset="-128"/>
              <a:cs typeface="ＭＳ Ｐゴシック" pitchFamily="50" charset="-128"/>
            </a:endParaRPr>
          </a:p>
        </p:txBody>
      </p:sp>
      <p:pic>
        <p:nvPicPr>
          <p:cNvPr id="11" name="Picture 1" descr="DOO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105" y="1161873"/>
            <a:ext cx="932777" cy="1474389"/>
          </a:xfrm>
          <a:prstGeom prst="rect">
            <a:avLst/>
          </a:prstGeom>
          <a:noFill/>
          <a:extLst>
            <a:ext uri="{909E8E84-426E-40DD-AFC4-6F175D3DCCD1}">
              <a14:hiddenFill xmlns:a14="http://schemas.microsoft.com/office/drawing/2010/main">
                <a:solidFill>
                  <a:srgbClr val="FFFFFF"/>
                </a:solidFill>
              </a14:hiddenFill>
            </a:ext>
          </a:extLst>
        </p:spPr>
      </p:pic>
      <p:pic>
        <p:nvPicPr>
          <p:cNvPr id="6" name="図 5">
            <a:extLst>
              <a:ext uri="{FF2B5EF4-FFF2-40B4-BE49-F238E27FC236}">
                <a16:creationId xmlns:a16="http://schemas.microsoft.com/office/drawing/2014/main" id="{518AFFAD-3BAC-4F11-9F41-DF01411936D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4662" y="5589240"/>
            <a:ext cx="952500" cy="952500"/>
          </a:xfrm>
          <a:prstGeom prst="rect">
            <a:avLst/>
          </a:prstGeom>
        </p:spPr>
      </p:pic>
      <p:sp>
        <p:nvSpPr>
          <p:cNvPr id="2" name="スライド番号プレースホルダー 1">
            <a:extLst>
              <a:ext uri="{FF2B5EF4-FFF2-40B4-BE49-F238E27FC236}">
                <a16:creationId xmlns:a16="http://schemas.microsoft.com/office/drawing/2014/main" id="{8362A55C-BD89-4EFE-A8E4-F0EE949F63C6}"/>
              </a:ext>
            </a:extLst>
          </p:cNvPr>
          <p:cNvSpPr>
            <a:spLocks noGrp="1"/>
          </p:cNvSpPr>
          <p:nvPr>
            <p:ph type="sldNum" sz="quarter" idx="12"/>
          </p:nvPr>
        </p:nvSpPr>
        <p:spPr/>
        <p:txBody>
          <a:bodyPr/>
          <a:lstStyle/>
          <a:p>
            <a:fld id="{A72C43C9-C29A-4086-B3B4-1F599B556F9C}" type="slidenum">
              <a:rPr kumimoji="1" lang="ja-JP" altLang="en-US" smtClean="0"/>
              <a:t>51</a:t>
            </a:fld>
            <a:endParaRPr kumimoji="1" lang="ja-JP" altLang="en-US"/>
          </a:p>
        </p:txBody>
      </p:sp>
    </p:spTree>
    <p:extLst>
      <p:ext uri="{BB962C8B-B14F-4D97-AF65-F5344CB8AC3E}">
        <p14:creationId xmlns:p14="http://schemas.microsoft.com/office/powerpoint/2010/main" val="28447558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6EE8A328-A389-4F3C-9A12-A9CD82F184EC}"/>
              </a:ext>
            </a:extLst>
          </p:cNvPr>
          <p:cNvSpPr/>
          <p:nvPr/>
        </p:nvSpPr>
        <p:spPr>
          <a:xfrm>
            <a:off x="1740403" y="1157474"/>
            <a:ext cx="9754983" cy="1323439"/>
          </a:xfrm>
          <a:prstGeom prst="rect">
            <a:avLst/>
          </a:prstGeom>
        </p:spPr>
        <p:txBody>
          <a:bodyPr wrap="square">
            <a:spAutoFit/>
          </a:bodyPr>
          <a:lstStyle/>
          <a:p>
            <a:r>
              <a:rPr lang="ja-JP" altLang="ja-JP" sz="400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cs typeface="メイリオ" pitchFamily="50" charset="-128"/>
              </a:rPr>
              <a:t>＜</a:t>
            </a:r>
            <a:r>
              <a:rPr lang="en-US" altLang="ja-JP" sz="400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cs typeface="メイリオ" pitchFamily="50" charset="-128"/>
              </a:rPr>
              <a:t>Step5</a:t>
            </a:r>
            <a:r>
              <a:rPr lang="ja-JP" altLang="ja-JP" sz="400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cs typeface="メイリオ" pitchFamily="50" charset="-128"/>
              </a:rPr>
              <a:t>＞</a:t>
            </a:r>
            <a:r>
              <a:rPr lang="ja-JP" altLang="ja-JP" sz="4000" u="sng"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cs typeface="メイリオ" pitchFamily="50" charset="-128"/>
              </a:rPr>
              <a:t>相手の考えを認め、具体的な行動を引き出す</a:t>
            </a:r>
            <a:endParaRPr lang="ja-JP" altLang="en-US" sz="4000" u="sng"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cs typeface="メイリオ" pitchFamily="50" charset="-128"/>
            </a:endParaRPr>
          </a:p>
        </p:txBody>
      </p:sp>
      <p:pic>
        <p:nvPicPr>
          <p:cNvPr id="5" name="Picture 1" descr="DOOR2">
            <a:extLst>
              <a:ext uri="{FF2B5EF4-FFF2-40B4-BE49-F238E27FC236}">
                <a16:creationId xmlns:a16="http://schemas.microsoft.com/office/drawing/2014/main" id="{28A4A902-F728-4F8F-A1D0-79DC4474C9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726" y="1181219"/>
            <a:ext cx="1093347" cy="172819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7">
            <a:extLst>
              <a:ext uri="{FF2B5EF4-FFF2-40B4-BE49-F238E27FC236}">
                <a16:creationId xmlns:a16="http://schemas.microsoft.com/office/drawing/2014/main" id="{F0FCE92C-CF29-47E7-9E60-E1F9B5465D10}"/>
              </a:ext>
            </a:extLst>
          </p:cNvPr>
          <p:cNvSpPr>
            <a:spLocks noChangeArrowheads="1"/>
          </p:cNvSpPr>
          <p:nvPr/>
        </p:nvSpPr>
        <p:spPr bwMode="auto">
          <a:xfrm>
            <a:off x="647056" y="3226623"/>
            <a:ext cx="10897888" cy="2473903"/>
          </a:xfrm>
          <a:prstGeom prst="rect">
            <a:avLst/>
          </a:prstGeom>
          <a:noFill/>
          <a:ln w="9525">
            <a:solidFill>
              <a:srgbClr val="000000"/>
            </a:solidFill>
            <a:miter lim="800000"/>
            <a:headEnd/>
            <a:tailEnd/>
          </a:ln>
          <a:effectLst>
            <a:outerShdw blurRad="50800" dist="38100" dir="2700000" algn="tl" rotWithShape="0">
              <a:prstClr val="black">
                <a:alpha val="40000"/>
              </a:prstClr>
            </a:outerShdw>
          </a:effectLst>
        </p:spPr>
        <p:txBody>
          <a:bodyPr vert="horz" wrap="square" lIns="74295" tIns="8890" rIns="74295" bIns="8890" numCol="1" anchor="ctr" anchorCtr="0" compatLnSpc="1">
            <a:prstTxWarp prst="textNoShape">
              <a:avLst/>
            </a:prstTxWarp>
          </a:bodyPr>
          <a:lstStyle/>
          <a:p>
            <a:pPr algn="just" fontAlgn="base">
              <a:spcBef>
                <a:spcPct val="0"/>
              </a:spcBef>
              <a:spcAft>
                <a:spcPct val="0"/>
              </a:spcAft>
            </a:pPr>
            <a:r>
              <a:rPr lang="ja-JP" altLang="en-US" sz="3200" dirty="0">
                <a:solidFill>
                  <a:srgbClr val="FF0000"/>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cs typeface="ＭＳ Ｐゴシック" pitchFamily="50" charset="-128"/>
              </a:rPr>
              <a:t>技術：判断の根拠と行動を吟味することで、次の行動を促す</a:t>
            </a:r>
            <a:endParaRPr lang="en-US" altLang="ja-JP" sz="3200" dirty="0">
              <a:solidFill>
                <a:srgbClr val="FF0000"/>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cs typeface="ＭＳ Ｐゴシック" pitchFamily="50" charset="-128"/>
            </a:endParaRPr>
          </a:p>
          <a:p>
            <a:pPr algn="just" fontAlgn="base">
              <a:spcBef>
                <a:spcPct val="0"/>
              </a:spcBef>
              <a:spcAft>
                <a:spcPct val="0"/>
              </a:spcAft>
            </a:pPr>
            <a:r>
              <a:rPr lang="en-US" altLang="ja-JP" sz="320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cs typeface="ＭＳ Ｐゴシック" pitchFamily="50" charset="-128"/>
              </a:rPr>
              <a:t>×</a:t>
            </a:r>
            <a:r>
              <a:rPr lang="ja-JP" altLang="en-US" sz="320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cs typeface="ＭＳ Ｐゴシック" pitchFamily="50" charset="-128"/>
              </a:rPr>
              <a:t>　行動の主体は相談者、次の行動を受け入れ、励ます</a:t>
            </a:r>
          </a:p>
        </p:txBody>
      </p:sp>
      <p:pic>
        <p:nvPicPr>
          <p:cNvPr id="7" name="図 6">
            <a:extLst>
              <a:ext uri="{FF2B5EF4-FFF2-40B4-BE49-F238E27FC236}">
                <a16:creationId xmlns:a16="http://schemas.microsoft.com/office/drawing/2014/main" id="{D67CE64B-0DB8-4FD2-B482-A2BB2033929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4662" y="5589240"/>
            <a:ext cx="952500" cy="952500"/>
          </a:xfrm>
          <a:prstGeom prst="rect">
            <a:avLst/>
          </a:prstGeom>
        </p:spPr>
      </p:pic>
      <p:sp>
        <p:nvSpPr>
          <p:cNvPr id="2" name="スライド番号プレースホルダー 1">
            <a:extLst>
              <a:ext uri="{FF2B5EF4-FFF2-40B4-BE49-F238E27FC236}">
                <a16:creationId xmlns:a16="http://schemas.microsoft.com/office/drawing/2014/main" id="{8E1CA72D-8CF3-46FB-A35C-E6D2EB5F8492}"/>
              </a:ext>
            </a:extLst>
          </p:cNvPr>
          <p:cNvSpPr>
            <a:spLocks noGrp="1"/>
          </p:cNvSpPr>
          <p:nvPr>
            <p:ph type="sldNum" sz="quarter" idx="12"/>
          </p:nvPr>
        </p:nvSpPr>
        <p:spPr/>
        <p:txBody>
          <a:bodyPr/>
          <a:lstStyle/>
          <a:p>
            <a:fld id="{A72C43C9-C29A-4086-B3B4-1F599B556F9C}" type="slidenum">
              <a:rPr kumimoji="1" lang="ja-JP" altLang="en-US" smtClean="0"/>
              <a:t>52</a:t>
            </a:fld>
            <a:endParaRPr kumimoji="1" lang="ja-JP" altLang="en-US"/>
          </a:p>
        </p:txBody>
      </p:sp>
    </p:spTree>
    <p:extLst>
      <p:ext uri="{BB962C8B-B14F-4D97-AF65-F5344CB8AC3E}">
        <p14:creationId xmlns:p14="http://schemas.microsoft.com/office/powerpoint/2010/main" val="35868034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727855" y="288316"/>
            <a:ext cx="6768752" cy="1143000"/>
          </a:xfrm>
          <a:solidFill>
            <a:schemeClr val="bg1"/>
          </a:solidFill>
          <a:ln>
            <a:solidFill>
              <a:schemeClr val="tx2">
                <a:lumMod val="75000"/>
              </a:schemeClr>
            </a:solidFill>
          </a:ln>
        </p:spPr>
        <p:txBody>
          <a:bodyPr anchor="t">
            <a:normAutofit/>
          </a:bodyPr>
          <a:lstStyle/>
          <a:p>
            <a:pPr>
              <a:lnSpc>
                <a:spcPct val="150000"/>
              </a:lnSpc>
            </a:pPr>
            <a:r>
              <a:rPr kumimoji="1" lang="ja-JP" altLang="en-US" sz="540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cs typeface="メイリオ" pitchFamily="50" charset="-128"/>
              </a:rPr>
              <a:t>　実践してみよう</a:t>
            </a:r>
          </a:p>
        </p:txBody>
      </p:sp>
      <p:sp>
        <p:nvSpPr>
          <p:cNvPr id="4" name="正方形/長方形 3"/>
          <p:cNvSpPr/>
          <p:nvPr/>
        </p:nvSpPr>
        <p:spPr>
          <a:xfrm>
            <a:off x="2695393" y="288316"/>
            <a:ext cx="720080" cy="115212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 name="テキスト ボックス 2"/>
          <p:cNvSpPr txBox="1"/>
          <p:nvPr/>
        </p:nvSpPr>
        <p:spPr>
          <a:xfrm>
            <a:off x="315587" y="1769870"/>
            <a:ext cx="11593288" cy="4524315"/>
          </a:xfrm>
          <a:prstGeom prst="rect">
            <a:avLst/>
          </a:prstGeom>
          <a:noFill/>
        </p:spPr>
        <p:txBody>
          <a:bodyPr wrap="square" rtlCol="0">
            <a:spAutoFit/>
          </a:bodyPr>
          <a:lstStyle/>
          <a:p>
            <a:pPr>
              <a:lnSpc>
                <a:spcPct val="150000"/>
              </a:lnSpc>
            </a:pPr>
            <a:r>
              <a:rPr lang="ja-JP" altLang="en-US" sz="3200" b="1" dirty="0">
                <a:solidFill>
                  <a:schemeClr val="tx2">
                    <a:lumMod val="50000"/>
                  </a:schemeClr>
                </a:solidFill>
                <a:latin typeface="BIZ UDゴシック" panose="020B0400000000000000" pitchFamily="49" charset="-128"/>
                <a:ea typeface="BIZ UDゴシック" panose="020B0400000000000000" pitchFamily="49" charset="-128"/>
                <a:cs typeface="メイリオ" pitchFamily="50" charset="-128"/>
              </a:rPr>
              <a:t>学んだ内容から良い部分を</a:t>
            </a:r>
            <a:r>
              <a:rPr lang="en-US" altLang="ja-JP" sz="3200" b="1" dirty="0">
                <a:solidFill>
                  <a:srgbClr val="FF0000"/>
                </a:solidFill>
                <a:latin typeface="BIZ UDゴシック" panose="020B0400000000000000" pitchFamily="49" charset="-128"/>
                <a:ea typeface="BIZ UDゴシック" panose="020B0400000000000000" pitchFamily="49" charset="-128"/>
                <a:cs typeface="メイリオ" pitchFamily="50" charset="-128"/>
              </a:rPr>
              <a:t>TTP,TKP,OKP,TTO</a:t>
            </a:r>
            <a:r>
              <a:rPr lang="ja-JP" altLang="en-US" sz="3200" b="1" dirty="0">
                <a:solidFill>
                  <a:schemeClr val="tx2">
                    <a:lumMod val="50000"/>
                  </a:schemeClr>
                </a:solidFill>
                <a:latin typeface="BIZ UDゴシック" panose="020B0400000000000000" pitchFamily="49" charset="-128"/>
                <a:ea typeface="BIZ UDゴシック" panose="020B0400000000000000" pitchFamily="49" charset="-128"/>
                <a:cs typeface="メイリオ" pitchFamily="50" charset="-128"/>
              </a:rPr>
              <a:t>してみましょう。</a:t>
            </a:r>
            <a:endParaRPr lang="en-US" altLang="ja-JP" sz="3200" b="1" dirty="0">
              <a:solidFill>
                <a:schemeClr val="tx2">
                  <a:lumMod val="50000"/>
                </a:schemeClr>
              </a:solidFill>
              <a:latin typeface="BIZ UDゴシック" panose="020B0400000000000000" pitchFamily="49" charset="-128"/>
              <a:ea typeface="BIZ UDゴシック" panose="020B0400000000000000" pitchFamily="49" charset="-128"/>
              <a:cs typeface="メイリオ" pitchFamily="50" charset="-128"/>
            </a:endParaRPr>
          </a:p>
          <a:p>
            <a:pPr>
              <a:lnSpc>
                <a:spcPct val="150000"/>
              </a:lnSpc>
            </a:pPr>
            <a:r>
              <a:rPr lang="ja-JP" altLang="en-US" sz="3200" b="1" dirty="0">
                <a:solidFill>
                  <a:schemeClr val="tx2">
                    <a:lumMod val="50000"/>
                  </a:schemeClr>
                </a:solidFill>
                <a:latin typeface="BIZ UDゴシック" panose="020B0400000000000000" pitchFamily="49" charset="-128"/>
                <a:ea typeface="BIZ UDゴシック" panose="020B0400000000000000" pitchFamily="49" charset="-128"/>
                <a:cs typeface="メイリオ" panose="020B0604030504040204" pitchFamily="50" charset="-128"/>
              </a:rPr>
              <a:t>　　</a:t>
            </a:r>
            <a:r>
              <a:rPr lang="ja-JP" altLang="en-US" sz="3200" b="1" dirty="0">
                <a:solidFill>
                  <a:srgbClr val="FF0000"/>
                </a:solidFill>
                <a:latin typeface="BIZ UDゴシック" panose="020B0400000000000000" pitchFamily="49" charset="-128"/>
                <a:ea typeface="BIZ UDゴシック" panose="020B0400000000000000" pitchFamily="49" charset="-128"/>
                <a:cs typeface="メイリオ" panose="020B0604030504040204" pitchFamily="50" charset="-128"/>
              </a:rPr>
              <a:t>ＴＴＰ</a:t>
            </a:r>
            <a:r>
              <a:rPr lang="ja-JP" altLang="en-US" sz="320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cs typeface="メイリオ" panose="020B0604030504040204" pitchFamily="50" charset="-128"/>
              </a:rPr>
              <a:t>＝</a:t>
            </a:r>
            <a:r>
              <a:rPr lang="ja-JP" altLang="en-US" sz="3200" u="sng"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cs typeface="メイリオ" pitchFamily="50" charset="-128"/>
              </a:rPr>
              <a:t>徹底的にパクる</a:t>
            </a:r>
            <a:endParaRPr lang="en-US" altLang="ja-JP" sz="320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cs typeface="メイリオ" panose="020B0604030504040204" pitchFamily="50" charset="-128"/>
            </a:endParaRPr>
          </a:p>
          <a:p>
            <a:pPr>
              <a:lnSpc>
                <a:spcPct val="150000"/>
              </a:lnSpc>
            </a:pPr>
            <a:r>
              <a:rPr lang="ja-JP" altLang="en-US" sz="3200" b="1" dirty="0">
                <a:solidFill>
                  <a:schemeClr val="tx2">
                    <a:lumMod val="50000"/>
                  </a:schemeClr>
                </a:solidFill>
                <a:latin typeface="BIZ UDゴシック" panose="020B0400000000000000" pitchFamily="49" charset="-128"/>
                <a:ea typeface="BIZ UDゴシック" panose="020B0400000000000000" pitchFamily="49" charset="-128"/>
                <a:cs typeface="メイリオ" panose="020B0604030504040204" pitchFamily="50" charset="-128"/>
              </a:rPr>
              <a:t>　　</a:t>
            </a:r>
            <a:r>
              <a:rPr lang="ja-JP" altLang="en-US" sz="3200" b="1" dirty="0">
                <a:solidFill>
                  <a:srgbClr val="FF0000"/>
                </a:solidFill>
                <a:latin typeface="BIZ UDゴシック" panose="020B0400000000000000" pitchFamily="49" charset="-128"/>
                <a:ea typeface="BIZ UDゴシック" panose="020B0400000000000000" pitchFamily="49" charset="-128"/>
                <a:cs typeface="メイリオ" panose="020B0604030504040204" pitchFamily="50" charset="-128"/>
              </a:rPr>
              <a:t>ＴＫＰ</a:t>
            </a:r>
            <a:r>
              <a:rPr lang="ja-JP" altLang="en-US" sz="320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cs typeface="メイリオ" panose="020B0604030504040204" pitchFamily="50" charset="-128"/>
              </a:rPr>
              <a:t>＝</a:t>
            </a:r>
            <a:r>
              <a:rPr lang="ja-JP" altLang="en-US" sz="3200" u="sng"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cs typeface="メイリオ" pitchFamily="50" charset="-128"/>
              </a:rPr>
              <a:t>ちょっと変えてパクる</a:t>
            </a:r>
            <a:endParaRPr lang="en-US" altLang="ja-JP" sz="320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cs typeface="メイリオ" panose="020B0604030504040204" pitchFamily="50" charset="-128"/>
            </a:endParaRPr>
          </a:p>
          <a:p>
            <a:pPr>
              <a:lnSpc>
                <a:spcPct val="150000"/>
              </a:lnSpc>
            </a:pPr>
            <a:r>
              <a:rPr lang="ja-JP" altLang="en-US" sz="3200" b="1" dirty="0">
                <a:solidFill>
                  <a:schemeClr val="tx2">
                    <a:lumMod val="50000"/>
                  </a:schemeClr>
                </a:solidFill>
                <a:latin typeface="BIZ UDゴシック" panose="020B0400000000000000" pitchFamily="49" charset="-128"/>
                <a:ea typeface="BIZ UDゴシック" panose="020B0400000000000000" pitchFamily="49" charset="-128"/>
                <a:cs typeface="メイリオ" panose="020B0604030504040204" pitchFamily="50" charset="-128"/>
              </a:rPr>
              <a:t>　　</a:t>
            </a:r>
            <a:r>
              <a:rPr lang="ja-JP" altLang="en-US" sz="3200" b="1" dirty="0">
                <a:solidFill>
                  <a:srgbClr val="FF0000"/>
                </a:solidFill>
                <a:latin typeface="BIZ UDゴシック" panose="020B0400000000000000" pitchFamily="49" charset="-128"/>
                <a:ea typeface="BIZ UDゴシック" panose="020B0400000000000000" pitchFamily="49" charset="-128"/>
                <a:cs typeface="メイリオ" panose="020B0604030504040204" pitchFamily="50" charset="-128"/>
              </a:rPr>
              <a:t>ＯＫＰ</a:t>
            </a:r>
            <a:r>
              <a:rPr lang="ja-JP" altLang="en-US" sz="320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cs typeface="メイリオ" panose="020B0604030504040204" pitchFamily="50" charset="-128"/>
              </a:rPr>
              <a:t>＝</a:t>
            </a:r>
            <a:r>
              <a:rPr lang="ja-JP" altLang="en-US" sz="3200" u="sng"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cs typeface="メイリオ" pitchFamily="50" charset="-128"/>
              </a:rPr>
              <a:t>思いっきり変えてパクる</a:t>
            </a:r>
            <a:endParaRPr lang="en-US" altLang="ja-JP" sz="320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cs typeface="メイリオ" panose="020B0604030504040204" pitchFamily="50" charset="-128"/>
            </a:endParaRPr>
          </a:p>
          <a:p>
            <a:pPr>
              <a:lnSpc>
                <a:spcPct val="150000"/>
              </a:lnSpc>
            </a:pPr>
            <a:r>
              <a:rPr lang="ja-JP" altLang="en-US" sz="3200" b="1" dirty="0">
                <a:solidFill>
                  <a:schemeClr val="tx2">
                    <a:lumMod val="50000"/>
                  </a:schemeClr>
                </a:solidFill>
                <a:latin typeface="BIZ UDゴシック" panose="020B0400000000000000" pitchFamily="49" charset="-128"/>
                <a:ea typeface="BIZ UDゴシック" panose="020B0400000000000000" pitchFamily="49" charset="-128"/>
                <a:cs typeface="メイリオ" panose="020B0604030504040204" pitchFamily="50" charset="-128"/>
              </a:rPr>
              <a:t>　　</a:t>
            </a:r>
            <a:r>
              <a:rPr lang="ja-JP" altLang="en-US" sz="3200" b="1" dirty="0">
                <a:solidFill>
                  <a:srgbClr val="FF0000"/>
                </a:solidFill>
                <a:latin typeface="BIZ UDゴシック" panose="020B0400000000000000" pitchFamily="49" charset="-128"/>
                <a:ea typeface="BIZ UDゴシック" panose="020B0400000000000000" pitchFamily="49" charset="-128"/>
                <a:cs typeface="メイリオ" panose="020B0604030504040204" pitchFamily="50" charset="-128"/>
              </a:rPr>
              <a:t>ＴＴＯ</a:t>
            </a:r>
            <a:r>
              <a:rPr lang="ja-JP" altLang="en-US" sz="3200" dirty="0">
                <a:solidFill>
                  <a:schemeClr val="tx2">
                    <a:lumMod val="50000"/>
                  </a:schemeClr>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cs typeface="メイリオ" panose="020B0604030504040204" pitchFamily="50" charset="-128"/>
              </a:rPr>
              <a:t>＝</a:t>
            </a:r>
            <a:r>
              <a:rPr lang="ja-JP" altLang="en-US" sz="3200" u="sng" dirty="0">
                <a:solidFill>
                  <a:schemeClr val="tx2">
                    <a:lumMod val="50000"/>
                  </a:schemeClr>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cs typeface="メイリオ" pitchFamily="50" charset="-128"/>
              </a:rPr>
              <a:t>とても楽しく面白く</a:t>
            </a:r>
            <a:endParaRPr lang="ja-JP" altLang="en-US" sz="3200" dirty="0">
              <a:solidFill>
                <a:schemeClr val="tx2">
                  <a:lumMod val="50000"/>
                </a:schemeClr>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cs typeface="メイリオ" pitchFamily="50" charset="-128"/>
            </a:endParaRPr>
          </a:p>
          <a:p>
            <a:pPr>
              <a:lnSpc>
                <a:spcPct val="150000"/>
              </a:lnSpc>
            </a:pPr>
            <a:r>
              <a:rPr lang="ja-JP" altLang="en-US" sz="3200" b="1" dirty="0">
                <a:solidFill>
                  <a:schemeClr val="tx2">
                    <a:lumMod val="50000"/>
                  </a:schemeClr>
                </a:solidFill>
                <a:latin typeface="BIZ UDゴシック" panose="020B0400000000000000" pitchFamily="49" charset="-128"/>
                <a:ea typeface="BIZ UDゴシック" panose="020B0400000000000000" pitchFamily="49" charset="-128"/>
                <a:cs typeface="メイリオ" pitchFamily="50" charset="-128"/>
              </a:rPr>
              <a:t>　　　　　　　　　　　　</a:t>
            </a:r>
            <a:r>
              <a:rPr lang="ja-JP" altLang="en-US" sz="3200" b="1" dirty="0">
                <a:solidFill>
                  <a:schemeClr val="tx2">
                    <a:lumMod val="50000"/>
                  </a:schemeClr>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cs typeface="メイリオ" pitchFamily="50" charset="-128"/>
              </a:rPr>
              <a:t>この精神が大切です！！</a:t>
            </a:r>
          </a:p>
        </p:txBody>
      </p:sp>
      <p:sp>
        <p:nvSpPr>
          <p:cNvPr id="5" name="テキスト ボックス 4"/>
          <p:cNvSpPr txBox="1"/>
          <p:nvPr/>
        </p:nvSpPr>
        <p:spPr>
          <a:xfrm>
            <a:off x="1919536" y="6204289"/>
            <a:ext cx="9433048" cy="400110"/>
          </a:xfrm>
          <a:prstGeom prst="rect">
            <a:avLst/>
          </a:prstGeom>
          <a:noFill/>
        </p:spPr>
        <p:txBody>
          <a:bodyPr wrap="square" rtlCol="0">
            <a:spAutoFit/>
          </a:bodyPr>
          <a:lstStyle/>
          <a:p>
            <a:r>
              <a:rPr lang="ja-JP" altLang="en-US" sz="2000" b="1" dirty="0">
                <a:latin typeface="BIZ UDゴシック" panose="020B0400000000000000" pitchFamily="49" charset="-128"/>
                <a:ea typeface="BIZ UDゴシック" panose="020B0400000000000000" pitchFamily="49" charset="-128"/>
                <a:cs typeface="メイリオ" pitchFamily="50" charset="-128"/>
              </a:rPr>
              <a:t>「日本一心を揺るがす新聞の社説」（水谷も</a:t>
            </a:r>
            <a:r>
              <a:rPr lang="ja-JP" altLang="en-US" sz="2000" b="1" dirty="0" err="1">
                <a:latin typeface="BIZ UDゴシック" panose="020B0400000000000000" pitchFamily="49" charset="-128"/>
                <a:ea typeface="BIZ UDゴシック" panose="020B0400000000000000" pitchFamily="49" charset="-128"/>
                <a:cs typeface="メイリオ" pitchFamily="50" charset="-128"/>
              </a:rPr>
              <a:t>り</a:t>
            </a:r>
            <a:r>
              <a:rPr lang="ja-JP" altLang="en-US" sz="2000" b="1" dirty="0">
                <a:latin typeface="BIZ UDゴシック" panose="020B0400000000000000" pitchFamily="49" charset="-128"/>
                <a:ea typeface="BIZ UDゴシック" panose="020B0400000000000000" pitchFamily="49" charset="-128"/>
                <a:cs typeface="メイリオ" pitchFamily="50" charset="-128"/>
              </a:rPr>
              <a:t>ひと 著　ごま書房新社）から</a:t>
            </a:r>
          </a:p>
        </p:txBody>
      </p:sp>
      <p:pic>
        <p:nvPicPr>
          <p:cNvPr id="6" name="図 5">
            <a:extLst>
              <a:ext uri="{FF2B5EF4-FFF2-40B4-BE49-F238E27FC236}">
                <a16:creationId xmlns:a16="http://schemas.microsoft.com/office/drawing/2014/main" id="{8BC4DE3E-2553-4BF5-A6EE-F1EBA937E8B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33350" y="5768976"/>
            <a:ext cx="952500" cy="952500"/>
          </a:xfrm>
          <a:prstGeom prst="rect">
            <a:avLst/>
          </a:prstGeom>
        </p:spPr>
      </p:pic>
      <p:sp>
        <p:nvSpPr>
          <p:cNvPr id="7" name="スライド番号プレースホルダー 6">
            <a:extLst>
              <a:ext uri="{FF2B5EF4-FFF2-40B4-BE49-F238E27FC236}">
                <a16:creationId xmlns:a16="http://schemas.microsoft.com/office/drawing/2014/main" id="{ADF83106-12CA-4739-B437-93F2AF4AAF6E}"/>
              </a:ext>
            </a:extLst>
          </p:cNvPr>
          <p:cNvSpPr>
            <a:spLocks noGrp="1"/>
          </p:cNvSpPr>
          <p:nvPr>
            <p:ph type="sldNum" sz="quarter" idx="12"/>
          </p:nvPr>
        </p:nvSpPr>
        <p:spPr/>
        <p:txBody>
          <a:bodyPr/>
          <a:lstStyle/>
          <a:p>
            <a:fld id="{A72C43C9-C29A-4086-B3B4-1F599B556F9C}" type="slidenum">
              <a:rPr kumimoji="1" lang="ja-JP" altLang="en-US" smtClean="0"/>
              <a:t>53</a:t>
            </a:fld>
            <a:endParaRPr kumimoji="1" lang="ja-JP" altLang="en-US"/>
          </a:p>
        </p:txBody>
      </p:sp>
    </p:spTree>
    <p:extLst>
      <p:ext uri="{BB962C8B-B14F-4D97-AF65-F5344CB8AC3E}">
        <p14:creationId xmlns:p14="http://schemas.microsoft.com/office/powerpoint/2010/main" val="12876844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8B04C067-BA82-458D-B27E-46E3809812AC}"/>
              </a:ext>
            </a:extLst>
          </p:cNvPr>
          <p:cNvSpPr txBox="1"/>
          <p:nvPr/>
        </p:nvSpPr>
        <p:spPr>
          <a:xfrm>
            <a:off x="2279576" y="548680"/>
            <a:ext cx="6912768" cy="830997"/>
          </a:xfrm>
          <a:prstGeom prst="rect">
            <a:avLst/>
          </a:prstGeom>
          <a:noFill/>
        </p:spPr>
        <p:txBody>
          <a:bodyPr wrap="square" rtlCol="0">
            <a:spAutoFit/>
          </a:bodyPr>
          <a:lstStyle/>
          <a:p>
            <a:r>
              <a:rPr kumimoji="1" lang="ja-JP" altLang="en-US" sz="480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では簡単な練習をします</a:t>
            </a:r>
          </a:p>
        </p:txBody>
      </p:sp>
      <p:pic>
        <p:nvPicPr>
          <p:cNvPr id="8" name="図 7">
            <a:extLst>
              <a:ext uri="{FF2B5EF4-FFF2-40B4-BE49-F238E27FC236}">
                <a16:creationId xmlns:a16="http://schemas.microsoft.com/office/drawing/2014/main" id="{CC8FE8FA-2AA0-487C-B1D6-0CED66A93746}"/>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031695" y="1908188"/>
            <a:ext cx="4128610" cy="3041624"/>
          </a:xfrm>
          <a:prstGeom prst="rect">
            <a:avLst/>
          </a:prstGeom>
        </p:spPr>
      </p:pic>
      <p:sp>
        <p:nvSpPr>
          <p:cNvPr id="9" name="テキスト ボックス 8">
            <a:extLst>
              <a:ext uri="{FF2B5EF4-FFF2-40B4-BE49-F238E27FC236}">
                <a16:creationId xmlns:a16="http://schemas.microsoft.com/office/drawing/2014/main" id="{B96EB76C-1A47-4DDC-95E8-FB98DD2C1FD0}"/>
              </a:ext>
            </a:extLst>
          </p:cNvPr>
          <p:cNvSpPr txBox="1"/>
          <p:nvPr/>
        </p:nvSpPr>
        <p:spPr>
          <a:xfrm>
            <a:off x="2027548" y="5301208"/>
            <a:ext cx="8820980" cy="1200329"/>
          </a:xfrm>
          <a:prstGeom prst="rect">
            <a:avLst/>
          </a:prstGeom>
          <a:noFill/>
        </p:spPr>
        <p:txBody>
          <a:bodyPr wrap="square" rtlCol="0">
            <a:spAutoFit/>
          </a:bodyPr>
          <a:lstStyle/>
          <a:p>
            <a:r>
              <a:rPr kumimoji="1" lang="ja-JP" altLang="en-US" sz="240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二人、一組になり、一人が聞き役、一人は話す役になり、お題は「最近の困りごと」で</a:t>
            </a:r>
            <a:r>
              <a:rPr kumimoji="1" lang="en-US" altLang="ja-JP" sz="240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10</a:t>
            </a:r>
            <a:r>
              <a:rPr kumimoji="1" lang="ja-JP" altLang="en-US" sz="240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分間話を聞いて下さい。</a:t>
            </a:r>
          </a:p>
          <a:p>
            <a:r>
              <a:rPr kumimoji="1" lang="ja-JP" altLang="en-US" sz="2400" b="1" dirty="0">
                <a:solidFill>
                  <a:srgbClr val="FF0000"/>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５つのステップを忘れないように！！</a:t>
            </a:r>
          </a:p>
        </p:txBody>
      </p:sp>
      <p:pic>
        <p:nvPicPr>
          <p:cNvPr id="10" name="図 9">
            <a:extLst>
              <a:ext uri="{FF2B5EF4-FFF2-40B4-BE49-F238E27FC236}">
                <a16:creationId xmlns:a16="http://schemas.microsoft.com/office/drawing/2014/main" id="{9D4C906B-E809-4437-976D-A3EBD33165CC}"/>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4662" y="5589240"/>
            <a:ext cx="952500" cy="952500"/>
          </a:xfrm>
          <a:prstGeom prst="rect">
            <a:avLst/>
          </a:prstGeom>
        </p:spPr>
      </p:pic>
      <p:sp>
        <p:nvSpPr>
          <p:cNvPr id="2" name="スライド番号プレースホルダー 1">
            <a:extLst>
              <a:ext uri="{FF2B5EF4-FFF2-40B4-BE49-F238E27FC236}">
                <a16:creationId xmlns:a16="http://schemas.microsoft.com/office/drawing/2014/main" id="{C1646576-1F92-4C1F-A5FB-ACA736402C38}"/>
              </a:ext>
            </a:extLst>
          </p:cNvPr>
          <p:cNvSpPr>
            <a:spLocks noGrp="1"/>
          </p:cNvSpPr>
          <p:nvPr>
            <p:ph type="sldNum" sz="quarter" idx="12"/>
          </p:nvPr>
        </p:nvSpPr>
        <p:spPr/>
        <p:txBody>
          <a:bodyPr/>
          <a:lstStyle/>
          <a:p>
            <a:fld id="{A72C43C9-C29A-4086-B3B4-1F599B556F9C}" type="slidenum">
              <a:rPr kumimoji="1" lang="ja-JP" altLang="en-US" smtClean="0"/>
              <a:t>54</a:t>
            </a:fld>
            <a:endParaRPr kumimoji="1" lang="ja-JP" altLang="en-US"/>
          </a:p>
        </p:txBody>
      </p:sp>
    </p:spTree>
    <p:extLst>
      <p:ext uri="{BB962C8B-B14F-4D97-AF65-F5344CB8AC3E}">
        <p14:creationId xmlns:p14="http://schemas.microsoft.com/office/powerpoint/2010/main" val="369341836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685B6CE3-53B5-4532-A9C1-9C453F0969BC}"/>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031695" y="1908188"/>
            <a:ext cx="4128610" cy="3041624"/>
          </a:xfrm>
          <a:prstGeom prst="rect">
            <a:avLst/>
          </a:prstGeom>
        </p:spPr>
      </p:pic>
      <p:sp>
        <p:nvSpPr>
          <p:cNvPr id="5" name="テキスト ボックス 4">
            <a:extLst>
              <a:ext uri="{FF2B5EF4-FFF2-40B4-BE49-F238E27FC236}">
                <a16:creationId xmlns:a16="http://schemas.microsoft.com/office/drawing/2014/main" id="{4752C717-AE7F-4A64-BD1D-C41ECFFB3E2C}"/>
              </a:ext>
            </a:extLst>
          </p:cNvPr>
          <p:cNvSpPr txBox="1"/>
          <p:nvPr/>
        </p:nvSpPr>
        <p:spPr>
          <a:xfrm>
            <a:off x="2495600" y="485995"/>
            <a:ext cx="6912768" cy="830997"/>
          </a:xfrm>
          <a:prstGeom prst="rect">
            <a:avLst/>
          </a:prstGeom>
          <a:noFill/>
        </p:spPr>
        <p:txBody>
          <a:bodyPr wrap="square" rtlCol="0">
            <a:spAutoFit/>
          </a:bodyPr>
          <a:lstStyle/>
          <a:p>
            <a:pPr algn="ctr"/>
            <a:r>
              <a:rPr kumimoji="1" lang="ja-JP" altLang="en-US" sz="480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では役を交代します</a:t>
            </a:r>
          </a:p>
        </p:txBody>
      </p:sp>
      <p:sp>
        <p:nvSpPr>
          <p:cNvPr id="6" name="テキスト ボックス 5">
            <a:extLst>
              <a:ext uri="{FF2B5EF4-FFF2-40B4-BE49-F238E27FC236}">
                <a16:creationId xmlns:a16="http://schemas.microsoft.com/office/drawing/2014/main" id="{C10A905C-B987-4AD7-B0D6-2693629E58C2}"/>
              </a:ext>
            </a:extLst>
          </p:cNvPr>
          <p:cNvSpPr txBox="1"/>
          <p:nvPr/>
        </p:nvSpPr>
        <p:spPr>
          <a:xfrm>
            <a:off x="2027548" y="5301208"/>
            <a:ext cx="8136904" cy="1200329"/>
          </a:xfrm>
          <a:prstGeom prst="rect">
            <a:avLst/>
          </a:prstGeom>
          <a:noFill/>
        </p:spPr>
        <p:txBody>
          <a:bodyPr wrap="square" rtlCol="0">
            <a:spAutoFit/>
          </a:bodyPr>
          <a:lstStyle/>
          <a:p>
            <a:r>
              <a:rPr kumimoji="1" lang="ja-JP" altLang="en-US" sz="240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役割の交代です。お題は前回と同じ「最近の困りごと」で</a:t>
            </a:r>
            <a:r>
              <a:rPr kumimoji="1" lang="en-US" altLang="ja-JP" sz="240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10</a:t>
            </a:r>
            <a:r>
              <a:rPr kumimoji="1" lang="ja-JP" altLang="en-US" sz="240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分間話を聞いて下さい。</a:t>
            </a:r>
          </a:p>
          <a:p>
            <a:r>
              <a:rPr kumimoji="1" lang="ja-JP" altLang="en-US" sz="2400" b="1" dirty="0">
                <a:solidFill>
                  <a:srgbClr val="FF0000"/>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５つのステップを忘れないように！！</a:t>
            </a:r>
          </a:p>
        </p:txBody>
      </p:sp>
      <p:pic>
        <p:nvPicPr>
          <p:cNvPr id="7" name="図 6">
            <a:extLst>
              <a:ext uri="{FF2B5EF4-FFF2-40B4-BE49-F238E27FC236}">
                <a16:creationId xmlns:a16="http://schemas.microsoft.com/office/drawing/2014/main" id="{C9A66156-E1A9-4AA1-B0AD-A3034684F4FB}"/>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4662" y="5589240"/>
            <a:ext cx="952500" cy="952500"/>
          </a:xfrm>
          <a:prstGeom prst="rect">
            <a:avLst/>
          </a:prstGeom>
        </p:spPr>
      </p:pic>
      <p:sp>
        <p:nvSpPr>
          <p:cNvPr id="2" name="スライド番号プレースホルダー 1">
            <a:extLst>
              <a:ext uri="{FF2B5EF4-FFF2-40B4-BE49-F238E27FC236}">
                <a16:creationId xmlns:a16="http://schemas.microsoft.com/office/drawing/2014/main" id="{7955F693-67C5-41CE-A655-60BEB5914560}"/>
              </a:ext>
            </a:extLst>
          </p:cNvPr>
          <p:cNvSpPr>
            <a:spLocks noGrp="1"/>
          </p:cNvSpPr>
          <p:nvPr>
            <p:ph type="sldNum" sz="quarter" idx="12"/>
          </p:nvPr>
        </p:nvSpPr>
        <p:spPr/>
        <p:txBody>
          <a:bodyPr/>
          <a:lstStyle/>
          <a:p>
            <a:fld id="{A72C43C9-C29A-4086-B3B4-1F599B556F9C}" type="slidenum">
              <a:rPr kumimoji="1" lang="ja-JP" altLang="en-US" smtClean="0"/>
              <a:t>55</a:t>
            </a:fld>
            <a:endParaRPr kumimoji="1" lang="ja-JP" altLang="en-US"/>
          </a:p>
        </p:txBody>
      </p:sp>
    </p:spTree>
    <p:extLst>
      <p:ext uri="{BB962C8B-B14F-4D97-AF65-F5344CB8AC3E}">
        <p14:creationId xmlns:p14="http://schemas.microsoft.com/office/powerpoint/2010/main" val="361845885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ADD855AB-3528-4E60-8FD6-3B737A39CE4A}"/>
              </a:ext>
            </a:extLst>
          </p:cNvPr>
          <p:cNvSpPr>
            <a:spLocks noGrp="1"/>
          </p:cNvSpPr>
          <p:nvPr>
            <p:ph type="sldNum" sz="quarter" idx="12"/>
          </p:nvPr>
        </p:nvSpPr>
        <p:spPr/>
        <p:txBody>
          <a:bodyPr/>
          <a:lstStyle/>
          <a:p>
            <a:fld id="{A72C43C9-C29A-4086-B3B4-1F599B556F9C}" type="slidenum">
              <a:rPr kumimoji="1" lang="ja-JP" altLang="en-US" smtClean="0"/>
              <a:t>56</a:t>
            </a:fld>
            <a:endParaRPr kumimoji="1" lang="ja-JP" altLang="en-US"/>
          </a:p>
        </p:txBody>
      </p:sp>
      <p:sp>
        <p:nvSpPr>
          <p:cNvPr id="5" name="テキスト ボックス 4">
            <a:extLst>
              <a:ext uri="{FF2B5EF4-FFF2-40B4-BE49-F238E27FC236}">
                <a16:creationId xmlns:a16="http://schemas.microsoft.com/office/drawing/2014/main" id="{8BAD831C-DA6D-4A5B-BAFD-727026D2C5F3}"/>
              </a:ext>
            </a:extLst>
          </p:cNvPr>
          <p:cNvSpPr txBox="1"/>
          <p:nvPr/>
        </p:nvSpPr>
        <p:spPr>
          <a:xfrm>
            <a:off x="1235460" y="2600163"/>
            <a:ext cx="9721080" cy="830997"/>
          </a:xfrm>
          <a:prstGeom prst="rect">
            <a:avLst/>
          </a:prstGeom>
          <a:noFill/>
        </p:spPr>
        <p:txBody>
          <a:bodyPr wrap="square" rtlCol="0">
            <a:spAutoFit/>
          </a:bodyPr>
          <a:lstStyle/>
          <a:p>
            <a:pPr algn="ctr"/>
            <a:r>
              <a:rPr kumimoji="1" lang="ja-JP" altLang="en-US" sz="480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２回のミニ演習の感想は？</a:t>
            </a:r>
          </a:p>
        </p:txBody>
      </p:sp>
    </p:spTree>
    <p:extLst>
      <p:ext uri="{BB962C8B-B14F-4D97-AF65-F5344CB8AC3E}">
        <p14:creationId xmlns:p14="http://schemas.microsoft.com/office/powerpoint/2010/main" val="79003286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111947E7-5F04-4959-8EE9-313D9B23A86C}"/>
              </a:ext>
            </a:extLst>
          </p:cNvPr>
          <p:cNvSpPr txBox="1"/>
          <p:nvPr/>
        </p:nvSpPr>
        <p:spPr>
          <a:xfrm>
            <a:off x="1559496" y="3284984"/>
            <a:ext cx="9514057" cy="1446550"/>
          </a:xfrm>
          <a:prstGeom prst="rect">
            <a:avLst/>
          </a:prstGeom>
          <a:noFill/>
        </p:spPr>
        <p:txBody>
          <a:bodyPr wrap="square" rtlCol="0">
            <a:spAutoFit/>
          </a:bodyPr>
          <a:lstStyle/>
          <a:p>
            <a:r>
              <a:rPr kumimoji="1" lang="ja-JP" altLang="en-US" sz="440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これで講義は終了です。</a:t>
            </a:r>
          </a:p>
          <a:p>
            <a:r>
              <a:rPr kumimoji="1" lang="ja-JP" altLang="en-US" sz="440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　　　　　　お疲れさまでした。</a:t>
            </a:r>
          </a:p>
        </p:txBody>
      </p:sp>
      <p:sp>
        <p:nvSpPr>
          <p:cNvPr id="2" name="スライド番号プレースホルダー 1">
            <a:extLst>
              <a:ext uri="{FF2B5EF4-FFF2-40B4-BE49-F238E27FC236}">
                <a16:creationId xmlns:a16="http://schemas.microsoft.com/office/drawing/2014/main" id="{7639D8DB-BAE4-4FD9-AA54-2D724D16AAEA}"/>
              </a:ext>
            </a:extLst>
          </p:cNvPr>
          <p:cNvSpPr>
            <a:spLocks noGrp="1"/>
          </p:cNvSpPr>
          <p:nvPr>
            <p:ph type="sldNum" sz="quarter" idx="12"/>
          </p:nvPr>
        </p:nvSpPr>
        <p:spPr/>
        <p:txBody>
          <a:bodyPr/>
          <a:lstStyle/>
          <a:p>
            <a:fld id="{A72C43C9-C29A-4086-B3B4-1F599B556F9C}" type="slidenum">
              <a:rPr kumimoji="1" lang="ja-JP" altLang="en-US" smtClean="0"/>
              <a:t>57</a:t>
            </a:fld>
            <a:endParaRPr kumimoji="1" lang="ja-JP" altLang="en-US"/>
          </a:p>
        </p:txBody>
      </p:sp>
    </p:spTree>
    <p:extLst>
      <p:ext uri="{BB962C8B-B14F-4D97-AF65-F5344CB8AC3E}">
        <p14:creationId xmlns:p14="http://schemas.microsoft.com/office/powerpoint/2010/main" val="176383288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E975836F-81E5-4B2E-BD28-FFFAC05FB781}"/>
              </a:ext>
            </a:extLst>
          </p:cNvPr>
          <p:cNvSpPr>
            <a:spLocks noGrp="1"/>
          </p:cNvSpPr>
          <p:nvPr>
            <p:ph type="sldNum" sz="quarter" idx="12"/>
          </p:nvPr>
        </p:nvSpPr>
        <p:spPr/>
        <p:txBody>
          <a:bodyPr/>
          <a:lstStyle/>
          <a:p>
            <a:fld id="{A72C43C9-C29A-4086-B3B4-1F599B556F9C}" type="slidenum">
              <a:rPr kumimoji="1" lang="ja-JP" altLang="en-US" smtClean="0"/>
              <a:t>58</a:t>
            </a:fld>
            <a:endParaRPr kumimoji="1" lang="ja-JP" altLang="en-US"/>
          </a:p>
        </p:txBody>
      </p:sp>
      <p:sp>
        <p:nvSpPr>
          <p:cNvPr id="5" name="テキスト ボックス 4">
            <a:extLst>
              <a:ext uri="{FF2B5EF4-FFF2-40B4-BE49-F238E27FC236}">
                <a16:creationId xmlns:a16="http://schemas.microsoft.com/office/drawing/2014/main" id="{6EE175CE-472B-47E4-A63A-79441CB228D1}"/>
              </a:ext>
            </a:extLst>
          </p:cNvPr>
          <p:cNvSpPr txBox="1"/>
          <p:nvPr/>
        </p:nvSpPr>
        <p:spPr>
          <a:xfrm>
            <a:off x="2207568" y="1484784"/>
            <a:ext cx="7776864" cy="1363065"/>
          </a:xfrm>
          <a:prstGeom prst="rect">
            <a:avLst/>
          </a:prstGeom>
          <a:noFill/>
        </p:spPr>
        <p:txBody>
          <a:bodyPr wrap="square" rtlCol="0" anchor="ctr">
            <a:spAutoFit/>
          </a:bodyPr>
          <a:lstStyle/>
          <a:p>
            <a:pPr>
              <a:lnSpc>
                <a:spcPts val="4800"/>
              </a:lnSpc>
            </a:pPr>
            <a:endParaRPr kumimoji="1" lang="ja-JP" altLang="en-US" sz="5400" dirty="0">
              <a:ln w="0"/>
              <a:effectLst>
                <a:outerShdw blurRad="38100" dist="19050" dir="2700000" algn="tl" rotWithShape="0">
                  <a:schemeClr val="dk1">
                    <a:alpha val="40000"/>
                  </a:schemeClr>
                </a:outerShdw>
              </a:effectLst>
              <a:latin typeface="BIZ UDP明朝 Medium" panose="02020500000000000000" pitchFamily="18" charset="-128"/>
              <a:ea typeface="BIZ UDP明朝 Medium" panose="02020500000000000000" pitchFamily="18" charset="-128"/>
            </a:endParaRPr>
          </a:p>
          <a:p>
            <a:pPr algn="ctr">
              <a:lnSpc>
                <a:spcPts val="4800"/>
              </a:lnSpc>
            </a:pPr>
            <a:r>
              <a:rPr kumimoji="1" lang="ja-JP" altLang="en-US" sz="5400" dirty="0">
                <a:ln w="0"/>
                <a:effectLst>
                  <a:outerShdw blurRad="38100" dist="19050" dir="2700000" algn="tl" rotWithShape="0">
                    <a:schemeClr val="dk1">
                      <a:alpha val="40000"/>
                    </a:schemeClr>
                  </a:outerShdw>
                </a:effectLst>
                <a:latin typeface="BIZ UDP明朝 Medium" panose="02020500000000000000" pitchFamily="18" charset="-128"/>
                <a:ea typeface="BIZ UDP明朝 Medium" panose="02020500000000000000" pitchFamily="18" charset="-128"/>
              </a:rPr>
              <a:t>演習の撮影部分の予定</a:t>
            </a:r>
          </a:p>
        </p:txBody>
      </p:sp>
    </p:spTree>
    <p:extLst>
      <p:ext uri="{BB962C8B-B14F-4D97-AF65-F5344CB8AC3E}">
        <p14:creationId xmlns:p14="http://schemas.microsoft.com/office/powerpoint/2010/main" val="28922469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D5D72593-E151-4529-89A7-3A85C9A8BB14}"/>
              </a:ext>
            </a:extLst>
          </p:cNvPr>
          <p:cNvSpPr>
            <a:spLocks noGrp="1"/>
          </p:cNvSpPr>
          <p:nvPr>
            <p:ph type="sldNum" sz="quarter" idx="12"/>
          </p:nvPr>
        </p:nvSpPr>
        <p:spPr/>
        <p:txBody>
          <a:bodyPr/>
          <a:lstStyle/>
          <a:p>
            <a:fld id="{A72C43C9-C29A-4086-B3B4-1F599B556F9C}" type="slidenum">
              <a:rPr kumimoji="1" lang="ja-JP" altLang="en-US" smtClean="0"/>
              <a:t>59</a:t>
            </a:fld>
            <a:endParaRPr kumimoji="1" lang="ja-JP" altLang="en-US"/>
          </a:p>
        </p:txBody>
      </p:sp>
      <p:graphicFrame>
        <p:nvGraphicFramePr>
          <p:cNvPr id="5" name="表 4">
            <a:extLst>
              <a:ext uri="{FF2B5EF4-FFF2-40B4-BE49-F238E27FC236}">
                <a16:creationId xmlns:a16="http://schemas.microsoft.com/office/drawing/2014/main" id="{21E6CCA2-B920-4D58-B1F3-8114E51963DC}"/>
              </a:ext>
            </a:extLst>
          </p:cNvPr>
          <p:cNvGraphicFramePr>
            <a:graphicFrameLocks noGrp="1"/>
          </p:cNvGraphicFramePr>
          <p:nvPr>
            <p:extLst>
              <p:ext uri="{D42A27DB-BD31-4B8C-83A1-F6EECF244321}">
                <p14:modId xmlns:p14="http://schemas.microsoft.com/office/powerpoint/2010/main" val="2011144856"/>
              </p:ext>
            </p:extLst>
          </p:nvPr>
        </p:nvGraphicFramePr>
        <p:xfrm>
          <a:off x="911424" y="1519085"/>
          <a:ext cx="10657184" cy="4502827"/>
        </p:xfrm>
        <a:graphic>
          <a:graphicData uri="http://schemas.openxmlformats.org/drawingml/2006/table">
            <a:tbl>
              <a:tblPr firstRow="1" firstCol="1" bandRow="1">
                <a:tableStyleId>{5940675A-B579-460E-94D1-54222C63F5DA}</a:tableStyleId>
              </a:tblPr>
              <a:tblGrid>
                <a:gridCol w="3285999">
                  <a:extLst>
                    <a:ext uri="{9D8B030D-6E8A-4147-A177-3AD203B41FA5}">
                      <a16:colId xmlns:a16="http://schemas.microsoft.com/office/drawing/2014/main" val="2268114216"/>
                    </a:ext>
                  </a:extLst>
                </a:gridCol>
                <a:gridCol w="7371185">
                  <a:extLst>
                    <a:ext uri="{9D8B030D-6E8A-4147-A177-3AD203B41FA5}">
                      <a16:colId xmlns:a16="http://schemas.microsoft.com/office/drawing/2014/main" val="450483686"/>
                    </a:ext>
                  </a:extLst>
                </a:gridCol>
              </a:tblGrid>
              <a:tr h="676465">
                <a:tc>
                  <a:txBody>
                    <a:bodyPr/>
                    <a:lstStyle/>
                    <a:p>
                      <a:pPr algn="ctr">
                        <a:lnSpc>
                          <a:spcPts val="2100"/>
                        </a:lnSpc>
                        <a:spcAft>
                          <a:spcPts val="0"/>
                        </a:spcAft>
                      </a:pPr>
                      <a:r>
                        <a:rPr lang="ja-JP" sz="2400" kern="100" dirty="0">
                          <a:effectLst>
                            <a:outerShdw blurRad="38100" dist="38100" dir="2700000" algn="tl">
                              <a:srgbClr val="000000">
                                <a:alpha val="43137"/>
                              </a:srgbClr>
                            </a:outerShdw>
                          </a:effectLst>
                          <a:latin typeface="BIZ UDP明朝 Medium" panose="02020500000000000000" pitchFamily="18" charset="-128"/>
                          <a:ea typeface="BIZ UDP明朝 Medium" panose="02020500000000000000" pitchFamily="18" charset="-128"/>
                        </a:rPr>
                        <a:t>項目</a:t>
                      </a:r>
                      <a:endParaRPr lang="ja-JP" sz="2400" kern="100" dirty="0">
                        <a:effectLst>
                          <a:outerShdw blurRad="38100" dist="38100" dir="2700000" algn="tl">
                            <a:srgbClr val="000000">
                              <a:alpha val="43137"/>
                            </a:srgbClr>
                          </a:outerShdw>
                        </a:effectLst>
                        <a:latin typeface="BIZ UDP明朝 Medium" panose="02020500000000000000" pitchFamily="18" charset="-128"/>
                        <a:ea typeface="BIZ UDP明朝 Medium" panose="02020500000000000000" pitchFamily="18" charset="-128"/>
                        <a:cs typeface="Times New Roman" panose="02020603050405020304" pitchFamily="18" charset="0"/>
                      </a:endParaRPr>
                    </a:p>
                  </a:txBody>
                  <a:tcPr marL="68580" marR="68580" marT="0" marB="0" anchor="ctr"/>
                </a:tc>
                <a:tc>
                  <a:txBody>
                    <a:bodyPr/>
                    <a:lstStyle/>
                    <a:p>
                      <a:pPr algn="ctr">
                        <a:lnSpc>
                          <a:spcPts val="2100"/>
                        </a:lnSpc>
                        <a:spcAft>
                          <a:spcPts val="0"/>
                        </a:spcAft>
                      </a:pPr>
                      <a:r>
                        <a:rPr lang="ja-JP" sz="2400" kern="100" dirty="0">
                          <a:effectLst>
                            <a:outerShdw blurRad="38100" dist="38100" dir="2700000" algn="tl">
                              <a:srgbClr val="000000">
                                <a:alpha val="43137"/>
                              </a:srgbClr>
                            </a:outerShdw>
                          </a:effectLst>
                          <a:latin typeface="BIZ UDP明朝 Medium" panose="02020500000000000000" pitchFamily="18" charset="-128"/>
                          <a:ea typeface="BIZ UDP明朝 Medium" panose="02020500000000000000" pitchFamily="18" charset="-128"/>
                        </a:rPr>
                        <a:t>内容</a:t>
                      </a:r>
                      <a:endParaRPr lang="ja-JP" sz="2400" kern="100" dirty="0">
                        <a:effectLst>
                          <a:outerShdw blurRad="38100" dist="38100" dir="2700000" algn="tl">
                            <a:srgbClr val="000000">
                              <a:alpha val="43137"/>
                            </a:srgbClr>
                          </a:outerShdw>
                        </a:effectLst>
                        <a:latin typeface="BIZ UDP明朝 Medium" panose="02020500000000000000" pitchFamily="18" charset="-128"/>
                        <a:ea typeface="BIZ UDP明朝 Medium" panose="020205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200558425"/>
                  </a:ext>
                </a:extLst>
              </a:tr>
              <a:tr h="627229">
                <a:tc>
                  <a:txBody>
                    <a:bodyPr/>
                    <a:lstStyle/>
                    <a:p>
                      <a:pPr algn="l">
                        <a:lnSpc>
                          <a:spcPts val="2100"/>
                        </a:lnSpc>
                        <a:spcAft>
                          <a:spcPts val="0"/>
                        </a:spcAft>
                      </a:pPr>
                      <a:r>
                        <a:rPr lang="ja-JP" sz="2000" b="1" kern="100" dirty="0">
                          <a:effectLst/>
                          <a:latin typeface="BIZ UDP明朝 Medium" panose="02020500000000000000" pitchFamily="18" charset="-128"/>
                          <a:ea typeface="BIZ UDP明朝 Medium" panose="02020500000000000000" pitchFamily="18" charset="-128"/>
                        </a:rPr>
                        <a:t>１．個別作業（</a:t>
                      </a:r>
                      <a:r>
                        <a:rPr lang="en-US" sz="2000" b="1" kern="100" dirty="0">
                          <a:effectLst/>
                          <a:latin typeface="BIZ UDP明朝 Medium" panose="02020500000000000000" pitchFamily="18" charset="-128"/>
                          <a:ea typeface="BIZ UDP明朝 Medium" panose="02020500000000000000" pitchFamily="18" charset="-128"/>
                        </a:rPr>
                        <a:t>10</a:t>
                      </a:r>
                      <a:r>
                        <a:rPr lang="ja-JP" sz="2000" b="1" kern="100" dirty="0">
                          <a:effectLst/>
                          <a:latin typeface="BIZ UDP明朝 Medium" panose="02020500000000000000" pitchFamily="18" charset="-128"/>
                          <a:ea typeface="BIZ UDP明朝 Medium" panose="02020500000000000000" pitchFamily="18" charset="-128"/>
                        </a:rPr>
                        <a:t>分）</a:t>
                      </a:r>
                      <a:endParaRPr lang="ja-JP" sz="2000" b="1" kern="1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a:txBody>
                  <a:tcPr marL="68580" marR="68580" marT="0" marB="0" anchor="ctr"/>
                </a:tc>
                <a:tc>
                  <a:txBody>
                    <a:bodyPr/>
                    <a:lstStyle/>
                    <a:p>
                      <a:pPr algn="l">
                        <a:lnSpc>
                          <a:spcPts val="2100"/>
                        </a:lnSpc>
                        <a:spcAft>
                          <a:spcPts val="0"/>
                        </a:spcAft>
                      </a:pPr>
                      <a:r>
                        <a:rPr lang="ja-JP" sz="1800" b="1" kern="100" dirty="0">
                          <a:effectLst/>
                          <a:latin typeface="BIZ UDP明朝 Medium" panose="02020500000000000000" pitchFamily="18" charset="-128"/>
                          <a:ea typeface="BIZ UDP明朝 Medium" panose="02020500000000000000" pitchFamily="18" charset="-128"/>
                        </a:rPr>
                        <a:t>Ａさんのどのような考え方に切り込んでみるのか、それを考えてもらいます。</a:t>
                      </a:r>
                      <a:endParaRPr lang="ja-JP" sz="1800" b="1" kern="1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064492696"/>
                  </a:ext>
                </a:extLst>
              </a:tr>
              <a:tr h="1614333">
                <a:tc>
                  <a:txBody>
                    <a:bodyPr/>
                    <a:lstStyle/>
                    <a:p>
                      <a:pPr algn="l">
                        <a:lnSpc>
                          <a:spcPts val="2100"/>
                        </a:lnSpc>
                        <a:spcAft>
                          <a:spcPts val="0"/>
                        </a:spcAft>
                      </a:pPr>
                      <a:r>
                        <a:rPr lang="ja-JP" sz="2000" b="1" kern="100" dirty="0">
                          <a:effectLst/>
                          <a:latin typeface="BIZ UDP明朝 Medium" panose="02020500000000000000" pitchFamily="18" charset="-128"/>
                          <a:ea typeface="BIZ UDP明朝 Medium" panose="02020500000000000000" pitchFamily="18" charset="-128"/>
                        </a:rPr>
                        <a:t>２．グループワーク（</a:t>
                      </a:r>
                      <a:r>
                        <a:rPr lang="en-US" sz="2000" b="1" kern="100" dirty="0">
                          <a:effectLst/>
                          <a:latin typeface="BIZ UDP明朝 Medium" panose="02020500000000000000" pitchFamily="18" charset="-128"/>
                          <a:ea typeface="BIZ UDP明朝 Medium" panose="02020500000000000000" pitchFamily="18" charset="-128"/>
                        </a:rPr>
                        <a:t>25</a:t>
                      </a:r>
                      <a:r>
                        <a:rPr lang="ja-JP" sz="2000" b="1" kern="100" dirty="0">
                          <a:effectLst/>
                          <a:latin typeface="BIZ UDP明朝 Medium" panose="02020500000000000000" pitchFamily="18" charset="-128"/>
                          <a:ea typeface="BIZ UDP明朝 Medium" panose="02020500000000000000" pitchFamily="18" charset="-128"/>
                        </a:rPr>
                        <a:t>分）</a:t>
                      </a:r>
                      <a:endParaRPr lang="ja-JP" sz="2000" b="1" kern="1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a:txBody>
                  <a:tcPr marL="68580" marR="68580" marT="0" marB="0" anchor="ctr"/>
                </a:tc>
                <a:tc>
                  <a:txBody>
                    <a:bodyPr/>
                    <a:lstStyle/>
                    <a:p>
                      <a:pPr algn="l">
                        <a:lnSpc>
                          <a:spcPts val="2100"/>
                        </a:lnSpc>
                        <a:spcAft>
                          <a:spcPts val="0"/>
                        </a:spcAft>
                      </a:pPr>
                      <a:r>
                        <a:rPr lang="ja-JP" sz="1800" b="1" kern="100" dirty="0">
                          <a:effectLst/>
                          <a:latin typeface="BIZ UDP明朝 Medium" panose="02020500000000000000" pitchFamily="18" charset="-128"/>
                          <a:ea typeface="BIZ UDP明朝 Medium" panose="02020500000000000000" pitchFamily="18" charset="-128"/>
                        </a:rPr>
                        <a:t>・</a:t>
                      </a:r>
                      <a:r>
                        <a:rPr lang="en-US" sz="1800" b="1" kern="100" dirty="0">
                          <a:effectLst/>
                          <a:latin typeface="BIZ UDP明朝 Medium" panose="02020500000000000000" pitchFamily="18" charset="-128"/>
                          <a:ea typeface="BIZ UDP明朝 Medium" panose="02020500000000000000" pitchFamily="18" charset="-128"/>
                        </a:rPr>
                        <a:t>5</a:t>
                      </a:r>
                      <a:r>
                        <a:rPr lang="ja-JP" sz="1800" b="1" kern="100" dirty="0">
                          <a:effectLst/>
                          <a:latin typeface="BIZ UDP明朝 Medium" panose="02020500000000000000" pitchFamily="18" charset="-128"/>
                          <a:ea typeface="BIZ UDP明朝 Medium" panose="02020500000000000000" pitchFamily="18" charset="-128"/>
                        </a:rPr>
                        <a:t>～</a:t>
                      </a:r>
                      <a:r>
                        <a:rPr lang="en-US" sz="1800" b="1" kern="100" dirty="0">
                          <a:effectLst/>
                          <a:latin typeface="BIZ UDP明朝 Medium" panose="02020500000000000000" pitchFamily="18" charset="-128"/>
                          <a:ea typeface="BIZ UDP明朝 Medium" panose="02020500000000000000" pitchFamily="18" charset="-128"/>
                        </a:rPr>
                        <a:t>6</a:t>
                      </a:r>
                      <a:r>
                        <a:rPr lang="ja-JP" sz="1800" b="1" kern="100" dirty="0">
                          <a:effectLst/>
                          <a:latin typeface="BIZ UDP明朝 Medium" panose="02020500000000000000" pitchFamily="18" charset="-128"/>
                          <a:ea typeface="BIZ UDP明朝 Medium" panose="02020500000000000000" pitchFamily="18" charset="-128"/>
                        </a:rPr>
                        <a:t>名で個人作業の結果をグループ内で一つにする。</a:t>
                      </a:r>
                    </a:p>
                    <a:p>
                      <a:pPr algn="l">
                        <a:lnSpc>
                          <a:spcPts val="2100"/>
                        </a:lnSpc>
                        <a:spcAft>
                          <a:spcPts val="0"/>
                        </a:spcAft>
                      </a:pPr>
                      <a:r>
                        <a:rPr lang="ja-JP" sz="1800" b="1" kern="100" dirty="0">
                          <a:effectLst/>
                          <a:latin typeface="BIZ UDP明朝 Medium" panose="02020500000000000000" pitchFamily="18" charset="-128"/>
                          <a:ea typeface="BIZ UDP明朝 Medium" panose="02020500000000000000" pitchFamily="18" charset="-128"/>
                        </a:rPr>
                        <a:t>・その内容を基にどのようなＳＶを実施するのか、大まかな方向性を確認する。</a:t>
                      </a:r>
                    </a:p>
                    <a:p>
                      <a:pPr algn="l">
                        <a:lnSpc>
                          <a:spcPts val="2100"/>
                        </a:lnSpc>
                        <a:spcAft>
                          <a:spcPts val="0"/>
                        </a:spcAft>
                      </a:pPr>
                      <a:r>
                        <a:rPr lang="ja-JP" sz="1800" b="1" kern="100" dirty="0">
                          <a:effectLst/>
                          <a:latin typeface="BIZ UDP明朝 Medium" panose="02020500000000000000" pitchFamily="18" charset="-128"/>
                          <a:ea typeface="BIZ UDP明朝 Medium" panose="02020500000000000000" pitchFamily="18" charset="-128"/>
                        </a:rPr>
                        <a:t>・その方向に向かうようなシナリオの作成（ＳＶのステップに沿って考える）</a:t>
                      </a:r>
                    </a:p>
                    <a:p>
                      <a:pPr algn="l">
                        <a:lnSpc>
                          <a:spcPts val="2100"/>
                        </a:lnSpc>
                        <a:spcAft>
                          <a:spcPts val="0"/>
                        </a:spcAft>
                      </a:pPr>
                      <a:r>
                        <a:rPr lang="ja-JP" sz="1800" b="1" kern="100" dirty="0">
                          <a:effectLst/>
                          <a:latin typeface="BIZ UDP明朝 Medium" panose="02020500000000000000" pitchFamily="18" charset="-128"/>
                          <a:ea typeface="BIZ UDP明朝 Medium" panose="02020500000000000000" pitchFamily="18" charset="-128"/>
                        </a:rPr>
                        <a:t>・配役の確定　Ａさん、バイザー、観察者等</a:t>
                      </a:r>
                      <a:endParaRPr lang="ja-JP" sz="1800" b="1" kern="1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995427450"/>
                  </a:ext>
                </a:extLst>
              </a:tr>
              <a:tr h="627229">
                <a:tc>
                  <a:txBody>
                    <a:bodyPr/>
                    <a:lstStyle/>
                    <a:p>
                      <a:pPr algn="l">
                        <a:lnSpc>
                          <a:spcPts val="2100"/>
                        </a:lnSpc>
                        <a:spcAft>
                          <a:spcPts val="0"/>
                        </a:spcAft>
                      </a:pPr>
                      <a:r>
                        <a:rPr lang="en-US" sz="2000" b="1" kern="100" dirty="0">
                          <a:effectLst/>
                          <a:latin typeface="BIZ UDP明朝 Medium" panose="02020500000000000000" pitchFamily="18" charset="-128"/>
                          <a:ea typeface="BIZ UDP明朝 Medium" panose="02020500000000000000" pitchFamily="18" charset="-128"/>
                        </a:rPr>
                        <a:t>3</a:t>
                      </a:r>
                      <a:r>
                        <a:rPr lang="ja-JP" sz="2000" b="1" kern="100" dirty="0" err="1">
                          <a:effectLst/>
                          <a:latin typeface="BIZ UDP明朝 Medium" panose="02020500000000000000" pitchFamily="18" charset="-128"/>
                          <a:ea typeface="BIZ UDP明朝 Medium" panose="02020500000000000000" pitchFamily="18" charset="-128"/>
                        </a:rPr>
                        <a:t>．</a:t>
                      </a:r>
                      <a:r>
                        <a:rPr lang="ja-JP" sz="2000" b="1" kern="100" dirty="0">
                          <a:effectLst/>
                          <a:latin typeface="BIZ UDP明朝 Medium" panose="02020500000000000000" pitchFamily="18" charset="-128"/>
                          <a:ea typeface="BIZ UDP明朝 Medium" panose="02020500000000000000" pitchFamily="18" charset="-128"/>
                        </a:rPr>
                        <a:t>ロールプレイ（</a:t>
                      </a:r>
                      <a:r>
                        <a:rPr lang="en-US" sz="2000" b="1" kern="100" dirty="0">
                          <a:effectLst/>
                          <a:latin typeface="BIZ UDP明朝 Medium" panose="02020500000000000000" pitchFamily="18" charset="-128"/>
                          <a:ea typeface="BIZ UDP明朝 Medium" panose="02020500000000000000" pitchFamily="18" charset="-128"/>
                        </a:rPr>
                        <a:t>15</a:t>
                      </a:r>
                      <a:r>
                        <a:rPr lang="ja-JP" sz="2000" b="1" kern="100" dirty="0">
                          <a:effectLst/>
                          <a:latin typeface="BIZ UDP明朝 Medium" panose="02020500000000000000" pitchFamily="18" charset="-128"/>
                          <a:ea typeface="BIZ UDP明朝 Medium" panose="02020500000000000000" pitchFamily="18" charset="-128"/>
                        </a:rPr>
                        <a:t>分）</a:t>
                      </a:r>
                      <a:endParaRPr lang="ja-JP" sz="2000" b="1" kern="1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a:txBody>
                  <a:tcPr marL="68580" marR="68580" marT="0" marB="0" anchor="ctr"/>
                </a:tc>
                <a:tc>
                  <a:txBody>
                    <a:bodyPr/>
                    <a:lstStyle/>
                    <a:p>
                      <a:pPr algn="l">
                        <a:lnSpc>
                          <a:spcPts val="2100"/>
                        </a:lnSpc>
                        <a:spcAft>
                          <a:spcPts val="0"/>
                        </a:spcAft>
                      </a:pPr>
                      <a:r>
                        <a:rPr lang="ja-JP" sz="1800" b="1" kern="100" dirty="0">
                          <a:effectLst/>
                          <a:latin typeface="BIZ UDP明朝 Medium" panose="02020500000000000000" pitchFamily="18" charset="-128"/>
                          <a:ea typeface="BIZ UDP明朝 Medium" panose="02020500000000000000" pitchFamily="18" charset="-128"/>
                        </a:rPr>
                        <a:t>・ロールプレイの実施（</a:t>
                      </a:r>
                      <a:r>
                        <a:rPr lang="en-US" sz="1800" b="1" kern="100" dirty="0">
                          <a:effectLst/>
                          <a:latin typeface="BIZ UDP明朝 Medium" panose="02020500000000000000" pitchFamily="18" charset="-128"/>
                          <a:ea typeface="BIZ UDP明朝 Medium" panose="02020500000000000000" pitchFamily="18" charset="-128"/>
                        </a:rPr>
                        <a:t>2</a:t>
                      </a:r>
                      <a:r>
                        <a:rPr lang="ja-JP" sz="1800" b="1" kern="100" dirty="0">
                          <a:effectLst/>
                          <a:latin typeface="BIZ UDP明朝 Medium" panose="02020500000000000000" pitchFamily="18" charset="-128"/>
                          <a:ea typeface="BIZ UDP明朝 Medium" panose="02020500000000000000" pitchFamily="18" charset="-128"/>
                        </a:rPr>
                        <a:t>名</a:t>
                      </a:r>
                      <a:r>
                        <a:rPr lang="en-US" sz="1800" b="1" kern="100" dirty="0">
                          <a:effectLst/>
                          <a:latin typeface="BIZ UDP明朝 Medium" panose="02020500000000000000" pitchFamily="18" charset="-128"/>
                          <a:ea typeface="BIZ UDP明朝 Medium" panose="02020500000000000000" pitchFamily="18" charset="-128"/>
                        </a:rPr>
                        <a:t>1</a:t>
                      </a:r>
                      <a:r>
                        <a:rPr lang="ja-JP" sz="1800" b="1" kern="100" dirty="0">
                          <a:effectLst/>
                          <a:latin typeface="BIZ UDP明朝 Medium" panose="02020500000000000000" pitchFamily="18" charset="-128"/>
                          <a:ea typeface="BIZ UDP明朝 Medium" panose="02020500000000000000" pitchFamily="18" charset="-128"/>
                        </a:rPr>
                        <a:t>組）、観察者はＳＶのステップに沿った内容となっているのか等をチェック</a:t>
                      </a:r>
                      <a:endParaRPr lang="ja-JP" sz="1800" b="1" kern="1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980701074"/>
                  </a:ext>
                </a:extLst>
              </a:tr>
              <a:tr h="957571">
                <a:tc>
                  <a:txBody>
                    <a:bodyPr/>
                    <a:lstStyle/>
                    <a:p>
                      <a:pPr algn="l">
                        <a:lnSpc>
                          <a:spcPts val="2100"/>
                        </a:lnSpc>
                        <a:spcAft>
                          <a:spcPts val="0"/>
                        </a:spcAft>
                      </a:pPr>
                      <a:r>
                        <a:rPr lang="en-US" sz="2000" b="1" kern="100" dirty="0">
                          <a:effectLst/>
                          <a:latin typeface="BIZ UDP明朝 Medium" panose="02020500000000000000" pitchFamily="18" charset="-128"/>
                          <a:ea typeface="BIZ UDP明朝 Medium" panose="02020500000000000000" pitchFamily="18" charset="-128"/>
                        </a:rPr>
                        <a:t>4</a:t>
                      </a:r>
                      <a:r>
                        <a:rPr lang="ja-JP" sz="2000" b="1" kern="100" dirty="0" err="1">
                          <a:effectLst/>
                          <a:latin typeface="BIZ UDP明朝 Medium" panose="02020500000000000000" pitchFamily="18" charset="-128"/>
                          <a:ea typeface="BIZ UDP明朝 Medium" panose="02020500000000000000" pitchFamily="18" charset="-128"/>
                        </a:rPr>
                        <a:t>．</a:t>
                      </a:r>
                      <a:r>
                        <a:rPr lang="ja-JP" sz="2000" b="1" kern="100" dirty="0">
                          <a:effectLst/>
                          <a:latin typeface="BIZ UDP明朝 Medium" panose="02020500000000000000" pitchFamily="18" charset="-128"/>
                          <a:ea typeface="BIZ UDP明朝 Medium" panose="02020500000000000000" pitchFamily="18" charset="-128"/>
                        </a:rPr>
                        <a:t>評価と検討（</a:t>
                      </a:r>
                      <a:r>
                        <a:rPr lang="en-US" sz="2000" b="1" kern="100" dirty="0">
                          <a:effectLst/>
                          <a:latin typeface="BIZ UDP明朝 Medium" panose="02020500000000000000" pitchFamily="18" charset="-128"/>
                          <a:ea typeface="BIZ UDP明朝 Medium" panose="02020500000000000000" pitchFamily="18" charset="-128"/>
                        </a:rPr>
                        <a:t>10</a:t>
                      </a:r>
                      <a:r>
                        <a:rPr lang="ja-JP" sz="2000" b="1" kern="100" dirty="0">
                          <a:effectLst/>
                          <a:latin typeface="BIZ UDP明朝 Medium" panose="02020500000000000000" pitchFamily="18" charset="-128"/>
                          <a:ea typeface="BIZ UDP明朝 Medium" panose="02020500000000000000" pitchFamily="18" charset="-128"/>
                        </a:rPr>
                        <a:t>分）</a:t>
                      </a:r>
                      <a:endParaRPr lang="ja-JP" sz="2000" b="1" kern="1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a:txBody>
                  <a:tcPr marL="68580" marR="68580" marT="0" marB="0" anchor="ctr"/>
                </a:tc>
                <a:tc>
                  <a:txBody>
                    <a:bodyPr/>
                    <a:lstStyle/>
                    <a:p>
                      <a:pPr algn="l">
                        <a:lnSpc>
                          <a:spcPts val="2100"/>
                        </a:lnSpc>
                        <a:spcAft>
                          <a:spcPts val="0"/>
                        </a:spcAft>
                      </a:pPr>
                      <a:r>
                        <a:rPr lang="ja-JP" sz="1800" b="1" kern="100" dirty="0">
                          <a:effectLst/>
                          <a:latin typeface="BIZ UDP明朝 Medium" panose="02020500000000000000" pitchFamily="18" charset="-128"/>
                          <a:ea typeface="BIZ UDP明朝 Medium" panose="02020500000000000000" pitchFamily="18" charset="-128"/>
                        </a:rPr>
                        <a:t>・ロールプレイの実施者の感想</a:t>
                      </a:r>
                    </a:p>
                    <a:p>
                      <a:pPr algn="l">
                        <a:lnSpc>
                          <a:spcPts val="2100"/>
                        </a:lnSpc>
                        <a:spcAft>
                          <a:spcPts val="0"/>
                        </a:spcAft>
                      </a:pPr>
                      <a:r>
                        <a:rPr lang="ja-JP" sz="1800" b="1" kern="100" dirty="0">
                          <a:effectLst/>
                          <a:latin typeface="BIZ UDP明朝 Medium" panose="02020500000000000000" pitchFamily="18" charset="-128"/>
                          <a:ea typeface="BIZ UDP明朝 Medium" panose="02020500000000000000" pitchFamily="18" charset="-128"/>
                        </a:rPr>
                        <a:t>・観察者の評価　等を基に実際に現場で実施する際の注意事項などを検討する。</a:t>
                      </a:r>
                      <a:endParaRPr lang="ja-JP" sz="1800" b="1" kern="1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494635630"/>
                  </a:ext>
                </a:extLst>
              </a:tr>
            </a:tbl>
          </a:graphicData>
        </a:graphic>
      </p:graphicFrame>
      <p:sp>
        <p:nvSpPr>
          <p:cNvPr id="6" name="Rectangle 1">
            <a:extLst>
              <a:ext uri="{FF2B5EF4-FFF2-40B4-BE49-F238E27FC236}">
                <a16:creationId xmlns:a16="http://schemas.microsoft.com/office/drawing/2014/main" id="{99AA8021-4460-46B0-B0BC-FA43AAD8A5BE}"/>
              </a:ext>
            </a:extLst>
          </p:cNvPr>
          <p:cNvSpPr>
            <a:spLocks noChangeArrowheads="1"/>
          </p:cNvSpPr>
          <p:nvPr/>
        </p:nvSpPr>
        <p:spPr bwMode="auto">
          <a:xfrm>
            <a:off x="1271464" y="692696"/>
            <a:ext cx="936104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3200" i="0" u="none" strike="noStrike" cap="none" normalizeH="0" baseline="0" dirty="0">
                <a:ln>
                  <a:noFill/>
                </a:ln>
                <a:solidFill>
                  <a:schemeClr val="tx1"/>
                </a:solidFill>
                <a:effectLst>
                  <a:outerShdw blurRad="38100" dist="38100" dir="2700000" algn="tl">
                    <a:srgbClr val="000000">
                      <a:alpha val="43137"/>
                    </a:srgbClr>
                  </a:outerShdw>
                </a:effectLst>
                <a:latin typeface="BIZ UDP明朝 Medium" panose="02020500000000000000" pitchFamily="18" charset="-128"/>
                <a:ea typeface="BIZ UDP明朝 Medium" panose="02020500000000000000" pitchFamily="18" charset="-128"/>
                <a:cs typeface="メイリオ" panose="020B0604030504040204" pitchFamily="50" charset="-128"/>
              </a:rPr>
              <a:t>第１セッション（</a:t>
            </a:r>
            <a:r>
              <a:rPr kumimoji="0" lang="en-US" altLang="ja-JP" sz="3200" i="0" u="none" strike="noStrike" cap="none" normalizeH="0" baseline="0" dirty="0">
                <a:ln>
                  <a:noFill/>
                </a:ln>
                <a:solidFill>
                  <a:schemeClr val="tx1"/>
                </a:solidFill>
                <a:effectLst>
                  <a:outerShdw blurRad="38100" dist="38100" dir="2700000" algn="tl">
                    <a:srgbClr val="000000">
                      <a:alpha val="43137"/>
                    </a:srgbClr>
                  </a:outerShdw>
                </a:effectLst>
                <a:latin typeface="BIZ UDP明朝 Medium" panose="02020500000000000000" pitchFamily="18" charset="-128"/>
                <a:ea typeface="BIZ UDP明朝 Medium" panose="02020500000000000000" pitchFamily="18" charset="-128"/>
                <a:cs typeface="メイリオ" panose="020B0604030504040204" pitchFamily="50" charset="-128"/>
              </a:rPr>
              <a:t>60</a:t>
            </a:r>
            <a:r>
              <a:rPr kumimoji="0" lang="ja-JP" altLang="en-US" sz="3200" i="0" u="none" strike="noStrike" cap="none" normalizeH="0" baseline="0" dirty="0">
                <a:ln>
                  <a:noFill/>
                </a:ln>
                <a:solidFill>
                  <a:schemeClr val="tx1"/>
                </a:solidFill>
                <a:effectLst>
                  <a:outerShdw blurRad="38100" dist="38100" dir="2700000" algn="tl">
                    <a:srgbClr val="000000">
                      <a:alpha val="43137"/>
                    </a:srgbClr>
                  </a:outerShdw>
                </a:effectLst>
                <a:latin typeface="BIZ UDP明朝 Medium" panose="02020500000000000000" pitchFamily="18" charset="-128"/>
                <a:ea typeface="BIZ UDP明朝 Medium" panose="02020500000000000000" pitchFamily="18" charset="-128"/>
                <a:cs typeface="メイリオ" panose="020B0604030504040204" pitchFamily="50" charset="-128"/>
              </a:rPr>
              <a:t>分）　Ａさんへのスーパービジョン</a:t>
            </a:r>
            <a:endParaRPr kumimoji="0" lang="ja-JP" altLang="en-US" sz="3200" i="0" u="none" strike="noStrike" cap="none" normalizeH="0" baseline="0" dirty="0">
              <a:ln>
                <a:noFill/>
              </a:ln>
              <a:solidFill>
                <a:schemeClr val="tx1"/>
              </a:solidFill>
              <a:effectLst>
                <a:outerShdw blurRad="38100" dist="38100" dir="2700000" algn="tl">
                  <a:srgbClr val="000000">
                    <a:alpha val="43137"/>
                  </a:srgbClr>
                </a:outerShdw>
              </a:effectLst>
              <a:latin typeface="BIZ UDP明朝 Medium" panose="02020500000000000000" pitchFamily="18" charset="-128"/>
              <a:ea typeface="BIZ UDP明朝 Medium" panose="02020500000000000000" pitchFamily="18" charset="-128"/>
            </a:endParaRPr>
          </a:p>
        </p:txBody>
      </p:sp>
    </p:spTree>
    <p:extLst>
      <p:ext uri="{BB962C8B-B14F-4D97-AF65-F5344CB8AC3E}">
        <p14:creationId xmlns:p14="http://schemas.microsoft.com/office/powerpoint/2010/main" val="34925873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8281210B-AA0D-4985-A0A5-31FD169252BE}"/>
              </a:ext>
            </a:extLst>
          </p:cNvPr>
          <p:cNvSpPr/>
          <p:nvPr/>
        </p:nvSpPr>
        <p:spPr>
          <a:xfrm>
            <a:off x="1847528" y="1412776"/>
            <a:ext cx="8496944" cy="830997"/>
          </a:xfrm>
          <a:prstGeom prst="rect">
            <a:avLst/>
          </a:prstGeom>
        </p:spPr>
        <p:txBody>
          <a:bodyPr wrap="square">
            <a:spAutoFit/>
          </a:bodyPr>
          <a:lstStyle/>
          <a:p>
            <a:pPr>
              <a:buFontTx/>
              <a:buNone/>
            </a:pPr>
            <a:r>
              <a:rPr lang="ja-JP" altLang="en-US" sz="480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cs typeface="メイリオ" pitchFamily="50" charset="-128"/>
              </a:rPr>
              <a:t>①学んだ内容がすぐにできた</a:t>
            </a:r>
          </a:p>
        </p:txBody>
      </p:sp>
      <p:sp>
        <p:nvSpPr>
          <p:cNvPr id="5" name="正方形/長方形 4">
            <a:extLst>
              <a:ext uri="{FF2B5EF4-FFF2-40B4-BE49-F238E27FC236}">
                <a16:creationId xmlns:a16="http://schemas.microsoft.com/office/drawing/2014/main" id="{B0B4C819-D3B3-42B4-91A8-25E769BE85B6}"/>
              </a:ext>
            </a:extLst>
          </p:cNvPr>
          <p:cNvSpPr/>
          <p:nvPr/>
        </p:nvSpPr>
        <p:spPr>
          <a:xfrm>
            <a:off x="3575720" y="2924944"/>
            <a:ext cx="6264696" cy="2123658"/>
          </a:xfrm>
          <a:prstGeom prst="rect">
            <a:avLst/>
          </a:prstGeom>
        </p:spPr>
        <p:txBody>
          <a:bodyPr wrap="square">
            <a:spAutoFit/>
          </a:bodyPr>
          <a:lstStyle/>
          <a:p>
            <a:pPr>
              <a:buFontTx/>
              <a:buNone/>
            </a:pPr>
            <a:r>
              <a:rPr lang="ja-JP" altLang="en-US" sz="4400" dirty="0">
                <a:solidFill>
                  <a:srgbClr val="FF0000"/>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cs typeface="メイリオ" pitchFamily="50" charset="-128"/>
              </a:rPr>
              <a:t>○自信を持つ</a:t>
            </a:r>
          </a:p>
          <a:p>
            <a:pPr>
              <a:buFontTx/>
              <a:buNone/>
            </a:pPr>
            <a:endParaRPr lang="ja-JP" altLang="en-US" sz="4400" dirty="0">
              <a:solidFill>
                <a:srgbClr val="FF0000"/>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cs typeface="メイリオ" pitchFamily="50" charset="-128"/>
            </a:endParaRPr>
          </a:p>
          <a:p>
            <a:pPr>
              <a:buFontTx/>
              <a:buNone/>
            </a:pPr>
            <a:r>
              <a:rPr lang="ja-JP" altLang="en-US" sz="4400" dirty="0">
                <a:solidFill>
                  <a:srgbClr val="FF0000"/>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cs typeface="メイリオ" pitchFamily="50" charset="-128"/>
              </a:rPr>
              <a:t>○他者にも教える</a:t>
            </a:r>
          </a:p>
        </p:txBody>
      </p:sp>
      <p:pic>
        <p:nvPicPr>
          <p:cNvPr id="6" name="図 5">
            <a:extLst>
              <a:ext uri="{FF2B5EF4-FFF2-40B4-BE49-F238E27FC236}">
                <a16:creationId xmlns:a16="http://schemas.microsoft.com/office/drawing/2014/main" id="{5A272219-103F-4D45-A2EC-6146A12E5DE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4662" y="5589240"/>
            <a:ext cx="952500" cy="952500"/>
          </a:xfrm>
          <a:prstGeom prst="rect">
            <a:avLst/>
          </a:prstGeom>
        </p:spPr>
      </p:pic>
      <p:sp>
        <p:nvSpPr>
          <p:cNvPr id="2" name="スライド番号プレースホルダー 1">
            <a:extLst>
              <a:ext uri="{FF2B5EF4-FFF2-40B4-BE49-F238E27FC236}">
                <a16:creationId xmlns:a16="http://schemas.microsoft.com/office/drawing/2014/main" id="{73223306-744E-4FB1-BA0E-9A5D9F5592C7}"/>
              </a:ext>
            </a:extLst>
          </p:cNvPr>
          <p:cNvSpPr>
            <a:spLocks noGrp="1"/>
          </p:cNvSpPr>
          <p:nvPr>
            <p:ph type="sldNum" sz="quarter" idx="12"/>
          </p:nvPr>
        </p:nvSpPr>
        <p:spPr/>
        <p:txBody>
          <a:bodyPr/>
          <a:lstStyle/>
          <a:p>
            <a:fld id="{A72C43C9-C29A-4086-B3B4-1F599B556F9C}" type="slidenum">
              <a:rPr kumimoji="1" lang="ja-JP" altLang="en-US" smtClean="0"/>
              <a:t>6</a:t>
            </a:fld>
            <a:endParaRPr kumimoji="1" lang="ja-JP" altLang="en-US"/>
          </a:p>
        </p:txBody>
      </p:sp>
    </p:spTree>
    <p:extLst>
      <p:ext uri="{BB962C8B-B14F-4D97-AF65-F5344CB8AC3E}">
        <p14:creationId xmlns:p14="http://schemas.microsoft.com/office/powerpoint/2010/main" val="262603645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F1F75AA6-E414-461B-8ECF-08DB0171654F}"/>
              </a:ext>
            </a:extLst>
          </p:cNvPr>
          <p:cNvSpPr>
            <a:spLocks noGrp="1"/>
          </p:cNvSpPr>
          <p:nvPr>
            <p:ph type="sldNum" sz="quarter" idx="12"/>
          </p:nvPr>
        </p:nvSpPr>
        <p:spPr/>
        <p:txBody>
          <a:bodyPr/>
          <a:lstStyle/>
          <a:p>
            <a:fld id="{A72C43C9-C29A-4086-B3B4-1F599B556F9C}" type="slidenum">
              <a:rPr kumimoji="1" lang="ja-JP" altLang="en-US" smtClean="0"/>
              <a:t>60</a:t>
            </a:fld>
            <a:endParaRPr kumimoji="1" lang="ja-JP" altLang="en-US"/>
          </a:p>
        </p:txBody>
      </p:sp>
      <p:sp>
        <p:nvSpPr>
          <p:cNvPr id="5" name="正方形/長方形 4">
            <a:extLst>
              <a:ext uri="{FF2B5EF4-FFF2-40B4-BE49-F238E27FC236}">
                <a16:creationId xmlns:a16="http://schemas.microsoft.com/office/drawing/2014/main" id="{378243B8-2F79-4508-A4AE-5AF79CA8B56F}"/>
              </a:ext>
            </a:extLst>
          </p:cNvPr>
          <p:cNvSpPr/>
          <p:nvPr/>
        </p:nvSpPr>
        <p:spPr>
          <a:xfrm>
            <a:off x="1559496" y="432251"/>
            <a:ext cx="3879588" cy="707886"/>
          </a:xfrm>
          <a:prstGeom prst="rect">
            <a:avLst/>
          </a:prstGeom>
        </p:spPr>
        <p:txBody>
          <a:bodyPr wrap="none">
            <a:spAutoFit/>
          </a:bodyPr>
          <a:lstStyle/>
          <a:p>
            <a:r>
              <a:rPr lang="ja-JP" altLang="ja-JP" sz="4000" b="1" kern="100" dirty="0">
                <a:latin typeface="BIZ UDP明朝 Medium" panose="02020500000000000000" pitchFamily="18" charset="-128"/>
                <a:ea typeface="BIZ UDP明朝 Medium" panose="02020500000000000000" pitchFamily="18" charset="-128"/>
              </a:rPr>
              <a:t>個別作業（</a:t>
            </a:r>
            <a:r>
              <a:rPr lang="en-US" altLang="ja-JP" sz="4000" b="1" kern="100" dirty="0">
                <a:latin typeface="BIZ UDP明朝 Medium" panose="02020500000000000000" pitchFamily="18" charset="-128"/>
                <a:ea typeface="BIZ UDP明朝 Medium" panose="02020500000000000000" pitchFamily="18" charset="-128"/>
              </a:rPr>
              <a:t>10</a:t>
            </a:r>
            <a:r>
              <a:rPr lang="ja-JP" altLang="ja-JP" sz="4000" b="1" kern="100" dirty="0">
                <a:latin typeface="BIZ UDP明朝 Medium" panose="02020500000000000000" pitchFamily="18" charset="-128"/>
                <a:ea typeface="BIZ UDP明朝 Medium" panose="02020500000000000000" pitchFamily="18" charset="-128"/>
              </a:rPr>
              <a:t>分）</a:t>
            </a:r>
            <a:endParaRPr lang="ja-JP" altLang="en-US" sz="4000" dirty="0"/>
          </a:p>
        </p:txBody>
      </p:sp>
      <p:sp>
        <p:nvSpPr>
          <p:cNvPr id="6" name="正方形/長方形 5">
            <a:extLst>
              <a:ext uri="{FF2B5EF4-FFF2-40B4-BE49-F238E27FC236}">
                <a16:creationId xmlns:a16="http://schemas.microsoft.com/office/drawing/2014/main" id="{D4E65272-27D7-4156-8813-8F6755BE4CFE}"/>
              </a:ext>
            </a:extLst>
          </p:cNvPr>
          <p:cNvSpPr/>
          <p:nvPr/>
        </p:nvSpPr>
        <p:spPr>
          <a:xfrm>
            <a:off x="2959564" y="1203058"/>
            <a:ext cx="6272871" cy="584775"/>
          </a:xfrm>
          <a:prstGeom prst="rect">
            <a:avLst/>
          </a:prstGeom>
        </p:spPr>
        <p:txBody>
          <a:bodyPr wrap="none">
            <a:spAutoFit/>
          </a:bodyPr>
          <a:lstStyle/>
          <a:p>
            <a:r>
              <a:rPr lang="ja-JP" altLang="ja-JP" sz="3200" b="1" kern="100" dirty="0">
                <a:latin typeface="BIZ UDP明朝 Medium" panose="02020500000000000000" pitchFamily="18" charset="-128"/>
                <a:ea typeface="BIZ UDP明朝 Medium" panose="02020500000000000000" pitchFamily="18" charset="-128"/>
                <a:cs typeface="メイリオ" panose="020B0604030504040204" pitchFamily="50" charset="-128"/>
              </a:rPr>
              <a:t>スーパービジョンの方向性</a:t>
            </a:r>
            <a:r>
              <a:rPr lang="ja-JP" altLang="en-US" sz="3200" b="1" kern="100" dirty="0">
                <a:latin typeface="BIZ UDP明朝 Medium" panose="02020500000000000000" pitchFamily="18" charset="-128"/>
                <a:ea typeface="BIZ UDP明朝 Medium" panose="02020500000000000000" pitchFamily="18" charset="-128"/>
                <a:cs typeface="メイリオ" panose="020B0604030504040204" pitchFamily="50" charset="-128"/>
              </a:rPr>
              <a:t>を考える</a:t>
            </a:r>
            <a:endParaRPr lang="ja-JP" altLang="en-US" sz="3200" b="1" dirty="0">
              <a:latin typeface="BIZ UDP明朝 Medium" panose="02020500000000000000" pitchFamily="18" charset="-128"/>
              <a:ea typeface="BIZ UDP明朝 Medium" panose="02020500000000000000" pitchFamily="18" charset="-128"/>
            </a:endParaRPr>
          </a:p>
        </p:txBody>
      </p:sp>
      <p:sp>
        <p:nvSpPr>
          <p:cNvPr id="11" name="思考の吹き出し: 雲形 10">
            <a:extLst>
              <a:ext uri="{FF2B5EF4-FFF2-40B4-BE49-F238E27FC236}">
                <a16:creationId xmlns:a16="http://schemas.microsoft.com/office/drawing/2014/main" id="{A46893F1-490C-4886-8A01-423FC34CC7E2}"/>
              </a:ext>
            </a:extLst>
          </p:cNvPr>
          <p:cNvSpPr/>
          <p:nvPr/>
        </p:nvSpPr>
        <p:spPr>
          <a:xfrm>
            <a:off x="4295800" y="2242699"/>
            <a:ext cx="5904656" cy="3653872"/>
          </a:xfrm>
          <a:prstGeom prst="cloudCallout">
            <a:avLst>
              <a:gd name="adj1" fmla="val -60384"/>
              <a:gd name="adj2" fmla="val 16647"/>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2800" dirty="0">
                <a:ln w="0"/>
                <a:solidFill>
                  <a:schemeClr val="tx1"/>
                </a:solidFill>
                <a:effectLst>
                  <a:outerShdw blurRad="38100" dist="19050" dir="2700000" algn="tl" rotWithShape="0">
                    <a:schemeClr val="dk1">
                      <a:alpha val="40000"/>
                    </a:schemeClr>
                  </a:outerShdw>
                </a:effectLst>
              </a:rPr>
              <a:t>　</a:t>
            </a:r>
            <a:r>
              <a:rPr lang="ja-JP" altLang="ja-JP" sz="2800" dirty="0">
                <a:ln w="0"/>
                <a:solidFill>
                  <a:schemeClr val="tx1"/>
                </a:solidFill>
                <a:effectLst>
                  <a:outerShdw blurRad="38100" dist="19050" dir="2700000" algn="tl" rotWithShape="0">
                    <a:schemeClr val="dk1">
                      <a:alpha val="40000"/>
                    </a:schemeClr>
                  </a:outerShdw>
                </a:effectLst>
              </a:rPr>
              <a:t>人の行動の背景には、</a:t>
            </a:r>
            <a:r>
              <a:rPr lang="ja-JP" altLang="en-US" sz="2800" dirty="0">
                <a:ln w="0"/>
                <a:solidFill>
                  <a:schemeClr val="tx1"/>
                </a:solidFill>
                <a:effectLst>
                  <a:outerShdw blurRad="38100" dist="19050" dir="2700000" algn="tl" rotWithShape="0">
                    <a:schemeClr val="dk1">
                      <a:alpha val="40000"/>
                    </a:schemeClr>
                  </a:outerShdw>
                </a:effectLst>
              </a:rPr>
              <a:t>　</a:t>
            </a:r>
            <a:r>
              <a:rPr lang="ja-JP" altLang="ja-JP" sz="2800" dirty="0">
                <a:ln w="0"/>
                <a:solidFill>
                  <a:schemeClr val="tx1"/>
                </a:solidFill>
                <a:effectLst>
                  <a:outerShdw blurRad="38100" dist="19050" dir="2700000" algn="tl" rotWithShape="0">
                    <a:schemeClr val="dk1">
                      <a:alpha val="40000"/>
                    </a:schemeClr>
                  </a:outerShdw>
                </a:effectLst>
              </a:rPr>
              <a:t>それまでの経験で培われた価値観や自分なりの根拠などがある。</a:t>
            </a:r>
          </a:p>
        </p:txBody>
      </p:sp>
      <p:pic>
        <p:nvPicPr>
          <p:cNvPr id="14" name="図 13">
            <a:extLst>
              <a:ext uri="{FF2B5EF4-FFF2-40B4-BE49-F238E27FC236}">
                <a16:creationId xmlns:a16="http://schemas.microsoft.com/office/drawing/2014/main" id="{99FCF212-8AC4-421B-B4DD-19EE26D9969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343472" y="2692280"/>
            <a:ext cx="2497106" cy="3189734"/>
          </a:xfrm>
          <a:prstGeom prst="rect">
            <a:avLst/>
          </a:prstGeom>
        </p:spPr>
      </p:pic>
    </p:spTree>
    <p:extLst>
      <p:ext uri="{BB962C8B-B14F-4D97-AF65-F5344CB8AC3E}">
        <p14:creationId xmlns:p14="http://schemas.microsoft.com/office/powerpoint/2010/main" val="1446249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810044" y="1058537"/>
            <a:ext cx="8928992" cy="830997"/>
          </a:xfrm>
          <a:prstGeom prst="rect">
            <a:avLst/>
          </a:prstGeom>
        </p:spPr>
        <p:txBody>
          <a:bodyPr wrap="square">
            <a:spAutoFit/>
          </a:bodyPr>
          <a:lstStyle/>
          <a:p>
            <a:pPr>
              <a:buFontTx/>
              <a:buNone/>
            </a:pPr>
            <a:r>
              <a:rPr lang="ja-JP" altLang="en-US" sz="480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cs typeface="メイリオ" pitchFamily="50" charset="-128"/>
              </a:rPr>
              <a:t>②やってみたが苦手だと感じた　　　　　　　　　　　　　</a:t>
            </a:r>
          </a:p>
        </p:txBody>
      </p:sp>
      <p:sp>
        <p:nvSpPr>
          <p:cNvPr id="6" name="正方形/長方形 5"/>
          <p:cNvSpPr/>
          <p:nvPr/>
        </p:nvSpPr>
        <p:spPr>
          <a:xfrm>
            <a:off x="2855640" y="4768411"/>
            <a:ext cx="6837802" cy="646331"/>
          </a:xfrm>
          <a:prstGeom prst="rect">
            <a:avLst/>
          </a:prstGeom>
        </p:spPr>
        <p:txBody>
          <a:bodyPr wrap="square">
            <a:spAutoFit/>
          </a:bodyPr>
          <a:lstStyle/>
          <a:p>
            <a:pPr>
              <a:buFontTx/>
              <a:buNone/>
            </a:pPr>
            <a:r>
              <a:rPr lang="ja-JP" altLang="en-US" sz="3600" b="1" dirty="0">
                <a:solidFill>
                  <a:srgbClr val="FF0000"/>
                </a:solidFill>
                <a:latin typeface="BIZ UDゴシック" panose="020B0400000000000000" pitchFamily="49" charset="-128"/>
                <a:ea typeface="BIZ UDゴシック" panose="020B0400000000000000" pitchFamily="49" charset="-128"/>
                <a:cs typeface="メイリオ" pitchFamily="50" charset="-128"/>
              </a:rPr>
              <a:t>○今すぐできることから始める</a:t>
            </a:r>
          </a:p>
        </p:txBody>
      </p:sp>
      <p:sp>
        <p:nvSpPr>
          <p:cNvPr id="7" name="テキスト ボックス 6"/>
          <p:cNvSpPr txBox="1"/>
          <p:nvPr/>
        </p:nvSpPr>
        <p:spPr>
          <a:xfrm>
            <a:off x="2423592" y="3441771"/>
            <a:ext cx="7701898" cy="646331"/>
          </a:xfrm>
          <a:prstGeom prst="rect">
            <a:avLst/>
          </a:prstGeom>
          <a:noFill/>
        </p:spPr>
        <p:txBody>
          <a:bodyPr wrap="square" rtlCol="0">
            <a:spAutoFit/>
          </a:bodyPr>
          <a:lstStyle/>
          <a:p>
            <a:r>
              <a:rPr kumimoji="1" lang="ja-JP" altLang="en-US" sz="3600" b="1" dirty="0">
                <a:solidFill>
                  <a:srgbClr val="C00000"/>
                </a:solidFill>
                <a:latin typeface="BIZ UDゴシック" panose="020B0400000000000000" pitchFamily="49" charset="-128"/>
                <a:ea typeface="BIZ UDゴシック" panose="020B0400000000000000" pitchFamily="49" charset="-128"/>
              </a:rPr>
              <a:t>あきらめないで努力することが大切</a:t>
            </a:r>
          </a:p>
        </p:txBody>
      </p:sp>
      <p:sp>
        <p:nvSpPr>
          <p:cNvPr id="8" name="ストライプ矢印 7"/>
          <p:cNvSpPr/>
          <p:nvPr/>
        </p:nvSpPr>
        <p:spPr>
          <a:xfrm rot="5400000">
            <a:off x="5951374" y="1409286"/>
            <a:ext cx="646333" cy="2772308"/>
          </a:xfrm>
          <a:prstGeom prst="stripedRightArrow">
            <a:avLst>
              <a:gd name="adj1" fmla="val 35529"/>
              <a:gd name="adj2" fmla="val 50000"/>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kumimoji="1" lang="ja-JP" altLang="en-US"/>
          </a:p>
        </p:txBody>
      </p:sp>
      <p:pic>
        <p:nvPicPr>
          <p:cNvPr id="9" name="図 8">
            <a:extLst>
              <a:ext uri="{FF2B5EF4-FFF2-40B4-BE49-F238E27FC236}">
                <a16:creationId xmlns:a16="http://schemas.microsoft.com/office/drawing/2014/main" id="{7023D5D2-4D49-430A-BB25-CCC4F462EBE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4662" y="5589240"/>
            <a:ext cx="952500" cy="952500"/>
          </a:xfrm>
          <a:prstGeom prst="rect">
            <a:avLst/>
          </a:prstGeom>
        </p:spPr>
      </p:pic>
      <p:sp>
        <p:nvSpPr>
          <p:cNvPr id="2" name="スライド番号プレースホルダー 1">
            <a:extLst>
              <a:ext uri="{FF2B5EF4-FFF2-40B4-BE49-F238E27FC236}">
                <a16:creationId xmlns:a16="http://schemas.microsoft.com/office/drawing/2014/main" id="{45057B5D-70C4-4AA1-9D78-78DB11A2A4F2}"/>
              </a:ext>
            </a:extLst>
          </p:cNvPr>
          <p:cNvSpPr>
            <a:spLocks noGrp="1"/>
          </p:cNvSpPr>
          <p:nvPr>
            <p:ph type="sldNum" sz="quarter" idx="12"/>
          </p:nvPr>
        </p:nvSpPr>
        <p:spPr/>
        <p:txBody>
          <a:bodyPr/>
          <a:lstStyle/>
          <a:p>
            <a:fld id="{A72C43C9-C29A-4086-B3B4-1F599B556F9C}" type="slidenum">
              <a:rPr kumimoji="1" lang="ja-JP" altLang="en-US" smtClean="0"/>
              <a:t>7</a:t>
            </a:fld>
            <a:endParaRPr kumimoji="1" lang="ja-JP" altLang="en-US"/>
          </a:p>
        </p:txBody>
      </p:sp>
    </p:spTree>
    <p:extLst>
      <p:ext uri="{BB962C8B-B14F-4D97-AF65-F5344CB8AC3E}">
        <p14:creationId xmlns:p14="http://schemas.microsoft.com/office/powerpoint/2010/main" val="182892883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3143672" y="4470704"/>
            <a:ext cx="6984776" cy="1569660"/>
          </a:xfrm>
          <a:prstGeom prst="rect">
            <a:avLst/>
          </a:prstGeom>
        </p:spPr>
        <p:txBody>
          <a:bodyPr wrap="square">
            <a:spAutoFit/>
          </a:bodyPr>
          <a:lstStyle/>
          <a:p>
            <a:pPr>
              <a:buFontTx/>
              <a:buNone/>
            </a:pPr>
            <a:r>
              <a:rPr lang="ja-JP" altLang="en-US" sz="3200" b="1" dirty="0">
                <a:latin typeface="BIZ UDゴシック" panose="020B0400000000000000" pitchFamily="49" charset="-128"/>
                <a:ea typeface="BIZ UDゴシック" panose="020B0400000000000000" pitchFamily="49" charset="-128"/>
                <a:cs typeface="メイリオ" pitchFamily="50" charset="-128"/>
              </a:rPr>
              <a:t>○事前準備で自分をサポート</a:t>
            </a:r>
          </a:p>
          <a:p>
            <a:pPr>
              <a:buNone/>
            </a:pPr>
            <a:r>
              <a:rPr lang="ja-JP" altLang="en-US" sz="3200" b="1" dirty="0">
                <a:latin typeface="BIZ UDゴシック" panose="020B0400000000000000" pitchFamily="49" charset="-128"/>
                <a:ea typeface="BIZ UDゴシック" panose="020B0400000000000000" pitchFamily="49" charset="-128"/>
                <a:cs typeface="メイリオ" pitchFamily="50" charset="-128"/>
              </a:rPr>
              <a:t>○できる人に助けてもらう（学ぶ）</a:t>
            </a:r>
          </a:p>
          <a:p>
            <a:r>
              <a:rPr lang="ja-JP" altLang="en-US" sz="3200" b="1" dirty="0">
                <a:latin typeface="BIZ UDゴシック" panose="020B0400000000000000" pitchFamily="49" charset="-128"/>
                <a:ea typeface="BIZ UDゴシック" panose="020B0400000000000000" pitchFamily="49" charset="-128"/>
                <a:cs typeface="メイリオ" pitchFamily="50" charset="-128"/>
              </a:rPr>
              <a:t>○できている人のまねしてみる</a:t>
            </a:r>
          </a:p>
        </p:txBody>
      </p:sp>
      <p:sp>
        <p:nvSpPr>
          <p:cNvPr id="5" name="正方形/長方形 4"/>
          <p:cNvSpPr/>
          <p:nvPr/>
        </p:nvSpPr>
        <p:spPr>
          <a:xfrm>
            <a:off x="1233128" y="1234786"/>
            <a:ext cx="9725739" cy="830997"/>
          </a:xfrm>
          <a:prstGeom prst="rect">
            <a:avLst/>
          </a:prstGeom>
        </p:spPr>
        <p:txBody>
          <a:bodyPr wrap="none">
            <a:spAutoFit/>
          </a:bodyPr>
          <a:lstStyle/>
          <a:p>
            <a:r>
              <a:rPr lang="ja-JP" altLang="en-US" sz="480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cs typeface="メイリオ" pitchFamily="50" charset="-128"/>
              </a:rPr>
              <a:t>③やってみたが、やはりできない </a:t>
            </a:r>
            <a:endParaRPr lang="ja-JP" altLang="en-US" sz="600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endParaRPr>
          </a:p>
        </p:txBody>
      </p:sp>
      <p:sp>
        <p:nvSpPr>
          <p:cNvPr id="6" name="ストライプ矢印 5"/>
          <p:cNvSpPr/>
          <p:nvPr/>
        </p:nvSpPr>
        <p:spPr>
          <a:xfrm rot="5400000">
            <a:off x="5748440" y="1675089"/>
            <a:ext cx="695113" cy="2376264"/>
          </a:xfrm>
          <a:prstGeom prst="stripedRightArrow">
            <a:avLst>
              <a:gd name="adj1" fmla="val 35529"/>
              <a:gd name="adj2" fmla="val 50000"/>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kumimoji="1" lang="ja-JP" altLang="en-US"/>
          </a:p>
        </p:txBody>
      </p:sp>
      <p:sp>
        <p:nvSpPr>
          <p:cNvPr id="7" name="正方形/長方形 6"/>
          <p:cNvSpPr/>
          <p:nvPr/>
        </p:nvSpPr>
        <p:spPr>
          <a:xfrm>
            <a:off x="4310892" y="3275938"/>
            <a:ext cx="3570208" cy="769441"/>
          </a:xfrm>
          <a:prstGeom prst="rect">
            <a:avLst/>
          </a:prstGeom>
        </p:spPr>
        <p:txBody>
          <a:bodyPr wrap="none">
            <a:spAutoFit/>
          </a:bodyPr>
          <a:lstStyle/>
          <a:p>
            <a:r>
              <a:rPr lang="ja-JP" altLang="en-US" sz="4400" b="1" dirty="0">
                <a:solidFill>
                  <a:srgbClr val="FF0000"/>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あきらめない</a:t>
            </a:r>
          </a:p>
        </p:txBody>
      </p:sp>
      <p:pic>
        <p:nvPicPr>
          <p:cNvPr id="8" name="図 7">
            <a:extLst>
              <a:ext uri="{FF2B5EF4-FFF2-40B4-BE49-F238E27FC236}">
                <a16:creationId xmlns:a16="http://schemas.microsoft.com/office/drawing/2014/main" id="{45B69B3B-FD22-443B-B8BE-5ADA1534764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4662" y="5589240"/>
            <a:ext cx="952500" cy="952500"/>
          </a:xfrm>
          <a:prstGeom prst="rect">
            <a:avLst/>
          </a:prstGeom>
        </p:spPr>
      </p:pic>
      <p:sp>
        <p:nvSpPr>
          <p:cNvPr id="2" name="スライド番号プレースホルダー 1">
            <a:extLst>
              <a:ext uri="{FF2B5EF4-FFF2-40B4-BE49-F238E27FC236}">
                <a16:creationId xmlns:a16="http://schemas.microsoft.com/office/drawing/2014/main" id="{81B094AF-A0C1-4166-B693-B77B6521E4A9}"/>
              </a:ext>
            </a:extLst>
          </p:cNvPr>
          <p:cNvSpPr>
            <a:spLocks noGrp="1"/>
          </p:cNvSpPr>
          <p:nvPr>
            <p:ph type="sldNum" sz="quarter" idx="12"/>
          </p:nvPr>
        </p:nvSpPr>
        <p:spPr/>
        <p:txBody>
          <a:bodyPr/>
          <a:lstStyle/>
          <a:p>
            <a:fld id="{A72C43C9-C29A-4086-B3B4-1F599B556F9C}" type="slidenum">
              <a:rPr kumimoji="1" lang="ja-JP" altLang="en-US" smtClean="0"/>
              <a:t>8</a:t>
            </a:fld>
            <a:endParaRPr kumimoji="1" lang="ja-JP" altLang="en-US"/>
          </a:p>
        </p:txBody>
      </p:sp>
    </p:spTree>
    <p:extLst>
      <p:ext uri="{BB962C8B-B14F-4D97-AF65-F5344CB8AC3E}">
        <p14:creationId xmlns:p14="http://schemas.microsoft.com/office/powerpoint/2010/main" val="45244690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barn(inVertical)">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barn(inVertical)">
                                      <p:cBhvr>
                                        <p:cTn id="20" dur="500"/>
                                        <p:tgtEl>
                                          <p:spTgt spid="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barn(inVertical)">
                                      <p:cBhvr>
                                        <p:cTn id="25"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87488" y="476672"/>
            <a:ext cx="8496944" cy="1143000"/>
          </a:xfrm>
          <a:effectLst/>
        </p:spPr>
        <p:txBody>
          <a:bodyPr>
            <a:normAutofit/>
          </a:bodyPr>
          <a:lstStyle/>
          <a:p>
            <a:pPr algn="l"/>
            <a:r>
              <a:rPr lang="ja-JP" altLang="en-US"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cs typeface="メイリオ" panose="020B0604030504040204" pitchFamily="50" charset="-128"/>
              </a:rPr>
              <a:t>話し合い</a:t>
            </a:r>
            <a:r>
              <a:rPr kumimoji="1" lang="ja-JP" altLang="en-US"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cs typeface="メイリオ" panose="020B0604030504040204" pitchFamily="50" charset="-128"/>
              </a:rPr>
              <a:t>（会議）のルール</a:t>
            </a:r>
          </a:p>
        </p:txBody>
      </p:sp>
      <p:sp>
        <p:nvSpPr>
          <p:cNvPr id="4" name="Rectangle 3"/>
          <p:cNvSpPr txBox="1">
            <a:spLocks noChangeArrowheads="1"/>
          </p:cNvSpPr>
          <p:nvPr/>
        </p:nvSpPr>
        <p:spPr>
          <a:xfrm>
            <a:off x="1775520" y="2060848"/>
            <a:ext cx="9649072" cy="4104853"/>
          </a:xfrm>
          <a:prstGeom prst="rect">
            <a:avLst/>
          </a:prstGeom>
          <a:effectLst>
            <a:outerShdw blurRad="50800" dist="38100" dir="2700000" algn="tl" rotWithShape="0">
              <a:prstClr val="black">
                <a:alpha val="40000"/>
              </a:prstClr>
            </a:outerShdw>
          </a:effec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nSpc>
                <a:spcPct val="120000"/>
              </a:lnSpc>
              <a:buNone/>
              <a:defRPr/>
            </a:pPr>
            <a:r>
              <a:rPr lang="en-US" altLang="ja-JP" dirty="0">
                <a:latin typeface="BIZ UDゴシック" panose="020B0400000000000000" pitchFamily="49" charset="-128"/>
                <a:ea typeface="BIZ UDゴシック" panose="020B0400000000000000" pitchFamily="49" charset="-128"/>
                <a:cs typeface="メイリオ" pitchFamily="50" charset="-128"/>
              </a:rPr>
              <a:t>1)</a:t>
            </a:r>
            <a:r>
              <a:rPr lang="ja-JP" altLang="en-US" dirty="0">
                <a:latin typeface="BIZ UDゴシック" panose="020B0400000000000000" pitchFamily="49" charset="-128"/>
                <a:ea typeface="BIZ UDゴシック" panose="020B0400000000000000" pitchFamily="49" charset="-128"/>
                <a:cs typeface="メイリオ" pitchFamily="50" charset="-128"/>
              </a:rPr>
              <a:t> 目的に沿った話し合い</a:t>
            </a:r>
            <a:r>
              <a:rPr lang="ja-JP" altLang="en-US" sz="2800" dirty="0">
                <a:solidFill>
                  <a:srgbClr val="FF0000"/>
                </a:solidFill>
                <a:latin typeface="BIZ UDゴシック" panose="020B0400000000000000" pitchFamily="49" charset="-128"/>
                <a:ea typeface="BIZ UDゴシック" panose="020B0400000000000000" pitchFamily="49" charset="-128"/>
                <a:cs typeface="メイリオ" pitchFamily="50" charset="-128"/>
              </a:rPr>
              <a:t>（言語化→整理・まとめ）</a:t>
            </a:r>
          </a:p>
          <a:p>
            <a:pPr marL="0" indent="0">
              <a:lnSpc>
                <a:spcPct val="120000"/>
              </a:lnSpc>
              <a:buNone/>
              <a:defRPr/>
            </a:pPr>
            <a:r>
              <a:rPr lang="en-US" altLang="ja-JP" dirty="0">
                <a:latin typeface="BIZ UDゴシック" panose="020B0400000000000000" pitchFamily="49" charset="-128"/>
                <a:ea typeface="BIZ UDゴシック" panose="020B0400000000000000" pitchFamily="49" charset="-128"/>
                <a:cs typeface="メイリオ" pitchFamily="50" charset="-128"/>
              </a:rPr>
              <a:t>2)</a:t>
            </a:r>
            <a:r>
              <a:rPr lang="ja-JP" altLang="en-US" dirty="0">
                <a:latin typeface="BIZ UDゴシック" panose="020B0400000000000000" pitchFamily="49" charset="-128"/>
                <a:ea typeface="BIZ UDゴシック" panose="020B0400000000000000" pitchFamily="49" charset="-128"/>
                <a:cs typeface="メイリオ" pitchFamily="50" charset="-128"/>
              </a:rPr>
              <a:t> 時間を守る</a:t>
            </a:r>
            <a:r>
              <a:rPr lang="ja-JP" altLang="en-US" dirty="0">
                <a:solidFill>
                  <a:srgbClr val="FF0000"/>
                </a:solidFill>
                <a:latin typeface="BIZ UDゴシック" panose="020B0400000000000000" pitchFamily="49" charset="-128"/>
                <a:ea typeface="BIZ UDゴシック" panose="020B0400000000000000" pitchFamily="49" charset="-128"/>
                <a:cs typeface="メイリオ" pitchFamily="50" charset="-128"/>
              </a:rPr>
              <a:t>（議論→発表）</a:t>
            </a:r>
          </a:p>
          <a:p>
            <a:pPr marL="0" indent="0">
              <a:lnSpc>
                <a:spcPct val="120000"/>
              </a:lnSpc>
              <a:buNone/>
              <a:defRPr/>
            </a:pPr>
            <a:r>
              <a:rPr lang="en-US" altLang="ja-JP" dirty="0">
                <a:latin typeface="BIZ UDゴシック" panose="020B0400000000000000" pitchFamily="49" charset="-128"/>
                <a:ea typeface="BIZ UDゴシック" panose="020B0400000000000000" pitchFamily="49" charset="-128"/>
                <a:cs typeface="メイリオ" pitchFamily="50" charset="-128"/>
              </a:rPr>
              <a:t>3)</a:t>
            </a:r>
            <a:r>
              <a:rPr lang="ja-JP" altLang="en-US" dirty="0">
                <a:latin typeface="BIZ UDゴシック" panose="020B0400000000000000" pitchFamily="49" charset="-128"/>
                <a:ea typeface="BIZ UDゴシック" panose="020B0400000000000000" pitchFamily="49" charset="-128"/>
                <a:cs typeface="メイリオ" pitchFamily="50" charset="-128"/>
              </a:rPr>
              <a:t> 批判しない</a:t>
            </a:r>
            <a:r>
              <a:rPr lang="ja-JP" altLang="en-US" dirty="0">
                <a:solidFill>
                  <a:srgbClr val="FF0000"/>
                </a:solidFill>
                <a:latin typeface="BIZ UDゴシック" panose="020B0400000000000000" pitchFamily="49" charset="-128"/>
                <a:ea typeface="BIZ UDゴシック" panose="020B0400000000000000" pitchFamily="49" charset="-128"/>
                <a:cs typeface="メイリオ" pitchFamily="50" charset="-128"/>
              </a:rPr>
              <a:t>（対等な立場・相手を尊重）</a:t>
            </a:r>
          </a:p>
          <a:p>
            <a:pPr marL="0" indent="0">
              <a:lnSpc>
                <a:spcPct val="120000"/>
              </a:lnSpc>
              <a:buNone/>
              <a:defRPr/>
            </a:pPr>
            <a:r>
              <a:rPr lang="en-US" altLang="ja-JP" dirty="0">
                <a:latin typeface="BIZ UDゴシック" panose="020B0400000000000000" pitchFamily="49" charset="-128"/>
                <a:ea typeface="BIZ UDゴシック" panose="020B0400000000000000" pitchFamily="49" charset="-128"/>
                <a:cs typeface="メイリオ" pitchFamily="50" charset="-128"/>
              </a:rPr>
              <a:t>4)</a:t>
            </a:r>
            <a:r>
              <a:rPr lang="ja-JP" altLang="en-US" dirty="0">
                <a:latin typeface="BIZ UDゴシック" panose="020B0400000000000000" pitchFamily="49" charset="-128"/>
                <a:ea typeface="BIZ UDゴシック" panose="020B0400000000000000" pitchFamily="49" charset="-128"/>
                <a:cs typeface="メイリオ" pitchFamily="50" charset="-128"/>
              </a:rPr>
              <a:t> 異なる視点を大切に</a:t>
            </a:r>
            <a:r>
              <a:rPr lang="ja-JP" altLang="en-US" sz="2800" dirty="0">
                <a:solidFill>
                  <a:srgbClr val="FF0000"/>
                </a:solidFill>
                <a:latin typeface="BIZ UDゴシック" panose="020B0400000000000000" pitchFamily="49" charset="-128"/>
                <a:ea typeface="BIZ UDゴシック" panose="020B0400000000000000" pitchFamily="49" charset="-128"/>
                <a:cs typeface="メイリオ" pitchFamily="50" charset="-128"/>
              </a:rPr>
              <a:t>（多様な意見に耳を傾ける）</a:t>
            </a:r>
          </a:p>
          <a:p>
            <a:pPr marL="0" indent="0">
              <a:lnSpc>
                <a:spcPct val="120000"/>
              </a:lnSpc>
              <a:buNone/>
              <a:defRPr/>
            </a:pPr>
            <a:r>
              <a:rPr lang="en-US" altLang="ja-JP" dirty="0">
                <a:latin typeface="BIZ UDゴシック" panose="020B0400000000000000" pitchFamily="49" charset="-128"/>
                <a:ea typeface="BIZ UDゴシック" panose="020B0400000000000000" pitchFamily="49" charset="-128"/>
                <a:cs typeface="メイリオ" pitchFamily="50" charset="-128"/>
              </a:rPr>
              <a:t>5)</a:t>
            </a:r>
            <a:r>
              <a:rPr lang="ja-JP" altLang="en-US" dirty="0">
                <a:latin typeface="BIZ UDゴシック" panose="020B0400000000000000" pitchFamily="49" charset="-128"/>
                <a:ea typeface="BIZ UDゴシック" panose="020B0400000000000000" pitchFamily="49" charset="-128"/>
                <a:cs typeface="メイリオ" pitchFamily="50" charset="-128"/>
              </a:rPr>
              <a:t> 発言のバランスに配慮</a:t>
            </a:r>
            <a:r>
              <a:rPr lang="ja-JP" altLang="en-US" dirty="0">
                <a:solidFill>
                  <a:srgbClr val="FF0000"/>
                </a:solidFill>
                <a:latin typeface="BIZ UDゴシック" panose="020B0400000000000000" pitchFamily="49" charset="-128"/>
                <a:ea typeface="BIZ UDゴシック" panose="020B0400000000000000" pitchFamily="49" charset="-128"/>
                <a:cs typeface="メイリオ" pitchFamily="50" charset="-128"/>
              </a:rPr>
              <a:t>（聞く・話す）</a:t>
            </a:r>
          </a:p>
          <a:p>
            <a:pPr marL="0" indent="0">
              <a:lnSpc>
                <a:spcPct val="120000"/>
              </a:lnSpc>
              <a:buNone/>
              <a:defRPr/>
            </a:pPr>
            <a:r>
              <a:rPr lang="en-US" altLang="ja-JP" dirty="0">
                <a:latin typeface="BIZ UDゴシック" panose="020B0400000000000000" pitchFamily="49" charset="-128"/>
                <a:ea typeface="BIZ UDゴシック" panose="020B0400000000000000" pitchFamily="49" charset="-128"/>
                <a:cs typeface="メイリオ" pitchFamily="50" charset="-128"/>
              </a:rPr>
              <a:t>6)</a:t>
            </a:r>
            <a:r>
              <a:rPr lang="ja-JP" altLang="en-US" dirty="0">
                <a:latin typeface="BIZ UDゴシック" panose="020B0400000000000000" pitchFamily="49" charset="-128"/>
                <a:ea typeface="BIZ UDゴシック" panose="020B0400000000000000" pitchFamily="49" charset="-128"/>
                <a:cs typeface="メイリオ" pitchFamily="50" charset="-128"/>
              </a:rPr>
              <a:t> 時間内で結論を導く</a:t>
            </a:r>
            <a:r>
              <a:rPr lang="ja-JP" altLang="en-US" dirty="0">
                <a:solidFill>
                  <a:srgbClr val="FF0000"/>
                </a:solidFill>
                <a:latin typeface="BIZ UDゴシック" panose="020B0400000000000000" pitchFamily="49" charset="-128"/>
                <a:ea typeface="BIZ UDゴシック" panose="020B0400000000000000" pitchFamily="49" charset="-128"/>
                <a:cs typeface="メイリオ" pitchFamily="50" charset="-128"/>
              </a:rPr>
              <a:t>（簡潔なまとめ）</a:t>
            </a:r>
          </a:p>
        </p:txBody>
      </p:sp>
      <p:pic>
        <p:nvPicPr>
          <p:cNvPr id="5" name="図 4">
            <a:extLst>
              <a:ext uri="{FF2B5EF4-FFF2-40B4-BE49-F238E27FC236}">
                <a16:creationId xmlns:a16="http://schemas.microsoft.com/office/drawing/2014/main" id="{E65152C0-594A-437A-9E81-AF67F1800E2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4662" y="5589240"/>
            <a:ext cx="952500" cy="952500"/>
          </a:xfrm>
          <a:prstGeom prst="rect">
            <a:avLst/>
          </a:prstGeom>
        </p:spPr>
      </p:pic>
      <p:sp>
        <p:nvSpPr>
          <p:cNvPr id="3" name="スライド番号プレースホルダー 2">
            <a:extLst>
              <a:ext uri="{FF2B5EF4-FFF2-40B4-BE49-F238E27FC236}">
                <a16:creationId xmlns:a16="http://schemas.microsoft.com/office/drawing/2014/main" id="{AF4F1454-EC98-4D8E-B6FC-A781E9134CDC}"/>
              </a:ext>
            </a:extLst>
          </p:cNvPr>
          <p:cNvSpPr>
            <a:spLocks noGrp="1"/>
          </p:cNvSpPr>
          <p:nvPr>
            <p:ph type="sldNum" sz="quarter" idx="12"/>
          </p:nvPr>
        </p:nvSpPr>
        <p:spPr/>
        <p:txBody>
          <a:bodyPr/>
          <a:lstStyle/>
          <a:p>
            <a:fld id="{A72C43C9-C29A-4086-B3B4-1F599B556F9C}" type="slidenum">
              <a:rPr kumimoji="1" lang="ja-JP" altLang="en-US" smtClean="0"/>
              <a:t>9</a:t>
            </a:fld>
            <a:endParaRPr kumimoji="1" lang="ja-JP" altLang="en-US"/>
          </a:p>
        </p:txBody>
      </p:sp>
    </p:spTree>
    <p:extLst>
      <p:ext uri="{BB962C8B-B14F-4D97-AF65-F5344CB8AC3E}">
        <p14:creationId xmlns:p14="http://schemas.microsoft.com/office/powerpoint/2010/main" val="67584698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1887</TotalTime>
  <Words>2630</Words>
  <Application>Microsoft Office PowerPoint</Application>
  <PresentationFormat>ワイド画面</PresentationFormat>
  <Paragraphs>343</Paragraphs>
  <Slides>60</Slides>
  <Notes>2</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60</vt:i4>
      </vt:variant>
    </vt:vector>
  </HeadingPairs>
  <TitlesOfParts>
    <vt:vector size="69" baseType="lpstr">
      <vt:lpstr>BIZ UDPゴシック</vt:lpstr>
      <vt:lpstr>BIZ UDP明朝 Medium</vt:lpstr>
      <vt:lpstr>BIZ UDゴシック</vt:lpstr>
      <vt:lpstr>ＭＳ Ｐゴシック</vt:lpstr>
      <vt:lpstr>メイリオ</vt:lpstr>
      <vt:lpstr>Arial</vt:lpstr>
      <vt:lpstr>Calibri</vt:lpstr>
      <vt:lpstr>Times New Roman</vt:lpstr>
      <vt:lpstr>Office ​​テーマ</vt:lpstr>
      <vt:lpstr>サービス管理責任者（児童発達支援管理責任者）としてのスーパーピジョン</vt:lpstr>
      <vt:lpstr>研修全体の流れ</vt:lpstr>
      <vt:lpstr>研修のねらいと到達目標</vt:lpstr>
      <vt:lpstr>この研修で意識すること</vt:lpstr>
      <vt:lpstr>研修をより効果的にするために</vt:lpstr>
      <vt:lpstr>PowerPoint プレゼンテーション</vt:lpstr>
      <vt:lpstr>PowerPoint プレゼンテーション</vt:lpstr>
      <vt:lpstr>PowerPoint プレゼンテーション</vt:lpstr>
      <vt:lpstr>話し合い（会議）のルール</vt:lpstr>
      <vt:lpstr>PowerPoint プレゼンテーション</vt:lpstr>
      <vt:lpstr>職場で登場する重層的人的要素と 　　　　　　　　　　　スーパービジョンの方向</vt:lpstr>
      <vt:lpstr>スーパービジョンの機能</vt:lpstr>
      <vt:lpstr>スーパービジョンの種類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支援技術としての傾聴 　　　　　　　　　　（スーパーバイズの技術）</vt:lpstr>
      <vt:lpstr>PowerPoint プレゼンテーション</vt:lpstr>
      <vt:lpstr>傾聴の技術</vt:lpstr>
      <vt:lpstr>PowerPoint プレゼンテーション</vt:lpstr>
      <vt:lpstr>PowerPoint プレゼンテーション</vt:lpstr>
      <vt:lpstr>PowerPoint プレゼンテーション</vt:lpstr>
      <vt:lpstr>PowerPoint プレゼンテーション</vt:lpstr>
      <vt:lpstr>　実践してみよう</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東洋大学</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スーパービジョン</dc:title>
  <dc:creator>東洋大学</dc:creator>
  <cp:lastModifiedBy>本名靖</cp:lastModifiedBy>
  <cp:revision>131</cp:revision>
  <cp:lastPrinted>2021-05-20T05:34:47Z</cp:lastPrinted>
  <dcterms:created xsi:type="dcterms:W3CDTF">2014-02-17T09:26:49Z</dcterms:created>
  <dcterms:modified xsi:type="dcterms:W3CDTF">2021-06-03T03:44:17Z</dcterms:modified>
</cp:coreProperties>
</file>