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526" r:id="rId2"/>
    <p:sldId id="256" r:id="rId3"/>
    <p:sldId id="286" r:id="rId4"/>
    <p:sldId id="385" r:id="rId5"/>
    <p:sldId id="387" r:id="rId6"/>
    <p:sldId id="275" r:id="rId7"/>
    <p:sldId id="274" r:id="rId8"/>
    <p:sldId id="272" r:id="rId9"/>
    <p:sldId id="270" r:id="rId10"/>
    <p:sldId id="388" r:id="rId11"/>
    <p:sldId id="389" r:id="rId12"/>
    <p:sldId id="39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B0630-59F5-4C51-A3AC-8D0E7AE38411}" type="datetimeFigureOut">
              <a:rPr kumimoji="1" lang="ja-JP" altLang="en-US" smtClean="0"/>
              <a:t>2021/5/27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AD2A5-1CFC-48CA-A188-32AE3CC433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96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社会は、たえず新しいことを求めてくる、現実に対応するためにどうするか。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こたえを求めている。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782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専門家が解決すること・・・。魚の釣り方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517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ロジャース：高校時代は、ガールフレンド作れず。農学部・歴史学部・牧師になってから、心理学</a:t>
            </a:r>
            <a:endParaRPr kumimoji="1" lang="en-US" altLang="ja-JP" dirty="0"/>
          </a:p>
          <a:p>
            <a:r>
              <a:rPr kumimoji="1" lang="ja-JP" altLang="en-US" dirty="0"/>
              <a:t>河合隼雄：数学科に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年いてから、心理学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523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988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668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7DED0E-FF01-4871-9B7E-01272F28571C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1035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6C0A17-0B00-4F0C-A05C-87BAB751FB60}"/>
              </a:ext>
            </a:extLst>
          </p:cNvPr>
          <p:cNvSpPr/>
          <p:nvPr userDrawn="1"/>
        </p:nvSpPr>
        <p:spPr>
          <a:xfrm>
            <a:off x="7886700" y="5494020"/>
            <a:ext cx="1257300" cy="136398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33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92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2325" y="0"/>
            <a:ext cx="1971675" cy="6858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470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2B6D4-BA62-415E-BDF5-B41C1324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755F69-2A7D-4548-AC2B-2E6410D3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A47522-4BCB-40DA-A675-02DF7ED4A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8701948-57CA-46B6-81D9-48C09BA34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163" y="1782763"/>
            <a:ext cx="8504237" cy="4465637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294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74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solidFill>
            <a:srgbClr val="33CCCC"/>
          </a:solidFill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31F7D6-79F7-4309-A200-A9896F066939}"/>
              </a:ext>
            </a:extLst>
          </p:cNvPr>
          <p:cNvSpPr/>
          <p:nvPr userDrawn="1"/>
        </p:nvSpPr>
        <p:spPr>
          <a:xfrm>
            <a:off x="7894320" y="5623560"/>
            <a:ext cx="1196340" cy="123444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5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26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194"/>
          </a:xfrm>
        </p:spPr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9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38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52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46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C31-C105-48F5-BF99-DADD3E40D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26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  <a:prstGeom prst="rect">
            <a:avLst/>
          </a:prstGeom>
          <a:solidFill>
            <a:srgbClr val="33CC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  <a:latin typeface="Constantia" panose="02030602050306030303" pitchFamily="18" charset="0"/>
              </a:defRPr>
            </a:lvl1pPr>
          </a:lstStyle>
          <a:p>
            <a:pPr algn="l"/>
            <a:r>
              <a:rPr kumimoji="1" lang="ja-JP" altLang="en-US" dirty="0"/>
              <a:t>　　</a:t>
            </a:r>
            <a:r>
              <a:rPr kumimoji="1" lang="en-US" altLang="ja-JP" dirty="0" err="1"/>
              <a:t>N.Arino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050740A-2A14-4026-B3DA-B537BBBAC4F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522" y="5790407"/>
            <a:ext cx="953656" cy="952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163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bg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471A2D-0888-2C49-9A94-5D2BF7E99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019" y="1122363"/>
            <a:ext cx="8061960" cy="2387600"/>
          </a:xfrm>
        </p:spPr>
        <p:txBody>
          <a:bodyPr>
            <a:normAutofit/>
          </a:bodyPr>
          <a:lstStyle/>
          <a:p>
            <a:r>
              <a:rPr lang="ja-JP" altLang="en-US" sz="4400">
                <a:latin typeface="UD Digi Kyokasho N-R" panose="020B0400000000000000" pitchFamily="34" charset="-128"/>
                <a:ea typeface="UD Digi Kyokasho N-R" panose="020B0400000000000000" pitchFamily="34" charset="-128"/>
              </a:rPr>
              <a:t>事例検討のスーパービジョン</a:t>
            </a:r>
            <a:r>
              <a:rPr lang="en-US" altLang="ja-JP" sz="4400" dirty="0">
                <a:latin typeface="UD Digi Kyokasho N-R" panose="020B0400000000000000" pitchFamily="34" charset="-128"/>
                <a:ea typeface="UD Digi Kyokasho N-R" panose="020B0400000000000000" pitchFamily="34" charset="-128"/>
              </a:rPr>
              <a:t>Ⅰ</a:t>
            </a:r>
            <a:r>
              <a:rPr lang="ja-JP" altLang="en-US" sz="4400">
                <a:latin typeface="UD Digi Kyokasho N-R" panose="020B0400000000000000" pitchFamily="34" charset="-128"/>
                <a:ea typeface="UD Digi Kyokasho N-R" panose="020B0400000000000000" pitchFamily="34" charset="-128"/>
              </a:rPr>
              <a:t>（講義）</a:t>
            </a:r>
            <a:endParaRPr kumimoji="1" lang="ja-JP" altLang="en-US" sz="4400">
              <a:latin typeface="UD Digi Kyokasho N-R" panose="020B0400000000000000" pitchFamily="34" charset="-128"/>
              <a:ea typeface="UD Digi Kyokasho N-R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14F226-FCE9-6D46-BE0C-A533F456ABFF}"/>
              </a:ext>
            </a:extLst>
          </p:cNvPr>
          <p:cNvSpPr txBox="1"/>
          <p:nvPr/>
        </p:nvSpPr>
        <p:spPr>
          <a:xfrm>
            <a:off x="1387558" y="4099118"/>
            <a:ext cx="6760394" cy="4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2400">
                <a:solidFill>
                  <a:schemeClr val="bg1"/>
                </a:solidFill>
              </a:rPr>
              <a:t>社会福祉法人　蒼溪会　　</a:t>
            </a:r>
            <a:r>
              <a:rPr kumimoji="1" lang="ja-JP" altLang="en-US" sz="2400">
                <a:solidFill>
                  <a:schemeClr val="bg1"/>
                </a:solidFill>
              </a:rPr>
              <a:t>理事長　有野　哲章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96A396-2564-BC43-89A5-B2D21B0E4E79}"/>
              </a:ext>
            </a:extLst>
          </p:cNvPr>
          <p:cNvSpPr txBox="1"/>
          <p:nvPr/>
        </p:nvSpPr>
        <p:spPr>
          <a:xfrm>
            <a:off x="5661291" y="268594"/>
            <a:ext cx="3459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PG1-11 </a:t>
            </a:r>
            <a:r>
              <a:rPr lang="ja-JP" altLang="en-US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　</a:t>
            </a:r>
            <a:r>
              <a:rPr kumimoji="1" lang="en-US" altLang="ja-JP" dirty="0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2021</a:t>
            </a:r>
            <a:r>
              <a:rPr kumimoji="1" lang="ja-JP" altLang="en-US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年度　</a:t>
            </a:r>
            <a:r>
              <a:rPr kumimoji="1" lang="en-US" altLang="ja-JP" dirty="0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 </a:t>
            </a:r>
            <a:r>
              <a:rPr kumimoji="1" lang="ja-JP" altLang="en-US">
                <a:solidFill>
                  <a:schemeClr val="bg1"/>
                </a:solidFill>
                <a:latin typeface="UD Digi Kyokasho NK-R" panose="02020400000000000000" pitchFamily="18" charset="-128"/>
                <a:ea typeface="UD Digi Kyokasho NK-R" panose="02020400000000000000" pitchFamily="18" charset="-128"/>
              </a:rPr>
              <a:t>更新研修</a:t>
            </a:r>
          </a:p>
        </p:txBody>
      </p:sp>
    </p:spTree>
    <p:extLst>
      <p:ext uri="{BB962C8B-B14F-4D97-AF65-F5344CB8AC3E}">
        <p14:creationId xmlns:p14="http://schemas.microsoft.com/office/powerpoint/2010/main" val="495139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タイムスケジュール（目安）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6C6A1471-4411-4519-8DFC-648F06ACC9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181483"/>
              </p:ext>
            </p:extLst>
          </p:nvPr>
        </p:nvGraphicFramePr>
        <p:xfrm>
          <a:off x="628649" y="1825625"/>
          <a:ext cx="8046427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613">
                  <a:extLst>
                    <a:ext uri="{9D8B030D-6E8A-4147-A177-3AD203B41FA5}">
                      <a16:colId xmlns:a16="http://schemas.microsoft.com/office/drawing/2014/main" val="2896749476"/>
                    </a:ext>
                  </a:extLst>
                </a:gridCol>
                <a:gridCol w="6263814">
                  <a:extLst>
                    <a:ext uri="{9D8B030D-6E8A-4147-A177-3AD203B41FA5}">
                      <a16:colId xmlns:a16="http://schemas.microsoft.com/office/drawing/2014/main" val="309461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時　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内　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7995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事例の概要　事例提出の意図（困っていること）の説明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522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事例提供者と事例の状況の理解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➡「一問一答」で参加者を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巡（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セット）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➡</a:t>
                      </a:r>
                      <a:r>
                        <a:rPr kumimoji="1" lang="en-US" altLang="ja-JP" dirty="0"/>
                        <a:t>3</a:t>
                      </a:r>
                      <a:r>
                        <a:rPr kumimoji="1" lang="ja-JP" altLang="en-US" dirty="0"/>
                        <a:t>～</a:t>
                      </a:r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セット行う。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➡状況の要約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58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分（省略可）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事例のストレングス出し（性格・才能・環境・興味など）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1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分～</a:t>
                      </a:r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事例提供者が全体を通じて気づいたこと（視点や関り、自分の立ち位置など）参加者が引っかかったことの共有。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940643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57245BB-AFAD-4B27-9BA7-728F6B114A25}"/>
              </a:ext>
            </a:extLst>
          </p:cNvPr>
          <p:cNvSpPr txBox="1">
            <a:spLocks/>
          </p:cNvSpPr>
          <p:nvPr/>
        </p:nvSpPr>
        <p:spPr>
          <a:xfrm>
            <a:off x="628649" y="5267007"/>
            <a:ext cx="7886700" cy="81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役割：事例提供者、板書、ファシリテーター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5572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7AF76B8-D454-4EA6-9C7A-367C96778149}"/>
              </a:ext>
            </a:extLst>
          </p:cNvPr>
          <p:cNvSpPr/>
          <p:nvPr/>
        </p:nvSpPr>
        <p:spPr>
          <a:xfrm>
            <a:off x="211015" y="1504461"/>
            <a:ext cx="8792308" cy="5197231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68EBB32-3802-448E-9F75-A1E97AC69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板書（全体状況図）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BE77A58A-94F8-4D7D-9F9B-061EAF9A6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559510"/>
              </p:ext>
            </p:extLst>
          </p:nvPr>
        </p:nvGraphicFramePr>
        <p:xfrm>
          <a:off x="312616" y="1672492"/>
          <a:ext cx="8526586" cy="480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48">
                  <a:extLst>
                    <a:ext uri="{9D8B030D-6E8A-4147-A177-3AD203B41FA5}">
                      <a16:colId xmlns:a16="http://schemas.microsoft.com/office/drawing/2014/main" val="2669517075"/>
                    </a:ext>
                  </a:extLst>
                </a:gridCol>
                <a:gridCol w="5180351">
                  <a:extLst>
                    <a:ext uri="{9D8B030D-6E8A-4147-A177-3AD203B41FA5}">
                      <a16:colId xmlns:a16="http://schemas.microsoft.com/office/drawing/2014/main" val="2202862026"/>
                    </a:ext>
                  </a:extLst>
                </a:gridCol>
                <a:gridCol w="1617787">
                  <a:extLst>
                    <a:ext uri="{9D8B030D-6E8A-4147-A177-3AD203B41FA5}">
                      <a16:colId xmlns:a16="http://schemas.microsoft.com/office/drawing/2014/main" val="3019999602"/>
                    </a:ext>
                  </a:extLst>
                </a:gridCol>
              </a:tblGrid>
              <a:tr h="908221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①事例の概要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　提出意図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②事例提供者と事例状況の確認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③事例のストレングス出し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717270"/>
                  </a:ext>
                </a:extLst>
              </a:tr>
              <a:tr h="3898241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事例の概要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201060"/>
                  </a:ext>
                </a:extLst>
              </a:tr>
            </a:tbl>
          </a:graphicData>
        </a:graphic>
      </p:graphicFrame>
      <p:sp>
        <p:nvSpPr>
          <p:cNvPr id="9" name="フレーム 8">
            <a:extLst>
              <a:ext uri="{FF2B5EF4-FFF2-40B4-BE49-F238E27FC236}">
                <a16:creationId xmlns:a16="http://schemas.microsoft.com/office/drawing/2014/main" id="{8F10CF98-8F93-463F-928F-FED3CD94C532}"/>
              </a:ext>
            </a:extLst>
          </p:cNvPr>
          <p:cNvSpPr/>
          <p:nvPr/>
        </p:nvSpPr>
        <p:spPr>
          <a:xfrm>
            <a:off x="140677" y="1461477"/>
            <a:ext cx="8901723" cy="5283200"/>
          </a:xfrm>
          <a:prstGeom prst="frame">
            <a:avLst>
              <a:gd name="adj1" fmla="val 1553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3F2D1FC9-785E-4608-B838-E2F8BEE5AF88}"/>
              </a:ext>
            </a:extLst>
          </p:cNvPr>
          <p:cNvSpPr/>
          <p:nvPr/>
        </p:nvSpPr>
        <p:spPr>
          <a:xfrm>
            <a:off x="390769" y="2680677"/>
            <a:ext cx="1570893" cy="21961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D5CD3317-3E1D-4A75-89A1-4D832CF86BC4}"/>
              </a:ext>
            </a:extLst>
          </p:cNvPr>
          <p:cNvSpPr/>
          <p:nvPr/>
        </p:nvSpPr>
        <p:spPr>
          <a:xfrm>
            <a:off x="390768" y="5012714"/>
            <a:ext cx="1570893" cy="13919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事例の提出意図・困っていること</a:t>
            </a:r>
          </a:p>
        </p:txBody>
      </p:sp>
      <p:sp>
        <p:nvSpPr>
          <p:cNvPr id="13" name="矢印: 下 12">
            <a:extLst>
              <a:ext uri="{FF2B5EF4-FFF2-40B4-BE49-F238E27FC236}">
                <a16:creationId xmlns:a16="http://schemas.microsoft.com/office/drawing/2014/main" id="{0818A9B9-CFD8-4D82-A239-2BCA574A2B39}"/>
              </a:ext>
            </a:extLst>
          </p:cNvPr>
          <p:cNvSpPr/>
          <p:nvPr/>
        </p:nvSpPr>
        <p:spPr>
          <a:xfrm>
            <a:off x="2782275" y="3884246"/>
            <a:ext cx="168032" cy="1073760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457E7893-8725-4A7A-8319-F3B8EDA47111}"/>
              </a:ext>
            </a:extLst>
          </p:cNvPr>
          <p:cNvSpPr/>
          <p:nvPr/>
        </p:nvSpPr>
        <p:spPr>
          <a:xfrm>
            <a:off x="2250834" y="2793999"/>
            <a:ext cx="1477107" cy="3610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　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参加者人数分、一問一答を行う。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</a:rPr>
              <a:t>1</a:t>
            </a:r>
            <a:r>
              <a:rPr kumimoji="1" lang="ja-JP" altLang="en-US" sz="1200" dirty="0">
                <a:solidFill>
                  <a:schemeClr val="tx1"/>
                </a:solidFill>
              </a:rPr>
              <a:t>セット目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95982B35-1076-40C0-A740-01D8D2350BFB}"/>
              </a:ext>
            </a:extLst>
          </p:cNvPr>
          <p:cNvSpPr/>
          <p:nvPr/>
        </p:nvSpPr>
        <p:spPr>
          <a:xfrm>
            <a:off x="3978034" y="2793999"/>
            <a:ext cx="1477107" cy="3610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　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参加者人数分、一問一答を行う。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　２セット目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1935684C-F954-42DA-ADBB-107E0E5E7E04}"/>
              </a:ext>
            </a:extLst>
          </p:cNvPr>
          <p:cNvSpPr/>
          <p:nvPr/>
        </p:nvSpPr>
        <p:spPr>
          <a:xfrm>
            <a:off x="5587999" y="2786182"/>
            <a:ext cx="1477107" cy="36107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　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問い　－　答え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・・・・・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参加者人数分、一問一答を行う。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　３セット目</a:t>
            </a:r>
          </a:p>
        </p:txBody>
      </p:sp>
      <p:sp>
        <p:nvSpPr>
          <p:cNvPr id="17" name="矢印: 下 16">
            <a:extLst>
              <a:ext uri="{FF2B5EF4-FFF2-40B4-BE49-F238E27FC236}">
                <a16:creationId xmlns:a16="http://schemas.microsoft.com/office/drawing/2014/main" id="{1EC97CD7-275F-414B-8734-A067DACA785F}"/>
              </a:ext>
            </a:extLst>
          </p:cNvPr>
          <p:cNvSpPr/>
          <p:nvPr/>
        </p:nvSpPr>
        <p:spPr>
          <a:xfrm>
            <a:off x="4607169" y="3884246"/>
            <a:ext cx="168032" cy="1073760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下 17">
            <a:extLst>
              <a:ext uri="{FF2B5EF4-FFF2-40B4-BE49-F238E27FC236}">
                <a16:creationId xmlns:a16="http://schemas.microsoft.com/office/drawing/2014/main" id="{20E1E4C9-7F5B-4020-AAC1-36C219AB092C}"/>
              </a:ext>
            </a:extLst>
          </p:cNvPr>
          <p:cNvSpPr/>
          <p:nvPr/>
        </p:nvSpPr>
        <p:spPr>
          <a:xfrm>
            <a:off x="6242536" y="3884246"/>
            <a:ext cx="168032" cy="1073760"/>
          </a:xfrm>
          <a:prstGeom prst="downArrow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73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PCAGIP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8155842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質問が繰り返し巡ることで、だんだん深い質問がでてきます。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質問されることで、事例提供者の何かしらの気づきがでてきます。事例提供者自ら、次のステップをふめるよう、温かい雰囲気をつくることが大切です。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ロジャース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「クライエントセンターセラピーの流れを作ろうと思ったわけではない、クライエントに役立つ方法を作ろうと思った。」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749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93F4D-F1C4-471E-B253-1486F1CA0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PCAGIP</a:t>
            </a:r>
            <a:r>
              <a:rPr kumimoji="1" lang="ja-JP" altLang="en-US" dirty="0">
                <a:solidFill>
                  <a:schemeClr val="bg1"/>
                </a:solidFill>
              </a:rPr>
              <a:t>による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事例検討会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00C328-8ED0-4981-A1D2-AE2F0AFAE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9092" y="4321054"/>
            <a:ext cx="3593123" cy="1655762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</a:pPr>
            <a:r>
              <a:rPr kumimoji="1" lang="ja-JP" altLang="en-US" dirty="0">
                <a:solidFill>
                  <a:schemeClr val="bg1"/>
                </a:solidFill>
              </a:rPr>
              <a:t>令和</a:t>
            </a:r>
            <a:r>
              <a:rPr kumimoji="1" lang="en-US" altLang="ja-JP" dirty="0">
                <a:solidFill>
                  <a:schemeClr val="bg1"/>
                </a:solidFill>
              </a:rPr>
              <a:t>3</a:t>
            </a:r>
            <a:r>
              <a:rPr kumimoji="1" lang="ja-JP" altLang="en-US" dirty="0">
                <a:solidFill>
                  <a:schemeClr val="bg1"/>
                </a:solidFill>
              </a:rPr>
              <a:t>年</a:t>
            </a:r>
            <a:endParaRPr kumimoji="1" lang="en-US" altLang="ja-JP" dirty="0">
              <a:solidFill>
                <a:schemeClr val="bg1"/>
              </a:solidFill>
            </a:endParaRPr>
          </a:p>
          <a:p>
            <a:pPr algn="l">
              <a:lnSpc>
                <a:spcPct val="110000"/>
              </a:lnSpc>
            </a:pPr>
            <a:r>
              <a:rPr lang="ja-JP" altLang="en-US" dirty="0"/>
              <a:t>社会福祉法人　蒼溪会</a:t>
            </a:r>
            <a:endParaRPr lang="en-US" altLang="ja-JP" dirty="0"/>
          </a:p>
          <a:p>
            <a:pPr algn="l">
              <a:lnSpc>
                <a:spcPct val="110000"/>
              </a:lnSpc>
            </a:pPr>
            <a:r>
              <a:rPr kumimoji="1" lang="ja-JP" altLang="en-US" dirty="0">
                <a:solidFill>
                  <a:schemeClr val="bg1"/>
                </a:solidFill>
              </a:rPr>
              <a:t>理事長　有野　哲章</a:t>
            </a:r>
          </a:p>
        </p:txBody>
      </p:sp>
    </p:spTree>
    <p:extLst>
      <p:ext uri="{BB962C8B-B14F-4D97-AF65-F5344CB8AC3E}">
        <p14:creationId xmlns:p14="http://schemas.microsoft.com/office/powerpoint/2010/main" val="306541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理想とする事例検討会　（目的）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ja-JP" altLang="en-US" dirty="0"/>
              <a:t>事例提供者が自分自身で問題解決の糸口を見つけることができる。</a:t>
            </a:r>
            <a:endParaRPr lang="en-US" altLang="ja-JP" dirty="0"/>
          </a:p>
          <a:p>
            <a:pPr>
              <a:lnSpc>
                <a:spcPct val="125000"/>
              </a:lnSpc>
            </a:pPr>
            <a:r>
              <a:rPr lang="ja-JP" altLang="en-US" dirty="0"/>
              <a:t>新しい視点から状況を見つめることができる。</a:t>
            </a:r>
            <a:endParaRPr lang="en-US" altLang="ja-JP" dirty="0"/>
          </a:p>
          <a:p>
            <a:pPr>
              <a:lnSpc>
                <a:spcPct val="125000"/>
              </a:lnSpc>
            </a:pPr>
            <a:r>
              <a:rPr lang="ja-JP" altLang="en-US" dirty="0"/>
              <a:t>行き詰まっている自分自身の感情に付き合うことができる。</a:t>
            </a:r>
            <a:endParaRPr lang="en-US" altLang="ja-JP" dirty="0"/>
          </a:p>
          <a:p>
            <a:pPr>
              <a:lnSpc>
                <a:spcPct val="125000"/>
              </a:lnSpc>
            </a:pPr>
            <a:r>
              <a:rPr lang="ja-JP" altLang="en-US" dirty="0"/>
              <a:t>事例提供者が</a:t>
            </a:r>
            <a:r>
              <a:rPr lang="ja-JP" altLang="en-US" b="1" dirty="0">
                <a:solidFill>
                  <a:srgbClr val="FF0000"/>
                </a:solidFill>
              </a:rPr>
              <a:t>エンパワーメント</a:t>
            </a:r>
            <a:r>
              <a:rPr lang="ja-JP" altLang="en-US" dirty="0"/>
              <a:t>される</a:t>
            </a:r>
            <a:endParaRPr lang="en-US" altLang="ja-JP" dirty="0"/>
          </a:p>
          <a:p>
            <a:pPr>
              <a:lnSpc>
                <a:spcPct val="125000"/>
              </a:lnSpc>
            </a:pPr>
            <a:r>
              <a:rPr lang="ja-JP" altLang="en-US" dirty="0"/>
              <a:t>自分で問題を探る視点が身につく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9788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事例検討会の構造</a:t>
            </a:r>
          </a:p>
        </p:txBody>
      </p:sp>
      <p:sp>
        <p:nvSpPr>
          <p:cNvPr id="4" name="四角形: 角を丸くする 3"/>
          <p:cNvSpPr/>
          <p:nvPr/>
        </p:nvSpPr>
        <p:spPr>
          <a:xfrm>
            <a:off x="992459" y="2040673"/>
            <a:ext cx="2810107" cy="13046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相談者</a:t>
            </a:r>
          </a:p>
        </p:txBody>
      </p:sp>
      <p:sp>
        <p:nvSpPr>
          <p:cNvPr id="7" name="四角形: 角を丸くする 6"/>
          <p:cNvSpPr/>
          <p:nvPr/>
        </p:nvSpPr>
        <p:spPr>
          <a:xfrm>
            <a:off x="5335859" y="4192216"/>
            <a:ext cx="2810107" cy="130469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ファシリテーター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参加者</a:t>
            </a:r>
          </a:p>
        </p:txBody>
      </p:sp>
      <p:sp>
        <p:nvSpPr>
          <p:cNvPr id="9" name="四角形: 角を丸くする 8"/>
          <p:cNvSpPr/>
          <p:nvPr/>
        </p:nvSpPr>
        <p:spPr>
          <a:xfrm>
            <a:off x="5345152" y="2040672"/>
            <a:ext cx="2810107" cy="13046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支援者</a:t>
            </a:r>
          </a:p>
        </p:txBody>
      </p:sp>
      <p:sp>
        <p:nvSpPr>
          <p:cNvPr id="10" name="四角形: 角を丸くする 9"/>
          <p:cNvSpPr/>
          <p:nvPr/>
        </p:nvSpPr>
        <p:spPr>
          <a:xfrm>
            <a:off x="992459" y="4192217"/>
            <a:ext cx="2810107" cy="130469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+mn-cs"/>
              </a:rPr>
              <a:t>事例提供者</a:t>
            </a:r>
          </a:p>
        </p:txBody>
      </p:sp>
      <p:sp>
        <p:nvSpPr>
          <p:cNvPr id="5" name="矢印: 左右 4"/>
          <p:cNvSpPr/>
          <p:nvPr/>
        </p:nvSpPr>
        <p:spPr>
          <a:xfrm>
            <a:off x="3915937" y="2531325"/>
            <a:ext cx="1315844" cy="3233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545" y="4516031"/>
            <a:ext cx="1341236" cy="354551"/>
          </a:xfrm>
          <a:prstGeom prst="rect">
            <a:avLst/>
          </a:prstGeom>
        </p:spPr>
      </p:pic>
      <p:sp>
        <p:nvSpPr>
          <p:cNvPr id="13" name="次の値と等しい 12"/>
          <p:cNvSpPr/>
          <p:nvPr/>
        </p:nvSpPr>
        <p:spPr>
          <a:xfrm rot="5400000">
            <a:off x="2012794" y="3545874"/>
            <a:ext cx="769434" cy="524107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次の値と等しい 13"/>
          <p:cNvSpPr/>
          <p:nvPr/>
        </p:nvSpPr>
        <p:spPr>
          <a:xfrm rot="5400000">
            <a:off x="6365486" y="3545874"/>
            <a:ext cx="769434" cy="524107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楕円 14"/>
          <p:cNvSpPr/>
          <p:nvPr/>
        </p:nvSpPr>
        <p:spPr>
          <a:xfrm>
            <a:off x="4360127" y="2854711"/>
            <a:ext cx="479502" cy="1337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面接</a:t>
            </a:r>
          </a:p>
        </p:txBody>
      </p:sp>
      <p:sp>
        <p:nvSpPr>
          <p:cNvPr id="16" name="楕円 15"/>
          <p:cNvSpPr/>
          <p:nvPr/>
        </p:nvSpPr>
        <p:spPr>
          <a:xfrm>
            <a:off x="4103649" y="4908969"/>
            <a:ext cx="942277" cy="1826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ファシリ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1039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5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93F4D-F1C4-471E-B253-1486F1CA0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89908"/>
            <a:ext cx="7772400" cy="2572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>
                <a:solidFill>
                  <a:schemeClr val="bg1"/>
                </a:solidFill>
              </a:rPr>
              <a:t>PCAGIP</a:t>
            </a:r>
            <a:r>
              <a:rPr kumimoji="1" lang="ja-JP" altLang="en-US" dirty="0">
                <a:solidFill>
                  <a:schemeClr val="bg1"/>
                </a:solidFill>
              </a:rPr>
              <a:t>法とは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br>
              <a:rPr lang="en-US" altLang="ja-JP" sz="3100" dirty="0"/>
            </a:br>
            <a:r>
              <a:rPr lang="ja-JP" altLang="en-US" sz="3100" dirty="0"/>
              <a:t>パーソン・センタード・アプローチ</a:t>
            </a:r>
            <a:br>
              <a:rPr lang="en-US" altLang="ja-JP" sz="3100" dirty="0"/>
            </a:br>
            <a:r>
              <a:rPr lang="ja-JP" altLang="en-US" sz="3100" dirty="0"/>
              <a:t>　　グループ・インシデント・プロセス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事例検討の</a:t>
            </a:r>
            <a:r>
              <a:rPr kumimoji="1" lang="en-US" altLang="ja-JP" sz="6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Philosophy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7867" y="1825625"/>
            <a:ext cx="8652933" cy="48969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人間は心理的安全な場所だと表現できる。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⇒　事例提供者を絶対に批判しない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⇒　安全、安心、自由の保障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人間は、自分の問題は、自分で解決できる。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プロセスの尊重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現実（問題）ありき、理論ありきではない。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b="1" dirty="0">
                <a:solidFill>
                  <a:srgbClr val="FF0000"/>
                </a:solidFill>
              </a:rPr>
              <a:t>支援とは、正解がない世界で、新しいことをつくる。自分のやり方をつくる。実践家の醍醐味</a:t>
            </a:r>
          </a:p>
        </p:txBody>
      </p:sp>
    </p:spTree>
    <p:extLst>
      <p:ext uri="{BB962C8B-B14F-4D97-AF65-F5344CB8AC3E}">
        <p14:creationId xmlns:p14="http://schemas.microsoft.com/office/powerpoint/2010/main" val="424470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安全な場の保障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構造を作ることで、安心感が生まれる。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専門家が解決することは、現実に意味が無い</a:t>
            </a:r>
            <a:r>
              <a:rPr lang="ja-JP" altLang="en-US" dirty="0"/>
              <a:t>。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変化したいのは、自己イメージなので、安全な雰囲気が大切。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FF0000"/>
                </a:solidFill>
              </a:rPr>
              <a:t>集団守秘義務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1778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プロセスの尊重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人間は絶えず変化していくプロセスにある。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人間は、自分のことを知るのはその人だけ。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/>
              <a:t>将来の方向を決めるのに時間が</a:t>
            </a:r>
            <a:r>
              <a:rPr lang="ja-JP" altLang="en-US" dirty="0"/>
              <a:t>必要。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効率、能率、成果主義でなく、プロセスを尊重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結果を求めすぎてはいけない。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b="1" dirty="0">
                <a:solidFill>
                  <a:srgbClr val="FF0000"/>
                </a:solidFill>
              </a:rPr>
              <a:t>人間は、その人自身になるプロセスを生きている</a:t>
            </a:r>
            <a:r>
              <a:rPr lang="ja-JP" altLang="en-US" dirty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0593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PCAGIP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の進め方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参加者は、メモをとらない。聞くことに集中する。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順番に質問する。自分の発言する権利の保障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人と環境の理解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　　　　（事例提供者、事例、２つの理解）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kumimoji="1" lang="ja-JP" altLang="en-US" dirty="0"/>
              <a:t>質問と疑問の違い</a:t>
            </a:r>
            <a:endParaRPr kumimoji="1"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　質問：建設的なひらかれた問いかけ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/>
              <a:t>　　疑問：感情的に食い違っている批判</a:t>
            </a:r>
          </a:p>
        </p:txBody>
      </p:sp>
    </p:spTree>
    <p:extLst>
      <p:ext uri="{BB962C8B-B14F-4D97-AF65-F5344CB8AC3E}">
        <p14:creationId xmlns:p14="http://schemas.microsoft.com/office/powerpoint/2010/main" val="10816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800</Words>
  <Application>Microsoft Macintosh PowerPoint</Application>
  <PresentationFormat>画面に合わせる (4:3)</PresentationFormat>
  <Paragraphs>148</Paragraphs>
  <Slides>12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HGP創英角ｺﾞｼｯｸUB</vt:lpstr>
      <vt:lpstr>HGS創英角ﾎﾟｯﾌﾟ体</vt:lpstr>
      <vt:lpstr>ＭＳ ゴシック</vt:lpstr>
      <vt:lpstr>UD Digi Kyokasho N-R</vt:lpstr>
      <vt:lpstr>UD Digi Kyokasho NK-R</vt:lpstr>
      <vt:lpstr>メイリオ</vt:lpstr>
      <vt:lpstr>游ゴシック</vt:lpstr>
      <vt:lpstr>Arial</vt:lpstr>
      <vt:lpstr>Calibri</vt:lpstr>
      <vt:lpstr>Constantia</vt:lpstr>
      <vt:lpstr>Office テーマ</vt:lpstr>
      <vt:lpstr>事例検討のスーパービジョンⅠ（講義）</vt:lpstr>
      <vt:lpstr>PCAGIPによる 事例検討会</vt:lpstr>
      <vt:lpstr>理想とする事例検討会　（目的）</vt:lpstr>
      <vt:lpstr>事例検討会の構造</vt:lpstr>
      <vt:lpstr>PCAGIP法とは  パーソン・センタード・アプローチ 　　グループ・インシデント・プロセス</vt:lpstr>
      <vt:lpstr>事例検討のPhilosophy</vt:lpstr>
      <vt:lpstr>安全な場の保障</vt:lpstr>
      <vt:lpstr>プロセスの尊重</vt:lpstr>
      <vt:lpstr>PCAGIPの進め方</vt:lpstr>
      <vt:lpstr>タイムスケジュール（目安）</vt:lpstr>
      <vt:lpstr>板書（全体状況図）</vt:lpstr>
      <vt:lpstr>PCAGIPのまとめ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有野 哲章</dc:creator>
  <cp:lastModifiedBy>kikumoto keiichi</cp:lastModifiedBy>
  <cp:revision>8</cp:revision>
  <dcterms:created xsi:type="dcterms:W3CDTF">2020-07-25T04:51:05Z</dcterms:created>
  <dcterms:modified xsi:type="dcterms:W3CDTF">2021-05-27T02:12:13Z</dcterms:modified>
</cp:coreProperties>
</file>