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60"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FC618-FD8E-42A1-A73A-2C9473B1E1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3FEFBA-0E7D-41A9-9328-2EA384776728}">
      <dgm:prSet/>
      <dgm:spPr/>
      <dgm:t>
        <a:bodyPr/>
        <a:lstStyle/>
        <a:p>
          <a:r>
            <a:rPr kumimoji="1" lang="ja-JP" b="1" dirty="0"/>
            <a:t>五分野合同の研修の目的</a:t>
          </a:r>
          <a:endParaRPr lang="en-US" dirty="0"/>
        </a:p>
      </dgm:t>
    </dgm:pt>
    <dgm:pt modelId="{4D62450E-AD0A-4658-B50F-BFCCC8FC0220}" type="parTrans" cxnId="{3E0CF892-070D-464D-8730-D75C5243DD1F}">
      <dgm:prSet/>
      <dgm:spPr/>
      <dgm:t>
        <a:bodyPr/>
        <a:lstStyle/>
        <a:p>
          <a:endParaRPr lang="en-US"/>
        </a:p>
      </dgm:t>
    </dgm:pt>
    <dgm:pt modelId="{8D7324D0-5E09-4F88-B220-EB5215C5CE2E}" type="sibTrans" cxnId="{3E0CF892-070D-464D-8730-D75C5243DD1F}">
      <dgm:prSet/>
      <dgm:spPr/>
      <dgm:t>
        <a:bodyPr/>
        <a:lstStyle/>
        <a:p>
          <a:endParaRPr lang="en-US"/>
        </a:p>
      </dgm:t>
    </dgm:pt>
    <dgm:pt modelId="{A335F2D0-033C-4DCA-BE66-E3C519449E3A}">
      <dgm:prSet/>
      <dgm:spPr/>
      <dgm:t>
        <a:bodyPr/>
        <a:lstStyle/>
        <a:p>
          <a:r>
            <a:rPr kumimoji="1" lang="ja-JP" dirty="0"/>
            <a:t>以前は・・・受講者の状況に応じた段階的な研修実施ができておらず受講者の質の担保が困難であることや、更新研修などの機会が設定されていないためサービス管理責任者等の要件を満たした後における</a:t>
          </a:r>
          <a:r>
            <a:rPr kumimoji="1" lang="ja-JP" b="1" dirty="0"/>
            <a:t>質の担保が困難</a:t>
          </a:r>
          <a:r>
            <a:rPr kumimoji="1" lang="ja-JP" dirty="0"/>
            <a:t>であることが指摘されていた。</a:t>
          </a:r>
          <a:endParaRPr lang="en-US" dirty="0"/>
        </a:p>
      </dgm:t>
    </dgm:pt>
    <dgm:pt modelId="{B3E70330-A93D-403D-B7BC-1DBAA57317EC}" type="parTrans" cxnId="{1C257658-DC6E-4787-85D4-729BBB764A10}">
      <dgm:prSet/>
      <dgm:spPr/>
      <dgm:t>
        <a:bodyPr/>
        <a:lstStyle/>
        <a:p>
          <a:endParaRPr lang="en-US"/>
        </a:p>
      </dgm:t>
    </dgm:pt>
    <dgm:pt modelId="{AF573F33-0BFF-475E-BF47-EFE7B2BCC6BC}" type="sibTrans" cxnId="{1C257658-DC6E-4787-85D4-729BBB764A10}">
      <dgm:prSet/>
      <dgm:spPr/>
      <dgm:t>
        <a:bodyPr/>
        <a:lstStyle/>
        <a:p>
          <a:endParaRPr lang="en-US"/>
        </a:p>
      </dgm:t>
    </dgm:pt>
    <dgm:pt modelId="{CCFC5F6F-3094-4C09-BD20-26FDB22DF8D7}">
      <dgm:prSet/>
      <dgm:spPr/>
      <dgm:t>
        <a:bodyPr/>
        <a:lstStyle/>
        <a:p>
          <a:r>
            <a:rPr kumimoji="1" lang="ja-JP" dirty="0"/>
            <a:t>サービス管理責任者等の実務者の業務に対する認識は浸透してきているものの、</a:t>
          </a:r>
          <a:r>
            <a:rPr kumimoji="1" lang="ja-JP" b="1" dirty="0"/>
            <a:t>業務実行状況には個々に大きな差</a:t>
          </a:r>
          <a:r>
            <a:rPr kumimoji="1" lang="ja-JP" dirty="0"/>
            <a:t>があることが指摘されていた。 </a:t>
          </a:r>
          <a:endParaRPr lang="en-US" dirty="0"/>
        </a:p>
      </dgm:t>
    </dgm:pt>
    <dgm:pt modelId="{15C1F4EE-AF47-44EF-AAF1-40A2678351FF}" type="parTrans" cxnId="{30AAFB48-276D-4128-BB53-00837FBF6B19}">
      <dgm:prSet/>
      <dgm:spPr/>
      <dgm:t>
        <a:bodyPr/>
        <a:lstStyle/>
        <a:p>
          <a:endParaRPr lang="en-US"/>
        </a:p>
      </dgm:t>
    </dgm:pt>
    <dgm:pt modelId="{A662B9DD-3FB3-4B37-A1AD-BC60C55A391F}" type="sibTrans" cxnId="{30AAFB48-276D-4128-BB53-00837FBF6B19}">
      <dgm:prSet/>
      <dgm:spPr/>
      <dgm:t>
        <a:bodyPr/>
        <a:lstStyle/>
        <a:p>
          <a:endParaRPr lang="en-US"/>
        </a:p>
      </dgm:t>
    </dgm:pt>
    <dgm:pt modelId="{C4529740-588D-4612-913E-341D90DCE784}" type="pres">
      <dgm:prSet presAssocID="{BF6FC618-FD8E-42A1-A73A-2C9473B1E1A6}" presName="linear" presStyleCnt="0">
        <dgm:presLayoutVars>
          <dgm:animLvl val="lvl"/>
          <dgm:resizeHandles val="exact"/>
        </dgm:presLayoutVars>
      </dgm:prSet>
      <dgm:spPr/>
    </dgm:pt>
    <dgm:pt modelId="{92FAF991-1FC7-4A8F-9FDB-D132B376DC69}" type="pres">
      <dgm:prSet presAssocID="{8B3FEFBA-0E7D-41A9-9328-2EA384776728}" presName="parentText" presStyleLbl="node1" presStyleIdx="0" presStyleCnt="1">
        <dgm:presLayoutVars>
          <dgm:chMax val="0"/>
          <dgm:bulletEnabled val="1"/>
        </dgm:presLayoutVars>
      </dgm:prSet>
      <dgm:spPr/>
    </dgm:pt>
    <dgm:pt modelId="{863382A3-EC66-4ADD-A68C-1792C843F404}" type="pres">
      <dgm:prSet presAssocID="{8B3FEFBA-0E7D-41A9-9328-2EA384776728}" presName="childText" presStyleLbl="revTx" presStyleIdx="0" presStyleCnt="1">
        <dgm:presLayoutVars>
          <dgm:bulletEnabled val="1"/>
        </dgm:presLayoutVars>
      </dgm:prSet>
      <dgm:spPr/>
    </dgm:pt>
  </dgm:ptLst>
  <dgm:cxnLst>
    <dgm:cxn modelId="{50874916-B3B7-43EE-83A6-CEF29153F724}" type="presOf" srcId="{8B3FEFBA-0E7D-41A9-9328-2EA384776728}" destId="{92FAF991-1FC7-4A8F-9FDB-D132B376DC69}" srcOrd="0" destOrd="0" presId="urn:microsoft.com/office/officeart/2005/8/layout/vList2"/>
    <dgm:cxn modelId="{30AAFB48-276D-4128-BB53-00837FBF6B19}" srcId="{8B3FEFBA-0E7D-41A9-9328-2EA384776728}" destId="{CCFC5F6F-3094-4C09-BD20-26FDB22DF8D7}" srcOrd="1" destOrd="0" parTransId="{15C1F4EE-AF47-44EF-AAF1-40A2678351FF}" sibTransId="{A662B9DD-3FB3-4B37-A1AD-BC60C55A391F}"/>
    <dgm:cxn modelId="{277B3253-7BC4-4C72-8090-0F632E017F22}" type="presOf" srcId="{CCFC5F6F-3094-4C09-BD20-26FDB22DF8D7}" destId="{863382A3-EC66-4ADD-A68C-1792C843F404}" srcOrd="0" destOrd="1" presId="urn:microsoft.com/office/officeart/2005/8/layout/vList2"/>
    <dgm:cxn modelId="{1C257658-DC6E-4787-85D4-729BBB764A10}" srcId="{8B3FEFBA-0E7D-41A9-9328-2EA384776728}" destId="{A335F2D0-033C-4DCA-BE66-E3C519449E3A}" srcOrd="0" destOrd="0" parTransId="{B3E70330-A93D-403D-B7BC-1DBAA57317EC}" sibTransId="{AF573F33-0BFF-475E-BF47-EFE7B2BCC6BC}"/>
    <dgm:cxn modelId="{3E0CF892-070D-464D-8730-D75C5243DD1F}" srcId="{BF6FC618-FD8E-42A1-A73A-2C9473B1E1A6}" destId="{8B3FEFBA-0E7D-41A9-9328-2EA384776728}" srcOrd="0" destOrd="0" parTransId="{4D62450E-AD0A-4658-B50F-BFCCC8FC0220}" sibTransId="{8D7324D0-5E09-4F88-B220-EB5215C5CE2E}"/>
    <dgm:cxn modelId="{6A3603D7-5254-4893-9F1E-B38735124368}" type="presOf" srcId="{BF6FC618-FD8E-42A1-A73A-2C9473B1E1A6}" destId="{C4529740-588D-4612-913E-341D90DCE784}" srcOrd="0" destOrd="0" presId="urn:microsoft.com/office/officeart/2005/8/layout/vList2"/>
    <dgm:cxn modelId="{99350DE9-0B8B-4027-B295-96D2B493BDA0}" type="presOf" srcId="{A335F2D0-033C-4DCA-BE66-E3C519449E3A}" destId="{863382A3-EC66-4ADD-A68C-1792C843F404}" srcOrd="0" destOrd="0" presId="urn:microsoft.com/office/officeart/2005/8/layout/vList2"/>
    <dgm:cxn modelId="{0787C281-D82B-4ADD-8C65-41CDD58A147F}" type="presParOf" srcId="{C4529740-588D-4612-913E-341D90DCE784}" destId="{92FAF991-1FC7-4A8F-9FDB-D132B376DC69}" srcOrd="0" destOrd="0" presId="urn:microsoft.com/office/officeart/2005/8/layout/vList2"/>
    <dgm:cxn modelId="{5D12BE7A-D151-49F6-91D2-5CF084309214}" type="presParOf" srcId="{C4529740-588D-4612-913E-341D90DCE784}" destId="{863382A3-EC66-4ADD-A68C-1792C843F40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E2B09-C94C-4AFB-B9B3-64B13985926A}"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2AB7BB54-C7E3-4645-9888-609C6E9BD440}">
      <dgm:prSet/>
      <dgm:spPr/>
      <dgm:t>
        <a:bodyPr/>
        <a:lstStyle/>
        <a:p>
          <a:r>
            <a:rPr kumimoji="1" lang="ja-JP" dirty="0"/>
            <a:t>一定期間毎の知識や技術の更新を図るとともに、</a:t>
          </a:r>
          <a:r>
            <a:rPr kumimoji="1" lang="ja-JP" b="1" u="sng" dirty="0"/>
            <a:t>実践の積み重ねを行いながら</a:t>
          </a:r>
          <a:r>
            <a:rPr kumimoji="1" lang="ja-JP" b="1" dirty="0"/>
            <a:t>段階的なスキルアップを図る</a:t>
          </a:r>
          <a:r>
            <a:rPr kumimoji="1" lang="ja-JP" dirty="0"/>
            <a:t>ことができるよう、研修を基礎研修、実践研修、更新研修と分け、実践研修・更新研修の受講に当たっては、一定の実務経験の要件を設定。 </a:t>
          </a:r>
          <a:endParaRPr lang="en-US" dirty="0"/>
        </a:p>
      </dgm:t>
    </dgm:pt>
    <dgm:pt modelId="{AF28E0CD-9FC5-4DD0-8556-E7C130021853}" type="parTrans" cxnId="{B0E49069-3B45-4DA2-83EC-FF485BFB3257}">
      <dgm:prSet/>
      <dgm:spPr/>
      <dgm:t>
        <a:bodyPr/>
        <a:lstStyle/>
        <a:p>
          <a:endParaRPr lang="en-US"/>
        </a:p>
      </dgm:t>
    </dgm:pt>
    <dgm:pt modelId="{EC0D8523-A705-46CA-999E-3A418064F602}" type="sibTrans" cxnId="{B0E49069-3B45-4DA2-83EC-FF485BFB3257}">
      <dgm:prSet/>
      <dgm:spPr/>
      <dgm:t>
        <a:bodyPr/>
        <a:lstStyle/>
        <a:p>
          <a:endParaRPr lang="en-US"/>
        </a:p>
      </dgm:t>
    </dgm:pt>
    <dgm:pt modelId="{3E60A871-0DC2-4661-B32D-AE3A3FDACC70}">
      <dgm:prSet/>
      <dgm:spPr/>
      <dgm:t>
        <a:bodyPr/>
        <a:lstStyle/>
        <a:p>
          <a:r>
            <a:rPr kumimoji="1" lang="ja-JP" b="1"/>
            <a:t>分野を超えた連携を図るため</a:t>
          </a:r>
          <a:r>
            <a:rPr kumimoji="1" lang="ja-JP"/>
            <a:t>の共通基盤を構築する等の観点から、サービス管理責任者研修の全分野及び児童発達支援管理責任者研修のカリキュラムを統一し、共通で実施していくことになった。</a:t>
          </a:r>
          <a:endParaRPr lang="en-US"/>
        </a:p>
      </dgm:t>
    </dgm:pt>
    <dgm:pt modelId="{65ACA17D-72F6-474E-85B9-1661AE10A4C7}" type="parTrans" cxnId="{226A382D-4E42-46D7-A4A4-A470B47B77A9}">
      <dgm:prSet/>
      <dgm:spPr/>
      <dgm:t>
        <a:bodyPr/>
        <a:lstStyle/>
        <a:p>
          <a:endParaRPr lang="en-US"/>
        </a:p>
      </dgm:t>
    </dgm:pt>
    <dgm:pt modelId="{05DEF0C9-2B02-43D4-831B-61F59B8DED7A}" type="sibTrans" cxnId="{226A382D-4E42-46D7-A4A4-A470B47B77A9}">
      <dgm:prSet/>
      <dgm:spPr/>
      <dgm:t>
        <a:bodyPr/>
        <a:lstStyle/>
        <a:p>
          <a:endParaRPr lang="en-US"/>
        </a:p>
      </dgm:t>
    </dgm:pt>
    <dgm:pt modelId="{17625F8D-934A-4D0A-A895-E01C31C1DE18}" type="pres">
      <dgm:prSet presAssocID="{806E2B09-C94C-4AFB-B9B3-64B13985926A}" presName="vert0" presStyleCnt="0">
        <dgm:presLayoutVars>
          <dgm:dir/>
          <dgm:animOne val="branch"/>
          <dgm:animLvl val="lvl"/>
        </dgm:presLayoutVars>
      </dgm:prSet>
      <dgm:spPr/>
    </dgm:pt>
    <dgm:pt modelId="{5CF6C65D-FB21-4EF6-8960-9CE5F927F0E6}" type="pres">
      <dgm:prSet presAssocID="{2AB7BB54-C7E3-4645-9888-609C6E9BD440}" presName="thickLine" presStyleLbl="alignNode1" presStyleIdx="0" presStyleCnt="2"/>
      <dgm:spPr/>
    </dgm:pt>
    <dgm:pt modelId="{7540AA34-1ACF-4C5E-8C25-CA23B0B61D39}" type="pres">
      <dgm:prSet presAssocID="{2AB7BB54-C7E3-4645-9888-609C6E9BD440}" presName="horz1" presStyleCnt="0"/>
      <dgm:spPr/>
    </dgm:pt>
    <dgm:pt modelId="{5D01D8B2-C2C2-492E-A7A4-B717065C2216}" type="pres">
      <dgm:prSet presAssocID="{2AB7BB54-C7E3-4645-9888-609C6E9BD440}" presName="tx1" presStyleLbl="revTx" presStyleIdx="0" presStyleCnt="2"/>
      <dgm:spPr/>
    </dgm:pt>
    <dgm:pt modelId="{8DBEF536-F670-4CCA-B344-09829833E335}" type="pres">
      <dgm:prSet presAssocID="{2AB7BB54-C7E3-4645-9888-609C6E9BD440}" presName="vert1" presStyleCnt="0"/>
      <dgm:spPr/>
    </dgm:pt>
    <dgm:pt modelId="{9F49A118-DBE0-4560-962A-28BBB94ED2A2}" type="pres">
      <dgm:prSet presAssocID="{3E60A871-0DC2-4661-B32D-AE3A3FDACC70}" presName="thickLine" presStyleLbl="alignNode1" presStyleIdx="1" presStyleCnt="2"/>
      <dgm:spPr/>
    </dgm:pt>
    <dgm:pt modelId="{5A1C3F49-35B1-48A9-A8F1-BD0C22C5E24D}" type="pres">
      <dgm:prSet presAssocID="{3E60A871-0DC2-4661-B32D-AE3A3FDACC70}" presName="horz1" presStyleCnt="0"/>
      <dgm:spPr/>
    </dgm:pt>
    <dgm:pt modelId="{59857BCC-B5E4-4AAE-809F-B331444FD839}" type="pres">
      <dgm:prSet presAssocID="{3E60A871-0DC2-4661-B32D-AE3A3FDACC70}" presName="tx1" presStyleLbl="revTx" presStyleIdx="1" presStyleCnt="2"/>
      <dgm:spPr/>
    </dgm:pt>
    <dgm:pt modelId="{68A68FBD-E0EB-49ED-958C-F2371B7A18C1}" type="pres">
      <dgm:prSet presAssocID="{3E60A871-0DC2-4661-B32D-AE3A3FDACC70}" presName="vert1" presStyleCnt="0"/>
      <dgm:spPr/>
    </dgm:pt>
  </dgm:ptLst>
  <dgm:cxnLst>
    <dgm:cxn modelId="{226A382D-4E42-46D7-A4A4-A470B47B77A9}" srcId="{806E2B09-C94C-4AFB-B9B3-64B13985926A}" destId="{3E60A871-0DC2-4661-B32D-AE3A3FDACC70}" srcOrd="1" destOrd="0" parTransId="{65ACA17D-72F6-474E-85B9-1661AE10A4C7}" sibTransId="{05DEF0C9-2B02-43D4-831B-61F59B8DED7A}"/>
    <dgm:cxn modelId="{B0E49069-3B45-4DA2-83EC-FF485BFB3257}" srcId="{806E2B09-C94C-4AFB-B9B3-64B13985926A}" destId="{2AB7BB54-C7E3-4645-9888-609C6E9BD440}" srcOrd="0" destOrd="0" parTransId="{AF28E0CD-9FC5-4DD0-8556-E7C130021853}" sibTransId="{EC0D8523-A705-46CA-999E-3A418064F602}"/>
    <dgm:cxn modelId="{C153FC9A-E352-4CCB-9726-A254C07F67CC}" type="presOf" srcId="{3E60A871-0DC2-4661-B32D-AE3A3FDACC70}" destId="{59857BCC-B5E4-4AAE-809F-B331444FD839}" srcOrd="0" destOrd="0" presId="urn:microsoft.com/office/officeart/2008/layout/LinedList"/>
    <dgm:cxn modelId="{D2BB29A4-F2EC-4166-8227-F7BF6285F631}" type="presOf" srcId="{2AB7BB54-C7E3-4645-9888-609C6E9BD440}" destId="{5D01D8B2-C2C2-492E-A7A4-B717065C2216}" srcOrd="0" destOrd="0" presId="urn:microsoft.com/office/officeart/2008/layout/LinedList"/>
    <dgm:cxn modelId="{1174E6DD-60A8-493C-9CFD-D9BC9C665516}" type="presOf" srcId="{806E2B09-C94C-4AFB-B9B3-64B13985926A}" destId="{17625F8D-934A-4D0A-A895-E01C31C1DE18}" srcOrd="0" destOrd="0" presId="urn:microsoft.com/office/officeart/2008/layout/LinedList"/>
    <dgm:cxn modelId="{5617B867-D2A7-4A15-B5B3-244F00121BA1}" type="presParOf" srcId="{17625F8D-934A-4D0A-A895-E01C31C1DE18}" destId="{5CF6C65D-FB21-4EF6-8960-9CE5F927F0E6}" srcOrd="0" destOrd="0" presId="urn:microsoft.com/office/officeart/2008/layout/LinedList"/>
    <dgm:cxn modelId="{A85CEE83-931C-4AC4-8CB6-3E53E2D9BD5B}" type="presParOf" srcId="{17625F8D-934A-4D0A-A895-E01C31C1DE18}" destId="{7540AA34-1ACF-4C5E-8C25-CA23B0B61D39}" srcOrd="1" destOrd="0" presId="urn:microsoft.com/office/officeart/2008/layout/LinedList"/>
    <dgm:cxn modelId="{0C954748-EC9E-465B-B617-6BB322E3D0E8}" type="presParOf" srcId="{7540AA34-1ACF-4C5E-8C25-CA23B0B61D39}" destId="{5D01D8B2-C2C2-492E-A7A4-B717065C2216}" srcOrd="0" destOrd="0" presId="urn:microsoft.com/office/officeart/2008/layout/LinedList"/>
    <dgm:cxn modelId="{89218352-DD97-42F2-B061-528A51A0373F}" type="presParOf" srcId="{7540AA34-1ACF-4C5E-8C25-CA23B0B61D39}" destId="{8DBEF536-F670-4CCA-B344-09829833E335}" srcOrd="1" destOrd="0" presId="urn:microsoft.com/office/officeart/2008/layout/LinedList"/>
    <dgm:cxn modelId="{35254359-A7E4-480F-AEFC-148AA135F104}" type="presParOf" srcId="{17625F8D-934A-4D0A-A895-E01C31C1DE18}" destId="{9F49A118-DBE0-4560-962A-28BBB94ED2A2}" srcOrd="2" destOrd="0" presId="urn:microsoft.com/office/officeart/2008/layout/LinedList"/>
    <dgm:cxn modelId="{3F0F77BF-56E4-4F3C-84F7-99A1B0FC5BF8}" type="presParOf" srcId="{17625F8D-934A-4D0A-A895-E01C31C1DE18}" destId="{5A1C3F49-35B1-48A9-A8F1-BD0C22C5E24D}" srcOrd="3" destOrd="0" presId="urn:microsoft.com/office/officeart/2008/layout/LinedList"/>
    <dgm:cxn modelId="{BA585354-53F8-4CEC-A5A3-259ED47E209C}" type="presParOf" srcId="{5A1C3F49-35B1-48A9-A8F1-BD0C22C5E24D}" destId="{59857BCC-B5E4-4AAE-809F-B331444FD839}" srcOrd="0" destOrd="0" presId="urn:microsoft.com/office/officeart/2008/layout/LinedList"/>
    <dgm:cxn modelId="{6F37A572-68CD-49B0-8BC2-BC26B2B507A5}" type="presParOf" srcId="{5A1C3F49-35B1-48A9-A8F1-BD0C22C5E24D}" destId="{68A68FBD-E0EB-49ED-958C-F2371B7A18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FC618-FD8E-42A1-A73A-2C9473B1E1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B3FEFBA-0E7D-41A9-9328-2EA384776728}">
      <dgm:prSet/>
      <dgm:spPr/>
      <dgm:t>
        <a:bodyPr/>
        <a:lstStyle/>
        <a:p>
          <a:r>
            <a:rPr kumimoji="1" lang="ja-JP" b="1" dirty="0"/>
            <a:t>五分野合同の研修の</a:t>
          </a:r>
          <a:r>
            <a:rPr kumimoji="1" lang="ja-JP" altLang="en-US" b="1" dirty="0"/>
            <a:t>成果</a:t>
          </a:r>
          <a:endParaRPr lang="en-US" dirty="0"/>
        </a:p>
      </dgm:t>
    </dgm:pt>
    <dgm:pt modelId="{4D62450E-AD0A-4658-B50F-BFCCC8FC0220}" type="parTrans" cxnId="{3E0CF892-070D-464D-8730-D75C5243DD1F}">
      <dgm:prSet/>
      <dgm:spPr/>
      <dgm:t>
        <a:bodyPr/>
        <a:lstStyle/>
        <a:p>
          <a:endParaRPr lang="en-US"/>
        </a:p>
      </dgm:t>
    </dgm:pt>
    <dgm:pt modelId="{8D7324D0-5E09-4F88-B220-EB5215C5CE2E}" type="sibTrans" cxnId="{3E0CF892-070D-464D-8730-D75C5243DD1F}">
      <dgm:prSet/>
      <dgm:spPr/>
      <dgm:t>
        <a:bodyPr/>
        <a:lstStyle/>
        <a:p>
          <a:endParaRPr lang="en-US"/>
        </a:p>
      </dgm:t>
    </dgm:pt>
    <dgm:pt modelId="{A335F2D0-033C-4DCA-BE66-E3C519449E3A}">
      <dgm:prSet/>
      <dgm:spPr/>
      <dgm:t>
        <a:bodyPr/>
        <a:lstStyle/>
        <a:p>
          <a:r>
            <a:rPr lang="ja-JP" altLang="en-US" dirty="0"/>
            <a:t>他分野の状況を知る機会になった。また、他分野のことがわからないという気づきに繋がった。</a:t>
          </a:r>
          <a:endParaRPr lang="en-US" dirty="0"/>
        </a:p>
      </dgm:t>
    </dgm:pt>
    <dgm:pt modelId="{B3E70330-A93D-403D-B7BC-1DBAA57317EC}" type="parTrans" cxnId="{1C257658-DC6E-4787-85D4-729BBB764A10}">
      <dgm:prSet/>
      <dgm:spPr/>
      <dgm:t>
        <a:bodyPr/>
        <a:lstStyle/>
        <a:p>
          <a:endParaRPr lang="en-US"/>
        </a:p>
      </dgm:t>
    </dgm:pt>
    <dgm:pt modelId="{AF573F33-0BFF-475E-BF47-EFE7B2BCC6BC}" type="sibTrans" cxnId="{1C257658-DC6E-4787-85D4-729BBB764A10}">
      <dgm:prSet/>
      <dgm:spPr/>
      <dgm:t>
        <a:bodyPr/>
        <a:lstStyle/>
        <a:p>
          <a:endParaRPr lang="en-US"/>
        </a:p>
      </dgm:t>
    </dgm:pt>
    <dgm:pt modelId="{CCFC5F6F-3094-4C09-BD20-26FDB22DF8D7}">
      <dgm:prSet/>
      <dgm:spPr/>
      <dgm:t>
        <a:bodyPr/>
        <a:lstStyle/>
        <a:p>
          <a:r>
            <a:rPr kumimoji="1" lang="ja-JP" altLang="en-US" dirty="0"/>
            <a:t>各都道府県においてこれまで実施された基礎研修･更新研修の演習においては、これまで以上に様々な視点からの意見が出てくるようになった。</a:t>
          </a:r>
          <a:endParaRPr lang="en-US" dirty="0"/>
        </a:p>
      </dgm:t>
    </dgm:pt>
    <dgm:pt modelId="{15C1F4EE-AF47-44EF-AAF1-40A2678351FF}" type="parTrans" cxnId="{30AAFB48-276D-4128-BB53-00837FBF6B19}">
      <dgm:prSet/>
      <dgm:spPr/>
      <dgm:t>
        <a:bodyPr/>
        <a:lstStyle/>
        <a:p>
          <a:endParaRPr lang="en-US"/>
        </a:p>
      </dgm:t>
    </dgm:pt>
    <dgm:pt modelId="{A662B9DD-3FB3-4B37-A1AD-BC60C55A391F}" type="sibTrans" cxnId="{30AAFB48-276D-4128-BB53-00837FBF6B19}">
      <dgm:prSet/>
      <dgm:spPr/>
      <dgm:t>
        <a:bodyPr/>
        <a:lstStyle/>
        <a:p>
          <a:endParaRPr lang="en-US"/>
        </a:p>
      </dgm:t>
    </dgm:pt>
    <dgm:pt modelId="{541135D4-1BDD-4D6A-B8F9-BBD20C833363}">
      <dgm:prSet/>
      <dgm:spPr/>
      <dgm:t>
        <a:bodyPr/>
        <a:lstStyle/>
        <a:p>
          <a:r>
            <a:rPr kumimoji="1" lang="ja-JP" dirty="0"/>
            <a:t> </a:t>
          </a:r>
          <a:r>
            <a:rPr kumimoji="1" lang="ja-JP" altLang="en-US" dirty="0"/>
            <a:t>研修の準備段階で、それぞれの分野の研修委員から押さえておきたい情報、確認しておきたい内容がこれまで以上に出てきており、研修の質の向上に結びついている。</a:t>
          </a:r>
          <a:endParaRPr lang="en-US" dirty="0"/>
        </a:p>
      </dgm:t>
    </dgm:pt>
    <dgm:pt modelId="{029213CF-3F62-421B-982D-A79313C0C51C}" type="parTrans" cxnId="{9C83CB12-5167-4A0E-8487-526F25B79C77}">
      <dgm:prSet/>
      <dgm:spPr/>
      <dgm:t>
        <a:bodyPr/>
        <a:lstStyle/>
        <a:p>
          <a:endParaRPr kumimoji="1" lang="ja-JP" altLang="en-US"/>
        </a:p>
      </dgm:t>
    </dgm:pt>
    <dgm:pt modelId="{6B6641E2-8234-4CF2-A2D8-AA37CC2ACE31}" type="sibTrans" cxnId="{9C83CB12-5167-4A0E-8487-526F25B79C77}">
      <dgm:prSet/>
      <dgm:spPr/>
      <dgm:t>
        <a:bodyPr/>
        <a:lstStyle/>
        <a:p>
          <a:endParaRPr kumimoji="1" lang="ja-JP" altLang="en-US"/>
        </a:p>
      </dgm:t>
    </dgm:pt>
    <dgm:pt modelId="{C4529740-588D-4612-913E-341D90DCE784}" type="pres">
      <dgm:prSet presAssocID="{BF6FC618-FD8E-42A1-A73A-2C9473B1E1A6}" presName="linear" presStyleCnt="0">
        <dgm:presLayoutVars>
          <dgm:animLvl val="lvl"/>
          <dgm:resizeHandles val="exact"/>
        </dgm:presLayoutVars>
      </dgm:prSet>
      <dgm:spPr/>
    </dgm:pt>
    <dgm:pt modelId="{92FAF991-1FC7-4A8F-9FDB-D132B376DC69}" type="pres">
      <dgm:prSet presAssocID="{8B3FEFBA-0E7D-41A9-9328-2EA384776728}" presName="parentText" presStyleLbl="node1" presStyleIdx="0" presStyleCnt="1">
        <dgm:presLayoutVars>
          <dgm:chMax val="0"/>
          <dgm:bulletEnabled val="1"/>
        </dgm:presLayoutVars>
      </dgm:prSet>
      <dgm:spPr/>
    </dgm:pt>
    <dgm:pt modelId="{863382A3-EC66-4ADD-A68C-1792C843F404}" type="pres">
      <dgm:prSet presAssocID="{8B3FEFBA-0E7D-41A9-9328-2EA384776728}" presName="childText" presStyleLbl="revTx" presStyleIdx="0" presStyleCnt="1">
        <dgm:presLayoutVars>
          <dgm:bulletEnabled val="1"/>
        </dgm:presLayoutVars>
      </dgm:prSet>
      <dgm:spPr/>
    </dgm:pt>
  </dgm:ptLst>
  <dgm:cxnLst>
    <dgm:cxn modelId="{286B2307-0C0E-4534-BBBC-547C3DB2F232}" type="presOf" srcId="{541135D4-1BDD-4D6A-B8F9-BBD20C833363}" destId="{863382A3-EC66-4ADD-A68C-1792C843F404}" srcOrd="0" destOrd="2" presId="urn:microsoft.com/office/officeart/2005/8/layout/vList2"/>
    <dgm:cxn modelId="{9C83CB12-5167-4A0E-8487-526F25B79C77}" srcId="{8B3FEFBA-0E7D-41A9-9328-2EA384776728}" destId="{541135D4-1BDD-4D6A-B8F9-BBD20C833363}" srcOrd="2" destOrd="0" parTransId="{029213CF-3F62-421B-982D-A79313C0C51C}" sibTransId="{6B6641E2-8234-4CF2-A2D8-AA37CC2ACE31}"/>
    <dgm:cxn modelId="{50874916-B3B7-43EE-83A6-CEF29153F724}" type="presOf" srcId="{8B3FEFBA-0E7D-41A9-9328-2EA384776728}" destId="{92FAF991-1FC7-4A8F-9FDB-D132B376DC69}" srcOrd="0" destOrd="0" presId="urn:microsoft.com/office/officeart/2005/8/layout/vList2"/>
    <dgm:cxn modelId="{30AAFB48-276D-4128-BB53-00837FBF6B19}" srcId="{8B3FEFBA-0E7D-41A9-9328-2EA384776728}" destId="{CCFC5F6F-3094-4C09-BD20-26FDB22DF8D7}" srcOrd="1" destOrd="0" parTransId="{15C1F4EE-AF47-44EF-AAF1-40A2678351FF}" sibTransId="{A662B9DD-3FB3-4B37-A1AD-BC60C55A391F}"/>
    <dgm:cxn modelId="{277B3253-7BC4-4C72-8090-0F632E017F22}" type="presOf" srcId="{CCFC5F6F-3094-4C09-BD20-26FDB22DF8D7}" destId="{863382A3-EC66-4ADD-A68C-1792C843F404}" srcOrd="0" destOrd="1" presId="urn:microsoft.com/office/officeart/2005/8/layout/vList2"/>
    <dgm:cxn modelId="{1C257658-DC6E-4787-85D4-729BBB764A10}" srcId="{8B3FEFBA-0E7D-41A9-9328-2EA384776728}" destId="{A335F2D0-033C-4DCA-BE66-E3C519449E3A}" srcOrd="0" destOrd="0" parTransId="{B3E70330-A93D-403D-B7BC-1DBAA57317EC}" sibTransId="{AF573F33-0BFF-475E-BF47-EFE7B2BCC6BC}"/>
    <dgm:cxn modelId="{3E0CF892-070D-464D-8730-D75C5243DD1F}" srcId="{BF6FC618-FD8E-42A1-A73A-2C9473B1E1A6}" destId="{8B3FEFBA-0E7D-41A9-9328-2EA384776728}" srcOrd="0" destOrd="0" parTransId="{4D62450E-AD0A-4658-B50F-BFCCC8FC0220}" sibTransId="{8D7324D0-5E09-4F88-B220-EB5215C5CE2E}"/>
    <dgm:cxn modelId="{6A3603D7-5254-4893-9F1E-B38735124368}" type="presOf" srcId="{BF6FC618-FD8E-42A1-A73A-2C9473B1E1A6}" destId="{C4529740-588D-4612-913E-341D90DCE784}" srcOrd="0" destOrd="0" presId="urn:microsoft.com/office/officeart/2005/8/layout/vList2"/>
    <dgm:cxn modelId="{99350DE9-0B8B-4027-B295-96D2B493BDA0}" type="presOf" srcId="{A335F2D0-033C-4DCA-BE66-E3C519449E3A}" destId="{863382A3-EC66-4ADD-A68C-1792C843F404}" srcOrd="0" destOrd="0" presId="urn:microsoft.com/office/officeart/2005/8/layout/vList2"/>
    <dgm:cxn modelId="{0787C281-D82B-4ADD-8C65-41CDD58A147F}" type="presParOf" srcId="{C4529740-588D-4612-913E-341D90DCE784}" destId="{92FAF991-1FC7-4A8F-9FDB-D132B376DC69}" srcOrd="0" destOrd="0" presId="urn:microsoft.com/office/officeart/2005/8/layout/vList2"/>
    <dgm:cxn modelId="{5D12BE7A-D151-49F6-91D2-5CF084309214}" type="presParOf" srcId="{C4529740-588D-4612-913E-341D90DCE784}" destId="{863382A3-EC66-4ADD-A68C-1792C843F40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16FD54-F020-403C-A515-CA3768229D3D}"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330D1AB2-9BC1-43E8-8ACE-8F15DD428AE1}">
      <dgm:prSet/>
      <dgm:spPr/>
      <dgm:t>
        <a:bodyPr/>
        <a:lstStyle/>
        <a:p>
          <a:r>
            <a:rPr kumimoji="1" lang="ja-JP"/>
            <a:t>分野別研修の廃止に伴い，各分野特有の知識・技能等を習得する機会として，サビ管等に係る専門コース別研修の創設が望まれる。</a:t>
          </a:r>
          <a:endParaRPr lang="en-US"/>
        </a:p>
      </dgm:t>
    </dgm:pt>
    <dgm:pt modelId="{9CA455C7-3A28-469F-AB92-432FDB4E70B8}" type="parTrans" cxnId="{7A663C2B-5C81-4EDF-AD79-640BB4BAC45E}">
      <dgm:prSet/>
      <dgm:spPr/>
      <dgm:t>
        <a:bodyPr/>
        <a:lstStyle/>
        <a:p>
          <a:endParaRPr lang="en-US"/>
        </a:p>
      </dgm:t>
    </dgm:pt>
    <dgm:pt modelId="{52139013-E158-48EC-A744-3BF0CB3F6A0F}" type="sibTrans" cxnId="{7A663C2B-5C81-4EDF-AD79-640BB4BAC45E}">
      <dgm:prSet/>
      <dgm:spPr/>
      <dgm:t>
        <a:bodyPr/>
        <a:lstStyle/>
        <a:p>
          <a:endParaRPr lang="en-US"/>
        </a:p>
      </dgm:t>
    </dgm:pt>
    <dgm:pt modelId="{6EA8F080-E307-4112-9D09-21C5446FCC7B}">
      <dgm:prSet/>
      <dgm:spPr/>
      <dgm:t>
        <a:bodyPr/>
        <a:lstStyle/>
        <a:p>
          <a:r>
            <a:rPr kumimoji="1" lang="ja-JP"/>
            <a:t>児発管、各分野サビ管で行う個別支援計画の作成には、各分野の専門性を要するため。特に「児童」については，他分野と異なる 視点・技術が求められる場面が多いとされており，専門コース別研修等としての法定化を急ぐべきと考える。 </a:t>
          </a:r>
          <a:endParaRPr lang="en-US"/>
        </a:p>
      </dgm:t>
    </dgm:pt>
    <dgm:pt modelId="{173E2F7E-AE84-4222-9E2A-6AD4000AF378}" type="parTrans" cxnId="{888E648A-7C43-4B18-A33F-D68592105672}">
      <dgm:prSet/>
      <dgm:spPr/>
      <dgm:t>
        <a:bodyPr/>
        <a:lstStyle/>
        <a:p>
          <a:endParaRPr lang="en-US"/>
        </a:p>
      </dgm:t>
    </dgm:pt>
    <dgm:pt modelId="{A315EDE1-F4A8-4F7D-B001-65CD9393D508}" type="sibTrans" cxnId="{888E648A-7C43-4B18-A33F-D68592105672}">
      <dgm:prSet/>
      <dgm:spPr/>
      <dgm:t>
        <a:bodyPr/>
        <a:lstStyle/>
        <a:p>
          <a:endParaRPr lang="en-US"/>
        </a:p>
      </dgm:t>
    </dgm:pt>
    <dgm:pt modelId="{D5A25A16-0977-43F2-80CA-89C7B9041AA5}">
      <dgm:prSet/>
      <dgm:spPr/>
      <dgm:t>
        <a:bodyPr/>
        <a:lstStyle/>
        <a:p>
          <a:r>
            <a:rPr kumimoji="1" lang="ja-JP"/>
            <a:t>児童と就労等、支援が必要な利用者や支援方法及びアプローチ等は異なることから、分野別の研修実施は必要であると考えられる。</a:t>
          </a:r>
          <a:endParaRPr lang="en-US"/>
        </a:p>
      </dgm:t>
    </dgm:pt>
    <dgm:pt modelId="{FEA28C24-0D0D-493E-B3CA-359448E9B13A}" type="parTrans" cxnId="{E708C022-0EFD-44A8-A952-5C2AA556D907}">
      <dgm:prSet/>
      <dgm:spPr/>
      <dgm:t>
        <a:bodyPr/>
        <a:lstStyle/>
        <a:p>
          <a:endParaRPr lang="en-US"/>
        </a:p>
      </dgm:t>
    </dgm:pt>
    <dgm:pt modelId="{C143EC5B-508D-487E-AE3B-9DB94EDF90D4}" type="sibTrans" cxnId="{E708C022-0EFD-44A8-A952-5C2AA556D907}">
      <dgm:prSet/>
      <dgm:spPr/>
      <dgm:t>
        <a:bodyPr/>
        <a:lstStyle/>
        <a:p>
          <a:endParaRPr lang="en-US"/>
        </a:p>
      </dgm:t>
    </dgm:pt>
    <dgm:pt modelId="{36CBF459-CA1B-4D0F-A247-0CDC6C7CF9B2}">
      <dgm:prSet/>
      <dgm:spPr/>
      <dgm:t>
        <a:bodyPr/>
        <a:lstStyle/>
        <a:p>
          <a:r>
            <a:rPr kumimoji="1" lang="ja-JP"/>
            <a:t>調査研究全般に、サビ管・児発管と相談支援専門員や、サビ児管とケアマネの合同研修を実施することが有効であることを前提とした内容になっているため、児発管対象の研修プログラムだが、児童期の相談支援専門員が受講することを意識しておく必要はありそう。</a:t>
          </a:r>
          <a:endParaRPr lang="en-US"/>
        </a:p>
      </dgm:t>
    </dgm:pt>
    <dgm:pt modelId="{C291539C-D110-442D-A265-975A328173BF}" type="parTrans" cxnId="{0D11FA46-76D3-49EA-B329-005E3F945A34}">
      <dgm:prSet/>
      <dgm:spPr/>
      <dgm:t>
        <a:bodyPr/>
        <a:lstStyle/>
        <a:p>
          <a:endParaRPr lang="en-US"/>
        </a:p>
      </dgm:t>
    </dgm:pt>
    <dgm:pt modelId="{4670433F-6463-419B-AB65-4D3BDC43AD65}" type="sibTrans" cxnId="{0D11FA46-76D3-49EA-B329-005E3F945A34}">
      <dgm:prSet/>
      <dgm:spPr/>
      <dgm:t>
        <a:bodyPr/>
        <a:lstStyle/>
        <a:p>
          <a:endParaRPr lang="en-US"/>
        </a:p>
      </dgm:t>
    </dgm:pt>
    <dgm:pt modelId="{65F5BB91-7C3F-4FA5-97AB-E177118D2F7F}" type="pres">
      <dgm:prSet presAssocID="{BC16FD54-F020-403C-A515-CA3768229D3D}" presName="vert0" presStyleCnt="0">
        <dgm:presLayoutVars>
          <dgm:dir/>
          <dgm:animOne val="branch"/>
          <dgm:animLvl val="lvl"/>
        </dgm:presLayoutVars>
      </dgm:prSet>
      <dgm:spPr/>
    </dgm:pt>
    <dgm:pt modelId="{749FF593-BFB9-482A-945F-722F0635961B}" type="pres">
      <dgm:prSet presAssocID="{330D1AB2-9BC1-43E8-8ACE-8F15DD428AE1}" presName="thickLine" presStyleLbl="alignNode1" presStyleIdx="0" presStyleCnt="4"/>
      <dgm:spPr/>
    </dgm:pt>
    <dgm:pt modelId="{387980D4-9095-4FAA-A7B3-2A14E4321F09}" type="pres">
      <dgm:prSet presAssocID="{330D1AB2-9BC1-43E8-8ACE-8F15DD428AE1}" presName="horz1" presStyleCnt="0"/>
      <dgm:spPr/>
    </dgm:pt>
    <dgm:pt modelId="{2DE0A6F5-5337-40FE-B8FF-E60E6515DEE8}" type="pres">
      <dgm:prSet presAssocID="{330D1AB2-9BC1-43E8-8ACE-8F15DD428AE1}" presName="tx1" presStyleLbl="revTx" presStyleIdx="0" presStyleCnt="4"/>
      <dgm:spPr/>
    </dgm:pt>
    <dgm:pt modelId="{7BEB4A95-FA3D-409C-AB72-1E5757EA0EB7}" type="pres">
      <dgm:prSet presAssocID="{330D1AB2-9BC1-43E8-8ACE-8F15DD428AE1}" presName="vert1" presStyleCnt="0"/>
      <dgm:spPr/>
    </dgm:pt>
    <dgm:pt modelId="{E375FF91-56BC-47DC-BCDC-38988B33A519}" type="pres">
      <dgm:prSet presAssocID="{6EA8F080-E307-4112-9D09-21C5446FCC7B}" presName="thickLine" presStyleLbl="alignNode1" presStyleIdx="1" presStyleCnt="4"/>
      <dgm:spPr/>
    </dgm:pt>
    <dgm:pt modelId="{89A5B763-95D7-4512-A954-9DFBE09B85F6}" type="pres">
      <dgm:prSet presAssocID="{6EA8F080-E307-4112-9D09-21C5446FCC7B}" presName="horz1" presStyleCnt="0"/>
      <dgm:spPr/>
    </dgm:pt>
    <dgm:pt modelId="{3A6E1975-6964-4972-9325-B647309FC2F5}" type="pres">
      <dgm:prSet presAssocID="{6EA8F080-E307-4112-9D09-21C5446FCC7B}" presName="tx1" presStyleLbl="revTx" presStyleIdx="1" presStyleCnt="4"/>
      <dgm:spPr/>
    </dgm:pt>
    <dgm:pt modelId="{594B217E-6A49-4719-93FA-72E79187549B}" type="pres">
      <dgm:prSet presAssocID="{6EA8F080-E307-4112-9D09-21C5446FCC7B}" presName="vert1" presStyleCnt="0"/>
      <dgm:spPr/>
    </dgm:pt>
    <dgm:pt modelId="{3721A63F-518A-479E-AB25-D642C449C82F}" type="pres">
      <dgm:prSet presAssocID="{D5A25A16-0977-43F2-80CA-89C7B9041AA5}" presName="thickLine" presStyleLbl="alignNode1" presStyleIdx="2" presStyleCnt="4"/>
      <dgm:spPr/>
    </dgm:pt>
    <dgm:pt modelId="{03F02E49-2787-4D09-B8DC-509FFBE35EE3}" type="pres">
      <dgm:prSet presAssocID="{D5A25A16-0977-43F2-80CA-89C7B9041AA5}" presName="horz1" presStyleCnt="0"/>
      <dgm:spPr/>
    </dgm:pt>
    <dgm:pt modelId="{0D70DDDB-3C70-490C-BF05-5AFC12511785}" type="pres">
      <dgm:prSet presAssocID="{D5A25A16-0977-43F2-80CA-89C7B9041AA5}" presName="tx1" presStyleLbl="revTx" presStyleIdx="2" presStyleCnt="4"/>
      <dgm:spPr/>
    </dgm:pt>
    <dgm:pt modelId="{2A2747CD-A5CB-4C4D-92FA-4018B8EAC652}" type="pres">
      <dgm:prSet presAssocID="{D5A25A16-0977-43F2-80CA-89C7B9041AA5}" presName="vert1" presStyleCnt="0"/>
      <dgm:spPr/>
    </dgm:pt>
    <dgm:pt modelId="{A03FCF20-227B-4260-BB5C-AF79D7942E96}" type="pres">
      <dgm:prSet presAssocID="{36CBF459-CA1B-4D0F-A247-0CDC6C7CF9B2}" presName="thickLine" presStyleLbl="alignNode1" presStyleIdx="3" presStyleCnt="4"/>
      <dgm:spPr/>
    </dgm:pt>
    <dgm:pt modelId="{74138FD7-0AB6-4E40-A43C-CA8D0571FB38}" type="pres">
      <dgm:prSet presAssocID="{36CBF459-CA1B-4D0F-A247-0CDC6C7CF9B2}" presName="horz1" presStyleCnt="0"/>
      <dgm:spPr/>
    </dgm:pt>
    <dgm:pt modelId="{F90D5458-4BBA-4593-9581-CB88F9729149}" type="pres">
      <dgm:prSet presAssocID="{36CBF459-CA1B-4D0F-A247-0CDC6C7CF9B2}" presName="tx1" presStyleLbl="revTx" presStyleIdx="3" presStyleCnt="4"/>
      <dgm:spPr/>
    </dgm:pt>
    <dgm:pt modelId="{BC929C27-5B35-4B8D-A07A-36CC19AF81AB}" type="pres">
      <dgm:prSet presAssocID="{36CBF459-CA1B-4D0F-A247-0CDC6C7CF9B2}" presName="vert1" presStyleCnt="0"/>
      <dgm:spPr/>
    </dgm:pt>
  </dgm:ptLst>
  <dgm:cxnLst>
    <dgm:cxn modelId="{FDDA8E02-1376-4062-B85C-E09CA8AB45F8}" type="presOf" srcId="{6EA8F080-E307-4112-9D09-21C5446FCC7B}" destId="{3A6E1975-6964-4972-9325-B647309FC2F5}" srcOrd="0" destOrd="0" presId="urn:microsoft.com/office/officeart/2008/layout/LinedList"/>
    <dgm:cxn modelId="{03CB891F-57A7-4487-82FE-D2FCF48BCDDC}" type="presOf" srcId="{D5A25A16-0977-43F2-80CA-89C7B9041AA5}" destId="{0D70DDDB-3C70-490C-BF05-5AFC12511785}" srcOrd="0" destOrd="0" presId="urn:microsoft.com/office/officeart/2008/layout/LinedList"/>
    <dgm:cxn modelId="{E708C022-0EFD-44A8-A952-5C2AA556D907}" srcId="{BC16FD54-F020-403C-A515-CA3768229D3D}" destId="{D5A25A16-0977-43F2-80CA-89C7B9041AA5}" srcOrd="2" destOrd="0" parTransId="{FEA28C24-0D0D-493E-B3CA-359448E9B13A}" sibTransId="{C143EC5B-508D-487E-AE3B-9DB94EDF90D4}"/>
    <dgm:cxn modelId="{7A663C2B-5C81-4EDF-AD79-640BB4BAC45E}" srcId="{BC16FD54-F020-403C-A515-CA3768229D3D}" destId="{330D1AB2-9BC1-43E8-8ACE-8F15DD428AE1}" srcOrd="0" destOrd="0" parTransId="{9CA455C7-3A28-469F-AB92-432FDB4E70B8}" sibTransId="{52139013-E158-48EC-A744-3BF0CB3F6A0F}"/>
    <dgm:cxn modelId="{0D11FA46-76D3-49EA-B329-005E3F945A34}" srcId="{BC16FD54-F020-403C-A515-CA3768229D3D}" destId="{36CBF459-CA1B-4D0F-A247-0CDC6C7CF9B2}" srcOrd="3" destOrd="0" parTransId="{C291539C-D110-442D-A265-975A328173BF}" sibTransId="{4670433F-6463-419B-AB65-4D3BDC43AD65}"/>
    <dgm:cxn modelId="{888E648A-7C43-4B18-A33F-D68592105672}" srcId="{BC16FD54-F020-403C-A515-CA3768229D3D}" destId="{6EA8F080-E307-4112-9D09-21C5446FCC7B}" srcOrd="1" destOrd="0" parTransId="{173E2F7E-AE84-4222-9E2A-6AD4000AF378}" sibTransId="{A315EDE1-F4A8-4F7D-B001-65CD9393D508}"/>
    <dgm:cxn modelId="{603D27B1-C426-4E28-886C-71CFFF77B3D3}" type="presOf" srcId="{BC16FD54-F020-403C-A515-CA3768229D3D}" destId="{65F5BB91-7C3F-4FA5-97AB-E177118D2F7F}" srcOrd="0" destOrd="0" presId="urn:microsoft.com/office/officeart/2008/layout/LinedList"/>
    <dgm:cxn modelId="{0CE8A4B3-66F7-44EB-8BD0-1EFDE635C644}" type="presOf" srcId="{330D1AB2-9BC1-43E8-8ACE-8F15DD428AE1}" destId="{2DE0A6F5-5337-40FE-B8FF-E60E6515DEE8}" srcOrd="0" destOrd="0" presId="urn:microsoft.com/office/officeart/2008/layout/LinedList"/>
    <dgm:cxn modelId="{1764A3E9-34E1-4741-9E08-BB11DB7DC4F0}" type="presOf" srcId="{36CBF459-CA1B-4D0F-A247-0CDC6C7CF9B2}" destId="{F90D5458-4BBA-4593-9581-CB88F9729149}" srcOrd="0" destOrd="0" presId="urn:microsoft.com/office/officeart/2008/layout/LinedList"/>
    <dgm:cxn modelId="{590846DF-766E-4994-AB4E-E64F766DF4A6}" type="presParOf" srcId="{65F5BB91-7C3F-4FA5-97AB-E177118D2F7F}" destId="{749FF593-BFB9-482A-945F-722F0635961B}" srcOrd="0" destOrd="0" presId="urn:microsoft.com/office/officeart/2008/layout/LinedList"/>
    <dgm:cxn modelId="{6C16F39D-1DC2-4831-8CF9-1AEA1756C730}" type="presParOf" srcId="{65F5BB91-7C3F-4FA5-97AB-E177118D2F7F}" destId="{387980D4-9095-4FAA-A7B3-2A14E4321F09}" srcOrd="1" destOrd="0" presId="urn:microsoft.com/office/officeart/2008/layout/LinedList"/>
    <dgm:cxn modelId="{E887D520-D2CB-422D-9266-B2EA68FB38EC}" type="presParOf" srcId="{387980D4-9095-4FAA-A7B3-2A14E4321F09}" destId="{2DE0A6F5-5337-40FE-B8FF-E60E6515DEE8}" srcOrd="0" destOrd="0" presId="urn:microsoft.com/office/officeart/2008/layout/LinedList"/>
    <dgm:cxn modelId="{DD372E5A-ADB2-4E0C-9233-9FBFD852446E}" type="presParOf" srcId="{387980D4-9095-4FAA-A7B3-2A14E4321F09}" destId="{7BEB4A95-FA3D-409C-AB72-1E5757EA0EB7}" srcOrd="1" destOrd="0" presId="urn:microsoft.com/office/officeart/2008/layout/LinedList"/>
    <dgm:cxn modelId="{B801C34A-92A6-4867-A95B-A09A3BD76D51}" type="presParOf" srcId="{65F5BB91-7C3F-4FA5-97AB-E177118D2F7F}" destId="{E375FF91-56BC-47DC-BCDC-38988B33A519}" srcOrd="2" destOrd="0" presId="urn:microsoft.com/office/officeart/2008/layout/LinedList"/>
    <dgm:cxn modelId="{4C924202-4F9B-4F2D-82B8-3196421ABBBD}" type="presParOf" srcId="{65F5BB91-7C3F-4FA5-97AB-E177118D2F7F}" destId="{89A5B763-95D7-4512-A954-9DFBE09B85F6}" srcOrd="3" destOrd="0" presId="urn:microsoft.com/office/officeart/2008/layout/LinedList"/>
    <dgm:cxn modelId="{A8FF1AAE-3061-46A1-B4EB-D13AA219A674}" type="presParOf" srcId="{89A5B763-95D7-4512-A954-9DFBE09B85F6}" destId="{3A6E1975-6964-4972-9325-B647309FC2F5}" srcOrd="0" destOrd="0" presId="urn:microsoft.com/office/officeart/2008/layout/LinedList"/>
    <dgm:cxn modelId="{A74A7895-9264-4464-9063-1032A4896F0E}" type="presParOf" srcId="{89A5B763-95D7-4512-A954-9DFBE09B85F6}" destId="{594B217E-6A49-4719-93FA-72E79187549B}" srcOrd="1" destOrd="0" presId="urn:microsoft.com/office/officeart/2008/layout/LinedList"/>
    <dgm:cxn modelId="{93B92F65-43F6-4EE5-BEA5-146BE1B00D25}" type="presParOf" srcId="{65F5BB91-7C3F-4FA5-97AB-E177118D2F7F}" destId="{3721A63F-518A-479E-AB25-D642C449C82F}" srcOrd="4" destOrd="0" presId="urn:microsoft.com/office/officeart/2008/layout/LinedList"/>
    <dgm:cxn modelId="{6C1DA80F-DD66-457B-B9BD-F88C0D8FFD79}" type="presParOf" srcId="{65F5BB91-7C3F-4FA5-97AB-E177118D2F7F}" destId="{03F02E49-2787-4D09-B8DC-509FFBE35EE3}" srcOrd="5" destOrd="0" presId="urn:microsoft.com/office/officeart/2008/layout/LinedList"/>
    <dgm:cxn modelId="{E8BC038C-156B-414E-8D90-19FE55D12774}" type="presParOf" srcId="{03F02E49-2787-4D09-B8DC-509FFBE35EE3}" destId="{0D70DDDB-3C70-490C-BF05-5AFC12511785}" srcOrd="0" destOrd="0" presId="urn:microsoft.com/office/officeart/2008/layout/LinedList"/>
    <dgm:cxn modelId="{98AB3C35-E709-48DF-829E-8C6463CB47B6}" type="presParOf" srcId="{03F02E49-2787-4D09-B8DC-509FFBE35EE3}" destId="{2A2747CD-A5CB-4C4D-92FA-4018B8EAC652}" srcOrd="1" destOrd="0" presId="urn:microsoft.com/office/officeart/2008/layout/LinedList"/>
    <dgm:cxn modelId="{C81A97B5-F605-402D-AD3E-B655DCDF039D}" type="presParOf" srcId="{65F5BB91-7C3F-4FA5-97AB-E177118D2F7F}" destId="{A03FCF20-227B-4260-BB5C-AF79D7942E96}" srcOrd="6" destOrd="0" presId="urn:microsoft.com/office/officeart/2008/layout/LinedList"/>
    <dgm:cxn modelId="{6B298B01-9167-4A8F-A830-7290DD02DC78}" type="presParOf" srcId="{65F5BB91-7C3F-4FA5-97AB-E177118D2F7F}" destId="{74138FD7-0AB6-4E40-A43C-CA8D0571FB38}" srcOrd="7" destOrd="0" presId="urn:microsoft.com/office/officeart/2008/layout/LinedList"/>
    <dgm:cxn modelId="{162C2C0B-62E6-4EE5-BCC3-00C846A124F3}" type="presParOf" srcId="{74138FD7-0AB6-4E40-A43C-CA8D0571FB38}" destId="{F90D5458-4BBA-4593-9581-CB88F9729149}" srcOrd="0" destOrd="0" presId="urn:microsoft.com/office/officeart/2008/layout/LinedList"/>
    <dgm:cxn modelId="{EF1C4D68-82D0-403D-A038-AB859102F01C}" type="presParOf" srcId="{74138FD7-0AB6-4E40-A43C-CA8D0571FB38}" destId="{BC929C27-5B35-4B8D-A07A-36CC19AF81A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F991-1FC7-4A8F-9FDB-D132B376DC69}">
      <dsp:nvSpPr>
        <dsp:cNvPr id="0" name=""/>
        <dsp:cNvSpPr/>
      </dsp:nvSpPr>
      <dsp:spPr>
        <a:xfrm>
          <a:off x="0" y="60353"/>
          <a:ext cx="7886700" cy="8213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sz="2700" b="1" kern="1200" dirty="0"/>
            <a:t>五分野合同の研修の目的</a:t>
          </a:r>
          <a:endParaRPr lang="en-US" sz="2700" kern="1200" dirty="0"/>
        </a:p>
      </dsp:txBody>
      <dsp:txXfrm>
        <a:off x="40095" y="100448"/>
        <a:ext cx="7806510" cy="741150"/>
      </dsp:txXfrm>
    </dsp:sp>
    <dsp:sp modelId="{863382A3-EC66-4ADD-A68C-1792C843F404}">
      <dsp:nvSpPr>
        <dsp:cNvPr id="0" name=""/>
        <dsp:cNvSpPr/>
      </dsp:nvSpPr>
      <dsp:spPr>
        <a:xfrm>
          <a:off x="0" y="881694"/>
          <a:ext cx="7886700" cy="340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kumimoji="1" lang="ja-JP" sz="2100" kern="1200" dirty="0"/>
            <a:t>以前は・・・受講者の状況に応じた段階的な研修実施ができておらず受講者の質の担保が困難であることや、更新研修などの機会が設定されていないためサービス管理責任者等の要件を満たした後における</a:t>
          </a:r>
          <a:r>
            <a:rPr kumimoji="1" lang="ja-JP" sz="2100" b="1" kern="1200" dirty="0"/>
            <a:t>質の担保が困難</a:t>
          </a:r>
          <a:r>
            <a:rPr kumimoji="1" lang="ja-JP" sz="2100" kern="1200" dirty="0"/>
            <a:t>であることが指摘されていた。</a:t>
          </a:r>
          <a:endParaRPr lang="en-US" sz="2100" kern="1200" dirty="0"/>
        </a:p>
        <a:p>
          <a:pPr marL="228600" lvl="1" indent="-228600" algn="l" defTabSz="933450">
            <a:lnSpc>
              <a:spcPct val="90000"/>
            </a:lnSpc>
            <a:spcBef>
              <a:spcPct val="0"/>
            </a:spcBef>
            <a:spcAft>
              <a:spcPct val="20000"/>
            </a:spcAft>
            <a:buChar char="•"/>
          </a:pPr>
          <a:r>
            <a:rPr kumimoji="1" lang="ja-JP" sz="2100" kern="1200" dirty="0"/>
            <a:t>サービス管理責任者等の実務者の業務に対する認識は浸透してきているものの、</a:t>
          </a:r>
          <a:r>
            <a:rPr kumimoji="1" lang="ja-JP" sz="2100" b="1" kern="1200" dirty="0"/>
            <a:t>業務実行状況には個々に大きな差</a:t>
          </a:r>
          <a:r>
            <a:rPr kumimoji="1" lang="ja-JP" sz="2100" kern="1200" dirty="0"/>
            <a:t>があることが指摘されていた。 </a:t>
          </a:r>
          <a:endParaRPr lang="en-US" sz="2100" kern="1200" dirty="0"/>
        </a:p>
      </dsp:txBody>
      <dsp:txXfrm>
        <a:off x="0" y="881694"/>
        <a:ext cx="7886700" cy="3409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6C65D-FB21-4EF6-8960-9CE5F927F0E6}">
      <dsp:nvSpPr>
        <dsp:cNvPr id="0" name=""/>
        <dsp:cNvSpPr/>
      </dsp:nvSpPr>
      <dsp:spPr>
        <a:xfrm>
          <a:off x="0" y="0"/>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01D8B2-C2C2-492E-A7A4-B717065C2216}">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sz="2100" kern="1200" dirty="0"/>
            <a:t>一定期間毎の知識や技術の更新を図るとともに、</a:t>
          </a:r>
          <a:r>
            <a:rPr kumimoji="1" lang="ja-JP" sz="2100" b="1" u="sng" kern="1200" dirty="0"/>
            <a:t>実践の積み重ねを行いながら</a:t>
          </a:r>
          <a:r>
            <a:rPr kumimoji="1" lang="ja-JP" sz="2100" b="1" kern="1200" dirty="0"/>
            <a:t>段階的なスキルアップを図る</a:t>
          </a:r>
          <a:r>
            <a:rPr kumimoji="1" lang="ja-JP" sz="2100" kern="1200" dirty="0"/>
            <a:t>ことができるよう、研修を基礎研修、実践研修、更新研修と分け、実践研修・更新研修の受講に当たっては、一定の実務経験の要件を設定。 </a:t>
          </a:r>
          <a:endParaRPr lang="en-US" sz="2100" kern="1200" dirty="0"/>
        </a:p>
      </dsp:txBody>
      <dsp:txXfrm>
        <a:off x="0" y="0"/>
        <a:ext cx="7886700" cy="2175669"/>
      </dsp:txXfrm>
    </dsp:sp>
    <dsp:sp modelId="{9F49A118-DBE0-4560-962A-28BBB94ED2A2}">
      <dsp:nvSpPr>
        <dsp:cNvPr id="0" name=""/>
        <dsp:cNvSpPr/>
      </dsp:nvSpPr>
      <dsp:spPr>
        <a:xfrm>
          <a:off x="0" y="2175669"/>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57BCC-B5E4-4AAE-809F-B331444FD839}">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1" lang="ja-JP" sz="2100" b="1" kern="1200"/>
            <a:t>分野を超えた連携を図るため</a:t>
          </a:r>
          <a:r>
            <a:rPr kumimoji="1" lang="ja-JP" sz="2100" kern="1200"/>
            <a:t>の共通基盤を構築する等の観点から、サービス管理責任者研修の全分野及び児童発達支援管理責任者研修のカリキュラムを統一し、共通で実施していくことになった。</a:t>
          </a:r>
          <a:endParaRPr lang="en-US" sz="2100" kern="1200"/>
        </a:p>
      </dsp:txBody>
      <dsp:txXfrm>
        <a:off x="0" y="2175669"/>
        <a:ext cx="7886700" cy="21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F991-1FC7-4A8F-9FDB-D132B376DC69}">
      <dsp:nvSpPr>
        <dsp:cNvPr id="0" name=""/>
        <dsp:cNvSpPr/>
      </dsp:nvSpPr>
      <dsp:spPr>
        <a:xfrm>
          <a:off x="0" y="4464"/>
          <a:ext cx="7886700" cy="8213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ja-JP" sz="2700" b="1" kern="1200" dirty="0"/>
            <a:t>五分野合同の研修の</a:t>
          </a:r>
          <a:r>
            <a:rPr kumimoji="1" lang="ja-JP" altLang="en-US" sz="2700" b="1" kern="1200" dirty="0"/>
            <a:t>成果</a:t>
          </a:r>
          <a:endParaRPr lang="en-US" sz="2700" kern="1200" dirty="0"/>
        </a:p>
      </dsp:txBody>
      <dsp:txXfrm>
        <a:off x="40095" y="44559"/>
        <a:ext cx="7806510" cy="741150"/>
      </dsp:txXfrm>
    </dsp:sp>
    <dsp:sp modelId="{863382A3-EC66-4ADD-A68C-1792C843F404}">
      <dsp:nvSpPr>
        <dsp:cNvPr id="0" name=""/>
        <dsp:cNvSpPr/>
      </dsp:nvSpPr>
      <dsp:spPr>
        <a:xfrm>
          <a:off x="0" y="825804"/>
          <a:ext cx="7886700" cy="352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ja-JP" altLang="en-US" sz="2100" kern="1200" dirty="0"/>
            <a:t>他分野の状況を知る機会になった。また、他分野のことがわからないという気づきに繋がった。</a:t>
          </a:r>
          <a:endParaRPr lang="en-US" sz="2100" kern="1200" dirty="0"/>
        </a:p>
        <a:p>
          <a:pPr marL="228600" lvl="1" indent="-228600" algn="l" defTabSz="933450">
            <a:lnSpc>
              <a:spcPct val="90000"/>
            </a:lnSpc>
            <a:spcBef>
              <a:spcPct val="0"/>
            </a:spcBef>
            <a:spcAft>
              <a:spcPct val="20000"/>
            </a:spcAft>
            <a:buChar char="•"/>
          </a:pPr>
          <a:r>
            <a:rPr kumimoji="1" lang="ja-JP" altLang="en-US" sz="2100" kern="1200" dirty="0"/>
            <a:t>各都道府県においてこれまで実施された基礎研修･更新研修の演習においては、これまで以上に様々な視点からの意見が出てくるようになった。</a:t>
          </a:r>
          <a:endParaRPr lang="en-US" sz="2100" kern="1200" dirty="0"/>
        </a:p>
        <a:p>
          <a:pPr marL="228600" lvl="1" indent="-228600" algn="l" defTabSz="933450">
            <a:lnSpc>
              <a:spcPct val="90000"/>
            </a:lnSpc>
            <a:spcBef>
              <a:spcPct val="0"/>
            </a:spcBef>
            <a:spcAft>
              <a:spcPct val="20000"/>
            </a:spcAft>
            <a:buChar char="•"/>
          </a:pPr>
          <a:r>
            <a:rPr kumimoji="1" lang="ja-JP" sz="2100" kern="1200" dirty="0"/>
            <a:t> </a:t>
          </a:r>
          <a:r>
            <a:rPr kumimoji="1" lang="ja-JP" altLang="en-US" sz="2100" kern="1200" dirty="0"/>
            <a:t>研修の準備段階で、それぞれの分野の研修委員から押さえておきたい情報、確認しておきたい内容がこれまで以上に出てきており、研修の質の向上に結びついている。</a:t>
          </a:r>
          <a:endParaRPr lang="en-US" sz="2100" kern="1200" dirty="0"/>
        </a:p>
      </dsp:txBody>
      <dsp:txXfrm>
        <a:off x="0" y="825804"/>
        <a:ext cx="7886700" cy="352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FF593-BFB9-482A-945F-722F0635961B}">
      <dsp:nvSpPr>
        <dsp:cNvPr id="0" name=""/>
        <dsp:cNvSpPr/>
      </dsp:nvSpPr>
      <dsp:spPr>
        <a:xfrm>
          <a:off x="0" y="0"/>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E0A6F5-5337-40FE-B8FF-E60E6515DEE8}">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kumimoji="1" lang="ja-JP" sz="1500" kern="1200"/>
            <a:t>分野別研修の廃止に伴い，各分野特有の知識・技能等を習得する機会として，サビ管等に係る専門コース別研修の創設が望まれる。</a:t>
          </a:r>
          <a:endParaRPr lang="en-US" sz="1500" kern="1200"/>
        </a:p>
      </dsp:txBody>
      <dsp:txXfrm>
        <a:off x="0" y="0"/>
        <a:ext cx="7886700" cy="1087834"/>
      </dsp:txXfrm>
    </dsp:sp>
    <dsp:sp modelId="{E375FF91-56BC-47DC-BCDC-38988B33A519}">
      <dsp:nvSpPr>
        <dsp:cNvPr id="0" name=""/>
        <dsp:cNvSpPr/>
      </dsp:nvSpPr>
      <dsp:spPr>
        <a:xfrm>
          <a:off x="0" y="1087834"/>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E1975-6964-4972-9325-B647309FC2F5}">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kumimoji="1" lang="ja-JP" sz="1500" kern="1200"/>
            <a:t>児発管、各分野サビ管で行う個別支援計画の作成には、各分野の専門性を要するため。特に「児童」については，他分野と異なる 視点・技術が求められる場面が多いとされており，専門コース別研修等としての法定化を急ぐべきと考える。 </a:t>
          </a:r>
          <a:endParaRPr lang="en-US" sz="1500" kern="1200"/>
        </a:p>
      </dsp:txBody>
      <dsp:txXfrm>
        <a:off x="0" y="1087834"/>
        <a:ext cx="7886700" cy="1087834"/>
      </dsp:txXfrm>
    </dsp:sp>
    <dsp:sp modelId="{3721A63F-518A-479E-AB25-D642C449C82F}">
      <dsp:nvSpPr>
        <dsp:cNvPr id="0" name=""/>
        <dsp:cNvSpPr/>
      </dsp:nvSpPr>
      <dsp:spPr>
        <a:xfrm>
          <a:off x="0" y="2175669"/>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0DDDB-3C70-490C-BF05-5AFC12511785}">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kumimoji="1" lang="ja-JP" sz="1500" kern="1200"/>
            <a:t>児童と就労等、支援が必要な利用者や支援方法及びアプローチ等は異なることから、分野別の研修実施は必要であると考えられる。</a:t>
          </a:r>
          <a:endParaRPr lang="en-US" sz="1500" kern="1200"/>
        </a:p>
      </dsp:txBody>
      <dsp:txXfrm>
        <a:off x="0" y="2175669"/>
        <a:ext cx="7886700" cy="1087834"/>
      </dsp:txXfrm>
    </dsp:sp>
    <dsp:sp modelId="{A03FCF20-227B-4260-BB5C-AF79D7942E96}">
      <dsp:nvSpPr>
        <dsp:cNvPr id="0" name=""/>
        <dsp:cNvSpPr/>
      </dsp:nvSpPr>
      <dsp:spPr>
        <a:xfrm>
          <a:off x="0" y="3263503"/>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0D5458-4BBA-4593-9581-CB88F9729149}">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kumimoji="1" lang="ja-JP" sz="1500" kern="1200"/>
            <a:t>調査研究全般に、サビ管・児発管と相談支援専門員や、サビ児管とケアマネの合同研修を実施することが有効であることを前提とした内容になっているため、児発管対象の研修プログラムだが、児童期の相談支援専門員が受講することを意識しておく必要はありそう。</a:t>
          </a:r>
          <a:endParaRPr lang="en-US" sz="1500" kern="1200"/>
        </a:p>
      </dsp:txBody>
      <dsp:txXfrm>
        <a:off x="0" y="3263503"/>
        <a:ext cx="788670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384078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103907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308596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18833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390257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84237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232820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236117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78868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326776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67EEA6-0F1A-4007-812C-982AD7D19DCA}" type="datetimeFigureOut">
              <a:rPr kumimoji="1" lang="ja-JP" altLang="en-US" smtClean="0"/>
              <a:t>2021/6/5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75465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7EEA6-0F1A-4007-812C-982AD7D19DCA}" type="datetimeFigureOut">
              <a:rPr kumimoji="1" lang="ja-JP" altLang="en-US" smtClean="0"/>
              <a:t>2021/6/5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294A9-F999-4906-8B4B-3943B516D410}" type="slidenum">
              <a:rPr kumimoji="1" lang="ja-JP" altLang="en-US" smtClean="0"/>
              <a:t>‹#›</a:t>
            </a:fld>
            <a:endParaRPr kumimoji="1" lang="ja-JP" altLang="en-US"/>
          </a:p>
        </p:txBody>
      </p:sp>
    </p:spTree>
    <p:extLst>
      <p:ext uri="{BB962C8B-B14F-4D97-AF65-F5344CB8AC3E}">
        <p14:creationId xmlns:p14="http://schemas.microsoft.com/office/powerpoint/2010/main" val="308815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曇った空">
            <a:extLst>
              <a:ext uri="{FF2B5EF4-FFF2-40B4-BE49-F238E27FC236}">
                <a16:creationId xmlns:a16="http://schemas.microsoft.com/office/drawing/2014/main" id="{5F55310B-F044-497B-82EA-BE39B99DFA26}"/>
              </a:ext>
            </a:extLst>
          </p:cNvPr>
          <p:cNvPicPr>
            <a:picLocks noChangeAspect="1"/>
          </p:cNvPicPr>
          <p:nvPr/>
        </p:nvPicPr>
        <p:blipFill rotWithShape="1">
          <a:blip r:embed="rId2">
            <a:alphaModFix amt="50000"/>
          </a:blip>
          <a:srcRect l="11022" r="-1" b="-1"/>
          <a:stretch/>
        </p:blipFill>
        <p:spPr>
          <a:xfrm>
            <a:off x="20" y="10"/>
            <a:ext cx="9141693" cy="6857990"/>
          </a:xfrm>
          <a:prstGeom prst="rect">
            <a:avLst/>
          </a:prstGeom>
        </p:spPr>
      </p:pic>
      <p:sp>
        <p:nvSpPr>
          <p:cNvPr id="2" name="タイトル 1">
            <a:extLst>
              <a:ext uri="{FF2B5EF4-FFF2-40B4-BE49-F238E27FC236}">
                <a16:creationId xmlns:a16="http://schemas.microsoft.com/office/drawing/2014/main" id="{8EE5D5CE-BC0D-462A-A581-75EC5B1D8813}"/>
              </a:ext>
            </a:extLst>
          </p:cNvPr>
          <p:cNvSpPr>
            <a:spLocks noGrp="1"/>
          </p:cNvSpPr>
          <p:nvPr>
            <p:ph type="ctrTitle"/>
          </p:nvPr>
        </p:nvSpPr>
        <p:spPr>
          <a:xfrm>
            <a:off x="1145286" y="1124712"/>
            <a:ext cx="6858000" cy="3063240"/>
          </a:xfrm>
        </p:spPr>
        <p:txBody>
          <a:bodyPr>
            <a:normAutofit/>
          </a:bodyPr>
          <a:lstStyle/>
          <a:p>
            <a:pPr algn="ctr">
              <a:lnSpc>
                <a:spcPct val="95000"/>
              </a:lnSpc>
            </a:pPr>
            <a:r>
              <a:rPr kumimoji="1" lang="ja-JP" altLang="en-US" sz="6000"/>
              <a:t>児童分野の</a:t>
            </a:r>
            <a:br>
              <a:rPr kumimoji="1" lang="en-US" altLang="ja-JP" sz="6000"/>
            </a:br>
            <a:r>
              <a:rPr kumimoji="1" lang="ja-JP" altLang="en-US" sz="6000"/>
              <a:t>専門コース別研修について</a:t>
            </a:r>
            <a:endParaRPr kumimoji="1" lang="ja-JP" altLang="en-US" sz="6000" dirty="0"/>
          </a:p>
        </p:txBody>
      </p:sp>
      <p:sp>
        <p:nvSpPr>
          <p:cNvPr id="3" name="字幕 2">
            <a:extLst>
              <a:ext uri="{FF2B5EF4-FFF2-40B4-BE49-F238E27FC236}">
                <a16:creationId xmlns:a16="http://schemas.microsoft.com/office/drawing/2014/main" id="{44A0E974-CCB7-4910-8724-6B25E574FEE0}"/>
              </a:ext>
            </a:extLst>
          </p:cNvPr>
          <p:cNvSpPr>
            <a:spLocks noGrp="1"/>
          </p:cNvSpPr>
          <p:nvPr>
            <p:ph type="subTitle" idx="1"/>
          </p:nvPr>
        </p:nvSpPr>
        <p:spPr>
          <a:xfrm>
            <a:off x="1145286" y="4599432"/>
            <a:ext cx="6858000" cy="1227520"/>
          </a:xfrm>
        </p:spPr>
        <p:txBody>
          <a:bodyPr>
            <a:normAutofit/>
          </a:bodyPr>
          <a:lstStyle/>
          <a:p>
            <a:pPr algn="ctr">
              <a:lnSpc>
                <a:spcPct val="90000"/>
              </a:lnSpc>
            </a:pPr>
            <a:r>
              <a:rPr kumimoji="1" lang="ja-JP" altLang="en-US" sz="1800" dirty="0"/>
              <a:t>６月３０日</a:t>
            </a:r>
            <a:endParaRPr kumimoji="1" lang="en-US" altLang="ja-JP" sz="1800" dirty="0"/>
          </a:p>
          <a:p>
            <a:pPr algn="ctr">
              <a:lnSpc>
                <a:spcPct val="90000"/>
              </a:lnSpc>
            </a:pPr>
            <a:r>
              <a:rPr kumimoji="1" lang="ja-JP" altLang="en-US" sz="1800" dirty="0"/>
              <a:t>令和３年度サービス管理責任者等指導者養成研修</a:t>
            </a:r>
            <a:endParaRPr kumimoji="1" lang="en-US" altLang="ja-JP" sz="1800" dirty="0"/>
          </a:p>
          <a:p>
            <a:pPr algn="ctr">
              <a:lnSpc>
                <a:spcPct val="90000"/>
              </a:lnSpc>
            </a:pPr>
            <a:r>
              <a:rPr kumimoji="1" lang="ja-JP" altLang="en-US" sz="1800" dirty="0"/>
              <a:t>専門コース別研修（障害児支援）</a:t>
            </a:r>
          </a:p>
        </p:txBody>
      </p:sp>
    </p:spTree>
    <p:extLst>
      <p:ext uri="{BB962C8B-B14F-4D97-AF65-F5344CB8AC3E}">
        <p14:creationId xmlns:p14="http://schemas.microsoft.com/office/powerpoint/2010/main" val="381498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9ADFF76-03B1-4CAF-A84C-888CD863CD2F}"/>
              </a:ext>
            </a:extLst>
          </p:cNvPr>
          <p:cNvSpPr>
            <a:spLocks noGrp="1"/>
          </p:cNvSpPr>
          <p:nvPr>
            <p:ph type="title"/>
          </p:nvPr>
        </p:nvSpPr>
        <p:spPr>
          <a:xfrm>
            <a:off x="628650" y="365125"/>
            <a:ext cx="7886700" cy="1325563"/>
          </a:xfrm>
        </p:spPr>
        <p:txBody>
          <a:bodyPr>
            <a:normAutofit/>
          </a:bodyPr>
          <a:lstStyle/>
          <a:p>
            <a:pPr algn="ctr"/>
            <a:r>
              <a:rPr kumimoji="1" lang="ja-JP" altLang="en-US" sz="4700" dirty="0"/>
              <a:t>これまでの経過</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005EA973-2945-4E2F-A396-EF1CB1667FCA}"/>
              </a:ext>
            </a:extLst>
          </p:cNvPr>
          <p:cNvSpPr>
            <a:spLocks noGrp="1"/>
          </p:cNvSpPr>
          <p:nvPr>
            <p:ph idx="1"/>
          </p:nvPr>
        </p:nvSpPr>
        <p:spPr>
          <a:xfrm>
            <a:off x="628650" y="1929384"/>
            <a:ext cx="7886700" cy="4674616"/>
          </a:xfrm>
        </p:spPr>
        <p:txBody>
          <a:bodyPr>
            <a:noAutofit/>
          </a:bodyPr>
          <a:lstStyle/>
          <a:p>
            <a:pPr marL="266700" indent="-266700"/>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2015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年度から</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2017</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度に実施した「障害福祉サービスにおける質の確保とキャリア形成に関する研究」において、主にサービス管理責任者等の研修体系について調査・研究し、モデル事業を通じて、基礎研修・実践研修・更新研修の各標準プログラムの開発を行った。この研究における今後の課題として、一般的な知識・技術だけでなく、</a:t>
            </a:r>
            <a:r>
              <a:rPr lang="ja-JP" altLang="ja-JP" sz="1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専門的な知識・技術を獲得する必要性と、相談支援専門員とサービス管理責任者等の相互理解と連携の必要性が把握</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されたところである。</a:t>
            </a:r>
          </a:p>
          <a:p>
            <a:pPr marL="266700" indent="133350"/>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そこで、平成</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30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〜令和元年度 障害者政策総合研究事業の総合研究報告書として、「相談支援専門員及びサービス管理責任者等の専門知識等の向上並びに高齢化対応を含めた連携促進のための研究」（研究代表者 高⽊憲司氏）において、相談支援専門員とサービス管理責任者等が専門的な知識とスキルを獲得するために、共通して受講できる専門コース別研修の標準プログラム案を開発した。</a:t>
            </a:r>
            <a:r>
              <a:rPr lang="en-US"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2018</a:t>
            </a:r>
            <a:r>
              <a:rPr lang="ja-JP" altLang="ja-JP" sz="1800" b="1" u="sng" kern="100" dirty="0">
                <a:effectLst/>
                <a:latin typeface="游明朝" panose="02020400000000000000" pitchFamily="18" charset="-128"/>
                <a:ea typeface="游明朝" panose="02020400000000000000" pitchFamily="18" charset="-128"/>
                <a:cs typeface="Times New Roman" panose="02020603050405020304" pitchFamily="18" charset="0"/>
              </a:rPr>
              <a:t>年度は、特に標準化が求められている「障害児支援」「就労支援」を中心に標準プログラム案の作成を行った。</a:t>
            </a:r>
          </a:p>
          <a:p>
            <a:pPr marL="266700" indent="133350"/>
            <a:r>
              <a:rPr lang="ja-JP" altLang="ja-JP" sz="1800" kern="100" dirty="0">
                <a:solidFill>
                  <a:schemeClr val="accent1">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今年度の国研修においては、上記の開発された「専門コース別研修の標準プログラム案」の中で、「障害児支援」について、そのプログラム案の概要と解説を示していくことになった。</a:t>
            </a:r>
          </a:p>
        </p:txBody>
      </p:sp>
    </p:spTree>
    <p:extLst>
      <p:ext uri="{BB962C8B-B14F-4D97-AF65-F5344CB8AC3E}">
        <p14:creationId xmlns:p14="http://schemas.microsoft.com/office/powerpoint/2010/main" val="129018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6D1417-85BC-4C84-AF8A-A05D0984CAC6}"/>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93F008F-AB2A-4EA2-B7C3-817E257CA8EC}"/>
              </a:ext>
            </a:extLst>
          </p:cNvPr>
          <p:cNvSpPr>
            <a:spLocks noGrp="1"/>
          </p:cNvSpPr>
          <p:nvPr>
            <p:ph type="title"/>
          </p:nvPr>
        </p:nvSpPr>
        <p:spPr>
          <a:xfrm>
            <a:off x="628650" y="365125"/>
            <a:ext cx="7886700" cy="1325563"/>
          </a:xfrm>
        </p:spPr>
        <p:txBody>
          <a:bodyPr>
            <a:normAutofit/>
          </a:bodyPr>
          <a:lstStyle/>
          <a:p>
            <a:r>
              <a:rPr kumimoji="1" lang="ja-JP" altLang="en-US" dirty="0"/>
              <a:t>確認しておきたいこと</a:t>
            </a:r>
          </a:p>
        </p:txBody>
      </p:sp>
      <p:graphicFrame>
        <p:nvGraphicFramePr>
          <p:cNvPr id="5" name="コンテンツ プレースホルダー 2">
            <a:extLst>
              <a:ext uri="{FF2B5EF4-FFF2-40B4-BE49-F238E27FC236}">
                <a16:creationId xmlns:a16="http://schemas.microsoft.com/office/drawing/2014/main" id="{515BDB98-22DF-45CB-BB21-D46193E8671B}"/>
              </a:ext>
            </a:extLst>
          </p:cNvPr>
          <p:cNvGraphicFramePr>
            <a:graphicFrameLocks noGrp="1"/>
          </p:cNvGraphicFramePr>
          <p:nvPr>
            <p:ph idx="1"/>
            <p:extLst>
              <p:ext uri="{D42A27DB-BD31-4B8C-83A1-F6EECF244321}">
                <p14:modId xmlns:p14="http://schemas.microsoft.com/office/powerpoint/2010/main" val="6677687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a:extLst>
              <a:ext uri="{FF2B5EF4-FFF2-40B4-BE49-F238E27FC236}">
                <a16:creationId xmlns:a16="http://schemas.microsoft.com/office/drawing/2014/main" id="{DE236533-7FF2-48A8-A2BC-813878936278}"/>
              </a:ext>
            </a:extLst>
          </p:cNvPr>
          <p:cNvSpPr txBox="1"/>
          <p:nvPr/>
        </p:nvSpPr>
        <p:spPr>
          <a:xfrm>
            <a:off x="93049" y="6185097"/>
            <a:ext cx="8957901" cy="307777"/>
          </a:xfrm>
          <a:prstGeom prst="rect">
            <a:avLst/>
          </a:prstGeom>
          <a:noFill/>
          <a:ln>
            <a:solidFill>
              <a:schemeClr val="accent1"/>
            </a:solidFill>
          </a:ln>
        </p:spPr>
        <p:txBody>
          <a:bodyPr wrap="none" rtlCol="0">
            <a:spAutoFit/>
          </a:bodyPr>
          <a:lstStyle/>
          <a:p>
            <a:r>
              <a:rPr kumimoji="1" lang="ja-JP" altLang="en-US" sz="1400" dirty="0">
                <a:solidFill>
                  <a:schemeClr val="accent1">
                    <a:lumMod val="75000"/>
                  </a:schemeClr>
                </a:solidFill>
              </a:rPr>
              <a:t>「</a:t>
            </a:r>
            <a:r>
              <a:rPr kumimoji="1" lang="en-US" altLang="ja-JP" sz="1400" dirty="0">
                <a:solidFill>
                  <a:schemeClr val="accent1">
                    <a:lumMod val="75000"/>
                  </a:schemeClr>
                </a:solidFill>
              </a:rPr>
              <a:t>H30</a:t>
            </a:r>
            <a:r>
              <a:rPr kumimoji="1" lang="ja-JP" altLang="en-US" sz="1400" dirty="0">
                <a:solidFill>
                  <a:schemeClr val="accent1">
                    <a:lumMod val="75000"/>
                  </a:schemeClr>
                </a:solidFill>
              </a:rPr>
              <a:t>社保審障害者部会　</a:t>
            </a:r>
            <a:r>
              <a:rPr lang="ja-JP" altLang="en-US" sz="1400" dirty="0">
                <a:solidFill>
                  <a:schemeClr val="accent1">
                    <a:lumMod val="75000"/>
                  </a:schemeClr>
                </a:solidFill>
              </a:rPr>
              <a:t>相談支援専門員及びサービス管理責任者等の 研修制度の見直しについて」より抜粋</a:t>
            </a:r>
            <a:endParaRPr kumimoji="1" lang="ja-JP" altLang="en-US" sz="1400" dirty="0">
              <a:solidFill>
                <a:schemeClr val="accent1">
                  <a:lumMod val="75000"/>
                </a:schemeClr>
              </a:solidFill>
            </a:endParaRPr>
          </a:p>
        </p:txBody>
      </p:sp>
    </p:spTree>
    <p:extLst>
      <p:ext uri="{BB962C8B-B14F-4D97-AF65-F5344CB8AC3E}">
        <p14:creationId xmlns:p14="http://schemas.microsoft.com/office/powerpoint/2010/main" val="342574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4D8FE1-C17F-428A-948E-265EE0CC5C46}"/>
              </a:ext>
            </a:extLst>
          </p:cNvPr>
          <p:cNvPicPr>
            <a:picLocks noChangeAspect="1"/>
          </p:cNvPicPr>
          <p:nvPr/>
        </p:nvPicPr>
        <p:blipFill rotWithShape="1">
          <a:blip r:embed="rId2">
            <a:duotone>
              <a:schemeClr val="bg2">
                <a:shade val="45000"/>
                <a:satMod val="135000"/>
              </a:schemeClr>
              <a:prstClr val="white"/>
            </a:duotone>
          </a:blip>
          <a:srcRect l="2324" r="8675"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F4562F3-5BE7-47FE-9FDA-554CA735D4FB}"/>
              </a:ext>
            </a:extLst>
          </p:cNvPr>
          <p:cNvSpPr>
            <a:spLocks noGrp="1"/>
          </p:cNvSpPr>
          <p:nvPr>
            <p:ph type="title"/>
          </p:nvPr>
        </p:nvSpPr>
        <p:spPr>
          <a:xfrm>
            <a:off x="628650" y="365125"/>
            <a:ext cx="7886700" cy="1325563"/>
          </a:xfrm>
        </p:spPr>
        <p:txBody>
          <a:bodyPr>
            <a:normAutofit/>
          </a:bodyPr>
          <a:lstStyle/>
          <a:p>
            <a:r>
              <a:rPr kumimoji="1" lang="ja-JP" altLang="en-US" dirty="0"/>
              <a:t>確認しておきたいこと２</a:t>
            </a:r>
          </a:p>
        </p:txBody>
      </p:sp>
      <p:graphicFrame>
        <p:nvGraphicFramePr>
          <p:cNvPr id="5" name="コンテンツ プレースホルダー 2">
            <a:extLst>
              <a:ext uri="{FF2B5EF4-FFF2-40B4-BE49-F238E27FC236}">
                <a16:creationId xmlns:a16="http://schemas.microsoft.com/office/drawing/2014/main" id="{427A1089-60FF-4A21-B4BC-40CF1E96F8DD}"/>
              </a:ext>
            </a:extLst>
          </p:cNvPr>
          <p:cNvGraphicFramePr>
            <a:graphicFrameLocks noGrp="1"/>
          </p:cNvGraphicFramePr>
          <p:nvPr>
            <p:ph idx="1"/>
            <p:extLst>
              <p:ext uri="{D42A27DB-BD31-4B8C-83A1-F6EECF244321}">
                <p14:modId xmlns:p14="http://schemas.microsoft.com/office/powerpoint/2010/main" val="250216279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a:extLst>
              <a:ext uri="{FF2B5EF4-FFF2-40B4-BE49-F238E27FC236}">
                <a16:creationId xmlns:a16="http://schemas.microsoft.com/office/drawing/2014/main" id="{20395355-4E1B-4E2B-8DDE-8C76AD53523D}"/>
              </a:ext>
            </a:extLst>
          </p:cNvPr>
          <p:cNvSpPr txBox="1"/>
          <p:nvPr/>
        </p:nvSpPr>
        <p:spPr>
          <a:xfrm>
            <a:off x="93049" y="6185097"/>
            <a:ext cx="8957901" cy="307777"/>
          </a:xfrm>
          <a:prstGeom prst="rect">
            <a:avLst/>
          </a:prstGeom>
          <a:noFill/>
          <a:ln>
            <a:solidFill>
              <a:schemeClr val="accent1"/>
            </a:solidFill>
          </a:ln>
        </p:spPr>
        <p:txBody>
          <a:bodyPr wrap="none" rtlCol="0">
            <a:spAutoFit/>
          </a:bodyPr>
          <a:lstStyle/>
          <a:p>
            <a:r>
              <a:rPr kumimoji="1" lang="ja-JP" altLang="en-US" sz="1400" dirty="0">
                <a:solidFill>
                  <a:schemeClr val="accent1">
                    <a:lumMod val="75000"/>
                  </a:schemeClr>
                </a:solidFill>
              </a:rPr>
              <a:t>「</a:t>
            </a:r>
            <a:r>
              <a:rPr kumimoji="1" lang="en-US" altLang="ja-JP" sz="1400" dirty="0">
                <a:solidFill>
                  <a:schemeClr val="accent1">
                    <a:lumMod val="75000"/>
                  </a:schemeClr>
                </a:solidFill>
              </a:rPr>
              <a:t>H30</a:t>
            </a:r>
            <a:r>
              <a:rPr kumimoji="1" lang="ja-JP" altLang="en-US" sz="1400" dirty="0">
                <a:solidFill>
                  <a:schemeClr val="accent1">
                    <a:lumMod val="75000"/>
                  </a:schemeClr>
                </a:solidFill>
              </a:rPr>
              <a:t>社保審障害者部会　</a:t>
            </a:r>
            <a:r>
              <a:rPr lang="ja-JP" altLang="en-US" sz="1400" dirty="0">
                <a:solidFill>
                  <a:schemeClr val="accent1">
                    <a:lumMod val="75000"/>
                  </a:schemeClr>
                </a:solidFill>
              </a:rPr>
              <a:t>相談支援専門員及びサービス管理責任者等の 研修制度の見直しについて」より抜粋</a:t>
            </a:r>
            <a:endParaRPr kumimoji="1" lang="ja-JP" altLang="en-US" sz="1400" dirty="0">
              <a:solidFill>
                <a:schemeClr val="accent1">
                  <a:lumMod val="75000"/>
                </a:schemeClr>
              </a:solidFill>
            </a:endParaRPr>
          </a:p>
        </p:txBody>
      </p:sp>
    </p:spTree>
    <p:extLst>
      <p:ext uri="{BB962C8B-B14F-4D97-AF65-F5344CB8AC3E}">
        <p14:creationId xmlns:p14="http://schemas.microsoft.com/office/powerpoint/2010/main" val="15083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6D1417-85BC-4C84-AF8A-A05D0984CAC6}"/>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93F008F-AB2A-4EA2-B7C3-817E257CA8EC}"/>
              </a:ext>
            </a:extLst>
          </p:cNvPr>
          <p:cNvSpPr>
            <a:spLocks noGrp="1"/>
          </p:cNvSpPr>
          <p:nvPr>
            <p:ph type="title"/>
          </p:nvPr>
        </p:nvSpPr>
        <p:spPr>
          <a:xfrm>
            <a:off x="628650" y="365125"/>
            <a:ext cx="7886700" cy="1325563"/>
          </a:xfrm>
        </p:spPr>
        <p:txBody>
          <a:bodyPr>
            <a:normAutofit/>
          </a:bodyPr>
          <a:lstStyle/>
          <a:p>
            <a:r>
              <a:rPr kumimoji="1" lang="ja-JP" altLang="en-US" dirty="0"/>
              <a:t>確認しておきたいこと３</a:t>
            </a:r>
          </a:p>
        </p:txBody>
      </p:sp>
      <p:graphicFrame>
        <p:nvGraphicFramePr>
          <p:cNvPr id="5" name="コンテンツ プレースホルダー 2">
            <a:extLst>
              <a:ext uri="{FF2B5EF4-FFF2-40B4-BE49-F238E27FC236}">
                <a16:creationId xmlns:a16="http://schemas.microsoft.com/office/drawing/2014/main" id="{515BDB98-22DF-45CB-BB21-D46193E8671B}"/>
              </a:ext>
            </a:extLst>
          </p:cNvPr>
          <p:cNvGraphicFramePr>
            <a:graphicFrameLocks noGrp="1"/>
          </p:cNvGraphicFramePr>
          <p:nvPr>
            <p:ph idx="1"/>
            <p:extLst>
              <p:ext uri="{D42A27DB-BD31-4B8C-83A1-F6EECF244321}">
                <p14:modId xmlns:p14="http://schemas.microsoft.com/office/powerpoint/2010/main" val="3911441020"/>
              </p:ext>
            </p:extLst>
          </p:nvPr>
        </p:nvGraphicFramePr>
        <p:xfrm>
          <a:off x="628650" y="142938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四角形: 角を丸くする 2">
            <a:extLst>
              <a:ext uri="{FF2B5EF4-FFF2-40B4-BE49-F238E27FC236}">
                <a16:creationId xmlns:a16="http://schemas.microsoft.com/office/drawing/2014/main" id="{2031E27B-C6C1-46EF-B0E4-BE82F894F172}"/>
              </a:ext>
            </a:extLst>
          </p:cNvPr>
          <p:cNvSpPr/>
          <p:nvPr/>
        </p:nvSpPr>
        <p:spPr>
          <a:xfrm>
            <a:off x="274320" y="5862161"/>
            <a:ext cx="8707120" cy="914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kumimoji="1" lang="ja-JP" altLang="en-US" b="1" dirty="0"/>
              <a:t>ライフステージを越えた「支援」「意思決定」「潜在的ニーズ」「障害福祉」のあり方を振り返り、見直す機会になっているのではないか。</a:t>
            </a:r>
          </a:p>
        </p:txBody>
      </p:sp>
    </p:spTree>
    <p:extLst>
      <p:ext uri="{BB962C8B-B14F-4D97-AF65-F5344CB8AC3E}">
        <p14:creationId xmlns:p14="http://schemas.microsoft.com/office/powerpoint/2010/main" val="107813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7B6614-DE31-4C0A-9DAF-66ED2E9038E3}"/>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44E09BF-4B61-4072-B0AC-2DD53CDFA704}"/>
              </a:ext>
            </a:extLst>
          </p:cNvPr>
          <p:cNvSpPr>
            <a:spLocks noGrp="1"/>
          </p:cNvSpPr>
          <p:nvPr>
            <p:ph type="title"/>
          </p:nvPr>
        </p:nvSpPr>
        <p:spPr>
          <a:xfrm>
            <a:off x="628650" y="365125"/>
            <a:ext cx="7886700" cy="1325563"/>
          </a:xfrm>
        </p:spPr>
        <p:txBody>
          <a:bodyPr>
            <a:normAutofit/>
          </a:bodyPr>
          <a:lstStyle/>
          <a:p>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相談支援専門員とサービス管理責任者等が専門的な知識とスキルを獲得するために、共通して受講できる専門コース別研修の標準プログラム案を開発</a:t>
            </a:r>
            <a:r>
              <a:rPr lang="ja-JP" altLang="en-US" sz="2400" kern="100" dirty="0">
                <a:effectLst/>
                <a:latin typeface="游明朝" panose="02020400000000000000" pitchFamily="18" charset="-128"/>
                <a:ea typeface="游明朝" panose="02020400000000000000" pitchFamily="18" charset="-128"/>
                <a:cs typeface="Times New Roman" panose="02020603050405020304" pitchFamily="18" charset="0"/>
              </a:rPr>
              <a:t>した理由</a:t>
            </a:r>
            <a:endParaRPr kumimoji="1" lang="ja-JP" altLang="en-US" sz="2400" dirty="0"/>
          </a:p>
        </p:txBody>
      </p:sp>
      <p:graphicFrame>
        <p:nvGraphicFramePr>
          <p:cNvPr id="5" name="コンテンツ プレースホルダー 2">
            <a:extLst>
              <a:ext uri="{FF2B5EF4-FFF2-40B4-BE49-F238E27FC236}">
                <a16:creationId xmlns:a16="http://schemas.microsoft.com/office/drawing/2014/main" id="{94C859A5-4AE7-4DE5-B82E-0074FA8F7D01}"/>
              </a:ext>
            </a:extLst>
          </p:cNvPr>
          <p:cNvGraphicFramePr>
            <a:graphicFrameLocks noGrp="1"/>
          </p:cNvGraphicFramePr>
          <p:nvPr>
            <p:ph idx="1"/>
            <p:extLst>
              <p:ext uri="{D42A27DB-BD31-4B8C-83A1-F6EECF244321}">
                <p14:modId xmlns:p14="http://schemas.microsoft.com/office/powerpoint/2010/main" val="25816450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a:extLst>
              <a:ext uri="{FF2B5EF4-FFF2-40B4-BE49-F238E27FC236}">
                <a16:creationId xmlns:a16="http://schemas.microsoft.com/office/drawing/2014/main" id="{3F0346CF-AC1B-40DA-AF67-146A2252C766}"/>
              </a:ext>
            </a:extLst>
          </p:cNvPr>
          <p:cNvSpPr txBox="1"/>
          <p:nvPr/>
        </p:nvSpPr>
        <p:spPr>
          <a:xfrm>
            <a:off x="105454" y="6488669"/>
            <a:ext cx="8880891" cy="276999"/>
          </a:xfrm>
          <a:prstGeom prst="rect">
            <a:avLst/>
          </a:prstGeom>
          <a:noFill/>
          <a:ln>
            <a:solidFill>
              <a:schemeClr val="accent1"/>
            </a:solidFill>
          </a:ln>
        </p:spPr>
        <p:txBody>
          <a:bodyPr wrap="square" rtlCol="0">
            <a:spAutoFit/>
          </a:bodyPr>
          <a:lstStyle/>
          <a:p>
            <a:r>
              <a:rPr lang="ja-JP" altLang="en-US" sz="1200" dirty="0"/>
              <a:t>「相談支援専門員及びサービス管理責任者等の専門知識等の向上 並びに高齢化対応を含めた連携促進のための研究」より抜粋</a:t>
            </a:r>
            <a:endParaRPr kumimoji="1" lang="ja-JP" altLang="en-US" sz="1200" dirty="0"/>
          </a:p>
        </p:txBody>
      </p:sp>
    </p:spTree>
    <p:extLst>
      <p:ext uri="{BB962C8B-B14F-4D97-AF65-F5344CB8AC3E}">
        <p14:creationId xmlns:p14="http://schemas.microsoft.com/office/powerpoint/2010/main" val="189928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B581E8-E252-4A69-8805-9F278451F628}"/>
              </a:ext>
            </a:extLst>
          </p:cNvPr>
          <p:cNvSpPr txBox="1"/>
          <p:nvPr/>
        </p:nvSpPr>
        <p:spPr>
          <a:xfrm>
            <a:off x="105454" y="6488669"/>
            <a:ext cx="8880891" cy="276999"/>
          </a:xfrm>
          <a:prstGeom prst="rect">
            <a:avLst/>
          </a:prstGeom>
          <a:noFill/>
          <a:ln>
            <a:solidFill>
              <a:schemeClr val="accent1"/>
            </a:solidFill>
          </a:ln>
        </p:spPr>
        <p:txBody>
          <a:bodyPr wrap="square" rtlCol="0">
            <a:spAutoFit/>
          </a:bodyPr>
          <a:lstStyle/>
          <a:p>
            <a:r>
              <a:rPr lang="ja-JP" altLang="en-US" sz="1200" dirty="0"/>
              <a:t>相談支援専門員及びサービス管理責任者等の専門知識等の向上 並びに高齢化対応を含めた連携促進のための研究　</a:t>
            </a:r>
            <a:r>
              <a:rPr lang="en-US" altLang="ja-JP" sz="1200" dirty="0"/>
              <a:t>P66</a:t>
            </a:r>
            <a:r>
              <a:rPr lang="ja-JP" altLang="en-US" sz="1200" dirty="0"/>
              <a:t>より抜粋</a:t>
            </a:r>
            <a:endParaRPr kumimoji="1" lang="ja-JP" altLang="en-US" sz="1200" dirty="0"/>
          </a:p>
        </p:txBody>
      </p:sp>
      <p:pic>
        <p:nvPicPr>
          <p:cNvPr id="6" name="図 5">
            <a:extLst>
              <a:ext uri="{FF2B5EF4-FFF2-40B4-BE49-F238E27FC236}">
                <a16:creationId xmlns:a16="http://schemas.microsoft.com/office/drawing/2014/main" id="{85A511E6-C75A-4AF5-9E7A-931A0D1F1BE4}"/>
              </a:ext>
            </a:extLst>
          </p:cNvPr>
          <p:cNvPicPr>
            <a:picLocks noChangeAspect="1"/>
          </p:cNvPicPr>
          <p:nvPr/>
        </p:nvPicPr>
        <p:blipFill>
          <a:blip r:embed="rId2"/>
          <a:stretch>
            <a:fillRect/>
          </a:stretch>
        </p:blipFill>
        <p:spPr>
          <a:xfrm>
            <a:off x="304801" y="92332"/>
            <a:ext cx="8442960" cy="6296025"/>
          </a:xfrm>
          <a:prstGeom prst="rect">
            <a:avLst/>
          </a:prstGeom>
          <a:ln>
            <a:solidFill>
              <a:schemeClr val="accent1"/>
            </a:solidFill>
          </a:ln>
        </p:spPr>
      </p:pic>
    </p:spTree>
    <p:extLst>
      <p:ext uri="{BB962C8B-B14F-4D97-AF65-F5344CB8AC3E}">
        <p14:creationId xmlns:p14="http://schemas.microsoft.com/office/powerpoint/2010/main" val="93583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A1241-35CD-4689-8598-E0BCF93292A3}"/>
              </a:ext>
            </a:extLst>
          </p:cNvPr>
          <p:cNvSpPr>
            <a:spLocks noGrp="1"/>
          </p:cNvSpPr>
          <p:nvPr>
            <p:ph type="title"/>
          </p:nvPr>
        </p:nvSpPr>
        <p:spPr/>
        <p:txBody>
          <a:bodyPr/>
          <a:lstStyle/>
          <a:p>
            <a:r>
              <a:rPr kumimoji="1" lang="ja-JP" altLang="en-US" dirty="0"/>
              <a:t>これからの講義は</a:t>
            </a:r>
          </a:p>
        </p:txBody>
      </p:sp>
      <p:sp>
        <p:nvSpPr>
          <p:cNvPr id="3" name="コンテンツ プレースホルダー 2">
            <a:extLst>
              <a:ext uri="{FF2B5EF4-FFF2-40B4-BE49-F238E27FC236}">
                <a16:creationId xmlns:a16="http://schemas.microsoft.com/office/drawing/2014/main" id="{23D5B46D-2ED8-4F54-A3A7-894B01B40D84}"/>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2992924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1029</Words>
  <Application>Microsoft Office PowerPoint</Application>
  <PresentationFormat>画面に合わせる (4:3)</PresentationFormat>
  <Paragraphs>31</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游明朝</vt:lpstr>
      <vt:lpstr>Arial</vt:lpstr>
      <vt:lpstr>Calibri</vt:lpstr>
      <vt:lpstr>Calibri Light</vt:lpstr>
      <vt:lpstr>Office テーマ</vt:lpstr>
      <vt:lpstr>児童分野の 専門コース別研修について</vt:lpstr>
      <vt:lpstr>これまでの経過</vt:lpstr>
      <vt:lpstr>確認しておきたいこと</vt:lpstr>
      <vt:lpstr>確認しておきたいこと２</vt:lpstr>
      <vt:lpstr>確認しておきたいこと３</vt:lpstr>
      <vt:lpstr>相談支援専門員とサービス管理責任者等が専門的な知識とスキルを獲得するために、共通して受講できる専門コース別研修の標準プログラム案を開発した理由</vt:lpstr>
      <vt:lpstr>PowerPoint プレゼンテーション</vt:lpstr>
      <vt:lpstr>これからの講義は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児童分野の 専門コース別研修について</dc:title>
  <dc:creator>博一 金丸</dc:creator>
  <cp:lastModifiedBy>博一 金丸</cp:lastModifiedBy>
  <cp:revision>7</cp:revision>
  <dcterms:created xsi:type="dcterms:W3CDTF">2021-06-05T01:42:22Z</dcterms:created>
  <dcterms:modified xsi:type="dcterms:W3CDTF">2021-06-05T03:01:30Z</dcterms:modified>
</cp:coreProperties>
</file>