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65" r:id="rId4"/>
    <p:sldId id="264" r:id="rId5"/>
    <p:sldId id="259" r:id="rId6"/>
    <p:sldId id="260" r:id="rId7"/>
    <p:sldId id="267" r:id="rId8"/>
    <p:sldId id="266" r:id="rId9"/>
    <p:sldId id="261" r:id="rId10"/>
  </p:sldIdLst>
  <p:sldSz cx="9144000" cy="6858000" type="screen4x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48"/>
  </p:normalViewPr>
  <p:slideViewPr>
    <p:cSldViewPr snapToGrid="0" snapToObjects="1" showGuides="1">
      <p:cViewPr varScale="1">
        <p:scale>
          <a:sx n="59" d="100"/>
          <a:sy n="59" d="100"/>
        </p:scale>
        <p:origin x="1428" y="60"/>
      </p:cViewPr>
      <p:guideLst>
        <p:guide orient="horz" pos="2160"/>
        <p:guide pos="2880"/>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slide" Target="slides/slide7.xml" />
  <Relationship Id="rId13" Type="http://schemas.openxmlformats.org/officeDocument/2006/relationships/theme" Target="theme/theme1.xml" />
  <Relationship Id="rId3" Type="http://schemas.openxmlformats.org/officeDocument/2006/relationships/slide" Target="slides/slide2.xml" />
  <Relationship Id="rId7" Type="http://schemas.openxmlformats.org/officeDocument/2006/relationships/slide" Target="slides/slide6.xml" />
  <Relationship Id="rId12" Type="http://schemas.openxmlformats.org/officeDocument/2006/relationships/viewProps" Target="viewProps.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slide" Target="slides/slide5.xml" />
  <Relationship Id="rId11" Type="http://schemas.openxmlformats.org/officeDocument/2006/relationships/presProps" Target="presProps.xml" />
  <Relationship Id="rId5" Type="http://schemas.openxmlformats.org/officeDocument/2006/relationships/slide" Target="slides/slide4.xml" />
  <Relationship Id="rId10" Type="http://schemas.openxmlformats.org/officeDocument/2006/relationships/slide" Target="slides/slide9.xml" />
  <Relationship Id="rId4" Type="http://schemas.openxmlformats.org/officeDocument/2006/relationships/slide" Target="slides/slide3.xml" />
  <Relationship Id="rId9" Type="http://schemas.openxmlformats.org/officeDocument/2006/relationships/slide" Target="slides/slide8.xml" />
  <Relationship Id="rId14" Type="http://schemas.openxmlformats.org/officeDocument/2006/relationships/tableStyles" Target="tableStyles.xml" />
</Relationship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9A838A5-C748-C443-AE09-5342AB7A91CE}" type="datetimeFigureOut">
              <a:rPr kumimoji="1" lang="ja-JP" altLang="en-US" smtClean="0"/>
              <a:t>2021/6/2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3511828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9A838A5-C748-C443-AE09-5342AB7A91CE}" type="datetimeFigureOut">
              <a:rPr kumimoji="1" lang="ja-JP" altLang="en-US" smtClean="0"/>
              <a:t>2021/6/2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2790091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9A838A5-C748-C443-AE09-5342AB7A91CE}" type="datetimeFigureOut">
              <a:rPr kumimoji="1" lang="ja-JP" altLang="en-US" smtClean="0"/>
              <a:t>2021/6/2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1164569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9A838A5-C748-C443-AE09-5342AB7A91CE}" type="datetimeFigureOut">
              <a:rPr kumimoji="1" lang="ja-JP" altLang="en-US" smtClean="0"/>
              <a:t>2021/6/2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75758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9A838A5-C748-C443-AE09-5342AB7A91CE}" type="datetimeFigureOut">
              <a:rPr kumimoji="1" lang="ja-JP" altLang="en-US" smtClean="0"/>
              <a:t>2021/6/2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1181260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9A838A5-C748-C443-AE09-5342AB7A91CE}" type="datetimeFigureOut">
              <a:rPr kumimoji="1" lang="ja-JP" altLang="en-US" smtClean="0"/>
              <a:t>2021/6/2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95139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9A838A5-C748-C443-AE09-5342AB7A91CE}" type="datetimeFigureOut">
              <a:rPr kumimoji="1" lang="ja-JP" altLang="en-US" smtClean="0"/>
              <a:t>2021/6/2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1307979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9A838A5-C748-C443-AE09-5342AB7A91CE}" type="datetimeFigureOut">
              <a:rPr kumimoji="1" lang="ja-JP" altLang="en-US" smtClean="0"/>
              <a:t>2021/6/2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2308954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A838A5-C748-C443-AE09-5342AB7A91CE}" type="datetimeFigureOut">
              <a:rPr kumimoji="1" lang="ja-JP" altLang="en-US" smtClean="0"/>
              <a:t>2021/6/2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338691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9A838A5-C748-C443-AE09-5342AB7A91CE}" type="datetimeFigureOut">
              <a:rPr kumimoji="1" lang="ja-JP" altLang="en-US" smtClean="0"/>
              <a:t>2021/6/2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4228048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9A838A5-C748-C443-AE09-5342AB7A91CE}" type="datetimeFigureOut">
              <a:rPr kumimoji="1" lang="ja-JP" altLang="en-US" smtClean="0"/>
              <a:t>2021/6/2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1406299676"/>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A838A5-C748-C443-AE09-5342AB7A91CE}" type="datetimeFigureOut">
              <a:rPr kumimoji="1" lang="ja-JP" altLang="en-US" smtClean="0"/>
              <a:t>2021/6/2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36711292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5.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7.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8.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9.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06899FAA-92DC-524B-9148-1FBCC91EF957}"/>
              </a:ext>
            </a:extLst>
          </p:cNvPr>
          <p:cNvSpPr txBox="1"/>
          <p:nvPr/>
        </p:nvSpPr>
        <p:spPr>
          <a:xfrm>
            <a:off x="617220" y="625580"/>
            <a:ext cx="8092440" cy="3020590"/>
          </a:xfrm>
          <a:prstGeom prst="rect">
            <a:avLst/>
          </a:prstGeom>
          <a:noFill/>
        </p:spPr>
        <p:txBody>
          <a:bodyPr wrap="square" rtlCol="0">
            <a:noAutofit/>
          </a:bodyPr>
          <a:lstStyle/>
          <a:p>
            <a:pPr marL="577850" indent="-577850"/>
            <a:r>
              <a:rPr lang="ja-JP" altLang="en-US" sz="4800">
                <a:latin typeface="Meiryo" panose="020B0604030504040204" pitchFamily="34" charset="-128"/>
                <a:ea typeface="Meiryo" panose="020B0604030504040204" pitchFamily="34" charset="-128"/>
              </a:rPr>
              <a:t>講義</a:t>
            </a:r>
            <a:endParaRPr lang="en-US" altLang="ja-JP" sz="4800" dirty="0">
              <a:latin typeface="Meiryo" panose="020B0604030504040204" pitchFamily="34" charset="-128"/>
              <a:ea typeface="Meiryo" panose="020B0604030504040204" pitchFamily="34" charset="-128"/>
            </a:endParaRPr>
          </a:p>
          <a:p>
            <a:pPr marL="577850" indent="-577850" algn="ctr"/>
            <a:r>
              <a:rPr lang="ja-JP" altLang="en-US" sz="4800">
                <a:latin typeface="Meiryo" panose="020B0604030504040204" pitchFamily="34" charset="-128"/>
                <a:ea typeface="Meiryo" panose="020B0604030504040204" pitchFamily="34" charset="-128"/>
              </a:rPr>
              <a:t>「児童期における支援提供の基本姿勢」</a:t>
            </a:r>
            <a:r>
              <a:rPr lang="en-US" altLang="ja-JP" sz="4800" dirty="0">
                <a:latin typeface="Meiryo" panose="020B0604030504040204" pitchFamily="34" charset="-128"/>
                <a:ea typeface="Meiryo" panose="020B0604030504040204" pitchFamily="34" charset="-128"/>
              </a:rPr>
              <a:t>(90</a:t>
            </a:r>
            <a:r>
              <a:rPr lang="ja-JP" altLang="en-US" sz="4800">
                <a:latin typeface="Meiryo" panose="020B0604030504040204" pitchFamily="34" charset="-128"/>
                <a:ea typeface="Meiryo" panose="020B0604030504040204" pitchFamily="34" charset="-128"/>
              </a:rPr>
              <a:t>分</a:t>
            </a:r>
            <a:r>
              <a:rPr lang="en-US" altLang="ja-JP" sz="4800" dirty="0">
                <a:latin typeface="Meiryo" panose="020B0604030504040204" pitchFamily="34" charset="-128"/>
                <a:ea typeface="Meiryo" panose="020B0604030504040204" pitchFamily="34" charset="-128"/>
              </a:rPr>
              <a:t>)</a:t>
            </a:r>
          </a:p>
          <a:p>
            <a:pPr algn="ctr"/>
            <a:r>
              <a:rPr kumimoji="1" lang="ja-JP" altLang="en-US" sz="4800">
                <a:latin typeface="Meiryo" panose="020B0604030504040204" pitchFamily="34" charset="-128"/>
                <a:ea typeface="Meiryo" panose="020B0604030504040204" pitchFamily="34" charset="-128"/>
              </a:rPr>
              <a:t>についての概要と解説</a:t>
            </a:r>
            <a:endParaRPr kumimoji="1" lang="ja-JP" altLang="en-US" sz="4800"/>
          </a:p>
        </p:txBody>
      </p:sp>
      <p:sp>
        <p:nvSpPr>
          <p:cNvPr id="6" name="字幕 2">
            <a:extLst>
              <a:ext uri="{FF2B5EF4-FFF2-40B4-BE49-F238E27FC236}">
                <a16:creationId xmlns:a16="http://schemas.microsoft.com/office/drawing/2014/main" id="{7E9623AD-B9C8-A74E-BF0F-12239DE2C337}"/>
              </a:ext>
            </a:extLst>
          </p:cNvPr>
          <p:cNvSpPr>
            <a:spLocks noGrp="1"/>
          </p:cNvSpPr>
          <p:nvPr>
            <p:ph type="subTitle" idx="1"/>
          </p:nvPr>
        </p:nvSpPr>
        <p:spPr>
          <a:xfrm>
            <a:off x="1143000" y="4114800"/>
            <a:ext cx="6858000" cy="2591297"/>
          </a:xfrm>
        </p:spPr>
        <p:txBody>
          <a:bodyPr anchor="ctr" anchorCtr="1">
            <a:noAutofit/>
          </a:bodyPr>
          <a:lstStyle/>
          <a:p>
            <a:r>
              <a:rPr kumimoji="1" lang="ja-JP" altLang="en-US" sz="3000">
                <a:latin typeface="Meiryo" panose="020B0604030504040204" pitchFamily="34" charset="-128"/>
                <a:ea typeface="Meiryo" panose="020B0604030504040204" pitchFamily="34" charset="-128"/>
              </a:rPr>
              <a:t>品川区立品川児童学園</a:t>
            </a:r>
            <a:r>
              <a:rPr kumimoji="1" lang="en-US" altLang="ja-JP" sz="3000" dirty="0">
                <a:latin typeface="Meiryo" panose="020B0604030504040204" pitchFamily="34" charset="-128"/>
                <a:ea typeface="Meiryo" panose="020B0604030504040204" pitchFamily="34" charset="-128"/>
              </a:rPr>
              <a:t> </a:t>
            </a:r>
            <a:r>
              <a:rPr kumimoji="1" lang="ja-JP" altLang="en-US" sz="3000">
                <a:latin typeface="Meiryo" panose="020B0604030504040204" pitchFamily="34" charset="-128"/>
                <a:ea typeface="Meiryo" panose="020B0604030504040204" pitchFamily="34" charset="-128"/>
              </a:rPr>
              <a:t>施設長</a:t>
            </a:r>
            <a:endParaRPr kumimoji="1" lang="en-US" altLang="ja-JP" sz="3000"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社会福祉法人</a:t>
            </a:r>
            <a:r>
              <a:rPr lang="en-US" altLang="ja-JP" dirty="0">
                <a:latin typeface="Meiryo" panose="020B0604030504040204" pitchFamily="34" charset="-128"/>
                <a:ea typeface="Meiryo" panose="020B0604030504040204" pitchFamily="34" charset="-128"/>
              </a:rPr>
              <a:t> </a:t>
            </a:r>
            <a:r>
              <a:rPr lang="ja-JP" altLang="en-US">
                <a:latin typeface="Meiryo" panose="020B0604030504040204" pitchFamily="34" charset="-128"/>
                <a:ea typeface="Meiryo" panose="020B0604030504040204" pitchFamily="34" charset="-128"/>
              </a:rPr>
              <a:t>ゆうゆう</a:t>
            </a:r>
            <a:r>
              <a:rPr lang="en-US" altLang="ja-JP" dirty="0">
                <a:latin typeface="Meiryo" panose="020B0604030504040204" pitchFamily="34" charset="-128"/>
                <a:ea typeface="Meiryo" panose="020B0604030504040204" pitchFamily="34" charset="-128"/>
              </a:rPr>
              <a:t> </a:t>
            </a:r>
            <a:r>
              <a:rPr lang="ja-JP" altLang="en-US">
                <a:latin typeface="Meiryo" panose="020B0604030504040204" pitchFamily="34" charset="-128"/>
                <a:ea typeface="Meiryo" panose="020B0604030504040204" pitchFamily="34" charset="-128"/>
              </a:rPr>
              <a:t>理事</a:t>
            </a:r>
            <a:endParaRPr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一般社団法人</a:t>
            </a:r>
            <a:r>
              <a:rPr lang="en-US" altLang="ja-JP" dirty="0">
                <a:latin typeface="Meiryo" panose="020B0604030504040204" pitchFamily="34" charset="-128"/>
                <a:ea typeface="Meiryo" panose="020B0604030504040204" pitchFamily="34" charset="-128"/>
              </a:rPr>
              <a:t> </a:t>
            </a:r>
            <a:r>
              <a:rPr lang="ja-JP" altLang="en-US">
                <a:latin typeface="Meiryo" panose="020B0604030504040204" pitchFamily="34" charset="-128"/>
                <a:ea typeface="Meiryo" panose="020B0604030504040204" pitchFamily="34" charset="-128"/>
              </a:rPr>
              <a:t>全国児童発達支援協議会</a:t>
            </a:r>
            <a:r>
              <a:rPr lang="en-US" altLang="ja-JP" dirty="0">
                <a:latin typeface="Meiryo" panose="020B0604030504040204" pitchFamily="34" charset="-128"/>
                <a:ea typeface="Meiryo" panose="020B0604030504040204" pitchFamily="34" charset="-128"/>
              </a:rPr>
              <a:t> </a:t>
            </a:r>
            <a:r>
              <a:rPr lang="ja-JP" altLang="en-US">
                <a:latin typeface="Meiryo" panose="020B0604030504040204" pitchFamily="34" charset="-128"/>
                <a:ea typeface="Meiryo" panose="020B0604030504040204" pitchFamily="34" charset="-128"/>
              </a:rPr>
              <a:t>理事</a:t>
            </a:r>
            <a:endParaRPr lang="en-US" altLang="ja-JP" dirty="0">
              <a:latin typeface="Meiryo" panose="020B0604030504040204" pitchFamily="34" charset="-128"/>
              <a:ea typeface="Meiryo" panose="020B0604030504040204" pitchFamily="34" charset="-128"/>
            </a:endParaRPr>
          </a:p>
          <a:p>
            <a:endParaRPr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光真坊　浩史</a:t>
            </a:r>
            <a:endParaRPr kumimoji="1" lang="ja-JP" altLang="en-US">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3240382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84CCD4-CE9D-4ABF-BE0A-C412BB17DF4A}"/>
              </a:ext>
            </a:extLst>
          </p:cNvPr>
          <p:cNvSpPr>
            <a:spLocks noGrp="1"/>
          </p:cNvSpPr>
          <p:nvPr>
            <p:ph type="title"/>
          </p:nvPr>
        </p:nvSpPr>
        <p:spPr>
          <a:xfrm>
            <a:off x="331470" y="214313"/>
            <a:ext cx="7886700" cy="905828"/>
          </a:xfrm>
        </p:spPr>
        <p:txBody>
          <a:bodyPr/>
          <a:lstStyle/>
          <a:p>
            <a:r>
              <a:rPr kumimoji="1" lang="ja-JP" altLang="en-US" dirty="0">
                <a:latin typeface="Meiryo" panose="020B0604030504040204" pitchFamily="34" charset="-128"/>
                <a:ea typeface="Meiryo" panose="020B0604030504040204" pitchFamily="34" charset="-128"/>
              </a:rPr>
              <a:t>獲得目標</a:t>
            </a:r>
          </a:p>
        </p:txBody>
      </p:sp>
      <p:sp>
        <p:nvSpPr>
          <p:cNvPr id="3" name="コンテンツ プレースホルダー 2">
            <a:extLst>
              <a:ext uri="{FF2B5EF4-FFF2-40B4-BE49-F238E27FC236}">
                <a16:creationId xmlns:a16="http://schemas.microsoft.com/office/drawing/2014/main" id="{3357AFEB-BD0C-4169-BF27-DC564ADCE775}"/>
              </a:ext>
            </a:extLst>
          </p:cNvPr>
          <p:cNvSpPr>
            <a:spLocks noGrp="1"/>
          </p:cNvSpPr>
          <p:nvPr>
            <p:ph idx="1"/>
          </p:nvPr>
        </p:nvSpPr>
        <p:spPr>
          <a:xfrm>
            <a:off x="628650" y="1120141"/>
            <a:ext cx="8298180" cy="5649595"/>
          </a:xfrm>
        </p:spPr>
        <p:txBody>
          <a:bodyPr>
            <a:noAutofit/>
          </a:bodyPr>
          <a:lstStyle/>
          <a:p>
            <a:pPr marL="0" indent="0">
              <a:buNone/>
            </a:pPr>
            <a:r>
              <a:rPr kumimoji="1" lang="ja-JP" altLang="en-US">
                <a:latin typeface="Meiryo" panose="020B0604030504040204" pitchFamily="34" charset="-128"/>
                <a:ea typeface="Meiryo" panose="020B0604030504040204" pitchFamily="34" charset="-128"/>
              </a:rPr>
              <a:t>児童発達支援管理責任者として、児童の支援提供に関する基本姿勢を身につけることができる。</a:t>
            </a:r>
            <a:endParaRPr kumimoji="1" lang="en-US" altLang="ja-JP" dirty="0">
              <a:latin typeface="Meiryo" panose="020B0604030504040204" pitchFamily="34" charset="-128"/>
              <a:ea typeface="Meiryo" panose="020B0604030504040204" pitchFamily="34" charset="-128"/>
            </a:endParaRPr>
          </a:p>
          <a:p>
            <a:pPr marL="0" indent="0">
              <a:buNone/>
            </a:pPr>
            <a:r>
              <a:rPr lang="ja-JP" altLang="en-US">
                <a:latin typeface="Meiryo" panose="020B0604030504040204" pitchFamily="34" charset="-128"/>
                <a:ea typeface="Meiryo" panose="020B0604030504040204" pitchFamily="34" charset="-128"/>
              </a:rPr>
              <a:t>具体的には、</a:t>
            </a:r>
            <a:endParaRPr kumimoji="1"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障害児支援は、社会福祉事業であり、その趣旨に従った支援が提供できる。</a:t>
            </a:r>
            <a:endParaRPr lang="en-US" altLang="ja-JP" dirty="0">
              <a:latin typeface="Meiryo" panose="020B0604030504040204" pitchFamily="34" charset="-128"/>
              <a:ea typeface="Meiryo" panose="020B0604030504040204" pitchFamily="34" charset="-128"/>
            </a:endParaRPr>
          </a:p>
          <a:p>
            <a:r>
              <a:rPr kumimoji="1" lang="ja-JP" altLang="en-US">
                <a:latin typeface="Meiryo" panose="020B0604030504040204" pitchFamily="34" charset="-128"/>
                <a:ea typeface="Meiryo" panose="020B0604030504040204" pitchFamily="34" charset="-128"/>
              </a:rPr>
              <a:t>障害児支援は、子どもの権利条約に基づき、子どもの主体性を尊重した発達の保障であり、個別支援計画や日々の支援に反映させることができる。</a:t>
            </a:r>
            <a:endParaRPr kumimoji="1"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障害児支援は、障害者の権利条約に基づき、個々の障害や特性に応じて特別に配慮された支援や環境・配慮を行い、常にソーシャル・インクルージョンを常に意識した計画立案と支援ができる。</a:t>
            </a:r>
            <a:endParaRPr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児童発達支援管理責任者の役割を説明できる。</a:t>
            </a:r>
            <a:endParaRPr lang="en-US" altLang="ja-JP" dirty="0">
              <a:latin typeface="Meiryo" panose="020B0604030504040204" pitchFamily="34" charset="-128"/>
              <a:ea typeface="Meiryo" panose="020B0604030504040204" pitchFamily="34" charset="-128"/>
            </a:endParaRPr>
          </a:p>
          <a:p>
            <a:endParaRPr lang="en-US" altLang="ja-JP"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3395995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84CCD4-CE9D-4ABF-BE0A-C412BB17DF4A}"/>
              </a:ext>
            </a:extLst>
          </p:cNvPr>
          <p:cNvSpPr>
            <a:spLocks noGrp="1"/>
          </p:cNvSpPr>
          <p:nvPr>
            <p:ph type="title"/>
          </p:nvPr>
        </p:nvSpPr>
        <p:spPr>
          <a:xfrm>
            <a:off x="331470" y="214313"/>
            <a:ext cx="7886700" cy="905828"/>
          </a:xfrm>
        </p:spPr>
        <p:txBody>
          <a:bodyPr/>
          <a:lstStyle/>
          <a:p>
            <a:r>
              <a:rPr kumimoji="1" lang="ja-JP" altLang="en-US">
                <a:latin typeface="Meiryo" panose="020B0604030504040204" pitchFamily="34" charset="-128"/>
                <a:ea typeface="Meiryo" panose="020B0604030504040204" pitchFamily="34" charset="-128"/>
              </a:rPr>
              <a:t>獲得目標の解説</a:t>
            </a:r>
            <a:endParaRPr kumimoji="1" lang="ja-JP" altLang="en-US" dirty="0">
              <a:latin typeface="Meiryo" panose="020B0604030504040204" pitchFamily="34" charset="-128"/>
              <a:ea typeface="Meiryo" panose="020B0604030504040204" pitchFamily="34" charset="-128"/>
            </a:endParaRPr>
          </a:p>
        </p:txBody>
      </p:sp>
      <p:sp>
        <p:nvSpPr>
          <p:cNvPr id="3" name="コンテンツ プレースホルダー 2">
            <a:extLst>
              <a:ext uri="{FF2B5EF4-FFF2-40B4-BE49-F238E27FC236}">
                <a16:creationId xmlns:a16="http://schemas.microsoft.com/office/drawing/2014/main" id="{3357AFEB-BD0C-4169-BF27-DC564ADCE775}"/>
              </a:ext>
            </a:extLst>
          </p:cNvPr>
          <p:cNvSpPr>
            <a:spLocks noGrp="1"/>
          </p:cNvSpPr>
          <p:nvPr>
            <p:ph idx="1"/>
          </p:nvPr>
        </p:nvSpPr>
        <p:spPr>
          <a:xfrm>
            <a:off x="411480" y="1120141"/>
            <a:ext cx="8515350" cy="5649595"/>
          </a:xfrm>
        </p:spPr>
        <p:txBody>
          <a:bodyPr>
            <a:noAutofit/>
          </a:bodyPr>
          <a:lstStyle/>
          <a:p>
            <a:r>
              <a:rPr lang="ja-JP" altLang="en-US">
                <a:latin typeface="Meiryo" panose="020B0604030504040204" pitchFamily="34" charset="-128"/>
                <a:ea typeface="Meiryo" panose="020B0604030504040204" pitchFamily="34" charset="-128"/>
              </a:rPr>
              <a:t>障害児支援は、社会福祉事業であり、その趣旨に従った支援が提供できる。</a:t>
            </a:r>
            <a:endParaRPr lang="en-US" altLang="ja-JP" dirty="0">
              <a:latin typeface="Meiryo" panose="020B0604030504040204" pitchFamily="34" charset="-128"/>
              <a:ea typeface="Meiryo" panose="020B0604030504040204" pitchFamily="34" charset="-128"/>
            </a:endParaRPr>
          </a:p>
          <a:p>
            <a:pPr marL="939800" indent="-623888">
              <a:buNone/>
            </a:pPr>
            <a:r>
              <a:rPr lang="ja-JP" altLang="en-US" sz="2400">
                <a:latin typeface="Meiryo" panose="020B0604030504040204" pitchFamily="34" charset="-128"/>
                <a:ea typeface="Meiryo" panose="020B0604030504040204" pitchFamily="34" charset="-128"/>
              </a:rPr>
              <a:t>⇒・障害児支援は、児童福祉法では</a:t>
            </a:r>
            <a:r>
              <a:rPr lang="en-US" altLang="ja-JP" sz="2400" dirty="0">
                <a:latin typeface="Meiryo" panose="020B0604030504040204" pitchFamily="34" charset="-128"/>
                <a:ea typeface="Meiryo" panose="020B0604030504040204" pitchFamily="34" charset="-128"/>
              </a:rPr>
              <a:t>｢</a:t>
            </a:r>
            <a:r>
              <a:rPr lang="ja-JP" altLang="en-US" sz="2400">
                <a:latin typeface="Meiryo" panose="020B0604030504040204" pitchFamily="34" charset="-128"/>
                <a:ea typeface="Meiryo" panose="020B0604030504040204" pitchFamily="34" charset="-128"/>
              </a:rPr>
              <a:t>サービス</a:t>
            </a:r>
            <a:r>
              <a:rPr lang="en-US" altLang="ja-JP" sz="2400" dirty="0">
                <a:latin typeface="Meiryo" panose="020B0604030504040204" pitchFamily="34" charset="-128"/>
                <a:ea typeface="Meiryo" panose="020B0604030504040204" pitchFamily="34" charset="-128"/>
              </a:rPr>
              <a:t>｣</a:t>
            </a:r>
            <a:r>
              <a:rPr lang="ja-JP" altLang="en-US" sz="2400">
                <a:latin typeface="Meiryo" panose="020B0604030504040204" pitchFamily="34" charset="-128"/>
                <a:ea typeface="Meiryo" panose="020B0604030504040204" pitchFamily="34" charset="-128"/>
              </a:rPr>
              <a:t>ではなく</a:t>
            </a:r>
            <a:r>
              <a:rPr lang="en-US" altLang="ja-JP" sz="2400" dirty="0">
                <a:latin typeface="Meiryo" panose="020B0604030504040204" pitchFamily="34" charset="-128"/>
                <a:ea typeface="Meiryo" panose="020B0604030504040204" pitchFamily="34" charset="-128"/>
              </a:rPr>
              <a:t>｢</a:t>
            </a:r>
            <a:r>
              <a:rPr lang="ja-JP" altLang="en-US" sz="2400">
                <a:latin typeface="Meiryo" panose="020B0604030504040204" pitchFamily="34" charset="-128"/>
                <a:ea typeface="Meiryo" panose="020B0604030504040204" pitchFamily="34" charset="-128"/>
              </a:rPr>
              <a:t>支援</a:t>
            </a:r>
            <a:r>
              <a:rPr lang="en-US" altLang="ja-JP" sz="2400" dirty="0">
                <a:latin typeface="Meiryo" panose="020B0604030504040204" pitchFamily="34" charset="-128"/>
                <a:ea typeface="Meiryo" panose="020B0604030504040204" pitchFamily="34" charset="-128"/>
              </a:rPr>
              <a:t>｣</a:t>
            </a:r>
            <a:r>
              <a:rPr lang="ja-JP" altLang="en-US" sz="2400">
                <a:latin typeface="Meiryo" panose="020B0604030504040204" pitchFamily="34" charset="-128"/>
                <a:ea typeface="Meiryo" panose="020B0604030504040204" pitchFamily="34" charset="-128"/>
              </a:rPr>
              <a:t>であること、社会福祉法では</a:t>
            </a:r>
            <a:r>
              <a:rPr lang="en-US" altLang="ja-JP" sz="2400" dirty="0">
                <a:latin typeface="Meiryo" panose="020B0604030504040204" pitchFamily="34" charset="-128"/>
                <a:ea typeface="Meiryo" panose="020B0604030504040204" pitchFamily="34" charset="-128"/>
              </a:rPr>
              <a:t>｢</a:t>
            </a:r>
            <a:r>
              <a:rPr lang="ja-JP" altLang="en-US" sz="2400">
                <a:latin typeface="Meiryo" panose="020B0604030504040204" pitchFamily="34" charset="-128"/>
                <a:ea typeface="Meiryo" panose="020B0604030504040204" pitchFamily="34" charset="-128"/>
              </a:rPr>
              <a:t>社会福祉事業</a:t>
            </a:r>
            <a:r>
              <a:rPr lang="en-US" altLang="ja-JP" sz="2400" dirty="0">
                <a:latin typeface="Meiryo" panose="020B0604030504040204" pitchFamily="34" charset="-128"/>
                <a:ea typeface="Meiryo" panose="020B0604030504040204" pitchFamily="34" charset="-128"/>
              </a:rPr>
              <a:t>｣</a:t>
            </a:r>
            <a:r>
              <a:rPr lang="ja-JP" altLang="en-US" sz="2400">
                <a:latin typeface="Meiryo" panose="020B0604030504040204" pitchFamily="34" charset="-128"/>
                <a:ea typeface="Meiryo" panose="020B0604030504040204" pitchFamily="34" charset="-128"/>
              </a:rPr>
              <a:t>であることを確認し、社会福祉事業の目的を理解する</a:t>
            </a:r>
            <a:endParaRPr lang="en-US" altLang="ja-JP" sz="2400" dirty="0">
              <a:latin typeface="Meiryo" panose="020B0604030504040204" pitchFamily="34" charset="-128"/>
              <a:ea typeface="Meiryo" panose="020B0604030504040204" pitchFamily="34" charset="-128"/>
            </a:endParaRPr>
          </a:p>
          <a:p>
            <a:pPr marL="939800" indent="-623888">
              <a:buNone/>
            </a:pPr>
            <a:endParaRPr lang="en-US" altLang="ja-JP" sz="2400"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障害児支援は、子どもの権利条約に基づき、子どもの主体性を尊重した</a:t>
            </a:r>
            <a:r>
              <a:rPr lang="en-US" altLang="ja-JP" dirty="0">
                <a:latin typeface="Meiryo" panose="020B0604030504040204" pitchFamily="34" charset="-128"/>
                <a:ea typeface="Meiryo" panose="020B0604030504040204" pitchFamily="34" charset="-128"/>
              </a:rPr>
              <a:t>｢</a:t>
            </a:r>
            <a:r>
              <a:rPr lang="ja-JP" altLang="en-US">
                <a:latin typeface="Meiryo" panose="020B0604030504040204" pitchFamily="34" charset="-128"/>
                <a:ea typeface="Meiryo" panose="020B0604030504040204" pitchFamily="34" charset="-128"/>
              </a:rPr>
              <a:t>発達</a:t>
            </a:r>
            <a:r>
              <a:rPr lang="en-US" altLang="ja-JP" dirty="0">
                <a:latin typeface="Meiryo" panose="020B0604030504040204" pitchFamily="34" charset="-128"/>
                <a:ea typeface="Meiryo" panose="020B0604030504040204" pitchFamily="34" charset="-128"/>
              </a:rPr>
              <a:t>｣</a:t>
            </a:r>
            <a:r>
              <a:rPr lang="ja-JP" altLang="en-US">
                <a:latin typeface="Meiryo" panose="020B0604030504040204" pitchFamily="34" charset="-128"/>
                <a:ea typeface="Meiryo" panose="020B0604030504040204" pitchFamily="34" charset="-128"/>
              </a:rPr>
              <a:t>の保障であり、趣旨に沿って個別支援計画や日々の支援に反映させることができる。</a:t>
            </a:r>
            <a:endParaRPr lang="en-US" altLang="ja-JP" dirty="0">
              <a:latin typeface="Meiryo" panose="020B0604030504040204" pitchFamily="34" charset="-128"/>
              <a:ea typeface="Meiryo" panose="020B0604030504040204" pitchFamily="34" charset="-128"/>
            </a:endParaRPr>
          </a:p>
          <a:p>
            <a:pPr marL="939800" indent="-623888">
              <a:buNone/>
            </a:pPr>
            <a:r>
              <a:rPr lang="ja-JP" altLang="en-US" sz="2400">
                <a:latin typeface="Meiryo" panose="020B0604030504040204" pitchFamily="34" charset="-128"/>
                <a:ea typeface="Meiryo" panose="020B0604030504040204" pitchFamily="34" charset="-128"/>
              </a:rPr>
              <a:t>⇒・子どもの権利条約の概要を知り、障害児も同じ子どもであるという大前提に立っていることを理解する</a:t>
            </a:r>
            <a:endParaRPr lang="en-US" altLang="ja-JP" sz="2400" dirty="0">
              <a:latin typeface="Meiryo" panose="020B0604030504040204" pitchFamily="34" charset="-128"/>
              <a:ea typeface="Meiryo" panose="020B0604030504040204" pitchFamily="34" charset="-128"/>
            </a:endParaRPr>
          </a:p>
          <a:p>
            <a:pPr marL="939800" indent="-306388">
              <a:buNone/>
            </a:pPr>
            <a:r>
              <a:rPr lang="ja-JP" altLang="en-US" sz="2400">
                <a:latin typeface="Meiryo" panose="020B0604030504040204" pitchFamily="34" charset="-128"/>
                <a:ea typeface="Meiryo" panose="020B0604030504040204" pitchFamily="34" charset="-128"/>
              </a:rPr>
              <a:t>・子どもの「主体性」を尊重できているか、発達的視点に立った支援になっているかを確認する</a:t>
            </a:r>
            <a:endParaRPr lang="en-US" altLang="ja-JP" sz="2400" dirty="0">
              <a:latin typeface="Meiryo" panose="020B0604030504040204" pitchFamily="34" charset="-128"/>
              <a:ea typeface="Meiryo" panose="020B0604030504040204" pitchFamily="34" charset="-128"/>
            </a:endParaRPr>
          </a:p>
          <a:p>
            <a:pPr marL="0" indent="0">
              <a:buNone/>
            </a:pPr>
            <a:endParaRPr lang="en-US" altLang="ja-JP"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3321933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3357AFEB-BD0C-4169-BF27-DC564ADCE775}"/>
              </a:ext>
            </a:extLst>
          </p:cNvPr>
          <p:cNvSpPr>
            <a:spLocks noGrp="1"/>
          </p:cNvSpPr>
          <p:nvPr>
            <p:ph idx="1"/>
          </p:nvPr>
        </p:nvSpPr>
        <p:spPr>
          <a:xfrm>
            <a:off x="434340" y="0"/>
            <a:ext cx="8503920" cy="6529706"/>
          </a:xfrm>
        </p:spPr>
        <p:txBody>
          <a:bodyPr>
            <a:noAutofit/>
          </a:bodyPr>
          <a:lstStyle/>
          <a:p>
            <a:pPr marL="0" indent="0">
              <a:buNone/>
            </a:pPr>
            <a:endParaRPr kumimoji="1" lang="en-US" altLang="ja-JP" sz="1400"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障害児支援は、障害者の権利条約に基づき、個々の障害や特性に応じて特別に配慮された支援や　環境・配慮を行い、常にソーシャル・インクルージョンを常に意識した計画の立案と支援ができる。</a:t>
            </a:r>
            <a:endParaRPr lang="en-US" altLang="ja-JP" dirty="0">
              <a:latin typeface="Meiryo" panose="020B0604030504040204" pitchFamily="34" charset="-128"/>
              <a:ea typeface="Meiryo" panose="020B0604030504040204" pitchFamily="34" charset="-128"/>
            </a:endParaRPr>
          </a:p>
          <a:p>
            <a:pPr marL="895350" indent="-895350">
              <a:buNone/>
            </a:pPr>
            <a:r>
              <a:rPr lang="ja-JP" altLang="en-US" sz="2400">
                <a:latin typeface="Meiryo" panose="020B0604030504040204" pitchFamily="34" charset="-128"/>
                <a:ea typeface="Meiryo" panose="020B0604030504040204" pitchFamily="34" charset="-128"/>
              </a:rPr>
              <a:t>　⇒・障害や疾病、発達の特性に応じたかかわり（合理的　配慮を含む）をする支援であることを理解する</a:t>
            </a:r>
            <a:endParaRPr lang="en-US" altLang="ja-JP" sz="2400" dirty="0">
              <a:latin typeface="Meiryo" panose="020B0604030504040204" pitchFamily="34" charset="-128"/>
              <a:ea typeface="Meiryo" panose="020B0604030504040204" pitchFamily="34" charset="-128"/>
            </a:endParaRPr>
          </a:p>
          <a:p>
            <a:pPr marL="939800" indent="-350838">
              <a:buNone/>
            </a:pPr>
            <a:r>
              <a:rPr lang="ja-JP" altLang="en-US" sz="2400">
                <a:latin typeface="Meiryo" panose="020B0604030504040204" pitchFamily="34" charset="-128"/>
                <a:ea typeface="Meiryo" panose="020B0604030504040204" pitchFamily="34" charset="-128"/>
              </a:rPr>
              <a:t>・ソーシャル・インクルージョンとは何かを正しく理解する</a:t>
            </a:r>
            <a:endParaRPr lang="en-US" altLang="ja-JP" sz="2400" dirty="0">
              <a:latin typeface="Meiryo" panose="020B0604030504040204" pitchFamily="34" charset="-128"/>
              <a:ea typeface="Meiryo" panose="020B0604030504040204" pitchFamily="34" charset="-128"/>
            </a:endParaRPr>
          </a:p>
          <a:p>
            <a:pPr marL="939800" indent="-350838">
              <a:buNone/>
            </a:pPr>
            <a:endParaRPr lang="en-US" altLang="ja-JP" sz="2400"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児童発達支援管理責任者の役割を説明できる。</a:t>
            </a:r>
            <a:endParaRPr lang="en-US" altLang="ja-JP" dirty="0">
              <a:latin typeface="Meiryo" panose="020B0604030504040204" pitchFamily="34" charset="-128"/>
              <a:ea typeface="Meiryo" panose="020B0604030504040204" pitchFamily="34" charset="-128"/>
            </a:endParaRPr>
          </a:p>
          <a:p>
            <a:pPr marL="0" indent="0">
              <a:buNone/>
            </a:pPr>
            <a:r>
              <a:rPr lang="ja-JP" altLang="en-US" sz="2400">
                <a:latin typeface="Meiryo" panose="020B0604030504040204" pitchFamily="34" charset="-128"/>
                <a:ea typeface="Meiryo" panose="020B0604030504040204" pitchFamily="34" charset="-128"/>
              </a:rPr>
              <a:t>　⇒・指定基準の規定を確認する</a:t>
            </a:r>
            <a:endParaRPr lang="en-US" altLang="ja-JP" sz="2400" dirty="0">
              <a:latin typeface="Meiryo" panose="020B0604030504040204" pitchFamily="34" charset="-128"/>
              <a:ea typeface="Meiryo" panose="020B0604030504040204" pitchFamily="34" charset="-128"/>
            </a:endParaRPr>
          </a:p>
          <a:p>
            <a:pPr marL="939800" indent="-317500">
              <a:buNone/>
            </a:pPr>
            <a:r>
              <a:rPr lang="ja-JP" altLang="en-US" sz="2400">
                <a:latin typeface="Meiryo" panose="020B0604030504040204" pitchFamily="34" charset="-128"/>
                <a:ea typeface="Meiryo" panose="020B0604030504040204" pitchFamily="34" charset="-128"/>
              </a:rPr>
              <a:t>・サービス提供管理責任者との対比から、児童期における支援のポイントを理解する</a:t>
            </a:r>
            <a:endParaRPr lang="en-US" altLang="ja-JP" sz="2400" dirty="0">
              <a:latin typeface="Meiryo" panose="020B0604030504040204" pitchFamily="34" charset="-128"/>
              <a:ea typeface="Meiryo" panose="020B0604030504040204" pitchFamily="34" charset="-128"/>
            </a:endParaRPr>
          </a:p>
          <a:p>
            <a:pPr marL="939800" indent="-317500">
              <a:buNone/>
            </a:pPr>
            <a:r>
              <a:rPr lang="ja-JP" altLang="en-US" sz="2400">
                <a:latin typeface="Meiryo" panose="020B0604030504040204" pitchFamily="34" charset="-128"/>
                <a:ea typeface="Meiryo" panose="020B0604030504040204" pitchFamily="34" charset="-128"/>
              </a:rPr>
              <a:t>・個別支援計画に関する業務を中核として、支援の内容やスタッフの資質の向上、家族や関係機関との対外的な顔であることを理解する</a:t>
            </a:r>
            <a:endParaRPr lang="en-US" altLang="ja-JP" sz="2400" dirty="0">
              <a:latin typeface="Meiryo" panose="020B0604030504040204" pitchFamily="34" charset="-128"/>
              <a:ea typeface="Meiryo" panose="020B0604030504040204" pitchFamily="34" charset="-128"/>
            </a:endParaRPr>
          </a:p>
          <a:p>
            <a:pPr marL="0" indent="0">
              <a:buNone/>
            </a:pPr>
            <a:endParaRPr lang="en-US" altLang="ja-JP"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30596547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DB49AC-DE89-42C6-81AB-4EBE82C0E76F}"/>
              </a:ext>
            </a:extLst>
          </p:cNvPr>
          <p:cNvSpPr>
            <a:spLocks noGrp="1"/>
          </p:cNvSpPr>
          <p:nvPr>
            <p:ph type="title"/>
          </p:nvPr>
        </p:nvSpPr>
        <p:spPr>
          <a:xfrm>
            <a:off x="365760" y="193677"/>
            <a:ext cx="7886700" cy="937894"/>
          </a:xfrm>
        </p:spPr>
        <p:txBody>
          <a:bodyPr/>
          <a:lstStyle/>
          <a:p>
            <a:r>
              <a:rPr kumimoji="1" lang="ja-JP" altLang="en-US" dirty="0">
                <a:latin typeface="Meiryo" panose="020B0604030504040204" pitchFamily="34" charset="-128"/>
                <a:ea typeface="Meiryo" panose="020B0604030504040204" pitchFamily="34" charset="-128"/>
              </a:rPr>
              <a:t>講義内容の項目（流れ）</a:t>
            </a:r>
          </a:p>
        </p:txBody>
      </p:sp>
      <p:sp>
        <p:nvSpPr>
          <p:cNvPr id="3" name="コンテンツ プレースホルダー 2">
            <a:extLst>
              <a:ext uri="{FF2B5EF4-FFF2-40B4-BE49-F238E27FC236}">
                <a16:creationId xmlns:a16="http://schemas.microsoft.com/office/drawing/2014/main" id="{70C637E3-FC3C-45C3-9208-D873F2074784}"/>
              </a:ext>
            </a:extLst>
          </p:cNvPr>
          <p:cNvSpPr>
            <a:spLocks noGrp="1"/>
          </p:cNvSpPr>
          <p:nvPr>
            <p:ph idx="1"/>
          </p:nvPr>
        </p:nvSpPr>
        <p:spPr>
          <a:xfrm>
            <a:off x="365760" y="1231264"/>
            <a:ext cx="8583930" cy="5546726"/>
          </a:xfrm>
        </p:spPr>
        <p:txBody>
          <a:bodyPr>
            <a:noAutofit/>
          </a:bodyPr>
          <a:lstStyle/>
          <a:p>
            <a:pPr marL="0" indent="0">
              <a:lnSpc>
                <a:spcPct val="110000"/>
              </a:lnSpc>
              <a:buNone/>
            </a:pPr>
            <a:r>
              <a:rPr kumimoji="1" lang="ja-JP" altLang="en-US">
                <a:latin typeface="Meiryo" panose="020B0604030504040204" pitchFamily="34" charset="-128"/>
                <a:ea typeface="Meiryo" panose="020B0604030504040204" pitchFamily="34" charset="-128"/>
              </a:rPr>
              <a:t>１</a:t>
            </a:r>
            <a:r>
              <a:rPr kumimoji="1" lang="en-US" altLang="ja-JP" dirty="0">
                <a:latin typeface="Meiryo" panose="020B0604030504040204" pitchFamily="34" charset="-128"/>
                <a:ea typeface="Meiryo" panose="020B0604030504040204" pitchFamily="34" charset="-128"/>
              </a:rPr>
              <a:t> </a:t>
            </a:r>
            <a:r>
              <a:rPr kumimoji="1" lang="ja-JP" altLang="en-US">
                <a:latin typeface="Meiryo" panose="020B0604030504040204" pitchFamily="34" charset="-128"/>
                <a:ea typeface="Meiryo" panose="020B0604030504040204" pitchFamily="34" charset="-128"/>
              </a:rPr>
              <a:t>障害児支援の提供における法令遵守の重要性</a:t>
            </a:r>
            <a:endParaRPr kumimoji="1" lang="en-US" altLang="ja-JP" dirty="0">
              <a:latin typeface="Meiryo" panose="020B0604030504040204" pitchFamily="34" charset="-128"/>
              <a:ea typeface="Meiryo" panose="020B0604030504040204" pitchFamily="34" charset="-128"/>
            </a:endParaRPr>
          </a:p>
          <a:p>
            <a:pPr marL="542925" indent="-350838">
              <a:lnSpc>
                <a:spcPct val="100000"/>
              </a:lnSpc>
              <a:buNone/>
            </a:pPr>
            <a:r>
              <a:rPr kumimoji="1" lang="en-US" altLang="ja-JP" sz="2400" dirty="0">
                <a:latin typeface="Meiryo" panose="020B0604030504040204" pitchFamily="34" charset="-128"/>
                <a:ea typeface="Meiryo" panose="020B0604030504040204" pitchFamily="34" charset="-128"/>
              </a:rPr>
              <a:t>①</a:t>
            </a:r>
            <a:r>
              <a:rPr kumimoji="1" lang="ja-JP" altLang="en-US" sz="2400">
                <a:latin typeface="Meiryo" panose="020B0604030504040204" pitchFamily="34" charset="-128"/>
                <a:ea typeface="Meiryo" panose="020B0604030504040204" pitchFamily="34" charset="-128"/>
              </a:rPr>
              <a:t>児童福祉法における障害児及び障害児支援の定義</a:t>
            </a:r>
            <a:endParaRPr kumimoji="1" lang="en-US" altLang="ja-JP" sz="2400" dirty="0">
              <a:latin typeface="Meiryo" panose="020B0604030504040204" pitchFamily="34" charset="-128"/>
              <a:ea typeface="Meiryo" panose="020B0604030504040204" pitchFamily="34" charset="-128"/>
            </a:endParaRPr>
          </a:p>
          <a:p>
            <a:pPr marL="542925" indent="-350838">
              <a:lnSpc>
                <a:spcPct val="100000"/>
              </a:lnSpc>
              <a:buNone/>
            </a:pPr>
            <a:r>
              <a:rPr lang="ja-JP" altLang="en-US" sz="2400">
                <a:latin typeface="Meiryo" panose="020B0604030504040204" pitchFamily="34" charset="-128"/>
                <a:ea typeface="Meiryo" panose="020B0604030504040204" pitchFamily="34" charset="-128"/>
              </a:rPr>
              <a:t>②社会福祉法における社会福祉事業の定義</a:t>
            </a:r>
            <a:endParaRPr kumimoji="1" lang="en-US" altLang="ja-JP" sz="2400" dirty="0">
              <a:latin typeface="Meiryo" panose="020B0604030504040204" pitchFamily="34" charset="-128"/>
              <a:ea typeface="Meiryo" panose="020B0604030504040204" pitchFamily="34" charset="-128"/>
            </a:endParaRPr>
          </a:p>
          <a:p>
            <a:pPr marL="542925" indent="-350838">
              <a:lnSpc>
                <a:spcPct val="100000"/>
              </a:lnSpc>
              <a:buNone/>
            </a:pPr>
            <a:r>
              <a:rPr lang="ja-JP" altLang="en-US" sz="2400">
                <a:latin typeface="Meiryo" panose="020B0604030504040204" pitchFamily="34" charset="-128"/>
                <a:ea typeface="Meiryo" panose="020B0604030504040204" pitchFamily="34" charset="-128"/>
              </a:rPr>
              <a:t>③児童の権利に関する条約における４つの権利保障の柱と障害児に関する条文</a:t>
            </a:r>
            <a:endParaRPr lang="en-US" altLang="ja-JP" sz="2400" dirty="0">
              <a:latin typeface="Meiryo" panose="020B0604030504040204" pitchFamily="34" charset="-128"/>
              <a:ea typeface="Meiryo" panose="020B0604030504040204" pitchFamily="34" charset="-128"/>
            </a:endParaRPr>
          </a:p>
          <a:p>
            <a:pPr marL="542925" indent="-350838">
              <a:lnSpc>
                <a:spcPct val="100000"/>
              </a:lnSpc>
              <a:buNone/>
            </a:pPr>
            <a:r>
              <a:rPr lang="ja-JP" altLang="en-US" sz="2400">
                <a:latin typeface="Meiryo" panose="020B0604030504040204" pitchFamily="34" charset="-128"/>
                <a:ea typeface="Meiryo" panose="020B0604030504040204" pitchFamily="34" charset="-128"/>
              </a:rPr>
              <a:t>④障害者の権利に関する条約の趣旨と障害児に関する条文</a:t>
            </a:r>
            <a:endParaRPr lang="en-US" altLang="ja-JP" sz="2400" dirty="0">
              <a:latin typeface="Meiryo" panose="020B0604030504040204" pitchFamily="34" charset="-128"/>
              <a:ea typeface="Meiryo" panose="020B0604030504040204" pitchFamily="34" charset="-128"/>
            </a:endParaRPr>
          </a:p>
          <a:p>
            <a:pPr marL="542925" indent="-350838">
              <a:lnSpc>
                <a:spcPct val="110000"/>
              </a:lnSpc>
              <a:buNone/>
            </a:pPr>
            <a:endParaRPr lang="en-US" altLang="ja-JP" sz="1400" dirty="0">
              <a:latin typeface="Meiryo" panose="020B0604030504040204" pitchFamily="34" charset="-128"/>
              <a:ea typeface="Meiryo" panose="020B0604030504040204" pitchFamily="34" charset="-128"/>
            </a:endParaRPr>
          </a:p>
          <a:p>
            <a:pPr marL="0" indent="0">
              <a:lnSpc>
                <a:spcPct val="110000"/>
              </a:lnSpc>
              <a:buNone/>
            </a:pPr>
            <a:r>
              <a:rPr lang="ja-JP" altLang="en-US">
                <a:latin typeface="Meiryo" panose="020B0604030504040204" pitchFamily="34" charset="-128"/>
                <a:ea typeface="Meiryo" panose="020B0604030504040204" pitchFamily="34" charset="-128"/>
              </a:rPr>
              <a:t>２</a:t>
            </a:r>
            <a:r>
              <a:rPr lang="en-US" altLang="ja-JP" dirty="0">
                <a:latin typeface="Meiryo" panose="020B0604030504040204" pitchFamily="34" charset="-128"/>
                <a:ea typeface="Meiryo" panose="020B0604030504040204" pitchFamily="34" charset="-128"/>
              </a:rPr>
              <a:t> </a:t>
            </a:r>
            <a:r>
              <a:rPr lang="ja-JP" altLang="en-US">
                <a:latin typeface="Meiryo" panose="020B0604030504040204" pitchFamily="34" charset="-128"/>
                <a:ea typeface="Meiryo" panose="020B0604030504040204" pitchFamily="34" charset="-128"/>
              </a:rPr>
              <a:t>児童発達支援管理責任者の役割</a:t>
            </a:r>
            <a:endParaRPr lang="en-US" altLang="ja-JP" dirty="0">
              <a:latin typeface="Meiryo" panose="020B0604030504040204" pitchFamily="34" charset="-128"/>
              <a:ea typeface="Meiryo" panose="020B0604030504040204" pitchFamily="34" charset="-128"/>
            </a:endParaRPr>
          </a:p>
          <a:p>
            <a:pPr marL="542925" indent="-350838">
              <a:lnSpc>
                <a:spcPct val="100000"/>
              </a:lnSpc>
              <a:buNone/>
            </a:pPr>
            <a:r>
              <a:rPr lang="en-US" altLang="ja-JP" sz="2400" dirty="0">
                <a:latin typeface="Meiryo" panose="020B0604030504040204" pitchFamily="34" charset="-128"/>
                <a:ea typeface="Meiryo" panose="020B0604030504040204" pitchFamily="34" charset="-128"/>
              </a:rPr>
              <a:t>①</a:t>
            </a:r>
            <a:r>
              <a:rPr lang="ja-JP" altLang="en-US" sz="2400">
                <a:latin typeface="Meiryo" panose="020B0604030504040204" pitchFamily="34" charset="-128"/>
                <a:ea typeface="Meiryo" panose="020B0604030504040204" pitchFamily="34" charset="-128"/>
              </a:rPr>
              <a:t>指定基準の規定</a:t>
            </a:r>
            <a:endParaRPr lang="en-US" altLang="ja-JP" sz="2400" dirty="0">
              <a:latin typeface="Meiryo" panose="020B0604030504040204" pitchFamily="34" charset="-128"/>
              <a:ea typeface="Meiryo" panose="020B0604030504040204" pitchFamily="34" charset="-128"/>
            </a:endParaRPr>
          </a:p>
          <a:p>
            <a:pPr marL="542925" indent="-350838">
              <a:lnSpc>
                <a:spcPct val="100000"/>
              </a:lnSpc>
              <a:buNone/>
            </a:pPr>
            <a:r>
              <a:rPr lang="ja-JP" altLang="en-US" sz="2400">
                <a:latin typeface="Meiryo" panose="020B0604030504040204" pitchFamily="34" charset="-128"/>
                <a:ea typeface="Meiryo" panose="020B0604030504040204" pitchFamily="34" charset="-128"/>
              </a:rPr>
              <a:t>②児童発達支援管理責任者の役割の整理</a:t>
            </a:r>
            <a:endParaRPr lang="en-US" altLang="ja-JP" sz="2400" dirty="0">
              <a:latin typeface="Meiryo" panose="020B0604030504040204" pitchFamily="34" charset="-128"/>
              <a:ea typeface="Meiryo" panose="020B0604030504040204" pitchFamily="34" charset="-128"/>
            </a:endParaRPr>
          </a:p>
          <a:p>
            <a:pPr marL="542925" indent="-350838">
              <a:lnSpc>
                <a:spcPct val="110000"/>
              </a:lnSpc>
              <a:spcBef>
                <a:spcPts val="0"/>
              </a:spcBef>
              <a:buNone/>
            </a:pPr>
            <a:r>
              <a:rPr lang="ja-JP" altLang="en-US" sz="2400">
                <a:latin typeface="Meiryo" panose="020B0604030504040204" pitchFamily="34" charset="-128"/>
                <a:ea typeface="Meiryo" panose="020B0604030504040204" pitchFamily="34" charset="-128"/>
              </a:rPr>
              <a:t>　（サービス管理責任者との対比から）</a:t>
            </a:r>
            <a:endParaRPr lang="en-US" altLang="ja-JP" sz="2400" dirty="0">
              <a:latin typeface="Meiryo" panose="020B0604030504040204" pitchFamily="34" charset="-128"/>
              <a:ea typeface="Meiryo" panose="020B0604030504040204" pitchFamily="34" charset="-128"/>
            </a:endParaRPr>
          </a:p>
          <a:p>
            <a:endParaRPr lang="en-US" altLang="ja-JP"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2134424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012BCB-37E1-4D3B-A658-625816A4635C}"/>
              </a:ext>
            </a:extLst>
          </p:cNvPr>
          <p:cNvSpPr>
            <a:spLocks noGrp="1"/>
          </p:cNvSpPr>
          <p:nvPr>
            <p:ph type="title"/>
          </p:nvPr>
        </p:nvSpPr>
        <p:spPr>
          <a:xfrm>
            <a:off x="245745" y="251460"/>
            <a:ext cx="8652510" cy="800100"/>
          </a:xfrm>
        </p:spPr>
        <p:txBody>
          <a:bodyPr>
            <a:normAutofit/>
          </a:bodyPr>
          <a:lstStyle/>
          <a:p>
            <a:r>
              <a:rPr kumimoji="1" lang="ja-JP" altLang="en-US" dirty="0">
                <a:latin typeface="Meiryo" panose="020B0604030504040204" pitchFamily="34" charset="-128"/>
                <a:ea typeface="Meiryo" panose="020B0604030504040204" pitchFamily="34" charset="-128"/>
              </a:rPr>
              <a:t>講義内容の項目ごとの概要と解説</a:t>
            </a:r>
          </a:p>
        </p:txBody>
      </p:sp>
      <p:sp>
        <p:nvSpPr>
          <p:cNvPr id="6" name="コンテンツ プレースホルダー 2">
            <a:extLst>
              <a:ext uri="{FF2B5EF4-FFF2-40B4-BE49-F238E27FC236}">
                <a16:creationId xmlns:a16="http://schemas.microsoft.com/office/drawing/2014/main" id="{AE23BB27-D97C-2045-8F64-71E6DFAAB011}"/>
              </a:ext>
            </a:extLst>
          </p:cNvPr>
          <p:cNvSpPr>
            <a:spLocks noGrp="1"/>
          </p:cNvSpPr>
          <p:nvPr>
            <p:ph idx="1"/>
          </p:nvPr>
        </p:nvSpPr>
        <p:spPr>
          <a:xfrm>
            <a:off x="365760" y="1231264"/>
            <a:ext cx="8778240" cy="5546726"/>
          </a:xfrm>
        </p:spPr>
        <p:txBody>
          <a:bodyPr>
            <a:noAutofit/>
          </a:bodyPr>
          <a:lstStyle/>
          <a:p>
            <a:pPr marL="0" indent="0">
              <a:lnSpc>
                <a:spcPct val="110000"/>
              </a:lnSpc>
              <a:buNone/>
            </a:pPr>
            <a:r>
              <a:rPr kumimoji="1" lang="ja-JP" altLang="en-US">
                <a:latin typeface="Meiryo" panose="020B0604030504040204" pitchFamily="34" charset="-128"/>
                <a:ea typeface="Meiryo" panose="020B0604030504040204" pitchFamily="34" charset="-128"/>
              </a:rPr>
              <a:t>１</a:t>
            </a:r>
            <a:r>
              <a:rPr kumimoji="1" lang="en-US" altLang="ja-JP" dirty="0">
                <a:latin typeface="Meiryo" panose="020B0604030504040204" pitchFamily="34" charset="-128"/>
                <a:ea typeface="Meiryo" panose="020B0604030504040204" pitchFamily="34" charset="-128"/>
              </a:rPr>
              <a:t> </a:t>
            </a:r>
            <a:r>
              <a:rPr kumimoji="1" lang="ja-JP" altLang="en-US">
                <a:latin typeface="Meiryo" panose="020B0604030504040204" pitchFamily="34" charset="-128"/>
                <a:ea typeface="Meiryo" panose="020B0604030504040204" pitchFamily="34" charset="-128"/>
              </a:rPr>
              <a:t>障害児支援の提供における法令遵守の重要性</a:t>
            </a:r>
            <a:endParaRPr kumimoji="1" lang="en-US" altLang="ja-JP" dirty="0">
              <a:latin typeface="Meiryo" panose="020B0604030504040204" pitchFamily="34" charset="-128"/>
              <a:ea typeface="Meiryo" panose="020B0604030504040204" pitchFamily="34" charset="-128"/>
            </a:endParaRPr>
          </a:p>
          <a:p>
            <a:pPr marL="542925" indent="-350838">
              <a:lnSpc>
                <a:spcPct val="100000"/>
              </a:lnSpc>
              <a:buNone/>
            </a:pPr>
            <a:r>
              <a:rPr kumimoji="1" lang="en-US" altLang="ja-JP" sz="2400" dirty="0">
                <a:latin typeface="Meiryo" panose="020B0604030504040204" pitchFamily="34" charset="-128"/>
                <a:ea typeface="Meiryo" panose="020B0604030504040204" pitchFamily="34" charset="-128"/>
              </a:rPr>
              <a:t>①</a:t>
            </a:r>
            <a:r>
              <a:rPr kumimoji="1" lang="ja-JP" altLang="en-US" sz="2400">
                <a:latin typeface="Meiryo" panose="020B0604030504040204" pitchFamily="34" charset="-128"/>
                <a:ea typeface="Meiryo" panose="020B0604030504040204" pitchFamily="34" charset="-128"/>
              </a:rPr>
              <a:t>児童福祉法における障害児及び障害児支援の定義</a:t>
            </a:r>
            <a:endParaRPr kumimoji="1" lang="en-US" altLang="ja-JP" sz="2400" dirty="0">
              <a:latin typeface="Meiryo" panose="020B0604030504040204" pitchFamily="34" charset="-128"/>
              <a:ea typeface="Meiryo" panose="020B0604030504040204" pitchFamily="34" charset="-128"/>
            </a:endParaRPr>
          </a:p>
          <a:p>
            <a:pPr marL="939800" indent="-747713">
              <a:lnSpc>
                <a:spcPct val="100000"/>
              </a:lnSpc>
              <a:buNone/>
            </a:pPr>
            <a:r>
              <a:rPr lang="ja-JP" altLang="en-US" sz="2400">
                <a:latin typeface="Meiryo" panose="020B0604030504040204" pitchFamily="34" charset="-128"/>
                <a:ea typeface="Meiryo" panose="020B0604030504040204" pitchFamily="34" charset="-128"/>
              </a:rPr>
              <a:t>　⇒</a:t>
            </a:r>
            <a:r>
              <a:rPr lang="en-US" altLang="ja-JP" sz="2400" dirty="0">
                <a:latin typeface="Meiryo" panose="020B0604030504040204" pitchFamily="34" charset="-128"/>
                <a:ea typeface="Meiryo" panose="020B0604030504040204" pitchFamily="34" charset="-128"/>
              </a:rPr>
              <a:t> </a:t>
            </a:r>
            <a:r>
              <a:rPr lang="ja-JP" altLang="en-US" sz="2400">
                <a:latin typeface="Meiryo" panose="020B0604030504040204" pitchFamily="34" charset="-128"/>
                <a:ea typeface="Meiryo" panose="020B0604030504040204" pitchFamily="34" charset="-128"/>
              </a:rPr>
              <a:t>障害児支援は法令に則った事業であることの再確認する</a:t>
            </a:r>
            <a:r>
              <a:rPr lang="en-US" altLang="ja-JP" sz="2400" dirty="0">
                <a:latin typeface="Meiryo" panose="020B0604030504040204" pitchFamily="34" charset="-128"/>
                <a:ea typeface="Meiryo" panose="020B0604030504040204" pitchFamily="34" charset="-128"/>
              </a:rPr>
              <a:t> </a:t>
            </a:r>
          </a:p>
          <a:p>
            <a:pPr marL="939800" indent="-747713">
              <a:lnSpc>
                <a:spcPct val="100000"/>
              </a:lnSpc>
              <a:buNone/>
            </a:pPr>
            <a:r>
              <a:rPr lang="ja-JP" altLang="en-US" sz="2400">
                <a:latin typeface="Meiryo" panose="020B0604030504040204" pitchFamily="34" charset="-128"/>
                <a:ea typeface="Meiryo" panose="020B0604030504040204" pitchFamily="34" charset="-128"/>
              </a:rPr>
              <a:t>　⇒「障害児」の定義は、支援の基本的姿勢を現しており、早期の診断前支援が優先されることを伝える</a:t>
            </a:r>
            <a:endParaRPr lang="en-US" altLang="ja-JP" sz="2400" dirty="0">
              <a:latin typeface="Meiryo" panose="020B0604030504040204" pitchFamily="34" charset="-128"/>
              <a:ea typeface="Meiryo" panose="020B0604030504040204" pitchFamily="34" charset="-128"/>
            </a:endParaRPr>
          </a:p>
          <a:p>
            <a:pPr marL="939800" indent="-747713">
              <a:lnSpc>
                <a:spcPct val="100000"/>
              </a:lnSpc>
              <a:buNone/>
            </a:pPr>
            <a:r>
              <a:rPr kumimoji="1" lang="ja-JP" altLang="en-US" sz="2400">
                <a:latin typeface="Meiryo" panose="020B0604030504040204" pitchFamily="34" charset="-128"/>
                <a:ea typeface="Meiryo" panose="020B0604030504040204" pitchFamily="34" charset="-128"/>
              </a:rPr>
              <a:t>　⇒</a:t>
            </a:r>
            <a:r>
              <a:rPr kumimoji="1" lang="en-US" altLang="ja-JP" sz="2400" dirty="0">
                <a:latin typeface="Meiryo" panose="020B0604030504040204" pitchFamily="34" charset="-128"/>
                <a:ea typeface="Meiryo" panose="020B0604030504040204" pitchFamily="34" charset="-128"/>
              </a:rPr>
              <a:t> </a:t>
            </a:r>
            <a:r>
              <a:rPr kumimoji="1" lang="ja-JP" altLang="en-US" sz="2400">
                <a:latin typeface="Meiryo" panose="020B0604030504040204" pitchFamily="34" charset="-128"/>
                <a:ea typeface="Meiryo" panose="020B0604030504040204" pitchFamily="34" charset="-128"/>
              </a:rPr>
              <a:t>障害児支援の定義の確認：ポイントを絞って整理する</a:t>
            </a:r>
            <a:endParaRPr kumimoji="1" lang="en-US" altLang="ja-JP" sz="2400" dirty="0">
              <a:latin typeface="Meiryo" panose="020B0604030504040204" pitchFamily="34" charset="-128"/>
              <a:ea typeface="Meiryo" panose="020B0604030504040204" pitchFamily="34" charset="-128"/>
            </a:endParaRPr>
          </a:p>
          <a:p>
            <a:pPr marL="542925" indent="-350838">
              <a:lnSpc>
                <a:spcPct val="110000"/>
              </a:lnSpc>
              <a:spcBef>
                <a:spcPts val="2200"/>
              </a:spcBef>
              <a:buNone/>
            </a:pPr>
            <a:r>
              <a:rPr lang="ja-JP" altLang="en-US" sz="2400">
                <a:latin typeface="Meiryo" panose="020B0604030504040204" pitchFamily="34" charset="-128"/>
                <a:ea typeface="Meiryo" panose="020B0604030504040204" pitchFamily="34" charset="-128"/>
              </a:rPr>
              <a:t>②社会福祉法における社会福祉事業の定義</a:t>
            </a:r>
            <a:endParaRPr lang="en-US" altLang="ja-JP" sz="2400" dirty="0">
              <a:latin typeface="Meiryo" panose="020B0604030504040204" pitchFamily="34" charset="-128"/>
              <a:ea typeface="Meiryo" panose="020B0604030504040204" pitchFamily="34" charset="-128"/>
            </a:endParaRPr>
          </a:p>
          <a:p>
            <a:pPr marL="895350" indent="-703263">
              <a:lnSpc>
                <a:spcPct val="100000"/>
              </a:lnSpc>
              <a:buNone/>
            </a:pPr>
            <a:r>
              <a:rPr kumimoji="1" lang="en-US" altLang="ja-JP" sz="2400" dirty="0">
                <a:latin typeface="Meiryo" panose="020B0604030504040204" pitchFamily="34" charset="-128"/>
                <a:ea typeface="Meiryo" panose="020B0604030504040204" pitchFamily="34" charset="-128"/>
              </a:rPr>
              <a:t>  </a:t>
            </a:r>
            <a:r>
              <a:rPr lang="en-US" altLang="ja-JP" sz="2400" dirty="0">
                <a:latin typeface="Meiryo" panose="020B0604030504040204" pitchFamily="34" charset="-128"/>
                <a:ea typeface="Meiryo" panose="020B0604030504040204" pitchFamily="34" charset="-128"/>
              </a:rPr>
              <a:t> </a:t>
            </a:r>
            <a:r>
              <a:rPr kumimoji="1" lang="ja-JP" altLang="en-US" sz="2400">
                <a:latin typeface="Meiryo" panose="020B0604030504040204" pitchFamily="34" charset="-128"/>
                <a:ea typeface="Meiryo" panose="020B0604030504040204" pitchFamily="34" charset="-128"/>
              </a:rPr>
              <a:t>⇒</a:t>
            </a:r>
            <a:r>
              <a:rPr kumimoji="1" lang="en-US" altLang="ja-JP" sz="2400" dirty="0">
                <a:latin typeface="Meiryo" panose="020B0604030504040204" pitchFamily="34" charset="-128"/>
                <a:ea typeface="Meiryo" panose="020B0604030504040204" pitchFamily="34" charset="-128"/>
              </a:rPr>
              <a:t> </a:t>
            </a:r>
            <a:r>
              <a:rPr kumimoji="1" lang="ja-JP" altLang="en-US" sz="2400">
                <a:latin typeface="Meiryo" panose="020B0604030504040204" pitchFamily="34" charset="-128"/>
                <a:ea typeface="Meiryo" panose="020B0604030504040204" pitchFamily="34" charset="-128"/>
              </a:rPr>
              <a:t>障害児支援は、社会福祉法に基づく「社会福祉事業」であることを確認する</a:t>
            </a:r>
            <a:endParaRPr kumimoji="1" lang="en-US" altLang="ja-JP" sz="2400" dirty="0">
              <a:latin typeface="Meiryo" panose="020B0604030504040204" pitchFamily="34" charset="-128"/>
              <a:ea typeface="Meiryo" panose="020B0604030504040204" pitchFamily="34" charset="-128"/>
            </a:endParaRPr>
          </a:p>
          <a:p>
            <a:pPr marL="895350" indent="-703263">
              <a:lnSpc>
                <a:spcPct val="100000"/>
              </a:lnSpc>
              <a:spcBef>
                <a:spcPts val="0"/>
              </a:spcBef>
              <a:buNone/>
            </a:pPr>
            <a:r>
              <a:rPr lang="ja-JP" altLang="en-US" sz="2400">
                <a:latin typeface="Meiryo" panose="020B0604030504040204" pitchFamily="34" charset="-128"/>
                <a:ea typeface="Meiryo" panose="020B0604030504040204" pitchFamily="34" charset="-128"/>
              </a:rPr>
              <a:t>　　　・入所支援：「第一種社会福祉事業」</a:t>
            </a:r>
            <a:endParaRPr lang="en-US" altLang="ja-JP" sz="2400" dirty="0">
              <a:latin typeface="Meiryo" panose="020B0604030504040204" pitchFamily="34" charset="-128"/>
              <a:ea typeface="Meiryo" panose="020B0604030504040204" pitchFamily="34" charset="-128"/>
            </a:endParaRPr>
          </a:p>
          <a:p>
            <a:pPr marL="895350" indent="-703263">
              <a:lnSpc>
                <a:spcPct val="100000"/>
              </a:lnSpc>
              <a:spcBef>
                <a:spcPts val="0"/>
              </a:spcBef>
              <a:buNone/>
            </a:pPr>
            <a:r>
              <a:rPr lang="ja-JP" altLang="en-US" sz="2400">
                <a:latin typeface="Meiryo" panose="020B0604030504040204" pitchFamily="34" charset="-128"/>
                <a:ea typeface="Meiryo" panose="020B0604030504040204" pitchFamily="34" charset="-128"/>
              </a:rPr>
              <a:t>　　　・通所支援：「第二種社会福祉事業」</a:t>
            </a:r>
            <a:endParaRPr lang="en-US" altLang="ja-JP" sz="2400" dirty="0">
              <a:latin typeface="Meiryo" panose="020B0604030504040204" pitchFamily="34" charset="-128"/>
              <a:ea typeface="Meiryo" panose="020B0604030504040204" pitchFamily="34" charset="-128"/>
            </a:endParaRPr>
          </a:p>
          <a:p>
            <a:pPr marL="895350" indent="-703263">
              <a:lnSpc>
                <a:spcPct val="100000"/>
              </a:lnSpc>
              <a:buNone/>
            </a:pPr>
            <a:r>
              <a:rPr lang="ja-JP" altLang="en-US" sz="2400">
                <a:latin typeface="Meiryo" panose="020B0604030504040204" pitchFamily="34" charset="-128"/>
                <a:ea typeface="Meiryo" panose="020B0604030504040204" pitchFamily="34" charset="-128"/>
              </a:rPr>
              <a:t>　⇒</a:t>
            </a:r>
            <a:r>
              <a:rPr lang="en-US" altLang="ja-JP" sz="2400" dirty="0">
                <a:latin typeface="Meiryo" panose="020B0604030504040204" pitchFamily="34" charset="-128"/>
                <a:ea typeface="Meiryo" panose="020B0604030504040204" pitchFamily="34" charset="-128"/>
              </a:rPr>
              <a:t> </a:t>
            </a:r>
            <a:r>
              <a:rPr lang="ja-JP" altLang="en-US" sz="2400">
                <a:latin typeface="Meiryo" panose="020B0604030504040204" pitchFamily="34" charset="-128"/>
                <a:ea typeface="Meiryo" panose="020B0604030504040204" pitchFamily="34" charset="-128"/>
              </a:rPr>
              <a:t>「社会福祉」が基本姿勢であることを再確認</a:t>
            </a:r>
            <a:endParaRPr lang="en-US" altLang="ja-JP"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87470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2">
            <a:extLst>
              <a:ext uri="{FF2B5EF4-FFF2-40B4-BE49-F238E27FC236}">
                <a16:creationId xmlns:a16="http://schemas.microsoft.com/office/drawing/2014/main" id="{AE23BB27-D97C-2045-8F64-71E6DFAAB011}"/>
              </a:ext>
            </a:extLst>
          </p:cNvPr>
          <p:cNvSpPr>
            <a:spLocks noGrp="1"/>
          </p:cNvSpPr>
          <p:nvPr>
            <p:ph idx="1"/>
          </p:nvPr>
        </p:nvSpPr>
        <p:spPr>
          <a:xfrm>
            <a:off x="548640" y="182880"/>
            <a:ext cx="8583930" cy="6492240"/>
          </a:xfrm>
        </p:spPr>
        <p:txBody>
          <a:bodyPr>
            <a:noAutofit/>
          </a:bodyPr>
          <a:lstStyle/>
          <a:p>
            <a:pPr marL="542925" indent="-350838">
              <a:lnSpc>
                <a:spcPct val="110000"/>
              </a:lnSpc>
              <a:buNone/>
            </a:pPr>
            <a:r>
              <a:rPr lang="ja-JP" altLang="en-US" sz="2400">
                <a:latin typeface="Meiryo" panose="020B0604030504040204" pitchFamily="34" charset="-128"/>
                <a:ea typeface="Meiryo" panose="020B0604030504040204" pitchFamily="34" charset="-128"/>
              </a:rPr>
              <a:t>③「児童の権利に関する条約」における４つの権利保障の柱と障害児に関する条文</a:t>
            </a:r>
            <a:endParaRPr lang="en-US" altLang="ja-JP" sz="2400" dirty="0">
              <a:latin typeface="Meiryo" panose="020B0604030504040204" pitchFamily="34" charset="-128"/>
              <a:ea typeface="Meiryo" panose="020B0604030504040204" pitchFamily="34" charset="-128"/>
            </a:endParaRPr>
          </a:p>
          <a:p>
            <a:pPr marL="542925" indent="-350838">
              <a:lnSpc>
                <a:spcPct val="100000"/>
              </a:lnSpc>
              <a:buNone/>
            </a:pPr>
            <a:r>
              <a:rPr lang="en-US" altLang="ja-JP" sz="2400" dirty="0">
                <a:latin typeface="Meiryo" panose="020B0604030504040204" pitchFamily="34" charset="-128"/>
                <a:ea typeface="Meiryo" panose="020B0604030504040204" pitchFamily="34" charset="-128"/>
              </a:rPr>
              <a:t>   </a:t>
            </a:r>
            <a:r>
              <a:rPr lang="ja-JP" altLang="en-US" sz="2400">
                <a:latin typeface="Meiryo" panose="020B0604030504040204" pitchFamily="34" charset="-128"/>
                <a:ea typeface="Meiryo" panose="020B0604030504040204" pitchFamily="34" charset="-128"/>
              </a:rPr>
              <a:t>⇒</a:t>
            </a:r>
            <a:r>
              <a:rPr lang="en-US" altLang="ja-JP" sz="2400" dirty="0">
                <a:latin typeface="Meiryo" panose="020B0604030504040204" pitchFamily="34" charset="-128"/>
                <a:ea typeface="Meiryo" panose="020B0604030504040204" pitchFamily="34" charset="-128"/>
              </a:rPr>
              <a:t> </a:t>
            </a:r>
            <a:r>
              <a:rPr lang="ja-JP" altLang="en-US" sz="2400">
                <a:latin typeface="Meiryo" panose="020B0604030504040204" pitchFamily="34" charset="-128"/>
                <a:ea typeface="Meiryo" panose="020B0604030504040204" pitchFamily="34" charset="-128"/>
              </a:rPr>
              <a:t>児童の権利に関する条約の基本理念を確認する</a:t>
            </a:r>
            <a:endParaRPr lang="en-US" altLang="ja-JP" sz="2400" dirty="0">
              <a:latin typeface="Meiryo" panose="020B0604030504040204" pitchFamily="34" charset="-128"/>
              <a:ea typeface="Meiryo" panose="020B0604030504040204" pitchFamily="34" charset="-128"/>
            </a:endParaRPr>
          </a:p>
          <a:p>
            <a:pPr marL="542925" indent="-350838">
              <a:lnSpc>
                <a:spcPct val="100000"/>
              </a:lnSpc>
              <a:buNone/>
            </a:pPr>
            <a:r>
              <a:rPr lang="ja-JP" altLang="en-US" sz="2400">
                <a:latin typeface="Meiryo" panose="020B0604030504040204" pitchFamily="34" charset="-128"/>
                <a:ea typeface="Meiryo" panose="020B0604030504040204" pitchFamily="34" charset="-128"/>
              </a:rPr>
              <a:t>　⇒ ４つの権利保障の柱を確認する</a:t>
            </a:r>
            <a:endParaRPr lang="en-US" altLang="ja-JP" sz="2400" dirty="0">
              <a:latin typeface="Meiryo" panose="020B0604030504040204" pitchFamily="34" charset="-128"/>
              <a:ea typeface="Meiryo" panose="020B0604030504040204" pitchFamily="34" charset="-128"/>
            </a:endParaRPr>
          </a:p>
          <a:p>
            <a:pPr marL="542925" indent="-350838">
              <a:lnSpc>
                <a:spcPct val="110000"/>
              </a:lnSpc>
              <a:spcBef>
                <a:spcPts val="0"/>
              </a:spcBef>
              <a:buNone/>
            </a:pPr>
            <a:r>
              <a:rPr lang="ja-JP" altLang="en-US" sz="2400">
                <a:latin typeface="Meiryo" panose="020B0604030504040204" pitchFamily="34" charset="-128"/>
                <a:ea typeface="Meiryo" panose="020B0604030504040204" pitchFamily="34" charset="-128"/>
              </a:rPr>
              <a:t>　</a:t>
            </a:r>
            <a:r>
              <a:rPr lang="en-US" altLang="ja-JP" sz="2400" dirty="0">
                <a:latin typeface="Meiryo" panose="020B0604030504040204" pitchFamily="34" charset="-128"/>
                <a:ea typeface="Meiryo" panose="020B0604030504040204" pitchFamily="34" charset="-128"/>
              </a:rPr>
              <a:t>    </a:t>
            </a:r>
            <a:r>
              <a:rPr lang="ja-JP" altLang="en-US" sz="2400">
                <a:latin typeface="Meiryo" panose="020B0604030504040204" pitchFamily="34" charset="-128"/>
                <a:ea typeface="Meiryo" panose="020B0604030504040204" pitchFamily="34" charset="-128"/>
              </a:rPr>
              <a:t>（「生きる」「育つ」「守られる」「参加する」）</a:t>
            </a:r>
            <a:r>
              <a:rPr lang="en-US" altLang="ja-JP" sz="2400" dirty="0">
                <a:latin typeface="Meiryo" panose="020B0604030504040204" pitchFamily="34" charset="-128"/>
                <a:ea typeface="Meiryo" panose="020B0604030504040204" pitchFamily="34" charset="-128"/>
              </a:rPr>
              <a:t> </a:t>
            </a:r>
          </a:p>
          <a:p>
            <a:pPr marL="542925" indent="-350838">
              <a:lnSpc>
                <a:spcPct val="100000"/>
              </a:lnSpc>
              <a:buNone/>
            </a:pPr>
            <a:r>
              <a:rPr lang="ja-JP" altLang="en-US" sz="2400">
                <a:latin typeface="Meiryo" panose="020B0604030504040204" pitchFamily="34" charset="-128"/>
                <a:ea typeface="Meiryo" panose="020B0604030504040204" pitchFamily="34" charset="-128"/>
              </a:rPr>
              <a:t>　⇒</a:t>
            </a:r>
            <a:r>
              <a:rPr lang="en-US" altLang="ja-JP" sz="2400" dirty="0">
                <a:latin typeface="Meiryo" panose="020B0604030504040204" pitchFamily="34" charset="-128"/>
                <a:ea typeface="Meiryo" panose="020B0604030504040204" pitchFamily="34" charset="-128"/>
              </a:rPr>
              <a:t> </a:t>
            </a:r>
            <a:r>
              <a:rPr lang="ja-JP" altLang="en-US" sz="2400">
                <a:latin typeface="Meiryo" panose="020B0604030504040204" pitchFamily="34" charset="-128"/>
                <a:ea typeface="Meiryo" panose="020B0604030504040204" pitchFamily="34" charset="-128"/>
              </a:rPr>
              <a:t>発達の権利が重視されていることを条文から確認する</a:t>
            </a:r>
            <a:endParaRPr lang="en-US" altLang="ja-JP" sz="2400" dirty="0">
              <a:latin typeface="Meiryo" panose="020B0604030504040204" pitchFamily="34" charset="-128"/>
              <a:ea typeface="Meiryo" panose="020B0604030504040204" pitchFamily="34" charset="-128"/>
            </a:endParaRPr>
          </a:p>
          <a:p>
            <a:pPr marL="542925" indent="-350838">
              <a:lnSpc>
                <a:spcPct val="100000"/>
              </a:lnSpc>
              <a:buNone/>
            </a:pPr>
            <a:r>
              <a:rPr lang="ja-JP" altLang="en-US" sz="2400">
                <a:latin typeface="Meiryo" panose="020B0604030504040204" pitchFamily="34" charset="-128"/>
                <a:ea typeface="Meiryo" panose="020B0604030504040204" pitchFamily="34" charset="-128"/>
              </a:rPr>
              <a:t>　⇒</a:t>
            </a:r>
            <a:r>
              <a:rPr lang="en-US" altLang="ja-JP" sz="2400" dirty="0">
                <a:latin typeface="Meiryo" panose="020B0604030504040204" pitchFamily="34" charset="-128"/>
                <a:ea typeface="Meiryo" panose="020B0604030504040204" pitchFamily="34" charset="-128"/>
              </a:rPr>
              <a:t> </a:t>
            </a:r>
            <a:r>
              <a:rPr lang="ja-JP" altLang="en-US" sz="2400">
                <a:latin typeface="Meiryo" panose="020B0604030504040204" pitchFamily="34" charset="-128"/>
                <a:ea typeface="Meiryo" panose="020B0604030504040204" pitchFamily="34" charset="-128"/>
              </a:rPr>
              <a:t>障害児も子どもであるという大前提を再確認する</a:t>
            </a:r>
            <a:endParaRPr lang="en-US" altLang="ja-JP" sz="2400" dirty="0">
              <a:latin typeface="Meiryo" panose="020B0604030504040204" pitchFamily="34" charset="-128"/>
              <a:ea typeface="Meiryo" panose="020B0604030504040204" pitchFamily="34" charset="-128"/>
            </a:endParaRPr>
          </a:p>
          <a:p>
            <a:pPr marL="542925" indent="-350838">
              <a:lnSpc>
                <a:spcPct val="100000"/>
              </a:lnSpc>
              <a:spcBef>
                <a:spcPts val="2800"/>
              </a:spcBef>
              <a:buNone/>
            </a:pPr>
            <a:r>
              <a:rPr lang="ja-JP" altLang="en-US" sz="2400">
                <a:latin typeface="Meiryo" panose="020B0604030504040204" pitchFamily="34" charset="-128"/>
                <a:ea typeface="Meiryo" panose="020B0604030504040204" pitchFamily="34" charset="-128"/>
              </a:rPr>
              <a:t>④「障害者の権利に関する条約」の趣旨と障害児に関する条文</a:t>
            </a:r>
            <a:endParaRPr lang="en-US" altLang="ja-JP" sz="2400" dirty="0">
              <a:latin typeface="Meiryo" panose="020B0604030504040204" pitchFamily="34" charset="-128"/>
              <a:ea typeface="Meiryo" panose="020B0604030504040204" pitchFamily="34" charset="-128"/>
            </a:endParaRPr>
          </a:p>
          <a:p>
            <a:pPr marL="542925" indent="-350838">
              <a:lnSpc>
                <a:spcPct val="100000"/>
              </a:lnSpc>
              <a:buNone/>
            </a:pPr>
            <a:r>
              <a:rPr lang="ja-JP" altLang="en-US" sz="2400">
                <a:latin typeface="Meiryo" panose="020B0604030504040204" pitchFamily="34" charset="-128"/>
                <a:ea typeface="Meiryo" panose="020B0604030504040204" pitchFamily="34" charset="-128"/>
              </a:rPr>
              <a:t>　⇒</a:t>
            </a:r>
            <a:r>
              <a:rPr lang="en-US" altLang="ja-JP" sz="2400" dirty="0">
                <a:latin typeface="Meiryo" panose="020B0604030504040204" pitchFamily="34" charset="-128"/>
                <a:ea typeface="Meiryo" panose="020B0604030504040204" pitchFamily="34" charset="-128"/>
              </a:rPr>
              <a:t> </a:t>
            </a:r>
            <a:r>
              <a:rPr lang="ja-JP" altLang="en-US" sz="2400">
                <a:latin typeface="Meiryo" panose="020B0604030504040204" pitchFamily="34" charset="-128"/>
                <a:ea typeface="Meiryo" panose="020B0604030504040204" pitchFamily="34" charset="-128"/>
              </a:rPr>
              <a:t>障害者の権利に関する条約の基本理念を確認する</a:t>
            </a:r>
            <a:endParaRPr lang="en-US" altLang="ja-JP" sz="2400" dirty="0">
              <a:latin typeface="Meiryo" panose="020B0604030504040204" pitchFamily="34" charset="-128"/>
              <a:ea typeface="Meiryo" panose="020B0604030504040204" pitchFamily="34" charset="-128"/>
            </a:endParaRPr>
          </a:p>
          <a:p>
            <a:pPr marL="895350" indent="-703263">
              <a:lnSpc>
                <a:spcPct val="100000"/>
              </a:lnSpc>
              <a:buNone/>
            </a:pPr>
            <a:r>
              <a:rPr lang="ja-JP" altLang="en-US" sz="2400">
                <a:latin typeface="Meiryo" panose="020B0604030504040204" pitchFamily="34" charset="-128"/>
                <a:ea typeface="Meiryo" panose="020B0604030504040204" pitchFamily="34" charset="-128"/>
              </a:rPr>
              <a:t>　⇒</a:t>
            </a:r>
            <a:r>
              <a:rPr lang="en-US" altLang="ja-JP" sz="2400" dirty="0">
                <a:latin typeface="Meiryo" panose="020B0604030504040204" pitchFamily="34" charset="-128"/>
                <a:ea typeface="Meiryo" panose="020B0604030504040204" pitchFamily="34" charset="-128"/>
              </a:rPr>
              <a:t> </a:t>
            </a:r>
            <a:r>
              <a:rPr lang="ja-JP" altLang="en-US" sz="2400">
                <a:latin typeface="Meiryo" panose="020B0604030504040204" pitchFamily="34" charset="-128"/>
                <a:ea typeface="Meiryo" panose="020B0604030504040204" pitchFamily="34" charset="-128"/>
              </a:rPr>
              <a:t>障害の概念を再確認し、個人へのアプローチと環境へのアプローチの両方を重視することを確認（合理的配慮を含む環境へのアプローチで最大限の発達を保障）</a:t>
            </a:r>
            <a:endParaRPr lang="en-US" altLang="ja-JP" sz="2400" dirty="0">
              <a:latin typeface="Meiryo" panose="020B0604030504040204" pitchFamily="34" charset="-128"/>
              <a:ea typeface="Meiryo" panose="020B0604030504040204" pitchFamily="34" charset="-128"/>
            </a:endParaRPr>
          </a:p>
          <a:p>
            <a:pPr marL="895350" indent="-703263">
              <a:lnSpc>
                <a:spcPct val="100000"/>
              </a:lnSpc>
              <a:buNone/>
            </a:pPr>
            <a:r>
              <a:rPr lang="ja-JP" altLang="en-US" sz="2400">
                <a:latin typeface="Meiryo" panose="020B0604030504040204" pitchFamily="34" charset="-128"/>
                <a:ea typeface="Meiryo" panose="020B0604030504040204" pitchFamily="34" charset="-128"/>
              </a:rPr>
              <a:t>　⇒ 障害児が保障されている様々な支援を確認する</a:t>
            </a:r>
            <a:endParaRPr lang="en-US" altLang="ja-JP" sz="2400" dirty="0">
              <a:latin typeface="Meiryo" panose="020B0604030504040204" pitchFamily="34" charset="-128"/>
              <a:ea typeface="Meiryo" panose="020B0604030504040204" pitchFamily="34" charset="-128"/>
            </a:endParaRPr>
          </a:p>
          <a:p>
            <a:pPr marL="542925" indent="-350838">
              <a:lnSpc>
                <a:spcPct val="110000"/>
              </a:lnSpc>
              <a:buNone/>
            </a:pPr>
            <a:r>
              <a:rPr lang="ja-JP" altLang="en-US" sz="2400">
                <a:latin typeface="Meiryo" panose="020B0604030504040204" pitchFamily="34" charset="-128"/>
                <a:ea typeface="Meiryo" panose="020B0604030504040204" pitchFamily="34" charset="-128"/>
              </a:rPr>
              <a:t>　</a:t>
            </a:r>
            <a:endParaRPr lang="en-US" altLang="ja-JP"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4096634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2">
            <a:extLst>
              <a:ext uri="{FF2B5EF4-FFF2-40B4-BE49-F238E27FC236}">
                <a16:creationId xmlns:a16="http://schemas.microsoft.com/office/drawing/2014/main" id="{AE23BB27-D97C-2045-8F64-71E6DFAAB011}"/>
              </a:ext>
            </a:extLst>
          </p:cNvPr>
          <p:cNvSpPr>
            <a:spLocks noGrp="1"/>
          </p:cNvSpPr>
          <p:nvPr>
            <p:ph idx="1"/>
          </p:nvPr>
        </p:nvSpPr>
        <p:spPr>
          <a:xfrm>
            <a:off x="365760" y="431164"/>
            <a:ext cx="8583930" cy="5546726"/>
          </a:xfrm>
        </p:spPr>
        <p:txBody>
          <a:bodyPr>
            <a:noAutofit/>
          </a:bodyPr>
          <a:lstStyle/>
          <a:p>
            <a:pPr marL="0" indent="0">
              <a:lnSpc>
                <a:spcPct val="110000"/>
              </a:lnSpc>
              <a:buNone/>
            </a:pPr>
            <a:r>
              <a:rPr lang="ja-JP" altLang="en-US">
                <a:latin typeface="Meiryo" panose="020B0604030504040204" pitchFamily="34" charset="-128"/>
                <a:ea typeface="Meiryo" panose="020B0604030504040204" pitchFamily="34" charset="-128"/>
              </a:rPr>
              <a:t>２</a:t>
            </a:r>
            <a:r>
              <a:rPr lang="en-US" altLang="ja-JP" dirty="0">
                <a:latin typeface="Meiryo" panose="020B0604030504040204" pitchFamily="34" charset="-128"/>
                <a:ea typeface="Meiryo" panose="020B0604030504040204" pitchFamily="34" charset="-128"/>
              </a:rPr>
              <a:t> </a:t>
            </a:r>
            <a:r>
              <a:rPr lang="ja-JP" altLang="en-US">
                <a:latin typeface="Meiryo" panose="020B0604030504040204" pitchFamily="34" charset="-128"/>
                <a:ea typeface="Meiryo" panose="020B0604030504040204" pitchFamily="34" charset="-128"/>
              </a:rPr>
              <a:t>児童発達支援管理責任者の役割</a:t>
            </a:r>
            <a:endParaRPr lang="en-US" altLang="ja-JP" dirty="0">
              <a:latin typeface="Meiryo" panose="020B0604030504040204" pitchFamily="34" charset="-128"/>
              <a:ea typeface="Meiryo" panose="020B0604030504040204" pitchFamily="34" charset="-128"/>
            </a:endParaRPr>
          </a:p>
          <a:p>
            <a:pPr marL="542925" indent="-350838">
              <a:lnSpc>
                <a:spcPct val="110000"/>
              </a:lnSpc>
              <a:buNone/>
            </a:pPr>
            <a:r>
              <a:rPr lang="en-US" altLang="ja-JP" sz="2400" dirty="0">
                <a:latin typeface="Meiryo" panose="020B0604030504040204" pitchFamily="34" charset="-128"/>
                <a:ea typeface="Meiryo" panose="020B0604030504040204" pitchFamily="34" charset="-128"/>
              </a:rPr>
              <a:t>①</a:t>
            </a:r>
            <a:r>
              <a:rPr lang="ja-JP" altLang="en-US" sz="2400">
                <a:latin typeface="Meiryo" panose="020B0604030504040204" pitchFamily="34" charset="-128"/>
                <a:ea typeface="Meiryo" panose="020B0604030504040204" pitchFamily="34" charset="-128"/>
              </a:rPr>
              <a:t>指定基準の規定</a:t>
            </a:r>
            <a:endParaRPr lang="en-US" altLang="ja-JP" sz="2400" dirty="0">
              <a:latin typeface="Meiryo" panose="020B0604030504040204" pitchFamily="34" charset="-128"/>
              <a:ea typeface="Meiryo" panose="020B0604030504040204" pitchFamily="34" charset="-128"/>
            </a:endParaRPr>
          </a:p>
          <a:p>
            <a:pPr marL="895350" indent="-703263">
              <a:lnSpc>
                <a:spcPct val="110000"/>
              </a:lnSpc>
              <a:buNone/>
            </a:pPr>
            <a:r>
              <a:rPr lang="ja-JP" altLang="en-US" sz="2400">
                <a:latin typeface="Meiryo" panose="020B0604030504040204" pitchFamily="34" charset="-128"/>
                <a:ea typeface="Meiryo" panose="020B0604030504040204" pitchFamily="34" charset="-128"/>
              </a:rPr>
              <a:t>　⇒</a:t>
            </a:r>
            <a:r>
              <a:rPr lang="en-US" altLang="ja-JP" sz="2400" dirty="0">
                <a:latin typeface="Meiryo" panose="020B0604030504040204" pitchFamily="34" charset="-128"/>
                <a:ea typeface="Meiryo" panose="020B0604030504040204" pitchFamily="34" charset="-128"/>
              </a:rPr>
              <a:t> </a:t>
            </a:r>
            <a:r>
              <a:rPr lang="ja-JP" altLang="en-US" sz="2400">
                <a:latin typeface="Meiryo" panose="020B0604030504040204" pitchFamily="34" charset="-128"/>
                <a:ea typeface="Meiryo" panose="020B0604030504040204" pitchFamily="34" charset="-128"/>
              </a:rPr>
              <a:t>都道府県の指定条例の元になっている国の基準を確認し、児童発達支援管理責任者の業務規定を確認する</a:t>
            </a:r>
            <a:endParaRPr lang="en-US" altLang="ja-JP" sz="2400" dirty="0">
              <a:latin typeface="Meiryo" panose="020B0604030504040204" pitchFamily="34" charset="-128"/>
              <a:ea typeface="Meiryo" panose="020B0604030504040204" pitchFamily="34" charset="-128"/>
            </a:endParaRPr>
          </a:p>
          <a:p>
            <a:pPr marL="542925" indent="-350838">
              <a:lnSpc>
                <a:spcPct val="110000"/>
              </a:lnSpc>
              <a:spcBef>
                <a:spcPts val="2800"/>
              </a:spcBef>
              <a:buNone/>
            </a:pPr>
            <a:r>
              <a:rPr lang="ja-JP" altLang="en-US" sz="2400">
                <a:latin typeface="Meiryo" panose="020B0604030504040204" pitchFamily="34" charset="-128"/>
                <a:ea typeface="Meiryo" panose="020B0604030504040204" pitchFamily="34" charset="-128"/>
              </a:rPr>
              <a:t>②児童発達支援管理責任者の役割の整理</a:t>
            </a:r>
            <a:endParaRPr lang="en-US" altLang="ja-JP" sz="2400" dirty="0">
              <a:latin typeface="Meiryo" panose="020B0604030504040204" pitchFamily="34" charset="-128"/>
              <a:ea typeface="Meiryo" panose="020B0604030504040204" pitchFamily="34" charset="-128"/>
            </a:endParaRPr>
          </a:p>
          <a:p>
            <a:pPr marL="542925" indent="-350838">
              <a:lnSpc>
                <a:spcPct val="110000"/>
              </a:lnSpc>
              <a:spcBef>
                <a:spcPts val="0"/>
              </a:spcBef>
              <a:buNone/>
            </a:pPr>
            <a:r>
              <a:rPr lang="ja-JP" altLang="en-US" sz="2400">
                <a:latin typeface="Meiryo" panose="020B0604030504040204" pitchFamily="34" charset="-128"/>
                <a:ea typeface="Meiryo" panose="020B0604030504040204" pitchFamily="34" charset="-128"/>
              </a:rPr>
              <a:t>　（サービス管理責任者との対比から）</a:t>
            </a:r>
            <a:endParaRPr lang="en-US" altLang="ja-JP" sz="2400" dirty="0">
              <a:latin typeface="Meiryo" panose="020B0604030504040204" pitchFamily="34" charset="-128"/>
              <a:ea typeface="Meiryo" panose="020B0604030504040204" pitchFamily="34" charset="-128"/>
            </a:endParaRPr>
          </a:p>
          <a:p>
            <a:pPr marL="895350" indent="-703263">
              <a:lnSpc>
                <a:spcPct val="110000"/>
              </a:lnSpc>
              <a:buNone/>
            </a:pPr>
            <a:r>
              <a:rPr lang="ja-JP" altLang="en-US" sz="2400">
                <a:latin typeface="Meiryo" panose="020B0604030504040204" pitchFamily="34" charset="-128"/>
                <a:ea typeface="Meiryo" panose="020B0604030504040204" pitchFamily="34" charset="-128"/>
              </a:rPr>
              <a:t>　⇒</a:t>
            </a:r>
            <a:r>
              <a:rPr lang="en-US" altLang="ja-JP" sz="2400" dirty="0">
                <a:latin typeface="Meiryo" panose="020B0604030504040204" pitchFamily="34" charset="-128"/>
                <a:ea typeface="Meiryo" panose="020B0604030504040204" pitchFamily="34" charset="-128"/>
              </a:rPr>
              <a:t> </a:t>
            </a:r>
            <a:r>
              <a:rPr lang="ja-JP" altLang="en-US" sz="2400">
                <a:latin typeface="Meiryo" panose="020B0604030504040204" pitchFamily="34" charset="-128"/>
                <a:ea typeface="Meiryo" panose="020B0604030504040204" pitchFamily="34" charset="-128"/>
              </a:rPr>
              <a:t>児童発達支援管理責任者の役割を、サービス管理責任者との対比から浮かび上がらせ（明確にし）、同じ部分と異なる部分を確認し、児童発達支援管理責任者として大切にしなければならない基本姿勢を再確認する</a:t>
            </a:r>
            <a:endParaRPr lang="en-US" altLang="ja-JP" sz="2400" dirty="0">
              <a:latin typeface="Meiryo" panose="020B0604030504040204" pitchFamily="34" charset="-128"/>
              <a:ea typeface="Meiryo" panose="020B0604030504040204" pitchFamily="34" charset="-128"/>
            </a:endParaRPr>
          </a:p>
          <a:p>
            <a:endParaRPr lang="en-US" altLang="ja-JP"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214026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012BCB-37E1-4D3B-A658-625816A4635C}"/>
              </a:ext>
            </a:extLst>
          </p:cNvPr>
          <p:cNvSpPr>
            <a:spLocks noGrp="1"/>
          </p:cNvSpPr>
          <p:nvPr>
            <p:ph type="title"/>
          </p:nvPr>
        </p:nvSpPr>
        <p:spPr>
          <a:xfrm>
            <a:off x="51435" y="273686"/>
            <a:ext cx="9041130" cy="1325563"/>
          </a:xfrm>
        </p:spPr>
        <p:txBody>
          <a:bodyPr>
            <a:noAutofit/>
          </a:bodyPr>
          <a:lstStyle/>
          <a:p>
            <a:pPr algn="ctr"/>
            <a:r>
              <a:rPr lang="ja-JP" altLang="ja-JP" dirty="0">
                <a:effectLst/>
                <a:latin typeface="Meiryo" panose="020B0604030504040204" pitchFamily="34" charset="-128"/>
                <a:ea typeface="Meiryo" panose="020B0604030504040204" pitchFamily="34" charset="-128"/>
                <a:cs typeface="Times New Roman" panose="02020603050405020304" pitchFamily="18" charset="0"/>
              </a:rPr>
              <a:t>都道府県研修で本講義を</a:t>
            </a:r>
            <a:r>
              <a:rPr lang="ja-JP" altLang="ja-JP">
                <a:effectLst/>
                <a:latin typeface="Meiryo" panose="020B0604030504040204" pitchFamily="34" charset="-128"/>
                <a:ea typeface="Meiryo" panose="020B0604030504040204" pitchFamily="34" charset="-128"/>
                <a:cs typeface="Times New Roman" panose="02020603050405020304" pitchFamily="18" charset="0"/>
              </a:rPr>
              <a:t>実施する</a:t>
            </a:r>
            <a:r>
              <a:rPr lang="ja-JP" altLang="en-US">
                <a:effectLst/>
                <a:latin typeface="Meiryo" panose="020B0604030504040204" pitchFamily="34" charset="-128"/>
                <a:ea typeface="Meiryo" panose="020B0604030504040204" pitchFamily="34" charset="-128"/>
                <a:cs typeface="Times New Roman" panose="02020603050405020304" pitchFamily="18" charset="0"/>
              </a:rPr>
              <a:t>　</a:t>
            </a:r>
            <a:r>
              <a:rPr lang="ja-JP" altLang="ja-JP">
                <a:effectLst/>
                <a:latin typeface="Meiryo" panose="020B0604030504040204" pitchFamily="34" charset="-128"/>
                <a:ea typeface="Meiryo" panose="020B0604030504040204" pitchFamily="34" charset="-128"/>
                <a:cs typeface="Times New Roman" panose="02020603050405020304" pitchFamily="18" charset="0"/>
              </a:rPr>
              <a:t>際に検討</a:t>
            </a:r>
            <a:r>
              <a:rPr lang="ja-JP" altLang="ja-JP" dirty="0">
                <a:effectLst/>
                <a:latin typeface="Meiryo" panose="020B0604030504040204" pitchFamily="34" charset="-128"/>
                <a:ea typeface="Meiryo" panose="020B0604030504040204" pitchFamily="34" charset="-128"/>
                <a:cs typeface="Times New Roman" panose="02020603050405020304" pitchFamily="18" charset="0"/>
              </a:rPr>
              <a:t>して</a:t>
            </a:r>
            <a:r>
              <a:rPr lang="ja-JP" altLang="ja-JP">
                <a:effectLst/>
                <a:latin typeface="Meiryo" panose="020B0604030504040204" pitchFamily="34" charset="-128"/>
                <a:ea typeface="Meiryo" panose="020B0604030504040204" pitchFamily="34" charset="-128"/>
                <a:cs typeface="Times New Roman" panose="02020603050405020304" pitchFamily="18" charset="0"/>
              </a:rPr>
              <a:t>欲しいこと</a:t>
            </a:r>
            <a:r>
              <a:rPr lang="en-US" altLang="ja-JP" dirty="0">
                <a:effectLst/>
                <a:latin typeface="Meiryo" panose="020B0604030504040204" pitchFamily="34" charset="-128"/>
                <a:ea typeface="Meiryo" panose="020B0604030504040204" pitchFamily="34" charset="-128"/>
                <a:cs typeface="Times New Roman" panose="02020603050405020304" pitchFamily="18" charset="0"/>
              </a:rPr>
              <a:t>(</a:t>
            </a:r>
            <a:r>
              <a:rPr lang="ja-JP" altLang="en-US">
                <a:effectLst/>
                <a:latin typeface="Meiryo" panose="020B0604030504040204" pitchFamily="34" charset="-128"/>
                <a:ea typeface="Meiryo" panose="020B0604030504040204" pitchFamily="34" charset="-128"/>
                <a:cs typeface="Times New Roman" panose="02020603050405020304" pitchFamily="18" charset="0"/>
              </a:rPr>
              <a:t>まとめ</a:t>
            </a:r>
            <a:r>
              <a:rPr lang="en-US" altLang="ja-JP" dirty="0">
                <a:effectLst/>
                <a:latin typeface="Meiryo" panose="020B0604030504040204" pitchFamily="34" charset="-128"/>
                <a:ea typeface="Meiryo" panose="020B0604030504040204" pitchFamily="34" charset="-128"/>
                <a:cs typeface="Times New Roman" panose="02020603050405020304" pitchFamily="18" charset="0"/>
              </a:rPr>
              <a:t>)</a:t>
            </a:r>
            <a:endParaRPr kumimoji="1" lang="ja-JP" altLang="en-US" sz="7200" dirty="0">
              <a:latin typeface="Meiryo" panose="020B0604030504040204" pitchFamily="34" charset="-128"/>
              <a:ea typeface="Meiryo" panose="020B0604030504040204" pitchFamily="34" charset="-128"/>
            </a:endParaRPr>
          </a:p>
        </p:txBody>
      </p:sp>
      <p:sp>
        <p:nvSpPr>
          <p:cNvPr id="3" name="コンテンツ プレースホルダー 2">
            <a:extLst>
              <a:ext uri="{FF2B5EF4-FFF2-40B4-BE49-F238E27FC236}">
                <a16:creationId xmlns:a16="http://schemas.microsoft.com/office/drawing/2014/main" id="{4AEE7A81-104D-4D7C-AFFA-5FC3960D3549}"/>
              </a:ext>
            </a:extLst>
          </p:cNvPr>
          <p:cNvSpPr>
            <a:spLocks noGrp="1"/>
          </p:cNvSpPr>
          <p:nvPr>
            <p:ph idx="1"/>
          </p:nvPr>
        </p:nvSpPr>
        <p:spPr>
          <a:xfrm>
            <a:off x="422909" y="1745614"/>
            <a:ext cx="8669656" cy="5032375"/>
          </a:xfrm>
        </p:spPr>
        <p:txBody>
          <a:bodyPr>
            <a:noAutofit/>
          </a:bodyPr>
          <a:lstStyle/>
          <a:p>
            <a:r>
              <a:rPr kumimoji="1" lang="ja-JP" altLang="en-US">
                <a:latin typeface="Meiryo" panose="020B0604030504040204" pitchFamily="34" charset="-128"/>
                <a:ea typeface="Meiryo" panose="020B0604030504040204" pitchFamily="34" charset="-128"/>
              </a:rPr>
              <a:t>児童発達支援管理責任者の役割を、条約や法律、　規定から確認をしてもらうが、目的は法令遵守するという基本姿勢を学ぶのである。よって、条文・規定の一字一句を解説するものではないので、固くならないようにする</a:t>
            </a:r>
            <a:endParaRPr kumimoji="1" lang="en-US" altLang="ja-JP" dirty="0">
              <a:latin typeface="Meiryo" panose="020B0604030504040204" pitchFamily="34" charset="-128"/>
              <a:ea typeface="Meiryo" panose="020B0604030504040204" pitchFamily="34" charset="-128"/>
            </a:endParaRPr>
          </a:p>
          <a:p>
            <a:r>
              <a:rPr kumimoji="1" lang="ja-JP" altLang="en-US">
                <a:latin typeface="Meiryo" panose="020B0604030504040204" pitchFamily="34" charset="-128"/>
                <a:ea typeface="Meiryo" panose="020B0604030504040204" pitchFamily="34" charset="-128"/>
              </a:rPr>
              <a:t>社会福祉事業であること、子どもを中心とした事業であること（子どもの主体性や権利を尊重）を確認し、事業者本位となっていないか確認できるようにする</a:t>
            </a:r>
            <a:endParaRPr kumimoji="1"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内容ごとにポイントを整理し、特に児童発達支援管理責任者の役割が確実に理解できるような資料づくりに心がけるようにする</a:t>
            </a:r>
            <a:endParaRPr lang="en-US" altLang="ja-JP" dirty="0">
              <a:latin typeface="Meiryo" panose="020B0604030504040204" pitchFamily="34" charset="-128"/>
              <a:ea typeface="Meiryo" panose="020B0604030504040204" pitchFamily="34" charset="-128"/>
            </a:endParaRPr>
          </a:p>
          <a:p>
            <a:endParaRPr lang="en-US" altLang="ja-JP" dirty="0">
              <a:latin typeface="Meiryo" panose="020B0604030504040204" pitchFamily="34" charset="-128"/>
              <a:ea typeface="Meiryo" panose="020B0604030504040204" pitchFamily="34" charset="-128"/>
            </a:endParaRPr>
          </a:p>
          <a:p>
            <a:endParaRPr lang="en-US" altLang="ja-JP"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284603118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