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5" r:id="rId4"/>
    <p:sldId id="264" r:id="rId5"/>
    <p:sldId id="259" r:id="rId6"/>
    <p:sldId id="260" r:id="rId7"/>
    <p:sldId id="267" r:id="rId8"/>
    <p:sldId id="266" r:id="rId9"/>
    <p:sldId id="261" r:id="rId10"/>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snapToGrid="0" snapToObjects="1" showGuides="1">
      <p:cViewPr varScale="1">
        <p:scale>
          <a:sx n="59" d="100"/>
          <a:sy n="59" d="100"/>
        </p:scale>
        <p:origin x="1428" y="60"/>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viewProps" Target="view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presProps" Target="presProps.xml" />
  <Relationship Id="rId5" Type="http://schemas.openxmlformats.org/officeDocument/2006/relationships/slide" Target="slides/slide4.xml" />
  <Relationship Id="rId10" Type="http://schemas.openxmlformats.org/officeDocument/2006/relationships/slide" Target="slides/slide9.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tableStyles" Target="tableStyles.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511828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279009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164569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7575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18126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95139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307979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230895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38691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422804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40629967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671129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6899FAA-92DC-524B-9148-1FBCC91EF957}"/>
              </a:ext>
            </a:extLst>
          </p:cNvPr>
          <p:cNvSpPr txBox="1"/>
          <p:nvPr/>
        </p:nvSpPr>
        <p:spPr>
          <a:xfrm>
            <a:off x="617220" y="625580"/>
            <a:ext cx="8092440" cy="3020590"/>
          </a:xfrm>
          <a:prstGeom prst="rect">
            <a:avLst/>
          </a:prstGeom>
          <a:noFill/>
        </p:spPr>
        <p:txBody>
          <a:bodyPr wrap="square" rtlCol="0">
            <a:noAutofit/>
          </a:bodyPr>
          <a:lstStyle/>
          <a:p>
            <a:pPr marL="577850" indent="-577850"/>
            <a:r>
              <a:rPr lang="ja-JP" altLang="en-US" sz="4800">
                <a:latin typeface="Meiryo" panose="020B0604030504040204" pitchFamily="34" charset="-128"/>
                <a:ea typeface="Meiryo" panose="020B0604030504040204" pitchFamily="34" charset="-128"/>
              </a:rPr>
              <a:t>講義</a:t>
            </a:r>
            <a:endParaRPr lang="en-US" altLang="ja-JP" sz="4800" dirty="0">
              <a:latin typeface="Meiryo" panose="020B0604030504040204" pitchFamily="34" charset="-128"/>
              <a:ea typeface="Meiryo" panose="020B0604030504040204" pitchFamily="34" charset="-128"/>
            </a:endParaRPr>
          </a:p>
          <a:p>
            <a:pPr marL="577850" indent="-577850" algn="ctr"/>
            <a:r>
              <a:rPr lang="ja-JP" altLang="en-US" sz="4800">
                <a:latin typeface="Meiryo" panose="020B0604030504040204" pitchFamily="34" charset="-128"/>
                <a:ea typeface="Meiryo" panose="020B0604030504040204" pitchFamily="34" charset="-128"/>
              </a:rPr>
              <a:t>「児童期における支援提供の基本姿勢」</a:t>
            </a:r>
            <a:r>
              <a:rPr lang="en-US" altLang="ja-JP" sz="4800" dirty="0">
                <a:latin typeface="Meiryo" panose="020B0604030504040204" pitchFamily="34" charset="-128"/>
                <a:ea typeface="Meiryo" panose="020B0604030504040204" pitchFamily="34" charset="-128"/>
              </a:rPr>
              <a:t>(90</a:t>
            </a:r>
            <a:r>
              <a:rPr lang="ja-JP" altLang="en-US" sz="4800">
                <a:latin typeface="Meiryo" panose="020B0604030504040204" pitchFamily="34" charset="-128"/>
                <a:ea typeface="Meiryo" panose="020B0604030504040204" pitchFamily="34" charset="-128"/>
              </a:rPr>
              <a:t>分</a:t>
            </a:r>
            <a:r>
              <a:rPr lang="en-US" altLang="ja-JP" sz="4800" dirty="0">
                <a:latin typeface="Meiryo" panose="020B0604030504040204" pitchFamily="34" charset="-128"/>
                <a:ea typeface="Meiryo" panose="020B0604030504040204" pitchFamily="34" charset="-128"/>
              </a:rPr>
              <a:t>)</a:t>
            </a:r>
          </a:p>
          <a:p>
            <a:pPr algn="ctr"/>
            <a:r>
              <a:rPr kumimoji="1" lang="ja-JP" altLang="en-US" sz="4800">
                <a:latin typeface="Meiryo" panose="020B0604030504040204" pitchFamily="34" charset="-128"/>
                <a:ea typeface="Meiryo" panose="020B0604030504040204" pitchFamily="34" charset="-128"/>
              </a:rPr>
              <a:t>についての概要と解説</a:t>
            </a:r>
            <a:endParaRPr kumimoji="1" lang="ja-JP" altLang="en-US" sz="4800"/>
          </a:p>
        </p:txBody>
      </p:sp>
      <p:sp>
        <p:nvSpPr>
          <p:cNvPr id="6" name="字幕 2">
            <a:extLst>
              <a:ext uri="{FF2B5EF4-FFF2-40B4-BE49-F238E27FC236}">
                <a16:creationId xmlns:a16="http://schemas.microsoft.com/office/drawing/2014/main" id="{7E9623AD-B9C8-A74E-BF0F-12239DE2C337}"/>
              </a:ext>
            </a:extLst>
          </p:cNvPr>
          <p:cNvSpPr>
            <a:spLocks noGrp="1"/>
          </p:cNvSpPr>
          <p:nvPr>
            <p:ph type="subTitle" idx="1"/>
          </p:nvPr>
        </p:nvSpPr>
        <p:spPr>
          <a:xfrm>
            <a:off x="1143000" y="4114800"/>
            <a:ext cx="6858000" cy="2591297"/>
          </a:xfrm>
        </p:spPr>
        <p:txBody>
          <a:bodyPr anchor="ctr" anchorCtr="1">
            <a:noAutofit/>
          </a:bodyPr>
          <a:lstStyle/>
          <a:p>
            <a:r>
              <a:rPr kumimoji="1" lang="ja-JP" altLang="en-US" sz="3000">
                <a:latin typeface="Meiryo" panose="020B0604030504040204" pitchFamily="34" charset="-128"/>
                <a:ea typeface="Meiryo" panose="020B0604030504040204" pitchFamily="34" charset="-128"/>
              </a:rPr>
              <a:t>品川区立品川児童学園</a:t>
            </a:r>
            <a:r>
              <a:rPr kumimoji="1" lang="en-US" altLang="ja-JP" sz="3000" dirty="0">
                <a:latin typeface="Meiryo" panose="020B0604030504040204" pitchFamily="34" charset="-128"/>
                <a:ea typeface="Meiryo" panose="020B0604030504040204" pitchFamily="34" charset="-128"/>
              </a:rPr>
              <a:t> </a:t>
            </a:r>
            <a:r>
              <a:rPr kumimoji="1" lang="ja-JP" altLang="en-US" sz="3000">
                <a:latin typeface="Meiryo" panose="020B0604030504040204" pitchFamily="34" charset="-128"/>
                <a:ea typeface="Meiryo" panose="020B0604030504040204" pitchFamily="34" charset="-128"/>
              </a:rPr>
              <a:t>施設長</a:t>
            </a:r>
            <a:endParaRPr kumimoji="1" lang="en-US" altLang="ja-JP" sz="3000"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社会福祉法人</a:t>
            </a:r>
            <a:r>
              <a:rPr lang="en-US" altLang="ja-JP" dirty="0">
                <a:latin typeface="Meiryo" panose="020B0604030504040204" pitchFamily="34" charset="-128"/>
                <a:ea typeface="Meiryo" panose="020B0604030504040204" pitchFamily="34" charset="-128"/>
              </a:rPr>
              <a:t> </a:t>
            </a:r>
            <a:r>
              <a:rPr lang="ja-JP" altLang="en-US">
                <a:latin typeface="Meiryo" panose="020B0604030504040204" pitchFamily="34" charset="-128"/>
                <a:ea typeface="Meiryo" panose="020B0604030504040204" pitchFamily="34" charset="-128"/>
              </a:rPr>
              <a:t>ゆうゆう</a:t>
            </a:r>
            <a:r>
              <a:rPr lang="en-US" altLang="ja-JP" dirty="0">
                <a:latin typeface="Meiryo" panose="020B0604030504040204" pitchFamily="34" charset="-128"/>
                <a:ea typeface="Meiryo" panose="020B0604030504040204" pitchFamily="34" charset="-128"/>
              </a:rPr>
              <a:t> </a:t>
            </a:r>
            <a:r>
              <a:rPr lang="ja-JP" altLang="en-US">
                <a:latin typeface="Meiryo" panose="020B0604030504040204" pitchFamily="34" charset="-128"/>
                <a:ea typeface="Meiryo" panose="020B0604030504040204" pitchFamily="34" charset="-128"/>
              </a:rPr>
              <a:t>理事</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一般社団法人</a:t>
            </a:r>
            <a:r>
              <a:rPr lang="en-US" altLang="ja-JP" dirty="0">
                <a:latin typeface="Meiryo" panose="020B0604030504040204" pitchFamily="34" charset="-128"/>
                <a:ea typeface="Meiryo" panose="020B0604030504040204" pitchFamily="34" charset="-128"/>
              </a:rPr>
              <a:t> </a:t>
            </a:r>
            <a:r>
              <a:rPr lang="ja-JP" altLang="en-US">
                <a:latin typeface="Meiryo" panose="020B0604030504040204" pitchFamily="34" charset="-128"/>
                <a:ea typeface="Meiryo" panose="020B0604030504040204" pitchFamily="34" charset="-128"/>
              </a:rPr>
              <a:t>全国児童発達支援協議会</a:t>
            </a:r>
            <a:r>
              <a:rPr lang="en-US" altLang="ja-JP" dirty="0">
                <a:latin typeface="Meiryo" panose="020B0604030504040204" pitchFamily="34" charset="-128"/>
                <a:ea typeface="Meiryo" panose="020B0604030504040204" pitchFamily="34" charset="-128"/>
              </a:rPr>
              <a:t> </a:t>
            </a:r>
            <a:r>
              <a:rPr lang="ja-JP" altLang="en-US">
                <a:latin typeface="Meiryo" panose="020B0604030504040204" pitchFamily="34" charset="-128"/>
                <a:ea typeface="Meiryo" panose="020B0604030504040204" pitchFamily="34" charset="-128"/>
              </a:rPr>
              <a:t>理事</a:t>
            </a:r>
            <a:endParaRPr lang="en-US" altLang="ja-JP"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光真坊　浩史</a:t>
            </a:r>
            <a:endParaRPr kumimoji="1" lang="ja-JP" altLang="en-US">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24038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4CCD4-CE9D-4ABF-BE0A-C412BB17DF4A}"/>
              </a:ext>
            </a:extLst>
          </p:cNvPr>
          <p:cNvSpPr>
            <a:spLocks noGrp="1"/>
          </p:cNvSpPr>
          <p:nvPr>
            <p:ph type="title"/>
          </p:nvPr>
        </p:nvSpPr>
        <p:spPr>
          <a:xfrm>
            <a:off x="331470" y="214313"/>
            <a:ext cx="7886700" cy="905828"/>
          </a:xfrm>
        </p:spPr>
        <p:txBody>
          <a:bodyPr/>
          <a:lstStyle/>
          <a:p>
            <a:r>
              <a:rPr kumimoji="1" lang="ja-JP" altLang="en-US" dirty="0">
                <a:latin typeface="Meiryo" panose="020B0604030504040204" pitchFamily="34" charset="-128"/>
                <a:ea typeface="Meiryo" panose="020B0604030504040204" pitchFamily="34" charset="-128"/>
              </a:rPr>
              <a:t>獲得目標</a:t>
            </a:r>
          </a:p>
        </p:txBody>
      </p:sp>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a:xfrm>
            <a:off x="628650" y="1120141"/>
            <a:ext cx="8298180" cy="5649595"/>
          </a:xfrm>
        </p:spPr>
        <p:txBody>
          <a:bodyPr>
            <a:noAutofit/>
          </a:bodyPr>
          <a:lstStyle/>
          <a:p>
            <a:pPr marL="0" indent="0">
              <a:buNone/>
            </a:pPr>
            <a:r>
              <a:rPr kumimoji="1" lang="ja-JP" altLang="en-US">
                <a:latin typeface="Meiryo" panose="020B0604030504040204" pitchFamily="34" charset="-128"/>
                <a:ea typeface="Meiryo" panose="020B0604030504040204" pitchFamily="34" charset="-128"/>
              </a:rPr>
              <a:t>児童発達支援管理責任者として、児童の支援提供に関する基本姿勢を身につけることができる。</a:t>
            </a:r>
            <a:endParaRPr kumimoji="1" lang="en-US" altLang="ja-JP" dirty="0">
              <a:latin typeface="Meiryo" panose="020B0604030504040204" pitchFamily="34" charset="-128"/>
              <a:ea typeface="Meiryo" panose="020B0604030504040204" pitchFamily="34" charset="-128"/>
            </a:endParaRPr>
          </a:p>
          <a:p>
            <a:pPr marL="0" indent="0">
              <a:buNone/>
            </a:pPr>
            <a:r>
              <a:rPr lang="ja-JP" altLang="en-US">
                <a:latin typeface="Meiryo" panose="020B0604030504040204" pitchFamily="34" charset="-128"/>
                <a:ea typeface="Meiryo" panose="020B0604030504040204" pitchFamily="34" charset="-128"/>
              </a:rPr>
              <a:t>具体的には、</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障害児支援は、社会福祉事業であり、その趣旨に従った支援が提供できる。</a:t>
            </a:r>
            <a:endParaRPr lang="en-US" altLang="ja-JP" dirty="0">
              <a:latin typeface="Meiryo" panose="020B0604030504040204" pitchFamily="34" charset="-128"/>
              <a:ea typeface="Meiryo" panose="020B0604030504040204" pitchFamily="34" charset="-128"/>
            </a:endParaRPr>
          </a:p>
          <a:p>
            <a:r>
              <a:rPr kumimoji="1" lang="ja-JP" altLang="en-US">
                <a:latin typeface="Meiryo" panose="020B0604030504040204" pitchFamily="34" charset="-128"/>
                <a:ea typeface="Meiryo" panose="020B0604030504040204" pitchFamily="34" charset="-128"/>
              </a:rPr>
              <a:t>障害児支援は、子どもの権利条約に基づき、子どもの主体性を尊重した発達の保障であり、個別支援計画や日々の支援に反映させることができる。</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障害児支援は、障害者の権利条約に基づき、個々の障害や特性に応じて特別に配慮された支援や環境・配慮を行い、常にソーシャル・インクルージョンを常に意識した計画立案と支援ができる。</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児童発達支援管理責任者の役割を説明できる。</a:t>
            </a:r>
            <a:endParaRPr lang="en-US" altLang="ja-JP"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395995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4CCD4-CE9D-4ABF-BE0A-C412BB17DF4A}"/>
              </a:ext>
            </a:extLst>
          </p:cNvPr>
          <p:cNvSpPr>
            <a:spLocks noGrp="1"/>
          </p:cNvSpPr>
          <p:nvPr>
            <p:ph type="title"/>
          </p:nvPr>
        </p:nvSpPr>
        <p:spPr>
          <a:xfrm>
            <a:off x="331470" y="214313"/>
            <a:ext cx="7886700" cy="905828"/>
          </a:xfrm>
        </p:spPr>
        <p:txBody>
          <a:bodyPr/>
          <a:lstStyle/>
          <a:p>
            <a:r>
              <a:rPr kumimoji="1" lang="ja-JP" altLang="en-US">
                <a:latin typeface="Meiryo" panose="020B0604030504040204" pitchFamily="34" charset="-128"/>
                <a:ea typeface="Meiryo" panose="020B0604030504040204" pitchFamily="34" charset="-128"/>
              </a:rPr>
              <a:t>獲得目標の解説</a:t>
            </a:r>
            <a:endParaRPr kumimoji="1" lang="ja-JP" altLang="en-US" dirty="0">
              <a:latin typeface="Meiryo" panose="020B0604030504040204" pitchFamily="34" charset="-128"/>
              <a:ea typeface="Meiryo" panose="020B0604030504040204" pitchFamily="34" charset="-128"/>
            </a:endParaRPr>
          </a:p>
        </p:txBody>
      </p:sp>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a:xfrm>
            <a:off x="411480" y="1120141"/>
            <a:ext cx="8515350" cy="5649595"/>
          </a:xfrm>
        </p:spPr>
        <p:txBody>
          <a:bodyPr>
            <a:noAutofit/>
          </a:bodyPr>
          <a:lstStyle/>
          <a:p>
            <a:r>
              <a:rPr lang="ja-JP" altLang="en-US">
                <a:latin typeface="Meiryo" panose="020B0604030504040204" pitchFamily="34" charset="-128"/>
                <a:ea typeface="Meiryo" panose="020B0604030504040204" pitchFamily="34" charset="-128"/>
              </a:rPr>
              <a:t>障害児支援は、社会福祉事業であり、その趣旨に従った支援が提供できる。</a:t>
            </a:r>
            <a:endParaRPr lang="en-US" altLang="ja-JP" dirty="0">
              <a:latin typeface="Meiryo" panose="020B0604030504040204" pitchFamily="34" charset="-128"/>
              <a:ea typeface="Meiryo" panose="020B0604030504040204" pitchFamily="34" charset="-128"/>
            </a:endParaRPr>
          </a:p>
          <a:p>
            <a:pPr marL="939800" indent="-623888">
              <a:buNone/>
            </a:pPr>
            <a:r>
              <a:rPr lang="ja-JP" altLang="en-US" sz="2400">
                <a:latin typeface="Meiryo" panose="020B0604030504040204" pitchFamily="34" charset="-128"/>
                <a:ea typeface="Meiryo" panose="020B0604030504040204" pitchFamily="34" charset="-128"/>
              </a:rPr>
              <a:t>⇒・障害児支援は、児童福祉法では</a:t>
            </a:r>
            <a:r>
              <a:rPr lang="en-US" altLang="ja-JP" sz="2400" dirty="0">
                <a:latin typeface="Meiryo" panose="020B0604030504040204" pitchFamily="34" charset="-128"/>
                <a:ea typeface="Meiryo" panose="020B0604030504040204" pitchFamily="34" charset="-128"/>
              </a:rPr>
              <a:t>｢</a:t>
            </a:r>
            <a:r>
              <a:rPr lang="ja-JP" altLang="en-US" sz="2400">
                <a:latin typeface="Meiryo" panose="020B0604030504040204" pitchFamily="34" charset="-128"/>
                <a:ea typeface="Meiryo" panose="020B0604030504040204" pitchFamily="34" charset="-128"/>
              </a:rPr>
              <a:t>サービス</a:t>
            </a:r>
            <a:r>
              <a:rPr lang="en-US" altLang="ja-JP" sz="2400" dirty="0">
                <a:latin typeface="Meiryo" panose="020B0604030504040204" pitchFamily="34" charset="-128"/>
                <a:ea typeface="Meiryo" panose="020B0604030504040204" pitchFamily="34" charset="-128"/>
              </a:rPr>
              <a:t>｣</a:t>
            </a:r>
            <a:r>
              <a:rPr lang="ja-JP" altLang="en-US" sz="2400">
                <a:latin typeface="Meiryo" panose="020B0604030504040204" pitchFamily="34" charset="-128"/>
                <a:ea typeface="Meiryo" panose="020B0604030504040204" pitchFamily="34" charset="-128"/>
              </a:rPr>
              <a:t>ではなく</a:t>
            </a:r>
            <a:r>
              <a:rPr lang="en-US" altLang="ja-JP" sz="2400" dirty="0">
                <a:latin typeface="Meiryo" panose="020B0604030504040204" pitchFamily="34" charset="-128"/>
                <a:ea typeface="Meiryo" panose="020B0604030504040204" pitchFamily="34" charset="-128"/>
              </a:rPr>
              <a:t>｢</a:t>
            </a:r>
            <a:r>
              <a:rPr lang="ja-JP" altLang="en-US" sz="2400">
                <a:latin typeface="Meiryo" panose="020B0604030504040204" pitchFamily="34" charset="-128"/>
                <a:ea typeface="Meiryo" panose="020B0604030504040204" pitchFamily="34" charset="-128"/>
              </a:rPr>
              <a:t>支援</a:t>
            </a:r>
            <a:r>
              <a:rPr lang="en-US" altLang="ja-JP" sz="2400" dirty="0">
                <a:latin typeface="Meiryo" panose="020B0604030504040204" pitchFamily="34" charset="-128"/>
                <a:ea typeface="Meiryo" panose="020B0604030504040204" pitchFamily="34" charset="-128"/>
              </a:rPr>
              <a:t>｣</a:t>
            </a:r>
            <a:r>
              <a:rPr lang="ja-JP" altLang="en-US" sz="2400">
                <a:latin typeface="Meiryo" panose="020B0604030504040204" pitchFamily="34" charset="-128"/>
                <a:ea typeface="Meiryo" panose="020B0604030504040204" pitchFamily="34" charset="-128"/>
              </a:rPr>
              <a:t>であること、社会福祉法では</a:t>
            </a:r>
            <a:r>
              <a:rPr lang="en-US" altLang="ja-JP" sz="2400" dirty="0">
                <a:latin typeface="Meiryo" panose="020B0604030504040204" pitchFamily="34" charset="-128"/>
                <a:ea typeface="Meiryo" panose="020B0604030504040204" pitchFamily="34" charset="-128"/>
              </a:rPr>
              <a:t>｢</a:t>
            </a:r>
            <a:r>
              <a:rPr lang="ja-JP" altLang="en-US" sz="2400">
                <a:latin typeface="Meiryo" panose="020B0604030504040204" pitchFamily="34" charset="-128"/>
                <a:ea typeface="Meiryo" panose="020B0604030504040204" pitchFamily="34" charset="-128"/>
              </a:rPr>
              <a:t>社会福祉事業</a:t>
            </a:r>
            <a:r>
              <a:rPr lang="en-US" altLang="ja-JP" sz="2400" dirty="0">
                <a:latin typeface="Meiryo" panose="020B0604030504040204" pitchFamily="34" charset="-128"/>
                <a:ea typeface="Meiryo" panose="020B0604030504040204" pitchFamily="34" charset="-128"/>
              </a:rPr>
              <a:t>｣</a:t>
            </a:r>
            <a:r>
              <a:rPr lang="ja-JP" altLang="en-US" sz="2400">
                <a:latin typeface="Meiryo" panose="020B0604030504040204" pitchFamily="34" charset="-128"/>
                <a:ea typeface="Meiryo" panose="020B0604030504040204" pitchFamily="34" charset="-128"/>
              </a:rPr>
              <a:t>であることを確認し、社会福祉事業の目的を理解する</a:t>
            </a:r>
            <a:endParaRPr lang="en-US" altLang="ja-JP" sz="2400" dirty="0">
              <a:latin typeface="Meiryo" panose="020B0604030504040204" pitchFamily="34" charset="-128"/>
              <a:ea typeface="Meiryo" panose="020B0604030504040204" pitchFamily="34" charset="-128"/>
            </a:endParaRPr>
          </a:p>
          <a:p>
            <a:pPr marL="939800" indent="-623888">
              <a:buNone/>
            </a:pPr>
            <a:endParaRPr lang="en-US" altLang="ja-JP" sz="2400"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障害児支援は、子どもの権利条約に基づき、子どもの主体性を尊重した</a:t>
            </a:r>
            <a:r>
              <a:rPr lang="en-US" altLang="ja-JP" dirty="0">
                <a:latin typeface="Meiryo" panose="020B0604030504040204" pitchFamily="34" charset="-128"/>
                <a:ea typeface="Meiryo" panose="020B0604030504040204" pitchFamily="34" charset="-128"/>
              </a:rPr>
              <a:t>｢</a:t>
            </a:r>
            <a:r>
              <a:rPr lang="ja-JP" altLang="en-US">
                <a:latin typeface="Meiryo" panose="020B0604030504040204" pitchFamily="34" charset="-128"/>
                <a:ea typeface="Meiryo" panose="020B0604030504040204" pitchFamily="34" charset="-128"/>
              </a:rPr>
              <a:t>発達</a:t>
            </a:r>
            <a:r>
              <a:rPr lang="en-US" altLang="ja-JP" dirty="0">
                <a:latin typeface="Meiryo" panose="020B0604030504040204" pitchFamily="34" charset="-128"/>
                <a:ea typeface="Meiryo" panose="020B0604030504040204" pitchFamily="34" charset="-128"/>
              </a:rPr>
              <a:t>｣</a:t>
            </a:r>
            <a:r>
              <a:rPr lang="ja-JP" altLang="en-US">
                <a:latin typeface="Meiryo" panose="020B0604030504040204" pitchFamily="34" charset="-128"/>
                <a:ea typeface="Meiryo" panose="020B0604030504040204" pitchFamily="34" charset="-128"/>
              </a:rPr>
              <a:t>の保障であり、趣旨に沿って個別支援計画や日々の支援に反映させることができる。</a:t>
            </a:r>
            <a:endParaRPr lang="en-US" altLang="ja-JP" dirty="0">
              <a:latin typeface="Meiryo" panose="020B0604030504040204" pitchFamily="34" charset="-128"/>
              <a:ea typeface="Meiryo" panose="020B0604030504040204" pitchFamily="34" charset="-128"/>
            </a:endParaRPr>
          </a:p>
          <a:p>
            <a:pPr marL="939800" indent="-623888">
              <a:buNone/>
            </a:pPr>
            <a:r>
              <a:rPr lang="ja-JP" altLang="en-US" sz="2400">
                <a:latin typeface="Meiryo" panose="020B0604030504040204" pitchFamily="34" charset="-128"/>
                <a:ea typeface="Meiryo" panose="020B0604030504040204" pitchFamily="34" charset="-128"/>
              </a:rPr>
              <a:t>⇒・子どもの権利条約の概要を知り、障害児も同じ子どもであるという大前提に立っていることを理解する</a:t>
            </a:r>
            <a:endParaRPr lang="en-US" altLang="ja-JP" sz="2400" dirty="0">
              <a:latin typeface="Meiryo" panose="020B0604030504040204" pitchFamily="34" charset="-128"/>
              <a:ea typeface="Meiryo" panose="020B0604030504040204" pitchFamily="34" charset="-128"/>
            </a:endParaRPr>
          </a:p>
          <a:p>
            <a:pPr marL="939800" indent="-306388">
              <a:buNone/>
            </a:pPr>
            <a:r>
              <a:rPr lang="ja-JP" altLang="en-US" sz="2400">
                <a:latin typeface="Meiryo" panose="020B0604030504040204" pitchFamily="34" charset="-128"/>
                <a:ea typeface="Meiryo" panose="020B0604030504040204" pitchFamily="34" charset="-128"/>
              </a:rPr>
              <a:t>・子どもの「主体性」を尊重できているか、発達的視点に立った支援になっているかを確認する</a:t>
            </a:r>
            <a:endParaRPr lang="en-US" altLang="ja-JP" sz="2400" dirty="0">
              <a:latin typeface="Meiryo" panose="020B0604030504040204" pitchFamily="34" charset="-128"/>
              <a:ea typeface="Meiryo" panose="020B0604030504040204" pitchFamily="34" charset="-128"/>
            </a:endParaRPr>
          </a:p>
          <a:p>
            <a:pPr marL="0" indent="0">
              <a:buNone/>
            </a:pP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32193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a:xfrm>
            <a:off x="434340" y="0"/>
            <a:ext cx="8503920" cy="6529706"/>
          </a:xfrm>
        </p:spPr>
        <p:txBody>
          <a:bodyPr>
            <a:noAutofit/>
          </a:bodyPr>
          <a:lstStyle/>
          <a:p>
            <a:pPr marL="0" indent="0">
              <a:buNone/>
            </a:pPr>
            <a:endParaRPr kumimoji="1" lang="en-US" altLang="ja-JP" sz="1400"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障害児支援は、障害者の権利条約に基づき、個々の障害や特性に応じて特別に配慮された支援や　環境・配慮を行い、常にソーシャル・インクルージョンを常に意識した計画の立案と支援ができる。</a:t>
            </a:r>
            <a:endParaRPr lang="en-US" altLang="ja-JP" dirty="0">
              <a:latin typeface="Meiryo" panose="020B0604030504040204" pitchFamily="34" charset="-128"/>
              <a:ea typeface="Meiryo" panose="020B0604030504040204" pitchFamily="34" charset="-128"/>
            </a:endParaRPr>
          </a:p>
          <a:p>
            <a:pPr marL="895350" indent="-895350">
              <a:buNone/>
            </a:pPr>
            <a:r>
              <a:rPr lang="ja-JP" altLang="en-US" sz="2400">
                <a:latin typeface="Meiryo" panose="020B0604030504040204" pitchFamily="34" charset="-128"/>
                <a:ea typeface="Meiryo" panose="020B0604030504040204" pitchFamily="34" charset="-128"/>
              </a:rPr>
              <a:t>　⇒・障害や疾病、発達の特性に応じたかかわり（合理的　配慮を含む）をする支援であることを理解する</a:t>
            </a:r>
            <a:endParaRPr lang="en-US" altLang="ja-JP" sz="2400" dirty="0">
              <a:latin typeface="Meiryo" panose="020B0604030504040204" pitchFamily="34" charset="-128"/>
              <a:ea typeface="Meiryo" panose="020B0604030504040204" pitchFamily="34" charset="-128"/>
            </a:endParaRPr>
          </a:p>
          <a:p>
            <a:pPr marL="939800" indent="-350838">
              <a:buNone/>
            </a:pPr>
            <a:r>
              <a:rPr lang="ja-JP" altLang="en-US" sz="2400">
                <a:latin typeface="Meiryo" panose="020B0604030504040204" pitchFamily="34" charset="-128"/>
                <a:ea typeface="Meiryo" panose="020B0604030504040204" pitchFamily="34" charset="-128"/>
              </a:rPr>
              <a:t>・ソーシャル・インクルージョンとは何かを正しく理解する</a:t>
            </a:r>
            <a:endParaRPr lang="en-US" altLang="ja-JP" sz="2400" dirty="0">
              <a:latin typeface="Meiryo" panose="020B0604030504040204" pitchFamily="34" charset="-128"/>
              <a:ea typeface="Meiryo" panose="020B0604030504040204" pitchFamily="34" charset="-128"/>
            </a:endParaRPr>
          </a:p>
          <a:p>
            <a:pPr marL="939800" indent="-350838">
              <a:buNone/>
            </a:pPr>
            <a:endParaRPr lang="en-US" altLang="ja-JP" sz="2400"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児童発達支援管理責任者の役割を説明できる。</a:t>
            </a:r>
            <a:endParaRPr lang="en-US" altLang="ja-JP" dirty="0">
              <a:latin typeface="Meiryo" panose="020B0604030504040204" pitchFamily="34" charset="-128"/>
              <a:ea typeface="Meiryo" panose="020B0604030504040204" pitchFamily="34" charset="-128"/>
            </a:endParaRPr>
          </a:p>
          <a:p>
            <a:pPr marL="0" indent="0">
              <a:buNone/>
            </a:pPr>
            <a:r>
              <a:rPr lang="ja-JP" altLang="en-US" sz="2400">
                <a:latin typeface="Meiryo" panose="020B0604030504040204" pitchFamily="34" charset="-128"/>
                <a:ea typeface="Meiryo" panose="020B0604030504040204" pitchFamily="34" charset="-128"/>
              </a:rPr>
              <a:t>　⇒・指定基準の規定を確認する</a:t>
            </a:r>
            <a:endParaRPr lang="en-US" altLang="ja-JP" sz="2400" dirty="0">
              <a:latin typeface="Meiryo" panose="020B0604030504040204" pitchFamily="34" charset="-128"/>
              <a:ea typeface="Meiryo" panose="020B0604030504040204" pitchFamily="34" charset="-128"/>
            </a:endParaRPr>
          </a:p>
          <a:p>
            <a:pPr marL="939800" indent="-317500">
              <a:buNone/>
            </a:pPr>
            <a:r>
              <a:rPr lang="ja-JP" altLang="en-US" sz="2400">
                <a:latin typeface="Meiryo" panose="020B0604030504040204" pitchFamily="34" charset="-128"/>
                <a:ea typeface="Meiryo" panose="020B0604030504040204" pitchFamily="34" charset="-128"/>
              </a:rPr>
              <a:t>・サービス提供管理責任者との対比から、児童期における支援のポイントを理解する</a:t>
            </a:r>
            <a:endParaRPr lang="en-US" altLang="ja-JP" sz="2400" dirty="0">
              <a:latin typeface="Meiryo" panose="020B0604030504040204" pitchFamily="34" charset="-128"/>
              <a:ea typeface="Meiryo" panose="020B0604030504040204" pitchFamily="34" charset="-128"/>
            </a:endParaRPr>
          </a:p>
          <a:p>
            <a:pPr marL="939800" indent="-317500">
              <a:buNone/>
            </a:pPr>
            <a:r>
              <a:rPr lang="ja-JP" altLang="en-US" sz="2400">
                <a:latin typeface="Meiryo" panose="020B0604030504040204" pitchFamily="34" charset="-128"/>
                <a:ea typeface="Meiryo" panose="020B0604030504040204" pitchFamily="34" charset="-128"/>
              </a:rPr>
              <a:t>・個別支援計画に関する業務を中核として、支援の内容やスタッフの資質の向上、家族や関係機関との対外的な顔であることを理解する</a:t>
            </a:r>
            <a:endParaRPr lang="en-US" altLang="ja-JP" sz="2400" dirty="0">
              <a:latin typeface="Meiryo" panose="020B0604030504040204" pitchFamily="34" charset="-128"/>
              <a:ea typeface="Meiryo" panose="020B0604030504040204" pitchFamily="34" charset="-128"/>
            </a:endParaRPr>
          </a:p>
          <a:p>
            <a:pPr marL="0" indent="0">
              <a:buNone/>
            </a:pP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059654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DB49AC-DE89-42C6-81AB-4EBE82C0E76F}"/>
              </a:ext>
            </a:extLst>
          </p:cNvPr>
          <p:cNvSpPr>
            <a:spLocks noGrp="1"/>
          </p:cNvSpPr>
          <p:nvPr>
            <p:ph type="title"/>
          </p:nvPr>
        </p:nvSpPr>
        <p:spPr>
          <a:xfrm>
            <a:off x="365760" y="193677"/>
            <a:ext cx="7886700" cy="937894"/>
          </a:xfrm>
        </p:spPr>
        <p:txBody>
          <a:bodyPr/>
          <a:lstStyle/>
          <a:p>
            <a:r>
              <a:rPr kumimoji="1" lang="ja-JP" altLang="en-US" dirty="0">
                <a:latin typeface="Meiryo" panose="020B0604030504040204" pitchFamily="34" charset="-128"/>
                <a:ea typeface="Meiryo" panose="020B0604030504040204" pitchFamily="34" charset="-128"/>
              </a:rPr>
              <a:t>講義内容の項目（流れ）</a:t>
            </a:r>
          </a:p>
        </p:txBody>
      </p:sp>
      <p:sp>
        <p:nvSpPr>
          <p:cNvPr id="3" name="コンテンツ プレースホルダー 2">
            <a:extLst>
              <a:ext uri="{FF2B5EF4-FFF2-40B4-BE49-F238E27FC236}">
                <a16:creationId xmlns:a16="http://schemas.microsoft.com/office/drawing/2014/main" id="{70C637E3-FC3C-45C3-9208-D873F2074784}"/>
              </a:ext>
            </a:extLst>
          </p:cNvPr>
          <p:cNvSpPr>
            <a:spLocks noGrp="1"/>
          </p:cNvSpPr>
          <p:nvPr>
            <p:ph idx="1"/>
          </p:nvPr>
        </p:nvSpPr>
        <p:spPr>
          <a:xfrm>
            <a:off x="365760" y="1231264"/>
            <a:ext cx="8583930" cy="5546726"/>
          </a:xfrm>
        </p:spPr>
        <p:txBody>
          <a:bodyPr>
            <a:noAutofit/>
          </a:bodyPr>
          <a:lstStyle/>
          <a:p>
            <a:pPr marL="0" indent="0">
              <a:lnSpc>
                <a:spcPct val="110000"/>
              </a:lnSpc>
              <a:buNone/>
            </a:pPr>
            <a:r>
              <a:rPr kumimoji="1" lang="ja-JP" altLang="en-US">
                <a:latin typeface="Meiryo" panose="020B0604030504040204" pitchFamily="34" charset="-128"/>
                <a:ea typeface="Meiryo" panose="020B0604030504040204" pitchFamily="34" charset="-128"/>
              </a:rPr>
              <a:t>１</a:t>
            </a:r>
            <a:r>
              <a:rPr kumimoji="1" lang="en-US" altLang="ja-JP" dirty="0">
                <a:latin typeface="Meiryo" panose="020B0604030504040204" pitchFamily="34" charset="-128"/>
                <a:ea typeface="Meiryo" panose="020B0604030504040204" pitchFamily="34" charset="-128"/>
              </a:rPr>
              <a:t> </a:t>
            </a:r>
            <a:r>
              <a:rPr kumimoji="1" lang="ja-JP" altLang="en-US">
                <a:latin typeface="Meiryo" panose="020B0604030504040204" pitchFamily="34" charset="-128"/>
                <a:ea typeface="Meiryo" panose="020B0604030504040204" pitchFamily="34" charset="-128"/>
              </a:rPr>
              <a:t>障害児支援の提供における法令遵守の重要性</a:t>
            </a:r>
            <a:endParaRPr kumimoji="1" lang="en-US" altLang="ja-JP" dirty="0">
              <a:latin typeface="Meiryo" panose="020B0604030504040204" pitchFamily="34" charset="-128"/>
              <a:ea typeface="Meiryo" panose="020B0604030504040204" pitchFamily="34" charset="-128"/>
            </a:endParaRPr>
          </a:p>
          <a:p>
            <a:pPr marL="542925" indent="-350838">
              <a:lnSpc>
                <a:spcPct val="100000"/>
              </a:lnSpc>
              <a:buNone/>
            </a:pPr>
            <a:r>
              <a:rPr kumimoji="1" lang="en-US" altLang="ja-JP" sz="2400" dirty="0">
                <a:latin typeface="Meiryo" panose="020B0604030504040204" pitchFamily="34" charset="-128"/>
                <a:ea typeface="Meiryo" panose="020B0604030504040204" pitchFamily="34" charset="-128"/>
              </a:rPr>
              <a:t>①</a:t>
            </a:r>
            <a:r>
              <a:rPr kumimoji="1" lang="ja-JP" altLang="en-US" sz="2400">
                <a:latin typeface="Meiryo" panose="020B0604030504040204" pitchFamily="34" charset="-128"/>
                <a:ea typeface="Meiryo" panose="020B0604030504040204" pitchFamily="34" charset="-128"/>
              </a:rPr>
              <a:t>児童福祉法における障害児及び障害児支援の定義</a:t>
            </a:r>
            <a:endParaRPr kumimoji="1" lang="en-US" altLang="ja-JP" sz="2400" dirty="0">
              <a:latin typeface="Meiryo" panose="020B0604030504040204" pitchFamily="34" charset="-128"/>
              <a:ea typeface="Meiryo" panose="020B0604030504040204" pitchFamily="34" charset="-128"/>
            </a:endParaRPr>
          </a:p>
          <a:p>
            <a:pPr marL="542925" indent="-350838">
              <a:lnSpc>
                <a:spcPct val="100000"/>
              </a:lnSpc>
              <a:buNone/>
            </a:pPr>
            <a:r>
              <a:rPr lang="ja-JP" altLang="en-US" sz="2400">
                <a:latin typeface="Meiryo" panose="020B0604030504040204" pitchFamily="34" charset="-128"/>
                <a:ea typeface="Meiryo" panose="020B0604030504040204" pitchFamily="34" charset="-128"/>
              </a:rPr>
              <a:t>②社会福祉法における社会福祉事業の定義</a:t>
            </a:r>
            <a:endParaRPr kumimoji="1" lang="en-US" altLang="ja-JP" sz="2400" dirty="0">
              <a:latin typeface="Meiryo" panose="020B0604030504040204" pitchFamily="34" charset="-128"/>
              <a:ea typeface="Meiryo" panose="020B0604030504040204" pitchFamily="34" charset="-128"/>
            </a:endParaRPr>
          </a:p>
          <a:p>
            <a:pPr marL="542925" indent="-350838">
              <a:lnSpc>
                <a:spcPct val="100000"/>
              </a:lnSpc>
              <a:buNone/>
            </a:pPr>
            <a:r>
              <a:rPr lang="ja-JP" altLang="en-US" sz="2400">
                <a:latin typeface="Meiryo" panose="020B0604030504040204" pitchFamily="34" charset="-128"/>
                <a:ea typeface="Meiryo" panose="020B0604030504040204" pitchFamily="34" charset="-128"/>
              </a:rPr>
              <a:t>③児童の権利に関する条約における４つの権利保障の柱と障害児に関する条文</a:t>
            </a:r>
            <a:endParaRPr lang="en-US" altLang="ja-JP" sz="2400" dirty="0">
              <a:latin typeface="Meiryo" panose="020B0604030504040204" pitchFamily="34" charset="-128"/>
              <a:ea typeface="Meiryo" panose="020B0604030504040204" pitchFamily="34" charset="-128"/>
            </a:endParaRPr>
          </a:p>
          <a:p>
            <a:pPr marL="542925" indent="-350838">
              <a:lnSpc>
                <a:spcPct val="100000"/>
              </a:lnSpc>
              <a:buNone/>
            </a:pPr>
            <a:r>
              <a:rPr lang="ja-JP" altLang="en-US" sz="2400">
                <a:latin typeface="Meiryo" panose="020B0604030504040204" pitchFamily="34" charset="-128"/>
                <a:ea typeface="Meiryo" panose="020B0604030504040204" pitchFamily="34" charset="-128"/>
              </a:rPr>
              <a:t>④障害者の権利に関する条約の趣旨と障害児に関する条文</a:t>
            </a:r>
            <a:endParaRPr lang="en-US" altLang="ja-JP" sz="2400" dirty="0">
              <a:latin typeface="Meiryo" panose="020B0604030504040204" pitchFamily="34" charset="-128"/>
              <a:ea typeface="Meiryo" panose="020B0604030504040204" pitchFamily="34" charset="-128"/>
            </a:endParaRPr>
          </a:p>
          <a:p>
            <a:pPr marL="542925" indent="-350838">
              <a:lnSpc>
                <a:spcPct val="110000"/>
              </a:lnSpc>
              <a:buNone/>
            </a:pPr>
            <a:endParaRPr lang="en-US" altLang="ja-JP" sz="1400" dirty="0">
              <a:latin typeface="Meiryo" panose="020B0604030504040204" pitchFamily="34" charset="-128"/>
              <a:ea typeface="Meiryo" panose="020B0604030504040204" pitchFamily="34" charset="-128"/>
            </a:endParaRPr>
          </a:p>
          <a:p>
            <a:pPr marL="0" indent="0">
              <a:lnSpc>
                <a:spcPct val="110000"/>
              </a:lnSpc>
              <a:buNone/>
            </a:pPr>
            <a:r>
              <a:rPr lang="ja-JP" altLang="en-US">
                <a:latin typeface="Meiryo" panose="020B0604030504040204" pitchFamily="34" charset="-128"/>
                <a:ea typeface="Meiryo" panose="020B0604030504040204" pitchFamily="34" charset="-128"/>
              </a:rPr>
              <a:t>２</a:t>
            </a:r>
            <a:r>
              <a:rPr lang="en-US" altLang="ja-JP" dirty="0">
                <a:latin typeface="Meiryo" panose="020B0604030504040204" pitchFamily="34" charset="-128"/>
                <a:ea typeface="Meiryo" panose="020B0604030504040204" pitchFamily="34" charset="-128"/>
              </a:rPr>
              <a:t> </a:t>
            </a:r>
            <a:r>
              <a:rPr lang="ja-JP" altLang="en-US">
                <a:latin typeface="Meiryo" panose="020B0604030504040204" pitchFamily="34" charset="-128"/>
                <a:ea typeface="Meiryo" panose="020B0604030504040204" pitchFamily="34" charset="-128"/>
              </a:rPr>
              <a:t>児童発達支援管理責任者の役割</a:t>
            </a:r>
            <a:endParaRPr lang="en-US" altLang="ja-JP" dirty="0">
              <a:latin typeface="Meiryo" panose="020B0604030504040204" pitchFamily="34" charset="-128"/>
              <a:ea typeface="Meiryo" panose="020B0604030504040204" pitchFamily="34" charset="-128"/>
            </a:endParaRPr>
          </a:p>
          <a:p>
            <a:pPr marL="542925" indent="-350838">
              <a:lnSpc>
                <a:spcPct val="100000"/>
              </a:lnSpc>
              <a:buNone/>
            </a:pPr>
            <a:r>
              <a:rPr lang="en-US" altLang="ja-JP" sz="2400" dirty="0">
                <a:latin typeface="Meiryo" panose="020B0604030504040204" pitchFamily="34" charset="-128"/>
                <a:ea typeface="Meiryo" panose="020B0604030504040204" pitchFamily="34" charset="-128"/>
              </a:rPr>
              <a:t>①</a:t>
            </a:r>
            <a:r>
              <a:rPr lang="ja-JP" altLang="en-US" sz="2400">
                <a:latin typeface="Meiryo" panose="020B0604030504040204" pitchFamily="34" charset="-128"/>
                <a:ea typeface="Meiryo" panose="020B0604030504040204" pitchFamily="34" charset="-128"/>
              </a:rPr>
              <a:t>指定基準の規定</a:t>
            </a:r>
            <a:endParaRPr lang="en-US" altLang="ja-JP" sz="2400" dirty="0">
              <a:latin typeface="Meiryo" panose="020B0604030504040204" pitchFamily="34" charset="-128"/>
              <a:ea typeface="Meiryo" panose="020B0604030504040204" pitchFamily="34" charset="-128"/>
            </a:endParaRPr>
          </a:p>
          <a:p>
            <a:pPr marL="542925" indent="-350838">
              <a:lnSpc>
                <a:spcPct val="100000"/>
              </a:lnSpc>
              <a:buNone/>
            </a:pPr>
            <a:r>
              <a:rPr lang="ja-JP" altLang="en-US" sz="2400">
                <a:latin typeface="Meiryo" panose="020B0604030504040204" pitchFamily="34" charset="-128"/>
                <a:ea typeface="Meiryo" panose="020B0604030504040204" pitchFamily="34" charset="-128"/>
              </a:rPr>
              <a:t>②児童発達支援管理責任者の役割の整理</a:t>
            </a:r>
            <a:endParaRPr lang="en-US" altLang="ja-JP" sz="2400" dirty="0">
              <a:latin typeface="Meiryo" panose="020B0604030504040204" pitchFamily="34" charset="-128"/>
              <a:ea typeface="Meiryo" panose="020B0604030504040204" pitchFamily="34" charset="-128"/>
            </a:endParaRPr>
          </a:p>
          <a:p>
            <a:pPr marL="542925" indent="-350838">
              <a:lnSpc>
                <a:spcPct val="110000"/>
              </a:lnSpc>
              <a:spcBef>
                <a:spcPts val="0"/>
              </a:spcBef>
              <a:buNone/>
            </a:pPr>
            <a:r>
              <a:rPr lang="ja-JP" altLang="en-US" sz="2400">
                <a:latin typeface="Meiryo" panose="020B0604030504040204" pitchFamily="34" charset="-128"/>
                <a:ea typeface="Meiryo" panose="020B0604030504040204" pitchFamily="34" charset="-128"/>
              </a:rPr>
              <a:t>　（サービス管理責任者との対比から）</a:t>
            </a:r>
            <a:endParaRPr lang="en-US" altLang="ja-JP" sz="2400"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134424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a:xfrm>
            <a:off x="245745" y="251460"/>
            <a:ext cx="8652510" cy="800100"/>
          </a:xfrm>
        </p:spPr>
        <p:txBody>
          <a:bodyPr>
            <a:normAutofit/>
          </a:bodyPr>
          <a:lstStyle/>
          <a:p>
            <a:r>
              <a:rPr kumimoji="1" lang="ja-JP" altLang="en-US" dirty="0">
                <a:latin typeface="Meiryo" panose="020B0604030504040204" pitchFamily="34" charset="-128"/>
                <a:ea typeface="Meiryo" panose="020B0604030504040204" pitchFamily="34" charset="-128"/>
              </a:rPr>
              <a:t>講義内容の項目ごとの概要と解説</a:t>
            </a:r>
          </a:p>
        </p:txBody>
      </p:sp>
      <p:sp>
        <p:nvSpPr>
          <p:cNvPr id="6" name="コンテンツ プレースホルダー 2">
            <a:extLst>
              <a:ext uri="{FF2B5EF4-FFF2-40B4-BE49-F238E27FC236}">
                <a16:creationId xmlns:a16="http://schemas.microsoft.com/office/drawing/2014/main" id="{AE23BB27-D97C-2045-8F64-71E6DFAAB011}"/>
              </a:ext>
            </a:extLst>
          </p:cNvPr>
          <p:cNvSpPr>
            <a:spLocks noGrp="1"/>
          </p:cNvSpPr>
          <p:nvPr>
            <p:ph idx="1"/>
          </p:nvPr>
        </p:nvSpPr>
        <p:spPr>
          <a:xfrm>
            <a:off x="365760" y="1231264"/>
            <a:ext cx="8778240" cy="5546726"/>
          </a:xfrm>
        </p:spPr>
        <p:txBody>
          <a:bodyPr>
            <a:noAutofit/>
          </a:bodyPr>
          <a:lstStyle/>
          <a:p>
            <a:pPr marL="0" indent="0">
              <a:lnSpc>
                <a:spcPct val="110000"/>
              </a:lnSpc>
              <a:buNone/>
            </a:pPr>
            <a:r>
              <a:rPr kumimoji="1" lang="ja-JP" altLang="en-US">
                <a:latin typeface="Meiryo" panose="020B0604030504040204" pitchFamily="34" charset="-128"/>
                <a:ea typeface="Meiryo" panose="020B0604030504040204" pitchFamily="34" charset="-128"/>
              </a:rPr>
              <a:t>１</a:t>
            </a:r>
            <a:r>
              <a:rPr kumimoji="1" lang="en-US" altLang="ja-JP" dirty="0">
                <a:latin typeface="Meiryo" panose="020B0604030504040204" pitchFamily="34" charset="-128"/>
                <a:ea typeface="Meiryo" panose="020B0604030504040204" pitchFamily="34" charset="-128"/>
              </a:rPr>
              <a:t> </a:t>
            </a:r>
            <a:r>
              <a:rPr kumimoji="1" lang="ja-JP" altLang="en-US">
                <a:latin typeface="Meiryo" panose="020B0604030504040204" pitchFamily="34" charset="-128"/>
                <a:ea typeface="Meiryo" panose="020B0604030504040204" pitchFamily="34" charset="-128"/>
              </a:rPr>
              <a:t>障害児支援の提供における法令遵守の重要性</a:t>
            </a:r>
            <a:endParaRPr kumimoji="1" lang="en-US" altLang="ja-JP" dirty="0">
              <a:latin typeface="Meiryo" panose="020B0604030504040204" pitchFamily="34" charset="-128"/>
              <a:ea typeface="Meiryo" panose="020B0604030504040204" pitchFamily="34" charset="-128"/>
            </a:endParaRPr>
          </a:p>
          <a:p>
            <a:pPr marL="542925" indent="-350838">
              <a:lnSpc>
                <a:spcPct val="100000"/>
              </a:lnSpc>
              <a:buNone/>
            </a:pPr>
            <a:r>
              <a:rPr kumimoji="1" lang="en-US" altLang="ja-JP" sz="2400" dirty="0">
                <a:latin typeface="Meiryo" panose="020B0604030504040204" pitchFamily="34" charset="-128"/>
                <a:ea typeface="Meiryo" panose="020B0604030504040204" pitchFamily="34" charset="-128"/>
              </a:rPr>
              <a:t>①</a:t>
            </a:r>
            <a:r>
              <a:rPr kumimoji="1" lang="ja-JP" altLang="en-US" sz="2400">
                <a:latin typeface="Meiryo" panose="020B0604030504040204" pitchFamily="34" charset="-128"/>
                <a:ea typeface="Meiryo" panose="020B0604030504040204" pitchFamily="34" charset="-128"/>
              </a:rPr>
              <a:t>児童福祉法における障害児及び障害児支援の定義</a:t>
            </a:r>
            <a:endParaRPr kumimoji="1" lang="en-US" altLang="ja-JP" sz="2400" dirty="0">
              <a:latin typeface="Meiryo" panose="020B0604030504040204" pitchFamily="34" charset="-128"/>
              <a:ea typeface="Meiryo" panose="020B0604030504040204" pitchFamily="34" charset="-128"/>
            </a:endParaRPr>
          </a:p>
          <a:p>
            <a:pPr marL="939800" indent="-747713">
              <a:lnSpc>
                <a:spcPct val="100000"/>
              </a:lnSpc>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障害児支援は法令に則った事業であることの再確認する</a:t>
            </a:r>
            <a:r>
              <a:rPr lang="en-US" altLang="ja-JP" sz="2400" dirty="0">
                <a:latin typeface="Meiryo" panose="020B0604030504040204" pitchFamily="34" charset="-128"/>
                <a:ea typeface="Meiryo" panose="020B0604030504040204" pitchFamily="34" charset="-128"/>
              </a:rPr>
              <a:t> </a:t>
            </a:r>
          </a:p>
          <a:p>
            <a:pPr marL="939800" indent="-747713">
              <a:lnSpc>
                <a:spcPct val="100000"/>
              </a:lnSpc>
              <a:buNone/>
            </a:pPr>
            <a:r>
              <a:rPr lang="ja-JP" altLang="en-US" sz="2400">
                <a:latin typeface="Meiryo" panose="020B0604030504040204" pitchFamily="34" charset="-128"/>
                <a:ea typeface="Meiryo" panose="020B0604030504040204" pitchFamily="34" charset="-128"/>
              </a:rPr>
              <a:t>　⇒「障害児」の定義は、支援の基本的姿勢を現しており、早期の診断前支援が優先されることを伝える</a:t>
            </a:r>
            <a:endParaRPr lang="en-US" altLang="ja-JP" sz="2400" dirty="0">
              <a:latin typeface="Meiryo" panose="020B0604030504040204" pitchFamily="34" charset="-128"/>
              <a:ea typeface="Meiryo" panose="020B0604030504040204" pitchFamily="34" charset="-128"/>
            </a:endParaRPr>
          </a:p>
          <a:p>
            <a:pPr marL="939800" indent="-747713">
              <a:lnSpc>
                <a:spcPct val="100000"/>
              </a:lnSpc>
              <a:buNone/>
            </a:pPr>
            <a:r>
              <a:rPr kumimoji="1" lang="ja-JP" altLang="en-US" sz="2400">
                <a:latin typeface="Meiryo" panose="020B0604030504040204" pitchFamily="34" charset="-128"/>
                <a:ea typeface="Meiryo" panose="020B0604030504040204" pitchFamily="34" charset="-128"/>
              </a:rPr>
              <a:t>　⇒</a:t>
            </a:r>
            <a:r>
              <a:rPr kumimoji="1" lang="en-US" altLang="ja-JP" sz="2400" dirty="0">
                <a:latin typeface="Meiryo" panose="020B0604030504040204" pitchFamily="34" charset="-128"/>
                <a:ea typeface="Meiryo" panose="020B0604030504040204" pitchFamily="34" charset="-128"/>
              </a:rPr>
              <a:t> </a:t>
            </a:r>
            <a:r>
              <a:rPr kumimoji="1" lang="ja-JP" altLang="en-US" sz="2400">
                <a:latin typeface="Meiryo" panose="020B0604030504040204" pitchFamily="34" charset="-128"/>
                <a:ea typeface="Meiryo" panose="020B0604030504040204" pitchFamily="34" charset="-128"/>
              </a:rPr>
              <a:t>障害児支援の定義の確認：ポイントを絞って整理する</a:t>
            </a:r>
            <a:endParaRPr kumimoji="1" lang="en-US" altLang="ja-JP" sz="2400" dirty="0">
              <a:latin typeface="Meiryo" panose="020B0604030504040204" pitchFamily="34" charset="-128"/>
              <a:ea typeface="Meiryo" panose="020B0604030504040204" pitchFamily="34" charset="-128"/>
            </a:endParaRPr>
          </a:p>
          <a:p>
            <a:pPr marL="542925" indent="-350838">
              <a:lnSpc>
                <a:spcPct val="110000"/>
              </a:lnSpc>
              <a:spcBef>
                <a:spcPts val="2200"/>
              </a:spcBef>
              <a:buNone/>
            </a:pPr>
            <a:r>
              <a:rPr lang="ja-JP" altLang="en-US" sz="2400">
                <a:latin typeface="Meiryo" panose="020B0604030504040204" pitchFamily="34" charset="-128"/>
                <a:ea typeface="Meiryo" panose="020B0604030504040204" pitchFamily="34" charset="-128"/>
              </a:rPr>
              <a:t>②社会福祉法における社会福祉事業の定義</a:t>
            </a:r>
            <a:endParaRPr lang="en-US" altLang="ja-JP" sz="2400" dirty="0">
              <a:latin typeface="Meiryo" panose="020B0604030504040204" pitchFamily="34" charset="-128"/>
              <a:ea typeface="Meiryo" panose="020B0604030504040204" pitchFamily="34" charset="-128"/>
            </a:endParaRPr>
          </a:p>
          <a:p>
            <a:pPr marL="895350" indent="-703263">
              <a:lnSpc>
                <a:spcPct val="100000"/>
              </a:lnSpc>
              <a:buNone/>
            </a:pPr>
            <a:r>
              <a:rPr kumimoji="1" lang="en-US" altLang="ja-JP" sz="2400" dirty="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kumimoji="1" lang="ja-JP" altLang="en-US" sz="2400">
                <a:latin typeface="Meiryo" panose="020B0604030504040204" pitchFamily="34" charset="-128"/>
                <a:ea typeface="Meiryo" panose="020B0604030504040204" pitchFamily="34" charset="-128"/>
              </a:rPr>
              <a:t>⇒</a:t>
            </a:r>
            <a:r>
              <a:rPr kumimoji="1" lang="en-US" altLang="ja-JP" sz="2400" dirty="0">
                <a:latin typeface="Meiryo" panose="020B0604030504040204" pitchFamily="34" charset="-128"/>
                <a:ea typeface="Meiryo" panose="020B0604030504040204" pitchFamily="34" charset="-128"/>
              </a:rPr>
              <a:t> </a:t>
            </a:r>
            <a:r>
              <a:rPr kumimoji="1" lang="ja-JP" altLang="en-US" sz="2400">
                <a:latin typeface="Meiryo" panose="020B0604030504040204" pitchFamily="34" charset="-128"/>
                <a:ea typeface="Meiryo" panose="020B0604030504040204" pitchFamily="34" charset="-128"/>
              </a:rPr>
              <a:t>障害児支援は、社会福祉法に基づく「社会福祉事業」であることを確認する</a:t>
            </a:r>
            <a:endParaRPr kumimoji="1" lang="en-US" altLang="ja-JP" sz="2400" dirty="0">
              <a:latin typeface="Meiryo" panose="020B0604030504040204" pitchFamily="34" charset="-128"/>
              <a:ea typeface="Meiryo" panose="020B0604030504040204" pitchFamily="34" charset="-128"/>
            </a:endParaRPr>
          </a:p>
          <a:p>
            <a:pPr marL="895350" indent="-703263">
              <a:lnSpc>
                <a:spcPct val="100000"/>
              </a:lnSpc>
              <a:spcBef>
                <a:spcPts val="0"/>
              </a:spcBef>
              <a:buNone/>
            </a:pPr>
            <a:r>
              <a:rPr lang="ja-JP" altLang="en-US" sz="2400">
                <a:latin typeface="Meiryo" panose="020B0604030504040204" pitchFamily="34" charset="-128"/>
                <a:ea typeface="Meiryo" panose="020B0604030504040204" pitchFamily="34" charset="-128"/>
              </a:rPr>
              <a:t>　　　・入所支援：「第一種社会福祉事業」</a:t>
            </a:r>
            <a:endParaRPr lang="en-US" altLang="ja-JP" sz="2400" dirty="0">
              <a:latin typeface="Meiryo" panose="020B0604030504040204" pitchFamily="34" charset="-128"/>
              <a:ea typeface="Meiryo" panose="020B0604030504040204" pitchFamily="34" charset="-128"/>
            </a:endParaRPr>
          </a:p>
          <a:p>
            <a:pPr marL="895350" indent="-703263">
              <a:lnSpc>
                <a:spcPct val="100000"/>
              </a:lnSpc>
              <a:spcBef>
                <a:spcPts val="0"/>
              </a:spcBef>
              <a:buNone/>
            </a:pPr>
            <a:r>
              <a:rPr lang="ja-JP" altLang="en-US" sz="2400">
                <a:latin typeface="Meiryo" panose="020B0604030504040204" pitchFamily="34" charset="-128"/>
                <a:ea typeface="Meiryo" panose="020B0604030504040204" pitchFamily="34" charset="-128"/>
              </a:rPr>
              <a:t>　　　・通所支援：「第二種社会福祉事業」</a:t>
            </a:r>
            <a:endParaRPr lang="en-US" altLang="ja-JP" sz="2400" dirty="0">
              <a:latin typeface="Meiryo" panose="020B0604030504040204" pitchFamily="34" charset="-128"/>
              <a:ea typeface="Meiryo" panose="020B0604030504040204" pitchFamily="34" charset="-128"/>
            </a:endParaRPr>
          </a:p>
          <a:p>
            <a:pPr marL="895350" indent="-703263">
              <a:lnSpc>
                <a:spcPct val="100000"/>
              </a:lnSpc>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「社会福祉」が基本姿勢であることを再確認</a:t>
            </a: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8747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AE23BB27-D97C-2045-8F64-71E6DFAAB011}"/>
              </a:ext>
            </a:extLst>
          </p:cNvPr>
          <p:cNvSpPr>
            <a:spLocks noGrp="1"/>
          </p:cNvSpPr>
          <p:nvPr>
            <p:ph idx="1"/>
          </p:nvPr>
        </p:nvSpPr>
        <p:spPr>
          <a:xfrm>
            <a:off x="548640" y="182880"/>
            <a:ext cx="8583930" cy="6492240"/>
          </a:xfrm>
        </p:spPr>
        <p:txBody>
          <a:bodyPr>
            <a:noAutofit/>
          </a:bodyPr>
          <a:lstStyle/>
          <a:p>
            <a:pPr marL="542925" indent="-350838">
              <a:lnSpc>
                <a:spcPct val="110000"/>
              </a:lnSpc>
              <a:buNone/>
            </a:pPr>
            <a:r>
              <a:rPr lang="ja-JP" altLang="en-US" sz="2400">
                <a:latin typeface="Meiryo" panose="020B0604030504040204" pitchFamily="34" charset="-128"/>
                <a:ea typeface="Meiryo" panose="020B0604030504040204" pitchFamily="34" charset="-128"/>
              </a:rPr>
              <a:t>③「児童の権利に関する条約」における４つの権利保障の柱と障害児に関する条文</a:t>
            </a:r>
            <a:endParaRPr lang="en-US" altLang="ja-JP" sz="2400" dirty="0">
              <a:latin typeface="Meiryo" panose="020B0604030504040204" pitchFamily="34" charset="-128"/>
              <a:ea typeface="Meiryo" panose="020B0604030504040204" pitchFamily="34" charset="-128"/>
            </a:endParaRPr>
          </a:p>
          <a:p>
            <a:pPr marL="542925" indent="-350838">
              <a:lnSpc>
                <a:spcPct val="100000"/>
              </a:lnSpc>
              <a:buNone/>
            </a:pP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児童の権利に関する条約の基本理念を確認する</a:t>
            </a:r>
            <a:endParaRPr lang="en-US" altLang="ja-JP" sz="2400" dirty="0">
              <a:latin typeface="Meiryo" panose="020B0604030504040204" pitchFamily="34" charset="-128"/>
              <a:ea typeface="Meiryo" panose="020B0604030504040204" pitchFamily="34" charset="-128"/>
            </a:endParaRPr>
          </a:p>
          <a:p>
            <a:pPr marL="542925" indent="-350838">
              <a:lnSpc>
                <a:spcPct val="100000"/>
              </a:lnSpc>
              <a:buNone/>
            </a:pPr>
            <a:r>
              <a:rPr lang="ja-JP" altLang="en-US" sz="2400">
                <a:latin typeface="Meiryo" panose="020B0604030504040204" pitchFamily="34" charset="-128"/>
                <a:ea typeface="Meiryo" panose="020B0604030504040204" pitchFamily="34" charset="-128"/>
              </a:rPr>
              <a:t>　⇒ ４つの権利保障の柱を確認する</a:t>
            </a:r>
            <a:endParaRPr lang="en-US" altLang="ja-JP" sz="2400" dirty="0">
              <a:latin typeface="Meiryo" panose="020B0604030504040204" pitchFamily="34" charset="-128"/>
              <a:ea typeface="Meiryo" panose="020B0604030504040204" pitchFamily="34" charset="-128"/>
            </a:endParaRPr>
          </a:p>
          <a:p>
            <a:pPr marL="542925" indent="-350838">
              <a:lnSpc>
                <a:spcPct val="110000"/>
              </a:lnSpc>
              <a:spcBef>
                <a:spcPts val="0"/>
              </a:spcBef>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（「生きる」「育つ」「守られる」「参加する」）</a:t>
            </a:r>
            <a:r>
              <a:rPr lang="en-US" altLang="ja-JP" sz="2400" dirty="0">
                <a:latin typeface="Meiryo" panose="020B0604030504040204" pitchFamily="34" charset="-128"/>
                <a:ea typeface="Meiryo" panose="020B0604030504040204" pitchFamily="34" charset="-128"/>
              </a:rPr>
              <a:t> </a:t>
            </a:r>
          </a:p>
          <a:p>
            <a:pPr marL="542925" indent="-350838">
              <a:lnSpc>
                <a:spcPct val="100000"/>
              </a:lnSpc>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発達の権利が重視されていることを条文から確認する</a:t>
            </a:r>
            <a:endParaRPr lang="en-US" altLang="ja-JP" sz="2400" dirty="0">
              <a:latin typeface="Meiryo" panose="020B0604030504040204" pitchFamily="34" charset="-128"/>
              <a:ea typeface="Meiryo" panose="020B0604030504040204" pitchFamily="34" charset="-128"/>
            </a:endParaRPr>
          </a:p>
          <a:p>
            <a:pPr marL="542925" indent="-350838">
              <a:lnSpc>
                <a:spcPct val="100000"/>
              </a:lnSpc>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障害児も子どもであるという大前提を再確認する</a:t>
            </a:r>
            <a:endParaRPr lang="en-US" altLang="ja-JP" sz="2400" dirty="0">
              <a:latin typeface="Meiryo" panose="020B0604030504040204" pitchFamily="34" charset="-128"/>
              <a:ea typeface="Meiryo" panose="020B0604030504040204" pitchFamily="34" charset="-128"/>
            </a:endParaRPr>
          </a:p>
          <a:p>
            <a:pPr marL="542925" indent="-350838">
              <a:lnSpc>
                <a:spcPct val="100000"/>
              </a:lnSpc>
              <a:spcBef>
                <a:spcPts val="2800"/>
              </a:spcBef>
              <a:buNone/>
            </a:pPr>
            <a:r>
              <a:rPr lang="ja-JP" altLang="en-US" sz="2400">
                <a:latin typeface="Meiryo" panose="020B0604030504040204" pitchFamily="34" charset="-128"/>
                <a:ea typeface="Meiryo" panose="020B0604030504040204" pitchFamily="34" charset="-128"/>
              </a:rPr>
              <a:t>④「障害者の権利に関する条約」の趣旨と障害児に関する条文</a:t>
            </a:r>
            <a:endParaRPr lang="en-US" altLang="ja-JP" sz="2400" dirty="0">
              <a:latin typeface="Meiryo" panose="020B0604030504040204" pitchFamily="34" charset="-128"/>
              <a:ea typeface="Meiryo" panose="020B0604030504040204" pitchFamily="34" charset="-128"/>
            </a:endParaRPr>
          </a:p>
          <a:p>
            <a:pPr marL="542925" indent="-350838">
              <a:lnSpc>
                <a:spcPct val="100000"/>
              </a:lnSpc>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障害者の権利に関する条約の基本理念を確認する</a:t>
            </a:r>
            <a:endParaRPr lang="en-US" altLang="ja-JP" sz="2400" dirty="0">
              <a:latin typeface="Meiryo" panose="020B0604030504040204" pitchFamily="34" charset="-128"/>
              <a:ea typeface="Meiryo" panose="020B0604030504040204" pitchFamily="34" charset="-128"/>
            </a:endParaRPr>
          </a:p>
          <a:p>
            <a:pPr marL="895350" indent="-703263">
              <a:lnSpc>
                <a:spcPct val="100000"/>
              </a:lnSpc>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障害の概念を再確認し、個人へのアプローチと環境へのアプローチの両方を重視することを確認（合理的配慮を含む環境へのアプローチで最大限の発達を保障）</a:t>
            </a:r>
            <a:endParaRPr lang="en-US" altLang="ja-JP" sz="2400" dirty="0">
              <a:latin typeface="Meiryo" panose="020B0604030504040204" pitchFamily="34" charset="-128"/>
              <a:ea typeface="Meiryo" panose="020B0604030504040204" pitchFamily="34" charset="-128"/>
            </a:endParaRPr>
          </a:p>
          <a:p>
            <a:pPr marL="895350" indent="-703263">
              <a:lnSpc>
                <a:spcPct val="100000"/>
              </a:lnSpc>
              <a:buNone/>
            </a:pPr>
            <a:r>
              <a:rPr lang="ja-JP" altLang="en-US" sz="2400">
                <a:latin typeface="Meiryo" panose="020B0604030504040204" pitchFamily="34" charset="-128"/>
                <a:ea typeface="Meiryo" panose="020B0604030504040204" pitchFamily="34" charset="-128"/>
              </a:rPr>
              <a:t>　⇒ 障害児が保障されている様々な支援を確認する</a:t>
            </a:r>
            <a:endParaRPr lang="en-US" altLang="ja-JP" sz="2400" dirty="0">
              <a:latin typeface="Meiryo" panose="020B0604030504040204" pitchFamily="34" charset="-128"/>
              <a:ea typeface="Meiryo" panose="020B0604030504040204" pitchFamily="34" charset="-128"/>
            </a:endParaRPr>
          </a:p>
          <a:p>
            <a:pPr marL="542925" indent="-350838">
              <a:lnSpc>
                <a:spcPct val="110000"/>
              </a:lnSpc>
              <a:buNone/>
            </a:pPr>
            <a:r>
              <a:rPr lang="ja-JP" altLang="en-US" sz="2400">
                <a:latin typeface="Meiryo" panose="020B0604030504040204" pitchFamily="34" charset="-128"/>
                <a:ea typeface="Meiryo" panose="020B0604030504040204" pitchFamily="34" charset="-128"/>
              </a:rPr>
              <a:t>　</a:t>
            </a: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096634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AE23BB27-D97C-2045-8F64-71E6DFAAB011}"/>
              </a:ext>
            </a:extLst>
          </p:cNvPr>
          <p:cNvSpPr>
            <a:spLocks noGrp="1"/>
          </p:cNvSpPr>
          <p:nvPr>
            <p:ph idx="1"/>
          </p:nvPr>
        </p:nvSpPr>
        <p:spPr>
          <a:xfrm>
            <a:off x="365760" y="431164"/>
            <a:ext cx="8583930" cy="5546726"/>
          </a:xfrm>
        </p:spPr>
        <p:txBody>
          <a:bodyPr>
            <a:noAutofit/>
          </a:bodyPr>
          <a:lstStyle/>
          <a:p>
            <a:pPr marL="0" indent="0">
              <a:lnSpc>
                <a:spcPct val="110000"/>
              </a:lnSpc>
              <a:buNone/>
            </a:pPr>
            <a:r>
              <a:rPr lang="ja-JP" altLang="en-US">
                <a:latin typeface="Meiryo" panose="020B0604030504040204" pitchFamily="34" charset="-128"/>
                <a:ea typeface="Meiryo" panose="020B0604030504040204" pitchFamily="34" charset="-128"/>
              </a:rPr>
              <a:t>２</a:t>
            </a:r>
            <a:r>
              <a:rPr lang="en-US" altLang="ja-JP" dirty="0">
                <a:latin typeface="Meiryo" panose="020B0604030504040204" pitchFamily="34" charset="-128"/>
                <a:ea typeface="Meiryo" panose="020B0604030504040204" pitchFamily="34" charset="-128"/>
              </a:rPr>
              <a:t> </a:t>
            </a:r>
            <a:r>
              <a:rPr lang="ja-JP" altLang="en-US">
                <a:latin typeface="Meiryo" panose="020B0604030504040204" pitchFamily="34" charset="-128"/>
                <a:ea typeface="Meiryo" panose="020B0604030504040204" pitchFamily="34" charset="-128"/>
              </a:rPr>
              <a:t>児童発達支援管理責任者の役割</a:t>
            </a:r>
            <a:endParaRPr lang="en-US" altLang="ja-JP" dirty="0">
              <a:latin typeface="Meiryo" panose="020B0604030504040204" pitchFamily="34" charset="-128"/>
              <a:ea typeface="Meiryo" panose="020B0604030504040204" pitchFamily="34" charset="-128"/>
            </a:endParaRPr>
          </a:p>
          <a:p>
            <a:pPr marL="542925" indent="-350838">
              <a:lnSpc>
                <a:spcPct val="110000"/>
              </a:lnSpc>
              <a:buNone/>
            </a:pPr>
            <a:r>
              <a:rPr lang="en-US" altLang="ja-JP" sz="2400" dirty="0">
                <a:latin typeface="Meiryo" panose="020B0604030504040204" pitchFamily="34" charset="-128"/>
                <a:ea typeface="Meiryo" panose="020B0604030504040204" pitchFamily="34" charset="-128"/>
              </a:rPr>
              <a:t>①</a:t>
            </a:r>
            <a:r>
              <a:rPr lang="ja-JP" altLang="en-US" sz="2400">
                <a:latin typeface="Meiryo" panose="020B0604030504040204" pitchFamily="34" charset="-128"/>
                <a:ea typeface="Meiryo" panose="020B0604030504040204" pitchFamily="34" charset="-128"/>
              </a:rPr>
              <a:t>指定基準の規定</a:t>
            </a:r>
            <a:endParaRPr lang="en-US" altLang="ja-JP" sz="2400" dirty="0">
              <a:latin typeface="Meiryo" panose="020B0604030504040204" pitchFamily="34" charset="-128"/>
              <a:ea typeface="Meiryo" panose="020B0604030504040204" pitchFamily="34" charset="-128"/>
            </a:endParaRPr>
          </a:p>
          <a:p>
            <a:pPr marL="895350" indent="-703263">
              <a:lnSpc>
                <a:spcPct val="110000"/>
              </a:lnSpc>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都道府県の指定条例の元になっている国の基準を確認し、児童発達支援管理責任者の業務規定を確認する</a:t>
            </a:r>
            <a:endParaRPr lang="en-US" altLang="ja-JP" sz="2400" dirty="0">
              <a:latin typeface="Meiryo" panose="020B0604030504040204" pitchFamily="34" charset="-128"/>
              <a:ea typeface="Meiryo" panose="020B0604030504040204" pitchFamily="34" charset="-128"/>
            </a:endParaRPr>
          </a:p>
          <a:p>
            <a:pPr marL="542925" indent="-350838">
              <a:lnSpc>
                <a:spcPct val="110000"/>
              </a:lnSpc>
              <a:spcBef>
                <a:spcPts val="2800"/>
              </a:spcBef>
              <a:buNone/>
            </a:pPr>
            <a:r>
              <a:rPr lang="ja-JP" altLang="en-US" sz="2400">
                <a:latin typeface="Meiryo" panose="020B0604030504040204" pitchFamily="34" charset="-128"/>
                <a:ea typeface="Meiryo" panose="020B0604030504040204" pitchFamily="34" charset="-128"/>
              </a:rPr>
              <a:t>②児童発達支援管理責任者の役割の整理</a:t>
            </a:r>
            <a:endParaRPr lang="en-US" altLang="ja-JP" sz="2400" dirty="0">
              <a:latin typeface="Meiryo" panose="020B0604030504040204" pitchFamily="34" charset="-128"/>
              <a:ea typeface="Meiryo" panose="020B0604030504040204" pitchFamily="34" charset="-128"/>
            </a:endParaRPr>
          </a:p>
          <a:p>
            <a:pPr marL="542925" indent="-350838">
              <a:lnSpc>
                <a:spcPct val="110000"/>
              </a:lnSpc>
              <a:spcBef>
                <a:spcPts val="0"/>
              </a:spcBef>
              <a:buNone/>
            </a:pPr>
            <a:r>
              <a:rPr lang="ja-JP" altLang="en-US" sz="2400">
                <a:latin typeface="Meiryo" panose="020B0604030504040204" pitchFamily="34" charset="-128"/>
                <a:ea typeface="Meiryo" panose="020B0604030504040204" pitchFamily="34" charset="-128"/>
              </a:rPr>
              <a:t>　（サービス管理責任者との対比から）</a:t>
            </a:r>
            <a:endParaRPr lang="en-US" altLang="ja-JP" sz="2400" dirty="0">
              <a:latin typeface="Meiryo" panose="020B0604030504040204" pitchFamily="34" charset="-128"/>
              <a:ea typeface="Meiryo" panose="020B0604030504040204" pitchFamily="34" charset="-128"/>
            </a:endParaRPr>
          </a:p>
          <a:p>
            <a:pPr marL="895350" indent="-703263">
              <a:lnSpc>
                <a:spcPct val="110000"/>
              </a:lnSpc>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児童発達支援管理責任者の役割を、サービス管理責任者との対比から浮かび上がらせ（明確にし）、同じ部分と異なる部分を確認し、児童発達支援管理責任者として大切にしなければならない基本姿勢を再確認する</a:t>
            </a:r>
            <a:endParaRPr lang="en-US" altLang="ja-JP" sz="2400"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14026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a:xfrm>
            <a:off x="51435" y="273686"/>
            <a:ext cx="9041130" cy="1325563"/>
          </a:xfrm>
        </p:spPr>
        <p:txBody>
          <a:bodyPr>
            <a:noAutofit/>
          </a:bodyPr>
          <a:lstStyle/>
          <a:p>
            <a:pPr algn="ctr"/>
            <a:r>
              <a:rPr lang="ja-JP" altLang="ja-JP" dirty="0">
                <a:effectLst/>
                <a:latin typeface="Meiryo" panose="020B0604030504040204" pitchFamily="34" charset="-128"/>
                <a:ea typeface="Meiryo" panose="020B0604030504040204" pitchFamily="34" charset="-128"/>
                <a:cs typeface="Times New Roman" panose="02020603050405020304" pitchFamily="18" charset="0"/>
              </a:rPr>
              <a:t>都道府県研修で本講義を</a:t>
            </a:r>
            <a:r>
              <a:rPr lang="ja-JP" altLang="ja-JP">
                <a:effectLst/>
                <a:latin typeface="Meiryo" panose="020B0604030504040204" pitchFamily="34" charset="-128"/>
                <a:ea typeface="Meiryo" panose="020B0604030504040204" pitchFamily="34" charset="-128"/>
                <a:cs typeface="Times New Roman" panose="02020603050405020304" pitchFamily="18" charset="0"/>
              </a:rPr>
              <a:t>実施する</a:t>
            </a:r>
            <a:r>
              <a:rPr lang="ja-JP" altLang="en-US">
                <a:effectLst/>
                <a:latin typeface="Meiryo" panose="020B0604030504040204" pitchFamily="34" charset="-128"/>
                <a:ea typeface="Meiryo" panose="020B0604030504040204" pitchFamily="34" charset="-128"/>
                <a:cs typeface="Times New Roman" panose="02020603050405020304" pitchFamily="18" charset="0"/>
              </a:rPr>
              <a:t>　</a:t>
            </a:r>
            <a:r>
              <a:rPr lang="ja-JP" altLang="ja-JP">
                <a:effectLst/>
                <a:latin typeface="Meiryo" panose="020B0604030504040204" pitchFamily="34" charset="-128"/>
                <a:ea typeface="Meiryo" panose="020B0604030504040204" pitchFamily="34" charset="-128"/>
                <a:cs typeface="Times New Roman" panose="02020603050405020304" pitchFamily="18" charset="0"/>
              </a:rPr>
              <a:t>際に検討</a:t>
            </a:r>
            <a:r>
              <a:rPr lang="ja-JP" altLang="ja-JP" dirty="0">
                <a:effectLst/>
                <a:latin typeface="Meiryo" panose="020B0604030504040204" pitchFamily="34" charset="-128"/>
                <a:ea typeface="Meiryo" panose="020B0604030504040204" pitchFamily="34" charset="-128"/>
                <a:cs typeface="Times New Roman" panose="02020603050405020304" pitchFamily="18" charset="0"/>
              </a:rPr>
              <a:t>して</a:t>
            </a:r>
            <a:r>
              <a:rPr lang="ja-JP" altLang="ja-JP">
                <a:effectLst/>
                <a:latin typeface="Meiryo" panose="020B0604030504040204" pitchFamily="34" charset="-128"/>
                <a:ea typeface="Meiryo" panose="020B0604030504040204" pitchFamily="34" charset="-128"/>
                <a:cs typeface="Times New Roman" panose="02020603050405020304" pitchFamily="18" charset="0"/>
              </a:rPr>
              <a:t>欲しいこと</a:t>
            </a:r>
            <a:r>
              <a:rPr lang="en-US" altLang="ja-JP" dirty="0">
                <a:effectLst/>
                <a:latin typeface="Meiryo" panose="020B0604030504040204" pitchFamily="34" charset="-128"/>
                <a:ea typeface="Meiryo" panose="020B0604030504040204" pitchFamily="34" charset="-128"/>
                <a:cs typeface="Times New Roman" panose="02020603050405020304" pitchFamily="18" charset="0"/>
              </a:rPr>
              <a:t>(</a:t>
            </a:r>
            <a:r>
              <a:rPr lang="ja-JP" altLang="en-US">
                <a:effectLst/>
                <a:latin typeface="Meiryo" panose="020B0604030504040204" pitchFamily="34" charset="-128"/>
                <a:ea typeface="Meiryo" panose="020B0604030504040204" pitchFamily="34" charset="-128"/>
                <a:cs typeface="Times New Roman" panose="02020603050405020304" pitchFamily="18" charset="0"/>
              </a:rPr>
              <a:t>まとめ</a:t>
            </a:r>
            <a:r>
              <a:rPr lang="en-US" altLang="ja-JP" dirty="0">
                <a:effectLst/>
                <a:latin typeface="Meiryo" panose="020B0604030504040204" pitchFamily="34" charset="-128"/>
                <a:ea typeface="Meiryo" panose="020B0604030504040204" pitchFamily="34" charset="-128"/>
                <a:cs typeface="Times New Roman" panose="02020603050405020304" pitchFamily="18" charset="0"/>
              </a:rPr>
              <a:t>)</a:t>
            </a:r>
            <a:endParaRPr kumimoji="1" lang="ja-JP" altLang="en-US" sz="7200" dirty="0">
              <a:latin typeface="Meiryo" panose="020B0604030504040204" pitchFamily="34" charset="-128"/>
              <a:ea typeface="Meiryo" panose="020B0604030504040204" pitchFamily="34" charset="-128"/>
            </a:endParaRPr>
          </a:p>
        </p:txBody>
      </p:sp>
      <p:sp>
        <p:nvSpPr>
          <p:cNvPr id="3" name="コンテンツ プレースホルダー 2">
            <a:extLst>
              <a:ext uri="{FF2B5EF4-FFF2-40B4-BE49-F238E27FC236}">
                <a16:creationId xmlns:a16="http://schemas.microsoft.com/office/drawing/2014/main" id="{4AEE7A81-104D-4D7C-AFFA-5FC3960D3549}"/>
              </a:ext>
            </a:extLst>
          </p:cNvPr>
          <p:cNvSpPr>
            <a:spLocks noGrp="1"/>
          </p:cNvSpPr>
          <p:nvPr>
            <p:ph idx="1"/>
          </p:nvPr>
        </p:nvSpPr>
        <p:spPr>
          <a:xfrm>
            <a:off x="422909" y="1745614"/>
            <a:ext cx="8669656" cy="5032375"/>
          </a:xfrm>
        </p:spPr>
        <p:txBody>
          <a:bodyPr>
            <a:noAutofit/>
          </a:bodyPr>
          <a:lstStyle/>
          <a:p>
            <a:r>
              <a:rPr kumimoji="1" lang="ja-JP" altLang="en-US">
                <a:latin typeface="Meiryo" panose="020B0604030504040204" pitchFamily="34" charset="-128"/>
                <a:ea typeface="Meiryo" panose="020B0604030504040204" pitchFamily="34" charset="-128"/>
              </a:rPr>
              <a:t>児童発達支援管理責任者の役割を、条約や法律、　規定から確認をしてもらうが、目的は法令遵守するという基本姿勢を学ぶのである。よって、条文・規定の一字一句を解説するものではないので、固くならないようにする</a:t>
            </a:r>
            <a:endParaRPr kumimoji="1" lang="en-US" altLang="ja-JP" dirty="0">
              <a:latin typeface="Meiryo" panose="020B0604030504040204" pitchFamily="34" charset="-128"/>
              <a:ea typeface="Meiryo" panose="020B0604030504040204" pitchFamily="34" charset="-128"/>
            </a:endParaRPr>
          </a:p>
          <a:p>
            <a:r>
              <a:rPr kumimoji="1" lang="ja-JP" altLang="en-US">
                <a:latin typeface="Meiryo" panose="020B0604030504040204" pitchFamily="34" charset="-128"/>
                <a:ea typeface="Meiryo" panose="020B0604030504040204" pitchFamily="34" charset="-128"/>
              </a:rPr>
              <a:t>社会福祉事業であること、子どもを中心とした事業であること（子どもの主体性や権利を尊重）を確認し、事業者本位となっていないか確認できるようにする</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内容ごとにポイントを整理し、特に児童発達支援管理責任者の役割が確実に理解できるような資料づくりに心がけるようにする</a:t>
            </a:r>
            <a:endParaRPr lang="en-US" altLang="ja-JP"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460311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