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snapToGrid="0" snapToObjects="1" showGuides="1">
      <p:cViewPr varScale="1">
        <p:scale>
          <a:sx n="59" d="100"/>
          <a:sy n="59"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51182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79009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6456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7575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812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9513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30797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30895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38691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422804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40629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838A5-C748-C443-AE09-5342AB7A91CE}" type="datetimeFigureOut">
              <a:rPr kumimoji="1" lang="ja-JP" altLang="en-US" smtClean="0"/>
              <a:t>2021/6/2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671129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39A4E-A567-2947-9DCD-C621A4DBD002}"/>
              </a:ext>
            </a:extLst>
          </p:cNvPr>
          <p:cNvSpPr>
            <a:spLocks noGrp="1"/>
          </p:cNvSpPr>
          <p:nvPr>
            <p:ph type="ctrTitle"/>
          </p:nvPr>
        </p:nvSpPr>
        <p:spPr>
          <a:xfrm>
            <a:off x="256478" y="1122363"/>
            <a:ext cx="8575288" cy="2387600"/>
          </a:xfrm>
        </p:spPr>
        <p:txBody>
          <a:bodyPr>
            <a:normAutofit fontScale="90000"/>
          </a:bodyPr>
          <a:lstStyle/>
          <a:p>
            <a:pPr algn="l"/>
            <a:r>
              <a:rPr lang="ja-JP" altLang="en-US">
                <a:latin typeface="Meiryo" panose="020B0604030504040204" pitchFamily="34" charset="-128"/>
                <a:ea typeface="Meiryo" panose="020B0604030504040204" pitchFamily="34" charset="-128"/>
              </a:rPr>
              <a:t>講義／演習</a:t>
            </a:r>
            <a:br>
              <a:rPr lang="en-US" altLang="ja-JP" dirty="0">
                <a:latin typeface="Meiryo" panose="020B0604030504040204" pitchFamily="34" charset="-128"/>
                <a:ea typeface="Meiryo" panose="020B0604030504040204" pitchFamily="34" charset="-128"/>
              </a:rPr>
            </a:br>
            <a:r>
              <a:rPr lang="ja-JP" altLang="en-US">
                <a:latin typeface="Meiryo" panose="020B0604030504040204" pitchFamily="34" charset="-128"/>
                <a:ea typeface="Meiryo" panose="020B0604030504040204" pitchFamily="34" charset="-128"/>
              </a:rPr>
              <a:t>児童期における発達支援</a:t>
            </a:r>
            <a:br>
              <a:rPr lang="en-US" altLang="ja-JP" dirty="0">
                <a:latin typeface="Meiryo" panose="020B0604030504040204" pitchFamily="34" charset="-128"/>
                <a:ea typeface="Meiryo" panose="020B0604030504040204" pitchFamily="34" charset="-128"/>
              </a:rPr>
            </a:br>
            <a:r>
              <a:rPr lang="ja-JP" altLang="en-US">
                <a:latin typeface="Meiryo" panose="020B0604030504040204" pitchFamily="34" charset="-128"/>
                <a:ea typeface="Meiryo" panose="020B0604030504040204" pitchFamily="34" charset="-128"/>
              </a:rPr>
              <a:t>　　　</a:t>
            </a:r>
            <a:r>
              <a:rPr lang="ja-JP" altLang="en-US" sz="4000">
                <a:latin typeface="Meiryo" panose="020B0604030504040204" pitchFamily="34" charset="-128"/>
                <a:ea typeface="Meiryo" panose="020B0604030504040204" pitchFamily="34" charset="-128"/>
              </a:rPr>
              <a:t>についての概要と解説　</a:t>
            </a:r>
            <a:r>
              <a:rPr lang="en-US" altLang="ja-JP" sz="4000" dirty="0">
                <a:latin typeface="Meiryo" panose="020B0604030504040204" pitchFamily="34" charset="-128"/>
                <a:ea typeface="Meiryo" panose="020B0604030504040204" pitchFamily="34" charset="-128"/>
              </a:rPr>
              <a:t>90</a:t>
            </a:r>
            <a:r>
              <a:rPr lang="ja-JP" altLang="en-US" sz="4000">
                <a:latin typeface="Meiryo" panose="020B0604030504040204" pitchFamily="34" charset="-128"/>
                <a:ea typeface="Meiryo" panose="020B0604030504040204" pitchFamily="34" charset="-128"/>
              </a:rPr>
              <a:t>分</a:t>
            </a:r>
            <a:endParaRPr kumimoji="1" lang="ja-JP" altLang="en-US" sz="4000">
              <a:latin typeface="Meiryo" panose="020B0604030504040204" pitchFamily="34" charset="-128"/>
              <a:ea typeface="Meiryo" panose="020B0604030504040204" pitchFamily="34" charset="-128"/>
            </a:endParaRPr>
          </a:p>
        </p:txBody>
      </p:sp>
      <p:sp>
        <p:nvSpPr>
          <p:cNvPr id="3" name="字幕 2">
            <a:extLst>
              <a:ext uri="{FF2B5EF4-FFF2-40B4-BE49-F238E27FC236}">
                <a16:creationId xmlns:a16="http://schemas.microsoft.com/office/drawing/2014/main" id="{5D33A774-764C-144C-A5BB-7D9ABD7D9978}"/>
              </a:ext>
            </a:extLst>
          </p:cNvPr>
          <p:cNvSpPr>
            <a:spLocks noGrp="1"/>
          </p:cNvSpPr>
          <p:nvPr>
            <p:ph type="subTitle" idx="1"/>
          </p:nvPr>
        </p:nvSpPr>
        <p:spPr>
          <a:xfrm>
            <a:off x="1143000" y="4114993"/>
            <a:ext cx="6858000" cy="1655762"/>
          </a:xfrm>
        </p:spPr>
        <p:txBody>
          <a:bodyPr>
            <a:normAutofit fontScale="92500" lnSpcReduction="10000"/>
          </a:bodyPr>
          <a:lstStyle/>
          <a:p>
            <a:r>
              <a:rPr kumimoji="1" lang="ja-JP" altLang="en-US">
                <a:latin typeface="Meiryo" panose="020B0604030504040204" pitchFamily="34" charset="-128"/>
                <a:ea typeface="Meiryo" panose="020B0604030504040204" pitchFamily="34" charset="-128"/>
              </a:rPr>
              <a:t>児童発達支援センター</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うめだ・あけぼの学園　副園長</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作業療法士　児童発達支援管理責任者</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酒井康年</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24038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獲得目標</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p:txBody>
          <a:bodyPr/>
          <a:lstStyle/>
          <a:p>
            <a:r>
              <a:rPr kumimoji="1" lang="ja-JP" altLang="en-US">
                <a:latin typeface="Meiryo" panose="020B0604030504040204" pitchFamily="34" charset="-128"/>
                <a:ea typeface="Meiryo" panose="020B0604030504040204" pitchFamily="34" charset="-128"/>
              </a:rPr>
              <a:t>児童期における発達支援とは、子どもが子どもとして育てられることを含む包括的な取り組みであることを学ぶ</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発達支援は、子ども本人に対する支援、家族支援、地域支援を含む、包括的な概念であることを学ぶ</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発達支援は、障害のある子どものエンパワメントである</a:t>
            </a:r>
            <a:endParaRPr lang="en-US" altLang="ja-JP" dirty="0">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9599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獲得目標の解説</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p:txBody>
          <a:bodyPr>
            <a:normAutofit fontScale="70000" lnSpcReduction="20000"/>
          </a:bodyPr>
          <a:lstStyle/>
          <a:p>
            <a:r>
              <a:rPr lang="ja-JP" altLang="en-US">
                <a:latin typeface="Meiryo" panose="020B0604030504040204" pitchFamily="34" charset="-128"/>
                <a:ea typeface="Meiryo" panose="020B0604030504040204" pitchFamily="34" charset="-128"/>
              </a:rPr>
              <a:t>児童期における発達支援とは、子どもが子どもとして育てられることを含む包括的な取り組みであることを学ぶ</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児童の権利に関する条約を確認する</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障害固有の支援は、子どもとしての一般子ども施策の上に上乗せされたものであり、発達支援はその全体を包括するものである</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単に障害に対する対応だけでなく、発達の健康的側面に対しての支援も含むことを学ぶ</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発達支援は、子ども本人に対する支援、家族支援、地域支援を含む、包括的な概念であることを学ぶ</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障害の軽減・改善のみに焦点を当てる従来の医療モデルの支援にとどまらず、地域・家庭での育ちや暮らしを支援する生活モデルの概念であることを学ぶ</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家族支援の重要性を学ぶ</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地域支援・地域連携の重要性を学ぶ</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発達支援は、障害のある子どものエンパワメントである</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包括的な取り組みを行うことによって、子どもの将来が充実することを目指す取り組みである</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ライフステージによって、その取り組みの要点は変わっていく</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11813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講義内容の項目（流れ）</a:t>
            </a:r>
          </a:p>
        </p:txBody>
      </p:sp>
      <p:sp>
        <p:nvSpPr>
          <p:cNvPr id="3" name="コンテンツ プレースホルダー 2">
            <a:extLst>
              <a:ext uri="{FF2B5EF4-FFF2-40B4-BE49-F238E27FC236}">
                <a16:creationId xmlns:a16="http://schemas.microsoft.com/office/drawing/2014/main" id="{70C637E3-FC3C-45C3-9208-D873F2074784}"/>
              </a:ext>
            </a:extLst>
          </p:cNvPr>
          <p:cNvSpPr>
            <a:spLocks noGrp="1"/>
          </p:cNvSpPr>
          <p:nvPr>
            <p:ph idx="1"/>
          </p:nvPr>
        </p:nvSpPr>
        <p:spPr/>
        <p:txBody>
          <a:bodyPr>
            <a:normAutofit lnSpcReduction="10000"/>
          </a:bodyPr>
          <a:lstStyle/>
          <a:p>
            <a:pPr marL="0" indent="0">
              <a:buNone/>
            </a:pPr>
            <a:r>
              <a:rPr kumimoji="1" lang="en-US" altLang="ja-JP" dirty="0">
                <a:latin typeface="Meiryo" panose="020B0604030504040204" pitchFamily="34" charset="-128"/>
                <a:ea typeface="Meiryo" panose="020B0604030504040204" pitchFamily="34" charset="-128"/>
              </a:rPr>
              <a:t>【</a:t>
            </a:r>
            <a:r>
              <a:rPr kumimoji="1" lang="ja-JP" altLang="en-US">
                <a:latin typeface="Meiryo" panose="020B0604030504040204" pitchFamily="34" charset="-128"/>
                <a:ea typeface="Meiryo" panose="020B0604030504040204" pitchFamily="34" charset="-128"/>
              </a:rPr>
              <a:t>講義</a:t>
            </a:r>
            <a:r>
              <a:rPr kumimoji="1" lang="en-US" altLang="ja-JP" dirty="0">
                <a:latin typeface="Meiryo" panose="020B0604030504040204" pitchFamily="34" charset="-128"/>
                <a:ea typeface="Meiryo" panose="020B0604030504040204" pitchFamily="34" charset="-128"/>
              </a:rPr>
              <a:t>】</a:t>
            </a:r>
          </a:p>
          <a:p>
            <a:r>
              <a:rPr kumimoji="1" lang="ja-JP" altLang="en-US">
                <a:latin typeface="Meiryo" panose="020B0604030504040204" pitchFamily="34" charset="-128"/>
                <a:ea typeface="Meiryo" panose="020B0604030504040204" pitchFamily="34" charset="-128"/>
              </a:rPr>
              <a:t>発達支援の定義について</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児童の権利に関する条約と発達支援</a:t>
            </a:r>
            <a:endParaRPr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家族支援の重要性</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地域支援・地域連携の重要性</a:t>
            </a:r>
            <a:r>
              <a:rPr kumimoji="1" lang="ja-JP" altLang="en-US">
                <a:latin typeface="Meiryo" panose="020B0604030504040204" pitchFamily="34" charset="-128"/>
                <a:ea typeface="Meiryo" panose="020B0604030504040204" pitchFamily="34" charset="-128"/>
              </a:rPr>
              <a:t>　</a:t>
            </a:r>
            <a:endParaRPr lang="en-US" altLang="ja-JP" dirty="0">
              <a:latin typeface="Meiryo" panose="020B0604030504040204" pitchFamily="34" charset="-128"/>
              <a:ea typeface="Meiryo" panose="020B0604030504040204" pitchFamily="34" charset="-128"/>
            </a:endParaRPr>
          </a:p>
          <a:p>
            <a:pPr marL="0" indent="0">
              <a:buNone/>
            </a:pPr>
            <a:r>
              <a:rPr kumimoji="1" lang="en-US" altLang="ja-JP" dirty="0">
                <a:latin typeface="Meiryo" panose="020B0604030504040204" pitchFamily="34" charset="-128"/>
                <a:ea typeface="Meiryo" panose="020B0604030504040204" pitchFamily="34" charset="-128"/>
              </a:rPr>
              <a:t>【</a:t>
            </a:r>
            <a:r>
              <a:rPr kumimoji="1" lang="ja-JP" altLang="en-US">
                <a:latin typeface="Meiryo" panose="020B0604030504040204" pitchFamily="34" charset="-128"/>
                <a:ea typeface="Meiryo" panose="020B0604030504040204" pitchFamily="34" charset="-128"/>
              </a:rPr>
              <a:t>演習</a:t>
            </a:r>
            <a:r>
              <a:rPr kumimoji="1" lang="en-US" altLang="ja-JP" dirty="0">
                <a:latin typeface="Meiryo" panose="020B0604030504040204" pitchFamily="34" charset="-128"/>
                <a:ea typeface="Meiryo" panose="020B0604030504040204" pitchFamily="34" charset="-128"/>
              </a:rPr>
              <a:t>】</a:t>
            </a:r>
          </a:p>
          <a:p>
            <a:r>
              <a:rPr kumimoji="1" lang="ja-JP" altLang="en-US">
                <a:latin typeface="Meiryo" panose="020B0604030504040204" pitchFamily="34" charset="-128"/>
                <a:ea typeface="Meiryo" panose="020B0604030504040204" pitchFamily="34" charset="-128"/>
              </a:rPr>
              <a:t>アイスブレイク</a:t>
            </a:r>
            <a:endParaRPr kumimoji="1" lang="en-US" altLang="ja-JP" dirty="0">
              <a:latin typeface="Meiryo" panose="020B0604030504040204" pitchFamily="34" charset="-128"/>
              <a:ea typeface="Meiryo" panose="020B0604030504040204" pitchFamily="34" charset="-128"/>
            </a:endParaRPr>
          </a:p>
          <a:p>
            <a:r>
              <a:rPr kumimoji="1" lang="ja-JP" altLang="en-US">
                <a:latin typeface="Meiryo" panose="020B0604030504040204" pitchFamily="34" charset="-128"/>
                <a:ea typeface="Meiryo" panose="020B0604030504040204" pitchFamily="34" charset="-128"/>
              </a:rPr>
              <a:t>各施設における家族支援の実際</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各施設における地域支援・地域連携の実際</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13442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kumimoji="1" lang="ja-JP" altLang="en-US" sz="3600" dirty="0">
                <a:latin typeface="Meiryo" panose="020B0604030504040204" pitchFamily="34" charset="-128"/>
                <a:ea typeface="Meiryo" panose="020B0604030504040204" pitchFamily="34" charset="-128"/>
              </a:rPr>
              <a:t>講義内容の項目ごとの概要と解説</a:t>
            </a:r>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p:txBody>
          <a:bodyPr numCol="2">
            <a:normAutofit fontScale="62500" lnSpcReduction="20000"/>
          </a:bodyPr>
          <a:lstStyle/>
          <a:p>
            <a:pPr marL="0" indent="0">
              <a:buNone/>
            </a:pPr>
            <a:r>
              <a:rPr lang="en-US" altLang="ja-JP" dirty="0">
                <a:latin typeface="Meiryo" panose="020B0604030504040204" pitchFamily="34" charset="-128"/>
                <a:ea typeface="Meiryo" panose="020B0604030504040204" pitchFamily="34" charset="-128"/>
              </a:rPr>
              <a:t>【</a:t>
            </a:r>
            <a:r>
              <a:rPr lang="ja-JP" altLang="en-US">
                <a:latin typeface="Meiryo" panose="020B0604030504040204" pitchFamily="34" charset="-128"/>
                <a:ea typeface="Meiryo" panose="020B0604030504040204" pitchFamily="34" charset="-128"/>
              </a:rPr>
              <a:t>講義</a:t>
            </a:r>
            <a:r>
              <a:rPr lang="en-US" altLang="ja-JP" dirty="0">
                <a:latin typeface="Meiryo" panose="020B0604030504040204" pitchFamily="34" charset="-128"/>
                <a:ea typeface="Meiryo" panose="020B0604030504040204" pitchFamily="34" charset="-128"/>
              </a:rPr>
              <a:t>】</a:t>
            </a:r>
          </a:p>
          <a:p>
            <a:r>
              <a:rPr lang="ja-JP" altLang="en-US">
                <a:latin typeface="Meiryo" panose="020B0604030504040204" pitchFamily="34" charset="-128"/>
                <a:ea typeface="Meiryo" panose="020B0604030504040204" pitchFamily="34" charset="-128"/>
              </a:rPr>
              <a:t>発達支援の定義について</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療育から発達支援への歴史的発展的展開</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発達支援には家族支援と地域支援も含まれること</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障害固有の支援は上乗せであること</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児童の権利に関する条約と発達支援</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子ども一般としての権利の確認</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子ども一般施策との接続と連携と役割分担について</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ライフステージの違いによる支援要点の変化</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家族支援の重要性</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支援を必要とする子どもを持つ家族への支援の基本</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育児支援機能</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レスパイトの観点</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仲間作りの観点</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地域支援・地域連携の重要性</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一般子ども施策実施施設との連携</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地域との連携のありかた</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相談支援事業所との連携</a:t>
            </a:r>
            <a:endParaRPr lang="en-US" altLang="ja-JP" dirty="0">
              <a:latin typeface="Meiryo" panose="020B0604030504040204" pitchFamily="34" charset="-128"/>
              <a:ea typeface="Meiryo" panose="020B0604030504040204" pitchFamily="34" charset="-128"/>
            </a:endParaRPr>
          </a:p>
          <a:p>
            <a:pPr marL="0" indent="0">
              <a:buNone/>
            </a:pPr>
            <a:endParaRPr lang="en-US" altLang="ja-JP" dirty="0">
              <a:latin typeface="Meiryo" panose="020B0604030504040204" pitchFamily="34" charset="-128"/>
              <a:ea typeface="Meiryo" panose="020B0604030504040204" pitchFamily="34" charset="-128"/>
            </a:endParaRPr>
          </a:p>
          <a:p>
            <a:pPr marL="0" indent="0">
              <a:buNone/>
            </a:pPr>
            <a:r>
              <a:rPr lang="en-US" altLang="ja-JP" dirty="0">
                <a:latin typeface="Meiryo" panose="020B0604030504040204" pitchFamily="34" charset="-128"/>
                <a:ea typeface="Meiryo" panose="020B0604030504040204" pitchFamily="34" charset="-128"/>
              </a:rPr>
              <a:t>【</a:t>
            </a:r>
            <a:r>
              <a:rPr lang="ja-JP" altLang="en-US">
                <a:latin typeface="Meiryo" panose="020B0604030504040204" pitchFamily="34" charset="-128"/>
                <a:ea typeface="Meiryo" panose="020B0604030504040204" pitchFamily="34" charset="-128"/>
              </a:rPr>
              <a:t>演習</a:t>
            </a:r>
            <a:r>
              <a:rPr lang="en-US" altLang="ja-JP" dirty="0">
                <a:latin typeface="Meiryo" panose="020B0604030504040204" pitchFamily="34" charset="-128"/>
                <a:ea typeface="Meiryo" panose="020B0604030504040204" pitchFamily="34" charset="-128"/>
              </a:rPr>
              <a:t>】</a:t>
            </a:r>
          </a:p>
          <a:p>
            <a:r>
              <a:rPr lang="ja-JP" altLang="en-US">
                <a:latin typeface="Meiryo" panose="020B0604030504040204" pitchFamily="34" charset="-128"/>
                <a:ea typeface="Meiryo" panose="020B0604030504040204" pitchFamily="34" charset="-128"/>
              </a:rPr>
              <a:t>アイスブレイク</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自分の施設の目玉プログラムの紹介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各施設における家族支援の実際</a:t>
            </a:r>
            <a:endParaRPr lang="en-US" altLang="ja-JP" dirty="0">
              <a:latin typeface="Meiryo" panose="020B0604030504040204" pitchFamily="34" charset="-128"/>
              <a:ea typeface="Meiryo" panose="020B0604030504040204" pitchFamily="34" charset="-128"/>
            </a:endParaRPr>
          </a:p>
          <a:p>
            <a:pPr lvl="1"/>
            <a:r>
              <a:rPr lang="ja-JP" altLang="en-US">
                <a:latin typeface="Meiryo" panose="020B0604030504040204" pitchFamily="34" charset="-128"/>
                <a:ea typeface="Meiryo" panose="020B0604030504040204" pitchFamily="34" charset="-128"/>
              </a:rPr>
              <a:t>自施設において展開している家族支援を箇条書きで紹介・共有</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各施設における地域支援・地域連携の実際</a:t>
            </a:r>
          </a:p>
          <a:p>
            <a:pPr lvl="1"/>
            <a:r>
              <a:rPr lang="ja-JP" altLang="en-US">
                <a:latin typeface="Meiryo" panose="020B0604030504040204" pitchFamily="34" charset="-128"/>
                <a:ea typeface="Meiryo" panose="020B0604030504040204" pitchFamily="34" charset="-128"/>
              </a:rPr>
              <a:t>自施設において展開している地域支援・地域連携を箇条書きで紹介・共有</a:t>
            </a:r>
            <a:endParaRPr kumimoji="1" lang="ja-JP" altLang="en-US">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8747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normAutofit/>
          </a:bodyPr>
          <a:lstStyle/>
          <a:p>
            <a:r>
              <a:rPr lang="ja-JP" altLang="ja-JP" sz="2800" dirty="0">
                <a:effectLst/>
                <a:latin typeface="Meiryo" panose="020B0604030504040204" pitchFamily="34" charset="-128"/>
                <a:ea typeface="Meiryo" panose="020B0604030504040204" pitchFamily="34" charset="-128"/>
                <a:cs typeface="Times New Roman" panose="02020603050405020304" pitchFamily="18" charset="0"/>
              </a:rPr>
              <a:t>都道府県研修で本講義を実施する際に</a:t>
            </a:r>
            <a:br>
              <a:rPr lang="en-US" altLang="ja-JP" sz="2800" dirty="0">
                <a:effectLst/>
                <a:latin typeface="Meiryo" panose="020B0604030504040204" pitchFamily="34" charset="-128"/>
                <a:ea typeface="Meiryo" panose="020B0604030504040204" pitchFamily="34" charset="-128"/>
                <a:cs typeface="Times New Roman" panose="02020603050405020304" pitchFamily="18" charset="0"/>
              </a:rPr>
            </a:br>
            <a:r>
              <a:rPr lang="ja-JP" altLang="en-US" sz="28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800" dirty="0">
                <a:effectLst/>
                <a:latin typeface="Meiryo" panose="020B0604030504040204" pitchFamily="34" charset="-128"/>
                <a:ea typeface="Meiryo" panose="020B0604030504040204" pitchFamily="34" charset="-128"/>
                <a:cs typeface="Times New Roman" panose="02020603050405020304" pitchFamily="18" charset="0"/>
              </a:rPr>
              <a:t>検討して欲しいこと</a:t>
            </a:r>
            <a:r>
              <a:rPr lang="ja-JP" altLang="en-US" sz="2800" dirty="0">
                <a:effectLst/>
                <a:latin typeface="Meiryo" panose="020B0604030504040204" pitchFamily="34" charset="-128"/>
                <a:ea typeface="Meiryo" panose="020B0604030504040204" pitchFamily="34" charset="-128"/>
                <a:cs typeface="Times New Roman" panose="02020603050405020304" pitchFamily="18" charset="0"/>
              </a:rPr>
              <a:t>（まとめ）</a:t>
            </a:r>
            <a:endParaRPr kumimoji="1" lang="ja-JP" altLang="en-US" sz="4800" dirty="0">
              <a:latin typeface="Meiryo" panose="020B0604030504040204" pitchFamily="34" charset="-128"/>
              <a:ea typeface="Meiryo" panose="020B0604030504040204" pitchFamily="34" charset="-128"/>
            </a:endParaRPr>
          </a:p>
        </p:txBody>
      </p:sp>
      <p:sp>
        <p:nvSpPr>
          <p:cNvPr id="3" name="コンテンツ プレースホルダー 2">
            <a:extLst>
              <a:ext uri="{FF2B5EF4-FFF2-40B4-BE49-F238E27FC236}">
                <a16:creationId xmlns:a16="http://schemas.microsoft.com/office/drawing/2014/main" id="{4AEE7A81-104D-4D7C-AFFA-5FC3960D3549}"/>
              </a:ext>
            </a:extLst>
          </p:cNvPr>
          <p:cNvSpPr>
            <a:spLocks noGrp="1"/>
          </p:cNvSpPr>
          <p:nvPr>
            <p:ph idx="1"/>
          </p:nvPr>
        </p:nvSpPr>
        <p:spPr/>
        <p:txBody>
          <a:bodyPr/>
          <a:lstStyle/>
          <a:p>
            <a:r>
              <a:rPr kumimoji="1" lang="ja-JP" altLang="en-US">
                <a:latin typeface="Meiryo" panose="020B0604030504040204" pitchFamily="34" charset="-128"/>
                <a:ea typeface="Meiryo" panose="020B0604030504040204" pitchFamily="34" charset="-128"/>
              </a:rPr>
              <a:t>児童発達支援・放課後等デイサービスともに、支援目的の中心は発達支援であることを確認できるようにする</a:t>
            </a:r>
            <a:endParaRPr kumimoji="1"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家族支援は、特定のプログラムを実施することが求められているわけではなく、どの施設においても実施が求められていることを確認できるようにする</a:t>
            </a:r>
            <a:endParaRPr lang="en-US" altLang="ja-JP" dirty="0">
              <a:latin typeface="Meiryo" panose="020B0604030504040204" pitchFamily="34" charset="-128"/>
              <a:ea typeface="Meiryo" panose="020B0604030504040204" pitchFamily="34" charset="-128"/>
            </a:endParaRPr>
          </a:p>
          <a:p>
            <a:r>
              <a:rPr lang="ja-JP" altLang="en-US">
                <a:latin typeface="Meiryo" panose="020B0604030504040204" pitchFamily="34" charset="-128"/>
                <a:ea typeface="Meiryo" panose="020B0604030504040204" pitchFamily="34" charset="-128"/>
              </a:rPr>
              <a:t>地域支援・地域連携のあり方は施設により創意工夫が必ずあるので、相互に共有できるようにする</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460311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692</Words>
  <Application>Microsoft Office PowerPoint</Application>
  <PresentationFormat>画面に合わせる (4:3)</PresentationFormat>
  <Paragraphs>62</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vt:lpstr>
      <vt:lpstr>Arial</vt:lpstr>
      <vt:lpstr>Calibri</vt:lpstr>
      <vt:lpstr>Calibri Light</vt:lpstr>
      <vt:lpstr>Office テーマ</vt:lpstr>
      <vt:lpstr>講義／演習 児童期における発達支援 　　　についての概要と解説　90分</vt:lpstr>
      <vt:lpstr>獲得目標</vt:lpstr>
      <vt:lpstr>獲得目標の解説</vt:lpstr>
      <vt:lpstr>講義内容の項目（流れ）</vt:lpstr>
      <vt:lpstr>講義内容の項目ごとの概要と解説</vt:lpstr>
      <vt:lpstr>都道府県研修で本講義を実施する際に 　　　　　　　検討して欲しいこと（まとめ）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「講義／演習：児童期における発達支援」についての概要と解説　90分</dc:title>
  <dc:creator>酒井 康年</dc:creator>
  <cp:lastModifiedBy>博一 金丸</cp:lastModifiedBy>
  <cp:revision>6</cp:revision>
  <cp:lastPrinted>2021-06-02T00:04:45Z</cp:lastPrinted>
  <dcterms:created xsi:type="dcterms:W3CDTF">2021-05-31T21:19:07Z</dcterms:created>
  <dcterms:modified xsi:type="dcterms:W3CDTF">2021-06-02T00:05:46Z</dcterms:modified>
</cp:coreProperties>
</file>