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900" r:id="rId2"/>
  </p:sldMasterIdLst>
  <p:notesMasterIdLst>
    <p:notesMasterId r:id="rId17"/>
  </p:notesMasterIdLst>
  <p:sldIdLst>
    <p:sldId id="256" r:id="rId3"/>
    <p:sldId id="3714" r:id="rId4"/>
    <p:sldId id="3716" r:id="rId5"/>
    <p:sldId id="259" r:id="rId6"/>
    <p:sldId id="3717" r:id="rId7"/>
    <p:sldId id="665" r:id="rId8"/>
    <p:sldId id="651" r:id="rId9"/>
    <p:sldId id="3720" r:id="rId10"/>
    <p:sldId id="640" r:id="rId11"/>
    <p:sldId id="650" r:id="rId12"/>
    <p:sldId id="3719" r:id="rId13"/>
    <p:sldId id="346" r:id="rId14"/>
    <p:sldId id="660" r:id="rId15"/>
    <p:sldId id="261"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6" autoAdjust="0"/>
    <p:restoredTop sz="94660"/>
  </p:normalViewPr>
  <p:slideViewPr>
    <p:cSldViewPr snapToGrid="0">
      <p:cViewPr varScale="1">
        <p:scale>
          <a:sx n="50" d="100"/>
          <a:sy n="50" d="100"/>
        </p:scale>
        <p:origin x="44" y="56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6.xml" />
  <Relationship Id="rId13" Type="http://schemas.openxmlformats.org/officeDocument/2006/relationships/slide" Target="slides/slide11.xml" />
  <Relationship Id="rId18" Type="http://schemas.openxmlformats.org/officeDocument/2006/relationships/presProps" Target="presProps.xml" />
  <Relationship Id="rId3" Type="http://schemas.openxmlformats.org/officeDocument/2006/relationships/slide" Target="slides/slide1.xml" />
  <Relationship Id="rId21" Type="http://schemas.openxmlformats.org/officeDocument/2006/relationships/tableStyles" Target="tableStyles.xml" />
  <Relationship Id="rId7" Type="http://schemas.openxmlformats.org/officeDocument/2006/relationships/slide" Target="slides/slide5.xml" />
  <Relationship Id="rId12" Type="http://schemas.openxmlformats.org/officeDocument/2006/relationships/slide" Target="slides/slide10.xml" />
  <Relationship Id="rId17" Type="http://schemas.openxmlformats.org/officeDocument/2006/relationships/notesMaster" Target="notesMasters/notesMaster1.xml" />
  <Relationship Id="rId2" Type="http://schemas.openxmlformats.org/officeDocument/2006/relationships/slideMaster" Target="slideMasters/slideMaster2.xml" />
  <Relationship Id="rId16" Type="http://schemas.openxmlformats.org/officeDocument/2006/relationships/slide" Target="slides/slide14.xml" />
  <Relationship Id="rId20"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4.xml" />
  <Relationship Id="rId11" Type="http://schemas.openxmlformats.org/officeDocument/2006/relationships/slide" Target="slides/slide9.xml" />
  <Relationship Id="rId5" Type="http://schemas.openxmlformats.org/officeDocument/2006/relationships/slide" Target="slides/slide3.xml" />
  <Relationship Id="rId15" Type="http://schemas.openxmlformats.org/officeDocument/2006/relationships/slide" Target="slides/slide13.xml" />
  <Relationship Id="rId10" Type="http://schemas.openxmlformats.org/officeDocument/2006/relationships/slide" Target="slides/slide8.xml" />
  <Relationship Id="rId19" Type="http://schemas.openxmlformats.org/officeDocument/2006/relationships/viewProps" Target="viewProps.xml" />
  <Relationship Id="rId4" Type="http://schemas.openxmlformats.org/officeDocument/2006/relationships/slide" Target="slides/slide2.xml" />
  <Relationship Id="rId9" Type="http://schemas.openxmlformats.org/officeDocument/2006/relationships/slide" Target="slides/slide7.xml" />
  <Relationship Id="rId14" Type="http://schemas.openxmlformats.org/officeDocument/2006/relationships/slide" Target="slides/slide12.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6DE023-D4A0-4C69-83F2-913E3C02A1DF}" type="datetimeFigureOut">
              <a:rPr kumimoji="1" lang="ja-JP" altLang="en-US" smtClean="0"/>
              <a:t>2021/6/12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1530BD-0951-4B43-8763-A66912330626}" type="slidenum">
              <a:rPr kumimoji="1" lang="ja-JP" altLang="en-US" smtClean="0"/>
              <a:t>‹#›</a:t>
            </a:fld>
            <a:endParaRPr kumimoji="1" lang="ja-JP" altLang="en-US"/>
          </a:p>
        </p:txBody>
      </p:sp>
    </p:spTree>
    <p:extLst>
      <p:ext uri="{BB962C8B-B14F-4D97-AF65-F5344CB8AC3E}">
        <p14:creationId xmlns:p14="http://schemas.microsoft.com/office/powerpoint/2010/main" val="721111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50645" y="9427199"/>
            <a:ext cx="2945976" cy="497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78" tIns="45640" rIns="91278" bIns="45640" anchor="b"/>
          <a:lstStyle>
            <a:lvl1pPr defTabSz="917575">
              <a:defRPr kumimoji="1" sz="2000">
                <a:solidFill>
                  <a:schemeClr val="tx1"/>
                </a:solidFill>
                <a:latin typeface="Arial" charset="0"/>
                <a:ea typeface="ＭＳ Ｐゴシック" charset="-128"/>
              </a:defRPr>
            </a:lvl1pPr>
            <a:lvl2pPr marL="742950" indent="-285750" defTabSz="917575">
              <a:defRPr kumimoji="1" sz="2000">
                <a:solidFill>
                  <a:schemeClr val="tx1"/>
                </a:solidFill>
                <a:latin typeface="Arial" charset="0"/>
                <a:ea typeface="ＭＳ Ｐゴシック" charset="-128"/>
              </a:defRPr>
            </a:lvl2pPr>
            <a:lvl3pPr marL="1143000" indent="-228600" defTabSz="917575">
              <a:defRPr kumimoji="1" sz="2000">
                <a:solidFill>
                  <a:schemeClr val="tx1"/>
                </a:solidFill>
                <a:latin typeface="Arial" charset="0"/>
                <a:ea typeface="ＭＳ Ｐゴシック" charset="-128"/>
              </a:defRPr>
            </a:lvl3pPr>
            <a:lvl4pPr marL="1600200" indent="-228600" defTabSz="917575">
              <a:defRPr kumimoji="1" sz="2000">
                <a:solidFill>
                  <a:schemeClr val="tx1"/>
                </a:solidFill>
                <a:latin typeface="Arial" charset="0"/>
                <a:ea typeface="ＭＳ Ｐゴシック" charset="-128"/>
              </a:defRPr>
            </a:lvl4pPr>
            <a:lvl5pPr marL="2057400" indent="-228600" defTabSz="917575">
              <a:defRPr kumimoji="1" sz="2000">
                <a:solidFill>
                  <a:schemeClr val="tx1"/>
                </a:solidFill>
                <a:latin typeface="Arial" charset="0"/>
                <a:ea typeface="ＭＳ Ｐゴシック" charset="-128"/>
              </a:defRPr>
            </a:lvl5pPr>
            <a:lvl6pPr marL="2514600" indent="-228600" defTabSz="917575"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defTabSz="917575"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defTabSz="917575"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defTabSz="917575" eaLnBrk="0" fontAlgn="base" hangingPunct="0">
              <a:spcBef>
                <a:spcPct val="20000"/>
              </a:spcBef>
              <a:spcAft>
                <a:spcPct val="0"/>
              </a:spcAft>
              <a:defRPr kumimoji="1" sz="2000">
                <a:solidFill>
                  <a:schemeClr val="tx1"/>
                </a:solidFill>
                <a:latin typeface="Arial" charset="0"/>
                <a:ea typeface="ＭＳ Ｐゴシック" charset="-128"/>
              </a:defRPr>
            </a:lvl9pPr>
          </a:lstStyle>
          <a:p>
            <a:pPr algn="r" fontAlgn="base">
              <a:spcBef>
                <a:spcPct val="0"/>
              </a:spcBef>
              <a:spcAft>
                <a:spcPct val="0"/>
              </a:spcAft>
            </a:pPr>
            <a:fld id="{7BF2B9F2-4E9D-4B21-8A4F-C4B5388DF8B5}" type="slidenum">
              <a:rPr lang="en-US" altLang="ja-JP" sz="1100">
                <a:solidFill>
                  <a:prstClr val="black"/>
                </a:solidFill>
              </a:rPr>
              <a:pPr algn="r" fontAlgn="base">
                <a:spcBef>
                  <a:spcPct val="0"/>
                </a:spcBef>
                <a:spcAft>
                  <a:spcPct val="0"/>
                </a:spcAft>
              </a:pPr>
              <a:t>6</a:t>
            </a:fld>
            <a:endParaRPr lang="en-US" altLang="ja-JP" sz="1100">
              <a:solidFill>
                <a:prstClr val="black"/>
              </a:solidFill>
            </a:endParaRPr>
          </a:p>
        </p:txBody>
      </p:sp>
      <p:sp>
        <p:nvSpPr>
          <p:cNvPr id="15363" name="Rectangle 2"/>
          <p:cNvSpPr>
            <a:spLocks noGrp="1" noRot="1" noChangeAspect="1" noChangeArrowheads="1" noTextEdit="1"/>
          </p:cNvSpPr>
          <p:nvPr>
            <p:ph type="sldImg"/>
          </p:nvPr>
        </p:nvSpPr>
        <p:spPr>
          <a:xfrm>
            <a:off x="917575" y="744538"/>
            <a:ext cx="4962525" cy="3722687"/>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9DF9924-5AE6-4E62-841C-EA3136C117EF}" type="slidenum">
              <a:rPr kumimoji="1" lang="ja-JP" altLang="en-US" sz="18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250849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9A7D3E-A213-41F1-87D4-232FD82B74E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34D0FA-34E0-43C0-8DA8-1517FBE89EB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871B4D7-2370-48FA-B386-7D830B5382C4}"/>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22E26DF1-4ECA-4E0B-9E6E-8EF650058BFD}"/>
              </a:ext>
            </a:extLst>
          </p:cNvPr>
          <p:cNvSpPr>
            <a:spLocks noGrp="1"/>
          </p:cNvSpPr>
          <p:nvPr>
            <p:ph type="ftr" sz="quarter" idx="11"/>
          </p:nvPr>
        </p:nvSpPr>
        <p:spPr/>
        <p:txBody>
          <a:bodyPr/>
          <a:lstStyle/>
          <a:p>
            <a:endParaRPr lang="en-US" sz="750"/>
          </a:p>
        </p:txBody>
      </p:sp>
      <p:sp>
        <p:nvSpPr>
          <p:cNvPr id="6" name="スライド番号プレースホルダー 5">
            <a:extLst>
              <a:ext uri="{FF2B5EF4-FFF2-40B4-BE49-F238E27FC236}">
                <a16:creationId xmlns:a16="http://schemas.microsoft.com/office/drawing/2014/main" id="{5FA8C7FD-5795-4E36-AF94-DE2A6C848887}"/>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83072661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DBAE39-B922-4AEF-B20C-3DDB0C512EC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2EA1A03-2719-4756-B275-F03C343C844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70BF03-1E98-4AFB-9D74-FCCF6727A728}"/>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2910D494-1D80-48B5-AD0E-79152FCAE55C}"/>
              </a:ext>
            </a:extLst>
          </p:cNvPr>
          <p:cNvSpPr>
            <a:spLocks noGrp="1"/>
          </p:cNvSpPr>
          <p:nvPr>
            <p:ph type="ftr" sz="quarter" idx="11"/>
          </p:nvPr>
        </p:nvSpPr>
        <p:spPr/>
        <p:txBody>
          <a:bodyPr/>
          <a:lstStyle/>
          <a:p>
            <a:endParaRPr lang="en-US" sz="750"/>
          </a:p>
        </p:txBody>
      </p:sp>
      <p:sp>
        <p:nvSpPr>
          <p:cNvPr id="6" name="スライド番号プレースホルダー 5">
            <a:extLst>
              <a:ext uri="{FF2B5EF4-FFF2-40B4-BE49-F238E27FC236}">
                <a16:creationId xmlns:a16="http://schemas.microsoft.com/office/drawing/2014/main" id="{FE19F7A1-7B00-4193-AC19-59243E9C05F2}"/>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7234477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B225A28-C721-4881-8B4D-F9E1B7BE5469}"/>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006B26F-9B93-4637-9005-3EC7BFB4C100}"/>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ADDB58-EFE4-4964-9060-E49FB041BBE5}"/>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4D47DC1E-9E24-43A7-BE5F-2830F16B57B3}"/>
              </a:ext>
            </a:extLst>
          </p:cNvPr>
          <p:cNvSpPr>
            <a:spLocks noGrp="1"/>
          </p:cNvSpPr>
          <p:nvPr>
            <p:ph type="ftr" sz="quarter" idx="11"/>
          </p:nvPr>
        </p:nvSpPr>
        <p:spPr/>
        <p:txBody>
          <a:bodyPr/>
          <a:lstStyle/>
          <a:p>
            <a:endParaRPr lang="en-US" sz="750"/>
          </a:p>
        </p:txBody>
      </p:sp>
      <p:sp>
        <p:nvSpPr>
          <p:cNvPr id="6" name="スライド番号プレースホルダー 5">
            <a:extLst>
              <a:ext uri="{FF2B5EF4-FFF2-40B4-BE49-F238E27FC236}">
                <a16:creationId xmlns:a16="http://schemas.microsoft.com/office/drawing/2014/main" id="{0909CAB4-9E9E-45C6-B143-4A095C1BE853}"/>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293335755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8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F2693FE-CCA4-4605-BC17-BA5989BF2075}"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12276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C53EDA-CF1C-43FE-9BA8-D1A4592054A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57587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60"/>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B0828F4B-E1CE-405D-8C18-12B5C953DF0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20368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B8A44F43-2FC4-4250-9B16-621291906B81}"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77851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0188BF9B-9B16-4887-AB25-857E65720CCF}"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34201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C650E9EA-994D-4B3E-B495-79AF36648B34}"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14794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ACD93086-001E-4747-B2A1-E3A4F81E7329}"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46491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4738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3C762-9807-43D0-8D34-4B26FDCA443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32CE6B-60EA-4493-9C5F-159CF712323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CE9F6B-5D62-41DD-A026-6C9CFA6E3C06}"/>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E5149AB6-4167-4F6C-BFF3-CFBE280ADD32}"/>
              </a:ext>
            </a:extLst>
          </p:cNvPr>
          <p:cNvSpPr>
            <a:spLocks noGrp="1"/>
          </p:cNvSpPr>
          <p:nvPr>
            <p:ph type="ftr" sz="quarter" idx="11"/>
          </p:nvPr>
        </p:nvSpPr>
        <p:spPr/>
        <p:txBody>
          <a:bodyPr/>
          <a:lstStyle/>
          <a:p>
            <a:endParaRPr lang="en-US" sz="750"/>
          </a:p>
        </p:txBody>
      </p:sp>
      <p:sp>
        <p:nvSpPr>
          <p:cNvPr id="6" name="スライド番号プレースホルダー 5">
            <a:extLst>
              <a:ext uri="{FF2B5EF4-FFF2-40B4-BE49-F238E27FC236}">
                <a16:creationId xmlns:a16="http://schemas.microsoft.com/office/drawing/2014/main" id="{B9AEB9AB-E6D5-44C5-A18A-2BF059BEED02}"/>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286414758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8AEAF838-39E2-4E7F-A1BF-7EBA757DBA56}"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916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67217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61441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40"/>
            <a:ext cx="82296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p:cNvSpPr>
            <a:spLocks noGrp="1"/>
          </p:cNvSpPr>
          <p:nvPr>
            <p:ph type="dt" sz="half" idx="10"/>
          </p:nvPr>
        </p:nvSpPr>
        <p:spPr>
          <a:xfrm>
            <a:off x="457200" y="6245225"/>
            <a:ext cx="2133600" cy="476250"/>
          </a:xfrm>
        </p:spPr>
        <p:txBody>
          <a:bodyPr/>
          <a:lstStyle>
            <a:lvl1pPr>
              <a:defRPr/>
            </a:lvl1pPr>
          </a:lstStyle>
          <a:p>
            <a:fld id="{A5328B28-1EEF-43CF-A461-2376ED384C55}" type="datetime1">
              <a:rPr lang="ja-JP" altLang="en-US" smtClean="0">
                <a:solidFill>
                  <a:prstClr val="black">
                    <a:tint val="75000"/>
                  </a:prstClr>
                </a:solidFill>
              </a:rPr>
              <a:t>2021/6/12</a:t>
            </a:fld>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a:xfrm>
            <a:off x="3124200" y="6245225"/>
            <a:ext cx="2895600" cy="476250"/>
          </a:xfrm>
        </p:spPr>
        <p:txBody>
          <a:bodyPr/>
          <a:lstStyle>
            <a:lvl1pPr>
              <a:defRPr/>
            </a:lvl1pPr>
          </a:lstStyle>
          <a:p>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a:xfrm>
            <a:off x="6553200" y="6245225"/>
            <a:ext cx="2133600" cy="476250"/>
          </a:xfrm>
        </p:spPr>
        <p:txBody>
          <a:bodyPr/>
          <a:lstStyle>
            <a:lvl1pPr>
              <a:defRPr/>
            </a:lvl1pPr>
          </a:lstStyle>
          <a:p>
            <a:fld id="{6BE72C1A-BBCF-4EC8-9E3C-F91AA049A9E8}"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54103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2DA4DA-2E65-4C97-97F0-97F3A1797C86}"/>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41BA68-23DB-4F9B-AAA8-18314421D1C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638FF0-AA29-457A-8D88-34DF1B6C56B0}"/>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D1AE0BE9-FF00-45D3-B13A-BB052883216E}"/>
              </a:ext>
            </a:extLst>
          </p:cNvPr>
          <p:cNvSpPr>
            <a:spLocks noGrp="1"/>
          </p:cNvSpPr>
          <p:nvPr>
            <p:ph type="ftr" sz="quarter" idx="11"/>
          </p:nvPr>
        </p:nvSpPr>
        <p:spPr/>
        <p:txBody>
          <a:bodyPr/>
          <a:lstStyle/>
          <a:p>
            <a:endParaRPr lang="en-US" sz="750"/>
          </a:p>
        </p:txBody>
      </p:sp>
      <p:sp>
        <p:nvSpPr>
          <p:cNvPr id="6" name="スライド番号プレースホルダー 5">
            <a:extLst>
              <a:ext uri="{FF2B5EF4-FFF2-40B4-BE49-F238E27FC236}">
                <a16:creationId xmlns:a16="http://schemas.microsoft.com/office/drawing/2014/main" id="{602CCB42-EC9E-4A77-856E-0EA7234DA453}"/>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6620544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E6E666-C91B-48BE-999F-AD117525362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8B3A424-3D5C-4549-A17A-CF403F2E0E1A}"/>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44A1D2A-1DA5-4F8E-8233-66F8358A29B1}"/>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60DE62E-3DD9-45D7-A04A-29BFD174FD9E}"/>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6" name="フッター プレースホルダー 5">
            <a:extLst>
              <a:ext uri="{FF2B5EF4-FFF2-40B4-BE49-F238E27FC236}">
                <a16:creationId xmlns:a16="http://schemas.microsoft.com/office/drawing/2014/main" id="{ED8D4ACE-F404-4754-8B6E-CECB0794C772}"/>
              </a:ext>
            </a:extLst>
          </p:cNvPr>
          <p:cNvSpPr>
            <a:spLocks noGrp="1"/>
          </p:cNvSpPr>
          <p:nvPr>
            <p:ph type="ftr" sz="quarter" idx="11"/>
          </p:nvPr>
        </p:nvSpPr>
        <p:spPr/>
        <p:txBody>
          <a:bodyPr/>
          <a:lstStyle/>
          <a:p>
            <a:endParaRPr lang="en-US" sz="750"/>
          </a:p>
        </p:txBody>
      </p:sp>
      <p:sp>
        <p:nvSpPr>
          <p:cNvPr id="7" name="スライド番号プレースホルダー 6">
            <a:extLst>
              <a:ext uri="{FF2B5EF4-FFF2-40B4-BE49-F238E27FC236}">
                <a16:creationId xmlns:a16="http://schemas.microsoft.com/office/drawing/2014/main" id="{7D1B4433-7DCD-43B9-9F4B-00599A2A8B81}"/>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135980902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618304-9B35-4593-BEBF-3CB50FE26E9E}"/>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C277930-BDCB-4F35-9726-8D1845BFEFD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7A9D9F0-FF62-4686-8B99-F717976AAC15}"/>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0CA8667-2131-464C-BF88-14BA28C1446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7FB6A3B-C2DB-47A5-A6FA-BD1EF3CC8DAA}"/>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B635C2-CC1D-4D19-BCE1-17EE315F8B6E}"/>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8" name="フッター プレースホルダー 7">
            <a:extLst>
              <a:ext uri="{FF2B5EF4-FFF2-40B4-BE49-F238E27FC236}">
                <a16:creationId xmlns:a16="http://schemas.microsoft.com/office/drawing/2014/main" id="{14D61DF0-BBB2-468C-BCC3-5C8C39B75018}"/>
              </a:ext>
            </a:extLst>
          </p:cNvPr>
          <p:cNvSpPr>
            <a:spLocks noGrp="1"/>
          </p:cNvSpPr>
          <p:nvPr>
            <p:ph type="ftr" sz="quarter" idx="11"/>
          </p:nvPr>
        </p:nvSpPr>
        <p:spPr/>
        <p:txBody>
          <a:bodyPr/>
          <a:lstStyle/>
          <a:p>
            <a:endParaRPr lang="en-US" sz="750"/>
          </a:p>
        </p:txBody>
      </p:sp>
      <p:sp>
        <p:nvSpPr>
          <p:cNvPr id="9" name="スライド番号プレースホルダー 8">
            <a:extLst>
              <a:ext uri="{FF2B5EF4-FFF2-40B4-BE49-F238E27FC236}">
                <a16:creationId xmlns:a16="http://schemas.microsoft.com/office/drawing/2014/main" id="{A90C72D0-7098-4C7D-9901-A00432F15C57}"/>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55910136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174D0-0B07-497B-B421-8B402415962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A9B998-A7D5-43B0-AB5A-647B6C10976F}"/>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4" name="フッター プレースホルダー 3">
            <a:extLst>
              <a:ext uri="{FF2B5EF4-FFF2-40B4-BE49-F238E27FC236}">
                <a16:creationId xmlns:a16="http://schemas.microsoft.com/office/drawing/2014/main" id="{433E7111-FD9B-40BA-8603-0D1D4CF4F45D}"/>
              </a:ext>
            </a:extLst>
          </p:cNvPr>
          <p:cNvSpPr>
            <a:spLocks noGrp="1"/>
          </p:cNvSpPr>
          <p:nvPr>
            <p:ph type="ftr" sz="quarter" idx="11"/>
          </p:nvPr>
        </p:nvSpPr>
        <p:spPr/>
        <p:txBody>
          <a:bodyPr/>
          <a:lstStyle/>
          <a:p>
            <a:endParaRPr lang="en-US" sz="750"/>
          </a:p>
        </p:txBody>
      </p:sp>
      <p:sp>
        <p:nvSpPr>
          <p:cNvPr id="5" name="スライド番号プレースホルダー 4">
            <a:extLst>
              <a:ext uri="{FF2B5EF4-FFF2-40B4-BE49-F238E27FC236}">
                <a16:creationId xmlns:a16="http://schemas.microsoft.com/office/drawing/2014/main" id="{D37D9F30-F0F4-4E10-B983-9D47197D6FA6}"/>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24625356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362CEC-5E03-415C-A339-7AE921AA0D7A}"/>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3" name="フッター プレースホルダー 2">
            <a:extLst>
              <a:ext uri="{FF2B5EF4-FFF2-40B4-BE49-F238E27FC236}">
                <a16:creationId xmlns:a16="http://schemas.microsoft.com/office/drawing/2014/main" id="{20E9BCF5-44E6-406A-A10F-FFD653663D56}"/>
              </a:ext>
            </a:extLst>
          </p:cNvPr>
          <p:cNvSpPr>
            <a:spLocks noGrp="1"/>
          </p:cNvSpPr>
          <p:nvPr>
            <p:ph type="ftr" sz="quarter" idx="11"/>
          </p:nvPr>
        </p:nvSpPr>
        <p:spPr/>
        <p:txBody>
          <a:bodyPr/>
          <a:lstStyle/>
          <a:p>
            <a:endParaRPr lang="en-US" sz="750"/>
          </a:p>
        </p:txBody>
      </p:sp>
      <p:sp>
        <p:nvSpPr>
          <p:cNvPr id="4" name="スライド番号プレースホルダー 3">
            <a:extLst>
              <a:ext uri="{FF2B5EF4-FFF2-40B4-BE49-F238E27FC236}">
                <a16:creationId xmlns:a16="http://schemas.microsoft.com/office/drawing/2014/main" id="{071A8C29-40AD-4A36-B53D-179458AD003C}"/>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407129249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3A4DB-BE66-4D24-83BF-003B70E205C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1565F2-2A3C-4307-8C63-19511696FA8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A4B1C13-0737-4026-A7E0-F6C1833C0CA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4455B4-718D-45FC-83BE-A14145B94DAB}"/>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6" name="フッター プレースホルダー 5">
            <a:extLst>
              <a:ext uri="{FF2B5EF4-FFF2-40B4-BE49-F238E27FC236}">
                <a16:creationId xmlns:a16="http://schemas.microsoft.com/office/drawing/2014/main" id="{576C18AC-1766-4F67-8F24-91A7CC82CC73}"/>
              </a:ext>
            </a:extLst>
          </p:cNvPr>
          <p:cNvSpPr>
            <a:spLocks noGrp="1"/>
          </p:cNvSpPr>
          <p:nvPr>
            <p:ph type="ftr" sz="quarter" idx="11"/>
          </p:nvPr>
        </p:nvSpPr>
        <p:spPr/>
        <p:txBody>
          <a:bodyPr/>
          <a:lstStyle/>
          <a:p>
            <a:endParaRPr lang="en-US" sz="750"/>
          </a:p>
        </p:txBody>
      </p:sp>
      <p:sp>
        <p:nvSpPr>
          <p:cNvPr id="7" name="スライド番号プレースホルダー 6">
            <a:extLst>
              <a:ext uri="{FF2B5EF4-FFF2-40B4-BE49-F238E27FC236}">
                <a16:creationId xmlns:a16="http://schemas.microsoft.com/office/drawing/2014/main" id="{557C52DC-C307-4683-B846-BB4077AE6E92}"/>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67075216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41F570-E78B-4682-8773-7A705D2F644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52D27D2-0CF8-4429-AB75-EE31E27407E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44E3238B-BD92-4B89-B295-1043CE99C45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9C46181-A834-437D-A2A8-CC3B193B0472}"/>
              </a:ext>
            </a:extLst>
          </p:cNvPr>
          <p:cNvSpPr>
            <a:spLocks noGrp="1"/>
          </p:cNvSpPr>
          <p:nvPr>
            <p:ph type="dt" sz="half" idx="10"/>
          </p:nvPr>
        </p:nvSpPr>
        <p:spPr/>
        <p:txBody>
          <a:bodyPr/>
          <a:lstStyle/>
          <a:p>
            <a:fld id="{4A8D24A4-5FEC-4062-8995-EB21925B3B40}" type="datetime1">
              <a:rPr lang="en-US" smtClean="0"/>
              <a:t>6/12/2021</a:t>
            </a:fld>
            <a:endParaRPr lang="en-US" sz="750" dirty="0"/>
          </a:p>
        </p:txBody>
      </p:sp>
      <p:sp>
        <p:nvSpPr>
          <p:cNvPr id="6" name="フッター プレースホルダー 5">
            <a:extLst>
              <a:ext uri="{FF2B5EF4-FFF2-40B4-BE49-F238E27FC236}">
                <a16:creationId xmlns:a16="http://schemas.microsoft.com/office/drawing/2014/main" id="{5165A2F4-52B4-4A3F-A514-A86786C81525}"/>
              </a:ext>
            </a:extLst>
          </p:cNvPr>
          <p:cNvSpPr>
            <a:spLocks noGrp="1"/>
          </p:cNvSpPr>
          <p:nvPr>
            <p:ph type="ftr" sz="quarter" idx="11"/>
          </p:nvPr>
        </p:nvSpPr>
        <p:spPr/>
        <p:txBody>
          <a:bodyPr/>
          <a:lstStyle/>
          <a:p>
            <a:endParaRPr lang="en-US" sz="750"/>
          </a:p>
        </p:txBody>
      </p:sp>
      <p:sp>
        <p:nvSpPr>
          <p:cNvPr id="7" name="スライド番号プレースホルダー 6">
            <a:extLst>
              <a:ext uri="{FF2B5EF4-FFF2-40B4-BE49-F238E27FC236}">
                <a16:creationId xmlns:a16="http://schemas.microsoft.com/office/drawing/2014/main" id="{DF8C2584-DE23-4377-9787-24D59DC8DC61}"/>
              </a:ext>
            </a:extLst>
          </p:cNvPr>
          <p:cNvSpPr>
            <a:spLocks noGrp="1"/>
          </p:cNvSpPr>
          <p:nvPr>
            <p:ph type="sldNum" sz="quarter" idx="12"/>
          </p:nvPr>
        </p:nvSpPr>
        <p:spPr/>
        <p:txBody>
          <a:body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3438611953"/>
      </p:ext>
    </p:extLst>
  </p:cSld>
  <p:clrMapOvr>
    <a:masterClrMapping/>
  </p:clrMapOvr>
  <p:hf sldNum="0" hdr="0" ftr="0" dt="0"/>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774A7BB-6EAC-4DD2-A0AC-FF5C75ECE0D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83127D-BF55-4840-BD10-2A066ECC4EF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BDBEE0-6A33-44B3-8B63-BE4005A8CED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A8D24A4-5FEC-4062-8995-EB21925B3B40}" type="datetime1">
              <a:rPr lang="en-US" smtClean="0"/>
              <a:t>6/12/2021</a:t>
            </a:fld>
            <a:endParaRPr lang="en-US" sz="750" dirty="0"/>
          </a:p>
        </p:txBody>
      </p:sp>
      <p:sp>
        <p:nvSpPr>
          <p:cNvPr id="5" name="フッター プレースホルダー 4">
            <a:extLst>
              <a:ext uri="{FF2B5EF4-FFF2-40B4-BE49-F238E27FC236}">
                <a16:creationId xmlns:a16="http://schemas.microsoft.com/office/drawing/2014/main" id="{A960F815-E3D0-4F4E-A1AA-CEF3FDCD9F1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sz="750"/>
          </a:p>
        </p:txBody>
      </p:sp>
      <p:sp>
        <p:nvSpPr>
          <p:cNvPr id="6" name="スライド番号プレースホルダー 5">
            <a:extLst>
              <a:ext uri="{FF2B5EF4-FFF2-40B4-BE49-F238E27FC236}">
                <a16:creationId xmlns:a16="http://schemas.microsoft.com/office/drawing/2014/main" id="{6E7E2D23-2054-411B-A9FF-3FD259251B9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5747434-7036-48DB-A148-6B3D8EE75CDA}" type="slidenum">
              <a:rPr lang="en-US" smtClean="0"/>
              <a:pPr/>
              <a:t>‹#›</a:t>
            </a:fld>
            <a:endParaRPr lang="en-US" sz="750" dirty="0"/>
          </a:p>
        </p:txBody>
      </p:sp>
    </p:spTree>
    <p:extLst>
      <p:ext uri="{BB962C8B-B14F-4D97-AF65-F5344CB8AC3E}">
        <p14:creationId xmlns:p14="http://schemas.microsoft.com/office/powerpoint/2010/main" val="4117360727"/>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410"/>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a:defRPr/>
            </a:pPr>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410"/>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410"/>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pPr>
              <a:defRPr/>
            </a:pPr>
            <a:fld id="{27126C98-0824-412A-A451-8853463E4D10}" type="slidenum">
              <a:rPr lang="ja-JP" altLang="en-US" smtClean="0">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02741840"/>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Lst>
  <p:hf sldNum="0"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image" Target="../media/image6.png" />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3.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18.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7.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3" Type="http://schemas.openxmlformats.org/officeDocument/2006/relationships/image" Target="../media/image3.wmf" />
  <Relationship Id="rId2" Type="http://schemas.openxmlformats.org/officeDocument/2006/relationships/image" Target="../media/image2.jpeg" />
  <Relationship Id="rId1" Type="http://schemas.openxmlformats.org/officeDocument/2006/relationships/slideLayout" Target="../slideLayouts/slideLayout7.xml" />
  <Relationship Id="rId5" Type="http://schemas.openxmlformats.org/officeDocument/2006/relationships/image" Target="../media/image5.wmf" />
  <Relationship Id="rId4" Type="http://schemas.openxmlformats.org/officeDocument/2006/relationships/image" Target="../media/image4.wmf"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18C7D1A-E771-4D07-8AE3-AA1B0F595AC8}"/>
              </a:ext>
            </a:extLst>
          </p:cNvPr>
          <p:cNvSpPr>
            <a:spLocks noGrp="1"/>
          </p:cNvSpPr>
          <p:nvPr>
            <p:ph type="ctrTitle"/>
          </p:nvPr>
        </p:nvSpPr>
        <p:spPr>
          <a:xfrm>
            <a:off x="69669" y="1225441"/>
            <a:ext cx="8874034" cy="1376687"/>
          </a:xfrm>
        </p:spPr>
        <p:txBody>
          <a:bodyPr anchor="b">
            <a:noAutofit/>
          </a:bodyPr>
          <a:lstStyle/>
          <a:p>
            <a:pPr algn="l"/>
            <a:r>
              <a:rPr lang="ja-JP" altLang="en-US" sz="3600" b="1" dirty="0"/>
              <a:t>「講義：児童期</a:t>
            </a:r>
            <a:r>
              <a:rPr kumimoji="1" lang="ja-JP" altLang="en-US" sz="3600" b="1" dirty="0"/>
              <a:t>における</a:t>
            </a:r>
            <a:br>
              <a:rPr kumimoji="1" lang="en-US" altLang="ja-JP" sz="3600" b="1" dirty="0"/>
            </a:br>
            <a:r>
              <a:rPr kumimoji="1" lang="ja-JP" altLang="en-US" sz="3600" b="1" dirty="0"/>
              <a:t>　　　　支援提供のポイント」</a:t>
            </a:r>
            <a:r>
              <a:rPr kumimoji="1" lang="ja-JP" altLang="en-US" sz="3200" b="1" dirty="0"/>
              <a:t>（１２０分）</a:t>
            </a:r>
          </a:p>
        </p:txBody>
      </p:sp>
      <p:sp>
        <p:nvSpPr>
          <p:cNvPr id="3" name="字幕 2">
            <a:extLst>
              <a:ext uri="{FF2B5EF4-FFF2-40B4-BE49-F238E27FC236}">
                <a16:creationId xmlns:a16="http://schemas.microsoft.com/office/drawing/2014/main" id="{C382A0CF-2F6F-415D-8892-7C20358891A7}"/>
              </a:ext>
            </a:extLst>
          </p:cNvPr>
          <p:cNvSpPr>
            <a:spLocks noGrp="1"/>
          </p:cNvSpPr>
          <p:nvPr>
            <p:ph type="subTitle" idx="1"/>
          </p:nvPr>
        </p:nvSpPr>
        <p:spPr>
          <a:xfrm>
            <a:off x="1610922" y="4352738"/>
            <a:ext cx="5922156" cy="1515217"/>
          </a:xfrm>
        </p:spPr>
        <p:txBody>
          <a:bodyPr anchor="t">
            <a:normAutofit fontScale="85000" lnSpcReduction="10000"/>
          </a:bodyPr>
          <a:lstStyle/>
          <a:p>
            <a:pPr algn="l"/>
            <a:r>
              <a:rPr kumimoji="1" lang="ja-JP" altLang="en-US" sz="2400" dirty="0"/>
              <a:t>一般社団法人　わ・</a:t>
            </a:r>
            <a:r>
              <a:rPr kumimoji="1" lang="en-US" altLang="ja-JP" sz="2400" dirty="0" err="1"/>
              <a:t>Wa</a:t>
            </a:r>
            <a:r>
              <a:rPr kumimoji="1" lang="ja-JP" altLang="en-US" sz="2400" dirty="0"/>
              <a:t>・</a:t>
            </a:r>
            <a:r>
              <a:rPr lang="ja-JP" altLang="en-US" sz="2400" dirty="0"/>
              <a:t>わ　理事長</a:t>
            </a:r>
            <a:r>
              <a:rPr lang="en-US" altLang="ja-JP" sz="1600" dirty="0"/>
              <a:t>(</a:t>
            </a:r>
            <a:r>
              <a:rPr lang="ja-JP" altLang="en-US" sz="1600" dirty="0"/>
              <a:t>福岡県小郡市</a:t>
            </a:r>
            <a:r>
              <a:rPr lang="en-US" altLang="ja-JP" sz="1600" dirty="0"/>
              <a:t>)</a:t>
            </a:r>
            <a:endParaRPr lang="en-US" altLang="ja-JP" sz="2400" dirty="0"/>
          </a:p>
          <a:p>
            <a:pPr algn="l"/>
            <a:r>
              <a:rPr kumimoji="1" lang="ja-JP" altLang="en-US" sz="2400" dirty="0"/>
              <a:t>一般社団法人　全国児童発達支援協議会　副会長</a:t>
            </a:r>
            <a:endParaRPr kumimoji="1" lang="en-US" altLang="ja-JP" sz="2400" dirty="0"/>
          </a:p>
          <a:p>
            <a:pPr algn="l"/>
            <a:endParaRPr kumimoji="1" lang="en-US" altLang="ja-JP" sz="2400" dirty="0"/>
          </a:p>
          <a:p>
            <a:r>
              <a:rPr kumimoji="1" lang="ja-JP" altLang="en-US" sz="2400" dirty="0"/>
              <a:t>岸 良至（作業療法士）</a:t>
            </a:r>
            <a:endParaRPr kumimoji="1" lang="en-US" altLang="ja-JP" sz="2400" dirty="0"/>
          </a:p>
        </p:txBody>
      </p:sp>
      <p:sp>
        <p:nvSpPr>
          <p:cNvPr id="11" name="Freeform: Shape 1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32777" y="851518"/>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タイトル 1">
            <a:extLst>
              <a:ext uri="{FF2B5EF4-FFF2-40B4-BE49-F238E27FC236}">
                <a16:creationId xmlns:a16="http://schemas.microsoft.com/office/drawing/2014/main" id="{56D0F1E9-1D3B-4A3D-9DA2-A9D8A8F29AC7}"/>
              </a:ext>
            </a:extLst>
          </p:cNvPr>
          <p:cNvSpPr txBox="1">
            <a:spLocks/>
          </p:cNvSpPr>
          <p:nvPr/>
        </p:nvSpPr>
        <p:spPr>
          <a:xfrm>
            <a:off x="4572000" y="2626893"/>
            <a:ext cx="4967513" cy="735800"/>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3200" dirty="0"/>
              <a:t>についての概要と解説</a:t>
            </a:r>
          </a:p>
        </p:txBody>
      </p:sp>
    </p:spTree>
    <p:extLst>
      <p:ext uri="{BB962C8B-B14F-4D97-AF65-F5344CB8AC3E}">
        <p14:creationId xmlns:p14="http://schemas.microsoft.com/office/powerpoint/2010/main" val="1685672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8" y="1411168"/>
            <a:ext cx="8656637" cy="473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正方形/長方形 3"/>
          <p:cNvSpPr>
            <a:spLocks noChangeArrowheads="1"/>
          </p:cNvSpPr>
          <p:nvPr/>
        </p:nvSpPr>
        <p:spPr bwMode="auto">
          <a:xfrm>
            <a:off x="627069" y="391262"/>
            <a:ext cx="7775575" cy="26523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7652" name="テキスト ボックス 4"/>
          <p:cNvSpPr txBox="1">
            <a:spLocks noChangeArrowheads="1"/>
          </p:cNvSpPr>
          <p:nvPr/>
        </p:nvSpPr>
        <p:spPr bwMode="auto">
          <a:xfrm>
            <a:off x="2549529" y="391268"/>
            <a:ext cx="4183063" cy="31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algn="dist" eaLnBrk="1" fontAlgn="base" hangingPunct="1">
              <a:spcBef>
                <a:spcPct val="0"/>
              </a:spcBef>
              <a:spcAft>
                <a:spcPct val="0"/>
              </a:spcAft>
              <a:buFontTx/>
              <a:buNone/>
            </a:pPr>
            <a:r>
              <a:rPr lang="ja-JP" altLang="en-US" sz="1477">
                <a:solidFill>
                  <a:srgbClr val="000000"/>
                </a:solidFill>
              </a:rPr>
              <a:t>障害児入所支援</a:t>
            </a:r>
          </a:p>
        </p:txBody>
      </p:sp>
      <p:sp>
        <p:nvSpPr>
          <p:cNvPr id="27653" name="正方形/長方形 6"/>
          <p:cNvSpPr>
            <a:spLocks noChangeArrowheads="1"/>
          </p:cNvSpPr>
          <p:nvPr/>
        </p:nvSpPr>
        <p:spPr bwMode="auto">
          <a:xfrm>
            <a:off x="544513" y="1255923"/>
            <a:ext cx="2671762" cy="300403"/>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7654" name="テキスト ボックス 7"/>
          <p:cNvSpPr txBox="1">
            <a:spLocks noChangeArrowheads="1"/>
          </p:cNvSpPr>
          <p:nvPr/>
        </p:nvSpPr>
        <p:spPr bwMode="auto">
          <a:xfrm>
            <a:off x="673100" y="1255923"/>
            <a:ext cx="2543175" cy="31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algn="dist" eaLnBrk="1" fontAlgn="base" hangingPunct="1">
              <a:spcBef>
                <a:spcPct val="0"/>
              </a:spcBef>
              <a:spcAft>
                <a:spcPct val="0"/>
              </a:spcAft>
              <a:buFontTx/>
              <a:buNone/>
            </a:pPr>
            <a:r>
              <a:rPr lang="ja-JP" altLang="en-US" sz="1477">
                <a:solidFill>
                  <a:srgbClr val="000000"/>
                </a:solidFill>
              </a:rPr>
              <a:t>児童発達支援（通所支援）</a:t>
            </a:r>
          </a:p>
        </p:txBody>
      </p:sp>
      <p:sp>
        <p:nvSpPr>
          <p:cNvPr id="27655" name="正方形/長方形 10"/>
          <p:cNvSpPr>
            <a:spLocks noChangeArrowheads="1"/>
          </p:cNvSpPr>
          <p:nvPr/>
        </p:nvSpPr>
        <p:spPr bwMode="auto">
          <a:xfrm>
            <a:off x="3216281" y="836735"/>
            <a:ext cx="5199063" cy="31066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7656" name="テキスト ボックス 11"/>
          <p:cNvSpPr txBox="1">
            <a:spLocks noChangeArrowheads="1"/>
          </p:cNvSpPr>
          <p:nvPr/>
        </p:nvSpPr>
        <p:spPr bwMode="auto">
          <a:xfrm>
            <a:off x="3438525" y="836823"/>
            <a:ext cx="4752975" cy="31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algn="dist" eaLnBrk="1" fontAlgn="base" hangingPunct="1">
              <a:spcBef>
                <a:spcPct val="0"/>
              </a:spcBef>
              <a:spcAft>
                <a:spcPct val="0"/>
              </a:spcAft>
              <a:buFontTx/>
              <a:buNone/>
            </a:pPr>
            <a:r>
              <a:rPr lang="ja-JP" altLang="en-US" sz="1477">
                <a:solidFill>
                  <a:srgbClr val="000000"/>
                </a:solidFill>
              </a:rPr>
              <a:t>放課後等デイサービス</a:t>
            </a:r>
          </a:p>
        </p:txBody>
      </p:sp>
      <p:sp>
        <p:nvSpPr>
          <p:cNvPr id="27657" name="テキスト ボックス 12"/>
          <p:cNvSpPr txBox="1">
            <a:spLocks noChangeArrowheads="1"/>
          </p:cNvSpPr>
          <p:nvPr/>
        </p:nvSpPr>
        <p:spPr bwMode="auto">
          <a:xfrm>
            <a:off x="8246300" y="3229714"/>
            <a:ext cx="411972" cy="2658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477">
                <a:solidFill>
                  <a:srgbClr val="000000"/>
                </a:solidFill>
              </a:rPr>
              <a:t>自己肯定感・社会的行動の獲得</a:t>
            </a:r>
          </a:p>
        </p:txBody>
      </p:sp>
      <p:sp>
        <p:nvSpPr>
          <p:cNvPr id="27658" name="テキスト ボックス 13"/>
          <p:cNvSpPr txBox="1">
            <a:spLocks noChangeArrowheads="1"/>
          </p:cNvSpPr>
          <p:nvPr/>
        </p:nvSpPr>
        <p:spPr bwMode="auto">
          <a:xfrm>
            <a:off x="8676513" y="1592873"/>
            <a:ext cx="411972" cy="1563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477">
                <a:solidFill>
                  <a:srgbClr val="000000"/>
                </a:solidFill>
              </a:rPr>
              <a:t>地域における自立</a:t>
            </a:r>
          </a:p>
        </p:txBody>
      </p:sp>
      <p:sp>
        <p:nvSpPr>
          <p:cNvPr id="27659" name="テキスト ボックス 1"/>
          <p:cNvSpPr txBox="1">
            <a:spLocks noChangeArrowheads="1"/>
          </p:cNvSpPr>
          <p:nvPr/>
        </p:nvSpPr>
        <p:spPr bwMode="auto">
          <a:xfrm>
            <a:off x="544520" y="6353922"/>
            <a:ext cx="1724025" cy="660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lang="ja-JP" altLang="en-US" sz="3692">
              <a:solidFill>
                <a:srgbClr val="000000"/>
              </a:solidFill>
            </a:endParaRPr>
          </a:p>
        </p:txBody>
      </p:sp>
      <p:sp>
        <p:nvSpPr>
          <p:cNvPr id="12" name="テキスト ボックス 11">
            <a:extLst>
              <a:ext uri="{FF2B5EF4-FFF2-40B4-BE49-F238E27FC236}">
                <a16:creationId xmlns:a16="http://schemas.microsoft.com/office/drawing/2014/main" id="{AE19B9B2-E412-4BBD-A6B8-F25AB212086E}"/>
              </a:ext>
            </a:extLst>
          </p:cNvPr>
          <p:cNvSpPr txBox="1"/>
          <p:nvPr/>
        </p:nvSpPr>
        <p:spPr>
          <a:xfrm>
            <a:off x="346632" y="14415"/>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269730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457200" y="231777"/>
            <a:ext cx="7886700" cy="663574"/>
          </a:xfrm>
        </p:spPr>
        <p:txBody>
          <a:bodyPr/>
          <a:lstStyle/>
          <a:p>
            <a:r>
              <a:rPr kumimoji="1" lang="ja-JP" altLang="en-US" dirty="0"/>
              <a:t>講義内容の項目ごとの概要と解説③</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866911" y="1269820"/>
            <a:ext cx="7410178" cy="4791346"/>
          </a:xfrm>
        </p:spPr>
        <p:txBody>
          <a:bodyPr>
            <a:normAutofit/>
          </a:bodyPr>
          <a:lstStyle/>
          <a:p>
            <a:pPr lvl="1"/>
            <a:r>
              <a:rPr kumimoji="1" lang="ja-JP" altLang="en-US" sz="2400" dirty="0"/>
              <a:t>提供内容の振り返り</a:t>
            </a:r>
            <a:endParaRPr kumimoji="1" lang="en-US" altLang="ja-JP" sz="2400" dirty="0"/>
          </a:p>
          <a:p>
            <a:pPr lvl="2"/>
            <a:r>
              <a:rPr lang="ja-JP" altLang="en-US" sz="2100" dirty="0"/>
              <a:t>アセスメントと個別支援計画とモニタリング</a:t>
            </a:r>
            <a:endParaRPr lang="en-US" altLang="ja-JP" sz="2100" dirty="0"/>
          </a:p>
          <a:p>
            <a:pPr lvl="3"/>
            <a:r>
              <a:rPr kumimoji="1" lang="ja-JP" altLang="en-US" sz="1800" dirty="0"/>
              <a:t>子どもの支援に関わる者は、日々</a:t>
            </a:r>
            <a:r>
              <a:rPr kumimoji="1" lang="en-US" altLang="ja-JP" sz="1800" dirty="0"/>
              <a:t>PDCA</a:t>
            </a:r>
            <a:r>
              <a:rPr kumimoji="1" lang="ja-JP" altLang="en-US" sz="1800" dirty="0"/>
              <a:t>サイクルに基づき、支援内容の振り返りと見直しを行なって</a:t>
            </a:r>
            <a:r>
              <a:rPr lang="ja-JP" altLang="en-US" sz="1800" dirty="0"/>
              <a:t>いる。それは、成長発達の著しい子どもたちを対象にしているからである。年間最低２回は作成するであろう個別支援計画は、日々検討している支援内容を取りまとめる機会である。</a:t>
            </a:r>
            <a:endParaRPr kumimoji="1" lang="en-US" altLang="ja-JP" sz="1800" dirty="0"/>
          </a:p>
          <a:p>
            <a:pPr lvl="3"/>
            <a:r>
              <a:rPr kumimoji="1" lang="ja-JP" altLang="en-US" sz="1800" dirty="0"/>
              <a:t>個別支援計画の見直しに際しては、相談支援専門員</a:t>
            </a:r>
            <a:r>
              <a:rPr lang="ja-JP" altLang="en-US" sz="1800" dirty="0"/>
              <a:t>の活用（との連携と協働）を心がける。子どもの発達段階や成長過程によって関係機関との連携強化や再構築が必要となる。これらの調整をとおして、相談支援専門員が子どもの理解を深めることになる。</a:t>
            </a:r>
            <a:endParaRPr lang="en-US" altLang="ja-JP" sz="1800" dirty="0"/>
          </a:p>
          <a:p>
            <a:pPr lvl="3"/>
            <a:r>
              <a:rPr lang="ja-JP" altLang="en-US" sz="1800" dirty="0"/>
              <a:t>支援提供の期間が長くなれば、子どもの理解が深まり、それが事業所全体の質の向上となる</a:t>
            </a:r>
            <a:endParaRPr lang="en-US" altLang="ja-JP" sz="1800" dirty="0"/>
          </a:p>
        </p:txBody>
      </p:sp>
    </p:spTree>
    <p:extLst>
      <p:ext uri="{BB962C8B-B14F-4D97-AF65-F5344CB8AC3E}">
        <p14:creationId xmlns:p14="http://schemas.microsoft.com/office/powerpoint/2010/main" val="240950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左カーブ矢印 40"/>
          <p:cNvSpPr/>
          <p:nvPr/>
        </p:nvSpPr>
        <p:spPr>
          <a:xfrm rot="10800000" flipH="1">
            <a:off x="6366661" y="1567870"/>
            <a:ext cx="870162" cy="4320480"/>
          </a:xfrm>
          <a:prstGeom prst="curvedLeftArrow">
            <a:avLst>
              <a:gd name="adj1" fmla="val 11496"/>
              <a:gd name="adj2" fmla="val 25762"/>
              <a:gd name="adj3" fmla="val 25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endParaRPr lang="ja-JP" altLang="en-US" sz="1662">
              <a:solidFill>
                <a:prstClr val="black"/>
              </a:solidFill>
              <a:latin typeface="Calibri"/>
              <a:ea typeface="ＭＳ Ｐゴシック" panose="020B0600070205080204" pitchFamily="50" charset="-128"/>
            </a:endParaRPr>
          </a:p>
        </p:txBody>
      </p:sp>
      <p:sp>
        <p:nvSpPr>
          <p:cNvPr id="4" name="タイトル 3"/>
          <p:cNvSpPr>
            <a:spLocks noGrp="1"/>
          </p:cNvSpPr>
          <p:nvPr>
            <p:ph type="title"/>
          </p:nvPr>
        </p:nvSpPr>
        <p:spPr>
          <a:xfrm>
            <a:off x="656860" y="493276"/>
            <a:ext cx="6330461" cy="531751"/>
          </a:xfrm>
        </p:spPr>
        <p:txBody>
          <a:bodyPr>
            <a:noAutofit/>
          </a:bodyPr>
          <a:lstStyle/>
          <a:p>
            <a:r>
              <a:rPr lang="ja-JP" altLang="en-US" sz="3323" b="1" dirty="0">
                <a:latin typeface="ＤＨＰ平成ゴシックW5" panose="020B0500000000000000" pitchFamily="50" charset="-128"/>
                <a:ea typeface="ＤＨＰ平成ゴシックW5" panose="020B0500000000000000" pitchFamily="50" charset="-128"/>
              </a:rPr>
              <a:t>子どもの支援のプロセス</a:t>
            </a:r>
            <a:endParaRPr lang="ja-JP" altLang="en-US" sz="3323" dirty="0"/>
          </a:p>
        </p:txBody>
      </p:sp>
      <p:grpSp>
        <p:nvGrpSpPr>
          <p:cNvPr id="5" name="グループ化 36"/>
          <p:cNvGrpSpPr/>
          <p:nvPr/>
        </p:nvGrpSpPr>
        <p:grpSpPr>
          <a:xfrm>
            <a:off x="641087" y="1368467"/>
            <a:ext cx="5341703" cy="620408"/>
            <a:chOff x="272480" y="836711"/>
            <a:chExt cx="7257894" cy="672109"/>
          </a:xfrm>
        </p:grpSpPr>
        <p:sp>
          <p:nvSpPr>
            <p:cNvPr id="3" name="角丸四角形 2"/>
            <p:cNvSpPr/>
            <p:nvPr/>
          </p:nvSpPr>
          <p:spPr>
            <a:xfrm>
              <a:off x="272480" y="836711"/>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3231" tIns="33231" rIns="33231" bIns="33231" rtlCol="0" anchor="ctr"/>
            <a:lstStyle/>
            <a:p>
              <a:pPr algn="ctr" defTabSz="844083"/>
              <a:r>
                <a:rPr lang="ja-JP" altLang="en-US" sz="1662" dirty="0">
                  <a:solidFill>
                    <a:prstClr val="black"/>
                  </a:solidFill>
                  <a:latin typeface="Calibri"/>
                  <a:ea typeface="ＭＳ Ｐゴシック" panose="020B0600070205080204" pitchFamily="50" charset="-128"/>
                </a:rPr>
                <a:t>子どもが示す現状をありのままにとらえる</a:t>
              </a:r>
              <a:endParaRPr lang="en-US" altLang="ja-JP" sz="1662" dirty="0">
                <a:solidFill>
                  <a:prstClr val="black"/>
                </a:solidFill>
                <a:latin typeface="Calibri"/>
                <a:ea typeface="ＭＳ Ｐゴシック" panose="020B0600070205080204" pitchFamily="50" charset="-128"/>
              </a:endParaRPr>
            </a:p>
            <a:p>
              <a:pPr algn="ctr" defTabSz="844083"/>
              <a:r>
                <a:rPr lang="ja-JP" altLang="en-US" sz="1662" dirty="0">
                  <a:solidFill>
                    <a:prstClr val="black"/>
                  </a:solidFill>
                  <a:latin typeface="Calibri"/>
                  <a:ea typeface="ＭＳ Ｐゴシック" panose="020B0600070205080204" pitchFamily="50" charset="-128"/>
                </a:rPr>
                <a:t>（知識と客観的視点）</a:t>
              </a:r>
            </a:p>
          </p:txBody>
        </p:sp>
        <p:sp>
          <p:nvSpPr>
            <p:cNvPr id="2" name="円/楕円 1"/>
            <p:cNvSpPr/>
            <p:nvPr/>
          </p:nvSpPr>
          <p:spPr>
            <a:xfrm>
              <a:off x="6609184" y="958403"/>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77" b="1" dirty="0">
                  <a:solidFill>
                    <a:prstClr val="black"/>
                  </a:solidFill>
                  <a:latin typeface="Calibri"/>
                  <a:ea typeface="ＭＳ Ｐゴシック" panose="020B0600070205080204" pitchFamily="50" charset="-128"/>
                </a:rPr>
                <a:t>把握</a:t>
              </a:r>
            </a:p>
          </p:txBody>
        </p:sp>
      </p:grpSp>
      <p:grpSp>
        <p:nvGrpSpPr>
          <p:cNvPr id="7" name="グループ化 35"/>
          <p:cNvGrpSpPr/>
          <p:nvPr/>
        </p:nvGrpSpPr>
        <p:grpSpPr>
          <a:xfrm>
            <a:off x="677260" y="4891320"/>
            <a:ext cx="5510515" cy="620408"/>
            <a:chOff x="350554" y="5013175"/>
            <a:chExt cx="7239826" cy="672109"/>
          </a:xfrm>
        </p:grpSpPr>
        <p:sp>
          <p:nvSpPr>
            <p:cNvPr id="6" name="角丸四角形 5"/>
            <p:cNvSpPr/>
            <p:nvPr/>
          </p:nvSpPr>
          <p:spPr>
            <a:xfrm>
              <a:off x="350554" y="5013175"/>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3231" tIns="33231" rIns="33231" bIns="33231" rtlCol="0" anchor="ctr"/>
            <a:lstStyle/>
            <a:p>
              <a:pPr algn="ctr" defTabSz="844083"/>
              <a:r>
                <a:rPr lang="ja-JP" altLang="en-US" sz="1477" dirty="0">
                  <a:solidFill>
                    <a:prstClr val="black"/>
                  </a:solidFill>
                  <a:latin typeface="Calibri"/>
                  <a:ea typeface="ＭＳ Ｐゴシック" panose="020B0600070205080204" pitchFamily="50" charset="-128"/>
                </a:rPr>
                <a:t>とらえた状況を障害特性、発達段階、生活環境と照合する</a:t>
              </a:r>
              <a:endParaRPr lang="en-US" altLang="ja-JP" sz="1477" dirty="0">
                <a:solidFill>
                  <a:prstClr val="black"/>
                </a:solidFill>
                <a:latin typeface="Calibri"/>
                <a:ea typeface="ＭＳ Ｐゴシック" panose="020B0600070205080204" pitchFamily="50" charset="-128"/>
              </a:endParaRPr>
            </a:p>
            <a:p>
              <a:pPr algn="ctr" defTabSz="844083"/>
              <a:r>
                <a:rPr lang="ja-JP" altLang="en-US" sz="1477" dirty="0">
                  <a:solidFill>
                    <a:prstClr val="black"/>
                  </a:solidFill>
                  <a:latin typeface="Calibri"/>
                  <a:ea typeface="ＭＳ Ｐゴシック" panose="020B0600070205080204" pitchFamily="50" charset="-128"/>
                </a:rPr>
                <a:t>（情報収集と評価と想定）</a:t>
              </a:r>
            </a:p>
          </p:txBody>
        </p:sp>
        <p:sp>
          <p:nvSpPr>
            <p:cNvPr id="31" name="円/楕円 30"/>
            <p:cNvSpPr/>
            <p:nvPr/>
          </p:nvSpPr>
          <p:spPr>
            <a:xfrm>
              <a:off x="6747265" y="5085183"/>
              <a:ext cx="843115"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77" b="1" dirty="0">
                  <a:solidFill>
                    <a:prstClr val="black"/>
                  </a:solidFill>
                  <a:latin typeface="Calibri"/>
                  <a:ea typeface="ＭＳ Ｐゴシック" panose="020B0600070205080204" pitchFamily="50" charset="-128"/>
                </a:rPr>
                <a:t>分析</a:t>
              </a:r>
            </a:p>
          </p:txBody>
        </p:sp>
      </p:grpSp>
      <p:grpSp>
        <p:nvGrpSpPr>
          <p:cNvPr id="10" name="グループ化 37"/>
          <p:cNvGrpSpPr/>
          <p:nvPr/>
        </p:nvGrpSpPr>
        <p:grpSpPr>
          <a:xfrm>
            <a:off x="641087" y="5622478"/>
            <a:ext cx="5616342" cy="620408"/>
            <a:chOff x="-2301752" y="6335836"/>
            <a:chExt cx="7317901" cy="672109"/>
          </a:xfrm>
        </p:grpSpPr>
        <p:sp>
          <p:nvSpPr>
            <p:cNvPr id="9" name="角丸四角形 8"/>
            <p:cNvSpPr/>
            <p:nvPr/>
          </p:nvSpPr>
          <p:spPr>
            <a:xfrm>
              <a:off x="-2301752" y="6335836"/>
              <a:ext cx="6264696" cy="672109"/>
            </a:xfrm>
            <a:prstGeom prst="roundRect">
              <a:avLst/>
            </a:prstGeom>
          </p:spPr>
          <p:style>
            <a:lnRef idx="1">
              <a:schemeClr val="accent5"/>
            </a:lnRef>
            <a:fillRef idx="2">
              <a:schemeClr val="accent5"/>
            </a:fillRef>
            <a:effectRef idx="1">
              <a:schemeClr val="accent5"/>
            </a:effectRef>
            <a:fontRef idx="minor">
              <a:schemeClr val="dk1"/>
            </a:fontRef>
          </p:style>
          <p:txBody>
            <a:bodyPr lIns="33231" tIns="33231" rIns="33231" bIns="33231" rtlCol="0" anchor="ctr"/>
            <a:lstStyle/>
            <a:p>
              <a:pPr defTabSz="844083"/>
              <a:r>
                <a:rPr lang="ja-JP" altLang="en-US" sz="1477" dirty="0">
                  <a:solidFill>
                    <a:prstClr val="black"/>
                  </a:solidFill>
                  <a:latin typeface="Calibri"/>
                  <a:ea typeface="ＭＳ Ｐゴシック" panose="020B0600070205080204" pitchFamily="50" charset="-128"/>
                </a:rPr>
                <a:t>年齢相応の姿の想定と状況を照合し、</a:t>
              </a:r>
              <a:endParaRPr lang="en-US" altLang="ja-JP" sz="1477" dirty="0">
                <a:solidFill>
                  <a:prstClr val="black"/>
                </a:solidFill>
                <a:latin typeface="Calibri"/>
                <a:ea typeface="ＭＳ Ｐゴシック" panose="020B0600070205080204" pitchFamily="50" charset="-128"/>
              </a:endParaRPr>
            </a:p>
            <a:p>
              <a:pPr algn="ctr" defTabSz="844083"/>
              <a:r>
                <a:rPr lang="ja-JP" altLang="en-US" sz="1477" dirty="0">
                  <a:solidFill>
                    <a:prstClr val="black"/>
                  </a:solidFill>
                  <a:latin typeface="Calibri"/>
                  <a:ea typeface="ＭＳ Ｐゴシック" panose="020B0600070205080204" pitchFamily="50" charset="-128"/>
                </a:rPr>
                <a:t>次の段階（姿）を創造する　（創造と方針の決定）</a:t>
              </a:r>
            </a:p>
          </p:txBody>
        </p:sp>
        <p:sp>
          <p:nvSpPr>
            <p:cNvPr id="32" name="円/楕円 31"/>
            <p:cNvSpPr/>
            <p:nvPr/>
          </p:nvSpPr>
          <p:spPr>
            <a:xfrm>
              <a:off x="4094959" y="6407844"/>
              <a:ext cx="921190" cy="51072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77" b="1" dirty="0">
                  <a:solidFill>
                    <a:prstClr val="black"/>
                  </a:solidFill>
                  <a:latin typeface="Calibri"/>
                  <a:ea typeface="ＭＳ Ｐゴシック" panose="020B0600070205080204" pitchFamily="50" charset="-128"/>
                </a:rPr>
                <a:t>計画</a:t>
              </a:r>
            </a:p>
          </p:txBody>
        </p:sp>
      </p:grpSp>
      <p:grpSp>
        <p:nvGrpSpPr>
          <p:cNvPr id="13" name="グループ化 34"/>
          <p:cNvGrpSpPr/>
          <p:nvPr/>
        </p:nvGrpSpPr>
        <p:grpSpPr>
          <a:xfrm>
            <a:off x="520506" y="2099621"/>
            <a:ext cx="5506776" cy="2703039"/>
            <a:chOff x="1784648" y="1508820"/>
            <a:chExt cx="6255684" cy="2928292"/>
          </a:xfrm>
        </p:grpSpPr>
        <p:sp>
          <p:nvSpPr>
            <p:cNvPr id="8" name="角丸四角形 7"/>
            <p:cNvSpPr/>
            <p:nvPr/>
          </p:nvSpPr>
          <p:spPr>
            <a:xfrm>
              <a:off x="1784648" y="1508820"/>
              <a:ext cx="6255684" cy="2928292"/>
            </a:xfrm>
            <a:prstGeom prst="roundRect">
              <a:avLst>
                <a:gd name="adj" fmla="val 9271"/>
              </a:avLst>
            </a:prstGeom>
          </p:spPr>
          <p:style>
            <a:lnRef idx="1">
              <a:schemeClr val="accent3"/>
            </a:lnRef>
            <a:fillRef idx="2">
              <a:schemeClr val="accent3"/>
            </a:fillRef>
            <a:effectRef idx="1">
              <a:schemeClr val="accent3"/>
            </a:effectRef>
            <a:fontRef idx="minor">
              <a:schemeClr val="dk1"/>
            </a:fontRef>
          </p:style>
          <p:txBody>
            <a:bodyPr rtlCol="0" anchor="t" anchorCtr="0"/>
            <a:lstStyle/>
            <a:p>
              <a:pPr algn="ctr" defTabSz="844083"/>
              <a:r>
                <a:rPr lang="ja-JP" altLang="en-US" sz="1662" dirty="0">
                  <a:solidFill>
                    <a:prstClr val="black"/>
                  </a:solidFill>
                  <a:latin typeface="Calibri"/>
                  <a:ea typeface="ＭＳ Ｐゴシック" panose="020B0600070205080204" pitchFamily="50" charset="-128"/>
                </a:rPr>
                <a:t>因子を分類し、それぞれに分析しながら、深める</a:t>
              </a:r>
            </a:p>
          </p:txBody>
        </p:sp>
        <p:grpSp>
          <p:nvGrpSpPr>
            <p:cNvPr id="16" name="グループ化 21"/>
            <p:cNvGrpSpPr/>
            <p:nvPr/>
          </p:nvGrpSpPr>
          <p:grpSpPr>
            <a:xfrm>
              <a:off x="1880560" y="2060848"/>
              <a:ext cx="2916216" cy="1031200"/>
              <a:chOff x="3476944" y="4605506"/>
              <a:chExt cx="2916216" cy="1031200"/>
            </a:xfrm>
          </p:grpSpPr>
          <p:sp>
            <p:nvSpPr>
              <p:cNvPr id="23" name="角丸四角形 22"/>
              <p:cNvSpPr/>
              <p:nvPr/>
            </p:nvSpPr>
            <p:spPr>
              <a:xfrm>
                <a:off x="3476944" y="4605506"/>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defTabSz="844083"/>
                <a:r>
                  <a:rPr lang="ja-JP" altLang="en-US" sz="1662" dirty="0">
                    <a:solidFill>
                      <a:prstClr val="black"/>
                    </a:solidFill>
                    <a:latin typeface="Calibri"/>
                    <a:ea typeface="ＭＳ Ｐゴシック" panose="020B0600070205080204" pitchFamily="50" charset="-128"/>
                  </a:rPr>
                  <a:t>発達段階による因子</a:t>
                </a:r>
              </a:p>
            </p:txBody>
          </p:sp>
          <p:sp>
            <p:nvSpPr>
              <p:cNvPr id="24" name="角丸四角形 23"/>
              <p:cNvSpPr/>
              <p:nvPr/>
            </p:nvSpPr>
            <p:spPr>
              <a:xfrm>
                <a:off x="3476944" y="5055006"/>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生活年齢</a:t>
                </a:r>
              </a:p>
            </p:txBody>
          </p:sp>
          <p:sp>
            <p:nvSpPr>
              <p:cNvPr id="25" name="角丸四角形 24"/>
              <p:cNvSpPr/>
              <p:nvPr/>
            </p:nvSpPr>
            <p:spPr>
              <a:xfrm>
                <a:off x="4448944"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年齢特徴</a:t>
                </a:r>
              </a:p>
            </p:txBody>
          </p:sp>
          <p:sp>
            <p:nvSpPr>
              <p:cNvPr id="26" name="角丸四角形 25"/>
              <p:cNvSpPr/>
              <p:nvPr/>
            </p:nvSpPr>
            <p:spPr>
              <a:xfrm>
                <a:off x="5421160" y="5061755"/>
                <a:ext cx="972000" cy="57495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認知特性</a:t>
                </a:r>
              </a:p>
            </p:txBody>
          </p:sp>
        </p:grpSp>
        <p:grpSp>
          <p:nvGrpSpPr>
            <p:cNvPr id="17" name="グループ化 29"/>
            <p:cNvGrpSpPr/>
            <p:nvPr/>
          </p:nvGrpSpPr>
          <p:grpSpPr>
            <a:xfrm>
              <a:off x="5049241" y="2060848"/>
              <a:ext cx="2916216" cy="1031200"/>
              <a:chOff x="3476944" y="4269668"/>
              <a:chExt cx="2916216" cy="1031200"/>
            </a:xfrm>
          </p:grpSpPr>
          <p:grpSp>
            <p:nvGrpSpPr>
              <p:cNvPr id="21" name="グループ化 20"/>
              <p:cNvGrpSpPr/>
              <p:nvPr/>
            </p:nvGrpSpPr>
            <p:grpSpPr>
              <a:xfrm>
                <a:off x="3476944" y="4269668"/>
                <a:ext cx="2916216" cy="1031200"/>
                <a:chOff x="3476944" y="4638470"/>
                <a:chExt cx="2916216" cy="1031200"/>
              </a:xfrm>
            </p:grpSpPr>
            <p:sp>
              <p:nvSpPr>
                <p:cNvPr id="11" name="角丸四角形 10"/>
                <p:cNvSpPr/>
                <p:nvPr/>
              </p:nvSpPr>
              <p:spPr>
                <a:xfrm>
                  <a:off x="3476944" y="4638470"/>
                  <a:ext cx="2913512" cy="1031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defTabSz="844083"/>
                  <a:r>
                    <a:rPr lang="ja-JP" altLang="en-US" sz="1662" dirty="0">
                      <a:solidFill>
                        <a:prstClr val="black"/>
                      </a:solidFill>
                      <a:latin typeface="Calibri"/>
                      <a:ea typeface="ＭＳ Ｐゴシック" panose="020B0600070205080204" pitchFamily="50" charset="-128"/>
                    </a:rPr>
                    <a:t>障害特性による因子</a:t>
                  </a:r>
                </a:p>
              </p:txBody>
            </p:sp>
            <p:sp>
              <p:nvSpPr>
                <p:cNvPr id="18" name="角丸四角形 17"/>
                <p:cNvSpPr/>
                <p:nvPr/>
              </p:nvSpPr>
              <p:spPr>
                <a:xfrm>
                  <a:off x="3476944" y="5100779"/>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発達年齢</a:t>
                  </a:r>
                </a:p>
              </p:txBody>
            </p:sp>
            <p:sp>
              <p:nvSpPr>
                <p:cNvPr id="19" name="角丸四角形 18"/>
                <p:cNvSpPr/>
                <p:nvPr/>
              </p:nvSpPr>
              <p:spPr>
                <a:xfrm>
                  <a:off x="4448944"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運動特性</a:t>
                  </a:r>
                </a:p>
              </p:txBody>
            </p:sp>
            <p:sp>
              <p:nvSpPr>
                <p:cNvPr id="20" name="角丸四角形 19"/>
                <p:cNvSpPr/>
                <p:nvPr/>
              </p:nvSpPr>
              <p:spPr>
                <a:xfrm>
                  <a:off x="5421160" y="5107528"/>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感覚特性</a:t>
                  </a:r>
                </a:p>
              </p:txBody>
            </p:sp>
          </p:grpSp>
          <p:sp>
            <p:nvSpPr>
              <p:cNvPr id="27" name="角丸四角形 26"/>
              <p:cNvSpPr/>
              <p:nvPr/>
            </p:nvSpPr>
            <p:spPr>
              <a:xfrm>
                <a:off x="3476944" y="5013176"/>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認知特性</a:t>
                </a:r>
              </a:p>
            </p:txBody>
          </p:sp>
          <p:sp>
            <p:nvSpPr>
              <p:cNvPr id="28" name="角丸四角形 27"/>
              <p:cNvSpPr/>
              <p:nvPr/>
            </p:nvSpPr>
            <p:spPr>
              <a:xfrm>
                <a:off x="4448944"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学習形態</a:t>
                </a:r>
              </a:p>
            </p:txBody>
          </p:sp>
          <p:sp>
            <p:nvSpPr>
              <p:cNvPr id="29" name="角丸四角形 28"/>
              <p:cNvSpPr/>
              <p:nvPr/>
            </p:nvSpPr>
            <p:spPr>
              <a:xfrm>
                <a:off x="5421160" y="5019925"/>
                <a:ext cx="972000" cy="2744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endParaRPr lang="ja-JP" altLang="en-US" sz="1292" dirty="0">
                  <a:solidFill>
                    <a:prstClr val="black"/>
                  </a:solidFill>
                  <a:latin typeface="Calibri"/>
                  <a:ea typeface="ＭＳ Ｐゴシック" panose="020B0600070205080204" pitchFamily="50" charset="-128"/>
                </a:endParaRPr>
              </a:p>
            </p:txBody>
          </p:sp>
        </p:grpSp>
        <p:grpSp>
          <p:nvGrpSpPr>
            <p:cNvPr id="22" name="グループ化 33"/>
            <p:cNvGrpSpPr/>
            <p:nvPr/>
          </p:nvGrpSpPr>
          <p:grpSpPr>
            <a:xfrm>
              <a:off x="3482902" y="3217598"/>
              <a:ext cx="2908660" cy="1019826"/>
              <a:chOff x="1888116" y="3273270"/>
              <a:chExt cx="2908660" cy="1019826"/>
            </a:xfrm>
          </p:grpSpPr>
          <p:grpSp>
            <p:nvGrpSpPr>
              <p:cNvPr id="30" name="グループ化 16"/>
              <p:cNvGrpSpPr/>
              <p:nvPr/>
            </p:nvGrpSpPr>
            <p:grpSpPr>
              <a:xfrm>
                <a:off x="1888116" y="3273270"/>
                <a:ext cx="2905955" cy="1019826"/>
                <a:chOff x="6847656" y="4599531"/>
                <a:chExt cx="2905955" cy="1019826"/>
              </a:xfrm>
            </p:grpSpPr>
            <p:grpSp>
              <p:nvGrpSpPr>
                <p:cNvPr id="34" name="グループ化 15"/>
                <p:cNvGrpSpPr/>
                <p:nvPr/>
              </p:nvGrpSpPr>
              <p:grpSpPr>
                <a:xfrm>
                  <a:off x="6847656" y="4599531"/>
                  <a:ext cx="2905955" cy="1019826"/>
                  <a:chOff x="5623520" y="4750296"/>
                  <a:chExt cx="2905955" cy="1019826"/>
                </a:xfrm>
              </p:grpSpPr>
              <p:sp>
                <p:nvSpPr>
                  <p:cNvPr id="12" name="角丸四角形 11"/>
                  <p:cNvSpPr/>
                  <p:nvPr/>
                </p:nvSpPr>
                <p:spPr>
                  <a:xfrm>
                    <a:off x="5623520" y="4750296"/>
                    <a:ext cx="2905955" cy="1019826"/>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defTabSz="844083"/>
                    <a:r>
                      <a:rPr lang="ja-JP" altLang="en-US" sz="1292" dirty="0">
                        <a:solidFill>
                          <a:prstClr val="black"/>
                        </a:solidFill>
                        <a:latin typeface="Calibri"/>
                        <a:ea typeface="ＭＳ Ｐゴシック" panose="020B0600070205080204" pitchFamily="50" charset="-128"/>
                      </a:rPr>
                      <a:t>環境</a:t>
                    </a:r>
                    <a:r>
                      <a:rPr lang="en-US" altLang="ja-JP" sz="1292" dirty="0">
                        <a:solidFill>
                          <a:prstClr val="black"/>
                        </a:solidFill>
                        <a:latin typeface="Calibri"/>
                        <a:ea typeface="ＭＳ Ｐゴシック" panose="020B0600070205080204" pitchFamily="50" charset="-128"/>
                      </a:rPr>
                      <a:t>(</a:t>
                    </a:r>
                    <a:r>
                      <a:rPr lang="ja-JP" altLang="en-US" sz="1292" dirty="0">
                        <a:solidFill>
                          <a:prstClr val="black"/>
                        </a:solidFill>
                        <a:latin typeface="Calibri"/>
                        <a:ea typeface="ＭＳ Ｐゴシック" panose="020B0600070205080204" pitchFamily="50" charset="-128"/>
                      </a:rPr>
                      <a:t>人</a:t>
                    </a:r>
                    <a:r>
                      <a:rPr lang="en-US" altLang="ja-JP" sz="1292" dirty="0">
                        <a:solidFill>
                          <a:prstClr val="black"/>
                        </a:solidFill>
                        <a:latin typeface="Calibri"/>
                        <a:ea typeface="ＭＳ Ｐゴシック" panose="020B0600070205080204" pitchFamily="50" charset="-128"/>
                      </a:rPr>
                      <a:t>,</a:t>
                    </a:r>
                    <a:r>
                      <a:rPr lang="ja-JP" altLang="en-US" sz="1292" dirty="0">
                        <a:solidFill>
                          <a:prstClr val="black"/>
                        </a:solidFill>
                        <a:latin typeface="Calibri"/>
                        <a:ea typeface="ＭＳ Ｐゴシック" panose="020B0600070205080204" pitchFamily="50" charset="-128"/>
                      </a:rPr>
                      <a:t>場所</a:t>
                    </a:r>
                    <a:r>
                      <a:rPr lang="en-US" altLang="ja-JP" sz="1292" dirty="0">
                        <a:solidFill>
                          <a:prstClr val="black"/>
                        </a:solidFill>
                        <a:latin typeface="Calibri"/>
                        <a:ea typeface="ＭＳ Ｐゴシック" panose="020B0600070205080204" pitchFamily="50" charset="-128"/>
                      </a:rPr>
                      <a:t>,</a:t>
                    </a:r>
                    <a:r>
                      <a:rPr lang="ja-JP" altLang="en-US" sz="1292" dirty="0">
                        <a:solidFill>
                          <a:prstClr val="black"/>
                        </a:solidFill>
                        <a:latin typeface="Calibri"/>
                        <a:ea typeface="ＭＳ Ｐゴシック" panose="020B0600070205080204" pitchFamily="50" charset="-128"/>
                      </a:rPr>
                      <a:t>時間</a:t>
                    </a:r>
                    <a:r>
                      <a:rPr lang="en-US" altLang="ja-JP" sz="1292" dirty="0">
                        <a:solidFill>
                          <a:prstClr val="black"/>
                        </a:solidFill>
                        <a:latin typeface="Calibri"/>
                        <a:ea typeface="ＭＳ Ｐゴシック" panose="020B0600070205080204" pitchFamily="50" charset="-128"/>
                      </a:rPr>
                      <a:t>)</a:t>
                    </a:r>
                    <a:r>
                      <a:rPr lang="ja-JP" altLang="en-US" sz="1292" dirty="0">
                        <a:solidFill>
                          <a:prstClr val="black"/>
                        </a:solidFill>
                        <a:latin typeface="Calibri"/>
                        <a:ea typeface="ＭＳ Ｐゴシック" panose="020B0600070205080204" pitchFamily="50" charset="-128"/>
                      </a:rPr>
                      <a:t>による因子</a:t>
                    </a:r>
                  </a:p>
                </p:txBody>
              </p:sp>
              <p:sp>
                <p:nvSpPr>
                  <p:cNvPr id="14" name="角丸四角形 13"/>
                  <p:cNvSpPr/>
                  <p:nvPr/>
                </p:nvSpPr>
                <p:spPr>
                  <a:xfrm>
                    <a:off x="5623521" y="5205772"/>
                    <a:ext cx="964444"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家庭環境</a:t>
                    </a:r>
                  </a:p>
                </p:txBody>
              </p:sp>
            </p:grpSp>
            <p:sp>
              <p:nvSpPr>
                <p:cNvPr id="15" name="角丸四角形 14"/>
                <p:cNvSpPr/>
                <p:nvPr/>
              </p:nvSpPr>
              <p:spPr>
                <a:xfrm>
                  <a:off x="7812100" y="5055007"/>
                  <a:ext cx="957355"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友達関係</a:t>
                  </a:r>
                </a:p>
              </p:txBody>
            </p:sp>
          </p:grpSp>
          <p:sp>
            <p:nvSpPr>
              <p:cNvPr id="33" name="角丸四角形 32"/>
              <p:cNvSpPr/>
              <p:nvPr/>
            </p:nvSpPr>
            <p:spPr>
              <a:xfrm>
                <a:off x="3824560" y="3728746"/>
                <a:ext cx="972216" cy="5643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r>
                  <a:rPr lang="ja-JP" altLang="en-US" sz="1108" dirty="0">
                    <a:solidFill>
                      <a:prstClr val="black"/>
                    </a:solidFill>
                    <a:latin typeface="Calibri"/>
                    <a:ea typeface="ＭＳ Ｐゴシック" panose="020B0600070205080204" pitchFamily="50" charset="-128"/>
                  </a:rPr>
                  <a:t>活動の場</a:t>
                </a:r>
              </a:p>
            </p:txBody>
          </p:sp>
        </p:grpSp>
      </p:grpSp>
      <p:sp>
        <p:nvSpPr>
          <p:cNvPr id="40" name="左カーブ矢印 39"/>
          <p:cNvSpPr/>
          <p:nvPr/>
        </p:nvSpPr>
        <p:spPr>
          <a:xfrm>
            <a:off x="6248065" y="5024254"/>
            <a:ext cx="482321" cy="997034"/>
          </a:xfrm>
          <a:prstGeom prst="curvedLeftArrow">
            <a:avLst>
              <a:gd name="adj1" fmla="val 20194"/>
              <a:gd name="adj2" fmla="val 55913"/>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844083"/>
            <a:endParaRPr lang="ja-JP" altLang="en-US" sz="1662">
              <a:solidFill>
                <a:prstClr val="black"/>
              </a:solidFill>
              <a:latin typeface="Calibri"/>
              <a:ea typeface="ＭＳ Ｐゴシック" panose="020B0600070205080204" pitchFamily="50" charset="-128"/>
            </a:endParaRPr>
          </a:p>
        </p:txBody>
      </p:sp>
      <p:sp>
        <p:nvSpPr>
          <p:cNvPr id="39" name="左カーブ矢印 38"/>
          <p:cNvSpPr/>
          <p:nvPr/>
        </p:nvSpPr>
        <p:spPr>
          <a:xfrm>
            <a:off x="6031021" y="1634339"/>
            <a:ext cx="508204" cy="3589322"/>
          </a:xfrm>
          <a:prstGeom prst="curvedLeftArrow">
            <a:avLst>
              <a:gd name="adj1" fmla="val 35766"/>
              <a:gd name="adj2" fmla="val 70697"/>
              <a:gd name="adj3" fmla="val 25000"/>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844083"/>
            <a:endParaRPr lang="ja-JP" altLang="en-US" sz="1662">
              <a:solidFill>
                <a:prstClr val="black"/>
              </a:solidFill>
              <a:latin typeface="Calibri"/>
              <a:ea typeface="ＭＳ Ｐゴシック" panose="020B0600070205080204" pitchFamily="50" charset="-128"/>
            </a:endParaRPr>
          </a:p>
        </p:txBody>
      </p:sp>
      <p:sp>
        <p:nvSpPr>
          <p:cNvPr id="42" name="テキスト ボックス 41"/>
          <p:cNvSpPr txBox="1"/>
          <p:nvPr/>
        </p:nvSpPr>
        <p:spPr>
          <a:xfrm>
            <a:off x="7851213" y="559377"/>
            <a:ext cx="696216" cy="5757519"/>
          </a:xfrm>
          <a:prstGeom prst="rect">
            <a:avLst/>
          </a:prstGeom>
          <a:noFill/>
        </p:spPr>
        <p:txBody>
          <a:bodyPr vert="eaVert" wrap="square" rtlCol="0">
            <a:spAutoFit/>
          </a:bodyPr>
          <a:lstStyle/>
          <a:p>
            <a:pPr defTabSz="844083"/>
            <a:r>
              <a:rPr lang="ja-JP" altLang="en-US" sz="1662" dirty="0">
                <a:solidFill>
                  <a:srgbClr val="FF0000"/>
                </a:solidFill>
                <a:latin typeface="Calibri"/>
                <a:ea typeface="ＭＳ Ｐゴシック" panose="020B0600070205080204" pitchFamily="50" charset="-128"/>
              </a:rPr>
              <a:t>毎回の支援でも、一年間の関わりでも</a:t>
            </a:r>
            <a:r>
              <a:rPr lang="ja-JP" altLang="en-US" sz="1662" dirty="0">
                <a:solidFill>
                  <a:prstClr val="black"/>
                </a:solidFill>
                <a:latin typeface="Calibri"/>
                <a:ea typeface="ＭＳ Ｐゴシック" panose="020B0600070205080204" pitchFamily="50" charset="-128"/>
              </a:rPr>
              <a:t>このプロセスを繰り返す。</a:t>
            </a:r>
            <a:endParaRPr lang="en-US" altLang="ja-JP" sz="1662" dirty="0">
              <a:solidFill>
                <a:prstClr val="black"/>
              </a:solidFill>
              <a:latin typeface="Calibri"/>
              <a:ea typeface="ＭＳ Ｐゴシック" panose="020B0600070205080204" pitchFamily="50" charset="-128"/>
            </a:endParaRPr>
          </a:p>
          <a:p>
            <a:pPr defTabSz="844083"/>
            <a:r>
              <a:rPr lang="ja-JP" altLang="en-US" sz="1662" dirty="0">
                <a:solidFill>
                  <a:prstClr val="black"/>
                </a:solidFill>
                <a:latin typeface="Calibri"/>
                <a:ea typeface="ＭＳ Ｐゴシック" panose="020B0600070205080204" pitchFamily="50" charset="-128"/>
              </a:rPr>
              <a:t>（意図をもって過ごすと自然と　</a:t>
            </a:r>
            <a:r>
              <a:rPr lang="ja-JP" altLang="en-US" sz="1662" b="1" dirty="0">
                <a:solidFill>
                  <a:prstClr val="black"/>
                </a:solidFill>
                <a:latin typeface="Calibri"/>
                <a:ea typeface="ＭＳ Ｐゴシック" panose="020B0600070205080204" pitchFamily="50" charset="-128"/>
              </a:rPr>
              <a:t>ＰＤＣＡ</a:t>
            </a:r>
            <a:r>
              <a:rPr lang="ja-JP" altLang="en-US" sz="1662" dirty="0">
                <a:solidFill>
                  <a:prstClr val="black"/>
                </a:solidFill>
                <a:latin typeface="Calibri"/>
                <a:ea typeface="ＭＳ Ｐゴシック" panose="020B0600070205080204" pitchFamily="50" charset="-128"/>
              </a:rPr>
              <a:t>サイクルが生じる）</a:t>
            </a:r>
          </a:p>
        </p:txBody>
      </p:sp>
      <p:sp>
        <p:nvSpPr>
          <p:cNvPr id="43" name="円/楕円 42"/>
          <p:cNvSpPr/>
          <p:nvPr/>
        </p:nvSpPr>
        <p:spPr>
          <a:xfrm>
            <a:off x="6905314" y="3392826"/>
            <a:ext cx="588690" cy="4714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77" b="1" dirty="0">
                <a:solidFill>
                  <a:prstClr val="black"/>
                </a:solidFill>
                <a:latin typeface="Calibri"/>
                <a:ea typeface="ＭＳ Ｐゴシック" panose="020B0600070205080204" pitchFamily="50" charset="-128"/>
              </a:rPr>
              <a:t>活動</a:t>
            </a:r>
          </a:p>
        </p:txBody>
      </p:sp>
      <p:sp>
        <p:nvSpPr>
          <p:cNvPr id="44" name="テキスト ボックス 43">
            <a:extLst>
              <a:ext uri="{FF2B5EF4-FFF2-40B4-BE49-F238E27FC236}">
                <a16:creationId xmlns:a16="http://schemas.microsoft.com/office/drawing/2014/main" id="{4741B071-9D70-46FD-8170-7E995043CF9D}"/>
              </a:ext>
            </a:extLst>
          </p:cNvPr>
          <p:cNvSpPr txBox="1"/>
          <p:nvPr/>
        </p:nvSpPr>
        <p:spPr>
          <a:xfrm>
            <a:off x="409511" y="253485"/>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3798797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bwMode="auto">
          <a:xfrm>
            <a:off x="3851275" y="4957396"/>
            <a:ext cx="5113338" cy="152986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5" name="正方形/長方形 24"/>
          <p:cNvSpPr/>
          <p:nvPr/>
        </p:nvSpPr>
        <p:spPr bwMode="auto">
          <a:xfrm>
            <a:off x="1727235" y="4957396"/>
            <a:ext cx="2011363" cy="152986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4" name="正方形/長方形 23"/>
          <p:cNvSpPr/>
          <p:nvPr/>
        </p:nvSpPr>
        <p:spPr bwMode="auto">
          <a:xfrm>
            <a:off x="3833861" y="3452455"/>
            <a:ext cx="5127625" cy="140530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3" name="正方形/長方形 22"/>
          <p:cNvSpPr/>
          <p:nvPr/>
        </p:nvSpPr>
        <p:spPr bwMode="auto">
          <a:xfrm>
            <a:off x="1727206" y="3449516"/>
            <a:ext cx="2020888" cy="140676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2" name="正方形/長方形 21"/>
          <p:cNvSpPr/>
          <p:nvPr/>
        </p:nvSpPr>
        <p:spPr bwMode="auto">
          <a:xfrm>
            <a:off x="3851275" y="1984138"/>
            <a:ext cx="5110163" cy="129833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1" name="正方形/長方形 20"/>
          <p:cNvSpPr/>
          <p:nvPr/>
        </p:nvSpPr>
        <p:spPr bwMode="auto">
          <a:xfrm>
            <a:off x="1692275" y="2004653"/>
            <a:ext cx="2020888" cy="123532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20" name="正方形/長方形 19"/>
          <p:cNvSpPr/>
          <p:nvPr/>
        </p:nvSpPr>
        <p:spPr bwMode="auto">
          <a:xfrm>
            <a:off x="3851275" y="1260231"/>
            <a:ext cx="5113338" cy="505558"/>
          </a:xfrm>
          <a:prstGeom prst="rect">
            <a:avLst/>
          </a:prstGeom>
          <a:solidFill>
            <a:schemeClr val="bg2">
              <a:lumMod val="20000"/>
              <a:lumOff val="80000"/>
            </a:schemeClr>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19" name="正方形/長方形 18"/>
          <p:cNvSpPr/>
          <p:nvPr/>
        </p:nvSpPr>
        <p:spPr bwMode="auto">
          <a:xfrm>
            <a:off x="1654175" y="1241269"/>
            <a:ext cx="2062163" cy="51288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18" name="正方形/長方形 17"/>
          <p:cNvSpPr/>
          <p:nvPr/>
        </p:nvSpPr>
        <p:spPr bwMode="auto">
          <a:xfrm>
            <a:off x="303218" y="1260231"/>
            <a:ext cx="1244600" cy="505558"/>
          </a:xfrm>
          <a:prstGeom prst="rect">
            <a:avLst/>
          </a:prstGeom>
          <a:solidFill>
            <a:schemeClr val="bg2">
              <a:lumMod val="20000"/>
              <a:lumOff val="80000"/>
            </a:schemeClr>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14" name="直角三角形 13"/>
          <p:cNvSpPr/>
          <p:nvPr/>
        </p:nvSpPr>
        <p:spPr bwMode="auto">
          <a:xfrm>
            <a:off x="303213" y="2003181"/>
            <a:ext cx="1106487" cy="4484077"/>
          </a:xfrm>
          <a:prstGeom prst="rtTriangl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15" name="直角三角形 14"/>
          <p:cNvSpPr/>
          <p:nvPr/>
        </p:nvSpPr>
        <p:spPr bwMode="auto">
          <a:xfrm rot="10800000">
            <a:off x="420690" y="1984131"/>
            <a:ext cx="1127125" cy="4503127"/>
          </a:xfrm>
          <a:prstGeom prst="rtTriangl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fontAlgn="base">
              <a:spcBef>
                <a:spcPct val="0"/>
              </a:spcBef>
              <a:spcAft>
                <a:spcPct val="0"/>
              </a:spcAft>
              <a:defRPr/>
            </a:pPr>
            <a:endParaRPr kumimoji="0" lang="ja-JP" altLang="en-US" sz="3692">
              <a:solidFill>
                <a:srgbClr val="000000"/>
              </a:solidFill>
            </a:endParaRPr>
          </a:p>
        </p:txBody>
      </p:sp>
      <p:sp>
        <p:nvSpPr>
          <p:cNvPr id="37901" name="テキスト ボックス 2"/>
          <p:cNvSpPr txBox="1">
            <a:spLocks noChangeArrowheads="1"/>
          </p:cNvSpPr>
          <p:nvPr/>
        </p:nvSpPr>
        <p:spPr bwMode="auto">
          <a:xfrm>
            <a:off x="2622603" y="438151"/>
            <a:ext cx="3494867" cy="660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3692">
                <a:solidFill>
                  <a:srgbClr val="000000"/>
                </a:solidFill>
              </a:rPr>
              <a:t>支援の評価基準</a:t>
            </a:r>
          </a:p>
        </p:txBody>
      </p:sp>
      <p:sp>
        <p:nvSpPr>
          <p:cNvPr id="37902" name="テキスト ボックス 3"/>
          <p:cNvSpPr txBox="1">
            <a:spLocks noChangeArrowheads="1"/>
          </p:cNvSpPr>
          <p:nvPr/>
        </p:nvSpPr>
        <p:spPr bwMode="auto">
          <a:xfrm>
            <a:off x="515986" y="1260231"/>
            <a:ext cx="936625"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585">
                <a:solidFill>
                  <a:srgbClr val="000000"/>
                </a:solidFill>
              </a:rPr>
              <a:t>視点</a:t>
            </a:r>
          </a:p>
        </p:txBody>
      </p:sp>
      <p:sp>
        <p:nvSpPr>
          <p:cNvPr id="5" name="テキスト ボックス 4"/>
          <p:cNvSpPr txBox="1"/>
          <p:nvPr/>
        </p:nvSpPr>
        <p:spPr>
          <a:xfrm>
            <a:off x="1692330" y="1260231"/>
            <a:ext cx="1843774" cy="490134"/>
          </a:xfrm>
          <a:prstGeom prst="rect">
            <a:avLst/>
          </a:prstGeom>
          <a:solidFill>
            <a:schemeClr val="bg2">
              <a:lumMod val="20000"/>
              <a:lumOff val="80000"/>
            </a:schemeClr>
          </a:solidFill>
        </p:spPr>
        <p:txBody>
          <a:bodyPr wrap="none">
            <a:spAutoFit/>
          </a:bodyPr>
          <a:lstStyle/>
          <a:p>
            <a:pPr fontAlgn="base">
              <a:spcBef>
                <a:spcPct val="0"/>
              </a:spcBef>
              <a:spcAft>
                <a:spcPct val="0"/>
              </a:spcAft>
              <a:defRPr/>
            </a:pPr>
            <a:r>
              <a:rPr lang="ja-JP" altLang="en-US" sz="2585" dirty="0">
                <a:solidFill>
                  <a:srgbClr val="000000"/>
                </a:solidFill>
              </a:rPr>
              <a:t>評価の項目</a:t>
            </a:r>
          </a:p>
        </p:txBody>
      </p:sp>
      <p:sp>
        <p:nvSpPr>
          <p:cNvPr id="37904" name="テキスト ボックス 5"/>
          <p:cNvSpPr txBox="1">
            <a:spLocks noChangeArrowheads="1"/>
          </p:cNvSpPr>
          <p:nvPr/>
        </p:nvSpPr>
        <p:spPr bwMode="auto">
          <a:xfrm>
            <a:off x="5218169" y="1283677"/>
            <a:ext cx="1843774"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585">
                <a:solidFill>
                  <a:srgbClr val="000000"/>
                </a:solidFill>
              </a:rPr>
              <a:t>評価の方法</a:t>
            </a:r>
          </a:p>
        </p:txBody>
      </p:sp>
      <p:sp>
        <p:nvSpPr>
          <p:cNvPr id="37905" name="テキスト ボックス 6"/>
          <p:cNvSpPr txBox="1">
            <a:spLocks noChangeArrowheads="1"/>
          </p:cNvSpPr>
          <p:nvPr/>
        </p:nvSpPr>
        <p:spPr bwMode="auto">
          <a:xfrm>
            <a:off x="963548" y="2048614"/>
            <a:ext cx="525528" cy="2529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215" b="1">
                <a:solidFill>
                  <a:srgbClr val="000000"/>
                </a:solidFill>
              </a:rPr>
              <a:t>発達や療育の支援</a:t>
            </a:r>
          </a:p>
        </p:txBody>
      </p:sp>
      <p:sp>
        <p:nvSpPr>
          <p:cNvPr id="37906" name="テキスト ボックス 7"/>
          <p:cNvSpPr txBox="1">
            <a:spLocks noChangeArrowheads="1"/>
          </p:cNvSpPr>
          <p:nvPr/>
        </p:nvSpPr>
        <p:spPr bwMode="auto">
          <a:xfrm>
            <a:off x="409510" y="4582346"/>
            <a:ext cx="525528" cy="1208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215" b="1">
                <a:solidFill>
                  <a:srgbClr val="000000"/>
                </a:solidFill>
              </a:rPr>
              <a:t>家族支援</a:t>
            </a:r>
          </a:p>
        </p:txBody>
      </p:sp>
      <p:sp>
        <p:nvSpPr>
          <p:cNvPr id="37907" name="テキスト ボックス 8"/>
          <p:cNvSpPr txBox="1">
            <a:spLocks noChangeArrowheads="1"/>
          </p:cNvSpPr>
          <p:nvPr/>
        </p:nvSpPr>
        <p:spPr bwMode="auto">
          <a:xfrm>
            <a:off x="1759004" y="2111625"/>
            <a:ext cx="1843774" cy="88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585">
                <a:solidFill>
                  <a:srgbClr val="000000"/>
                </a:solidFill>
              </a:rPr>
              <a:t>質の高い</a:t>
            </a:r>
            <a:endParaRPr lang="en-US" altLang="ja-JP" sz="2585">
              <a:solidFill>
                <a:srgbClr val="000000"/>
              </a:solidFill>
            </a:endParaRPr>
          </a:p>
          <a:p>
            <a:pPr eaLnBrk="1" fontAlgn="base" hangingPunct="1">
              <a:spcBef>
                <a:spcPct val="0"/>
              </a:spcBef>
              <a:spcAft>
                <a:spcPct val="0"/>
              </a:spcAft>
              <a:buFontTx/>
              <a:buNone/>
            </a:pPr>
            <a:r>
              <a:rPr lang="ja-JP" altLang="en-US" sz="2585">
                <a:solidFill>
                  <a:srgbClr val="000000"/>
                </a:solidFill>
              </a:rPr>
              <a:t>支援の提供</a:t>
            </a:r>
          </a:p>
        </p:txBody>
      </p:sp>
      <p:sp>
        <p:nvSpPr>
          <p:cNvPr id="37908" name="テキスト ボックス 9"/>
          <p:cNvSpPr txBox="1">
            <a:spLocks noChangeArrowheads="1"/>
          </p:cNvSpPr>
          <p:nvPr/>
        </p:nvSpPr>
        <p:spPr bwMode="auto">
          <a:xfrm>
            <a:off x="3924300" y="2022235"/>
            <a:ext cx="4455066" cy="122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846">
                <a:solidFill>
                  <a:srgbClr val="000000"/>
                </a:solidFill>
              </a:rPr>
              <a:t>①利用児童の発達度や家族の支援内容へ</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　 の満足度</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②要望・苦情解決の件数</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③支援の質の第三者評価の導入</a:t>
            </a:r>
            <a:endParaRPr lang="en-US" altLang="ja-JP" sz="1846">
              <a:solidFill>
                <a:srgbClr val="000000"/>
              </a:solidFill>
            </a:endParaRPr>
          </a:p>
        </p:txBody>
      </p:sp>
      <p:sp>
        <p:nvSpPr>
          <p:cNvPr id="37909" name="テキスト ボックス 10"/>
          <p:cNvSpPr txBox="1">
            <a:spLocks noChangeArrowheads="1"/>
          </p:cNvSpPr>
          <p:nvPr/>
        </p:nvSpPr>
        <p:spPr bwMode="auto">
          <a:xfrm>
            <a:off x="1727200" y="3697176"/>
            <a:ext cx="2160588" cy="88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585">
                <a:solidFill>
                  <a:srgbClr val="000000"/>
                </a:solidFill>
              </a:rPr>
              <a:t>職員の質の向上</a:t>
            </a:r>
          </a:p>
        </p:txBody>
      </p:sp>
      <p:sp>
        <p:nvSpPr>
          <p:cNvPr id="37910" name="テキスト ボックス 11"/>
          <p:cNvSpPr txBox="1">
            <a:spLocks noChangeArrowheads="1"/>
          </p:cNvSpPr>
          <p:nvPr/>
        </p:nvSpPr>
        <p:spPr bwMode="auto">
          <a:xfrm>
            <a:off x="3913190" y="3527191"/>
            <a:ext cx="4989512" cy="122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846">
                <a:solidFill>
                  <a:srgbClr val="000000"/>
                </a:solidFill>
              </a:rPr>
              <a:t>①資格取得の促進（キャリアアップ）による有</a:t>
            </a:r>
            <a:endParaRPr lang="en-US" altLang="ja-JP" sz="1846">
              <a:solidFill>
                <a:srgbClr val="000000"/>
              </a:solidFill>
            </a:endParaRPr>
          </a:p>
          <a:p>
            <a:pPr eaLnBrk="1" fontAlgn="base" hangingPunct="1">
              <a:spcBef>
                <a:spcPct val="0"/>
              </a:spcBef>
              <a:spcAft>
                <a:spcPct val="0"/>
              </a:spcAft>
              <a:buFontTx/>
              <a:buNone/>
            </a:pPr>
            <a:r>
              <a:rPr lang="en-US" altLang="ja-JP" sz="1846">
                <a:solidFill>
                  <a:srgbClr val="000000"/>
                </a:solidFill>
              </a:rPr>
              <a:t>   </a:t>
            </a:r>
            <a:r>
              <a:rPr lang="ja-JP" altLang="en-US" sz="1846">
                <a:solidFill>
                  <a:srgbClr val="000000"/>
                </a:solidFill>
              </a:rPr>
              <a:t>資格者数</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②ＯＪＴ、ＯＦＦ、ＪＴの実施件数</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③部内外研修、自主研修の実施件数（時間）</a:t>
            </a:r>
            <a:endParaRPr lang="en-US" altLang="ja-JP" sz="1846">
              <a:solidFill>
                <a:srgbClr val="000000"/>
              </a:solidFill>
            </a:endParaRPr>
          </a:p>
        </p:txBody>
      </p:sp>
      <p:sp>
        <p:nvSpPr>
          <p:cNvPr id="37911" name="テキスト ボックス 15"/>
          <p:cNvSpPr txBox="1">
            <a:spLocks noChangeArrowheads="1"/>
          </p:cNvSpPr>
          <p:nvPr/>
        </p:nvSpPr>
        <p:spPr bwMode="auto">
          <a:xfrm>
            <a:off x="1759004" y="5103936"/>
            <a:ext cx="1843774"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2585">
                <a:solidFill>
                  <a:srgbClr val="000000"/>
                </a:solidFill>
              </a:rPr>
              <a:t>事業の推進</a:t>
            </a:r>
          </a:p>
        </p:txBody>
      </p:sp>
      <p:sp>
        <p:nvSpPr>
          <p:cNvPr id="37912" name="テキスト ボックス 16"/>
          <p:cNvSpPr txBox="1">
            <a:spLocks noChangeArrowheads="1"/>
          </p:cNvSpPr>
          <p:nvPr/>
        </p:nvSpPr>
        <p:spPr bwMode="auto">
          <a:xfrm>
            <a:off x="3851278" y="5093765"/>
            <a:ext cx="4756430" cy="122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846">
                <a:solidFill>
                  <a:srgbClr val="000000"/>
                </a:solidFill>
              </a:rPr>
              <a:t>①利用児童数の増減</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②事業所、利用者と社会資源との関係図作成</a:t>
            </a:r>
            <a:endParaRPr lang="en-US" altLang="ja-JP" sz="1846">
              <a:solidFill>
                <a:srgbClr val="000000"/>
              </a:solidFill>
            </a:endParaRPr>
          </a:p>
          <a:p>
            <a:pPr eaLnBrk="1" fontAlgn="base" hangingPunct="1">
              <a:spcBef>
                <a:spcPct val="0"/>
              </a:spcBef>
              <a:spcAft>
                <a:spcPct val="0"/>
              </a:spcAft>
              <a:buFontTx/>
              <a:buNone/>
            </a:pPr>
            <a:r>
              <a:rPr lang="ja-JP" altLang="en-US" sz="1846">
                <a:solidFill>
                  <a:srgbClr val="000000"/>
                </a:solidFill>
              </a:rPr>
              <a:t>③他の関係機関、事業と連携した件数　（支援</a:t>
            </a:r>
            <a:endParaRPr lang="en-US" altLang="ja-JP" sz="1846">
              <a:solidFill>
                <a:srgbClr val="000000"/>
              </a:solidFill>
            </a:endParaRPr>
          </a:p>
          <a:p>
            <a:pPr eaLnBrk="1" fontAlgn="base" hangingPunct="1">
              <a:spcBef>
                <a:spcPct val="0"/>
              </a:spcBef>
              <a:spcAft>
                <a:spcPct val="0"/>
              </a:spcAft>
              <a:buFontTx/>
              <a:buNone/>
            </a:pPr>
            <a:r>
              <a:rPr lang="en-US" altLang="ja-JP" sz="1846">
                <a:solidFill>
                  <a:srgbClr val="000000"/>
                </a:solidFill>
              </a:rPr>
              <a:t>  </a:t>
            </a:r>
            <a:r>
              <a:rPr lang="ja-JP" altLang="en-US" sz="1846">
                <a:solidFill>
                  <a:srgbClr val="000000"/>
                </a:solidFill>
              </a:rPr>
              <a:t>　会議）</a:t>
            </a:r>
          </a:p>
        </p:txBody>
      </p:sp>
      <p:sp>
        <p:nvSpPr>
          <p:cNvPr id="2" name="テキスト ボックス 1">
            <a:extLst>
              <a:ext uri="{FF2B5EF4-FFF2-40B4-BE49-F238E27FC236}">
                <a16:creationId xmlns:a16="http://schemas.microsoft.com/office/drawing/2014/main" id="{79360B1A-82F3-4872-BA2A-F75284DB732C}"/>
              </a:ext>
            </a:extLst>
          </p:cNvPr>
          <p:cNvSpPr txBox="1"/>
          <p:nvPr/>
        </p:nvSpPr>
        <p:spPr>
          <a:xfrm>
            <a:off x="409511" y="253485"/>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2694445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a:xfrm>
            <a:off x="931817" y="339000"/>
            <a:ext cx="7045234" cy="1325563"/>
          </a:xfrm>
        </p:spPr>
        <p:txBody>
          <a:bodyPr>
            <a:normAutofit/>
          </a:bodyPr>
          <a:lstStyle/>
          <a:p>
            <a:r>
              <a:rPr lang="ja-JP" altLang="ja-JP" sz="2800" dirty="0">
                <a:effectLst/>
                <a:ea typeface="游明朝" panose="02020400000000000000" pitchFamily="18" charset="-128"/>
                <a:cs typeface="Times New Roman" panose="02020603050405020304" pitchFamily="18" charset="0"/>
              </a:rPr>
              <a:t>都道府県研修で本講義を実施する際に</a:t>
            </a:r>
            <a:br>
              <a:rPr lang="en-US" altLang="ja-JP" sz="2800" dirty="0">
                <a:effectLst/>
                <a:ea typeface="游明朝" panose="02020400000000000000" pitchFamily="18" charset="-128"/>
                <a:cs typeface="Times New Roman" panose="02020603050405020304" pitchFamily="18" charset="0"/>
              </a:rPr>
            </a:br>
            <a:r>
              <a:rPr lang="ja-JP" altLang="en-US" sz="2800" dirty="0">
                <a:effectLst/>
                <a:ea typeface="游明朝" panose="02020400000000000000" pitchFamily="18" charset="-128"/>
                <a:cs typeface="Times New Roman" panose="02020603050405020304" pitchFamily="18" charset="0"/>
              </a:rPr>
              <a:t>　</a:t>
            </a:r>
            <a:r>
              <a:rPr lang="en-US" altLang="ja-JP" sz="2800" dirty="0">
                <a:effectLst/>
                <a:ea typeface="游明朝" panose="02020400000000000000" pitchFamily="18" charset="-128"/>
                <a:cs typeface="Times New Roman" panose="02020603050405020304" pitchFamily="18" charset="0"/>
              </a:rPr>
              <a:t>					</a:t>
            </a:r>
            <a:r>
              <a:rPr lang="ja-JP" altLang="ja-JP" sz="2800" dirty="0">
                <a:effectLst/>
                <a:ea typeface="游明朝" panose="02020400000000000000" pitchFamily="18" charset="-128"/>
                <a:cs typeface="Times New Roman" panose="02020603050405020304" pitchFamily="18" charset="0"/>
              </a:rPr>
              <a:t>検討して欲しいこと</a:t>
            </a:r>
            <a:endParaRPr kumimoji="1" lang="ja-JP" altLang="en-US" sz="4800" dirty="0"/>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a:xfrm>
            <a:off x="628650" y="1825625"/>
            <a:ext cx="7886700" cy="3852364"/>
          </a:xfrm>
        </p:spPr>
        <p:txBody>
          <a:bodyPr/>
          <a:lstStyle/>
          <a:p>
            <a:r>
              <a:rPr kumimoji="1" lang="ja-JP" altLang="en-US" dirty="0"/>
              <a:t>「子どもの状況や環境を多面的に捉えているか？」を確認し、受講者もしくは職場毎に、得意とする評価の視点と支援、見落としがちな視点と支援について、振り返る機会をつくっていただきたい。</a:t>
            </a:r>
            <a:endParaRPr kumimoji="1" lang="en-US" altLang="ja-JP" dirty="0"/>
          </a:p>
          <a:p>
            <a:endParaRPr kumimoji="1" lang="en-US" altLang="ja-JP" dirty="0"/>
          </a:p>
          <a:p>
            <a:r>
              <a:rPr kumimoji="1" lang="ja-JP" altLang="en-US" dirty="0"/>
              <a:t>その上で、発達支援の</a:t>
            </a:r>
            <a:r>
              <a:rPr kumimoji="1" lang="en-US" altLang="ja-JP" dirty="0"/>
              <a:t>3</a:t>
            </a:r>
            <a:r>
              <a:rPr kumimoji="1" lang="ja-JP" altLang="en-US" dirty="0"/>
              <a:t>本柱である本人支援（育ちの支援）、家族支援、地域支援（連携）について、確認を頂きたい。</a:t>
            </a:r>
            <a:endParaRPr kumimoji="1" lang="en-US" altLang="ja-JP" dirty="0"/>
          </a:p>
          <a:p>
            <a:endParaRPr kumimoji="1" lang="en-US" altLang="ja-JP" dirty="0"/>
          </a:p>
          <a:p>
            <a:r>
              <a:rPr kumimoji="1" lang="ja-JP" altLang="en-US" dirty="0"/>
              <a:t>事業所におけるアセスメントと支援の方向性、</a:t>
            </a:r>
            <a:r>
              <a:rPr lang="ja-JP" altLang="en-US" dirty="0"/>
              <a:t>関係機関との連携（</a:t>
            </a:r>
            <a:r>
              <a:rPr kumimoji="1" lang="ja-JP" altLang="en-US" dirty="0"/>
              <a:t>特に相談支援事業所）なしに、バランスのとれた障害児支援はあり得ないということを強調していただきたい。</a:t>
            </a:r>
          </a:p>
        </p:txBody>
      </p:sp>
    </p:spTree>
    <p:extLst>
      <p:ext uri="{BB962C8B-B14F-4D97-AF65-F5344CB8AC3E}">
        <p14:creationId xmlns:p14="http://schemas.microsoft.com/office/powerpoint/2010/main" val="284603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539750" y="565151"/>
            <a:ext cx="7886700" cy="603294"/>
          </a:xfrm>
        </p:spPr>
        <p:txBody>
          <a:bodyPr/>
          <a:lstStyle/>
          <a:p>
            <a:r>
              <a:rPr kumimoji="1" lang="ja-JP" altLang="en-US" dirty="0"/>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539750" y="3248001"/>
            <a:ext cx="7886700" cy="3444853"/>
          </a:xfrm>
        </p:spPr>
        <p:txBody>
          <a:bodyPr>
            <a:normAutofit/>
          </a:bodyPr>
          <a:lstStyle/>
          <a:p>
            <a:pPr marL="342900" lvl="1" indent="-342900"/>
            <a:r>
              <a:rPr kumimoji="1" lang="ja-JP" altLang="en-US" sz="2400" dirty="0"/>
              <a:t>アセスメントのプロセスを再確認し、日々の支援の見直しができる。</a:t>
            </a:r>
            <a:endParaRPr kumimoji="1" lang="en-US" altLang="ja-JP" sz="2400" dirty="0"/>
          </a:p>
          <a:p>
            <a:pPr marL="342900" lvl="1" indent="-342900"/>
            <a:endParaRPr kumimoji="1" lang="en-US" altLang="ja-JP" sz="2400" dirty="0"/>
          </a:p>
          <a:p>
            <a:pPr marL="342900" lvl="1" indent="-342900"/>
            <a:r>
              <a:rPr lang="en-US" altLang="ja-JP" sz="2400" dirty="0"/>
              <a:t>PDCA</a:t>
            </a:r>
            <a:r>
              <a:rPr lang="ja-JP" altLang="en-US" sz="2400" dirty="0"/>
              <a:t>サイクルやモニタリングの重要性を再確認し、深みのある支援計画を本人ならびに保護者に説明できる。</a:t>
            </a:r>
            <a:endParaRPr lang="en-US" altLang="ja-JP" sz="2400" dirty="0"/>
          </a:p>
          <a:p>
            <a:pPr marL="342900" lvl="1" indent="-342900"/>
            <a:endParaRPr kumimoji="1" lang="en-US" altLang="ja-JP" sz="2400" dirty="0"/>
          </a:p>
          <a:p>
            <a:pPr marL="342900" lvl="1" indent="-342900"/>
            <a:r>
              <a:rPr kumimoji="1" lang="ja-JP" altLang="en-US" sz="2400" dirty="0"/>
              <a:t>子どもが育つ、子どもを育てる環境を再確認</a:t>
            </a:r>
            <a:r>
              <a:rPr lang="ja-JP" altLang="en-US" sz="2400" dirty="0"/>
              <a:t>し、日々の支援において協働ならびに連携</a:t>
            </a:r>
            <a:r>
              <a:rPr kumimoji="1" lang="ja-JP" altLang="en-US" sz="2400" dirty="0"/>
              <a:t>を強化する。</a:t>
            </a:r>
            <a:endParaRPr kumimoji="1" lang="en-US" altLang="ja-JP" sz="2400" dirty="0"/>
          </a:p>
        </p:txBody>
      </p:sp>
      <p:sp>
        <p:nvSpPr>
          <p:cNvPr id="4" name="コンテンツ プレースホルダー 2">
            <a:extLst>
              <a:ext uri="{FF2B5EF4-FFF2-40B4-BE49-F238E27FC236}">
                <a16:creationId xmlns:a16="http://schemas.microsoft.com/office/drawing/2014/main" id="{DB0C89E8-EF8E-44E6-A89C-0AC8A6760D7A}"/>
              </a:ext>
            </a:extLst>
          </p:cNvPr>
          <p:cNvSpPr txBox="1">
            <a:spLocks/>
          </p:cNvSpPr>
          <p:nvPr/>
        </p:nvSpPr>
        <p:spPr>
          <a:xfrm>
            <a:off x="1016000" y="1462886"/>
            <a:ext cx="6553200" cy="162321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lvl="1" indent="0">
              <a:buNone/>
            </a:pPr>
            <a:r>
              <a:rPr lang="ja-JP" altLang="en-US" sz="3200" b="1" dirty="0"/>
              <a:t>児童期における</a:t>
            </a:r>
            <a:endParaRPr lang="en-US" altLang="ja-JP" sz="3200" b="1" dirty="0"/>
          </a:p>
          <a:p>
            <a:pPr marL="0" lvl="1" indent="0">
              <a:buNone/>
            </a:pPr>
            <a:r>
              <a:rPr lang="en-US" altLang="ja-JP" sz="3200" b="1" dirty="0"/>
              <a:t>		</a:t>
            </a:r>
            <a:r>
              <a:rPr lang="ja-JP" altLang="en-US" sz="3200" b="1" dirty="0"/>
              <a:t>支援提供の 特徴について</a:t>
            </a:r>
            <a:endParaRPr lang="en-US" altLang="ja-JP" sz="3200" b="1" dirty="0"/>
          </a:p>
          <a:p>
            <a:pPr marL="0" lvl="1" indent="0">
              <a:buNone/>
            </a:pPr>
            <a:r>
              <a:rPr lang="en-US" altLang="ja-JP" sz="3200" b="1" dirty="0"/>
              <a:t>					</a:t>
            </a:r>
            <a:r>
              <a:rPr lang="ja-JP" altLang="en-US" sz="3200" b="1" dirty="0"/>
              <a:t>理解を深める</a:t>
            </a:r>
            <a:endParaRPr lang="en-US" altLang="ja-JP" sz="3200" b="1" dirty="0"/>
          </a:p>
        </p:txBody>
      </p:sp>
    </p:spTree>
    <p:extLst>
      <p:ext uri="{BB962C8B-B14F-4D97-AF65-F5344CB8AC3E}">
        <p14:creationId xmlns:p14="http://schemas.microsoft.com/office/powerpoint/2010/main" val="1695977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628650" y="365127"/>
            <a:ext cx="7886700" cy="603294"/>
          </a:xfrm>
        </p:spPr>
        <p:txBody>
          <a:bodyPr/>
          <a:lstStyle/>
          <a:p>
            <a:r>
              <a:rPr kumimoji="1" lang="ja-JP" altLang="en-US" dirty="0"/>
              <a:t>獲得目標の解説</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476250" y="1109617"/>
            <a:ext cx="7886700" cy="5186408"/>
          </a:xfrm>
        </p:spPr>
        <p:txBody>
          <a:bodyPr>
            <a:normAutofit fontScale="92500" lnSpcReduction="10000"/>
          </a:bodyPr>
          <a:lstStyle/>
          <a:p>
            <a:pPr marL="342900" lvl="1" indent="-342900"/>
            <a:r>
              <a:rPr kumimoji="1" lang="ja-JP" altLang="en-US" sz="2400" dirty="0"/>
              <a:t>アセスメントのプロセスを再確認し、日々の支援の見直しができる。</a:t>
            </a:r>
            <a:endParaRPr kumimoji="1" lang="en-US" altLang="ja-JP" sz="2400" dirty="0"/>
          </a:p>
          <a:p>
            <a:pPr marL="628650" lvl="2" indent="-266700">
              <a:buNone/>
            </a:pPr>
            <a:r>
              <a:rPr kumimoji="1" lang="ja-JP" altLang="en-US" sz="2100" dirty="0"/>
              <a:t>⇒児童発達支援管理責任者として、支援提供のポイント（アセスメント、個別支援計画の立案、モニタリング）の流れを再確認し、日々の業務の見直しができる。</a:t>
            </a:r>
            <a:endParaRPr kumimoji="1" lang="en-US" altLang="ja-JP" sz="2100" dirty="0"/>
          </a:p>
          <a:p>
            <a:pPr marL="342900" lvl="1" indent="-342900"/>
            <a:endParaRPr kumimoji="1" lang="en-US" altLang="ja-JP" sz="2400" dirty="0"/>
          </a:p>
          <a:p>
            <a:pPr marL="342900" lvl="1" indent="-342900"/>
            <a:r>
              <a:rPr lang="en-US" altLang="ja-JP" sz="2400" dirty="0"/>
              <a:t>PDCA</a:t>
            </a:r>
            <a:r>
              <a:rPr lang="ja-JP" altLang="en-US" sz="2400" dirty="0"/>
              <a:t>サイクルやモニタリングの重要性を再確認し、深みのある支援計画を本人ならびに保護者に説明できる</a:t>
            </a:r>
            <a:endParaRPr lang="en-US" altLang="ja-JP" sz="2400" dirty="0"/>
          </a:p>
          <a:p>
            <a:pPr marL="628650" lvl="2" indent="-266700">
              <a:buNone/>
            </a:pPr>
            <a:r>
              <a:rPr lang="ja-JP" altLang="en-US" sz="2100" dirty="0"/>
              <a:t>⇒子どもの成長段階や各領域の発達過程を踏まえ、状況把握、</a:t>
            </a:r>
            <a:r>
              <a:rPr kumimoji="1" lang="ja-JP" altLang="en-US" sz="2100" dirty="0"/>
              <a:t>アセスメント、</a:t>
            </a:r>
            <a:r>
              <a:rPr kumimoji="1" lang="en-US" altLang="ja-JP" sz="2100" dirty="0"/>
              <a:t>PDCA</a:t>
            </a:r>
            <a:r>
              <a:rPr kumimoji="1" lang="ja-JP" altLang="en-US" sz="2100" dirty="0"/>
              <a:t>サイクルの過程を再確認し、日々の支援と支援計画に深みを持たせることができる。</a:t>
            </a:r>
            <a:endParaRPr kumimoji="1" lang="en-US" altLang="ja-JP" sz="2100" dirty="0"/>
          </a:p>
          <a:p>
            <a:pPr marL="342900" lvl="1" indent="-342900"/>
            <a:endParaRPr kumimoji="1" lang="en-US" altLang="ja-JP" sz="2400" dirty="0"/>
          </a:p>
          <a:p>
            <a:pPr marL="342900" lvl="1" indent="-342900"/>
            <a:r>
              <a:rPr kumimoji="1" lang="ja-JP" altLang="en-US" sz="2400" dirty="0"/>
              <a:t>子どもが育つ、子どもを育てる環境を再確認し、日々の支援において協働ならびに連携を強化する。</a:t>
            </a:r>
          </a:p>
          <a:p>
            <a:pPr marL="628650" lvl="2" indent="-266700">
              <a:buNone/>
            </a:pPr>
            <a:r>
              <a:rPr kumimoji="1" lang="ja-JP" altLang="en-US" sz="2100" dirty="0"/>
              <a:t>⇒子ども自身・保護者・家族（入所施設）・所属・居住地域など幅広いアンテナをはり、相談支援専門員との協働ならびに関連機関との連携について見直しをはかる。</a:t>
            </a:r>
            <a:endParaRPr kumimoji="1" lang="en-US" altLang="ja-JP" sz="2100" dirty="0"/>
          </a:p>
          <a:p>
            <a:pPr marL="628650" lvl="2" indent="-266700">
              <a:buNone/>
            </a:pPr>
            <a:r>
              <a:rPr kumimoji="1" lang="ja-JP" altLang="en-US" sz="2100" dirty="0"/>
              <a:t>⇒俯瞰的に子どもの様子をとらえ、都度見直すことができる。</a:t>
            </a:r>
            <a:endParaRPr kumimoji="1" lang="ja-JP" altLang="en-US" dirty="0"/>
          </a:p>
        </p:txBody>
      </p:sp>
    </p:spTree>
    <p:extLst>
      <p:ext uri="{BB962C8B-B14F-4D97-AF65-F5344CB8AC3E}">
        <p14:creationId xmlns:p14="http://schemas.microsoft.com/office/powerpoint/2010/main" val="121924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457200" y="231777"/>
            <a:ext cx="7886700" cy="663574"/>
          </a:xfrm>
        </p:spPr>
        <p:txBody>
          <a:bodyPr/>
          <a:lstStyle/>
          <a:p>
            <a:r>
              <a:rPr kumimoji="1" lang="ja-JP" altLang="en-US" dirty="0"/>
              <a:t>講義内容の項目（流れ）</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714375" y="1209676"/>
            <a:ext cx="7715250" cy="4991099"/>
          </a:xfrm>
        </p:spPr>
        <p:txBody>
          <a:bodyPr>
            <a:normAutofit/>
          </a:bodyPr>
          <a:lstStyle/>
          <a:p>
            <a:pPr marL="0" indent="0">
              <a:buNone/>
            </a:pPr>
            <a:r>
              <a:rPr kumimoji="1" lang="ja-JP" altLang="en-US" sz="2800" b="1" dirty="0"/>
              <a:t>児童期における支援のポイント</a:t>
            </a:r>
            <a:endParaRPr kumimoji="1" lang="en-US" altLang="ja-JP" sz="2800" b="1" dirty="0"/>
          </a:p>
          <a:p>
            <a:pPr lvl="3"/>
            <a:endParaRPr kumimoji="1" lang="en-US" altLang="ja-JP" sz="1950" dirty="0"/>
          </a:p>
          <a:p>
            <a:pPr lvl="1"/>
            <a:r>
              <a:rPr kumimoji="1" lang="ja-JP" altLang="en-US" sz="2400" dirty="0"/>
              <a:t>発達支援におけるアセスメントの意義</a:t>
            </a:r>
            <a:endParaRPr kumimoji="1" lang="en-US" altLang="ja-JP" sz="2400" dirty="0"/>
          </a:p>
          <a:p>
            <a:pPr lvl="2"/>
            <a:endParaRPr kumimoji="1" lang="en-US" altLang="ja-JP" sz="2100" dirty="0"/>
          </a:p>
          <a:p>
            <a:pPr lvl="1"/>
            <a:r>
              <a:rPr lang="ja-JP" altLang="en-US" sz="2400" dirty="0"/>
              <a:t>アセスメントのプロセス</a:t>
            </a:r>
            <a:endParaRPr lang="en-US" altLang="ja-JP" sz="2400" dirty="0"/>
          </a:p>
          <a:p>
            <a:pPr lvl="2"/>
            <a:r>
              <a:rPr lang="ja-JP" altLang="en-US" sz="2100" dirty="0"/>
              <a:t>アセスメントによる解釈と分析</a:t>
            </a:r>
            <a:endParaRPr lang="en-US" altLang="ja-JP" sz="2100" dirty="0"/>
          </a:p>
          <a:p>
            <a:pPr lvl="3"/>
            <a:endParaRPr lang="en-US" altLang="ja-JP" sz="1950" dirty="0"/>
          </a:p>
          <a:p>
            <a:pPr lvl="1"/>
            <a:r>
              <a:rPr kumimoji="1" lang="ja-JP" altLang="en-US" sz="2400" dirty="0"/>
              <a:t>支援提供のポイント</a:t>
            </a:r>
            <a:endParaRPr kumimoji="1" lang="en-US" altLang="ja-JP" sz="2400" dirty="0"/>
          </a:p>
          <a:p>
            <a:pPr lvl="2"/>
            <a:r>
              <a:rPr lang="ja-JP" altLang="en-US" sz="2100" dirty="0"/>
              <a:t>児童期の支援の特殊性</a:t>
            </a:r>
            <a:endParaRPr lang="en-US" altLang="ja-JP" sz="2100" dirty="0"/>
          </a:p>
          <a:p>
            <a:pPr lvl="2"/>
            <a:r>
              <a:rPr lang="ja-JP" altLang="en-US" sz="2100" dirty="0"/>
              <a:t>ライフステージの理解</a:t>
            </a:r>
            <a:endParaRPr lang="en-US" altLang="ja-JP" sz="2100" dirty="0"/>
          </a:p>
          <a:p>
            <a:pPr lvl="3"/>
            <a:endParaRPr lang="en-US" altLang="ja-JP" sz="1950" dirty="0"/>
          </a:p>
          <a:p>
            <a:pPr lvl="1"/>
            <a:r>
              <a:rPr kumimoji="1" lang="ja-JP" altLang="en-US" sz="2400" dirty="0"/>
              <a:t>提供内容の振り返り</a:t>
            </a:r>
            <a:endParaRPr kumimoji="1" lang="en-US" altLang="ja-JP" sz="2400" dirty="0"/>
          </a:p>
          <a:p>
            <a:pPr lvl="2"/>
            <a:r>
              <a:rPr lang="ja-JP" altLang="en-US" sz="2100" dirty="0"/>
              <a:t>アセスメントと個別支援計画とモニタリングの重要性</a:t>
            </a:r>
            <a:endParaRPr lang="en-US" altLang="ja-JP" sz="2100" dirty="0"/>
          </a:p>
        </p:txBody>
      </p:sp>
    </p:spTree>
    <p:extLst>
      <p:ext uri="{BB962C8B-B14F-4D97-AF65-F5344CB8AC3E}">
        <p14:creationId xmlns:p14="http://schemas.microsoft.com/office/powerpoint/2010/main" val="213442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457200" y="231777"/>
            <a:ext cx="7886700" cy="663574"/>
          </a:xfrm>
        </p:spPr>
        <p:txBody>
          <a:bodyPr/>
          <a:lstStyle/>
          <a:p>
            <a:r>
              <a:rPr kumimoji="1" lang="ja-JP" altLang="en-US" dirty="0"/>
              <a:t>講義内容の項目ごとの概要と解説①</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752662" y="1322508"/>
            <a:ext cx="7638676" cy="4782201"/>
          </a:xfrm>
        </p:spPr>
        <p:txBody>
          <a:bodyPr>
            <a:normAutofit/>
          </a:bodyPr>
          <a:lstStyle/>
          <a:p>
            <a:pPr lvl="1"/>
            <a:r>
              <a:rPr kumimoji="1" lang="ja-JP" altLang="en-US" sz="2400" dirty="0"/>
              <a:t>発達支援におけるアセスメントの意義</a:t>
            </a:r>
            <a:endParaRPr kumimoji="1" lang="en-US" altLang="ja-JP" sz="2400" dirty="0"/>
          </a:p>
          <a:p>
            <a:pPr lvl="2"/>
            <a:r>
              <a:rPr kumimoji="1" lang="ja-JP" altLang="en-US" sz="2100" dirty="0"/>
              <a:t>子どものニーズに添った具体的でかつ現実的な支援内容を提供すためには、アセスメントが不可欠である。</a:t>
            </a:r>
            <a:endParaRPr kumimoji="1" lang="en-US" altLang="ja-JP" sz="1350" dirty="0"/>
          </a:p>
          <a:p>
            <a:pPr lvl="2"/>
            <a:endParaRPr kumimoji="1" lang="en-US" altLang="ja-JP" sz="2100" dirty="0"/>
          </a:p>
          <a:p>
            <a:pPr lvl="1"/>
            <a:r>
              <a:rPr lang="ja-JP" altLang="en-US" sz="2400" dirty="0"/>
              <a:t>アセスメントのプロセス</a:t>
            </a:r>
            <a:endParaRPr lang="en-US" altLang="ja-JP" sz="2400" dirty="0"/>
          </a:p>
          <a:p>
            <a:pPr lvl="2"/>
            <a:r>
              <a:rPr lang="ja-JP" altLang="en-US" sz="2100" dirty="0"/>
              <a:t>アセスメントによる解釈と分析</a:t>
            </a:r>
            <a:endParaRPr lang="en-US" altLang="ja-JP" sz="2100" dirty="0"/>
          </a:p>
          <a:p>
            <a:pPr lvl="3"/>
            <a:r>
              <a:rPr lang="ja-JP" altLang="en-US" sz="1800" dirty="0"/>
              <a:t>初期面談はもちろんのこと適宜、状態像の把握と情報収集につとめ、それらをアセスメントすることによって、支援内容が充実する。</a:t>
            </a:r>
            <a:endParaRPr lang="en-US" altLang="ja-JP" sz="1800" dirty="0"/>
          </a:p>
          <a:p>
            <a:pPr lvl="3"/>
            <a:r>
              <a:rPr lang="ja-JP" altLang="en-US" sz="1800" dirty="0"/>
              <a:t>支援の基本は、本人のニーズであり、そのニーズを要素に分析することによって支援内容に広がりを持たせることができる。</a:t>
            </a:r>
            <a:endParaRPr lang="en-US" altLang="ja-JP" sz="1800" dirty="0"/>
          </a:p>
          <a:p>
            <a:pPr lvl="3"/>
            <a:r>
              <a:rPr lang="ja-JP" altLang="en-US" sz="1800" dirty="0"/>
              <a:t>アセスメントによって得られた事項を整理するとによって、課題の関連性、優先順位等を整理することができる。</a:t>
            </a:r>
            <a:endParaRPr lang="en-US" altLang="ja-JP" sz="1800" dirty="0"/>
          </a:p>
        </p:txBody>
      </p:sp>
    </p:spTree>
    <p:extLst>
      <p:ext uri="{BB962C8B-B14F-4D97-AF65-F5344CB8AC3E}">
        <p14:creationId xmlns:p14="http://schemas.microsoft.com/office/powerpoint/2010/main" val="229756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7"/>
          <p:cNvSpPr>
            <a:spLocks noChangeShapeType="1"/>
          </p:cNvSpPr>
          <p:nvPr/>
        </p:nvSpPr>
        <p:spPr bwMode="auto">
          <a:xfrm flipV="1">
            <a:off x="1979782" y="3096358"/>
            <a:ext cx="86457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20000"/>
              </a:spcBef>
              <a:spcAft>
                <a:spcPct val="0"/>
              </a:spcAft>
            </a:pPr>
            <a:endParaRPr lang="ja-JP" altLang="en-US" sz="1846">
              <a:solidFill>
                <a:srgbClr val="000000"/>
              </a:solidFill>
            </a:endParaRPr>
          </a:p>
        </p:txBody>
      </p:sp>
      <p:sp>
        <p:nvSpPr>
          <p:cNvPr id="6147" name="Line 8"/>
          <p:cNvSpPr>
            <a:spLocks noChangeShapeType="1"/>
          </p:cNvSpPr>
          <p:nvPr/>
        </p:nvSpPr>
        <p:spPr bwMode="auto">
          <a:xfrm>
            <a:off x="6100396" y="3163766"/>
            <a:ext cx="93198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20000"/>
              </a:spcBef>
              <a:spcAft>
                <a:spcPct val="0"/>
              </a:spcAft>
            </a:pPr>
            <a:endParaRPr lang="ja-JP" altLang="en-US" sz="1846">
              <a:solidFill>
                <a:srgbClr val="000000"/>
              </a:solidFill>
            </a:endParaRPr>
          </a:p>
        </p:txBody>
      </p:sp>
      <p:sp>
        <p:nvSpPr>
          <p:cNvPr id="6148" name="Rectangle 10"/>
          <p:cNvSpPr>
            <a:spLocks noChangeArrowheads="1"/>
          </p:cNvSpPr>
          <p:nvPr/>
        </p:nvSpPr>
        <p:spPr bwMode="auto">
          <a:xfrm>
            <a:off x="7297663" y="1833197"/>
            <a:ext cx="748880" cy="2873212"/>
          </a:xfrm>
          <a:prstGeom prst="rect">
            <a:avLst/>
          </a:prstGeom>
          <a:solidFill>
            <a:srgbClr val="FFFFCC"/>
          </a:solidFill>
          <a:ln w="9525">
            <a:solidFill>
              <a:schemeClr val="tx1"/>
            </a:solidFill>
            <a:miter lim="800000"/>
            <a:headEnd/>
            <a:tailEnd/>
          </a:ln>
        </p:spPr>
        <p:txBody>
          <a:bodyPr vert="eaVert" wrap="none" anchor="ctr"/>
          <a:lstStyle/>
          <a:p>
            <a:pPr fontAlgn="base">
              <a:spcBef>
                <a:spcPct val="50000"/>
              </a:spcBef>
              <a:spcAft>
                <a:spcPct val="0"/>
              </a:spcAft>
            </a:pPr>
            <a:r>
              <a:rPr lang="ja-JP" altLang="en-US" sz="2215" b="1" dirty="0">
                <a:solidFill>
                  <a:srgbClr val="000000"/>
                </a:solidFill>
              </a:rPr>
              <a:t>個別支援計画の作成　</a:t>
            </a:r>
          </a:p>
        </p:txBody>
      </p:sp>
      <p:sp>
        <p:nvSpPr>
          <p:cNvPr id="6149" name="Rectangle 16"/>
          <p:cNvSpPr>
            <a:spLocks noChangeArrowheads="1"/>
          </p:cNvSpPr>
          <p:nvPr/>
        </p:nvSpPr>
        <p:spPr bwMode="auto">
          <a:xfrm>
            <a:off x="983274" y="1767255"/>
            <a:ext cx="731226" cy="2939154"/>
          </a:xfrm>
          <a:prstGeom prst="rect">
            <a:avLst/>
          </a:prstGeom>
          <a:solidFill>
            <a:srgbClr val="FFFFCC"/>
          </a:solidFill>
          <a:ln w="9525">
            <a:solidFill>
              <a:schemeClr val="tx1"/>
            </a:solidFill>
            <a:miter lim="800000"/>
            <a:headEnd/>
            <a:tailEnd/>
          </a:ln>
        </p:spPr>
        <p:txBody>
          <a:bodyPr vert="eaVert" wrap="none" anchor="ctr"/>
          <a:lstStyle/>
          <a:p>
            <a:pPr fontAlgn="base">
              <a:spcBef>
                <a:spcPct val="0"/>
              </a:spcBef>
              <a:spcAft>
                <a:spcPct val="0"/>
              </a:spcAft>
            </a:pPr>
            <a:r>
              <a:rPr lang="ja-JP" altLang="en-US" sz="2215" b="1" dirty="0">
                <a:solidFill>
                  <a:srgbClr val="000000"/>
                </a:solidFill>
              </a:rPr>
              <a:t>初回面接時の状況把握</a:t>
            </a:r>
          </a:p>
        </p:txBody>
      </p:sp>
      <p:sp>
        <p:nvSpPr>
          <p:cNvPr id="6150" name="AutoShape 19"/>
          <p:cNvSpPr>
            <a:spLocks noGrp="1" noChangeArrowheads="1"/>
          </p:cNvSpPr>
          <p:nvPr>
            <p:ph type="title" idx="4294967295"/>
          </p:nvPr>
        </p:nvSpPr>
        <p:spPr>
          <a:xfrm>
            <a:off x="915912" y="504095"/>
            <a:ext cx="7312269" cy="7312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a:lstStyle/>
          <a:p>
            <a:pPr eaLnBrk="1" hangingPunct="1"/>
            <a:r>
              <a:rPr lang="ja-JP" altLang="en-US" sz="3692" b="1">
                <a:solidFill>
                  <a:srgbClr val="A50021"/>
                </a:solidFill>
              </a:rPr>
              <a:t>アセスメントのプロセス</a:t>
            </a:r>
          </a:p>
        </p:txBody>
      </p:sp>
      <p:sp>
        <p:nvSpPr>
          <p:cNvPr id="6151" name="Rectangle 16"/>
          <p:cNvSpPr>
            <a:spLocks noChangeArrowheads="1"/>
          </p:cNvSpPr>
          <p:nvPr/>
        </p:nvSpPr>
        <p:spPr bwMode="auto">
          <a:xfrm rot="-5400000">
            <a:off x="4219640" y="225916"/>
            <a:ext cx="509660" cy="3091541"/>
          </a:xfrm>
          <a:prstGeom prst="rect">
            <a:avLst/>
          </a:prstGeom>
          <a:solidFill>
            <a:srgbClr val="FFFF99"/>
          </a:solidFill>
          <a:ln w="9525">
            <a:solidFill>
              <a:schemeClr val="tx1"/>
            </a:solidFill>
            <a:miter lim="800000"/>
            <a:headEnd/>
            <a:tailEnd/>
          </a:ln>
        </p:spPr>
        <p:txBody>
          <a:bodyPr vert="eaVert" wrap="none" anchor="ctr"/>
          <a:lstStyle/>
          <a:p>
            <a:pPr algn="ctr" fontAlgn="base">
              <a:spcBef>
                <a:spcPct val="0"/>
              </a:spcBef>
              <a:spcAft>
                <a:spcPct val="0"/>
              </a:spcAft>
            </a:pPr>
            <a:r>
              <a:rPr lang="ja-JP" altLang="en-US" sz="2585" b="1" dirty="0">
                <a:solidFill>
                  <a:srgbClr val="000000"/>
                </a:solidFill>
              </a:rPr>
              <a:t>アセスメント過程</a:t>
            </a:r>
          </a:p>
        </p:txBody>
      </p:sp>
      <p:sp>
        <p:nvSpPr>
          <p:cNvPr id="6152" name="Text Box 30"/>
          <p:cNvSpPr txBox="1">
            <a:spLocks noChangeArrowheads="1"/>
          </p:cNvSpPr>
          <p:nvPr/>
        </p:nvSpPr>
        <p:spPr bwMode="auto">
          <a:xfrm>
            <a:off x="2041108" y="5387825"/>
            <a:ext cx="2193681" cy="357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2215" b="1" dirty="0">
                <a:solidFill>
                  <a:srgbClr val="000000"/>
                </a:solidFill>
              </a:rPr>
              <a:t>＜情報の収集＞</a:t>
            </a:r>
          </a:p>
        </p:txBody>
      </p:sp>
      <p:sp>
        <p:nvSpPr>
          <p:cNvPr id="6153" name="Text Box 31"/>
          <p:cNvSpPr txBox="1">
            <a:spLocks noChangeArrowheads="1"/>
          </p:cNvSpPr>
          <p:nvPr/>
        </p:nvSpPr>
        <p:spPr bwMode="auto">
          <a:xfrm>
            <a:off x="4572000" y="5387826"/>
            <a:ext cx="2135841" cy="357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2215" b="1" dirty="0">
                <a:solidFill>
                  <a:srgbClr val="000000"/>
                </a:solidFill>
              </a:rPr>
              <a:t>＜情報の整理＞</a:t>
            </a:r>
          </a:p>
        </p:txBody>
      </p:sp>
      <p:sp>
        <p:nvSpPr>
          <p:cNvPr id="6154" name="Text Box 32"/>
          <p:cNvSpPr txBox="1">
            <a:spLocks noChangeArrowheads="1"/>
          </p:cNvSpPr>
          <p:nvPr/>
        </p:nvSpPr>
        <p:spPr bwMode="auto">
          <a:xfrm>
            <a:off x="3239879" y="3096358"/>
            <a:ext cx="394275" cy="332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vert="eaVert"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endParaRPr lang="ja-JP" altLang="en-US" sz="1662" b="1">
              <a:solidFill>
                <a:srgbClr val="000000"/>
              </a:solidFill>
            </a:endParaRPr>
          </a:p>
        </p:txBody>
      </p:sp>
      <p:sp>
        <p:nvSpPr>
          <p:cNvPr id="6155" name="Text Box 34"/>
          <p:cNvSpPr txBox="1">
            <a:spLocks noChangeArrowheads="1"/>
          </p:cNvSpPr>
          <p:nvPr/>
        </p:nvSpPr>
        <p:spPr bwMode="auto">
          <a:xfrm>
            <a:off x="3238321" y="2625169"/>
            <a:ext cx="479362" cy="1941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vert="eaVert" wrap="none"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2215" b="1" dirty="0">
                <a:solidFill>
                  <a:srgbClr val="000000"/>
                </a:solidFill>
              </a:rPr>
              <a:t>初期状態の把握</a:t>
            </a:r>
          </a:p>
        </p:txBody>
      </p:sp>
      <p:sp>
        <p:nvSpPr>
          <p:cNvPr id="6156" name="Text Box 35"/>
          <p:cNvSpPr txBox="1">
            <a:spLocks noChangeArrowheads="1"/>
          </p:cNvSpPr>
          <p:nvPr/>
        </p:nvSpPr>
        <p:spPr bwMode="auto">
          <a:xfrm>
            <a:off x="4234789" y="2622135"/>
            <a:ext cx="479362" cy="2405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vert="eaVert" wrap="none"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2215" b="1" dirty="0">
                <a:solidFill>
                  <a:srgbClr val="000000"/>
                </a:solidFill>
              </a:rPr>
              <a:t>基本的ニーズの把握</a:t>
            </a:r>
          </a:p>
        </p:txBody>
      </p:sp>
      <p:sp>
        <p:nvSpPr>
          <p:cNvPr id="6157" name="Text Box 36"/>
          <p:cNvSpPr txBox="1">
            <a:spLocks noChangeArrowheads="1"/>
          </p:cNvSpPr>
          <p:nvPr/>
        </p:nvSpPr>
        <p:spPr bwMode="auto">
          <a:xfrm>
            <a:off x="5165305" y="2628679"/>
            <a:ext cx="479362" cy="1383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vert="eaVert" wrap="none" lIns="68580" tIns="8206" rIns="68580" bIns="8206">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Arial" charset="0"/>
                <a:ea typeface="ＭＳ Ｐゴシック" charset="-128"/>
              </a:defRPr>
            </a:lvl9pPr>
          </a:lstStyle>
          <a:p>
            <a:pPr algn="ctr" fontAlgn="base">
              <a:spcBef>
                <a:spcPct val="0"/>
              </a:spcBef>
              <a:spcAft>
                <a:spcPct val="0"/>
              </a:spcAft>
            </a:pPr>
            <a:r>
              <a:rPr lang="ja-JP" altLang="en-US" sz="2215" b="1" dirty="0">
                <a:solidFill>
                  <a:srgbClr val="000000"/>
                </a:solidFill>
              </a:rPr>
              <a:t>課題の整理</a:t>
            </a:r>
          </a:p>
        </p:txBody>
      </p:sp>
      <p:sp>
        <p:nvSpPr>
          <p:cNvPr id="14" name="テキスト ボックス 13">
            <a:extLst>
              <a:ext uri="{FF2B5EF4-FFF2-40B4-BE49-F238E27FC236}">
                <a16:creationId xmlns:a16="http://schemas.microsoft.com/office/drawing/2014/main" id="{0D720A7E-D437-4D52-AB0A-CC4D08D46C96}"/>
              </a:ext>
            </a:extLst>
          </p:cNvPr>
          <p:cNvSpPr txBox="1"/>
          <p:nvPr/>
        </p:nvSpPr>
        <p:spPr>
          <a:xfrm>
            <a:off x="479180" y="134763"/>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16231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descr="5%"/>
          <p:cNvSpPr>
            <a:spLocks noChangeArrowheads="1"/>
          </p:cNvSpPr>
          <p:nvPr/>
        </p:nvSpPr>
        <p:spPr bwMode="auto">
          <a:xfrm>
            <a:off x="763588" y="4753708"/>
            <a:ext cx="8001000" cy="1201615"/>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8675" name="Oval 7"/>
          <p:cNvSpPr>
            <a:spLocks noChangeArrowheads="1"/>
          </p:cNvSpPr>
          <p:nvPr/>
        </p:nvSpPr>
        <p:spPr bwMode="auto">
          <a:xfrm>
            <a:off x="900113" y="2831123"/>
            <a:ext cx="2087562" cy="773723"/>
          </a:xfrm>
          <a:prstGeom prst="ellipse">
            <a:avLst/>
          </a:prstGeom>
          <a:solidFill>
            <a:srgbClr val="A0D4D8"/>
          </a:solidFill>
          <a:ln>
            <a:noFill/>
          </a:ln>
          <a:effectLst>
            <a:outerShdw sy="50000" kx="-2453608" rotWithShape="0">
              <a:schemeClr val="accent1">
                <a:alpha val="50000"/>
              </a:scheme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8676" name="Text Box 8"/>
          <p:cNvSpPr txBox="1">
            <a:spLocks noChangeArrowheads="1"/>
          </p:cNvSpPr>
          <p:nvPr/>
        </p:nvSpPr>
        <p:spPr bwMode="auto">
          <a:xfrm>
            <a:off x="611188" y="2432539"/>
            <a:ext cx="3097212" cy="433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b="1">
                <a:solidFill>
                  <a:srgbClr val="000000"/>
                </a:solidFill>
                <a:latin typeface="Verdana" pitchFamily="34" charset="0"/>
              </a:rPr>
              <a:t>子ども・親との面接</a:t>
            </a:r>
          </a:p>
        </p:txBody>
      </p:sp>
      <p:sp>
        <p:nvSpPr>
          <p:cNvPr id="28677" name="Text Box 9"/>
          <p:cNvSpPr txBox="1">
            <a:spLocks noChangeArrowheads="1"/>
          </p:cNvSpPr>
          <p:nvPr/>
        </p:nvSpPr>
        <p:spPr bwMode="auto">
          <a:xfrm>
            <a:off x="971598" y="2897154"/>
            <a:ext cx="2447925" cy="546945"/>
          </a:xfrm>
          <a:prstGeom prst="rect">
            <a:avLst/>
          </a:prstGeom>
          <a:noFill/>
          <a:ln>
            <a:noFill/>
          </a:ln>
          <a:effectLst>
            <a:outerShdw dist="35921" dir="2700000" algn="ctr" rotWithShape="0">
              <a:schemeClr val="accent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954" b="1">
                <a:solidFill>
                  <a:srgbClr val="000000"/>
                </a:solidFill>
                <a:latin typeface="Verdana" pitchFamily="34" charset="0"/>
              </a:rPr>
              <a:t>情報収集</a:t>
            </a:r>
          </a:p>
        </p:txBody>
      </p:sp>
      <p:sp>
        <p:nvSpPr>
          <p:cNvPr id="28678" name="Line 10"/>
          <p:cNvSpPr>
            <a:spLocks noChangeShapeType="1"/>
          </p:cNvSpPr>
          <p:nvPr/>
        </p:nvSpPr>
        <p:spPr bwMode="auto">
          <a:xfrm>
            <a:off x="3492500" y="3295650"/>
            <a:ext cx="609600" cy="0"/>
          </a:xfrm>
          <a:prstGeom prst="line">
            <a:avLst/>
          </a:prstGeom>
          <a:noFill/>
          <a:ln w="76200">
            <a:solidFill>
              <a:srgbClr val="7AC2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kumimoji="0" lang="ja-JP" altLang="en-US" sz="3692">
              <a:solidFill>
                <a:srgbClr val="000000"/>
              </a:solidFill>
            </a:endParaRPr>
          </a:p>
        </p:txBody>
      </p:sp>
      <p:sp>
        <p:nvSpPr>
          <p:cNvPr id="28679" name="Text Box 11"/>
          <p:cNvSpPr txBox="1">
            <a:spLocks noChangeArrowheads="1"/>
          </p:cNvSpPr>
          <p:nvPr/>
        </p:nvSpPr>
        <p:spPr bwMode="auto">
          <a:xfrm>
            <a:off x="4268836" y="2340220"/>
            <a:ext cx="3398837" cy="1796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b="1">
                <a:solidFill>
                  <a:srgbClr val="000000"/>
                </a:solidFill>
                <a:latin typeface="Verdana" pitchFamily="34" charset="0"/>
              </a:rPr>
              <a:t>適切な情報選択</a:t>
            </a:r>
          </a:p>
          <a:p>
            <a:pPr eaLnBrk="1" fontAlgn="base" hangingPunct="1">
              <a:spcBef>
                <a:spcPct val="0"/>
              </a:spcBef>
              <a:spcAft>
                <a:spcPct val="0"/>
              </a:spcAft>
              <a:buFontTx/>
              <a:buNone/>
            </a:pPr>
            <a:r>
              <a:rPr kumimoji="0" lang="ja-JP" altLang="en-US" sz="2215" b="1">
                <a:solidFill>
                  <a:srgbClr val="000000"/>
                </a:solidFill>
                <a:latin typeface="Verdana" pitchFamily="34" charset="0"/>
              </a:rPr>
              <a:t>　　情報量・質の検討</a:t>
            </a:r>
          </a:p>
          <a:p>
            <a:pPr eaLnBrk="1" fontAlgn="base" hangingPunct="1">
              <a:spcBef>
                <a:spcPct val="0"/>
              </a:spcBef>
              <a:spcAft>
                <a:spcPct val="0"/>
              </a:spcAft>
              <a:buFontTx/>
              <a:buNone/>
            </a:pPr>
            <a:r>
              <a:rPr kumimoji="0" lang="ja-JP" altLang="en-US" sz="2215" b="1">
                <a:solidFill>
                  <a:srgbClr val="000000"/>
                </a:solidFill>
                <a:latin typeface="Verdana" pitchFamily="34" charset="0"/>
              </a:rPr>
              <a:t>　　　正確性・事実性</a:t>
            </a:r>
          </a:p>
          <a:p>
            <a:pPr eaLnBrk="1" fontAlgn="base" hangingPunct="1">
              <a:spcBef>
                <a:spcPct val="0"/>
              </a:spcBef>
              <a:spcAft>
                <a:spcPct val="0"/>
              </a:spcAft>
              <a:buFontTx/>
              <a:buNone/>
            </a:pPr>
            <a:r>
              <a:rPr kumimoji="0" lang="ja-JP" altLang="en-US" sz="2215" b="1">
                <a:solidFill>
                  <a:srgbClr val="000000"/>
                </a:solidFill>
                <a:latin typeface="Verdana" pitchFamily="34" charset="0"/>
              </a:rPr>
              <a:t>　　　信頼性・偏向性</a:t>
            </a:r>
          </a:p>
          <a:p>
            <a:pPr eaLnBrk="1" fontAlgn="base" hangingPunct="1">
              <a:spcBef>
                <a:spcPct val="0"/>
              </a:spcBef>
              <a:spcAft>
                <a:spcPct val="0"/>
              </a:spcAft>
              <a:buFontTx/>
              <a:buNone/>
            </a:pPr>
            <a:r>
              <a:rPr kumimoji="0" lang="ja-JP" altLang="en-US" sz="2215" b="1">
                <a:solidFill>
                  <a:srgbClr val="000000"/>
                </a:solidFill>
                <a:latin typeface="Verdana" pitchFamily="34" charset="0"/>
              </a:rPr>
              <a:t>　　　偏見・先入観</a:t>
            </a:r>
          </a:p>
        </p:txBody>
      </p:sp>
      <p:sp>
        <p:nvSpPr>
          <p:cNvPr id="28680" name="AutoShape 12"/>
          <p:cNvSpPr>
            <a:spLocks/>
          </p:cNvSpPr>
          <p:nvPr/>
        </p:nvSpPr>
        <p:spPr bwMode="auto">
          <a:xfrm>
            <a:off x="4787903" y="3229709"/>
            <a:ext cx="71438" cy="864577"/>
          </a:xfrm>
          <a:prstGeom prst="leftBracket">
            <a:avLst>
              <a:gd name="adj" fmla="val 109258"/>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8681" name="AutoShape 13"/>
          <p:cNvSpPr>
            <a:spLocks/>
          </p:cNvSpPr>
          <p:nvPr/>
        </p:nvSpPr>
        <p:spPr bwMode="auto">
          <a:xfrm>
            <a:off x="7019932" y="3163767"/>
            <a:ext cx="73025" cy="863111"/>
          </a:xfrm>
          <a:prstGeom prst="rightBracket">
            <a:avLst>
              <a:gd name="adj" fmla="val 106703"/>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3692">
              <a:solidFill>
                <a:srgbClr val="000000"/>
              </a:solidFill>
            </a:endParaRPr>
          </a:p>
        </p:txBody>
      </p:sp>
      <p:sp>
        <p:nvSpPr>
          <p:cNvPr id="28682" name="Text Box 14"/>
          <p:cNvSpPr txBox="1">
            <a:spLocks noChangeArrowheads="1"/>
          </p:cNvSpPr>
          <p:nvPr/>
        </p:nvSpPr>
        <p:spPr bwMode="auto">
          <a:xfrm>
            <a:off x="1116013" y="4425549"/>
            <a:ext cx="6516528" cy="12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585">
                <a:solidFill>
                  <a:srgbClr val="000000"/>
                </a:solidFill>
                <a:latin typeface="Verdana" pitchFamily="34" charset="0"/>
              </a:rPr>
              <a:t>情報源・・相談者(親・家族）、関係者、相談者</a:t>
            </a:r>
          </a:p>
          <a:p>
            <a:pPr eaLnBrk="1" fontAlgn="base" hangingPunct="1">
              <a:spcBef>
                <a:spcPct val="0"/>
              </a:spcBef>
              <a:spcAft>
                <a:spcPct val="0"/>
              </a:spcAft>
              <a:buFontTx/>
              <a:buNone/>
            </a:pPr>
            <a:r>
              <a:rPr kumimoji="0" lang="ja-JP" altLang="en-US" sz="2585">
                <a:solidFill>
                  <a:srgbClr val="000000"/>
                </a:solidFill>
                <a:latin typeface="Verdana" pitchFamily="34" charset="0"/>
              </a:rPr>
              <a:t>　　　　　　（家庭）の環境、子どもに関する記録</a:t>
            </a:r>
          </a:p>
          <a:p>
            <a:pPr eaLnBrk="1" fontAlgn="base" hangingPunct="1">
              <a:spcBef>
                <a:spcPct val="0"/>
              </a:spcBef>
              <a:spcAft>
                <a:spcPct val="0"/>
              </a:spcAft>
              <a:buFontTx/>
              <a:buNone/>
            </a:pPr>
            <a:r>
              <a:rPr kumimoji="0" lang="ja-JP" altLang="en-US" sz="2585">
                <a:solidFill>
                  <a:srgbClr val="000000"/>
                </a:solidFill>
                <a:latin typeface="Verdana" pitchFamily="34" charset="0"/>
              </a:rPr>
              <a:t>　　　　　　や資料</a:t>
            </a:r>
          </a:p>
        </p:txBody>
      </p:sp>
      <p:sp>
        <p:nvSpPr>
          <p:cNvPr id="28683" name="Text Box 15"/>
          <p:cNvSpPr txBox="1">
            <a:spLocks noChangeArrowheads="1"/>
          </p:cNvSpPr>
          <p:nvPr/>
        </p:nvSpPr>
        <p:spPr bwMode="auto">
          <a:xfrm>
            <a:off x="1116021" y="5821974"/>
            <a:ext cx="5929828"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585">
                <a:solidFill>
                  <a:srgbClr val="000000"/>
                </a:solidFill>
                <a:latin typeface="Verdana" pitchFamily="34" charset="0"/>
              </a:rPr>
              <a:t>情報収集手段・・・面接、観察、記録・資料</a:t>
            </a:r>
          </a:p>
        </p:txBody>
      </p:sp>
      <p:sp>
        <p:nvSpPr>
          <p:cNvPr id="28684" name="Text Box 17"/>
          <p:cNvSpPr txBox="1">
            <a:spLocks noChangeArrowheads="1"/>
          </p:cNvSpPr>
          <p:nvPr/>
        </p:nvSpPr>
        <p:spPr bwMode="auto">
          <a:xfrm>
            <a:off x="303241" y="1852247"/>
            <a:ext cx="3151825" cy="490134"/>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en-US" altLang="ja-JP" sz="2585">
                <a:solidFill>
                  <a:srgbClr val="000000"/>
                </a:solidFill>
                <a:latin typeface="Verdana" pitchFamily="34" charset="0"/>
              </a:rPr>
              <a:t>【</a:t>
            </a:r>
            <a:r>
              <a:rPr kumimoji="0" lang="ja-JP" altLang="en-US" sz="2585">
                <a:solidFill>
                  <a:srgbClr val="000000"/>
                </a:solidFill>
                <a:latin typeface="Verdana" pitchFamily="34" charset="0"/>
              </a:rPr>
              <a:t>アセスメントの過程</a:t>
            </a:r>
            <a:r>
              <a:rPr kumimoji="0" lang="en-US" altLang="ja-JP" sz="2585">
                <a:solidFill>
                  <a:srgbClr val="000000"/>
                </a:solidFill>
                <a:latin typeface="Verdana" pitchFamily="34" charset="0"/>
              </a:rPr>
              <a:t>】</a:t>
            </a:r>
          </a:p>
        </p:txBody>
      </p:sp>
      <p:sp>
        <p:nvSpPr>
          <p:cNvPr id="28685" name="AutoShape 2"/>
          <p:cNvSpPr>
            <a:spLocks noChangeArrowheads="1"/>
          </p:cNvSpPr>
          <p:nvPr/>
        </p:nvSpPr>
        <p:spPr bwMode="auto">
          <a:xfrm>
            <a:off x="323854" y="1235408"/>
            <a:ext cx="8569325" cy="331177"/>
          </a:xfrm>
          <a:prstGeom prst="parallelogram">
            <a:avLst>
              <a:gd name="adj" fmla="val 97530"/>
            </a:avLst>
          </a:prstGeom>
          <a:gradFill rotWithShape="1">
            <a:gsLst>
              <a:gs pos="0">
                <a:srgbClr val="FFFFFF"/>
              </a:gs>
              <a:gs pos="100000">
                <a:srgbClr val="FFBD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8567" tIns="8204" rIns="68567" bIns="8204" anchor="ct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2215">
              <a:solidFill>
                <a:srgbClr val="000000"/>
              </a:solidFill>
              <a:latin typeface="Times New Roman" pitchFamily="18" charset="0"/>
            </a:endParaRPr>
          </a:p>
        </p:txBody>
      </p:sp>
      <p:sp>
        <p:nvSpPr>
          <p:cNvPr id="28686" name="Text Box 4"/>
          <p:cNvSpPr txBox="1">
            <a:spLocks noChangeArrowheads="1"/>
          </p:cNvSpPr>
          <p:nvPr/>
        </p:nvSpPr>
        <p:spPr bwMode="auto">
          <a:xfrm>
            <a:off x="950914" y="606669"/>
            <a:ext cx="6454011" cy="100155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954" dirty="0">
                <a:solidFill>
                  <a:srgbClr val="000000"/>
                </a:solidFill>
                <a:latin typeface="Verdana" pitchFamily="34" charset="0"/>
              </a:rPr>
              <a:t>アセスメントの重要性と</a:t>
            </a:r>
          </a:p>
          <a:p>
            <a:pPr eaLnBrk="1" fontAlgn="base" hangingPunct="1">
              <a:spcBef>
                <a:spcPct val="0"/>
              </a:spcBef>
              <a:spcAft>
                <a:spcPct val="0"/>
              </a:spcAft>
              <a:buFontTx/>
              <a:buNone/>
            </a:pPr>
            <a:r>
              <a:rPr kumimoji="0" lang="ja-JP" altLang="en-US" sz="2954" dirty="0">
                <a:solidFill>
                  <a:srgbClr val="000000"/>
                </a:solidFill>
                <a:latin typeface="Verdana" pitchFamily="34" charset="0"/>
              </a:rPr>
              <a:t>　　　　　　児童期特有のニーズについて</a:t>
            </a:r>
          </a:p>
        </p:txBody>
      </p:sp>
      <p:sp>
        <p:nvSpPr>
          <p:cNvPr id="15" name="テキスト ボックス 14">
            <a:extLst>
              <a:ext uri="{FF2B5EF4-FFF2-40B4-BE49-F238E27FC236}">
                <a16:creationId xmlns:a16="http://schemas.microsoft.com/office/drawing/2014/main" id="{8E466C2A-992A-4B2F-9107-88871E36FD19}"/>
              </a:ext>
            </a:extLst>
          </p:cNvPr>
          <p:cNvSpPr txBox="1"/>
          <p:nvPr/>
        </p:nvSpPr>
        <p:spPr>
          <a:xfrm>
            <a:off x="409511" y="253485"/>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68755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457200" y="231777"/>
            <a:ext cx="7886700" cy="663574"/>
          </a:xfrm>
        </p:spPr>
        <p:txBody>
          <a:bodyPr/>
          <a:lstStyle/>
          <a:p>
            <a:r>
              <a:rPr kumimoji="1" lang="ja-JP" altLang="en-US" dirty="0"/>
              <a:t>講義内容の項目ごとの概要と解説②</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243840" y="1215925"/>
            <a:ext cx="8421189" cy="4426149"/>
          </a:xfrm>
        </p:spPr>
        <p:txBody>
          <a:bodyPr>
            <a:normAutofit/>
          </a:bodyPr>
          <a:lstStyle/>
          <a:p>
            <a:pPr marL="1028700" lvl="3" indent="0">
              <a:buNone/>
            </a:pPr>
            <a:endParaRPr lang="en-US" altLang="ja-JP" sz="1950" dirty="0"/>
          </a:p>
          <a:p>
            <a:pPr lvl="1"/>
            <a:r>
              <a:rPr kumimoji="1" lang="ja-JP" altLang="en-US" sz="2400" dirty="0"/>
              <a:t>支援提供のポイント</a:t>
            </a:r>
            <a:endParaRPr kumimoji="1" lang="en-US" altLang="ja-JP" sz="2400" dirty="0"/>
          </a:p>
          <a:p>
            <a:pPr lvl="2"/>
            <a:r>
              <a:rPr lang="ja-JP" altLang="en-US" sz="2100" dirty="0"/>
              <a:t>児童期の支援の特殊性</a:t>
            </a:r>
            <a:endParaRPr lang="en-US" altLang="ja-JP" sz="2100" dirty="0"/>
          </a:p>
          <a:p>
            <a:pPr lvl="3"/>
            <a:r>
              <a:rPr lang="ja-JP" altLang="en-US" sz="1800" dirty="0"/>
              <a:t>在宅の障害児においては、気づきの段階から支援が可能である。保護者の心情に寄り添いながら、育児が楽しいと思える育児支援に取り組む必要がある。また、諸事情により入所している児童においては、成長・発達経過を把握しつつ、子どもの育ちの促進、すなわち育成支援に取り組む。</a:t>
            </a:r>
            <a:endParaRPr lang="en-US" altLang="ja-JP" sz="1800" dirty="0"/>
          </a:p>
          <a:p>
            <a:pPr lvl="3"/>
            <a:endParaRPr lang="en-US" altLang="ja-JP" sz="1800" dirty="0"/>
          </a:p>
          <a:p>
            <a:pPr lvl="2"/>
            <a:r>
              <a:rPr lang="ja-JP" altLang="en-US" sz="2100" dirty="0"/>
              <a:t>ライフステージの理解</a:t>
            </a:r>
            <a:endParaRPr lang="en-US" altLang="ja-JP" sz="2100" dirty="0"/>
          </a:p>
          <a:p>
            <a:pPr lvl="3"/>
            <a:r>
              <a:rPr lang="ja-JP" altLang="en-US" sz="1800" dirty="0"/>
              <a:t>０歳から</a:t>
            </a:r>
            <a:r>
              <a:rPr lang="en-US" altLang="ja-JP" sz="1800" dirty="0"/>
              <a:t>18</a:t>
            </a:r>
            <a:r>
              <a:rPr lang="ja-JP" altLang="en-US" sz="1800" dirty="0"/>
              <a:t>歳の期間の成長発達の変化は劇的で、ライフステージ毎に本人の状況、保護者との関係性、お友達関係、関連機関等が変化する。ライフステージを理解し、その都度生じるであろうイベントを知ることで、発達年齢に生活年齢を加味した支援の提供に近づく。</a:t>
            </a:r>
            <a:endParaRPr lang="en-US" altLang="ja-JP" sz="1800" dirty="0"/>
          </a:p>
        </p:txBody>
      </p:sp>
    </p:spTree>
    <p:extLst>
      <p:ext uri="{BB962C8B-B14F-4D97-AF65-F5344CB8AC3E}">
        <p14:creationId xmlns:p14="http://schemas.microsoft.com/office/powerpoint/2010/main" val="57709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p:cNvSpPr txBox="1">
            <a:spLocks noChangeArrowheads="1"/>
          </p:cNvSpPr>
          <p:nvPr/>
        </p:nvSpPr>
        <p:spPr bwMode="auto">
          <a:xfrm>
            <a:off x="2216154" y="1084385"/>
            <a:ext cx="288925" cy="546945"/>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50000"/>
              </a:spcBef>
              <a:spcAft>
                <a:spcPct val="0"/>
              </a:spcAft>
              <a:buFontTx/>
              <a:buNone/>
            </a:pPr>
            <a:endParaRPr kumimoji="0" lang="ja-JP" altLang="en-US" sz="2954">
              <a:solidFill>
                <a:srgbClr val="000000"/>
              </a:solidFill>
              <a:latin typeface="Verdana" pitchFamily="34" charset="0"/>
            </a:endParaRPr>
          </a:p>
        </p:txBody>
      </p:sp>
      <p:sp>
        <p:nvSpPr>
          <p:cNvPr id="17411" name="Text Box 7"/>
          <p:cNvSpPr txBox="1">
            <a:spLocks noChangeArrowheads="1"/>
          </p:cNvSpPr>
          <p:nvPr/>
        </p:nvSpPr>
        <p:spPr bwMode="auto">
          <a:xfrm>
            <a:off x="1187501" y="2165840"/>
            <a:ext cx="184731" cy="490134"/>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endParaRPr kumimoji="0" lang="ja-JP" altLang="en-US" sz="2585">
              <a:solidFill>
                <a:srgbClr val="000000"/>
              </a:solidFill>
              <a:latin typeface="Verdana" pitchFamily="34" charset="0"/>
            </a:endParaRPr>
          </a:p>
        </p:txBody>
      </p:sp>
      <p:sp>
        <p:nvSpPr>
          <p:cNvPr id="17412" name="Rectangle 11"/>
          <p:cNvSpPr>
            <a:spLocks noChangeArrowheads="1"/>
          </p:cNvSpPr>
          <p:nvPr/>
        </p:nvSpPr>
        <p:spPr bwMode="auto">
          <a:xfrm>
            <a:off x="1619253" y="637448"/>
            <a:ext cx="6566221" cy="43319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b="1">
                <a:solidFill>
                  <a:srgbClr val="000000"/>
                </a:solidFill>
                <a:latin typeface="Verdana" pitchFamily="34" charset="0"/>
              </a:rPr>
              <a:t>支援対象が０歳から１８歳までと広い年齢幅への対応</a:t>
            </a:r>
          </a:p>
        </p:txBody>
      </p:sp>
      <p:sp>
        <p:nvSpPr>
          <p:cNvPr id="17413" name="Rectangle 12"/>
          <p:cNvSpPr>
            <a:spLocks noChangeArrowheads="1"/>
          </p:cNvSpPr>
          <p:nvPr/>
        </p:nvSpPr>
        <p:spPr bwMode="auto">
          <a:xfrm>
            <a:off x="1639889" y="1018446"/>
            <a:ext cx="6277681" cy="43319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b="1" dirty="0">
                <a:solidFill>
                  <a:srgbClr val="000000"/>
                </a:solidFill>
                <a:latin typeface="Verdana" pitchFamily="34" charset="0"/>
              </a:rPr>
              <a:t>年齢によって関わる機関（スタッフ）の変動と多様性</a:t>
            </a:r>
          </a:p>
        </p:txBody>
      </p:sp>
      <p:sp>
        <p:nvSpPr>
          <p:cNvPr id="17414" name="Text Box 13"/>
          <p:cNvSpPr txBox="1">
            <a:spLocks noChangeArrowheads="1"/>
          </p:cNvSpPr>
          <p:nvPr/>
        </p:nvSpPr>
        <p:spPr bwMode="auto">
          <a:xfrm>
            <a:off x="684213" y="1568048"/>
            <a:ext cx="1319592" cy="43319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a:solidFill>
                  <a:srgbClr val="000000"/>
                </a:solidFill>
                <a:latin typeface="Verdana" pitchFamily="34" charset="0"/>
              </a:rPr>
              <a:t>乳幼児期</a:t>
            </a:r>
          </a:p>
        </p:txBody>
      </p:sp>
      <p:pic>
        <p:nvPicPr>
          <p:cNvPr id="17415" name="Picture 14" descr="詳細を表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099896"/>
            <a:ext cx="1079500" cy="99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 Box 15"/>
          <p:cNvSpPr txBox="1">
            <a:spLocks noChangeArrowheads="1"/>
          </p:cNvSpPr>
          <p:nvPr/>
        </p:nvSpPr>
        <p:spPr bwMode="auto">
          <a:xfrm>
            <a:off x="2411467" y="1573823"/>
            <a:ext cx="4060727" cy="1626984"/>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1662" b="1">
                <a:solidFill>
                  <a:srgbClr val="000000"/>
                </a:solidFill>
                <a:latin typeface="Verdana" pitchFamily="34" charset="0"/>
              </a:rPr>
              <a:t>保健所（保健センター）、医療機関</a:t>
            </a:r>
          </a:p>
          <a:p>
            <a:pPr eaLnBrk="1" fontAlgn="base" hangingPunct="1">
              <a:spcBef>
                <a:spcPct val="0"/>
              </a:spcBef>
              <a:spcAft>
                <a:spcPct val="0"/>
              </a:spcAft>
              <a:buFontTx/>
              <a:buNone/>
            </a:pPr>
            <a:r>
              <a:rPr kumimoji="0" lang="ja-JP" altLang="en-US" sz="1662" b="1">
                <a:solidFill>
                  <a:srgbClr val="000000"/>
                </a:solidFill>
                <a:latin typeface="Verdana" pitchFamily="34" charset="0"/>
              </a:rPr>
              <a:t>福祉事務所（家庭児童相談室）</a:t>
            </a:r>
          </a:p>
          <a:p>
            <a:pPr eaLnBrk="1" fontAlgn="base" hangingPunct="1">
              <a:spcBef>
                <a:spcPct val="0"/>
              </a:spcBef>
              <a:spcAft>
                <a:spcPct val="0"/>
              </a:spcAft>
              <a:buFontTx/>
              <a:buNone/>
            </a:pPr>
            <a:r>
              <a:rPr kumimoji="0" lang="ja-JP" altLang="en-US" sz="1662" b="1">
                <a:solidFill>
                  <a:srgbClr val="000000"/>
                </a:solidFill>
                <a:latin typeface="Verdana" pitchFamily="34" charset="0"/>
              </a:rPr>
              <a:t>児童相談所</a:t>
            </a:r>
          </a:p>
          <a:p>
            <a:pPr eaLnBrk="1" fontAlgn="base" hangingPunct="1">
              <a:spcBef>
                <a:spcPct val="0"/>
              </a:spcBef>
              <a:spcAft>
                <a:spcPct val="0"/>
              </a:spcAft>
              <a:buFontTx/>
              <a:buNone/>
            </a:pPr>
            <a:r>
              <a:rPr kumimoji="0" lang="ja-JP" altLang="en-US" sz="1662" b="1">
                <a:solidFill>
                  <a:srgbClr val="000000"/>
                </a:solidFill>
                <a:latin typeface="Verdana" pitchFamily="34" charset="0"/>
              </a:rPr>
              <a:t>保育所、幼稚園、児童館等</a:t>
            </a:r>
          </a:p>
          <a:p>
            <a:pPr eaLnBrk="1" fontAlgn="base" hangingPunct="1">
              <a:spcBef>
                <a:spcPct val="0"/>
              </a:spcBef>
              <a:spcAft>
                <a:spcPct val="0"/>
              </a:spcAft>
              <a:buFontTx/>
              <a:buNone/>
            </a:pPr>
            <a:r>
              <a:rPr kumimoji="0" lang="ja-JP" altLang="en-US" sz="1662" b="1">
                <a:solidFill>
                  <a:srgbClr val="000000"/>
                </a:solidFill>
                <a:latin typeface="Verdana" pitchFamily="34" charset="0"/>
              </a:rPr>
              <a:t>児童発達支援事業、児童発達支援センター</a:t>
            </a:r>
          </a:p>
          <a:p>
            <a:pPr eaLnBrk="1" fontAlgn="base" hangingPunct="1">
              <a:spcBef>
                <a:spcPct val="0"/>
              </a:spcBef>
              <a:spcAft>
                <a:spcPct val="0"/>
              </a:spcAft>
              <a:buFontTx/>
              <a:buNone/>
            </a:pPr>
            <a:r>
              <a:rPr kumimoji="0" lang="ja-JP" altLang="en-US" sz="1662" b="1">
                <a:solidFill>
                  <a:srgbClr val="000000"/>
                </a:solidFill>
                <a:latin typeface="Verdana" pitchFamily="34" charset="0"/>
              </a:rPr>
              <a:t>障害児入所施設、相談支援事業所　等</a:t>
            </a:r>
          </a:p>
        </p:txBody>
      </p:sp>
      <p:sp>
        <p:nvSpPr>
          <p:cNvPr id="17417" name="Text Box 16"/>
          <p:cNvSpPr txBox="1">
            <a:spLocks noChangeArrowheads="1"/>
          </p:cNvSpPr>
          <p:nvPr/>
        </p:nvSpPr>
        <p:spPr bwMode="auto">
          <a:xfrm>
            <a:off x="755651" y="3429003"/>
            <a:ext cx="1035861" cy="43319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a:solidFill>
                  <a:srgbClr val="000000"/>
                </a:solidFill>
                <a:latin typeface="Verdana" pitchFamily="34" charset="0"/>
              </a:rPr>
              <a:t>学齢期</a:t>
            </a:r>
          </a:p>
        </p:txBody>
      </p:sp>
      <p:sp>
        <p:nvSpPr>
          <p:cNvPr id="17418" name="Text Box 17"/>
          <p:cNvSpPr txBox="1">
            <a:spLocks noChangeArrowheads="1"/>
          </p:cNvSpPr>
          <p:nvPr/>
        </p:nvSpPr>
        <p:spPr bwMode="auto">
          <a:xfrm>
            <a:off x="2411460" y="3477358"/>
            <a:ext cx="4931158" cy="1512594"/>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1846" b="1">
                <a:solidFill>
                  <a:srgbClr val="000000"/>
                </a:solidFill>
                <a:latin typeface="Verdana" pitchFamily="34" charset="0"/>
              </a:rPr>
              <a:t>小学校、中学校、高等学校、特別支援学校</a:t>
            </a:r>
          </a:p>
          <a:p>
            <a:pPr eaLnBrk="1" fontAlgn="base" hangingPunct="1">
              <a:spcBef>
                <a:spcPct val="0"/>
              </a:spcBef>
              <a:spcAft>
                <a:spcPct val="0"/>
              </a:spcAft>
              <a:buFontTx/>
              <a:buNone/>
            </a:pPr>
            <a:r>
              <a:rPr kumimoji="0" lang="ja-JP" altLang="en-US" sz="1846" b="1">
                <a:solidFill>
                  <a:srgbClr val="000000"/>
                </a:solidFill>
                <a:latin typeface="Verdana" pitchFamily="34" charset="0"/>
              </a:rPr>
              <a:t>福祉事務所、児童相談所</a:t>
            </a:r>
          </a:p>
          <a:p>
            <a:pPr eaLnBrk="1" fontAlgn="base" hangingPunct="1">
              <a:spcBef>
                <a:spcPct val="0"/>
              </a:spcBef>
              <a:spcAft>
                <a:spcPct val="0"/>
              </a:spcAft>
              <a:buFontTx/>
              <a:buNone/>
            </a:pPr>
            <a:r>
              <a:rPr kumimoji="0" lang="ja-JP" altLang="en-US" sz="1846" b="1">
                <a:solidFill>
                  <a:srgbClr val="000000"/>
                </a:solidFill>
                <a:latin typeface="Verdana" pitchFamily="34" charset="0"/>
              </a:rPr>
              <a:t>医療機関、療育機関、教育相談所、教育委員会</a:t>
            </a:r>
          </a:p>
          <a:p>
            <a:pPr eaLnBrk="1" fontAlgn="base" hangingPunct="1">
              <a:spcBef>
                <a:spcPct val="0"/>
              </a:spcBef>
              <a:spcAft>
                <a:spcPct val="0"/>
              </a:spcAft>
              <a:buFontTx/>
              <a:buNone/>
            </a:pPr>
            <a:r>
              <a:rPr kumimoji="0" lang="ja-JP" altLang="en-US" sz="1846" b="1">
                <a:solidFill>
                  <a:srgbClr val="000000"/>
                </a:solidFill>
                <a:latin typeface="Verdana" pitchFamily="34" charset="0"/>
              </a:rPr>
              <a:t>放課後等デイサービス、放課後児童クラブ</a:t>
            </a:r>
          </a:p>
          <a:p>
            <a:pPr eaLnBrk="1" fontAlgn="base" hangingPunct="1">
              <a:spcBef>
                <a:spcPct val="0"/>
              </a:spcBef>
              <a:spcAft>
                <a:spcPct val="0"/>
              </a:spcAft>
              <a:buFontTx/>
              <a:buNone/>
            </a:pPr>
            <a:r>
              <a:rPr kumimoji="0" lang="ja-JP" altLang="en-US" sz="1846" b="1">
                <a:solidFill>
                  <a:srgbClr val="000000"/>
                </a:solidFill>
                <a:latin typeface="Verdana" pitchFamily="34" charset="0"/>
              </a:rPr>
              <a:t>障害児入所施設、相談支援事業所　等</a:t>
            </a:r>
          </a:p>
        </p:txBody>
      </p:sp>
      <p:sp>
        <p:nvSpPr>
          <p:cNvPr id="17419" name="Text Box 18"/>
          <p:cNvSpPr txBox="1">
            <a:spLocks noChangeArrowheads="1"/>
          </p:cNvSpPr>
          <p:nvPr/>
        </p:nvSpPr>
        <p:spPr bwMode="auto">
          <a:xfrm>
            <a:off x="684266" y="4957484"/>
            <a:ext cx="1604927" cy="433196"/>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2215">
                <a:solidFill>
                  <a:srgbClr val="000000"/>
                </a:solidFill>
                <a:latin typeface="Verdana" pitchFamily="34" charset="0"/>
              </a:rPr>
              <a:t>（学齢後期）</a:t>
            </a:r>
          </a:p>
        </p:txBody>
      </p:sp>
      <p:sp>
        <p:nvSpPr>
          <p:cNvPr id="17420" name="Text Box 19"/>
          <p:cNvSpPr txBox="1">
            <a:spLocks noChangeArrowheads="1"/>
          </p:cNvSpPr>
          <p:nvPr/>
        </p:nvSpPr>
        <p:spPr bwMode="auto">
          <a:xfrm>
            <a:off x="2432050" y="5062992"/>
            <a:ext cx="5474576" cy="944489"/>
          </a:xfrm>
          <a:prstGeom prst="rect">
            <a:avLst/>
          </a:prstGeom>
          <a:noFill/>
          <a:ln>
            <a:noFill/>
          </a:ln>
          <a:effectLst>
            <a:prstShdw prst="shdw12">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kumimoji="0" lang="ja-JP" altLang="en-US" sz="1846" b="1">
                <a:solidFill>
                  <a:srgbClr val="000000"/>
                </a:solidFill>
                <a:latin typeface="Verdana" pitchFamily="34" charset="0"/>
              </a:rPr>
              <a:t>企業や障害福祉サービス等での実習、体験</a:t>
            </a:r>
          </a:p>
          <a:p>
            <a:pPr eaLnBrk="1" fontAlgn="base" hangingPunct="1">
              <a:spcBef>
                <a:spcPct val="0"/>
              </a:spcBef>
              <a:spcAft>
                <a:spcPct val="0"/>
              </a:spcAft>
              <a:buFontTx/>
              <a:buNone/>
            </a:pPr>
            <a:r>
              <a:rPr kumimoji="0" lang="ja-JP" altLang="en-US" sz="1846" b="1">
                <a:solidFill>
                  <a:srgbClr val="000000"/>
                </a:solidFill>
                <a:latin typeface="Verdana" pitchFamily="34" charset="0"/>
              </a:rPr>
              <a:t>地域障害者職業センター、ハローワーク</a:t>
            </a:r>
          </a:p>
          <a:p>
            <a:pPr eaLnBrk="1" fontAlgn="base" hangingPunct="1">
              <a:spcBef>
                <a:spcPct val="0"/>
              </a:spcBef>
              <a:spcAft>
                <a:spcPct val="0"/>
              </a:spcAft>
              <a:buFontTx/>
              <a:buNone/>
            </a:pPr>
            <a:r>
              <a:rPr kumimoji="0" lang="ja-JP" altLang="en-US" sz="1846" b="1">
                <a:solidFill>
                  <a:srgbClr val="000000"/>
                </a:solidFill>
                <a:latin typeface="Verdana" pitchFamily="34" charset="0"/>
              </a:rPr>
              <a:t>障害者就業･生活支援センター、相談支援事業所　等</a:t>
            </a:r>
          </a:p>
        </p:txBody>
      </p:sp>
      <p:pic>
        <p:nvPicPr>
          <p:cNvPr id="17421" name="Picture 21" descr="MC90044574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5" y="5156689"/>
            <a:ext cx="463550" cy="121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22" descr="MC900445738[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0835" y="2763715"/>
            <a:ext cx="600075" cy="1103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27" descr="MC90044573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2988" y="3827584"/>
            <a:ext cx="601662" cy="1185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4" name="Line 28"/>
          <p:cNvSpPr>
            <a:spLocks noChangeShapeType="1"/>
          </p:cNvSpPr>
          <p:nvPr/>
        </p:nvSpPr>
        <p:spPr bwMode="auto">
          <a:xfrm>
            <a:off x="539750" y="1502020"/>
            <a:ext cx="8229600" cy="0"/>
          </a:xfrm>
          <a:prstGeom prst="line">
            <a:avLst/>
          </a:prstGeom>
          <a:noFill/>
          <a:ln w="28575">
            <a:solidFill>
              <a:srgbClr val="FF0000"/>
            </a:solidFill>
            <a:round/>
            <a:headEnd/>
            <a:tailEnd/>
          </a:ln>
          <a:effectLst>
            <a:outerShdw algn="ctr" rotWithShape="0">
              <a:schemeClr val="bg2">
                <a:alpha val="50000"/>
              </a:schemeClr>
            </a:outerShdw>
          </a:effectLst>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kumimoji="0" lang="ja-JP" altLang="en-US" sz="3692">
              <a:solidFill>
                <a:srgbClr val="000000"/>
              </a:solidFill>
            </a:endParaRPr>
          </a:p>
        </p:txBody>
      </p:sp>
      <p:sp>
        <p:nvSpPr>
          <p:cNvPr id="17426" name="テキスト ボックス 24"/>
          <p:cNvSpPr txBox="1">
            <a:spLocks noChangeArrowheads="1"/>
          </p:cNvSpPr>
          <p:nvPr/>
        </p:nvSpPr>
        <p:spPr bwMode="auto">
          <a:xfrm>
            <a:off x="900118" y="5555361"/>
            <a:ext cx="1220206" cy="603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ea typeface="ＭＳ Ｐゴシック" pitchFamily="50" charset="-128"/>
              </a:defRPr>
            </a:lvl1pPr>
            <a:lvl2pPr marL="742950" indent="-285750" eaLnBrk="0" hangingPunct="0">
              <a:spcBef>
                <a:spcPct val="20000"/>
              </a:spcBef>
              <a:buChar char="–"/>
              <a:defRPr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50" charset="-128"/>
              </a:defRPr>
            </a:lvl9pPr>
          </a:lstStyle>
          <a:p>
            <a:pPr eaLnBrk="1" fontAlgn="base" hangingPunct="1">
              <a:spcBef>
                <a:spcPct val="0"/>
              </a:spcBef>
              <a:spcAft>
                <a:spcPct val="0"/>
              </a:spcAft>
              <a:buFontTx/>
              <a:buNone/>
            </a:pPr>
            <a:r>
              <a:rPr lang="ja-JP" altLang="en-US" sz="1662">
                <a:solidFill>
                  <a:srgbClr val="000000"/>
                </a:solidFill>
              </a:rPr>
              <a:t>卒後を見据</a:t>
            </a:r>
            <a:endParaRPr lang="en-US" altLang="ja-JP" sz="1662">
              <a:solidFill>
                <a:srgbClr val="000000"/>
              </a:solidFill>
            </a:endParaRPr>
          </a:p>
          <a:p>
            <a:pPr eaLnBrk="1" fontAlgn="base" hangingPunct="1">
              <a:spcBef>
                <a:spcPct val="0"/>
              </a:spcBef>
              <a:spcAft>
                <a:spcPct val="0"/>
              </a:spcAft>
              <a:buFontTx/>
              <a:buNone/>
            </a:pPr>
            <a:r>
              <a:rPr lang="ja-JP" altLang="en-US" sz="1662">
                <a:solidFill>
                  <a:srgbClr val="000000"/>
                </a:solidFill>
              </a:rPr>
              <a:t>えた支援</a:t>
            </a:r>
            <a:endParaRPr lang="en-US" altLang="ja-JP" sz="1846">
              <a:solidFill>
                <a:srgbClr val="000000"/>
              </a:solidFill>
            </a:endParaRPr>
          </a:p>
        </p:txBody>
      </p:sp>
      <p:sp>
        <p:nvSpPr>
          <p:cNvPr id="21" name="テキスト ボックス 20">
            <a:extLst>
              <a:ext uri="{FF2B5EF4-FFF2-40B4-BE49-F238E27FC236}">
                <a16:creationId xmlns:a16="http://schemas.microsoft.com/office/drawing/2014/main" id="{7D8267A9-734F-4C46-B961-6161FA0AA6D3}"/>
              </a:ext>
            </a:extLst>
          </p:cNvPr>
          <p:cNvSpPr txBox="1"/>
          <p:nvPr/>
        </p:nvSpPr>
        <p:spPr>
          <a:xfrm>
            <a:off x="409511" y="253485"/>
            <a:ext cx="652936" cy="369332"/>
          </a:xfrm>
          <a:prstGeom prst="rect">
            <a:avLst/>
          </a:prstGeom>
          <a:noFill/>
          <a:ln>
            <a:solidFill>
              <a:schemeClr val="tx2"/>
            </a:solidFill>
          </a:ln>
        </p:spPr>
        <p:txBody>
          <a:bodyPr wrap="square" rtlCol="0">
            <a:spAutoFit/>
          </a:bodyPr>
          <a:lstStyle/>
          <a:p>
            <a:r>
              <a:rPr kumimoji="1" lang="ja-JP" altLang="en-US" dirty="0"/>
              <a:t>参考</a:t>
            </a:r>
          </a:p>
        </p:txBody>
      </p:sp>
    </p:spTree>
    <p:extLst>
      <p:ext uri="{BB962C8B-B14F-4D97-AF65-F5344CB8AC3E}">
        <p14:creationId xmlns:p14="http://schemas.microsoft.com/office/powerpoint/2010/main" val="3353440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