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&#65279;<?xml version="1.0" encoding="utf-8" standalone="yes"?>
<Relationships xmlns="http://schemas.openxmlformats.org/package/2006/relationships">
  <Relationship Id="rId2" Type="http://schemas.openxmlformats.org/package/2006/relationships/metadata/thumbnail" Target="docProps/thumbnail.jpeg" />
  <Relationship Id="rId1" Type="http://schemas.openxmlformats.org/officeDocument/2006/relationships/officeDocument" Target="ppt/presentation.xml" />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12"/>
  </p:notesMasterIdLst>
  <p:sldIdLst>
    <p:sldId id="256" r:id="rId2"/>
    <p:sldId id="257" r:id="rId3"/>
    <p:sldId id="258" r:id="rId4"/>
    <p:sldId id="259" r:id="rId5"/>
    <p:sldId id="260" r:id="rId6"/>
    <p:sldId id="262" r:id="rId7"/>
    <p:sldId id="263" r:id="rId8"/>
    <p:sldId id="264" r:id="rId9"/>
    <p:sldId id="265" r:id="rId10"/>
    <p:sldId id="261" r:id="rId11"/>
  </p:sldIdLst>
  <p:sldSz cx="9144000" cy="6858000" type="screen4x3"/>
  <p:notesSz cx="9144000" cy="6858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0"/>
    <p:restoredTop sz="87454" autoAdjust="0"/>
  </p:normalViewPr>
  <p:slideViewPr>
    <p:cSldViewPr snapToGrid="0" snapToObjects="1" showGuides="1">
      <p:cViewPr varScale="1">
        <p:scale>
          <a:sx n="63" d="100"/>
          <a:sy n="63" d="100"/>
        </p:scale>
        <p:origin x="1596" y="72"/>
      </p:cViewPr>
      <p:guideLst>
        <p:guide orient="horz" pos="2160"/>
        <p:guide pos="2880"/>
      </p:guideLst>
    </p:cSldViewPr>
  </p:slideViewPr>
  <p:notesTextViewPr>
    <p:cViewPr>
      <p:scale>
        <a:sx n="1" d="1"/>
        <a:sy n="1" d="1"/>
      </p:scale>
      <p:origin x="0" y="0"/>
    </p:cViewPr>
  </p:notesTextViewPr>
  <p:gridSpacing cx="72008" cy="72008"/>
</p:viewPr>
</file>

<file path=ppt/_rels/presentation.xml.rels>&#65279;<?xml version="1.0" encoding="utf-8" standalone="yes"?>
<Relationships xmlns="http://schemas.openxmlformats.org/package/2006/relationships">
  <Relationship Id="rId8" Type="http://schemas.openxmlformats.org/officeDocument/2006/relationships/slide" Target="slides/slide7.xml" />
  <Relationship Id="rId13" Type="http://schemas.openxmlformats.org/officeDocument/2006/relationships/presProps" Target="presProps.xml" />
  <Relationship Id="rId3" Type="http://schemas.openxmlformats.org/officeDocument/2006/relationships/slide" Target="slides/slide2.xml" />
  <Relationship Id="rId7" Type="http://schemas.openxmlformats.org/officeDocument/2006/relationships/slide" Target="slides/slide6.xml" />
  <Relationship Id="rId12" Type="http://schemas.openxmlformats.org/officeDocument/2006/relationships/notesMaster" Target="notesMasters/notesMaster1.xml" />
  <Relationship Id="rId2" Type="http://schemas.openxmlformats.org/officeDocument/2006/relationships/slide" Target="slides/slide1.xml" />
  <Relationship Id="rId16" Type="http://schemas.openxmlformats.org/officeDocument/2006/relationships/tableStyles" Target="tableStyles.xml" />
  <Relationship Id="rId1" Type="http://schemas.openxmlformats.org/officeDocument/2006/relationships/slideMaster" Target="slideMasters/slideMaster1.xml" />
  <Relationship Id="rId6" Type="http://schemas.openxmlformats.org/officeDocument/2006/relationships/slide" Target="slides/slide5.xml" />
  <Relationship Id="rId11" Type="http://schemas.openxmlformats.org/officeDocument/2006/relationships/slide" Target="slides/slide10.xml" />
  <Relationship Id="rId5" Type="http://schemas.openxmlformats.org/officeDocument/2006/relationships/slide" Target="slides/slide4.xml" />
  <Relationship Id="rId15" Type="http://schemas.openxmlformats.org/officeDocument/2006/relationships/theme" Target="theme/theme1.xml" />
  <Relationship Id="rId10" Type="http://schemas.openxmlformats.org/officeDocument/2006/relationships/slide" Target="slides/slide9.xml" />
  <Relationship Id="rId4" Type="http://schemas.openxmlformats.org/officeDocument/2006/relationships/slide" Target="slides/slide3.xml" />
  <Relationship Id="rId9" Type="http://schemas.openxmlformats.org/officeDocument/2006/relationships/slide" Target="slides/slide8.xml" />
  <Relationship Id="rId14" Type="http://schemas.openxmlformats.org/officeDocument/2006/relationships/viewProps" Target="viewProps.xml" />
</Relationships>
</file>

<file path=ppt/notesMasters/_rels/notesMaster1.xml.rels>&#65279;<?xml version="1.0" encoding="utf-8" standalone="yes"?>
<Relationships xmlns="http://schemas.openxmlformats.org/package/2006/relationships">
  <Relationship Id="rId1" Type="http://schemas.openxmlformats.org/officeDocument/2006/relationships/theme" Target="../theme/theme2.xml" />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B6A8E9E-7288-482C-9D04-267C99479D29}" type="datetimeFigureOut">
              <a:rPr kumimoji="1" lang="ja-JP" altLang="en-US" smtClean="0"/>
              <a:t>2021/6/30</a:t>
            </a:fld>
            <a:endParaRPr kumimoji="1" lang="ja-JP" altLang="en-US"/>
          </a:p>
        </p:txBody>
      </p:sp>
      <p:sp>
        <p:nvSpPr>
          <p:cNvPr id="4" name="スライド イメージ プレースホルダー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81B5FB01-D6EF-4B7F-84DD-444D86F4EBD5}" type="slidenum">
              <a:rPr kumimoji="1" lang="ja-JP" altLang="en-US" smtClean="0"/>
              <a:t>‹#›</a:t>
            </a:fld>
            <a:endParaRPr kumimoji="1" lang="ja-JP" altLang="en-US"/>
          </a:p>
        </p:txBody>
      </p:sp>
    </p:spTree>
    <p:extLst>
      <p:ext uri="{BB962C8B-B14F-4D97-AF65-F5344CB8AC3E}">
        <p14:creationId xmlns:p14="http://schemas.microsoft.com/office/powerpoint/2010/main" val="3831949045"/>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&#65279;<?xml version="1.0" encoding="utf-8" standalone="yes"?>
<Relationships xmlns="http://schemas.openxmlformats.org/package/2006/relationships">
  <Relationship Id="rId2" Type="http://schemas.openxmlformats.org/officeDocument/2006/relationships/slide" Target="../slides/slide8.xml" />
  <Relationship Id="rId1" Type="http://schemas.openxmlformats.org/officeDocument/2006/relationships/notesMaster" Target="../notesMasters/notesMaster1.xml" />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r>
              <a:rPr kumimoji="1" lang="ja-JP" altLang="en-US" dirty="0"/>
              <a:t>教育や医療との連携</a:t>
            </a:r>
          </a:p>
        </p:txBody>
      </p:sp>
      <p:sp>
        <p:nvSpPr>
          <p:cNvPr id="4" name="スライド番号プレースホルダー 3"/>
          <p:cNvSpPr>
            <a:spLocks noGrp="1"/>
          </p:cNvSpPr>
          <p:nvPr>
            <p:ph type="sldNum" sz="quarter" idx="5"/>
          </p:nvPr>
        </p:nvSpPr>
        <p:spPr/>
        <p:txBody>
          <a:bodyPr/>
          <a:lstStyle/>
          <a:p>
            <a:fld id="{81B5FB01-D6EF-4B7F-84DD-444D86F4EBD5}" type="slidenum">
              <a:rPr kumimoji="1" lang="ja-JP" altLang="en-US" smtClean="0"/>
              <a:t>8</a:t>
            </a:fld>
            <a:endParaRPr kumimoji="1" lang="ja-JP" altLang="en-US"/>
          </a:p>
        </p:txBody>
      </p:sp>
    </p:spTree>
    <p:extLst>
      <p:ext uri="{BB962C8B-B14F-4D97-AF65-F5344CB8AC3E}">
        <p14:creationId xmlns:p14="http://schemas.microsoft.com/office/powerpoint/2010/main" val="1292780552"/>
      </p:ext>
    </p:extLst>
  </p:cSld>
  <p:clrMapOvr>
    <a:masterClrMapping/>
  </p:clrMapOvr>
</p:notes>
</file>

<file path=ppt/slideLayouts/_rels/slideLayout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0.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11.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2.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3.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4.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5.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6.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7.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8.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_rels/slideLayout9.xml.rels>&#65279;<?xml version="1.0" encoding="utf-8" standalone="yes"?>
<Relationships xmlns="http://schemas.openxmlformats.org/package/2006/relationships">
  <Relationship Id="rId1" Type="http://schemas.openxmlformats.org/officeDocument/2006/relationships/slideMaster" Target="../slideMasters/slideMaster1.xml" />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5118282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79009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645697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757586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1812606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951395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307979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2308954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38691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42280486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59A838A5-C748-C443-AE09-5342AB7A91CE}" type="datetimeFigureOut">
              <a:rPr kumimoji="1" lang="ja-JP" altLang="en-US" smtClean="0"/>
              <a:t>2021/6/30</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1406299676"/>
      </p:ext>
    </p:extLst>
  </p:cSld>
  <p:clrMapOvr>
    <a:masterClrMapping/>
  </p:clrMapOvr>
</p:sldLayout>
</file>

<file path=ppt/slideMasters/_rels/slideMaster1.xml.rels>&#65279;<?xml version="1.0" encoding="utf-8" standalone="yes"?>
<Relationships xmlns="http://schemas.openxmlformats.org/package/2006/relationships">
  <Relationship Id="rId8" Type="http://schemas.openxmlformats.org/officeDocument/2006/relationships/slideLayout" Target="../slideLayouts/slideLayout8.xml" />
  <Relationship Id="rId3" Type="http://schemas.openxmlformats.org/officeDocument/2006/relationships/slideLayout" Target="../slideLayouts/slideLayout3.xml" />
  <Relationship Id="rId7" Type="http://schemas.openxmlformats.org/officeDocument/2006/relationships/slideLayout" Target="../slideLayouts/slideLayout7.xml" />
  <Relationship Id="rId12" Type="http://schemas.openxmlformats.org/officeDocument/2006/relationships/theme" Target="../theme/theme1.xml" />
  <Relationship Id="rId2" Type="http://schemas.openxmlformats.org/officeDocument/2006/relationships/slideLayout" Target="../slideLayouts/slideLayout2.xml" />
  <Relationship Id="rId1" Type="http://schemas.openxmlformats.org/officeDocument/2006/relationships/slideLayout" Target="../slideLayouts/slideLayout1.xml" />
  <Relationship Id="rId6" Type="http://schemas.openxmlformats.org/officeDocument/2006/relationships/slideLayout" Target="../slideLayouts/slideLayout6.xml" />
  <Relationship Id="rId11" Type="http://schemas.openxmlformats.org/officeDocument/2006/relationships/slideLayout" Target="../slideLayouts/slideLayout11.xml" />
  <Relationship Id="rId5" Type="http://schemas.openxmlformats.org/officeDocument/2006/relationships/slideLayout" Target="../slideLayouts/slideLayout5.xml" />
  <Relationship Id="rId10" Type="http://schemas.openxmlformats.org/officeDocument/2006/relationships/slideLayout" Target="../slideLayouts/slideLayout10.xml" />
  <Relationship Id="rId4" Type="http://schemas.openxmlformats.org/officeDocument/2006/relationships/slideLayout" Target="../slideLayouts/slideLayout4.xml" />
  <Relationship Id="rId9" Type="http://schemas.openxmlformats.org/officeDocument/2006/relationships/slideLayout" Target="../slideLayouts/slideLayout9.xml" />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9A838A5-C748-C443-AE09-5342AB7A91CE}" type="datetimeFigureOut">
              <a:rPr kumimoji="1" lang="ja-JP" altLang="en-US" smtClean="0"/>
              <a:t>2021/6/30</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07EE786-56F2-4A4C-AF19-34F6DFFF41E5}" type="slidenum">
              <a:rPr kumimoji="1" lang="ja-JP" altLang="en-US" smtClean="0"/>
              <a:t>‹#›</a:t>
            </a:fld>
            <a:endParaRPr kumimoji="1" lang="ja-JP" altLang="en-US"/>
          </a:p>
        </p:txBody>
      </p:sp>
    </p:spTree>
    <p:extLst>
      <p:ext uri="{BB962C8B-B14F-4D97-AF65-F5344CB8AC3E}">
        <p14:creationId xmlns:p14="http://schemas.microsoft.com/office/powerpoint/2010/main" val="3671129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&#65279;<?xml version="1.0" encoding="utf-8" standalone="yes"?>
<Relationships xmlns="http://schemas.openxmlformats.org/package/2006/relationships">
  <Relationship Id="rId1" Type="http://schemas.openxmlformats.org/officeDocument/2006/relationships/slideLayout" Target="../slideLayouts/slideLayout1.xml" />
</Relationships>
</file>

<file path=ppt/slides/_rels/slide10.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2.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3.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4.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5.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6.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7.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_rels/slide8.xml.rels>&#65279;<?xml version="1.0" encoding="utf-8" standalone="yes"?>
<Relationships xmlns="http://schemas.openxmlformats.org/package/2006/relationships">
  <Relationship Id="rId2" Type="http://schemas.openxmlformats.org/officeDocument/2006/relationships/notesSlide" Target="../notesSlides/notesSlide1.xml" />
  <Relationship Id="rId1" Type="http://schemas.openxmlformats.org/officeDocument/2006/relationships/slideLayout" Target="../slideLayouts/slideLayout2.xml" />
</Relationships>
</file>

<file path=ppt/slides/_rels/slide9.xml.rels>&#65279;<?xml version="1.0" encoding="utf-8" standalone="yes"?>
<Relationships xmlns="http://schemas.openxmlformats.org/package/2006/relationships">
  <Relationship Id="rId1" Type="http://schemas.openxmlformats.org/officeDocument/2006/relationships/slideLayout" Target="../slideLayouts/slideLayout2.xml" />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4A39A4E-A567-2947-9DCD-C621A4DBD002}"/>
              </a:ext>
            </a:extLst>
          </p:cNvPr>
          <p:cNvSpPr>
            <a:spLocks noGrp="1"/>
          </p:cNvSpPr>
          <p:nvPr>
            <p:ph type="ctrTitle"/>
          </p:nvPr>
        </p:nvSpPr>
        <p:spPr>
          <a:xfrm>
            <a:off x="284356" y="1699139"/>
            <a:ext cx="8575288" cy="2387600"/>
          </a:xfrm>
        </p:spPr>
        <p:txBody>
          <a:bodyPr>
            <a:normAutofit fontScale="90000"/>
          </a:bodyPr>
          <a:lstStyle/>
          <a:p>
            <a:pPr algn="l"/>
            <a:r>
              <a:rPr lang="ja-JP" altLang="en-US" dirty="0">
                <a:latin typeface="Meiryo" panose="020B0604030504040204" pitchFamily="34" charset="-128"/>
                <a:ea typeface="Meiryo" panose="020B0604030504040204" pitchFamily="34" charset="-128"/>
              </a:rPr>
              <a:t>演習</a:t>
            </a:r>
            <a:br>
              <a:rPr lang="en-US" altLang="ja-JP" dirty="0">
                <a:latin typeface="Meiryo" panose="020B0604030504040204" pitchFamily="34" charset="-128"/>
                <a:ea typeface="Meiryo" panose="020B0604030504040204" pitchFamily="34" charset="-128"/>
              </a:rPr>
            </a:br>
            <a:r>
              <a:rPr lang="ja-JP" altLang="en-US" dirty="0">
                <a:latin typeface="Meiryo" panose="020B0604030504040204" pitchFamily="34" charset="-128"/>
                <a:ea typeface="Meiryo" panose="020B0604030504040204" pitchFamily="34" charset="-128"/>
              </a:rPr>
              <a:t>児童期における相談支援の初期的な対応</a:t>
            </a:r>
            <a:br>
              <a:rPr lang="en-US" altLang="ja-JP" dirty="0">
                <a:latin typeface="Meiryo" panose="020B0604030504040204" pitchFamily="34" charset="-128"/>
                <a:ea typeface="Meiryo" panose="020B0604030504040204" pitchFamily="34" charset="-128"/>
              </a:rPr>
            </a:br>
            <a:r>
              <a:rPr lang="ja-JP" altLang="en-US" dirty="0">
                <a:latin typeface="Meiryo" panose="020B0604030504040204" pitchFamily="34" charset="-128"/>
                <a:ea typeface="Meiryo" panose="020B0604030504040204" pitchFamily="34" charset="-128"/>
              </a:rPr>
              <a:t>　　</a:t>
            </a:r>
            <a:br>
              <a:rPr lang="en-US" altLang="ja-JP" dirty="0">
                <a:latin typeface="Meiryo" panose="020B0604030504040204" pitchFamily="34" charset="-128"/>
                <a:ea typeface="Meiryo" panose="020B0604030504040204" pitchFamily="34" charset="-128"/>
              </a:rPr>
            </a:br>
            <a:r>
              <a:rPr lang="ja-JP" altLang="en-US" dirty="0">
                <a:latin typeface="Meiryo" panose="020B0604030504040204" pitchFamily="34" charset="-128"/>
                <a:ea typeface="Meiryo" panose="020B0604030504040204" pitchFamily="34" charset="-128"/>
              </a:rPr>
              <a:t>　　</a:t>
            </a:r>
            <a:r>
              <a:rPr lang="ja-JP" altLang="en-US" sz="4000" dirty="0">
                <a:latin typeface="Meiryo" panose="020B0604030504040204" pitchFamily="34" charset="-128"/>
                <a:ea typeface="Meiryo" panose="020B0604030504040204" pitchFamily="34" charset="-128"/>
              </a:rPr>
              <a:t>についての概要と解説　１２０分</a:t>
            </a:r>
            <a:endParaRPr kumimoji="1" lang="ja-JP" altLang="en-US" sz="4000" dirty="0">
              <a:latin typeface="Meiryo" panose="020B0604030504040204" pitchFamily="34" charset="-128"/>
              <a:ea typeface="Meiryo" panose="020B0604030504040204" pitchFamily="34" charset="-128"/>
            </a:endParaRPr>
          </a:p>
        </p:txBody>
      </p:sp>
      <p:sp>
        <p:nvSpPr>
          <p:cNvPr id="3" name="字幕 2">
            <a:extLst>
              <a:ext uri="{FF2B5EF4-FFF2-40B4-BE49-F238E27FC236}">
                <a16:creationId xmlns:a16="http://schemas.microsoft.com/office/drawing/2014/main" id="{5D33A774-764C-144C-A5BB-7D9ABD7D9978}"/>
              </a:ext>
            </a:extLst>
          </p:cNvPr>
          <p:cNvSpPr>
            <a:spLocks noGrp="1"/>
          </p:cNvSpPr>
          <p:nvPr>
            <p:ph type="subTitle" idx="1"/>
          </p:nvPr>
        </p:nvSpPr>
        <p:spPr>
          <a:xfrm>
            <a:off x="1143000" y="5202238"/>
            <a:ext cx="6858000" cy="1655762"/>
          </a:xfrm>
        </p:spPr>
        <p:txBody>
          <a:bodyPr>
            <a:normAutofit/>
          </a:bodyPr>
          <a:lstStyle/>
          <a:p>
            <a:r>
              <a:rPr lang="ja-JP" altLang="en-US" dirty="0">
                <a:latin typeface="Meiryo" panose="020B0604030504040204" pitchFamily="34" charset="-128"/>
                <a:ea typeface="Meiryo" panose="020B0604030504040204" pitchFamily="34" charset="-128"/>
              </a:rPr>
              <a:t>（社福）唐池学園　</a:t>
            </a:r>
            <a:r>
              <a:rPr kumimoji="1" lang="ja-JP" altLang="en-US" dirty="0">
                <a:latin typeface="Meiryo" panose="020B0604030504040204" pitchFamily="34" charset="-128"/>
                <a:ea typeface="Meiryo" panose="020B0604030504040204" pitchFamily="34" charset="-128"/>
              </a:rPr>
              <a:t>貴志園</a:t>
            </a:r>
            <a:endParaRPr lang="en-US" altLang="ja-JP" dirty="0">
              <a:latin typeface="Meiryo" panose="020B0604030504040204" pitchFamily="34" charset="-128"/>
              <a:ea typeface="Meiryo" panose="020B0604030504040204" pitchFamily="34" charset="-128"/>
            </a:endParaRPr>
          </a:p>
          <a:p>
            <a:endParaRPr kumimoji="1" lang="en-US" altLang="ja-JP" dirty="0">
              <a:latin typeface="Meiryo" panose="020B0604030504040204" pitchFamily="34" charset="-128"/>
              <a:ea typeface="Meiryo" panose="020B0604030504040204" pitchFamily="34" charset="-128"/>
            </a:endParaRPr>
          </a:p>
          <a:p>
            <a:r>
              <a:rPr kumimoji="1" lang="ja-JP" altLang="en-US" dirty="0">
                <a:latin typeface="Meiryo" panose="020B0604030504040204" pitchFamily="34" charset="-128"/>
                <a:ea typeface="Meiryo" panose="020B0604030504040204" pitchFamily="34" charset="-128"/>
              </a:rPr>
              <a:t>小川　陽</a:t>
            </a:r>
          </a:p>
        </p:txBody>
      </p:sp>
    </p:spTree>
    <p:extLst>
      <p:ext uri="{BB962C8B-B14F-4D97-AF65-F5344CB8AC3E}">
        <p14:creationId xmlns:p14="http://schemas.microsoft.com/office/powerpoint/2010/main" val="32403829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normAutofit/>
          </a:bodyPr>
          <a:lstStyle/>
          <a:p>
            <a:r>
              <a:rPr lang="ja-JP" altLang="ja-JP" sz="2800" dirty="0">
                <a:effectLst/>
                <a:latin typeface="Meiryo" panose="020B0604030504040204" pitchFamily="34" charset="-128"/>
                <a:ea typeface="Meiryo" panose="020B0604030504040204" pitchFamily="34" charset="-128"/>
                <a:cs typeface="Times New Roman" panose="02020603050405020304" pitchFamily="18" charset="0"/>
              </a:rPr>
              <a:t>都道府県研修で本講義を実施する際に</a:t>
            </a:r>
            <a:br>
              <a:rPr lang="en-US" altLang="ja-JP" sz="2800" dirty="0">
                <a:effectLst/>
                <a:latin typeface="Meiryo" panose="020B0604030504040204" pitchFamily="34" charset="-128"/>
                <a:ea typeface="Meiryo" panose="020B0604030504040204" pitchFamily="34" charset="-128"/>
                <a:cs typeface="Times New Roman" panose="02020603050405020304" pitchFamily="18" charset="0"/>
              </a:rPr>
            </a:br>
            <a:r>
              <a:rPr lang="ja-JP" altLang="en-US" sz="2800" dirty="0">
                <a:effectLst/>
                <a:latin typeface="Meiryo" panose="020B0604030504040204" pitchFamily="34" charset="-128"/>
                <a:ea typeface="Meiryo" panose="020B0604030504040204" pitchFamily="34" charset="-128"/>
                <a:cs typeface="Times New Roman" panose="02020603050405020304" pitchFamily="18" charset="0"/>
              </a:rPr>
              <a:t>　　　　　　　</a:t>
            </a:r>
            <a:r>
              <a:rPr lang="ja-JP" altLang="ja-JP" sz="2800" dirty="0">
                <a:effectLst/>
                <a:latin typeface="Meiryo" panose="020B0604030504040204" pitchFamily="34" charset="-128"/>
                <a:ea typeface="Meiryo" panose="020B0604030504040204" pitchFamily="34" charset="-128"/>
                <a:cs typeface="Times New Roman" panose="02020603050405020304" pitchFamily="18" charset="0"/>
              </a:rPr>
              <a:t>検討して欲しいこと</a:t>
            </a:r>
            <a:r>
              <a:rPr lang="ja-JP" altLang="en-US" sz="2800" dirty="0">
                <a:effectLst/>
                <a:latin typeface="Meiryo" panose="020B0604030504040204" pitchFamily="34" charset="-128"/>
                <a:ea typeface="Meiryo" panose="020B0604030504040204" pitchFamily="34" charset="-128"/>
                <a:cs typeface="Times New Roman" panose="02020603050405020304" pitchFamily="18" charset="0"/>
              </a:rPr>
              <a:t>（まとめ）</a:t>
            </a:r>
            <a:endParaRPr kumimoji="1" lang="ja-JP" altLang="en-US" sz="4800" dirty="0">
              <a:latin typeface="Meiryo" panose="020B0604030504040204" pitchFamily="34" charset="-128"/>
              <a:ea typeface="Meiryo" panose="020B0604030504040204" pitchFamily="34" charset="-128"/>
            </a:endParaRPr>
          </a:p>
        </p:txBody>
      </p:sp>
      <p:sp>
        <p:nvSpPr>
          <p:cNvPr id="4" name="コンテンツ プレースホルダー 2">
            <a:extLst>
              <a:ext uri="{FF2B5EF4-FFF2-40B4-BE49-F238E27FC236}">
                <a16:creationId xmlns:a16="http://schemas.microsoft.com/office/drawing/2014/main" id="{9F33031F-0597-4FB5-BBD0-91FA81B140B2}"/>
              </a:ext>
            </a:extLst>
          </p:cNvPr>
          <p:cNvSpPr>
            <a:spLocks noGrp="1"/>
          </p:cNvSpPr>
          <p:nvPr>
            <p:ph idx="1"/>
          </p:nvPr>
        </p:nvSpPr>
        <p:spPr>
          <a:xfrm>
            <a:off x="628650" y="1955409"/>
            <a:ext cx="7886699" cy="4046146"/>
          </a:xfrm>
        </p:spPr>
        <p:txBody>
          <a:bodyPr anchor="ctr">
            <a:normAutofit/>
          </a:bodyPr>
          <a:lstStyle/>
          <a:p>
            <a:r>
              <a:rPr kumimoji="1" lang="ja-JP" altLang="en-US" sz="2000" dirty="0">
                <a:latin typeface="+mn-ea"/>
              </a:rPr>
              <a:t>演習講師は可能であれば講義</a:t>
            </a:r>
            <a:r>
              <a:rPr kumimoji="1" lang="en-US" altLang="ja-JP" sz="2000" dirty="0">
                <a:latin typeface="+mn-ea"/>
              </a:rPr>
              <a:t>『</a:t>
            </a:r>
            <a:r>
              <a:rPr kumimoji="1" lang="ja-JP" altLang="en-US" sz="2000" dirty="0">
                <a:latin typeface="+mn-ea"/>
              </a:rPr>
              <a:t>児童期における相談支援の目指すべき方向性</a:t>
            </a:r>
            <a:r>
              <a:rPr kumimoji="1" lang="en-US" altLang="ja-JP" sz="2000" dirty="0">
                <a:latin typeface="+mn-ea"/>
              </a:rPr>
              <a:t>』</a:t>
            </a:r>
            <a:r>
              <a:rPr kumimoji="1" lang="ja-JP" altLang="en-US" sz="2000" dirty="0">
                <a:latin typeface="+mn-ea"/>
              </a:rPr>
              <a:t>の講師が兼務あるいは補助対応可能になると良いでしょう</a:t>
            </a:r>
            <a:endParaRPr kumimoji="1" lang="en-US" altLang="ja-JP" sz="2000" dirty="0">
              <a:latin typeface="+mn-ea"/>
            </a:endParaRPr>
          </a:p>
          <a:p>
            <a:r>
              <a:rPr kumimoji="1" lang="ja-JP" altLang="en-US" sz="2000" dirty="0">
                <a:latin typeface="+mn-ea"/>
              </a:rPr>
              <a:t>研修の企画運営は講師陣を中心にミーティング等の機会を設け、地域性を反映したものになると良いでしょう</a:t>
            </a:r>
            <a:endParaRPr lang="en-US" altLang="ja-JP" sz="2000" dirty="0">
              <a:latin typeface="+mn-ea"/>
            </a:endParaRPr>
          </a:p>
          <a:p>
            <a:r>
              <a:rPr kumimoji="1" lang="ja-JP" altLang="en-US" sz="2000" dirty="0">
                <a:latin typeface="+mn-ea"/>
              </a:rPr>
              <a:t>研修での学習が支援現場に波及できるような仕掛けなどを考えられると良いでしょう</a:t>
            </a:r>
            <a:endParaRPr kumimoji="1" lang="en-US" altLang="ja-JP" sz="2000" dirty="0">
              <a:latin typeface="+mn-ea"/>
            </a:endParaRPr>
          </a:p>
          <a:p>
            <a:r>
              <a:rPr lang="ja-JP" altLang="en-US" sz="2000" dirty="0">
                <a:latin typeface="+mn-ea"/>
              </a:rPr>
              <a:t>小さな実践の蓄積がやがて地域全体の支援の質的向上に繋がります。研修実施を契機に地域自立支援協議会等との連動や自主的な活動等への繋がりなど、戦術的な視点で作戦を立てられると素敵ですね</a:t>
            </a:r>
            <a:endParaRPr lang="en-US" altLang="ja-JP" sz="2000" dirty="0">
              <a:latin typeface="+mn-ea"/>
            </a:endParaRPr>
          </a:p>
        </p:txBody>
      </p:sp>
    </p:spTree>
    <p:extLst>
      <p:ext uri="{BB962C8B-B14F-4D97-AF65-F5344CB8AC3E}">
        <p14:creationId xmlns:p14="http://schemas.microsoft.com/office/powerpoint/2010/main" val="28460311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p:txBody>
          <a:bodyPr/>
          <a:lstStyle/>
          <a:p>
            <a:r>
              <a:rPr kumimoji="1" lang="ja-JP" altLang="en-US" dirty="0">
                <a:latin typeface="Meiryo" panose="020B0604030504040204" pitchFamily="34" charset="-128"/>
                <a:ea typeface="Meiryo" panose="020B0604030504040204" pitchFamily="34" charset="-128"/>
              </a:rPr>
              <a:t>獲得目標</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p:txBody>
          <a:bodyPr/>
          <a:lstStyle/>
          <a:p>
            <a:r>
              <a:rPr kumimoji="1" lang="ja-JP" altLang="en-US" dirty="0">
                <a:latin typeface="Meiryo" panose="020B0604030504040204" pitchFamily="34" charset="-128"/>
                <a:ea typeface="Meiryo" panose="020B0604030504040204" pitchFamily="34" charset="-128"/>
              </a:rPr>
              <a:t>目指すべき障害児支援利用計画と個別支援計画の関係性について理解を深め実践できる</a:t>
            </a:r>
            <a:endParaRPr kumimoji="1" lang="en-US" altLang="ja-JP" dirty="0">
              <a:latin typeface="Meiryo" panose="020B0604030504040204" pitchFamily="34" charset="-128"/>
              <a:ea typeface="Meiryo" panose="020B0604030504040204" pitchFamily="34" charset="-128"/>
            </a:endParaRPr>
          </a:p>
          <a:p>
            <a:pPr marL="0" indent="0">
              <a:buNone/>
            </a:pPr>
            <a:endParaRPr kumimoji="1" lang="en-US" altLang="ja-JP" dirty="0">
              <a:latin typeface="Meiryo" panose="020B0604030504040204" pitchFamily="34" charset="-128"/>
              <a:ea typeface="Meiryo" panose="020B0604030504040204" pitchFamily="34" charset="-128"/>
            </a:endParaRPr>
          </a:p>
          <a:p>
            <a:r>
              <a:rPr lang="ja-JP" altLang="en-US" u="sng" dirty="0">
                <a:latin typeface="Meiryo" panose="020B0604030504040204" pitchFamily="34" charset="-128"/>
                <a:ea typeface="Meiryo" panose="020B0604030504040204" pitchFamily="34" charset="-128"/>
              </a:rPr>
              <a:t>支援現場において実践可能な知識等を学び、実践できる</a:t>
            </a:r>
            <a:endParaRPr lang="en-US" altLang="ja-JP" u="sng"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3395995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984CCD4-CE9D-4ABF-BE0A-C412BB17DF4A}"/>
              </a:ext>
            </a:extLst>
          </p:cNvPr>
          <p:cNvSpPr>
            <a:spLocks noGrp="1"/>
          </p:cNvSpPr>
          <p:nvPr>
            <p:ph type="title"/>
          </p:nvPr>
        </p:nvSpPr>
        <p:spPr/>
        <p:txBody>
          <a:bodyPr>
            <a:normAutofit/>
          </a:bodyPr>
          <a:lstStyle/>
          <a:p>
            <a:r>
              <a:rPr kumimoji="1" lang="ja-JP" altLang="en-US" sz="3600" dirty="0">
                <a:latin typeface="Meiryo" panose="020B0604030504040204" pitchFamily="34" charset="-128"/>
                <a:ea typeface="Meiryo" panose="020B0604030504040204" pitchFamily="34" charset="-128"/>
              </a:rPr>
              <a:t>獲得目標の解説</a:t>
            </a:r>
          </a:p>
        </p:txBody>
      </p:sp>
      <p:sp>
        <p:nvSpPr>
          <p:cNvPr id="3" name="コンテンツ プレースホルダー 2">
            <a:extLst>
              <a:ext uri="{FF2B5EF4-FFF2-40B4-BE49-F238E27FC236}">
                <a16:creationId xmlns:a16="http://schemas.microsoft.com/office/drawing/2014/main" id="{3357AFEB-BD0C-4169-BF27-DC564ADCE775}"/>
              </a:ext>
            </a:extLst>
          </p:cNvPr>
          <p:cNvSpPr>
            <a:spLocks noGrp="1"/>
          </p:cNvSpPr>
          <p:nvPr>
            <p:ph idx="1"/>
          </p:nvPr>
        </p:nvSpPr>
        <p:spPr/>
        <p:txBody>
          <a:bodyPr>
            <a:normAutofit/>
          </a:bodyPr>
          <a:lstStyle/>
          <a:p>
            <a:r>
              <a:rPr lang="ja-JP" altLang="en-US" dirty="0">
                <a:latin typeface="Meiryo" panose="020B0604030504040204" pitchFamily="34" charset="-128"/>
                <a:ea typeface="Meiryo" panose="020B0604030504040204" pitchFamily="34" charset="-128"/>
              </a:rPr>
              <a:t>提供事例に基づき演習を展開していく中で、障害児支援利用計画と個別支援計画の関係を明らかにし、支援を深めていくために、相談支援専門員と児童発達支援管理責任者がどのように連携協働していくかを体験的に学習することで実践可能な力を身につける</a:t>
            </a:r>
            <a:endParaRPr lang="en-US" altLang="ja-JP" dirty="0">
              <a:latin typeface="Meiryo" panose="020B0604030504040204" pitchFamily="34" charset="-128"/>
              <a:ea typeface="Meiryo" panose="020B0604030504040204" pitchFamily="34" charset="-128"/>
            </a:endParaRPr>
          </a:p>
        </p:txBody>
      </p:sp>
    </p:spTree>
    <p:extLst>
      <p:ext uri="{BB962C8B-B14F-4D97-AF65-F5344CB8AC3E}">
        <p14:creationId xmlns:p14="http://schemas.microsoft.com/office/powerpoint/2010/main" val="11181309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6DB49AC-DE89-42C6-81AB-4EBE82C0E76F}"/>
              </a:ext>
            </a:extLst>
          </p:cNvPr>
          <p:cNvSpPr>
            <a:spLocks noGrp="1"/>
          </p:cNvSpPr>
          <p:nvPr>
            <p:ph type="title"/>
          </p:nvPr>
        </p:nvSpPr>
        <p:spPr>
          <a:xfrm>
            <a:off x="628650" y="322923"/>
            <a:ext cx="7886700" cy="1325563"/>
          </a:xfrm>
        </p:spPr>
        <p:txBody>
          <a:bodyPr>
            <a:normAutofit/>
          </a:bodyPr>
          <a:lstStyle/>
          <a:p>
            <a:r>
              <a:rPr lang="ja-JP" altLang="en-US" sz="3600" dirty="0">
                <a:latin typeface="Meiryo" panose="020B0604030504040204" pitchFamily="34" charset="-128"/>
                <a:ea typeface="Meiryo" panose="020B0604030504040204" pitchFamily="34" charset="-128"/>
              </a:rPr>
              <a:t>演習プログラム</a:t>
            </a:r>
            <a:r>
              <a:rPr kumimoji="1" lang="ja-JP" altLang="en-US" sz="3600" dirty="0">
                <a:latin typeface="Meiryo" panose="020B0604030504040204" pitchFamily="34" charset="-128"/>
                <a:ea typeface="Meiryo" panose="020B0604030504040204" pitchFamily="34" charset="-128"/>
              </a:rPr>
              <a:t>（</a:t>
            </a:r>
            <a:r>
              <a:rPr lang="ja-JP" altLang="en-US" sz="3600" dirty="0">
                <a:latin typeface="Meiryo" panose="020B0604030504040204" pitchFamily="34" charset="-128"/>
                <a:ea typeface="Meiryo" panose="020B0604030504040204" pitchFamily="34" charset="-128"/>
              </a:rPr>
              <a:t>例</a:t>
            </a:r>
            <a:r>
              <a:rPr kumimoji="1" lang="ja-JP" altLang="en-US" sz="3600" dirty="0">
                <a:latin typeface="Meiryo" panose="020B0604030504040204" pitchFamily="34" charset="-128"/>
                <a:ea typeface="Meiryo" panose="020B0604030504040204" pitchFamily="34" charset="-128"/>
              </a:rPr>
              <a:t>）</a:t>
            </a:r>
          </a:p>
        </p:txBody>
      </p:sp>
      <p:graphicFrame>
        <p:nvGraphicFramePr>
          <p:cNvPr id="4" name="表 5">
            <a:extLst>
              <a:ext uri="{FF2B5EF4-FFF2-40B4-BE49-F238E27FC236}">
                <a16:creationId xmlns:a16="http://schemas.microsoft.com/office/drawing/2014/main" id="{DDDEF871-BFE6-40AF-B807-D176CE9E5F2F}"/>
              </a:ext>
            </a:extLst>
          </p:cNvPr>
          <p:cNvGraphicFramePr>
            <a:graphicFrameLocks noGrp="1"/>
          </p:cNvGraphicFramePr>
          <p:nvPr>
            <p:extLst>
              <p:ext uri="{D42A27DB-BD31-4B8C-83A1-F6EECF244321}">
                <p14:modId xmlns:p14="http://schemas.microsoft.com/office/powerpoint/2010/main" val="2098564020"/>
              </p:ext>
            </p:extLst>
          </p:nvPr>
        </p:nvGraphicFramePr>
        <p:xfrm>
          <a:off x="436098" y="1690689"/>
          <a:ext cx="8454684" cy="3739442"/>
        </p:xfrm>
        <a:graphic>
          <a:graphicData uri="http://schemas.openxmlformats.org/drawingml/2006/table">
            <a:tbl>
              <a:tblPr firstRow="1" bandRow="1">
                <a:tableStyleId>{5C22544A-7EE6-4342-B048-85BDC9FD1C3A}</a:tableStyleId>
              </a:tblPr>
              <a:tblGrid>
                <a:gridCol w="548410">
                  <a:extLst>
                    <a:ext uri="{9D8B030D-6E8A-4147-A177-3AD203B41FA5}">
                      <a16:colId xmlns:a16="http://schemas.microsoft.com/office/drawing/2014/main" val="4079139237"/>
                    </a:ext>
                  </a:extLst>
                </a:gridCol>
                <a:gridCol w="1843098">
                  <a:extLst>
                    <a:ext uri="{9D8B030D-6E8A-4147-A177-3AD203B41FA5}">
                      <a16:colId xmlns:a16="http://schemas.microsoft.com/office/drawing/2014/main" val="3714188536"/>
                    </a:ext>
                  </a:extLst>
                </a:gridCol>
                <a:gridCol w="3319976">
                  <a:extLst>
                    <a:ext uri="{9D8B030D-6E8A-4147-A177-3AD203B41FA5}">
                      <a16:colId xmlns:a16="http://schemas.microsoft.com/office/drawing/2014/main" val="2891620001"/>
                    </a:ext>
                  </a:extLst>
                </a:gridCol>
                <a:gridCol w="2743200">
                  <a:extLst>
                    <a:ext uri="{9D8B030D-6E8A-4147-A177-3AD203B41FA5}">
                      <a16:colId xmlns:a16="http://schemas.microsoft.com/office/drawing/2014/main" val="341456951"/>
                    </a:ext>
                  </a:extLst>
                </a:gridCol>
              </a:tblGrid>
              <a:tr h="380731">
                <a:tc>
                  <a:txBody>
                    <a:bodyPr/>
                    <a:lstStyle/>
                    <a:p>
                      <a:pPr algn="ctr"/>
                      <a:endParaRPr kumimoji="1" lang="ja-JP" altLang="en-US" sz="1800" dirty="0"/>
                    </a:p>
                  </a:txBody>
                  <a:tcPr anchor="ctr"/>
                </a:tc>
                <a:tc>
                  <a:txBody>
                    <a:bodyPr/>
                    <a:lstStyle/>
                    <a:p>
                      <a:pPr algn="ctr"/>
                      <a:r>
                        <a:rPr kumimoji="1" lang="ja-JP" altLang="en-US" sz="1800" dirty="0"/>
                        <a:t>時間</a:t>
                      </a:r>
                    </a:p>
                  </a:txBody>
                  <a:tcPr anchor="ctr"/>
                </a:tc>
                <a:tc>
                  <a:txBody>
                    <a:bodyPr/>
                    <a:lstStyle/>
                    <a:p>
                      <a:pPr algn="ctr"/>
                      <a:r>
                        <a:rPr kumimoji="1" lang="ja-JP" altLang="en-US" sz="1800" dirty="0"/>
                        <a:t>内容</a:t>
                      </a:r>
                    </a:p>
                  </a:txBody>
                  <a:tcPr anchor="ctr"/>
                </a:tc>
                <a:tc>
                  <a:txBody>
                    <a:bodyPr/>
                    <a:lstStyle/>
                    <a:p>
                      <a:pPr algn="ctr"/>
                      <a:r>
                        <a:rPr kumimoji="1" lang="ja-JP" altLang="en-US" sz="1800" dirty="0"/>
                        <a:t>その他</a:t>
                      </a:r>
                    </a:p>
                  </a:txBody>
                  <a:tcPr anchor="ctr"/>
                </a:tc>
                <a:extLst>
                  <a:ext uri="{0D108BD9-81ED-4DB2-BD59-A6C34878D82A}">
                    <a16:rowId xmlns:a16="http://schemas.microsoft.com/office/drawing/2014/main" val="2926253357"/>
                  </a:ext>
                </a:extLst>
              </a:tr>
              <a:tr h="441980">
                <a:tc>
                  <a:txBody>
                    <a:bodyPr/>
                    <a:lstStyle/>
                    <a:p>
                      <a:pPr algn="ctr"/>
                      <a:r>
                        <a:rPr kumimoji="1" lang="ja-JP" altLang="en-US" sz="1800" dirty="0"/>
                        <a:t>１</a:t>
                      </a:r>
                    </a:p>
                  </a:txBody>
                  <a:tcPr anchor="ctr"/>
                </a:tc>
                <a:tc>
                  <a:txBody>
                    <a:bodyPr/>
                    <a:lstStyle/>
                    <a:p>
                      <a:pPr algn="r"/>
                      <a:r>
                        <a:rPr kumimoji="1" lang="en-US" altLang="ja-JP" sz="1800" dirty="0"/>
                        <a:t>5</a:t>
                      </a:r>
                      <a:r>
                        <a:rPr kumimoji="1" lang="ja-JP" altLang="en-US" sz="1800" dirty="0"/>
                        <a:t>分    （</a:t>
                      </a:r>
                      <a:r>
                        <a:rPr kumimoji="1" lang="en-US" altLang="ja-JP" sz="1800" dirty="0"/>
                        <a:t>5</a:t>
                      </a:r>
                      <a:r>
                        <a:rPr kumimoji="1" lang="ja-JP" altLang="en-US" sz="1800" dirty="0"/>
                        <a:t>分）</a:t>
                      </a:r>
                    </a:p>
                  </a:txBody>
                  <a:tcPr anchor="ctr"/>
                </a:tc>
                <a:tc>
                  <a:txBody>
                    <a:bodyPr/>
                    <a:lstStyle/>
                    <a:p>
                      <a:pPr algn="l"/>
                      <a:r>
                        <a:rPr kumimoji="1" lang="ja-JP" altLang="en-US" sz="1800" dirty="0"/>
                        <a:t>アイスブレイク</a:t>
                      </a:r>
                    </a:p>
                  </a:txBody>
                  <a:tcPr anchor="ctr"/>
                </a:tc>
                <a:tc rowSpan="2">
                  <a:txBody>
                    <a:bodyPr/>
                    <a:lstStyle/>
                    <a:p>
                      <a:pPr algn="l"/>
                      <a:r>
                        <a:rPr kumimoji="1" lang="ja-JP" altLang="en-US" sz="1800" dirty="0"/>
                        <a:t>他の演習で実施すると</a:t>
                      </a:r>
                      <a:r>
                        <a:rPr kumimoji="1" lang="en-US" altLang="ja-JP" sz="1800" dirty="0"/>
                        <a:t>10</a:t>
                      </a:r>
                      <a:r>
                        <a:rPr kumimoji="1" lang="ja-JP" altLang="en-US" sz="1800" dirty="0"/>
                        <a:t>分短縮可</a:t>
                      </a:r>
                    </a:p>
                  </a:txBody>
                  <a:tcPr anchor="ctr"/>
                </a:tc>
                <a:extLst>
                  <a:ext uri="{0D108BD9-81ED-4DB2-BD59-A6C34878D82A}">
                    <a16:rowId xmlns:a16="http://schemas.microsoft.com/office/drawing/2014/main" val="922298907"/>
                  </a:ext>
                </a:extLst>
              </a:tr>
              <a:tr h="441980">
                <a:tc>
                  <a:txBody>
                    <a:bodyPr/>
                    <a:lstStyle/>
                    <a:p>
                      <a:pPr algn="ctr"/>
                      <a:r>
                        <a:rPr kumimoji="1" lang="ja-JP" altLang="en-US" sz="1800" dirty="0"/>
                        <a:t>２</a:t>
                      </a:r>
                    </a:p>
                  </a:txBody>
                  <a:tcPr anchor="ctr"/>
                </a:tc>
                <a:tc>
                  <a:txBody>
                    <a:bodyPr/>
                    <a:lstStyle/>
                    <a:p>
                      <a:pPr algn="r"/>
                      <a:r>
                        <a:rPr kumimoji="1" lang="en-US" altLang="ja-JP" sz="1800" dirty="0"/>
                        <a:t>5</a:t>
                      </a:r>
                      <a:r>
                        <a:rPr kumimoji="1" lang="ja-JP" altLang="en-US" sz="1800" dirty="0"/>
                        <a:t>分  （</a:t>
                      </a:r>
                      <a:r>
                        <a:rPr kumimoji="1" lang="en-US" altLang="ja-JP" sz="1800" dirty="0"/>
                        <a:t>10</a:t>
                      </a:r>
                      <a:r>
                        <a:rPr kumimoji="1" lang="ja-JP" altLang="en-US" sz="1800" dirty="0"/>
                        <a:t>分）</a:t>
                      </a:r>
                    </a:p>
                  </a:txBody>
                  <a:tcPr anchor="ctr"/>
                </a:tc>
                <a:tc>
                  <a:txBody>
                    <a:bodyPr/>
                    <a:lstStyle/>
                    <a:p>
                      <a:pPr algn="l"/>
                      <a:r>
                        <a:rPr kumimoji="1" lang="ja-JP" altLang="en-US" sz="1800" dirty="0"/>
                        <a:t>グランドルールの確認</a:t>
                      </a:r>
                      <a:endParaRPr kumimoji="1" lang="en-US" altLang="ja-JP" sz="1800" dirty="0"/>
                    </a:p>
                  </a:txBody>
                  <a:tcPr anchor="ctr"/>
                </a:tc>
                <a:tc vMerge="1">
                  <a:txBody>
                    <a:bodyPr/>
                    <a:lstStyle/>
                    <a:p>
                      <a:pPr algn="l"/>
                      <a:endParaRPr kumimoji="1" lang="en-US" altLang="ja-JP" sz="1600" dirty="0"/>
                    </a:p>
                  </a:txBody>
                  <a:tcPr anchor="ctr"/>
                </a:tc>
                <a:extLst>
                  <a:ext uri="{0D108BD9-81ED-4DB2-BD59-A6C34878D82A}">
                    <a16:rowId xmlns:a16="http://schemas.microsoft.com/office/drawing/2014/main" val="2307462030"/>
                  </a:ext>
                </a:extLst>
              </a:tr>
              <a:tr h="666279">
                <a:tc>
                  <a:txBody>
                    <a:bodyPr/>
                    <a:lstStyle/>
                    <a:p>
                      <a:pPr algn="ctr"/>
                      <a:r>
                        <a:rPr kumimoji="1" lang="ja-JP" altLang="en-US" sz="1800" dirty="0"/>
                        <a:t>３</a:t>
                      </a:r>
                    </a:p>
                  </a:txBody>
                  <a:tcPr anchor="ctr"/>
                </a:tc>
                <a:tc>
                  <a:txBody>
                    <a:bodyPr/>
                    <a:lstStyle/>
                    <a:p>
                      <a:pPr algn="r"/>
                      <a:r>
                        <a:rPr kumimoji="1" lang="en-US" altLang="ja-JP" sz="1800" dirty="0"/>
                        <a:t>5</a:t>
                      </a:r>
                      <a:r>
                        <a:rPr kumimoji="1" lang="ja-JP" altLang="en-US" sz="1800" dirty="0"/>
                        <a:t>分  （</a:t>
                      </a:r>
                      <a:r>
                        <a:rPr kumimoji="1" lang="en-US" altLang="ja-JP" sz="1800" dirty="0"/>
                        <a:t>15</a:t>
                      </a:r>
                      <a:r>
                        <a:rPr kumimoji="1" lang="ja-JP" altLang="en-US" sz="1800" dirty="0"/>
                        <a:t>分）</a:t>
                      </a:r>
                    </a:p>
                  </a:txBody>
                  <a:tcPr anchor="ctr"/>
                </a:tc>
                <a:tc>
                  <a:txBody>
                    <a:bodyPr/>
                    <a:lstStyle/>
                    <a:p>
                      <a:pPr algn="l"/>
                      <a:r>
                        <a:rPr kumimoji="1" lang="ja-JP" altLang="en-US" sz="1800" dirty="0"/>
                        <a:t>演習目的ならびにプログラムの確認</a:t>
                      </a:r>
                    </a:p>
                  </a:txBody>
                  <a:tcPr anchor="ctr"/>
                </a:tc>
                <a:tc>
                  <a:txBody>
                    <a:bodyPr/>
                    <a:lstStyle/>
                    <a:p>
                      <a:pPr algn="l"/>
                      <a:endParaRPr kumimoji="1" lang="en-US" altLang="ja-JP" sz="1800" dirty="0"/>
                    </a:p>
                  </a:txBody>
                  <a:tcPr anchor="ctr"/>
                </a:tc>
                <a:extLst>
                  <a:ext uri="{0D108BD9-81ED-4DB2-BD59-A6C34878D82A}">
                    <a16:rowId xmlns:a16="http://schemas.microsoft.com/office/drawing/2014/main" val="2382834004"/>
                  </a:ext>
                </a:extLst>
              </a:tr>
              <a:tr h="380731">
                <a:tc>
                  <a:txBody>
                    <a:bodyPr/>
                    <a:lstStyle/>
                    <a:p>
                      <a:pPr algn="ctr"/>
                      <a:r>
                        <a:rPr kumimoji="1" lang="ja-JP" altLang="en-US" sz="1800" dirty="0"/>
                        <a:t>４</a:t>
                      </a:r>
                    </a:p>
                  </a:txBody>
                  <a:tcPr anchor="ctr"/>
                </a:tc>
                <a:tc>
                  <a:txBody>
                    <a:bodyPr/>
                    <a:lstStyle/>
                    <a:p>
                      <a:pPr algn="r"/>
                      <a:r>
                        <a:rPr kumimoji="1" lang="en-US" altLang="ja-JP" sz="1800" dirty="0"/>
                        <a:t>40</a:t>
                      </a:r>
                      <a:r>
                        <a:rPr kumimoji="1" lang="ja-JP" altLang="en-US" sz="1800" dirty="0"/>
                        <a:t>分  （</a:t>
                      </a:r>
                      <a:r>
                        <a:rPr kumimoji="1" lang="en-US" altLang="ja-JP" sz="1800" dirty="0"/>
                        <a:t>55</a:t>
                      </a:r>
                      <a:r>
                        <a:rPr kumimoji="1" lang="ja-JP" altLang="en-US" sz="1800" dirty="0"/>
                        <a:t>分）</a:t>
                      </a:r>
                    </a:p>
                  </a:txBody>
                  <a:tcPr anchor="ctr"/>
                </a:tc>
                <a:tc>
                  <a:txBody>
                    <a:bodyPr/>
                    <a:lstStyle/>
                    <a:p>
                      <a:pPr algn="l"/>
                      <a:r>
                        <a:rPr kumimoji="1" lang="ja-JP" altLang="en-US" sz="1800" dirty="0"/>
                        <a:t>演習１（個人ワーク）</a:t>
                      </a:r>
                    </a:p>
                  </a:txBody>
                  <a:tcPr anchor="ctr"/>
                </a:tc>
                <a:tc>
                  <a:txBody>
                    <a:bodyPr/>
                    <a:lstStyle/>
                    <a:p>
                      <a:pPr algn="l"/>
                      <a:r>
                        <a:rPr kumimoji="1" lang="ja-JP" altLang="en-US" sz="1800" dirty="0"/>
                        <a:t>内容は別頁で紹介</a:t>
                      </a:r>
                    </a:p>
                  </a:txBody>
                  <a:tcPr anchor="ctr"/>
                </a:tc>
                <a:extLst>
                  <a:ext uri="{0D108BD9-81ED-4DB2-BD59-A6C34878D82A}">
                    <a16:rowId xmlns:a16="http://schemas.microsoft.com/office/drawing/2014/main" val="2883875208"/>
                  </a:ext>
                </a:extLst>
              </a:tr>
              <a:tr h="380731">
                <a:tc>
                  <a:txBody>
                    <a:bodyPr/>
                    <a:lstStyle/>
                    <a:p>
                      <a:pPr algn="ctr"/>
                      <a:r>
                        <a:rPr kumimoji="1" lang="ja-JP" altLang="en-US" sz="1800" dirty="0"/>
                        <a:t>５</a:t>
                      </a:r>
                    </a:p>
                  </a:txBody>
                  <a:tcPr anchor="ctr"/>
                </a:tc>
                <a:tc>
                  <a:txBody>
                    <a:bodyPr/>
                    <a:lstStyle/>
                    <a:p>
                      <a:pPr algn="r"/>
                      <a:r>
                        <a:rPr kumimoji="1" lang="en-US" altLang="ja-JP" sz="1800" dirty="0"/>
                        <a:t>10</a:t>
                      </a:r>
                      <a:r>
                        <a:rPr kumimoji="1" lang="ja-JP" altLang="en-US" sz="1800" dirty="0"/>
                        <a:t>分  （</a:t>
                      </a:r>
                      <a:r>
                        <a:rPr kumimoji="1" lang="en-US" altLang="ja-JP" sz="1800" dirty="0"/>
                        <a:t>65</a:t>
                      </a:r>
                      <a:r>
                        <a:rPr kumimoji="1" lang="ja-JP" altLang="en-US" sz="1800" dirty="0"/>
                        <a:t>分）</a:t>
                      </a:r>
                    </a:p>
                  </a:txBody>
                  <a:tcPr anchor="ctr"/>
                </a:tc>
                <a:tc>
                  <a:txBody>
                    <a:bodyPr/>
                    <a:lstStyle/>
                    <a:p>
                      <a:pPr algn="l"/>
                      <a:r>
                        <a:rPr kumimoji="1" lang="ja-JP" altLang="en-US" sz="1800" dirty="0"/>
                        <a:t>まとめ１</a:t>
                      </a:r>
                      <a:endParaRPr kumimoji="1" lang="en-US" altLang="ja-JP" sz="1800" dirty="0"/>
                    </a:p>
                  </a:txBody>
                  <a:tcPr anchor="ctr"/>
                </a:tc>
                <a:tc>
                  <a:txBody>
                    <a:bodyPr/>
                    <a:lstStyle/>
                    <a:p>
                      <a:pPr algn="l"/>
                      <a:endParaRPr kumimoji="1" lang="ja-JP" altLang="en-US" sz="1800" dirty="0"/>
                    </a:p>
                  </a:txBody>
                  <a:tcPr anchor="ctr"/>
                </a:tc>
                <a:extLst>
                  <a:ext uri="{0D108BD9-81ED-4DB2-BD59-A6C34878D82A}">
                    <a16:rowId xmlns:a16="http://schemas.microsoft.com/office/drawing/2014/main" val="1233109919"/>
                  </a:ext>
                </a:extLst>
              </a:tr>
              <a:tr h="666279">
                <a:tc>
                  <a:txBody>
                    <a:bodyPr/>
                    <a:lstStyle/>
                    <a:p>
                      <a:pPr algn="ctr"/>
                      <a:r>
                        <a:rPr kumimoji="1" lang="ja-JP" altLang="en-US" sz="1800" dirty="0"/>
                        <a:t>６</a:t>
                      </a:r>
                    </a:p>
                  </a:txBody>
                  <a:tcPr anchor="ctr"/>
                </a:tc>
                <a:tc>
                  <a:txBody>
                    <a:bodyPr/>
                    <a:lstStyle/>
                    <a:p>
                      <a:pPr algn="r"/>
                      <a:r>
                        <a:rPr kumimoji="1" lang="en-US" altLang="ja-JP" sz="1800" dirty="0"/>
                        <a:t>45</a:t>
                      </a:r>
                      <a:r>
                        <a:rPr kumimoji="1" lang="ja-JP" altLang="en-US" sz="1800" dirty="0"/>
                        <a:t>分（</a:t>
                      </a:r>
                      <a:r>
                        <a:rPr kumimoji="1" lang="en-US" altLang="ja-JP" sz="1800" dirty="0"/>
                        <a:t>110</a:t>
                      </a:r>
                      <a:r>
                        <a:rPr kumimoji="1" lang="ja-JP" altLang="en-US" sz="1800" dirty="0"/>
                        <a:t>分）</a:t>
                      </a:r>
                    </a:p>
                  </a:txBody>
                  <a:tcPr anchor="ctr"/>
                </a:tc>
                <a:tc>
                  <a:txBody>
                    <a:bodyPr/>
                    <a:lstStyle/>
                    <a:p>
                      <a:pPr algn="l"/>
                      <a:r>
                        <a:rPr kumimoji="1" lang="ja-JP" altLang="en-US" sz="1800" dirty="0"/>
                        <a:t>演習２（グループワーク・</a:t>
                      </a:r>
                      <a:endParaRPr kumimoji="1" lang="en-US" altLang="ja-JP" sz="1800" dirty="0"/>
                    </a:p>
                    <a:p>
                      <a:pPr algn="l"/>
                      <a:r>
                        <a:rPr kumimoji="1" lang="ja-JP" altLang="en-US" sz="1800" dirty="0"/>
                        <a:t>　　　　                   模擬会議）</a:t>
                      </a:r>
                    </a:p>
                  </a:txBody>
                  <a:tcPr anchor="ctr"/>
                </a:tc>
                <a:tc>
                  <a:txBody>
                    <a:bodyPr/>
                    <a:lstStyle/>
                    <a:p>
                      <a:pPr algn="l"/>
                      <a:r>
                        <a:rPr kumimoji="1" lang="ja-JP" altLang="en-US" sz="1800" dirty="0"/>
                        <a:t>内容は別頁で紹介</a:t>
                      </a:r>
                    </a:p>
                  </a:txBody>
                  <a:tcPr anchor="ctr"/>
                </a:tc>
                <a:extLst>
                  <a:ext uri="{0D108BD9-81ED-4DB2-BD59-A6C34878D82A}">
                    <a16:rowId xmlns:a16="http://schemas.microsoft.com/office/drawing/2014/main" val="2179545459"/>
                  </a:ext>
                </a:extLst>
              </a:tr>
              <a:tr h="380731">
                <a:tc>
                  <a:txBody>
                    <a:bodyPr/>
                    <a:lstStyle/>
                    <a:p>
                      <a:pPr algn="ctr"/>
                      <a:r>
                        <a:rPr kumimoji="1" lang="ja-JP" altLang="en-US" sz="1800" dirty="0"/>
                        <a:t>８</a:t>
                      </a:r>
                    </a:p>
                  </a:txBody>
                  <a:tcPr anchor="ctr"/>
                </a:tc>
                <a:tc>
                  <a:txBody>
                    <a:bodyPr/>
                    <a:lstStyle/>
                    <a:p>
                      <a:pPr algn="r"/>
                      <a:r>
                        <a:rPr kumimoji="1" lang="en-US" altLang="ja-JP" sz="1800" dirty="0"/>
                        <a:t>10</a:t>
                      </a:r>
                      <a:r>
                        <a:rPr kumimoji="1" lang="ja-JP" altLang="en-US" sz="1800" dirty="0"/>
                        <a:t>分（</a:t>
                      </a:r>
                      <a:r>
                        <a:rPr kumimoji="1" lang="en-US" altLang="ja-JP" sz="1800" dirty="0"/>
                        <a:t>120</a:t>
                      </a:r>
                      <a:r>
                        <a:rPr kumimoji="1" lang="ja-JP" altLang="en-US" sz="1800" dirty="0"/>
                        <a:t>分）</a:t>
                      </a:r>
                    </a:p>
                  </a:txBody>
                  <a:tcPr anchor="ctr"/>
                </a:tc>
                <a:tc>
                  <a:txBody>
                    <a:bodyPr/>
                    <a:lstStyle/>
                    <a:p>
                      <a:pPr algn="l"/>
                      <a:r>
                        <a:rPr kumimoji="1" lang="ja-JP" altLang="en-US" sz="1800" dirty="0"/>
                        <a:t>まとめ２</a:t>
                      </a:r>
                    </a:p>
                  </a:txBody>
                  <a:tcPr anchor="ctr"/>
                </a:tc>
                <a:tc>
                  <a:txBody>
                    <a:bodyPr/>
                    <a:lstStyle/>
                    <a:p>
                      <a:pPr algn="l"/>
                      <a:endParaRPr kumimoji="1" lang="ja-JP" altLang="en-US" sz="1800" dirty="0"/>
                    </a:p>
                  </a:txBody>
                  <a:tcPr anchor="ctr"/>
                </a:tc>
                <a:extLst>
                  <a:ext uri="{0D108BD9-81ED-4DB2-BD59-A6C34878D82A}">
                    <a16:rowId xmlns:a16="http://schemas.microsoft.com/office/drawing/2014/main" val="3904388468"/>
                  </a:ext>
                </a:extLst>
              </a:tr>
            </a:tbl>
          </a:graphicData>
        </a:graphic>
      </p:graphicFrame>
      <p:sp>
        <p:nvSpPr>
          <p:cNvPr id="5" name="テキスト ボックス 4">
            <a:extLst>
              <a:ext uri="{FF2B5EF4-FFF2-40B4-BE49-F238E27FC236}">
                <a16:creationId xmlns:a16="http://schemas.microsoft.com/office/drawing/2014/main" id="{8738FBD0-7473-4E78-9803-FA2BC9B685F1}"/>
              </a:ext>
            </a:extLst>
          </p:cNvPr>
          <p:cNvSpPr txBox="1"/>
          <p:nvPr/>
        </p:nvSpPr>
        <p:spPr>
          <a:xfrm>
            <a:off x="436098" y="5559307"/>
            <a:ext cx="8356210" cy="369332"/>
          </a:xfrm>
          <a:prstGeom prst="rect">
            <a:avLst/>
          </a:prstGeom>
          <a:noFill/>
        </p:spPr>
        <p:txBody>
          <a:bodyPr wrap="square" rtlCol="0">
            <a:spAutoFit/>
          </a:bodyPr>
          <a:lstStyle/>
          <a:p>
            <a:r>
              <a:rPr kumimoji="1" lang="ja-JP" altLang="en-US" dirty="0"/>
              <a:t>事例の設定については別頁で紹介します</a:t>
            </a:r>
            <a:endParaRPr kumimoji="1" lang="en-US" altLang="ja-JP" dirty="0"/>
          </a:p>
        </p:txBody>
      </p:sp>
    </p:spTree>
    <p:extLst>
      <p:ext uri="{BB962C8B-B14F-4D97-AF65-F5344CB8AC3E}">
        <p14:creationId xmlns:p14="http://schemas.microsoft.com/office/powerpoint/2010/main" val="21344247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lang="ja-JP" altLang="en-US" sz="3600" dirty="0">
                <a:latin typeface="Meiryo" panose="020B0604030504040204" pitchFamily="34" charset="-128"/>
                <a:ea typeface="Meiryo" panose="020B0604030504040204" pitchFamily="34" charset="-128"/>
              </a:rPr>
              <a:t>プログラム</a:t>
            </a:r>
            <a:r>
              <a:rPr kumimoji="1" lang="ja-JP" altLang="en-US" sz="3600" dirty="0">
                <a:latin typeface="Meiryo" panose="020B0604030504040204" pitchFamily="34" charset="-128"/>
                <a:ea typeface="Meiryo" panose="020B0604030504040204" pitchFamily="34" charset="-128"/>
              </a:rPr>
              <a:t>内容の概要と解説１</a:t>
            </a:r>
          </a:p>
        </p:txBody>
      </p:sp>
      <p:sp>
        <p:nvSpPr>
          <p:cNvPr id="6" name="テキスト ボックス 5">
            <a:extLst>
              <a:ext uri="{FF2B5EF4-FFF2-40B4-BE49-F238E27FC236}">
                <a16:creationId xmlns:a16="http://schemas.microsoft.com/office/drawing/2014/main" id="{0B312A0E-6051-4219-91CE-23EFA1B1D1EB}"/>
              </a:ext>
            </a:extLst>
          </p:cNvPr>
          <p:cNvSpPr txBox="1"/>
          <p:nvPr/>
        </p:nvSpPr>
        <p:spPr>
          <a:xfrm>
            <a:off x="628650" y="1690689"/>
            <a:ext cx="7886700" cy="3816429"/>
          </a:xfrm>
          <a:prstGeom prst="rect">
            <a:avLst/>
          </a:prstGeom>
          <a:noFill/>
        </p:spPr>
        <p:txBody>
          <a:bodyPr wrap="square" rtlCol="0">
            <a:spAutoFit/>
          </a:bodyPr>
          <a:lstStyle/>
          <a:p>
            <a:r>
              <a:rPr kumimoji="1" lang="en-US" altLang="ja-JP" sz="2200" dirty="0"/>
              <a:t>【</a:t>
            </a:r>
            <a:r>
              <a:rPr kumimoji="1" lang="ja-JP" altLang="en-US" sz="2200" dirty="0"/>
              <a:t>アイスブレイクの目的（例）</a:t>
            </a:r>
            <a:r>
              <a:rPr kumimoji="1" lang="en-US" altLang="ja-JP" sz="2200" dirty="0"/>
              <a:t>】</a:t>
            </a:r>
            <a:r>
              <a:rPr kumimoji="1" lang="ja-JP" altLang="en-US" sz="2200" dirty="0"/>
              <a:t>　</a:t>
            </a:r>
            <a:endParaRPr kumimoji="1" lang="en-US" altLang="ja-JP" sz="2200" dirty="0"/>
          </a:p>
          <a:p>
            <a:r>
              <a:rPr kumimoji="1" lang="ja-JP" altLang="en-US" sz="2200" dirty="0"/>
              <a:t>１</a:t>
            </a:r>
            <a:r>
              <a:rPr kumimoji="1" lang="en-US" altLang="ja-JP" sz="2200" dirty="0"/>
              <a:t>.</a:t>
            </a:r>
            <a:r>
              <a:rPr kumimoji="1" lang="ja-JP" altLang="en-US" sz="2200" dirty="0"/>
              <a:t>グループ内の緊張を和らげる ２</a:t>
            </a:r>
            <a:r>
              <a:rPr kumimoji="1" lang="en-US" altLang="ja-JP" sz="2200" dirty="0"/>
              <a:t>.</a:t>
            </a:r>
            <a:r>
              <a:rPr kumimoji="1" lang="ja-JP" altLang="en-US" sz="2200" dirty="0"/>
              <a:t>メンバーの名前を覚える３</a:t>
            </a:r>
            <a:r>
              <a:rPr kumimoji="1" lang="en-US" altLang="ja-JP" sz="2200" dirty="0"/>
              <a:t>.</a:t>
            </a:r>
            <a:r>
              <a:rPr kumimoji="1" lang="ja-JP" altLang="en-US" sz="2200" dirty="0"/>
              <a:t>お互いの理解を深める</a:t>
            </a:r>
            <a:endParaRPr kumimoji="1" lang="en-US" altLang="ja-JP" sz="2200" dirty="0"/>
          </a:p>
          <a:p>
            <a:r>
              <a:rPr kumimoji="1" lang="ja-JP" altLang="en-US" sz="2200" dirty="0"/>
              <a:t>４</a:t>
            </a:r>
            <a:r>
              <a:rPr kumimoji="1" lang="en-US" altLang="ja-JP" sz="2200" dirty="0"/>
              <a:t>.</a:t>
            </a:r>
            <a:r>
              <a:rPr kumimoji="1" lang="ja-JP" altLang="en-US" sz="2200" dirty="0"/>
              <a:t>眠気を覚まして集中力を高め、リフレッシュする</a:t>
            </a:r>
            <a:endParaRPr kumimoji="1" lang="en-US" altLang="ja-JP" sz="2200" dirty="0"/>
          </a:p>
          <a:p>
            <a:r>
              <a:rPr kumimoji="1" lang="ja-JP" altLang="en-US" sz="2200" dirty="0"/>
              <a:t>５</a:t>
            </a:r>
            <a:r>
              <a:rPr kumimoji="1" lang="en-US" altLang="ja-JP" sz="2200" dirty="0"/>
              <a:t>.</a:t>
            </a:r>
            <a:r>
              <a:rPr kumimoji="1" lang="ja-JP" altLang="en-US" sz="2200" dirty="0"/>
              <a:t>グループの凝集性を高める</a:t>
            </a:r>
            <a:endParaRPr kumimoji="1" lang="en-US" altLang="ja-JP" sz="2200" dirty="0"/>
          </a:p>
          <a:p>
            <a:endParaRPr kumimoji="1" lang="en-US" altLang="ja-JP" sz="2200" dirty="0"/>
          </a:p>
          <a:p>
            <a:r>
              <a:rPr kumimoji="1" lang="en-US" altLang="ja-JP" sz="2200" dirty="0"/>
              <a:t>【</a:t>
            </a:r>
            <a:r>
              <a:rPr kumimoji="1" lang="ja-JP" altLang="en-US" sz="2200" dirty="0"/>
              <a:t>グランドルールの目的（例）</a:t>
            </a:r>
            <a:r>
              <a:rPr kumimoji="1" lang="en-US" altLang="ja-JP" sz="2200" dirty="0"/>
              <a:t>】</a:t>
            </a:r>
          </a:p>
          <a:p>
            <a:r>
              <a:rPr kumimoji="1" lang="ja-JP" altLang="en-US" sz="2200" dirty="0"/>
              <a:t>グランドルールは演習の中で参加者が守るべきルールです。目的を達成するために有効なグランドルールを設定し、参加者に配布する等の配慮を行う事で演習が円滑に実施されていく事に効果が期待されます</a:t>
            </a:r>
          </a:p>
        </p:txBody>
      </p:sp>
      <p:sp>
        <p:nvSpPr>
          <p:cNvPr id="7" name="テキスト ボックス 6">
            <a:extLst>
              <a:ext uri="{FF2B5EF4-FFF2-40B4-BE49-F238E27FC236}">
                <a16:creationId xmlns:a16="http://schemas.microsoft.com/office/drawing/2014/main" id="{8F873A50-201E-42BB-871F-004ACBD2C25B}"/>
              </a:ext>
            </a:extLst>
          </p:cNvPr>
          <p:cNvSpPr txBox="1"/>
          <p:nvPr/>
        </p:nvSpPr>
        <p:spPr>
          <a:xfrm>
            <a:off x="436098" y="6020972"/>
            <a:ext cx="8356210" cy="646331"/>
          </a:xfrm>
          <a:prstGeom prst="rect">
            <a:avLst/>
          </a:prstGeom>
          <a:noFill/>
        </p:spPr>
        <p:txBody>
          <a:bodyPr wrap="square" rtlCol="0">
            <a:spAutoFit/>
          </a:bodyPr>
          <a:lstStyle/>
          <a:p>
            <a:r>
              <a:rPr kumimoji="1" lang="ja-JP" altLang="en-US" dirty="0"/>
              <a:t>上記の２点は他の演習時間に実施しても良いと思います。</a:t>
            </a:r>
            <a:endParaRPr kumimoji="1" lang="en-US" altLang="ja-JP" dirty="0"/>
          </a:p>
          <a:p>
            <a:r>
              <a:rPr kumimoji="1" lang="ja-JP" altLang="en-US" dirty="0"/>
              <a:t>全体の時間配分等も踏まえて企画運営メンバーでご検討ください。</a:t>
            </a:r>
          </a:p>
        </p:txBody>
      </p:sp>
    </p:spTree>
    <p:extLst>
      <p:ext uri="{BB962C8B-B14F-4D97-AF65-F5344CB8AC3E}">
        <p14:creationId xmlns:p14="http://schemas.microsoft.com/office/powerpoint/2010/main" val="8747069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lang="ja-JP" altLang="en-US" sz="3600" dirty="0">
                <a:latin typeface="Meiryo" panose="020B0604030504040204" pitchFamily="34" charset="-128"/>
                <a:ea typeface="Meiryo" panose="020B0604030504040204" pitchFamily="34" charset="-128"/>
              </a:rPr>
              <a:t>プログラム</a:t>
            </a:r>
            <a:r>
              <a:rPr kumimoji="1" lang="ja-JP" altLang="en-US" sz="3600" dirty="0">
                <a:latin typeface="Meiryo" panose="020B0604030504040204" pitchFamily="34" charset="-128"/>
                <a:ea typeface="Meiryo" panose="020B0604030504040204" pitchFamily="34" charset="-128"/>
              </a:rPr>
              <a:t>内容の概要と解説２</a:t>
            </a:r>
          </a:p>
        </p:txBody>
      </p:sp>
      <p:sp>
        <p:nvSpPr>
          <p:cNvPr id="6" name="テキスト ボックス 5">
            <a:extLst>
              <a:ext uri="{FF2B5EF4-FFF2-40B4-BE49-F238E27FC236}">
                <a16:creationId xmlns:a16="http://schemas.microsoft.com/office/drawing/2014/main" id="{0B312A0E-6051-4219-91CE-23EFA1B1D1EB}"/>
              </a:ext>
            </a:extLst>
          </p:cNvPr>
          <p:cNvSpPr txBox="1"/>
          <p:nvPr/>
        </p:nvSpPr>
        <p:spPr>
          <a:xfrm>
            <a:off x="628650" y="1690689"/>
            <a:ext cx="7713492" cy="3139321"/>
          </a:xfrm>
          <a:prstGeom prst="rect">
            <a:avLst/>
          </a:prstGeom>
          <a:noFill/>
        </p:spPr>
        <p:txBody>
          <a:bodyPr wrap="square" rtlCol="0">
            <a:spAutoFit/>
          </a:bodyPr>
          <a:lstStyle/>
          <a:p>
            <a:r>
              <a:rPr kumimoji="1" lang="en-US" altLang="ja-JP" sz="2200" dirty="0"/>
              <a:t>【</a:t>
            </a:r>
            <a:r>
              <a:rPr kumimoji="1" lang="ja-JP" altLang="en-US" sz="2200" dirty="0"/>
              <a:t>演習１</a:t>
            </a:r>
            <a:r>
              <a:rPr kumimoji="1" lang="en-US" altLang="ja-JP" sz="2200" dirty="0"/>
              <a:t>】</a:t>
            </a:r>
          </a:p>
          <a:p>
            <a:r>
              <a:rPr kumimoji="1" lang="ja-JP" altLang="en-US" sz="2200" dirty="0"/>
              <a:t>講義</a:t>
            </a:r>
            <a:r>
              <a:rPr kumimoji="1" lang="en-US" altLang="ja-JP" sz="2200" dirty="0"/>
              <a:t>『</a:t>
            </a:r>
            <a:r>
              <a:rPr kumimoji="1" lang="ja-JP" altLang="en-US" sz="2200" dirty="0"/>
              <a:t>児童期における相談支援の目指すべき方向性</a:t>
            </a:r>
            <a:r>
              <a:rPr kumimoji="1" lang="en-US" altLang="ja-JP" sz="2200" dirty="0"/>
              <a:t>』</a:t>
            </a:r>
            <a:r>
              <a:rPr kumimoji="1" lang="ja-JP" altLang="en-US" sz="2200" dirty="0"/>
              <a:t>での学習を踏まえ、以下のとおり実施</a:t>
            </a:r>
            <a:endParaRPr kumimoji="1" lang="en-US" altLang="ja-JP" sz="2200" dirty="0"/>
          </a:p>
          <a:p>
            <a:endParaRPr kumimoji="1" lang="en-US" altLang="ja-JP" sz="2200" dirty="0"/>
          </a:p>
          <a:p>
            <a:r>
              <a:rPr kumimoji="1" lang="ja-JP" altLang="en-US" sz="2200" dirty="0"/>
              <a:t>１　事例概要の提供</a:t>
            </a:r>
            <a:endParaRPr kumimoji="1" lang="en-US" altLang="ja-JP" sz="2200" dirty="0"/>
          </a:p>
          <a:p>
            <a:r>
              <a:rPr kumimoji="1" lang="ja-JP" altLang="en-US" sz="2200" dirty="0"/>
              <a:t>２　事例の要点を掴む（個人ワーク）</a:t>
            </a:r>
            <a:endParaRPr kumimoji="1" lang="en-US" altLang="ja-JP" sz="2200" dirty="0"/>
          </a:p>
          <a:p>
            <a:r>
              <a:rPr kumimoji="1" lang="ja-JP" altLang="en-US" sz="2200" dirty="0"/>
              <a:t>３　相談支援専門員・児童発達支援管理責任者のそれぞれ</a:t>
            </a:r>
            <a:endParaRPr kumimoji="1" lang="en-US" altLang="ja-JP" sz="2200" dirty="0"/>
          </a:p>
          <a:p>
            <a:r>
              <a:rPr kumimoji="1" lang="ja-JP" altLang="en-US" sz="2200" dirty="0"/>
              <a:t>　　の立場で対応策を講じる</a:t>
            </a:r>
            <a:endParaRPr kumimoji="1" lang="en-US" altLang="ja-JP" sz="2200" dirty="0"/>
          </a:p>
          <a:p>
            <a:r>
              <a:rPr kumimoji="1" lang="ja-JP" altLang="en-US" sz="2200" dirty="0"/>
              <a:t>４　振り返り</a:t>
            </a:r>
            <a:endParaRPr kumimoji="1" lang="en-US" altLang="ja-JP" sz="2200" dirty="0"/>
          </a:p>
        </p:txBody>
      </p:sp>
      <p:sp>
        <p:nvSpPr>
          <p:cNvPr id="7" name="テキスト ボックス 6">
            <a:extLst>
              <a:ext uri="{FF2B5EF4-FFF2-40B4-BE49-F238E27FC236}">
                <a16:creationId xmlns:a16="http://schemas.microsoft.com/office/drawing/2014/main" id="{8F873A50-201E-42BB-871F-004ACBD2C25B}"/>
              </a:ext>
            </a:extLst>
          </p:cNvPr>
          <p:cNvSpPr txBox="1"/>
          <p:nvPr/>
        </p:nvSpPr>
        <p:spPr>
          <a:xfrm>
            <a:off x="750863" y="4980859"/>
            <a:ext cx="7886700" cy="1200329"/>
          </a:xfrm>
          <a:prstGeom prst="rect">
            <a:avLst/>
          </a:prstGeom>
          <a:noFill/>
        </p:spPr>
        <p:txBody>
          <a:bodyPr wrap="square" rtlCol="0">
            <a:spAutoFit/>
          </a:bodyPr>
          <a:lstStyle/>
          <a:p>
            <a:r>
              <a:rPr kumimoji="1" lang="ja-JP" altLang="en-US" dirty="0"/>
              <a:t>上記は例ですが、演習１の</a:t>
            </a:r>
            <a:r>
              <a:rPr kumimoji="1" lang="en-US" altLang="ja-JP" dirty="0"/>
              <a:t>POINT</a:t>
            </a:r>
            <a:r>
              <a:rPr kumimoji="1" lang="ja-JP" altLang="en-US" dirty="0"/>
              <a:t>は　①講義内容の再確認の機会とする</a:t>
            </a:r>
            <a:endParaRPr kumimoji="1" lang="en-US" altLang="ja-JP" dirty="0"/>
          </a:p>
          <a:p>
            <a:r>
              <a:rPr kumimoji="1" lang="ja-JP" altLang="en-US" dirty="0"/>
              <a:t>②相談支援専門員・児童発達支援管理責任者の役割を再確認する</a:t>
            </a:r>
            <a:endParaRPr kumimoji="1" lang="en-US" altLang="ja-JP" dirty="0"/>
          </a:p>
          <a:p>
            <a:r>
              <a:rPr kumimoji="1" lang="ja-JP" altLang="en-US" dirty="0"/>
              <a:t>③②を踏まえ、連携協働を行う事の重要性を再確認する</a:t>
            </a:r>
            <a:endParaRPr kumimoji="1" lang="en-US" altLang="ja-JP" dirty="0"/>
          </a:p>
          <a:p>
            <a:r>
              <a:rPr kumimoji="1" lang="ja-JP" altLang="en-US" dirty="0"/>
              <a:t>の</a:t>
            </a:r>
            <a:r>
              <a:rPr kumimoji="1" lang="en-US" altLang="ja-JP" dirty="0"/>
              <a:t>3</a:t>
            </a:r>
            <a:r>
              <a:rPr kumimoji="1" lang="ja-JP" altLang="en-US" dirty="0"/>
              <a:t>点と考えます。</a:t>
            </a:r>
            <a:endParaRPr kumimoji="1" lang="en-US" altLang="ja-JP" dirty="0"/>
          </a:p>
        </p:txBody>
      </p:sp>
    </p:spTree>
    <p:extLst>
      <p:ext uri="{BB962C8B-B14F-4D97-AF65-F5344CB8AC3E}">
        <p14:creationId xmlns:p14="http://schemas.microsoft.com/office/powerpoint/2010/main" val="7993156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lang="ja-JP" altLang="en-US" sz="3600" dirty="0">
                <a:latin typeface="Meiryo" panose="020B0604030504040204" pitchFamily="34" charset="-128"/>
                <a:ea typeface="Meiryo" panose="020B0604030504040204" pitchFamily="34" charset="-128"/>
              </a:rPr>
              <a:t>プログラム</a:t>
            </a:r>
            <a:r>
              <a:rPr kumimoji="1" lang="ja-JP" altLang="en-US" sz="3600" dirty="0">
                <a:latin typeface="Meiryo" panose="020B0604030504040204" pitchFamily="34" charset="-128"/>
                <a:ea typeface="Meiryo" panose="020B0604030504040204" pitchFamily="34" charset="-128"/>
              </a:rPr>
              <a:t>内容の概要と解説３</a:t>
            </a:r>
          </a:p>
        </p:txBody>
      </p:sp>
      <p:sp>
        <p:nvSpPr>
          <p:cNvPr id="6" name="テキスト ボックス 5">
            <a:extLst>
              <a:ext uri="{FF2B5EF4-FFF2-40B4-BE49-F238E27FC236}">
                <a16:creationId xmlns:a16="http://schemas.microsoft.com/office/drawing/2014/main" id="{0B312A0E-6051-4219-91CE-23EFA1B1D1EB}"/>
              </a:ext>
            </a:extLst>
          </p:cNvPr>
          <p:cNvSpPr txBox="1"/>
          <p:nvPr/>
        </p:nvSpPr>
        <p:spPr>
          <a:xfrm>
            <a:off x="628650" y="1690689"/>
            <a:ext cx="7713492" cy="3816429"/>
          </a:xfrm>
          <a:prstGeom prst="rect">
            <a:avLst/>
          </a:prstGeom>
          <a:noFill/>
        </p:spPr>
        <p:txBody>
          <a:bodyPr wrap="square" rtlCol="0">
            <a:spAutoFit/>
          </a:bodyPr>
          <a:lstStyle/>
          <a:p>
            <a:r>
              <a:rPr kumimoji="1" lang="en-US" altLang="ja-JP" sz="2200" dirty="0"/>
              <a:t>【</a:t>
            </a:r>
            <a:r>
              <a:rPr kumimoji="1" lang="ja-JP" altLang="en-US" sz="2200" dirty="0"/>
              <a:t>事例作成</a:t>
            </a:r>
            <a:r>
              <a:rPr kumimoji="1" lang="en-US" altLang="ja-JP" sz="2200" dirty="0"/>
              <a:t>】</a:t>
            </a:r>
          </a:p>
          <a:p>
            <a:r>
              <a:rPr kumimoji="1" lang="ja-JP" altLang="en-US" sz="2200" dirty="0"/>
              <a:t>１</a:t>
            </a:r>
            <a:r>
              <a:rPr kumimoji="1" lang="en-US" altLang="ja-JP" sz="2200" dirty="0"/>
              <a:t>.</a:t>
            </a:r>
            <a:r>
              <a:rPr kumimoji="1" lang="ja-JP" altLang="en-US" sz="2200" dirty="0"/>
              <a:t>研修全体での連動性を考慮し、共通事例の作成を推奨</a:t>
            </a:r>
            <a:endParaRPr kumimoji="1" lang="en-US" altLang="ja-JP" sz="2200" dirty="0"/>
          </a:p>
          <a:p>
            <a:r>
              <a:rPr kumimoji="1" lang="ja-JP" altLang="en-US" sz="2200" dirty="0"/>
              <a:t>２</a:t>
            </a:r>
            <a:r>
              <a:rPr kumimoji="1" lang="en-US" altLang="ja-JP" sz="2200" dirty="0"/>
              <a:t>.</a:t>
            </a:r>
            <a:r>
              <a:rPr kumimoji="1" lang="ja-JP" altLang="en-US" sz="2200" dirty="0"/>
              <a:t>幼児期や学齢期などの年齢設定は各都道府県の課題等と</a:t>
            </a:r>
            <a:endParaRPr kumimoji="1" lang="en-US" altLang="ja-JP" sz="2200" dirty="0"/>
          </a:p>
          <a:p>
            <a:r>
              <a:rPr kumimoji="1" lang="ja-JP" altLang="en-US" sz="2200" dirty="0"/>
              <a:t>　の関連性があると考えられるが、受講者数を考慮すると</a:t>
            </a:r>
            <a:endParaRPr kumimoji="1" lang="en-US" altLang="ja-JP" sz="2200" dirty="0"/>
          </a:p>
          <a:p>
            <a:r>
              <a:rPr kumimoji="1" lang="ja-JP" altLang="en-US" sz="2200" dirty="0"/>
              <a:t>　学齢期を推奨</a:t>
            </a:r>
            <a:endParaRPr kumimoji="1" lang="en-US" altLang="ja-JP" sz="2200" dirty="0"/>
          </a:p>
          <a:p>
            <a:r>
              <a:rPr kumimoji="1" lang="ja-JP" altLang="en-US" sz="2200" dirty="0"/>
              <a:t>３</a:t>
            </a:r>
            <a:r>
              <a:rPr kumimoji="1" lang="en-US" altLang="ja-JP" sz="2200" dirty="0"/>
              <a:t>.</a:t>
            </a:r>
            <a:r>
              <a:rPr kumimoji="1" lang="ja-JP" altLang="en-US" sz="2200" dirty="0"/>
              <a:t>提供する情報量や程度については①演習１では事例概要</a:t>
            </a:r>
            <a:endParaRPr kumimoji="1" lang="en-US" altLang="ja-JP" sz="2200" dirty="0"/>
          </a:p>
          <a:p>
            <a:r>
              <a:rPr kumimoji="1" lang="ja-JP" altLang="en-US" sz="2200" dirty="0"/>
              <a:t>　程度の情報　②演習２で追加情報　③必要に応じて障害</a:t>
            </a:r>
            <a:endParaRPr kumimoji="1" lang="en-US" altLang="ja-JP" sz="2200" dirty="0"/>
          </a:p>
          <a:p>
            <a:r>
              <a:rPr kumimoji="1" lang="ja-JP" altLang="en-US" sz="2200" dirty="0"/>
              <a:t>　児利用支援計画や個別支援計画等の資料があると良いが</a:t>
            </a:r>
            <a:endParaRPr kumimoji="1" lang="en-US" altLang="ja-JP" sz="2200" dirty="0"/>
          </a:p>
          <a:p>
            <a:r>
              <a:rPr kumimoji="1" lang="ja-JP" altLang="en-US" sz="2200" dirty="0"/>
              <a:t>　情報量が多いと演習進行に時間を要す（他の演習と共通</a:t>
            </a:r>
            <a:endParaRPr kumimoji="1" lang="en-US" altLang="ja-JP" sz="2200" dirty="0"/>
          </a:p>
          <a:p>
            <a:r>
              <a:rPr kumimoji="1" lang="ja-JP" altLang="en-US" sz="2200" dirty="0"/>
              <a:t>　事例化する場合は除く）</a:t>
            </a:r>
            <a:endParaRPr kumimoji="1" lang="en-US" altLang="ja-JP" sz="2200" dirty="0"/>
          </a:p>
          <a:p>
            <a:endParaRPr kumimoji="1" lang="en-US" altLang="ja-JP" sz="2200" dirty="0"/>
          </a:p>
        </p:txBody>
      </p:sp>
      <p:sp>
        <p:nvSpPr>
          <p:cNvPr id="7" name="テキスト ボックス 6">
            <a:extLst>
              <a:ext uri="{FF2B5EF4-FFF2-40B4-BE49-F238E27FC236}">
                <a16:creationId xmlns:a16="http://schemas.microsoft.com/office/drawing/2014/main" id="{8F873A50-201E-42BB-871F-004ACBD2C25B}"/>
              </a:ext>
            </a:extLst>
          </p:cNvPr>
          <p:cNvSpPr txBox="1"/>
          <p:nvPr/>
        </p:nvSpPr>
        <p:spPr>
          <a:xfrm>
            <a:off x="750863" y="5309071"/>
            <a:ext cx="7886700" cy="1200329"/>
          </a:xfrm>
          <a:prstGeom prst="rect">
            <a:avLst/>
          </a:prstGeom>
          <a:noFill/>
        </p:spPr>
        <p:txBody>
          <a:bodyPr wrap="square" rtlCol="0">
            <a:spAutoFit/>
          </a:bodyPr>
          <a:lstStyle/>
          <a:p>
            <a:r>
              <a:rPr kumimoji="1" lang="ja-JP" altLang="en-US" dirty="0"/>
              <a:t>事例は新規に障害児通所支援の利用を検討中で、①相談支援事業所として新たに担当予定　②自事業所の通所支援の利用を予定　という新規利用児を想定（図</a:t>
            </a:r>
            <a:r>
              <a:rPr kumimoji="1" lang="en-US" altLang="ja-JP" dirty="0"/>
              <a:t>『</a:t>
            </a:r>
            <a:r>
              <a:rPr kumimoji="1" lang="ja-JP" altLang="en-US" dirty="0"/>
              <a:t>指定特定相談支援事業者（計画作成担当）と障害福祉サービス事業者の関係</a:t>
            </a:r>
            <a:r>
              <a:rPr kumimoji="1" lang="en-US" altLang="ja-JP" dirty="0"/>
              <a:t>』</a:t>
            </a:r>
            <a:r>
              <a:rPr kumimoji="1" lang="ja-JP" altLang="en-US" dirty="0"/>
              <a:t>の流れを参照しながら演習が実施できると良い）</a:t>
            </a:r>
          </a:p>
        </p:txBody>
      </p:sp>
    </p:spTree>
    <p:extLst>
      <p:ext uri="{BB962C8B-B14F-4D97-AF65-F5344CB8AC3E}">
        <p14:creationId xmlns:p14="http://schemas.microsoft.com/office/powerpoint/2010/main" val="29238685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lang="ja-JP" altLang="en-US" sz="3600" dirty="0">
                <a:latin typeface="Meiryo" panose="020B0604030504040204" pitchFamily="34" charset="-128"/>
                <a:ea typeface="Meiryo" panose="020B0604030504040204" pitchFamily="34" charset="-128"/>
              </a:rPr>
              <a:t>プログラム</a:t>
            </a:r>
            <a:r>
              <a:rPr kumimoji="1" lang="ja-JP" altLang="en-US" sz="3600" dirty="0">
                <a:latin typeface="Meiryo" panose="020B0604030504040204" pitchFamily="34" charset="-128"/>
                <a:ea typeface="Meiryo" panose="020B0604030504040204" pitchFamily="34" charset="-128"/>
              </a:rPr>
              <a:t>内容の概要と解説４</a:t>
            </a:r>
          </a:p>
        </p:txBody>
      </p:sp>
      <p:sp>
        <p:nvSpPr>
          <p:cNvPr id="6" name="テキスト ボックス 5">
            <a:extLst>
              <a:ext uri="{FF2B5EF4-FFF2-40B4-BE49-F238E27FC236}">
                <a16:creationId xmlns:a16="http://schemas.microsoft.com/office/drawing/2014/main" id="{0B312A0E-6051-4219-91CE-23EFA1B1D1EB}"/>
              </a:ext>
            </a:extLst>
          </p:cNvPr>
          <p:cNvSpPr txBox="1"/>
          <p:nvPr/>
        </p:nvSpPr>
        <p:spPr>
          <a:xfrm>
            <a:off x="628650" y="1690689"/>
            <a:ext cx="7713492" cy="2800767"/>
          </a:xfrm>
          <a:prstGeom prst="rect">
            <a:avLst/>
          </a:prstGeom>
          <a:noFill/>
        </p:spPr>
        <p:txBody>
          <a:bodyPr wrap="square" rtlCol="0">
            <a:spAutoFit/>
          </a:bodyPr>
          <a:lstStyle/>
          <a:p>
            <a:r>
              <a:rPr kumimoji="1" lang="en-US" altLang="ja-JP" sz="2200" dirty="0"/>
              <a:t>【</a:t>
            </a:r>
            <a:r>
              <a:rPr kumimoji="1" lang="ja-JP" altLang="en-US" sz="2200" dirty="0"/>
              <a:t>演習２</a:t>
            </a:r>
            <a:r>
              <a:rPr kumimoji="1" lang="en-US" altLang="ja-JP" sz="2200" dirty="0"/>
              <a:t>】</a:t>
            </a:r>
          </a:p>
          <a:p>
            <a:r>
              <a:rPr kumimoji="1" lang="ja-JP" altLang="en-US" sz="2200" dirty="0"/>
              <a:t>講義</a:t>
            </a:r>
            <a:r>
              <a:rPr kumimoji="1" lang="en-US" altLang="ja-JP" sz="2200" dirty="0"/>
              <a:t>『</a:t>
            </a:r>
            <a:r>
              <a:rPr kumimoji="1" lang="ja-JP" altLang="en-US" sz="2200" dirty="0"/>
              <a:t>児童期における相談支援の目指すべき方向性</a:t>
            </a:r>
            <a:r>
              <a:rPr kumimoji="1" lang="en-US" altLang="ja-JP" sz="2200" dirty="0"/>
              <a:t>』</a:t>
            </a:r>
            <a:r>
              <a:rPr kumimoji="1" lang="ja-JP" altLang="en-US" sz="2200" dirty="0"/>
              <a:t>での学習を踏まえ、以下のとおり実施</a:t>
            </a:r>
            <a:endParaRPr kumimoji="1" lang="en-US" altLang="ja-JP" sz="2200" dirty="0"/>
          </a:p>
          <a:p>
            <a:endParaRPr kumimoji="1" lang="en-US" altLang="ja-JP" sz="2200" dirty="0"/>
          </a:p>
          <a:p>
            <a:r>
              <a:rPr kumimoji="1" lang="ja-JP" altLang="en-US" sz="2200" dirty="0"/>
              <a:t>１　具体的協働場面として障害児支援担当者会議を想定</a:t>
            </a:r>
            <a:endParaRPr kumimoji="1" lang="en-US" altLang="ja-JP" sz="2200" dirty="0"/>
          </a:p>
          <a:p>
            <a:r>
              <a:rPr kumimoji="1" lang="ja-JP" altLang="en-US" sz="2200" dirty="0"/>
              <a:t>２　事例の追加情報の提供</a:t>
            </a:r>
            <a:endParaRPr kumimoji="1" lang="en-US" altLang="ja-JP" sz="2200" dirty="0"/>
          </a:p>
          <a:p>
            <a:r>
              <a:rPr kumimoji="1" lang="ja-JP" altLang="en-US" sz="2200" dirty="0"/>
              <a:t>３　障害児支援担当者会議の模擬を実施する（配役）</a:t>
            </a:r>
            <a:endParaRPr kumimoji="1" lang="en-US" altLang="ja-JP" sz="2200" dirty="0"/>
          </a:p>
          <a:p>
            <a:r>
              <a:rPr kumimoji="1" lang="ja-JP" altLang="en-US" sz="2200" dirty="0"/>
              <a:t>４　振り返り</a:t>
            </a:r>
            <a:endParaRPr kumimoji="1" lang="en-US" altLang="ja-JP" sz="2200" dirty="0"/>
          </a:p>
        </p:txBody>
      </p:sp>
      <p:sp>
        <p:nvSpPr>
          <p:cNvPr id="7" name="テキスト ボックス 6">
            <a:extLst>
              <a:ext uri="{FF2B5EF4-FFF2-40B4-BE49-F238E27FC236}">
                <a16:creationId xmlns:a16="http://schemas.microsoft.com/office/drawing/2014/main" id="{8F873A50-201E-42BB-871F-004ACBD2C25B}"/>
              </a:ext>
            </a:extLst>
          </p:cNvPr>
          <p:cNvSpPr txBox="1"/>
          <p:nvPr/>
        </p:nvSpPr>
        <p:spPr>
          <a:xfrm>
            <a:off x="628650" y="4503259"/>
            <a:ext cx="7886700" cy="2308324"/>
          </a:xfrm>
          <a:prstGeom prst="rect">
            <a:avLst/>
          </a:prstGeom>
          <a:noFill/>
        </p:spPr>
        <p:txBody>
          <a:bodyPr wrap="square" rtlCol="0">
            <a:spAutoFit/>
          </a:bodyPr>
          <a:lstStyle/>
          <a:p>
            <a:r>
              <a:rPr kumimoji="1" lang="ja-JP" altLang="en-US" dirty="0"/>
              <a:t>上記は例ですが、</a:t>
            </a:r>
            <a:r>
              <a:rPr kumimoji="1" lang="en-US" altLang="ja-JP" dirty="0"/>
              <a:t>POINT</a:t>
            </a:r>
            <a:r>
              <a:rPr kumimoji="1" lang="ja-JP" altLang="en-US" dirty="0"/>
              <a:t>は　演習１の３点に加え、①モニタリング月以外でも</a:t>
            </a:r>
            <a:r>
              <a:rPr kumimoji="1" lang="en-US" altLang="ja-JP" dirty="0"/>
              <a:t>『</a:t>
            </a:r>
            <a:r>
              <a:rPr kumimoji="1" lang="ja-JP" altLang="en-US" dirty="0"/>
              <a:t>障害児支援担当者会議</a:t>
            </a:r>
            <a:r>
              <a:rPr kumimoji="1" lang="en-US" altLang="ja-JP" dirty="0"/>
              <a:t>』</a:t>
            </a:r>
            <a:r>
              <a:rPr kumimoji="1" lang="ja-JP" altLang="en-US" dirty="0"/>
              <a:t>は必要に応じて柔軟に開催されるべきであること　②</a:t>
            </a:r>
            <a:r>
              <a:rPr kumimoji="1" lang="en-US" altLang="ja-JP" dirty="0"/>
              <a:t>『</a:t>
            </a:r>
            <a:r>
              <a:rPr kumimoji="1" lang="ja-JP" altLang="en-US" dirty="0"/>
              <a:t>障害児支援担当者会議</a:t>
            </a:r>
            <a:r>
              <a:rPr kumimoji="1" lang="en-US" altLang="ja-JP" dirty="0"/>
              <a:t>』</a:t>
            </a:r>
            <a:r>
              <a:rPr kumimoji="1" lang="ja-JP" altLang="en-US" dirty="0"/>
              <a:t>の実施については相談支援専門員・児童発達支援管理責任者どちらから発信しても良いこと　③子どもの権利擁護や意思決定についての配慮について学習すること</a:t>
            </a:r>
            <a:endParaRPr kumimoji="1" lang="en-US" altLang="ja-JP" dirty="0"/>
          </a:p>
          <a:p>
            <a:r>
              <a:rPr kumimoji="1" lang="ja-JP" altLang="en-US" dirty="0"/>
              <a:t>の３点が考えられます。</a:t>
            </a:r>
            <a:endParaRPr kumimoji="1" lang="en-US" altLang="ja-JP" dirty="0"/>
          </a:p>
          <a:p>
            <a:r>
              <a:rPr kumimoji="1" lang="ja-JP" altLang="en-US" dirty="0"/>
              <a:t>会議進行技術の演習ではないことから、会議において具体的な役割分担等が行われたかなど、振り返り用シートの用意が必要</a:t>
            </a:r>
            <a:endParaRPr kumimoji="1" lang="en-US" altLang="ja-JP" dirty="0"/>
          </a:p>
        </p:txBody>
      </p:sp>
    </p:spTree>
    <p:extLst>
      <p:ext uri="{BB962C8B-B14F-4D97-AF65-F5344CB8AC3E}">
        <p14:creationId xmlns:p14="http://schemas.microsoft.com/office/powerpoint/2010/main" val="212222870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5012BCB-37E1-4D3B-A658-625816A4635C}"/>
              </a:ext>
            </a:extLst>
          </p:cNvPr>
          <p:cNvSpPr>
            <a:spLocks noGrp="1"/>
          </p:cNvSpPr>
          <p:nvPr>
            <p:ph type="title"/>
          </p:nvPr>
        </p:nvSpPr>
        <p:spPr/>
        <p:txBody>
          <a:bodyPr/>
          <a:lstStyle/>
          <a:p>
            <a:r>
              <a:rPr lang="ja-JP" altLang="en-US" sz="3600" dirty="0">
                <a:latin typeface="Meiryo" panose="020B0604030504040204" pitchFamily="34" charset="-128"/>
                <a:ea typeface="Meiryo" panose="020B0604030504040204" pitchFamily="34" charset="-128"/>
              </a:rPr>
              <a:t>プログラム</a:t>
            </a:r>
            <a:r>
              <a:rPr kumimoji="1" lang="ja-JP" altLang="en-US" sz="3600" dirty="0">
                <a:latin typeface="Meiryo" panose="020B0604030504040204" pitchFamily="34" charset="-128"/>
                <a:ea typeface="Meiryo" panose="020B0604030504040204" pitchFamily="34" charset="-128"/>
              </a:rPr>
              <a:t>内容の概要と解説５</a:t>
            </a:r>
          </a:p>
        </p:txBody>
      </p:sp>
      <p:sp>
        <p:nvSpPr>
          <p:cNvPr id="6" name="テキスト ボックス 5">
            <a:extLst>
              <a:ext uri="{FF2B5EF4-FFF2-40B4-BE49-F238E27FC236}">
                <a16:creationId xmlns:a16="http://schemas.microsoft.com/office/drawing/2014/main" id="{0B312A0E-6051-4219-91CE-23EFA1B1D1EB}"/>
              </a:ext>
            </a:extLst>
          </p:cNvPr>
          <p:cNvSpPr txBox="1"/>
          <p:nvPr/>
        </p:nvSpPr>
        <p:spPr>
          <a:xfrm>
            <a:off x="628650" y="1690689"/>
            <a:ext cx="7713492" cy="2800767"/>
          </a:xfrm>
          <a:prstGeom prst="rect">
            <a:avLst/>
          </a:prstGeom>
          <a:noFill/>
        </p:spPr>
        <p:txBody>
          <a:bodyPr wrap="square" rtlCol="0">
            <a:spAutoFit/>
          </a:bodyPr>
          <a:lstStyle/>
          <a:p>
            <a:r>
              <a:rPr kumimoji="1" lang="en-US" altLang="ja-JP" sz="2200" dirty="0"/>
              <a:t>【</a:t>
            </a:r>
            <a:r>
              <a:rPr kumimoji="1" lang="ja-JP" altLang="en-US" sz="2200" dirty="0"/>
              <a:t>まとめ１・２</a:t>
            </a:r>
            <a:r>
              <a:rPr kumimoji="1" lang="en-US" altLang="ja-JP" sz="2200" dirty="0"/>
              <a:t>】</a:t>
            </a:r>
          </a:p>
          <a:p>
            <a:r>
              <a:rPr kumimoji="1" lang="ja-JP" altLang="en-US" sz="2200" dirty="0"/>
              <a:t>講義</a:t>
            </a:r>
            <a:r>
              <a:rPr kumimoji="1" lang="en-US" altLang="ja-JP" sz="2200" dirty="0"/>
              <a:t>『</a:t>
            </a:r>
            <a:r>
              <a:rPr kumimoji="1" lang="ja-JP" altLang="en-US" sz="2200" dirty="0"/>
              <a:t>児童期における相談支援の目指すべき方向性</a:t>
            </a:r>
            <a:r>
              <a:rPr kumimoji="1" lang="en-US" altLang="ja-JP" sz="2200" dirty="0"/>
              <a:t>』</a:t>
            </a:r>
            <a:r>
              <a:rPr kumimoji="1" lang="ja-JP" altLang="en-US" sz="2200" dirty="0"/>
              <a:t>での学習を踏まえ、以下のとおり実施</a:t>
            </a:r>
            <a:endParaRPr kumimoji="1" lang="en-US" altLang="ja-JP" sz="2200" dirty="0"/>
          </a:p>
          <a:p>
            <a:endParaRPr kumimoji="1" lang="en-US" altLang="ja-JP" sz="2200" dirty="0"/>
          </a:p>
          <a:p>
            <a:r>
              <a:rPr kumimoji="1" lang="ja-JP" altLang="en-US" sz="2200" dirty="0"/>
              <a:t>１　演習１と演習２のあとで小まとめを実施することによ</a:t>
            </a:r>
            <a:endParaRPr kumimoji="1" lang="en-US" altLang="ja-JP" sz="2200" dirty="0"/>
          </a:p>
          <a:p>
            <a:r>
              <a:rPr kumimoji="1" lang="ja-JP" altLang="en-US" sz="2200" dirty="0"/>
              <a:t>　　り学習</a:t>
            </a:r>
            <a:r>
              <a:rPr kumimoji="1" lang="en-US" altLang="ja-JP" sz="2200" dirty="0"/>
              <a:t>POINT</a:t>
            </a:r>
            <a:r>
              <a:rPr kumimoji="1" lang="ja-JP" altLang="en-US" sz="2200" dirty="0"/>
              <a:t>の再確認を行う</a:t>
            </a:r>
            <a:endParaRPr kumimoji="1" lang="en-US" altLang="ja-JP" sz="2200" dirty="0"/>
          </a:p>
          <a:p>
            <a:r>
              <a:rPr kumimoji="1" lang="ja-JP" altLang="en-US" sz="2200" dirty="0"/>
              <a:t>２　まとめで使用する資料は講義</a:t>
            </a:r>
            <a:r>
              <a:rPr kumimoji="1" lang="en-US" altLang="ja-JP" sz="2200" dirty="0"/>
              <a:t>『</a:t>
            </a:r>
            <a:r>
              <a:rPr kumimoji="1" lang="ja-JP" altLang="en-US" sz="2200" dirty="0"/>
              <a:t>児童期における相談支</a:t>
            </a:r>
            <a:endParaRPr kumimoji="1" lang="en-US" altLang="ja-JP" sz="2200" dirty="0"/>
          </a:p>
          <a:p>
            <a:r>
              <a:rPr kumimoji="1" lang="ja-JP" altLang="en-US" sz="2200" dirty="0"/>
              <a:t>　　援の目指すべき方向性</a:t>
            </a:r>
            <a:r>
              <a:rPr kumimoji="1" lang="en-US" altLang="ja-JP" sz="2200" dirty="0"/>
              <a:t>』</a:t>
            </a:r>
            <a:r>
              <a:rPr kumimoji="1" lang="ja-JP" altLang="en-US" sz="2200" dirty="0"/>
              <a:t>を活用する　</a:t>
            </a:r>
            <a:endParaRPr kumimoji="1" lang="en-US" altLang="ja-JP" sz="2200" dirty="0"/>
          </a:p>
        </p:txBody>
      </p:sp>
      <p:sp>
        <p:nvSpPr>
          <p:cNvPr id="7" name="テキスト ボックス 6">
            <a:extLst>
              <a:ext uri="{FF2B5EF4-FFF2-40B4-BE49-F238E27FC236}">
                <a16:creationId xmlns:a16="http://schemas.microsoft.com/office/drawing/2014/main" id="{8F873A50-201E-42BB-871F-004ACBD2C25B}"/>
              </a:ext>
            </a:extLst>
          </p:cNvPr>
          <p:cNvSpPr txBox="1"/>
          <p:nvPr/>
        </p:nvSpPr>
        <p:spPr>
          <a:xfrm>
            <a:off x="750863" y="4980859"/>
            <a:ext cx="7886700" cy="923330"/>
          </a:xfrm>
          <a:prstGeom prst="rect">
            <a:avLst/>
          </a:prstGeom>
          <a:noFill/>
        </p:spPr>
        <p:txBody>
          <a:bodyPr wrap="square" rtlCol="0">
            <a:spAutoFit/>
          </a:bodyPr>
          <a:lstStyle/>
          <a:p>
            <a:r>
              <a:rPr kumimoji="1" lang="ja-JP" altLang="en-US" dirty="0"/>
              <a:t>上記は例ですが、自己点検が実施できるよう、講義の重点内容を項目化して自己点検シートを作成する等の工夫により、さらに学習効果の向上と支援現場における実施可能性の向上が期待できるかもしれません</a:t>
            </a:r>
            <a:endParaRPr kumimoji="1" lang="en-US" altLang="ja-JP" dirty="0"/>
          </a:p>
        </p:txBody>
      </p:sp>
    </p:spTree>
    <p:extLst>
      <p:ext uri="{BB962C8B-B14F-4D97-AF65-F5344CB8AC3E}">
        <p14:creationId xmlns:p14="http://schemas.microsoft.com/office/powerpoint/2010/main" val="329355996"/>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