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0"/>
  </p:normalViewPr>
  <p:slideViewPr>
    <p:cSldViewPr snapToGrid="0" snapToObjects="1" showGuides="1">
      <p:cViewPr varScale="1">
        <p:scale>
          <a:sx n="59" d="100"/>
          <a:sy n="59" d="100"/>
        </p:scale>
        <p:origin x="1428"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3511828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2790091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1164569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75758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1181260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95139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1307979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2308954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338691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4228048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1406299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A838A5-C748-C443-AE09-5342AB7A91CE}" type="datetimeFigureOut">
              <a:rPr kumimoji="1" lang="ja-JP" altLang="en-US" smtClean="0"/>
              <a:t>2021/6/2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36711292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A39A4E-A567-2947-9DCD-C621A4DBD002}"/>
              </a:ext>
            </a:extLst>
          </p:cNvPr>
          <p:cNvSpPr>
            <a:spLocks noGrp="1"/>
          </p:cNvSpPr>
          <p:nvPr>
            <p:ph type="ctrTitle"/>
          </p:nvPr>
        </p:nvSpPr>
        <p:spPr>
          <a:xfrm>
            <a:off x="256478" y="1122363"/>
            <a:ext cx="8575288" cy="2387600"/>
          </a:xfrm>
        </p:spPr>
        <p:txBody>
          <a:bodyPr>
            <a:normAutofit fontScale="90000"/>
          </a:bodyPr>
          <a:lstStyle/>
          <a:p>
            <a:pPr algn="l"/>
            <a:r>
              <a:rPr lang="ja-JP" altLang="en-US">
                <a:latin typeface="Meiryo" panose="020B0604030504040204" pitchFamily="34" charset="-128"/>
                <a:ea typeface="Meiryo" panose="020B0604030504040204" pitchFamily="34" charset="-128"/>
              </a:rPr>
              <a:t>演習</a:t>
            </a:r>
            <a:br>
              <a:rPr lang="en-US" altLang="ja-JP" dirty="0">
                <a:latin typeface="Meiryo" panose="020B0604030504040204" pitchFamily="34" charset="-128"/>
                <a:ea typeface="Meiryo" panose="020B0604030504040204" pitchFamily="34" charset="-128"/>
              </a:rPr>
            </a:br>
            <a:r>
              <a:rPr lang="ja-JP" altLang="en-US">
                <a:latin typeface="Meiryo" panose="020B0604030504040204" pitchFamily="34" charset="-128"/>
                <a:ea typeface="Meiryo" panose="020B0604030504040204" pitchFamily="34" charset="-128"/>
              </a:rPr>
              <a:t>児童期における支援提供プロセスの管理に関する演習</a:t>
            </a:r>
            <a:br>
              <a:rPr lang="en-US" altLang="ja-JP" dirty="0">
                <a:latin typeface="Meiryo" panose="020B0604030504040204" pitchFamily="34" charset="-128"/>
                <a:ea typeface="Meiryo" panose="020B0604030504040204" pitchFamily="34" charset="-128"/>
              </a:rPr>
            </a:br>
            <a:r>
              <a:rPr lang="ja-JP" altLang="en-US">
                <a:latin typeface="Meiryo" panose="020B0604030504040204" pitchFamily="34" charset="-128"/>
                <a:ea typeface="Meiryo" panose="020B0604030504040204" pitchFamily="34" charset="-128"/>
              </a:rPr>
              <a:t>　　</a:t>
            </a:r>
            <a:r>
              <a:rPr lang="ja-JP" altLang="en-US" sz="4000">
                <a:latin typeface="Meiryo" panose="020B0604030504040204" pitchFamily="34" charset="-128"/>
                <a:ea typeface="Meiryo" panose="020B0604030504040204" pitchFamily="34" charset="-128"/>
              </a:rPr>
              <a:t>についての概要と解説　１８０分</a:t>
            </a:r>
            <a:endParaRPr kumimoji="1" lang="ja-JP" altLang="en-US" sz="4000">
              <a:latin typeface="Meiryo" panose="020B0604030504040204" pitchFamily="34" charset="-128"/>
              <a:ea typeface="Meiryo" panose="020B0604030504040204" pitchFamily="34" charset="-128"/>
            </a:endParaRPr>
          </a:p>
        </p:txBody>
      </p:sp>
      <p:sp>
        <p:nvSpPr>
          <p:cNvPr id="3" name="字幕 2">
            <a:extLst>
              <a:ext uri="{FF2B5EF4-FFF2-40B4-BE49-F238E27FC236}">
                <a16:creationId xmlns:a16="http://schemas.microsoft.com/office/drawing/2014/main" id="{5D33A774-764C-144C-A5BB-7D9ABD7D9978}"/>
              </a:ext>
            </a:extLst>
          </p:cNvPr>
          <p:cNvSpPr>
            <a:spLocks noGrp="1"/>
          </p:cNvSpPr>
          <p:nvPr>
            <p:ph type="subTitle" idx="1"/>
          </p:nvPr>
        </p:nvSpPr>
        <p:spPr>
          <a:xfrm>
            <a:off x="1143000" y="4114993"/>
            <a:ext cx="6858000" cy="1655762"/>
          </a:xfrm>
        </p:spPr>
        <p:txBody>
          <a:bodyPr>
            <a:normAutofit fontScale="92500" lnSpcReduction="10000"/>
          </a:bodyPr>
          <a:lstStyle/>
          <a:p>
            <a:r>
              <a:rPr kumimoji="1" lang="ja-JP" altLang="en-US">
                <a:latin typeface="Meiryo" panose="020B0604030504040204" pitchFamily="34" charset="-128"/>
                <a:ea typeface="Meiryo" panose="020B0604030504040204" pitchFamily="34" charset="-128"/>
              </a:rPr>
              <a:t>児童発達支援センター</a:t>
            </a:r>
            <a:endParaRPr kumimoji="1"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うめだ・あけぼの学園　副園長</a:t>
            </a:r>
            <a:endParaRPr lang="en-US" altLang="ja-JP" dirty="0">
              <a:latin typeface="Meiryo" panose="020B0604030504040204" pitchFamily="34" charset="-128"/>
              <a:ea typeface="Meiryo" panose="020B0604030504040204" pitchFamily="34" charset="-128"/>
            </a:endParaRPr>
          </a:p>
          <a:p>
            <a:r>
              <a:rPr kumimoji="1" lang="ja-JP" altLang="en-US">
                <a:latin typeface="Meiryo" panose="020B0604030504040204" pitchFamily="34" charset="-128"/>
                <a:ea typeface="Meiryo" panose="020B0604030504040204" pitchFamily="34" charset="-128"/>
              </a:rPr>
              <a:t>作業療法士　児童発達支援管理責任者</a:t>
            </a:r>
            <a:endParaRPr kumimoji="1"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酒井康年</a:t>
            </a:r>
            <a:endParaRPr kumimoji="1" lang="ja-JP" altLang="en-US">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3240382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84CCD4-CE9D-4ABF-BE0A-C412BB17DF4A}"/>
              </a:ext>
            </a:extLst>
          </p:cNvPr>
          <p:cNvSpPr>
            <a:spLocks noGrp="1"/>
          </p:cNvSpPr>
          <p:nvPr>
            <p:ph type="title"/>
          </p:nvPr>
        </p:nvSpPr>
        <p:spPr/>
        <p:txBody>
          <a:bodyPr/>
          <a:lstStyle/>
          <a:p>
            <a:r>
              <a:rPr kumimoji="1" lang="ja-JP" altLang="en-US" dirty="0">
                <a:latin typeface="Meiryo" panose="020B0604030504040204" pitchFamily="34" charset="-128"/>
                <a:ea typeface="Meiryo" panose="020B0604030504040204" pitchFamily="34" charset="-128"/>
              </a:rPr>
              <a:t>獲得目標</a:t>
            </a:r>
          </a:p>
        </p:txBody>
      </p:sp>
      <p:sp>
        <p:nvSpPr>
          <p:cNvPr id="3" name="コンテンツ プレースホルダー 2">
            <a:extLst>
              <a:ext uri="{FF2B5EF4-FFF2-40B4-BE49-F238E27FC236}">
                <a16:creationId xmlns:a16="http://schemas.microsoft.com/office/drawing/2014/main" id="{3357AFEB-BD0C-4169-BF27-DC564ADCE775}"/>
              </a:ext>
            </a:extLst>
          </p:cNvPr>
          <p:cNvSpPr>
            <a:spLocks noGrp="1"/>
          </p:cNvSpPr>
          <p:nvPr>
            <p:ph idx="1"/>
          </p:nvPr>
        </p:nvSpPr>
        <p:spPr/>
        <p:txBody>
          <a:bodyPr/>
          <a:lstStyle/>
          <a:p>
            <a:r>
              <a:rPr kumimoji="1" lang="ja-JP" altLang="en-US">
                <a:latin typeface="Meiryo" panose="020B0604030504040204" pitchFamily="34" charset="-128"/>
                <a:ea typeface="Meiryo" panose="020B0604030504040204" pitchFamily="34" charset="-128"/>
              </a:rPr>
              <a:t>支援提供プロセスのそれぞれにおける児童期特有のポイントや課題を学ぶ</a:t>
            </a:r>
            <a:endParaRPr kumimoji="1" lang="en-US" altLang="ja-JP"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3395995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84CCD4-CE9D-4ABF-BE0A-C412BB17DF4A}"/>
              </a:ext>
            </a:extLst>
          </p:cNvPr>
          <p:cNvSpPr>
            <a:spLocks noGrp="1"/>
          </p:cNvSpPr>
          <p:nvPr>
            <p:ph type="title"/>
          </p:nvPr>
        </p:nvSpPr>
        <p:spPr/>
        <p:txBody>
          <a:bodyPr/>
          <a:lstStyle/>
          <a:p>
            <a:r>
              <a:rPr kumimoji="1" lang="ja-JP" altLang="en-US" dirty="0">
                <a:latin typeface="Meiryo" panose="020B0604030504040204" pitchFamily="34" charset="-128"/>
                <a:ea typeface="Meiryo" panose="020B0604030504040204" pitchFamily="34" charset="-128"/>
              </a:rPr>
              <a:t>獲得目標の解説</a:t>
            </a:r>
          </a:p>
        </p:txBody>
      </p:sp>
      <p:sp>
        <p:nvSpPr>
          <p:cNvPr id="3" name="コンテンツ プレースホルダー 2">
            <a:extLst>
              <a:ext uri="{FF2B5EF4-FFF2-40B4-BE49-F238E27FC236}">
                <a16:creationId xmlns:a16="http://schemas.microsoft.com/office/drawing/2014/main" id="{3357AFEB-BD0C-4169-BF27-DC564ADCE775}"/>
              </a:ext>
            </a:extLst>
          </p:cNvPr>
          <p:cNvSpPr>
            <a:spLocks noGrp="1"/>
          </p:cNvSpPr>
          <p:nvPr>
            <p:ph idx="1"/>
          </p:nvPr>
        </p:nvSpPr>
        <p:spPr/>
        <p:txBody>
          <a:bodyPr>
            <a:normAutofit/>
          </a:bodyPr>
          <a:lstStyle/>
          <a:p>
            <a:r>
              <a:rPr lang="ja-JP" altLang="en-US">
                <a:latin typeface="Meiryo" panose="020B0604030504040204" pitchFamily="34" charset="-128"/>
                <a:ea typeface="Meiryo" panose="020B0604030504040204" pitchFamily="34" charset="-128"/>
              </a:rPr>
              <a:t>支援提供プロセスのそれぞれにおける児童期特有のポイントや課題を学ぶ</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施設利用前における配慮点、相談支援事業所との連携における課題の整理</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アセスメントの実際</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個別支援計画の作成におけるポイントと課題の整理</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モニタリング実施におけるポイントと課題の整理</a:t>
            </a:r>
            <a:endParaRPr lang="en-US" altLang="ja-JP"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1118130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DB49AC-DE89-42C6-81AB-4EBE82C0E76F}"/>
              </a:ext>
            </a:extLst>
          </p:cNvPr>
          <p:cNvSpPr>
            <a:spLocks noGrp="1"/>
          </p:cNvSpPr>
          <p:nvPr>
            <p:ph type="title"/>
          </p:nvPr>
        </p:nvSpPr>
        <p:spPr/>
        <p:txBody>
          <a:bodyPr/>
          <a:lstStyle/>
          <a:p>
            <a:r>
              <a:rPr kumimoji="1" lang="ja-JP" altLang="en-US" dirty="0">
                <a:latin typeface="Meiryo" panose="020B0604030504040204" pitchFamily="34" charset="-128"/>
                <a:ea typeface="Meiryo" panose="020B0604030504040204" pitchFamily="34" charset="-128"/>
              </a:rPr>
              <a:t>講義内容の項目（流れ）</a:t>
            </a:r>
          </a:p>
        </p:txBody>
      </p:sp>
      <p:sp>
        <p:nvSpPr>
          <p:cNvPr id="3" name="コンテンツ プレースホルダー 2">
            <a:extLst>
              <a:ext uri="{FF2B5EF4-FFF2-40B4-BE49-F238E27FC236}">
                <a16:creationId xmlns:a16="http://schemas.microsoft.com/office/drawing/2014/main" id="{70C637E3-FC3C-45C3-9208-D873F2074784}"/>
              </a:ext>
            </a:extLst>
          </p:cNvPr>
          <p:cNvSpPr>
            <a:spLocks noGrp="1"/>
          </p:cNvSpPr>
          <p:nvPr>
            <p:ph idx="1"/>
          </p:nvPr>
        </p:nvSpPr>
        <p:spPr/>
        <p:txBody>
          <a:bodyPr>
            <a:normAutofit/>
          </a:bodyPr>
          <a:lstStyle/>
          <a:p>
            <a:pPr marL="0" indent="0">
              <a:buNone/>
            </a:pPr>
            <a:r>
              <a:rPr lang="ja-JP" altLang="en-US">
                <a:latin typeface="Meiryo" panose="020B0604030504040204" pitchFamily="34" charset="-128"/>
                <a:ea typeface="Meiryo" panose="020B0604030504040204" pitchFamily="34" charset="-128"/>
              </a:rPr>
              <a:t>各項目ごとに、全体で講義形式で話題の提供を行い、その上で演習に取り組む</a:t>
            </a:r>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施設利用前における配慮点、相談支援事業所との連携における課題の整理</a:t>
            </a:r>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アセスメントの実際</a:t>
            </a:r>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個別支援計画の作成におけるポイントと課題の整理</a:t>
            </a:r>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モニタリング実施におけるポイントと課題の整理</a:t>
            </a:r>
            <a:endParaRPr lang="en-US" altLang="ja-JP"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134424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012BCB-37E1-4D3B-A658-625816A4635C}"/>
              </a:ext>
            </a:extLst>
          </p:cNvPr>
          <p:cNvSpPr>
            <a:spLocks noGrp="1"/>
          </p:cNvSpPr>
          <p:nvPr>
            <p:ph type="title"/>
          </p:nvPr>
        </p:nvSpPr>
        <p:spPr/>
        <p:txBody>
          <a:bodyPr/>
          <a:lstStyle/>
          <a:p>
            <a:r>
              <a:rPr kumimoji="1" lang="ja-JP" altLang="en-US" sz="3600" dirty="0">
                <a:latin typeface="Meiryo" panose="020B0604030504040204" pitchFamily="34" charset="-128"/>
                <a:ea typeface="Meiryo" panose="020B0604030504040204" pitchFamily="34" charset="-128"/>
              </a:rPr>
              <a:t>講義内容の項目ごとの概要と解説</a:t>
            </a:r>
          </a:p>
        </p:txBody>
      </p:sp>
      <p:sp>
        <p:nvSpPr>
          <p:cNvPr id="3" name="コンテンツ プレースホルダー 2">
            <a:extLst>
              <a:ext uri="{FF2B5EF4-FFF2-40B4-BE49-F238E27FC236}">
                <a16:creationId xmlns:a16="http://schemas.microsoft.com/office/drawing/2014/main" id="{4AEE7A81-104D-4D7C-AFFA-5FC3960D3549}"/>
              </a:ext>
            </a:extLst>
          </p:cNvPr>
          <p:cNvSpPr>
            <a:spLocks noGrp="1"/>
          </p:cNvSpPr>
          <p:nvPr>
            <p:ph idx="1"/>
          </p:nvPr>
        </p:nvSpPr>
        <p:spPr/>
        <p:txBody>
          <a:bodyPr numCol="2">
            <a:normAutofit fontScale="85000" lnSpcReduction="10000"/>
          </a:bodyPr>
          <a:lstStyle/>
          <a:p>
            <a:r>
              <a:rPr lang="ja-JP" altLang="en-US">
                <a:latin typeface="Meiryo" panose="020B0604030504040204" pitchFamily="34" charset="-128"/>
                <a:ea typeface="Meiryo" panose="020B0604030504040204" pitchFamily="34" charset="-128"/>
              </a:rPr>
              <a:t>施設利用前における配慮点、相談支援事業所との連携における課題の整理</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話題：基本相談の実際、地域により取り組みの違い、配慮点</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演習：地域による違いの話題共有</a:t>
            </a:r>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アセスメントの実際</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話題：フォーマルアセスメント以外のアセスメントの方法、施設に合わせたアセスメントのあり方</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演習：施設により工夫していることの話題共有</a:t>
            </a:r>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個別支援計画の作成におけるポイントと課題の整理</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話題：主訴の構造的理解、発達的視点を持った支援計画</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演習：提示事例をもとにした支援計画の作成</a:t>
            </a:r>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モニタリング実施におけるポイントと課題の整理</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話題：発達・育ちの速さを踏まえたモニタリング</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演習：提示事例をもとにしたモニタリングの実施</a:t>
            </a:r>
            <a:endParaRPr lang="en-US" altLang="ja-JP"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87470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012BCB-37E1-4D3B-A658-625816A4635C}"/>
              </a:ext>
            </a:extLst>
          </p:cNvPr>
          <p:cNvSpPr>
            <a:spLocks noGrp="1"/>
          </p:cNvSpPr>
          <p:nvPr>
            <p:ph type="title"/>
          </p:nvPr>
        </p:nvSpPr>
        <p:spPr/>
        <p:txBody>
          <a:bodyPr>
            <a:normAutofit/>
          </a:bodyPr>
          <a:lstStyle/>
          <a:p>
            <a:r>
              <a:rPr lang="ja-JP" altLang="ja-JP" sz="2800" dirty="0">
                <a:effectLst/>
                <a:latin typeface="Meiryo" panose="020B0604030504040204" pitchFamily="34" charset="-128"/>
                <a:ea typeface="Meiryo" panose="020B0604030504040204" pitchFamily="34" charset="-128"/>
                <a:cs typeface="Times New Roman" panose="02020603050405020304" pitchFamily="18" charset="0"/>
              </a:rPr>
              <a:t>都道府県研修で本講義を実施する際に</a:t>
            </a:r>
            <a:br>
              <a:rPr lang="en-US" altLang="ja-JP" sz="2800" dirty="0">
                <a:effectLst/>
                <a:latin typeface="Meiryo" panose="020B0604030504040204" pitchFamily="34" charset="-128"/>
                <a:ea typeface="Meiryo" panose="020B0604030504040204" pitchFamily="34" charset="-128"/>
                <a:cs typeface="Times New Roman" panose="02020603050405020304" pitchFamily="18" charset="0"/>
              </a:rPr>
            </a:br>
            <a:r>
              <a:rPr lang="ja-JP" altLang="en-US" sz="2800" dirty="0">
                <a:effectLst/>
                <a:latin typeface="Meiryo" panose="020B0604030504040204" pitchFamily="34" charset="-128"/>
                <a:ea typeface="Meiryo" panose="020B0604030504040204" pitchFamily="34" charset="-128"/>
                <a:cs typeface="Times New Roman" panose="02020603050405020304" pitchFamily="18" charset="0"/>
              </a:rPr>
              <a:t>　　　　　　　</a:t>
            </a:r>
            <a:r>
              <a:rPr lang="ja-JP" altLang="ja-JP" sz="2800" dirty="0">
                <a:effectLst/>
                <a:latin typeface="Meiryo" panose="020B0604030504040204" pitchFamily="34" charset="-128"/>
                <a:ea typeface="Meiryo" panose="020B0604030504040204" pitchFamily="34" charset="-128"/>
                <a:cs typeface="Times New Roman" panose="02020603050405020304" pitchFamily="18" charset="0"/>
              </a:rPr>
              <a:t>検討して欲しいこと</a:t>
            </a:r>
            <a:r>
              <a:rPr lang="ja-JP" altLang="en-US" sz="2800" dirty="0">
                <a:effectLst/>
                <a:latin typeface="Meiryo" panose="020B0604030504040204" pitchFamily="34" charset="-128"/>
                <a:ea typeface="Meiryo" panose="020B0604030504040204" pitchFamily="34" charset="-128"/>
                <a:cs typeface="Times New Roman" panose="02020603050405020304" pitchFamily="18" charset="0"/>
              </a:rPr>
              <a:t>（まとめ）</a:t>
            </a:r>
            <a:endParaRPr kumimoji="1" lang="ja-JP" altLang="en-US" sz="4800" dirty="0">
              <a:latin typeface="Meiryo" panose="020B0604030504040204" pitchFamily="34" charset="-128"/>
              <a:ea typeface="Meiryo" panose="020B0604030504040204" pitchFamily="34" charset="-128"/>
            </a:endParaRPr>
          </a:p>
        </p:txBody>
      </p:sp>
      <p:sp>
        <p:nvSpPr>
          <p:cNvPr id="3" name="コンテンツ プレースホルダー 2">
            <a:extLst>
              <a:ext uri="{FF2B5EF4-FFF2-40B4-BE49-F238E27FC236}">
                <a16:creationId xmlns:a16="http://schemas.microsoft.com/office/drawing/2014/main" id="{4AEE7A81-104D-4D7C-AFFA-5FC3960D3549}"/>
              </a:ext>
            </a:extLst>
          </p:cNvPr>
          <p:cNvSpPr>
            <a:spLocks noGrp="1"/>
          </p:cNvSpPr>
          <p:nvPr>
            <p:ph idx="1"/>
          </p:nvPr>
        </p:nvSpPr>
        <p:spPr/>
        <p:txBody>
          <a:bodyPr>
            <a:normAutofit fontScale="92500" lnSpcReduction="20000"/>
          </a:bodyPr>
          <a:lstStyle/>
          <a:p>
            <a:r>
              <a:rPr kumimoji="1" lang="ja-JP" altLang="en-US">
                <a:latin typeface="Meiryo" panose="020B0604030504040204" pitchFamily="34" charset="-128"/>
                <a:ea typeface="Meiryo" panose="020B0604030504040204" pitchFamily="34" charset="-128"/>
              </a:rPr>
              <a:t>提示する事例については、地域の特性を反映したケースをもとに、作成して欲しい</a:t>
            </a:r>
            <a:endParaRPr kumimoji="1"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実際の事例をもとにしつつも、演習しやすいように、アレンジして欲しい</a:t>
            </a:r>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短時間で演習を進めるため、事例の中に含まれる話題性は、シンプルにして欲しい</a:t>
            </a:r>
            <a:endParaRPr lang="en-US" altLang="ja-JP" dirty="0">
              <a:latin typeface="Meiryo" panose="020B0604030504040204" pitchFamily="34" charset="-128"/>
              <a:ea typeface="Meiryo" panose="020B0604030504040204" pitchFamily="34" charset="-128"/>
            </a:endParaRPr>
          </a:p>
          <a:p>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各項目における基本的な手順は、他領域と共通であるが、その中の要点・配慮点において児童期特有の内容があるので、そこが際立つように演習の中でもファシリテートしたり、気づきを与えるようにしてほしい</a:t>
            </a:r>
            <a:endParaRPr lang="en-US" altLang="ja-JP"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8460311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TotalTime>
  <Words>468</Words>
  <Application>Microsoft Office PowerPoint</Application>
  <PresentationFormat>画面に合わせる (4:3)</PresentationFormat>
  <Paragraphs>38</Paragraphs>
  <Slides>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Meiryo</vt:lpstr>
      <vt:lpstr>Arial</vt:lpstr>
      <vt:lpstr>Calibri</vt:lpstr>
      <vt:lpstr>Calibri Light</vt:lpstr>
      <vt:lpstr>Office テーマ</vt:lpstr>
      <vt:lpstr>演習 児童期における支援提供プロセスの管理に関する演習 　　についての概要と解説　１８０分</vt:lpstr>
      <vt:lpstr>獲得目標</vt:lpstr>
      <vt:lpstr>獲得目標の解説</vt:lpstr>
      <vt:lpstr>講義内容の項目（流れ）</vt:lpstr>
      <vt:lpstr>講義内容の項目ごとの概要と解説</vt:lpstr>
      <vt:lpstr>都道府県研修で本講義を実施する際に 　　　　　　　検討して欲しいこと（まとめ）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「講義／演習：児童期における発達支援」についての概要と解説　90分</dc:title>
  <dc:creator>酒井 康年</dc:creator>
  <cp:lastModifiedBy>博一 金丸</cp:lastModifiedBy>
  <cp:revision>9</cp:revision>
  <cp:lastPrinted>2021-06-01T23:58:34Z</cp:lastPrinted>
  <dcterms:created xsi:type="dcterms:W3CDTF">2021-05-31T21:19:07Z</dcterms:created>
  <dcterms:modified xsi:type="dcterms:W3CDTF">2021-06-01T23:59:16Z</dcterms:modified>
</cp:coreProperties>
</file>