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9" r:id="rId4"/>
    <p:sldId id="270" r:id="rId5"/>
    <p:sldId id="259" r:id="rId6"/>
    <p:sldId id="271" r:id="rId7"/>
    <p:sldId id="272" r:id="rId8"/>
    <p:sldId id="273" r:id="rId9"/>
    <p:sldId id="261" r:id="rId10"/>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snapToObjects="1" showGuides="1">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5118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7900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6456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7575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812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95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0797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0895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38691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422804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0629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671129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5D33A774-764C-144C-A5BB-7D9ABD7D9978}"/>
              </a:ext>
            </a:extLst>
          </p:cNvPr>
          <p:cNvSpPr>
            <a:spLocks noGrp="1"/>
          </p:cNvSpPr>
          <p:nvPr>
            <p:ph type="subTitle" idx="1"/>
          </p:nvPr>
        </p:nvSpPr>
        <p:spPr>
          <a:xfrm>
            <a:off x="1143000" y="4114800"/>
            <a:ext cx="6858000" cy="2591297"/>
          </a:xfrm>
        </p:spPr>
        <p:txBody>
          <a:bodyPr anchor="ctr" anchorCtr="1">
            <a:noAutofit/>
          </a:bodyPr>
          <a:lstStyle/>
          <a:p>
            <a:r>
              <a:rPr kumimoji="1" lang="ja-JP" altLang="en-US" sz="3000">
                <a:latin typeface="Meiryo" panose="020B0604030504040204" pitchFamily="34" charset="-128"/>
                <a:ea typeface="Meiryo" panose="020B0604030504040204" pitchFamily="34" charset="-128"/>
              </a:rPr>
              <a:t>品川区立品川児童学園</a:t>
            </a:r>
            <a:r>
              <a:rPr kumimoji="1" lang="en-US" altLang="ja-JP" sz="3000" dirty="0">
                <a:latin typeface="Meiryo" panose="020B0604030504040204" pitchFamily="34" charset="-128"/>
                <a:ea typeface="Meiryo" panose="020B0604030504040204" pitchFamily="34" charset="-128"/>
              </a:rPr>
              <a:t> </a:t>
            </a:r>
            <a:r>
              <a:rPr kumimoji="1" lang="ja-JP" altLang="en-US" sz="3000">
                <a:latin typeface="Meiryo" panose="020B0604030504040204" pitchFamily="34" charset="-128"/>
                <a:ea typeface="Meiryo" panose="020B0604030504040204" pitchFamily="34" charset="-128"/>
              </a:rPr>
              <a:t>施設長</a:t>
            </a:r>
            <a:endParaRPr kumimoji="1" lang="en-US" altLang="ja-JP" sz="30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社会福祉法人</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ゆうゆう</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理事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一般社団法人</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全国児童発達支援協議会</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理事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光真坊　浩史</a:t>
            </a:r>
            <a:endParaRPr kumimoji="1" lang="ja-JP" altLang="en-US">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06899FAA-92DC-524B-9148-1FBCC91EF957}"/>
              </a:ext>
            </a:extLst>
          </p:cNvPr>
          <p:cNvSpPr txBox="1"/>
          <p:nvPr/>
        </p:nvSpPr>
        <p:spPr>
          <a:xfrm>
            <a:off x="617220" y="625580"/>
            <a:ext cx="8286750" cy="3043450"/>
          </a:xfrm>
          <a:prstGeom prst="rect">
            <a:avLst/>
          </a:prstGeom>
          <a:noFill/>
        </p:spPr>
        <p:txBody>
          <a:bodyPr wrap="square" rtlCol="0">
            <a:noAutofit/>
          </a:bodyPr>
          <a:lstStyle/>
          <a:p>
            <a:pPr marL="577850" indent="-577850"/>
            <a:r>
              <a:rPr lang="ja-JP" altLang="en-US" sz="4800">
                <a:latin typeface="Meiryo" panose="020B0604030504040204" pitchFamily="34" charset="-128"/>
                <a:ea typeface="Meiryo" panose="020B0604030504040204" pitchFamily="34" charset="-128"/>
              </a:rPr>
              <a:t>講義</a:t>
            </a:r>
            <a:endParaRPr lang="en-US" altLang="ja-JP" sz="4800" dirty="0">
              <a:latin typeface="Meiryo" panose="020B0604030504040204" pitchFamily="34" charset="-128"/>
              <a:ea typeface="Meiryo" panose="020B0604030504040204" pitchFamily="34" charset="-128"/>
            </a:endParaRPr>
          </a:p>
          <a:p>
            <a:pPr marL="577850" indent="-577850" algn="ctr"/>
            <a:r>
              <a:rPr lang="ja-JP" altLang="en-US" sz="4800">
                <a:latin typeface="Meiryo" panose="020B0604030504040204" pitchFamily="34" charset="-128"/>
                <a:ea typeface="Meiryo" panose="020B0604030504040204" pitchFamily="34" charset="-128"/>
              </a:rPr>
              <a:t>「支援内容のチェックとマネジメントの実際」</a:t>
            </a:r>
            <a:r>
              <a:rPr lang="en-US" altLang="ja-JP" sz="4800" dirty="0">
                <a:latin typeface="Meiryo" panose="020B0604030504040204" pitchFamily="34" charset="-128"/>
                <a:ea typeface="Meiryo" panose="020B0604030504040204" pitchFamily="34" charset="-128"/>
              </a:rPr>
              <a:t>(90</a:t>
            </a:r>
            <a:r>
              <a:rPr lang="ja-JP" altLang="en-US" sz="4800">
                <a:latin typeface="Meiryo" panose="020B0604030504040204" pitchFamily="34" charset="-128"/>
                <a:ea typeface="Meiryo" panose="020B0604030504040204" pitchFamily="34" charset="-128"/>
              </a:rPr>
              <a:t>分</a:t>
            </a:r>
            <a:r>
              <a:rPr lang="en-US" altLang="ja-JP" sz="4800" dirty="0">
                <a:latin typeface="Meiryo" panose="020B0604030504040204" pitchFamily="34" charset="-128"/>
                <a:ea typeface="Meiryo" panose="020B0604030504040204" pitchFamily="34" charset="-128"/>
              </a:rPr>
              <a:t>)</a:t>
            </a:r>
          </a:p>
          <a:p>
            <a:pPr algn="ctr"/>
            <a:r>
              <a:rPr kumimoji="1" lang="ja-JP" altLang="en-US" sz="4800">
                <a:latin typeface="Meiryo" panose="020B0604030504040204" pitchFamily="34" charset="-128"/>
                <a:ea typeface="Meiryo" panose="020B0604030504040204" pitchFamily="34" charset="-128"/>
              </a:rPr>
              <a:t>についての概要と解説</a:t>
            </a:r>
            <a:endParaRPr kumimoji="1" lang="ja-JP" altLang="en-US" sz="4800"/>
          </a:p>
        </p:txBody>
      </p:sp>
    </p:spTree>
    <p:extLst>
      <p:ext uri="{BB962C8B-B14F-4D97-AF65-F5344CB8AC3E}">
        <p14:creationId xmlns:p14="http://schemas.microsoft.com/office/powerpoint/2010/main" val="324038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331470" y="214313"/>
            <a:ext cx="7886700" cy="905828"/>
          </a:xfrm>
        </p:spPr>
        <p:txBody>
          <a:bodyPr/>
          <a:lstStyle/>
          <a:p>
            <a:r>
              <a:rPr kumimoji="1" lang="ja-JP" altLang="en-US" dirty="0">
                <a:latin typeface="Meiryo" panose="020B0604030504040204" pitchFamily="34" charset="-128"/>
                <a:ea typeface="Meiryo" panose="020B0604030504040204" pitchFamily="34" charset="-128"/>
              </a:rPr>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628650" y="1120141"/>
            <a:ext cx="8378190" cy="5649595"/>
          </a:xfrm>
        </p:spPr>
        <p:txBody>
          <a:bodyPr>
            <a:noAutofit/>
          </a:bodyPr>
          <a:lstStyle/>
          <a:p>
            <a:pPr marL="0" indent="0">
              <a:buNone/>
            </a:pPr>
            <a:r>
              <a:rPr kumimoji="1" lang="ja-JP" altLang="en-US">
                <a:latin typeface="Meiryo" panose="020B0604030504040204" pitchFamily="34" charset="-128"/>
                <a:ea typeface="Meiryo" panose="020B0604030504040204" pitchFamily="34" charset="-128"/>
              </a:rPr>
              <a:t>支援内容を</a:t>
            </a:r>
            <a:r>
              <a:rPr kumimoji="1" lang="en-US" altLang="ja-JP" dirty="0">
                <a:latin typeface="Meiryo" panose="020B0604030504040204" pitchFamily="34" charset="-128"/>
                <a:ea typeface="Meiryo" panose="020B0604030504040204" pitchFamily="34" charset="-128"/>
              </a:rPr>
              <a:t>PDCA</a:t>
            </a:r>
            <a:r>
              <a:rPr lang="ja-JP" altLang="en-US">
                <a:latin typeface="Meiryo" panose="020B0604030504040204" pitchFamily="34" charset="-128"/>
                <a:ea typeface="Meiryo" panose="020B0604030504040204" pitchFamily="34" charset="-128"/>
              </a:rPr>
              <a:t>サイクルで見直している好事例を知り、児童発達支援管理責任者として明日からの業務に具体的に反映させることができる。</a:t>
            </a:r>
            <a:endParaRPr kumimoji="1" lang="en-US" altLang="ja-JP" dirty="0">
              <a:latin typeface="Meiryo" panose="020B0604030504040204" pitchFamily="34" charset="-128"/>
              <a:ea typeface="Meiryo" panose="020B0604030504040204" pitchFamily="34" charset="-128"/>
            </a:endParaRPr>
          </a:p>
          <a:p>
            <a:pPr marL="0" indent="0">
              <a:buNone/>
            </a:pPr>
            <a:r>
              <a:rPr lang="ja-JP" altLang="en-US">
                <a:latin typeface="Meiryo" panose="020B0604030504040204" pitchFamily="34" charset="-128"/>
                <a:ea typeface="Meiryo" panose="020B0604030504040204" pitchFamily="34" charset="-128"/>
              </a:rPr>
              <a:t>具体的には、</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児童発達支援ガイドライン及び放課後等デイサービスガイドライン（以下「ガイドライン」）の　概要とポイントを理解できる。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ガイドラインに基づいて自事業所の個別支援計画及び支援内容についてチェックできる。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自己評価票及び利用者評価票を活用して、改善に努めることができる。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職員の質の向上を図る具体的取り組み例を知り、自事業所で取り組めめそうなことを考えられる。</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599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a:xfrm>
            <a:off x="331470" y="214313"/>
            <a:ext cx="7886700" cy="905828"/>
          </a:xfrm>
        </p:spPr>
        <p:txBody>
          <a:bodyPr/>
          <a:lstStyle/>
          <a:p>
            <a:r>
              <a:rPr kumimoji="1" lang="ja-JP" altLang="en-US">
                <a:latin typeface="Meiryo" panose="020B0604030504040204" pitchFamily="34" charset="-128"/>
                <a:ea typeface="Meiryo" panose="020B0604030504040204" pitchFamily="34" charset="-128"/>
              </a:rPr>
              <a:t>獲得目標の解説</a:t>
            </a:r>
            <a:endParaRPr kumimoji="1" lang="ja-JP" altLang="en-US"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628650" y="1085532"/>
            <a:ext cx="8378190" cy="5772468"/>
          </a:xfrm>
        </p:spPr>
        <p:txBody>
          <a:bodyPr>
            <a:noAutofit/>
          </a:bodyPr>
          <a:lstStyle/>
          <a:p>
            <a:r>
              <a:rPr lang="ja-JP" altLang="en-US">
                <a:latin typeface="Meiryo" panose="020B0604030504040204" pitchFamily="34" charset="-128"/>
                <a:ea typeface="Meiryo" panose="020B0604030504040204" pitchFamily="34" charset="-128"/>
              </a:rPr>
              <a:t>児童発達支援ガイドライン及び放課後等デイサービスガイドライン（以下「ガイドライン」）の　概要とポイントを理解できる。</a:t>
            </a:r>
            <a:endParaRPr lang="en-US" altLang="ja-JP" dirty="0">
              <a:latin typeface="Meiryo" panose="020B0604030504040204" pitchFamily="34" charset="-128"/>
              <a:ea typeface="Meiryo" panose="020B0604030504040204" pitchFamily="34" charset="-128"/>
            </a:endParaRPr>
          </a:p>
          <a:p>
            <a:pPr marL="895350" indent="-895350">
              <a:buNone/>
            </a:pPr>
            <a:r>
              <a:rPr lang="ja-JP" altLang="en-US" sz="2400">
                <a:latin typeface="Meiryo" panose="020B0604030504040204" pitchFamily="34" charset="-128"/>
                <a:ea typeface="Meiryo" panose="020B0604030504040204" pitchFamily="34" charset="-128"/>
              </a:rPr>
              <a:t>　⇒・ガイドラインは、質の高い支援を行う上ので羅針盤となる。アセスメントの視点、個別支援計画及び　支援内容を考える上で参考になる視点が書き込まれているため確認する。</a:t>
            </a:r>
            <a:endParaRPr lang="en-US" altLang="ja-JP" sz="2400" dirty="0">
              <a:latin typeface="Meiryo" panose="020B0604030504040204" pitchFamily="34" charset="-128"/>
              <a:ea typeface="Meiryo" panose="020B0604030504040204" pitchFamily="34" charset="-128"/>
            </a:endParaRPr>
          </a:p>
          <a:p>
            <a:pPr marL="895350" indent="-895350">
              <a:buNone/>
            </a:pPr>
            <a:r>
              <a:rPr lang="ja-JP" altLang="en-US" sz="2400">
                <a:latin typeface="Meiryo" panose="020B0604030504040204" pitchFamily="34" charset="-128"/>
                <a:ea typeface="Meiryo" panose="020B0604030504040204" pitchFamily="34" charset="-128"/>
              </a:rPr>
              <a:t>　　・特に児童発達支援ガイドラインは、保育所保育指針等も参考にして、領域別にまとめられているため、個別支援計画の内容との連動を確認できるようになっている。</a:t>
            </a:r>
            <a:endParaRPr lang="en-US" altLang="ja-JP" sz="24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ガイドラインに基づいて自事業所の個別支援計画　及び支援内容についてチェックできる。</a:t>
            </a:r>
            <a:endParaRPr lang="en-US" altLang="ja-JP" sz="2400" dirty="0">
              <a:latin typeface="Meiryo" panose="020B0604030504040204" pitchFamily="34" charset="-128"/>
              <a:ea typeface="Meiryo" panose="020B0604030504040204" pitchFamily="34" charset="-128"/>
            </a:endParaRPr>
          </a:p>
          <a:p>
            <a:pPr marL="712788" indent="-712788">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自事業所の個別支援計画や支援内容が、ガイドライン中のどの領域・内容に当たるのかを確認する。</a:t>
            </a:r>
            <a:endParaRPr lang="en-US" altLang="ja-JP" sz="2400" dirty="0">
              <a:latin typeface="Meiryo" panose="020B0604030504040204" pitchFamily="34" charset="-128"/>
              <a:ea typeface="Meiryo" panose="020B0604030504040204" pitchFamily="34" charset="-128"/>
            </a:endParaRPr>
          </a:p>
          <a:p>
            <a:pPr marL="895350" indent="-895350">
              <a:buNone/>
            </a:pP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20338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a:xfrm>
            <a:off x="411480" y="251460"/>
            <a:ext cx="8595360" cy="6518277"/>
          </a:xfrm>
        </p:spPr>
        <p:txBody>
          <a:bodyPr>
            <a:noAutofit/>
          </a:bodyPr>
          <a:lstStyle/>
          <a:p>
            <a:pPr marL="712788" indent="-712788">
              <a:buNone/>
            </a:pPr>
            <a:endParaRPr lang="en-US" altLang="ja-JP" sz="16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自己評価票及び利用者評価票を活用して、改善に　努めることができる。</a:t>
            </a:r>
            <a:endParaRPr lang="en-US" altLang="ja-JP" dirty="0">
              <a:latin typeface="Meiryo" panose="020B0604030504040204" pitchFamily="34" charset="-128"/>
              <a:ea typeface="Meiryo" panose="020B0604030504040204" pitchFamily="34" charset="-128"/>
            </a:endParaRPr>
          </a:p>
          <a:p>
            <a:pPr marL="712788" indent="-712788">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ガイドラインに付属している自己評価票及び保護者評価票は公表が義務付けられているが、本来は次年度の改善につなげるのが目的である。しっかり活用できているか確認する。</a:t>
            </a:r>
            <a:endParaRPr lang="en-US" altLang="ja-JP" sz="2400" dirty="0">
              <a:latin typeface="Meiryo" panose="020B0604030504040204" pitchFamily="34" charset="-128"/>
              <a:ea typeface="Meiryo" panose="020B0604030504040204" pitchFamily="34" charset="-128"/>
            </a:endParaRPr>
          </a:p>
          <a:p>
            <a:pPr marL="895350" indent="-895350">
              <a:buNone/>
            </a:pPr>
            <a:endParaRPr lang="en-US" altLang="ja-JP" sz="1600"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職員の質の向上を図る具体的取り組み例を知り、　自事業所で取り組めそうなことを考えることができる。</a:t>
            </a:r>
            <a:endParaRPr lang="en-US" altLang="ja-JP" dirty="0">
              <a:latin typeface="Meiryo" panose="020B0604030504040204" pitchFamily="34" charset="-128"/>
              <a:ea typeface="Meiryo" panose="020B0604030504040204" pitchFamily="34" charset="-128"/>
            </a:endParaRPr>
          </a:p>
          <a:p>
            <a:pPr marL="712788" indent="-712788">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支援内容のチェック及びマネジメントを実際に行っている事業所を取り組みを聞き、取り組めそうなことを考えて、次へのアクションにつなげる。</a:t>
            </a:r>
            <a:endParaRPr lang="en-US" altLang="ja-JP" sz="2400"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03697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365760" y="193677"/>
            <a:ext cx="7886700" cy="937894"/>
          </a:xfrm>
        </p:spPr>
        <p:txBody>
          <a:bodyPr/>
          <a:lstStyle/>
          <a:p>
            <a:r>
              <a:rPr kumimoji="1" lang="ja-JP" altLang="en-US" dirty="0">
                <a:latin typeface="Meiryo" panose="020B0604030504040204" pitchFamily="34" charset="-128"/>
                <a:ea typeface="Meiryo" panose="020B0604030504040204" pitchFamily="34" charset="-128"/>
              </a:rPr>
              <a:t>講義内容の項目（流れ）</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365760" y="1231264"/>
            <a:ext cx="8698230" cy="5546726"/>
          </a:xfrm>
        </p:spPr>
        <p:txBody>
          <a:bodyPr>
            <a:noAutofit/>
          </a:bodyPr>
          <a:lstStyle/>
          <a:p>
            <a:pPr marL="0" indent="0">
              <a:lnSpc>
                <a:spcPct val="100000"/>
              </a:lnSpc>
              <a:buNone/>
            </a:pPr>
            <a:r>
              <a:rPr kumimoji="1" lang="ja-JP" altLang="en-US">
                <a:latin typeface="Meiryo" panose="020B0604030504040204" pitchFamily="34" charset="-128"/>
                <a:ea typeface="Meiryo" panose="020B0604030504040204" pitchFamily="34" charset="-128"/>
              </a:rPr>
              <a:t>１</a:t>
            </a:r>
            <a:r>
              <a:rPr kumimoji="1" lang="en-US" altLang="ja-JP" dirty="0">
                <a:latin typeface="Meiryo" panose="020B0604030504040204" pitchFamily="34" charset="-128"/>
                <a:ea typeface="Meiryo" panose="020B0604030504040204" pitchFamily="34" charset="-128"/>
              </a:rPr>
              <a:t> </a:t>
            </a:r>
            <a:r>
              <a:rPr kumimoji="1" lang="ja-JP" altLang="en-US">
                <a:latin typeface="Meiryo" panose="020B0604030504040204" pitchFamily="34" charset="-128"/>
                <a:ea typeface="Meiryo" panose="020B0604030504040204" pitchFamily="34" charset="-128"/>
              </a:rPr>
              <a:t>ガイドラインの概要とポイント</a:t>
            </a:r>
            <a:endParaRPr kumimoji="1" lang="en-US" altLang="ja-JP" dirty="0">
              <a:latin typeface="Meiryo" panose="020B0604030504040204" pitchFamily="34" charset="-128"/>
              <a:ea typeface="Meiryo" panose="020B0604030504040204" pitchFamily="34" charset="-128"/>
            </a:endParaRPr>
          </a:p>
          <a:p>
            <a:pPr marL="542925" indent="-350838">
              <a:lnSpc>
                <a:spcPct val="100000"/>
              </a:lnSpc>
              <a:buNone/>
            </a:pPr>
            <a:r>
              <a:rPr kumimoji="1" lang="en-US" altLang="ja-JP" sz="2400" dirty="0">
                <a:latin typeface="Meiryo" panose="020B0604030504040204" pitchFamily="34" charset="-128"/>
                <a:ea typeface="Meiryo" panose="020B0604030504040204" pitchFamily="34" charset="-128"/>
              </a:rPr>
              <a:t>①</a:t>
            </a:r>
            <a:r>
              <a:rPr kumimoji="1" lang="ja-JP" altLang="en-US" sz="2400">
                <a:latin typeface="Meiryo" panose="020B0604030504040204" pitchFamily="34" charset="-128"/>
                <a:ea typeface="Meiryo" panose="020B0604030504040204" pitchFamily="34" charset="-128"/>
              </a:rPr>
              <a:t>児童発達支援ガイドラインの概要とポイント</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②放課後等デイサービスガイドラインの概要とポイント</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③ガイドラインに基づいた個別支援計画の立案過程</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例</a:t>
            </a:r>
            <a:r>
              <a:rPr lang="en-US" altLang="ja-JP" sz="2400" dirty="0">
                <a:latin typeface="Meiryo" panose="020B0604030504040204" pitchFamily="34" charset="-128"/>
                <a:ea typeface="Meiryo" panose="020B0604030504040204" pitchFamily="34" charset="-128"/>
              </a:rPr>
              <a:t>)</a:t>
            </a:r>
          </a:p>
          <a:p>
            <a:pPr marL="542925" indent="-350838">
              <a:lnSpc>
                <a:spcPct val="100000"/>
              </a:lnSpc>
              <a:buNone/>
            </a:pPr>
            <a:r>
              <a:rPr lang="ja-JP" altLang="en-US" sz="2400">
                <a:latin typeface="Meiryo" panose="020B0604030504040204" pitchFamily="34" charset="-128"/>
                <a:ea typeface="Meiryo" panose="020B0604030504040204" pitchFamily="34" charset="-128"/>
              </a:rPr>
              <a:t>　自事業所の個別支援計画、支援内容をチェック</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④自己評価票及び利用者評価票を用いた支援内容の改善</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例</a:t>
            </a:r>
            <a:r>
              <a:rPr lang="en-US" altLang="ja-JP" sz="2400" dirty="0">
                <a:latin typeface="Meiryo" panose="020B0604030504040204" pitchFamily="34" charset="-128"/>
                <a:ea typeface="Meiryo" panose="020B0604030504040204" pitchFamily="34" charset="-128"/>
              </a:rPr>
              <a:t>)</a:t>
            </a:r>
          </a:p>
          <a:p>
            <a:pPr marL="542925" indent="-350838">
              <a:lnSpc>
                <a:spcPct val="100000"/>
              </a:lnSpc>
              <a:buNone/>
            </a:pPr>
            <a:r>
              <a:rPr lang="ja-JP" altLang="en-US" sz="2400">
                <a:latin typeface="Meiryo" panose="020B0604030504040204" pitchFamily="34" charset="-128"/>
                <a:ea typeface="Meiryo" panose="020B0604030504040204" pitchFamily="34" charset="-128"/>
              </a:rPr>
              <a:t>　自事業所の自己評価票及び利用者評価票をチェック</a:t>
            </a:r>
            <a:endParaRPr lang="en-US" altLang="ja-JP" sz="2400" dirty="0">
              <a:latin typeface="Meiryo" panose="020B0604030504040204" pitchFamily="34" charset="-128"/>
              <a:ea typeface="Meiryo" panose="020B0604030504040204" pitchFamily="34" charset="-128"/>
            </a:endParaRPr>
          </a:p>
          <a:p>
            <a:pPr marL="542925" indent="-350838">
              <a:lnSpc>
                <a:spcPct val="110000"/>
              </a:lnSpc>
              <a:buNone/>
            </a:pPr>
            <a:endParaRPr lang="en-US" altLang="ja-JP" sz="1400" dirty="0">
              <a:latin typeface="Meiryo" panose="020B0604030504040204" pitchFamily="34" charset="-128"/>
              <a:ea typeface="Meiryo" panose="020B0604030504040204" pitchFamily="34" charset="-128"/>
            </a:endParaRPr>
          </a:p>
          <a:p>
            <a:pPr marL="0" indent="0">
              <a:lnSpc>
                <a:spcPct val="100000"/>
              </a:lnSpc>
              <a:buNone/>
            </a:pPr>
            <a:r>
              <a:rPr lang="ja-JP" altLang="en-US">
                <a:latin typeface="Meiryo" panose="020B0604030504040204" pitchFamily="34" charset="-128"/>
                <a:ea typeface="Meiryo" panose="020B0604030504040204" pitchFamily="34" charset="-128"/>
              </a:rPr>
              <a:t>２</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児発管による質の向上の取り組み（好事例）</a:t>
            </a:r>
            <a:endParaRPr lang="en-US" altLang="ja-JP" dirty="0">
              <a:latin typeface="Meiryo" panose="020B0604030504040204" pitchFamily="34" charset="-128"/>
              <a:ea typeface="Meiryo" panose="020B0604030504040204" pitchFamily="34" charset="-128"/>
            </a:endParaRPr>
          </a:p>
          <a:p>
            <a:pPr marL="542925" indent="-350838">
              <a:lnSpc>
                <a:spcPct val="100000"/>
              </a:lnSpc>
              <a:buNone/>
            </a:pPr>
            <a:r>
              <a:rPr lang="en-US" altLang="ja-JP" sz="2400" dirty="0">
                <a:latin typeface="Meiryo" panose="020B0604030504040204" pitchFamily="34" charset="-128"/>
                <a:ea typeface="Meiryo" panose="020B0604030504040204" pitchFamily="34" charset="-128"/>
              </a:rPr>
              <a:t>①</a:t>
            </a:r>
            <a:r>
              <a:rPr lang="ja-JP" altLang="en-US" sz="2400">
                <a:latin typeface="Meiryo" panose="020B0604030504040204" pitchFamily="34" charset="-128"/>
                <a:ea typeface="Meiryo" panose="020B0604030504040204" pitchFamily="34" charset="-128"/>
              </a:rPr>
              <a:t>児発管が質の向上のための行った取り組み例を知る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buNone/>
            </a:pPr>
            <a:r>
              <a:rPr lang="ja-JP" altLang="en-US" sz="2400">
                <a:latin typeface="Meiryo" panose="020B0604030504040204" pitchFamily="34" charset="-128"/>
                <a:ea typeface="Meiryo" panose="020B0604030504040204" pitchFamily="34" charset="-128"/>
              </a:rPr>
              <a:t>②児発管として具体的に取り組めることを検討する</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13442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0" y="193677"/>
            <a:ext cx="9144000" cy="937894"/>
          </a:xfrm>
        </p:spPr>
        <p:txBody>
          <a:bodyPr/>
          <a:lstStyle/>
          <a:p>
            <a:pPr algn="ctr"/>
            <a:r>
              <a:rPr kumimoji="1" lang="ja-JP" altLang="en-US" dirty="0">
                <a:latin typeface="Meiryo" panose="020B0604030504040204" pitchFamily="34" charset="-128"/>
                <a:ea typeface="Meiryo" panose="020B0604030504040204" pitchFamily="34" charset="-128"/>
              </a:rPr>
              <a:t>講義内容</a:t>
            </a:r>
            <a:r>
              <a:rPr kumimoji="1" lang="ja-JP" altLang="en-US">
                <a:latin typeface="Meiryo" panose="020B0604030504040204" pitchFamily="34" charset="-128"/>
                <a:ea typeface="Meiryo" panose="020B0604030504040204" pitchFamily="34" charset="-128"/>
              </a:rPr>
              <a:t>の項目ごとの概要と解説</a:t>
            </a:r>
            <a:endParaRPr kumimoji="1" lang="ja-JP" altLang="en-US"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240030" y="1231264"/>
            <a:ext cx="8823960" cy="5546726"/>
          </a:xfrm>
        </p:spPr>
        <p:txBody>
          <a:bodyPr>
            <a:noAutofit/>
          </a:bodyPr>
          <a:lstStyle/>
          <a:p>
            <a:pPr marL="0" indent="0">
              <a:lnSpc>
                <a:spcPct val="100000"/>
              </a:lnSpc>
              <a:buNone/>
            </a:pPr>
            <a:r>
              <a:rPr kumimoji="1" lang="ja-JP" altLang="en-US">
                <a:latin typeface="Meiryo" panose="020B0604030504040204" pitchFamily="34" charset="-128"/>
                <a:ea typeface="Meiryo" panose="020B0604030504040204" pitchFamily="34" charset="-128"/>
              </a:rPr>
              <a:t>１</a:t>
            </a:r>
            <a:r>
              <a:rPr kumimoji="1" lang="en-US" altLang="ja-JP" dirty="0">
                <a:latin typeface="Meiryo" panose="020B0604030504040204" pitchFamily="34" charset="-128"/>
                <a:ea typeface="Meiryo" panose="020B0604030504040204" pitchFamily="34" charset="-128"/>
              </a:rPr>
              <a:t> </a:t>
            </a:r>
            <a:r>
              <a:rPr kumimoji="1" lang="ja-JP" altLang="en-US">
                <a:latin typeface="Meiryo" panose="020B0604030504040204" pitchFamily="34" charset="-128"/>
                <a:ea typeface="Meiryo" panose="020B0604030504040204" pitchFamily="34" charset="-128"/>
              </a:rPr>
              <a:t>ガイドラインの概要とポイント</a:t>
            </a:r>
            <a:endParaRPr kumimoji="1" lang="en-US" altLang="ja-JP" dirty="0">
              <a:latin typeface="Meiryo" panose="020B0604030504040204" pitchFamily="34" charset="-128"/>
              <a:ea typeface="Meiryo" panose="020B0604030504040204" pitchFamily="34" charset="-128"/>
            </a:endParaRPr>
          </a:p>
          <a:p>
            <a:pPr marL="1201738" indent="-1009650">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 </a:t>
            </a:r>
            <a:r>
              <a:rPr lang="ja-JP" altLang="en-US" sz="2400">
                <a:latin typeface="Meiryo" panose="020B0604030504040204" pitchFamily="34" charset="-128"/>
                <a:ea typeface="Meiryo" panose="020B0604030504040204" pitchFamily="34" charset="-128"/>
              </a:rPr>
              <a:t>・ガイドラインは、保育所保育指針や幼稚園教育要領などのような告示ではなく、技術的助言の通知であることを知る</a:t>
            </a:r>
            <a:endParaRPr lang="en-US" altLang="ja-JP" sz="2400" dirty="0">
              <a:latin typeface="Meiryo" panose="020B0604030504040204" pitchFamily="34" charset="-128"/>
              <a:ea typeface="Meiryo" panose="020B0604030504040204" pitchFamily="34" charset="-128"/>
            </a:endParaRPr>
          </a:p>
          <a:p>
            <a:pPr marL="1201738" indent="-306388">
              <a:lnSpc>
                <a:spcPct val="100000"/>
              </a:lnSpc>
              <a:buNone/>
            </a:pPr>
            <a:r>
              <a:rPr lang="ja-JP" altLang="en-US" sz="2400">
                <a:latin typeface="Meiryo" panose="020B0604030504040204" pitchFamily="34" charset="-128"/>
                <a:ea typeface="Meiryo" panose="020B0604030504040204" pitchFamily="34" charset="-128"/>
              </a:rPr>
              <a:t>・それであってもガイドラインに則ることの意味</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spcBef>
                <a:spcPts val="2200"/>
              </a:spcBef>
              <a:buNone/>
            </a:pPr>
            <a:r>
              <a:rPr kumimoji="1" lang="en-US" altLang="ja-JP" sz="2400" dirty="0">
                <a:latin typeface="Meiryo" panose="020B0604030504040204" pitchFamily="34" charset="-128"/>
                <a:ea typeface="Meiryo" panose="020B0604030504040204" pitchFamily="34" charset="-128"/>
              </a:rPr>
              <a:t>①</a:t>
            </a:r>
            <a:r>
              <a:rPr kumimoji="1" lang="ja-JP" altLang="en-US" sz="2400">
                <a:latin typeface="Meiryo" panose="020B0604030504040204" pitchFamily="34" charset="-128"/>
                <a:ea typeface="Meiryo" panose="020B0604030504040204" pitchFamily="34" charset="-128"/>
              </a:rPr>
              <a:t>児童発達支援ガイドラインの概要とポイント</a:t>
            </a:r>
            <a:endParaRPr kumimoji="1"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lang="ja-JP" altLang="en-US" sz="2400">
                <a:latin typeface="Meiryo" panose="020B0604030504040204" pitchFamily="34" charset="-128"/>
                <a:ea typeface="Meiryo" panose="020B0604030504040204" pitchFamily="34" charset="-128"/>
              </a:rPr>
              <a:t>　⇒・児童発達支援ガイドラインの概要を確認する</a:t>
            </a:r>
            <a:endParaRPr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kumimoji="1" lang="ja-JP" altLang="en-US" sz="2400">
                <a:latin typeface="Meiryo" panose="020B0604030504040204" pitchFamily="34" charset="-128"/>
                <a:ea typeface="Meiryo" panose="020B0604030504040204" pitchFamily="34" charset="-128"/>
              </a:rPr>
              <a:t>　　・支援計画や内容を検討する上でのポイントを確認する</a:t>
            </a:r>
            <a:endParaRPr kumimoji="1" lang="en-US" altLang="ja-JP" sz="2400" dirty="0">
              <a:latin typeface="Meiryo" panose="020B0604030504040204" pitchFamily="34" charset="-128"/>
              <a:ea typeface="Meiryo" panose="020B0604030504040204" pitchFamily="34" charset="-128"/>
            </a:endParaRPr>
          </a:p>
          <a:p>
            <a:pPr marL="542925" indent="-350838">
              <a:lnSpc>
                <a:spcPct val="100000"/>
              </a:lnSpc>
              <a:spcBef>
                <a:spcPts val="2200"/>
              </a:spcBef>
              <a:buNone/>
            </a:pPr>
            <a:r>
              <a:rPr lang="ja-JP" altLang="en-US" sz="2400">
                <a:latin typeface="Meiryo" panose="020B0604030504040204" pitchFamily="34" charset="-128"/>
                <a:ea typeface="Meiryo" panose="020B0604030504040204" pitchFamily="34" charset="-128"/>
              </a:rPr>
              <a:t>②放課後等デイサービスガイドラインの概要とポイント</a:t>
            </a:r>
            <a:endParaRPr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lang="ja-JP" altLang="en-US" sz="2400">
                <a:latin typeface="Meiryo" panose="020B0604030504040204" pitchFamily="34" charset="-128"/>
                <a:ea typeface="Meiryo" panose="020B0604030504040204" pitchFamily="34" charset="-128"/>
              </a:rPr>
              <a:t>　⇒・放課後等デイサービスガイドラインの概要を確認する</a:t>
            </a:r>
            <a:endParaRPr lang="en-US" altLang="ja-JP" sz="2400" dirty="0">
              <a:latin typeface="Meiryo" panose="020B0604030504040204" pitchFamily="34" charset="-128"/>
              <a:ea typeface="Meiryo" panose="020B0604030504040204" pitchFamily="34" charset="-128"/>
            </a:endParaRPr>
          </a:p>
          <a:p>
            <a:pPr marL="939800" indent="-747713">
              <a:lnSpc>
                <a:spcPct val="100000"/>
              </a:lnSpc>
              <a:buNone/>
            </a:pPr>
            <a:r>
              <a:rPr lang="ja-JP" altLang="en-US" sz="2400">
                <a:latin typeface="Meiryo" panose="020B0604030504040204" pitchFamily="34" charset="-128"/>
                <a:ea typeface="Meiryo" panose="020B0604030504040204" pitchFamily="34" charset="-128"/>
              </a:rPr>
              <a:t>　　・支援計画や内容を検討する上でのポイントを確認する</a:t>
            </a:r>
            <a:endParaRPr lang="en-US" altLang="ja-JP" sz="24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96867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228600" y="137160"/>
            <a:ext cx="8892540" cy="6640830"/>
          </a:xfrm>
        </p:spPr>
        <p:txBody>
          <a:bodyPr>
            <a:noAutofit/>
          </a:bodyPr>
          <a:lstStyle/>
          <a:p>
            <a:pPr marL="542925" indent="-350838">
              <a:lnSpc>
                <a:spcPct val="100000"/>
              </a:lnSpc>
              <a:buNone/>
            </a:pPr>
            <a:r>
              <a:rPr lang="ja-JP" altLang="en-US" sz="2400">
                <a:latin typeface="Meiryo" panose="020B0604030504040204" pitchFamily="34" charset="-128"/>
                <a:ea typeface="Meiryo" panose="020B0604030504040204" pitchFamily="34" charset="-128"/>
              </a:rPr>
              <a:t>③ガイドラインに基づいた個別支援計画の立案過程</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例</a:t>
            </a:r>
            <a:r>
              <a:rPr lang="en-US" altLang="ja-JP" sz="2400" dirty="0">
                <a:latin typeface="Meiryo" panose="020B0604030504040204" pitchFamily="34" charset="-128"/>
                <a:ea typeface="Meiryo" panose="020B0604030504040204" pitchFamily="34" charset="-128"/>
              </a:rPr>
              <a:t>)</a:t>
            </a:r>
          </a:p>
          <a:p>
            <a:pPr marL="542925" indent="-350838">
              <a:lnSpc>
                <a:spcPct val="100000"/>
              </a:lnSpc>
              <a:buNone/>
            </a:pPr>
            <a:r>
              <a:rPr lang="ja-JP" altLang="en-US" sz="2400">
                <a:latin typeface="Meiryo" panose="020B0604030504040204" pitchFamily="34" charset="-128"/>
                <a:ea typeface="Meiryo" panose="020B0604030504040204" pitchFamily="34" charset="-128"/>
              </a:rPr>
              <a:t>　自事業所の個別支援計画、支援内容をチェック</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⇒・ガイドラインに基づいて個別計画作成を行う具体的　流れを確認する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・実際に自分が作成した個別支援計画及びそれに基づく支援内容ガイドラインに沿っているか確認する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・どの部分ができていないかを確認し改善方法を考える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spcBef>
                <a:spcPts val="2200"/>
              </a:spcBef>
              <a:buNone/>
            </a:pPr>
            <a:r>
              <a:rPr lang="ja-JP" altLang="en-US" sz="2400">
                <a:latin typeface="Meiryo" panose="020B0604030504040204" pitchFamily="34" charset="-128"/>
                <a:ea typeface="Meiryo" panose="020B0604030504040204" pitchFamily="34" charset="-128"/>
              </a:rPr>
              <a:t>④自己評価票及び利用者評価票を用いた支援内容等の改善</a:t>
            </a:r>
            <a:r>
              <a:rPr lang="en-US" altLang="ja-JP" sz="2400" dirty="0">
                <a:latin typeface="Meiryo" panose="020B0604030504040204" pitchFamily="34" charset="-128"/>
                <a:ea typeface="Meiryo" panose="020B0604030504040204" pitchFamily="34" charset="-128"/>
              </a:rPr>
              <a:t>(</a:t>
            </a:r>
            <a:r>
              <a:rPr lang="ja-JP" altLang="en-US" sz="2400">
                <a:latin typeface="Meiryo" panose="020B0604030504040204" pitchFamily="34" charset="-128"/>
                <a:ea typeface="Meiryo" panose="020B0604030504040204" pitchFamily="34" charset="-128"/>
              </a:rPr>
              <a:t>例</a:t>
            </a:r>
            <a:r>
              <a:rPr lang="en-US" altLang="ja-JP" sz="2400" dirty="0">
                <a:latin typeface="Meiryo" panose="020B0604030504040204" pitchFamily="34" charset="-128"/>
                <a:ea typeface="Meiryo" panose="020B0604030504040204" pitchFamily="34" charset="-128"/>
              </a:rPr>
              <a:t>)</a:t>
            </a:r>
          </a:p>
          <a:p>
            <a:pPr marL="542925" indent="-350838">
              <a:lnSpc>
                <a:spcPct val="100000"/>
              </a:lnSpc>
              <a:buNone/>
            </a:pPr>
            <a:r>
              <a:rPr lang="ja-JP" altLang="en-US" sz="2400">
                <a:latin typeface="Meiryo" panose="020B0604030504040204" pitchFamily="34" charset="-128"/>
                <a:ea typeface="Meiryo" panose="020B0604030504040204" pitchFamily="34" charset="-128"/>
              </a:rPr>
              <a:t>　自事業所の自己評価票及び利用者評価票をチェック</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⇒・自己評価票及び利用者評価票を用いて、支援内容等を　具体的に改善させた例を確認する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・自事業所で具体的に改善に向けて取り組んでいるか確認する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・どの部分ができていないかを確認し改善方法を考える</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66981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a:xfrm>
            <a:off x="240030" y="285750"/>
            <a:ext cx="8823960" cy="6492240"/>
          </a:xfrm>
        </p:spPr>
        <p:txBody>
          <a:bodyPr>
            <a:noAutofit/>
          </a:bodyPr>
          <a:lstStyle/>
          <a:p>
            <a:pPr marL="0" indent="0">
              <a:lnSpc>
                <a:spcPct val="100000"/>
              </a:lnSpc>
              <a:buNone/>
            </a:pPr>
            <a:r>
              <a:rPr lang="ja-JP" altLang="en-US">
                <a:latin typeface="Meiryo" panose="020B0604030504040204" pitchFamily="34" charset="-128"/>
                <a:ea typeface="Meiryo" panose="020B0604030504040204" pitchFamily="34" charset="-128"/>
              </a:rPr>
              <a:t>２</a:t>
            </a:r>
            <a:r>
              <a:rPr lang="en-US" altLang="ja-JP" dirty="0">
                <a:latin typeface="Meiryo" panose="020B0604030504040204" pitchFamily="34" charset="-128"/>
                <a:ea typeface="Meiryo" panose="020B0604030504040204" pitchFamily="34" charset="-128"/>
              </a:rPr>
              <a:t> </a:t>
            </a:r>
            <a:r>
              <a:rPr lang="ja-JP" altLang="en-US">
                <a:latin typeface="Meiryo" panose="020B0604030504040204" pitchFamily="34" charset="-128"/>
                <a:ea typeface="Meiryo" panose="020B0604030504040204" pitchFamily="34" charset="-128"/>
              </a:rPr>
              <a:t>児発管による質の向上の取り組み（好事例）</a:t>
            </a:r>
            <a:endParaRPr lang="en-US" altLang="ja-JP" dirty="0">
              <a:latin typeface="Meiryo" panose="020B0604030504040204" pitchFamily="34" charset="-128"/>
              <a:ea typeface="Meiryo" panose="020B0604030504040204" pitchFamily="34" charset="-128"/>
            </a:endParaRPr>
          </a:p>
          <a:p>
            <a:pPr marL="542925" indent="-350838">
              <a:lnSpc>
                <a:spcPct val="100000"/>
              </a:lnSpc>
              <a:buNone/>
            </a:pPr>
            <a:r>
              <a:rPr lang="en-US" altLang="ja-JP" sz="2400" dirty="0">
                <a:latin typeface="Meiryo" panose="020B0604030504040204" pitchFamily="34" charset="-128"/>
                <a:ea typeface="Meiryo" panose="020B0604030504040204" pitchFamily="34" charset="-128"/>
              </a:rPr>
              <a:t>①</a:t>
            </a:r>
            <a:r>
              <a:rPr lang="ja-JP" altLang="en-US" sz="2400">
                <a:latin typeface="Meiryo" panose="020B0604030504040204" pitchFamily="34" charset="-128"/>
                <a:ea typeface="Meiryo" panose="020B0604030504040204" pitchFamily="34" charset="-128"/>
              </a:rPr>
              <a:t>児発管が質の向上のための行った取り組み例を知る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⇒・これまで講義や演習では支援の計画や内容に関するものだったが、それ以外のスタッフの質の向上や職場の風土づくりの取り組み例を確認する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・取り組みの具体的手順を確認する</a:t>
            </a:r>
            <a:endParaRPr lang="en-US" altLang="ja-JP" sz="2400" dirty="0">
              <a:latin typeface="Meiryo" panose="020B0604030504040204" pitchFamily="34" charset="-128"/>
              <a:ea typeface="Meiryo" panose="020B0604030504040204" pitchFamily="34" charset="-128"/>
            </a:endParaRPr>
          </a:p>
          <a:p>
            <a:pPr marL="542925" indent="-350838">
              <a:lnSpc>
                <a:spcPct val="100000"/>
              </a:lnSpc>
              <a:spcBef>
                <a:spcPts val="2200"/>
              </a:spcBef>
              <a:buNone/>
            </a:pPr>
            <a:r>
              <a:rPr lang="ja-JP" altLang="en-US" sz="2400">
                <a:latin typeface="Meiryo" panose="020B0604030504040204" pitchFamily="34" charset="-128"/>
                <a:ea typeface="Meiryo" panose="020B0604030504040204" pitchFamily="34" charset="-128"/>
              </a:rPr>
              <a:t>②児発管として具体的に取り組めることを検討する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a:t>
            </a:r>
            <a:r>
              <a:rPr lang="en-US" altLang="ja-JP" sz="2400" dirty="0">
                <a:latin typeface="Meiryo" panose="020B0604030504040204" pitchFamily="34" charset="-128"/>
                <a:ea typeface="Meiryo" panose="020B0604030504040204" pitchFamily="34" charset="-128"/>
              </a:rPr>
              <a:t>①</a:t>
            </a:r>
            <a:r>
              <a:rPr lang="ja-JP" altLang="en-US" sz="2400">
                <a:latin typeface="Meiryo" panose="020B0604030504040204" pitchFamily="34" charset="-128"/>
                <a:ea typeface="Meiryo" panose="020B0604030504040204" pitchFamily="34" charset="-128"/>
              </a:rPr>
              <a:t>の好事例を聞き、自事業所で明日から取り組めそうなことを考える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・アウトプット（宣言）し、参加者同士で共有する。</a:t>
            </a:r>
            <a:endParaRPr lang="en-US" altLang="ja-JP" sz="2400" dirty="0">
              <a:latin typeface="Meiryo" panose="020B0604030504040204" pitchFamily="34" charset="-128"/>
              <a:ea typeface="Meiryo" panose="020B0604030504040204" pitchFamily="34" charset="-128"/>
            </a:endParaRPr>
          </a:p>
          <a:p>
            <a:pPr marL="1076325" indent="-884238">
              <a:lnSpc>
                <a:spcPct val="100000"/>
              </a:lnSpc>
              <a:buNone/>
            </a:pPr>
            <a:r>
              <a:rPr lang="ja-JP" altLang="en-US" sz="2400">
                <a:latin typeface="Meiryo" panose="020B0604030504040204" pitchFamily="34" charset="-128"/>
                <a:ea typeface="Meiryo" panose="020B0604030504040204" pitchFamily="34" charset="-128"/>
              </a:rPr>
              <a:t>　　・取り組みを支え、助言し合える</a:t>
            </a:r>
            <a:r>
              <a:rPr lang="ja-JP" altLang="en-US">
                <a:latin typeface="Meiryo" panose="020B0604030504040204" pitchFamily="34" charset="-128"/>
                <a:ea typeface="Meiryo" panose="020B0604030504040204" pitchFamily="34" charset="-128"/>
              </a:rPr>
              <a:t>横のつながりを作る</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92471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a:xfrm>
            <a:off x="51435" y="273686"/>
            <a:ext cx="9041130" cy="1325563"/>
          </a:xfrm>
        </p:spPr>
        <p:txBody>
          <a:bodyPr>
            <a:noAutofit/>
          </a:bodyPr>
          <a:lstStyle/>
          <a:p>
            <a:pPr algn="ctr"/>
            <a:r>
              <a:rPr lang="ja-JP" altLang="ja-JP" dirty="0">
                <a:effectLst/>
                <a:latin typeface="Meiryo" panose="020B0604030504040204" pitchFamily="34" charset="-128"/>
                <a:ea typeface="Meiryo" panose="020B0604030504040204" pitchFamily="34" charset="-128"/>
                <a:cs typeface="Times New Roman" panose="02020603050405020304" pitchFamily="18" charset="0"/>
              </a:rPr>
              <a:t>都道府県研修で本講義を</a:t>
            </a:r>
            <a:r>
              <a:rPr lang="ja-JP" altLang="ja-JP">
                <a:effectLst/>
                <a:latin typeface="Meiryo" panose="020B0604030504040204" pitchFamily="34" charset="-128"/>
                <a:ea typeface="Meiryo" panose="020B0604030504040204" pitchFamily="34" charset="-128"/>
                <a:cs typeface="Times New Roman" panose="02020603050405020304" pitchFamily="18" charset="0"/>
              </a:rPr>
              <a:t>実施する</a:t>
            </a:r>
            <a:r>
              <a:rPr lang="ja-JP" altLang="en-US">
                <a:effectLst/>
                <a:latin typeface="Meiryo" panose="020B0604030504040204" pitchFamily="34" charset="-128"/>
                <a:ea typeface="Meiryo" panose="020B0604030504040204" pitchFamily="34" charset="-128"/>
                <a:cs typeface="Times New Roman" panose="02020603050405020304" pitchFamily="18" charset="0"/>
              </a:rPr>
              <a:t>　</a:t>
            </a:r>
            <a:r>
              <a:rPr lang="ja-JP" altLang="ja-JP">
                <a:effectLst/>
                <a:latin typeface="Meiryo" panose="020B0604030504040204" pitchFamily="34" charset="-128"/>
                <a:ea typeface="Meiryo" panose="020B0604030504040204" pitchFamily="34" charset="-128"/>
                <a:cs typeface="Times New Roman" panose="02020603050405020304" pitchFamily="18" charset="0"/>
              </a:rPr>
              <a:t>際に検討</a:t>
            </a:r>
            <a:r>
              <a:rPr lang="ja-JP" altLang="ja-JP" dirty="0">
                <a:effectLst/>
                <a:latin typeface="Meiryo" panose="020B0604030504040204" pitchFamily="34" charset="-128"/>
                <a:ea typeface="Meiryo" panose="020B0604030504040204" pitchFamily="34" charset="-128"/>
                <a:cs typeface="Times New Roman" panose="02020603050405020304" pitchFamily="18" charset="0"/>
              </a:rPr>
              <a:t>して</a:t>
            </a:r>
            <a:r>
              <a:rPr lang="ja-JP" altLang="ja-JP">
                <a:effectLst/>
                <a:latin typeface="Meiryo" panose="020B0604030504040204" pitchFamily="34" charset="-128"/>
                <a:ea typeface="Meiryo" panose="020B0604030504040204" pitchFamily="34" charset="-128"/>
                <a:cs typeface="Times New Roman" panose="02020603050405020304" pitchFamily="18" charset="0"/>
              </a:rPr>
              <a:t>欲しいこと</a:t>
            </a:r>
            <a:r>
              <a:rPr lang="en-US" altLang="ja-JP" dirty="0">
                <a:effectLst/>
                <a:latin typeface="Meiryo" panose="020B0604030504040204" pitchFamily="34" charset="-128"/>
                <a:ea typeface="Meiryo" panose="020B0604030504040204" pitchFamily="34" charset="-128"/>
                <a:cs typeface="Times New Roman" panose="02020603050405020304" pitchFamily="18" charset="0"/>
              </a:rPr>
              <a:t>(</a:t>
            </a:r>
            <a:r>
              <a:rPr lang="ja-JP" altLang="en-US">
                <a:effectLst/>
                <a:latin typeface="Meiryo" panose="020B0604030504040204" pitchFamily="34" charset="-128"/>
                <a:ea typeface="Meiryo" panose="020B0604030504040204" pitchFamily="34" charset="-128"/>
                <a:cs typeface="Times New Roman" panose="02020603050405020304" pitchFamily="18" charset="0"/>
              </a:rPr>
              <a:t>まとめ</a:t>
            </a:r>
            <a:r>
              <a:rPr lang="en-US" altLang="ja-JP" dirty="0">
                <a:effectLst/>
                <a:latin typeface="Meiryo" panose="020B0604030504040204" pitchFamily="34" charset="-128"/>
                <a:ea typeface="Meiryo" panose="020B0604030504040204" pitchFamily="34" charset="-128"/>
                <a:cs typeface="Times New Roman" panose="02020603050405020304" pitchFamily="18" charset="0"/>
              </a:rPr>
              <a:t>)</a:t>
            </a:r>
            <a:endParaRPr kumimoji="1" lang="ja-JP" altLang="en-US" sz="7200"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a:xfrm>
            <a:off x="422909" y="1745614"/>
            <a:ext cx="8669656" cy="5032375"/>
          </a:xfrm>
        </p:spPr>
        <p:txBody>
          <a:bodyPr>
            <a:noAutofit/>
          </a:bodyPr>
          <a:lstStyle/>
          <a:p>
            <a:r>
              <a:rPr kumimoji="1" lang="ja-JP" altLang="en-US">
                <a:latin typeface="Meiryo" panose="020B0604030504040204" pitchFamily="34" charset="-128"/>
                <a:ea typeface="Meiryo" panose="020B0604030504040204" pitchFamily="34" charset="-128"/>
              </a:rPr>
              <a:t>ガイドラインを熟知している児発管や、ガイドラインを用いて個別支援計画や支援内容等を作成している児発管、事業所内でスタッフの指導で工夫されている児発管を探し、具体的な取り組みを整理して紹介す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児童発達支援管理責任者は一人職場であることが多いため、今回の特別研修で横のつながりができ、また、アドバイスを得られるような体制を構築するきっかけとなるようにする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教育と福祉の連携、保健・医療・福祉と福祉の連携がうまくできている好事例があれば、どこかの講義や演習で紹介等することを検討してもらいたい</a:t>
            </a:r>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a:p>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460311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770</TotalTime>
  <Words>1112</Words>
  <Application>Microsoft Office PowerPoint</Application>
  <PresentationFormat>画面に合わせる (4:3)</PresentationFormat>
  <Paragraphs>71</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Meiryo</vt:lpstr>
      <vt:lpstr>Arial</vt:lpstr>
      <vt:lpstr>Calibri</vt:lpstr>
      <vt:lpstr>Calibri Light</vt:lpstr>
      <vt:lpstr>Office テーマ</vt:lpstr>
      <vt:lpstr>PowerPoint プレゼンテーション</vt:lpstr>
      <vt:lpstr>獲得目標</vt:lpstr>
      <vt:lpstr>獲得目標の解説</vt:lpstr>
      <vt:lpstr>PowerPoint プレゼンテーション</vt:lpstr>
      <vt:lpstr>講義内容の項目（流れ）</vt:lpstr>
      <vt:lpstr>講義内容の項目ごとの概要と解説</vt:lpstr>
      <vt:lpstr>PowerPoint プレゼンテーション</vt:lpstr>
      <vt:lpstr>PowerPoint プレゼンテーション</vt:lpstr>
      <vt:lpstr>都道府県研修で本講義を実施する　際に検討して欲しいこと(まとめ)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「講義／演習：児童期における発達支援」についての概要と解説　90分</dc:title>
  <dc:creator>酒井 康年</dc:creator>
  <cp:lastModifiedBy>博一 金丸</cp:lastModifiedBy>
  <cp:revision>10</cp:revision>
  <cp:lastPrinted>2021-06-01T23:52:39Z</cp:lastPrinted>
  <dcterms:created xsi:type="dcterms:W3CDTF">2021-05-31T21:19:07Z</dcterms:created>
  <dcterms:modified xsi:type="dcterms:W3CDTF">2021-06-01T23:53:28Z</dcterms:modified>
</cp:coreProperties>
</file>