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33" r:id="rId2"/>
    <p:sldId id="334" r:id="rId3"/>
    <p:sldId id="335" r:id="rId4"/>
    <p:sldId id="336" r:id="rId5"/>
    <p:sldId id="337" r:id="rId6"/>
    <p:sldId id="340" r:id="rId7"/>
    <p:sldId id="339" r:id="rId8"/>
    <p:sldId id="338" r:id="rId9"/>
    <p:sldId id="341" r:id="rId10"/>
    <p:sldId id="342" r:id="rId11"/>
  </p:sldIdLst>
  <p:sldSz cx="9144000" cy="6858000" type="screen4x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AA4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6" autoAdjust="0"/>
    <p:restoredTop sz="94660"/>
  </p:normalViewPr>
  <p:slideViewPr>
    <p:cSldViewPr snapToGrid="0">
      <p:cViewPr varScale="1">
        <p:scale>
          <a:sx n="72" d="100"/>
          <a:sy n="72" d="100"/>
        </p:scale>
        <p:origin x="11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2309" tIns="46154" rIns="92309" bIns="461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699" y="0"/>
            <a:ext cx="2984871" cy="502676"/>
          </a:xfrm>
          <a:prstGeom prst="rect">
            <a:avLst/>
          </a:prstGeom>
        </p:spPr>
        <p:txBody>
          <a:bodyPr vert="horz" lIns="92309" tIns="46154" rIns="92309" bIns="46154" rtlCol="0"/>
          <a:lstStyle>
            <a:lvl1pPr algn="r">
              <a:defRPr sz="1200"/>
            </a:lvl1pPr>
          </a:lstStyle>
          <a:p>
            <a:fld id="{8B6ACEBC-F29F-4F54-94CB-67C050A25E2D}" type="datetimeFigureOut">
              <a:rPr kumimoji="1" lang="ja-JP" altLang="en-US" smtClean="0"/>
              <a:t>2023/5/9</a:t>
            </a:fld>
            <a:endParaRPr kumimoji="1" lang="ja-JP" altLang="en-US"/>
          </a:p>
        </p:txBody>
      </p:sp>
      <p:sp>
        <p:nvSpPr>
          <p:cNvPr id="4" name="スライド イメージ プレースホルダー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2309" tIns="46154" rIns="92309" bIns="46154"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2309" tIns="46154" rIns="92309" bIns="461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5"/>
          </a:xfrm>
          <a:prstGeom prst="rect">
            <a:avLst/>
          </a:prstGeom>
        </p:spPr>
        <p:txBody>
          <a:bodyPr vert="horz" lIns="92309" tIns="46154" rIns="92309" bIns="461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699" y="9516039"/>
            <a:ext cx="2984871" cy="502675"/>
          </a:xfrm>
          <a:prstGeom prst="rect">
            <a:avLst/>
          </a:prstGeom>
        </p:spPr>
        <p:txBody>
          <a:bodyPr vert="horz" lIns="92309" tIns="46154" rIns="92309" bIns="46154" rtlCol="0" anchor="b"/>
          <a:lstStyle>
            <a:lvl1pPr algn="r">
              <a:defRPr sz="1200"/>
            </a:lvl1pPr>
          </a:lstStyle>
          <a:p>
            <a:fld id="{B1A0E1ED-6330-433F-A273-73FAF81EA2AB}" type="slidenum">
              <a:rPr kumimoji="1" lang="ja-JP" altLang="en-US" smtClean="0"/>
              <a:t>‹#›</a:t>
            </a:fld>
            <a:endParaRPr kumimoji="1" lang="ja-JP" altLang="en-US"/>
          </a:p>
        </p:txBody>
      </p:sp>
    </p:spTree>
    <p:extLst>
      <p:ext uri="{BB962C8B-B14F-4D97-AF65-F5344CB8AC3E}">
        <p14:creationId xmlns:p14="http://schemas.microsoft.com/office/powerpoint/2010/main" val="3440387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19471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905311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18085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650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2685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20595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8028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589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684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311873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57380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EFD0C-EF17-46F2-9B3E-15CFECD765E8}" type="datetimeFigureOut">
              <a:rPr kumimoji="1" lang="ja-JP" altLang="en-US" smtClean="0"/>
              <a:t>2023/5/9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402161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5563" y="1885733"/>
            <a:ext cx="9144000" cy="342144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PG0</a:t>
            </a:r>
            <a:r>
              <a:rPr kumimoji="1" lang="en-US" altLang="ja-JP" sz="3600" b="1" dirty="0">
                <a:solidFill>
                  <a:prstClr val="black"/>
                </a:solidFill>
                <a:latin typeface="Calibri" panose="020F0502020204030204"/>
                <a:ea typeface="游ゴシック" panose="020B0400000000000000" pitchFamily="50" charset="-128"/>
              </a:rPr>
              <a:t>9</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都道府県での共有・協議</a:t>
            </a:r>
            <a:endPar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14:30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15:30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6</a:t>
            </a:r>
            <a:r>
              <a:rPr kumimoji="1" lang="en-US" altLang="ja-JP" sz="3600" b="1" dirty="0">
                <a:solidFill>
                  <a:prstClr val="black"/>
                </a:solidFill>
                <a:latin typeface="Calibri" panose="020F0502020204030204"/>
                <a:ea typeface="游ゴシック" panose="020B0400000000000000" pitchFamily="50" charset="-128"/>
              </a:rPr>
              <a:t>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分）</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PG10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研修（全体で）の振り返り</a:t>
            </a:r>
            <a:endPar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15:30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15:50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分）</a:t>
            </a:r>
          </a:p>
          <a:p>
            <a:pPr marL="0" marR="0" lvl="0" indent="0" algn="ctr" defTabSz="457200" rtl="0" eaLnBrk="1" fontAlgn="auto" latinLnBrk="0" hangingPunct="1">
              <a:lnSpc>
                <a:spcPts val="1000"/>
              </a:lnSpc>
              <a:spcBef>
                <a:spcPts val="0"/>
              </a:spcBef>
              <a:spcAft>
                <a:spcPts val="0"/>
              </a:spcAft>
              <a:buClrTx/>
              <a:buSzTx/>
              <a:buFontTx/>
              <a:buNone/>
              <a:tabLst/>
              <a:defRPr/>
            </a:pPr>
            <a:endParaRPr kumimoji="1" lang="ja-JP" altLang="en-US"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3" name="テキスト ボックス 2"/>
          <p:cNvSpPr txBox="1"/>
          <p:nvPr/>
        </p:nvSpPr>
        <p:spPr>
          <a:xfrm>
            <a:off x="1827953" y="406991"/>
            <a:ext cx="523623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令和５年度 　相談支援従事者指導者養成研修</a:t>
            </a:r>
          </a:p>
        </p:txBody>
      </p:sp>
      <p:sp>
        <p:nvSpPr>
          <p:cNvPr id="4" name="テキスト ボックス 3"/>
          <p:cNvSpPr txBox="1"/>
          <p:nvPr/>
        </p:nvSpPr>
        <p:spPr>
          <a:xfrm>
            <a:off x="350420" y="5537044"/>
            <a:ext cx="879358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進行　鈴木智敦（名古屋市総合リハビリテーションセンター）</a:t>
            </a:r>
          </a:p>
        </p:txBody>
      </p:sp>
    </p:spTree>
    <p:extLst>
      <p:ext uri="{BB962C8B-B14F-4D97-AF65-F5344CB8AC3E}">
        <p14:creationId xmlns:p14="http://schemas.microsoft.com/office/powerpoint/2010/main" val="1835373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42874" y="889186"/>
            <a:ext cx="8779321" cy="3785652"/>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●研修の振り返り（概ねの流れ・時間配分）　　　　　　</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合計　　</a:t>
            </a:r>
            <a:r>
              <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１．各都道府県での持ち帰り事項や今後の検討事項</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気づきを含めながら各都道府県への持ち帰り事項や検討内容等を全体に報告（共有）（２都道府県程度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各コースの講師から総括的なまとめ</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当日</a:t>
            </a:r>
            <a:r>
              <a:rPr lang="ja-JP" altLang="en-US" sz="2000">
                <a:latin typeface="メイリオ" panose="020B0604030504040204" pitchFamily="50" charset="-128"/>
                <a:ea typeface="メイリオ" panose="020B0604030504040204" pitchFamily="50" charset="-128"/>
                <a:cs typeface="メイリオ" panose="020B0604030504040204" pitchFamily="50" charset="-128"/>
              </a:rPr>
              <a:t>の状況等に</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より内容の変更あり</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42874" y="20002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全体での研修の振り返り</a:t>
            </a: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10</a:t>
            </a:fld>
            <a:endParaRPr kumimoji="1" lang="ja-JP" altLang="en-US" dirty="0"/>
          </a:p>
        </p:txBody>
      </p:sp>
    </p:spTree>
    <p:extLst>
      <p:ext uri="{BB962C8B-B14F-4D97-AF65-F5344CB8AC3E}">
        <p14:creationId xmlns:p14="http://schemas.microsoft.com/office/powerpoint/2010/main" val="355358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90500" y="917912"/>
            <a:ext cx="8763000" cy="5693866"/>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１．「ケアマネジメント基礎」コース</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２．「地域づくり」コース</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３．「ＯＪＴ・人材育成体系」コース</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４．「自治体職員」コース</a:t>
            </a: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42874" y="20002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bg1"/>
                </a:solidFill>
                <a:latin typeface="ＤＦ特太ゴシック体" panose="020B0509000000000000" pitchFamily="49" charset="-128"/>
                <a:ea typeface="ＤＦ特太ゴシック体" panose="020B0509000000000000" pitchFamily="49" charset="-128"/>
              </a:rPr>
              <a:t>2</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日間で、学んだ内容</a:t>
            </a: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2397133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82339" y="741299"/>
            <a:ext cx="8541195" cy="1631216"/>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日分の各コースの内容でそれぞれ参加者が異なるため、まずは情報共有が主たる目的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②今後・今年度研修への導入</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or</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検討課題、ポイント等を各内容ごとに上げておき、都道府県に戻ってからの具体的な検討・対応等につなげる。</a:t>
            </a:r>
          </a:p>
        </p:txBody>
      </p:sp>
      <p:sp>
        <p:nvSpPr>
          <p:cNvPr id="8" name="正方形/長方形 7"/>
          <p:cNvSpPr/>
          <p:nvPr/>
        </p:nvSpPr>
        <p:spPr>
          <a:xfrm>
            <a:off x="142874" y="136524"/>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chemeClr val="bg1"/>
                </a:solidFill>
                <a:latin typeface="ＤＦ特太ゴシック体" panose="020B0509000000000000" pitchFamily="49" charset="-128"/>
                <a:ea typeface="ＤＦ特太ゴシック体" panose="020B0509000000000000" pitchFamily="49" charset="-128"/>
              </a:rPr>
              <a:t>このプログラムのねらい（目的）</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3</a:t>
            </a:fld>
            <a:endParaRPr kumimoji="1" lang="ja-JP" altLang="en-US" dirty="0"/>
          </a:p>
        </p:txBody>
      </p:sp>
      <p:sp>
        <p:nvSpPr>
          <p:cNvPr id="5" name="テキスト ボックス 4"/>
          <p:cNvSpPr txBox="1"/>
          <p:nvPr/>
        </p:nvSpPr>
        <p:spPr>
          <a:xfrm>
            <a:off x="142874" y="2858396"/>
            <a:ext cx="8818786" cy="4001095"/>
          </a:xfrm>
          <a:prstGeom prst="rect">
            <a:avLst/>
          </a:prstGeom>
          <a:noFill/>
        </p:spPr>
        <p:txBody>
          <a:bodyPr wrap="square" rtlCol="0">
            <a:spAutoFit/>
          </a:bodyPr>
          <a:lstStyle/>
          <a:p>
            <a:r>
              <a:rPr lang="ja-JP" altLang="en-US"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進め方（</a:t>
            </a:r>
            <a:r>
              <a:rPr lang="en-US" altLang="ja-JP" sz="2000" b="1"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60</a:t>
            </a:r>
            <a:r>
              <a:rPr lang="ja-JP" altLang="en-US" sz="2000" b="1"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分</a:t>
            </a:r>
            <a:r>
              <a:rPr lang="ja-JP" altLang="en-US"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r>
              <a:rPr lang="en-US" altLang="ja-JP"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14:30</a:t>
            </a:r>
            <a:r>
              <a:rPr lang="ja-JP" altLang="en-US"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r>
              <a:rPr lang="en-US" altLang="ja-JP"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15:30</a:t>
            </a:r>
            <a:r>
              <a:rPr lang="ja-JP" altLang="en-US"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　　</a:t>
            </a:r>
            <a:r>
              <a:rPr lang="en-US" altLang="ja-JP"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r>
              <a:rPr lang="ja-JP" altLang="en-US"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タイムキーパーを決めてください</a:t>
            </a:r>
            <a:endParaRPr lang="en-US" altLang="ja-JP" sz="2000" i="1" dirty="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PG09</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都道府県単位</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での共有・協議（</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14:30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15:30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６０分</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①導入・説明　　　全体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※PG09</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の流れの説明</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②個別ワーク（各自報告内容の整理）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③各都道府県での情報交換　　　　　　　　　　　　４０分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・各コース報告（内容・気づき）とこれから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４コース）</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④各都道府県に戻ってからの検討事項等整理　　　　１</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　</a:t>
            </a:r>
          </a:p>
          <a:p>
            <a:pPr>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都道府県の参加人数により適宜調整を</a:t>
            </a:r>
            <a:r>
              <a:rPr kumimoji="0"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PG</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１０　</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全体</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まとめ・振り返り（</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15:30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16:30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２０分</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6" name="正方形/長方形 5"/>
          <p:cNvSpPr/>
          <p:nvPr/>
        </p:nvSpPr>
        <p:spPr>
          <a:xfrm>
            <a:off x="162606" y="2344046"/>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このプログラムの流れの概略</a:t>
            </a:r>
          </a:p>
        </p:txBody>
      </p:sp>
    </p:spTree>
    <p:extLst>
      <p:ext uri="{BB962C8B-B14F-4D97-AF65-F5344CB8AC3E}">
        <p14:creationId xmlns:p14="http://schemas.microsoft.com/office/powerpoint/2010/main" val="4274484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42874" y="889186"/>
            <a:ext cx="8779321" cy="5324535"/>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●情報交換の進め方（概ねの流れ・時間配分）　　　　　　</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合計　　</a:t>
            </a:r>
            <a:r>
              <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55</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①個別ワーク（報告内容等の整理）　　　　　　 ５分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②各受講コース別報告・ポイント　　　　　　　 ５分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                                                                              10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③質疑及び各都道府県へ戻って活かすべき内容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★４→１→２→３の順番で実施</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④各都道府県に戻ってからの検討事項等整理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ここまでの段階での議論内容を整理・まとめ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自県に戻ってからの工程等について</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それぞれのコース別内容は概ね</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日間で実施しているため、ポイントを絞って報告をする。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各都道府県へ戻って活かせる内容、今後検討すべき事をまとめる。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42874" y="20002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情報交換の進め方：都道府県単位</a:t>
            </a: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4</a:t>
            </a:fld>
            <a:endParaRPr kumimoji="1" lang="ja-JP" altLang="en-US" dirty="0"/>
          </a:p>
        </p:txBody>
      </p:sp>
      <p:sp>
        <p:nvSpPr>
          <p:cNvPr id="6" name="右中かっこ 5">
            <a:extLst>
              <a:ext uri="{FF2B5EF4-FFF2-40B4-BE49-F238E27FC236}">
                <a16:creationId xmlns:a16="http://schemas.microsoft.com/office/drawing/2014/main" id="{5642C4BF-412E-4EC1-8237-7EDC2FFD8E71}"/>
              </a:ext>
            </a:extLst>
          </p:cNvPr>
          <p:cNvSpPr/>
          <p:nvPr/>
        </p:nvSpPr>
        <p:spPr>
          <a:xfrm>
            <a:off x="6730545" y="1848378"/>
            <a:ext cx="125507" cy="977154"/>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618225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2305713392"/>
              </p:ext>
            </p:extLst>
          </p:nvPr>
        </p:nvGraphicFramePr>
        <p:xfrm>
          <a:off x="0" y="116541"/>
          <a:ext cx="9144000" cy="6687671"/>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811170">
                <a:tc>
                  <a:txBody>
                    <a:bodyPr/>
                    <a:lstStyle/>
                    <a:p>
                      <a:r>
                        <a:rPr kumimoji="1" lang="ja-JP" altLang="en-US" dirty="0"/>
                        <a:t>４「自治体職員」コース</a:t>
                      </a:r>
                    </a:p>
                  </a:txBody>
                  <a:tcPr>
                    <a:solidFill>
                      <a:srgbClr val="92D050"/>
                    </a:solidFill>
                  </a:tcPr>
                </a:tc>
                <a:extLst>
                  <a:ext uri="{0D108BD9-81ED-4DB2-BD59-A6C34878D82A}">
                    <a16:rowId xmlns:a16="http://schemas.microsoft.com/office/drawing/2014/main" val="1490015565"/>
                  </a:ext>
                </a:extLst>
              </a:tr>
              <a:tr h="499989">
                <a:tc>
                  <a:txBody>
                    <a:bodyPr/>
                    <a:lstStyle/>
                    <a:p>
                      <a:r>
                        <a:rPr kumimoji="1" lang="ja-JP" altLang="en-US" dirty="0"/>
                        <a:t>① コース内容の報告（</a:t>
                      </a:r>
                      <a:r>
                        <a:rPr kumimoji="1" lang="en-US" altLang="ja-JP" dirty="0"/>
                        <a:t>5</a:t>
                      </a:r>
                      <a:r>
                        <a:rPr kumimoji="1" lang="ja-JP" altLang="en-US" dirty="0"/>
                        <a:t>分）　　</a:t>
                      </a:r>
                    </a:p>
                  </a:txBody>
                  <a:tcPr/>
                </a:tc>
                <a:extLst>
                  <a:ext uri="{0D108BD9-81ED-4DB2-BD59-A6C34878D82A}">
                    <a16:rowId xmlns:a16="http://schemas.microsoft.com/office/drawing/2014/main" val="2476667226"/>
                  </a:ext>
                </a:extLst>
              </a:tr>
              <a:tr h="3119776">
                <a:tc>
                  <a:txBody>
                    <a:bodyPr/>
                    <a:lstStyle/>
                    <a:p>
                      <a:r>
                        <a:rPr kumimoji="1" lang="zh-TW" altLang="en-US" dirty="0"/>
                        <a:t>　　　　　　　　　　　　　　　</a:t>
                      </a:r>
                      <a:endParaRPr kumimoji="1" lang="ja-JP" altLang="en-US" dirty="0"/>
                    </a:p>
                  </a:txBody>
                  <a:tcPr/>
                </a:tc>
                <a:extLst>
                  <a:ext uri="{0D108BD9-81ED-4DB2-BD59-A6C34878D82A}">
                    <a16:rowId xmlns:a16="http://schemas.microsoft.com/office/drawing/2014/main" val="2669354632"/>
                  </a:ext>
                </a:extLst>
              </a:tr>
              <a:tr h="499989">
                <a:tc>
                  <a:txBody>
                    <a:bodyPr/>
                    <a:lstStyle/>
                    <a:p>
                      <a:r>
                        <a:rPr kumimoji="1" lang="ja-JP" altLang="en-US" dirty="0"/>
                        <a:t>②質疑及び各都道府県に戻って活かすべき内容（</a:t>
                      </a:r>
                      <a:r>
                        <a:rPr kumimoji="1" lang="en-US" altLang="ja-JP" dirty="0"/>
                        <a:t>5</a:t>
                      </a:r>
                      <a:r>
                        <a:rPr kumimoji="1" lang="ja-JP" altLang="en-US" dirty="0"/>
                        <a:t>分）　　　　　　　　 </a:t>
                      </a:r>
                    </a:p>
                  </a:txBody>
                  <a:tcPr/>
                </a:tc>
                <a:extLst>
                  <a:ext uri="{0D108BD9-81ED-4DB2-BD59-A6C34878D82A}">
                    <a16:rowId xmlns:a16="http://schemas.microsoft.com/office/drawing/2014/main" val="1353771408"/>
                  </a:ext>
                </a:extLst>
              </a:tr>
              <a:tr h="1756747">
                <a:tc>
                  <a:txBody>
                    <a:bodyPr/>
                    <a:lstStyle/>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741015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246745728"/>
              </p:ext>
            </p:extLst>
          </p:nvPr>
        </p:nvGraphicFramePr>
        <p:xfrm>
          <a:off x="0" y="116541"/>
          <a:ext cx="9144000" cy="6687671"/>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811170">
                <a:tc>
                  <a:txBody>
                    <a:bodyPr/>
                    <a:lstStyle/>
                    <a:p>
                      <a:r>
                        <a:rPr kumimoji="1" lang="ja-JP" altLang="en-US" dirty="0"/>
                        <a:t>１「ケアマネジメント基礎」コース</a:t>
                      </a:r>
                    </a:p>
                  </a:txBody>
                  <a:tcPr>
                    <a:solidFill>
                      <a:srgbClr val="92D050"/>
                    </a:solidFill>
                  </a:tcPr>
                </a:tc>
                <a:extLst>
                  <a:ext uri="{0D108BD9-81ED-4DB2-BD59-A6C34878D82A}">
                    <a16:rowId xmlns:a16="http://schemas.microsoft.com/office/drawing/2014/main" val="1490015565"/>
                  </a:ext>
                </a:extLst>
              </a:tr>
              <a:tr h="499989">
                <a:tc>
                  <a:txBody>
                    <a:bodyPr/>
                    <a:lstStyle/>
                    <a:p>
                      <a:r>
                        <a:rPr kumimoji="1" lang="ja-JP" altLang="en-US" dirty="0"/>
                        <a:t>① コース内容の報告（</a:t>
                      </a:r>
                      <a:r>
                        <a:rPr kumimoji="1" lang="en-US" altLang="ja-JP" dirty="0"/>
                        <a:t>5</a:t>
                      </a:r>
                      <a:r>
                        <a:rPr kumimoji="1" lang="ja-JP" altLang="en-US" dirty="0"/>
                        <a:t>分）　　</a:t>
                      </a:r>
                    </a:p>
                  </a:txBody>
                  <a:tcPr/>
                </a:tc>
                <a:extLst>
                  <a:ext uri="{0D108BD9-81ED-4DB2-BD59-A6C34878D82A}">
                    <a16:rowId xmlns:a16="http://schemas.microsoft.com/office/drawing/2014/main" val="2476667226"/>
                  </a:ext>
                </a:extLst>
              </a:tr>
              <a:tr h="3119776">
                <a:tc>
                  <a:txBody>
                    <a:bodyPr/>
                    <a:lstStyle/>
                    <a:p>
                      <a:r>
                        <a:rPr kumimoji="1" lang="zh-TW" altLang="en-US" dirty="0"/>
                        <a:t>　　　　　　　　　　　　　　　</a:t>
                      </a:r>
                      <a:endParaRPr kumimoji="1" lang="ja-JP" altLang="en-US" dirty="0"/>
                    </a:p>
                  </a:txBody>
                  <a:tcPr/>
                </a:tc>
                <a:extLst>
                  <a:ext uri="{0D108BD9-81ED-4DB2-BD59-A6C34878D82A}">
                    <a16:rowId xmlns:a16="http://schemas.microsoft.com/office/drawing/2014/main" val="2669354632"/>
                  </a:ext>
                </a:extLst>
              </a:tr>
              <a:tr h="499989">
                <a:tc>
                  <a:txBody>
                    <a:bodyPr/>
                    <a:lstStyle/>
                    <a:p>
                      <a:r>
                        <a:rPr kumimoji="1" lang="ja-JP" altLang="en-US" dirty="0"/>
                        <a:t>②質疑及び各都道府県に戻って活かすべき内容（</a:t>
                      </a:r>
                      <a:r>
                        <a:rPr kumimoji="1" lang="en-US" altLang="ja-JP" dirty="0"/>
                        <a:t>5</a:t>
                      </a:r>
                      <a:r>
                        <a:rPr kumimoji="1" lang="ja-JP" altLang="en-US" dirty="0"/>
                        <a:t>分）　　　　　　　　 </a:t>
                      </a:r>
                    </a:p>
                  </a:txBody>
                  <a:tcPr/>
                </a:tc>
                <a:extLst>
                  <a:ext uri="{0D108BD9-81ED-4DB2-BD59-A6C34878D82A}">
                    <a16:rowId xmlns:a16="http://schemas.microsoft.com/office/drawing/2014/main" val="1353771408"/>
                  </a:ext>
                </a:extLst>
              </a:tr>
              <a:tr h="1756747">
                <a:tc>
                  <a:txBody>
                    <a:bodyPr/>
                    <a:lstStyle/>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276490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3851623890"/>
              </p:ext>
            </p:extLst>
          </p:nvPr>
        </p:nvGraphicFramePr>
        <p:xfrm>
          <a:off x="0" y="116541"/>
          <a:ext cx="9144000" cy="6687671"/>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811170">
                <a:tc>
                  <a:txBody>
                    <a:bodyPr/>
                    <a:lstStyle/>
                    <a:p>
                      <a:r>
                        <a:rPr kumimoji="1" lang="ja-JP" altLang="en-US" dirty="0"/>
                        <a:t>２「地域づくり」コース</a:t>
                      </a:r>
                    </a:p>
                  </a:txBody>
                  <a:tcPr>
                    <a:solidFill>
                      <a:srgbClr val="92D050"/>
                    </a:solidFill>
                  </a:tcPr>
                </a:tc>
                <a:extLst>
                  <a:ext uri="{0D108BD9-81ED-4DB2-BD59-A6C34878D82A}">
                    <a16:rowId xmlns:a16="http://schemas.microsoft.com/office/drawing/2014/main" val="1490015565"/>
                  </a:ext>
                </a:extLst>
              </a:tr>
              <a:tr h="499989">
                <a:tc>
                  <a:txBody>
                    <a:bodyPr/>
                    <a:lstStyle/>
                    <a:p>
                      <a:r>
                        <a:rPr kumimoji="1" lang="ja-JP" altLang="en-US" dirty="0"/>
                        <a:t>① コース内容の報告（</a:t>
                      </a:r>
                      <a:r>
                        <a:rPr kumimoji="1" lang="en-US" altLang="ja-JP" dirty="0"/>
                        <a:t>5</a:t>
                      </a:r>
                      <a:r>
                        <a:rPr kumimoji="1" lang="ja-JP" altLang="en-US" dirty="0"/>
                        <a:t>分）　　</a:t>
                      </a:r>
                    </a:p>
                  </a:txBody>
                  <a:tcPr/>
                </a:tc>
                <a:extLst>
                  <a:ext uri="{0D108BD9-81ED-4DB2-BD59-A6C34878D82A}">
                    <a16:rowId xmlns:a16="http://schemas.microsoft.com/office/drawing/2014/main" val="2476667226"/>
                  </a:ext>
                </a:extLst>
              </a:tr>
              <a:tr h="3119776">
                <a:tc>
                  <a:txBody>
                    <a:bodyPr/>
                    <a:lstStyle/>
                    <a:p>
                      <a:r>
                        <a:rPr kumimoji="1" lang="zh-TW" altLang="en-US" dirty="0"/>
                        <a:t>　　　　　　　　　　　　　　　</a:t>
                      </a:r>
                      <a:endParaRPr kumimoji="1" lang="ja-JP" altLang="en-US" dirty="0"/>
                    </a:p>
                  </a:txBody>
                  <a:tcPr/>
                </a:tc>
                <a:extLst>
                  <a:ext uri="{0D108BD9-81ED-4DB2-BD59-A6C34878D82A}">
                    <a16:rowId xmlns:a16="http://schemas.microsoft.com/office/drawing/2014/main" val="2669354632"/>
                  </a:ext>
                </a:extLst>
              </a:tr>
              <a:tr h="499989">
                <a:tc>
                  <a:txBody>
                    <a:bodyPr/>
                    <a:lstStyle/>
                    <a:p>
                      <a:r>
                        <a:rPr kumimoji="1" lang="ja-JP" altLang="en-US" dirty="0"/>
                        <a:t>②質疑及び各都道府県に戻って活かすべき内容（</a:t>
                      </a:r>
                      <a:r>
                        <a:rPr kumimoji="1" lang="en-US" altLang="ja-JP" dirty="0"/>
                        <a:t>5</a:t>
                      </a:r>
                      <a:r>
                        <a:rPr kumimoji="1" lang="ja-JP" altLang="en-US" dirty="0"/>
                        <a:t>分）　　　　　　　　 </a:t>
                      </a:r>
                    </a:p>
                  </a:txBody>
                  <a:tcPr/>
                </a:tc>
                <a:extLst>
                  <a:ext uri="{0D108BD9-81ED-4DB2-BD59-A6C34878D82A}">
                    <a16:rowId xmlns:a16="http://schemas.microsoft.com/office/drawing/2014/main" val="1353771408"/>
                  </a:ext>
                </a:extLst>
              </a:tr>
              <a:tr h="1756747">
                <a:tc>
                  <a:txBody>
                    <a:bodyPr/>
                    <a:lstStyle/>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384402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4172494235"/>
              </p:ext>
            </p:extLst>
          </p:nvPr>
        </p:nvGraphicFramePr>
        <p:xfrm>
          <a:off x="0" y="116541"/>
          <a:ext cx="9144000" cy="6687671"/>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811170">
                <a:tc>
                  <a:txBody>
                    <a:bodyPr/>
                    <a:lstStyle/>
                    <a:p>
                      <a:r>
                        <a:rPr kumimoji="1" lang="ja-JP" altLang="en-US" dirty="0"/>
                        <a:t>３「ＯＪＴ・人材育成体系」コース</a:t>
                      </a:r>
                    </a:p>
                  </a:txBody>
                  <a:tcPr>
                    <a:solidFill>
                      <a:srgbClr val="92D050"/>
                    </a:solidFill>
                  </a:tcPr>
                </a:tc>
                <a:extLst>
                  <a:ext uri="{0D108BD9-81ED-4DB2-BD59-A6C34878D82A}">
                    <a16:rowId xmlns:a16="http://schemas.microsoft.com/office/drawing/2014/main" val="1490015565"/>
                  </a:ext>
                </a:extLst>
              </a:tr>
              <a:tr h="499989">
                <a:tc>
                  <a:txBody>
                    <a:bodyPr/>
                    <a:lstStyle/>
                    <a:p>
                      <a:r>
                        <a:rPr kumimoji="1" lang="ja-JP" altLang="en-US" dirty="0"/>
                        <a:t>① コース内容の報告（</a:t>
                      </a:r>
                      <a:r>
                        <a:rPr kumimoji="1" lang="en-US" altLang="ja-JP" dirty="0"/>
                        <a:t>5</a:t>
                      </a:r>
                      <a:r>
                        <a:rPr kumimoji="1" lang="ja-JP" altLang="en-US" dirty="0"/>
                        <a:t>分）　　</a:t>
                      </a:r>
                    </a:p>
                  </a:txBody>
                  <a:tcPr/>
                </a:tc>
                <a:extLst>
                  <a:ext uri="{0D108BD9-81ED-4DB2-BD59-A6C34878D82A}">
                    <a16:rowId xmlns:a16="http://schemas.microsoft.com/office/drawing/2014/main" val="2476667226"/>
                  </a:ext>
                </a:extLst>
              </a:tr>
              <a:tr h="3119776">
                <a:tc>
                  <a:txBody>
                    <a:bodyPr/>
                    <a:lstStyle/>
                    <a:p>
                      <a:r>
                        <a:rPr kumimoji="1" lang="zh-TW" altLang="en-US" dirty="0"/>
                        <a:t>　　　　　　　　　　　　　　　</a:t>
                      </a:r>
                      <a:endParaRPr kumimoji="1" lang="ja-JP" altLang="en-US" dirty="0"/>
                    </a:p>
                  </a:txBody>
                  <a:tcPr/>
                </a:tc>
                <a:extLst>
                  <a:ext uri="{0D108BD9-81ED-4DB2-BD59-A6C34878D82A}">
                    <a16:rowId xmlns:a16="http://schemas.microsoft.com/office/drawing/2014/main" val="2669354632"/>
                  </a:ext>
                </a:extLst>
              </a:tr>
              <a:tr h="499989">
                <a:tc>
                  <a:txBody>
                    <a:bodyPr/>
                    <a:lstStyle/>
                    <a:p>
                      <a:r>
                        <a:rPr kumimoji="1" lang="ja-JP" altLang="en-US" dirty="0"/>
                        <a:t>②質疑及び各都道府県に戻って活かすべき内容（</a:t>
                      </a:r>
                      <a:r>
                        <a:rPr kumimoji="1" lang="en-US" altLang="ja-JP" dirty="0"/>
                        <a:t>5</a:t>
                      </a:r>
                      <a:r>
                        <a:rPr kumimoji="1" lang="ja-JP" altLang="en-US" dirty="0"/>
                        <a:t>分）　　　　　　　　 </a:t>
                      </a:r>
                    </a:p>
                  </a:txBody>
                  <a:tcPr/>
                </a:tc>
                <a:extLst>
                  <a:ext uri="{0D108BD9-81ED-4DB2-BD59-A6C34878D82A}">
                    <a16:rowId xmlns:a16="http://schemas.microsoft.com/office/drawing/2014/main" val="1353771408"/>
                  </a:ext>
                </a:extLst>
              </a:tr>
              <a:tr h="1756747">
                <a:tc>
                  <a:txBody>
                    <a:bodyPr/>
                    <a:lstStyle/>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107289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5563" y="1885733"/>
            <a:ext cx="9144000" cy="342144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PG0</a:t>
            </a:r>
            <a:r>
              <a:rPr kumimoji="1" lang="en-US" altLang="ja-JP" sz="3600" b="1" dirty="0">
                <a:solidFill>
                  <a:schemeClr val="bg1">
                    <a:lumMod val="85000"/>
                  </a:schemeClr>
                </a:solidFill>
                <a:latin typeface="Calibri" panose="020F0502020204030204"/>
                <a:ea typeface="游ゴシック" panose="020B0400000000000000" pitchFamily="50" charset="-128"/>
              </a:rPr>
              <a:t>9</a:t>
            </a:r>
            <a:r>
              <a:rPr kumimoji="1" lang="ja-JP" altLang="en-US"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　都道府県での共有・協議</a:t>
            </a:r>
            <a:endParaRPr kumimoji="1" lang="en-US" altLang="ja-JP"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14:30</a:t>
            </a:r>
            <a:r>
              <a:rPr kumimoji="1" lang="ja-JP" altLang="en-US"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15:30</a:t>
            </a:r>
            <a:r>
              <a:rPr kumimoji="1" lang="ja-JP" altLang="en-US"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6</a:t>
            </a:r>
            <a:r>
              <a:rPr kumimoji="1" lang="en-US" altLang="ja-JP" sz="3600" b="1" dirty="0">
                <a:solidFill>
                  <a:schemeClr val="bg1">
                    <a:lumMod val="85000"/>
                  </a:schemeClr>
                </a:solidFill>
                <a:latin typeface="Calibri" panose="020F0502020204030204"/>
                <a:ea typeface="游ゴシック" panose="020B0400000000000000" pitchFamily="50" charset="-128"/>
              </a:rPr>
              <a:t>0</a:t>
            </a:r>
            <a:r>
              <a:rPr kumimoji="1" lang="ja-JP" altLang="en-US" sz="3600" b="1" i="0" u="none" strike="noStrike" kern="1200" cap="none" spc="0" normalizeH="0" baseline="0" noProof="0" dirty="0">
                <a:ln>
                  <a:noFill/>
                </a:ln>
                <a:solidFill>
                  <a:schemeClr val="bg1">
                    <a:lumMod val="85000"/>
                  </a:schemeClr>
                </a:solidFill>
                <a:effectLst/>
                <a:uLnTx/>
                <a:uFillTx/>
                <a:latin typeface="Calibri" panose="020F0502020204030204"/>
                <a:ea typeface="游ゴシック" panose="020B0400000000000000" pitchFamily="50" charset="-128"/>
                <a:cs typeface="+mn-cs"/>
              </a:rPr>
              <a:t>分）</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PG10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研修（全体）の振り返り</a:t>
            </a:r>
            <a:endPar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15:30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15:50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a:t>
            </a:r>
            <a:r>
              <a:rPr kumimoji="1" lang="ja-JP" altLang="en-US" sz="3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分）</a:t>
            </a:r>
          </a:p>
          <a:p>
            <a:pPr marL="0" marR="0" lvl="0" indent="0" algn="ctr" defTabSz="457200" rtl="0" eaLnBrk="1" fontAlgn="auto" latinLnBrk="0" hangingPunct="1">
              <a:lnSpc>
                <a:spcPts val="1000"/>
              </a:lnSpc>
              <a:spcBef>
                <a:spcPts val="0"/>
              </a:spcBef>
              <a:spcAft>
                <a:spcPts val="0"/>
              </a:spcAft>
              <a:buClrTx/>
              <a:buSzTx/>
              <a:buFontTx/>
              <a:buNone/>
              <a:tabLst/>
              <a:defRPr/>
            </a:pPr>
            <a:endParaRPr kumimoji="1" lang="ja-JP" altLang="en-US" sz="3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3" name="テキスト ボックス 2"/>
          <p:cNvSpPr txBox="1"/>
          <p:nvPr/>
        </p:nvSpPr>
        <p:spPr>
          <a:xfrm>
            <a:off x="1827953" y="406991"/>
            <a:ext cx="523623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令和５年度 　相談支援従事者指導者養成研修</a:t>
            </a:r>
          </a:p>
        </p:txBody>
      </p:sp>
    </p:spTree>
    <p:extLst>
      <p:ext uri="{BB962C8B-B14F-4D97-AF65-F5344CB8AC3E}">
        <p14:creationId xmlns:p14="http://schemas.microsoft.com/office/powerpoint/2010/main" val="41229983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694</Words>
  <Application>Microsoft Office PowerPoint</Application>
  <PresentationFormat>画面に合わせる (4:3)</PresentationFormat>
  <Paragraphs>93</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ＤＦ特太ゴシック体</vt:lpstr>
      <vt:lpstr>HGS創英角ｺﾞｼｯｸUB</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智敦 鈴木</cp:lastModifiedBy>
  <cp:revision>9</cp:revision>
  <dcterms:modified xsi:type="dcterms:W3CDTF">2023-05-08T23:50:05Z</dcterms:modified>
</cp:coreProperties>
</file>