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8"/>
  </p:notesMasterIdLst>
  <p:handoutMasterIdLst>
    <p:handoutMasterId r:id="rId39"/>
  </p:handoutMasterIdLst>
  <p:sldIdLst>
    <p:sldId id="468" r:id="rId5"/>
    <p:sldId id="2373" r:id="rId6"/>
    <p:sldId id="540" r:id="rId7"/>
    <p:sldId id="538" r:id="rId8"/>
    <p:sldId id="586" r:id="rId9"/>
    <p:sldId id="539" r:id="rId10"/>
    <p:sldId id="549" r:id="rId11"/>
    <p:sldId id="541" r:id="rId12"/>
    <p:sldId id="543" r:id="rId13"/>
    <p:sldId id="559" r:id="rId14"/>
    <p:sldId id="544" r:id="rId15"/>
    <p:sldId id="587" r:id="rId16"/>
    <p:sldId id="588" r:id="rId17"/>
    <p:sldId id="565" r:id="rId18"/>
    <p:sldId id="550" r:id="rId19"/>
    <p:sldId id="560" r:id="rId20"/>
    <p:sldId id="551" r:id="rId21"/>
    <p:sldId id="616" r:id="rId22"/>
    <p:sldId id="589" r:id="rId23"/>
    <p:sldId id="590" r:id="rId24"/>
    <p:sldId id="591" r:id="rId25"/>
    <p:sldId id="970" r:id="rId26"/>
    <p:sldId id="971" r:id="rId27"/>
    <p:sldId id="568" r:id="rId28"/>
    <p:sldId id="2371" r:id="rId29"/>
    <p:sldId id="2355" r:id="rId30"/>
    <p:sldId id="962" r:id="rId31"/>
    <p:sldId id="2352" r:id="rId32"/>
    <p:sldId id="2366" r:id="rId33"/>
    <p:sldId id="567" r:id="rId34"/>
    <p:sldId id="566" r:id="rId35"/>
    <p:sldId id="2372" r:id="rId36"/>
    <p:sldId id="547" r:id="rId37"/>
  </p:sldIdLst>
  <p:sldSz cx="9906000" cy="6858000" type="A4"/>
  <p:notesSz cx="7102475" cy="10229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2373"/>
            <p14:sldId id="540"/>
            <p14:sldId id="538"/>
            <p14:sldId id="586"/>
            <p14:sldId id="539"/>
            <p14:sldId id="549"/>
            <p14:sldId id="541"/>
            <p14:sldId id="543"/>
            <p14:sldId id="559"/>
            <p14:sldId id="544"/>
            <p14:sldId id="587"/>
            <p14:sldId id="588"/>
            <p14:sldId id="565"/>
            <p14:sldId id="550"/>
            <p14:sldId id="560"/>
            <p14:sldId id="551"/>
            <p14:sldId id="616"/>
            <p14:sldId id="589"/>
            <p14:sldId id="590"/>
            <p14:sldId id="591"/>
            <p14:sldId id="970"/>
            <p14:sldId id="971"/>
            <p14:sldId id="568"/>
            <p14:sldId id="2371"/>
            <p14:sldId id="2355"/>
            <p14:sldId id="962"/>
            <p14:sldId id="2352"/>
            <p14:sldId id="2366"/>
            <p14:sldId id="567"/>
            <p14:sldId id="566"/>
            <p14:sldId id="2372"/>
            <p14:sldId id="547"/>
          </p14:sldIdLst>
        </p14:section>
      </p14:sectionLst>
    </p:ext>
    <p:ext uri="{EFAFB233-063F-42B5-8137-9DF3F51BA10A}">
      <p15:sldGuideLst xmlns:p15="http://schemas.microsoft.com/office/powerpoint/2012/main">
        <p15:guide id="1" orient="horz" pos="1228" userDrawn="1">
          <p15:clr>
            <a:srgbClr val="A4A3A4"/>
          </p15:clr>
        </p15:guide>
        <p15:guide id="2" pos="308" userDrawn="1">
          <p15:clr>
            <a:srgbClr val="A4A3A4"/>
          </p15:clr>
        </p15:guide>
        <p15:guide id="3" pos="3216" userDrawn="1">
          <p15:clr>
            <a:srgbClr val="A4A3A4"/>
          </p15:clr>
        </p15:guide>
        <p15:guide id="4" pos="6068" userDrawn="1">
          <p15:clr>
            <a:srgbClr val="A4A3A4"/>
          </p15:clr>
        </p15:guide>
        <p15:guide id="5" pos="3029" userDrawn="1">
          <p15:clr>
            <a:srgbClr val="A4A3A4"/>
          </p15:clr>
        </p15:guide>
        <p15:guide id="6" pos="4572" userDrawn="1">
          <p15:clr>
            <a:srgbClr val="A4A3A4"/>
          </p15:clr>
        </p15:guide>
        <p15:guide id="7" pos="4753" userDrawn="1">
          <p15:clr>
            <a:srgbClr val="A4A3A4"/>
          </p15:clr>
        </p15:guide>
        <p15:guide id="8" pos="1532" userDrawn="1">
          <p15:clr>
            <a:srgbClr val="A4A3A4"/>
          </p15:clr>
        </p15:guide>
        <p15:guide id="9" pos="1714" userDrawn="1">
          <p15:clr>
            <a:srgbClr val="A4A3A4"/>
          </p15:clr>
        </p15:guide>
        <p15:guide id="10" orient="horz" pos="4110" userDrawn="1">
          <p15:clr>
            <a:srgbClr val="A4A3A4"/>
          </p15:clr>
        </p15:guide>
        <p15:guide id="11" pos="2031" userDrawn="1">
          <p15:clr>
            <a:srgbClr val="A4A3A4"/>
          </p15:clr>
        </p15:guide>
        <p15:guide id="12" pos="2213" userDrawn="1">
          <p15:clr>
            <a:srgbClr val="A4A3A4"/>
          </p15:clr>
        </p15:guide>
        <p15:guide id="13" pos="4027"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D5B606"/>
    <a:srgbClr val="4CA9A5"/>
    <a:srgbClr val="FEFAE3"/>
    <a:srgbClr val="FFF2F3"/>
    <a:srgbClr val="DF637E"/>
    <a:srgbClr val="7EC4C1"/>
    <a:srgbClr val="E4E2ED"/>
    <a:srgbClr val="E57F95"/>
    <a:srgbClr val="FDF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4FB24-BC79-426A-A4C2-036FF53E3C89}" v="2" dt="2024-05-17T08:20:36.767"/>
    <p1510:client id="{99D76EB8-1AB6-4999-8DB9-74F74DE65143}" v="46" dt="2024-05-17T07:55:02.3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395" autoAdjust="0"/>
  </p:normalViewPr>
  <p:slideViewPr>
    <p:cSldViewPr>
      <p:cViewPr varScale="1">
        <p:scale>
          <a:sx n="119" d="100"/>
          <a:sy n="119" d="100"/>
        </p:scale>
        <p:origin x="906" y="90"/>
      </p:cViewPr>
      <p:guideLst>
        <p:guide orient="horz" pos="1228"/>
        <p:guide pos="308"/>
        <p:guide pos="3216"/>
        <p:guide pos="6068"/>
        <p:guide pos="3029"/>
        <p:guide pos="4572"/>
        <p:guide pos="4753"/>
        <p:guide pos="1532"/>
        <p:guide pos="1714"/>
        <p:guide orient="horz" pos="4110"/>
        <p:guide pos="2031"/>
        <p:guide pos="2213"/>
        <p:guide pos="4027"/>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1"/>
            <a:ext cx="3077740" cy="513269"/>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023092" y="1"/>
            <a:ext cx="3077740" cy="513269"/>
          </a:xfrm>
          <a:prstGeom prst="rect">
            <a:avLst/>
          </a:prstGeom>
        </p:spPr>
        <p:txBody>
          <a:bodyPr vert="horz" lIns="94650" tIns="47325" rIns="94650" bIns="47325" rtlCol="0"/>
          <a:lstStyle>
            <a:lvl1pPr algn="r">
              <a:defRPr sz="1200"/>
            </a:lvl1pPr>
          </a:lstStyle>
          <a:p>
            <a:fld id="{BC100692-EAF4-2D4D-8CB7-4A95778DD0E4}" type="datetimeFigureOut">
              <a:rPr kumimoji="1" lang="ja-JP" altLang="en-US" smtClean="0"/>
              <a:t>2024/5/26</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716584"/>
            <a:ext cx="3077740" cy="513268"/>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023092" y="9716584"/>
            <a:ext cx="3077740" cy="513268"/>
          </a:xfrm>
          <a:prstGeom prst="rect">
            <a:avLst/>
          </a:prstGeom>
        </p:spPr>
        <p:txBody>
          <a:bodyPr vert="horz" lIns="94650" tIns="47325" rIns="94650" bIns="47325"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3269"/>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1"/>
            <a:ext cx="3077740" cy="513269"/>
          </a:xfrm>
          <a:prstGeom prst="rect">
            <a:avLst/>
          </a:prstGeom>
        </p:spPr>
        <p:txBody>
          <a:bodyPr vert="horz" lIns="94650" tIns="47325" rIns="94650" bIns="47325" rtlCol="0"/>
          <a:lstStyle>
            <a:lvl1pPr algn="r">
              <a:defRPr sz="1200"/>
            </a:lvl1pPr>
          </a:lstStyle>
          <a:p>
            <a:fld id="{B37A305E-D807-3946-A1A4-56C9B77AFB38}" type="datetimeFigureOut">
              <a:rPr kumimoji="1" lang="ja-JP" altLang="en-US" smtClean="0"/>
              <a:t>2024/5/26</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7925" cy="3452813"/>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10248" y="4923116"/>
            <a:ext cx="5681980" cy="4028003"/>
          </a:xfrm>
          <a:prstGeom prst="rect">
            <a:avLst/>
          </a:prstGeom>
        </p:spPr>
        <p:txBody>
          <a:bodyPr vert="horz" lIns="94650" tIns="47325" rIns="94650" bIns="47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6584"/>
            <a:ext cx="3077740" cy="513268"/>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6584"/>
            <a:ext cx="3077740" cy="513268"/>
          </a:xfrm>
          <a:prstGeom prst="rect">
            <a:avLst/>
          </a:prstGeom>
        </p:spPr>
        <p:txBody>
          <a:bodyPr vert="horz" lIns="94650" tIns="47325" rIns="94650" bIns="4732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a:t>
            </a:fld>
            <a:endParaRPr kumimoji="1" lang="ja-JP" altLang="en-US"/>
          </a:p>
        </p:txBody>
      </p:sp>
    </p:spTree>
    <p:extLst>
      <p:ext uri="{BB962C8B-B14F-4D97-AF65-F5344CB8AC3E}">
        <p14:creationId xmlns:p14="http://schemas.microsoft.com/office/powerpoint/2010/main" val="160496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26</a:t>
            </a:fld>
            <a:endParaRPr kumimoji="1" lang="ja-JP" altLang="en-US"/>
          </a:p>
        </p:txBody>
      </p:sp>
    </p:spTree>
    <p:extLst>
      <p:ext uri="{BB962C8B-B14F-4D97-AF65-F5344CB8AC3E}">
        <p14:creationId xmlns:p14="http://schemas.microsoft.com/office/powerpoint/2010/main" val="172524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27</a:t>
            </a:fld>
            <a:endParaRPr kumimoji="1" lang="ja-JP" altLang="en-US"/>
          </a:p>
        </p:txBody>
      </p:sp>
    </p:spTree>
    <p:extLst>
      <p:ext uri="{BB962C8B-B14F-4D97-AF65-F5344CB8AC3E}">
        <p14:creationId xmlns:p14="http://schemas.microsoft.com/office/powerpoint/2010/main" val="283887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B8656A4A-807E-4367-8C2D-57E31EE9ACE1}" type="slidenum">
              <a:rPr kumimoji="1" lang="ja-JP" altLang="en-US">
                <a:solidFill>
                  <a:prstClr val="black"/>
                </a:solidFill>
                <a:latin typeface="Calibri"/>
                <a:ea typeface="ＭＳ Ｐゴシック" panose="020B0600070205080204" pitchFamily="50" charset="-128"/>
              </a:rPr>
              <a:pPr defTabSz="946495">
                <a:defRPr/>
              </a:pPr>
              <a:t>29</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5280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32</a:t>
            </a:fld>
            <a:endParaRPr kumimoji="1" lang="ja-JP" altLang="en-US"/>
          </a:p>
        </p:txBody>
      </p:sp>
    </p:spTree>
    <p:extLst>
      <p:ext uri="{BB962C8B-B14F-4D97-AF65-F5344CB8AC3E}">
        <p14:creationId xmlns:p14="http://schemas.microsoft.com/office/powerpoint/2010/main" val="369119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33</a:t>
            </a:fld>
            <a:endParaRPr kumimoji="1" lang="ja-JP" altLang="en-US"/>
          </a:p>
        </p:txBody>
      </p:sp>
    </p:spTree>
    <p:extLst>
      <p:ext uri="{BB962C8B-B14F-4D97-AF65-F5344CB8AC3E}">
        <p14:creationId xmlns:p14="http://schemas.microsoft.com/office/powerpoint/2010/main" val="363740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230280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364875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395568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15</a:t>
            </a:fld>
            <a:endParaRPr kumimoji="1" lang="ja-JP" altLang="en-US"/>
          </a:p>
        </p:txBody>
      </p:sp>
    </p:spTree>
    <p:extLst>
      <p:ext uri="{BB962C8B-B14F-4D97-AF65-F5344CB8AC3E}">
        <p14:creationId xmlns:p14="http://schemas.microsoft.com/office/powerpoint/2010/main" val="110270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16</a:t>
            </a:fld>
            <a:endParaRPr kumimoji="1" lang="ja-JP" altLang="en-US"/>
          </a:p>
        </p:txBody>
      </p:sp>
    </p:spTree>
    <p:extLst>
      <p:ext uri="{BB962C8B-B14F-4D97-AF65-F5344CB8AC3E}">
        <p14:creationId xmlns:p14="http://schemas.microsoft.com/office/powerpoint/2010/main" val="305676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18</a:t>
            </a:fld>
            <a:endParaRPr lang="en-US" altLang="ja-JP"/>
          </a:p>
        </p:txBody>
      </p:sp>
    </p:spTree>
    <p:extLst>
      <p:ext uri="{BB962C8B-B14F-4D97-AF65-F5344CB8AC3E}">
        <p14:creationId xmlns:p14="http://schemas.microsoft.com/office/powerpoint/2010/main" val="359697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23</a:t>
            </a:fld>
            <a:endParaRPr kumimoji="1" lang="ja-JP" altLang="en-US"/>
          </a:p>
        </p:txBody>
      </p:sp>
    </p:spTree>
    <p:extLst>
      <p:ext uri="{BB962C8B-B14F-4D97-AF65-F5344CB8AC3E}">
        <p14:creationId xmlns:p14="http://schemas.microsoft.com/office/powerpoint/2010/main" val="175718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25</a:t>
            </a:fld>
            <a:endParaRPr kumimoji="1" lang="ja-JP" altLang="en-US"/>
          </a:p>
        </p:txBody>
      </p:sp>
    </p:spTree>
    <p:extLst>
      <p:ext uri="{BB962C8B-B14F-4D97-AF65-F5344CB8AC3E}">
        <p14:creationId xmlns:p14="http://schemas.microsoft.com/office/powerpoint/2010/main" val="340612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75669C-C854-4675-8E3C-9D456561B3C2}" type="datetime1">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23043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EFD0C-EF17-46F2-9B3E-15CFECD765E8}" type="datetimeFigureOut">
              <a:rPr kumimoji="1" lang="ja-JP" altLang="en-US" smtClean="0"/>
              <a:t>2024/5/26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1C6E9B-44D2-4F1B-AF17-ABBB297BB324}" type="slidenum">
              <a:rPr kumimoji="1" lang="ja-JP" altLang="en-US" smtClean="0"/>
              <a:t>‹#›</a:t>
            </a:fld>
            <a:endParaRPr kumimoji="1" lang="ja-JP" altLang="en-US"/>
          </a:p>
        </p:txBody>
      </p:sp>
    </p:spTree>
    <p:extLst>
      <p:ext uri="{BB962C8B-B14F-4D97-AF65-F5344CB8AC3E}">
        <p14:creationId xmlns:p14="http://schemas.microsoft.com/office/powerpoint/2010/main" val="408088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713" r:id="rId12"/>
    <p:sldLayoutId id="2147483714"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4871969"/>
            <a:ext cx="3913874" cy="1334981"/>
          </a:xfrm>
        </p:spPr>
        <p:txBody>
          <a:bodyPr/>
          <a:lstStyle/>
          <a:p>
            <a:pPr>
              <a:lnSpc>
                <a:spcPts val="1200"/>
              </a:lnSpc>
            </a:pPr>
            <a:r>
              <a:rPr lang="ja-JP" altLang="en-US" dirty="0"/>
              <a:t>厚生労働省 社会・援護局</a:t>
            </a:r>
          </a:p>
          <a:p>
            <a:pPr>
              <a:lnSpc>
                <a:spcPts val="1200"/>
              </a:lnSpc>
            </a:pPr>
            <a:r>
              <a:rPr lang="ja-JP" altLang="en-US" dirty="0"/>
              <a:t>障害保健福祉部 障害福祉課</a:t>
            </a:r>
          </a:p>
          <a:p>
            <a:pPr>
              <a:lnSpc>
                <a:spcPts val="1200"/>
              </a:lnSpc>
            </a:pPr>
            <a:r>
              <a:rPr lang="ja-JP" altLang="en-US" dirty="0"/>
              <a:t>地域生活・発達障害者支援室</a:t>
            </a:r>
          </a:p>
          <a:p>
            <a:pPr>
              <a:lnSpc>
                <a:spcPts val="1200"/>
              </a:lnSpc>
            </a:pPr>
            <a:br>
              <a:rPr lang="en-US" altLang="ja-JP" dirty="0"/>
            </a:br>
            <a:r>
              <a:rPr lang="ja-JP" altLang="en-US" dirty="0"/>
              <a:t>相談支援専門官　小川　陽</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lang="en-US" altLang="ja-JP" dirty="0">
                <a:latin typeface="Meiryo" panose="020B0604030504040204" pitchFamily="34" charset="-128"/>
                <a:ea typeface="Meiryo" panose="020B0604030504040204" pitchFamily="34" charset="-128"/>
              </a:rPr>
              <a:t>PG01 </a:t>
            </a:r>
            <a:r>
              <a:rPr lang="ja-JP" altLang="en-US" dirty="0">
                <a:latin typeface="Meiryo" panose="020B0604030504040204" pitchFamily="34" charset="-128"/>
                <a:ea typeface="Meiryo" panose="020B0604030504040204" pitchFamily="34" charset="-128"/>
              </a:rPr>
              <a:t>重要事項の説明</a:t>
            </a:r>
            <a:endParaRPr kumimoji="1" lang="ja-JP" altLang="en-US"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p:txBody>
          <a:bodyPr/>
          <a:lstStyle/>
          <a:p>
            <a:r>
              <a:rPr lang="ja-JP" altLang="en-US"/>
              <a:t>研修受講ガイダンス</a:t>
            </a:r>
            <a:endParaRPr lang="ja-JP" altLang="en-US" dirty="0"/>
          </a:p>
        </p:txBody>
      </p:sp>
      <p:sp>
        <p:nvSpPr>
          <p:cNvPr id="5" name="テキスト ボックス 4"/>
          <p:cNvSpPr txBox="1"/>
          <p:nvPr/>
        </p:nvSpPr>
        <p:spPr>
          <a:xfrm>
            <a:off x="200472" y="3043060"/>
            <a:ext cx="3312368"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dirty="0"/>
              <a:t>令和６年度相談支援従事者指導者養成研修会</a:t>
            </a:r>
          </a:p>
        </p:txBody>
      </p:sp>
    </p:spTree>
    <p:extLst>
      <p:ext uri="{BB962C8B-B14F-4D97-AF65-F5344CB8AC3E}">
        <p14:creationId xmlns:p14="http://schemas.microsoft.com/office/powerpoint/2010/main" val="327030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都道府県での企画立案、検討に資する素材</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10</a:t>
            </a:fld>
            <a:endParaRPr lang="en-US" dirty="0"/>
          </a:p>
        </p:txBody>
      </p:sp>
      <p:sp>
        <p:nvSpPr>
          <p:cNvPr id="26" name="正方形/長方形 25"/>
          <p:cNvSpPr/>
          <p:nvPr/>
        </p:nvSpPr>
        <p:spPr>
          <a:xfrm>
            <a:off x="664025" y="2906542"/>
            <a:ext cx="4895047" cy="18507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a:latin typeface="+mn-ea"/>
              </a:rPr>
              <a:t>② 相談支援従事者研修ガイドライン</a:t>
            </a:r>
            <a:r>
              <a:rPr kumimoji="1" lang="en-US" altLang="ja-JP" sz="1200" b="1" u="sng">
                <a:latin typeface="+mn-ea"/>
              </a:rPr>
              <a:t>【</a:t>
            </a:r>
            <a:r>
              <a:rPr kumimoji="1" lang="ja-JP" altLang="en-US" sz="1200" b="1" u="sng">
                <a:latin typeface="+mn-ea"/>
              </a:rPr>
              <a:t>初任・現任</a:t>
            </a:r>
            <a:r>
              <a:rPr kumimoji="1" lang="en-US" altLang="ja-JP" sz="1200" b="1" u="sng">
                <a:latin typeface="+mn-ea"/>
              </a:rPr>
              <a:t>】</a:t>
            </a:r>
            <a:endParaRPr kumimoji="1" lang="ja-JP" altLang="en-US" sz="1200" b="1" u="sng">
              <a:latin typeface="+mn-ea"/>
            </a:endParaRPr>
          </a:p>
          <a:p>
            <a:r>
              <a:rPr kumimoji="1" lang="ja-JP" altLang="en-US" sz="1200">
                <a:latin typeface="+mn-ea"/>
              </a:rPr>
              <a:t>　　　　　今後、質の向上検討会</a:t>
            </a:r>
            <a:r>
              <a:rPr kumimoji="1" lang="en-US" altLang="ja-JP" sz="1200">
                <a:latin typeface="+mn-ea"/>
              </a:rPr>
              <a:t>2R</a:t>
            </a:r>
            <a:r>
              <a:rPr kumimoji="1" lang="ja-JP" altLang="en-US" sz="1200">
                <a:latin typeface="+mn-ea"/>
              </a:rPr>
              <a:t>の内容を反映させる改訂を予定</a:t>
            </a:r>
          </a:p>
          <a:p>
            <a:pPr>
              <a:lnSpc>
                <a:spcPts val="600"/>
              </a:lnSpc>
            </a:pPr>
            <a:endParaRPr kumimoji="1" lang="ja-JP" altLang="en-US" sz="1200"/>
          </a:p>
          <a:p>
            <a:r>
              <a:rPr kumimoji="1" lang="ja-JP" altLang="en-US" sz="1200"/>
              <a:t>　第１章　はじめに（本ガイドラインの目的・活用法）</a:t>
            </a:r>
          </a:p>
          <a:p>
            <a:r>
              <a:rPr kumimoji="1" lang="ja-JP" altLang="en-US" sz="1200"/>
              <a:t>　第２章　相談支援専門員とは（目的・業務・コンピテンシー）</a:t>
            </a:r>
          </a:p>
          <a:p>
            <a:r>
              <a:rPr kumimoji="1" lang="ja-JP" altLang="en-US" sz="1200"/>
              <a:t>　第３章　人材育成体系の必要性（研修および実地教育の必要性）</a:t>
            </a:r>
          </a:p>
          <a:p>
            <a:r>
              <a:rPr kumimoji="1" lang="ja-JP" altLang="en-US" sz="1200"/>
              <a:t>　第４章　研修を実施するためり体制整備</a:t>
            </a:r>
          </a:p>
          <a:p>
            <a:r>
              <a:rPr kumimoji="1" lang="ja-JP" altLang="en-US" sz="1200"/>
              <a:t>　第５章　科目別ガイドライン（初任・現任）</a:t>
            </a:r>
          </a:p>
          <a:p>
            <a:endParaRPr kumimoji="1" lang="ja-JP" altLang="en-US" sz="1200"/>
          </a:p>
          <a:p>
            <a:r>
              <a:rPr kumimoji="1" lang="ja-JP" altLang="en-US" sz="1200"/>
              <a:t>研修および人材育成実施の方法、留意点をガイドライン化したもの</a:t>
            </a:r>
          </a:p>
        </p:txBody>
      </p:sp>
      <p:sp>
        <p:nvSpPr>
          <p:cNvPr id="27" name="正方形/長方形 26"/>
          <p:cNvSpPr/>
          <p:nvPr/>
        </p:nvSpPr>
        <p:spPr>
          <a:xfrm>
            <a:off x="664023" y="4810200"/>
            <a:ext cx="2422437" cy="1365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a:t>③ 受講生向け研修教材</a:t>
            </a:r>
          </a:p>
          <a:p>
            <a:endParaRPr kumimoji="1" lang="ja-JP" altLang="en-US" sz="1200"/>
          </a:p>
          <a:p>
            <a:r>
              <a:rPr kumimoji="1" lang="ja-JP" altLang="en-US" sz="1200"/>
              <a:t>講義・演習配布資料</a:t>
            </a:r>
            <a:r>
              <a:rPr kumimoji="1" lang="en-US" altLang="ja-JP" sz="1200"/>
              <a:t>(PowerPoint)</a:t>
            </a:r>
            <a:endParaRPr kumimoji="1" lang="ja-JP" altLang="en-US" sz="1200"/>
          </a:p>
          <a:p>
            <a:r>
              <a:rPr kumimoji="1" lang="ja-JP" altLang="en-US" sz="1200"/>
              <a:t>演習事例、ワークシート</a:t>
            </a:r>
          </a:p>
          <a:p>
            <a:r>
              <a:rPr kumimoji="1" lang="ja-JP" altLang="en-US" sz="1200"/>
              <a:t>実習課題</a:t>
            </a:r>
          </a:p>
          <a:p>
            <a:endParaRPr kumimoji="1" lang="ja-JP" altLang="en-US" sz="1200"/>
          </a:p>
        </p:txBody>
      </p:sp>
      <p:sp>
        <p:nvSpPr>
          <p:cNvPr id="28" name="正方形/長方形 27"/>
          <p:cNvSpPr/>
          <p:nvPr/>
        </p:nvSpPr>
        <p:spPr>
          <a:xfrm>
            <a:off x="488504" y="2806280"/>
            <a:ext cx="5294504" cy="386308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a:p>
        </p:txBody>
      </p:sp>
      <p:sp>
        <p:nvSpPr>
          <p:cNvPr id="29" name="正方形/長方形 28"/>
          <p:cNvSpPr/>
          <p:nvPr/>
        </p:nvSpPr>
        <p:spPr>
          <a:xfrm>
            <a:off x="3151775" y="4757285"/>
            <a:ext cx="2407297" cy="14182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a:t>④講師向け資料</a:t>
            </a:r>
            <a:r>
              <a:rPr kumimoji="1" lang="ja-JP" altLang="en-US" sz="1200"/>
              <a:t> </a:t>
            </a:r>
            <a:r>
              <a:rPr kumimoji="1" lang="ja-JP" altLang="en-US" sz="1050"/>
              <a:t>ガイドライン以外</a:t>
            </a:r>
          </a:p>
          <a:p>
            <a:endParaRPr kumimoji="1" lang="ja-JP" altLang="en-US" sz="1200"/>
          </a:p>
          <a:p>
            <a:r>
              <a:rPr kumimoji="1" lang="ja-JP" altLang="en-US" sz="1200"/>
              <a:t>演習進行表</a:t>
            </a:r>
          </a:p>
          <a:p>
            <a:r>
              <a:rPr kumimoji="1" lang="ja-JP" altLang="en-US" sz="1200"/>
              <a:t>演習、実習記載例</a:t>
            </a:r>
          </a:p>
          <a:p>
            <a:r>
              <a:rPr kumimoji="1" lang="ja-JP" altLang="en-US" sz="1200"/>
              <a:t>演習実施用</a:t>
            </a:r>
            <a:r>
              <a:rPr kumimoji="1" lang="en-US" altLang="ja-JP" sz="1200"/>
              <a:t>PowerPoint</a:t>
            </a:r>
            <a:endParaRPr kumimoji="1" lang="ja-JP" altLang="en-US" sz="1200"/>
          </a:p>
          <a:p>
            <a:r>
              <a:rPr kumimoji="1" lang="ja-JP" altLang="en-US" sz="1200"/>
              <a:t>講義サンプル</a:t>
            </a:r>
            <a:r>
              <a:rPr kumimoji="1" lang="en-US" altLang="ja-JP" sz="1200"/>
              <a:t>DVD</a:t>
            </a:r>
            <a:endParaRPr kumimoji="1" lang="ja-JP" altLang="en-US" sz="1200"/>
          </a:p>
        </p:txBody>
      </p:sp>
      <p:sp>
        <p:nvSpPr>
          <p:cNvPr id="30" name="テキスト ボックス 29"/>
          <p:cNvSpPr txBox="1"/>
          <p:nvPr/>
        </p:nvSpPr>
        <p:spPr>
          <a:xfrm>
            <a:off x="612748" y="6392361"/>
            <a:ext cx="5122506" cy="276999"/>
          </a:xfrm>
          <a:prstGeom prst="rect">
            <a:avLst/>
          </a:prstGeom>
          <a:noFill/>
        </p:spPr>
        <p:txBody>
          <a:bodyPr wrap="square" rtlCol="0">
            <a:spAutoFit/>
          </a:bodyPr>
          <a:lstStyle/>
          <a:p>
            <a:pPr algn="r"/>
            <a:r>
              <a:rPr kumimoji="1" lang="en-US" altLang="ja-JP" sz="1200"/>
              <a:t>H30 </a:t>
            </a:r>
            <a:r>
              <a:rPr kumimoji="1" lang="ja-JP" altLang="en-US" sz="1200"/>
              <a:t>障害者総合福祉推進事業により開発</a:t>
            </a:r>
          </a:p>
        </p:txBody>
      </p:sp>
      <p:sp>
        <p:nvSpPr>
          <p:cNvPr id="31" name="正方形/長方形 30"/>
          <p:cNvSpPr/>
          <p:nvPr/>
        </p:nvSpPr>
        <p:spPr>
          <a:xfrm>
            <a:off x="664023" y="1313349"/>
            <a:ext cx="4895047" cy="10061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a:latin typeface="+mn-ea"/>
              </a:rPr>
              <a:t>① 告示・標準カリキュラム</a:t>
            </a:r>
            <a:r>
              <a:rPr kumimoji="1" lang="en-US" altLang="ja-JP" sz="1200" b="1" u="sng">
                <a:latin typeface="+mn-ea"/>
              </a:rPr>
              <a:t>【</a:t>
            </a:r>
            <a:r>
              <a:rPr kumimoji="1" lang="ja-JP" altLang="en-US" sz="1200" b="1" u="sng">
                <a:latin typeface="+mn-ea"/>
              </a:rPr>
              <a:t>初任・現任・主任</a:t>
            </a:r>
            <a:r>
              <a:rPr kumimoji="1" lang="en-US" altLang="ja-JP" sz="1200" b="1" u="sng">
                <a:latin typeface="+mn-ea"/>
              </a:rPr>
              <a:t>】</a:t>
            </a:r>
            <a:endParaRPr kumimoji="1" lang="ja-JP" altLang="en-US" sz="1200" b="1" u="sng">
              <a:latin typeface="+mn-ea"/>
            </a:endParaRPr>
          </a:p>
          <a:p>
            <a:pPr>
              <a:lnSpc>
                <a:spcPts val="600"/>
              </a:lnSpc>
            </a:pPr>
            <a:endParaRPr kumimoji="1" lang="ja-JP" altLang="en-US" sz="1200"/>
          </a:p>
          <a:p>
            <a:endParaRPr kumimoji="1" lang="ja-JP" altLang="en-US" sz="1200"/>
          </a:p>
          <a:p>
            <a:r>
              <a:rPr kumimoji="1" lang="ja-JP" altLang="en-US" sz="1200"/>
              <a:t>研修の獲得目標、科目構成、取り扱う項目を示したもの。</a:t>
            </a:r>
          </a:p>
        </p:txBody>
      </p:sp>
      <p:sp>
        <p:nvSpPr>
          <p:cNvPr id="32" name="正方形/長方形 31"/>
          <p:cNvSpPr/>
          <p:nvPr/>
        </p:nvSpPr>
        <p:spPr>
          <a:xfrm>
            <a:off x="491610" y="1110343"/>
            <a:ext cx="5294504" cy="160626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a:p>
        </p:txBody>
      </p:sp>
      <p:sp>
        <p:nvSpPr>
          <p:cNvPr id="33" name="テキスト ボックス 32"/>
          <p:cNvSpPr txBox="1"/>
          <p:nvPr/>
        </p:nvSpPr>
        <p:spPr>
          <a:xfrm>
            <a:off x="648608" y="2413518"/>
            <a:ext cx="5122506" cy="276999"/>
          </a:xfrm>
          <a:prstGeom prst="rect">
            <a:avLst/>
          </a:prstGeom>
          <a:noFill/>
        </p:spPr>
        <p:txBody>
          <a:bodyPr wrap="square" rtlCol="0">
            <a:spAutoFit/>
          </a:bodyPr>
          <a:lstStyle/>
          <a:p>
            <a:pPr algn="r"/>
            <a:r>
              <a:rPr kumimoji="1" lang="en-US" altLang="ja-JP" sz="1200"/>
              <a:t>H28-29</a:t>
            </a:r>
            <a:r>
              <a:rPr kumimoji="1" lang="ja-JP" altLang="en-US" sz="1200"/>
              <a:t>厚労科研にて開発、質の向上検討会で再検討</a:t>
            </a:r>
          </a:p>
        </p:txBody>
      </p:sp>
      <p:sp>
        <p:nvSpPr>
          <p:cNvPr id="34" name="正方形/長方形 33"/>
          <p:cNvSpPr/>
          <p:nvPr/>
        </p:nvSpPr>
        <p:spPr>
          <a:xfrm>
            <a:off x="5958522" y="1110343"/>
            <a:ext cx="3674428" cy="1580174"/>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a:solidFill>
                <a:schemeClr val="tx1"/>
              </a:solidFill>
            </a:endParaRPr>
          </a:p>
        </p:txBody>
      </p:sp>
      <p:sp>
        <p:nvSpPr>
          <p:cNvPr id="36" name="テキスト ボックス 35"/>
          <p:cNvSpPr txBox="1"/>
          <p:nvPr/>
        </p:nvSpPr>
        <p:spPr>
          <a:xfrm>
            <a:off x="639343" y="6176337"/>
            <a:ext cx="5280212" cy="276999"/>
          </a:xfrm>
          <a:prstGeom prst="rect">
            <a:avLst/>
          </a:prstGeom>
          <a:noFill/>
        </p:spPr>
        <p:txBody>
          <a:bodyPr wrap="square" rtlCol="0">
            <a:spAutoFit/>
          </a:bodyPr>
          <a:lstStyle/>
          <a:p>
            <a:r>
              <a:rPr kumimoji="1" lang="en-US" altLang="ja-JP" sz="1200" dirty="0"/>
              <a:t>http://www.ssa-b.com/h30guideline.html</a:t>
            </a:r>
            <a:endParaRPr kumimoji="1" lang="ja-JP" altLang="en-US" sz="1200" dirty="0"/>
          </a:p>
        </p:txBody>
      </p:sp>
      <p:sp>
        <p:nvSpPr>
          <p:cNvPr id="37" name="正方形/長方形 36"/>
          <p:cNvSpPr/>
          <p:nvPr/>
        </p:nvSpPr>
        <p:spPr>
          <a:xfrm>
            <a:off x="5958522" y="2806279"/>
            <a:ext cx="3674428" cy="227890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a:solidFill>
                <a:schemeClr val="tx1"/>
              </a:solidFill>
            </a:endParaRPr>
          </a:p>
        </p:txBody>
      </p:sp>
      <p:sp>
        <p:nvSpPr>
          <p:cNvPr id="42" name="正方形/長方形 41"/>
          <p:cNvSpPr/>
          <p:nvPr/>
        </p:nvSpPr>
        <p:spPr>
          <a:xfrm>
            <a:off x="6104682" y="1313349"/>
            <a:ext cx="3384822" cy="636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a:solidFill>
                  <a:schemeClr val="bg1"/>
                </a:solidFill>
              </a:rPr>
              <a:t>④ 令和元年度主任相談支援専門員養成研修会資料</a:t>
            </a:r>
            <a:r>
              <a:rPr kumimoji="1" lang="ja-JP" altLang="en-US" sz="1200" b="1">
                <a:solidFill>
                  <a:schemeClr val="bg1"/>
                </a:solidFill>
              </a:rPr>
              <a:t>（国の直接養成に際して使用したもの）</a:t>
            </a:r>
          </a:p>
        </p:txBody>
      </p:sp>
      <p:sp>
        <p:nvSpPr>
          <p:cNvPr id="45" name="テキスト ボックス 44"/>
          <p:cNvSpPr txBox="1"/>
          <p:nvPr/>
        </p:nvSpPr>
        <p:spPr>
          <a:xfrm>
            <a:off x="6104682" y="3717032"/>
            <a:ext cx="3384822" cy="1308050"/>
          </a:xfrm>
          <a:prstGeom prst="rect">
            <a:avLst/>
          </a:prstGeom>
          <a:noFill/>
        </p:spPr>
        <p:txBody>
          <a:bodyPr wrap="square" rtlCol="0">
            <a:spAutoFit/>
          </a:bodyPr>
          <a:lstStyle/>
          <a:p>
            <a:r>
              <a:rPr kumimoji="1" lang="ja-JP" altLang="en-US" sz="1200"/>
              <a:t>国立障害者リハビリテーションセンター学院</a:t>
            </a:r>
            <a:r>
              <a:rPr kumimoji="1" lang="en-US" altLang="ja-JP" sz="1200"/>
              <a:t>Web</a:t>
            </a:r>
            <a:r>
              <a:rPr kumimoji="1" lang="ja-JP" altLang="en-US" sz="1200"/>
              <a:t>サイトに過去数年間のデータを掲載</a:t>
            </a:r>
          </a:p>
          <a:p>
            <a:r>
              <a:rPr kumimoji="1" lang="en-US" altLang="ja-JP" sz="1000"/>
              <a:t>http://www.rehab.go.jp/College/japanese/index.html</a:t>
            </a:r>
            <a:endParaRPr kumimoji="1" lang="ja-JP" altLang="en-US" sz="1000"/>
          </a:p>
          <a:p>
            <a:r>
              <a:rPr kumimoji="1" lang="ja-JP" altLang="en-US" sz="1000"/>
              <a:t>国立障害者リハビリテーションセンター学院</a:t>
            </a:r>
            <a:r>
              <a:rPr kumimoji="1" lang="en-US" altLang="ja-JP" sz="1000"/>
              <a:t>Web</a:t>
            </a:r>
            <a:r>
              <a:rPr kumimoji="1" lang="ja-JP" altLang="en-US" sz="1000"/>
              <a:t>サイトに過去数年間のデータを掲載</a:t>
            </a:r>
          </a:p>
          <a:p>
            <a:pPr>
              <a:lnSpc>
                <a:spcPts val="600"/>
              </a:lnSpc>
            </a:pPr>
            <a:endParaRPr kumimoji="1" lang="ja-JP" altLang="en-US" sz="1000"/>
          </a:p>
          <a:p>
            <a:r>
              <a:rPr kumimoji="1" lang="en-US" altLang="ja-JP" sz="1000"/>
              <a:t>※</a:t>
            </a:r>
            <a:r>
              <a:rPr kumimoji="1" lang="ja-JP" altLang="en-US" sz="1000"/>
              <a:t>研修会の映像（リアルタイムで実施する講義や演習の部分）は公開しません。</a:t>
            </a:r>
          </a:p>
        </p:txBody>
      </p:sp>
      <p:sp>
        <p:nvSpPr>
          <p:cNvPr id="46" name="テキスト ボックス 45"/>
          <p:cNvSpPr txBox="1"/>
          <p:nvPr/>
        </p:nvSpPr>
        <p:spPr>
          <a:xfrm>
            <a:off x="6104682" y="1988840"/>
            <a:ext cx="3393166" cy="600164"/>
          </a:xfrm>
          <a:prstGeom prst="rect">
            <a:avLst/>
          </a:prstGeom>
          <a:solidFill>
            <a:schemeClr val="bg1"/>
          </a:solidFill>
        </p:spPr>
        <p:txBody>
          <a:bodyPr wrap="square" rtlCol="0">
            <a:spAutoFit/>
          </a:bodyPr>
          <a:lstStyle/>
          <a:p>
            <a:r>
              <a:rPr kumimoji="1" lang="ja-JP" altLang="en-US" sz="1200"/>
              <a:t>●事業委託先</a:t>
            </a:r>
            <a:r>
              <a:rPr kumimoji="1" lang="en-US" altLang="ja-JP" sz="1200"/>
              <a:t>Web</a:t>
            </a:r>
            <a:r>
              <a:rPr kumimoji="1" lang="ja-JP" altLang="en-US" sz="1200"/>
              <a:t>サイト</a:t>
            </a:r>
          </a:p>
          <a:p>
            <a:r>
              <a:rPr kumimoji="1" lang="ja-JP" altLang="en-US" sz="1200"/>
              <a:t>日本障害者リハビリテーション協会</a:t>
            </a:r>
          </a:p>
          <a:p>
            <a:r>
              <a:rPr kumimoji="1" lang="en-US" altLang="ja-JP" sz="900"/>
              <a:t>https://www.normanet.ne.jp/~ww100006/syunin_soudan.html</a:t>
            </a:r>
            <a:endParaRPr kumimoji="1" lang="ja-JP" altLang="en-US" sz="900"/>
          </a:p>
        </p:txBody>
      </p:sp>
      <p:sp>
        <p:nvSpPr>
          <p:cNvPr id="47" name="正方形/長方形 46"/>
          <p:cNvSpPr/>
          <p:nvPr/>
        </p:nvSpPr>
        <p:spPr>
          <a:xfrm>
            <a:off x="6105128" y="2906542"/>
            <a:ext cx="3384822" cy="6998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a:solidFill>
                  <a:schemeClr val="bg1"/>
                </a:solidFill>
              </a:rPr>
              <a:t>⑤ 相談支援従事者指導者養成研修資料</a:t>
            </a:r>
          </a:p>
          <a:p>
            <a:pPr>
              <a:lnSpc>
                <a:spcPts val="600"/>
              </a:lnSpc>
            </a:pPr>
            <a:endParaRPr kumimoji="1" lang="ja-JP" altLang="en-US" sz="1200">
              <a:solidFill>
                <a:schemeClr val="bg1"/>
              </a:solidFill>
            </a:endParaRPr>
          </a:p>
          <a:p>
            <a:r>
              <a:rPr kumimoji="1" lang="ja-JP" altLang="en-US" sz="1200" b="1" u="sng">
                <a:solidFill>
                  <a:schemeClr val="bg1"/>
                </a:solidFill>
              </a:rPr>
              <a:t>⑥ 相談支援従事者指導者養成研修講義動画</a:t>
            </a:r>
          </a:p>
        </p:txBody>
      </p:sp>
      <p:sp>
        <p:nvSpPr>
          <p:cNvPr id="48" name="テキスト ボックス 47"/>
          <p:cNvSpPr txBox="1"/>
          <p:nvPr/>
        </p:nvSpPr>
        <p:spPr>
          <a:xfrm>
            <a:off x="6105128" y="5229200"/>
            <a:ext cx="3384822" cy="646331"/>
          </a:xfrm>
          <a:prstGeom prst="rect">
            <a:avLst/>
          </a:prstGeom>
          <a:noFill/>
        </p:spPr>
        <p:txBody>
          <a:bodyPr wrap="square" rtlCol="0">
            <a:spAutoFit/>
          </a:bodyPr>
          <a:lstStyle/>
          <a:p>
            <a:r>
              <a:rPr kumimoji="1" lang="ja-JP" altLang="en-US" sz="1200"/>
              <a:t>●前ページの説明を含め、それぞれの配布元の定めるルールとマナーを守って利活用してください。</a:t>
            </a:r>
          </a:p>
        </p:txBody>
      </p:sp>
    </p:spTree>
    <p:extLst>
      <p:ext uri="{BB962C8B-B14F-4D97-AF65-F5344CB8AC3E}">
        <p14:creationId xmlns:p14="http://schemas.microsoft.com/office/powerpoint/2010/main" val="295116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normAutofit/>
          </a:bodyPr>
          <a:lstStyle/>
          <a:p>
            <a:pPr marL="0" indent="0">
              <a:buNone/>
            </a:pPr>
            <a:r>
              <a:rPr kumimoji="1" lang="ja-JP" altLang="en-US" b="1" dirty="0"/>
              <a:t>重要事項の説明③</a:t>
            </a:r>
            <a:endParaRPr lang="ja-JP" altLang="en-US" b="1" dirty="0"/>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4" name="テキスト ボックス 3"/>
          <p:cNvSpPr txBox="1"/>
          <p:nvPr/>
        </p:nvSpPr>
        <p:spPr>
          <a:xfrm>
            <a:off x="2864768" y="4077072"/>
            <a:ext cx="5904656" cy="340093"/>
          </a:xfrm>
          <a:prstGeom prst="rect">
            <a:avLst/>
          </a:prstGeom>
          <a:noFill/>
        </p:spPr>
        <p:txBody>
          <a:bodyPr wrap="square" rtlCol="0">
            <a:spAutoFit/>
          </a:bodyPr>
          <a:lstStyle/>
          <a:p>
            <a:pPr>
              <a:lnSpc>
                <a:spcPct val="120000"/>
              </a:lnSpc>
              <a:spcAft>
                <a:spcPts val="600"/>
              </a:spcAft>
              <a:buClr>
                <a:schemeClr val="tx2"/>
              </a:buClr>
            </a:pPr>
            <a:r>
              <a:rPr kumimoji="1" lang="ja-JP" altLang="en-US" sz="1400" dirty="0"/>
              <a:t>感染症にも対応した研修様式、研修におけるデジタル化推進について</a:t>
            </a:r>
          </a:p>
        </p:txBody>
      </p:sp>
    </p:spTree>
    <p:extLst>
      <p:ext uri="{BB962C8B-B14F-4D97-AF65-F5344CB8AC3E}">
        <p14:creationId xmlns:p14="http://schemas.microsoft.com/office/powerpoint/2010/main" val="368574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A06905D-68BB-7CB2-4E2D-8E63D74457AB}"/>
              </a:ext>
            </a:extLst>
          </p:cNvPr>
          <p:cNvSpPr/>
          <p:nvPr/>
        </p:nvSpPr>
        <p:spPr>
          <a:xfrm>
            <a:off x="5258060" y="2492896"/>
            <a:ext cx="4267143" cy="16199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正方形/長方形 8">
            <a:extLst>
              <a:ext uri="{FF2B5EF4-FFF2-40B4-BE49-F238E27FC236}">
                <a16:creationId xmlns:a16="http://schemas.microsoft.com/office/drawing/2014/main" id="{BBF3C642-8A86-5746-8D2F-F1857509C015}"/>
              </a:ext>
            </a:extLst>
          </p:cNvPr>
          <p:cNvSpPr/>
          <p:nvPr/>
        </p:nvSpPr>
        <p:spPr>
          <a:xfrm>
            <a:off x="409685" y="4005065"/>
            <a:ext cx="4329029" cy="2010294"/>
          </a:xfrm>
          <a:prstGeom prst="rect">
            <a:avLst/>
          </a:prstGeom>
        </p:spPr>
        <p:txBody>
          <a:bodyPr wrap="square" lIns="0" tIns="0" rIns="0" bIns="0">
            <a:spAutoFit/>
          </a:bodyPr>
          <a:lstStyle/>
          <a:p>
            <a:pPr marL="85725" indent="-85725">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u="sng" dirty="0">
                <a:solidFill>
                  <a:prstClr val="black"/>
                </a:solidFill>
                <a:latin typeface="Meiryo" panose="020B0604030504040204" pitchFamily="34" charset="-128"/>
                <a:ea typeface="Meiryo" panose="020B0604030504040204" pitchFamily="34" charset="-128"/>
              </a:rPr>
              <a:t>新型コロナウイルス感染症への対応のため更新研修が延期又は中止された結果</a:t>
            </a:r>
            <a:r>
              <a:rPr lang="ja-JP" altLang="en-US" sz="1200" dirty="0">
                <a:solidFill>
                  <a:prstClr val="black"/>
                </a:solidFill>
                <a:latin typeface="Meiryo" panose="020B0604030504040204" pitchFamily="34" charset="-128"/>
                <a:ea typeface="Meiryo" panose="020B0604030504040204" pitchFamily="34" charset="-128"/>
              </a:rPr>
              <a:t>、更新研修を修了することができないサービス管理責任者・児童発達支援管理責任者については、都道府県が認める期間内は更新研修を修了したものとみなすことができる。</a:t>
            </a:r>
          </a:p>
          <a:p>
            <a:pPr marL="85725" indent="-85725">
              <a:lnSpc>
                <a:spcPct val="130000"/>
              </a:lnSpc>
              <a:spcAft>
                <a:spcPts val="700"/>
              </a:spcAft>
            </a:pP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研修を中止・延期した場合、その後の研修を再開した年度において、中止・延期した研修の人数分を加えた規模の研修を実施することが必要となるため、計画的な実施が必要。</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174308"/>
            <a:ext cx="4329029" cy="1619931"/>
          </a:xfrm>
          <a:prstGeom prst="rect">
            <a:avLst/>
          </a:prstGeom>
        </p:spPr>
        <p:txBody>
          <a:bodyPr wrap="square" lIns="0" tIns="0" rIns="0" bIns="0">
            <a:spAutoFit/>
          </a:bodyPr>
          <a:lstStyle/>
          <a:p>
            <a:pPr marL="85725" indent="-85725">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相談支援専門員として配置されるためには、実務経験要件及び初任者研修の修了、所定の期間内での更新研修（現任研修・主任研修）の修了が必要。</a:t>
            </a:r>
          </a:p>
          <a:p>
            <a:pPr marL="85725" indent="-85725">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研修の修了には、告示に示す方法</a:t>
            </a: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講義、演習、実習</a:t>
            </a: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、科目、時間を満たした研修の全課程を受講することが必要。</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 </a:t>
            </a:r>
            <a:r>
              <a:rPr lang="ja-JP" altLang="en-US" sz="1200" b="1" dirty="0">
                <a:solidFill>
                  <a:prstClr val="black"/>
                </a:solidFill>
                <a:latin typeface="Meiryo" panose="020B0604030504040204" pitchFamily="34" charset="-128"/>
                <a:ea typeface="Meiryo" panose="020B0604030504040204" pitchFamily="34" charset="-128"/>
              </a:rPr>
              <a:t>事業の継続が担保されるよう、受講の必要な者を把握</a:t>
            </a:r>
            <a:r>
              <a:rPr lang="ja-JP" altLang="en-US" sz="1200" dirty="0">
                <a:solidFill>
                  <a:prstClr val="black"/>
                </a:solidFill>
                <a:latin typeface="Meiryo" panose="020B0604030504040204" pitchFamily="34" charset="-128"/>
                <a:ea typeface="Meiryo" panose="020B0604030504040204" pitchFamily="34" charset="-128"/>
              </a:rPr>
              <a:t>する。</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新型コロナウイルス感染症にも対応した研修様式</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8000"/>
            <a:ext cx="9907200" cy="714005"/>
          </a:xfrm>
          <a:solidFill>
            <a:schemeClr val="bg2"/>
          </a:solidFill>
        </p:spPr>
        <p:txBody>
          <a:bodyPr/>
          <a:lstStyle/>
          <a:p>
            <a:pPr algn="r">
              <a:lnSpc>
                <a:spcPts val="1000"/>
              </a:lnSpc>
            </a:pPr>
            <a:r>
              <a:rPr lang="ja-JP" altLang="en-US"/>
              <a:t>「新型コロナウイルス感染症の感染拡大防止に配慮した相談支援従事者研修等の実施及び留意点等について」</a:t>
            </a:r>
          </a:p>
          <a:p>
            <a:pPr algn="r">
              <a:lnSpc>
                <a:spcPts val="500"/>
              </a:lnSpc>
            </a:pPr>
            <a:r>
              <a:rPr lang="ja-JP" altLang="en-US" sz="1100"/>
              <a:t>（令和２年５月</a:t>
            </a:r>
            <a:r>
              <a:rPr lang="en-US" altLang="ja-JP" sz="1100"/>
              <a:t>13</a:t>
            </a:r>
            <a:r>
              <a:rPr lang="ja-JP" altLang="en-US" sz="1100"/>
              <a:t>日厚生労働省社会・援護局障害保健福祉部障害福祉課事務連絡）</a:t>
            </a:r>
          </a:p>
        </p:txBody>
      </p:sp>
      <p:sp>
        <p:nvSpPr>
          <p:cNvPr id="22" name="正方形/長方形 21">
            <a:extLst>
              <a:ext uri="{FF2B5EF4-FFF2-40B4-BE49-F238E27FC236}">
                <a16:creationId xmlns:a16="http://schemas.microsoft.com/office/drawing/2014/main" id="{A7C1A312-639D-A04D-8246-07CCA54AE60B}"/>
              </a:ext>
            </a:extLst>
          </p:cNvPr>
          <p:cNvSpPr/>
          <p:nvPr/>
        </p:nvSpPr>
        <p:spPr>
          <a:xfrm>
            <a:off x="355628" y="6004510"/>
            <a:ext cx="4444972" cy="724689"/>
          </a:xfrm>
          <a:prstGeom prst="rect">
            <a:avLst/>
          </a:prstGeom>
        </p:spPr>
        <p:txBody>
          <a:bodyPr wrap="square" lIns="57280" tIns="28640" rIns="57280" bIns="28640">
            <a:spAutoFit/>
          </a:bodyPr>
          <a:lstStyle/>
          <a:p>
            <a:pPr algn="just">
              <a:spcAft>
                <a:spcPts val="400"/>
              </a:spcAft>
            </a:pPr>
            <a:r>
              <a:rPr lang="ja-JP" altLang="en-US" sz="1000" dirty="0">
                <a:solidFill>
                  <a:srgbClr val="343433"/>
                </a:solidFill>
                <a:latin typeface="Meiryo" panose="020B0604030504040204" pitchFamily="34" charset="-128"/>
                <a:ea typeface="Meiryo" panose="020B0604030504040204" pitchFamily="34" charset="-128"/>
              </a:rPr>
              <a:t>●参考：「新型コロナウイルス感染症の感染拡大防止に係る相談支援専門員等研修の臨時的な取扱いについて」</a:t>
            </a:r>
          </a:p>
          <a:p>
            <a:pPr algn="just">
              <a:spcAft>
                <a:spcPts val="400"/>
              </a:spcAft>
            </a:pPr>
            <a:r>
              <a:rPr lang="ja-JP" altLang="en-US" sz="1000" dirty="0">
                <a:solidFill>
                  <a:srgbClr val="343433"/>
                </a:solidFill>
                <a:latin typeface="Meiryo" panose="020B0604030504040204" pitchFamily="34" charset="-128"/>
                <a:ea typeface="Meiryo" panose="020B0604030504040204" pitchFamily="34" charset="-128"/>
              </a:rPr>
              <a:t>（令和２年２月</a:t>
            </a:r>
            <a:r>
              <a:rPr lang="en-US" altLang="ja-JP" sz="1000" dirty="0">
                <a:solidFill>
                  <a:srgbClr val="343433"/>
                </a:solidFill>
                <a:latin typeface="Meiryo" panose="020B0604030504040204" pitchFamily="34" charset="-128"/>
                <a:ea typeface="Meiryo" panose="020B0604030504040204" pitchFamily="34" charset="-128"/>
              </a:rPr>
              <a:t>28</a:t>
            </a:r>
            <a:r>
              <a:rPr lang="ja-JP" altLang="en-US" sz="1000" dirty="0">
                <a:solidFill>
                  <a:srgbClr val="343433"/>
                </a:solidFill>
                <a:latin typeface="Meiryo" panose="020B0604030504040204" pitchFamily="34" charset="-128"/>
                <a:ea typeface="Meiryo" panose="020B0604030504040204" pitchFamily="34" charset="-128"/>
              </a:rPr>
              <a:t>日厚生労働省社会・援護局障害保健福祉部障害福祉課事務連絡）</a:t>
            </a:r>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174308"/>
            <a:ext cx="4329029" cy="2807435"/>
          </a:xfrm>
          <a:prstGeom prst="rect">
            <a:avLst/>
          </a:prstGeom>
        </p:spPr>
        <p:txBody>
          <a:bodyPr wrap="square" lIns="0" tIns="0" rIns="0" bIns="0">
            <a:spAutoFit/>
          </a:bodyPr>
          <a:lstStyle/>
          <a:p>
            <a:pPr>
              <a:lnSpc>
                <a:spcPct val="130000"/>
              </a:lnSpc>
              <a:spcAft>
                <a:spcPts val="700"/>
              </a:spcAft>
            </a:pPr>
            <a:r>
              <a:rPr lang="ja-JP" altLang="en-US" sz="1200" b="1" u="sng" dirty="0">
                <a:solidFill>
                  <a:prstClr val="black"/>
                </a:solidFill>
                <a:latin typeface="Meiryo" panose="020B0604030504040204" pitchFamily="34" charset="-128"/>
                <a:ea typeface="Meiryo" panose="020B0604030504040204" pitchFamily="34" charset="-128"/>
              </a:rPr>
              <a:t>○ 感染拡大防止対策の徹底と研修の実施</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dirty="0">
                <a:solidFill>
                  <a:prstClr val="black"/>
                </a:solidFill>
                <a:latin typeface="Meiryo" panose="020B0604030504040204" pitchFamily="34" charset="-128"/>
                <a:ea typeface="Meiryo" panose="020B0604030504040204" pitchFamily="34" charset="-128"/>
              </a:rPr>
              <a:t>① 講義の遠隔化</a:t>
            </a:r>
            <a:r>
              <a:rPr lang="ja-JP" altLang="en-US" sz="1200" dirty="0">
                <a:solidFill>
                  <a:prstClr val="black"/>
                </a:solidFill>
                <a:latin typeface="Meiryo" panose="020B0604030504040204" pitchFamily="34" charset="-128"/>
                <a:ea typeface="Meiryo" panose="020B0604030504040204" pitchFamily="34" charset="-128"/>
              </a:rPr>
              <a:t>（オンライン化）</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dirty="0">
                <a:solidFill>
                  <a:prstClr val="black"/>
                </a:solidFill>
                <a:latin typeface="Meiryo" panose="020B0604030504040204" pitchFamily="34" charset="-128"/>
                <a:ea typeface="Meiryo" panose="020B0604030504040204" pitchFamily="34" charset="-128"/>
              </a:rPr>
              <a:t>② 演習の小規模化・分散化</a:t>
            </a:r>
          </a:p>
          <a:p>
            <a:pPr marL="361950" indent="-361950">
              <a:lnSpc>
                <a:spcPct val="11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u="sng" dirty="0">
                <a:solidFill>
                  <a:prstClr val="black"/>
                </a:solidFill>
                <a:latin typeface="Meiryo" panose="020B0604030504040204" pitchFamily="34" charset="-128"/>
                <a:ea typeface="Meiryo" panose="020B0604030504040204" pitchFamily="34" charset="-128"/>
              </a:rPr>
              <a:t>業務実施地域</a:t>
            </a:r>
            <a:r>
              <a:rPr lang="en-US" altLang="ja-JP" sz="1200" u="sng" dirty="0">
                <a:solidFill>
                  <a:prstClr val="black"/>
                </a:solidFill>
                <a:latin typeface="Meiryo" panose="020B0604030504040204" pitchFamily="34" charset="-128"/>
                <a:ea typeface="Meiryo" panose="020B0604030504040204" pitchFamily="34" charset="-128"/>
              </a:rPr>
              <a:t>(</a:t>
            </a:r>
            <a:r>
              <a:rPr lang="ja-JP" altLang="en-US" sz="1200" u="sng" dirty="0">
                <a:solidFill>
                  <a:prstClr val="black"/>
                </a:solidFill>
                <a:latin typeface="Meiryo" panose="020B0604030504040204" pitchFamily="34" charset="-128"/>
                <a:ea typeface="Meiryo" panose="020B0604030504040204" pitchFamily="34" charset="-128"/>
              </a:rPr>
              <a:t>障害保健福祉圏域・市町村</a:t>
            </a:r>
            <a:r>
              <a:rPr lang="en-US" altLang="ja-JP" sz="1200" u="sng" dirty="0">
                <a:solidFill>
                  <a:prstClr val="black"/>
                </a:solidFill>
                <a:latin typeface="Meiryo" panose="020B0604030504040204" pitchFamily="34" charset="-128"/>
                <a:ea typeface="Meiryo" panose="020B0604030504040204" pitchFamily="34" charset="-128"/>
              </a:rPr>
              <a:t>)</a:t>
            </a:r>
            <a:r>
              <a:rPr lang="ja-JP" altLang="en-US" sz="1200" u="sng" dirty="0">
                <a:solidFill>
                  <a:prstClr val="black"/>
                </a:solidFill>
                <a:latin typeface="Meiryo" panose="020B0604030504040204" pitchFamily="34" charset="-128"/>
                <a:ea typeface="Meiryo" panose="020B0604030504040204" pitchFamily="34" charset="-128"/>
              </a:rPr>
              <a:t>に近いところでの、その地域を単位とした実施</a:t>
            </a:r>
            <a:r>
              <a:rPr lang="ja-JP" altLang="en-US" sz="1200" dirty="0">
                <a:solidFill>
                  <a:prstClr val="black"/>
                </a:solidFill>
                <a:latin typeface="Meiryo" panose="020B0604030504040204" pitchFamily="34" charset="-128"/>
                <a:ea typeface="Meiryo" panose="020B0604030504040204" pitchFamily="34" charset="-128"/>
              </a:rPr>
              <a:t>。</a:t>
            </a:r>
          </a:p>
          <a:p>
            <a:pPr marL="361950" indent="-361950">
              <a:lnSpc>
                <a:spcPct val="11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・対面と同等程度の効果が期待できる場合は、演習の遠隔化も可。</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dirty="0">
                <a:solidFill>
                  <a:prstClr val="black"/>
                </a:solidFill>
                <a:latin typeface="Meiryo" panose="020B0604030504040204" pitchFamily="34" charset="-128"/>
                <a:ea typeface="Meiryo" panose="020B0604030504040204" pitchFamily="34" charset="-128"/>
              </a:rPr>
              <a:t>③ 研修会場における感染症拡大防止対策等</a:t>
            </a:r>
          </a:p>
          <a:p>
            <a:pPr>
              <a:lnSpc>
                <a:spcPct val="11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・感染拡大の状況を踏まえ判断すること。</a:t>
            </a:r>
          </a:p>
          <a:p>
            <a:pPr>
              <a:lnSpc>
                <a:spcPct val="11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・感染症対策に関しては最新の情報を活用すること。</a:t>
            </a:r>
          </a:p>
        </p:txBody>
      </p:sp>
      <p:sp>
        <p:nvSpPr>
          <p:cNvPr id="12" name="角丸四角形 11">
            <a:extLst>
              <a:ext uri="{FF2B5EF4-FFF2-40B4-BE49-F238E27FC236}">
                <a16:creationId xmlns:a16="http://schemas.microsoft.com/office/drawing/2014/main" id="{8569347B-8A4C-9646-89AB-DDDCB8E6B339}"/>
              </a:ext>
            </a:extLst>
          </p:cNvPr>
          <p:cNvSpPr/>
          <p:nvPr/>
        </p:nvSpPr>
        <p:spPr>
          <a:xfrm>
            <a:off x="272480" y="1700808"/>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前提</a:t>
            </a:r>
          </a:p>
        </p:txBody>
      </p:sp>
      <p:sp>
        <p:nvSpPr>
          <p:cNvPr id="11" name="正方形/長方形 10">
            <a:extLst>
              <a:ext uri="{FF2B5EF4-FFF2-40B4-BE49-F238E27FC236}">
                <a16:creationId xmlns:a16="http://schemas.microsoft.com/office/drawing/2014/main" id="{A889522F-FA51-F14C-BAA2-ADEAB79DDF80}"/>
              </a:ext>
            </a:extLst>
          </p:cNvPr>
          <p:cNvSpPr/>
          <p:nvPr/>
        </p:nvSpPr>
        <p:spPr>
          <a:xfrm>
            <a:off x="327743" y="3912497"/>
            <a:ext cx="4481241" cy="2833479"/>
          </a:xfrm>
          <a:prstGeom prst="rect">
            <a:avLst/>
          </a:prstGeom>
          <a:noFill/>
          <a:ln w="19050" cap="rnd">
            <a:solidFill>
              <a:schemeClr val="tx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tx2"/>
              </a:buClr>
            </a:pP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3" name="角丸四角形 12">
            <a:extLst>
              <a:ext uri="{FF2B5EF4-FFF2-40B4-BE49-F238E27FC236}">
                <a16:creationId xmlns:a16="http://schemas.microsoft.com/office/drawing/2014/main" id="{8569347B-8A4C-9646-89AB-DDDCB8E6B339}"/>
              </a:ext>
            </a:extLst>
          </p:cNvPr>
          <p:cNvSpPr/>
          <p:nvPr/>
        </p:nvSpPr>
        <p:spPr>
          <a:xfrm>
            <a:off x="5109592" y="1700808"/>
            <a:ext cx="430790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新型コロナウイルス感染症にも対応した研修の実施</a:t>
            </a:r>
          </a:p>
        </p:txBody>
      </p:sp>
      <p:sp>
        <p:nvSpPr>
          <p:cNvPr id="15" name="正方形/長方形 14">
            <a:extLst>
              <a:ext uri="{FF2B5EF4-FFF2-40B4-BE49-F238E27FC236}">
                <a16:creationId xmlns:a16="http://schemas.microsoft.com/office/drawing/2014/main" id="{A7C1A312-639D-A04D-8246-07CCA54AE60B}"/>
              </a:ext>
            </a:extLst>
          </p:cNvPr>
          <p:cNvSpPr/>
          <p:nvPr/>
        </p:nvSpPr>
        <p:spPr>
          <a:xfrm>
            <a:off x="5332564" y="5051345"/>
            <a:ext cx="4156940" cy="1640324"/>
          </a:xfrm>
          <a:prstGeom prst="rect">
            <a:avLst/>
          </a:prstGeom>
        </p:spPr>
        <p:txBody>
          <a:bodyPr wrap="square" lIns="57280" tIns="28640" rIns="57280" bIns="28640">
            <a:spAutoFit/>
          </a:bodyPr>
          <a:lstStyle/>
          <a:p>
            <a:pPr algn="just">
              <a:spcAft>
                <a:spcPts val="400"/>
              </a:spcAft>
            </a:pPr>
            <a:r>
              <a:rPr lang="en-US" altLang="ja-JP" sz="1000" b="1" dirty="0">
                <a:solidFill>
                  <a:srgbClr val="343433"/>
                </a:solidFill>
                <a:latin typeface="Meiryo" panose="020B0604030504040204" pitchFamily="34" charset="-128"/>
                <a:ea typeface="Meiryo" panose="020B0604030504040204" pitchFamily="34" charset="-128"/>
              </a:rPr>
              <a:t>【</a:t>
            </a:r>
            <a:r>
              <a:rPr lang="ja-JP" altLang="en-US" sz="1000" b="1" dirty="0">
                <a:solidFill>
                  <a:srgbClr val="343433"/>
                </a:solidFill>
                <a:latin typeface="Meiryo" panose="020B0604030504040204" pitchFamily="34" charset="-128"/>
                <a:ea typeface="Meiryo" panose="020B0604030504040204" pitchFamily="34" charset="-128"/>
              </a:rPr>
              <a:t>参考</a:t>
            </a:r>
            <a:r>
              <a:rPr lang="en-US" altLang="ja-JP" sz="1000" b="1" dirty="0">
                <a:solidFill>
                  <a:srgbClr val="343433"/>
                </a:solidFill>
                <a:latin typeface="Meiryo" panose="020B0604030504040204" pitchFamily="34" charset="-128"/>
                <a:ea typeface="Meiryo" panose="020B0604030504040204" pitchFamily="34" charset="-128"/>
              </a:rPr>
              <a:t>】</a:t>
            </a:r>
            <a:endParaRPr lang="ja-JP" altLang="en-US" sz="1000" b="1" dirty="0">
              <a:solidFill>
                <a:srgbClr val="343433"/>
              </a:solidFill>
              <a:latin typeface="Meiryo" panose="020B0604030504040204" pitchFamily="34" charset="-128"/>
              <a:ea typeface="Meiryo" panose="020B0604030504040204" pitchFamily="34" charset="-128"/>
            </a:endParaRPr>
          </a:p>
          <a:p>
            <a:pPr algn="just">
              <a:spcAft>
                <a:spcPts val="400"/>
              </a:spcAft>
            </a:pPr>
            <a:r>
              <a:rPr lang="en-US" altLang="ja-JP" sz="1000" dirty="0">
                <a:solidFill>
                  <a:srgbClr val="343433"/>
                </a:solidFill>
                <a:latin typeface="Meiryo" panose="020B0604030504040204" pitchFamily="34" charset="-128"/>
                <a:ea typeface="Meiryo" panose="020B0604030504040204" pitchFamily="34" charset="-128"/>
              </a:rPr>
              <a:t>●</a:t>
            </a:r>
            <a:r>
              <a:rPr lang="ja-JP" altLang="en-US" sz="1000" dirty="0">
                <a:solidFill>
                  <a:srgbClr val="343433"/>
                </a:solidFill>
                <a:latin typeface="Meiryo" panose="020B0604030504040204" pitchFamily="34" charset="-128"/>
                <a:ea typeface="Meiryo" panose="020B0604030504040204" pitchFamily="34" charset="-128"/>
              </a:rPr>
              <a:t>新型コロナウイルス感染症について（厚生労働省）</a:t>
            </a:r>
          </a:p>
          <a:p>
            <a:pPr algn="just">
              <a:lnSpc>
                <a:spcPts val="900"/>
              </a:lnSpc>
              <a:spcAft>
                <a:spcPts val="400"/>
              </a:spcAft>
            </a:pPr>
            <a:r>
              <a:rPr kumimoji="1" lang="ja-JP" altLang="en-US" sz="1000" dirty="0"/>
              <a:t>　</a:t>
            </a:r>
            <a:r>
              <a:rPr kumimoji="1" lang="en-US" altLang="ja-JP" sz="800" dirty="0"/>
              <a:t>※</a:t>
            </a:r>
            <a:r>
              <a:rPr kumimoji="1" lang="ja-JP" altLang="en-US" sz="800" dirty="0"/>
              <a:t>５類感染症移行後の対応についてもこのページから</a:t>
            </a:r>
            <a:endParaRPr lang="ja-JP" altLang="en-US" sz="800" dirty="0">
              <a:solidFill>
                <a:srgbClr val="343433"/>
              </a:solidFill>
              <a:latin typeface="Meiryo" panose="020B0604030504040204" pitchFamily="34" charset="-128"/>
              <a:ea typeface="Meiryo" panose="020B0604030504040204" pitchFamily="34" charset="-128"/>
            </a:endParaRPr>
          </a:p>
          <a:p>
            <a:pPr algn="just">
              <a:spcAft>
                <a:spcPts val="400"/>
              </a:spcAft>
            </a:pPr>
            <a:r>
              <a:rPr lang="ja-JP" altLang="en-US" sz="800" dirty="0">
                <a:solidFill>
                  <a:srgbClr val="343433"/>
                </a:solidFill>
                <a:latin typeface="Meiryo" panose="020B0604030504040204" pitchFamily="34" charset="-128"/>
                <a:ea typeface="Meiryo" panose="020B0604030504040204" pitchFamily="34" charset="-128"/>
              </a:rPr>
              <a:t>　</a:t>
            </a:r>
            <a:r>
              <a:rPr lang="en-US" altLang="ja-JP" sz="800" dirty="0">
                <a:solidFill>
                  <a:srgbClr val="343433"/>
                </a:solidFill>
                <a:latin typeface="Meiryo" panose="020B0604030504040204" pitchFamily="34" charset="-128"/>
                <a:ea typeface="Meiryo" panose="020B0604030504040204" pitchFamily="34" charset="-128"/>
              </a:rPr>
              <a:t>https://www.mhlw.go.jp/stf/seisakunitsuite/bunya/0000164708_00001.html</a:t>
            </a:r>
          </a:p>
          <a:p>
            <a:pPr algn="just">
              <a:spcAft>
                <a:spcPts val="400"/>
              </a:spcAft>
            </a:pPr>
            <a:r>
              <a:rPr lang="ja-JP" altLang="en-US" sz="1000" dirty="0">
                <a:solidFill>
                  <a:srgbClr val="343433"/>
                </a:solidFill>
                <a:latin typeface="Meiryo" panose="020B0604030504040204" pitchFamily="34" charset="-128"/>
                <a:ea typeface="Meiryo" panose="020B0604030504040204" pitchFamily="34" charset="-128"/>
              </a:rPr>
              <a:t>●障害福祉サービス事業所等における新型コロナウイルス感染症への対応等について（厚生労働省）</a:t>
            </a:r>
          </a:p>
          <a:p>
            <a:pPr algn="just">
              <a:spcAft>
                <a:spcPts val="400"/>
              </a:spcAft>
            </a:pPr>
            <a:r>
              <a:rPr lang="ja-JP" altLang="en-US" sz="800" dirty="0">
                <a:solidFill>
                  <a:srgbClr val="343433"/>
                </a:solidFill>
                <a:latin typeface="Meiryo" panose="020B0604030504040204" pitchFamily="34" charset="-128"/>
                <a:ea typeface="Meiryo" panose="020B0604030504040204" pitchFamily="34" charset="-128"/>
              </a:rPr>
              <a:t>　</a:t>
            </a:r>
            <a:r>
              <a:rPr lang="en-US" altLang="ja-JP" sz="800" dirty="0">
                <a:solidFill>
                  <a:srgbClr val="343433"/>
                </a:solidFill>
                <a:latin typeface="Meiryo" panose="020B0604030504040204" pitchFamily="34" charset="-128"/>
                <a:ea typeface="Meiryo" panose="020B0604030504040204" pitchFamily="34" charset="-128"/>
              </a:rPr>
              <a:t>https://www.mhlw.go.jp/stf/seisakunitsuite/bunya/0000121431_00097.html</a:t>
            </a:r>
            <a:endParaRPr lang="ja-JP" altLang="en-US" sz="800" dirty="0">
              <a:solidFill>
                <a:srgbClr val="343433"/>
              </a:solidFill>
              <a:latin typeface="Meiryo" panose="020B0604030504040204" pitchFamily="34" charset="-128"/>
              <a:ea typeface="Meiryo" panose="020B0604030504040204" pitchFamily="34" charset="-128"/>
            </a:endParaRPr>
          </a:p>
          <a:p>
            <a:pPr marL="174625" indent="-174625" algn="just">
              <a:spcAft>
                <a:spcPts val="400"/>
              </a:spcAft>
            </a:pPr>
            <a:r>
              <a:rPr lang="ja-JP" altLang="en-US" sz="800" dirty="0">
                <a:solidFill>
                  <a:srgbClr val="343433"/>
                </a:solidFill>
                <a:latin typeface="Meiryo" panose="020B0604030504040204" pitchFamily="34" charset="-128"/>
                <a:ea typeface="Meiryo" panose="020B0604030504040204" pitchFamily="34" charset="-128"/>
              </a:rPr>
              <a:t>　</a:t>
            </a:r>
            <a:r>
              <a:rPr lang="en-US" altLang="ja-JP" sz="800" dirty="0">
                <a:solidFill>
                  <a:srgbClr val="343433"/>
                </a:solidFill>
                <a:latin typeface="Meiryo" panose="020B0604030504040204" pitchFamily="34" charset="-128"/>
                <a:ea typeface="Meiryo" panose="020B0604030504040204" pitchFamily="34" charset="-128"/>
              </a:rPr>
              <a:t>※</a:t>
            </a:r>
            <a:r>
              <a:rPr lang="ja-JP" altLang="en-US" sz="800" dirty="0">
                <a:solidFill>
                  <a:srgbClr val="343433"/>
                </a:solidFill>
                <a:latin typeface="Meiryo" panose="020B0604030504040204" pitchFamily="34" charset="-128"/>
                <a:ea typeface="Meiryo" panose="020B0604030504040204" pitchFamily="34" charset="-128"/>
              </a:rPr>
              <a:t>令和２年５月</a:t>
            </a:r>
            <a:r>
              <a:rPr lang="en-US" altLang="ja-JP" sz="800" dirty="0">
                <a:solidFill>
                  <a:srgbClr val="343433"/>
                </a:solidFill>
                <a:latin typeface="Meiryo" panose="020B0604030504040204" pitchFamily="34" charset="-128"/>
                <a:ea typeface="Meiryo" panose="020B0604030504040204" pitchFamily="34" charset="-128"/>
              </a:rPr>
              <a:t>27</a:t>
            </a:r>
            <a:r>
              <a:rPr lang="ja-JP" altLang="en-US" sz="800" dirty="0">
                <a:solidFill>
                  <a:srgbClr val="343433"/>
                </a:solidFill>
                <a:latin typeface="Meiryo" panose="020B0604030504040204" pitchFamily="34" charset="-128"/>
                <a:ea typeface="Meiryo" panose="020B0604030504040204" pitchFamily="34" charset="-128"/>
              </a:rPr>
              <a:t>日付人員基準等の臨時的な取扱い事務連絡（第７報）問</a:t>
            </a:r>
            <a:r>
              <a:rPr lang="en-US" altLang="ja-JP" sz="800" dirty="0">
                <a:solidFill>
                  <a:srgbClr val="343433"/>
                </a:solidFill>
                <a:latin typeface="Meiryo" panose="020B0604030504040204" pitchFamily="34" charset="-128"/>
                <a:ea typeface="Meiryo" panose="020B0604030504040204" pitchFamily="34" charset="-128"/>
              </a:rPr>
              <a:t>23</a:t>
            </a:r>
            <a:r>
              <a:rPr lang="ja-JP" altLang="en-US" sz="800" dirty="0">
                <a:solidFill>
                  <a:srgbClr val="343433"/>
                </a:solidFill>
                <a:latin typeface="Meiryo" panose="020B0604030504040204" pitchFamily="34" charset="-128"/>
                <a:ea typeface="Meiryo" panose="020B0604030504040204" pitchFamily="34" charset="-128"/>
              </a:rPr>
              <a:t>、</a:t>
            </a:r>
            <a:r>
              <a:rPr lang="en-US" altLang="ja-JP" sz="800" dirty="0">
                <a:solidFill>
                  <a:srgbClr val="343433"/>
                </a:solidFill>
                <a:latin typeface="Meiryo" panose="020B0604030504040204" pitchFamily="34" charset="-128"/>
                <a:ea typeface="Meiryo" panose="020B0604030504040204" pitchFamily="34" charset="-128"/>
              </a:rPr>
              <a:t>24</a:t>
            </a:r>
            <a:r>
              <a:rPr lang="ja-JP" altLang="en-US" sz="800" dirty="0">
                <a:solidFill>
                  <a:srgbClr val="343433"/>
                </a:solidFill>
                <a:latin typeface="Meiryo" panose="020B0604030504040204" pitchFamily="34" charset="-128"/>
                <a:ea typeface="Meiryo" panose="020B0604030504040204" pitchFamily="34" charset="-128"/>
              </a:rPr>
              <a:t>、</a:t>
            </a:r>
            <a:r>
              <a:rPr lang="en-US" altLang="ja-JP" sz="800" dirty="0">
                <a:solidFill>
                  <a:srgbClr val="343433"/>
                </a:solidFill>
                <a:latin typeface="Meiryo" panose="020B0604030504040204" pitchFamily="34" charset="-128"/>
                <a:ea typeface="Meiryo" panose="020B0604030504040204" pitchFamily="34" charset="-128"/>
              </a:rPr>
              <a:t>28</a:t>
            </a:r>
            <a:r>
              <a:rPr lang="ja-JP" altLang="en-US" sz="800" dirty="0">
                <a:solidFill>
                  <a:srgbClr val="343433"/>
                </a:solidFill>
                <a:latin typeface="Meiryo" panose="020B0604030504040204" pitchFamily="34" charset="-128"/>
                <a:ea typeface="Meiryo" panose="020B0604030504040204" pitchFamily="34" charset="-128"/>
              </a:rPr>
              <a:t>の相談支援に係る臨時的な取扱いは５類感染症への移行に伴い、終了。</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12</a:t>
            </a:fld>
            <a:endParaRPr lang="en-US" dirty="0"/>
          </a:p>
        </p:txBody>
      </p:sp>
      <p:cxnSp>
        <p:nvCxnSpPr>
          <p:cNvPr id="5" name="直線矢印コネクタ 4"/>
          <p:cNvCxnSpPr/>
          <p:nvPr/>
        </p:nvCxnSpPr>
        <p:spPr>
          <a:xfrm>
            <a:off x="4800600" y="3645024"/>
            <a:ext cx="39557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68459C3-BFE0-45F3-8ADC-37C90EFE866A}"/>
              </a:ext>
            </a:extLst>
          </p:cNvPr>
          <p:cNvCxnSpPr/>
          <p:nvPr/>
        </p:nvCxnSpPr>
        <p:spPr>
          <a:xfrm flipH="1">
            <a:off x="327743" y="3912497"/>
            <a:ext cx="4472857" cy="283347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10" name="テキスト ボックス 9">
            <a:extLst>
              <a:ext uri="{FF2B5EF4-FFF2-40B4-BE49-F238E27FC236}">
                <a16:creationId xmlns:a16="http://schemas.microsoft.com/office/drawing/2014/main" id="{418F7CDC-7080-4722-92F2-AE7D8EB83508}"/>
              </a:ext>
            </a:extLst>
          </p:cNvPr>
          <p:cNvSpPr txBox="1"/>
          <p:nvPr/>
        </p:nvSpPr>
        <p:spPr>
          <a:xfrm>
            <a:off x="2864768" y="6525344"/>
            <a:ext cx="1944216" cy="287002"/>
          </a:xfrm>
          <a:prstGeom prst="rect">
            <a:avLst/>
          </a:prstGeom>
          <a:noFill/>
        </p:spPr>
        <p:txBody>
          <a:bodyPr wrap="square" rtlCol="0">
            <a:spAutoFit/>
          </a:bodyPr>
          <a:lstStyle/>
          <a:p>
            <a:pPr algn="r">
              <a:lnSpc>
                <a:spcPct val="120000"/>
              </a:lnSpc>
              <a:spcAft>
                <a:spcPts val="600"/>
              </a:spcAft>
              <a:buClr>
                <a:schemeClr val="tx2"/>
              </a:buClr>
            </a:pPr>
            <a:r>
              <a:rPr kumimoji="1" lang="ja-JP" altLang="en-US" sz="1100" b="1" dirty="0">
                <a:solidFill>
                  <a:srgbClr val="C00000"/>
                </a:solidFill>
              </a:rPr>
              <a:t>令和５年３月末にて廃止</a:t>
            </a:r>
          </a:p>
        </p:txBody>
      </p:sp>
      <p:sp>
        <p:nvSpPr>
          <p:cNvPr id="6" name="テキスト ボックス 5">
            <a:extLst>
              <a:ext uri="{FF2B5EF4-FFF2-40B4-BE49-F238E27FC236}">
                <a16:creationId xmlns:a16="http://schemas.microsoft.com/office/drawing/2014/main" id="{82C1FB1D-68B6-B888-8B7C-9C5331EA4891}"/>
              </a:ext>
            </a:extLst>
          </p:cNvPr>
          <p:cNvSpPr txBox="1"/>
          <p:nvPr/>
        </p:nvSpPr>
        <p:spPr>
          <a:xfrm>
            <a:off x="6249144" y="3859164"/>
            <a:ext cx="3312368" cy="269304"/>
          </a:xfrm>
          <a:prstGeom prst="rect">
            <a:avLst/>
          </a:prstGeom>
          <a:noFill/>
        </p:spPr>
        <p:txBody>
          <a:bodyPr wrap="square" rtlCol="0">
            <a:spAutoFit/>
          </a:bodyPr>
          <a:lstStyle/>
          <a:p>
            <a:pPr algn="r">
              <a:lnSpc>
                <a:spcPct val="120000"/>
              </a:lnSpc>
              <a:spcAft>
                <a:spcPts val="600"/>
              </a:spcAft>
              <a:buClr>
                <a:schemeClr val="tx2"/>
              </a:buClr>
            </a:pPr>
            <a:r>
              <a:rPr kumimoji="1" lang="ja-JP" altLang="en-US" sz="1000" b="1" dirty="0">
                <a:solidFill>
                  <a:srgbClr val="C00000"/>
                </a:solidFill>
              </a:rPr>
              <a:t>デジタル化推進の観点からも今後も継続</a:t>
            </a:r>
          </a:p>
        </p:txBody>
      </p:sp>
    </p:spTree>
    <p:extLst>
      <p:ext uri="{BB962C8B-B14F-4D97-AF65-F5344CB8AC3E}">
        <p14:creationId xmlns:p14="http://schemas.microsoft.com/office/powerpoint/2010/main" val="316837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1454228"/>
            <a:ext cx="9136142" cy="629660"/>
          </a:xfrm>
          <a:prstGeom prst="rect">
            <a:avLst/>
          </a:prstGeom>
        </p:spPr>
        <p:txBody>
          <a:bodyPr wrap="square" lIns="0" tIns="0" rIns="0" bIns="0">
            <a:spAutoFit/>
          </a:bodyPr>
          <a:lstStyle/>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相談支援専門員として配置されるためには、実務経験要件及び初任者研修の修了、所定の期間内での更新研修（現任研修・主任研修）の修了が必要。</a:t>
            </a:r>
          </a:p>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u="sng" dirty="0">
                <a:solidFill>
                  <a:prstClr val="black"/>
                </a:solidFill>
                <a:latin typeface="Meiryo" panose="020B0604030504040204" pitchFamily="34" charset="-128"/>
                <a:ea typeface="Meiryo" panose="020B0604030504040204" pitchFamily="34" charset="-128"/>
              </a:rPr>
              <a:t>研修の修了には、告示に示す方法</a:t>
            </a:r>
            <a:r>
              <a:rPr lang="en-US" altLang="ja-JP" sz="1200" b="1" u="sng" dirty="0">
                <a:solidFill>
                  <a:prstClr val="black"/>
                </a:solidFill>
                <a:latin typeface="Meiryo" panose="020B0604030504040204" pitchFamily="34" charset="-128"/>
                <a:ea typeface="Meiryo" panose="020B0604030504040204" pitchFamily="34" charset="-128"/>
              </a:rPr>
              <a:t>(</a:t>
            </a:r>
            <a:r>
              <a:rPr lang="ja-JP" altLang="en-US" sz="1200" b="1" u="sng" dirty="0">
                <a:solidFill>
                  <a:prstClr val="black"/>
                </a:solidFill>
                <a:latin typeface="Meiryo" panose="020B0604030504040204" pitchFamily="34" charset="-128"/>
                <a:ea typeface="Meiryo" panose="020B0604030504040204" pitchFamily="34" charset="-128"/>
              </a:rPr>
              <a:t>講義、演習、実習</a:t>
            </a:r>
            <a:r>
              <a:rPr lang="en-US" altLang="ja-JP" sz="1200" b="1" u="sng" dirty="0">
                <a:solidFill>
                  <a:prstClr val="black"/>
                </a:solidFill>
                <a:latin typeface="Meiryo" panose="020B0604030504040204" pitchFamily="34" charset="-128"/>
                <a:ea typeface="Meiryo" panose="020B0604030504040204" pitchFamily="34" charset="-128"/>
              </a:rPr>
              <a:t>)</a:t>
            </a:r>
            <a:r>
              <a:rPr lang="ja-JP" altLang="en-US" sz="1200" b="1" u="sng" dirty="0">
                <a:solidFill>
                  <a:prstClr val="black"/>
                </a:solidFill>
                <a:latin typeface="Meiryo" panose="020B0604030504040204" pitchFamily="34" charset="-128"/>
                <a:ea typeface="Meiryo" panose="020B0604030504040204" pitchFamily="34" charset="-128"/>
              </a:rPr>
              <a:t>、科目、時間を満たした研修の全課程を受講することが必要</a:t>
            </a:r>
            <a:r>
              <a:rPr lang="ja-JP" altLang="en-US" sz="1200" dirty="0">
                <a:solidFill>
                  <a:prstClr val="black"/>
                </a:solidFill>
                <a:latin typeface="Meiryo" panose="020B0604030504040204" pitchFamily="34" charset="-128"/>
                <a:ea typeface="Meiryo" panose="020B0604030504040204" pitchFamily="34" charset="-128"/>
              </a:rPr>
              <a:t>。</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受講生が新型コロナウイルス感染症に感染した際等の対応について</a:t>
            </a:r>
          </a:p>
        </p:txBody>
      </p:sp>
      <p:sp>
        <p:nvSpPr>
          <p:cNvPr id="12" name="角丸四角形 11">
            <a:extLst>
              <a:ext uri="{FF2B5EF4-FFF2-40B4-BE49-F238E27FC236}">
                <a16:creationId xmlns:a16="http://schemas.microsoft.com/office/drawing/2014/main" id="{8569347B-8A4C-9646-89AB-DDDCB8E6B339}"/>
              </a:ext>
            </a:extLst>
          </p:cNvPr>
          <p:cNvSpPr/>
          <p:nvPr/>
        </p:nvSpPr>
        <p:spPr>
          <a:xfrm>
            <a:off x="272480" y="980728"/>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前提</a:t>
            </a:r>
            <a:r>
              <a:rPr lang="ja-JP" altLang="en-US" sz="1077" spc="239" dirty="0">
                <a:solidFill>
                  <a:schemeClr val="bg1"/>
                </a:solidFill>
                <a:latin typeface="+mn-ea"/>
                <a:cs typeface="Noto Sans CJK JP DemiLight" charset="-128"/>
              </a:rPr>
              <a:t>（再掲）</a:t>
            </a:r>
          </a:p>
        </p:txBody>
      </p:sp>
      <p:sp>
        <p:nvSpPr>
          <p:cNvPr id="13" name="角丸四角形 12">
            <a:extLst>
              <a:ext uri="{FF2B5EF4-FFF2-40B4-BE49-F238E27FC236}">
                <a16:creationId xmlns:a16="http://schemas.microsoft.com/office/drawing/2014/main" id="{8569347B-8A4C-9646-89AB-DDDCB8E6B339}"/>
              </a:ext>
            </a:extLst>
          </p:cNvPr>
          <p:cNvSpPr/>
          <p:nvPr/>
        </p:nvSpPr>
        <p:spPr>
          <a:xfrm>
            <a:off x="272480" y="2333707"/>
            <a:ext cx="67324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受講生が感染者や濃厚接触者となり、研修の一部を受講できなくなった場合の対応例</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13</a:t>
            </a:fld>
            <a:endParaRPr lang="en-US" dirty="0"/>
          </a:p>
        </p:txBody>
      </p:sp>
      <p:sp>
        <p:nvSpPr>
          <p:cNvPr id="4" name="矢印: 下 3">
            <a:extLst>
              <a:ext uri="{FF2B5EF4-FFF2-40B4-BE49-F238E27FC236}">
                <a16:creationId xmlns:a16="http://schemas.microsoft.com/office/drawing/2014/main" id="{8D1B3C67-22CA-4D9B-8D7D-445C5D86CCC7}"/>
              </a:ext>
            </a:extLst>
          </p:cNvPr>
          <p:cNvSpPr/>
          <p:nvPr/>
        </p:nvSpPr>
        <p:spPr>
          <a:xfrm>
            <a:off x="4664968" y="2117821"/>
            <a:ext cx="576064" cy="35990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8" name="正方形/長方形 17">
            <a:extLst>
              <a:ext uri="{FF2B5EF4-FFF2-40B4-BE49-F238E27FC236}">
                <a16:creationId xmlns:a16="http://schemas.microsoft.com/office/drawing/2014/main" id="{D70F144C-D99A-4CC3-A68B-9917EE5A6C8F}"/>
              </a:ext>
            </a:extLst>
          </p:cNvPr>
          <p:cNvSpPr/>
          <p:nvPr/>
        </p:nvSpPr>
        <p:spPr>
          <a:xfrm>
            <a:off x="409684" y="2837763"/>
            <a:ext cx="9367852" cy="1527341"/>
          </a:xfrm>
          <a:prstGeom prst="rect">
            <a:avLst/>
          </a:prstGeom>
        </p:spPr>
        <p:txBody>
          <a:bodyPr wrap="square" lIns="0" tIns="0" rIns="0" bIns="0">
            <a:spAutoFit/>
          </a:bodyPr>
          <a:lstStyle/>
          <a:p>
            <a:pPr marL="85725" indent="-85725">
              <a:lnSpc>
                <a:spcPts val="1440"/>
              </a:lnSpc>
              <a:spcAft>
                <a:spcPts val="700"/>
              </a:spcAft>
            </a:pPr>
            <a:r>
              <a:rPr lang="ja-JP" altLang="en-US" sz="1200" b="1" dirty="0">
                <a:solidFill>
                  <a:prstClr val="black"/>
                </a:solidFill>
                <a:latin typeface="Meiryo" panose="020B0604030504040204" pitchFamily="34" charset="-128"/>
                <a:ea typeface="Meiryo" panose="020B0604030504040204" pitchFamily="34" charset="-128"/>
              </a:rPr>
              <a:t>○ 欠席した科目について、</a:t>
            </a:r>
            <a:r>
              <a:rPr lang="ja-JP" altLang="en-US" sz="1200" b="1" u="sng" dirty="0">
                <a:solidFill>
                  <a:prstClr val="black"/>
                </a:solidFill>
                <a:latin typeface="Meiryo" panose="020B0604030504040204" pitchFamily="34" charset="-128"/>
                <a:ea typeface="Meiryo" panose="020B0604030504040204" pitchFamily="34" charset="-128"/>
              </a:rPr>
              <a:t>告示に示す形を満たしたもの</a:t>
            </a:r>
            <a:r>
              <a:rPr lang="ja-JP" altLang="en-US" sz="1200" b="1" dirty="0">
                <a:solidFill>
                  <a:prstClr val="black"/>
                </a:solidFill>
                <a:latin typeface="Meiryo" panose="020B0604030504040204" pitchFamily="34" charset="-128"/>
                <a:ea typeface="Meiryo" panose="020B0604030504040204" pitchFamily="34" charset="-128"/>
              </a:rPr>
              <a:t>で補うことが必要</a:t>
            </a:r>
            <a:r>
              <a:rPr lang="ja-JP" altLang="en-US" sz="1200" dirty="0">
                <a:solidFill>
                  <a:prstClr val="black"/>
                </a:solidFill>
                <a:latin typeface="Meiryo" panose="020B0604030504040204" pitchFamily="34" charset="-128"/>
                <a:ea typeface="Meiryo" panose="020B0604030504040204" pitchFamily="34" charset="-128"/>
              </a:rPr>
              <a:t>。</a:t>
            </a:r>
            <a:endParaRPr lang="ja-JP" altLang="en-US" sz="1050" dirty="0">
              <a:solidFill>
                <a:prstClr val="black"/>
              </a:solidFill>
              <a:latin typeface="Meiryo" panose="020B0604030504040204" pitchFamily="34" charset="-128"/>
              <a:ea typeface="Meiryo" panose="020B0604030504040204" pitchFamily="34" charset="-128"/>
            </a:endParaRPr>
          </a:p>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　①別日程で同一の研修を開催する場合には、別日程での受講に振り替える。</a:t>
            </a:r>
          </a:p>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②欠席した科目について開講される補講（告示の方法・時間を満たしたもの）を受講する。（</a:t>
            </a: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１）</a:t>
            </a:r>
          </a:p>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③ （年度を超えた受講でも支障がない場合）翌年度（</a:t>
            </a: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２）に欠席した科目について、受講する。</a:t>
            </a:r>
          </a:p>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◎いずれの場合も、</a:t>
            </a:r>
            <a:r>
              <a:rPr lang="ja-JP" altLang="en-US" sz="1200" u="sng" dirty="0">
                <a:solidFill>
                  <a:prstClr val="black"/>
                </a:solidFill>
                <a:latin typeface="Meiryo" panose="020B0604030504040204" pitchFamily="34" charset="-128"/>
                <a:ea typeface="Meiryo" panose="020B0604030504040204" pitchFamily="34" charset="-128"/>
              </a:rPr>
              <a:t>研修の全課程を改めて受講し直す必要はなく、欠席した科目を受講すれば修了に足りる</a:t>
            </a:r>
            <a:r>
              <a:rPr lang="ja-JP" altLang="en-US" sz="1200" dirty="0">
                <a:solidFill>
                  <a:prstClr val="black"/>
                </a:solidFill>
                <a:latin typeface="Meiryo" panose="020B0604030504040204" pitchFamily="34" charset="-128"/>
                <a:ea typeface="Meiryo" panose="020B0604030504040204" pitchFamily="34" charset="-128"/>
              </a:rPr>
              <a:t>ものである。</a:t>
            </a:r>
          </a:p>
          <a:p>
            <a:pPr marL="85725" indent="-85725">
              <a:lnSpc>
                <a:spcPts val="144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◎新型コロナウイルス感染症に係る欠席に限らず、やむを得ない事由による欠席についてもこれらの方法を採ることが可能。</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E1DC006D-B739-4B39-949E-BD49A35BE548}"/>
              </a:ext>
            </a:extLst>
          </p:cNvPr>
          <p:cNvSpPr/>
          <p:nvPr/>
        </p:nvSpPr>
        <p:spPr>
          <a:xfrm>
            <a:off x="384928" y="4509120"/>
            <a:ext cx="9367851" cy="1678270"/>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lnSpc>
                <a:spcPts val="1260"/>
              </a:lnSpc>
              <a:spcAft>
                <a:spcPts val="700"/>
              </a:spcAft>
            </a:pP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参考</a:t>
            </a: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障害のある受講者等への配慮として、以下の取扱いを認めている。⇒やむを得ない事由による欠席者についても適用可能</a:t>
            </a:r>
            <a:endParaRPr lang="en-US" altLang="ja-JP" sz="1200" dirty="0">
              <a:solidFill>
                <a:prstClr val="black"/>
              </a:solidFill>
              <a:latin typeface="Meiryo" panose="020B0604030504040204" pitchFamily="34" charset="-128"/>
              <a:ea typeface="Meiryo" panose="020B0604030504040204" pitchFamily="34" charset="-128"/>
            </a:endParaRPr>
          </a:p>
          <a:p>
            <a:pPr marL="265113" indent="-265113">
              <a:lnSpc>
                <a:spcPts val="1260"/>
              </a:lnSpc>
              <a:spcAft>
                <a:spcPts val="700"/>
              </a:spcAft>
            </a:pP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１　相談支援従事者養成研修（</a:t>
            </a:r>
            <a:r>
              <a:rPr lang="ja-JP" altLang="en-US" sz="1200" u="sng" dirty="0">
                <a:solidFill>
                  <a:prstClr val="black"/>
                </a:solidFill>
                <a:latin typeface="Meiryo" panose="020B0604030504040204" pitchFamily="34" charset="-128"/>
                <a:ea typeface="Meiryo" panose="020B0604030504040204" pitchFamily="34" charset="-128"/>
              </a:rPr>
              <a:t>初任者研修</a:t>
            </a:r>
            <a:r>
              <a:rPr lang="ja-JP" altLang="en-US" sz="1200" dirty="0">
                <a:solidFill>
                  <a:prstClr val="black"/>
                </a:solidFill>
                <a:latin typeface="Meiryo" panose="020B0604030504040204" pitchFamily="34" charset="-128"/>
                <a:ea typeface="Meiryo" panose="020B0604030504040204" pitchFamily="34" charset="-128"/>
              </a:rPr>
              <a:t>）については、「基幹相談支援センター等での履修」として、「</a:t>
            </a:r>
            <a:r>
              <a:rPr lang="ja-JP" altLang="en-US" sz="1200" u="sng" dirty="0">
                <a:solidFill>
                  <a:prstClr val="black"/>
                </a:solidFill>
                <a:latin typeface="Meiryo" panose="020B0604030504040204" pitchFamily="34" charset="-128"/>
                <a:ea typeface="Meiryo" panose="020B0604030504040204" pitchFamily="34" charset="-128"/>
              </a:rPr>
              <a:t>研修前半の４日間までのカリキュラムを履修済みの者</a:t>
            </a:r>
            <a:r>
              <a:rPr lang="ja-JP" altLang="en-US" sz="1200" dirty="0">
                <a:solidFill>
                  <a:prstClr val="black"/>
                </a:solidFill>
                <a:latin typeface="Meiryo" panose="020B0604030504040204" pitchFamily="34" charset="-128"/>
                <a:ea typeface="Meiryo" panose="020B0604030504040204" pitchFamily="34" charset="-128"/>
              </a:rPr>
              <a:t>」については、基幹相談支援センターや当該受講者の所属事業所等において、</a:t>
            </a:r>
            <a:r>
              <a:rPr lang="ja-JP" altLang="en-US" sz="1200" u="sng" dirty="0">
                <a:solidFill>
                  <a:prstClr val="black"/>
                </a:solidFill>
                <a:latin typeface="Meiryo" panose="020B0604030504040204" pitchFamily="34" charset="-128"/>
                <a:ea typeface="Meiryo" panose="020B0604030504040204" pitchFamily="34" charset="-128"/>
              </a:rPr>
              <a:t>都道府県により本研修の指導者と認められた者の指導の下、上記カリキュラム以降（＝後半３日間）の一連の演習等の内容に相当するスーパーバイズ等を受けることにより、全カリキュラムを修了したものとみなす</a:t>
            </a:r>
            <a:r>
              <a:rPr lang="ja-JP" altLang="en-US" sz="1200" dirty="0">
                <a:solidFill>
                  <a:prstClr val="black"/>
                </a:solidFill>
                <a:latin typeface="Meiryo" panose="020B0604030504040204" pitchFamily="34" charset="-128"/>
                <a:ea typeface="Meiryo" panose="020B0604030504040204" pitchFamily="34" charset="-128"/>
              </a:rPr>
              <a:t>。」としている。</a:t>
            </a:r>
          </a:p>
          <a:p>
            <a:pPr>
              <a:lnSpc>
                <a:spcPts val="1260"/>
              </a:lnSpc>
              <a:spcAft>
                <a:spcPts val="700"/>
              </a:spcAft>
            </a:pPr>
            <a:r>
              <a:rPr lang="en-US" altLang="ja-JP" sz="1200" dirty="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２　「</a:t>
            </a:r>
            <a:r>
              <a:rPr lang="ja-JP" altLang="en-US" sz="1200" u="sng" dirty="0">
                <a:solidFill>
                  <a:prstClr val="black"/>
                </a:solidFill>
                <a:latin typeface="Meiryo" panose="020B0604030504040204" pitchFamily="34" charset="-128"/>
                <a:ea typeface="Meiryo" panose="020B0604030504040204" pitchFamily="34" charset="-128"/>
              </a:rPr>
              <a:t>最長</a:t>
            </a:r>
            <a:r>
              <a:rPr lang="en-US" altLang="ja-JP" sz="1200" u="sng" dirty="0">
                <a:solidFill>
                  <a:prstClr val="black"/>
                </a:solidFill>
                <a:latin typeface="Meiryo" panose="020B0604030504040204" pitchFamily="34" charset="-128"/>
                <a:ea typeface="Meiryo" panose="020B0604030504040204" pitchFamily="34" charset="-128"/>
              </a:rPr>
              <a:t>24</a:t>
            </a:r>
            <a:r>
              <a:rPr lang="ja-JP" altLang="en-US" sz="1200" u="sng" dirty="0">
                <a:solidFill>
                  <a:prstClr val="black"/>
                </a:solidFill>
                <a:latin typeface="Meiryo" panose="020B0604030504040204" pitchFamily="34" charset="-128"/>
                <a:ea typeface="Meiryo" panose="020B0604030504040204" pitchFamily="34" charset="-128"/>
              </a:rPr>
              <a:t>ヶ月を上限とし、年度を越えた長期履修</a:t>
            </a:r>
            <a:r>
              <a:rPr lang="ja-JP" altLang="en-US" sz="1200" dirty="0">
                <a:solidFill>
                  <a:prstClr val="black"/>
                </a:solidFill>
                <a:latin typeface="Meiryo" panose="020B0604030504040204" pitchFamily="34" charset="-128"/>
                <a:ea typeface="Meiryo" panose="020B0604030504040204" pitchFamily="34" charset="-128"/>
              </a:rPr>
              <a:t>」を可能としている。</a:t>
            </a:r>
          </a:p>
          <a:p>
            <a:pPr algn="r">
              <a:lnSpc>
                <a:spcPts val="1260"/>
              </a:lnSpc>
              <a:spcAft>
                <a:spcPts val="700"/>
              </a:spcAft>
            </a:pPr>
            <a:r>
              <a:rPr lang="ja-JP" altLang="en-US" sz="1050" dirty="0">
                <a:solidFill>
                  <a:prstClr val="black"/>
                </a:solidFill>
                <a:latin typeface="Meiryo" panose="020B0604030504040204" pitchFamily="34" charset="-128"/>
                <a:ea typeface="Meiryo" panose="020B0604030504040204" pitchFamily="34" charset="-128"/>
              </a:rPr>
              <a:t>（</a:t>
            </a:r>
            <a:r>
              <a:rPr lang="zh-CN" altLang="en-US" sz="1050" dirty="0">
                <a:solidFill>
                  <a:prstClr val="black"/>
                </a:solidFill>
                <a:latin typeface="Meiryo" panose="020B0604030504040204" pitchFamily="34" charset="-128"/>
                <a:ea typeface="Meiryo" panose="020B0604030504040204" pitchFamily="34" charset="-128"/>
              </a:rPr>
              <a:t>平成</a:t>
            </a:r>
            <a:r>
              <a:rPr lang="en-US" altLang="zh-CN" sz="1050" dirty="0">
                <a:solidFill>
                  <a:prstClr val="black"/>
                </a:solidFill>
                <a:latin typeface="Meiryo" panose="020B0604030504040204" pitchFamily="34" charset="-128"/>
                <a:ea typeface="Meiryo" panose="020B0604030504040204" pitchFamily="34" charset="-128"/>
              </a:rPr>
              <a:t>18</a:t>
            </a:r>
            <a:r>
              <a:rPr lang="zh-CN" altLang="en-US" sz="1050" dirty="0">
                <a:solidFill>
                  <a:prstClr val="black"/>
                </a:solidFill>
                <a:latin typeface="Meiryo" panose="020B0604030504040204" pitchFamily="34" charset="-128"/>
                <a:ea typeface="Meiryo" panose="020B0604030504040204" pitchFamily="34" charset="-128"/>
              </a:rPr>
              <a:t>年</a:t>
            </a:r>
            <a:r>
              <a:rPr lang="en-US" altLang="zh-CN" sz="1050" dirty="0">
                <a:solidFill>
                  <a:prstClr val="black"/>
                </a:solidFill>
                <a:latin typeface="Meiryo" panose="020B0604030504040204" pitchFamily="34" charset="-128"/>
                <a:ea typeface="Meiryo" panose="020B0604030504040204" pitchFamily="34" charset="-128"/>
              </a:rPr>
              <a:t>4</a:t>
            </a:r>
            <a:r>
              <a:rPr lang="zh-CN" altLang="en-US" sz="1050" dirty="0">
                <a:solidFill>
                  <a:prstClr val="black"/>
                </a:solidFill>
                <a:latin typeface="Meiryo" panose="020B0604030504040204" pitchFamily="34" charset="-128"/>
                <a:ea typeface="Meiryo" panose="020B0604030504040204" pitchFamily="34" charset="-128"/>
              </a:rPr>
              <a:t>月</a:t>
            </a:r>
            <a:r>
              <a:rPr lang="en-US" altLang="zh-CN" sz="1050" dirty="0">
                <a:solidFill>
                  <a:prstClr val="black"/>
                </a:solidFill>
                <a:latin typeface="Meiryo" panose="020B0604030504040204" pitchFamily="34" charset="-128"/>
                <a:ea typeface="Meiryo" panose="020B0604030504040204" pitchFamily="34" charset="-128"/>
              </a:rPr>
              <a:t>21</a:t>
            </a:r>
            <a:r>
              <a:rPr lang="zh-CN" altLang="en-US" sz="1050" dirty="0">
                <a:solidFill>
                  <a:prstClr val="black"/>
                </a:solidFill>
                <a:latin typeface="Meiryo" panose="020B0604030504040204" pitchFamily="34" charset="-128"/>
                <a:ea typeface="Meiryo" panose="020B0604030504040204" pitchFamily="34" charset="-128"/>
              </a:rPr>
              <a:t>日 障発第</a:t>
            </a:r>
            <a:r>
              <a:rPr lang="en-US" altLang="zh-CN" sz="1050" dirty="0">
                <a:solidFill>
                  <a:prstClr val="black"/>
                </a:solidFill>
                <a:latin typeface="Meiryo" panose="020B0604030504040204" pitchFamily="34" charset="-128"/>
                <a:ea typeface="Meiryo" panose="020B0604030504040204" pitchFamily="34" charset="-128"/>
              </a:rPr>
              <a:t>0421001</a:t>
            </a:r>
            <a:r>
              <a:rPr lang="zh-CN" altLang="en-US" sz="1050" dirty="0">
                <a:solidFill>
                  <a:prstClr val="black"/>
                </a:solidFill>
                <a:latin typeface="Meiryo" panose="020B0604030504040204" pitchFamily="34" charset="-128"/>
                <a:ea typeface="Meiryo" panose="020B0604030504040204" pitchFamily="34" charset="-128"/>
              </a:rPr>
              <a:t>号</a:t>
            </a:r>
            <a:r>
              <a:rPr lang="ja-JP" altLang="en-US" sz="1050" dirty="0">
                <a:solidFill>
                  <a:prstClr val="black"/>
                </a:solidFill>
                <a:latin typeface="Meiryo" panose="020B0604030504040204" pitchFamily="34" charset="-128"/>
                <a:ea typeface="Meiryo" panose="020B0604030504040204" pitchFamily="34" charset="-128"/>
              </a:rPr>
              <a:t>「相談支援従事者研修事業の実施について」最終改正令和５年６月</a:t>
            </a:r>
            <a:r>
              <a:rPr lang="en-US" altLang="ja-JP" sz="1050" dirty="0">
                <a:solidFill>
                  <a:prstClr val="black"/>
                </a:solidFill>
                <a:latin typeface="Meiryo" panose="020B0604030504040204" pitchFamily="34" charset="-128"/>
                <a:ea typeface="Meiryo" panose="020B0604030504040204" pitchFamily="34" charset="-128"/>
              </a:rPr>
              <a:t>3</a:t>
            </a:r>
            <a:r>
              <a:rPr lang="ja-JP" altLang="en-US" sz="1050" dirty="0">
                <a:solidFill>
                  <a:prstClr val="black"/>
                </a:solidFill>
                <a:latin typeface="Meiryo" panose="020B0604030504040204" pitchFamily="34" charset="-128"/>
                <a:ea typeface="Meiryo" panose="020B0604030504040204" pitchFamily="34" charset="-128"/>
              </a:rPr>
              <a:t>０日）</a:t>
            </a:r>
          </a:p>
        </p:txBody>
      </p:sp>
      <p:sp>
        <p:nvSpPr>
          <p:cNvPr id="3" name="テキスト ボックス 2">
            <a:extLst>
              <a:ext uri="{FF2B5EF4-FFF2-40B4-BE49-F238E27FC236}">
                <a16:creationId xmlns:a16="http://schemas.microsoft.com/office/drawing/2014/main" id="{9C6AE110-14AA-4091-A9D3-A6FB2DE9D0BF}"/>
              </a:ext>
            </a:extLst>
          </p:cNvPr>
          <p:cNvSpPr txBox="1"/>
          <p:nvPr/>
        </p:nvSpPr>
        <p:spPr>
          <a:xfrm>
            <a:off x="6223754" y="2812932"/>
            <a:ext cx="3529025" cy="472052"/>
          </a:xfrm>
          <a:prstGeom prst="rect">
            <a:avLst/>
          </a:prstGeom>
          <a:noFill/>
          <a:ln>
            <a:solidFill>
              <a:schemeClr val="tx1"/>
            </a:solidFill>
            <a:prstDash val="dash"/>
          </a:ln>
        </p:spPr>
        <p:txBody>
          <a:bodyPr wrap="square" rtlCol="0">
            <a:spAutoFit/>
          </a:bodyPr>
          <a:lstStyle/>
          <a:p>
            <a:pPr algn="l">
              <a:lnSpc>
                <a:spcPct val="120000"/>
              </a:lnSpc>
              <a:spcAft>
                <a:spcPts val="600"/>
              </a:spcAft>
              <a:buClr>
                <a:schemeClr val="tx2"/>
              </a:buClr>
            </a:pPr>
            <a:r>
              <a:rPr lang="ja-JP" altLang="en-US" sz="1050" dirty="0">
                <a:solidFill>
                  <a:prstClr val="black"/>
                </a:solidFill>
                <a:latin typeface="Meiryo" panose="020B0604030504040204" pitchFamily="34" charset="-128"/>
                <a:ea typeface="Meiryo" panose="020B0604030504040204" pitchFamily="34" charset="-128"/>
              </a:rPr>
              <a:t>例）レポート提出、科目の内容と異なる映像の視聴、演習を講義に替える、時間を短縮する等による代替は不可</a:t>
            </a:r>
            <a:endParaRPr kumimoji="1" lang="ja-JP" altLang="en-US" sz="1050" dirty="0"/>
          </a:p>
        </p:txBody>
      </p:sp>
    </p:spTree>
    <p:extLst>
      <p:ext uri="{BB962C8B-B14F-4D97-AF65-F5344CB8AC3E}">
        <p14:creationId xmlns:p14="http://schemas.microsoft.com/office/powerpoint/2010/main" val="88310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3422997"/>
            <a:ext cx="3681008" cy="469359"/>
          </a:xfrm>
        </p:spPr>
        <p:txBody>
          <a:bodyPr/>
          <a:lstStyle/>
          <a:p>
            <a:pPr marL="0" indent="0">
              <a:buNone/>
            </a:pPr>
            <a:r>
              <a:rPr kumimoji="1" lang="ja-JP" altLang="en-US" b="1"/>
              <a:t>相談支援専門員と養成制度</a:t>
            </a:r>
            <a:endParaRPr lang="ja-JP" altLang="en-US" b="1"/>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 altLang="ja-JP" sz="24000" spc="272">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4</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394483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a:t>相談支援従事者研修カリキュラムの見直しポイント</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15</a:t>
            </a:fld>
            <a:endParaRPr 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447800"/>
            <a:ext cx="9191199" cy="128377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告示（方法、科目、時間数）の見直し。初任者研修における実習の必須化。</a:t>
            </a:r>
            <a:endParaRPr kumimoji="1" lang="en-US" altLang="ja-JP" sz="1400" dirty="0">
              <a:solidFill>
                <a:schemeClr val="tx1"/>
              </a:solidFill>
              <a:latin typeface="Meiryo" panose="020B0604030504040204" pitchFamily="34" charset="-128"/>
              <a:ea typeface="Meiryo" panose="020B0604030504040204" pitchFamily="34" charset="-128"/>
            </a:endParaRPr>
          </a:p>
          <a:p>
            <a:pPr marL="34290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標準カリキュラム（獲得目標、取り扱う内容、）の見直し。</a:t>
            </a:r>
            <a:endParaRPr kumimoji="1" lang="en-US" altLang="ja-JP" sz="1400" dirty="0">
              <a:solidFill>
                <a:schemeClr val="tx1"/>
              </a:solidFill>
              <a:latin typeface="Meiryo" panose="020B0604030504040204" pitchFamily="34" charset="-128"/>
              <a:ea typeface="Meiryo" panose="020B0604030504040204" pitchFamily="34" charset="-128"/>
            </a:endParaRPr>
          </a:p>
          <a:p>
            <a:pPr marL="342900" indent="-342900">
              <a:lnSpc>
                <a:spcPct val="120000"/>
              </a:lnSpc>
              <a:spcAft>
                <a:spcPts val="700"/>
              </a:spcAft>
              <a:buClr>
                <a:schemeClr val="tx2"/>
              </a:buClr>
              <a:buFont typeface="Arial" panose="020B0604020202020204" pitchFamily="34" charset="0"/>
              <a:buChar char="•"/>
            </a:pPr>
            <a:r>
              <a:rPr lang="ja-JP" altLang="en-US" sz="1400" dirty="0">
                <a:solidFill>
                  <a:prstClr val="black"/>
                </a:solidFill>
                <a:latin typeface="メイリオ" panose="020B0604030504040204" pitchFamily="50" charset="-128"/>
                <a:ea typeface="メイリオ" panose="020B0604030504040204" pitchFamily="50" charset="-128"/>
              </a:rPr>
              <a:t>障害のある受講者について、研修における合理的配慮例を提示（研修事業に係る通知内）。</a:t>
            </a: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1143000"/>
            <a:ext cx="248796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100" b="1" dirty="0">
                <a:solidFill>
                  <a:schemeClr val="bg1"/>
                </a:solidFill>
                <a:latin typeface="+mn-ea"/>
              </a:rPr>
              <a:t>告示・標準カリキュラムの見直し</a:t>
            </a:r>
            <a:endParaRPr lang="ja-JP" altLang="en-US" sz="1077" b="1" spc="239" dirty="0">
              <a:solidFill>
                <a:schemeClr val="bg1"/>
              </a:solidFill>
              <a:latin typeface="+mn-ea"/>
              <a:cs typeface="Noto Sans CJK JP DemiLight" charset="-128"/>
            </a:endParaRPr>
          </a:p>
        </p:txBody>
      </p:sp>
      <p:sp>
        <p:nvSpPr>
          <p:cNvPr id="20" name="正方形/長方形 19">
            <a:extLst>
              <a:ext uri="{FF2B5EF4-FFF2-40B4-BE49-F238E27FC236}">
                <a16:creationId xmlns:a16="http://schemas.microsoft.com/office/drawing/2014/main" id="{2BC9F002-CA27-4346-8CF9-82954F10E676}"/>
              </a:ext>
            </a:extLst>
          </p:cNvPr>
          <p:cNvSpPr/>
          <p:nvPr/>
        </p:nvSpPr>
        <p:spPr>
          <a:xfrm>
            <a:off x="357400" y="3153310"/>
            <a:ext cx="9191199" cy="3382848"/>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主体的かつ参加型の学習方法への転換（学習観の転換）</a:t>
            </a:r>
            <a:endParaRPr kumimoji="1" lang="en-US" altLang="ja-JP" sz="1400" dirty="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・演習や実習のさらなる重視</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・オープンエンドアプローチの視点の導入　</a:t>
            </a:r>
            <a:r>
              <a:rPr kumimoji="1" lang="en-US" altLang="ja-JP" sz="1400" dirty="0">
                <a:solidFill>
                  <a:schemeClr val="tx1"/>
                </a:solidFill>
                <a:latin typeface="Meiryo" panose="020B0604030504040204" pitchFamily="34" charset="-128"/>
                <a:ea typeface="Meiryo" panose="020B0604030504040204" pitchFamily="34" charset="-128"/>
              </a:rPr>
              <a:t>cf. </a:t>
            </a:r>
            <a:r>
              <a:rPr kumimoji="1" lang="ja-JP" altLang="en-US" sz="1400" dirty="0">
                <a:solidFill>
                  <a:schemeClr val="tx1"/>
                </a:solidFill>
                <a:latin typeface="Meiryo" panose="020B0604030504040204" pitchFamily="34" charset="-128"/>
                <a:ea typeface="Meiryo" panose="020B0604030504040204" pitchFamily="34" charset="-128"/>
              </a:rPr>
              <a:t>実践場面との整合性　★特に「見立て」について</a:t>
            </a:r>
          </a:p>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研修全体の連動性の重視（研修体系の全体像の定時）</a:t>
            </a:r>
          </a:p>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継続的な学びの必要性の強調</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・研修における実習の導入</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初任</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や推奨</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現任</a:t>
            </a:r>
            <a:r>
              <a:rPr kumimoji="1" lang="en-US" altLang="ja-JP" sz="1400" dirty="0">
                <a:solidFill>
                  <a:schemeClr val="tx1"/>
                </a:solidFill>
                <a:latin typeface="Meiryo" panose="020B0604030504040204" pitchFamily="34" charset="-128"/>
                <a:ea typeface="Meiryo" panose="020B0604030504040204" pitchFamily="34" charset="-128"/>
              </a:rPr>
              <a:t>) </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・実地教育</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ＯＪＴ</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との連動の導入</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・スーパービジョンや合議の場の体験等を導入</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初任・現任</a:t>
            </a:r>
            <a:r>
              <a:rPr kumimoji="1" lang="en-US" altLang="ja-JP" sz="1400" dirty="0">
                <a:solidFill>
                  <a:schemeClr val="tx1"/>
                </a:solidFill>
                <a:latin typeface="Meiryo" panose="020B0604030504040204" pitchFamily="34" charset="-128"/>
                <a:ea typeface="Meiryo" panose="020B0604030504040204" pitchFamily="34" charset="-128"/>
              </a:rPr>
              <a:t>)</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・自己評価等の導入を推奨</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初任・現任</a:t>
            </a:r>
            <a:r>
              <a:rPr kumimoji="1" lang="en-US" altLang="ja-JP" sz="1400" dirty="0">
                <a:solidFill>
                  <a:schemeClr val="tx1"/>
                </a:solidFill>
                <a:latin typeface="Meiryo" panose="020B0604030504040204" pitchFamily="34" charset="-128"/>
                <a:ea typeface="Meiryo" panose="020B0604030504040204" pitchFamily="34" charset="-128"/>
              </a:rPr>
              <a:t>)</a:t>
            </a:r>
          </a:p>
        </p:txBody>
      </p:sp>
      <p:sp>
        <p:nvSpPr>
          <p:cNvPr id="21" name="角丸四角形 20">
            <a:extLst>
              <a:ext uri="{FF2B5EF4-FFF2-40B4-BE49-F238E27FC236}">
                <a16:creationId xmlns:a16="http://schemas.microsoft.com/office/drawing/2014/main" id="{8569347B-8A4C-9646-89AB-DDDCB8E6B339}"/>
              </a:ext>
            </a:extLst>
          </p:cNvPr>
          <p:cNvSpPr/>
          <p:nvPr/>
        </p:nvSpPr>
        <p:spPr>
          <a:xfrm>
            <a:off x="304800" y="2848510"/>
            <a:ext cx="248796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100" b="1" dirty="0">
                <a:solidFill>
                  <a:schemeClr val="bg1"/>
                </a:solidFill>
                <a:latin typeface="+mn-ea"/>
              </a:rPr>
              <a:t>教育方法の見直し</a:t>
            </a:r>
            <a:endParaRPr lang="ja-JP" altLang="en-US" sz="1050" b="1" spc="239" dirty="0">
              <a:solidFill>
                <a:schemeClr val="bg1"/>
              </a:solidFill>
              <a:latin typeface="+mn-ea"/>
              <a:cs typeface="Noto Sans CJK JP DemiLight" charset="-128"/>
            </a:endParaRPr>
          </a:p>
        </p:txBody>
      </p:sp>
    </p:spTree>
    <p:extLst>
      <p:ext uri="{BB962C8B-B14F-4D97-AF65-F5344CB8AC3E}">
        <p14:creationId xmlns:p14="http://schemas.microsoft.com/office/powerpoint/2010/main" val="272809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a:t>相談支援専門員研修制度の見直しに関するこれまでの経緯</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16</a:t>
            </a:fld>
            <a:endParaRPr lang="en-US" dirty="0"/>
          </a:p>
        </p:txBody>
      </p:sp>
      <p:graphicFrame>
        <p:nvGraphicFramePr>
          <p:cNvPr id="8" name="表 7"/>
          <p:cNvGraphicFramePr>
            <a:graphicFrameLocks noGrp="1"/>
          </p:cNvGraphicFramePr>
          <p:nvPr>
            <p:extLst>
              <p:ext uri="{D42A27DB-BD31-4B8C-83A1-F6EECF244321}">
                <p14:modId xmlns:p14="http://schemas.microsoft.com/office/powerpoint/2010/main" val="4287172351"/>
              </p:ext>
            </p:extLst>
          </p:nvPr>
        </p:nvGraphicFramePr>
        <p:xfrm>
          <a:off x="344487" y="1052736"/>
          <a:ext cx="9288463" cy="5319930"/>
        </p:xfrm>
        <a:graphic>
          <a:graphicData uri="http://schemas.openxmlformats.org/drawingml/2006/table">
            <a:tbl>
              <a:tblPr firstRow="1" bandRow="1">
                <a:tableStyleId>{5C22544A-7EE6-4342-B048-85BDC9FD1C3A}</a:tableStyleId>
              </a:tblPr>
              <a:tblGrid>
                <a:gridCol w="2022488">
                  <a:extLst>
                    <a:ext uri="{9D8B030D-6E8A-4147-A177-3AD203B41FA5}">
                      <a16:colId xmlns:a16="http://schemas.microsoft.com/office/drawing/2014/main" val="1239611083"/>
                    </a:ext>
                  </a:extLst>
                </a:gridCol>
                <a:gridCol w="7265975">
                  <a:extLst>
                    <a:ext uri="{9D8B030D-6E8A-4147-A177-3AD203B41FA5}">
                      <a16:colId xmlns:a16="http://schemas.microsoft.com/office/drawing/2014/main" val="371674387"/>
                    </a:ext>
                  </a:extLst>
                </a:gridCol>
              </a:tblGrid>
              <a:tr h="165905">
                <a:tc>
                  <a:txBody>
                    <a:bodyPr/>
                    <a:lstStyle/>
                    <a:p>
                      <a:pPr algn="ctr"/>
                      <a:r>
                        <a:rPr kumimoji="1" lang="ja-JP" altLang="en-US" sz="1400" b="0" dirty="0">
                          <a:solidFill>
                            <a:schemeClr val="bg1"/>
                          </a:solidFill>
                        </a:rPr>
                        <a:t>時期</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400" b="0" dirty="0">
                          <a:solidFill>
                            <a:schemeClr val="bg1"/>
                          </a:solidFill>
                        </a:rPr>
                        <a:t>内容</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81515121"/>
                  </a:ext>
                </a:extLst>
              </a:tr>
              <a:tr h="128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平成</a:t>
                      </a:r>
                      <a:r>
                        <a:rPr lang="en-US" altLang="ja-JP" sz="1200" dirty="0">
                          <a:solidFill>
                            <a:schemeClr val="tx1"/>
                          </a:solidFill>
                          <a:latin typeface="+mn-ea"/>
                          <a:ea typeface="+mn-ea"/>
                        </a:rPr>
                        <a:t>27</a:t>
                      </a:r>
                      <a:r>
                        <a:rPr lang="ja-JP" altLang="en-US" sz="1200" dirty="0">
                          <a:solidFill>
                            <a:schemeClr val="tx1"/>
                          </a:solidFill>
                          <a:latin typeface="+mn-ea"/>
                          <a:ea typeface="+mn-ea"/>
                        </a:rPr>
                        <a:t>年</a:t>
                      </a:r>
                      <a:r>
                        <a:rPr lang="en-US" altLang="ja-JP" sz="1200" dirty="0">
                          <a:solidFill>
                            <a:schemeClr val="tx1"/>
                          </a:solidFill>
                          <a:latin typeface="+mn-ea"/>
                          <a:ea typeface="+mn-ea"/>
                        </a:rPr>
                        <a:t>12</a:t>
                      </a:r>
                      <a:r>
                        <a:rPr lang="ja-JP" altLang="en-US" sz="1200" dirty="0">
                          <a:solidFill>
                            <a:schemeClr val="tx1"/>
                          </a:solidFill>
                          <a:latin typeface="+mn-ea"/>
                          <a:ea typeface="+mn-ea"/>
                        </a:rPr>
                        <a:t>月</a:t>
                      </a:r>
                      <a:r>
                        <a:rPr lang="en-US" altLang="ja-JP" sz="1200" dirty="0">
                          <a:solidFill>
                            <a:schemeClr val="tx1"/>
                          </a:solidFill>
                          <a:latin typeface="+mn-ea"/>
                          <a:ea typeface="+mn-ea"/>
                        </a:rPr>
                        <a:t>14</a:t>
                      </a:r>
                      <a:r>
                        <a:rPr lang="ja-JP" altLang="en-US" sz="1200" dirty="0">
                          <a:solidFill>
                            <a:schemeClr val="tx1"/>
                          </a:solidFill>
                          <a:latin typeface="+mn-ea"/>
                          <a:ea typeface="+mn-ea"/>
                        </a:rPr>
                        <a:t>日</a:t>
                      </a:r>
                      <a:endParaRPr kumimoji="1" lang="ja-JP" altLang="en-US"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j-ea"/>
                          <a:ea typeface="+mj-ea"/>
                        </a:rPr>
                        <a:t>・社会保障審議会障害者部会報告書において、相談支援の質を高めることの必要性及び相談支援員の養成のための研修制度の見直し、指導的役割を担う人材の育成と適切な活用等の指摘</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030019"/>
                  </a:ext>
                </a:extLst>
              </a:tr>
              <a:tr h="182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平成</a:t>
                      </a:r>
                      <a:r>
                        <a:rPr lang="en-US" altLang="ja-JP" sz="1200" dirty="0">
                          <a:solidFill>
                            <a:schemeClr val="tx1"/>
                          </a:solidFill>
                          <a:latin typeface="+mn-ea"/>
                          <a:ea typeface="+mn-ea"/>
                        </a:rPr>
                        <a:t>28</a:t>
                      </a:r>
                      <a:r>
                        <a:rPr lang="ja-JP" altLang="en-US" sz="1200" dirty="0">
                          <a:solidFill>
                            <a:schemeClr val="tx1"/>
                          </a:solidFill>
                          <a:latin typeface="+mn-ea"/>
                          <a:ea typeface="+mn-ea"/>
                        </a:rPr>
                        <a:t>年７月</a:t>
                      </a:r>
                      <a:r>
                        <a:rPr lang="en-US" altLang="ja-JP" sz="1200" dirty="0">
                          <a:solidFill>
                            <a:schemeClr val="tx1"/>
                          </a:solidFill>
                          <a:latin typeface="+mn-ea"/>
                          <a:ea typeface="+mn-ea"/>
                        </a:rPr>
                        <a:t>19</a:t>
                      </a:r>
                      <a:r>
                        <a:rPr lang="ja-JP" altLang="en-US" sz="1200" dirty="0">
                          <a:solidFill>
                            <a:schemeClr val="tx1"/>
                          </a:solidFill>
                          <a:latin typeface="+mn-ea"/>
                          <a:ea typeface="+mn-ea"/>
                        </a:rPr>
                        <a:t>日</a:t>
                      </a:r>
                      <a:endParaRPr kumimoji="1" lang="ja-JP" altLang="en-US"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j-ea"/>
                          <a:ea typeface="+mj-ea"/>
                        </a:rPr>
                        <a:t>・「</a:t>
                      </a:r>
                      <a:r>
                        <a:rPr lang="ja-JP" altLang="en-US" sz="1200" dirty="0">
                          <a:solidFill>
                            <a:schemeClr val="tx1"/>
                          </a:solidFill>
                          <a:latin typeface="+mj-ea"/>
                          <a:ea typeface="+mj-ea"/>
                        </a:rPr>
                        <a:t>相談支援の質の向上に向けた検討会」における議論のとりまとめにおいて、計画相談支援について専門的な知識及びスキルを身につけるための育成を行う等の提言</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5889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平成</a:t>
                      </a:r>
                      <a:r>
                        <a:rPr kumimoji="1" lang="en-US" altLang="ja-JP" sz="1200" dirty="0">
                          <a:solidFill>
                            <a:schemeClr val="tx1"/>
                          </a:solidFill>
                          <a:latin typeface="+mn-ea"/>
                          <a:ea typeface="+mn-ea"/>
                        </a:rPr>
                        <a:t>28</a:t>
                      </a:r>
                      <a:r>
                        <a:rPr kumimoji="1" lang="ja-JP" altLang="en-US" sz="1200" dirty="0">
                          <a:solidFill>
                            <a:schemeClr val="tx1"/>
                          </a:solidFill>
                          <a:latin typeface="+mn-ea"/>
                          <a:ea typeface="+mn-ea"/>
                        </a:rPr>
                        <a:t>年～平成</a:t>
                      </a:r>
                      <a:r>
                        <a:rPr kumimoji="1" lang="en-US" altLang="ja-JP" sz="1200" dirty="0">
                          <a:solidFill>
                            <a:schemeClr val="tx1"/>
                          </a:solidFill>
                          <a:latin typeface="+mn-ea"/>
                          <a:ea typeface="+mn-ea"/>
                        </a:rPr>
                        <a:t>29</a:t>
                      </a:r>
                      <a:r>
                        <a:rPr kumimoji="1" lang="ja-JP" altLang="en-US" sz="1200" dirty="0">
                          <a:solidFill>
                            <a:schemeClr val="tx1"/>
                          </a:solidFill>
                          <a:latin typeface="+mn-ea"/>
                          <a:ea typeface="+mn-ea"/>
                        </a:rPr>
                        <a:t>年</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j-ea"/>
                          <a:ea typeface="+mj-ea"/>
                        </a:rPr>
                        <a:t>・厚生</a:t>
                      </a:r>
                      <a:r>
                        <a:rPr kumimoji="1" lang="ja-JP" altLang="en-US" sz="1200" dirty="0">
                          <a:solidFill>
                            <a:schemeClr val="tx1"/>
                          </a:solidFill>
                          <a:latin typeface="+mj-ea"/>
                          <a:ea typeface="+mj-ea"/>
                        </a:rPr>
                        <a:t>労働科学研究により相談支援専門員養成のための研修プログラムを開発</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116626"/>
                  </a:ext>
                </a:extLst>
              </a:tr>
              <a:tr h="113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ea"/>
                          <a:ea typeface="+mn-ea"/>
                          <a:cs typeface="+mn-cs"/>
                        </a:rPr>
                        <a:t>平成</a:t>
                      </a:r>
                      <a:r>
                        <a:rPr kumimoji="1" lang="en-US" altLang="ja-JP" sz="1200" kern="1200" dirty="0">
                          <a:solidFill>
                            <a:schemeClr val="tx1"/>
                          </a:solidFill>
                          <a:latin typeface="+mn-ea"/>
                          <a:ea typeface="+mn-ea"/>
                          <a:cs typeface="+mn-cs"/>
                        </a:rPr>
                        <a:t>30</a:t>
                      </a:r>
                      <a:r>
                        <a:rPr kumimoji="1" lang="ja-JP" altLang="en-US" sz="1200" kern="1200" dirty="0">
                          <a:solidFill>
                            <a:schemeClr val="tx1"/>
                          </a:solidFill>
                          <a:latin typeface="+mn-ea"/>
                          <a:ea typeface="+mn-ea"/>
                          <a:cs typeface="+mn-cs"/>
                        </a:rPr>
                        <a:t>年３月２日</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j-ea"/>
                          <a:ea typeface="+mj-ea"/>
                        </a:rPr>
                        <a:t>・第</a:t>
                      </a:r>
                      <a:r>
                        <a:rPr kumimoji="1" lang="en-US" altLang="ja-JP" sz="1200">
                          <a:solidFill>
                            <a:schemeClr val="tx1"/>
                          </a:solidFill>
                          <a:latin typeface="+mj-ea"/>
                          <a:ea typeface="+mj-ea"/>
                        </a:rPr>
                        <a:t>89</a:t>
                      </a:r>
                      <a:r>
                        <a:rPr kumimoji="1" lang="ja-JP" altLang="en-US" sz="1200" dirty="0">
                          <a:solidFill>
                            <a:schemeClr val="tx1"/>
                          </a:solidFill>
                          <a:latin typeface="+mj-ea"/>
                          <a:ea typeface="+mj-ea"/>
                        </a:rPr>
                        <a:t>回</a:t>
                      </a:r>
                      <a:r>
                        <a:rPr kumimoji="1" lang="ja-JP" altLang="en-US" sz="1200" kern="1200" dirty="0">
                          <a:solidFill>
                            <a:schemeClr val="tx1"/>
                          </a:solidFill>
                          <a:latin typeface="+mj-ea"/>
                          <a:ea typeface="+mn-ea"/>
                          <a:cs typeface="+mn-cs"/>
                        </a:rPr>
                        <a:t>社会保障審議会障害者部会において、相談支援専門員の研修制度の見直し内容について報告</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8125"/>
                  </a:ext>
                </a:extLst>
              </a:tr>
              <a:tr h="278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平成</a:t>
                      </a:r>
                      <a:r>
                        <a:rPr lang="en-US" altLang="ja-JP" sz="1200" dirty="0">
                          <a:solidFill>
                            <a:schemeClr val="tx1"/>
                          </a:solidFill>
                          <a:latin typeface="+mn-ea"/>
                          <a:ea typeface="+mn-ea"/>
                        </a:rPr>
                        <a:t>30</a:t>
                      </a:r>
                      <a:r>
                        <a:rPr lang="ja-JP" altLang="en-US" sz="1200" dirty="0">
                          <a:solidFill>
                            <a:schemeClr val="tx1"/>
                          </a:solidFill>
                          <a:latin typeface="+mn-ea"/>
                          <a:ea typeface="+mn-ea"/>
                        </a:rPr>
                        <a:t>年</a:t>
                      </a:r>
                      <a:r>
                        <a:rPr lang="en-US" altLang="ja-JP" sz="1200" dirty="0">
                          <a:solidFill>
                            <a:schemeClr val="tx1"/>
                          </a:solidFill>
                          <a:latin typeface="+mn-ea"/>
                          <a:ea typeface="+mn-ea"/>
                        </a:rPr>
                        <a:t>10</a:t>
                      </a:r>
                      <a:r>
                        <a:rPr lang="ja-JP" altLang="en-US" sz="1200" dirty="0">
                          <a:solidFill>
                            <a:schemeClr val="tx1"/>
                          </a:solidFill>
                          <a:latin typeface="+mn-ea"/>
                          <a:ea typeface="+mn-ea"/>
                        </a:rPr>
                        <a:t>月</a:t>
                      </a:r>
                      <a:r>
                        <a:rPr lang="en-US" altLang="ja-JP" sz="1200" dirty="0">
                          <a:solidFill>
                            <a:schemeClr val="tx1"/>
                          </a:solidFill>
                          <a:latin typeface="+mn-ea"/>
                          <a:ea typeface="+mn-ea"/>
                        </a:rPr>
                        <a:t>24</a:t>
                      </a:r>
                      <a:r>
                        <a:rPr lang="ja-JP" altLang="en-US" sz="1200" dirty="0">
                          <a:solidFill>
                            <a:schemeClr val="tx1"/>
                          </a:solidFill>
                          <a:latin typeface="+mn-ea"/>
                          <a:ea typeface="+mn-ea"/>
                        </a:rPr>
                        <a:t>日</a:t>
                      </a:r>
                      <a:endParaRPr kumimoji="1" lang="ja-JP" altLang="en-US"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j-ea"/>
                          <a:ea typeface="+mj-ea"/>
                        </a:rPr>
                        <a:t>・第</a:t>
                      </a:r>
                      <a:r>
                        <a:rPr lang="en-US" altLang="ja-JP" sz="1200">
                          <a:solidFill>
                            <a:schemeClr val="tx1"/>
                          </a:solidFill>
                          <a:latin typeface="+mj-ea"/>
                          <a:ea typeface="+mj-ea"/>
                        </a:rPr>
                        <a:t>91</a:t>
                      </a:r>
                      <a:r>
                        <a:rPr lang="ja-JP" altLang="en-US" sz="1200" dirty="0">
                          <a:solidFill>
                            <a:schemeClr val="tx1"/>
                          </a:solidFill>
                          <a:latin typeface="+mj-ea"/>
                          <a:ea typeface="+mj-ea"/>
                        </a:rPr>
                        <a:t>回社会保障審議会障害者部会において、見直しに関する当事者団体からの指摘及び今後の対応方針に</a:t>
                      </a:r>
                      <a:r>
                        <a:rPr lang="ja-JP" altLang="en-US" sz="1200">
                          <a:solidFill>
                            <a:schemeClr val="tx1"/>
                          </a:solidFill>
                          <a:latin typeface="+mj-ea"/>
                          <a:ea typeface="+mj-ea"/>
                        </a:rPr>
                        <a:t>ついて議論</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8880826"/>
                  </a:ext>
                </a:extLst>
              </a:tr>
              <a:tr h="115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平成</a:t>
                      </a:r>
                      <a:r>
                        <a:rPr kumimoji="1" lang="en-US" altLang="ja-JP" sz="1200" dirty="0">
                          <a:solidFill>
                            <a:schemeClr val="tx1"/>
                          </a:solidFill>
                          <a:latin typeface="+mn-ea"/>
                          <a:ea typeface="+mn-ea"/>
                        </a:rPr>
                        <a:t>30</a:t>
                      </a:r>
                      <a:r>
                        <a:rPr kumimoji="1" lang="ja-JP" altLang="en-US" sz="1200" dirty="0">
                          <a:solidFill>
                            <a:schemeClr val="tx1"/>
                          </a:solidFill>
                          <a:latin typeface="+mn-ea"/>
                          <a:ea typeface="+mn-ea"/>
                        </a:rPr>
                        <a:t>年度～令和元年度</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j-ea"/>
                          <a:ea typeface="+mj-ea"/>
                        </a:rPr>
                        <a:t>・主任相談支援専門員養成研修会の開催（</a:t>
                      </a:r>
                      <a:r>
                        <a:rPr kumimoji="1" lang="ja-JP" altLang="en-US" sz="1200" kern="1200">
                          <a:solidFill>
                            <a:schemeClr val="tx1"/>
                          </a:solidFill>
                          <a:latin typeface="+mj-ea"/>
                          <a:ea typeface="+mn-ea"/>
                          <a:cs typeface="+mn-cs"/>
                        </a:rPr>
                        <a:t>２ヶ年の</a:t>
                      </a:r>
                      <a:r>
                        <a:rPr kumimoji="1" lang="ja-JP" altLang="en-US" sz="1200">
                          <a:solidFill>
                            <a:schemeClr val="tx1"/>
                          </a:solidFill>
                          <a:latin typeface="+mj-ea"/>
                          <a:ea typeface="+mj-ea"/>
                        </a:rPr>
                        <a:t>国による直接養成）</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9741784"/>
                  </a:ext>
                </a:extLst>
              </a:tr>
              <a:tr h="136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平成</a:t>
                      </a:r>
                      <a:r>
                        <a:rPr kumimoji="1" lang="en-US" altLang="ja-JP" sz="1200" dirty="0">
                          <a:solidFill>
                            <a:schemeClr val="tx1"/>
                          </a:solidFill>
                          <a:latin typeface="+mn-ea"/>
                          <a:ea typeface="+mn-ea"/>
                        </a:rPr>
                        <a:t>30</a:t>
                      </a:r>
                      <a:r>
                        <a:rPr kumimoji="1" lang="ja-JP" altLang="en-US" sz="1200" dirty="0">
                          <a:solidFill>
                            <a:schemeClr val="tx1"/>
                          </a:solidFill>
                          <a:latin typeface="+mn-ea"/>
                          <a:ea typeface="+mn-ea"/>
                        </a:rPr>
                        <a:t>年</a:t>
                      </a:r>
                      <a:r>
                        <a:rPr kumimoji="1" lang="en-US" altLang="ja-JP" sz="1200" dirty="0">
                          <a:solidFill>
                            <a:schemeClr val="tx1"/>
                          </a:solidFill>
                          <a:latin typeface="+mn-ea"/>
                          <a:ea typeface="+mn-ea"/>
                        </a:rPr>
                        <a:t>3</a:t>
                      </a:r>
                      <a:r>
                        <a:rPr kumimoji="1" lang="ja-JP" altLang="en-US" sz="1200" dirty="0">
                          <a:solidFill>
                            <a:schemeClr val="tx1"/>
                          </a:solidFill>
                          <a:latin typeface="+mn-ea"/>
                          <a:ea typeface="+mn-ea"/>
                        </a:rPr>
                        <a:t>月</a:t>
                      </a:r>
                      <a:r>
                        <a:rPr kumimoji="1" lang="en-US" altLang="ja-JP" sz="1200" dirty="0">
                          <a:solidFill>
                            <a:schemeClr val="tx1"/>
                          </a:solidFill>
                          <a:latin typeface="+mn-ea"/>
                          <a:ea typeface="+mn-ea"/>
                        </a:rPr>
                        <a:t>22</a:t>
                      </a:r>
                      <a:r>
                        <a:rPr kumimoji="1" lang="ja-JP" altLang="en-US" sz="1200" dirty="0">
                          <a:solidFill>
                            <a:schemeClr val="tx1"/>
                          </a:solidFill>
                          <a:latin typeface="+mn-ea"/>
                          <a:ea typeface="+mn-ea"/>
                        </a:rPr>
                        <a:t>日</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j-ea"/>
                          <a:ea typeface="+mj-ea"/>
                        </a:rPr>
                        <a:t>・主任相談支援専門員の位置づけおよび主任相談支援専門員養成研修について規定した告示を公布。（適用日：平成３０年４月１日）</a:t>
                      </a:r>
                      <a:r>
                        <a:rPr kumimoji="1" lang="en-US" altLang="ja-JP" sz="1200">
                          <a:solidFill>
                            <a:schemeClr val="tx1"/>
                          </a:solidFill>
                          <a:latin typeface="+mj-ea"/>
                          <a:ea typeface="+mj-ea"/>
                        </a:rPr>
                        <a:t>※</a:t>
                      </a:r>
                      <a:r>
                        <a:rPr kumimoji="1" lang="ja-JP" altLang="en-US" sz="1200">
                          <a:solidFill>
                            <a:schemeClr val="tx1"/>
                          </a:solidFill>
                          <a:latin typeface="+mj-ea"/>
                          <a:ea typeface="+mj-ea"/>
                        </a:rPr>
                        <a:t>準備の整い次第、都道府県による研修を実施</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456756"/>
                  </a:ext>
                </a:extLst>
              </a:tr>
              <a:tr h="26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平成</a:t>
                      </a:r>
                      <a:r>
                        <a:rPr lang="en-US" altLang="ja-JP" sz="1200" dirty="0">
                          <a:solidFill>
                            <a:schemeClr val="tx1"/>
                          </a:solidFill>
                          <a:latin typeface="+mn-ea"/>
                          <a:ea typeface="+mn-ea"/>
                        </a:rPr>
                        <a:t>31</a:t>
                      </a:r>
                      <a:r>
                        <a:rPr lang="ja-JP" altLang="en-US" sz="1200" dirty="0">
                          <a:solidFill>
                            <a:schemeClr val="tx1"/>
                          </a:solidFill>
                          <a:latin typeface="+mn-ea"/>
                          <a:ea typeface="+mn-ea"/>
                        </a:rPr>
                        <a:t>年２月</a:t>
                      </a:r>
                      <a:r>
                        <a:rPr lang="en-US" altLang="ja-JP" sz="1200" dirty="0">
                          <a:solidFill>
                            <a:schemeClr val="tx1"/>
                          </a:solidFill>
                          <a:latin typeface="+mn-ea"/>
                          <a:ea typeface="+mn-ea"/>
                        </a:rPr>
                        <a:t>14</a:t>
                      </a:r>
                      <a:r>
                        <a:rPr lang="ja-JP" altLang="en-US" sz="1200" dirty="0">
                          <a:solidFill>
                            <a:schemeClr val="tx1"/>
                          </a:solidFill>
                          <a:latin typeface="+mn-ea"/>
                          <a:ea typeface="+mn-ea"/>
                        </a:rPr>
                        <a:t>日</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　～平成</a:t>
                      </a:r>
                      <a:r>
                        <a:rPr lang="en-US" altLang="ja-JP" sz="1200" dirty="0">
                          <a:solidFill>
                            <a:schemeClr val="tx1"/>
                          </a:solidFill>
                          <a:latin typeface="+mn-ea"/>
                          <a:ea typeface="+mn-ea"/>
                        </a:rPr>
                        <a:t>31</a:t>
                      </a:r>
                      <a:r>
                        <a:rPr lang="ja-JP" altLang="en-US" sz="1200" dirty="0">
                          <a:solidFill>
                            <a:schemeClr val="tx1"/>
                          </a:solidFill>
                          <a:latin typeface="+mn-ea"/>
                          <a:ea typeface="+mn-ea"/>
                        </a:rPr>
                        <a:t>年３月</a:t>
                      </a:r>
                      <a:r>
                        <a:rPr lang="en-US" altLang="ja-JP" sz="1200" dirty="0">
                          <a:solidFill>
                            <a:schemeClr val="tx1"/>
                          </a:solidFill>
                          <a:latin typeface="+mn-ea"/>
                          <a:ea typeface="+mn-ea"/>
                        </a:rPr>
                        <a:t>28</a:t>
                      </a:r>
                      <a:r>
                        <a:rPr lang="ja-JP" altLang="en-US" sz="1200" dirty="0">
                          <a:solidFill>
                            <a:schemeClr val="tx1"/>
                          </a:solidFill>
                          <a:latin typeface="+mn-ea"/>
                          <a:ea typeface="+mn-ea"/>
                        </a:rPr>
                        <a:t>日</a:t>
                      </a:r>
                      <a:endParaRPr kumimoji="1" lang="ja-JP" altLang="en-US"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j-ea"/>
                          <a:ea typeface="+mj-ea"/>
                        </a:rPr>
                        <a:t>・第６回</a:t>
                      </a:r>
                      <a:r>
                        <a:rPr lang="ja-JP" altLang="en-US" sz="1200" dirty="0">
                          <a:solidFill>
                            <a:schemeClr val="tx1"/>
                          </a:solidFill>
                          <a:latin typeface="+mj-ea"/>
                          <a:ea typeface="+mj-ea"/>
                        </a:rPr>
                        <a:t>～第９回相談支援の質の向上に関する検討会を開催（</a:t>
                      </a:r>
                      <a:r>
                        <a:rPr lang="ja-JP" altLang="en-US" sz="1200">
                          <a:solidFill>
                            <a:schemeClr val="tx1"/>
                          </a:solidFill>
                          <a:latin typeface="+mj-ea"/>
                          <a:ea typeface="+mj-ea"/>
                        </a:rPr>
                        <a:t>計４回）</a:t>
                      </a:r>
                      <a:endParaRPr lang="en-US" altLang="ja-JP" sz="1200" dirty="0">
                        <a:solidFill>
                          <a:schemeClr val="tx1"/>
                        </a:solidFill>
                        <a:latin typeface="+mj-ea"/>
                        <a:ea typeface="+mj-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0367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平成</a:t>
                      </a:r>
                      <a:r>
                        <a:rPr lang="en-US" altLang="ja-JP" sz="1200" dirty="0">
                          <a:solidFill>
                            <a:schemeClr val="tx1"/>
                          </a:solidFill>
                          <a:latin typeface="+mn-ea"/>
                          <a:ea typeface="+mn-ea"/>
                        </a:rPr>
                        <a:t>31</a:t>
                      </a:r>
                      <a:r>
                        <a:rPr lang="ja-JP" altLang="en-US" sz="1200" dirty="0">
                          <a:solidFill>
                            <a:schemeClr val="tx1"/>
                          </a:solidFill>
                          <a:latin typeface="+mn-ea"/>
                          <a:ea typeface="+mn-ea"/>
                        </a:rPr>
                        <a:t>年２月</a:t>
                      </a:r>
                      <a:r>
                        <a:rPr lang="en-US" altLang="ja-JP" sz="1200" dirty="0">
                          <a:solidFill>
                            <a:schemeClr val="tx1"/>
                          </a:solidFill>
                          <a:latin typeface="+mn-ea"/>
                          <a:ea typeface="+mn-ea"/>
                        </a:rPr>
                        <a:t>22</a:t>
                      </a:r>
                      <a:r>
                        <a:rPr lang="ja-JP" altLang="en-US" sz="1200" dirty="0">
                          <a:solidFill>
                            <a:schemeClr val="tx1"/>
                          </a:solidFill>
                          <a:latin typeface="+mn-ea"/>
                          <a:ea typeface="+mn-ea"/>
                        </a:rPr>
                        <a:t>日</a:t>
                      </a:r>
                      <a:endParaRPr kumimoji="1" lang="ja-JP" altLang="en-US"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j-ea"/>
                          <a:ea typeface="+mj-ea"/>
                        </a:rPr>
                        <a:t>・第</a:t>
                      </a:r>
                      <a:r>
                        <a:rPr lang="en-US" altLang="ja-JP" sz="1200">
                          <a:solidFill>
                            <a:schemeClr val="tx1"/>
                          </a:solidFill>
                          <a:latin typeface="+mj-ea"/>
                          <a:ea typeface="+mj-ea"/>
                        </a:rPr>
                        <a:t>93</a:t>
                      </a:r>
                      <a:r>
                        <a:rPr lang="ja-JP" altLang="en-US" sz="1200" dirty="0">
                          <a:solidFill>
                            <a:schemeClr val="tx1"/>
                          </a:solidFill>
                          <a:latin typeface="+mj-ea"/>
                          <a:ea typeface="+mj-ea"/>
                        </a:rPr>
                        <a:t>回社会保障審議会障害者部会において、検討会の進捗状況について報告</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726953"/>
                  </a:ext>
                </a:extLst>
              </a:tr>
              <a:tr h="121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平成</a:t>
                      </a:r>
                      <a:r>
                        <a:rPr lang="en-US" altLang="ja-JP" sz="1200" dirty="0">
                          <a:solidFill>
                            <a:schemeClr val="tx1"/>
                          </a:solidFill>
                          <a:latin typeface="+mn-ea"/>
                          <a:ea typeface="+mn-ea"/>
                        </a:rPr>
                        <a:t>31</a:t>
                      </a:r>
                      <a:r>
                        <a:rPr lang="ja-JP" altLang="en-US" sz="1200" dirty="0">
                          <a:solidFill>
                            <a:schemeClr val="tx1"/>
                          </a:solidFill>
                          <a:latin typeface="+mn-ea"/>
                          <a:ea typeface="+mn-ea"/>
                        </a:rPr>
                        <a:t>年４月</a:t>
                      </a:r>
                      <a:r>
                        <a:rPr lang="en-US" altLang="ja-JP" sz="1200" dirty="0">
                          <a:solidFill>
                            <a:schemeClr val="tx1"/>
                          </a:solidFill>
                          <a:latin typeface="+mn-ea"/>
                          <a:ea typeface="+mn-ea"/>
                        </a:rPr>
                        <a:t>10</a:t>
                      </a:r>
                      <a:r>
                        <a:rPr lang="ja-JP" altLang="en-US" sz="1200" dirty="0">
                          <a:solidFill>
                            <a:schemeClr val="tx1"/>
                          </a:solidFill>
                          <a:latin typeface="+mn-ea"/>
                          <a:ea typeface="+mn-ea"/>
                        </a:rPr>
                        <a:t>日</a:t>
                      </a:r>
                      <a:endParaRPr kumimoji="1" lang="ja-JP" altLang="en-US"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j-ea"/>
                          <a:ea typeface="+mj-ea"/>
                        </a:rPr>
                        <a:t>・</a:t>
                      </a:r>
                      <a:r>
                        <a:rPr lang="ja-JP" altLang="ja-JP" sz="1200">
                          <a:solidFill>
                            <a:schemeClr val="tx1"/>
                          </a:solidFill>
                          <a:latin typeface="+mj-ea"/>
                          <a:ea typeface="+mj-ea"/>
                        </a:rPr>
                        <a:t>「</a:t>
                      </a:r>
                      <a:r>
                        <a:rPr lang="ja-JP" altLang="ja-JP" sz="1200" dirty="0">
                          <a:solidFill>
                            <a:schemeClr val="tx1"/>
                          </a:solidFill>
                          <a:latin typeface="+mj-ea"/>
                          <a:ea typeface="+mj-ea"/>
                        </a:rPr>
                        <a:t>相談支援の質の向上に向けた検討会」（第６回～第９回）における議論の</a:t>
                      </a:r>
                      <a:r>
                        <a:rPr lang="ja-JP" altLang="ja-JP" sz="1200">
                          <a:solidFill>
                            <a:schemeClr val="tx1"/>
                          </a:solidFill>
                          <a:latin typeface="+mj-ea"/>
                          <a:ea typeface="+mj-ea"/>
                        </a:rPr>
                        <a:t>取りまとめ</a:t>
                      </a:r>
                      <a:r>
                        <a:rPr lang="ja-JP" altLang="en-US" sz="1200">
                          <a:solidFill>
                            <a:schemeClr val="tx1"/>
                          </a:solidFill>
                          <a:latin typeface="+mj-ea"/>
                          <a:ea typeface="+mj-ea"/>
                        </a:rPr>
                        <a:t>を公表</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372530"/>
                  </a:ext>
                </a:extLst>
              </a:tr>
              <a:tr h="285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令和元年６月６日～</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kumimoji="1" lang="ja-JP" altLang="en-US" sz="1200">
                          <a:solidFill>
                            <a:schemeClr val="tx1"/>
                          </a:solidFill>
                          <a:latin typeface="+mj-ea"/>
                          <a:ea typeface="+mj-ea"/>
                        </a:rPr>
                        <a:t>・相談支援の質の向上に向けた検討会ワーキンググループにて、令和２年度相談支援従事者指導者養成研修における講義資料及び研修実施ガイドラインについて議論</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541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令和元年６月</a:t>
                      </a:r>
                      <a:r>
                        <a:rPr lang="en-US" altLang="ja-JP" sz="1200" dirty="0">
                          <a:solidFill>
                            <a:schemeClr val="tx1"/>
                          </a:solidFill>
                          <a:latin typeface="+mn-ea"/>
                          <a:ea typeface="+mn-ea"/>
                        </a:rPr>
                        <a:t>24</a:t>
                      </a:r>
                      <a:r>
                        <a:rPr lang="ja-JP" altLang="en-US" sz="1200" dirty="0">
                          <a:solidFill>
                            <a:schemeClr val="tx1"/>
                          </a:solidFill>
                          <a:latin typeface="+mn-ea"/>
                          <a:ea typeface="+mn-ea"/>
                        </a:rPr>
                        <a:t>日</a:t>
                      </a:r>
                      <a:endParaRPr lang="en-US" altLang="ja-JP" sz="12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ja-JP" altLang="en-US" sz="1200">
                          <a:solidFill>
                            <a:schemeClr val="tx1"/>
                          </a:solidFill>
                          <a:latin typeface="+mj-ea"/>
                          <a:ea typeface="+mj-ea"/>
                        </a:rPr>
                        <a:t>・第</a:t>
                      </a:r>
                      <a:r>
                        <a:rPr lang="en-US" altLang="ja-JP" sz="1200">
                          <a:solidFill>
                            <a:schemeClr val="tx1"/>
                          </a:solidFill>
                          <a:latin typeface="+mj-ea"/>
                          <a:ea typeface="+mj-ea"/>
                        </a:rPr>
                        <a:t>94</a:t>
                      </a:r>
                      <a:r>
                        <a:rPr lang="ja-JP" altLang="en-US" sz="1200" dirty="0">
                          <a:solidFill>
                            <a:schemeClr val="tx1"/>
                          </a:solidFill>
                          <a:latin typeface="+mj-ea"/>
                          <a:ea typeface="+mj-ea"/>
                        </a:rPr>
                        <a:t>回社会保障審議会障害者部会において、検討会の検討結果について報告</a:t>
                      </a:r>
                      <a:endParaRPr kumimoji="1" lang="ja-JP" altLang="en-US" sz="1200" dirty="0">
                        <a:solidFill>
                          <a:schemeClr val="tx1"/>
                        </a:solidFill>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5731180"/>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令和元年９月</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kumimoji="1" lang="ja-JP" altLang="en-US" sz="1200">
                          <a:solidFill>
                            <a:schemeClr val="tx1"/>
                          </a:solidFill>
                          <a:latin typeface="+mj-ea"/>
                          <a:ea typeface="+mj-ea"/>
                        </a:rPr>
                        <a:t>・告示を改正し</a:t>
                      </a:r>
                      <a:r>
                        <a:rPr kumimoji="1" lang="ja-JP" altLang="en-US" sz="1200" kern="1200">
                          <a:solidFill>
                            <a:schemeClr val="tx1"/>
                          </a:solidFill>
                          <a:latin typeface="+mj-ea"/>
                          <a:ea typeface="+mn-ea"/>
                          <a:cs typeface="+mn-cs"/>
                        </a:rPr>
                        <a:t>（施行日は令和２年４月１日）</a:t>
                      </a:r>
                      <a:r>
                        <a:rPr kumimoji="1" lang="ja-JP" altLang="en-US" sz="1200">
                          <a:solidFill>
                            <a:schemeClr val="tx1"/>
                          </a:solidFill>
                          <a:latin typeface="+mj-ea"/>
                          <a:ea typeface="+mj-ea"/>
                        </a:rPr>
                        <a:t>、標準カリキュラムを改定。</a:t>
                      </a:r>
                      <a:endParaRPr kumimoji="1" lang="en-US" altLang="ja-JP" sz="1200">
                        <a:solidFill>
                          <a:schemeClr val="tx1"/>
                        </a:solidFill>
                        <a:latin typeface="+mj-ea"/>
                        <a:ea typeface="+mj-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182037"/>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令和</a:t>
                      </a:r>
                      <a:r>
                        <a:rPr kumimoji="1" lang="en-US" altLang="ja-JP" sz="1200" dirty="0">
                          <a:solidFill>
                            <a:schemeClr val="tx1"/>
                          </a:solidFill>
                          <a:latin typeface="+mn-ea"/>
                          <a:ea typeface="+mn-ea"/>
                        </a:rPr>
                        <a:t>2</a:t>
                      </a:r>
                      <a:r>
                        <a:rPr kumimoji="1" lang="ja-JP" altLang="en-US" sz="1200" dirty="0">
                          <a:solidFill>
                            <a:schemeClr val="tx1"/>
                          </a:solidFill>
                          <a:latin typeface="+mn-ea"/>
                          <a:ea typeface="+mn-ea"/>
                        </a:rPr>
                        <a:t>年度～</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kumimoji="1" lang="ja-JP" altLang="en-US" sz="1200" dirty="0">
                          <a:solidFill>
                            <a:schemeClr val="tx1"/>
                          </a:solidFill>
                          <a:latin typeface="+mj-ea"/>
                          <a:ea typeface="+mj-ea"/>
                        </a:rPr>
                        <a:t>・初任者研修・現任研修新カリキュラムへ移行、都道府県等による主任養成本格開始。</a:t>
                      </a:r>
                    </a:p>
                    <a:p>
                      <a:pPr marL="0" indent="0">
                        <a:buNone/>
                      </a:pPr>
                      <a:r>
                        <a:rPr kumimoji="1" lang="ja-JP" altLang="en-US" sz="1200" dirty="0">
                          <a:solidFill>
                            <a:schemeClr val="tx1"/>
                          </a:solidFill>
                          <a:latin typeface="+mj-ea"/>
                          <a:ea typeface="+mj-ea"/>
                        </a:rPr>
                        <a:t>・相談支援従事者指導者養成研修</a:t>
                      </a:r>
                      <a:r>
                        <a:rPr kumimoji="1" lang="en-US" altLang="ja-JP" sz="1200" baseline="30000" dirty="0">
                          <a:solidFill>
                            <a:schemeClr val="tx1"/>
                          </a:solidFill>
                          <a:latin typeface="+mj-ea"/>
                          <a:ea typeface="+mj-ea"/>
                        </a:rPr>
                        <a:t>※</a:t>
                      </a:r>
                      <a:r>
                        <a:rPr kumimoji="1" lang="ja-JP" altLang="en-US" sz="1200" dirty="0">
                          <a:solidFill>
                            <a:schemeClr val="tx1"/>
                          </a:solidFill>
                          <a:latin typeface="+mj-ea"/>
                          <a:ea typeface="+mj-ea"/>
                        </a:rPr>
                        <a:t>に主任研修の指導者養成の内容を取り込み４日間化。</a:t>
                      </a:r>
                      <a:endParaRPr kumimoji="1" lang="en-US" altLang="ja-JP" sz="1200" dirty="0">
                        <a:solidFill>
                          <a:schemeClr val="tx1"/>
                        </a:solidFill>
                        <a:latin typeface="+mj-ea"/>
                        <a:ea typeface="+mj-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428100"/>
                  </a:ext>
                </a:extLst>
              </a:tr>
            </a:tbl>
          </a:graphicData>
        </a:graphic>
      </p:graphicFrame>
    </p:spTree>
    <p:extLst>
      <p:ext uri="{BB962C8B-B14F-4D97-AF65-F5344CB8AC3E}">
        <p14:creationId xmlns:p14="http://schemas.microsoft.com/office/powerpoint/2010/main" val="1127273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10"/>
          <p:cNvSpPr>
            <a:spLocks noChangeArrowheads="1"/>
          </p:cNvSpPr>
          <p:nvPr/>
        </p:nvSpPr>
        <p:spPr bwMode="auto">
          <a:xfrm rot="5400000">
            <a:off x="6104906" y="2400363"/>
            <a:ext cx="453261" cy="2757075"/>
          </a:xfrm>
          <a:prstGeom prst="upArrow">
            <a:avLst>
              <a:gd name="adj1" fmla="val 48352"/>
              <a:gd name="adj2" fmla="val 45699"/>
            </a:avLst>
          </a:prstGeom>
          <a:solidFill>
            <a:schemeClr val="accent1"/>
          </a:solidFill>
          <a:ln>
            <a:noFill/>
            <a:headEnd/>
            <a:tailEnd/>
          </a:ln>
        </p:spPr>
        <p:style>
          <a:lnRef idx="1">
            <a:schemeClr val="accent5"/>
          </a:lnRef>
          <a:fillRef idx="2">
            <a:schemeClr val="accent5"/>
          </a:fillRef>
          <a:effectRef idx="1">
            <a:schemeClr val="accent5"/>
          </a:effectRef>
          <a:fontRef idx="minor">
            <a:schemeClr val="dk1"/>
          </a:fontRef>
        </p:style>
        <p:txBody>
          <a:bodyPr vert="eaVert" wrap="none" lIns="70661" tIns="35331" rIns="70661" bIns="35331" anchor="ctr"/>
          <a:lstStyle/>
          <a:p>
            <a:endParaRPr lang="ja-JP" altLang="en-US" sz="1855" dirty="0">
              <a:solidFill>
                <a:srgbClr val="000000"/>
              </a:solidFill>
              <a:latin typeface="Calibri"/>
              <a:ea typeface="ＭＳ Ｐゴシック" panose="020B0600070205080204" pitchFamily="50" charset="-128"/>
            </a:endParaRPr>
          </a:p>
        </p:txBody>
      </p:sp>
      <p:sp>
        <p:nvSpPr>
          <p:cNvPr id="38" name="正方形/長方形 37"/>
          <p:cNvSpPr/>
          <p:nvPr/>
        </p:nvSpPr>
        <p:spPr>
          <a:xfrm>
            <a:off x="5332753" y="2924945"/>
            <a:ext cx="1981541" cy="2592288"/>
          </a:xfrm>
          <a:prstGeom prst="rect">
            <a:avLst/>
          </a:prstGeom>
          <a:solidFill>
            <a:schemeClr val="bg1"/>
          </a:solid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相談支援専門員制度について（令和２年４月１日～）</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34552"/>
            <a:ext cx="9907200" cy="1349696"/>
          </a:xfrm>
          <a:solidFill>
            <a:schemeClr val="bg2"/>
          </a:solidFill>
        </p:spPr>
        <p:txBody>
          <a:bodyPr/>
          <a:lstStyle/>
          <a:p>
            <a:pPr algn="r">
              <a:lnSpc>
                <a:spcPts val="1000"/>
              </a:lnSpc>
            </a:pPr>
            <a:r>
              <a:rPr lang="ja-JP" altLang="en-US" sz="1100" dirty="0"/>
              <a:t>　</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17</a:t>
            </a:fld>
            <a:endParaRPr lang="en-US" dirty="0"/>
          </a:p>
        </p:txBody>
      </p:sp>
      <p:sp>
        <p:nvSpPr>
          <p:cNvPr id="14" name="四角形 2">
            <a:extLst>
              <a:ext uri="{FF2B5EF4-FFF2-40B4-BE49-F238E27FC236}">
                <a16:creationId xmlns:a16="http://schemas.microsoft.com/office/drawing/2014/main" id="{F5DDAAD5-74AC-AD44-9C9F-45BE5DA18529}"/>
              </a:ext>
            </a:extLst>
          </p:cNvPr>
          <p:cNvSpPr/>
          <p:nvPr/>
        </p:nvSpPr>
        <p:spPr>
          <a:xfrm>
            <a:off x="200472" y="908720"/>
            <a:ext cx="9577064" cy="11521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47448" indent="-147448">
              <a:lnSpc>
                <a:spcPct val="110000"/>
              </a:lnSpc>
            </a:pPr>
            <a:r>
              <a:rPr lang="ja-JP" altLang="en-US" sz="1023" dirty="0">
                <a:solidFill>
                  <a:schemeClr val="tx1"/>
                </a:solidFill>
              </a:rPr>
              <a:t>○　意思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養成するため、</a:t>
            </a:r>
            <a:r>
              <a:rPr lang="ja-JP" altLang="en-US" sz="1023" b="1" u="sng" dirty="0">
                <a:solidFill>
                  <a:schemeClr val="tx1"/>
                </a:solidFill>
              </a:rPr>
              <a:t>カリキュラムの内容を充実させる改定を実施した</a:t>
            </a:r>
            <a:r>
              <a:rPr lang="ja-JP" altLang="en-US" sz="1023" b="1" dirty="0">
                <a:solidFill>
                  <a:schemeClr val="tx1"/>
                </a:solidFill>
              </a:rPr>
              <a:t>。</a:t>
            </a:r>
            <a:endParaRPr lang="en-US" altLang="ja-JP" sz="1023" b="1" dirty="0">
              <a:solidFill>
                <a:schemeClr val="tx1"/>
              </a:solidFill>
            </a:endParaRPr>
          </a:p>
          <a:p>
            <a:pPr marL="147448" indent="-147448">
              <a:lnSpc>
                <a:spcPts val="500"/>
              </a:lnSpc>
            </a:pPr>
            <a:endParaRPr lang="en-US" altLang="ja-JP" sz="681" b="1" dirty="0">
              <a:solidFill>
                <a:schemeClr val="tx1"/>
              </a:solidFill>
            </a:endParaRPr>
          </a:p>
          <a:p>
            <a:pPr marL="147448" indent="-147448">
              <a:lnSpc>
                <a:spcPct val="110000"/>
              </a:lnSpc>
            </a:pPr>
            <a:r>
              <a:rPr lang="ja-JP" altLang="en-US" sz="1023" dirty="0">
                <a:solidFill>
                  <a:schemeClr val="tx1"/>
                </a:solidFill>
              </a:rPr>
              <a:t>○　実践力の高い相談支援専門員養成のために、実践の積み重ねを行いながらスキルアップできるよう、現任研修の受講にあたり、相談支援に関する</a:t>
            </a:r>
            <a:r>
              <a:rPr lang="ja-JP" altLang="en-US" sz="1023" b="1" u="sng" dirty="0">
                <a:solidFill>
                  <a:schemeClr val="tx1"/>
                </a:solidFill>
              </a:rPr>
              <a:t>一定の実務経験の要件</a:t>
            </a:r>
            <a:r>
              <a:rPr lang="en-US" altLang="ja-JP" sz="1023" b="1" u="sng" dirty="0">
                <a:solidFill>
                  <a:schemeClr val="tx1"/>
                </a:solidFill>
                <a:latin typeface="+mn-ea"/>
              </a:rPr>
              <a:t>(※</a:t>
            </a:r>
            <a:r>
              <a:rPr lang="ja-JP" altLang="en-US" sz="1023" b="1" u="sng" dirty="0">
                <a:solidFill>
                  <a:schemeClr val="tx1"/>
                </a:solidFill>
                <a:latin typeface="+mn-ea"/>
              </a:rPr>
              <a:t>１</a:t>
            </a:r>
            <a:r>
              <a:rPr lang="en-US" altLang="ja-JP" sz="1023" b="1" u="sng" dirty="0">
                <a:solidFill>
                  <a:schemeClr val="tx1"/>
                </a:solidFill>
                <a:latin typeface="+mn-ea"/>
              </a:rPr>
              <a:t>)</a:t>
            </a:r>
            <a:r>
              <a:rPr lang="ja-JP" altLang="en-US" sz="1023" dirty="0">
                <a:solidFill>
                  <a:schemeClr val="tx1"/>
                </a:solidFill>
              </a:rPr>
              <a:t>を追加</a:t>
            </a:r>
            <a:r>
              <a:rPr lang="ja-JP" altLang="en-US" sz="937" dirty="0">
                <a:solidFill>
                  <a:schemeClr val="tx1"/>
                </a:solidFill>
                <a:latin typeface="ＭＳ 明朝" panose="02020609040205080304" pitchFamily="17" charset="-128"/>
                <a:ea typeface="ＭＳ 明朝" panose="02020609040205080304" pitchFamily="17" charset="-128"/>
              </a:rPr>
              <a:t>。</a:t>
            </a:r>
            <a:r>
              <a:rPr lang="ja-JP" altLang="en-US" sz="1023" dirty="0">
                <a:solidFill>
                  <a:schemeClr val="tx1"/>
                </a:solidFill>
              </a:rPr>
              <a:t>（</a:t>
            </a:r>
            <a:r>
              <a:rPr lang="en-US" altLang="ja-JP" sz="1023" dirty="0">
                <a:solidFill>
                  <a:schemeClr val="tx1"/>
                </a:solidFill>
              </a:rPr>
              <a:t>※</a:t>
            </a:r>
            <a:r>
              <a:rPr lang="ja-JP" altLang="en-US" sz="1023" dirty="0">
                <a:solidFill>
                  <a:schemeClr val="tx1"/>
                </a:solidFill>
              </a:rPr>
              <a:t>経過措置： 旧カリキュラム修了者の初回の受講時は従前の例による。）</a:t>
            </a:r>
            <a:endParaRPr lang="en-US" altLang="ja-JP" sz="1023" dirty="0">
              <a:solidFill>
                <a:schemeClr val="tx1"/>
              </a:solidFill>
            </a:endParaRPr>
          </a:p>
          <a:p>
            <a:pPr marL="147448" indent="-147448">
              <a:lnSpc>
                <a:spcPts val="500"/>
              </a:lnSpc>
            </a:pPr>
            <a:endParaRPr lang="en-US" altLang="ja-JP" sz="681" dirty="0">
              <a:solidFill>
                <a:schemeClr val="tx1"/>
              </a:solidFill>
            </a:endParaRPr>
          </a:p>
          <a:p>
            <a:pPr marL="147448" indent="-147448">
              <a:lnSpc>
                <a:spcPct val="110000"/>
              </a:lnSpc>
            </a:pPr>
            <a:r>
              <a:rPr lang="ja-JP" altLang="en-US" sz="1023" dirty="0">
                <a:solidFill>
                  <a:schemeClr val="tx1"/>
                </a:solidFill>
              </a:rPr>
              <a:t>○　さらに、地域づくり、人材育成、困難事例への対応など地域の中核的な役割を担う専門職を育成するとともに、相談支援専門員のキャリアパスを明確にし、目指すべき将来像及びやりがいをもって長期に働ける環境を整えるため、</a:t>
            </a:r>
            <a:r>
              <a:rPr lang="ja-JP" altLang="en-US" sz="1023" b="1" u="sng" dirty="0">
                <a:solidFill>
                  <a:schemeClr val="tx1"/>
                </a:solidFill>
              </a:rPr>
              <a:t>主任相談支援専門員研修を創設</a:t>
            </a:r>
            <a:r>
              <a:rPr lang="en-US" altLang="zh-TW" sz="1023" dirty="0">
                <a:solidFill>
                  <a:schemeClr val="tx1"/>
                </a:solidFill>
              </a:rPr>
              <a:t>(H30</a:t>
            </a:r>
            <a:r>
              <a:rPr lang="zh-TW" altLang="en-US" sz="1023" dirty="0">
                <a:solidFill>
                  <a:schemeClr val="tx1"/>
                </a:solidFill>
              </a:rPr>
              <a:t>年度創設、</a:t>
            </a:r>
            <a:r>
              <a:rPr lang="en-US" altLang="zh-TW" sz="1023" dirty="0">
                <a:solidFill>
                  <a:schemeClr val="tx1"/>
                </a:solidFill>
              </a:rPr>
              <a:t>H31</a:t>
            </a:r>
            <a:r>
              <a:rPr lang="zh-TW" altLang="en-US" sz="1023" dirty="0">
                <a:solidFill>
                  <a:schemeClr val="tx1"/>
                </a:solidFill>
              </a:rPr>
              <a:t>年度～養成開始</a:t>
            </a:r>
            <a:r>
              <a:rPr lang="en-US" altLang="zh-TW" sz="1023" dirty="0">
                <a:solidFill>
                  <a:schemeClr val="tx1"/>
                </a:solidFill>
              </a:rPr>
              <a:t>) </a:t>
            </a:r>
            <a:r>
              <a:rPr lang="ja-JP" altLang="en-US" sz="1023" dirty="0">
                <a:solidFill>
                  <a:schemeClr val="tx1"/>
                </a:solidFill>
              </a:rPr>
              <a:t>。</a:t>
            </a:r>
            <a:endParaRPr lang="en-US" altLang="ja-JP" sz="1023" dirty="0">
              <a:solidFill>
                <a:schemeClr val="tx1"/>
              </a:solidFill>
            </a:endParaRPr>
          </a:p>
        </p:txBody>
      </p:sp>
      <p:sp>
        <p:nvSpPr>
          <p:cNvPr id="17" name="正方形/長方形 16"/>
          <p:cNvSpPr/>
          <p:nvPr/>
        </p:nvSpPr>
        <p:spPr>
          <a:xfrm>
            <a:off x="200473" y="2924944"/>
            <a:ext cx="2520280" cy="3240359"/>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algn="ctr"/>
            <a:endParaRPr lang="ja-JP" altLang="en-US" sz="928" b="1">
              <a:solidFill>
                <a:prstClr val="black"/>
              </a:solidFill>
              <a:latin typeface="Calibri"/>
              <a:ea typeface="ＭＳ Ｐゴシック" panose="020B0600070205080204" pitchFamily="50" charset="-128"/>
            </a:endParaRPr>
          </a:p>
          <a:p>
            <a:pPr algn="ctr"/>
            <a:endParaRPr lang="ja-JP" altLang="en-US" sz="928" b="1">
              <a:solidFill>
                <a:prstClr val="black"/>
              </a:solidFill>
              <a:latin typeface="Calibri"/>
              <a:ea typeface="ＭＳ Ｐゴシック" panose="020B0600070205080204" pitchFamily="50" charset="-128"/>
            </a:endParaRPr>
          </a:p>
          <a:p>
            <a:pPr algn="ctr"/>
            <a:endParaRPr lang="ja-JP" altLang="en-US" sz="928" b="1">
              <a:solidFill>
                <a:prstClr val="black"/>
              </a:solidFill>
              <a:latin typeface="Calibri"/>
              <a:ea typeface="ＭＳ Ｐゴシック" panose="020B0600070205080204" pitchFamily="50" charset="-128"/>
            </a:endParaRPr>
          </a:p>
          <a:p>
            <a:pPr algn="ctr"/>
            <a:r>
              <a:rPr lang="ja-JP" altLang="en-US" sz="1200" b="1">
                <a:solidFill>
                  <a:prstClr val="black"/>
                </a:solidFill>
                <a:latin typeface="+mj-ea"/>
                <a:ea typeface="+mj-ea"/>
              </a:rPr>
              <a:t>相談支援専門員としての配置要件</a:t>
            </a:r>
          </a:p>
        </p:txBody>
      </p:sp>
      <p:sp>
        <p:nvSpPr>
          <p:cNvPr id="18" name="正方形/長方形 17"/>
          <p:cNvSpPr/>
          <p:nvPr/>
        </p:nvSpPr>
        <p:spPr>
          <a:xfrm>
            <a:off x="344488" y="3070074"/>
            <a:ext cx="1005470" cy="1477220"/>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050" b="1">
                <a:solidFill>
                  <a:prstClr val="black"/>
                </a:solidFill>
                <a:latin typeface="+mj-ea"/>
                <a:ea typeface="+mj-ea"/>
              </a:rPr>
              <a:t>実務経験</a:t>
            </a:r>
          </a:p>
          <a:p>
            <a:pPr algn="ctr"/>
            <a:endParaRPr lang="ja-JP" altLang="en-US" sz="928" b="1">
              <a:solidFill>
                <a:prstClr val="black"/>
              </a:solidFill>
              <a:latin typeface="+mj-ea"/>
              <a:ea typeface="+mj-ea"/>
            </a:endParaRPr>
          </a:p>
          <a:p>
            <a:r>
              <a:rPr lang="ja-JP" altLang="en-US" sz="900">
                <a:solidFill>
                  <a:prstClr val="black"/>
                </a:solidFill>
                <a:latin typeface="+mj-ea"/>
                <a:ea typeface="+mj-ea"/>
              </a:rPr>
              <a:t>障害者の保健・医療・福祉・就労・教育の分野における直接支援・相談支援などの業務における実務経験</a:t>
            </a:r>
          </a:p>
          <a:p>
            <a:r>
              <a:rPr lang="ja-JP" altLang="en-US" sz="900">
                <a:solidFill>
                  <a:prstClr val="black"/>
                </a:solidFill>
                <a:latin typeface="+mj-ea"/>
                <a:ea typeface="+mj-ea"/>
              </a:rPr>
              <a:t>（３～１０年）</a:t>
            </a:r>
          </a:p>
        </p:txBody>
      </p:sp>
      <p:sp>
        <p:nvSpPr>
          <p:cNvPr id="19" name="正方形/長方形 18"/>
          <p:cNvSpPr/>
          <p:nvPr/>
        </p:nvSpPr>
        <p:spPr>
          <a:xfrm>
            <a:off x="7833320" y="2924944"/>
            <a:ext cx="1799629" cy="2592288"/>
          </a:xfrm>
          <a:prstGeom prst="rect">
            <a:avLst/>
          </a:prstGeom>
          <a:ln w="25400">
            <a:solidFill>
              <a:srgbClr val="C0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b="1">
              <a:solidFill>
                <a:srgbClr val="000000"/>
              </a:solidFill>
              <a:latin typeface="+mj-ea"/>
              <a:ea typeface="+mj-ea"/>
            </a:endParaRPr>
          </a:p>
          <a:p>
            <a:pPr algn="ctr">
              <a:lnSpc>
                <a:spcPts val="453"/>
              </a:lnSpc>
            </a:pPr>
            <a:endParaRPr lang="ja-JP" altLang="en-US" sz="1200" b="1">
              <a:solidFill>
                <a:srgbClr val="000000"/>
              </a:solidFill>
              <a:latin typeface="+mj-ea"/>
              <a:ea typeface="+mj-ea"/>
            </a:endParaRPr>
          </a:p>
          <a:p>
            <a:pPr algn="ctr"/>
            <a:r>
              <a:rPr lang="ja-JP" altLang="en-US" sz="1200" b="1">
                <a:solidFill>
                  <a:srgbClr val="000000"/>
                </a:solidFill>
                <a:latin typeface="+mj-ea"/>
                <a:ea typeface="+mj-ea"/>
              </a:rPr>
              <a:t>引き続き相談支援専門員として配置可</a:t>
            </a: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p:txBody>
      </p:sp>
      <p:sp>
        <p:nvSpPr>
          <p:cNvPr id="20" name="正方形/長方形 19"/>
          <p:cNvSpPr/>
          <p:nvPr/>
        </p:nvSpPr>
        <p:spPr>
          <a:xfrm>
            <a:off x="1738978" y="3081724"/>
            <a:ext cx="837981" cy="146557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b="1">
                <a:solidFill>
                  <a:prstClr val="black"/>
                </a:solidFill>
                <a:latin typeface="+mj-ea"/>
                <a:ea typeface="+mj-ea"/>
              </a:rPr>
              <a:t>研修修了</a:t>
            </a:r>
          </a:p>
          <a:p>
            <a:pPr algn="ctr">
              <a:lnSpc>
                <a:spcPts val="545"/>
              </a:lnSpc>
            </a:pPr>
            <a:endParaRPr lang="ja-JP" altLang="en-US" sz="850">
              <a:solidFill>
                <a:prstClr val="black"/>
              </a:solidFill>
              <a:latin typeface="+mj-ea"/>
              <a:ea typeface="+mj-ea"/>
            </a:endParaRPr>
          </a:p>
          <a:p>
            <a:pPr algn="ctr"/>
            <a:r>
              <a:rPr lang="ja-JP" altLang="en-US" sz="850">
                <a:solidFill>
                  <a:prstClr val="black"/>
                </a:solidFill>
                <a:latin typeface="+mj-ea"/>
                <a:ea typeface="+mj-ea"/>
              </a:rPr>
              <a:t>初任者研修</a:t>
            </a:r>
            <a:endParaRPr lang="en-US" altLang="ja-JP" sz="850" dirty="0">
              <a:solidFill>
                <a:prstClr val="black"/>
              </a:solidFill>
              <a:latin typeface="+mj-ea"/>
              <a:ea typeface="+mj-ea"/>
            </a:endParaRPr>
          </a:p>
          <a:p>
            <a:pPr algn="ctr"/>
            <a:r>
              <a:rPr lang="en-US" altLang="ja-JP" sz="816" b="1">
                <a:solidFill>
                  <a:srgbClr val="FF0000"/>
                </a:solidFill>
                <a:latin typeface="+mj-ea"/>
                <a:ea typeface="+mj-ea"/>
              </a:rPr>
              <a:t>【42.5h】</a:t>
            </a:r>
            <a:endParaRPr lang="ja-JP" altLang="en-US" sz="816" b="1">
              <a:solidFill>
                <a:srgbClr val="FF0000"/>
              </a:solidFill>
              <a:latin typeface="+mj-ea"/>
              <a:ea typeface="+mj-ea"/>
            </a:endParaRPr>
          </a:p>
          <a:p>
            <a:pPr algn="ctr"/>
            <a:endParaRPr lang="ja-JP" altLang="en-US" sz="816" b="1">
              <a:solidFill>
                <a:srgbClr val="FF0000"/>
              </a:solidFill>
              <a:latin typeface="+mj-ea"/>
              <a:ea typeface="+mj-ea"/>
            </a:endParaRPr>
          </a:p>
          <a:p>
            <a:pPr algn="ctr"/>
            <a:r>
              <a:rPr lang="ja-JP" altLang="en-US" sz="816">
                <a:solidFill>
                  <a:schemeClr val="tx1"/>
                </a:solidFill>
                <a:latin typeface="+mj-ea"/>
                <a:ea typeface="+mj-ea"/>
              </a:rPr>
              <a:t>講義・演習</a:t>
            </a:r>
          </a:p>
          <a:p>
            <a:pPr algn="ctr"/>
            <a:r>
              <a:rPr lang="ja-JP" altLang="en-US" sz="816">
                <a:solidFill>
                  <a:schemeClr val="tx1"/>
                </a:solidFill>
                <a:latin typeface="+mj-ea"/>
                <a:ea typeface="+mj-ea"/>
              </a:rPr>
              <a:t>・実習</a:t>
            </a:r>
            <a:endParaRPr lang="ja-JP" altLang="en-US" sz="816" b="1">
              <a:solidFill>
                <a:srgbClr val="FF0000"/>
              </a:solidFill>
              <a:latin typeface="+mj-ea"/>
              <a:ea typeface="+mj-ea"/>
            </a:endParaRPr>
          </a:p>
          <a:p>
            <a:pPr algn="ctr"/>
            <a:endParaRPr lang="ja-JP" altLang="en-US" sz="816" b="1">
              <a:solidFill>
                <a:srgbClr val="FF0000"/>
              </a:solidFill>
              <a:latin typeface="+mj-ea"/>
              <a:ea typeface="+mj-ea"/>
            </a:endParaRPr>
          </a:p>
          <a:p>
            <a:pPr algn="ctr"/>
            <a:endParaRPr lang="en-US" altLang="ja-JP" sz="816" b="1">
              <a:solidFill>
                <a:srgbClr val="FF0000"/>
              </a:solidFill>
              <a:latin typeface="+mj-ea"/>
              <a:ea typeface="+mj-ea"/>
            </a:endParaRPr>
          </a:p>
        </p:txBody>
      </p:sp>
      <p:sp>
        <p:nvSpPr>
          <p:cNvPr id="21" name="正方形/長方形 20"/>
          <p:cNvSpPr/>
          <p:nvPr/>
        </p:nvSpPr>
        <p:spPr>
          <a:xfrm>
            <a:off x="3139737" y="2450348"/>
            <a:ext cx="6493212" cy="33058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50" dirty="0">
                <a:solidFill>
                  <a:prstClr val="black"/>
                </a:solidFill>
                <a:latin typeface="+mj-ea"/>
                <a:ea typeface="+mj-ea"/>
              </a:rPr>
              <a:t>専門コース別研修（任意研修）</a:t>
            </a:r>
            <a:endParaRPr lang="en-US" altLang="ja-JP" sz="850" dirty="0">
              <a:solidFill>
                <a:prstClr val="black"/>
              </a:solidFill>
              <a:latin typeface="+mj-ea"/>
              <a:ea typeface="+mj-ea"/>
            </a:endParaRPr>
          </a:p>
          <a:p>
            <a:pPr algn="ctr"/>
            <a:r>
              <a:rPr lang="en-US" altLang="ja-JP" sz="726">
                <a:solidFill>
                  <a:prstClr val="black"/>
                </a:solidFill>
                <a:latin typeface="+mj-ea"/>
                <a:ea typeface="+mj-ea"/>
              </a:rPr>
              <a:t>※</a:t>
            </a:r>
            <a:r>
              <a:rPr lang="ja-JP" altLang="en-US" sz="726">
                <a:solidFill>
                  <a:prstClr val="black"/>
                </a:solidFill>
                <a:latin typeface="+mj-ea"/>
                <a:ea typeface="+mj-ea"/>
              </a:rPr>
              <a:t>今後カリキュラム改定や一部必須化及び主任</a:t>
            </a:r>
            <a:r>
              <a:rPr lang="ja-JP" altLang="en-US" sz="726" dirty="0">
                <a:solidFill>
                  <a:prstClr val="black"/>
                </a:solidFill>
                <a:latin typeface="+mj-ea"/>
                <a:ea typeface="+mj-ea"/>
              </a:rPr>
              <a:t>研修受講</a:t>
            </a:r>
            <a:r>
              <a:rPr lang="ja-JP" altLang="en-US" sz="726">
                <a:solidFill>
                  <a:prstClr val="black"/>
                </a:solidFill>
                <a:latin typeface="+mj-ea"/>
                <a:ea typeface="+mj-ea"/>
              </a:rPr>
              <a:t>の要件化について検討</a:t>
            </a:r>
            <a:endParaRPr lang="en-US" altLang="ja-JP" sz="726" dirty="0">
              <a:solidFill>
                <a:prstClr val="black"/>
              </a:solidFill>
              <a:latin typeface="+mj-ea"/>
              <a:ea typeface="+mj-ea"/>
            </a:endParaRPr>
          </a:p>
        </p:txBody>
      </p:sp>
      <p:sp>
        <p:nvSpPr>
          <p:cNvPr id="25" name="加算記号 60"/>
          <p:cNvSpPr/>
          <p:nvPr/>
        </p:nvSpPr>
        <p:spPr>
          <a:xfrm>
            <a:off x="1349958" y="3645024"/>
            <a:ext cx="394403" cy="348042"/>
          </a:xfrm>
          <a:prstGeom prst="mathPlus">
            <a:avLst/>
          </a:prstGeom>
          <a:solidFill>
            <a:schemeClr val="accent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507">
              <a:solidFill>
                <a:prstClr val="black"/>
              </a:solidFill>
              <a:latin typeface="Calibri"/>
              <a:ea typeface="ＭＳ Ｐゴシック" panose="020B0600070205080204" pitchFamily="50" charset="-128"/>
            </a:endParaRPr>
          </a:p>
        </p:txBody>
      </p:sp>
      <p:sp>
        <p:nvSpPr>
          <p:cNvPr id="26" name="正方形/長方形 25"/>
          <p:cNvSpPr/>
          <p:nvPr/>
        </p:nvSpPr>
        <p:spPr>
          <a:xfrm>
            <a:off x="5479717" y="4519143"/>
            <a:ext cx="1658166" cy="636257"/>
          </a:xfrm>
          <a:prstGeom prst="rect">
            <a:avLst/>
          </a:prstGeom>
          <a:solidFill>
            <a:schemeClr val="bg1"/>
          </a:solidFill>
          <a:ln w="19050">
            <a:solidFill>
              <a:srgbClr val="005CA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50" b="1">
                <a:solidFill>
                  <a:srgbClr val="FF0000"/>
                </a:solidFill>
                <a:latin typeface="+mj-ea"/>
                <a:ea typeface="+mj-ea"/>
              </a:rPr>
              <a:t>主任</a:t>
            </a:r>
            <a:r>
              <a:rPr lang="ja-JP" altLang="en-US" sz="850" b="1" dirty="0">
                <a:solidFill>
                  <a:srgbClr val="FF0000"/>
                </a:solidFill>
                <a:latin typeface="+mj-ea"/>
                <a:ea typeface="+mj-ea"/>
              </a:rPr>
              <a:t>相談</a:t>
            </a:r>
            <a:r>
              <a:rPr lang="ja-JP" altLang="en-US" sz="850" b="1">
                <a:solidFill>
                  <a:srgbClr val="FF0000"/>
                </a:solidFill>
                <a:latin typeface="+mj-ea"/>
                <a:ea typeface="+mj-ea"/>
              </a:rPr>
              <a:t>支援専門員研修</a:t>
            </a:r>
          </a:p>
          <a:p>
            <a:pPr algn="ctr"/>
            <a:r>
              <a:rPr lang="en-US" altLang="ja-JP" sz="850" b="1">
                <a:solidFill>
                  <a:srgbClr val="FF0000"/>
                </a:solidFill>
                <a:latin typeface="+mj-ea"/>
                <a:ea typeface="+mj-ea"/>
              </a:rPr>
              <a:t>【</a:t>
            </a:r>
            <a:r>
              <a:rPr lang="en-US" altLang="ja-JP" sz="850" b="1">
                <a:solidFill>
                  <a:srgbClr val="FF0000"/>
                </a:solidFill>
                <a:latin typeface="+mj-ea"/>
              </a:rPr>
              <a:t> 30h </a:t>
            </a:r>
            <a:r>
              <a:rPr lang="en-US" altLang="ja-JP" sz="850" b="1">
                <a:solidFill>
                  <a:srgbClr val="FF0000"/>
                </a:solidFill>
                <a:latin typeface="+mj-ea"/>
                <a:ea typeface="+mj-ea"/>
              </a:rPr>
              <a:t>】</a:t>
            </a:r>
            <a:r>
              <a:rPr lang="ja-JP" altLang="en-US" sz="850">
                <a:solidFill>
                  <a:srgbClr val="FF0000"/>
                </a:solidFill>
                <a:latin typeface="+mj-ea"/>
                <a:ea typeface="+mj-ea"/>
              </a:rPr>
              <a:t> 講義・演習</a:t>
            </a:r>
          </a:p>
        </p:txBody>
      </p:sp>
      <p:sp>
        <p:nvSpPr>
          <p:cNvPr id="27" name="Rectangle 7"/>
          <p:cNvSpPr>
            <a:spLocks noChangeArrowheads="1"/>
          </p:cNvSpPr>
          <p:nvPr/>
        </p:nvSpPr>
        <p:spPr bwMode="auto">
          <a:xfrm>
            <a:off x="7957311" y="4547294"/>
            <a:ext cx="1588515" cy="634309"/>
          </a:xfrm>
          <a:prstGeom prst="rect">
            <a:avLst/>
          </a:prstGeom>
          <a:solidFill>
            <a:schemeClr val="bg1"/>
          </a:solidFill>
          <a:ln w="1905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lIns="70661" tIns="35331" rIns="70661" bIns="35331" anchor="ctr"/>
          <a:lstStyle/>
          <a:p>
            <a:pPr algn="ctr"/>
            <a:r>
              <a:rPr lang="ja-JP" altLang="en-US" sz="1200" b="1" dirty="0">
                <a:solidFill>
                  <a:srgbClr val="000000"/>
                </a:solidFill>
                <a:latin typeface="+mj-ea"/>
                <a:ea typeface="+mj-ea"/>
              </a:rPr>
              <a:t>主任</a:t>
            </a:r>
            <a:r>
              <a:rPr lang="ja-JP" altLang="en-US" sz="1200" b="1">
                <a:solidFill>
                  <a:srgbClr val="000000"/>
                </a:solidFill>
                <a:latin typeface="+mj-ea"/>
                <a:ea typeface="+mj-ea"/>
              </a:rPr>
              <a:t>相談支援専門員</a:t>
            </a:r>
            <a:endParaRPr lang="en-US" altLang="ja-JP" sz="1200" b="1" dirty="0">
              <a:solidFill>
                <a:srgbClr val="000000"/>
              </a:solidFill>
              <a:latin typeface="+mj-ea"/>
              <a:ea typeface="+mj-ea"/>
            </a:endParaRPr>
          </a:p>
          <a:p>
            <a:pPr algn="ctr"/>
            <a:r>
              <a:rPr lang="ja-JP" altLang="en-US" sz="1200" b="1">
                <a:solidFill>
                  <a:srgbClr val="000000"/>
                </a:solidFill>
                <a:latin typeface="+mj-ea"/>
                <a:ea typeface="+mj-ea"/>
              </a:rPr>
              <a:t>として配置可</a:t>
            </a:r>
            <a:endParaRPr lang="ja-JP" altLang="en-US" sz="1200" b="1" dirty="0">
              <a:solidFill>
                <a:srgbClr val="000000"/>
              </a:solidFill>
              <a:latin typeface="+mj-ea"/>
              <a:ea typeface="+mj-ea"/>
            </a:endParaRPr>
          </a:p>
        </p:txBody>
      </p:sp>
      <p:sp>
        <p:nvSpPr>
          <p:cNvPr id="28" name="加算記号 70"/>
          <p:cNvSpPr/>
          <p:nvPr/>
        </p:nvSpPr>
        <p:spPr>
          <a:xfrm>
            <a:off x="5673080" y="4191062"/>
            <a:ext cx="337507" cy="292746"/>
          </a:xfrm>
          <a:prstGeom prst="mathPlus">
            <a:avLst/>
          </a:prstGeom>
          <a:solidFill>
            <a:schemeClr val="accent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507">
              <a:solidFill>
                <a:prstClr val="black"/>
              </a:solidFill>
              <a:latin typeface="Calibri"/>
              <a:ea typeface="ＭＳ Ｐゴシック" panose="020B0600070205080204" pitchFamily="50" charset="-128"/>
            </a:endParaRPr>
          </a:p>
        </p:txBody>
      </p:sp>
      <p:sp>
        <p:nvSpPr>
          <p:cNvPr id="29" name="正方形/長方形 28"/>
          <p:cNvSpPr/>
          <p:nvPr/>
        </p:nvSpPr>
        <p:spPr>
          <a:xfrm>
            <a:off x="5454316" y="3388761"/>
            <a:ext cx="1697916" cy="78027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50">
                <a:solidFill>
                  <a:prstClr val="black"/>
                </a:solidFill>
                <a:latin typeface="+mj-ea"/>
                <a:ea typeface="+mj-ea"/>
              </a:rPr>
              <a:t>５年毎に現任研修を修了</a:t>
            </a:r>
            <a:endParaRPr lang="en-US" altLang="ja-JP" sz="850">
              <a:solidFill>
                <a:prstClr val="black"/>
              </a:solidFill>
              <a:latin typeface="+mj-ea"/>
              <a:ea typeface="+mj-ea"/>
            </a:endParaRPr>
          </a:p>
          <a:p>
            <a:pPr algn="ctr"/>
            <a:r>
              <a:rPr lang="en-US" altLang="ja-JP" sz="850" b="1">
                <a:solidFill>
                  <a:srgbClr val="FF0000"/>
                </a:solidFill>
                <a:latin typeface="+mj-ea"/>
                <a:ea typeface="+mj-ea"/>
              </a:rPr>
              <a:t>【</a:t>
            </a:r>
            <a:r>
              <a:rPr lang="ja-JP" altLang="en-US" sz="850" b="1">
                <a:solidFill>
                  <a:srgbClr val="FF0000"/>
                </a:solidFill>
                <a:latin typeface="+mj-ea"/>
                <a:ea typeface="+mj-ea"/>
              </a:rPr>
              <a:t>現任研修受講に係る</a:t>
            </a:r>
          </a:p>
          <a:p>
            <a:pPr algn="ctr"/>
            <a:r>
              <a:rPr lang="ja-JP" altLang="en-US" sz="850" b="1">
                <a:solidFill>
                  <a:srgbClr val="FF0000"/>
                </a:solidFill>
                <a:latin typeface="+mj-ea"/>
                <a:ea typeface="+mj-ea"/>
              </a:rPr>
              <a:t>実務経験要件</a:t>
            </a:r>
            <a:r>
              <a:rPr lang="en-US" altLang="ja-JP" sz="850" b="1" baseline="30000">
                <a:solidFill>
                  <a:srgbClr val="FF0000"/>
                </a:solidFill>
                <a:latin typeface="+mj-ea"/>
                <a:ea typeface="+mj-ea"/>
              </a:rPr>
              <a:t>※</a:t>
            </a:r>
            <a:r>
              <a:rPr lang="ja-JP" altLang="en-US" sz="850" b="1" baseline="30000">
                <a:solidFill>
                  <a:srgbClr val="FF0000"/>
                </a:solidFill>
                <a:latin typeface="+mj-ea"/>
                <a:ea typeface="+mj-ea"/>
              </a:rPr>
              <a:t>１</a:t>
            </a:r>
            <a:r>
              <a:rPr lang="en-US" altLang="ja-JP" sz="850" b="1">
                <a:solidFill>
                  <a:srgbClr val="FF0000"/>
                </a:solidFill>
                <a:latin typeface="+mj-ea"/>
                <a:ea typeface="+mj-ea"/>
              </a:rPr>
              <a:t>】</a:t>
            </a:r>
            <a:endParaRPr lang="ja-JP" altLang="en-US" sz="850" b="1">
              <a:solidFill>
                <a:srgbClr val="FF0000"/>
              </a:solidFill>
              <a:latin typeface="+mj-ea"/>
              <a:ea typeface="+mj-ea"/>
            </a:endParaRPr>
          </a:p>
          <a:p>
            <a:pPr algn="ctr">
              <a:lnSpc>
                <a:spcPts val="545"/>
              </a:lnSpc>
            </a:pPr>
            <a:endParaRPr lang="en-US" altLang="ja-JP" sz="850">
              <a:solidFill>
                <a:prstClr val="black"/>
              </a:solidFill>
              <a:latin typeface="+mj-ea"/>
              <a:ea typeface="+mj-ea"/>
            </a:endParaRPr>
          </a:p>
          <a:p>
            <a:pPr algn="ctr"/>
            <a:r>
              <a:rPr lang="ja-JP" altLang="en-US" sz="850">
                <a:solidFill>
                  <a:prstClr val="black"/>
                </a:solidFill>
                <a:latin typeface="+mj-ea"/>
                <a:ea typeface="+mj-ea"/>
              </a:rPr>
              <a:t>相談支援従事者現任研修</a:t>
            </a:r>
            <a:endParaRPr lang="en-US" altLang="ja-JP" sz="850" b="1" dirty="0">
              <a:solidFill>
                <a:srgbClr val="FF0000"/>
              </a:solidFill>
              <a:latin typeface="+mj-ea"/>
              <a:ea typeface="+mj-ea"/>
            </a:endParaRPr>
          </a:p>
          <a:p>
            <a:pPr algn="ctr"/>
            <a:r>
              <a:rPr lang="en-US" altLang="ja-JP" sz="850" b="1">
                <a:solidFill>
                  <a:srgbClr val="FF0000"/>
                </a:solidFill>
                <a:latin typeface="+mj-ea"/>
                <a:ea typeface="+mj-ea"/>
              </a:rPr>
              <a:t>【24h】</a:t>
            </a:r>
            <a:r>
              <a:rPr lang="en-US" altLang="ja-JP" sz="850">
                <a:solidFill>
                  <a:schemeClr val="tx1"/>
                </a:solidFill>
                <a:latin typeface="+mj-ea"/>
                <a:ea typeface="+mj-ea"/>
              </a:rPr>
              <a:t> </a:t>
            </a:r>
            <a:r>
              <a:rPr lang="ja-JP" altLang="en-US" sz="850">
                <a:solidFill>
                  <a:schemeClr val="tx1"/>
                </a:solidFill>
                <a:latin typeface="+mj-ea"/>
                <a:ea typeface="+mj-ea"/>
              </a:rPr>
              <a:t>講義・演習</a:t>
            </a:r>
            <a:endParaRPr lang="ja-JP" altLang="en-US" sz="850" dirty="0">
              <a:solidFill>
                <a:schemeClr val="tx1"/>
              </a:solidFill>
              <a:latin typeface="+mj-ea"/>
              <a:ea typeface="+mj-ea"/>
            </a:endParaRPr>
          </a:p>
        </p:txBody>
      </p:sp>
      <p:sp>
        <p:nvSpPr>
          <p:cNvPr id="30" name="AutoShape 10"/>
          <p:cNvSpPr>
            <a:spLocks noChangeArrowheads="1"/>
          </p:cNvSpPr>
          <p:nvPr/>
        </p:nvSpPr>
        <p:spPr bwMode="auto">
          <a:xfrm rot="5400000">
            <a:off x="2699369" y="3626871"/>
            <a:ext cx="461750" cy="274968"/>
          </a:xfrm>
          <a:prstGeom prst="upArrow">
            <a:avLst>
              <a:gd name="adj1" fmla="val 48352"/>
              <a:gd name="adj2" fmla="val 45699"/>
            </a:avLst>
          </a:prstGeom>
          <a:solidFill>
            <a:schemeClr val="accent1"/>
          </a:solidFill>
          <a:ln>
            <a:noFill/>
            <a:headEnd/>
            <a:tailEnd/>
          </a:ln>
        </p:spPr>
        <p:style>
          <a:lnRef idx="1">
            <a:schemeClr val="accent5"/>
          </a:lnRef>
          <a:fillRef idx="2">
            <a:schemeClr val="accent5"/>
          </a:fillRef>
          <a:effectRef idx="1">
            <a:schemeClr val="accent5"/>
          </a:effectRef>
          <a:fontRef idx="minor">
            <a:schemeClr val="dk1"/>
          </a:fontRef>
        </p:style>
        <p:txBody>
          <a:bodyPr vert="eaVert" wrap="none" lIns="70661" tIns="35331" rIns="70661" bIns="35331" anchor="ctr"/>
          <a:lstStyle/>
          <a:p>
            <a:endParaRPr lang="ja-JP" altLang="en-US" sz="1855" dirty="0">
              <a:solidFill>
                <a:srgbClr val="000000"/>
              </a:solidFill>
              <a:latin typeface="Calibri"/>
              <a:ea typeface="ＭＳ Ｐゴシック" panose="020B0600070205080204" pitchFamily="50" charset="-128"/>
            </a:endParaRPr>
          </a:p>
        </p:txBody>
      </p:sp>
      <p:sp>
        <p:nvSpPr>
          <p:cNvPr id="31" name="Rectangle 7"/>
          <p:cNvSpPr>
            <a:spLocks noChangeArrowheads="1"/>
          </p:cNvSpPr>
          <p:nvPr/>
        </p:nvSpPr>
        <p:spPr bwMode="auto">
          <a:xfrm>
            <a:off x="3139736" y="2924945"/>
            <a:ext cx="1759802" cy="3240358"/>
          </a:xfrm>
          <a:prstGeom prst="rect">
            <a:avLst/>
          </a:prstGeom>
          <a:ln w="19050">
            <a:solidFill>
              <a:schemeClr val="tx1"/>
            </a:solidFill>
            <a:headEnd/>
            <a:tailEnd/>
          </a:ln>
        </p:spPr>
        <p:style>
          <a:lnRef idx="2">
            <a:schemeClr val="accent1"/>
          </a:lnRef>
          <a:fillRef idx="1">
            <a:schemeClr val="lt1"/>
          </a:fillRef>
          <a:effectRef idx="0">
            <a:schemeClr val="accent1"/>
          </a:effectRef>
          <a:fontRef idx="minor">
            <a:schemeClr val="dk1"/>
          </a:fontRef>
        </p:style>
        <p:txBody>
          <a:bodyPr lIns="70661" tIns="35331" rIns="70661" bIns="35331" anchor="ctr"/>
          <a:lstStyle/>
          <a:p>
            <a:pPr algn="ctr"/>
            <a:r>
              <a:rPr lang="ja-JP" altLang="en-US" sz="1200" b="1">
                <a:solidFill>
                  <a:srgbClr val="000000"/>
                </a:solidFill>
                <a:latin typeface="+mj-ea"/>
                <a:ea typeface="+mj-ea"/>
              </a:rPr>
              <a:t>相談支援専門員</a:t>
            </a:r>
            <a:endParaRPr lang="en-US" altLang="ja-JP" sz="1200" b="1" dirty="0">
              <a:solidFill>
                <a:srgbClr val="000000"/>
              </a:solidFill>
              <a:latin typeface="+mj-ea"/>
              <a:ea typeface="+mj-ea"/>
            </a:endParaRPr>
          </a:p>
          <a:p>
            <a:pPr algn="ctr"/>
            <a:r>
              <a:rPr lang="ja-JP" altLang="en-US" sz="1200" b="1" dirty="0">
                <a:solidFill>
                  <a:srgbClr val="000000"/>
                </a:solidFill>
                <a:latin typeface="+mj-ea"/>
                <a:ea typeface="+mj-ea"/>
              </a:rPr>
              <a:t>と</a:t>
            </a:r>
            <a:r>
              <a:rPr lang="ja-JP" altLang="en-US" sz="1200" b="1">
                <a:solidFill>
                  <a:srgbClr val="000000"/>
                </a:solidFill>
                <a:latin typeface="+mj-ea"/>
                <a:ea typeface="+mj-ea"/>
              </a:rPr>
              <a:t>して配置可</a:t>
            </a: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ja-JP" altLang="en-US" sz="1200" b="1">
              <a:solidFill>
                <a:srgbClr val="000000"/>
              </a:solidFill>
              <a:latin typeface="+mj-ea"/>
              <a:ea typeface="+mj-ea"/>
            </a:endParaRPr>
          </a:p>
          <a:p>
            <a:pPr algn="ctr"/>
            <a:endParaRPr lang="en-US" altLang="ja-JP" sz="1200" b="1" dirty="0">
              <a:solidFill>
                <a:srgbClr val="000000"/>
              </a:solidFill>
              <a:latin typeface="+mj-ea"/>
              <a:ea typeface="+mj-ea"/>
            </a:endParaRPr>
          </a:p>
        </p:txBody>
      </p:sp>
      <p:sp>
        <p:nvSpPr>
          <p:cNvPr id="32" name="テキスト ボックス 31"/>
          <p:cNvSpPr txBox="1"/>
          <p:nvPr/>
        </p:nvSpPr>
        <p:spPr>
          <a:xfrm>
            <a:off x="5332753" y="5661248"/>
            <a:ext cx="4300767" cy="887231"/>
          </a:xfrm>
          <a:prstGeom prst="rect">
            <a:avLst/>
          </a:prstGeom>
          <a:solidFill>
            <a:schemeClr val="bg1"/>
          </a:solidFill>
          <a:ln>
            <a:solidFill>
              <a:schemeClr val="tx1"/>
            </a:solidFill>
            <a:prstDash val="dash"/>
          </a:ln>
        </p:spPr>
        <p:txBody>
          <a:bodyPr wrap="square" rtlCol="0">
            <a:spAutoFit/>
          </a:bodyPr>
          <a:lstStyle/>
          <a:p>
            <a:r>
              <a:rPr lang="en-US" altLang="ja-JP" sz="928" b="1" u="sng">
                <a:solidFill>
                  <a:prstClr val="black"/>
                </a:solidFill>
                <a:latin typeface="+mj-ea"/>
                <a:ea typeface="+mj-ea"/>
              </a:rPr>
              <a:t>※</a:t>
            </a:r>
            <a:r>
              <a:rPr lang="ja-JP" altLang="en-US" sz="928" b="1" u="sng">
                <a:solidFill>
                  <a:prstClr val="black"/>
                </a:solidFill>
                <a:latin typeface="+mj-ea"/>
                <a:ea typeface="+mj-ea"/>
              </a:rPr>
              <a:t>１ 現任研修受講に係る実務経験要件</a:t>
            </a:r>
            <a:endParaRPr lang="en-US" altLang="ja-JP" sz="928" dirty="0">
              <a:solidFill>
                <a:prstClr val="black"/>
              </a:solidFill>
              <a:latin typeface="+mj-ea"/>
              <a:ea typeface="+mj-ea"/>
            </a:endParaRPr>
          </a:p>
          <a:p>
            <a:pPr>
              <a:lnSpc>
                <a:spcPts val="363"/>
              </a:lnSpc>
            </a:pPr>
            <a:endParaRPr lang="ja-JP" altLang="en-US" sz="928">
              <a:solidFill>
                <a:prstClr val="black"/>
              </a:solidFill>
              <a:latin typeface="+mj-ea"/>
              <a:ea typeface="+mj-ea"/>
            </a:endParaRPr>
          </a:p>
          <a:p>
            <a:r>
              <a:rPr lang="ja-JP" altLang="en-US" sz="928">
                <a:solidFill>
                  <a:prstClr val="black"/>
                </a:solidFill>
                <a:latin typeface="+mj-ea"/>
                <a:ea typeface="+mj-ea"/>
              </a:rPr>
              <a:t>　① 過去</a:t>
            </a:r>
            <a:r>
              <a:rPr lang="ja-JP" altLang="en-US" sz="928" dirty="0">
                <a:solidFill>
                  <a:prstClr val="black"/>
                </a:solidFill>
                <a:latin typeface="+mj-ea"/>
                <a:ea typeface="+mj-ea"/>
              </a:rPr>
              <a:t>５年間に２年以上の相談支援の実務経験</a:t>
            </a:r>
            <a:r>
              <a:rPr lang="ja-JP" altLang="en-US" sz="928">
                <a:solidFill>
                  <a:prstClr val="black"/>
                </a:solidFill>
                <a:latin typeface="+mj-ea"/>
                <a:ea typeface="+mj-ea"/>
              </a:rPr>
              <a:t>がある。</a:t>
            </a:r>
            <a:endParaRPr lang="en-US" altLang="ja-JP" sz="928" dirty="0">
              <a:solidFill>
                <a:prstClr val="black"/>
              </a:solidFill>
              <a:latin typeface="+mj-ea"/>
              <a:ea typeface="+mj-ea"/>
            </a:endParaRPr>
          </a:p>
          <a:p>
            <a:r>
              <a:rPr lang="ja-JP" altLang="en-US" sz="928">
                <a:solidFill>
                  <a:prstClr val="black"/>
                </a:solidFill>
                <a:latin typeface="+mj-ea"/>
                <a:ea typeface="+mj-ea"/>
              </a:rPr>
              <a:t>　② 現</a:t>
            </a:r>
            <a:r>
              <a:rPr lang="ja-JP" altLang="en-US" sz="928" dirty="0">
                <a:solidFill>
                  <a:prstClr val="black"/>
                </a:solidFill>
                <a:latin typeface="+mj-ea"/>
                <a:ea typeface="+mj-ea"/>
              </a:rPr>
              <a:t>に相談支援業務に従事</a:t>
            </a:r>
            <a:r>
              <a:rPr lang="ja-JP" altLang="en-US" sz="928">
                <a:solidFill>
                  <a:prstClr val="black"/>
                </a:solidFill>
                <a:latin typeface="+mj-ea"/>
                <a:ea typeface="+mj-ea"/>
              </a:rPr>
              <a:t>している。</a:t>
            </a:r>
          </a:p>
          <a:p>
            <a:pPr>
              <a:lnSpc>
                <a:spcPts val="453"/>
              </a:lnSpc>
            </a:pPr>
            <a:endParaRPr lang="ja-JP" altLang="en-US" sz="928">
              <a:solidFill>
                <a:prstClr val="black"/>
              </a:solidFill>
              <a:latin typeface="+mj-ea"/>
              <a:ea typeface="+mj-ea"/>
            </a:endParaRPr>
          </a:p>
          <a:p>
            <a:r>
              <a:rPr lang="ja-JP" altLang="en-US" sz="816">
                <a:solidFill>
                  <a:prstClr val="black"/>
                </a:solidFill>
                <a:latin typeface="+mj-ea"/>
                <a:ea typeface="+mj-ea"/>
              </a:rPr>
              <a:t>ただし、初任者研修修了後、初回の現任研修の受講にあたっては、必ず①の要件を満たす必要がある。</a:t>
            </a:r>
            <a:endParaRPr lang="en-US" altLang="ja-JP" sz="816" dirty="0">
              <a:solidFill>
                <a:prstClr val="black"/>
              </a:solidFill>
              <a:latin typeface="+mj-ea"/>
              <a:ea typeface="+mj-ea"/>
            </a:endParaRPr>
          </a:p>
        </p:txBody>
      </p:sp>
      <p:sp>
        <p:nvSpPr>
          <p:cNvPr id="34" name="正方形/長方形 33"/>
          <p:cNvSpPr/>
          <p:nvPr/>
        </p:nvSpPr>
        <p:spPr>
          <a:xfrm>
            <a:off x="5921607" y="4232639"/>
            <a:ext cx="1392687" cy="253916"/>
          </a:xfrm>
          <a:prstGeom prst="rect">
            <a:avLst/>
          </a:prstGeom>
        </p:spPr>
        <p:txBody>
          <a:bodyPr wrap="square">
            <a:spAutoFit/>
          </a:bodyPr>
          <a:lstStyle/>
          <a:p>
            <a:r>
              <a:rPr lang="ja-JP" altLang="en-US" sz="1050" dirty="0">
                <a:solidFill>
                  <a:prstClr val="black"/>
                </a:solidFill>
                <a:latin typeface="+mj-ea"/>
                <a:ea typeface="+mj-ea"/>
              </a:rPr>
              <a:t>３年以上</a:t>
            </a:r>
            <a:r>
              <a:rPr lang="ja-JP" altLang="en-US" sz="1050">
                <a:solidFill>
                  <a:prstClr val="black"/>
                </a:solidFill>
                <a:latin typeface="+mj-ea"/>
                <a:ea typeface="+mj-ea"/>
              </a:rPr>
              <a:t>の実務経験</a:t>
            </a:r>
            <a:endParaRPr lang="en-US" altLang="ja-JP" sz="1050" dirty="0">
              <a:solidFill>
                <a:prstClr val="black"/>
              </a:solidFill>
              <a:latin typeface="+mj-ea"/>
              <a:ea typeface="+mj-ea"/>
            </a:endParaRPr>
          </a:p>
        </p:txBody>
      </p:sp>
      <p:sp>
        <p:nvSpPr>
          <p:cNvPr id="35" name="テキスト ボックス 34"/>
          <p:cNvSpPr txBox="1"/>
          <p:nvPr/>
        </p:nvSpPr>
        <p:spPr>
          <a:xfrm>
            <a:off x="5385048" y="5173805"/>
            <a:ext cx="2018975" cy="343427"/>
          </a:xfrm>
          <a:prstGeom prst="rect">
            <a:avLst/>
          </a:prstGeom>
          <a:noFill/>
          <a:ln>
            <a:noFill/>
            <a:prstDash val="dash"/>
          </a:ln>
        </p:spPr>
        <p:txBody>
          <a:bodyPr wrap="square" rtlCol="0">
            <a:spAutoFit/>
          </a:bodyPr>
          <a:lstStyle/>
          <a:p>
            <a:r>
              <a:rPr lang="en-US" altLang="ja-JP" sz="816">
                <a:solidFill>
                  <a:prstClr val="black"/>
                </a:solidFill>
                <a:latin typeface="+mj-ea"/>
                <a:ea typeface="+mj-ea"/>
              </a:rPr>
              <a:t>※</a:t>
            </a:r>
            <a:r>
              <a:rPr lang="ja-JP" altLang="en-US" sz="816">
                <a:solidFill>
                  <a:prstClr val="black"/>
                </a:solidFill>
                <a:latin typeface="+mj-ea"/>
                <a:ea typeface="+mj-ea"/>
              </a:rPr>
              <a:t>主任研修を修了した場合、</a:t>
            </a:r>
          </a:p>
          <a:p>
            <a:r>
              <a:rPr lang="ja-JP" altLang="en-US" sz="816">
                <a:solidFill>
                  <a:prstClr val="black"/>
                </a:solidFill>
                <a:latin typeface="+mj-ea"/>
                <a:ea typeface="+mj-ea"/>
              </a:rPr>
              <a:t>　現任研修を修了したものとみなす。</a:t>
            </a:r>
            <a:endParaRPr lang="en-US" altLang="ja-JP" sz="816" dirty="0">
              <a:solidFill>
                <a:prstClr val="black"/>
              </a:solidFill>
              <a:latin typeface="+mj-ea"/>
              <a:ea typeface="+mj-ea"/>
            </a:endParaRPr>
          </a:p>
        </p:txBody>
      </p:sp>
      <p:sp>
        <p:nvSpPr>
          <p:cNvPr id="37" name="AutoShape 10"/>
          <p:cNvSpPr>
            <a:spLocks noChangeArrowheads="1"/>
          </p:cNvSpPr>
          <p:nvPr/>
        </p:nvSpPr>
        <p:spPr bwMode="auto">
          <a:xfrm rot="5400000">
            <a:off x="7311660" y="4686769"/>
            <a:ext cx="453261" cy="343568"/>
          </a:xfrm>
          <a:prstGeom prst="upArrow">
            <a:avLst>
              <a:gd name="adj1" fmla="val 48352"/>
              <a:gd name="adj2" fmla="val 45699"/>
            </a:avLst>
          </a:prstGeom>
          <a:solidFill>
            <a:schemeClr val="accent1"/>
          </a:solidFill>
          <a:ln>
            <a:noFill/>
            <a:headEnd/>
            <a:tailEnd/>
          </a:ln>
        </p:spPr>
        <p:style>
          <a:lnRef idx="1">
            <a:schemeClr val="accent5"/>
          </a:lnRef>
          <a:fillRef idx="2">
            <a:schemeClr val="accent5"/>
          </a:fillRef>
          <a:effectRef idx="1">
            <a:schemeClr val="accent5"/>
          </a:effectRef>
          <a:fontRef idx="minor">
            <a:schemeClr val="dk1"/>
          </a:fontRef>
        </p:style>
        <p:txBody>
          <a:bodyPr vert="eaVert" wrap="none" lIns="70661" tIns="35331" rIns="70661" bIns="35331" anchor="ctr"/>
          <a:lstStyle/>
          <a:p>
            <a:endParaRPr lang="ja-JP" altLang="en-US" sz="1855" dirty="0">
              <a:solidFill>
                <a:srgbClr val="000000"/>
              </a:solidFill>
              <a:latin typeface="Calibri"/>
              <a:ea typeface="ＭＳ Ｐゴシック" panose="020B0600070205080204" pitchFamily="50" charset="-128"/>
            </a:endParaRPr>
          </a:p>
        </p:txBody>
      </p:sp>
      <p:sp>
        <p:nvSpPr>
          <p:cNvPr id="39" name="テキスト ボックス 38"/>
          <p:cNvSpPr txBox="1"/>
          <p:nvPr/>
        </p:nvSpPr>
        <p:spPr>
          <a:xfrm>
            <a:off x="5717940" y="2936483"/>
            <a:ext cx="1251284" cy="461665"/>
          </a:xfrm>
          <a:prstGeom prst="rect">
            <a:avLst/>
          </a:prstGeom>
          <a:noFill/>
        </p:spPr>
        <p:txBody>
          <a:bodyPr wrap="square" rtlCol="0">
            <a:spAutoFit/>
          </a:bodyPr>
          <a:lstStyle/>
          <a:p>
            <a:pPr algn="ctr"/>
            <a:r>
              <a:rPr lang="ja-JP" altLang="en-US" sz="1200" b="1">
                <a:solidFill>
                  <a:prstClr val="black"/>
                </a:solidFill>
                <a:latin typeface="+mj-ea"/>
              </a:rPr>
              <a:t>相談支援専門員</a:t>
            </a:r>
          </a:p>
          <a:p>
            <a:pPr algn="ctr"/>
            <a:r>
              <a:rPr lang="ja-JP" altLang="en-US" sz="1200" b="1">
                <a:solidFill>
                  <a:prstClr val="black"/>
                </a:solidFill>
                <a:latin typeface="+mj-ea"/>
              </a:rPr>
              <a:t>配置要件の更新</a:t>
            </a:r>
          </a:p>
        </p:txBody>
      </p:sp>
      <p:sp>
        <p:nvSpPr>
          <p:cNvPr id="40" name="角丸四角形 39"/>
          <p:cNvSpPr/>
          <p:nvPr/>
        </p:nvSpPr>
        <p:spPr>
          <a:xfrm>
            <a:off x="3139736" y="6307676"/>
            <a:ext cx="1759802" cy="2176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j-ea"/>
                <a:ea typeface="+mj-ea"/>
              </a:rPr>
              <a:t>基準省令</a:t>
            </a:r>
          </a:p>
        </p:txBody>
      </p:sp>
      <p:sp>
        <p:nvSpPr>
          <p:cNvPr id="41" name="角丸四角形 40"/>
          <p:cNvSpPr/>
          <p:nvPr/>
        </p:nvSpPr>
        <p:spPr>
          <a:xfrm>
            <a:off x="200472" y="6307677"/>
            <a:ext cx="2520281" cy="2176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a:latin typeface="+mj-ea"/>
                <a:ea typeface="+mj-ea"/>
              </a:rPr>
              <a:t>告示</a:t>
            </a:r>
            <a:endParaRPr kumimoji="1" lang="ja-JP" altLang="en-US" sz="1200" b="1" dirty="0">
              <a:latin typeface="+mj-ea"/>
              <a:ea typeface="+mj-ea"/>
            </a:endParaRPr>
          </a:p>
        </p:txBody>
      </p:sp>
      <p:sp>
        <p:nvSpPr>
          <p:cNvPr id="43" name="正方形/長方形 42"/>
          <p:cNvSpPr/>
          <p:nvPr/>
        </p:nvSpPr>
        <p:spPr>
          <a:xfrm>
            <a:off x="3224808" y="3605488"/>
            <a:ext cx="1569061" cy="2415800"/>
          </a:xfrm>
          <a:prstGeom prst="rect">
            <a:avLst/>
          </a:prstGeom>
          <a:ln w="9525">
            <a:prstDash val="dash"/>
          </a:ln>
        </p:spPr>
        <p:style>
          <a:lnRef idx="2">
            <a:schemeClr val="dk1"/>
          </a:lnRef>
          <a:fillRef idx="1">
            <a:schemeClr val="lt1"/>
          </a:fillRef>
          <a:effectRef idx="0">
            <a:schemeClr val="dk1"/>
          </a:effectRef>
          <a:fontRef idx="minor">
            <a:schemeClr val="dk1"/>
          </a:fontRef>
        </p:style>
        <p:txBody>
          <a:bodyPr rtlCol="0" anchor="t"/>
          <a:lstStyle/>
          <a:p>
            <a:r>
              <a:rPr lang="ja-JP" altLang="en-US" sz="800" dirty="0">
                <a:latin typeface="+mn-ea"/>
              </a:rPr>
              <a:t>●指定地域相談支援の事業の人員及び運営に関する基準</a:t>
            </a:r>
          </a:p>
          <a:p>
            <a:r>
              <a:rPr lang="ja-JP" altLang="en-US" sz="800" dirty="0">
                <a:latin typeface="+mn-ea"/>
              </a:rPr>
              <a:t>（平成二四・三・一三厚労令二七）</a:t>
            </a:r>
            <a:endParaRPr lang="en-US" altLang="ja-JP" sz="800" dirty="0">
              <a:latin typeface="+mn-ea"/>
            </a:endParaRPr>
          </a:p>
          <a:p>
            <a:r>
              <a:rPr lang="ja-JP" altLang="en-US" sz="800" dirty="0">
                <a:latin typeface="+mn-ea"/>
              </a:rPr>
              <a:t>●指定計画相談支援の事業の人員及び運営に関する基準</a:t>
            </a:r>
          </a:p>
          <a:p>
            <a:r>
              <a:rPr lang="ja-JP" altLang="en-US" sz="800" dirty="0">
                <a:latin typeface="+mn-ea"/>
              </a:rPr>
              <a:t>（平成二四・三・一三厚労令二八）</a:t>
            </a:r>
            <a:endParaRPr lang="en-US" altLang="ja-JP" sz="800" dirty="0">
              <a:latin typeface="+mn-ea"/>
            </a:endParaRPr>
          </a:p>
          <a:p>
            <a:r>
              <a:rPr lang="ja-JP" altLang="en-US" sz="800" dirty="0">
                <a:latin typeface="+mn-ea"/>
              </a:rPr>
              <a:t>●指定障害児相談支援の事業の人員及び運営に関する基準</a:t>
            </a:r>
          </a:p>
          <a:p>
            <a:r>
              <a:rPr lang="ja-JP" altLang="en-US" sz="800" dirty="0">
                <a:latin typeface="+mn-ea"/>
              </a:rPr>
              <a:t>（平成二四・三・一三厚労令二九）</a:t>
            </a:r>
          </a:p>
          <a:p>
            <a:endParaRPr lang="en-US" altLang="ja-JP" sz="800" dirty="0">
              <a:latin typeface="+mn-ea"/>
            </a:endParaRPr>
          </a:p>
          <a:p>
            <a:r>
              <a:rPr lang="ja-JP" altLang="en-US" sz="800" u="sng" dirty="0">
                <a:latin typeface="+mn-ea"/>
              </a:rPr>
              <a:t>（従業者）</a:t>
            </a:r>
            <a:endParaRPr lang="ja-JP" altLang="en-US" sz="800" dirty="0">
              <a:latin typeface="+mn-ea"/>
            </a:endParaRPr>
          </a:p>
          <a:p>
            <a:pPr>
              <a:spcBef>
                <a:spcPts val="300"/>
              </a:spcBef>
              <a:spcAft>
                <a:spcPts val="300"/>
              </a:spcAft>
              <a:defRPr/>
            </a:pPr>
            <a:r>
              <a:rPr lang="ja-JP" altLang="en-US" sz="800" dirty="0">
                <a:latin typeface="+mn-ea"/>
              </a:rPr>
              <a:t>一般（特定・障害児）相談支援事業所ごとに</a:t>
            </a:r>
            <a:r>
              <a:rPr lang="ja-JP" altLang="en-US" sz="800" u="sng" dirty="0">
                <a:solidFill>
                  <a:schemeClr val="tx1"/>
                </a:solidFill>
                <a:latin typeface="+mn-ea"/>
              </a:rPr>
              <a:t>専らその職務に従事する相談支援</a:t>
            </a:r>
            <a:r>
              <a:rPr lang="ja-JP" altLang="en-US" sz="800" u="sng">
                <a:solidFill>
                  <a:schemeClr val="tx1"/>
                </a:solidFill>
                <a:latin typeface="+mn-ea"/>
              </a:rPr>
              <a:t>専門員を置かなければ</a:t>
            </a:r>
            <a:r>
              <a:rPr lang="ja-JP" altLang="en-US" sz="800" u="sng" dirty="0">
                <a:solidFill>
                  <a:schemeClr val="tx1"/>
                </a:solidFill>
                <a:latin typeface="+mn-ea"/>
              </a:rPr>
              <a:t>ならない。</a:t>
            </a:r>
            <a:endParaRPr lang="en-US" altLang="ja-JP" sz="800" u="sng" dirty="0">
              <a:solidFill>
                <a:schemeClr val="tx1"/>
              </a:solidFill>
              <a:latin typeface="+mn-ea"/>
            </a:endParaRPr>
          </a:p>
        </p:txBody>
      </p:sp>
      <p:sp>
        <p:nvSpPr>
          <p:cNvPr id="44" name="正方形/長方形 43"/>
          <p:cNvSpPr/>
          <p:nvPr/>
        </p:nvSpPr>
        <p:spPr>
          <a:xfrm>
            <a:off x="344487" y="4869160"/>
            <a:ext cx="2232471" cy="1224136"/>
          </a:xfrm>
          <a:prstGeom prst="rect">
            <a:avLst/>
          </a:prstGeom>
          <a:ln w="9525">
            <a:prstDash val="dash"/>
          </a:ln>
        </p:spPr>
        <p:style>
          <a:lnRef idx="2">
            <a:schemeClr val="dk1"/>
          </a:lnRef>
          <a:fillRef idx="1">
            <a:schemeClr val="lt1"/>
          </a:fillRef>
          <a:effectRef idx="0">
            <a:schemeClr val="dk1"/>
          </a:effectRef>
          <a:fontRef idx="minor">
            <a:schemeClr val="dk1"/>
          </a:fontRef>
        </p:style>
        <p:txBody>
          <a:bodyPr rtlCol="0" anchor="t"/>
          <a:lstStyle/>
          <a:p>
            <a:r>
              <a:rPr lang="ja-JP" altLang="en-US" sz="800">
                <a:latin typeface="+mn-ea"/>
              </a:rPr>
              <a:t>●指定地域相談支援の提供に当たる者として厚生労働大臣が定めるもの（令和元・九・一〇厚労告一一三）</a:t>
            </a:r>
          </a:p>
          <a:p>
            <a:r>
              <a:rPr lang="ja-JP" altLang="en-US" sz="800">
                <a:latin typeface="+mn-ea"/>
              </a:rPr>
              <a:t>●指定計画相談支援の提供に当たる者として厚生労働大臣が定めるもの（平成二四・三・三〇厚労告二二七）</a:t>
            </a:r>
          </a:p>
          <a:p>
            <a:r>
              <a:rPr lang="ja-JP" altLang="en-US" sz="800">
                <a:latin typeface="+mn-ea"/>
              </a:rPr>
              <a:t>●指定障害児相談支援の提供に当たる者として厚生労働大臣が定めるもの（平成二四・三・三〇厚労告二二五）</a:t>
            </a:r>
          </a:p>
        </p:txBody>
      </p:sp>
    </p:spTree>
    <p:extLst>
      <p:ext uri="{BB962C8B-B14F-4D97-AF65-F5344CB8AC3E}">
        <p14:creationId xmlns:p14="http://schemas.microsoft.com/office/powerpoint/2010/main" val="147828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906000" cy="544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0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相談支援専門員に求められる力</a:t>
            </a:r>
            <a:r>
              <a:rPr lang="en-US" altLang="ja-JP" sz="20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コンピテンシー</a:t>
            </a:r>
            <a:r>
              <a:rPr lang="en-US" altLang="ja-JP" sz="20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2">
            <a:extLst>
              <a:ext uri="{FF2B5EF4-FFF2-40B4-BE49-F238E27FC236}">
                <a16:creationId xmlns:a16="http://schemas.microsoft.com/office/drawing/2014/main" id="{E8E773AB-CF09-4850-A61C-45EC6DD08465}"/>
              </a:ext>
            </a:extLst>
          </p:cNvPr>
          <p:cNvGraphicFramePr>
            <a:graphicFrameLocks noGrp="1"/>
          </p:cNvGraphicFramePr>
          <p:nvPr>
            <p:extLst>
              <p:ext uri="{D42A27DB-BD31-4B8C-83A1-F6EECF244321}">
                <p14:modId xmlns:p14="http://schemas.microsoft.com/office/powerpoint/2010/main" val="121857044"/>
              </p:ext>
            </p:extLst>
          </p:nvPr>
        </p:nvGraphicFramePr>
        <p:xfrm>
          <a:off x="632521" y="692696"/>
          <a:ext cx="8640959" cy="57454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1335628050"/>
                    </a:ext>
                  </a:extLst>
                </a:gridCol>
                <a:gridCol w="2520280">
                  <a:extLst>
                    <a:ext uri="{9D8B030D-6E8A-4147-A177-3AD203B41FA5}">
                      <a16:colId xmlns:a16="http://schemas.microsoft.com/office/drawing/2014/main" val="3387233743"/>
                    </a:ext>
                  </a:extLst>
                </a:gridCol>
                <a:gridCol w="4104455">
                  <a:extLst>
                    <a:ext uri="{9D8B030D-6E8A-4147-A177-3AD203B41FA5}">
                      <a16:colId xmlns:a16="http://schemas.microsoft.com/office/drawing/2014/main" val="3073782926"/>
                    </a:ext>
                  </a:extLst>
                </a:gridCol>
              </a:tblGrid>
              <a:tr h="129588">
                <a:tc>
                  <a:txBody>
                    <a:bodyPr/>
                    <a:lstStyle/>
                    <a:p>
                      <a:r>
                        <a:rPr kumimoji="1" lang="ja-JP" altLang="en-US" sz="1100" dirty="0">
                          <a:solidFill>
                            <a:schemeClr val="bg1"/>
                          </a:solidFill>
                          <a:latin typeface="メイリオ" panose="020B0604030504040204" pitchFamily="50" charset="-128"/>
                          <a:ea typeface="メイリオ" panose="020B0604030504040204" pitchFamily="50" charset="-128"/>
                        </a:rPr>
                        <a:t>大項目</a:t>
                      </a:r>
                    </a:p>
                  </a:txBody>
                  <a:tcPr anchor="ctr"/>
                </a:tc>
                <a:tc>
                  <a:txBody>
                    <a:bodyPr/>
                    <a:lstStyle/>
                    <a:p>
                      <a:r>
                        <a:rPr kumimoji="1" lang="ja-JP" altLang="en-US" sz="1100" dirty="0">
                          <a:solidFill>
                            <a:schemeClr val="bg1"/>
                          </a:solidFill>
                          <a:latin typeface="メイリオ" panose="020B0604030504040204" pitchFamily="50" charset="-128"/>
                          <a:ea typeface="メイリオ" panose="020B0604030504040204" pitchFamily="50" charset="-128"/>
                        </a:rPr>
                        <a:t>中項目</a:t>
                      </a:r>
                    </a:p>
                  </a:txBody>
                  <a:tcPr anchor="ctr"/>
                </a:tc>
                <a:tc>
                  <a:txBody>
                    <a:bodyPr/>
                    <a:lstStyle/>
                    <a:p>
                      <a:r>
                        <a:rPr kumimoji="1" lang="ja-JP" altLang="en-US" sz="1100" dirty="0">
                          <a:solidFill>
                            <a:schemeClr val="bg1"/>
                          </a:solidFill>
                        </a:rPr>
                        <a:t>小項目</a:t>
                      </a:r>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001159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メイリオ" panose="020B0604030504040204" pitchFamily="50" charset="-128"/>
                          <a:ea typeface="メイリオ" panose="020B0604030504040204" pitchFamily="50" charset="-128"/>
                        </a:rPr>
                        <a:t>相談支援に必要な価値</a:t>
                      </a:r>
                    </a:p>
                  </a:txBody>
                  <a:tcPr anchor="ctr"/>
                </a:tc>
                <a:tc gridSpan="2">
                  <a:txBody>
                    <a:bodyPr/>
                    <a:lstStyle/>
                    <a:p>
                      <a:r>
                        <a:rPr kumimoji="1" lang="ja-JP" altLang="en-US" sz="1100" dirty="0">
                          <a:latin typeface="メイリオ" panose="020B0604030504040204" pitchFamily="50" charset="-128"/>
                          <a:ea typeface="メイリオ" panose="020B0604030504040204" pitchFamily="50" charset="-128"/>
                        </a:rPr>
                        <a:t>人権意識・当事者尊重・意思決定支援</a:t>
                      </a:r>
                    </a:p>
                  </a:txBody>
                  <a:tcPr anchor="ct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9930073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メイリオ" panose="020B0604030504040204" pitchFamily="50" charset="-128"/>
                          <a:ea typeface="メイリオ" panose="020B0604030504040204" pitchFamily="50" charset="-128"/>
                        </a:rPr>
                        <a:t>相談支援に必要な知識・技術</a:t>
                      </a:r>
                    </a:p>
                  </a:txBody>
                  <a:tcPr anchor="ctr"/>
                </a:tc>
                <a:tc gridSpan="2">
                  <a:txBody>
                    <a:bodyPr/>
                    <a:lstStyle/>
                    <a:p>
                      <a:r>
                        <a:rPr kumimoji="1" lang="ja-JP" altLang="en-US" sz="1100" dirty="0">
                          <a:latin typeface="メイリオ" panose="020B0604030504040204" pitchFamily="50" charset="-128"/>
                          <a:ea typeface="メイリオ" panose="020B0604030504040204" pitchFamily="50" charset="-128"/>
                        </a:rPr>
                        <a:t>障害福祉に関する制度、権利擁護・虐待防止に関する制度、障害特性、障害児支援、医療的ケア児、地域移行支援、高齢障害者支援</a:t>
                      </a:r>
                    </a:p>
                  </a:txBody>
                  <a:tcPr anchor="ctr"/>
                </a:tc>
                <a:tc hMerge="1">
                  <a:txBody>
                    <a:bodyPr/>
                    <a:lstStyle/>
                    <a:p>
                      <a:endParaRPr kumimoji="1" lang="ja-JP" altLang="en-US"/>
                    </a:p>
                  </a:txBody>
                  <a:tcPr/>
                </a:tc>
                <a:extLst>
                  <a:ext uri="{0D108BD9-81ED-4DB2-BD59-A6C34878D82A}">
                    <a16:rowId xmlns:a16="http://schemas.microsoft.com/office/drawing/2014/main" val="2946206246"/>
                  </a:ext>
                </a:extLst>
              </a:tr>
              <a:tr h="122215">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メイリオ" panose="020B0604030504040204" pitchFamily="50" charset="-128"/>
                          <a:ea typeface="メイリオ" panose="020B0604030504040204" pitchFamily="50" charset="-128"/>
                        </a:rPr>
                        <a:t>個別ケースに対する相談支援のスキル</a:t>
                      </a:r>
                    </a:p>
                  </a:txBody>
                  <a:tcPr anchor="ctr"/>
                </a:tc>
                <a:tc>
                  <a:txBody>
                    <a:bodyPr/>
                    <a:lstStyle/>
                    <a:p>
                      <a:r>
                        <a:rPr kumimoji="1" lang="ja-JP" altLang="en-US" sz="1100" dirty="0">
                          <a:latin typeface="メイリオ" panose="020B0604030504040204" pitchFamily="50" charset="-128"/>
                          <a:ea typeface="メイリオ" panose="020B0604030504040204" pitchFamily="50" charset="-128"/>
                        </a:rPr>
                        <a:t>記録の技術</a:t>
                      </a:r>
                    </a:p>
                  </a:txBody>
                  <a:tcPr anchor="ct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70021784"/>
                  </a:ext>
                </a:extLst>
              </a:tr>
              <a:tr h="166407">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kumimoji="1" lang="ja-JP" altLang="en-US" sz="1100" dirty="0">
                          <a:latin typeface="メイリオ" panose="020B0604030504040204" pitchFamily="50" charset="-128"/>
                          <a:ea typeface="メイリオ" panose="020B0604030504040204" pitchFamily="50" charset="-128"/>
                        </a:rPr>
                        <a:t>安心感の提供</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ラポールの構築</a:t>
                      </a:r>
                      <a:r>
                        <a:rPr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a:latin typeface="メイリオ" panose="020B0604030504040204" pitchFamily="50" charset="-128"/>
                          <a:ea typeface="メイリオ" panose="020B0604030504040204" pitchFamily="50" charset="-128"/>
                        </a:rPr>
                        <a:t>受容、傾聴、面接設定</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12193145"/>
                  </a:ext>
                </a:extLst>
              </a:tr>
              <a:tr h="210599">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lang="ja-JP" altLang="en-US" sz="1100" dirty="0">
                          <a:latin typeface="メイリオ" panose="020B0604030504040204" pitchFamily="50" charset="-128"/>
                          <a:ea typeface="メイリオ" panose="020B0604030504040204" pitchFamily="50" charset="-128"/>
                        </a:rPr>
                        <a:t>インテーク・アセスメント</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dirty="0">
                          <a:latin typeface="メイリオ" panose="020B0604030504040204" pitchFamily="50" charset="-128"/>
                          <a:ea typeface="メイリオ" panose="020B0604030504040204" pitchFamily="50" charset="-128"/>
                        </a:rPr>
                        <a:t>情報収集力、ケースを通じての情報整理力、見立ての力、要約力、説明力、客観性の担保、二次アセスメントの活用</a:t>
                      </a:r>
                    </a:p>
                  </a:txBody>
                  <a:tcPr anchor="ctr"/>
                </a:tc>
                <a:extLst>
                  <a:ext uri="{0D108BD9-81ED-4DB2-BD59-A6C34878D82A}">
                    <a16:rowId xmlns:a16="http://schemas.microsoft.com/office/drawing/2014/main" val="820850127"/>
                  </a:ext>
                </a:extLst>
              </a:tr>
              <a:tr h="174399">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lang="ja-JP" altLang="en-US" sz="1100" dirty="0">
                          <a:latin typeface="メイリオ" panose="020B0604030504040204" pitchFamily="50" charset="-128"/>
                          <a:ea typeface="メイリオ" panose="020B0604030504040204" pitchFamily="50" charset="-128"/>
                        </a:rPr>
                        <a:t>サービス担当者会議を適切に開催・運営</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チームアプローチ</a:t>
                      </a:r>
                      <a:r>
                        <a:rPr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dirty="0">
                          <a:latin typeface="メイリオ" panose="020B0604030504040204" pitchFamily="50" charset="-128"/>
                          <a:ea typeface="メイリオ" panose="020B0604030504040204" pitchFamily="50" charset="-128"/>
                        </a:rPr>
                        <a:t>会議招集、情報共有力、スムーズな会議進行、</a:t>
                      </a:r>
                    </a:p>
                  </a:txBody>
                  <a:tcPr anchor="ctr"/>
                </a:tc>
                <a:extLst>
                  <a:ext uri="{0D108BD9-81ED-4DB2-BD59-A6C34878D82A}">
                    <a16:rowId xmlns:a16="http://schemas.microsoft.com/office/drawing/2014/main" val="1453611027"/>
                  </a:ext>
                </a:extLst>
              </a:tr>
              <a:tr h="138199">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lang="ja-JP" altLang="en-US" sz="1100" dirty="0">
                          <a:latin typeface="メイリオ" panose="020B0604030504040204" pitchFamily="50" charset="-128"/>
                          <a:ea typeface="メイリオ" panose="020B0604030504040204" pitchFamily="50" charset="-128"/>
                        </a:rPr>
                        <a:t>サービス等利用計画</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a:latin typeface="メイリオ" panose="020B0604030504040204" pitchFamily="50" charset="-128"/>
                          <a:ea typeface="メイリオ" panose="020B0604030504040204" pitchFamily="50" charset="-128"/>
                        </a:rPr>
                        <a:t>社会資源情報収集、調整力、書く力、説明する力</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061157853"/>
                  </a:ext>
                </a:extLst>
              </a:tr>
              <a:tr h="0">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lang="ja-JP" altLang="en-US" sz="1100" dirty="0">
                          <a:latin typeface="メイリオ" panose="020B0604030504040204" pitchFamily="50" charset="-128"/>
                          <a:ea typeface="メイリオ" panose="020B0604030504040204" pitchFamily="50" charset="-128"/>
                        </a:rPr>
                        <a:t>必要に応じて適切な</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直接的</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介入</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37347924"/>
                  </a:ext>
                </a:extLst>
              </a:tr>
              <a:tr h="154575">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lang="ja-JP" altLang="en-US" sz="1100" dirty="0">
                          <a:latin typeface="メイリオ" panose="020B0604030504040204" pitchFamily="50" charset="-128"/>
                          <a:ea typeface="メイリオ" panose="020B0604030504040204" pitchFamily="50" charset="-128"/>
                        </a:rPr>
                        <a:t>モニタリング</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a:latin typeface="メイリオ" panose="020B0604030504040204" pitchFamily="50" charset="-128"/>
                          <a:ea typeface="メイリオ" panose="020B0604030504040204" pitchFamily="50" charset="-128"/>
                        </a:rPr>
                        <a:t>適切なモニタリング期間の設定、サービス提供状況の観察、サービス提供状況の聞き取り、サービス提供状況の評価</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47344315"/>
                  </a:ext>
                </a:extLst>
              </a:tr>
              <a:tr h="118375">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lang="ja-JP" altLang="en-US" sz="1100" dirty="0">
                          <a:latin typeface="メイリオ" panose="020B0604030504040204" pitchFamily="50" charset="-128"/>
                          <a:ea typeface="メイリオ" panose="020B0604030504040204" pitchFamily="50" charset="-128"/>
                        </a:rPr>
                        <a:t>終結</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ターミネーション</a:t>
                      </a:r>
                      <a:r>
                        <a:rPr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a:latin typeface="メイリオ" panose="020B0604030504040204" pitchFamily="50" charset="-128"/>
                          <a:ea typeface="メイリオ" panose="020B0604030504040204" pitchFamily="50" charset="-128"/>
                        </a:rPr>
                        <a:t>終結時の判断基準、根拠</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55483080"/>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メイリオ" panose="020B0604030504040204" pitchFamily="50" charset="-128"/>
                          <a:ea typeface="メイリオ" panose="020B0604030504040204" pitchFamily="50" charset="-128"/>
                        </a:rPr>
                        <a:t>地域デザインにおける相談支援のスキル</a:t>
                      </a:r>
                    </a:p>
                  </a:txBody>
                  <a:tcPr anchor="ctr"/>
                </a:tc>
                <a:tc>
                  <a:txBody>
                    <a:bodyPr/>
                    <a:lstStyle/>
                    <a:p>
                      <a:r>
                        <a:rPr kumimoji="1" lang="ja-JP" altLang="en-US" sz="1100" dirty="0">
                          <a:latin typeface="メイリオ" panose="020B0604030504040204" pitchFamily="50" charset="-128"/>
                          <a:ea typeface="メイリオ" panose="020B0604030504040204" pitchFamily="50" charset="-128"/>
                        </a:rPr>
                        <a:t>有効なネットワーク構築</a:t>
                      </a:r>
                    </a:p>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チームアプローチ</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100">
                          <a:latin typeface="メイリオ" panose="020B0604030504040204" pitchFamily="50" charset="-128"/>
                          <a:ea typeface="メイリオ" panose="020B0604030504040204" pitchFamily="50" charset="-128"/>
                        </a:rPr>
                        <a:t>チーム形成、個別支援会議活用</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71038046"/>
                  </a:ext>
                </a:extLst>
              </a:tr>
              <a:tr h="134751">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kumimoji="1" lang="ja-JP" altLang="en-US" sz="1100" dirty="0">
                          <a:latin typeface="メイリオ" panose="020B0604030504040204" pitchFamily="50" charset="-128"/>
                          <a:ea typeface="メイリオ" panose="020B0604030504040204" pitchFamily="50" charset="-128"/>
                        </a:rPr>
                        <a:t>地域ニーズの適切な把握</a:t>
                      </a:r>
                    </a:p>
                  </a:txBody>
                  <a:tcPr anchor="ctr"/>
                </a:tc>
                <a:tc>
                  <a:txBody>
                    <a:bodyPr/>
                    <a:lstStyle/>
                    <a:p>
                      <a:r>
                        <a:rPr kumimoji="1" lang="ja-JP" altLang="en-US" sz="1100">
                          <a:latin typeface="メイリオ" panose="020B0604030504040204" pitchFamily="50" charset="-128"/>
                          <a:ea typeface="メイリオ" panose="020B0604030504040204" pitchFamily="50" charset="-128"/>
                        </a:rPr>
                        <a:t>地域ニーズの掘り起こし、地域ニーズのコーディネート</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540687550"/>
                  </a:ext>
                </a:extLst>
              </a:tr>
              <a:tr h="0">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kumimoji="1" lang="ja-JP" altLang="en-US" sz="1100" dirty="0">
                          <a:latin typeface="メイリオ" panose="020B0604030504040204" pitchFamily="50" charset="-128"/>
                          <a:ea typeface="メイリオ" panose="020B0604030504040204" pitchFamily="50" charset="-128"/>
                        </a:rPr>
                        <a:t>地域診断</a:t>
                      </a:r>
                    </a:p>
                  </a:txBody>
                  <a:tcPr anchor="ctr"/>
                </a:tc>
                <a:tc>
                  <a:txBody>
                    <a:bodyPr/>
                    <a:lstStyle/>
                    <a:p>
                      <a:r>
                        <a:rPr kumimoji="1" lang="ja-JP" altLang="en-US" sz="1100">
                          <a:latin typeface="メイリオ" panose="020B0604030504040204" pitchFamily="50" charset="-128"/>
                          <a:ea typeface="メイリオ" panose="020B0604030504040204" pitchFamily="50" charset="-128"/>
                        </a:rPr>
                        <a:t>地域診断のための情報収集、地域情報の発信</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981540493"/>
                  </a:ext>
                </a:extLst>
              </a:tr>
              <a:tr h="151127">
                <a:tc vMerge="1">
                  <a:txBody>
                    <a:bodyPr/>
                    <a:lstStyle/>
                    <a:p>
                      <a:endParaRPr kumimoji="1" lang="ja-JP" altLang="en-US" sz="1000">
                        <a:latin typeface="メイリオ" panose="020B0604030504040204" pitchFamily="50" charset="-128"/>
                        <a:ea typeface="メイリオ" panose="020B0604030504040204" pitchFamily="50" charset="-128"/>
                      </a:endParaRPr>
                    </a:p>
                  </a:txBody>
                  <a:tcPr/>
                </a:tc>
                <a:tc>
                  <a:txBody>
                    <a:bodyPr/>
                    <a:lstStyle/>
                    <a:p>
                      <a:r>
                        <a:rPr kumimoji="1" lang="ja-JP" altLang="en-US" sz="1100" dirty="0">
                          <a:latin typeface="メイリオ" panose="020B0604030504040204" pitchFamily="50" charset="-128"/>
                          <a:ea typeface="メイリオ" panose="020B0604030504040204" pitchFamily="50" charset="-128"/>
                        </a:rPr>
                        <a:t>社会資源の開発／改善</a:t>
                      </a:r>
                    </a:p>
                  </a:txBody>
                  <a:tcPr anchor="ctr"/>
                </a:tc>
                <a:tc>
                  <a:txBody>
                    <a:bodyPr/>
                    <a:lstStyle/>
                    <a:p>
                      <a:r>
                        <a:rPr kumimoji="1" lang="ja-JP" altLang="en-US" sz="1100">
                          <a:latin typeface="メイリオ" panose="020B0604030504040204" pitchFamily="50" charset="-128"/>
                          <a:ea typeface="メイリオ" panose="020B0604030504040204" pitchFamily="50" charset="-128"/>
                        </a:rPr>
                        <a:t>個別の支援からの地域課題提起、課題解決策検討、課題解決策提案</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58842745"/>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メイリオ" panose="020B0604030504040204" pitchFamily="50" charset="-128"/>
                          <a:ea typeface="メイリオ" panose="020B0604030504040204" pitchFamily="50" charset="-128"/>
                        </a:rPr>
                        <a:t>地域</a:t>
                      </a:r>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事業所内</a:t>
                      </a:r>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の人材育成および運営管理における相談支援スキル</a:t>
                      </a:r>
                    </a:p>
                  </a:txBody>
                  <a:tcPr anchor="ctr"/>
                </a:tc>
                <a:tc>
                  <a:txBody>
                    <a:bodyPr/>
                    <a:lstStyle/>
                    <a:p>
                      <a:r>
                        <a:rPr kumimoji="1" lang="ja-JP" altLang="en-US" sz="1100" dirty="0">
                          <a:latin typeface="メイリオ" panose="020B0604030504040204" pitchFamily="50" charset="-128"/>
                          <a:ea typeface="メイリオ" panose="020B0604030504040204" pitchFamily="50" charset="-128"/>
                        </a:rPr>
                        <a:t>地域</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事業所内</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での人材育成</a:t>
                      </a:r>
                    </a:p>
                  </a:txBody>
                  <a:tcPr anchor="ctr"/>
                </a:tc>
                <a:tc>
                  <a:txBody>
                    <a:bodyPr/>
                    <a:lstStyle/>
                    <a:p>
                      <a:r>
                        <a:rPr kumimoji="1" lang="ja-JP" altLang="en-US" sz="1100">
                          <a:latin typeface="メイリオ" panose="020B0604030504040204" pitchFamily="50" charset="-128"/>
                          <a:ea typeface="メイリオ" panose="020B0604030504040204" pitchFamily="50" charset="-128"/>
                        </a:rPr>
                        <a:t>スーパービジョン、ファシリテーション、研修立案・運営</a:t>
                      </a:r>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69612016"/>
                  </a:ext>
                </a:extLst>
              </a:tr>
              <a:tr h="576739">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r>
                        <a:rPr kumimoji="1" lang="ja-JP" altLang="en-US" sz="1100" dirty="0">
                          <a:latin typeface="メイリオ" panose="020B0604030504040204" pitchFamily="50" charset="-128"/>
                          <a:ea typeface="メイリオ" panose="020B0604030504040204" pitchFamily="50" charset="-128"/>
                        </a:rPr>
                        <a:t>地域協議会の運営</a:t>
                      </a:r>
                    </a:p>
                  </a:txBody>
                  <a:tcPr anchor="ctr"/>
                </a:tc>
                <a:tc>
                  <a:txBody>
                    <a:bodyPr/>
                    <a:lstStyle/>
                    <a:p>
                      <a:r>
                        <a:rPr kumimoji="1" lang="ja-JP" altLang="en-US" sz="1100" dirty="0">
                          <a:latin typeface="メイリオ" panose="020B0604030504040204" pitchFamily="50" charset="-128"/>
                          <a:ea typeface="メイリオ" panose="020B0604030504040204" pitchFamily="50" charset="-128"/>
                        </a:rPr>
                        <a:t>情報共有のための定例会議の運営、課題検討のための各種部会・プロジェクト会議の運営、合意形成・施策逓減のための運営会議・全体会議の運営</a:t>
                      </a:r>
                    </a:p>
                  </a:txBody>
                  <a:tcPr anchor="ctr"/>
                </a:tc>
                <a:extLst>
                  <a:ext uri="{0D108BD9-81ED-4DB2-BD59-A6C34878D82A}">
                    <a16:rowId xmlns:a16="http://schemas.microsoft.com/office/drawing/2014/main" val="2919540650"/>
                  </a:ext>
                </a:extLst>
              </a:tr>
            </a:tbl>
          </a:graphicData>
        </a:graphic>
      </p:graphicFrame>
      <p:sp>
        <p:nvSpPr>
          <p:cNvPr id="3" name="テキスト ボックス 2">
            <a:extLst>
              <a:ext uri="{FF2B5EF4-FFF2-40B4-BE49-F238E27FC236}">
                <a16:creationId xmlns:a16="http://schemas.microsoft.com/office/drawing/2014/main" id="{B41023CB-F441-44BF-9E30-99690E7457BC}"/>
              </a:ext>
            </a:extLst>
          </p:cNvPr>
          <p:cNvSpPr txBox="1"/>
          <p:nvPr/>
        </p:nvSpPr>
        <p:spPr>
          <a:xfrm>
            <a:off x="632520" y="6438176"/>
            <a:ext cx="7416824"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厚生労働科学研究</a:t>
            </a:r>
            <a:r>
              <a:rPr kumimoji="1" lang="en-US" altLang="ja-JP" sz="1050" dirty="0">
                <a:latin typeface="メイリオ" panose="020B0604030504040204" pitchFamily="50" charset="-128"/>
                <a:ea typeface="メイリオ" panose="020B0604030504040204" pitchFamily="50" charset="-128"/>
              </a:rPr>
              <a:t>(</a:t>
            </a:r>
            <a:r>
              <a:rPr lang="en-US" altLang="ja-JP" sz="1050" dirty="0">
                <a:solidFill>
                  <a:srgbClr val="000000"/>
                </a:solidFill>
                <a:latin typeface="メイリオ" panose="020B0604030504040204" pitchFamily="50" charset="-128"/>
                <a:ea typeface="メイリオ" panose="020B0604030504040204" pitchFamily="50" charset="-128"/>
              </a:rPr>
              <a:t>H28-</a:t>
            </a:r>
            <a:r>
              <a:rPr lang="ja-JP" altLang="en-US" sz="1050" dirty="0">
                <a:solidFill>
                  <a:srgbClr val="000000"/>
                </a:solidFill>
                <a:latin typeface="メイリオ" panose="020B0604030504040204" pitchFamily="50" charset="-128"/>
                <a:ea typeface="メイリオ" panose="020B0604030504040204" pitchFamily="50" charset="-128"/>
              </a:rPr>
              <a:t>身体・知的</a:t>
            </a:r>
            <a:r>
              <a:rPr lang="en-US" altLang="ja-JP" sz="1050" dirty="0">
                <a:solidFill>
                  <a:srgbClr val="000000"/>
                </a:solidFill>
                <a:latin typeface="メイリオ" panose="020B0604030504040204" pitchFamily="50" charset="-128"/>
                <a:ea typeface="メイリオ" panose="020B0604030504040204" pitchFamily="50" charset="-128"/>
              </a:rPr>
              <a:t>-</a:t>
            </a:r>
            <a:r>
              <a:rPr lang="ja-JP" altLang="en-US" sz="1050" dirty="0">
                <a:solidFill>
                  <a:srgbClr val="000000"/>
                </a:solidFill>
                <a:latin typeface="メイリオ" panose="020B0604030504040204" pitchFamily="50" charset="-128"/>
                <a:ea typeface="メイリオ" panose="020B0604030504040204" pitchFamily="50" charset="-128"/>
              </a:rPr>
              <a:t>一般</a:t>
            </a:r>
            <a:r>
              <a:rPr lang="en-US" altLang="ja-JP" sz="1050" dirty="0">
                <a:solidFill>
                  <a:srgbClr val="000000"/>
                </a:solidFill>
                <a:latin typeface="メイリオ" panose="020B0604030504040204" pitchFamily="50" charset="-128"/>
                <a:ea typeface="メイリオ" panose="020B0604030504040204" pitchFamily="50" charset="-128"/>
              </a:rPr>
              <a:t>-004</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「相談支援従事者研修のプログラム開発と評価に関する研究」による整理</a:t>
            </a:r>
          </a:p>
        </p:txBody>
      </p:sp>
      <p:sp>
        <p:nvSpPr>
          <p:cNvPr id="5" name="スライド番号プレースホルダー 1">
            <a:extLst>
              <a:ext uri="{FF2B5EF4-FFF2-40B4-BE49-F238E27FC236}">
                <a16:creationId xmlns:a16="http://schemas.microsoft.com/office/drawing/2014/main" id="{135D2D3D-323E-8A4F-A79C-1F319C32C52A}"/>
              </a:ext>
            </a:extLst>
          </p:cNvPr>
          <p:cNvSpPr>
            <a:spLocks noGrp="1"/>
          </p:cNvSpPr>
          <p:nvPr>
            <p:ph type="sldNum" sz="quarter" idx="12"/>
          </p:nvPr>
        </p:nvSpPr>
        <p:spPr>
          <a:xfrm>
            <a:off x="7355904" y="6337126"/>
            <a:ext cx="2133600" cy="476250"/>
          </a:xfrm>
        </p:spPr>
        <p:txBody>
          <a:bodyPr anchor="b"/>
          <a:lstStyle/>
          <a:p>
            <a:fld id="{C3F26C5F-937F-44E4-9E15-B019C8630A50}" type="slidenum">
              <a:rPr lang="en-US" altLang="ja-JP" smtClean="0"/>
              <a:pPr/>
              <a:t>18</a:t>
            </a:fld>
            <a:endParaRPr lang="en-US" altLang="ja-JP"/>
          </a:p>
        </p:txBody>
      </p:sp>
    </p:spTree>
    <p:extLst>
      <p:ext uri="{BB962C8B-B14F-4D97-AF65-F5344CB8AC3E}">
        <p14:creationId xmlns:p14="http://schemas.microsoft.com/office/powerpoint/2010/main" val="346748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初任者研修の構造</a:t>
            </a:r>
          </a:p>
        </p:txBody>
      </p:sp>
      <p:sp>
        <p:nvSpPr>
          <p:cNvPr id="42" name="正方形/長方形 41"/>
          <p:cNvSpPr/>
          <p:nvPr/>
        </p:nvSpPr>
        <p:spPr>
          <a:xfrm>
            <a:off x="5201865" y="3304498"/>
            <a:ext cx="4094037" cy="259424"/>
          </a:xfrm>
          <a:prstGeom prst="rect">
            <a:avLst/>
          </a:prstGeom>
          <a:solidFill>
            <a:srgbClr val="FFF2F3"/>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相談支援におけるケアマネジメントの手法とプロセス（</a:t>
            </a:r>
            <a:r>
              <a:rPr lang="en-US" altLang="ja-JP" sz="1000">
                <a:solidFill>
                  <a:schemeClr val="tx1"/>
                </a:solidFill>
                <a:latin typeface="+mj-ea"/>
                <a:ea typeface="+mj-ea"/>
              </a:rPr>
              <a:t>1.5</a:t>
            </a:r>
            <a:r>
              <a:rPr lang="ja-JP" altLang="en-US" sz="1000">
                <a:solidFill>
                  <a:schemeClr val="tx1"/>
                </a:solidFill>
                <a:latin typeface="+mj-ea"/>
                <a:ea typeface="+mj-ea"/>
              </a:rPr>
              <a:t>時間）</a:t>
            </a:r>
          </a:p>
        </p:txBody>
      </p:sp>
      <p:sp>
        <p:nvSpPr>
          <p:cNvPr id="45" name="正方形/長方形 44"/>
          <p:cNvSpPr/>
          <p:nvPr/>
        </p:nvSpPr>
        <p:spPr>
          <a:xfrm>
            <a:off x="5201865" y="3614430"/>
            <a:ext cx="4094037" cy="260105"/>
          </a:xfrm>
          <a:prstGeom prst="rect">
            <a:avLst/>
          </a:prstGeom>
          <a:solidFill>
            <a:srgbClr val="FFF2F3"/>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相談支援における家族支援と地域資源の活用への視点（</a:t>
            </a:r>
            <a:r>
              <a:rPr lang="en-US" altLang="ja-JP" sz="1000">
                <a:solidFill>
                  <a:schemeClr val="tx1"/>
                </a:solidFill>
                <a:latin typeface="+mj-ea"/>
                <a:ea typeface="+mj-ea"/>
              </a:rPr>
              <a:t>1.5</a:t>
            </a:r>
            <a:r>
              <a:rPr lang="ja-JP" altLang="en-US" sz="1000">
                <a:solidFill>
                  <a:schemeClr val="tx1"/>
                </a:solidFill>
                <a:latin typeface="+mj-ea"/>
                <a:ea typeface="+mj-ea"/>
              </a:rPr>
              <a:t>時間）</a:t>
            </a:r>
          </a:p>
        </p:txBody>
      </p:sp>
      <p:sp>
        <p:nvSpPr>
          <p:cNvPr id="46" name="正方形/長方形 45"/>
          <p:cNvSpPr/>
          <p:nvPr/>
        </p:nvSpPr>
        <p:spPr>
          <a:xfrm>
            <a:off x="4609381" y="3323800"/>
            <a:ext cx="545633" cy="550734"/>
          </a:xfrm>
          <a:prstGeom prst="rect">
            <a:avLst/>
          </a:prstGeom>
          <a:solidFill>
            <a:srgbClr val="FFF2F3"/>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j-ea"/>
                <a:ea typeface="+mj-ea"/>
              </a:rPr>
              <a:t>技法の</a:t>
            </a:r>
          </a:p>
          <a:p>
            <a:pPr algn="ctr"/>
            <a:r>
              <a:rPr kumimoji="1" lang="ja-JP" altLang="en-US" sz="1000">
                <a:solidFill>
                  <a:schemeClr val="tx1"/>
                </a:solidFill>
                <a:latin typeface="+mj-ea"/>
                <a:ea typeface="+mj-ea"/>
              </a:rPr>
              <a:t>実際</a:t>
            </a:r>
          </a:p>
        </p:txBody>
      </p:sp>
      <p:sp>
        <p:nvSpPr>
          <p:cNvPr id="47" name="正方形/長方形 46"/>
          <p:cNvSpPr/>
          <p:nvPr/>
        </p:nvSpPr>
        <p:spPr>
          <a:xfrm>
            <a:off x="5201865" y="1483631"/>
            <a:ext cx="4094037" cy="288725"/>
          </a:xfrm>
          <a:prstGeom prst="rect">
            <a:avLst/>
          </a:prstGeom>
          <a:solidFill>
            <a:schemeClr val="accent2">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相談支援（障害児者支援）の目的（</a:t>
            </a:r>
            <a:r>
              <a:rPr lang="en-US" altLang="ja-JP" sz="1000">
                <a:solidFill>
                  <a:schemeClr val="tx1"/>
                </a:solidFill>
                <a:latin typeface="+mj-ea"/>
                <a:ea typeface="+mj-ea"/>
              </a:rPr>
              <a:t>1.5</a:t>
            </a:r>
            <a:r>
              <a:rPr lang="ja-JP" altLang="en-US" sz="1000">
                <a:solidFill>
                  <a:schemeClr val="tx1"/>
                </a:solidFill>
                <a:latin typeface="+mj-ea"/>
                <a:ea typeface="+mj-ea"/>
              </a:rPr>
              <a:t>時間）</a:t>
            </a:r>
          </a:p>
        </p:txBody>
      </p:sp>
      <p:sp>
        <p:nvSpPr>
          <p:cNvPr id="48" name="正方形/長方形 47"/>
          <p:cNvSpPr/>
          <p:nvPr/>
        </p:nvSpPr>
        <p:spPr>
          <a:xfrm>
            <a:off x="5201865" y="1800921"/>
            <a:ext cx="4094037" cy="272749"/>
          </a:xfrm>
          <a:prstGeom prst="rect">
            <a:avLst/>
          </a:prstGeom>
          <a:solidFill>
            <a:schemeClr val="accent2">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相談支援の基本的視点（障害児者支援の基本的視点）（</a:t>
            </a:r>
            <a:r>
              <a:rPr lang="en-US" altLang="ja-JP" sz="1000">
                <a:solidFill>
                  <a:schemeClr val="tx1"/>
                </a:solidFill>
                <a:latin typeface="+mj-ea"/>
                <a:ea typeface="+mj-ea"/>
              </a:rPr>
              <a:t>2.5</a:t>
            </a:r>
            <a:r>
              <a:rPr lang="ja-JP" altLang="en-US" sz="1000">
                <a:solidFill>
                  <a:schemeClr val="tx1"/>
                </a:solidFill>
                <a:latin typeface="+mj-ea"/>
                <a:ea typeface="+mj-ea"/>
              </a:rPr>
              <a:t>時間）</a:t>
            </a:r>
          </a:p>
        </p:txBody>
      </p:sp>
      <p:sp>
        <p:nvSpPr>
          <p:cNvPr id="49" name="正方形/長方形 48"/>
          <p:cNvSpPr/>
          <p:nvPr/>
        </p:nvSpPr>
        <p:spPr>
          <a:xfrm>
            <a:off x="5201864" y="2098847"/>
            <a:ext cx="4094037" cy="277565"/>
          </a:xfrm>
          <a:prstGeom prst="rect">
            <a:avLst/>
          </a:prstGeom>
          <a:solidFill>
            <a:schemeClr val="accent2">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相談支援に必要な技術（</a:t>
            </a:r>
            <a:r>
              <a:rPr lang="en-US" altLang="ja-JP" sz="1000">
                <a:solidFill>
                  <a:schemeClr val="tx1"/>
                </a:solidFill>
                <a:latin typeface="+mj-ea"/>
                <a:ea typeface="+mj-ea"/>
              </a:rPr>
              <a:t>1</a:t>
            </a:r>
            <a:r>
              <a:rPr lang="ja-JP" altLang="en-US" sz="1000">
                <a:solidFill>
                  <a:schemeClr val="tx1"/>
                </a:solidFill>
                <a:latin typeface="+mj-ea"/>
                <a:ea typeface="+mj-ea"/>
              </a:rPr>
              <a:t>時間）</a:t>
            </a:r>
          </a:p>
        </p:txBody>
      </p:sp>
      <p:sp>
        <p:nvSpPr>
          <p:cNvPr id="50" name="正方形/長方形 49"/>
          <p:cNvSpPr/>
          <p:nvPr/>
        </p:nvSpPr>
        <p:spPr>
          <a:xfrm>
            <a:off x="4016897" y="1190665"/>
            <a:ext cx="545633" cy="1185748"/>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bg1"/>
                </a:solidFill>
                <a:latin typeface="+mj-ea"/>
                <a:ea typeface="+mj-ea"/>
              </a:rPr>
              <a:t>１日目</a:t>
            </a:r>
            <a:endParaRPr kumimoji="1" lang="ja-JP" altLang="en-US" sz="900" b="1">
              <a:solidFill>
                <a:schemeClr val="bg1"/>
              </a:solidFill>
              <a:latin typeface="+mj-ea"/>
              <a:ea typeface="+mj-ea"/>
            </a:endParaRPr>
          </a:p>
        </p:txBody>
      </p:sp>
      <p:sp>
        <p:nvSpPr>
          <p:cNvPr id="51" name="正方形/長方形 50"/>
          <p:cNvSpPr/>
          <p:nvPr/>
        </p:nvSpPr>
        <p:spPr>
          <a:xfrm>
            <a:off x="5201865" y="4388038"/>
            <a:ext cx="4094037" cy="249046"/>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実習ガイダンス（</a:t>
            </a:r>
            <a:r>
              <a:rPr lang="en-US" altLang="ja-JP" sz="1000">
                <a:solidFill>
                  <a:schemeClr val="tx1"/>
                </a:solidFill>
                <a:latin typeface="+mj-ea"/>
                <a:ea typeface="+mj-ea"/>
              </a:rPr>
              <a:t>1</a:t>
            </a:r>
            <a:r>
              <a:rPr lang="ja-JP" altLang="en-US" sz="1000">
                <a:solidFill>
                  <a:schemeClr val="tx1"/>
                </a:solidFill>
                <a:latin typeface="+mj-ea"/>
                <a:ea typeface="+mj-ea"/>
              </a:rPr>
              <a:t>時間）</a:t>
            </a:r>
            <a:endParaRPr kumimoji="1" lang="ja-JP" altLang="en-US" sz="1000">
              <a:solidFill>
                <a:schemeClr val="tx1"/>
              </a:solidFill>
              <a:latin typeface="+mj-ea"/>
              <a:ea typeface="+mj-ea"/>
            </a:endParaRPr>
          </a:p>
        </p:txBody>
      </p:sp>
      <p:sp>
        <p:nvSpPr>
          <p:cNvPr id="52" name="正方形/長方形 51"/>
          <p:cNvSpPr/>
          <p:nvPr/>
        </p:nvSpPr>
        <p:spPr>
          <a:xfrm>
            <a:off x="5201865" y="3950516"/>
            <a:ext cx="4097201" cy="390584"/>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相談支援の実際（ケアマネジメント手法を用いた相談支援プロセスの具体的理解）（</a:t>
            </a:r>
            <a:r>
              <a:rPr lang="en-US" altLang="ja-JP" sz="1000">
                <a:solidFill>
                  <a:schemeClr val="tx1"/>
                </a:solidFill>
                <a:latin typeface="+mj-ea"/>
                <a:ea typeface="+mj-ea"/>
              </a:rPr>
              <a:t>12</a:t>
            </a:r>
            <a:r>
              <a:rPr lang="ja-JP" altLang="en-US" sz="1000">
                <a:solidFill>
                  <a:schemeClr val="tx1"/>
                </a:solidFill>
                <a:latin typeface="+mj-ea"/>
                <a:ea typeface="+mj-ea"/>
              </a:rPr>
              <a:t>時間）</a:t>
            </a:r>
            <a:endParaRPr kumimoji="1" lang="ja-JP" altLang="en-US" sz="1000">
              <a:solidFill>
                <a:schemeClr val="tx1"/>
              </a:solidFill>
              <a:latin typeface="+mj-ea"/>
              <a:ea typeface="+mj-ea"/>
            </a:endParaRPr>
          </a:p>
        </p:txBody>
      </p:sp>
      <p:sp>
        <p:nvSpPr>
          <p:cNvPr id="53" name="正方形/長方形 52"/>
          <p:cNvSpPr/>
          <p:nvPr/>
        </p:nvSpPr>
        <p:spPr>
          <a:xfrm>
            <a:off x="4609381" y="1483629"/>
            <a:ext cx="545633" cy="892783"/>
          </a:xfrm>
          <a:prstGeom prst="rect">
            <a:avLst/>
          </a:prstGeom>
          <a:solidFill>
            <a:schemeClr val="accent2">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j-ea"/>
                <a:ea typeface="+mj-ea"/>
              </a:rPr>
              <a:t>概論</a:t>
            </a:r>
          </a:p>
        </p:txBody>
      </p:sp>
      <p:sp>
        <p:nvSpPr>
          <p:cNvPr id="54" name="正方形/長方形 53"/>
          <p:cNvSpPr/>
          <p:nvPr/>
        </p:nvSpPr>
        <p:spPr>
          <a:xfrm>
            <a:off x="5201865" y="2434375"/>
            <a:ext cx="4094037" cy="400490"/>
          </a:xfrm>
          <a:prstGeom prst="rect">
            <a:avLst/>
          </a:prstGeom>
          <a:solidFill>
            <a:srgbClr val="FEFAE3"/>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障害者総合支援法等の理念・現状とサービス提供プロセス及びその他関連する法律等に関する理解（</a:t>
            </a:r>
            <a:r>
              <a:rPr lang="en-US" altLang="ja-JP" sz="1000">
                <a:solidFill>
                  <a:schemeClr val="tx1"/>
                </a:solidFill>
                <a:latin typeface="+mj-ea"/>
                <a:ea typeface="+mj-ea"/>
              </a:rPr>
              <a:t>1.5</a:t>
            </a:r>
            <a:r>
              <a:rPr lang="ja-JP" altLang="en-US" sz="1000">
                <a:solidFill>
                  <a:schemeClr val="tx1"/>
                </a:solidFill>
                <a:latin typeface="+mj-ea"/>
                <a:ea typeface="+mj-ea"/>
              </a:rPr>
              <a:t>時間）</a:t>
            </a:r>
          </a:p>
        </p:txBody>
      </p:sp>
      <p:sp>
        <p:nvSpPr>
          <p:cNvPr id="55" name="正方形/長方形 54"/>
          <p:cNvSpPr/>
          <p:nvPr/>
        </p:nvSpPr>
        <p:spPr>
          <a:xfrm>
            <a:off x="5201865" y="2871897"/>
            <a:ext cx="4094037" cy="400490"/>
          </a:xfrm>
          <a:prstGeom prst="rect">
            <a:avLst/>
          </a:prstGeom>
          <a:solidFill>
            <a:srgbClr val="FEFAE3"/>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障害者総合支援法及び児童福祉法における相談支援（サービス提供）の基本（</a:t>
            </a:r>
            <a:r>
              <a:rPr lang="en-US" altLang="ja-JP" sz="1000">
                <a:solidFill>
                  <a:schemeClr val="tx1"/>
                </a:solidFill>
                <a:latin typeface="+mj-ea"/>
                <a:ea typeface="+mj-ea"/>
              </a:rPr>
              <a:t>1.5</a:t>
            </a:r>
            <a:r>
              <a:rPr lang="ja-JP" altLang="en-US" sz="1000">
                <a:solidFill>
                  <a:schemeClr val="tx1"/>
                </a:solidFill>
                <a:latin typeface="+mj-ea"/>
                <a:ea typeface="+mj-ea"/>
              </a:rPr>
              <a:t>時間</a:t>
            </a:r>
            <a:r>
              <a:rPr lang="en-US" altLang="ja-JP" sz="1000">
                <a:solidFill>
                  <a:schemeClr val="tx1"/>
                </a:solidFill>
                <a:latin typeface="+mj-ea"/>
                <a:ea typeface="+mj-ea"/>
              </a:rPr>
              <a:t>)</a:t>
            </a:r>
            <a:endParaRPr lang="ja-JP" altLang="en-US" sz="1000">
              <a:solidFill>
                <a:schemeClr val="tx1"/>
              </a:solidFill>
              <a:latin typeface="+mj-ea"/>
              <a:ea typeface="+mj-ea"/>
            </a:endParaRPr>
          </a:p>
        </p:txBody>
      </p:sp>
      <p:sp>
        <p:nvSpPr>
          <p:cNvPr id="56" name="正方形/長方形 55"/>
          <p:cNvSpPr/>
          <p:nvPr/>
        </p:nvSpPr>
        <p:spPr>
          <a:xfrm>
            <a:off x="4016897" y="2439946"/>
            <a:ext cx="545633" cy="1449207"/>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bg1"/>
                </a:solidFill>
                <a:latin typeface="+mj-ea"/>
                <a:ea typeface="+mj-ea"/>
              </a:rPr>
              <a:t>２日目</a:t>
            </a:r>
            <a:endParaRPr kumimoji="1" lang="ja-JP" altLang="en-US" sz="900" b="1">
              <a:solidFill>
                <a:schemeClr val="bg1"/>
              </a:solidFill>
              <a:latin typeface="+mj-ea"/>
              <a:ea typeface="+mj-ea"/>
            </a:endParaRPr>
          </a:p>
        </p:txBody>
      </p:sp>
      <p:sp>
        <p:nvSpPr>
          <p:cNvPr id="57" name="正方形/長方形 56"/>
          <p:cNvSpPr/>
          <p:nvPr/>
        </p:nvSpPr>
        <p:spPr>
          <a:xfrm>
            <a:off x="4016897" y="5275084"/>
            <a:ext cx="545633" cy="270500"/>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bg1"/>
                </a:solidFill>
                <a:latin typeface="+mj-ea"/>
                <a:ea typeface="+mj-ea"/>
              </a:rPr>
              <a:t>５日目</a:t>
            </a:r>
            <a:endParaRPr kumimoji="1" lang="ja-JP" altLang="en-US" sz="900" b="1">
              <a:solidFill>
                <a:schemeClr val="bg1"/>
              </a:solidFill>
              <a:latin typeface="+mj-ea"/>
              <a:ea typeface="+mj-ea"/>
            </a:endParaRPr>
          </a:p>
        </p:txBody>
      </p:sp>
      <p:sp>
        <p:nvSpPr>
          <p:cNvPr id="58" name="正方形/長方形 57"/>
          <p:cNvSpPr/>
          <p:nvPr/>
        </p:nvSpPr>
        <p:spPr>
          <a:xfrm>
            <a:off x="4609381" y="3950516"/>
            <a:ext cx="545633" cy="686569"/>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j-ea"/>
                <a:ea typeface="+mj-ea"/>
              </a:rPr>
              <a:t>講義</a:t>
            </a:r>
          </a:p>
          <a:p>
            <a:pPr algn="ctr"/>
            <a:r>
              <a:rPr lang="ja-JP" altLang="en-US" sz="1000">
                <a:solidFill>
                  <a:schemeClr val="tx1"/>
                </a:solidFill>
                <a:latin typeface="+mj-ea"/>
                <a:ea typeface="+mj-ea"/>
              </a:rPr>
              <a:t>演習</a:t>
            </a:r>
          </a:p>
        </p:txBody>
      </p:sp>
      <p:sp>
        <p:nvSpPr>
          <p:cNvPr id="59" name="正方形/長方形 58"/>
          <p:cNvSpPr/>
          <p:nvPr/>
        </p:nvSpPr>
        <p:spPr>
          <a:xfrm>
            <a:off x="4016897" y="3950515"/>
            <a:ext cx="545633" cy="686570"/>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bg1"/>
                </a:solidFill>
                <a:latin typeface="+mj-ea"/>
                <a:ea typeface="+mj-ea"/>
              </a:rPr>
              <a:t>３日目</a:t>
            </a:r>
          </a:p>
          <a:p>
            <a:pPr algn="ctr"/>
            <a:r>
              <a:rPr lang="ja-JP" altLang="en-US" sz="900" b="1">
                <a:solidFill>
                  <a:schemeClr val="bg1"/>
                </a:solidFill>
                <a:latin typeface="+mj-ea"/>
                <a:ea typeface="+mj-ea"/>
              </a:rPr>
              <a:t>４日目</a:t>
            </a:r>
            <a:endParaRPr kumimoji="1" lang="ja-JP" altLang="en-US" sz="900" b="1">
              <a:solidFill>
                <a:schemeClr val="bg1"/>
              </a:solidFill>
              <a:latin typeface="+mj-ea"/>
              <a:ea typeface="+mj-ea"/>
            </a:endParaRPr>
          </a:p>
        </p:txBody>
      </p:sp>
      <p:sp>
        <p:nvSpPr>
          <p:cNvPr id="60" name="正方形/長方形 59"/>
          <p:cNvSpPr/>
          <p:nvPr/>
        </p:nvSpPr>
        <p:spPr>
          <a:xfrm>
            <a:off x="4016897" y="6343331"/>
            <a:ext cx="545633" cy="421331"/>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bg1"/>
                </a:solidFill>
                <a:latin typeface="+mj-ea"/>
                <a:ea typeface="+mj-ea"/>
              </a:rPr>
              <a:t>７日目</a:t>
            </a:r>
            <a:endParaRPr kumimoji="1" lang="ja-JP" altLang="en-US" sz="900" b="1">
              <a:solidFill>
                <a:schemeClr val="bg1"/>
              </a:solidFill>
              <a:latin typeface="+mj-ea"/>
              <a:ea typeface="+mj-ea"/>
            </a:endParaRPr>
          </a:p>
        </p:txBody>
      </p:sp>
      <p:sp>
        <p:nvSpPr>
          <p:cNvPr id="61" name="角丸四角形 60"/>
          <p:cNvSpPr/>
          <p:nvPr/>
        </p:nvSpPr>
        <p:spPr>
          <a:xfrm>
            <a:off x="358877" y="908720"/>
            <a:ext cx="3408094" cy="244129"/>
          </a:xfrm>
          <a:prstGeom prst="roundRect">
            <a:avLst/>
          </a:prstGeom>
          <a:solidFill>
            <a:srgbClr val="4CA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告示別表</a:t>
            </a:r>
          </a:p>
        </p:txBody>
      </p:sp>
      <p:sp>
        <p:nvSpPr>
          <p:cNvPr id="62" name="角丸四角形 61"/>
          <p:cNvSpPr/>
          <p:nvPr/>
        </p:nvSpPr>
        <p:spPr>
          <a:xfrm>
            <a:off x="4016897" y="908720"/>
            <a:ext cx="5279004" cy="244129"/>
          </a:xfrm>
          <a:prstGeom prst="roundRect">
            <a:avLst/>
          </a:prstGeom>
          <a:solidFill>
            <a:srgbClr val="4CA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標準カリキュラム</a:t>
            </a:r>
          </a:p>
        </p:txBody>
      </p:sp>
      <p:sp>
        <p:nvSpPr>
          <p:cNvPr id="63" name="正方形/長方形 62"/>
          <p:cNvSpPr/>
          <p:nvPr/>
        </p:nvSpPr>
        <p:spPr>
          <a:xfrm>
            <a:off x="5201865" y="4668753"/>
            <a:ext cx="4086949" cy="256920"/>
          </a:xfrm>
          <a:prstGeom prst="rect">
            <a:avLst/>
          </a:prstGeom>
          <a:solidFill>
            <a:schemeClr val="accent4">
              <a:lumMod val="5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bg1"/>
                </a:solidFill>
                <a:latin typeface="+mj-ea"/>
                <a:ea typeface="+mj-ea"/>
              </a:rPr>
              <a:t>相談支援（ケアマネジメント）の基礎技術に関する実習１</a:t>
            </a:r>
          </a:p>
        </p:txBody>
      </p:sp>
      <p:graphicFrame>
        <p:nvGraphicFramePr>
          <p:cNvPr id="64" name="表 63"/>
          <p:cNvGraphicFramePr>
            <a:graphicFrameLocks noGrp="1"/>
          </p:cNvGraphicFramePr>
          <p:nvPr/>
        </p:nvGraphicFramePr>
        <p:xfrm>
          <a:off x="358876" y="1222910"/>
          <a:ext cx="3408095" cy="3090202"/>
        </p:xfrm>
        <a:graphic>
          <a:graphicData uri="http://schemas.openxmlformats.org/drawingml/2006/table">
            <a:tbl>
              <a:tblPr firstRow="1" bandRow="1">
                <a:tableStyleId>{5940675A-B579-460E-94D1-54222C63F5DA}</a:tableStyleId>
              </a:tblPr>
              <a:tblGrid>
                <a:gridCol w="301760">
                  <a:extLst>
                    <a:ext uri="{9D8B030D-6E8A-4147-A177-3AD203B41FA5}">
                      <a16:colId xmlns:a16="http://schemas.microsoft.com/office/drawing/2014/main" val="20000"/>
                    </a:ext>
                  </a:extLst>
                </a:gridCol>
                <a:gridCol w="2492164">
                  <a:extLst>
                    <a:ext uri="{9D8B030D-6E8A-4147-A177-3AD203B41FA5}">
                      <a16:colId xmlns:a16="http://schemas.microsoft.com/office/drawing/2014/main" val="20001"/>
                    </a:ext>
                  </a:extLst>
                </a:gridCol>
                <a:gridCol w="614171">
                  <a:extLst>
                    <a:ext uri="{9D8B030D-6E8A-4147-A177-3AD203B41FA5}">
                      <a16:colId xmlns:a16="http://schemas.microsoft.com/office/drawing/2014/main" val="20002"/>
                    </a:ext>
                  </a:extLst>
                </a:gridCol>
              </a:tblGrid>
              <a:tr h="214232">
                <a:tc gridSpan="2">
                  <a:txBody>
                    <a:bodyPr/>
                    <a:lstStyle/>
                    <a:p>
                      <a:pPr algn="ctr"/>
                      <a:r>
                        <a:rPr kumimoji="1" lang="ja-JP" altLang="en-US" sz="1000" b="1">
                          <a:solidFill>
                            <a:schemeClr val="tx1"/>
                          </a:solidFill>
                        </a:rPr>
                        <a:t>初任者研修</a:t>
                      </a:r>
                      <a:endParaRPr kumimoji="1" lang="ja-JP" altLang="en-US" sz="1000" b="1" dirty="0">
                        <a:solidFill>
                          <a:schemeClr val="tx1"/>
                        </a:solidFill>
                      </a:endParaRPr>
                    </a:p>
                  </a:txBody>
                  <a:tcPr marL="84406" marR="84406" marT="42203" marB="42203">
                    <a:noFill/>
                  </a:tcPr>
                </a:tc>
                <a:tc hMerge="1">
                  <a:txBody>
                    <a:bodyPr/>
                    <a:lstStyle/>
                    <a:p>
                      <a:endParaRPr kumimoji="1" lang="ja-JP" altLang="en-US"/>
                    </a:p>
                  </a:txBody>
                  <a:tcPr/>
                </a:tc>
                <a:tc>
                  <a:txBody>
                    <a:bodyPr/>
                    <a:lstStyle/>
                    <a:p>
                      <a:pPr algn="ctr"/>
                      <a:r>
                        <a:rPr kumimoji="1" lang="ja-JP" altLang="en-US" sz="1000" dirty="0">
                          <a:solidFill>
                            <a:schemeClr val="tx1"/>
                          </a:solidFill>
                        </a:rPr>
                        <a:t>時間数</a:t>
                      </a:r>
                    </a:p>
                  </a:txBody>
                  <a:tcPr marL="84406" marR="84406" marT="42203" marB="42203">
                    <a:noFill/>
                  </a:tcPr>
                </a:tc>
                <a:extLst>
                  <a:ext uri="{0D108BD9-81ED-4DB2-BD59-A6C34878D82A}">
                    <a16:rowId xmlns:a16="http://schemas.microsoft.com/office/drawing/2014/main" val="10000"/>
                  </a:ext>
                </a:extLst>
              </a:tr>
              <a:tr h="324529">
                <a:tc rowSpan="3">
                  <a:txBody>
                    <a:bodyPr/>
                    <a:lstStyle/>
                    <a:p>
                      <a:pPr algn="ctr"/>
                      <a:r>
                        <a:rPr kumimoji="1" lang="ja-JP" altLang="en-US" sz="900" dirty="0"/>
                        <a:t>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r>
                        <a:rPr kumimoji="1" lang="ja-JP" altLang="en-US" sz="900"/>
                        <a:t>障害児者</a:t>
                      </a:r>
                      <a:r>
                        <a:rPr kumimoji="1" lang="ja-JP" altLang="en-US" sz="900" dirty="0"/>
                        <a:t>の地域支援と相談支援従事者（サービス管理責任者・児童発達支援管理責任者）の役割に関する講義</a:t>
                      </a:r>
                    </a:p>
                  </a:txBody>
                  <a:tcPr marL="84406" marR="84406" marT="42203" marB="42203" anchor="ctr">
                    <a:solidFill>
                      <a:schemeClr val="accent2">
                        <a:lumMod val="40000"/>
                        <a:lumOff val="60000"/>
                      </a:schemeClr>
                    </a:solidFill>
                  </a:tcPr>
                </a:tc>
                <a:tc>
                  <a:txBody>
                    <a:bodyPr/>
                    <a:lstStyle/>
                    <a:p>
                      <a:pPr algn="r"/>
                      <a:r>
                        <a:rPr kumimoji="1" lang="en-US" altLang="ja-JP" sz="1000"/>
                        <a:t>5.0h</a:t>
                      </a:r>
                      <a:endParaRPr kumimoji="1" lang="ja-JP" altLang="en-US" sz="1000" dirty="0"/>
                    </a:p>
                  </a:txBody>
                  <a:tcPr marL="84406" marR="84406" marT="42203" marB="42203" anchor="ctr">
                    <a:solidFill>
                      <a:schemeClr val="accent2">
                        <a:lumMod val="40000"/>
                        <a:lumOff val="60000"/>
                      </a:schemeClr>
                    </a:solidFill>
                  </a:tcPr>
                </a:tc>
                <a:extLst>
                  <a:ext uri="{0D108BD9-81ED-4DB2-BD59-A6C34878D82A}">
                    <a16:rowId xmlns:a16="http://schemas.microsoft.com/office/drawing/2014/main" val="10001"/>
                  </a:ext>
                </a:extLst>
              </a:tr>
              <a:tr h="448614">
                <a:tc vMerge="1">
                  <a:txBody>
                    <a:bodyPr/>
                    <a:lstStyle/>
                    <a:p>
                      <a:endParaRPr kumimoji="1" lang="ja-JP" altLang="en-US" sz="900" dirty="0"/>
                    </a:p>
                  </a:txBody>
                  <a:tcPr/>
                </a:tc>
                <a:tc>
                  <a:txBody>
                    <a:bodyPr/>
                    <a:lstStyle/>
                    <a:p>
                      <a:r>
                        <a:rPr kumimoji="1" lang="ja-JP" altLang="en-US" sz="900" dirty="0"/>
                        <a:t>障害者の日常生活及び社会生活を総合的に支援するための法律及び児童福祉法の概要並びにサービス提供のプロセスに関する講義</a:t>
                      </a:r>
                    </a:p>
                  </a:txBody>
                  <a:tcPr marL="84406" marR="84406" marT="42203" marB="42203" anchor="ctr">
                    <a:solidFill>
                      <a:schemeClr val="accent6">
                        <a:lumMod val="40000"/>
                        <a:lumOff val="60000"/>
                      </a:schemeClr>
                    </a:solidFill>
                  </a:tcPr>
                </a:tc>
                <a:tc>
                  <a:txBody>
                    <a:bodyPr/>
                    <a:lstStyle/>
                    <a:p>
                      <a:pPr algn="r"/>
                      <a:r>
                        <a:rPr kumimoji="1" lang="en-US" altLang="ja-JP" sz="1000"/>
                        <a:t>3.0h</a:t>
                      </a:r>
                      <a:endParaRPr kumimoji="1" lang="ja-JP" altLang="en-US" sz="1000" dirty="0"/>
                    </a:p>
                  </a:txBody>
                  <a:tcPr marL="84406" marR="84406" marT="42203" marB="42203" anchor="ctr">
                    <a:solidFill>
                      <a:schemeClr val="accent6">
                        <a:lumMod val="40000"/>
                        <a:lumOff val="60000"/>
                      </a:schemeClr>
                    </a:solidFill>
                  </a:tcPr>
                </a:tc>
                <a:extLst>
                  <a:ext uri="{0D108BD9-81ED-4DB2-BD59-A6C34878D82A}">
                    <a16:rowId xmlns:a16="http://schemas.microsoft.com/office/drawing/2014/main" val="10002"/>
                  </a:ext>
                </a:extLst>
              </a:tr>
              <a:tr h="214232">
                <a:tc vMerge="1">
                  <a:txBody>
                    <a:bodyPr/>
                    <a:lstStyle/>
                    <a:p>
                      <a:endParaRPr kumimoji="1" lang="ja-JP" altLang="en-US" sz="900" dirty="0"/>
                    </a:p>
                  </a:txBody>
                  <a:tcPr/>
                </a:tc>
                <a:tc>
                  <a:txBody>
                    <a:bodyPr/>
                    <a:lstStyle/>
                    <a:p>
                      <a:r>
                        <a:rPr kumimoji="1" lang="ja-JP" altLang="en-US" sz="900" dirty="0"/>
                        <a:t>相談支援におけるケアマネジメント手法に関する講義</a:t>
                      </a:r>
                    </a:p>
                  </a:txBody>
                  <a:tcPr marL="84406" marR="84406" marT="42203" marB="42203"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a:r>
                        <a:rPr kumimoji="1" lang="en-US" altLang="ja-JP" sz="1000"/>
                        <a:t>3.0h</a:t>
                      </a:r>
                      <a:endParaRPr kumimoji="1" lang="ja-JP" altLang="en-US" sz="1000" dirty="0"/>
                    </a:p>
                  </a:txBody>
                  <a:tcPr marL="84406" marR="84406" marT="42203" marB="42203" anchor="ctr">
                    <a:solidFill>
                      <a:schemeClr val="accent4">
                        <a:lumMod val="40000"/>
                        <a:lumOff val="60000"/>
                      </a:schemeClr>
                    </a:solidFill>
                  </a:tcPr>
                </a:tc>
                <a:extLst>
                  <a:ext uri="{0D108BD9-81ED-4DB2-BD59-A6C34878D82A}">
                    <a16:rowId xmlns:a16="http://schemas.microsoft.com/office/drawing/2014/main" val="10003"/>
                  </a:ext>
                </a:extLst>
              </a:tr>
              <a:tr h="324529">
                <a:tc>
                  <a:txBody>
                    <a:bodyPr/>
                    <a:lstStyle/>
                    <a:p>
                      <a:pPr marL="0" indent="0" algn="ctr"/>
                      <a:r>
                        <a:rPr kumimoji="1" lang="ja-JP" altLang="en-US" sz="900" dirty="0"/>
                        <a:t>講義及び演習</a:t>
                      </a:r>
                    </a:p>
                  </a:txBody>
                  <a:tcPr marL="42203" marR="42203"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900" baseline="0" dirty="0"/>
                        <a:t>ケアマネジメントプロセスに関する講義及び演習</a:t>
                      </a:r>
                      <a:endParaRPr kumimoji="1" lang="en-US" altLang="ja-JP" sz="900" baseline="0" dirty="0"/>
                    </a:p>
                  </a:txBody>
                  <a:tcPr marL="84406" marR="84406" marT="42203" marB="42203"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r>
                        <a:rPr kumimoji="1" lang="en-US" altLang="ja-JP" sz="1000"/>
                        <a:t>31.5h</a:t>
                      </a:r>
                      <a:endParaRPr kumimoji="1" lang="ja-JP" altLang="en-US" sz="1000" dirty="0"/>
                    </a:p>
                  </a:txBody>
                  <a:tcPr marL="84406" marR="84406" marT="42203" marB="42203" anchor="ctr">
                    <a:solidFill>
                      <a:schemeClr val="accent1">
                        <a:lumMod val="20000"/>
                        <a:lumOff val="80000"/>
                      </a:schemeClr>
                    </a:solidFill>
                  </a:tcPr>
                </a:tc>
                <a:extLst>
                  <a:ext uri="{0D108BD9-81ED-4DB2-BD59-A6C34878D82A}">
                    <a16:rowId xmlns:a16="http://schemas.microsoft.com/office/drawing/2014/main" val="10007"/>
                  </a:ext>
                </a:extLst>
              </a:tr>
              <a:tr h="214232">
                <a:tc>
                  <a:txBody>
                    <a:bodyPr/>
                    <a:lstStyle/>
                    <a:p>
                      <a:pPr algn="ctr"/>
                      <a:r>
                        <a:rPr kumimoji="1" lang="ja-JP" altLang="en-US" sz="900" dirty="0">
                          <a:solidFill>
                            <a:schemeClr val="bg1"/>
                          </a:solidFill>
                        </a:rPr>
                        <a:t>実習</a:t>
                      </a: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kumimoji="1" lang="ja-JP" altLang="en-US" sz="900" baseline="0" dirty="0">
                          <a:solidFill>
                            <a:schemeClr val="bg1"/>
                          </a:solidFill>
                        </a:rPr>
                        <a:t>相談支援の基礎技術に関する実習</a:t>
                      </a:r>
                      <a:endParaRPr kumimoji="1" lang="en-US" altLang="ja-JP" sz="900" baseline="0" dirty="0">
                        <a:solidFill>
                          <a:schemeClr val="bg1"/>
                        </a:solidFill>
                      </a:endParaRPr>
                    </a:p>
                  </a:txBody>
                  <a:tcPr marL="84406" marR="84406" marT="42203" marB="42203" anchor="ctr">
                    <a:solidFill>
                      <a:schemeClr val="accent4">
                        <a:lumMod val="50000"/>
                      </a:schemeClr>
                    </a:solidFill>
                  </a:tcPr>
                </a:tc>
                <a:tc>
                  <a:txBody>
                    <a:bodyPr/>
                    <a:lstStyle/>
                    <a:p>
                      <a:pPr algn="ctr"/>
                      <a:r>
                        <a:rPr kumimoji="1" lang="ja-JP" altLang="en-US" sz="1000" dirty="0">
                          <a:solidFill>
                            <a:schemeClr val="bg1"/>
                          </a:solidFill>
                        </a:rPr>
                        <a:t>－</a:t>
                      </a:r>
                    </a:p>
                  </a:txBody>
                  <a:tcPr marL="84406" marR="84406" marT="42203" marB="42203" anchor="ctr">
                    <a:solidFill>
                      <a:schemeClr val="accent4">
                        <a:lumMod val="50000"/>
                      </a:schemeClr>
                    </a:solidFill>
                  </a:tcPr>
                </a:tc>
                <a:extLst>
                  <a:ext uri="{0D108BD9-81ED-4DB2-BD59-A6C34878D82A}">
                    <a16:rowId xmlns:a16="http://schemas.microsoft.com/office/drawing/2014/main" val="10005"/>
                  </a:ext>
                </a:extLst>
              </a:tr>
              <a:tr h="0">
                <a:tc>
                  <a:txBody>
                    <a:bodyPr/>
                    <a:lstStyle/>
                    <a:p>
                      <a:pPr algn="ctr"/>
                      <a:endParaRPr kumimoji="1" lang="ja-JP" altLang="en-US" sz="1000" b="1" dirty="0">
                        <a:solidFill>
                          <a:schemeClr val="tx1"/>
                        </a:solidFill>
                      </a:endParaRPr>
                    </a:p>
                  </a:txBody>
                  <a:tcPr marL="84406" marR="84406" marT="42203" marB="42203" vert="eaVert">
                    <a:lnT w="12700" cap="flat" cmpd="sng" algn="ctr">
                      <a:solidFill>
                        <a:schemeClr val="tx1"/>
                      </a:solidFill>
                      <a:prstDash val="solid"/>
                      <a:round/>
                      <a:headEnd type="none" w="med" len="med"/>
                      <a:tailEnd type="none" w="med" len="med"/>
                    </a:lnT>
                    <a:noFill/>
                  </a:tcPr>
                </a:tc>
                <a:tc>
                  <a:txBody>
                    <a:bodyPr/>
                    <a:lstStyle/>
                    <a:p>
                      <a:r>
                        <a:rPr kumimoji="1" lang="ja-JP" altLang="en-US" sz="1000" b="1" dirty="0">
                          <a:solidFill>
                            <a:schemeClr val="tx1"/>
                          </a:solidFill>
                        </a:rPr>
                        <a:t>合計</a:t>
                      </a:r>
                    </a:p>
                  </a:txBody>
                  <a:tcPr marL="84406" marR="84406" marT="42203" marB="42203" anchor="ctr">
                    <a:noFill/>
                  </a:tcPr>
                </a:tc>
                <a:tc>
                  <a:txBody>
                    <a:bodyPr/>
                    <a:lstStyle/>
                    <a:p>
                      <a:pPr algn="r"/>
                      <a:r>
                        <a:rPr kumimoji="1" lang="en-US" altLang="ja-JP" sz="1000" b="1">
                          <a:solidFill>
                            <a:schemeClr val="tx1"/>
                          </a:solidFill>
                        </a:rPr>
                        <a:t>42.5h</a:t>
                      </a:r>
                      <a:endParaRPr kumimoji="1" lang="ja-JP" altLang="en-US" sz="1000" b="1" dirty="0">
                        <a:solidFill>
                          <a:schemeClr val="tx1"/>
                        </a:solidFill>
                      </a:endParaRPr>
                    </a:p>
                  </a:txBody>
                  <a:tcPr marL="84406" marR="84406" marT="42203" marB="42203" anchor="ctr">
                    <a:noFill/>
                  </a:tcPr>
                </a:tc>
                <a:extLst>
                  <a:ext uri="{0D108BD9-81ED-4DB2-BD59-A6C34878D82A}">
                    <a16:rowId xmlns:a16="http://schemas.microsoft.com/office/drawing/2014/main" val="10011"/>
                  </a:ext>
                </a:extLst>
              </a:tr>
            </a:tbl>
          </a:graphicData>
        </a:graphic>
      </p:graphicFrame>
      <p:sp>
        <p:nvSpPr>
          <p:cNvPr id="65" name="正方形/長方形 64"/>
          <p:cNvSpPr/>
          <p:nvPr/>
        </p:nvSpPr>
        <p:spPr>
          <a:xfrm>
            <a:off x="4609381" y="2434376"/>
            <a:ext cx="545633" cy="838012"/>
          </a:xfrm>
          <a:prstGeom prst="rect">
            <a:avLst/>
          </a:prstGeom>
          <a:solidFill>
            <a:srgbClr val="FEFAE3"/>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j-ea"/>
                <a:ea typeface="+mj-ea"/>
              </a:rPr>
              <a:t>法</a:t>
            </a:r>
          </a:p>
          <a:p>
            <a:pPr algn="ctr"/>
            <a:r>
              <a:rPr kumimoji="1" lang="ja-JP" altLang="en-US" sz="1000" dirty="0">
                <a:solidFill>
                  <a:schemeClr val="tx1"/>
                </a:solidFill>
                <a:latin typeface="+mj-ea"/>
                <a:ea typeface="+mj-ea"/>
              </a:rPr>
              <a:t>制</a:t>
            </a:r>
          </a:p>
          <a:p>
            <a:pPr algn="ctr"/>
            <a:r>
              <a:rPr kumimoji="1" lang="ja-JP" altLang="en-US" sz="1000" dirty="0">
                <a:solidFill>
                  <a:schemeClr val="tx1"/>
                </a:solidFill>
                <a:latin typeface="+mj-ea"/>
                <a:ea typeface="+mj-ea"/>
              </a:rPr>
              <a:t>度</a:t>
            </a:r>
          </a:p>
        </p:txBody>
      </p:sp>
      <p:sp>
        <p:nvSpPr>
          <p:cNvPr id="66" name="正方形/長方形 65"/>
          <p:cNvSpPr/>
          <p:nvPr/>
        </p:nvSpPr>
        <p:spPr>
          <a:xfrm>
            <a:off x="5201865" y="5275084"/>
            <a:ext cx="4086948" cy="270500"/>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実践研究</a:t>
            </a:r>
            <a:r>
              <a:rPr lang="en-US" altLang="ja-JP" sz="1000">
                <a:solidFill>
                  <a:schemeClr val="tx1"/>
                </a:solidFill>
                <a:latin typeface="+mj-ea"/>
                <a:ea typeface="+mj-ea"/>
              </a:rPr>
              <a:t>1</a:t>
            </a:r>
            <a:r>
              <a:rPr lang="ja-JP" altLang="en-US" sz="1000">
                <a:solidFill>
                  <a:schemeClr val="tx1"/>
                </a:solidFill>
                <a:latin typeface="+mj-ea"/>
                <a:ea typeface="+mj-ea"/>
              </a:rPr>
              <a:t>（</a:t>
            </a:r>
            <a:r>
              <a:rPr lang="en-US" altLang="ja-JP" sz="1000">
                <a:solidFill>
                  <a:schemeClr val="tx1"/>
                </a:solidFill>
                <a:latin typeface="+mj-ea"/>
                <a:ea typeface="+mj-ea"/>
              </a:rPr>
              <a:t>6</a:t>
            </a:r>
            <a:r>
              <a:rPr lang="ja-JP" altLang="en-US" sz="1000">
                <a:solidFill>
                  <a:schemeClr val="tx1"/>
                </a:solidFill>
                <a:latin typeface="+mj-ea"/>
                <a:ea typeface="+mj-ea"/>
              </a:rPr>
              <a:t>時間）</a:t>
            </a:r>
            <a:endParaRPr kumimoji="1" lang="ja-JP" altLang="en-US" sz="1000">
              <a:solidFill>
                <a:schemeClr val="tx1"/>
              </a:solidFill>
              <a:latin typeface="+mj-ea"/>
              <a:ea typeface="+mj-ea"/>
            </a:endParaRPr>
          </a:p>
        </p:txBody>
      </p:sp>
      <p:sp>
        <p:nvSpPr>
          <p:cNvPr id="67" name="正方形/長方形 66"/>
          <p:cNvSpPr/>
          <p:nvPr/>
        </p:nvSpPr>
        <p:spPr>
          <a:xfrm>
            <a:off x="5201865" y="5590891"/>
            <a:ext cx="4086949" cy="263360"/>
          </a:xfrm>
          <a:prstGeom prst="rect">
            <a:avLst/>
          </a:prstGeom>
          <a:solidFill>
            <a:schemeClr val="accent4">
              <a:lumMod val="5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bg1"/>
                </a:solidFill>
                <a:latin typeface="+mj-ea"/>
                <a:ea typeface="+mj-ea"/>
              </a:rPr>
              <a:t>相談支援（ケアマネジメント）の基礎技術に関する実習</a:t>
            </a:r>
            <a:r>
              <a:rPr lang="ja-JP" altLang="en-US" sz="1000">
                <a:solidFill>
                  <a:schemeClr val="bg1"/>
                </a:solidFill>
                <a:latin typeface="+mj-ea"/>
                <a:ea typeface="+mj-ea"/>
              </a:rPr>
              <a:t>実習２</a:t>
            </a:r>
            <a:endParaRPr kumimoji="1" lang="ja-JP" altLang="en-US" sz="1000">
              <a:solidFill>
                <a:schemeClr val="bg1"/>
              </a:solidFill>
              <a:latin typeface="+mj-ea"/>
              <a:ea typeface="+mj-ea"/>
            </a:endParaRPr>
          </a:p>
        </p:txBody>
      </p:sp>
      <p:sp>
        <p:nvSpPr>
          <p:cNvPr id="68" name="正方形/長方形 67"/>
          <p:cNvSpPr/>
          <p:nvPr/>
        </p:nvSpPr>
        <p:spPr>
          <a:xfrm>
            <a:off x="5201865" y="5895689"/>
            <a:ext cx="4094037" cy="263453"/>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実践研究</a:t>
            </a:r>
            <a:r>
              <a:rPr lang="en-US" altLang="ja-JP" sz="1000">
                <a:solidFill>
                  <a:schemeClr val="tx1"/>
                </a:solidFill>
                <a:latin typeface="+mj-ea"/>
                <a:ea typeface="+mj-ea"/>
              </a:rPr>
              <a:t>2</a:t>
            </a:r>
            <a:r>
              <a:rPr lang="ja-JP" altLang="en-US" sz="1000">
                <a:solidFill>
                  <a:schemeClr val="tx1"/>
                </a:solidFill>
                <a:latin typeface="+mj-ea"/>
                <a:ea typeface="+mj-ea"/>
              </a:rPr>
              <a:t>（</a:t>
            </a:r>
            <a:r>
              <a:rPr lang="en-US" altLang="ja-JP" sz="1000">
                <a:solidFill>
                  <a:schemeClr val="tx1"/>
                </a:solidFill>
                <a:latin typeface="+mj-ea"/>
                <a:ea typeface="+mj-ea"/>
              </a:rPr>
              <a:t>4</a:t>
            </a:r>
            <a:r>
              <a:rPr lang="ja-JP" altLang="en-US" sz="1000">
                <a:solidFill>
                  <a:schemeClr val="tx1"/>
                </a:solidFill>
                <a:latin typeface="+mj-ea"/>
                <a:ea typeface="+mj-ea"/>
              </a:rPr>
              <a:t>時間）</a:t>
            </a:r>
            <a:endParaRPr kumimoji="1" lang="ja-JP" altLang="en-US" sz="1000">
              <a:solidFill>
                <a:schemeClr val="tx1"/>
              </a:solidFill>
              <a:latin typeface="+mj-ea"/>
              <a:ea typeface="+mj-ea"/>
            </a:endParaRPr>
          </a:p>
        </p:txBody>
      </p:sp>
      <p:sp>
        <p:nvSpPr>
          <p:cNvPr id="69" name="正方形/長方形 68"/>
          <p:cNvSpPr/>
          <p:nvPr/>
        </p:nvSpPr>
        <p:spPr>
          <a:xfrm>
            <a:off x="4020585" y="5895688"/>
            <a:ext cx="541945" cy="363207"/>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bg1"/>
                </a:solidFill>
                <a:latin typeface="+mj-ea"/>
                <a:ea typeface="+mj-ea"/>
              </a:rPr>
              <a:t>６日目</a:t>
            </a:r>
            <a:endParaRPr kumimoji="1" lang="ja-JP" altLang="en-US" sz="900" b="1">
              <a:solidFill>
                <a:schemeClr val="bg1"/>
              </a:solidFill>
              <a:latin typeface="+mj-ea"/>
              <a:ea typeface="+mj-ea"/>
            </a:endParaRPr>
          </a:p>
        </p:txBody>
      </p:sp>
      <p:sp>
        <p:nvSpPr>
          <p:cNvPr id="70" name="正方形/長方形 69"/>
          <p:cNvSpPr/>
          <p:nvPr/>
        </p:nvSpPr>
        <p:spPr>
          <a:xfrm>
            <a:off x="5201865" y="6207579"/>
            <a:ext cx="4094037" cy="242186"/>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実践研究</a:t>
            </a:r>
            <a:r>
              <a:rPr lang="en-US" altLang="ja-JP" sz="1000">
                <a:solidFill>
                  <a:schemeClr val="tx1"/>
                </a:solidFill>
                <a:latin typeface="+mj-ea"/>
                <a:ea typeface="+mj-ea"/>
              </a:rPr>
              <a:t>3</a:t>
            </a:r>
            <a:r>
              <a:rPr lang="ja-JP" altLang="en-US" sz="1000">
                <a:solidFill>
                  <a:schemeClr val="tx1"/>
                </a:solidFill>
                <a:latin typeface="+mj-ea"/>
                <a:ea typeface="+mj-ea"/>
              </a:rPr>
              <a:t>（</a:t>
            </a:r>
            <a:r>
              <a:rPr lang="en-US" altLang="ja-JP" sz="1000">
                <a:solidFill>
                  <a:schemeClr val="tx1"/>
                </a:solidFill>
                <a:latin typeface="+mj-ea"/>
                <a:ea typeface="+mj-ea"/>
              </a:rPr>
              <a:t>6</a:t>
            </a:r>
            <a:r>
              <a:rPr lang="ja-JP" altLang="en-US" sz="1000">
                <a:solidFill>
                  <a:schemeClr val="tx1"/>
                </a:solidFill>
                <a:latin typeface="+mj-ea"/>
                <a:ea typeface="+mj-ea"/>
              </a:rPr>
              <a:t>時間）</a:t>
            </a:r>
            <a:endParaRPr kumimoji="1" lang="ja-JP" altLang="en-US" sz="1000">
              <a:solidFill>
                <a:schemeClr val="tx1"/>
              </a:solidFill>
              <a:latin typeface="+mj-ea"/>
              <a:ea typeface="+mj-ea"/>
            </a:endParaRPr>
          </a:p>
        </p:txBody>
      </p:sp>
      <p:sp>
        <p:nvSpPr>
          <p:cNvPr id="71" name="正方形/長方形 70"/>
          <p:cNvSpPr/>
          <p:nvPr/>
        </p:nvSpPr>
        <p:spPr>
          <a:xfrm>
            <a:off x="5201865" y="6498973"/>
            <a:ext cx="4094037" cy="270500"/>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j-ea"/>
                <a:ea typeface="+mj-ea"/>
              </a:rPr>
              <a:t>研修全体を振り返っての意見交換、講評及びネットワーク作り（</a:t>
            </a:r>
            <a:r>
              <a:rPr lang="en-US" altLang="ja-JP" sz="900" dirty="0">
                <a:solidFill>
                  <a:schemeClr val="tx1"/>
                </a:solidFill>
                <a:latin typeface="+mj-ea"/>
                <a:ea typeface="+mj-ea"/>
              </a:rPr>
              <a:t>2.5</a:t>
            </a:r>
            <a:r>
              <a:rPr lang="ja-JP" altLang="en-US" sz="900" dirty="0">
                <a:solidFill>
                  <a:schemeClr val="tx1"/>
                </a:solidFill>
                <a:latin typeface="+mj-ea"/>
                <a:ea typeface="+mj-ea"/>
              </a:rPr>
              <a:t>時間）</a:t>
            </a:r>
            <a:endParaRPr kumimoji="1" lang="ja-JP" altLang="en-US" sz="900" dirty="0">
              <a:solidFill>
                <a:schemeClr val="tx1"/>
              </a:solidFill>
              <a:latin typeface="+mj-ea"/>
              <a:ea typeface="+mj-ea"/>
            </a:endParaRPr>
          </a:p>
        </p:txBody>
      </p:sp>
      <p:sp>
        <p:nvSpPr>
          <p:cNvPr id="72" name="正方形/長方形 71"/>
          <p:cNvSpPr/>
          <p:nvPr/>
        </p:nvSpPr>
        <p:spPr>
          <a:xfrm>
            <a:off x="5201864" y="4974203"/>
            <a:ext cx="4086948" cy="263360"/>
          </a:xfrm>
          <a:prstGeom prst="rect">
            <a:avLst/>
          </a:prstGeom>
          <a:solidFill>
            <a:schemeClr val="accent4">
              <a:lumMod val="5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bg1"/>
                </a:solidFill>
                <a:latin typeface="+mj-ea"/>
                <a:ea typeface="+mj-ea"/>
              </a:rPr>
              <a:t>地域資源に関する情報収集</a:t>
            </a:r>
          </a:p>
        </p:txBody>
      </p:sp>
      <p:sp>
        <p:nvSpPr>
          <p:cNvPr id="73" name="正方形/長方形 72"/>
          <p:cNvSpPr/>
          <p:nvPr/>
        </p:nvSpPr>
        <p:spPr>
          <a:xfrm>
            <a:off x="4609381" y="4668754"/>
            <a:ext cx="545633" cy="568809"/>
          </a:xfrm>
          <a:prstGeom prst="rect">
            <a:avLst/>
          </a:prstGeom>
          <a:solidFill>
            <a:srgbClr val="7F6000"/>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bg1"/>
                </a:solidFill>
                <a:latin typeface="+mj-ea"/>
                <a:ea typeface="+mj-ea"/>
              </a:rPr>
              <a:t>実習</a:t>
            </a:r>
          </a:p>
        </p:txBody>
      </p:sp>
      <p:sp>
        <p:nvSpPr>
          <p:cNvPr id="74" name="正方形/長方形 73"/>
          <p:cNvSpPr/>
          <p:nvPr/>
        </p:nvSpPr>
        <p:spPr>
          <a:xfrm>
            <a:off x="4611225" y="5275084"/>
            <a:ext cx="543789" cy="281416"/>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chemeClr val="tx1"/>
                </a:solidFill>
                <a:latin typeface="+mj-ea"/>
                <a:ea typeface="+mj-ea"/>
              </a:rPr>
              <a:t>講義</a:t>
            </a:r>
          </a:p>
          <a:p>
            <a:pPr algn="ctr"/>
            <a:r>
              <a:rPr lang="ja-JP" altLang="en-US" sz="800">
                <a:solidFill>
                  <a:schemeClr val="tx1"/>
                </a:solidFill>
                <a:latin typeface="+mj-ea"/>
                <a:ea typeface="+mj-ea"/>
              </a:rPr>
              <a:t>演習</a:t>
            </a:r>
          </a:p>
        </p:txBody>
      </p:sp>
      <p:sp>
        <p:nvSpPr>
          <p:cNvPr id="75" name="正方形/長方形 74"/>
          <p:cNvSpPr/>
          <p:nvPr/>
        </p:nvSpPr>
        <p:spPr>
          <a:xfrm>
            <a:off x="4609381" y="5587256"/>
            <a:ext cx="545633" cy="266995"/>
          </a:xfrm>
          <a:prstGeom prst="rect">
            <a:avLst/>
          </a:prstGeom>
          <a:solidFill>
            <a:srgbClr val="7F6000"/>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bg1"/>
                </a:solidFill>
                <a:latin typeface="+mj-ea"/>
                <a:ea typeface="+mj-ea"/>
              </a:rPr>
              <a:t>実習</a:t>
            </a:r>
          </a:p>
        </p:txBody>
      </p:sp>
      <p:sp>
        <p:nvSpPr>
          <p:cNvPr id="76" name="正方形/長方形 75"/>
          <p:cNvSpPr/>
          <p:nvPr/>
        </p:nvSpPr>
        <p:spPr>
          <a:xfrm>
            <a:off x="4609381" y="5895688"/>
            <a:ext cx="545633" cy="868974"/>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j-ea"/>
                <a:ea typeface="+mj-ea"/>
              </a:rPr>
              <a:t>講義</a:t>
            </a:r>
          </a:p>
          <a:p>
            <a:pPr algn="ctr"/>
            <a:r>
              <a:rPr lang="ja-JP" altLang="en-US" sz="1000">
                <a:solidFill>
                  <a:schemeClr val="tx1"/>
                </a:solidFill>
                <a:latin typeface="+mj-ea"/>
                <a:ea typeface="+mj-ea"/>
              </a:rPr>
              <a:t>演習</a:t>
            </a:r>
          </a:p>
        </p:txBody>
      </p:sp>
      <p:sp>
        <p:nvSpPr>
          <p:cNvPr id="77" name="正方形/長方形 76"/>
          <p:cNvSpPr/>
          <p:nvPr/>
        </p:nvSpPr>
        <p:spPr>
          <a:xfrm>
            <a:off x="5201864" y="1190040"/>
            <a:ext cx="4086948" cy="263360"/>
          </a:xfrm>
          <a:prstGeom prst="rect">
            <a:avLst/>
          </a:prstGeom>
          <a:solidFill>
            <a:schemeClr val="bg2"/>
          </a:solidFill>
          <a:ln w="95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000" dirty="0">
                <a:solidFill>
                  <a:schemeClr val="tx1">
                    <a:lumMod val="65000"/>
                    <a:lumOff val="35000"/>
                  </a:schemeClr>
                </a:solidFill>
                <a:latin typeface="+mj-ea"/>
                <a:ea typeface="+mj-ea"/>
              </a:rPr>
              <a:t>研修受講ガイダンス（標準カリキュラム上は任意）</a:t>
            </a:r>
          </a:p>
        </p:txBody>
      </p:sp>
      <p:sp>
        <p:nvSpPr>
          <p:cNvPr id="81" name="正方形/長方形 80"/>
          <p:cNvSpPr/>
          <p:nvPr/>
        </p:nvSpPr>
        <p:spPr>
          <a:xfrm>
            <a:off x="358877" y="4825258"/>
            <a:ext cx="3408095" cy="1754460"/>
          </a:xfrm>
          <a:prstGeom prst="rect">
            <a:avLst/>
          </a:prstGeom>
          <a:ln w="9525"/>
        </p:spPr>
        <p:style>
          <a:lnRef idx="2">
            <a:schemeClr val="dk1"/>
          </a:lnRef>
          <a:fillRef idx="1">
            <a:schemeClr val="lt1"/>
          </a:fillRef>
          <a:effectRef idx="0">
            <a:schemeClr val="dk1"/>
          </a:effectRef>
          <a:fontRef idx="minor">
            <a:schemeClr val="dk1"/>
          </a:fontRef>
        </p:style>
        <p:txBody>
          <a:bodyPr rtlCol="0" anchor="t"/>
          <a:lstStyle/>
          <a:p>
            <a:pPr>
              <a:spcBef>
                <a:spcPts val="300"/>
              </a:spcBef>
              <a:spcAft>
                <a:spcPts val="300"/>
              </a:spcAft>
              <a:defRPr/>
            </a:pPr>
            <a:r>
              <a:rPr lang="ja-JP" altLang="en-US" sz="900" dirty="0">
                <a:solidFill>
                  <a:schemeClr val="tx1"/>
                </a:solidFill>
                <a:latin typeface="+mj-ea"/>
                <a:ea typeface="+mj-ea"/>
              </a:rPr>
              <a:t>相談支援従事者研修事業の実施</a:t>
            </a:r>
            <a:r>
              <a:rPr lang="ja-JP" altLang="en-US" sz="900">
                <a:solidFill>
                  <a:schemeClr val="tx1"/>
                </a:solidFill>
                <a:latin typeface="+mj-ea"/>
                <a:ea typeface="+mj-ea"/>
              </a:rPr>
              <a:t>について</a:t>
            </a:r>
          </a:p>
          <a:p>
            <a:pPr>
              <a:spcBef>
                <a:spcPts val="300"/>
              </a:spcBef>
              <a:spcAft>
                <a:spcPts val="300"/>
              </a:spcAft>
              <a:defRPr/>
            </a:pPr>
            <a:r>
              <a:rPr lang="ja-JP" altLang="en-US" sz="900">
                <a:solidFill>
                  <a:schemeClr val="tx1"/>
                </a:solidFill>
                <a:latin typeface="+mj-ea"/>
                <a:ea typeface="+mj-ea"/>
              </a:rPr>
              <a:t>　　　　　　　　　（</a:t>
            </a:r>
            <a:r>
              <a:rPr lang="ja-JP" altLang="en-US" sz="900" dirty="0">
                <a:solidFill>
                  <a:schemeClr val="tx1"/>
                </a:solidFill>
                <a:latin typeface="+mj-ea"/>
                <a:ea typeface="+mj-ea"/>
              </a:rPr>
              <a:t>平成一八・四・二一　障発〇四二一〇）</a:t>
            </a:r>
            <a:endParaRPr lang="en-US" altLang="ja-JP" sz="900" dirty="0">
              <a:solidFill>
                <a:schemeClr val="tx1"/>
              </a:solidFill>
              <a:latin typeface="+mj-ea"/>
              <a:ea typeface="+mj-ea"/>
            </a:endParaRPr>
          </a:p>
          <a:p>
            <a:pPr>
              <a:spcBef>
                <a:spcPts val="300"/>
              </a:spcBef>
              <a:spcAft>
                <a:spcPts val="300"/>
              </a:spcAft>
              <a:defRPr/>
            </a:pPr>
            <a:r>
              <a:rPr lang="ja-JP" altLang="en-US" sz="900">
                <a:solidFill>
                  <a:schemeClr val="tx1"/>
                </a:solidFill>
                <a:latin typeface="+mj-ea"/>
                <a:ea typeface="+mj-ea"/>
              </a:rPr>
              <a:t>●相談</a:t>
            </a:r>
            <a:r>
              <a:rPr lang="ja-JP" altLang="en-US" sz="900" dirty="0">
                <a:solidFill>
                  <a:schemeClr val="tx1"/>
                </a:solidFill>
                <a:latin typeface="+mj-ea"/>
                <a:ea typeface="+mj-ea"/>
              </a:rPr>
              <a:t>支援従事者研修事業</a:t>
            </a:r>
            <a:r>
              <a:rPr lang="ja-JP" altLang="en-US" sz="900">
                <a:solidFill>
                  <a:schemeClr val="tx1"/>
                </a:solidFill>
                <a:latin typeface="+mj-ea"/>
                <a:ea typeface="+mj-ea"/>
              </a:rPr>
              <a:t>実施要綱</a:t>
            </a:r>
          </a:p>
          <a:p>
            <a:pPr>
              <a:spcBef>
                <a:spcPts val="300"/>
              </a:spcBef>
              <a:spcAft>
                <a:spcPts val="300"/>
              </a:spcAft>
              <a:defRPr/>
            </a:pPr>
            <a:r>
              <a:rPr lang="ja-JP" altLang="en-US" sz="900">
                <a:solidFill>
                  <a:schemeClr val="tx1"/>
                </a:solidFill>
                <a:latin typeface="+mj-ea"/>
                <a:ea typeface="+mj-ea"/>
              </a:rPr>
              <a:t>　以下の標準カリキュラムを含む内容</a:t>
            </a:r>
            <a:endParaRPr lang="en-US" altLang="ja-JP" sz="900" dirty="0">
              <a:solidFill>
                <a:schemeClr val="tx1"/>
              </a:solidFill>
              <a:latin typeface="+mj-ea"/>
              <a:ea typeface="+mj-ea"/>
            </a:endParaRPr>
          </a:p>
          <a:p>
            <a:pPr>
              <a:spcBef>
                <a:spcPts val="300"/>
              </a:spcBef>
              <a:spcAft>
                <a:spcPts val="300"/>
              </a:spcAft>
              <a:defRPr/>
            </a:pPr>
            <a:r>
              <a:rPr lang="ja-JP" altLang="en-US" sz="900">
                <a:solidFill>
                  <a:schemeClr val="tx1"/>
                </a:solidFill>
                <a:latin typeface="+mj-ea"/>
                <a:ea typeface="+mj-ea"/>
              </a:rPr>
              <a:t>　　・相談</a:t>
            </a:r>
            <a:r>
              <a:rPr lang="ja-JP" altLang="en-US" sz="900" dirty="0">
                <a:solidFill>
                  <a:schemeClr val="tx1"/>
                </a:solidFill>
                <a:latin typeface="+mj-ea"/>
                <a:ea typeface="+mj-ea"/>
              </a:rPr>
              <a:t>支援従事者初任者</a:t>
            </a:r>
            <a:r>
              <a:rPr lang="ja-JP" altLang="en-US" sz="900">
                <a:solidFill>
                  <a:schemeClr val="tx1"/>
                </a:solidFill>
                <a:latin typeface="+mj-ea"/>
                <a:ea typeface="+mj-ea"/>
              </a:rPr>
              <a:t>研修標準カリキュラム</a:t>
            </a:r>
          </a:p>
          <a:p>
            <a:pPr>
              <a:spcBef>
                <a:spcPts val="300"/>
              </a:spcBef>
              <a:spcAft>
                <a:spcPts val="300"/>
              </a:spcAft>
              <a:defRPr/>
            </a:pPr>
            <a:r>
              <a:rPr lang="ja-JP" altLang="en-US" sz="900">
                <a:solidFill>
                  <a:schemeClr val="tx1"/>
                </a:solidFill>
                <a:latin typeface="+mj-ea"/>
                <a:ea typeface="+mj-ea"/>
              </a:rPr>
              <a:t>　　・相談</a:t>
            </a:r>
            <a:r>
              <a:rPr lang="ja-JP" altLang="en-US" sz="900" dirty="0">
                <a:solidFill>
                  <a:schemeClr val="tx1"/>
                </a:solidFill>
                <a:latin typeface="+mj-ea"/>
                <a:ea typeface="+mj-ea"/>
              </a:rPr>
              <a:t>支援従事者現任</a:t>
            </a:r>
            <a:r>
              <a:rPr lang="ja-JP" altLang="en-US" sz="900">
                <a:solidFill>
                  <a:schemeClr val="tx1"/>
                </a:solidFill>
                <a:latin typeface="+mj-ea"/>
                <a:ea typeface="+mj-ea"/>
              </a:rPr>
              <a:t>研修標準カリキュラム</a:t>
            </a:r>
            <a:endParaRPr lang="ja-JP" altLang="en-US" sz="900" dirty="0">
              <a:solidFill>
                <a:schemeClr val="tx1"/>
              </a:solidFill>
              <a:latin typeface="+mj-ea"/>
              <a:ea typeface="+mj-ea"/>
            </a:endParaRPr>
          </a:p>
          <a:p>
            <a:pPr>
              <a:spcBef>
                <a:spcPts val="300"/>
              </a:spcBef>
              <a:spcAft>
                <a:spcPts val="300"/>
              </a:spcAft>
              <a:defRPr/>
            </a:pPr>
            <a:r>
              <a:rPr lang="ja-JP" altLang="en-US" sz="900">
                <a:solidFill>
                  <a:schemeClr val="tx1"/>
                </a:solidFill>
                <a:latin typeface="+mj-ea"/>
                <a:ea typeface="+mj-ea"/>
              </a:rPr>
              <a:t>　　・専門</a:t>
            </a:r>
            <a:r>
              <a:rPr lang="ja-JP" altLang="en-US" sz="900" dirty="0">
                <a:solidFill>
                  <a:schemeClr val="tx1"/>
                </a:solidFill>
                <a:latin typeface="+mj-ea"/>
                <a:ea typeface="+mj-ea"/>
              </a:rPr>
              <a:t>コース別</a:t>
            </a:r>
            <a:r>
              <a:rPr lang="ja-JP" altLang="en-US" sz="900">
                <a:solidFill>
                  <a:schemeClr val="tx1"/>
                </a:solidFill>
                <a:latin typeface="+mj-ea"/>
                <a:ea typeface="+mj-ea"/>
              </a:rPr>
              <a:t>研修標準カリキュラム</a:t>
            </a:r>
          </a:p>
          <a:p>
            <a:pPr>
              <a:spcBef>
                <a:spcPts val="300"/>
              </a:spcBef>
              <a:spcAft>
                <a:spcPts val="300"/>
              </a:spcAft>
              <a:defRPr/>
            </a:pPr>
            <a:r>
              <a:rPr lang="ja-JP" altLang="en-US" sz="900">
                <a:solidFill>
                  <a:schemeClr val="tx1"/>
                </a:solidFill>
                <a:latin typeface="+mj-ea"/>
                <a:ea typeface="+mj-ea"/>
              </a:rPr>
              <a:t>　都道府県等による研修は</a:t>
            </a:r>
            <a:r>
              <a:rPr lang="ja-JP" altLang="en-US" sz="900" b="1" u="sng">
                <a:solidFill>
                  <a:srgbClr val="C00000"/>
                </a:solidFill>
                <a:latin typeface="+mj-ea"/>
                <a:ea typeface="+mj-ea"/>
              </a:rPr>
              <a:t>標準カリキュラム以上の内容で実施</a:t>
            </a:r>
          </a:p>
        </p:txBody>
      </p:sp>
      <p:sp>
        <p:nvSpPr>
          <p:cNvPr id="82" name="角丸四角形 81"/>
          <p:cNvSpPr/>
          <p:nvPr/>
        </p:nvSpPr>
        <p:spPr>
          <a:xfrm>
            <a:off x="344488" y="4537225"/>
            <a:ext cx="792088" cy="288032"/>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solidFill>
                  <a:schemeClr val="bg1"/>
                </a:solidFill>
                <a:latin typeface="+mj-ea"/>
                <a:ea typeface="+mj-ea"/>
              </a:rPr>
              <a:t>通知</a:t>
            </a:r>
          </a:p>
        </p:txBody>
      </p:sp>
      <p:sp>
        <p:nvSpPr>
          <p:cNvPr id="3" name="スライド番号プレースホルダー 1">
            <a:extLst>
              <a:ext uri="{FF2B5EF4-FFF2-40B4-BE49-F238E27FC236}">
                <a16:creationId xmlns:a16="http://schemas.microsoft.com/office/drawing/2014/main" id="{45D3061E-B990-69BF-5C28-CD8E27A5CAA3}"/>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130287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a:t>本プログラムの目的と流れ</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2</a:t>
            </a:fld>
            <a:endParaRPr 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519808"/>
            <a:ext cx="9191199" cy="1482949"/>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tx2"/>
              </a:buClr>
            </a:pPr>
            <a:r>
              <a:rPr kumimoji="1" lang="ja-JP" altLang="en-US" sz="1400">
                <a:solidFill>
                  <a:schemeClr val="tx1"/>
                </a:solidFill>
                <a:latin typeface="Meiryo" panose="020B0604030504040204" pitchFamily="34" charset="-128"/>
                <a:ea typeface="Meiryo" panose="020B0604030504040204" pitchFamily="34" charset="-128"/>
              </a:rPr>
              <a:t>① 本研修の目的・構造・概要を理解するための研修開始にあたっての導入を行う。</a:t>
            </a:r>
          </a:p>
          <a:p>
            <a:pPr marL="182563" lvl="0" indent="-182563">
              <a:lnSpc>
                <a:spcPct val="120000"/>
              </a:lnSpc>
              <a:spcAft>
                <a:spcPts val="700"/>
              </a:spcAft>
              <a:buClr>
                <a:schemeClr val="tx2"/>
              </a:buClr>
            </a:pPr>
            <a:r>
              <a:rPr kumimoji="1" lang="ja-JP" altLang="en-US" sz="1400">
                <a:solidFill>
                  <a:schemeClr val="tx1"/>
                </a:solidFill>
                <a:latin typeface="Meiryo" panose="020B0604030504040204" pitchFamily="34" charset="-128"/>
                <a:ea typeface="Meiryo" panose="020B0604030504040204" pitchFamily="34" charset="-128"/>
              </a:rPr>
              <a:t>② 相談支援従事者養成研修等や本研修についての正確な理解とそれに基づく活用法をおさえ、自都道府県や自身の獲得目標を明確化する。</a:t>
            </a:r>
          </a:p>
          <a:p>
            <a:pPr lvl="0">
              <a:lnSpc>
                <a:spcPct val="120000"/>
              </a:lnSpc>
              <a:spcAft>
                <a:spcPts val="700"/>
              </a:spcAft>
              <a:buClr>
                <a:schemeClr val="tx2"/>
              </a:buClr>
            </a:pPr>
            <a:r>
              <a:rPr kumimoji="1" lang="ja-JP" altLang="en-US" sz="1400" b="1">
                <a:solidFill>
                  <a:schemeClr val="tx1"/>
                </a:solidFill>
                <a:latin typeface="Meiryo" panose="020B0604030504040204" pitchFamily="34" charset="-128"/>
                <a:ea typeface="Meiryo" panose="020B0604030504040204" pitchFamily="34" charset="-128"/>
              </a:rPr>
              <a:t>⇒ 研修効果の向上を図る。</a:t>
            </a: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1215008"/>
            <a:ext cx="28956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本プログラムを実施する目的</a:t>
            </a:r>
          </a:p>
        </p:txBody>
      </p:sp>
      <p:sp>
        <p:nvSpPr>
          <p:cNvPr id="20" name="正方形/長方形 19">
            <a:extLst>
              <a:ext uri="{FF2B5EF4-FFF2-40B4-BE49-F238E27FC236}">
                <a16:creationId xmlns:a16="http://schemas.microsoft.com/office/drawing/2014/main" id="{2BC9F002-CA27-4346-8CF9-82954F10E676}"/>
              </a:ext>
            </a:extLst>
          </p:cNvPr>
          <p:cNvSpPr/>
          <p:nvPr/>
        </p:nvSpPr>
        <p:spPr>
          <a:xfrm>
            <a:off x="357400" y="3661792"/>
            <a:ext cx="9191199" cy="2359496"/>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① </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講義</a:t>
            </a:r>
            <a:r>
              <a:rPr lang="en-US" altLang="ja-JP" sz="1400" dirty="0">
                <a:solidFill>
                  <a:prstClr val="black"/>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Meiryo" panose="020B0604030504040204" pitchFamily="34" charset="-128"/>
                <a:ea typeface="Meiryo" panose="020B0604030504040204" pitchFamily="34" charset="-128"/>
              </a:rPr>
              <a:t>本研修の位置付け・獲得目標・概要</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② </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講義</a:t>
            </a:r>
            <a:r>
              <a:rPr lang="en-US" altLang="ja-JP" sz="1400" dirty="0">
                <a:solidFill>
                  <a:prstClr val="black"/>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Meiryo" panose="020B0604030504040204" pitchFamily="34" charset="-128"/>
                <a:ea typeface="Meiryo" panose="020B0604030504040204" pitchFamily="34" charset="-128"/>
              </a:rPr>
              <a:t>都道府県研修の実施と本研修の活用方法について</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③ </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講義</a:t>
            </a:r>
            <a:r>
              <a:rPr lang="en-US" altLang="ja-JP" sz="1400" dirty="0">
                <a:solidFill>
                  <a:prstClr val="black"/>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Meiryo" panose="020B0604030504040204" pitchFamily="34" charset="-128"/>
                <a:ea typeface="Meiryo" panose="020B0604030504040204" pitchFamily="34" charset="-128"/>
              </a:rPr>
              <a:t>新型コロナウイルス感染症にも対応した研修様式について </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本講義ではポイントのみ触れる</a:t>
            </a:r>
            <a:endParaRPr kumimoji="1" lang="ja-JP" altLang="en-US" sz="1200" dirty="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lang="ja-JP" altLang="en-US" sz="1400" dirty="0">
                <a:solidFill>
                  <a:prstClr val="black"/>
                </a:solidFill>
                <a:latin typeface="メイリオ" panose="020B0604030504040204" pitchFamily="50" charset="-128"/>
                <a:ea typeface="メイリオ" panose="020B0604030504040204" pitchFamily="50" charset="-128"/>
              </a:rPr>
              <a:t>④ </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講義</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相談支援専門員と養成制度</a:t>
            </a: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本講義ではポイントのみ触れる</a:t>
            </a:r>
            <a:endParaRPr lang="en-US" altLang="ja-JP" sz="1200" dirty="0">
              <a:solidFill>
                <a:prstClr val="black"/>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tx2"/>
              </a:buClr>
            </a:pPr>
            <a:r>
              <a:rPr lang="ja-JP" altLang="en-US" sz="1400" dirty="0">
                <a:solidFill>
                  <a:prstClr val="black"/>
                </a:solidFill>
                <a:latin typeface="メイリオ" panose="020B0604030504040204" pitchFamily="50" charset="-128"/>
                <a:ea typeface="メイリオ" panose="020B0604030504040204" pitchFamily="50" charset="-128"/>
              </a:rPr>
              <a:t>⑤ </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講義</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相談支援の検討・検証や支援者支援、現場に近いところでの人材育成の推進</a:t>
            </a:r>
          </a:p>
          <a:p>
            <a:pPr lvl="0">
              <a:lnSpc>
                <a:spcPct val="120000"/>
              </a:lnSpc>
              <a:spcAft>
                <a:spcPts val="700"/>
              </a:spcAft>
              <a:buClr>
                <a:schemeClr val="tx2"/>
              </a:buClr>
            </a:pPr>
            <a:r>
              <a:rPr lang="ja-JP" altLang="en-US" sz="1400" dirty="0">
                <a:solidFill>
                  <a:prstClr val="black"/>
                </a:solidFill>
                <a:latin typeface="メイリオ" panose="020B0604030504040204" pitchFamily="50" charset="-128"/>
                <a:ea typeface="メイリオ" panose="020B0604030504040204" pitchFamily="50" charset="-128"/>
              </a:rPr>
              <a:t>⑥ </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個人でのワーク</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目標設定</a:t>
            </a:r>
            <a:r>
              <a:rPr lang="ja-JP" altLang="en-US" sz="1100" dirty="0">
                <a:solidFill>
                  <a:prstClr val="black"/>
                </a:solidFill>
                <a:latin typeface="メイリオ" panose="020B0604030504040204" pitchFamily="50" charset="-128"/>
                <a:ea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本講義中に設定し、本日</a:t>
            </a:r>
            <a:r>
              <a:rPr lang="en-US" altLang="ja-JP" sz="1100" dirty="0">
                <a:solidFill>
                  <a:prstClr val="black"/>
                </a:solidFill>
                <a:latin typeface="メイリオ" panose="020B0604030504040204" pitchFamily="50" charset="-128"/>
                <a:ea typeface="メイリオ" panose="020B0604030504040204" pitchFamily="50" charset="-128"/>
              </a:rPr>
              <a:t>(6/7)</a:t>
            </a:r>
            <a:r>
              <a:rPr lang="ja-JP" altLang="en-US" sz="1100" dirty="0">
                <a:solidFill>
                  <a:prstClr val="black"/>
                </a:solidFill>
                <a:latin typeface="メイリオ" panose="020B0604030504040204" pitchFamily="50" charset="-128"/>
                <a:ea typeface="メイリオ" panose="020B0604030504040204" pitchFamily="50" charset="-128"/>
              </a:rPr>
              <a:t>の研修の振り返りでさらに見直します。</a:t>
            </a:r>
          </a:p>
          <a:p>
            <a:pPr lvl="0">
              <a:lnSpc>
                <a:spcPct val="120000"/>
              </a:lnSpc>
              <a:spcAft>
                <a:spcPts val="700"/>
              </a:spcAft>
              <a:buClr>
                <a:schemeClr val="tx2"/>
              </a:buClr>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8569347B-8A4C-9646-89AB-DDDCB8E6B339}"/>
              </a:ext>
            </a:extLst>
          </p:cNvPr>
          <p:cNvSpPr/>
          <p:nvPr/>
        </p:nvSpPr>
        <p:spPr>
          <a:xfrm>
            <a:off x="304800" y="3356992"/>
            <a:ext cx="28956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本プログラムの流れ</a:t>
            </a:r>
            <a:endParaRPr lang="ja-JP" altLang="en-US" sz="1077" b="1" spc="239" dirty="0">
              <a:solidFill>
                <a:schemeClr val="bg1"/>
              </a:solidFill>
              <a:latin typeface="+mn-ea"/>
              <a:cs typeface="Noto Sans CJK JP DemiLight" charset="-128"/>
            </a:endParaRPr>
          </a:p>
        </p:txBody>
      </p:sp>
    </p:spTree>
    <p:extLst>
      <p:ext uri="{BB962C8B-B14F-4D97-AF65-F5344CB8AC3E}">
        <p14:creationId xmlns:p14="http://schemas.microsoft.com/office/powerpoint/2010/main" val="873536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現任研修の構造</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20</a:t>
            </a:fld>
            <a:endParaRPr lang="en-US" dirty="0"/>
          </a:p>
        </p:txBody>
      </p:sp>
      <p:sp>
        <p:nvSpPr>
          <p:cNvPr id="38" name="正方形/長方形 37"/>
          <p:cNvSpPr/>
          <p:nvPr/>
        </p:nvSpPr>
        <p:spPr>
          <a:xfrm>
            <a:off x="5457057" y="1700180"/>
            <a:ext cx="3838845" cy="323801"/>
          </a:xfrm>
          <a:prstGeom prst="rect">
            <a:avLst/>
          </a:prstGeom>
          <a:solidFill>
            <a:schemeClr val="accent2">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障害者の日常生活及び社会生活を総合的に支援するための法律及び児童福祉法等の現状（</a:t>
            </a:r>
            <a:r>
              <a:rPr lang="en-US" altLang="ja-JP" sz="1000">
                <a:solidFill>
                  <a:schemeClr val="tx1"/>
                </a:solidFill>
                <a:latin typeface="+mj-ea"/>
                <a:ea typeface="+mj-ea"/>
              </a:rPr>
              <a:t>1.5</a:t>
            </a:r>
            <a:r>
              <a:rPr lang="ja-JP" altLang="en-US" sz="1000">
                <a:solidFill>
                  <a:schemeClr val="tx1"/>
                </a:solidFill>
                <a:latin typeface="+mj-ea"/>
                <a:ea typeface="+mj-ea"/>
              </a:rPr>
              <a:t>時間）</a:t>
            </a:r>
          </a:p>
        </p:txBody>
      </p:sp>
      <p:sp>
        <p:nvSpPr>
          <p:cNvPr id="39" name="正方形/長方形 38"/>
          <p:cNvSpPr/>
          <p:nvPr/>
        </p:nvSpPr>
        <p:spPr>
          <a:xfrm>
            <a:off x="5457057" y="2057573"/>
            <a:ext cx="3838845" cy="292334"/>
          </a:xfrm>
          <a:prstGeom prst="rect">
            <a:avLst/>
          </a:prstGeom>
          <a:solidFill>
            <a:schemeClr val="accent6">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本人を中心とした支援におけるケアマネジメント及びコミュニティソーシャルワークの理論と方法（</a:t>
            </a:r>
            <a:r>
              <a:rPr lang="en-US" altLang="ja-JP" sz="1000">
                <a:solidFill>
                  <a:schemeClr val="tx1"/>
                </a:solidFill>
                <a:latin typeface="+mj-ea"/>
                <a:ea typeface="+mj-ea"/>
              </a:rPr>
              <a:t>3</a:t>
            </a:r>
            <a:r>
              <a:rPr lang="ja-JP" altLang="en-US" sz="1000">
                <a:solidFill>
                  <a:schemeClr val="tx1"/>
                </a:solidFill>
                <a:latin typeface="+mj-ea"/>
                <a:ea typeface="+mj-ea"/>
              </a:rPr>
              <a:t>時間）</a:t>
            </a:r>
          </a:p>
        </p:txBody>
      </p:sp>
      <p:sp>
        <p:nvSpPr>
          <p:cNvPr id="40" name="正方形/長方形 39"/>
          <p:cNvSpPr/>
          <p:nvPr/>
        </p:nvSpPr>
        <p:spPr>
          <a:xfrm>
            <a:off x="5457057" y="2394073"/>
            <a:ext cx="3838845" cy="338609"/>
          </a:xfrm>
          <a:prstGeom prst="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実践研究及びスーパービジョンによる人材育成の理論と方法（</a:t>
            </a:r>
            <a:r>
              <a:rPr lang="en-US" altLang="ja-JP" sz="1000">
                <a:solidFill>
                  <a:schemeClr val="tx1"/>
                </a:solidFill>
                <a:latin typeface="+mj-ea"/>
                <a:ea typeface="+mj-ea"/>
              </a:rPr>
              <a:t>1.5</a:t>
            </a:r>
            <a:r>
              <a:rPr lang="ja-JP" altLang="en-US" sz="1000">
                <a:solidFill>
                  <a:schemeClr val="tx1"/>
                </a:solidFill>
                <a:latin typeface="+mj-ea"/>
                <a:ea typeface="+mj-ea"/>
              </a:rPr>
              <a:t>時間）</a:t>
            </a:r>
          </a:p>
        </p:txBody>
      </p:sp>
      <p:sp>
        <p:nvSpPr>
          <p:cNvPr id="41" name="正方形/長方形 40"/>
          <p:cNvSpPr/>
          <p:nvPr/>
        </p:nvSpPr>
        <p:spPr>
          <a:xfrm>
            <a:off x="5457057" y="3115256"/>
            <a:ext cx="3838845" cy="541775"/>
          </a:xfrm>
          <a:prstGeom prst="rect">
            <a:avLst/>
          </a:prstGeom>
          <a:solidFill>
            <a:schemeClr val="accent4">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j-ea"/>
                <a:ea typeface="+mj-ea"/>
              </a:rPr>
              <a:t>個別相談支援とケアマネジメント（</a:t>
            </a:r>
            <a:r>
              <a:rPr lang="en-US" altLang="ja-JP" sz="1000" dirty="0">
                <a:solidFill>
                  <a:schemeClr val="tx1"/>
                </a:solidFill>
                <a:latin typeface="+mj-ea"/>
                <a:ea typeface="+mj-ea"/>
              </a:rPr>
              <a:t>6</a:t>
            </a:r>
            <a:r>
              <a:rPr lang="ja-JP" altLang="en-US" sz="1000" dirty="0">
                <a:solidFill>
                  <a:schemeClr val="tx1"/>
                </a:solidFill>
                <a:latin typeface="+mj-ea"/>
                <a:ea typeface="+mj-ea"/>
              </a:rPr>
              <a:t>時間）</a:t>
            </a:r>
          </a:p>
        </p:txBody>
      </p:sp>
      <p:sp>
        <p:nvSpPr>
          <p:cNvPr id="43" name="正方形/長方形 42"/>
          <p:cNvSpPr/>
          <p:nvPr/>
        </p:nvSpPr>
        <p:spPr>
          <a:xfrm>
            <a:off x="4016896" y="1704933"/>
            <a:ext cx="646208" cy="1027748"/>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j-ea"/>
                <a:ea typeface="+mj-ea"/>
              </a:rPr>
              <a:t>１日目</a:t>
            </a:r>
            <a:endParaRPr kumimoji="1" lang="ja-JP" altLang="en-US" sz="1000" b="1">
              <a:solidFill>
                <a:schemeClr val="bg1"/>
              </a:solidFill>
              <a:latin typeface="+mj-ea"/>
              <a:ea typeface="+mj-ea"/>
            </a:endParaRPr>
          </a:p>
        </p:txBody>
      </p:sp>
      <p:sp>
        <p:nvSpPr>
          <p:cNvPr id="44" name="正方形/長方形 43"/>
          <p:cNvSpPr/>
          <p:nvPr/>
        </p:nvSpPr>
        <p:spPr>
          <a:xfrm>
            <a:off x="4736976" y="1700179"/>
            <a:ext cx="646208" cy="1032502"/>
          </a:xfrm>
          <a:prstGeom prst="rect">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j-ea"/>
                <a:ea typeface="+mj-ea"/>
              </a:rPr>
              <a:t>講義</a:t>
            </a:r>
          </a:p>
        </p:txBody>
      </p:sp>
      <p:sp>
        <p:nvSpPr>
          <p:cNvPr id="78" name="正方形/長方形 77"/>
          <p:cNvSpPr/>
          <p:nvPr/>
        </p:nvSpPr>
        <p:spPr>
          <a:xfrm>
            <a:off x="5457057" y="4056056"/>
            <a:ext cx="3838845" cy="560531"/>
          </a:xfrm>
          <a:prstGeom prst="rect">
            <a:avLst/>
          </a:prstGeom>
          <a:solidFill>
            <a:schemeClr val="accent4">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相談援助に求められるチームアプローチ（多職種連携）（</a:t>
            </a:r>
            <a:r>
              <a:rPr lang="en-US" altLang="ja-JP" sz="1000">
                <a:solidFill>
                  <a:schemeClr val="tx1"/>
                </a:solidFill>
                <a:latin typeface="+mj-ea"/>
                <a:ea typeface="+mj-ea"/>
              </a:rPr>
              <a:t>6</a:t>
            </a:r>
            <a:r>
              <a:rPr lang="ja-JP" altLang="en-US" sz="1000">
                <a:solidFill>
                  <a:schemeClr val="tx1"/>
                </a:solidFill>
                <a:latin typeface="+mj-ea"/>
                <a:ea typeface="+mj-ea"/>
              </a:rPr>
              <a:t>時間）</a:t>
            </a:r>
          </a:p>
        </p:txBody>
      </p:sp>
      <p:sp>
        <p:nvSpPr>
          <p:cNvPr id="79" name="正方形/長方形 78"/>
          <p:cNvSpPr/>
          <p:nvPr/>
        </p:nvSpPr>
        <p:spPr>
          <a:xfrm>
            <a:off x="5457057" y="4995635"/>
            <a:ext cx="3838845" cy="550737"/>
          </a:xfrm>
          <a:prstGeom prst="rect">
            <a:avLst/>
          </a:prstGeom>
          <a:solidFill>
            <a:schemeClr val="accent4">
              <a:lumMod val="40000"/>
              <a:lumOff val="6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mj-ea"/>
                <a:ea typeface="+mj-ea"/>
              </a:rPr>
              <a:t>地域をつくる相談支援（コミュニティワーク）の実践（</a:t>
            </a:r>
            <a:r>
              <a:rPr lang="en-US" altLang="ja-JP" sz="1000">
                <a:solidFill>
                  <a:schemeClr val="tx1"/>
                </a:solidFill>
                <a:latin typeface="+mj-ea"/>
                <a:ea typeface="+mj-ea"/>
              </a:rPr>
              <a:t>6</a:t>
            </a:r>
            <a:r>
              <a:rPr lang="ja-JP" altLang="en-US" sz="1000">
                <a:solidFill>
                  <a:schemeClr val="tx1"/>
                </a:solidFill>
                <a:latin typeface="+mj-ea"/>
                <a:ea typeface="+mj-ea"/>
              </a:rPr>
              <a:t>時間</a:t>
            </a:r>
            <a:r>
              <a:rPr lang="en-US" altLang="ja-JP" sz="1000">
                <a:solidFill>
                  <a:schemeClr val="tx1"/>
                </a:solidFill>
                <a:latin typeface="+mj-ea"/>
                <a:ea typeface="+mj-ea"/>
              </a:rPr>
              <a:t>)</a:t>
            </a:r>
            <a:endParaRPr lang="ja-JP" altLang="en-US" sz="1000">
              <a:solidFill>
                <a:schemeClr val="tx1"/>
              </a:solidFill>
              <a:latin typeface="+mj-ea"/>
              <a:ea typeface="+mj-ea"/>
            </a:endParaRPr>
          </a:p>
        </p:txBody>
      </p:sp>
      <p:sp>
        <p:nvSpPr>
          <p:cNvPr id="80" name="正方形/長方形 79"/>
          <p:cNvSpPr/>
          <p:nvPr/>
        </p:nvSpPr>
        <p:spPr>
          <a:xfrm>
            <a:off x="4736976" y="3115258"/>
            <a:ext cx="646208" cy="550735"/>
          </a:xfrm>
          <a:prstGeom prst="rect">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j-ea"/>
                <a:ea typeface="+mj-ea"/>
              </a:rPr>
              <a:t>講義</a:t>
            </a:r>
          </a:p>
          <a:p>
            <a:pPr algn="ctr"/>
            <a:r>
              <a:rPr kumimoji="1" lang="ja-JP" altLang="en-US" sz="1000">
                <a:solidFill>
                  <a:schemeClr val="tx1"/>
                </a:solidFill>
                <a:latin typeface="+mj-ea"/>
                <a:ea typeface="+mj-ea"/>
              </a:rPr>
              <a:t>演習</a:t>
            </a:r>
          </a:p>
        </p:txBody>
      </p:sp>
      <p:sp>
        <p:nvSpPr>
          <p:cNvPr id="81" name="正方形/長方形 80"/>
          <p:cNvSpPr/>
          <p:nvPr/>
        </p:nvSpPr>
        <p:spPr>
          <a:xfrm>
            <a:off x="4016896" y="3115257"/>
            <a:ext cx="646208" cy="550736"/>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j-ea"/>
                <a:ea typeface="+mj-ea"/>
              </a:rPr>
              <a:t>２日目</a:t>
            </a:r>
            <a:endParaRPr kumimoji="1" lang="ja-JP" altLang="en-US" sz="1000" b="1">
              <a:solidFill>
                <a:schemeClr val="bg1"/>
              </a:solidFill>
              <a:latin typeface="+mj-ea"/>
              <a:ea typeface="+mj-ea"/>
            </a:endParaRPr>
          </a:p>
        </p:txBody>
      </p:sp>
      <p:sp>
        <p:nvSpPr>
          <p:cNvPr id="82" name="角丸四角形 81"/>
          <p:cNvSpPr/>
          <p:nvPr/>
        </p:nvSpPr>
        <p:spPr>
          <a:xfrm>
            <a:off x="358878" y="1214386"/>
            <a:ext cx="3408094" cy="380724"/>
          </a:xfrm>
          <a:prstGeom prst="roundRect">
            <a:avLst/>
          </a:prstGeom>
          <a:solidFill>
            <a:srgbClr val="4CA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告示別表</a:t>
            </a:r>
          </a:p>
        </p:txBody>
      </p:sp>
      <p:sp>
        <p:nvSpPr>
          <p:cNvPr id="83" name="角丸四角形 82"/>
          <p:cNvSpPr/>
          <p:nvPr/>
        </p:nvSpPr>
        <p:spPr>
          <a:xfrm>
            <a:off x="4016897" y="1214386"/>
            <a:ext cx="5279004" cy="380724"/>
          </a:xfrm>
          <a:prstGeom prst="roundRect">
            <a:avLst/>
          </a:prstGeom>
          <a:solidFill>
            <a:srgbClr val="4CA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標準カリキュラム</a:t>
            </a:r>
          </a:p>
        </p:txBody>
      </p:sp>
      <p:sp>
        <p:nvSpPr>
          <p:cNvPr id="84" name="正方形/長方形 83"/>
          <p:cNvSpPr/>
          <p:nvPr/>
        </p:nvSpPr>
        <p:spPr>
          <a:xfrm>
            <a:off x="5457056" y="3723970"/>
            <a:ext cx="3831756" cy="263360"/>
          </a:xfrm>
          <a:prstGeom prst="rect">
            <a:avLst/>
          </a:prstGeom>
          <a:solidFill>
            <a:schemeClr val="bg2"/>
          </a:solidFill>
          <a:ln w="95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lumMod val="65000"/>
                    <a:lumOff val="35000"/>
                  </a:schemeClr>
                </a:solidFill>
                <a:latin typeface="+mj-ea"/>
                <a:ea typeface="+mj-ea"/>
              </a:rPr>
              <a:t>実習（標準カリキュラム上は任意）</a:t>
            </a:r>
          </a:p>
        </p:txBody>
      </p:sp>
      <p:graphicFrame>
        <p:nvGraphicFramePr>
          <p:cNvPr id="85" name="表 84"/>
          <p:cNvGraphicFramePr>
            <a:graphicFrameLocks noGrp="1"/>
          </p:cNvGraphicFramePr>
          <p:nvPr/>
        </p:nvGraphicFramePr>
        <p:xfrm>
          <a:off x="358877" y="1737179"/>
          <a:ext cx="3408095" cy="2229290"/>
        </p:xfrm>
        <a:graphic>
          <a:graphicData uri="http://schemas.openxmlformats.org/drawingml/2006/table">
            <a:tbl>
              <a:tblPr firstRow="1" bandRow="1">
                <a:tableStyleId>{5940675A-B579-460E-94D1-54222C63F5DA}</a:tableStyleId>
              </a:tblPr>
              <a:tblGrid>
                <a:gridCol w="218024">
                  <a:extLst>
                    <a:ext uri="{9D8B030D-6E8A-4147-A177-3AD203B41FA5}">
                      <a16:colId xmlns:a16="http://schemas.microsoft.com/office/drawing/2014/main" val="20000"/>
                    </a:ext>
                  </a:extLst>
                </a:gridCol>
                <a:gridCol w="2502742">
                  <a:extLst>
                    <a:ext uri="{9D8B030D-6E8A-4147-A177-3AD203B41FA5}">
                      <a16:colId xmlns:a16="http://schemas.microsoft.com/office/drawing/2014/main" val="20001"/>
                    </a:ext>
                  </a:extLst>
                </a:gridCol>
                <a:gridCol w="687329">
                  <a:extLst>
                    <a:ext uri="{9D8B030D-6E8A-4147-A177-3AD203B41FA5}">
                      <a16:colId xmlns:a16="http://schemas.microsoft.com/office/drawing/2014/main" val="20002"/>
                    </a:ext>
                  </a:extLst>
                </a:gridCol>
              </a:tblGrid>
              <a:tr h="232117">
                <a:tc gridSpan="2">
                  <a:txBody>
                    <a:bodyPr/>
                    <a:lstStyle/>
                    <a:p>
                      <a:pPr algn="ctr"/>
                      <a:r>
                        <a:rPr kumimoji="1" lang="ja-JP" altLang="en-US" sz="1000" b="1">
                          <a:solidFill>
                            <a:schemeClr val="tx1"/>
                          </a:solidFill>
                        </a:rPr>
                        <a:t>現任研修</a:t>
                      </a:r>
                      <a:endParaRPr kumimoji="1" lang="ja-JP" altLang="en-US" sz="1000" b="1" dirty="0">
                        <a:solidFill>
                          <a:schemeClr val="tx1"/>
                        </a:solidFill>
                      </a:endParaRPr>
                    </a:p>
                  </a:txBody>
                  <a:tcPr marL="84406" marR="84406" marT="42203" marB="42203">
                    <a:noFill/>
                  </a:tcPr>
                </a:tc>
                <a:tc hMerge="1">
                  <a:txBody>
                    <a:bodyPr/>
                    <a:lstStyle/>
                    <a:p>
                      <a:endParaRPr kumimoji="1" lang="ja-JP" altLang="en-US"/>
                    </a:p>
                  </a:txBody>
                  <a:tcPr/>
                </a:tc>
                <a:tc>
                  <a:txBody>
                    <a:bodyPr/>
                    <a:lstStyle/>
                    <a:p>
                      <a:pPr algn="ctr"/>
                      <a:r>
                        <a:rPr kumimoji="1" lang="ja-JP" altLang="en-US" sz="1000" dirty="0">
                          <a:solidFill>
                            <a:schemeClr val="tx1"/>
                          </a:solidFill>
                        </a:rPr>
                        <a:t>時間数</a:t>
                      </a:r>
                    </a:p>
                  </a:txBody>
                  <a:tcPr marL="84406" marR="84406" marT="42203" marB="42203">
                    <a:noFill/>
                  </a:tcPr>
                </a:tc>
                <a:extLst>
                  <a:ext uri="{0D108BD9-81ED-4DB2-BD59-A6C34878D82A}">
                    <a16:rowId xmlns:a16="http://schemas.microsoft.com/office/drawing/2014/main" val="10000"/>
                  </a:ext>
                </a:extLst>
              </a:tr>
              <a:tr h="0">
                <a:tc rowSpan="3">
                  <a:txBody>
                    <a:bodyPr/>
                    <a:lstStyle/>
                    <a:p>
                      <a:pPr algn="ctr"/>
                      <a:r>
                        <a:rPr kumimoji="1" lang="ja-JP" altLang="en-US" sz="900" dirty="0"/>
                        <a:t>講義</a:t>
                      </a:r>
                    </a:p>
                  </a:txBody>
                  <a:tcPr marL="84406" marR="84406" marT="42203" marB="42203" anchor="ctr"/>
                </a:tc>
                <a:tc>
                  <a:txBody>
                    <a:bodyPr/>
                    <a:lstStyle/>
                    <a:p>
                      <a:r>
                        <a:rPr kumimoji="1" lang="ja-JP" altLang="en-US" sz="900" dirty="0"/>
                        <a:t>障害福祉の動向に関する講義</a:t>
                      </a:r>
                    </a:p>
                  </a:txBody>
                  <a:tcPr marL="84406" marR="84406" marT="42203" marB="42203" anchor="ctr">
                    <a:solidFill>
                      <a:schemeClr val="accent2">
                        <a:lumMod val="40000"/>
                        <a:lumOff val="60000"/>
                      </a:schemeClr>
                    </a:solidFill>
                  </a:tcPr>
                </a:tc>
                <a:tc>
                  <a:txBody>
                    <a:bodyPr/>
                    <a:lstStyle/>
                    <a:p>
                      <a:pPr algn="r"/>
                      <a:r>
                        <a:rPr kumimoji="1" lang="en-US" altLang="ja-JP" sz="1000"/>
                        <a:t>1.5h</a:t>
                      </a:r>
                      <a:endParaRPr kumimoji="1" lang="ja-JP" altLang="en-US" sz="1000" dirty="0"/>
                    </a:p>
                  </a:txBody>
                  <a:tcPr marL="84406" marR="84406" marT="42203" marB="42203" anchor="ctr">
                    <a:solidFill>
                      <a:schemeClr val="accent2">
                        <a:lumMod val="40000"/>
                        <a:lumOff val="60000"/>
                      </a:schemeClr>
                    </a:solidFill>
                  </a:tcPr>
                </a:tc>
                <a:extLst>
                  <a:ext uri="{0D108BD9-81ED-4DB2-BD59-A6C34878D82A}">
                    <a16:rowId xmlns:a16="http://schemas.microsoft.com/office/drawing/2014/main" val="10001"/>
                  </a:ext>
                </a:extLst>
              </a:tr>
              <a:tr h="147094">
                <a:tc vMerge="1">
                  <a:txBody>
                    <a:bodyPr/>
                    <a:lstStyle/>
                    <a:p>
                      <a:endParaRPr kumimoji="1" lang="ja-JP" altLang="en-US" sz="900" dirty="0"/>
                    </a:p>
                  </a:txBody>
                  <a:tcPr/>
                </a:tc>
                <a:tc>
                  <a:txBody>
                    <a:bodyPr/>
                    <a:lstStyle/>
                    <a:p>
                      <a:r>
                        <a:rPr kumimoji="1" lang="ja-JP" altLang="en-US" sz="900" dirty="0"/>
                        <a:t>相談支援の基本姿勢及びケアマネジメントの展開に関する講義</a:t>
                      </a:r>
                    </a:p>
                  </a:txBody>
                  <a:tcPr marL="84406" marR="84406" marT="42203" marB="42203"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1000"/>
                        <a:t>3.0h</a:t>
                      </a:r>
                      <a:endParaRPr kumimoji="1" lang="ja-JP" altLang="en-US" sz="1000" dirty="0"/>
                    </a:p>
                  </a:txBody>
                  <a:tcPr marL="84406" marR="84406" marT="42203" marB="42203" anchor="ct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r>
                        <a:rPr kumimoji="1" lang="ja-JP" altLang="en-US" sz="900" dirty="0"/>
                        <a:t>人材育成の手法に関する講義</a:t>
                      </a:r>
                    </a:p>
                  </a:txBody>
                  <a:tcPr marL="84406" marR="84406" marT="42203" marB="42203"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r>
                        <a:rPr kumimoji="1" lang="en-US" altLang="ja-JP" sz="1000"/>
                        <a:t>1.5h</a:t>
                      </a:r>
                      <a:endParaRPr kumimoji="1" lang="ja-JP" altLang="en-US" sz="1000" dirty="0"/>
                    </a:p>
                  </a:txBody>
                  <a:tcPr marL="84406" marR="84406" marT="42203" marB="42203" anchor="ct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algn="ctr"/>
                      <a:r>
                        <a:rPr kumimoji="1" lang="ja-JP" altLang="en-US" sz="900" dirty="0"/>
                        <a:t>講義及び演習</a:t>
                      </a:r>
                    </a:p>
                  </a:txBody>
                  <a:tcPr marL="42203" marR="42203" marT="42203" marB="42203" anchor="ctr"/>
                </a:tc>
                <a:tc>
                  <a:txBody>
                    <a:bodyPr/>
                    <a:lstStyle/>
                    <a:p>
                      <a:r>
                        <a:rPr kumimoji="1" lang="ja-JP" altLang="en-US" sz="900"/>
                        <a:t>相談支援に関する講義及び演習</a:t>
                      </a:r>
                      <a:endParaRPr kumimoji="1" lang="ja-JP" altLang="en-US" sz="900" dirty="0"/>
                    </a:p>
                  </a:txBody>
                  <a:tcPr marL="84406" marR="84406" marT="42203" marB="42203" anchor="ctr">
                    <a:solidFill>
                      <a:schemeClr val="accent4">
                        <a:lumMod val="40000"/>
                        <a:lumOff val="60000"/>
                      </a:schemeClr>
                    </a:solidFill>
                  </a:tcPr>
                </a:tc>
                <a:tc>
                  <a:txBody>
                    <a:bodyPr/>
                    <a:lstStyle/>
                    <a:p>
                      <a:pPr algn="r"/>
                      <a:r>
                        <a:rPr kumimoji="1" lang="en-US" altLang="ja-JP" sz="1000"/>
                        <a:t>18.0h</a:t>
                      </a:r>
                      <a:endParaRPr kumimoji="1" lang="ja-JP" altLang="en-US" sz="1000" dirty="0"/>
                    </a:p>
                  </a:txBody>
                  <a:tcPr marL="84406" marR="84406" marT="42203" marB="42203" anchor="ctr">
                    <a:solidFill>
                      <a:schemeClr val="accent4">
                        <a:lumMod val="40000"/>
                        <a:lumOff val="60000"/>
                      </a:schemeClr>
                    </a:solidFill>
                  </a:tcPr>
                </a:tc>
                <a:extLst>
                  <a:ext uri="{0D108BD9-81ED-4DB2-BD59-A6C34878D82A}">
                    <a16:rowId xmlns:a16="http://schemas.microsoft.com/office/drawing/2014/main" val="10004"/>
                  </a:ext>
                </a:extLst>
              </a:tr>
              <a:tr h="252780">
                <a:tc>
                  <a:txBody>
                    <a:bodyPr/>
                    <a:lstStyle/>
                    <a:p>
                      <a:pPr algn="ctr"/>
                      <a:endParaRPr kumimoji="1" lang="ja-JP" altLang="en-US" sz="1000" b="1" dirty="0">
                        <a:solidFill>
                          <a:schemeClr val="tx1"/>
                        </a:solidFill>
                      </a:endParaRPr>
                    </a:p>
                  </a:txBody>
                  <a:tcPr marL="84406" marR="84406" marT="42203" marB="42203" vert="eaVert">
                    <a:noFill/>
                  </a:tcPr>
                </a:tc>
                <a:tc>
                  <a:txBody>
                    <a:bodyPr/>
                    <a:lstStyle/>
                    <a:p>
                      <a:r>
                        <a:rPr kumimoji="1" lang="ja-JP" altLang="en-US" sz="1000" b="1" dirty="0">
                          <a:solidFill>
                            <a:schemeClr val="tx1"/>
                          </a:solidFill>
                        </a:rPr>
                        <a:t>合計</a:t>
                      </a:r>
                    </a:p>
                  </a:txBody>
                  <a:tcPr marL="84406" marR="84406" marT="42203" marB="42203" anchor="ctr">
                    <a:noFill/>
                  </a:tcPr>
                </a:tc>
                <a:tc>
                  <a:txBody>
                    <a:bodyPr/>
                    <a:lstStyle/>
                    <a:p>
                      <a:pPr algn="r"/>
                      <a:r>
                        <a:rPr kumimoji="1" lang="en-US" altLang="ja-JP" sz="1000" b="1">
                          <a:solidFill>
                            <a:schemeClr val="tx1"/>
                          </a:solidFill>
                        </a:rPr>
                        <a:t>24.0h</a:t>
                      </a:r>
                      <a:endParaRPr kumimoji="1" lang="ja-JP" altLang="en-US" sz="1000" b="1" dirty="0">
                        <a:solidFill>
                          <a:schemeClr val="tx1"/>
                        </a:solidFill>
                      </a:endParaRPr>
                    </a:p>
                  </a:txBody>
                  <a:tcPr marL="84406" marR="84406" marT="42203" marB="42203" anchor="ctr">
                    <a:noFill/>
                  </a:tcPr>
                </a:tc>
                <a:extLst>
                  <a:ext uri="{0D108BD9-81ED-4DB2-BD59-A6C34878D82A}">
                    <a16:rowId xmlns:a16="http://schemas.microsoft.com/office/drawing/2014/main" val="10006"/>
                  </a:ext>
                </a:extLst>
              </a:tr>
            </a:tbl>
          </a:graphicData>
        </a:graphic>
      </p:graphicFrame>
      <p:sp>
        <p:nvSpPr>
          <p:cNvPr id="86" name="正方形/長方形 85"/>
          <p:cNvSpPr/>
          <p:nvPr/>
        </p:nvSpPr>
        <p:spPr>
          <a:xfrm>
            <a:off x="4016896" y="4056057"/>
            <a:ext cx="646208" cy="550736"/>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j-ea"/>
                <a:ea typeface="+mj-ea"/>
              </a:rPr>
              <a:t>３日目</a:t>
            </a:r>
            <a:endParaRPr kumimoji="1" lang="ja-JP" altLang="en-US" sz="1000" b="1">
              <a:solidFill>
                <a:schemeClr val="bg1"/>
              </a:solidFill>
              <a:latin typeface="+mj-ea"/>
              <a:ea typeface="+mj-ea"/>
            </a:endParaRPr>
          </a:p>
        </p:txBody>
      </p:sp>
      <p:sp>
        <p:nvSpPr>
          <p:cNvPr id="87" name="正方形/長方形 86"/>
          <p:cNvSpPr/>
          <p:nvPr/>
        </p:nvSpPr>
        <p:spPr>
          <a:xfrm>
            <a:off x="4016896" y="4995636"/>
            <a:ext cx="646208" cy="550736"/>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j-ea"/>
                <a:ea typeface="+mj-ea"/>
              </a:rPr>
              <a:t>４日目</a:t>
            </a:r>
            <a:endParaRPr kumimoji="1" lang="ja-JP" altLang="en-US" sz="1000" b="1">
              <a:solidFill>
                <a:schemeClr val="bg1"/>
              </a:solidFill>
              <a:latin typeface="+mj-ea"/>
              <a:ea typeface="+mj-ea"/>
            </a:endParaRPr>
          </a:p>
        </p:txBody>
      </p:sp>
      <p:sp>
        <p:nvSpPr>
          <p:cNvPr id="88" name="正方形/長方形 87"/>
          <p:cNvSpPr/>
          <p:nvPr/>
        </p:nvSpPr>
        <p:spPr>
          <a:xfrm>
            <a:off x="5471229" y="4673812"/>
            <a:ext cx="3831756" cy="263360"/>
          </a:xfrm>
          <a:prstGeom prst="rect">
            <a:avLst/>
          </a:prstGeom>
          <a:solidFill>
            <a:schemeClr val="bg2"/>
          </a:solidFill>
          <a:ln w="95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lumMod val="65000"/>
                    <a:lumOff val="35000"/>
                  </a:schemeClr>
                </a:solidFill>
                <a:latin typeface="+mj-ea"/>
                <a:ea typeface="+mj-ea"/>
              </a:rPr>
              <a:t>実習（標準カリキュラム上は任意）</a:t>
            </a:r>
          </a:p>
        </p:txBody>
      </p:sp>
      <p:sp>
        <p:nvSpPr>
          <p:cNvPr id="89" name="正方形/長方形 88"/>
          <p:cNvSpPr/>
          <p:nvPr/>
        </p:nvSpPr>
        <p:spPr>
          <a:xfrm>
            <a:off x="4736976" y="4056056"/>
            <a:ext cx="646208" cy="550735"/>
          </a:xfrm>
          <a:prstGeom prst="rect">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j-ea"/>
                <a:ea typeface="+mj-ea"/>
              </a:rPr>
              <a:t>講義</a:t>
            </a:r>
          </a:p>
          <a:p>
            <a:pPr algn="ctr"/>
            <a:r>
              <a:rPr kumimoji="1" lang="ja-JP" altLang="en-US" sz="1000">
                <a:solidFill>
                  <a:schemeClr val="tx1"/>
                </a:solidFill>
                <a:latin typeface="+mj-ea"/>
                <a:ea typeface="+mj-ea"/>
              </a:rPr>
              <a:t>演習</a:t>
            </a:r>
          </a:p>
        </p:txBody>
      </p:sp>
      <p:sp>
        <p:nvSpPr>
          <p:cNvPr id="90" name="正方形/長方形 89"/>
          <p:cNvSpPr/>
          <p:nvPr/>
        </p:nvSpPr>
        <p:spPr>
          <a:xfrm>
            <a:off x="4736976" y="4995636"/>
            <a:ext cx="646208" cy="550736"/>
          </a:xfrm>
          <a:prstGeom prst="rect">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j-ea"/>
                <a:ea typeface="+mj-ea"/>
              </a:rPr>
              <a:t>講義</a:t>
            </a:r>
          </a:p>
          <a:p>
            <a:pPr algn="ctr"/>
            <a:r>
              <a:rPr kumimoji="1" lang="ja-JP" altLang="en-US" sz="1000">
                <a:solidFill>
                  <a:schemeClr val="tx1"/>
                </a:solidFill>
                <a:latin typeface="+mj-ea"/>
                <a:ea typeface="+mj-ea"/>
              </a:rPr>
              <a:t>演習</a:t>
            </a:r>
          </a:p>
        </p:txBody>
      </p:sp>
      <p:sp>
        <p:nvSpPr>
          <p:cNvPr id="91" name="正方形/長方形 90"/>
          <p:cNvSpPr/>
          <p:nvPr/>
        </p:nvSpPr>
        <p:spPr>
          <a:xfrm>
            <a:off x="5449969" y="2791837"/>
            <a:ext cx="3831756" cy="263360"/>
          </a:xfrm>
          <a:prstGeom prst="rect">
            <a:avLst/>
          </a:prstGeom>
          <a:solidFill>
            <a:schemeClr val="bg2"/>
          </a:solidFill>
          <a:ln w="9525">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lumMod val="65000"/>
                    <a:lumOff val="35000"/>
                  </a:schemeClr>
                </a:solidFill>
                <a:latin typeface="+mj-ea"/>
                <a:ea typeface="+mj-ea"/>
              </a:rPr>
              <a:t>実習（標準カリキュラム上は任意）</a:t>
            </a:r>
          </a:p>
        </p:txBody>
      </p:sp>
      <p:sp>
        <p:nvSpPr>
          <p:cNvPr id="112" name="正方形/長方形 111"/>
          <p:cNvSpPr/>
          <p:nvPr/>
        </p:nvSpPr>
        <p:spPr>
          <a:xfrm>
            <a:off x="358877" y="4554860"/>
            <a:ext cx="3408095" cy="1754460"/>
          </a:xfrm>
          <a:prstGeom prst="rect">
            <a:avLst/>
          </a:prstGeom>
          <a:ln w="9525"/>
        </p:spPr>
        <p:style>
          <a:lnRef idx="2">
            <a:schemeClr val="dk1"/>
          </a:lnRef>
          <a:fillRef idx="1">
            <a:schemeClr val="lt1"/>
          </a:fillRef>
          <a:effectRef idx="0">
            <a:schemeClr val="dk1"/>
          </a:effectRef>
          <a:fontRef idx="minor">
            <a:schemeClr val="dk1"/>
          </a:fontRef>
        </p:style>
        <p:txBody>
          <a:bodyPr rtlCol="0" anchor="t"/>
          <a:lstStyle/>
          <a:p>
            <a:pPr>
              <a:spcBef>
                <a:spcPts val="300"/>
              </a:spcBef>
              <a:spcAft>
                <a:spcPts val="300"/>
              </a:spcAft>
              <a:defRPr/>
            </a:pPr>
            <a:r>
              <a:rPr lang="ja-JP" altLang="en-US" sz="900" dirty="0">
                <a:solidFill>
                  <a:schemeClr val="tx1"/>
                </a:solidFill>
                <a:latin typeface="+mj-ea"/>
                <a:ea typeface="+mj-ea"/>
              </a:rPr>
              <a:t>相談支援従事者研修事業の実施</a:t>
            </a:r>
            <a:r>
              <a:rPr lang="ja-JP" altLang="en-US" sz="900">
                <a:solidFill>
                  <a:schemeClr val="tx1"/>
                </a:solidFill>
                <a:latin typeface="+mj-ea"/>
                <a:ea typeface="+mj-ea"/>
              </a:rPr>
              <a:t>について</a:t>
            </a:r>
          </a:p>
          <a:p>
            <a:pPr>
              <a:spcBef>
                <a:spcPts val="300"/>
              </a:spcBef>
              <a:spcAft>
                <a:spcPts val="300"/>
              </a:spcAft>
              <a:defRPr/>
            </a:pPr>
            <a:r>
              <a:rPr lang="ja-JP" altLang="en-US" sz="900">
                <a:solidFill>
                  <a:schemeClr val="tx1"/>
                </a:solidFill>
                <a:latin typeface="+mj-ea"/>
                <a:ea typeface="+mj-ea"/>
              </a:rPr>
              <a:t>　　　　　　　　　（</a:t>
            </a:r>
            <a:r>
              <a:rPr lang="ja-JP" altLang="en-US" sz="900" dirty="0">
                <a:solidFill>
                  <a:schemeClr val="tx1"/>
                </a:solidFill>
                <a:latin typeface="+mj-ea"/>
                <a:ea typeface="+mj-ea"/>
              </a:rPr>
              <a:t>平成一八・四・二一　障発〇四二一〇）</a:t>
            </a:r>
            <a:endParaRPr lang="en-US" altLang="ja-JP" sz="900" dirty="0">
              <a:solidFill>
                <a:schemeClr val="tx1"/>
              </a:solidFill>
              <a:latin typeface="+mj-ea"/>
              <a:ea typeface="+mj-ea"/>
            </a:endParaRPr>
          </a:p>
          <a:p>
            <a:pPr>
              <a:spcBef>
                <a:spcPts val="300"/>
              </a:spcBef>
              <a:spcAft>
                <a:spcPts val="300"/>
              </a:spcAft>
              <a:defRPr/>
            </a:pPr>
            <a:r>
              <a:rPr lang="ja-JP" altLang="en-US" sz="900">
                <a:solidFill>
                  <a:schemeClr val="tx1"/>
                </a:solidFill>
                <a:latin typeface="+mj-ea"/>
                <a:ea typeface="+mj-ea"/>
              </a:rPr>
              <a:t>●相談</a:t>
            </a:r>
            <a:r>
              <a:rPr lang="ja-JP" altLang="en-US" sz="900" dirty="0">
                <a:solidFill>
                  <a:schemeClr val="tx1"/>
                </a:solidFill>
                <a:latin typeface="+mj-ea"/>
                <a:ea typeface="+mj-ea"/>
              </a:rPr>
              <a:t>支援従事者研修事業</a:t>
            </a:r>
            <a:r>
              <a:rPr lang="ja-JP" altLang="en-US" sz="900">
                <a:solidFill>
                  <a:schemeClr val="tx1"/>
                </a:solidFill>
                <a:latin typeface="+mj-ea"/>
                <a:ea typeface="+mj-ea"/>
              </a:rPr>
              <a:t>実施要綱</a:t>
            </a:r>
          </a:p>
          <a:p>
            <a:pPr>
              <a:spcBef>
                <a:spcPts val="300"/>
              </a:spcBef>
              <a:spcAft>
                <a:spcPts val="300"/>
              </a:spcAft>
              <a:defRPr/>
            </a:pPr>
            <a:r>
              <a:rPr lang="ja-JP" altLang="en-US" sz="900">
                <a:solidFill>
                  <a:schemeClr val="tx1"/>
                </a:solidFill>
                <a:latin typeface="+mj-ea"/>
                <a:ea typeface="+mj-ea"/>
              </a:rPr>
              <a:t>　以下の標準カリキュラムを含む内容</a:t>
            </a:r>
            <a:endParaRPr lang="en-US" altLang="ja-JP" sz="900" dirty="0">
              <a:solidFill>
                <a:schemeClr val="tx1"/>
              </a:solidFill>
              <a:latin typeface="+mj-ea"/>
              <a:ea typeface="+mj-ea"/>
            </a:endParaRPr>
          </a:p>
          <a:p>
            <a:pPr>
              <a:spcBef>
                <a:spcPts val="300"/>
              </a:spcBef>
              <a:spcAft>
                <a:spcPts val="300"/>
              </a:spcAft>
              <a:defRPr/>
            </a:pPr>
            <a:r>
              <a:rPr lang="ja-JP" altLang="en-US" sz="900">
                <a:solidFill>
                  <a:schemeClr val="tx1"/>
                </a:solidFill>
                <a:latin typeface="+mj-ea"/>
                <a:ea typeface="+mj-ea"/>
              </a:rPr>
              <a:t>　　・相談</a:t>
            </a:r>
            <a:r>
              <a:rPr lang="ja-JP" altLang="en-US" sz="900" dirty="0">
                <a:solidFill>
                  <a:schemeClr val="tx1"/>
                </a:solidFill>
                <a:latin typeface="+mj-ea"/>
                <a:ea typeface="+mj-ea"/>
              </a:rPr>
              <a:t>支援従事者初任者</a:t>
            </a:r>
            <a:r>
              <a:rPr lang="ja-JP" altLang="en-US" sz="900">
                <a:solidFill>
                  <a:schemeClr val="tx1"/>
                </a:solidFill>
                <a:latin typeface="+mj-ea"/>
                <a:ea typeface="+mj-ea"/>
              </a:rPr>
              <a:t>研修標準カリキュラム</a:t>
            </a:r>
          </a:p>
          <a:p>
            <a:pPr>
              <a:spcBef>
                <a:spcPts val="300"/>
              </a:spcBef>
              <a:spcAft>
                <a:spcPts val="300"/>
              </a:spcAft>
              <a:defRPr/>
            </a:pPr>
            <a:r>
              <a:rPr lang="ja-JP" altLang="en-US" sz="900">
                <a:solidFill>
                  <a:schemeClr val="tx1"/>
                </a:solidFill>
                <a:latin typeface="+mj-ea"/>
                <a:ea typeface="+mj-ea"/>
              </a:rPr>
              <a:t>　　・相談</a:t>
            </a:r>
            <a:r>
              <a:rPr lang="ja-JP" altLang="en-US" sz="900" dirty="0">
                <a:solidFill>
                  <a:schemeClr val="tx1"/>
                </a:solidFill>
                <a:latin typeface="+mj-ea"/>
                <a:ea typeface="+mj-ea"/>
              </a:rPr>
              <a:t>支援従事者現任</a:t>
            </a:r>
            <a:r>
              <a:rPr lang="ja-JP" altLang="en-US" sz="900">
                <a:solidFill>
                  <a:schemeClr val="tx1"/>
                </a:solidFill>
                <a:latin typeface="+mj-ea"/>
                <a:ea typeface="+mj-ea"/>
              </a:rPr>
              <a:t>研修標準カリキュラム</a:t>
            </a:r>
            <a:endParaRPr lang="ja-JP" altLang="en-US" sz="900" dirty="0">
              <a:solidFill>
                <a:schemeClr val="tx1"/>
              </a:solidFill>
              <a:latin typeface="+mj-ea"/>
              <a:ea typeface="+mj-ea"/>
            </a:endParaRPr>
          </a:p>
          <a:p>
            <a:pPr>
              <a:spcBef>
                <a:spcPts val="300"/>
              </a:spcBef>
              <a:spcAft>
                <a:spcPts val="300"/>
              </a:spcAft>
              <a:defRPr/>
            </a:pPr>
            <a:r>
              <a:rPr lang="ja-JP" altLang="en-US" sz="900">
                <a:solidFill>
                  <a:schemeClr val="tx1"/>
                </a:solidFill>
                <a:latin typeface="+mj-ea"/>
                <a:ea typeface="+mj-ea"/>
              </a:rPr>
              <a:t>　　・専門</a:t>
            </a:r>
            <a:r>
              <a:rPr lang="ja-JP" altLang="en-US" sz="900" dirty="0">
                <a:solidFill>
                  <a:schemeClr val="tx1"/>
                </a:solidFill>
                <a:latin typeface="+mj-ea"/>
                <a:ea typeface="+mj-ea"/>
              </a:rPr>
              <a:t>コース別</a:t>
            </a:r>
            <a:r>
              <a:rPr lang="ja-JP" altLang="en-US" sz="900">
                <a:solidFill>
                  <a:schemeClr val="tx1"/>
                </a:solidFill>
                <a:latin typeface="+mj-ea"/>
                <a:ea typeface="+mj-ea"/>
              </a:rPr>
              <a:t>研修標準カリキュラム</a:t>
            </a:r>
          </a:p>
          <a:p>
            <a:pPr>
              <a:spcBef>
                <a:spcPts val="300"/>
              </a:spcBef>
              <a:spcAft>
                <a:spcPts val="300"/>
              </a:spcAft>
              <a:defRPr/>
            </a:pPr>
            <a:r>
              <a:rPr lang="ja-JP" altLang="en-US" sz="900">
                <a:solidFill>
                  <a:schemeClr val="tx1"/>
                </a:solidFill>
                <a:latin typeface="+mj-ea"/>
                <a:ea typeface="+mj-ea"/>
              </a:rPr>
              <a:t>　都道府県等による研修は</a:t>
            </a:r>
            <a:r>
              <a:rPr lang="ja-JP" altLang="en-US" sz="900" b="1" u="sng">
                <a:solidFill>
                  <a:srgbClr val="C00000"/>
                </a:solidFill>
                <a:latin typeface="+mj-ea"/>
                <a:ea typeface="+mj-ea"/>
              </a:rPr>
              <a:t>標準カリキュラム以上の内容で実施</a:t>
            </a:r>
          </a:p>
        </p:txBody>
      </p:sp>
      <p:sp>
        <p:nvSpPr>
          <p:cNvPr id="113" name="角丸四角形 112"/>
          <p:cNvSpPr/>
          <p:nvPr/>
        </p:nvSpPr>
        <p:spPr>
          <a:xfrm>
            <a:off x="344488" y="4266827"/>
            <a:ext cx="792088" cy="288032"/>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solidFill>
                  <a:schemeClr val="bg1"/>
                </a:solidFill>
                <a:latin typeface="+mj-ea"/>
                <a:ea typeface="+mj-ea"/>
              </a:rPr>
              <a:t>通知</a:t>
            </a:r>
          </a:p>
        </p:txBody>
      </p:sp>
    </p:spTree>
    <p:extLst>
      <p:ext uri="{BB962C8B-B14F-4D97-AF65-F5344CB8AC3E}">
        <p14:creationId xmlns:p14="http://schemas.microsoft.com/office/powerpoint/2010/main" val="138073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主任研修の構造</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21</a:t>
            </a:fld>
            <a:endParaRPr lang="en-US" dirty="0"/>
          </a:p>
        </p:txBody>
      </p:sp>
      <p:sp>
        <p:nvSpPr>
          <p:cNvPr id="24" name="正方形/長方形 23"/>
          <p:cNvSpPr/>
          <p:nvPr/>
        </p:nvSpPr>
        <p:spPr>
          <a:xfrm>
            <a:off x="5457057" y="1466522"/>
            <a:ext cx="3838845" cy="358537"/>
          </a:xfrm>
          <a:prstGeom prst="rect">
            <a:avLst/>
          </a:prstGeom>
          <a:solidFill>
            <a:srgbClr val="FFCC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障害福祉施策等の動向（</a:t>
            </a:r>
            <a:r>
              <a:rPr lang="en-US" altLang="ja-JP" sz="1050">
                <a:solidFill>
                  <a:schemeClr val="tx1"/>
                </a:solidFill>
                <a:latin typeface="+mj-ea"/>
                <a:ea typeface="+mj-ea"/>
              </a:rPr>
              <a:t>1</a:t>
            </a:r>
            <a:r>
              <a:rPr lang="ja-JP" altLang="en-US" sz="1050">
                <a:solidFill>
                  <a:schemeClr val="tx1"/>
                </a:solidFill>
                <a:latin typeface="+mj-ea"/>
                <a:ea typeface="+mj-ea"/>
              </a:rPr>
              <a:t>時間）</a:t>
            </a:r>
          </a:p>
        </p:txBody>
      </p:sp>
      <p:graphicFrame>
        <p:nvGraphicFramePr>
          <p:cNvPr id="25" name="表 24"/>
          <p:cNvGraphicFramePr>
            <a:graphicFrameLocks noGrp="1"/>
          </p:cNvGraphicFramePr>
          <p:nvPr/>
        </p:nvGraphicFramePr>
        <p:xfrm>
          <a:off x="344488" y="1466521"/>
          <a:ext cx="3422481" cy="1671710"/>
        </p:xfrm>
        <a:graphic>
          <a:graphicData uri="http://schemas.openxmlformats.org/drawingml/2006/table">
            <a:tbl>
              <a:tblPr firstRow="1" bandRow="1">
                <a:tableStyleId>{5940675A-B579-460E-94D1-54222C63F5DA}</a:tableStyleId>
              </a:tblPr>
              <a:tblGrid>
                <a:gridCol w="489034">
                  <a:extLst>
                    <a:ext uri="{9D8B030D-6E8A-4147-A177-3AD203B41FA5}">
                      <a16:colId xmlns:a16="http://schemas.microsoft.com/office/drawing/2014/main" val="20000"/>
                    </a:ext>
                  </a:extLst>
                </a:gridCol>
                <a:gridCol w="2282159">
                  <a:extLst>
                    <a:ext uri="{9D8B030D-6E8A-4147-A177-3AD203B41FA5}">
                      <a16:colId xmlns:a16="http://schemas.microsoft.com/office/drawing/2014/main" val="20001"/>
                    </a:ext>
                  </a:extLst>
                </a:gridCol>
                <a:gridCol w="651288">
                  <a:extLst>
                    <a:ext uri="{9D8B030D-6E8A-4147-A177-3AD203B41FA5}">
                      <a16:colId xmlns:a16="http://schemas.microsoft.com/office/drawing/2014/main" val="20002"/>
                    </a:ext>
                  </a:extLst>
                </a:gridCol>
              </a:tblGrid>
              <a:tr h="232117">
                <a:tc gridSpan="2">
                  <a:txBody>
                    <a:bodyPr/>
                    <a:lstStyle/>
                    <a:p>
                      <a:pPr algn="ctr"/>
                      <a:r>
                        <a:rPr kumimoji="1" lang="ja-JP" altLang="en-US" sz="1000" b="1" dirty="0">
                          <a:latin typeface="+mj-ea"/>
                          <a:ea typeface="+mj-ea"/>
                        </a:rPr>
                        <a:t>主任相談支援専門員研修</a:t>
                      </a:r>
                    </a:p>
                  </a:txBody>
                  <a:tcPr marL="84406" marR="84406" marT="42203" marB="42203" anchor="ctr">
                    <a:noFill/>
                  </a:tcPr>
                </a:tc>
                <a:tc hMerge="1">
                  <a:txBody>
                    <a:bodyPr/>
                    <a:lstStyle/>
                    <a:p>
                      <a:endParaRPr kumimoji="1" lang="ja-JP" altLang="en-US"/>
                    </a:p>
                  </a:txBody>
                  <a:tcPr/>
                </a:tc>
                <a:tc>
                  <a:txBody>
                    <a:bodyPr/>
                    <a:lstStyle/>
                    <a:p>
                      <a:pPr algn="ctr"/>
                      <a:r>
                        <a:rPr kumimoji="1" lang="ja-JP" altLang="en-US" sz="1000" dirty="0">
                          <a:latin typeface="+mj-ea"/>
                          <a:ea typeface="+mj-ea"/>
                        </a:rPr>
                        <a:t>時間数</a:t>
                      </a:r>
                    </a:p>
                  </a:txBody>
                  <a:tcPr marL="84406" marR="84406" marT="42203" marB="42203" anchor="ctr">
                    <a:noFill/>
                  </a:tcPr>
                </a:tc>
                <a:extLst>
                  <a:ext uri="{0D108BD9-81ED-4DB2-BD59-A6C34878D82A}">
                    <a16:rowId xmlns:a16="http://schemas.microsoft.com/office/drawing/2014/main" val="10000"/>
                  </a:ext>
                </a:extLst>
              </a:tr>
              <a:tr h="365760">
                <a:tc rowSpan="2">
                  <a:txBody>
                    <a:bodyPr/>
                    <a:lstStyle/>
                    <a:p>
                      <a:pPr algn="ctr"/>
                      <a:r>
                        <a:rPr kumimoji="1" lang="ja-JP" altLang="en-US" sz="900" dirty="0">
                          <a:latin typeface="+mj-ea"/>
                          <a:ea typeface="+mj-ea"/>
                        </a:rPr>
                        <a:t>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j-ea"/>
                          <a:ea typeface="+mj-ea"/>
                          <a:cs typeface="+mn-cs"/>
                        </a:rPr>
                        <a:t>障害福祉の動向</a:t>
                      </a:r>
                      <a:r>
                        <a:rPr kumimoji="1" lang="ja-JP" altLang="en-US" sz="900" kern="1200" dirty="0">
                          <a:solidFill>
                            <a:schemeClr val="tx1"/>
                          </a:solidFill>
                          <a:effectLst/>
                          <a:latin typeface="+mj-ea"/>
                          <a:ea typeface="+mj-ea"/>
                          <a:cs typeface="+mn-cs"/>
                        </a:rPr>
                        <a:t>及び</a:t>
                      </a:r>
                      <a:r>
                        <a:rPr kumimoji="1" lang="ja-JP" altLang="ja-JP" sz="900" kern="1200" dirty="0">
                          <a:solidFill>
                            <a:schemeClr val="tx1"/>
                          </a:solidFill>
                          <a:effectLst/>
                          <a:latin typeface="+mj-ea"/>
                          <a:ea typeface="+mj-ea"/>
                          <a:cs typeface="+mn-cs"/>
                        </a:rPr>
                        <a:t>主任</a:t>
                      </a:r>
                      <a:r>
                        <a:rPr kumimoji="1" lang="zh-TW" altLang="en-US" sz="900" kern="1200" dirty="0">
                          <a:solidFill>
                            <a:schemeClr val="tx1"/>
                          </a:solidFill>
                          <a:effectLst/>
                          <a:latin typeface="+mj-ea"/>
                          <a:ea typeface="+mj-ea"/>
                          <a:cs typeface="+mn-cs"/>
                        </a:rPr>
                        <a:t>相談支援専門員</a:t>
                      </a:r>
                      <a:r>
                        <a:rPr kumimoji="1" lang="ja-JP" altLang="ja-JP" sz="900" kern="1200" dirty="0">
                          <a:solidFill>
                            <a:schemeClr val="tx1"/>
                          </a:solidFill>
                          <a:effectLst/>
                          <a:latin typeface="+mj-ea"/>
                          <a:ea typeface="+mj-ea"/>
                          <a:cs typeface="+mn-cs"/>
                        </a:rPr>
                        <a:t>の役割と視点に関する講義</a:t>
                      </a:r>
                      <a:endParaRPr kumimoji="1" lang="ja-JP" altLang="en-US" sz="900" dirty="0">
                        <a:latin typeface="+mj-ea"/>
                        <a:ea typeface="+mj-ea"/>
                      </a:endParaRPr>
                    </a:p>
                  </a:txBody>
                  <a:tcPr marL="84406" marR="84406" marT="42203" marB="42203" anchor="ctr">
                    <a:solidFill>
                      <a:srgbClr val="FFCC99"/>
                    </a:solidFill>
                  </a:tcPr>
                </a:tc>
                <a:tc>
                  <a:txBody>
                    <a:bodyPr/>
                    <a:lstStyle/>
                    <a:p>
                      <a:pPr algn="r"/>
                      <a:r>
                        <a:rPr kumimoji="1" lang="en-US" altLang="ja-JP" sz="1000">
                          <a:latin typeface="+mj-ea"/>
                          <a:ea typeface="+mj-ea"/>
                        </a:rPr>
                        <a:t>3.0h</a:t>
                      </a:r>
                      <a:endParaRPr kumimoji="1" lang="ja-JP" altLang="en-US" sz="1000" dirty="0">
                        <a:latin typeface="+mj-ea"/>
                        <a:ea typeface="+mj-ea"/>
                      </a:endParaRPr>
                    </a:p>
                  </a:txBody>
                  <a:tcPr marL="84406" marR="84406" marT="42203" marB="42203" anchor="ctr">
                    <a:solidFill>
                      <a:srgbClr val="FFCC99"/>
                    </a:solidFill>
                  </a:tcPr>
                </a:tc>
                <a:extLst>
                  <a:ext uri="{0D108BD9-81ED-4DB2-BD59-A6C34878D82A}">
                    <a16:rowId xmlns:a16="http://schemas.microsoft.com/office/drawing/2014/main" val="10001"/>
                  </a:ext>
                </a:extLst>
              </a:tr>
              <a:tr h="232117">
                <a:tc vMerge="1">
                  <a:txBody>
                    <a:bodyPr/>
                    <a:lstStyle/>
                    <a:p>
                      <a:endParaRPr kumimoji="1" lang="ja-JP" altLang="en-US" sz="900" dirty="0"/>
                    </a:p>
                  </a:txBody>
                  <a:tcPr/>
                </a:tc>
                <a:tc>
                  <a:txBody>
                    <a:bodyPr/>
                    <a:lstStyle/>
                    <a:p>
                      <a:r>
                        <a:rPr kumimoji="1" lang="ja-JP" altLang="ja-JP" sz="900" kern="1200" dirty="0">
                          <a:solidFill>
                            <a:schemeClr val="tx1"/>
                          </a:solidFill>
                          <a:effectLst/>
                          <a:latin typeface="+mj-ea"/>
                          <a:ea typeface="+mj-ea"/>
                          <a:cs typeface="+mn-cs"/>
                        </a:rPr>
                        <a:t>運営管理に関する講義</a:t>
                      </a:r>
                      <a:endParaRPr kumimoji="1" lang="ja-JP" altLang="en-US" sz="900" dirty="0">
                        <a:latin typeface="+mj-ea"/>
                        <a:ea typeface="+mj-ea"/>
                      </a:endParaRPr>
                    </a:p>
                  </a:txBody>
                  <a:tcPr marL="84406" marR="84406" marT="42203" marB="42203" anchor="ctr">
                    <a:lnB w="12700" cap="flat" cmpd="sng" algn="ctr">
                      <a:solidFill>
                        <a:schemeClr val="tx1"/>
                      </a:solidFill>
                      <a:prstDash val="solid"/>
                      <a:round/>
                      <a:headEnd type="none" w="med" len="med"/>
                      <a:tailEnd type="none" w="med" len="med"/>
                    </a:lnB>
                    <a:solidFill>
                      <a:srgbClr val="FFCCCC"/>
                    </a:solidFill>
                  </a:tcPr>
                </a:tc>
                <a:tc>
                  <a:txBody>
                    <a:bodyPr/>
                    <a:lstStyle/>
                    <a:p>
                      <a:pPr algn="r"/>
                      <a:r>
                        <a:rPr kumimoji="1" lang="en-US" altLang="ja-JP" sz="1000">
                          <a:latin typeface="+mj-ea"/>
                          <a:ea typeface="+mj-ea"/>
                        </a:rPr>
                        <a:t>3.0h</a:t>
                      </a:r>
                      <a:endParaRPr kumimoji="1" lang="ja-JP" altLang="en-US" sz="1000" dirty="0">
                        <a:latin typeface="+mj-ea"/>
                        <a:ea typeface="+mj-ea"/>
                      </a:endParaRPr>
                    </a:p>
                  </a:txBody>
                  <a:tcPr marL="84406" marR="84406" marT="42203" marB="42203" anchor="ctr">
                    <a:solidFill>
                      <a:srgbClr val="FFCCCC"/>
                    </a:solidFill>
                  </a:tcPr>
                </a:tc>
                <a:extLst>
                  <a:ext uri="{0D108BD9-81ED-4DB2-BD59-A6C34878D82A}">
                    <a16:rowId xmlns:a16="http://schemas.microsoft.com/office/drawing/2014/main" val="10002"/>
                  </a:ext>
                </a:extLst>
              </a:tr>
              <a:tr h="232117">
                <a:tc rowSpan="2">
                  <a:txBody>
                    <a:bodyPr/>
                    <a:lstStyle/>
                    <a:p>
                      <a:pPr marL="0" indent="0" algn="ctr"/>
                      <a:r>
                        <a:rPr kumimoji="1" lang="ja-JP" altLang="en-US" sz="900">
                          <a:latin typeface="+mj-ea"/>
                          <a:ea typeface="+mj-ea"/>
                        </a:rPr>
                        <a:t>講義</a:t>
                      </a:r>
                    </a:p>
                    <a:p>
                      <a:pPr marL="0" indent="0" algn="ctr"/>
                      <a:r>
                        <a:rPr kumimoji="1" lang="ja-JP" altLang="en-US" sz="900">
                          <a:latin typeface="+mj-ea"/>
                          <a:ea typeface="+mj-ea"/>
                        </a:rPr>
                        <a:t>及び</a:t>
                      </a:r>
                    </a:p>
                    <a:p>
                      <a:pPr marL="0" indent="0" algn="ctr"/>
                      <a:r>
                        <a:rPr kumimoji="1" lang="ja-JP" altLang="en-US" sz="900">
                          <a:latin typeface="+mj-ea"/>
                          <a:ea typeface="+mj-ea"/>
                        </a:rPr>
                        <a:t>演習</a:t>
                      </a:r>
                      <a:endParaRPr kumimoji="1" lang="ja-JP" altLang="en-US" sz="900" dirty="0">
                        <a:latin typeface="+mj-ea"/>
                        <a:ea typeface="+mj-ea"/>
                      </a:endParaRPr>
                    </a:p>
                  </a:txBody>
                  <a:tcPr marL="42203" marR="42203"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j-ea"/>
                          <a:ea typeface="+mj-ea"/>
                          <a:cs typeface="+mn-cs"/>
                        </a:rPr>
                        <a:t>相談支援従事者の人材育成に関する講義</a:t>
                      </a:r>
                      <a:r>
                        <a:rPr kumimoji="1" lang="ja-JP" altLang="en-US" sz="900" kern="1200" dirty="0">
                          <a:solidFill>
                            <a:schemeClr val="tx1"/>
                          </a:solidFill>
                          <a:effectLst/>
                          <a:latin typeface="+mj-ea"/>
                          <a:ea typeface="+mj-ea"/>
                          <a:cs typeface="+mn-cs"/>
                        </a:rPr>
                        <a:t>及び</a:t>
                      </a:r>
                      <a:r>
                        <a:rPr kumimoji="1" lang="ja-JP" altLang="ja-JP" sz="900" kern="1200" dirty="0">
                          <a:solidFill>
                            <a:schemeClr val="tx1"/>
                          </a:solidFill>
                          <a:effectLst/>
                          <a:latin typeface="+mj-ea"/>
                          <a:ea typeface="+mj-ea"/>
                          <a:cs typeface="+mn-cs"/>
                        </a:rPr>
                        <a:t>演習</a:t>
                      </a:r>
                      <a:endParaRPr kumimoji="1" lang="ja-JP" altLang="en-US" sz="900" dirty="0">
                        <a:latin typeface="+mj-ea"/>
                        <a:ea typeface="+mj-ea"/>
                      </a:endParaRP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a:r>
                        <a:rPr kumimoji="1" lang="en-US" altLang="ja-JP" sz="1000">
                          <a:latin typeface="+mj-ea"/>
                          <a:ea typeface="+mj-ea"/>
                        </a:rPr>
                        <a:t>13.0h</a:t>
                      </a:r>
                      <a:endParaRPr kumimoji="1" lang="ja-JP" altLang="en-US" sz="1000" dirty="0">
                        <a:latin typeface="+mj-ea"/>
                        <a:ea typeface="+mj-ea"/>
                      </a:endParaRPr>
                    </a:p>
                  </a:txBody>
                  <a:tcPr marL="84406" marR="84406" marT="42203" marB="42203" anchor="ctr">
                    <a:solidFill>
                      <a:srgbClr val="FFFF99"/>
                    </a:solidFill>
                  </a:tcPr>
                </a:tc>
                <a:extLst>
                  <a:ext uri="{0D108BD9-81ED-4DB2-BD59-A6C34878D82A}">
                    <a16:rowId xmlns:a16="http://schemas.microsoft.com/office/drawing/2014/main" val="10003"/>
                  </a:ext>
                </a:extLst>
              </a:tr>
              <a:tr h="232117">
                <a:tc vMerge="1">
                  <a:txBody>
                    <a:bodyPr/>
                    <a:lstStyle/>
                    <a:p>
                      <a:pPr algn="ctr"/>
                      <a:endParaRPr kumimoji="1" lang="ja-JP" altLang="en-US" sz="1400" dirty="0"/>
                    </a:p>
                  </a:txBody>
                  <a:tcPr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j-ea"/>
                          <a:ea typeface="+mj-ea"/>
                          <a:cs typeface="+mn-cs"/>
                        </a:rPr>
                        <a:t>地域援助技術に関する講義</a:t>
                      </a:r>
                      <a:r>
                        <a:rPr kumimoji="1" lang="ja-JP" altLang="en-US" sz="900" kern="1200" dirty="0">
                          <a:solidFill>
                            <a:schemeClr val="tx1"/>
                          </a:solidFill>
                          <a:effectLst/>
                          <a:latin typeface="+mj-ea"/>
                          <a:ea typeface="+mj-ea"/>
                          <a:cs typeface="+mn-cs"/>
                        </a:rPr>
                        <a:t>及び</a:t>
                      </a:r>
                      <a:r>
                        <a:rPr kumimoji="1" lang="ja-JP" altLang="ja-JP" sz="900" kern="1200" dirty="0">
                          <a:solidFill>
                            <a:schemeClr val="tx1"/>
                          </a:solidFill>
                          <a:effectLst/>
                          <a:latin typeface="+mj-ea"/>
                          <a:ea typeface="+mj-ea"/>
                          <a:cs typeface="+mn-cs"/>
                        </a:rPr>
                        <a:t>演習</a:t>
                      </a:r>
                      <a:endParaRPr kumimoji="1" lang="en-US" altLang="ja-JP" sz="900" baseline="0" dirty="0">
                        <a:latin typeface="+mj-ea"/>
                        <a:ea typeface="+mj-ea"/>
                      </a:endParaRPr>
                    </a:p>
                  </a:txBody>
                  <a:tcPr marL="84406" marR="84406" marT="42203" marB="42203" anchor="ctr">
                    <a:lnT w="12700" cap="flat" cmpd="sng" algn="ctr">
                      <a:solidFill>
                        <a:schemeClr val="tx1"/>
                      </a:solidFill>
                      <a:prstDash val="solid"/>
                      <a:round/>
                      <a:headEnd type="none" w="med" len="med"/>
                      <a:tailEnd type="none" w="med" len="med"/>
                    </a:lnT>
                    <a:solidFill>
                      <a:srgbClr val="99FFCC"/>
                    </a:solidFill>
                  </a:tcPr>
                </a:tc>
                <a:tc>
                  <a:txBody>
                    <a:bodyPr/>
                    <a:lstStyle/>
                    <a:p>
                      <a:pPr algn="r"/>
                      <a:r>
                        <a:rPr kumimoji="1" lang="en-US" altLang="ja-JP" sz="1000">
                          <a:latin typeface="+mj-ea"/>
                          <a:ea typeface="+mj-ea"/>
                        </a:rPr>
                        <a:t>11.0h</a:t>
                      </a:r>
                      <a:endParaRPr kumimoji="1" lang="ja-JP" altLang="en-US" sz="1000" dirty="0">
                        <a:latin typeface="+mj-ea"/>
                        <a:ea typeface="+mj-ea"/>
                      </a:endParaRPr>
                    </a:p>
                  </a:txBody>
                  <a:tcPr marL="84406" marR="84406" marT="42203" marB="42203" anchor="ctr">
                    <a:solidFill>
                      <a:srgbClr val="99FFCC"/>
                    </a:solidFill>
                  </a:tcPr>
                </a:tc>
                <a:extLst>
                  <a:ext uri="{0D108BD9-81ED-4DB2-BD59-A6C34878D82A}">
                    <a16:rowId xmlns:a16="http://schemas.microsoft.com/office/drawing/2014/main" val="10007"/>
                  </a:ext>
                </a:extLst>
              </a:tr>
              <a:tr h="232117">
                <a:tc>
                  <a:txBody>
                    <a:bodyPr/>
                    <a:lstStyle/>
                    <a:p>
                      <a:pPr algn="ctr"/>
                      <a:endParaRPr kumimoji="1" lang="ja-JP" altLang="en-US" sz="1000" dirty="0">
                        <a:latin typeface="+mj-ea"/>
                        <a:ea typeface="+mj-ea"/>
                      </a:endParaRPr>
                    </a:p>
                  </a:txBody>
                  <a:tcPr marL="84406" marR="84406" marT="42203" marB="42203" vert="eaVert">
                    <a:lnT w="12700" cap="flat" cmpd="sng" algn="ctr">
                      <a:solidFill>
                        <a:schemeClr val="tx1"/>
                      </a:solidFill>
                      <a:prstDash val="solid"/>
                      <a:round/>
                      <a:headEnd type="none" w="med" len="med"/>
                      <a:tailEnd type="none" w="med" len="med"/>
                    </a:lnT>
                    <a:noFill/>
                  </a:tcPr>
                </a:tc>
                <a:tc>
                  <a:txBody>
                    <a:bodyPr/>
                    <a:lstStyle/>
                    <a:p>
                      <a:r>
                        <a:rPr kumimoji="1" lang="ja-JP" altLang="en-US" sz="1000" dirty="0">
                          <a:latin typeface="+mj-ea"/>
                          <a:ea typeface="+mj-ea"/>
                        </a:rPr>
                        <a:t>合計</a:t>
                      </a:r>
                    </a:p>
                  </a:txBody>
                  <a:tcPr marL="84406" marR="84406" marT="42203" marB="42203" anchor="ctr">
                    <a:noFill/>
                  </a:tcPr>
                </a:tc>
                <a:tc>
                  <a:txBody>
                    <a:bodyPr/>
                    <a:lstStyle/>
                    <a:p>
                      <a:pPr algn="r"/>
                      <a:r>
                        <a:rPr kumimoji="1" lang="en-US" altLang="ja-JP" sz="1000" dirty="0">
                          <a:latin typeface="+mj-ea"/>
                          <a:ea typeface="+mj-ea"/>
                        </a:rPr>
                        <a:t>30.0h</a:t>
                      </a:r>
                      <a:endParaRPr kumimoji="1" lang="ja-JP" altLang="en-US" sz="1000" dirty="0">
                        <a:latin typeface="+mj-ea"/>
                        <a:ea typeface="+mj-ea"/>
                      </a:endParaRPr>
                    </a:p>
                  </a:txBody>
                  <a:tcPr marL="84406" marR="84406" marT="42203" marB="42203" anchor="ctr">
                    <a:noFill/>
                  </a:tcPr>
                </a:tc>
                <a:extLst>
                  <a:ext uri="{0D108BD9-81ED-4DB2-BD59-A6C34878D82A}">
                    <a16:rowId xmlns:a16="http://schemas.microsoft.com/office/drawing/2014/main" val="10011"/>
                  </a:ext>
                </a:extLst>
              </a:tr>
            </a:tbl>
          </a:graphicData>
        </a:graphic>
      </p:graphicFrame>
      <p:sp>
        <p:nvSpPr>
          <p:cNvPr id="26" name="正方形/長方形 25"/>
          <p:cNvSpPr/>
          <p:nvPr/>
        </p:nvSpPr>
        <p:spPr>
          <a:xfrm>
            <a:off x="5457057" y="1898346"/>
            <a:ext cx="3838845" cy="429641"/>
          </a:xfrm>
          <a:prstGeom prst="rect">
            <a:avLst/>
          </a:prstGeom>
          <a:solidFill>
            <a:srgbClr val="FFCC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j-ea"/>
                <a:ea typeface="+mj-ea"/>
              </a:rPr>
              <a:t>主任相談支援専門員の役割と視点（</a:t>
            </a:r>
            <a:r>
              <a:rPr lang="en-US" altLang="ja-JP" sz="1050" dirty="0">
                <a:solidFill>
                  <a:schemeClr val="tx1"/>
                </a:solidFill>
                <a:latin typeface="+mj-ea"/>
                <a:ea typeface="+mj-ea"/>
              </a:rPr>
              <a:t>2</a:t>
            </a:r>
            <a:r>
              <a:rPr lang="ja-JP" altLang="en-US" sz="1050" dirty="0">
                <a:solidFill>
                  <a:schemeClr val="tx1"/>
                </a:solidFill>
                <a:latin typeface="+mj-ea"/>
                <a:ea typeface="+mj-ea"/>
              </a:rPr>
              <a:t>時間）</a:t>
            </a:r>
          </a:p>
        </p:txBody>
      </p:sp>
      <p:sp>
        <p:nvSpPr>
          <p:cNvPr id="27" name="正方形/長方形 26"/>
          <p:cNvSpPr/>
          <p:nvPr/>
        </p:nvSpPr>
        <p:spPr>
          <a:xfrm>
            <a:off x="5457057" y="2394329"/>
            <a:ext cx="3838845" cy="434385"/>
          </a:xfrm>
          <a:prstGeom prst="rect">
            <a:avLst/>
          </a:prstGeom>
          <a:solidFill>
            <a:srgbClr val="FFCC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相談支援事業所における運営管理（</a:t>
            </a:r>
            <a:r>
              <a:rPr lang="en-US" altLang="ja-JP" sz="1050">
                <a:solidFill>
                  <a:schemeClr val="tx1"/>
                </a:solidFill>
                <a:latin typeface="+mj-ea"/>
                <a:ea typeface="+mj-ea"/>
              </a:rPr>
              <a:t>3</a:t>
            </a:r>
            <a:r>
              <a:rPr lang="ja-JP" altLang="en-US" sz="1050">
                <a:solidFill>
                  <a:schemeClr val="tx1"/>
                </a:solidFill>
                <a:latin typeface="+mj-ea"/>
                <a:ea typeface="+mj-ea"/>
              </a:rPr>
              <a:t>時間）</a:t>
            </a:r>
          </a:p>
        </p:txBody>
      </p:sp>
      <p:sp>
        <p:nvSpPr>
          <p:cNvPr id="28" name="正方形/長方形 27"/>
          <p:cNvSpPr/>
          <p:nvPr/>
        </p:nvSpPr>
        <p:spPr>
          <a:xfrm>
            <a:off x="5457057" y="2936736"/>
            <a:ext cx="3838845" cy="400490"/>
          </a:xfrm>
          <a:prstGeom prst="rect">
            <a:avLst/>
          </a:prstGeom>
          <a:solidFill>
            <a:srgbClr val="FFFF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人材育成の意義と必要性（</a:t>
            </a:r>
            <a:r>
              <a:rPr lang="en-US" altLang="ja-JP" sz="1050">
                <a:solidFill>
                  <a:schemeClr val="tx1"/>
                </a:solidFill>
                <a:latin typeface="+mj-ea"/>
                <a:ea typeface="+mj-ea"/>
              </a:rPr>
              <a:t>1</a:t>
            </a:r>
            <a:r>
              <a:rPr lang="ja-JP" altLang="en-US" sz="1050">
                <a:solidFill>
                  <a:schemeClr val="tx1"/>
                </a:solidFill>
                <a:latin typeface="+mj-ea"/>
                <a:ea typeface="+mj-ea"/>
              </a:rPr>
              <a:t>時間）</a:t>
            </a:r>
          </a:p>
        </p:txBody>
      </p:sp>
      <p:sp>
        <p:nvSpPr>
          <p:cNvPr id="29" name="正方形/長方形 28"/>
          <p:cNvSpPr/>
          <p:nvPr/>
        </p:nvSpPr>
        <p:spPr>
          <a:xfrm>
            <a:off x="4016896" y="1471275"/>
            <a:ext cx="646208" cy="1357438"/>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mj-ea"/>
                <a:ea typeface="+mj-ea"/>
              </a:rPr>
              <a:t>１日目</a:t>
            </a:r>
            <a:endParaRPr kumimoji="1" lang="ja-JP" altLang="en-US" sz="1200" b="1">
              <a:solidFill>
                <a:schemeClr val="bg1"/>
              </a:solidFill>
              <a:latin typeface="+mj-ea"/>
              <a:ea typeface="+mj-ea"/>
            </a:endParaRPr>
          </a:p>
        </p:txBody>
      </p:sp>
      <p:sp>
        <p:nvSpPr>
          <p:cNvPr id="30" name="正方形/長方形 29"/>
          <p:cNvSpPr/>
          <p:nvPr/>
        </p:nvSpPr>
        <p:spPr>
          <a:xfrm>
            <a:off x="4736976" y="1471276"/>
            <a:ext cx="646208" cy="353783"/>
          </a:xfrm>
          <a:prstGeom prst="rect">
            <a:avLst/>
          </a:prstGeom>
          <a:solidFill>
            <a:srgbClr val="FFCC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latin typeface="+mj-ea"/>
                <a:ea typeface="+mj-ea"/>
              </a:rPr>
              <a:t>法制度</a:t>
            </a:r>
          </a:p>
        </p:txBody>
      </p:sp>
      <p:sp>
        <p:nvSpPr>
          <p:cNvPr id="31" name="正方形/長方形 30"/>
          <p:cNvSpPr/>
          <p:nvPr/>
        </p:nvSpPr>
        <p:spPr>
          <a:xfrm>
            <a:off x="5457057" y="5349458"/>
            <a:ext cx="3838845" cy="396478"/>
          </a:xfrm>
          <a:prstGeom prst="rect">
            <a:avLst/>
          </a:prstGeom>
          <a:solidFill>
            <a:srgbClr val="99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多職種協働（チームアプローチ）の考え方と展開方法</a:t>
            </a:r>
            <a:endParaRPr lang="en-US" altLang="ja-JP" sz="1050">
              <a:solidFill>
                <a:schemeClr val="tx1"/>
              </a:solidFill>
              <a:latin typeface="+mj-ea"/>
              <a:ea typeface="+mj-ea"/>
            </a:endParaRPr>
          </a:p>
          <a:p>
            <a:r>
              <a:rPr lang="ja-JP" altLang="en-US" sz="1050">
                <a:solidFill>
                  <a:schemeClr val="tx1"/>
                </a:solidFill>
                <a:latin typeface="+mj-ea"/>
                <a:ea typeface="+mj-ea"/>
              </a:rPr>
              <a:t>（</a:t>
            </a:r>
            <a:r>
              <a:rPr lang="en-US" altLang="ja-JP" sz="1050">
                <a:solidFill>
                  <a:schemeClr val="tx1"/>
                </a:solidFill>
                <a:latin typeface="+mj-ea"/>
                <a:ea typeface="+mj-ea"/>
              </a:rPr>
              <a:t>2.5</a:t>
            </a:r>
            <a:r>
              <a:rPr lang="ja-JP" altLang="en-US" sz="1050">
                <a:solidFill>
                  <a:schemeClr val="tx1"/>
                </a:solidFill>
                <a:latin typeface="+mj-ea"/>
                <a:ea typeface="+mj-ea"/>
              </a:rPr>
              <a:t>時間）</a:t>
            </a:r>
            <a:endParaRPr kumimoji="1" lang="ja-JP" altLang="en-US" sz="1050">
              <a:solidFill>
                <a:schemeClr val="tx1"/>
              </a:solidFill>
              <a:latin typeface="+mj-ea"/>
              <a:ea typeface="+mj-ea"/>
            </a:endParaRPr>
          </a:p>
        </p:txBody>
      </p:sp>
      <p:sp>
        <p:nvSpPr>
          <p:cNvPr id="32" name="正方形/長方形 31"/>
          <p:cNvSpPr/>
          <p:nvPr/>
        </p:nvSpPr>
        <p:spPr>
          <a:xfrm>
            <a:off x="5457057" y="4865162"/>
            <a:ext cx="3842009" cy="416281"/>
          </a:xfrm>
          <a:prstGeom prst="rect">
            <a:avLst/>
          </a:prstGeom>
          <a:solidFill>
            <a:srgbClr val="99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基幹相談支援センターにおける地域連携と地域共生社会の実現（</a:t>
            </a:r>
            <a:r>
              <a:rPr lang="en-US" altLang="ja-JP" sz="1050">
                <a:solidFill>
                  <a:schemeClr val="tx1"/>
                </a:solidFill>
                <a:latin typeface="+mj-ea"/>
                <a:ea typeface="+mj-ea"/>
              </a:rPr>
              <a:t>2</a:t>
            </a:r>
            <a:r>
              <a:rPr lang="ja-JP" altLang="en-US" sz="1050">
                <a:solidFill>
                  <a:schemeClr val="tx1"/>
                </a:solidFill>
                <a:latin typeface="+mj-ea"/>
                <a:ea typeface="+mj-ea"/>
              </a:rPr>
              <a:t>時間）</a:t>
            </a:r>
            <a:endParaRPr kumimoji="1" lang="ja-JP" altLang="en-US" sz="1050">
              <a:solidFill>
                <a:schemeClr val="tx1"/>
              </a:solidFill>
              <a:latin typeface="+mj-ea"/>
              <a:ea typeface="+mj-ea"/>
            </a:endParaRPr>
          </a:p>
        </p:txBody>
      </p:sp>
      <p:sp>
        <p:nvSpPr>
          <p:cNvPr id="33" name="正方形/長方形 32"/>
          <p:cNvSpPr/>
          <p:nvPr/>
        </p:nvSpPr>
        <p:spPr>
          <a:xfrm>
            <a:off x="4736976" y="1898345"/>
            <a:ext cx="646208" cy="431946"/>
          </a:xfrm>
          <a:prstGeom prst="rect">
            <a:avLst/>
          </a:prstGeom>
          <a:solidFill>
            <a:srgbClr val="FFCC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latin typeface="+mj-ea"/>
                <a:ea typeface="+mj-ea"/>
              </a:rPr>
              <a:t>概論</a:t>
            </a:r>
          </a:p>
        </p:txBody>
      </p:sp>
      <p:sp>
        <p:nvSpPr>
          <p:cNvPr id="34" name="正方形/長方形 33"/>
          <p:cNvSpPr/>
          <p:nvPr/>
        </p:nvSpPr>
        <p:spPr>
          <a:xfrm>
            <a:off x="4736976" y="2401224"/>
            <a:ext cx="646208" cy="431946"/>
          </a:xfrm>
          <a:prstGeom prst="rect">
            <a:avLst/>
          </a:prstGeom>
          <a:solidFill>
            <a:srgbClr val="FFCC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latin typeface="+mj-ea"/>
                <a:ea typeface="+mj-ea"/>
              </a:rPr>
              <a:t>運営</a:t>
            </a:r>
          </a:p>
          <a:p>
            <a:pPr algn="ctr"/>
            <a:r>
              <a:rPr kumimoji="1" lang="ja-JP" altLang="en-US" sz="1050">
                <a:solidFill>
                  <a:schemeClr val="tx1"/>
                </a:solidFill>
                <a:latin typeface="+mj-ea"/>
                <a:ea typeface="+mj-ea"/>
              </a:rPr>
              <a:t>管理</a:t>
            </a:r>
          </a:p>
        </p:txBody>
      </p:sp>
      <p:sp>
        <p:nvSpPr>
          <p:cNvPr id="35" name="正方形/長方形 34"/>
          <p:cNvSpPr/>
          <p:nvPr/>
        </p:nvSpPr>
        <p:spPr>
          <a:xfrm>
            <a:off x="5457057" y="3416789"/>
            <a:ext cx="3838845" cy="400490"/>
          </a:xfrm>
          <a:prstGeom prst="rect">
            <a:avLst/>
          </a:prstGeom>
          <a:solidFill>
            <a:srgbClr val="FFFF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人材育成の地域での展開（</a:t>
            </a:r>
            <a:r>
              <a:rPr lang="en-US" altLang="ja-JP" sz="1050">
                <a:solidFill>
                  <a:schemeClr val="tx1"/>
                </a:solidFill>
                <a:latin typeface="+mj-ea"/>
                <a:ea typeface="+mj-ea"/>
              </a:rPr>
              <a:t>3</a:t>
            </a:r>
            <a:r>
              <a:rPr lang="ja-JP" altLang="en-US" sz="1050">
                <a:solidFill>
                  <a:schemeClr val="tx1"/>
                </a:solidFill>
                <a:latin typeface="+mj-ea"/>
                <a:ea typeface="+mj-ea"/>
              </a:rPr>
              <a:t>時間）</a:t>
            </a:r>
          </a:p>
        </p:txBody>
      </p:sp>
      <p:sp>
        <p:nvSpPr>
          <p:cNvPr id="36" name="正方形/長方形 35"/>
          <p:cNvSpPr/>
          <p:nvPr/>
        </p:nvSpPr>
        <p:spPr>
          <a:xfrm>
            <a:off x="5457057" y="3896842"/>
            <a:ext cx="3838845" cy="400490"/>
          </a:xfrm>
          <a:prstGeom prst="rect">
            <a:avLst/>
          </a:prstGeom>
          <a:solidFill>
            <a:srgbClr val="FFFF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研修・グループワークの運営方法（</a:t>
            </a:r>
            <a:r>
              <a:rPr lang="en-US" altLang="ja-JP" sz="1050">
                <a:solidFill>
                  <a:schemeClr val="tx1"/>
                </a:solidFill>
                <a:latin typeface="+mj-ea"/>
                <a:ea typeface="+mj-ea"/>
              </a:rPr>
              <a:t>2.5</a:t>
            </a:r>
            <a:r>
              <a:rPr lang="ja-JP" altLang="en-US" sz="1050">
                <a:solidFill>
                  <a:schemeClr val="tx1"/>
                </a:solidFill>
                <a:latin typeface="+mj-ea"/>
                <a:ea typeface="+mj-ea"/>
              </a:rPr>
              <a:t>時間）</a:t>
            </a:r>
          </a:p>
        </p:txBody>
      </p:sp>
      <p:sp>
        <p:nvSpPr>
          <p:cNvPr id="37" name="正方形/長方形 36"/>
          <p:cNvSpPr/>
          <p:nvPr/>
        </p:nvSpPr>
        <p:spPr>
          <a:xfrm>
            <a:off x="5457057" y="4376896"/>
            <a:ext cx="3838845" cy="400490"/>
          </a:xfrm>
          <a:prstGeom prst="rect">
            <a:avLst/>
          </a:prstGeom>
          <a:solidFill>
            <a:srgbClr val="FFFF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相談支援専門員に対する現場教育の方法と展開（</a:t>
            </a:r>
            <a:r>
              <a:rPr lang="en-US" altLang="ja-JP" sz="1050">
                <a:solidFill>
                  <a:schemeClr val="tx1"/>
                </a:solidFill>
                <a:latin typeface="+mj-ea"/>
                <a:ea typeface="+mj-ea"/>
              </a:rPr>
              <a:t>6.5</a:t>
            </a:r>
            <a:r>
              <a:rPr lang="ja-JP" altLang="en-US" sz="1050">
                <a:solidFill>
                  <a:schemeClr val="tx1"/>
                </a:solidFill>
                <a:latin typeface="+mj-ea"/>
                <a:ea typeface="+mj-ea"/>
              </a:rPr>
              <a:t>時間</a:t>
            </a:r>
            <a:r>
              <a:rPr lang="en-US" altLang="ja-JP" sz="1050">
                <a:solidFill>
                  <a:schemeClr val="tx1"/>
                </a:solidFill>
                <a:latin typeface="+mj-ea"/>
                <a:ea typeface="+mj-ea"/>
              </a:rPr>
              <a:t>)</a:t>
            </a:r>
            <a:endParaRPr lang="ja-JP" altLang="en-US" sz="1050">
              <a:solidFill>
                <a:schemeClr val="tx1"/>
              </a:solidFill>
              <a:latin typeface="+mj-ea"/>
              <a:ea typeface="+mj-ea"/>
            </a:endParaRPr>
          </a:p>
        </p:txBody>
      </p:sp>
      <p:sp>
        <p:nvSpPr>
          <p:cNvPr id="42" name="正方形/長方形 41"/>
          <p:cNvSpPr/>
          <p:nvPr/>
        </p:nvSpPr>
        <p:spPr>
          <a:xfrm>
            <a:off x="4736976" y="2956038"/>
            <a:ext cx="646208" cy="1821349"/>
          </a:xfrm>
          <a:prstGeom prst="rect">
            <a:avLst/>
          </a:prstGeom>
          <a:solidFill>
            <a:srgbClr val="FFFF99"/>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latin typeface="+mj-ea"/>
                <a:ea typeface="+mj-ea"/>
              </a:rPr>
              <a:t>人材</a:t>
            </a:r>
          </a:p>
          <a:p>
            <a:pPr algn="ctr"/>
            <a:r>
              <a:rPr kumimoji="1" lang="ja-JP" altLang="en-US" sz="1050">
                <a:solidFill>
                  <a:schemeClr val="tx1"/>
                </a:solidFill>
                <a:latin typeface="+mj-ea"/>
                <a:ea typeface="+mj-ea"/>
              </a:rPr>
              <a:t>育成</a:t>
            </a:r>
          </a:p>
        </p:txBody>
      </p:sp>
      <p:sp>
        <p:nvSpPr>
          <p:cNvPr id="45" name="正方形/長方形 44"/>
          <p:cNvSpPr/>
          <p:nvPr/>
        </p:nvSpPr>
        <p:spPr>
          <a:xfrm>
            <a:off x="4016896" y="2956037"/>
            <a:ext cx="646208" cy="1357438"/>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mj-ea"/>
                <a:ea typeface="+mj-ea"/>
              </a:rPr>
              <a:t>２日目</a:t>
            </a:r>
            <a:endParaRPr kumimoji="1" lang="ja-JP" altLang="en-US" sz="1200" b="1">
              <a:solidFill>
                <a:schemeClr val="bg1"/>
              </a:solidFill>
              <a:latin typeface="+mj-ea"/>
              <a:ea typeface="+mj-ea"/>
            </a:endParaRPr>
          </a:p>
        </p:txBody>
      </p:sp>
      <p:sp>
        <p:nvSpPr>
          <p:cNvPr id="46" name="正方形/長方形 45"/>
          <p:cNvSpPr/>
          <p:nvPr/>
        </p:nvSpPr>
        <p:spPr>
          <a:xfrm>
            <a:off x="4016896" y="4376896"/>
            <a:ext cx="646208" cy="400490"/>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mj-ea"/>
                <a:ea typeface="+mj-ea"/>
              </a:rPr>
              <a:t>３日目</a:t>
            </a:r>
            <a:endParaRPr kumimoji="1" lang="ja-JP" altLang="en-US" sz="1200" b="1">
              <a:solidFill>
                <a:schemeClr val="bg1"/>
              </a:solidFill>
              <a:latin typeface="+mj-ea"/>
              <a:ea typeface="+mj-ea"/>
            </a:endParaRPr>
          </a:p>
        </p:txBody>
      </p:sp>
      <p:sp>
        <p:nvSpPr>
          <p:cNvPr id="47" name="正方形/長方形 46"/>
          <p:cNvSpPr/>
          <p:nvPr/>
        </p:nvSpPr>
        <p:spPr>
          <a:xfrm>
            <a:off x="5457057" y="6292886"/>
            <a:ext cx="3838845" cy="397159"/>
          </a:xfrm>
          <a:prstGeom prst="rect">
            <a:avLst/>
          </a:prstGeom>
          <a:solidFill>
            <a:srgbClr val="99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地域援助の具体的展開（</a:t>
            </a:r>
            <a:r>
              <a:rPr lang="en-US" altLang="ja-JP" sz="1050">
                <a:solidFill>
                  <a:schemeClr val="tx1"/>
                </a:solidFill>
                <a:latin typeface="+mj-ea"/>
                <a:ea typeface="+mj-ea"/>
              </a:rPr>
              <a:t>5</a:t>
            </a:r>
            <a:r>
              <a:rPr lang="ja-JP" altLang="en-US" sz="1050">
                <a:solidFill>
                  <a:schemeClr val="tx1"/>
                </a:solidFill>
                <a:latin typeface="+mj-ea"/>
                <a:ea typeface="+mj-ea"/>
              </a:rPr>
              <a:t>時間）</a:t>
            </a:r>
            <a:endParaRPr kumimoji="1" lang="ja-JP" altLang="en-US" sz="1050">
              <a:solidFill>
                <a:schemeClr val="tx1"/>
              </a:solidFill>
              <a:latin typeface="+mj-ea"/>
              <a:ea typeface="+mj-ea"/>
            </a:endParaRPr>
          </a:p>
        </p:txBody>
      </p:sp>
      <p:sp>
        <p:nvSpPr>
          <p:cNvPr id="48" name="正方形/長方形 47"/>
          <p:cNvSpPr/>
          <p:nvPr/>
        </p:nvSpPr>
        <p:spPr>
          <a:xfrm>
            <a:off x="4736976" y="4865162"/>
            <a:ext cx="646208" cy="1824883"/>
          </a:xfrm>
          <a:prstGeom prst="rect">
            <a:avLst/>
          </a:prstGeom>
          <a:solidFill>
            <a:srgbClr val="99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solidFill>
                  <a:schemeClr val="tx1"/>
                </a:solidFill>
                <a:latin typeface="+mj-ea"/>
                <a:ea typeface="+mj-ea"/>
              </a:rPr>
              <a:t>地域</a:t>
            </a:r>
          </a:p>
          <a:p>
            <a:pPr algn="ctr"/>
            <a:r>
              <a:rPr lang="ja-JP" altLang="en-US" sz="1050">
                <a:solidFill>
                  <a:schemeClr val="tx1"/>
                </a:solidFill>
                <a:latin typeface="+mj-ea"/>
                <a:ea typeface="+mj-ea"/>
              </a:rPr>
              <a:t>援助</a:t>
            </a:r>
            <a:endParaRPr lang="en-US" altLang="ja-JP" sz="1050">
              <a:solidFill>
                <a:schemeClr val="tx1"/>
              </a:solidFill>
              <a:latin typeface="+mj-ea"/>
              <a:ea typeface="+mj-ea"/>
            </a:endParaRPr>
          </a:p>
        </p:txBody>
      </p:sp>
      <p:sp>
        <p:nvSpPr>
          <p:cNvPr id="49" name="正方形/長方形 48"/>
          <p:cNvSpPr/>
          <p:nvPr/>
        </p:nvSpPr>
        <p:spPr>
          <a:xfrm>
            <a:off x="4016896" y="4865162"/>
            <a:ext cx="646208" cy="1357265"/>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mj-ea"/>
                <a:ea typeface="+mj-ea"/>
              </a:rPr>
              <a:t>４日目</a:t>
            </a:r>
            <a:endParaRPr kumimoji="1" lang="ja-JP" altLang="en-US" sz="1200" b="1">
              <a:solidFill>
                <a:schemeClr val="bg1"/>
              </a:solidFill>
              <a:latin typeface="+mj-ea"/>
              <a:ea typeface="+mj-ea"/>
            </a:endParaRPr>
          </a:p>
        </p:txBody>
      </p:sp>
      <p:sp>
        <p:nvSpPr>
          <p:cNvPr id="50" name="正方形/長方形 49"/>
          <p:cNvSpPr/>
          <p:nvPr/>
        </p:nvSpPr>
        <p:spPr>
          <a:xfrm>
            <a:off x="4016896" y="6292885"/>
            <a:ext cx="646208" cy="397159"/>
          </a:xfrm>
          <a:prstGeom prst="rect">
            <a:avLst/>
          </a:prstGeom>
          <a:solidFill>
            <a:schemeClr val="accent3">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mj-ea"/>
                <a:ea typeface="+mj-ea"/>
              </a:rPr>
              <a:t>５日目</a:t>
            </a:r>
            <a:endParaRPr kumimoji="1" lang="ja-JP" altLang="en-US" sz="1200" b="1">
              <a:solidFill>
                <a:schemeClr val="bg1"/>
              </a:solidFill>
              <a:latin typeface="+mj-ea"/>
              <a:ea typeface="+mj-ea"/>
            </a:endParaRPr>
          </a:p>
        </p:txBody>
      </p:sp>
      <p:sp>
        <p:nvSpPr>
          <p:cNvPr id="51" name="角丸四角形 50"/>
          <p:cNvSpPr/>
          <p:nvPr/>
        </p:nvSpPr>
        <p:spPr>
          <a:xfrm>
            <a:off x="344488" y="980728"/>
            <a:ext cx="3422481" cy="380724"/>
          </a:xfrm>
          <a:prstGeom prst="roundRect">
            <a:avLst/>
          </a:prstGeom>
          <a:solidFill>
            <a:srgbClr val="4CA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告示別表</a:t>
            </a:r>
          </a:p>
        </p:txBody>
      </p:sp>
      <p:sp>
        <p:nvSpPr>
          <p:cNvPr id="52" name="角丸四角形 51"/>
          <p:cNvSpPr/>
          <p:nvPr/>
        </p:nvSpPr>
        <p:spPr>
          <a:xfrm>
            <a:off x="4016897" y="980728"/>
            <a:ext cx="5279004" cy="380724"/>
          </a:xfrm>
          <a:prstGeom prst="roundRect">
            <a:avLst/>
          </a:prstGeom>
          <a:solidFill>
            <a:srgbClr val="4CA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標準カリキュラム</a:t>
            </a:r>
          </a:p>
        </p:txBody>
      </p:sp>
      <p:sp>
        <p:nvSpPr>
          <p:cNvPr id="53" name="正方形/長方形 52"/>
          <p:cNvSpPr/>
          <p:nvPr/>
        </p:nvSpPr>
        <p:spPr>
          <a:xfrm>
            <a:off x="5457057" y="5825948"/>
            <a:ext cx="3838845" cy="396478"/>
          </a:xfrm>
          <a:prstGeom prst="rect">
            <a:avLst/>
          </a:prstGeom>
          <a:solidFill>
            <a:srgbClr val="99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j-ea"/>
                <a:ea typeface="+mj-ea"/>
              </a:rPr>
              <a:t>地域援助技術の考え方と展開技法（</a:t>
            </a:r>
            <a:r>
              <a:rPr lang="en-US" altLang="ja-JP" sz="1050">
                <a:solidFill>
                  <a:schemeClr val="tx1"/>
                </a:solidFill>
                <a:latin typeface="+mj-ea"/>
                <a:ea typeface="+mj-ea"/>
              </a:rPr>
              <a:t>1.5</a:t>
            </a:r>
            <a:r>
              <a:rPr lang="ja-JP" altLang="en-US" sz="1050">
                <a:solidFill>
                  <a:schemeClr val="tx1"/>
                </a:solidFill>
                <a:latin typeface="+mj-ea"/>
                <a:ea typeface="+mj-ea"/>
              </a:rPr>
              <a:t>時間）</a:t>
            </a:r>
            <a:endParaRPr kumimoji="1" lang="ja-JP" altLang="en-US" sz="1050">
              <a:solidFill>
                <a:schemeClr val="tx1"/>
              </a:solidFill>
              <a:latin typeface="+mj-ea"/>
              <a:ea typeface="+mj-ea"/>
            </a:endParaRPr>
          </a:p>
        </p:txBody>
      </p:sp>
      <p:sp>
        <p:nvSpPr>
          <p:cNvPr id="54" name="テキスト ボックス 53"/>
          <p:cNvSpPr txBox="1"/>
          <p:nvPr/>
        </p:nvSpPr>
        <p:spPr>
          <a:xfrm>
            <a:off x="344488" y="3307774"/>
            <a:ext cx="3422482" cy="1777410"/>
          </a:xfrm>
          <a:prstGeom prst="rect">
            <a:avLst/>
          </a:prstGeom>
          <a:noFill/>
          <a:ln>
            <a:solidFill>
              <a:schemeClr val="tx1"/>
            </a:solidFill>
            <a:prstDash val="dash"/>
          </a:ln>
        </p:spPr>
        <p:txBody>
          <a:bodyPr wrap="square" rtlCol="0">
            <a:spAutoFit/>
          </a:bodyPr>
          <a:lstStyle/>
          <a:p>
            <a:pPr>
              <a:lnSpc>
                <a:spcPts val="600"/>
              </a:lnSpc>
            </a:pPr>
            <a:endParaRPr kumimoji="1" lang="ja-JP" altLang="en-US" sz="1050">
              <a:latin typeface="+mj-ea"/>
              <a:ea typeface="+mj-ea"/>
            </a:endParaRPr>
          </a:p>
          <a:p>
            <a:r>
              <a:rPr kumimoji="1" lang="en-US" altLang="ja-JP" sz="1050">
                <a:latin typeface="+mj-ea"/>
                <a:ea typeface="+mj-ea"/>
              </a:rPr>
              <a:t>【</a:t>
            </a:r>
            <a:r>
              <a:rPr kumimoji="1" lang="ja-JP" altLang="en-US" sz="1050">
                <a:latin typeface="+mj-ea"/>
                <a:ea typeface="+mj-ea"/>
              </a:rPr>
              <a:t>告示上カリキュラム</a:t>
            </a:r>
            <a:r>
              <a:rPr kumimoji="1" lang="en-US" altLang="ja-JP" sz="1050">
                <a:latin typeface="+mj-ea"/>
                <a:ea typeface="+mj-ea"/>
              </a:rPr>
              <a:t>(</a:t>
            </a:r>
            <a:r>
              <a:rPr kumimoji="1" lang="ja-JP" altLang="en-US" sz="1050">
                <a:latin typeface="+mj-ea"/>
                <a:ea typeface="+mj-ea"/>
              </a:rPr>
              <a:t>科目</a:t>
            </a:r>
            <a:r>
              <a:rPr kumimoji="1" lang="en-US" altLang="ja-JP" sz="1050">
                <a:latin typeface="+mj-ea"/>
                <a:ea typeface="+mj-ea"/>
              </a:rPr>
              <a:t>)</a:t>
            </a:r>
            <a:r>
              <a:rPr kumimoji="1" lang="ja-JP" altLang="en-US" sz="1050">
                <a:latin typeface="+mj-ea"/>
                <a:ea typeface="+mj-ea"/>
              </a:rPr>
              <a:t>外であるが、効果的な人材育成に必要な要素として整理された内容</a:t>
            </a:r>
            <a:r>
              <a:rPr kumimoji="1" lang="en-US" altLang="ja-JP" sz="1050">
                <a:latin typeface="+mj-ea"/>
                <a:ea typeface="+mj-ea"/>
              </a:rPr>
              <a:t>】</a:t>
            </a:r>
            <a:endParaRPr kumimoji="1" lang="ja-JP" altLang="en-US" sz="1050">
              <a:latin typeface="+mj-ea"/>
              <a:ea typeface="+mj-ea"/>
            </a:endParaRPr>
          </a:p>
          <a:p>
            <a:r>
              <a:rPr kumimoji="1" lang="ja-JP" altLang="en-US" sz="1050">
                <a:latin typeface="+mj-ea"/>
                <a:ea typeface="+mj-ea"/>
              </a:rPr>
              <a:t>　① 開講にあたってのガイダンス（研修の目的、獲</a:t>
            </a:r>
          </a:p>
          <a:p>
            <a:r>
              <a:rPr kumimoji="1" lang="ja-JP" altLang="en-US" sz="1050">
                <a:latin typeface="+mj-ea"/>
                <a:ea typeface="+mj-ea"/>
              </a:rPr>
              <a:t>　　得目標、研修の構造や科目の概要）</a:t>
            </a:r>
          </a:p>
          <a:p>
            <a:pPr>
              <a:lnSpc>
                <a:spcPts val="600"/>
              </a:lnSpc>
            </a:pPr>
            <a:endParaRPr lang="ja-JP" altLang="en-US" sz="1050">
              <a:latin typeface="+mj-ea"/>
              <a:ea typeface="+mj-ea"/>
            </a:endParaRPr>
          </a:p>
          <a:p>
            <a:r>
              <a:rPr kumimoji="1" lang="ja-JP" altLang="en-US" sz="1050">
                <a:latin typeface="+mj-ea"/>
                <a:ea typeface="+mj-ea"/>
              </a:rPr>
              <a:t>　② 課題実習（実践の振り返りを含む）</a:t>
            </a:r>
          </a:p>
          <a:p>
            <a:pPr>
              <a:lnSpc>
                <a:spcPts val="600"/>
              </a:lnSpc>
            </a:pPr>
            <a:endParaRPr lang="ja-JP" altLang="en-US" sz="1050">
              <a:latin typeface="+mj-ea"/>
              <a:ea typeface="+mj-ea"/>
            </a:endParaRPr>
          </a:p>
          <a:p>
            <a:r>
              <a:rPr kumimoji="1" lang="ja-JP" altLang="en-US" sz="1050">
                <a:latin typeface="+mj-ea"/>
                <a:ea typeface="+mj-ea"/>
              </a:rPr>
              <a:t>　③ 研修の効果測定や継続的な学びへの動機付け等</a:t>
            </a:r>
          </a:p>
          <a:p>
            <a:r>
              <a:rPr kumimoji="1" lang="ja-JP" altLang="en-US" sz="1050">
                <a:latin typeface="+mj-ea"/>
                <a:ea typeface="+mj-ea"/>
              </a:rPr>
              <a:t>　　に資するもの</a:t>
            </a:r>
          </a:p>
          <a:p>
            <a:r>
              <a:rPr lang="ja-JP" altLang="en-US" sz="1050">
                <a:latin typeface="+mj-ea"/>
                <a:ea typeface="+mj-ea"/>
              </a:rPr>
              <a:t>　　　・各科目の振り返りシート</a:t>
            </a:r>
          </a:p>
          <a:p>
            <a:r>
              <a:rPr lang="ja-JP" altLang="en-US" sz="1050">
                <a:latin typeface="+mj-ea"/>
                <a:ea typeface="+mj-ea"/>
              </a:rPr>
              <a:t>　　　・研修の振り返り</a:t>
            </a:r>
          </a:p>
        </p:txBody>
      </p:sp>
      <p:sp>
        <p:nvSpPr>
          <p:cNvPr id="56" name="正方形/長方形 55"/>
          <p:cNvSpPr/>
          <p:nvPr/>
        </p:nvSpPr>
        <p:spPr>
          <a:xfrm>
            <a:off x="358877" y="5562972"/>
            <a:ext cx="3408093" cy="1106388"/>
          </a:xfrm>
          <a:prstGeom prst="rect">
            <a:avLst/>
          </a:prstGeom>
          <a:ln w="9525"/>
        </p:spPr>
        <p:style>
          <a:lnRef idx="2">
            <a:schemeClr val="dk1"/>
          </a:lnRef>
          <a:fillRef idx="1">
            <a:schemeClr val="lt1"/>
          </a:fillRef>
          <a:effectRef idx="0">
            <a:schemeClr val="dk1"/>
          </a:effectRef>
          <a:fontRef idx="minor">
            <a:schemeClr val="dk1"/>
          </a:fontRef>
        </p:style>
        <p:txBody>
          <a:bodyPr rtlCol="0" anchor="t"/>
          <a:lstStyle/>
          <a:p>
            <a:pPr>
              <a:spcBef>
                <a:spcPts val="300"/>
              </a:spcBef>
              <a:spcAft>
                <a:spcPts val="300"/>
              </a:spcAft>
              <a:defRPr/>
            </a:pPr>
            <a:r>
              <a:rPr lang="ja-JP" altLang="en-US" sz="900">
                <a:solidFill>
                  <a:schemeClr val="tx1"/>
                </a:solidFill>
                <a:latin typeface="+mj-ea"/>
                <a:ea typeface="+mj-ea"/>
              </a:rPr>
              <a:t>相談支援従事者主任研修事業の実施について</a:t>
            </a:r>
          </a:p>
          <a:p>
            <a:pPr>
              <a:spcBef>
                <a:spcPts val="300"/>
              </a:spcBef>
              <a:spcAft>
                <a:spcPts val="300"/>
              </a:spcAft>
              <a:defRPr/>
            </a:pPr>
            <a:r>
              <a:rPr lang="ja-JP" altLang="en-US" sz="900">
                <a:solidFill>
                  <a:schemeClr val="tx1"/>
                </a:solidFill>
                <a:latin typeface="+mj-ea"/>
                <a:ea typeface="+mj-ea"/>
              </a:rPr>
              <a:t>　　　　　　　（平成三一・三・二八　障発〇三二八の一）</a:t>
            </a:r>
          </a:p>
          <a:p>
            <a:pPr>
              <a:spcBef>
                <a:spcPts val="300"/>
              </a:spcBef>
              <a:spcAft>
                <a:spcPts val="300"/>
              </a:spcAft>
              <a:defRPr/>
            </a:pPr>
            <a:r>
              <a:rPr lang="ja-JP" altLang="en-US" sz="900">
                <a:solidFill>
                  <a:schemeClr val="tx1"/>
                </a:solidFill>
                <a:latin typeface="+mj-ea"/>
                <a:ea typeface="+mj-ea"/>
              </a:rPr>
              <a:t>●相談支援従事者主任研修事業実施要綱</a:t>
            </a:r>
          </a:p>
          <a:p>
            <a:pPr>
              <a:spcBef>
                <a:spcPts val="300"/>
              </a:spcBef>
              <a:spcAft>
                <a:spcPts val="300"/>
              </a:spcAft>
              <a:defRPr/>
            </a:pPr>
            <a:r>
              <a:rPr lang="ja-JP" altLang="en-US" sz="900">
                <a:solidFill>
                  <a:schemeClr val="tx1"/>
                </a:solidFill>
                <a:latin typeface="+mj-ea"/>
                <a:ea typeface="+mj-ea"/>
              </a:rPr>
              <a:t>　相談支援従事者主任研修標準カリキュラムを含むもの</a:t>
            </a:r>
          </a:p>
          <a:p>
            <a:pPr>
              <a:spcBef>
                <a:spcPts val="300"/>
              </a:spcBef>
              <a:spcAft>
                <a:spcPts val="300"/>
              </a:spcAft>
              <a:defRPr/>
            </a:pPr>
            <a:r>
              <a:rPr lang="ja-JP" altLang="en-US" sz="900">
                <a:solidFill>
                  <a:schemeClr val="tx1"/>
                </a:solidFill>
                <a:latin typeface="+mj-ea"/>
                <a:ea typeface="+mj-ea"/>
              </a:rPr>
              <a:t>　都道府県等による研修は</a:t>
            </a:r>
            <a:r>
              <a:rPr lang="ja-JP" altLang="en-US" sz="900" b="1" u="sng">
                <a:solidFill>
                  <a:srgbClr val="C00000"/>
                </a:solidFill>
                <a:latin typeface="+mj-ea"/>
                <a:ea typeface="+mj-ea"/>
              </a:rPr>
              <a:t>標準カリキュラム以上の内容で実施</a:t>
            </a:r>
          </a:p>
        </p:txBody>
      </p:sp>
      <p:sp>
        <p:nvSpPr>
          <p:cNvPr id="57" name="角丸四角形 56"/>
          <p:cNvSpPr/>
          <p:nvPr/>
        </p:nvSpPr>
        <p:spPr>
          <a:xfrm>
            <a:off x="344488" y="5274939"/>
            <a:ext cx="792088" cy="288032"/>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solidFill>
                  <a:schemeClr val="bg1"/>
                </a:solidFill>
                <a:latin typeface="+mj-ea"/>
                <a:ea typeface="+mj-ea"/>
              </a:rPr>
              <a:t>通知</a:t>
            </a:r>
          </a:p>
        </p:txBody>
      </p:sp>
    </p:spTree>
    <p:extLst>
      <p:ext uri="{BB962C8B-B14F-4D97-AF65-F5344CB8AC3E}">
        <p14:creationId xmlns:p14="http://schemas.microsoft.com/office/powerpoint/2010/main" val="320744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専門コース別研修</a:t>
            </a:r>
          </a:p>
        </p:txBody>
      </p:sp>
      <p:sp>
        <p:nvSpPr>
          <p:cNvPr id="16"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22</a:t>
            </a:fld>
            <a:endParaRPr lang="en-US" dirty="0"/>
          </a:p>
        </p:txBody>
      </p:sp>
      <p:graphicFrame>
        <p:nvGraphicFramePr>
          <p:cNvPr id="39" name="表 38">
            <a:extLst>
              <a:ext uri="{FF2B5EF4-FFF2-40B4-BE49-F238E27FC236}">
                <a16:creationId xmlns:a16="http://schemas.microsoft.com/office/drawing/2014/main" id="{672D2CD3-AA37-4066-9E69-30D114D2E154}"/>
              </a:ext>
            </a:extLst>
          </p:cNvPr>
          <p:cNvGraphicFramePr>
            <a:graphicFrameLocks noGrp="1"/>
          </p:cNvGraphicFramePr>
          <p:nvPr/>
        </p:nvGraphicFramePr>
        <p:xfrm>
          <a:off x="246845" y="1326938"/>
          <a:ext cx="2617923" cy="623088"/>
        </p:xfrm>
        <a:graphic>
          <a:graphicData uri="http://schemas.openxmlformats.org/drawingml/2006/table">
            <a:tbl>
              <a:tblPr firstRow="1" bandRow="1">
                <a:tableStyleId>{5940675A-B579-460E-94D1-54222C63F5DA}</a:tableStyleId>
              </a:tblPr>
              <a:tblGrid>
                <a:gridCol w="1997363">
                  <a:extLst>
                    <a:ext uri="{9D8B030D-6E8A-4147-A177-3AD203B41FA5}">
                      <a16:colId xmlns:a16="http://schemas.microsoft.com/office/drawing/2014/main" val="20001"/>
                    </a:ext>
                  </a:extLst>
                </a:gridCol>
                <a:gridCol w="620560">
                  <a:extLst>
                    <a:ext uri="{9D8B030D-6E8A-4147-A177-3AD203B41FA5}">
                      <a16:colId xmlns:a16="http://schemas.microsoft.com/office/drawing/2014/main" val="20002"/>
                    </a:ext>
                  </a:extLst>
                </a:gridCol>
              </a:tblGrid>
              <a:tr h="232704">
                <a:tc>
                  <a:txBody>
                    <a:bodyPr/>
                    <a:lstStyle/>
                    <a:p>
                      <a:pPr algn="ctr"/>
                      <a:r>
                        <a:rPr kumimoji="1" lang="ja-JP" altLang="en-US" sz="1000" b="1" dirty="0">
                          <a:solidFill>
                            <a:schemeClr val="bg1"/>
                          </a:solidFill>
                        </a:rPr>
                        <a:t>サービス管理責任者、児童発達支援管理責任者研修：講義名</a:t>
                      </a:r>
                    </a:p>
                  </a:txBody>
                  <a:tcPr marL="82944" marR="82944" marT="41472" marB="41472">
                    <a:solidFill>
                      <a:srgbClr val="00B0F0"/>
                    </a:solidFill>
                  </a:tcPr>
                </a:tc>
                <a:tc>
                  <a:txBody>
                    <a:bodyPr/>
                    <a:lstStyle/>
                    <a:p>
                      <a:pPr algn="ctr"/>
                      <a:r>
                        <a:rPr kumimoji="1" lang="ja-JP" altLang="en-US" sz="1000" b="1" dirty="0">
                          <a:solidFill>
                            <a:schemeClr val="bg1"/>
                          </a:solidFill>
                        </a:rPr>
                        <a:t>時間数</a:t>
                      </a:r>
                    </a:p>
                  </a:txBody>
                  <a:tcPr marL="82944" marR="82944" marT="41472" marB="41472">
                    <a:solidFill>
                      <a:srgbClr val="00B0F0"/>
                    </a:solidFill>
                  </a:tcPr>
                </a:tc>
                <a:extLst>
                  <a:ext uri="{0D108BD9-81ED-4DB2-BD59-A6C34878D82A}">
                    <a16:rowId xmlns:a16="http://schemas.microsoft.com/office/drawing/2014/main" val="10000"/>
                  </a:ext>
                </a:extLst>
              </a:tr>
              <a:tr h="178832">
                <a:tc>
                  <a:txBody>
                    <a:bodyPr/>
                    <a:lstStyle/>
                    <a:p>
                      <a:r>
                        <a:rPr kumimoji="1" lang="ja-JP" altLang="en-US" sz="900" dirty="0"/>
                        <a:t>意思決定支援</a:t>
                      </a:r>
                    </a:p>
                  </a:txBody>
                  <a:tcPr marL="82944" marR="82944" marT="41472" marB="41472" anchor="ctr"/>
                </a:tc>
                <a:tc>
                  <a:txBody>
                    <a:bodyPr/>
                    <a:lstStyle/>
                    <a:p>
                      <a:pPr algn="r"/>
                      <a:r>
                        <a:rPr kumimoji="1" lang="en-US" altLang="ja-JP" sz="1000" dirty="0"/>
                        <a:t>6h</a:t>
                      </a:r>
                      <a:endParaRPr kumimoji="1" lang="ja-JP" altLang="en-US" sz="1000" dirty="0"/>
                    </a:p>
                  </a:txBody>
                  <a:tcPr marL="82944" marR="82944" marT="41472" marB="41472" anchor="ctr"/>
                </a:tc>
                <a:extLst>
                  <a:ext uri="{0D108BD9-81ED-4DB2-BD59-A6C34878D82A}">
                    <a16:rowId xmlns:a16="http://schemas.microsoft.com/office/drawing/2014/main" val="10001"/>
                  </a:ext>
                </a:extLst>
              </a:tr>
            </a:tbl>
          </a:graphicData>
        </a:graphic>
      </p:graphicFrame>
      <p:graphicFrame>
        <p:nvGraphicFramePr>
          <p:cNvPr id="40" name="表 39">
            <a:extLst>
              <a:ext uri="{FF2B5EF4-FFF2-40B4-BE49-F238E27FC236}">
                <a16:creationId xmlns:a16="http://schemas.microsoft.com/office/drawing/2014/main" id="{C76DDF62-5607-4767-99E3-884C714EB590}"/>
              </a:ext>
            </a:extLst>
          </p:cNvPr>
          <p:cNvGraphicFramePr>
            <a:graphicFrameLocks noGrp="1"/>
          </p:cNvGraphicFramePr>
          <p:nvPr/>
        </p:nvGraphicFramePr>
        <p:xfrm>
          <a:off x="246844" y="3212976"/>
          <a:ext cx="2617923" cy="1664901"/>
        </p:xfrm>
        <a:graphic>
          <a:graphicData uri="http://schemas.openxmlformats.org/drawingml/2006/table">
            <a:tbl>
              <a:tblPr firstRow="1" bandRow="1">
                <a:tableStyleId>{5940675A-B579-460E-94D1-54222C63F5DA}</a:tableStyleId>
              </a:tblPr>
              <a:tblGrid>
                <a:gridCol w="1994827">
                  <a:extLst>
                    <a:ext uri="{9D8B030D-6E8A-4147-A177-3AD203B41FA5}">
                      <a16:colId xmlns:a16="http://schemas.microsoft.com/office/drawing/2014/main" val="20001"/>
                    </a:ext>
                  </a:extLst>
                </a:gridCol>
                <a:gridCol w="623096">
                  <a:extLst>
                    <a:ext uri="{9D8B030D-6E8A-4147-A177-3AD203B41FA5}">
                      <a16:colId xmlns:a16="http://schemas.microsoft.com/office/drawing/2014/main" val="20002"/>
                    </a:ext>
                  </a:extLst>
                </a:gridCol>
              </a:tblGrid>
              <a:tr h="237843">
                <a:tc>
                  <a:txBody>
                    <a:bodyPr/>
                    <a:lstStyle/>
                    <a:p>
                      <a:pPr algn="ctr"/>
                      <a:r>
                        <a:rPr kumimoji="1" lang="ja-JP" altLang="en-US" sz="1000" b="1" dirty="0">
                          <a:solidFill>
                            <a:schemeClr val="bg1"/>
                          </a:solidFill>
                        </a:rPr>
                        <a:t>相談支援専門員研修：講義名</a:t>
                      </a:r>
                    </a:p>
                  </a:txBody>
                  <a:tcPr marL="82944" marR="82944" marT="41472" marB="41472">
                    <a:solidFill>
                      <a:srgbClr val="92D050"/>
                    </a:solidFill>
                  </a:tcPr>
                </a:tc>
                <a:tc>
                  <a:txBody>
                    <a:bodyPr/>
                    <a:lstStyle/>
                    <a:p>
                      <a:pPr algn="ctr"/>
                      <a:r>
                        <a:rPr kumimoji="1" lang="ja-JP" altLang="en-US" sz="1000" b="1" dirty="0">
                          <a:solidFill>
                            <a:schemeClr val="bg1"/>
                          </a:solidFill>
                        </a:rPr>
                        <a:t>時間数</a:t>
                      </a:r>
                    </a:p>
                  </a:txBody>
                  <a:tcPr marL="82944" marR="82944" marT="41472" marB="41472">
                    <a:solidFill>
                      <a:srgbClr val="92D050"/>
                    </a:solidFill>
                  </a:tcPr>
                </a:tc>
                <a:extLst>
                  <a:ext uri="{0D108BD9-81ED-4DB2-BD59-A6C34878D82A}">
                    <a16:rowId xmlns:a16="http://schemas.microsoft.com/office/drawing/2014/main" val="10000"/>
                  </a:ext>
                </a:extLst>
              </a:tr>
              <a:tr h="237843">
                <a:tc>
                  <a:txBody>
                    <a:bodyPr/>
                    <a:lstStyle/>
                    <a:p>
                      <a:r>
                        <a:rPr kumimoji="1" lang="ja-JP" altLang="en-US" sz="900" dirty="0"/>
                        <a:t>障害児支援</a:t>
                      </a:r>
                    </a:p>
                  </a:txBody>
                  <a:tcPr marL="82944" marR="82944" marT="41472" marB="41472" anchor="ctr"/>
                </a:tc>
                <a:tc>
                  <a:txBody>
                    <a:bodyPr/>
                    <a:lstStyle/>
                    <a:p>
                      <a:pPr algn="r"/>
                      <a:r>
                        <a:rPr kumimoji="1" lang="en-US" altLang="ja-JP" sz="1000" dirty="0"/>
                        <a:t>6.5h</a:t>
                      </a:r>
                      <a:endParaRPr kumimoji="1" lang="ja-JP" altLang="en-US" sz="1000" dirty="0"/>
                    </a:p>
                  </a:txBody>
                  <a:tcPr marL="82944" marR="82944" marT="41472" marB="41472" anchor="ctr"/>
                </a:tc>
                <a:extLst>
                  <a:ext uri="{0D108BD9-81ED-4DB2-BD59-A6C34878D82A}">
                    <a16:rowId xmlns:a16="http://schemas.microsoft.com/office/drawing/2014/main" val="10003"/>
                  </a:ext>
                </a:extLst>
              </a:tr>
              <a:tr h="237843">
                <a:tc>
                  <a:txBody>
                    <a:bodyPr/>
                    <a:lstStyle/>
                    <a:p>
                      <a:r>
                        <a:rPr kumimoji="1" lang="ja-JP" altLang="en-US" sz="900" dirty="0"/>
                        <a:t>権利擁護・成年後見制度</a:t>
                      </a:r>
                    </a:p>
                  </a:txBody>
                  <a:tcPr marL="82944" marR="82944" marT="41472" marB="41472" anchor="ctr"/>
                </a:tc>
                <a:tc>
                  <a:txBody>
                    <a:bodyPr/>
                    <a:lstStyle/>
                    <a:p>
                      <a:pPr algn="r"/>
                      <a:r>
                        <a:rPr kumimoji="1" lang="en-US" altLang="ja-JP" sz="1000" dirty="0"/>
                        <a:t>14h</a:t>
                      </a:r>
                      <a:endParaRPr kumimoji="1" lang="ja-JP" altLang="en-US" sz="1000" dirty="0"/>
                    </a:p>
                  </a:txBody>
                  <a:tcPr marL="82944" marR="82944" marT="41472" marB="41472" anchor="ctr"/>
                </a:tc>
                <a:extLst>
                  <a:ext uri="{0D108BD9-81ED-4DB2-BD59-A6C34878D82A}">
                    <a16:rowId xmlns:a16="http://schemas.microsoft.com/office/drawing/2014/main" val="10004"/>
                  </a:ext>
                </a:extLst>
              </a:tr>
              <a:tr h="237843">
                <a:tc>
                  <a:txBody>
                    <a:bodyPr/>
                    <a:lstStyle/>
                    <a:p>
                      <a:r>
                        <a:rPr kumimoji="1" lang="ja-JP" altLang="en-US" sz="900" dirty="0"/>
                        <a:t>地域移行・定着、触法</a:t>
                      </a:r>
                    </a:p>
                  </a:txBody>
                  <a:tcPr marL="82944" marR="82944" marT="41472" marB="41472" anchor="ct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13h</a:t>
                      </a:r>
                      <a:endParaRPr kumimoji="1" lang="ja-JP" altLang="en-US" sz="1000" dirty="0"/>
                    </a:p>
                  </a:txBody>
                  <a:tcPr marL="82944" marR="82944" marT="41472" marB="41472" anchor="ctr"/>
                </a:tc>
                <a:extLst>
                  <a:ext uri="{0D108BD9-81ED-4DB2-BD59-A6C34878D82A}">
                    <a16:rowId xmlns:a16="http://schemas.microsoft.com/office/drawing/2014/main" val="230399400"/>
                  </a:ext>
                </a:extLst>
              </a:tr>
              <a:tr h="237843">
                <a:tc>
                  <a:txBody>
                    <a:bodyPr/>
                    <a:lstStyle/>
                    <a:p>
                      <a:r>
                        <a:rPr kumimoji="1" lang="ja-JP" altLang="en-US" sz="900" dirty="0"/>
                        <a:t>セルフマネジメント</a:t>
                      </a:r>
                    </a:p>
                  </a:txBody>
                  <a:tcPr marL="82944" marR="82944" marT="41472" marB="41472" anchor="ct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6.5h</a:t>
                      </a:r>
                      <a:endParaRPr kumimoji="1" lang="ja-JP" altLang="en-US" sz="1000" dirty="0"/>
                    </a:p>
                  </a:txBody>
                  <a:tcPr marL="82944" marR="82944" marT="41472" marB="41472" anchor="ctr"/>
                </a:tc>
                <a:extLst>
                  <a:ext uri="{0D108BD9-81ED-4DB2-BD59-A6C34878D82A}">
                    <a16:rowId xmlns:a16="http://schemas.microsoft.com/office/drawing/2014/main" val="4127991188"/>
                  </a:ext>
                </a:extLst>
              </a:tr>
              <a:tr h="237843">
                <a:tc>
                  <a:txBody>
                    <a:bodyPr/>
                    <a:lstStyle/>
                    <a:p>
                      <a:r>
                        <a:rPr kumimoji="1" lang="ja-JP" altLang="en-US" sz="900" dirty="0"/>
                        <a:t>スーパービジョン・管理・面接技術</a:t>
                      </a:r>
                    </a:p>
                  </a:txBody>
                  <a:tcPr marL="82944" marR="82944" marT="41472" marB="41472" anchor="ct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6.5h</a:t>
                      </a:r>
                      <a:endParaRPr kumimoji="1" lang="ja-JP" altLang="en-US" sz="1000" dirty="0"/>
                    </a:p>
                  </a:txBody>
                  <a:tcPr marL="82944" marR="82944" marT="41472" marB="41472" anchor="ctr"/>
                </a:tc>
                <a:extLst>
                  <a:ext uri="{0D108BD9-81ED-4DB2-BD59-A6C34878D82A}">
                    <a16:rowId xmlns:a16="http://schemas.microsoft.com/office/drawing/2014/main" val="1926103195"/>
                  </a:ext>
                </a:extLst>
              </a:tr>
              <a:tr h="237843">
                <a:tc>
                  <a:txBody>
                    <a:bodyPr/>
                    <a:lstStyle/>
                    <a:p>
                      <a:r>
                        <a:rPr kumimoji="1" lang="ja-JP" altLang="en-US" sz="900" dirty="0"/>
                        <a:t>意思決定支援</a:t>
                      </a:r>
                    </a:p>
                  </a:txBody>
                  <a:tcPr marL="82944" marR="82944" marT="41472" marB="41472" anchor="ct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6h</a:t>
                      </a:r>
                      <a:endParaRPr kumimoji="1" lang="ja-JP" altLang="en-US" sz="1000" dirty="0"/>
                    </a:p>
                  </a:txBody>
                  <a:tcPr marL="82944" marR="82944" marT="41472" marB="41472" anchor="ctr"/>
                </a:tc>
                <a:extLst>
                  <a:ext uri="{0D108BD9-81ED-4DB2-BD59-A6C34878D82A}">
                    <a16:rowId xmlns:a16="http://schemas.microsoft.com/office/drawing/2014/main" val="102216500"/>
                  </a:ext>
                </a:extLst>
              </a:tr>
            </a:tbl>
          </a:graphicData>
        </a:graphic>
      </p:graphicFrame>
      <p:sp>
        <p:nvSpPr>
          <p:cNvPr id="41" name="右矢印 24">
            <a:extLst>
              <a:ext uri="{FF2B5EF4-FFF2-40B4-BE49-F238E27FC236}">
                <a16:creationId xmlns:a16="http://schemas.microsoft.com/office/drawing/2014/main" id="{BB8CE137-91D6-482F-92B0-EF2CAB8CCA5E}"/>
              </a:ext>
            </a:extLst>
          </p:cNvPr>
          <p:cNvSpPr/>
          <p:nvPr/>
        </p:nvSpPr>
        <p:spPr>
          <a:xfrm>
            <a:off x="3152800" y="1484784"/>
            <a:ext cx="320710" cy="502695"/>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3" name="右矢印 26">
            <a:extLst>
              <a:ext uri="{FF2B5EF4-FFF2-40B4-BE49-F238E27FC236}">
                <a16:creationId xmlns:a16="http://schemas.microsoft.com/office/drawing/2014/main" id="{46436405-A6DB-4028-93B2-6DE87DE705E3}"/>
              </a:ext>
            </a:extLst>
          </p:cNvPr>
          <p:cNvSpPr/>
          <p:nvPr/>
        </p:nvSpPr>
        <p:spPr>
          <a:xfrm>
            <a:off x="3152800" y="3953965"/>
            <a:ext cx="320710" cy="483147"/>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4" name="正方形/長方形 43">
            <a:extLst>
              <a:ext uri="{FF2B5EF4-FFF2-40B4-BE49-F238E27FC236}">
                <a16:creationId xmlns:a16="http://schemas.microsoft.com/office/drawing/2014/main" id="{94E07734-070C-4F43-A3C6-330003679279}"/>
              </a:ext>
            </a:extLst>
          </p:cNvPr>
          <p:cNvSpPr/>
          <p:nvPr/>
        </p:nvSpPr>
        <p:spPr>
          <a:xfrm>
            <a:off x="2901931" y="990777"/>
            <a:ext cx="826933" cy="2059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a:t>
            </a:r>
            <a:r>
              <a:rPr kumimoji="1" lang="en-US" altLang="ja-JP" sz="1100" dirty="0">
                <a:solidFill>
                  <a:schemeClr val="tx1"/>
                </a:solidFill>
              </a:rPr>
              <a:t>R3</a:t>
            </a:r>
            <a:r>
              <a:rPr kumimoji="1" lang="ja-JP" altLang="en-US" sz="1100" dirty="0">
                <a:solidFill>
                  <a:schemeClr val="tx1"/>
                </a:solidFill>
              </a:rPr>
              <a:t>→</a:t>
            </a:r>
            <a:r>
              <a:rPr kumimoji="1" lang="en-US" altLang="ja-JP" sz="1100" dirty="0">
                <a:solidFill>
                  <a:schemeClr val="tx1"/>
                </a:solidFill>
              </a:rPr>
              <a:t>R4</a:t>
            </a:r>
            <a:endParaRPr kumimoji="1" lang="ja-JP" altLang="en-US" sz="1100" dirty="0">
              <a:solidFill>
                <a:schemeClr val="tx1"/>
              </a:solidFill>
            </a:endParaRPr>
          </a:p>
        </p:txBody>
      </p:sp>
      <p:graphicFrame>
        <p:nvGraphicFramePr>
          <p:cNvPr id="55" name="表 54">
            <a:extLst>
              <a:ext uri="{FF2B5EF4-FFF2-40B4-BE49-F238E27FC236}">
                <a16:creationId xmlns:a16="http://schemas.microsoft.com/office/drawing/2014/main" id="{0ACAB58A-42D4-4E45-9456-D0BA1E041EB5}"/>
              </a:ext>
            </a:extLst>
          </p:cNvPr>
          <p:cNvGraphicFramePr>
            <a:graphicFrameLocks noGrp="1"/>
          </p:cNvGraphicFramePr>
          <p:nvPr>
            <p:extLst>
              <p:ext uri="{D42A27DB-BD31-4B8C-83A1-F6EECF244321}">
                <p14:modId xmlns:p14="http://schemas.microsoft.com/office/powerpoint/2010/main" val="2594127953"/>
              </p:ext>
            </p:extLst>
          </p:nvPr>
        </p:nvGraphicFramePr>
        <p:xfrm>
          <a:off x="3759950" y="1326938"/>
          <a:ext cx="5297506" cy="1093776"/>
        </p:xfrm>
        <a:graphic>
          <a:graphicData uri="http://schemas.openxmlformats.org/drawingml/2006/table">
            <a:tbl>
              <a:tblPr firstRow="1" bandRow="1">
                <a:tableStyleId>{5940675A-B579-460E-94D1-54222C63F5DA}</a:tableStyleId>
              </a:tblPr>
              <a:tblGrid>
                <a:gridCol w="2023641">
                  <a:extLst>
                    <a:ext uri="{9D8B030D-6E8A-4147-A177-3AD203B41FA5}">
                      <a16:colId xmlns:a16="http://schemas.microsoft.com/office/drawing/2014/main" val="20001"/>
                    </a:ext>
                  </a:extLst>
                </a:gridCol>
                <a:gridCol w="609569">
                  <a:extLst>
                    <a:ext uri="{9D8B030D-6E8A-4147-A177-3AD203B41FA5}">
                      <a16:colId xmlns:a16="http://schemas.microsoft.com/office/drawing/2014/main" val="20002"/>
                    </a:ext>
                  </a:extLst>
                </a:gridCol>
                <a:gridCol w="2664296">
                  <a:extLst>
                    <a:ext uri="{9D8B030D-6E8A-4147-A177-3AD203B41FA5}">
                      <a16:colId xmlns:a16="http://schemas.microsoft.com/office/drawing/2014/main" val="2440243076"/>
                    </a:ext>
                  </a:extLst>
                </a:gridCol>
              </a:tblGrid>
              <a:tr h="232704">
                <a:tc>
                  <a:txBody>
                    <a:bodyPr/>
                    <a:lstStyle/>
                    <a:p>
                      <a:pPr algn="ctr"/>
                      <a:r>
                        <a:rPr kumimoji="1" lang="ja-JP" altLang="en-US" sz="1000" b="1" dirty="0">
                          <a:solidFill>
                            <a:schemeClr val="bg1"/>
                          </a:solidFill>
                        </a:rPr>
                        <a:t>サービス管理責任者、児童発達支援管理責任者研修：講義名</a:t>
                      </a:r>
                    </a:p>
                  </a:txBody>
                  <a:tcPr marL="82944" marR="82944" marT="41472" marB="41472">
                    <a:solidFill>
                      <a:srgbClr val="00B0F0"/>
                    </a:solidFill>
                  </a:tcPr>
                </a:tc>
                <a:tc>
                  <a:txBody>
                    <a:bodyPr/>
                    <a:lstStyle/>
                    <a:p>
                      <a:pPr algn="ctr"/>
                      <a:r>
                        <a:rPr kumimoji="1" lang="ja-JP" altLang="en-US" sz="1000" b="1" dirty="0">
                          <a:solidFill>
                            <a:schemeClr val="bg1"/>
                          </a:solidFill>
                        </a:rPr>
                        <a:t>時間数</a:t>
                      </a:r>
                    </a:p>
                  </a:txBody>
                  <a:tcPr marL="82944" marR="82944" marT="41472" marB="41472" anchor="ctr">
                    <a:solidFill>
                      <a:srgbClr val="00B0F0"/>
                    </a:solidFill>
                  </a:tcPr>
                </a:tc>
                <a:tc>
                  <a:txBody>
                    <a:bodyPr/>
                    <a:lstStyle/>
                    <a:p>
                      <a:pPr algn="ctr"/>
                      <a:r>
                        <a:rPr kumimoji="1" lang="ja-JP" altLang="en-US" sz="1000" b="1" dirty="0">
                          <a:solidFill>
                            <a:schemeClr val="bg1"/>
                          </a:solidFill>
                        </a:rPr>
                        <a:t>拡充理由</a:t>
                      </a:r>
                    </a:p>
                  </a:txBody>
                  <a:tcPr marL="82944" marR="82944" marT="41472" marB="41472" anchor="ctr">
                    <a:solidFill>
                      <a:srgbClr val="00B0F0"/>
                    </a:solidFill>
                  </a:tcPr>
                </a:tc>
                <a:extLst>
                  <a:ext uri="{0D108BD9-81ED-4DB2-BD59-A6C34878D82A}">
                    <a16:rowId xmlns:a16="http://schemas.microsoft.com/office/drawing/2014/main" val="10000"/>
                  </a:ext>
                </a:extLst>
              </a:tr>
              <a:tr h="178832">
                <a:tc>
                  <a:txBody>
                    <a:bodyPr/>
                    <a:lstStyle/>
                    <a:p>
                      <a:r>
                        <a:rPr kumimoji="1" lang="ja-JP" altLang="en-US" sz="900" dirty="0"/>
                        <a:t>意思決定支援</a:t>
                      </a:r>
                    </a:p>
                  </a:txBody>
                  <a:tcPr marL="82944" marR="82944" marT="41472" marB="41472" anchor="ctr"/>
                </a:tc>
                <a:tc>
                  <a:txBody>
                    <a:bodyPr/>
                    <a:lstStyle/>
                    <a:p>
                      <a:pPr algn="r"/>
                      <a:r>
                        <a:rPr kumimoji="1" lang="en-US" altLang="ja-JP" sz="1000" dirty="0"/>
                        <a:t>6h</a:t>
                      </a:r>
                      <a:endParaRPr kumimoji="1" lang="ja-JP" altLang="en-US" sz="1000" dirty="0"/>
                    </a:p>
                  </a:txBody>
                  <a:tcPr marL="82944" marR="82944" marT="41472" marB="41472" anchor="ctr"/>
                </a:tc>
                <a:tc>
                  <a:txBody>
                    <a:bodyPr/>
                    <a:lstStyle/>
                    <a:p>
                      <a:pPr algn="l"/>
                      <a:endParaRPr kumimoji="1" lang="ja-JP" altLang="en-US" sz="1000" dirty="0"/>
                    </a:p>
                  </a:txBody>
                  <a:tcPr marL="82944" marR="82944" marT="41472" marB="41472" anchor="ctr"/>
                </a:tc>
                <a:extLst>
                  <a:ext uri="{0D108BD9-81ED-4DB2-BD59-A6C34878D82A}">
                    <a16:rowId xmlns:a16="http://schemas.microsoft.com/office/drawing/2014/main" val="10001"/>
                  </a:ext>
                </a:extLst>
              </a:tr>
              <a:tr h="225367">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rPr>
                        <a:t>障害児支援</a:t>
                      </a:r>
                    </a:p>
                  </a:txBody>
                  <a:tcPr marL="82944" marR="82944" marT="41472" marB="41472" anchor="ctr">
                    <a:solidFill>
                      <a:schemeClr val="bg1"/>
                    </a:solidFill>
                  </a:tcP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rPr>
                        <a:t>13h</a:t>
                      </a:r>
                      <a:endParaRPr kumimoji="1" lang="ja-JP" altLang="en-US" sz="1000" u="none" dirty="0">
                        <a:solidFill>
                          <a:schemeClr val="tx1"/>
                        </a:solidFill>
                      </a:endParaRPr>
                    </a:p>
                  </a:txBody>
                  <a:tcPr marL="82944" marR="82944" marT="41472" marB="41472" anchor="ctr">
                    <a:solidFill>
                      <a:schemeClr val="bg1"/>
                    </a:solidFill>
                  </a:tcPr>
                </a:tc>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rPr>
                        <a:t>従前の児童分野の内容を補完</a:t>
                      </a:r>
                    </a:p>
                  </a:txBody>
                  <a:tcPr marL="82944" marR="82944" marT="41472" marB="41472" anchor="ctr">
                    <a:solidFill>
                      <a:schemeClr val="bg1"/>
                    </a:solidFill>
                  </a:tcPr>
                </a:tc>
                <a:extLst>
                  <a:ext uri="{0D108BD9-81ED-4DB2-BD59-A6C34878D82A}">
                    <a16:rowId xmlns:a16="http://schemas.microsoft.com/office/drawing/2014/main" val="654704351"/>
                  </a:ext>
                </a:extLst>
              </a:tr>
              <a:tr h="178832">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rPr>
                        <a:t>就労支援</a:t>
                      </a:r>
                    </a:p>
                  </a:txBody>
                  <a:tcPr marL="82944" marR="82944" marT="41472" marB="41472" anchor="ctr">
                    <a:solidFill>
                      <a:schemeClr val="bg1"/>
                    </a:solidFill>
                  </a:tcPr>
                </a:tc>
                <a:tc>
                  <a:txBody>
                    <a:bodyPr/>
                    <a:lstStyle/>
                    <a:p>
                      <a:pPr algn="r"/>
                      <a:r>
                        <a:rPr kumimoji="1" lang="en-US" altLang="ja-JP" sz="1000" u="none" dirty="0">
                          <a:solidFill>
                            <a:schemeClr val="tx1"/>
                          </a:solidFill>
                        </a:rPr>
                        <a:t>14h</a:t>
                      </a:r>
                      <a:endParaRPr kumimoji="1" lang="ja-JP" altLang="en-US" sz="1000" u="none" dirty="0">
                        <a:solidFill>
                          <a:schemeClr val="tx1"/>
                        </a:solidFill>
                      </a:endParaRPr>
                    </a:p>
                  </a:txBody>
                  <a:tcPr marL="82944" marR="82944" marT="41472" marB="41472" anchor="ctr">
                    <a:solidFill>
                      <a:schemeClr val="bg1"/>
                    </a:solidFill>
                  </a:tcPr>
                </a:tc>
                <a:tc>
                  <a:txBody>
                    <a:bodyPr/>
                    <a:lstStyle/>
                    <a:p>
                      <a:pPr algn="l"/>
                      <a:r>
                        <a:rPr kumimoji="1" lang="ja-JP" altLang="en-US" sz="1000" u="none" dirty="0">
                          <a:solidFill>
                            <a:schemeClr val="tx1"/>
                          </a:solidFill>
                        </a:rPr>
                        <a:t>従前の就労分野の内容を補完</a:t>
                      </a:r>
                    </a:p>
                  </a:txBody>
                  <a:tcPr marL="82944" marR="82944" marT="41472" marB="41472" anchor="ctr">
                    <a:solidFill>
                      <a:schemeClr val="bg1"/>
                    </a:solidFill>
                  </a:tcPr>
                </a:tc>
                <a:extLst>
                  <a:ext uri="{0D108BD9-81ED-4DB2-BD59-A6C34878D82A}">
                    <a16:rowId xmlns:a16="http://schemas.microsoft.com/office/drawing/2014/main" val="3474659873"/>
                  </a:ext>
                </a:extLst>
              </a:tr>
            </a:tbl>
          </a:graphicData>
        </a:graphic>
      </p:graphicFrame>
      <p:graphicFrame>
        <p:nvGraphicFramePr>
          <p:cNvPr id="58" name="表 57">
            <a:extLst>
              <a:ext uri="{FF2B5EF4-FFF2-40B4-BE49-F238E27FC236}">
                <a16:creationId xmlns:a16="http://schemas.microsoft.com/office/drawing/2014/main" id="{5134439E-0B32-4F2E-9AE0-03D405A0FA7D}"/>
              </a:ext>
            </a:extLst>
          </p:cNvPr>
          <p:cNvGraphicFramePr>
            <a:graphicFrameLocks noGrp="1"/>
          </p:cNvGraphicFramePr>
          <p:nvPr>
            <p:extLst>
              <p:ext uri="{D42A27DB-BD31-4B8C-83A1-F6EECF244321}">
                <p14:modId xmlns:p14="http://schemas.microsoft.com/office/powerpoint/2010/main" val="3278592079"/>
              </p:ext>
            </p:extLst>
          </p:nvPr>
        </p:nvGraphicFramePr>
        <p:xfrm>
          <a:off x="3759950" y="3212976"/>
          <a:ext cx="5297506" cy="2742690"/>
        </p:xfrm>
        <a:graphic>
          <a:graphicData uri="http://schemas.openxmlformats.org/drawingml/2006/table">
            <a:tbl>
              <a:tblPr firstRow="1" bandRow="1">
                <a:tableStyleId>{5940675A-B579-460E-94D1-54222C63F5DA}</a:tableStyleId>
              </a:tblPr>
              <a:tblGrid>
                <a:gridCol w="2037269">
                  <a:extLst>
                    <a:ext uri="{9D8B030D-6E8A-4147-A177-3AD203B41FA5}">
                      <a16:colId xmlns:a16="http://schemas.microsoft.com/office/drawing/2014/main" val="20001"/>
                    </a:ext>
                  </a:extLst>
                </a:gridCol>
                <a:gridCol w="595941">
                  <a:extLst>
                    <a:ext uri="{9D8B030D-6E8A-4147-A177-3AD203B41FA5}">
                      <a16:colId xmlns:a16="http://schemas.microsoft.com/office/drawing/2014/main" val="20002"/>
                    </a:ext>
                  </a:extLst>
                </a:gridCol>
                <a:gridCol w="2664296">
                  <a:extLst>
                    <a:ext uri="{9D8B030D-6E8A-4147-A177-3AD203B41FA5}">
                      <a16:colId xmlns:a16="http://schemas.microsoft.com/office/drawing/2014/main" val="2711176387"/>
                    </a:ext>
                  </a:extLst>
                </a:gridCol>
              </a:tblGrid>
              <a:tr h="237843">
                <a:tc>
                  <a:txBody>
                    <a:bodyPr/>
                    <a:lstStyle/>
                    <a:p>
                      <a:pPr algn="ctr"/>
                      <a:r>
                        <a:rPr kumimoji="1" lang="ja-JP" altLang="en-US" sz="1000" b="1" dirty="0">
                          <a:solidFill>
                            <a:schemeClr val="bg1"/>
                          </a:solidFill>
                        </a:rPr>
                        <a:t>相談支援専門員研修：講義名</a:t>
                      </a:r>
                    </a:p>
                  </a:txBody>
                  <a:tcPr marL="82944" marR="82944" marT="41472" marB="41472">
                    <a:solidFill>
                      <a:srgbClr val="92D050"/>
                    </a:solidFill>
                  </a:tcPr>
                </a:tc>
                <a:tc>
                  <a:txBody>
                    <a:bodyPr/>
                    <a:lstStyle/>
                    <a:p>
                      <a:pPr algn="ctr"/>
                      <a:r>
                        <a:rPr kumimoji="1" lang="ja-JP" altLang="en-US" sz="1000" b="1" dirty="0">
                          <a:solidFill>
                            <a:schemeClr val="bg1"/>
                          </a:solidFill>
                        </a:rPr>
                        <a:t>時間数</a:t>
                      </a:r>
                    </a:p>
                  </a:txBody>
                  <a:tcPr marL="82944" marR="82944" marT="41472" marB="41472">
                    <a:solidFill>
                      <a:srgbClr val="92D050"/>
                    </a:solidFill>
                  </a:tcPr>
                </a:tc>
                <a:tc>
                  <a:txBody>
                    <a:bodyPr/>
                    <a:lstStyle/>
                    <a:p>
                      <a:pPr algn="ctr"/>
                      <a:r>
                        <a:rPr kumimoji="1" lang="ja-JP" altLang="en-US" sz="1000" b="1" dirty="0">
                          <a:solidFill>
                            <a:schemeClr val="bg1"/>
                          </a:solidFill>
                        </a:rPr>
                        <a:t>拡充理由</a:t>
                      </a:r>
                    </a:p>
                  </a:txBody>
                  <a:tcPr marL="82944" marR="82944" marT="41472" marB="41472">
                    <a:solidFill>
                      <a:srgbClr val="92D050"/>
                    </a:solidFill>
                  </a:tcPr>
                </a:tc>
                <a:extLst>
                  <a:ext uri="{0D108BD9-81ED-4DB2-BD59-A6C34878D82A}">
                    <a16:rowId xmlns:a16="http://schemas.microsoft.com/office/drawing/2014/main" val="10000"/>
                  </a:ext>
                </a:extLst>
              </a:tr>
              <a:tr h="237843">
                <a:tc>
                  <a:txBody>
                    <a:bodyPr/>
                    <a:lstStyle/>
                    <a:p>
                      <a:r>
                        <a:rPr kumimoji="1" lang="ja-JP" altLang="en-US" sz="900" dirty="0"/>
                        <a:t>障害児支援</a:t>
                      </a:r>
                      <a:endParaRPr kumimoji="1" lang="ja-JP" altLang="en-US" sz="900" u="sng" dirty="0">
                        <a:solidFill>
                          <a:srgbClr val="FF0000"/>
                        </a:solidFill>
                      </a:endParaRPr>
                    </a:p>
                  </a:txBody>
                  <a:tcPr marL="82944" marR="82944" marT="41472" marB="41472" anchor="ctr">
                    <a:noFill/>
                  </a:tcPr>
                </a:tc>
                <a:tc>
                  <a:txBody>
                    <a:bodyPr/>
                    <a:lstStyle/>
                    <a:p>
                      <a:pPr algn="r"/>
                      <a:r>
                        <a:rPr kumimoji="1" lang="en-US" altLang="ja-JP" sz="1000" u="none" dirty="0">
                          <a:solidFill>
                            <a:schemeClr val="tx1"/>
                          </a:solidFill>
                        </a:rPr>
                        <a:t>13h</a:t>
                      </a:r>
                      <a:endParaRPr kumimoji="1" lang="ja-JP" altLang="en-US" sz="1000" u="none" dirty="0">
                        <a:solidFill>
                          <a:schemeClr val="tx1"/>
                        </a:solidFill>
                      </a:endParaRPr>
                    </a:p>
                  </a:txBody>
                  <a:tcPr marL="82944" marR="82944" marT="41472" marB="41472" anchor="ctr">
                    <a:noFill/>
                  </a:tcPr>
                </a:tc>
                <a:tc>
                  <a:txBody>
                    <a:bodyPr/>
                    <a:lstStyle/>
                    <a:p>
                      <a:pPr algn="l"/>
                      <a:r>
                        <a:rPr kumimoji="1" lang="ja-JP" altLang="en-US" sz="1000" u="none" dirty="0">
                          <a:solidFill>
                            <a:schemeClr val="tx1"/>
                          </a:solidFill>
                        </a:rPr>
                        <a:t>相談支援の質の向上に向けた検討会とりまとめを踏まえた対応</a:t>
                      </a:r>
                    </a:p>
                  </a:txBody>
                  <a:tcPr marL="82944" marR="82944" marT="41472" marB="41472" anchor="ctr">
                    <a:noFill/>
                  </a:tcPr>
                </a:tc>
                <a:extLst>
                  <a:ext uri="{0D108BD9-81ED-4DB2-BD59-A6C34878D82A}">
                    <a16:rowId xmlns:a16="http://schemas.microsoft.com/office/drawing/2014/main" val="10003"/>
                  </a:ext>
                </a:extLst>
              </a:tr>
              <a:tr h="237843">
                <a:tc>
                  <a:txBody>
                    <a:bodyPr/>
                    <a:lstStyle/>
                    <a:p>
                      <a:r>
                        <a:rPr kumimoji="1" lang="ja-JP" altLang="en-US" sz="900" dirty="0"/>
                        <a:t>権利擁護・成年後見制度</a:t>
                      </a:r>
                    </a:p>
                  </a:txBody>
                  <a:tcPr marL="82944" marR="82944" marT="41472" marB="41472" anchor="ctr">
                    <a:noFill/>
                  </a:tcPr>
                </a:tc>
                <a:tc>
                  <a:txBody>
                    <a:bodyPr/>
                    <a:lstStyle/>
                    <a:p>
                      <a:pPr algn="r"/>
                      <a:r>
                        <a:rPr kumimoji="1" lang="en-US" altLang="ja-JP" sz="1000" dirty="0"/>
                        <a:t>14h</a:t>
                      </a:r>
                      <a:endParaRPr kumimoji="1" lang="ja-JP" altLang="en-US" sz="1000" dirty="0"/>
                    </a:p>
                  </a:txBody>
                  <a:tcPr marL="82944" marR="82944" marT="41472" marB="41472" anchor="ctr">
                    <a:noFill/>
                  </a:tcPr>
                </a:tc>
                <a:tc>
                  <a:txBody>
                    <a:bodyPr/>
                    <a:lstStyle/>
                    <a:p>
                      <a:pPr algn="l"/>
                      <a:endParaRPr kumimoji="1" lang="ja-JP" altLang="en-US" sz="1000" dirty="0"/>
                    </a:p>
                  </a:txBody>
                  <a:tcPr marL="82944" marR="82944" marT="41472" marB="41472" anchor="ctr">
                    <a:noFill/>
                  </a:tcPr>
                </a:tc>
                <a:extLst>
                  <a:ext uri="{0D108BD9-81ED-4DB2-BD59-A6C34878D82A}">
                    <a16:rowId xmlns:a16="http://schemas.microsoft.com/office/drawing/2014/main" val="10004"/>
                  </a:ext>
                </a:extLst>
              </a:tr>
              <a:tr h="237843">
                <a:tc>
                  <a:txBody>
                    <a:bodyPr/>
                    <a:lstStyle/>
                    <a:p>
                      <a:r>
                        <a:rPr kumimoji="1" lang="ja-JP" altLang="en-US" sz="900" dirty="0"/>
                        <a:t>地域移行・定着、触法</a:t>
                      </a:r>
                    </a:p>
                  </a:txBody>
                  <a:tcPr marL="82944" marR="82944" marT="41472" marB="41472" anchor="ctr">
                    <a:noFill/>
                  </a:tcP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13h</a:t>
                      </a:r>
                      <a:endParaRPr kumimoji="1" lang="ja-JP" altLang="en-US" sz="1000" dirty="0"/>
                    </a:p>
                  </a:txBody>
                  <a:tcPr marL="82944" marR="82944" marT="41472" marB="41472" anchor="ctr">
                    <a:noFill/>
                  </a:tcPr>
                </a:tc>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endParaRPr kumimoji="1" lang="ja-JP" altLang="en-US" sz="1000" dirty="0"/>
                    </a:p>
                  </a:txBody>
                  <a:tcPr marL="82944" marR="82944" marT="41472" marB="41472" anchor="ctr">
                    <a:noFill/>
                  </a:tcPr>
                </a:tc>
                <a:extLst>
                  <a:ext uri="{0D108BD9-81ED-4DB2-BD59-A6C34878D82A}">
                    <a16:rowId xmlns:a16="http://schemas.microsoft.com/office/drawing/2014/main" val="230399400"/>
                  </a:ext>
                </a:extLst>
              </a:tr>
              <a:tr h="237843">
                <a:tc>
                  <a:txBody>
                    <a:bodyPr/>
                    <a:lstStyle/>
                    <a:p>
                      <a:r>
                        <a:rPr kumimoji="1" lang="ja-JP" altLang="en-US" sz="900" dirty="0"/>
                        <a:t>セルフマネジメント</a:t>
                      </a:r>
                    </a:p>
                  </a:txBody>
                  <a:tcPr marL="82944" marR="82944" marT="41472" marB="41472" anchor="ctr">
                    <a:noFill/>
                  </a:tcP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6.5h</a:t>
                      </a:r>
                      <a:endParaRPr kumimoji="1" lang="ja-JP" altLang="en-US" sz="1000" dirty="0"/>
                    </a:p>
                  </a:txBody>
                  <a:tcPr marL="82944" marR="82944" marT="41472" marB="41472" anchor="ctr">
                    <a:noFill/>
                  </a:tcPr>
                </a:tc>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endParaRPr kumimoji="1" lang="ja-JP" altLang="en-US" sz="1000" dirty="0"/>
                    </a:p>
                  </a:txBody>
                  <a:tcPr marL="82944" marR="82944" marT="41472" marB="41472" anchor="ctr">
                    <a:noFill/>
                  </a:tcPr>
                </a:tc>
                <a:extLst>
                  <a:ext uri="{0D108BD9-81ED-4DB2-BD59-A6C34878D82A}">
                    <a16:rowId xmlns:a16="http://schemas.microsoft.com/office/drawing/2014/main" val="4127991188"/>
                  </a:ext>
                </a:extLst>
              </a:tr>
              <a:tr h="237843">
                <a:tc>
                  <a:txBody>
                    <a:bodyPr/>
                    <a:lstStyle/>
                    <a:p>
                      <a:r>
                        <a:rPr kumimoji="1" lang="ja-JP" altLang="en-US" sz="900" dirty="0"/>
                        <a:t>スーパービジョン・管理・面接技術</a:t>
                      </a:r>
                      <a:endParaRPr kumimoji="1" lang="ja-JP" altLang="en-US" sz="900" u="sng" dirty="0">
                        <a:solidFill>
                          <a:srgbClr val="FF0000"/>
                        </a:solidFill>
                      </a:endParaRPr>
                    </a:p>
                  </a:txBody>
                  <a:tcPr marL="82944" marR="82944" marT="41472" marB="41472" anchor="ctr">
                    <a:noFill/>
                  </a:tcP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u="none">
                          <a:solidFill>
                            <a:sysClr val="windowText" lastClr="000000"/>
                          </a:solidFill>
                        </a:rPr>
                        <a:t>6.5h</a:t>
                      </a:r>
                      <a:endParaRPr kumimoji="1" lang="ja-JP" altLang="en-US" sz="1000" u="none" dirty="0">
                        <a:solidFill>
                          <a:sysClr val="windowText" lastClr="000000"/>
                        </a:solidFill>
                      </a:endParaRPr>
                    </a:p>
                  </a:txBody>
                  <a:tcPr marL="82944" marR="82944" marT="41472" marB="41472" anchor="ctr">
                    <a:noFill/>
                  </a:tcPr>
                </a:tc>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endParaRPr kumimoji="1" lang="ja-JP" altLang="en-US" sz="1000" b="0" u="sng" dirty="0">
                        <a:solidFill>
                          <a:srgbClr val="FF0000"/>
                        </a:solidFill>
                        <a:latin typeface="+mn-ea"/>
                        <a:ea typeface="+mn-ea"/>
                      </a:endParaRPr>
                    </a:p>
                  </a:txBody>
                  <a:tcPr marL="82944" marR="82944" marT="41472" marB="41472" anchor="ctr">
                    <a:noFill/>
                  </a:tcPr>
                </a:tc>
                <a:extLst>
                  <a:ext uri="{0D108BD9-81ED-4DB2-BD59-A6C34878D82A}">
                    <a16:rowId xmlns:a16="http://schemas.microsoft.com/office/drawing/2014/main" val="1926103195"/>
                  </a:ext>
                </a:extLst>
              </a:tr>
              <a:tr h="237843">
                <a:tc>
                  <a:txBody>
                    <a:bodyPr/>
                    <a:lstStyle/>
                    <a:p>
                      <a:r>
                        <a:rPr kumimoji="1" lang="ja-JP" altLang="en-US" sz="900" dirty="0"/>
                        <a:t>意思決定支援</a:t>
                      </a:r>
                    </a:p>
                  </a:txBody>
                  <a:tcPr marL="82944" marR="82944" marT="41472" marB="41472" anchor="ctr">
                    <a:noFill/>
                  </a:tcPr>
                </a:tc>
                <a:tc>
                  <a:txBody>
                    <a:bodyPr/>
                    <a:lstStyle/>
                    <a:p>
                      <a:pPr marL="0" marR="0" lvl="0" indent="0" algn="r" defTabSz="911945" rtl="0" eaLnBrk="1" fontAlgn="auto" latinLnBrk="0" hangingPunct="1">
                        <a:lnSpc>
                          <a:spcPct val="100000"/>
                        </a:lnSpc>
                        <a:spcBef>
                          <a:spcPts val="0"/>
                        </a:spcBef>
                        <a:spcAft>
                          <a:spcPts val="0"/>
                        </a:spcAft>
                        <a:buClrTx/>
                        <a:buSzTx/>
                        <a:buFontTx/>
                        <a:buNone/>
                        <a:tabLst/>
                        <a:defRPr/>
                      </a:pPr>
                      <a:r>
                        <a:rPr kumimoji="1" lang="en-US" altLang="ja-JP" sz="1000" dirty="0"/>
                        <a:t>6h</a:t>
                      </a:r>
                      <a:endParaRPr kumimoji="1" lang="ja-JP" altLang="en-US" sz="1000" dirty="0"/>
                    </a:p>
                  </a:txBody>
                  <a:tcPr marL="82944" marR="82944" marT="41472" marB="41472" anchor="ctr">
                    <a:noFill/>
                  </a:tcPr>
                </a:tc>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endParaRPr kumimoji="1" lang="ja-JP" altLang="en-US" sz="1000" dirty="0"/>
                    </a:p>
                  </a:txBody>
                  <a:tcPr marL="82944" marR="82944" marT="41472" marB="41472" anchor="ctr">
                    <a:noFill/>
                  </a:tcPr>
                </a:tc>
                <a:extLst>
                  <a:ext uri="{0D108BD9-81ED-4DB2-BD59-A6C34878D82A}">
                    <a16:rowId xmlns:a16="http://schemas.microsoft.com/office/drawing/2014/main" val="102216500"/>
                  </a:ext>
                </a:extLst>
              </a:tr>
              <a:tr h="237843">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rPr>
                        <a:t>就労支援</a:t>
                      </a:r>
                    </a:p>
                  </a:txBody>
                  <a:tcPr marL="82944" marR="82944" marT="41472" marB="41472" anchor="ctr">
                    <a:noFill/>
                  </a:tcPr>
                </a:tc>
                <a:tc>
                  <a:txBody>
                    <a:bodyPr/>
                    <a:lstStyle/>
                    <a:p>
                      <a:pPr algn="r"/>
                      <a:r>
                        <a:rPr kumimoji="1" lang="en-US" altLang="ja-JP" sz="1000" u="none" dirty="0">
                          <a:solidFill>
                            <a:schemeClr val="tx1"/>
                          </a:solidFill>
                        </a:rPr>
                        <a:t>14h</a:t>
                      </a:r>
                      <a:endParaRPr kumimoji="1" lang="ja-JP" altLang="en-US" sz="1000" u="none" dirty="0">
                        <a:solidFill>
                          <a:schemeClr val="tx1"/>
                        </a:solidFill>
                      </a:endParaRPr>
                    </a:p>
                  </a:txBody>
                  <a:tcPr marL="82944" marR="82944" marT="41472" marB="41472" anchor="ctr">
                    <a:noFill/>
                  </a:tcPr>
                </a:tc>
                <a:tc>
                  <a:txBody>
                    <a:bodyPr/>
                    <a:lstStyle/>
                    <a:p>
                      <a:pPr algn="l"/>
                      <a:r>
                        <a:rPr kumimoji="1" lang="ja-JP" altLang="en-US" sz="1000" u="none" dirty="0">
                          <a:solidFill>
                            <a:schemeClr val="tx1"/>
                          </a:solidFill>
                        </a:rPr>
                        <a:t>障害者雇用・福祉施策の連携強化に関する検討会における報告内容を踏まえた対応</a:t>
                      </a:r>
                    </a:p>
                  </a:txBody>
                  <a:tcPr marL="82944" marR="82944" marT="41472" marB="41472" anchor="ctr">
                    <a:noFill/>
                  </a:tcPr>
                </a:tc>
                <a:extLst>
                  <a:ext uri="{0D108BD9-81ED-4DB2-BD59-A6C34878D82A}">
                    <a16:rowId xmlns:a16="http://schemas.microsoft.com/office/drawing/2014/main" val="745201205"/>
                  </a:ext>
                </a:extLst>
              </a:tr>
              <a:tr h="237843">
                <a:tc>
                  <a:txBody>
                    <a:bodyPr/>
                    <a:lstStyle/>
                    <a:p>
                      <a:pPr marL="0" marR="0" lvl="0" indent="0" algn="l" defTabSz="911945"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rPr>
                        <a:t>介護支援専門員との連携・相互理解</a:t>
                      </a:r>
                    </a:p>
                  </a:txBody>
                  <a:tcPr marL="82944" marR="82944" marT="41472" marB="41472" anchor="ctr">
                    <a:noFill/>
                  </a:tcPr>
                </a:tc>
                <a:tc>
                  <a:txBody>
                    <a:bodyPr/>
                    <a:lstStyle/>
                    <a:p>
                      <a:pPr algn="r"/>
                      <a:r>
                        <a:rPr kumimoji="1" lang="en-US" altLang="ja-JP" sz="1000" u="none" dirty="0">
                          <a:solidFill>
                            <a:schemeClr val="tx1"/>
                          </a:solidFill>
                        </a:rPr>
                        <a:t>10.5h</a:t>
                      </a:r>
                      <a:endParaRPr kumimoji="1" lang="ja-JP" altLang="en-US" sz="1000" u="none" dirty="0">
                        <a:solidFill>
                          <a:schemeClr val="tx1"/>
                        </a:solidFill>
                      </a:endParaRPr>
                    </a:p>
                  </a:txBody>
                  <a:tcPr marL="82944" marR="82944" marT="41472" marB="41472" anchor="ctr">
                    <a:noFill/>
                  </a:tcPr>
                </a:tc>
                <a:tc>
                  <a:txBody>
                    <a:bodyPr/>
                    <a:lstStyle/>
                    <a:p>
                      <a:pPr algn="l"/>
                      <a:r>
                        <a:rPr lang="ja-JP" altLang="en-US" sz="1000" b="0" u="none" dirty="0">
                          <a:solidFill>
                            <a:schemeClr val="tx1"/>
                          </a:solidFill>
                          <a:latin typeface="+mn-ea"/>
                          <a:ea typeface="+mn-ea"/>
                          <a:cs typeface="メイリオ" pitchFamily="50" charset="-128"/>
                          <a:sym typeface="メイリオ" pitchFamily="50" charset="-128"/>
                        </a:rPr>
                        <a:t>社会保障審議会障害者部会報告書や相談支援の質の向上に向けた検討会とりまとめを踏まえた対応</a:t>
                      </a:r>
                      <a:endParaRPr kumimoji="1" lang="ja-JP" altLang="en-US" sz="1000" b="0" u="none" dirty="0">
                        <a:solidFill>
                          <a:schemeClr val="tx1"/>
                        </a:solidFill>
                        <a:latin typeface="+mn-ea"/>
                        <a:ea typeface="+mn-ea"/>
                      </a:endParaRPr>
                    </a:p>
                  </a:txBody>
                  <a:tcPr marL="82944" marR="82944" marT="41472" marB="41472" anchor="ctr">
                    <a:noFill/>
                  </a:tcPr>
                </a:tc>
                <a:extLst>
                  <a:ext uri="{0D108BD9-81ED-4DB2-BD59-A6C34878D82A}">
                    <a16:rowId xmlns:a16="http://schemas.microsoft.com/office/drawing/2014/main" val="4167550445"/>
                  </a:ext>
                </a:extLst>
              </a:tr>
            </a:tbl>
          </a:graphicData>
        </a:graphic>
      </p:graphicFrame>
      <p:sp>
        <p:nvSpPr>
          <p:cNvPr id="59" name="テキスト ボックス 58">
            <a:extLst>
              <a:ext uri="{FF2B5EF4-FFF2-40B4-BE49-F238E27FC236}">
                <a16:creationId xmlns:a16="http://schemas.microsoft.com/office/drawing/2014/main" id="{8544AC2A-6D56-4615-A0B7-31445DBE93FF}"/>
              </a:ext>
            </a:extLst>
          </p:cNvPr>
          <p:cNvSpPr txBox="1"/>
          <p:nvPr/>
        </p:nvSpPr>
        <p:spPr>
          <a:xfrm>
            <a:off x="3656856" y="6043354"/>
            <a:ext cx="5400599" cy="415498"/>
          </a:xfrm>
          <a:prstGeom prst="rect">
            <a:avLst/>
          </a:prstGeom>
          <a:noFill/>
        </p:spPr>
        <p:txBody>
          <a:bodyPr wrap="square" rtlCol="0">
            <a:spAutoFit/>
          </a:bodyPr>
          <a:lstStyle/>
          <a:p>
            <a:pPr marL="93663" indent="-93663"/>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意思決定支援、障害児支援及び就労支援のカリキュラムは相談支援専門員、サービス管理責任者・児童発達支援管理責任者に共通。</a:t>
            </a:r>
          </a:p>
        </p:txBody>
      </p:sp>
      <p:sp>
        <p:nvSpPr>
          <p:cNvPr id="60" name="正方形/長方形 59">
            <a:extLst>
              <a:ext uri="{FF2B5EF4-FFF2-40B4-BE49-F238E27FC236}">
                <a16:creationId xmlns:a16="http://schemas.microsoft.com/office/drawing/2014/main" id="{3D633761-975B-4A3C-9EFE-08E7AC2F835A}"/>
              </a:ext>
            </a:extLst>
          </p:cNvPr>
          <p:cNvSpPr/>
          <p:nvPr/>
        </p:nvSpPr>
        <p:spPr>
          <a:xfrm>
            <a:off x="3759950" y="1732210"/>
            <a:ext cx="5297505" cy="688504"/>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角丸四角形 8">
            <a:extLst>
              <a:ext uri="{FF2B5EF4-FFF2-40B4-BE49-F238E27FC236}">
                <a16:creationId xmlns:a16="http://schemas.microsoft.com/office/drawing/2014/main" id="{BAA4CCE8-6F89-42BB-80CD-C8A4ECFDC75A}"/>
              </a:ext>
            </a:extLst>
          </p:cNvPr>
          <p:cNvSpPr/>
          <p:nvPr/>
        </p:nvSpPr>
        <p:spPr>
          <a:xfrm>
            <a:off x="4599879" y="2526373"/>
            <a:ext cx="4673601" cy="4714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R6</a:t>
            </a:r>
            <a:r>
              <a:rPr kumimoji="1" lang="ja-JP" altLang="en-US" sz="1200" b="1" dirty="0">
                <a:solidFill>
                  <a:schemeClr val="bg1"/>
                </a:solidFill>
              </a:rPr>
              <a:t>年度もサビ児管指導者養成研修事業の中で実施予定 </a:t>
            </a:r>
            <a:r>
              <a:rPr kumimoji="1" lang="en-US" altLang="ja-JP" sz="1200" b="1" dirty="0">
                <a:solidFill>
                  <a:schemeClr val="bg1"/>
                </a:solidFill>
              </a:rPr>
              <a:t>(9</a:t>
            </a:r>
            <a:r>
              <a:rPr kumimoji="1" lang="ja-JP" altLang="en-US" sz="1200" b="1" dirty="0">
                <a:solidFill>
                  <a:schemeClr val="bg1"/>
                </a:solidFill>
              </a:rPr>
              <a:t>月</a:t>
            </a:r>
            <a:r>
              <a:rPr kumimoji="1" lang="en-US" altLang="ja-JP" sz="1200" b="1" dirty="0">
                <a:solidFill>
                  <a:schemeClr val="bg1"/>
                </a:solidFill>
              </a:rPr>
              <a:t>10</a:t>
            </a:r>
            <a:r>
              <a:rPr kumimoji="1" lang="ja-JP" altLang="en-US" sz="1200" b="1" dirty="0">
                <a:solidFill>
                  <a:schemeClr val="bg1"/>
                </a:solidFill>
              </a:rPr>
              <a:t>日</a:t>
            </a:r>
            <a:r>
              <a:rPr kumimoji="1" lang="en-US" altLang="ja-JP" sz="1200" b="1" dirty="0">
                <a:solidFill>
                  <a:schemeClr val="bg1"/>
                </a:solidFill>
              </a:rPr>
              <a:t>)</a:t>
            </a:r>
          </a:p>
          <a:p>
            <a:pPr algn="ctr"/>
            <a:r>
              <a:rPr kumimoji="1" lang="ja-JP" altLang="en-US" sz="1050" b="1" dirty="0">
                <a:solidFill>
                  <a:schemeClr val="bg1"/>
                </a:solidFill>
              </a:rPr>
              <a:t>→</a:t>
            </a:r>
            <a:r>
              <a:rPr kumimoji="1" lang="en-US" altLang="ja-JP" sz="1050" b="1" dirty="0">
                <a:solidFill>
                  <a:schemeClr val="bg1"/>
                </a:solidFill>
              </a:rPr>
              <a:t> </a:t>
            </a:r>
            <a:r>
              <a:rPr kumimoji="1" lang="ja-JP" altLang="en-US" sz="1050" b="1" dirty="0">
                <a:solidFill>
                  <a:schemeClr val="bg1"/>
                </a:solidFill>
              </a:rPr>
              <a:t>専門コース別部分は、サビ児管研修本体部分と別個に受講者を募集予定</a:t>
            </a:r>
          </a:p>
        </p:txBody>
      </p:sp>
      <p:sp>
        <p:nvSpPr>
          <p:cNvPr id="64" name="屈折矢印 9">
            <a:extLst>
              <a:ext uri="{FF2B5EF4-FFF2-40B4-BE49-F238E27FC236}">
                <a16:creationId xmlns:a16="http://schemas.microsoft.com/office/drawing/2014/main" id="{6CC41927-3F7F-4328-B236-89DEB93806A0}"/>
              </a:ext>
            </a:extLst>
          </p:cNvPr>
          <p:cNvSpPr/>
          <p:nvPr/>
        </p:nvSpPr>
        <p:spPr>
          <a:xfrm rot="5400000">
            <a:off x="4106211" y="2432267"/>
            <a:ext cx="494558" cy="471452"/>
          </a:xfrm>
          <a:prstGeom prst="ben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142726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a:t>令和６年度の指導者養成研修の実施について</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23</a:t>
            </a:fld>
            <a:endParaRPr lang="en-US" dirty="0"/>
          </a:p>
        </p:txBody>
      </p:sp>
      <p:sp>
        <p:nvSpPr>
          <p:cNvPr id="11" name="角丸四角形 10"/>
          <p:cNvSpPr/>
          <p:nvPr/>
        </p:nvSpPr>
        <p:spPr>
          <a:xfrm>
            <a:off x="668040" y="4077072"/>
            <a:ext cx="8529527" cy="2664296"/>
          </a:xfrm>
          <a:prstGeom prst="roundRect">
            <a:avLst>
              <a:gd name="adj" fmla="val 920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a:solidFill>
                  <a:sysClr val="windowText" lastClr="000000"/>
                </a:solidFill>
              </a:rPr>
              <a:t>サービス管理責任者・児童発達支援管理責任者指導者養成研修会</a:t>
            </a:r>
            <a:endParaRPr kumimoji="1" lang="ja-JP" altLang="en-US" sz="1600" b="1" dirty="0">
              <a:solidFill>
                <a:sysClr val="windowText" lastClr="000000"/>
              </a:solidFill>
            </a:endParaRPr>
          </a:p>
        </p:txBody>
      </p:sp>
      <p:sp>
        <p:nvSpPr>
          <p:cNvPr id="4" name="正方形/長方形 3"/>
          <p:cNvSpPr/>
          <p:nvPr/>
        </p:nvSpPr>
        <p:spPr>
          <a:xfrm>
            <a:off x="1208584" y="4630486"/>
            <a:ext cx="3096344" cy="1014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専門コース別研修</a:t>
            </a:r>
          </a:p>
          <a:p>
            <a:pPr algn="ctr"/>
            <a:r>
              <a:rPr kumimoji="1" lang="ja-JP" altLang="en-US" sz="1200" dirty="0">
                <a:solidFill>
                  <a:schemeClr val="bg1"/>
                </a:solidFill>
              </a:rPr>
              <a:t>（サビ児管・相談支援共通カリキュラム）</a:t>
            </a:r>
          </a:p>
          <a:p>
            <a:pPr algn="ctr"/>
            <a:r>
              <a:rPr kumimoji="1" lang="ja-JP" altLang="en-US" sz="1200" dirty="0">
                <a:solidFill>
                  <a:schemeClr val="bg1"/>
                </a:solidFill>
              </a:rPr>
              <a:t>１日間　オンライン</a:t>
            </a:r>
          </a:p>
        </p:txBody>
      </p:sp>
      <p:sp>
        <p:nvSpPr>
          <p:cNvPr id="15" name="正方形/長方形 14"/>
          <p:cNvSpPr/>
          <p:nvPr/>
        </p:nvSpPr>
        <p:spPr>
          <a:xfrm>
            <a:off x="4448944" y="4630486"/>
            <a:ext cx="4176465" cy="1014032"/>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基礎研修・実践研修・更新研修</a:t>
            </a:r>
          </a:p>
          <a:p>
            <a:pPr algn="ctr"/>
            <a:endParaRPr kumimoji="1" lang="en-US" altLang="ja-JP" sz="1200" dirty="0">
              <a:solidFill>
                <a:sysClr val="windowText" lastClr="000000"/>
              </a:solidFill>
            </a:endParaRPr>
          </a:p>
          <a:p>
            <a:pPr algn="ctr"/>
            <a:r>
              <a:rPr kumimoji="1" lang="ja-JP" altLang="en-US" sz="1200" dirty="0">
                <a:solidFill>
                  <a:sysClr val="windowText" lastClr="000000"/>
                </a:solidFill>
              </a:rPr>
              <a:t>３日間　国立障害者リハビリテーションセンター学院</a:t>
            </a:r>
          </a:p>
        </p:txBody>
      </p:sp>
      <p:sp>
        <p:nvSpPr>
          <p:cNvPr id="16" name="正方形/長方形 15"/>
          <p:cNvSpPr/>
          <p:nvPr/>
        </p:nvSpPr>
        <p:spPr>
          <a:xfrm>
            <a:off x="4448942" y="6237312"/>
            <a:ext cx="4176465" cy="32867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９月１１日（水）～９月１３日（金）</a:t>
            </a:r>
            <a:endParaRPr kumimoji="1" lang="ja-JP" altLang="en-US" sz="1200" dirty="0">
              <a:solidFill>
                <a:schemeClr val="bg1"/>
              </a:solidFill>
            </a:endParaRPr>
          </a:p>
        </p:txBody>
      </p:sp>
      <p:sp>
        <p:nvSpPr>
          <p:cNvPr id="17" name="正方形/長方形 16"/>
          <p:cNvSpPr/>
          <p:nvPr/>
        </p:nvSpPr>
        <p:spPr>
          <a:xfrm>
            <a:off x="1208584" y="5677978"/>
            <a:ext cx="3096344" cy="487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専門コース別研修に従事する者</a:t>
            </a:r>
          </a:p>
          <a:p>
            <a:pPr algn="ctr"/>
            <a:r>
              <a:rPr kumimoji="1" lang="ja-JP" altLang="en-US" sz="1200" dirty="0">
                <a:solidFill>
                  <a:schemeClr val="bg1"/>
                </a:solidFill>
              </a:rPr>
              <a:t>（サビ児管・</a:t>
            </a:r>
            <a:r>
              <a:rPr kumimoji="1" lang="ja-JP" altLang="en-US" sz="1200" b="1" u="sng" dirty="0">
                <a:solidFill>
                  <a:schemeClr val="bg1"/>
                </a:solidFill>
              </a:rPr>
              <a:t>相談</a:t>
            </a:r>
            <a:r>
              <a:rPr kumimoji="1" lang="ja-JP" altLang="en-US" sz="1200" b="1" u="sng">
                <a:solidFill>
                  <a:schemeClr val="bg1"/>
                </a:solidFill>
              </a:rPr>
              <a:t>支援</a:t>
            </a:r>
            <a:r>
              <a:rPr kumimoji="1" lang="ja-JP" altLang="en-US" sz="1200">
                <a:solidFill>
                  <a:schemeClr val="bg1"/>
                </a:solidFill>
              </a:rPr>
              <a:t>双方）</a:t>
            </a:r>
            <a:endParaRPr kumimoji="1" lang="ja-JP" altLang="en-US" sz="1200" dirty="0">
              <a:solidFill>
                <a:schemeClr val="bg1"/>
              </a:solidFill>
            </a:endParaRPr>
          </a:p>
        </p:txBody>
      </p:sp>
      <p:sp>
        <p:nvSpPr>
          <p:cNvPr id="18" name="正方形/長方形 17"/>
          <p:cNvSpPr/>
          <p:nvPr/>
        </p:nvSpPr>
        <p:spPr>
          <a:xfrm>
            <a:off x="4448944" y="5677978"/>
            <a:ext cx="4176465" cy="487326"/>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ysClr val="windowText" lastClr="000000"/>
                </a:solidFill>
              </a:rPr>
              <a:t>サビ児管研修に従事する者</a:t>
            </a:r>
            <a:endParaRPr kumimoji="1" lang="ja-JP" altLang="en-US" sz="1200" dirty="0">
              <a:solidFill>
                <a:sysClr val="windowText" lastClr="000000"/>
              </a:solidFill>
            </a:endParaRPr>
          </a:p>
        </p:txBody>
      </p:sp>
      <p:sp>
        <p:nvSpPr>
          <p:cNvPr id="3" name="角丸四角形 2"/>
          <p:cNvSpPr/>
          <p:nvPr/>
        </p:nvSpPr>
        <p:spPr>
          <a:xfrm>
            <a:off x="671944" y="1484784"/>
            <a:ext cx="8529527" cy="2143510"/>
          </a:xfrm>
          <a:prstGeom prst="roundRect">
            <a:avLst>
              <a:gd name="adj" fmla="val 920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a:solidFill>
                  <a:sysClr val="windowText" lastClr="000000"/>
                </a:solidFill>
              </a:rPr>
              <a:t>相談支援従事者指導者養成研修会</a:t>
            </a:r>
            <a:endParaRPr kumimoji="1" lang="ja-JP" altLang="en-US" sz="1600" b="1" dirty="0">
              <a:solidFill>
                <a:sysClr val="windowText" lastClr="000000"/>
              </a:solidFill>
            </a:endParaRPr>
          </a:p>
        </p:txBody>
      </p:sp>
      <p:sp>
        <p:nvSpPr>
          <p:cNvPr id="25" name="正方形/長方形 24"/>
          <p:cNvSpPr/>
          <p:nvPr/>
        </p:nvSpPr>
        <p:spPr>
          <a:xfrm>
            <a:off x="1208584" y="2003478"/>
            <a:ext cx="4680520" cy="6627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「本体」</a:t>
            </a:r>
          </a:p>
          <a:p>
            <a:pPr algn="ctr"/>
            <a:r>
              <a:rPr kumimoji="1" lang="ja-JP" altLang="en-US" sz="1200" dirty="0">
                <a:solidFill>
                  <a:schemeClr val="bg1"/>
                </a:solidFill>
              </a:rPr>
              <a:t>３日間　国立障害者リハビリテーションセンター学院</a:t>
            </a:r>
          </a:p>
        </p:txBody>
      </p:sp>
      <p:sp>
        <p:nvSpPr>
          <p:cNvPr id="26" name="正方形/長方形 25"/>
          <p:cNvSpPr/>
          <p:nvPr/>
        </p:nvSpPr>
        <p:spPr>
          <a:xfrm>
            <a:off x="6392863" y="2003478"/>
            <a:ext cx="2232546" cy="662710"/>
          </a:xfrm>
          <a:prstGeom prst="rect">
            <a:avLst/>
          </a:prstGeom>
          <a:solidFill>
            <a:srgbClr val="B9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「フォローアップ」</a:t>
            </a:r>
            <a:endParaRPr kumimoji="1" lang="en-US" altLang="ja-JP" sz="1200">
              <a:solidFill>
                <a:schemeClr val="bg1"/>
              </a:solidFill>
            </a:endParaRPr>
          </a:p>
          <a:p>
            <a:pPr algn="ctr"/>
            <a:r>
              <a:rPr kumimoji="1" lang="ja-JP" altLang="en-US" sz="1200">
                <a:solidFill>
                  <a:schemeClr val="bg1"/>
                </a:solidFill>
              </a:rPr>
              <a:t>１日間　オンライン</a:t>
            </a:r>
            <a:endParaRPr kumimoji="1" lang="ja-JP" altLang="en-US" sz="1200" dirty="0">
              <a:solidFill>
                <a:schemeClr val="bg1"/>
              </a:solidFill>
            </a:endParaRPr>
          </a:p>
        </p:txBody>
      </p:sp>
      <p:sp>
        <p:nvSpPr>
          <p:cNvPr id="27" name="正方形/長方形 26"/>
          <p:cNvSpPr/>
          <p:nvPr/>
        </p:nvSpPr>
        <p:spPr>
          <a:xfrm>
            <a:off x="1208584" y="3155606"/>
            <a:ext cx="4680520" cy="328672"/>
          </a:xfrm>
          <a:prstGeom prst="rect">
            <a:avLst/>
          </a:prstGeom>
          <a:solidFill>
            <a:srgbClr val="B9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６月１９日（水）～６月２１日（金）</a:t>
            </a:r>
          </a:p>
        </p:txBody>
      </p:sp>
      <p:sp>
        <p:nvSpPr>
          <p:cNvPr id="28" name="正方形/長方形 27"/>
          <p:cNvSpPr/>
          <p:nvPr/>
        </p:nvSpPr>
        <p:spPr>
          <a:xfrm>
            <a:off x="1208583" y="2723558"/>
            <a:ext cx="7416823" cy="391408"/>
          </a:xfrm>
          <a:prstGeom prst="rect">
            <a:avLst/>
          </a:prstGeom>
          <a:solidFill>
            <a:srgbClr val="B9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都道府県における人材養成や地域の相談支援体制整備に関わる者において中心的役割をなす者★</a:t>
            </a:r>
          </a:p>
        </p:txBody>
      </p:sp>
      <p:sp>
        <p:nvSpPr>
          <p:cNvPr id="30" name="正方形/長方形 29"/>
          <p:cNvSpPr/>
          <p:nvPr/>
        </p:nvSpPr>
        <p:spPr>
          <a:xfrm>
            <a:off x="6392863" y="3155606"/>
            <a:ext cx="2232544" cy="328672"/>
          </a:xfrm>
          <a:prstGeom prst="rect">
            <a:avLst/>
          </a:prstGeom>
          <a:solidFill>
            <a:srgbClr val="B9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３月７日（金）</a:t>
            </a:r>
          </a:p>
        </p:txBody>
      </p:sp>
      <p:sp>
        <p:nvSpPr>
          <p:cNvPr id="7" name="十字形 6"/>
          <p:cNvSpPr/>
          <p:nvPr/>
        </p:nvSpPr>
        <p:spPr>
          <a:xfrm>
            <a:off x="5737002" y="1909488"/>
            <a:ext cx="845995" cy="845995"/>
          </a:xfrm>
          <a:prstGeom prst="plus">
            <a:avLst>
              <a:gd name="adj" fmla="val 3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角丸四角形吹き出し 7"/>
          <p:cNvSpPr/>
          <p:nvPr/>
        </p:nvSpPr>
        <p:spPr>
          <a:xfrm>
            <a:off x="272480" y="4437112"/>
            <a:ext cx="3600400" cy="345792"/>
          </a:xfrm>
          <a:prstGeom prst="wedgeRoundRectCallout">
            <a:avLst>
              <a:gd name="adj1" fmla="val -3794"/>
              <a:gd name="adj2" fmla="val 137528"/>
              <a:gd name="adj3" fmla="val 16667"/>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共通＝</a:t>
            </a:r>
            <a:r>
              <a:rPr kumimoji="1" lang="en-US" altLang="ja-JP" sz="1200">
                <a:solidFill>
                  <a:schemeClr val="bg1"/>
                </a:solidFill>
              </a:rPr>
              <a:t>【</a:t>
            </a:r>
            <a:r>
              <a:rPr kumimoji="1" lang="ja-JP" altLang="en-US" sz="1200">
                <a:solidFill>
                  <a:schemeClr val="bg1"/>
                </a:solidFill>
              </a:rPr>
              <a:t>意思決定支援、障害児支援、就労支援</a:t>
            </a:r>
            <a:r>
              <a:rPr kumimoji="1" lang="en-US" altLang="ja-JP" sz="1200">
                <a:solidFill>
                  <a:schemeClr val="bg1"/>
                </a:solidFill>
              </a:rPr>
              <a:t>】</a:t>
            </a:r>
            <a:endParaRPr kumimoji="1" lang="ja-JP" altLang="en-US" sz="1200" dirty="0">
              <a:solidFill>
                <a:schemeClr val="bg1"/>
              </a:solidFill>
            </a:endParaRPr>
          </a:p>
        </p:txBody>
      </p:sp>
      <p:sp>
        <p:nvSpPr>
          <p:cNvPr id="10" name="テキスト ボックス 9"/>
          <p:cNvSpPr txBox="1"/>
          <p:nvPr/>
        </p:nvSpPr>
        <p:spPr>
          <a:xfrm>
            <a:off x="360040" y="947457"/>
            <a:ext cx="8625408" cy="280846"/>
          </a:xfrm>
          <a:prstGeom prst="rect">
            <a:avLst/>
          </a:prstGeom>
          <a:noFill/>
        </p:spPr>
        <p:txBody>
          <a:bodyPr wrap="square" rtlCol="0">
            <a:spAutoFit/>
          </a:bodyPr>
          <a:lstStyle/>
          <a:p>
            <a:pPr algn="l">
              <a:lnSpc>
                <a:spcPts val="1400"/>
              </a:lnSpc>
              <a:spcAft>
                <a:spcPts val="600"/>
              </a:spcAft>
              <a:buClr>
                <a:schemeClr val="tx2"/>
              </a:buClr>
            </a:pPr>
            <a:r>
              <a:rPr kumimoji="1" lang="ja-JP" altLang="en-US" sz="1400" dirty="0"/>
              <a:t>専門コース別研修については、サビ児管研修の枠組み内で実施するので、受講者の選定等留意されたい。</a:t>
            </a:r>
            <a:endParaRPr kumimoji="1" lang="ja-JP" altLang="en-US" sz="1050" dirty="0"/>
          </a:p>
        </p:txBody>
      </p:sp>
      <p:sp>
        <p:nvSpPr>
          <p:cNvPr id="20" name="テキスト ボックス 19">
            <a:extLst>
              <a:ext uri="{FF2B5EF4-FFF2-40B4-BE49-F238E27FC236}">
                <a16:creationId xmlns:a16="http://schemas.microsoft.com/office/drawing/2014/main" id="{C1766667-AB3D-4F4D-903C-DDA8ED829873}"/>
              </a:ext>
            </a:extLst>
          </p:cNvPr>
          <p:cNvSpPr txBox="1"/>
          <p:nvPr/>
        </p:nvSpPr>
        <p:spPr>
          <a:xfrm>
            <a:off x="848544" y="3645024"/>
            <a:ext cx="8317718" cy="402033"/>
          </a:xfrm>
          <a:prstGeom prst="rect">
            <a:avLst/>
          </a:prstGeom>
          <a:noFill/>
        </p:spPr>
        <p:txBody>
          <a:bodyPr wrap="square" rtlCol="0">
            <a:spAutoFit/>
          </a:bodyPr>
          <a:lstStyle/>
          <a:p>
            <a:pPr algn="l">
              <a:lnSpc>
                <a:spcPts val="1200"/>
              </a:lnSpc>
              <a:spcAft>
                <a:spcPts val="600"/>
              </a:spcAft>
              <a:buClr>
                <a:schemeClr val="tx2"/>
              </a:buClr>
            </a:pPr>
            <a:r>
              <a:rPr kumimoji="1" lang="ja-JP" altLang="en-US" sz="1050" dirty="0"/>
              <a:t>★ ①各都道府県における研修全体の企画立案においてリーダー的役割をなす者及び②相談支援従事者養成研修事業・相談支援事業（相談支援体制整備事業）・ （自立支援）協議会を担当する都道府県職員を対象とする</a:t>
            </a:r>
          </a:p>
        </p:txBody>
      </p:sp>
      <p:sp>
        <p:nvSpPr>
          <p:cNvPr id="22" name="正方形/長方形 21">
            <a:extLst>
              <a:ext uri="{FF2B5EF4-FFF2-40B4-BE49-F238E27FC236}">
                <a16:creationId xmlns:a16="http://schemas.microsoft.com/office/drawing/2014/main" id="{7B61BCC4-52A9-4547-AB36-288FA4E61B02}"/>
              </a:ext>
            </a:extLst>
          </p:cNvPr>
          <p:cNvSpPr/>
          <p:nvPr/>
        </p:nvSpPr>
        <p:spPr>
          <a:xfrm>
            <a:off x="1208584" y="6237312"/>
            <a:ext cx="3096344" cy="328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９月１０日（火）</a:t>
            </a:r>
          </a:p>
        </p:txBody>
      </p:sp>
      <p:sp>
        <p:nvSpPr>
          <p:cNvPr id="21" name="角丸四角形吹き出し 7">
            <a:extLst>
              <a:ext uri="{FF2B5EF4-FFF2-40B4-BE49-F238E27FC236}">
                <a16:creationId xmlns:a16="http://schemas.microsoft.com/office/drawing/2014/main" id="{AB56062D-E9BB-436F-8036-7ED3864E5A54}"/>
              </a:ext>
            </a:extLst>
          </p:cNvPr>
          <p:cNvSpPr/>
          <p:nvPr/>
        </p:nvSpPr>
        <p:spPr>
          <a:xfrm>
            <a:off x="92459" y="6322321"/>
            <a:ext cx="1980221" cy="487326"/>
          </a:xfrm>
          <a:prstGeom prst="wedgeRoundRectCallout">
            <a:avLst>
              <a:gd name="adj1" fmla="val 61652"/>
              <a:gd name="adj2" fmla="val -96289"/>
              <a:gd name="adj3" fmla="val 16667"/>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rPr>
              <a:t>サビ児管国研修本体（３日）とは</a:t>
            </a:r>
            <a:r>
              <a:rPr kumimoji="1" lang="ja-JP" altLang="en-US" sz="1050" b="1" u="sng" dirty="0">
                <a:solidFill>
                  <a:schemeClr val="bg1"/>
                </a:solidFill>
              </a:rPr>
              <a:t>別の受講者を選定可</a:t>
            </a:r>
          </a:p>
        </p:txBody>
      </p:sp>
      <p:sp>
        <p:nvSpPr>
          <p:cNvPr id="23" name="テキスト ボックス 22">
            <a:extLst>
              <a:ext uri="{FF2B5EF4-FFF2-40B4-BE49-F238E27FC236}">
                <a16:creationId xmlns:a16="http://schemas.microsoft.com/office/drawing/2014/main" id="{EDDA8B7C-0F69-4B86-AC19-CACFB8751E0D}"/>
              </a:ext>
            </a:extLst>
          </p:cNvPr>
          <p:cNvSpPr txBox="1"/>
          <p:nvPr/>
        </p:nvSpPr>
        <p:spPr>
          <a:xfrm>
            <a:off x="5241032" y="90732"/>
            <a:ext cx="4608512" cy="278153"/>
          </a:xfrm>
          <a:prstGeom prst="rect">
            <a:avLst/>
          </a:prstGeom>
          <a:noFill/>
        </p:spPr>
        <p:txBody>
          <a:bodyPr wrap="square" rtlCol="0">
            <a:spAutoFit/>
          </a:bodyPr>
          <a:lstStyle/>
          <a:p>
            <a:pPr algn="r">
              <a:lnSpc>
                <a:spcPct val="120000"/>
              </a:lnSpc>
              <a:spcAft>
                <a:spcPts val="600"/>
              </a:spcAft>
              <a:buClr>
                <a:schemeClr val="tx2"/>
              </a:buClr>
            </a:pPr>
            <a:r>
              <a:rPr kumimoji="1" lang="ja-JP" altLang="en-US" sz="1050" dirty="0">
                <a:solidFill>
                  <a:schemeClr val="bg1"/>
                </a:solidFill>
              </a:rPr>
              <a:t>全国障害保健福祉主管課長会議</a:t>
            </a:r>
            <a:r>
              <a:rPr kumimoji="1" lang="en-US" altLang="ja-JP" sz="1050" dirty="0">
                <a:solidFill>
                  <a:schemeClr val="bg1"/>
                </a:solidFill>
              </a:rPr>
              <a:t>(R5.3.20)</a:t>
            </a:r>
            <a:r>
              <a:rPr kumimoji="1" lang="ja-JP" altLang="en-US" sz="1050" dirty="0">
                <a:solidFill>
                  <a:schemeClr val="bg1"/>
                </a:solidFill>
              </a:rPr>
              <a:t>資料を改変</a:t>
            </a:r>
          </a:p>
        </p:txBody>
      </p:sp>
    </p:spTree>
    <p:extLst>
      <p:ext uri="{BB962C8B-B14F-4D97-AF65-F5344CB8AC3E}">
        <p14:creationId xmlns:p14="http://schemas.microsoft.com/office/powerpoint/2010/main" val="288136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3107526"/>
            <a:ext cx="5137817" cy="1100301"/>
          </a:xfrm>
        </p:spPr>
        <p:txBody>
          <a:bodyPr/>
          <a:lstStyle/>
          <a:p>
            <a:pPr marL="0" indent="0">
              <a:buNone/>
            </a:pPr>
            <a:r>
              <a:rPr lang="ja-JP" altLang="en-US" b="1"/>
              <a:t>相談支援の検討・検証や支援者支援、</a:t>
            </a:r>
          </a:p>
          <a:p>
            <a:pPr marL="0" indent="0">
              <a:buNone/>
            </a:pPr>
            <a:r>
              <a:rPr lang="ja-JP" altLang="en-US" b="1"/>
              <a:t>現場に近いところでの人材育成の推進</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 altLang="ja-JP" sz="24000" spc="272">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5</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290983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9D645E07-AA0E-4DC5-EBFC-E9FBC3389F40}"/>
              </a:ext>
            </a:extLst>
          </p:cNvPr>
          <p:cNvSpPr/>
          <p:nvPr/>
        </p:nvSpPr>
        <p:spPr>
          <a:xfrm>
            <a:off x="992560" y="4642554"/>
            <a:ext cx="2304256" cy="946686"/>
          </a:xfrm>
          <a:prstGeom prst="roundRect">
            <a:avLst>
              <a:gd name="adj" fmla="val 10155"/>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a:p>
            <a:pPr algn="ctr"/>
            <a:endParaRPr kumimoji="1" lang="ja-JP" altLang="en-US" sz="1200" dirty="0">
              <a:solidFill>
                <a:sysClr val="windowText" lastClr="000000"/>
              </a:solidFill>
            </a:endParaRPr>
          </a:p>
          <a:p>
            <a:pPr algn="ctr"/>
            <a:endParaRPr kumimoji="1" lang="ja-JP" altLang="en-US" sz="1200" dirty="0">
              <a:solidFill>
                <a:sysClr val="windowText" lastClr="000000"/>
              </a:solidFill>
            </a:endParaRPr>
          </a:p>
          <a:p>
            <a:pPr algn="ctr"/>
            <a:r>
              <a:rPr kumimoji="1" lang="ja-JP" altLang="en-US" sz="1200" dirty="0">
                <a:solidFill>
                  <a:sysClr val="windowText" lastClr="000000"/>
                </a:solidFill>
              </a:rPr>
              <a:t>日常的なＯＪＴ</a:t>
            </a:r>
          </a:p>
        </p:txBody>
      </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a:t>相談支援専門員の養成と都道府県の役割</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25</a:t>
            </a:fld>
            <a:endParaRPr lang="en-US" dirty="0"/>
          </a:p>
        </p:txBody>
      </p:sp>
      <p:sp>
        <p:nvSpPr>
          <p:cNvPr id="5" name="四角形: 角を丸くする 4">
            <a:extLst>
              <a:ext uri="{FF2B5EF4-FFF2-40B4-BE49-F238E27FC236}">
                <a16:creationId xmlns:a16="http://schemas.microsoft.com/office/drawing/2014/main" id="{2492AE8F-9D85-4522-AD93-8092B762A47D}"/>
              </a:ext>
            </a:extLst>
          </p:cNvPr>
          <p:cNvSpPr/>
          <p:nvPr/>
        </p:nvSpPr>
        <p:spPr>
          <a:xfrm>
            <a:off x="1163488" y="2276872"/>
            <a:ext cx="2133328" cy="367272"/>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相談支援従事者養成研修</a:t>
            </a:r>
          </a:p>
          <a:p>
            <a:pPr algn="ctr"/>
            <a:r>
              <a:rPr kumimoji="1" lang="ja-JP" altLang="en-US" sz="900" dirty="0">
                <a:solidFill>
                  <a:sysClr val="windowText" lastClr="000000"/>
                </a:solidFill>
              </a:rPr>
              <a:t>（初任者・現任・専門コース別）</a:t>
            </a:r>
          </a:p>
        </p:txBody>
      </p:sp>
      <p:sp>
        <p:nvSpPr>
          <p:cNvPr id="6" name="四角形: 角を丸くする 5">
            <a:extLst>
              <a:ext uri="{FF2B5EF4-FFF2-40B4-BE49-F238E27FC236}">
                <a16:creationId xmlns:a16="http://schemas.microsoft.com/office/drawing/2014/main" id="{7A05D572-749D-4079-B3BF-909B86CC4EFF}"/>
              </a:ext>
            </a:extLst>
          </p:cNvPr>
          <p:cNvSpPr/>
          <p:nvPr/>
        </p:nvSpPr>
        <p:spPr>
          <a:xfrm>
            <a:off x="704528" y="1916832"/>
            <a:ext cx="6336704" cy="2079772"/>
          </a:xfrm>
          <a:prstGeom prst="roundRect">
            <a:avLst>
              <a:gd name="adj" fmla="val 6157"/>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1" name="四角形: 角を丸くする 10">
            <a:extLst>
              <a:ext uri="{FF2B5EF4-FFF2-40B4-BE49-F238E27FC236}">
                <a16:creationId xmlns:a16="http://schemas.microsoft.com/office/drawing/2014/main" id="{108CBE6B-B98A-4214-8B6C-D7113BCD5156}"/>
              </a:ext>
            </a:extLst>
          </p:cNvPr>
          <p:cNvSpPr/>
          <p:nvPr/>
        </p:nvSpPr>
        <p:spPr>
          <a:xfrm>
            <a:off x="992560" y="1725217"/>
            <a:ext cx="1519497"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研修の実施</a:t>
            </a:r>
          </a:p>
        </p:txBody>
      </p:sp>
      <p:sp>
        <p:nvSpPr>
          <p:cNvPr id="16" name="四角形: 角を丸くする 15">
            <a:extLst>
              <a:ext uri="{FF2B5EF4-FFF2-40B4-BE49-F238E27FC236}">
                <a16:creationId xmlns:a16="http://schemas.microsoft.com/office/drawing/2014/main" id="{D0D9FB59-FBCA-46EA-82DE-BD1AA747CCD2}"/>
              </a:ext>
            </a:extLst>
          </p:cNvPr>
          <p:cNvSpPr/>
          <p:nvPr/>
        </p:nvSpPr>
        <p:spPr>
          <a:xfrm>
            <a:off x="704528" y="4365103"/>
            <a:ext cx="6336703" cy="1808475"/>
          </a:xfrm>
          <a:prstGeom prst="roundRect">
            <a:avLst>
              <a:gd name="adj" fmla="val 7886"/>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7" name="四角形: 角を丸くする 16">
            <a:extLst>
              <a:ext uri="{FF2B5EF4-FFF2-40B4-BE49-F238E27FC236}">
                <a16:creationId xmlns:a16="http://schemas.microsoft.com/office/drawing/2014/main" id="{9445DBB7-31DF-431E-AD6E-5B208411E687}"/>
              </a:ext>
            </a:extLst>
          </p:cNvPr>
          <p:cNvSpPr/>
          <p:nvPr/>
        </p:nvSpPr>
        <p:spPr>
          <a:xfrm>
            <a:off x="992560" y="4221088"/>
            <a:ext cx="1519497"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OJT</a:t>
            </a:r>
            <a:r>
              <a:rPr kumimoji="1" lang="ja-JP" altLang="en-US" sz="1200" b="1" dirty="0">
                <a:solidFill>
                  <a:schemeClr val="bg1"/>
                </a:solidFill>
              </a:rPr>
              <a:t>の体制整備</a:t>
            </a:r>
          </a:p>
        </p:txBody>
      </p:sp>
      <p:sp>
        <p:nvSpPr>
          <p:cNvPr id="18" name="四角形: 角を丸くする 17">
            <a:extLst>
              <a:ext uri="{FF2B5EF4-FFF2-40B4-BE49-F238E27FC236}">
                <a16:creationId xmlns:a16="http://schemas.microsoft.com/office/drawing/2014/main" id="{D983BB5A-829E-4E21-BA58-3A99F56DC9B0}"/>
              </a:ext>
            </a:extLst>
          </p:cNvPr>
          <p:cNvSpPr/>
          <p:nvPr/>
        </p:nvSpPr>
        <p:spPr>
          <a:xfrm>
            <a:off x="1163488" y="3320988"/>
            <a:ext cx="2124236" cy="396044"/>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その他の研修</a:t>
            </a:r>
          </a:p>
        </p:txBody>
      </p:sp>
      <p:sp>
        <p:nvSpPr>
          <p:cNvPr id="20" name="四角形: 角を丸くする 19">
            <a:extLst>
              <a:ext uri="{FF2B5EF4-FFF2-40B4-BE49-F238E27FC236}">
                <a16:creationId xmlns:a16="http://schemas.microsoft.com/office/drawing/2014/main" id="{EB34DECB-3B95-424A-9FBF-902437F0FCEC}"/>
              </a:ext>
            </a:extLst>
          </p:cNvPr>
          <p:cNvSpPr/>
          <p:nvPr/>
        </p:nvSpPr>
        <p:spPr>
          <a:xfrm>
            <a:off x="5457294" y="2420888"/>
            <a:ext cx="1295906" cy="504056"/>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研修指導者の</a:t>
            </a:r>
          </a:p>
          <a:p>
            <a:pPr algn="ctr"/>
            <a:r>
              <a:rPr kumimoji="1" lang="ja-JP" altLang="en-US" sz="1200" dirty="0">
                <a:solidFill>
                  <a:sysClr val="windowText" lastClr="000000"/>
                </a:solidFill>
              </a:rPr>
              <a:t>確保・養成</a:t>
            </a:r>
          </a:p>
        </p:txBody>
      </p:sp>
      <p:sp>
        <p:nvSpPr>
          <p:cNvPr id="24" name="矢印: 左 23">
            <a:extLst>
              <a:ext uri="{FF2B5EF4-FFF2-40B4-BE49-F238E27FC236}">
                <a16:creationId xmlns:a16="http://schemas.microsoft.com/office/drawing/2014/main" id="{AF3338F6-3870-41A3-ACA2-F9FD89F2F5F3}"/>
              </a:ext>
            </a:extLst>
          </p:cNvPr>
          <p:cNvSpPr/>
          <p:nvPr/>
        </p:nvSpPr>
        <p:spPr>
          <a:xfrm>
            <a:off x="3368824" y="4833063"/>
            <a:ext cx="360040" cy="504056"/>
          </a:xfrm>
          <a:prstGeom prst="lef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6" name="矢印: 左 25">
            <a:extLst>
              <a:ext uri="{FF2B5EF4-FFF2-40B4-BE49-F238E27FC236}">
                <a16:creationId xmlns:a16="http://schemas.microsoft.com/office/drawing/2014/main" id="{C6F70FBE-AEBA-4662-892D-E845BAC3F866}"/>
              </a:ext>
            </a:extLst>
          </p:cNvPr>
          <p:cNvSpPr/>
          <p:nvPr/>
        </p:nvSpPr>
        <p:spPr>
          <a:xfrm>
            <a:off x="7401272" y="2379798"/>
            <a:ext cx="360040" cy="2700207"/>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7" name="四角形: 角を丸くする 26">
            <a:extLst>
              <a:ext uri="{FF2B5EF4-FFF2-40B4-BE49-F238E27FC236}">
                <a16:creationId xmlns:a16="http://schemas.microsoft.com/office/drawing/2014/main" id="{7E3BDFED-4711-4CB9-BF5A-8C6FE8694EC1}"/>
              </a:ext>
            </a:extLst>
          </p:cNvPr>
          <p:cNvSpPr/>
          <p:nvPr/>
        </p:nvSpPr>
        <p:spPr>
          <a:xfrm>
            <a:off x="7833320" y="3076192"/>
            <a:ext cx="1943809" cy="128890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人材育成体系</a:t>
            </a:r>
            <a:endParaRPr kumimoji="1" lang="en-US" altLang="ja-JP" sz="1200" b="1" dirty="0">
              <a:solidFill>
                <a:schemeClr val="tx1"/>
              </a:solidFill>
            </a:endParaRPr>
          </a:p>
          <a:p>
            <a:pPr algn="ctr"/>
            <a:r>
              <a:rPr kumimoji="1" lang="ja-JP" altLang="en-US" sz="1200" b="1" dirty="0">
                <a:solidFill>
                  <a:schemeClr val="tx1"/>
                </a:solidFill>
              </a:rPr>
              <a:t>⇒人材育成ビジョン</a:t>
            </a:r>
            <a:endParaRPr kumimoji="1" lang="en-US" altLang="ja-JP" sz="1200" b="1" dirty="0">
              <a:solidFill>
                <a:schemeClr val="tx1"/>
              </a:solidFill>
            </a:endParaRPr>
          </a:p>
          <a:p>
            <a:pPr algn="ctr"/>
            <a:endParaRPr kumimoji="1" lang="en-US" altLang="ja-JP" sz="1200" b="1" dirty="0">
              <a:solidFill>
                <a:schemeClr val="tx1"/>
              </a:solidFill>
            </a:endParaRPr>
          </a:p>
          <a:p>
            <a:pPr algn="ctr"/>
            <a:r>
              <a:rPr kumimoji="1" lang="ja-JP" altLang="en-US" sz="1200" b="1" dirty="0">
                <a:solidFill>
                  <a:schemeClr val="tx1"/>
                </a:solidFill>
              </a:rPr>
              <a:t>（自立支援）協議会等での検討・評価</a:t>
            </a:r>
          </a:p>
        </p:txBody>
      </p:sp>
      <p:sp>
        <p:nvSpPr>
          <p:cNvPr id="28" name="四角形: 角を丸くする 27">
            <a:extLst>
              <a:ext uri="{FF2B5EF4-FFF2-40B4-BE49-F238E27FC236}">
                <a16:creationId xmlns:a16="http://schemas.microsoft.com/office/drawing/2014/main" id="{D24F6FD7-AEEF-4728-9DE4-024A70C322C3}"/>
              </a:ext>
            </a:extLst>
          </p:cNvPr>
          <p:cNvSpPr/>
          <p:nvPr/>
        </p:nvSpPr>
        <p:spPr>
          <a:xfrm>
            <a:off x="344487" y="1484784"/>
            <a:ext cx="6903473" cy="5184576"/>
          </a:xfrm>
          <a:prstGeom prst="roundRect">
            <a:avLst>
              <a:gd name="adj" fmla="val 4193"/>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4" name="四角形: 角を丸くする 13">
            <a:extLst>
              <a:ext uri="{FF2B5EF4-FFF2-40B4-BE49-F238E27FC236}">
                <a16:creationId xmlns:a16="http://schemas.microsoft.com/office/drawing/2014/main" id="{CCE09611-82B5-4CC1-A578-DA65C4848173}"/>
              </a:ext>
            </a:extLst>
          </p:cNvPr>
          <p:cNvSpPr/>
          <p:nvPr/>
        </p:nvSpPr>
        <p:spPr>
          <a:xfrm>
            <a:off x="632520" y="1318455"/>
            <a:ext cx="1947881" cy="2880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相談支援専門員の養成</a:t>
            </a:r>
          </a:p>
        </p:txBody>
      </p:sp>
      <p:sp>
        <p:nvSpPr>
          <p:cNvPr id="29" name="四角形: 角を丸くする 28">
            <a:extLst>
              <a:ext uri="{FF2B5EF4-FFF2-40B4-BE49-F238E27FC236}">
                <a16:creationId xmlns:a16="http://schemas.microsoft.com/office/drawing/2014/main" id="{86AD7CF4-13FF-4D9A-8273-CB64EBA7668A}"/>
              </a:ext>
            </a:extLst>
          </p:cNvPr>
          <p:cNvSpPr/>
          <p:nvPr/>
        </p:nvSpPr>
        <p:spPr>
          <a:xfrm>
            <a:off x="1163488" y="2708920"/>
            <a:ext cx="2133328" cy="367272"/>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相談支援従事者主任研修</a:t>
            </a:r>
          </a:p>
        </p:txBody>
      </p:sp>
      <p:sp>
        <p:nvSpPr>
          <p:cNvPr id="34" name="四角形: 角を丸くする 33">
            <a:extLst>
              <a:ext uri="{FF2B5EF4-FFF2-40B4-BE49-F238E27FC236}">
                <a16:creationId xmlns:a16="http://schemas.microsoft.com/office/drawing/2014/main" id="{9431E331-765A-4DF6-A01B-8C5258CE4DDE}"/>
              </a:ext>
            </a:extLst>
          </p:cNvPr>
          <p:cNvSpPr/>
          <p:nvPr/>
        </p:nvSpPr>
        <p:spPr>
          <a:xfrm>
            <a:off x="992560" y="2157265"/>
            <a:ext cx="2508804" cy="1027125"/>
          </a:xfrm>
          <a:prstGeom prst="roundRect">
            <a:avLst>
              <a:gd name="adj" fmla="val 766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 name="矢印: 左 6">
            <a:extLst>
              <a:ext uri="{FF2B5EF4-FFF2-40B4-BE49-F238E27FC236}">
                <a16:creationId xmlns:a16="http://schemas.microsoft.com/office/drawing/2014/main" id="{EFC98C8E-E148-446E-AF25-712C1C3DF981}"/>
              </a:ext>
            </a:extLst>
          </p:cNvPr>
          <p:cNvSpPr/>
          <p:nvPr/>
        </p:nvSpPr>
        <p:spPr>
          <a:xfrm>
            <a:off x="3368824" y="2420888"/>
            <a:ext cx="360040" cy="504056"/>
          </a:xfrm>
          <a:prstGeom prst="lef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 name="四角形: 角を丸くする 2">
            <a:extLst>
              <a:ext uri="{FF2B5EF4-FFF2-40B4-BE49-F238E27FC236}">
                <a16:creationId xmlns:a16="http://schemas.microsoft.com/office/drawing/2014/main" id="{C6144AC3-4B43-05C0-0984-E9E0BD088C13}"/>
              </a:ext>
            </a:extLst>
          </p:cNvPr>
          <p:cNvSpPr/>
          <p:nvPr/>
        </p:nvSpPr>
        <p:spPr>
          <a:xfrm>
            <a:off x="1064568" y="4789920"/>
            <a:ext cx="2133328" cy="367272"/>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法定研修の実習（受入）</a:t>
            </a:r>
          </a:p>
        </p:txBody>
      </p:sp>
      <p:sp>
        <p:nvSpPr>
          <p:cNvPr id="8" name="四角形: 角を丸くする 7">
            <a:extLst>
              <a:ext uri="{FF2B5EF4-FFF2-40B4-BE49-F238E27FC236}">
                <a16:creationId xmlns:a16="http://schemas.microsoft.com/office/drawing/2014/main" id="{49BE1AB6-8A91-CEDB-907E-27F9BB79B201}"/>
              </a:ext>
            </a:extLst>
          </p:cNvPr>
          <p:cNvSpPr/>
          <p:nvPr/>
        </p:nvSpPr>
        <p:spPr>
          <a:xfrm>
            <a:off x="5457294" y="4869160"/>
            <a:ext cx="1295906" cy="504056"/>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ysClr val="windowText" lastClr="000000"/>
                </a:solidFill>
              </a:rPr>
              <a:t>OJT</a:t>
            </a:r>
            <a:r>
              <a:rPr kumimoji="1" lang="ja-JP" altLang="en-US" sz="1200" dirty="0">
                <a:solidFill>
                  <a:sysClr val="windowText" lastClr="000000"/>
                </a:solidFill>
              </a:rPr>
              <a:t>指導者の</a:t>
            </a:r>
          </a:p>
          <a:p>
            <a:pPr algn="ctr"/>
            <a:r>
              <a:rPr kumimoji="1" lang="ja-JP" altLang="en-US" sz="1200" dirty="0">
                <a:solidFill>
                  <a:sysClr val="windowText" lastClr="000000"/>
                </a:solidFill>
              </a:rPr>
              <a:t>確保・養成</a:t>
            </a:r>
          </a:p>
        </p:txBody>
      </p:sp>
      <p:sp>
        <p:nvSpPr>
          <p:cNvPr id="9" name="四角形: 角を丸くする 8">
            <a:extLst>
              <a:ext uri="{FF2B5EF4-FFF2-40B4-BE49-F238E27FC236}">
                <a16:creationId xmlns:a16="http://schemas.microsoft.com/office/drawing/2014/main" id="{E44DA2D1-6BC4-253F-317C-6DADD4310B54}"/>
              </a:ext>
            </a:extLst>
          </p:cNvPr>
          <p:cNvSpPr/>
          <p:nvPr/>
        </p:nvSpPr>
        <p:spPr>
          <a:xfrm>
            <a:off x="3944888" y="2420888"/>
            <a:ext cx="1295906" cy="504056"/>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企画・立案</a:t>
            </a:r>
          </a:p>
        </p:txBody>
      </p:sp>
      <p:sp>
        <p:nvSpPr>
          <p:cNvPr id="12" name="四角形: 角を丸くする 11">
            <a:extLst>
              <a:ext uri="{FF2B5EF4-FFF2-40B4-BE49-F238E27FC236}">
                <a16:creationId xmlns:a16="http://schemas.microsoft.com/office/drawing/2014/main" id="{CDE35C2B-683D-C01E-DA3B-66E5A4F54A7A}"/>
              </a:ext>
            </a:extLst>
          </p:cNvPr>
          <p:cNvSpPr/>
          <p:nvPr/>
        </p:nvSpPr>
        <p:spPr>
          <a:xfrm>
            <a:off x="3944888" y="4869160"/>
            <a:ext cx="1295906" cy="504056"/>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企画・立案</a:t>
            </a:r>
          </a:p>
        </p:txBody>
      </p:sp>
      <p:sp>
        <p:nvSpPr>
          <p:cNvPr id="13" name="テキスト ボックス 12">
            <a:extLst>
              <a:ext uri="{FF2B5EF4-FFF2-40B4-BE49-F238E27FC236}">
                <a16:creationId xmlns:a16="http://schemas.microsoft.com/office/drawing/2014/main" id="{5B40EBC0-8226-9BE9-59D8-4A608B087835}"/>
              </a:ext>
            </a:extLst>
          </p:cNvPr>
          <p:cNvSpPr txBox="1"/>
          <p:nvPr/>
        </p:nvSpPr>
        <p:spPr>
          <a:xfrm>
            <a:off x="4664968" y="6237312"/>
            <a:ext cx="2160240" cy="207749"/>
          </a:xfrm>
          <a:prstGeom prst="rect">
            <a:avLst/>
          </a:prstGeom>
          <a:noFill/>
        </p:spPr>
        <p:txBody>
          <a:bodyPr wrap="square" rtlCol="0">
            <a:spAutoFit/>
          </a:bodyPr>
          <a:lstStyle/>
          <a:p>
            <a:pPr algn="r">
              <a:lnSpc>
                <a:spcPts val="800"/>
              </a:lnSpc>
              <a:spcAft>
                <a:spcPts val="600"/>
              </a:spcAft>
              <a:buClr>
                <a:schemeClr val="tx2"/>
              </a:buClr>
            </a:pPr>
            <a:r>
              <a:rPr kumimoji="1" lang="ja-JP" altLang="en-US" sz="1000" dirty="0"/>
              <a:t>市町村・障害保健福祉圏域等</a:t>
            </a:r>
          </a:p>
        </p:txBody>
      </p:sp>
      <p:sp>
        <p:nvSpPr>
          <p:cNvPr id="15" name="テキスト ボックス 14">
            <a:extLst>
              <a:ext uri="{FF2B5EF4-FFF2-40B4-BE49-F238E27FC236}">
                <a16:creationId xmlns:a16="http://schemas.microsoft.com/office/drawing/2014/main" id="{F9C3ECB2-F677-CBE5-ADE9-5C1921779C90}"/>
              </a:ext>
            </a:extLst>
          </p:cNvPr>
          <p:cNvSpPr txBox="1"/>
          <p:nvPr/>
        </p:nvSpPr>
        <p:spPr>
          <a:xfrm>
            <a:off x="5673080" y="1647528"/>
            <a:ext cx="1080120" cy="269304"/>
          </a:xfrm>
          <a:prstGeom prst="rect">
            <a:avLst/>
          </a:prstGeom>
          <a:noFill/>
        </p:spPr>
        <p:txBody>
          <a:bodyPr wrap="square" rtlCol="0">
            <a:spAutoFit/>
          </a:bodyPr>
          <a:lstStyle/>
          <a:p>
            <a:pPr algn="r">
              <a:lnSpc>
                <a:spcPct val="120000"/>
              </a:lnSpc>
              <a:spcAft>
                <a:spcPts val="600"/>
              </a:spcAft>
              <a:buClr>
                <a:schemeClr val="tx2"/>
              </a:buClr>
            </a:pPr>
            <a:r>
              <a:rPr kumimoji="1" lang="ja-JP" altLang="en-US" sz="1000" dirty="0"/>
              <a:t>都道府県</a:t>
            </a:r>
          </a:p>
        </p:txBody>
      </p:sp>
      <p:sp>
        <p:nvSpPr>
          <p:cNvPr id="22" name="矢印: 上下 21">
            <a:extLst>
              <a:ext uri="{FF2B5EF4-FFF2-40B4-BE49-F238E27FC236}">
                <a16:creationId xmlns:a16="http://schemas.microsoft.com/office/drawing/2014/main" id="{F4066C2D-510B-8E64-B544-2CDAF77D3321}"/>
              </a:ext>
            </a:extLst>
          </p:cNvPr>
          <p:cNvSpPr/>
          <p:nvPr/>
        </p:nvSpPr>
        <p:spPr>
          <a:xfrm>
            <a:off x="5643443" y="2996952"/>
            <a:ext cx="873190" cy="1714717"/>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人の連動</a:t>
            </a:r>
          </a:p>
        </p:txBody>
      </p:sp>
      <p:sp>
        <p:nvSpPr>
          <p:cNvPr id="23" name="矢印: 上下 22">
            <a:extLst>
              <a:ext uri="{FF2B5EF4-FFF2-40B4-BE49-F238E27FC236}">
                <a16:creationId xmlns:a16="http://schemas.microsoft.com/office/drawing/2014/main" id="{5ACC2E60-DB17-C6CC-CC20-D951998A21E9}"/>
              </a:ext>
            </a:extLst>
          </p:cNvPr>
          <p:cNvSpPr/>
          <p:nvPr/>
        </p:nvSpPr>
        <p:spPr>
          <a:xfrm>
            <a:off x="4151818" y="2996952"/>
            <a:ext cx="873190" cy="1714717"/>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取組の連動</a:t>
            </a:r>
          </a:p>
        </p:txBody>
      </p:sp>
      <p:pic>
        <p:nvPicPr>
          <p:cNvPr id="33" name="図 32" descr="レゴのキャラクター&#10;&#10;中程度の精度で自動的に生成された説明">
            <a:extLst>
              <a:ext uri="{FF2B5EF4-FFF2-40B4-BE49-F238E27FC236}">
                <a16:creationId xmlns:a16="http://schemas.microsoft.com/office/drawing/2014/main" id="{F5E5AFD3-52D4-C2ED-E8B8-E14D61DFF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190" y="2749538"/>
            <a:ext cx="702041" cy="1006110"/>
          </a:xfrm>
          <a:prstGeom prst="rect">
            <a:avLst/>
          </a:prstGeom>
        </p:spPr>
      </p:pic>
      <p:pic>
        <p:nvPicPr>
          <p:cNvPr id="36" name="図 35" descr="おもちゃ, 人形 が含まれている画像&#10;&#10;自動的に生成された説明">
            <a:extLst>
              <a:ext uri="{FF2B5EF4-FFF2-40B4-BE49-F238E27FC236}">
                <a16:creationId xmlns:a16="http://schemas.microsoft.com/office/drawing/2014/main" id="{AC62DD42-C2F0-6317-2C58-B22E616BC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03341" y="5218686"/>
            <a:ext cx="993875" cy="874610"/>
          </a:xfrm>
          <a:prstGeom prst="rect">
            <a:avLst/>
          </a:prstGeom>
        </p:spPr>
      </p:pic>
      <p:cxnSp>
        <p:nvCxnSpPr>
          <p:cNvPr id="39" name="直線矢印コネクタ 38">
            <a:extLst>
              <a:ext uri="{FF2B5EF4-FFF2-40B4-BE49-F238E27FC236}">
                <a16:creationId xmlns:a16="http://schemas.microsoft.com/office/drawing/2014/main" id="{620A80C2-504A-21FB-62E9-74C456F43E78}"/>
              </a:ext>
            </a:extLst>
          </p:cNvPr>
          <p:cNvCxnSpPr>
            <a:cxnSpLocks/>
          </p:cNvCxnSpPr>
          <p:nvPr/>
        </p:nvCxnSpPr>
        <p:spPr>
          <a:xfrm flipH="1">
            <a:off x="6609184" y="1916832"/>
            <a:ext cx="1152128" cy="64807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3475D26C-7009-C11C-F5BD-E16478792CFB}"/>
              </a:ext>
            </a:extLst>
          </p:cNvPr>
          <p:cNvSpPr txBox="1"/>
          <p:nvPr/>
        </p:nvSpPr>
        <p:spPr>
          <a:xfrm>
            <a:off x="7762780" y="1444780"/>
            <a:ext cx="1798734" cy="472052"/>
          </a:xfrm>
          <a:prstGeom prst="rect">
            <a:avLst/>
          </a:prstGeom>
          <a:noFill/>
        </p:spPr>
        <p:txBody>
          <a:bodyPr wrap="square" rtlCol="0">
            <a:spAutoFit/>
          </a:bodyPr>
          <a:lstStyle/>
          <a:p>
            <a:pPr algn="l">
              <a:lnSpc>
                <a:spcPct val="120000"/>
              </a:lnSpc>
              <a:spcAft>
                <a:spcPts val="600"/>
              </a:spcAft>
              <a:buClr>
                <a:schemeClr val="tx2"/>
              </a:buClr>
            </a:pPr>
            <a:r>
              <a:rPr kumimoji="1" lang="ja-JP" altLang="en-US" sz="1050" dirty="0"/>
              <a:t>中核となる者が相談支援従事者指導者養成研修を受講</a:t>
            </a:r>
          </a:p>
        </p:txBody>
      </p:sp>
      <p:cxnSp>
        <p:nvCxnSpPr>
          <p:cNvPr id="43" name="直線コネクタ 42">
            <a:extLst>
              <a:ext uri="{FF2B5EF4-FFF2-40B4-BE49-F238E27FC236}">
                <a16:creationId xmlns:a16="http://schemas.microsoft.com/office/drawing/2014/main" id="{AFADFC20-7C72-0A0D-7DB3-21869E6EBEB8}"/>
              </a:ext>
            </a:extLst>
          </p:cNvPr>
          <p:cNvCxnSpPr/>
          <p:nvPr/>
        </p:nvCxnSpPr>
        <p:spPr>
          <a:xfrm>
            <a:off x="7761312" y="1916832"/>
            <a:ext cx="178451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939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04528" y="4903994"/>
            <a:ext cx="8928422" cy="1224136"/>
          </a:xfrm>
          <a:prstGeom prst="roundRect">
            <a:avLst>
              <a:gd name="adj" fmla="val 7879"/>
            </a:avLst>
          </a:prstGeom>
          <a:solidFill>
            <a:srgbClr val="FEF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3332677"/>
            <a:ext cx="9420136" cy="2867461"/>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85725" lvl="0" indent="-85725">
              <a:lnSpc>
                <a:spcPts val="2000"/>
              </a:lnSpc>
              <a:spcAft>
                <a:spcPts val="700"/>
              </a:spcAft>
              <a:buClr>
                <a:schemeClr val="tx2"/>
              </a:buClr>
            </a:pPr>
            <a:r>
              <a:rPr kumimoji="1" lang="ja-JP" altLang="en-US" b="1">
                <a:solidFill>
                  <a:schemeClr val="tx1"/>
                </a:solidFill>
                <a:latin typeface="Meiryo" panose="020B0604030504040204" pitchFamily="34" charset="-128"/>
                <a:ea typeface="Meiryo" panose="020B0604030504040204" pitchFamily="34" charset="-128"/>
              </a:rPr>
              <a:t>○ </a:t>
            </a:r>
            <a:r>
              <a:rPr kumimoji="1" lang="ja-JP" altLang="en-US" b="1">
                <a:solidFill>
                  <a:srgbClr val="C00000"/>
                </a:solidFill>
                <a:latin typeface="Meiryo" panose="020B0604030504040204" pitchFamily="34" charset="-128"/>
                <a:ea typeface="Meiryo" panose="020B0604030504040204" pitchFamily="34" charset="-128"/>
              </a:rPr>
              <a:t>地域における相談支援の中核的な役割を担う機関</a:t>
            </a:r>
            <a:r>
              <a:rPr kumimoji="1" lang="ja-JP" altLang="en-US">
                <a:solidFill>
                  <a:schemeClr val="tx1"/>
                </a:solidFill>
                <a:latin typeface="Meiryo" panose="020B0604030504040204" pitchFamily="34" charset="-128"/>
                <a:ea typeface="Meiryo" panose="020B0604030504040204" pitchFamily="34" charset="-128"/>
              </a:rPr>
              <a:t>として、次に掲げる事業及び業務を</a:t>
            </a:r>
            <a:r>
              <a:rPr kumimoji="1" lang="ja-JP" altLang="en-US" b="1" u="sng">
                <a:solidFill>
                  <a:schemeClr val="tx1"/>
                </a:solidFill>
                <a:latin typeface="Meiryo" panose="020B0604030504040204" pitchFamily="34" charset="-128"/>
                <a:ea typeface="Meiryo" panose="020B0604030504040204" pitchFamily="34" charset="-128"/>
              </a:rPr>
              <a:t>総合的に行うこと</a:t>
            </a:r>
            <a:r>
              <a:rPr kumimoji="1" lang="ja-JP" altLang="en-US">
                <a:solidFill>
                  <a:schemeClr val="tx1"/>
                </a:solidFill>
                <a:latin typeface="Meiryo" panose="020B0604030504040204" pitchFamily="34" charset="-128"/>
                <a:ea typeface="Meiryo" panose="020B0604030504040204" pitchFamily="34" charset="-128"/>
              </a:rPr>
              <a:t>を目的とする</a:t>
            </a:r>
            <a:r>
              <a:rPr kumimoji="1" lang="ja-JP" altLang="en-US" b="1" u="sng">
                <a:solidFill>
                  <a:schemeClr val="tx1"/>
                </a:solidFill>
                <a:latin typeface="Meiryo" panose="020B0604030504040204" pitchFamily="34" charset="-128"/>
                <a:ea typeface="Meiryo" panose="020B0604030504040204" pitchFamily="34" charset="-128"/>
              </a:rPr>
              <a:t>施設</a:t>
            </a:r>
            <a:r>
              <a:rPr kumimoji="1" lang="ja-JP" altLang="en-US" b="1">
                <a:solidFill>
                  <a:schemeClr val="tx1"/>
                </a:solidFill>
                <a:latin typeface="Meiryo" panose="020B0604030504040204" pitchFamily="34" charset="-128"/>
                <a:ea typeface="Meiryo" panose="020B0604030504040204" pitchFamily="34" charset="-128"/>
              </a:rPr>
              <a:t>。</a:t>
            </a:r>
          </a:p>
          <a:p>
            <a:pPr lvl="0">
              <a:lnSpc>
                <a:spcPts val="2000"/>
              </a:lnSpc>
              <a:spcAft>
                <a:spcPts val="700"/>
              </a:spcAft>
              <a:buClr>
                <a:schemeClr val="tx2"/>
              </a:buClr>
            </a:pPr>
            <a:r>
              <a:rPr kumimoji="1" lang="ja-JP" altLang="en-US">
                <a:solidFill>
                  <a:schemeClr val="tx1"/>
                </a:solidFill>
                <a:latin typeface="Meiryo" panose="020B0604030504040204" pitchFamily="34" charset="-128"/>
                <a:ea typeface="Meiryo" panose="020B0604030504040204" pitchFamily="34" charset="-128"/>
              </a:rPr>
              <a:t>　</a:t>
            </a:r>
            <a:r>
              <a:rPr kumimoji="1" lang="ja-JP" altLang="en-US" b="1">
                <a:solidFill>
                  <a:schemeClr val="tx1"/>
                </a:solidFill>
                <a:latin typeface="Meiryo" panose="020B0604030504040204" pitchFamily="34" charset="-128"/>
                <a:ea typeface="Meiryo" panose="020B0604030504040204" pitchFamily="34" charset="-128"/>
              </a:rPr>
              <a:t>① </a:t>
            </a:r>
            <a:r>
              <a:rPr kumimoji="1" lang="ja-JP" altLang="en-US">
                <a:solidFill>
                  <a:schemeClr val="tx1"/>
                </a:solidFill>
                <a:latin typeface="Meiryo" panose="020B0604030504040204" pitchFamily="34" charset="-128"/>
                <a:ea typeface="Meiryo" panose="020B0604030504040204" pitchFamily="34" charset="-128"/>
              </a:rPr>
              <a:t>障害者相談支援事業</a:t>
            </a:r>
            <a:r>
              <a:rPr kumimoji="1" lang="en-US" altLang="ja-JP" sz="1200">
                <a:solidFill>
                  <a:schemeClr val="tx1"/>
                </a:solidFill>
                <a:latin typeface="Meiryo" panose="020B0604030504040204" pitchFamily="34" charset="-128"/>
                <a:ea typeface="Meiryo" panose="020B0604030504040204" pitchFamily="34" charset="-128"/>
              </a:rPr>
              <a:t>(77</a:t>
            </a:r>
            <a:r>
              <a:rPr kumimoji="1" lang="ja-JP" altLang="en-US" sz="1200">
                <a:solidFill>
                  <a:schemeClr val="tx1"/>
                </a:solidFill>
                <a:latin typeface="Meiryo" panose="020B0604030504040204" pitchFamily="34" charset="-128"/>
                <a:ea typeface="Meiryo" panose="020B0604030504040204" pitchFamily="34" charset="-128"/>
              </a:rPr>
              <a:t>条</a:t>
            </a:r>
            <a:r>
              <a:rPr kumimoji="1" lang="en-US" altLang="ja-JP" sz="1200">
                <a:solidFill>
                  <a:schemeClr val="tx1"/>
                </a:solidFill>
                <a:latin typeface="Meiryo" panose="020B0604030504040204" pitchFamily="34" charset="-128"/>
                <a:ea typeface="Meiryo" panose="020B0604030504040204" pitchFamily="34" charset="-128"/>
              </a:rPr>
              <a:t>1</a:t>
            </a:r>
            <a:r>
              <a:rPr kumimoji="1" lang="ja-JP" altLang="en-US" sz="1200">
                <a:solidFill>
                  <a:schemeClr val="tx1"/>
                </a:solidFill>
                <a:latin typeface="Meiryo" panose="020B0604030504040204" pitchFamily="34" charset="-128"/>
                <a:ea typeface="Meiryo" panose="020B0604030504040204" pitchFamily="34" charset="-128"/>
              </a:rPr>
              <a:t>項</a:t>
            </a:r>
            <a:r>
              <a:rPr kumimoji="1" lang="en-US" altLang="ja-JP" sz="1200">
                <a:solidFill>
                  <a:schemeClr val="tx1"/>
                </a:solidFill>
                <a:latin typeface="Meiryo" panose="020B0604030504040204" pitchFamily="34" charset="-128"/>
                <a:ea typeface="Meiryo" panose="020B0604030504040204" pitchFamily="34" charset="-128"/>
              </a:rPr>
              <a:t>3</a:t>
            </a:r>
            <a:r>
              <a:rPr kumimoji="1" lang="ja-JP" altLang="en-US" sz="1200">
                <a:solidFill>
                  <a:schemeClr val="tx1"/>
                </a:solidFill>
                <a:latin typeface="Meiryo" panose="020B0604030504040204" pitchFamily="34" charset="-128"/>
                <a:ea typeface="Meiryo" panose="020B0604030504040204" pitchFamily="34" charset="-128"/>
              </a:rPr>
              <a:t>号</a:t>
            </a:r>
            <a:r>
              <a:rPr kumimoji="1" lang="en-US" altLang="ja-JP" sz="1200">
                <a:solidFill>
                  <a:schemeClr val="tx1"/>
                </a:solidFill>
                <a:latin typeface="Meiryo" panose="020B0604030504040204" pitchFamily="34" charset="-128"/>
                <a:ea typeface="Meiryo" panose="020B0604030504040204" pitchFamily="34" charset="-128"/>
              </a:rPr>
              <a:t>)</a:t>
            </a:r>
            <a:r>
              <a:rPr kumimoji="1" lang="ja-JP" altLang="en-US">
                <a:solidFill>
                  <a:schemeClr val="tx1"/>
                </a:solidFill>
                <a:latin typeface="Meiryo" panose="020B0604030504040204" pitchFamily="34" charset="-128"/>
                <a:ea typeface="Meiryo" panose="020B0604030504040204" pitchFamily="34" charset="-128"/>
              </a:rPr>
              <a:t>・成年後見制度利用支援事業</a:t>
            </a:r>
            <a:r>
              <a:rPr kumimoji="1" lang="en-US" altLang="ja-JP" sz="1200">
                <a:solidFill>
                  <a:schemeClr val="tx1"/>
                </a:solidFill>
                <a:latin typeface="Meiryo" panose="020B0604030504040204" pitchFamily="34" charset="-128"/>
                <a:ea typeface="Meiryo" panose="020B0604030504040204" pitchFamily="34" charset="-128"/>
              </a:rPr>
              <a:t>(77</a:t>
            </a:r>
            <a:r>
              <a:rPr kumimoji="1" lang="ja-JP" altLang="en-US" sz="1200">
                <a:solidFill>
                  <a:schemeClr val="tx1"/>
                </a:solidFill>
                <a:latin typeface="Meiryo" panose="020B0604030504040204" pitchFamily="34" charset="-128"/>
                <a:ea typeface="Meiryo" panose="020B0604030504040204" pitchFamily="34" charset="-128"/>
              </a:rPr>
              <a:t>条</a:t>
            </a:r>
            <a:r>
              <a:rPr kumimoji="1" lang="en-US" altLang="ja-JP" sz="1200">
                <a:solidFill>
                  <a:schemeClr val="tx1"/>
                </a:solidFill>
                <a:latin typeface="Meiryo" panose="020B0604030504040204" pitchFamily="34" charset="-128"/>
                <a:ea typeface="Meiryo" panose="020B0604030504040204" pitchFamily="34" charset="-128"/>
              </a:rPr>
              <a:t>1</a:t>
            </a:r>
            <a:r>
              <a:rPr kumimoji="1" lang="ja-JP" altLang="en-US" sz="1200">
                <a:solidFill>
                  <a:schemeClr val="tx1"/>
                </a:solidFill>
                <a:latin typeface="Meiryo" panose="020B0604030504040204" pitchFamily="34" charset="-128"/>
                <a:ea typeface="Meiryo" panose="020B0604030504040204" pitchFamily="34" charset="-128"/>
              </a:rPr>
              <a:t>項</a:t>
            </a:r>
            <a:r>
              <a:rPr kumimoji="1" lang="en-US" altLang="ja-JP" sz="1200">
                <a:solidFill>
                  <a:schemeClr val="tx1"/>
                </a:solidFill>
                <a:latin typeface="Meiryo" panose="020B0604030504040204" pitchFamily="34" charset="-128"/>
                <a:ea typeface="Meiryo" panose="020B0604030504040204" pitchFamily="34" charset="-128"/>
              </a:rPr>
              <a:t>4</a:t>
            </a:r>
            <a:r>
              <a:rPr kumimoji="1" lang="ja-JP" altLang="en-US" sz="1200">
                <a:solidFill>
                  <a:schemeClr val="tx1"/>
                </a:solidFill>
                <a:latin typeface="Meiryo" panose="020B0604030504040204" pitchFamily="34" charset="-128"/>
                <a:ea typeface="Meiryo" panose="020B0604030504040204" pitchFamily="34" charset="-128"/>
              </a:rPr>
              <a:t>号</a:t>
            </a:r>
            <a:r>
              <a:rPr kumimoji="1" lang="en-US" altLang="ja-JP" sz="1200">
                <a:solidFill>
                  <a:schemeClr val="tx1"/>
                </a:solidFill>
                <a:latin typeface="Meiryo" panose="020B0604030504040204" pitchFamily="34" charset="-128"/>
                <a:ea typeface="Meiryo" panose="020B0604030504040204" pitchFamily="34" charset="-128"/>
              </a:rPr>
              <a:t>)</a:t>
            </a:r>
            <a:endParaRPr kumimoji="1" lang="ja-JP" altLang="en-US" sz="1200">
              <a:solidFill>
                <a:schemeClr val="tx1"/>
              </a:solidFill>
              <a:latin typeface="Meiryo" panose="020B0604030504040204" pitchFamily="34" charset="-128"/>
              <a:ea typeface="Meiryo" panose="020B0604030504040204" pitchFamily="34" charset="-128"/>
            </a:endParaRPr>
          </a:p>
          <a:p>
            <a:pPr lvl="0">
              <a:lnSpc>
                <a:spcPts val="2000"/>
              </a:lnSpc>
              <a:spcAft>
                <a:spcPts val="700"/>
              </a:spcAft>
              <a:buClr>
                <a:schemeClr val="tx2"/>
              </a:buClr>
            </a:pPr>
            <a:r>
              <a:rPr kumimoji="1" lang="ja-JP" altLang="en-US">
                <a:solidFill>
                  <a:schemeClr val="tx1"/>
                </a:solidFill>
                <a:latin typeface="Meiryo" panose="020B0604030504040204" pitchFamily="34" charset="-128"/>
                <a:ea typeface="Meiryo" panose="020B0604030504040204" pitchFamily="34" charset="-128"/>
              </a:rPr>
              <a:t>　</a:t>
            </a:r>
            <a:r>
              <a:rPr kumimoji="1" lang="ja-JP" altLang="en-US" b="1">
                <a:solidFill>
                  <a:schemeClr val="tx1"/>
                </a:solidFill>
                <a:latin typeface="Meiryo" panose="020B0604030504040204" pitchFamily="34" charset="-128"/>
                <a:ea typeface="Meiryo" panose="020B0604030504040204" pitchFamily="34" charset="-128"/>
              </a:rPr>
              <a:t>② </a:t>
            </a:r>
            <a:r>
              <a:rPr kumimoji="1" lang="ja-JP" altLang="en-US" u="sng">
                <a:solidFill>
                  <a:schemeClr val="tx1"/>
                </a:solidFill>
                <a:latin typeface="Meiryo" panose="020B0604030504040204" pitchFamily="34" charset="-128"/>
                <a:ea typeface="Meiryo" panose="020B0604030504040204" pitchFamily="34" charset="-128"/>
              </a:rPr>
              <a:t>他法</a:t>
            </a:r>
            <a:r>
              <a:rPr kumimoji="1" lang="ja-JP" altLang="en-US">
                <a:solidFill>
                  <a:schemeClr val="tx1"/>
                </a:solidFill>
                <a:latin typeface="Meiryo" panose="020B0604030504040204" pitchFamily="34" charset="-128"/>
                <a:ea typeface="Meiryo" panose="020B0604030504040204" pitchFamily="34" charset="-128"/>
              </a:rPr>
              <a:t>において市町村が行うとされる障害者等への相談支援の業務</a:t>
            </a:r>
          </a:p>
          <a:p>
            <a:pPr lvl="0">
              <a:lnSpc>
                <a:spcPts val="700"/>
              </a:lnSpc>
              <a:spcAft>
                <a:spcPts val="700"/>
              </a:spcAft>
              <a:buClr>
                <a:schemeClr val="tx2"/>
              </a:buClr>
            </a:pPr>
            <a:r>
              <a:rPr kumimoji="1" lang="ja-JP" altLang="en-US" sz="1200">
                <a:solidFill>
                  <a:schemeClr val="tx1"/>
                </a:solidFill>
                <a:latin typeface="Meiryo" panose="020B0604030504040204" pitchFamily="34" charset="-128"/>
                <a:ea typeface="Meiryo" panose="020B0604030504040204" pitchFamily="34" charset="-128"/>
              </a:rPr>
              <a:t>　　　（身体障害者福祉法</a:t>
            </a:r>
            <a:r>
              <a:rPr kumimoji="1" lang="en-US" altLang="ja-JP" sz="1200">
                <a:solidFill>
                  <a:schemeClr val="tx1"/>
                </a:solidFill>
                <a:latin typeface="Meiryo" panose="020B0604030504040204" pitchFamily="34" charset="-128"/>
                <a:ea typeface="Meiryo" panose="020B0604030504040204" pitchFamily="34" charset="-128"/>
              </a:rPr>
              <a:t>9</a:t>
            </a:r>
            <a:r>
              <a:rPr kumimoji="1" lang="ja-JP" altLang="en-US" sz="1200">
                <a:solidFill>
                  <a:schemeClr val="tx1"/>
                </a:solidFill>
                <a:latin typeface="Meiryo" panose="020B0604030504040204" pitchFamily="34" charset="-128"/>
                <a:ea typeface="Meiryo" panose="020B0604030504040204" pitchFamily="34" charset="-128"/>
              </a:rPr>
              <a:t>条</a:t>
            </a:r>
            <a:r>
              <a:rPr kumimoji="1" lang="en-US" altLang="ja-JP" sz="1200">
                <a:solidFill>
                  <a:schemeClr val="tx1"/>
                </a:solidFill>
                <a:latin typeface="Meiryo" panose="020B0604030504040204" pitchFamily="34" charset="-128"/>
                <a:ea typeface="Meiryo" panose="020B0604030504040204" pitchFamily="34" charset="-128"/>
              </a:rPr>
              <a:t>5</a:t>
            </a:r>
            <a:r>
              <a:rPr kumimoji="1" lang="ja-JP" altLang="en-US" sz="1200">
                <a:solidFill>
                  <a:schemeClr val="tx1"/>
                </a:solidFill>
                <a:latin typeface="Meiryo" panose="020B0604030504040204" pitchFamily="34" charset="-128"/>
                <a:ea typeface="Meiryo" panose="020B0604030504040204" pitchFamily="34" charset="-128"/>
              </a:rPr>
              <a:t>項</a:t>
            </a:r>
            <a:r>
              <a:rPr kumimoji="1" lang="en-US" altLang="ja-JP" sz="1200">
                <a:solidFill>
                  <a:schemeClr val="tx1"/>
                </a:solidFill>
                <a:latin typeface="Meiryo" panose="020B0604030504040204" pitchFamily="34" charset="-128"/>
                <a:ea typeface="Meiryo" panose="020B0604030504040204" pitchFamily="34" charset="-128"/>
              </a:rPr>
              <a:t>2</a:t>
            </a:r>
            <a:r>
              <a:rPr kumimoji="1" lang="ja-JP" altLang="en-US" sz="1200">
                <a:solidFill>
                  <a:schemeClr val="tx1"/>
                </a:solidFill>
                <a:latin typeface="Meiryo" panose="020B0604030504040204" pitchFamily="34" charset="-128"/>
                <a:ea typeface="Meiryo" panose="020B0604030504040204" pitchFamily="34" charset="-128"/>
              </a:rPr>
              <a:t>号及び</a:t>
            </a:r>
            <a:r>
              <a:rPr kumimoji="1" lang="en-US" altLang="ja-JP" sz="1200">
                <a:solidFill>
                  <a:schemeClr val="tx1"/>
                </a:solidFill>
                <a:latin typeface="Meiryo" panose="020B0604030504040204" pitchFamily="34" charset="-128"/>
                <a:ea typeface="Meiryo" panose="020B0604030504040204" pitchFamily="34" charset="-128"/>
              </a:rPr>
              <a:t>3</a:t>
            </a:r>
            <a:r>
              <a:rPr kumimoji="1" lang="ja-JP" altLang="en-US" sz="1200">
                <a:solidFill>
                  <a:schemeClr val="tx1"/>
                </a:solidFill>
                <a:latin typeface="Meiryo" panose="020B0604030504040204" pitchFamily="34" charset="-128"/>
                <a:ea typeface="Meiryo" panose="020B0604030504040204" pitchFamily="34" charset="-128"/>
              </a:rPr>
              <a:t>号、知的障害者福祉法</a:t>
            </a:r>
            <a:r>
              <a:rPr kumimoji="1" lang="en-US" altLang="ja-JP" sz="1200">
                <a:solidFill>
                  <a:schemeClr val="tx1"/>
                </a:solidFill>
                <a:latin typeface="Meiryo" panose="020B0604030504040204" pitchFamily="34" charset="-128"/>
                <a:ea typeface="Meiryo" panose="020B0604030504040204" pitchFamily="34" charset="-128"/>
              </a:rPr>
              <a:t>9</a:t>
            </a:r>
            <a:r>
              <a:rPr kumimoji="1" lang="ja-JP" altLang="en-US" sz="1200">
                <a:solidFill>
                  <a:schemeClr val="tx1"/>
                </a:solidFill>
                <a:latin typeface="Meiryo" panose="020B0604030504040204" pitchFamily="34" charset="-128"/>
                <a:ea typeface="Meiryo" panose="020B0604030504040204" pitchFamily="34" charset="-128"/>
              </a:rPr>
              <a:t>条</a:t>
            </a:r>
            <a:r>
              <a:rPr kumimoji="1" lang="en-US" altLang="ja-JP" sz="1200">
                <a:solidFill>
                  <a:schemeClr val="tx1"/>
                </a:solidFill>
                <a:latin typeface="Meiryo" panose="020B0604030504040204" pitchFamily="34" charset="-128"/>
                <a:ea typeface="Meiryo" panose="020B0604030504040204" pitchFamily="34" charset="-128"/>
              </a:rPr>
              <a:t>5</a:t>
            </a:r>
            <a:r>
              <a:rPr kumimoji="1" lang="ja-JP" altLang="en-US" sz="1200">
                <a:solidFill>
                  <a:schemeClr val="tx1"/>
                </a:solidFill>
                <a:latin typeface="Meiryo" panose="020B0604030504040204" pitchFamily="34" charset="-128"/>
                <a:ea typeface="Meiryo" panose="020B0604030504040204" pitchFamily="34" charset="-128"/>
              </a:rPr>
              <a:t>項</a:t>
            </a:r>
            <a:r>
              <a:rPr kumimoji="1" lang="en-US" altLang="ja-JP" sz="1200">
                <a:solidFill>
                  <a:schemeClr val="tx1"/>
                </a:solidFill>
                <a:latin typeface="Meiryo" panose="020B0604030504040204" pitchFamily="34" charset="-128"/>
                <a:ea typeface="Meiryo" panose="020B0604030504040204" pitchFamily="34" charset="-128"/>
              </a:rPr>
              <a:t>2</a:t>
            </a:r>
            <a:r>
              <a:rPr kumimoji="1" lang="ja-JP" altLang="en-US" sz="1200">
                <a:solidFill>
                  <a:schemeClr val="tx1"/>
                </a:solidFill>
                <a:latin typeface="Meiryo" panose="020B0604030504040204" pitchFamily="34" charset="-128"/>
                <a:ea typeface="Meiryo" panose="020B0604030504040204" pitchFamily="34" charset="-128"/>
              </a:rPr>
              <a:t>号及び</a:t>
            </a:r>
            <a:r>
              <a:rPr kumimoji="1" lang="en-US" altLang="ja-JP" sz="1200">
                <a:solidFill>
                  <a:schemeClr val="tx1"/>
                </a:solidFill>
                <a:latin typeface="Meiryo" panose="020B0604030504040204" pitchFamily="34" charset="-128"/>
                <a:ea typeface="Meiryo" panose="020B0604030504040204" pitchFamily="34" charset="-128"/>
              </a:rPr>
              <a:t>3</a:t>
            </a:r>
            <a:r>
              <a:rPr kumimoji="1" lang="ja-JP" altLang="en-US" sz="1200">
                <a:solidFill>
                  <a:schemeClr val="tx1"/>
                </a:solidFill>
                <a:latin typeface="Meiryo" panose="020B0604030504040204" pitchFamily="34" charset="-128"/>
                <a:ea typeface="Meiryo" panose="020B0604030504040204" pitchFamily="34" charset="-128"/>
              </a:rPr>
              <a:t>号、精神保健福祉法</a:t>
            </a:r>
            <a:r>
              <a:rPr kumimoji="1" lang="en-US" altLang="ja-JP" sz="1200">
                <a:solidFill>
                  <a:schemeClr val="tx1"/>
                </a:solidFill>
                <a:latin typeface="Meiryo" panose="020B0604030504040204" pitchFamily="34" charset="-128"/>
                <a:ea typeface="Meiryo" panose="020B0604030504040204" pitchFamily="34" charset="-128"/>
              </a:rPr>
              <a:t>49</a:t>
            </a:r>
            <a:r>
              <a:rPr kumimoji="1" lang="ja-JP" altLang="en-US" sz="1200">
                <a:solidFill>
                  <a:schemeClr val="tx1"/>
                </a:solidFill>
                <a:latin typeface="Meiryo" panose="020B0604030504040204" pitchFamily="34" charset="-128"/>
                <a:ea typeface="Meiryo" panose="020B0604030504040204" pitchFamily="34" charset="-128"/>
              </a:rPr>
              <a:t>条</a:t>
            </a:r>
            <a:r>
              <a:rPr kumimoji="1" lang="en-US" altLang="ja-JP" sz="1200">
                <a:solidFill>
                  <a:schemeClr val="tx1"/>
                </a:solidFill>
                <a:latin typeface="Meiryo" panose="020B0604030504040204" pitchFamily="34" charset="-128"/>
                <a:ea typeface="Meiryo" panose="020B0604030504040204" pitchFamily="34" charset="-128"/>
              </a:rPr>
              <a:t>1</a:t>
            </a:r>
            <a:r>
              <a:rPr kumimoji="1" lang="ja-JP" altLang="en-US" sz="1200">
                <a:solidFill>
                  <a:schemeClr val="tx1"/>
                </a:solidFill>
                <a:latin typeface="Meiryo" panose="020B0604030504040204" pitchFamily="34" charset="-128"/>
                <a:ea typeface="Meiryo" panose="020B0604030504040204" pitchFamily="34" charset="-128"/>
              </a:rPr>
              <a:t>項に規定する業務）</a:t>
            </a:r>
          </a:p>
          <a:p>
            <a:pPr marL="452438" lvl="0" indent="-452438">
              <a:lnSpc>
                <a:spcPts val="2000"/>
              </a:lnSpc>
              <a:spcAft>
                <a:spcPts val="700"/>
              </a:spcAft>
              <a:buClr>
                <a:schemeClr val="tx2"/>
              </a:buClr>
            </a:pPr>
            <a:r>
              <a:rPr kumimoji="1" lang="ja-JP" altLang="en-US">
                <a:solidFill>
                  <a:schemeClr val="tx1"/>
                </a:solidFill>
                <a:latin typeface="Meiryo" panose="020B0604030504040204" pitchFamily="34" charset="-128"/>
                <a:ea typeface="Meiryo" panose="020B0604030504040204" pitchFamily="34" charset="-128"/>
              </a:rPr>
              <a:t>　</a:t>
            </a:r>
            <a:r>
              <a:rPr kumimoji="1" lang="ja-JP" altLang="en-US" b="1">
                <a:solidFill>
                  <a:srgbClr val="C00000"/>
                </a:solidFill>
                <a:latin typeface="Meiryo" panose="020B0604030504040204" pitchFamily="34" charset="-128"/>
                <a:ea typeface="Meiryo" panose="020B0604030504040204" pitchFamily="34" charset="-128"/>
              </a:rPr>
              <a:t>③ 地域の相談支援従事者に対する助言等の支援者支援</a:t>
            </a:r>
          </a:p>
          <a:p>
            <a:pPr marL="452438" lvl="0" indent="-452438">
              <a:lnSpc>
                <a:spcPts val="600"/>
              </a:lnSpc>
              <a:spcAft>
                <a:spcPts val="700"/>
              </a:spcAft>
              <a:buClr>
                <a:schemeClr val="tx2"/>
              </a:buClr>
            </a:pPr>
            <a:r>
              <a:rPr kumimoji="1" lang="ja-JP" altLang="en-US" sz="1200">
                <a:solidFill>
                  <a:schemeClr val="tx1"/>
                </a:solidFill>
                <a:latin typeface="Meiryo" panose="020B0604030504040204" pitchFamily="34" charset="-128"/>
                <a:ea typeface="Meiryo" panose="020B0604030504040204" pitchFamily="34" charset="-128"/>
              </a:rPr>
              <a:t>　　　（地域における相談支援・障害児相談支援に従事する者に対し、一般相談支援事業・特定相談支援事業・障害児相談支援事</a:t>
            </a:r>
          </a:p>
          <a:p>
            <a:pPr marL="452438" lvl="0" indent="-452438">
              <a:lnSpc>
                <a:spcPts val="600"/>
              </a:lnSpc>
              <a:spcAft>
                <a:spcPts val="700"/>
              </a:spcAft>
              <a:buClr>
                <a:schemeClr val="tx2"/>
              </a:buClr>
            </a:pPr>
            <a:r>
              <a:rPr kumimoji="1" lang="ja-JP" altLang="en-US" sz="1200">
                <a:solidFill>
                  <a:schemeClr val="tx1"/>
                </a:solidFill>
                <a:latin typeface="Meiryo" panose="020B0604030504040204" pitchFamily="34" charset="-128"/>
                <a:ea typeface="Meiryo" panose="020B0604030504040204" pitchFamily="34" charset="-128"/>
              </a:rPr>
              <a:t>　　　　業に関する運営について、相談に応じ、必要な助言、指導その他の援助を行う業務）</a:t>
            </a:r>
          </a:p>
          <a:p>
            <a:pPr lvl="0">
              <a:lnSpc>
                <a:spcPts val="2000"/>
              </a:lnSpc>
              <a:spcAft>
                <a:spcPts val="700"/>
              </a:spcAft>
              <a:buClr>
                <a:schemeClr val="tx2"/>
              </a:buClr>
            </a:pPr>
            <a:r>
              <a:rPr kumimoji="1" lang="ja-JP" altLang="en-US">
                <a:solidFill>
                  <a:schemeClr val="tx1"/>
                </a:solidFill>
                <a:latin typeface="Meiryo" panose="020B0604030504040204" pitchFamily="34" charset="-128"/>
                <a:ea typeface="Meiryo" panose="020B0604030504040204" pitchFamily="34" charset="-128"/>
              </a:rPr>
              <a:t>　</a:t>
            </a:r>
            <a:r>
              <a:rPr kumimoji="1" lang="ja-JP" altLang="en-US" b="1">
                <a:solidFill>
                  <a:srgbClr val="C00000"/>
                </a:solidFill>
                <a:latin typeface="Meiryo" panose="020B0604030504040204" pitchFamily="34" charset="-128"/>
                <a:ea typeface="Meiryo" panose="020B0604030504040204" pitchFamily="34" charset="-128"/>
              </a:rPr>
              <a:t>④ </a:t>
            </a:r>
            <a:r>
              <a:rPr kumimoji="1" lang="en-US" altLang="ja-JP" b="1">
                <a:solidFill>
                  <a:srgbClr val="C00000"/>
                </a:solidFill>
                <a:latin typeface="Meiryo" panose="020B0604030504040204" pitchFamily="34" charset="-128"/>
                <a:ea typeface="Meiryo" panose="020B0604030504040204" pitchFamily="34" charset="-128"/>
              </a:rPr>
              <a:t>(</a:t>
            </a:r>
            <a:r>
              <a:rPr kumimoji="1" lang="ja-JP" altLang="en-US" b="1">
                <a:solidFill>
                  <a:srgbClr val="C00000"/>
                </a:solidFill>
                <a:latin typeface="Meiryo" panose="020B0604030504040204" pitchFamily="34" charset="-128"/>
                <a:ea typeface="Meiryo" panose="020B0604030504040204" pitchFamily="34" charset="-128"/>
              </a:rPr>
              <a:t>自立支援</a:t>
            </a:r>
            <a:r>
              <a:rPr kumimoji="1" lang="en-US" altLang="ja-JP" b="1">
                <a:solidFill>
                  <a:srgbClr val="C00000"/>
                </a:solidFill>
                <a:latin typeface="Meiryo" panose="020B0604030504040204" pitchFamily="34" charset="-128"/>
                <a:ea typeface="Meiryo" panose="020B0604030504040204" pitchFamily="34" charset="-128"/>
              </a:rPr>
              <a:t>)</a:t>
            </a:r>
            <a:r>
              <a:rPr kumimoji="1" lang="ja-JP" altLang="en-US" b="1">
                <a:solidFill>
                  <a:srgbClr val="C00000"/>
                </a:solidFill>
                <a:latin typeface="Meiryo" panose="020B0604030504040204" pitchFamily="34" charset="-128"/>
                <a:ea typeface="Meiryo" panose="020B0604030504040204" pitchFamily="34" charset="-128"/>
              </a:rPr>
              <a:t>協議会の運営への</a:t>
            </a:r>
            <a:r>
              <a:rPr kumimoji="1" lang="ja-JP" altLang="en-US" b="1" u="sng">
                <a:solidFill>
                  <a:srgbClr val="C00000"/>
                </a:solidFill>
                <a:latin typeface="Meiryo" panose="020B0604030504040204" pitchFamily="34" charset="-128"/>
                <a:ea typeface="Meiryo" panose="020B0604030504040204" pitchFamily="34" charset="-128"/>
              </a:rPr>
              <a:t>関与</a:t>
            </a:r>
            <a:r>
              <a:rPr kumimoji="1" lang="ja-JP" altLang="en-US" b="1">
                <a:solidFill>
                  <a:srgbClr val="C00000"/>
                </a:solidFill>
                <a:latin typeface="Meiryo" panose="020B0604030504040204" pitchFamily="34" charset="-128"/>
                <a:ea typeface="Meiryo" panose="020B0604030504040204" pitchFamily="34" charset="-128"/>
              </a:rPr>
              <a:t>を通じた「地域づくり」の業務</a:t>
            </a:r>
            <a:endParaRPr kumimoji="1" lang="en-US" altLang="ja-JP" b="1">
              <a:solidFill>
                <a:srgbClr val="C00000"/>
              </a:solidFill>
              <a:latin typeface="Meiryo" panose="020B0604030504040204" pitchFamily="34" charset="-128"/>
              <a:ea typeface="Meiryo" panose="020B0604030504040204" pitchFamily="34" charset="-128"/>
            </a:endParaRPr>
          </a:p>
          <a:p>
            <a:pPr lvl="0">
              <a:lnSpc>
                <a:spcPts val="600"/>
              </a:lnSpc>
              <a:spcAft>
                <a:spcPts val="700"/>
              </a:spcAft>
              <a:buClr>
                <a:schemeClr val="tx2"/>
              </a:buClr>
            </a:pPr>
            <a:r>
              <a:rPr kumimoji="1" lang="ja-JP" altLang="en-US" sz="1200">
                <a:solidFill>
                  <a:schemeClr val="tx1"/>
                </a:solidFill>
                <a:latin typeface="Meiryo" panose="020B0604030504040204" pitchFamily="34" charset="-128"/>
                <a:ea typeface="Meiryo" panose="020B0604030504040204" pitchFamily="34" charset="-128"/>
              </a:rPr>
              <a:t>　　　（</a:t>
            </a:r>
            <a:r>
              <a:rPr kumimoji="1" lang="en-US" altLang="ja-JP" sz="1200">
                <a:solidFill>
                  <a:schemeClr val="tx1"/>
                </a:solidFill>
                <a:latin typeface="Meiryo" panose="020B0604030504040204" pitchFamily="34" charset="-128"/>
                <a:ea typeface="Meiryo" panose="020B0604030504040204" pitchFamily="34" charset="-128"/>
              </a:rPr>
              <a:t>89</a:t>
            </a:r>
            <a:r>
              <a:rPr kumimoji="1" lang="ja-JP" altLang="en-US" sz="1200">
                <a:solidFill>
                  <a:schemeClr val="tx1"/>
                </a:solidFill>
                <a:latin typeface="Meiryo" panose="020B0604030504040204" pitchFamily="34" charset="-128"/>
                <a:ea typeface="Meiryo" panose="020B0604030504040204" pitchFamily="34" charset="-128"/>
              </a:rPr>
              <a:t>条の</a:t>
            </a:r>
            <a:r>
              <a:rPr kumimoji="1" lang="en-US" altLang="ja-JP" sz="1200">
                <a:solidFill>
                  <a:schemeClr val="tx1"/>
                </a:solidFill>
                <a:latin typeface="Meiryo" panose="020B0604030504040204" pitchFamily="34" charset="-128"/>
                <a:ea typeface="Meiryo" panose="020B0604030504040204" pitchFamily="34" charset="-128"/>
              </a:rPr>
              <a:t>3</a:t>
            </a:r>
            <a:r>
              <a:rPr kumimoji="1" lang="ja-JP" altLang="en-US" sz="1200">
                <a:solidFill>
                  <a:schemeClr val="tx1"/>
                </a:solidFill>
                <a:latin typeface="Meiryo" panose="020B0604030504040204" pitchFamily="34" charset="-128"/>
                <a:ea typeface="Meiryo" panose="020B0604030504040204" pitchFamily="34" charset="-128"/>
              </a:rPr>
              <a:t>第</a:t>
            </a:r>
            <a:r>
              <a:rPr kumimoji="1" lang="en-US" altLang="ja-JP" sz="1200">
                <a:solidFill>
                  <a:schemeClr val="tx1"/>
                </a:solidFill>
                <a:latin typeface="Meiryo" panose="020B0604030504040204" pitchFamily="34" charset="-128"/>
                <a:ea typeface="Meiryo" panose="020B0604030504040204" pitchFamily="34" charset="-128"/>
              </a:rPr>
              <a:t>1</a:t>
            </a:r>
            <a:r>
              <a:rPr kumimoji="1" lang="ja-JP" altLang="en-US" sz="1200">
                <a:solidFill>
                  <a:schemeClr val="tx1"/>
                </a:solidFill>
                <a:latin typeface="Meiryo" panose="020B0604030504040204" pitchFamily="34" charset="-128"/>
                <a:ea typeface="Meiryo" panose="020B0604030504040204" pitchFamily="34" charset="-128"/>
              </a:rPr>
              <a:t>項に規定する関係機関等の連携の緊密化を</a:t>
            </a:r>
            <a:r>
              <a:rPr kumimoji="1" lang="ja-JP" altLang="en-US" sz="1200" u="sng">
                <a:solidFill>
                  <a:srgbClr val="C00000"/>
                </a:solidFill>
                <a:latin typeface="Meiryo" panose="020B0604030504040204" pitchFamily="34" charset="-128"/>
                <a:ea typeface="Meiryo" panose="020B0604030504040204" pitchFamily="34" charset="-128"/>
              </a:rPr>
              <a:t>促進する</a:t>
            </a:r>
            <a:r>
              <a:rPr kumimoji="1" lang="ja-JP" altLang="en-US" sz="1200">
                <a:solidFill>
                  <a:schemeClr val="tx1"/>
                </a:solidFill>
                <a:latin typeface="Meiryo" panose="020B0604030504040204" pitchFamily="34" charset="-128"/>
                <a:ea typeface="Meiryo" panose="020B0604030504040204" pitchFamily="34" charset="-128"/>
              </a:rPr>
              <a:t>業務）</a:t>
            </a:r>
          </a:p>
          <a:p>
            <a:pPr lvl="0">
              <a:lnSpc>
                <a:spcPts val="2000"/>
              </a:lnSpc>
              <a:spcAft>
                <a:spcPts val="700"/>
              </a:spcAft>
              <a:buClr>
                <a:schemeClr val="tx2"/>
              </a:buClr>
            </a:pPr>
            <a:endParaRPr kumimoji="1" lang="ja-JP" altLang="en-US">
              <a:solidFill>
                <a:srgbClr val="C00000"/>
              </a:solidFill>
              <a:latin typeface="Meiryo" panose="020B0604030504040204" pitchFamily="34" charset="-128"/>
              <a:ea typeface="Meiryo" panose="020B0604030504040204" pitchFamily="34" charset="-128"/>
            </a:endParaRPr>
          </a:p>
        </p:txBody>
      </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a:t>改正後の基幹相談支援センターに求められる役割</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26</a:t>
            </a:fld>
            <a:endParaRPr lang="en-US" dirty="0"/>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2996952"/>
            <a:ext cx="5872336"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b="1">
                <a:solidFill>
                  <a:schemeClr val="bg1"/>
                </a:solidFill>
              </a:rPr>
              <a:t>基幹相談支援センターの役割</a:t>
            </a:r>
            <a:r>
              <a:rPr lang="ja-JP" altLang="en-US" sz="1100" b="1">
                <a:solidFill>
                  <a:schemeClr val="bg1"/>
                </a:solidFill>
              </a:rPr>
              <a:t>（障害者総合支援法</a:t>
            </a:r>
            <a:r>
              <a:rPr lang="en-US" altLang="ja-JP" sz="1100" b="1">
                <a:solidFill>
                  <a:schemeClr val="bg1"/>
                </a:solidFill>
              </a:rPr>
              <a:t>77</a:t>
            </a:r>
            <a:r>
              <a:rPr lang="ja-JP" altLang="en-US" sz="1100" b="1">
                <a:solidFill>
                  <a:schemeClr val="bg1"/>
                </a:solidFill>
              </a:rPr>
              <a:t>条の</a:t>
            </a:r>
            <a:r>
              <a:rPr lang="en-US" altLang="ja-JP" sz="1100" b="1">
                <a:solidFill>
                  <a:schemeClr val="bg1"/>
                </a:solidFill>
              </a:rPr>
              <a:t>2</a:t>
            </a:r>
            <a:r>
              <a:rPr lang="ja-JP" altLang="en-US" sz="1100" b="1">
                <a:solidFill>
                  <a:schemeClr val="bg1"/>
                </a:solidFill>
              </a:rPr>
              <a:t>第</a:t>
            </a:r>
            <a:r>
              <a:rPr lang="en-US" altLang="ja-JP" sz="1100" b="1">
                <a:solidFill>
                  <a:schemeClr val="bg1"/>
                </a:solidFill>
              </a:rPr>
              <a:t>1</a:t>
            </a:r>
            <a:r>
              <a:rPr lang="ja-JP" altLang="en-US" sz="1100" b="1">
                <a:solidFill>
                  <a:schemeClr val="bg1"/>
                </a:solidFill>
              </a:rPr>
              <a:t>項）</a:t>
            </a:r>
            <a:endParaRPr lang="ja-JP" altLang="en-US" sz="1077" b="1" spc="239">
              <a:solidFill>
                <a:schemeClr val="bg1"/>
              </a:solidFill>
              <a:latin typeface="+mn-ea"/>
              <a:cs typeface="Noto Sans CJK JP DemiLight" charset="-128"/>
            </a:endParaRPr>
          </a:p>
        </p:txBody>
      </p:sp>
      <p:sp>
        <p:nvSpPr>
          <p:cNvPr id="7" name="テキスト ボックス 6"/>
          <p:cNvSpPr txBox="1"/>
          <p:nvPr/>
        </p:nvSpPr>
        <p:spPr>
          <a:xfrm>
            <a:off x="4683780" y="3753666"/>
            <a:ext cx="5165764" cy="286232"/>
          </a:xfrm>
          <a:prstGeom prst="rect">
            <a:avLst/>
          </a:prstGeom>
          <a:noFill/>
        </p:spPr>
        <p:txBody>
          <a:bodyPr wrap="square" rtlCol="0">
            <a:spAutoFit/>
          </a:bodyPr>
          <a:lstStyle/>
          <a:p>
            <a:pPr algn="l">
              <a:lnSpc>
                <a:spcPct val="120000"/>
              </a:lnSpc>
              <a:spcAft>
                <a:spcPts val="600"/>
              </a:spcAft>
              <a:buClr>
                <a:schemeClr val="tx2"/>
              </a:buClr>
            </a:pPr>
            <a:r>
              <a:rPr kumimoji="1" lang="en-US" altLang="ja-JP" sz="1050"/>
              <a:t>※</a:t>
            </a:r>
            <a:r>
              <a:rPr kumimoji="1" lang="ja-JP" altLang="en-US" sz="1050"/>
              <a:t>施設は必ずしも建造物を意味するものではなく、業務を行うための場所のこと。</a:t>
            </a:r>
          </a:p>
        </p:txBody>
      </p:sp>
      <p:sp>
        <p:nvSpPr>
          <p:cNvPr id="15" name="右矢印 14"/>
          <p:cNvSpPr/>
          <p:nvPr/>
        </p:nvSpPr>
        <p:spPr>
          <a:xfrm>
            <a:off x="560512" y="6237312"/>
            <a:ext cx="481478" cy="57606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6" name="テキスト ボックス 15"/>
          <p:cNvSpPr txBox="1"/>
          <p:nvPr/>
        </p:nvSpPr>
        <p:spPr>
          <a:xfrm>
            <a:off x="1064568" y="6237312"/>
            <a:ext cx="8424936" cy="609398"/>
          </a:xfrm>
          <a:prstGeom prst="rect">
            <a:avLst/>
          </a:prstGeom>
          <a:noFill/>
        </p:spPr>
        <p:txBody>
          <a:bodyPr wrap="square" rtlCol="0">
            <a:spAutoFit/>
          </a:bodyPr>
          <a:lstStyle/>
          <a:p>
            <a:pPr>
              <a:lnSpc>
                <a:spcPct val="120000"/>
              </a:lnSpc>
              <a:spcAft>
                <a:spcPts val="600"/>
              </a:spcAft>
              <a:buClr>
                <a:schemeClr val="tx2"/>
              </a:buClr>
            </a:pPr>
            <a:r>
              <a:rPr kumimoji="1" lang="ja-JP" altLang="en-US" sz="1400"/>
              <a:t>上記の事業や業務を担いうる、すなわち地域の中核的な役割を担うことができる障害福祉分野における経験や技術、知識を有する職員を配置することが望まれる。</a:t>
            </a:r>
            <a:r>
              <a:rPr kumimoji="1" lang="en-US" altLang="ja-JP" sz="1400"/>
              <a:t>【</a:t>
            </a:r>
            <a:r>
              <a:rPr kumimoji="1" lang="ja-JP" altLang="en-US" sz="1400"/>
              <a:t>主任相談支援専門員が核</a:t>
            </a:r>
            <a:r>
              <a:rPr kumimoji="1" lang="en-US" altLang="ja-JP" sz="1400"/>
              <a:t>】</a:t>
            </a:r>
            <a:endParaRPr kumimoji="1" lang="ja-JP" altLang="en-US" sz="1400"/>
          </a:p>
        </p:txBody>
      </p:sp>
      <p:sp>
        <p:nvSpPr>
          <p:cNvPr id="17" name="右中かっこ 16"/>
          <p:cNvSpPr/>
          <p:nvPr/>
        </p:nvSpPr>
        <p:spPr>
          <a:xfrm>
            <a:off x="8193360" y="4039898"/>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8337376" y="4039898"/>
            <a:ext cx="1440160" cy="656590"/>
          </a:xfrm>
          <a:prstGeom prst="rect">
            <a:avLst/>
          </a:prstGeom>
          <a:noFill/>
        </p:spPr>
        <p:txBody>
          <a:bodyPr wrap="square" rtlCol="0">
            <a:spAutoFit/>
          </a:bodyPr>
          <a:lstStyle/>
          <a:p>
            <a:pPr>
              <a:lnSpc>
                <a:spcPts val="1100"/>
              </a:lnSpc>
              <a:spcAft>
                <a:spcPts val="600"/>
              </a:spcAft>
              <a:buClr>
                <a:schemeClr val="tx2"/>
              </a:buClr>
            </a:pPr>
            <a:r>
              <a:rPr kumimoji="1" lang="ja-JP" altLang="en-US" sz="1050"/>
              <a:t>個別支援（特にその対応に豊富な経験や高度な技術・知識を要するもの）</a:t>
            </a:r>
          </a:p>
        </p:txBody>
      </p:sp>
      <p:sp>
        <p:nvSpPr>
          <p:cNvPr id="22" name="正方形/長方形 21">
            <a:extLst>
              <a:ext uri="{FF2B5EF4-FFF2-40B4-BE49-F238E27FC236}">
                <a16:creationId xmlns:a16="http://schemas.microsoft.com/office/drawing/2014/main" id="{A889522F-FA51-F14C-BAA2-ADEAB79DDF80}"/>
              </a:ext>
            </a:extLst>
          </p:cNvPr>
          <p:cNvSpPr/>
          <p:nvPr/>
        </p:nvSpPr>
        <p:spPr>
          <a:xfrm>
            <a:off x="357400" y="1281619"/>
            <a:ext cx="9420136" cy="164332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85725" lvl="0" indent="-85725">
              <a:lnSpc>
                <a:spcPts val="2000"/>
              </a:lnSpc>
              <a:spcAft>
                <a:spcPts val="700"/>
              </a:spcAft>
              <a:buClr>
                <a:schemeClr val="tx2"/>
              </a:buClr>
            </a:pPr>
            <a:r>
              <a:rPr kumimoji="1" lang="ja-JP" altLang="en-US" b="1" dirty="0">
                <a:solidFill>
                  <a:schemeClr val="tx1"/>
                </a:solidFill>
                <a:latin typeface="Meiryo" panose="020B0604030504040204" pitchFamily="34" charset="-128"/>
                <a:ea typeface="Meiryo" panose="020B0604030504040204" pitchFamily="34" charset="-128"/>
              </a:rPr>
              <a:t>① 基幹相談支援センターの</a:t>
            </a:r>
            <a:r>
              <a:rPr kumimoji="1" lang="ja-JP" altLang="en-US" b="1" u="sng" dirty="0">
                <a:solidFill>
                  <a:srgbClr val="C00000"/>
                </a:solidFill>
                <a:latin typeface="Meiryo" panose="020B0604030504040204" pitchFamily="34" charset="-128"/>
                <a:ea typeface="Meiryo" panose="020B0604030504040204" pitchFamily="34" charset="-128"/>
              </a:rPr>
              <a:t>役割（事業及び業務）として地域の相談支援の強化の取組と「地域づくり」を追加</a:t>
            </a:r>
            <a:r>
              <a:rPr kumimoji="1" lang="ja-JP" altLang="en-US" b="1" u="sng" dirty="0">
                <a:solidFill>
                  <a:schemeClr val="tx1"/>
                </a:solidFill>
                <a:latin typeface="Meiryo" panose="020B0604030504040204" pitchFamily="34" charset="-128"/>
                <a:ea typeface="Meiryo" panose="020B0604030504040204" pitchFamily="34" charset="-128"/>
              </a:rPr>
              <a:t>し、明確化</a:t>
            </a:r>
            <a:r>
              <a:rPr kumimoji="1" lang="ja-JP" altLang="en-US" b="1" dirty="0">
                <a:solidFill>
                  <a:schemeClr val="tx1"/>
                </a:solidFill>
                <a:latin typeface="Meiryo" panose="020B0604030504040204" pitchFamily="34" charset="-128"/>
                <a:ea typeface="Meiryo" panose="020B0604030504040204" pitchFamily="34" charset="-128"/>
              </a:rPr>
              <a:t>。</a:t>
            </a:r>
            <a:r>
              <a:rPr kumimoji="1" lang="en-US" altLang="ja-JP" sz="1200" dirty="0">
                <a:solidFill>
                  <a:schemeClr val="tx1"/>
                </a:solidFill>
                <a:latin typeface="Meiryo" panose="020B0604030504040204" pitchFamily="34" charset="-128"/>
                <a:ea typeface="Meiryo" panose="020B0604030504040204" pitchFamily="34" charset="-128"/>
              </a:rPr>
              <a:t>※</a:t>
            </a:r>
            <a:r>
              <a:rPr kumimoji="1" lang="ja-JP" altLang="en-US" sz="1200" dirty="0">
                <a:solidFill>
                  <a:schemeClr val="tx1"/>
                </a:solidFill>
                <a:latin typeface="Meiryo" panose="020B0604030504040204" pitchFamily="34" charset="-128"/>
                <a:ea typeface="Meiryo" panose="020B0604030504040204" pitchFamily="34" charset="-128"/>
              </a:rPr>
              <a:t>従来は個別相談を総合的に行う施設と規定</a:t>
            </a:r>
          </a:p>
          <a:p>
            <a:pPr marL="85725" lvl="0" indent="-85725">
              <a:lnSpc>
                <a:spcPts val="2000"/>
              </a:lnSpc>
              <a:spcAft>
                <a:spcPts val="700"/>
              </a:spcAft>
              <a:buClr>
                <a:schemeClr val="tx2"/>
              </a:buClr>
            </a:pPr>
            <a:r>
              <a:rPr kumimoji="1" lang="ja-JP" altLang="en-US" b="1" dirty="0">
                <a:solidFill>
                  <a:schemeClr val="tx1"/>
                </a:solidFill>
                <a:latin typeface="Meiryo" panose="020B0604030504040204" pitchFamily="34" charset="-128"/>
                <a:ea typeface="Meiryo" panose="020B0604030504040204" pitchFamily="34" charset="-128"/>
              </a:rPr>
              <a:t>② 基幹相談支援センターの設置を</a:t>
            </a:r>
            <a:r>
              <a:rPr kumimoji="1" lang="ja-JP" altLang="en-US" b="1" u="sng" dirty="0">
                <a:solidFill>
                  <a:srgbClr val="C00000"/>
                </a:solidFill>
                <a:latin typeface="Meiryo" panose="020B0604030504040204" pitchFamily="34" charset="-128"/>
                <a:ea typeface="Meiryo" panose="020B0604030504040204" pitchFamily="34" charset="-128"/>
              </a:rPr>
              <a:t>市町村の努力義務化</a:t>
            </a:r>
            <a:r>
              <a:rPr kumimoji="1" lang="ja-JP" altLang="en-US" b="1" dirty="0">
                <a:solidFill>
                  <a:schemeClr val="tx1"/>
                </a:solidFill>
                <a:latin typeface="Meiryo" panose="020B0604030504040204" pitchFamily="34" charset="-128"/>
                <a:ea typeface="Meiryo" panose="020B0604030504040204" pitchFamily="34" charset="-128"/>
              </a:rPr>
              <a:t>。</a:t>
            </a:r>
            <a:r>
              <a:rPr kumimoji="1" lang="en-US" altLang="ja-JP" sz="1200" dirty="0">
                <a:solidFill>
                  <a:schemeClr val="tx1"/>
                </a:solidFill>
                <a:latin typeface="Meiryo" panose="020B0604030504040204" pitchFamily="34" charset="-128"/>
                <a:ea typeface="Meiryo" panose="020B0604030504040204" pitchFamily="34" charset="-128"/>
              </a:rPr>
              <a:t>※</a:t>
            </a:r>
            <a:r>
              <a:rPr kumimoji="1" lang="ja-JP" altLang="en-US" sz="1200" dirty="0">
                <a:solidFill>
                  <a:schemeClr val="tx1"/>
                </a:solidFill>
                <a:latin typeface="Meiryo" panose="020B0604030504040204" pitchFamily="34" charset="-128"/>
                <a:ea typeface="Meiryo" panose="020B0604030504040204" pitchFamily="34" charset="-128"/>
              </a:rPr>
              <a:t>従来はできる規定</a:t>
            </a:r>
          </a:p>
          <a:p>
            <a:pPr lvl="0">
              <a:lnSpc>
                <a:spcPts val="2000"/>
              </a:lnSpc>
              <a:spcAft>
                <a:spcPts val="700"/>
              </a:spcAft>
              <a:buClr>
                <a:schemeClr val="tx2"/>
              </a:buClr>
            </a:pPr>
            <a:r>
              <a:rPr kumimoji="1" lang="ja-JP" altLang="en-US" b="1" dirty="0">
                <a:solidFill>
                  <a:schemeClr val="tx1"/>
                </a:solidFill>
                <a:latin typeface="Meiryo" panose="020B0604030504040204" pitchFamily="34" charset="-128"/>
                <a:ea typeface="Meiryo" panose="020B0604030504040204" pitchFamily="34" charset="-128"/>
              </a:rPr>
              <a:t>③ 基幹相談支援センターの設置促進や適切な運営の確保のための</a:t>
            </a:r>
            <a:r>
              <a:rPr kumimoji="1" lang="ja-JP" altLang="en-US" b="1" u="sng" dirty="0">
                <a:solidFill>
                  <a:srgbClr val="C00000"/>
                </a:solidFill>
                <a:latin typeface="Meiryo" panose="020B0604030504040204" pitchFamily="34" charset="-128"/>
                <a:ea typeface="Meiryo" panose="020B0604030504040204" pitchFamily="34" charset="-128"/>
              </a:rPr>
              <a:t>都道府県の役割（広域的見地からの助言等）を規定</a:t>
            </a:r>
            <a:r>
              <a:rPr kumimoji="1" lang="ja-JP" altLang="en-US" dirty="0">
                <a:solidFill>
                  <a:srgbClr val="FF0000"/>
                </a:solidFill>
                <a:latin typeface="Meiryo" panose="020B0604030504040204" pitchFamily="34" charset="-128"/>
                <a:ea typeface="Meiryo" panose="020B0604030504040204" pitchFamily="34" charset="-128"/>
              </a:rPr>
              <a:t> </a:t>
            </a:r>
            <a:r>
              <a:rPr kumimoji="1" lang="en-US" altLang="ja-JP" sz="1200" dirty="0">
                <a:solidFill>
                  <a:schemeClr val="tx1"/>
                </a:solidFill>
                <a:latin typeface="Meiryo" panose="020B0604030504040204" pitchFamily="34" charset="-128"/>
                <a:ea typeface="Meiryo" panose="020B0604030504040204" pitchFamily="34" charset="-128"/>
              </a:rPr>
              <a:t>※</a:t>
            </a:r>
            <a:r>
              <a:rPr kumimoji="1" lang="ja-JP" altLang="en-US" sz="1200" dirty="0">
                <a:solidFill>
                  <a:schemeClr val="tx1"/>
                </a:solidFill>
                <a:latin typeface="Meiryo" panose="020B0604030504040204" pitchFamily="34" charset="-128"/>
                <a:ea typeface="Meiryo" panose="020B0604030504040204" pitchFamily="34" charset="-128"/>
              </a:rPr>
              <a:t>新設</a:t>
            </a:r>
            <a:endParaRPr kumimoji="1" lang="ja-JP" altLang="en-US" sz="1200" dirty="0">
              <a:solidFill>
                <a:srgbClr val="C00000"/>
              </a:solidFill>
              <a:latin typeface="Meiryo" panose="020B0604030504040204" pitchFamily="34" charset="-128"/>
              <a:ea typeface="Meiryo" panose="020B0604030504040204" pitchFamily="34" charset="-128"/>
            </a:endParaRPr>
          </a:p>
        </p:txBody>
      </p:sp>
      <p:sp>
        <p:nvSpPr>
          <p:cNvPr id="23" name="角丸四角形 22">
            <a:extLst>
              <a:ext uri="{FF2B5EF4-FFF2-40B4-BE49-F238E27FC236}">
                <a16:creationId xmlns:a16="http://schemas.microsoft.com/office/drawing/2014/main" id="{053B0485-00BC-3E4F-B797-35CB015D43DD}"/>
              </a:ext>
            </a:extLst>
          </p:cNvPr>
          <p:cNvSpPr/>
          <p:nvPr/>
        </p:nvSpPr>
        <p:spPr>
          <a:xfrm>
            <a:off x="304800" y="945894"/>
            <a:ext cx="680844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b="1">
                <a:solidFill>
                  <a:schemeClr val="bg1"/>
                </a:solidFill>
              </a:rPr>
              <a:t>基幹相談支援センターに関する改正内容</a:t>
            </a:r>
            <a:r>
              <a:rPr lang="ja-JP" altLang="en-US" sz="1100" b="1">
                <a:solidFill>
                  <a:schemeClr val="bg1"/>
                </a:solidFill>
              </a:rPr>
              <a:t>（障害者総合支援法</a:t>
            </a:r>
            <a:r>
              <a:rPr lang="en-US" altLang="ja-JP" sz="1100" b="1">
                <a:solidFill>
                  <a:schemeClr val="bg1"/>
                </a:solidFill>
              </a:rPr>
              <a:t>77</a:t>
            </a:r>
            <a:r>
              <a:rPr lang="ja-JP" altLang="en-US" sz="1100" b="1">
                <a:solidFill>
                  <a:schemeClr val="bg1"/>
                </a:solidFill>
              </a:rPr>
              <a:t>条の</a:t>
            </a:r>
            <a:r>
              <a:rPr lang="en-US" altLang="ja-JP" sz="1100" b="1">
                <a:solidFill>
                  <a:schemeClr val="bg1"/>
                </a:solidFill>
              </a:rPr>
              <a:t>2</a:t>
            </a:r>
            <a:r>
              <a:rPr lang="ja-JP" altLang="en-US" sz="1100" b="1">
                <a:solidFill>
                  <a:schemeClr val="bg1"/>
                </a:solidFill>
              </a:rPr>
              <a:t>関係）</a:t>
            </a:r>
            <a:endParaRPr lang="ja-JP" altLang="en-US" sz="1077" b="1" spc="239">
              <a:solidFill>
                <a:schemeClr val="bg1"/>
              </a:solidFill>
              <a:latin typeface="+mn-ea"/>
              <a:cs typeface="Noto Sans CJK JP DemiLight" charset="-128"/>
            </a:endParaRPr>
          </a:p>
        </p:txBody>
      </p:sp>
      <p:sp>
        <p:nvSpPr>
          <p:cNvPr id="24" name="テキスト ボックス 23"/>
          <p:cNvSpPr txBox="1"/>
          <p:nvPr/>
        </p:nvSpPr>
        <p:spPr>
          <a:xfrm>
            <a:off x="6679318" y="980728"/>
            <a:ext cx="3170226" cy="313932"/>
          </a:xfrm>
          <a:prstGeom prst="rect">
            <a:avLst/>
          </a:prstGeom>
          <a:noFill/>
        </p:spPr>
        <p:txBody>
          <a:bodyPr wrap="square" rtlCol="0">
            <a:spAutoFit/>
          </a:bodyPr>
          <a:lstStyle/>
          <a:p>
            <a:pPr algn="r">
              <a:lnSpc>
                <a:spcPct val="120000"/>
              </a:lnSpc>
              <a:spcAft>
                <a:spcPts val="600"/>
              </a:spcAft>
              <a:buClr>
                <a:schemeClr val="tx2"/>
              </a:buClr>
            </a:pPr>
            <a:r>
              <a:rPr kumimoji="1" lang="ja-JP" altLang="en-US" sz="1200" b="1" dirty="0"/>
              <a:t>令和６年４月１日施行</a:t>
            </a:r>
          </a:p>
        </p:txBody>
      </p:sp>
      <p:sp>
        <p:nvSpPr>
          <p:cNvPr id="3" name="テキスト ボックス 2"/>
          <p:cNvSpPr txBox="1"/>
          <p:nvPr/>
        </p:nvSpPr>
        <p:spPr>
          <a:xfrm>
            <a:off x="7993021" y="5517232"/>
            <a:ext cx="1496483" cy="535531"/>
          </a:xfrm>
          <a:prstGeom prst="rect">
            <a:avLst/>
          </a:prstGeom>
          <a:noFill/>
          <a:ln w="15875">
            <a:solidFill>
              <a:schemeClr val="accent1"/>
            </a:solidFill>
            <a:prstDash val="dash"/>
          </a:ln>
        </p:spPr>
        <p:txBody>
          <a:bodyPr wrap="square" rtlCol="0">
            <a:spAutoFit/>
          </a:bodyPr>
          <a:lstStyle/>
          <a:p>
            <a:pPr algn="l">
              <a:lnSpc>
                <a:spcPct val="120000"/>
              </a:lnSpc>
              <a:spcAft>
                <a:spcPts val="600"/>
              </a:spcAft>
              <a:buClr>
                <a:schemeClr val="tx2"/>
              </a:buClr>
            </a:pPr>
            <a:r>
              <a:rPr kumimoji="1" lang="ja-JP" altLang="en-US" sz="1200"/>
              <a:t>③④が主要な「中核的な役割」</a:t>
            </a:r>
          </a:p>
        </p:txBody>
      </p:sp>
      <p:sp>
        <p:nvSpPr>
          <p:cNvPr id="4" name="楕円 3"/>
          <p:cNvSpPr/>
          <p:nvPr/>
        </p:nvSpPr>
        <p:spPr>
          <a:xfrm>
            <a:off x="489074" y="4869160"/>
            <a:ext cx="359470" cy="3594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新</a:t>
            </a:r>
            <a:endParaRPr kumimoji="1" lang="ja-JP" altLang="en-US" sz="1400" b="1" dirty="0">
              <a:solidFill>
                <a:schemeClr val="bg1"/>
              </a:solidFill>
            </a:endParaRPr>
          </a:p>
        </p:txBody>
      </p:sp>
      <p:sp>
        <p:nvSpPr>
          <p:cNvPr id="20" name="楕円 19"/>
          <p:cNvSpPr/>
          <p:nvPr/>
        </p:nvSpPr>
        <p:spPr>
          <a:xfrm>
            <a:off x="488504" y="5589810"/>
            <a:ext cx="359470" cy="3594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新</a:t>
            </a:r>
            <a:endParaRPr kumimoji="1" lang="ja-JP" altLang="en-US" sz="1400" b="1" dirty="0">
              <a:solidFill>
                <a:schemeClr val="bg1"/>
              </a:solidFill>
            </a:endParaRPr>
          </a:p>
        </p:txBody>
      </p:sp>
    </p:spTree>
    <p:extLst>
      <p:ext uri="{BB962C8B-B14F-4D97-AF65-F5344CB8AC3E}">
        <p14:creationId xmlns:p14="http://schemas.microsoft.com/office/powerpoint/2010/main" val="379843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889522F-FA51-F14C-BAA2-ADEAB79DDF80}"/>
              </a:ext>
            </a:extLst>
          </p:cNvPr>
          <p:cNvSpPr/>
          <p:nvPr/>
        </p:nvSpPr>
        <p:spPr>
          <a:xfrm>
            <a:off x="357400" y="2828621"/>
            <a:ext cx="9420136" cy="1638173"/>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85725" indent="-85725">
              <a:lnSpc>
                <a:spcPts val="2000"/>
              </a:lnSpc>
              <a:spcAft>
                <a:spcPts val="700"/>
              </a:spcAft>
              <a:buClr>
                <a:schemeClr val="tx2"/>
              </a:buClr>
            </a:pPr>
            <a:r>
              <a:rPr kumimoji="1" lang="ja-JP" altLang="en-US" b="1">
                <a:solidFill>
                  <a:schemeClr val="tx1"/>
                </a:solidFill>
                <a:latin typeface="Meiryo" panose="020B0604030504040204" pitchFamily="34" charset="-128"/>
                <a:ea typeface="Meiryo" panose="020B0604030504040204" pitchFamily="34" charset="-128"/>
              </a:rPr>
              <a:t>○地域の相談支援従事者に対する助言等の支援</a:t>
            </a:r>
          </a:p>
          <a:p>
            <a:pPr lvl="0">
              <a:lnSpc>
                <a:spcPts val="2000"/>
              </a:lnSpc>
              <a:spcAft>
                <a:spcPts val="700"/>
              </a:spcAft>
              <a:buClr>
                <a:schemeClr val="tx2"/>
              </a:buClr>
            </a:pPr>
            <a:r>
              <a:rPr kumimoji="1" lang="ja-JP" altLang="en-US">
                <a:solidFill>
                  <a:schemeClr val="tx1"/>
                </a:solidFill>
                <a:latin typeface="Meiryo" panose="020B0604030504040204" pitchFamily="34" charset="-128"/>
                <a:ea typeface="Meiryo" panose="020B0604030504040204" pitchFamily="34" charset="-128"/>
              </a:rPr>
              <a:t>　</a:t>
            </a:r>
            <a:r>
              <a:rPr kumimoji="1" lang="ja-JP" altLang="en-US" b="1">
                <a:solidFill>
                  <a:schemeClr val="tx1"/>
                </a:solidFill>
                <a:latin typeface="Meiryo" panose="020B0604030504040204" pitchFamily="34" charset="-128"/>
                <a:ea typeface="Meiryo" panose="020B0604030504040204" pitchFamily="34" charset="-128"/>
              </a:rPr>
              <a:t>○ 支援者支援</a:t>
            </a:r>
            <a:endParaRPr kumimoji="1" lang="ja-JP" altLang="en-US" sz="1200">
              <a:solidFill>
                <a:schemeClr val="tx1"/>
              </a:solidFill>
              <a:latin typeface="Meiryo" panose="020B0604030504040204" pitchFamily="34" charset="-128"/>
              <a:ea typeface="Meiryo" panose="020B0604030504040204" pitchFamily="34" charset="-128"/>
            </a:endParaRPr>
          </a:p>
          <a:p>
            <a:pPr lvl="0">
              <a:lnSpc>
                <a:spcPts val="2000"/>
              </a:lnSpc>
              <a:spcAft>
                <a:spcPts val="700"/>
              </a:spcAft>
              <a:buClr>
                <a:schemeClr val="tx2"/>
              </a:buClr>
            </a:pPr>
            <a:r>
              <a:rPr kumimoji="1" lang="ja-JP" altLang="en-US">
                <a:solidFill>
                  <a:schemeClr val="tx1"/>
                </a:solidFill>
                <a:latin typeface="Meiryo" panose="020B0604030504040204" pitchFamily="34" charset="-128"/>
                <a:ea typeface="Meiryo" panose="020B0604030504040204" pitchFamily="34" charset="-128"/>
              </a:rPr>
              <a:t>　</a:t>
            </a:r>
            <a:r>
              <a:rPr kumimoji="1" lang="ja-JP" altLang="en-US" b="1">
                <a:solidFill>
                  <a:schemeClr val="tx1"/>
                </a:solidFill>
                <a:latin typeface="Meiryo" panose="020B0604030504040204" pitchFamily="34" charset="-128"/>
                <a:ea typeface="Meiryo" panose="020B0604030504040204" pitchFamily="34" charset="-128"/>
              </a:rPr>
              <a:t>○ 事業所支援</a:t>
            </a:r>
          </a:p>
          <a:p>
            <a:pPr lvl="0">
              <a:lnSpc>
                <a:spcPts val="2000"/>
              </a:lnSpc>
              <a:spcAft>
                <a:spcPts val="700"/>
              </a:spcAft>
              <a:buClr>
                <a:schemeClr val="tx2"/>
              </a:buClr>
            </a:pPr>
            <a:r>
              <a:rPr kumimoji="1" lang="ja-JP" altLang="en-US">
                <a:solidFill>
                  <a:srgbClr val="C00000"/>
                </a:solidFill>
                <a:latin typeface="Meiryo" panose="020B0604030504040204" pitchFamily="34" charset="-128"/>
                <a:ea typeface="Meiryo" panose="020B0604030504040204" pitchFamily="34" charset="-128"/>
              </a:rPr>
              <a:t>　</a:t>
            </a:r>
            <a:r>
              <a:rPr kumimoji="1" lang="ja-JP" altLang="en-US" b="1">
                <a:solidFill>
                  <a:schemeClr val="tx1"/>
                </a:solidFill>
                <a:latin typeface="Meiryo" panose="020B0604030504040204" pitchFamily="34" charset="-128"/>
                <a:ea typeface="Meiryo" panose="020B0604030504040204" pitchFamily="34" charset="-128"/>
              </a:rPr>
              <a:t>○ 支援（業務）の検討・検証</a:t>
            </a:r>
          </a:p>
        </p:txBody>
      </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a:t>基幹相談支援センターによる地域の相談支援体制強化の取組</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27</a:t>
            </a:fld>
            <a:endParaRPr lang="en-US" dirty="0"/>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2492896"/>
            <a:ext cx="5152256"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b="1">
                <a:solidFill>
                  <a:schemeClr val="bg1"/>
                </a:solidFill>
              </a:rPr>
              <a:t>地域の相談支援従事者に対する助言等の支援</a:t>
            </a:r>
          </a:p>
        </p:txBody>
      </p:sp>
      <p:sp>
        <p:nvSpPr>
          <p:cNvPr id="7" name="テキスト ボックス 6"/>
          <p:cNvSpPr txBox="1"/>
          <p:nvPr/>
        </p:nvSpPr>
        <p:spPr>
          <a:xfrm>
            <a:off x="200472" y="6151850"/>
            <a:ext cx="8928422" cy="733534"/>
          </a:xfrm>
          <a:prstGeom prst="rect">
            <a:avLst/>
          </a:prstGeom>
          <a:noFill/>
        </p:spPr>
        <p:txBody>
          <a:bodyPr wrap="square" rtlCol="0">
            <a:spAutoFit/>
          </a:bodyPr>
          <a:lstStyle/>
          <a:p>
            <a:pPr>
              <a:lnSpc>
                <a:spcPts val="800"/>
              </a:lnSpc>
              <a:spcAft>
                <a:spcPts val="600"/>
              </a:spcAft>
              <a:buClr>
                <a:schemeClr val="tx2"/>
              </a:buClr>
            </a:pPr>
            <a:r>
              <a:rPr kumimoji="1" lang="en-US" altLang="ja-JP" sz="900"/>
              <a:t>【</a:t>
            </a:r>
            <a:r>
              <a:rPr kumimoji="1" lang="ja-JP" altLang="en-US" sz="900"/>
              <a:t>現時点で参考となるもの</a:t>
            </a:r>
            <a:r>
              <a:rPr kumimoji="1" lang="en-US" altLang="ja-JP" sz="900"/>
              <a:t>】</a:t>
            </a:r>
            <a:endParaRPr kumimoji="1" lang="ja-JP" altLang="en-US" sz="900"/>
          </a:p>
          <a:p>
            <a:pPr>
              <a:lnSpc>
                <a:spcPts val="800"/>
              </a:lnSpc>
              <a:spcAft>
                <a:spcPts val="600"/>
              </a:spcAft>
              <a:buClr>
                <a:schemeClr val="tx2"/>
              </a:buClr>
            </a:pPr>
            <a:r>
              <a:rPr kumimoji="1" lang="ja-JP" altLang="en-US" sz="900"/>
              <a:t>　① 令和</a:t>
            </a:r>
            <a:r>
              <a:rPr kumimoji="1" lang="en-US" altLang="ja-JP" sz="900"/>
              <a:t>3-4</a:t>
            </a:r>
            <a:r>
              <a:rPr kumimoji="1" lang="ja-JP" altLang="en-US" sz="900"/>
              <a:t>年度厚生労働科学研究「障害分野の研修及び実地教育（</a:t>
            </a:r>
            <a:r>
              <a:rPr kumimoji="1" lang="en-US" altLang="ja-JP" sz="900"/>
              <a:t>OJT</a:t>
            </a:r>
            <a:r>
              <a:rPr kumimoji="1" lang="ja-JP" altLang="en-US" sz="900"/>
              <a:t>）の効果の検証及び効果的な実施のための要因解明のための研究」</a:t>
            </a:r>
            <a:endParaRPr kumimoji="1" lang="en-US" altLang="ja-JP" sz="900"/>
          </a:p>
          <a:p>
            <a:pPr>
              <a:lnSpc>
                <a:spcPts val="800"/>
              </a:lnSpc>
              <a:spcAft>
                <a:spcPts val="600"/>
              </a:spcAft>
              <a:buClr>
                <a:schemeClr val="tx2"/>
              </a:buClr>
            </a:pPr>
            <a:r>
              <a:rPr kumimoji="1" lang="ja-JP" altLang="en-US" sz="900"/>
              <a:t>　② 令和</a:t>
            </a:r>
            <a:r>
              <a:rPr kumimoji="1" lang="en-US" altLang="ja-JP" sz="900"/>
              <a:t>2</a:t>
            </a:r>
            <a:r>
              <a:rPr kumimoji="1" lang="ja-JP" altLang="en-US" sz="900"/>
              <a:t>年度厚生労働科学研究特別研究「相談支援専門員に対する実地教育に従事する者のコンピテンシーの検証」</a:t>
            </a:r>
            <a:endParaRPr kumimoji="1" lang="en-US" altLang="ja-JP" sz="900"/>
          </a:p>
          <a:p>
            <a:pPr>
              <a:lnSpc>
                <a:spcPts val="800"/>
              </a:lnSpc>
              <a:spcAft>
                <a:spcPts val="600"/>
              </a:spcAft>
              <a:buClr>
                <a:schemeClr val="tx2"/>
              </a:buClr>
            </a:pPr>
            <a:r>
              <a:rPr kumimoji="1" lang="ja-JP" altLang="en-US" sz="900"/>
              <a:t>　③ 令和元年度厚生労働省委託事業「基幹相談支援センター等における市町村によるモニタリング結果の検証手法等に関する手引」</a:t>
            </a:r>
          </a:p>
        </p:txBody>
      </p:sp>
      <p:sp>
        <p:nvSpPr>
          <p:cNvPr id="15" name="右矢印 14"/>
          <p:cNvSpPr/>
          <p:nvPr/>
        </p:nvSpPr>
        <p:spPr>
          <a:xfrm>
            <a:off x="4088904" y="3494302"/>
            <a:ext cx="481478" cy="57606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2" name="正方形/長方形 21">
            <a:extLst>
              <a:ext uri="{FF2B5EF4-FFF2-40B4-BE49-F238E27FC236}">
                <a16:creationId xmlns:a16="http://schemas.microsoft.com/office/drawing/2014/main" id="{A889522F-FA51-F14C-BAA2-ADEAB79DDF80}"/>
              </a:ext>
            </a:extLst>
          </p:cNvPr>
          <p:cNvSpPr/>
          <p:nvPr/>
        </p:nvSpPr>
        <p:spPr>
          <a:xfrm>
            <a:off x="357400" y="1281619"/>
            <a:ext cx="9420136" cy="1058547"/>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85725" lvl="0" indent="-85725">
              <a:lnSpc>
                <a:spcPts val="2000"/>
              </a:lnSpc>
              <a:spcAft>
                <a:spcPts val="700"/>
              </a:spcAft>
              <a:buClr>
                <a:schemeClr val="tx2"/>
              </a:buClr>
            </a:pPr>
            <a:r>
              <a:rPr kumimoji="1" lang="ja-JP" altLang="en-US" sz="1600">
                <a:solidFill>
                  <a:schemeClr val="tx1"/>
                </a:solidFill>
                <a:latin typeface="Meiryo" panose="020B0604030504040204" pitchFamily="34" charset="-128"/>
                <a:ea typeface="Meiryo" panose="020B0604030504040204" pitchFamily="34" charset="-128"/>
              </a:rPr>
              <a:t>「地域における相談支援・障害児相談支援に従事する者に対し、一般相談支援事業・特定相談支援事業・障害児相談支援事業に関する運営について、相談に応じ、必要な助言、指導その他の援助を行う業務」</a:t>
            </a:r>
          </a:p>
        </p:txBody>
      </p:sp>
      <p:sp>
        <p:nvSpPr>
          <p:cNvPr id="23" name="角丸四角形 22">
            <a:extLst>
              <a:ext uri="{FF2B5EF4-FFF2-40B4-BE49-F238E27FC236}">
                <a16:creationId xmlns:a16="http://schemas.microsoft.com/office/drawing/2014/main" id="{053B0485-00BC-3E4F-B797-35CB015D43DD}"/>
              </a:ext>
            </a:extLst>
          </p:cNvPr>
          <p:cNvSpPr/>
          <p:nvPr/>
        </p:nvSpPr>
        <p:spPr>
          <a:xfrm>
            <a:off x="304800" y="945894"/>
            <a:ext cx="4503738"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b="1">
                <a:solidFill>
                  <a:schemeClr val="bg1"/>
                </a:solidFill>
              </a:rPr>
              <a:t>法律への明記</a:t>
            </a:r>
            <a:r>
              <a:rPr lang="ja-JP" altLang="en-US" sz="1100" b="1">
                <a:solidFill>
                  <a:schemeClr val="bg1"/>
                </a:solidFill>
              </a:rPr>
              <a:t>（障害者総合支援法</a:t>
            </a:r>
            <a:r>
              <a:rPr lang="en-US" altLang="ja-JP" sz="1100" b="1">
                <a:solidFill>
                  <a:schemeClr val="bg1"/>
                </a:solidFill>
              </a:rPr>
              <a:t>77</a:t>
            </a:r>
            <a:r>
              <a:rPr lang="ja-JP" altLang="en-US" sz="1100" b="1">
                <a:solidFill>
                  <a:schemeClr val="bg1"/>
                </a:solidFill>
              </a:rPr>
              <a:t>条の</a:t>
            </a:r>
            <a:r>
              <a:rPr lang="en-US" altLang="ja-JP" sz="1100" b="1">
                <a:solidFill>
                  <a:schemeClr val="bg1"/>
                </a:solidFill>
              </a:rPr>
              <a:t>2</a:t>
            </a:r>
            <a:r>
              <a:rPr lang="ja-JP" altLang="en-US" sz="1100" b="1">
                <a:solidFill>
                  <a:schemeClr val="bg1"/>
                </a:solidFill>
              </a:rPr>
              <a:t>第</a:t>
            </a:r>
            <a:r>
              <a:rPr lang="en-US" altLang="ja-JP" sz="1100" b="1">
                <a:solidFill>
                  <a:schemeClr val="bg1"/>
                </a:solidFill>
              </a:rPr>
              <a:t>1</a:t>
            </a:r>
            <a:r>
              <a:rPr lang="ja-JP" altLang="en-US" sz="1100" b="1">
                <a:solidFill>
                  <a:schemeClr val="bg1"/>
                </a:solidFill>
              </a:rPr>
              <a:t>項第</a:t>
            </a:r>
            <a:r>
              <a:rPr lang="en-US" altLang="ja-JP" sz="1100" b="1">
                <a:solidFill>
                  <a:schemeClr val="bg1"/>
                </a:solidFill>
              </a:rPr>
              <a:t>3</a:t>
            </a:r>
            <a:r>
              <a:rPr lang="ja-JP" altLang="en-US" sz="1100" b="1">
                <a:solidFill>
                  <a:schemeClr val="bg1"/>
                </a:solidFill>
              </a:rPr>
              <a:t>号）</a:t>
            </a:r>
            <a:endParaRPr lang="ja-JP" altLang="en-US" sz="1077" b="1" spc="239">
              <a:solidFill>
                <a:schemeClr val="bg1"/>
              </a:solidFill>
              <a:latin typeface="+mn-ea"/>
              <a:cs typeface="Noto Sans CJK JP DemiLight" charset="-128"/>
            </a:endParaRPr>
          </a:p>
        </p:txBody>
      </p:sp>
      <p:sp>
        <p:nvSpPr>
          <p:cNvPr id="20" name="テキスト ボックス 19"/>
          <p:cNvSpPr txBox="1"/>
          <p:nvPr/>
        </p:nvSpPr>
        <p:spPr>
          <a:xfrm>
            <a:off x="272480" y="116632"/>
            <a:ext cx="5781564" cy="295466"/>
          </a:xfrm>
          <a:prstGeom prst="rect">
            <a:avLst/>
          </a:prstGeom>
          <a:noFill/>
        </p:spPr>
        <p:txBody>
          <a:bodyPr wrap="square" rtlCol="0">
            <a:spAutoFit/>
          </a:bodyPr>
          <a:lstStyle/>
          <a:p>
            <a:pPr>
              <a:lnSpc>
                <a:spcPct val="120000"/>
              </a:lnSpc>
              <a:spcAft>
                <a:spcPts val="600"/>
              </a:spcAft>
              <a:buClr>
                <a:schemeClr val="tx2"/>
              </a:buClr>
            </a:pPr>
            <a:r>
              <a:rPr kumimoji="1" lang="ja-JP" altLang="en-US" sz="1100" b="1">
                <a:solidFill>
                  <a:schemeClr val="bg1"/>
                </a:solidFill>
              </a:rPr>
              <a:t>新たに明記された基幹相談支援センターの地域の中核としての機能①</a:t>
            </a:r>
          </a:p>
        </p:txBody>
      </p:sp>
      <p:sp>
        <p:nvSpPr>
          <p:cNvPr id="4" name="テキスト ボックス 3"/>
          <p:cNvSpPr txBox="1"/>
          <p:nvPr/>
        </p:nvSpPr>
        <p:spPr>
          <a:xfrm>
            <a:off x="7239000" y="1196752"/>
            <a:ext cx="184731" cy="313932"/>
          </a:xfrm>
          <a:prstGeom prst="rect">
            <a:avLst/>
          </a:prstGeom>
          <a:noFill/>
        </p:spPr>
        <p:txBody>
          <a:bodyPr wrap="none" rtlCol="0">
            <a:spAutoFit/>
          </a:bodyPr>
          <a:lstStyle/>
          <a:p>
            <a:pPr algn="l">
              <a:lnSpc>
                <a:spcPct val="120000"/>
              </a:lnSpc>
              <a:spcAft>
                <a:spcPts val="600"/>
              </a:spcAft>
              <a:buClr>
                <a:schemeClr val="tx2"/>
              </a:buClr>
            </a:pPr>
            <a:endParaRPr kumimoji="1" lang="ja-JP" altLang="en-US" sz="1200"/>
          </a:p>
        </p:txBody>
      </p:sp>
      <p:sp>
        <p:nvSpPr>
          <p:cNvPr id="6" name="テキスト ボックス 5"/>
          <p:cNvSpPr txBox="1"/>
          <p:nvPr/>
        </p:nvSpPr>
        <p:spPr>
          <a:xfrm>
            <a:off x="4664968" y="3573016"/>
            <a:ext cx="3266214" cy="410882"/>
          </a:xfrm>
          <a:prstGeom prst="rect">
            <a:avLst/>
          </a:prstGeom>
          <a:noFill/>
        </p:spPr>
        <p:txBody>
          <a:bodyPr wrap="square" rtlCol="0">
            <a:spAutoFit/>
          </a:bodyPr>
          <a:lstStyle/>
          <a:p>
            <a:pPr algn="l">
              <a:lnSpc>
                <a:spcPct val="120000"/>
              </a:lnSpc>
              <a:spcAft>
                <a:spcPts val="600"/>
              </a:spcAft>
              <a:buClr>
                <a:schemeClr val="tx2"/>
              </a:buClr>
            </a:pPr>
            <a:r>
              <a:rPr kumimoji="1" lang="ja-JP" altLang="en-US" b="1"/>
              <a:t>支援の質の均てん化、向上</a:t>
            </a:r>
          </a:p>
        </p:txBody>
      </p:sp>
      <p:grpSp>
        <p:nvGrpSpPr>
          <p:cNvPr id="11" name="グループ化 10"/>
          <p:cNvGrpSpPr/>
          <p:nvPr/>
        </p:nvGrpSpPr>
        <p:grpSpPr>
          <a:xfrm>
            <a:off x="56456" y="4958777"/>
            <a:ext cx="6337300" cy="1134519"/>
            <a:chOff x="344488" y="4573236"/>
            <a:chExt cx="6337300" cy="1060465"/>
          </a:xfrm>
        </p:grpSpPr>
        <p:sp>
          <p:nvSpPr>
            <p:cNvPr id="3" name="角丸四角形吹き出し 2"/>
            <p:cNvSpPr/>
            <p:nvPr/>
          </p:nvSpPr>
          <p:spPr>
            <a:xfrm>
              <a:off x="344488" y="4573236"/>
              <a:ext cx="6337300" cy="1060465"/>
            </a:xfrm>
            <a:prstGeom prst="wedgeRoundRectCallout">
              <a:avLst>
                <a:gd name="adj1" fmla="val -4244"/>
                <a:gd name="adj2" fmla="val -99152"/>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a:solidFill>
                    <a:schemeClr val="bg1"/>
                  </a:solidFill>
                </a:rPr>
                <a:t>① 支援の検討・検証の場の設置・運営</a:t>
              </a:r>
            </a:p>
            <a:p>
              <a:r>
                <a:rPr kumimoji="1" lang="ja-JP" altLang="en-US" sz="1600" b="1">
                  <a:solidFill>
                    <a:schemeClr val="bg1"/>
                  </a:solidFill>
                </a:rPr>
                <a:t>② 事業所の訪問等による事業所・相談支援専門員個別への支援</a:t>
              </a:r>
            </a:p>
            <a:p>
              <a:endParaRPr kumimoji="1" lang="ja-JP" altLang="en-US" sz="1600" b="1" dirty="0">
                <a:solidFill>
                  <a:schemeClr val="bg1"/>
                </a:solidFill>
              </a:endParaRPr>
            </a:p>
          </p:txBody>
        </p:sp>
        <p:sp>
          <p:nvSpPr>
            <p:cNvPr id="5" name="角丸四角形 4"/>
            <p:cNvSpPr/>
            <p:nvPr/>
          </p:nvSpPr>
          <p:spPr>
            <a:xfrm>
              <a:off x="2035292" y="5191184"/>
              <a:ext cx="2090106" cy="326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ysClr val="windowText" lastClr="000000"/>
                  </a:solidFill>
                </a:rPr>
                <a:t>スーパービジョンの重視</a:t>
              </a:r>
              <a:endParaRPr kumimoji="1" lang="ja-JP" altLang="en-US" sz="1200" b="1" dirty="0">
                <a:solidFill>
                  <a:sysClr val="windowText" lastClr="000000"/>
                </a:solidFill>
              </a:endParaRPr>
            </a:p>
          </p:txBody>
        </p:sp>
        <p:sp>
          <p:nvSpPr>
            <p:cNvPr id="17" name="角丸四角形 16"/>
            <p:cNvSpPr/>
            <p:nvPr/>
          </p:nvSpPr>
          <p:spPr>
            <a:xfrm>
              <a:off x="4231046" y="5191184"/>
              <a:ext cx="2090106" cy="326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ysClr val="windowText" lastClr="000000"/>
                  </a:solidFill>
                </a:rPr>
                <a:t>自治体・地域との協働</a:t>
              </a:r>
              <a:endParaRPr kumimoji="1" lang="ja-JP" altLang="en-US" sz="1200" b="1" dirty="0">
                <a:solidFill>
                  <a:sysClr val="windowText" lastClr="000000"/>
                </a:solidFill>
              </a:endParaRPr>
            </a:p>
          </p:txBody>
        </p:sp>
        <p:sp>
          <p:nvSpPr>
            <p:cNvPr id="21" name="角丸四角形 20"/>
            <p:cNvSpPr/>
            <p:nvPr/>
          </p:nvSpPr>
          <p:spPr>
            <a:xfrm>
              <a:off x="747532" y="5191185"/>
              <a:ext cx="1181132" cy="326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ysClr val="windowText" lastClr="000000"/>
                  </a:solidFill>
                </a:rPr>
                <a:t>ＯＪＴが基本</a:t>
              </a:r>
              <a:endParaRPr kumimoji="1" lang="ja-JP" altLang="en-US" sz="1200" b="1" dirty="0">
                <a:solidFill>
                  <a:sysClr val="windowText" lastClr="000000"/>
                </a:solidFill>
              </a:endParaRPr>
            </a:p>
          </p:txBody>
        </p:sp>
      </p:grpSp>
      <p:sp>
        <p:nvSpPr>
          <p:cNvPr id="25" name="テキスト ボックス 24"/>
          <p:cNvSpPr txBox="1"/>
          <p:nvPr/>
        </p:nvSpPr>
        <p:spPr>
          <a:xfrm>
            <a:off x="6681192" y="4581128"/>
            <a:ext cx="3312368" cy="1682512"/>
          </a:xfrm>
          <a:prstGeom prst="rect">
            <a:avLst/>
          </a:prstGeom>
          <a:noFill/>
        </p:spPr>
        <p:txBody>
          <a:bodyPr wrap="square" rtlCol="0">
            <a:spAutoFit/>
          </a:bodyPr>
          <a:lstStyle/>
          <a:p>
            <a:pPr algn="l">
              <a:lnSpc>
                <a:spcPts val="1200"/>
              </a:lnSpc>
              <a:spcAft>
                <a:spcPts val="600"/>
              </a:spcAft>
              <a:buClr>
                <a:schemeClr val="tx2"/>
              </a:buClr>
            </a:pPr>
            <a:r>
              <a:rPr kumimoji="1" lang="ja-JP" altLang="en-US" sz="1200" dirty="0"/>
              <a:t>主任相談支援専門員養成研修＋</a:t>
            </a:r>
            <a:r>
              <a:rPr kumimoji="1" lang="en-US" altLang="ja-JP" sz="1200" dirty="0"/>
              <a:t>α</a:t>
            </a:r>
            <a:endParaRPr kumimoji="1" lang="ja-JP" altLang="en-US" sz="1200" dirty="0"/>
          </a:p>
          <a:p>
            <a:pPr algn="l">
              <a:lnSpc>
                <a:spcPts val="200"/>
              </a:lnSpc>
              <a:spcAft>
                <a:spcPts val="600"/>
              </a:spcAft>
              <a:buClr>
                <a:schemeClr val="tx2"/>
              </a:buClr>
            </a:pPr>
            <a:endParaRPr kumimoji="1" lang="ja-JP" altLang="en-US" sz="1200" dirty="0"/>
          </a:p>
          <a:p>
            <a:pPr algn="l">
              <a:lnSpc>
                <a:spcPts val="1200"/>
              </a:lnSpc>
              <a:spcAft>
                <a:spcPts val="600"/>
              </a:spcAft>
              <a:buClr>
                <a:schemeClr val="tx2"/>
              </a:buClr>
            </a:pPr>
            <a:r>
              <a:rPr kumimoji="1" lang="ja-JP" altLang="en-US" sz="1200" dirty="0"/>
              <a:t>「相談支援の手引き」</a:t>
            </a:r>
          </a:p>
          <a:p>
            <a:pPr algn="l">
              <a:lnSpc>
                <a:spcPts val="1200"/>
              </a:lnSpc>
              <a:spcAft>
                <a:spcPts val="600"/>
              </a:spcAft>
              <a:buClr>
                <a:schemeClr val="tx2"/>
              </a:buClr>
            </a:pPr>
            <a:r>
              <a:rPr kumimoji="1" lang="ja-JP" altLang="en-US" sz="1200" dirty="0"/>
              <a:t>「地域でのＯＪＴ実施マニュアル（仮称）」</a:t>
            </a:r>
          </a:p>
          <a:p>
            <a:pPr algn="l">
              <a:lnSpc>
                <a:spcPts val="1200"/>
              </a:lnSpc>
              <a:spcAft>
                <a:spcPts val="600"/>
              </a:spcAft>
              <a:buClr>
                <a:schemeClr val="tx2"/>
              </a:buClr>
            </a:pPr>
            <a:r>
              <a:rPr kumimoji="1" lang="ja-JP" altLang="en-US" sz="1200" dirty="0"/>
              <a:t>「相談支援従事者養成研修の実習実施（受入）マニュアル（仮称）」</a:t>
            </a:r>
          </a:p>
          <a:p>
            <a:pPr algn="l">
              <a:lnSpc>
                <a:spcPts val="200"/>
              </a:lnSpc>
              <a:spcAft>
                <a:spcPts val="600"/>
              </a:spcAft>
              <a:buClr>
                <a:schemeClr val="tx2"/>
              </a:buClr>
            </a:pPr>
            <a:endParaRPr kumimoji="1" lang="ja-JP" altLang="en-US" sz="1200" dirty="0"/>
          </a:p>
          <a:p>
            <a:pPr algn="l">
              <a:lnSpc>
                <a:spcPts val="1200"/>
              </a:lnSpc>
              <a:spcAft>
                <a:spcPts val="600"/>
              </a:spcAft>
              <a:buClr>
                <a:schemeClr val="tx2"/>
              </a:buClr>
            </a:pPr>
            <a:r>
              <a:rPr kumimoji="1" lang="ja-JP" altLang="en-US" sz="1200" dirty="0"/>
              <a:t>自治体・基幹相談支援センターに発出するとともに活用法も丁寧に伝達することを検討中</a:t>
            </a:r>
          </a:p>
        </p:txBody>
      </p:sp>
      <p:sp>
        <p:nvSpPr>
          <p:cNvPr id="12" name="角丸四角形 11"/>
          <p:cNvSpPr/>
          <p:nvPr/>
        </p:nvSpPr>
        <p:spPr>
          <a:xfrm>
            <a:off x="6465168" y="2497041"/>
            <a:ext cx="3168352" cy="4999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「助言・指導」の価値観の問い直し</a:t>
            </a:r>
          </a:p>
          <a:p>
            <a:pPr algn="ctr"/>
            <a:r>
              <a:rPr kumimoji="1" lang="ja-JP" altLang="en-US" sz="1200">
                <a:solidFill>
                  <a:schemeClr val="bg1"/>
                </a:solidFill>
              </a:rPr>
              <a:t>水平性の追求・支援者も本人主体</a:t>
            </a:r>
            <a:endParaRPr kumimoji="1" lang="ja-JP" altLang="en-US" sz="1200" dirty="0">
              <a:solidFill>
                <a:schemeClr val="bg1"/>
              </a:solidFill>
            </a:endParaRPr>
          </a:p>
        </p:txBody>
      </p:sp>
      <p:sp>
        <p:nvSpPr>
          <p:cNvPr id="27" name="角丸四角形 26"/>
          <p:cNvSpPr/>
          <p:nvPr/>
        </p:nvSpPr>
        <p:spPr>
          <a:xfrm>
            <a:off x="6465168" y="3043423"/>
            <a:ext cx="3168352" cy="31356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相談支援の質と中立公正性の地域での担保</a:t>
            </a:r>
            <a:endParaRPr kumimoji="1" lang="ja-JP" altLang="en-US" sz="1200" b="1" dirty="0">
              <a:solidFill>
                <a:schemeClr val="bg1"/>
              </a:solidFill>
            </a:endParaRPr>
          </a:p>
        </p:txBody>
      </p:sp>
      <p:sp>
        <p:nvSpPr>
          <p:cNvPr id="28" name="角丸四角形 27"/>
          <p:cNvSpPr/>
          <p:nvPr/>
        </p:nvSpPr>
        <p:spPr>
          <a:xfrm>
            <a:off x="3791815" y="4546203"/>
            <a:ext cx="2889377" cy="6829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a:solidFill>
                  <a:schemeClr val="bg1"/>
                </a:solidFill>
              </a:rPr>
              <a:t>【</a:t>
            </a:r>
            <a:r>
              <a:rPr kumimoji="1" lang="ja-JP" altLang="en-US" sz="1200" b="1">
                <a:solidFill>
                  <a:schemeClr val="bg1"/>
                </a:solidFill>
              </a:rPr>
              <a:t>協働の基盤</a:t>
            </a:r>
            <a:r>
              <a:rPr kumimoji="1" lang="en-US" altLang="ja-JP" sz="1200" b="1">
                <a:solidFill>
                  <a:schemeClr val="bg1"/>
                </a:solidFill>
              </a:rPr>
              <a:t>】</a:t>
            </a:r>
            <a:r>
              <a:rPr kumimoji="1" lang="ja-JP" altLang="en-US" sz="1200">
                <a:solidFill>
                  <a:schemeClr val="bg1"/>
                </a:solidFill>
              </a:rPr>
              <a:t>関係性の構築</a:t>
            </a:r>
          </a:p>
          <a:p>
            <a:r>
              <a:rPr kumimoji="1" lang="ja-JP" altLang="en-US" sz="1200">
                <a:solidFill>
                  <a:schemeClr val="bg1"/>
                </a:solidFill>
              </a:rPr>
              <a:t>　① 共通の知識と認識（理解）のもと</a:t>
            </a:r>
          </a:p>
          <a:p>
            <a:r>
              <a:rPr kumimoji="1" lang="ja-JP" altLang="en-US" sz="1200">
                <a:solidFill>
                  <a:schemeClr val="bg1"/>
                </a:solidFill>
              </a:rPr>
              <a:t>　② 共に考える</a:t>
            </a:r>
            <a:endParaRPr kumimoji="1" lang="ja-JP" altLang="en-US" sz="1200" dirty="0">
              <a:solidFill>
                <a:schemeClr val="bg1"/>
              </a:solidFill>
            </a:endParaRPr>
          </a:p>
        </p:txBody>
      </p:sp>
    </p:spTree>
    <p:extLst>
      <p:ext uri="{BB962C8B-B14F-4D97-AF65-F5344CB8AC3E}">
        <p14:creationId xmlns:p14="http://schemas.microsoft.com/office/powerpoint/2010/main" val="276506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F330BCB7-2743-FE44-A2EE-E581C82F5EAA}"/>
              </a:ext>
            </a:extLst>
          </p:cNvPr>
          <p:cNvSpPr>
            <a:spLocks noGrp="1"/>
          </p:cNvSpPr>
          <p:nvPr>
            <p:ph type="title"/>
          </p:nvPr>
        </p:nvSpPr>
        <p:spPr/>
        <p:txBody>
          <a:bodyPr/>
          <a:lstStyle/>
          <a:p>
            <a:r>
              <a:rPr lang="ja-JP" altLang="en-US" sz="2000">
                <a:solidFill>
                  <a:schemeClr val="bg1"/>
                </a:solidFill>
              </a:rPr>
              <a:t>地域の相談支援体制の強化に向けた報酬や事業の活用</a:t>
            </a:r>
          </a:p>
        </p:txBody>
      </p:sp>
      <p:sp>
        <p:nvSpPr>
          <p:cNvPr id="17" name="正方形/長方形 16"/>
          <p:cNvSpPr/>
          <p:nvPr/>
        </p:nvSpPr>
        <p:spPr>
          <a:xfrm>
            <a:off x="344488" y="4356372"/>
            <a:ext cx="9145016" cy="238499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44488" y="952921"/>
            <a:ext cx="9145016" cy="333023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p:cNvSpPr txBox="1">
            <a:spLocks/>
          </p:cNvSpPr>
          <p:nvPr/>
        </p:nvSpPr>
        <p:spPr bwMode="auto">
          <a:xfrm>
            <a:off x="555080" y="3311586"/>
            <a:ext cx="3441486" cy="8816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u="sng" kern="0" dirty="0">
                <a:latin typeface="メイリオ" pitchFamily="50" charset="-128"/>
                <a:ea typeface="メイリオ" pitchFamily="50" charset="-128"/>
                <a:cs typeface="メイリオ" pitchFamily="50" charset="-128"/>
              </a:rPr>
              <a:t>計画相談支援・障害児相談支援</a:t>
            </a:r>
          </a:p>
          <a:p>
            <a:pPr marL="0" indent="0">
              <a:lnSpc>
                <a:spcPts val="800"/>
              </a:lnSpc>
              <a:buNone/>
            </a:pPr>
            <a:endParaRPr lang="ja-JP" altLang="en-US" sz="1200" b="1" u="sng" kern="0" dirty="0">
              <a:latin typeface="メイリオ" pitchFamily="50" charset="-128"/>
              <a:ea typeface="メイリオ" pitchFamily="50" charset="-128"/>
              <a:cs typeface="メイリオ" pitchFamily="50" charset="-128"/>
            </a:endParaRPr>
          </a:p>
          <a:p>
            <a:pPr marL="0" indent="0">
              <a:buNone/>
            </a:pPr>
            <a:r>
              <a:rPr lang="ja-JP" altLang="en-US" sz="1200" b="1" kern="0" dirty="0">
                <a:latin typeface="メイリオ" pitchFamily="50" charset="-128"/>
                <a:ea typeface="メイリオ" pitchFamily="50" charset="-128"/>
                <a:cs typeface="メイリオ" pitchFamily="50" charset="-128"/>
              </a:rPr>
              <a:t>質の向上のための取組を実施している事業所に対する報酬上の評価を充実</a:t>
            </a:r>
            <a:endParaRPr lang="ja-JP" altLang="en-US" sz="1200" kern="0" dirty="0">
              <a:latin typeface="メイリオ" pitchFamily="50" charset="-128"/>
              <a:ea typeface="メイリオ" pitchFamily="50" charset="-128"/>
              <a:cs typeface="メイリオ" pitchFamily="50" charset="-128"/>
            </a:endParaRPr>
          </a:p>
        </p:txBody>
      </p:sp>
      <p:sp>
        <p:nvSpPr>
          <p:cNvPr id="22" name="コンテンツ プレースホルダー 2"/>
          <p:cNvSpPr txBox="1">
            <a:spLocks/>
          </p:cNvSpPr>
          <p:nvPr/>
        </p:nvSpPr>
        <p:spPr bwMode="auto">
          <a:xfrm>
            <a:off x="3878611" y="1045071"/>
            <a:ext cx="5610893" cy="3176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200" b="1" kern="0" dirty="0">
                <a:latin typeface="メイリオ" pitchFamily="50" charset="-128"/>
                <a:ea typeface="メイリオ" pitchFamily="50" charset="-128"/>
                <a:cs typeface="メイリオ" pitchFamily="50" charset="-128"/>
              </a:rPr>
              <a:t>●機能強化型基本報酬（</a:t>
            </a:r>
            <a:r>
              <a:rPr lang="en-US" altLang="ja-JP" sz="1200" b="1" kern="0" dirty="0">
                <a:latin typeface="メイリオ" pitchFamily="50" charset="-128"/>
                <a:ea typeface="メイリオ" pitchFamily="50" charset="-128"/>
                <a:cs typeface="メイリオ" pitchFamily="50" charset="-128"/>
              </a:rPr>
              <a:t>Ⅰ</a:t>
            </a:r>
            <a:r>
              <a:rPr lang="ja-JP" altLang="en-US" sz="1200" b="1" kern="0" dirty="0">
                <a:latin typeface="メイリオ" pitchFamily="50" charset="-128"/>
                <a:ea typeface="メイリオ" pitchFamily="50" charset="-128"/>
                <a:cs typeface="メイリオ" pitchFamily="50" charset="-128"/>
              </a:rPr>
              <a:t>）～（</a:t>
            </a:r>
            <a:r>
              <a:rPr lang="en-US" altLang="ja-JP" sz="1200" b="1" kern="0" dirty="0">
                <a:latin typeface="メイリオ" pitchFamily="50" charset="-128"/>
                <a:ea typeface="メイリオ" pitchFamily="50" charset="-128"/>
                <a:cs typeface="メイリオ" pitchFamily="50" charset="-128"/>
              </a:rPr>
              <a:t>Ⅳ</a:t>
            </a:r>
            <a:r>
              <a:rPr lang="ja-JP" altLang="en-US" sz="1200" b="1" kern="0" dirty="0">
                <a:latin typeface="メイリオ" pitchFamily="50" charset="-128"/>
                <a:ea typeface="メイリオ" pitchFamily="50" charset="-128"/>
                <a:cs typeface="メイリオ" pitchFamily="50" charset="-128"/>
              </a:rPr>
              <a:t>）</a:t>
            </a:r>
            <a:endParaRPr lang="en-US" altLang="ja-JP" sz="1200" b="1" kern="0" dirty="0">
              <a:latin typeface="メイリオ" pitchFamily="50" charset="-128"/>
              <a:ea typeface="メイリオ" pitchFamily="50" charset="-128"/>
              <a:cs typeface="メイリオ" pitchFamily="50" charset="-128"/>
            </a:endParaRPr>
          </a:p>
          <a:p>
            <a:pPr marL="0" indent="0">
              <a:buNone/>
            </a:pPr>
            <a:r>
              <a:rPr lang="ja-JP" altLang="en-US" sz="1200" kern="0" dirty="0">
                <a:latin typeface="メイリオ" pitchFamily="50" charset="-128"/>
                <a:ea typeface="メイリオ" pitchFamily="50" charset="-128"/>
                <a:cs typeface="メイリオ" pitchFamily="50" charset="-128"/>
              </a:rPr>
              <a:t>・新規に採用した全ての相談支援専門員に対し、相談支援従事者現任研修を修了した相談支援専門員・主任相談支援専門員の同行による研修を実施していること。</a:t>
            </a:r>
          </a:p>
          <a:p>
            <a:pPr marL="271463" indent="-271463">
              <a:buNone/>
            </a:pPr>
            <a:r>
              <a:rPr lang="ja-JP" altLang="en-US" sz="900" kern="0" dirty="0">
                <a:latin typeface="メイリオ" pitchFamily="50" charset="-128"/>
                <a:ea typeface="メイリオ" pitchFamily="50" charset="-128"/>
                <a:cs typeface="メイリオ" pitchFamily="50" charset="-128"/>
              </a:rPr>
              <a:t>　</a:t>
            </a:r>
            <a:r>
              <a:rPr lang="en-US" altLang="ja-JP" sz="900" kern="0" dirty="0">
                <a:latin typeface="メイリオ" pitchFamily="50" charset="-128"/>
                <a:ea typeface="メイリオ" pitchFamily="50" charset="-128"/>
                <a:cs typeface="メイリオ" pitchFamily="50" charset="-128"/>
              </a:rPr>
              <a:t>※</a:t>
            </a:r>
            <a:r>
              <a:rPr lang="ja-JP" altLang="en-US" sz="900" kern="0" dirty="0">
                <a:latin typeface="メイリオ" pitchFamily="50" charset="-128"/>
                <a:ea typeface="メイリオ" pitchFamily="50" charset="-128"/>
                <a:cs typeface="メイリオ" pitchFamily="50" charset="-128"/>
              </a:rPr>
              <a:t>複数事業所の協働により体制を確保する場合は、他事業所の相談支援専門員に対しても要実施。</a:t>
            </a:r>
          </a:p>
          <a:p>
            <a:pPr marL="0" indent="0">
              <a:buNone/>
            </a:pPr>
            <a:r>
              <a:rPr lang="ja-JP" altLang="en-US" sz="1200" kern="0" dirty="0">
                <a:latin typeface="メイリオ" pitchFamily="50" charset="-128"/>
                <a:ea typeface="メイリオ" pitchFamily="50" charset="-128"/>
                <a:cs typeface="メイリオ" pitchFamily="50" charset="-128"/>
              </a:rPr>
              <a:t>・基幹相談支援センター等が実施する事例検討会等</a:t>
            </a:r>
            <a:r>
              <a:rPr lang="ja-JP" altLang="en-US" sz="1200" kern="0">
                <a:latin typeface="メイリオ" pitchFamily="50" charset="-128"/>
                <a:ea typeface="メイリオ" pitchFamily="50" charset="-128"/>
                <a:cs typeface="メイリオ" pitchFamily="50" charset="-128"/>
              </a:rPr>
              <a:t>に参加して</a:t>
            </a:r>
            <a:r>
              <a:rPr lang="ja-JP" altLang="en-US" sz="1200" kern="0" dirty="0">
                <a:latin typeface="メイリオ" pitchFamily="50" charset="-128"/>
                <a:ea typeface="メイリオ" pitchFamily="50" charset="-128"/>
                <a:cs typeface="メイリオ" pitchFamily="50" charset="-128"/>
              </a:rPr>
              <a:t>いること等。</a:t>
            </a:r>
          </a:p>
          <a:p>
            <a:pPr marL="0" indent="0">
              <a:lnSpc>
                <a:spcPts val="200"/>
              </a:lnSpc>
              <a:buNone/>
            </a:pPr>
            <a:endParaRPr lang="ja-JP" altLang="en-US" sz="1200" kern="0" dirty="0">
              <a:latin typeface="メイリオ" pitchFamily="50" charset="-128"/>
              <a:ea typeface="メイリオ" pitchFamily="50" charset="-128"/>
              <a:cs typeface="メイリオ" pitchFamily="50" charset="-128"/>
            </a:endParaRPr>
          </a:p>
          <a:p>
            <a:pPr marL="0" indent="0">
              <a:buNone/>
            </a:pPr>
            <a:r>
              <a:rPr lang="ja-JP" altLang="en-US" sz="1200" b="1" kern="0" dirty="0">
                <a:latin typeface="メイリオ" pitchFamily="50" charset="-128"/>
                <a:ea typeface="メイリオ" pitchFamily="50" charset="-128"/>
                <a:cs typeface="メイリオ" pitchFamily="50" charset="-128"/>
              </a:rPr>
              <a:t>●主任相談支援専門員配置加算（</a:t>
            </a:r>
            <a:r>
              <a:rPr lang="en-US" altLang="ja-JP" sz="1200" b="1" kern="0" dirty="0">
                <a:latin typeface="メイリオ" pitchFamily="50" charset="-128"/>
                <a:ea typeface="メイリオ" pitchFamily="50" charset="-128"/>
                <a:cs typeface="メイリオ" pitchFamily="50" charset="-128"/>
              </a:rPr>
              <a:t>Ⅰ</a:t>
            </a:r>
            <a:r>
              <a:rPr lang="ja-JP" altLang="en-US" sz="1200" b="1" kern="0" dirty="0">
                <a:latin typeface="メイリオ" pitchFamily="50" charset="-128"/>
                <a:ea typeface="メイリオ" pitchFamily="50" charset="-128"/>
                <a:cs typeface="メイリオ" pitchFamily="50" charset="-128"/>
              </a:rPr>
              <a:t>）（</a:t>
            </a:r>
            <a:r>
              <a:rPr lang="en-US" altLang="ja-JP" sz="1200" b="1" kern="0" dirty="0">
                <a:latin typeface="メイリオ" pitchFamily="50" charset="-128"/>
                <a:ea typeface="メイリオ" pitchFamily="50" charset="-128"/>
                <a:cs typeface="メイリオ" pitchFamily="50" charset="-128"/>
              </a:rPr>
              <a:t>Ⅱ</a:t>
            </a:r>
            <a:r>
              <a:rPr lang="ja-JP" altLang="en-US" sz="1200" b="1" kern="0" dirty="0">
                <a:latin typeface="メイリオ" pitchFamily="50" charset="-128"/>
                <a:ea typeface="メイリオ" pitchFamily="50" charset="-128"/>
                <a:cs typeface="メイリオ" pitchFamily="50" charset="-128"/>
              </a:rPr>
              <a:t>）　　　　　　　　　　　　　　　　</a:t>
            </a:r>
            <a:r>
              <a:rPr lang="ja-JP" altLang="en-US" sz="1200" kern="0" dirty="0">
                <a:latin typeface="メイリオ" pitchFamily="50" charset="-128"/>
                <a:ea typeface="メイリオ" pitchFamily="50" charset="-128"/>
                <a:cs typeface="メイリオ" pitchFamily="50" charset="-128"/>
              </a:rPr>
              <a:t>・常勤専従の主任相談支援専門員を配置し、当該事業所等の従業者に対し、その資質の向上のための研修を行う体制を確保した場合に算定可。　　　　　　・地域の相談支援の中核的な役割を担う相談支援事業所であって、地域の相談支援事業所に助言指導を行う場合に更に評価。</a:t>
            </a:r>
          </a:p>
          <a:p>
            <a:pPr marL="0" indent="0">
              <a:lnSpc>
                <a:spcPts val="200"/>
              </a:lnSpc>
              <a:buNone/>
            </a:pPr>
            <a:endParaRPr lang="ja-JP" altLang="en-US" sz="1200" kern="0" dirty="0">
              <a:latin typeface="メイリオ" pitchFamily="50" charset="-128"/>
              <a:ea typeface="メイリオ" pitchFamily="50" charset="-128"/>
              <a:cs typeface="メイリオ" pitchFamily="50" charset="-128"/>
            </a:endParaRPr>
          </a:p>
          <a:p>
            <a:pPr marL="0" indent="0">
              <a:buNone/>
            </a:pPr>
            <a:r>
              <a:rPr lang="ja-JP" altLang="en-US" sz="1200" b="1" kern="0" dirty="0">
                <a:latin typeface="メイリオ" pitchFamily="50" charset="-128"/>
                <a:ea typeface="メイリオ" pitchFamily="50" charset="-128"/>
                <a:cs typeface="メイリオ" pitchFamily="50" charset="-128"/>
              </a:rPr>
              <a:t>●地域体制強化共同支援加算</a:t>
            </a:r>
          </a:p>
          <a:p>
            <a:pPr marL="0" indent="0">
              <a:buNone/>
            </a:pPr>
            <a:r>
              <a:rPr lang="ja-JP" altLang="en-US" sz="1200" kern="0" dirty="0">
                <a:latin typeface="メイリオ" pitchFamily="50" charset="-128"/>
                <a:ea typeface="メイリオ" pitchFamily="50" charset="-128"/>
                <a:cs typeface="メイリオ" pitchFamily="50" charset="-128"/>
              </a:rPr>
              <a:t>・地域生活支援拠点等である事業所の相談支援専門員が、支援困難事例等についての課題検討を通じ、情報共有を行い、他事業者と共同で利用者等に対応し、協議会に報告した場合に算定可。</a:t>
            </a:r>
          </a:p>
        </p:txBody>
      </p:sp>
      <p:sp>
        <p:nvSpPr>
          <p:cNvPr id="24" name="コンテンツ プレースホルダー 2"/>
          <p:cNvSpPr txBox="1">
            <a:spLocks/>
          </p:cNvSpPr>
          <p:nvPr/>
        </p:nvSpPr>
        <p:spPr bwMode="auto">
          <a:xfrm>
            <a:off x="555080" y="5877272"/>
            <a:ext cx="3441486" cy="89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u="sng" kern="0" dirty="0">
                <a:latin typeface="メイリオ" pitchFamily="50" charset="-128"/>
                <a:ea typeface="メイリオ" pitchFamily="50" charset="-128"/>
                <a:cs typeface="メイリオ" pitchFamily="50" charset="-128"/>
              </a:rPr>
              <a:t>自治体・基幹相談支援センター</a:t>
            </a:r>
          </a:p>
          <a:p>
            <a:pPr marL="0" indent="0">
              <a:lnSpc>
                <a:spcPts val="800"/>
              </a:lnSpc>
              <a:buNone/>
            </a:pPr>
            <a:endParaRPr lang="ja-JP" altLang="en-US" sz="1200" b="1" u="sng" kern="0" dirty="0">
              <a:latin typeface="メイリオ" pitchFamily="50" charset="-128"/>
              <a:ea typeface="メイリオ" pitchFamily="50" charset="-128"/>
              <a:cs typeface="メイリオ" pitchFamily="50" charset="-128"/>
            </a:endParaRPr>
          </a:p>
          <a:p>
            <a:pPr marL="0" indent="0">
              <a:buNone/>
            </a:pPr>
            <a:r>
              <a:rPr lang="ja-JP" altLang="en-US" sz="1200" b="1" kern="0" dirty="0">
                <a:latin typeface="メイリオ" pitchFamily="50" charset="-128"/>
                <a:ea typeface="メイリオ" pitchFamily="50" charset="-128"/>
                <a:cs typeface="メイリオ" pitchFamily="50" charset="-128"/>
              </a:rPr>
              <a:t>地域の相談支援体制の強化の取組を</a:t>
            </a:r>
            <a:r>
              <a:rPr lang="ja-JP" altLang="en-US" sz="1200" b="1" kern="0">
                <a:latin typeface="メイリオ" pitchFamily="50" charset="-128"/>
                <a:ea typeface="メイリオ" pitchFamily="50" charset="-128"/>
                <a:cs typeface="メイリオ" pitchFamily="50" charset="-128"/>
              </a:rPr>
              <a:t>実施する</a:t>
            </a:r>
          </a:p>
          <a:p>
            <a:pPr marL="0" indent="0">
              <a:buNone/>
            </a:pPr>
            <a:r>
              <a:rPr lang="ja-JP" altLang="en-US" sz="1200" b="1" kern="0">
                <a:latin typeface="メイリオ" pitchFamily="50" charset="-128"/>
                <a:ea typeface="メイリオ" pitchFamily="50" charset="-128"/>
                <a:cs typeface="メイリオ" pitchFamily="50" charset="-128"/>
              </a:rPr>
              <a:t>体制を</a:t>
            </a:r>
            <a:r>
              <a:rPr lang="ja-JP" altLang="en-US" sz="1200" b="1" kern="0" dirty="0">
                <a:latin typeface="メイリオ" pitchFamily="50" charset="-128"/>
                <a:ea typeface="メイリオ" pitchFamily="50" charset="-128"/>
                <a:cs typeface="メイリオ" pitchFamily="50" charset="-128"/>
              </a:rPr>
              <a:t>整備し、継続的に取組</a:t>
            </a:r>
            <a:r>
              <a:rPr lang="ja-JP" altLang="en-US" sz="1200" b="1" kern="0">
                <a:latin typeface="メイリオ" pitchFamily="50" charset="-128"/>
                <a:ea typeface="メイリオ" pitchFamily="50" charset="-128"/>
                <a:cs typeface="メイリオ" pitchFamily="50" charset="-128"/>
              </a:rPr>
              <a:t>を実施</a:t>
            </a:r>
            <a:endParaRPr lang="ja-JP" altLang="en-US" sz="1200" b="1" kern="0" dirty="0">
              <a:latin typeface="メイリオ" pitchFamily="50" charset="-128"/>
              <a:ea typeface="メイリオ" pitchFamily="50" charset="-128"/>
              <a:cs typeface="メイリオ" pitchFamily="50" charset="-128"/>
            </a:endParaRPr>
          </a:p>
        </p:txBody>
      </p:sp>
      <p:sp>
        <p:nvSpPr>
          <p:cNvPr id="25" name="コンテンツ プレースホルダー 2"/>
          <p:cNvSpPr txBox="1">
            <a:spLocks/>
          </p:cNvSpPr>
          <p:nvPr/>
        </p:nvSpPr>
        <p:spPr bwMode="auto">
          <a:xfrm>
            <a:off x="3734594" y="4865581"/>
            <a:ext cx="5696726" cy="16653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200" b="1" kern="0" dirty="0">
                <a:latin typeface="メイリオ" pitchFamily="50" charset="-128"/>
                <a:ea typeface="メイリオ" pitchFamily="50" charset="-128"/>
                <a:cs typeface="メイリオ" pitchFamily="50" charset="-128"/>
              </a:rPr>
              <a:t>●第７期障害福祉計画・第３期障害児福祉計画（基本指針）</a:t>
            </a:r>
          </a:p>
          <a:p>
            <a:pPr marL="0" indent="0">
              <a:buNone/>
            </a:pPr>
            <a:r>
              <a:rPr lang="ja-JP" altLang="en-US" sz="1200" kern="0" dirty="0">
                <a:latin typeface="メイリオ" pitchFamily="50" charset="-128"/>
                <a:ea typeface="メイリオ" pitchFamily="50" charset="-128"/>
                <a:cs typeface="メイリオ" pitchFamily="50" charset="-128"/>
              </a:rPr>
              <a:t>・令和８年度末までに、各市町村において、基幹相談支援センターが相談支援体制の充実・強化等に向けた取組の実施体制を確保する（成果目標）。</a:t>
            </a:r>
            <a:endParaRPr lang="en-US" altLang="ja-JP" sz="1200" kern="0" dirty="0">
              <a:latin typeface="メイリオ" pitchFamily="50" charset="-128"/>
              <a:ea typeface="メイリオ" pitchFamily="50" charset="-128"/>
              <a:cs typeface="メイリオ" pitchFamily="50" charset="-128"/>
            </a:endParaRPr>
          </a:p>
          <a:p>
            <a:pPr marL="0" indent="0">
              <a:buNone/>
            </a:pPr>
            <a:r>
              <a:rPr lang="ja-JP" altLang="en-US" sz="1200" kern="0" dirty="0">
                <a:latin typeface="メイリオ" pitchFamily="50" charset="-128"/>
                <a:ea typeface="メイリオ" pitchFamily="50" charset="-128"/>
                <a:cs typeface="メイリオ" pitchFamily="50" charset="-128"/>
              </a:rPr>
              <a:t>活動指標は以下の３点。</a:t>
            </a:r>
          </a:p>
          <a:p>
            <a:pPr marL="0" indent="0">
              <a:buNone/>
            </a:pPr>
            <a:r>
              <a:rPr lang="ja-JP" altLang="en-US" sz="1200" kern="0" dirty="0">
                <a:latin typeface="メイリオ" pitchFamily="50" charset="-128"/>
                <a:ea typeface="メイリオ" pitchFamily="50" charset="-128"/>
                <a:cs typeface="メイリオ" pitchFamily="50" charset="-128"/>
              </a:rPr>
              <a:t>　①基幹相談支援センターの設置</a:t>
            </a:r>
            <a:endParaRPr lang="en-US" altLang="ja-JP" sz="1200" kern="0" dirty="0">
              <a:latin typeface="メイリオ" pitchFamily="50" charset="-128"/>
              <a:ea typeface="メイリオ" pitchFamily="50" charset="-128"/>
              <a:cs typeface="メイリオ" pitchFamily="50" charset="-128"/>
            </a:endParaRPr>
          </a:p>
          <a:p>
            <a:pPr marL="0" indent="0">
              <a:buNone/>
            </a:pPr>
            <a:r>
              <a:rPr lang="ja-JP" altLang="en-US" sz="1200" kern="0" dirty="0">
                <a:latin typeface="メイリオ" pitchFamily="50" charset="-128"/>
                <a:ea typeface="メイリオ" pitchFamily="50" charset="-128"/>
                <a:cs typeface="メイリオ" pitchFamily="50" charset="-128"/>
              </a:rPr>
              <a:t>　②基幹相談支援センターによる地域の相談支援体制の強化</a:t>
            </a:r>
          </a:p>
          <a:p>
            <a:pPr marL="0" indent="0">
              <a:buNone/>
            </a:pPr>
            <a:r>
              <a:rPr lang="ja-JP" altLang="en-US" sz="1200" kern="0" dirty="0">
                <a:latin typeface="メイリオ" pitchFamily="50" charset="-128"/>
                <a:ea typeface="メイリオ" pitchFamily="50" charset="-128"/>
                <a:cs typeface="メイリオ" pitchFamily="50" charset="-128"/>
              </a:rPr>
              <a:t>　③協議会における個別事例の検討を通じた地域のサービス基盤の開発・改善</a:t>
            </a:r>
          </a:p>
          <a:p>
            <a:pPr marL="0" indent="0">
              <a:lnSpc>
                <a:spcPts val="200"/>
              </a:lnSpc>
              <a:buNone/>
            </a:pPr>
            <a:endParaRPr lang="ja-JP" altLang="en-US" sz="1200" kern="0" dirty="0">
              <a:latin typeface="メイリオ" pitchFamily="50" charset="-128"/>
              <a:ea typeface="メイリオ" pitchFamily="50" charset="-128"/>
              <a:cs typeface="メイリオ" pitchFamily="50" charset="-128"/>
            </a:endParaRPr>
          </a:p>
        </p:txBody>
      </p:sp>
      <p:sp>
        <p:nvSpPr>
          <p:cNvPr id="11" name="スライド番号プレースホルダー 1">
            <a:extLst>
              <a:ext uri="{FF2B5EF4-FFF2-40B4-BE49-F238E27FC236}">
                <a16:creationId xmlns:a16="http://schemas.microsoft.com/office/drawing/2014/main" id="{7B951556-C791-4A4B-95F4-9978AA664508}"/>
              </a:ext>
            </a:extLst>
          </p:cNvPr>
          <p:cNvSpPr>
            <a:spLocks noGrp="1"/>
          </p:cNvSpPr>
          <p:nvPr>
            <p:ph type="sldNum" sz="quarter" idx="4"/>
          </p:nvPr>
        </p:nvSpPr>
        <p:spPr>
          <a:xfrm>
            <a:off x="9129464" y="6536158"/>
            <a:ext cx="630513" cy="278421"/>
          </a:xfrm>
        </p:spPr>
        <p:txBody>
          <a:bodyPr/>
          <a:lstStyle/>
          <a:p>
            <a:fld id="{48F63A3B-78C7-47BE-AE5E-E10140E04643}" type="slidenum">
              <a:rPr lang="en-US" smtClean="0"/>
              <a:pPr/>
              <a:t>28</a:t>
            </a:fld>
            <a:endParaRPr lang="en-US" dirty="0"/>
          </a:p>
        </p:txBody>
      </p:sp>
      <p:pic>
        <p:nvPicPr>
          <p:cNvPr id="13" name="図 1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528" y="4437112"/>
            <a:ext cx="995357" cy="943235"/>
          </a:xfrm>
          <a:prstGeom prst="rect">
            <a:avLst/>
          </a:prstGeom>
          <a:noFill/>
          <a:ln>
            <a:noFill/>
          </a:ln>
        </p:spPr>
      </p:pic>
      <p:sp>
        <p:nvSpPr>
          <p:cNvPr id="2" name="角丸四角形 1"/>
          <p:cNvSpPr/>
          <p:nvPr/>
        </p:nvSpPr>
        <p:spPr>
          <a:xfrm>
            <a:off x="555080" y="2852936"/>
            <a:ext cx="2958058" cy="421580"/>
          </a:xfrm>
          <a:prstGeom prst="roundRect">
            <a:avLst>
              <a:gd name="adj" fmla="val 935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a:solidFill>
                  <a:schemeClr val="bg1"/>
                </a:solidFill>
              </a:rPr>
              <a:t>【</a:t>
            </a:r>
            <a:r>
              <a:rPr kumimoji="1" lang="ja-JP" altLang="en-US" sz="1200" b="1">
                <a:solidFill>
                  <a:schemeClr val="bg1"/>
                </a:solidFill>
              </a:rPr>
              <a:t>地域での取組について</a:t>
            </a:r>
            <a:r>
              <a:rPr kumimoji="1" lang="en-US" altLang="ja-JP" sz="1200" b="1">
                <a:solidFill>
                  <a:schemeClr val="bg1"/>
                </a:solidFill>
              </a:rPr>
              <a:t>】</a:t>
            </a:r>
            <a:endParaRPr kumimoji="1" lang="ja-JP" altLang="en-US" sz="1200" b="1">
              <a:solidFill>
                <a:schemeClr val="bg1"/>
              </a:solidFill>
            </a:endParaRPr>
          </a:p>
          <a:p>
            <a:r>
              <a:rPr kumimoji="1" lang="ja-JP" altLang="en-US" sz="1200" b="1">
                <a:solidFill>
                  <a:schemeClr val="bg1"/>
                </a:solidFill>
              </a:rPr>
              <a:t>　</a:t>
            </a:r>
            <a:r>
              <a:rPr kumimoji="1" lang="en-US" altLang="ja-JP" sz="1200" b="1">
                <a:solidFill>
                  <a:schemeClr val="bg1"/>
                </a:solidFill>
                <a:latin typeface="ＭＳ ゴシック" panose="020B0609070205080204" pitchFamily="49" charset="-128"/>
                <a:ea typeface="ＭＳ ゴシック" panose="020B0609070205080204" pitchFamily="49" charset="-128"/>
              </a:rPr>
              <a:t>(</a:t>
            </a:r>
            <a:r>
              <a:rPr kumimoji="1" lang="ja-JP" altLang="en-US" sz="1200" b="1">
                <a:solidFill>
                  <a:schemeClr val="bg1"/>
                </a:solidFill>
              </a:rPr>
              <a:t>主に</a:t>
            </a:r>
            <a:r>
              <a:rPr kumimoji="1" lang="en-US" altLang="ja-JP" sz="1200" b="1">
                <a:solidFill>
                  <a:schemeClr val="bg1"/>
                </a:solidFill>
                <a:latin typeface="ＭＳ ゴシック" panose="020B0609070205080204" pitchFamily="49" charset="-128"/>
                <a:ea typeface="ＭＳ ゴシック" panose="020B0609070205080204" pitchFamily="49" charset="-128"/>
              </a:rPr>
              <a:t>)</a:t>
            </a:r>
            <a:r>
              <a:rPr kumimoji="1" lang="ja-JP" altLang="en-US" sz="1200" b="1">
                <a:solidFill>
                  <a:schemeClr val="bg1"/>
                </a:solidFill>
              </a:rPr>
              <a:t>場に参加する・育成に協力する</a:t>
            </a:r>
            <a:endParaRPr kumimoji="1" lang="ja-JP" altLang="en-US" sz="1200" b="1" dirty="0">
              <a:solidFill>
                <a:schemeClr val="bg1"/>
              </a:solidFill>
            </a:endParaRPr>
          </a:p>
        </p:txBody>
      </p:sp>
      <p:sp>
        <p:nvSpPr>
          <p:cNvPr id="14" name="角丸四角形 13"/>
          <p:cNvSpPr/>
          <p:nvPr/>
        </p:nvSpPr>
        <p:spPr>
          <a:xfrm>
            <a:off x="560512" y="5445224"/>
            <a:ext cx="2958058" cy="421580"/>
          </a:xfrm>
          <a:prstGeom prst="roundRect">
            <a:avLst>
              <a:gd name="adj" fmla="val 935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a:solidFill>
                  <a:schemeClr val="bg1"/>
                </a:solidFill>
              </a:rPr>
              <a:t>【</a:t>
            </a:r>
            <a:r>
              <a:rPr kumimoji="1" lang="ja-JP" altLang="en-US" sz="1200" b="1">
                <a:solidFill>
                  <a:schemeClr val="bg1"/>
                </a:solidFill>
              </a:rPr>
              <a:t>地域での取組に対し</a:t>
            </a:r>
            <a:r>
              <a:rPr kumimoji="1" lang="en-US" altLang="ja-JP" sz="1200" b="1">
                <a:solidFill>
                  <a:schemeClr val="bg1"/>
                </a:solidFill>
              </a:rPr>
              <a:t>】</a:t>
            </a:r>
            <a:endParaRPr kumimoji="1" lang="ja-JP" altLang="en-US" sz="1200" b="1">
              <a:solidFill>
                <a:schemeClr val="bg1"/>
              </a:solidFill>
            </a:endParaRPr>
          </a:p>
          <a:p>
            <a:r>
              <a:rPr kumimoji="1" lang="ja-JP" altLang="en-US" sz="1200" b="1">
                <a:solidFill>
                  <a:schemeClr val="bg1"/>
                </a:solidFill>
              </a:rPr>
              <a:t>　機会や場を作る・継続的に実施する</a:t>
            </a:r>
            <a:endParaRPr kumimoji="1" lang="ja-JP" altLang="en-US" sz="1200" b="1" dirty="0">
              <a:solidFill>
                <a:schemeClr val="bg1"/>
              </a:solidFill>
            </a:endParaRPr>
          </a:p>
        </p:txBody>
      </p:sp>
      <p:sp>
        <p:nvSpPr>
          <p:cNvPr id="3" name="角丸四角形 2"/>
          <p:cNvSpPr/>
          <p:nvPr/>
        </p:nvSpPr>
        <p:spPr>
          <a:xfrm>
            <a:off x="5004678" y="4107018"/>
            <a:ext cx="4412818" cy="5283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1"/>
                </a:solidFill>
              </a:rPr>
              <a:t>相談支援従事者養成研修カリキュラム改定 ⇒実習の必須化</a:t>
            </a:r>
          </a:p>
          <a:p>
            <a:r>
              <a:rPr kumimoji="1" lang="ja-JP" altLang="en-US" sz="1050" dirty="0">
                <a:solidFill>
                  <a:schemeClr val="bg1"/>
                </a:solidFill>
              </a:rPr>
              <a:t>　</a:t>
            </a:r>
            <a:r>
              <a:rPr kumimoji="1" lang="en-US" altLang="ja-JP" sz="1050" dirty="0">
                <a:solidFill>
                  <a:schemeClr val="bg1"/>
                </a:solidFill>
              </a:rPr>
              <a:t>※</a:t>
            </a:r>
            <a:r>
              <a:rPr kumimoji="1" lang="ja-JP" altLang="en-US" sz="1050" dirty="0">
                <a:solidFill>
                  <a:schemeClr val="bg1"/>
                </a:solidFill>
              </a:rPr>
              <a:t>より業務実施地域に近いところでの小規模分散化した演習の実施</a:t>
            </a:r>
          </a:p>
          <a:p>
            <a:r>
              <a:rPr kumimoji="1" lang="ja-JP" altLang="en-US" sz="1050" b="1" dirty="0">
                <a:solidFill>
                  <a:schemeClr val="bg1"/>
                </a:solidFill>
              </a:rPr>
              <a:t>主任相談支援専門員の創設</a:t>
            </a:r>
          </a:p>
        </p:txBody>
      </p:sp>
      <p:sp>
        <p:nvSpPr>
          <p:cNvPr id="4" name="角丸四角形 3"/>
          <p:cNvSpPr/>
          <p:nvPr/>
        </p:nvSpPr>
        <p:spPr>
          <a:xfrm>
            <a:off x="6825208" y="1025979"/>
            <a:ext cx="2160240" cy="26187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rPr>
              <a:t>複数事業所の協働体制の活用</a:t>
            </a:r>
          </a:p>
        </p:txBody>
      </p:sp>
      <p:grpSp>
        <p:nvGrpSpPr>
          <p:cNvPr id="26" name="グループ化 25">
            <a:extLst>
              <a:ext uri="{FF2B5EF4-FFF2-40B4-BE49-F238E27FC236}">
                <a16:creationId xmlns:a16="http://schemas.microsoft.com/office/drawing/2014/main" id="{1A361864-BEA5-4307-BF67-DBE6168E26CF}"/>
              </a:ext>
            </a:extLst>
          </p:cNvPr>
          <p:cNvGrpSpPr/>
          <p:nvPr/>
        </p:nvGrpSpPr>
        <p:grpSpPr>
          <a:xfrm>
            <a:off x="676697" y="1340768"/>
            <a:ext cx="1251967" cy="1242137"/>
            <a:chOff x="571632" y="4462350"/>
            <a:chExt cx="2006742" cy="1990986"/>
          </a:xfrm>
        </p:grpSpPr>
        <p:pic>
          <p:nvPicPr>
            <p:cNvPr id="27" name="図 26" descr="テキスト&#10;&#10;低い精度で自動的に生成された説明">
              <a:extLst>
                <a:ext uri="{FF2B5EF4-FFF2-40B4-BE49-F238E27FC236}">
                  <a16:creationId xmlns:a16="http://schemas.microsoft.com/office/drawing/2014/main" id="{B75CBC81-4791-4C58-827C-C469980AA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32" y="4462350"/>
              <a:ext cx="2006742" cy="1990986"/>
            </a:xfrm>
            <a:prstGeom prst="rect">
              <a:avLst/>
            </a:prstGeom>
          </p:spPr>
        </p:pic>
        <p:sp>
          <p:nvSpPr>
            <p:cNvPr id="28" name="角丸四角形 58">
              <a:extLst>
                <a:ext uri="{FF2B5EF4-FFF2-40B4-BE49-F238E27FC236}">
                  <a16:creationId xmlns:a16="http://schemas.microsoft.com/office/drawing/2014/main" id="{971284BB-EF05-4636-B0DD-EB474B83A6BF}"/>
                </a:ext>
              </a:extLst>
            </p:cNvPr>
            <p:cNvSpPr/>
            <p:nvPr/>
          </p:nvSpPr>
          <p:spPr>
            <a:xfrm>
              <a:off x="704528" y="4570314"/>
              <a:ext cx="1727522" cy="4428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rPr>
                <a:t>計画相談支援</a:t>
              </a:r>
            </a:p>
          </p:txBody>
        </p:sp>
      </p:grpSp>
      <p:grpSp>
        <p:nvGrpSpPr>
          <p:cNvPr id="5" name="グループ化 4">
            <a:extLst>
              <a:ext uri="{FF2B5EF4-FFF2-40B4-BE49-F238E27FC236}">
                <a16:creationId xmlns:a16="http://schemas.microsoft.com/office/drawing/2014/main" id="{58B01D8D-0BA0-49B9-A3E7-DEBB66158056}"/>
              </a:ext>
            </a:extLst>
          </p:cNvPr>
          <p:cNvGrpSpPr/>
          <p:nvPr/>
        </p:nvGrpSpPr>
        <p:grpSpPr>
          <a:xfrm>
            <a:off x="1869595" y="4509120"/>
            <a:ext cx="995173" cy="905825"/>
            <a:chOff x="1712640" y="4530961"/>
            <a:chExt cx="995173" cy="905825"/>
          </a:xfrm>
        </p:grpSpPr>
        <p:pic>
          <p:nvPicPr>
            <p:cNvPr id="30" name="図 29" descr="テキスト&#10;&#10;低い精度で自動的に生成された説明">
              <a:extLst>
                <a:ext uri="{FF2B5EF4-FFF2-40B4-BE49-F238E27FC236}">
                  <a16:creationId xmlns:a16="http://schemas.microsoft.com/office/drawing/2014/main" id="{93B77300-9475-4FF1-9A7C-9C6C64ECC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139" y="4650917"/>
              <a:ext cx="792088" cy="785869"/>
            </a:xfrm>
            <a:prstGeom prst="rect">
              <a:avLst/>
            </a:prstGeom>
          </p:spPr>
        </p:pic>
        <p:sp>
          <p:nvSpPr>
            <p:cNvPr id="31" name="角丸四角形 52">
              <a:extLst>
                <a:ext uri="{FF2B5EF4-FFF2-40B4-BE49-F238E27FC236}">
                  <a16:creationId xmlns:a16="http://schemas.microsoft.com/office/drawing/2014/main" id="{4F3C7670-53C1-46F0-9C28-95648E8CC98C}"/>
                </a:ext>
              </a:extLst>
            </p:cNvPr>
            <p:cNvSpPr/>
            <p:nvPr/>
          </p:nvSpPr>
          <p:spPr>
            <a:xfrm>
              <a:off x="1712640" y="4530961"/>
              <a:ext cx="995173" cy="3381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rPr>
                <a:t>基幹相談支援センター</a:t>
              </a:r>
            </a:p>
          </p:txBody>
        </p:sp>
      </p:grpSp>
      <p:sp>
        <p:nvSpPr>
          <p:cNvPr id="6" name="四角形: 角を丸くする 5">
            <a:extLst>
              <a:ext uri="{FF2B5EF4-FFF2-40B4-BE49-F238E27FC236}">
                <a16:creationId xmlns:a16="http://schemas.microsoft.com/office/drawing/2014/main" id="{07B07D0E-A9F9-215A-314E-C32CEDE7E2D8}"/>
              </a:ext>
            </a:extLst>
          </p:cNvPr>
          <p:cNvSpPr/>
          <p:nvPr/>
        </p:nvSpPr>
        <p:spPr>
          <a:xfrm>
            <a:off x="3720771" y="4751320"/>
            <a:ext cx="5696725" cy="1784838"/>
          </a:xfrm>
          <a:prstGeom prst="roundRect">
            <a:avLst>
              <a:gd name="adj" fmla="val 860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13487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nvGraphicFramePr>
        <p:xfrm>
          <a:off x="245591" y="7192113"/>
          <a:ext cx="8928992" cy="1421463"/>
        </p:xfrm>
        <a:graphic>
          <a:graphicData uri="http://schemas.openxmlformats.org/drawingml/2006/table">
            <a:tbl>
              <a:tblPr/>
              <a:tblGrid>
                <a:gridCol w="1002848">
                  <a:extLst>
                    <a:ext uri="{9D8B030D-6E8A-4147-A177-3AD203B41FA5}">
                      <a16:colId xmlns:a16="http://schemas.microsoft.com/office/drawing/2014/main" val="20000"/>
                    </a:ext>
                  </a:extLst>
                </a:gridCol>
                <a:gridCol w="130140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96144">
                  <a:extLst>
                    <a:ext uri="{9D8B030D-6E8A-4147-A177-3AD203B41FA5}">
                      <a16:colId xmlns:a16="http://schemas.microsoft.com/office/drawing/2014/main" val="4100817943"/>
                    </a:ext>
                  </a:extLst>
                </a:gridCol>
                <a:gridCol w="1368152">
                  <a:extLst>
                    <a:ext uri="{9D8B030D-6E8A-4147-A177-3AD203B41FA5}">
                      <a16:colId xmlns:a16="http://schemas.microsoft.com/office/drawing/2014/main" val="100569433"/>
                    </a:ext>
                  </a:extLst>
                </a:gridCol>
              </a:tblGrid>
              <a:tr h="358858">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第１～２期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第３期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第４期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第５期</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～令和</a:t>
                      </a: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第６期</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（令和</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第７期</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（令和</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90014">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（令和元年度末～</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endPar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（令和●年度末～</a:t>
                      </a:r>
                      <a:endPar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●年度末（●年間））</a:t>
                      </a:r>
                      <a:endPar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733">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都道府県</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kumimoji="1" lang="zh-TW"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b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endParaRPr kumimoji="1" lang="ja-JP" altLang="en-US" sz="1000" dirty="0">
                        <a:solidFill>
                          <a:srgbClr val="FF0000"/>
                        </a:solidFill>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a:t>
                      </a:r>
                      <a:endParaRPr kumimoji="1" lang="en-US" altLang="ja-JP" sz="1000" dirty="0">
                        <a:solidFill>
                          <a:schemeClr val="tx1"/>
                        </a:solidFill>
                        <a:latin typeface="+mn-ea"/>
                        <a:ea typeface="+mn-ea"/>
                      </a:endParaRPr>
                    </a:p>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（令和元年度末～</a:t>
                      </a:r>
                      <a:endParaRPr kumimoji="1" lang="en-US" altLang="ja-JP" sz="1000" dirty="0">
                        <a:solidFill>
                          <a:schemeClr val="tx1"/>
                        </a:solidFill>
                        <a:latin typeface="+mn-ea"/>
                        <a:ea typeface="+mn-ea"/>
                      </a:endParaRPr>
                    </a:p>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5</a:t>
                      </a:r>
                      <a:r>
                        <a:rPr kumimoji="1" lang="ja-JP" altLang="en-US" sz="1000" dirty="0">
                          <a:solidFill>
                            <a:schemeClr val="tx1"/>
                          </a:solidFill>
                          <a:latin typeface="+mn-ea"/>
                          <a:ea typeface="+mn-ea"/>
                        </a:rPr>
                        <a:t>年度末（</a:t>
                      </a:r>
                      <a:r>
                        <a:rPr kumimoji="1" lang="en-US" altLang="ja-JP" sz="1000" dirty="0">
                          <a:solidFill>
                            <a:schemeClr val="tx1"/>
                          </a:solidFill>
                          <a:latin typeface="+mn-ea"/>
                          <a:ea typeface="+mn-ea"/>
                        </a:rPr>
                        <a:t>4</a:t>
                      </a:r>
                      <a:r>
                        <a:rPr kumimoji="1" lang="ja-JP" altLang="en-US" sz="1000" dirty="0">
                          <a:solidFill>
                            <a:schemeClr val="tx1"/>
                          </a:solidFill>
                          <a:latin typeface="+mn-ea"/>
                          <a:ea typeface="+mn-ea"/>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n-ea"/>
                          <a:ea typeface="+mn-ea"/>
                        </a:rPr>
                        <a:t>●％</a:t>
                      </a:r>
                      <a:endParaRPr kumimoji="1" lang="en-US" altLang="ja-JP" sz="1000" dirty="0">
                        <a:solidFill>
                          <a:srgbClr val="FF0000"/>
                        </a:solidFill>
                        <a:latin typeface="+mn-ea"/>
                        <a:ea typeface="+mn-ea"/>
                      </a:endParaRPr>
                    </a:p>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n-ea"/>
                          <a:ea typeface="+mn-ea"/>
                        </a:rPr>
                        <a:t>（令和●年度末～</a:t>
                      </a:r>
                      <a:endParaRPr kumimoji="1" lang="en-US" altLang="ja-JP" sz="1000" dirty="0">
                        <a:solidFill>
                          <a:srgbClr val="FF0000"/>
                        </a:solidFill>
                        <a:latin typeface="+mn-ea"/>
                        <a:ea typeface="+mn-ea"/>
                      </a:endParaRPr>
                    </a:p>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n-ea"/>
                          <a:ea typeface="+mn-ea"/>
                        </a:rPr>
                        <a:t>●年度末（●年間））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5" name="正方形/長方形 34"/>
          <p:cNvSpPr/>
          <p:nvPr/>
        </p:nvSpPr>
        <p:spPr>
          <a:xfrm>
            <a:off x="1568624" y="8613576"/>
            <a:ext cx="7605959"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平成</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21</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23</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年度は</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月１日数値、</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年度～●年度は３月末数値。●年度以降（括弧書き）は推計。（出典：●●）</a:t>
            </a:r>
          </a:p>
        </p:txBody>
      </p:sp>
      <p:sp>
        <p:nvSpPr>
          <p:cNvPr id="37" name="正方形/長方形 36"/>
          <p:cNvSpPr/>
          <p:nvPr/>
        </p:nvSpPr>
        <p:spPr>
          <a:xfrm>
            <a:off x="-15552" y="6885384"/>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rPr>
              <a:t>（参考）基本指針及び都道府県障害福祉計画における目標値</a:t>
            </a:r>
          </a:p>
        </p:txBody>
      </p:sp>
      <p:grpSp>
        <p:nvGrpSpPr>
          <p:cNvPr id="49" name="グループ化 10"/>
          <p:cNvGrpSpPr>
            <a:grpSpLocks/>
          </p:cNvGrpSpPr>
          <p:nvPr/>
        </p:nvGrpSpPr>
        <p:grpSpPr bwMode="auto">
          <a:xfrm>
            <a:off x="80" y="405234"/>
            <a:ext cx="9906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27384"/>
            <a:ext cx="9906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成果目標⑥ 相談支援体制の充実・強化等に関する目標について</a:t>
            </a:r>
          </a:p>
        </p:txBody>
      </p:sp>
      <p:sp>
        <p:nvSpPr>
          <p:cNvPr id="56" name="タイトル 1"/>
          <p:cNvSpPr txBox="1">
            <a:spLocks/>
          </p:cNvSpPr>
          <p:nvPr/>
        </p:nvSpPr>
        <p:spPr>
          <a:xfrm>
            <a:off x="144616" y="908720"/>
            <a:ext cx="9632920" cy="2044446"/>
          </a:xfrm>
          <a:prstGeom prst="rect">
            <a:avLst/>
          </a:prstGeom>
          <a:solidFill>
            <a:schemeClr val="accent6">
              <a:lumMod val="20000"/>
              <a:lumOff val="80000"/>
            </a:schemeClr>
          </a:solidFill>
          <a:ln>
            <a:solidFill>
              <a:schemeClr val="tx1"/>
            </a:solidFill>
            <a:prstDash val="dash"/>
          </a:ln>
        </p:spPr>
        <p:txBody>
          <a:bodyPr vert="horz" lIns="36000" tIns="36000" rIns="36000" bIns="36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指定特定・指定障害児相談支援事業所は、令和３年４月１日時点で</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11,050</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箇所、従事する相談支援専門員の数は</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25,067</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人となっており増加傾向にある。一方、相談支援事業所の更なる資質の向上や各相談支援事業の一層の充実を求める声がある。</a:t>
            </a:r>
            <a:endParaRPr kumimoji="1" lang="en-US" altLang="ja-JP" sz="5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基幹相談支援センターの設置市町村は、令和３年４月１日時点で</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50</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873</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市町村・</a:t>
            </a:r>
            <a:r>
              <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1,100</a:t>
            </a: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箇所）にとどまっているほか、設置済みの場合であっても地域の中核的な役割を担う機関としての機能が充分果たせていないセンターがある。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協議会はほぼ全ての市町村及び全ての都道府県に設置されているが、具体的な課題を検討する部会の設置状況や開催頻度等は様々であり、形骸化を指摘する声がある。</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令和４年の障害者総合支援法改正により、令和６年４月から以下の内容が施行予定。</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・基幹相談支援センターについて、市町村における設置の努力義務及び地域の相談支援事業者への助言等の役割を明記</a:t>
            </a:r>
            <a:endParaRPr kumimoji="1" lang="en-US" altLang="ja-JP"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・協議会について、個別事例に関する情報共有を明記し、参加者の守秘義務や関係機関の情報提供等の努力義務を設ける</a:t>
            </a:r>
          </a:p>
        </p:txBody>
      </p:sp>
      <p:sp>
        <p:nvSpPr>
          <p:cNvPr id="59" name="正方形/長方形 58"/>
          <p:cNvSpPr/>
          <p:nvPr/>
        </p:nvSpPr>
        <p:spPr>
          <a:xfrm>
            <a:off x="38454" y="570168"/>
            <a:ext cx="1709228"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現　状</a:t>
            </a:r>
          </a:p>
        </p:txBody>
      </p:sp>
      <p:sp>
        <p:nvSpPr>
          <p:cNvPr id="60" name="下矢印 59"/>
          <p:cNvSpPr/>
          <p:nvPr/>
        </p:nvSpPr>
        <p:spPr>
          <a:xfrm>
            <a:off x="4031054" y="2996952"/>
            <a:ext cx="1843892" cy="283019"/>
          </a:xfrm>
          <a:prstGeom prst="downArrow">
            <a:avLst>
              <a:gd name="adj1" fmla="val 50000"/>
              <a:gd name="adj2" fmla="val 570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6" name="タイトル 1"/>
          <p:cNvSpPr txBox="1">
            <a:spLocks/>
          </p:cNvSpPr>
          <p:nvPr/>
        </p:nvSpPr>
        <p:spPr>
          <a:xfrm>
            <a:off x="144616" y="3407512"/>
            <a:ext cx="9632920" cy="3125901"/>
          </a:xfrm>
          <a:prstGeom prst="rect">
            <a:avLst/>
          </a:prstGeom>
          <a:solidFill>
            <a:schemeClr val="accent6">
              <a:lumMod val="20000"/>
              <a:lumOff val="80000"/>
            </a:schemeClr>
          </a:solidFill>
          <a:ln>
            <a:solidFill>
              <a:schemeClr val="tx1"/>
            </a:solidFill>
            <a:prstDash val="solid"/>
          </a:ln>
        </p:spPr>
        <p:txBody>
          <a:bodyPr vert="horz" lIns="36000" tIns="36000" rIns="36000" bIns="36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〇　</a:t>
            </a:r>
            <a:r>
              <a:rPr kumimoji="1" lang="ja-JP" altLang="en-US" sz="14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基幹相談支援センターについては、地域における相談支援の中核的な役割を担う機関として、総合的な相談支援に加えて、相談支援事業者に対する専門的な助言や研修などによる地域の相談支援体制の強化、協議会の中心的な役割を担うなど関係機関等の連携の緊密化を通じた地域づくりの役割についても期待される。</a:t>
            </a:r>
            <a:endParaRPr kumimoji="1" lang="en-US" altLang="ja-JP" sz="14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　協議会については、地域の障害者の個別事例等を通じて明らかになった地域の課題を共有し、その課題を踏まえて地域における障害者の支援体制の整備につなげていく取組を着実に進めていく重要な役割を担っている。</a:t>
            </a:r>
            <a:endParaRPr kumimoji="1" lang="en-US" altLang="ja-JP" sz="14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　上記の観点から、以下の成果目標を設定してはどうか。</a:t>
            </a:r>
            <a:endParaRPr kumimoji="1" lang="en-US" altLang="ja-JP" sz="14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endParaRPr kumimoji="1" lang="en-US" altLang="ja-JP" sz="6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endParaRPr>
          </a:p>
          <a:p>
            <a:pPr marL="85725" marR="0" lvl="0" indent="-85725" algn="l" defTabSz="914400" rtl="0" eaLnBrk="1" fontAlgn="auto" latinLnBrk="0" hangingPunct="1">
              <a:lnSpc>
                <a:spcPct val="100000"/>
              </a:lnSpc>
              <a:spcBef>
                <a:spcPct val="0"/>
              </a:spcBef>
              <a:spcAft>
                <a:spcPts val="0"/>
              </a:spcAft>
              <a:buClrTx/>
              <a:buSzTx/>
              <a:buFontTx/>
              <a:buNone/>
              <a:tabLst/>
              <a:defRPr/>
            </a:pPr>
            <a:r>
              <a:rPr kumimoji="1" lang="en-US" altLang="ja-JP" sz="1600" b="1" i="0" u="sng"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a:t>
            </a:r>
            <a:r>
              <a:rPr kumimoji="1" lang="ja-JP" altLang="en-US" sz="1600" b="1" i="0" u="sng"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成果目標（案）</a:t>
            </a:r>
            <a:r>
              <a:rPr kumimoji="1" lang="en-US" altLang="ja-JP" sz="1600" b="1" i="0" u="sng"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a:t>
            </a:r>
          </a:p>
          <a:p>
            <a:pPr marL="180975" marR="0" lvl="0" indent="-180975"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j-cs"/>
              </a:rPr>
              <a:t>○　令和８年度末までに各市町村において、総合的な相談支援、地域の相談支援体制の強化及び関係機関等の連携の緊密化を通じた地域づくりの役割を担う基幹相談支援センターを設置（複数市町村</a:t>
            </a: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による共同設置可）するとともに、基幹相談支援センターが地域の相談支援体制の強化を図る体制を確保する。</a:t>
            </a:r>
            <a:endParaRPr kumimoji="1" lang="en-US" altLang="ja-JP"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80975" marR="0" lvl="0" indent="-180975"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a:t>
            </a:r>
            <a:r>
              <a:rPr kumimoji="1" lang="en-US" altLang="ja-JP"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基幹相談支援センターを設置するまでの間においても、各市町村において地域の相談支援体制の強化に努める。</a:t>
            </a:r>
            <a:endParaRPr kumimoji="1" lang="en-US" altLang="ja-JP"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endParaRPr>
          </a:p>
          <a:p>
            <a:pPr marL="179388" marR="0" lvl="0" indent="-179388"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j-cs"/>
              </a:rPr>
              <a:t>○　協議会において、個別事例の検討を通じた地域サービス基盤の開発・改善等を行う取組を行うとともに、これらの取組を行うために必要な協議会の体制を確保する。</a:t>
            </a:r>
            <a:r>
              <a:rPr kumimoji="1" lang="ja-JP" altLang="en-US" sz="1400" b="1"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j-cs"/>
              </a:rPr>
              <a:t>（新規）</a:t>
            </a:r>
            <a:endParaRPr kumimoji="1" lang="en-US" altLang="ja-JP" sz="1400" b="1"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j-cs"/>
            </a:endParaRPr>
          </a:p>
        </p:txBody>
      </p:sp>
      <p:sp>
        <p:nvSpPr>
          <p:cNvPr id="67" name="正方形/長方形 66"/>
          <p:cNvSpPr/>
          <p:nvPr/>
        </p:nvSpPr>
        <p:spPr>
          <a:xfrm>
            <a:off x="56456" y="2996952"/>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成果目標（案）</a:t>
            </a:r>
          </a:p>
        </p:txBody>
      </p:sp>
      <p:sp>
        <p:nvSpPr>
          <p:cNvPr id="4" name="スライド番号プレースホルダー 3"/>
          <p:cNvSpPr>
            <a:spLocks noGrp="1"/>
          </p:cNvSpPr>
          <p:nvPr>
            <p:ph type="sldNum" sz="quarter" idx="12"/>
          </p:nvPr>
        </p:nvSpPr>
        <p:spPr>
          <a:xfrm>
            <a:off x="8985448" y="6536158"/>
            <a:ext cx="630513" cy="27842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11373-AF96-435E-B421-EF15E0FA5871}" type="slidenum">
              <a:rPr kumimoji="1" lang="en-US" altLang="ja-JP"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altLang="ja-JP"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27692058-5434-454F-BCB9-7B37371E193A}"/>
              </a:ext>
            </a:extLst>
          </p:cNvPr>
          <p:cNvSpPr/>
          <p:nvPr/>
        </p:nvSpPr>
        <p:spPr bwMode="auto">
          <a:xfrm>
            <a:off x="6363392" y="548032"/>
            <a:ext cx="3405052" cy="2213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fontAlgn="base">
              <a:lnSpc>
                <a:spcPct val="150000"/>
              </a:lnSpc>
              <a:spcBef>
                <a:spcPct val="0"/>
              </a:spcBef>
              <a:spcAft>
                <a:spcPct val="0"/>
              </a:spcAft>
              <a:defRPr/>
            </a:pPr>
            <a:r>
              <a:rPr kumimoji="1" lang="ja-JP" altLang="en-US" sz="1000" dirty="0">
                <a:solidFill>
                  <a:prstClr val="black"/>
                </a:solidFill>
                <a:latin typeface="Arial" charset="0"/>
                <a:ea typeface="ＭＳ Ｐゴシック" pitchFamily="50" charset="-128"/>
              </a:rPr>
              <a:t>令和５年１月２３日社会保障審議会障害者部会   資料１－２</a:t>
            </a:r>
          </a:p>
        </p:txBody>
      </p:sp>
    </p:spTree>
    <p:extLst>
      <p:ext uri="{BB962C8B-B14F-4D97-AF65-F5344CB8AC3E}">
        <p14:creationId xmlns:p14="http://schemas.microsoft.com/office/powerpoint/2010/main" val="380136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3422997"/>
            <a:ext cx="2515560" cy="469359"/>
          </a:xfrm>
        </p:spPr>
        <p:txBody>
          <a:bodyPr/>
          <a:lstStyle/>
          <a:p>
            <a:pPr marL="0" indent="0">
              <a:buNone/>
            </a:pPr>
            <a:r>
              <a:rPr kumimoji="1" lang="ja-JP" altLang="en-US" b="1"/>
              <a:t>重要事項の説明①</a:t>
            </a:r>
            <a:endParaRPr lang="ja-JP" altLang="en-US" b="1"/>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5" name="テキスト ボックス 4"/>
          <p:cNvSpPr txBox="1"/>
          <p:nvPr/>
        </p:nvSpPr>
        <p:spPr>
          <a:xfrm>
            <a:off x="2864768" y="4077072"/>
            <a:ext cx="3960440" cy="350865"/>
          </a:xfrm>
          <a:prstGeom prst="rect">
            <a:avLst/>
          </a:prstGeom>
          <a:noFill/>
        </p:spPr>
        <p:txBody>
          <a:bodyPr wrap="square" rtlCol="0">
            <a:spAutoFit/>
          </a:bodyPr>
          <a:lstStyle/>
          <a:p>
            <a:pPr algn="l">
              <a:lnSpc>
                <a:spcPct val="120000"/>
              </a:lnSpc>
              <a:spcAft>
                <a:spcPts val="600"/>
              </a:spcAft>
              <a:buClr>
                <a:schemeClr val="tx2"/>
              </a:buClr>
            </a:pPr>
            <a:r>
              <a:rPr kumimoji="1" lang="ja-JP" altLang="en-US" sz="1400"/>
              <a:t>本研修の位置付け・獲得目標・概要</a:t>
            </a:r>
          </a:p>
        </p:txBody>
      </p:sp>
    </p:spTree>
    <p:extLst>
      <p:ext uri="{BB962C8B-B14F-4D97-AF65-F5344CB8AC3E}">
        <p14:creationId xmlns:p14="http://schemas.microsoft.com/office/powerpoint/2010/main" val="297314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3411455"/>
            <a:ext cx="1350113" cy="492443"/>
          </a:xfrm>
        </p:spPr>
        <p:txBody>
          <a:bodyPr/>
          <a:lstStyle/>
          <a:p>
            <a:pPr marL="0" indent="0">
              <a:buNone/>
            </a:pPr>
            <a:r>
              <a:rPr kumimoji="1" lang="ja-JP" altLang="en-US" b="1"/>
              <a:t>目標設定</a:t>
            </a:r>
            <a:endParaRPr lang="ja-JP" altLang="en-US" b="1"/>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 altLang="ja-JP" sz="24000" spc="272">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6</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280231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5008" y="713232"/>
            <a:ext cx="5221224" cy="604418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4" name="角丸四角形 3"/>
          <p:cNvSpPr/>
          <p:nvPr/>
        </p:nvSpPr>
        <p:spPr>
          <a:xfrm>
            <a:off x="524256" y="810768"/>
            <a:ext cx="3564648" cy="530000"/>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400" b="1">
                <a:solidFill>
                  <a:prstClr val="white"/>
                </a:solidFill>
                <a:latin typeface="Calibri" panose="020F0502020204030204"/>
                <a:ea typeface="游ゴシック" panose="020B0400000000000000" pitchFamily="50" charset="-128"/>
              </a:rPr>
              <a:t>この研修で特に意識して学びたいこと・</a:t>
            </a:r>
          </a:p>
          <a:p>
            <a:pPr>
              <a:defRPr/>
            </a:pPr>
            <a:r>
              <a:rPr kumimoji="1" lang="ja-JP" altLang="en-US" sz="1400" b="1">
                <a:solidFill>
                  <a:prstClr val="white"/>
                </a:solidFill>
                <a:latin typeface="Calibri" panose="020F0502020204030204"/>
                <a:ea typeface="游ゴシック" panose="020B0400000000000000" pitchFamily="50" charset="-128"/>
              </a:rPr>
              <a:t>知りたい（情報を得たい）こと等</a:t>
            </a:r>
          </a:p>
        </p:txBody>
      </p:sp>
      <p:sp>
        <p:nvSpPr>
          <p:cNvPr id="5" name="正方形/長方形 4"/>
          <p:cNvSpPr/>
          <p:nvPr/>
        </p:nvSpPr>
        <p:spPr>
          <a:xfrm>
            <a:off x="5745480" y="713232"/>
            <a:ext cx="3706368" cy="604418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7" name="角丸四角形 6"/>
          <p:cNvSpPr/>
          <p:nvPr/>
        </p:nvSpPr>
        <p:spPr>
          <a:xfrm>
            <a:off x="5894832" y="810768"/>
            <a:ext cx="1298448" cy="530000"/>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b="1">
                <a:solidFill>
                  <a:prstClr val="white"/>
                </a:solidFill>
                <a:latin typeface="Calibri" panose="020F0502020204030204"/>
                <a:ea typeface="游ゴシック" panose="020B0400000000000000" pitchFamily="50" charset="-128"/>
              </a:rPr>
              <a:t>自県の課題</a:t>
            </a:r>
          </a:p>
        </p:txBody>
      </p:sp>
      <p:sp>
        <p:nvSpPr>
          <p:cNvPr id="15" name="角丸四角形 14"/>
          <p:cNvSpPr/>
          <p:nvPr/>
        </p:nvSpPr>
        <p:spPr>
          <a:xfrm>
            <a:off x="6753200" y="188640"/>
            <a:ext cx="2700528" cy="448056"/>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400" b="1">
                <a:solidFill>
                  <a:prstClr val="white"/>
                </a:solidFill>
                <a:latin typeface="Calibri" panose="020F0502020204030204"/>
                <a:ea typeface="游ゴシック" panose="020B0400000000000000" pitchFamily="50" charset="-128"/>
              </a:rPr>
              <a:t>都道府県名：</a:t>
            </a:r>
          </a:p>
        </p:txBody>
      </p:sp>
      <p:sp>
        <p:nvSpPr>
          <p:cNvPr id="16" name="正方形/長方形 15"/>
          <p:cNvSpPr/>
          <p:nvPr/>
        </p:nvSpPr>
        <p:spPr>
          <a:xfrm>
            <a:off x="7923090" y="261792"/>
            <a:ext cx="1375191"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200">
              <a:solidFill>
                <a:prstClr val="white"/>
              </a:solidFill>
              <a:latin typeface="Calibri" panose="020F0502020204030204"/>
              <a:ea typeface="游ゴシック" panose="020B0400000000000000" pitchFamily="50" charset="-128"/>
            </a:endParaRPr>
          </a:p>
        </p:txBody>
      </p:sp>
      <p:sp>
        <p:nvSpPr>
          <p:cNvPr id="17" name="テキスト ボックス 16"/>
          <p:cNvSpPr txBox="1"/>
          <p:nvPr/>
        </p:nvSpPr>
        <p:spPr>
          <a:xfrm>
            <a:off x="4450081" y="9626"/>
            <a:ext cx="5062185" cy="215444"/>
          </a:xfrm>
          <a:prstGeom prst="rect">
            <a:avLst/>
          </a:prstGeom>
          <a:noFill/>
        </p:spPr>
        <p:txBody>
          <a:bodyPr wrap="square" rtlCol="0">
            <a:spAutoFit/>
          </a:bodyPr>
          <a:lstStyle/>
          <a:p>
            <a:pPr algn="r">
              <a:defRPr/>
            </a:pPr>
            <a:r>
              <a:rPr kumimoji="1" lang="ja-JP" altLang="en-US" sz="800" dirty="0">
                <a:solidFill>
                  <a:prstClr val="black"/>
                </a:solidFill>
                <a:latin typeface="Calibri" panose="020F0502020204030204"/>
                <a:ea typeface="游ゴシック" panose="020B0400000000000000" pitchFamily="50" charset="-128"/>
              </a:rPr>
              <a:t>令和６年度　相談支援従事者指導者養成研修</a:t>
            </a:r>
          </a:p>
        </p:txBody>
      </p:sp>
      <p:sp>
        <p:nvSpPr>
          <p:cNvPr id="18" name="テキスト ボックス 17"/>
          <p:cNvSpPr txBox="1"/>
          <p:nvPr/>
        </p:nvSpPr>
        <p:spPr>
          <a:xfrm>
            <a:off x="1813960" y="332656"/>
            <a:ext cx="1770888" cy="276999"/>
          </a:xfrm>
          <a:prstGeom prst="rect">
            <a:avLst/>
          </a:prstGeom>
          <a:noFill/>
        </p:spPr>
        <p:txBody>
          <a:bodyPr wrap="square" rtlCol="0">
            <a:spAutoFit/>
          </a:bodyPr>
          <a:lstStyle/>
          <a:p>
            <a:pPr>
              <a:defRPr/>
            </a:pPr>
            <a:r>
              <a:rPr kumimoji="1" lang="en-US" altLang="ja-JP" sz="1200">
                <a:solidFill>
                  <a:prstClr val="black"/>
                </a:solidFill>
                <a:latin typeface="Calibri" panose="020F0502020204030204"/>
                <a:ea typeface="游ゴシック" panose="020B0400000000000000" pitchFamily="50" charset="-128"/>
              </a:rPr>
              <a:t>PG01 </a:t>
            </a:r>
            <a:r>
              <a:rPr kumimoji="1" lang="ja-JP" altLang="en-US" sz="1200">
                <a:solidFill>
                  <a:prstClr val="black"/>
                </a:solidFill>
                <a:latin typeface="Calibri" panose="020F0502020204030204"/>
                <a:ea typeface="游ゴシック" panose="020B0400000000000000" pitchFamily="50" charset="-128"/>
              </a:rPr>
              <a:t>で記入</a:t>
            </a:r>
          </a:p>
        </p:txBody>
      </p:sp>
      <p:sp>
        <p:nvSpPr>
          <p:cNvPr id="20" name="テキスト ボックス 19"/>
          <p:cNvSpPr txBox="1"/>
          <p:nvPr/>
        </p:nvSpPr>
        <p:spPr>
          <a:xfrm>
            <a:off x="5817096" y="6164287"/>
            <a:ext cx="3634752" cy="577081"/>
          </a:xfrm>
          <a:prstGeom prst="rect">
            <a:avLst/>
          </a:prstGeom>
          <a:noFill/>
        </p:spPr>
        <p:txBody>
          <a:bodyPr wrap="square" rtlCol="0">
            <a:spAutoFit/>
          </a:bodyPr>
          <a:lstStyle/>
          <a:p>
            <a:pPr>
              <a:defRPr/>
            </a:pPr>
            <a:r>
              <a:rPr kumimoji="1" lang="ja-JP" altLang="en-US" sz="1050">
                <a:solidFill>
                  <a:prstClr val="black"/>
                </a:solidFill>
                <a:latin typeface="Calibri" panose="020F0502020204030204"/>
                <a:ea typeface="游ゴシック" panose="020B0400000000000000" pitchFamily="50" charset="-128"/>
              </a:rPr>
              <a:t>初任者・現任・主任の各研修（実習含む）や地域の実地教育体制等について、自県研修の課題や改善したい点、さらにブラッシュアップしたい点等について記入。</a:t>
            </a:r>
          </a:p>
        </p:txBody>
      </p:sp>
      <p:sp>
        <p:nvSpPr>
          <p:cNvPr id="11" name="テキスト ボックス 10"/>
          <p:cNvSpPr txBox="1"/>
          <p:nvPr/>
        </p:nvSpPr>
        <p:spPr>
          <a:xfrm>
            <a:off x="445008" y="188640"/>
            <a:ext cx="1450477" cy="535531"/>
          </a:xfrm>
          <a:prstGeom prst="rect">
            <a:avLst/>
          </a:prstGeom>
          <a:noFill/>
        </p:spPr>
        <p:txBody>
          <a:bodyPr wrap="square" rtlCol="0">
            <a:spAutoFit/>
          </a:bodyPr>
          <a:lstStyle/>
          <a:p>
            <a:pPr algn="l">
              <a:lnSpc>
                <a:spcPct val="120000"/>
              </a:lnSpc>
              <a:spcAft>
                <a:spcPts val="600"/>
              </a:spcAft>
              <a:buClr>
                <a:schemeClr val="tx2"/>
              </a:buClr>
            </a:pPr>
            <a:r>
              <a:rPr kumimoji="1" lang="ja-JP" altLang="en-US" sz="2400" b="1"/>
              <a:t>目標設定</a:t>
            </a:r>
          </a:p>
        </p:txBody>
      </p:sp>
      <p:sp>
        <p:nvSpPr>
          <p:cNvPr id="2" name="スライド番号プレースホルダー 1">
            <a:extLst>
              <a:ext uri="{FF2B5EF4-FFF2-40B4-BE49-F238E27FC236}">
                <a16:creationId xmlns:a16="http://schemas.microsoft.com/office/drawing/2014/main" id="{1430E95B-6175-2B94-C53C-97F7ACC2B757}"/>
              </a:ext>
            </a:extLst>
          </p:cNvPr>
          <p:cNvSpPr txBox="1">
            <a:spLocks/>
          </p:cNvSpPr>
          <p:nvPr/>
        </p:nvSpPr>
        <p:spPr>
          <a:xfrm>
            <a:off x="9201472" y="6536158"/>
            <a:ext cx="630513" cy="2784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pPr algn="r"/>
              <a:t>31</a:t>
            </a:fld>
            <a:endParaRPr lang="en-US" sz="1200" dirty="0"/>
          </a:p>
        </p:txBody>
      </p:sp>
    </p:spTree>
    <p:extLst>
      <p:ext uri="{BB962C8B-B14F-4D97-AF65-F5344CB8AC3E}">
        <p14:creationId xmlns:p14="http://schemas.microsoft.com/office/powerpoint/2010/main" val="359319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en-US" altLang="ja-JP"/>
              <a:t>【</a:t>
            </a:r>
            <a:r>
              <a:rPr lang="ja-JP" altLang="en-US"/>
              <a:t>参考</a:t>
            </a:r>
            <a:r>
              <a:rPr lang="en-US" altLang="ja-JP"/>
              <a:t>】</a:t>
            </a:r>
            <a:r>
              <a:rPr lang="ja-JP" altLang="en-US"/>
              <a:t>想定される都道府県での実施上の課題（例）</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32</a:t>
            </a:fld>
            <a:endParaRPr 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303783"/>
            <a:ext cx="9191199" cy="3493370"/>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真に受講が必要な者の把握と確実な受講に向けた取組（定員の想定と規模の確保）</a:t>
            </a:r>
          </a:p>
          <a:p>
            <a:pPr>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研修受講に係る実務経験要件等の確認方法</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日程・会場の確保、他研修との日程の調整、複数日程で実施する場合の参加者の振り分け</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主任研修の受講者選定方法</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新型コロナウイルス感染症の感染拡大の状況と今後の見通しを踏まえた研修設定</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合理的配慮の提供（準備）と基礎的環境整備</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オンラインの活用</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オンデマンド配信・リアルタイム配信・双方向通信</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a:p>
            <a:pPr>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新カリキュラムでの初任者・現任研修や主任研修の実施に向けた準備</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協議</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方法、評価方法</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研修修了者名簿の管理</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予算の確保</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主任研修の実施方法（他都道府県との共同実施等を含む）</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未実施の研修（専門コース別研修）の実施</a:t>
            </a: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998983"/>
            <a:ext cx="2097088"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en-US" altLang="ja-JP" sz="1077" b="1" spc="239">
                <a:solidFill>
                  <a:schemeClr val="bg1"/>
                </a:solidFill>
                <a:latin typeface="+mn-ea"/>
                <a:cs typeface="Noto Sans CJK JP DemiLight" charset="-128"/>
              </a:rPr>
              <a:t>【</a:t>
            </a:r>
            <a:r>
              <a:rPr lang="ja-JP" altLang="en-US" sz="1077" b="1" spc="239">
                <a:solidFill>
                  <a:schemeClr val="bg1"/>
                </a:solidFill>
                <a:latin typeface="+mn-ea"/>
                <a:cs typeface="Noto Sans CJK JP DemiLight" charset="-128"/>
              </a:rPr>
              <a:t>１</a:t>
            </a:r>
            <a:r>
              <a:rPr lang="en-US" altLang="ja-JP" sz="1077" b="1" spc="239">
                <a:solidFill>
                  <a:schemeClr val="bg1"/>
                </a:solidFill>
                <a:latin typeface="+mn-ea"/>
                <a:cs typeface="Noto Sans CJK JP DemiLight" charset="-128"/>
              </a:rPr>
              <a:t>】</a:t>
            </a:r>
            <a:r>
              <a:rPr lang="ja-JP" altLang="en-US" sz="1077" b="1" spc="239">
                <a:solidFill>
                  <a:schemeClr val="bg1"/>
                </a:solidFill>
                <a:latin typeface="+mn-ea"/>
                <a:cs typeface="Noto Sans CJK JP DemiLight" charset="-128"/>
              </a:rPr>
              <a:t>運営等の課題</a:t>
            </a:r>
          </a:p>
        </p:txBody>
      </p:sp>
    </p:spTree>
    <p:extLst>
      <p:ext uri="{BB962C8B-B14F-4D97-AF65-F5344CB8AC3E}">
        <p14:creationId xmlns:p14="http://schemas.microsoft.com/office/powerpoint/2010/main" val="846919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en-US" altLang="ja-JP"/>
              <a:t>【</a:t>
            </a:r>
            <a:r>
              <a:rPr lang="ja-JP" altLang="en-US"/>
              <a:t>参考</a:t>
            </a:r>
            <a:r>
              <a:rPr lang="en-US" altLang="ja-JP"/>
              <a:t>】</a:t>
            </a:r>
            <a:r>
              <a:rPr lang="ja-JP" altLang="en-US"/>
              <a:t>想定される都道府県での実施上の課題（例）</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33</a:t>
            </a:fld>
            <a:endParaRPr 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303782"/>
            <a:ext cx="9191199" cy="4069434"/>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教材</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講義資料、演習ツール、演習モデル事例等</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の作成</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各研修での講義・演習の展開方法</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実習の展開方法 ⇔ 管内市町村（圏域）の</a:t>
            </a:r>
            <a:r>
              <a:rPr kumimoji="1" lang="en-US" altLang="ja-JP" sz="1400" dirty="0">
                <a:solidFill>
                  <a:schemeClr val="tx1"/>
                </a:solidFill>
                <a:latin typeface="Meiryo" panose="020B0604030504040204" pitchFamily="34" charset="-128"/>
                <a:ea typeface="Meiryo" panose="020B0604030504040204" pitchFamily="34" charset="-128"/>
              </a:rPr>
              <a:t>OJT</a:t>
            </a:r>
            <a:r>
              <a:rPr kumimoji="1" lang="ja-JP" altLang="en-US" sz="1400" dirty="0">
                <a:solidFill>
                  <a:schemeClr val="tx1"/>
                </a:solidFill>
                <a:latin typeface="Meiryo" panose="020B0604030504040204" pitchFamily="34" charset="-128"/>
                <a:ea typeface="Meiryo" panose="020B0604030504040204" pitchFamily="34" charset="-128"/>
              </a:rPr>
              <a:t>の仕組みづくり</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管内市町村や相談支援事業所への周知、協力依頼 ⇔ 管内市町村（圏域）の</a:t>
            </a:r>
            <a:r>
              <a:rPr kumimoji="1" lang="en-US" altLang="ja-JP" sz="1400" dirty="0">
                <a:solidFill>
                  <a:schemeClr val="tx1"/>
                </a:solidFill>
                <a:latin typeface="Meiryo" panose="020B0604030504040204" pitchFamily="34" charset="-128"/>
                <a:ea typeface="Meiryo" panose="020B0604030504040204" pitchFamily="34" charset="-128"/>
              </a:rPr>
              <a:t>OJT</a:t>
            </a:r>
            <a:r>
              <a:rPr kumimoji="1" lang="ja-JP" altLang="en-US" sz="1400" dirty="0">
                <a:solidFill>
                  <a:schemeClr val="tx1"/>
                </a:solidFill>
                <a:latin typeface="Meiryo" panose="020B0604030504040204" pitchFamily="34" charset="-128"/>
                <a:ea typeface="Meiryo" panose="020B0604030504040204" pitchFamily="34" charset="-128"/>
              </a:rPr>
              <a:t>の仕組みづくり</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新カリキュラムでの初任者・現任研修や主任研修の実施に向けた準備</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協議</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方法、評価方法</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標準カリキュラムの意図を理解し、研修に反映できているか。</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リーダーの育成、活躍できる環境の整備</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講義講師の確保・養成、研修内容の伝達</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演習講師の確保・養成、研修内容の伝達</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実習指導者の確保・養成</a:t>
            </a:r>
            <a:endParaRPr kumimoji="1" lang="en-US" altLang="ja-JP" sz="1400" dirty="0">
              <a:solidFill>
                <a:schemeClr val="tx1"/>
              </a:solidFill>
              <a:latin typeface="Meiryo" panose="020B0604030504040204" pitchFamily="34" charset="-128"/>
              <a:ea typeface="Meiryo" panose="020B0604030504040204" pitchFamily="34" charset="-128"/>
            </a:endParaRP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a:t>
            </a:r>
            <a:r>
              <a:rPr kumimoji="1" lang="en-US" altLang="ja-JP" sz="1400" dirty="0">
                <a:solidFill>
                  <a:schemeClr val="tx1"/>
                </a:solidFill>
                <a:latin typeface="Meiryo" panose="020B0604030504040204" pitchFamily="34" charset="-128"/>
                <a:ea typeface="Meiryo" panose="020B0604030504040204" pitchFamily="34" charset="-128"/>
              </a:rPr>
              <a:t>OJT</a:t>
            </a:r>
            <a:r>
              <a:rPr kumimoji="1" lang="ja-JP" altLang="en-US" sz="1400" dirty="0">
                <a:solidFill>
                  <a:schemeClr val="tx1"/>
                </a:solidFill>
                <a:latin typeface="Meiryo" panose="020B0604030504040204" pitchFamily="34" charset="-128"/>
                <a:ea typeface="Meiryo" panose="020B0604030504040204" pitchFamily="34" charset="-128"/>
              </a:rPr>
              <a:t>を担う人材の確保・養成</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研修メニュー・内容が増加する中での講師の役割分担、負担軽減</a:t>
            </a:r>
          </a:p>
          <a:p>
            <a:pPr lvl="0">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研修（実習）の分散化と各地域での講師の確保、</a:t>
            </a:r>
            <a:r>
              <a:rPr kumimoji="1" lang="en-US" altLang="ja-JP" sz="1400" dirty="0">
                <a:solidFill>
                  <a:schemeClr val="tx1"/>
                </a:solidFill>
                <a:latin typeface="Meiryo" panose="020B0604030504040204" pitchFamily="34" charset="-128"/>
                <a:ea typeface="Meiryo" panose="020B0604030504040204" pitchFamily="34" charset="-128"/>
              </a:rPr>
              <a:t>OJT</a:t>
            </a:r>
            <a:r>
              <a:rPr kumimoji="1" lang="ja-JP" altLang="en-US" sz="1400" dirty="0">
                <a:solidFill>
                  <a:schemeClr val="tx1"/>
                </a:solidFill>
                <a:latin typeface="Meiryo" panose="020B0604030504040204" pitchFamily="34" charset="-128"/>
                <a:ea typeface="Meiryo" panose="020B0604030504040204" pitchFamily="34" charset="-128"/>
              </a:rPr>
              <a:t>を担う人材の活用（研修と</a:t>
            </a:r>
            <a:r>
              <a:rPr kumimoji="1" lang="en-US" altLang="ja-JP" sz="1400" dirty="0">
                <a:solidFill>
                  <a:schemeClr val="tx1"/>
                </a:solidFill>
                <a:latin typeface="Meiryo" panose="020B0604030504040204" pitchFamily="34" charset="-128"/>
                <a:ea typeface="Meiryo" panose="020B0604030504040204" pitchFamily="34" charset="-128"/>
              </a:rPr>
              <a:t>OJT</a:t>
            </a:r>
            <a:r>
              <a:rPr kumimoji="1" lang="ja-JP" altLang="en-US" sz="1400" dirty="0">
                <a:solidFill>
                  <a:schemeClr val="tx1"/>
                </a:solidFill>
                <a:latin typeface="Meiryo" panose="020B0604030504040204" pitchFamily="34" charset="-128"/>
                <a:ea typeface="Meiryo" panose="020B0604030504040204" pitchFamily="34" charset="-128"/>
              </a:rPr>
              <a:t>の連動）</a:t>
            </a:r>
          </a:p>
          <a:p>
            <a:pPr>
              <a:lnSpc>
                <a:spcPts val="14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専門コース別研修の実施におけるサービス管理責任者・児童発達支援管理責任者との協働</a:t>
            </a:r>
          </a:p>
          <a:p>
            <a:pPr lvl="0">
              <a:lnSpc>
                <a:spcPts val="1400"/>
              </a:lnSpc>
              <a:spcAft>
                <a:spcPts val="700"/>
              </a:spcAft>
              <a:buClr>
                <a:schemeClr val="tx2"/>
              </a:buClr>
            </a:pPr>
            <a:endParaRPr kumimoji="1" lang="ja-JP" altLang="en-US" sz="1400" dirty="0">
              <a:solidFill>
                <a:schemeClr val="tx1"/>
              </a:solidFill>
              <a:latin typeface="Meiryo" panose="020B0604030504040204" pitchFamily="34" charset="-128"/>
              <a:ea typeface="Meiryo" panose="020B0604030504040204" pitchFamily="34"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998983"/>
            <a:ext cx="2097088"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en-US" altLang="ja-JP" sz="1077" b="1" spc="239" dirty="0">
                <a:solidFill>
                  <a:schemeClr val="bg1"/>
                </a:solidFill>
                <a:latin typeface="+mn-ea"/>
                <a:cs typeface="Noto Sans CJK JP DemiLight" charset="-128"/>
              </a:rPr>
              <a:t>【</a:t>
            </a:r>
            <a:r>
              <a:rPr lang="ja-JP" altLang="en-US" sz="1077" b="1" spc="239" dirty="0">
                <a:solidFill>
                  <a:schemeClr val="bg1"/>
                </a:solidFill>
                <a:latin typeface="+mn-ea"/>
                <a:cs typeface="Noto Sans CJK JP DemiLight" charset="-128"/>
              </a:rPr>
              <a:t>２</a:t>
            </a:r>
            <a:r>
              <a:rPr lang="en-US" altLang="ja-JP" sz="1077" b="1" spc="239" dirty="0">
                <a:solidFill>
                  <a:schemeClr val="bg1"/>
                </a:solidFill>
                <a:latin typeface="+mn-ea"/>
                <a:cs typeface="Noto Sans CJK JP DemiLight" charset="-128"/>
              </a:rPr>
              <a:t>】</a:t>
            </a:r>
            <a:r>
              <a:rPr lang="ja-JP" altLang="en-US" sz="1077" b="1" spc="239" dirty="0">
                <a:solidFill>
                  <a:schemeClr val="bg1"/>
                </a:solidFill>
                <a:latin typeface="+mn-ea"/>
                <a:cs typeface="Noto Sans CJK JP DemiLight" charset="-128"/>
              </a:rPr>
              <a:t>企画等の課題</a:t>
            </a:r>
          </a:p>
        </p:txBody>
      </p:sp>
    </p:spTree>
    <p:extLst>
      <p:ext uri="{BB962C8B-B14F-4D97-AF65-F5344CB8AC3E}">
        <p14:creationId xmlns:p14="http://schemas.microsoft.com/office/powerpoint/2010/main" val="19497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990424054"/>
              </p:ext>
            </p:extLst>
          </p:nvPr>
        </p:nvGraphicFramePr>
        <p:xfrm>
          <a:off x="488504" y="968417"/>
          <a:ext cx="9057323" cy="5713095"/>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28923046"/>
                    </a:ext>
                  </a:extLst>
                </a:gridCol>
                <a:gridCol w="7689171">
                  <a:extLst>
                    <a:ext uri="{9D8B030D-6E8A-4147-A177-3AD203B41FA5}">
                      <a16:colId xmlns:a16="http://schemas.microsoft.com/office/drawing/2014/main" val="2300929852"/>
                    </a:ext>
                  </a:extLst>
                </a:gridCol>
              </a:tblGrid>
              <a:tr h="300343">
                <a:tc gridSpan="2">
                  <a:txBody>
                    <a:bodyPr/>
                    <a:lstStyle/>
                    <a:p>
                      <a:pPr marL="15875" lvl="1" indent="0">
                        <a:lnSpc>
                          <a:spcPts val="2100"/>
                        </a:lnSpc>
                        <a:buNone/>
                      </a:pPr>
                      <a:r>
                        <a:rPr lang="ja-JP" altLang="en-US" sz="1400"/>
                        <a:t>開始当初は「伝達研修」として標準カリキュラムを受講生が体験する形で</a:t>
                      </a:r>
                      <a:r>
                        <a:rPr lang="ja-JP" altLang="ja-JP" sz="1400"/>
                        <a:t>実施</a:t>
                      </a:r>
                      <a:r>
                        <a:rPr lang="ja-JP" altLang="en-US" sz="1400"/>
                        <a:t>。</a:t>
                      </a:r>
                    </a:p>
                    <a:p>
                      <a:pPr marL="15875" lvl="1" indent="0">
                        <a:lnSpc>
                          <a:spcPts val="2100"/>
                        </a:lnSpc>
                        <a:buNone/>
                      </a:pPr>
                      <a:r>
                        <a:rPr lang="ja-JP" altLang="ja-JP" sz="1400"/>
                        <a:t>平成</a:t>
                      </a:r>
                      <a:r>
                        <a:rPr lang="en-US" altLang="ja-JP" sz="1400"/>
                        <a:t>21</a:t>
                      </a:r>
                      <a:r>
                        <a:rPr lang="ja-JP" altLang="ja-JP" sz="1400"/>
                        <a:t>年度</a:t>
                      </a:r>
                      <a:r>
                        <a:rPr lang="ja-JP" altLang="en-US" sz="1400"/>
                        <a:t>以降は、都道府県研修の企画運営に資するための内容に重点を移して実施</a:t>
                      </a:r>
                      <a:r>
                        <a:rPr lang="ja-JP" altLang="ja-JP" sz="1400"/>
                        <a:t>。</a:t>
                      </a:r>
                      <a:endParaRPr lang="ja-JP" altLang="ja-JP" sz="1400" b="0" strike="dblStrike" dirty="0">
                        <a:solidFill>
                          <a:schemeClr val="tx1"/>
                        </a:solidFill>
                        <a:latin typeface="+mn-ea"/>
                        <a:ea typeface="+mn-ea"/>
                        <a:cs typeface="ＭＳ ゴシック"/>
                      </a:endParaRPr>
                    </a:p>
                  </a:txBody>
                  <a:tcPr/>
                </a:tc>
                <a:tc hMerge="1">
                  <a:txBody>
                    <a:bodyPr/>
                    <a:lstStyle/>
                    <a:p>
                      <a:pPr marL="15875" lvl="1" indent="0">
                        <a:lnSpc>
                          <a:spcPts val="2100"/>
                        </a:lnSpc>
                        <a:buNone/>
                      </a:pPr>
                      <a:endParaRPr lang="ja-JP" altLang="ja-JP" sz="1900" strike="dblStrike"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716239180"/>
                  </a:ext>
                </a:extLst>
              </a:tr>
              <a:tr h="120886">
                <a:tc>
                  <a:txBody>
                    <a:bodyPr/>
                    <a:lstStyle/>
                    <a:p>
                      <a:r>
                        <a:rPr lang="ja-JP" altLang="ja-JP" sz="1200"/>
                        <a:t>平成</a:t>
                      </a:r>
                      <a:r>
                        <a:rPr lang="en-US" altLang="ja-JP" sz="1200"/>
                        <a:t>21</a:t>
                      </a:r>
                      <a:r>
                        <a:rPr lang="ja-JP" altLang="ja-JP" sz="1200"/>
                        <a:t>年度</a:t>
                      </a:r>
                      <a:r>
                        <a:rPr lang="ja-JP" altLang="en-US" sz="1200" dirty="0"/>
                        <a:t>～</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○研修の企画運営や質の向上の要素も取り入れた研修を開始</a:t>
                      </a:r>
                      <a:r>
                        <a:rPr lang="ja-JP" altLang="ja-JP" sz="1200"/>
                        <a:t>。</a:t>
                      </a:r>
                      <a:endParaRPr lang="ja-JP" altLang="ja-JP" sz="1200" strike="dblStrike" dirty="0">
                        <a:latin typeface="+mn-ea"/>
                        <a:ea typeface="+mn-ea"/>
                      </a:endParaRPr>
                    </a:p>
                  </a:txBody>
                  <a:tcPr anchor="ctr"/>
                </a:tc>
                <a:extLst>
                  <a:ext uri="{0D108BD9-81ED-4DB2-BD59-A6C34878D82A}">
                    <a16:rowId xmlns:a16="http://schemas.microsoft.com/office/drawing/2014/main" val="2671928071"/>
                  </a:ext>
                </a:extLst>
              </a:tr>
              <a:tr h="134598">
                <a:tc>
                  <a:txBody>
                    <a:bodyPr/>
                    <a:lstStyle/>
                    <a:p>
                      <a:r>
                        <a:rPr lang="ja-JP" altLang="ja-JP" sz="1200"/>
                        <a:t>平成</a:t>
                      </a:r>
                      <a:r>
                        <a:rPr lang="en-US" altLang="ja-JP" sz="1200"/>
                        <a:t>23</a:t>
                      </a:r>
                      <a:r>
                        <a:rPr lang="ja-JP" altLang="ja-JP" sz="1200"/>
                        <a:t>年度</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○改正自立支援法の施行に重点を置き実施。</a:t>
                      </a:r>
                      <a:endParaRPr lang="ja-JP" altLang="ja-JP" sz="1200" strike="dblStrike" dirty="0">
                        <a:latin typeface="+mn-ea"/>
                        <a:ea typeface="+mn-ea"/>
                      </a:endParaRPr>
                    </a:p>
                  </a:txBody>
                  <a:tcPr anchor="ctr"/>
                </a:tc>
                <a:extLst>
                  <a:ext uri="{0D108BD9-81ED-4DB2-BD59-A6C34878D82A}">
                    <a16:rowId xmlns:a16="http://schemas.microsoft.com/office/drawing/2014/main" val="1176403817"/>
                  </a:ext>
                </a:extLst>
              </a:tr>
              <a:tr h="150394">
                <a:tc>
                  <a:txBody>
                    <a:bodyPr/>
                    <a:lstStyle/>
                    <a:p>
                      <a:r>
                        <a:rPr lang="ja-JP" altLang="en-US" sz="1200"/>
                        <a:t>平成</a:t>
                      </a:r>
                      <a:r>
                        <a:rPr lang="en-US" altLang="ja-JP" sz="1200"/>
                        <a:t>24</a:t>
                      </a:r>
                      <a:r>
                        <a:rPr lang="ja-JP" altLang="ja-JP" sz="1200"/>
                        <a:t>年度</a:t>
                      </a:r>
                      <a:endParaRPr kumimoji="1" lang="ja-JP" altLang="en-US" sz="1200" dirty="0">
                        <a:latin typeface="+mn-ea"/>
                        <a:ea typeface="+mn-ea"/>
                      </a:endParaRPr>
                    </a:p>
                  </a:txBody>
                  <a:tcPr anchor="ctr"/>
                </a:tc>
                <a:tc>
                  <a:txBody>
                    <a:bodyPr/>
                    <a:lstStyle/>
                    <a:p>
                      <a:pPr marL="15875" lvl="0" indent="0">
                        <a:lnSpc>
                          <a:spcPts val="2200"/>
                        </a:lnSpc>
                        <a:buFont typeface="Wingdings" panose="05000000000000000000" pitchFamily="2" charset="2"/>
                        <a:buNone/>
                      </a:pPr>
                      <a:r>
                        <a:rPr lang="ja-JP" altLang="en-US" sz="1200"/>
                        <a:t>○ファシリテーターの確保など体制構築の視点を導入。</a:t>
                      </a:r>
                      <a:endParaRPr lang="ja-JP" altLang="en-US" sz="1200" dirty="0">
                        <a:latin typeface="+mn-ea"/>
                        <a:ea typeface="+mn-ea"/>
                      </a:endParaRPr>
                    </a:p>
                  </a:txBody>
                  <a:tcPr anchor="ctr"/>
                </a:tc>
                <a:extLst>
                  <a:ext uri="{0D108BD9-81ED-4DB2-BD59-A6C34878D82A}">
                    <a16:rowId xmlns:a16="http://schemas.microsoft.com/office/drawing/2014/main" val="3086583248"/>
                  </a:ext>
                </a:extLst>
              </a:tr>
              <a:tr h="137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平成</a:t>
                      </a:r>
                      <a:r>
                        <a:rPr lang="en-US" altLang="ja-JP" sz="1200"/>
                        <a:t>26</a:t>
                      </a:r>
                      <a:r>
                        <a:rPr lang="ja-JP" altLang="ja-JP" sz="1200"/>
                        <a:t>年度</a:t>
                      </a:r>
                      <a:endParaRPr lang="ja-JP"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～平成</a:t>
                      </a:r>
                      <a:r>
                        <a:rPr lang="en-US" altLang="ja-JP" sz="1200"/>
                        <a:t>28</a:t>
                      </a:r>
                      <a:r>
                        <a:rPr lang="ja-JP" altLang="en-US" sz="1200"/>
                        <a:t>年度</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○都道府県研修の質の向上のため、都道府県における研修の体制強化及び内容充実について重点的に実施。</a:t>
                      </a:r>
                      <a:endParaRPr lang="ja-JP" altLang="en-US" sz="1200" dirty="0">
                        <a:latin typeface="+mn-ea"/>
                        <a:ea typeface="+mn-ea"/>
                      </a:endParaRPr>
                    </a:p>
                  </a:txBody>
                  <a:tcPr anchor="ctr"/>
                </a:tc>
                <a:extLst>
                  <a:ext uri="{0D108BD9-81ED-4DB2-BD59-A6C34878D82A}">
                    <a16:rowId xmlns:a16="http://schemas.microsoft.com/office/drawing/2014/main" val="3905723323"/>
                  </a:ext>
                </a:extLst>
              </a:tr>
              <a:tr h="0">
                <a:tc>
                  <a:txBody>
                    <a:bodyPr/>
                    <a:lstStyle/>
                    <a:p>
                      <a:r>
                        <a:rPr lang="ja-JP" altLang="en-US" sz="1200"/>
                        <a:t>平成</a:t>
                      </a:r>
                      <a:r>
                        <a:rPr lang="en-US" altLang="ja-JP" sz="1200"/>
                        <a:t>29</a:t>
                      </a:r>
                      <a:r>
                        <a:rPr lang="ja-JP" altLang="en-US" sz="1200"/>
                        <a:t>年度～</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○開発中の新たなカリキュラム（初任者研修及び現任研修）を一部伝達するとともに、新たなカリキュラムに対応出来る研修実施の体制の充実についてを重点的に実施。</a:t>
                      </a:r>
                      <a:endParaRPr lang="ja-JP" altLang="en-US" sz="1200" dirty="0">
                        <a:latin typeface="+mn-ea"/>
                        <a:ea typeface="+mn-ea"/>
                      </a:endParaRPr>
                    </a:p>
                  </a:txBody>
                  <a:tcPr anchor="ctr"/>
                </a:tc>
                <a:extLst>
                  <a:ext uri="{0D108BD9-81ED-4DB2-BD59-A6C34878D82A}">
                    <a16:rowId xmlns:a16="http://schemas.microsoft.com/office/drawing/2014/main" val="1915650342"/>
                  </a:ext>
                </a:extLst>
              </a:tr>
              <a:tr h="231222">
                <a:tc>
                  <a:txBody>
                    <a:bodyPr/>
                    <a:lstStyle/>
                    <a:p>
                      <a:r>
                        <a:rPr lang="ja-JP" altLang="ja-JP" sz="1200"/>
                        <a:t>平成</a:t>
                      </a:r>
                      <a:r>
                        <a:rPr lang="en-US" altLang="ja-JP" sz="1200"/>
                        <a:t>30</a:t>
                      </a:r>
                      <a:r>
                        <a:rPr lang="ja-JP" altLang="ja-JP" sz="1200"/>
                        <a:t>年度</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○初任者研修及び現任研修の新カリキュラム案について、その全体像及び各科目の概要の伝達を実施。</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a:t>
                      </a:r>
                      <a:r>
                        <a:rPr lang="ja-JP" altLang="en-US" sz="1200">
                          <a:latin typeface="+mn-ea"/>
                          <a:ea typeface="+mn-ea"/>
                        </a:rPr>
                        <a:t>主任相談支援専門員の養成開始（令和元年度までの２ヶ年は国による直接養成）</a:t>
                      </a:r>
                    </a:p>
                  </a:txBody>
                  <a:tcPr anchor="ctr"/>
                </a:tc>
                <a:extLst>
                  <a:ext uri="{0D108BD9-81ED-4DB2-BD59-A6C34878D82A}">
                    <a16:rowId xmlns:a16="http://schemas.microsoft.com/office/drawing/2014/main" val="3231405237"/>
                  </a:ext>
                </a:extLst>
              </a:tr>
              <a:tr h="230200">
                <a:tc>
                  <a:txBody>
                    <a:bodyPr/>
                    <a:lstStyle/>
                    <a:p>
                      <a:r>
                        <a:rPr kumimoji="1" lang="ja-JP" altLang="en-US" sz="1200"/>
                        <a:t>令和元年度</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○各都道府県による研修事業が新制度へ円滑に移行するための研修と位置付け、改正された告示及び標準カリキュラムについて、講義実施上のポイントについての伝達に重点を置いて実施。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t>※</a:t>
                      </a:r>
                      <a:r>
                        <a:rPr lang="ja-JP" altLang="en-US" sz="1200"/>
                        <a:t>指導者養成研修を補完するものとして、演習の企画立案に資するための会議を別途実施。</a:t>
                      </a:r>
                      <a:endParaRPr lang="ja-JP" altLang="en-US" sz="1200">
                        <a:latin typeface="+mn-ea"/>
                        <a:ea typeface="+mn-ea"/>
                      </a:endParaRPr>
                    </a:p>
                  </a:txBody>
                  <a:tcPr anchor="ctr"/>
                </a:tc>
                <a:extLst>
                  <a:ext uri="{0D108BD9-81ED-4DB2-BD59-A6C34878D82A}">
                    <a16:rowId xmlns:a16="http://schemas.microsoft.com/office/drawing/2014/main" val="355227820"/>
                  </a:ext>
                </a:extLst>
              </a:tr>
              <a:tr h="958272">
                <a:tc>
                  <a:txBody>
                    <a:bodyPr/>
                    <a:lstStyle/>
                    <a:p>
                      <a:r>
                        <a:rPr kumimoji="1" lang="ja-JP" altLang="en-US" sz="1200"/>
                        <a:t>令和２年度</a:t>
                      </a:r>
                      <a:endParaRPr kumimoji="1" lang="ja-JP" altLang="en-US" sz="12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a:t>
                      </a:r>
                      <a:r>
                        <a:rPr lang="ja-JP" altLang="en-US" sz="1200">
                          <a:latin typeface="+mn-ea"/>
                          <a:ea typeface="+mn-ea"/>
                        </a:rPr>
                        <a:t>令和元年度に引き続き、新カリキュラムによる研修への円滑な移行や主任研修の開始に資する研修と位置付け、新たなカリキュラムによる初任者研修・現任研修や主任研修の効果的実施、人材育成体系構築についての情報提供、情報交換、最新の政策動向の伝達を実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t>※</a:t>
                      </a:r>
                      <a:r>
                        <a:rPr lang="ja-JP" altLang="en-US" sz="1200"/>
                        <a:t>主任相談支援専門員の国による直接養成は令和元年度で終了。都道府県実施のための内容を本研修に追加。</a:t>
                      </a:r>
                      <a:endParaRPr lang="ja-JP" altLang="en-US" sz="120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mn-ea"/>
                          <a:ea typeface="+mn-ea"/>
                        </a:rPr>
                        <a:t>※</a:t>
                      </a:r>
                      <a:r>
                        <a:rPr lang="ja-JP" altLang="en-US" sz="1200">
                          <a:latin typeface="+mn-ea"/>
                          <a:ea typeface="+mn-ea"/>
                        </a:rPr>
                        <a:t>新型コロナウイルス感染症の感染拡大に伴い、時期を年度末に変更。そのため当該年度研修の振り返り及び次年度研修に向けた課題整理に主眼を置いた内容で実施。</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mn-ea"/>
                          <a:ea typeface="+mn-ea"/>
                        </a:rPr>
                        <a:t>○すべてのプログラムをオンラインにより実施。（オンデマンド３日分、リアルタイム１日分）</a:t>
                      </a:r>
                    </a:p>
                  </a:txBody>
                  <a:tcPr anchor="ctr"/>
                </a:tc>
                <a:extLst>
                  <a:ext uri="{0D108BD9-81ED-4DB2-BD59-A6C34878D82A}">
                    <a16:rowId xmlns:a16="http://schemas.microsoft.com/office/drawing/2014/main" val="366439590"/>
                  </a:ext>
                </a:extLst>
              </a:tr>
              <a:tr h="425397">
                <a:tc>
                  <a:txBody>
                    <a:bodyPr/>
                    <a:lstStyle/>
                    <a:p>
                      <a:r>
                        <a:rPr kumimoji="1" lang="ja-JP" altLang="en-US" sz="1200" dirty="0">
                          <a:latin typeface="+mn-ea"/>
                          <a:ea typeface="+mn-ea"/>
                        </a:rPr>
                        <a:t>令和３年度</a:t>
                      </a:r>
                      <a:endParaRPr kumimoji="1" lang="en-US" altLang="ja-JP" sz="1200" dirty="0">
                        <a:latin typeface="+mn-ea"/>
                        <a:ea typeface="+mn-ea"/>
                      </a:endParaRPr>
                    </a:p>
                    <a:p>
                      <a:r>
                        <a:rPr kumimoji="1" lang="ja-JP" altLang="en-US" sz="1200" dirty="0">
                          <a:latin typeface="+mn-ea"/>
                          <a:ea typeface="+mn-ea"/>
                        </a:rPr>
                        <a:t>令和４年度　　　令和５年度</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各都道府県による新カリキュラムによる研修の着実な実施や主任研修の開始や内容の充実に資する研修と位置付け、新たなカリキュラムによる初任者研修・現任研修や主任研修の効果的実施を相談支援専門員の役割毎に深める内容や、人材育成体系構築についての情報提供、情報交換、最新の政策動向の伝達を実施。</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○リアルタイムのオンライン研修を中心とするとともに、年度末にフォローアップを実施。</a:t>
                      </a:r>
                    </a:p>
                  </a:txBody>
                  <a:tcPr anchor="ctr"/>
                </a:tc>
                <a:extLst>
                  <a:ext uri="{0D108BD9-81ED-4DB2-BD59-A6C34878D82A}">
                    <a16:rowId xmlns:a16="http://schemas.microsoft.com/office/drawing/2014/main" val="269220523"/>
                  </a:ext>
                </a:extLst>
              </a:tr>
            </a:tbl>
          </a:graphicData>
        </a:graphic>
      </p:graphicFrame>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a:t>本研修の位置付け・重点事項（平成１８年度～令和５年度）</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4</a:t>
            </a:fld>
            <a:endParaRPr lang="en-US" dirty="0"/>
          </a:p>
        </p:txBody>
      </p:sp>
      <p:cxnSp>
        <p:nvCxnSpPr>
          <p:cNvPr id="4" name="直線矢印コネクタ 3"/>
          <p:cNvCxnSpPr/>
          <p:nvPr/>
        </p:nvCxnSpPr>
        <p:spPr>
          <a:xfrm>
            <a:off x="488504" y="3212976"/>
            <a:ext cx="0" cy="2016224"/>
          </a:xfrm>
          <a:prstGeom prst="straightConnector1">
            <a:avLst/>
          </a:prstGeom>
          <a:ln w="79375">
            <a:solidFill>
              <a:schemeClr val="accent6">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2239" y="3284984"/>
            <a:ext cx="406265" cy="1800200"/>
          </a:xfrm>
          <a:prstGeom prst="rect">
            <a:avLst/>
          </a:prstGeom>
          <a:noFill/>
        </p:spPr>
        <p:txBody>
          <a:bodyPr vert="eaVert" wrap="square" rtlCol="0">
            <a:spAutoFit/>
          </a:bodyPr>
          <a:lstStyle/>
          <a:p>
            <a:pPr algn="ctr">
              <a:lnSpc>
                <a:spcPct val="120000"/>
              </a:lnSpc>
              <a:spcAft>
                <a:spcPts val="600"/>
              </a:spcAft>
              <a:buClr>
                <a:schemeClr val="tx2"/>
              </a:buClr>
            </a:pPr>
            <a:r>
              <a:rPr kumimoji="1" lang="ja-JP" altLang="en-US" sz="1200" b="1"/>
              <a:t>新カリキュラム等の伝達</a:t>
            </a:r>
          </a:p>
        </p:txBody>
      </p:sp>
      <p:cxnSp>
        <p:nvCxnSpPr>
          <p:cNvPr id="9" name="直線矢印コネクタ 8"/>
          <p:cNvCxnSpPr/>
          <p:nvPr/>
        </p:nvCxnSpPr>
        <p:spPr>
          <a:xfrm>
            <a:off x="488504" y="5401803"/>
            <a:ext cx="0" cy="1412776"/>
          </a:xfrm>
          <a:prstGeom prst="straightConnector1">
            <a:avLst/>
          </a:prstGeom>
          <a:ln w="79375">
            <a:solidFill>
              <a:schemeClr val="accent6">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7560" y="5328592"/>
            <a:ext cx="572464" cy="1412776"/>
          </a:xfrm>
          <a:prstGeom prst="rect">
            <a:avLst/>
          </a:prstGeom>
          <a:noFill/>
        </p:spPr>
        <p:txBody>
          <a:bodyPr vert="eaVert" wrap="square" rtlCol="0">
            <a:spAutoFit/>
          </a:bodyPr>
          <a:lstStyle/>
          <a:p>
            <a:pPr algn="ctr">
              <a:lnSpc>
                <a:spcPct val="120000"/>
              </a:lnSpc>
              <a:spcAft>
                <a:spcPts val="600"/>
              </a:spcAft>
              <a:buClr>
                <a:schemeClr val="tx2"/>
              </a:buClr>
            </a:pPr>
            <a:r>
              <a:rPr kumimoji="1" lang="ja-JP" altLang="en-US" sz="1050" b="1"/>
              <a:t>新カリキュラム等による研修の実施</a:t>
            </a:r>
          </a:p>
        </p:txBody>
      </p:sp>
    </p:spTree>
    <p:extLst>
      <p:ext uri="{BB962C8B-B14F-4D97-AF65-F5344CB8AC3E}">
        <p14:creationId xmlns:p14="http://schemas.microsoft.com/office/powerpoint/2010/main" val="343549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a:t>相談支援従事者指導者養成研修の位置づけとその変遷について</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5</a:t>
            </a:fld>
            <a:endParaRPr lang="en-US" dirty="0"/>
          </a:p>
        </p:txBody>
      </p:sp>
      <p:sp>
        <p:nvSpPr>
          <p:cNvPr id="5" name="矢印: V 字型 4">
            <a:extLst>
              <a:ext uri="{FF2B5EF4-FFF2-40B4-BE49-F238E27FC236}">
                <a16:creationId xmlns:a16="http://schemas.microsoft.com/office/drawing/2014/main" id="{1ECE2B9A-2C2B-4299-AD4E-0DE81A35726E}"/>
              </a:ext>
            </a:extLst>
          </p:cNvPr>
          <p:cNvSpPr/>
          <p:nvPr/>
        </p:nvSpPr>
        <p:spPr>
          <a:xfrm>
            <a:off x="776536" y="1339607"/>
            <a:ext cx="2088232" cy="1224136"/>
          </a:xfrm>
          <a:prstGeom prst="notch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平成</a:t>
            </a:r>
            <a:r>
              <a:rPr kumimoji="1" lang="en-US" altLang="ja-JP" sz="1200" dirty="0">
                <a:solidFill>
                  <a:sysClr val="windowText" lastClr="000000"/>
                </a:solidFill>
              </a:rPr>
              <a:t>20</a:t>
            </a:r>
            <a:r>
              <a:rPr kumimoji="1" lang="ja-JP" altLang="en-US" sz="1200" dirty="0">
                <a:solidFill>
                  <a:sysClr val="windowText" lastClr="000000"/>
                </a:solidFill>
              </a:rPr>
              <a:t>年度まで</a:t>
            </a:r>
          </a:p>
        </p:txBody>
      </p:sp>
      <p:sp>
        <p:nvSpPr>
          <p:cNvPr id="20" name="矢印: V 字型 19">
            <a:extLst>
              <a:ext uri="{FF2B5EF4-FFF2-40B4-BE49-F238E27FC236}">
                <a16:creationId xmlns:a16="http://schemas.microsoft.com/office/drawing/2014/main" id="{3A2A9F9B-26C1-4D4E-94A7-B7395A61609A}"/>
              </a:ext>
            </a:extLst>
          </p:cNvPr>
          <p:cNvSpPr/>
          <p:nvPr/>
        </p:nvSpPr>
        <p:spPr>
          <a:xfrm>
            <a:off x="2936776" y="1339607"/>
            <a:ext cx="2088231" cy="1224136"/>
          </a:xfrm>
          <a:prstGeom prst="notch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平成</a:t>
            </a:r>
            <a:r>
              <a:rPr kumimoji="1" lang="en-US" altLang="ja-JP" sz="1200" dirty="0">
                <a:solidFill>
                  <a:sysClr val="windowText" lastClr="000000"/>
                </a:solidFill>
              </a:rPr>
              <a:t>21</a:t>
            </a:r>
            <a:r>
              <a:rPr kumimoji="1" lang="ja-JP" altLang="en-US" sz="1200" dirty="0">
                <a:solidFill>
                  <a:sysClr val="windowText" lastClr="000000"/>
                </a:solidFill>
              </a:rPr>
              <a:t>年度以降</a:t>
            </a:r>
          </a:p>
        </p:txBody>
      </p:sp>
      <p:sp>
        <p:nvSpPr>
          <p:cNvPr id="21" name="矢印: V 字型 20">
            <a:extLst>
              <a:ext uri="{FF2B5EF4-FFF2-40B4-BE49-F238E27FC236}">
                <a16:creationId xmlns:a16="http://schemas.microsoft.com/office/drawing/2014/main" id="{D082829B-38D5-454D-AC79-8977A869D184}"/>
              </a:ext>
            </a:extLst>
          </p:cNvPr>
          <p:cNvSpPr/>
          <p:nvPr/>
        </p:nvSpPr>
        <p:spPr>
          <a:xfrm>
            <a:off x="5097015" y="1339607"/>
            <a:ext cx="4032449" cy="1224136"/>
          </a:xfrm>
          <a:prstGeom prst="notchedRightArrow">
            <a:avLst/>
          </a:prstGeom>
          <a:solidFill>
            <a:schemeClr val="accent5"/>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令和５年度以降</a:t>
            </a:r>
          </a:p>
          <a:p>
            <a:pPr algn="ctr"/>
            <a:r>
              <a:rPr kumimoji="1" lang="ja-JP" altLang="en-US" sz="1200" dirty="0">
                <a:solidFill>
                  <a:sysClr val="windowText" lastClr="000000"/>
                </a:solidFill>
              </a:rPr>
              <a:t>段階的に新たなステージへ</a:t>
            </a:r>
          </a:p>
        </p:txBody>
      </p:sp>
      <p:sp>
        <p:nvSpPr>
          <p:cNvPr id="6" name="四角形: 角を丸くする 5">
            <a:extLst>
              <a:ext uri="{FF2B5EF4-FFF2-40B4-BE49-F238E27FC236}">
                <a16:creationId xmlns:a16="http://schemas.microsoft.com/office/drawing/2014/main" id="{EAA165FF-74ED-4F0B-9857-8F6902A02DBA}"/>
              </a:ext>
            </a:extLst>
          </p:cNvPr>
          <p:cNvSpPr/>
          <p:nvPr/>
        </p:nvSpPr>
        <p:spPr>
          <a:xfrm>
            <a:off x="776536" y="2635751"/>
            <a:ext cx="2088232" cy="1872208"/>
          </a:xfrm>
          <a:prstGeom prst="roundRect">
            <a:avLst>
              <a:gd name="adj" fmla="val 619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a:p>
            <a:pPr algn="ctr"/>
            <a:r>
              <a:rPr kumimoji="1" lang="ja-JP" altLang="en-US" sz="1200" dirty="0">
                <a:solidFill>
                  <a:sysClr val="windowText" lastClr="000000"/>
                </a:solidFill>
              </a:rPr>
              <a:t>標準カリキュラムにより実施される研修を体験し、自都道府県に持ち帰って同様の研修を実施できるようにすることを意図した研修</a:t>
            </a:r>
          </a:p>
          <a:p>
            <a:pPr algn="ctr"/>
            <a:endParaRPr kumimoji="1" lang="ja-JP" altLang="en-US" sz="1200" dirty="0">
              <a:solidFill>
                <a:sysClr val="windowText" lastClr="000000"/>
              </a:solidFill>
            </a:endParaRPr>
          </a:p>
          <a:p>
            <a:pPr algn="ctr"/>
            <a:r>
              <a:rPr kumimoji="1" lang="ja-JP" altLang="en-US" sz="1200" dirty="0">
                <a:solidFill>
                  <a:sysClr val="windowText" lastClr="000000"/>
                </a:solidFill>
              </a:rPr>
              <a:t>（いわゆる</a:t>
            </a:r>
            <a:r>
              <a:rPr kumimoji="1" lang="en-US" altLang="ja-JP" sz="1200" dirty="0">
                <a:solidFill>
                  <a:sysClr val="windowText" lastClr="000000"/>
                </a:solidFill>
              </a:rPr>
              <a:t>【</a:t>
            </a:r>
            <a:r>
              <a:rPr kumimoji="1" lang="ja-JP" altLang="en-US" sz="1200" dirty="0">
                <a:solidFill>
                  <a:sysClr val="windowText" lastClr="000000"/>
                </a:solidFill>
              </a:rPr>
              <a:t>伝達研修</a:t>
            </a:r>
            <a:r>
              <a:rPr kumimoji="1" lang="en-US" altLang="ja-JP" sz="1200" dirty="0">
                <a:solidFill>
                  <a:sysClr val="windowText" lastClr="000000"/>
                </a:solidFill>
              </a:rPr>
              <a:t>】</a:t>
            </a:r>
            <a:r>
              <a:rPr kumimoji="1" lang="ja-JP" altLang="en-US" sz="1200" dirty="0">
                <a:solidFill>
                  <a:sysClr val="windowText" lastClr="000000"/>
                </a:solidFill>
              </a:rPr>
              <a:t>）</a:t>
            </a:r>
          </a:p>
        </p:txBody>
      </p:sp>
      <p:sp>
        <p:nvSpPr>
          <p:cNvPr id="23" name="四角形: 角を丸くする 22">
            <a:extLst>
              <a:ext uri="{FF2B5EF4-FFF2-40B4-BE49-F238E27FC236}">
                <a16:creationId xmlns:a16="http://schemas.microsoft.com/office/drawing/2014/main" id="{4DFF5073-6011-4FE9-9D7C-C3AACC8593EA}"/>
              </a:ext>
            </a:extLst>
          </p:cNvPr>
          <p:cNvSpPr/>
          <p:nvPr/>
        </p:nvSpPr>
        <p:spPr>
          <a:xfrm>
            <a:off x="2939082" y="2635751"/>
            <a:ext cx="2088231" cy="1872208"/>
          </a:xfrm>
          <a:prstGeom prst="roundRect">
            <a:avLst>
              <a:gd name="adj" fmla="val 619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各都道府県で標準カリキュラムに基づく研修を企画・立案でき、その質の向上に資するための研修</a:t>
            </a:r>
          </a:p>
        </p:txBody>
      </p:sp>
      <p:sp>
        <p:nvSpPr>
          <p:cNvPr id="24" name="四角形: 角を丸くする 23">
            <a:extLst>
              <a:ext uri="{FF2B5EF4-FFF2-40B4-BE49-F238E27FC236}">
                <a16:creationId xmlns:a16="http://schemas.microsoft.com/office/drawing/2014/main" id="{0DFE6F16-4DD4-40E6-B643-15AD8EFE6AFE}"/>
              </a:ext>
            </a:extLst>
          </p:cNvPr>
          <p:cNvSpPr/>
          <p:nvPr/>
        </p:nvSpPr>
        <p:spPr>
          <a:xfrm>
            <a:off x="5101627" y="2636912"/>
            <a:ext cx="4027837" cy="1872208"/>
          </a:xfrm>
          <a:prstGeom prst="roundRect">
            <a:avLst>
              <a:gd name="adj" fmla="val 6199"/>
            </a:avLst>
          </a:prstGeom>
          <a:solidFill>
            <a:schemeClr val="accent5"/>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各都道府県で標準カリキュラムに基づく研修を実施するための企画・立案の資するとともに、各都道府県において講師養成等を行うことに資するための研修</a:t>
            </a:r>
            <a:r>
              <a:rPr kumimoji="1" lang="ja-JP" altLang="en-US" sz="900" dirty="0">
                <a:solidFill>
                  <a:sysClr val="windowText" lastClr="000000"/>
                </a:solidFill>
              </a:rPr>
              <a:t>（</a:t>
            </a:r>
            <a:r>
              <a:rPr kumimoji="1" lang="en-US" altLang="ja-JP" sz="900" dirty="0">
                <a:solidFill>
                  <a:sysClr val="windowText" lastClr="000000"/>
                </a:solidFill>
              </a:rPr>
              <a:t>※</a:t>
            </a:r>
            <a:r>
              <a:rPr kumimoji="1" lang="ja-JP" altLang="en-US" sz="900" dirty="0">
                <a:solidFill>
                  <a:sysClr val="windowText" lastClr="000000"/>
                </a:solidFill>
              </a:rPr>
              <a:t>）</a:t>
            </a:r>
          </a:p>
          <a:p>
            <a:pPr algn="ctr"/>
            <a:endParaRPr kumimoji="1" lang="ja-JP" altLang="en-US" sz="1200" dirty="0">
              <a:solidFill>
                <a:sysClr val="windowText" lastClr="000000"/>
              </a:solidFill>
            </a:endParaRPr>
          </a:p>
          <a:p>
            <a:pPr algn="ctr"/>
            <a:r>
              <a:rPr kumimoji="1" lang="en-US" altLang="ja-JP" sz="1200" dirty="0">
                <a:solidFill>
                  <a:sysClr val="windowText" lastClr="000000"/>
                </a:solidFill>
              </a:rPr>
              <a:t>【</a:t>
            </a:r>
            <a:r>
              <a:rPr kumimoji="1" lang="ja-JP" altLang="en-US" sz="1200" dirty="0">
                <a:solidFill>
                  <a:sysClr val="windowText" lastClr="000000"/>
                </a:solidFill>
              </a:rPr>
              <a:t>いわば都道府県での指導者養成研修のモデルとなる</a:t>
            </a:r>
          </a:p>
          <a:p>
            <a:pPr algn="ctr"/>
            <a:r>
              <a:rPr kumimoji="1" lang="ja-JP" altLang="en-US" sz="1200" dirty="0">
                <a:solidFill>
                  <a:sysClr val="windowText" lastClr="000000"/>
                </a:solidFill>
              </a:rPr>
              <a:t>中央指導者養成研修</a:t>
            </a:r>
            <a:r>
              <a:rPr kumimoji="1" lang="en-US" altLang="ja-JP" sz="1200" dirty="0">
                <a:solidFill>
                  <a:sysClr val="windowText" lastClr="000000"/>
                </a:solidFill>
              </a:rPr>
              <a:t>】</a:t>
            </a:r>
            <a:endParaRPr kumimoji="1" lang="ja-JP" altLang="en-US" sz="1200" dirty="0">
              <a:solidFill>
                <a:sysClr val="windowText" lastClr="000000"/>
              </a:solidFill>
            </a:endParaRPr>
          </a:p>
          <a:p>
            <a:endParaRPr kumimoji="1" lang="ja-JP" altLang="en-US" sz="900" dirty="0">
              <a:solidFill>
                <a:sysClr val="windowText" lastClr="000000"/>
              </a:solidFill>
            </a:endParaRPr>
          </a:p>
          <a:p>
            <a:r>
              <a:rPr kumimoji="1" lang="ja-JP" altLang="en-US" sz="900" dirty="0">
                <a:solidFill>
                  <a:sysClr val="windowText" lastClr="000000"/>
                </a:solidFill>
              </a:rPr>
              <a:t>（</a:t>
            </a:r>
            <a:r>
              <a:rPr kumimoji="1" lang="en-US" altLang="ja-JP" sz="900" dirty="0">
                <a:solidFill>
                  <a:sysClr val="windowText" lastClr="000000"/>
                </a:solidFill>
              </a:rPr>
              <a:t>※</a:t>
            </a:r>
            <a:r>
              <a:rPr kumimoji="1" lang="ja-JP" altLang="en-US" sz="900" dirty="0">
                <a:solidFill>
                  <a:sysClr val="windowText" lastClr="000000"/>
                </a:solidFill>
              </a:rPr>
              <a:t>）今後もカリキュラム改正があった場合は伝達的な研修等は実施</a:t>
            </a:r>
          </a:p>
        </p:txBody>
      </p:sp>
      <p:sp>
        <p:nvSpPr>
          <p:cNvPr id="29" name="四角形: 角を丸くする 28">
            <a:extLst>
              <a:ext uri="{FF2B5EF4-FFF2-40B4-BE49-F238E27FC236}">
                <a16:creationId xmlns:a16="http://schemas.microsoft.com/office/drawing/2014/main" id="{13109E78-C74C-42F5-92CE-43E665209C92}"/>
              </a:ext>
            </a:extLst>
          </p:cNvPr>
          <p:cNvSpPr/>
          <p:nvPr/>
        </p:nvSpPr>
        <p:spPr>
          <a:xfrm>
            <a:off x="5097015" y="4665617"/>
            <a:ext cx="4032449" cy="1872208"/>
          </a:xfrm>
          <a:prstGeom prst="roundRect">
            <a:avLst>
              <a:gd name="adj" fmla="val 6199"/>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相談支援従事者指導者養成研修を受け、</a:t>
            </a:r>
          </a:p>
          <a:p>
            <a:pPr algn="ctr"/>
            <a:r>
              <a:rPr kumimoji="1" lang="ja-JP" altLang="en-US" sz="1200" dirty="0">
                <a:solidFill>
                  <a:sysClr val="windowText" lastClr="000000"/>
                </a:solidFill>
              </a:rPr>
              <a:t>各都道府県において</a:t>
            </a:r>
          </a:p>
          <a:p>
            <a:pPr algn="ctr"/>
            <a:r>
              <a:rPr kumimoji="1" lang="ja-JP" altLang="en-US" sz="1200" dirty="0">
                <a:solidFill>
                  <a:sysClr val="windowText" lastClr="000000"/>
                </a:solidFill>
              </a:rPr>
              <a:t>講師養成や講師への重要事項等の伝達を実施</a:t>
            </a:r>
          </a:p>
          <a:p>
            <a:pPr algn="ctr"/>
            <a:endParaRPr kumimoji="1" lang="ja-JP" altLang="en-US" sz="1200" dirty="0">
              <a:solidFill>
                <a:sysClr val="windowText" lastClr="000000"/>
              </a:solidFill>
            </a:endParaRPr>
          </a:p>
          <a:p>
            <a:r>
              <a:rPr kumimoji="1" lang="ja-JP" altLang="en-US" sz="1200" dirty="0">
                <a:solidFill>
                  <a:sysClr val="windowText" lastClr="000000"/>
                </a:solidFill>
              </a:rPr>
              <a:t>・旧カリキュラム世代への新カリキュラムの周知</a:t>
            </a:r>
          </a:p>
          <a:p>
            <a:r>
              <a:rPr kumimoji="1" lang="ja-JP" altLang="en-US" sz="1200" dirty="0">
                <a:solidFill>
                  <a:sysClr val="windowText" lastClr="000000"/>
                </a:solidFill>
              </a:rPr>
              <a:t>・最新の動向や前年度までとの変更点等の伝達</a:t>
            </a:r>
          </a:p>
          <a:p>
            <a:r>
              <a:rPr kumimoji="1" lang="ja-JP" altLang="en-US" sz="1200" dirty="0">
                <a:solidFill>
                  <a:sysClr val="windowText" lastClr="000000"/>
                </a:solidFill>
              </a:rPr>
              <a:t>・新たな指導者（講師）の育成</a:t>
            </a:r>
          </a:p>
        </p:txBody>
      </p:sp>
      <p:sp>
        <p:nvSpPr>
          <p:cNvPr id="9" name="矢印: 下 8">
            <a:extLst>
              <a:ext uri="{FF2B5EF4-FFF2-40B4-BE49-F238E27FC236}">
                <a16:creationId xmlns:a16="http://schemas.microsoft.com/office/drawing/2014/main" id="{2FCF9E06-B220-42A6-A816-DF770A5338D3}"/>
              </a:ext>
            </a:extLst>
          </p:cNvPr>
          <p:cNvSpPr/>
          <p:nvPr/>
        </p:nvSpPr>
        <p:spPr>
          <a:xfrm>
            <a:off x="6609184" y="4293096"/>
            <a:ext cx="864096" cy="576064"/>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2" name="吹き出し: 角を丸めた四角形 11">
            <a:extLst>
              <a:ext uri="{FF2B5EF4-FFF2-40B4-BE49-F238E27FC236}">
                <a16:creationId xmlns:a16="http://schemas.microsoft.com/office/drawing/2014/main" id="{7216748D-C93E-4324-989A-2F3EF4E3BC46}"/>
              </a:ext>
            </a:extLst>
          </p:cNvPr>
          <p:cNvSpPr/>
          <p:nvPr/>
        </p:nvSpPr>
        <p:spPr>
          <a:xfrm>
            <a:off x="1280593" y="5877272"/>
            <a:ext cx="3472068" cy="658886"/>
          </a:xfrm>
          <a:prstGeom prst="wedgeRoundRectCallout">
            <a:avLst>
              <a:gd name="adj1" fmla="val 63975"/>
              <a:gd name="adj2" fmla="val -48310"/>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rPr>
              <a:t>○ 主任相談支援専門員、基幹相談支援センター職員の協力が得られる仕組み作り</a:t>
            </a:r>
          </a:p>
        </p:txBody>
      </p:sp>
      <p:sp>
        <p:nvSpPr>
          <p:cNvPr id="13" name="四角形: 角を丸くする 12">
            <a:extLst>
              <a:ext uri="{FF2B5EF4-FFF2-40B4-BE49-F238E27FC236}">
                <a16:creationId xmlns:a16="http://schemas.microsoft.com/office/drawing/2014/main" id="{F9A0D98B-0955-4A51-8FBF-07B2B39606A2}"/>
              </a:ext>
            </a:extLst>
          </p:cNvPr>
          <p:cNvSpPr/>
          <p:nvPr/>
        </p:nvSpPr>
        <p:spPr>
          <a:xfrm>
            <a:off x="1280592" y="5002362"/>
            <a:ext cx="3472069" cy="65888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rPr>
              <a:t>○ 主任相談支援専門員のネットワーク作り</a:t>
            </a:r>
          </a:p>
          <a:p>
            <a:r>
              <a:rPr kumimoji="1" lang="ja-JP" altLang="en-US" sz="1200" b="1" dirty="0">
                <a:solidFill>
                  <a:schemeClr val="bg1"/>
                </a:solidFill>
              </a:rPr>
              <a:t>○ 基幹相談支援センターのネットワーク作り</a:t>
            </a:r>
          </a:p>
        </p:txBody>
      </p:sp>
      <p:sp>
        <p:nvSpPr>
          <p:cNvPr id="14" name="矢印: 下 13">
            <a:extLst>
              <a:ext uri="{FF2B5EF4-FFF2-40B4-BE49-F238E27FC236}">
                <a16:creationId xmlns:a16="http://schemas.microsoft.com/office/drawing/2014/main" id="{025909A7-BC7F-4F99-BF92-7809CB9C0926}"/>
              </a:ext>
            </a:extLst>
          </p:cNvPr>
          <p:cNvSpPr/>
          <p:nvPr/>
        </p:nvSpPr>
        <p:spPr>
          <a:xfrm>
            <a:off x="2576737" y="5518393"/>
            <a:ext cx="720080" cy="430887"/>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163953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a:t>令和６年度研修の位置付け・獲得目標</a:t>
            </a:r>
          </a:p>
        </p:txBody>
      </p:sp>
      <p:sp>
        <p:nvSpPr>
          <p:cNvPr id="2"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p:txBody>
          <a:bodyPr/>
          <a:lstStyle/>
          <a:p>
            <a:fld id="{48F63A3B-78C7-47BE-AE5E-E10140E04643}" type="slidenum">
              <a:rPr lang="en-US" smtClean="0"/>
              <a:pPr/>
              <a:t>6</a:t>
            </a:fld>
            <a:endParaRPr 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429544"/>
            <a:ext cx="9191199" cy="1927448"/>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初任者研修及び現任研修のカリキュラムを改定。（令和２年度以降、新カリキュラムでの実施は必須）</a:t>
            </a:r>
          </a:p>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主任研修について国の直接養成を終了（平成</a:t>
            </a:r>
            <a:r>
              <a:rPr kumimoji="1" lang="en-US" altLang="ja-JP" sz="1400" dirty="0">
                <a:solidFill>
                  <a:schemeClr val="tx1"/>
                </a:solidFill>
                <a:latin typeface="Meiryo" panose="020B0604030504040204" pitchFamily="34" charset="-128"/>
                <a:ea typeface="Meiryo" panose="020B0604030504040204" pitchFamily="34" charset="-128"/>
              </a:rPr>
              <a:t>30</a:t>
            </a:r>
            <a:r>
              <a:rPr kumimoji="1" lang="ja-JP" altLang="en-US" sz="1400" dirty="0">
                <a:solidFill>
                  <a:schemeClr val="tx1"/>
                </a:solidFill>
                <a:latin typeface="Meiryo" panose="020B0604030504040204" pitchFamily="34" charset="-128"/>
                <a:ea typeface="Meiryo" panose="020B0604030504040204" pitchFamily="34" charset="-128"/>
              </a:rPr>
              <a:t>年度にて）、都道府県での養成を開始</a:t>
            </a:r>
          </a:p>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新型コロナウイルス感染症の感染拡大に伴う影響</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a:t>
            </a:r>
            <a:r>
              <a:rPr kumimoji="1" lang="ja-JP" altLang="en-US" sz="1200" dirty="0">
                <a:solidFill>
                  <a:schemeClr val="tx1"/>
                </a:solidFill>
                <a:latin typeface="Meiryo" panose="020B0604030504040204" pitchFamily="34" charset="-128"/>
                <a:ea typeface="Meiryo" panose="020B0604030504040204" pitchFamily="34" charset="-128"/>
              </a:rPr>
              <a:t>講義の遠隔化、演習の小規模分散化を基本とする研修へ移行。</a:t>
            </a:r>
          </a:p>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研修においてもデジタル化推進の流れ←限定的な活用</a:t>
            </a: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1124744"/>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前提</a:t>
            </a:r>
          </a:p>
        </p:txBody>
      </p:sp>
      <p:sp>
        <p:nvSpPr>
          <p:cNvPr id="22" name="正方形/長方形 21">
            <a:extLst>
              <a:ext uri="{FF2B5EF4-FFF2-40B4-BE49-F238E27FC236}">
                <a16:creationId xmlns:a16="http://schemas.microsoft.com/office/drawing/2014/main" id="{17BEF527-CA96-414D-8E31-C6C53CB9C8CE}"/>
              </a:ext>
            </a:extLst>
          </p:cNvPr>
          <p:cNvSpPr/>
          <p:nvPr/>
        </p:nvSpPr>
        <p:spPr>
          <a:xfrm>
            <a:off x="357400" y="3877815"/>
            <a:ext cx="9191199" cy="2863553"/>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chemeClr val="tx2"/>
              </a:buClr>
              <a:buFont typeface="Arial" panose="020B0604020202020204" pitchFamily="34" charset="0"/>
              <a:buChar char="•"/>
            </a:pPr>
            <a:r>
              <a:rPr kumimoji="1" lang="ja-JP" altLang="en-US" sz="1400" dirty="0">
                <a:solidFill>
                  <a:schemeClr val="tx1"/>
                </a:solidFill>
                <a:latin typeface="Meiryo" panose="020B0604030504040204" pitchFamily="34" charset="-128"/>
                <a:ea typeface="Meiryo" panose="020B0604030504040204" pitchFamily="34" charset="-128"/>
              </a:rPr>
              <a:t>各都道府県による新カリキュラムによる研修の着実な実施や主任研修の開始や内容の充実に資する研修と位置付け、以下の内容を中心に実施。</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①新たなカリキュラムによる初任者研修・現任研修や主任研修の効果的な実施方法</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改定内容の反映や研修の実施に際し、特に留意すべきポイントを再確認する。</a:t>
            </a: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ケアマネジメント基礎コース、地域づくりコース</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②人材育成体系構築のための情報提供、情報交換　</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人材育成コース、自治体職員コース</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③最新の政策動向に関する情報提供　</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６月１９日、３月７日に実施する講義</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a:solidFill>
                  <a:schemeClr val="tx1"/>
                </a:solidFill>
                <a:latin typeface="Meiryo" panose="020B0604030504040204" pitchFamily="34" charset="-128"/>
                <a:ea typeface="Meiryo" panose="020B0604030504040204" pitchFamily="34" charset="-128"/>
              </a:rPr>
              <a:t>　　　④都道府県の相談支援体制整備と協議会、広域連携と市町村支援　</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自治体職員コース</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p:txBody>
      </p:sp>
      <p:sp>
        <p:nvSpPr>
          <p:cNvPr id="23" name="角丸四角形 22">
            <a:extLst>
              <a:ext uri="{FF2B5EF4-FFF2-40B4-BE49-F238E27FC236}">
                <a16:creationId xmlns:a16="http://schemas.microsoft.com/office/drawing/2014/main" id="{F750ABCF-EA1B-FE43-9E21-86E4028AF7F0}"/>
              </a:ext>
            </a:extLst>
          </p:cNvPr>
          <p:cNvSpPr/>
          <p:nvPr/>
        </p:nvSpPr>
        <p:spPr>
          <a:xfrm>
            <a:off x="304800" y="3573016"/>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今年度研修</a:t>
            </a:r>
          </a:p>
        </p:txBody>
      </p:sp>
      <p:sp>
        <p:nvSpPr>
          <p:cNvPr id="3" name="角丸四角形 2"/>
          <p:cNvSpPr/>
          <p:nvPr/>
        </p:nvSpPr>
        <p:spPr>
          <a:xfrm>
            <a:off x="4736976" y="3573017"/>
            <a:ext cx="4680520" cy="43204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a:solidFill>
                  <a:schemeClr val="bg1"/>
                </a:solidFill>
              </a:rPr>
              <a:t>コースに分かれて実施する部分については、各コースの受講者が</a:t>
            </a:r>
          </a:p>
          <a:p>
            <a:r>
              <a:rPr kumimoji="1" lang="ja-JP" altLang="en-US" sz="1200" b="1">
                <a:solidFill>
                  <a:schemeClr val="bg1"/>
                </a:solidFill>
              </a:rPr>
              <a:t>都道府県につき各１名であることも鑑み、昨年度と同内容で実施</a:t>
            </a:r>
            <a:endParaRPr kumimoji="1" lang="ja-JP" altLang="en-US" sz="1200" b="1" dirty="0">
              <a:solidFill>
                <a:schemeClr val="bg1"/>
              </a:solidFill>
            </a:endParaRPr>
          </a:p>
        </p:txBody>
      </p:sp>
    </p:spTree>
    <p:extLst>
      <p:ext uri="{BB962C8B-B14F-4D97-AF65-F5344CB8AC3E}">
        <p14:creationId xmlns:p14="http://schemas.microsoft.com/office/powerpoint/2010/main" val="216905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B951556-C791-4A4B-95F4-9978AA664508}"/>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7</a:t>
            </a:fld>
            <a:endParaRPr lang="en-US" dirty="0"/>
          </a:p>
        </p:txBody>
      </p:sp>
      <p:sp>
        <p:nvSpPr>
          <p:cNvPr id="19" name="タイトル 18">
            <a:extLst>
              <a:ext uri="{FF2B5EF4-FFF2-40B4-BE49-F238E27FC236}">
                <a16:creationId xmlns:a16="http://schemas.microsoft.com/office/drawing/2014/main" id="{F330BCB7-2743-FE44-A2EE-E581C82F5EAA}"/>
              </a:ext>
            </a:extLst>
          </p:cNvPr>
          <p:cNvSpPr>
            <a:spLocks noGrp="1"/>
          </p:cNvSpPr>
          <p:nvPr>
            <p:ph type="title"/>
          </p:nvPr>
        </p:nvSpPr>
        <p:spPr/>
        <p:txBody>
          <a:bodyPr/>
          <a:lstStyle/>
          <a:p>
            <a:r>
              <a:rPr lang="ja-JP" altLang="en-US" dirty="0"/>
              <a:t>令和６年度相談支援従事者指導者養成研修の構成</a:t>
            </a:r>
          </a:p>
        </p:txBody>
      </p:sp>
      <p:graphicFrame>
        <p:nvGraphicFramePr>
          <p:cNvPr id="50" name="表 49"/>
          <p:cNvGraphicFramePr>
            <a:graphicFrameLocks noGrp="1"/>
          </p:cNvGraphicFramePr>
          <p:nvPr>
            <p:extLst>
              <p:ext uri="{D42A27DB-BD31-4B8C-83A1-F6EECF244321}">
                <p14:modId xmlns:p14="http://schemas.microsoft.com/office/powerpoint/2010/main" val="1692329790"/>
              </p:ext>
            </p:extLst>
          </p:nvPr>
        </p:nvGraphicFramePr>
        <p:xfrm>
          <a:off x="449384" y="1052736"/>
          <a:ext cx="9172473" cy="4594490"/>
        </p:xfrm>
        <a:graphic>
          <a:graphicData uri="http://schemas.openxmlformats.org/drawingml/2006/table">
            <a:tbl>
              <a:tblPr firstRow="1" bandRow="1">
                <a:tableStyleId>{5940675A-B579-460E-94D1-54222C63F5DA}</a:tableStyleId>
              </a:tblPr>
              <a:tblGrid>
                <a:gridCol w="888701">
                  <a:extLst>
                    <a:ext uri="{9D8B030D-6E8A-4147-A177-3AD203B41FA5}">
                      <a16:colId xmlns:a16="http://schemas.microsoft.com/office/drawing/2014/main" val="20000"/>
                    </a:ext>
                  </a:extLst>
                </a:gridCol>
                <a:gridCol w="2097657">
                  <a:extLst>
                    <a:ext uri="{9D8B030D-6E8A-4147-A177-3AD203B41FA5}">
                      <a16:colId xmlns:a16="http://schemas.microsoft.com/office/drawing/2014/main" val="20001"/>
                    </a:ext>
                  </a:extLst>
                </a:gridCol>
                <a:gridCol w="2062038">
                  <a:extLst>
                    <a:ext uri="{9D8B030D-6E8A-4147-A177-3AD203B41FA5}">
                      <a16:colId xmlns:a16="http://schemas.microsoft.com/office/drawing/2014/main" val="710023559"/>
                    </a:ext>
                  </a:extLst>
                </a:gridCol>
                <a:gridCol w="2062038">
                  <a:extLst>
                    <a:ext uri="{9D8B030D-6E8A-4147-A177-3AD203B41FA5}">
                      <a16:colId xmlns:a16="http://schemas.microsoft.com/office/drawing/2014/main" val="3623390220"/>
                    </a:ext>
                  </a:extLst>
                </a:gridCol>
                <a:gridCol w="2062039">
                  <a:extLst>
                    <a:ext uri="{9D8B030D-6E8A-4147-A177-3AD203B41FA5}">
                      <a16:colId xmlns:a16="http://schemas.microsoft.com/office/drawing/2014/main" val="639070810"/>
                    </a:ext>
                  </a:extLst>
                </a:gridCol>
              </a:tblGrid>
              <a:tr h="395785">
                <a:tc>
                  <a:txBody>
                    <a:bodyPr/>
                    <a:lstStyle/>
                    <a:p>
                      <a:pPr algn="ctr"/>
                      <a:endParaRPr kumimoji="1" lang="ja-JP" altLang="en-US" sz="1800" b="1" dirty="0">
                        <a:solidFill>
                          <a:schemeClr val="bg1"/>
                        </a:solidFill>
                        <a:latin typeface="ＭＳ ゴシック"/>
                        <a:ea typeface="ＭＳ ゴシック"/>
                        <a:cs typeface="ＭＳ ゴシック"/>
                      </a:endParaRPr>
                    </a:p>
                  </a:txBody>
                  <a:tcPr vert="eaVert"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1"/>
                    </a:solidFill>
                  </a:tcPr>
                </a:tc>
                <a:tc gridSpan="4">
                  <a:txBody>
                    <a:bodyPr/>
                    <a:lstStyle/>
                    <a:p>
                      <a:pPr algn="ctr"/>
                      <a:r>
                        <a:rPr lang="ja-JP" altLang="en-US" b="1" dirty="0">
                          <a:solidFill>
                            <a:schemeClr val="bg1"/>
                          </a:solidFill>
                          <a:latin typeface="Meiryo UI" panose="020B0604030504040204" pitchFamily="50" charset="-128"/>
                          <a:ea typeface="Meiryo UI" panose="020B0604030504040204" pitchFamily="50" charset="-128"/>
                        </a:rPr>
                        <a:t>内容</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8943">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１日目</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en-US" altLang="ja-JP" sz="1400" b="1" dirty="0">
                          <a:solidFill>
                            <a:schemeClr val="bg1"/>
                          </a:solidFill>
                          <a:latin typeface="Meiryo UI" panose="020B0604030504040204" pitchFamily="50" charset="-128"/>
                          <a:ea typeface="Meiryo UI" panose="020B0604030504040204" pitchFamily="50" charset="-128"/>
                          <a:cs typeface="ＭＳ ゴシック"/>
                        </a:rPr>
                        <a:t>(6/19)</a:t>
                      </a:r>
                      <a:endParaRPr kumimoji="1" lang="ja-JP" altLang="en-US" sz="1400" b="1" dirty="0">
                        <a:solidFill>
                          <a:schemeClr val="bg1"/>
                        </a:solidFill>
                        <a:latin typeface="Meiryo UI" panose="020B0604030504040204" pitchFamily="50" charset="-128"/>
                        <a:ea typeface="Meiryo UI" panose="020B0604030504040204" pitchFamily="50" charset="-128"/>
                        <a:cs typeface="ＭＳ ゴシック"/>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gridSpan="4">
                  <a:txBody>
                    <a:bodyPr/>
                    <a:lstStyle/>
                    <a:p>
                      <a:pPr algn="ctr"/>
                      <a:r>
                        <a:rPr lang="en-US" altLang="ja-JP" sz="1600" b="1" dirty="0">
                          <a:latin typeface="Meiryo UI" panose="020B0604030504040204" pitchFamily="50" charset="-128"/>
                          <a:ea typeface="Meiryo UI" panose="020B0604030504040204" pitchFamily="50" charset="-128"/>
                        </a:rPr>
                        <a:t>PG01 </a:t>
                      </a:r>
                      <a:r>
                        <a:rPr lang="ja-JP" altLang="en-US" sz="1600" b="1" dirty="0">
                          <a:latin typeface="Meiryo UI" panose="020B0604030504040204" pitchFamily="50" charset="-128"/>
                          <a:ea typeface="Meiryo UI" panose="020B0604030504040204" pitchFamily="50" charset="-128"/>
                        </a:rPr>
                        <a:t>ガイダンス　</a:t>
                      </a:r>
                      <a:r>
                        <a:rPr lang="en-US" altLang="ja-JP" sz="1600" b="1" dirty="0">
                          <a:latin typeface="Meiryo UI" panose="020B0604030504040204" pitchFamily="50" charset="-128"/>
                          <a:ea typeface="Meiryo UI" panose="020B0604030504040204" pitchFamily="50" charset="-128"/>
                        </a:rPr>
                        <a:t>PG02-07</a:t>
                      </a:r>
                      <a:r>
                        <a:rPr lang="en-US" altLang="ja-JP" sz="1600" b="1" baseline="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講義　</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日目の振り返り</a:t>
                      </a:r>
                    </a:p>
                    <a:p>
                      <a:pPr algn="ctr"/>
                      <a:r>
                        <a:rPr lang="ja-JP" altLang="en-US" sz="1400" dirty="0">
                          <a:latin typeface="Meiryo UI" panose="020B0604030504040204" pitchFamily="50" charset="-128"/>
                          <a:ea typeface="Meiryo UI" panose="020B0604030504040204" pitchFamily="50" charset="-128"/>
                        </a:rPr>
                        <a:t>施策等の最新の動向（現状・今後の方向性 </a:t>
                      </a:r>
                      <a:r>
                        <a:rPr lang="ja-JP" altLang="en-US" sz="1400" b="1" dirty="0">
                          <a:solidFill>
                            <a:schemeClr val="tx1"/>
                          </a:solidFill>
                          <a:latin typeface="Meiryo UI" panose="020B0604030504040204" pitchFamily="50" charset="-128"/>
                          <a:ea typeface="Meiryo UI" panose="020B0604030504040204" pitchFamily="50" charset="-128"/>
                        </a:rPr>
                        <a:t>⇒地域で取り組むこと等を確認</a:t>
                      </a:r>
                      <a:r>
                        <a:rPr lang="ja-JP" altLang="en-US" sz="1400" dirty="0">
                          <a:latin typeface="Meiryo UI" panose="020B0604030504040204" pitchFamily="50" charset="-128"/>
                          <a:ea typeface="Meiryo UI" panose="020B0604030504040204" pitchFamily="50" charset="-128"/>
                        </a:rPr>
                        <a:t>）</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29822">
                <a:tc rowSpan="2">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２日目</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en-US" altLang="ja-JP" sz="1400" b="1" dirty="0">
                          <a:solidFill>
                            <a:schemeClr val="bg1"/>
                          </a:solidFill>
                          <a:latin typeface="Meiryo UI" panose="020B0604030504040204" pitchFamily="50" charset="-128"/>
                          <a:ea typeface="Meiryo UI" panose="020B0604030504040204" pitchFamily="50" charset="-128"/>
                          <a:cs typeface="ＭＳ ゴシック"/>
                        </a:rPr>
                        <a:t>(6/20)</a:t>
                      </a:r>
                      <a:endParaRPr kumimoji="1" lang="ja-JP" altLang="en-US" sz="1400" b="1" dirty="0">
                        <a:solidFill>
                          <a:schemeClr val="bg1"/>
                        </a:solidFill>
                        <a:latin typeface="Meiryo UI" panose="020B0604030504040204" pitchFamily="50" charset="-128"/>
                        <a:ea typeface="Meiryo UI" panose="020B0604030504040204" pitchFamily="50" charset="-128"/>
                        <a:cs typeface="ＭＳ ゴシック"/>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ケアマネジメント基礎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地域づくり</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人材育成</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自治体職員</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6"/>
                  </a:ext>
                </a:extLst>
              </a:tr>
              <a:tr h="875852">
                <a:tc vMerge="1">
                  <a:txBody>
                    <a:bodyPr/>
                    <a:lstStyle/>
                    <a:p>
                      <a:endParaRPr kumimoji="1" lang="ja-JP" altLang="en-US"/>
                    </a:p>
                  </a:txBody>
                  <a:tcPr/>
                </a:tc>
                <a:tc rowSpan="2">
                  <a:txBody>
                    <a:bodyPr/>
                    <a:lstStyle/>
                    <a:p>
                      <a:pPr algn="ctr"/>
                      <a:r>
                        <a:rPr lang="ja-JP" altLang="en-US" sz="1400" dirty="0">
                          <a:latin typeface="Meiryo UI" panose="020B0604030504040204" pitchFamily="50" charset="-128"/>
                          <a:ea typeface="Meiryo UI" panose="020B0604030504040204" pitchFamily="50" charset="-128"/>
                        </a:rPr>
                        <a:t>ミクロレベルのケアマネジメント（いわゆる個別支援）とその研修における取扱いについて</a:t>
                      </a:r>
                    </a:p>
                    <a:p>
                      <a:pPr algn="ctr">
                        <a:lnSpc>
                          <a:spcPts val="600"/>
                        </a:lnSpc>
                      </a:pPr>
                      <a:endParaRPr lang="ja-JP" altLang="en-US" sz="1400" dirty="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主に初任者研修、現任研修</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a:r>
                        <a:rPr lang="ja-JP" altLang="en-US" sz="1400" dirty="0">
                          <a:latin typeface="Meiryo UI" panose="020B0604030504040204" pitchFamily="50" charset="-128"/>
                          <a:ea typeface="Meiryo UI" panose="020B0604030504040204" pitchFamily="50" charset="-128"/>
                        </a:rPr>
                        <a:t>メゾ～マクロレベルのケアマネジメント（いわゆる地域づくり）とその研修における取扱いについて</a:t>
                      </a:r>
                    </a:p>
                    <a:p>
                      <a:pPr algn="ctr">
                        <a:lnSpc>
                          <a:spcPts val="600"/>
                        </a:lnSpc>
                      </a:pPr>
                      <a:endParaRPr lang="ja-JP" altLang="en-US" sz="1400" dirty="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主に現任研修、主任研修</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a:r>
                        <a:rPr lang="ja-JP" altLang="en-US" sz="1400" dirty="0">
                          <a:latin typeface="Meiryo UI" panose="020B0604030504040204" pitchFamily="50" charset="-128"/>
                          <a:ea typeface="Meiryo UI" panose="020B0604030504040204" pitchFamily="50" charset="-128"/>
                        </a:rPr>
                        <a:t>実地教育</a:t>
                      </a:r>
                      <a:r>
                        <a:rPr lang="en-US" altLang="ja-JP" sz="1400" dirty="0">
                          <a:latin typeface="Meiryo UI" panose="020B0604030504040204" pitchFamily="50" charset="-128"/>
                          <a:ea typeface="Meiryo UI" panose="020B0604030504040204" pitchFamily="50" charset="-128"/>
                        </a:rPr>
                        <a:t>(OJT)</a:t>
                      </a:r>
                      <a:r>
                        <a:rPr lang="ja-JP" altLang="en-US" sz="1400" dirty="0">
                          <a:latin typeface="Meiryo UI" panose="020B0604030504040204" pitchFamily="50" charset="-128"/>
                          <a:ea typeface="Meiryo UI" panose="020B0604030504040204" pitchFamily="50" charset="-128"/>
                        </a:rPr>
                        <a:t>を含めた人材育成及びそれと連動した都道府県での研修づくり、人材育成体系の構築について</a:t>
                      </a:r>
                    </a:p>
                    <a:p>
                      <a:pPr algn="ctr">
                        <a:lnSpc>
                          <a:spcPts val="600"/>
                        </a:lnSpc>
                      </a:pPr>
                      <a:endParaRPr lang="ja-JP" altLang="en-US" sz="1400" dirty="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主に実地教育</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altLang="en-US" sz="1400" dirty="0">
                          <a:latin typeface="Meiryo UI" panose="020B0604030504040204" pitchFamily="50" charset="-128"/>
                          <a:ea typeface="Meiryo UI" panose="020B0604030504040204" pitchFamily="50" charset="-128"/>
                        </a:rPr>
                        <a:t>相談支援の基礎</a:t>
                      </a:r>
                    </a:p>
                    <a:p>
                      <a:pPr algn="ctr"/>
                      <a:r>
                        <a:rPr lang="ja-JP" altLang="en-US" sz="1400" dirty="0">
                          <a:latin typeface="Meiryo UI" panose="020B0604030504040204" pitchFamily="50" charset="-128"/>
                          <a:ea typeface="Meiryo UI" panose="020B0604030504040204" pitchFamily="50" charset="-128"/>
                        </a:rPr>
                        <a:t>市町村支援</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995439"/>
                  </a:ext>
                </a:extLst>
              </a:tr>
              <a:tr h="792953">
                <a:tc rowSpan="3">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３日目</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en-US" altLang="ja-JP" sz="1400" b="1" dirty="0">
                          <a:solidFill>
                            <a:schemeClr val="bg1"/>
                          </a:solidFill>
                          <a:latin typeface="Meiryo UI" panose="020B0604030504040204" pitchFamily="50" charset="-128"/>
                          <a:ea typeface="Meiryo UI" panose="020B0604030504040204" pitchFamily="50" charset="-128"/>
                          <a:cs typeface="ＭＳ ゴシック"/>
                        </a:rPr>
                        <a:t>(6/21)</a:t>
                      </a:r>
                      <a:endParaRPr kumimoji="1" lang="ja-JP" altLang="en-US"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solidFill>
                  </a:tcPr>
                </a:tc>
                <a:tc vMerge="1">
                  <a:txBody>
                    <a:bodyPr/>
                    <a:lstStyle/>
                    <a:p>
                      <a:pPr algn="ctr"/>
                      <a:endParaRPr lang="ja-JP" altLang="en-US" sz="1200" b="1"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pPr algn="ctr"/>
                      <a:endParaRPr lang="ja-JP" altLang="en-US" sz="1200" b="1"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pPr algn="ctr"/>
                      <a:endParaRPr lang="ja-JP" altLang="en-US" sz="1200" b="1" dirty="0">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研修の効果的な実施方法や人材育成体系の構築について</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289373"/>
                  </a:ext>
                </a:extLst>
              </a:tr>
              <a:tr h="645603">
                <a:tc v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latin typeface="Meiryo UI" panose="020B0604030504040204" pitchFamily="50" charset="-128"/>
                          <a:ea typeface="Meiryo UI" panose="020B0604030504040204" pitchFamily="50" charset="-128"/>
                        </a:rPr>
                        <a:t>PG08 </a:t>
                      </a:r>
                      <a:r>
                        <a:rPr lang="ja-JP" altLang="en-US" sz="1600" b="1" dirty="0">
                          <a:latin typeface="Meiryo UI" panose="020B0604030504040204" pitchFamily="50" charset="-128"/>
                          <a:ea typeface="Meiryo UI" panose="020B0604030504040204" pitchFamily="50" charset="-128"/>
                        </a:rPr>
                        <a:t>相談支援従事者養成研修の研修体系と各研修の関係性について</a:t>
                      </a:r>
                      <a:endParaRPr lang="en-US" altLang="ja-JP" sz="16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a:latin typeface="Meiryo UI" panose="020B0604030504040204" pitchFamily="50" charset="-128"/>
                          <a:ea typeface="Meiryo UI" panose="020B0604030504040204" pitchFamily="50" charset="-128"/>
                        </a:rPr>
                        <a:t>育成体系から俯瞰した上記各コースあるいは初任者・現任・主任の各研修の位置付け等</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75416154"/>
                  </a:ext>
                </a:extLst>
              </a:tr>
              <a:tr h="945532">
                <a:tc vMerge="1">
                  <a:txBody>
                    <a:bodyPr/>
                    <a:lstStyle/>
                    <a:p>
                      <a:endParaRPr kumimoji="1" lang="ja-JP" altLang="en-US" sz="1800">
                        <a:latin typeface="ＭＳ ゴシック"/>
                        <a:ea typeface="ＭＳ ゴシック"/>
                        <a:cs typeface="ＭＳ ゴシック"/>
                      </a:endParaRPr>
                    </a:p>
                  </a:txBody>
                  <a:tcPr anchor="ctr">
                    <a:lnT w="12700" cap="flat" cmpd="sng" algn="ctr">
                      <a:solidFill>
                        <a:schemeClr val="tx1"/>
                      </a:solidFill>
                      <a:prstDash val="solid"/>
                      <a:round/>
                      <a:headEnd type="none" w="med" len="med"/>
                      <a:tailEnd type="none" w="med" len="med"/>
                    </a:lnT>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latin typeface="Meiryo UI" panose="020B0604030504040204" pitchFamily="50" charset="-128"/>
                          <a:ea typeface="Meiryo UI" panose="020B0604030504040204" pitchFamily="50" charset="-128"/>
                        </a:rPr>
                        <a:t>PG09-10 </a:t>
                      </a:r>
                      <a:r>
                        <a:rPr lang="ja-JP" altLang="en-US" b="1" dirty="0">
                          <a:latin typeface="Meiryo UI" panose="020B0604030504040204" pitchFamily="50" charset="-128"/>
                          <a:ea typeface="Meiryo UI" panose="020B0604030504040204" pitchFamily="50" charset="-128"/>
                        </a:rPr>
                        <a:t>都道府県単位でのグループ演習と全体共有</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eiryo UI" panose="020B0604030504040204" pitchFamily="50" charset="-128"/>
                          <a:ea typeface="Meiryo UI" panose="020B0604030504040204" pitchFamily="50" charset="-128"/>
                        </a:rPr>
                        <a:t>　　　　　　　　　　　　　　①同一都道府県の受講生間での共有を図り、</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eiryo UI" panose="020B0604030504040204" pitchFamily="50" charset="-128"/>
                          <a:ea typeface="Meiryo UI" panose="020B0604030504040204" pitchFamily="50" charset="-128"/>
                        </a:rPr>
                        <a:t>　　　　　　　　　　　　　　②都道府県での課題と今後の課題解決に向けた取組　　について協議</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5023092"/>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968594190"/>
              </p:ext>
            </p:extLst>
          </p:nvPr>
        </p:nvGraphicFramePr>
        <p:xfrm>
          <a:off x="449384" y="5746603"/>
          <a:ext cx="9184136" cy="717997"/>
        </p:xfrm>
        <a:graphic>
          <a:graphicData uri="http://schemas.openxmlformats.org/drawingml/2006/table">
            <a:tbl>
              <a:tblPr firstRow="1" bandRow="1">
                <a:tableStyleId>{5940675A-B579-460E-94D1-54222C63F5DA}</a:tableStyleId>
              </a:tblPr>
              <a:tblGrid>
                <a:gridCol w="889831">
                  <a:extLst>
                    <a:ext uri="{9D8B030D-6E8A-4147-A177-3AD203B41FA5}">
                      <a16:colId xmlns:a16="http://schemas.microsoft.com/office/drawing/2014/main" val="20000"/>
                    </a:ext>
                  </a:extLst>
                </a:gridCol>
                <a:gridCol w="8294305">
                  <a:extLst>
                    <a:ext uri="{9D8B030D-6E8A-4147-A177-3AD203B41FA5}">
                      <a16:colId xmlns:a16="http://schemas.microsoft.com/office/drawing/2014/main" val="20001"/>
                    </a:ext>
                  </a:extLst>
                </a:gridCol>
              </a:tblGrid>
              <a:tr h="71799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rPr>
                        <a:t>4</a:t>
                      </a:r>
                      <a:r>
                        <a:rPr kumimoji="1" lang="ja-JP" altLang="en-US" sz="1800" b="1" dirty="0">
                          <a:solidFill>
                            <a:schemeClr val="bg1"/>
                          </a:solidFill>
                          <a:latin typeface="Meiryo UI" panose="020B0604030504040204" pitchFamily="50" charset="-128"/>
                          <a:ea typeface="Meiryo UI" panose="020B0604030504040204" pitchFamily="50" charset="-128"/>
                        </a:rPr>
                        <a:t>日目</a:t>
                      </a:r>
                    </a:p>
                    <a:p>
                      <a:pPr algn="ctr"/>
                      <a:r>
                        <a:rPr kumimoji="1" lang="en-US" altLang="ja-JP" sz="1400" b="1" dirty="0">
                          <a:solidFill>
                            <a:schemeClr val="bg1"/>
                          </a:solidFill>
                          <a:latin typeface="Meiryo UI" panose="020B0604030504040204" pitchFamily="50" charset="-128"/>
                          <a:ea typeface="Meiryo UI" panose="020B0604030504040204" pitchFamily="50" charset="-128"/>
                          <a:cs typeface="ＭＳ ゴシック"/>
                        </a:rPr>
                        <a:t>(3/7)</a:t>
                      </a:r>
                      <a:endParaRPr kumimoji="1" lang="ja-JP" altLang="en-US" sz="1400" b="1" dirty="0">
                        <a:solidFill>
                          <a:schemeClr val="bg1"/>
                        </a:solidFill>
                        <a:latin typeface="Meiryo UI" panose="020B0604030504040204" pitchFamily="50" charset="-128"/>
                        <a:ea typeface="Meiryo UI" panose="020B0604030504040204" pitchFamily="50" charset="-128"/>
                        <a:cs typeface="ＭＳ ゴシック"/>
                      </a:endParaRPr>
                    </a:p>
                  </a:txBody>
                  <a:tcPr anchor="ctr">
                    <a:solidFill>
                      <a:schemeClr val="accent1"/>
                    </a:solidFill>
                  </a:tcPr>
                </a:tc>
                <a:tc>
                  <a:txBody>
                    <a:bodyPr/>
                    <a:lstStyle/>
                    <a:p>
                      <a:pPr algn="ctr"/>
                      <a:r>
                        <a:rPr lang="ja-JP" altLang="en-US" b="1" dirty="0">
                          <a:solidFill>
                            <a:schemeClr val="tx1"/>
                          </a:solidFill>
                          <a:latin typeface="Meiryo UI" panose="020B0604030504040204" pitchFamily="50" charset="-128"/>
                          <a:ea typeface="Meiryo UI" panose="020B0604030504040204" pitchFamily="50" charset="-128"/>
                        </a:rPr>
                        <a:t>今年度の振り返りと次年度のより効果的な研修等の実施に向けて</a:t>
                      </a:r>
                    </a:p>
                    <a:p>
                      <a:pPr algn="ctr"/>
                      <a:r>
                        <a:rPr lang="en-US" altLang="ja-JP" sz="1400" b="0" dirty="0">
                          <a:solidFill>
                            <a:schemeClr val="tx1"/>
                          </a:solidFill>
                          <a:latin typeface="Meiryo UI" panose="020B0604030504040204" pitchFamily="50" charset="-128"/>
                          <a:ea typeface="Meiryo UI" panose="020B0604030504040204" pitchFamily="50" charset="-128"/>
                        </a:rPr>
                        <a:t>【</a:t>
                      </a:r>
                      <a:r>
                        <a:rPr lang="ja-JP" altLang="en-US" sz="1400" b="0" dirty="0">
                          <a:solidFill>
                            <a:schemeClr val="tx1"/>
                          </a:solidFill>
                          <a:latin typeface="Meiryo UI" panose="020B0604030504040204" pitchFamily="50" charset="-128"/>
                          <a:ea typeface="Meiryo UI" panose="020B0604030504040204" pitchFamily="50" charset="-128"/>
                        </a:rPr>
                        <a:t>主に実践報告や情報交換、課題整理等（予定）</a:t>
                      </a:r>
                      <a:r>
                        <a:rPr lang="en-US" altLang="ja-JP" sz="1400" b="0" dirty="0">
                          <a:solidFill>
                            <a:schemeClr val="tx1"/>
                          </a:solidFill>
                          <a:latin typeface="Meiryo UI" panose="020B0604030504040204" pitchFamily="50" charset="-128"/>
                          <a:ea typeface="Meiryo UI" panose="020B0604030504040204" pitchFamily="50" charset="-128"/>
                        </a:rPr>
                        <a:t>】</a:t>
                      </a:r>
                      <a:endParaRPr lang="ja-JP" altLang="en-US" sz="1400" b="0"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0000"/>
                  </a:ext>
                </a:extLst>
              </a:tr>
            </a:tbl>
          </a:graphicData>
        </a:graphic>
      </p:graphicFrame>
      <p:sp>
        <p:nvSpPr>
          <p:cNvPr id="8" name="角丸四角形 7"/>
          <p:cNvSpPr/>
          <p:nvPr/>
        </p:nvSpPr>
        <p:spPr>
          <a:xfrm>
            <a:off x="6537176" y="6381326"/>
            <a:ext cx="2736304" cy="28803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継続的なブラッシュアップを実施</a:t>
            </a:r>
          </a:p>
        </p:txBody>
      </p:sp>
      <p:sp>
        <p:nvSpPr>
          <p:cNvPr id="4" name="右矢印 3"/>
          <p:cNvSpPr/>
          <p:nvPr/>
        </p:nvSpPr>
        <p:spPr>
          <a:xfrm>
            <a:off x="6105128" y="6309318"/>
            <a:ext cx="360040" cy="458215"/>
          </a:xfrm>
          <a:prstGeom prst="rightArrow">
            <a:avLst/>
          </a:prstGeom>
          <a:solidFill>
            <a:srgbClr val="D5B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四角形: 角を丸くする 8">
            <a:extLst>
              <a:ext uri="{FF2B5EF4-FFF2-40B4-BE49-F238E27FC236}">
                <a16:creationId xmlns:a16="http://schemas.microsoft.com/office/drawing/2014/main" id="{12856F08-02F0-4F56-84DC-B3184882D148}"/>
              </a:ext>
            </a:extLst>
          </p:cNvPr>
          <p:cNvSpPr/>
          <p:nvPr/>
        </p:nvSpPr>
        <p:spPr>
          <a:xfrm>
            <a:off x="1424608" y="4149078"/>
            <a:ext cx="864096" cy="14067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latin typeface="Meiryo UI" panose="020B0604030504040204" pitchFamily="50" charset="-128"/>
                <a:ea typeface="Meiryo UI" panose="020B0604030504040204" pitchFamily="50" charset="-128"/>
              </a:rPr>
              <a:t>各コース毎の研修プログラムを受け</a:t>
            </a:r>
          </a:p>
        </p:txBody>
      </p:sp>
    </p:spTree>
    <p:extLst>
      <p:ext uri="{BB962C8B-B14F-4D97-AF65-F5344CB8AC3E}">
        <p14:creationId xmlns:p14="http://schemas.microsoft.com/office/powerpoint/2010/main" val="171980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normAutofit/>
          </a:bodyPr>
          <a:lstStyle/>
          <a:p>
            <a:pPr marL="0" indent="0">
              <a:buNone/>
            </a:pPr>
            <a:r>
              <a:rPr kumimoji="1" lang="ja-JP" altLang="en-US" b="1"/>
              <a:t>重要事項の説明②</a:t>
            </a:r>
            <a:endParaRPr lang="ja-JP" altLang="en-US" b="1"/>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2</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4" name="テキスト ボックス 3"/>
          <p:cNvSpPr txBox="1"/>
          <p:nvPr/>
        </p:nvSpPr>
        <p:spPr>
          <a:xfrm>
            <a:off x="2864768" y="4077072"/>
            <a:ext cx="4968552" cy="350865"/>
          </a:xfrm>
          <a:prstGeom prst="rect">
            <a:avLst/>
          </a:prstGeom>
          <a:noFill/>
        </p:spPr>
        <p:txBody>
          <a:bodyPr wrap="square" rtlCol="0">
            <a:spAutoFit/>
          </a:bodyPr>
          <a:lstStyle/>
          <a:p>
            <a:pPr>
              <a:lnSpc>
                <a:spcPct val="120000"/>
              </a:lnSpc>
              <a:spcAft>
                <a:spcPts val="600"/>
              </a:spcAft>
              <a:buClr>
                <a:schemeClr val="tx2"/>
              </a:buClr>
            </a:pPr>
            <a:r>
              <a:rPr kumimoji="1" lang="ja-JP" altLang="en-US" sz="1400"/>
              <a:t>都道府県研修の実施と本研修の活用方法について</a:t>
            </a:r>
          </a:p>
        </p:txBody>
      </p:sp>
    </p:spTree>
    <p:extLst>
      <p:ext uri="{BB962C8B-B14F-4D97-AF65-F5344CB8AC3E}">
        <p14:creationId xmlns:p14="http://schemas.microsoft.com/office/powerpoint/2010/main" val="310752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a:t>本研修に関する講義資料や講義等の映像の利活用について</a:t>
            </a: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1670252"/>
            <a:ext cx="4329029" cy="2039533"/>
          </a:xfrm>
          <a:prstGeom prst="rect">
            <a:avLst/>
          </a:prstGeom>
        </p:spPr>
        <p:txBody>
          <a:bodyPr wrap="square" lIns="0" tIns="0" rIns="0" bIns="0">
            <a:spAutoFit/>
          </a:bodyPr>
          <a:lstStyle/>
          <a:p>
            <a:pPr marL="180975" indent="-180975">
              <a:lnSpc>
                <a:spcPct val="130000"/>
              </a:lnSpc>
              <a:spcAft>
                <a:spcPts val="700"/>
              </a:spcAft>
              <a:tabLst>
                <a:tab pos="180975" algn="l"/>
              </a:tabLst>
            </a:pPr>
            <a:r>
              <a:rPr lang="ja-JP" altLang="en-US" sz="1200">
                <a:solidFill>
                  <a:prstClr val="black"/>
                </a:solidFill>
                <a:latin typeface="Meiryo" panose="020B0604030504040204" pitchFamily="34" charset="-128"/>
                <a:ea typeface="Meiryo" panose="020B0604030504040204" pitchFamily="34" charset="-128"/>
              </a:rPr>
              <a:t>○ 本研修の研修資料は</a:t>
            </a:r>
            <a:r>
              <a:rPr lang="ja-JP" altLang="en-US" sz="1200" b="1">
                <a:solidFill>
                  <a:prstClr val="black"/>
                </a:solidFill>
                <a:latin typeface="Meiryo" panose="020B0604030504040204" pitchFamily="34" charset="-128"/>
                <a:ea typeface="Meiryo" panose="020B0604030504040204" pitchFamily="34" charset="-128"/>
              </a:rPr>
              <a:t>都道府県研修に利活用可</a:t>
            </a:r>
            <a:r>
              <a:rPr lang="ja-JP" altLang="en-US" sz="1200">
                <a:solidFill>
                  <a:prstClr val="black"/>
                </a:solidFill>
                <a:latin typeface="Meiryo" panose="020B0604030504040204" pitchFamily="34" charset="-128"/>
                <a:ea typeface="Meiryo" panose="020B0604030504040204" pitchFamily="34" charset="-128"/>
              </a:rPr>
              <a:t>。</a:t>
            </a:r>
          </a:p>
          <a:p>
            <a:pPr marL="180975" indent="-180975">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本研修の研修資料を使用する際は、</a:t>
            </a:r>
            <a:r>
              <a:rPr lang="ja-JP" altLang="en-US" sz="1200" b="1">
                <a:solidFill>
                  <a:prstClr val="black"/>
                </a:solidFill>
                <a:latin typeface="Meiryo" panose="020B0604030504040204" pitchFamily="34" charset="-128"/>
                <a:ea typeface="Meiryo" panose="020B0604030504040204" pitchFamily="34" charset="-128"/>
              </a:rPr>
              <a:t>引用ルールやマナーに留意</a:t>
            </a:r>
            <a:r>
              <a:rPr lang="ja-JP" altLang="en-US" sz="1200">
                <a:solidFill>
                  <a:prstClr val="black"/>
                </a:solidFill>
                <a:latin typeface="Meiryo" panose="020B0604030504040204" pitchFamily="34" charset="-128"/>
                <a:ea typeface="Meiryo" panose="020B0604030504040204" pitchFamily="34" charset="-128"/>
              </a:rPr>
              <a:t>すること。</a:t>
            </a:r>
          </a:p>
          <a:p>
            <a:pPr>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① </a:t>
            </a:r>
            <a:r>
              <a:rPr lang="ja-JP" altLang="en-US" sz="1200" b="1">
                <a:solidFill>
                  <a:prstClr val="black"/>
                </a:solidFill>
                <a:latin typeface="Meiryo" panose="020B0604030504040204" pitchFamily="34" charset="-128"/>
                <a:ea typeface="Meiryo" panose="020B0604030504040204" pitchFamily="34" charset="-128"/>
              </a:rPr>
              <a:t>出典を示すこと</a:t>
            </a:r>
            <a:r>
              <a:rPr lang="ja-JP" altLang="en-US" sz="1200">
                <a:solidFill>
                  <a:prstClr val="black"/>
                </a:solidFill>
                <a:latin typeface="Meiryo" panose="020B0604030504040204" pitchFamily="34" charset="-128"/>
                <a:ea typeface="Meiryo" panose="020B0604030504040204" pitchFamily="34" charset="-128"/>
              </a:rPr>
              <a:t>。</a:t>
            </a:r>
          </a:p>
          <a:p>
            <a:pPr>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② </a:t>
            </a:r>
            <a:r>
              <a:rPr lang="ja-JP" altLang="en-US" sz="1200" b="1">
                <a:solidFill>
                  <a:prstClr val="black"/>
                </a:solidFill>
                <a:latin typeface="Meiryo" panose="020B0604030504040204" pitchFamily="34" charset="-128"/>
                <a:ea typeface="Meiryo" panose="020B0604030504040204" pitchFamily="34" charset="-128"/>
              </a:rPr>
              <a:t>改変を加えた場合、改変した旨を明示すること</a:t>
            </a:r>
            <a:r>
              <a:rPr lang="ja-JP" altLang="en-US" sz="1200">
                <a:solidFill>
                  <a:prstClr val="black"/>
                </a:solidFill>
                <a:latin typeface="Meiryo" panose="020B0604030504040204" pitchFamily="34" charset="-128"/>
                <a:ea typeface="Meiryo" panose="020B0604030504040204" pitchFamily="34" charset="-128"/>
              </a:rPr>
              <a:t>。</a:t>
            </a:r>
          </a:p>
          <a:p>
            <a:pPr marL="180975" indent="-180975">
              <a:lnSpc>
                <a:spcPct val="130000"/>
              </a:lnSpc>
              <a:spcAft>
                <a:spcPts val="700"/>
              </a:spcAft>
              <a:tabLst>
                <a:tab pos="180975" algn="l"/>
              </a:tabLst>
            </a:pPr>
            <a:r>
              <a:rPr lang="ja-JP" altLang="en-US" sz="1200">
                <a:solidFill>
                  <a:prstClr val="black"/>
                </a:solidFill>
                <a:latin typeface="Meiryo" panose="020B0604030504040204" pitchFamily="34" charset="-128"/>
                <a:ea typeface="Meiryo" panose="020B0604030504040204" pitchFamily="34" charset="-128"/>
              </a:rPr>
              <a:t>○ 公開する編集可能なデータは、研修終了後に学院</a:t>
            </a:r>
            <a:r>
              <a:rPr lang="en-US" altLang="ja-JP" sz="1200">
                <a:solidFill>
                  <a:prstClr val="black"/>
                </a:solidFill>
                <a:latin typeface="Meiryo" panose="020B0604030504040204" pitchFamily="34" charset="-128"/>
                <a:ea typeface="Meiryo" panose="020B0604030504040204" pitchFamily="34" charset="-128"/>
              </a:rPr>
              <a:t>HP</a:t>
            </a:r>
            <a:r>
              <a:rPr lang="ja-JP" altLang="en-US" sz="1200">
                <a:solidFill>
                  <a:prstClr val="black"/>
                </a:solidFill>
                <a:latin typeface="Meiryo" panose="020B0604030504040204" pitchFamily="34" charset="-128"/>
                <a:ea typeface="Meiryo" panose="020B0604030504040204" pitchFamily="34" charset="-128"/>
              </a:rPr>
              <a:t>に掲載。</a:t>
            </a:r>
            <a:r>
              <a:rPr lang="en-US" altLang="ja-JP" sz="1200">
                <a:solidFill>
                  <a:prstClr val="black"/>
                </a:solidFill>
                <a:latin typeface="Meiryo" panose="020B0604030504040204" pitchFamily="34" charset="-128"/>
                <a:ea typeface="Meiryo" panose="020B0604030504040204" pitchFamily="34" charset="-128"/>
              </a:rPr>
              <a:t>※</a:t>
            </a:r>
            <a:r>
              <a:rPr lang="ja-JP" altLang="en-US" sz="1200">
                <a:solidFill>
                  <a:prstClr val="black"/>
                </a:solidFill>
                <a:latin typeface="Meiryo" panose="020B0604030504040204" pitchFamily="34" charset="-128"/>
                <a:ea typeface="Meiryo" panose="020B0604030504040204" pitchFamily="34" charset="-128"/>
              </a:rPr>
              <a:t>個別の提供交渉は慎むこと。</a:t>
            </a:r>
          </a:p>
        </p:txBody>
      </p:sp>
      <p:sp>
        <p:nvSpPr>
          <p:cNvPr id="9" name="正方形/長方形 8">
            <a:extLst>
              <a:ext uri="{FF2B5EF4-FFF2-40B4-BE49-F238E27FC236}">
                <a16:creationId xmlns:a16="http://schemas.microsoft.com/office/drawing/2014/main" id="{BBF3C642-8A86-5746-8D2F-F1857509C015}"/>
              </a:ext>
            </a:extLst>
          </p:cNvPr>
          <p:cNvSpPr/>
          <p:nvPr/>
        </p:nvSpPr>
        <p:spPr>
          <a:xfrm>
            <a:off x="5196174" y="1670252"/>
            <a:ext cx="4329029" cy="4139595"/>
          </a:xfrm>
          <a:prstGeom prst="rect">
            <a:avLst/>
          </a:prstGeom>
        </p:spPr>
        <p:txBody>
          <a:bodyPr wrap="square" lIns="0" tIns="0" rIns="0" bIns="0">
            <a:spAutoFit/>
          </a:bodyPr>
          <a:lstStyle/>
          <a:p>
            <a:pPr>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各研修実施地域（都道府県）内で、以下の取組が重要。</a:t>
            </a:r>
          </a:p>
          <a:p>
            <a:pPr marL="266700" indent="-266700">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① </a:t>
            </a:r>
            <a:r>
              <a:rPr lang="ja-JP" altLang="en-US" sz="1200" b="1">
                <a:solidFill>
                  <a:prstClr val="black"/>
                </a:solidFill>
                <a:latin typeface="Meiryo" panose="020B0604030504040204" pitchFamily="34" charset="-128"/>
                <a:ea typeface="Meiryo" panose="020B0604030504040204" pitchFamily="34" charset="-128"/>
              </a:rPr>
              <a:t>講師・関係者全員が研修の意図・構造・内容を咀嚼しながら共有</a:t>
            </a:r>
            <a:r>
              <a:rPr lang="ja-JP" altLang="en-US" sz="1200">
                <a:solidFill>
                  <a:prstClr val="black"/>
                </a:solidFill>
                <a:latin typeface="Meiryo" panose="020B0604030504040204" pitchFamily="34" charset="-128"/>
                <a:ea typeface="Meiryo" panose="020B0604030504040204" pitchFamily="34" charset="-128"/>
              </a:rPr>
              <a:t>すること。</a:t>
            </a:r>
          </a:p>
          <a:p>
            <a:pPr>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② </a:t>
            </a:r>
            <a:r>
              <a:rPr lang="ja-JP" altLang="en-US" sz="1200" b="1">
                <a:solidFill>
                  <a:prstClr val="black"/>
                </a:solidFill>
                <a:latin typeface="Meiryo" panose="020B0604030504040204" pitchFamily="34" charset="-128"/>
                <a:ea typeface="Meiryo" panose="020B0604030504040204" pitchFamily="34" charset="-128"/>
              </a:rPr>
              <a:t>人材育成体系の中へ</a:t>
            </a:r>
            <a:r>
              <a:rPr lang="ja-JP" altLang="en-US" sz="1200">
                <a:solidFill>
                  <a:prstClr val="black"/>
                </a:solidFill>
                <a:latin typeface="Meiryo" panose="020B0604030504040204" pitchFamily="34" charset="-128"/>
                <a:ea typeface="Meiryo" panose="020B0604030504040204" pitchFamily="34" charset="-128"/>
              </a:rPr>
              <a:t>各研修を</a:t>
            </a:r>
            <a:r>
              <a:rPr lang="ja-JP" altLang="en-US" sz="1200" b="1">
                <a:solidFill>
                  <a:prstClr val="black"/>
                </a:solidFill>
                <a:latin typeface="Meiryo" panose="020B0604030504040204" pitchFamily="34" charset="-128"/>
                <a:ea typeface="Meiryo" panose="020B0604030504040204" pitchFamily="34" charset="-128"/>
              </a:rPr>
              <a:t>位置づける</a:t>
            </a:r>
            <a:r>
              <a:rPr lang="ja-JP" altLang="en-US" sz="1200">
                <a:solidFill>
                  <a:prstClr val="black"/>
                </a:solidFill>
                <a:latin typeface="Meiryo" panose="020B0604030504040204" pitchFamily="34" charset="-128"/>
                <a:ea typeface="Meiryo" panose="020B0604030504040204" pitchFamily="34" charset="-128"/>
              </a:rPr>
              <a:t>こと。</a:t>
            </a:r>
          </a:p>
          <a:p>
            <a:pPr>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③ </a:t>
            </a:r>
            <a:r>
              <a:rPr lang="ja-JP" altLang="en-US" sz="1200" b="1">
                <a:solidFill>
                  <a:prstClr val="black"/>
                </a:solidFill>
                <a:latin typeface="Meiryo" panose="020B0604030504040204" pitchFamily="34" charset="-128"/>
                <a:ea typeface="Meiryo" panose="020B0604030504040204" pitchFamily="34" charset="-128"/>
              </a:rPr>
              <a:t>研修の企画・運営を継続性のあるチームで行う</a:t>
            </a:r>
            <a:r>
              <a:rPr lang="ja-JP" altLang="en-US" sz="1200">
                <a:solidFill>
                  <a:prstClr val="black"/>
                </a:solidFill>
                <a:latin typeface="Meiryo" panose="020B0604030504040204" pitchFamily="34" charset="-128"/>
                <a:ea typeface="Meiryo" panose="020B0604030504040204" pitchFamily="34" charset="-128"/>
              </a:rPr>
              <a:t>こと。</a:t>
            </a:r>
          </a:p>
          <a:p>
            <a:pPr marL="85725" indent="-85725">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標準カリキュラムや研修実施ガイドライン（シラバス等）、教材（ツール）、展開方法等詳細を提供するが、</a:t>
            </a:r>
            <a:r>
              <a:rPr lang="ja-JP" altLang="en-US" sz="1200" b="1">
                <a:solidFill>
                  <a:prstClr val="black"/>
                </a:solidFill>
                <a:latin typeface="Meiryo" panose="020B0604030504040204" pitchFamily="34" charset="-128"/>
                <a:ea typeface="Meiryo" panose="020B0604030504040204" pitchFamily="34" charset="-128"/>
              </a:rPr>
              <a:t>その意図を十分理解し</a:t>
            </a:r>
            <a:r>
              <a:rPr lang="ja-JP" altLang="en-US" sz="1200">
                <a:solidFill>
                  <a:prstClr val="black"/>
                </a:solidFill>
                <a:latin typeface="Meiryo" panose="020B0604030504040204" pitchFamily="34" charset="-128"/>
                <a:ea typeface="Meiryo" panose="020B0604030504040204" pitchFamily="34" charset="-128"/>
              </a:rPr>
              <a:t>つつ自都道府県にフィットした研修とすることが重要。</a:t>
            </a:r>
          </a:p>
          <a:p>
            <a:pPr marL="85725" indent="-85725">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ただし、</a:t>
            </a:r>
            <a:r>
              <a:rPr lang="ja-JP" altLang="en-US" sz="1200" b="1">
                <a:solidFill>
                  <a:prstClr val="black"/>
                </a:solidFill>
                <a:latin typeface="Meiryo" panose="020B0604030504040204" pitchFamily="34" charset="-128"/>
                <a:ea typeface="Meiryo" panose="020B0604030504040204" pitchFamily="34" charset="-128"/>
              </a:rPr>
              <a:t>都道府県間の差の解消</a:t>
            </a:r>
            <a:r>
              <a:rPr lang="ja-JP" altLang="en-US" sz="1200">
                <a:solidFill>
                  <a:prstClr val="black"/>
                </a:solidFill>
                <a:latin typeface="Meiryo" panose="020B0604030504040204" pitchFamily="34" charset="-128"/>
                <a:ea typeface="Meiryo" panose="020B0604030504040204" pitchFamily="34" charset="-128"/>
              </a:rPr>
              <a:t>も求められているため、標準カリキュラム及び研修実施ガイドラインに準拠していることは強く求められる。</a:t>
            </a:r>
          </a:p>
          <a:p>
            <a:pPr marL="85725" indent="-85725">
              <a:lnSpc>
                <a:spcPct val="130000"/>
              </a:lnSpc>
              <a:spcAft>
                <a:spcPts val="700"/>
              </a:spcAft>
            </a:pPr>
            <a:r>
              <a:rPr lang="ja-JP" altLang="en-US" sz="1200">
                <a:solidFill>
                  <a:prstClr val="black"/>
                </a:solidFill>
                <a:latin typeface="Meiryo" panose="020B0604030504040204" pitchFamily="34" charset="-128"/>
                <a:ea typeface="Meiryo" panose="020B0604030504040204" pitchFamily="34" charset="-128"/>
              </a:rPr>
              <a:t>⇒ 研修の質向上については、本研修における企画・立案の検討等を通して都道府県間の共有を行い、都道府県間の差異を縮めつつ行う。</a:t>
            </a:r>
          </a:p>
        </p:txBody>
      </p:sp>
      <p:sp>
        <p:nvSpPr>
          <p:cNvPr id="12" name="角丸四角形 11">
            <a:extLst>
              <a:ext uri="{FF2B5EF4-FFF2-40B4-BE49-F238E27FC236}">
                <a16:creationId xmlns:a16="http://schemas.microsoft.com/office/drawing/2014/main" id="{8569347B-8A4C-9646-89AB-DDDCB8E6B339}"/>
              </a:ext>
            </a:extLst>
          </p:cNvPr>
          <p:cNvSpPr/>
          <p:nvPr/>
        </p:nvSpPr>
        <p:spPr>
          <a:xfrm>
            <a:off x="272480" y="1196752"/>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研修資料について</a:t>
            </a:r>
          </a:p>
        </p:txBody>
      </p:sp>
      <p:sp>
        <p:nvSpPr>
          <p:cNvPr id="11" name="角丸四角形 10">
            <a:extLst>
              <a:ext uri="{FF2B5EF4-FFF2-40B4-BE49-F238E27FC236}">
                <a16:creationId xmlns:a16="http://schemas.microsoft.com/office/drawing/2014/main" id="{8569347B-8A4C-9646-89AB-DDDCB8E6B339}"/>
              </a:ext>
            </a:extLst>
          </p:cNvPr>
          <p:cNvSpPr/>
          <p:nvPr/>
        </p:nvSpPr>
        <p:spPr>
          <a:xfrm>
            <a:off x="272480" y="3933056"/>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映像について</a:t>
            </a:r>
          </a:p>
        </p:txBody>
      </p:sp>
      <p:sp>
        <p:nvSpPr>
          <p:cNvPr id="14" name="正方形/長方形 13">
            <a:extLst>
              <a:ext uri="{FF2B5EF4-FFF2-40B4-BE49-F238E27FC236}">
                <a16:creationId xmlns:a16="http://schemas.microsoft.com/office/drawing/2014/main" id="{DC1B0019-632D-3046-A80B-11B02B11C9F4}"/>
              </a:ext>
            </a:extLst>
          </p:cNvPr>
          <p:cNvSpPr/>
          <p:nvPr/>
        </p:nvSpPr>
        <p:spPr>
          <a:xfrm>
            <a:off x="409685" y="4407522"/>
            <a:ext cx="4329029" cy="2189830"/>
          </a:xfrm>
          <a:prstGeom prst="rect">
            <a:avLst/>
          </a:prstGeom>
        </p:spPr>
        <p:txBody>
          <a:bodyPr wrap="square" lIns="0" tIns="0" rIns="0" bIns="0">
            <a:spAutoFit/>
          </a:bodyPr>
          <a:lstStyle/>
          <a:p>
            <a:pPr marL="85725" indent="-85725">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dirty="0">
                <a:solidFill>
                  <a:prstClr val="black"/>
                </a:solidFill>
                <a:latin typeface="Meiryo" panose="020B0604030504040204" pitchFamily="34" charset="-128"/>
                <a:ea typeface="Meiryo" panose="020B0604030504040204" pitchFamily="34" charset="-128"/>
              </a:rPr>
              <a:t>都道府県研修の企画・立案に従事する者</a:t>
            </a:r>
            <a:r>
              <a:rPr lang="ja-JP" altLang="en-US" sz="1200" dirty="0">
                <a:solidFill>
                  <a:prstClr val="black"/>
                </a:solidFill>
                <a:latin typeface="Meiryo" panose="020B0604030504040204" pitchFamily="34" charset="-128"/>
                <a:ea typeface="Meiryo" panose="020B0604030504040204" pitchFamily="34" charset="-128"/>
              </a:rPr>
              <a:t>（都道府県担当者・講師等）</a:t>
            </a:r>
            <a:r>
              <a:rPr lang="ja-JP" altLang="en-US" sz="1200" b="1" dirty="0">
                <a:solidFill>
                  <a:prstClr val="black"/>
                </a:solidFill>
                <a:latin typeface="Meiryo" panose="020B0604030504040204" pitchFamily="34" charset="-128"/>
                <a:ea typeface="Meiryo" panose="020B0604030504040204" pitchFamily="34" charset="-128"/>
              </a:rPr>
              <a:t>に限り、受講者以外であっても視聴可</a:t>
            </a:r>
            <a:r>
              <a:rPr lang="ja-JP" altLang="en-US" sz="1200" dirty="0">
                <a:solidFill>
                  <a:prstClr val="black"/>
                </a:solidFill>
                <a:latin typeface="Meiryo" panose="020B0604030504040204" pitchFamily="34" charset="-128"/>
                <a:ea typeface="Meiryo" panose="020B0604030504040204" pitchFamily="34" charset="-128"/>
              </a:rPr>
              <a:t>。</a:t>
            </a:r>
          </a:p>
          <a:p>
            <a:pPr marL="266700" indent="-266700">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・視聴チャンネル情報等の管理は各都道府県の責任において行うこと。</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dirty="0">
                <a:solidFill>
                  <a:prstClr val="black"/>
                </a:solidFill>
                <a:latin typeface="Meiryo" panose="020B0604030504040204" pitchFamily="34" charset="-128"/>
                <a:ea typeface="Meiryo" panose="020B0604030504040204" pitchFamily="34" charset="-128"/>
              </a:rPr>
              <a:t>今年度内視聴可</a:t>
            </a:r>
            <a:r>
              <a:rPr lang="ja-JP" altLang="en-US" sz="1200" dirty="0">
                <a:solidFill>
                  <a:prstClr val="black"/>
                </a:solidFill>
                <a:latin typeface="Meiryo" panose="020B0604030504040204" pitchFamily="34" charset="-128"/>
                <a:ea typeface="Meiryo" panose="020B0604030504040204" pitchFamily="34" charset="-128"/>
              </a:rPr>
              <a:t>（予定）。</a:t>
            </a:r>
          </a:p>
          <a:p>
            <a:pPr marL="85725" indent="-85725">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dirty="0">
                <a:solidFill>
                  <a:prstClr val="black"/>
                </a:solidFill>
                <a:latin typeface="Meiryo" panose="020B0604030504040204" pitchFamily="34" charset="-128"/>
                <a:ea typeface="Meiryo" panose="020B0604030504040204" pitchFamily="34" charset="-128"/>
              </a:rPr>
              <a:t>映像のメディア等への保存、都道府県研修等に用いることその他の二次利用は不可</a:t>
            </a:r>
            <a:r>
              <a:rPr lang="ja-JP" altLang="en-US" sz="1200" dirty="0">
                <a:solidFill>
                  <a:prstClr val="black"/>
                </a:solidFill>
                <a:latin typeface="Meiryo" panose="020B0604030504040204" pitchFamily="34" charset="-128"/>
                <a:ea typeface="Meiryo" panose="020B0604030504040204" pitchFamily="34" charset="-128"/>
              </a:rPr>
              <a:t>（知的財産権の侵害にあたる場合もあるため、十分留意すること）。</a:t>
            </a:r>
          </a:p>
        </p:txBody>
      </p:sp>
      <p:sp>
        <p:nvSpPr>
          <p:cNvPr id="13" name="角丸四角形 12">
            <a:extLst>
              <a:ext uri="{FF2B5EF4-FFF2-40B4-BE49-F238E27FC236}">
                <a16:creationId xmlns:a16="http://schemas.microsoft.com/office/drawing/2014/main" id="{8569347B-8A4C-9646-89AB-DDDCB8E6B339}"/>
              </a:ext>
            </a:extLst>
          </p:cNvPr>
          <p:cNvSpPr/>
          <p:nvPr/>
        </p:nvSpPr>
        <p:spPr>
          <a:xfrm>
            <a:off x="5025008" y="1196752"/>
            <a:ext cx="16217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077" b="1" spc="239">
                <a:solidFill>
                  <a:schemeClr val="bg1"/>
                </a:solidFill>
                <a:latin typeface="+mn-ea"/>
                <a:cs typeface="Noto Sans CJK JP DemiLight" charset="-128"/>
              </a:rPr>
              <a:t>留意事項</a:t>
            </a:r>
          </a:p>
        </p:txBody>
      </p:sp>
      <p:sp>
        <p:nvSpPr>
          <p:cNvPr id="17" name="スライド番号プレースホルダー 1">
            <a:extLst>
              <a:ext uri="{FF2B5EF4-FFF2-40B4-BE49-F238E27FC236}">
                <a16:creationId xmlns:a16="http://schemas.microsoft.com/office/drawing/2014/main" id="{5E424430-EFA5-AF46-AB57-A2BDBD69C0A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9</a:t>
            </a:fld>
            <a:endParaRPr lang="en-US" dirty="0"/>
          </a:p>
        </p:txBody>
      </p:sp>
      <p:sp>
        <p:nvSpPr>
          <p:cNvPr id="3" name="正方形/長方形 2">
            <a:extLst>
              <a:ext uri="{FF2B5EF4-FFF2-40B4-BE49-F238E27FC236}">
                <a16:creationId xmlns:a16="http://schemas.microsoft.com/office/drawing/2014/main" id="{9F5FDB4A-5C0E-A813-E9B9-777BE3B35793}"/>
              </a:ext>
            </a:extLst>
          </p:cNvPr>
          <p:cNvSpPr/>
          <p:nvPr/>
        </p:nvSpPr>
        <p:spPr>
          <a:xfrm>
            <a:off x="1928664" y="3970230"/>
            <a:ext cx="2592288" cy="322866"/>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ysClr val="windowText" lastClr="000000"/>
                </a:solidFill>
              </a:rPr>
              <a:t>事前視聴用講義＋一部の講義が対象</a:t>
            </a:r>
          </a:p>
        </p:txBody>
      </p:sp>
    </p:spTree>
    <p:extLst>
      <p:ext uri="{BB962C8B-B14F-4D97-AF65-F5344CB8AC3E}">
        <p14:creationId xmlns:p14="http://schemas.microsoft.com/office/powerpoint/2010/main" val="1607589921"/>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2BCEF1F3-83CB-4ED3-A3F4-8761232B3425}">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9e542ebf-0f02-4a5b-a3c6-60cb080530a7"/>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パワポ様式ーA4横標準v16</Template>
  <TotalTime>2491</TotalTime>
  <Words>9712</Words>
  <Application>Microsoft Office PowerPoint</Application>
  <PresentationFormat>A4 210 x 297 mm</PresentationFormat>
  <Paragraphs>924</Paragraphs>
  <Slides>33</Slides>
  <Notes>14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HGPｺﾞｼｯｸM</vt:lpstr>
      <vt:lpstr>HGP創英角ｺﾞｼｯｸUB</vt:lpstr>
      <vt:lpstr>Meiryo UI</vt:lpstr>
      <vt:lpstr>ＭＳ Ｐゴシック</vt:lpstr>
      <vt:lpstr>ＭＳ ゴシック</vt:lpstr>
      <vt:lpstr>ＭＳ 明朝</vt:lpstr>
      <vt:lpstr>Meiryo</vt:lpstr>
      <vt:lpstr>Meiryo</vt:lpstr>
      <vt:lpstr>游ゴシック</vt:lpstr>
      <vt:lpstr>Arial</vt:lpstr>
      <vt:lpstr>Calibri</vt:lpstr>
      <vt:lpstr>Segoe UI</vt:lpstr>
      <vt:lpstr>Wingdings</vt:lpstr>
      <vt:lpstr>Office テーマ</vt:lpstr>
      <vt:lpstr>PG01 重要事項の説明</vt:lpstr>
      <vt:lpstr>本プログラムの目的と流れ</vt:lpstr>
      <vt:lpstr>PowerPoint プレゼンテーション</vt:lpstr>
      <vt:lpstr>本研修の位置付け・重点事項（平成１８年度～令和５年度）</vt:lpstr>
      <vt:lpstr>相談支援従事者指導者養成研修の位置づけとその変遷について</vt:lpstr>
      <vt:lpstr>令和６年度研修の位置付け・獲得目標</vt:lpstr>
      <vt:lpstr>令和６年度相談支援従事者指導者養成研修の構成</vt:lpstr>
      <vt:lpstr>PowerPoint プレゼンテーション</vt:lpstr>
      <vt:lpstr>本研修に関する講義資料や講義等の映像の利活用について</vt:lpstr>
      <vt:lpstr>都道府県での企画立案、検討に資する素材</vt:lpstr>
      <vt:lpstr>PowerPoint プレゼンテーション</vt:lpstr>
      <vt:lpstr>新型コロナウイルス感染症にも対応した研修様式</vt:lpstr>
      <vt:lpstr>受講生が新型コロナウイルス感染症に感染した際等の対応について</vt:lpstr>
      <vt:lpstr>PowerPoint プレゼンテーション</vt:lpstr>
      <vt:lpstr>相談支援従事者研修カリキュラムの見直しポイント</vt:lpstr>
      <vt:lpstr>相談支援専門員研修制度の見直しに関するこれまでの経緯</vt:lpstr>
      <vt:lpstr>相談支援専門員制度について（令和２年４月１日～）</vt:lpstr>
      <vt:lpstr>PowerPoint プレゼンテーション</vt:lpstr>
      <vt:lpstr>初任者研修の構造</vt:lpstr>
      <vt:lpstr>現任研修の構造</vt:lpstr>
      <vt:lpstr>主任研修の構造</vt:lpstr>
      <vt:lpstr>専門コース別研修</vt:lpstr>
      <vt:lpstr>令和６年度の指導者養成研修の実施について</vt:lpstr>
      <vt:lpstr>PowerPoint プレゼンテーション</vt:lpstr>
      <vt:lpstr>相談支援専門員の養成と都道府県の役割</vt:lpstr>
      <vt:lpstr>改正後の基幹相談支援センターに求められる役割</vt:lpstr>
      <vt:lpstr>基幹相談支援センターによる地域の相談支援体制強化の取組</vt:lpstr>
      <vt:lpstr>地域の相談支援体制の強化に向けた報酬や事業の活用</vt:lpstr>
      <vt:lpstr>PowerPoint プレゼンテーション</vt:lpstr>
      <vt:lpstr>PowerPoint プレゼンテーション</vt:lpstr>
      <vt:lpstr>PowerPoint プレゼンテーション</vt:lpstr>
      <vt:lpstr>【参考】想定される都道府県での実施上の課題（例）</vt:lpstr>
      <vt:lpstr>【参考】想定される都道府県での実施上の課題（例）</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藤川 雄一(fujikawa-yuuichi.ca6)</dc:creator>
  <cp:lastModifiedBy>古川 紗帆(furukawa-saho.88b)</cp:lastModifiedBy>
  <cp:revision>152</cp:revision>
  <cp:lastPrinted>2023-04-25T23:41:28Z</cp:lastPrinted>
  <dcterms:created xsi:type="dcterms:W3CDTF">2021-07-07T06:09:19Z</dcterms:created>
  <dcterms:modified xsi:type="dcterms:W3CDTF">2024-05-26T13:50:28Z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