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8"/>
  </p:notesMasterIdLst>
  <p:sldIdLst>
    <p:sldId id="353" r:id="rId6"/>
    <p:sldId id="347" r:id="rId7"/>
    <p:sldId id="328" r:id="rId8"/>
    <p:sldId id="344" r:id="rId9"/>
    <p:sldId id="345" r:id="rId10"/>
    <p:sldId id="348" r:id="rId11"/>
    <p:sldId id="349" r:id="rId12"/>
    <p:sldId id="340" r:id="rId13"/>
    <p:sldId id="350" r:id="rId14"/>
    <p:sldId id="351" r:id="rId15"/>
    <p:sldId id="352" r:id="rId16"/>
    <p:sldId id="343" r:id="rId1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AA4F"/>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6" autoAdjust="0"/>
    <p:restoredTop sz="94660"/>
  </p:normalViewPr>
  <p:slideViewPr>
    <p:cSldViewPr snapToGrid="0">
      <p:cViewPr varScale="1">
        <p:scale>
          <a:sx n="119" d="100"/>
          <a:sy n="119" d="100"/>
        </p:scale>
        <p:origin x="1032" y="102"/>
      </p:cViewPr>
      <p:guideLst/>
    </p:cSldViewPr>
  </p:slideViewPr>
  <p:notesTextViewPr>
    <p:cViewPr>
      <p:scale>
        <a:sx n="1" d="1"/>
        <a:sy n="1" d="1"/>
      </p:scale>
      <p:origin x="0" y="0"/>
    </p:cViewPr>
  </p:notesTextViewPr>
  <p:sorterViewPr>
    <p:cViewPr>
      <p:scale>
        <a:sx n="100" d="100"/>
        <a:sy n="100" d="100"/>
      </p:scale>
      <p:origin x="0" y="-13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古川 紗帆(furukawa-saho.88b)" userId="99d0cb36-cbf7-49bb-b6b6-8b2a4cbede8e" providerId="ADAL" clId="{34E89DE4-D9C6-4198-B019-63C786E46797}"/>
    <pc:docChg chg="modSld">
      <pc:chgData name="古川 紗帆(furukawa-saho.88b)" userId="99d0cb36-cbf7-49bb-b6b6-8b2a4cbede8e" providerId="ADAL" clId="{34E89DE4-D9C6-4198-B019-63C786E46797}" dt="2025-02-20T07:49:53.414" v="21" actId="20577"/>
      <pc:docMkLst>
        <pc:docMk/>
      </pc:docMkLst>
      <pc:sldChg chg="modSp mod">
        <pc:chgData name="古川 紗帆(furukawa-saho.88b)" userId="99d0cb36-cbf7-49bb-b6b6-8b2a4cbede8e" providerId="ADAL" clId="{34E89DE4-D9C6-4198-B019-63C786E46797}" dt="2025-02-20T07:49:53.414" v="21" actId="20577"/>
        <pc:sldMkLst>
          <pc:docMk/>
          <pc:sldMk cId="3766477991" sldId="345"/>
        </pc:sldMkLst>
        <pc:spChg chg="mod">
          <ac:chgData name="古川 紗帆(furukawa-saho.88b)" userId="99d0cb36-cbf7-49bb-b6b6-8b2a4cbede8e" providerId="ADAL" clId="{34E89DE4-D9C6-4198-B019-63C786E46797}" dt="2025-02-20T07:49:48.207" v="17" actId="20577"/>
          <ac:spMkLst>
            <pc:docMk/>
            <pc:sldMk cId="3766477991" sldId="345"/>
            <ac:spMk id="19" creationId="{00000000-0000-0000-0000-000000000000}"/>
          </ac:spMkLst>
        </pc:spChg>
        <pc:spChg chg="mod">
          <ac:chgData name="古川 紗帆(furukawa-saho.88b)" userId="99d0cb36-cbf7-49bb-b6b6-8b2a4cbede8e" providerId="ADAL" clId="{34E89DE4-D9C6-4198-B019-63C786E46797}" dt="2025-02-20T07:49:53.414" v="21" actId="20577"/>
          <ac:spMkLst>
            <pc:docMk/>
            <pc:sldMk cId="3766477991" sldId="345"/>
            <ac:spMk id="20" creationId="{00000000-0000-0000-0000-000000000000}"/>
          </ac:spMkLst>
        </pc:spChg>
      </pc:sldChg>
      <pc:sldChg chg="modSp mod">
        <pc:chgData name="古川 紗帆(furukawa-saho.88b)" userId="99d0cb36-cbf7-49bb-b6b6-8b2a4cbede8e" providerId="ADAL" clId="{34E89DE4-D9C6-4198-B019-63C786E46797}" dt="2025-02-20T07:33:09.216" v="3" actId="20577"/>
        <pc:sldMkLst>
          <pc:docMk/>
          <pc:sldMk cId="493464588" sldId="347"/>
        </pc:sldMkLst>
        <pc:spChg chg="mod">
          <ac:chgData name="古川 紗帆(furukawa-saho.88b)" userId="99d0cb36-cbf7-49bb-b6b6-8b2a4cbede8e" providerId="ADAL" clId="{34E89DE4-D9C6-4198-B019-63C786E46797}" dt="2025-02-20T07:33:09.216" v="3" actId="20577"/>
          <ac:spMkLst>
            <pc:docMk/>
            <pc:sldMk cId="493464588" sldId="347"/>
            <ac:spMk id="2" creationId="{00000000-0000-0000-0000-000000000000}"/>
          </ac:spMkLst>
        </pc:spChg>
      </pc:sldChg>
      <pc:sldChg chg="modSp mod">
        <pc:chgData name="古川 紗帆(furukawa-saho.88b)" userId="99d0cb36-cbf7-49bb-b6b6-8b2a4cbede8e" providerId="ADAL" clId="{34E89DE4-D9C6-4198-B019-63C786E46797}" dt="2025-02-20T07:49:20.524" v="9" actId="20577"/>
        <pc:sldMkLst>
          <pc:docMk/>
          <pc:sldMk cId="1664761740" sldId="353"/>
        </pc:sldMkLst>
        <pc:spChg chg="mod">
          <ac:chgData name="古川 紗帆(furukawa-saho.88b)" userId="99d0cb36-cbf7-49bb-b6b6-8b2a4cbede8e" providerId="ADAL" clId="{34E89DE4-D9C6-4198-B019-63C786E46797}" dt="2025-02-20T07:49:14.231" v="5" actId="20577"/>
          <ac:spMkLst>
            <pc:docMk/>
            <pc:sldMk cId="1664761740" sldId="353"/>
            <ac:spMk id="19" creationId="{00000000-0000-0000-0000-000000000000}"/>
          </ac:spMkLst>
        </pc:spChg>
        <pc:spChg chg="mod">
          <ac:chgData name="古川 紗帆(furukawa-saho.88b)" userId="99d0cb36-cbf7-49bb-b6b6-8b2a4cbede8e" providerId="ADAL" clId="{34E89DE4-D9C6-4198-B019-63C786E46797}" dt="2025-02-20T07:49:20.524" v="9" actId="20577"/>
          <ac:spMkLst>
            <pc:docMk/>
            <pc:sldMk cId="1664761740" sldId="353"/>
            <ac:spMk id="2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B6ACEBC-F29F-4F54-94CB-67C050A25E2D}" type="datetimeFigureOut">
              <a:rPr kumimoji="1" lang="ja-JP" altLang="en-US" smtClean="0"/>
              <a:t>2025/2/20</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1A0E1ED-6330-433F-A273-73FAF81EA2AB}" type="slidenum">
              <a:rPr kumimoji="1" lang="ja-JP" altLang="en-US" smtClean="0"/>
              <a:t>‹#›</a:t>
            </a:fld>
            <a:endParaRPr kumimoji="1" lang="ja-JP" altLang="en-US"/>
          </a:p>
        </p:txBody>
      </p:sp>
    </p:spTree>
    <p:extLst>
      <p:ext uri="{BB962C8B-B14F-4D97-AF65-F5344CB8AC3E}">
        <p14:creationId xmlns:p14="http://schemas.microsoft.com/office/powerpoint/2010/main" val="34403878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4194717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905311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18085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57"/>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DD79306-7D62-4101-A1FA-8426AEC694C3}" type="slidenum">
              <a:rPr kumimoji="1" lang="ja-JP" altLang="en-US" smtClean="0"/>
              <a:pPr/>
              <a:t>‹#›</a:t>
            </a:fld>
            <a:endParaRPr kumimoji="1" lang="ja-JP" altLang="en-US"/>
          </a:p>
        </p:txBody>
      </p:sp>
    </p:spTree>
    <p:extLst>
      <p:ext uri="{BB962C8B-B14F-4D97-AF65-F5344CB8AC3E}">
        <p14:creationId xmlns:p14="http://schemas.microsoft.com/office/powerpoint/2010/main" val="2742888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DD79306-7D62-4101-A1FA-8426AEC694C3}" type="slidenum">
              <a:rPr kumimoji="1" lang="ja-JP" altLang="en-US" smtClean="0"/>
              <a:pPr/>
              <a:t>‹#›</a:t>
            </a:fld>
            <a:endParaRPr kumimoji="1" lang="ja-JP" altLang="en-US"/>
          </a:p>
        </p:txBody>
      </p:sp>
    </p:spTree>
    <p:extLst>
      <p:ext uri="{BB962C8B-B14F-4D97-AF65-F5344CB8AC3E}">
        <p14:creationId xmlns:p14="http://schemas.microsoft.com/office/powerpoint/2010/main" val="26630671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2"/>
            <a:ext cx="7772400" cy="1362075"/>
          </a:xfrm>
        </p:spPr>
        <p:txBody>
          <a:bodyPr anchor="t"/>
          <a:lstStyle>
            <a:lvl1pPr algn="l">
              <a:defRPr sz="3692"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DD79306-7D62-4101-A1FA-8426AEC694C3}" type="slidenum">
              <a:rPr kumimoji="1" lang="ja-JP" altLang="en-US" smtClean="0"/>
              <a:pPr/>
              <a:t>‹#›</a:t>
            </a:fld>
            <a:endParaRPr kumimoji="1" lang="ja-JP" altLang="en-US"/>
          </a:p>
        </p:txBody>
      </p:sp>
    </p:spTree>
    <p:extLst>
      <p:ext uri="{BB962C8B-B14F-4D97-AF65-F5344CB8AC3E}">
        <p14:creationId xmlns:p14="http://schemas.microsoft.com/office/powerpoint/2010/main" val="40247756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5"/>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5"/>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DD79306-7D62-4101-A1FA-8426AEC694C3}" type="slidenum">
              <a:rPr kumimoji="1" lang="ja-JP" altLang="en-US" smtClean="0"/>
              <a:pPr/>
              <a:t>‹#›</a:t>
            </a:fld>
            <a:endParaRPr kumimoji="1" lang="ja-JP" altLang="en-US"/>
          </a:p>
        </p:txBody>
      </p:sp>
    </p:spTree>
    <p:extLst>
      <p:ext uri="{BB962C8B-B14F-4D97-AF65-F5344CB8AC3E}">
        <p14:creationId xmlns:p14="http://schemas.microsoft.com/office/powerpoint/2010/main" val="3101806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DD79306-7D62-4101-A1FA-8426AEC694C3}" type="slidenum">
              <a:rPr kumimoji="1" lang="ja-JP" altLang="en-US" smtClean="0"/>
              <a:pPr/>
              <a:t>‹#›</a:t>
            </a:fld>
            <a:endParaRPr kumimoji="1" lang="ja-JP" altLang="en-US"/>
          </a:p>
        </p:txBody>
      </p:sp>
    </p:spTree>
    <p:extLst>
      <p:ext uri="{BB962C8B-B14F-4D97-AF65-F5344CB8AC3E}">
        <p14:creationId xmlns:p14="http://schemas.microsoft.com/office/powerpoint/2010/main" val="4179106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DD79306-7D62-4101-A1FA-8426AEC694C3}" type="slidenum">
              <a:rPr kumimoji="1" lang="ja-JP" altLang="en-US" smtClean="0"/>
              <a:pPr/>
              <a:t>‹#›</a:t>
            </a:fld>
            <a:endParaRPr kumimoji="1" lang="ja-JP" altLang="en-US"/>
          </a:p>
        </p:txBody>
      </p:sp>
    </p:spTree>
    <p:extLst>
      <p:ext uri="{BB962C8B-B14F-4D97-AF65-F5344CB8AC3E}">
        <p14:creationId xmlns:p14="http://schemas.microsoft.com/office/powerpoint/2010/main" val="7957509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26652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 タイトルの書式設定</a:t>
            </a:r>
          </a:p>
        </p:txBody>
      </p:sp>
      <p:sp>
        <p:nvSpPr>
          <p:cNvPr id="3" name="コンテンツ プレースホルダ 2"/>
          <p:cNvSpPr>
            <a:spLocks noGrp="1"/>
          </p:cNvSpPr>
          <p:nvPr>
            <p:ph idx="1"/>
          </p:nvPr>
        </p:nvSpPr>
        <p:spPr>
          <a:xfrm>
            <a:off x="3575059" y="273053"/>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DD79306-7D62-4101-A1FA-8426AEC694C3}" type="slidenum">
              <a:rPr kumimoji="1" lang="ja-JP" altLang="en-US" smtClean="0"/>
              <a:pPr/>
              <a:t>‹#›</a:t>
            </a:fld>
            <a:endParaRPr kumimoji="1" lang="ja-JP" altLang="en-US"/>
          </a:p>
        </p:txBody>
      </p:sp>
    </p:spTree>
    <p:extLst>
      <p:ext uri="{BB962C8B-B14F-4D97-AF65-F5344CB8AC3E}">
        <p14:creationId xmlns:p14="http://schemas.microsoft.com/office/powerpoint/2010/main" val="123815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2865041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5" y="4800600"/>
            <a:ext cx="5486400" cy="566738"/>
          </a:xfrm>
        </p:spPr>
        <p:txBody>
          <a:bodyPr anchor="b"/>
          <a:lstStyle>
            <a:lvl1pPr algn="l">
              <a:defRPr sz="1846" b="1"/>
            </a:lvl1pPr>
          </a:lstStyle>
          <a:p>
            <a:r>
              <a:rPr kumimoji="1" lang="ja-JP" altLang="en-US"/>
              <a:t>マスタ タイトルの書式設定</a:t>
            </a:r>
          </a:p>
        </p:txBody>
      </p:sp>
      <p:sp>
        <p:nvSpPr>
          <p:cNvPr id="3" name="図プレースホルダ 2"/>
          <p:cNvSpPr>
            <a:spLocks noGrp="1"/>
          </p:cNvSpPr>
          <p:nvPr>
            <p:ph type="pic" idx="1"/>
          </p:nvPr>
        </p:nvSpPr>
        <p:spPr>
          <a:xfrm>
            <a:off x="1792295"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 3"/>
          <p:cNvSpPr>
            <a:spLocks noGrp="1"/>
          </p:cNvSpPr>
          <p:nvPr>
            <p:ph type="body" sz="half" idx="2"/>
          </p:nvPr>
        </p:nvSpPr>
        <p:spPr>
          <a:xfrm>
            <a:off x="1792295"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DD79306-7D62-4101-A1FA-8426AEC694C3}" type="slidenum">
              <a:rPr kumimoji="1" lang="ja-JP" altLang="en-US" smtClean="0"/>
              <a:pPr/>
              <a:t>‹#›</a:t>
            </a:fld>
            <a:endParaRPr kumimoji="1" lang="ja-JP" altLang="en-US"/>
          </a:p>
        </p:txBody>
      </p:sp>
    </p:spTree>
    <p:extLst>
      <p:ext uri="{BB962C8B-B14F-4D97-AF65-F5344CB8AC3E}">
        <p14:creationId xmlns:p14="http://schemas.microsoft.com/office/powerpoint/2010/main" val="12335689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DD79306-7D62-4101-A1FA-8426AEC694C3}" type="slidenum">
              <a:rPr kumimoji="1" lang="ja-JP" altLang="en-US" smtClean="0"/>
              <a:pPr/>
              <a:t>‹#›</a:t>
            </a:fld>
            <a:endParaRPr kumimoji="1" lang="ja-JP" altLang="en-US"/>
          </a:p>
        </p:txBody>
      </p:sp>
    </p:spTree>
    <p:extLst>
      <p:ext uri="{BB962C8B-B14F-4D97-AF65-F5344CB8AC3E}">
        <p14:creationId xmlns:p14="http://schemas.microsoft.com/office/powerpoint/2010/main" val="23326146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4" y="274640"/>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DD79306-7D62-4101-A1FA-8426AEC694C3}" type="slidenum">
              <a:rPr kumimoji="1" lang="ja-JP" altLang="en-US" smtClean="0"/>
              <a:pPr/>
              <a:t>‹#›</a:t>
            </a:fld>
            <a:endParaRPr kumimoji="1" lang="ja-JP" altLang="en-US"/>
          </a:p>
        </p:txBody>
      </p:sp>
    </p:spTree>
    <p:extLst>
      <p:ext uri="{BB962C8B-B14F-4D97-AF65-F5344CB8AC3E}">
        <p14:creationId xmlns:p14="http://schemas.microsoft.com/office/powerpoint/2010/main" val="15743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1826855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4205956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19EFD0C-EF17-46F2-9B3E-15CFECD765E8}" type="datetimeFigureOut">
              <a:rPr kumimoji="1" lang="ja-JP" altLang="en-US" smtClean="0"/>
              <a:t>2025/2/20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8028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19EFD0C-EF17-46F2-9B3E-15CFECD765E8}" type="datetimeFigureOut">
              <a:rPr kumimoji="1" lang="ja-JP" altLang="en-US" smtClean="0"/>
              <a:t>2025/2/20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285897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9EFD0C-EF17-46F2-9B3E-15CFECD765E8}" type="datetimeFigureOut">
              <a:rPr kumimoji="1" lang="ja-JP" altLang="en-US" smtClean="0"/>
              <a:t>2025/2/20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18684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311873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57380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EFD0C-EF17-46F2-9B3E-15CFECD765E8}" type="datetimeFigureOut">
              <a:rPr kumimoji="1" lang="ja-JP" altLang="en-US" smtClean="0"/>
              <a:t>2025/2/20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402161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5"/>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82"/>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124200" y="6356382"/>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82"/>
            <a:ext cx="21336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EDD79306-7D62-4101-A1FA-8426AEC694C3}" type="slidenum">
              <a:rPr kumimoji="1" lang="ja-JP" altLang="en-US" smtClean="0"/>
              <a:pPr/>
              <a:t>‹#›</a:t>
            </a:fld>
            <a:endParaRPr kumimoji="1" lang="ja-JP" altLang="en-US"/>
          </a:p>
        </p:txBody>
      </p:sp>
    </p:spTree>
    <p:extLst>
      <p:ext uri="{BB962C8B-B14F-4D97-AF65-F5344CB8AC3E}">
        <p14:creationId xmlns:p14="http://schemas.microsoft.com/office/powerpoint/2010/main" val="16090366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4008" y="713232"/>
            <a:ext cx="5221224" cy="6044184"/>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 name="角丸四角形 3"/>
          <p:cNvSpPr/>
          <p:nvPr/>
        </p:nvSpPr>
        <p:spPr>
          <a:xfrm>
            <a:off x="143256" y="810768"/>
            <a:ext cx="1776984" cy="332232"/>
          </a:xfrm>
          <a:prstGeom prst="round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研修での気づき等</a:t>
            </a:r>
          </a:p>
        </p:txBody>
      </p:sp>
      <p:sp>
        <p:nvSpPr>
          <p:cNvPr id="5" name="正方形/長方形 4"/>
          <p:cNvSpPr/>
          <p:nvPr/>
        </p:nvSpPr>
        <p:spPr>
          <a:xfrm>
            <a:off x="5364480" y="713232"/>
            <a:ext cx="3706368" cy="3035808"/>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5364480" y="3813048"/>
            <a:ext cx="3706368" cy="2944368"/>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角丸四角形 6"/>
          <p:cNvSpPr/>
          <p:nvPr/>
        </p:nvSpPr>
        <p:spPr>
          <a:xfrm>
            <a:off x="5513832" y="810768"/>
            <a:ext cx="1298448" cy="332232"/>
          </a:xfrm>
          <a:prstGeom prst="round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自県の課題</a:t>
            </a:r>
          </a:p>
        </p:txBody>
      </p:sp>
      <p:sp>
        <p:nvSpPr>
          <p:cNvPr id="8" name="角丸四角形 7"/>
          <p:cNvSpPr/>
          <p:nvPr/>
        </p:nvSpPr>
        <p:spPr>
          <a:xfrm>
            <a:off x="5513832" y="3944112"/>
            <a:ext cx="1947672" cy="332232"/>
          </a:xfrm>
          <a:prstGeom prst="round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次年度取り組むこと</a:t>
            </a:r>
          </a:p>
        </p:txBody>
      </p:sp>
      <p:grpSp>
        <p:nvGrpSpPr>
          <p:cNvPr id="13" name="グループ化 12"/>
          <p:cNvGrpSpPr/>
          <p:nvPr/>
        </p:nvGrpSpPr>
        <p:grpSpPr>
          <a:xfrm>
            <a:off x="155448" y="182880"/>
            <a:ext cx="3730752" cy="448056"/>
            <a:chOff x="173736" y="91440"/>
            <a:chExt cx="3730752" cy="448056"/>
          </a:xfrm>
        </p:grpSpPr>
        <p:sp>
          <p:nvSpPr>
            <p:cNvPr id="2" name="角丸四角形 1"/>
            <p:cNvSpPr/>
            <p:nvPr/>
          </p:nvSpPr>
          <p:spPr>
            <a:xfrm>
              <a:off x="173736" y="91440"/>
              <a:ext cx="3730752" cy="448056"/>
            </a:xfrm>
            <a:prstGeom prst="round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参加したコース：</a:t>
              </a:r>
            </a:p>
          </p:txBody>
        </p:sp>
        <p:sp>
          <p:nvSpPr>
            <p:cNvPr id="9" name="正方形/長方形 8"/>
            <p:cNvSpPr/>
            <p:nvPr/>
          </p:nvSpPr>
          <p:spPr>
            <a:xfrm>
              <a:off x="1719072" y="164592"/>
              <a:ext cx="2066544" cy="29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5" name="角丸四角形 14"/>
          <p:cNvSpPr/>
          <p:nvPr/>
        </p:nvSpPr>
        <p:spPr>
          <a:xfrm>
            <a:off x="3919728" y="182880"/>
            <a:ext cx="2700528" cy="448056"/>
          </a:xfrm>
          <a:prstGeom prst="round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都道府県名：</a:t>
            </a:r>
          </a:p>
        </p:txBody>
      </p:sp>
      <p:sp>
        <p:nvSpPr>
          <p:cNvPr id="16" name="正方形/長方形 15"/>
          <p:cNvSpPr/>
          <p:nvPr/>
        </p:nvSpPr>
        <p:spPr>
          <a:xfrm>
            <a:off x="5089617" y="256032"/>
            <a:ext cx="1375191" cy="29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4069080" y="9626"/>
            <a:ext cx="5062185" cy="338554"/>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令和</a:t>
            </a:r>
            <a:r>
              <a:rPr kumimoji="1" lang="en-US" altLang="ja-JP" sz="800" dirty="0">
                <a:solidFill>
                  <a:prstClr val="black"/>
                </a:solidFill>
                <a:latin typeface="Calibri" panose="020F0502020204030204"/>
                <a:ea typeface="游ゴシック" panose="020B0400000000000000" pitchFamily="50" charset="-128"/>
              </a:rPr>
              <a:t>6</a:t>
            </a:r>
            <a:r>
              <a:rPr kumimoji="1"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年度 　相談支援従事者指導者養成研修（フォローアップ部分）　</a:t>
            </a:r>
            <a:r>
              <a:rPr kumimoji="1" lang="en-US" altLang="ja-JP"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【R7.3.7】</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6879336" y="847344"/>
            <a:ext cx="1770888"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PG01 </a:t>
            </a:r>
            <a:r>
              <a:rPr kumimoji="1"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目標設定で記入</a:t>
            </a:r>
          </a:p>
        </p:txBody>
      </p:sp>
      <p:sp>
        <p:nvSpPr>
          <p:cNvPr id="19" name="テキスト ボックス 18"/>
          <p:cNvSpPr txBox="1"/>
          <p:nvPr/>
        </p:nvSpPr>
        <p:spPr>
          <a:xfrm>
            <a:off x="1956816" y="801624"/>
            <a:ext cx="324612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コースでの研修でメモをとりつつ、</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PG03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で整理</a:t>
            </a:r>
          </a:p>
        </p:txBody>
      </p:sp>
      <p:sp>
        <p:nvSpPr>
          <p:cNvPr id="20" name="テキスト ボックス 19"/>
          <p:cNvSpPr txBox="1"/>
          <p:nvPr/>
        </p:nvSpPr>
        <p:spPr>
          <a:xfrm>
            <a:off x="5501097" y="4289516"/>
            <a:ext cx="2170719" cy="4154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PG03 </a:t>
            </a: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で個人で整理し、</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PG04</a:t>
            </a: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で都道府県で共有・まとめ</a:t>
            </a:r>
          </a:p>
        </p:txBody>
      </p:sp>
      <p:sp>
        <p:nvSpPr>
          <p:cNvPr id="21" name="テキスト ボックス 20"/>
          <p:cNvSpPr txBox="1"/>
          <p:nvPr/>
        </p:nvSpPr>
        <p:spPr>
          <a:xfrm>
            <a:off x="6690360" y="239831"/>
            <a:ext cx="237134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本シートを印刷する場合は</a:t>
            </a:r>
            <a:r>
              <a:rPr kumimoji="1" lang="en-US" altLang="ja-JP" sz="10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A4</a:t>
            </a:r>
            <a:r>
              <a:rPr kumimoji="1" lang="ja-JP" altLang="en-US" sz="10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または</a:t>
            </a:r>
            <a:r>
              <a:rPr kumimoji="1" lang="en-US" altLang="ja-JP" sz="10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A3</a:t>
            </a:r>
            <a:r>
              <a:rPr kumimoji="1" lang="ja-JP" altLang="en-US" sz="10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でプリントして活用してください。</a:t>
            </a:r>
          </a:p>
        </p:txBody>
      </p:sp>
    </p:spTree>
    <p:extLst>
      <p:ext uri="{BB962C8B-B14F-4D97-AF65-F5344CB8AC3E}">
        <p14:creationId xmlns:p14="http://schemas.microsoft.com/office/powerpoint/2010/main" val="1664761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750F3A31-6590-45D1-84EA-9DE1BB5D1AE2}"/>
              </a:ext>
            </a:extLst>
          </p:cNvPr>
          <p:cNvGraphicFramePr>
            <a:graphicFrameLocks noGrp="1"/>
          </p:cNvGraphicFramePr>
          <p:nvPr>
            <p:extLst>
              <p:ext uri="{D42A27DB-BD31-4B8C-83A1-F6EECF244321}">
                <p14:modId xmlns:p14="http://schemas.microsoft.com/office/powerpoint/2010/main" val="2666055689"/>
              </p:ext>
            </p:extLst>
          </p:nvPr>
        </p:nvGraphicFramePr>
        <p:xfrm>
          <a:off x="0" y="116541"/>
          <a:ext cx="9144000" cy="6657963"/>
        </p:xfrm>
        <a:graphic>
          <a:graphicData uri="http://schemas.openxmlformats.org/drawingml/2006/table">
            <a:tbl>
              <a:tblPr firstRow="1" bandRow="1">
                <a:tableStyleId>{E8B1032C-EA38-4F05-BA0D-38AFFFC7BED3}</a:tableStyleId>
              </a:tblPr>
              <a:tblGrid>
                <a:gridCol w="9144000">
                  <a:extLst>
                    <a:ext uri="{9D8B030D-6E8A-4147-A177-3AD203B41FA5}">
                      <a16:colId xmlns:a16="http://schemas.microsoft.com/office/drawing/2014/main" val="1540282583"/>
                    </a:ext>
                  </a:extLst>
                </a:gridCol>
              </a:tblGrid>
              <a:tr h="640841">
                <a:tc>
                  <a:txBody>
                    <a:bodyPr/>
                    <a:lstStyle/>
                    <a:p>
                      <a:r>
                        <a:rPr kumimoji="1" lang="ja-JP" altLang="en-US" dirty="0"/>
                        <a:t>３「ＯＪＴ・人材育成体系」コース　情報交換時メモ</a:t>
                      </a:r>
                    </a:p>
                  </a:txBody>
                  <a:tcPr>
                    <a:solidFill>
                      <a:srgbClr val="92D050"/>
                    </a:solidFill>
                  </a:tcPr>
                </a:tc>
                <a:extLst>
                  <a:ext uri="{0D108BD9-81ED-4DB2-BD59-A6C34878D82A}">
                    <a16:rowId xmlns:a16="http://schemas.microsoft.com/office/drawing/2014/main" val="1490015565"/>
                  </a:ext>
                </a:extLst>
              </a:tr>
              <a:tr h="585401">
                <a:tc>
                  <a:txBody>
                    <a:bodyPr/>
                    <a:lstStyle/>
                    <a:p>
                      <a:r>
                        <a:rPr kumimoji="1" lang="ja-JP" altLang="en-US" dirty="0"/>
                        <a:t>① コース内容の報告（５分）　　</a:t>
                      </a:r>
                    </a:p>
                  </a:txBody>
                  <a:tcPr/>
                </a:tc>
                <a:extLst>
                  <a:ext uri="{0D108BD9-81ED-4DB2-BD59-A6C34878D82A}">
                    <a16:rowId xmlns:a16="http://schemas.microsoft.com/office/drawing/2014/main" val="2476667226"/>
                  </a:ext>
                </a:extLst>
              </a:tr>
              <a:tr h="1488682">
                <a:tc>
                  <a:txBody>
                    <a:bodyPr/>
                    <a:lstStyle/>
                    <a:p>
                      <a:r>
                        <a:rPr kumimoji="1" lang="zh-TW" altLang="en-US" dirty="0"/>
                        <a:t>　　　　　　　　　　　　</a:t>
                      </a:r>
                      <a:endParaRPr kumimoji="1" lang="en-US" altLang="zh-TW"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2669354632"/>
                  </a:ext>
                </a:extLst>
              </a:tr>
              <a:tr h="585401">
                <a:tc>
                  <a:txBody>
                    <a:bodyPr/>
                    <a:lstStyle/>
                    <a:p>
                      <a:r>
                        <a:rPr kumimoji="1" lang="ja-JP" altLang="en-US" dirty="0"/>
                        <a:t>②質疑及び各都道府県に戻って次年度に向けて取り組む内容等（１０分）　　　　　　　　 </a:t>
                      </a:r>
                    </a:p>
                  </a:txBody>
                  <a:tcPr/>
                </a:tc>
                <a:extLst>
                  <a:ext uri="{0D108BD9-81ED-4DB2-BD59-A6C34878D82A}">
                    <a16:rowId xmlns:a16="http://schemas.microsoft.com/office/drawing/2014/main" val="1353771408"/>
                  </a:ext>
                </a:extLst>
              </a:tr>
              <a:tr h="2056847">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1495695770"/>
                  </a:ext>
                </a:extLst>
              </a:tr>
            </a:tbl>
          </a:graphicData>
        </a:graphic>
      </p:graphicFrame>
    </p:spTree>
    <p:extLst>
      <p:ext uri="{BB962C8B-B14F-4D97-AF65-F5344CB8AC3E}">
        <p14:creationId xmlns:p14="http://schemas.microsoft.com/office/powerpoint/2010/main" val="3336569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750F3A31-6590-45D1-84EA-9DE1BB5D1AE2}"/>
              </a:ext>
            </a:extLst>
          </p:cNvPr>
          <p:cNvGraphicFramePr>
            <a:graphicFrameLocks noGrp="1"/>
          </p:cNvGraphicFramePr>
          <p:nvPr>
            <p:extLst>
              <p:ext uri="{D42A27DB-BD31-4B8C-83A1-F6EECF244321}">
                <p14:modId xmlns:p14="http://schemas.microsoft.com/office/powerpoint/2010/main" val="1670132491"/>
              </p:ext>
            </p:extLst>
          </p:nvPr>
        </p:nvGraphicFramePr>
        <p:xfrm>
          <a:off x="0" y="116541"/>
          <a:ext cx="9144000" cy="6657963"/>
        </p:xfrm>
        <a:graphic>
          <a:graphicData uri="http://schemas.openxmlformats.org/drawingml/2006/table">
            <a:tbl>
              <a:tblPr firstRow="1" bandRow="1">
                <a:tableStyleId>{E8B1032C-EA38-4F05-BA0D-38AFFFC7BED3}</a:tableStyleId>
              </a:tblPr>
              <a:tblGrid>
                <a:gridCol w="9144000">
                  <a:extLst>
                    <a:ext uri="{9D8B030D-6E8A-4147-A177-3AD203B41FA5}">
                      <a16:colId xmlns:a16="http://schemas.microsoft.com/office/drawing/2014/main" val="1540282583"/>
                    </a:ext>
                  </a:extLst>
                </a:gridCol>
              </a:tblGrid>
              <a:tr h="640841">
                <a:tc>
                  <a:txBody>
                    <a:bodyPr/>
                    <a:lstStyle/>
                    <a:p>
                      <a:r>
                        <a:rPr kumimoji="1" lang="ja-JP" altLang="en-US" dirty="0"/>
                        <a:t>４「自治体職員」コース　情報交換時メモ</a:t>
                      </a:r>
                    </a:p>
                  </a:txBody>
                  <a:tcPr>
                    <a:solidFill>
                      <a:srgbClr val="92D050"/>
                    </a:solidFill>
                  </a:tcPr>
                </a:tc>
                <a:extLst>
                  <a:ext uri="{0D108BD9-81ED-4DB2-BD59-A6C34878D82A}">
                    <a16:rowId xmlns:a16="http://schemas.microsoft.com/office/drawing/2014/main" val="1490015565"/>
                  </a:ext>
                </a:extLst>
              </a:tr>
              <a:tr h="585401">
                <a:tc>
                  <a:txBody>
                    <a:bodyPr/>
                    <a:lstStyle/>
                    <a:p>
                      <a:r>
                        <a:rPr kumimoji="1" lang="ja-JP" altLang="en-US" dirty="0"/>
                        <a:t>① コース内容の報告（５分）　　</a:t>
                      </a:r>
                    </a:p>
                  </a:txBody>
                  <a:tcPr/>
                </a:tc>
                <a:extLst>
                  <a:ext uri="{0D108BD9-81ED-4DB2-BD59-A6C34878D82A}">
                    <a16:rowId xmlns:a16="http://schemas.microsoft.com/office/drawing/2014/main" val="2476667226"/>
                  </a:ext>
                </a:extLst>
              </a:tr>
              <a:tr h="1488682">
                <a:tc>
                  <a:txBody>
                    <a:bodyPr/>
                    <a:lstStyle/>
                    <a:p>
                      <a:r>
                        <a:rPr kumimoji="1" lang="zh-TW" altLang="en-US" dirty="0"/>
                        <a:t>　　　　　　　　　　　　</a:t>
                      </a:r>
                      <a:endParaRPr kumimoji="1" lang="en-US" altLang="zh-TW"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2669354632"/>
                  </a:ext>
                </a:extLst>
              </a:tr>
              <a:tr h="585401">
                <a:tc>
                  <a:txBody>
                    <a:bodyPr/>
                    <a:lstStyle/>
                    <a:p>
                      <a:r>
                        <a:rPr kumimoji="1" lang="ja-JP" altLang="en-US" dirty="0"/>
                        <a:t>②質疑及び各都道府県に戻って次年度に向けて取り組む内容等（１０分）　　　　　　　　 </a:t>
                      </a:r>
                    </a:p>
                  </a:txBody>
                  <a:tcPr/>
                </a:tc>
                <a:extLst>
                  <a:ext uri="{0D108BD9-81ED-4DB2-BD59-A6C34878D82A}">
                    <a16:rowId xmlns:a16="http://schemas.microsoft.com/office/drawing/2014/main" val="1353771408"/>
                  </a:ext>
                </a:extLst>
              </a:tr>
              <a:tr h="2056847">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1495695770"/>
                  </a:ext>
                </a:extLst>
              </a:tr>
            </a:tbl>
          </a:graphicData>
        </a:graphic>
      </p:graphicFrame>
    </p:spTree>
    <p:extLst>
      <p:ext uri="{BB962C8B-B14F-4D97-AF65-F5344CB8AC3E}">
        <p14:creationId xmlns:p14="http://schemas.microsoft.com/office/powerpoint/2010/main" val="3766744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90500" y="917912"/>
            <a:ext cx="8763000" cy="5755422"/>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１．「ケアマネジメント基礎」コース</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２．「地域づくり」コース</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３．「ＯＪＴ・人材育成体系」コース</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４．「自治体職員」コース</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全体</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142874" y="200025"/>
            <a:ext cx="8779321" cy="514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ＰＧ０５　共有・まとめ・研修の振り返り</a:t>
            </a:r>
            <a:r>
              <a:rPr kumimoji="1" lang="en-US" altLang="ja-JP" sz="2400" b="1" dirty="0"/>
              <a:t>16:40</a:t>
            </a:r>
            <a:r>
              <a:rPr kumimoji="1" lang="ja-JP" altLang="en-US" sz="2400" b="1" dirty="0"/>
              <a:t>～</a:t>
            </a:r>
            <a:r>
              <a:rPr kumimoji="1" lang="en-US" altLang="ja-JP" sz="2400" b="1" dirty="0"/>
              <a:t>16:55(15</a:t>
            </a:r>
            <a:r>
              <a:rPr kumimoji="1" lang="ja-JP" altLang="en-US" sz="2400" b="1" dirty="0"/>
              <a:t>分</a:t>
            </a:r>
            <a:r>
              <a:rPr kumimoji="1" lang="en-US" altLang="ja-JP" sz="2400" b="1" dirty="0"/>
              <a:t>)</a:t>
            </a:r>
            <a:endParaRPr kumimoji="1" lang="ja-JP" altLang="en-US" sz="2400" b="1" dirty="0"/>
          </a:p>
        </p:txBody>
      </p:sp>
      <p:sp>
        <p:nvSpPr>
          <p:cNvPr id="9" name="スライド番号プレースホルダー 4"/>
          <p:cNvSpPr>
            <a:spLocks noGrp="1"/>
          </p:cNvSpPr>
          <p:nvPr>
            <p:ph type="sldNum" sz="quarter" idx="12"/>
          </p:nvPr>
        </p:nvSpPr>
        <p:spPr>
          <a:xfrm>
            <a:off x="6457950" y="6356351"/>
            <a:ext cx="2057400" cy="365125"/>
          </a:xfrm>
        </p:spPr>
        <p:txBody>
          <a:bodyPr/>
          <a:lstStyle/>
          <a:p>
            <a:fld id="{D2D8002D-B5B0-4BAC-B1F6-782DDCCE6D9C}" type="slidenum">
              <a:rPr kumimoji="1" lang="ja-JP" altLang="en-US" smtClean="0"/>
              <a:t>12</a:t>
            </a:fld>
            <a:endParaRPr kumimoji="1" lang="ja-JP" altLang="en-US" dirty="0"/>
          </a:p>
        </p:txBody>
      </p:sp>
    </p:spTree>
    <p:extLst>
      <p:ext uri="{BB962C8B-B14F-4D97-AF65-F5344CB8AC3E}">
        <p14:creationId xmlns:p14="http://schemas.microsoft.com/office/powerpoint/2010/main" val="684445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ABD54988-201D-4606-83B2-62E15EC8FC8E}"/>
              </a:ext>
            </a:extLst>
          </p:cNvPr>
          <p:cNvSpPr/>
          <p:nvPr/>
        </p:nvSpPr>
        <p:spPr>
          <a:xfrm>
            <a:off x="41561" y="4515209"/>
            <a:ext cx="8959273" cy="1029853"/>
          </a:xfrm>
          <a:prstGeom prst="roundRect">
            <a:avLst>
              <a:gd name="adj" fmla="val 1206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68AC4B53-225A-4D68-930D-B171FE70E175}"/>
              </a:ext>
            </a:extLst>
          </p:cNvPr>
          <p:cNvSpPr/>
          <p:nvPr/>
        </p:nvSpPr>
        <p:spPr>
          <a:xfrm>
            <a:off x="41562" y="2914074"/>
            <a:ext cx="8959273" cy="1293091"/>
          </a:xfrm>
          <a:prstGeom prst="roundRect">
            <a:avLst>
              <a:gd name="adj" fmla="val 1206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60EDF4F5-8EFF-4359-99B3-4CB8C06A612B}"/>
              </a:ext>
            </a:extLst>
          </p:cNvPr>
          <p:cNvSpPr/>
          <p:nvPr/>
        </p:nvSpPr>
        <p:spPr>
          <a:xfrm>
            <a:off x="0" y="1357745"/>
            <a:ext cx="8959273" cy="1293091"/>
          </a:xfrm>
          <a:prstGeom prst="roundRect">
            <a:avLst>
              <a:gd name="adj" fmla="val 1206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41562" y="453051"/>
            <a:ext cx="9144000" cy="5078313"/>
          </a:xfrm>
          <a:prstGeom prst="rect">
            <a:avLst/>
          </a:prstGeom>
          <a:noFill/>
        </p:spPr>
        <p:txBody>
          <a:bodyPr wrap="square" rtlCol="0">
            <a:spAutoFit/>
          </a:bodyPr>
          <a:lstStyle/>
          <a:p>
            <a:r>
              <a:rPr kumimoji="1" lang="en-US" altLang="ja-JP" sz="3600" b="1" dirty="0">
                <a:highlight>
                  <a:srgbClr val="FFFF00"/>
                </a:highlight>
              </a:rPr>
              <a:t>PG03</a:t>
            </a:r>
            <a:r>
              <a:rPr kumimoji="1" lang="ja-JP" altLang="en-US" sz="3600" b="1" dirty="0">
                <a:highlight>
                  <a:srgbClr val="FFFF00"/>
                </a:highlight>
              </a:rPr>
              <a:t>～</a:t>
            </a:r>
            <a:r>
              <a:rPr kumimoji="1" lang="en-US" altLang="ja-JP" sz="3600" b="1" dirty="0">
                <a:highlight>
                  <a:srgbClr val="FFFF00"/>
                </a:highlight>
              </a:rPr>
              <a:t>PG05</a:t>
            </a:r>
          </a:p>
          <a:p>
            <a:endParaRPr kumimoji="1" lang="en-US" altLang="ja-JP" sz="2400" b="1" dirty="0"/>
          </a:p>
          <a:p>
            <a:r>
              <a:rPr kumimoji="1" lang="en-US" altLang="ja-JP" sz="2400" b="1" dirty="0">
                <a:highlight>
                  <a:srgbClr val="FFFF00"/>
                </a:highlight>
              </a:rPr>
              <a:t>PG03</a:t>
            </a:r>
            <a:r>
              <a:rPr kumimoji="1" lang="ja-JP" altLang="en-US" sz="2400" b="1" dirty="0"/>
              <a:t>　</a:t>
            </a:r>
            <a:r>
              <a:rPr kumimoji="1" lang="en-US" altLang="ja-JP" sz="2400" b="1" dirty="0"/>
              <a:t>15:40</a:t>
            </a:r>
            <a:r>
              <a:rPr kumimoji="1" lang="ja-JP" altLang="en-US" sz="2400" b="1" dirty="0"/>
              <a:t>～</a:t>
            </a:r>
            <a:r>
              <a:rPr kumimoji="1" lang="en-US" altLang="ja-JP" sz="2400" b="1" dirty="0"/>
              <a:t>15:55(15</a:t>
            </a:r>
            <a:r>
              <a:rPr kumimoji="1" lang="ja-JP" altLang="en-US" sz="2400" b="1" dirty="0"/>
              <a:t>分</a:t>
            </a:r>
            <a:r>
              <a:rPr kumimoji="1" lang="en-US" altLang="ja-JP" sz="2400" b="1" dirty="0"/>
              <a:t>)</a:t>
            </a:r>
            <a:r>
              <a:rPr kumimoji="1" lang="ja-JP" altLang="en-US" sz="2400" b="1" dirty="0"/>
              <a:t>　／全体</a:t>
            </a:r>
            <a:endParaRPr kumimoji="1" lang="en-US" altLang="ja-JP" sz="2400" b="1" dirty="0"/>
          </a:p>
          <a:p>
            <a:r>
              <a:rPr kumimoji="1" lang="ja-JP" altLang="en-US" sz="2400" b="1" dirty="0"/>
              <a:t>　　○次年度に向けた課題整理とアクションプラン作成</a:t>
            </a:r>
            <a:r>
              <a:rPr kumimoji="1" lang="en-US" altLang="ja-JP" sz="2400" b="1" dirty="0"/>
              <a:t>Ⅰ</a:t>
            </a:r>
          </a:p>
          <a:p>
            <a:r>
              <a:rPr kumimoji="1" lang="ja-JP" altLang="en-US" sz="2400" b="1" dirty="0"/>
              <a:t>　　　　（全体導入</a:t>
            </a:r>
            <a:r>
              <a:rPr kumimoji="1" lang="en-US" altLang="ja-JP" sz="2400" b="1" dirty="0"/>
              <a:t>5</a:t>
            </a:r>
            <a:r>
              <a:rPr kumimoji="1" lang="ja-JP" altLang="en-US" sz="2400" b="1" dirty="0"/>
              <a:t>分・個人ワーク</a:t>
            </a:r>
            <a:r>
              <a:rPr kumimoji="1" lang="en-US" altLang="ja-JP" sz="2400" b="1" dirty="0"/>
              <a:t>10</a:t>
            </a:r>
            <a:r>
              <a:rPr kumimoji="1" lang="ja-JP" altLang="en-US" sz="2400" b="1" dirty="0"/>
              <a:t>分）</a:t>
            </a:r>
            <a:r>
              <a:rPr kumimoji="1" lang="ja-JP" altLang="en-US" sz="2800" b="1" dirty="0"/>
              <a:t>　</a:t>
            </a:r>
            <a:endParaRPr kumimoji="1" lang="en-US" altLang="ja-JP" sz="2400" b="1" dirty="0"/>
          </a:p>
          <a:p>
            <a:endParaRPr kumimoji="1" lang="en-US" altLang="ja-JP" sz="2400" b="1" dirty="0"/>
          </a:p>
          <a:p>
            <a:r>
              <a:rPr kumimoji="1" lang="en-US" altLang="ja-JP" sz="2400" b="1" dirty="0">
                <a:highlight>
                  <a:srgbClr val="FFFF00"/>
                </a:highlight>
              </a:rPr>
              <a:t>PG04</a:t>
            </a:r>
            <a:r>
              <a:rPr kumimoji="1" lang="ja-JP" altLang="en-US" sz="2400" b="1" dirty="0"/>
              <a:t>　</a:t>
            </a:r>
            <a:r>
              <a:rPr kumimoji="1" lang="en-US" altLang="ja-JP" sz="2400" b="1" dirty="0"/>
              <a:t>15:55</a:t>
            </a:r>
            <a:r>
              <a:rPr kumimoji="1" lang="ja-JP" altLang="en-US" sz="2400" b="1" dirty="0"/>
              <a:t>～</a:t>
            </a:r>
            <a:r>
              <a:rPr kumimoji="1" lang="en-US" altLang="ja-JP" sz="2400" b="1" dirty="0"/>
              <a:t>16:40(45</a:t>
            </a:r>
            <a:r>
              <a:rPr kumimoji="1" lang="ja-JP" altLang="en-US" sz="2400" b="1" dirty="0"/>
              <a:t>分</a:t>
            </a:r>
            <a:r>
              <a:rPr kumimoji="1" lang="en-US" altLang="ja-JP" sz="2400" b="1" dirty="0"/>
              <a:t>)</a:t>
            </a:r>
            <a:r>
              <a:rPr kumimoji="1" lang="ja-JP" altLang="en-US" sz="2400" b="1" dirty="0"/>
              <a:t>　／各都道府県別ブレイクアウトルーム</a:t>
            </a:r>
            <a:endParaRPr kumimoji="1" lang="en-US" altLang="ja-JP" sz="2400" b="1" dirty="0"/>
          </a:p>
          <a:p>
            <a:r>
              <a:rPr kumimoji="1" lang="ja-JP" altLang="en-US" sz="2400" b="1" dirty="0"/>
              <a:t>　　○次年度に向けた課題整理とアクションプラン作成</a:t>
            </a:r>
            <a:r>
              <a:rPr kumimoji="1" lang="en-US" altLang="ja-JP" sz="2400" b="1" dirty="0"/>
              <a:t>Ⅱ</a:t>
            </a:r>
          </a:p>
          <a:p>
            <a:r>
              <a:rPr kumimoji="1" lang="ja-JP" altLang="en-US" sz="2400" b="1" dirty="0"/>
              <a:t>　　　　（都道府県での協議：</a:t>
            </a:r>
            <a:r>
              <a:rPr kumimoji="1" lang="ja-JP" altLang="en-US" sz="1200" b="1" dirty="0"/>
              <a:t>各コースの内容の共有と課題整理、アクションプラン作成 </a:t>
            </a:r>
            <a:r>
              <a:rPr kumimoji="1" lang="en-US" altLang="ja-JP" sz="1200" b="1" dirty="0"/>
              <a:t>※</a:t>
            </a:r>
            <a:r>
              <a:rPr kumimoji="1" lang="ja-JP" altLang="en-US" sz="1200" b="1" dirty="0"/>
              <a:t>全体共有含む</a:t>
            </a:r>
            <a:r>
              <a:rPr kumimoji="1" lang="ja-JP" altLang="en-US" sz="2400" b="1" dirty="0"/>
              <a:t>）</a:t>
            </a:r>
            <a:endParaRPr kumimoji="1" lang="en-US" altLang="ja-JP" sz="2400" b="1" dirty="0"/>
          </a:p>
          <a:p>
            <a:endParaRPr kumimoji="1" lang="en-US" altLang="ja-JP" sz="2000" b="1" dirty="0"/>
          </a:p>
          <a:p>
            <a:endParaRPr kumimoji="1" lang="en-US" altLang="ja-JP" sz="2400" b="1" dirty="0"/>
          </a:p>
          <a:p>
            <a:r>
              <a:rPr kumimoji="1" lang="en-US" altLang="ja-JP" sz="2400" b="1" dirty="0">
                <a:highlight>
                  <a:srgbClr val="FFFF00"/>
                </a:highlight>
              </a:rPr>
              <a:t>PG05</a:t>
            </a:r>
            <a:r>
              <a:rPr kumimoji="1" lang="ja-JP" altLang="en-US" sz="2400" b="1" dirty="0"/>
              <a:t>　</a:t>
            </a:r>
            <a:r>
              <a:rPr kumimoji="1" lang="en-US" altLang="ja-JP" sz="2400" b="1" dirty="0"/>
              <a:t>16:40</a:t>
            </a:r>
            <a:r>
              <a:rPr kumimoji="1" lang="ja-JP" altLang="en-US" sz="2400" b="1" dirty="0"/>
              <a:t>～</a:t>
            </a:r>
            <a:r>
              <a:rPr kumimoji="1" lang="en-US" altLang="ja-JP" sz="2400" b="1" dirty="0"/>
              <a:t>16:55(15</a:t>
            </a:r>
            <a:r>
              <a:rPr kumimoji="1" lang="ja-JP" altLang="en-US" sz="2400" b="1" dirty="0"/>
              <a:t>分</a:t>
            </a:r>
            <a:r>
              <a:rPr kumimoji="1" lang="en-US" altLang="ja-JP" sz="2400" b="1" dirty="0"/>
              <a:t>)</a:t>
            </a:r>
            <a:r>
              <a:rPr kumimoji="1" lang="ja-JP" altLang="en-US" sz="2400" b="1" dirty="0"/>
              <a:t>　</a:t>
            </a:r>
            <a:r>
              <a:rPr kumimoji="1" lang="en-US" altLang="ja-JP" sz="2400" b="1" dirty="0"/>
              <a:t> </a:t>
            </a:r>
            <a:r>
              <a:rPr kumimoji="1" lang="ja-JP" altLang="en-US" sz="2400" b="1" dirty="0"/>
              <a:t>／全体</a:t>
            </a:r>
            <a:endParaRPr kumimoji="1" lang="en-US" altLang="ja-JP" sz="2400" b="1" dirty="0"/>
          </a:p>
          <a:p>
            <a:r>
              <a:rPr kumimoji="1" lang="ja-JP" altLang="en-US" sz="2400" b="1" dirty="0"/>
              <a:t>　　○研修の振り返り</a:t>
            </a:r>
            <a:endParaRPr kumimoji="1" lang="ja-JP" altLang="en-US" sz="2800" dirty="0">
              <a:latin typeface="+mn-ea"/>
            </a:endParaRPr>
          </a:p>
        </p:txBody>
      </p:sp>
      <p:sp>
        <p:nvSpPr>
          <p:cNvPr id="3" name="テキスト ボックス 2"/>
          <p:cNvSpPr txBox="1"/>
          <p:nvPr/>
        </p:nvSpPr>
        <p:spPr>
          <a:xfrm>
            <a:off x="724775" y="83719"/>
            <a:ext cx="8098714" cy="369332"/>
          </a:xfrm>
          <a:prstGeom prst="rect">
            <a:avLst/>
          </a:prstGeom>
          <a:noFill/>
        </p:spPr>
        <p:txBody>
          <a:bodyPr wrap="square" rtlCol="0">
            <a:spAutoFit/>
          </a:bodyPr>
          <a:lstStyle/>
          <a:p>
            <a:pPr algn="ctr"/>
            <a:r>
              <a:rPr kumimoji="1" lang="ja-JP" altLang="en-US" dirty="0"/>
              <a:t>令和６年度 　相談支援従事者指導者養成研修（フォローアップ部分）　</a:t>
            </a:r>
            <a:r>
              <a:rPr kumimoji="1" lang="en-US" altLang="ja-JP" dirty="0"/>
              <a:t>【R7.3.7】</a:t>
            </a:r>
            <a:endParaRPr kumimoji="1" lang="ja-JP" altLang="en-US" dirty="0"/>
          </a:p>
        </p:txBody>
      </p:sp>
      <p:sp>
        <p:nvSpPr>
          <p:cNvPr id="4" name="テキスト ボックス 3"/>
          <p:cNvSpPr txBox="1"/>
          <p:nvPr/>
        </p:nvSpPr>
        <p:spPr>
          <a:xfrm>
            <a:off x="724775" y="5893692"/>
            <a:ext cx="8377663" cy="400110"/>
          </a:xfrm>
          <a:prstGeom prst="rect">
            <a:avLst/>
          </a:prstGeom>
          <a:noFill/>
        </p:spPr>
        <p:txBody>
          <a:bodyPr wrap="square" rtlCol="0">
            <a:spAutoFit/>
          </a:bodyPr>
          <a:lstStyle/>
          <a:p>
            <a:r>
              <a:rPr kumimoji="1" lang="ja-JP" altLang="en-US" sz="2000" dirty="0"/>
              <a:t>鈴木智敦・各コース講師（コア検討委員）・小川　陽</a:t>
            </a:r>
          </a:p>
        </p:txBody>
      </p:sp>
    </p:spTree>
    <p:extLst>
      <p:ext uri="{BB962C8B-B14F-4D97-AF65-F5344CB8AC3E}">
        <p14:creationId xmlns:p14="http://schemas.microsoft.com/office/powerpoint/2010/main" val="493464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81000" y="1031488"/>
            <a:ext cx="8541195" cy="5201424"/>
          </a:xfrm>
          <a:prstGeom prst="rect">
            <a:avLst/>
          </a:prstGeom>
          <a:noFill/>
        </p:spPr>
        <p:txBody>
          <a:bodyPr wrap="square" rtlCol="0">
            <a:spAutoFit/>
          </a:bodyPr>
          <a:lstStyle/>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１．ケアマネジメント基礎コース</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２．地域づくりコース</a:t>
            </a: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p>
          <a:p>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３．ＯＪＴ・人材育成体系コース</a:t>
            </a: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2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４．自治体職員コース</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8" name="正方形/長方形 7"/>
          <p:cNvSpPr/>
          <p:nvPr/>
        </p:nvSpPr>
        <p:spPr>
          <a:xfrm>
            <a:off x="142874" y="20002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本日、学んだ各コース</a:t>
            </a:r>
          </a:p>
        </p:txBody>
      </p:sp>
      <p:sp>
        <p:nvSpPr>
          <p:cNvPr id="9" name="スライド番号プレースホルダー 4"/>
          <p:cNvSpPr>
            <a:spLocks noGrp="1"/>
          </p:cNvSpPr>
          <p:nvPr>
            <p:ph type="sldNum" sz="quarter" idx="12"/>
          </p:nvPr>
        </p:nvSpPr>
        <p:spPr>
          <a:xfrm>
            <a:off x="6457950" y="6356351"/>
            <a:ext cx="2057400" cy="365125"/>
          </a:xfrm>
        </p:spPr>
        <p:txBody>
          <a:bodyPr/>
          <a:lstStyle/>
          <a:p>
            <a:fld id="{D2D8002D-B5B0-4BAC-B1F6-782DDCCE6D9C}" type="slidenum">
              <a:rPr kumimoji="1" lang="ja-JP" altLang="en-US" smtClean="0"/>
              <a:t>3</a:t>
            </a:fld>
            <a:endParaRPr kumimoji="1" lang="ja-JP" altLang="en-US" dirty="0"/>
          </a:p>
        </p:txBody>
      </p:sp>
    </p:spTree>
    <p:extLst>
      <p:ext uri="{BB962C8B-B14F-4D97-AF65-F5344CB8AC3E}">
        <p14:creationId xmlns:p14="http://schemas.microsoft.com/office/powerpoint/2010/main" val="3211177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13766" y="942975"/>
            <a:ext cx="8608430" cy="2246769"/>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相談支援専門員研修関連事項について、令和６年度の各都道府県の取り組み状況を振り返りつつ、</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各コース別に参加し学んだ重要事項や他都道府県の取り組み状況を踏まえ、</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次年度に向けた課題整理とアクションプランを作成する。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（各個人ワーク）</a:t>
            </a:r>
          </a:p>
        </p:txBody>
      </p:sp>
      <p:sp>
        <p:nvSpPr>
          <p:cNvPr id="8" name="正方形/長方形 7"/>
          <p:cNvSpPr/>
          <p:nvPr/>
        </p:nvSpPr>
        <p:spPr>
          <a:xfrm>
            <a:off x="142874" y="20002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ＰＧ０</a:t>
            </a:r>
            <a:r>
              <a:rPr lang="en-US" altLang="ja-JP" sz="2400" dirty="0">
                <a:solidFill>
                  <a:schemeClr val="bg1"/>
                </a:solidFill>
                <a:latin typeface="ＤＦ特太ゴシック体" panose="020B0509000000000000" pitchFamily="49" charset="-128"/>
                <a:ea typeface="ＤＦ特太ゴシック体" panose="020B0509000000000000" pitchFamily="49" charset="-128"/>
              </a:rPr>
              <a:t>3</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　このプログラムのねらい（目的）</a:t>
            </a:r>
          </a:p>
        </p:txBody>
      </p:sp>
      <p:sp>
        <p:nvSpPr>
          <p:cNvPr id="9" name="スライド番号プレースホルダー 4"/>
          <p:cNvSpPr>
            <a:spLocks noGrp="1"/>
          </p:cNvSpPr>
          <p:nvPr>
            <p:ph type="sldNum" sz="quarter" idx="12"/>
          </p:nvPr>
        </p:nvSpPr>
        <p:spPr>
          <a:xfrm>
            <a:off x="6457950" y="6356351"/>
            <a:ext cx="2057400" cy="365125"/>
          </a:xfrm>
        </p:spPr>
        <p:txBody>
          <a:bodyPr/>
          <a:lstStyle/>
          <a:p>
            <a:fld id="{D2D8002D-B5B0-4BAC-B1F6-782DDCCE6D9C}" type="slidenum">
              <a:rPr kumimoji="1" lang="ja-JP" altLang="en-US" smtClean="0"/>
              <a:t>4</a:t>
            </a:fld>
            <a:endParaRPr kumimoji="1" lang="ja-JP" altLang="en-US" dirty="0"/>
          </a:p>
        </p:txBody>
      </p:sp>
      <p:sp>
        <p:nvSpPr>
          <p:cNvPr id="5" name="テキスト ボックス 4"/>
          <p:cNvSpPr txBox="1"/>
          <p:nvPr/>
        </p:nvSpPr>
        <p:spPr>
          <a:xfrm>
            <a:off x="170312" y="4203748"/>
            <a:ext cx="8779321" cy="2246769"/>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進め方（１５分）</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15:40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15:55</a:t>
            </a: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①全体導入　講師によるこのプログラムの説明 　　　</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②各個人で、各都道府県における各コース別の課題を整理し　　</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直し、次年度に向けたアクションプランを記載する。</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＊各自</a:t>
            </a:r>
            <a:r>
              <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PG04</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で、</a:t>
            </a:r>
            <a:r>
              <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分以内で各県で報告できるように準備しておくこと。</a:t>
            </a:r>
          </a:p>
        </p:txBody>
      </p:sp>
      <p:sp>
        <p:nvSpPr>
          <p:cNvPr id="6" name="正方形/長方形 5"/>
          <p:cNvSpPr/>
          <p:nvPr/>
        </p:nvSpPr>
        <p:spPr>
          <a:xfrm>
            <a:off x="142874" y="3509937"/>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このプログラムの流れの概略</a:t>
            </a:r>
          </a:p>
        </p:txBody>
      </p:sp>
    </p:spTree>
    <p:extLst>
      <p:ext uri="{BB962C8B-B14F-4D97-AF65-F5344CB8AC3E}">
        <p14:creationId xmlns:p14="http://schemas.microsoft.com/office/powerpoint/2010/main" val="558263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4008" y="713232"/>
            <a:ext cx="5221224" cy="6044184"/>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 name="角丸四角形 3"/>
          <p:cNvSpPr/>
          <p:nvPr/>
        </p:nvSpPr>
        <p:spPr>
          <a:xfrm>
            <a:off x="143256" y="810768"/>
            <a:ext cx="1776984" cy="332232"/>
          </a:xfrm>
          <a:prstGeom prst="round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研修での気づき等</a:t>
            </a:r>
          </a:p>
        </p:txBody>
      </p:sp>
      <p:sp>
        <p:nvSpPr>
          <p:cNvPr id="5" name="正方形/長方形 4"/>
          <p:cNvSpPr/>
          <p:nvPr/>
        </p:nvSpPr>
        <p:spPr>
          <a:xfrm>
            <a:off x="5364480" y="713232"/>
            <a:ext cx="3706368" cy="3035808"/>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5364480" y="3813048"/>
            <a:ext cx="3706368" cy="2944368"/>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角丸四角形 6"/>
          <p:cNvSpPr/>
          <p:nvPr/>
        </p:nvSpPr>
        <p:spPr>
          <a:xfrm>
            <a:off x="5513832" y="810768"/>
            <a:ext cx="1298448" cy="332232"/>
          </a:xfrm>
          <a:prstGeom prst="round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自県の課題</a:t>
            </a:r>
          </a:p>
        </p:txBody>
      </p:sp>
      <p:sp>
        <p:nvSpPr>
          <p:cNvPr id="8" name="角丸四角形 7"/>
          <p:cNvSpPr/>
          <p:nvPr/>
        </p:nvSpPr>
        <p:spPr>
          <a:xfrm>
            <a:off x="5513832" y="3944112"/>
            <a:ext cx="1947672" cy="332232"/>
          </a:xfrm>
          <a:prstGeom prst="round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次年度取り組むこと</a:t>
            </a:r>
          </a:p>
        </p:txBody>
      </p:sp>
      <p:grpSp>
        <p:nvGrpSpPr>
          <p:cNvPr id="13" name="グループ化 12"/>
          <p:cNvGrpSpPr/>
          <p:nvPr/>
        </p:nvGrpSpPr>
        <p:grpSpPr>
          <a:xfrm>
            <a:off x="155448" y="182880"/>
            <a:ext cx="3730752" cy="448056"/>
            <a:chOff x="173736" y="91440"/>
            <a:chExt cx="3730752" cy="448056"/>
          </a:xfrm>
        </p:grpSpPr>
        <p:sp>
          <p:nvSpPr>
            <p:cNvPr id="2" name="角丸四角形 1"/>
            <p:cNvSpPr/>
            <p:nvPr/>
          </p:nvSpPr>
          <p:spPr>
            <a:xfrm>
              <a:off x="173736" y="91440"/>
              <a:ext cx="3730752" cy="448056"/>
            </a:xfrm>
            <a:prstGeom prst="round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参加したコース：</a:t>
              </a:r>
            </a:p>
          </p:txBody>
        </p:sp>
        <p:sp>
          <p:nvSpPr>
            <p:cNvPr id="9" name="正方形/長方形 8"/>
            <p:cNvSpPr/>
            <p:nvPr/>
          </p:nvSpPr>
          <p:spPr>
            <a:xfrm>
              <a:off x="1719072" y="164592"/>
              <a:ext cx="2066544" cy="29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5" name="角丸四角形 14"/>
          <p:cNvSpPr/>
          <p:nvPr/>
        </p:nvSpPr>
        <p:spPr>
          <a:xfrm>
            <a:off x="3919728" y="182880"/>
            <a:ext cx="2700528" cy="448056"/>
          </a:xfrm>
          <a:prstGeom prst="round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都道府県名：</a:t>
            </a:r>
          </a:p>
        </p:txBody>
      </p:sp>
      <p:sp>
        <p:nvSpPr>
          <p:cNvPr id="16" name="正方形/長方形 15"/>
          <p:cNvSpPr/>
          <p:nvPr/>
        </p:nvSpPr>
        <p:spPr>
          <a:xfrm>
            <a:off x="5089617" y="256032"/>
            <a:ext cx="1375191" cy="2926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4069080" y="9626"/>
            <a:ext cx="5062185" cy="338554"/>
          </a:xfrm>
          <a:prstGeom prst="rect">
            <a:avLst/>
          </a:prstGeom>
          <a:noFill/>
        </p:spPr>
        <p:txBody>
          <a:bodyPr wrap="square" rtlCol="0">
            <a:spAutoFit/>
          </a:bodyPr>
          <a:lstStyle/>
          <a:p>
            <a:pPr lvl="0" algn="r">
              <a:defRPr/>
            </a:pPr>
            <a:r>
              <a:rPr kumimoji="1" lang="ja-JP" altLang="en-US" sz="800" dirty="0">
                <a:solidFill>
                  <a:prstClr val="black"/>
                </a:solidFill>
              </a:rPr>
              <a:t>令和６年度 　相談支援従事者指導者養成研修（フォローアップ部分）　</a:t>
            </a:r>
            <a:r>
              <a:rPr kumimoji="1" lang="en-US" altLang="ja-JP" sz="800" dirty="0">
                <a:solidFill>
                  <a:prstClr val="black"/>
                </a:solidFill>
              </a:rPr>
              <a:t>【R7.3.7】</a:t>
            </a:r>
          </a:p>
          <a:p>
            <a:pPr marL="0" marR="0" lvl="0" indent="0" algn="r"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6879336" y="847344"/>
            <a:ext cx="1770888"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PG01 </a:t>
            </a:r>
            <a:r>
              <a:rPr kumimoji="1"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目標設定で記入</a:t>
            </a:r>
          </a:p>
        </p:txBody>
      </p:sp>
      <p:sp>
        <p:nvSpPr>
          <p:cNvPr id="19" name="テキスト ボックス 18"/>
          <p:cNvSpPr txBox="1"/>
          <p:nvPr/>
        </p:nvSpPr>
        <p:spPr>
          <a:xfrm>
            <a:off x="1956816" y="801624"/>
            <a:ext cx="324612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コースでの研修でメモをとりつつ、</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PG03 </a:t>
            </a:r>
            <a:r>
              <a:rPr kumimoji="1"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で整理</a:t>
            </a:r>
          </a:p>
        </p:txBody>
      </p:sp>
      <p:sp>
        <p:nvSpPr>
          <p:cNvPr id="20" name="テキスト ボックス 19"/>
          <p:cNvSpPr txBox="1"/>
          <p:nvPr/>
        </p:nvSpPr>
        <p:spPr>
          <a:xfrm>
            <a:off x="5501097" y="4289516"/>
            <a:ext cx="2170719" cy="41549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PG03 </a:t>
            </a: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で個人で整理し、</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PG04</a:t>
            </a: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で都道府県で共有・まとめ</a:t>
            </a:r>
          </a:p>
        </p:txBody>
      </p:sp>
      <p:sp>
        <p:nvSpPr>
          <p:cNvPr id="21" name="テキスト ボックス 20"/>
          <p:cNvSpPr txBox="1"/>
          <p:nvPr/>
        </p:nvSpPr>
        <p:spPr>
          <a:xfrm>
            <a:off x="6690360" y="239831"/>
            <a:ext cx="237134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本シートを印刷する場合は</a:t>
            </a:r>
            <a:r>
              <a:rPr kumimoji="1" lang="en-US" altLang="ja-JP" sz="10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A4</a:t>
            </a:r>
            <a:r>
              <a:rPr kumimoji="1" lang="ja-JP" altLang="en-US" sz="10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または</a:t>
            </a:r>
            <a:r>
              <a:rPr kumimoji="1" lang="en-US" altLang="ja-JP" sz="10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A3</a:t>
            </a:r>
            <a:r>
              <a:rPr kumimoji="1" lang="ja-JP" altLang="en-US" sz="10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でプリントして活用してください。</a:t>
            </a:r>
          </a:p>
        </p:txBody>
      </p:sp>
      <p:sp>
        <p:nvSpPr>
          <p:cNvPr id="10" name="楕円 9">
            <a:extLst>
              <a:ext uri="{FF2B5EF4-FFF2-40B4-BE49-F238E27FC236}">
                <a16:creationId xmlns:a16="http://schemas.microsoft.com/office/drawing/2014/main" id="{F5DB6605-916C-4F71-8A7E-796CF9CD4AE0}"/>
              </a:ext>
            </a:extLst>
          </p:cNvPr>
          <p:cNvSpPr/>
          <p:nvPr/>
        </p:nvSpPr>
        <p:spPr>
          <a:xfrm>
            <a:off x="1770287" y="755702"/>
            <a:ext cx="2794155" cy="507587"/>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a:extLst>
              <a:ext uri="{FF2B5EF4-FFF2-40B4-BE49-F238E27FC236}">
                <a16:creationId xmlns:a16="http://schemas.microsoft.com/office/drawing/2014/main" id="{4B45A163-A6A9-46F5-800A-6EBDB3889307}"/>
              </a:ext>
            </a:extLst>
          </p:cNvPr>
          <p:cNvSpPr/>
          <p:nvPr/>
        </p:nvSpPr>
        <p:spPr>
          <a:xfrm>
            <a:off x="5411124" y="4266432"/>
            <a:ext cx="2558472" cy="46166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66477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81000" y="851054"/>
            <a:ext cx="8541195" cy="1938992"/>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①各コースで学んだ内容について情報共有を図る。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②各コース別担当から見た、各都道府県の良い点や課題を整理し、</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次年度に向けた取り組み（アクションプラン）を提示・たたき台とし　て、簡単な意見交換をする。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③都道府県に戻ってからの具体的な検討・対応等につなげる。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④全体に戻り、</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日のまとめ</a:t>
            </a:r>
          </a:p>
        </p:txBody>
      </p:sp>
      <p:sp>
        <p:nvSpPr>
          <p:cNvPr id="8" name="正方形/長方形 7"/>
          <p:cNvSpPr/>
          <p:nvPr/>
        </p:nvSpPr>
        <p:spPr>
          <a:xfrm>
            <a:off x="142874" y="20002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ＰＧ０</a:t>
            </a:r>
            <a:r>
              <a:rPr lang="en-US" altLang="ja-JP" sz="2400" dirty="0">
                <a:solidFill>
                  <a:schemeClr val="bg1"/>
                </a:solidFill>
                <a:latin typeface="ＤＦ特太ゴシック体" panose="020B0509000000000000" pitchFamily="49" charset="-128"/>
                <a:ea typeface="ＤＦ特太ゴシック体" panose="020B0509000000000000" pitchFamily="49" charset="-128"/>
              </a:rPr>
              <a:t>3</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・ＰＧ０</a:t>
            </a:r>
            <a:r>
              <a:rPr lang="en-US" altLang="ja-JP" sz="2400" dirty="0">
                <a:solidFill>
                  <a:schemeClr val="bg1"/>
                </a:solidFill>
                <a:latin typeface="ＤＦ特太ゴシック体" panose="020B0509000000000000" pitchFamily="49" charset="-128"/>
                <a:ea typeface="ＤＦ特太ゴシック体" panose="020B0509000000000000" pitchFamily="49" charset="-128"/>
              </a:rPr>
              <a:t>4</a:t>
            </a:r>
            <a:r>
              <a:rPr lang="ja-JP" altLang="en-US" sz="2400" dirty="0">
                <a:solidFill>
                  <a:schemeClr val="bg1"/>
                </a:solidFill>
                <a:latin typeface="ＤＦ特太ゴシック体" panose="020B0509000000000000" pitchFamily="49" charset="-128"/>
                <a:ea typeface="ＤＦ特太ゴシック体" panose="020B0509000000000000" pitchFamily="49" charset="-128"/>
              </a:rPr>
              <a:t>　このプログラムのねらい（目的）</a:t>
            </a:r>
          </a:p>
        </p:txBody>
      </p:sp>
      <p:sp>
        <p:nvSpPr>
          <p:cNvPr id="9" name="スライド番号プレースホルダー 4"/>
          <p:cNvSpPr>
            <a:spLocks noGrp="1"/>
          </p:cNvSpPr>
          <p:nvPr>
            <p:ph type="sldNum" sz="quarter" idx="12"/>
          </p:nvPr>
        </p:nvSpPr>
        <p:spPr>
          <a:xfrm>
            <a:off x="6457950" y="6356351"/>
            <a:ext cx="2057400" cy="365125"/>
          </a:xfrm>
        </p:spPr>
        <p:txBody>
          <a:bodyPr/>
          <a:lstStyle/>
          <a:p>
            <a:fld id="{D2D8002D-B5B0-4BAC-B1F6-782DDCCE6D9C}" type="slidenum">
              <a:rPr kumimoji="1" lang="ja-JP" altLang="en-US" smtClean="0"/>
              <a:t>6</a:t>
            </a:fld>
            <a:endParaRPr kumimoji="1" lang="ja-JP" altLang="en-US" dirty="0"/>
          </a:p>
        </p:txBody>
      </p:sp>
      <p:sp>
        <p:nvSpPr>
          <p:cNvPr id="5" name="テキスト ボックス 4"/>
          <p:cNvSpPr txBox="1"/>
          <p:nvPr/>
        </p:nvSpPr>
        <p:spPr>
          <a:xfrm>
            <a:off x="74979" y="3429000"/>
            <a:ext cx="9153235" cy="2862322"/>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進め方（４０分）</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15:55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16:40</a:t>
            </a: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PG</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０</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都道府県での共有・協議（</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15:55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16:40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① 報告及び情報交換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４）</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分報告＋</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分意見交換（アクションプラン等））</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４コース</a:t>
            </a: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３．ＰＧ０４　全体共有・まとめ・研修の振り返り（</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16:40</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16:55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①各講師から</a:t>
            </a: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②全体のまとめ</a:t>
            </a:r>
          </a:p>
        </p:txBody>
      </p:sp>
      <p:sp>
        <p:nvSpPr>
          <p:cNvPr id="6" name="正方形/長方形 5"/>
          <p:cNvSpPr/>
          <p:nvPr/>
        </p:nvSpPr>
        <p:spPr>
          <a:xfrm>
            <a:off x="162606" y="2805019"/>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このプログラムの流れの概略</a:t>
            </a:r>
          </a:p>
        </p:txBody>
      </p:sp>
    </p:spTree>
    <p:extLst>
      <p:ext uri="{BB962C8B-B14F-4D97-AF65-F5344CB8AC3E}">
        <p14:creationId xmlns:p14="http://schemas.microsoft.com/office/powerpoint/2010/main" val="1079576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42874" y="1074509"/>
            <a:ext cx="8779321" cy="4708981"/>
          </a:xfrm>
          <a:prstGeom prst="rect">
            <a:avLst/>
          </a:prstGeom>
          <a:noFill/>
        </p:spPr>
        <p:txBody>
          <a:bodyPr wrap="square" rtlCol="0">
            <a:spAutoFit/>
          </a:bodyPr>
          <a:lstStyle/>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●情報交換の進め方（概ねの流れ・時間配分）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①各受講コース別ポイント・アクションプラン報告　５分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②質疑及び各都道府県へ戻っての取り組み事項の協議５分</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それぞれのコース別内容をポイントを絞って報告をする。①</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各コース担当の整理をたたき台として意見交換をする。</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各都道府県へ戻って活かせる内容、今後検討すべき事をまとめる。②</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４０分経つと全体共有に切り替わります。</a:t>
            </a:r>
          </a:p>
          <a:p>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指示がある場合はチャットを通じて行います。</a:t>
            </a:r>
          </a:p>
        </p:txBody>
      </p:sp>
      <p:sp>
        <p:nvSpPr>
          <p:cNvPr id="8" name="正方形/長方形 7"/>
          <p:cNvSpPr/>
          <p:nvPr/>
        </p:nvSpPr>
        <p:spPr>
          <a:xfrm>
            <a:off x="142874" y="20002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bg1"/>
                </a:solidFill>
                <a:latin typeface="ＤＦ特太ゴシック体" panose="020B0509000000000000" pitchFamily="49" charset="-128"/>
                <a:ea typeface="ＤＦ特太ゴシック体" panose="020B0509000000000000" pitchFamily="49" charset="-128"/>
              </a:rPr>
              <a:t>情報交換（ブレイクアウト後）の進め方：都道府県単位</a:t>
            </a:r>
          </a:p>
        </p:txBody>
      </p:sp>
      <p:sp>
        <p:nvSpPr>
          <p:cNvPr id="9" name="スライド番号プレースホルダー 4"/>
          <p:cNvSpPr>
            <a:spLocks noGrp="1"/>
          </p:cNvSpPr>
          <p:nvPr>
            <p:ph type="sldNum" sz="quarter" idx="12"/>
          </p:nvPr>
        </p:nvSpPr>
        <p:spPr>
          <a:xfrm>
            <a:off x="6457950" y="6356351"/>
            <a:ext cx="2057400" cy="365125"/>
          </a:xfrm>
        </p:spPr>
        <p:txBody>
          <a:bodyPr/>
          <a:lstStyle/>
          <a:p>
            <a:fld id="{D2D8002D-B5B0-4BAC-B1F6-782DDCCE6D9C}" type="slidenum">
              <a:rPr kumimoji="1" lang="ja-JP" altLang="en-US" smtClean="0"/>
              <a:t>7</a:t>
            </a:fld>
            <a:endParaRPr kumimoji="1" lang="ja-JP" altLang="en-US" dirty="0"/>
          </a:p>
        </p:txBody>
      </p:sp>
      <p:sp>
        <p:nvSpPr>
          <p:cNvPr id="6" name="右中かっこ 5">
            <a:extLst>
              <a:ext uri="{FF2B5EF4-FFF2-40B4-BE49-F238E27FC236}">
                <a16:creationId xmlns:a16="http://schemas.microsoft.com/office/drawing/2014/main" id="{5642C4BF-412E-4EC1-8237-7EDC2FFD8E71}"/>
              </a:ext>
            </a:extLst>
          </p:cNvPr>
          <p:cNvSpPr/>
          <p:nvPr/>
        </p:nvSpPr>
        <p:spPr>
          <a:xfrm>
            <a:off x="7486650" y="1425915"/>
            <a:ext cx="125507" cy="977154"/>
          </a:xfrm>
          <a:prstGeom prst="righ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6215B24E-C6CE-4162-9459-1B0A3257C857}"/>
              </a:ext>
            </a:extLst>
          </p:cNvPr>
          <p:cNvSpPr txBox="1"/>
          <p:nvPr/>
        </p:nvSpPr>
        <p:spPr>
          <a:xfrm>
            <a:off x="7680036" y="1591327"/>
            <a:ext cx="1159164" cy="646331"/>
          </a:xfrm>
          <a:prstGeom prst="rect">
            <a:avLst/>
          </a:prstGeom>
          <a:noFill/>
        </p:spPr>
        <p:txBody>
          <a:bodyPr wrap="square" rtlCol="0">
            <a:spAutoFit/>
          </a:bodyPr>
          <a:lstStyle/>
          <a:p>
            <a:r>
              <a:rPr kumimoji="1" lang="en-US" altLang="ja-JP" dirty="0"/>
              <a:t>10</a:t>
            </a:r>
            <a:r>
              <a:rPr kumimoji="1" lang="ja-JP" altLang="en-US" dirty="0"/>
              <a:t>分</a:t>
            </a:r>
            <a:r>
              <a:rPr kumimoji="1" lang="en-US" altLang="ja-JP" dirty="0"/>
              <a:t>×</a:t>
            </a:r>
            <a:r>
              <a:rPr kumimoji="1" lang="ja-JP" altLang="en-US" dirty="0"/>
              <a:t>４＝</a:t>
            </a:r>
            <a:r>
              <a:rPr kumimoji="1" lang="en-US" altLang="ja-JP" dirty="0"/>
              <a:t>40</a:t>
            </a:r>
            <a:r>
              <a:rPr kumimoji="1" lang="ja-JP" altLang="en-US" dirty="0"/>
              <a:t>分</a:t>
            </a:r>
          </a:p>
        </p:txBody>
      </p:sp>
    </p:spTree>
    <p:extLst>
      <p:ext uri="{BB962C8B-B14F-4D97-AF65-F5344CB8AC3E}">
        <p14:creationId xmlns:p14="http://schemas.microsoft.com/office/powerpoint/2010/main" val="2552993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750F3A31-6590-45D1-84EA-9DE1BB5D1AE2}"/>
              </a:ext>
            </a:extLst>
          </p:cNvPr>
          <p:cNvGraphicFramePr>
            <a:graphicFrameLocks noGrp="1"/>
          </p:cNvGraphicFramePr>
          <p:nvPr>
            <p:extLst>
              <p:ext uri="{D42A27DB-BD31-4B8C-83A1-F6EECF244321}">
                <p14:modId xmlns:p14="http://schemas.microsoft.com/office/powerpoint/2010/main" val="4050491076"/>
              </p:ext>
            </p:extLst>
          </p:nvPr>
        </p:nvGraphicFramePr>
        <p:xfrm>
          <a:off x="0" y="116541"/>
          <a:ext cx="9144000" cy="6657963"/>
        </p:xfrm>
        <a:graphic>
          <a:graphicData uri="http://schemas.openxmlformats.org/drawingml/2006/table">
            <a:tbl>
              <a:tblPr firstRow="1" bandRow="1">
                <a:tableStyleId>{E8B1032C-EA38-4F05-BA0D-38AFFFC7BED3}</a:tableStyleId>
              </a:tblPr>
              <a:tblGrid>
                <a:gridCol w="9144000">
                  <a:extLst>
                    <a:ext uri="{9D8B030D-6E8A-4147-A177-3AD203B41FA5}">
                      <a16:colId xmlns:a16="http://schemas.microsoft.com/office/drawing/2014/main" val="1540282583"/>
                    </a:ext>
                  </a:extLst>
                </a:gridCol>
              </a:tblGrid>
              <a:tr h="640841">
                <a:tc>
                  <a:txBody>
                    <a:bodyPr/>
                    <a:lstStyle/>
                    <a:p>
                      <a:r>
                        <a:rPr kumimoji="1" lang="ja-JP" altLang="en-US" dirty="0"/>
                        <a:t>１「ケアマネジメント基礎」コース　情報交換時メモ</a:t>
                      </a:r>
                    </a:p>
                  </a:txBody>
                  <a:tcPr>
                    <a:solidFill>
                      <a:srgbClr val="92D050"/>
                    </a:solidFill>
                  </a:tcPr>
                </a:tc>
                <a:extLst>
                  <a:ext uri="{0D108BD9-81ED-4DB2-BD59-A6C34878D82A}">
                    <a16:rowId xmlns:a16="http://schemas.microsoft.com/office/drawing/2014/main" val="1490015565"/>
                  </a:ext>
                </a:extLst>
              </a:tr>
              <a:tr h="585401">
                <a:tc>
                  <a:txBody>
                    <a:bodyPr/>
                    <a:lstStyle/>
                    <a:p>
                      <a:r>
                        <a:rPr kumimoji="1" lang="ja-JP" altLang="en-US" dirty="0"/>
                        <a:t>① コース内容の報告（５分）　　</a:t>
                      </a:r>
                    </a:p>
                  </a:txBody>
                  <a:tcPr/>
                </a:tc>
                <a:extLst>
                  <a:ext uri="{0D108BD9-81ED-4DB2-BD59-A6C34878D82A}">
                    <a16:rowId xmlns:a16="http://schemas.microsoft.com/office/drawing/2014/main" val="2476667226"/>
                  </a:ext>
                </a:extLst>
              </a:tr>
              <a:tr h="1488682">
                <a:tc>
                  <a:txBody>
                    <a:bodyPr/>
                    <a:lstStyle/>
                    <a:p>
                      <a:r>
                        <a:rPr kumimoji="1" lang="zh-TW" altLang="en-US" dirty="0"/>
                        <a:t>　　　　　　　　　　　　</a:t>
                      </a:r>
                      <a:endParaRPr kumimoji="1" lang="en-US" altLang="zh-TW"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2669354632"/>
                  </a:ext>
                </a:extLst>
              </a:tr>
              <a:tr h="585401">
                <a:tc>
                  <a:txBody>
                    <a:bodyPr/>
                    <a:lstStyle/>
                    <a:p>
                      <a:r>
                        <a:rPr kumimoji="1" lang="ja-JP" altLang="en-US" dirty="0"/>
                        <a:t>②質疑及び各都道府県に戻って次年度に向けて取り組む内容等（１０分）　　　　　　　　 </a:t>
                      </a:r>
                    </a:p>
                  </a:txBody>
                  <a:tcPr/>
                </a:tc>
                <a:extLst>
                  <a:ext uri="{0D108BD9-81ED-4DB2-BD59-A6C34878D82A}">
                    <a16:rowId xmlns:a16="http://schemas.microsoft.com/office/drawing/2014/main" val="1353771408"/>
                  </a:ext>
                </a:extLst>
              </a:tr>
              <a:tr h="2056847">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1495695770"/>
                  </a:ext>
                </a:extLst>
              </a:tr>
            </a:tbl>
          </a:graphicData>
        </a:graphic>
      </p:graphicFrame>
    </p:spTree>
    <p:extLst>
      <p:ext uri="{BB962C8B-B14F-4D97-AF65-F5344CB8AC3E}">
        <p14:creationId xmlns:p14="http://schemas.microsoft.com/office/powerpoint/2010/main" val="2764901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2">
            <a:extLst>
              <a:ext uri="{FF2B5EF4-FFF2-40B4-BE49-F238E27FC236}">
                <a16:creationId xmlns:a16="http://schemas.microsoft.com/office/drawing/2014/main" id="{750F3A31-6590-45D1-84EA-9DE1BB5D1AE2}"/>
              </a:ext>
            </a:extLst>
          </p:cNvPr>
          <p:cNvGraphicFramePr>
            <a:graphicFrameLocks noGrp="1"/>
          </p:cNvGraphicFramePr>
          <p:nvPr>
            <p:extLst>
              <p:ext uri="{D42A27DB-BD31-4B8C-83A1-F6EECF244321}">
                <p14:modId xmlns:p14="http://schemas.microsoft.com/office/powerpoint/2010/main" val="710902833"/>
              </p:ext>
            </p:extLst>
          </p:nvPr>
        </p:nvGraphicFramePr>
        <p:xfrm>
          <a:off x="0" y="116541"/>
          <a:ext cx="9144000" cy="6657963"/>
        </p:xfrm>
        <a:graphic>
          <a:graphicData uri="http://schemas.openxmlformats.org/drawingml/2006/table">
            <a:tbl>
              <a:tblPr firstRow="1" bandRow="1">
                <a:tableStyleId>{E8B1032C-EA38-4F05-BA0D-38AFFFC7BED3}</a:tableStyleId>
              </a:tblPr>
              <a:tblGrid>
                <a:gridCol w="9144000">
                  <a:extLst>
                    <a:ext uri="{9D8B030D-6E8A-4147-A177-3AD203B41FA5}">
                      <a16:colId xmlns:a16="http://schemas.microsoft.com/office/drawing/2014/main" val="1540282583"/>
                    </a:ext>
                  </a:extLst>
                </a:gridCol>
              </a:tblGrid>
              <a:tr h="640841">
                <a:tc>
                  <a:txBody>
                    <a:bodyPr/>
                    <a:lstStyle/>
                    <a:p>
                      <a:r>
                        <a:rPr kumimoji="1" lang="ja-JP" altLang="en-US" dirty="0"/>
                        <a:t>２「地域づくり」コース　情報交換時メモ</a:t>
                      </a:r>
                    </a:p>
                  </a:txBody>
                  <a:tcPr>
                    <a:solidFill>
                      <a:srgbClr val="92D050"/>
                    </a:solidFill>
                  </a:tcPr>
                </a:tc>
                <a:extLst>
                  <a:ext uri="{0D108BD9-81ED-4DB2-BD59-A6C34878D82A}">
                    <a16:rowId xmlns:a16="http://schemas.microsoft.com/office/drawing/2014/main" val="1490015565"/>
                  </a:ext>
                </a:extLst>
              </a:tr>
              <a:tr h="585401">
                <a:tc>
                  <a:txBody>
                    <a:bodyPr/>
                    <a:lstStyle/>
                    <a:p>
                      <a:r>
                        <a:rPr kumimoji="1" lang="ja-JP" altLang="en-US" dirty="0"/>
                        <a:t>① コース内容の報告（５分）　　</a:t>
                      </a:r>
                    </a:p>
                  </a:txBody>
                  <a:tcPr/>
                </a:tc>
                <a:extLst>
                  <a:ext uri="{0D108BD9-81ED-4DB2-BD59-A6C34878D82A}">
                    <a16:rowId xmlns:a16="http://schemas.microsoft.com/office/drawing/2014/main" val="2476667226"/>
                  </a:ext>
                </a:extLst>
              </a:tr>
              <a:tr h="1488682">
                <a:tc>
                  <a:txBody>
                    <a:bodyPr/>
                    <a:lstStyle/>
                    <a:p>
                      <a:r>
                        <a:rPr kumimoji="1" lang="zh-TW" altLang="en-US" dirty="0"/>
                        <a:t>　　　　　　　　　　　　</a:t>
                      </a:r>
                      <a:endParaRPr kumimoji="1" lang="en-US" altLang="zh-TW"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2669354632"/>
                  </a:ext>
                </a:extLst>
              </a:tr>
              <a:tr h="585401">
                <a:tc>
                  <a:txBody>
                    <a:bodyPr/>
                    <a:lstStyle/>
                    <a:p>
                      <a:r>
                        <a:rPr kumimoji="1" lang="ja-JP" altLang="en-US" dirty="0"/>
                        <a:t>②質疑及び各都道府県に戻って次年度に向けて取り組む内容等（１０分）　　　　　　　　 </a:t>
                      </a:r>
                    </a:p>
                  </a:txBody>
                  <a:tcPr/>
                </a:tc>
                <a:extLst>
                  <a:ext uri="{0D108BD9-81ED-4DB2-BD59-A6C34878D82A}">
                    <a16:rowId xmlns:a16="http://schemas.microsoft.com/office/drawing/2014/main" val="1353771408"/>
                  </a:ext>
                </a:extLst>
              </a:tr>
              <a:tr h="2056847">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1495695770"/>
                  </a:ext>
                </a:extLst>
              </a:tr>
            </a:tbl>
          </a:graphicData>
        </a:graphic>
      </p:graphicFrame>
    </p:spTree>
    <p:extLst>
      <p:ext uri="{BB962C8B-B14F-4D97-AF65-F5344CB8AC3E}">
        <p14:creationId xmlns:p14="http://schemas.microsoft.com/office/powerpoint/2010/main" val="10905906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63dbbe5-076b-4606-a03b-9598f5f2f35a" xsi:nil="true"/>
    <lcf76f155ced4ddcb4097134ff3c332f xmlns="a6f9f875-7af9-4528-8c5c-fc377319d8fb">
      <Terms xmlns="http://schemas.microsoft.com/office/infopath/2007/PartnerControls"/>
    </lcf76f155ced4ddcb4097134ff3c332f>
    <Owner xmlns="a6f9f875-7af9-4528-8c5c-fc377319d8fb">
      <UserInfo>
        <DisplayName/>
        <AccountId xsi:nil="true"/>
        <AccountType/>
      </UserInfo>
    </Owner>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FE48289A34AAF4DBF52C0BE2CE99ECE" ma:contentTypeVersion="14" ma:contentTypeDescription="新しいドキュメントを作成します。" ma:contentTypeScope="" ma:versionID="b27dcce5609776f42105145c094a6636">
  <xsd:schema xmlns:xsd="http://www.w3.org/2001/XMLSchema" xmlns:xs="http://www.w3.org/2001/XMLSchema" xmlns:p="http://schemas.microsoft.com/office/2006/metadata/properties" xmlns:ns2="a6f9f875-7af9-4528-8c5c-fc377319d8fb" xmlns:ns3="263dbbe5-076b-4606-a03b-9598f5f2f35a" targetNamespace="http://schemas.microsoft.com/office/2006/metadata/properties" ma:root="true" ma:fieldsID="3cbf8a2414edea615ff60a627a5b6c86" ns2:_="" ns3:_="">
    <xsd:import namespace="a6f9f875-7af9-4528-8c5c-fc377319d8fb"/>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f9f875-7af9-4528-8c5c-fc377319d8fb"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1687ae2-0cce-42c8-9382-2835170683ef}"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4F6852-C53A-4526-A2E9-3EDFEBF7281E}">
  <ds:schemaRefs>
    <ds:schemaRef ds:uri="http://schemas.microsoft.com/office/2006/metadata/properties"/>
    <ds:schemaRef ds:uri="http://schemas.microsoft.com/office/infopath/2007/PartnerControls"/>
    <ds:schemaRef ds:uri="263dbbe5-076b-4606-a03b-9598f5f2f35a"/>
    <ds:schemaRef ds:uri="a6f9f875-7af9-4528-8c5c-fc377319d8fb"/>
  </ds:schemaRefs>
</ds:datastoreItem>
</file>

<file path=customXml/itemProps2.xml><?xml version="1.0" encoding="utf-8"?>
<ds:datastoreItem xmlns:ds="http://schemas.openxmlformats.org/officeDocument/2006/customXml" ds:itemID="{F3FA6199-C945-4B2D-9B7D-76209AA2C9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f9f875-7af9-4528-8c5c-fc377319d8fb"/>
    <ds:schemaRef ds:uri="263dbbe5-076b-4606-a03b-9598f5f2f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A35F29-97FB-47D9-900C-D13D653607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256</TotalTime>
  <Words>947</Words>
  <Application>Microsoft Office PowerPoint</Application>
  <PresentationFormat>画面に合わせる (4:3)</PresentationFormat>
  <Paragraphs>186</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12</vt:i4>
      </vt:variant>
    </vt:vector>
  </HeadingPairs>
  <TitlesOfParts>
    <vt:vector size="20" baseType="lpstr">
      <vt:lpstr>ＤＦ特太ゴシック体</vt:lpstr>
      <vt:lpstr>メイリオ</vt:lpstr>
      <vt:lpstr>游ゴシック</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布野 晃平(funo-kouhei.8h7)</dc:creator>
  <cp:lastModifiedBy>古川 紗帆(furukawa-saho.88b)</cp:lastModifiedBy>
  <cp:revision>13</cp:revision>
  <dcterms:modified xsi:type="dcterms:W3CDTF">2025-02-20T07:50:01Z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0x010100FFE48289A34AAF4DBF52C0BE2CE99ECE</vt:lpwstr>
  </property>
  <property fmtid="{D5CDD505-2E9C-101B-9397-08002B2CF9AE}" pid="3" name="MediaServiceImageTags">
    <vt:lpwstr/>
  </property>
</Properties>
</file>