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5" r:id="rId3"/>
    <p:sldMasterId id="2147483697" r:id="rId4"/>
  </p:sldMasterIdLst>
  <p:notesMasterIdLst>
    <p:notesMasterId r:id="rId32"/>
  </p:notesMasterIdLst>
  <p:sldIdLst>
    <p:sldId id="257" r:id="rId5"/>
    <p:sldId id="256" r:id="rId6"/>
    <p:sldId id="259" r:id="rId7"/>
    <p:sldId id="1802" r:id="rId8"/>
    <p:sldId id="1330" r:id="rId9"/>
    <p:sldId id="1325" r:id="rId10"/>
    <p:sldId id="1326" r:id="rId11"/>
    <p:sldId id="1327" r:id="rId12"/>
    <p:sldId id="1302" r:id="rId13"/>
    <p:sldId id="1807" r:id="rId14"/>
    <p:sldId id="1806" r:id="rId15"/>
    <p:sldId id="1808" r:id="rId16"/>
    <p:sldId id="1289" r:id="rId17"/>
    <p:sldId id="1805" r:id="rId18"/>
    <p:sldId id="1292" r:id="rId19"/>
    <p:sldId id="1231" r:id="rId20"/>
    <p:sldId id="258" r:id="rId21"/>
    <p:sldId id="262" r:id="rId22"/>
    <p:sldId id="264" r:id="rId23"/>
    <p:sldId id="1332" r:id="rId24"/>
    <p:sldId id="484" r:id="rId25"/>
    <p:sldId id="952" r:id="rId26"/>
    <p:sldId id="359" r:id="rId27"/>
    <p:sldId id="360" r:id="rId28"/>
    <p:sldId id="363" r:id="rId29"/>
    <p:sldId id="364" r:id="rId30"/>
    <p:sldId id="1331"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52" autoAdjust="0"/>
    <p:restoredTop sz="88189" autoAdjust="0"/>
  </p:normalViewPr>
  <p:slideViewPr>
    <p:cSldViewPr snapToGrid="0">
      <p:cViewPr varScale="1">
        <p:scale>
          <a:sx n="105" d="100"/>
          <a:sy n="105" d="100"/>
        </p:scale>
        <p:origin x="1452" y="102"/>
      </p:cViewPr>
      <p:guideLst/>
    </p:cSldViewPr>
  </p:slideViewPr>
  <p:outlineViewPr>
    <p:cViewPr>
      <p:scale>
        <a:sx n="33" d="100"/>
        <a:sy n="33" d="100"/>
      </p:scale>
      <p:origin x="0" y="-7140"/>
    </p:cViewPr>
  </p:outlineViewPr>
  <p:notesTextViewPr>
    <p:cViewPr>
      <p:scale>
        <a:sx n="1" d="1"/>
        <a:sy n="1" d="1"/>
      </p:scale>
      <p:origin x="0" y="0"/>
    </p:cViewPr>
  </p:notesTextViewPr>
  <p:notesViewPr>
    <p:cSldViewPr snapToGrid="0">
      <p:cViewPr varScale="1">
        <p:scale>
          <a:sx n="90" d="100"/>
          <a:sy n="90" d="100"/>
        </p:scale>
        <p:origin x="3588" y="1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82B863-31EE-4057-ABC2-84C5D0AA3227}" type="datetimeFigureOut">
              <a:rPr kumimoji="1" lang="ja-JP" altLang="en-US" smtClean="0"/>
              <a:t>2024/11/12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CCD9BE-1535-40A1-A671-199C6033309C}" type="slidenum">
              <a:rPr kumimoji="1" lang="ja-JP" altLang="en-US" smtClean="0"/>
              <a:t>‹#›</a:t>
            </a:fld>
            <a:endParaRPr kumimoji="1" lang="ja-JP" altLang="en-US"/>
          </a:p>
        </p:txBody>
      </p:sp>
    </p:spTree>
    <p:extLst>
      <p:ext uri="{BB962C8B-B14F-4D97-AF65-F5344CB8AC3E}">
        <p14:creationId xmlns:p14="http://schemas.microsoft.com/office/powerpoint/2010/main" val="248636890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DCCD9BE-1535-40A1-A671-199C6033309C}" type="slidenum">
              <a:rPr kumimoji="1" lang="ja-JP" altLang="en-US" smtClean="0"/>
              <a:t>2</a:t>
            </a:fld>
            <a:endParaRPr kumimoji="1" lang="ja-JP" altLang="en-US"/>
          </a:p>
        </p:txBody>
      </p:sp>
    </p:spTree>
    <p:extLst>
      <p:ext uri="{BB962C8B-B14F-4D97-AF65-F5344CB8AC3E}">
        <p14:creationId xmlns:p14="http://schemas.microsoft.com/office/powerpoint/2010/main" val="24936631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DCCD9BE-1535-40A1-A671-199C6033309C}" type="slidenum">
              <a:rPr kumimoji="1" lang="ja-JP" altLang="en-US" smtClean="0"/>
              <a:t>11</a:t>
            </a:fld>
            <a:endParaRPr kumimoji="1" lang="ja-JP" altLang="en-US"/>
          </a:p>
        </p:txBody>
      </p:sp>
    </p:spTree>
    <p:extLst>
      <p:ext uri="{BB962C8B-B14F-4D97-AF65-F5344CB8AC3E}">
        <p14:creationId xmlns:p14="http://schemas.microsoft.com/office/powerpoint/2010/main" val="30830904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DCCD9BE-1535-40A1-A671-199C6033309C}" type="slidenum">
              <a:rPr kumimoji="1" lang="ja-JP" altLang="en-US" smtClean="0"/>
              <a:t>12</a:t>
            </a:fld>
            <a:endParaRPr kumimoji="1" lang="ja-JP" altLang="en-US"/>
          </a:p>
        </p:txBody>
      </p:sp>
    </p:spTree>
    <p:extLst>
      <p:ext uri="{BB962C8B-B14F-4D97-AF65-F5344CB8AC3E}">
        <p14:creationId xmlns:p14="http://schemas.microsoft.com/office/powerpoint/2010/main" val="30169180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DCCD9BE-1535-40A1-A671-199C6033309C}" type="slidenum">
              <a:rPr kumimoji="1" lang="ja-JP" altLang="en-US" smtClean="0"/>
              <a:t>13</a:t>
            </a:fld>
            <a:endParaRPr kumimoji="1" lang="ja-JP" altLang="en-US"/>
          </a:p>
        </p:txBody>
      </p:sp>
    </p:spTree>
    <p:extLst>
      <p:ext uri="{BB962C8B-B14F-4D97-AF65-F5344CB8AC3E}">
        <p14:creationId xmlns:p14="http://schemas.microsoft.com/office/powerpoint/2010/main" val="17070947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DCCD9BE-1535-40A1-A671-199C6033309C}" type="slidenum">
              <a:rPr kumimoji="1" lang="ja-JP" altLang="en-US" smtClean="0"/>
              <a:t>14</a:t>
            </a:fld>
            <a:endParaRPr kumimoji="1" lang="ja-JP" altLang="en-US"/>
          </a:p>
        </p:txBody>
      </p:sp>
    </p:spTree>
    <p:extLst>
      <p:ext uri="{BB962C8B-B14F-4D97-AF65-F5344CB8AC3E}">
        <p14:creationId xmlns:p14="http://schemas.microsoft.com/office/powerpoint/2010/main" val="2033569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DCCD9BE-1535-40A1-A671-199C6033309C}" type="slidenum">
              <a:rPr kumimoji="1" lang="ja-JP" altLang="en-US" smtClean="0"/>
              <a:t>15</a:t>
            </a:fld>
            <a:endParaRPr kumimoji="1" lang="ja-JP" altLang="en-US"/>
          </a:p>
        </p:txBody>
      </p:sp>
    </p:spTree>
    <p:extLst>
      <p:ext uri="{BB962C8B-B14F-4D97-AF65-F5344CB8AC3E}">
        <p14:creationId xmlns:p14="http://schemas.microsoft.com/office/powerpoint/2010/main" val="426726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DCCD9BE-1535-40A1-A671-199C6033309C}" type="slidenum">
              <a:rPr kumimoji="1" lang="ja-JP" altLang="en-US" smtClean="0"/>
              <a:t>16</a:t>
            </a:fld>
            <a:endParaRPr kumimoji="1" lang="ja-JP" altLang="en-US"/>
          </a:p>
        </p:txBody>
      </p:sp>
    </p:spTree>
    <p:extLst>
      <p:ext uri="{BB962C8B-B14F-4D97-AF65-F5344CB8AC3E}">
        <p14:creationId xmlns:p14="http://schemas.microsoft.com/office/powerpoint/2010/main" val="21735658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DCCD9BE-1535-40A1-A671-199C6033309C}" type="slidenum">
              <a:rPr kumimoji="1" lang="ja-JP" altLang="en-US" smtClean="0"/>
              <a:t>17</a:t>
            </a:fld>
            <a:endParaRPr kumimoji="1" lang="ja-JP" altLang="en-US"/>
          </a:p>
        </p:txBody>
      </p:sp>
    </p:spTree>
    <p:extLst>
      <p:ext uri="{BB962C8B-B14F-4D97-AF65-F5344CB8AC3E}">
        <p14:creationId xmlns:p14="http://schemas.microsoft.com/office/powerpoint/2010/main" val="35131592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C936D52-512B-47DE-BC94-6C88A56CE986}" type="slidenum">
              <a:rPr kumimoji="1" lang="en-US" altLang="ja-JP"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4296849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DCCD9BE-1535-40A1-A671-199C6033309C}" type="slidenum">
              <a:rPr kumimoji="1" lang="ja-JP" altLang="en-US" smtClean="0"/>
              <a:t>19</a:t>
            </a:fld>
            <a:endParaRPr kumimoji="1" lang="ja-JP" altLang="en-US"/>
          </a:p>
        </p:txBody>
      </p:sp>
    </p:spTree>
    <p:extLst>
      <p:ext uri="{BB962C8B-B14F-4D97-AF65-F5344CB8AC3E}">
        <p14:creationId xmlns:p14="http://schemas.microsoft.com/office/powerpoint/2010/main" val="20601181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DCCD9BE-1535-40A1-A671-199C6033309C}" type="slidenum">
              <a:rPr kumimoji="1" lang="ja-JP" altLang="en-US" smtClean="0"/>
              <a:t>20</a:t>
            </a:fld>
            <a:endParaRPr kumimoji="1" lang="ja-JP" altLang="en-US"/>
          </a:p>
        </p:txBody>
      </p:sp>
    </p:spTree>
    <p:extLst>
      <p:ext uri="{BB962C8B-B14F-4D97-AF65-F5344CB8AC3E}">
        <p14:creationId xmlns:p14="http://schemas.microsoft.com/office/powerpoint/2010/main" val="30813702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C936D52-512B-47DE-BC94-6C88A56CE986}" type="slidenum">
              <a:rPr lang="en-US" altLang="ja-JP" smtClean="0"/>
              <a:pPr/>
              <a:t>3</a:t>
            </a:fld>
            <a:endParaRPr lang="ja-JP" altLang="en-US"/>
          </a:p>
        </p:txBody>
      </p:sp>
    </p:spTree>
    <p:extLst>
      <p:ext uri="{BB962C8B-B14F-4D97-AF65-F5344CB8AC3E}">
        <p14:creationId xmlns:p14="http://schemas.microsoft.com/office/powerpoint/2010/main" val="36479271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DCCD9BE-1535-40A1-A671-199C6033309C}" type="slidenum">
              <a:rPr kumimoji="1" lang="ja-JP" altLang="en-US" smtClean="0"/>
              <a:t>21</a:t>
            </a:fld>
            <a:endParaRPr kumimoji="1" lang="ja-JP" altLang="en-US"/>
          </a:p>
        </p:txBody>
      </p:sp>
    </p:spTree>
    <p:extLst>
      <p:ext uri="{BB962C8B-B14F-4D97-AF65-F5344CB8AC3E}">
        <p14:creationId xmlns:p14="http://schemas.microsoft.com/office/powerpoint/2010/main" val="6700002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DCCD9BE-1535-40A1-A671-199C6033309C}" type="slidenum">
              <a:rPr kumimoji="1" lang="ja-JP" altLang="en-US" smtClean="0"/>
              <a:t>22</a:t>
            </a:fld>
            <a:endParaRPr kumimoji="1" lang="ja-JP" altLang="en-US"/>
          </a:p>
        </p:txBody>
      </p:sp>
    </p:spTree>
    <p:extLst>
      <p:ext uri="{BB962C8B-B14F-4D97-AF65-F5344CB8AC3E}">
        <p14:creationId xmlns:p14="http://schemas.microsoft.com/office/powerpoint/2010/main" val="11023490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DCCD9BE-1535-40A1-A671-199C6033309C}" type="slidenum">
              <a:rPr kumimoji="1" lang="ja-JP" altLang="en-US" smtClean="0"/>
              <a:t>23</a:t>
            </a:fld>
            <a:endParaRPr kumimoji="1" lang="ja-JP" altLang="en-US"/>
          </a:p>
        </p:txBody>
      </p:sp>
    </p:spTree>
    <p:extLst>
      <p:ext uri="{BB962C8B-B14F-4D97-AF65-F5344CB8AC3E}">
        <p14:creationId xmlns:p14="http://schemas.microsoft.com/office/powerpoint/2010/main" val="22867284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DCCD9BE-1535-40A1-A671-199C6033309C}" type="slidenum">
              <a:rPr kumimoji="1" lang="ja-JP" altLang="en-US" smtClean="0"/>
              <a:t>24</a:t>
            </a:fld>
            <a:endParaRPr kumimoji="1" lang="ja-JP" altLang="en-US"/>
          </a:p>
        </p:txBody>
      </p:sp>
    </p:spTree>
    <p:extLst>
      <p:ext uri="{BB962C8B-B14F-4D97-AF65-F5344CB8AC3E}">
        <p14:creationId xmlns:p14="http://schemas.microsoft.com/office/powerpoint/2010/main" val="30794091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DCCD9BE-1535-40A1-A671-199C6033309C}" type="slidenum">
              <a:rPr kumimoji="1" lang="ja-JP" altLang="en-US" smtClean="0"/>
              <a:t>25</a:t>
            </a:fld>
            <a:endParaRPr kumimoji="1" lang="ja-JP" altLang="en-US"/>
          </a:p>
        </p:txBody>
      </p:sp>
    </p:spTree>
    <p:extLst>
      <p:ext uri="{BB962C8B-B14F-4D97-AF65-F5344CB8AC3E}">
        <p14:creationId xmlns:p14="http://schemas.microsoft.com/office/powerpoint/2010/main" val="10942350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DCCD9BE-1535-40A1-A671-199C6033309C}" type="slidenum">
              <a:rPr kumimoji="1" lang="ja-JP" altLang="en-US" smtClean="0"/>
              <a:t>26</a:t>
            </a:fld>
            <a:endParaRPr kumimoji="1" lang="ja-JP" altLang="en-US"/>
          </a:p>
        </p:txBody>
      </p:sp>
    </p:spTree>
    <p:extLst>
      <p:ext uri="{BB962C8B-B14F-4D97-AF65-F5344CB8AC3E}">
        <p14:creationId xmlns:p14="http://schemas.microsoft.com/office/powerpoint/2010/main" val="19606467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DCCD9BE-1535-40A1-A671-199C6033309C}" type="slidenum">
              <a:rPr kumimoji="1" lang="ja-JP" altLang="en-US" smtClean="0"/>
              <a:t>27</a:t>
            </a:fld>
            <a:endParaRPr kumimoji="1" lang="ja-JP" altLang="en-US"/>
          </a:p>
        </p:txBody>
      </p:sp>
    </p:spTree>
    <p:extLst>
      <p:ext uri="{BB962C8B-B14F-4D97-AF65-F5344CB8AC3E}">
        <p14:creationId xmlns:p14="http://schemas.microsoft.com/office/powerpoint/2010/main" val="32549710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DCCD9BE-1535-40A1-A671-199C6033309C}" type="slidenum">
              <a:rPr kumimoji="1" lang="ja-JP" altLang="en-US" smtClean="0"/>
              <a:t>4</a:t>
            </a:fld>
            <a:endParaRPr kumimoji="1" lang="ja-JP" altLang="en-US"/>
          </a:p>
        </p:txBody>
      </p:sp>
    </p:spTree>
    <p:extLst>
      <p:ext uri="{BB962C8B-B14F-4D97-AF65-F5344CB8AC3E}">
        <p14:creationId xmlns:p14="http://schemas.microsoft.com/office/powerpoint/2010/main" val="25898994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DCCD9BE-1535-40A1-A671-199C6033309C}" type="slidenum">
              <a:rPr kumimoji="1" lang="ja-JP" altLang="en-US" smtClean="0"/>
              <a:t>5</a:t>
            </a:fld>
            <a:endParaRPr kumimoji="1" lang="ja-JP" altLang="en-US"/>
          </a:p>
        </p:txBody>
      </p:sp>
    </p:spTree>
    <p:extLst>
      <p:ext uri="{BB962C8B-B14F-4D97-AF65-F5344CB8AC3E}">
        <p14:creationId xmlns:p14="http://schemas.microsoft.com/office/powerpoint/2010/main" val="32266671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DCCD9BE-1535-40A1-A671-199C6033309C}" type="slidenum">
              <a:rPr kumimoji="1" lang="ja-JP" altLang="en-US" smtClean="0"/>
              <a:t>6</a:t>
            </a:fld>
            <a:endParaRPr kumimoji="1" lang="ja-JP" altLang="en-US"/>
          </a:p>
        </p:txBody>
      </p:sp>
    </p:spTree>
    <p:extLst>
      <p:ext uri="{BB962C8B-B14F-4D97-AF65-F5344CB8AC3E}">
        <p14:creationId xmlns:p14="http://schemas.microsoft.com/office/powerpoint/2010/main" val="2776442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DCCD9BE-1535-40A1-A671-199C6033309C}" type="slidenum">
              <a:rPr kumimoji="1" lang="ja-JP" altLang="en-US" smtClean="0"/>
              <a:t>7</a:t>
            </a:fld>
            <a:endParaRPr kumimoji="1" lang="ja-JP" altLang="en-US"/>
          </a:p>
        </p:txBody>
      </p:sp>
    </p:spTree>
    <p:extLst>
      <p:ext uri="{BB962C8B-B14F-4D97-AF65-F5344CB8AC3E}">
        <p14:creationId xmlns:p14="http://schemas.microsoft.com/office/powerpoint/2010/main" val="38374653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DCCD9BE-1535-40A1-A671-199C6033309C}" type="slidenum">
              <a:rPr kumimoji="1" lang="ja-JP" altLang="en-US" smtClean="0"/>
              <a:t>8</a:t>
            </a:fld>
            <a:endParaRPr kumimoji="1" lang="ja-JP" altLang="en-US"/>
          </a:p>
        </p:txBody>
      </p:sp>
    </p:spTree>
    <p:extLst>
      <p:ext uri="{BB962C8B-B14F-4D97-AF65-F5344CB8AC3E}">
        <p14:creationId xmlns:p14="http://schemas.microsoft.com/office/powerpoint/2010/main" val="33154431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DCCD9BE-1535-40A1-A671-199C6033309C}" type="slidenum">
              <a:rPr kumimoji="1" lang="ja-JP" altLang="en-US" smtClean="0"/>
              <a:t>9</a:t>
            </a:fld>
            <a:endParaRPr kumimoji="1" lang="ja-JP" altLang="en-US"/>
          </a:p>
        </p:txBody>
      </p:sp>
    </p:spTree>
    <p:extLst>
      <p:ext uri="{BB962C8B-B14F-4D97-AF65-F5344CB8AC3E}">
        <p14:creationId xmlns:p14="http://schemas.microsoft.com/office/powerpoint/2010/main" val="37974375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DCCD9BE-1535-40A1-A671-199C6033309C}" type="slidenum">
              <a:rPr kumimoji="1" lang="ja-JP" altLang="en-US" smtClean="0"/>
              <a:t>10</a:t>
            </a:fld>
            <a:endParaRPr kumimoji="1" lang="ja-JP" altLang="en-US"/>
          </a:p>
        </p:txBody>
      </p:sp>
    </p:spTree>
    <p:extLst>
      <p:ext uri="{BB962C8B-B14F-4D97-AF65-F5344CB8AC3E}">
        <p14:creationId xmlns:p14="http://schemas.microsoft.com/office/powerpoint/2010/main" val="1432012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1680804-3D91-4079-A7BD-275DF5433647}" type="datetimeFigureOut">
              <a:rPr kumimoji="1" lang="ja-JP" altLang="en-US" smtClean="0"/>
              <a:t>2024/11/12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664451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1680804-3D91-4079-A7BD-275DF5433647}" type="datetimeFigureOut">
              <a:rPr kumimoji="1" lang="ja-JP" altLang="en-US" smtClean="0"/>
              <a:t>2024/11/12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1142284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1680804-3D91-4079-A7BD-275DF5433647}" type="datetimeFigureOut">
              <a:rPr kumimoji="1" lang="ja-JP" altLang="en-US" smtClean="0"/>
              <a:t>2024/11/12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10843280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46942F-C404-44BC-B0C0-A16E37E657B0}"/>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0A41B77A-BD9F-41D7-A1AD-8A6D6B9AB83F}"/>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7DE212A0-65EF-4B2C-B0D9-2CF3C452113A}"/>
              </a:ext>
            </a:extLst>
          </p:cNvPr>
          <p:cNvSpPr>
            <a:spLocks noGrp="1"/>
          </p:cNvSpPr>
          <p:nvPr>
            <p:ph type="dt" sz="half" idx="10"/>
          </p:nvPr>
        </p:nvSpPr>
        <p:spPr/>
        <p:txBody>
          <a:bodyPr/>
          <a:lstStyle>
            <a:lvl1pPr>
              <a:defRPr/>
            </a:lvl1pPr>
          </a:lstStyle>
          <a:p>
            <a:endParaRPr lang="en-US" altLang="ja-JP"/>
          </a:p>
        </p:txBody>
      </p:sp>
      <p:sp>
        <p:nvSpPr>
          <p:cNvPr id="5" name="フッター プレースホルダー 4">
            <a:extLst>
              <a:ext uri="{FF2B5EF4-FFF2-40B4-BE49-F238E27FC236}">
                <a16:creationId xmlns:a16="http://schemas.microsoft.com/office/drawing/2014/main" id="{A5113F66-8CA9-43A1-927D-42FB0E2A1E2C}"/>
              </a:ext>
            </a:extLst>
          </p:cNvPr>
          <p:cNvSpPr>
            <a:spLocks noGrp="1"/>
          </p:cNvSpPr>
          <p:nvPr>
            <p:ph type="ftr" sz="quarter" idx="11"/>
          </p:nvPr>
        </p:nvSpPr>
        <p:spPr/>
        <p:txBody>
          <a:bodyPr/>
          <a:lstStyle>
            <a:lvl1pPr>
              <a:defRPr/>
            </a:lvl1pPr>
          </a:lstStyle>
          <a:p>
            <a:endParaRPr lang="en-US" altLang="ja-JP"/>
          </a:p>
        </p:txBody>
      </p:sp>
      <p:sp>
        <p:nvSpPr>
          <p:cNvPr id="6" name="スライド番号プレースホルダー 5">
            <a:extLst>
              <a:ext uri="{FF2B5EF4-FFF2-40B4-BE49-F238E27FC236}">
                <a16:creationId xmlns:a16="http://schemas.microsoft.com/office/drawing/2014/main" id="{1E22090B-9BA4-40D3-A8AC-451B0B33FDED}"/>
              </a:ext>
            </a:extLst>
          </p:cNvPr>
          <p:cNvSpPr>
            <a:spLocks noGrp="1"/>
          </p:cNvSpPr>
          <p:nvPr>
            <p:ph type="sldNum" sz="quarter" idx="12"/>
          </p:nvPr>
        </p:nvSpPr>
        <p:spPr/>
        <p:txBody>
          <a:bodyPr/>
          <a:lstStyle>
            <a:lvl1pPr>
              <a:defRPr/>
            </a:lvl1pPr>
          </a:lstStyle>
          <a:p>
            <a:fld id="{1D96A1B9-5467-4393-9F3C-E72FB1269C33}" type="slidenum">
              <a:rPr lang="en-US" altLang="ja-JP"/>
              <a:pPr/>
              <a:t>‹#›</a:t>
            </a:fld>
            <a:endParaRPr lang="en-US" altLang="ja-JP"/>
          </a:p>
        </p:txBody>
      </p:sp>
    </p:spTree>
    <p:extLst>
      <p:ext uri="{BB962C8B-B14F-4D97-AF65-F5344CB8AC3E}">
        <p14:creationId xmlns:p14="http://schemas.microsoft.com/office/powerpoint/2010/main" val="13923580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1933C4D-33AE-458F-8FD4-D7BC088E49A1}"/>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4903499F-2808-4F52-AFAC-A7C4CF6800A6}"/>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72D4DF7B-E100-43BB-ADE1-69A35D84276F}"/>
              </a:ext>
            </a:extLst>
          </p:cNvPr>
          <p:cNvSpPr>
            <a:spLocks noGrp="1"/>
          </p:cNvSpPr>
          <p:nvPr>
            <p:ph type="dt" sz="half" idx="10"/>
          </p:nvPr>
        </p:nvSpPr>
        <p:spPr/>
        <p:txBody>
          <a:bodyPr/>
          <a:lstStyle>
            <a:lvl1pPr>
              <a:defRPr/>
            </a:lvl1pPr>
          </a:lstStyle>
          <a:p>
            <a:endParaRPr lang="en-US" altLang="ja-JP"/>
          </a:p>
        </p:txBody>
      </p:sp>
      <p:sp>
        <p:nvSpPr>
          <p:cNvPr id="5" name="フッター プレースホルダー 4">
            <a:extLst>
              <a:ext uri="{FF2B5EF4-FFF2-40B4-BE49-F238E27FC236}">
                <a16:creationId xmlns:a16="http://schemas.microsoft.com/office/drawing/2014/main" id="{0EA8C5CE-71CA-41CE-B53D-4C6BB03C4C8A}"/>
              </a:ext>
            </a:extLst>
          </p:cNvPr>
          <p:cNvSpPr>
            <a:spLocks noGrp="1"/>
          </p:cNvSpPr>
          <p:nvPr>
            <p:ph type="ftr" sz="quarter" idx="11"/>
          </p:nvPr>
        </p:nvSpPr>
        <p:spPr/>
        <p:txBody>
          <a:bodyPr/>
          <a:lstStyle>
            <a:lvl1pPr>
              <a:defRPr/>
            </a:lvl1pPr>
          </a:lstStyle>
          <a:p>
            <a:endParaRPr lang="en-US" altLang="ja-JP"/>
          </a:p>
        </p:txBody>
      </p:sp>
      <p:sp>
        <p:nvSpPr>
          <p:cNvPr id="6" name="スライド番号プレースホルダー 5">
            <a:extLst>
              <a:ext uri="{FF2B5EF4-FFF2-40B4-BE49-F238E27FC236}">
                <a16:creationId xmlns:a16="http://schemas.microsoft.com/office/drawing/2014/main" id="{D5670394-D7C7-4339-B045-2F229B1038E5}"/>
              </a:ext>
            </a:extLst>
          </p:cNvPr>
          <p:cNvSpPr>
            <a:spLocks noGrp="1"/>
          </p:cNvSpPr>
          <p:nvPr>
            <p:ph type="sldNum" sz="quarter" idx="12"/>
          </p:nvPr>
        </p:nvSpPr>
        <p:spPr/>
        <p:txBody>
          <a:bodyPr/>
          <a:lstStyle>
            <a:lvl1pPr>
              <a:defRPr/>
            </a:lvl1pPr>
          </a:lstStyle>
          <a:p>
            <a:fld id="{6B5BFD3B-D5A7-4EA6-9D37-E2993AD7BF7F}" type="slidenum">
              <a:rPr lang="en-US" altLang="ja-JP"/>
              <a:pPr/>
              <a:t>‹#›</a:t>
            </a:fld>
            <a:endParaRPr lang="en-US" altLang="ja-JP"/>
          </a:p>
        </p:txBody>
      </p:sp>
    </p:spTree>
    <p:extLst>
      <p:ext uri="{BB962C8B-B14F-4D97-AF65-F5344CB8AC3E}">
        <p14:creationId xmlns:p14="http://schemas.microsoft.com/office/powerpoint/2010/main" val="1158967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B785FF-AC21-4565-A7C1-A3C240D11A41}"/>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62255DCD-819F-40CF-88FA-70923BA9438E}"/>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767EB82E-093A-4D5A-885F-D518AB224561}"/>
              </a:ext>
            </a:extLst>
          </p:cNvPr>
          <p:cNvSpPr>
            <a:spLocks noGrp="1"/>
          </p:cNvSpPr>
          <p:nvPr>
            <p:ph type="dt" sz="half" idx="10"/>
          </p:nvPr>
        </p:nvSpPr>
        <p:spPr/>
        <p:txBody>
          <a:bodyPr/>
          <a:lstStyle>
            <a:lvl1pPr>
              <a:defRPr/>
            </a:lvl1pPr>
          </a:lstStyle>
          <a:p>
            <a:endParaRPr lang="en-US" altLang="ja-JP"/>
          </a:p>
        </p:txBody>
      </p:sp>
      <p:sp>
        <p:nvSpPr>
          <p:cNvPr id="5" name="フッター プレースホルダー 4">
            <a:extLst>
              <a:ext uri="{FF2B5EF4-FFF2-40B4-BE49-F238E27FC236}">
                <a16:creationId xmlns:a16="http://schemas.microsoft.com/office/drawing/2014/main" id="{E8B3A816-5123-4C2F-B7D6-78CD5A322AB3}"/>
              </a:ext>
            </a:extLst>
          </p:cNvPr>
          <p:cNvSpPr>
            <a:spLocks noGrp="1"/>
          </p:cNvSpPr>
          <p:nvPr>
            <p:ph type="ftr" sz="quarter" idx="11"/>
          </p:nvPr>
        </p:nvSpPr>
        <p:spPr/>
        <p:txBody>
          <a:bodyPr/>
          <a:lstStyle>
            <a:lvl1pPr>
              <a:defRPr/>
            </a:lvl1pPr>
          </a:lstStyle>
          <a:p>
            <a:endParaRPr lang="en-US" altLang="ja-JP"/>
          </a:p>
        </p:txBody>
      </p:sp>
      <p:sp>
        <p:nvSpPr>
          <p:cNvPr id="6" name="スライド番号プレースホルダー 5">
            <a:extLst>
              <a:ext uri="{FF2B5EF4-FFF2-40B4-BE49-F238E27FC236}">
                <a16:creationId xmlns:a16="http://schemas.microsoft.com/office/drawing/2014/main" id="{BB67360D-7C7C-4212-817A-05D3FCFE54C8}"/>
              </a:ext>
            </a:extLst>
          </p:cNvPr>
          <p:cNvSpPr>
            <a:spLocks noGrp="1"/>
          </p:cNvSpPr>
          <p:nvPr>
            <p:ph type="sldNum" sz="quarter" idx="12"/>
          </p:nvPr>
        </p:nvSpPr>
        <p:spPr/>
        <p:txBody>
          <a:bodyPr/>
          <a:lstStyle>
            <a:lvl1pPr>
              <a:defRPr/>
            </a:lvl1pPr>
          </a:lstStyle>
          <a:p>
            <a:fld id="{72BE0E8A-FFB3-46D2-BBD7-81EBDCE267F1}" type="slidenum">
              <a:rPr lang="en-US" altLang="ja-JP"/>
              <a:pPr/>
              <a:t>‹#›</a:t>
            </a:fld>
            <a:endParaRPr lang="en-US" altLang="ja-JP"/>
          </a:p>
        </p:txBody>
      </p:sp>
    </p:spTree>
    <p:extLst>
      <p:ext uri="{BB962C8B-B14F-4D97-AF65-F5344CB8AC3E}">
        <p14:creationId xmlns:p14="http://schemas.microsoft.com/office/powerpoint/2010/main" val="28858464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AE4276-2D74-48F4-92D2-FF7F8E0F592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A36CB074-BB01-4C00-BEE4-D1BB2C09FF6C}"/>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9C01A726-DA89-44FB-8E5E-44665A58BDC6}"/>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a:extLst>
              <a:ext uri="{FF2B5EF4-FFF2-40B4-BE49-F238E27FC236}">
                <a16:creationId xmlns:a16="http://schemas.microsoft.com/office/drawing/2014/main" id="{7A2855E5-B629-4CE3-9433-45157EA7620D}"/>
              </a:ext>
            </a:extLst>
          </p:cNvPr>
          <p:cNvSpPr>
            <a:spLocks noGrp="1"/>
          </p:cNvSpPr>
          <p:nvPr>
            <p:ph type="dt" sz="half" idx="10"/>
          </p:nvPr>
        </p:nvSpPr>
        <p:spPr/>
        <p:txBody>
          <a:bodyPr/>
          <a:lstStyle>
            <a:lvl1pPr>
              <a:defRPr/>
            </a:lvl1pPr>
          </a:lstStyle>
          <a:p>
            <a:endParaRPr lang="en-US" altLang="ja-JP"/>
          </a:p>
        </p:txBody>
      </p:sp>
      <p:sp>
        <p:nvSpPr>
          <p:cNvPr id="6" name="フッター プレースホルダー 5">
            <a:extLst>
              <a:ext uri="{FF2B5EF4-FFF2-40B4-BE49-F238E27FC236}">
                <a16:creationId xmlns:a16="http://schemas.microsoft.com/office/drawing/2014/main" id="{A72D4E02-B45E-4622-8AE4-852CC031D014}"/>
              </a:ext>
            </a:extLst>
          </p:cNvPr>
          <p:cNvSpPr>
            <a:spLocks noGrp="1"/>
          </p:cNvSpPr>
          <p:nvPr>
            <p:ph type="ftr" sz="quarter" idx="11"/>
          </p:nvPr>
        </p:nvSpPr>
        <p:spPr/>
        <p:txBody>
          <a:bodyPr/>
          <a:lstStyle>
            <a:lvl1pPr>
              <a:defRPr/>
            </a:lvl1pPr>
          </a:lstStyle>
          <a:p>
            <a:endParaRPr lang="en-US" altLang="ja-JP"/>
          </a:p>
        </p:txBody>
      </p:sp>
      <p:sp>
        <p:nvSpPr>
          <p:cNvPr id="7" name="スライド番号プレースホルダー 6">
            <a:extLst>
              <a:ext uri="{FF2B5EF4-FFF2-40B4-BE49-F238E27FC236}">
                <a16:creationId xmlns:a16="http://schemas.microsoft.com/office/drawing/2014/main" id="{48BC679E-6888-4CED-9C8E-3BABB4ECED81}"/>
              </a:ext>
            </a:extLst>
          </p:cNvPr>
          <p:cNvSpPr>
            <a:spLocks noGrp="1"/>
          </p:cNvSpPr>
          <p:nvPr>
            <p:ph type="sldNum" sz="quarter" idx="12"/>
          </p:nvPr>
        </p:nvSpPr>
        <p:spPr/>
        <p:txBody>
          <a:bodyPr/>
          <a:lstStyle>
            <a:lvl1pPr>
              <a:defRPr/>
            </a:lvl1pPr>
          </a:lstStyle>
          <a:p>
            <a:fld id="{B117B99A-3433-475F-A146-F1F5A4324C2C}" type="slidenum">
              <a:rPr lang="en-US" altLang="ja-JP"/>
              <a:pPr/>
              <a:t>‹#›</a:t>
            </a:fld>
            <a:endParaRPr lang="en-US" altLang="ja-JP"/>
          </a:p>
        </p:txBody>
      </p:sp>
    </p:spTree>
    <p:extLst>
      <p:ext uri="{BB962C8B-B14F-4D97-AF65-F5344CB8AC3E}">
        <p14:creationId xmlns:p14="http://schemas.microsoft.com/office/powerpoint/2010/main" val="22089719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7B67B99-18A7-4E79-B156-7519C84AE452}"/>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61989088-8759-4451-B9BD-1CF6A13ACAE5}"/>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980186DD-5D5C-485C-ADC1-078572CE2BE5}"/>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2F601125-6560-4B0E-828C-2FB80585BE31}"/>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77C633F9-E387-4867-AFE5-8D0F2E33AEC7}"/>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a:extLst>
              <a:ext uri="{FF2B5EF4-FFF2-40B4-BE49-F238E27FC236}">
                <a16:creationId xmlns:a16="http://schemas.microsoft.com/office/drawing/2014/main" id="{E35DB7C5-D80D-4220-959A-7F26CCA9BEFD}"/>
              </a:ext>
            </a:extLst>
          </p:cNvPr>
          <p:cNvSpPr>
            <a:spLocks noGrp="1"/>
          </p:cNvSpPr>
          <p:nvPr>
            <p:ph type="dt" sz="half" idx="10"/>
          </p:nvPr>
        </p:nvSpPr>
        <p:spPr/>
        <p:txBody>
          <a:bodyPr/>
          <a:lstStyle>
            <a:lvl1pPr>
              <a:defRPr/>
            </a:lvl1pPr>
          </a:lstStyle>
          <a:p>
            <a:endParaRPr lang="en-US" altLang="ja-JP"/>
          </a:p>
        </p:txBody>
      </p:sp>
      <p:sp>
        <p:nvSpPr>
          <p:cNvPr id="8" name="フッター プレースホルダー 7">
            <a:extLst>
              <a:ext uri="{FF2B5EF4-FFF2-40B4-BE49-F238E27FC236}">
                <a16:creationId xmlns:a16="http://schemas.microsoft.com/office/drawing/2014/main" id="{E6EB4DC8-AB51-4938-9541-0768B8813D4B}"/>
              </a:ext>
            </a:extLst>
          </p:cNvPr>
          <p:cNvSpPr>
            <a:spLocks noGrp="1"/>
          </p:cNvSpPr>
          <p:nvPr>
            <p:ph type="ftr" sz="quarter" idx="11"/>
          </p:nvPr>
        </p:nvSpPr>
        <p:spPr/>
        <p:txBody>
          <a:bodyPr/>
          <a:lstStyle>
            <a:lvl1pPr>
              <a:defRPr/>
            </a:lvl1pPr>
          </a:lstStyle>
          <a:p>
            <a:endParaRPr lang="en-US" altLang="ja-JP"/>
          </a:p>
        </p:txBody>
      </p:sp>
      <p:sp>
        <p:nvSpPr>
          <p:cNvPr id="9" name="スライド番号プレースホルダー 8">
            <a:extLst>
              <a:ext uri="{FF2B5EF4-FFF2-40B4-BE49-F238E27FC236}">
                <a16:creationId xmlns:a16="http://schemas.microsoft.com/office/drawing/2014/main" id="{1200F418-D015-460F-B655-20BF20922DB3}"/>
              </a:ext>
            </a:extLst>
          </p:cNvPr>
          <p:cNvSpPr>
            <a:spLocks noGrp="1"/>
          </p:cNvSpPr>
          <p:nvPr>
            <p:ph type="sldNum" sz="quarter" idx="12"/>
          </p:nvPr>
        </p:nvSpPr>
        <p:spPr/>
        <p:txBody>
          <a:bodyPr/>
          <a:lstStyle>
            <a:lvl1pPr>
              <a:defRPr/>
            </a:lvl1pPr>
          </a:lstStyle>
          <a:p>
            <a:fld id="{3DACBB44-BF77-4170-A1AE-04BE21711EF4}" type="slidenum">
              <a:rPr lang="en-US" altLang="ja-JP"/>
              <a:pPr/>
              <a:t>‹#›</a:t>
            </a:fld>
            <a:endParaRPr lang="en-US" altLang="ja-JP"/>
          </a:p>
        </p:txBody>
      </p:sp>
    </p:spTree>
    <p:extLst>
      <p:ext uri="{BB962C8B-B14F-4D97-AF65-F5344CB8AC3E}">
        <p14:creationId xmlns:p14="http://schemas.microsoft.com/office/powerpoint/2010/main" val="38674578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0CDE21-BCF2-4E5D-8837-EE90710C7C6C}"/>
              </a:ext>
            </a:extLst>
          </p:cNvPr>
          <p:cNvSpPr>
            <a:spLocks noGrp="1"/>
          </p:cNvSpPr>
          <p:nvPr>
            <p:ph type="title"/>
          </p:nvPr>
        </p:nvSpPr>
        <p:spPr/>
        <p:txBody>
          <a:bodyPr/>
          <a:lstStyle/>
          <a:p>
            <a:r>
              <a:rPr lang="ja-JP" altLang="en-US"/>
              <a:t>マスター タイトルの書式設定</a:t>
            </a:r>
          </a:p>
        </p:txBody>
      </p:sp>
      <p:sp>
        <p:nvSpPr>
          <p:cNvPr id="3" name="日付プレースホルダー 2">
            <a:extLst>
              <a:ext uri="{FF2B5EF4-FFF2-40B4-BE49-F238E27FC236}">
                <a16:creationId xmlns:a16="http://schemas.microsoft.com/office/drawing/2014/main" id="{39F331C1-7850-4F9A-851A-7925605C699F}"/>
              </a:ext>
            </a:extLst>
          </p:cNvPr>
          <p:cNvSpPr>
            <a:spLocks noGrp="1"/>
          </p:cNvSpPr>
          <p:nvPr>
            <p:ph type="dt" sz="half" idx="10"/>
          </p:nvPr>
        </p:nvSpPr>
        <p:spPr/>
        <p:txBody>
          <a:bodyPr/>
          <a:lstStyle>
            <a:lvl1pPr>
              <a:defRPr/>
            </a:lvl1pPr>
          </a:lstStyle>
          <a:p>
            <a:endParaRPr lang="en-US" altLang="ja-JP"/>
          </a:p>
        </p:txBody>
      </p:sp>
      <p:sp>
        <p:nvSpPr>
          <p:cNvPr id="4" name="フッター プレースホルダー 3">
            <a:extLst>
              <a:ext uri="{FF2B5EF4-FFF2-40B4-BE49-F238E27FC236}">
                <a16:creationId xmlns:a16="http://schemas.microsoft.com/office/drawing/2014/main" id="{D86F3CCC-4622-4FB0-88C3-3290D88A2E9A}"/>
              </a:ext>
            </a:extLst>
          </p:cNvPr>
          <p:cNvSpPr>
            <a:spLocks noGrp="1"/>
          </p:cNvSpPr>
          <p:nvPr>
            <p:ph type="ftr" sz="quarter" idx="11"/>
          </p:nvPr>
        </p:nvSpPr>
        <p:spPr/>
        <p:txBody>
          <a:bodyPr/>
          <a:lstStyle>
            <a:lvl1pPr>
              <a:defRPr/>
            </a:lvl1pPr>
          </a:lstStyle>
          <a:p>
            <a:endParaRPr lang="en-US" altLang="ja-JP"/>
          </a:p>
        </p:txBody>
      </p:sp>
      <p:sp>
        <p:nvSpPr>
          <p:cNvPr id="5" name="スライド番号プレースホルダー 4">
            <a:extLst>
              <a:ext uri="{FF2B5EF4-FFF2-40B4-BE49-F238E27FC236}">
                <a16:creationId xmlns:a16="http://schemas.microsoft.com/office/drawing/2014/main" id="{E96D8A45-DDED-4B26-9D0A-E5F55268278D}"/>
              </a:ext>
            </a:extLst>
          </p:cNvPr>
          <p:cNvSpPr>
            <a:spLocks noGrp="1"/>
          </p:cNvSpPr>
          <p:nvPr>
            <p:ph type="sldNum" sz="quarter" idx="12"/>
          </p:nvPr>
        </p:nvSpPr>
        <p:spPr/>
        <p:txBody>
          <a:bodyPr/>
          <a:lstStyle>
            <a:lvl1pPr>
              <a:defRPr/>
            </a:lvl1pPr>
          </a:lstStyle>
          <a:p>
            <a:fld id="{DA73E92B-9807-4109-8864-75F140206606}" type="slidenum">
              <a:rPr lang="en-US" altLang="ja-JP"/>
              <a:pPr/>
              <a:t>‹#›</a:t>
            </a:fld>
            <a:endParaRPr lang="en-US" altLang="ja-JP"/>
          </a:p>
        </p:txBody>
      </p:sp>
    </p:spTree>
    <p:extLst>
      <p:ext uri="{BB962C8B-B14F-4D97-AF65-F5344CB8AC3E}">
        <p14:creationId xmlns:p14="http://schemas.microsoft.com/office/powerpoint/2010/main" val="20780181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6982338B-BB99-4D3A-92D3-CA4E495F447F}"/>
              </a:ext>
            </a:extLst>
          </p:cNvPr>
          <p:cNvSpPr>
            <a:spLocks noGrp="1"/>
          </p:cNvSpPr>
          <p:nvPr>
            <p:ph type="dt" sz="half" idx="10"/>
          </p:nvPr>
        </p:nvSpPr>
        <p:spPr/>
        <p:txBody>
          <a:bodyPr/>
          <a:lstStyle>
            <a:lvl1pPr>
              <a:defRPr/>
            </a:lvl1pPr>
          </a:lstStyle>
          <a:p>
            <a:endParaRPr lang="en-US" altLang="ja-JP"/>
          </a:p>
        </p:txBody>
      </p:sp>
      <p:sp>
        <p:nvSpPr>
          <p:cNvPr id="3" name="フッター プレースホルダー 2">
            <a:extLst>
              <a:ext uri="{FF2B5EF4-FFF2-40B4-BE49-F238E27FC236}">
                <a16:creationId xmlns:a16="http://schemas.microsoft.com/office/drawing/2014/main" id="{D966FC63-0E3F-4BC2-93A8-262E31092658}"/>
              </a:ext>
            </a:extLst>
          </p:cNvPr>
          <p:cNvSpPr>
            <a:spLocks noGrp="1"/>
          </p:cNvSpPr>
          <p:nvPr>
            <p:ph type="ftr" sz="quarter" idx="11"/>
          </p:nvPr>
        </p:nvSpPr>
        <p:spPr/>
        <p:txBody>
          <a:bodyPr/>
          <a:lstStyle>
            <a:lvl1pPr>
              <a:defRPr/>
            </a:lvl1pPr>
          </a:lstStyle>
          <a:p>
            <a:endParaRPr lang="en-US" altLang="ja-JP"/>
          </a:p>
        </p:txBody>
      </p:sp>
      <p:sp>
        <p:nvSpPr>
          <p:cNvPr id="4" name="スライド番号プレースホルダー 3">
            <a:extLst>
              <a:ext uri="{FF2B5EF4-FFF2-40B4-BE49-F238E27FC236}">
                <a16:creationId xmlns:a16="http://schemas.microsoft.com/office/drawing/2014/main" id="{50402D72-2769-40C6-B92C-60C44901FBB9}"/>
              </a:ext>
            </a:extLst>
          </p:cNvPr>
          <p:cNvSpPr>
            <a:spLocks noGrp="1"/>
          </p:cNvSpPr>
          <p:nvPr>
            <p:ph type="sldNum" sz="quarter" idx="12"/>
          </p:nvPr>
        </p:nvSpPr>
        <p:spPr/>
        <p:txBody>
          <a:bodyPr/>
          <a:lstStyle>
            <a:lvl1pPr>
              <a:defRPr/>
            </a:lvl1pPr>
          </a:lstStyle>
          <a:p>
            <a:fld id="{45E74DCA-0ABF-4CEA-A814-BBB7DB523C7F}" type="slidenum">
              <a:rPr lang="en-US" altLang="ja-JP"/>
              <a:pPr/>
              <a:t>‹#›</a:t>
            </a:fld>
            <a:endParaRPr lang="en-US" altLang="ja-JP"/>
          </a:p>
        </p:txBody>
      </p:sp>
    </p:spTree>
    <p:extLst>
      <p:ext uri="{BB962C8B-B14F-4D97-AF65-F5344CB8AC3E}">
        <p14:creationId xmlns:p14="http://schemas.microsoft.com/office/powerpoint/2010/main" val="9598528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198587-D408-4505-9213-AC7902F10D5E}"/>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9FE21463-9A2A-4F20-B6F6-42F0CE91249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9A3A1E9E-C064-4EE7-B012-7204E577801A}"/>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DE4ECB32-02BA-4BC3-9532-7B18D1F4A639}"/>
              </a:ext>
            </a:extLst>
          </p:cNvPr>
          <p:cNvSpPr>
            <a:spLocks noGrp="1"/>
          </p:cNvSpPr>
          <p:nvPr>
            <p:ph type="dt" sz="half" idx="10"/>
          </p:nvPr>
        </p:nvSpPr>
        <p:spPr/>
        <p:txBody>
          <a:bodyPr/>
          <a:lstStyle>
            <a:lvl1pPr>
              <a:defRPr/>
            </a:lvl1pPr>
          </a:lstStyle>
          <a:p>
            <a:endParaRPr lang="en-US" altLang="ja-JP"/>
          </a:p>
        </p:txBody>
      </p:sp>
      <p:sp>
        <p:nvSpPr>
          <p:cNvPr id="6" name="フッター プレースホルダー 5">
            <a:extLst>
              <a:ext uri="{FF2B5EF4-FFF2-40B4-BE49-F238E27FC236}">
                <a16:creationId xmlns:a16="http://schemas.microsoft.com/office/drawing/2014/main" id="{A7EC743F-B3EE-432D-9AEC-B722414F281B}"/>
              </a:ext>
            </a:extLst>
          </p:cNvPr>
          <p:cNvSpPr>
            <a:spLocks noGrp="1"/>
          </p:cNvSpPr>
          <p:nvPr>
            <p:ph type="ftr" sz="quarter" idx="11"/>
          </p:nvPr>
        </p:nvSpPr>
        <p:spPr/>
        <p:txBody>
          <a:bodyPr/>
          <a:lstStyle>
            <a:lvl1pPr>
              <a:defRPr/>
            </a:lvl1pPr>
          </a:lstStyle>
          <a:p>
            <a:endParaRPr lang="en-US" altLang="ja-JP"/>
          </a:p>
        </p:txBody>
      </p:sp>
      <p:sp>
        <p:nvSpPr>
          <p:cNvPr id="7" name="スライド番号プレースホルダー 6">
            <a:extLst>
              <a:ext uri="{FF2B5EF4-FFF2-40B4-BE49-F238E27FC236}">
                <a16:creationId xmlns:a16="http://schemas.microsoft.com/office/drawing/2014/main" id="{6ADB9B88-BAEF-4487-B75D-D5CFB95E7828}"/>
              </a:ext>
            </a:extLst>
          </p:cNvPr>
          <p:cNvSpPr>
            <a:spLocks noGrp="1"/>
          </p:cNvSpPr>
          <p:nvPr>
            <p:ph type="sldNum" sz="quarter" idx="12"/>
          </p:nvPr>
        </p:nvSpPr>
        <p:spPr/>
        <p:txBody>
          <a:bodyPr/>
          <a:lstStyle>
            <a:lvl1pPr>
              <a:defRPr/>
            </a:lvl1pPr>
          </a:lstStyle>
          <a:p>
            <a:fld id="{F32BDEAC-8C3D-4E5B-9931-52F73D717D63}" type="slidenum">
              <a:rPr lang="en-US" altLang="ja-JP"/>
              <a:pPr/>
              <a:t>‹#›</a:t>
            </a:fld>
            <a:endParaRPr lang="en-US" altLang="ja-JP"/>
          </a:p>
        </p:txBody>
      </p:sp>
    </p:spTree>
    <p:extLst>
      <p:ext uri="{BB962C8B-B14F-4D97-AF65-F5344CB8AC3E}">
        <p14:creationId xmlns:p14="http://schemas.microsoft.com/office/powerpoint/2010/main" val="1532136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1680804-3D91-4079-A7BD-275DF5433647}" type="datetimeFigureOut">
              <a:rPr kumimoji="1" lang="ja-JP" altLang="en-US" smtClean="0"/>
              <a:t>2024/11/12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26909172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F7F5BC-6E57-4029-88E0-3B0A06879D99}"/>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A5D6E4E1-51EF-4E23-BDB3-7610359C51D2}"/>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a:extLst>
              <a:ext uri="{FF2B5EF4-FFF2-40B4-BE49-F238E27FC236}">
                <a16:creationId xmlns:a16="http://schemas.microsoft.com/office/drawing/2014/main" id="{A017D1C1-42DD-4DF0-B7B1-D4DC9B3A391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05ABABE8-515F-4F34-98BC-BB0229EEB188}"/>
              </a:ext>
            </a:extLst>
          </p:cNvPr>
          <p:cNvSpPr>
            <a:spLocks noGrp="1"/>
          </p:cNvSpPr>
          <p:nvPr>
            <p:ph type="dt" sz="half" idx="10"/>
          </p:nvPr>
        </p:nvSpPr>
        <p:spPr/>
        <p:txBody>
          <a:bodyPr/>
          <a:lstStyle>
            <a:lvl1pPr>
              <a:defRPr/>
            </a:lvl1pPr>
          </a:lstStyle>
          <a:p>
            <a:endParaRPr lang="en-US" altLang="ja-JP"/>
          </a:p>
        </p:txBody>
      </p:sp>
      <p:sp>
        <p:nvSpPr>
          <p:cNvPr id="6" name="フッター プレースホルダー 5">
            <a:extLst>
              <a:ext uri="{FF2B5EF4-FFF2-40B4-BE49-F238E27FC236}">
                <a16:creationId xmlns:a16="http://schemas.microsoft.com/office/drawing/2014/main" id="{D259830B-F7A3-44A1-B24E-A036BD248132}"/>
              </a:ext>
            </a:extLst>
          </p:cNvPr>
          <p:cNvSpPr>
            <a:spLocks noGrp="1"/>
          </p:cNvSpPr>
          <p:nvPr>
            <p:ph type="ftr" sz="quarter" idx="11"/>
          </p:nvPr>
        </p:nvSpPr>
        <p:spPr/>
        <p:txBody>
          <a:bodyPr/>
          <a:lstStyle>
            <a:lvl1pPr>
              <a:defRPr/>
            </a:lvl1pPr>
          </a:lstStyle>
          <a:p>
            <a:endParaRPr lang="en-US" altLang="ja-JP"/>
          </a:p>
        </p:txBody>
      </p:sp>
      <p:sp>
        <p:nvSpPr>
          <p:cNvPr id="7" name="スライド番号プレースホルダー 6">
            <a:extLst>
              <a:ext uri="{FF2B5EF4-FFF2-40B4-BE49-F238E27FC236}">
                <a16:creationId xmlns:a16="http://schemas.microsoft.com/office/drawing/2014/main" id="{817D58B4-FB40-416C-B9B6-0DC66DA3ED4A}"/>
              </a:ext>
            </a:extLst>
          </p:cNvPr>
          <p:cNvSpPr>
            <a:spLocks noGrp="1"/>
          </p:cNvSpPr>
          <p:nvPr>
            <p:ph type="sldNum" sz="quarter" idx="12"/>
          </p:nvPr>
        </p:nvSpPr>
        <p:spPr/>
        <p:txBody>
          <a:bodyPr/>
          <a:lstStyle>
            <a:lvl1pPr>
              <a:defRPr/>
            </a:lvl1pPr>
          </a:lstStyle>
          <a:p>
            <a:fld id="{855E70E1-8E4B-4B05-9C62-B2DFD1CF63ED}" type="slidenum">
              <a:rPr lang="en-US" altLang="ja-JP"/>
              <a:pPr/>
              <a:t>‹#›</a:t>
            </a:fld>
            <a:endParaRPr lang="en-US" altLang="ja-JP"/>
          </a:p>
        </p:txBody>
      </p:sp>
    </p:spTree>
    <p:extLst>
      <p:ext uri="{BB962C8B-B14F-4D97-AF65-F5344CB8AC3E}">
        <p14:creationId xmlns:p14="http://schemas.microsoft.com/office/powerpoint/2010/main" val="17520997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361E6B-86B7-495A-990F-29C2A3894734}"/>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DC8848B-69CC-46BB-9BD8-72D0312B27F1}"/>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6D94FE5B-53B3-48AB-89B7-ABD19202D5FC}"/>
              </a:ext>
            </a:extLst>
          </p:cNvPr>
          <p:cNvSpPr>
            <a:spLocks noGrp="1"/>
          </p:cNvSpPr>
          <p:nvPr>
            <p:ph type="dt" sz="half" idx="10"/>
          </p:nvPr>
        </p:nvSpPr>
        <p:spPr/>
        <p:txBody>
          <a:bodyPr/>
          <a:lstStyle>
            <a:lvl1pPr>
              <a:defRPr/>
            </a:lvl1pPr>
          </a:lstStyle>
          <a:p>
            <a:endParaRPr lang="en-US" altLang="ja-JP"/>
          </a:p>
        </p:txBody>
      </p:sp>
      <p:sp>
        <p:nvSpPr>
          <p:cNvPr id="5" name="フッター プレースホルダー 4">
            <a:extLst>
              <a:ext uri="{FF2B5EF4-FFF2-40B4-BE49-F238E27FC236}">
                <a16:creationId xmlns:a16="http://schemas.microsoft.com/office/drawing/2014/main" id="{4864CFEF-D50A-42AA-B2DA-E7AEA0008BE6}"/>
              </a:ext>
            </a:extLst>
          </p:cNvPr>
          <p:cNvSpPr>
            <a:spLocks noGrp="1"/>
          </p:cNvSpPr>
          <p:nvPr>
            <p:ph type="ftr" sz="quarter" idx="11"/>
          </p:nvPr>
        </p:nvSpPr>
        <p:spPr/>
        <p:txBody>
          <a:bodyPr/>
          <a:lstStyle>
            <a:lvl1pPr>
              <a:defRPr/>
            </a:lvl1pPr>
          </a:lstStyle>
          <a:p>
            <a:endParaRPr lang="en-US" altLang="ja-JP"/>
          </a:p>
        </p:txBody>
      </p:sp>
      <p:sp>
        <p:nvSpPr>
          <p:cNvPr id="6" name="スライド番号プレースホルダー 5">
            <a:extLst>
              <a:ext uri="{FF2B5EF4-FFF2-40B4-BE49-F238E27FC236}">
                <a16:creationId xmlns:a16="http://schemas.microsoft.com/office/drawing/2014/main" id="{51A28891-4BAC-437F-B870-E0499E588C5D}"/>
              </a:ext>
            </a:extLst>
          </p:cNvPr>
          <p:cNvSpPr>
            <a:spLocks noGrp="1"/>
          </p:cNvSpPr>
          <p:nvPr>
            <p:ph type="sldNum" sz="quarter" idx="12"/>
          </p:nvPr>
        </p:nvSpPr>
        <p:spPr/>
        <p:txBody>
          <a:bodyPr/>
          <a:lstStyle>
            <a:lvl1pPr>
              <a:defRPr/>
            </a:lvl1pPr>
          </a:lstStyle>
          <a:p>
            <a:fld id="{9A373180-CEB3-4A55-BD3C-495DFCDF00C6}" type="slidenum">
              <a:rPr lang="en-US" altLang="ja-JP"/>
              <a:pPr/>
              <a:t>‹#›</a:t>
            </a:fld>
            <a:endParaRPr lang="en-US" altLang="ja-JP"/>
          </a:p>
        </p:txBody>
      </p:sp>
    </p:spTree>
    <p:extLst>
      <p:ext uri="{BB962C8B-B14F-4D97-AF65-F5344CB8AC3E}">
        <p14:creationId xmlns:p14="http://schemas.microsoft.com/office/powerpoint/2010/main" val="9429282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C7D32B36-3391-49D3-A2D7-E05820B5B3A2}"/>
              </a:ext>
            </a:extLst>
          </p:cNvPr>
          <p:cNvSpPr>
            <a:spLocks noGrp="1"/>
          </p:cNvSpPr>
          <p:nvPr>
            <p:ph type="title" orient="vert"/>
          </p:nvPr>
        </p:nvSpPr>
        <p:spPr>
          <a:xfrm>
            <a:off x="6515100" y="609600"/>
            <a:ext cx="1943100" cy="54864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4005C06-6C86-4FA2-A017-21A8DD3E473D}"/>
              </a:ext>
            </a:extLst>
          </p:cNvPr>
          <p:cNvSpPr>
            <a:spLocks noGrp="1"/>
          </p:cNvSpPr>
          <p:nvPr>
            <p:ph type="body" orient="vert" idx="1"/>
          </p:nvPr>
        </p:nvSpPr>
        <p:spPr>
          <a:xfrm>
            <a:off x="685800" y="609600"/>
            <a:ext cx="5676900" cy="54864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DE093E76-2B13-4EE2-9257-C940404DF80C}"/>
              </a:ext>
            </a:extLst>
          </p:cNvPr>
          <p:cNvSpPr>
            <a:spLocks noGrp="1"/>
          </p:cNvSpPr>
          <p:nvPr>
            <p:ph type="dt" sz="half" idx="10"/>
          </p:nvPr>
        </p:nvSpPr>
        <p:spPr/>
        <p:txBody>
          <a:bodyPr/>
          <a:lstStyle>
            <a:lvl1pPr>
              <a:defRPr/>
            </a:lvl1pPr>
          </a:lstStyle>
          <a:p>
            <a:endParaRPr lang="en-US" altLang="ja-JP"/>
          </a:p>
        </p:txBody>
      </p:sp>
      <p:sp>
        <p:nvSpPr>
          <p:cNvPr id="5" name="フッター プレースホルダー 4">
            <a:extLst>
              <a:ext uri="{FF2B5EF4-FFF2-40B4-BE49-F238E27FC236}">
                <a16:creationId xmlns:a16="http://schemas.microsoft.com/office/drawing/2014/main" id="{C40268C0-8BAB-4602-B839-33A143953C07}"/>
              </a:ext>
            </a:extLst>
          </p:cNvPr>
          <p:cNvSpPr>
            <a:spLocks noGrp="1"/>
          </p:cNvSpPr>
          <p:nvPr>
            <p:ph type="ftr" sz="quarter" idx="11"/>
          </p:nvPr>
        </p:nvSpPr>
        <p:spPr/>
        <p:txBody>
          <a:bodyPr/>
          <a:lstStyle>
            <a:lvl1pPr>
              <a:defRPr/>
            </a:lvl1pPr>
          </a:lstStyle>
          <a:p>
            <a:endParaRPr lang="en-US" altLang="ja-JP"/>
          </a:p>
        </p:txBody>
      </p:sp>
      <p:sp>
        <p:nvSpPr>
          <p:cNvPr id="6" name="スライド番号プレースホルダー 5">
            <a:extLst>
              <a:ext uri="{FF2B5EF4-FFF2-40B4-BE49-F238E27FC236}">
                <a16:creationId xmlns:a16="http://schemas.microsoft.com/office/drawing/2014/main" id="{2B8D0325-EC6C-4D4E-9B00-35DD3B72A9A2}"/>
              </a:ext>
            </a:extLst>
          </p:cNvPr>
          <p:cNvSpPr>
            <a:spLocks noGrp="1"/>
          </p:cNvSpPr>
          <p:nvPr>
            <p:ph type="sldNum" sz="quarter" idx="12"/>
          </p:nvPr>
        </p:nvSpPr>
        <p:spPr/>
        <p:txBody>
          <a:bodyPr/>
          <a:lstStyle>
            <a:lvl1pPr>
              <a:defRPr/>
            </a:lvl1pPr>
          </a:lstStyle>
          <a:p>
            <a:fld id="{85819BB8-AF9E-443D-8D5B-7B5CD1F096C6}" type="slidenum">
              <a:rPr lang="en-US" altLang="ja-JP"/>
              <a:pPr/>
              <a:t>‹#›</a:t>
            </a:fld>
            <a:endParaRPr lang="en-US" altLang="ja-JP"/>
          </a:p>
        </p:txBody>
      </p:sp>
    </p:spTree>
    <p:extLst>
      <p:ext uri="{BB962C8B-B14F-4D97-AF65-F5344CB8AC3E}">
        <p14:creationId xmlns:p14="http://schemas.microsoft.com/office/powerpoint/2010/main" val="22397450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C91F86D5-CB5E-4E51-B389-69B08469F3E4}"/>
              </a:ext>
            </a:extLst>
          </p:cNvPr>
          <p:cNvSpPr>
            <a:spLocks noGrp="1"/>
          </p:cNvSpPr>
          <p:nvPr>
            <p:ph/>
          </p:nvPr>
        </p:nvSpPr>
        <p:spPr>
          <a:xfrm>
            <a:off x="685800" y="609600"/>
            <a:ext cx="7772400" cy="54864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日付プレースホルダー 2">
            <a:extLst>
              <a:ext uri="{FF2B5EF4-FFF2-40B4-BE49-F238E27FC236}">
                <a16:creationId xmlns:a16="http://schemas.microsoft.com/office/drawing/2014/main" id="{ABE0DF12-539B-4DEE-A85A-1E59B507F605}"/>
              </a:ext>
            </a:extLst>
          </p:cNvPr>
          <p:cNvSpPr>
            <a:spLocks noGrp="1"/>
          </p:cNvSpPr>
          <p:nvPr>
            <p:ph type="dt" sz="half" idx="10"/>
          </p:nvPr>
        </p:nvSpPr>
        <p:spPr>
          <a:xfrm>
            <a:off x="685800" y="6248400"/>
            <a:ext cx="1905000" cy="458788"/>
          </a:xfrm>
        </p:spPr>
        <p:txBody>
          <a:bodyPr/>
          <a:lstStyle>
            <a:lvl1pPr>
              <a:defRPr/>
            </a:lvl1pPr>
          </a:lstStyle>
          <a:p>
            <a:endParaRPr lang="en-US" altLang="ja-JP"/>
          </a:p>
        </p:txBody>
      </p:sp>
      <p:sp>
        <p:nvSpPr>
          <p:cNvPr id="4" name="フッター プレースホルダー 3">
            <a:extLst>
              <a:ext uri="{FF2B5EF4-FFF2-40B4-BE49-F238E27FC236}">
                <a16:creationId xmlns:a16="http://schemas.microsoft.com/office/drawing/2014/main" id="{C37699D5-09A9-43C7-AD87-7E732EDD7AE4}"/>
              </a:ext>
            </a:extLst>
          </p:cNvPr>
          <p:cNvSpPr>
            <a:spLocks noGrp="1"/>
          </p:cNvSpPr>
          <p:nvPr>
            <p:ph type="ftr" sz="quarter" idx="11"/>
          </p:nvPr>
        </p:nvSpPr>
        <p:spPr>
          <a:xfrm>
            <a:off x="3124200" y="6248400"/>
            <a:ext cx="2895600" cy="458788"/>
          </a:xfrm>
        </p:spPr>
        <p:txBody>
          <a:bodyPr/>
          <a:lstStyle>
            <a:lvl1pPr>
              <a:defRPr/>
            </a:lvl1pPr>
          </a:lstStyle>
          <a:p>
            <a:endParaRPr lang="en-US" altLang="ja-JP"/>
          </a:p>
        </p:txBody>
      </p:sp>
      <p:sp>
        <p:nvSpPr>
          <p:cNvPr id="5" name="スライド番号プレースホルダー 4">
            <a:extLst>
              <a:ext uri="{FF2B5EF4-FFF2-40B4-BE49-F238E27FC236}">
                <a16:creationId xmlns:a16="http://schemas.microsoft.com/office/drawing/2014/main" id="{84763275-4EAC-4FDD-BB1E-F44EA16F8CC9}"/>
              </a:ext>
            </a:extLst>
          </p:cNvPr>
          <p:cNvSpPr>
            <a:spLocks noGrp="1"/>
          </p:cNvSpPr>
          <p:nvPr>
            <p:ph type="sldNum" sz="quarter" idx="12"/>
          </p:nvPr>
        </p:nvSpPr>
        <p:spPr>
          <a:xfrm>
            <a:off x="7162800" y="6453188"/>
            <a:ext cx="1905000" cy="314325"/>
          </a:xfrm>
        </p:spPr>
        <p:txBody>
          <a:bodyPr/>
          <a:lstStyle>
            <a:lvl1pPr>
              <a:defRPr/>
            </a:lvl1pPr>
          </a:lstStyle>
          <a:p>
            <a:fld id="{E860A3F4-FBC7-4504-8936-E3A503F5D69A}" type="slidenum">
              <a:rPr lang="en-US" altLang="ja-JP"/>
              <a:pPr/>
              <a:t>‹#›</a:t>
            </a:fld>
            <a:endParaRPr lang="en-US" altLang="ja-JP"/>
          </a:p>
        </p:txBody>
      </p:sp>
    </p:spTree>
    <p:extLst>
      <p:ext uri="{BB962C8B-B14F-4D97-AF65-F5344CB8AC3E}">
        <p14:creationId xmlns:p14="http://schemas.microsoft.com/office/powerpoint/2010/main" val="44643852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2" y="2130449"/>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2" y="3886200"/>
            <a:ext cx="6400800" cy="1752600"/>
          </a:xfrm>
        </p:spPr>
        <p:txBody>
          <a:bodyPr/>
          <a:lstStyle>
            <a:lvl1pPr marL="0" indent="0" algn="ctr">
              <a:buNone/>
              <a:defRPr/>
            </a:lvl1pPr>
            <a:lvl2pPr marL="422041" indent="0" algn="ctr">
              <a:buNone/>
              <a:defRPr/>
            </a:lvl2pPr>
            <a:lvl3pPr marL="844083" indent="0" algn="ctr">
              <a:buNone/>
              <a:defRPr/>
            </a:lvl3pPr>
            <a:lvl4pPr marL="1266124" indent="0" algn="ctr">
              <a:buNone/>
              <a:defRPr/>
            </a:lvl4pPr>
            <a:lvl5pPr marL="1688165" indent="0" algn="ctr">
              <a:buNone/>
              <a:defRPr/>
            </a:lvl5pPr>
            <a:lvl6pPr marL="2110207" indent="0" algn="ctr">
              <a:buNone/>
              <a:defRPr/>
            </a:lvl6pPr>
            <a:lvl7pPr marL="2532248" indent="0" algn="ctr">
              <a:buNone/>
              <a:defRPr/>
            </a:lvl7pPr>
            <a:lvl8pPr marL="2954289" indent="0" algn="ctr">
              <a:buNone/>
              <a:defRPr/>
            </a:lvl8pPr>
            <a:lvl9pPr marL="3376331" indent="0" algn="ctr">
              <a:buNone/>
              <a:defRPr/>
            </a:lvl9pPr>
          </a:lstStyle>
          <a:p>
            <a:r>
              <a:rPr lang="ja-JP" altLang="en-US"/>
              <a:t>マスタ サブタイトルの書式設定</a:t>
            </a:r>
          </a:p>
        </p:txBody>
      </p:sp>
      <p:sp>
        <p:nvSpPr>
          <p:cNvPr id="4" name="Rectangle 4">
            <a:extLst>
              <a:ext uri="{FF2B5EF4-FFF2-40B4-BE49-F238E27FC236}">
                <a16:creationId xmlns:a16="http://schemas.microsoft.com/office/drawing/2014/main" id="{56D3C06D-0A88-4179-B4A3-3FD033DC032A}"/>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9B0432E5-5559-4CDE-8992-A84CB552954E}"/>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7C52725A-9333-4218-B8F8-DD9DD0CFA56C}"/>
              </a:ext>
            </a:extLst>
          </p:cNvPr>
          <p:cNvSpPr>
            <a:spLocks noGrp="1" noChangeArrowheads="1"/>
          </p:cNvSpPr>
          <p:nvPr>
            <p:ph type="sldNum" sz="quarter" idx="12"/>
          </p:nvPr>
        </p:nvSpPr>
        <p:spPr>
          <a:ln/>
        </p:spPr>
        <p:txBody>
          <a:bodyPr/>
          <a:lstStyle>
            <a:lvl1pPr>
              <a:defRPr/>
            </a:lvl1pPr>
          </a:lstStyle>
          <a:p>
            <a:fld id="{60753004-B43A-4C47-9DC3-866AFA667D4F}" type="slidenum">
              <a:rPr lang="en-US" altLang="ja-JP"/>
              <a:pPr/>
              <a:t>‹#›</a:t>
            </a:fld>
            <a:endParaRPr lang="en-US" altLang="ja-JP"/>
          </a:p>
        </p:txBody>
      </p:sp>
    </p:spTree>
    <p:extLst>
      <p:ext uri="{BB962C8B-B14F-4D97-AF65-F5344CB8AC3E}">
        <p14:creationId xmlns:p14="http://schemas.microsoft.com/office/powerpoint/2010/main" val="15439049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08646A03-4534-4F4B-8493-509D0ECF0CDF}"/>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2DDCCFCE-8815-4E4D-A5EA-1150DA4E232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F34C8489-5F46-4A5B-A8CA-D05BD6C4DDF0}"/>
              </a:ext>
            </a:extLst>
          </p:cNvPr>
          <p:cNvSpPr>
            <a:spLocks noGrp="1" noChangeArrowheads="1"/>
          </p:cNvSpPr>
          <p:nvPr>
            <p:ph type="sldNum" sz="quarter" idx="12"/>
          </p:nvPr>
        </p:nvSpPr>
        <p:spPr>
          <a:ln/>
        </p:spPr>
        <p:txBody>
          <a:bodyPr/>
          <a:lstStyle>
            <a:lvl1pPr>
              <a:defRPr/>
            </a:lvl1pPr>
          </a:lstStyle>
          <a:p>
            <a:fld id="{18DC833C-7732-4982-B565-A312732F4385}" type="slidenum">
              <a:rPr lang="en-US" altLang="ja-JP"/>
              <a:pPr/>
              <a:t>‹#›</a:t>
            </a:fld>
            <a:endParaRPr lang="en-US" altLang="ja-JP"/>
          </a:p>
        </p:txBody>
      </p:sp>
    </p:spTree>
    <p:extLst>
      <p:ext uri="{BB962C8B-B14F-4D97-AF65-F5344CB8AC3E}">
        <p14:creationId xmlns:p14="http://schemas.microsoft.com/office/powerpoint/2010/main" val="125490200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24"/>
            <a:ext cx="7772400" cy="1362075"/>
          </a:xfrm>
        </p:spPr>
        <p:txBody>
          <a:bodyPr anchor="t"/>
          <a:lstStyle>
            <a:lvl1pPr algn="l">
              <a:defRPr sz="3692"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1846"/>
            </a:lvl1pPr>
            <a:lvl2pPr marL="422041" indent="0">
              <a:buNone/>
              <a:defRPr sz="1662"/>
            </a:lvl2pPr>
            <a:lvl3pPr marL="844083" indent="0">
              <a:buNone/>
              <a:defRPr sz="1477"/>
            </a:lvl3pPr>
            <a:lvl4pPr marL="1266124" indent="0">
              <a:buNone/>
              <a:defRPr sz="1292"/>
            </a:lvl4pPr>
            <a:lvl5pPr marL="1688165" indent="0">
              <a:buNone/>
              <a:defRPr sz="1292"/>
            </a:lvl5pPr>
            <a:lvl6pPr marL="2110207" indent="0">
              <a:buNone/>
              <a:defRPr sz="1292"/>
            </a:lvl6pPr>
            <a:lvl7pPr marL="2532248" indent="0">
              <a:buNone/>
              <a:defRPr sz="1292"/>
            </a:lvl7pPr>
            <a:lvl8pPr marL="2954289" indent="0">
              <a:buNone/>
              <a:defRPr sz="1292"/>
            </a:lvl8pPr>
            <a:lvl9pPr marL="3376331" indent="0">
              <a:buNone/>
              <a:defRPr sz="1292"/>
            </a:lvl9pPr>
          </a:lstStyle>
          <a:p>
            <a:pPr lvl="0"/>
            <a:r>
              <a:rPr lang="ja-JP" altLang="en-US"/>
              <a:t>マスタ テキストの書式設定</a:t>
            </a:r>
          </a:p>
        </p:txBody>
      </p:sp>
      <p:sp>
        <p:nvSpPr>
          <p:cNvPr id="4" name="Rectangle 4">
            <a:extLst>
              <a:ext uri="{FF2B5EF4-FFF2-40B4-BE49-F238E27FC236}">
                <a16:creationId xmlns:a16="http://schemas.microsoft.com/office/drawing/2014/main" id="{79AB68A8-02AB-459E-A45B-FFFB981B0E93}"/>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6E08E678-7FF9-4466-A259-855A8B9E271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FDACA5E6-784D-481C-A98C-8CBCFE7AB361}"/>
              </a:ext>
            </a:extLst>
          </p:cNvPr>
          <p:cNvSpPr>
            <a:spLocks noGrp="1" noChangeArrowheads="1"/>
          </p:cNvSpPr>
          <p:nvPr>
            <p:ph type="sldNum" sz="quarter" idx="12"/>
          </p:nvPr>
        </p:nvSpPr>
        <p:spPr>
          <a:ln/>
        </p:spPr>
        <p:txBody>
          <a:bodyPr/>
          <a:lstStyle>
            <a:lvl1pPr>
              <a:defRPr/>
            </a:lvl1pPr>
          </a:lstStyle>
          <a:p>
            <a:fld id="{37C8F109-BBB4-4BFA-A01A-9201C84AC272}" type="slidenum">
              <a:rPr lang="en-US" altLang="ja-JP"/>
              <a:pPr/>
              <a:t>‹#›</a:t>
            </a:fld>
            <a:endParaRPr lang="en-US" altLang="ja-JP"/>
          </a:p>
        </p:txBody>
      </p:sp>
    </p:spTree>
    <p:extLst>
      <p:ext uri="{BB962C8B-B14F-4D97-AF65-F5344CB8AC3E}">
        <p14:creationId xmlns:p14="http://schemas.microsoft.com/office/powerpoint/2010/main" val="170442955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85800" y="1981200"/>
            <a:ext cx="3810000" cy="4114800"/>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981200"/>
            <a:ext cx="3810000" cy="4114800"/>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B8E2F573-C4A2-4EBD-923D-C72DD74AE12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02C1A123-CC2D-49C1-A3EB-046A37F13F2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71DE134C-7F25-47A2-94D9-5BACE16605A3}"/>
              </a:ext>
            </a:extLst>
          </p:cNvPr>
          <p:cNvSpPr>
            <a:spLocks noGrp="1" noChangeArrowheads="1"/>
          </p:cNvSpPr>
          <p:nvPr>
            <p:ph type="sldNum" sz="quarter" idx="12"/>
          </p:nvPr>
        </p:nvSpPr>
        <p:spPr>
          <a:ln/>
        </p:spPr>
        <p:txBody>
          <a:bodyPr/>
          <a:lstStyle>
            <a:lvl1pPr>
              <a:defRPr/>
            </a:lvl1pPr>
          </a:lstStyle>
          <a:p>
            <a:fld id="{AE40D730-D59C-4EE5-A6EF-CB613E464876}" type="slidenum">
              <a:rPr lang="en-US" altLang="ja-JP"/>
              <a:pPr/>
              <a:t>‹#›</a:t>
            </a:fld>
            <a:endParaRPr lang="en-US" altLang="ja-JP"/>
          </a:p>
        </p:txBody>
      </p:sp>
    </p:spTree>
    <p:extLst>
      <p:ext uri="{BB962C8B-B14F-4D97-AF65-F5344CB8AC3E}">
        <p14:creationId xmlns:p14="http://schemas.microsoft.com/office/powerpoint/2010/main" val="42895468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E6E1091B-83E1-4B7F-B17D-3DB7352CE2CE}"/>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88D43EC7-B4D1-4FFD-A401-9267A6E445F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06A496B3-2F6F-4CB9-BCB2-D85A539FDDFC}"/>
              </a:ext>
            </a:extLst>
          </p:cNvPr>
          <p:cNvSpPr>
            <a:spLocks noGrp="1" noChangeArrowheads="1"/>
          </p:cNvSpPr>
          <p:nvPr>
            <p:ph type="sldNum" sz="quarter" idx="12"/>
          </p:nvPr>
        </p:nvSpPr>
        <p:spPr>
          <a:ln/>
        </p:spPr>
        <p:txBody>
          <a:bodyPr/>
          <a:lstStyle>
            <a:lvl1pPr>
              <a:defRPr/>
            </a:lvl1pPr>
          </a:lstStyle>
          <a:p>
            <a:fld id="{33CD05B6-078B-44B9-BA48-34F0DA48AF5F}" type="slidenum">
              <a:rPr lang="en-US" altLang="ja-JP"/>
              <a:pPr/>
              <a:t>‹#›</a:t>
            </a:fld>
            <a:endParaRPr lang="en-US" altLang="ja-JP"/>
          </a:p>
        </p:txBody>
      </p:sp>
    </p:spTree>
    <p:extLst>
      <p:ext uri="{BB962C8B-B14F-4D97-AF65-F5344CB8AC3E}">
        <p14:creationId xmlns:p14="http://schemas.microsoft.com/office/powerpoint/2010/main" val="4694963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1141F5BD-1996-40B6-945A-DA9535552874}"/>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0EC50CBB-B37D-4C54-8F1E-A2ACCE414054}"/>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999D3DD0-8C9D-4A9E-9B5C-5E82F200C406}"/>
              </a:ext>
            </a:extLst>
          </p:cNvPr>
          <p:cNvSpPr>
            <a:spLocks noGrp="1" noChangeArrowheads="1"/>
          </p:cNvSpPr>
          <p:nvPr>
            <p:ph type="sldNum" sz="quarter" idx="12"/>
          </p:nvPr>
        </p:nvSpPr>
        <p:spPr>
          <a:ln/>
        </p:spPr>
        <p:txBody>
          <a:bodyPr/>
          <a:lstStyle>
            <a:lvl1pPr>
              <a:defRPr/>
            </a:lvl1pPr>
          </a:lstStyle>
          <a:p>
            <a:fld id="{D32B4072-213D-46D7-85A1-021CA9E55286}" type="slidenum">
              <a:rPr lang="en-US" altLang="ja-JP"/>
              <a:pPr/>
              <a:t>‹#›</a:t>
            </a:fld>
            <a:endParaRPr lang="en-US" altLang="ja-JP"/>
          </a:p>
        </p:txBody>
      </p:sp>
    </p:spTree>
    <p:extLst>
      <p:ext uri="{BB962C8B-B14F-4D97-AF65-F5344CB8AC3E}">
        <p14:creationId xmlns:p14="http://schemas.microsoft.com/office/powerpoint/2010/main" val="3321676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1680804-3D91-4079-A7BD-275DF5433647}" type="datetimeFigureOut">
              <a:rPr kumimoji="1" lang="ja-JP" altLang="en-US" smtClean="0"/>
              <a:t>2024/11/12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381640657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58440E90-2624-4347-A939-61178274E0AE}"/>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AED9ABE7-EB49-41C8-ACF1-56CA1A9E397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8BD32F8A-213A-4D19-934F-1CE7E8870F41}"/>
              </a:ext>
            </a:extLst>
          </p:cNvPr>
          <p:cNvSpPr>
            <a:spLocks noGrp="1" noChangeArrowheads="1"/>
          </p:cNvSpPr>
          <p:nvPr>
            <p:ph type="sldNum" sz="quarter" idx="12"/>
          </p:nvPr>
        </p:nvSpPr>
        <p:spPr>
          <a:ln/>
        </p:spPr>
        <p:txBody>
          <a:bodyPr/>
          <a:lstStyle>
            <a:lvl1pPr>
              <a:defRPr/>
            </a:lvl1pPr>
          </a:lstStyle>
          <a:p>
            <a:fld id="{6007413B-8871-42C1-A09E-D45E9011283B}" type="slidenum">
              <a:rPr lang="en-US" altLang="ja-JP"/>
              <a:pPr/>
              <a:t>‹#›</a:t>
            </a:fld>
            <a:endParaRPr lang="en-US" altLang="ja-JP"/>
          </a:p>
        </p:txBody>
      </p:sp>
    </p:spTree>
    <p:extLst>
      <p:ext uri="{BB962C8B-B14F-4D97-AF65-F5344CB8AC3E}">
        <p14:creationId xmlns:p14="http://schemas.microsoft.com/office/powerpoint/2010/main" val="28191987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8" y="273050"/>
            <a:ext cx="3008313" cy="1162050"/>
          </a:xfrm>
        </p:spPr>
        <p:txBody>
          <a:bodyPr anchor="b"/>
          <a:lstStyle>
            <a:lvl1pPr algn="l">
              <a:defRPr sz="1846" b="1"/>
            </a:lvl1pPr>
          </a:lstStyle>
          <a:p>
            <a:r>
              <a:rPr lang="ja-JP" altLang="en-US"/>
              <a:t>マスタ タイトルの書式設定</a:t>
            </a:r>
          </a:p>
        </p:txBody>
      </p:sp>
      <p:sp>
        <p:nvSpPr>
          <p:cNvPr id="3" name="コンテンツ プレースホルダ 2"/>
          <p:cNvSpPr>
            <a:spLocks noGrp="1"/>
          </p:cNvSpPr>
          <p:nvPr>
            <p:ph idx="1"/>
          </p:nvPr>
        </p:nvSpPr>
        <p:spPr>
          <a:xfrm>
            <a:off x="3575051" y="273053"/>
            <a:ext cx="5111750"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8" y="1435103"/>
            <a:ext cx="3008313"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5" name="Rectangle 4">
            <a:extLst>
              <a:ext uri="{FF2B5EF4-FFF2-40B4-BE49-F238E27FC236}">
                <a16:creationId xmlns:a16="http://schemas.microsoft.com/office/drawing/2014/main" id="{07882D7F-9655-4B10-9008-BB7FFDCBDB01}"/>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F17DE0DF-B4F8-49F3-A440-04CA484AB7B8}"/>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789E5CA0-58C9-4C1D-A99F-95FE27F07716}"/>
              </a:ext>
            </a:extLst>
          </p:cNvPr>
          <p:cNvSpPr>
            <a:spLocks noGrp="1" noChangeArrowheads="1"/>
          </p:cNvSpPr>
          <p:nvPr>
            <p:ph type="sldNum" sz="quarter" idx="12"/>
          </p:nvPr>
        </p:nvSpPr>
        <p:spPr>
          <a:ln/>
        </p:spPr>
        <p:txBody>
          <a:bodyPr/>
          <a:lstStyle>
            <a:lvl1pPr>
              <a:defRPr/>
            </a:lvl1pPr>
          </a:lstStyle>
          <a:p>
            <a:fld id="{E54737F3-7D30-495A-A54C-1C46DE708FD4}" type="slidenum">
              <a:rPr lang="en-US" altLang="ja-JP"/>
              <a:pPr/>
              <a:t>‹#›</a:t>
            </a:fld>
            <a:endParaRPr lang="en-US" altLang="ja-JP"/>
          </a:p>
        </p:txBody>
      </p:sp>
    </p:spTree>
    <p:extLst>
      <p:ext uri="{BB962C8B-B14F-4D97-AF65-F5344CB8AC3E}">
        <p14:creationId xmlns:p14="http://schemas.microsoft.com/office/powerpoint/2010/main" val="373112136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1846"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5" name="Rectangle 4">
            <a:extLst>
              <a:ext uri="{FF2B5EF4-FFF2-40B4-BE49-F238E27FC236}">
                <a16:creationId xmlns:a16="http://schemas.microsoft.com/office/drawing/2014/main" id="{8E4AA89D-86F1-435F-A65A-6B2A61C9FEC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E38C6E14-2BC2-4B02-901D-E3D55144943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F011E825-CE3A-43E9-B8CC-D9A51FD3BC89}"/>
              </a:ext>
            </a:extLst>
          </p:cNvPr>
          <p:cNvSpPr>
            <a:spLocks noGrp="1" noChangeArrowheads="1"/>
          </p:cNvSpPr>
          <p:nvPr>
            <p:ph type="sldNum" sz="quarter" idx="12"/>
          </p:nvPr>
        </p:nvSpPr>
        <p:spPr>
          <a:ln/>
        </p:spPr>
        <p:txBody>
          <a:bodyPr/>
          <a:lstStyle>
            <a:lvl1pPr>
              <a:defRPr/>
            </a:lvl1pPr>
          </a:lstStyle>
          <a:p>
            <a:fld id="{D802B1B8-1B7B-411E-94B9-2E4EBCCE8367}" type="slidenum">
              <a:rPr lang="en-US" altLang="ja-JP"/>
              <a:pPr/>
              <a:t>‹#›</a:t>
            </a:fld>
            <a:endParaRPr lang="en-US" altLang="ja-JP"/>
          </a:p>
        </p:txBody>
      </p:sp>
    </p:spTree>
    <p:extLst>
      <p:ext uri="{BB962C8B-B14F-4D97-AF65-F5344CB8AC3E}">
        <p14:creationId xmlns:p14="http://schemas.microsoft.com/office/powerpoint/2010/main" val="303659833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67F3B331-48E9-48C2-ACD2-E0A78766468F}"/>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A6861698-2C32-4C3E-B217-EC3B7E8C398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F9FFE621-7CAE-4BFC-B683-55A300278DD9}"/>
              </a:ext>
            </a:extLst>
          </p:cNvPr>
          <p:cNvSpPr>
            <a:spLocks noGrp="1" noChangeArrowheads="1"/>
          </p:cNvSpPr>
          <p:nvPr>
            <p:ph type="sldNum" sz="quarter" idx="12"/>
          </p:nvPr>
        </p:nvSpPr>
        <p:spPr>
          <a:ln/>
        </p:spPr>
        <p:txBody>
          <a:bodyPr/>
          <a:lstStyle>
            <a:lvl1pPr>
              <a:defRPr/>
            </a:lvl1pPr>
          </a:lstStyle>
          <a:p>
            <a:fld id="{D561899F-7A42-4E90-B09F-E09F08192ADA}" type="slidenum">
              <a:rPr lang="en-US" altLang="ja-JP"/>
              <a:pPr/>
              <a:t>‹#›</a:t>
            </a:fld>
            <a:endParaRPr lang="en-US" altLang="ja-JP"/>
          </a:p>
        </p:txBody>
      </p:sp>
    </p:spTree>
    <p:extLst>
      <p:ext uri="{BB962C8B-B14F-4D97-AF65-F5344CB8AC3E}">
        <p14:creationId xmlns:p14="http://schemas.microsoft.com/office/powerpoint/2010/main" val="255610745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AD304391-99B5-4C6F-827B-84ED5A2E0C70}"/>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FB90F872-A371-49ED-AFCC-2D2EF1E11AB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615B3730-8D31-4DAA-8392-D4BD3F32C559}"/>
              </a:ext>
            </a:extLst>
          </p:cNvPr>
          <p:cNvSpPr>
            <a:spLocks noGrp="1" noChangeArrowheads="1"/>
          </p:cNvSpPr>
          <p:nvPr>
            <p:ph type="sldNum" sz="quarter" idx="12"/>
          </p:nvPr>
        </p:nvSpPr>
        <p:spPr>
          <a:ln/>
        </p:spPr>
        <p:txBody>
          <a:bodyPr/>
          <a:lstStyle>
            <a:lvl1pPr>
              <a:defRPr/>
            </a:lvl1pPr>
          </a:lstStyle>
          <a:p>
            <a:fld id="{539EA93C-D605-4EA2-86D9-F3133E702FD1}" type="slidenum">
              <a:rPr lang="en-US" altLang="ja-JP"/>
              <a:pPr/>
              <a:t>‹#›</a:t>
            </a:fld>
            <a:endParaRPr lang="en-US" altLang="ja-JP"/>
          </a:p>
        </p:txBody>
      </p:sp>
    </p:spTree>
    <p:extLst>
      <p:ext uri="{BB962C8B-B14F-4D97-AF65-F5344CB8AC3E}">
        <p14:creationId xmlns:p14="http://schemas.microsoft.com/office/powerpoint/2010/main" val="161704219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A8FC17-CA47-4484-92CF-11B7CB0BB62E}"/>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9FB105E-53F0-42A6-84EB-D5E7763E7349}"/>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A7E7339-16B4-4416-9FF1-10720D769A3D}"/>
              </a:ext>
            </a:extLst>
          </p:cNvPr>
          <p:cNvSpPr>
            <a:spLocks noGrp="1"/>
          </p:cNvSpPr>
          <p:nvPr>
            <p:ph type="dt" sz="half" idx="10"/>
          </p:nvPr>
        </p:nvSpPr>
        <p:spPr/>
        <p:txBody>
          <a:bodyPr/>
          <a:lstStyle/>
          <a:p>
            <a:fld id="{B61BEF0D-F0BB-DE4B-95CE-6DB70DBA9567}" type="datetimeFigureOut">
              <a:rPr lang="en-US" smtClean="0"/>
              <a:pPr/>
              <a:t>11/12/2024</a:t>
            </a:fld>
            <a:endParaRPr lang="en-US" dirty="0"/>
          </a:p>
        </p:txBody>
      </p:sp>
      <p:sp>
        <p:nvSpPr>
          <p:cNvPr id="5" name="フッター プレースホルダー 4">
            <a:extLst>
              <a:ext uri="{FF2B5EF4-FFF2-40B4-BE49-F238E27FC236}">
                <a16:creationId xmlns:a16="http://schemas.microsoft.com/office/drawing/2014/main" id="{FD7412D5-B9C2-4A46-B3A0-F09B7FBB2B50}"/>
              </a:ext>
            </a:extLst>
          </p:cNvPr>
          <p:cNvSpPr>
            <a:spLocks noGrp="1"/>
          </p:cNvSpPr>
          <p:nvPr>
            <p:ph type="ftr" sz="quarter" idx="11"/>
          </p:nvPr>
        </p:nvSpPr>
        <p:spPr/>
        <p:txBody>
          <a:bodyPr/>
          <a:lstStyle/>
          <a:p>
            <a:endParaRPr lang="en-US" dirty="0"/>
          </a:p>
        </p:txBody>
      </p:sp>
      <p:sp>
        <p:nvSpPr>
          <p:cNvPr id="6" name="スライド番号プレースホルダー 5">
            <a:extLst>
              <a:ext uri="{FF2B5EF4-FFF2-40B4-BE49-F238E27FC236}">
                <a16:creationId xmlns:a16="http://schemas.microsoft.com/office/drawing/2014/main" id="{8D0EDF4D-825D-4FE4-A664-3EA5B323B778}"/>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843552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BC4BA5-3888-4F3A-9EBD-D91B8E37A4C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2094248-59D9-416F-9595-7C5E2EF2DE8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C70001A-73FB-4D21-9C5B-0B077B5E9BB2}"/>
              </a:ext>
            </a:extLst>
          </p:cNvPr>
          <p:cNvSpPr>
            <a:spLocks noGrp="1"/>
          </p:cNvSpPr>
          <p:nvPr>
            <p:ph type="dt" sz="half" idx="10"/>
          </p:nvPr>
        </p:nvSpPr>
        <p:spPr/>
        <p:txBody>
          <a:bodyPr/>
          <a:lstStyle/>
          <a:p>
            <a:fld id="{05BFA754-D5C3-4E66-96A6-867B257F58DC}" type="datetimeFigureOut">
              <a:rPr lang="en-US" smtClean="0"/>
              <a:t>11/12/2024</a:t>
            </a:fld>
            <a:endParaRPr lang="en-US" dirty="0"/>
          </a:p>
        </p:txBody>
      </p:sp>
      <p:sp>
        <p:nvSpPr>
          <p:cNvPr id="5" name="フッター プレースホルダー 4">
            <a:extLst>
              <a:ext uri="{FF2B5EF4-FFF2-40B4-BE49-F238E27FC236}">
                <a16:creationId xmlns:a16="http://schemas.microsoft.com/office/drawing/2014/main" id="{19466473-231B-4238-8164-3DDFF534725D}"/>
              </a:ext>
            </a:extLst>
          </p:cNvPr>
          <p:cNvSpPr>
            <a:spLocks noGrp="1"/>
          </p:cNvSpPr>
          <p:nvPr>
            <p:ph type="ftr" sz="quarter" idx="11"/>
          </p:nvPr>
        </p:nvSpPr>
        <p:spPr/>
        <p:txBody>
          <a:bodyPr/>
          <a:lstStyle/>
          <a:p>
            <a:endParaRPr lang="en-US" dirty="0"/>
          </a:p>
        </p:txBody>
      </p:sp>
      <p:sp>
        <p:nvSpPr>
          <p:cNvPr id="6" name="スライド番号プレースホルダー 5">
            <a:extLst>
              <a:ext uri="{FF2B5EF4-FFF2-40B4-BE49-F238E27FC236}">
                <a16:creationId xmlns:a16="http://schemas.microsoft.com/office/drawing/2014/main" id="{3ED8C3B7-A64B-40B2-8EC1-90C340ADABD8}"/>
              </a:ext>
            </a:extLst>
          </p:cNvPr>
          <p:cNvSpPr>
            <a:spLocks noGrp="1"/>
          </p:cNvSpPr>
          <p:nvPr>
            <p:ph type="sldNum" sz="quarter" idx="12"/>
          </p:nvPr>
        </p:nvSpPr>
        <p:spPr/>
        <p:txBody>
          <a:bodyPr/>
          <a:lstStyle/>
          <a:p>
            <a:fld id="{5D84065D-F351-4B03-BD91-D8A6B8D4B362}" type="slidenum">
              <a:rPr lang="en-US" smtClean="0"/>
              <a:t>‹#›</a:t>
            </a:fld>
            <a:endParaRPr lang="en-US" dirty="0"/>
          </a:p>
        </p:txBody>
      </p:sp>
    </p:spTree>
    <p:extLst>
      <p:ext uri="{BB962C8B-B14F-4D97-AF65-F5344CB8AC3E}">
        <p14:creationId xmlns:p14="http://schemas.microsoft.com/office/powerpoint/2010/main" val="315522635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13668B-FEAC-4AFF-AE6E-B1CC490F5DB0}"/>
              </a:ext>
            </a:extLst>
          </p:cNvPr>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4ECA27E-82D7-49A1-83EC-361305ACEEB9}"/>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77D3D23-87F5-467F-A468-EED752039320}"/>
              </a:ext>
            </a:extLst>
          </p:cNvPr>
          <p:cNvSpPr>
            <a:spLocks noGrp="1"/>
          </p:cNvSpPr>
          <p:nvPr>
            <p:ph type="dt" sz="half" idx="10"/>
          </p:nvPr>
        </p:nvSpPr>
        <p:spPr/>
        <p:txBody>
          <a:bodyPr/>
          <a:lstStyle/>
          <a:p>
            <a:fld id="{B61BEF0D-F0BB-DE4B-95CE-6DB70DBA9567}" type="datetimeFigureOut">
              <a:rPr lang="en-US" smtClean="0"/>
              <a:pPr/>
              <a:t>11/12/2024</a:t>
            </a:fld>
            <a:endParaRPr lang="en-US" dirty="0"/>
          </a:p>
        </p:txBody>
      </p:sp>
      <p:sp>
        <p:nvSpPr>
          <p:cNvPr id="5" name="フッター プレースホルダー 4">
            <a:extLst>
              <a:ext uri="{FF2B5EF4-FFF2-40B4-BE49-F238E27FC236}">
                <a16:creationId xmlns:a16="http://schemas.microsoft.com/office/drawing/2014/main" id="{7836A885-620A-4A79-B00A-1C424752B96C}"/>
              </a:ext>
            </a:extLst>
          </p:cNvPr>
          <p:cNvSpPr>
            <a:spLocks noGrp="1"/>
          </p:cNvSpPr>
          <p:nvPr>
            <p:ph type="ftr" sz="quarter" idx="11"/>
          </p:nvPr>
        </p:nvSpPr>
        <p:spPr/>
        <p:txBody>
          <a:bodyPr/>
          <a:lstStyle/>
          <a:p>
            <a:endParaRPr lang="en-US" dirty="0"/>
          </a:p>
        </p:txBody>
      </p:sp>
      <p:sp>
        <p:nvSpPr>
          <p:cNvPr id="6" name="スライド番号プレースホルダー 5">
            <a:extLst>
              <a:ext uri="{FF2B5EF4-FFF2-40B4-BE49-F238E27FC236}">
                <a16:creationId xmlns:a16="http://schemas.microsoft.com/office/drawing/2014/main" id="{41299EC8-E19C-459D-BED3-FABA57AC2B1D}"/>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8114839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9A7B8D7-0FE8-4E6D-A651-2697ABE1766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5C6ED2F-5A31-4839-BFED-1CACC32D487D}"/>
              </a:ext>
            </a:extLst>
          </p:cNvPr>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5AA2C772-8896-49EB-880D-2908D0BB0B7B}"/>
              </a:ext>
            </a:extLst>
          </p:cNvPr>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850A3EA-A06D-44C5-B517-0F7B88501D77}"/>
              </a:ext>
            </a:extLst>
          </p:cNvPr>
          <p:cNvSpPr>
            <a:spLocks noGrp="1"/>
          </p:cNvSpPr>
          <p:nvPr>
            <p:ph type="dt" sz="half" idx="10"/>
          </p:nvPr>
        </p:nvSpPr>
        <p:spPr/>
        <p:txBody>
          <a:bodyPr/>
          <a:lstStyle/>
          <a:p>
            <a:fld id="{05BFA754-D5C3-4E66-96A6-867B257F58DC}" type="datetimeFigureOut">
              <a:rPr lang="en-US" smtClean="0"/>
              <a:t>11/12/2024</a:t>
            </a:fld>
            <a:endParaRPr lang="en-US" dirty="0"/>
          </a:p>
        </p:txBody>
      </p:sp>
      <p:sp>
        <p:nvSpPr>
          <p:cNvPr id="6" name="フッター プレースホルダー 5">
            <a:extLst>
              <a:ext uri="{FF2B5EF4-FFF2-40B4-BE49-F238E27FC236}">
                <a16:creationId xmlns:a16="http://schemas.microsoft.com/office/drawing/2014/main" id="{D4BFE4EC-F98A-4949-80D4-7A647C005090}"/>
              </a:ext>
            </a:extLst>
          </p:cNvPr>
          <p:cNvSpPr>
            <a:spLocks noGrp="1"/>
          </p:cNvSpPr>
          <p:nvPr>
            <p:ph type="ftr" sz="quarter" idx="11"/>
          </p:nvPr>
        </p:nvSpPr>
        <p:spPr/>
        <p:txBody>
          <a:bodyPr/>
          <a:lstStyle/>
          <a:p>
            <a:endParaRPr lang="en-US" dirty="0"/>
          </a:p>
        </p:txBody>
      </p:sp>
      <p:sp>
        <p:nvSpPr>
          <p:cNvPr id="7" name="スライド番号プレースホルダー 6">
            <a:extLst>
              <a:ext uri="{FF2B5EF4-FFF2-40B4-BE49-F238E27FC236}">
                <a16:creationId xmlns:a16="http://schemas.microsoft.com/office/drawing/2014/main" id="{76AD5FC1-62D2-441C-9423-4264EA778DEA}"/>
              </a:ext>
            </a:extLst>
          </p:cNvPr>
          <p:cNvSpPr>
            <a:spLocks noGrp="1"/>
          </p:cNvSpPr>
          <p:nvPr>
            <p:ph type="sldNum" sz="quarter" idx="12"/>
          </p:nvPr>
        </p:nvSpPr>
        <p:spPr/>
        <p:txBody>
          <a:bodyPr/>
          <a:lstStyle/>
          <a:p>
            <a:fld id="{5D84065D-F351-4B03-BD91-D8A6B8D4B362}" type="slidenum">
              <a:rPr lang="en-US" smtClean="0"/>
              <a:t>‹#›</a:t>
            </a:fld>
            <a:endParaRPr lang="en-US" dirty="0"/>
          </a:p>
        </p:txBody>
      </p:sp>
    </p:spTree>
    <p:extLst>
      <p:ext uri="{BB962C8B-B14F-4D97-AF65-F5344CB8AC3E}">
        <p14:creationId xmlns:p14="http://schemas.microsoft.com/office/powerpoint/2010/main" val="414108597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1F8866-B4FA-4D31-827D-3F7CB9C26EBF}"/>
              </a:ext>
            </a:extLst>
          </p:cNvPr>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8B6EBFB-9B53-4BB7-8DF8-02142DA10AB3}"/>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7580DC2E-6873-4252-B3AF-F722F40B8B7D}"/>
              </a:ext>
            </a:extLst>
          </p:cNvPr>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99B02040-F183-4BA0-A3EB-1874CCC42F4F}"/>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9E914E8-2C7C-49DE-9BE8-ABCDB9E3DEE3}"/>
              </a:ext>
            </a:extLst>
          </p:cNvPr>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2D5C19AC-F1A0-4AF6-98A4-09ED5F476001}"/>
              </a:ext>
            </a:extLst>
          </p:cNvPr>
          <p:cNvSpPr>
            <a:spLocks noGrp="1"/>
          </p:cNvSpPr>
          <p:nvPr>
            <p:ph type="dt" sz="half" idx="10"/>
          </p:nvPr>
        </p:nvSpPr>
        <p:spPr/>
        <p:txBody>
          <a:bodyPr/>
          <a:lstStyle/>
          <a:p>
            <a:fld id="{B61BEF0D-F0BB-DE4B-95CE-6DB70DBA9567}" type="datetimeFigureOut">
              <a:rPr lang="en-US" smtClean="0"/>
              <a:pPr/>
              <a:t>11/12/2024</a:t>
            </a:fld>
            <a:endParaRPr lang="en-US" dirty="0"/>
          </a:p>
        </p:txBody>
      </p:sp>
      <p:sp>
        <p:nvSpPr>
          <p:cNvPr id="8" name="フッター プレースホルダー 7">
            <a:extLst>
              <a:ext uri="{FF2B5EF4-FFF2-40B4-BE49-F238E27FC236}">
                <a16:creationId xmlns:a16="http://schemas.microsoft.com/office/drawing/2014/main" id="{05019AA0-6BF2-4623-93F3-AB83F7999092}"/>
              </a:ext>
            </a:extLst>
          </p:cNvPr>
          <p:cNvSpPr>
            <a:spLocks noGrp="1"/>
          </p:cNvSpPr>
          <p:nvPr>
            <p:ph type="ftr" sz="quarter" idx="11"/>
          </p:nvPr>
        </p:nvSpPr>
        <p:spPr/>
        <p:txBody>
          <a:bodyPr/>
          <a:lstStyle/>
          <a:p>
            <a:endParaRPr lang="en-US" dirty="0"/>
          </a:p>
        </p:txBody>
      </p:sp>
      <p:sp>
        <p:nvSpPr>
          <p:cNvPr id="9" name="スライド番号プレースホルダー 8">
            <a:extLst>
              <a:ext uri="{FF2B5EF4-FFF2-40B4-BE49-F238E27FC236}">
                <a16:creationId xmlns:a16="http://schemas.microsoft.com/office/drawing/2014/main" id="{B337009B-13FE-4E54-8077-906664124F37}"/>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18117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1680804-3D91-4079-A7BD-275DF5433647}" type="datetimeFigureOut">
              <a:rPr kumimoji="1" lang="ja-JP" altLang="en-US" smtClean="0"/>
              <a:t>2024/11/12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246036729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B19C06-6FF5-4A73-B964-B2339342357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38D3DC39-A71E-4745-BC17-F7CAB2A42B1D}"/>
              </a:ext>
            </a:extLst>
          </p:cNvPr>
          <p:cNvSpPr>
            <a:spLocks noGrp="1"/>
          </p:cNvSpPr>
          <p:nvPr>
            <p:ph type="dt" sz="half" idx="10"/>
          </p:nvPr>
        </p:nvSpPr>
        <p:spPr/>
        <p:txBody>
          <a:bodyPr/>
          <a:lstStyle/>
          <a:p>
            <a:fld id="{B61BEF0D-F0BB-DE4B-95CE-6DB70DBA9567}" type="datetimeFigureOut">
              <a:rPr lang="en-US" smtClean="0"/>
              <a:pPr/>
              <a:t>11/12/2024</a:t>
            </a:fld>
            <a:endParaRPr lang="en-US" dirty="0"/>
          </a:p>
        </p:txBody>
      </p:sp>
      <p:sp>
        <p:nvSpPr>
          <p:cNvPr id="4" name="フッター プレースホルダー 3">
            <a:extLst>
              <a:ext uri="{FF2B5EF4-FFF2-40B4-BE49-F238E27FC236}">
                <a16:creationId xmlns:a16="http://schemas.microsoft.com/office/drawing/2014/main" id="{1518D5D1-3DF3-4442-B8A6-292E2949AD3D}"/>
              </a:ext>
            </a:extLst>
          </p:cNvPr>
          <p:cNvSpPr>
            <a:spLocks noGrp="1"/>
          </p:cNvSpPr>
          <p:nvPr>
            <p:ph type="ftr" sz="quarter" idx="11"/>
          </p:nvPr>
        </p:nvSpPr>
        <p:spPr/>
        <p:txBody>
          <a:bodyPr/>
          <a:lstStyle/>
          <a:p>
            <a:endParaRPr lang="en-US" dirty="0"/>
          </a:p>
        </p:txBody>
      </p:sp>
      <p:sp>
        <p:nvSpPr>
          <p:cNvPr id="5" name="スライド番号プレースホルダー 4">
            <a:extLst>
              <a:ext uri="{FF2B5EF4-FFF2-40B4-BE49-F238E27FC236}">
                <a16:creationId xmlns:a16="http://schemas.microsoft.com/office/drawing/2014/main" id="{3CA86166-924B-4274-A92C-2A20346A85EB}"/>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6842188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E7CBDBE-3D69-4457-990A-91E7E4813F0F}"/>
              </a:ext>
            </a:extLst>
          </p:cNvPr>
          <p:cNvSpPr>
            <a:spLocks noGrp="1"/>
          </p:cNvSpPr>
          <p:nvPr>
            <p:ph type="dt" sz="half" idx="10"/>
          </p:nvPr>
        </p:nvSpPr>
        <p:spPr/>
        <p:txBody>
          <a:bodyPr/>
          <a:lstStyle/>
          <a:p>
            <a:fld id="{B61BEF0D-F0BB-DE4B-95CE-6DB70DBA9567}" type="datetimeFigureOut">
              <a:rPr lang="en-US" smtClean="0"/>
              <a:pPr/>
              <a:t>11/12/2024</a:t>
            </a:fld>
            <a:endParaRPr lang="en-US" dirty="0"/>
          </a:p>
        </p:txBody>
      </p:sp>
      <p:sp>
        <p:nvSpPr>
          <p:cNvPr id="3" name="フッター プレースホルダー 2">
            <a:extLst>
              <a:ext uri="{FF2B5EF4-FFF2-40B4-BE49-F238E27FC236}">
                <a16:creationId xmlns:a16="http://schemas.microsoft.com/office/drawing/2014/main" id="{8DEDD814-4862-4DE4-889D-D92A1DA40A95}"/>
              </a:ext>
            </a:extLst>
          </p:cNvPr>
          <p:cNvSpPr>
            <a:spLocks noGrp="1"/>
          </p:cNvSpPr>
          <p:nvPr>
            <p:ph type="ftr" sz="quarter" idx="11"/>
          </p:nvPr>
        </p:nvSpPr>
        <p:spPr/>
        <p:txBody>
          <a:bodyPr/>
          <a:lstStyle/>
          <a:p>
            <a:endParaRPr lang="en-US" dirty="0"/>
          </a:p>
        </p:txBody>
      </p:sp>
      <p:sp>
        <p:nvSpPr>
          <p:cNvPr id="4" name="スライド番号プレースホルダー 3">
            <a:extLst>
              <a:ext uri="{FF2B5EF4-FFF2-40B4-BE49-F238E27FC236}">
                <a16:creationId xmlns:a16="http://schemas.microsoft.com/office/drawing/2014/main" id="{37E50B3F-DC89-438A-881B-069237FCAF31}"/>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8540296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D285CA-DAED-4461-8EF2-5FD81774416A}"/>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E6422EC-3FE9-450F-8379-14BDC2E10CA4}"/>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931AC32-281A-4D1A-8B7C-0AF6D6CC217C}"/>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D5746A9-CA2A-4D8E-B8CD-A455CCF844D7}"/>
              </a:ext>
            </a:extLst>
          </p:cNvPr>
          <p:cNvSpPr>
            <a:spLocks noGrp="1"/>
          </p:cNvSpPr>
          <p:nvPr>
            <p:ph type="dt" sz="half" idx="10"/>
          </p:nvPr>
        </p:nvSpPr>
        <p:spPr/>
        <p:txBody>
          <a:bodyPr/>
          <a:lstStyle/>
          <a:p>
            <a:fld id="{B61BEF0D-F0BB-DE4B-95CE-6DB70DBA9567}" type="datetimeFigureOut">
              <a:rPr lang="en-US" smtClean="0"/>
              <a:pPr/>
              <a:t>11/12/2024</a:t>
            </a:fld>
            <a:endParaRPr lang="en-US" dirty="0"/>
          </a:p>
        </p:txBody>
      </p:sp>
      <p:sp>
        <p:nvSpPr>
          <p:cNvPr id="6" name="フッター プレースホルダー 5">
            <a:extLst>
              <a:ext uri="{FF2B5EF4-FFF2-40B4-BE49-F238E27FC236}">
                <a16:creationId xmlns:a16="http://schemas.microsoft.com/office/drawing/2014/main" id="{A905B55C-8F78-4599-A89A-21A0A0178700}"/>
              </a:ext>
            </a:extLst>
          </p:cNvPr>
          <p:cNvSpPr>
            <a:spLocks noGrp="1"/>
          </p:cNvSpPr>
          <p:nvPr>
            <p:ph type="ftr" sz="quarter" idx="11"/>
          </p:nvPr>
        </p:nvSpPr>
        <p:spPr/>
        <p:txBody>
          <a:bodyPr/>
          <a:lstStyle/>
          <a:p>
            <a:endParaRPr lang="en-US" dirty="0"/>
          </a:p>
        </p:txBody>
      </p:sp>
      <p:sp>
        <p:nvSpPr>
          <p:cNvPr id="7" name="スライド番号プレースホルダー 6">
            <a:extLst>
              <a:ext uri="{FF2B5EF4-FFF2-40B4-BE49-F238E27FC236}">
                <a16:creationId xmlns:a16="http://schemas.microsoft.com/office/drawing/2014/main" id="{75ADC86C-5916-427F-B6CF-4F0023541FC6}"/>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2080802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D5D07C6-EA20-47A3-B0FA-DA2F8D98CC6B}"/>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C4A7D8D-788A-403A-8BBE-A8BD576A738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a:extLst>
              <a:ext uri="{FF2B5EF4-FFF2-40B4-BE49-F238E27FC236}">
                <a16:creationId xmlns:a16="http://schemas.microsoft.com/office/drawing/2014/main" id="{F8F05E31-9DD3-4D45-A186-AAE66AF84D0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95D40E0-5D11-4384-AD6C-B014556EA965}"/>
              </a:ext>
            </a:extLst>
          </p:cNvPr>
          <p:cNvSpPr>
            <a:spLocks noGrp="1"/>
          </p:cNvSpPr>
          <p:nvPr>
            <p:ph type="dt" sz="half" idx="10"/>
          </p:nvPr>
        </p:nvSpPr>
        <p:spPr/>
        <p:txBody>
          <a:bodyPr/>
          <a:lstStyle/>
          <a:p>
            <a:fld id="{B61BEF0D-F0BB-DE4B-95CE-6DB70DBA9567}" type="datetimeFigureOut">
              <a:rPr lang="en-US" smtClean="0"/>
              <a:pPr/>
              <a:t>11/12/2024</a:t>
            </a:fld>
            <a:endParaRPr lang="en-US" dirty="0"/>
          </a:p>
        </p:txBody>
      </p:sp>
      <p:sp>
        <p:nvSpPr>
          <p:cNvPr id="6" name="フッター プレースホルダー 5">
            <a:extLst>
              <a:ext uri="{FF2B5EF4-FFF2-40B4-BE49-F238E27FC236}">
                <a16:creationId xmlns:a16="http://schemas.microsoft.com/office/drawing/2014/main" id="{86ED26D0-66E4-4493-AAB6-81EC7B1098C2}"/>
              </a:ext>
            </a:extLst>
          </p:cNvPr>
          <p:cNvSpPr>
            <a:spLocks noGrp="1"/>
          </p:cNvSpPr>
          <p:nvPr>
            <p:ph type="ftr" sz="quarter" idx="11"/>
          </p:nvPr>
        </p:nvSpPr>
        <p:spPr/>
        <p:txBody>
          <a:bodyPr/>
          <a:lstStyle/>
          <a:p>
            <a:endParaRPr lang="en-US" dirty="0"/>
          </a:p>
        </p:txBody>
      </p:sp>
      <p:sp>
        <p:nvSpPr>
          <p:cNvPr id="7" name="スライド番号プレースホルダー 6">
            <a:extLst>
              <a:ext uri="{FF2B5EF4-FFF2-40B4-BE49-F238E27FC236}">
                <a16:creationId xmlns:a16="http://schemas.microsoft.com/office/drawing/2014/main" id="{DDF12996-A54F-4422-BB99-FED0C0B379A3}"/>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3255843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46B4CC-EADE-4F20-841A-5D69F20D448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141A656-D60A-43DE-8133-65DBB88286B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3DA57CC-895C-4BE5-99D3-7F40C28C1FA2}"/>
              </a:ext>
            </a:extLst>
          </p:cNvPr>
          <p:cNvSpPr>
            <a:spLocks noGrp="1"/>
          </p:cNvSpPr>
          <p:nvPr>
            <p:ph type="dt" sz="half" idx="10"/>
          </p:nvPr>
        </p:nvSpPr>
        <p:spPr/>
        <p:txBody>
          <a:bodyPr/>
          <a:lstStyle/>
          <a:p>
            <a:fld id="{B61BEF0D-F0BB-DE4B-95CE-6DB70DBA9567}" type="datetimeFigureOut">
              <a:rPr lang="en-US" smtClean="0"/>
              <a:pPr/>
              <a:t>11/12/2024</a:t>
            </a:fld>
            <a:endParaRPr lang="en-US" dirty="0"/>
          </a:p>
        </p:txBody>
      </p:sp>
      <p:sp>
        <p:nvSpPr>
          <p:cNvPr id="5" name="フッター プレースホルダー 4">
            <a:extLst>
              <a:ext uri="{FF2B5EF4-FFF2-40B4-BE49-F238E27FC236}">
                <a16:creationId xmlns:a16="http://schemas.microsoft.com/office/drawing/2014/main" id="{5B892D1F-F616-40CE-A2D6-EC9C45C9579F}"/>
              </a:ext>
            </a:extLst>
          </p:cNvPr>
          <p:cNvSpPr>
            <a:spLocks noGrp="1"/>
          </p:cNvSpPr>
          <p:nvPr>
            <p:ph type="ftr" sz="quarter" idx="11"/>
          </p:nvPr>
        </p:nvSpPr>
        <p:spPr/>
        <p:txBody>
          <a:bodyPr/>
          <a:lstStyle/>
          <a:p>
            <a:endParaRPr lang="en-US" dirty="0"/>
          </a:p>
        </p:txBody>
      </p:sp>
      <p:sp>
        <p:nvSpPr>
          <p:cNvPr id="6" name="スライド番号プレースホルダー 5">
            <a:extLst>
              <a:ext uri="{FF2B5EF4-FFF2-40B4-BE49-F238E27FC236}">
                <a16:creationId xmlns:a16="http://schemas.microsoft.com/office/drawing/2014/main" id="{E73C5E5E-0212-4B1A-BC4E-2B333DC8EA58}"/>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0003655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D6C6DB5-A29E-4025-9044-BA434A59C675}"/>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3805B3A-DEED-4BC8-B3A4-5399DB35CC53}"/>
              </a:ext>
            </a:extLst>
          </p:cNvPr>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353D74D-C019-422D-A531-24B540FB23E9}"/>
              </a:ext>
            </a:extLst>
          </p:cNvPr>
          <p:cNvSpPr>
            <a:spLocks noGrp="1"/>
          </p:cNvSpPr>
          <p:nvPr>
            <p:ph type="dt" sz="half" idx="10"/>
          </p:nvPr>
        </p:nvSpPr>
        <p:spPr/>
        <p:txBody>
          <a:bodyPr/>
          <a:lstStyle/>
          <a:p>
            <a:fld id="{B61BEF0D-F0BB-DE4B-95CE-6DB70DBA9567}" type="datetimeFigureOut">
              <a:rPr lang="en-US" smtClean="0"/>
              <a:pPr/>
              <a:t>11/12/2024</a:t>
            </a:fld>
            <a:endParaRPr lang="en-US" dirty="0"/>
          </a:p>
        </p:txBody>
      </p:sp>
      <p:sp>
        <p:nvSpPr>
          <p:cNvPr id="5" name="フッター プレースホルダー 4">
            <a:extLst>
              <a:ext uri="{FF2B5EF4-FFF2-40B4-BE49-F238E27FC236}">
                <a16:creationId xmlns:a16="http://schemas.microsoft.com/office/drawing/2014/main" id="{04C13260-2EEB-4682-B208-561D014BCF97}"/>
              </a:ext>
            </a:extLst>
          </p:cNvPr>
          <p:cNvSpPr>
            <a:spLocks noGrp="1"/>
          </p:cNvSpPr>
          <p:nvPr>
            <p:ph type="ftr" sz="quarter" idx="11"/>
          </p:nvPr>
        </p:nvSpPr>
        <p:spPr/>
        <p:txBody>
          <a:bodyPr/>
          <a:lstStyle/>
          <a:p>
            <a:endParaRPr lang="en-US" dirty="0"/>
          </a:p>
        </p:txBody>
      </p:sp>
      <p:sp>
        <p:nvSpPr>
          <p:cNvPr id="6" name="スライド番号プレースホルダー 5">
            <a:extLst>
              <a:ext uri="{FF2B5EF4-FFF2-40B4-BE49-F238E27FC236}">
                <a16:creationId xmlns:a16="http://schemas.microsoft.com/office/drawing/2014/main" id="{A9AF9020-CA5C-4FF8-8863-75B67AD8121C}"/>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90763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1680804-3D91-4079-A7BD-275DF5433647}" type="datetimeFigureOut">
              <a:rPr kumimoji="1" lang="ja-JP" altLang="en-US" smtClean="0"/>
              <a:t>2024/11/12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2402021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1680804-3D91-4079-A7BD-275DF5433647}" type="datetimeFigureOut">
              <a:rPr kumimoji="1" lang="ja-JP" altLang="en-US" smtClean="0"/>
              <a:t>2024/11/12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3777766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680804-3D91-4079-A7BD-275DF5433647}" type="datetimeFigureOut">
              <a:rPr kumimoji="1" lang="ja-JP" altLang="en-US" smtClean="0"/>
              <a:t>2024/11/12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3451311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1680804-3D91-4079-A7BD-275DF5433647}" type="datetimeFigureOut">
              <a:rPr kumimoji="1" lang="ja-JP" altLang="en-US" smtClean="0"/>
              <a:t>2024/11/12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839934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1680804-3D91-4079-A7BD-275DF5433647}" type="datetimeFigureOut">
              <a:rPr kumimoji="1" lang="ja-JP" altLang="en-US" smtClean="0"/>
              <a:t>2024/11/12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1863204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680804-3D91-4079-A7BD-275DF5433647}" type="datetimeFigureOut">
              <a:rPr kumimoji="1" lang="ja-JP" altLang="en-US" smtClean="0"/>
              <a:t>2024/11/12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1766158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DD862F6-206A-42DD-9E68-94823C55B05B}"/>
              </a:ext>
            </a:extLst>
          </p:cNvPr>
          <p:cNvSpPr>
            <a:spLocks noGrp="1" noChangeArrowheads="1"/>
          </p:cNvSpPr>
          <p:nvPr>
            <p:ph type="title"/>
          </p:nvPr>
        </p:nvSpPr>
        <p:spPr bwMode="auto">
          <a:xfrm>
            <a:off x="685800" y="609600"/>
            <a:ext cx="7772400" cy="1144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7C8F3977-16BD-49D8-ACE6-C432314C7A4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a:extLst>
              <a:ext uri="{FF2B5EF4-FFF2-40B4-BE49-F238E27FC236}">
                <a16:creationId xmlns:a16="http://schemas.microsoft.com/office/drawing/2014/main" id="{1828C5FB-2E12-4C14-8FAC-CE9A418C08A1}"/>
              </a:ext>
            </a:extLst>
          </p:cNvPr>
          <p:cNvSpPr>
            <a:spLocks noGrp="1" noChangeArrowheads="1"/>
          </p:cNvSpPr>
          <p:nvPr>
            <p:ph type="dt" sz="half" idx="2"/>
          </p:nvPr>
        </p:nvSpPr>
        <p:spPr bwMode="auto">
          <a:xfrm>
            <a:off x="685800" y="6248400"/>
            <a:ext cx="1905000"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t" anchorCtr="0" compatLnSpc="1">
            <a:prstTxWarp prst="textNoShape">
              <a:avLst/>
            </a:prstTxWarp>
          </a:bodyPr>
          <a:lstStyle>
            <a:lvl1pPr>
              <a:defRPr sz="1500"/>
            </a:lvl1pPr>
          </a:lstStyle>
          <a:p>
            <a:endParaRPr lang="en-US" altLang="ja-JP"/>
          </a:p>
        </p:txBody>
      </p:sp>
      <p:sp>
        <p:nvSpPr>
          <p:cNvPr id="1029" name="Rectangle 5">
            <a:extLst>
              <a:ext uri="{FF2B5EF4-FFF2-40B4-BE49-F238E27FC236}">
                <a16:creationId xmlns:a16="http://schemas.microsoft.com/office/drawing/2014/main" id="{2F66CC53-644D-4177-8C6F-5A1610A9FFD3}"/>
              </a:ext>
            </a:extLst>
          </p:cNvPr>
          <p:cNvSpPr>
            <a:spLocks noGrp="1" noChangeArrowheads="1"/>
          </p:cNvSpPr>
          <p:nvPr>
            <p:ph type="ftr" sz="quarter" idx="3"/>
          </p:nvPr>
        </p:nvSpPr>
        <p:spPr bwMode="auto">
          <a:xfrm>
            <a:off x="3124200" y="6248400"/>
            <a:ext cx="2895600"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t" anchorCtr="0" compatLnSpc="1">
            <a:prstTxWarp prst="textNoShape">
              <a:avLst/>
            </a:prstTxWarp>
          </a:bodyPr>
          <a:lstStyle>
            <a:lvl1pPr algn="ctr">
              <a:defRPr sz="1500"/>
            </a:lvl1pPr>
          </a:lstStyle>
          <a:p>
            <a:endParaRPr lang="en-US" altLang="ja-JP"/>
          </a:p>
        </p:txBody>
      </p:sp>
      <p:sp>
        <p:nvSpPr>
          <p:cNvPr id="1030" name="Rectangle 6">
            <a:extLst>
              <a:ext uri="{FF2B5EF4-FFF2-40B4-BE49-F238E27FC236}">
                <a16:creationId xmlns:a16="http://schemas.microsoft.com/office/drawing/2014/main" id="{F8F68116-8945-4995-B181-CEB2B605AF3A}"/>
              </a:ext>
            </a:extLst>
          </p:cNvPr>
          <p:cNvSpPr>
            <a:spLocks noGrp="1" noChangeArrowheads="1"/>
          </p:cNvSpPr>
          <p:nvPr>
            <p:ph type="sldNum" sz="quarter" idx="4"/>
          </p:nvPr>
        </p:nvSpPr>
        <p:spPr bwMode="auto">
          <a:xfrm>
            <a:off x="7162800" y="6453188"/>
            <a:ext cx="1905000" cy="31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t" anchorCtr="0" compatLnSpc="1">
            <a:prstTxWarp prst="textNoShape">
              <a:avLst/>
            </a:prstTxWarp>
          </a:bodyPr>
          <a:lstStyle>
            <a:lvl1pPr algn="r">
              <a:defRPr sz="1500">
                <a:latin typeface="+mn-ea"/>
              </a:defRPr>
            </a:lvl1pPr>
          </a:lstStyle>
          <a:p>
            <a:fld id="{A9CCC1B1-C932-4C65-A7C7-56B0C94423D2}" type="slidenum">
              <a:rPr lang="en-US" altLang="ja-JP"/>
              <a:pPr/>
              <a:t>‹#›</a:t>
            </a:fld>
            <a:endParaRPr lang="en-US" altLang="ja-JP"/>
          </a:p>
        </p:txBody>
      </p:sp>
    </p:spTree>
    <p:extLst>
      <p:ext uri="{BB962C8B-B14F-4D97-AF65-F5344CB8AC3E}">
        <p14:creationId xmlns:p14="http://schemas.microsoft.com/office/powerpoint/2010/main" val="34306536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dt="0"/>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7338"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30188"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5EE4D23-E5C7-44FA-92B1-F5724F7BB948}"/>
              </a:ext>
            </a:extLst>
          </p:cNvPr>
          <p:cNvSpPr>
            <a:spLocks noGrp="1" noChangeArrowheads="1"/>
          </p:cNvSpPr>
          <p:nvPr>
            <p:ph type="title"/>
          </p:nvPr>
        </p:nvSpPr>
        <p:spPr bwMode="auto">
          <a:xfrm>
            <a:off x="685800" y="609600"/>
            <a:ext cx="7772400"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2" tIns="45716" rIns="91432" bIns="45716" numCol="1" anchor="ctr" anchorCtr="0" compatLnSpc="1">
            <a:prstTxWarp prst="textNoShape">
              <a:avLst/>
            </a:prstTxWarp>
          </a:bodyPr>
          <a:lstStyle/>
          <a:p>
            <a:pPr lvl="0"/>
            <a:r>
              <a:rPr lang="ja-JP" altLang="en-US"/>
              <a:t>マスタ タイトルの書式設定</a:t>
            </a:r>
          </a:p>
        </p:txBody>
      </p:sp>
      <p:sp>
        <p:nvSpPr>
          <p:cNvPr id="13315" name="Rectangle 3">
            <a:extLst>
              <a:ext uri="{FF2B5EF4-FFF2-40B4-BE49-F238E27FC236}">
                <a16:creationId xmlns:a16="http://schemas.microsoft.com/office/drawing/2014/main" id="{F642A970-AE64-434C-8215-C27416F0D03B}"/>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2" tIns="45716" rIns="91432" bIns="4571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a:extLst>
              <a:ext uri="{FF2B5EF4-FFF2-40B4-BE49-F238E27FC236}">
                <a16:creationId xmlns:a16="http://schemas.microsoft.com/office/drawing/2014/main" id="{9B645161-D752-44A9-95EF-BB060444DA8E}"/>
              </a:ext>
            </a:extLst>
          </p:cNvPr>
          <p:cNvSpPr>
            <a:spLocks noGrp="1" noChangeArrowheads="1"/>
          </p:cNvSpPr>
          <p:nvPr>
            <p:ph type="dt" sz="half" idx="2"/>
          </p:nvPr>
        </p:nvSpPr>
        <p:spPr bwMode="auto">
          <a:xfrm>
            <a:off x="685800" y="6248400"/>
            <a:ext cx="1905000" cy="458788"/>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defRPr sz="1385">
                <a:solidFill>
                  <a:srgbClr val="000000"/>
                </a:solidFill>
                <a:latin typeface="Times New Roman" charset="0"/>
                <a:ea typeface="ＭＳ Ｐゴシック" pitchFamily="50" charset="-128"/>
              </a:defRPr>
            </a:lvl1pPr>
          </a:lstStyle>
          <a:p>
            <a:pPr>
              <a:defRPr/>
            </a:pPr>
            <a:endParaRPr lang="en-US" altLang="ja-JP"/>
          </a:p>
        </p:txBody>
      </p:sp>
      <p:sp>
        <p:nvSpPr>
          <p:cNvPr id="1029" name="Rectangle 5">
            <a:extLst>
              <a:ext uri="{FF2B5EF4-FFF2-40B4-BE49-F238E27FC236}">
                <a16:creationId xmlns:a16="http://schemas.microsoft.com/office/drawing/2014/main" id="{344EF8E0-E3EF-433B-99E1-A665E79A247E}"/>
              </a:ext>
            </a:extLst>
          </p:cNvPr>
          <p:cNvSpPr>
            <a:spLocks noGrp="1" noChangeArrowheads="1"/>
          </p:cNvSpPr>
          <p:nvPr>
            <p:ph type="ftr" sz="quarter" idx="3"/>
          </p:nvPr>
        </p:nvSpPr>
        <p:spPr bwMode="auto">
          <a:xfrm>
            <a:off x="3124200" y="6248400"/>
            <a:ext cx="2895600" cy="458788"/>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ctr">
              <a:defRPr sz="1385">
                <a:solidFill>
                  <a:srgbClr val="000000"/>
                </a:solidFill>
                <a:latin typeface="Times New Roman" charset="0"/>
                <a:ea typeface="ＭＳ Ｐゴシック" pitchFamily="50" charset="-128"/>
              </a:defRPr>
            </a:lvl1pPr>
          </a:lstStyle>
          <a:p>
            <a:pPr>
              <a:defRPr/>
            </a:pPr>
            <a:endParaRPr lang="en-US" altLang="ja-JP"/>
          </a:p>
        </p:txBody>
      </p:sp>
      <p:sp>
        <p:nvSpPr>
          <p:cNvPr id="1030" name="Rectangle 6">
            <a:extLst>
              <a:ext uri="{FF2B5EF4-FFF2-40B4-BE49-F238E27FC236}">
                <a16:creationId xmlns:a16="http://schemas.microsoft.com/office/drawing/2014/main" id="{57ECC2ED-D860-4624-9C11-6B339122CE57}"/>
              </a:ext>
            </a:extLst>
          </p:cNvPr>
          <p:cNvSpPr>
            <a:spLocks noGrp="1" noChangeArrowheads="1"/>
          </p:cNvSpPr>
          <p:nvPr>
            <p:ph type="sldNum" sz="quarter" idx="4"/>
          </p:nvPr>
        </p:nvSpPr>
        <p:spPr bwMode="auto">
          <a:xfrm>
            <a:off x="7162800" y="6453189"/>
            <a:ext cx="1905000" cy="314325"/>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r">
              <a:defRPr sz="1385">
                <a:solidFill>
                  <a:srgbClr val="000000"/>
                </a:solidFill>
                <a:latin typeface="ＭＳ Ｐゴシック" panose="020B0600070205080204" pitchFamily="50" charset="-128"/>
              </a:defRPr>
            </a:lvl1pPr>
          </a:lstStyle>
          <a:p>
            <a:fld id="{CA0024D6-DA81-4172-B84A-26F422713FBC}" type="slidenum">
              <a:rPr lang="en-US" altLang="ja-JP"/>
              <a:pPr/>
              <a:t>‹#›</a:t>
            </a:fld>
            <a:endParaRPr lang="en-US" altLang="ja-JP"/>
          </a:p>
        </p:txBody>
      </p:sp>
    </p:spTree>
    <p:extLst>
      <p:ext uri="{BB962C8B-B14F-4D97-AF65-F5344CB8AC3E}">
        <p14:creationId xmlns:p14="http://schemas.microsoft.com/office/powerpoint/2010/main" val="4177979043"/>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sldNum="0" hdr="0" ftr="0" dt="0"/>
  <p:txStyles>
    <p:titleStyle>
      <a:lvl1pPr algn="ctr" rtl="0" eaLnBrk="0" fontAlgn="base" hangingPunct="0">
        <a:spcBef>
          <a:spcPct val="0"/>
        </a:spcBef>
        <a:spcAft>
          <a:spcPct val="0"/>
        </a:spcAft>
        <a:defRPr kumimoji="1" sz="4062">
          <a:solidFill>
            <a:schemeClr val="tx2"/>
          </a:solidFill>
          <a:latin typeface="+mj-lt"/>
          <a:ea typeface="+mj-ea"/>
          <a:cs typeface="+mj-cs"/>
        </a:defRPr>
      </a:lvl1pPr>
      <a:lvl2pPr algn="ctr" rtl="0" eaLnBrk="0" fontAlgn="base" hangingPunct="0">
        <a:spcBef>
          <a:spcPct val="0"/>
        </a:spcBef>
        <a:spcAft>
          <a:spcPct val="0"/>
        </a:spcAft>
        <a:defRPr kumimoji="1" sz="4062">
          <a:solidFill>
            <a:schemeClr val="tx2"/>
          </a:solidFill>
          <a:latin typeface="Times New Roman" charset="0"/>
          <a:ea typeface="ＭＳ Ｐゴシック" pitchFamily="50" charset="-128"/>
        </a:defRPr>
      </a:lvl2pPr>
      <a:lvl3pPr algn="ctr" rtl="0" eaLnBrk="0" fontAlgn="base" hangingPunct="0">
        <a:spcBef>
          <a:spcPct val="0"/>
        </a:spcBef>
        <a:spcAft>
          <a:spcPct val="0"/>
        </a:spcAft>
        <a:defRPr kumimoji="1" sz="4062">
          <a:solidFill>
            <a:schemeClr val="tx2"/>
          </a:solidFill>
          <a:latin typeface="Times New Roman" charset="0"/>
          <a:ea typeface="ＭＳ Ｐゴシック" pitchFamily="50" charset="-128"/>
        </a:defRPr>
      </a:lvl3pPr>
      <a:lvl4pPr algn="ctr" rtl="0" eaLnBrk="0" fontAlgn="base" hangingPunct="0">
        <a:spcBef>
          <a:spcPct val="0"/>
        </a:spcBef>
        <a:spcAft>
          <a:spcPct val="0"/>
        </a:spcAft>
        <a:defRPr kumimoji="1" sz="4062">
          <a:solidFill>
            <a:schemeClr val="tx2"/>
          </a:solidFill>
          <a:latin typeface="Times New Roman" charset="0"/>
          <a:ea typeface="ＭＳ Ｐゴシック" pitchFamily="50" charset="-128"/>
        </a:defRPr>
      </a:lvl4pPr>
      <a:lvl5pPr algn="ctr" rtl="0" eaLnBrk="0" fontAlgn="base" hangingPunct="0">
        <a:spcBef>
          <a:spcPct val="0"/>
        </a:spcBef>
        <a:spcAft>
          <a:spcPct val="0"/>
        </a:spcAft>
        <a:defRPr kumimoji="1" sz="4062">
          <a:solidFill>
            <a:schemeClr val="tx2"/>
          </a:solidFill>
          <a:latin typeface="Times New Roman" charset="0"/>
          <a:ea typeface="ＭＳ Ｐゴシック" pitchFamily="50" charset="-128"/>
        </a:defRPr>
      </a:lvl5pPr>
      <a:lvl6pPr marL="422041" algn="ctr" rtl="0" fontAlgn="base">
        <a:spcBef>
          <a:spcPct val="0"/>
        </a:spcBef>
        <a:spcAft>
          <a:spcPct val="0"/>
        </a:spcAft>
        <a:defRPr kumimoji="1" sz="4062">
          <a:solidFill>
            <a:schemeClr val="tx2"/>
          </a:solidFill>
          <a:latin typeface="Times New Roman" charset="0"/>
          <a:ea typeface="ＭＳ Ｐゴシック" pitchFamily="50" charset="-128"/>
        </a:defRPr>
      </a:lvl6pPr>
      <a:lvl7pPr marL="844083" algn="ctr" rtl="0" fontAlgn="base">
        <a:spcBef>
          <a:spcPct val="0"/>
        </a:spcBef>
        <a:spcAft>
          <a:spcPct val="0"/>
        </a:spcAft>
        <a:defRPr kumimoji="1" sz="4062">
          <a:solidFill>
            <a:schemeClr val="tx2"/>
          </a:solidFill>
          <a:latin typeface="Times New Roman" charset="0"/>
          <a:ea typeface="ＭＳ Ｐゴシック" pitchFamily="50" charset="-128"/>
        </a:defRPr>
      </a:lvl7pPr>
      <a:lvl8pPr marL="1266124" algn="ctr" rtl="0" fontAlgn="base">
        <a:spcBef>
          <a:spcPct val="0"/>
        </a:spcBef>
        <a:spcAft>
          <a:spcPct val="0"/>
        </a:spcAft>
        <a:defRPr kumimoji="1" sz="4062">
          <a:solidFill>
            <a:schemeClr val="tx2"/>
          </a:solidFill>
          <a:latin typeface="Times New Roman" charset="0"/>
          <a:ea typeface="ＭＳ Ｐゴシック" pitchFamily="50" charset="-128"/>
        </a:defRPr>
      </a:lvl8pPr>
      <a:lvl9pPr marL="1688165" algn="ctr" rtl="0" fontAlgn="base">
        <a:spcBef>
          <a:spcPct val="0"/>
        </a:spcBef>
        <a:spcAft>
          <a:spcPct val="0"/>
        </a:spcAft>
        <a:defRPr kumimoji="1" sz="4062">
          <a:solidFill>
            <a:schemeClr val="tx2"/>
          </a:solidFill>
          <a:latin typeface="Times New Roman" charset="0"/>
          <a:ea typeface="ＭＳ Ｐゴシック" pitchFamily="50" charset="-128"/>
        </a:defRPr>
      </a:lvl9pPr>
    </p:titleStyle>
    <p:bodyStyle>
      <a:lvl1pPr marL="316531" indent="-316531" algn="l" rtl="0" eaLnBrk="0" fontAlgn="base" hangingPunct="0">
        <a:spcBef>
          <a:spcPct val="20000"/>
        </a:spcBef>
        <a:spcAft>
          <a:spcPct val="0"/>
        </a:spcAft>
        <a:buChar char="•"/>
        <a:defRPr kumimoji="1" sz="2954">
          <a:solidFill>
            <a:schemeClr val="tx1"/>
          </a:solidFill>
          <a:latin typeface="+mn-lt"/>
          <a:ea typeface="+mn-ea"/>
          <a:cs typeface="+mn-cs"/>
        </a:defRPr>
      </a:lvl1pPr>
      <a:lvl2pPr marL="685817" indent="-265242" algn="l" rtl="0" eaLnBrk="0" fontAlgn="base" hangingPunct="0">
        <a:spcBef>
          <a:spcPct val="20000"/>
        </a:spcBef>
        <a:spcAft>
          <a:spcPct val="0"/>
        </a:spcAft>
        <a:buChar char="–"/>
        <a:defRPr kumimoji="1" sz="2585">
          <a:solidFill>
            <a:schemeClr val="tx1"/>
          </a:solidFill>
          <a:latin typeface="+mn-lt"/>
          <a:ea typeface="+mn-ea"/>
        </a:defRPr>
      </a:lvl2pPr>
      <a:lvl3pPr marL="1055103" indent="-211021" algn="l" rtl="0" eaLnBrk="0" fontAlgn="base" hangingPunct="0">
        <a:spcBef>
          <a:spcPct val="20000"/>
        </a:spcBef>
        <a:spcAft>
          <a:spcPct val="0"/>
        </a:spcAft>
        <a:buChar char="•"/>
        <a:defRPr kumimoji="1" sz="2215">
          <a:solidFill>
            <a:schemeClr val="tx1"/>
          </a:solidFill>
          <a:latin typeface="+mn-lt"/>
          <a:ea typeface="+mn-ea"/>
        </a:defRPr>
      </a:lvl3pPr>
      <a:lvl4pPr marL="1477145" indent="-211021" algn="l" rtl="0" eaLnBrk="0" fontAlgn="base" hangingPunct="0">
        <a:spcBef>
          <a:spcPct val="20000"/>
        </a:spcBef>
        <a:spcAft>
          <a:spcPct val="0"/>
        </a:spcAft>
        <a:buChar char="–"/>
        <a:defRPr kumimoji="1" sz="1846">
          <a:solidFill>
            <a:schemeClr val="tx1"/>
          </a:solidFill>
          <a:latin typeface="+mn-lt"/>
          <a:ea typeface="+mn-ea"/>
        </a:defRPr>
      </a:lvl4pPr>
      <a:lvl5pPr marL="1899186" indent="-212487" algn="l" rtl="0" eaLnBrk="0" fontAlgn="base" hangingPunct="0">
        <a:spcBef>
          <a:spcPct val="20000"/>
        </a:spcBef>
        <a:spcAft>
          <a:spcPct val="0"/>
        </a:spcAft>
        <a:buChar char="»"/>
        <a:defRPr kumimoji="1" sz="1846">
          <a:solidFill>
            <a:schemeClr val="tx1"/>
          </a:solidFill>
          <a:latin typeface="+mn-lt"/>
          <a:ea typeface="+mn-ea"/>
        </a:defRPr>
      </a:lvl5pPr>
      <a:lvl6pPr marL="2321227" indent="-212487" algn="l" rtl="0" fontAlgn="base">
        <a:spcBef>
          <a:spcPct val="20000"/>
        </a:spcBef>
        <a:spcAft>
          <a:spcPct val="0"/>
        </a:spcAft>
        <a:buChar char="»"/>
        <a:defRPr kumimoji="1" sz="1846">
          <a:solidFill>
            <a:schemeClr val="tx1"/>
          </a:solidFill>
          <a:latin typeface="+mn-lt"/>
          <a:ea typeface="+mn-ea"/>
        </a:defRPr>
      </a:lvl6pPr>
      <a:lvl7pPr marL="2743269" indent="-212487" algn="l" rtl="0" fontAlgn="base">
        <a:spcBef>
          <a:spcPct val="20000"/>
        </a:spcBef>
        <a:spcAft>
          <a:spcPct val="0"/>
        </a:spcAft>
        <a:buChar char="»"/>
        <a:defRPr kumimoji="1" sz="1846">
          <a:solidFill>
            <a:schemeClr val="tx1"/>
          </a:solidFill>
          <a:latin typeface="+mn-lt"/>
          <a:ea typeface="+mn-ea"/>
        </a:defRPr>
      </a:lvl7pPr>
      <a:lvl8pPr marL="3165310" indent="-212487" algn="l" rtl="0" fontAlgn="base">
        <a:spcBef>
          <a:spcPct val="20000"/>
        </a:spcBef>
        <a:spcAft>
          <a:spcPct val="0"/>
        </a:spcAft>
        <a:buChar char="»"/>
        <a:defRPr kumimoji="1" sz="1846">
          <a:solidFill>
            <a:schemeClr val="tx1"/>
          </a:solidFill>
          <a:latin typeface="+mn-lt"/>
          <a:ea typeface="+mn-ea"/>
        </a:defRPr>
      </a:lvl8pPr>
      <a:lvl9pPr marL="3587351" indent="-212487" algn="l" rtl="0" fontAlgn="base">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5F06CEA6-59ED-45DF-B0F8-FC7228527DFB}"/>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4415654-FC57-4F25-9D88-06C3701DE2A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999395E-5A57-4ADD-9FB0-AEA2DCCAAE62}"/>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61BEF0D-F0BB-DE4B-95CE-6DB70DBA9567}" type="datetimeFigureOut">
              <a:rPr lang="en-US" smtClean="0"/>
              <a:pPr/>
              <a:t>11/12/2024</a:t>
            </a:fld>
            <a:endParaRPr lang="en-US" dirty="0"/>
          </a:p>
        </p:txBody>
      </p:sp>
      <p:sp>
        <p:nvSpPr>
          <p:cNvPr id="5" name="フッター プレースホルダー 4">
            <a:extLst>
              <a:ext uri="{FF2B5EF4-FFF2-40B4-BE49-F238E27FC236}">
                <a16:creationId xmlns:a16="http://schemas.microsoft.com/office/drawing/2014/main" id="{B47B2796-5182-4590-9F0E-9B2FF7BD80ED}"/>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スライド番号プレースホルダー 5">
            <a:extLst>
              <a:ext uri="{FF2B5EF4-FFF2-40B4-BE49-F238E27FC236}">
                <a16:creationId xmlns:a16="http://schemas.microsoft.com/office/drawing/2014/main" id="{AB1D28B1-C213-4623-845A-D2C99FBB759E}"/>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27863751"/>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0.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5.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0.xml"/></Relationships>
</file>

<file path=ppt/slides/_rels/slide16.xml.rels><?xml version="1.0" encoding="UTF-8" standalone="yes"?>
<Relationships xmlns="http://schemas.openxmlformats.org/package/2006/relationships"><Relationship Id="rId8" Type="http://schemas.openxmlformats.org/officeDocument/2006/relationships/image" Target="../media/image11.wmf"/><Relationship Id="rId13" Type="http://schemas.openxmlformats.org/officeDocument/2006/relationships/image" Target="../media/image16.wmf"/><Relationship Id="rId18" Type="http://schemas.openxmlformats.org/officeDocument/2006/relationships/image" Target="../media/image21.wmf"/><Relationship Id="rId26" Type="http://schemas.openxmlformats.org/officeDocument/2006/relationships/image" Target="../media/image29.wmf"/><Relationship Id="rId3" Type="http://schemas.openxmlformats.org/officeDocument/2006/relationships/image" Target="../media/image6.png"/><Relationship Id="rId21" Type="http://schemas.openxmlformats.org/officeDocument/2006/relationships/image" Target="../media/image24.wmf"/><Relationship Id="rId7" Type="http://schemas.openxmlformats.org/officeDocument/2006/relationships/image" Target="../media/image10.png"/><Relationship Id="rId12" Type="http://schemas.openxmlformats.org/officeDocument/2006/relationships/image" Target="../media/image15.wmf"/><Relationship Id="rId17" Type="http://schemas.openxmlformats.org/officeDocument/2006/relationships/image" Target="../media/image20.wmf"/><Relationship Id="rId25" Type="http://schemas.openxmlformats.org/officeDocument/2006/relationships/image" Target="../media/image28.wmf"/><Relationship Id="rId2" Type="http://schemas.openxmlformats.org/officeDocument/2006/relationships/notesSlide" Target="../notesSlides/notesSlide15.xml"/><Relationship Id="rId16" Type="http://schemas.openxmlformats.org/officeDocument/2006/relationships/image" Target="../media/image19.wmf"/><Relationship Id="rId20" Type="http://schemas.openxmlformats.org/officeDocument/2006/relationships/image" Target="../media/image23.wmf"/><Relationship Id="rId1" Type="http://schemas.openxmlformats.org/officeDocument/2006/relationships/slideLayout" Target="../slideLayouts/slideLayout25.xml"/><Relationship Id="rId6" Type="http://schemas.openxmlformats.org/officeDocument/2006/relationships/image" Target="../media/image9.wmf"/><Relationship Id="rId11" Type="http://schemas.openxmlformats.org/officeDocument/2006/relationships/image" Target="../media/image14.wmf"/><Relationship Id="rId24" Type="http://schemas.openxmlformats.org/officeDocument/2006/relationships/image" Target="../media/image27.wmf"/><Relationship Id="rId5" Type="http://schemas.openxmlformats.org/officeDocument/2006/relationships/image" Target="../media/image8.wmf"/><Relationship Id="rId15" Type="http://schemas.openxmlformats.org/officeDocument/2006/relationships/image" Target="../media/image18.wmf"/><Relationship Id="rId23" Type="http://schemas.openxmlformats.org/officeDocument/2006/relationships/image" Target="../media/image26.wmf"/><Relationship Id="rId10" Type="http://schemas.openxmlformats.org/officeDocument/2006/relationships/image" Target="../media/image13.wmf"/><Relationship Id="rId19" Type="http://schemas.openxmlformats.org/officeDocument/2006/relationships/image" Target="../media/image22.wmf"/><Relationship Id="rId4" Type="http://schemas.openxmlformats.org/officeDocument/2006/relationships/image" Target="../media/image7.png"/><Relationship Id="rId9" Type="http://schemas.openxmlformats.org/officeDocument/2006/relationships/image" Target="../media/image12.jpeg"/><Relationship Id="rId14" Type="http://schemas.openxmlformats.org/officeDocument/2006/relationships/image" Target="../media/image17.wmf"/><Relationship Id="rId22" Type="http://schemas.openxmlformats.org/officeDocument/2006/relationships/image" Target="../media/image25.wmf"/><Relationship Id="rId27" Type="http://schemas.openxmlformats.org/officeDocument/2006/relationships/image" Target="../media/image30.wmf"/></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E79E447D-AF5A-4D67-AA07-9DA65F307223}"/>
              </a:ext>
            </a:extLst>
          </p:cNvPr>
          <p:cNvSpPr>
            <a:spLocks noGrp="1"/>
          </p:cNvSpPr>
          <p:nvPr>
            <p:ph idx="1"/>
          </p:nvPr>
        </p:nvSpPr>
        <p:spPr>
          <a:xfrm>
            <a:off x="323557" y="2007247"/>
            <a:ext cx="8820443" cy="2226550"/>
          </a:xfrm>
        </p:spPr>
        <p:txBody>
          <a:bodyPr>
            <a:normAutofit/>
          </a:bodyPr>
          <a:lstStyle/>
          <a:p>
            <a:pPr marL="0" indent="0">
              <a:buNone/>
            </a:pPr>
            <a:r>
              <a:rPr lang="ja-JP" altLang="en-US" sz="4000" dirty="0"/>
              <a:t>研修を企画立案する際のポイント</a:t>
            </a:r>
            <a:r>
              <a:rPr lang="en-US" altLang="ja-JP" sz="4000" dirty="0"/>
              <a:t>Ⅰ</a:t>
            </a:r>
          </a:p>
          <a:p>
            <a:pPr marL="0" indent="0">
              <a:buNone/>
            </a:pPr>
            <a:endParaRPr lang="en-US" altLang="ja-JP" sz="4000" dirty="0"/>
          </a:p>
          <a:p>
            <a:pPr marL="0" indent="0">
              <a:buNone/>
            </a:pPr>
            <a:r>
              <a:rPr lang="ja-JP" altLang="en-US" sz="4000" dirty="0"/>
              <a:t>（サービス管理責任者等の養成制度）</a:t>
            </a:r>
            <a:endParaRPr kumimoji="1" lang="ja-JP" altLang="en-US" sz="4000" dirty="0"/>
          </a:p>
        </p:txBody>
      </p:sp>
      <p:sp>
        <p:nvSpPr>
          <p:cNvPr id="2" name="テキスト ボックス 1">
            <a:extLst>
              <a:ext uri="{FF2B5EF4-FFF2-40B4-BE49-F238E27FC236}">
                <a16:creationId xmlns:a16="http://schemas.microsoft.com/office/drawing/2014/main" id="{98750967-C6B7-484A-6C27-B7EAB0007DD8}"/>
              </a:ext>
            </a:extLst>
          </p:cNvPr>
          <p:cNvSpPr txBox="1"/>
          <p:nvPr/>
        </p:nvSpPr>
        <p:spPr>
          <a:xfrm>
            <a:off x="452200" y="1118816"/>
            <a:ext cx="2143846" cy="646331"/>
          </a:xfrm>
          <a:prstGeom prst="rect">
            <a:avLst/>
          </a:prstGeom>
          <a:noFill/>
        </p:spPr>
        <p:txBody>
          <a:bodyPr wrap="square" rtlCol="0">
            <a:spAutoFit/>
          </a:bodyPr>
          <a:lstStyle/>
          <a:p>
            <a:r>
              <a:rPr kumimoji="1" lang="ja-JP" altLang="en-US" sz="3600" b="1" dirty="0"/>
              <a:t>ＰＧ０３</a:t>
            </a:r>
          </a:p>
        </p:txBody>
      </p:sp>
      <p:sp>
        <p:nvSpPr>
          <p:cNvPr id="4" name="テキスト ボックス 3">
            <a:extLst>
              <a:ext uri="{FF2B5EF4-FFF2-40B4-BE49-F238E27FC236}">
                <a16:creationId xmlns:a16="http://schemas.microsoft.com/office/drawing/2014/main" id="{51F1F353-F055-89CC-8B57-9F451C781EC3}"/>
              </a:ext>
            </a:extLst>
          </p:cNvPr>
          <p:cNvSpPr txBox="1"/>
          <p:nvPr/>
        </p:nvSpPr>
        <p:spPr>
          <a:xfrm>
            <a:off x="1678488" y="5165533"/>
            <a:ext cx="7202466" cy="1147302"/>
          </a:xfrm>
          <a:prstGeom prst="rect">
            <a:avLst/>
          </a:prstGeom>
          <a:noFill/>
        </p:spPr>
        <p:txBody>
          <a:bodyPr wrap="square" rtlCol="0">
            <a:spAutoFit/>
          </a:bodyPr>
          <a:lstStyle/>
          <a:p>
            <a:pPr>
              <a:lnSpc>
                <a:spcPct val="150000"/>
              </a:lnSpc>
            </a:pPr>
            <a:r>
              <a:rPr kumimoji="1" lang="ja-JP" altLang="en-US" sz="2400" dirty="0"/>
              <a:t>社会福祉法人大阪市障害者福祉・スポーツ協会</a:t>
            </a:r>
            <a:endParaRPr kumimoji="1" lang="en-US" altLang="ja-JP" sz="2400" dirty="0"/>
          </a:p>
          <a:p>
            <a:pPr>
              <a:lnSpc>
                <a:spcPct val="150000"/>
              </a:lnSpc>
            </a:pPr>
            <a:r>
              <a:rPr kumimoji="1" lang="ja-JP" altLang="en-US" sz="2400" dirty="0"/>
              <a:t>　　　　　　　　　　　　　　　酒井　京子</a:t>
            </a:r>
          </a:p>
        </p:txBody>
      </p:sp>
    </p:spTree>
    <p:extLst>
      <p:ext uri="{BB962C8B-B14F-4D97-AF65-F5344CB8AC3E}">
        <p14:creationId xmlns:p14="http://schemas.microsoft.com/office/powerpoint/2010/main" val="535067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3" name="Rectangle 3">
            <a:extLst>
              <a:ext uri="{FF2B5EF4-FFF2-40B4-BE49-F238E27FC236}">
                <a16:creationId xmlns:a16="http://schemas.microsoft.com/office/drawing/2014/main" id="{C06BEC6D-7E7F-4ABB-9852-D601F7A33C30}"/>
              </a:ext>
            </a:extLst>
          </p:cNvPr>
          <p:cNvSpPr>
            <a:spLocks noGrp="1" noChangeArrowheads="1"/>
          </p:cNvSpPr>
          <p:nvPr>
            <p:ph type="title"/>
          </p:nvPr>
        </p:nvSpPr>
        <p:spPr>
          <a:xfrm>
            <a:off x="216924" y="277123"/>
            <a:ext cx="8859715" cy="951271"/>
          </a:xfrm>
          <a:ln>
            <a:solidFill>
              <a:schemeClr val="tx1"/>
            </a:solidFill>
          </a:ln>
        </p:spPr>
        <p:txBody>
          <a:bodyPr>
            <a:normAutofit fontScale="90000"/>
          </a:bodyPr>
          <a:lstStyle/>
          <a:p>
            <a:pPr algn="l" eaLnBrk="1" hangingPunct="1"/>
            <a:r>
              <a:rPr lang="ja-JP" altLang="en-US" sz="4000" b="1" dirty="0">
                <a:solidFill>
                  <a:schemeClr val="tx1"/>
                </a:solidFill>
              </a:rPr>
              <a:t>サビ児管は、サービスの質に責任を負う！</a:t>
            </a:r>
          </a:p>
        </p:txBody>
      </p:sp>
      <p:sp>
        <p:nvSpPr>
          <p:cNvPr id="48133" name="Rectangle 4">
            <a:extLst>
              <a:ext uri="{FF2B5EF4-FFF2-40B4-BE49-F238E27FC236}">
                <a16:creationId xmlns:a16="http://schemas.microsoft.com/office/drawing/2014/main" id="{B44A32ED-45BD-489C-B645-5214F3665504}"/>
              </a:ext>
            </a:extLst>
          </p:cNvPr>
          <p:cNvSpPr>
            <a:spLocks noGrp="1" noChangeArrowheads="1"/>
          </p:cNvSpPr>
          <p:nvPr>
            <p:ph type="body" idx="1"/>
          </p:nvPr>
        </p:nvSpPr>
        <p:spPr>
          <a:xfrm>
            <a:off x="468923" y="1833197"/>
            <a:ext cx="8229600" cy="4188069"/>
          </a:xfrm>
        </p:spPr>
        <p:txBody>
          <a:bodyPr/>
          <a:lstStyle/>
          <a:p>
            <a:pPr marL="316470" indent="-316470" eaLnBrk="1" hangingPunct="1">
              <a:spcBef>
                <a:spcPct val="0"/>
              </a:spcBef>
              <a:buNone/>
              <a:defRPr/>
            </a:pPr>
            <a:r>
              <a:rPr lang="ja-JP" altLang="en-US" sz="2585" dirty="0"/>
              <a:t>　 </a:t>
            </a:r>
            <a:r>
              <a:rPr lang="ja-JP" altLang="en-US" sz="1846" b="1" dirty="0">
                <a:solidFill>
                  <a:srgbClr val="0000FF"/>
                </a:solidFill>
              </a:rPr>
              <a:t>　　　　</a:t>
            </a:r>
            <a:endParaRPr lang="ja-JP" altLang="en-US" sz="2585" b="1" dirty="0">
              <a:solidFill>
                <a:srgbClr val="CC0066"/>
              </a:solidFill>
            </a:endParaRPr>
          </a:p>
        </p:txBody>
      </p:sp>
      <p:sp>
        <p:nvSpPr>
          <p:cNvPr id="133125" name="Text Box 5">
            <a:extLst>
              <a:ext uri="{FF2B5EF4-FFF2-40B4-BE49-F238E27FC236}">
                <a16:creationId xmlns:a16="http://schemas.microsoft.com/office/drawing/2014/main" id="{9B0182B3-A40A-4081-9E0F-C17B830738E2}"/>
              </a:ext>
            </a:extLst>
          </p:cNvPr>
          <p:cNvSpPr txBox="1">
            <a:spLocks noChangeArrowheads="1"/>
          </p:cNvSpPr>
          <p:nvPr/>
        </p:nvSpPr>
        <p:spPr bwMode="auto">
          <a:xfrm>
            <a:off x="2976197" y="4094285"/>
            <a:ext cx="1065334" cy="357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68567" tIns="8204" rIns="68567" bIns="8204">
            <a:spAutoFit/>
          </a:bodyP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50000"/>
              </a:spcBef>
              <a:spcAft>
                <a:spcPct val="0"/>
              </a:spcAft>
            </a:pPr>
            <a:endParaRPr lang="ja-JP" altLang="ja-JP" sz="2215" b="1">
              <a:solidFill>
                <a:srgbClr val="000000"/>
              </a:solidFill>
            </a:endParaRPr>
          </a:p>
        </p:txBody>
      </p:sp>
      <p:sp>
        <p:nvSpPr>
          <p:cNvPr id="5" name="Rectangle 4">
            <a:extLst>
              <a:ext uri="{FF2B5EF4-FFF2-40B4-BE49-F238E27FC236}">
                <a16:creationId xmlns:a16="http://schemas.microsoft.com/office/drawing/2014/main" id="{869B53C1-B6E6-4A96-84EF-CA0C4062ABD2}"/>
              </a:ext>
            </a:extLst>
          </p:cNvPr>
          <p:cNvSpPr txBox="1">
            <a:spLocks noChangeArrowheads="1"/>
          </p:cNvSpPr>
          <p:nvPr/>
        </p:nvSpPr>
        <p:spPr>
          <a:xfrm>
            <a:off x="621323" y="1985597"/>
            <a:ext cx="8229600" cy="418806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316470" indent="-316470">
              <a:spcBef>
                <a:spcPct val="0"/>
              </a:spcBef>
              <a:buFont typeface="Arial" panose="020B0604020202020204" pitchFamily="34" charset="0"/>
              <a:buNone/>
              <a:defRPr/>
            </a:pPr>
            <a:r>
              <a:rPr lang="ja-JP" altLang="en-US" sz="2585" dirty="0"/>
              <a:t>　 </a:t>
            </a:r>
            <a:r>
              <a:rPr lang="ja-JP" altLang="en-US" sz="1846" b="1" dirty="0">
                <a:solidFill>
                  <a:srgbClr val="0000FF"/>
                </a:solidFill>
              </a:rPr>
              <a:t>　　　　</a:t>
            </a:r>
            <a:endParaRPr lang="ja-JP" altLang="en-US" sz="2585" b="1" dirty="0">
              <a:solidFill>
                <a:srgbClr val="CC0066"/>
              </a:solidFill>
            </a:endParaRPr>
          </a:p>
        </p:txBody>
      </p:sp>
      <p:sp>
        <p:nvSpPr>
          <p:cNvPr id="7" name="コンテンツ プレースホルダー 2">
            <a:extLst>
              <a:ext uri="{FF2B5EF4-FFF2-40B4-BE49-F238E27FC236}">
                <a16:creationId xmlns:a16="http://schemas.microsoft.com/office/drawing/2014/main" id="{B8E98F9B-93F8-447B-99A3-89E80BCA0A2C}"/>
              </a:ext>
            </a:extLst>
          </p:cNvPr>
          <p:cNvSpPr txBox="1">
            <a:spLocks/>
          </p:cNvSpPr>
          <p:nvPr/>
        </p:nvSpPr>
        <p:spPr>
          <a:xfrm>
            <a:off x="351615" y="1680798"/>
            <a:ext cx="8464216" cy="2123658"/>
          </a:xfrm>
          <a:prstGeom prst="rect">
            <a:avLst/>
          </a:prstGeom>
          <a:ln>
            <a:solidFill>
              <a:schemeClr val="accent1">
                <a:shade val="5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a:r>
              <a:rPr lang="ja-JP" altLang="en-US" sz="6000" dirty="0">
                <a:latin typeface="AR P悠々ゴシック体E" panose="040B0900000000000000" pitchFamily="50" charset="-128"/>
                <a:ea typeface="AR P悠々ゴシック体E" panose="040B0900000000000000" pitchFamily="50" charset="-128"/>
              </a:rPr>
              <a:t>何のために</a:t>
            </a:r>
            <a:endParaRPr lang="en-US" altLang="ja-JP" sz="6000" dirty="0">
              <a:latin typeface="AR P悠々ゴシック体E" panose="040B0900000000000000" pitchFamily="50" charset="-128"/>
              <a:ea typeface="AR P悠々ゴシック体E" panose="040B0900000000000000" pitchFamily="50" charset="-128"/>
            </a:endParaRPr>
          </a:p>
          <a:p>
            <a:pPr algn="ctr"/>
            <a:r>
              <a:rPr lang="ja-JP" altLang="en-US" sz="6000" dirty="0">
                <a:latin typeface="AR P悠々ゴシック体E" panose="040B0900000000000000" pitchFamily="50" charset="-128"/>
                <a:ea typeface="AR P悠々ゴシック体E" panose="040B0900000000000000" pitchFamily="50" charset="-128"/>
              </a:rPr>
              <a:t>誰のために</a:t>
            </a:r>
            <a:endParaRPr lang="en-US" altLang="ja-JP" sz="6000" dirty="0">
              <a:latin typeface="AR P悠々ゴシック体E" panose="040B0900000000000000" pitchFamily="50" charset="-128"/>
              <a:ea typeface="AR P悠々ゴシック体E" panose="040B0900000000000000" pitchFamily="50" charset="-128"/>
            </a:endParaRPr>
          </a:p>
          <a:p>
            <a:pPr marL="0" indent="0">
              <a:buFont typeface="Arial" panose="020B0604020202020204" pitchFamily="34" charset="0"/>
              <a:buNone/>
            </a:pPr>
            <a:endParaRPr lang="en-US" altLang="ja-JP" sz="6000" dirty="0"/>
          </a:p>
          <a:p>
            <a:pPr marL="0" indent="0">
              <a:buFont typeface="Arial" panose="020B0604020202020204" pitchFamily="34" charset="0"/>
              <a:buNone/>
            </a:pPr>
            <a:endParaRPr lang="en-US" altLang="ja-JP" dirty="0"/>
          </a:p>
        </p:txBody>
      </p:sp>
      <p:sp>
        <p:nvSpPr>
          <p:cNvPr id="3" name="矢印: 下 2">
            <a:extLst>
              <a:ext uri="{FF2B5EF4-FFF2-40B4-BE49-F238E27FC236}">
                <a16:creationId xmlns:a16="http://schemas.microsoft.com/office/drawing/2014/main" id="{EC2A91A3-42FB-45E1-A37C-0287DCC19E07}"/>
              </a:ext>
            </a:extLst>
          </p:cNvPr>
          <p:cNvSpPr/>
          <p:nvPr/>
        </p:nvSpPr>
        <p:spPr>
          <a:xfrm>
            <a:off x="3740583" y="4074638"/>
            <a:ext cx="1510433" cy="68225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92141042-8C92-41E2-9263-EE56C126C0AF}"/>
              </a:ext>
            </a:extLst>
          </p:cNvPr>
          <p:cNvSpPr txBox="1"/>
          <p:nvPr/>
        </p:nvSpPr>
        <p:spPr>
          <a:xfrm>
            <a:off x="556140" y="5016945"/>
            <a:ext cx="8053754" cy="1446550"/>
          </a:xfrm>
          <a:prstGeom prst="rect">
            <a:avLst/>
          </a:prstGeom>
          <a:noFill/>
        </p:spPr>
        <p:txBody>
          <a:bodyPr wrap="square" rtlCol="0">
            <a:spAutoFit/>
          </a:bodyPr>
          <a:lstStyle/>
          <a:p>
            <a:r>
              <a:rPr kumimoji="1" lang="ja-JP" altLang="en-US" sz="4400" dirty="0"/>
              <a:t>法人の理念は？行動規範は？</a:t>
            </a:r>
            <a:endParaRPr kumimoji="1" lang="en-US" altLang="ja-JP" sz="4400" dirty="0"/>
          </a:p>
          <a:p>
            <a:r>
              <a:rPr kumimoji="1" lang="ja-JP" altLang="en-US" sz="4400" dirty="0"/>
              <a:t>　⇒その実践者を育てていく</a:t>
            </a:r>
            <a:endParaRPr kumimoji="1" lang="en-US" altLang="ja-JP" sz="4400" dirty="0"/>
          </a:p>
        </p:txBody>
      </p:sp>
    </p:spTree>
    <p:extLst>
      <p:ext uri="{BB962C8B-B14F-4D97-AF65-F5344CB8AC3E}">
        <p14:creationId xmlns:p14="http://schemas.microsoft.com/office/powerpoint/2010/main" val="3700322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3" name="Rectangle 3">
            <a:extLst>
              <a:ext uri="{FF2B5EF4-FFF2-40B4-BE49-F238E27FC236}">
                <a16:creationId xmlns:a16="http://schemas.microsoft.com/office/drawing/2014/main" id="{C06BEC6D-7E7F-4ABB-9852-D601F7A33C30}"/>
              </a:ext>
            </a:extLst>
          </p:cNvPr>
          <p:cNvSpPr>
            <a:spLocks noGrp="1" noChangeArrowheads="1"/>
          </p:cNvSpPr>
          <p:nvPr>
            <p:ph type="title"/>
          </p:nvPr>
        </p:nvSpPr>
        <p:spPr>
          <a:xfrm>
            <a:off x="216924" y="277123"/>
            <a:ext cx="8859715" cy="951271"/>
          </a:xfrm>
          <a:ln>
            <a:solidFill>
              <a:schemeClr val="tx1"/>
            </a:solidFill>
          </a:ln>
        </p:spPr>
        <p:txBody>
          <a:bodyPr/>
          <a:lstStyle/>
          <a:p>
            <a:pPr algn="l" eaLnBrk="1" hangingPunct="1"/>
            <a:r>
              <a:rPr lang="ja-JP" altLang="en-US" sz="4000" b="1" dirty="0">
                <a:solidFill>
                  <a:schemeClr val="tx1"/>
                </a:solidFill>
              </a:rPr>
              <a:t>サビ児管は、仕事の結果が問われる！</a:t>
            </a:r>
          </a:p>
        </p:txBody>
      </p:sp>
      <p:sp>
        <p:nvSpPr>
          <p:cNvPr id="48133" name="Rectangle 4">
            <a:extLst>
              <a:ext uri="{FF2B5EF4-FFF2-40B4-BE49-F238E27FC236}">
                <a16:creationId xmlns:a16="http://schemas.microsoft.com/office/drawing/2014/main" id="{B44A32ED-45BD-489C-B645-5214F3665504}"/>
              </a:ext>
            </a:extLst>
          </p:cNvPr>
          <p:cNvSpPr>
            <a:spLocks noGrp="1" noChangeArrowheads="1"/>
          </p:cNvSpPr>
          <p:nvPr>
            <p:ph type="body" idx="1"/>
          </p:nvPr>
        </p:nvSpPr>
        <p:spPr>
          <a:xfrm>
            <a:off x="468923" y="1833197"/>
            <a:ext cx="8229600" cy="4188069"/>
          </a:xfrm>
        </p:spPr>
        <p:txBody>
          <a:bodyPr/>
          <a:lstStyle/>
          <a:p>
            <a:pPr marL="316470" indent="-316470" eaLnBrk="1" hangingPunct="1">
              <a:buNone/>
              <a:defRPr/>
            </a:pPr>
            <a:r>
              <a:rPr lang="ja-JP" altLang="en-US" dirty="0"/>
              <a:t>例えば、</a:t>
            </a:r>
          </a:p>
          <a:p>
            <a:pPr marL="316470" indent="-316470" eaLnBrk="1" hangingPunct="1">
              <a:buNone/>
              <a:defRPr/>
            </a:pPr>
            <a:r>
              <a:rPr lang="ja-JP" altLang="en-US" sz="2585" dirty="0"/>
              <a:t>○利用者のニーズに基づいたサービス提供の仕組みを作ったか</a:t>
            </a:r>
            <a:endParaRPr lang="en-US" altLang="ja-JP" sz="2585" dirty="0"/>
          </a:p>
          <a:p>
            <a:pPr marL="316470" indent="-316470" eaLnBrk="1" hangingPunct="1">
              <a:buNone/>
              <a:defRPr/>
            </a:pPr>
            <a:endParaRPr lang="ja-JP" altLang="en-US" sz="1846" dirty="0"/>
          </a:p>
          <a:p>
            <a:pPr marL="316470" indent="-316470" eaLnBrk="1" hangingPunct="1">
              <a:spcBef>
                <a:spcPct val="0"/>
              </a:spcBef>
              <a:buNone/>
              <a:defRPr/>
            </a:pPr>
            <a:r>
              <a:rPr lang="ja-JP" altLang="en-US" sz="2585" dirty="0"/>
              <a:t>○適切な個別支援計画の作成やサービス提供ができるよう、サービス提供職員を適切に支援したか</a:t>
            </a:r>
            <a:endParaRPr lang="en-US" altLang="ja-JP" sz="2585" dirty="0"/>
          </a:p>
          <a:p>
            <a:pPr marL="316470" indent="-316470" eaLnBrk="1" hangingPunct="1">
              <a:spcBef>
                <a:spcPct val="0"/>
              </a:spcBef>
              <a:buNone/>
              <a:defRPr/>
            </a:pPr>
            <a:endParaRPr lang="ja-JP" altLang="en-US" sz="2585" dirty="0"/>
          </a:p>
          <a:p>
            <a:pPr marL="316470" indent="-316470" eaLnBrk="1" hangingPunct="1">
              <a:spcBef>
                <a:spcPct val="0"/>
              </a:spcBef>
              <a:buNone/>
              <a:defRPr/>
            </a:pPr>
            <a:r>
              <a:rPr lang="ja-JP" altLang="en-US" sz="2585" dirty="0"/>
              <a:t>○利用者に対して質の高いサービスを提供したか</a:t>
            </a:r>
            <a:endParaRPr lang="en-US" altLang="ja-JP" sz="2585" dirty="0"/>
          </a:p>
          <a:p>
            <a:pPr marL="316470" indent="-316470" eaLnBrk="1" hangingPunct="1">
              <a:spcBef>
                <a:spcPct val="0"/>
              </a:spcBef>
              <a:buNone/>
              <a:defRPr/>
            </a:pPr>
            <a:endParaRPr lang="ja-JP" altLang="en-US" sz="2585" dirty="0"/>
          </a:p>
          <a:p>
            <a:pPr marL="316470" indent="-316470" eaLnBrk="1" hangingPunct="1">
              <a:spcBef>
                <a:spcPct val="0"/>
              </a:spcBef>
              <a:buNone/>
              <a:defRPr/>
            </a:pPr>
            <a:r>
              <a:rPr lang="ja-JP" altLang="en-US" sz="2585" dirty="0"/>
              <a:t>　 </a:t>
            </a:r>
            <a:r>
              <a:rPr lang="ja-JP" altLang="en-US" sz="1846" b="1" dirty="0">
                <a:solidFill>
                  <a:srgbClr val="0000FF"/>
                </a:solidFill>
              </a:rPr>
              <a:t>　　　　</a:t>
            </a:r>
            <a:endParaRPr lang="ja-JP" altLang="en-US" sz="2585" b="1" dirty="0">
              <a:solidFill>
                <a:srgbClr val="CC0066"/>
              </a:solidFill>
            </a:endParaRPr>
          </a:p>
        </p:txBody>
      </p:sp>
      <p:sp>
        <p:nvSpPr>
          <p:cNvPr id="133125" name="Text Box 5">
            <a:extLst>
              <a:ext uri="{FF2B5EF4-FFF2-40B4-BE49-F238E27FC236}">
                <a16:creationId xmlns:a16="http://schemas.microsoft.com/office/drawing/2014/main" id="{9B0182B3-A40A-4081-9E0F-C17B830738E2}"/>
              </a:ext>
            </a:extLst>
          </p:cNvPr>
          <p:cNvSpPr txBox="1">
            <a:spLocks noChangeArrowheads="1"/>
          </p:cNvSpPr>
          <p:nvPr/>
        </p:nvSpPr>
        <p:spPr bwMode="auto">
          <a:xfrm>
            <a:off x="2976197" y="4094285"/>
            <a:ext cx="1065334" cy="357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68567" tIns="8204" rIns="68567" bIns="8204">
            <a:spAutoFit/>
          </a:bodyP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50000"/>
              </a:spcBef>
              <a:spcAft>
                <a:spcPct val="0"/>
              </a:spcAft>
            </a:pPr>
            <a:endParaRPr lang="ja-JP" altLang="ja-JP" sz="2215" b="1">
              <a:solidFill>
                <a:srgbClr val="000000"/>
              </a:solidFill>
            </a:endParaRPr>
          </a:p>
        </p:txBody>
      </p:sp>
    </p:spTree>
    <p:extLst>
      <p:ext uri="{BB962C8B-B14F-4D97-AF65-F5344CB8AC3E}">
        <p14:creationId xmlns:p14="http://schemas.microsoft.com/office/powerpoint/2010/main" val="1540609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783464E8-F1CD-46DA-88B1-157DCE2298BE}"/>
              </a:ext>
            </a:extLst>
          </p:cNvPr>
          <p:cNvSpPr>
            <a:spLocks noGrp="1"/>
          </p:cNvSpPr>
          <p:nvPr>
            <p:ph idx="1"/>
          </p:nvPr>
        </p:nvSpPr>
        <p:spPr>
          <a:xfrm>
            <a:off x="685800" y="1509712"/>
            <a:ext cx="7772400" cy="3838575"/>
          </a:xfrm>
        </p:spPr>
        <p:txBody>
          <a:bodyPr/>
          <a:lstStyle/>
          <a:p>
            <a:pPr marL="0" indent="0" algn="ctr">
              <a:buNone/>
            </a:pPr>
            <a:r>
              <a:rPr lang="ja-JP" altLang="en-US" sz="5400" dirty="0"/>
              <a:t>社会福祉としての</a:t>
            </a:r>
            <a:endParaRPr lang="en-US" altLang="ja-JP" sz="5400" dirty="0"/>
          </a:p>
          <a:p>
            <a:pPr marL="0" indent="0" algn="ctr">
              <a:buNone/>
            </a:pPr>
            <a:r>
              <a:rPr lang="ja-JP" altLang="en-US" sz="5400" dirty="0"/>
              <a:t>サービス提供</a:t>
            </a:r>
            <a:endParaRPr lang="en-US" altLang="ja-JP" sz="5400" dirty="0"/>
          </a:p>
          <a:p>
            <a:pPr marL="0" indent="0" algn="ctr">
              <a:buNone/>
            </a:pPr>
            <a:endParaRPr kumimoji="1" lang="en-US" altLang="ja-JP" sz="5400" dirty="0"/>
          </a:p>
          <a:p>
            <a:pPr marL="0" indent="0" algn="ctr">
              <a:buNone/>
            </a:pPr>
            <a:r>
              <a:rPr lang="ja-JP" altLang="en-US" sz="4400" dirty="0"/>
              <a:t>→社会福祉従事者である私たち</a:t>
            </a:r>
            <a:endParaRPr kumimoji="1" lang="ja-JP" altLang="en-US" sz="4400" dirty="0"/>
          </a:p>
        </p:txBody>
      </p:sp>
    </p:spTree>
    <p:extLst>
      <p:ext uri="{BB962C8B-B14F-4D97-AF65-F5344CB8AC3E}">
        <p14:creationId xmlns:p14="http://schemas.microsoft.com/office/powerpoint/2010/main" val="337976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AutoShape 2">
            <a:extLst>
              <a:ext uri="{FF2B5EF4-FFF2-40B4-BE49-F238E27FC236}">
                <a16:creationId xmlns:a16="http://schemas.microsoft.com/office/drawing/2014/main" id="{846B12C1-BD76-4068-9894-04942FBCBE3A}"/>
              </a:ext>
            </a:extLst>
          </p:cNvPr>
          <p:cNvSpPr>
            <a:spLocks noChangeArrowheads="1"/>
          </p:cNvSpPr>
          <p:nvPr/>
        </p:nvSpPr>
        <p:spPr bwMode="auto">
          <a:xfrm>
            <a:off x="477716" y="589085"/>
            <a:ext cx="8308731" cy="729762"/>
          </a:xfrm>
          <a:prstGeom prst="rtTriangle">
            <a:avLst/>
          </a:prstGeom>
          <a:gradFill rotWithShape="1">
            <a:gsLst>
              <a:gs pos="0">
                <a:srgbClr val="FFFFE9"/>
              </a:gs>
              <a:gs pos="100000">
                <a:srgbClr val="FFFFB9"/>
              </a:gs>
            </a:gsLst>
            <a:lin ang="5400000" scaled="1"/>
          </a:gra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2215">
              <a:solidFill>
                <a:srgbClr val="000000"/>
              </a:solidFill>
              <a:latin typeface="Times New Roman" panose="02020603050405020304" pitchFamily="18" charset="0"/>
            </a:endParaRPr>
          </a:p>
        </p:txBody>
      </p:sp>
      <p:sp>
        <p:nvSpPr>
          <p:cNvPr id="138243" name="Rectangle 3">
            <a:extLst>
              <a:ext uri="{FF2B5EF4-FFF2-40B4-BE49-F238E27FC236}">
                <a16:creationId xmlns:a16="http://schemas.microsoft.com/office/drawing/2014/main" id="{2E7D646D-25FA-4D50-A2D1-9EFBC65A2A34}"/>
              </a:ext>
            </a:extLst>
          </p:cNvPr>
          <p:cNvSpPr>
            <a:spLocks noChangeArrowheads="1"/>
          </p:cNvSpPr>
          <p:nvPr/>
        </p:nvSpPr>
        <p:spPr bwMode="auto">
          <a:xfrm>
            <a:off x="539262" y="703189"/>
            <a:ext cx="7267054" cy="527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none" lIns="68580" tIns="8206" rIns="68580" bIns="8206" anchor="ctr">
            <a:spAutoFit/>
          </a:bodyP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3323" dirty="0">
                <a:solidFill>
                  <a:srgbClr val="000000"/>
                </a:solidFill>
              </a:rPr>
              <a:t>　　サービス管理責任者評価の基準例　</a:t>
            </a:r>
          </a:p>
        </p:txBody>
      </p:sp>
      <p:sp>
        <p:nvSpPr>
          <p:cNvPr id="138244" name="Rectangle 5">
            <a:extLst>
              <a:ext uri="{FF2B5EF4-FFF2-40B4-BE49-F238E27FC236}">
                <a16:creationId xmlns:a16="http://schemas.microsoft.com/office/drawing/2014/main" id="{59A0C373-6627-47D3-BA1E-C46E843632B6}"/>
              </a:ext>
            </a:extLst>
          </p:cNvPr>
          <p:cNvSpPr>
            <a:spLocks noChangeArrowheads="1"/>
          </p:cNvSpPr>
          <p:nvPr/>
        </p:nvSpPr>
        <p:spPr bwMode="auto">
          <a:xfrm>
            <a:off x="468923" y="1905167"/>
            <a:ext cx="3902320" cy="414373"/>
          </a:xfrm>
          <a:prstGeom prst="rect">
            <a:avLst/>
          </a:prstGeom>
          <a:solidFill>
            <a:srgbClr val="CCECFF"/>
          </a:solidFill>
          <a:ln w="12700" algn="ctr">
            <a:solidFill>
              <a:schemeClr val="tx1"/>
            </a:solidFill>
            <a:miter lim="800000"/>
            <a:headEnd/>
            <a:tailEnd/>
          </a:ln>
        </p:spPr>
        <p:txBody>
          <a:bodyPr lIns="68580" tIns="8206" rIns="68580" bIns="8206" anchor="ctr">
            <a:spAutoFit/>
          </a:bodyP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2585">
                <a:solidFill>
                  <a:srgbClr val="000000"/>
                </a:solidFill>
              </a:rPr>
              <a:t>評価の項目</a:t>
            </a:r>
            <a:r>
              <a:rPr lang="ja-JP" altLang="en-US" sz="2585" b="1">
                <a:solidFill>
                  <a:srgbClr val="000000"/>
                </a:solidFill>
              </a:rPr>
              <a:t> </a:t>
            </a:r>
          </a:p>
        </p:txBody>
      </p:sp>
      <p:sp>
        <p:nvSpPr>
          <p:cNvPr id="138245" name="Rectangle 6">
            <a:extLst>
              <a:ext uri="{FF2B5EF4-FFF2-40B4-BE49-F238E27FC236}">
                <a16:creationId xmlns:a16="http://schemas.microsoft.com/office/drawing/2014/main" id="{3B86F52F-58D8-4E9B-8B05-4B9DA179034F}"/>
              </a:ext>
            </a:extLst>
          </p:cNvPr>
          <p:cNvSpPr>
            <a:spLocks noChangeArrowheads="1"/>
          </p:cNvSpPr>
          <p:nvPr/>
        </p:nvSpPr>
        <p:spPr bwMode="auto">
          <a:xfrm>
            <a:off x="4639408" y="1905167"/>
            <a:ext cx="3965331" cy="414373"/>
          </a:xfrm>
          <a:prstGeom prst="rect">
            <a:avLst/>
          </a:prstGeom>
          <a:solidFill>
            <a:srgbClr val="CCECFF"/>
          </a:solidFill>
          <a:ln w="12700" algn="ctr">
            <a:solidFill>
              <a:schemeClr val="tx1"/>
            </a:solidFill>
            <a:miter lim="800000"/>
            <a:headEnd/>
            <a:tailEnd/>
          </a:ln>
        </p:spPr>
        <p:txBody>
          <a:bodyPr lIns="68580" tIns="8206" rIns="68580" bIns="8206" anchor="ctr">
            <a:spAutoFit/>
          </a:bodyP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2585" b="1">
                <a:solidFill>
                  <a:srgbClr val="000000"/>
                </a:solidFill>
              </a:rPr>
              <a:t>評価の基準 </a:t>
            </a:r>
          </a:p>
        </p:txBody>
      </p:sp>
      <p:sp>
        <p:nvSpPr>
          <p:cNvPr id="138246" name="Rectangle 7">
            <a:extLst>
              <a:ext uri="{FF2B5EF4-FFF2-40B4-BE49-F238E27FC236}">
                <a16:creationId xmlns:a16="http://schemas.microsoft.com/office/drawing/2014/main" id="{BC4AB33A-3612-4AEA-BDF8-8D712367AA40}"/>
              </a:ext>
            </a:extLst>
          </p:cNvPr>
          <p:cNvSpPr>
            <a:spLocks noChangeArrowheads="1"/>
          </p:cNvSpPr>
          <p:nvPr/>
        </p:nvSpPr>
        <p:spPr bwMode="auto">
          <a:xfrm>
            <a:off x="468923" y="2498481"/>
            <a:ext cx="3902320" cy="996462"/>
          </a:xfrm>
          <a:prstGeom prst="rect">
            <a:avLst/>
          </a:prstGeom>
          <a:noFill/>
          <a:ln w="127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2215" b="1">
              <a:solidFill>
                <a:srgbClr val="000000"/>
              </a:solidFill>
            </a:endParaRPr>
          </a:p>
          <a:p>
            <a:pPr eaLnBrk="1" hangingPunct="1"/>
            <a:r>
              <a:rPr lang="ja-JP" altLang="en-US" sz="2215" b="1">
                <a:solidFill>
                  <a:srgbClr val="000000"/>
                </a:solidFill>
              </a:rPr>
              <a:t>１．質の高いサービスの提供</a:t>
            </a:r>
          </a:p>
          <a:p>
            <a:pPr eaLnBrk="1" hangingPunct="1"/>
            <a:endParaRPr lang="en-US" altLang="ja-JP" sz="2215">
              <a:solidFill>
                <a:srgbClr val="000000"/>
              </a:solidFill>
            </a:endParaRPr>
          </a:p>
        </p:txBody>
      </p:sp>
      <p:sp>
        <p:nvSpPr>
          <p:cNvPr id="138247" name="Rectangle 8">
            <a:extLst>
              <a:ext uri="{FF2B5EF4-FFF2-40B4-BE49-F238E27FC236}">
                <a16:creationId xmlns:a16="http://schemas.microsoft.com/office/drawing/2014/main" id="{D76ECE34-0812-4D9B-ABD8-504DA4C9EFD6}"/>
              </a:ext>
            </a:extLst>
          </p:cNvPr>
          <p:cNvSpPr>
            <a:spLocks noChangeArrowheads="1"/>
          </p:cNvSpPr>
          <p:nvPr/>
        </p:nvSpPr>
        <p:spPr bwMode="auto">
          <a:xfrm>
            <a:off x="4705351" y="2498481"/>
            <a:ext cx="3899388" cy="996462"/>
          </a:xfrm>
          <a:prstGeom prst="rect">
            <a:avLst/>
          </a:prstGeom>
          <a:noFill/>
          <a:ln w="127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1662" b="1">
                <a:solidFill>
                  <a:srgbClr val="000000"/>
                </a:solidFill>
              </a:rPr>
              <a:t>①</a:t>
            </a:r>
            <a:r>
              <a:rPr lang="ja-JP" altLang="en-US" sz="1662" b="1">
                <a:solidFill>
                  <a:srgbClr val="000000"/>
                </a:solidFill>
              </a:rPr>
              <a:t>苦情解決の推移</a:t>
            </a:r>
            <a:endParaRPr lang="en-US" altLang="ja-JP" sz="1662" b="1">
              <a:solidFill>
                <a:srgbClr val="000000"/>
              </a:solidFill>
            </a:endParaRPr>
          </a:p>
          <a:p>
            <a:pPr eaLnBrk="1" hangingPunct="1"/>
            <a:r>
              <a:rPr lang="ja-JP" altLang="en-US" sz="1662" b="1">
                <a:solidFill>
                  <a:srgbClr val="000000"/>
                </a:solidFill>
              </a:rPr>
              <a:t>②利用者や家族の満足度</a:t>
            </a:r>
          </a:p>
          <a:p>
            <a:pPr eaLnBrk="1" hangingPunct="1"/>
            <a:r>
              <a:rPr lang="ja-JP" altLang="en-US" sz="1662" b="1">
                <a:solidFill>
                  <a:srgbClr val="000000"/>
                </a:solidFill>
              </a:rPr>
              <a:t>③福祉サービスの第三者評価</a:t>
            </a:r>
          </a:p>
        </p:txBody>
      </p:sp>
      <p:sp>
        <p:nvSpPr>
          <p:cNvPr id="138248" name="Rectangle 9">
            <a:extLst>
              <a:ext uri="{FF2B5EF4-FFF2-40B4-BE49-F238E27FC236}">
                <a16:creationId xmlns:a16="http://schemas.microsoft.com/office/drawing/2014/main" id="{0E6B61A7-83E9-4FA2-A382-FDE6D76E5F15}"/>
              </a:ext>
            </a:extLst>
          </p:cNvPr>
          <p:cNvSpPr>
            <a:spLocks noChangeArrowheads="1"/>
          </p:cNvSpPr>
          <p:nvPr/>
        </p:nvSpPr>
        <p:spPr bwMode="auto">
          <a:xfrm>
            <a:off x="468923" y="3628293"/>
            <a:ext cx="3902320" cy="1129812"/>
          </a:xfrm>
          <a:prstGeom prst="rect">
            <a:avLst/>
          </a:prstGeom>
          <a:noFill/>
          <a:ln w="127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2215" b="1">
              <a:solidFill>
                <a:srgbClr val="000000"/>
              </a:solidFill>
            </a:endParaRPr>
          </a:p>
          <a:p>
            <a:pPr eaLnBrk="1" hangingPunct="1"/>
            <a:r>
              <a:rPr lang="ja-JP" altLang="en-US" sz="2215" b="1">
                <a:solidFill>
                  <a:srgbClr val="000000"/>
                </a:solidFill>
              </a:rPr>
              <a:t>２．事業の推進・効率化</a:t>
            </a:r>
          </a:p>
          <a:p>
            <a:pPr eaLnBrk="1" hangingPunct="1"/>
            <a:endParaRPr lang="ja-JP" altLang="en-US" sz="2215">
              <a:solidFill>
                <a:srgbClr val="000000"/>
              </a:solidFill>
            </a:endParaRPr>
          </a:p>
          <a:p>
            <a:pPr eaLnBrk="1" hangingPunct="1"/>
            <a:endParaRPr lang="en-US" altLang="ja-JP" sz="1477">
              <a:solidFill>
                <a:srgbClr val="000000"/>
              </a:solidFill>
            </a:endParaRPr>
          </a:p>
        </p:txBody>
      </p:sp>
      <p:sp>
        <p:nvSpPr>
          <p:cNvPr id="138249" name="Rectangle 10">
            <a:extLst>
              <a:ext uri="{FF2B5EF4-FFF2-40B4-BE49-F238E27FC236}">
                <a16:creationId xmlns:a16="http://schemas.microsoft.com/office/drawing/2014/main" id="{0A2BD7B6-9FEF-4992-97D1-7B141675E009}"/>
              </a:ext>
            </a:extLst>
          </p:cNvPr>
          <p:cNvSpPr>
            <a:spLocks noChangeArrowheads="1"/>
          </p:cNvSpPr>
          <p:nvPr/>
        </p:nvSpPr>
        <p:spPr bwMode="auto">
          <a:xfrm>
            <a:off x="4705351" y="3628292"/>
            <a:ext cx="3899388" cy="1195754"/>
          </a:xfrm>
          <a:prstGeom prst="rect">
            <a:avLst/>
          </a:prstGeom>
          <a:noFill/>
          <a:ln w="127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1477" b="1">
              <a:solidFill>
                <a:srgbClr val="000000"/>
              </a:solidFill>
              <a:latin typeface="ＭＳ Ｐゴシック" panose="020B0600070205080204" pitchFamily="50" charset="-128"/>
            </a:endParaRPr>
          </a:p>
          <a:p>
            <a:pPr eaLnBrk="1" hangingPunct="1"/>
            <a:r>
              <a:rPr lang="ja-JP" altLang="en-US" sz="1477">
                <a:solidFill>
                  <a:srgbClr val="000000"/>
                </a:solidFill>
                <a:latin typeface="ＭＳ Ｐゴシック" panose="020B0600070205080204" pitchFamily="50" charset="-128"/>
              </a:rPr>
              <a:t>　</a:t>
            </a:r>
            <a:r>
              <a:rPr lang="ja-JP" altLang="en-US" sz="1477" b="1">
                <a:solidFill>
                  <a:srgbClr val="000000"/>
                </a:solidFill>
                <a:latin typeface="ＭＳ Ｐゴシック" panose="020B0600070205080204" pitchFamily="50" charset="-128"/>
              </a:rPr>
              <a:t> </a:t>
            </a:r>
            <a:endParaRPr lang="ja-JP" altLang="en-US" sz="1477">
              <a:solidFill>
                <a:srgbClr val="000000"/>
              </a:solidFill>
              <a:latin typeface="ＭＳ Ｐゴシック" panose="020B0600070205080204" pitchFamily="50" charset="-128"/>
            </a:endParaRPr>
          </a:p>
        </p:txBody>
      </p:sp>
      <p:sp>
        <p:nvSpPr>
          <p:cNvPr id="138250" name="Rectangle 11">
            <a:extLst>
              <a:ext uri="{FF2B5EF4-FFF2-40B4-BE49-F238E27FC236}">
                <a16:creationId xmlns:a16="http://schemas.microsoft.com/office/drawing/2014/main" id="{3741CE4C-497F-4768-AE45-8E9B76959458}"/>
              </a:ext>
            </a:extLst>
          </p:cNvPr>
          <p:cNvSpPr>
            <a:spLocks noChangeArrowheads="1"/>
          </p:cNvSpPr>
          <p:nvPr/>
        </p:nvSpPr>
        <p:spPr bwMode="auto">
          <a:xfrm>
            <a:off x="468923" y="4957397"/>
            <a:ext cx="3902320" cy="1197219"/>
          </a:xfrm>
          <a:prstGeom prst="rect">
            <a:avLst/>
          </a:prstGeom>
          <a:noFill/>
          <a:ln w="127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215" b="1">
                <a:solidFill>
                  <a:srgbClr val="000000"/>
                </a:solidFill>
                <a:latin typeface="ＭＳ Ｐゴシック" panose="020B0600070205080204" pitchFamily="50" charset="-128"/>
              </a:rPr>
              <a:t>３．人材の育成・強化</a:t>
            </a:r>
            <a:endParaRPr lang="ja-JP" altLang="en-US" sz="2215">
              <a:solidFill>
                <a:srgbClr val="000000"/>
              </a:solidFill>
              <a:latin typeface="ＭＳ Ｐゴシック" panose="020B0600070205080204" pitchFamily="50" charset="-128"/>
            </a:endParaRPr>
          </a:p>
        </p:txBody>
      </p:sp>
      <p:sp>
        <p:nvSpPr>
          <p:cNvPr id="138251" name="Rectangle 12">
            <a:extLst>
              <a:ext uri="{FF2B5EF4-FFF2-40B4-BE49-F238E27FC236}">
                <a16:creationId xmlns:a16="http://schemas.microsoft.com/office/drawing/2014/main" id="{212E1DAA-ACE7-439E-B881-50BBF21E1D46}"/>
              </a:ext>
            </a:extLst>
          </p:cNvPr>
          <p:cNvSpPr>
            <a:spLocks noChangeArrowheads="1"/>
          </p:cNvSpPr>
          <p:nvPr/>
        </p:nvSpPr>
        <p:spPr bwMode="auto">
          <a:xfrm>
            <a:off x="4703885" y="4932485"/>
            <a:ext cx="3900854" cy="1222131"/>
          </a:xfrm>
          <a:prstGeom prst="rect">
            <a:avLst/>
          </a:prstGeom>
          <a:noFill/>
          <a:ln w="127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1662" b="1">
                <a:solidFill>
                  <a:srgbClr val="000000"/>
                </a:solidFill>
              </a:rPr>
              <a:t>①</a:t>
            </a:r>
            <a:r>
              <a:rPr lang="ja-JP" altLang="en-US" sz="1662" b="1">
                <a:solidFill>
                  <a:srgbClr val="000000"/>
                </a:solidFill>
              </a:rPr>
              <a:t>ＯＪＴ、ＯＦＦ　ＪＴの実施件数</a:t>
            </a:r>
            <a:endParaRPr lang="en-US" altLang="ja-JP" sz="1662" b="1">
              <a:solidFill>
                <a:srgbClr val="000000"/>
              </a:solidFill>
            </a:endParaRPr>
          </a:p>
          <a:p>
            <a:pPr eaLnBrk="1" hangingPunct="1"/>
            <a:r>
              <a:rPr lang="ja-JP" altLang="en-US" sz="1662" b="1">
                <a:solidFill>
                  <a:srgbClr val="000000"/>
                </a:solidFill>
              </a:rPr>
              <a:t>②資格取得などキャリアアップ</a:t>
            </a:r>
          </a:p>
          <a:p>
            <a:pPr eaLnBrk="1" hangingPunct="1"/>
            <a:r>
              <a:rPr lang="ja-JP" altLang="en-US" sz="1662" b="1">
                <a:solidFill>
                  <a:srgbClr val="000000"/>
                </a:solidFill>
              </a:rPr>
              <a:t>③研究発表など専門性・スキルの向上</a:t>
            </a:r>
            <a:endParaRPr lang="ja-JP" altLang="en-US" sz="1662" b="1">
              <a:solidFill>
                <a:srgbClr val="000000"/>
              </a:solidFill>
              <a:latin typeface="ＭＳ Ｐゴシック" panose="020B0600070205080204" pitchFamily="50" charset="-128"/>
            </a:endParaRPr>
          </a:p>
        </p:txBody>
      </p:sp>
      <p:sp>
        <p:nvSpPr>
          <p:cNvPr id="138252" name="Rectangle 13">
            <a:extLst>
              <a:ext uri="{FF2B5EF4-FFF2-40B4-BE49-F238E27FC236}">
                <a16:creationId xmlns:a16="http://schemas.microsoft.com/office/drawing/2014/main" id="{3BB35AA0-DB00-4306-BE2C-C36574613FAC}"/>
              </a:ext>
            </a:extLst>
          </p:cNvPr>
          <p:cNvSpPr>
            <a:spLocks noChangeArrowheads="1"/>
          </p:cNvSpPr>
          <p:nvPr/>
        </p:nvSpPr>
        <p:spPr bwMode="auto">
          <a:xfrm>
            <a:off x="4717074" y="3761643"/>
            <a:ext cx="3455377" cy="7838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68580" tIns="8206" rIns="68580" bIns="8206">
            <a:spAutoFit/>
          </a:bodyP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1662" b="1">
                <a:solidFill>
                  <a:srgbClr val="000000"/>
                </a:solidFill>
              </a:rPr>
              <a:t>①</a:t>
            </a:r>
            <a:r>
              <a:rPr lang="ja-JP" altLang="en-US" sz="1662" b="1">
                <a:solidFill>
                  <a:srgbClr val="000000"/>
                </a:solidFill>
              </a:rPr>
              <a:t>移行支援者の推移</a:t>
            </a:r>
            <a:endParaRPr lang="en-US" altLang="ja-JP" sz="1662" b="1">
              <a:solidFill>
                <a:srgbClr val="000000"/>
              </a:solidFill>
            </a:endParaRPr>
          </a:p>
          <a:p>
            <a:pPr eaLnBrk="1" hangingPunct="1"/>
            <a:r>
              <a:rPr lang="ja-JP" altLang="en-US" sz="1662" b="1">
                <a:solidFill>
                  <a:srgbClr val="000000"/>
                </a:solidFill>
              </a:rPr>
              <a:t>②利用者の推移</a:t>
            </a:r>
          </a:p>
          <a:p>
            <a:pPr eaLnBrk="1" hangingPunct="1"/>
            <a:r>
              <a:rPr lang="ja-JP" altLang="en-US" sz="1662" b="1">
                <a:solidFill>
                  <a:srgbClr val="000000"/>
                </a:solidFill>
              </a:rPr>
              <a:t>③支援会議の効率化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3" name="Rectangle 3">
            <a:extLst>
              <a:ext uri="{FF2B5EF4-FFF2-40B4-BE49-F238E27FC236}">
                <a16:creationId xmlns:a16="http://schemas.microsoft.com/office/drawing/2014/main" id="{C06BEC6D-7E7F-4ABB-9852-D601F7A33C30}"/>
              </a:ext>
            </a:extLst>
          </p:cNvPr>
          <p:cNvSpPr>
            <a:spLocks noGrp="1" noChangeArrowheads="1"/>
          </p:cNvSpPr>
          <p:nvPr>
            <p:ph type="title"/>
          </p:nvPr>
        </p:nvSpPr>
        <p:spPr>
          <a:xfrm>
            <a:off x="468922" y="274028"/>
            <a:ext cx="8229601" cy="857250"/>
          </a:xfrm>
          <a:ln>
            <a:solidFill>
              <a:schemeClr val="tx1"/>
            </a:solidFill>
          </a:ln>
        </p:spPr>
        <p:txBody>
          <a:bodyPr/>
          <a:lstStyle/>
          <a:p>
            <a:pPr eaLnBrk="1" hangingPunct="1"/>
            <a:r>
              <a:rPr lang="ja-JP" altLang="en-US" sz="4800" b="1" dirty="0">
                <a:latin typeface="+mn-ea"/>
                <a:ea typeface="+mn-ea"/>
              </a:rPr>
              <a:t>事業所</a:t>
            </a:r>
            <a:r>
              <a:rPr lang="ja-JP" altLang="en-US" sz="4800" b="1" dirty="0"/>
              <a:t>の評価</a:t>
            </a:r>
          </a:p>
        </p:txBody>
      </p:sp>
      <p:sp>
        <p:nvSpPr>
          <p:cNvPr id="48133" name="Rectangle 4">
            <a:extLst>
              <a:ext uri="{FF2B5EF4-FFF2-40B4-BE49-F238E27FC236}">
                <a16:creationId xmlns:a16="http://schemas.microsoft.com/office/drawing/2014/main" id="{B44A32ED-45BD-489C-B645-5214F3665504}"/>
              </a:ext>
            </a:extLst>
          </p:cNvPr>
          <p:cNvSpPr>
            <a:spLocks noGrp="1" noChangeArrowheads="1"/>
          </p:cNvSpPr>
          <p:nvPr>
            <p:ph type="body" idx="1"/>
          </p:nvPr>
        </p:nvSpPr>
        <p:spPr>
          <a:xfrm>
            <a:off x="468923" y="1833197"/>
            <a:ext cx="8229600" cy="4188069"/>
          </a:xfrm>
          <a:ln>
            <a:solidFill>
              <a:schemeClr val="accent1"/>
            </a:solidFill>
          </a:ln>
        </p:spPr>
        <p:txBody>
          <a:bodyPr/>
          <a:lstStyle/>
          <a:p>
            <a:pPr marL="316470" indent="-316470" eaLnBrk="1" hangingPunct="1">
              <a:buNone/>
              <a:defRPr/>
            </a:pPr>
            <a:r>
              <a:rPr lang="ja-JP" altLang="en-US" sz="7200" b="1" dirty="0">
                <a:solidFill>
                  <a:schemeClr val="tx2"/>
                </a:solidFill>
              </a:rPr>
              <a:t>　</a:t>
            </a:r>
            <a:r>
              <a:rPr lang="ja-JP" altLang="en-US" sz="4800" b="1" dirty="0">
                <a:solidFill>
                  <a:schemeClr val="tx2"/>
                </a:solidFill>
              </a:rPr>
              <a:t>外部の目　　　</a:t>
            </a:r>
            <a:endParaRPr lang="en-US" altLang="ja-JP" sz="4800" b="1" dirty="0">
              <a:solidFill>
                <a:schemeClr val="tx2"/>
              </a:solidFill>
            </a:endParaRPr>
          </a:p>
          <a:p>
            <a:pPr marL="316470" indent="-316470" eaLnBrk="1" hangingPunct="1">
              <a:buNone/>
              <a:defRPr/>
            </a:pPr>
            <a:endParaRPr lang="en-US" altLang="ja-JP" sz="4800" b="1" dirty="0">
              <a:solidFill>
                <a:schemeClr val="tx2"/>
              </a:solidFill>
            </a:endParaRPr>
          </a:p>
          <a:p>
            <a:pPr marL="316470" indent="-316470" eaLnBrk="1" hangingPunct="1">
              <a:buNone/>
              <a:defRPr/>
            </a:pPr>
            <a:r>
              <a:rPr lang="ja-JP" altLang="en-US" sz="4800" b="1" dirty="0">
                <a:solidFill>
                  <a:schemeClr val="tx2"/>
                </a:solidFill>
              </a:rPr>
              <a:t>    内部の目　</a:t>
            </a:r>
          </a:p>
        </p:txBody>
      </p:sp>
      <p:sp>
        <p:nvSpPr>
          <p:cNvPr id="133125" name="Text Box 5">
            <a:extLst>
              <a:ext uri="{FF2B5EF4-FFF2-40B4-BE49-F238E27FC236}">
                <a16:creationId xmlns:a16="http://schemas.microsoft.com/office/drawing/2014/main" id="{9B0182B3-A40A-4081-9E0F-C17B830738E2}"/>
              </a:ext>
            </a:extLst>
          </p:cNvPr>
          <p:cNvSpPr txBox="1">
            <a:spLocks noChangeArrowheads="1"/>
          </p:cNvSpPr>
          <p:nvPr/>
        </p:nvSpPr>
        <p:spPr bwMode="auto">
          <a:xfrm>
            <a:off x="2976197" y="4094285"/>
            <a:ext cx="1065334" cy="357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68567" tIns="8204" rIns="68567" bIns="8204">
            <a:spAutoFit/>
          </a:bodyP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50000"/>
              </a:spcBef>
              <a:spcAft>
                <a:spcPct val="0"/>
              </a:spcAft>
            </a:pPr>
            <a:endParaRPr lang="ja-JP" altLang="ja-JP" sz="2215" b="1">
              <a:solidFill>
                <a:srgbClr val="000000"/>
              </a:solidFill>
            </a:endParaRPr>
          </a:p>
        </p:txBody>
      </p:sp>
      <p:pic>
        <p:nvPicPr>
          <p:cNvPr id="3" name="グラフィックス 2" descr="目">
            <a:extLst>
              <a:ext uri="{FF2B5EF4-FFF2-40B4-BE49-F238E27FC236}">
                <a16:creationId xmlns:a16="http://schemas.microsoft.com/office/drawing/2014/main" id="{9686A84F-8552-445C-8C7C-9260D52F823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737539" y="1833197"/>
            <a:ext cx="1500388" cy="1500388"/>
          </a:xfrm>
          <a:prstGeom prst="rect">
            <a:avLst/>
          </a:prstGeom>
        </p:spPr>
      </p:pic>
      <p:pic>
        <p:nvPicPr>
          <p:cNvPr id="5" name="グラフィックス 4" descr="まつ毛">
            <a:extLst>
              <a:ext uri="{FF2B5EF4-FFF2-40B4-BE49-F238E27FC236}">
                <a16:creationId xmlns:a16="http://schemas.microsoft.com/office/drawing/2014/main" id="{DC0793BD-A624-4FC3-8B56-15E0E7F7FB7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896460" y="3833974"/>
            <a:ext cx="1341467" cy="1341467"/>
          </a:xfrm>
          <a:prstGeom prst="rect">
            <a:avLst/>
          </a:prstGeom>
        </p:spPr>
      </p:pic>
    </p:spTree>
    <p:extLst>
      <p:ext uri="{BB962C8B-B14F-4D97-AF65-F5344CB8AC3E}">
        <p14:creationId xmlns:p14="http://schemas.microsoft.com/office/powerpoint/2010/main" val="29642810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Oval 2">
            <a:extLst>
              <a:ext uri="{FF2B5EF4-FFF2-40B4-BE49-F238E27FC236}">
                <a16:creationId xmlns:a16="http://schemas.microsoft.com/office/drawing/2014/main" id="{7E54572D-FFF6-42E6-BE1D-6C0AD6BC9D16}"/>
              </a:ext>
            </a:extLst>
          </p:cNvPr>
          <p:cNvSpPr>
            <a:spLocks noChangeArrowheads="1"/>
          </p:cNvSpPr>
          <p:nvPr/>
        </p:nvSpPr>
        <p:spPr bwMode="auto">
          <a:xfrm>
            <a:off x="512152" y="2365131"/>
            <a:ext cx="8242788" cy="3722077"/>
          </a:xfrm>
          <a:prstGeom prst="ellipse">
            <a:avLst/>
          </a:prstGeom>
          <a:solidFill>
            <a:schemeClr val="accent1"/>
          </a:solidFill>
          <a:ln w="12700" algn="ctr">
            <a:solidFill>
              <a:srgbClr val="FF9900"/>
            </a:solidFill>
            <a:round/>
            <a:headEnd/>
            <a:tailEnd/>
          </a:ln>
        </p:spPr>
        <p:txBody>
          <a:bodyPr wrap="none"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2215">
              <a:solidFill>
                <a:srgbClr val="000000"/>
              </a:solidFill>
              <a:latin typeface="Times New Roman" panose="02020603050405020304" pitchFamily="18" charset="0"/>
            </a:endParaRPr>
          </a:p>
        </p:txBody>
      </p:sp>
      <p:sp>
        <p:nvSpPr>
          <p:cNvPr id="156675" name="Oval 4">
            <a:extLst>
              <a:ext uri="{FF2B5EF4-FFF2-40B4-BE49-F238E27FC236}">
                <a16:creationId xmlns:a16="http://schemas.microsoft.com/office/drawing/2014/main" id="{CF6C3B55-1ED7-4017-B988-6C3F73641421}"/>
              </a:ext>
            </a:extLst>
          </p:cNvPr>
          <p:cNvSpPr>
            <a:spLocks noChangeArrowheads="1"/>
          </p:cNvSpPr>
          <p:nvPr/>
        </p:nvSpPr>
        <p:spPr bwMode="auto">
          <a:xfrm>
            <a:off x="4239358" y="4226170"/>
            <a:ext cx="2602523" cy="1329104"/>
          </a:xfrm>
          <a:prstGeom prst="ellipse">
            <a:avLst/>
          </a:prstGeom>
          <a:solidFill>
            <a:schemeClr val="folHlink"/>
          </a:solidFill>
          <a:ln w="12700" algn="ctr">
            <a:solidFill>
              <a:srgbClr val="FF9900"/>
            </a:solidFill>
            <a:round/>
            <a:headEnd/>
            <a:tailEnd/>
          </a:ln>
        </p:spPr>
        <p:txBody>
          <a:bodyPr wrap="none"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2215">
              <a:solidFill>
                <a:srgbClr val="000000"/>
              </a:solidFill>
              <a:latin typeface="Times New Roman" panose="02020603050405020304" pitchFamily="18" charset="0"/>
            </a:endParaRPr>
          </a:p>
        </p:txBody>
      </p:sp>
      <p:sp>
        <p:nvSpPr>
          <p:cNvPr id="156676" name="Oval 5">
            <a:extLst>
              <a:ext uri="{FF2B5EF4-FFF2-40B4-BE49-F238E27FC236}">
                <a16:creationId xmlns:a16="http://schemas.microsoft.com/office/drawing/2014/main" id="{8E0A8B86-0180-4DC5-9F45-6750C6EF758E}"/>
              </a:ext>
            </a:extLst>
          </p:cNvPr>
          <p:cNvSpPr>
            <a:spLocks noChangeArrowheads="1"/>
          </p:cNvSpPr>
          <p:nvPr/>
        </p:nvSpPr>
        <p:spPr bwMode="auto">
          <a:xfrm>
            <a:off x="4771293" y="2963008"/>
            <a:ext cx="2735874" cy="1396512"/>
          </a:xfrm>
          <a:prstGeom prst="ellipse">
            <a:avLst/>
          </a:prstGeom>
          <a:solidFill>
            <a:srgbClr val="CC99FF"/>
          </a:solidFill>
          <a:ln w="12700" algn="ctr">
            <a:solidFill>
              <a:srgbClr val="FF9999"/>
            </a:solidFill>
            <a:round/>
            <a:headEnd/>
            <a:tailEnd/>
          </a:ln>
        </p:spPr>
        <p:txBody>
          <a:bodyPr wrap="none"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sz="1108" b="1">
              <a:solidFill>
                <a:srgbClr val="FFFFB9"/>
              </a:solidFill>
            </a:endParaRPr>
          </a:p>
        </p:txBody>
      </p:sp>
      <p:sp>
        <p:nvSpPr>
          <p:cNvPr id="156677" name="Oval 6">
            <a:extLst>
              <a:ext uri="{FF2B5EF4-FFF2-40B4-BE49-F238E27FC236}">
                <a16:creationId xmlns:a16="http://schemas.microsoft.com/office/drawing/2014/main" id="{4B0BC9FD-8B14-4969-90D1-53412D0C98BD}"/>
              </a:ext>
            </a:extLst>
          </p:cNvPr>
          <p:cNvSpPr>
            <a:spLocks noChangeArrowheads="1"/>
          </p:cNvSpPr>
          <p:nvPr/>
        </p:nvSpPr>
        <p:spPr bwMode="auto">
          <a:xfrm>
            <a:off x="2577612" y="3229708"/>
            <a:ext cx="2592265" cy="1197220"/>
          </a:xfrm>
          <a:prstGeom prst="ellipse">
            <a:avLst/>
          </a:prstGeom>
          <a:solidFill>
            <a:srgbClr val="FFFFB9"/>
          </a:solidFill>
          <a:ln w="12700" algn="ctr">
            <a:solidFill>
              <a:srgbClr val="FF9900"/>
            </a:solidFill>
            <a:round/>
            <a:headEnd/>
            <a:tailEnd/>
          </a:ln>
        </p:spPr>
        <p:txBody>
          <a:bodyPr wrap="none"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sz="1108" b="1">
              <a:solidFill>
                <a:srgbClr val="FFE6CD"/>
              </a:solidFill>
            </a:endParaRPr>
          </a:p>
        </p:txBody>
      </p:sp>
      <p:sp>
        <p:nvSpPr>
          <p:cNvPr id="156678" name="Rectangle 7">
            <a:extLst>
              <a:ext uri="{FF2B5EF4-FFF2-40B4-BE49-F238E27FC236}">
                <a16:creationId xmlns:a16="http://schemas.microsoft.com/office/drawing/2014/main" id="{EB3482F5-6866-48B9-9636-F0CE0F62075B}"/>
              </a:ext>
            </a:extLst>
          </p:cNvPr>
          <p:cNvSpPr>
            <a:spLocks noChangeArrowheads="1"/>
          </p:cNvSpPr>
          <p:nvPr/>
        </p:nvSpPr>
        <p:spPr bwMode="auto">
          <a:xfrm>
            <a:off x="2910254" y="3628293"/>
            <a:ext cx="2010508" cy="464527"/>
          </a:xfrm>
          <a:prstGeom prst="rect">
            <a:avLst/>
          </a:prstGeom>
          <a:solidFill>
            <a:schemeClr val="bg1"/>
          </a:solidFill>
          <a:ln w="12700" algn="ctr">
            <a:solidFill>
              <a:srgbClr val="FF9900"/>
            </a:solidFill>
            <a:miter lim="800000"/>
            <a:headEnd/>
            <a:tailEnd/>
          </a:ln>
        </p:spPr>
        <p:txBody>
          <a:bodyPr wrap="none"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292" b="1">
                <a:solidFill>
                  <a:srgbClr val="000000"/>
                </a:solidFill>
              </a:rPr>
              <a:t>サービス管理責任者</a:t>
            </a:r>
          </a:p>
        </p:txBody>
      </p:sp>
      <p:sp>
        <p:nvSpPr>
          <p:cNvPr id="156679" name="Oval 3">
            <a:extLst>
              <a:ext uri="{FF2B5EF4-FFF2-40B4-BE49-F238E27FC236}">
                <a16:creationId xmlns:a16="http://schemas.microsoft.com/office/drawing/2014/main" id="{3BDD566C-D617-4973-9E57-0BAE375C86C3}"/>
              </a:ext>
            </a:extLst>
          </p:cNvPr>
          <p:cNvSpPr>
            <a:spLocks noChangeArrowheads="1"/>
          </p:cNvSpPr>
          <p:nvPr/>
        </p:nvSpPr>
        <p:spPr bwMode="auto">
          <a:xfrm>
            <a:off x="1513743" y="4293577"/>
            <a:ext cx="3119803" cy="1528397"/>
          </a:xfrm>
          <a:prstGeom prst="ellipse">
            <a:avLst/>
          </a:prstGeom>
          <a:solidFill>
            <a:schemeClr val="accent2"/>
          </a:solidFill>
          <a:ln w="12700" algn="ctr">
            <a:solidFill>
              <a:srgbClr val="FF9900"/>
            </a:solidFill>
            <a:round/>
            <a:headEnd/>
            <a:tailEnd/>
          </a:ln>
        </p:spPr>
        <p:txBody>
          <a:bodyPr wrap="none"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2215">
              <a:solidFill>
                <a:srgbClr val="000000"/>
              </a:solidFill>
              <a:latin typeface="Times New Roman" panose="02020603050405020304" pitchFamily="18" charset="0"/>
            </a:endParaRPr>
          </a:p>
        </p:txBody>
      </p:sp>
      <p:sp>
        <p:nvSpPr>
          <p:cNvPr id="156680" name="Rectangle 8">
            <a:extLst>
              <a:ext uri="{FF2B5EF4-FFF2-40B4-BE49-F238E27FC236}">
                <a16:creationId xmlns:a16="http://schemas.microsoft.com/office/drawing/2014/main" id="{9E5A7585-0AE1-4AEE-A96E-7BA112448492}"/>
              </a:ext>
            </a:extLst>
          </p:cNvPr>
          <p:cNvSpPr>
            <a:spLocks noChangeArrowheads="1"/>
          </p:cNvSpPr>
          <p:nvPr/>
        </p:nvSpPr>
        <p:spPr bwMode="auto">
          <a:xfrm>
            <a:off x="2378320" y="4825513"/>
            <a:ext cx="1329103" cy="464526"/>
          </a:xfrm>
          <a:prstGeom prst="rect">
            <a:avLst/>
          </a:prstGeom>
          <a:solidFill>
            <a:schemeClr val="bg1"/>
          </a:solidFill>
          <a:ln w="12700" algn="ctr">
            <a:solidFill>
              <a:srgbClr val="FF9900"/>
            </a:solidFill>
            <a:miter lim="800000"/>
            <a:headEnd/>
            <a:tailEnd/>
          </a:ln>
        </p:spPr>
        <p:txBody>
          <a:bodyPr wrap="none"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846" b="1">
                <a:solidFill>
                  <a:srgbClr val="000000"/>
                </a:solidFill>
              </a:rPr>
              <a:t>利用者</a:t>
            </a:r>
          </a:p>
        </p:txBody>
      </p:sp>
      <p:sp>
        <p:nvSpPr>
          <p:cNvPr id="156681" name="Rectangle 9">
            <a:extLst>
              <a:ext uri="{FF2B5EF4-FFF2-40B4-BE49-F238E27FC236}">
                <a16:creationId xmlns:a16="http://schemas.microsoft.com/office/drawing/2014/main" id="{E9C4CD27-6DFC-4A02-BFC9-EDFEE303DBA2}"/>
              </a:ext>
            </a:extLst>
          </p:cNvPr>
          <p:cNvSpPr>
            <a:spLocks noChangeArrowheads="1"/>
          </p:cNvSpPr>
          <p:nvPr/>
        </p:nvSpPr>
        <p:spPr bwMode="auto">
          <a:xfrm>
            <a:off x="4904643" y="4624754"/>
            <a:ext cx="1329103" cy="464527"/>
          </a:xfrm>
          <a:prstGeom prst="rect">
            <a:avLst/>
          </a:prstGeom>
          <a:solidFill>
            <a:schemeClr val="bg1"/>
          </a:solidFill>
          <a:ln w="12700" algn="ctr">
            <a:solidFill>
              <a:srgbClr val="FF9900"/>
            </a:solidFill>
            <a:miter lim="800000"/>
            <a:headEnd/>
            <a:tailEnd/>
          </a:ln>
        </p:spPr>
        <p:txBody>
          <a:bodyPr wrap="none"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292" b="1">
                <a:solidFill>
                  <a:srgbClr val="000000"/>
                </a:solidFill>
              </a:rPr>
              <a:t>従業者</a:t>
            </a:r>
          </a:p>
        </p:txBody>
      </p:sp>
      <p:sp>
        <p:nvSpPr>
          <p:cNvPr id="156682" name="Rectangle 10">
            <a:extLst>
              <a:ext uri="{FF2B5EF4-FFF2-40B4-BE49-F238E27FC236}">
                <a16:creationId xmlns:a16="http://schemas.microsoft.com/office/drawing/2014/main" id="{C2A6EA62-C8C3-4B20-827D-965B696693E6}"/>
              </a:ext>
            </a:extLst>
          </p:cNvPr>
          <p:cNvSpPr>
            <a:spLocks noChangeArrowheads="1"/>
          </p:cNvSpPr>
          <p:nvPr/>
        </p:nvSpPr>
        <p:spPr bwMode="auto">
          <a:xfrm>
            <a:off x="5369169" y="3429001"/>
            <a:ext cx="1529862" cy="531935"/>
          </a:xfrm>
          <a:prstGeom prst="rect">
            <a:avLst/>
          </a:prstGeom>
          <a:solidFill>
            <a:schemeClr val="bg1"/>
          </a:solidFill>
          <a:ln w="12700" algn="ctr">
            <a:solidFill>
              <a:srgbClr val="FF9900"/>
            </a:solidFill>
            <a:miter lim="800000"/>
            <a:headEnd/>
            <a:tailEnd/>
          </a:ln>
        </p:spPr>
        <p:txBody>
          <a:bodyPr wrap="none"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292" b="1">
                <a:solidFill>
                  <a:srgbClr val="000000"/>
                </a:solidFill>
              </a:rPr>
              <a:t>管理者・法人</a:t>
            </a:r>
          </a:p>
        </p:txBody>
      </p:sp>
      <p:sp>
        <p:nvSpPr>
          <p:cNvPr id="156683" name="Rectangle 11">
            <a:extLst>
              <a:ext uri="{FF2B5EF4-FFF2-40B4-BE49-F238E27FC236}">
                <a16:creationId xmlns:a16="http://schemas.microsoft.com/office/drawing/2014/main" id="{35EF7818-6712-4F3E-808E-D5913DFD5F50}"/>
              </a:ext>
            </a:extLst>
          </p:cNvPr>
          <p:cNvSpPr>
            <a:spLocks noChangeArrowheads="1"/>
          </p:cNvSpPr>
          <p:nvPr/>
        </p:nvSpPr>
        <p:spPr bwMode="auto">
          <a:xfrm>
            <a:off x="2761518" y="2097478"/>
            <a:ext cx="3620964" cy="732180"/>
          </a:xfrm>
          <a:prstGeom prst="rect">
            <a:avLst/>
          </a:prstGeom>
          <a:solidFill>
            <a:schemeClr val="bg1"/>
          </a:solidFill>
          <a:ln w="12700" algn="ctr">
            <a:solidFill>
              <a:srgbClr val="FF9900"/>
            </a:solidFill>
            <a:miter lim="800000"/>
            <a:headEnd/>
            <a:tailEnd/>
          </a:ln>
        </p:spPr>
        <p:txBody>
          <a:bodyPr wrap="none"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292" b="1">
                <a:solidFill>
                  <a:srgbClr val="000000"/>
                </a:solidFill>
              </a:rPr>
              <a:t>地域・関係機関</a:t>
            </a:r>
          </a:p>
        </p:txBody>
      </p:sp>
      <p:sp>
        <p:nvSpPr>
          <p:cNvPr id="183309" name="AutoShape 13">
            <a:extLst>
              <a:ext uri="{FF2B5EF4-FFF2-40B4-BE49-F238E27FC236}">
                <a16:creationId xmlns:a16="http://schemas.microsoft.com/office/drawing/2014/main" id="{3E11D9D7-F753-4563-9DA3-221D1DD3E982}"/>
              </a:ext>
            </a:extLst>
          </p:cNvPr>
          <p:cNvSpPr>
            <a:spLocks noChangeArrowheads="1"/>
          </p:cNvSpPr>
          <p:nvPr/>
        </p:nvSpPr>
        <p:spPr bwMode="auto">
          <a:xfrm>
            <a:off x="684336" y="637443"/>
            <a:ext cx="7844203" cy="523142"/>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84368" tIns="42185" rIns="84368" bIns="42185" anchor="ctr"/>
          <a:lstStyle/>
          <a:p>
            <a:pPr algn="ctr">
              <a:defRPr/>
            </a:pPr>
            <a:r>
              <a:rPr lang="ja-JP" altLang="en-US" sz="2585" b="1">
                <a:solidFill>
                  <a:srgbClr val="A50021"/>
                </a:solidFill>
              </a:rPr>
              <a:t>サービス管理責任者の位置づけのイメージ</a:t>
            </a:r>
          </a:p>
        </p:txBody>
      </p:sp>
      <p:sp>
        <p:nvSpPr>
          <p:cNvPr id="156685" name="Rectangle 16">
            <a:extLst>
              <a:ext uri="{FF2B5EF4-FFF2-40B4-BE49-F238E27FC236}">
                <a16:creationId xmlns:a16="http://schemas.microsoft.com/office/drawing/2014/main" id="{60E9C122-BCDA-47A8-B45F-CEB558226C91}"/>
              </a:ext>
            </a:extLst>
          </p:cNvPr>
          <p:cNvSpPr>
            <a:spLocks noChangeArrowheads="1"/>
          </p:cNvSpPr>
          <p:nvPr/>
        </p:nvSpPr>
        <p:spPr bwMode="auto">
          <a:xfrm>
            <a:off x="539262" y="1368669"/>
            <a:ext cx="8135815" cy="663820"/>
          </a:xfrm>
          <a:prstGeom prst="rect">
            <a:avLst/>
          </a:prstGeom>
          <a:solidFill>
            <a:srgbClr val="FFCCFF"/>
          </a:solidFill>
          <a:ln w="9525">
            <a:solidFill>
              <a:schemeClr val="bg1"/>
            </a:solidFill>
            <a:miter lim="800000"/>
            <a:headEnd/>
            <a:tailEnd/>
          </a:ln>
        </p:spPr>
        <p:txBody>
          <a:bodyPr wrap="none"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846" dirty="0">
                <a:solidFill>
                  <a:srgbClr val="000000"/>
                </a:solidFill>
                <a:latin typeface="Times New Roman" panose="02020603050405020304" pitchFamily="18" charset="0"/>
              </a:rPr>
              <a:t>サービス管理責任者は、利用者、従業者、管理者・法人、地域・関係機関</a:t>
            </a:r>
          </a:p>
          <a:p>
            <a:pPr algn="ctr" eaLnBrk="1" hangingPunct="1"/>
            <a:r>
              <a:rPr lang="ja-JP" altLang="en-US" sz="1846" dirty="0">
                <a:solidFill>
                  <a:srgbClr val="000000"/>
                </a:solidFill>
                <a:latin typeface="Times New Roman" panose="02020603050405020304" pitchFamily="18" charset="0"/>
              </a:rPr>
              <a:t>とのあいだに立って、質の高いサービスが提供されるよう調整する立場</a:t>
            </a:r>
          </a:p>
        </p:txBody>
      </p:sp>
      <p:sp>
        <p:nvSpPr>
          <p:cNvPr id="2" name="テキスト ボックス 1">
            <a:extLst>
              <a:ext uri="{FF2B5EF4-FFF2-40B4-BE49-F238E27FC236}">
                <a16:creationId xmlns:a16="http://schemas.microsoft.com/office/drawing/2014/main" id="{A5FDAD2E-A067-4CC5-10CD-15FA16404FD3}"/>
              </a:ext>
            </a:extLst>
          </p:cNvPr>
          <p:cNvSpPr txBox="1"/>
          <p:nvPr/>
        </p:nvSpPr>
        <p:spPr>
          <a:xfrm>
            <a:off x="330200" y="6311900"/>
            <a:ext cx="8636000" cy="461665"/>
          </a:xfrm>
          <a:prstGeom prst="rect">
            <a:avLst/>
          </a:prstGeom>
          <a:noFill/>
        </p:spPr>
        <p:txBody>
          <a:bodyPr wrap="square" rtlCol="0">
            <a:spAutoFit/>
          </a:bodyPr>
          <a:lstStyle/>
          <a:p>
            <a:pPr algn="ctr"/>
            <a:r>
              <a:rPr kumimoji="1" lang="ja-JP" altLang="en-US" sz="2400" dirty="0"/>
              <a:t>地域を知る　・　自事業所の地域の役割を知る</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フローチャート : 代替処理 76">
            <a:extLst>
              <a:ext uri="{FF2B5EF4-FFF2-40B4-BE49-F238E27FC236}">
                <a16:creationId xmlns:a16="http://schemas.microsoft.com/office/drawing/2014/main" id="{DC6C3295-82C3-490A-9005-50973F3778A1}"/>
              </a:ext>
            </a:extLst>
          </p:cNvPr>
          <p:cNvSpPr/>
          <p:nvPr/>
        </p:nvSpPr>
        <p:spPr>
          <a:xfrm>
            <a:off x="131885" y="2242039"/>
            <a:ext cx="8858250" cy="4286250"/>
          </a:xfrm>
          <a:prstGeom prst="flowChartAlternateProcess">
            <a:avLst/>
          </a:prstGeom>
          <a:solidFill>
            <a:srgbClr val="CCFF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662">
              <a:solidFill>
                <a:srgbClr val="FFFFFF"/>
              </a:solidFill>
            </a:endParaRPr>
          </a:p>
        </p:txBody>
      </p:sp>
      <p:sp>
        <p:nvSpPr>
          <p:cNvPr id="80" name="ドーナツ 79">
            <a:extLst>
              <a:ext uri="{FF2B5EF4-FFF2-40B4-BE49-F238E27FC236}">
                <a16:creationId xmlns:a16="http://schemas.microsoft.com/office/drawing/2014/main" id="{DABD72C4-6290-49DC-BDEB-17634ABCB480}"/>
              </a:ext>
            </a:extLst>
          </p:cNvPr>
          <p:cNvSpPr/>
          <p:nvPr/>
        </p:nvSpPr>
        <p:spPr>
          <a:xfrm>
            <a:off x="1604575" y="2439858"/>
            <a:ext cx="6000792" cy="3560910"/>
          </a:xfrm>
          <a:prstGeom prst="donut">
            <a:avLst>
              <a:gd name="adj" fmla="val 19419"/>
            </a:avLst>
          </a:prstGeom>
          <a:solidFill>
            <a:srgbClr val="FFFF99"/>
          </a:solidFill>
          <a:ln>
            <a:noFill/>
          </a:ln>
          <a:effectLst/>
          <a:scene3d>
            <a:camera prst="perspectiveAbove" fov="0">
              <a:rot lat="19499998" lon="0" rev="0"/>
            </a:camera>
            <a:lightRig rig="chilly" dir="t"/>
          </a:scene3d>
          <a:sp3d prstMaterial="softEdge">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662">
              <a:solidFill>
                <a:srgbClr val="000000"/>
              </a:solidFill>
            </a:endParaRPr>
          </a:p>
        </p:txBody>
      </p:sp>
      <p:sp>
        <p:nvSpPr>
          <p:cNvPr id="1196034" name="Rectangle 2">
            <a:extLst>
              <a:ext uri="{FF2B5EF4-FFF2-40B4-BE49-F238E27FC236}">
                <a16:creationId xmlns:a16="http://schemas.microsoft.com/office/drawing/2014/main" id="{5564E8C1-B6C7-4B75-B708-E30C56992B17}"/>
              </a:ext>
            </a:extLst>
          </p:cNvPr>
          <p:cNvSpPr>
            <a:spLocks noGrp="1" noChangeArrowheads="1"/>
          </p:cNvSpPr>
          <p:nvPr>
            <p:ph type="title"/>
          </p:nvPr>
        </p:nvSpPr>
        <p:spPr>
          <a:xfrm>
            <a:off x="0" y="99499"/>
            <a:ext cx="9144000" cy="633046"/>
          </a:xfrm>
        </p:spPr>
        <p:txBody>
          <a:bodyPr/>
          <a:lstStyle/>
          <a:p>
            <a:pPr eaLnBrk="1" hangingPunct="1">
              <a:defRPr/>
            </a:pPr>
            <a:r>
              <a:rPr lang="ja-JP" altLang="en-US" sz="2954" u="sng" dirty="0">
                <a:solidFill>
                  <a:srgbClr val="008000"/>
                </a:solidFill>
                <a:effectLst>
                  <a:outerShdw blurRad="38100" dist="38100" dir="2700000" algn="tl">
                    <a:srgbClr val="C0C0C0"/>
                  </a:outerShdw>
                </a:effectLst>
              </a:rPr>
              <a:t>障害のある人が普通に暮らせる地域づくり</a:t>
            </a:r>
            <a:endParaRPr lang="ja-JP" altLang="en-US" sz="2215" dirty="0">
              <a:solidFill>
                <a:srgbClr val="008000"/>
              </a:solidFill>
              <a:effectLst>
                <a:outerShdw blurRad="38100" dist="38100" dir="2700000" algn="tl">
                  <a:srgbClr val="C0C0C0"/>
                </a:outerShdw>
              </a:effectLst>
            </a:endParaRPr>
          </a:p>
        </p:txBody>
      </p:sp>
      <p:sp>
        <p:nvSpPr>
          <p:cNvPr id="54277" name="Text Box 5">
            <a:extLst>
              <a:ext uri="{FF2B5EF4-FFF2-40B4-BE49-F238E27FC236}">
                <a16:creationId xmlns:a16="http://schemas.microsoft.com/office/drawing/2014/main" id="{7E351BCD-FEFA-4045-8977-5E0BBD858BDF}"/>
              </a:ext>
            </a:extLst>
          </p:cNvPr>
          <p:cNvSpPr txBox="1">
            <a:spLocks noChangeArrowheads="1"/>
          </p:cNvSpPr>
          <p:nvPr/>
        </p:nvSpPr>
        <p:spPr bwMode="auto">
          <a:xfrm>
            <a:off x="1696897" y="785364"/>
            <a:ext cx="5785338" cy="1121019"/>
          </a:xfrm>
          <a:prstGeom prst="rect">
            <a:avLst/>
          </a:prstGeom>
          <a:solidFill>
            <a:schemeClr val="bg1"/>
          </a:solidFill>
          <a:ln w="9525">
            <a:solidFill>
              <a:srgbClr val="000000"/>
            </a:solidFill>
            <a:miter lim="800000"/>
            <a:headEnd/>
            <a:tailEnd/>
          </a:ln>
        </p:spPr>
        <p:txBody>
          <a:bodyPr lIns="84376" tIns="42189" rIns="84376" bIns="42189"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just"/>
            <a:r>
              <a:rPr lang="ja-JP" altLang="en-US" sz="1477" dirty="0">
                <a:solidFill>
                  <a:srgbClr val="000000"/>
                </a:solidFill>
                <a:latin typeface="ＭＳ Ｐゴシック" panose="020B0600070205080204" pitchFamily="50" charset="-128"/>
              </a:rPr>
              <a:t>　（目指す方向）</a:t>
            </a:r>
          </a:p>
          <a:p>
            <a:pPr algn="just"/>
            <a:r>
              <a:rPr lang="ja-JP" altLang="en-US" sz="1477" dirty="0">
                <a:solidFill>
                  <a:srgbClr val="000000"/>
                </a:solidFill>
                <a:latin typeface="ＭＳ Ｐゴシック" panose="020B0600070205080204" pitchFamily="50" charset="-128"/>
              </a:rPr>
              <a:t>　地域での暮らしを選択できる基盤づくり</a:t>
            </a:r>
            <a:endParaRPr lang="en-US" altLang="ja-JP" sz="1477" dirty="0">
              <a:solidFill>
                <a:srgbClr val="000000"/>
              </a:solidFill>
              <a:latin typeface="ＭＳ Ｐゴシック" panose="020B0600070205080204" pitchFamily="50" charset="-128"/>
            </a:endParaRPr>
          </a:p>
          <a:p>
            <a:pPr algn="just"/>
            <a:r>
              <a:rPr lang="ja-JP" altLang="en-US" sz="1292" dirty="0">
                <a:solidFill>
                  <a:srgbClr val="000000"/>
                </a:solidFill>
                <a:latin typeface="ＭＳ Ｐゴシック" panose="020B0600070205080204" pitchFamily="50" charset="-128"/>
              </a:rPr>
              <a:t>　　　　・安心して暮らせる住まいの場の確保</a:t>
            </a:r>
          </a:p>
          <a:p>
            <a:pPr algn="just"/>
            <a:r>
              <a:rPr lang="ja-JP" altLang="en-US" sz="1292" dirty="0">
                <a:solidFill>
                  <a:srgbClr val="000000"/>
                </a:solidFill>
                <a:latin typeface="ＭＳ Ｐゴシック" panose="020B0600070205080204" pitchFamily="50" charset="-128"/>
              </a:rPr>
              <a:t>　　　　・日常生活を支える相談支援体制の整備</a:t>
            </a:r>
            <a:endParaRPr lang="en-US" altLang="ja-JP" sz="1292" dirty="0">
              <a:solidFill>
                <a:srgbClr val="000000"/>
              </a:solidFill>
              <a:latin typeface="ＭＳ Ｐゴシック" panose="020B0600070205080204" pitchFamily="50" charset="-128"/>
            </a:endParaRPr>
          </a:p>
          <a:p>
            <a:pPr algn="just"/>
            <a:r>
              <a:rPr lang="ja-JP" altLang="en-US" sz="1292" dirty="0">
                <a:solidFill>
                  <a:srgbClr val="000000"/>
                </a:solidFill>
                <a:latin typeface="ＭＳ Ｐゴシック" panose="020B0600070205080204" pitchFamily="50" charset="-128"/>
              </a:rPr>
              <a:t>　　　　・関係者の連携によるネットワークの構築</a:t>
            </a:r>
            <a:endParaRPr lang="en-US" altLang="ja-JP" sz="1292" dirty="0">
              <a:solidFill>
                <a:srgbClr val="000000"/>
              </a:solidFill>
              <a:latin typeface="ＭＳ Ｐゴシック" panose="020B0600070205080204" pitchFamily="50" charset="-128"/>
            </a:endParaRPr>
          </a:p>
        </p:txBody>
      </p:sp>
      <p:sp>
        <p:nvSpPr>
          <p:cNvPr id="60" name="Oval 20">
            <a:extLst>
              <a:ext uri="{FF2B5EF4-FFF2-40B4-BE49-F238E27FC236}">
                <a16:creationId xmlns:a16="http://schemas.microsoft.com/office/drawing/2014/main" id="{D5BAD003-7716-4672-863C-C09384EEF0F7}"/>
              </a:ext>
            </a:extLst>
          </p:cNvPr>
          <p:cNvSpPr>
            <a:spLocks noChangeArrowheads="1"/>
          </p:cNvSpPr>
          <p:nvPr/>
        </p:nvSpPr>
        <p:spPr bwMode="auto">
          <a:xfrm>
            <a:off x="2923443" y="3494943"/>
            <a:ext cx="3363057" cy="1450731"/>
          </a:xfrm>
          <a:prstGeom prst="ellipse">
            <a:avLst/>
          </a:prstGeom>
          <a:solidFill>
            <a:schemeClr val="accent5">
              <a:lumMod val="90000"/>
            </a:schemeClr>
          </a:solidFill>
          <a:ln w="50800" cmpd="dbl">
            <a:noFill/>
            <a:prstDash val="solid"/>
            <a:miter lim="800000"/>
            <a:headEnd/>
            <a:tailEnd/>
          </a:ln>
        </p:spPr>
        <p:txBody>
          <a:bodyPr wrap="none" anchor="ctr"/>
          <a:lstStyle/>
          <a:p>
            <a:pPr>
              <a:defRPr/>
            </a:pPr>
            <a:endParaRPr lang="ja-JP" altLang="en-US" sz="1477">
              <a:solidFill>
                <a:srgbClr val="000000"/>
              </a:solidFill>
              <a:latin typeface="Arial" charset="0"/>
            </a:endParaRPr>
          </a:p>
        </p:txBody>
      </p:sp>
      <p:grpSp>
        <p:nvGrpSpPr>
          <p:cNvPr id="54279" name="グループ化 65">
            <a:extLst>
              <a:ext uri="{FF2B5EF4-FFF2-40B4-BE49-F238E27FC236}">
                <a16:creationId xmlns:a16="http://schemas.microsoft.com/office/drawing/2014/main" id="{B0F3F415-904D-4D96-9575-035917FE52BE}"/>
              </a:ext>
            </a:extLst>
          </p:cNvPr>
          <p:cNvGrpSpPr>
            <a:grpSpLocks/>
          </p:cNvGrpSpPr>
          <p:nvPr/>
        </p:nvGrpSpPr>
        <p:grpSpPr bwMode="auto">
          <a:xfrm>
            <a:off x="4901712" y="3626828"/>
            <a:ext cx="668215" cy="655026"/>
            <a:chOff x="10239412" y="3429000"/>
            <a:chExt cx="724095" cy="709612"/>
          </a:xfrm>
        </p:grpSpPr>
        <p:sp>
          <p:nvSpPr>
            <p:cNvPr id="54369" name="Text Box 9">
              <a:extLst>
                <a:ext uri="{FF2B5EF4-FFF2-40B4-BE49-F238E27FC236}">
                  <a16:creationId xmlns:a16="http://schemas.microsoft.com/office/drawing/2014/main" id="{5FA76C16-3D3B-4463-8B02-3F1CA69E5F81}"/>
                </a:ext>
              </a:extLst>
            </p:cNvPr>
            <p:cNvSpPr txBox="1">
              <a:spLocks noChangeArrowheads="1"/>
            </p:cNvSpPr>
            <p:nvPr/>
          </p:nvSpPr>
          <p:spPr bwMode="auto">
            <a:xfrm>
              <a:off x="10310850" y="3429000"/>
              <a:ext cx="642938"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376" tIns="42189" rIns="84376" bIns="42189"/>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just"/>
              <a:r>
                <a:rPr lang="ja-JP" altLang="en-US" sz="1292">
                  <a:solidFill>
                    <a:srgbClr val="000000"/>
                  </a:solidFill>
                  <a:latin typeface="Century" panose="02040604050505020304" pitchFamily="18" charset="0"/>
                  <a:ea typeface="HGPｺﾞｼｯｸM" panose="020B0600000000000000" pitchFamily="50" charset="-128"/>
                </a:rPr>
                <a:t>自宅</a:t>
              </a:r>
            </a:p>
          </p:txBody>
        </p:sp>
        <p:pic>
          <p:nvPicPr>
            <p:cNvPr id="54370" name="Picture 12">
              <a:extLst>
                <a:ext uri="{FF2B5EF4-FFF2-40B4-BE49-F238E27FC236}">
                  <a16:creationId xmlns:a16="http://schemas.microsoft.com/office/drawing/2014/main" id="{C851EBB1-F84D-47E0-9A44-996F520D560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39412" y="3714752"/>
              <a:ext cx="724095" cy="423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54280" name="グループ化 62">
            <a:extLst>
              <a:ext uri="{FF2B5EF4-FFF2-40B4-BE49-F238E27FC236}">
                <a16:creationId xmlns:a16="http://schemas.microsoft.com/office/drawing/2014/main" id="{C13F6D6F-B365-4766-B68B-680F46362F77}"/>
              </a:ext>
            </a:extLst>
          </p:cNvPr>
          <p:cNvGrpSpPr>
            <a:grpSpLocks/>
          </p:cNvGrpSpPr>
          <p:nvPr/>
        </p:nvGrpSpPr>
        <p:grpSpPr bwMode="auto">
          <a:xfrm>
            <a:off x="3450981" y="3560884"/>
            <a:ext cx="1230923" cy="663820"/>
            <a:chOff x="5095876" y="3643314"/>
            <a:chExt cx="1333544" cy="719139"/>
          </a:xfrm>
        </p:grpSpPr>
        <p:sp>
          <p:nvSpPr>
            <p:cNvPr id="54367" name="Text Box 8">
              <a:extLst>
                <a:ext uri="{FF2B5EF4-FFF2-40B4-BE49-F238E27FC236}">
                  <a16:creationId xmlns:a16="http://schemas.microsoft.com/office/drawing/2014/main" id="{55C59001-0897-4ED8-88C8-C763523EF69C}"/>
                </a:ext>
              </a:extLst>
            </p:cNvPr>
            <p:cNvSpPr txBox="1">
              <a:spLocks noChangeArrowheads="1"/>
            </p:cNvSpPr>
            <p:nvPr/>
          </p:nvSpPr>
          <p:spPr bwMode="auto">
            <a:xfrm>
              <a:off x="5095876" y="3643314"/>
              <a:ext cx="1333544"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376" tIns="42189" rIns="84376" bIns="42189"/>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just"/>
              <a:r>
                <a:rPr lang="ja-JP" altLang="en-US" sz="1108">
                  <a:solidFill>
                    <a:srgbClr val="000000"/>
                  </a:solidFill>
                  <a:latin typeface="Century" panose="02040604050505020304" pitchFamily="18" charset="0"/>
                  <a:ea typeface="HGPｺﾞｼｯｸM" panose="020B0600000000000000" pitchFamily="50" charset="-128"/>
                </a:rPr>
                <a:t>グループホーム</a:t>
              </a:r>
            </a:p>
          </p:txBody>
        </p:sp>
        <p:pic>
          <p:nvPicPr>
            <p:cNvPr id="54368" name="Picture 13">
              <a:extLst>
                <a:ext uri="{FF2B5EF4-FFF2-40B4-BE49-F238E27FC236}">
                  <a16:creationId xmlns:a16="http://schemas.microsoft.com/office/drawing/2014/main" id="{3BAB3BA0-61CF-4317-A303-B290A31F021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38752" y="3929066"/>
              <a:ext cx="850420"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54281" name="グループ化 131">
            <a:extLst>
              <a:ext uri="{FF2B5EF4-FFF2-40B4-BE49-F238E27FC236}">
                <a16:creationId xmlns:a16="http://schemas.microsoft.com/office/drawing/2014/main" id="{BEEA77C5-02BA-43AB-88CA-B7D7C11E45B9}"/>
              </a:ext>
            </a:extLst>
          </p:cNvPr>
          <p:cNvGrpSpPr>
            <a:grpSpLocks/>
          </p:cNvGrpSpPr>
          <p:nvPr/>
        </p:nvGrpSpPr>
        <p:grpSpPr bwMode="auto">
          <a:xfrm>
            <a:off x="3385039" y="4154366"/>
            <a:ext cx="923192" cy="668215"/>
            <a:chOff x="9453594" y="2571744"/>
            <a:chExt cx="1000132" cy="723900"/>
          </a:xfrm>
        </p:grpSpPr>
        <p:pic>
          <p:nvPicPr>
            <p:cNvPr id="54365" name="Picture 17" descr="j0234890[1]">
              <a:extLst>
                <a:ext uri="{FF2B5EF4-FFF2-40B4-BE49-F238E27FC236}">
                  <a16:creationId xmlns:a16="http://schemas.microsoft.com/office/drawing/2014/main" id="{5985A260-8B36-4298-837E-7CF992FCF85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489279" y="2848632"/>
              <a:ext cx="767306" cy="447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366" name="Text Box 9">
              <a:extLst>
                <a:ext uri="{FF2B5EF4-FFF2-40B4-BE49-F238E27FC236}">
                  <a16:creationId xmlns:a16="http://schemas.microsoft.com/office/drawing/2014/main" id="{F6ABD067-D895-442E-8B39-7F307BCAD4C1}"/>
                </a:ext>
              </a:extLst>
            </p:cNvPr>
            <p:cNvSpPr txBox="1">
              <a:spLocks noChangeArrowheads="1"/>
            </p:cNvSpPr>
            <p:nvPr/>
          </p:nvSpPr>
          <p:spPr bwMode="auto">
            <a:xfrm>
              <a:off x="9453594" y="2571744"/>
              <a:ext cx="1000132" cy="3638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376" tIns="42189" rIns="84376" bIns="42189"/>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just"/>
              <a:r>
                <a:rPr lang="ja-JP" altLang="en-US" sz="1292">
                  <a:solidFill>
                    <a:srgbClr val="000000"/>
                  </a:solidFill>
                  <a:latin typeface="Century" panose="02040604050505020304" pitchFamily="18" charset="0"/>
                  <a:ea typeface="HGPｺﾞｼｯｸM" panose="020B0600000000000000" pitchFamily="50" charset="-128"/>
                </a:rPr>
                <a:t>アパート</a:t>
              </a:r>
            </a:p>
          </p:txBody>
        </p:sp>
      </p:grpSp>
      <p:pic>
        <p:nvPicPr>
          <p:cNvPr id="54282" name="Picture 10" descr="C:\Users\MMVLP\AppData\Local\Microsoft\Windows\Temporary Internet Files\Content.IE5\D72XNR2I\MCj02320620000[1].wmf">
            <a:extLst>
              <a:ext uri="{FF2B5EF4-FFF2-40B4-BE49-F238E27FC236}">
                <a16:creationId xmlns:a16="http://schemas.microsoft.com/office/drawing/2014/main" id="{2B4FDD5A-2494-446F-88AC-D48C0EA0B73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42289" y="3915508"/>
            <a:ext cx="659423" cy="88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4283" name="グループ化 68">
            <a:extLst>
              <a:ext uri="{FF2B5EF4-FFF2-40B4-BE49-F238E27FC236}">
                <a16:creationId xmlns:a16="http://schemas.microsoft.com/office/drawing/2014/main" id="{F91B3875-4DB4-4557-A76B-5333EAADD067}"/>
              </a:ext>
            </a:extLst>
          </p:cNvPr>
          <p:cNvGrpSpPr>
            <a:grpSpLocks/>
          </p:cNvGrpSpPr>
          <p:nvPr/>
        </p:nvGrpSpPr>
        <p:grpSpPr bwMode="auto">
          <a:xfrm>
            <a:off x="1406769" y="3626827"/>
            <a:ext cx="857250" cy="791308"/>
            <a:chOff x="7953396" y="3000372"/>
            <a:chExt cx="928694" cy="857254"/>
          </a:xfrm>
        </p:grpSpPr>
        <p:pic>
          <p:nvPicPr>
            <p:cNvPr id="54363" name="Picture 14">
              <a:extLst>
                <a:ext uri="{FF2B5EF4-FFF2-40B4-BE49-F238E27FC236}">
                  <a16:creationId xmlns:a16="http://schemas.microsoft.com/office/drawing/2014/main" id="{9064134F-3606-4CDA-AE46-32DC31D0FD4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953396" y="3000372"/>
              <a:ext cx="855014" cy="608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364" name="Text Box 25">
              <a:extLst>
                <a:ext uri="{FF2B5EF4-FFF2-40B4-BE49-F238E27FC236}">
                  <a16:creationId xmlns:a16="http://schemas.microsoft.com/office/drawing/2014/main" id="{81385BC3-4E99-48E2-89CE-C4F8797AB8A7}"/>
                </a:ext>
              </a:extLst>
            </p:cNvPr>
            <p:cNvSpPr txBox="1">
              <a:spLocks noChangeArrowheads="1"/>
            </p:cNvSpPr>
            <p:nvPr/>
          </p:nvSpPr>
          <p:spPr bwMode="auto">
            <a:xfrm>
              <a:off x="7953396" y="3571876"/>
              <a:ext cx="928694"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376" tIns="42189" rIns="84376" bIns="42189"/>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just"/>
              <a:r>
                <a:rPr lang="ja-JP" altLang="en-US" sz="1292">
                  <a:solidFill>
                    <a:srgbClr val="6B6BCF"/>
                  </a:solidFill>
                  <a:latin typeface="Century" panose="02040604050505020304" pitchFamily="18" charset="0"/>
                  <a:ea typeface="HGPｺﾞｼｯｸM" panose="020B0600000000000000" pitchFamily="50" charset="-128"/>
                </a:rPr>
                <a:t>入所施設</a:t>
              </a:r>
            </a:p>
          </p:txBody>
        </p:sp>
      </p:grpSp>
      <p:grpSp>
        <p:nvGrpSpPr>
          <p:cNvPr id="54284" name="グループ化 92">
            <a:extLst>
              <a:ext uri="{FF2B5EF4-FFF2-40B4-BE49-F238E27FC236}">
                <a16:creationId xmlns:a16="http://schemas.microsoft.com/office/drawing/2014/main" id="{D1F4BBB5-7CE2-4A49-9855-D3883CF17243}"/>
              </a:ext>
            </a:extLst>
          </p:cNvPr>
          <p:cNvGrpSpPr>
            <a:grpSpLocks/>
          </p:cNvGrpSpPr>
          <p:nvPr/>
        </p:nvGrpSpPr>
        <p:grpSpPr bwMode="auto">
          <a:xfrm>
            <a:off x="6154616" y="4026869"/>
            <a:ext cx="1780442" cy="788377"/>
            <a:chOff x="-1690734" y="4429132"/>
            <a:chExt cx="1928826" cy="854132"/>
          </a:xfrm>
        </p:grpSpPr>
        <p:sp>
          <p:nvSpPr>
            <p:cNvPr id="54361" name="Text Box 25">
              <a:extLst>
                <a:ext uri="{FF2B5EF4-FFF2-40B4-BE49-F238E27FC236}">
                  <a16:creationId xmlns:a16="http://schemas.microsoft.com/office/drawing/2014/main" id="{975F8713-FA3E-4A96-BC5F-06E4554CDC7F}"/>
                </a:ext>
              </a:extLst>
            </p:cNvPr>
            <p:cNvSpPr txBox="1">
              <a:spLocks noChangeArrowheads="1"/>
            </p:cNvSpPr>
            <p:nvPr/>
          </p:nvSpPr>
          <p:spPr bwMode="auto">
            <a:xfrm>
              <a:off x="-1690734" y="5000636"/>
              <a:ext cx="1928826" cy="282628"/>
            </a:xfrm>
            <a:prstGeom prst="rect">
              <a:avLst/>
            </a:prstGeom>
            <a:noFill/>
            <a:ln w="508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84376" tIns="42189" rIns="84376" bIns="42189"/>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a:r>
                <a:rPr lang="ja-JP" altLang="en-US" sz="1108">
                  <a:solidFill>
                    <a:srgbClr val="6B6BCF"/>
                  </a:solidFill>
                  <a:latin typeface="Century" panose="02040604050505020304" pitchFamily="18" charset="0"/>
                  <a:ea typeface="HGPｺﾞｼｯｸM" panose="020B0600000000000000" pitchFamily="50" charset="-128"/>
                </a:rPr>
                <a:t>障害福祉サービス事業所</a:t>
              </a:r>
            </a:p>
          </p:txBody>
        </p:sp>
        <p:pic>
          <p:nvPicPr>
            <p:cNvPr id="54362" name="Picture 36" descr="C:\Users\MMVLP\AppData\Local\Microsoft\Windows\Temporary Internet Files\Content.IE5\VVFBOWF6\MCBL00148_0000[1].wmf">
              <a:extLst>
                <a:ext uri="{FF2B5EF4-FFF2-40B4-BE49-F238E27FC236}">
                  <a16:creationId xmlns:a16="http://schemas.microsoft.com/office/drawing/2014/main" id="{C4D0F8B5-8B46-4180-B88B-3093CEA8A9F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flipH="1">
              <a:off x="-1262106" y="4429132"/>
              <a:ext cx="785818" cy="580643"/>
            </a:xfrm>
            <a:prstGeom prst="rect">
              <a:avLst/>
            </a:prstGeom>
            <a:noFill/>
            <a:ln w="50800">
              <a:solidFill>
                <a:srgbClr val="FF0000"/>
              </a:solidFill>
              <a:miter lim="800000"/>
              <a:headEnd/>
              <a:tailEnd/>
            </a:ln>
            <a:extLst>
              <a:ext uri="{909E8E84-426E-40DD-AFC4-6F175D3DCCD1}">
                <a14:hiddenFill xmlns:a14="http://schemas.microsoft.com/office/drawing/2010/main">
                  <a:solidFill>
                    <a:srgbClr val="FFFFFF"/>
                  </a:solidFill>
                </a14:hiddenFill>
              </a:ext>
            </a:extLst>
          </p:spPr>
        </p:pic>
      </p:grpSp>
      <p:grpSp>
        <p:nvGrpSpPr>
          <p:cNvPr id="54285" name="グループ化 89">
            <a:extLst>
              <a:ext uri="{FF2B5EF4-FFF2-40B4-BE49-F238E27FC236}">
                <a16:creationId xmlns:a16="http://schemas.microsoft.com/office/drawing/2014/main" id="{C6F99B69-8EBD-4A7D-BE66-F7316A2221B9}"/>
              </a:ext>
            </a:extLst>
          </p:cNvPr>
          <p:cNvGrpSpPr>
            <a:grpSpLocks/>
          </p:cNvGrpSpPr>
          <p:nvPr/>
        </p:nvGrpSpPr>
        <p:grpSpPr bwMode="auto">
          <a:xfrm>
            <a:off x="5693020" y="2769577"/>
            <a:ext cx="1121019" cy="857250"/>
            <a:chOff x="881034" y="3286124"/>
            <a:chExt cx="1071549" cy="857237"/>
          </a:xfrm>
        </p:grpSpPr>
        <p:pic>
          <p:nvPicPr>
            <p:cNvPr id="54359" name="Picture 16" descr="j0233584[1]">
              <a:extLst>
                <a:ext uri="{FF2B5EF4-FFF2-40B4-BE49-F238E27FC236}">
                  <a16:creationId xmlns:a16="http://schemas.microsoft.com/office/drawing/2014/main" id="{E45AECB6-BDDE-432A-8750-A29F86FD0BBA}"/>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66786" y="3286124"/>
              <a:ext cx="549677" cy="645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360" name="Text Box 25">
              <a:extLst>
                <a:ext uri="{FF2B5EF4-FFF2-40B4-BE49-F238E27FC236}">
                  <a16:creationId xmlns:a16="http://schemas.microsoft.com/office/drawing/2014/main" id="{7311D29C-D1E9-4792-9C6E-6D18D3FA1F06}"/>
                </a:ext>
              </a:extLst>
            </p:cNvPr>
            <p:cNvSpPr txBox="1">
              <a:spLocks noChangeArrowheads="1"/>
            </p:cNvSpPr>
            <p:nvPr/>
          </p:nvSpPr>
          <p:spPr bwMode="auto">
            <a:xfrm>
              <a:off x="881034" y="3857628"/>
              <a:ext cx="1071549" cy="285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376" tIns="42189" rIns="84376" bIns="42189"/>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a:r>
                <a:rPr lang="ja-JP" altLang="en-US" sz="1292">
                  <a:solidFill>
                    <a:srgbClr val="6B6BCF"/>
                  </a:solidFill>
                  <a:latin typeface="Century" panose="02040604050505020304" pitchFamily="18" charset="0"/>
                  <a:ea typeface="HGPｺﾞｼｯｸM" panose="020B0600000000000000" pitchFamily="50" charset="-128"/>
                </a:rPr>
                <a:t>企業</a:t>
              </a:r>
            </a:p>
          </p:txBody>
        </p:sp>
      </p:grpSp>
      <p:grpSp>
        <p:nvGrpSpPr>
          <p:cNvPr id="54286" name="グループ化 88">
            <a:extLst>
              <a:ext uri="{FF2B5EF4-FFF2-40B4-BE49-F238E27FC236}">
                <a16:creationId xmlns:a16="http://schemas.microsoft.com/office/drawing/2014/main" id="{5F24B859-50BF-4323-8873-2643EBAEC0C3}"/>
              </a:ext>
            </a:extLst>
          </p:cNvPr>
          <p:cNvGrpSpPr>
            <a:grpSpLocks/>
          </p:cNvGrpSpPr>
          <p:nvPr/>
        </p:nvGrpSpPr>
        <p:grpSpPr bwMode="auto">
          <a:xfrm>
            <a:off x="5297366" y="5209443"/>
            <a:ext cx="855785" cy="791308"/>
            <a:chOff x="10668040" y="3929066"/>
            <a:chExt cx="927664" cy="857254"/>
          </a:xfrm>
        </p:grpSpPr>
        <p:pic>
          <p:nvPicPr>
            <p:cNvPr id="54357" name="Picture 6" descr="C:\Users\MMVLP\AppData\Local\Microsoft\Windows\Temporary Internet Files\Content.IE5\ADO9HRNP\MCj04342170000[1].wmf">
              <a:extLst>
                <a:ext uri="{FF2B5EF4-FFF2-40B4-BE49-F238E27FC236}">
                  <a16:creationId xmlns:a16="http://schemas.microsoft.com/office/drawing/2014/main" id="{7112BDA0-2010-47B2-BB04-759F50E8615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668040" y="3929066"/>
              <a:ext cx="927664" cy="554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358" name="Text Box 25">
              <a:extLst>
                <a:ext uri="{FF2B5EF4-FFF2-40B4-BE49-F238E27FC236}">
                  <a16:creationId xmlns:a16="http://schemas.microsoft.com/office/drawing/2014/main" id="{3EDE71D5-661C-4E99-A323-F16FF159546B}"/>
                </a:ext>
              </a:extLst>
            </p:cNvPr>
            <p:cNvSpPr txBox="1">
              <a:spLocks noChangeArrowheads="1"/>
            </p:cNvSpPr>
            <p:nvPr/>
          </p:nvSpPr>
          <p:spPr bwMode="auto">
            <a:xfrm>
              <a:off x="10739478" y="4429132"/>
              <a:ext cx="714380"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376" tIns="42189" rIns="84376" bIns="42189"/>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a:r>
                <a:rPr lang="ja-JP" altLang="en-US" sz="1292">
                  <a:solidFill>
                    <a:srgbClr val="6B6BCF"/>
                  </a:solidFill>
                  <a:latin typeface="Century" panose="02040604050505020304" pitchFamily="18" charset="0"/>
                  <a:ea typeface="HGPｺﾞｼｯｸM" panose="020B0600000000000000" pitchFamily="50" charset="-128"/>
                </a:rPr>
                <a:t>学校</a:t>
              </a:r>
            </a:p>
          </p:txBody>
        </p:sp>
      </p:grpSp>
      <p:grpSp>
        <p:nvGrpSpPr>
          <p:cNvPr id="54287" name="グループ化 69">
            <a:extLst>
              <a:ext uri="{FF2B5EF4-FFF2-40B4-BE49-F238E27FC236}">
                <a16:creationId xmlns:a16="http://schemas.microsoft.com/office/drawing/2014/main" id="{FA3F4B27-9D00-44D1-B244-18FBB2D8C8D9}"/>
              </a:ext>
            </a:extLst>
          </p:cNvPr>
          <p:cNvGrpSpPr>
            <a:grpSpLocks/>
          </p:cNvGrpSpPr>
          <p:nvPr/>
        </p:nvGrpSpPr>
        <p:grpSpPr bwMode="auto">
          <a:xfrm>
            <a:off x="1736481" y="4352193"/>
            <a:ext cx="855785" cy="989135"/>
            <a:chOff x="7810520" y="4000504"/>
            <a:chExt cx="926602" cy="1071568"/>
          </a:xfrm>
        </p:grpSpPr>
        <p:pic>
          <p:nvPicPr>
            <p:cNvPr id="54355" name="Picture 9" descr="C:\Users\MMVLP\AppData\Local\Microsoft\Windows\Temporary Internet Files\Content.IE5\YMACKKTP\MCj01834320000[1].wmf">
              <a:extLst>
                <a:ext uri="{FF2B5EF4-FFF2-40B4-BE49-F238E27FC236}">
                  <a16:creationId xmlns:a16="http://schemas.microsoft.com/office/drawing/2014/main" id="{B1796585-18D3-4854-9719-E76773A1D6FE}"/>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810520" y="4000504"/>
              <a:ext cx="926602" cy="917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356" name="Text Box 25">
              <a:extLst>
                <a:ext uri="{FF2B5EF4-FFF2-40B4-BE49-F238E27FC236}">
                  <a16:creationId xmlns:a16="http://schemas.microsoft.com/office/drawing/2014/main" id="{616119C7-A517-4A0C-8BB4-532C44EEA34B}"/>
                </a:ext>
              </a:extLst>
            </p:cNvPr>
            <p:cNvSpPr txBox="1">
              <a:spLocks noChangeArrowheads="1"/>
            </p:cNvSpPr>
            <p:nvPr/>
          </p:nvSpPr>
          <p:spPr bwMode="auto">
            <a:xfrm>
              <a:off x="8024834" y="4786322"/>
              <a:ext cx="61232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376" tIns="42189" rIns="84376" bIns="42189"/>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just"/>
              <a:r>
                <a:rPr lang="ja-JP" altLang="en-US" sz="1292">
                  <a:solidFill>
                    <a:srgbClr val="6B6BCF"/>
                  </a:solidFill>
                  <a:latin typeface="Century" panose="02040604050505020304" pitchFamily="18" charset="0"/>
                  <a:ea typeface="HGPｺﾞｼｯｸM" panose="020B0600000000000000" pitchFamily="50" charset="-128"/>
                </a:rPr>
                <a:t>病院</a:t>
              </a:r>
              <a:endParaRPr lang="en-US" altLang="ja-JP" sz="1292">
                <a:solidFill>
                  <a:srgbClr val="6B6BCF"/>
                </a:solidFill>
                <a:latin typeface="Century" panose="02040604050505020304" pitchFamily="18" charset="0"/>
                <a:ea typeface="HGPｺﾞｼｯｸM" panose="020B0600000000000000" pitchFamily="50" charset="-128"/>
              </a:endParaRPr>
            </a:p>
          </p:txBody>
        </p:sp>
      </p:grpSp>
      <p:grpSp>
        <p:nvGrpSpPr>
          <p:cNvPr id="54288" name="グループ化 83">
            <a:extLst>
              <a:ext uri="{FF2B5EF4-FFF2-40B4-BE49-F238E27FC236}">
                <a16:creationId xmlns:a16="http://schemas.microsoft.com/office/drawing/2014/main" id="{344FE99A-59B2-4748-AFD0-60E6A698A469}"/>
              </a:ext>
            </a:extLst>
          </p:cNvPr>
          <p:cNvGrpSpPr>
            <a:grpSpLocks/>
          </p:cNvGrpSpPr>
          <p:nvPr/>
        </p:nvGrpSpPr>
        <p:grpSpPr bwMode="auto">
          <a:xfrm>
            <a:off x="2264020" y="2901461"/>
            <a:ext cx="845526" cy="844062"/>
            <a:chOff x="6596074" y="2500306"/>
            <a:chExt cx="774828" cy="762003"/>
          </a:xfrm>
        </p:grpSpPr>
        <p:pic>
          <p:nvPicPr>
            <p:cNvPr id="54353" name="Picture 10" descr="C:\Users\MMVLP\AppData\Local\Microsoft\Windows\Temporary Internet Files\Content.IE5\ADO9HRNP\MCj04156700000[1].wmf">
              <a:extLst>
                <a:ext uri="{FF2B5EF4-FFF2-40B4-BE49-F238E27FC236}">
                  <a16:creationId xmlns:a16="http://schemas.microsoft.com/office/drawing/2014/main" id="{B025BE33-8F80-432B-8409-B24197B30C81}"/>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596074" y="2500306"/>
              <a:ext cx="703050" cy="531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354" name="Text Box 25">
              <a:extLst>
                <a:ext uri="{FF2B5EF4-FFF2-40B4-BE49-F238E27FC236}">
                  <a16:creationId xmlns:a16="http://schemas.microsoft.com/office/drawing/2014/main" id="{838E5D06-66E7-49DC-BEC4-545EC4C41E27}"/>
                </a:ext>
              </a:extLst>
            </p:cNvPr>
            <p:cNvSpPr txBox="1">
              <a:spLocks noChangeArrowheads="1"/>
            </p:cNvSpPr>
            <p:nvPr/>
          </p:nvSpPr>
          <p:spPr bwMode="auto">
            <a:xfrm>
              <a:off x="6656522" y="2976559"/>
              <a:ext cx="71438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376" tIns="42189" rIns="84376" bIns="42189"/>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just"/>
              <a:r>
                <a:rPr lang="ja-JP" altLang="en-US" sz="1292">
                  <a:solidFill>
                    <a:srgbClr val="6B6BCF"/>
                  </a:solidFill>
                  <a:latin typeface="Century" panose="02040604050505020304" pitchFamily="18" charset="0"/>
                  <a:ea typeface="HGPｺﾞｼｯｸM" panose="020B0600000000000000" pitchFamily="50" charset="-128"/>
                </a:rPr>
                <a:t>行政</a:t>
              </a:r>
            </a:p>
          </p:txBody>
        </p:sp>
      </p:grpSp>
      <p:pic>
        <p:nvPicPr>
          <p:cNvPr id="54289" name="Picture 18" descr="C:\Users\MMVLP\AppData\Local\Microsoft\Windows\Temporary Internet Files\Content.IE5\D72XNR2I\MCj04454420000[1].wmf">
            <a:extLst>
              <a:ext uri="{FF2B5EF4-FFF2-40B4-BE49-F238E27FC236}">
                <a16:creationId xmlns:a16="http://schemas.microsoft.com/office/drawing/2014/main" id="{FCBCDCCB-AE04-421F-B928-3EF9F401EDCD}"/>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682154" y="3231174"/>
            <a:ext cx="461597" cy="756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290" name="Text Box 25">
            <a:extLst>
              <a:ext uri="{FF2B5EF4-FFF2-40B4-BE49-F238E27FC236}">
                <a16:creationId xmlns:a16="http://schemas.microsoft.com/office/drawing/2014/main" id="{AD614E1F-92A0-4A38-A32F-142FB04A1190}"/>
              </a:ext>
            </a:extLst>
          </p:cNvPr>
          <p:cNvSpPr txBox="1">
            <a:spLocks noChangeArrowheads="1"/>
          </p:cNvSpPr>
          <p:nvPr/>
        </p:nvSpPr>
        <p:spPr bwMode="auto">
          <a:xfrm>
            <a:off x="7011866" y="3297116"/>
            <a:ext cx="1318846" cy="4615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376" tIns="42189" rIns="84376" bIns="42189"/>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just"/>
            <a:r>
              <a:rPr lang="ja-JP" altLang="en-US" sz="1108">
                <a:solidFill>
                  <a:srgbClr val="6B6BCF"/>
                </a:solidFill>
                <a:latin typeface="Century" panose="02040604050505020304" pitchFamily="18" charset="0"/>
                <a:ea typeface="HGPｺﾞｼｯｸM" panose="020B0600000000000000" pitchFamily="50" charset="-128"/>
              </a:rPr>
              <a:t>障害者就業・</a:t>
            </a:r>
            <a:endParaRPr lang="en-US" altLang="ja-JP" sz="1108">
              <a:solidFill>
                <a:srgbClr val="6B6BCF"/>
              </a:solidFill>
              <a:latin typeface="Century" panose="02040604050505020304" pitchFamily="18" charset="0"/>
              <a:ea typeface="HGPｺﾞｼｯｸM" panose="020B0600000000000000" pitchFamily="50" charset="-128"/>
            </a:endParaRPr>
          </a:p>
          <a:p>
            <a:pPr algn="just"/>
            <a:r>
              <a:rPr lang="ja-JP" altLang="en-US" sz="1108">
                <a:solidFill>
                  <a:srgbClr val="6B6BCF"/>
                </a:solidFill>
                <a:latin typeface="Century" panose="02040604050505020304" pitchFamily="18" charset="0"/>
                <a:ea typeface="HGPｺﾞｼｯｸM" panose="020B0600000000000000" pitchFamily="50" charset="-128"/>
              </a:rPr>
              <a:t>生活支援センター</a:t>
            </a:r>
            <a:endParaRPr lang="en-US" altLang="ja-JP" sz="1108">
              <a:solidFill>
                <a:srgbClr val="6B6BCF"/>
              </a:solidFill>
              <a:latin typeface="Century" panose="02040604050505020304" pitchFamily="18" charset="0"/>
              <a:ea typeface="HGPｺﾞｼｯｸM" panose="020B0600000000000000" pitchFamily="50" charset="-128"/>
            </a:endParaRPr>
          </a:p>
        </p:txBody>
      </p:sp>
      <p:grpSp>
        <p:nvGrpSpPr>
          <p:cNvPr id="54291" name="グループ化 91">
            <a:extLst>
              <a:ext uri="{FF2B5EF4-FFF2-40B4-BE49-F238E27FC236}">
                <a16:creationId xmlns:a16="http://schemas.microsoft.com/office/drawing/2014/main" id="{7EDA3759-F8F3-4B56-B3B0-DB922E5268FE}"/>
              </a:ext>
            </a:extLst>
          </p:cNvPr>
          <p:cNvGrpSpPr>
            <a:grpSpLocks/>
          </p:cNvGrpSpPr>
          <p:nvPr/>
        </p:nvGrpSpPr>
        <p:grpSpPr bwMode="auto">
          <a:xfrm>
            <a:off x="6088674" y="4747846"/>
            <a:ext cx="923192" cy="879231"/>
            <a:chOff x="2680236" y="5000636"/>
            <a:chExt cx="1000132" cy="952573"/>
          </a:xfrm>
        </p:grpSpPr>
        <p:pic>
          <p:nvPicPr>
            <p:cNvPr id="54351" name="Picture 2" descr="C:\Users\MMVLP\AppData\Local\Microsoft\Windows\Temporary Internet Files\Content.IE5\VVFBOWF6\MCj03340940000[1].wmf">
              <a:extLst>
                <a:ext uri="{FF2B5EF4-FFF2-40B4-BE49-F238E27FC236}">
                  <a16:creationId xmlns:a16="http://schemas.microsoft.com/office/drawing/2014/main" id="{FD58B948-D4CC-4A22-8003-B930894CB4A0}"/>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881299" y="5000636"/>
              <a:ext cx="565981" cy="735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352" name="Text Box 25">
              <a:extLst>
                <a:ext uri="{FF2B5EF4-FFF2-40B4-BE49-F238E27FC236}">
                  <a16:creationId xmlns:a16="http://schemas.microsoft.com/office/drawing/2014/main" id="{7D814B49-5D6F-4EB6-B358-ABA0A69B0275}"/>
                </a:ext>
              </a:extLst>
            </p:cNvPr>
            <p:cNvSpPr txBox="1">
              <a:spLocks noChangeArrowheads="1"/>
            </p:cNvSpPr>
            <p:nvPr/>
          </p:nvSpPr>
          <p:spPr bwMode="auto">
            <a:xfrm>
              <a:off x="2680236" y="5683334"/>
              <a:ext cx="1000132"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376" tIns="42189" rIns="84376" bIns="42189"/>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a:r>
                <a:rPr lang="ja-JP" altLang="en-US" sz="1292">
                  <a:solidFill>
                    <a:srgbClr val="6B6BCF"/>
                  </a:solidFill>
                  <a:latin typeface="Century" panose="02040604050505020304" pitchFamily="18" charset="0"/>
                  <a:ea typeface="HGPｺﾞｼｯｸM" panose="020B0600000000000000" pitchFamily="50" charset="-128"/>
                </a:rPr>
                <a:t>宅建業者</a:t>
              </a:r>
            </a:p>
          </p:txBody>
        </p:sp>
      </p:grpSp>
      <p:sp>
        <p:nvSpPr>
          <p:cNvPr id="49" name="Text Box 4">
            <a:extLst>
              <a:ext uri="{FF2B5EF4-FFF2-40B4-BE49-F238E27FC236}">
                <a16:creationId xmlns:a16="http://schemas.microsoft.com/office/drawing/2014/main" id="{02FFBF5C-33A8-4567-AF6D-7C6D1FB62CD0}"/>
              </a:ext>
            </a:extLst>
          </p:cNvPr>
          <p:cNvSpPr txBox="1">
            <a:spLocks noChangeArrowheads="1"/>
          </p:cNvSpPr>
          <p:nvPr/>
        </p:nvSpPr>
        <p:spPr bwMode="auto">
          <a:xfrm>
            <a:off x="3516922" y="3297115"/>
            <a:ext cx="2277209" cy="310909"/>
          </a:xfrm>
          <a:prstGeom prst="rect">
            <a:avLst/>
          </a:prstGeom>
          <a:solidFill>
            <a:schemeClr val="accent5">
              <a:lumMod val="90000"/>
            </a:schemeClr>
          </a:solidFill>
          <a:ln w="38100" cmpd="dbl">
            <a:solidFill>
              <a:srgbClr val="000000"/>
            </a:solidFill>
            <a:miter lim="800000"/>
            <a:headEnd/>
            <a:tailEnd/>
          </a:ln>
        </p:spPr>
        <p:txBody>
          <a:bodyPr lIns="84376" tIns="42189" rIns="84376" bIns="42189" anchor="ctr"/>
          <a:lstStyle/>
          <a:p>
            <a:pPr algn="ctr" eaLnBrk="0" hangingPunct="0">
              <a:defRPr/>
            </a:pPr>
            <a:r>
              <a:rPr lang="ja-JP" altLang="en-US" sz="1200" b="1" dirty="0">
                <a:solidFill>
                  <a:srgbClr val="000000"/>
                </a:solidFill>
                <a:latin typeface="Century" pitchFamily="18" charset="0"/>
                <a:ea typeface="ＤＨＰ特太ゴシック体" pitchFamily="2" charset="-128"/>
              </a:rPr>
              <a:t>安心して暮らせる住まいの場</a:t>
            </a:r>
          </a:p>
        </p:txBody>
      </p:sp>
      <p:sp>
        <p:nvSpPr>
          <p:cNvPr id="52" name="左矢印 51">
            <a:extLst>
              <a:ext uri="{FF2B5EF4-FFF2-40B4-BE49-F238E27FC236}">
                <a16:creationId xmlns:a16="http://schemas.microsoft.com/office/drawing/2014/main" id="{11AD9E9D-11E8-497E-BDF6-79E029D08291}"/>
              </a:ext>
            </a:extLst>
          </p:cNvPr>
          <p:cNvSpPr/>
          <p:nvPr/>
        </p:nvSpPr>
        <p:spPr>
          <a:xfrm flipH="1">
            <a:off x="2198077" y="3890597"/>
            <a:ext cx="1055077" cy="659423"/>
          </a:xfrm>
          <a:prstGeom prst="leftArrow">
            <a:avLst/>
          </a:prstGeom>
          <a:solidFill>
            <a:srgbClr val="FFC000"/>
          </a:solidFill>
          <a:ln w="25400">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662" dirty="0">
              <a:solidFill>
                <a:srgbClr val="FFFFFF"/>
              </a:solidFill>
            </a:endParaRPr>
          </a:p>
        </p:txBody>
      </p:sp>
      <p:sp>
        <p:nvSpPr>
          <p:cNvPr id="54294" name="テキスト ボックス 52">
            <a:extLst>
              <a:ext uri="{FF2B5EF4-FFF2-40B4-BE49-F238E27FC236}">
                <a16:creationId xmlns:a16="http://schemas.microsoft.com/office/drawing/2014/main" id="{C5CF186F-7130-4FBC-8CB0-3AECA11E3E9B}"/>
              </a:ext>
            </a:extLst>
          </p:cNvPr>
          <p:cNvSpPr txBox="1">
            <a:spLocks noChangeArrowheads="1"/>
          </p:cNvSpPr>
          <p:nvPr/>
        </p:nvSpPr>
        <p:spPr bwMode="auto">
          <a:xfrm>
            <a:off x="2053004" y="4063513"/>
            <a:ext cx="1258765" cy="319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477">
                <a:solidFill>
                  <a:srgbClr val="000000"/>
                </a:solidFill>
                <a:latin typeface="HGP明朝B" panose="02020800000000000000" pitchFamily="18" charset="-128"/>
                <a:ea typeface="ＤＨＰ特太ゴシック体"/>
                <a:cs typeface="ＤＨＰ特太ゴシック体"/>
              </a:rPr>
              <a:t>地域移行</a:t>
            </a:r>
          </a:p>
        </p:txBody>
      </p:sp>
      <p:sp>
        <p:nvSpPr>
          <p:cNvPr id="54295" name="Text Box 4">
            <a:extLst>
              <a:ext uri="{FF2B5EF4-FFF2-40B4-BE49-F238E27FC236}">
                <a16:creationId xmlns:a16="http://schemas.microsoft.com/office/drawing/2014/main" id="{0A253C9A-300D-4645-B5F8-F0090BEE4C90}"/>
              </a:ext>
            </a:extLst>
          </p:cNvPr>
          <p:cNvSpPr txBox="1">
            <a:spLocks noChangeArrowheads="1"/>
          </p:cNvSpPr>
          <p:nvPr/>
        </p:nvSpPr>
        <p:spPr bwMode="auto">
          <a:xfrm>
            <a:off x="3385039" y="2110154"/>
            <a:ext cx="2307981" cy="329712"/>
          </a:xfrm>
          <a:prstGeom prst="rect">
            <a:avLst/>
          </a:prstGeom>
          <a:solidFill>
            <a:srgbClr val="CCFFCC"/>
          </a:solidFill>
          <a:ln w="19050">
            <a:solidFill>
              <a:srgbClr val="000000"/>
            </a:solidFill>
            <a:miter lim="800000"/>
            <a:headEnd/>
            <a:tailEnd/>
          </a:ln>
        </p:spPr>
        <p:txBody>
          <a:bodyPr lIns="84376" tIns="42189" rIns="84376" bIns="42189"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a:r>
              <a:rPr lang="ja-JP" altLang="en-US" sz="1292" b="1">
                <a:solidFill>
                  <a:srgbClr val="000000"/>
                </a:solidFill>
                <a:latin typeface="Century" panose="02040604050505020304" pitchFamily="18" charset="0"/>
                <a:ea typeface="HG丸ｺﾞｼｯｸM-PRO" panose="020F0600000000000000" pitchFamily="50" charset="-128"/>
              </a:rPr>
              <a:t>地域社会での普通の暮らし</a:t>
            </a:r>
          </a:p>
        </p:txBody>
      </p:sp>
      <p:grpSp>
        <p:nvGrpSpPr>
          <p:cNvPr id="54296" name="グループ化 93">
            <a:extLst>
              <a:ext uri="{FF2B5EF4-FFF2-40B4-BE49-F238E27FC236}">
                <a16:creationId xmlns:a16="http://schemas.microsoft.com/office/drawing/2014/main" id="{088A9825-6884-49E1-8589-F3555D3381F8}"/>
              </a:ext>
            </a:extLst>
          </p:cNvPr>
          <p:cNvGrpSpPr>
            <a:grpSpLocks/>
          </p:cNvGrpSpPr>
          <p:nvPr/>
        </p:nvGrpSpPr>
        <p:grpSpPr bwMode="auto">
          <a:xfrm>
            <a:off x="3582866" y="5143500"/>
            <a:ext cx="1978269" cy="1186962"/>
            <a:chOff x="4167182" y="2214554"/>
            <a:chExt cx="1643074" cy="1143008"/>
          </a:xfrm>
        </p:grpSpPr>
        <p:sp>
          <p:nvSpPr>
            <p:cNvPr id="54349" name="Text Box 24">
              <a:extLst>
                <a:ext uri="{FF2B5EF4-FFF2-40B4-BE49-F238E27FC236}">
                  <a16:creationId xmlns:a16="http://schemas.microsoft.com/office/drawing/2014/main" id="{6CBBFB05-70CA-4DBC-B11A-207E7A868DD8}"/>
                </a:ext>
              </a:extLst>
            </p:cNvPr>
            <p:cNvSpPr txBox="1">
              <a:spLocks noChangeArrowheads="1"/>
            </p:cNvSpPr>
            <p:nvPr/>
          </p:nvSpPr>
          <p:spPr bwMode="auto">
            <a:xfrm>
              <a:off x="4167182" y="3000372"/>
              <a:ext cx="1643074" cy="357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376" tIns="42189" rIns="84376" bIns="42189"/>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a:r>
                <a:rPr lang="ja-JP" altLang="en-US" sz="1292">
                  <a:solidFill>
                    <a:srgbClr val="FF0000"/>
                  </a:solidFill>
                  <a:latin typeface="Century" panose="02040604050505020304" pitchFamily="18" charset="0"/>
                  <a:ea typeface="HGPｺﾞｼｯｸM" panose="020B0600000000000000" pitchFamily="50" charset="-128"/>
                </a:rPr>
                <a:t>相談支援事業者</a:t>
              </a:r>
            </a:p>
          </p:txBody>
        </p:sp>
        <p:pic>
          <p:nvPicPr>
            <p:cNvPr id="54350" name="Picture 35" descr="C:\Users\MMVLP\AppData\Local\Microsoft\Windows\Temporary Internet Files\Content.IE5\VVFBOWF6\MCj04371130000[1].wmf">
              <a:extLst>
                <a:ext uri="{FF2B5EF4-FFF2-40B4-BE49-F238E27FC236}">
                  <a16:creationId xmlns:a16="http://schemas.microsoft.com/office/drawing/2014/main" id="{4EC6DDA9-C9D8-42D2-8939-31055CEE06A7}"/>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548150" y="2214554"/>
              <a:ext cx="879485" cy="8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4297" name="テキスト ボックス 97">
            <a:extLst>
              <a:ext uri="{FF2B5EF4-FFF2-40B4-BE49-F238E27FC236}">
                <a16:creationId xmlns:a16="http://schemas.microsoft.com/office/drawing/2014/main" id="{D33F53DF-33DF-4D76-9A80-2EE5DDB08D32}"/>
              </a:ext>
            </a:extLst>
          </p:cNvPr>
          <p:cNvSpPr txBox="1">
            <a:spLocks noChangeArrowheads="1"/>
          </p:cNvSpPr>
          <p:nvPr/>
        </p:nvSpPr>
        <p:spPr bwMode="auto">
          <a:xfrm>
            <a:off x="3121269" y="2571751"/>
            <a:ext cx="2813538" cy="426426"/>
          </a:xfrm>
          <a:prstGeom prst="rect">
            <a:avLst/>
          </a:prstGeom>
          <a:solidFill>
            <a:srgbClr val="FFFF66"/>
          </a:solidFill>
          <a:ln w="38100" cmpd="dbl">
            <a:solidFill>
              <a:srgbClr val="000000"/>
            </a:solidFill>
            <a:miter lim="800000"/>
            <a:headEnd/>
            <a:tailEnd/>
          </a:ln>
        </p:spPr>
        <p:txBody>
          <a:bodyPr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108">
                <a:solidFill>
                  <a:srgbClr val="000000"/>
                </a:solidFill>
                <a:latin typeface="ＭＳ Ｐゴシック" panose="020B0600070205080204" pitchFamily="50" charset="-128"/>
                <a:ea typeface="ＤＨＰ特太ゴシック体"/>
                <a:cs typeface="ＤＨＰ特太ゴシック体"/>
              </a:rPr>
              <a:t>関係者の連携によるネットワーク</a:t>
            </a:r>
            <a:endParaRPr lang="en-US" altLang="ja-JP" sz="1108">
              <a:solidFill>
                <a:srgbClr val="000000"/>
              </a:solidFill>
              <a:latin typeface="ＭＳ Ｐゴシック" panose="020B0600070205080204" pitchFamily="50" charset="-128"/>
              <a:ea typeface="ＤＨＰ特太ゴシック体"/>
              <a:cs typeface="ＤＨＰ特太ゴシック体"/>
            </a:endParaRPr>
          </a:p>
          <a:p>
            <a:pPr algn="ctr" eaLnBrk="1" hangingPunct="1"/>
            <a:r>
              <a:rPr lang="ja-JP" altLang="en-US" sz="1108">
                <a:solidFill>
                  <a:srgbClr val="000000"/>
                </a:solidFill>
                <a:latin typeface="ＭＳ Ｐゴシック" panose="020B0600070205080204" pitchFamily="50" charset="-128"/>
                <a:ea typeface="ＤＨＰ特太ゴシック体"/>
                <a:cs typeface="ＤＨＰ特太ゴシック体"/>
              </a:rPr>
              <a:t>（自立支援協議会）</a:t>
            </a:r>
          </a:p>
        </p:txBody>
      </p:sp>
      <p:sp>
        <p:nvSpPr>
          <p:cNvPr id="103" name="上下矢印 102">
            <a:extLst>
              <a:ext uri="{FF2B5EF4-FFF2-40B4-BE49-F238E27FC236}">
                <a16:creationId xmlns:a16="http://schemas.microsoft.com/office/drawing/2014/main" id="{CCFAEFCB-55BA-4C91-88F5-5B28A5A5606C}"/>
              </a:ext>
            </a:extLst>
          </p:cNvPr>
          <p:cNvSpPr/>
          <p:nvPr/>
        </p:nvSpPr>
        <p:spPr>
          <a:xfrm>
            <a:off x="4399085" y="4693628"/>
            <a:ext cx="304800" cy="527538"/>
          </a:xfrm>
          <a:prstGeom prst="upDownArrow">
            <a:avLst/>
          </a:prstGeom>
          <a:solidFill>
            <a:srgbClr val="FF99FF"/>
          </a:solid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662">
              <a:solidFill>
                <a:srgbClr val="FFFFFF"/>
              </a:solidFill>
            </a:endParaRPr>
          </a:p>
        </p:txBody>
      </p:sp>
      <p:grpSp>
        <p:nvGrpSpPr>
          <p:cNvPr id="54299" name="グループ化 103">
            <a:extLst>
              <a:ext uri="{FF2B5EF4-FFF2-40B4-BE49-F238E27FC236}">
                <a16:creationId xmlns:a16="http://schemas.microsoft.com/office/drawing/2014/main" id="{9AC14756-0DCB-4E77-8771-90E510047553}"/>
              </a:ext>
            </a:extLst>
          </p:cNvPr>
          <p:cNvGrpSpPr>
            <a:grpSpLocks/>
          </p:cNvGrpSpPr>
          <p:nvPr/>
        </p:nvGrpSpPr>
        <p:grpSpPr bwMode="auto">
          <a:xfrm>
            <a:off x="7869116" y="5539154"/>
            <a:ext cx="725366" cy="857250"/>
            <a:chOff x="8024834" y="2214554"/>
            <a:chExt cx="785818" cy="928692"/>
          </a:xfrm>
        </p:grpSpPr>
        <p:pic>
          <p:nvPicPr>
            <p:cNvPr id="54347" name="Picture 12" descr="C:\Users\MMVLP\AppData\Local\Microsoft\Windows\Temporary Internet Files\Content.IE5\YMACKKTP\MCj02120870000[1].wmf">
              <a:extLst>
                <a:ext uri="{FF2B5EF4-FFF2-40B4-BE49-F238E27FC236}">
                  <a16:creationId xmlns:a16="http://schemas.microsoft.com/office/drawing/2014/main" id="{B486E308-4A64-454B-B9F0-5358C9D6CA74}"/>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8024834" y="2214554"/>
              <a:ext cx="762281" cy="672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348" name="Text Box 25">
              <a:extLst>
                <a:ext uri="{FF2B5EF4-FFF2-40B4-BE49-F238E27FC236}">
                  <a16:creationId xmlns:a16="http://schemas.microsoft.com/office/drawing/2014/main" id="{F007BE31-2B9A-47EF-B8E0-2CE3852F271C}"/>
                </a:ext>
              </a:extLst>
            </p:cNvPr>
            <p:cNvSpPr txBox="1">
              <a:spLocks noChangeArrowheads="1"/>
            </p:cNvSpPr>
            <p:nvPr/>
          </p:nvSpPr>
          <p:spPr bwMode="auto">
            <a:xfrm>
              <a:off x="8167710" y="2857496"/>
              <a:ext cx="642942"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376" tIns="42189" rIns="84376" bIns="42189"/>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just"/>
              <a:r>
                <a:rPr lang="ja-JP" altLang="en-US" sz="1292">
                  <a:solidFill>
                    <a:srgbClr val="6B6BCF"/>
                  </a:solidFill>
                  <a:latin typeface="Century" panose="02040604050505020304" pitchFamily="18" charset="0"/>
                  <a:ea typeface="HGPｺﾞｼｯｸM" panose="020B0600000000000000" pitchFamily="50" charset="-128"/>
                </a:rPr>
                <a:t>銀行</a:t>
              </a:r>
            </a:p>
          </p:txBody>
        </p:sp>
      </p:grpSp>
      <p:grpSp>
        <p:nvGrpSpPr>
          <p:cNvPr id="54300" name="グループ化 140">
            <a:extLst>
              <a:ext uri="{FF2B5EF4-FFF2-40B4-BE49-F238E27FC236}">
                <a16:creationId xmlns:a16="http://schemas.microsoft.com/office/drawing/2014/main" id="{A015B82F-2DB9-4BE2-97EC-4501C2104A35}"/>
              </a:ext>
            </a:extLst>
          </p:cNvPr>
          <p:cNvGrpSpPr>
            <a:grpSpLocks/>
          </p:cNvGrpSpPr>
          <p:nvPr/>
        </p:nvGrpSpPr>
        <p:grpSpPr bwMode="auto">
          <a:xfrm>
            <a:off x="8132884" y="4418135"/>
            <a:ext cx="791308" cy="989134"/>
            <a:chOff x="8739214" y="4786322"/>
            <a:chExt cx="857256" cy="1071570"/>
          </a:xfrm>
        </p:grpSpPr>
        <p:pic>
          <p:nvPicPr>
            <p:cNvPr id="54345" name="Picture 19" descr="C:\Users\MMVLP\AppData\Local\Microsoft\Windows\Temporary Internet Files\Content.IE5\D72XNR2I\MCj04176520000[1].wmf">
              <a:extLst>
                <a:ext uri="{FF2B5EF4-FFF2-40B4-BE49-F238E27FC236}">
                  <a16:creationId xmlns:a16="http://schemas.microsoft.com/office/drawing/2014/main" id="{C3838088-5D45-43FB-B061-3A4582E2ECE6}"/>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8739214" y="4786322"/>
              <a:ext cx="814938" cy="845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346" name="Text Box 25">
              <a:extLst>
                <a:ext uri="{FF2B5EF4-FFF2-40B4-BE49-F238E27FC236}">
                  <a16:creationId xmlns:a16="http://schemas.microsoft.com/office/drawing/2014/main" id="{C598677C-F0C8-465A-A32E-8B21C903686F}"/>
                </a:ext>
              </a:extLst>
            </p:cNvPr>
            <p:cNvSpPr txBox="1">
              <a:spLocks noChangeArrowheads="1"/>
            </p:cNvSpPr>
            <p:nvPr/>
          </p:nvSpPr>
          <p:spPr bwMode="auto">
            <a:xfrm>
              <a:off x="8810652" y="5572140"/>
              <a:ext cx="785818" cy="285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376" tIns="42189" rIns="84376" bIns="42189"/>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just"/>
              <a:r>
                <a:rPr lang="ja-JP" altLang="en-US" sz="1292">
                  <a:solidFill>
                    <a:srgbClr val="6B6BCF"/>
                  </a:solidFill>
                  <a:latin typeface="Century" panose="02040604050505020304" pitchFamily="18" charset="0"/>
                  <a:ea typeface="HGPｺﾞｼｯｸM" panose="020B0600000000000000" pitchFamily="50" charset="-128"/>
                </a:rPr>
                <a:t>郵便局</a:t>
              </a:r>
            </a:p>
          </p:txBody>
        </p:sp>
      </p:grpSp>
      <p:grpSp>
        <p:nvGrpSpPr>
          <p:cNvPr id="54301" name="グループ化 106">
            <a:extLst>
              <a:ext uri="{FF2B5EF4-FFF2-40B4-BE49-F238E27FC236}">
                <a16:creationId xmlns:a16="http://schemas.microsoft.com/office/drawing/2014/main" id="{B2AA19EB-719E-4810-B296-0CBB5C0FC901}"/>
              </a:ext>
            </a:extLst>
          </p:cNvPr>
          <p:cNvGrpSpPr>
            <a:grpSpLocks/>
          </p:cNvGrpSpPr>
          <p:nvPr/>
        </p:nvGrpSpPr>
        <p:grpSpPr bwMode="auto">
          <a:xfrm>
            <a:off x="219808" y="5275385"/>
            <a:ext cx="725366" cy="725366"/>
            <a:chOff x="666720" y="2571744"/>
            <a:chExt cx="785818" cy="785818"/>
          </a:xfrm>
        </p:grpSpPr>
        <p:pic>
          <p:nvPicPr>
            <p:cNvPr id="54343" name="Picture 20" descr="C:\Users\MMVLP\AppData\Local\Microsoft\Windows\Temporary Internet Files\Content.IE5\D72XNR2I\MCj02366700000[1].wmf">
              <a:extLst>
                <a:ext uri="{FF2B5EF4-FFF2-40B4-BE49-F238E27FC236}">
                  <a16:creationId xmlns:a16="http://schemas.microsoft.com/office/drawing/2014/main" id="{CBB8593C-221C-49A3-80D5-7ADDFF6AC7D3}"/>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38158" y="2571744"/>
              <a:ext cx="571504" cy="55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344" name="Text Box 25">
              <a:extLst>
                <a:ext uri="{FF2B5EF4-FFF2-40B4-BE49-F238E27FC236}">
                  <a16:creationId xmlns:a16="http://schemas.microsoft.com/office/drawing/2014/main" id="{F8E02801-42C4-4832-90AE-96322FF823E1}"/>
                </a:ext>
              </a:extLst>
            </p:cNvPr>
            <p:cNvSpPr txBox="1">
              <a:spLocks noChangeArrowheads="1"/>
            </p:cNvSpPr>
            <p:nvPr/>
          </p:nvSpPr>
          <p:spPr bwMode="auto">
            <a:xfrm>
              <a:off x="666720" y="3071810"/>
              <a:ext cx="785818" cy="285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376" tIns="42189" rIns="84376" bIns="42189"/>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just"/>
              <a:r>
                <a:rPr lang="ja-JP" altLang="en-US" sz="1292">
                  <a:solidFill>
                    <a:srgbClr val="6B6BCF"/>
                  </a:solidFill>
                  <a:latin typeface="Century" panose="02040604050505020304" pitchFamily="18" charset="0"/>
                  <a:ea typeface="HGPｺﾞｼｯｸM" panose="020B0600000000000000" pitchFamily="50" charset="-128"/>
                </a:rPr>
                <a:t>デパート</a:t>
              </a:r>
            </a:p>
          </p:txBody>
        </p:sp>
      </p:grpSp>
      <p:grpSp>
        <p:nvGrpSpPr>
          <p:cNvPr id="54302" name="グループ化 110">
            <a:extLst>
              <a:ext uri="{FF2B5EF4-FFF2-40B4-BE49-F238E27FC236}">
                <a16:creationId xmlns:a16="http://schemas.microsoft.com/office/drawing/2014/main" id="{FD5B3406-83CD-41A9-873E-72FE06BB8E51}"/>
              </a:ext>
            </a:extLst>
          </p:cNvPr>
          <p:cNvGrpSpPr>
            <a:grpSpLocks/>
          </p:cNvGrpSpPr>
          <p:nvPr/>
        </p:nvGrpSpPr>
        <p:grpSpPr bwMode="auto">
          <a:xfrm>
            <a:off x="7407520" y="2307981"/>
            <a:ext cx="813288" cy="1055077"/>
            <a:chOff x="8453462" y="3286124"/>
            <a:chExt cx="881034" cy="1143008"/>
          </a:xfrm>
        </p:grpSpPr>
        <p:pic>
          <p:nvPicPr>
            <p:cNvPr id="54341" name="Picture 21" descr="C:\Users\MMVLP\AppData\Local\Microsoft\Windows\Temporary Internet Files\Content.IE5\ADO9HRNP\MCj04179700000[1].wmf">
              <a:extLst>
                <a:ext uri="{FF2B5EF4-FFF2-40B4-BE49-F238E27FC236}">
                  <a16:creationId xmlns:a16="http://schemas.microsoft.com/office/drawing/2014/main" id="{1CC2EC1E-D238-4C88-8B3E-3F945BE9815E}"/>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8453462" y="3286124"/>
              <a:ext cx="881034" cy="882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342" name="Text Box 25">
              <a:extLst>
                <a:ext uri="{FF2B5EF4-FFF2-40B4-BE49-F238E27FC236}">
                  <a16:creationId xmlns:a16="http://schemas.microsoft.com/office/drawing/2014/main" id="{FE5A4A55-6B44-4A75-82AE-9EED6C4049B4}"/>
                </a:ext>
              </a:extLst>
            </p:cNvPr>
            <p:cNvSpPr txBox="1">
              <a:spLocks noChangeArrowheads="1"/>
            </p:cNvSpPr>
            <p:nvPr/>
          </p:nvSpPr>
          <p:spPr bwMode="auto">
            <a:xfrm>
              <a:off x="8596338" y="4071942"/>
              <a:ext cx="714380" cy="357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376" tIns="42189" rIns="84376" bIns="42189"/>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just"/>
              <a:r>
                <a:rPr lang="ja-JP" altLang="en-US" sz="1292">
                  <a:solidFill>
                    <a:srgbClr val="6B6BCF"/>
                  </a:solidFill>
                  <a:latin typeface="Century" panose="02040604050505020304" pitchFamily="18" charset="0"/>
                  <a:ea typeface="HGPｺﾞｼｯｸM" panose="020B0600000000000000" pitchFamily="50" charset="-128"/>
                </a:rPr>
                <a:t>バス</a:t>
              </a:r>
            </a:p>
          </p:txBody>
        </p:sp>
      </p:grpSp>
      <p:pic>
        <p:nvPicPr>
          <p:cNvPr id="54303" name="Picture 22" descr="C:\Users\MMVLP\AppData\Local\Microsoft\Windows\Temporary Internet Files\Content.IE5\D72XNR2I\MCj02516930000[1].wmf">
            <a:extLst>
              <a:ext uri="{FF2B5EF4-FFF2-40B4-BE49-F238E27FC236}">
                <a16:creationId xmlns:a16="http://schemas.microsoft.com/office/drawing/2014/main" id="{159621AC-7777-4FDC-86F6-BB7538A8149B}"/>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461847" y="5473212"/>
            <a:ext cx="555381" cy="703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304" name="Text Box 25">
            <a:extLst>
              <a:ext uri="{FF2B5EF4-FFF2-40B4-BE49-F238E27FC236}">
                <a16:creationId xmlns:a16="http://schemas.microsoft.com/office/drawing/2014/main" id="{F65D185A-4B92-4984-88D6-A020246952A1}"/>
              </a:ext>
            </a:extLst>
          </p:cNvPr>
          <p:cNvSpPr txBox="1">
            <a:spLocks noChangeArrowheads="1"/>
          </p:cNvSpPr>
          <p:nvPr/>
        </p:nvSpPr>
        <p:spPr bwMode="auto">
          <a:xfrm>
            <a:off x="1736482" y="5605097"/>
            <a:ext cx="782515" cy="263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376" tIns="42189" rIns="84376" bIns="42189"/>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a:r>
              <a:rPr lang="ja-JP" altLang="en-US" sz="1292">
                <a:solidFill>
                  <a:srgbClr val="6B6BCF"/>
                </a:solidFill>
                <a:latin typeface="Century" panose="02040604050505020304" pitchFamily="18" charset="0"/>
                <a:ea typeface="HGPｺﾞｼｯｸM" panose="020B0600000000000000" pitchFamily="50" charset="-128"/>
              </a:rPr>
              <a:t>商店街</a:t>
            </a:r>
          </a:p>
        </p:txBody>
      </p:sp>
      <p:pic>
        <p:nvPicPr>
          <p:cNvPr id="54305" name="Picture 26" descr="C:\Users\MMVLP\AppData\Local\Microsoft\Windows\Temporary Internet Files\Content.IE5\YMACKKTP\MCj02289650000[1].wmf">
            <a:extLst>
              <a:ext uri="{FF2B5EF4-FFF2-40B4-BE49-F238E27FC236}">
                <a16:creationId xmlns:a16="http://schemas.microsoft.com/office/drawing/2014/main" id="{68E1281B-A80B-4CC6-B705-979399291B74}"/>
              </a:ext>
            </a:extLst>
          </p:cNvPr>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143000" y="5605097"/>
            <a:ext cx="653562" cy="589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306" name="Picture 27" descr="C:\Users\MMVLP\AppData\Local\Microsoft\Windows\Temporary Internet Files\Content.IE5\ADO9HRNP\MCj03442610000[1].wmf">
            <a:extLst>
              <a:ext uri="{FF2B5EF4-FFF2-40B4-BE49-F238E27FC236}">
                <a16:creationId xmlns:a16="http://schemas.microsoft.com/office/drawing/2014/main" id="{A4EF4537-39A6-4F81-976A-B4C8E3BFF814}"/>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802423" y="5934808"/>
            <a:ext cx="605204" cy="593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4307" name="グループ化 113">
            <a:extLst>
              <a:ext uri="{FF2B5EF4-FFF2-40B4-BE49-F238E27FC236}">
                <a16:creationId xmlns:a16="http://schemas.microsoft.com/office/drawing/2014/main" id="{7A76F2FC-3153-46A3-A741-FEE7D725C305}"/>
              </a:ext>
            </a:extLst>
          </p:cNvPr>
          <p:cNvGrpSpPr>
            <a:grpSpLocks/>
          </p:cNvGrpSpPr>
          <p:nvPr/>
        </p:nvGrpSpPr>
        <p:grpSpPr bwMode="auto">
          <a:xfrm>
            <a:off x="8132885" y="3363058"/>
            <a:ext cx="725366" cy="857250"/>
            <a:chOff x="309530" y="3857628"/>
            <a:chExt cx="785818" cy="928694"/>
          </a:xfrm>
        </p:grpSpPr>
        <p:pic>
          <p:nvPicPr>
            <p:cNvPr id="54339" name="Picture 30" descr="C:\Users\MMVLP\AppData\Local\Microsoft\Windows\Temporary Internet Files\Content.IE5\YMACKKTP\MCj04217500000[1].wmf">
              <a:extLst>
                <a:ext uri="{FF2B5EF4-FFF2-40B4-BE49-F238E27FC236}">
                  <a16:creationId xmlns:a16="http://schemas.microsoft.com/office/drawing/2014/main" id="{D3E7251B-6EAE-4435-91CD-35B1B9C594E7}"/>
                </a:ext>
              </a:extLst>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309530" y="3857628"/>
              <a:ext cx="785818" cy="6300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340" name="Text Box 25">
              <a:extLst>
                <a:ext uri="{FF2B5EF4-FFF2-40B4-BE49-F238E27FC236}">
                  <a16:creationId xmlns:a16="http://schemas.microsoft.com/office/drawing/2014/main" id="{D15AAA38-03FE-44AB-AA8E-A30576656BAC}"/>
                </a:ext>
              </a:extLst>
            </p:cNvPr>
            <p:cNvSpPr txBox="1">
              <a:spLocks noChangeArrowheads="1"/>
            </p:cNvSpPr>
            <p:nvPr/>
          </p:nvSpPr>
          <p:spPr bwMode="auto">
            <a:xfrm>
              <a:off x="380968" y="4429132"/>
              <a:ext cx="642942" cy="357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376" tIns="42189" rIns="84376" bIns="42189"/>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just"/>
              <a:r>
                <a:rPr lang="ja-JP" altLang="en-US" sz="1292">
                  <a:solidFill>
                    <a:srgbClr val="6B6BCF"/>
                  </a:solidFill>
                  <a:latin typeface="Century" panose="02040604050505020304" pitchFamily="18" charset="0"/>
                  <a:ea typeface="HGPｺﾞｼｯｸM" panose="020B0600000000000000" pitchFamily="50" charset="-128"/>
                </a:rPr>
                <a:t>電車</a:t>
              </a:r>
            </a:p>
          </p:txBody>
        </p:sp>
      </p:grpSp>
      <p:sp>
        <p:nvSpPr>
          <p:cNvPr id="54308" name="Text Box 4">
            <a:extLst>
              <a:ext uri="{FF2B5EF4-FFF2-40B4-BE49-F238E27FC236}">
                <a16:creationId xmlns:a16="http://schemas.microsoft.com/office/drawing/2014/main" id="{9E42BABF-1625-41D0-94C1-2D8DD5564ACC}"/>
              </a:ext>
            </a:extLst>
          </p:cNvPr>
          <p:cNvSpPr txBox="1">
            <a:spLocks noChangeArrowheads="1"/>
          </p:cNvSpPr>
          <p:nvPr/>
        </p:nvSpPr>
        <p:spPr bwMode="auto">
          <a:xfrm>
            <a:off x="3385039" y="6227885"/>
            <a:ext cx="2461846" cy="329712"/>
          </a:xfrm>
          <a:prstGeom prst="rect">
            <a:avLst/>
          </a:prstGeom>
          <a:solidFill>
            <a:srgbClr val="FF99FF"/>
          </a:solidFill>
          <a:ln w="38100" cmpd="dbl">
            <a:solidFill>
              <a:srgbClr val="000000"/>
            </a:solidFill>
            <a:miter lim="800000"/>
            <a:headEnd/>
            <a:tailEnd/>
          </a:ln>
        </p:spPr>
        <p:txBody>
          <a:bodyPr lIns="84376" tIns="42189" rIns="84376" bIns="42189"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a:r>
              <a:rPr lang="ja-JP" altLang="en-US" sz="1108" b="1">
                <a:solidFill>
                  <a:srgbClr val="000000"/>
                </a:solidFill>
                <a:latin typeface="Century" panose="02040604050505020304" pitchFamily="18" charset="0"/>
                <a:ea typeface="ＤＨＰ特太ゴシック体"/>
                <a:cs typeface="ＤＨＰ特太ゴシック体"/>
              </a:rPr>
              <a:t>日常生活を支える相談支援</a:t>
            </a:r>
          </a:p>
        </p:txBody>
      </p:sp>
      <p:grpSp>
        <p:nvGrpSpPr>
          <p:cNvPr id="54309" name="グループ化 113">
            <a:extLst>
              <a:ext uri="{FF2B5EF4-FFF2-40B4-BE49-F238E27FC236}">
                <a16:creationId xmlns:a16="http://schemas.microsoft.com/office/drawing/2014/main" id="{9445E96D-167E-4F1E-B393-1011DF1ECF27}"/>
              </a:ext>
            </a:extLst>
          </p:cNvPr>
          <p:cNvGrpSpPr>
            <a:grpSpLocks/>
          </p:cNvGrpSpPr>
          <p:nvPr/>
        </p:nvGrpSpPr>
        <p:grpSpPr bwMode="auto">
          <a:xfrm>
            <a:off x="6550270" y="5605097"/>
            <a:ext cx="989135" cy="989134"/>
            <a:chOff x="6881826" y="5786454"/>
            <a:chExt cx="1071570" cy="1071546"/>
          </a:xfrm>
        </p:grpSpPr>
        <p:pic>
          <p:nvPicPr>
            <p:cNvPr id="54337" name="Picture 34" descr="C:\Users\MMVLP\AppData\Local\Microsoft\Windows\Temporary Internet Files\Content.IE5\D72XNR2I\MCj04120220000[1].wmf">
              <a:extLst>
                <a:ext uri="{FF2B5EF4-FFF2-40B4-BE49-F238E27FC236}">
                  <a16:creationId xmlns:a16="http://schemas.microsoft.com/office/drawing/2014/main" id="{EA63FFCF-78D2-42A8-9422-DB32CE6401EF}"/>
                </a:ext>
              </a:extLst>
            </p:cNvPr>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6881826" y="5786454"/>
              <a:ext cx="1071570" cy="8306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338" name="Text Box 25">
              <a:extLst>
                <a:ext uri="{FF2B5EF4-FFF2-40B4-BE49-F238E27FC236}">
                  <a16:creationId xmlns:a16="http://schemas.microsoft.com/office/drawing/2014/main" id="{59824534-A6C8-4C99-8AAC-157E0498884A}"/>
                </a:ext>
              </a:extLst>
            </p:cNvPr>
            <p:cNvSpPr txBox="1">
              <a:spLocks noChangeArrowheads="1"/>
            </p:cNvSpPr>
            <p:nvPr/>
          </p:nvSpPr>
          <p:spPr bwMode="auto">
            <a:xfrm>
              <a:off x="7167578" y="6500810"/>
              <a:ext cx="642942" cy="357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376" tIns="42189" rIns="84376" bIns="42189"/>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just"/>
              <a:r>
                <a:rPr lang="ja-JP" altLang="en-US" sz="1292">
                  <a:solidFill>
                    <a:srgbClr val="6B6BCF"/>
                  </a:solidFill>
                  <a:latin typeface="Century" panose="02040604050505020304" pitchFamily="18" charset="0"/>
                  <a:ea typeface="HGPｺﾞｼｯｸM" panose="020B0600000000000000" pitchFamily="50" charset="-128"/>
                </a:rPr>
                <a:t>公園</a:t>
              </a:r>
            </a:p>
          </p:txBody>
        </p:sp>
      </p:grpSp>
      <p:grpSp>
        <p:nvGrpSpPr>
          <p:cNvPr id="54310" name="グループ化 141">
            <a:extLst>
              <a:ext uri="{FF2B5EF4-FFF2-40B4-BE49-F238E27FC236}">
                <a16:creationId xmlns:a16="http://schemas.microsoft.com/office/drawing/2014/main" id="{E62998AB-A50C-4327-9A0B-6B513292D71E}"/>
              </a:ext>
            </a:extLst>
          </p:cNvPr>
          <p:cNvGrpSpPr>
            <a:grpSpLocks/>
          </p:cNvGrpSpPr>
          <p:nvPr/>
        </p:nvGrpSpPr>
        <p:grpSpPr bwMode="auto">
          <a:xfrm>
            <a:off x="285750" y="3099289"/>
            <a:ext cx="791308" cy="857250"/>
            <a:chOff x="7453330" y="2285992"/>
            <a:chExt cx="857256" cy="928694"/>
          </a:xfrm>
        </p:grpSpPr>
        <p:pic>
          <p:nvPicPr>
            <p:cNvPr id="54335" name="Picture 45" descr="C:\Users\MMVLP\AppData\Local\Microsoft\Windows\Temporary Internet Files\Content.IE5\YMACKKTP\MCj02286270000[1].wmf">
              <a:extLst>
                <a:ext uri="{FF2B5EF4-FFF2-40B4-BE49-F238E27FC236}">
                  <a16:creationId xmlns:a16="http://schemas.microsoft.com/office/drawing/2014/main" id="{520904E3-743D-42B5-BA60-854DEAEDB34C}"/>
                </a:ext>
              </a:extLst>
            </p:cNvPr>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7453330" y="2285992"/>
              <a:ext cx="816310" cy="632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336" name="Text Box 25">
              <a:extLst>
                <a:ext uri="{FF2B5EF4-FFF2-40B4-BE49-F238E27FC236}">
                  <a16:creationId xmlns:a16="http://schemas.microsoft.com/office/drawing/2014/main" id="{DEE99458-D5C7-47DB-A298-C14405B4F06E}"/>
                </a:ext>
              </a:extLst>
            </p:cNvPr>
            <p:cNvSpPr txBox="1">
              <a:spLocks noChangeArrowheads="1"/>
            </p:cNvSpPr>
            <p:nvPr/>
          </p:nvSpPr>
          <p:spPr bwMode="auto">
            <a:xfrm>
              <a:off x="7524768" y="2928934"/>
              <a:ext cx="785818" cy="285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376" tIns="42189" rIns="84376" bIns="42189"/>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just"/>
              <a:r>
                <a:rPr lang="ja-JP" altLang="en-US" sz="1292">
                  <a:solidFill>
                    <a:srgbClr val="6B6BCF"/>
                  </a:solidFill>
                  <a:latin typeface="Century" panose="02040604050505020304" pitchFamily="18" charset="0"/>
                  <a:ea typeface="HGPｺﾞｼｯｸM" panose="020B0600000000000000" pitchFamily="50" charset="-128"/>
                </a:rPr>
                <a:t>映画館</a:t>
              </a:r>
            </a:p>
          </p:txBody>
        </p:sp>
      </p:grpSp>
      <p:grpSp>
        <p:nvGrpSpPr>
          <p:cNvPr id="54311" name="グループ化 91">
            <a:extLst>
              <a:ext uri="{FF2B5EF4-FFF2-40B4-BE49-F238E27FC236}">
                <a16:creationId xmlns:a16="http://schemas.microsoft.com/office/drawing/2014/main" id="{6E519F9A-D6CA-4232-8CB5-0A9AAB257B8F}"/>
              </a:ext>
            </a:extLst>
          </p:cNvPr>
          <p:cNvGrpSpPr>
            <a:grpSpLocks/>
          </p:cNvGrpSpPr>
          <p:nvPr/>
        </p:nvGrpSpPr>
        <p:grpSpPr bwMode="auto">
          <a:xfrm>
            <a:off x="417635" y="4154366"/>
            <a:ext cx="857250" cy="857250"/>
            <a:chOff x="862604" y="3429000"/>
            <a:chExt cx="928694" cy="928694"/>
          </a:xfrm>
        </p:grpSpPr>
        <p:pic>
          <p:nvPicPr>
            <p:cNvPr id="54333" name="Picture 56" descr="C:\Users\MMVLP\AppData\Local\Microsoft\Windows\Temporary Internet Files\Content.IE5\ADO9HRNP\MCj02959420000[1].wmf">
              <a:extLst>
                <a:ext uri="{FF2B5EF4-FFF2-40B4-BE49-F238E27FC236}">
                  <a16:creationId xmlns:a16="http://schemas.microsoft.com/office/drawing/2014/main" id="{FFD6B59D-3A9F-4260-88D5-5DBB3A8C4DC1}"/>
                </a:ext>
              </a:extLst>
            </p:cNvPr>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881034" y="3429000"/>
              <a:ext cx="845989" cy="727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334" name="Text Box 25">
              <a:extLst>
                <a:ext uri="{FF2B5EF4-FFF2-40B4-BE49-F238E27FC236}">
                  <a16:creationId xmlns:a16="http://schemas.microsoft.com/office/drawing/2014/main" id="{60BCED90-B9F9-4CA5-827F-0A21FDFCE0CC}"/>
                </a:ext>
              </a:extLst>
            </p:cNvPr>
            <p:cNvSpPr txBox="1">
              <a:spLocks noChangeArrowheads="1"/>
            </p:cNvSpPr>
            <p:nvPr/>
          </p:nvSpPr>
          <p:spPr bwMode="auto">
            <a:xfrm>
              <a:off x="862604" y="4071942"/>
              <a:ext cx="928694" cy="285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376" tIns="42189" rIns="84376" bIns="42189"/>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a:r>
                <a:rPr lang="ja-JP" altLang="en-US" sz="1292">
                  <a:solidFill>
                    <a:srgbClr val="6B6BCF"/>
                  </a:solidFill>
                  <a:latin typeface="Century" panose="02040604050505020304" pitchFamily="18" charset="0"/>
                  <a:ea typeface="HGPｺﾞｼｯｸM" panose="020B0600000000000000" pitchFamily="50" charset="-128"/>
                </a:rPr>
                <a:t>レストラン</a:t>
              </a:r>
            </a:p>
          </p:txBody>
        </p:sp>
      </p:grpSp>
      <p:sp>
        <p:nvSpPr>
          <p:cNvPr id="83" name="雲形吹き出し 82">
            <a:extLst>
              <a:ext uri="{FF2B5EF4-FFF2-40B4-BE49-F238E27FC236}">
                <a16:creationId xmlns:a16="http://schemas.microsoft.com/office/drawing/2014/main" id="{D4E369BC-91A2-484F-BCBD-2A4B3BB9EBE1}"/>
              </a:ext>
            </a:extLst>
          </p:cNvPr>
          <p:cNvSpPr/>
          <p:nvPr/>
        </p:nvSpPr>
        <p:spPr>
          <a:xfrm>
            <a:off x="4901712" y="4352192"/>
            <a:ext cx="857250" cy="593481"/>
          </a:xfrm>
          <a:prstGeom prst="cloudCallout">
            <a:avLst>
              <a:gd name="adj1" fmla="val -68895"/>
              <a:gd name="adj2" fmla="val -51765"/>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69" dirty="0">
                <a:solidFill>
                  <a:srgbClr val="000000"/>
                </a:solidFill>
              </a:rPr>
              <a:t>希望・ニーズ</a:t>
            </a:r>
          </a:p>
        </p:txBody>
      </p:sp>
      <p:cxnSp>
        <p:nvCxnSpPr>
          <p:cNvPr id="86" name="直線矢印コネクタ 85">
            <a:extLst>
              <a:ext uri="{FF2B5EF4-FFF2-40B4-BE49-F238E27FC236}">
                <a16:creationId xmlns:a16="http://schemas.microsoft.com/office/drawing/2014/main" id="{351BD442-FF70-4F47-8233-47262EF456E6}"/>
              </a:ext>
            </a:extLst>
          </p:cNvPr>
          <p:cNvCxnSpPr/>
          <p:nvPr/>
        </p:nvCxnSpPr>
        <p:spPr>
          <a:xfrm rot="10800000">
            <a:off x="1406770" y="3297116"/>
            <a:ext cx="2835520" cy="923192"/>
          </a:xfrm>
          <a:prstGeom prst="straightConnector1">
            <a:avLst/>
          </a:prstGeom>
          <a:ln w="3175">
            <a:solidFill>
              <a:schemeClr val="accent3">
                <a:lumMod val="5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89" name="直線矢印コネクタ 88">
            <a:extLst>
              <a:ext uri="{FF2B5EF4-FFF2-40B4-BE49-F238E27FC236}">
                <a16:creationId xmlns:a16="http://schemas.microsoft.com/office/drawing/2014/main" id="{413A2BD0-8557-4E5C-A3FC-1B7E3A1E4D7A}"/>
              </a:ext>
            </a:extLst>
          </p:cNvPr>
          <p:cNvCxnSpPr/>
          <p:nvPr/>
        </p:nvCxnSpPr>
        <p:spPr>
          <a:xfrm rot="10800000" flipV="1">
            <a:off x="2329962" y="4484077"/>
            <a:ext cx="1912327" cy="989135"/>
          </a:xfrm>
          <a:prstGeom prst="straightConnector1">
            <a:avLst/>
          </a:prstGeom>
          <a:ln>
            <a:solidFill>
              <a:schemeClr val="accent3">
                <a:lumMod val="5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90" name="直線矢印コネクタ 89">
            <a:extLst>
              <a:ext uri="{FF2B5EF4-FFF2-40B4-BE49-F238E27FC236}">
                <a16:creationId xmlns:a16="http://schemas.microsoft.com/office/drawing/2014/main" id="{45AD6A91-8362-46C8-8CD7-CE1B88CD4E43}"/>
              </a:ext>
            </a:extLst>
          </p:cNvPr>
          <p:cNvCxnSpPr/>
          <p:nvPr/>
        </p:nvCxnSpPr>
        <p:spPr>
          <a:xfrm flipV="1">
            <a:off x="4835770" y="3099289"/>
            <a:ext cx="2505808" cy="1121019"/>
          </a:xfrm>
          <a:prstGeom prst="straightConnector1">
            <a:avLst/>
          </a:prstGeom>
          <a:ln>
            <a:solidFill>
              <a:schemeClr val="accent3">
                <a:lumMod val="5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91" name="直線矢印コネクタ 90">
            <a:extLst>
              <a:ext uri="{FF2B5EF4-FFF2-40B4-BE49-F238E27FC236}">
                <a16:creationId xmlns:a16="http://schemas.microsoft.com/office/drawing/2014/main" id="{1630C414-039C-4501-A535-A4CDF5BADB8E}"/>
              </a:ext>
            </a:extLst>
          </p:cNvPr>
          <p:cNvCxnSpPr/>
          <p:nvPr/>
        </p:nvCxnSpPr>
        <p:spPr>
          <a:xfrm>
            <a:off x="4835770" y="4352192"/>
            <a:ext cx="2769577" cy="791308"/>
          </a:xfrm>
          <a:prstGeom prst="straightConnector1">
            <a:avLst/>
          </a:prstGeom>
          <a:ln>
            <a:solidFill>
              <a:schemeClr val="accent3">
                <a:lumMod val="50000"/>
              </a:schemeClr>
            </a:solidFill>
            <a:prstDash val="dash"/>
            <a:tailEnd type="arrow"/>
          </a:ln>
        </p:spPr>
        <p:style>
          <a:lnRef idx="1">
            <a:schemeClr val="accent1"/>
          </a:lnRef>
          <a:fillRef idx="0">
            <a:schemeClr val="accent1"/>
          </a:fillRef>
          <a:effectRef idx="0">
            <a:schemeClr val="accent1"/>
          </a:effectRef>
          <a:fontRef idx="minor">
            <a:schemeClr val="tx1"/>
          </a:fontRef>
        </p:style>
      </p:cxnSp>
      <p:grpSp>
        <p:nvGrpSpPr>
          <p:cNvPr id="54317" name="グループ化 110">
            <a:extLst>
              <a:ext uri="{FF2B5EF4-FFF2-40B4-BE49-F238E27FC236}">
                <a16:creationId xmlns:a16="http://schemas.microsoft.com/office/drawing/2014/main" id="{CB3B9EE9-7B40-45B0-BA5A-8F3BF99F4141}"/>
              </a:ext>
            </a:extLst>
          </p:cNvPr>
          <p:cNvGrpSpPr>
            <a:grpSpLocks/>
          </p:cNvGrpSpPr>
          <p:nvPr/>
        </p:nvGrpSpPr>
        <p:grpSpPr bwMode="auto">
          <a:xfrm>
            <a:off x="3055328" y="4879731"/>
            <a:ext cx="945173" cy="923192"/>
            <a:chOff x="1738290" y="1714488"/>
            <a:chExt cx="1023910" cy="1000132"/>
          </a:xfrm>
        </p:grpSpPr>
        <p:pic>
          <p:nvPicPr>
            <p:cNvPr id="54331" name="Picture 2" descr="C:\Users\MMVLP\AppData\Local\Microsoft\Windows\Temporary Internet Files\Content.IE5\VVFBOWF6\MCj03340260000[1].wmf">
              <a:extLst>
                <a:ext uri="{FF2B5EF4-FFF2-40B4-BE49-F238E27FC236}">
                  <a16:creationId xmlns:a16="http://schemas.microsoft.com/office/drawing/2014/main" id="{5812AD83-55D2-4509-BD85-491977C8C9ED}"/>
                </a:ext>
              </a:extLst>
            </p:cNvPr>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1952604" y="1714488"/>
              <a:ext cx="508645" cy="806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332" name="Text Box 25">
              <a:extLst>
                <a:ext uri="{FF2B5EF4-FFF2-40B4-BE49-F238E27FC236}">
                  <a16:creationId xmlns:a16="http://schemas.microsoft.com/office/drawing/2014/main" id="{F6DE49EB-5194-493F-8E89-CB11FE09282D}"/>
                </a:ext>
              </a:extLst>
            </p:cNvPr>
            <p:cNvSpPr txBox="1">
              <a:spLocks noChangeArrowheads="1"/>
            </p:cNvSpPr>
            <p:nvPr/>
          </p:nvSpPr>
          <p:spPr bwMode="auto">
            <a:xfrm>
              <a:off x="1738290" y="2428868"/>
              <a:ext cx="1023910" cy="285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376" tIns="42189" rIns="84376" bIns="42189"/>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a:r>
                <a:rPr lang="ja-JP" altLang="en-US" sz="1292">
                  <a:solidFill>
                    <a:srgbClr val="6B6BCF"/>
                  </a:solidFill>
                  <a:latin typeface="Century" panose="02040604050505020304" pitchFamily="18" charset="0"/>
                  <a:ea typeface="HGPｺﾞｼｯｸM" panose="020B0600000000000000" pitchFamily="50" charset="-128"/>
                </a:rPr>
                <a:t>医療機関</a:t>
              </a:r>
            </a:p>
          </p:txBody>
        </p:sp>
      </p:grpSp>
      <p:sp>
        <p:nvSpPr>
          <p:cNvPr id="120" name="円/楕円 119">
            <a:extLst>
              <a:ext uri="{FF2B5EF4-FFF2-40B4-BE49-F238E27FC236}">
                <a16:creationId xmlns:a16="http://schemas.microsoft.com/office/drawing/2014/main" id="{6493F697-E08A-44F6-827D-6D51AB24483C}"/>
              </a:ext>
            </a:extLst>
          </p:cNvPr>
          <p:cNvSpPr/>
          <p:nvPr/>
        </p:nvSpPr>
        <p:spPr>
          <a:xfrm>
            <a:off x="1597269" y="2813539"/>
            <a:ext cx="715108" cy="483577"/>
          </a:xfrm>
          <a:prstGeom prst="ellipse">
            <a:avLst/>
          </a:prstGeom>
          <a:solidFill>
            <a:schemeClr val="bg1"/>
          </a:solidFill>
          <a:ln w="3810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923" dirty="0">
              <a:solidFill>
                <a:srgbClr val="000000"/>
              </a:solidFill>
            </a:endParaRPr>
          </a:p>
        </p:txBody>
      </p:sp>
      <p:sp>
        <p:nvSpPr>
          <p:cNvPr id="54319" name="テキスト ボックス 120">
            <a:extLst>
              <a:ext uri="{FF2B5EF4-FFF2-40B4-BE49-F238E27FC236}">
                <a16:creationId xmlns:a16="http://schemas.microsoft.com/office/drawing/2014/main" id="{AE8116AD-F4AC-4922-BEC0-CC74EA9B1B95}"/>
              </a:ext>
            </a:extLst>
          </p:cNvPr>
          <p:cNvSpPr txBox="1">
            <a:spLocks noChangeArrowheads="1"/>
          </p:cNvSpPr>
          <p:nvPr/>
        </p:nvSpPr>
        <p:spPr bwMode="auto">
          <a:xfrm>
            <a:off x="1576754" y="2907324"/>
            <a:ext cx="785446" cy="376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923">
                <a:solidFill>
                  <a:srgbClr val="000000"/>
                </a:solidFill>
              </a:rPr>
              <a:t>まちづくり</a:t>
            </a:r>
            <a:endParaRPr lang="en-US" altLang="ja-JP" sz="923">
              <a:solidFill>
                <a:srgbClr val="000000"/>
              </a:solidFill>
            </a:endParaRPr>
          </a:p>
          <a:p>
            <a:pPr algn="ctr" eaLnBrk="1" hangingPunct="1"/>
            <a:r>
              <a:rPr lang="ja-JP" altLang="en-US" sz="923">
                <a:solidFill>
                  <a:srgbClr val="000000"/>
                </a:solidFill>
              </a:rPr>
              <a:t>施策</a:t>
            </a:r>
          </a:p>
        </p:txBody>
      </p:sp>
      <p:sp>
        <p:nvSpPr>
          <p:cNvPr id="125" name="円/楕円 124">
            <a:extLst>
              <a:ext uri="{FF2B5EF4-FFF2-40B4-BE49-F238E27FC236}">
                <a16:creationId xmlns:a16="http://schemas.microsoft.com/office/drawing/2014/main" id="{7C48F8F6-FD3A-45BE-BDF0-47DFE0D4EDCF}"/>
              </a:ext>
            </a:extLst>
          </p:cNvPr>
          <p:cNvSpPr/>
          <p:nvPr/>
        </p:nvSpPr>
        <p:spPr>
          <a:xfrm>
            <a:off x="2028092" y="2472104"/>
            <a:ext cx="715108" cy="521677"/>
          </a:xfrm>
          <a:prstGeom prst="ellipse">
            <a:avLst/>
          </a:prstGeom>
          <a:solidFill>
            <a:schemeClr val="bg1"/>
          </a:solidFill>
          <a:ln w="3810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923" dirty="0">
              <a:solidFill>
                <a:srgbClr val="000000"/>
              </a:solidFill>
            </a:endParaRPr>
          </a:p>
        </p:txBody>
      </p:sp>
      <p:sp>
        <p:nvSpPr>
          <p:cNvPr id="54321" name="テキスト ボックス 125">
            <a:extLst>
              <a:ext uri="{FF2B5EF4-FFF2-40B4-BE49-F238E27FC236}">
                <a16:creationId xmlns:a16="http://schemas.microsoft.com/office/drawing/2014/main" id="{C97CB3E0-E3D4-4A73-AF65-5F4FAB3ED5C8}"/>
              </a:ext>
            </a:extLst>
          </p:cNvPr>
          <p:cNvSpPr txBox="1">
            <a:spLocks noChangeArrowheads="1"/>
          </p:cNvSpPr>
          <p:nvPr/>
        </p:nvSpPr>
        <p:spPr bwMode="auto">
          <a:xfrm>
            <a:off x="2004646" y="2562959"/>
            <a:ext cx="786912" cy="376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923">
                <a:solidFill>
                  <a:srgbClr val="000000"/>
                </a:solidFill>
              </a:rPr>
              <a:t>住宅</a:t>
            </a:r>
            <a:endParaRPr lang="en-US" altLang="ja-JP" sz="923">
              <a:solidFill>
                <a:srgbClr val="000000"/>
              </a:solidFill>
            </a:endParaRPr>
          </a:p>
          <a:p>
            <a:pPr algn="ctr" eaLnBrk="1" hangingPunct="1"/>
            <a:r>
              <a:rPr lang="ja-JP" altLang="en-US" sz="923">
                <a:solidFill>
                  <a:srgbClr val="000000"/>
                </a:solidFill>
              </a:rPr>
              <a:t>施策</a:t>
            </a:r>
          </a:p>
        </p:txBody>
      </p:sp>
      <p:sp>
        <p:nvSpPr>
          <p:cNvPr id="128" name="円/楕円 127">
            <a:extLst>
              <a:ext uri="{FF2B5EF4-FFF2-40B4-BE49-F238E27FC236}">
                <a16:creationId xmlns:a16="http://schemas.microsoft.com/office/drawing/2014/main" id="{E3E78008-3CE7-4567-861D-F8597A18440E}"/>
              </a:ext>
            </a:extLst>
          </p:cNvPr>
          <p:cNvSpPr/>
          <p:nvPr/>
        </p:nvSpPr>
        <p:spPr>
          <a:xfrm>
            <a:off x="1170843" y="2472104"/>
            <a:ext cx="715108" cy="521677"/>
          </a:xfrm>
          <a:prstGeom prst="ellipse">
            <a:avLst/>
          </a:prstGeom>
          <a:solidFill>
            <a:schemeClr val="bg1"/>
          </a:solidFill>
          <a:ln w="3810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923" dirty="0">
              <a:solidFill>
                <a:srgbClr val="000000"/>
              </a:solidFill>
            </a:endParaRPr>
          </a:p>
        </p:txBody>
      </p:sp>
      <p:sp>
        <p:nvSpPr>
          <p:cNvPr id="54323" name="テキスト ボックス 128">
            <a:extLst>
              <a:ext uri="{FF2B5EF4-FFF2-40B4-BE49-F238E27FC236}">
                <a16:creationId xmlns:a16="http://schemas.microsoft.com/office/drawing/2014/main" id="{6B574B87-3C8F-4FE2-B47D-C2671180B3CB}"/>
              </a:ext>
            </a:extLst>
          </p:cNvPr>
          <p:cNvSpPr txBox="1">
            <a:spLocks noChangeArrowheads="1"/>
          </p:cNvSpPr>
          <p:nvPr/>
        </p:nvSpPr>
        <p:spPr bwMode="auto">
          <a:xfrm>
            <a:off x="1147397" y="2562959"/>
            <a:ext cx="786911" cy="376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mpd="dbl">
                <a:solidFill>
                  <a:srgbClr val="000000"/>
                </a:solidFill>
                <a:miter lim="800000"/>
                <a:headEnd/>
                <a:tailEnd/>
              </a14:hiddenLine>
            </a:ext>
          </a:extLst>
        </p:spPr>
        <p:txBody>
          <a:bodyPr>
            <a:spAutoFit/>
          </a:bodyP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923">
                <a:solidFill>
                  <a:srgbClr val="000000"/>
                </a:solidFill>
              </a:rPr>
              <a:t>労働</a:t>
            </a:r>
            <a:endParaRPr lang="en-US" altLang="ja-JP" sz="923">
              <a:solidFill>
                <a:srgbClr val="000000"/>
              </a:solidFill>
            </a:endParaRPr>
          </a:p>
          <a:p>
            <a:pPr algn="ctr" eaLnBrk="1" hangingPunct="1"/>
            <a:r>
              <a:rPr lang="ja-JP" altLang="en-US" sz="923">
                <a:solidFill>
                  <a:srgbClr val="000000"/>
                </a:solidFill>
              </a:rPr>
              <a:t>施策</a:t>
            </a:r>
          </a:p>
        </p:txBody>
      </p:sp>
      <p:sp>
        <p:nvSpPr>
          <p:cNvPr id="131" name="円/楕円 130">
            <a:extLst>
              <a:ext uri="{FF2B5EF4-FFF2-40B4-BE49-F238E27FC236}">
                <a16:creationId xmlns:a16="http://schemas.microsoft.com/office/drawing/2014/main" id="{93BA2BE6-3665-45D0-A6B9-5972328D203E}"/>
              </a:ext>
            </a:extLst>
          </p:cNvPr>
          <p:cNvSpPr/>
          <p:nvPr/>
        </p:nvSpPr>
        <p:spPr>
          <a:xfrm>
            <a:off x="1594338" y="2165839"/>
            <a:ext cx="715108" cy="485043"/>
          </a:xfrm>
          <a:prstGeom prst="ellipse">
            <a:avLst/>
          </a:prstGeom>
          <a:solidFill>
            <a:schemeClr val="bg1"/>
          </a:solidFill>
          <a:ln w="3810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923" dirty="0">
              <a:solidFill>
                <a:srgbClr val="000000"/>
              </a:solidFill>
            </a:endParaRPr>
          </a:p>
        </p:txBody>
      </p:sp>
      <p:sp>
        <p:nvSpPr>
          <p:cNvPr id="54325" name="テキスト ボックス 131">
            <a:extLst>
              <a:ext uri="{FF2B5EF4-FFF2-40B4-BE49-F238E27FC236}">
                <a16:creationId xmlns:a16="http://schemas.microsoft.com/office/drawing/2014/main" id="{D7F38C36-E945-437D-A53A-8C082D261EE1}"/>
              </a:ext>
            </a:extLst>
          </p:cNvPr>
          <p:cNvSpPr txBox="1">
            <a:spLocks noChangeArrowheads="1"/>
          </p:cNvSpPr>
          <p:nvPr/>
        </p:nvSpPr>
        <p:spPr bwMode="auto">
          <a:xfrm>
            <a:off x="1570892" y="2236178"/>
            <a:ext cx="786912" cy="376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923">
                <a:solidFill>
                  <a:srgbClr val="000000"/>
                </a:solidFill>
              </a:rPr>
              <a:t>福祉</a:t>
            </a:r>
            <a:endParaRPr lang="en-US" altLang="ja-JP" sz="923">
              <a:solidFill>
                <a:srgbClr val="000000"/>
              </a:solidFill>
            </a:endParaRPr>
          </a:p>
          <a:p>
            <a:pPr algn="ctr" eaLnBrk="1" hangingPunct="1"/>
            <a:r>
              <a:rPr lang="ja-JP" altLang="en-US" sz="923">
                <a:solidFill>
                  <a:srgbClr val="000000"/>
                </a:solidFill>
              </a:rPr>
              <a:t>施策</a:t>
            </a:r>
          </a:p>
        </p:txBody>
      </p:sp>
      <p:sp>
        <p:nvSpPr>
          <p:cNvPr id="54326" name="Text Box 25">
            <a:extLst>
              <a:ext uri="{FF2B5EF4-FFF2-40B4-BE49-F238E27FC236}">
                <a16:creationId xmlns:a16="http://schemas.microsoft.com/office/drawing/2014/main" id="{2EBDC9B0-428B-4749-81E9-D80DBD138555}"/>
              </a:ext>
            </a:extLst>
          </p:cNvPr>
          <p:cNvSpPr txBox="1">
            <a:spLocks noChangeArrowheads="1"/>
          </p:cNvSpPr>
          <p:nvPr/>
        </p:nvSpPr>
        <p:spPr bwMode="auto">
          <a:xfrm>
            <a:off x="945174" y="2110154"/>
            <a:ext cx="848457" cy="32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376" tIns="42189" rIns="84376" bIns="42189"/>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a:r>
              <a:rPr lang="ja-JP" altLang="en-US" sz="1292">
                <a:solidFill>
                  <a:srgbClr val="C00000"/>
                </a:solidFill>
                <a:latin typeface="Century" panose="02040604050505020304" pitchFamily="18" charset="0"/>
                <a:ea typeface="HGPｺﾞｼｯｸM" panose="020B0600000000000000" pitchFamily="50" charset="-128"/>
              </a:rPr>
              <a:t>連携</a:t>
            </a:r>
          </a:p>
        </p:txBody>
      </p:sp>
      <p:sp>
        <p:nvSpPr>
          <p:cNvPr id="105" name="円/楕円 104">
            <a:extLst>
              <a:ext uri="{FF2B5EF4-FFF2-40B4-BE49-F238E27FC236}">
                <a16:creationId xmlns:a16="http://schemas.microsoft.com/office/drawing/2014/main" id="{5CFDAC4E-E369-4913-BA25-E63DB017895D}"/>
              </a:ext>
            </a:extLst>
          </p:cNvPr>
          <p:cNvSpPr/>
          <p:nvPr/>
        </p:nvSpPr>
        <p:spPr>
          <a:xfrm>
            <a:off x="1595804" y="2797420"/>
            <a:ext cx="715108" cy="485042"/>
          </a:xfrm>
          <a:prstGeom prst="ellipse">
            <a:avLst/>
          </a:prstGeom>
          <a:noFill/>
          <a:ln w="381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923" dirty="0">
              <a:solidFill>
                <a:srgbClr val="000000"/>
              </a:solidFill>
            </a:endParaRPr>
          </a:p>
        </p:txBody>
      </p:sp>
      <p:sp>
        <p:nvSpPr>
          <p:cNvPr id="106" name="円/楕円 105">
            <a:extLst>
              <a:ext uri="{FF2B5EF4-FFF2-40B4-BE49-F238E27FC236}">
                <a16:creationId xmlns:a16="http://schemas.microsoft.com/office/drawing/2014/main" id="{F2081661-B5D2-4CBE-8F88-60970E7F8B0B}"/>
              </a:ext>
            </a:extLst>
          </p:cNvPr>
          <p:cNvSpPr/>
          <p:nvPr/>
        </p:nvSpPr>
        <p:spPr>
          <a:xfrm>
            <a:off x="2044212" y="2483827"/>
            <a:ext cx="715108" cy="485042"/>
          </a:xfrm>
          <a:prstGeom prst="ellipse">
            <a:avLst/>
          </a:prstGeom>
          <a:noFill/>
          <a:ln w="381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923" dirty="0">
              <a:solidFill>
                <a:srgbClr val="000000"/>
              </a:solidFill>
            </a:endParaRPr>
          </a:p>
        </p:txBody>
      </p:sp>
      <p:sp>
        <p:nvSpPr>
          <p:cNvPr id="107" name="円/楕円 106">
            <a:extLst>
              <a:ext uri="{FF2B5EF4-FFF2-40B4-BE49-F238E27FC236}">
                <a16:creationId xmlns:a16="http://schemas.microsoft.com/office/drawing/2014/main" id="{ED4708BC-2A57-4B16-A958-AA0F79A0FB15}"/>
              </a:ext>
            </a:extLst>
          </p:cNvPr>
          <p:cNvSpPr/>
          <p:nvPr/>
        </p:nvSpPr>
        <p:spPr>
          <a:xfrm>
            <a:off x="1179635" y="2476500"/>
            <a:ext cx="715108" cy="485043"/>
          </a:xfrm>
          <a:prstGeom prst="ellipse">
            <a:avLst/>
          </a:prstGeom>
          <a:noFill/>
          <a:ln w="381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923" dirty="0">
              <a:solidFill>
                <a:srgbClr val="000000"/>
              </a:solidFill>
            </a:endParaRPr>
          </a:p>
        </p:txBody>
      </p:sp>
      <p:sp>
        <p:nvSpPr>
          <p:cNvPr id="108" name="円/楕円 107">
            <a:extLst>
              <a:ext uri="{FF2B5EF4-FFF2-40B4-BE49-F238E27FC236}">
                <a16:creationId xmlns:a16="http://schemas.microsoft.com/office/drawing/2014/main" id="{246EB757-43CA-41F4-89D2-F71C7CED391E}"/>
              </a:ext>
            </a:extLst>
          </p:cNvPr>
          <p:cNvSpPr/>
          <p:nvPr/>
        </p:nvSpPr>
        <p:spPr>
          <a:xfrm>
            <a:off x="1603131" y="2177562"/>
            <a:ext cx="715108" cy="485043"/>
          </a:xfrm>
          <a:prstGeom prst="ellipse">
            <a:avLst/>
          </a:prstGeom>
          <a:noFill/>
          <a:ln w="381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923" dirty="0">
              <a:solidFill>
                <a:srgbClr val="00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9A918C00-2A33-44F9-8647-307A7FA2BE76}"/>
              </a:ext>
            </a:extLst>
          </p:cNvPr>
          <p:cNvSpPr>
            <a:spLocks noGrp="1"/>
          </p:cNvSpPr>
          <p:nvPr>
            <p:ph idx="1"/>
          </p:nvPr>
        </p:nvSpPr>
        <p:spPr>
          <a:xfrm>
            <a:off x="628650" y="1098262"/>
            <a:ext cx="7886700" cy="4351338"/>
          </a:xfrm>
          <a:ln>
            <a:solidFill>
              <a:schemeClr val="tx2"/>
            </a:solidFill>
          </a:ln>
        </p:spPr>
        <p:txBody>
          <a:bodyPr/>
          <a:lstStyle/>
          <a:p>
            <a:pPr marL="0" indent="0" algn="ctr">
              <a:buNone/>
            </a:pPr>
            <a:endParaRPr lang="en-US" altLang="ja-JP" sz="4000" dirty="0"/>
          </a:p>
          <a:p>
            <a:pPr marL="0" indent="0" algn="ctr">
              <a:buNone/>
            </a:pPr>
            <a:r>
              <a:rPr lang="ja-JP" altLang="en-US" sz="4000" dirty="0"/>
              <a:t>サービス管理責任者・</a:t>
            </a:r>
            <a:endParaRPr lang="en-US" altLang="ja-JP" sz="4000" dirty="0"/>
          </a:p>
          <a:p>
            <a:pPr marL="0" indent="0" algn="ctr">
              <a:buNone/>
            </a:pPr>
            <a:r>
              <a:rPr lang="ja-JP" altLang="en-US" sz="4000" dirty="0"/>
              <a:t>児童発達支援管理責任者</a:t>
            </a:r>
            <a:endParaRPr lang="en-US" altLang="ja-JP" sz="4000" dirty="0"/>
          </a:p>
          <a:p>
            <a:pPr marL="0" indent="0" algn="ctr">
              <a:buNone/>
            </a:pPr>
            <a:endParaRPr lang="en-US" altLang="ja-JP" sz="4000" dirty="0"/>
          </a:p>
          <a:p>
            <a:pPr marL="0" indent="0" algn="ctr">
              <a:buNone/>
            </a:pPr>
            <a:r>
              <a:rPr lang="ja-JP" altLang="en-US" sz="3200" dirty="0"/>
              <a:t>基礎研修・実践研修・更新研修について</a:t>
            </a:r>
            <a:endParaRPr lang="en-US" altLang="ja-JP" sz="3200" dirty="0"/>
          </a:p>
          <a:p>
            <a:endParaRPr kumimoji="1" lang="ja-JP" altLang="en-US" dirty="0"/>
          </a:p>
        </p:txBody>
      </p:sp>
    </p:spTree>
    <p:extLst>
      <p:ext uri="{BB962C8B-B14F-4D97-AF65-F5344CB8AC3E}">
        <p14:creationId xmlns:p14="http://schemas.microsoft.com/office/powerpoint/2010/main" val="38049394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a:spLocks noChangeArrowheads="1"/>
          </p:cNvSpPr>
          <p:nvPr/>
        </p:nvSpPr>
        <p:spPr bwMode="auto">
          <a:xfrm>
            <a:off x="344489" y="404666"/>
            <a:ext cx="8475984" cy="719137"/>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91390" tIns="45696" rIns="91390" bIns="45696" anchor="ct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3600" b="1" i="0" u="none" strike="noStrike" kern="1200" cap="none" spc="0" normalizeH="0" baseline="0" noProof="0" dirty="0">
                <a:ln>
                  <a:noFill/>
                </a:ln>
                <a:solidFill>
                  <a:srgbClr val="A50021"/>
                </a:solidFill>
                <a:effectLst/>
                <a:uLnTx/>
                <a:uFillTx/>
                <a:latin typeface="游ゴシック" panose="020F0502020204030204"/>
                <a:ea typeface="ＭＳ Ｐゴシック" charset="-128"/>
                <a:cs typeface="+mn-cs"/>
              </a:rPr>
              <a:t>基礎研修・実践研修・更新研修のねらい</a:t>
            </a:r>
          </a:p>
        </p:txBody>
      </p:sp>
      <p:cxnSp>
        <p:nvCxnSpPr>
          <p:cNvPr id="5" name="直線コネクタ 4"/>
          <p:cNvCxnSpPr/>
          <p:nvPr/>
        </p:nvCxnSpPr>
        <p:spPr>
          <a:xfrm>
            <a:off x="323530" y="6021288"/>
            <a:ext cx="849694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344488" y="4581128"/>
            <a:ext cx="5770563" cy="1440160"/>
          </a:xfrm>
          <a:prstGeom prst="rect">
            <a:avLst/>
          </a:prstGeom>
          <a:solidFill>
            <a:srgbClr val="FFFF00"/>
          </a:solidFill>
          <a:ln>
            <a:solidFill>
              <a:schemeClr val="tx1"/>
            </a:solidFill>
          </a:ln>
        </p:spPr>
        <p:txBody>
          <a:bodyPr wrap="square"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基礎研修：</a:t>
            </a:r>
            <a:r>
              <a:rPr kumimoji="1" lang="ja-JP" altLang="en-US" sz="280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プロセス</a:t>
            </a:r>
            <a:endParaRPr kumimoji="1" lang="en-US" altLang="ja-JP" sz="200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アセスメント、個別支援計画の作成、</a:t>
            </a:r>
            <a:endPar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相談支援専門員との連携、多職種連携</a:t>
            </a:r>
          </a:p>
        </p:txBody>
      </p:sp>
      <p:sp>
        <p:nvSpPr>
          <p:cNvPr id="8" name="テキスト ボックス 7"/>
          <p:cNvSpPr txBox="1"/>
          <p:nvPr/>
        </p:nvSpPr>
        <p:spPr>
          <a:xfrm>
            <a:off x="2047875" y="1700808"/>
            <a:ext cx="4067176" cy="1440160"/>
          </a:xfrm>
          <a:prstGeom prst="rect">
            <a:avLst/>
          </a:prstGeom>
          <a:solidFill>
            <a:srgbClr val="FFC000"/>
          </a:solidFill>
          <a:ln>
            <a:solidFill>
              <a:schemeClr val="tx1"/>
            </a:solidFill>
          </a:ln>
        </p:spPr>
        <p:txBody>
          <a:bodyPr wrap="square"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更新研修：</a:t>
            </a:r>
            <a:r>
              <a:rPr kumimoji="1" lang="ja-JP" altLang="en-US" sz="280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自己検証</a:t>
            </a:r>
            <a:endParaRPr kumimoji="1" lang="en-US" altLang="ja-JP" sz="200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施策の最新の動向、自己検証、スーパーバイズ</a:t>
            </a:r>
          </a:p>
        </p:txBody>
      </p:sp>
      <p:sp>
        <p:nvSpPr>
          <p:cNvPr id="9" name="テキスト ボックス 8"/>
          <p:cNvSpPr txBox="1"/>
          <p:nvPr/>
        </p:nvSpPr>
        <p:spPr>
          <a:xfrm>
            <a:off x="1190624" y="3140968"/>
            <a:ext cx="4924427" cy="1440160"/>
          </a:xfrm>
          <a:prstGeom prst="rect">
            <a:avLst/>
          </a:prstGeom>
          <a:solidFill>
            <a:srgbClr val="00B0F0"/>
          </a:solidFill>
          <a:ln>
            <a:solidFill>
              <a:schemeClr val="tx1"/>
            </a:solidFill>
          </a:ln>
        </p:spPr>
        <p:txBody>
          <a:bodyPr wrap="square"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実践研修：</a:t>
            </a:r>
            <a:r>
              <a:rPr kumimoji="1" lang="ja-JP" altLang="en-US" sz="280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質の向上</a:t>
            </a:r>
            <a:endParaRPr kumimoji="1" lang="en-US" altLang="ja-JP" sz="200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支援会議の運営、サービス（支援）提供職員への助言・指導、個別支援計画の質の向上</a:t>
            </a:r>
          </a:p>
        </p:txBody>
      </p:sp>
      <p:sp>
        <p:nvSpPr>
          <p:cNvPr id="11" name="テキスト ボックス 10"/>
          <p:cNvSpPr txBox="1"/>
          <p:nvPr/>
        </p:nvSpPr>
        <p:spPr>
          <a:xfrm>
            <a:off x="6282398" y="4581128"/>
            <a:ext cx="2533973" cy="1440160"/>
          </a:xfrm>
          <a:prstGeom prst="rect">
            <a:avLst/>
          </a:prstGeom>
          <a:solidFill>
            <a:srgbClr val="FFFF00"/>
          </a:solidFill>
          <a:ln>
            <a:solidFill>
              <a:schemeClr val="tx1"/>
            </a:solidFill>
          </a:ln>
        </p:spPr>
        <p:txBody>
          <a:bodyPr wrap="square"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3</a:t>
            </a: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年</a:t>
            </a:r>
            <a:endPar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原案作成が可能</a:t>
            </a:r>
          </a:p>
        </p:txBody>
      </p:sp>
      <p:sp>
        <p:nvSpPr>
          <p:cNvPr id="12" name="テキスト ボックス 11"/>
          <p:cNvSpPr txBox="1"/>
          <p:nvPr/>
        </p:nvSpPr>
        <p:spPr>
          <a:xfrm>
            <a:off x="6286500" y="3140968"/>
            <a:ext cx="2533973" cy="1440160"/>
          </a:xfrm>
          <a:prstGeom prst="rect">
            <a:avLst/>
          </a:prstGeom>
          <a:solidFill>
            <a:srgbClr val="00B0F0"/>
          </a:solidFill>
          <a:ln>
            <a:solidFill>
              <a:schemeClr val="tx1"/>
            </a:solidFill>
          </a:ln>
        </p:spPr>
        <p:txBody>
          <a:bodyPr wrap="square"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5</a:t>
            </a: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年</a:t>
            </a:r>
            <a:endPar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サービス（児童発達支援）管理責任者として配置</a:t>
            </a:r>
          </a:p>
        </p:txBody>
      </p:sp>
      <p:sp>
        <p:nvSpPr>
          <p:cNvPr id="13" name="テキスト ボックス 12"/>
          <p:cNvSpPr txBox="1"/>
          <p:nvPr/>
        </p:nvSpPr>
        <p:spPr>
          <a:xfrm>
            <a:off x="6286500" y="1700808"/>
            <a:ext cx="2533974" cy="1432774"/>
          </a:xfrm>
          <a:prstGeom prst="rect">
            <a:avLst/>
          </a:prstGeom>
          <a:solidFill>
            <a:srgbClr val="FFC000"/>
          </a:solidFill>
          <a:ln>
            <a:solidFill>
              <a:schemeClr val="tx1"/>
            </a:solidFill>
          </a:ln>
        </p:spPr>
        <p:txBody>
          <a:bodyPr wrap="square"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5</a:t>
            </a: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年毎</a:t>
            </a:r>
            <a:endPar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サービス（児童発達支援）管理責任者として継続</a:t>
            </a:r>
          </a:p>
        </p:txBody>
      </p:sp>
    </p:spTree>
    <p:extLst>
      <p:ext uri="{BB962C8B-B14F-4D97-AF65-F5344CB8AC3E}">
        <p14:creationId xmlns:p14="http://schemas.microsoft.com/office/powerpoint/2010/main" val="3088465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3"/>
          <p:cNvGraphicFramePr>
            <a:graphicFrameLocks noGrp="1"/>
          </p:cNvGraphicFramePr>
          <p:nvPr>
            <p:extLst>
              <p:ext uri="{D42A27DB-BD31-4B8C-83A1-F6EECF244321}">
                <p14:modId xmlns:p14="http://schemas.microsoft.com/office/powerpoint/2010/main" val="1920280309"/>
              </p:ext>
            </p:extLst>
          </p:nvPr>
        </p:nvGraphicFramePr>
        <p:xfrm>
          <a:off x="283200" y="548769"/>
          <a:ext cx="7538510" cy="1710930"/>
        </p:xfrm>
        <a:graphic>
          <a:graphicData uri="http://schemas.openxmlformats.org/drawingml/2006/table">
            <a:tbl>
              <a:tblPr firstRow="1" bandRow="1">
                <a:tableStyleId>{2D5ABB26-0587-4C30-8999-92F81FD0307C}</a:tableStyleId>
              </a:tblPr>
              <a:tblGrid>
                <a:gridCol w="755106">
                  <a:extLst>
                    <a:ext uri="{9D8B030D-6E8A-4147-A177-3AD203B41FA5}">
                      <a16:colId xmlns:a16="http://schemas.microsoft.com/office/drawing/2014/main" val="20000"/>
                    </a:ext>
                  </a:extLst>
                </a:gridCol>
                <a:gridCol w="5721372">
                  <a:extLst>
                    <a:ext uri="{9D8B030D-6E8A-4147-A177-3AD203B41FA5}">
                      <a16:colId xmlns:a16="http://schemas.microsoft.com/office/drawing/2014/main" val="20001"/>
                    </a:ext>
                  </a:extLst>
                </a:gridCol>
                <a:gridCol w="1062032">
                  <a:extLst>
                    <a:ext uri="{9D8B030D-6E8A-4147-A177-3AD203B41FA5}">
                      <a16:colId xmlns:a16="http://schemas.microsoft.com/office/drawing/2014/main" val="20002"/>
                    </a:ext>
                  </a:extLst>
                </a:gridCol>
              </a:tblGrid>
              <a:tr h="264879">
                <a:tc gridSpan="2">
                  <a:txBody>
                    <a:bodyPr/>
                    <a:lstStyle/>
                    <a:p>
                      <a:pPr marL="1270" algn="ctr">
                        <a:lnSpc>
                          <a:spcPct val="100000"/>
                        </a:lnSpc>
                        <a:spcBef>
                          <a:spcPts val="405"/>
                        </a:spcBef>
                      </a:pPr>
                      <a:r>
                        <a:rPr sz="1050" b="1" dirty="0">
                          <a:solidFill>
                            <a:srgbClr val="FFFFFF"/>
                          </a:solidFill>
                          <a:latin typeface="ＭＳ Ｐゴシック" panose="020B0600070205080204" pitchFamily="50" charset="-128"/>
                          <a:ea typeface="ＭＳ Ｐゴシック" panose="020B0600070205080204" pitchFamily="50" charset="-128"/>
                          <a:cs typeface="ＭＳ Ｐゴシック"/>
                        </a:rPr>
                        <a:t>基</a:t>
                      </a:r>
                      <a:r>
                        <a:rPr sz="1050" b="1" spc="-10" dirty="0">
                          <a:solidFill>
                            <a:srgbClr val="FFFFFF"/>
                          </a:solidFill>
                          <a:latin typeface="ＭＳ Ｐゴシック" panose="020B0600070205080204" pitchFamily="50" charset="-128"/>
                          <a:ea typeface="ＭＳ Ｐゴシック" panose="020B0600070205080204" pitchFamily="50" charset="-128"/>
                          <a:cs typeface="ＭＳ Ｐゴシック"/>
                        </a:rPr>
                        <a:t>礎研修</a:t>
                      </a:r>
                      <a:r>
                        <a:rPr sz="1050" b="1" spc="-20" dirty="0">
                          <a:solidFill>
                            <a:srgbClr val="FFFFFF"/>
                          </a:solidFill>
                          <a:latin typeface="ＭＳ Ｐゴシック" panose="020B0600070205080204" pitchFamily="50" charset="-128"/>
                          <a:ea typeface="ＭＳ Ｐゴシック" panose="020B0600070205080204" pitchFamily="50" charset="-128"/>
                          <a:cs typeface="ＭＳ Ｐゴシック"/>
                        </a:rPr>
                        <a:t>（</a:t>
                      </a:r>
                      <a:r>
                        <a:rPr sz="1050" b="1" spc="-15" dirty="0">
                          <a:solidFill>
                            <a:srgbClr val="FFFFFF"/>
                          </a:solidFill>
                          <a:latin typeface="ＭＳ Ｐゴシック" panose="020B0600070205080204" pitchFamily="50" charset="-128"/>
                          <a:ea typeface="ＭＳ Ｐゴシック" panose="020B0600070205080204" pitchFamily="50" charset="-128"/>
                          <a:cs typeface="ＭＳ Ｐゴシック"/>
                        </a:rPr>
                        <a:t>うち</a:t>
                      </a:r>
                      <a:r>
                        <a:rPr sz="1050" b="1" spc="-25" dirty="0">
                          <a:solidFill>
                            <a:srgbClr val="FFFFFF"/>
                          </a:solidFill>
                          <a:latin typeface="ＭＳ Ｐゴシック" panose="020B0600070205080204" pitchFamily="50" charset="-128"/>
                          <a:ea typeface="ＭＳ Ｐゴシック" panose="020B0600070205080204" pitchFamily="50" charset="-128"/>
                          <a:cs typeface="ＭＳ Ｐゴシック"/>
                        </a:rPr>
                        <a:t>相</a:t>
                      </a:r>
                      <a:r>
                        <a:rPr sz="1050" b="1" spc="-10" dirty="0">
                          <a:solidFill>
                            <a:srgbClr val="FFFFFF"/>
                          </a:solidFill>
                          <a:latin typeface="ＭＳ Ｐゴシック" panose="020B0600070205080204" pitchFamily="50" charset="-128"/>
                          <a:ea typeface="ＭＳ Ｐゴシック" panose="020B0600070205080204" pitchFamily="50" charset="-128"/>
                          <a:cs typeface="ＭＳ Ｐゴシック"/>
                        </a:rPr>
                        <a:t>談</a:t>
                      </a:r>
                      <a:r>
                        <a:rPr sz="1050" b="1" spc="-25" dirty="0">
                          <a:solidFill>
                            <a:srgbClr val="FFFFFF"/>
                          </a:solidFill>
                          <a:latin typeface="ＭＳ Ｐゴシック" panose="020B0600070205080204" pitchFamily="50" charset="-128"/>
                          <a:ea typeface="ＭＳ Ｐゴシック" panose="020B0600070205080204" pitchFamily="50" charset="-128"/>
                          <a:cs typeface="ＭＳ Ｐゴシック"/>
                        </a:rPr>
                        <a:t>支</a:t>
                      </a:r>
                      <a:r>
                        <a:rPr sz="1050" b="1" spc="-10" dirty="0">
                          <a:solidFill>
                            <a:srgbClr val="FFFFFF"/>
                          </a:solidFill>
                          <a:latin typeface="ＭＳ Ｐゴシック" panose="020B0600070205080204" pitchFamily="50" charset="-128"/>
                          <a:ea typeface="ＭＳ Ｐゴシック" panose="020B0600070205080204" pitchFamily="50" charset="-128"/>
                          <a:cs typeface="ＭＳ Ｐゴシック"/>
                        </a:rPr>
                        <a:t>援</a:t>
                      </a:r>
                      <a:r>
                        <a:rPr sz="1050" b="1" spc="-25" dirty="0">
                          <a:solidFill>
                            <a:srgbClr val="FFFFFF"/>
                          </a:solidFill>
                          <a:latin typeface="ＭＳ Ｐゴシック" panose="020B0600070205080204" pitchFamily="50" charset="-128"/>
                          <a:ea typeface="ＭＳ Ｐゴシック" panose="020B0600070205080204" pitchFamily="50" charset="-128"/>
                          <a:cs typeface="ＭＳ Ｐゴシック"/>
                        </a:rPr>
                        <a:t>従</a:t>
                      </a:r>
                      <a:r>
                        <a:rPr sz="1050" b="1" spc="-10" dirty="0">
                          <a:solidFill>
                            <a:srgbClr val="FFFFFF"/>
                          </a:solidFill>
                          <a:latin typeface="ＭＳ Ｐゴシック" panose="020B0600070205080204" pitchFamily="50" charset="-128"/>
                          <a:ea typeface="ＭＳ Ｐゴシック" panose="020B0600070205080204" pitchFamily="50" charset="-128"/>
                          <a:cs typeface="ＭＳ Ｐゴシック"/>
                        </a:rPr>
                        <a:t>事</a:t>
                      </a:r>
                      <a:r>
                        <a:rPr sz="1050" b="1" spc="-25" dirty="0">
                          <a:solidFill>
                            <a:srgbClr val="FFFFFF"/>
                          </a:solidFill>
                          <a:latin typeface="ＭＳ Ｐゴシック" panose="020B0600070205080204" pitchFamily="50" charset="-128"/>
                          <a:ea typeface="ＭＳ Ｐゴシック" panose="020B0600070205080204" pitchFamily="50" charset="-128"/>
                          <a:cs typeface="ＭＳ Ｐゴシック"/>
                        </a:rPr>
                        <a:t>者</a:t>
                      </a:r>
                      <a:r>
                        <a:rPr sz="1050" b="1" spc="-10" dirty="0">
                          <a:solidFill>
                            <a:srgbClr val="FFFFFF"/>
                          </a:solidFill>
                          <a:latin typeface="ＭＳ Ｐゴシック" panose="020B0600070205080204" pitchFamily="50" charset="-128"/>
                          <a:ea typeface="ＭＳ Ｐゴシック" panose="020B0600070205080204" pitchFamily="50" charset="-128"/>
                          <a:cs typeface="ＭＳ Ｐゴシック"/>
                        </a:rPr>
                        <a:t>初</a:t>
                      </a:r>
                      <a:r>
                        <a:rPr sz="1050" b="1" spc="-25" dirty="0">
                          <a:solidFill>
                            <a:srgbClr val="FFFFFF"/>
                          </a:solidFill>
                          <a:latin typeface="ＭＳ Ｐゴシック" panose="020B0600070205080204" pitchFamily="50" charset="-128"/>
                          <a:ea typeface="ＭＳ Ｐゴシック" panose="020B0600070205080204" pitchFamily="50" charset="-128"/>
                          <a:cs typeface="ＭＳ Ｐゴシック"/>
                        </a:rPr>
                        <a:t>任</a:t>
                      </a:r>
                      <a:r>
                        <a:rPr sz="1050" b="1" spc="-10" dirty="0">
                          <a:solidFill>
                            <a:srgbClr val="FFFFFF"/>
                          </a:solidFill>
                          <a:latin typeface="ＭＳ Ｐゴシック" panose="020B0600070205080204" pitchFamily="50" charset="-128"/>
                          <a:ea typeface="ＭＳ Ｐゴシック" panose="020B0600070205080204" pitchFamily="50" charset="-128"/>
                          <a:cs typeface="ＭＳ Ｐゴシック"/>
                        </a:rPr>
                        <a:t>者</a:t>
                      </a:r>
                      <a:r>
                        <a:rPr sz="1050" b="1" spc="-25" dirty="0">
                          <a:solidFill>
                            <a:srgbClr val="FFFFFF"/>
                          </a:solidFill>
                          <a:latin typeface="ＭＳ Ｐゴシック" panose="020B0600070205080204" pitchFamily="50" charset="-128"/>
                          <a:ea typeface="ＭＳ Ｐゴシック" panose="020B0600070205080204" pitchFamily="50" charset="-128"/>
                          <a:cs typeface="ＭＳ Ｐゴシック"/>
                        </a:rPr>
                        <a:t>研</a:t>
                      </a:r>
                      <a:r>
                        <a:rPr sz="1050" b="1" spc="-10" dirty="0">
                          <a:solidFill>
                            <a:srgbClr val="FFFFFF"/>
                          </a:solidFill>
                          <a:latin typeface="ＭＳ Ｐゴシック" panose="020B0600070205080204" pitchFamily="50" charset="-128"/>
                          <a:ea typeface="ＭＳ Ｐゴシック" panose="020B0600070205080204" pitchFamily="50" charset="-128"/>
                          <a:cs typeface="ＭＳ Ｐゴシック"/>
                        </a:rPr>
                        <a:t>修</a:t>
                      </a:r>
                      <a:r>
                        <a:rPr sz="1050" b="1" spc="-25" dirty="0">
                          <a:solidFill>
                            <a:srgbClr val="FFFFFF"/>
                          </a:solidFill>
                          <a:latin typeface="ＭＳ Ｐゴシック" panose="020B0600070205080204" pitchFamily="50" charset="-128"/>
                          <a:ea typeface="ＭＳ Ｐゴシック" panose="020B0600070205080204" pitchFamily="50" charset="-128"/>
                          <a:cs typeface="ＭＳ Ｐゴシック"/>
                        </a:rPr>
                        <a:t>講</a:t>
                      </a:r>
                      <a:r>
                        <a:rPr sz="1050" b="1" spc="-65" dirty="0">
                          <a:solidFill>
                            <a:srgbClr val="FFFFFF"/>
                          </a:solidFill>
                          <a:latin typeface="ＭＳ Ｐゴシック" panose="020B0600070205080204" pitchFamily="50" charset="-128"/>
                          <a:ea typeface="ＭＳ Ｐゴシック" panose="020B0600070205080204" pitchFamily="50" charset="-128"/>
                          <a:cs typeface="ＭＳ Ｐゴシック"/>
                        </a:rPr>
                        <a:t>義</a:t>
                      </a:r>
                      <a:r>
                        <a:rPr sz="1050" b="1" spc="-15" dirty="0">
                          <a:solidFill>
                            <a:srgbClr val="FFFFFF"/>
                          </a:solidFill>
                          <a:latin typeface="ＭＳ Ｐゴシック" panose="020B0600070205080204" pitchFamily="50" charset="-128"/>
                          <a:ea typeface="ＭＳ Ｐゴシック" panose="020B0600070205080204" pitchFamily="50" charset="-128"/>
                          <a:cs typeface="ＭＳ Ｐゴシック"/>
                        </a:rPr>
                        <a:t>部</a:t>
                      </a:r>
                      <a:r>
                        <a:rPr sz="1050" b="1" spc="-25" dirty="0">
                          <a:solidFill>
                            <a:srgbClr val="FFFFFF"/>
                          </a:solidFill>
                          <a:latin typeface="ＭＳ Ｐゴシック" panose="020B0600070205080204" pitchFamily="50" charset="-128"/>
                          <a:ea typeface="ＭＳ Ｐゴシック" panose="020B0600070205080204" pitchFamily="50" charset="-128"/>
                          <a:cs typeface="ＭＳ Ｐゴシック"/>
                        </a:rPr>
                        <a:t>分</a:t>
                      </a:r>
                      <a:r>
                        <a:rPr sz="1050" b="1" spc="-5" dirty="0">
                          <a:solidFill>
                            <a:srgbClr val="FFFFFF"/>
                          </a:solidFill>
                          <a:latin typeface="ＭＳ Ｐゴシック" panose="020B0600070205080204" pitchFamily="50" charset="-128"/>
                          <a:ea typeface="ＭＳ Ｐゴシック" panose="020B0600070205080204" pitchFamily="50" charset="-128"/>
                          <a:cs typeface="ＭＳ Ｐゴシック"/>
                        </a:rPr>
                        <a:t>）</a:t>
                      </a:r>
                      <a:endParaRPr sz="1050" dirty="0">
                        <a:latin typeface="ＭＳ Ｐゴシック" panose="020B0600070205080204" pitchFamily="50" charset="-128"/>
                        <a:ea typeface="ＭＳ Ｐゴシック" panose="020B0600070205080204" pitchFamily="50" charset="-128"/>
                        <a:cs typeface="ＭＳ Ｐゴシック"/>
                      </a:endParaRPr>
                    </a:p>
                  </a:txBody>
                  <a:tcPr marL="0" marR="0" marT="514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00AFEF"/>
                    </a:solidFill>
                  </a:tcPr>
                </a:tc>
                <a:tc hMerge="1">
                  <a:txBody>
                    <a:bodyPr/>
                    <a:lstStyle/>
                    <a:p>
                      <a:endParaRPr/>
                    </a:p>
                  </a:txBody>
                  <a:tcPr marL="0" marR="0" marT="0" marB="0"/>
                </a:tc>
                <a:tc>
                  <a:txBody>
                    <a:bodyPr/>
                    <a:lstStyle/>
                    <a:p>
                      <a:pPr marR="93345" algn="r">
                        <a:lnSpc>
                          <a:spcPct val="100000"/>
                        </a:lnSpc>
                        <a:spcBef>
                          <a:spcPts val="405"/>
                        </a:spcBef>
                      </a:pPr>
                      <a:r>
                        <a:rPr sz="1050" dirty="0">
                          <a:solidFill>
                            <a:srgbClr val="FFFFFF"/>
                          </a:solidFill>
                          <a:latin typeface="ＭＳ Ｐゴシック" panose="020B0600070205080204" pitchFamily="50" charset="-128"/>
                          <a:ea typeface="ＭＳ Ｐゴシック" panose="020B0600070205080204" pitchFamily="50" charset="-128"/>
                          <a:cs typeface="ＭＳ Ｐゴシック"/>
                        </a:rPr>
                        <a:t>時間数</a:t>
                      </a:r>
                      <a:endParaRPr sz="1050">
                        <a:latin typeface="ＭＳ Ｐゴシック" panose="020B0600070205080204" pitchFamily="50" charset="-128"/>
                        <a:ea typeface="ＭＳ Ｐゴシック" panose="020B0600070205080204" pitchFamily="50" charset="-128"/>
                        <a:cs typeface="ＭＳ Ｐゴシック"/>
                      </a:endParaRPr>
                    </a:p>
                  </a:txBody>
                  <a:tcPr marL="0" marR="0" marT="514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00AFEF"/>
                    </a:solidFill>
                  </a:tcPr>
                </a:tc>
                <a:extLst>
                  <a:ext uri="{0D108BD9-81ED-4DB2-BD59-A6C34878D82A}">
                    <a16:rowId xmlns:a16="http://schemas.microsoft.com/office/drawing/2014/main" val="10000"/>
                  </a:ext>
                </a:extLst>
              </a:tr>
              <a:tr h="493944">
                <a:tc rowSpan="3">
                  <a:txBody>
                    <a:bodyPr/>
                    <a:lstStyle/>
                    <a:p>
                      <a:pPr>
                        <a:lnSpc>
                          <a:spcPct val="100000"/>
                        </a:lnSpc>
                      </a:pPr>
                      <a:endParaRPr sz="1000" dirty="0">
                        <a:latin typeface="Times New Roman"/>
                        <a:cs typeface="Times New Roman"/>
                      </a:endParaRPr>
                    </a:p>
                    <a:p>
                      <a:pPr>
                        <a:lnSpc>
                          <a:spcPct val="100000"/>
                        </a:lnSpc>
                      </a:pPr>
                      <a:endParaRPr sz="1000" dirty="0">
                        <a:latin typeface="Times New Roman"/>
                        <a:cs typeface="Times New Roman"/>
                      </a:endParaRPr>
                    </a:p>
                    <a:p>
                      <a:pPr algn="ctr">
                        <a:lnSpc>
                          <a:spcPct val="100000"/>
                        </a:lnSpc>
                      </a:pPr>
                      <a:endParaRPr sz="1000" dirty="0">
                        <a:latin typeface="Times New Roman"/>
                        <a:cs typeface="Times New Roman"/>
                      </a:endParaRPr>
                    </a:p>
                    <a:p>
                      <a:pPr>
                        <a:lnSpc>
                          <a:spcPct val="100000"/>
                        </a:lnSpc>
                        <a:spcBef>
                          <a:spcPts val="5"/>
                        </a:spcBef>
                      </a:pPr>
                      <a:endParaRPr sz="850" dirty="0">
                        <a:latin typeface="Times New Roman"/>
                        <a:cs typeface="Times New Roman"/>
                      </a:endParaRPr>
                    </a:p>
                    <a:p>
                      <a:pPr marL="92075">
                        <a:lnSpc>
                          <a:spcPct val="100000"/>
                        </a:lnSpc>
                      </a:pPr>
                      <a:r>
                        <a:rPr sz="1000" spc="-5" dirty="0">
                          <a:latin typeface="ＭＳ Ｐゴシック"/>
                          <a:cs typeface="ＭＳ Ｐゴシック"/>
                        </a:rPr>
                        <a:t>講義</a:t>
                      </a:r>
                      <a:endParaRPr sz="1000" dirty="0">
                        <a:latin typeface="ＭＳ Ｐゴシック"/>
                        <a:cs typeface="ＭＳ Ｐゴシック"/>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marR="203200">
                        <a:lnSpc>
                          <a:spcPts val="1130"/>
                        </a:lnSpc>
                        <a:spcBef>
                          <a:spcPts val="484"/>
                        </a:spcBef>
                      </a:pPr>
                      <a:r>
                        <a:rPr sz="1000" spc="-5" dirty="0">
                          <a:latin typeface="ＭＳ Ｐゴシック" panose="020B0600070205080204" pitchFamily="50" charset="-128"/>
                          <a:ea typeface="ＭＳ Ｐゴシック" panose="020B0600070205080204" pitchFamily="50" charset="-128"/>
                          <a:cs typeface="ＭＳ Ｐゴシック"/>
                        </a:rPr>
                        <a:t>１</a:t>
                      </a:r>
                      <a:r>
                        <a:rPr sz="1000" spc="285" dirty="0">
                          <a:latin typeface="ＭＳ Ｐゴシック" panose="020B0600070205080204" pitchFamily="50" charset="-128"/>
                          <a:ea typeface="ＭＳ Ｐゴシック" panose="020B0600070205080204" pitchFamily="50" charset="-128"/>
                          <a:cs typeface="ＭＳ Ｐゴシック"/>
                        </a:rPr>
                        <a:t> </a:t>
                      </a:r>
                      <a:r>
                        <a:rPr sz="1000" spc="-5" dirty="0" err="1">
                          <a:latin typeface="ＭＳ Ｐゴシック" panose="020B0600070205080204" pitchFamily="50" charset="-128"/>
                          <a:ea typeface="ＭＳ Ｐゴシック" panose="020B0600070205080204" pitchFamily="50" charset="-128"/>
                          <a:cs typeface="ＭＳ Ｐゴシック"/>
                        </a:rPr>
                        <a:t>障害者の地域支援と相談支援従事者</a:t>
                      </a:r>
                      <a:r>
                        <a:rPr sz="1000" dirty="0" err="1">
                          <a:latin typeface="ＭＳ Ｐゴシック" panose="020B0600070205080204" pitchFamily="50" charset="-128"/>
                          <a:ea typeface="ＭＳ Ｐゴシック" panose="020B0600070205080204" pitchFamily="50" charset="-128"/>
                          <a:cs typeface="ＭＳ Ｐゴシック"/>
                        </a:rPr>
                        <a:t>（</a:t>
                      </a:r>
                      <a:r>
                        <a:rPr sz="1000" spc="-5" dirty="0" err="1">
                          <a:latin typeface="ＭＳ Ｐゴシック" panose="020B0600070205080204" pitchFamily="50" charset="-128"/>
                          <a:ea typeface="ＭＳ Ｐゴシック" panose="020B0600070205080204" pitchFamily="50" charset="-128"/>
                          <a:cs typeface="ＭＳ Ｐゴシック"/>
                        </a:rPr>
                        <a:t>サー</a:t>
                      </a:r>
                      <a:r>
                        <a:rPr sz="1000" dirty="0" err="1">
                          <a:latin typeface="ＭＳ Ｐゴシック" panose="020B0600070205080204" pitchFamily="50" charset="-128"/>
                          <a:ea typeface="ＭＳ Ｐゴシック" panose="020B0600070205080204" pitchFamily="50" charset="-128"/>
                          <a:cs typeface="ＭＳ Ｐゴシック"/>
                        </a:rPr>
                        <a:t>ビ</a:t>
                      </a:r>
                      <a:r>
                        <a:rPr sz="1000" spc="-10" dirty="0" err="1">
                          <a:latin typeface="ＭＳ Ｐゴシック" panose="020B0600070205080204" pitchFamily="50" charset="-128"/>
                          <a:ea typeface="ＭＳ Ｐゴシック" panose="020B0600070205080204" pitchFamily="50" charset="-128"/>
                          <a:cs typeface="ＭＳ Ｐゴシック"/>
                        </a:rPr>
                        <a:t>ス</a:t>
                      </a:r>
                      <a:r>
                        <a:rPr sz="1000" spc="5" dirty="0" err="1">
                          <a:latin typeface="ＭＳ Ｐゴシック" panose="020B0600070205080204" pitchFamily="50" charset="-128"/>
                          <a:ea typeface="ＭＳ Ｐゴシック" panose="020B0600070205080204" pitchFamily="50" charset="-128"/>
                          <a:cs typeface="ＭＳ Ｐゴシック"/>
                        </a:rPr>
                        <a:t>管</a:t>
                      </a:r>
                      <a:r>
                        <a:rPr sz="1000" spc="-5" dirty="0" err="1">
                          <a:latin typeface="ＭＳ Ｐゴシック" panose="020B0600070205080204" pitchFamily="50" charset="-128"/>
                          <a:ea typeface="ＭＳ Ｐゴシック" panose="020B0600070205080204" pitchFamily="50" charset="-128"/>
                          <a:cs typeface="ＭＳ Ｐゴシック"/>
                        </a:rPr>
                        <a:t>理責任者</a:t>
                      </a:r>
                      <a:r>
                        <a:rPr sz="1000" dirty="0" err="1">
                          <a:latin typeface="ＭＳ Ｐゴシック" panose="020B0600070205080204" pitchFamily="50" charset="-128"/>
                          <a:ea typeface="ＭＳ Ｐゴシック" panose="020B0600070205080204" pitchFamily="50" charset="-128"/>
                          <a:cs typeface="ＭＳ Ｐゴシック"/>
                        </a:rPr>
                        <a:t>・</a:t>
                      </a:r>
                      <a:r>
                        <a:rPr sz="1000" spc="-5" dirty="0" err="1">
                          <a:latin typeface="ＭＳ Ｐゴシック" panose="020B0600070205080204" pitchFamily="50" charset="-128"/>
                          <a:ea typeface="ＭＳ Ｐゴシック" panose="020B0600070205080204" pitchFamily="50" charset="-128"/>
                          <a:cs typeface="ＭＳ Ｐゴシック"/>
                        </a:rPr>
                        <a:t>児童発達支援管理責任者</a:t>
                      </a:r>
                      <a:r>
                        <a:rPr sz="1000" dirty="0" err="1">
                          <a:latin typeface="ＭＳ Ｐゴシック" panose="020B0600070205080204" pitchFamily="50" charset="-128"/>
                          <a:ea typeface="ＭＳ Ｐゴシック" panose="020B0600070205080204" pitchFamily="50" charset="-128"/>
                          <a:cs typeface="ＭＳ Ｐゴシック"/>
                        </a:rPr>
                        <a:t>）</a:t>
                      </a:r>
                      <a:r>
                        <a:rPr sz="1000" spc="-5" dirty="0" err="1">
                          <a:latin typeface="ＭＳ Ｐゴシック" panose="020B0600070205080204" pitchFamily="50" charset="-128"/>
                          <a:ea typeface="ＭＳ Ｐゴシック" panose="020B0600070205080204" pitchFamily="50" charset="-128"/>
                          <a:cs typeface="ＭＳ Ｐゴシック"/>
                        </a:rPr>
                        <a:t>の役割に関す</a:t>
                      </a:r>
                      <a:r>
                        <a:rPr sz="1000" dirty="0" err="1">
                          <a:latin typeface="ＭＳ Ｐゴシック" panose="020B0600070205080204" pitchFamily="50" charset="-128"/>
                          <a:ea typeface="ＭＳ Ｐゴシック" panose="020B0600070205080204" pitchFamily="50" charset="-128"/>
                          <a:cs typeface="ＭＳ Ｐゴシック"/>
                        </a:rPr>
                        <a:t>る</a:t>
                      </a:r>
                      <a:r>
                        <a:rPr sz="1000" spc="5" dirty="0" err="1">
                          <a:latin typeface="ＭＳ Ｐゴシック" panose="020B0600070205080204" pitchFamily="50" charset="-128"/>
                          <a:ea typeface="ＭＳ Ｐゴシック" panose="020B0600070205080204" pitchFamily="50" charset="-128"/>
                          <a:cs typeface="ＭＳ Ｐゴシック"/>
                        </a:rPr>
                        <a:t>講</a:t>
                      </a:r>
                      <a:r>
                        <a:rPr sz="1000" spc="-5" dirty="0" err="1">
                          <a:latin typeface="ＭＳ Ｐゴシック" panose="020B0600070205080204" pitchFamily="50" charset="-128"/>
                          <a:ea typeface="ＭＳ Ｐゴシック" panose="020B0600070205080204" pitchFamily="50" charset="-128"/>
                          <a:cs typeface="ＭＳ Ｐゴシック"/>
                        </a:rPr>
                        <a:t>義</a:t>
                      </a:r>
                      <a:endParaRPr sz="1000" dirty="0">
                        <a:latin typeface="ＭＳ Ｐゴシック" panose="020B0600070205080204" pitchFamily="50" charset="-128"/>
                        <a:ea typeface="ＭＳ Ｐゴシック" panose="020B0600070205080204" pitchFamily="50" charset="-128"/>
                        <a:cs typeface="ＭＳ Ｐゴシック"/>
                      </a:endParaRPr>
                    </a:p>
                  </a:txBody>
                  <a:tcPr marL="0" marR="0" marT="61594"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185" algn="r">
                        <a:lnSpc>
                          <a:spcPct val="100000"/>
                        </a:lnSpc>
                        <a:spcBef>
                          <a:spcPts val="770"/>
                        </a:spcBef>
                      </a:pPr>
                      <a:r>
                        <a:rPr sz="1200" dirty="0">
                          <a:latin typeface="ＭＳ Ｐゴシック" panose="020B0600070205080204" pitchFamily="50" charset="-128"/>
                          <a:ea typeface="ＭＳ Ｐゴシック" panose="020B0600070205080204" pitchFamily="50" charset="-128"/>
                          <a:cs typeface="Calibri"/>
                        </a:rPr>
                        <a:t>5h</a:t>
                      </a:r>
                      <a:endParaRPr sz="1200">
                        <a:latin typeface="ＭＳ Ｐゴシック" panose="020B0600070205080204" pitchFamily="50" charset="-128"/>
                        <a:ea typeface="ＭＳ Ｐゴシック" panose="020B0600070205080204" pitchFamily="50" charset="-128"/>
                        <a:cs typeface="Calibri"/>
                      </a:endParaRPr>
                    </a:p>
                  </a:txBody>
                  <a:tcPr marL="0" marR="0" marT="9779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20624">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marR="100330">
                        <a:lnSpc>
                          <a:spcPct val="97000"/>
                        </a:lnSpc>
                        <a:spcBef>
                          <a:spcPts val="700"/>
                        </a:spcBef>
                      </a:pPr>
                      <a:r>
                        <a:rPr sz="1000" spc="-5" dirty="0">
                          <a:latin typeface="ＭＳ Ｐゴシック" panose="020B0600070205080204" pitchFamily="50" charset="-128"/>
                          <a:ea typeface="ＭＳ Ｐゴシック" panose="020B0600070205080204" pitchFamily="50" charset="-128"/>
                          <a:cs typeface="ＭＳ Ｐゴシック"/>
                        </a:rPr>
                        <a:t>２</a:t>
                      </a:r>
                      <a:r>
                        <a:rPr sz="1000" spc="5" dirty="0">
                          <a:latin typeface="ＭＳ Ｐゴシック" panose="020B0600070205080204" pitchFamily="50" charset="-128"/>
                          <a:ea typeface="ＭＳ Ｐゴシック" panose="020B0600070205080204" pitchFamily="50" charset="-128"/>
                          <a:cs typeface="ＭＳ Ｐゴシック"/>
                        </a:rPr>
                        <a:t> </a:t>
                      </a:r>
                      <a:r>
                        <a:rPr sz="1000" spc="-5" dirty="0">
                          <a:latin typeface="ＭＳ Ｐゴシック" panose="020B0600070205080204" pitchFamily="50" charset="-128"/>
                          <a:ea typeface="ＭＳ Ｐゴシック" panose="020B0600070205080204" pitchFamily="50" charset="-128"/>
                          <a:cs typeface="ＭＳ Ｐゴシック"/>
                        </a:rPr>
                        <a:t>障害者の日常生活及び社会生活を</a:t>
                      </a:r>
                      <a:r>
                        <a:rPr sz="1000" spc="5" dirty="0">
                          <a:latin typeface="ＭＳ Ｐゴシック" panose="020B0600070205080204" pitchFamily="50" charset="-128"/>
                          <a:ea typeface="ＭＳ Ｐゴシック" panose="020B0600070205080204" pitchFamily="50" charset="-128"/>
                          <a:cs typeface="ＭＳ Ｐゴシック"/>
                        </a:rPr>
                        <a:t>総</a:t>
                      </a:r>
                      <a:r>
                        <a:rPr sz="1000" spc="-5" dirty="0">
                          <a:latin typeface="ＭＳ Ｐゴシック" panose="020B0600070205080204" pitchFamily="50" charset="-128"/>
                          <a:ea typeface="ＭＳ Ｐゴシック" panose="020B0600070205080204" pitchFamily="50" charset="-128"/>
                          <a:cs typeface="ＭＳ Ｐゴシック"/>
                        </a:rPr>
                        <a:t>合的に</a:t>
                      </a:r>
                      <a:r>
                        <a:rPr sz="1000" spc="5" dirty="0">
                          <a:latin typeface="ＭＳ Ｐゴシック" panose="020B0600070205080204" pitchFamily="50" charset="-128"/>
                          <a:ea typeface="ＭＳ Ｐゴシック" panose="020B0600070205080204" pitchFamily="50" charset="-128"/>
                          <a:cs typeface="ＭＳ Ｐゴシック"/>
                        </a:rPr>
                        <a:t>支</a:t>
                      </a:r>
                      <a:r>
                        <a:rPr sz="1000" spc="-5" dirty="0">
                          <a:latin typeface="ＭＳ Ｐゴシック" panose="020B0600070205080204" pitchFamily="50" charset="-128"/>
                          <a:ea typeface="ＭＳ Ｐゴシック" panose="020B0600070205080204" pitchFamily="50" charset="-128"/>
                          <a:cs typeface="ＭＳ Ｐゴシック"/>
                        </a:rPr>
                        <a:t>援す</a:t>
                      </a:r>
                      <a:r>
                        <a:rPr sz="1000" dirty="0">
                          <a:latin typeface="ＭＳ Ｐゴシック" panose="020B0600070205080204" pitchFamily="50" charset="-128"/>
                          <a:ea typeface="ＭＳ Ｐゴシック" panose="020B0600070205080204" pitchFamily="50" charset="-128"/>
                          <a:cs typeface="ＭＳ Ｐゴシック"/>
                        </a:rPr>
                        <a:t>るた</a:t>
                      </a:r>
                      <a:r>
                        <a:rPr sz="1000" spc="-5" dirty="0">
                          <a:latin typeface="ＭＳ Ｐゴシック" panose="020B0600070205080204" pitchFamily="50" charset="-128"/>
                          <a:ea typeface="ＭＳ Ｐゴシック" panose="020B0600070205080204" pitchFamily="50" charset="-128"/>
                          <a:cs typeface="ＭＳ Ｐゴシック"/>
                        </a:rPr>
                        <a:t>め </a:t>
                      </a:r>
                      <a:r>
                        <a:rPr sz="1000" dirty="0">
                          <a:latin typeface="ＭＳ Ｐゴシック" panose="020B0600070205080204" pitchFamily="50" charset="-128"/>
                          <a:ea typeface="ＭＳ Ｐゴシック" panose="020B0600070205080204" pitchFamily="50" charset="-128"/>
                          <a:cs typeface="ＭＳ Ｐゴシック"/>
                        </a:rPr>
                        <a:t>の法律及び児童福祉法の概要並</a:t>
                      </a:r>
                      <a:r>
                        <a:rPr sz="1000" spc="5" dirty="0">
                          <a:latin typeface="ＭＳ Ｐゴシック" panose="020B0600070205080204" pitchFamily="50" charset="-128"/>
                          <a:ea typeface="ＭＳ Ｐゴシック" panose="020B0600070205080204" pitchFamily="50" charset="-128"/>
                          <a:cs typeface="ＭＳ Ｐゴシック"/>
                        </a:rPr>
                        <a:t>び</a:t>
                      </a:r>
                      <a:r>
                        <a:rPr sz="1000" spc="-5" dirty="0">
                          <a:latin typeface="ＭＳ Ｐゴシック" panose="020B0600070205080204" pitchFamily="50" charset="-128"/>
                          <a:ea typeface="ＭＳ Ｐゴシック" panose="020B0600070205080204" pitchFamily="50" charset="-128"/>
                          <a:cs typeface="ＭＳ Ｐゴシック"/>
                        </a:rPr>
                        <a:t>にサー</a:t>
                      </a:r>
                      <a:r>
                        <a:rPr sz="1000" dirty="0">
                          <a:latin typeface="ＭＳ Ｐゴシック" panose="020B0600070205080204" pitchFamily="50" charset="-128"/>
                          <a:ea typeface="ＭＳ Ｐゴシック" panose="020B0600070205080204" pitchFamily="50" charset="-128"/>
                          <a:cs typeface="ＭＳ Ｐゴシック"/>
                        </a:rPr>
                        <a:t>ビ</a:t>
                      </a:r>
                      <a:r>
                        <a:rPr sz="1000" spc="10" dirty="0">
                          <a:latin typeface="ＭＳ Ｐゴシック" panose="020B0600070205080204" pitchFamily="50" charset="-128"/>
                          <a:ea typeface="ＭＳ Ｐゴシック" panose="020B0600070205080204" pitchFamily="50" charset="-128"/>
                          <a:cs typeface="ＭＳ Ｐゴシック"/>
                        </a:rPr>
                        <a:t>ス</a:t>
                      </a:r>
                      <a:r>
                        <a:rPr sz="1000" dirty="0">
                          <a:latin typeface="ＭＳ Ｐゴシック" panose="020B0600070205080204" pitchFamily="50" charset="-128"/>
                          <a:ea typeface="ＭＳ Ｐゴシック" panose="020B0600070205080204" pitchFamily="50" charset="-128"/>
                          <a:cs typeface="ＭＳ Ｐゴシック"/>
                        </a:rPr>
                        <a:t>提供</a:t>
                      </a:r>
                      <a:r>
                        <a:rPr sz="1000" spc="10" dirty="0">
                          <a:latin typeface="ＭＳ Ｐゴシック" panose="020B0600070205080204" pitchFamily="50" charset="-128"/>
                          <a:ea typeface="ＭＳ Ｐゴシック" panose="020B0600070205080204" pitchFamily="50" charset="-128"/>
                          <a:cs typeface="ＭＳ Ｐゴシック"/>
                        </a:rPr>
                        <a:t>の</a:t>
                      </a:r>
                      <a:r>
                        <a:rPr sz="1000" spc="-5" dirty="0">
                          <a:latin typeface="ＭＳ Ｐゴシック" panose="020B0600070205080204" pitchFamily="50" charset="-128"/>
                          <a:ea typeface="ＭＳ Ｐゴシック" panose="020B0600070205080204" pitchFamily="50" charset="-128"/>
                          <a:cs typeface="ＭＳ Ｐゴシック"/>
                        </a:rPr>
                        <a:t>プ</a:t>
                      </a:r>
                      <a:r>
                        <a:rPr sz="1000" dirty="0">
                          <a:latin typeface="ＭＳ Ｐゴシック" panose="020B0600070205080204" pitchFamily="50" charset="-128"/>
                          <a:ea typeface="ＭＳ Ｐゴシック" panose="020B0600070205080204" pitchFamily="50" charset="-128"/>
                          <a:cs typeface="ＭＳ Ｐゴシック"/>
                        </a:rPr>
                        <a:t>ロ</a:t>
                      </a:r>
                      <a:r>
                        <a:rPr sz="1000" spc="-5" dirty="0">
                          <a:latin typeface="ＭＳ Ｐゴシック" panose="020B0600070205080204" pitchFamily="50" charset="-128"/>
                          <a:ea typeface="ＭＳ Ｐゴシック" panose="020B0600070205080204" pitchFamily="50" charset="-128"/>
                          <a:cs typeface="ＭＳ Ｐゴシック"/>
                        </a:rPr>
                        <a:t>セス </a:t>
                      </a:r>
                      <a:r>
                        <a:rPr sz="1000" spc="-10" dirty="0">
                          <a:latin typeface="ＭＳ Ｐゴシック" panose="020B0600070205080204" pitchFamily="50" charset="-128"/>
                          <a:ea typeface="ＭＳ Ｐゴシック" panose="020B0600070205080204" pitchFamily="50" charset="-128"/>
                          <a:cs typeface="ＭＳ Ｐゴシック"/>
                        </a:rPr>
                        <a:t>に関す</a:t>
                      </a:r>
                      <a:r>
                        <a:rPr sz="1000" spc="-5" dirty="0">
                          <a:latin typeface="ＭＳ Ｐゴシック" panose="020B0600070205080204" pitchFamily="50" charset="-128"/>
                          <a:ea typeface="ＭＳ Ｐゴシック" panose="020B0600070205080204" pitchFamily="50" charset="-128"/>
                          <a:cs typeface="ＭＳ Ｐゴシック"/>
                        </a:rPr>
                        <a:t>る講義</a:t>
                      </a:r>
                      <a:endParaRPr sz="1000" dirty="0">
                        <a:latin typeface="ＭＳ Ｐゴシック" panose="020B0600070205080204" pitchFamily="50" charset="-128"/>
                        <a:ea typeface="ＭＳ Ｐゴシック" panose="020B0600070205080204" pitchFamily="50" charset="-128"/>
                        <a:cs typeface="ＭＳ Ｐゴシック"/>
                      </a:endParaRPr>
                    </a:p>
                  </a:txBody>
                  <a:tcPr marL="0" marR="0" marT="8890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185" algn="r">
                        <a:lnSpc>
                          <a:spcPct val="100000"/>
                        </a:lnSpc>
                      </a:pPr>
                      <a:r>
                        <a:rPr lang="en-US" altLang="ja-JP" sz="1200" dirty="0">
                          <a:latin typeface="ＭＳ Ｐゴシック" panose="020B0600070205080204" pitchFamily="50" charset="-128"/>
                          <a:ea typeface="ＭＳ Ｐゴシック" panose="020B0600070205080204" pitchFamily="50" charset="-128"/>
                          <a:cs typeface="Calibri"/>
                        </a:rPr>
                        <a:t>3</a:t>
                      </a:r>
                      <a:r>
                        <a:rPr sz="1200" dirty="0">
                          <a:latin typeface="ＭＳ Ｐゴシック" panose="020B0600070205080204" pitchFamily="50" charset="-128"/>
                          <a:ea typeface="ＭＳ Ｐゴシック" panose="020B0600070205080204" pitchFamily="50" charset="-128"/>
                          <a:cs typeface="Calibri"/>
                        </a:rPr>
                        <a:t>h</a:t>
                      </a:r>
                    </a:p>
                  </a:txBody>
                  <a:tcPr marL="0" marR="0" marT="381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65742">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a:lnSpc>
                          <a:spcPct val="100000"/>
                        </a:lnSpc>
                        <a:spcBef>
                          <a:spcPts val="445"/>
                        </a:spcBef>
                      </a:pPr>
                      <a:r>
                        <a:rPr sz="1000" spc="-5" dirty="0">
                          <a:latin typeface="ＭＳ Ｐゴシック" panose="020B0600070205080204" pitchFamily="50" charset="-128"/>
                          <a:ea typeface="ＭＳ Ｐゴシック" panose="020B0600070205080204" pitchFamily="50" charset="-128"/>
                          <a:cs typeface="ＭＳ Ｐゴシック"/>
                        </a:rPr>
                        <a:t>３</a:t>
                      </a:r>
                      <a:r>
                        <a:rPr sz="1000" spc="40" dirty="0">
                          <a:latin typeface="ＭＳ Ｐゴシック" panose="020B0600070205080204" pitchFamily="50" charset="-128"/>
                          <a:ea typeface="ＭＳ Ｐゴシック" panose="020B0600070205080204" pitchFamily="50" charset="-128"/>
                          <a:cs typeface="ＭＳ Ｐゴシック"/>
                        </a:rPr>
                        <a:t> </a:t>
                      </a:r>
                      <a:r>
                        <a:rPr sz="1000" spc="-5" dirty="0">
                          <a:latin typeface="ＭＳ Ｐゴシック" panose="020B0600070205080204" pitchFamily="50" charset="-128"/>
                          <a:ea typeface="ＭＳ Ｐゴシック" panose="020B0600070205080204" pitchFamily="50" charset="-128"/>
                          <a:cs typeface="ＭＳ Ｐゴシック"/>
                        </a:rPr>
                        <a:t>相談支援に</a:t>
                      </a:r>
                      <a:r>
                        <a:rPr sz="1000" spc="-15" dirty="0">
                          <a:latin typeface="ＭＳ Ｐゴシック" panose="020B0600070205080204" pitchFamily="50" charset="-128"/>
                          <a:ea typeface="ＭＳ Ｐゴシック" panose="020B0600070205080204" pitchFamily="50" charset="-128"/>
                          <a:cs typeface="ＭＳ Ｐゴシック"/>
                        </a:rPr>
                        <a:t>おけ</a:t>
                      </a:r>
                      <a:r>
                        <a:rPr sz="1000" spc="-5" dirty="0">
                          <a:latin typeface="ＭＳ Ｐゴシック" panose="020B0600070205080204" pitchFamily="50" charset="-128"/>
                          <a:ea typeface="ＭＳ Ｐゴシック" panose="020B0600070205080204" pitchFamily="50" charset="-128"/>
                          <a:cs typeface="ＭＳ Ｐゴシック"/>
                        </a:rPr>
                        <a:t>るケア</a:t>
                      </a:r>
                      <a:r>
                        <a:rPr sz="1000" spc="-10" dirty="0">
                          <a:latin typeface="ＭＳ Ｐゴシック" panose="020B0600070205080204" pitchFamily="50" charset="-128"/>
                          <a:ea typeface="ＭＳ Ｐゴシック" panose="020B0600070205080204" pitchFamily="50" charset="-128"/>
                          <a:cs typeface="ＭＳ Ｐゴシック"/>
                        </a:rPr>
                        <a:t>マネ</a:t>
                      </a:r>
                      <a:r>
                        <a:rPr sz="1000" spc="-5" dirty="0">
                          <a:latin typeface="ＭＳ Ｐゴシック" panose="020B0600070205080204" pitchFamily="50" charset="-128"/>
                          <a:ea typeface="ＭＳ Ｐゴシック" panose="020B0600070205080204" pitchFamily="50" charset="-128"/>
                          <a:cs typeface="ＭＳ Ｐゴシック"/>
                        </a:rPr>
                        <a:t>ジメン</a:t>
                      </a:r>
                      <a:r>
                        <a:rPr sz="1000" spc="-10" dirty="0">
                          <a:latin typeface="ＭＳ Ｐゴシック" panose="020B0600070205080204" pitchFamily="50" charset="-128"/>
                          <a:ea typeface="ＭＳ Ｐゴシック" panose="020B0600070205080204" pitchFamily="50" charset="-128"/>
                          <a:cs typeface="ＭＳ Ｐゴシック"/>
                        </a:rPr>
                        <a:t>ト手</a:t>
                      </a:r>
                      <a:r>
                        <a:rPr sz="1000" spc="5" dirty="0">
                          <a:latin typeface="ＭＳ Ｐゴシック" panose="020B0600070205080204" pitchFamily="50" charset="-128"/>
                          <a:ea typeface="ＭＳ Ｐゴシック" panose="020B0600070205080204" pitchFamily="50" charset="-128"/>
                          <a:cs typeface="ＭＳ Ｐゴシック"/>
                        </a:rPr>
                        <a:t>法</a:t>
                      </a:r>
                      <a:r>
                        <a:rPr sz="1000" spc="-10" dirty="0">
                          <a:latin typeface="ＭＳ Ｐゴシック" panose="020B0600070205080204" pitchFamily="50" charset="-128"/>
                          <a:ea typeface="ＭＳ Ｐゴシック" panose="020B0600070205080204" pitchFamily="50" charset="-128"/>
                          <a:cs typeface="ＭＳ Ｐゴシック"/>
                        </a:rPr>
                        <a:t>に関す</a:t>
                      </a:r>
                      <a:r>
                        <a:rPr sz="1000" spc="-5" dirty="0">
                          <a:latin typeface="ＭＳ Ｐゴシック" panose="020B0600070205080204" pitchFamily="50" charset="-128"/>
                          <a:ea typeface="ＭＳ Ｐゴシック" panose="020B0600070205080204" pitchFamily="50" charset="-128"/>
                          <a:cs typeface="ＭＳ Ｐゴシック"/>
                        </a:rPr>
                        <a:t>る</a:t>
                      </a:r>
                      <a:r>
                        <a:rPr sz="1000" spc="5" dirty="0">
                          <a:latin typeface="ＭＳ Ｐゴシック" panose="020B0600070205080204" pitchFamily="50" charset="-128"/>
                          <a:ea typeface="ＭＳ Ｐゴシック" panose="020B0600070205080204" pitchFamily="50" charset="-128"/>
                          <a:cs typeface="ＭＳ Ｐゴシック"/>
                        </a:rPr>
                        <a:t>講</a:t>
                      </a:r>
                      <a:r>
                        <a:rPr sz="1000" spc="-5" dirty="0">
                          <a:latin typeface="ＭＳ Ｐゴシック" panose="020B0600070205080204" pitchFamily="50" charset="-128"/>
                          <a:ea typeface="ＭＳ Ｐゴシック" panose="020B0600070205080204" pitchFamily="50" charset="-128"/>
                          <a:cs typeface="ＭＳ Ｐゴシック"/>
                        </a:rPr>
                        <a:t>義</a:t>
                      </a:r>
                      <a:endParaRPr sz="1000" dirty="0">
                        <a:latin typeface="ＭＳ Ｐゴシック" panose="020B0600070205080204" pitchFamily="50" charset="-128"/>
                        <a:ea typeface="ＭＳ Ｐゴシック" panose="020B0600070205080204" pitchFamily="50" charset="-128"/>
                        <a:cs typeface="ＭＳ Ｐゴシック"/>
                      </a:endParaRPr>
                    </a:p>
                  </a:txBody>
                  <a:tcPr marL="0" marR="0" marT="56515"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185" algn="r">
                        <a:lnSpc>
                          <a:spcPct val="100000"/>
                        </a:lnSpc>
                        <a:spcBef>
                          <a:spcPts val="290"/>
                        </a:spcBef>
                      </a:pPr>
                      <a:r>
                        <a:rPr sz="1200" dirty="0">
                          <a:latin typeface="ＭＳ Ｐゴシック" panose="020B0600070205080204" pitchFamily="50" charset="-128"/>
                          <a:ea typeface="ＭＳ Ｐゴシック" panose="020B0600070205080204" pitchFamily="50" charset="-128"/>
                          <a:cs typeface="Calibri"/>
                        </a:rPr>
                        <a:t>3h</a:t>
                      </a:r>
                      <a:endParaRPr sz="1200">
                        <a:latin typeface="ＭＳ Ｐゴシック" panose="020B0600070205080204" pitchFamily="50" charset="-128"/>
                        <a:ea typeface="ＭＳ Ｐゴシック" panose="020B0600070205080204" pitchFamily="50" charset="-128"/>
                        <a:cs typeface="Calibri"/>
                      </a:endParaRP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265741">
                <a:tc>
                  <a:txBody>
                    <a:bodyPr/>
                    <a:lstStyle/>
                    <a:p>
                      <a:pPr>
                        <a:lnSpc>
                          <a:spcPct val="100000"/>
                        </a:lnSpc>
                      </a:pPr>
                      <a:endParaRPr sz="10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00AFEF"/>
                    </a:solidFill>
                  </a:tcPr>
                </a:tc>
                <a:tc>
                  <a:txBody>
                    <a:bodyPr/>
                    <a:lstStyle/>
                    <a:p>
                      <a:pPr marL="92075">
                        <a:lnSpc>
                          <a:spcPct val="100000"/>
                        </a:lnSpc>
                        <a:spcBef>
                          <a:spcPts val="380"/>
                        </a:spcBef>
                      </a:pPr>
                      <a:r>
                        <a:rPr sz="1100" dirty="0">
                          <a:solidFill>
                            <a:srgbClr val="FFFFFF"/>
                          </a:solidFill>
                          <a:latin typeface="ＭＳ Ｐゴシック" panose="020B0600070205080204" pitchFamily="50" charset="-128"/>
                          <a:ea typeface="ＭＳ Ｐゴシック" panose="020B0600070205080204" pitchFamily="50" charset="-128"/>
                          <a:cs typeface="ＭＳ Ｐゴシック"/>
                        </a:rPr>
                        <a:t>合計</a:t>
                      </a:r>
                      <a:endParaRPr sz="1100" dirty="0">
                        <a:latin typeface="ＭＳ Ｐゴシック" panose="020B0600070205080204" pitchFamily="50" charset="-128"/>
                        <a:ea typeface="ＭＳ Ｐゴシック" panose="020B0600070205080204" pitchFamily="50" charset="-128"/>
                        <a:cs typeface="ＭＳ Ｐゴシック"/>
                      </a:endParaRPr>
                    </a:p>
                  </a:txBody>
                  <a:tcPr marL="0" marR="0" marT="482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00AFEF"/>
                    </a:solidFill>
                  </a:tcPr>
                </a:tc>
                <a:tc>
                  <a:txBody>
                    <a:bodyPr/>
                    <a:lstStyle/>
                    <a:p>
                      <a:pPr marR="83185" algn="r">
                        <a:lnSpc>
                          <a:spcPct val="100000"/>
                        </a:lnSpc>
                        <a:spcBef>
                          <a:spcPts val="290"/>
                        </a:spcBef>
                      </a:pPr>
                      <a:r>
                        <a:rPr sz="1200" dirty="0">
                          <a:solidFill>
                            <a:srgbClr val="FFFFFF"/>
                          </a:solidFill>
                          <a:latin typeface="ＭＳ Ｐゴシック" panose="020B0600070205080204" pitchFamily="50" charset="-128"/>
                          <a:ea typeface="ＭＳ Ｐゴシック" panose="020B0600070205080204" pitchFamily="50" charset="-128"/>
                          <a:cs typeface="Calibri"/>
                        </a:rPr>
                        <a:t>11h</a:t>
                      </a:r>
                      <a:endParaRPr sz="1200" dirty="0">
                        <a:latin typeface="ＭＳ Ｐゴシック" panose="020B0600070205080204" pitchFamily="50" charset="-128"/>
                        <a:ea typeface="ＭＳ Ｐゴシック" panose="020B0600070205080204" pitchFamily="50" charset="-128"/>
                        <a:cs typeface="Calibri"/>
                      </a:endParaRP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00AFEF"/>
                    </a:solidFill>
                  </a:tcPr>
                </a:tc>
                <a:extLst>
                  <a:ext uri="{0D108BD9-81ED-4DB2-BD59-A6C34878D82A}">
                    <a16:rowId xmlns:a16="http://schemas.microsoft.com/office/drawing/2014/main" val="10004"/>
                  </a:ext>
                </a:extLst>
              </a:tr>
            </a:tbl>
          </a:graphicData>
        </a:graphic>
      </p:graphicFrame>
      <p:sp>
        <p:nvSpPr>
          <p:cNvPr id="6" name="object 6"/>
          <p:cNvSpPr txBox="1">
            <a:spLocks noGrp="1"/>
          </p:cNvSpPr>
          <p:nvPr>
            <p:ph type="title"/>
          </p:nvPr>
        </p:nvSpPr>
        <p:spPr>
          <a:xfrm>
            <a:off x="1486916" y="111632"/>
            <a:ext cx="5381475" cy="299720"/>
          </a:xfrm>
          <a:prstGeom prst="rect">
            <a:avLst/>
          </a:prstGeom>
        </p:spPr>
        <p:txBody>
          <a:bodyPr vert="horz" wrap="square" lIns="0" tIns="12700" rIns="0" bIns="0" rtlCol="0">
            <a:spAutoFit/>
          </a:bodyPr>
          <a:lstStyle/>
          <a:p>
            <a:pPr marL="12700">
              <a:lnSpc>
                <a:spcPct val="100000"/>
              </a:lnSpc>
              <a:spcBef>
                <a:spcPts val="100"/>
              </a:spcBef>
            </a:pPr>
            <a:r>
              <a:rPr sz="1800" b="1" u="none" spc="-25" dirty="0" err="1">
                <a:latin typeface="ＭＳ Ｐゴシック"/>
                <a:cs typeface="ＭＳ Ｐゴシック"/>
              </a:rPr>
              <a:t>サー</a:t>
            </a:r>
            <a:r>
              <a:rPr sz="1800" b="1" u="none" spc="-30" dirty="0" err="1">
                <a:latin typeface="ＭＳ Ｐゴシック"/>
                <a:cs typeface="ＭＳ Ｐゴシック"/>
              </a:rPr>
              <a:t>ビス</a:t>
            </a:r>
            <a:r>
              <a:rPr sz="1800" b="1" u="none" spc="-35" dirty="0" err="1">
                <a:latin typeface="ＭＳ Ｐゴシック"/>
                <a:cs typeface="ＭＳ Ｐゴシック"/>
              </a:rPr>
              <a:t>管理責任者</a:t>
            </a:r>
            <a:r>
              <a:rPr sz="1800" b="1" u="none" spc="-25" dirty="0" err="1">
                <a:latin typeface="ＭＳ Ｐゴシック"/>
                <a:cs typeface="ＭＳ Ｐゴシック"/>
              </a:rPr>
              <a:t>・</a:t>
            </a:r>
            <a:r>
              <a:rPr sz="1800" b="1" u="none" spc="-35" dirty="0" err="1">
                <a:latin typeface="ＭＳ Ｐゴシック"/>
                <a:cs typeface="ＭＳ Ｐゴシック"/>
              </a:rPr>
              <a:t>児</a:t>
            </a:r>
            <a:r>
              <a:rPr sz="1800" b="1" u="none" spc="-50" dirty="0" err="1">
                <a:latin typeface="ＭＳ Ｐゴシック"/>
                <a:cs typeface="ＭＳ Ｐゴシック"/>
              </a:rPr>
              <a:t>童</a:t>
            </a:r>
            <a:r>
              <a:rPr sz="1800" b="1" u="none" spc="-35" dirty="0" err="1">
                <a:latin typeface="ＭＳ Ｐゴシック"/>
                <a:cs typeface="ＭＳ Ｐゴシック"/>
              </a:rPr>
              <a:t>発達支援管理責任者研修</a:t>
            </a:r>
            <a:endParaRPr sz="1800" dirty="0">
              <a:latin typeface="ＭＳ Ｐゴシック"/>
              <a:cs typeface="ＭＳ Ｐゴシック"/>
            </a:endParaRPr>
          </a:p>
        </p:txBody>
      </p:sp>
      <p:grpSp>
        <p:nvGrpSpPr>
          <p:cNvPr id="7" name="object 7"/>
          <p:cNvGrpSpPr/>
          <p:nvPr/>
        </p:nvGrpSpPr>
        <p:grpSpPr>
          <a:xfrm>
            <a:off x="0" y="402336"/>
            <a:ext cx="9144000" cy="106680"/>
            <a:chOff x="0" y="402336"/>
            <a:chExt cx="9144000" cy="106680"/>
          </a:xfrm>
        </p:grpSpPr>
        <p:sp>
          <p:nvSpPr>
            <p:cNvPr id="8" name="object 8"/>
            <p:cNvSpPr/>
            <p:nvPr/>
          </p:nvSpPr>
          <p:spPr>
            <a:xfrm>
              <a:off x="0" y="406908"/>
              <a:ext cx="9144000" cy="0"/>
            </a:xfrm>
            <a:custGeom>
              <a:avLst/>
              <a:gdLst/>
              <a:ahLst/>
              <a:cxnLst/>
              <a:rect l="l" t="t" r="r" b="b"/>
              <a:pathLst>
                <a:path w="9144000">
                  <a:moveTo>
                    <a:pt x="0" y="0"/>
                  </a:moveTo>
                  <a:lnTo>
                    <a:pt x="9144000" y="0"/>
                  </a:lnTo>
                </a:path>
              </a:pathLst>
            </a:custGeom>
            <a:ln w="9144">
              <a:solidFill>
                <a:srgbClr val="99CCFF"/>
              </a:solidFill>
            </a:ln>
          </p:spPr>
          <p:txBody>
            <a:bodyPr wrap="square" lIns="0" tIns="0" rIns="0" bIns="0" rtlCol="0"/>
            <a:lstStyle/>
            <a:p>
              <a:endParaRPr/>
            </a:p>
          </p:txBody>
        </p:sp>
        <p:sp>
          <p:nvSpPr>
            <p:cNvPr id="9" name="object 9"/>
            <p:cNvSpPr/>
            <p:nvPr/>
          </p:nvSpPr>
          <p:spPr>
            <a:xfrm>
              <a:off x="0" y="480060"/>
              <a:ext cx="9144000" cy="0"/>
            </a:xfrm>
            <a:custGeom>
              <a:avLst/>
              <a:gdLst/>
              <a:ahLst/>
              <a:cxnLst/>
              <a:rect l="l" t="t" r="r" b="b"/>
              <a:pathLst>
                <a:path w="9144000">
                  <a:moveTo>
                    <a:pt x="0" y="0"/>
                  </a:moveTo>
                  <a:lnTo>
                    <a:pt x="9144000" y="0"/>
                  </a:lnTo>
                </a:path>
              </a:pathLst>
            </a:custGeom>
            <a:ln w="57912">
              <a:solidFill>
                <a:srgbClr val="99CCFF"/>
              </a:solidFill>
            </a:ln>
          </p:spPr>
          <p:txBody>
            <a:bodyPr wrap="square" lIns="0" tIns="0" rIns="0" bIns="0" rtlCol="0"/>
            <a:lstStyle/>
            <a:p>
              <a:endParaRPr/>
            </a:p>
          </p:txBody>
        </p:sp>
      </p:grpSp>
      <p:graphicFrame>
        <p:nvGraphicFramePr>
          <p:cNvPr id="10" name="object 10"/>
          <p:cNvGraphicFramePr>
            <a:graphicFrameLocks noGrp="1"/>
          </p:cNvGraphicFramePr>
          <p:nvPr>
            <p:extLst>
              <p:ext uri="{D42A27DB-BD31-4B8C-83A1-F6EECF244321}">
                <p14:modId xmlns:p14="http://schemas.microsoft.com/office/powerpoint/2010/main" val="175628879"/>
              </p:ext>
            </p:extLst>
          </p:nvPr>
        </p:nvGraphicFramePr>
        <p:xfrm>
          <a:off x="283200" y="2477216"/>
          <a:ext cx="7538510" cy="1298383"/>
        </p:xfrm>
        <a:graphic>
          <a:graphicData uri="http://schemas.openxmlformats.org/drawingml/2006/table">
            <a:tbl>
              <a:tblPr firstRow="1" bandRow="1">
                <a:tableStyleId>{2D5ABB26-0587-4C30-8999-92F81FD0307C}</a:tableStyleId>
              </a:tblPr>
              <a:tblGrid>
                <a:gridCol w="771257">
                  <a:extLst>
                    <a:ext uri="{9D8B030D-6E8A-4147-A177-3AD203B41FA5}">
                      <a16:colId xmlns:a16="http://schemas.microsoft.com/office/drawing/2014/main" val="20000"/>
                    </a:ext>
                  </a:extLst>
                </a:gridCol>
                <a:gridCol w="5726003">
                  <a:extLst>
                    <a:ext uri="{9D8B030D-6E8A-4147-A177-3AD203B41FA5}">
                      <a16:colId xmlns:a16="http://schemas.microsoft.com/office/drawing/2014/main" val="20001"/>
                    </a:ext>
                  </a:extLst>
                </a:gridCol>
                <a:gridCol w="1041250">
                  <a:extLst>
                    <a:ext uri="{9D8B030D-6E8A-4147-A177-3AD203B41FA5}">
                      <a16:colId xmlns:a16="http://schemas.microsoft.com/office/drawing/2014/main" val="20002"/>
                    </a:ext>
                  </a:extLst>
                </a:gridCol>
              </a:tblGrid>
              <a:tr h="281938">
                <a:tc gridSpan="2">
                  <a:txBody>
                    <a:bodyPr/>
                    <a:lstStyle/>
                    <a:p>
                      <a:pPr marL="635" algn="ctr">
                        <a:lnSpc>
                          <a:spcPct val="100000"/>
                        </a:lnSpc>
                        <a:spcBef>
                          <a:spcPts val="430"/>
                        </a:spcBef>
                      </a:pPr>
                      <a:r>
                        <a:rPr sz="1050" b="1" dirty="0">
                          <a:solidFill>
                            <a:srgbClr val="FFFFFF"/>
                          </a:solidFill>
                          <a:latin typeface="ＭＳ Ｐゴシック" panose="020B0600070205080204" pitchFamily="50" charset="-128"/>
                          <a:ea typeface="ＭＳ Ｐゴシック" panose="020B0600070205080204" pitchFamily="50" charset="-128"/>
                          <a:cs typeface="ＭＳ Ｐゴシック"/>
                        </a:rPr>
                        <a:t>基</a:t>
                      </a:r>
                      <a:r>
                        <a:rPr sz="1050" b="1" spc="-15" dirty="0">
                          <a:solidFill>
                            <a:srgbClr val="FFFFFF"/>
                          </a:solidFill>
                          <a:latin typeface="ＭＳ Ｐゴシック" panose="020B0600070205080204" pitchFamily="50" charset="-128"/>
                          <a:ea typeface="ＭＳ Ｐゴシック" panose="020B0600070205080204" pitchFamily="50" charset="-128"/>
                          <a:cs typeface="ＭＳ Ｐゴシック"/>
                        </a:rPr>
                        <a:t>礎研修</a:t>
                      </a:r>
                      <a:r>
                        <a:rPr sz="1050" b="1" spc="-20" dirty="0">
                          <a:solidFill>
                            <a:srgbClr val="FFFFFF"/>
                          </a:solidFill>
                          <a:latin typeface="ＭＳ Ｐゴシック" panose="020B0600070205080204" pitchFamily="50" charset="-128"/>
                          <a:ea typeface="ＭＳ Ｐゴシック" panose="020B0600070205080204" pitchFamily="50" charset="-128"/>
                          <a:cs typeface="ＭＳ Ｐゴシック"/>
                        </a:rPr>
                        <a:t>（</a:t>
                      </a:r>
                      <a:r>
                        <a:rPr sz="1050" b="1" spc="-15" dirty="0">
                          <a:solidFill>
                            <a:srgbClr val="FFFFFF"/>
                          </a:solidFill>
                          <a:latin typeface="ＭＳ Ｐゴシック" panose="020B0600070205080204" pitchFamily="50" charset="-128"/>
                          <a:ea typeface="ＭＳ Ｐゴシック" panose="020B0600070205080204" pitchFamily="50" charset="-128"/>
                          <a:cs typeface="ＭＳ Ｐゴシック"/>
                        </a:rPr>
                        <a:t>うち</a:t>
                      </a:r>
                      <a:r>
                        <a:rPr sz="1050" b="1" spc="-25" dirty="0">
                          <a:solidFill>
                            <a:srgbClr val="FFFFFF"/>
                          </a:solidFill>
                          <a:latin typeface="ＭＳ Ｐゴシック" panose="020B0600070205080204" pitchFamily="50" charset="-128"/>
                          <a:ea typeface="ＭＳ Ｐゴシック" panose="020B0600070205080204" pitchFamily="50" charset="-128"/>
                          <a:cs typeface="ＭＳ Ｐゴシック"/>
                        </a:rPr>
                        <a:t>研</a:t>
                      </a:r>
                      <a:r>
                        <a:rPr sz="1050" b="1" spc="-15" dirty="0">
                          <a:solidFill>
                            <a:srgbClr val="FFFFFF"/>
                          </a:solidFill>
                          <a:latin typeface="ＭＳ Ｐゴシック" panose="020B0600070205080204" pitchFamily="50" charset="-128"/>
                          <a:ea typeface="ＭＳ Ｐゴシック" panose="020B0600070205080204" pitchFamily="50" charset="-128"/>
                          <a:cs typeface="ＭＳ Ｐゴシック"/>
                        </a:rPr>
                        <a:t>修</a:t>
                      </a:r>
                      <a:r>
                        <a:rPr sz="1050" b="1" spc="-25" dirty="0">
                          <a:solidFill>
                            <a:srgbClr val="FFFFFF"/>
                          </a:solidFill>
                          <a:latin typeface="ＭＳ Ｐゴシック" panose="020B0600070205080204" pitchFamily="50" charset="-128"/>
                          <a:ea typeface="ＭＳ Ｐゴシック" panose="020B0600070205080204" pitchFamily="50" charset="-128"/>
                          <a:cs typeface="ＭＳ Ｐゴシック"/>
                        </a:rPr>
                        <a:t>講</a:t>
                      </a:r>
                      <a:r>
                        <a:rPr sz="1050" b="1" spc="-15" dirty="0">
                          <a:solidFill>
                            <a:srgbClr val="FFFFFF"/>
                          </a:solidFill>
                          <a:latin typeface="ＭＳ Ｐゴシック" panose="020B0600070205080204" pitchFamily="50" charset="-128"/>
                          <a:ea typeface="ＭＳ Ｐゴシック" panose="020B0600070205080204" pitchFamily="50" charset="-128"/>
                          <a:cs typeface="ＭＳ Ｐゴシック"/>
                        </a:rPr>
                        <a:t>義</a:t>
                      </a:r>
                      <a:r>
                        <a:rPr sz="1050" b="1" spc="-25" dirty="0">
                          <a:solidFill>
                            <a:srgbClr val="FFFFFF"/>
                          </a:solidFill>
                          <a:latin typeface="ＭＳ Ｐゴシック" panose="020B0600070205080204" pitchFamily="50" charset="-128"/>
                          <a:ea typeface="ＭＳ Ｐゴシック" panose="020B0600070205080204" pitchFamily="50" charset="-128"/>
                          <a:cs typeface="ＭＳ Ｐゴシック"/>
                        </a:rPr>
                        <a:t>、</a:t>
                      </a:r>
                      <a:r>
                        <a:rPr sz="1050" b="1" spc="-15" dirty="0">
                          <a:solidFill>
                            <a:srgbClr val="FFFFFF"/>
                          </a:solidFill>
                          <a:latin typeface="ＭＳ Ｐゴシック" panose="020B0600070205080204" pitchFamily="50" charset="-128"/>
                          <a:ea typeface="ＭＳ Ｐゴシック" panose="020B0600070205080204" pitchFamily="50" charset="-128"/>
                          <a:cs typeface="ＭＳ Ｐゴシック"/>
                        </a:rPr>
                        <a:t>演</a:t>
                      </a:r>
                      <a:r>
                        <a:rPr sz="1050" b="1" spc="-25" dirty="0">
                          <a:solidFill>
                            <a:srgbClr val="FFFFFF"/>
                          </a:solidFill>
                          <a:latin typeface="ＭＳ Ｐゴシック" panose="020B0600070205080204" pitchFamily="50" charset="-128"/>
                          <a:ea typeface="ＭＳ Ｐゴシック" panose="020B0600070205080204" pitchFamily="50" charset="-128"/>
                          <a:cs typeface="ＭＳ Ｐゴシック"/>
                        </a:rPr>
                        <a:t>習</a:t>
                      </a:r>
                      <a:r>
                        <a:rPr sz="1050" b="1" spc="-15" dirty="0">
                          <a:solidFill>
                            <a:srgbClr val="FFFFFF"/>
                          </a:solidFill>
                          <a:latin typeface="ＭＳ Ｐゴシック" panose="020B0600070205080204" pitchFamily="50" charset="-128"/>
                          <a:ea typeface="ＭＳ Ｐゴシック" panose="020B0600070205080204" pitchFamily="50" charset="-128"/>
                          <a:cs typeface="ＭＳ Ｐゴシック"/>
                        </a:rPr>
                        <a:t>部</a:t>
                      </a:r>
                      <a:r>
                        <a:rPr sz="1050" b="1" spc="-25" dirty="0">
                          <a:solidFill>
                            <a:srgbClr val="FFFFFF"/>
                          </a:solidFill>
                          <a:latin typeface="ＭＳ Ｐゴシック" panose="020B0600070205080204" pitchFamily="50" charset="-128"/>
                          <a:ea typeface="ＭＳ Ｐゴシック" panose="020B0600070205080204" pitchFamily="50" charset="-128"/>
                          <a:cs typeface="ＭＳ Ｐゴシック"/>
                        </a:rPr>
                        <a:t>分</a:t>
                      </a:r>
                      <a:r>
                        <a:rPr sz="1050" b="1" spc="-10" dirty="0">
                          <a:solidFill>
                            <a:srgbClr val="FFFFFF"/>
                          </a:solidFill>
                          <a:latin typeface="ＭＳ Ｐゴシック" panose="020B0600070205080204" pitchFamily="50" charset="-128"/>
                          <a:ea typeface="ＭＳ Ｐゴシック" panose="020B0600070205080204" pitchFamily="50" charset="-128"/>
                          <a:cs typeface="ＭＳ Ｐゴシック"/>
                        </a:rPr>
                        <a:t>）（</a:t>
                      </a:r>
                      <a:r>
                        <a:rPr sz="1050" b="1" spc="-15" dirty="0">
                          <a:solidFill>
                            <a:srgbClr val="FFFFFF"/>
                          </a:solidFill>
                          <a:latin typeface="ＭＳ Ｐゴシック" panose="020B0600070205080204" pitchFamily="50" charset="-128"/>
                          <a:ea typeface="ＭＳ Ｐゴシック" panose="020B0600070205080204" pitchFamily="50" charset="-128"/>
                          <a:cs typeface="ＭＳ Ｐゴシック"/>
                        </a:rPr>
                        <a:t>改</a:t>
                      </a:r>
                      <a:r>
                        <a:rPr sz="1050" b="1" spc="-25" dirty="0">
                          <a:solidFill>
                            <a:srgbClr val="FFFFFF"/>
                          </a:solidFill>
                          <a:latin typeface="ＭＳ Ｐゴシック" panose="020B0600070205080204" pitchFamily="50" charset="-128"/>
                          <a:ea typeface="ＭＳ Ｐゴシック" panose="020B0600070205080204" pitchFamily="50" charset="-128"/>
                          <a:cs typeface="ＭＳ Ｐゴシック"/>
                        </a:rPr>
                        <a:t>正</a:t>
                      </a:r>
                      <a:r>
                        <a:rPr sz="1050" b="1" spc="-15" dirty="0">
                          <a:solidFill>
                            <a:srgbClr val="FFFFFF"/>
                          </a:solidFill>
                          <a:latin typeface="ＭＳ Ｐゴシック" panose="020B0600070205080204" pitchFamily="50" charset="-128"/>
                          <a:ea typeface="ＭＳ Ｐゴシック" panose="020B0600070205080204" pitchFamily="50" charset="-128"/>
                          <a:cs typeface="ＭＳ Ｐゴシック"/>
                        </a:rPr>
                        <a:t>後</a:t>
                      </a:r>
                      <a:r>
                        <a:rPr sz="1050" b="1" spc="-5" dirty="0">
                          <a:solidFill>
                            <a:srgbClr val="FFFFFF"/>
                          </a:solidFill>
                          <a:latin typeface="ＭＳ Ｐゴシック" panose="020B0600070205080204" pitchFamily="50" charset="-128"/>
                          <a:ea typeface="ＭＳ Ｐゴシック" panose="020B0600070205080204" pitchFamily="50" charset="-128"/>
                          <a:cs typeface="ＭＳ Ｐゴシック"/>
                        </a:rPr>
                        <a:t>）</a:t>
                      </a:r>
                      <a:endParaRPr sz="1050" dirty="0">
                        <a:latin typeface="ＭＳ Ｐゴシック" panose="020B0600070205080204" pitchFamily="50" charset="-128"/>
                        <a:ea typeface="ＭＳ Ｐゴシック" panose="020B0600070205080204" pitchFamily="50" charset="-128"/>
                        <a:cs typeface="ＭＳ Ｐゴシック"/>
                      </a:endParaRPr>
                    </a:p>
                  </a:txBody>
                  <a:tcPr marL="0" marR="0" marT="5461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2D050"/>
                    </a:solidFill>
                  </a:tcPr>
                </a:tc>
                <a:tc hMerge="1">
                  <a:txBody>
                    <a:bodyPr/>
                    <a:lstStyle/>
                    <a:p>
                      <a:endParaRPr/>
                    </a:p>
                  </a:txBody>
                  <a:tcPr marL="0" marR="0" marT="0" marB="0"/>
                </a:tc>
                <a:tc>
                  <a:txBody>
                    <a:bodyPr/>
                    <a:lstStyle/>
                    <a:p>
                      <a:pPr marR="93980" algn="r">
                        <a:lnSpc>
                          <a:spcPct val="100000"/>
                        </a:lnSpc>
                        <a:spcBef>
                          <a:spcPts val="430"/>
                        </a:spcBef>
                      </a:pPr>
                      <a:r>
                        <a:rPr sz="1050" dirty="0">
                          <a:solidFill>
                            <a:srgbClr val="FFFFFF"/>
                          </a:solidFill>
                          <a:latin typeface="ＭＳ Ｐゴシック" panose="020B0600070205080204" pitchFamily="50" charset="-128"/>
                          <a:ea typeface="ＭＳ Ｐゴシック" panose="020B0600070205080204" pitchFamily="50" charset="-128"/>
                          <a:cs typeface="ＭＳ Ｐゴシック"/>
                        </a:rPr>
                        <a:t>時間数</a:t>
                      </a:r>
                      <a:endParaRPr sz="1050">
                        <a:latin typeface="ＭＳ Ｐゴシック" panose="020B0600070205080204" pitchFamily="50" charset="-128"/>
                        <a:ea typeface="ＭＳ Ｐゴシック" panose="020B0600070205080204" pitchFamily="50" charset="-128"/>
                        <a:cs typeface="ＭＳ Ｐゴシック"/>
                      </a:endParaRPr>
                    </a:p>
                  </a:txBody>
                  <a:tcPr marL="0" marR="0" marT="5461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2D050"/>
                    </a:solidFill>
                  </a:tcPr>
                </a:tc>
                <a:extLst>
                  <a:ext uri="{0D108BD9-81ED-4DB2-BD59-A6C34878D82A}">
                    <a16:rowId xmlns:a16="http://schemas.microsoft.com/office/drawing/2014/main" val="10000"/>
                  </a:ext>
                </a:extLst>
              </a:tr>
              <a:tr h="328264">
                <a:tc>
                  <a:txBody>
                    <a:bodyPr/>
                    <a:lstStyle/>
                    <a:p>
                      <a:pPr marL="92075" algn="ctr">
                        <a:lnSpc>
                          <a:spcPct val="100000"/>
                        </a:lnSpc>
                        <a:spcBef>
                          <a:spcPts val="765"/>
                        </a:spcBef>
                      </a:pPr>
                      <a:r>
                        <a:rPr sz="1000" spc="-5" dirty="0" err="1">
                          <a:latin typeface="ＭＳ Ｐゴシック" panose="020B0600070205080204" pitchFamily="50" charset="-128"/>
                          <a:ea typeface="ＭＳ Ｐゴシック" panose="020B0600070205080204" pitchFamily="50" charset="-128"/>
                          <a:cs typeface="ＭＳ Ｐゴシック"/>
                        </a:rPr>
                        <a:t>講義</a:t>
                      </a:r>
                      <a:endParaRPr sz="1000" dirty="0">
                        <a:latin typeface="ＭＳ Ｐゴシック" panose="020B0600070205080204" pitchFamily="50" charset="-128"/>
                        <a:ea typeface="ＭＳ Ｐゴシック" panose="020B0600070205080204" pitchFamily="50" charset="-128"/>
                        <a:cs typeface="ＭＳ Ｐゴシック"/>
                      </a:endParaRPr>
                    </a:p>
                  </a:txBody>
                  <a:tcPr marL="0" marR="0" marT="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a:lnSpc>
                          <a:spcPct val="100000"/>
                        </a:lnSpc>
                        <a:spcBef>
                          <a:spcPts val="640"/>
                        </a:spcBef>
                      </a:pPr>
                      <a:r>
                        <a:rPr sz="1000" spc="-5" dirty="0">
                          <a:latin typeface="ＭＳ Ｐゴシック" panose="020B0600070205080204" pitchFamily="50" charset="-128"/>
                          <a:ea typeface="ＭＳ Ｐゴシック" panose="020B0600070205080204" pitchFamily="50" charset="-128"/>
                          <a:cs typeface="ＭＳ Ｐゴシック"/>
                        </a:rPr>
                        <a:t>１</a:t>
                      </a:r>
                      <a:r>
                        <a:rPr sz="1000" spc="45" dirty="0">
                          <a:latin typeface="ＭＳ Ｐゴシック" panose="020B0600070205080204" pitchFamily="50" charset="-128"/>
                          <a:ea typeface="ＭＳ Ｐゴシック" panose="020B0600070205080204" pitchFamily="50" charset="-128"/>
                          <a:cs typeface="ＭＳ Ｐゴシック"/>
                        </a:rPr>
                        <a:t> </a:t>
                      </a:r>
                      <a:r>
                        <a:rPr sz="1000" spc="-5" dirty="0" err="1">
                          <a:latin typeface="ＭＳ Ｐゴシック" panose="020B0600070205080204" pitchFamily="50" charset="-128"/>
                          <a:ea typeface="ＭＳ Ｐゴシック" panose="020B0600070205080204" pitchFamily="50" charset="-128"/>
                          <a:cs typeface="ＭＳ Ｐゴシック"/>
                        </a:rPr>
                        <a:t>サー</a:t>
                      </a:r>
                      <a:r>
                        <a:rPr sz="1000" dirty="0" err="1">
                          <a:latin typeface="ＭＳ Ｐゴシック" panose="020B0600070205080204" pitchFamily="50" charset="-128"/>
                          <a:ea typeface="ＭＳ Ｐゴシック" panose="020B0600070205080204" pitchFamily="50" charset="-128"/>
                          <a:cs typeface="ＭＳ Ｐゴシック"/>
                        </a:rPr>
                        <a:t>ビ</a:t>
                      </a:r>
                      <a:r>
                        <a:rPr sz="1000" spc="-10" dirty="0" err="1">
                          <a:latin typeface="ＭＳ Ｐゴシック" panose="020B0600070205080204" pitchFamily="50" charset="-128"/>
                          <a:ea typeface="ＭＳ Ｐゴシック" panose="020B0600070205080204" pitchFamily="50" charset="-128"/>
                          <a:cs typeface="ＭＳ Ｐゴシック"/>
                        </a:rPr>
                        <a:t>ス管理責任者の</a:t>
                      </a:r>
                      <a:r>
                        <a:rPr lang="ja-JP" altLang="en-US" sz="1000" spc="-10" dirty="0">
                          <a:latin typeface="ＭＳ Ｐゴシック" panose="020B0600070205080204" pitchFamily="50" charset="-128"/>
                          <a:ea typeface="ＭＳ Ｐゴシック" panose="020B0600070205080204" pitchFamily="50" charset="-128"/>
                          <a:cs typeface="ＭＳ Ｐゴシック"/>
                        </a:rPr>
                        <a:t>基本姿勢とサービス提供のプロセスに関する講義</a:t>
                      </a:r>
                      <a:endParaRPr sz="1000" dirty="0">
                        <a:latin typeface="ＭＳ Ｐゴシック" panose="020B0600070205080204" pitchFamily="50" charset="-128"/>
                        <a:ea typeface="ＭＳ Ｐゴシック" panose="020B0600070205080204" pitchFamily="50" charset="-128"/>
                        <a:cs typeface="ＭＳ Ｐゴシック"/>
                      </a:endParaRPr>
                    </a:p>
                  </a:txBody>
                  <a:tcPr marL="0" marR="0" marT="81280"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820" algn="r">
                        <a:lnSpc>
                          <a:spcPct val="100000"/>
                        </a:lnSpc>
                        <a:spcBef>
                          <a:spcPts val="800"/>
                        </a:spcBef>
                      </a:pPr>
                      <a:r>
                        <a:rPr lang="en-US" altLang="ja-JP" sz="1200" dirty="0">
                          <a:latin typeface="ＭＳ Ｐゴシック" panose="020B0600070205080204" pitchFamily="50" charset="-128"/>
                          <a:ea typeface="ＭＳ Ｐゴシック" panose="020B0600070205080204" pitchFamily="50" charset="-128"/>
                          <a:cs typeface="Calibri"/>
                        </a:rPr>
                        <a:t>7.5h</a:t>
                      </a:r>
                    </a:p>
                  </a:txBody>
                  <a:tcPr marL="0" marR="0" marT="622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08174">
                <a:tc>
                  <a:txBody>
                    <a:bodyPr/>
                    <a:lstStyle/>
                    <a:p>
                      <a:pPr algn="ctr">
                        <a:lnSpc>
                          <a:spcPct val="100000"/>
                        </a:lnSpc>
                        <a:spcBef>
                          <a:spcPts val="30"/>
                        </a:spcBef>
                      </a:pPr>
                      <a:endParaRPr sz="800" dirty="0">
                        <a:latin typeface="ＭＳ Ｐゴシック" panose="020B0600070205080204" pitchFamily="50" charset="-128"/>
                        <a:ea typeface="ＭＳ Ｐゴシック" panose="020B0600070205080204" pitchFamily="50" charset="-128"/>
                        <a:cs typeface="Times New Roman"/>
                      </a:endParaRPr>
                    </a:p>
                    <a:p>
                      <a:pPr marL="92075" algn="ctr">
                        <a:lnSpc>
                          <a:spcPct val="100000"/>
                        </a:lnSpc>
                        <a:spcBef>
                          <a:spcPts val="5"/>
                        </a:spcBef>
                      </a:pPr>
                      <a:r>
                        <a:rPr sz="1000" spc="-5" dirty="0">
                          <a:latin typeface="ＭＳ Ｐゴシック" panose="020B0600070205080204" pitchFamily="50" charset="-128"/>
                          <a:ea typeface="ＭＳ Ｐゴシック" panose="020B0600070205080204" pitchFamily="50" charset="-128"/>
                          <a:cs typeface="ＭＳ Ｐゴシック"/>
                        </a:rPr>
                        <a:t>演習</a:t>
                      </a:r>
                      <a:endParaRPr sz="1000" dirty="0">
                        <a:latin typeface="ＭＳ Ｐゴシック" panose="020B0600070205080204" pitchFamily="50" charset="-128"/>
                        <a:ea typeface="ＭＳ Ｐゴシック" panose="020B0600070205080204" pitchFamily="50" charset="-128"/>
                        <a:cs typeface="ＭＳ Ｐゴシック"/>
                      </a:endParaRPr>
                    </a:p>
                  </a:txBody>
                  <a:tcPr marL="0" marR="0" marT="3810" marB="0">
                    <a:lnL w="12700">
                      <a:solidFill>
                        <a:srgbClr val="000000"/>
                      </a:solidFill>
                      <a:prstDash val="soli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a:lnSpc>
                          <a:spcPct val="100000"/>
                        </a:lnSpc>
                        <a:spcBef>
                          <a:spcPts val="30"/>
                        </a:spcBef>
                      </a:pPr>
                      <a:endParaRPr sz="800" dirty="0">
                        <a:latin typeface="ＭＳ Ｐゴシック" panose="020B0600070205080204" pitchFamily="50" charset="-128"/>
                        <a:ea typeface="ＭＳ Ｐゴシック" panose="020B0600070205080204" pitchFamily="50" charset="-128"/>
                        <a:cs typeface="Times New Roman"/>
                      </a:endParaRPr>
                    </a:p>
                    <a:p>
                      <a:pPr marL="92075">
                        <a:lnSpc>
                          <a:spcPct val="100000"/>
                        </a:lnSpc>
                        <a:spcBef>
                          <a:spcPts val="5"/>
                        </a:spcBef>
                      </a:pPr>
                      <a:r>
                        <a:rPr lang="ja-JP" altLang="en-US" sz="1000" spc="-5" dirty="0">
                          <a:latin typeface="ＭＳ Ｐゴシック" panose="020B0600070205080204" pitchFamily="50" charset="-128"/>
                          <a:ea typeface="ＭＳ Ｐゴシック" panose="020B0600070205080204" pitchFamily="50" charset="-128"/>
                          <a:cs typeface="ＭＳ Ｐゴシック"/>
                        </a:rPr>
                        <a:t>２</a:t>
                      </a:r>
                      <a:r>
                        <a:rPr sz="1000" spc="45" dirty="0">
                          <a:latin typeface="ＭＳ Ｐゴシック" panose="020B0600070205080204" pitchFamily="50" charset="-128"/>
                          <a:ea typeface="ＭＳ Ｐゴシック" panose="020B0600070205080204" pitchFamily="50" charset="-128"/>
                          <a:cs typeface="ＭＳ Ｐゴシック"/>
                        </a:rPr>
                        <a:t> </a:t>
                      </a:r>
                      <a:r>
                        <a:rPr sz="1000" spc="-5" dirty="0">
                          <a:latin typeface="ＭＳ Ｐゴシック" panose="020B0600070205080204" pitchFamily="50" charset="-128"/>
                          <a:ea typeface="ＭＳ Ｐゴシック" panose="020B0600070205080204" pitchFamily="50" charset="-128"/>
                          <a:cs typeface="ＭＳ Ｐゴシック"/>
                        </a:rPr>
                        <a:t>サー</a:t>
                      </a:r>
                      <a:r>
                        <a:rPr sz="1000" dirty="0">
                          <a:latin typeface="ＭＳ Ｐゴシック" panose="020B0600070205080204" pitchFamily="50" charset="-128"/>
                          <a:ea typeface="ＭＳ Ｐゴシック" panose="020B0600070205080204" pitchFamily="50" charset="-128"/>
                          <a:cs typeface="ＭＳ Ｐゴシック"/>
                        </a:rPr>
                        <a:t>ビ</a:t>
                      </a:r>
                      <a:r>
                        <a:rPr sz="1000" spc="-10" dirty="0">
                          <a:latin typeface="ＭＳ Ｐゴシック" panose="020B0600070205080204" pitchFamily="50" charset="-128"/>
                          <a:ea typeface="ＭＳ Ｐゴシック" panose="020B0600070205080204" pitchFamily="50" charset="-128"/>
                          <a:cs typeface="ＭＳ Ｐゴシック"/>
                        </a:rPr>
                        <a:t>ス提供プロ</a:t>
                      </a:r>
                      <a:r>
                        <a:rPr sz="1000" spc="-5" dirty="0">
                          <a:latin typeface="ＭＳ Ｐゴシック" panose="020B0600070205080204" pitchFamily="50" charset="-128"/>
                          <a:ea typeface="ＭＳ Ｐゴシック" panose="020B0600070205080204" pitchFamily="50" charset="-128"/>
                          <a:cs typeface="ＭＳ Ｐゴシック"/>
                        </a:rPr>
                        <a:t>セ</a:t>
                      </a:r>
                      <a:r>
                        <a:rPr sz="1000" spc="-10" dirty="0">
                          <a:latin typeface="ＭＳ Ｐゴシック" panose="020B0600070205080204" pitchFamily="50" charset="-128"/>
                          <a:ea typeface="ＭＳ Ｐゴシック" panose="020B0600070205080204" pitchFamily="50" charset="-128"/>
                          <a:cs typeface="ＭＳ Ｐゴシック"/>
                        </a:rPr>
                        <a:t>スの管理に関</a:t>
                      </a:r>
                      <a:r>
                        <a:rPr sz="1000" spc="-5" dirty="0">
                          <a:latin typeface="ＭＳ Ｐゴシック" panose="020B0600070205080204" pitchFamily="50" charset="-128"/>
                          <a:ea typeface="ＭＳ Ｐゴシック" panose="020B0600070205080204" pitchFamily="50" charset="-128"/>
                          <a:cs typeface="ＭＳ Ｐゴシック"/>
                        </a:rPr>
                        <a:t>する演習</a:t>
                      </a:r>
                      <a:endParaRPr sz="1000" dirty="0">
                        <a:latin typeface="ＭＳ Ｐゴシック" panose="020B0600070205080204" pitchFamily="50" charset="-128"/>
                        <a:ea typeface="ＭＳ Ｐゴシック" panose="020B0600070205080204" pitchFamily="50" charset="-128"/>
                        <a:cs typeface="ＭＳ Ｐゴシック"/>
                      </a:endParaRPr>
                    </a:p>
                  </a:txBody>
                  <a:tcPr marL="0" marR="0" marT="38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R="83820" algn="r">
                        <a:lnSpc>
                          <a:spcPct val="100000"/>
                        </a:lnSpc>
                        <a:spcBef>
                          <a:spcPts val="800"/>
                        </a:spcBef>
                      </a:pPr>
                      <a:r>
                        <a:rPr sz="1200" dirty="0">
                          <a:latin typeface="ＭＳ Ｐゴシック" panose="020B0600070205080204" pitchFamily="50" charset="-128"/>
                          <a:ea typeface="ＭＳ Ｐゴシック" panose="020B0600070205080204" pitchFamily="50" charset="-128"/>
                          <a:cs typeface="Calibri"/>
                        </a:rPr>
                        <a:t>7.5h</a:t>
                      </a:r>
                    </a:p>
                  </a:txBody>
                  <a:tcPr marL="0" marR="0" marT="101600" marB="0">
                    <a:lnL w="12700" cap="flat" cmpd="sng" algn="ctr">
                      <a:solidFill>
                        <a:srgbClr val="000000"/>
                      </a:solidFill>
                      <a:prstDash val="solid"/>
                      <a:round/>
                      <a:headEnd type="none" w="med" len="med"/>
                      <a:tailEnd type="none" w="med" len="med"/>
                    </a:lnL>
                    <a:lnR w="12700">
                      <a:solidFill>
                        <a:srgbClr val="000000"/>
                      </a:solidFill>
                      <a:prstDash val="solid"/>
                    </a:lnR>
                    <a:lnT w="12700" cap="flat" cmpd="sng" algn="ctr">
                      <a:solidFill>
                        <a:srgbClr val="000000"/>
                      </a:solidFill>
                      <a:prstDash val="solid"/>
                      <a:round/>
                      <a:headEnd type="none" w="med" len="med"/>
                      <a:tailEnd type="none" w="med" len="med"/>
                    </a:lnT>
                    <a:lnB w="12700">
                      <a:solidFill>
                        <a:srgbClr val="000000"/>
                      </a:solidFill>
                      <a:prstDash val="solid"/>
                    </a:lnB>
                  </a:tcPr>
                </a:tc>
                <a:extLst>
                  <a:ext uri="{0D108BD9-81ED-4DB2-BD59-A6C34878D82A}">
                    <a16:rowId xmlns:a16="http://schemas.microsoft.com/office/drawing/2014/main" val="10003"/>
                  </a:ext>
                </a:extLst>
              </a:tr>
              <a:tr h="280007">
                <a:tc>
                  <a:txBody>
                    <a:bodyPr/>
                    <a:lstStyle/>
                    <a:p>
                      <a:pPr>
                        <a:lnSpc>
                          <a:spcPct val="100000"/>
                        </a:lnSpc>
                      </a:pPr>
                      <a:endParaRPr sz="1000">
                        <a:latin typeface="ＭＳ Ｐゴシック" panose="020B0600070205080204" pitchFamily="50" charset="-128"/>
                        <a:ea typeface="ＭＳ Ｐゴシック" panose="020B0600070205080204" pitchFamily="50" charset="-128"/>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2D050"/>
                    </a:solidFill>
                  </a:tcPr>
                </a:tc>
                <a:tc>
                  <a:txBody>
                    <a:bodyPr/>
                    <a:lstStyle/>
                    <a:p>
                      <a:pPr marL="92075">
                        <a:lnSpc>
                          <a:spcPct val="100000"/>
                        </a:lnSpc>
                        <a:spcBef>
                          <a:spcPts val="425"/>
                        </a:spcBef>
                      </a:pPr>
                      <a:r>
                        <a:rPr sz="1050" spc="5" dirty="0">
                          <a:solidFill>
                            <a:srgbClr val="FFFFFF"/>
                          </a:solidFill>
                          <a:latin typeface="ＭＳ Ｐゴシック" panose="020B0600070205080204" pitchFamily="50" charset="-128"/>
                          <a:ea typeface="ＭＳ Ｐゴシック" panose="020B0600070205080204" pitchFamily="50" charset="-128"/>
                          <a:cs typeface="ＭＳ Ｐゴシック"/>
                        </a:rPr>
                        <a:t>合計</a:t>
                      </a:r>
                      <a:endParaRPr sz="1050">
                        <a:latin typeface="ＭＳ Ｐゴシック" panose="020B0600070205080204" pitchFamily="50" charset="-128"/>
                        <a:ea typeface="ＭＳ Ｐゴシック" panose="020B0600070205080204" pitchFamily="50" charset="-128"/>
                        <a:cs typeface="ＭＳ Ｐゴシック"/>
                      </a:endParaRPr>
                    </a:p>
                  </a:txBody>
                  <a:tcPr marL="0" marR="0" marT="5397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2D050"/>
                    </a:solidFill>
                  </a:tcPr>
                </a:tc>
                <a:tc>
                  <a:txBody>
                    <a:bodyPr/>
                    <a:lstStyle/>
                    <a:p>
                      <a:pPr marR="83185" algn="r">
                        <a:lnSpc>
                          <a:spcPct val="100000"/>
                        </a:lnSpc>
                        <a:spcBef>
                          <a:spcPts val="325"/>
                        </a:spcBef>
                      </a:pPr>
                      <a:r>
                        <a:rPr sz="1200" dirty="0">
                          <a:solidFill>
                            <a:srgbClr val="FFFFFF"/>
                          </a:solidFill>
                          <a:latin typeface="ＭＳ Ｐゴシック" panose="020B0600070205080204" pitchFamily="50" charset="-128"/>
                          <a:ea typeface="ＭＳ Ｐゴシック" panose="020B0600070205080204" pitchFamily="50" charset="-128"/>
                          <a:cs typeface="Calibri"/>
                        </a:rPr>
                        <a:t>15h</a:t>
                      </a:r>
                      <a:endParaRPr sz="1200" dirty="0">
                        <a:latin typeface="ＭＳ Ｐゴシック" panose="020B0600070205080204" pitchFamily="50" charset="-128"/>
                        <a:ea typeface="ＭＳ Ｐゴシック" panose="020B0600070205080204" pitchFamily="50" charset="-128"/>
                        <a:cs typeface="Calibri"/>
                      </a:endParaRPr>
                    </a:p>
                  </a:txBody>
                  <a:tcPr marL="0" marR="0" marT="4127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2D050"/>
                    </a:solidFill>
                  </a:tcPr>
                </a:tc>
                <a:extLst>
                  <a:ext uri="{0D108BD9-81ED-4DB2-BD59-A6C34878D82A}">
                    <a16:rowId xmlns:a16="http://schemas.microsoft.com/office/drawing/2014/main" val="10004"/>
                  </a:ext>
                </a:extLst>
              </a:tr>
            </a:tbl>
          </a:graphicData>
        </a:graphic>
      </p:graphicFrame>
      <p:graphicFrame>
        <p:nvGraphicFramePr>
          <p:cNvPr id="15" name="object 15"/>
          <p:cNvGraphicFramePr>
            <a:graphicFrameLocks noGrp="1"/>
          </p:cNvGraphicFramePr>
          <p:nvPr>
            <p:extLst>
              <p:ext uri="{D42A27DB-BD31-4B8C-83A1-F6EECF244321}">
                <p14:modId xmlns:p14="http://schemas.microsoft.com/office/powerpoint/2010/main" val="1522444038"/>
              </p:ext>
            </p:extLst>
          </p:nvPr>
        </p:nvGraphicFramePr>
        <p:xfrm>
          <a:off x="181937" y="4644654"/>
          <a:ext cx="3870518" cy="1918117"/>
        </p:xfrm>
        <a:graphic>
          <a:graphicData uri="http://schemas.openxmlformats.org/drawingml/2006/table">
            <a:tbl>
              <a:tblPr firstRow="1" bandRow="1">
                <a:tableStyleId>{2D5ABB26-0587-4C30-8999-92F81FD0307C}</a:tableStyleId>
              </a:tblPr>
              <a:tblGrid>
                <a:gridCol w="598297">
                  <a:extLst>
                    <a:ext uri="{9D8B030D-6E8A-4147-A177-3AD203B41FA5}">
                      <a16:colId xmlns:a16="http://schemas.microsoft.com/office/drawing/2014/main" val="20000"/>
                    </a:ext>
                  </a:extLst>
                </a:gridCol>
                <a:gridCol w="2688883">
                  <a:extLst>
                    <a:ext uri="{9D8B030D-6E8A-4147-A177-3AD203B41FA5}">
                      <a16:colId xmlns:a16="http://schemas.microsoft.com/office/drawing/2014/main" val="20001"/>
                    </a:ext>
                  </a:extLst>
                </a:gridCol>
                <a:gridCol w="583338">
                  <a:extLst>
                    <a:ext uri="{9D8B030D-6E8A-4147-A177-3AD203B41FA5}">
                      <a16:colId xmlns:a16="http://schemas.microsoft.com/office/drawing/2014/main" val="20002"/>
                    </a:ext>
                  </a:extLst>
                </a:gridCol>
              </a:tblGrid>
              <a:tr h="338691">
                <a:tc gridSpan="2">
                  <a:txBody>
                    <a:bodyPr/>
                    <a:lstStyle/>
                    <a:p>
                      <a:pPr marL="1905" algn="ctr">
                        <a:lnSpc>
                          <a:spcPct val="100000"/>
                        </a:lnSpc>
                        <a:spcBef>
                          <a:spcPts val="484"/>
                        </a:spcBef>
                      </a:pPr>
                      <a:r>
                        <a:rPr sz="1050" b="1" dirty="0">
                          <a:latin typeface="ＭＳ Ｐゴシック" panose="020B0600070205080204" pitchFamily="50" charset="-128"/>
                          <a:ea typeface="ＭＳ Ｐゴシック" panose="020B0600070205080204" pitchFamily="50" charset="-128"/>
                          <a:cs typeface="ＭＳ Ｐゴシック"/>
                        </a:rPr>
                        <a:t>実</a:t>
                      </a:r>
                      <a:r>
                        <a:rPr sz="1050" b="1" spc="-10" dirty="0">
                          <a:latin typeface="ＭＳ Ｐゴシック" panose="020B0600070205080204" pitchFamily="50" charset="-128"/>
                          <a:ea typeface="ＭＳ Ｐゴシック" panose="020B0600070205080204" pitchFamily="50" charset="-128"/>
                          <a:cs typeface="ＭＳ Ｐゴシック"/>
                        </a:rPr>
                        <a:t>践研</a:t>
                      </a:r>
                      <a:r>
                        <a:rPr sz="1050" b="1" dirty="0">
                          <a:latin typeface="ＭＳ Ｐゴシック" panose="020B0600070205080204" pitchFamily="50" charset="-128"/>
                          <a:ea typeface="ＭＳ Ｐゴシック" panose="020B0600070205080204" pitchFamily="50" charset="-128"/>
                          <a:cs typeface="ＭＳ Ｐゴシック"/>
                        </a:rPr>
                        <a:t>修</a:t>
                      </a:r>
                      <a:endParaRPr sz="1050">
                        <a:latin typeface="ＭＳ Ｐゴシック" panose="020B0600070205080204" pitchFamily="50" charset="-128"/>
                        <a:ea typeface="ＭＳ Ｐゴシック" panose="020B0600070205080204" pitchFamily="50" charset="-128"/>
                        <a:cs typeface="ＭＳ Ｐゴシック"/>
                      </a:endParaRPr>
                    </a:p>
                  </a:txBody>
                  <a:tcPr marL="0" marR="0" marT="6159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6B8B8"/>
                    </a:solidFill>
                  </a:tcPr>
                </a:tc>
                <a:tc hMerge="1">
                  <a:txBody>
                    <a:bodyPr/>
                    <a:lstStyle/>
                    <a:p>
                      <a:endParaRPr/>
                    </a:p>
                  </a:txBody>
                  <a:tcPr marL="0" marR="0" marT="0" marB="0"/>
                </a:tc>
                <a:tc>
                  <a:txBody>
                    <a:bodyPr/>
                    <a:lstStyle/>
                    <a:p>
                      <a:pPr marR="112395" algn="r">
                        <a:lnSpc>
                          <a:spcPct val="100000"/>
                        </a:lnSpc>
                        <a:spcBef>
                          <a:spcPts val="484"/>
                        </a:spcBef>
                      </a:pPr>
                      <a:r>
                        <a:rPr sz="1050" dirty="0">
                          <a:latin typeface="ＭＳ Ｐゴシック" panose="020B0600070205080204" pitchFamily="50" charset="-128"/>
                          <a:ea typeface="ＭＳ Ｐゴシック" panose="020B0600070205080204" pitchFamily="50" charset="-128"/>
                          <a:cs typeface="ＭＳ Ｐゴシック"/>
                        </a:rPr>
                        <a:t>時間数</a:t>
                      </a:r>
                      <a:endParaRPr sz="1050">
                        <a:latin typeface="ＭＳ Ｐゴシック" panose="020B0600070205080204" pitchFamily="50" charset="-128"/>
                        <a:ea typeface="ＭＳ Ｐゴシック" panose="020B0600070205080204" pitchFamily="50" charset="-128"/>
                        <a:cs typeface="ＭＳ Ｐゴシック"/>
                      </a:endParaRPr>
                    </a:p>
                  </a:txBody>
                  <a:tcPr marL="0" marR="0" marT="6159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6B8B8"/>
                    </a:solidFill>
                  </a:tcPr>
                </a:tc>
                <a:extLst>
                  <a:ext uri="{0D108BD9-81ED-4DB2-BD59-A6C34878D82A}">
                    <a16:rowId xmlns:a16="http://schemas.microsoft.com/office/drawing/2014/main" val="10000"/>
                  </a:ext>
                </a:extLst>
              </a:tr>
              <a:tr h="304467">
                <a:tc>
                  <a:txBody>
                    <a:bodyPr/>
                    <a:lstStyle/>
                    <a:p>
                      <a:pPr marL="91440" algn="ctr">
                        <a:lnSpc>
                          <a:spcPct val="100000"/>
                        </a:lnSpc>
                        <a:spcBef>
                          <a:spcPts val="400"/>
                        </a:spcBef>
                      </a:pPr>
                      <a:r>
                        <a:rPr sz="1000" spc="-5" dirty="0">
                          <a:latin typeface="ＭＳ Ｐゴシック" panose="020B0600070205080204" pitchFamily="50" charset="-128"/>
                          <a:ea typeface="ＭＳ Ｐゴシック" panose="020B0600070205080204" pitchFamily="50" charset="-128"/>
                          <a:cs typeface="ＭＳ Ｐゴシック"/>
                        </a:rPr>
                        <a:t>講義</a:t>
                      </a:r>
                      <a:endParaRPr sz="1000" dirty="0">
                        <a:latin typeface="ＭＳ Ｐゴシック" panose="020B0600070205080204" pitchFamily="50" charset="-128"/>
                        <a:ea typeface="ＭＳ Ｐゴシック" panose="020B0600070205080204" pitchFamily="50" charset="-128"/>
                        <a:cs typeface="ＭＳ Ｐゴシック"/>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400"/>
                        </a:spcBef>
                      </a:pPr>
                      <a:r>
                        <a:rPr sz="1000" spc="-5" dirty="0">
                          <a:latin typeface="ＭＳ Ｐゴシック" panose="020B0600070205080204" pitchFamily="50" charset="-128"/>
                          <a:ea typeface="ＭＳ Ｐゴシック" panose="020B0600070205080204" pitchFamily="50" charset="-128"/>
                          <a:cs typeface="ＭＳ Ｐゴシック"/>
                        </a:rPr>
                        <a:t>１</a:t>
                      </a:r>
                      <a:r>
                        <a:rPr sz="1000" spc="45" dirty="0">
                          <a:latin typeface="ＭＳ Ｐゴシック" panose="020B0600070205080204" pitchFamily="50" charset="-128"/>
                          <a:ea typeface="ＭＳ Ｐゴシック" panose="020B0600070205080204" pitchFamily="50" charset="-128"/>
                          <a:cs typeface="ＭＳ Ｐゴシック"/>
                        </a:rPr>
                        <a:t> </a:t>
                      </a:r>
                      <a:r>
                        <a:rPr sz="1000" spc="-5" dirty="0">
                          <a:latin typeface="ＭＳ Ｐゴシック" panose="020B0600070205080204" pitchFamily="50" charset="-128"/>
                          <a:ea typeface="ＭＳ Ｐゴシック" panose="020B0600070205080204" pitchFamily="50" charset="-128"/>
                          <a:cs typeface="ＭＳ Ｐゴシック"/>
                        </a:rPr>
                        <a:t>障害福祉の動向に関す</a:t>
                      </a:r>
                      <a:r>
                        <a:rPr sz="1000" dirty="0">
                          <a:latin typeface="ＭＳ Ｐゴシック" panose="020B0600070205080204" pitchFamily="50" charset="-128"/>
                          <a:ea typeface="ＭＳ Ｐゴシック" panose="020B0600070205080204" pitchFamily="50" charset="-128"/>
                          <a:cs typeface="ＭＳ Ｐゴシック"/>
                        </a:rPr>
                        <a:t>る</a:t>
                      </a:r>
                      <a:r>
                        <a:rPr sz="1000" spc="-5" dirty="0">
                          <a:latin typeface="ＭＳ Ｐゴシック" panose="020B0600070205080204" pitchFamily="50" charset="-128"/>
                          <a:ea typeface="ＭＳ Ｐゴシック" panose="020B0600070205080204" pitchFamily="50" charset="-128"/>
                          <a:cs typeface="ＭＳ Ｐゴシック"/>
                        </a:rPr>
                        <a:t>講義</a:t>
                      </a:r>
                      <a:endParaRPr sz="1000">
                        <a:latin typeface="ＭＳ Ｐゴシック" panose="020B0600070205080204" pitchFamily="50" charset="-128"/>
                        <a:ea typeface="ＭＳ Ｐゴシック" panose="020B0600070205080204" pitchFamily="50" charset="-128"/>
                        <a:cs typeface="ＭＳ Ｐゴシック"/>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185" algn="r">
                        <a:lnSpc>
                          <a:spcPct val="100000"/>
                        </a:lnSpc>
                        <a:spcBef>
                          <a:spcPts val="345"/>
                        </a:spcBef>
                      </a:pPr>
                      <a:r>
                        <a:rPr sz="1050" dirty="0">
                          <a:latin typeface="ＭＳ Ｐゴシック" panose="020B0600070205080204" pitchFamily="50" charset="-128"/>
                          <a:ea typeface="ＭＳ Ｐゴシック" panose="020B0600070205080204" pitchFamily="50" charset="-128"/>
                          <a:cs typeface="Calibri"/>
                        </a:rPr>
                        <a:t>1h</a:t>
                      </a:r>
                      <a:endParaRPr sz="1050">
                        <a:latin typeface="ＭＳ Ｐゴシック" panose="020B0600070205080204" pitchFamily="50" charset="-128"/>
                        <a:ea typeface="ＭＳ Ｐゴシック" panose="020B0600070205080204" pitchFamily="50" charset="-128"/>
                        <a:cs typeface="Calibri"/>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04350">
                <a:tc rowSpan="3">
                  <a:txBody>
                    <a:bodyPr/>
                    <a:lstStyle/>
                    <a:p>
                      <a:pPr algn="ctr">
                        <a:lnSpc>
                          <a:spcPct val="100000"/>
                        </a:lnSpc>
                      </a:pPr>
                      <a:endParaRPr sz="1000" dirty="0">
                        <a:latin typeface="ＭＳ Ｐゴシック" panose="020B0600070205080204" pitchFamily="50" charset="-128"/>
                        <a:ea typeface="ＭＳ Ｐゴシック" panose="020B0600070205080204" pitchFamily="50" charset="-128"/>
                        <a:cs typeface="Times New Roman"/>
                      </a:endParaRPr>
                    </a:p>
                    <a:p>
                      <a:pPr algn="ctr">
                        <a:lnSpc>
                          <a:spcPct val="100000"/>
                        </a:lnSpc>
                        <a:spcBef>
                          <a:spcPts val="5"/>
                        </a:spcBef>
                      </a:pPr>
                      <a:endParaRPr sz="850" dirty="0">
                        <a:latin typeface="ＭＳ Ｐゴシック" panose="020B0600070205080204" pitchFamily="50" charset="-128"/>
                        <a:ea typeface="ＭＳ Ｐゴシック" panose="020B0600070205080204" pitchFamily="50" charset="-128"/>
                        <a:cs typeface="Times New Roman"/>
                      </a:endParaRPr>
                    </a:p>
                    <a:p>
                      <a:pPr marL="91440" marR="117475" algn="ctr">
                        <a:lnSpc>
                          <a:spcPts val="1130"/>
                        </a:lnSpc>
                      </a:pPr>
                      <a:r>
                        <a:rPr sz="1000" dirty="0" err="1">
                          <a:latin typeface="ＭＳ Ｐゴシック" panose="020B0600070205080204" pitchFamily="50" charset="-128"/>
                          <a:ea typeface="ＭＳ Ｐゴシック" panose="020B0600070205080204" pitchFamily="50" charset="-128"/>
                          <a:cs typeface="ＭＳ Ｐゴシック"/>
                        </a:rPr>
                        <a:t>講義</a:t>
                      </a:r>
                      <a:endParaRPr lang="en-US" sz="1000" dirty="0">
                        <a:latin typeface="ＭＳ Ｐゴシック" panose="020B0600070205080204" pitchFamily="50" charset="-128"/>
                        <a:ea typeface="ＭＳ Ｐゴシック" panose="020B0600070205080204" pitchFamily="50" charset="-128"/>
                        <a:cs typeface="ＭＳ Ｐゴシック"/>
                      </a:endParaRPr>
                    </a:p>
                    <a:p>
                      <a:pPr marL="91440" marR="117475" algn="ctr">
                        <a:lnSpc>
                          <a:spcPts val="1130"/>
                        </a:lnSpc>
                      </a:pPr>
                      <a:r>
                        <a:rPr sz="1000" spc="5" dirty="0">
                          <a:latin typeface="ＭＳ Ｐゴシック" panose="020B0600070205080204" pitchFamily="50" charset="-128"/>
                          <a:ea typeface="ＭＳ Ｐゴシック" panose="020B0600070205080204" pitchFamily="50" charset="-128"/>
                          <a:cs typeface="ＭＳ Ｐゴシック"/>
                        </a:rPr>
                        <a:t>・</a:t>
                      </a:r>
                      <a:endParaRPr lang="en-US" sz="1000" spc="5" dirty="0">
                        <a:latin typeface="ＭＳ Ｐゴシック" panose="020B0600070205080204" pitchFamily="50" charset="-128"/>
                        <a:ea typeface="ＭＳ Ｐゴシック" panose="020B0600070205080204" pitchFamily="50" charset="-128"/>
                        <a:cs typeface="ＭＳ Ｐゴシック"/>
                      </a:endParaRPr>
                    </a:p>
                    <a:p>
                      <a:pPr marL="91440" marR="117475" algn="ctr">
                        <a:lnSpc>
                          <a:spcPts val="1130"/>
                        </a:lnSpc>
                      </a:pPr>
                      <a:r>
                        <a:rPr sz="1000" dirty="0" err="1">
                          <a:latin typeface="ＭＳ Ｐゴシック" panose="020B0600070205080204" pitchFamily="50" charset="-128"/>
                          <a:ea typeface="ＭＳ Ｐゴシック" panose="020B0600070205080204" pitchFamily="50" charset="-128"/>
                          <a:cs typeface="ＭＳ Ｐゴシック"/>
                        </a:rPr>
                        <a:t>演</a:t>
                      </a:r>
                      <a:r>
                        <a:rPr sz="1000" spc="-5" dirty="0" err="1">
                          <a:latin typeface="ＭＳ Ｐゴシック" panose="020B0600070205080204" pitchFamily="50" charset="-128"/>
                          <a:ea typeface="ＭＳ Ｐゴシック" panose="020B0600070205080204" pitchFamily="50" charset="-128"/>
                          <a:cs typeface="ＭＳ Ｐゴシック"/>
                        </a:rPr>
                        <a:t>習</a:t>
                      </a:r>
                      <a:endParaRPr sz="1000" dirty="0">
                        <a:latin typeface="ＭＳ Ｐゴシック" panose="020B0600070205080204" pitchFamily="50" charset="-128"/>
                        <a:ea typeface="ＭＳ Ｐゴシック" panose="020B0600070205080204" pitchFamily="50" charset="-128"/>
                        <a:cs typeface="ＭＳ Ｐゴシック"/>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400"/>
                        </a:spcBef>
                      </a:pPr>
                      <a:r>
                        <a:rPr sz="1000" spc="-5" dirty="0">
                          <a:latin typeface="ＭＳ Ｐゴシック" panose="020B0600070205080204" pitchFamily="50" charset="-128"/>
                          <a:ea typeface="ＭＳ Ｐゴシック" panose="020B0600070205080204" pitchFamily="50" charset="-128"/>
                          <a:cs typeface="ＭＳ Ｐゴシック"/>
                        </a:rPr>
                        <a:t>２</a:t>
                      </a:r>
                      <a:r>
                        <a:rPr sz="1000" spc="45" dirty="0">
                          <a:latin typeface="ＭＳ Ｐゴシック" panose="020B0600070205080204" pitchFamily="50" charset="-128"/>
                          <a:ea typeface="ＭＳ Ｐゴシック" panose="020B0600070205080204" pitchFamily="50" charset="-128"/>
                          <a:cs typeface="ＭＳ Ｐゴシック"/>
                        </a:rPr>
                        <a:t> </a:t>
                      </a:r>
                      <a:r>
                        <a:rPr sz="1000" spc="-5" dirty="0">
                          <a:latin typeface="ＭＳ Ｐゴシック" panose="020B0600070205080204" pitchFamily="50" charset="-128"/>
                          <a:ea typeface="ＭＳ Ｐゴシック" panose="020B0600070205080204" pitchFamily="50" charset="-128"/>
                          <a:cs typeface="ＭＳ Ｐゴシック"/>
                        </a:rPr>
                        <a:t>サー</a:t>
                      </a:r>
                      <a:r>
                        <a:rPr sz="1000" dirty="0">
                          <a:latin typeface="ＭＳ Ｐゴシック" panose="020B0600070205080204" pitchFamily="50" charset="-128"/>
                          <a:ea typeface="ＭＳ Ｐゴシック" panose="020B0600070205080204" pitchFamily="50" charset="-128"/>
                          <a:cs typeface="ＭＳ Ｐゴシック"/>
                        </a:rPr>
                        <a:t>ビ</a:t>
                      </a:r>
                      <a:r>
                        <a:rPr sz="1000" spc="-10" dirty="0">
                          <a:latin typeface="ＭＳ Ｐゴシック" panose="020B0600070205080204" pitchFamily="50" charset="-128"/>
                          <a:ea typeface="ＭＳ Ｐゴシック" panose="020B0600070205080204" pitchFamily="50" charset="-128"/>
                          <a:cs typeface="ＭＳ Ｐゴシック"/>
                        </a:rPr>
                        <a:t>ス提供に関</a:t>
                      </a:r>
                      <a:r>
                        <a:rPr sz="1000" spc="-5" dirty="0">
                          <a:latin typeface="ＭＳ Ｐゴシック" panose="020B0600070205080204" pitchFamily="50" charset="-128"/>
                          <a:ea typeface="ＭＳ Ｐゴシック" panose="020B0600070205080204" pitchFamily="50" charset="-128"/>
                          <a:cs typeface="ＭＳ Ｐゴシック"/>
                        </a:rPr>
                        <a:t>する講義及び演習</a:t>
                      </a:r>
                      <a:endParaRPr sz="1000" dirty="0">
                        <a:latin typeface="ＭＳ Ｐゴシック" panose="020B0600070205080204" pitchFamily="50" charset="-128"/>
                        <a:ea typeface="ＭＳ Ｐゴシック" panose="020B0600070205080204" pitchFamily="50" charset="-128"/>
                        <a:cs typeface="ＭＳ Ｐゴシック"/>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185" algn="r">
                        <a:lnSpc>
                          <a:spcPct val="100000"/>
                        </a:lnSpc>
                        <a:spcBef>
                          <a:spcPts val="345"/>
                        </a:spcBef>
                      </a:pPr>
                      <a:r>
                        <a:rPr lang="en-US" altLang="ja-JP" sz="1050" dirty="0">
                          <a:latin typeface="ＭＳ Ｐゴシック" panose="020B0600070205080204" pitchFamily="50" charset="-128"/>
                          <a:ea typeface="ＭＳ Ｐゴシック" panose="020B0600070205080204" pitchFamily="50" charset="-128"/>
                          <a:cs typeface="Calibri"/>
                        </a:rPr>
                        <a:t>6.5</a:t>
                      </a:r>
                      <a:r>
                        <a:rPr sz="1050" dirty="0">
                          <a:latin typeface="ＭＳ Ｐゴシック" panose="020B0600070205080204" pitchFamily="50" charset="-128"/>
                          <a:ea typeface="ＭＳ Ｐゴシック" panose="020B0600070205080204" pitchFamily="50" charset="-128"/>
                          <a:cs typeface="Calibri"/>
                        </a:rPr>
                        <a:t>h</a:t>
                      </a: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334147">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505"/>
                        </a:spcBef>
                      </a:pPr>
                      <a:r>
                        <a:rPr sz="1000" spc="-5" dirty="0">
                          <a:latin typeface="ＭＳ Ｐゴシック" panose="020B0600070205080204" pitchFamily="50" charset="-128"/>
                          <a:ea typeface="ＭＳ Ｐゴシック" panose="020B0600070205080204" pitchFamily="50" charset="-128"/>
                          <a:cs typeface="ＭＳ Ｐゴシック"/>
                        </a:rPr>
                        <a:t>３</a:t>
                      </a:r>
                      <a:r>
                        <a:rPr sz="1000" spc="45" dirty="0">
                          <a:latin typeface="ＭＳ Ｐゴシック" panose="020B0600070205080204" pitchFamily="50" charset="-128"/>
                          <a:ea typeface="ＭＳ Ｐゴシック" panose="020B0600070205080204" pitchFamily="50" charset="-128"/>
                          <a:cs typeface="ＭＳ Ｐゴシック"/>
                        </a:rPr>
                        <a:t> </a:t>
                      </a:r>
                      <a:r>
                        <a:rPr sz="1000" spc="-5" dirty="0">
                          <a:latin typeface="ＭＳ Ｐゴシック" panose="020B0600070205080204" pitchFamily="50" charset="-128"/>
                          <a:ea typeface="ＭＳ Ｐゴシック" panose="020B0600070205080204" pitchFamily="50" charset="-128"/>
                          <a:cs typeface="ＭＳ Ｐゴシック"/>
                        </a:rPr>
                        <a:t>人材育成の手法に関す</a:t>
                      </a:r>
                      <a:r>
                        <a:rPr sz="1000" dirty="0">
                          <a:latin typeface="ＭＳ Ｐゴシック" panose="020B0600070205080204" pitchFamily="50" charset="-128"/>
                          <a:ea typeface="ＭＳ Ｐゴシック" panose="020B0600070205080204" pitchFamily="50" charset="-128"/>
                          <a:cs typeface="ＭＳ Ｐゴシック"/>
                        </a:rPr>
                        <a:t>る</a:t>
                      </a:r>
                      <a:r>
                        <a:rPr sz="1000" spc="-5" dirty="0">
                          <a:latin typeface="ＭＳ Ｐゴシック" panose="020B0600070205080204" pitchFamily="50" charset="-128"/>
                          <a:ea typeface="ＭＳ Ｐゴシック" panose="020B0600070205080204" pitchFamily="50" charset="-128"/>
                          <a:cs typeface="ＭＳ Ｐゴシック"/>
                        </a:rPr>
                        <a:t>講義及び演習</a:t>
                      </a:r>
                      <a:endParaRPr sz="1000" dirty="0">
                        <a:latin typeface="ＭＳ Ｐゴシック" panose="020B0600070205080204" pitchFamily="50" charset="-128"/>
                        <a:ea typeface="ＭＳ Ｐゴシック" panose="020B0600070205080204" pitchFamily="50" charset="-128"/>
                        <a:cs typeface="ＭＳ Ｐゴシック"/>
                      </a:endParaRPr>
                    </a:p>
                  </a:txBody>
                  <a:tcPr marL="0" marR="0" marT="641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4455" algn="r">
                        <a:lnSpc>
                          <a:spcPct val="100000"/>
                        </a:lnSpc>
                        <a:spcBef>
                          <a:spcPts val="445"/>
                        </a:spcBef>
                      </a:pPr>
                      <a:r>
                        <a:rPr lang="en-US" altLang="ja-JP" sz="1050" spc="-5" dirty="0">
                          <a:latin typeface="ＭＳ Ｐゴシック" panose="020B0600070205080204" pitchFamily="50" charset="-128"/>
                          <a:ea typeface="ＭＳ Ｐゴシック" panose="020B0600070205080204" pitchFamily="50" charset="-128"/>
                          <a:cs typeface="Calibri"/>
                        </a:rPr>
                        <a:t>3</a:t>
                      </a:r>
                      <a:r>
                        <a:rPr sz="1050" spc="-5" dirty="0">
                          <a:latin typeface="ＭＳ Ｐゴシック" panose="020B0600070205080204" pitchFamily="50" charset="-128"/>
                          <a:ea typeface="ＭＳ Ｐゴシック" panose="020B0600070205080204" pitchFamily="50" charset="-128"/>
                          <a:cs typeface="Calibri"/>
                        </a:rPr>
                        <a:t>.5h</a:t>
                      </a:r>
                      <a:endParaRPr sz="1050" dirty="0">
                        <a:latin typeface="ＭＳ Ｐゴシック" panose="020B0600070205080204" pitchFamily="50" charset="-128"/>
                        <a:ea typeface="ＭＳ Ｐゴシック" panose="020B0600070205080204" pitchFamily="50" charset="-128"/>
                        <a:cs typeface="Calibri"/>
                      </a:endParaRPr>
                    </a:p>
                  </a:txBody>
                  <a:tcPr marL="0" marR="0" marT="565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304409">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405"/>
                        </a:spcBef>
                      </a:pPr>
                      <a:r>
                        <a:rPr sz="1000" spc="-5" dirty="0">
                          <a:latin typeface="ＭＳ Ｐゴシック" panose="020B0600070205080204" pitchFamily="50" charset="-128"/>
                          <a:ea typeface="ＭＳ Ｐゴシック" panose="020B0600070205080204" pitchFamily="50" charset="-128"/>
                          <a:cs typeface="ＭＳ Ｐゴシック"/>
                        </a:rPr>
                        <a:t>４</a:t>
                      </a:r>
                      <a:r>
                        <a:rPr sz="1000" spc="35" dirty="0">
                          <a:latin typeface="ＭＳ Ｐゴシック" panose="020B0600070205080204" pitchFamily="50" charset="-128"/>
                          <a:ea typeface="ＭＳ Ｐゴシック" panose="020B0600070205080204" pitchFamily="50" charset="-128"/>
                          <a:cs typeface="ＭＳ Ｐゴシック"/>
                        </a:rPr>
                        <a:t> </a:t>
                      </a:r>
                      <a:r>
                        <a:rPr lang="ja-JP" altLang="en-US" sz="1000" spc="-5" dirty="0">
                          <a:latin typeface="ＭＳ Ｐゴシック" panose="020B0600070205080204" pitchFamily="50" charset="-128"/>
                          <a:ea typeface="ＭＳ Ｐゴシック" panose="020B0600070205080204" pitchFamily="50" charset="-128"/>
                          <a:cs typeface="ＭＳ Ｐゴシック"/>
                        </a:rPr>
                        <a:t>多</a:t>
                      </a:r>
                      <a:r>
                        <a:rPr sz="1000" spc="-5" dirty="0" err="1">
                          <a:latin typeface="ＭＳ Ｐゴシック" panose="020B0600070205080204" pitchFamily="50" charset="-128"/>
                          <a:ea typeface="ＭＳ Ｐゴシック" panose="020B0600070205080204" pitchFamily="50" charset="-128"/>
                          <a:cs typeface="ＭＳ Ｐゴシック"/>
                        </a:rPr>
                        <a:t>職種及び地域連携に関する講義及び</a:t>
                      </a:r>
                      <a:r>
                        <a:rPr sz="1000" spc="5" dirty="0" err="1">
                          <a:latin typeface="ＭＳ Ｐゴシック" panose="020B0600070205080204" pitchFamily="50" charset="-128"/>
                          <a:ea typeface="ＭＳ Ｐゴシック" panose="020B0600070205080204" pitchFamily="50" charset="-128"/>
                          <a:cs typeface="ＭＳ Ｐゴシック"/>
                        </a:rPr>
                        <a:t>演</a:t>
                      </a:r>
                      <a:r>
                        <a:rPr sz="1000" spc="-5" dirty="0" err="1">
                          <a:latin typeface="ＭＳ Ｐゴシック" panose="020B0600070205080204" pitchFamily="50" charset="-128"/>
                          <a:ea typeface="ＭＳ Ｐゴシック" panose="020B0600070205080204" pitchFamily="50" charset="-128"/>
                          <a:cs typeface="ＭＳ Ｐゴシック"/>
                        </a:rPr>
                        <a:t>習</a:t>
                      </a:r>
                      <a:endParaRPr sz="1000" dirty="0">
                        <a:latin typeface="ＭＳ Ｐゴシック" panose="020B0600070205080204" pitchFamily="50" charset="-128"/>
                        <a:ea typeface="ＭＳ Ｐゴシック" panose="020B0600070205080204" pitchFamily="50" charset="-128"/>
                        <a:cs typeface="ＭＳ Ｐゴシック"/>
                      </a:endParaRPr>
                    </a:p>
                  </a:txBody>
                  <a:tcPr marL="0" marR="0" marT="514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185" algn="r">
                        <a:lnSpc>
                          <a:spcPct val="100000"/>
                        </a:lnSpc>
                        <a:spcBef>
                          <a:spcPts val="345"/>
                        </a:spcBef>
                      </a:pPr>
                      <a:r>
                        <a:rPr lang="en-US" altLang="ja-JP" sz="1050" dirty="0">
                          <a:latin typeface="ＭＳ Ｐゴシック" panose="020B0600070205080204" pitchFamily="50" charset="-128"/>
                          <a:ea typeface="ＭＳ Ｐゴシック" panose="020B0600070205080204" pitchFamily="50" charset="-128"/>
                          <a:cs typeface="Calibri"/>
                        </a:rPr>
                        <a:t>3.5</a:t>
                      </a:r>
                      <a:r>
                        <a:rPr sz="1050" dirty="0">
                          <a:latin typeface="ＭＳ Ｐゴシック" panose="020B0600070205080204" pitchFamily="50" charset="-128"/>
                          <a:ea typeface="ＭＳ Ｐゴシック" panose="020B0600070205080204" pitchFamily="50" charset="-128"/>
                          <a:cs typeface="Calibri"/>
                        </a:rPr>
                        <a:t>h</a:t>
                      </a: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r h="332053">
                <a:tc>
                  <a:txBody>
                    <a:bodyPr/>
                    <a:lstStyle/>
                    <a:p>
                      <a:pPr>
                        <a:lnSpc>
                          <a:spcPct val="100000"/>
                        </a:lnSpc>
                      </a:pPr>
                      <a:endParaRPr sz="1000">
                        <a:latin typeface="ＭＳ Ｐゴシック" panose="020B0600070205080204" pitchFamily="50" charset="-128"/>
                        <a:ea typeface="ＭＳ Ｐゴシック" panose="020B0600070205080204" pitchFamily="50" charset="-128"/>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6B8B8"/>
                    </a:solidFill>
                  </a:tcPr>
                </a:tc>
                <a:tc>
                  <a:txBody>
                    <a:bodyPr/>
                    <a:lstStyle/>
                    <a:p>
                      <a:pPr marL="91440">
                        <a:lnSpc>
                          <a:spcPct val="100000"/>
                        </a:lnSpc>
                        <a:spcBef>
                          <a:spcPts val="465"/>
                        </a:spcBef>
                      </a:pPr>
                      <a:r>
                        <a:rPr sz="1050" spc="5" dirty="0">
                          <a:latin typeface="ＭＳ Ｐゴシック" panose="020B0600070205080204" pitchFamily="50" charset="-128"/>
                          <a:ea typeface="ＭＳ Ｐゴシック" panose="020B0600070205080204" pitchFamily="50" charset="-128"/>
                          <a:cs typeface="ＭＳ Ｐゴシック"/>
                        </a:rPr>
                        <a:t>合計</a:t>
                      </a:r>
                      <a:endParaRPr sz="1050">
                        <a:latin typeface="ＭＳ Ｐゴシック" panose="020B0600070205080204" pitchFamily="50" charset="-128"/>
                        <a:ea typeface="ＭＳ Ｐゴシック" panose="020B0600070205080204" pitchFamily="50" charset="-128"/>
                        <a:cs typeface="ＭＳ Ｐゴシック"/>
                      </a:endParaRPr>
                    </a:p>
                  </a:txBody>
                  <a:tcPr marL="0" marR="0" marT="5905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6B8B8"/>
                    </a:solidFill>
                  </a:tcPr>
                </a:tc>
                <a:tc>
                  <a:txBody>
                    <a:bodyPr/>
                    <a:lstStyle/>
                    <a:p>
                      <a:pPr marR="84455" algn="r">
                        <a:lnSpc>
                          <a:spcPct val="100000"/>
                        </a:lnSpc>
                        <a:spcBef>
                          <a:spcPts val="440"/>
                        </a:spcBef>
                      </a:pPr>
                      <a:r>
                        <a:rPr sz="1050" dirty="0">
                          <a:latin typeface="ＭＳ Ｐゴシック" panose="020B0600070205080204" pitchFamily="50" charset="-128"/>
                          <a:ea typeface="ＭＳ Ｐゴシック" panose="020B0600070205080204" pitchFamily="50" charset="-128"/>
                          <a:cs typeface="Calibri"/>
                        </a:rPr>
                        <a:t>14</a:t>
                      </a:r>
                      <a:r>
                        <a:rPr sz="1050" spc="-5" dirty="0">
                          <a:latin typeface="ＭＳ Ｐゴシック" panose="020B0600070205080204" pitchFamily="50" charset="-128"/>
                          <a:ea typeface="ＭＳ Ｐゴシック" panose="020B0600070205080204" pitchFamily="50" charset="-128"/>
                          <a:cs typeface="Calibri"/>
                        </a:rPr>
                        <a:t>.5h</a:t>
                      </a:r>
                      <a:endParaRPr sz="1050" dirty="0">
                        <a:latin typeface="ＭＳ Ｐゴシック" panose="020B0600070205080204" pitchFamily="50" charset="-128"/>
                        <a:ea typeface="ＭＳ Ｐゴシック" panose="020B0600070205080204" pitchFamily="50" charset="-128"/>
                        <a:cs typeface="Calibri"/>
                      </a:endParaRPr>
                    </a:p>
                  </a:txBody>
                  <a:tcPr marL="0" marR="0" marT="558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6B8B8"/>
                    </a:solidFill>
                  </a:tcPr>
                </a:tc>
                <a:extLst>
                  <a:ext uri="{0D108BD9-81ED-4DB2-BD59-A6C34878D82A}">
                    <a16:rowId xmlns:a16="http://schemas.microsoft.com/office/drawing/2014/main" val="10005"/>
                  </a:ext>
                </a:extLst>
              </a:tr>
            </a:tbl>
          </a:graphicData>
        </a:graphic>
      </p:graphicFrame>
      <p:graphicFrame>
        <p:nvGraphicFramePr>
          <p:cNvPr id="16" name="object 16"/>
          <p:cNvGraphicFramePr>
            <a:graphicFrameLocks noGrp="1"/>
          </p:cNvGraphicFramePr>
          <p:nvPr>
            <p:extLst>
              <p:ext uri="{D42A27DB-BD31-4B8C-83A1-F6EECF244321}">
                <p14:modId xmlns:p14="http://schemas.microsoft.com/office/powerpoint/2010/main" val="3753132213"/>
              </p:ext>
            </p:extLst>
          </p:nvPr>
        </p:nvGraphicFramePr>
        <p:xfrm>
          <a:off x="5187318" y="4593436"/>
          <a:ext cx="3870519" cy="1782941"/>
        </p:xfrm>
        <a:graphic>
          <a:graphicData uri="http://schemas.openxmlformats.org/drawingml/2006/table">
            <a:tbl>
              <a:tblPr firstRow="1" bandRow="1">
                <a:tableStyleId>{2D5ABB26-0587-4C30-8999-92F81FD0307C}</a:tableStyleId>
              </a:tblPr>
              <a:tblGrid>
                <a:gridCol w="586896">
                  <a:extLst>
                    <a:ext uri="{9D8B030D-6E8A-4147-A177-3AD203B41FA5}">
                      <a16:colId xmlns:a16="http://schemas.microsoft.com/office/drawing/2014/main" val="20000"/>
                    </a:ext>
                  </a:extLst>
                </a:gridCol>
                <a:gridCol w="2746606">
                  <a:extLst>
                    <a:ext uri="{9D8B030D-6E8A-4147-A177-3AD203B41FA5}">
                      <a16:colId xmlns:a16="http://schemas.microsoft.com/office/drawing/2014/main" val="20001"/>
                    </a:ext>
                  </a:extLst>
                </a:gridCol>
                <a:gridCol w="537017">
                  <a:extLst>
                    <a:ext uri="{9D8B030D-6E8A-4147-A177-3AD203B41FA5}">
                      <a16:colId xmlns:a16="http://schemas.microsoft.com/office/drawing/2014/main" val="20002"/>
                    </a:ext>
                  </a:extLst>
                </a:gridCol>
              </a:tblGrid>
              <a:tr h="336021">
                <a:tc gridSpan="2">
                  <a:txBody>
                    <a:bodyPr/>
                    <a:lstStyle/>
                    <a:p>
                      <a:pPr marL="3175" algn="ctr">
                        <a:lnSpc>
                          <a:spcPct val="100000"/>
                        </a:lnSpc>
                        <a:spcBef>
                          <a:spcPts val="470"/>
                        </a:spcBef>
                      </a:pPr>
                      <a:r>
                        <a:rPr sz="1050" b="1" dirty="0">
                          <a:latin typeface="ＭＳ Ｐゴシック" panose="020B0600070205080204" pitchFamily="50" charset="-128"/>
                          <a:ea typeface="ＭＳ Ｐゴシック" panose="020B0600070205080204" pitchFamily="50" charset="-128"/>
                          <a:cs typeface="ＭＳ Ｐゴシック"/>
                        </a:rPr>
                        <a:t>更</a:t>
                      </a:r>
                      <a:r>
                        <a:rPr sz="1050" b="1" spc="-20" dirty="0">
                          <a:latin typeface="ＭＳ Ｐゴシック" panose="020B0600070205080204" pitchFamily="50" charset="-128"/>
                          <a:ea typeface="ＭＳ Ｐゴシック" panose="020B0600070205080204" pitchFamily="50" charset="-128"/>
                          <a:cs typeface="ＭＳ Ｐゴシック"/>
                        </a:rPr>
                        <a:t>新</a:t>
                      </a:r>
                      <a:r>
                        <a:rPr sz="1050" b="1" spc="-15" dirty="0">
                          <a:latin typeface="ＭＳ Ｐゴシック" panose="020B0600070205080204" pitchFamily="50" charset="-128"/>
                          <a:ea typeface="ＭＳ Ｐゴシック" panose="020B0600070205080204" pitchFamily="50" charset="-128"/>
                          <a:cs typeface="ＭＳ Ｐゴシック"/>
                        </a:rPr>
                        <a:t>研</a:t>
                      </a:r>
                      <a:r>
                        <a:rPr sz="1050" b="1" dirty="0">
                          <a:latin typeface="ＭＳ Ｐゴシック" panose="020B0600070205080204" pitchFamily="50" charset="-128"/>
                          <a:ea typeface="ＭＳ Ｐゴシック" panose="020B0600070205080204" pitchFamily="50" charset="-128"/>
                          <a:cs typeface="ＭＳ Ｐゴシック"/>
                        </a:rPr>
                        <a:t>修</a:t>
                      </a:r>
                      <a:endParaRPr sz="1050">
                        <a:latin typeface="ＭＳ Ｐゴシック" panose="020B0600070205080204" pitchFamily="50" charset="-128"/>
                        <a:ea typeface="ＭＳ Ｐゴシック" panose="020B0600070205080204" pitchFamily="50" charset="-128"/>
                        <a:cs typeface="ＭＳ Ｐゴシック"/>
                      </a:endParaRPr>
                    </a:p>
                  </a:txBody>
                  <a:tcPr marL="0" marR="0" marT="5969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C000"/>
                    </a:solidFill>
                  </a:tcPr>
                </a:tc>
                <a:tc hMerge="1">
                  <a:txBody>
                    <a:bodyPr/>
                    <a:lstStyle/>
                    <a:p>
                      <a:endParaRPr/>
                    </a:p>
                  </a:txBody>
                  <a:tcPr marL="0" marR="0" marT="0" marB="0"/>
                </a:tc>
                <a:tc>
                  <a:txBody>
                    <a:bodyPr/>
                    <a:lstStyle/>
                    <a:p>
                      <a:pPr marR="97790" algn="r">
                        <a:lnSpc>
                          <a:spcPct val="100000"/>
                        </a:lnSpc>
                        <a:spcBef>
                          <a:spcPts val="470"/>
                        </a:spcBef>
                      </a:pPr>
                      <a:r>
                        <a:rPr sz="1050" spc="-5" dirty="0">
                          <a:latin typeface="ＭＳ Ｐゴシック" panose="020B0600070205080204" pitchFamily="50" charset="-128"/>
                          <a:ea typeface="ＭＳ Ｐゴシック" panose="020B0600070205080204" pitchFamily="50" charset="-128"/>
                          <a:cs typeface="ＭＳ Ｐゴシック"/>
                        </a:rPr>
                        <a:t>時間数</a:t>
                      </a:r>
                      <a:endParaRPr sz="1050">
                        <a:latin typeface="ＭＳ Ｐゴシック" panose="020B0600070205080204" pitchFamily="50" charset="-128"/>
                        <a:ea typeface="ＭＳ Ｐゴシック" panose="020B0600070205080204" pitchFamily="50" charset="-128"/>
                        <a:cs typeface="ＭＳ Ｐゴシック"/>
                      </a:endParaRPr>
                    </a:p>
                  </a:txBody>
                  <a:tcPr marL="0" marR="0" marT="5969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C000"/>
                    </a:solidFill>
                  </a:tcPr>
                </a:tc>
                <a:extLst>
                  <a:ext uri="{0D108BD9-81ED-4DB2-BD59-A6C34878D82A}">
                    <a16:rowId xmlns:a16="http://schemas.microsoft.com/office/drawing/2014/main" val="10000"/>
                  </a:ext>
                </a:extLst>
              </a:tr>
              <a:tr h="346631">
                <a:tc>
                  <a:txBody>
                    <a:bodyPr/>
                    <a:lstStyle/>
                    <a:p>
                      <a:pPr marL="92075" algn="ctr">
                        <a:lnSpc>
                          <a:spcPct val="100000"/>
                        </a:lnSpc>
                        <a:spcBef>
                          <a:spcPts val="390"/>
                        </a:spcBef>
                      </a:pPr>
                      <a:r>
                        <a:rPr sz="1000" spc="-5" dirty="0">
                          <a:latin typeface="ＭＳ Ｐゴシック" panose="020B0600070205080204" pitchFamily="50" charset="-128"/>
                          <a:ea typeface="ＭＳ Ｐゴシック" panose="020B0600070205080204" pitchFamily="50" charset="-128"/>
                          <a:cs typeface="ＭＳ Ｐゴシック"/>
                        </a:rPr>
                        <a:t>講義</a:t>
                      </a:r>
                      <a:endParaRPr sz="1000" dirty="0">
                        <a:latin typeface="ＭＳ Ｐゴシック" panose="020B0600070205080204" pitchFamily="50" charset="-128"/>
                        <a:ea typeface="ＭＳ Ｐゴシック" panose="020B0600070205080204" pitchFamily="50" charset="-128"/>
                        <a:cs typeface="ＭＳ Ｐゴシック"/>
                      </a:endParaRPr>
                    </a:p>
                  </a:txBody>
                  <a:tcPr marL="0" marR="0" marT="495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a:lnSpc>
                          <a:spcPct val="100000"/>
                        </a:lnSpc>
                        <a:spcBef>
                          <a:spcPts val="390"/>
                        </a:spcBef>
                      </a:pPr>
                      <a:r>
                        <a:rPr sz="1000" spc="-5" dirty="0">
                          <a:latin typeface="ＭＳ Ｐゴシック" panose="020B0600070205080204" pitchFamily="50" charset="-128"/>
                          <a:ea typeface="ＭＳ Ｐゴシック" panose="020B0600070205080204" pitchFamily="50" charset="-128"/>
                          <a:cs typeface="ＭＳ Ｐゴシック"/>
                        </a:rPr>
                        <a:t>１</a:t>
                      </a:r>
                      <a:r>
                        <a:rPr sz="1000" spc="45" dirty="0">
                          <a:latin typeface="ＭＳ Ｐゴシック" panose="020B0600070205080204" pitchFamily="50" charset="-128"/>
                          <a:ea typeface="ＭＳ Ｐゴシック" panose="020B0600070205080204" pitchFamily="50" charset="-128"/>
                          <a:cs typeface="ＭＳ Ｐゴシック"/>
                        </a:rPr>
                        <a:t> </a:t>
                      </a:r>
                      <a:r>
                        <a:rPr sz="1000" spc="-5" dirty="0">
                          <a:latin typeface="ＭＳ Ｐゴシック" panose="020B0600070205080204" pitchFamily="50" charset="-128"/>
                          <a:ea typeface="ＭＳ Ｐゴシック" panose="020B0600070205080204" pitchFamily="50" charset="-128"/>
                          <a:cs typeface="ＭＳ Ｐゴシック"/>
                        </a:rPr>
                        <a:t>障害福祉の動向に関す</a:t>
                      </a:r>
                      <a:r>
                        <a:rPr sz="1000" dirty="0">
                          <a:latin typeface="ＭＳ Ｐゴシック" panose="020B0600070205080204" pitchFamily="50" charset="-128"/>
                          <a:ea typeface="ＭＳ Ｐゴシック" panose="020B0600070205080204" pitchFamily="50" charset="-128"/>
                          <a:cs typeface="ＭＳ Ｐゴシック"/>
                        </a:rPr>
                        <a:t>る</a:t>
                      </a:r>
                      <a:r>
                        <a:rPr sz="1000" spc="-5" dirty="0">
                          <a:latin typeface="ＭＳ Ｐゴシック" panose="020B0600070205080204" pitchFamily="50" charset="-128"/>
                          <a:ea typeface="ＭＳ Ｐゴシック" panose="020B0600070205080204" pitchFamily="50" charset="-128"/>
                          <a:cs typeface="ＭＳ Ｐゴシック"/>
                        </a:rPr>
                        <a:t>講義</a:t>
                      </a:r>
                      <a:endParaRPr sz="1000" dirty="0">
                        <a:latin typeface="ＭＳ Ｐゴシック" panose="020B0600070205080204" pitchFamily="50" charset="-128"/>
                        <a:ea typeface="ＭＳ Ｐゴシック" panose="020B0600070205080204" pitchFamily="50" charset="-128"/>
                        <a:cs typeface="ＭＳ Ｐゴシック"/>
                      </a:endParaRPr>
                    </a:p>
                  </a:txBody>
                  <a:tcPr marL="0" marR="0" marT="495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334"/>
                        </a:spcBef>
                      </a:pPr>
                      <a:r>
                        <a:rPr sz="1050" dirty="0">
                          <a:latin typeface="ＭＳ Ｐゴシック" panose="020B0600070205080204" pitchFamily="50" charset="-128"/>
                          <a:ea typeface="ＭＳ Ｐゴシック" panose="020B0600070205080204" pitchFamily="50" charset="-128"/>
                          <a:cs typeface="Calibri"/>
                        </a:rPr>
                        <a:t>1h</a:t>
                      </a:r>
                      <a:endParaRPr sz="1050">
                        <a:latin typeface="ＭＳ Ｐゴシック" panose="020B0600070205080204" pitchFamily="50" charset="-128"/>
                        <a:ea typeface="ＭＳ Ｐゴシック" panose="020B0600070205080204" pitchFamily="50" charset="-128"/>
                        <a:cs typeface="Calibri"/>
                      </a:endParaRPr>
                    </a:p>
                  </a:txBody>
                  <a:tcPr marL="0" marR="0" marT="4254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292608">
                <a:tc rowSpan="2">
                  <a:txBody>
                    <a:bodyPr/>
                    <a:lstStyle/>
                    <a:p>
                      <a:pPr algn="ctr">
                        <a:lnSpc>
                          <a:spcPct val="100000"/>
                        </a:lnSpc>
                        <a:spcBef>
                          <a:spcPts val="20"/>
                        </a:spcBef>
                      </a:pPr>
                      <a:endParaRPr sz="1300" dirty="0">
                        <a:latin typeface="ＭＳ Ｐゴシック" panose="020B0600070205080204" pitchFamily="50" charset="-128"/>
                        <a:ea typeface="ＭＳ Ｐゴシック" panose="020B0600070205080204" pitchFamily="50" charset="-128"/>
                        <a:cs typeface="Times New Roman"/>
                      </a:endParaRPr>
                    </a:p>
                    <a:p>
                      <a:pPr marL="92075" marR="128905" algn="ctr">
                        <a:lnSpc>
                          <a:spcPts val="1130"/>
                        </a:lnSpc>
                      </a:pPr>
                      <a:r>
                        <a:rPr sz="1000" dirty="0" err="1">
                          <a:latin typeface="ＭＳ Ｐゴシック" panose="020B0600070205080204" pitchFamily="50" charset="-128"/>
                          <a:ea typeface="ＭＳ Ｐゴシック" panose="020B0600070205080204" pitchFamily="50" charset="-128"/>
                          <a:cs typeface="ＭＳ Ｐゴシック"/>
                        </a:rPr>
                        <a:t>講義</a:t>
                      </a:r>
                      <a:endParaRPr lang="en-US" sz="1000" dirty="0">
                        <a:latin typeface="ＭＳ Ｐゴシック" panose="020B0600070205080204" pitchFamily="50" charset="-128"/>
                        <a:ea typeface="ＭＳ Ｐゴシック" panose="020B0600070205080204" pitchFamily="50" charset="-128"/>
                        <a:cs typeface="ＭＳ Ｐゴシック"/>
                      </a:endParaRPr>
                    </a:p>
                    <a:p>
                      <a:pPr marL="92075" marR="128905" algn="ctr">
                        <a:lnSpc>
                          <a:spcPts val="1130"/>
                        </a:lnSpc>
                      </a:pPr>
                      <a:r>
                        <a:rPr sz="1000" spc="5" dirty="0">
                          <a:latin typeface="ＭＳ Ｐゴシック" panose="020B0600070205080204" pitchFamily="50" charset="-128"/>
                          <a:ea typeface="ＭＳ Ｐゴシック" panose="020B0600070205080204" pitchFamily="50" charset="-128"/>
                          <a:cs typeface="ＭＳ Ｐゴシック"/>
                        </a:rPr>
                        <a:t>・</a:t>
                      </a:r>
                      <a:endParaRPr lang="en-US" sz="1000" spc="5" dirty="0">
                        <a:latin typeface="ＭＳ Ｐゴシック" panose="020B0600070205080204" pitchFamily="50" charset="-128"/>
                        <a:ea typeface="ＭＳ Ｐゴシック" panose="020B0600070205080204" pitchFamily="50" charset="-128"/>
                        <a:cs typeface="ＭＳ Ｐゴシック"/>
                      </a:endParaRPr>
                    </a:p>
                    <a:p>
                      <a:pPr marL="92075" marR="128905" algn="ctr">
                        <a:lnSpc>
                          <a:spcPts val="1130"/>
                        </a:lnSpc>
                      </a:pPr>
                      <a:r>
                        <a:rPr sz="1000" dirty="0" err="1">
                          <a:latin typeface="ＭＳ Ｐゴシック" panose="020B0600070205080204" pitchFamily="50" charset="-128"/>
                          <a:ea typeface="ＭＳ Ｐゴシック" panose="020B0600070205080204" pitchFamily="50" charset="-128"/>
                          <a:cs typeface="ＭＳ Ｐゴシック"/>
                        </a:rPr>
                        <a:t>演</a:t>
                      </a:r>
                      <a:r>
                        <a:rPr sz="1000" spc="-5" dirty="0" err="1">
                          <a:latin typeface="ＭＳ Ｐゴシック" panose="020B0600070205080204" pitchFamily="50" charset="-128"/>
                          <a:ea typeface="ＭＳ Ｐゴシック" panose="020B0600070205080204" pitchFamily="50" charset="-128"/>
                          <a:cs typeface="ＭＳ Ｐゴシック"/>
                        </a:rPr>
                        <a:t>習</a:t>
                      </a:r>
                      <a:endParaRPr sz="1000" dirty="0">
                        <a:latin typeface="ＭＳ Ｐゴシック" panose="020B0600070205080204" pitchFamily="50" charset="-128"/>
                        <a:ea typeface="ＭＳ Ｐゴシック" panose="020B0600070205080204" pitchFamily="50" charset="-128"/>
                        <a:cs typeface="ＭＳ Ｐゴシック"/>
                      </a:endParaRPr>
                    </a:p>
                  </a:txBody>
                  <a:tcPr marL="0" marR="0" marT="254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a:lnSpc>
                          <a:spcPct val="100000"/>
                        </a:lnSpc>
                        <a:spcBef>
                          <a:spcPts val="390"/>
                        </a:spcBef>
                      </a:pPr>
                      <a:r>
                        <a:rPr sz="1000" spc="-5" dirty="0">
                          <a:latin typeface="ＭＳ Ｐゴシック" panose="020B0600070205080204" pitchFamily="50" charset="-128"/>
                          <a:ea typeface="ＭＳ Ｐゴシック" panose="020B0600070205080204" pitchFamily="50" charset="-128"/>
                          <a:cs typeface="ＭＳ Ｐゴシック"/>
                        </a:rPr>
                        <a:t>２</a:t>
                      </a:r>
                      <a:r>
                        <a:rPr sz="1000" spc="45" dirty="0">
                          <a:latin typeface="ＭＳ Ｐゴシック" panose="020B0600070205080204" pitchFamily="50" charset="-128"/>
                          <a:ea typeface="ＭＳ Ｐゴシック" panose="020B0600070205080204" pitchFamily="50" charset="-128"/>
                          <a:cs typeface="ＭＳ Ｐゴシック"/>
                        </a:rPr>
                        <a:t> </a:t>
                      </a:r>
                      <a:r>
                        <a:rPr sz="1000" spc="-5" dirty="0">
                          <a:latin typeface="ＭＳ Ｐゴシック" panose="020B0600070205080204" pitchFamily="50" charset="-128"/>
                          <a:ea typeface="ＭＳ Ｐゴシック" panose="020B0600070205080204" pitchFamily="50" charset="-128"/>
                          <a:cs typeface="ＭＳ Ｐゴシック"/>
                        </a:rPr>
                        <a:t>サー</a:t>
                      </a:r>
                      <a:r>
                        <a:rPr sz="1000" dirty="0">
                          <a:latin typeface="ＭＳ Ｐゴシック" panose="020B0600070205080204" pitchFamily="50" charset="-128"/>
                          <a:ea typeface="ＭＳ Ｐゴシック" panose="020B0600070205080204" pitchFamily="50" charset="-128"/>
                          <a:cs typeface="ＭＳ Ｐゴシック"/>
                        </a:rPr>
                        <a:t>ビ</a:t>
                      </a:r>
                      <a:r>
                        <a:rPr sz="1000" spc="-10" dirty="0">
                          <a:latin typeface="ＭＳ Ｐゴシック" panose="020B0600070205080204" pitchFamily="50" charset="-128"/>
                          <a:ea typeface="ＭＳ Ｐゴシック" panose="020B0600070205080204" pitchFamily="50" charset="-128"/>
                          <a:cs typeface="ＭＳ Ｐゴシック"/>
                        </a:rPr>
                        <a:t>ス提供の自己検証に関</a:t>
                      </a:r>
                      <a:r>
                        <a:rPr sz="1000" spc="-5" dirty="0">
                          <a:latin typeface="ＭＳ Ｐゴシック" panose="020B0600070205080204" pitchFamily="50" charset="-128"/>
                          <a:ea typeface="ＭＳ Ｐゴシック" panose="020B0600070205080204" pitchFamily="50" charset="-128"/>
                          <a:cs typeface="ＭＳ Ｐゴシック"/>
                        </a:rPr>
                        <a:t>する演習</a:t>
                      </a:r>
                      <a:endParaRPr sz="1000" dirty="0">
                        <a:latin typeface="ＭＳ Ｐゴシック" panose="020B0600070205080204" pitchFamily="50" charset="-128"/>
                        <a:ea typeface="ＭＳ Ｐゴシック" panose="020B0600070205080204" pitchFamily="50" charset="-128"/>
                        <a:cs typeface="ＭＳ Ｐゴシック"/>
                      </a:endParaRPr>
                    </a:p>
                  </a:txBody>
                  <a:tcPr marL="0" marR="0" marT="495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334"/>
                        </a:spcBef>
                      </a:pPr>
                      <a:r>
                        <a:rPr sz="1050" dirty="0">
                          <a:latin typeface="ＭＳ Ｐゴシック" panose="020B0600070205080204" pitchFamily="50" charset="-128"/>
                          <a:ea typeface="ＭＳ Ｐゴシック" panose="020B0600070205080204" pitchFamily="50" charset="-128"/>
                          <a:cs typeface="Calibri"/>
                        </a:rPr>
                        <a:t>5h</a:t>
                      </a:r>
                      <a:endParaRPr sz="1050">
                        <a:latin typeface="ＭＳ Ｐゴシック" panose="020B0600070205080204" pitchFamily="50" charset="-128"/>
                        <a:ea typeface="ＭＳ Ｐゴシック" panose="020B0600070205080204" pitchFamily="50" charset="-128"/>
                        <a:cs typeface="Calibri"/>
                      </a:endParaRPr>
                    </a:p>
                  </a:txBody>
                  <a:tcPr marL="0" marR="0" marT="4254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436418">
                <a:tc vMerge="1">
                  <a:txBody>
                    <a:bodyPr/>
                    <a:lstStyle/>
                    <a:p>
                      <a:endParaRPr/>
                    </a:p>
                  </a:txBody>
                  <a:tcPr marL="0" marR="0" marT="254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marR="189865">
                        <a:lnSpc>
                          <a:spcPts val="1130"/>
                        </a:lnSpc>
                        <a:spcBef>
                          <a:spcPts val="500"/>
                        </a:spcBef>
                      </a:pPr>
                      <a:r>
                        <a:rPr sz="1000" spc="-5" dirty="0">
                          <a:latin typeface="ＭＳ Ｐゴシック" panose="020B0600070205080204" pitchFamily="50" charset="-128"/>
                          <a:ea typeface="ＭＳ Ｐゴシック" panose="020B0600070205080204" pitchFamily="50" charset="-128"/>
                          <a:cs typeface="ＭＳ Ｐゴシック"/>
                        </a:rPr>
                        <a:t>３</a:t>
                      </a:r>
                      <a:r>
                        <a:rPr sz="1000" spc="285" dirty="0">
                          <a:latin typeface="ＭＳ Ｐゴシック" panose="020B0600070205080204" pitchFamily="50" charset="-128"/>
                          <a:ea typeface="ＭＳ Ｐゴシック" panose="020B0600070205080204" pitchFamily="50" charset="-128"/>
                          <a:cs typeface="ＭＳ Ｐゴシック"/>
                        </a:rPr>
                        <a:t> </a:t>
                      </a:r>
                      <a:r>
                        <a:rPr sz="1000" spc="-5" dirty="0">
                          <a:latin typeface="ＭＳ Ｐゴシック" panose="020B0600070205080204" pitchFamily="50" charset="-128"/>
                          <a:ea typeface="ＭＳ Ｐゴシック" panose="020B0600070205080204" pitchFamily="50" charset="-128"/>
                          <a:cs typeface="ＭＳ Ｐゴシック"/>
                        </a:rPr>
                        <a:t>サー</a:t>
                      </a:r>
                      <a:r>
                        <a:rPr sz="1000" dirty="0">
                          <a:latin typeface="ＭＳ Ｐゴシック" panose="020B0600070205080204" pitchFamily="50" charset="-128"/>
                          <a:ea typeface="ＭＳ Ｐゴシック" panose="020B0600070205080204" pitchFamily="50" charset="-128"/>
                          <a:cs typeface="ＭＳ Ｐゴシック"/>
                        </a:rPr>
                        <a:t>ビ</a:t>
                      </a:r>
                      <a:r>
                        <a:rPr sz="1000" spc="-10" dirty="0">
                          <a:latin typeface="ＭＳ Ｐゴシック" panose="020B0600070205080204" pitchFamily="50" charset="-128"/>
                          <a:ea typeface="ＭＳ Ｐゴシック" panose="020B0600070205080204" pitchFamily="50" charset="-128"/>
                          <a:cs typeface="ＭＳ Ｐゴシック"/>
                        </a:rPr>
                        <a:t>スの質の向上</a:t>
                      </a:r>
                      <a:r>
                        <a:rPr sz="1000" dirty="0">
                          <a:latin typeface="ＭＳ Ｐゴシック" panose="020B0600070205080204" pitchFamily="50" charset="-128"/>
                          <a:ea typeface="ＭＳ Ｐゴシック" panose="020B0600070205080204" pitchFamily="50" charset="-128"/>
                          <a:cs typeface="ＭＳ Ｐゴシック"/>
                        </a:rPr>
                        <a:t>と</a:t>
                      </a:r>
                      <a:r>
                        <a:rPr sz="1000" spc="-5" dirty="0">
                          <a:latin typeface="ＭＳ Ｐゴシック" panose="020B0600070205080204" pitchFamily="50" charset="-128"/>
                          <a:ea typeface="ＭＳ Ｐゴシック" panose="020B0600070205080204" pitchFamily="50" charset="-128"/>
                          <a:cs typeface="ＭＳ Ｐゴシック"/>
                        </a:rPr>
                        <a:t>人材育成の</a:t>
                      </a:r>
                      <a:r>
                        <a:rPr sz="1000" dirty="0">
                          <a:latin typeface="ＭＳ Ｐゴシック" panose="020B0600070205080204" pitchFamily="50" charset="-128"/>
                          <a:ea typeface="ＭＳ Ｐゴシック" panose="020B0600070205080204" pitchFamily="50" charset="-128"/>
                          <a:cs typeface="ＭＳ Ｐゴシック"/>
                        </a:rPr>
                        <a:t>た</a:t>
                      </a:r>
                      <a:r>
                        <a:rPr sz="1000" spc="-10" dirty="0">
                          <a:latin typeface="ＭＳ Ｐゴシック" panose="020B0600070205080204" pitchFamily="50" charset="-128"/>
                          <a:ea typeface="ＭＳ Ｐゴシック" panose="020B0600070205080204" pitchFamily="50" charset="-128"/>
                          <a:cs typeface="ＭＳ Ｐゴシック"/>
                        </a:rPr>
                        <a:t>め</a:t>
                      </a:r>
                      <a:r>
                        <a:rPr sz="1000" spc="-5" dirty="0">
                          <a:latin typeface="ＭＳ Ｐゴシック" panose="020B0600070205080204" pitchFamily="50" charset="-128"/>
                          <a:ea typeface="ＭＳ Ｐゴシック" panose="020B0600070205080204" pitchFamily="50" charset="-128"/>
                          <a:cs typeface="ＭＳ Ｐゴシック"/>
                        </a:rPr>
                        <a:t>のスーパー ビジョンに関する講義及び演習</a:t>
                      </a:r>
                      <a:endParaRPr sz="1000" dirty="0">
                        <a:latin typeface="ＭＳ Ｐゴシック" panose="020B0600070205080204" pitchFamily="50" charset="-128"/>
                        <a:ea typeface="ＭＳ Ｐゴシック" panose="020B0600070205080204" pitchFamily="50" charset="-128"/>
                        <a:cs typeface="ＭＳ Ｐゴシック"/>
                      </a:endParaRPr>
                    </a:p>
                  </a:txBody>
                  <a:tcPr marL="0" marR="0" marT="635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875"/>
                        </a:spcBef>
                      </a:pPr>
                      <a:r>
                        <a:rPr sz="1050" dirty="0">
                          <a:latin typeface="ＭＳ Ｐゴシック" panose="020B0600070205080204" pitchFamily="50" charset="-128"/>
                          <a:ea typeface="ＭＳ Ｐゴシック" panose="020B0600070205080204" pitchFamily="50" charset="-128"/>
                          <a:cs typeface="Calibri"/>
                        </a:rPr>
                        <a:t>7h</a:t>
                      </a:r>
                    </a:p>
                  </a:txBody>
                  <a:tcPr marL="0" marR="0" marT="1111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371263">
                <a:tc>
                  <a:txBody>
                    <a:bodyPr/>
                    <a:lstStyle/>
                    <a:p>
                      <a:pPr>
                        <a:lnSpc>
                          <a:spcPct val="100000"/>
                        </a:lnSpc>
                      </a:pPr>
                      <a:endParaRPr sz="1000">
                        <a:latin typeface="ＭＳ Ｐゴシック" panose="020B0600070205080204" pitchFamily="50" charset="-128"/>
                        <a:ea typeface="ＭＳ Ｐゴシック" panose="020B0600070205080204" pitchFamily="50" charset="-128"/>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C000"/>
                    </a:solidFill>
                  </a:tcPr>
                </a:tc>
                <a:tc>
                  <a:txBody>
                    <a:bodyPr/>
                    <a:lstStyle/>
                    <a:p>
                      <a:pPr marL="92075">
                        <a:lnSpc>
                          <a:spcPct val="100000"/>
                        </a:lnSpc>
                        <a:spcBef>
                          <a:spcPts val="450"/>
                        </a:spcBef>
                      </a:pPr>
                      <a:r>
                        <a:rPr sz="1050" dirty="0">
                          <a:latin typeface="ＭＳ Ｐゴシック" panose="020B0600070205080204" pitchFamily="50" charset="-128"/>
                          <a:ea typeface="ＭＳ Ｐゴシック" panose="020B0600070205080204" pitchFamily="50" charset="-128"/>
                          <a:cs typeface="ＭＳ Ｐゴシック"/>
                        </a:rPr>
                        <a:t>合計</a:t>
                      </a:r>
                    </a:p>
                  </a:txBody>
                  <a:tcPr marL="0" marR="0" marT="5715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C000"/>
                    </a:solidFill>
                  </a:tcPr>
                </a:tc>
                <a:tc>
                  <a:txBody>
                    <a:bodyPr/>
                    <a:lstStyle/>
                    <a:p>
                      <a:pPr marR="81915" algn="r">
                        <a:lnSpc>
                          <a:spcPct val="100000"/>
                        </a:lnSpc>
                        <a:spcBef>
                          <a:spcPts val="425"/>
                        </a:spcBef>
                      </a:pPr>
                      <a:r>
                        <a:rPr sz="1050" dirty="0">
                          <a:latin typeface="ＭＳ Ｐゴシック" panose="020B0600070205080204" pitchFamily="50" charset="-128"/>
                          <a:ea typeface="ＭＳ Ｐゴシック" panose="020B0600070205080204" pitchFamily="50" charset="-128"/>
                          <a:cs typeface="Calibri"/>
                        </a:rPr>
                        <a:t>13h</a:t>
                      </a:r>
                    </a:p>
                  </a:txBody>
                  <a:tcPr marL="0" marR="0" marT="5397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C000"/>
                    </a:solidFill>
                  </a:tcPr>
                </a:tc>
                <a:extLst>
                  <a:ext uri="{0D108BD9-81ED-4DB2-BD59-A6C34878D82A}">
                    <a16:rowId xmlns:a16="http://schemas.microsoft.com/office/drawing/2014/main" val="10004"/>
                  </a:ext>
                </a:extLst>
              </a:tr>
            </a:tbl>
          </a:graphicData>
        </a:graphic>
      </p:graphicFrame>
      <p:sp>
        <p:nvSpPr>
          <p:cNvPr id="18" name="object 18"/>
          <p:cNvSpPr txBox="1"/>
          <p:nvPr/>
        </p:nvSpPr>
        <p:spPr>
          <a:xfrm>
            <a:off x="4779819" y="6600051"/>
            <a:ext cx="2950210" cy="166071"/>
          </a:xfrm>
          <a:prstGeom prst="rect">
            <a:avLst/>
          </a:prstGeom>
        </p:spPr>
        <p:txBody>
          <a:bodyPr vert="horz" wrap="square" lIns="0" tIns="12065" rIns="0" bIns="0" rtlCol="0">
            <a:spAutoFit/>
          </a:bodyPr>
          <a:lstStyle/>
          <a:p>
            <a:pPr marL="12700">
              <a:lnSpc>
                <a:spcPct val="100000"/>
              </a:lnSpc>
            </a:pPr>
            <a:r>
              <a:rPr sz="1000" spc="-5" dirty="0">
                <a:latin typeface="ＭＳ Ｐゴシック"/>
                <a:cs typeface="ＭＳ Ｐゴシック"/>
              </a:rPr>
              <a:t>※</a:t>
            </a:r>
            <a:r>
              <a:rPr sz="1000" spc="-40" dirty="0">
                <a:latin typeface="ＭＳ Ｐゴシック"/>
                <a:cs typeface="ＭＳ Ｐゴシック"/>
              </a:rPr>
              <a:t> </a:t>
            </a:r>
            <a:r>
              <a:rPr sz="1000" spc="-5" dirty="0">
                <a:latin typeface="ＭＳ Ｐゴシック"/>
                <a:cs typeface="ＭＳ Ｐゴシック"/>
              </a:rPr>
              <a:t>令和５年度ま</a:t>
            </a:r>
            <a:r>
              <a:rPr sz="1000" spc="-10" dirty="0">
                <a:latin typeface="ＭＳ Ｐゴシック"/>
                <a:cs typeface="ＭＳ Ｐゴシック"/>
              </a:rPr>
              <a:t>では</a:t>
            </a:r>
            <a:r>
              <a:rPr sz="1000" spc="-5" dirty="0">
                <a:latin typeface="ＭＳ Ｐゴシック"/>
                <a:cs typeface="ＭＳ Ｐゴシック"/>
              </a:rPr>
              <a:t>１及び</a:t>
            </a:r>
            <a:r>
              <a:rPr sz="1000" dirty="0">
                <a:latin typeface="ＭＳ Ｐゴシック"/>
                <a:cs typeface="ＭＳ Ｐゴシック"/>
              </a:rPr>
              <a:t>２</a:t>
            </a:r>
            <a:r>
              <a:rPr sz="1000" spc="-5" dirty="0">
                <a:latin typeface="ＭＳ Ｐゴシック"/>
                <a:cs typeface="ＭＳ Ｐゴシック"/>
              </a:rPr>
              <a:t>のみの実施でも可とする</a:t>
            </a:r>
            <a:endParaRPr sz="1000" dirty="0">
              <a:latin typeface="ＭＳ Ｐゴシック"/>
              <a:cs typeface="ＭＳ Ｐゴシック"/>
            </a:endParaRPr>
          </a:p>
        </p:txBody>
      </p:sp>
      <p:sp>
        <p:nvSpPr>
          <p:cNvPr id="20" name="矢印: 下 19">
            <a:extLst>
              <a:ext uri="{FF2B5EF4-FFF2-40B4-BE49-F238E27FC236}">
                <a16:creationId xmlns:a16="http://schemas.microsoft.com/office/drawing/2014/main" id="{F8333454-5AD4-4FEB-AD4D-D12879A2EBC0}"/>
              </a:ext>
            </a:extLst>
          </p:cNvPr>
          <p:cNvSpPr/>
          <p:nvPr/>
        </p:nvSpPr>
        <p:spPr>
          <a:xfrm>
            <a:off x="1600200" y="4239075"/>
            <a:ext cx="852054" cy="33242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矢印: 右 20">
            <a:extLst>
              <a:ext uri="{FF2B5EF4-FFF2-40B4-BE49-F238E27FC236}">
                <a16:creationId xmlns:a16="http://schemas.microsoft.com/office/drawing/2014/main" id="{57BAEFD0-6A58-4831-9B5F-C26D1E9F9CD0}"/>
              </a:ext>
            </a:extLst>
          </p:cNvPr>
          <p:cNvSpPr/>
          <p:nvPr/>
        </p:nvSpPr>
        <p:spPr>
          <a:xfrm>
            <a:off x="4278802" y="5330536"/>
            <a:ext cx="716974" cy="550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84F06CDF-F0EE-422C-97E2-D16BBA316056}"/>
              </a:ext>
            </a:extLst>
          </p:cNvPr>
          <p:cNvSpPr/>
          <p:nvPr/>
        </p:nvSpPr>
        <p:spPr>
          <a:xfrm>
            <a:off x="436418" y="571500"/>
            <a:ext cx="8094517" cy="584775"/>
          </a:xfrm>
          <a:prstGeom prst="rect">
            <a:avLst/>
          </a:prstGeom>
          <a:ln>
            <a:solidFill>
              <a:schemeClr val="tx1"/>
            </a:solidFill>
          </a:ln>
        </p:spPr>
        <p:txBody>
          <a:bodyPr wrap="square">
            <a:spAutoFit/>
          </a:bodyPr>
          <a:lstStyle/>
          <a:p>
            <a:r>
              <a:rPr kumimoji="1" lang="ja-JP" altLang="en-US" sz="3200" dirty="0">
                <a:solidFill>
                  <a:prstClr val="black"/>
                </a:solidFill>
                <a:latin typeface="游ゴシック" panose="020B0400000000000000" pitchFamily="50" charset="-128"/>
                <a:cs typeface="+mj-cs"/>
              </a:rPr>
              <a:t>このセクションでの講義と演習のねらい</a:t>
            </a:r>
            <a:endParaRPr lang="ja-JP" altLang="en-US" sz="3200" dirty="0"/>
          </a:p>
        </p:txBody>
      </p:sp>
      <p:sp>
        <p:nvSpPr>
          <p:cNvPr id="7" name="テキスト ボックス 6">
            <a:extLst>
              <a:ext uri="{FF2B5EF4-FFF2-40B4-BE49-F238E27FC236}">
                <a16:creationId xmlns:a16="http://schemas.microsoft.com/office/drawing/2014/main" id="{6C7DA501-0252-4FFB-92C4-CA8939D173FF}"/>
              </a:ext>
            </a:extLst>
          </p:cNvPr>
          <p:cNvSpPr txBox="1"/>
          <p:nvPr/>
        </p:nvSpPr>
        <p:spPr>
          <a:xfrm>
            <a:off x="436418" y="1659285"/>
            <a:ext cx="8201145" cy="4216539"/>
          </a:xfrm>
          <a:prstGeom prst="rect">
            <a:avLst/>
          </a:prstGeom>
          <a:noFill/>
        </p:spPr>
        <p:txBody>
          <a:bodyPr wrap="square" rtlCol="0">
            <a:spAutoFit/>
          </a:bodyPr>
          <a:lstStyle/>
          <a:p>
            <a:r>
              <a:rPr kumimoji="1" lang="ja-JP" altLang="en-US" sz="4000" dirty="0"/>
              <a:t>・サービス管理責任者・児童発達支援管理責任者の役割を理解する</a:t>
            </a:r>
            <a:endParaRPr kumimoji="1" lang="en-US" altLang="ja-JP" sz="4000" dirty="0"/>
          </a:p>
          <a:p>
            <a:endParaRPr kumimoji="1" lang="en-US" altLang="ja-JP" sz="4000" dirty="0"/>
          </a:p>
          <a:p>
            <a:r>
              <a:rPr kumimoji="1" lang="ja-JP" altLang="en-US" sz="4000" dirty="0"/>
              <a:t>・サービス管理責任者・児童発達支援管理責任者研修の内容を確認する</a:t>
            </a:r>
            <a:endParaRPr kumimoji="1" lang="en-US" altLang="ja-JP" sz="4000" dirty="0"/>
          </a:p>
          <a:p>
            <a:endParaRPr kumimoji="1" lang="en-US" altLang="ja-JP" sz="2800" dirty="0"/>
          </a:p>
        </p:txBody>
      </p:sp>
    </p:spTree>
    <p:extLst>
      <p:ext uri="{BB962C8B-B14F-4D97-AF65-F5344CB8AC3E}">
        <p14:creationId xmlns:p14="http://schemas.microsoft.com/office/powerpoint/2010/main" val="34980496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5">
            <a:extLst>
              <a:ext uri="{FF2B5EF4-FFF2-40B4-BE49-F238E27FC236}">
                <a16:creationId xmlns:a16="http://schemas.microsoft.com/office/drawing/2014/main" id="{8CE8F646-2D73-4E90-8E75-B9277493BC1D}"/>
              </a:ext>
            </a:extLst>
          </p:cNvPr>
          <p:cNvSpPr txBox="1"/>
          <p:nvPr/>
        </p:nvSpPr>
        <p:spPr>
          <a:xfrm>
            <a:off x="355452" y="2904930"/>
            <a:ext cx="8320955" cy="1781257"/>
          </a:xfrm>
          <a:prstGeom prst="rect">
            <a:avLst/>
          </a:prstGeom>
          <a:ln w="25400">
            <a:solidFill>
              <a:srgbClr val="4F81BC"/>
            </a:solidFill>
          </a:ln>
        </p:spPr>
        <p:txBody>
          <a:bodyPr vert="horz" wrap="square" lIns="0" tIns="62230" rIns="0" bIns="0" rtlCol="0">
            <a:spAutoFit/>
          </a:bodyPr>
          <a:lstStyle/>
          <a:p>
            <a:pPr marL="263525" marR="125730" indent="-172720">
              <a:lnSpc>
                <a:spcPts val="1380"/>
              </a:lnSpc>
              <a:spcBef>
                <a:spcPts val="490"/>
              </a:spcBef>
              <a:buFont typeface="Wingdings" panose="05000000000000000000" pitchFamily="2" charset="2"/>
              <a:buChar char="ü"/>
              <a:tabLst>
                <a:tab pos="264160" algn="l"/>
              </a:tabLst>
            </a:pPr>
            <a:r>
              <a:rPr sz="1200" dirty="0">
                <a:latin typeface="ＭＳ Ｐゴシック"/>
                <a:cs typeface="ＭＳ Ｐゴシック"/>
              </a:rPr>
              <a:t>サー</a:t>
            </a:r>
            <a:r>
              <a:rPr sz="1200" spc="-5" dirty="0">
                <a:latin typeface="ＭＳ Ｐゴシック"/>
                <a:cs typeface="ＭＳ Ｐゴシック"/>
              </a:rPr>
              <a:t>ビス管理責任者等の本来業務を実践するために</a:t>
            </a:r>
            <a:r>
              <a:rPr sz="1200" spc="-10" dirty="0">
                <a:latin typeface="ＭＳ Ｐゴシック"/>
                <a:cs typeface="ＭＳ Ｐゴシック"/>
              </a:rPr>
              <a:t>、</a:t>
            </a:r>
            <a:r>
              <a:rPr sz="1200" dirty="0">
                <a:latin typeface="ＭＳ Ｐゴシック"/>
                <a:cs typeface="ＭＳ Ｐゴシック"/>
              </a:rPr>
              <a:t>個別支援計画の作成に携わ</a:t>
            </a:r>
            <a:r>
              <a:rPr sz="1200" spc="-10" dirty="0">
                <a:latin typeface="ＭＳ Ｐゴシック"/>
                <a:cs typeface="ＭＳ Ｐゴシック"/>
              </a:rPr>
              <a:t>っ</a:t>
            </a:r>
            <a:r>
              <a:rPr sz="1200" spc="-5" dirty="0">
                <a:latin typeface="ＭＳ Ｐゴシック"/>
                <a:cs typeface="ＭＳ Ｐゴシック"/>
              </a:rPr>
              <a:t>て</a:t>
            </a:r>
            <a:r>
              <a:rPr sz="1200" dirty="0">
                <a:latin typeface="ＭＳ Ｐゴシック"/>
                <a:cs typeface="ＭＳ Ｐゴシック"/>
              </a:rPr>
              <a:t>い</a:t>
            </a:r>
            <a:r>
              <a:rPr sz="1200" spc="-5" dirty="0">
                <a:latin typeface="ＭＳ Ｐゴシック"/>
                <a:cs typeface="ＭＳ Ｐゴシック"/>
              </a:rPr>
              <a:t>る</a:t>
            </a:r>
            <a:r>
              <a:rPr sz="1200" dirty="0">
                <a:latin typeface="ＭＳ Ｐゴシック"/>
                <a:cs typeface="ＭＳ Ｐゴシック"/>
              </a:rPr>
              <a:t>ことを前提とし</a:t>
            </a:r>
            <a:r>
              <a:rPr sz="1200" spc="-5" dirty="0">
                <a:latin typeface="ＭＳ Ｐゴシック"/>
                <a:cs typeface="ＭＳ Ｐゴシック"/>
              </a:rPr>
              <a:t>て</a:t>
            </a:r>
            <a:r>
              <a:rPr sz="1200" spc="-10" dirty="0">
                <a:latin typeface="ＭＳ Ｐゴシック"/>
                <a:cs typeface="ＭＳ Ｐゴシック"/>
              </a:rPr>
              <a:t>、</a:t>
            </a:r>
            <a:r>
              <a:rPr sz="1200" dirty="0">
                <a:latin typeface="ＭＳ Ｐゴシック"/>
                <a:cs typeface="ＭＳ Ｐゴシック"/>
              </a:rPr>
              <a:t>サー</a:t>
            </a:r>
            <a:r>
              <a:rPr sz="1200" spc="-5" dirty="0">
                <a:latin typeface="ＭＳ Ｐゴシック"/>
                <a:cs typeface="ＭＳ Ｐゴシック"/>
              </a:rPr>
              <a:t>ビス提供</a:t>
            </a:r>
            <a:r>
              <a:rPr sz="1200" dirty="0">
                <a:latin typeface="ＭＳ Ｐゴシック"/>
                <a:cs typeface="ＭＳ Ｐゴシック"/>
              </a:rPr>
              <a:t>プ</a:t>
            </a:r>
            <a:r>
              <a:rPr sz="1200" spc="-5" dirty="0">
                <a:latin typeface="ＭＳ Ｐゴシック"/>
                <a:cs typeface="ＭＳ Ｐゴシック"/>
              </a:rPr>
              <a:t>ロ</a:t>
            </a:r>
            <a:r>
              <a:rPr sz="1200" spc="5" dirty="0">
                <a:latin typeface="ＭＳ Ｐゴシック"/>
                <a:cs typeface="ＭＳ Ｐゴシック"/>
              </a:rPr>
              <a:t>セ</a:t>
            </a:r>
            <a:r>
              <a:rPr sz="1200" spc="-5" dirty="0">
                <a:latin typeface="ＭＳ Ｐゴシック"/>
                <a:cs typeface="ＭＳ Ｐゴシック"/>
              </a:rPr>
              <a:t>スにお</a:t>
            </a:r>
            <a:r>
              <a:rPr sz="1200" spc="5" dirty="0">
                <a:latin typeface="ＭＳ Ｐゴシック"/>
                <a:cs typeface="ＭＳ Ｐゴシック"/>
              </a:rPr>
              <a:t>け</a:t>
            </a:r>
            <a:r>
              <a:rPr sz="1200" spc="-5" dirty="0">
                <a:latin typeface="ＭＳ Ｐゴシック"/>
                <a:cs typeface="ＭＳ Ｐゴシック"/>
              </a:rPr>
              <a:t>る</a:t>
            </a:r>
            <a:r>
              <a:rPr sz="1200" dirty="0">
                <a:latin typeface="ＭＳ Ｐゴシック"/>
                <a:cs typeface="ＭＳ Ｐゴシック"/>
              </a:rPr>
              <a:t>「管 理」</a:t>
            </a:r>
            <a:r>
              <a:rPr sz="1200" spc="-5" dirty="0">
                <a:latin typeface="ＭＳ Ｐゴシック"/>
                <a:cs typeface="ＭＳ Ｐゴシック"/>
              </a:rPr>
              <a:t>、</a:t>
            </a:r>
            <a:r>
              <a:rPr sz="1200" dirty="0">
                <a:latin typeface="ＭＳ Ｐゴシック"/>
                <a:cs typeface="ＭＳ Ｐゴシック"/>
              </a:rPr>
              <a:t>具体的には「支援会議の運営」</a:t>
            </a:r>
            <a:r>
              <a:rPr sz="1200" spc="-10" dirty="0">
                <a:latin typeface="ＭＳ Ｐゴシック"/>
                <a:cs typeface="ＭＳ Ｐゴシック"/>
              </a:rPr>
              <a:t>、</a:t>
            </a:r>
            <a:r>
              <a:rPr sz="1200" dirty="0">
                <a:latin typeface="ＭＳ Ｐゴシック"/>
                <a:cs typeface="ＭＳ Ｐゴシック"/>
              </a:rPr>
              <a:t>「サー</a:t>
            </a:r>
            <a:r>
              <a:rPr sz="1200" spc="-5" dirty="0">
                <a:latin typeface="ＭＳ Ｐゴシック"/>
                <a:cs typeface="ＭＳ Ｐゴシック"/>
              </a:rPr>
              <a:t>ビス提供職員への助言・指導」につ</a:t>
            </a:r>
            <a:r>
              <a:rPr sz="1200" dirty="0">
                <a:latin typeface="ＭＳ Ｐゴシック"/>
                <a:cs typeface="ＭＳ Ｐゴシック"/>
              </a:rPr>
              <a:t>い</a:t>
            </a:r>
            <a:r>
              <a:rPr sz="1200" spc="-5" dirty="0">
                <a:latin typeface="ＭＳ Ｐゴシック"/>
                <a:cs typeface="ＭＳ Ｐゴシック"/>
              </a:rPr>
              <a:t>て講義</a:t>
            </a:r>
            <a:r>
              <a:rPr sz="1200" dirty="0">
                <a:latin typeface="ＭＳ Ｐゴシック"/>
                <a:cs typeface="ＭＳ Ｐゴシック"/>
              </a:rPr>
              <a:t>お</a:t>
            </a:r>
            <a:r>
              <a:rPr sz="1200" spc="-5" dirty="0">
                <a:latin typeface="ＭＳ Ｐゴシック"/>
                <a:cs typeface="ＭＳ Ｐゴシック"/>
              </a:rPr>
              <a:t>よ</a:t>
            </a:r>
            <a:r>
              <a:rPr sz="1200" dirty="0">
                <a:latin typeface="ＭＳ Ｐゴシック"/>
                <a:cs typeface="ＭＳ Ｐゴシック"/>
              </a:rPr>
              <a:t>び演習を実施す</a:t>
            </a:r>
            <a:r>
              <a:rPr sz="1200" spc="-5" dirty="0">
                <a:latin typeface="ＭＳ Ｐゴシック"/>
                <a:cs typeface="ＭＳ Ｐゴシック"/>
              </a:rPr>
              <a:t>る。</a:t>
            </a:r>
            <a:r>
              <a:rPr sz="1200" dirty="0">
                <a:latin typeface="ＭＳ Ｐゴシック"/>
                <a:cs typeface="ＭＳ Ｐゴシック"/>
              </a:rPr>
              <a:t>また</a:t>
            </a:r>
            <a:r>
              <a:rPr sz="1200" spc="20" dirty="0">
                <a:latin typeface="ＭＳ Ｐゴシック"/>
                <a:cs typeface="ＭＳ Ｐゴシック"/>
              </a:rPr>
              <a:t> </a:t>
            </a:r>
            <a:r>
              <a:rPr sz="1200" spc="-5" dirty="0">
                <a:latin typeface="ＭＳ Ｐゴシック"/>
                <a:cs typeface="ＭＳ Ｐゴシック"/>
              </a:rPr>
              <a:t>、</a:t>
            </a:r>
            <a:r>
              <a:rPr sz="1200" dirty="0" err="1">
                <a:latin typeface="ＭＳ Ｐゴシック"/>
                <a:cs typeface="ＭＳ Ｐゴシック"/>
              </a:rPr>
              <a:t>演習等に</a:t>
            </a:r>
            <a:r>
              <a:rPr sz="1200" spc="-5" dirty="0" err="1">
                <a:latin typeface="ＭＳ Ｐゴシック"/>
                <a:cs typeface="ＭＳ Ｐゴシック"/>
              </a:rPr>
              <a:t>よるグループワ</a:t>
            </a:r>
            <a:r>
              <a:rPr sz="1200" spc="-10" dirty="0" err="1">
                <a:latin typeface="ＭＳ Ｐゴシック"/>
                <a:cs typeface="ＭＳ Ｐゴシック"/>
              </a:rPr>
              <a:t>ーク</a:t>
            </a:r>
            <a:r>
              <a:rPr sz="1200" dirty="0" err="1">
                <a:latin typeface="ＭＳ Ｐゴシック"/>
                <a:cs typeface="ＭＳ Ｐゴシック"/>
              </a:rPr>
              <a:t>等を実施</a:t>
            </a:r>
            <a:r>
              <a:rPr sz="1200" spc="-10" dirty="0" err="1">
                <a:latin typeface="ＭＳ Ｐゴシック"/>
                <a:cs typeface="ＭＳ Ｐゴシック"/>
              </a:rPr>
              <a:t>する</a:t>
            </a:r>
            <a:r>
              <a:rPr sz="1200" dirty="0" err="1">
                <a:latin typeface="ＭＳ Ｐゴシック"/>
                <a:cs typeface="ＭＳ Ｐゴシック"/>
              </a:rPr>
              <a:t>中</a:t>
            </a:r>
            <a:r>
              <a:rPr sz="1200" spc="-10" dirty="0" err="1">
                <a:latin typeface="ＭＳ Ｐゴシック"/>
                <a:cs typeface="ＭＳ Ｐゴシック"/>
              </a:rPr>
              <a:t>で、</a:t>
            </a:r>
            <a:r>
              <a:rPr sz="1200" dirty="0" err="1">
                <a:latin typeface="ＭＳ Ｐゴシック"/>
                <a:cs typeface="ＭＳ Ｐゴシック"/>
              </a:rPr>
              <a:t>各</a:t>
            </a:r>
            <a:r>
              <a:rPr sz="1200" spc="-5" dirty="0" err="1">
                <a:latin typeface="ＭＳ Ｐゴシック"/>
                <a:cs typeface="ＭＳ Ｐゴシック"/>
              </a:rPr>
              <a:t>自</a:t>
            </a:r>
            <a:r>
              <a:rPr sz="1200" dirty="0" err="1">
                <a:latin typeface="ＭＳ Ｐゴシック"/>
                <a:cs typeface="ＭＳ Ｐゴシック"/>
              </a:rPr>
              <a:t>が</a:t>
            </a:r>
            <a:r>
              <a:rPr sz="1200" spc="-5" dirty="0" err="1">
                <a:latin typeface="ＭＳ Ｐゴシック"/>
                <a:cs typeface="ＭＳ Ｐゴシック"/>
              </a:rPr>
              <a:t>実</a:t>
            </a:r>
            <a:r>
              <a:rPr sz="1200" dirty="0" err="1">
                <a:latin typeface="ＭＳ Ｐゴシック"/>
                <a:cs typeface="ＭＳ Ｐゴシック"/>
              </a:rPr>
              <a:t>際</a:t>
            </a:r>
            <a:r>
              <a:rPr sz="1200" spc="-10" dirty="0" err="1">
                <a:latin typeface="ＭＳ Ｐゴシック"/>
                <a:cs typeface="ＭＳ Ｐゴシック"/>
              </a:rPr>
              <a:t>に</a:t>
            </a:r>
            <a:r>
              <a:rPr sz="1200" dirty="0" err="1">
                <a:latin typeface="ＭＳ Ｐゴシック"/>
                <a:cs typeface="ＭＳ Ｐゴシック"/>
              </a:rPr>
              <a:t>作</a:t>
            </a:r>
            <a:r>
              <a:rPr sz="1200" spc="-5" dirty="0" err="1">
                <a:latin typeface="ＭＳ Ｐゴシック"/>
                <a:cs typeface="ＭＳ Ｐゴシック"/>
              </a:rPr>
              <a:t>成</a:t>
            </a:r>
            <a:r>
              <a:rPr sz="1200" dirty="0" err="1">
                <a:latin typeface="ＭＳ Ｐゴシック"/>
                <a:cs typeface="ＭＳ Ｐゴシック"/>
              </a:rPr>
              <a:t>した「</a:t>
            </a:r>
            <a:r>
              <a:rPr sz="1200" spc="-5" dirty="0" err="1">
                <a:latin typeface="ＭＳ Ｐゴシック"/>
                <a:cs typeface="ＭＳ Ｐゴシック"/>
              </a:rPr>
              <a:t>個</a:t>
            </a:r>
            <a:r>
              <a:rPr sz="1200" dirty="0" err="1">
                <a:latin typeface="ＭＳ Ｐゴシック"/>
                <a:cs typeface="ＭＳ Ｐゴシック"/>
              </a:rPr>
              <a:t>別</a:t>
            </a:r>
            <a:r>
              <a:rPr sz="1200" spc="-5" dirty="0" err="1">
                <a:latin typeface="ＭＳ Ｐゴシック"/>
                <a:cs typeface="ＭＳ Ｐゴシック"/>
              </a:rPr>
              <a:t>支</a:t>
            </a:r>
            <a:r>
              <a:rPr sz="1200" dirty="0" err="1">
                <a:latin typeface="ＭＳ Ｐゴシック"/>
                <a:cs typeface="ＭＳ Ｐゴシック"/>
              </a:rPr>
              <a:t>援</a:t>
            </a:r>
            <a:r>
              <a:rPr sz="1200" spc="-5" dirty="0" err="1">
                <a:latin typeface="ＭＳ Ｐゴシック"/>
                <a:cs typeface="ＭＳ Ｐゴシック"/>
              </a:rPr>
              <a:t>計</a:t>
            </a:r>
            <a:r>
              <a:rPr sz="1200" dirty="0" err="1">
                <a:latin typeface="ＭＳ Ｐゴシック"/>
                <a:cs typeface="ＭＳ Ｐゴシック"/>
              </a:rPr>
              <a:t>画」</a:t>
            </a:r>
            <a:r>
              <a:rPr sz="1200" spc="-10" dirty="0" err="1">
                <a:latin typeface="ＭＳ Ｐゴシック"/>
                <a:cs typeface="ＭＳ Ｐゴシック"/>
              </a:rPr>
              <a:t>の</a:t>
            </a:r>
            <a:r>
              <a:rPr sz="1200" dirty="0" err="1">
                <a:latin typeface="ＭＳ Ｐゴシック"/>
                <a:cs typeface="ＭＳ Ｐゴシック"/>
              </a:rPr>
              <a:t>内</a:t>
            </a:r>
            <a:r>
              <a:rPr sz="1200" spc="-5" dirty="0" err="1">
                <a:latin typeface="ＭＳ Ｐゴシック"/>
                <a:cs typeface="ＭＳ Ｐゴシック"/>
              </a:rPr>
              <a:t>容</a:t>
            </a:r>
            <a:r>
              <a:rPr sz="1200" dirty="0" err="1">
                <a:latin typeface="ＭＳ Ｐゴシック"/>
                <a:cs typeface="ＭＳ Ｐゴシック"/>
              </a:rPr>
              <a:t>等</a:t>
            </a:r>
            <a:r>
              <a:rPr sz="1200" spc="-5" dirty="0" err="1">
                <a:latin typeface="ＭＳ Ｐゴシック"/>
                <a:cs typeface="ＭＳ Ｐゴシック"/>
              </a:rPr>
              <a:t>の</a:t>
            </a:r>
            <a:r>
              <a:rPr sz="1200" dirty="0" err="1">
                <a:latin typeface="ＭＳ Ｐゴシック"/>
                <a:cs typeface="ＭＳ Ｐゴシック"/>
              </a:rPr>
              <a:t>質</a:t>
            </a:r>
            <a:r>
              <a:rPr sz="1200" spc="-5" dirty="0" err="1">
                <a:latin typeface="ＭＳ Ｐゴシック"/>
                <a:cs typeface="ＭＳ Ｐゴシック"/>
              </a:rPr>
              <a:t>の</a:t>
            </a:r>
            <a:r>
              <a:rPr sz="1200" dirty="0" err="1">
                <a:latin typeface="ＭＳ Ｐゴシック"/>
                <a:cs typeface="ＭＳ Ｐゴシック"/>
              </a:rPr>
              <a:t>向</a:t>
            </a:r>
            <a:r>
              <a:rPr sz="1200" spc="-5" dirty="0" err="1">
                <a:latin typeface="ＭＳ Ｐゴシック"/>
                <a:cs typeface="ＭＳ Ｐゴシック"/>
              </a:rPr>
              <a:t>上</a:t>
            </a:r>
            <a:r>
              <a:rPr sz="1200" dirty="0" err="1">
                <a:latin typeface="ＭＳ Ｐゴシック"/>
                <a:cs typeface="ＭＳ Ｐゴシック"/>
              </a:rPr>
              <a:t>を図</a:t>
            </a:r>
            <a:r>
              <a:rPr sz="1200" spc="-10" dirty="0" err="1">
                <a:latin typeface="ＭＳ Ｐゴシック"/>
                <a:cs typeface="ＭＳ Ｐゴシック"/>
              </a:rPr>
              <a:t>る</a:t>
            </a:r>
            <a:r>
              <a:rPr sz="1200" dirty="0">
                <a:latin typeface="ＭＳ Ｐゴシック"/>
                <a:cs typeface="ＭＳ Ｐゴシック"/>
              </a:rPr>
              <a:t>。</a:t>
            </a:r>
          </a:p>
          <a:p>
            <a:pPr marL="90805" marR="216535">
              <a:lnSpc>
                <a:spcPts val="1380"/>
              </a:lnSpc>
              <a:spcBef>
                <a:spcPts val="160"/>
              </a:spcBef>
              <a:tabLst>
                <a:tab pos="264160" algn="l"/>
              </a:tabLst>
            </a:pPr>
            <a:endParaRPr lang="en-US" altLang="ja-JP" sz="1200" dirty="0">
              <a:latin typeface="ＭＳ Ｐゴシック"/>
              <a:cs typeface="ＭＳ Ｐゴシック"/>
            </a:endParaRPr>
          </a:p>
          <a:p>
            <a:pPr marL="90805" marR="216535">
              <a:lnSpc>
                <a:spcPts val="1380"/>
              </a:lnSpc>
              <a:spcBef>
                <a:spcPts val="160"/>
              </a:spcBef>
              <a:tabLst>
                <a:tab pos="264160" algn="l"/>
              </a:tabLst>
            </a:pPr>
            <a:r>
              <a:rPr lang="ja-JP" altLang="en-US" sz="1200" dirty="0">
                <a:latin typeface="ＭＳ Ｐゴシック"/>
                <a:cs typeface="ＭＳ Ｐゴシック"/>
              </a:rPr>
              <a:t>＜</a:t>
            </a:r>
            <a:r>
              <a:rPr sz="1200" dirty="0" err="1">
                <a:latin typeface="ＭＳ Ｐゴシック"/>
                <a:cs typeface="ＭＳ Ｐゴシック"/>
              </a:rPr>
              <a:t>修了時の到達レベル</a:t>
            </a:r>
            <a:r>
              <a:rPr lang="ja-JP" altLang="en-US" sz="1200" dirty="0">
                <a:latin typeface="ＭＳ Ｐゴシック"/>
                <a:cs typeface="ＭＳ Ｐゴシック"/>
              </a:rPr>
              <a:t>＞</a:t>
            </a:r>
            <a:endParaRPr lang="en-US" altLang="ja-JP" sz="1200" dirty="0">
              <a:latin typeface="ＭＳ Ｐゴシック"/>
              <a:cs typeface="ＭＳ Ｐゴシック"/>
            </a:endParaRPr>
          </a:p>
          <a:p>
            <a:pPr marL="90805" marR="216535">
              <a:lnSpc>
                <a:spcPts val="1380"/>
              </a:lnSpc>
              <a:spcBef>
                <a:spcPts val="160"/>
              </a:spcBef>
              <a:tabLst>
                <a:tab pos="264160" algn="l"/>
              </a:tabLst>
            </a:pPr>
            <a:r>
              <a:rPr sz="1200" spc="-10" dirty="0">
                <a:latin typeface="ＭＳ Ｐゴシック"/>
                <a:cs typeface="ＭＳ Ｐゴシック"/>
              </a:rPr>
              <a:t>２</a:t>
            </a:r>
            <a:r>
              <a:rPr sz="1200" dirty="0">
                <a:latin typeface="ＭＳ Ｐゴシック"/>
                <a:cs typeface="ＭＳ Ｐゴシック"/>
              </a:rPr>
              <a:t>年間の個別支援計画作成・修正の経験をベー</a:t>
            </a:r>
            <a:r>
              <a:rPr sz="1200" spc="-5" dirty="0">
                <a:latin typeface="ＭＳ Ｐゴシック"/>
                <a:cs typeface="ＭＳ Ｐゴシック"/>
              </a:rPr>
              <a:t>ス</a:t>
            </a:r>
            <a:r>
              <a:rPr sz="1200" dirty="0">
                <a:latin typeface="ＭＳ Ｐゴシック"/>
                <a:cs typeface="ＭＳ Ｐゴシック"/>
              </a:rPr>
              <a:t>に</a:t>
            </a:r>
            <a:r>
              <a:rPr sz="1200" b="1" u="sng" spc="-295" dirty="0">
                <a:solidFill>
                  <a:srgbClr val="0000FF"/>
                </a:solidFill>
                <a:uFill>
                  <a:solidFill>
                    <a:srgbClr val="0000FF"/>
                  </a:solidFill>
                </a:uFill>
                <a:latin typeface="Times New Roman"/>
                <a:cs typeface="Times New Roman"/>
              </a:rPr>
              <a:t> </a:t>
            </a:r>
            <a:r>
              <a:rPr sz="1200" b="1" spc="5" dirty="0">
                <a:uFill>
                  <a:solidFill>
                    <a:srgbClr val="0000FF"/>
                  </a:solidFill>
                </a:uFill>
                <a:latin typeface="ＭＳ Ｐゴシック"/>
                <a:cs typeface="ＭＳ Ｐゴシック"/>
              </a:rPr>
              <a:t>個別支援</a:t>
            </a:r>
            <a:r>
              <a:rPr sz="1200" b="1" spc="-5" dirty="0">
                <a:uFill>
                  <a:solidFill>
                    <a:srgbClr val="0000FF"/>
                  </a:solidFill>
                </a:uFill>
                <a:latin typeface="ＭＳ Ｐゴシック"/>
                <a:cs typeface="ＭＳ Ｐゴシック"/>
              </a:rPr>
              <a:t>計画作成・修正</a:t>
            </a:r>
            <a:r>
              <a:rPr sz="1200" b="1" dirty="0">
                <a:uFill>
                  <a:solidFill>
                    <a:srgbClr val="0000FF"/>
                  </a:solidFill>
                </a:uFill>
                <a:latin typeface="ＭＳ Ｐゴシック"/>
                <a:cs typeface="ＭＳ Ｐゴシック"/>
              </a:rPr>
              <a:t>に</a:t>
            </a:r>
            <a:r>
              <a:rPr sz="1200" b="1" spc="-10" dirty="0">
                <a:uFill>
                  <a:solidFill>
                    <a:srgbClr val="0000FF"/>
                  </a:solidFill>
                </a:uFill>
                <a:latin typeface="ＭＳ Ｐゴシック"/>
                <a:cs typeface="ＭＳ Ｐゴシック"/>
              </a:rPr>
              <a:t>つ</a:t>
            </a:r>
            <a:r>
              <a:rPr sz="1200" b="1" spc="-5" dirty="0">
                <a:uFill>
                  <a:solidFill>
                    <a:srgbClr val="0000FF"/>
                  </a:solidFill>
                </a:uFill>
                <a:latin typeface="ＭＳ Ｐゴシック"/>
                <a:cs typeface="ＭＳ Ｐゴシック"/>
              </a:rPr>
              <a:t>い</a:t>
            </a:r>
            <a:r>
              <a:rPr sz="1200" b="1" dirty="0">
                <a:uFill>
                  <a:solidFill>
                    <a:srgbClr val="0000FF"/>
                  </a:solidFill>
                </a:uFill>
                <a:latin typeface="ＭＳ Ｐゴシック"/>
                <a:cs typeface="ＭＳ Ｐゴシック"/>
              </a:rPr>
              <a:t>て</a:t>
            </a:r>
            <a:r>
              <a:rPr sz="1200" b="1" spc="-5" dirty="0">
                <a:uFill>
                  <a:solidFill>
                    <a:srgbClr val="0000FF"/>
                  </a:solidFill>
                </a:uFill>
                <a:latin typeface="ＭＳ Ｐゴシック"/>
                <a:cs typeface="ＭＳ Ｐゴシック"/>
              </a:rPr>
              <a:t>熟</a:t>
            </a:r>
            <a:r>
              <a:rPr sz="1200" b="1" dirty="0">
                <a:uFill>
                  <a:solidFill>
                    <a:srgbClr val="0000FF"/>
                  </a:solidFill>
                </a:uFill>
                <a:latin typeface="ＭＳ Ｐゴシック"/>
                <a:cs typeface="ＭＳ Ｐゴシック"/>
              </a:rPr>
              <a:t>達</a:t>
            </a:r>
            <a:r>
              <a:rPr sz="1200" b="1" dirty="0">
                <a:latin typeface="ＭＳ Ｐゴシック"/>
                <a:cs typeface="ＭＳ Ｐゴシック"/>
              </a:rPr>
              <a:t>し</a:t>
            </a:r>
            <a:r>
              <a:rPr sz="1200" spc="-5" dirty="0">
                <a:latin typeface="ＭＳ Ｐゴシック"/>
                <a:cs typeface="ＭＳ Ｐゴシック"/>
              </a:rPr>
              <a:t>、</a:t>
            </a:r>
            <a:r>
              <a:rPr sz="1200" dirty="0">
                <a:latin typeface="ＭＳ Ｐゴシック"/>
                <a:cs typeface="ＭＳ Ｐゴシック"/>
              </a:rPr>
              <a:t>関係機関との連絡調整 </a:t>
            </a:r>
            <a:r>
              <a:rPr sz="1200" dirty="0" err="1">
                <a:latin typeface="ＭＳ Ｐゴシック"/>
                <a:cs typeface="ＭＳ Ｐゴシック"/>
              </a:rPr>
              <a:t>や支援会議の運営</a:t>
            </a:r>
            <a:r>
              <a:rPr sz="1200" spc="-5" dirty="0" err="1">
                <a:latin typeface="ＭＳ Ｐゴシック"/>
                <a:cs typeface="ＭＳ Ｐゴシック"/>
              </a:rPr>
              <a:t>、</a:t>
            </a:r>
            <a:r>
              <a:rPr sz="1200" dirty="0" err="1">
                <a:latin typeface="ＭＳ Ｐゴシック"/>
                <a:cs typeface="ＭＳ Ｐゴシック"/>
              </a:rPr>
              <a:t>サー</a:t>
            </a:r>
            <a:r>
              <a:rPr sz="1200" spc="-5" dirty="0" err="1">
                <a:latin typeface="ＭＳ Ｐゴシック"/>
                <a:cs typeface="ＭＳ Ｐゴシック"/>
              </a:rPr>
              <a:t>ビス提供職員に対</a:t>
            </a:r>
            <a:r>
              <a:rPr sz="1200" spc="-10" dirty="0" err="1">
                <a:latin typeface="ＭＳ Ｐゴシック"/>
                <a:cs typeface="ＭＳ Ｐゴシック"/>
              </a:rPr>
              <a:t>す</a:t>
            </a:r>
            <a:r>
              <a:rPr sz="1200" spc="-5" dirty="0" err="1">
                <a:latin typeface="ＭＳ Ｐゴシック"/>
                <a:cs typeface="ＭＳ Ｐゴシック"/>
              </a:rPr>
              <a:t>る</a:t>
            </a:r>
            <a:r>
              <a:rPr sz="1200" dirty="0" err="1">
                <a:latin typeface="ＭＳ Ｐゴシック"/>
                <a:cs typeface="ＭＳ Ｐゴシック"/>
              </a:rPr>
              <a:t>技術的な指導・助言</a:t>
            </a:r>
            <a:r>
              <a:rPr sz="1200" spc="5" dirty="0" err="1">
                <a:latin typeface="ＭＳ Ｐゴシック"/>
                <a:cs typeface="ＭＳ Ｐゴシック"/>
              </a:rPr>
              <a:t>等</a:t>
            </a:r>
            <a:r>
              <a:rPr sz="1200" b="1" spc="5" dirty="0" err="1">
                <a:latin typeface="ＭＳ Ｐゴシック"/>
                <a:cs typeface="ＭＳ Ｐゴシック"/>
              </a:rPr>
              <a:t>一連のサ</a:t>
            </a:r>
            <a:r>
              <a:rPr sz="1200" b="1" dirty="0" err="1">
                <a:latin typeface="ＭＳ Ｐゴシック"/>
                <a:cs typeface="ＭＳ Ｐゴシック"/>
              </a:rPr>
              <a:t>ービスプ</a:t>
            </a:r>
            <a:r>
              <a:rPr sz="1200" b="1" spc="-10" dirty="0" err="1">
                <a:latin typeface="ＭＳ Ｐゴシック"/>
                <a:cs typeface="ＭＳ Ｐゴシック"/>
              </a:rPr>
              <a:t>ロ</a:t>
            </a:r>
            <a:r>
              <a:rPr sz="1200" b="1" dirty="0" err="1">
                <a:latin typeface="ＭＳ Ｐゴシック"/>
                <a:cs typeface="ＭＳ Ｐゴシック"/>
              </a:rPr>
              <a:t>セス</a:t>
            </a:r>
            <a:r>
              <a:rPr sz="1200" b="1" spc="-5" dirty="0" err="1">
                <a:latin typeface="ＭＳ Ｐゴシック"/>
                <a:cs typeface="ＭＳ Ｐゴシック"/>
              </a:rPr>
              <a:t>管理業務が行えるレベ</a:t>
            </a:r>
            <a:r>
              <a:rPr sz="1200" b="1" spc="5" dirty="0" err="1">
                <a:latin typeface="ＭＳ Ｐゴシック"/>
                <a:cs typeface="ＭＳ Ｐゴシック"/>
              </a:rPr>
              <a:t>ル</a:t>
            </a:r>
            <a:r>
              <a:rPr sz="1200" dirty="0" err="1">
                <a:latin typeface="ＭＳ Ｐゴシック"/>
                <a:cs typeface="ＭＳ Ｐゴシック"/>
              </a:rPr>
              <a:t>とす</a:t>
            </a:r>
            <a:r>
              <a:rPr sz="1200" spc="-5" dirty="0" err="1">
                <a:latin typeface="ＭＳ Ｐゴシック"/>
                <a:cs typeface="ＭＳ Ｐゴシック"/>
              </a:rPr>
              <a:t>る</a:t>
            </a:r>
            <a:r>
              <a:rPr sz="1200" dirty="0">
                <a:latin typeface="ＭＳ Ｐゴシック"/>
                <a:cs typeface="ＭＳ Ｐゴシック"/>
              </a:rPr>
              <a:t>。</a:t>
            </a:r>
            <a:endParaRPr lang="en-US" altLang="ja-JP" sz="1200" dirty="0">
              <a:latin typeface="ＭＳ Ｐゴシック"/>
              <a:cs typeface="ＭＳ Ｐゴシック"/>
            </a:endParaRPr>
          </a:p>
          <a:p>
            <a:pPr marL="90805" marR="216535">
              <a:lnSpc>
                <a:spcPts val="1380"/>
              </a:lnSpc>
              <a:spcBef>
                <a:spcPts val="160"/>
              </a:spcBef>
              <a:tabLst>
                <a:tab pos="264160" algn="l"/>
              </a:tabLst>
            </a:pPr>
            <a:endParaRPr sz="1200" dirty="0">
              <a:latin typeface="ＭＳ Ｐゴシック"/>
              <a:cs typeface="ＭＳ Ｐゴシック"/>
            </a:endParaRPr>
          </a:p>
        </p:txBody>
      </p:sp>
      <p:sp>
        <p:nvSpPr>
          <p:cNvPr id="6" name="object 5">
            <a:extLst>
              <a:ext uri="{FF2B5EF4-FFF2-40B4-BE49-F238E27FC236}">
                <a16:creationId xmlns:a16="http://schemas.microsoft.com/office/drawing/2014/main" id="{38D4A6DF-A3F2-41AA-82ED-B5707A137307}"/>
              </a:ext>
            </a:extLst>
          </p:cNvPr>
          <p:cNvSpPr txBox="1"/>
          <p:nvPr/>
        </p:nvSpPr>
        <p:spPr>
          <a:xfrm>
            <a:off x="355452" y="321628"/>
            <a:ext cx="8248219" cy="1935145"/>
          </a:xfrm>
          <a:prstGeom prst="rect">
            <a:avLst/>
          </a:prstGeom>
          <a:ln w="25400">
            <a:solidFill>
              <a:srgbClr val="4F81BC"/>
            </a:solidFill>
          </a:ln>
        </p:spPr>
        <p:txBody>
          <a:bodyPr vert="horz" wrap="square" lIns="0" tIns="62230" rIns="0" bIns="0" rtlCol="0">
            <a:spAutoFit/>
          </a:bodyPr>
          <a:lstStyle/>
          <a:p>
            <a:pPr marL="263525" indent="-173355">
              <a:lnSpc>
                <a:spcPct val="100000"/>
              </a:lnSpc>
              <a:spcBef>
                <a:spcPts val="335"/>
              </a:spcBef>
              <a:buFont typeface="Wingdings" panose="05000000000000000000" pitchFamily="2" charset="2"/>
              <a:buChar char="ü"/>
              <a:tabLst>
                <a:tab pos="264160" algn="l"/>
              </a:tabLst>
            </a:pPr>
            <a:r>
              <a:rPr lang="ja-JP" altLang="en-US" sz="1200" dirty="0">
                <a:latin typeface="ＭＳ Ｐゴシック"/>
                <a:cs typeface="ＭＳ Ｐゴシック"/>
              </a:rPr>
              <a:t>障害福祉サー</a:t>
            </a:r>
            <a:r>
              <a:rPr lang="ja-JP" altLang="en-US" sz="1200" spc="-5" dirty="0">
                <a:latin typeface="ＭＳ Ｐゴシック"/>
                <a:cs typeface="ＭＳ Ｐゴシック"/>
              </a:rPr>
              <a:t>ビス等提供事業者等の職員と</a:t>
            </a:r>
            <a:r>
              <a:rPr lang="ja-JP" altLang="en-US" sz="1200" spc="5" dirty="0">
                <a:latin typeface="ＭＳ Ｐゴシック"/>
                <a:cs typeface="ＭＳ Ｐゴシック"/>
              </a:rPr>
              <a:t>し</a:t>
            </a:r>
            <a:r>
              <a:rPr lang="ja-JP" altLang="en-US" sz="1200" spc="-5" dirty="0">
                <a:latin typeface="ＭＳ Ｐゴシック"/>
                <a:cs typeface="ＭＳ Ｐゴシック"/>
              </a:rPr>
              <a:t>て</a:t>
            </a:r>
            <a:r>
              <a:rPr lang="ja-JP" altLang="en-US" sz="1200" spc="-10" dirty="0">
                <a:latin typeface="ＭＳ Ｐゴシック"/>
                <a:cs typeface="ＭＳ Ｐゴシック"/>
              </a:rPr>
              <a:t>、</a:t>
            </a:r>
            <a:r>
              <a:rPr lang="ja-JP" altLang="en-US" sz="1200" dirty="0">
                <a:latin typeface="ＭＳ Ｐゴシック"/>
                <a:cs typeface="ＭＳ Ｐゴシック"/>
              </a:rPr>
              <a:t>障害福祉サー</a:t>
            </a:r>
            <a:r>
              <a:rPr lang="ja-JP" altLang="en-US" sz="1200" spc="-5" dirty="0">
                <a:latin typeface="ＭＳ Ｐゴシック"/>
                <a:cs typeface="ＭＳ Ｐゴシック"/>
              </a:rPr>
              <a:t>ビス等の提供に関</a:t>
            </a:r>
            <a:r>
              <a:rPr lang="ja-JP" altLang="en-US" sz="1200" spc="-10" dirty="0">
                <a:latin typeface="ＭＳ Ｐゴシック"/>
                <a:cs typeface="ＭＳ Ｐゴシック"/>
              </a:rPr>
              <a:t>す</a:t>
            </a:r>
            <a:r>
              <a:rPr lang="ja-JP" altLang="en-US" sz="1200" spc="-5" dirty="0">
                <a:latin typeface="ＭＳ Ｐゴシック"/>
                <a:cs typeface="ＭＳ Ｐゴシック"/>
              </a:rPr>
              <a:t>る</a:t>
            </a:r>
            <a:r>
              <a:rPr lang="ja-JP" altLang="en-US" sz="1200" dirty="0">
                <a:latin typeface="ＭＳ Ｐゴシック"/>
                <a:cs typeface="ＭＳ Ｐゴシック"/>
              </a:rPr>
              <a:t>基本的な理念や倫理等の基礎を押</a:t>
            </a:r>
            <a:r>
              <a:rPr lang="ja-JP" altLang="en-US" sz="1200" spc="5" dirty="0">
                <a:latin typeface="ＭＳ Ｐゴシック"/>
                <a:cs typeface="ＭＳ Ｐゴシック"/>
              </a:rPr>
              <a:t>さ</a:t>
            </a:r>
            <a:r>
              <a:rPr lang="ja-JP" altLang="en-US" sz="1200" spc="-5" dirty="0">
                <a:latin typeface="ＭＳ Ｐゴシック"/>
                <a:cs typeface="ＭＳ Ｐゴシック"/>
              </a:rPr>
              <a:t>え</a:t>
            </a:r>
            <a:r>
              <a:rPr lang="ja-JP" altLang="en-US" sz="1200" spc="-10" dirty="0">
                <a:latin typeface="ＭＳ Ｐゴシック"/>
                <a:cs typeface="ＭＳ Ｐゴシック"/>
              </a:rPr>
              <a:t>る</a:t>
            </a:r>
            <a:r>
              <a:rPr lang="ja-JP" altLang="en-US" sz="1200" dirty="0">
                <a:latin typeface="ＭＳ Ｐゴシック"/>
                <a:cs typeface="ＭＳ Ｐゴシック"/>
              </a:rPr>
              <a:t>。</a:t>
            </a:r>
          </a:p>
          <a:p>
            <a:pPr marL="263525" indent="-173355">
              <a:lnSpc>
                <a:spcPct val="100000"/>
              </a:lnSpc>
              <a:buFont typeface="Wingdings" panose="05000000000000000000" pitchFamily="2" charset="2"/>
              <a:buChar char="ü"/>
              <a:tabLst>
                <a:tab pos="264160" algn="l"/>
              </a:tabLst>
            </a:pPr>
            <a:r>
              <a:rPr lang="ja-JP" altLang="en-US" sz="1200" dirty="0">
                <a:latin typeface="ＭＳ Ｐゴシック"/>
                <a:cs typeface="ＭＳ Ｐゴシック"/>
              </a:rPr>
              <a:t>サー</a:t>
            </a:r>
            <a:r>
              <a:rPr lang="ja-JP" altLang="en-US" sz="1200" spc="-5" dirty="0">
                <a:latin typeface="ＭＳ Ｐゴシック"/>
                <a:cs typeface="ＭＳ Ｐゴシック"/>
              </a:rPr>
              <a:t>ビス</a:t>
            </a:r>
            <a:r>
              <a:rPr lang="ja-JP" altLang="en-US" sz="1200" dirty="0">
                <a:latin typeface="ＭＳ Ｐゴシック"/>
                <a:cs typeface="ＭＳ Ｐゴシック"/>
              </a:rPr>
              <a:t>等利用計画と個別支援計画の関係や</a:t>
            </a:r>
            <a:r>
              <a:rPr lang="ja-JP" altLang="en-US" sz="1200" spc="-5" dirty="0">
                <a:latin typeface="ＭＳ Ｐゴシック"/>
                <a:cs typeface="ＭＳ Ｐゴシック"/>
              </a:rPr>
              <a:t>、</a:t>
            </a:r>
            <a:r>
              <a:rPr lang="ja-JP" altLang="en-US" sz="1200" dirty="0">
                <a:latin typeface="ＭＳ Ｐゴシック"/>
                <a:cs typeface="ＭＳ Ｐゴシック"/>
              </a:rPr>
              <a:t>個々の利用者に応じた</a:t>
            </a:r>
            <a:r>
              <a:rPr lang="en-US" altLang="ja-JP" sz="1200" dirty="0">
                <a:latin typeface="ＭＳ Ｐゴシック"/>
                <a:cs typeface="ＭＳ Ｐゴシック"/>
              </a:rPr>
              <a:t>『</a:t>
            </a:r>
            <a:r>
              <a:rPr lang="ja-JP" altLang="en-US" sz="1200" dirty="0">
                <a:latin typeface="ＭＳ Ｐゴシック"/>
                <a:cs typeface="ＭＳ Ｐゴシック"/>
              </a:rPr>
              <a:t>個別支援計画</a:t>
            </a:r>
            <a:r>
              <a:rPr lang="en-US" altLang="ja-JP" sz="1200" dirty="0">
                <a:latin typeface="ＭＳ Ｐゴシック"/>
                <a:cs typeface="ＭＳ Ｐゴシック"/>
              </a:rPr>
              <a:t>』</a:t>
            </a:r>
            <a:r>
              <a:rPr lang="ja-JP" altLang="en-US" sz="1200" dirty="0">
                <a:latin typeface="ＭＳ Ｐゴシック"/>
                <a:cs typeface="ＭＳ Ｐゴシック"/>
              </a:rPr>
              <a:t>の意味・知識・技術等の原則論を押さ</a:t>
            </a:r>
            <a:r>
              <a:rPr lang="ja-JP" altLang="en-US" sz="1200" spc="-5" dirty="0">
                <a:latin typeface="ＭＳ Ｐゴシック"/>
                <a:cs typeface="ＭＳ Ｐゴシック"/>
              </a:rPr>
              <a:t>え</a:t>
            </a:r>
            <a:r>
              <a:rPr lang="ja-JP" altLang="en-US" sz="1200" spc="-10" dirty="0">
                <a:latin typeface="ＭＳ Ｐゴシック"/>
                <a:cs typeface="ＭＳ Ｐゴシック"/>
              </a:rPr>
              <a:t>る</a:t>
            </a:r>
            <a:r>
              <a:rPr lang="ja-JP" altLang="en-US" sz="1200" dirty="0">
                <a:latin typeface="ＭＳ Ｐゴシック"/>
                <a:cs typeface="ＭＳ Ｐゴシック"/>
              </a:rPr>
              <a:t>。</a:t>
            </a:r>
          </a:p>
          <a:p>
            <a:pPr marL="263525" indent="-173355">
              <a:lnSpc>
                <a:spcPct val="100000"/>
              </a:lnSpc>
              <a:buFont typeface="Wingdings" panose="05000000000000000000" pitchFamily="2" charset="2"/>
              <a:buChar char="ü"/>
              <a:tabLst>
                <a:tab pos="264160" algn="l"/>
              </a:tabLst>
            </a:pPr>
            <a:r>
              <a:rPr lang="en-US" altLang="ja-JP" sz="1200" dirty="0">
                <a:latin typeface="ＭＳ Ｐゴシック"/>
                <a:cs typeface="ＭＳ Ｐゴシック"/>
              </a:rPr>
              <a:t>『</a:t>
            </a:r>
            <a:r>
              <a:rPr lang="ja-JP" altLang="en-US" sz="1200" dirty="0">
                <a:latin typeface="ＭＳ Ｐゴシック"/>
                <a:cs typeface="ＭＳ Ｐゴシック"/>
              </a:rPr>
              <a:t>個別支援計画</a:t>
            </a:r>
            <a:r>
              <a:rPr lang="en-US" altLang="ja-JP" sz="1200" dirty="0">
                <a:latin typeface="ＭＳ Ｐゴシック"/>
                <a:cs typeface="ＭＳ Ｐゴシック"/>
              </a:rPr>
              <a:t>』</a:t>
            </a:r>
            <a:r>
              <a:rPr lang="ja-JP" altLang="en-US" sz="1200" dirty="0">
                <a:latin typeface="ＭＳ Ｐゴシック"/>
                <a:cs typeface="ＭＳ Ｐゴシック"/>
              </a:rPr>
              <a:t>作成・修正の能力を</a:t>
            </a:r>
            <a:r>
              <a:rPr lang="ja-JP" altLang="en-US" sz="1200" spc="-5" dirty="0">
                <a:latin typeface="ＭＳ Ｐゴシック"/>
                <a:cs typeface="ＭＳ Ｐゴシック"/>
              </a:rPr>
              <a:t>、</a:t>
            </a:r>
            <a:r>
              <a:rPr lang="ja-JP" altLang="en-US" sz="1200" dirty="0">
                <a:latin typeface="ＭＳ Ｐゴシック"/>
                <a:cs typeface="ＭＳ Ｐゴシック"/>
              </a:rPr>
              <a:t>演習等を通じ</a:t>
            </a:r>
            <a:r>
              <a:rPr lang="ja-JP" altLang="en-US" sz="1200" spc="-5" dirty="0">
                <a:latin typeface="ＭＳ Ｐゴシック"/>
                <a:cs typeface="ＭＳ Ｐゴシック"/>
              </a:rPr>
              <a:t>て獲得す</a:t>
            </a:r>
            <a:r>
              <a:rPr lang="ja-JP" altLang="en-US" sz="1200" dirty="0">
                <a:latin typeface="ＭＳ Ｐゴシック"/>
                <a:cs typeface="ＭＳ Ｐゴシック"/>
              </a:rPr>
              <a:t>る。</a:t>
            </a:r>
          </a:p>
          <a:p>
            <a:pPr marL="90170">
              <a:lnSpc>
                <a:spcPts val="1410"/>
              </a:lnSpc>
              <a:spcBef>
                <a:spcPts val="65"/>
              </a:spcBef>
              <a:tabLst>
                <a:tab pos="264160" algn="l"/>
              </a:tabLst>
            </a:pPr>
            <a:endParaRPr lang="en-US" altLang="ja-JP" sz="1200" spc="-5" dirty="0">
              <a:latin typeface="ＭＳ Ｐゴシック"/>
              <a:cs typeface="ＭＳ Ｐゴシック"/>
            </a:endParaRPr>
          </a:p>
          <a:p>
            <a:pPr marL="90170">
              <a:lnSpc>
                <a:spcPts val="1410"/>
              </a:lnSpc>
              <a:spcBef>
                <a:spcPts val="65"/>
              </a:spcBef>
              <a:tabLst>
                <a:tab pos="264160" algn="l"/>
              </a:tabLst>
            </a:pPr>
            <a:r>
              <a:rPr lang="ja-JP" altLang="en-US" sz="1200" spc="-5" dirty="0">
                <a:latin typeface="ＭＳ Ｐゴシック"/>
                <a:cs typeface="ＭＳ Ｐゴシック"/>
              </a:rPr>
              <a:t>＜修了</a:t>
            </a:r>
            <a:r>
              <a:rPr lang="ja-JP" altLang="en-US" sz="1200" dirty="0">
                <a:latin typeface="ＭＳ Ｐゴシック"/>
                <a:cs typeface="ＭＳ Ｐゴシック"/>
              </a:rPr>
              <a:t>時</a:t>
            </a:r>
            <a:r>
              <a:rPr lang="ja-JP" altLang="en-US" sz="1200" spc="-5" dirty="0">
                <a:latin typeface="ＭＳ Ｐゴシック"/>
                <a:cs typeface="ＭＳ Ｐゴシック"/>
              </a:rPr>
              <a:t>の</a:t>
            </a:r>
            <a:r>
              <a:rPr lang="ja-JP" altLang="en-US" sz="1200" dirty="0">
                <a:latin typeface="ＭＳ Ｐゴシック"/>
                <a:cs typeface="ＭＳ Ｐゴシック"/>
              </a:rPr>
              <a:t>到</a:t>
            </a:r>
            <a:r>
              <a:rPr lang="ja-JP" altLang="en-US" sz="1200" spc="-5" dirty="0">
                <a:latin typeface="ＭＳ Ｐゴシック"/>
                <a:cs typeface="ＭＳ Ｐゴシック"/>
              </a:rPr>
              <a:t>達レ</a:t>
            </a:r>
            <a:r>
              <a:rPr lang="ja-JP" altLang="en-US" sz="1200" dirty="0">
                <a:latin typeface="ＭＳ Ｐゴシック"/>
                <a:cs typeface="ＭＳ Ｐゴシック"/>
              </a:rPr>
              <a:t>ベル＞</a:t>
            </a:r>
            <a:endParaRPr lang="en-US" altLang="ja-JP" sz="1200" dirty="0">
              <a:latin typeface="ＭＳ Ｐゴシック"/>
              <a:cs typeface="ＭＳ Ｐゴシック"/>
            </a:endParaRPr>
          </a:p>
          <a:p>
            <a:pPr marL="90170">
              <a:lnSpc>
                <a:spcPts val="1410"/>
              </a:lnSpc>
              <a:spcBef>
                <a:spcPts val="65"/>
              </a:spcBef>
              <a:tabLst>
                <a:tab pos="264160" algn="l"/>
              </a:tabLst>
            </a:pPr>
            <a:r>
              <a:rPr lang="ja-JP" altLang="en-US" sz="1200" spc="-5" dirty="0">
                <a:latin typeface="ＭＳ Ｐゴシック"/>
                <a:cs typeface="ＭＳ Ｐゴシック"/>
              </a:rPr>
              <a:t>ア</a:t>
            </a:r>
            <a:r>
              <a:rPr lang="ja-JP" altLang="en-US" sz="1200" spc="-10" dirty="0">
                <a:latin typeface="ＭＳ Ｐゴシック"/>
                <a:cs typeface="ＭＳ Ｐゴシック"/>
              </a:rPr>
              <a:t>セス</a:t>
            </a:r>
            <a:r>
              <a:rPr lang="ja-JP" altLang="en-US" sz="1200" dirty="0">
                <a:latin typeface="ＭＳ Ｐゴシック"/>
                <a:cs typeface="ＭＳ Ｐゴシック"/>
              </a:rPr>
              <a:t>メ</a:t>
            </a:r>
            <a:r>
              <a:rPr lang="ja-JP" altLang="en-US" sz="1200" spc="-10" dirty="0">
                <a:latin typeface="ＭＳ Ｐゴシック"/>
                <a:cs typeface="ＭＳ Ｐゴシック"/>
              </a:rPr>
              <a:t>ン</a:t>
            </a:r>
            <a:r>
              <a:rPr lang="ja-JP" altLang="en-US" sz="1200" spc="-5" dirty="0">
                <a:latin typeface="ＭＳ Ｐゴシック"/>
                <a:cs typeface="ＭＳ Ｐゴシック"/>
              </a:rPr>
              <a:t>トか</a:t>
            </a:r>
            <a:r>
              <a:rPr lang="ja-JP" altLang="en-US" sz="1200" spc="-15" dirty="0">
                <a:latin typeface="ＭＳ Ｐゴシック"/>
                <a:cs typeface="ＭＳ Ｐゴシック"/>
              </a:rPr>
              <a:t>ら</a:t>
            </a:r>
            <a:r>
              <a:rPr lang="ja-JP" altLang="en-US" sz="1200" b="1" spc="-5" dirty="0">
                <a:latin typeface="ＭＳ Ｐゴシック"/>
                <a:cs typeface="ＭＳ Ｐゴシック"/>
              </a:rPr>
              <a:t>モニタ</a:t>
            </a:r>
            <a:r>
              <a:rPr lang="ja-JP" altLang="en-US" sz="1200" b="1" dirty="0">
                <a:latin typeface="ＭＳ Ｐゴシック"/>
                <a:cs typeface="ＭＳ Ｐゴシック"/>
              </a:rPr>
              <a:t>リ</a:t>
            </a:r>
            <a:r>
              <a:rPr lang="ja-JP" altLang="en-US" sz="1200" b="1" spc="-10" dirty="0">
                <a:latin typeface="ＭＳ Ｐゴシック"/>
                <a:cs typeface="ＭＳ Ｐゴシック"/>
              </a:rPr>
              <a:t>ン</a:t>
            </a:r>
            <a:r>
              <a:rPr lang="ja-JP" altLang="en-US" sz="1200" b="1" spc="-5" dirty="0">
                <a:latin typeface="ＭＳ Ｐゴシック"/>
                <a:cs typeface="ＭＳ Ｐゴシック"/>
              </a:rPr>
              <a:t>グ</a:t>
            </a:r>
            <a:r>
              <a:rPr lang="ja-JP" altLang="en-US" sz="1200" b="1" spc="-10" dirty="0">
                <a:latin typeface="ＭＳ Ｐゴシック"/>
                <a:cs typeface="ＭＳ Ｐゴシック"/>
              </a:rPr>
              <a:t>まで</a:t>
            </a:r>
            <a:r>
              <a:rPr lang="ja-JP" altLang="en-US" sz="1200" b="1" dirty="0">
                <a:latin typeface="ＭＳ Ｐゴシック"/>
                <a:cs typeface="ＭＳ Ｐゴシック"/>
              </a:rPr>
              <a:t>の</a:t>
            </a:r>
            <a:r>
              <a:rPr lang="ja-JP" altLang="en-US" sz="1200" b="1" spc="-5" dirty="0">
                <a:latin typeface="ＭＳ Ｐゴシック"/>
                <a:cs typeface="ＭＳ Ｐゴシック"/>
              </a:rPr>
              <a:t>一</a:t>
            </a:r>
            <a:r>
              <a:rPr lang="ja-JP" altLang="en-US" sz="1200" b="1" dirty="0">
                <a:latin typeface="ＭＳ Ｐゴシック"/>
                <a:cs typeface="ＭＳ Ｐゴシック"/>
              </a:rPr>
              <a:t>連</a:t>
            </a:r>
            <a:r>
              <a:rPr lang="ja-JP" altLang="en-US" sz="1200" b="1" spc="-5" dirty="0">
                <a:latin typeface="ＭＳ Ｐゴシック"/>
                <a:cs typeface="ＭＳ Ｐゴシック"/>
              </a:rPr>
              <a:t>の</a:t>
            </a:r>
            <a:r>
              <a:rPr lang="ja-JP" altLang="en-US" sz="1200" b="1" spc="-10" dirty="0">
                <a:latin typeface="ＭＳ Ｐゴシック"/>
                <a:cs typeface="ＭＳ Ｐゴシック"/>
              </a:rPr>
              <a:t>プロセス</a:t>
            </a:r>
            <a:r>
              <a:rPr lang="ja-JP" altLang="en-US" sz="1200" b="1" dirty="0">
                <a:latin typeface="ＭＳ Ｐゴシック"/>
                <a:cs typeface="ＭＳ Ｐゴシック"/>
              </a:rPr>
              <a:t>を理</a:t>
            </a:r>
            <a:r>
              <a:rPr lang="ja-JP" altLang="en-US" sz="1200" b="1" spc="-5" dirty="0">
                <a:latin typeface="ＭＳ Ｐゴシック"/>
                <a:cs typeface="ＭＳ Ｐゴシック"/>
              </a:rPr>
              <a:t>解</a:t>
            </a:r>
            <a:r>
              <a:rPr lang="ja-JP" altLang="en-US" sz="1200" dirty="0">
                <a:latin typeface="ＭＳ Ｐゴシック"/>
                <a:cs typeface="ＭＳ Ｐゴシック"/>
              </a:rPr>
              <a:t>したう</a:t>
            </a:r>
            <a:r>
              <a:rPr lang="ja-JP" altLang="en-US" sz="1200" spc="5" dirty="0">
                <a:latin typeface="ＭＳ Ｐゴシック"/>
                <a:cs typeface="ＭＳ Ｐゴシック"/>
              </a:rPr>
              <a:t>え</a:t>
            </a:r>
            <a:r>
              <a:rPr lang="ja-JP" altLang="en-US" sz="1200" spc="-10" dirty="0">
                <a:latin typeface="ＭＳ Ｐゴシック"/>
                <a:cs typeface="ＭＳ Ｐゴシック"/>
              </a:rPr>
              <a:t>で</a:t>
            </a:r>
            <a:r>
              <a:rPr lang="ja-JP" altLang="en-US" sz="1200" spc="5" dirty="0">
                <a:latin typeface="ＭＳ Ｐゴシック"/>
                <a:cs typeface="ＭＳ Ｐゴシック"/>
              </a:rPr>
              <a:t>、</a:t>
            </a:r>
            <a:r>
              <a:rPr lang="ja-JP" altLang="en-US" sz="1200" u="sng" spc="-360" dirty="0">
                <a:solidFill>
                  <a:srgbClr val="0000FF"/>
                </a:solidFill>
                <a:uFill>
                  <a:solidFill>
                    <a:srgbClr val="0000FF"/>
                  </a:solidFill>
                </a:uFill>
                <a:latin typeface="ＭＳ Ｐゴシック"/>
                <a:cs typeface="ＭＳ Ｐゴシック"/>
              </a:rPr>
              <a:t> </a:t>
            </a:r>
            <a:r>
              <a:rPr lang="ja-JP" altLang="en-US" sz="1200" b="1" dirty="0">
                <a:uFill>
                  <a:solidFill>
                    <a:srgbClr val="0000FF"/>
                  </a:solidFill>
                </a:uFill>
                <a:latin typeface="ＭＳ Ｐゴシック"/>
                <a:cs typeface="ＭＳ Ｐゴシック"/>
              </a:rPr>
              <a:t>個別支援計画</a:t>
            </a:r>
            <a:r>
              <a:rPr lang="ja-JP" altLang="en-US" sz="1200" b="1" spc="5" dirty="0">
                <a:uFill>
                  <a:solidFill>
                    <a:srgbClr val="0000FF"/>
                  </a:solidFill>
                </a:uFill>
                <a:latin typeface="ＭＳ Ｐゴシック"/>
                <a:cs typeface="ＭＳ Ｐゴシック"/>
              </a:rPr>
              <a:t>を</a:t>
            </a:r>
            <a:r>
              <a:rPr lang="ja-JP" altLang="en-US" sz="1200" b="1" dirty="0">
                <a:uFill>
                  <a:solidFill>
                    <a:srgbClr val="0000FF"/>
                  </a:solidFill>
                </a:uFill>
                <a:latin typeface="ＭＳ Ｐゴシック"/>
                <a:cs typeface="ＭＳ Ｐゴシック"/>
              </a:rPr>
              <a:t>作成</a:t>
            </a:r>
            <a:r>
              <a:rPr lang="ja-JP" altLang="en-US" sz="1200" b="1" spc="-5" dirty="0">
                <a:uFill>
                  <a:solidFill>
                    <a:srgbClr val="0000FF"/>
                  </a:solidFill>
                </a:uFill>
                <a:latin typeface="ＭＳ Ｐゴシック"/>
                <a:cs typeface="ＭＳ Ｐゴシック"/>
              </a:rPr>
              <a:t>・修</a:t>
            </a:r>
            <a:r>
              <a:rPr lang="ja-JP" altLang="en-US" sz="1200" b="1" spc="-15" dirty="0">
                <a:uFill>
                  <a:solidFill>
                    <a:srgbClr val="0000FF"/>
                  </a:solidFill>
                </a:uFill>
                <a:latin typeface="ＭＳ Ｐゴシック"/>
                <a:cs typeface="ＭＳ Ｐゴシック"/>
              </a:rPr>
              <a:t>正</a:t>
            </a:r>
            <a:r>
              <a:rPr lang="ja-JP" altLang="en-US" sz="1200" b="1" dirty="0">
                <a:uFill>
                  <a:solidFill>
                    <a:srgbClr val="0000FF"/>
                  </a:solidFill>
                </a:uFill>
                <a:latin typeface="ＭＳ Ｐゴシック"/>
                <a:cs typeface="ＭＳ Ｐゴシック"/>
              </a:rPr>
              <a:t>す</a:t>
            </a:r>
            <a:r>
              <a:rPr lang="ja-JP" altLang="en-US" sz="1200" b="1" spc="-15" dirty="0">
                <a:uFill>
                  <a:solidFill>
                    <a:srgbClr val="0000FF"/>
                  </a:solidFill>
                </a:uFill>
                <a:latin typeface="ＭＳ Ｐゴシック"/>
                <a:cs typeface="ＭＳ Ｐゴシック"/>
              </a:rPr>
              <a:t>る</a:t>
            </a:r>
            <a:r>
              <a:rPr lang="ja-JP" altLang="en-US" sz="1200" b="1" spc="-5" dirty="0">
                <a:uFill>
                  <a:solidFill>
                    <a:srgbClr val="0000FF"/>
                  </a:solidFill>
                </a:uFill>
                <a:latin typeface="ＭＳ Ｐゴシック"/>
                <a:cs typeface="ＭＳ Ｐゴシック"/>
              </a:rPr>
              <a:t>ことがで</a:t>
            </a:r>
            <a:r>
              <a:rPr lang="ja-JP" altLang="en-US" sz="1200" b="1" spc="-15" dirty="0">
                <a:uFill>
                  <a:solidFill>
                    <a:srgbClr val="0000FF"/>
                  </a:solidFill>
                </a:uFill>
                <a:latin typeface="ＭＳ Ｐゴシック"/>
                <a:cs typeface="ＭＳ Ｐゴシック"/>
              </a:rPr>
              <a:t>き</a:t>
            </a:r>
            <a:r>
              <a:rPr lang="ja-JP" altLang="en-US" sz="1200" b="1" spc="-5" dirty="0">
                <a:uFill>
                  <a:solidFill>
                    <a:srgbClr val="0000FF"/>
                  </a:solidFill>
                </a:uFill>
                <a:latin typeface="ＭＳ Ｐゴシック"/>
                <a:cs typeface="ＭＳ Ｐゴシック"/>
              </a:rPr>
              <a:t>る</a:t>
            </a:r>
            <a:r>
              <a:rPr lang="ja-JP" altLang="en-US" sz="1200" spc="-10" dirty="0">
                <a:uFill>
                  <a:solidFill>
                    <a:srgbClr val="0000FF"/>
                  </a:solidFill>
                </a:uFill>
                <a:latin typeface="ＭＳ Ｐゴシック"/>
                <a:cs typeface="ＭＳ Ｐゴシック"/>
              </a:rPr>
              <a:t>レ</a:t>
            </a:r>
            <a:r>
              <a:rPr lang="ja-JP" altLang="en-US" sz="1200" spc="-5" dirty="0">
                <a:uFill>
                  <a:solidFill>
                    <a:srgbClr val="0000FF"/>
                  </a:solidFill>
                </a:uFill>
                <a:latin typeface="ＭＳ Ｐゴシック"/>
                <a:cs typeface="ＭＳ Ｐゴシック"/>
              </a:rPr>
              <a:t>ベ</a:t>
            </a:r>
            <a:r>
              <a:rPr lang="ja-JP" altLang="en-US" sz="1200" dirty="0">
                <a:uFill>
                  <a:solidFill>
                    <a:srgbClr val="0000FF"/>
                  </a:solidFill>
                </a:uFill>
                <a:latin typeface="ＭＳ Ｐゴシック"/>
                <a:cs typeface="ＭＳ Ｐゴシック"/>
              </a:rPr>
              <a:t>ル</a:t>
            </a:r>
            <a:r>
              <a:rPr lang="ja-JP" altLang="en-US" sz="1200" dirty="0">
                <a:latin typeface="ＭＳ Ｐゴシック"/>
                <a:cs typeface="ＭＳ Ｐゴシック"/>
              </a:rPr>
              <a:t>とす</a:t>
            </a:r>
            <a:r>
              <a:rPr lang="ja-JP" altLang="en-US" sz="1200" spc="-5" dirty="0">
                <a:latin typeface="ＭＳ Ｐゴシック"/>
                <a:cs typeface="ＭＳ Ｐゴシック"/>
              </a:rPr>
              <a:t>る</a:t>
            </a:r>
            <a:r>
              <a:rPr lang="ja-JP" altLang="en-US" sz="1200" dirty="0">
                <a:latin typeface="ＭＳ Ｐゴシック"/>
                <a:cs typeface="ＭＳ Ｐゴシック"/>
              </a:rPr>
              <a:t>。</a:t>
            </a:r>
            <a:endParaRPr lang="en-US" altLang="ja-JP" sz="1200" dirty="0">
              <a:latin typeface="ＭＳ Ｐゴシック"/>
              <a:cs typeface="ＭＳ Ｐゴシック"/>
            </a:endParaRPr>
          </a:p>
          <a:p>
            <a:pPr marL="90170">
              <a:lnSpc>
                <a:spcPts val="1410"/>
              </a:lnSpc>
              <a:spcBef>
                <a:spcPts val="65"/>
              </a:spcBef>
              <a:tabLst>
                <a:tab pos="264160" algn="l"/>
              </a:tabLst>
            </a:pPr>
            <a:endParaRPr lang="ja-JP" altLang="en-US" sz="1200" dirty="0">
              <a:latin typeface="ＭＳ Ｐゴシック"/>
              <a:cs typeface="ＭＳ Ｐゴシック"/>
            </a:endParaRPr>
          </a:p>
        </p:txBody>
      </p:sp>
      <p:sp>
        <p:nvSpPr>
          <p:cNvPr id="7" name="楕円 6">
            <a:extLst>
              <a:ext uri="{FF2B5EF4-FFF2-40B4-BE49-F238E27FC236}">
                <a16:creationId xmlns:a16="http://schemas.microsoft.com/office/drawing/2014/main" id="{BEC88C1C-BF52-42DD-9DAA-7D01EC57AF58}"/>
              </a:ext>
            </a:extLst>
          </p:cNvPr>
          <p:cNvSpPr/>
          <p:nvPr/>
        </p:nvSpPr>
        <p:spPr>
          <a:xfrm>
            <a:off x="407329" y="20292"/>
            <a:ext cx="1215736" cy="30133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基礎</a:t>
            </a:r>
          </a:p>
        </p:txBody>
      </p:sp>
      <p:sp>
        <p:nvSpPr>
          <p:cNvPr id="8" name="楕円 7">
            <a:extLst>
              <a:ext uri="{FF2B5EF4-FFF2-40B4-BE49-F238E27FC236}">
                <a16:creationId xmlns:a16="http://schemas.microsoft.com/office/drawing/2014/main" id="{DA63FDF4-AFF1-4659-9934-992FED2FC2A1}"/>
              </a:ext>
            </a:extLst>
          </p:cNvPr>
          <p:cNvSpPr/>
          <p:nvPr/>
        </p:nvSpPr>
        <p:spPr>
          <a:xfrm>
            <a:off x="355452" y="2508047"/>
            <a:ext cx="1215736" cy="34914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実践</a:t>
            </a:r>
          </a:p>
        </p:txBody>
      </p:sp>
      <p:sp>
        <p:nvSpPr>
          <p:cNvPr id="9" name="矢印: 下 8">
            <a:extLst>
              <a:ext uri="{FF2B5EF4-FFF2-40B4-BE49-F238E27FC236}">
                <a16:creationId xmlns:a16="http://schemas.microsoft.com/office/drawing/2014/main" id="{6808832B-5600-415A-84D0-8A382EFBD1EE}"/>
              </a:ext>
            </a:extLst>
          </p:cNvPr>
          <p:cNvSpPr/>
          <p:nvPr/>
        </p:nvSpPr>
        <p:spPr>
          <a:xfrm>
            <a:off x="1756064" y="2356949"/>
            <a:ext cx="508833" cy="4876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CC5264CD-7554-471B-AD24-CE1D932A67AD}"/>
              </a:ext>
            </a:extLst>
          </p:cNvPr>
          <p:cNvSpPr txBox="1"/>
          <p:nvPr/>
        </p:nvSpPr>
        <p:spPr>
          <a:xfrm>
            <a:off x="2264896" y="2387251"/>
            <a:ext cx="6669123" cy="369332"/>
          </a:xfrm>
          <a:prstGeom prst="rect">
            <a:avLst/>
          </a:prstGeom>
          <a:noFill/>
        </p:spPr>
        <p:txBody>
          <a:bodyPr wrap="square" rtlCol="0">
            <a:spAutoFit/>
          </a:bodyPr>
          <a:lstStyle/>
          <a:p>
            <a:r>
              <a:rPr lang="ja-JP" altLang="en-US" spc="-10" dirty="0">
                <a:latin typeface="ＭＳ Ｐゴシック"/>
                <a:cs typeface="ＭＳ Ｐゴシック"/>
              </a:rPr>
              <a:t>２</a:t>
            </a:r>
            <a:r>
              <a:rPr lang="ja-JP" altLang="en-US" dirty="0">
                <a:latin typeface="ＭＳ Ｐゴシック"/>
                <a:cs typeface="ＭＳ Ｐゴシック"/>
              </a:rPr>
              <a:t>年以上のＯＪＴ（相談支援又は直接支援業務の実務経験）</a:t>
            </a:r>
            <a:endParaRPr kumimoji="1" lang="ja-JP" altLang="en-US" dirty="0"/>
          </a:p>
        </p:txBody>
      </p:sp>
      <p:sp>
        <p:nvSpPr>
          <p:cNvPr id="11" name="矢印: 下 10">
            <a:extLst>
              <a:ext uri="{FF2B5EF4-FFF2-40B4-BE49-F238E27FC236}">
                <a16:creationId xmlns:a16="http://schemas.microsoft.com/office/drawing/2014/main" id="{2304052F-AC6D-4FF8-B44D-AF053CF63487}"/>
              </a:ext>
            </a:extLst>
          </p:cNvPr>
          <p:cNvSpPr/>
          <p:nvPr/>
        </p:nvSpPr>
        <p:spPr>
          <a:xfrm>
            <a:off x="1756063" y="4794315"/>
            <a:ext cx="508833" cy="46024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A4DA5F46-8D2D-4625-AFAA-AE9CB75704E5}"/>
              </a:ext>
            </a:extLst>
          </p:cNvPr>
          <p:cNvSpPr txBox="1"/>
          <p:nvPr/>
        </p:nvSpPr>
        <p:spPr>
          <a:xfrm>
            <a:off x="2357212" y="4853528"/>
            <a:ext cx="4656409" cy="369332"/>
          </a:xfrm>
          <a:prstGeom prst="rect">
            <a:avLst/>
          </a:prstGeom>
          <a:noFill/>
        </p:spPr>
        <p:txBody>
          <a:bodyPr wrap="square" rtlCol="0">
            <a:spAutoFit/>
          </a:bodyPr>
          <a:lstStyle/>
          <a:p>
            <a:r>
              <a:rPr lang="en-US" altLang="ja-JP" spc="-10" dirty="0">
                <a:latin typeface="ＭＳ Ｐゴシック"/>
                <a:cs typeface="ＭＳ Ｐゴシック"/>
              </a:rPr>
              <a:t>5</a:t>
            </a:r>
            <a:r>
              <a:rPr lang="ja-JP" altLang="en-US" spc="-10" dirty="0">
                <a:latin typeface="ＭＳ Ｐゴシック"/>
                <a:cs typeface="ＭＳ Ｐゴシック"/>
              </a:rPr>
              <a:t>年間の経験　・　</a:t>
            </a:r>
            <a:r>
              <a:rPr lang="en-US" altLang="ja-JP" spc="-10" dirty="0">
                <a:latin typeface="ＭＳ Ｐゴシック"/>
                <a:cs typeface="ＭＳ Ｐゴシック"/>
              </a:rPr>
              <a:t>5</a:t>
            </a:r>
            <a:r>
              <a:rPr lang="ja-JP" altLang="en-US" spc="-10" dirty="0">
                <a:latin typeface="ＭＳ Ｐゴシック"/>
                <a:cs typeface="ＭＳ Ｐゴシック"/>
              </a:rPr>
              <a:t>年毎に更新</a:t>
            </a:r>
            <a:endParaRPr kumimoji="1" lang="ja-JP" altLang="en-US" dirty="0"/>
          </a:p>
        </p:txBody>
      </p:sp>
      <p:sp>
        <p:nvSpPr>
          <p:cNvPr id="13" name="object 5">
            <a:extLst>
              <a:ext uri="{FF2B5EF4-FFF2-40B4-BE49-F238E27FC236}">
                <a16:creationId xmlns:a16="http://schemas.microsoft.com/office/drawing/2014/main" id="{E4A95DA0-25DD-4250-A757-B5FE9AFD69E2}"/>
              </a:ext>
            </a:extLst>
          </p:cNvPr>
          <p:cNvSpPr txBox="1"/>
          <p:nvPr/>
        </p:nvSpPr>
        <p:spPr>
          <a:xfrm>
            <a:off x="282715" y="5250221"/>
            <a:ext cx="8393692" cy="1422184"/>
          </a:xfrm>
          <a:prstGeom prst="rect">
            <a:avLst/>
          </a:prstGeom>
          <a:ln w="25400">
            <a:solidFill>
              <a:srgbClr val="4F81BC"/>
            </a:solidFill>
          </a:ln>
        </p:spPr>
        <p:txBody>
          <a:bodyPr vert="horz" wrap="square" lIns="0" tIns="62230" rIns="0" bIns="0" rtlCol="0">
            <a:spAutoFit/>
          </a:bodyPr>
          <a:lstStyle/>
          <a:p>
            <a:pPr marL="263525" marR="125730" indent="-172720">
              <a:lnSpc>
                <a:spcPts val="1380"/>
              </a:lnSpc>
              <a:spcBef>
                <a:spcPts val="490"/>
              </a:spcBef>
              <a:buFont typeface="Wingdings" panose="05000000000000000000" pitchFamily="2" charset="2"/>
              <a:buChar char="ü"/>
              <a:tabLst>
                <a:tab pos="264160" algn="l"/>
              </a:tabLst>
            </a:pPr>
            <a:r>
              <a:rPr lang="ja-JP" altLang="en-US" sz="1200" dirty="0">
                <a:latin typeface="ＭＳ Ｐゴシック"/>
                <a:cs typeface="ＭＳ Ｐゴシック"/>
              </a:rPr>
              <a:t>サビ管・児発管の実践報告等によりこれまでの業務内容を振り返るとともに実践内容の確認をし、知識・技術の更なる底上げを図る。</a:t>
            </a:r>
          </a:p>
          <a:p>
            <a:pPr marL="90805" marR="216535">
              <a:lnSpc>
                <a:spcPts val="1380"/>
              </a:lnSpc>
              <a:spcBef>
                <a:spcPts val="160"/>
              </a:spcBef>
              <a:tabLst>
                <a:tab pos="264160" algn="l"/>
              </a:tabLst>
            </a:pPr>
            <a:endParaRPr lang="en-US" altLang="ja-JP" sz="1200" dirty="0">
              <a:latin typeface="ＭＳ Ｐゴシック"/>
              <a:cs typeface="ＭＳ Ｐゴシック"/>
            </a:endParaRPr>
          </a:p>
          <a:p>
            <a:pPr marL="90805" marR="216535">
              <a:lnSpc>
                <a:spcPts val="1380"/>
              </a:lnSpc>
              <a:spcBef>
                <a:spcPts val="160"/>
              </a:spcBef>
              <a:tabLst>
                <a:tab pos="264160" algn="l"/>
              </a:tabLst>
            </a:pPr>
            <a:r>
              <a:rPr lang="ja-JP" altLang="en-US" sz="1200" dirty="0">
                <a:latin typeface="ＭＳ Ｐゴシック"/>
                <a:cs typeface="ＭＳ Ｐゴシック"/>
              </a:rPr>
              <a:t>＜</a:t>
            </a:r>
            <a:r>
              <a:rPr sz="1200" dirty="0" err="1">
                <a:latin typeface="ＭＳ Ｐゴシック"/>
                <a:cs typeface="ＭＳ Ｐゴシック"/>
              </a:rPr>
              <a:t>修了時の到達レベル</a:t>
            </a:r>
            <a:r>
              <a:rPr lang="ja-JP" altLang="en-US" sz="1200" dirty="0">
                <a:latin typeface="ＭＳ Ｐゴシック"/>
                <a:cs typeface="ＭＳ Ｐゴシック"/>
              </a:rPr>
              <a:t>＞</a:t>
            </a:r>
            <a:endParaRPr lang="en-US" altLang="ja-JP" sz="1200" dirty="0">
              <a:latin typeface="ＭＳ Ｐゴシック"/>
              <a:cs typeface="ＭＳ Ｐゴシック"/>
            </a:endParaRPr>
          </a:p>
          <a:p>
            <a:pPr marL="90805" marR="216535">
              <a:lnSpc>
                <a:spcPts val="1380"/>
              </a:lnSpc>
              <a:spcBef>
                <a:spcPts val="160"/>
              </a:spcBef>
              <a:tabLst>
                <a:tab pos="264160" algn="l"/>
              </a:tabLst>
            </a:pPr>
            <a:r>
              <a:rPr lang="ja-JP" altLang="en-US" sz="1200" dirty="0">
                <a:latin typeface="+mn-ea"/>
                <a:cs typeface="ＭＳ Ｐゴシック"/>
              </a:rPr>
              <a:t>サー</a:t>
            </a:r>
            <a:r>
              <a:rPr lang="ja-JP" altLang="en-US" sz="1200" spc="-5" dirty="0">
                <a:latin typeface="+mn-ea"/>
                <a:cs typeface="ＭＳ Ｐゴシック"/>
              </a:rPr>
              <a:t>ビス管理責任者</a:t>
            </a:r>
            <a:r>
              <a:rPr lang="ja-JP" altLang="en-US" sz="1200" dirty="0">
                <a:latin typeface="+mn-ea"/>
                <a:cs typeface="ＭＳ Ｐゴシック"/>
              </a:rPr>
              <a:t>・</a:t>
            </a:r>
            <a:r>
              <a:rPr lang="zh-TW" altLang="en-US" sz="1200" dirty="0">
                <a:latin typeface="+mn-ea"/>
                <a:cs typeface="ＭＳ Ｐゴシック"/>
              </a:rPr>
              <a:t>児童発達支援管理責任者</a:t>
            </a:r>
            <a:r>
              <a:rPr lang="ja-JP" altLang="en-US" sz="1200" dirty="0">
                <a:latin typeface="+mn-ea"/>
                <a:cs typeface="ＭＳ Ｐゴシック"/>
              </a:rPr>
              <a:t>として、人材育成の視点からサービス（支援）提供職員等へのスーパービジョンができるようになる。</a:t>
            </a:r>
            <a:endParaRPr lang="en-US" altLang="ja-JP" sz="1200" dirty="0">
              <a:latin typeface="+mn-ea"/>
              <a:cs typeface="ＭＳ Ｐゴシック"/>
            </a:endParaRPr>
          </a:p>
          <a:p>
            <a:pPr marL="90805" marR="216535">
              <a:lnSpc>
                <a:spcPts val="1380"/>
              </a:lnSpc>
              <a:spcBef>
                <a:spcPts val="160"/>
              </a:spcBef>
              <a:tabLst>
                <a:tab pos="264160" algn="l"/>
              </a:tabLst>
            </a:pPr>
            <a:endParaRPr sz="1200" dirty="0">
              <a:latin typeface="ＭＳ Ｐゴシック"/>
              <a:cs typeface="ＭＳ Ｐゴシック"/>
            </a:endParaRPr>
          </a:p>
        </p:txBody>
      </p:sp>
      <p:sp>
        <p:nvSpPr>
          <p:cNvPr id="14" name="楕円 13">
            <a:extLst>
              <a:ext uri="{FF2B5EF4-FFF2-40B4-BE49-F238E27FC236}">
                <a16:creationId xmlns:a16="http://schemas.microsoft.com/office/drawing/2014/main" id="{E5F7F42E-A7A5-4130-B441-85F675F0F2B1}"/>
              </a:ext>
            </a:extLst>
          </p:cNvPr>
          <p:cNvSpPr/>
          <p:nvPr/>
        </p:nvSpPr>
        <p:spPr>
          <a:xfrm>
            <a:off x="376795" y="4914140"/>
            <a:ext cx="1215736" cy="30133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更新</a:t>
            </a:r>
          </a:p>
        </p:txBody>
      </p:sp>
    </p:spTree>
    <p:extLst>
      <p:ext uri="{BB962C8B-B14F-4D97-AF65-F5344CB8AC3E}">
        <p14:creationId xmlns:p14="http://schemas.microsoft.com/office/powerpoint/2010/main" val="1772873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スライド番号プレースホルダー 5">
            <a:extLst>
              <a:ext uri="{FF2B5EF4-FFF2-40B4-BE49-F238E27FC236}">
                <a16:creationId xmlns:a16="http://schemas.microsoft.com/office/drawing/2014/main" id="{4EEFAB8E-FCE9-4F8C-9559-9A2A15728475}"/>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E567DC0-273B-4E57-BAEE-85F9B065B927}" type="slidenum">
              <a:rPr kumimoji="1" lang="en-US" altLang="ja-JP" sz="1500" b="0" i="0" u="none" strike="noStrike" kern="1200" cap="none" spc="0" normalizeH="0" baseline="0" noProof="0" smtClean="0">
                <a:ln>
                  <a:noFill/>
                </a:ln>
                <a:solidFill>
                  <a:srgbClr val="000000"/>
                </a:solidFill>
                <a:effectLst/>
                <a:uLnTx/>
                <a:uFillTx/>
                <a:latin typeface="ＭＳ Ｐゴシック"/>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1" lang="en-US" altLang="ja-JP" sz="1500" b="0" i="0" u="none" strike="noStrike" kern="1200" cap="none" spc="0" normalizeH="0" baseline="0" noProof="0">
              <a:ln>
                <a:noFill/>
              </a:ln>
              <a:solidFill>
                <a:srgbClr val="000000"/>
              </a:solidFill>
              <a:effectLst/>
              <a:uLnTx/>
              <a:uFillTx/>
              <a:latin typeface="ＭＳ Ｐゴシック"/>
              <a:ea typeface="ＭＳ Ｐゴシック" panose="020B0600070205080204" pitchFamily="50" charset="-128"/>
              <a:cs typeface="+mn-cs"/>
            </a:endParaRPr>
          </a:p>
        </p:txBody>
      </p:sp>
      <p:sp>
        <p:nvSpPr>
          <p:cNvPr id="432130" name="Text Box 2">
            <a:extLst>
              <a:ext uri="{FF2B5EF4-FFF2-40B4-BE49-F238E27FC236}">
                <a16:creationId xmlns:a16="http://schemas.microsoft.com/office/drawing/2014/main" id="{D2E79907-757C-45BC-A100-1D68E1920BFD}"/>
              </a:ext>
            </a:extLst>
          </p:cNvPr>
          <p:cNvSpPr txBox="1">
            <a:spLocks noChangeArrowheads="1"/>
          </p:cNvSpPr>
          <p:nvPr/>
        </p:nvSpPr>
        <p:spPr bwMode="auto">
          <a:xfrm>
            <a:off x="4727575" y="1484313"/>
            <a:ext cx="4237038" cy="4681537"/>
          </a:xfrm>
          <a:prstGeom prst="rect">
            <a:avLst/>
          </a:prstGeom>
          <a:solidFill>
            <a:srgbClr val="F3E7FF"/>
          </a:solidFill>
          <a:ln w="317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ja-JP" altLang="ja-JP"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432131" name="Text Box 3">
            <a:extLst>
              <a:ext uri="{FF2B5EF4-FFF2-40B4-BE49-F238E27FC236}">
                <a16:creationId xmlns:a16="http://schemas.microsoft.com/office/drawing/2014/main" id="{BE728F5B-F53E-407A-B414-4CCE38D1F057}"/>
              </a:ext>
            </a:extLst>
          </p:cNvPr>
          <p:cNvSpPr txBox="1">
            <a:spLocks noChangeArrowheads="1"/>
          </p:cNvSpPr>
          <p:nvPr/>
        </p:nvSpPr>
        <p:spPr bwMode="auto">
          <a:xfrm>
            <a:off x="186383" y="1352550"/>
            <a:ext cx="4000500" cy="4244975"/>
          </a:xfrm>
          <a:prstGeom prst="rect">
            <a:avLst/>
          </a:prstGeom>
          <a:solidFill>
            <a:srgbClr val="DFF5AD">
              <a:alpha val="60001"/>
            </a:srgbClr>
          </a:solidFill>
          <a:ln w="317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ja-JP" altLang="ja-JP"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432132" name="Text Box 4">
            <a:extLst>
              <a:ext uri="{FF2B5EF4-FFF2-40B4-BE49-F238E27FC236}">
                <a16:creationId xmlns:a16="http://schemas.microsoft.com/office/drawing/2014/main" id="{55DEF752-C74A-4B2B-8CFE-32AA901B0FCE}"/>
              </a:ext>
            </a:extLst>
          </p:cNvPr>
          <p:cNvSpPr txBox="1">
            <a:spLocks noChangeArrowheads="1"/>
          </p:cNvSpPr>
          <p:nvPr/>
        </p:nvSpPr>
        <p:spPr bwMode="auto">
          <a:xfrm>
            <a:off x="5457825" y="1217613"/>
            <a:ext cx="2813050" cy="411162"/>
          </a:xfrm>
          <a:prstGeom prst="rect">
            <a:avLst/>
          </a:prstGeom>
          <a:solidFill>
            <a:srgbClr val="EEDDFF"/>
          </a:solidFill>
          <a:ln w="28575">
            <a:solidFill>
              <a:srgbClr val="993366"/>
            </a:solidFill>
            <a:miter lim="800000"/>
            <a:headEnd/>
            <a:tailEnd/>
          </a:ln>
          <a:effectLst>
            <a:outerShdw dist="107763" dir="2700000" algn="ctr" rotWithShape="0">
              <a:schemeClr val="bg2">
                <a:alpha val="50000"/>
              </a:schemeClr>
            </a:outerShdw>
          </a:effectLst>
        </p:spPr>
        <p:txBody>
          <a:bodyPr anchor="ct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1600" b="1" i="0" u="none" strike="noStrike" kern="1200" cap="none" spc="0" normalizeH="0" baseline="0" noProof="0">
                <a:ln>
                  <a:noFill/>
                </a:ln>
                <a:solidFill>
                  <a:srgbClr val="CC0000"/>
                </a:solidFill>
                <a:effectLst/>
                <a:uLnTx/>
                <a:uFillTx/>
                <a:latin typeface="Arial" panose="020B0604020202020204" pitchFamily="34" charset="0"/>
                <a:ea typeface="ＭＳ Ｐゴシック" panose="020B0600070205080204" pitchFamily="50" charset="-128"/>
                <a:cs typeface="+mn-cs"/>
              </a:rPr>
              <a:t>都 道 府 県</a:t>
            </a:r>
            <a:r>
              <a:rPr kumimoji="1" lang="ja-JP" altLang="en-US" sz="16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p:txBody>
      </p:sp>
      <p:sp>
        <p:nvSpPr>
          <p:cNvPr id="432133" name="Text Box 5">
            <a:extLst>
              <a:ext uri="{FF2B5EF4-FFF2-40B4-BE49-F238E27FC236}">
                <a16:creationId xmlns:a16="http://schemas.microsoft.com/office/drawing/2014/main" id="{F467A093-F2DA-45B0-8CDA-9BF2AFF1635C}"/>
              </a:ext>
            </a:extLst>
          </p:cNvPr>
          <p:cNvSpPr txBox="1">
            <a:spLocks noChangeArrowheads="1"/>
          </p:cNvSpPr>
          <p:nvPr/>
        </p:nvSpPr>
        <p:spPr bwMode="auto">
          <a:xfrm>
            <a:off x="206375" y="1989138"/>
            <a:ext cx="415925" cy="3168650"/>
          </a:xfrm>
          <a:prstGeom prst="rect">
            <a:avLst/>
          </a:prstGeom>
          <a:solidFill>
            <a:srgbClr val="E4FF97"/>
          </a:solidFill>
          <a:ln w="19050">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14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国</a:t>
            </a:r>
          </a:p>
        </p:txBody>
      </p:sp>
      <p:sp>
        <p:nvSpPr>
          <p:cNvPr id="432134" name="Text Box 6">
            <a:extLst>
              <a:ext uri="{FF2B5EF4-FFF2-40B4-BE49-F238E27FC236}">
                <a16:creationId xmlns:a16="http://schemas.microsoft.com/office/drawing/2014/main" id="{138CA2AA-A242-4C9E-B2FA-C1AA6AC25831}"/>
              </a:ext>
            </a:extLst>
          </p:cNvPr>
          <p:cNvSpPr txBox="1">
            <a:spLocks noChangeArrowheads="1"/>
          </p:cNvSpPr>
          <p:nvPr/>
        </p:nvSpPr>
        <p:spPr bwMode="auto">
          <a:xfrm>
            <a:off x="873125" y="1181100"/>
            <a:ext cx="2438400" cy="447675"/>
          </a:xfrm>
          <a:prstGeom prst="rect">
            <a:avLst/>
          </a:prstGeom>
          <a:solidFill>
            <a:srgbClr val="E4FF97"/>
          </a:solidFill>
          <a:ln w="28575">
            <a:solidFill>
              <a:srgbClr val="008000"/>
            </a:solidFill>
            <a:miter lim="800000"/>
            <a:headEnd/>
            <a:tailEnd/>
          </a:ln>
          <a:effectLst>
            <a:outerShdw dist="107763" dir="2700000" algn="ctr" rotWithShape="0">
              <a:schemeClr val="bg2">
                <a:alpha val="50000"/>
              </a:schemeClr>
            </a:outerShdw>
          </a:effectLst>
        </p:spPr>
        <p:txBody>
          <a:bodyPr anchor="ct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1600" b="1" i="0" u="none" strike="noStrike" kern="1200" cap="none" spc="0" normalizeH="0" baseline="0" noProof="0">
                <a:ln>
                  <a:noFill/>
                </a:ln>
                <a:solidFill>
                  <a:srgbClr val="FF3300"/>
                </a:solidFill>
                <a:effectLst/>
                <a:uLnTx/>
                <a:uFillTx/>
                <a:latin typeface="Arial" panose="020B0604020202020204" pitchFamily="34" charset="0"/>
                <a:ea typeface="ＭＳ Ｐゴシック" panose="020B0600070205080204" pitchFamily="50" charset="-128"/>
                <a:cs typeface="+mn-cs"/>
              </a:rPr>
              <a:t>国</a:t>
            </a:r>
            <a:r>
              <a:rPr kumimoji="1" lang="ja-JP" altLang="en-US" sz="16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（指導者研修）</a:t>
            </a:r>
          </a:p>
        </p:txBody>
      </p:sp>
      <p:sp>
        <p:nvSpPr>
          <p:cNvPr id="432135" name="Text Box 7">
            <a:extLst>
              <a:ext uri="{FF2B5EF4-FFF2-40B4-BE49-F238E27FC236}">
                <a16:creationId xmlns:a16="http://schemas.microsoft.com/office/drawing/2014/main" id="{E6F384B3-CD7C-4400-94E3-FB123A0483C2}"/>
              </a:ext>
            </a:extLst>
          </p:cNvPr>
          <p:cNvSpPr txBox="1">
            <a:spLocks noChangeArrowheads="1"/>
          </p:cNvSpPr>
          <p:nvPr/>
        </p:nvSpPr>
        <p:spPr bwMode="auto">
          <a:xfrm>
            <a:off x="5343525" y="2060575"/>
            <a:ext cx="415925" cy="3384550"/>
          </a:xfrm>
          <a:prstGeom prst="rect">
            <a:avLst/>
          </a:prstGeom>
          <a:solidFill>
            <a:srgbClr val="ECD9FF"/>
          </a:solidFill>
          <a:ln w="19050" algn="ctr">
            <a:solidFill>
              <a:srgbClr val="9F3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4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都　道　府　県</a:t>
            </a:r>
          </a:p>
        </p:txBody>
      </p:sp>
      <p:sp>
        <p:nvSpPr>
          <p:cNvPr id="432136" name="Text Box 8">
            <a:extLst>
              <a:ext uri="{FF2B5EF4-FFF2-40B4-BE49-F238E27FC236}">
                <a16:creationId xmlns:a16="http://schemas.microsoft.com/office/drawing/2014/main" id="{29DBC3C8-C9CC-4996-820C-54F335AD07C4}"/>
              </a:ext>
            </a:extLst>
          </p:cNvPr>
          <p:cNvSpPr txBox="1">
            <a:spLocks noChangeArrowheads="1"/>
          </p:cNvSpPr>
          <p:nvPr/>
        </p:nvSpPr>
        <p:spPr bwMode="auto">
          <a:xfrm>
            <a:off x="5148263" y="5730875"/>
            <a:ext cx="3695700" cy="290513"/>
          </a:xfrm>
          <a:prstGeom prst="rect">
            <a:avLst/>
          </a:prstGeom>
          <a:solidFill>
            <a:srgbClr val="FFFF99"/>
          </a:solidFill>
          <a:ln w="15875">
            <a:solidFill>
              <a:srgbClr val="FF9900"/>
            </a:solidFill>
            <a:miter lim="800000"/>
            <a:headEnd/>
            <a:tailEnd/>
          </a:ln>
          <a:effectLst/>
          <a:extLs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相談支援従事者研修 （都道府県）の講義部分</a:t>
            </a:r>
          </a:p>
        </p:txBody>
      </p:sp>
      <p:sp>
        <p:nvSpPr>
          <p:cNvPr id="432137" name="Line 9">
            <a:extLst>
              <a:ext uri="{FF2B5EF4-FFF2-40B4-BE49-F238E27FC236}">
                <a16:creationId xmlns:a16="http://schemas.microsoft.com/office/drawing/2014/main" id="{69AA2478-A055-409F-AAB1-FAFA574F4194}"/>
              </a:ext>
            </a:extLst>
          </p:cNvPr>
          <p:cNvSpPr>
            <a:spLocks noChangeShapeType="1"/>
          </p:cNvSpPr>
          <p:nvPr/>
        </p:nvSpPr>
        <p:spPr bwMode="auto">
          <a:xfrm>
            <a:off x="6477000" y="2708275"/>
            <a:ext cx="265113" cy="0"/>
          </a:xfrm>
          <a:prstGeom prst="line">
            <a:avLst/>
          </a:prstGeom>
          <a:noFill/>
          <a:ln w="31750">
            <a:solidFill>
              <a:schemeClr val="tx1"/>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32138" name="Text Box 10">
            <a:extLst>
              <a:ext uri="{FF2B5EF4-FFF2-40B4-BE49-F238E27FC236}">
                <a16:creationId xmlns:a16="http://schemas.microsoft.com/office/drawing/2014/main" id="{534C608E-3249-47FE-B7BF-5398E5E4343F}"/>
              </a:ext>
            </a:extLst>
          </p:cNvPr>
          <p:cNvSpPr txBox="1">
            <a:spLocks noChangeArrowheads="1"/>
          </p:cNvSpPr>
          <p:nvPr/>
        </p:nvSpPr>
        <p:spPr bwMode="auto">
          <a:xfrm>
            <a:off x="6113463" y="1989138"/>
            <a:ext cx="342900" cy="935037"/>
          </a:xfrm>
          <a:prstGeom prst="rect">
            <a:avLst/>
          </a:prstGeom>
          <a:solidFill>
            <a:srgbClr val="C1E0FF"/>
          </a:solidFill>
          <a:ln w="1905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11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研修事業者</a:t>
            </a:r>
          </a:p>
        </p:txBody>
      </p:sp>
      <p:sp>
        <p:nvSpPr>
          <p:cNvPr id="432139" name="Line 11">
            <a:extLst>
              <a:ext uri="{FF2B5EF4-FFF2-40B4-BE49-F238E27FC236}">
                <a16:creationId xmlns:a16="http://schemas.microsoft.com/office/drawing/2014/main" id="{13119123-7E82-4AE9-AEB3-0F1070B743B4}"/>
              </a:ext>
            </a:extLst>
          </p:cNvPr>
          <p:cNvSpPr>
            <a:spLocks noChangeShapeType="1"/>
          </p:cNvSpPr>
          <p:nvPr/>
        </p:nvSpPr>
        <p:spPr bwMode="auto">
          <a:xfrm>
            <a:off x="5791200" y="3970338"/>
            <a:ext cx="930275" cy="0"/>
          </a:xfrm>
          <a:prstGeom prst="line">
            <a:avLst/>
          </a:prstGeom>
          <a:noFill/>
          <a:ln w="31750">
            <a:solidFill>
              <a:schemeClr val="tx1"/>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32140" name="Text Box 12">
            <a:extLst>
              <a:ext uri="{FF2B5EF4-FFF2-40B4-BE49-F238E27FC236}">
                <a16:creationId xmlns:a16="http://schemas.microsoft.com/office/drawing/2014/main" id="{06197790-BC79-4D36-868B-DA41A388E046}"/>
              </a:ext>
            </a:extLst>
          </p:cNvPr>
          <p:cNvSpPr txBox="1">
            <a:spLocks noChangeArrowheads="1"/>
          </p:cNvSpPr>
          <p:nvPr/>
        </p:nvSpPr>
        <p:spPr bwMode="auto">
          <a:xfrm>
            <a:off x="5835650" y="3757613"/>
            <a:ext cx="798513"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（直接実施）</a:t>
            </a:r>
          </a:p>
        </p:txBody>
      </p:sp>
      <p:sp>
        <p:nvSpPr>
          <p:cNvPr id="432141" name="Text Box 13">
            <a:extLst>
              <a:ext uri="{FF2B5EF4-FFF2-40B4-BE49-F238E27FC236}">
                <a16:creationId xmlns:a16="http://schemas.microsoft.com/office/drawing/2014/main" id="{F57F0161-0629-4EA7-91E7-987620DBD7E8}"/>
              </a:ext>
            </a:extLst>
          </p:cNvPr>
          <p:cNvSpPr txBox="1">
            <a:spLocks noChangeArrowheads="1"/>
          </p:cNvSpPr>
          <p:nvPr/>
        </p:nvSpPr>
        <p:spPr bwMode="auto">
          <a:xfrm>
            <a:off x="5743575" y="2233613"/>
            <a:ext cx="296863"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nchor="ct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（指定）</a:t>
            </a:r>
          </a:p>
        </p:txBody>
      </p:sp>
      <p:sp>
        <p:nvSpPr>
          <p:cNvPr id="432142" name="Line 14">
            <a:extLst>
              <a:ext uri="{FF2B5EF4-FFF2-40B4-BE49-F238E27FC236}">
                <a16:creationId xmlns:a16="http://schemas.microsoft.com/office/drawing/2014/main" id="{81FD5D6F-599C-46C9-816A-73F59A248F26}"/>
              </a:ext>
            </a:extLst>
          </p:cNvPr>
          <p:cNvSpPr>
            <a:spLocks noChangeShapeType="1"/>
          </p:cNvSpPr>
          <p:nvPr/>
        </p:nvSpPr>
        <p:spPr bwMode="auto">
          <a:xfrm>
            <a:off x="5770563" y="2686050"/>
            <a:ext cx="331787" cy="0"/>
          </a:xfrm>
          <a:prstGeom prst="line">
            <a:avLst/>
          </a:prstGeom>
          <a:noFill/>
          <a:ln w="31750">
            <a:solidFill>
              <a:schemeClr val="tx1"/>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32143" name="AutoShape 15">
            <a:extLst>
              <a:ext uri="{FF2B5EF4-FFF2-40B4-BE49-F238E27FC236}">
                <a16:creationId xmlns:a16="http://schemas.microsoft.com/office/drawing/2014/main" id="{07E3D41B-4CE3-45C4-BA2C-95DEC231E1C9}"/>
              </a:ext>
            </a:extLst>
          </p:cNvPr>
          <p:cNvSpPr>
            <a:spLocks noChangeArrowheads="1"/>
          </p:cNvSpPr>
          <p:nvPr/>
        </p:nvSpPr>
        <p:spPr bwMode="auto">
          <a:xfrm>
            <a:off x="3514725" y="2205038"/>
            <a:ext cx="1822450" cy="984250"/>
          </a:xfrm>
          <a:prstGeom prst="leftArrow">
            <a:avLst>
              <a:gd name="adj1" fmla="val 60250"/>
              <a:gd name="adj2" fmla="val 43187"/>
            </a:avLst>
          </a:prstGeom>
          <a:gradFill rotWithShape="1">
            <a:gsLst>
              <a:gs pos="0">
                <a:srgbClr val="E0FEDE">
                  <a:alpha val="80000"/>
                </a:srgbClr>
              </a:gs>
              <a:gs pos="100000">
                <a:srgbClr val="F0E1FF"/>
              </a:gs>
            </a:gsLst>
            <a:lin ang="0" scaled="1"/>
          </a:gradFill>
          <a:ln w="12700"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74295" tIns="115200" rIns="74295" bIns="115200" anchor="ctr">
            <a:spAutoFit/>
          </a:bodyPr>
          <a:lstStyle/>
          <a:p>
            <a:pPr marL="0" marR="0" lvl="0" indent="0" algn="ctr" defTabSz="914400" rtl="0" eaLnBrk="1" fontAlgn="base" latinLnBrk="0" hangingPunct="1">
              <a:lnSpc>
                <a:spcPct val="100000"/>
              </a:lnSpc>
              <a:spcBef>
                <a:spcPct val="10000"/>
              </a:spcBef>
              <a:spcAft>
                <a:spcPct val="0"/>
              </a:spcAft>
              <a:buClrTx/>
              <a:buSzTx/>
              <a:buFontTx/>
              <a:buNone/>
              <a:tabLst/>
              <a:defRPr/>
            </a:pPr>
            <a:r>
              <a:rPr kumimoji="1" lang="ja-JP" altLang="en-US" sz="1400" b="1" i="0" u="none" strike="noStrike" kern="1200" cap="none" spc="0" normalizeH="0" baseline="0" noProof="0">
                <a:ln>
                  <a:noFill/>
                </a:ln>
                <a:solidFill>
                  <a:srgbClr val="3333CC"/>
                </a:solidFill>
                <a:effectLst/>
                <a:uLnTx/>
                <a:uFillTx/>
                <a:latin typeface="Arial" panose="020B0604020202020204" pitchFamily="34" charset="0"/>
                <a:ea typeface="ＭＳ Ｐゴシック" panose="020B0600070205080204" pitchFamily="50" charset="-128"/>
                <a:cs typeface="+mn-cs"/>
              </a:rPr>
              <a:t>都道府県の推薦</a:t>
            </a:r>
          </a:p>
          <a:p>
            <a:pPr marL="0" marR="0" lvl="0" indent="0" algn="ctr" defTabSz="914400" rtl="0" eaLnBrk="1" fontAlgn="base" latinLnBrk="0" hangingPunct="1">
              <a:lnSpc>
                <a:spcPct val="100000"/>
              </a:lnSpc>
              <a:spcBef>
                <a:spcPct val="10000"/>
              </a:spcBef>
              <a:spcAft>
                <a:spcPct val="0"/>
              </a:spcAft>
              <a:buClrTx/>
              <a:buSzTx/>
              <a:buFontTx/>
              <a:buNone/>
              <a:tabLst/>
              <a:defRPr/>
            </a:pPr>
            <a:r>
              <a:rPr kumimoji="1" lang="ja-JP" altLang="en-US" sz="1400" b="1" i="0" u="none" strike="noStrike" kern="1200" cap="none" spc="0" normalizeH="0" baseline="0" noProof="0">
                <a:ln>
                  <a:noFill/>
                </a:ln>
                <a:solidFill>
                  <a:srgbClr val="3333CC"/>
                </a:solidFill>
                <a:effectLst/>
                <a:uLnTx/>
                <a:uFillTx/>
                <a:latin typeface="Arial" panose="020B0604020202020204" pitchFamily="34" charset="0"/>
                <a:ea typeface="ＭＳ Ｐゴシック" panose="020B0600070205080204" pitchFamily="50" charset="-128"/>
                <a:cs typeface="+mn-cs"/>
              </a:rPr>
              <a:t>する指導者候補者</a:t>
            </a:r>
          </a:p>
        </p:txBody>
      </p:sp>
      <p:sp>
        <p:nvSpPr>
          <p:cNvPr id="432144" name="Text Box 16">
            <a:extLst>
              <a:ext uri="{FF2B5EF4-FFF2-40B4-BE49-F238E27FC236}">
                <a16:creationId xmlns:a16="http://schemas.microsoft.com/office/drawing/2014/main" id="{444B02C0-D4D9-4FC2-AAD9-B6E332AD84EE}"/>
              </a:ext>
            </a:extLst>
          </p:cNvPr>
          <p:cNvSpPr txBox="1">
            <a:spLocks noChangeArrowheads="1"/>
          </p:cNvSpPr>
          <p:nvPr/>
        </p:nvSpPr>
        <p:spPr bwMode="auto">
          <a:xfrm>
            <a:off x="3571875" y="2492375"/>
            <a:ext cx="368300" cy="669925"/>
          </a:xfrm>
          <a:prstGeom prst="rect">
            <a:avLst/>
          </a:prstGeom>
          <a:noFill/>
          <a:ln>
            <a:noFill/>
          </a:ln>
          <a:effectLst/>
          <a:extLst>
            <a:ext uri="{909E8E84-426E-40DD-AFC4-6F175D3DCCD1}">
              <a14:hiddenFill xmlns:a14="http://schemas.microsoft.com/office/drawing/2010/main">
                <a:solidFill>
                  <a:schemeClr val="accent1">
                    <a:alpha val="80000"/>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受講</a:t>
            </a:r>
          </a:p>
        </p:txBody>
      </p:sp>
      <p:sp>
        <p:nvSpPr>
          <p:cNvPr id="432145" name="AutoShape 17">
            <a:extLst>
              <a:ext uri="{FF2B5EF4-FFF2-40B4-BE49-F238E27FC236}">
                <a16:creationId xmlns:a16="http://schemas.microsoft.com/office/drawing/2014/main" id="{A13E1C65-DE41-4E7C-A34D-AAB26411C59D}"/>
              </a:ext>
            </a:extLst>
          </p:cNvPr>
          <p:cNvSpPr>
            <a:spLocks noChangeArrowheads="1"/>
          </p:cNvSpPr>
          <p:nvPr/>
        </p:nvSpPr>
        <p:spPr bwMode="auto">
          <a:xfrm>
            <a:off x="3581400" y="4030663"/>
            <a:ext cx="3140075" cy="1343025"/>
          </a:xfrm>
          <a:prstGeom prst="rightArrow">
            <a:avLst>
              <a:gd name="adj1" fmla="val 62139"/>
              <a:gd name="adj2" fmla="val 38188"/>
            </a:avLst>
          </a:prstGeom>
          <a:gradFill rotWithShape="0">
            <a:gsLst>
              <a:gs pos="0">
                <a:srgbClr val="E0FEDE">
                  <a:alpha val="80000"/>
                </a:srgbClr>
              </a:gs>
              <a:gs pos="100000">
                <a:srgbClr val="F5EBFF"/>
              </a:gs>
            </a:gsLst>
            <a:lin ang="0" scaled="1"/>
          </a:gradFill>
          <a:ln w="127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tIns="82800" bIns="82800" anchor="ctr">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b="1" i="0" u="none" strike="noStrike" kern="1200" cap="none" spc="0" normalizeH="0" baseline="0" noProof="0">
                <a:ln>
                  <a:noFill/>
                </a:ln>
                <a:solidFill>
                  <a:srgbClr val="008600"/>
                </a:solidFill>
                <a:effectLst/>
                <a:uLnTx/>
                <a:uFillTx/>
                <a:latin typeface="Arial" panose="020B0604020202020204" pitchFamily="34" charset="0"/>
                <a:ea typeface="ＭＳ Ｐゴシック" panose="020B0600070205080204" pitchFamily="50" charset="-128"/>
                <a:cs typeface="+mn-cs"/>
              </a:rPr>
              <a:t>　　指導者研修修了者が各都道</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b="1" i="0" u="none" strike="noStrike" kern="1200" cap="none" spc="0" normalizeH="0" baseline="0" noProof="0">
                <a:ln>
                  <a:noFill/>
                </a:ln>
                <a:solidFill>
                  <a:srgbClr val="008600"/>
                </a:solidFill>
                <a:effectLst/>
                <a:uLnTx/>
                <a:uFillTx/>
                <a:latin typeface="Arial" panose="020B0604020202020204" pitchFamily="34" charset="0"/>
                <a:ea typeface="ＭＳ Ｐゴシック" panose="020B0600070205080204" pitchFamily="50" charset="-128"/>
                <a:cs typeface="+mn-cs"/>
              </a:rPr>
              <a:t>　　府県に戻り、講師として都道府</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b="1" i="0" u="none" strike="noStrike" kern="1200" cap="none" spc="0" normalizeH="0" baseline="0" noProof="0">
                <a:ln>
                  <a:noFill/>
                </a:ln>
                <a:solidFill>
                  <a:srgbClr val="008600"/>
                </a:solidFill>
                <a:effectLst/>
                <a:uLnTx/>
                <a:uFillTx/>
                <a:latin typeface="Arial" panose="020B0604020202020204" pitchFamily="34" charset="0"/>
                <a:ea typeface="ＭＳ Ｐゴシック" panose="020B0600070205080204" pitchFamily="50" charset="-128"/>
                <a:cs typeface="+mn-cs"/>
              </a:rPr>
              <a:t>　　県研修を実施する</a:t>
            </a:r>
            <a:endParaRPr kumimoji="1" lang="ja-JP" altLang="en-US" sz="1400" b="0" i="0" u="none" strike="noStrike" kern="1200" cap="none" spc="0" normalizeH="0" baseline="0" noProof="0">
              <a:ln>
                <a:noFill/>
              </a:ln>
              <a:solidFill>
                <a:srgbClr val="008600"/>
              </a:solidFill>
              <a:effectLst/>
              <a:uLnTx/>
              <a:uFillTx/>
              <a:latin typeface="Arial" panose="020B0604020202020204" pitchFamily="34" charset="0"/>
              <a:ea typeface="ＭＳ Ｐゴシック" panose="020B0600070205080204" pitchFamily="50" charset="-128"/>
              <a:cs typeface="+mn-cs"/>
            </a:endParaRPr>
          </a:p>
        </p:txBody>
      </p:sp>
      <p:sp>
        <p:nvSpPr>
          <p:cNvPr id="432146" name="Text Box 18">
            <a:extLst>
              <a:ext uri="{FF2B5EF4-FFF2-40B4-BE49-F238E27FC236}">
                <a16:creationId xmlns:a16="http://schemas.microsoft.com/office/drawing/2014/main" id="{27423ADC-ECA0-4F9F-AD98-75FE374F6AED}"/>
              </a:ext>
            </a:extLst>
          </p:cNvPr>
          <p:cNvSpPr txBox="1">
            <a:spLocks noChangeArrowheads="1"/>
          </p:cNvSpPr>
          <p:nvPr/>
        </p:nvSpPr>
        <p:spPr bwMode="auto">
          <a:xfrm flipH="1">
            <a:off x="6162675" y="4365625"/>
            <a:ext cx="366713"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研修実施</a:t>
            </a:r>
          </a:p>
        </p:txBody>
      </p:sp>
      <p:sp>
        <p:nvSpPr>
          <p:cNvPr id="432147" name="AutoShape 19">
            <a:extLst>
              <a:ext uri="{FF2B5EF4-FFF2-40B4-BE49-F238E27FC236}">
                <a16:creationId xmlns:a16="http://schemas.microsoft.com/office/drawing/2014/main" id="{A2B2A08D-05EE-4FB6-BFE8-AD678248FC9D}"/>
              </a:ext>
            </a:extLst>
          </p:cNvPr>
          <p:cNvSpPr>
            <a:spLocks noChangeArrowheads="1"/>
          </p:cNvSpPr>
          <p:nvPr/>
        </p:nvSpPr>
        <p:spPr bwMode="auto">
          <a:xfrm>
            <a:off x="3575050" y="3068638"/>
            <a:ext cx="1739900" cy="1223962"/>
          </a:xfrm>
          <a:prstGeom prst="curvedRightArrow">
            <a:avLst>
              <a:gd name="adj1" fmla="val 21333"/>
              <a:gd name="adj2" fmla="val 48120"/>
              <a:gd name="adj3" fmla="val 21823"/>
            </a:avLst>
          </a:prstGeom>
          <a:gradFill rotWithShape="1">
            <a:gsLst>
              <a:gs pos="0">
                <a:srgbClr val="FFCC99"/>
              </a:gs>
              <a:gs pos="100000">
                <a:srgbClr val="FFE579"/>
              </a:gs>
            </a:gsLst>
            <a:lin ang="0" scaled="1"/>
          </a:gra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74295" tIns="8890" rIns="74295" bIns="889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32148" name="Text Box 20">
            <a:extLst>
              <a:ext uri="{FF2B5EF4-FFF2-40B4-BE49-F238E27FC236}">
                <a16:creationId xmlns:a16="http://schemas.microsoft.com/office/drawing/2014/main" id="{909C4B46-429B-4893-B8FA-3BA6ECD7C916}"/>
              </a:ext>
            </a:extLst>
          </p:cNvPr>
          <p:cNvSpPr txBox="1">
            <a:spLocks noChangeArrowheads="1"/>
          </p:cNvSpPr>
          <p:nvPr/>
        </p:nvSpPr>
        <p:spPr bwMode="auto">
          <a:xfrm>
            <a:off x="1183683" y="2102643"/>
            <a:ext cx="1169551" cy="3021013"/>
          </a:xfrm>
          <a:prstGeom prst="rect">
            <a:avLst/>
          </a:prstGeom>
          <a:solidFill>
            <a:srgbClr val="FFCC00"/>
          </a:solidFill>
          <a:ln w="19050">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square">
            <a:spAutoFit/>
          </a:bodyPr>
          <a:lstStyle/>
          <a:p>
            <a:pPr lvl="0" algn="ctr" defTabSz="914400" fontAlgn="base">
              <a:spcBef>
                <a:spcPct val="50000"/>
              </a:spcBef>
              <a:spcAft>
                <a:spcPct val="0"/>
              </a:spcAft>
            </a:pPr>
            <a:r>
              <a:rPr kumimoji="1" lang="ja-JP" altLang="en-US" sz="1600" dirty="0">
                <a:solidFill>
                  <a:srgbClr val="000000"/>
                </a:solidFill>
                <a:latin typeface="Arial" panose="020B0604020202020204" pitchFamily="34" charset="0"/>
                <a:ea typeface="ＭＳ Ｐゴシック" panose="020B0600070205080204" pitchFamily="50" charset="-128"/>
              </a:rPr>
              <a:t>サービス管理責任者</a:t>
            </a:r>
            <a:endParaRPr kumimoji="1" lang="en-US" altLang="ja-JP" sz="1600" dirty="0">
              <a:solidFill>
                <a:srgbClr val="000000"/>
              </a:solidFill>
              <a:latin typeface="Arial" panose="020B0604020202020204" pitchFamily="34" charset="0"/>
              <a:ea typeface="ＭＳ Ｐゴシック" panose="020B0600070205080204" pitchFamily="50" charset="-128"/>
            </a:endParaRPr>
          </a:p>
          <a:p>
            <a:pPr lvl="0" algn="ctr" defTabSz="914400" fontAlgn="base">
              <a:spcBef>
                <a:spcPct val="50000"/>
              </a:spcBef>
              <a:spcAft>
                <a:spcPct val="0"/>
              </a:spcAft>
            </a:pPr>
            <a:r>
              <a:rPr kumimoji="1" lang="ja-JP" altLang="en-US" sz="1600" dirty="0">
                <a:solidFill>
                  <a:srgbClr val="000000"/>
                </a:solidFill>
                <a:latin typeface="Arial" panose="020B0604020202020204" pitchFamily="34" charset="0"/>
                <a:ea typeface="ＭＳ Ｐゴシック" panose="020B0600070205080204" pitchFamily="50" charset="-128"/>
              </a:rPr>
              <a:t>・児童発達支援管理責任者</a:t>
            </a:r>
            <a:endParaRPr kumimoji="1" lang="en-US" altLang="ja-JP" sz="1600" dirty="0">
              <a:solidFill>
                <a:srgbClr val="000000"/>
              </a:solidFill>
              <a:latin typeface="Arial" panose="020B0604020202020204" pitchFamily="34" charset="0"/>
              <a:ea typeface="ＭＳ Ｐゴシック" panose="020B0600070205080204" pitchFamily="50" charset="-128"/>
            </a:endParaRPr>
          </a:p>
          <a:p>
            <a:pPr lvl="0" algn="ctr" defTabSz="914400" fontAlgn="base">
              <a:spcBef>
                <a:spcPct val="50000"/>
              </a:spcBef>
              <a:spcAft>
                <a:spcPct val="0"/>
              </a:spcAft>
            </a:pPr>
            <a:r>
              <a:rPr kumimoji="1" lang="ja-JP" altLang="en-US" sz="1600" dirty="0">
                <a:solidFill>
                  <a:srgbClr val="000000"/>
                </a:solidFill>
                <a:latin typeface="Arial" panose="020B0604020202020204" pitchFamily="34" charset="0"/>
                <a:ea typeface="ＭＳ Ｐゴシック" panose="020B0600070205080204" pitchFamily="50" charset="-128"/>
              </a:rPr>
              <a:t>指導者養成研修</a:t>
            </a:r>
            <a:endParaRPr kumimoji="1" lang="ja-JP" altLang="en-US" sz="16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432149" name="Line 21">
            <a:extLst>
              <a:ext uri="{FF2B5EF4-FFF2-40B4-BE49-F238E27FC236}">
                <a16:creationId xmlns:a16="http://schemas.microsoft.com/office/drawing/2014/main" id="{2FD07C50-3FDC-43A7-857D-8F469AB2AD03}"/>
              </a:ext>
            </a:extLst>
          </p:cNvPr>
          <p:cNvSpPr>
            <a:spLocks noChangeShapeType="1"/>
          </p:cNvSpPr>
          <p:nvPr/>
        </p:nvSpPr>
        <p:spPr bwMode="auto">
          <a:xfrm>
            <a:off x="606426" y="3213100"/>
            <a:ext cx="545508" cy="0"/>
          </a:xfrm>
          <a:prstGeom prst="line">
            <a:avLst/>
          </a:prstGeom>
          <a:noFill/>
          <a:ln w="31750">
            <a:solidFill>
              <a:schemeClr val="tx1"/>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32150" name="Text Box 22">
            <a:extLst>
              <a:ext uri="{FF2B5EF4-FFF2-40B4-BE49-F238E27FC236}">
                <a16:creationId xmlns:a16="http://schemas.microsoft.com/office/drawing/2014/main" id="{6FC2AA57-5249-4A55-8A91-A0943DA10E1B}"/>
              </a:ext>
            </a:extLst>
          </p:cNvPr>
          <p:cNvSpPr txBox="1">
            <a:spLocks noChangeArrowheads="1"/>
          </p:cNvSpPr>
          <p:nvPr/>
        </p:nvSpPr>
        <p:spPr bwMode="auto">
          <a:xfrm>
            <a:off x="574675" y="3291822"/>
            <a:ext cx="663575" cy="410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marL="0" marR="0" lvl="0" indent="0" algn="ctr" defTabSz="914400" rtl="0" eaLnBrk="1" fontAlgn="base" latinLnBrk="0" hangingPunct="1">
              <a:lnSpc>
                <a:spcPct val="100000"/>
              </a:lnSpc>
              <a:spcBef>
                <a:spcPct val="3000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国リハ学</a:t>
            </a:r>
          </a:p>
          <a:p>
            <a:pPr marL="0" marR="0" lvl="0" indent="0" algn="ctr" defTabSz="914400" rtl="0" eaLnBrk="1" fontAlgn="base" latinLnBrk="0" hangingPunct="1">
              <a:lnSpc>
                <a:spcPct val="100000"/>
              </a:lnSpc>
              <a:spcBef>
                <a:spcPct val="3000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院が実施</a:t>
            </a:r>
          </a:p>
        </p:txBody>
      </p:sp>
      <p:sp>
        <p:nvSpPr>
          <p:cNvPr id="432151" name="Text Box 23">
            <a:extLst>
              <a:ext uri="{FF2B5EF4-FFF2-40B4-BE49-F238E27FC236}">
                <a16:creationId xmlns:a16="http://schemas.microsoft.com/office/drawing/2014/main" id="{3514E7EB-C51A-43F3-890D-5D134CECC8A7}"/>
              </a:ext>
            </a:extLst>
          </p:cNvPr>
          <p:cNvSpPr txBox="1">
            <a:spLocks noChangeArrowheads="1"/>
          </p:cNvSpPr>
          <p:nvPr/>
        </p:nvSpPr>
        <p:spPr bwMode="auto">
          <a:xfrm>
            <a:off x="6084888" y="3068638"/>
            <a:ext cx="371475" cy="576262"/>
          </a:xfrm>
          <a:prstGeom prst="rect">
            <a:avLst/>
          </a:prstGeom>
          <a:solidFill>
            <a:srgbClr val="C1E0FF"/>
          </a:solidFill>
          <a:ln w="1905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11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委託先</a:t>
            </a:r>
          </a:p>
        </p:txBody>
      </p:sp>
      <p:sp>
        <p:nvSpPr>
          <p:cNvPr id="432152" name="Line 24">
            <a:extLst>
              <a:ext uri="{FF2B5EF4-FFF2-40B4-BE49-F238E27FC236}">
                <a16:creationId xmlns:a16="http://schemas.microsoft.com/office/drawing/2014/main" id="{5FFA5D0D-E0F1-4447-BAA9-FFD7A66E08CE}"/>
              </a:ext>
            </a:extLst>
          </p:cNvPr>
          <p:cNvSpPr>
            <a:spLocks noChangeShapeType="1"/>
          </p:cNvSpPr>
          <p:nvPr/>
        </p:nvSpPr>
        <p:spPr bwMode="auto">
          <a:xfrm>
            <a:off x="5759450" y="3475038"/>
            <a:ext cx="333375" cy="0"/>
          </a:xfrm>
          <a:prstGeom prst="line">
            <a:avLst/>
          </a:prstGeom>
          <a:noFill/>
          <a:ln w="31750">
            <a:solidFill>
              <a:schemeClr val="tx1"/>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32153" name="Line 25">
            <a:extLst>
              <a:ext uri="{FF2B5EF4-FFF2-40B4-BE49-F238E27FC236}">
                <a16:creationId xmlns:a16="http://schemas.microsoft.com/office/drawing/2014/main" id="{888B1167-AF19-45B6-ADD1-792AE69CD3A4}"/>
              </a:ext>
            </a:extLst>
          </p:cNvPr>
          <p:cNvSpPr>
            <a:spLocks noChangeShapeType="1"/>
          </p:cNvSpPr>
          <p:nvPr/>
        </p:nvSpPr>
        <p:spPr bwMode="auto">
          <a:xfrm>
            <a:off x="6473825" y="3500438"/>
            <a:ext cx="265113" cy="0"/>
          </a:xfrm>
          <a:prstGeom prst="line">
            <a:avLst/>
          </a:prstGeom>
          <a:noFill/>
          <a:ln w="31750">
            <a:solidFill>
              <a:schemeClr val="tx1"/>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32154" name="Text Box 26">
            <a:extLst>
              <a:ext uri="{FF2B5EF4-FFF2-40B4-BE49-F238E27FC236}">
                <a16:creationId xmlns:a16="http://schemas.microsoft.com/office/drawing/2014/main" id="{A3DF095E-F151-40B5-AEF7-47EEB06F3625}"/>
              </a:ext>
            </a:extLst>
          </p:cNvPr>
          <p:cNvSpPr txBox="1">
            <a:spLocks noChangeArrowheads="1"/>
          </p:cNvSpPr>
          <p:nvPr/>
        </p:nvSpPr>
        <p:spPr bwMode="auto">
          <a:xfrm>
            <a:off x="5721350" y="3025775"/>
            <a:ext cx="320675"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nchor="ct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（委託）</a:t>
            </a:r>
          </a:p>
        </p:txBody>
      </p:sp>
      <p:grpSp>
        <p:nvGrpSpPr>
          <p:cNvPr id="432156" name="Group 28">
            <a:extLst>
              <a:ext uri="{FF2B5EF4-FFF2-40B4-BE49-F238E27FC236}">
                <a16:creationId xmlns:a16="http://schemas.microsoft.com/office/drawing/2014/main" id="{D616BE3E-CCC7-4EA8-A17F-7500129E424C}"/>
              </a:ext>
            </a:extLst>
          </p:cNvPr>
          <p:cNvGrpSpPr>
            <a:grpSpLocks/>
          </p:cNvGrpSpPr>
          <p:nvPr/>
        </p:nvGrpSpPr>
        <p:grpSpPr bwMode="auto">
          <a:xfrm>
            <a:off x="2411118" y="2172493"/>
            <a:ext cx="1103607" cy="2951163"/>
            <a:chOff x="1380" y="1390"/>
            <a:chExt cx="830" cy="1859"/>
          </a:xfrm>
        </p:grpSpPr>
        <p:sp>
          <p:nvSpPr>
            <p:cNvPr id="432157" name="Rectangle 29">
              <a:extLst>
                <a:ext uri="{FF2B5EF4-FFF2-40B4-BE49-F238E27FC236}">
                  <a16:creationId xmlns:a16="http://schemas.microsoft.com/office/drawing/2014/main" id="{404866B8-A953-47CD-B32C-49EF408C0B4E}"/>
                </a:ext>
              </a:extLst>
            </p:cNvPr>
            <p:cNvSpPr>
              <a:spLocks noChangeArrowheads="1"/>
            </p:cNvSpPr>
            <p:nvPr/>
          </p:nvSpPr>
          <p:spPr bwMode="auto">
            <a:xfrm>
              <a:off x="1380" y="1390"/>
              <a:ext cx="830" cy="1859"/>
            </a:xfrm>
            <a:prstGeom prst="rect">
              <a:avLst/>
            </a:prstGeom>
            <a:solidFill>
              <a:srgbClr val="FFFF99"/>
            </a:solidFill>
            <a:ln w="19050">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32160" name="Freeform 32">
              <a:extLst>
                <a:ext uri="{FF2B5EF4-FFF2-40B4-BE49-F238E27FC236}">
                  <a16:creationId xmlns:a16="http://schemas.microsoft.com/office/drawing/2014/main" id="{848F141B-933F-4577-BB91-C1676B067E82}"/>
                </a:ext>
              </a:extLst>
            </p:cNvPr>
            <p:cNvSpPr>
              <a:spLocks/>
            </p:cNvSpPr>
            <p:nvPr/>
          </p:nvSpPr>
          <p:spPr bwMode="auto">
            <a:xfrm>
              <a:off x="1519" y="1565"/>
              <a:ext cx="608" cy="1389"/>
            </a:xfrm>
            <a:custGeom>
              <a:avLst/>
              <a:gdLst>
                <a:gd name="T0" fmla="*/ 4 w 1045"/>
                <a:gd name="T1" fmla="*/ 4 h 736"/>
                <a:gd name="T2" fmla="*/ 1039 w 1045"/>
                <a:gd name="T3" fmla="*/ 6 h 736"/>
                <a:gd name="T4" fmla="*/ 1045 w 1045"/>
                <a:gd name="T5" fmla="*/ 736 h 736"/>
                <a:gd name="T6" fmla="*/ 0 w 1045"/>
                <a:gd name="T7" fmla="*/ 736 h 736"/>
                <a:gd name="T8" fmla="*/ 0 w 1045"/>
                <a:gd name="T9" fmla="*/ 0 h 736"/>
              </a:gdLst>
              <a:ahLst/>
              <a:cxnLst>
                <a:cxn ang="0">
                  <a:pos x="T0" y="T1"/>
                </a:cxn>
                <a:cxn ang="0">
                  <a:pos x="T2" y="T3"/>
                </a:cxn>
                <a:cxn ang="0">
                  <a:pos x="T4" y="T5"/>
                </a:cxn>
                <a:cxn ang="0">
                  <a:pos x="T6" y="T7"/>
                </a:cxn>
                <a:cxn ang="0">
                  <a:pos x="T8" y="T9"/>
                </a:cxn>
              </a:cxnLst>
              <a:rect l="0" t="0" r="r" b="b"/>
              <a:pathLst>
                <a:path w="1045" h="736">
                  <a:moveTo>
                    <a:pt x="4" y="4"/>
                  </a:moveTo>
                  <a:lnTo>
                    <a:pt x="1039" y="6"/>
                  </a:lnTo>
                  <a:lnTo>
                    <a:pt x="1045" y="736"/>
                  </a:lnTo>
                  <a:lnTo>
                    <a:pt x="0" y="736"/>
                  </a:lnTo>
                  <a:lnTo>
                    <a:pt x="0" y="0"/>
                  </a:lnTo>
                </a:path>
              </a:pathLst>
            </a:custGeom>
            <a:solidFill>
              <a:schemeClr val="bg1"/>
            </a:solidFill>
            <a:ln w="19050">
              <a:solidFill>
                <a:srgbClr val="0000FF"/>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32163" name="Line 35">
              <a:extLst>
                <a:ext uri="{FF2B5EF4-FFF2-40B4-BE49-F238E27FC236}">
                  <a16:creationId xmlns:a16="http://schemas.microsoft.com/office/drawing/2014/main" id="{CBF7B063-E254-47DF-B880-8203AF645355}"/>
                </a:ext>
              </a:extLst>
            </p:cNvPr>
            <p:cNvSpPr>
              <a:spLocks noChangeShapeType="1"/>
            </p:cNvSpPr>
            <p:nvPr/>
          </p:nvSpPr>
          <p:spPr bwMode="auto">
            <a:xfrm>
              <a:off x="1505" y="2520"/>
              <a:ext cx="622"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32164" name="Line 36">
              <a:extLst>
                <a:ext uri="{FF2B5EF4-FFF2-40B4-BE49-F238E27FC236}">
                  <a16:creationId xmlns:a16="http://schemas.microsoft.com/office/drawing/2014/main" id="{0830EE3C-665B-4CAB-821E-6A99C07E5F3F}"/>
                </a:ext>
              </a:extLst>
            </p:cNvPr>
            <p:cNvSpPr>
              <a:spLocks noChangeShapeType="1"/>
            </p:cNvSpPr>
            <p:nvPr/>
          </p:nvSpPr>
          <p:spPr bwMode="auto">
            <a:xfrm flipV="1">
              <a:off x="1528" y="2068"/>
              <a:ext cx="587"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grpSp>
      <p:sp>
        <p:nvSpPr>
          <p:cNvPr id="432168" name="AutoShape 40">
            <a:extLst>
              <a:ext uri="{FF2B5EF4-FFF2-40B4-BE49-F238E27FC236}">
                <a16:creationId xmlns:a16="http://schemas.microsoft.com/office/drawing/2014/main" id="{2AA70D6F-D7E1-4F8E-AF26-2953FF2CCC85}"/>
              </a:ext>
            </a:extLst>
          </p:cNvPr>
          <p:cNvSpPr>
            <a:spLocks noChangeArrowheads="1"/>
          </p:cNvSpPr>
          <p:nvPr/>
        </p:nvSpPr>
        <p:spPr bwMode="auto">
          <a:xfrm>
            <a:off x="6948488" y="5300663"/>
            <a:ext cx="360362" cy="360362"/>
          </a:xfrm>
          <a:prstGeom prst="plus">
            <a:avLst>
              <a:gd name="adj" fmla="val 34907"/>
            </a:avLst>
          </a:prstGeom>
          <a:solidFill>
            <a:srgbClr val="99CC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32181" name="AutoShape 53">
            <a:extLst>
              <a:ext uri="{FF2B5EF4-FFF2-40B4-BE49-F238E27FC236}">
                <a16:creationId xmlns:a16="http://schemas.microsoft.com/office/drawing/2014/main" id="{8294963A-5748-4D86-9836-1E642726ECC9}"/>
              </a:ext>
            </a:extLst>
          </p:cNvPr>
          <p:cNvSpPr>
            <a:spLocks noChangeArrowheads="1"/>
          </p:cNvSpPr>
          <p:nvPr/>
        </p:nvSpPr>
        <p:spPr bwMode="auto">
          <a:xfrm>
            <a:off x="1049338" y="260350"/>
            <a:ext cx="7112000" cy="504825"/>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wrap="none" lIns="91407" tIns="45704" rIns="91407" bIns="45704"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a:defRPr kumimoji="1" sz="2400">
                <a:solidFill>
                  <a:schemeClr val="tx1"/>
                </a:solidFill>
                <a:latin typeface="Times New Roman" panose="02020603050405020304" pitchFamily="18" charset="0"/>
                <a:ea typeface="ＭＳ Ｐゴシック" panose="020B0600070205080204" pitchFamily="50" charset="-128"/>
              </a:defRPr>
            </a:lvl2pPr>
            <a:lvl3pPr>
              <a:defRPr kumimoji="1" sz="2400">
                <a:solidFill>
                  <a:schemeClr val="tx1"/>
                </a:solidFill>
                <a:latin typeface="Times New Roman" panose="02020603050405020304" pitchFamily="18" charset="0"/>
                <a:ea typeface="ＭＳ Ｐゴシック" panose="020B0600070205080204" pitchFamily="50" charset="-128"/>
              </a:defRPr>
            </a:lvl3pPr>
            <a:lvl4pPr marL="1370013">
              <a:defRPr kumimoji="1" sz="2400">
                <a:solidFill>
                  <a:schemeClr val="tx1"/>
                </a:solidFill>
                <a:latin typeface="Times New Roman" panose="02020603050405020304" pitchFamily="18" charset="0"/>
                <a:ea typeface="ＭＳ Ｐゴシック" panose="020B0600070205080204" pitchFamily="50" charset="-128"/>
              </a:defRPr>
            </a:lvl4pPr>
            <a:lvl5pPr>
              <a:defRPr kumimoji="1" sz="2400">
                <a:solidFill>
                  <a:schemeClr val="tx1"/>
                </a:solidFill>
                <a:latin typeface="Times New Roman" panose="02020603050405020304" pitchFamily="18" charset="0"/>
                <a:ea typeface="ＭＳ Ｐゴシック" panose="020B0600070205080204" pitchFamily="50" charset="-128"/>
              </a:defRPr>
            </a:lvl5pPr>
            <a:lvl6pPr fontAlgn="base">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fontAlgn="base">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fontAlgn="base">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fontAlgn="base">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800" b="1" i="0" u="none" strike="noStrike" kern="1200" cap="none" spc="0" normalizeH="0" baseline="0" noProof="0">
                <a:ln>
                  <a:noFill/>
                </a:ln>
                <a:solidFill>
                  <a:srgbClr val="A50021"/>
                </a:solidFill>
                <a:effectLst/>
                <a:uLnTx/>
                <a:uFillTx/>
                <a:latin typeface="Arial" panose="020B0604020202020204" pitchFamily="34" charset="0"/>
                <a:ea typeface="ＭＳ Ｐゴシック" panose="020B0600070205080204" pitchFamily="50" charset="-128"/>
                <a:cs typeface="+mn-cs"/>
              </a:rPr>
              <a:t>「サービス管理責任者研修会」の全体イメージ</a:t>
            </a:r>
          </a:p>
        </p:txBody>
      </p:sp>
      <p:sp>
        <p:nvSpPr>
          <p:cNvPr id="432183" name="Text Box 55">
            <a:extLst>
              <a:ext uri="{FF2B5EF4-FFF2-40B4-BE49-F238E27FC236}">
                <a16:creationId xmlns:a16="http://schemas.microsoft.com/office/drawing/2014/main" id="{A5284FA7-126D-4808-9754-4579678A460E}"/>
              </a:ext>
            </a:extLst>
          </p:cNvPr>
          <p:cNvSpPr txBox="1">
            <a:spLocks noChangeArrowheads="1"/>
          </p:cNvSpPr>
          <p:nvPr/>
        </p:nvSpPr>
        <p:spPr bwMode="auto">
          <a:xfrm>
            <a:off x="5940425" y="1700213"/>
            <a:ext cx="19446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　</a:t>
            </a:r>
            <a:r>
              <a:rPr kumimoji="1" lang="en-US" altLang="ja-JP" sz="12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a:t>
            </a:r>
            <a:r>
              <a:rPr kumimoji="1" lang="ja-JP" altLang="en-US" sz="12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国の研修終了後実施</a:t>
            </a:r>
            <a:r>
              <a:rPr kumimoji="1" lang="en-US" altLang="ja-JP" sz="12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a:t>
            </a:r>
          </a:p>
        </p:txBody>
      </p:sp>
      <p:sp>
        <p:nvSpPr>
          <p:cNvPr id="2" name="テキスト ボックス 1">
            <a:extLst>
              <a:ext uri="{FF2B5EF4-FFF2-40B4-BE49-F238E27FC236}">
                <a16:creationId xmlns:a16="http://schemas.microsoft.com/office/drawing/2014/main" id="{7963B89C-8F35-4699-AA71-7075D1358873}"/>
              </a:ext>
            </a:extLst>
          </p:cNvPr>
          <p:cNvSpPr txBox="1"/>
          <p:nvPr/>
        </p:nvSpPr>
        <p:spPr>
          <a:xfrm>
            <a:off x="2717613" y="2621151"/>
            <a:ext cx="657350" cy="523220"/>
          </a:xfrm>
          <a:prstGeom prst="rect">
            <a:avLst/>
          </a:prstGeom>
          <a:noFill/>
        </p:spPr>
        <p:txBody>
          <a:bodyPr wrap="square" rtlCol="0">
            <a:spAutoFit/>
          </a:bodyPr>
          <a:lstStyle/>
          <a:p>
            <a:r>
              <a:rPr kumimoji="1" lang="ja-JP" altLang="en-US" sz="1400" dirty="0"/>
              <a:t>基礎研修</a:t>
            </a:r>
          </a:p>
        </p:txBody>
      </p:sp>
      <p:sp>
        <p:nvSpPr>
          <p:cNvPr id="58" name="テキスト ボックス 57">
            <a:extLst>
              <a:ext uri="{FF2B5EF4-FFF2-40B4-BE49-F238E27FC236}">
                <a16:creationId xmlns:a16="http://schemas.microsoft.com/office/drawing/2014/main" id="{4BDB00A4-A6EB-4298-8899-6E35A0F04509}"/>
              </a:ext>
            </a:extLst>
          </p:cNvPr>
          <p:cNvSpPr txBox="1"/>
          <p:nvPr/>
        </p:nvSpPr>
        <p:spPr>
          <a:xfrm>
            <a:off x="2728788" y="3383290"/>
            <a:ext cx="657350" cy="523220"/>
          </a:xfrm>
          <a:prstGeom prst="rect">
            <a:avLst/>
          </a:prstGeom>
          <a:noFill/>
        </p:spPr>
        <p:txBody>
          <a:bodyPr wrap="square" rtlCol="0">
            <a:spAutoFit/>
          </a:bodyPr>
          <a:lstStyle/>
          <a:p>
            <a:r>
              <a:rPr kumimoji="1" lang="ja-JP" altLang="en-US" sz="1400" dirty="0"/>
              <a:t>実践研修</a:t>
            </a:r>
          </a:p>
        </p:txBody>
      </p:sp>
      <p:sp>
        <p:nvSpPr>
          <p:cNvPr id="59" name="テキスト ボックス 58">
            <a:extLst>
              <a:ext uri="{FF2B5EF4-FFF2-40B4-BE49-F238E27FC236}">
                <a16:creationId xmlns:a16="http://schemas.microsoft.com/office/drawing/2014/main" id="{12E2C85D-3202-4327-ACE1-2FA3129C05C3}"/>
              </a:ext>
            </a:extLst>
          </p:cNvPr>
          <p:cNvSpPr txBox="1"/>
          <p:nvPr/>
        </p:nvSpPr>
        <p:spPr>
          <a:xfrm>
            <a:off x="2747190" y="4068762"/>
            <a:ext cx="657350" cy="523220"/>
          </a:xfrm>
          <a:prstGeom prst="rect">
            <a:avLst/>
          </a:prstGeom>
          <a:noFill/>
        </p:spPr>
        <p:txBody>
          <a:bodyPr wrap="square" rtlCol="0">
            <a:spAutoFit/>
          </a:bodyPr>
          <a:lstStyle/>
          <a:p>
            <a:r>
              <a:rPr kumimoji="1" lang="ja-JP" altLang="en-US" sz="1400" dirty="0"/>
              <a:t>更新研修</a:t>
            </a:r>
          </a:p>
        </p:txBody>
      </p:sp>
      <p:sp>
        <p:nvSpPr>
          <p:cNvPr id="60" name="Text Box 20">
            <a:extLst>
              <a:ext uri="{FF2B5EF4-FFF2-40B4-BE49-F238E27FC236}">
                <a16:creationId xmlns:a16="http://schemas.microsoft.com/office/drawing/2014/main" id="{46629948-804B-4270-9F41-AC8971E88517}"/>
              </a:ext>
            </a:extLst>
          </p:cNvPr>
          <p:cNvSpPr txBox="1">
            <a:spLocks noChangeArrowheads="1"/>
          </p:cNvSpPr>
          <p:nvPr/>
        </p:nvSpPr>
        <p:spPr bwMode="auto">
          <a:xfrm>
            <a:off x="6769980" y="2169318"/>
            <a:ext cx="1169551" cy="3021013"/>
          </a:xfrm>
          <a:prstGeom prst="rect">
            <a:avLst/>
          </a:prstGeom>
          <a:solidFill>
            <a:srgbClr val="FFCC00"/>
          </a:solidFill>
          <a:ln w="19050">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square">
            <a:spAutoFit/>
          </a:bodyPr>
          <a:lstStyle/>
          <a:p>
            <a:pPr lvl="0" algn="ctr" defTabSz="914400" fontAlgn="base">
              <a:spcBef>
                <a:spcPct val="50000"/>
              </a:spcBef>
              <a:spcAft>
                <a:spcPct val="0"/>
              </a:spcAft>
            </a:pPr>
            <a:r>
              <a:rPr kumimoji="1" lang="ja-JP" altLang="en-US" sz="1600" dirty="0">
                <a:solidFill>
                  <a:srgbClr val="000000"/>
                </a:solidFill>
                <a:latin typeface="Arial" panose="020B0604020202020204" pitchFamily="34" charset="0"/>
                <a:ea typeface="ＭＳ Ｐゴシック" panose="020B0600070205080204" pitchFamily="50" charset="-128"/>
              </a:rPr>
              <a:t>サービス管理責任者</a:t>
            </a:r>
            <a:endParaRPr kumimoji="1" lang="en-US" altLang="ja-JP" sz="1600" dirty="0">
              <a:solidFill>
                <a:srgbClr val="000000"/>
              </a:solidFill>
              <a:latin typeface="Arial" panose="020B0604020202020204" pitchFamily="34" charset="0"/>
              <a:ea typeface="ＭＳ Ｐゴシック" panose="020B0600070205080204" pitchFamily="50" charset="-128"/>
            </a:endParaRPr>
          </a:p>
          <a:p>
            <a:pPr lvl="0" algn="ctr" defTabSz="914400" fontAlgn="base">
              <a:spcBef>
                <a:spcPct val="50000"/>
              </a:spcBef>
              <a:spcAft>
                <a:spcPct val="0"/>
              </a:spcAft>
            </a:pPr>
            <a:r>
              <a:rPr kumimoji="1" lang="ja-JP" altLang="en-US" sz="1600" dirty="0">
                <a:solidFill>
                  <a:srgbClr val="000000"/>
                </a:solidFill>
                <a:latin typeface="Arial" panose="020B0604020202020204" pitchFamily="34" charset="0"/>
                <a:ea typeface="ＭＳ Ｐゴシック" panose="020B0600070205080204" pitchFamily="50" charset="-128"/>
              </a:rPr>
              <a:t>・児童発達支援管理責任者</a:t>
            </a:r>
            <a:endParaRPr kumimoji="1" lang="en-US" altLang="ja-JP" sz="1600" dirty="0">
              <a:solidFill>
                <a:srgbClr val="000000"/>
              </a:solidFill>
              <a:latin typeface="Arial" panose="020B0604020202020204" pitchFamily="34" charset="0"/>
              <a:ea typeface="ＭＳ Ｐゴシック" panose="020B0600070205080204" pitchFamily="50" charset="-128"/>
            </a:endParaRPr>
          </a:p>
          <a:p>
            <a:pPr lvl="0" algn="ctr" defTabSz="914400" fontAlgn="base">
              <a:spcBef>
                <a:spcPct val="50000"/>
              </a:spcBef>
              <a:spcAft>
                <a:spcPct val="0"/>
              </a:spcAft>
            </a:pPr>
            <a:r>
              <a:rPr kumimoji="1" lang="ja-JP" altLang="en-US" sz="1600" dirty="0">
                <a:solidFill>
                  <a:srgbClr val="000000"/>
                </a:solidFill>
                <a:latin typeface="Arial" panose="020B0604020202020204" pitchFamily="34" charset="0"/>
                <a:ea typeface="ＭＳ Ｐゴシック" panose="020B0600070205080204" pitchFamily="50" charset="-128"/>
              </a:rPr>
              <a:t>指導者養成研修</a:t>
            </a:r>
            <a:endParaRPr kumimoji="1" lang="ja-JP" altLang="en-US" sz="16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grpSp>
        <p:nvGrpSpPr>
          <p:cNvPr id="61" name="Group 28">
            <a:extLst>
              <a:ext uri="{FF2B5EF4-FFF2-40B4-BE49-F238E27FC236}">
                <a16:creationId xmlns:a16="http://schemas.microsoft.com/office/drawing/2014/main" id="{30543B0B-C30C-4EAC-B808-286EFAB1A488}"/>
              </a:ext>
            </a:extLst>
          </p:cNvPr>
          <p:cNvGrpSpPr>
            <a:grpSpLocks/>
          </p:cNvGrpSpPr>
          <p:nvPr/>
        </p:nvGrpSpPr>
        <p:grpSpPr bwMode="auto">
          <a:xfrm>
            <a:off x="7996824" y="2239168"/>
            <a:ext cx="940802" cy="2951163"/>
            <a:chOff x="1380" y="1390"/>
            <a:chExt cx="830" cy="1859"/>
          </a:xfrm>
        </p:grpSpPr>
        <p:sp>
          <p:nvSpPr>
            <p:cNvPr id="62" name="Rectangle 29">
              <a:extLst>
                <a:ext uri="{FF2B5EF4-FFF2-40B4-BE49-F238E27FC236}">
                  <a16:creationId xmlns:a16="http://schemas.microsoft.com/office/drawing/2014/main" id="{65C05057-78EE-4DCC-92D7-E3C413CD988D}"/>
                </a:ext>
              </a:extLst>
            </p:cNvPr>
            <p:cNvSpPr>
              <a:spLocks noChangeArrowheads="1"/>
            </p:cNvSpPr>
            <p:nvPr/>
          </p:nvSpPr>
          <p:spPr bwMode="auto">
            <a:xfrm>
              <a:off x="1380" y="1390"/>
              <a:ext cx="830" cy="1859"/>
            </a:xfrm>
            <a:prstGeom prst="rect">
              <a:avLst/>
            </a:prstGeom>
            <a:solidFill>
              <a:srgbClr val="FFFF99"/>
            </a:solidFill>
            <a:ln w="19050">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63" name="Freeform 32">
              <a:extLst>
                <a:ext uri="{FF2B5EF4-FFF2-40B4-BE49-F238E27FC236}">
                  <a16:creationId xmlns:a16="http://schemas.microsoft.com/office/drawing/2014/main" id="{A5A67AFE-FF9B-4C21-B591-2441F351F19A}"/>
                </a:ext>
              </a:extLst>
            </p:cNvPr>
            <p:cNvSpPr>
              <a:spLocks/>
            </p:cNvSpPr>
            <p:nvPr/>
          </p:nvSpPr>
          <p:spPr bwMode="auto">
            <a:xfrm>
              <a:off x="1519" y="1565"/>
              <a:ext cx="652" cy="1389"/>
            </a:xfrm>
            <a:custGeom>
              <a:avLst/>
              <a:gdLst>
                <a:gd name="T0" fmla="*/ 4 w 1045"/>
                <a:gd name="T1" fmla="*/ 4 h 736"/>
                <a:gd name="T2" fmla="*/ 1039 w 1045"/>
                <a:gd name="T3" fmla="*/ 6 h 736"/>
                <a:gd name="T4" fmla="*/ 1045 w 1045"/>
                <a:gd name="T5" fmla="*/ 736 h 736"/>
                <a:gd name="T6" fmla="*/ 0 w 1045"/>
                <a:gd name="T7" fmla="*/ 736 h 736"/>
                <a:gd name="T8" fmla="*/ 0 w 1045"/>
                <a:gd name="T9" fmla="*/ 0 h 736"/>
              </a:gdLst>
              <a:ahLst/>
              <a:cxnLst>
                <a:cxn ang="0">
                  <a:pos x="T0" y="T1"/>
                </a:cxn>
                <a:cxn ang="0">
                  <a:pos x="T2" y="T3"/>
                </a:cxn>
                <a:cxn ang="0">
                  <a:pos x="T4" y="T5"/>
                </a:cxn>
                <a:cxn ang="0">
                  <a:pos x="T6" y="T7"/>
                </a:cxn>
                <a:cxn ang="0">
                  <a:pos x="T8" y="T9"/>
                </a:cxn>
              </a:cxnLst>
              <a:rect l="0" t="0" r="r" b="b"/>
              <a:pathLst>
                <a:path w="1045" h="736">
                  <a:moveTo>
                    <a:pt x="4" y="4"/>
                  </a:moveTo>
                  <a:lnTo>
                    <a:pt x="1039" y="6"/>
                  </a:lnTo>
                  <a:lnTo>
                    <a:pt x="1045" y="736"/>
                  </a:lnTo>
                  <a:lnTo>
                    <a:pt x="0" y="736"/>
                  </a:lnTo>
                  <a:lnTo>
                    <a:pt x="0" y="0"/>
                  </a:lnTo>
                </a:path>
              </a:pathLst>
            </a:custGeom>
            <a:solidFill>
              <a:schemeClr val="bg1"/>
            </a:solidFill>
            <a:ln w="19050">
              <a:solidFill>
                <a:srgbClr val="0000FF"/>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64" name="Line 35">
              <a:extLst>
                <a:ext uri="{FF2B5EF4-FFF2-40B4-BE49-F238E27FC236}">
                  <a16:creationId xmlns:a16="http://schemas.microsoft.com/office/drawing/2014/main" id="{800667F8-393A-421C-A755-5B6E5D252CEE}"/>
                </a:ext>
              </a:extLst>
            </p:cNvPr>
            <p:cNvSpPr>
              <a:spLocks noChangeShapeType="1"/>
            </p:cNvSpPr>
            <p:nvPr/>
          </p:nvSpPr>
          <p:spPr bwMode="auto">
            <a:xfrm flipH="1" flipV="1">
              <a:off x="1489" y="2519"/>
              <a:ext cx="16" cy="1"/>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65" name="Line 36">
              <a:extLst>
                <a:ext uri="{FF2B5EF4-FFF2-40B4-BE49-F238E27FC236}">
                  <a16:creationId xmlns:a16="http://schemas.microsoft.com/office/drawing/2014/main" id="{87C67901-E264-469C-A4E7-3758C7BFC6C7}"/>
                </a:ext>
              </a:extLst>
            </p:cNvPr>
            <p:cNvSpPr>
              <a:spLocks noChangeShapeType="1"/>
            </p:cNvSpPr>
            <p:nvPr/>
          </p:nvSpPr>
          <p:spPr bwMode="auto">
            <a:xfrm flipV="1">
              <a:off x="1528" y="2068"/>
              <a:ext cx="587"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66" name="Line 39">
              <a:extLst>
                <a:ext uri="{FF2B5EF4-FFF2-40B4-BE49-F238E27FC236}">
                  <a16:creationId xmlns:a16="http://schemas.microsoft.com/office/drawing/2014/main" id="{CD1D55FB-5071-487E-8899-8E4A108541C1}"/>
                </a:ext>
              </a:extLst>
            </p:cNvPr>
            <p:cNvSpPr>
              <a:spLocks noChangeShapeType="1"/>
            </p:cNvSpPr>
            <p:nvPr/>
          </p:nvSpPr>
          <p:spPr bwMode="auto">
            <a:xfrm>
              <a:off x="1473" y="2955"/>
              <a:ext cx="68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grpSp>
      <p:sp>
        <p:nvSpPr>
          <p:cNvPr id="67" name="Line 36">
            <a:extLst>
              <a:ext uri="{FF2B5EF4-FFF2-40B4-BE49-F238E27FC236}">
                <a16:creationId xmlns:a16="http://schemas.microsoft.com/office/drawing/2014/main" id="{881B86C2-CBBE-4B87-ABB8-412FA4AA2877}"/>
              </a:ext>
            </a:extLst>
          </p:cNvPr>
          <p:cNvSpPr>
            <a:spLocks noChangeShapeType="1"/>
          </p:cNvSpPr>
          <p:nvPr/>
        </p:nvSpPr>
        <p:spPr bwMode="auto">
          <a:xfrm flipV="1">
            <a:off x="8161338" y="3986213"/>
            <a:ext cx="665362"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68" name="テキスト ボックス 67">
            <a:extLst>
              <a:ext uri="{FF2B5EF4-FFF2-40B4-BE49-F238E27FC236}">
                <a16:creationId xmlns:a16="http://schemas.microsoft.com/office/drawing/2014/main" id="{544AEDDC-163E-4C3D-BFD4-3CFEE8FD42B5}"/>
              </a:ext>
            </a:extLst>
          </p:cNvPr>
          <p:cNvSpPr txBox="1"/>
          <p:nvPr/>
        </p:nvSpPr>
        <p:spPr>
          <a:xfrm>
            <a:off x="8236070" y="2672237"/>
            <a:ext cx="657350" cy="523220"/>
          </a:xfrm>
          <a:prstGeom prst="rect">
            <a:avLst/>
          </a:prstGeom>
          <a:noFill/>
        </p:spPr>
        <p:txBody>
          <a:bodyPr wrap="square" rtlCol="0">
            <a:spAutoFit/>
          </a:bodyPr>
          <a:lstStyle/>
          <a:p>
            <a:r>
              <a:rPr kumimoji="1" lang="ja-JP" altLang="en-US" sz="1400" dirty="0"/>
              <a:t>基礎研修</a:t>
            </a:r>
          </a:p>
        </p:txBody>
      </p:sp>
      <p:sp>
        <p:nvSpPr>
          <p:cNvPr id="69" name="テキスト ボックス 68">
            <a:extLst>
              <a:ext uri="{FF2B5EF4-FFF2-40B4-BE49-F238E27FC236}">
                <a16:creationId xmlns:a16="http://schemas.microsoft.com/office/drawing/2014/main" id="{A51929AE-F89D-472F-96FE-34B760306717}"/>
              </a:ext>
            </a:extLst>
          </p:cNvPr>
          <p:cNvSpPr txBox="1"/>
          <p:nvPr/>
        </p:nvSpPr>
        <p:spPr>
          <a:xfrm>
            <a:off x="8232895" y="3389243"/>
            <a:ext cx="657350" cy="523220"/>
          </a:xfrm>
          <a:prstGeom prst="rect">
            <a:avLst/>
          </a:prstGeom>
          <a:noFill/>
        </p:spPr>
        <p:txBody>
          <a:bodyPr wrap="square" rtlCol="0">
            <a:spAutoFit/>
          </a:bodyPr>
          <a:lstStyle/>
          <a:p>
            <a:r>
              <a:rPr kumimoji="1" lang="ja-JP" altLang="en-US" sz="1400" dirty="0"/>
              <a:t>実践研修</a:t>
            </a:r>
          </a:p>
        </p:txBody>
      </p:sp>
      <p:sp>
        <p:nvSpPr>
          <p:cNvPr id="70" name="テキスト ボックス 69">
            <a:extLst>
              <a:ext uri="{FF2B5EF4-FFF2-40B4-BE49-F238E27FC236}">
                <a16:creationId xmlns:a16="http://schemas.microsoft.com/office/drawing/2014/main" id="{1B6046D9-C635-490F-A84F-9222FC11F0F2}"/>
              </a:ext>
            </a:extLst>
          </p:cNvPr>
          <p:cNvSpPr txBox="1"/>
          <p:nvPr/>
        </p:nvSpPr>
        <p:spPr>
          <a:xfrm>
            <a:off x="8251939" y="4085324"/>
            <a:ext cx="657350" cy="523220"/>
          </a:xfrm>
          <a:prstGeom prst="rect">
            <a:avLst/>
          </a:prstGeom>
          <a:noFill/>
        </p:spPr>
        <p:txBody>
          <a:bodyPr wrap="square" rtlCol="0">
            <a:spAutoFit/>
          </a:bodyPr>
          <a:lstStyle/>
          <a:p>
            <a:r>
              <a:rPr kumimoji="1" lang="ja-JP" altLang="en-US" sz="1400" dirty="0"/>
              <a:t>更新研修</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a:spLocks noChangeArrowheads="1"/>
          </p:cNvSpPr>
          <p:nvPr/>
        </p:nvSpPr>
        <p:spPr bwMode="auto">
          <a:xfrm>
            <a:off x="344489" y="404666"/>
            <a:ext cx="8475984" cy="719137"/>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91390" tIns="45696" rIns="91390" bIns="45696" anchor="ctr"/>
          <a:lstStyle/>
          <a:p>
            <a:pPr algn="ctr">
              <a:spcBef>
                <a:spcPct val="0"/>
              </a:spcBef>
              <a:defRPr/>
            </a:pPr>
            <a:r>
              <a:rPr lang="ja-JP" altLang="en-US" sz="3600" b="1" dirty="0">
                <a:solidFill>
                  <a:srgbClr val="A50021"/>
                </a:solidFill>
                <a:ea typeface="ＭＳ Ｐゴシック" charset="-128"/>
              </a:rPr>
              <a:t>基礎から実践研修の間の実務要件（</a:t>
            </a:r>
            <a:r>
              <a:rPr lang="en-US" altLang="ja-JP" sz="3600" b="1" dirty="0">
                <a:solidFill>
                  <a:srgbClr val="A50021"/>
                </a:solidFill>
                <a:ea typeface="ＭＳ Ｐゴシック" charset="-128"/>
              </a:rPr>
              <a:t>OJT</a:t>
            </a:r>
            <a:r>
              <a:rPr lang="ja-JP" altLang="en-US" sz="3600" b="1" dirty="0">
                <a:solidFill>
                  <a:srgbClr val="A50021"/>
                </a:solidFill>
                <a:ea typeface="ＭＳ Ｐゴシック" charset="-128"/>
              </a:rPr>
              <a:t>）</a:t>
            </a:r>
          </a:p>
        </p:txBody>
      </p:sp>
      <p:sp>
        <p:nvSpPr>
          <p:cNvPr id="10" name="正方形/長方形 9">
            <a:extLst>
              <a:ext uri="{FF2B5EF4-FFF2-40B4-BE49-F238E27FC236}">
                <a16:creationId xmlns:a16="http://schemas.microsoft.com/office/drawing/2014/main" id="{274C0B46-90DE-474B-9492-62B9519BB217}"/>
              </a:ext>
            </a:extLst>
          </p:cNvPr>
          <p:cNvSpPr/>
          <p:nvPr/>
        </p:nvSpPr>
        <p:spPr>
          <a:xfrm>
            <a:off x="2138640" y="1733673"/>
            <a:ext cx="2244178" cy="2664156"/>
          </a:xfrm>
          <a:prstGeom prst="rect">
            <a:avLst/>
          </a:prstGeom>
          <a:ln w="19050"/>
        </p:spPr>
        <p:style>
          <a:lnRef idx="2">
            <a:schemeClr val="dk1"/>
          </a:lnRef>
          <a:fillRef idx="1">
            <a:schemeClr val="lt1"/>
          </a:fillRef>
          <a:effectRef idx="0">
            <a:schemeClr val="dk1"/>
          </a:effectRef>
          <a:fontRef idx="minor">
            <a:schemeClr val="dk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改定</a:t>
            </a: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基礎研修</a:t>
            </a: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相談支援初任者研修</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講義部分の一部を受講</a:t>
            </a:r>
            <a:endParaRPr kumimoji="1" lang="en-US" altLang="ja-JP"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0000"/>
              </a:solidFill>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サビ管・児発管研修を受講</a:t>
            </a: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（１５ｈ）</a:t>
            </a: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p:txBody>
      </p:sp>
      <p:sp>
        <p:nvSpPr>
          <p:cNvPr id="14" name="正方形/長方形 13">
            <a:extLst>
              <a:ext uri="{FF2B5EF4-FFF2-40B4-BE49-F238E27FC236}">
                <a16:creationId xmlns:a16="http://schemas.microsoft.com/office/drawing/2014/main" id="{FF8BFEB9-B138-4BDE-A55E-07C0638D2BD0}"/>
              </a:ext>
            </a:extLst>
          </p:cNvPr>
          <p:cNvSpPr/>
          <p:nvPr/>
        </p:nvSpPr>
        <p:spPr>
          <a:xfrm>
            <a:off x="5158558" y="1715679"/>
            <a:ext cx="1030264" cy="2682150"/>
          </a:xfrm>
          <a:prstGeom prst="rect">
            <a:avLst/>
          </a:prstGeom>
          <a:ln w="19050"/>
        </p:spPr>
        <p:style>
          <a:lnRef idx="2">
            <a:schemeClr val="dk1"/>
          </a:lnRef>
          <a:fillRef idx="1">
            <a:schemeClr val="lt1"/>
          </a:fillRef>
          <a:effectRef idx="0">
            <a:schemeClr val="dk1"/>
          </a:effectRef>
          <a:fontRef idx="minor">
            <a:schemeClr val="dk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新規</a:t>
            </a: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サビ管・児発管</a:t>
            </a: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実践研修</a:t>
            </a: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（１４．５ｈ）</a:t>
            </a:r>
          </a:p>
        </p:txBody>
      </p:sp>
      <p:sp>
        <p:nvSpPr>
          <p:cNvPr id="15" name="正方形/長方形 14">
            <a:extLst>
              <a:ext uri="{FF2B5EF4-FFF2-40B4-BE49-F238E27FC236}">
                <a16:creationId xmlns:a16="http://schemas.microsoft.com/office/drawing/2014/main" id="{F6746D92-3495-4AFB-AC4D-5D3B548B9BB9}"/>
              </a:ext>
            </a:extLst>
          </p:cNvPr>
          <p:cNvSpPr/>
          <p:nvPr/>
        </p:nvSpPr>
        <p:spPr>
          <a:xfrm>
            <a:off x="2077936" y="1641396"/>
            <a:ext cx="4165855" cy="2894947"/>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6" name="正方形/長方形 15">
            <a:extLst>
              <a:ext uri="{FF2B5EF4-FFF2-40B4-BE49-F238E27FC236}">
                <a16:creationId xmlns:a16="http://schemas.microsoft.com/office/drawing/2014/main" id="{C3FC2CEA-902C-4C67-ACB1-2E85BD5B9AB8}"/>
              </a:ext>
            </a:extLst>
          </p:cNvPr>
          <p:cNvSpPr/>
          <p:nvPr/>
        </p:nvSpPr>
        <p:spPr>
          <a:xfrm>
            <a:off x="36037" y="1677053"/>
            <a:ext cx="1692000" cy="2894947"/>
          </a:xfrm>
          <a:prstGeom prst="rect">
            <a:avLst/>
          </a:prstGeom>
          <a:ln w="19050"/>
        </p:spPr>
        <p:style>
          <a:lnRef idx="2">
            <a:schemeClr val="dk1"/>
          </a:lnRef>
          <a:fillRef idx="1">
            <a:schemeClr val="lt1"/>
          </a:fillRef>
          <a:effectRef idx="0">
            <a:schemeClr val="dk1"/>
          </a:effectRef>
          <a:fontRef idx="minor">
            <a:schemeClr val="dk1"/>
          </a:fontRef>
        </p:style>
        <p:txBody>
          <a:bodyPr vert="horz"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一部緩和</a:t>
            </a: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サビ管・児発管</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実務要件</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1" lang="ja-JP" altLang="en-US"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　実務要件に２年満たない段階から、基礎研修の受講可</a:t>
            </a:r>
            <a:endParaRPr kumimoji="1" lang="en-US" altLang="ja-JP"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p:txBody>
      </p:sp>
      <p:sp>
        <p:nvSpPr>
          <p:cNvPr id="17" name="加算記号 16">
            <a:extLst>
              <a:ext uri="{FF2B5EF4-FFF2-40B4-BE49-F238E27FC236}">
                <a16:creationId xmlns:a16="http://schemas.microsoft.com/office/drawing/2014/main" id="{6A4D97E6-F09E-4565-95BF-DB42EDF838B3}"/>
              </a:ext>
            </a:extLst>
          </p:cNvPr>
          <p:cNvSpPr/>
          <p:nvPr/>
        </p:nvSpPr>
        <p:spPr>
          <a:xfrm>
            <a:off x="1706989" y="2927359"/>
            <a:ext cx="370947" cy="362881"/>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8" name="加算記号 17">
            <a:extLst>
              <a:ext uri="{FF2B5EF4-FFF2-40B4-BE49-F238E27FC236}">
                <a16:creationId xmlns:a16="http://schemas.microsoft.com/office/drawing/2014/main" id="{D80D102F-1FF8-4177-B433-3389334C5EFA}"/>
              </a:ext>
            </a:extLst>
          </p:cNvPr>
          <p:cNvSpPr/>
          <p:nvPr/>
        </p:nvSpPr>
        <p:spPr>
          <a:xfrm>
            <a:off x="3010261" y="3075396"/>
            <a:ext cx="370947" cy="362881"/>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9" name="Rectangle 7">
            <a:extLst>
              <a:ext uri="{FF2B5EF4-FFF2-40B4-BE49-F238E27FC236}">
                <a16:creationId xmlns:a16="http://schemas.microsoft.com/office/drawing/2014/main" id="{76F4FC4E-CDFF-4845-8975-CF69D169BD52}"/>
              </a:ext>
            </a:extLst>
          </p:cNvPr>
          <p:cNvSpPr>
            <a:spLocks noChangeArrowheads="1"/>
          </p:cNvSpPr>
          <p:nvPr/>
        </p:nvSpPr>
        <p:spPr bwMode="auto">
          <a:xfrm>
            <a:off x="6581706" y="1694205"/>
            <a:ext cx="1164228" cy="2842137"/>
          </a:xfrm>
          <a:prstGeom prst="rect">
            <a:avLst/>
          </a:prstGeom>
          <a:ln>
            <a:headEnd/>
            <a:tailEnd/>
          </a:ln>
        </p:spPr>
        <p:style>
          <a:lnRef idx="2">
            <a:schemeClr val="dk1"/>
          </a:lnRef>
          <a:fillRef idx="1">
            <a:schemeClr val="lt1"/>
          </a:fillRef>
          <a:effectRef idx="0">
            <a:schemeClr val="dk1"/>
          </a:effectRef>
          <a:fontRef idx="minor">
            <a:schemeClr val="dk1"/>
          </a:fontRef>
        </p:style>
        <p:txBody>
          <a:bodyPr lIns="91422" tIns="45712" rIns="91422" bIns="45712"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b="0" i="0" u="none" strike="noStrike" kern="1200" cap="none" spc="0" normalizeH="0" baseline="0" noProof="0" dirty="0">
                <a:ln>
                  <a:noFill/>
                </a:ln>
                <a:solidFill>
                  <a:srgbClr val="000000"/>
                </a:solidFill>
                <a:effectLst/>
                <a:uLnTx/>
                <a:uFillTx/>
                <a:latin typeface="Arial" charset="0"/>
                <a:ea typeface="ＭＳ Ｐゴシック" panose="020B0600070205080204" pitchFamily="50" charset="-128"/>
                <a:cs typeface="+mn-cs"/>
              </a:rPr>
              <a:t>サビ管・児発管</a:t>
            </a:r>
            <a:endParaRPr kumimoji="1" lang="en-US" altLang="ja-JP" b="0" i="0" u="none" strike="noStrike" kern="1200" cap="none" spc="0" normalizeH="0" baseline="0" noProof="0" dirty="0">
              <a:ln>
                <a:noFill/>
              </a:ln>
              <a:solidFill>
                <a:srgbClr val="000000"/>
              </a:solidFill>
              <a:effectLst/>
              <a:uLnTx/>
              <a:uFillTx/>
              <a:latin typeface="Arial" charset="0"/>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b="0" i="0" u="none" strike="noStrike" kern="1200" cap="none" spc="0" normalizeH="0" baseline="0" noProof="0" dirty="0">
                <a:ln>
                  <a:noFill/>
                </a:ln>
                <a:solidFill>
                  <a:srgbClr val="000000"/>
                </a:solidFill>
                <a:effectLst/>
                <a:uLnTx/>
                <a:uFillTx/>
                <a:latin typeface="Arial" charset="0"/>
                <a:ea typeface="ＭＳ Ｐゴシック" panose="020B0600070205080204" pitchFamily="50" charset="-128"/>
                <a:cs typeface="+mn-cs"/>
              </a:rPr>
              <a:t>として</a:t>
            </a:r>
            <a:endParaRPr kumimoji="1" lang="en-US" altLang="ja-JP" b="0" i="0" u="none" strike="noStrike" kern="1200" cap="none" spc="0" normalizeH="0" baseline="0" noProof="0" dirty="0">
              <a:ln>
                <a:noFill/>
              </a:ln>
              <a:solidFill>
                <a:srgbClr val="000000"/>
              </a:solidFill>
              <a:effectLst/>
              <a:uLnTx/>
              <a:uFillTx/>
              <a:latin typeface="Arial" charset="0"/>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b="0" i="0" u="none" strike="noStrike" kern="1200" cap="none" spc="0" normalizeH="0" baseline="0" noProof="0" dirty="0">
                <a:ln>
                  <a:noFill/>
                </a:ln>
                <a:solidFill>
                  <a:srgbClr val="000000"/>
                </a:solidFill>
                <a:effectLst/>
                <a:uLnTx/>
                <a:uFillTx/>
                <a:latin typeface="Arial" charset="0"/>
                <a:ea typeface="ＭＳ Ｐゴシック" panose="020B0600070205080204" pitchFamily="50" charset="-128"/>
                <a:cs typeface="+mn-cs"/>
              </a:rPr>
              <a:t>配置</a:t>
            </a:r>
            <a:endParaRPr kumimoji="1" lang="en-US" altLang="ja-JP" b="0" i="0" u="none" strike="noStrike" kern="1200" cap="none" spc="0" normalizeH="0" baseline="0" noProof="0" dirty="0">
              <a:ln>
                <a:noFill/>
              </a:ln>
              <a:solidFill>
                <a:srgbClr val="000000"/>
              </a:solidFill>
              <a:effectLst/>
              <a:uLnTx/>
              <a:uFillTx/>
              <a:latin typeface="Arial" charset="0"/>
              <a:ea typeface="ＭＳ Ｐゴシック" panose="020B0600070205080204" pitchFamily="50" charset="-128"/>
              <a:cs typeface="+mn-cs"/>
            </a:endParaRPr>
          </a:p>
        </p:txBody>
      </p:sp>
      <p:sp>
        <p:nvSpPr>
          <p:cNvPr id="20" name="AutoShape 10">
            <a:extLst>
              <a:ext uri="{FF2B5EF4-FFF2-40B4-BE49-F238E27FC236}">
                <a16:creationId xmlns:a16="http://schemas.microsoft.com/office/drawing/2014/main" id="{0E4DACAD-ADD1-4850-B78C-3DAA12FE8926}"/>
              </a:ext>
            </a:extLst>
          </p:cNvPr>
          <p:cNvSpPr>
            <a:spLocks noChangeArrowheads="1"/>
          </p:cNvSpPr>
          <p:nvPr/>
        </p:nvSpPr>
        <p:spPr bwMode="auto">
          <a:xfrm rot="5400000">
            <a:off x="6232075" y="2954136"/>
            <a:ext cx="357816" cy="251210"/>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91422" tIns="45712" rIns="91422" bIns="45712"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p:txBody>
      </p:sp>
      <p:sp>
        <p:nvSpPr>
          <p:cNvPr id="21" name="AutoShape 10">
            <a:extLst>
              <a:ext uri="{FF2B5EF4-FFF2-40B4-BE49-F238E27FC236}">
                <a16:creationId xmlns:a16="http://schemas.microsoft.com/office/drawing/2014/main" id="{6D3570E0-D734-431B-BDAB-C6784567352E}"/>
              </a:ext>
            </a:extLst>
          </p:cNvPr>
          <p:cNvSpPr>
            <a:spLocks noChangeArrowheads="1"/>
          </p:cNvSpPr>
          <p:nvPr/>
        </p:nvSpPr>
        <p:spPr bwMode="auto">
          <a:xfrm rot="5400000">
            <a:off x="7690844" y="2996867"/>
            <a:ext cx="357816" cy="165749"/>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91422" tIns="45712" rIns="91422" bIns="45712"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p:txBody>
      </p:sp>
      <p:sp>
        <p:nvSpPr>
          <p:cNvPr id="22" name="正方形/長方形 21">
            <a:extLst>
              <a:ext uri="{FF2B5EF4-FFF2-40B4-BE49-F238E27FC236}">
                <a16:creationId xmlns:a16="http://schemas.microsoft.com/office/drawing/2014/main" id="{6354F7D3-FFEE-4C56-A2C4-42ACC461E415}"/>
              </a:ext>
            </a:extLst>
          </p:cNvPr>
          <p:cNvSpPr/>
          <p:nvPr/>
        </p:nvSpPr>
        <p:spPr>
          <a:xfrm>
            <a:off x="8023434" y="1682758"/>
            <a:ext cx="1094279" cy="2842137"/>
          </a:xfrm>
          <a:prstGeom prst="rect">
            <a:avLst/>
          </a:prstGeom>
          <a:ln w="12700"/>
        </p:spPr>
        <p:style>
          <a:lnRef idx="2">
            <a:schemeClr val="dk1"/>
          </a:lnRef>
          <a:fillRef idx="1">
            <a:schemeClr val="lt1"/>
          </a:fillRef>
          <a:effectRef idx="0">
            <a:schemeClr val="dk1"/>
          </a:effectRef>
          <a:fontRef idx="minor">
            <a:schemeClr val="dk1"/>
          </a:fontRef>
        </p:style>
        <p:txBody>
          <a:bodyPr vert="horz"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新規</a:t>
            </a: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サビ管・児発管</a:t>
            </a: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更新研修</a:t>
            </a:r>
            <a:endParaRPr kumimoji="1" lang="en-US" altLang="ja-JP"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13</a:t>
            </a: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ｈ）</a:t>
            </a: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５年毎に受講</a:t>
            </a: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p:txBody>
      </p:sp>
      <p:sp>
        <p:nvSpPr>
          <p:cNvPr id="25" name="AutoShape 10">
            <a:extLst>
              <a:ext uri="{FF2B5EF4-FFF2-40B4-BE49-F238E27FC236}">
                <a16:creationId xmlns:a16="http://schemas.microsoft.com/office/drawing/2014/main" id="{378BF956-A73A-4C64-8711-98A053C13742}"/>
              </a:ext>
            </a:extLst>
          </p:cNvPr>
          <p:cNvSpPr>
            <a:spLocks noChangeArrowheads="1"/>
          </p:cNvSpPr>
          <p:nvPr/>
        </p:nvSpPr>
        <p:spPr bwMode="auto">
          <a:xfrm rot="5400000">
            <a:off x="3443535" y="2839511"/>
            <a:ext cx="2664156" cy="684000"/>
          </a:xfrm>
          <a:prstGeom prst="upArrow">
            <a:avLst>
              <a:gd name="adj1" fmla="val 70426"/>
              <a:gd name="adj2" fmla="val 31872"/>
            </a:avLst>
          </a:prstGeom>
          <a:ln>
            <a:headEnd/>
            <a:tailEnd/>
          </a:ln>
        </p:spPr>
        <p:style>
          <a:lnRef idx="1">
            <a:schemeClr val="accent5"/>
          </a:lnRef>
          <a:fillRef idx="2">
            <a:schemeClr val="accent5"/>
          </a:fillRef>
          <a:effectRef idx="1">
            <a:schemeClr val="accent5"/>
          </a:effectRef>
          <a:fontRef idx="minor">
            <a:schemeClr val="dk1"/>
          </a:fontRef>
        </p:style>
        <p:txBody>
          <a:bodyPr vert="vert270" wrap="none" lIns="91422" tIns="45712" rIns="91422" bIns="45712"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0000FF"/>
                </a:solidFill>
                <a:effectLst/>
                <a:uLnTx/>
                <a:uFillTx/>
                <a:latin typeface="Arial" charset="0"/>
                <a:ea typeface="ＭＳ Ｐゴシック" panose="020B0600070205080204" pitchFamily="50" charset="-128"/>
                <a:cs typeface="+mn-cs"/>
              </a:rPr>
              <a:t>ＯＪＴ</a:t>
            </a:r>
            <a:endParaRPr kumimoji="1" lang="en-US" altLang="ja-JP" sz="1600" b="1" i="0" u="none" strike="noStrike" kern="1200" cap="none" spc="0" normalizeH="0" baseline="0" noProof="0" dirty="0">
              <a:ln>
                <a:noFill/>
              </a:ln>
              <a:solidFill>
                <a:srgbClr val="0000FF"/>
              </a:solidFill>
              <a:effectLst/>
              <a:uLnTx/>
              <a:uFillTx/>
              <a:latin typeface="Arial" charset="0"/>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Arial" charset="0"/>
                <a:ea typeface="ＭＳ Ｐゴシック" panose="020B0600070205080204" pitchFamily="50" charset="-128"/>
                <a:cs typeface="+mn-cs"/>
              </a:rPr>
              <a:t>一部</a:t>
            </a:r>
            <a:endParaRPr kumimoji="1" lang="en-US" altLang="ja-JP" sz="1600" b="1" i="0" u="none" strike="noStrike" kern="1200" cap="none" spc="0" normalizeH="0" baseline="0" noProof="0" dirty="0">
              <a:ln>
                <a:noFill/>
              </a:ln>
              <a:solidFill>
                <a:srgbClr val="FF0000"/>
              </a:solidFill>
              <a:effectLst/>
              <a:uLnTx/>
              <a:uFillTx/>
              <a:latin typeface="Arial" charset="0"/>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Arial" charset="0"/>
                <a:ea typeface="ＭＳ Ｐゴシック" panose="020B0600070205080204" pitchFamily="50" charset="-128"/>
                <a:cs typeface="+mn-cs"/>
              </a:rPr>
              <a:t>業務</a:t>
            </a:r>
            <a:endParaRPr kumimoji="1" lang="en-US" altLang="ja-JP" sz="1600" b="1" i="0" u="none" strike="noStrike" kern="1200" cap="none" spc="0" normalizeH="0" baseline="0" noProof="0" dirty="0">
              <a:ln>
                <a:noFill/>
              </a:ln>
              <a:solidFill>
                <a:srgbClr val="FF0000"/>
              </a:solidFill>
              <a:effectLst/>
              <a:uLnTx/>
              <a:uFillTx/>
              <a:latin typeface="Arial" charset="0"/>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Arial" charset="0"/>
                <a:ea typeface="ＭＳ Ｐゴシック" panose="020B0600070205080204" pitchFamily="50" charset="-128"/>
                <a:cs typeface="+mn-cs"/>
              </a:rPr>
              <a:t>可能</a:t>
            </a:r>
            <a:endParaRPr kumimoji="1" lang="en-US" altLang="ja-JP" sz="1600" b="1" i="0" u="none" strike="noStrike" kern="1200" cap="none" spc="0" normalizeH="0" baseline="0" noProof="0" dirty="0">
              <a:ln>
                <a:noFill/>
              </a:ln>
              <a:solidFill>
                <a:srgbClr val="FF0000"/>
              </a:solidFill>
              <a:effectLst/>
              <a:uLnTx/>
              <a:uFillTx/>
              <a:latin typeface="Arial" charset="0"/>
              <a:ea typeface="ＭＳ Ｐゴシック" panose="020B0600070205080204" pitchFamily="50" charset="-128"/>
              <a:cs typeface="+mn-cs"/>
            </a:endParaRPr>
          </a:p>
        </p:txBody>
      </p:sp>
      <p:sp>
        <p:nvSpPr>
          <p:cNvPr id="27" name="テキスト ボックス 26">
            <a:extLst>
              <a:ext uri="{FF2B5EF4-FFF2-40B4-BE49-F238E27FC236}">
                <a16:creationId xmlns:a16="http://schemas.microsoft.com/office/drawing/2014/main" id="{E3E8DCB9-CD7D-454C-B0CA-40B05B983889}"/>
              </a:ext>
            </a:extLst>
          </p:cNvPr>
          <p:cNvSpPr txBox="1"/>
          <p:nvPr/>
        </p:nvSpPr>
        <p:spPr>
          <a:xfrm>
            <a:off x="179782" y="4667706"/>
            <a:ext cx="8784436" cy="1200329"/>
          </a:xfrm>
          <a:prstGeom prst="rect">
            <a:avLst/>
          </a:prstGeom>
          <a:solidFill>
            <a:schemeClr val="bg1"/>
          </a:solidFill>
          <a:ln>
            <a:solidFill>
              <a:schemeClr val="tx1"/>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注</a:t>
            </a:r>
            <a:r>
              <a:rPr kumimoji="1" lang="en-US" altLang="ja-JP"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一定の実務経験の要件</a:t>
            </a:r>
            <a:endParaRPr kumimoji="1" lang="en-US" altLang="ja-JP"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・実践研修：過去５年間に２年以上の相談支援又は直接支援業務の実務経験</a:t>
            </a:r>
            <a:endParaRPr kumimoji="1" lang="en-US" altLang="ja-JP"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lvl="0">
              <a:defRPr/>
            </a:pPr>
            <a:r>
              <a:rPr kumimoji="1" lang="ja-JP" altLang="en-US"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・更新研修：①過去５年間に２年以上のサビ管・児発管等の実務経験がある又は②現</a:t>
            </a:r>
            <a:r>
              <a:rPr kumimoji="1" lang="ja-JP" altLang="en-US" dirty="0">
                <a:solidFill>
                  <a:prstClr val="black"/>
                </a:solidFill>
                <a:latin typeface="Calibri"/>
                <a:ea typeface="ＭＳ Ｐゴシック" panose="020B0600070205080204" pitchFamily="50" charset="-128"/>
              </a:rPr>
              <a:t>にサビ管・児発管等と</a:t>
            </a:r>
            <a:r>
              <a:rPr kumimoji="1" lang="ja-JP" altLang="en-US"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して従事</a:t>
            </a:r>
            <a:endParaRPr kumimoji="1" lang="en-US" altLang="ja-JP"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3" name="テキスト ボックス 2">
            <a:extLst>
              <a:ext uri="{FF2B5EF4-FFF2-40B4-BE49-F238E27FC236}">
                <a16:creationId xmlns:a16="http://schemas.microsoft.com/office/drawing/2014/main" id="{60A122BA-A124-4CD9-8965-F6A699D12E8B}"/>
              </a:ext>
            </a:extLst>
          </p:cNvPr>
          <p:cNvSpPr txBox="1"/>
          <p:nvPr/>
        </p:nvSpPr>
        <p:spPr>
          <a:xfrm>
            <a:off x="179782" y="6041571"/>
            <a:ext cx="8784436" cy="461665"/>
          </a:xfrm>
          <a:prstGeom prst="rect">
            <a:avLst/>
          </a:prstGeom>
          <a:noFill/>
          <a:ln>
            <a:solidFill>
              <a:schemeClr val="bg2"/>
            </a:solidFill>
          </a:ln>
        </p:spPr>
        <p:txBody>
          <a:bodyPr wrap="square" rtlCol="0">
            <a:spAutoFit/>
          </a:bodyPr>
          <a:lstStyle/>
          <a:p>
            <a:pPr algn="ctr"/>
            <a:r>
              <a:rPr kumimoji="1" lang="ja-JP" altLang="en-US" sz="2400">
                <a:latin typeface="HGP創英角ｺﾞｼｯｸUB" panose="020B0900000000000000" pitchFamily="50" charset="-128"/>
                <a:ea typeface="HGP創英角ｺﾞｼｯｸUB" panose="020B0900000000000000" pitchFamily="50" charset="-128"/>
              </a:rPr>
              <a:t>「実務がしっかり行えるサビ管</a:t>
            </a:r>
            <a:r>
              <a:rPr kumimoji="1" lang="ja-JP" altLang="en-US" sz="2400" dirty="0">
                <a:latin typeface="HGP創英角ｺﾞｼｯｸUB" panose="020B0900000000000000" pitchFamily="50" charset="-128"/>
                <a:ea typeface="HGP創英角ｺﾞｼｯｸUB" panose="020B0900000000000000" pitchFamily="50" charset="-128"/>
              </a:rPr>
              <a:t>・児発管」へ</a:t>
            </a:r>
          </a:p>
        </p:txBody>
      </p:sp>
    </p:spTree>
    <p:extLst>
      <p:ext uri="{BB962C8B-B14F-4D97-AF65-F5344CB8AC3E}">
        <p14:creationId xmlns:p14="http://schemas.microsoft.com/office/powerpoint/2010/main" val="4274177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 5"/>
          <p:cNvGraphicFramePr>
            <a:graphicFrameLocks/>
          </p:cNvGraphicFramePr>
          <p:nvPr/>
        </p:nvGraphicFramePr>
        <p:xfrm>
          <a:off x="107503" y="980728"/>
          <a:ext cx="8928993" cy="5305718"/>
        </p:xfrm>
        <a:graphic>
          <a:graphicData uri="http://schemas.openxmlformats.org/drawingml/2006/table">
            <a:tbl>
              <a:tblPr firstRow="1" bandRow="1">
                <a:tableStyleId>{93296810-A885-4BE3-A3E7-6D5BEEA58F35}</a:tableStyleId>
              </a:tblPr>
              <a:tblGrid>
                <a:gridCol w="589039">
                  <a:extLst>
                    <a:ext uri="{9D8B030D-6E8A-4147-A177-3AD203B41FA5}">
                      <a16:colId xmlns:a16="http://schemas.microsoft.com/office/drawing/2014/main" val="20000"/>
                    </a:ext>
                  </a:extLst>
                </a:gridCol>
                <a:gridCol w="7331842">
                  <a:extLst>
                    <a:ext uri="{9D8B030D-6E8A-4147-A177-3AD203B41FA5}">
                      <a16:colId xmlns:a16="http://schemas.microsoft.com/office/drawing/2014/main" val="20001"/>
                    </a:ext>
                  </a:extLst>
                </a:gridCol>
                <a:gridCol w="504056">
                  <a:extLst>
                    <a:ext uri="{9D8B030D-6E8A-4147-A177-3AD203B41FA5}">
                      <a16:colId xmlns:a16="http://schemas.microsoft.com/office/drawing/2014/main" val="20002"/>
                    </a:ext>
                  </a:extLst>
                </a:gridCol>
                <a:gridCol w="504056">
                  <a:extLst>
                    <a:ext uri="{9D8B030D-6E8A-4147-A177-3AD203B41FA5}">
                      <a16:colId xmlns:a16="http://schemas.microsoft.com/office/drawing/2014/main" val="20003"/>
                    </a:ext>
                  </a:extLst>
                </a:gridCol>
              </a:tblGrid>
              <a:tr h="259080">
                <a:tc rowSpan="2">
                  <a:txBody>
                    <a:bodyPr/>
                    <a:lstStyle/>
                    <a:p>
                      <a:pPr algn="ctr"/>
                      <a:endParaRPr kumimoji="1" lang="ja-JP" altLang="en-US" sz="1800" dirty="0"/>
                    </a:p>
                  </a:txBody>
                  <a:tcPr/>
                </a:tc>
                <a:tc rowSpan="2">
                  <a:txBody>
                    <a:bodyPr/>
                    <a:lstStyle/>
                    <a:p>
                      <a:pPr algn="ctr"/>
                      <a:r>
                        <a:rPr kumimoji="1" lang="ja-JP" altLang="en-US" sz="2000" dirty="0"/>
                        <a:t>実施事項（課題認識）</a:t>
                      </a:r>
                    </a:p>
                  </a:txBody>
                  <a:tcPr anchor="ctr"/>
                </a:tc>
                <a:tc gridSpan="2">
                  <a:txBody>
                    <a:bodyPr/>
                    <a:lstStyle/>
                    <a:p>
                      <a:pPr algn="ctr"/>
                      <a:r>
                        <a:rPr kumimoji="1" lang="ja-JP" altLang="en-US" sz="1200" dirty="0"/>
                        <a:t>現状</a:t>
                      </a:r>
                      <a:endParaRPr kumimoji="1" lang="en-US" altLang="ja-JP" sz="1200" dirty="0"/>
                    </a:p>
                    <a:p>
                      <a:pPr algn="ctr"/>
                      <a:r>
                        <a:rPr kumimoji="1" lang="ja-JP" altLang="en-US" sz="1200" dirty="0"/>
                        <a:t>（○</a:t>
                      </a:r>
                      <a:r>
                        <a:rPr kumimoji="1" lang="en-US" altLang="ja-JP" sz="1200" dirty="0"/>
                        <a:t>×</a:t>
                      </a:r>
                      <a:r>
                        <a:rPr kumimoji="1" lang="ja-JP" altLang="en-US" sz="1200" dirty="0"/>
                        <a:t>△）</a:t>
                      </a:r>
                    </a:p>
                  </a:txBody>
                  <a:tcPr anchor="ctr"/>
                </a:tc>
                <a:tc hMerge="1">
                  <a:txBody>
                    <a:bodyPr/>
                    <a:lstStyle/>
                    <a:p>
                      <a:endParaRPr kumimoji="1" lang="ja-JP" altLang="en-US"/>
                    </a:p>
                  </a:txBody>
                  <a:tcPr/>
                </a:tc>
                <a:extLst>
                  <a:ext uri="{0D108BD9-81ED-4DB2-BD59-A6C34878D82A}">
                    <a16:rowId xmlns:a16="http://schemas.microsoft.com/office/drawing/2014/main" val="10000"/>
                  </a:ext>
                </a:extLst>
              </a:tr>
              <a:tr h="118864">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200" dirty="0"/>
                        <a:t>全体</a:t>
                      </a:r>
                    </a:p>
                  </a:txBody>
                  <a:tcPr anchor="ctr"/>
                </a:tc>
                <a:tc>
                  <a:txBody>
                    <a:bodyPr/>
                    <a:lstStyle/>
                    <a:p>
                      <a:pPr algn="ctr"/>
                      <a:r>
                        <a:rPr kumimoji="1" lang="ja-JP" altLang="en-US" sz="1200" dirty="0"/>
                        <a:t>分野</a:t>
                      </a:r>
                    </a:p>
                  </a:txBody>
                  <a:tcPr anchor="ctr"/>
                </a:tc>
                <a:extLst>
                  <a:ext uri="{0D108BD9-81ED-4DB2-BD59-A6C34878D82A}">
                    <a16:rowId xmlns:a16="http://schemas.microsoft.com/office/drawing/2014/main" val="10001"/>
                  </a:ext>
                </a:extLst>
              </a:tr>
              <a:tr h="427430">
                <a:tc>
                  <a:txBody>
                    <a:bodyPr/>
                    <a:lstStyle/>
                    <a:p>
                      <a:pPr algn="ctr"/>
                      <a:r>
                        <a:rPr kumimoji="1" lang="ja-JP" altLang="en-US" sz="1400" dirty="0"/>
                        <a:t>１</a:t>
                      </a:r>
                      <a:endParaRPr kumimoji="1" lang="ja-JP" altLang="en-US" sz="1400" dirty="0">
                        <a:latin typeface="HGP創英角ｺﾞｼｯｸUB" pitchFamily="50" charset="-128"/>
                        <a:ea typeface="HGP創英角ｺﾞｼｯｸUB" pitchFamily="50" charset="-128"/>
                      </a:endParaRPr>
                    </a:p>
                  </a:txBody>
                  <a:tcPr anchor="ctr"/>
                </a:tc>
                <a:tc>
                  <a:txBody>
                    <a:bodyPr/>
                    <a:lstStyle/>
                    <a:p>
                      <a:pPr eaLnBrk="1" hangingPunct="1">
                        <a:buFont typeface="Arial" charset="0"/>
                        <a:buNone/>
                      </a:pPr>
                      <a:r>
                        <a:rPr lang="ja-JP" altLang="en-US" sz="1400" dirty="0">
                          <a:latin typeface="+mn-ea"/>
                          <a:ea typeface="+mn-ea"/>
                        </a:rPr>
                        <a:t>受講者には、各講義内容の獲得目標や参加への意識付けが整理され明確に伝えられている。</a:t>
                      </a:r>
                      <a:endParaRPr lang="en-US" altLang="ja-JP" sz="1400" dirty="0">
                        <a:latin typeface="+mn-ea"/>
                        <a:ea typeface="+mn-ea"/>
                      </a:endParaRPr>
                    </a:p>
                  </a:txBody>
                  <a:tcPr anchor="ctr"/>
                </a:tc>
                <a:tc>
                  <a:txBody>
                    <a:bodyPr/>
                    <a:lstStyle/>
                    <a:p>
                      <a:endParaRPr kumimoji="1" lang="ja-JP" altLang="en-US" sz="1400" dirty="0">
                        <a:latin typeface="+mn-ea"/>
                        <a:ea typeface="+mn-ea"/>
                      </a:endParaRPr>
                    </a:p>
                  </a:txBody>
                  <a:tcPr anchor="ctr"/>
                </a:tc>
                <a:tc>
                  <a:txBody>
                    <a:bodyPr/>
                    <a:lstStyle/>
                    <a:p>
                      <a:endParaRPr kumimoji="1" lang="ja-JP" altLang="en-US" sz="1400" dirty="0">
                        <a:latin typeface="+mn-ea"/>
                        <a:ea typeface="+mn-ea"/>
                      </a:endParaRPr>
                    </a:p>
                  </a:txBody>
                  <a:tcPr anchor="ctr"/>
                </a:tc>
                <a:extLst>
                  <a:ext uri="{0D108BD9-81ED-4DB2-BD59-A6C34878D82A}">
                    <a16:rowId xmlns:a16="http://schemas.microsoft.com/office/drawing/2014/main" val="10002"/>
                  </a:ext>
                </a:extLst>
              </a:tr>
              <a:tr h="504056">
                <a:tc>
                  <a:txBody>
                    <a:bodyPr/>
                    <a:lstStyle/>
                    <a:p>
                      <a:pPr algn="ctr"/>
                      <a:r>
                        <a:rPr kumimoji="1" lang="ja-JP" altLang="en-US" sz="1400" dirty="0"/>
                        <a:t>２</a:t>
                      </a:r>
                      <a:endParaRPr kumimoji="1" lang="ja-JP" altLang="en-US" sz="1400" dirty="0">
                        <a:latin typeface="HGP創英角ｺﾞｼｯｸUB" pitchFamily="50" charset="-128"/>
                        <a:ea typeface="HGP創英角ｺﾞｼｯｸUB" pitchFamily="50" charset="-128"/>
                      </a:endParaRPr>
                    </a:p>
                  </a:txBody>
                  <a:tcPr anchor="ctr"/>
                </a:tc>
                <a:tc>
                  <a:txBody>
                    <a:bodyPr/>
                    <a:lstStyle/>
                    <a:p>
                      <a:r>
                        <a:rPr lang="ja-JP" altLang="en-US" sz="1400" dirty="0">
                          <a:latin typeface="+mn-ea"/>
                          <a:ea typeface="+mn-ea"/>
                        </a:rPr>
                        <a:t>各プロセス（講義や演習等）の重点的な指導のポイントが明確化され講師陣で共有化されている。</a:t>
                      </a:r>
                    </a:p>
                  </a:txBody>
                  <a:tcPr anchor="ctr"/>
                </a:tc>
                <a:tc>
                  <a:txBody>
                    <a:bodyPr/>
                    <a:lstStyle/>
                    <a:p>
                      <a:endParaRPr kumimoji="1" lang="ja-JP" altLang="en-US" sz="1400" dirty="0">
                        <a:latin typeface="+mn-ea"/>
                        <a:ea typeface="+mn-ea"/>
                      </a:endParaRPr>
                    </a:p>
                  </a:txBody>
                  <a:tcPr anchor="ctr"/>
                </a:tc>
                <a:tc>
                  <a:txBody>
                    <a:bodyPr/>
                    <a:lstStyle/>
                    <a:p>
                      <a:endParaRPr kumimoji="1" lang="ja-JP" altLang="en-US" sz="1400" dirty="0">
                        <a:latin typeface="+mn-ea"/>
                        <a:ea typeface="+mn-ea"/>
                      </a:endParaRPr>
                    </a:p>
                  </a:txBody>
                  <a:tcPr anchor="ctr"/>
                </a:tc>
                <a:extLst>
                  <a:ext uri="{0D108BD9-81ED-4DB2-BD59-A6C34878D82A}">
                    <a16:rowId xmlns:a16="http://schemas.microsoft.com/office/drawing/2014/main" val="10003"/>
                  </a:ext>
                </a:extLst>
              </a:tr>
              <a:tr h="432048">
                <a:tc>
                  <a:txBody>
                    <a:bodyPr/>
                    <a:lstStyle/>
                    <a:p>
                      <a:pPr algn="ctr"/>
                      <a:r>
                        <a:rPr kumimoji="1" lang="ja-JP" altLang="en-US" sz="1400" dirty="0"/>
                        <a:t>３</a:t>
                      </a:r>
                      <a:endParaRPr kumimoji="1" lang="ja-JP" altLang="en-US" sz="1400" dirty="0">
                        <a:latin typeface="HGP創英角ｺﾞｼｯｸUB" pitchFamily="50" charset="-128"/>
                        <a:ea typeface="HGP創英角ｺﾞｼｯｸUB" pitchFamily="50" charset="-128"/>
                      </a:endParaRPr>
                    </a:p>
                  </a:txBody>
                  <a:tcPr anchor="ctr"/>
                </a:tc>
                <a:tc>
                  <a:txBody>
                    <a:bodyPr/>
                    <a:lstStyle/>
                    <a:p>
                      <a:r>
                        <a:rPr lang="ja-JP" altLang="en-US" sz="1400" dirty="0">
                          <a:latin typeface="+mn-ea"/>
                          <a:ea typeface="+mn-ea"/>
                        </a:rPr>
                        <a:t>明確化された重点的なポイントをわかりやすく伝える工夫がされている。</a:t>
                      </a:r>
                    </a:p>
                  </a:txBody>
                  <a:tcPr anchor="ctr"/>
                </a:tc>
                <a:tc>
                  <a:txBody>
                    <a:bodyPr/>
                    <a:lstStyle/>
                    <a:p>
                      <a:endParaRPr kumimoji="1" lang="ja-JP" altLang="en-US" sz="1400" dirty="0">
                        <a:latin typeface="+mn-ea"/>
                        <a:ea typeface="+mn-ea"/>
                      </a:endParaRPr>
                    </a:p>
                  </a:txBody>
                  <a:tcPr anchor="ctr"/>
                </a:tc>
                <a:tc>
                  <a:txBody>
                    <a:bodyPr/>
                    <a:lstStyle/>
                    <a:p>
                      <a:endParaRPr kumimoji="1" lang="ja-JP" altLang="en-US" sz="1400" dirty="0">
                        <a:latin typeface="+mn-ea"/>
                        <a:ea typeface="+mn-ea"/>
                      </a:endParaRPr>
                    </a:p>
                  </a:txBody>
                  <a:tcPr anchor="ctr"/>
                </a:tc>
                <a:extLst>
                  <a:ext uri="{0D108BD9-81ED-4DB2-BD59-A6C34878D82A}">
                    <a16:rowId xmlns:a16="http://schemas.microsoft.com/office/drawing/2014/main" val="10004"/>
                  </a:ext>
                </a:extLst>
              </a:tr>
              <a:tr h="566043">
                <a:tc>
                  <a:txBody>
                    <a:bodyPr/>
                    <a:lstStyle/>
                    <a:p>
                      <a:pPr algn="ctr"/>
                      <a:r>
                        <a:rPr kumimoji="1" lang="ja-JP" altLang="en-US" sz="1400" dirty="0"/>
                        <a:t>４</a:t>
                      </a:r>
                      <a:endParaRPr kumimoji="1" lang="ja-JP" altLang="en-US" sz="1400" dirty="0">
                        <a:latin typeface="HGP創英角ｺﾞｼｯｸUB" pitchFamily="50" charset="-128"/>
                        <a:ea typeface="HGP創英角ｺﾞｼｯｸUB" pitchFamily="50" charset="-128"/>
                      </a:endParaRPr>
                    </a:p>
                  </a:txBody>
                  <a:tcPr anchor="ctr"/>
                </a:tc>
                <a:tc>
                  <a:txBody>
                    <a:bodyPr/>
                    <a:lstStyle/>
                    <a:p>
                      <a:r>
                        <a:rPr lang="ja-JP" altLang="en-US" sz="1400" dirty="0"/>
                        <a:t>サビ菅等の役割・業務を整理し明確に伝え必要性を含め受講者の納得が得られるような講義の工夫がされている。</a:t>
                      </a:r>
                    </a:p>
                  </a:txBody>
                  <a:tcPr anchor="ctr"/>
                </a:tc>
                <a:tc>
                  <a:txBody>
                    <a:bodyPr/>
                    <a:lstStyle/>
                    <a:p>
                      <a:endParaRPr kumimoji="1" lang="ja-JP" altLang="en-US" sz="1400" dirty="0">
                        <a:latin typeface="+mn-ea"/>
                        <a:ea typeface="+mn-ea"/>
                      </a:endParaRPr>
                    </a:p>
                  </a:txBody>
                  <a:tcPr anchor="ctr"/>
                </a:tc>
                <a:tc>
                  <a:txBody>
                    <a:bodyPr/>
                    <a:lstStyle/>
                    <a:p>
                      <a:endParaRPr kumimoji="1" lang="ja-JP" altLang="en-US" sz="1400" dirty="0">
                        <a:latin typeface="+mn-ea"/>
                        <a:ea typeface="+mn-ea"/>
                      </a:endParaRPr>
                    </a:p>
                  </a:txBody>
                  <a:tcPr anchor="ctr"/>
                </a:tc>
                <a:extLst>
                  <a:ext uri="{0D108BD9-81ED-4DB2-BD59-A6C34878D82A}">
                    <a16:rowId xmlns:a16="http://schemas.microsoft.com/office/drawing/2014/main" val="10005"/>
                  </a:ext>
                </a:extLst>
              </a:tr>
              <a:tr h="370061">
                <a:tc>
                  <a:txBody>
                    <a:bodyPr/>
                    <a:lstStyle/>
                    <a:p>
                      <a:pPr algn="ctr"/>
                      <a:r>
                        <a:rPr kumimoji="1" lang="ja-JP" altLang="en-US" sz="1400" dirty="0"/>
                        <a:t>５</a:t>
                      </a:r>
                      <a:endParaRPr kumimoji="1" lang="ja-JP" altLang="en-US" sz="1400" dirty="0">
                        <a:latin typeface="HGP創英角ｺﾞｼｯｸUB" pitchFamily="50" charset="-128"/>
                        <a:ea typeface="HGP創英角ｺﾞｼｯｸUB" pitchFamily="50" charset="-128"/>
                      </a:endParaRPr>
                    </a:p>
                  </a:txBody>
                  <a:tcPr anchor="ctr"/>
                </a:tc>
                <a:tc>
                  <a:txBody>
                    <a:bodyPr/>
                    <a:lstStyle/>
                    <a:p>
                      <a:r>
                        <a:rPr lang="ja-JP" altLang="en-US" sz="1400" dirty="0">
                          <a:latin typeface="+mn-ea"/>
                          <a:ea typeface="+mn-ea"/>
                        </a:rPr>
                        <a:t>受講者の疑問や課題、不満や質疑に十分に答えている。</a:t>
                      </a:r>
                    </a:p>
                  </a:txBody>
                  <a:tcPr anchor="ctr"/>
                </a:tc>
                <a:tc>
                  <a:txBody>
                    <a:bodyPr/>
                    <a:lstStyle/>
                    <a:p>
                      <a:endParaRPr kumimoji="1" lang="ja-JP" altLang="en-US" sz="1400" dirty="0">
                        <a:latin typeface="+mn-ea"/>
                        <a:ea typeface="+mn-ea"/>
                      </a:endParaRPr>
                    </a:p>
                  </a:txBody>
                  <a:tcPr anchor="ctr"/>
                </a:tc>
                <a:tc>
                  <a:txBody>
                    <a:bodyPr/>
                    <a:lstStyle/>
                    <a:p>
                      <a:endParaRPr kumimoji="1" lang="ja-JP" altLang="en-US" sz="1400" dirty="0">
                        <a:latin typeface="+mn-ea"/>
                        <a:ea typeface="+mn-ea"/>
                      </a:endParaRPr>
                    </a:p>
                  </a:txBody>
                  <a:tcPr anchor="ctr"/>
                </a:tc>
                <a:extLst>
                  <a:ext uri="{0D108BD9-81ED-4DB2-BD59-A6C34878D82A}">
                    <a16:rowId xmlns:a16="http://schemas.microsoft.com/office/drawing/2014/main" val="10006"/>
                  </a:ext>
                </a:extLst>
              </a:tr>
              <a:tr h="432601">
                <a:tc>
                  <a:txBody>
                    <a:bodyPr/>
                    <a:lstStyle/>
                    <a:p>
                      <a:pPr algn="ctr"/>
                      <a:r>
                        <a:rPr kumimoji="1" lang="ja-JP" altLang="en-US" sz="1400" dirty="0"/>
                        <a:t>６</a:t>
                      </a:r>
                      <a:endParaRPr kumimoji="1" lang="ja-JP" altLang="en-US" sz="1400" dirty="0">
                        <a:latin typeface="HGP創英角ｺﾞｼｯｸUB" pitchFamily="50" charset="-128"/>
                        <a:ea typeface="HGP創英角ｺﾞｼｯｸUB" pitchFamily="50" charset="-128"/>
                      </a:endParaRPr>
                    </a:p>
                  </a:txBody>
                  <a:tcPr anchor="ctr"/>
                </a:tc>
                <a:tc>
                  <a:txBody>
                    <a:bodyPr/>
                    <a:lstStyle/>
                    <a:p>
                      <a:r>
                        <a:rPr lang="ja-JP" altLang="en-US" sz="1400" dirty="0"/>
                        <a:t>サービス等利用計画や個別支援計画が、そもそもなぜ必要なのかを十分受講者が理解できるような研修となっている。</a:t>
                      </a:r>
                    </a:p>
                  </a:txBody>
                  <a:tcPr anchor="ctr"/>
                </a:tc>
                <a:tc>
                  <a:txBody>
                    <a:bodyPr/>
                    <a:lstStyle/>
                    <a:p>
                      <a:endParaRPr kumimoji="1" lang="ja-JP" altLang="en-US" sz="1400" dirty="0">
                        <a:latin typeface="+mn-ea"/>
                        <a:ea typeface="+mn-ea"/>
                      </a:endParaRPr>
                    </a:p>
                  </a:txBody>
                  <a:tcPr anchor="ctr"/>
                </a:tc>
                <a:tc>
                  <a:txBody>
                    <a:bodyPr/>
                    <a:lstStyle/>
                    <a:p>
                      <a:endParaRPr kumimoji="1" lang="ja-JP" altLang="en-US" sz="1400" dirty="0">
                        <a:latin typeface="+mn-ea"/>
                        <a:ea typeface="+mn-ea"/>
                      </a:endParaRPr>
                    </a:p>
                  </a:txBody>
                  <a:tcPr anchor="ctr"/>
                </a:tc>
                <a:extLst>
                  <a:ext uri="{0D108BD9-81ED-4DB2-BD59-A6C34878D82A}">
                    <a16:rowId xmlns:a16="http://schemas.microsoft.com/office/drawing/2014/main" val="10007"/>
                  </a:ext>
                </a:extLst>
              </a:tr>
              <a:tr h="345936">
                <a:tc>
                  <a:txBody>
                    <a:bodyPr/>
                    <a:lstStyle/>
                    <a:p>
                      <a:pPr algn="ctr"/>
                      <a:r>
                        <a:rPr kumimoji="1" lang="ja-JP" altLang="en-US" sz="1400" dirty="0"/>
                        <a:t>７</a:t>
                      </a:r>
                      <a:endParaRPr kumimoji="1" lang="ja-JP" altLang="en-US" sz="1400" dirty="0">
                        <a:latin typeface="HGP創英角ｺﾞｼｯｸUB" pitchFamily="50" charset="-128"/>
                        <a:ea typeface="HGP創英角ｺﾞｼｯｸUB" pitchFamily="50" charset="-128"/>
                      </a:endParaRPr>
                    </a:p>
                  </a:txBody>
                  <a:tcPr anchor="ctr"/>
                </a:tc>
                <a:tc>
                  <a:txBody>
                    <a:bodyPr/>
                    <a:lstStyle/>
                    <a:p>
                      <a:pPr algn="l" eaLnBrk="1" hangingPunct="1">
                        <a:buFont typeface="Arial" charset="0"/>
                        <a:buNone/>
                      </a:pPr>
                      <a:r>
                        <a:rPr kumimoji="1" lang="ja-JP" altLang="en-US" sz="1400" dirty="0">
                          <a:latin typeface="+mn-ea"/>
                          <a:ea typeface="+mn-ea"/>
                        </a:rPr>
                        <a:t>受講者が研修後にネットワーク形成がしやすいような仕掛けを実施している。</a:t>
                      </a:r>
                      <a:endParaRPr kumimoji="1" lang="en-US" altLang="ja-JP" sz="1400" dirty="0">
                        <a:latin typeface="+mn-ea"/>
                        <a:ea typeface="+mn-ea"/>
                      </a:endParaRPr>
                    </a:p>
                  </a:txBody>
                  <a:tcPr anchor="ctr"/>
                </a:tc>
                <a:tc>
                  <a:txBody>
                    <a:bodyPr/>
                    <a:lstStyle/>
                    <a:p>
                      <a:endParaRPr kumimoji="1" lang="ja-JP" altLang="en-US" sz="1400" dirty="0">
                        <a:latin typeface="+mn-ea"/>
                        <a:ea typeface="+mn-ea"/>
                      </a:endParaRPr>
                    </a:p>
                  </a:txBody>
                  <a:tcPr anchor="ctr"/>
                </a:tc>
                <a:tc>
                  <a:txBody>
                    <a:bodyPr/>
                    <a:lstStyle/>
                    <a:p>
                      <a:endParaRPr kumimoji="1" lang="ja-JP" altLang="en-US" sz="1400" dirty="0">
                        <a:latin typeface="+mn-ea"/>
                        <a:ea typeface="+mn-ea"/>
                      </a:endParaRPr>
                    </a:p>
                  </a:txBody>
                  <a:tcPr anchor="ctr"/>
                </a:tc>
                <a:extLst>
                  <a:ext uri="{0D108BD9-81ED-4DB2-BD59-A6C34878D82A}">
                    <a16:rowId xmlns:a16="http://schemas.microsoft.com/office/drawing/2014/main" val="10008"/>
                  </a:ext>
                </a:extLst>
              </a:tr>
              <a:tr h="360040">
                <a:tc>
                  <a:txBody>
                    <a:bodyPr/>
                    <a:lstStyle/>
                    <a:p>
                      <a:pPr algn="ctr"/>
                      <a:r>
                        <a:rPr kumimoji="1" lang="ja-JP" altLang="en-US" sz="1400" dirty="0"/>
                        <a:t>８</a:t>
                      </a:r>
                      <a:endParaRPr kumimoji="1" lang="ja-JP" altLang="en-US" sz="1400" dirty="0">
                        <a:latin typeface="HGP創英角ｺﾞｼｯｸUB" pitchFamily="50" charset="-128"/>
                        <a:ea typeface="HGP創英角ｺﾞｼｯｸUB" pitchFamily="50" charset="-128"/>
                      </a:endParaRPr>
                    </a:p>
                  </a:txBody>
                  <a:tcPr anchor="ctr"/>
                </a:tc>
                <a:tc>
                  <a:txBody>
                    <a:bodyPr/>
                    <a:lstStyle/>
                    <a:p>
                      <a:r>
                        <a:rPr kumimoji="1" lang="ja-JP" altLang="en-US" sz="1400" dirty="0">
                          <a:latin typeface="+mn-ea"/>
                          <a:ea typeface="+mn-ea"/>
                        </a:rPr>
                        <a:t>受講者がエンパワメントされる研修企画の工夫がされている</a:t>
                      </a:r>
                      <a:endParaRPr lang="ja-JP" altLang="en-US" sz="1400" dirty="0"/>
                    </a:p>
                  </a:txBody>
                  <a:tcPr anchor="ctr"/>
                </a:tc>
                <a:tc>
                  <a:txBody>
                    <a:bodyPr/>
                    <a:lstStyle/>
                    <a:p>
                      <a:endParaRPr kumimoji="1" lang="ja-JP" altLang="en-US" sz="1400" dirty="0">
                        <a:latin typeface="+mn-ea"/>
                        <a:ea typeface="+mn-ea"/>
                      </a:endParaRPr>
                    </a:p>
                  </a:txBody>
                  <a:tcPr anchor="ctr"/>
                </a:tc>
                <a:tc>
                  <a:txBody>
                    <a:bodyPr/>
                    <a:lstStyle/>
                    <a:p>
                      <a:endParaRPr kumimoji="1" lang="ja-JP" altLang="en-US" sz="1400" dirty="0">
                        <a:latin typeface="+mn-ea"/>
                        <a:ea typeface="+mn-ea"/>
                      </a:endParaRPr>
                    </a:p>
                  </a:txBody>
                  <a:tcPr anchor="ctr"/>
                </a:tc>
                <a:extLst>
                  <a:ext uri="{0D108BD9-81ED-4DB2-BD59-A6C34878D82A}">
                    <a16:rowId xmlns:a16="http://schemas.microsoft.com/office/drawing/2014/main" val="10009"/>
                  </a:ext>
                </a:extLst>
              </a:tr>
              <a:tr h="432048">
                <a:tc>
                  <a:txBody>
                    <a:bodyPr/>
                    <a:lstStyle/>
                    <a:p>
                      <a:pPr algn="ctr"/>
                      <a:r>
                        <a:rPr kumimoji="1" lang="ja-JP" altLang="en-US" sz="1400" dirty="0"/>
                        <a:t>９</a:t>
                      </a:r>
                      <a:endParaRPr kumimoji="1" lang="ja-JP" altLang="en-US" sz="1400" dirty="0">
                        <a:latin typeface="HGP創英角ｺﾞｼｯｸUB" pitchFamily="50" charset="-128"/>
                        <a:ea typeface="HGP創英角ｺﾞｼｯｸUB"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相談支援従事者研修とサビ管等研修の共通講義、分野講義の内容が重ならないよう工夫がされている。</a:t>
                      </a:r>
                      <a:endParaRPr lang="ja-JP" altLang="en-US" sz="1400" dirty="0"/>
                    </a:p>
                  </a:txBody>
                  <a:tcPr anchor="ctr"/>
                </a:tc>
                <a:tc>
                  <a:txBody>
                    <a:bodyPr/>
                    <a:lstStyle/>
                    <a:p>
                      <a:endParaRPr kumimoji="1" lang="ja-JP" altLang="en-US" sz="1400" dirty="0">
                        <a:latin typeface="+mn-ea"/>
                        <a:ea typeface="+mn-ea"/>
                      </a:endParaRPr>
                    </a:p>
                  </a:txBody>
                  <a:tcPr anchor="ctr"/>
                </a:tc>
                <a:tc>
                  <a:txBody>
                    <a:bodyPr/>
                    <a:lstStyle/>
                    <a:p>
                      <a:endParaRPr kumimoji="1" lang="ja-JP" altLang="en-US" sz="1400" dirty="0">
                        <a:latin typeface="+mn-ea"/>
                        <a:ea typeface="+mn-ea"/>
                      </a:endParaRPr>
                    </a:p>
                  </a:txBody>
                  <a:tcPr anchor="ctr"/>
                </a:tc>
                <a:extLst>
                  <a:ext uri="{0D108BD9-81ED-4DB2-BD59-A6C34878D82A}">
                    <a16:rowId xmlns:a16="http://schemas.microsoft.com/office/drawing/2014/main" val="10010"/>
                  </a:ext>
                </a:extLst>
              </a:tr>
              <a:tr h="463298">
                <a:tc>
                  <a:txBody>
                    <a:bodyPr/>
                    <a:lstStyle/>
                    <a:p>
                      <a:pPr algn="ctr"/>
                      <a:r>
                        <a:rPr kumimoji="1" lang="ja-JP" altLang="en-US" sz="1400" dirty="0">
                          <a:latin typeface="+mn-lt"/>
                          <a:ea typeface="+mn-ea"/>
                        </a:rPr>
                        <a:t>１０</a:t>
                      </a:r>
                      <a:endParaRPr kumimoji="1" lang="ja-JP" altLang="en-US" sz="1400" dirty="0">
                        <a:latin typeface="HGP創英角ｺﾞｼｯｸUB" pitchFamily="50" charset="-128"/>
                        <a:ea typeface="HGP創英角ｺﾞｼｯｸUB"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latin typeface="+mn-ea"/>
                          <a:ea typeface="+mn-ea"/>
                        </a:rPr>
                        <a:t>サビ菅等研修実施に関して、実施者側の疑問等を企画・運営・講師陣で十分に話し合う機会が持てている。</a:t>
                      </a:r>
                      <a:endParaRPr lang="en-US" altLang="ja-JP" sz="1400" dirty="0">
                        <a:latin typeface="+mn-ea"/>
                        <a:ea typeface="+mn-ea"/>
                      </a:endParaRPr>
                    </a:p>
                  </a:txBody>
                  <a:tcPr anchor="ctr"/>
                </a:tc>
                <a:tc>
                  <a:txBody>
                    <a:bodyPr/>
                    <a:lstStyle/>
                    <a:p>
                      <a:endParaRPr kumimoji="1" lang="ja-JP" altLang="en-US" sz="1400" dirty="0">
                        <a:latin typeface="+mn-ea"/>
                        <a:ea typeface="+mn-ea"/>
                      </a:endParaRPr>
                    </a:p>
                  </a:txBody>
                  <a:tcPr anchor="ctr"/>
                </a:tc>
                <a:tc>
                  <a:txBody>
                    <a:bodyPr/>
                    <a:lstStyle/>
                    <a:p>
                      <a:endParaRPr kumimoji="1" lang="ja-JP" altLang="en-US" sz="1400" dirty="0">
                        <a:latin typeface="+mn-ea"/>
                        <a:ea typeface="+mn-ea"/>
                      </a:endParaRPr>
                    </a:p>
                  </a:txBody>
                  <a:tcPr anchor="ctr"/>
                </a:tc>
                <a:extLst>
                  <a:ext uri="{0D108BD9-81ED-4DB2-BD59-A6C34878D82A}">
                    <a16:rowId xmlns:a16="http://schemas.microsoft.com/office/drawing/2014/main" val="10011"/>
                  </a:ext>
                </a:extLst>
              </a:tr>
            </a:tbl>
          </a:graphicData>
        </a:graphic>
      </p:graphicFrame>
      <p:sp>
        <p:nvSpPr>
          <p:cNvPr id="8194" name="タイトル 1"/>
          <p:cNvSpPr>
            <a:spLocks noGrp="1"/>
          </p:cNvSpPr>
          <p:nvPr>
            <p:ph type="title"/>
          </p:nvPr>
        </p:nvSpPr>
        <p:spPr>
          <a:xfrm>
            <a:off x="1460926" y="213208"/>
            <a:ext cx="6043461" cy="648071"/>
          </a:xfrm>
        </p:spPr>
        <p:txBody>
          <a:bodyPr>
            <a:normAutofit fontScale="90000"/>
          </a:bodyPr>
          <a:lstStyle/>
          <a:p>
            <a:r>
              <a:rPr lang="ja-JP" altLang="en-US" sz="1800" dirty="0"/>
              <a:t>研修実施における課題認識のためのチェック項目例（１）</a:t>
            </a:r>
            <a:br>
              <a:rPr lang="en-US" altLang="ja-JP" sz="1800" dirty="0"/>
            </a:br>
            <a:r>
              <a:rPr lang="ja-JP" altLang="en-US" sz="1800" dirty="0"/>
              <a:t>（サービス管理責任者・児童発達支援管理者研修）</a:t>
            </a:r>
          </a:p>
        </p:txBody>
      </p:sp>
      <p:sp>
        <p:nvSpPr>
          <p:cNvPr id="5" name="テキスト ボックス 4"/>
          <p:cNvSpPr txBox="1"/>
          <p:nvPr/>
        </p:nvSpPr>
        <p:spPr>
          <a:xfrm>
            <a:off x="0" y="6525344"/>
            <a:ext cx="9144000" cy="276999"/>
          </a:xfrm>
          <a:prstGeom prst="rect">
            <a:avLst/>
          </a:prstGeom>
          <a:noFill/>
        </p:spPr>
        <p:txBody>
          <a:bodyPr wrap="square" rtlCol="0">
            <a:spAutoFit/>
          </a:bodyPr>
          <a:lstStyle/>
          <a:p>
            <a:r>
              <a:rPr kumimoji="1" lang="ja-JP" altLang="en-US" sz="1200" dirty="0"/>
              <a:t>平成２６年度サービス管理責任者指導者養成研修資料</a:t>
            </a:r>
            <a:endParaRPr kumimoji="1" lang="en-US" altLang="ja-JP" sz="1200" dirty="0"/>
          </a:p>
        </p:txBody>
      </p:sp>
      <p:sp>
        <p:nvSpPr>
          <p:cNvPr id="2" name="テキスト ボックス 1">
            <a:extLst>
              <a:ext uri="{FF2B5EF4-FFF2-40B4-BE49-F238E27FC236}">
                <a16:creationId xmlns:a16="http://schemas.microsoft.com/office/drawing/2014/main" id="{2BAA06F7-16B2-8AED-3F77-23DA343BC51B}"/>
              </a:ext>
            </a:extLst>
          </p:cNvPr>
          <p:cNvSpPr txBox="1"/>
          <p:nvPr/>
        </p:nvSpPr>
        <p:spPr>
          <a:xfrm>
            <a:off x="107503" y="213208"/>
            <a:ext cx="1059145" cy="584775"/>
          </a:xfrm>
          <a:prstGeom prst="rect">
            <a:avLst/>
          </a:prstGeom>
          <a:noFill/>
        </p:spPr>
        <p:txBody>
          <a:bodyPr wrap="square" rtlCol="0">
            <a:spAutoFit/>
          </a:bodyPr>
          <a:lstStyle/>
          <a:p>
            <a:r>
              <a:rPr kumimoji="1" lang="ja-JP" altLang="en-US" sz="3200" b="1" dirty="0"/>
              <a:t>参考</a:t>
            </a:r>
          </a:p>
        </p:txBody>
      </p:sp>
      <p:sp>
        <p:nvSpPr>
          <p:cNvPr id="9" name="テキスト ボックス 8">
            <a:extLst>
              <a:ext uri="{FF2B5EF4-FFF2-40B4-BE49-F238E27FC236}">
                <a16:creationId xmlns:a16="http://schemas.microsoft.com/office/drawing/2014/main" id="{0C157965-34B2-5762-050B-38A3CB339B33}"/>
              </a:ext>
            </a:extLst>
          </p:cNvPr>
          <p:cNvSpPr txBox="1"/>
          <p:nvPr/>
        </p:nvSpPr>
        <p:spPr>
          <a:xfrm>
            <a:off x="7812360" y="0"/>
            <a:ext cx="1331640" cy="307777"/>
          </a:xfrm>
          <a:prstGeom prst="rect">
            <a:avLst/>
          </a:prstGeom>
          <a:noFill/>
        </p:spPr>
        <p:txBody>
          <a:bodyPr wrap="square" rtlCol="0">
            <a:spAutoFit/>
          </a:bodyPr>
          <a:lstStyle/>
          <a:p>
            <a:pPr algn="ctr"/>
            <a:r>
              <a:rPr kumimoji="1" lang="ja-JP" altLang="en-US" sz="1400" dirty="0"/>
              <a:t>別紙式１－１</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 5"/>
          <p:cNvGraphicFramePr>
            <a:graphicFrameLocks/>
          </p:cNvGraphicFramePr>
          <p:nvPr/>
        </p:nvGraphicFramePr>
        <p:xfrm>
          <a:off x="142843" y="980728"/>
          <a:ext cx="8858313" cy="5607892"/>
        </p:xfrm>
        <a:graphic>
          <a:graphicData uri="http://schemas.openxmlformats.org/drawingml/2006/table">
            <a:tbl>
              <a:tblPr firstRow="1" bandRow="1">
                <a:tableStyleId>{93296810-A885-4BE3-A3E7-6D5BEEA58F35}</a:tableStyleId>
              </a:tblPr>
              <a:tblGrid>
                <a:gridCol w="500066">
                  <a:extLst>
                    <a:ext uri="{9D8B030D-6E8A-4147-A177-3AD203B41FA5}">
                      <a16:colId xmlns:a16="http://schemas.microsoft.com/office/drawing/2014/main" val="20000"/>
                    </a:ext>
                  </a:extLst>
                </a:gridCol>
                <a:gridCol w="7215207">
                  <a:extLst>
                    <a:ext uri="{9D8B030D-6E8A-4147-A177-3AD203B41FA5}">
                      <a16:colId xmlns:a16="http://schemas.microsoft.com/office/drawing/2014/main" val="20001"/>
                    </a:ext>
                  </a:extLst>
                </a:gridCol>
                <a:gridCol w="571520">
                  <a:extLst>
                    <a:ext uri="{9D8B030D-6E8A-4147-A177-3AD203B41FA5}">
                      <a16:colId xmlns:a16="http://schemas.microsoft.com/office/drawing/2014/main" val="20002"/>
                    </a:ext>
                  </a:extLst>
                </a:gridCol>
                <a:gridCol w="571520">
                  <a:extLst>
                    <a:ext uri="{9D8B030D-6E8A-4147-A177-3AD203B41FA5}">
                      <a16:colId xmlns:a16="http://schemas.microsoft.com/office/drawing/2014/main" val="20003"/>
                    </a:ext>
                  </a:extLst>
                </a:gridCol>
              </a:tblGrid>
              <a:tr h="332511">
                <a:tc rowSpan="2">
                  <a:txBody>
                    <a:bodyPr/>
                    <a:lstStyle/>
                    <a:p>
                      <a:pPr algn="ctr"/>
                      <a:endParaRPr kumimoji="1" lang="ja-JP" altLang="en-US" dirty="0"/>
                    </a:p>
                  </a:txBody>
                  <a:tcPr anchor="ctr"/>
                </a:tc>
                <a:tc rowSpan="2">
                  <a:txBody>
                    <a:bodyPr/>
                    <a:lstStyle/>
                    <a:p>
                      <a:pPr algn="ctr"/>
                      <a:r>
                        <a:rPr kumimoji="1" lang="ja-JP" altLang="en-US" sz="1800" dirty="0"/>
                        <a:t>実施事項（課題認識）</a:t>
                      </a:r>
                    </a:p>
                  </a:txBody>
                  <a:tcPr anchor="ctr"/>
                </a:tc>
                <a:tc gridSpan="2">
                  <a:txBody>
                    <a:bodyPr/>
                    <a:lstStyle/>
                    <a:p>
                      <a:pPr algn="ctr"/>
                      <a:r>
                        <a:rPr kumimoji="1" lang="ja-JP" altLang="en-US" sz="1200" dirty="0"/>
                        <a:t>現状</a:t>
                      </a:r>
                      <a:endParaRPr kumimoji="1" lang="en-US" altLang="ja-JP" sz="1200" dirty="0"/>
                    </a:p>
                    <a:p>
                      <a:pPr algn="ctr"/>
                      <a:r>
                        <a:rPr kumimoji="1" lang="ja-JP" altLang="en-US" sz="1200" dirty="0"/>
                        <a:t>（○</a:t>
                      </a:r>
                      <a:r>
                        <a:rPr kumimoji="1" lang="en-US" altLang="ja-JP" sz="1200" dirty="0"/>
                        <a:t>×</a:t>
                      </a:r>
                      <a:r>
                        <a:rPr kumimoji="1" lang="ja-JP" altLang="en-US" sz="1200" dirty="0"/>
                        <a:t>△）</a:t>
                      </a:r>
                    </a:p>
                  </a:txBody>
                  <a:tcPr anchor="ctr"/>
                </a:tc>
                <a:tc hMerge="1">
                  <a:txBody>
                    <a:bodyPr/>
                    <a:lstStyle/>
                    <a:p>
                      <a:endParaRPr kumimoji="1" lang="ja-JP" altLang="en-US"/>
                    </a:p>
                  </a:txBody>
                  <a:tcPr/>
                </a:tc>
                <a:extLst>
                  <a:ext uri="{0D108BD9-81ED-4DB2-BD59-A6C34878D82A}">
                    <a16:rowId xmlns:a16="http://schemas.microsoft.com/office/drawing/2014/main" val="10000"/>
                  </a:ext>
                </a:extLst>
              </a:tr>
              <a:tr h="129912">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200" dirty="0"/>
                        <a:t>全体</a:t>
                      </a:r>
                    </a:p>
                  </a:txBody>
                  <a:tcPr anchor="ctr"/>
                </a:tc>
                <a:tc>
                  <a:txBody>
                    <a:bodyPr/>
                    <a:lstStyle/>
                    <a:p>
                      <a:pPr algn="ctr"/>
                      <a:r>
                        <a:rPr kumimoji="1" lang="ja-JP" altLang="en-US" sz="1200" dirty="0"/>
                        <a:t>分野</a:t>
                      </a:r>
                    </a:p>
                  </a:txBody>
                  <a:tcPr anchor="ctr"/>
                </a:tc>
                <a:extLst>
                  <a:ext uri="{0D108BD9-81ED-4DB2-BD59-A6C34878D82A}">
                    <a16:rowId xmlns:a16="http://schemas.microsoft.com/office/drawing/2014/main" val="10001"/>
                  </a:ext>
                </a:extLst>
              </a:tr>
              <a:tr h="430407">
                <a:tc>
                  <a:txBody>
                    <a:bodyPr/>
                    <a:lstStyle/>
                    <a:p>
                      <a:pPr algn="ctr"/>
                      <a:r>
                        <a:rPr kumimoji="1" lang="ja-JP" altLang="en-US" sz="1400" dirty="0">
                          <a:latin typeface="+mn-ea"/>
                          <a:ea typeface="+mn-ea"/>
                        </a:rPr>
                        <a:t>１</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 typeface="Arial" charset="0"/>
                        <a:buNone/>
                        <a:tabLst/>
                        <a:defRPr/>
                      </a:pPr>
                      <a:r>
                        <a:rPr kumimoji="1" lang="ja-JP" altLang="en-US" sz="1400" dirty="0">
                          <a:latin typeface="+mn-ea"/>
                          <a:ea typeface="+mn-ea"/>
                        </a:rPr>
                        <a:t>研修アンケートを講師・受講者ともに実施集約し、都道府県における研修の企画・運営・内容等に関する課題が整理されている。</a:t>
                      </a:r>
                      <a:endParaRPr kumimoji="1" lang="en-US" altLang="ja-JP" sz="1400" dirty="0">
                        <a:latin typeface="+mn-ea"/>
                        <a:ea typeface="+mn-ea"/>
                      </a:endParaRP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latin typeface="+mn-ea"/>
                        <a:ea typeface="+mn-ea"/>
                      </a:endParaRPr>
                    </a:p>
                  </a:txBody>
                  <a:tcPr anchor="ctr"/>
                </a:tc>
                <a:extLst>
                  <a:ext uri="{0D108BD9-81ED-4DB2-BD59-A6C34878D82A}">
                    <a16:rowId xmlns:a16="http://schemas.microsoft.com/office/drawing/2014/main" val="10002"/>
                  </a:ext>
                </a:extLst>
              </a:tr>
              <a:tr h="476191">
                <a:tc>
                  <a:txBody>
                    <a:bodyPr/>
                    <a:lstStyle/>
                    <a:p>
                      <a:pPr algn="ctr"/>
                      <a:r>
                        <a:rPr kumimoji="1" lang="ja-JP" altLang="en-US" sz="1400" dirty="0">
                          <a:latin typeface="+mn-ea"/>
                          <a:ea typeface="+mn-ea"/>
                        </a:rPr>
                        <a:t>２</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アンケート結果等における課題を、研修の講師全体に周知され共有化されている。</a:t>
                      </a: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latin typeface="+mn-ea"/>
                        <a:ea typeface="+mn-ea"/>
                      </a:endParaRPr>
                    </a:p>
                  </a:txBody>
                  <a:tcPr anchor="ctr"/>
                </a:tc>
                <a:extLst>
                  <a:ext uri="{0D108BD9-81ED-4DB2-BD59-A6C34878D82A}">
                    <a16:rowId xmlns:a16="http://schemas.microsoft.com/office/drawing/2014/main" val="10003"/>
                  </a:ext>
                </a:extLst>
              </a:tr>
              <a:tr h="430407">
                <a:tc>
                  <a:txBody>
                    <a:bodyPr/>
                    <a:lstStyle/>
                    <a:p>
                      <a:pPr algn="ctr"/>
                      <a:r>
                        <a:rPr kumimoji="1" lang="ja-JP" altLang="en-US" sz="1400" dirty="0">
                          <a:latin typeface="+mn-ea"/>
                          <a:ea typeface="+mn-ea"/>
                        </a:rPr>
                        <a:t>３</a:t>
                      </a:r>
                    </a:p>
                  </a:txBody>
                  <a:tcPr anchor="ctr"/>
                </a:tc>
                <a:tc>
                  <a:txBody>
                    <a:bodyPr/>
                    <a:lstStyle/>
                    <a:p>
                      <a:pPr algn="l" eaLnBrk="1" hangingPunct="1">
                        <a:buFont typeface="Arial" charset="0"/>
                        <a:buNone/>
                      </a:pPr>
                      <a:r>
                        <a:rPr lang="ja-JP" altLang="en-US" sz="1400" dirty="0">
                          <a:latin typeface="+mn-ea"/>
                          <a:ea typeface="+mn-ea"/>
                        </a:rPr>
                        <a:t>研修課題が把握され、改善・解決するための検討と今後の実施事項が確認され進められている。</a:t>
                      </a:r>
                      <a:endParaRPr lang="en-US" altLang="ja-JP" sz="1400" dirty="0">
                        <a:latin typeface="+mn-ea"/>
                        <a:ea typeface="+mn-ea"/>
                      </a:endParaRP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latin typeface="+mn-ea"/>
                        <a:ea typeface="+mn-ea"/>
                      </a:endParaRPr>
                    </a:p>
                  </a:txBody>
                  <a:tcPr anchor="ctr"/>
                </a:tc>
                <a:extLst>
                  <a:ext uri="{0D108BD9-81ED-4DB2-BD59-A6C34878D82A}">
                    <a16:rowId xmlns:a16="http://schemas.microsoft.com/office/drawing/2014/main" val="10004"/>
                  </a:ext>
                </a:extLst>
              </a:tr>
              <a:tr h="430407">
                <a:tc>
                  <a:txBody>
                    <a:bodyPr/>
                    <a:lstStyle/>
                    <a:p>
                      <a:pPr algn="ctr"/>
                      <a:r>
                        <a:rPr kumimoji="1" lang="ja-JP" altLang="en-US" sz="1400" dirty="0">
                          <a:latin typeface="+mn-ea"/>
                          <a:ea typeface="+mn-ea"/>
                        </a:rPr>
                        <a:t>４</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 typeface="Arial" charset="0"/>
                        <a:buNone/>
                        <a:tabLst/>
                        <a:defRPr/>
                      </a:pPr>
                      <a:r>
                        <a:rPr lang="ja-JP" altLang="en-US" sz="1400" dirty="0">
                          <a:latin typeface="+mn-ea"/>
                          <a:ea typeface="+mn-ea"/>
                        </a:rPr>
                        <a:t>都道府県による専門的な研修や地域における実践的な研修など、現任者へのフォローアップ研修が実施されているか。</a:t>
                      </a: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latin typeface="+mn-ea"/>
                        <a:ea typeface="+mn-ea"/>
                      </a:endParaRPr>
                    </a:p>
                  </a:txBody>
                  <a:tcPr anchor="ctr"/>
                </a:tc>
                <a:extLst>
                  <a:ext uri="{0D108BD9-81ED-4DB2-BD59-A6C34878D82A}">
                    <a16:rowId xmlns:a16="http://schemas.microsoft.com/office/drawing/2014/main" val="10005"/>
                  </a:ext>
                </a:extLst>
              </a:tr>
              <a:tr h="430407">
                <a:tc>
                  <a:txBody>
                    <a:bodyPr/>
                    <a:lstStyle/>
                    <a:p>
                      <a:pPr algn="ctr"/>
                      <a:r>
                        <a:rPr kumimoji="1" lang="ja-JP" altLang="en-US" sz="1400" dirty="0">
                          <a:latin typeface="+mn-ea"/>
                          <a:ea typeface="+mn-ea"/>
                        </a:rPr>
                        <a:t>５</a:t>
                      </a:r>
                    </a:p>
                  </a:txBody>
                  <a:tcPr anchor="ctr"/>
                </a:tc>
                <a:tc>
                  <a:txBody>
                    <a:bodyPr/>
                    <a:lstStyle/>
                    <a:p>
                      <a:pPr algn="l" eaLnBrk="1" hangingPunct="1">
                        <a:buFont typeface="Arial" charset="0"/>
                        <a:buNone/>
                      </a:pPr>
                      <a:r>
                        <a:rPr kumimoji="1" lang="ja-JP" altLang="en-US" sz="1400" dirty="0">
                          <a:latin typeface="+mn-ea"/>
                          <a:ea typeface="+mn-ea"/>
                        </a:rPr>
                        <a:t>ＯＪＴが養成研修と有機的に結びついて実施されている。</a:t>
                      </a: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latin typeface="+mn-ea"/>
                        <a:ea typeface="+mn-ea"/>
                      </a:endParaRPr>
                    </a:p>
                  </a:txBody>
                  <a:tcPr anchor="ctr"/>
                </a:tc>
                <a:extLst>
                  <a:ext uri="{0D108BD9-81ED-4DB2-BD59-A6C34878D82A}">
                    <a16:rowId xmlns:a16="http://schemas.microsoft.com/office/drawing/2014/main" val="10006"/>
                  </a:ext>
                </a:extLst>
              </a:tr>
              <a:tr h="430407">
                <a:tc>
                  <a:txBody>
                    <a:bodyPr/>
                    <a:lstStyle/>
                    <a:p>
                      <a:pPr algn="ctr"/>
                      <a:r>
                        <a:rPr kumimoji="1" lang="ja-JP" altLang="en-US" sz="1400" dirty="0">
                          <a:latin typeface="+mn-ea"/>
                          <a:ea typeface="+mn-ea"/>
                        </a:rPr>
                        <a:t>６</a:t>
                      </a:r>
                    </a:p>
                  </a:txBody>
                  <a:tcPr anchor="ctr"/>
                </a:tc>
                <a:tc>
                  <a:txBody>
                    <a:bodyPr/>
                    <a:lstStyle/>
                    <a:p>
                      <a:pPr eaLnBrk="1" hangingPunct="1">
                        <a:buFont typeface="Arial" charset="0"/>
                        <a:buNone/>
                      </a:pPr>
                      <a:r>
                        <a:rPr kumimoji="1" lang="ja-JP" altLang="en-US" sz="1400" dirty="0">
                          <a:latin typeface="+mn-ea"/>
                          <a:ea typeface="+mn-ea"/>
                        </a:rPr>
                        <a:t>事例選定の視点が明確であり、事例のポイントが押さえられわかりやすく伝えられている。</a:t>
                      </a:r>
                    </a:p>
                  </a:txBody>
                  <a:tcPr anchor="ctr"/>
                </a:tc>
                <a:tc>
                  <a:txBody>
                    <a:bodyPr/>
                    <a:lstStyle/>
                    <a:p>
                      <a:pPr algn="ctr"/>
                      <a:endParaRPr kumimoji="1" lang="ja-JP" altLang="en-US" sz="1400" dirty="0">
                        <a:latin typeface="+mn-ea"/>
                        <a:ea typeface="+mn-ea"/>
                      </a:endParaRPr>
                    </a:p>
                  </a:txBody>
                  <a:tcPr anchor="ctr">
                    <a:solidFill>
                      <a:schemeClr val="bg2">
                        <a:lumMod val="75000"/>
                      </a:schemeClr>
                    </a:solidFill>
                  </a:tcPr>
                </a:tc>
                <a:tc>
                  <a:txBody>
                    <a:bodyPr/>
                    <a:lstStyle/>
                    <a:p>
                      <a:pPr algn="ctr"/>
                      <a:endParaRPr kumimoji="1" lang="ja-JP" altLang="en-US" sz="1400" dirty="0">
                        <a:latin typeface="+mn-ea"/>
                        <a:ea typeface="+mn-ea"/>
                      </a:endParaRPr>
                    </a:p>
                  </a:txBody>
                  <a:tcPr anchor="ctr"/>
                </a:tc>
                <a:extLst>
                  <a:ext uri="{0D108BD9-81ED-4DB2-BD59-A6C34878D82A}">
                    <a16:rowId xmlns:a16="http://schemas.microsoft.com/office/drawing/2014/main" val="10007"/>
                  </a:ext>
                </a:extLst>
              </a:tr>
              <a:tr h="456278">
                <a:tc>
                  <a:txBody>
                    <a:bodyPr/>
                    <a:lstStyle/>
                    <a:p>
                      <a:pPr algn="ctr"/>
                      <a:r>
                        <a:rPr kumimoji="1" lang="ja-JP" altLang="en-US" sz="1400" dirty="0">
                          <a:latin typeface="+mn-ea"/>
                          <a:ea typeface="+mn-ea"/>
                        </a:rPr>
                        <a:t>７</a:t>
                      </a:r>
                    </a:p>
                  </a:txBody>
                  <a:tcPr anchor="ctr"/>
                </a:tc>
                <a:tc>
                  <a:txBody>
                    <a:bodyPr/>
                    <a:lstStyle/>
                    <a:p>
                      <a:pPr eaLnBrk="1" hangingPunct="1">
                        <a:buFont typeface="Arial" charset="0"/>
                        <a:buNone/>
                      </a:pPr>
                      <a:r>
                        <a:rPr kumimoji="1" lang="ja-JP" altLang="en-US" sz="1400" dirty="0">
                          <a:latin typeface="+mn-ea"/>
                          <a:ea typeface="+mn-ea"/>
                        </a:rPr>
                        <a:t>現場に即した実務的な演習が実施され、ファシリによって差異ができないよう工夫がされている。</a:t>
                      </a:r>
                    </a:p>
                  </a:txBody>
                  <a:tcPr anchor="ctr"/>
                </a:tc>
                <a:tc>
                  <a:txBody>
                    <a:bodyPr/>
                    <a:lstStyle/>
                    <a:p>
                      <a:pPr algn="ctr"/>
                      <a:endParaRPr kumimoji="1" lang="ja-JP" altLang="en-US" sz="1400" dirty="0">
                        <a:latin typeface="+mn-ea"/>
                        <a:ea typeface="+mn-ea"/>
                      </a:endParaRPr>
                    </a:p>
                  </a:txBody>
                  <a:tcPr anchor="ctr">
                    <a:solidFill>
                      <a:schemeClr val="bg2">
                        <a:lumMod val="75000"/>
                      </a:schemeClr>
                    </a:solidFill>
                  </a:tcPr>
                </a:tc>
                <a:tc>
                  <a:txBody>
                    <a:bodyPr/>
                    <a:lstStyle/>
                    <a:p>
                      <a:pPr algn="ctr"/>
                      <a:endParaRPr kumimoji="1" lang="ja-JP" altLang="en-US" sz="1400" dirty="0">
                        <a:latin typeface="+mn-ea"/>
                        <a:ea typeface="+mn-ea"/>
                      </a:endParaRPr>
                    </a:p>
                  </a:txBody>
                  <a:tcPr anchor="ctr"/>
                </a:tc>
                <a:extLst>
                  <a:ext uri="{0D108BD9-81ED-4DB2-BD59-A6C34878D82A}">
                    <a16:rowId xmlns:a16="http://schemas.microsoft.com/office/drawing/2014/main" val="10008"/>
                  </a:ext>
                </a:extLst>
              </a:tr>
              <a:tr h="430407">
                <a:tc>
                  <a:txBody>
                    <a:bodyPr/>
                    <a:lstStyle/>
                    <a:p>
                      <a:pPr algn="ctr"/>
                      <a:r>
                        <a:rPr kumimoji="1" lang="ja-JP" altLang="en-US" sz="1400" dirty="0">
                          <a:latin typeface="+mn-ea"/>
                          <a:ea typeface="+mn-ea"/>
                        </a:rPr>
                        <a:t>８</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 typeface="Arial" charset="0"/>
                        <a:buNone/>
                        <a:tabLst/>
                        <a:defRPr/>
                      </a:pPr>
                      <a:r>
                        <a:rPr lang="ja-JP" altLang="en-US" sz="1400" dirty="0">
                          <a:latin typeface="+mn-ea"/>
                          <a:ea typeface="+mn-ea"/>
                        </a:rPr>
                        <a:t>個別支援会議やサービス担当者会議などのロールプレイなどの工夫が盛り込まれている。</a:t>
                      </a:r>
                      <a:endParaRPr lang="en-US" altLang="ja-JP" sz="1400" dirty="0">
                        <a:latin typeface="+mn-ea"/>
                        <a:ea typeface="+mn-ea"/>
                      </a:endParaRPr>
                    </a:p>
                  </a:txBody>
                  <a:tcPr anchor="ctr"/>
                </a:tc>
                <a:tc>
                  <a:txBody>
                    <a:bodyPr/>
                    <a:lstStyle/>
                    <a:p>
                      <a:pPr algn="ctr"/>
                      <a:endParaRPr kumimoji="1" lang="ja-JP" altLang="en-US" sz="1400" dirty="0">
                        <a:latin typeface="+mn-ea"/>
                        <a:ea typeface="+mn-ea"/>
                      </a:endParaRPr>
                    </a:p>
                  </a:txBody>
                  <a:tcPr anchor="ctr">
                    <a:solidFill>
                      <a:schemeClr val="bg2">
                        <a:lumMod val="75000"/>
                      </a:schemeClr>
                    </a:solidFill>
                  </a:tcPr>
                </a:tc>
                <a:tc>
                  <a:txBody>
                    <a:bodyPr/>
                    <a:lstStyle/>
                    <a:p>
                      <a:pPr algn="ctr"/>
                      <a:endParaRPr kumimoji="1" lang="ja-JP" altLang="en-US" sz="1400" dirty="0">
                        <a:latin typeface="+mn-ea"/>
                        <a:ea typeface="+mn-ea"/>
                      </a:endParaRPr>
                    </a:p>
                  </a:txBody>
                  <a:tcPr anchor="ctr"/>
                </a:tc>
                <a:extLst>
                  <a:ext uri="{0D108BD9-81ED-4DB2-BD59-A6C34878D82A}">
                    <a16:rowId xmlns:a16="http://schemas.microsoft.com/office/drawing/2014/main" val="10009"/>
                  </a:ext>
                </a:extLst>
              </a:tr>
              <a:tr h="430407">
                <a:tc>
                  <a:txBody>
                    <a:bodyPr/>
                    <a:lstStyle/>
                    <a:p>
                      <a:pPr algn="ctr"/>
                      <a:r>
                        <a:rPr kumimoji="1" lang="ja-JP" altLang="en-US" sz="1400" dirty="0">
                          <a:latin typeface="+mn-ea"/>
                          <a:ea typeface="+mn-ea"/>
                        </a:rPr>
                        <a:t>９</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 typeface="Arial" charset="0"/>
                        <a:buNone/>
                        <a:tabLst/>
                        <a:defRPr/>
                      </a:pPr>
                      <a:r>
                        <a:rPr lang="ja-JP" altLang="en-US" sz="1400" dirty="0">
                          <a:latin typeface="+mn-ea"/>
                          <a:ea typeface="+mn-ea"/>
                        </a:rPr>
                        <a:t>受講者のバラツキに対して、グループ分け等その他について工夫がなされている。</a:t>
                      </a:r>
                      <a:endParaRPr lang="en-US" altLang="ja-JP" sz="1400" dirty="0">
                        <a:latin typeface="+mn-ea"/>
                        <a:ea typeface="+mn-ea"/>
                      </a:endParaRPr>
                    </a:p>
                  </a:txBody>
                  <a:tcPr anchor="ctr"/>
                </a:tc>
                <a:tc>
                  <a:txBody>
                    <a:bodyPr/>
                    <a:lstStyle/>
                    <a:p>
                      <a:pPr algn="ctr"/>
                      <a:endParaRPr kumimoji="1" lang="ja-JP" altLang="en-US" sz="1400" dirty="0">
                        <a:latin typeface="+mn-ea"/>
                        <a:ea typeface="+mn-ea"/>
                      </a:endParaRPr>
                    </a:p>
                  </a:txBody>
                  <a:tcPr anchor="ctr">
                    <a:solidFill>
                      <a:schemeClr val="bg2">
                        <a:lumMod val="75000"/>
                      </a:schemeClr>
                    </a:solidFill>
                  </a:tcPr>
                </a:tc>
                <a:tc>
                  <a:txBody>
                    <a:bodyPr/>
                    <a:lstStyle/>
                    <a:p>
                      <a:pPr algn="ctr"/>
                      <a:endParaRPr kumimoji="1" lang="ja-JP" altLang="en-US" sz="1400" dirty="0">
                        <a:latin typeface="+mn-ea"/>
                        <a:ea typeface="+mn-ea"/>
                      </a:endParaRPr>
                    </a:p>
                  </a:txBody>
                  <a:tcPr anchor="ctr"/>
                </a:tc>
                <a:extLst>
                  <a:ext uri="{0D108BD9-81ED-4DB2-BD59-A6C34878D82A}">
                    <a16:rowId xmlns:a16="http://schemas.microsoft.com/office/drawing/2014/main" val="10010"/>
                  </a:ext>
                </a:extLst>
              </a:tr>
              <a:tr h="481389">
                <a:tc>
                  <a:txBody>
                    <a:bodyPr/>
                    <a:lstStyle/>
                    <a:p>
                      <a:pPr algn="ctr"/>
                      <a:r>
                        <a:rPr kumimoji="1" lang="ja-JP" altLang="en-US" sz="1400" dirty="0">
                          <a:latin typeface="+mn-ea"/>
                          <a:ea typeface="+mn-ea"/>
                        </a:rPr>
                        <a:t>１０</a:t>
                      </a:r>
                    </a:p>
                  </a:txBody>
                  <a:tcPr anchor="ctr"/>
                </a:tc>
                <a:tc>
                  <a:txBody>
                    <a:bodyPr/>
                    <a:lstStyle/>
                    <a:p>
                      <a:r>
                        <a:rPr lang="ja-JP" altLang="en-US" sz="1400" dirty="0"/>
                        <a:t>受講者に対して、研修終了後の分野ごとに有用な研修の情報等が提供されるような工夫がされている。</a:t>
                      </a:r>
                    </a:p>
                  </a:txBody>
                  <a:tcPr anchor="ctr"/>
                </a:tc>
                <a:tc>
                  <a:txBody>
                    <a:bodyPr/>
                    <a:lstStyle/>
                    <a:p>
                      <a:pPr algn="ctr"/>
                      <a:endParaRPr kumimoji="1" lang="ja-JP" altLang="en-US" sz="1400" dirty="0">
                        <a:latin typeface="+mn-ea"/>
                        <a:ea typeface="+mn-ea"/>
                      </a:endParaRPr>
                    </a:p>
                  </a:txBody>
                  <a:tcPr anchor="ctr">
                    <a:solidFill>
                      <a:schemeClr val="bg2">
                        <a:lumMod val="75000"/>
                      </a:schemeClr>
                    </a:solidFill>
                  </a:tcPr>
                </a:tc>
                <a:tc>
                  <a:txBody>
                    <a:bodyPr/>
                    <a:lstStyle/>
                    <a:p>
                      <a:pPr algn="ctr"/>
                      <a:endParaRPr kumimoji="1" lang="ja-JP" altLang="en-US" sz="1400" dirty="0">
                        <a:latin typeface="+mn-ea"/>
                        <a:ea typeface="+mn-ea"/>
                      </a:endParaRPr>
                    </a:p>
                  </a:txBody>
                  <a:tcPr anchor="ctr"/>
                </a:tc>
                <a:extLst>
                  <a:ext uri="{0D108BD9-81ED-4DB2-BD59-A6C34878D82A}">
                    <a16:rowId xmlns:a16="http://schemas.microsoft.com/office/drawing/2014/main" val="10011"/>
                  </a:ext>
                </a:extLst>
              </a:tr>
            </a:tbl>
          </a:graphicData>
        </a:graphic>
      </p:graphicFrame>
      <p:sp>
        <p:nvSpPr>
          <p:cNvPr id="9218" name="タイトル 1"/>
          <p:cNvSpPr>
            <a:spLocks noGrp="1"/>
          </p:cNvSpPr>
          <p:nvPr>
            <p:ph type="title"/>
          </p:nvPr>
        </p:nvSpPr>
        <p:spPr>
          <a:xfrm>
            <a:off x="30949" y="148514"/>
            <a:ext cx="8715375" cy="648071"/>
          </a:xfrm>
        </p:spPr>
        <p:txBody>
          <a:bodyPr/>
          <a:lstStyle/>
          <a:p>
            <a:r>
              <a:rPr lang="ja-JP" altLang="en-US" sz="1800" dirty="0"/>
              <a:t>研修実施における課題認識のためのチェック項目例（２）</a:t>
            </a:r>
            <a:br>
              <a:rPr lang="en-US" altLang="ja-JP" sz="1800" dirty="0"/>
            </a:br>
            <a:r>
              <a:rPr lang="ja-JP" altLang="en-US" sz="1800" dirty="0"/>
              <a:t>（サービス管理責任者・児童発達支援管理者研修）</a:t>
            </a:r>
          </a:p>
        </p:txBody>
      </p:sp>
      <p:sp>
        <p:nvSpPr>
          <p:cNvPr id="8" name="テキスト ボックス 7"/>
          <p:cNvSpPr txBox="1"/>
          <p:nvPr/>
        </p:nvSpPr>
        <p:spPr>
          <a:xfrm>
            <a:off x="7812360" y="0"/>
            <a:ext cx="1331640" cy="307777"/>
          </a:xfrm>
          <a:prstGeom prst="rect">
            <a:avLst/>
          </a:prstGeom>
          <a:noFill/>
        </p:spPr>
        <p:txBody>
          <a:bodyPr wrap="square" rtlCol="0">
            <a:spAutoFit/>
          </a:bodyPr>
          <a:lstStyle/>
          <a:p>
            <a:pPr algn="ctr"/>
            <a:r>
              <a:rPr kumimoji="1" lang="ja-JP" altLang="en-US" sz="1400" dirty="0"/>
              <a:t>別紙式１－２</a:t>
            </a:r>
          </a:p>
        </p:txBody>
      </p:sp>
      <p:cxnSp>
        <p:nvCxnSpPr>
          <p:cNvPr id="3" name="直線コネクタ 2"/>
          <p:cNvCxnSpPr>
            <a:cxnSpLocks/>
          </p:cNvCxnSpPr>
          <p:nvPr/>
        </p:nvCxnSpPr>
        <p:spPr>
          <a:xfrm flipH="1">
            <a:off x="7860050" y="4174023"/>
            <a:ext cx="563801" cy="241459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94A94413-719A-F0CC-E20D-2747AE8820D7}"/>
              </a:ext>
            </a:extLst>
          </p:cNvPr>
          <p:cNvSpPr txBox="1"/>
          <p:nvPr/>
        </p:nvSpPr>
        <p:spPr>
          <a:xfrm>
            <a:off x="0" y="6525344"/>
            <a:ext cx="9144000" cy="276999"/>
          </a:xfrm>
          <a:prstGeom prst="rect">
            <a:avLst/>
          </a:prstGeom>
          <a:noFill/>
        </p:spPr>
        <p:txBody>
          <a:bodyPr wrap="square" rtlCol="0">
            <a:spAutoFit/>
          </a:bodyPr>
          <a:lstStyle/>
          <a:p>
            <a:r>
              <a:rPr kumimoji="1" lang="ja-JP" altLang="en-US" sz="1200" dirty="0"/>
              <a:t>平成２６年度サービス管理責任者指導者養成研修資料</a:t>
            </a:r>
            <a:endParaRPr kumimoji="1" lang="en-US" altLang="ja-JP" sz="12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 5"/>
          <p:cNvGraphicFramePr>
            <a:graphicFrameLocks/>
          </p:cNvGraphicFramePr>
          <p:nvPr/>
        </p:nvGraphicFramePr>
        <p:xfrm>
          <a:off x="142843" y="692696"/>
          <a:ext cx="8858313" cy="5756605"/>
        </p:xfrm>
        <a:graphic>
          <a:graphicData uri="http://schemas.openxmlformats.org/drawingml/2006/table">
            <a:tbl>
              <a:tblPr firstRow="1" bandRow="1">
                <a:tableStyleId>{93296810-A885-4BE3-A3E7-6D5BEEA58F35}</a:tableStyleId>
              </a:tblPr>
              <a:tblGrid>
                <a:gridCol w="500066">
                  <a:extLst>
                    <a:ext uri="{9D8B030D-6E8A-4147-A177-3AD203B41FA5}">
                      <a16:colId xmlns:a16="http://schemas.microsoft.com/office/drawing/2014/main" val="20000"/>
                    </a:ext>
                  </a:extLst>
                </a:gridCol>
                <a:gridCol w="7215207">
                  <a:extLst>
                    <a:ext uri="{9D8B030D-6E8A-4147-A177-3AD203B41FA5}">
                      <a16:colId xmlns:a16="http://schemas.microsoft.com/office/drawing/2014/main" val="20001"/>
                    </a:ext>
                  </a:extLst>
                </a:gridCol>
                <a:gridCol w="571520">
                  <a:extLst>
                    <a:ext uri="{9D8B030D-6E8A-4147-A177-3AD203B41FA5}">
                      <a16:colId xmlns:a16="http://schemas.microsoft.com/office/drawing/2014/main" val="20002"/>
                    </a:ext>
                  </a:extLst>
                </a:gridCol>
                <a:gridCol w="571520">
                  <a:extLst>
                    <a:ext uri="{9D8B030D-6E8A-4147-A177-3AD203B41FA5}">
                      <a16:colId xmlns:a16="http://schemas.microsoft.com/office/drawing/2014/main" val="20003"/>
                    </a:ext>
                  </a:extLst>
                </a:gridCol>
              </a:tblGrid>
              <a:tr h="332511">
                <a:tc rowSpan="2">
                  <a:txBody>
                    <a:bodyPr/>
                    <a:lstStyle/>
                    <a:p>
                      <a:pPr algn="ctr"/>
                      <a:endParaRPr kumimoji="1" lang="ja-JP" altLang="en-US" dirty="0"/>
                    </a:p>
                  </a:txBody>
                  <a:tcPr anchor="ctr"/>
                </a:tc>
                <a:tc rowSpan="2">
                  <a:txBody>
                    <a:bodyPr/>
                    <a:lstStyle/>
                    <a:p>
                      <a:pPr algn="ctr"/>
                      <a:r>
                        <a:rPr kumimoji="1" lang="ja-JP" altLang="en-US" sz="2000" dirty="0"/>
                        <a:t>実施事項（課題認識）</a:t>
                      </a:r>
                    </a:p>
                  </a:txBody>
                  <a:tcPr anchor="ctr"/>
                </a:tc>
                <a:tc gridSpan="2">
                  <a:txBody>
                    <a:bodyPr/>
                    <a:lstStyle/>
                    <a:p>
                      <a:pPr algn="ctr"/>
                      <a:r>
                        <a:rPr kumimoji="1" lang="ja-JP" altLang="en-US" sz="1400" dirty="0"/>
                        <a:t>現状</a:t>
                      </a:r>
                      <a:endParaRPr kumimoji="1" lang="en-US" altLang="ja-JP" sz="1400" dirty="0"/>
                    </a:p>
                    <a:p>
                      <a:pPr algn="ctr"/>
                      <a:r>
                        <a:rPr kumimoji="1" lang="ja-JP" altLang="en-US" sz="1400" dirty="0"/>
                        <a:t>（○</a:t>
                      </a:r>
                      <a:r>
                        <a:rPr kumimoji="1" lang="en-US" altLang="ja-JP" sz="1400" dirty="0"/>
                        <a:t>×</a:t>
                      </a:r>
                      <a:r>
                        <a:rPr kumimoji="1" lang="ja-JP" altLang="en-US" sz="1400" dirty="0"/>
                        <a:t>△）</a:t>
                      </a:r>
                    </a:p>
                  </a:txBody>
                  <a:tcPr anchor="ctr"/>
                </a:tc>
                <a:tc hMerge="1">
                  <a:txBody>
                    <a:bodyPr/>
                    <a:lstStyle/>
                    <a:p>
                      <a:endParaRPr kumimoji="1" lang="ja-JP" altLang="en-US"/>
                    </a:p>
                  </a:txBody>
                  <a:tcPr/>
                </a:tc>
                <a:extLst>
                  <a:ext uri="{0D108BD9-81ED-4DB2-BD59-A6C34878D82A}">
                    <a16:rowId xmlns:a16="http://schemas.microsoft.com/office/drawing/2014/main" val="10000"/>
                  </a:ext>
                </a:extLst>
              </a:tr>
              <a:tr h="129912">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200" dirty="0"/>
                        <a:t>全体</a:t>
                      </a:r>
                    </a:p>
                  </a:txBody>
                  <a:tcPr anchor="ctr"/>
                </a:tc>
                <a:tc>
                  <a:txBody>
                    <a:bodyPr/>
                    <a:lstStyle/>
                    <a:p>
                      <a:pPr algn="ctr"/>
                      <a:r>
                        <a:rPr kumimoji="1" lang="ja-JP" altLang="en-US" sz="1200" dirty="0"/>
                        <a:t>分野</a:t>
                      </a:r>
                    </a:p>
                  </a:txBody>
                  <a:tcPr anchor="ctr"/>
                </a:tc>
                <a:extLst>
                  <a:ext uri="{0D108BD9-81ED-4DB2-BD59-A6C34878D82A}">
                    <a16:rowId xmlns:a16="http://schemas.microsoft.com/office/drawing/2014/main" val="10001"/>
                  </a:ext>
                </a:extLst>
              </a:tr>
              <a:tr h="430407">
                <a:tc>
                  <a:txBody>
                    <a:bodyPr/>
                    <a:lstStyle/>
                    <a:p>
                      <a:pPr algn="ctr"/>
                      <a:r>
                        <a:rPr kumimoji="1" lang="ja-JP" altLang="en-US" sz="1400" dirty="0">
                          <a:latin typeface="+mn-ea"/>
                          <a:ea typeface="+mn-ea"/>
                        </a:rPr>
                        <a:t>１</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latin typeface="+mn-ea"/>
                          <a:ea typeface="+mn-ea"/>
                        </a:rPr>
                        <a:t>都道府県あるいは協議会において、人材育成のビジョンや戦略が明確になっているか。</a:t>
                      </a:r>
                      <a:endParaRPr lang="en-US" altLang="ja-JP" sz="1400" dirty="0">
                        <a:latin typeface="+mn-ea"/>
                        <a:ea typeface="+mn-ea"/>
                      </a:endParaRP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solidFill>
                          <a:schemeClr val="bg2">
                            <a:lumMod val="75000"/>
                          </a:schemeClr>
                        </a:solidFill>
                        <a:latin typeface="+mn-ea"/>
                        <a:ea typeface="+mn-ea"/>
                      </a:endParaRPr>
                    </a:p>
                  </a:txBody>
                  <a:tcPr anchor="ctr">
                    <a:solidFill>
                      <a:schemeClr val="bg2">
                        <a:lumMod val="75000"/>
                      </a:schemeClr>
                    </a:solidFill>
                  </a:tcPr>
                </a:tc>
                <a:extLst>
                  <a:ext uri="{0D108BD9-81ED-4DB2-BD59-A6C34878D82A}">
                    <a16:rowId xmlns:a16="http://schemas.microsoft.com/office/drawing/2014/main" val="10002"/>
                  </a:ext>
                </a:extLst>
              </a:tr>
              <a:tr h="476191">
                <a:tc>
                  <a:txBody>
                    <a:bodyPr/>
                    <a:lstStyle/>
                    <a:p>
                      <a:pPr algn="ctr"/>
                      <a:r>
                        <a:rPr kumimoji="1" lang="ja-JP" altLang="en-US" sz="1400" dirty="0">
                          <a:latin typeface="+mn-ea"/>
                          <a:ea typeface="+mn-ea"/>
                        </a:rPr>
                        <a:t>２</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 typeface="Arial" charset="0"/>
                        <a:buNone/>
                        <a:tabLst/>
                        <a:defRPr/>
                      </a:pPr>
                      <a:r>
                        <a:rPr lang="ja-JP" altLang="en-US" sz="1400" dirty="0">
                          <a:latin typeface="+mn-ea"/>
                          <a:ea typeface="+mn-ea"/>
                        </a:rPr>
                        <a:t>１を明確にするに当たって、都道府県自立支援協議会等での検討がされているか。</a:t>
                      </a:r>
                      <a:endParaRPr lang="en-US" altLang="ja-JP" sz="1400" dirty="0">
                        <a:latin typeface="+mn-ea"/>
                        <a:ea typeface="+mn-ea"/>
                      </a:endParaRP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solidFill>
                          <a:schemeClr val="bg2">
                            <a:lumMod val="75000"/>
                          </a:schemeClr>
                        </a:solidFill>
                        <a:latin typeface="+mn-ea"/>
                        <a:ea typeface="+mn-ea"/>
                      </a:endParaRPr>
                    </a:p>
                  </a:txBody>
                  <a:tcPr anchor="ctr">
                    <a:solidFill>
                      <a:schemeClr val="bg2">
                        <a:lumMod val="75000"/>
                      </a:schemeClr>
                    </a:solidFill>
                  </a:tcPr>
                </a:tc>
                <a:extLst>
                  <a:ext uri="{0D108BD9-81ED-4DB2-BD59-A6C34878D82A}">
                    <a16:rowId xmlns:a16="http://schemas.microsoft.com/office/drawing/2014/main" val="10003"/>
                  </a:ext>
                </a:extLst>
              </a:tr>
              <a:tr h="430407">
                <a:tc>
                  <a:txBody>
                    <a:bodyPr/>
                    <a:lstStyle/>
                    <a:p>
                      <a:pPr algn="ctr"/>
                      <a:r>
                        <a:rPr kumimoji="1" lang="ja-JP" altLang="en-US" sz="1400" dirty="0">
                          <a:latin typeface="+mn-ea"/>
                          <a:ea typeface="+mn-ea"/>
                        </a:rPr>
                        <a:t>３</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 typeface="Arial" charset="0"/>
                        <a:buNone/>
                        <a:tabLst/>
                        <a:defRPr/>
                      </a:pPr>
                      <a:r>
                        <a:rPr lang="ja-JP" altLang="en-US" sz="1400" dirty="0">
                          <a:latin typeface="+mn-ea"/>
                          <a:ea typeface="+mn-ea"/>
                        </a:rPr>
                        <a:t>都道府県の自立支援協議会にサビ管等について</a:t>
                      </a:r>
                      <a:r>
                        <a:rPr kumimoji="1" lang="ja-JP" altLang="en-US" sz="1400" dirty="0">
                          <a:latin typeface="+mn-ea"/>
                          <a:ea typeface="+mn-ea"/>
                        </a:rPr>
                        <a:t>企画運営や人材育成について話し合われる部門があり機能しているか。</a:t>
                      </a: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solidFill>
                          <a:schemeClr val="bg2">
                            <a:lumMod val="75000"/>
                          </a:schemeClr>
                        </a:solidFill>
                        <a:latin typeface="+mn-ea"/>
                        <a:ea typeface="+mn-ea"/>
                      </a:endParaRPr>
                    </a:p>
                  </a:txBody>
                  <a:tcPr anchor="ctr">
                    <a:solidFill>
                      <a:schemeClr val="bg2">
                        <a:lumMod val="75000"/>
                      </a:schemeClr>
                    </a:solidFill>
                  </a:tcPr>
                </a:tc>
                <a:extLst>
                  <a:ext uri="{0D108BD9-81ED-4DB2-BD59-A6C34878D82A}">
                    <a16:rowId xmlns:a16="http://schemas.microsoft.com/office/drawing/2014/main" val="10004"/>
                  </a:ext>
                </a:extLst>
              </a:tr>
              <a:tr h="430407">
                <a:tc>
                  <a:txBody>
                    <a:bodyPr/>
                    <a:lstStyle/>
                    <a:p>
                      <a:pPr algn="ctr"/>
                      <a:r>
                        <a:rPr kumimoji="1" lang="ja-JP" altLang="en-US" sz="1400" dirty="0">
                          <a:latin typeface="+mn-ea"/>
                          <a:ea typeface="+mn-ea"/>
                        </a:rPr>
                        <a:t>４</a:t>
                      </a:r>
                    </a:p>
                  </a:txBody>
                  <a:tcPr anchor="ctr"/>
                </a:tc>
                <a:tc>
                  <a:txBody>
                    <a:bodyPr/>
                    <a:lstStyle/>
                    <a:p>
                      <a:pPr algn="l" eaLnBrk="1" hangingPunct="1">
                        <a:buFont typeface="Arial" charset="0"/>
                        <a:buNone/>
                      </a:pPr>
                      <a:r>
                        <a:rPr kumimoji="1" lang="ja-JP" altLang="en-US" sz="1400" dirty="0">
                          <a:latin typeface="+mn-ea"/>
                          <a:ea typeface="+mn-ea"/>
                        </a:rPr>
                        <a:t>都道府県においてサビ管等の必要数や受講者数を推計しながら、計画的に講師やファシリの養成が実施されている。</a:t>
                      </a: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solidFill>
                          <a:schemeClr val="bg2">
                            <a:lumMod val="75000"/>
                          </a:schemeClr>
                        </a:solidFill>
                        <a:latin typeface="+mn-ea"/>
                        <a:ea typeface="+mn-ea"/>
                      </a:endParaRPr>
                    </a:p>
                  </a:txBody>
                  <a:tcPr anchor="ctr">
                    <a:solidFill>
                      <a:schemeClr val="bg2">
                        <a:lumMod val="75000"/>
                      </a:schemeClr>
                    </a:solidFill>
                  </a:tcPr>
                </a:tc>
                <a:extLst>
                  <a:ext uri="{0D108BD9-81ED-4DB2-BD59-A6C34878D82A}">
                    <a16:rowId xmlns:a16="http://schemas.microsoft.com/office/drawing/2014/main" val="10005"/>
                  </a:ext>
                </a:extLst>
              </a:tr>
              <a:tr h="430407">
                <a:tc>
                  <a:txBody>
                    <a:bodyPr/>
                    <a:lstStyle/>
                    <a:p>
                      <a:pPr algn="ctr"/>
                      <a:r>
                        <a:rPr kumimoji="1" lang="ja-JP" altLang="en-US" sz="1400" dirty="0">
                          <a:latin typeface="+mn-ea"/>
                          <a:ea typeface="+mn-ea"/>
                        </a:rPr>
                        <a:t>５</a:t>
                      </a:r>
                    </a:p>
                  </a:txBody>
                  <a:tcPr anchor="ctr"/>
                </a:tc>
                <a:tc>
                  <a:txBody>
                    <a:bodyPr/>
                    <a:lstStyle/>
                    <a:p>
                      <a:pPr algn="l" eaLnBrk="1" hangingPunct="1">
                        <a:buFont typeface="Arial" charset="0"/>
                        <a:buNone/>
                      </a:pPr>
                      <a:r>
                        <a:rPr kumimoji="1" lang="ja-JP" altLang="en-US" sz="1400" dirty="0">
                          <a:latin typeface="+mn-ea"/>
                          <a:ea typeface="+mn-ea"/>
                        </a:rPr>
                        <a:t>県内講師やファシリを育成</a:t>
                      </a:r>
                      <a:r>
                        <a:rPr kumimoji="1" lang="ja-JP" altLang="en-US" sz="1400">
                          <a:latin typeface="+mn-ea"/>
                          <a:ea typeface="+mn-ea"/>
                        </a:rPr>
                        <a:t>する工夫や研修がされて</a:t>
                      </a:r>
                      <a:r>
                        <a:rPr kumimoji="1" lang="ja-JP" altLang="en-US" sz="1400" dirty="0">
                          <a:latin typeface="+mn-ea"/>
                          <a:ea typeface="+mn-ea"/>
                        </a:rPr>
                        <a:t>いるか。</a:t>
                      </a: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solidFill>
                          <a:schemeClr val="bg2">
                            <a:lumMod val="75000"/>
                          </a:schemeClr>
                        </a:solidFill>
                        <a:latin typeface="+mn-ea"/>
                        <a:ea typeface="+mn-ea"/>
                      </a:endParaRPr>
                    </a:p>
                  </a:txBody>
                  <a:tcPr anchor="ctr">
                    <a:solidFill>
                      <a:schemeClr val="bg2">
                        <a:lumMod val="75000"/>
                      </a:schemeClr>
                    </a:solidFill>
                  </a:tcPr>
                </a:tc>
                <a:extLst>
                  <a:ext uri="{0D108BD9-81ED-4DB2-BD59-A6C34878D82A}">
                    <a16:rowId xmlns:a16="http://schemas.microsoft.com/office/drawing/2014/main" val="10006"/>
                  </a:ext>
                </a:extLst>
              </a:tr>
              <a:tr h="430407">
                <a:tc>
                  <a:txBody>
                    <a:bodyPr/>
                    <a:lstStyle/>
                    <a:p>
                      <a:pPr algn="ctr"/>
                      <a:r>
                        <a:rPr kumimoji="1" lang="ja-JP" altLang="en-US" sz="1400" dirty="0">
                          <a:latin typeface="+mn-ea"/>
                          <a:ea typeface="+mn-ea"/>
                        </a:rPr>
                        <a:t>６</a:t>
                      </a:r>
                    </a:p>
                  </a:txBody>
                  <a:tcPr anchor="ctr"/>
                </a:tc>
                <a:tc>
                  <a:txBody>
                    <a:bodyPr/>
                    <a:lstStyle/>
                    <a:p>
                      <a:pPr eaLnBrk="1" hangingPunct="1">
                        <a:buFont typeface="Arial" charset="0"/>
                        <a:buNone/>
                      </a:pPr>
                      <a:r>
                        <a:rPr kumimoji="1" lang="ja-JP" altLang="en-US" sz="1400" dirty="0">
                          <a:latin typeface="+mn-ea"/>
                          <a:ea typeface="+mn-ea"/>
                        </a:rPr>
                        <a:t>都道府県と委託先（指定先）あるいは講師陣との協働で研修の企画・運営が実施されている。</a:t>
                      </a: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solidFill>
                          <a:schemeClr val="bg2">
                            <a:lumMod val="75000"/>
                          </a:schemeClr>
                        </a:solidFill>
                        <a:latin typeface="+mn-ea"/>
                        <a:ea typeface="+mn-ea"/>
                      </a:endParaRPr>
                    </a:p>
                  </a:txBody>
                  <a:tcPr anchor="ctr">
                    <a:solidFill>
                      <a:schemeClr val="bg2">
                        <a:lumMod val="75000"/>
                      </a:schemeClr>
                    </a:solidFill>
                  </a:tcPr>
                </a:tc>
                <a:extLst>
                  <a:ext uri="{0D108BD9-81ED-4DB2-BD59-A6C34878D82A}">
                    <a16:rowId xmlns:a16="http://schemas.microsoft.com/office/drawing/2014/main" val="10007"/>
                  </a:ext>
                </a:extLst>
              </a:tr>
              <a:tr h="456278">
                <a:tc>
                  <a:txBody>
                    <a:bodyPr/>
                    <a:lstStyle/>
                    <a:p>
                      <a:pPr algn="ctr"/>
                      <a:r>
                        <a:rPr kumimoji="1" lang="ja-JP" altLang="en-US" sz="1400" dirty="0">
                          <a:latin typeface="+mn-ea"/>
                          <a:ea typeface="+mn-ea"/>
                        </a:rPr>
                        <a:t>７</a:t>
                      </a:r>
                    </a:p>
                  </a:txBody>
                  <a:tcPr anchor="ctr"/>
                </a:tc>
                <a:tc>
                  <a:txBody>
                    <a:bodyPr/>
                    <a:lstStyle/>
                    <a:p>
                      <a:pPr eaLnBrk="1" hangingPunct="1">
                        <a:buFont typeface="Arial" charset="0"/>
                        <a:buNone/>
                      </a:pPr>
                      <a:r>
                        <a:rPr kumimoji="1" lang="ja-JP" altLang="en-US" sz="1400" dirty="0">
                          <a:latin typeface="+mn-ea"/>
                          <a:ea typeface="+mn-ea"/>
                        </a:rPr>
                        <a:t>都道府県と委託先（指定先）あるいは講師陣は、密に連携をとり研修内容の工夫や改善が行われている。</a:t>
                      </a: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solidFill>
                          <a:schemeClr val="bg2">
                            <a:lumMod val="75000"/>
                          </a:schemeClr>
                        </a:solidFill>
                        <a:latin typeface="+mn-ea"/>
                        <a:ea typeface="+mn-ea"/>
                      </a:endParaRPr>
                    </a:p>
                  </a:txBody>
                  <a:tcPr anchor="ctr">
                    <a:solidFill>
                      <a:schemeClr val="bg2">
                        <a:lumMod val="75000"/>
                      </a:schemeClr>
                    </a:solidFill>
                  </a:tcPr>
                </a:tc>
                <a:extLst>
                  <a:ext uri="{0D108BD9-81ED-4DB2-BD59-A6C34878D82A}">
                    <a16:rowId xmlns:a16="http://schemas.microsoft.com/office/drawing/2014/main" val="10008"/>
                  </a:ext>
                </a:extLst>
              </a:tr>
              <a:tr h="430407">
                <a:tc>
                  <a:txBody>
                    <a:bodyPr/>
                    <a:lstStyle/>
                    <a:p>
                      <a:pPr algn="ctr"/>
                      <a:r>
                        <a:rPr kumimoji="1" lang="ja-JP" altLang="en-US" sz="1400" dirty="0">
                          <a:latin typeface="+mn-ea"/>
                          <a:ea typeface="+mn-ea"/>
                        </a:rPr>
                        <a:t>８</a:t>
                      </a:r>
                    </a:p>
                  </a:txBody>
                  <a:tcPr anchor="ctr"/>
                </a:tc>
                <a:tc>
                  <a:txBody>
                    <a:bodyPr/>
                    <a:lstStyle/>
                    <a:p>
                      <a:r>
                        <a:rPr lang="ja-JP" altLang="en-US" sz="1400" dirty="0"/>
                        <a:t>分野別に差ができないように打ち合わせを実施したり共通のマニュアル等を作成するなどの取り組みをしている。</a:t>
                      </a: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solidFill>
                          <a:schemeClr val="bg2">
                            <a:lumMod val="75000"/>
                          </a:schemeClr>
                        </a:solidFill>
                        <a:latin typeface="+mn-ea"/>
                        <a:ea typeface="+mn-ea"/>
                      </a:endParaRPr>
                    </a:p>
                  </a:txBody>
                  <a:tcPr anchor="ctr">
                    <a:solidFill>
                      <a:schemeClr val="bg2">
                        <a:lumMod val="75000"/>
                      </a:schemeClr>
                    </a:solidFill>
                  </a:tcPr>
                </a:tc>
                <a:extLst>
                  <a:ext uri="{0D108BD9-81ED-4DB2-BD59-A6C34878D82A}">
                    <a16:rowId xmlns:a16="http://schemas.microsoft.com/office/drawing/2014/main" val="10009"/>
                  </a:ext>
                </a:extLst>
              </a:tr>
              <a:tr h="430407">
                <a:tc>
                  <a:txBody>
                    <a:bodyPr/>
                    <a:lstStyle/>
                    <a:p>
                      <a:pPr algn="ctr"/>
                      <a:r>
                        <a:rPr kumimoji="1" lang="ja-JP" altLang="en-US" sz="1400" dirty="0">
                          <a:latin typeface="+mn-ea"/>
                          <a:ea typeface="+mn-ea"/>
                        </a:rPr>
                        <a:t>９</a:t>
                      </a:r>
                    </a:p>
                  </a:txBody>
                  <a:tcPr anchor="ctr"/>
                </a:tc>
                <a:tc>
                  <a:txBody>
                    <a:bodyPr/>
                    <a:lstStyle/>
                    <a:p>
                      <a:pPr eaLnBrk="1" hangingPunct="1">
                        <a:buFont typeface="Arial" charset="0"/>
                        <a:buNone/>
                      </a:pPr>
                      <a:r>
                        <a:rPr kumimoji="1" lang="ja-JP" altLang="en-US" sz="1400" dirty="0">
                          <a:latin typeface="+mn-ea"/>
                          <a:ea typeface="+mn-ea"/>
                        </a:rPr>
                        <a:t>相談支援の講師とサービス管理責任者等の講師などが研修企画等で一緒に検討するなどの工夫がされている。</a:t>
                      </a: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solidFill>
                          <a:schemeClr val="bg2">
                            <a:lumMod val="75000"/>
                          </a:schemeClr>
                        </a:solidFill>
                        <a:latin typeface="+mn-ea"/>
                        <a:ea typeface="+mn-ea"/>
                      </a:endParaRPr>
                    </a:p>
                  </a:txBody>
                  <a:tcPr anchor="ctr">
                    <a:solidFill>
                      <a:schemeClr val="bg2">
                        <a:lumMod val="75000"/>
                      </a:schemeClr>
                    </a:solidFill>
                  </a:tcPr>
                </a:tc>
                <a:extLst>
                  <a:ext uri="{0D108BD9-81ED-4DB2-BD59-A6C34878D82A}">
                    <a16:rowId xmlns:a16="http://schemas.microsoft.com/office/drawing/2014/main" val="10010"/>
                  </a:ext>
                </a:extLst>
              </a:tr>
              <a:tr h="481389">
                <a:tc>
                  <a:txBody>
                    <a:bodyPr/>
                    <a:lstStyle/>
                    <a:p>
                      <a:pPr algn="ctr"/>
                      <a:r>
                        <a:rPr kumimoji="1" lang="ja-JP" altLang="en-US" sz="1400" dirty="0">
                          <a:latin typeface="+mn-ea"/>
                          <a:ea typeface="+mn-ea"/>
                        </a:rPr>
                        <a:t>１０</a:t>
                      </a:r>
                    </a:p>
                  </a:txBody>
                  <a:tcPr anchor="ctr"/>
                </a:tc>
                <a:tc>
                  <a:txBody>
                    <a:bodyPr/>
                    <a:lstStyle/>
                    <a:p>
                      <a:pPr eaLnBrk="1" hangingPunct="1">
                        <a:buFont typeface="Arial" charset="0"/>
                        <a:buNone/>
                      </a:pPr>
                      <a:r>
                        <a:rPr kumimoji="1" lang="ja-JP" altLang="en-US" sz="1400" dirty="0">
                          <a:latin typeface="+mn-ea"/>
                          <a:ea typeface="+mn-ea"/>
                        </a:rPr>
                        <a:t>研修の実施要綱を十分に理解し、企画者・講師が共通の認識の上でポイントを押さえた講習になっている。（講義・演習の目的の明確化）</a:t>
                      </a: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solidFill>
                          <a:schemeClr val="bg2">
                            <a:lumMod val="75000"/>
                          </a:schemeClr>
                        </a:solidFill>
                        <a:latin typeface="+mn-ea"/>
                        <a:ea typeface="+mn-ea"/>
                      </a:endParaRPr>
                    </a:p>
                  </a:txBody>
                  <a:tcPr anchor="ctr">
                    <a:solidFill>
                      <a:schemeClr val="bg2">
                        <a:lumMod val="75000"/>
                      </a:schemeClr>
                    </a:solidFill>
                  </a:tcPr>
                </a:tc>
                <a:extLst>
                  <a:ext uri="{0D108BD9-81ED-4DB2-BD59-A6C34878D82A}">
                    <a16:rowId xmlns:a16="http://schemas.microsoft.com/office/drawing/2014/main" val="10011"/>
                  </a:ext>
                </a:extLst>
              </a:tr>
            </a:tbl>
          </a:graphicData>
        </a:graphic>
      </p:graphicFrame>
      <p:sp>
        <p:nvSpPr>
          <p:cNvPr id="9218" name="タイトル 1"/>
          <p:cNvSpPr>
            <a:spLocks noGrp="1"/>
          </p:cNvSpPr>
          <p:nvPr>
            <p:ph type="title"/>
          </p:nvPr>
        </p:nvSpPr>
        <p:spPr>
          <a:xfrm>
            <a:off x="933" y="3764"/>
            <a:ext cx="8715375" cy="648071"/>
          </a:xfrm>
        </p:spPr>
        <p:txBody>
          <a:bodyPr/>
          <a:lstStyle/>
          <a:p>
            <a:r>
              <a:rPr lang="ja-JP" altLang="en-US" sz="1800" dirty="0"/>
              <a:t>研修実施における課題認識のためのチェック項目例（３）</a:t>
            </a:r>
            <a:br>
              <a:rPr lang="en-US" altLang="ja-JP" sz="1800" dirty="0"/>
            </a:br>
            <a:r>
              <a:rPr lang="ja-JP" altLang="en-US" sz="1800" dirty="0"/>
              <a:t>（サービス管理責任者・児童発達支援管理者研修）</a:t>
            </a:r>
          </a:p>
        </p:txBody>
      </p:sp>
      <p:sp>
        <p:nvSpPr>
          <p:cNvPr id="8" name="テキスト ボックス 7"/>
          <p:cNvSpPr txBox="1"/>
          <p:nvPr/>
        </p:nvSpPr>
        <p:spPr>
          <a:xfrm>
            <a:off x="7378262" y="0"/>
            <a:ext cx="1765738" cy="307777"/>
          </a:xfrm>
          <a:prstGeom prst="rect">
            <a:avLst/>
          </a:prstGeom>
          <a:noFill/>
        </p:spPr>
        <p:txBody>
          <a:bodyPr wrap="square" rtlCol="0">
            <a:spAutoFit/>
          </a:bodyPr>
          <a:lstStyle/>
          <a:p>
            <a:pPr algn="ctr"/>
            <a:r>
              <a:rPr kumimoji="1" lang="ja-JP" altLang="en-US" sz="1400" dirty="0"/>
              <a:t>別紙様式１－３</a:t>
            </a:r>
          </a:p>
        </p:txBody>
      </p:sp>
      <p:cxnSp>
        <p:nvCxnSpPr>
          <p:cNvPr id="9" name="直線コネクタ 8"/>
          <p:cNvCxnSpPr/>
          <p:nvPr/>
        </p:nvCxnSpPr>
        <p:spPr>
          <a:xfrm flipH="1">
            <a:off x="8478180" y="1484784"/>
            <a:ext cx="513420" cy="489654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CB9A337D-353C-78F3-1B75-48670C4960D3}"/>
              </a:ext>
            </a:extLst>
          </p:cNvPr>
          <p:cNvSpPr txBox="1"/>
          <p:nvPr/>
        </p:nvSpPr>
        <p:spPr>
          <a:xfrm>
            <a:off x="0" y="6525344"/>
            <a:ext cx="9144000" cy="276999"/>
          </a:xfrm>
          <a:prstGeom prst="rect">
            <a:avLst/>
          </a:prstGeom>
          <a:noFill/>
        </p:spPr>
        <p:txBody>
          <a:bodyPr wrap="square" rtlCol="0">
            <a:spAutoFit/>
          </a:bodyPr>
          <a:lstStyle/>
          <a:p>
            <a:r>
              <a:rPr kumimoji="1" lang="ja-JP" altLang="en-US" sz="1200" dirty="0"/>
              <a:t>平成２６年度サービス管理責任者指導者養成研修資料</a:t>
            </a:r>
            <a:endParaRPr kumimoji="1" lang="en-US" altLang="ja-JP" sz="1200" dirty="0"/>
          </a:p>
        </p:txBody>
      </p:sp>
    </p:spTree>
    <p:extLst>
      <p:ext uri="{BB962C8B-B14F-4D97-AF65-F5344CB8AC3E}">
        <p14:creationId xmlns:p14="http://schemas.microsoft.com/office/powerpoint/2010/main" val="17035368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 5"/>
          <p:cNvGraphicFramePr>
            <a:graphicFrameLocks/>
          </p:cNvGraphicFramePr>
          <p:nvPr>
            <p:extLst>
              <p:ext uri="{D42A27DB-BD31-4B8C-83A1-F6EECF244321}">
                <p14:modId xmlns:p14="http://schemas.microsoft.com/office/powerpoint/2010/main" val="3197161647"/>
              </p:ext>
            </p:extLst>
          </p:nvPr>
        </p:nvGraphicFramePr>
        <p:xfrm>
          <a:off x="232852" y="2136224"/>
          <a:ext cx="8510227" cy="4405848"/>
        </p:xfrm>
        <a:graphic>
          <a:graphicData uri="http://schemas.openxmlformats.org/drawingml/2006/table">
            <a:tbl>
              <a:tblPr firstRow="1" bandRow="1">
                <a:tableStyleId>{5940675A-B579-460E-94D1-54222C63F5DA}</a:tableStyleId>
              </a:tblPr>
              <a:tblGrid>
                <a:gridCol w="4255113">
                  <a:extLst>
                    <a:ext uri="{9D8B030D-6E8A-4147-A177-3AD203B41FA5}">
                      <a16:colId xmlns:a16="http://schemas.microsoft.com/office/drawing/2014/main" val="20000"/>
                    </a:ext>
                  </a:extLst>
                </a:gridCol>
                <a:gridCol w="4255114">
                  <a:extLst>
                    <a:ext uri="{9D8B030D-6E8A-4147-A177-3AD203B41FA5}">
                      <a16:colId xmlns:a16="http://schemas.microsoft.com/office/drawing/2014/main" val="20001"/>
                    </a:ext>
                  </a:extLst>
                </a:gridCol>
              </a:tblGrid>
              <a:tr h="284191">
                <a:tc gridSpan="2">
                  <a:txBody>
                    <a:bodyPr/>
                    <a:lstStyle/>
                    <a:p>
                      <a:r>
                        <a:rPr lang="ja-JP" altLang="en-US" sz="1400" dirty="0"/>
                        <a:t>１全体的課題の整理と対応策</a:t>
                      </a:r>
                    </a:p>
                  </a:txBody>
                  <a:tcPr anchor="ctr"/>
                </a:tc>
                <a:tc hMerge="1">
                  <a:txBody>
                    <a:bodyPr/>
                    <a:lstStyle/>
                    <a:p>
                      <a:pPr eaLnBrk="1" hangingPunct="1">
                        <a:buFont typeface="Arial" charset="0"/>
                        <a:buNone/>
                      </a:pPr>
                      <a:endParaRPr lang="en-US" altLang="ja-JP" sz="1400" dirty="0">
                        <a:latin typeface="+mn-ea"/>
                        <a:ea typeface="+mn-ea"/>
                      </a:endParaRPr>
                    </a:p>
                  </a:txBody>
                  <a:tcPr anchor="ctr"/>
                </a:tc>
                <a:extLst>
                  <a:ext uri="{0D108BD9-81ED-4DB2-BD59-A6C34878D82A}">
                    <a16:rowId xmlns:a16="http://schemas.microsoft.com/office/drawing/2014/main" val="10000"/>
                  </a:ext>
                </a:extLst>
              </a:tr>
              <a:tr h="321528">
                <a:tc>
                  <a:txBody>
                    <a:bodyPr/>
                    <a:lstStyle/>
                    <a:p>
                      <a:r>
                        <a:rPr lang="ja-JP" altLang="en-US" sz="1400" dirty="0"/>
                        <a:t>課題等</a:t>
                      </a:r>
                    </a:p>
                  </a:txBody>
                  <a:tcPr anchor="ctr"/>
                </a:tc>
                <a:tc>
                  <a:txBody>
                    <a:bodyPr/>
                    <a:lstStyle/>
                    <a:p>
                      <a:r>
                        <a:rPr lang="ja-JP" altLang="en-US" sz="1400" dirty="0"/>
                        <a:t>対応策</a:t>
                      </a:r>
                    </a:p>
                  </a:txBody>
                  <a:tcPr anchor="ctr"/>
                </a:tc>
                <a:extLst>
                  <a:ext uri="{0D108BD9-81ED-4DB2-BD59-A6C34878D82A}">
                    <a16:rowId xmlns:a16="http://schemas.microsoft.com/office/drawing/2014/main" val="10001"/>
                  </a:ext>
                </a:extLst>
              </a:tr>
              <a:tr h="1477793">
                <a:tc>
                  <a:txBody>
                    <a:bodyPr/>
                    <a:lstStyle/>
                    <a:p>
                      <a:r>
                        <a:rPr lang="ja-JP" altLang="en-US" sz="1400" dirty="0"/>
                        <a:t>・</a:t>
                      </a:r>
                      <a:endParaRPr lang="en-US" altLang="ja-JP" sz="1400" dirty="0"/>
                    </a:p>
                    <a:p>
                      <a:r>
                        <a:rPr lang="ja-JP" altLang="en-US" sz="1400" dirty="0"/>
                        <a:t>・</a:t>
                      </a:r>
                      <a:endParaRPr lang="en-US" altLang="ja-JP" sz="1400" dirty="0"/>
                    </a:p>
                    <a:p>
                      <a:r>
                        <a:rPr lang="ja-JP" altLang="en-US" sz="1400" dirty="0"/>
                        <a:t>・</a:t>
                      </a:r>
                      <a:endParaRPr lang="en-US" altLang="ja-JP" sz="1400" dirty="0"/>
                    </a:p>
                    <a:p>
                      <a:r>
                        <a:rPr lang="ja-JP" altLang="en-US" sz="1400" dirty="0"/>
                        <a:t>・</a:t>
                      </a:r>
                      <a:endParaRPr lang="en-US" altLang="ja-JP" sz="1400" dirty="0"/>
                    </a:p>
                    <a:p>
                      <a:r>
                        <a:rPr lang="ja-JP" altLang="en-US" sz="1400" dirty="0"/>
                        <a:t>・</a:t>
                      </a:r>
                      <a:endParaRPr lang="en-US" altLang="ja-JP" sz="1400" dirty="0"/>
                    </a:p>
                    <a:p>
                      <a:r>
                        <a:rPr lang="ja-JP" altLang="en-US" sz="1400" dirty="0"/>
                        <a:t>・</a:t>
                      </a:r>
                      <a:endParaRPr lang="en-US" altLang="ja-JP" sz="1400" dirty="0"/>
                    </a:p>
                    <a:p>
                      <a:endParaRPr lang="en-US" altLang="ja-JP" sz="1400" dirty="0">
                        <a:latin typeface="+mn-ea"/>
                        <a:ea typeface="+mn-ea"/>
                      </a:endParaRPr>
                    </a:p>
                  </a:txBody>
                  <a:tcPr anchor="ctr"/>
                </a:tc>
                <a:tc>
                  <a:txBody>
                    <a:bodyPr/>
                    <a:lstStyle/>
                    <a:p>
                      <a:r>
                        <a:rPr lang="ja-JP" altLang="en-US" sz="1400" dirty="0">
                          <a:latin typeface="+mn-ea"/>
                          <a:ea typeface="+mn-ea"/>
                        </a:rPr>
                        <a:t>・</a:t>
                      </a:r>
                      <a:endParaRPr lang="en-US" altLang="ja-JP" sz="1400" dirty="0">
                        <a:latin typeface="+mn-ea"/>
                        <a:ea typeface="+mn-ea"/>
                      </a:endParaRPr>
                    </a:p>
                    <a:p>
                      <a:r>
                        <a:rPr lang="ja-JP" altLang="en-US" sz="1400" dirty="0">
                          <a:latin typeface="+mn-ea"/>
                          <a:ea typeface="+mn-ea"/>
                        </a:rPr>
                        <a:t>・</a:t>
                      </a:r>
                      <a:endParaRPr lang="en-US" altLang="ja-JP" sz="1400" dirty="0">
                        <a:latin typeface="+mn-ea"/>
                        <a:ea typeface="+mn-ea"/>
                      </a:endParaRPr>
                    </a:p>
                    <a:p>
                      <a:r>
                        <a:rPr lang="ja-JP" altLang="en-US" sz="1400" dirty="0">
                          <a:latin typeface="+mn-ea"/>
                          <a:ea typeface="+mn-ea"/>
                        </a:rPr>
                        <a:t>・</a:t>
                      </a:r>
                      <a:endParaRPr lang="en-US" altLang="ja-JP" sz="1400" dirty="0">
                        <a:latin typeface="+mn-ea"/>
                        <a:ea typeface="+mn-ea"/>
                      </a:endParaRPr>
                    </a:p>
                    <a:p>
                      <a:r>
                        <a:rPr lang="ja-JP" altLang="en-US" sz="1400" dirty="0">
                          <a:latin typeface="+mn-ea"/>
                          <a:ea typeface="+mn-ea"/>
                        </a:rPr>
                        <a:t>・</a:t>
                      </a:r>
                      <a:endParaRPr lang="en-US" altLang="ja-JP" sz="1400" dirty="0">
                        <a:latin typeface="+mn-ea"/>
                        <a:ea typeface="+mn-ea"/>
                      </a:endParaRPr>
                    </a:p>
                    <a:p>
                      <a:r>
                        <a:rPr lang="ja-JP" altLang="en-US" sz="1400" dirty="0">
                          <a:latin typeface="+mn-ea"/>
                          <a:ea typeface="+mn-ea"/>
                        </a:rPr>
                        <a:t>・</a:t>
                      </a:r>
                      <a:endParaRPr lang="en-US" altLang="ja-JP" sz="1400" dirty="0">
                        <a:latin typeface="+mn-ea"/>
                        <a:ea typeface="+mn-ea"/>
                      </a:endParaRPr>
                    </a:p>
                    <a:p>
                      <a:r>
                        <a:rPr lang="ja-JP" altLang="en-US" sz="1400" dirty="0">
                          <a:latin typeface="+mn-ea"/>
                          <a:ea typeface="+mn-ea"/>
                        </a:rPr>
                        <a:t>・</a:t>
                      </a:r>
                    </a:p>
                  </a:txBody>
                  <a:tcPr/>
                </a:tc>
                <a:extLst>
                  <a:ext uri="{0D108BD9-81ED-4DB2-BD59-A6C34878D82A}">
                    <a16:rowId xmlns:a16="http://schemas.microsoft.com/office/drawing/2014/main" val="10002"/>
                  </a:ext>
                </a:extLst>
              </a:tr>
              <a:tr h="28419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２分野的課題の整理と対応策</a:t>
                      </a:r>
                      <a:endParaRPr lang="ja-JP" altLang="en-US" sz="1400" b="1" dirty="0"/>
                    </a:p>
                  </a:txBody>
                  <a:tcPr anchor="ctr"/>
                </a:tc>
                <a:tc hMerge="1">
                  <a:txBody>
                    <a:bodyPr/>
                    <a:lstStyle/>
                    <a:p>
                      <a:endParaRPr lang="ja-JP" altLang="en-US" sz="1400" dirty="0"/>
                    </a:p>
                  </a:txBody>
                  <a:tcPr anchor="ctr"/>
                </a:tc>
                <a:extLst>
                  <a:ext uri="{0D108BD9-81ED-4DB2-BD59-A6C34878D82A}">
                    <a16:rowId xmlns:a16="http://schemas.microsoft.com/office/drawing/2014/main" val="10003"/>
                  </a:ext>
                </a:extLst>
              </a:tr>
              <a:tr h="28419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課題等</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対応策</a:t>
                      </a:r>
                    </a:p>
                  </a:txBody>
                  <a:tcPr anchor="ctr"/>
                </a:tc>
                <a:extLst>
                  <a:ext uri="{0D108BD9-81ED-4DB2-BD59-A6C34878D82A}">
                    <a16:rowId xmlns:a16="http://schemas.microsoft.com/office/drawing/2014/main" val="10004"/>
                  </a:ext>
                </a:extLst>
              </a:tr>
              <a:tr h="14777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a:t>
                      </a:r>
                      <a:endParaRPr lang="en-US" altLang="ja-JP" sz="1400" dirty="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a:t>
                      </a:r>
                      <a:endParaRPr lang="en-US" altLang="ja-JP" sz="1400" dirty="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a:t>
                      </a:r>
                      <a:endParaRPr lang="en-US" altLang="ja-JP" sz="1400" dirty="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a:t>
                      </a:r>
                      <a:endParaRPr lang="en-US" altLang="ja-JP" sz="1400" dirty="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a:t>
                      </a:r>
                      <a:endParaRPr lang="en-US" altLang="ja-JP" sz="1400" dirty="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a:t>
                      </a:r>
                      <a:endParaRPr lang="en-US" altLang="ja-JP" sz="140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4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a:t>
                      </a:r>
                      <a:endParaRPr lang="en-US" altLang="ja-JP" sz="1400" dirty="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a:t>
                      </a:r>
                      <a:endParaRPr lang="en-US" altLang="ja-JP" sz="1400" dirty="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a:t>
                      </a:r>
                      <a:endParaRPr lang="en-US" altLang="ja-JP" sz="1400" dirty="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a:t>
                      </a:r>
                      <a:endParaRPr lang="en-US" altLang="ja-JP" sz="1400" dirty="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a:t>
                      </a:r>
                      <a:endParaRPr lang="en-US" altLang="ja-JP" sz="1400" dirty="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a:t>
                      </a:r>
                      <a:endParaRPr lang="en-US" altLang="ja-JP" sz="1400" dirty="0"/>
                    </a:p>
                    <a:p>
                      <a:pPr marL="0" marR="0" indent="0" algn="l" defTabSz="914400" rtl="0" eaLnBrk="1" fontAlgn="auto" latinLnBrk="0" hangingPunct="1">
                        <a:lnSpc>
                          <a:spcPct val="100000"/>
                        </a:lnSpc>
                        <a:spcBef>
                          <a:spcPts val="0"/>
                        </a:spcBef>
                        <a:spcAft>
                          <a:spcPts val="0"/>
                        </a:spcAft>
                        <a:buClrTx/>
                        <a:buSzTx/>
                        <a:buFontTx/>
                        <a:buNone/>
                        <a:tabLst/>
                        <a:defRPr/>
                      </a:pPr>
                      <a:endParaRPr lang="ja-JP" altLang="en-US" sz="1400" dirty="0"/>
                    </a:p>
                  </a:txBody>
                  <a:tcPr/>
                </a:tc>
                <a:extLst>
                  <a:ext uri="{0D108BD9-81ED-4DB2-BD59-A6C34878D82A}">
                    <a16:rowId xmlns:a16="http://schemas.microsoft.com/office/drawing/2014/main" val="10005"/>
                  </a:ext>
                </a:extLst>
              </a:tr>
            </a:tbl>
          </a:graphicData>
        </a:graphic>
      </p:graphicFrame>
      <p:sp>
        <p:nvSpPr>
          <p:cNvPr id="8194" name="タイトル 1"/>
          <p:cNvSpPr>
            <a:spLocks noGrp="1"/>
          </p:cNvSpPr>
          <p:nvPr>
            <p:ph type="title"/>
          </p:nvPr>
        </p:nvSpPr>
        <p:spPr>
          <a:xfrm>
            <a:off x="2615" y="153888"/>
            <a:ext cx="8676456" cy="648071"/>
          </a:xfrm>
        </p:spPr>
        <p:txBody>
          <a:bodyPr/>
          <a:lstStyle/>
          <a:p>
            <a:r>
              <a:rPr lang="ja-JP" altLang="en-US" sz="1800" dirty="0"/>
              <a:t>研修実施における課題認識のためのチェック項目例：整理票（４）</a:t>
            </a:r>
            <a:br>
              <a:rPr lang="en-US" altLang="ja-JP" sz="1800" dirty="0"/>
            </a:br>
            <a:r>
              <a:rPr lang="ja-JP" altLang="en-US" sz="1800" dirty="0"/>
              <a:t>（サービス管理責任者・児童発達支援管理者研修）</a:t>
            </a:r>
          </a:p>
        </p:txBody>
      </p:sp>
      <p:sp>
        <p:nvSpPr>
          <p:cNvPr id="8" name="テキスト ボックス 7"/>
          <p:cNvSpPr txBox="1"/>
          <p:nvPr/>
        </p:nvSpPr>
        <p:spPr>
          <a:xfrm>
            <a:off x="7680960" y="0"/>
            <a:ext cx="1463040" cy="307777"/>
          </a:xfrm>
          <a:prstGeom prst="rect">
            <a:avLst/>
          </a:prstGeom>
          <a:noFill/>
        </p:spPr>
        <p:txBody>
          <a:bodyPr wrap="square" rtlCol="0">
            <a:spAutoFit/>
          </a:bodyPr>
          <a:lstStyle/>
          <a:p>
            <a:pPr algn="ctr"/>
            <a:r>
              <a:rPr kumimoji="1" lang="ja-JP" altLang="en-US" sz="1400" dirty="0"/>
              <a:t>別紙様式１－４</a:t>
            </a:r>
          </a:p>
        </p:txBody>
      </p:sp>
      <p:graphicFrame>
        <p:nvGraphicFramePr>
          <p:cNvPr id="2" name="表 1"/>
          <p:cNvGraphicFramePr>
            <a:graphicFrameLocks noGrp="1"/>
          </p:cNvGraphicFramePr>
          <p:nvPr>
            <p:extLst>
              <p:ext uri="{D42A27DB-BD31-4B8C-83A1-F6EECF244321}">
                <p14:modId xmlns:p14="http://schemas.microsoft.com/office/powerpoint/2010/main" val="2182912475"/>
              </p:ext>
            </p:extLst>
          </p:nvPr>
        </p:nvGraphicFramePr>
        <p:xfrm>
          <a:off x="173736" y="735523"/>
          <a:ext cx="8682231" cy="1304770"/>
        </p:xfrm>
        <a:graphic>
          <a:graphicData uri="http://schemas.openxmlformats.org/drawingml/2006/table">
            <a:tbl>
              <a:tblPr firstRow="1" bandRow="1">
                <a:tableStyleId>{5C22544A-7EE6-4342-B048-85BDC9FD1C3A}</a:tableStyleId>
              </a:tblPr>
              <a:tblGrid>
                <a:gridCol w="1741067">
                  <a:extLst>
                    <a:ext uri="{9D8B030D-6E8A-4147-A177-3AD203B41FA5}">
                      <a16:colId xmlns:a16="http://schemas.microsoft.com/office/drawing/2014/main" val="20000"/>
                    </a:ext>
                  </a:extLst>
                </a:gridCol>
                <a:gridCol w="1735291">
                  <a:extLst>
                    <a:ext uri="{9D8B030D-6E8A-4147-A177-3AD203B41FA5}">
                      <a16:colId xmlns:a16="http://schemas.microsoft.com/office/drawing/2014/main" val="20001"/>
                    </a:ext>
                  </a:extLst>
                </a:gridCol>
                <a:gridCol w="1735291">
                  <a:extLst>
                    <a:ext uri="{9D8B030D-6E8A-4147-A177-3AD203B41FA5}">
                      <a16:colId xmlns:a16="http://schemas.microsoft.com/office/drawing/2014/main" val="20002"/>
                    </a:ext>
                  </a:extLst>
                </a:gridCol>
                <a:gridCol w="1735291">
                  <a:extLst>
                    <a:ext uri="{9D8B030D-6E8A-4147-A177-3AD203B41FA5}">
                      <a16:colId xmlns:a16="http://schemas.microsoft.com/office/drawing/2014/main" val="20003"/>
                    </a:ext>
                  </a:extLst>
                </a:gridCol>
                <a:gridCol w="1735291">
                  <a:extLst>
                    <a:ext uri="{9D8B030D-6E8A-4147-A177-3AD203B41FA5}">
                      <a16:colId xmlns:a16="http://schemas.microsoft.com/office/drawing/2014/main" val="20004"/>
                    </a:ext>
                  </a:extLst>
                </a:gridCol>
              </a:tblGrid>
              <a:tr h="393358">
                <a:tc>
                  <a:txBody>
                    <a:bodyPr/>
                    <a:lstStyle/>
                    <a:p>
                      <a:endParaRPr kumimoji="1" lang="ja-JP" altLang="en-US" dirty="0">
                        <a:solidFill>
                          <a:schemeClr val="tx1"/>
                        </a:solidFill>
                      </a:endParaRPr>
                    </a:p>
                  </a:txBody>
                  <a:tcPr/>
                </a:tc>
                <a:tc>
                  <a:txBody>
                    <a:bodyPr/>
                    <a:lstStyle/>
                    <a:p>
                      <a:pPr algn="ctr"/>
                      <a:r>
                        <a:rPr kumimoji="1" lang="ja-JP" altLang="en-US" dirty="0">
                          <a:solidFill>
                            <a:schemeClr val="tx1"/>
                          </a:solidFill>
                        </a:rPr>
                        <a:t>○</a:t>
                      </a:r>
                    </a:p>
                  </a:txBody>
                  <a:tcPr/>
                </a:tc>
                <a:tc>
                  <a:txBody>
                    <a:bodyPr/>
                    <a:lstStyle/>
                    <a:p>
                      <a:pPr algn="ctr"/>
                      <a:r>
                        <a:rPr kumimoji="1" lang="ja-JP" altLang="en-US" dirty="0">
                          <a:solidFill>
                            <a:schemeClr val="tx1"/>
                          </a:solidFill>
                        </a:rPr>
                        <a:t>△</a:t>
                      </a:r>
                    </a:p>
                  </a:txBody>
                  <a:tcPr/>
                </a:tc>
                <a:tc>
                  <a:txBody>
                    <a:bodyPr/>
                    <a:lstStyle/>
                    <a:p>
                      <a:pPr algn="ctr"/>
                      <a:r>
                        <a:rPr kumimoji="1" lang="en-US" altLang="ja-JP" dirty="0">
                          <a:solidFill>
                            <a:schemeClr val="tx1"/>
                          </a:solidFill>
                        </a:rPr>
                        <a:t>×</a:t>
                      </a:r>
                      <a:endParaRPr kumimoji="1" lang="ja-JP" altLang="en-US" dirty="0">
                        <a:solidFill>
                          <a:schemeClr val="tx1"/>
                        </a:solidFill>
                      </a:endParaRPr>
                    </a:p>
                  </a:txBody>
                  <a:tcPr/>
                </a:tc>
                <a:tc>
                  <a:txBody>
                    <a:bodyPr/>
                    <a:lstStyle/>
                    <a:p>
                      <a:pPr algn="ctr"/>
                      <a:r>
                        <a:rPr kumimoji="1" lang="ja-JP" altLang="en-US" dirty="0">
                          <a:solidFill>
                            <a:schemeClr val="tx1"/>
                          </a:solidFill>
                        </a:rPr>
                        <a:t>合計</a:t>
                      </a:r>
                    </a:p>
                  </a:txBody>
                  <a:tcPr/>
                </a:tc>
                <a:extLst>
                  <a:ext uri="{0D108BD9-81ED-4DB2-BD59-A6C34878D82A}">
                    <a16:rowId xmlns:a16="http://schemas.microsoft.com/office/drawing/2014/main" val="10000"/>
                  </a:ext>
                </a:extLst>
              </a:tr>
              <a:tr h="455706">
                <a:tc>
                  <a:txBody>
                    <a:bodyPr/>
                    <a:lstStyle/>
                    <a:p>
                      <a:pPr algn="r"/>
                      <a:r>
                        <a:rPr kumimoji="1" lang="ja-JP" altLang="en-US" sz="1400" dirty="0">
                          <a:solidFill>
                            <a:schemeClr val="tx1"/>
                          </a:solidFill>
                          <a:latin typeface="+mn-ea"/>
                          <a:ea typeface="+mn-ea"/>
                        </a:rPr>
                        <a:t>全体チェック</a:t>
                      </a:r>
                      <a:r>
                        <a:rPr kumimoji="1" lang="en-US" altLang="ja-JP" sz="1400" dirty="0">
                          <a:solidFill>
                            <a:schemeClr val="tx1"/>
                          </a:solidFill>
                          <a:latin typeface="+mn-ea"/>
                          <a:ea typeface="+mn-ea"/>
                        </a:rPr>
                        <a:t>(25)</a:t>
                      </a:r>
                      <a:endParaRPr kumimoji="1" lang="ja-JP" altLang="en-US" sz="1400" dirty="0">
                        <a:solidFill>
                          <a:schemeClr val="tx1"/>
                        </a:solidFill>
                        <a:latin typeface="+mn-ea"/>
                        <a:ea typeface="+mn-ea"/>
                      </a:endParaRPr>
                    </a:p>
                  </a:txBody>
                  <a:tcPr anchor="ctr"/>
                </a:tc>
                <a:tc>
                  <a:txBody>
                    <a:bodyPr/>
                    <a:lstStyle/>
                    <a:p>
                      <a:pPr algn="r"/>
                      <a:r>
                        <a:rPr kumimoji="1" lang="ja-JP" altLang="en-US" sz="1400" dirty="0">
                          <a:solidFill>
                            <a:schemeClr val="tx1"/>
                          </a:solidFill>
                          <a:latin typeface="+mn-ea"/>
                          <a:ea typeface="+mn-ea"/>
                        </a:rPr>
                        <a:t>　　　　</a:t>
                      </a:r>
                      <a:r>
                        <a:rPr kumimoji="1" lang="en-US" altLang="ja-JP" sz="1400" dirty="0">
                          <a:solidFill>
                            <a:schemeClr val="tx1"/>
                          </a:solidFill>
                          <a:latin typeface="+mn-ea"/>
                          <a:ea typeface="+mn-ea"/>
                        </a:rPr>
                        <a:t>×</a:t>
                      </a:r>
                      <a:r>
                        <a:rPr kumimoji="1" lang="ja-JP" altLang="en-US" sz="1400" dirty="0">
                          <a:solidFill>
                            <a:schemeClr val="tx1"/>
                          </a:solidFill>
                          <a:latin typeface="+mn-ea"/>
                          <a:ea typeface="+mn-ea"/>
                        </a:rPr>
                        <a:t>４</a:t>
                      </a:r>
                    </a:p>
                  </a:txBody>
                  <a:tcPr anchor="ctr"/>
                </a:tc>
                <a:tc>
                  <a:txBody>
                    <a:bodyPr/>
                    <a:lstStyle/>
                    <a:p>
                      <a:pPr algn="r"/>
                      <a:r>
                        <a:rPr kumimoji="1" lang="ja-JP" altLang="en-US" sz="1400" dirty="0">
                          <a:solidFill>
                            <a:schemeClr val="tx1"/>
                          </a:solidFill>
                          <a:latin typeface="+mn-ea"/>
                          <a:ea typeface="+mn-ea"/>
                        </a:rPr>
                        <a:t>　　　　</a:t>
                      </a:r>
                      <a:r>
                        <a:rPr kumimoji="1" lang="en-US" altLang="ja-JP" sz="1400" dirty="0">
                          <a:solidFill>
                            <a:schemeClr val="tx1"/>
                          </a:solidFill>
                          <a:latin typeface="+mn-ea"/>
                          <a:ea typeface="+mn-ea"/>
                        </a:rPr>
                        <a:t>×</a:t>
                      </a:r>
                      <a:r>
                        <a:rPr kumimoji="1" lang="ja-JP" altLang="en-US" sz="1400" dirty="0">
                          <a:solidFill>
                            <a:schemeClr val="tx1"/>
                          </a:solidFill>
                          <a:latin typeface="+mn-ea"/>
                          <a:ea typeface="+mn-ea"/>
                        </a:rPr>
                        <a:t>２</a:t>
                      </a:r>
                    </a:p>
                  </a:txBody>
                  <a:tcPr anchor="ctr"/>
                </a:tc>
                <a:tc>
                  <a:txBody>
                    <a:bodyPr/>
                    <a:lstStyle/>
                    <a:p>
                      <a:pPr algn="r"/>
                      <a:r>
                        <a:rPr kumimoji="1" lang="ja-JP" altLang="en-US" sz="1400" dirty="0">
                          <a:solidFill>
                            <a:schemeClr val="tx1"/>
                          </a:solidFill>
                          <a:latin typeface="+mn-ea"/>
                          <a:ea typeface="+mn-ea"/>
                        </a:rPr>
                        <a:t>　　　　</a:t>
                      </a:r>
                      <a:r>
                        <a:rPr kumimoji="1" lang="en-US" altLang="ja-JP" sz="1400" dirty="0">
                          <a:solidFill>
                            <a:schemeClr val="tx1"/>
                          </a:solidFill>
                          <a:latin typeface="+mn-ea"/>
                          <a:ea typeface="+mn-ea"/>
                        </a:rPr>
                        <a:t>×</a:t>
                      </a:r>
                      <a:r>
                        <a:rPr kumimoji="1" lang="ja-JP" altLang="en-US" sz="1400" dirty="0">
                          <a:solidFill>
                            <a:schemeClr val="tx1"/>
                          </a:solidFill>
                          <a:latin typeface="+mn-ea"/>
                          <a:ea typeface="+mn-ea"/>
                        </a:rPr>
                        <a:t>０</a:t>
                      </a:r>
                    </a:p>
                  </a:txBody>
                  <a:tcPr anchor="ctr"/>
                </a:tc>
                <a:tc>
                  <a:txBody>
                    <a:bodyPr/>
                    <a:lstStyle/>
                    <a:p>
                      <a:endParaRPr kumimoji="1" lang="ja-JP" altLang="en-US" dirty="0">
                        <a:solidFill>
                          <a:schemeClr val="tx1"/>
                        </a:solidFill>
                      </a:endParaRPr>
                    </a:p>
                  </a:txBody>
                  <a:tcPr/>
                </a:tc>
                <a:extLst>
                  <a:ext uri="{0D108BD9-81ED-4DB2-BD59-A6C34878D82A}">
                    <a16:rowId xmlns:a16="http://schemas.microsoft.com/office/drawing/2014/main" val="10001"/>
                  </a:ext>
                </a:extLst>
              </a:tr>
              <a:tr h="455706">
                <a:tc>
                  <a:txBody>
                    <a:bodyPr/>
                    <a:lstStyle/>
                    <a:p>
                      <a:pPr algn="r"/>
                      <a:r>
                        <a:rPr kumimoji="1" lang="ja-JP" altLang="en-US" sz="1400" dirty="0">
                          <a:solidFill>
                            <a:schemeClr val="tx1"/>
                          </a:solidFill>
                          <a:latin typeface="+mn-ea"/>
                          <a:ea typeface="+mn-ea"/>
                        </a:rPr>
                        <a:t>分野チェック</a:t>
                      </a:r>
                      <a:r>
                        <a:rPr kumimoji="1" lang="en-US" altLang="ja-JP" sz="1400" dirty="0">
                          <a:solidFill>
                            <a:schemeClr val="tx1"/>
                          </a:solidFill>
                          <a:latin typeface="+mn-ea"/>
                          <a:ea typeface="+mn-ea"/>
                        </a:rPr>
                        <a:t>(20)</a:t>
                      </a:r>
                      <a:endParaRPr kumimoji="1" lang="ja-JP" altLang="en-US" sz="1400" dirty="0">
                        <a:solidFill>
                          <a:schemeClr val="tx1"/>
                        </a:solidFill>
                        <a:latin typeface="+mn-ea"/>
                        <a:ea typeface="+mn-ea"/>
                      </a:endParaRPr>
                    </a:p>
                  </a:txBody>
                  <a:tcPr anchor="ctr"/>
                </a:tc>
                <a:tc>
                  <a:txBody>
                    <a:bodyPr/>
                    <a:lstStyle/>
                    <a:p>
                      <a:pPr algn="r"/>
                      <a:r>
                        <a:rPr kumimoji="1" lang="ja-JP" altLang="en-US" sz="1400" dirty="0">
                          <a:solidFill>
                            <a:schemeClr val="tx1"/>
                          </a:solidFill>
                          <a:latin typeface="+mn-ea"/>
                          <a:ea typeface="+mn-ea"/>
                        </a:rPr>
                        <a:t>　　　　</a:t>
                      </a:r>
                      <a:r>
                        <a:rPr kumimoji="1" lang="en-US" altLang="ja-JP" sz="1400" dirty="0">
                          <a:solidFill>
                            <a:schemeClr val="tx1"/>
                          </a:solidFill>
                          <a:latin typeface="+mn-ea"/>
                          <a:ea typeface="+mn-ea"/>
                        </a:rPr>
                        <a:t>×</a:t>
                      </a:r>
                      <a:r>
                        <a:rPr kumimoji="1" lang="ja-JP" altLang="en-US" sz="1400" dirty="0">
                          <a:solidFill>
                            <a:schemeClr val="tx1"/>
                          </a:solidFill>
                          <a:latin typeface="+mn-ea"/>
                          <a:ea typeface="+mn-ea"/>
                        </a:rPr>
                        <a:t>５</a:t>
                      </a:r>
                    </a:p>
                  </a:txBody>
                  <a:tcPr anchor="ctr"/>
                </a:tc>
                <a:tc>
                  <a:txBody>
                    <a:bodyPr/>
                    <a:lstStyle/>
                    <a:p>
                      <a:pPr algn="r"/>
                      <a:r>
                        <a:rPr kumimoji="1" lang="ja-JP" altLang="en-US" sz="1400" dirty="0">
                          <a:solidFill>
                            <a:schemeClr val="tx1"/>
                          </a:solidFill>
                          <a:latin typeface="+mn-ea"/>
                          <a:ea typeface="+mn-ea"/>
                        </a:rPr>
                        <a:t>　　　　</a:t>
                      </a:r>
                      <a:r>
                        <a:rPr kumimoji="1" lang="en-US" altLang="ja-JP" sz="1400" dirty="0">
                          <a:solidFill>
                            <a:schemeClr val="tx1"/>
                          </a:solidFill>
                          <a:latin typeface="+mn-ea"/>
                          <a:ea typeface="+mn-ea"/>
                        </a:rPr>
                        <a:t>×</a:t>
                      </a:r>
                      <a:r>
                        <a:rPr kumimoji="1" lang="ja-JP" altLang="en-US" sz="1400" dirty="0">
                          <a:solidFill>
                            <a:schemeClr val="tx1"/>
                          </a:solidFill>
                          <a:latin typeface="+mn-ea"/>
                          <a:ea typeface="+mn-ea"/>
                        </a:rPr>
                        <a:t>２　　　　　　　　　</a:t>
                      </a:r>
                    </a:p>
                  </a:txBody>
                  <a:tcPr anchor="ctr"/>
                </a:tc>
                <a:tc>
                  <a:txBody>
                    <a:bodyPr/>
                    <a:lstStyle/>
                    <a:p>
                      <a:pPr algn="r"/>
                      <a:r>
                        <a:rPr kumimoji="1" lang="ja-JP" altLang="en-US" sz="1400" dirty="0">
                          <a:solidFill>
                            <a:schemeClr val="tx1"/>
                          </a:solidFill>
                          <a:latin typeface="+mn-ea"/>
                          <a:ea typeface="+mn-ea"/>
                        </a:rPr>
                        <a:t>　　　　</a:t>
                      </a:r>
                      <a:r>
                        <a:rPr kumimoji="1" lang="en-US" altLang="ja-JP" sz="1400" dirty="0">
                          <a:solidFill>
                            <a:schemeClr val="tx1"/>
                          </a:solidFill>
                          <a:latin typeface="+mn-ea"/>
                          <a:ea typeface="+mn-ea"/>
                        </a:rPr>
                        <a:t>×</a:t>
                      </a:r>
                      <a:r>
                        <a:rPr kumimoji="1" lang="ja-JP" altLang="en-US" sz="1400" dirty="0">
                          <a:solidFill>
                            <a:schemeClr val="tx1"/>
                          </a:solidFill>
                          <a:latin typeface="+mn-ea"/>
                          <a:ea typeface="+mn-ea"/>
                        </a:rPr>
                        <a:t>０</a:t>
                      </a:r>
                    </a:p>
                  </a:txBody>
                  <a:tcPr anchor="ctr"/>
                </a:tc>
                <a:tc>
                  <a:txBody>
                    <a:bodyPr/>
                    <a:lstStyle/>
                    <a:p>
                      <a:endParaRPr kumimoji="1" lang="ja-JP" altLang="en-US" dirty="0">
                        <a:solidFill>
                          <a:schemeClr val="tx1"/>
                        </a:solidFill>
                      </a:endParaRPr>
                    </a:p>
                  </a:txBody>
                  <a:tcPr/>
                </a:tc>
                <a:extLst>
                  <a:ext uri="{0D108BD9-81ED-4DB2-BD59-A6C34878D82A}">
                    <a16:rowId xmlns:a16="http://schemas.microsoft.com/office/drawing/2014/main" val="10002"/>
                  </a:ext>
                </a:extLst>
              </a:tr>
            </a:tbl>
          </a:graphicData>
        </a:graphic>
      </p:graphicFrame>
      <p:grpSp>
        <p:nvGrpSpPr>
          <p:cNvPr id="5" name="グループ化 4">
            <a:extLst>
              <a:ext uri="{FF2B5EF4-FFF2-40B4-BE49-F238E27FC236}">
                <a16:creationId xmlns:a16="http://schemas.microsoft.com/office/drawing/2014/main" id="{6A36D37E-AC2D-352C-E05A-45218BCE021B}"/>
              </a:ext>
            </a:extLst>
          </p:cNvPr>
          <p:cNvGrpSpPr/>
          <p:nvPr/>
        </p:nvGrpSpPr>
        <p:grpSpPr>
          <a:xfrm>
            <a:off x="2354538" y="1157324"/>
            <a:ext cx="576064" cy="859828"/>
            <a:chOff x="2354538" y="1157324"/>
            <a:chExt cx="576064" cy="859828"/>
          </a:xfrm>
        </p:grpSpPr>
        <p:sp>
          <p:nvSpPr>
            <p:cNvPr id="3" name="正方形/長方形 2"/>
            <p:cNvSpPr/>
            <p:nvPr/>
          </p:nvSpPr>
          <p:spPr>
            <a:xfrm>
              <a:off x="2354538" y="1157324"/>
              <a:ext cx="576064" cy="41834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2354538" y="1598808"/>
              <a:ext cx="576064" cy="41834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15" name="正方形/長方形 14"/>
          <p:cNvSpPr/>
          <p:nvPr/>
        </p:nvSpPr>
        <p:spPr>
          <a:xfrm>
            <a:off x="7302919" y="1618808"/>
            <a:ext cx="1440160" cy="41834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468F4B4A-BD81-2897-463E-6A10A05E4EC7}"/>
              </a:ext>
            </a:extLst>
          </p:cNvPr>
          <p:cNvSpPr txBox="1"/>
          <p:nvPr/>
        </p:nvSpPr>
        <p:spPr>
          <a:xfrm>
            <a:off x="0" y="6525344"/>
            <a:ext cx="9144000" cy="276999"/>
          </a:xfrm>
          <a:prstGeom prst="rect">
            <a:avLst/>
          </a:prstGeom>
          <a:noFill/>
        </p:spPr>
        <p:txBody>
          <a:bodyPr wrap="square" rtlCol="0">
            <a:spAutoFit/>
          </a:bodyPr>
          <a:lstStyle/>
          <a:p>
            <a:r>
              <a:rPr kumimoji="1" lang="ja-JP" altLang="en-US" sz="1200" dirty="0"/>
              <a:t>平成２６年度サービス管理責任者指導者養成研修資料</a:t>
            </a:r>
            <a:endParaRPr kumimoji="1" lang="en-US" altLang="ja-JP" sz="1200" dirty="0"/>
          </a:p>
        </p:txBody>
      </p:sp>
      <p:sp>
        <p:nvSpPr>
          <p:cNvPr id="6" name="正方形/長方形 5">
            <a:extLst>
              <a:ext uri="{FF2B5EF4-FFF2-40B4-BE49-F238E27FC236}">
                <a16:creationId xmlns:a16="http://schemas.microsoft.com/office/drawing/2014/main" id="{C8388C0A-6320-D03C-02EC-2D390540DA2A}"/>
              </a:ext>
            </a:extLst>
          </p:cNvPr>
          <p:cNvSpPr/>
          <p:nvPr/>
        </p:nvSpPr>
        <p:spPr>
          <a:xfrm>
            <a:off x="7302919" y="1147692"/>
            <a:ext cx="1440160" cy="41898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7" name="グループ化 16">
            <a:extLst>
              <a:ext uri="{FF2B5EF4-FFF2-40B4-BE49-F238E27FC236}">
                <a16:creationId xmlns:a16="http://schemas.microsoft.com/office/drawing/2014/main" id="{45E2D147-613F-DB9F-6CD9-F65638E468AE}"/>
              </a:ext>
            </a:extLst>
          </p:cNvPr>
          <p:cNvGrpSpPr/>
          <p:nvPr/>
        </p:nvGrpSpPr>
        <p:grpSpPr>
          <a:xfrm>
            <a:off x="4226819" y="1157324"/>
            <a:ext cx="576064" cy="859828"/>
            <a:chOff x="2354538" y="1157324"/>
            <a:chExt cx="576064" cy="859828"/>
          </a:xfrm>
        </p:grpSpPr>
        <p:sp>
          <p:nvSpPr>
            <p:cNvPr id="18" name="正方形/長方形 17">
              <a:extLst>
                <a:ext uri="{FF2B5EF4-FFF2-40B4-BE49-F238E27FC236}">
                  <a16:creationId xmlns:a16="http://schemas.microsoft.com/office/drawing/2014/main" id="{EA5718C5-B0DD-F146-DED6-E19B85F7A332}"/>
                </a:ext>
              </a:extLst>
            </p:cNvPr>
            <p:cNvSpPr/>
            <p:nvPr/>
          </p:nvSpPr>
          <p:spPr>
            <a:xfrm>
              <a:off x="2354538" y="1157324"/>
              <a:ext cx="576064" cy="41834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A6BEA877-87A6-0327-4A69-FE8942FE9FD4}"/>
                </a:ext>
              </a:extLst>
            </p:cNvPr>
            <p:cNvSpPr/>
            <p:nvPr/>
          </p:nvSpPr>
          <p:spPr>
            <a:xfrm>
              <a:off x="2354538" y="1598808"/>
              <a:ext cx="576064" cy="41834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20" name="グループ化 19">
            <a:extLst>
              <a:ext uri="{FF2B5EF4-FFF2-40B4-BE49-F238E27FC236}">
                <a16:creationId xmlns:a16="http://schemas.microsoft.com/office/drawing/2014/main" id="{56ACE0F0-3070-0227-FA21-25DE5505D989}"/>
              </a:ext>
            </a:extLst>
          </p:cNvPr>
          <p:cNvGrpSpPr/>
          <p:nvPr/>
        </p:nvGrpSpPr>
        <p:grpSpPr>
          <a:xfrm>
            <a:off x="5925368" y="1147692"/>
            <a:ext cx="576064" cy="859828"/>
            <a:chOff x="2354538" y="1157324"/>
            <a:chExt cx="576064" cy="859828"/>
          </a:xfrm>
        </p:grpSpPr>
        <p:sp>
          <p:nvSpPr>
            <p:cNvPr id="21" name="正方形/長方形 20">
              <a:extLst>
                <a:ext uri="{FF2B5EF4-FFF2-40B4-BE49-F238E27FC236}">
                  <a16:creationId xmlns:a16="http://schemas.microsoft.com/office/drawing/2014/main" id="{10AE0FD8-C0AA-A883-2436-521060909FA4}"/>
                </a:ext>
              </a:extLst>
            </p:cNvPr>
            <p:cNvSpPr/>
            <p:nvPr/>
          </p:nvSpPr>
          <p:spPr>
            <a:xfrm>
              <a:off x="2354538" y="1157324"/>
              <a:ext cx="576064" cy="41834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3435FD83-2C73-051B-6544-D7B816CBB4F5}"/>
                </a:ext>
              </a:extLst>
            </p:cNvPr>
            <p:cNvSpPr/>
            <p:nvPr/>
          </p:nvSpPr>
          <p:spPr>
            <a:xfrm>
              <a:off x="2354538" y="1598808"/>
              <a:ext cx="576064" cy="41834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Tree>
    <p:extLst>
      <p:ext uri="{BB962C8B-B14F-4D97-AF65-F5344CB8AC3E}">
        <p14:creationId xmlns:p14="http://schemas.microsoft.com/office/powerpoint/2010/main" val="17870493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BBA42995-5D74-42C5-BD0E-F4CE6F435761}"/>
              </a:ext>
            </a:extLst>
          </p:cNvPr>
          <p:cNvSpPr>
            <a:spLocks noGrp="1"/>
          </p:cNvSpPr>
          <p:nvPr>
            <p:ph idx="1"/>
          </p:nvPr>
        </p:nvSpPr>
        <p:spPr>
          <a:xfrm>
            <a:off x="316922" y="1111348"/>
            <a:ext cx="8700954" cy="5299842"/>
          </a:xfrm>
        </p:spPr>
        <p:txBody>
          <a:bodyPr>
            <a:normAutofit lnSpcReduction="10000"/>
          </a:bodyPr>
          <a:lstStyle/>
          <a:p>
            <a:pPr marL="0" indent="0">
              <a:buNone/>
            </a:pPr>
            <a:r>
              <a:rPr kumimoji="1" lang="ja-JP" altLang="en-US" dirty="0"/>
              <a:t>課題として</a:t>
            </a:r>
            <a:endParaRPr kumimoji="1" lang="en-US" altLang="ja-JP" dirty="0"/>
          </a:p>
          <a:p>
            <a:pPr marL="0" indent="0">
              <a:buNone/>
            </a:pPr>
            <a:r>
              <a:rPr kumimoji="1" lang="ja-JP" altLang="en-US" dirty="0"/>
              <a:t>　・リーダー不在</a:t>
            </a:r>
            <a:endParaRPr kumimoji="1" lang="en-US" altLang="ja-JP" dirty="0"/>
          </a:p>
          <a:p>
            <a:pPr marL="0" indent="0">
              <a:buNone/>
            </a:pPr>
            <a:r>
              <a:rPr lang="ja-JP" altLang="en-US" dirty="0"/>
              <a:t>　・ファシリテーター不足　　　　 が挙げられるが</a:t>
            </a:r>
            <a:endParaRPr lang="en-US" altLang="ja-JP" dirty="0"/>
          </a:p>
          <a:p>
            <a:pPr marL="0" indent="0">
              <a:buNone/>
            </a:pPr>
            <a:endParaRPr lang="en-US" altLang="ja-JP" dirty="0"/>
          </a:p>
          <a:p>
            <a:pPr marL="0" indent="0">
              <a:buNone/>
            </a:pPr>
            <a:r>
              <a:rPr lang="ja-JP" altLang="en-US" dirty="0"/>
              <a:t>研修を企画すること自体が</a:t>
            </a:r>
            <a:endParaRPr lang="en-US" altLang="ja-JP" dirty="0"/>
          </a:p>
          <a:p>
            <a:pPr marL="0" indent="0">
              <a:buNone/>
            </a:pPr>
            <a:r>
              <a:rPr lang="ja-JP" altLang="en-US" dirty="0"/>
              <a:t>　・地域におけるリーダーの育成</a:t>
            </a:r>
            <a:endParaRPr lang="en-US" altLang="ja-JP" dirty="0"/>
          </a:p>
          <a:p>
            <a:pPr marL="0" indent="0">
              <a:buNone/>
            </a:pPr>
            <a:r>
              <a:rPr lang="ja-JP" altLang="en-US" dirty="0"/>
              <a:t>　・ネットワークづくり</a:t>
            </a:r>
            <a:endParaRPr lang="en-US" altLang="ja-JP" dirty="0"/>
          </a:p>
          <a:p>
            <a:pPr marL="0" indent="0">
              <a:buNone/>
            </a:pPr>
            <a:r>
              <a:rPr lang="ja-JP" altLang="en-US" dirty="0"/>
              <a:t>　・自立支援協議会の活性化　　　　　  につながる</a:t>
            </a:r>
            <a:endParaRPr lang="en-US" altLang="ja-JP" dirty="0"/>
          </a:p>
          <a:p>
            <a:pPr marL="0" indent="0">
              <a:buNone/>
            </a:pPr>
            <a:endParaRPr kumimoji="1" lang="en-US" altLang="ja-JP" sz="2400" dirty="0"/>
          </a:p>
          <a:p>
            <a:pPr marL="0" indent="0">
              <a:buNone/>
            </a:pPr>
            <a:r>
              <a:rPr lang="ja-JP" altLang="en-US" sz="2400" dirty="0"/>
              <a:t>　</a:t>
            </a:r>
            <a:r>
              <a:rPr lang="en-US" altLang="ja-JP" sz="2000" dirty="0"/>
              <a:t>※</a:t>
            </a:r>
            <a:r>
              <a:rPr lang="ja-JP" altLang="en-US" sz="2000" dirty="0"/>
              <a:t>　</a:t>
            </a:r>
            <a:r>
              <a:rPr kumimoji="1" lang="ja-JP" altLang="en-US" sz="2000" dirty="0"/>
              <a:t>サビ児管が協議会に積極的に参画し、利用者の課題を共有し、</a:t>
            </a:r>
            <a:endParaRPr kumimoji="1" lang="en-US" altLang="ja-JP" sz="2000" dirty="0"/>
          </a:p>
          <a:p>
            <a:pPr marL="0" indent="0">
              <a:buNone/>
            </a:pPr>
            <a:r>
              <a:rPr lang="ja-JP" altLang="en-US" sz="2000" dirty="0"/>
              <a:t>　　　　</a:t>
            </a:r>
            <a:r>
              <a:rPr kumimoji="1" lang="ja-JP" altLang="en-US" sz="2000" dirty="0"/>
              <a:t>地域課題として解決を図っていく流れを作る</a:t>
            </a:r>
            <a:r>
              <a:rPr lang="ja-JP" altLang="en-US" sz="2000" dirty="0"/>
              <a:t>　　→多職種連携</a:t>
            </a:r>
            <a:endParaRPr kumimoji="1" lang="en-US" altLang="ja-JP" sz="2000" dirty="0"/>
          </a:p>
          <a:p>
            <a:pPr marL="0" indent="0">
              <a:buNone/>
            </a:pPr>
            <a:endParaRPr kumimoji="1" lang="en-US" altLang="ja-JP" sz="2000" dirty="0"/>
          </a:p>
          <a:p>
            <a:pPr marL="0" indent="0">
              <a:buNone/>
            </a:pPr>
            <a:endParaRPr kumimoji="1" lang="ja-JP" altLang="en-US" dirty="0"/>
          </a:p>
        </p:txBody>
      </p:sp>
      <p:sp>
        <p:nvSpPr>
          <p:cNvPr id="5" name="左大かっこ 4">
            <a:extLst>
              <a:ext uri="{FF2B5EF4-FFF2-40B4-BE49-F238E27FC236}">
                <a16:creationId xmlns:a16="http://schemas.microsoft.com/office/drawing/2014/main" id="{AF6A504D-09F6-48A8-8EAD-A60948569F4C}"/>
              </a:ext>
            </a:extLst>
          </p:cNvPr>
          <p:cNvSpPr/>
          <p:nvPr/>
        </p:nvSpPr>
        <p:spPr>
          <a:xfrm>
            <a:off x="763372" y="1655258"/>
            <a:ext cx="45719" cy="675249"/>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 name="左大かっこ 5">
            <a:extLst>
              <a:ext uri="{FF2B5EF4-FFF2-40B4-BE49-F238E27FC236}">
                <a16:creationId xmlns:a16="http://schemas.microsoft.com/office/drawing/2014/main" id="{246D5B50-957E-4A66-849D-E74AC8795670}"/>
              </a:ext>
            </a:extLst>
          </p:cNvPr>
          <p:cNvSpPr/>
          <p:nvPr/>
        </p:nvSpPr>
        <p:spPr>
          <a:xfrm>
            <a:off x="716397" y="3535721"/>
            <a:ext cx="45719" cy="1223889"/>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FC5F03F1-D850-CE52-69D0-4AFF78B9098B}"/>
              </a:ext>
            </a:extLst>
          </p:cNvPr>
          <p:cNvSpPr txBox="1"/>
          <p:nvPr/>
        </p:nvSpPr>
        <p:spPr>
          <a:xfrm>
            <a:off x="316922" y="189186"/>
            <a:ext cx="4128954" cy="584775"/>
          </a:xfrm>
          <a:prstGeom prst="rect">
            <a:avLst/>
          </a:prstGeom>
          <a:noFill/>
        </p:spPr>
        <p:txBody>
          <a:bodyPr wrap="square" rtlCol="0">
            <a:spAutoFit/>
          </a:bodyPr>
          <a:lstStyle/>
          <a:p>
            <a:r>
              <a:rPr kumimoji="1" lang="ja-JP" altLang="en-US" sz="3200" dirty="0"/>
              <a:t>最後に</a:t>
            </a:r>
          </a:p>
        </p:txBody>
      </p:sp>
    </p:spTree>
    <p:extLst>
      <p:ext uri="{BB962C8B-B14F-4D97-AF65-F5344CB8AC3E}">
        <p14:creationId xmlns:p14="http://schemas.microsoft.com/office/powerpoint/2010/main" val="2647412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p:cNvSpPr>
            <a:spLocks noGrp="1"/>
          </p:cNvSpPr>
          <p:nvPr>
            <p:ph type="title"/>
          </p:nvPr>
        </p:nvSpPr>
        <p:spPr>
          <a:xfrm>
            <a:off x="733425" y="621005"/>
            <a:ext cx="5515358" cy="810532"/>
          </a:xfrm>
          <a:solidFill>
            <a:schemeClr val="accent3">
              <a:lumMod val="20000"/>
              <a:lumOff val="80000"/>
            </a:schemeClr>
          </a:solidFill>
          <a:ln>
            <a:solidFill>
              <a:schemeClr val="tx2"/>
            </a:solidFill>
          </a:ln>
        </p:spPr>
        <p:txBody>
          <a:bodyPr rtlCol="0">
            <a:normAutofit fontScale="90000"/>
          </a:bodyPr>
          <a:lstStyle/>
          <a:p>
            <a:r>
              <a:rPr lang="ja-JP" altLang="en-US" sz="3600" dirty="0"/>
              <a:t>障害者自立支援法　</a:t>
            </a:r>
            <a:r>
              <a:rPr lang="ja-JP" altLang="en-US" sz="2000" dirty="0"/>
              <a:t>２００６年</a:t>
            </a:r>
            <a:endParaRPr lang="ja-JP" altLang="en-US" sz="3600" dirty="0"/>
          </a:p>
        </p:txBody>
      </p:sp>
      <p:sp>
        <p:nvSpPr>
          <p:cNvPr id="4" name="タイトル 12"/>
          <p:cNvSpPr txBox="1">
            <a:spLocks/>
          </p:cNvSpPr>
          <p:nvPr/>
        </p:nvSpPr>
        <p:spPr>
          <a:xfrm>
            <a:off x="733425" y="3766719"/>
            <a:ext cx="5492435" cy="810532"/>
          </a:xfrm>
          <a:prstGeom prst="rect">
            <a:avLst/>
          </a:prstGeom>
          <a:solidFill>
            <a:schemeClr val="accent3">
              <a:lumMod val="20000"/>
              <a:lumOff val="80000"/>
            </a:schemeClr>
          </a:solidFill>
          <a:ln>
            <a:solidFill>
              <a:schemeClr val="tx2"/>
            </a:solidFill>
          </a:ln>
        </p:spPr>
        <p:txBody>
          <a:bodyPr vert="horz" lIns="91440" tIns="45720" rIns="91440" bIns="45720" rtlCol="0" anchor="ctr">
            <a:normAutofit/>
          </a:bodyPr>
          <a:lstStyle/>
          <a:p>
            <a:pPr lvl="0">
              <a:spcBef>
                <a:spcPct val="0"/>
              </a:spcBef>
            </a:pPr>
            <a:r>
              <a:rPr kumimoji="1" lang="ja-JP" altLang="en-US" sz="3600" b="1" dirty="0">
                <a:ln w="22225">
                  <a:solidFill>
                    <a:schemeClr val="tx2"/>
                  </a:solidFill>
                  <a:prstDash val="solid"/>
                </a:ln>
                <a:solidFill>
                  <a:schemeClr val="tx2">
                    <a:lumMod val="60000"/>
                    <a:lumOff val="40000"/>
                  </a:schemeClr>
                </a:solidFill>
                <a:latin typeface="Meiryo UI" panose="020B0604030504040204" pitchFamily="50" charset="-128"/>
                <a:ea typeface="Meiryo UI" panose="020B0604030504040204" pitchFamily="50" charset="-128"/>
                <a:cs typeface="+mj-cs"/>
              </a:rPr>
              <a:t>障害者総合支援法　</a:t>
            </a:r>
            <a:r>
              <a:rPr kumimoji="1" lang="ja-JP" altLang="en-US" sz="2000" b="1" dirty="0">
                <a:ln w="22225">
                  <a:solidFill>
                    <a:schemeClr val="tx2"/>
                  </a:solidFill>
                  <a:prstDash val="solid"/>
                </a:ln>
                <a:solidFill>
                  <a:schemeClr val="tx2">
                    <a:lumMod val="60000"/>
                    <a:lumOff val="40000"/>
                  </a:schemeClr>
                </a:solidFill>
                <a:latin typeface="Meiryo UI" panose="020B0604030504040204" pitchFamily="50" charset="-128"/>
                <a:ea typeface="Meiryo UI" panose="020B0604030504040204" pitchFamily="50" charset="-128"/>
                <a:cs typeface="+mj-cs"/>
              </a:rPr>
              <a:t>２０１３年</a:t>
            </a:r>
            <a:endParaRPr kumimoji="1" lang="ja-JP" altLang="en-US" sz="3600" b="1" dirty="0">
              <a:ln w="22225">
                <a:solidFill>
                  <a:schemeClr val="tx2"/>
                </a:solidFill>
                <a:prstDash val="solid"/>
              </a:ln>
              <a:solidFill>
                <a:schemeClr val="tx2">
                  <a:lumMod val="60000"/>
                  <a:lumOff val="40000"/>
                </a:schemeClr>
              </a:solidFill>
              <a:latin typeface="Meiryo UI" panose="020B0604030504040204" pitchFamily="50" charset="-128"/>
              <a:ea typeface="Meiryo UI" panose="020B0604030504040204" pitchFamily="50" charset="-128"/>
              <a:cs typeface="+mj-cs"/>
            </a:endParaRPr>
          </a:p>
        </p:txBody>
      </p:sp>
      <p:sp>
        <p:nvSpPr>
          <p:cNvPr id="5" name="角丸四角形 4"/>
          <p:cNvSpPr/>
          <p:nvPr/>
        </p:nvSpPr>
        <p:spPr>
          <a:xfrm>
            <a:off x="719596" y="1484172"/>
            <a:ext cx="5515358" cy="2037805"/>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r>
              <a:rPr lang="en-US" altLang="ja-JP" dirty="0"/>
              <a:t>1. </a:t>
            </a:r>
            <a:r>
              <a:rPr lang="ja-JP" altLang="en-US" dirty="0"/>
              <a:t>障害者施策を</a:t>
            </a:r>
            <a:r>
              <a:rPr lang="en-US" altLang="ja-JP" dirty="0"/>
              <a:t>3</a:t>
            </a:r>
            <a:r>
              <a:rPr lang="ja-JP" altLang="en-US" dirty="0"/>
              <a:t>障害に一元化</a:t>
            </a:r>
          </a:p>
          <a:p>
            <a:r>
              <a:rPr lang="en-US" altLang="ja-JP" dirty="0"/>
              <a:t>2. </a:t>
            </a:r>
            <a:r>
              <a:rPr lang="ja-JP" altLang="en-US" dirty="0"/>
              <a:t>市町村へ一元化</a:t>
            </a:r>
          </a:p>
          <a:p>
            <a:r>
              <a:rPr lang="en-US" altLang="ja-JP" dirty="0"/>
              <a:t>3. </a:t>
            </a:r>
            <a:r>
              <a:rPr lang="ja-JP" altLang="en-US" dirty="0"/>
              <a:t>利用者本位のサービス体系に再編</a:t>
            </a:r>
          </a:p>
          <a:p>
            <a:r>
              <a:rPr lang="en-US" altLang="ja-JP" dirty="0"/>
              <a:t>4. </a:t>
            </a:r>
            <a:r>
              <a:rPr lang="ja-JP" altLang="en-US" dirty="0"/>
              <a:t>就労支援の抜本的強化</a:t>
            </a:r>
          </a:p>
          <a:p>
            <a:r>
              <a:rPr lang="en-US" altLang="ja-JP" dirty="0"/>
              <a:t>5. </a:t>
            </a:r>
            <a:r>
              <a:rPr lang="ja-JP" altLang="en-US" dirty="0"/>
              <a:t>支給決定の透明化・明確化</a:t>
            </a:r>
          </a:p>
          <a:p>
            <a:r>
              <a:rPr lang="en-US" altLang="ja-JP" dirty="0"/>
              <a:t>6. </a:t>
            </a:r>
            <a:r>
              <a:rPr lang="ja-JP" altLang="en-US" dirty="0"/>
              <a:t>安定的財源の確保</a:t>
            </a:r>
            <a:endParaRPr kumimoji="1" lang="ja-JP" altLang="en-US" dirty="0"/>
          </a:p>
        </p:txBody>
      </p:sp>
      <p:sp>
        <p:nvSpPr>
          <p:cNvPr id="7" name="角丸四角形 6"/>
          <p:cNvSpPr/>
          <p:nvPr/>
        </p:nvSpPr>
        <p:spPr>
          <a:xfrm>
            <a:off x="733425" y="4642181"/>
            <a:ext cx="5813114" cy="1663336"/>
          </a:xfrm>
          <a:prstGeom prst="roundRect">
            <a:avLst/>
          </a:prstGeom>
          <a:solidFill>
            <a:schemeClr val="tx2">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r>
              <a:rPr lang="en-US" altLang="ja-JP" dirty="0"/>
              <a:t>1. </a:t>
            </a:r>
            <a:r>
              <a:rPr lang="ja-JP" altLang="en-US" dirty="0"/>
              <a:t>制度の谷間のない支援の提供</a:t>
            </a:r>
          </a:p>
          <a:p>
            <a:r>
              <a:rPr lang="en-US" altLang="ja-JP" dirty="0"/>
              <a:t>2. </a:t>
            </a:r>
            <a:r>
              <a:rPr lang="ja-JP" altLang="en-US" dirty="0"/>
              <a:t>個々のニーズに基づいた地域生活支援体系の構築</a:t>
            </a:r>
          </a:p>
          <a:p>
            <a:r>
              <a:rPr lang="en-US" altLang="ja-JP" dirty="0"/>
              <a:t>3. </a:t>
            </a:r>
            <a:r>
              <a:rPr lang="ja-JP" altLang="en-US" dirty="0"/>
              <a:t>サービス基盤の計画的整備</a:t>
            </a:r>
          </a:p>
          <a:p>
            <a:r>
              <a:rPr lang="en-US" altLang="ja-JP" dirty="0"/>
              <a:t>4. </a:t>
            </a:r>
            <a:r>
              <a:rPr lang="ja-JP" altLang="en-US" dirty="0"/>
              <a:t>障害者施策の段階的実施第 </a:t>
            </a:r>
            <a:r>
              <a:rPr lang="en-US" altLang="ja-JP" dirty="0"/>
              <a:t>2 </a:t>
            </a:r>
            <a:r>
              <a:rPr lang="ja-JP" altLang="en-US" dirty="0"/>
              <a:t>レベル</a:t>
            </a:r>
          </a:p>
        </p:txBody>
      </p:sp>
      <p:sp>
        <p:nvSpPr>
          <p:cNvPr id="10" name="正方形/長方形 9"/>
          <p:cNvSpPr/>
          <p:nvPr/>
        </p:nvSpPr>
        <p:spPr>
          <a:xfrm>
            <a:off x="6615404" y="1183341"/>
            <a:ext cx="2422045" cy="3062088"/>
          </a:xfrm>
          <a:prstGeom prst="rect">
            <a:avLst/>
          </a:prstGeom>
          <a:solidFill>
            <a:srgbClr val="FFFF66"/>
          </a:solidFill>
        </p:spPr>
        <p:style>
          <a:lnRef idx="1">
            <a:schemeClr val="accent1"/>
          </a:lnRef>
          <a:fillRef idx="2">
            <a:schemeClr val="accent1"/>
          </a:fillRef>
          <a:effectRef idx="1">
            <a:schemeClr val="accent1"/>
          </a:effectRef>
          <a:fontRef idx="minor">
            <a:schemeClr val="dk1"/>
          </a:fontRef>
        </p:style>
        <p:txBody>
          <a:bodyPr rtlCol="0" anchor="ctr"/>
          <a:lstStyle/>
          <a:p>
            <a:r>
              <a:rPr lang="ja-JP" altLang="en-US" sz="1600" dirty="0">
                <a:solidFill>
                  <a:schemeClr val="accent3">
                    <a:lumMod val="50000"/>
                  </a:schemeClr>
                </a:solidFill>
              </a:rPr>
              <a:t>サービス管理責任者・児童発達支援管理責任者は障害者自立支援法に基づく新サービスの質の向上を図ることを目的に、利用者に関してアセスメントから個別支援計画の策定、モニタリングなど一連のサービス提供プロセス全般に関する責任を負う。</a:t>
            </a:r>
            <a:endParaRPr kumimoji="1" lang="ja-JP" altLang="en-US" sz="1600" dirty="0">
              <a:solidFill>
                <a:schemeClr val="accent3">
                  <a:lumMod val="50000"/>
                </a:schemeClr>
              </a:solidFill>
            </a:endParaRPr>
          </a:p>
        </p:txBody>
      </p:sp>
      <p:sp>
        <p:nvSpPr>
          <p:cNvPr id="11" name="右カーブ矢印 10"/>
          <p:cNvSpPr/>
          <p:nvPr/>
        </p:nvSpPr>
        <p:spPr>
          <a:xfrm>
            <a:off x="49304" y="849085"/>
            <a:ext cx="724359" cy="3636853"/>
          </a:xfrm>
          <a:prstGeom prst="curvedRightArrow">
            <a:avLst>
              <a:gd name="adj1" fmla="val 49051"/>
              <a:gd name="adj2" fmla="val 96392"/>
              <a:gd name="adj3" fmla="val 25000"/>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solidFill>
                <a:schemeClr val="tx1"/>
              </a:solidFill>
            </a:endParaRPr>
          </a:p>
        </p:txBody>
      </p:sp>
      <p:sp>
        <p:nvSpPr>
          <p:cNvPr id="12" name="角丸四角形 11"/>
          <p:cNvSpPr/>
          <p:nvPr/>
        </p:nvSpPr>
        <p:spPr>
          <a:xfrm>
            <a:off x="6546540" y="322729"/>
            <a:ext cx="2517804" cy="914400"/>
          </a:xfrm>
          <a:prstGeom prst="roundRect">
            <a:avLst/>
          </a:prstGeom>
          <a:blipFill>
            <a:blip r:embed="rId3" cstate="print"/>
            <a:tile tx="0" ty="0" sx="100000" sy="100000" flip="none" algn="tl"/>
          </a:blipFill>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600" b="1" dirty="0">
                <a:solidFill>
                  <a:schemeClr val="accent1">
                    <a:lumMod val="50000"/>
                  </a:schemeClr>
                </a:solidFill>
              </a:rPr>
              <a:t>サービス管理責任者・児童発達支援管理責任者の誕生！</a:t>
            </a:r>
          </a:p>
        </p:txBody>
      </p:sp>
      <p:sp>
        <p:nvSpPr>
          <p:cNvPr id="16" name="角丸四角形 15"/>
          <p:cNvSpPr/>
          <p:nvPr/>
        </p:nvSpPr>
        <p:spPr>
          <a:xfrm rot="20234932">
            <a:off x="79541" y="203999"/>
            <a:ext cx="1206610" cy="399124"/>
          </a:xfrm>
          <a:prstGeom prst="roundRect">
            <a:avLst/>
          </a:prstGeom>
          <a:solidFill>
            <a:srgbClr val="FF0000"/>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400" dirty="0">
                <a:solidFill>
                  <a:schemeClr val="bg1"/>
                </a:solidFill>
              </a:rPr>
              <a:t>復習！</a:t>
            </a:r>
          </a:p>
        </p:txBody>
      </p:sp>
      <p:sp>
        <p:nvSpPr>
          <p:cNvPr id="2" name="スクロール: 横 1">
            <a:extLst>
              <a:ext uri="{FF2B5EF4-FFF2-40B4-BE49-F238E27FC236}">
                <a16:creationId xmlns:a16="http://schemas.microsoft.com/office/drawing/2014/main" id="{3F0AD6F3-6D67-4B2E-8EE3-FCD4F6F543AD}"/>
              </a:ext>
            </a:extLst>
          </p:cNvPr>
          <p:cNvSpPr/>
          <p:nvPr/>
        </p:nvSpPr>
        <p:spPr>
          <a:xfrm>
            <a:off x="6124575" y="4485939"/>
            <a:ext cx="2912874" cy="2049334"/>
          </a:xfrm>
          <a:prstGeom prst="horizontalScroll">
            <a:avLst/>
          </a:prstGeom>
          <a:effectLst>
            <a:glow rad="228600">
              <a:schemeClr val="accent1">
                <a:satMod val="175000"/>
                <a:alpha val="40000"/>
              </a:schemeClr>
            </a:glow>
          </a:effectLst>
          <a:scene3d>
            <a:camera prst="perspectiveHeroicExtremeLeftFacing"/>
            <a:lightRig rig="threePt" dir="t"/>
          </a:scene3d>
        </p:spPr>
        <p:style>
          <a:lnRef idx="1">
            <a:schemeClr val="accent6"/>
          </a:lnRef>
          <a:fillRef idx="3">
            <a:schemeClr val="accent6"/>
          </a:fillRef>
          <a:effectRef idx="2">
            <a:schemeClr val="accent6"/>
          </a:effectRef>
          <a:fontRef idx="minor">
            <a:schemeClr val="lt1"/>
          </a:fontRef>
        </p:style>
        <p:txBody>
          <a:bodyPr rtlCol="0" anchor="ctr"/>
          <a:lstStyle/>
          <a:p>
            <a:r>
              <a:rPr kumimoji="1" lang="ja-JP" altLang="en-US" sz="1600" dirty="0"/>
              <a:t>相談支援専門員とサービス管理責任者・児童発達支援管理責任者は、施策推進の要！</a:t>
            </a:r>
            <a:endParaRPr kumimoji="1" lang="ja-JP" altLang="en-US" sz="1400" dirty="0"/>
          </a:p>
        </p:txBody>
      </p:sp>
      <p:sp>
        <p:nvSpPr>
          <p:cNvPr id="14" name="フローチャート : せん孔テープ 13"/>
          <p:cNvSpPr/>
          <p:nvPr/>
        </p:nvSpPr>
        <p:spPr>
          <a:xfrm>
            <a:off x="6248400" y="849085"/>
            <a:ext cx="298139" cy="334256"/>
          </a:xfrm>
          <a:prstGeom prst="flowChartPunchedTap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120883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ext Box 2"/>
          <p:cNvSpPr txBox="1">
            <a:spLocks noChangeArrowheads="1"/>
          </p:cNvSpPr>
          <p:nvPr/>
        </p:nvSpPr>
        <p:spPr bwMode="auto">
          <a:xfrm>
            <a:off x="132252" y="1002384"/>
            <a:ext cx="8893175" cy="1562277"/>
          </a:xfrm>
          <a:prstGeom prst="rect">
            <a:avLst/>
          </a:prstGeom>
          <a:noFill/>
          <a:ln w="9525">
            <a:noFill/>
            <a:miter lim="800000"/>
            <a:headEnd/>
            <a:tailEnd/>
          </a:ln>
        </p:spPr>
        <p:txBody>
          <a:bodyPr lIns="84382" tIns="42191" rIns="84382" bIns="42191">
            <a:spAutoFit/>
          </a:bodyPr>
          <a:lstStyle/>
          <a:p>
            <a:pPr>
              <a:defRPr/>
            </a:pPr>
            <a:r>
              <a:rPr lang="ja-JP" altLang="en-US" sz="2215" b="1" u="sng" dirty="0">
                <a:solidFill>
                  <a:srgbClr val="000000"/>
                </a:solidFill>
                <a:latin typeface="ＭＳ Ｐゴシック"/>
                <a:ea typeface="ＭＳ Ｐゴシック"/>
              </a:rPr>
              <a:t>障害者総合支援法</a:t>
            </a:r>
            <a:endParaRPr lang="en-US" altLang="ja-JP" sz="2215" b="1" u="sng" dirty="0">
              <a:solidFill>
                <a:srgbClr val="000000"/>
              </a:solidFill>
              <a:latin typeface="ＭＳ Ｐゴシック"/>
              <a:ea typeface="ＭＳ Ｐゴシック"/>
            </a:endParaRPr>
          </a:p>
          <a:p>
            <a:pPr>
              <a:defRPr/>
            </a:pPr>
            <a:r>
              <a:rPr lang="ja-JP" altLang="en-US" sz="1846" b="1" dirty="0">
                <a:solidFill>
                  <a:srgbClr val="000000"/>
                </a:solidFill>
                <a:latin typeface="ＭＳ Ｐゴシック"/>
                <a:ea typeface="ＭＳ Ｐゴシック" pitchFamily="50" charset="-128"/>
              </a:rPr>
              <a:t>第４２条</a:t>
            </a:r>
          </a:p>
          <a:p>
            <a:pPr marL="334051" indent="-334051">
              <a:defRPr/>
            </a:pPr>
            <a:r>
              <a:rPr lang="ja-JP" altLang="en-US" sz="1846" b="1" dirty="0">
                <a:solidFill>
                  <a:srgbClr val="000000"/>
                </a:solidFill>
                <a:latin typeface="ＭＳ Ｐゴシック"/>
                <a:ea typeface="ＭＳ Ｐゴシック"/>
              </a:rPr>
              <a:t>　（指定障害福祉サービス事業者及び指定障害者支援施設等の設置者の責務） </a:t>
            </a:r>
          </a:p>
          <a:p>
            <a:pPr marL="249122" indent="-249122">
              <a:defRPr/>
            </a:pPr>
            <a:r>
              <a:rPr lang="ja-JP" altLang="en-US" sz="1846" b="1" dirty="0">
                <a:solidFill>
                  <a:srgbClr val="000000"/>
                </a:solidFill>
                <a:latin typeface="ＭＳ Ｐゴシック"/>
                <a:ea typeface="ＭＳ Ｐゴシック"/>
              </a:rPr>
              <a:t>２　指定事業者等は、その提供する障害福祉サービスの</a:t>
            </a:r>
            <a:r>
              <a:rPr lang="ja-JP" altLang="en-US" sz="1846" b="1" u="sng" dirty="0">
                <a:solidFill>
                  <a:srgbClr val="FF0000"/>
                </a:solidFill>
                <a:latin typeface="ＭＳ Ｐゴシック"/>
                <a:ea typeface="ＭＳ Ｐゴシック"/>
              </a:rPr>
              <a:t>質の評価を行うことその他の措置</a:t>
            </a:r>
            <a:r>
              <a:rPr lang="ja-JP" altLang="en-US" sz="1846" b="1" dirty="0">
                <a:solidFill>
                  <a:srgbClr val="000000"/>
                </a:solidFill>
                <a:latin typeface="ＭＳ Ｐゴシック"/>
                <a:ea typeface="ＭＳ Ｐゴシック"/>
              </a:rPr>
              <a:t>を講ずることにより、障害福祉サービスの</a:t>
            </a:r>
            <a:r>
              <a:rPr lang="ja-JP" altLang="en-US" sz="1846" b="1" u="sng" dirty="0">
                <a:solidFill>
                  <a:srgbClr val="FF0000"/>
                </a:solidFill>
                <a:latin typeface="ＭＳ Ｐゴシック"/>
                <a:ea typeface="ＭＳ Ｐゴシック"/>
              </a:rPr>
              <a:t>質の向上</a:t>
            </a:r>
            <a:r>
              <a:rPr lang="ja-JP" altLang="en-US" sz="1846" b="1" dirty="0">
                <a:solidFill>
                  <a:srgbClr val="000000"/>
                </a:solidFill>
                <a:latin typeface="ＭＳ Ｐゴシック"/>
                <a:ea typeface="ＭＳ Ｐゴシック"/>
              </a:rPr>
              <a:t>に努めなければならない。</a:t>
            </a:r>
            <a:endParaRPr lang="en-US" altLang="ja-JP" sz="1846" b="1" dirty="0">
              <a:solidFill>
                <a:srgbClr val="000000"/>
              </a:solidFill>
              <a:latin typeface="ＭＳ Ｐゴシック"/>
              <a:ea typeface="ＭＳ Ｐゴシック"/>
            </a:endParaRPr>
          </a:p>
        </p:txBody>
      </p:sp>
      <p:sp>
        <p:nvSpPr>
          <p:cNvPr id="238595" name="Rectangle 3"/>
          <p:cNvSpPr>
            <a:spLocks noChangeArrowheads="1"/>
          </p:cNvSpPr>
          <p:nvPr/>
        </p:nvSpPr>
        <p:spPr bwMode="auto">
          <a:xfrm>
            <a:off x="571504" y="238494"/>
            <a:ext cx="7786688" cy="539818"/>
          </a:xfrm>
          <a:prstGeom prst="rect">
            <a:avLst/>
          </a:prstGeom>
          <a:noFill/>
          <a:ln w="9525" algn="ctr">
            <a:noFill/>
            <a:miter lim="800000"/>
            <a:headEnd/>
            <a:tailEnd/>
          </a:ln>
          <a:effectLst/>
        </p:spPr>
        <p:txBody>
          <a:bodyPr lIns="84382" tIns="42191" rIns="84382" bIns="42191">
            <a:spAutoFit/>
          </a:bodyPr>
          <a:lstStyle/>
          <a:p>
            <a:pPr algn="ctr">
              <a:spcBef>
                <a:spcPct val="50000"/>
              </a:spcBef>
              <a:defRPr/>
            </a:pPr>
            <a:r>
              <a:rPr lang="ja-JP" altLang="en-US" sz="2954" dirty="0">
                <a:solidFill>
                  <a:srgbClr val="0000FF"/>
                </a:solidFill>
                <a:effectLst>
                  <a:outerShdw blurRad="38100" dist="38100" dir="2700000" algn="tl">
                    <a:srgbClr val="C0C0C0"/>
                  </a:outerShdw>
                </a:effectLst>
                <a:latin typeface="HG創英角ｺﾞｼｯｸUB" pitchFamily="49" charset="-128"/>
                <a:ea typeface="HG創英角ｺﾞｼｯｸUB" pitchFamily="49" charset="-128"/>
              </a:rPr>
              <a:t>サービス事業者等の責務</a:t>
            </a:r>
          </a:p>
        </p:txBody>
      </p:sp>
      <p:sp>
        <p:nvSpPr>
          <p:cNvPr id="4" name="Text Box 2"/>
          <p:cNvSpPr txBox="1">
            <a:spLocks noChangeArrowheads="1"/>
          </p:cNvSpPr>
          <p:nvPr/>
        </p:nvSpPr>
        <p:spPr bwMode="auto">
          <a:xfrm>
            <a:off x="118585" y="2887090"/>
            <a:ext cx="8893175" cy="3266590"/>
          </a:xfrm>
          <a:prstGeom prst="rect">
            <a:avLst/>
          </a:prstGeom>
          <a:noFill/>
          <a:ln w="9525">
            <a:noFill/>
            <a:miter lim="800000"/>
            <a:headEnd/>
            <a:tailEnd/>
          </a:ln>
        </p:spPr>
        <p:txBody>
          <a:bodyPr lIns="84382" tIns="42191" rIns="84382" bIns="42191">
            <a:spAutoFit/>
          </a:bodyPr>
          <a:lstStyle/>
          <a:p>
            <a:pPr>
              <a:defRPr/>
            </a:pPr>
            <a:r>
              <a:rPr lang="ja-JP" altLang="en-US" sz="2215" b="1" u="sng" dirty="0">
                <a:solidFill>
                  <a:srgbClr val="000000"/>
                </a:solidFill>
                <a:latin typeface="ＭＳ Ｐゴシック"/>
                <a:ea typeface="ＭＳ Ｐゴシック" pitchFamily="50" charset="-128"/>
              </a:rPr>
              <a:t>児童福祉法</a:t>
            </a:r>
            <a:endParaRPr lang="en-US" altLang="ja-JP" sz="2215" b="1" u="sng" dirty="0">
              <a:solidFill>
                <a:srgbClr val="000000"/>
              </a:solidFill>
              <a:latin typeface="ＭＳ Ｐゴシック"/>
              <a:ea typeface="ＭＳ Ｐゴシック" pitchFamily="50" charset="-128"/>
            </a:endParaRPr>
          </a:p>
          <a:p>
            <a:pPr>
              <a:defRPr/>
            </a:pPr>
            <a:r>
              <a:rPr lang="ja-JP" altLang="en-US" sz="1846" b="1" dirty="0">
                <a:solidFill>
                  <a:srgbClr val="000000"/>
                </a:solidFill>
                <a:latin typeface="ＭＳ Ｐゴシック"/>
                <a:ea typeface="ＭＳ Ｐゴシック" pitchFamily="50" charset="-128"/>
              </a:rPr>
              <a:t>第２１条の５の１７</a:t>
            </a:r>
          </a:p>
          <a:p>
            <a:pPr marL="334051" indent="-334051">
              <a:defRPr/>
            </a:pPr>
            <a:r>
              <a:rPr lang="ja-JP" altLang="en-US" sz="1846" b="1" dirty="0">
                <a:solidFill>
                  <a:srgbClr val="000000"/>
                </a:solidFill>
                <a:latin typeface="ＭＳ Ｐゴシック"/>
                <a:ea typeface="ＭＳ Ｐゴシック"/>
              </a:rPr>
              <a:t>　（指定障害児通所支援事業者及び指定医療機関の設置者の責務） </a:t>
            </a:r>
          </a:p>
          <a:p>
            <a:pPr marL="244678" indent="-244678">
              <a:defRPr/>
            </a:pPr>
            <a:r>
              <a:rPr lang="ja-JP" altLang="en-US" sz="1846" b="1" dirty="0">
                <a:solidFill>
                  <a:srgbClr val="000000"/>
                </a:solidFill>
                <a:latin typeface="ＭＳ Ｐゴシック"/>
                <a:ea typeface="ＭＳ Ｐゴシック"/>
              </a:rPr>
              <a:t>２　指定障害児事業者等は、その提供する障害児通所支援の</a:t>
            </a:r>
            <a:r>
              <a:rPr lang="ja-JP" altLang="en-US" sz="1846" b="1" u="sng" dirty="0">
                <a:solidFill>
                  <a:srgbClr val="FF0000"/>
                </a:solidFill>
                <a:latin typeface="ＭＳ Ｐゴシック"/>
                <a:ea typeface="ＭＳ Ｐゴシック"/>
              </a:rPr>
              <a:t>質の評価を行うことその他の措置</a:t>
            </a:r>
            <a:r>
              <a:rPr lang="ja-JP" altLang="en-US" sz="1846" b="1" dirty="0">
                <a:solidFill>
                  <a:srgbClr val="000000"/>
                </a:solidFill>
                <a:latin typeface="ＭＳ Ｐゴシック"/>
                <a:ea typeface="ＭＳ Ｐゴシック"/>
              </a:rPr>
              <a:t>を講ずることにより、障害児通所支援の</a:t>
            </a:r>
            <a:r>
              <a:rPr lang="ja-JP" altLang="en-US" sz="1846" b="1" u="sng" dirty="0">
                <a:solidFill>
                  <a:srgbClr val="FF0000"/>
                </a:solidFill>
                <a:latin typeface="ＭＳ Ｐゴシック"/>
                <a:ea typeface="ＭＳ Ｐゴシック"/>
              </a:rPr>
              <a:t>質の向上</a:t>
            </a:r>
            <a:r>
              <a:rPr lang="ja-JP" altLang="en-US" sz="1846" b="1" dirty="0">
                <a:solidFill>
                  <a:srgbClr val="000000"/>
                </a:solidFill>
                <a:latin typeface="ＭＳ Ｐゴシック"/>
                <a:ea typeface="ＭＳ Ｐゴシック"/>
              </a:rPr>
              <a:t>に努めなければならない。</a:t>
            </a:r>
            <a:endParaRPr lang="en-US" altLang="ja-JP" sz="1846" b="1" dirty="0">
              <a:solidFill>
                <a:srgbClr val="000000"/>
              </a:solidFill>
              <a:latin typeface="ＭＳ Ｐゴシック"/>
              <a:ea typeface="ＭＳ Ｐゴシック"/>
            </a:endParaRPr>
          </a:p>
          <a:p>
            <a:pPr marL="244678" indent="-244678">
              <a:defRPr/>
            </a:pPr>
            <a:endParaRPr lang="en-US" altLang="ja-JP" sz="1846" b="1" dirty="0">
              <a:solidFill>
                <a:srgbClr val="000000"/>
              </a:solidFill>
              <a:latin typeface="ＭＳ Ｐゴシック"/>
              <a:ea typeface="ＭＳ Ｐゴシック"/>
            </a:endParaRPr>
          </a:p>
          <a:p>
            <a:pPr marL="244678" indent="-244678">
              <a:defRPr/>
            </a:pPr>
            <a:r>
              <a:rPr lang="ja-JP" altLang="en-US" sz="1846" b="1" dirty="0">
                <a:solidFill>
                  <a:srgbClr val="000000"/>
                </a:solidFill>
                <a:latin typeface="ＭＳ Ｐゴシック"/>
                <a:ea typeface="ＭＳ Ｐゴシック"/>
              </a:rPr>
              <a:t>第２４条の１１</a:t>
            </a:r>
            <a:endParaRPr lang="en-US" altLang="ja-JP" sz="1846" b="1" dirty="0">
              <a:solidFill>
                <a:srgbClr val="000000"/>
              </a:solidFill>
              <a:latin typeface="ＭＳ Ｐゴシック"/>
              <a:ea typeface="ＭＳ Ｐゴシック"/>
            </a:endParaRPr>
          </a:p>
          <a:p>
            <a:pPr marL="244678" indent="-244678">
              <a:defRPr/>
            </a:pPr>
            <a:r>
              <a:rPr lang="ja-JP" altLang="en-US" sz="1846" b="1" dirty="0">
                <a:solidFill>
                  <a:srgbClr val="000000"/>
                </a:solidFill>
                <a:latin typeface="ＭＳ Ｐゴシック"/>
                <a:ea typeface="ＭＳ Ｐゴシック"/>
              </a:rPr>
              <a:t>　（指定障害児入所施設等の設置者の責務）</a:t>
            </a:r>
            <a:endParaRPr lang="en-US" altLang="ja-JP" sz="1846" b="1" dirty="0">
              <a:solidFill>
                <a:srgbClr val="000000"/>
              </a:solidFill>
              <a:latin typeface="ＭＳ Ｐゴシック"/>
              <a:ea typeface="ＭＳ Ｐゴシック"/>
            </a:endParaRPr>
          </a:p>
          <a:p>
            <a:pPr marL="244678" indent="-244678">
              <a:defRPr/>
            </a:pPr>
            <a:r>
              <a:rPr lang="ja-JP" altLang="en-US" sz="1846" b="1" dirty="0">
                <a:solidFill>
                  <a:srgbClr val="000000"/>
                </a:solidFill>
                <a:latin typeface="ＭＳ Ｐゴシック"/>
                <a:ea typeface="ＭＳ Ｐゴシック"/>
              </a:rPr>
              <a:t>２　指定障害児入所施設等の設置者は、その提供する障害児入所支援の</a:t>
            </a:r>
            <a:r>
              <a:rPr lang="ja-JP" altLang="en-US" sz="1846" b="1" u="sng" dirty="0">
                <a:solidFill>
                  <a:srgbClr val="FF0000"/>
                </a:solidFill>
                <a:latin typeface="ＭＳ Ｐゴシック"/>
                <a:ea typeface="ＭＳ Ｐゴシック"/>
              </a:rPr>
              <a:t>質の評価を行うことその他の措置</a:t>
            </a:r>
            <a:r>
              <a:rPr lang="ja-JP" altLang="en-US" sz="1846" b="1" dirty="0">
                <a:solidFill>
                  <a:srgbClr val="000000"/>
                </a:solidFill>
                <a:latin typeface="ＭＳ Ｐゴシック"/>
                <a:ea typeface="ＭＳ Ｐゴシック"/>
              </a:rPr>
              <a:t>を講ずることにより、障害児入所支援の</a:t>
            </a:r>
            <a:r>
              <a:rPr lang="ja-JP" altLang="en-US" sz="1846" b="1" u="sng" dirty="0">
                <a:solidFill>
                  <a:srgbClr val="FF0000"/>
                </a:solidFill>
                <a:latin typeface="ＭＳ Ｐゴシック"/>
                <a:ea typeface="ＭＳ Ｐゴシック"/>
              </a:rPr>
              <a:t>質の向上</a:t>
            </a:r>
            <a:r>
              <a:rPr lang="ja-JP" altLang="en-US" sz="1846" b="1" dirty="0">
                <a:solidFill>
                  <a:srgbClr val="000000"/>
                </a:solidFill>
                <a:latin typeface="ＭＳ Ｐゴシック"/>
                <a:ea typeface="ＭＳ Ｐゴシック"/>
              </a:rPr>
              <a:t>に努めなければならない。</a:t>
            </a:r>
            <a:endParaRPr lang="en-US" altLang="ja-JP" sz="1846" b="1" dirty="0">
              <a:solidFill>
                <a:srgbClr val="000000"/>
              </a:solidFill>
              <a:latin typeface="ＭＳ Ｐゴシック"/>
              <a:ea typeface="ＭＳ Ｐゴシック"/>
            </a:endParaRPr>
          </a:p>
        </p:txBody>
      </p:sp>
      <p:sp>
        <p:nvSpPr>
          <p:cNvPr id="3" name="スライド番号プレースホルダー 2"/>
          <p:cNvSpPr>
            <a:spLocks noGrp="1"/>
          </p:cNvSpPr>
          <p:nvPr>
            <p:ph type="sldNum" sz="quarter" idx="12"/>
          </p:nvPr>
        </p:nvSpPr>
        <p:spPr/>
        <p:txBody>
          <a:bodyPr/>
          <a:lstStyle/>
          <a:p>
            <a:pPr>
              <a:defRPr/>
            </a:pPr>
            <a:fld id="{7CAD0776-07AC-46CA-87BF-E2184DC65D4E}" type="slidenum">
              <a:rPr lang="en-US" altLang="ja-JP" smtClean="0">
                <a:solidFill>
                  <a:srgbClr val="000000"/>
                </a:solidFill>
              </a:rPr>
              <a:pPr>
                <a:defRPr/>
              </a:pPr>
              <a:t>4</a:t>
            </a:fld>
            <a:endParaRPr lang="en-US" altLang="ja-JP" dirty="0">
              <a:solidFill>
                <a:srgbClr val="000000"/>
              </a:solidFill>
            </a:endParaRPr>
          </a:p>
        </p:txBody>
      </p:sp>
    </p:spTree>
    <p:extLst>
      <p:ext uri="{BB962C8B-B14F-4D97-AF65-F5344CB8AC3E}">
        <p14:creationId xmlns:p14="http://schemas.microsoft.com/office/powerpoint/2010/main" val="2013956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86731955-0564-4147-97CD-84C34D6ECBBD}"/>
              </a:ext>
            </a:extLst>
          </p:cNvPr>
          <p:cNvSpPr>
            <a:spLocks noGrp="1"/>
          </p:cNvSpPr>
          <p:nvPr>
            <p:ph idx="1"/>
          </p:nvPr>
        </p:nvSpPr>
        <p:spPr>
          <a:xfrm>
            <a:off x="628649" y="1448989"/>
            <a:ext cx="8276199" cy="3960022"/>
          </a:xfrm>
          <a:ln>
            <a:solidFill>
              <a:schemeClr val="accent3">
                <a:hueOff val="0"/>
                <a:satOff val="0"/>
                <a:lumOff val="0"/>
              </a:schemeClr>
            </a:solidFill>
          </a:ln>
        </p:spPr>
        <p:txBody>
          <a:bodyPr>
            <a:normAutofit/>
          </a:bodyPr>
          <a:lstStyle/>
          <a:p>
            <a:pPr marL="0" indent="0" algn="ctr">
              <a:buNone/>
            </a:pPr>
            <a:endParaRPr lang="en-US" altLang="ja-JP" sz="4800" dirty="0"/>
          </a:p>
          <a:p>
            <a:pPr marL="0" indent="0" algn="ctr">
              <a:buNone/>
            </a:pPr>
            <a:r>
              <a:rPr lang="ja-JP" altLang="en-US" sz="4400" dirty="0"/>
              <a:t>サービス管理責任者・</a:t>
            </a:r>
            <a:endParaRPr lang="en-US" altLang="ja-JP" sz="4400" dirty="0"/>
          </a:p>
          <a:p>
            <a:pPr marL="0" indent="0" algn="ctr">
              <a:buNone/>
            </a:pPr>
            <a:r>
              <a:rPr lang="ja-JP" altLang="en-US" sz="4400" dirty="0"/>
              <a:t>児童発達支援管理責任者の役割について</a:t>
            </a:r>
            <a:endParaRPr kumimoji="1" lang="ja-JP" altLang="en-US" sz="4400" dirty="0"/>
          </a:p>
        </p:txBody>
      </p:sp>
    </p:spTree>
    <p:extLst>
      <p:ext uri="{BB962C8B-B14F-4D97-AF65-F5344CB8AC3E}">
        <p14:creationId xmlns:p14="http://schemas.microsoft.com/office/powerpoint/2010/main" val="3949661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AutoShape 2">
            <a:extLst>
              <a:ext uri="{FF2B5EF4-FFF2-40B4-BE49-F238E27FC236}">
                <a16:creationId xmlns:a16="http://schemas.microsoft.com/office/drawing/2014/main" id="{F3D7BED7-7D09-428D-8EA1-9BC6F2B56D56}"/>
              </a:ext>
            </a:extLst>
          </p:cNvPr>
          <p:cNvSpPr>
            <a:spLocks noChangeArrowheads="1"/>
          </p:cNvSpPr>
          <p:nvPr/>
        </p:nvSpPr>
        <p:spPr bwMode="auto">
          <a:xfrm>
            <a:off x="643304" y="1780443"/>
            <a:ext cx="4535365" cy="1329103"/>
          </a:xfrm>
          <a:prstGeom prst="flowChartAlternateProcess">
            <a:avLst/>
          </a:prstGeom>
          <a:solidFill>
            <a:srgbClr val="CCFFFF"/>
          </a:solidFill>
          <a:ln w="19050">
            <a:solidFill>
              <a:schemeClr val="tx1"/>
            </a:solidFill>
            <a:miter lim="800000"/>
            <a:headEnd/>
            <a:tailEnd/>
          </a:ln>
        </p:spPr>
        <p:txBody>
          <a:bodyPr wrap="none"/>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846">
                <a:solidFill>
                  <a:srgbClr val="000000"/>
                </a:solidFill>
              </a:rPr>
              <a:t>管 理 者 の 責 務</a:t>
            </a:r>
          </a:p>
          <a:p>
            <a:pPr algn="ctr" defTabSz="844083" eaLnBrk="1" fontAlgn="base" hangingPunct="1">
              <a:spcBef>
                <a:spcPct val="0"/>
              </a:spcBef>
              <a:spcAft>
                <a:spcPct val="0"/>
              </a:spcAft>
            </a:pPr>
            <a:endParaRPr lang="ja-JP" altLang="en-US" sz="1108">
              <a:solidFill>
                <a:srgbClr val="000000"/>
              </a:solidFill>
            </a:endParaRPr>
          </a:p>
          <a:p>
            <a:pPr algn="ctr" defTabSz="844083" eaLnBrk="1" fontAlgn="base" hangingPunct="1">
              <a:spcBef>
                <a:spcPct val="0"/>
              </a:spcBef>
              <a:spcAft>
                <a:spcPct val="0"/>
              </a:spcAft>
            </a:pPr>
            <a:r>
              <a:rPr lang="ja-JP" altLang="en-US" sz="1477">
                <a:solidFill>
                  <a:srgbClr val="CC0000"/>
                </a:solidFill>
              </a:rPr>
              <a:t>「従業者及び業務の一元的な管理や　</a:t>
            </a:r>
          </a:p>
          <a:p>
            <a:pPr algn="ctr" defTabSz="844083" eaLnBrk="1" fontAlgn="base" hangingPunct="1">
              <a:spcBef>
                <a:spcPct val="0"/>
              </a:spcBef>
              <a:spcAft>
                <a:spcPct val="0"/>
              </a:spcAft>
            </a:pPr>
            <a:r>
              <a:rPr lang="ja-JP" altLang="en-US" sz="1477">
                <a:solidFill>
                  <a:srgbClr val="CC0000"/>
                </a:solidFill>
              </a:rPr>
              <a:t>　　規定を遵守させるため必要な指揮命令」</a:t>
            </a:r>
          </a:p>
        </p:txBody>
      </p:sp>
      <p:sp>
        <p:nvSpPr>
          <p:cNvPr id="149507" name="AutoShape 3">
            <a:extLst>
              <a:ext uri="{FF2B5EF4-FFF2-40B4-BE49-F238E27FC236}">
                <a16:creationId xmlns:a16="http://schemas.microsoft.com/office/drawing/2014/main" id="{6CF793DC-1397-434B-8A93-2195075B2C24}"/>
              </a:ext>
            </a:extLst>
          </p:cNvPr>
          <p:cNvSpPr>
            <a:spLocks noChangeArrowheads="1"/>
          </p:cNvSpPr>
          <p:nvPr/>
        </p:nvSpPr>
        <p:spPr bwMode="auto">
          <a:xfrm>
            <a:off x="857251" y="4088423"/>
            <a:ext cx="3169626" cy="1799492"/>
          </a:xfrm>
          <a:prstGeom prst="flowChartAlternateProcess">
            <a:avLst/>
          </a:prstGeom>
          <a:solidFill>
            <a:srgbClr val="FFFF99">
              <a:alpha val="79999"/>
            </a:srgbClr>
          </a:solidFill>
          <a:ln w="19050">
            <a:solidFill>
              <a:schemeClr val="tx1"/>
            </a:solidFill>
            <a:miter lim="800000"/>
            <a:headEnd/>
            <a:tailEnd/>
          </a:ln>
        </p:spPr>
        <p:txBody>
          <a:bodyPr wrap="none"/>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defTabSz="844083" eaLnBrk="1" fontAlgn="base" hangingPunct="1">
              <a:spcBef>
                <a:spcPct val="0"/>
              </a:spcBef>
              <a:spcAft>
                <a:spcPct val="0"/>
              </a:spcAft>
            </a:pPr>
            <a:endParaRPr lang="en-US" altLang="ja-JP" sz="1108">
              <a:solidFill>
                <a:srgbClr val="000000"/>
              </a:solidFill>
            </a:endParaRPr>
          </a:p>
          <a:p>
            <a:pPr defTabSz="844083" eaLnBrk="1" fontAlgn="base" hangingPunct="1">
              <a:spcBef>
                <a:spcPct val="0"/>
              </a:spcBef>
              <a:spcAft>
                <a:spcPct val="0"/>
              </a:spcAft>
            </a:pPr>
            <a:r>
              <a:rPr lang="ja-JP" altLang="en-US" sz="1108">
                <a:solidFill>
                  <a:srgbClr val="000000"/>
                </a:solidFill>
              </a:rPr>
              <a:t>　</a:t>
            </a:r>
            <a:r>
              <a:rPr lang="ja-JP" altLang="en-US" sz="1846">
                <a:solidFill>
                  <a:srgbClr val="000000"/>
                </a:solidFill>
              </a:rPr>
              <a:t>サービス管理責任者の責務</a:t>
            </a:r>
          </a:p>
          <a:p>
            <a:pPr defTabSz="844083" eaLnBrk="1" fontAlgn="base" hangingPunct="1">
              <a:spcBef>
                <a:spcPct val="0"/>
              </a:spcBef>
              <a:spcAft>
                <a:spcPct val="0"/>
              </a:spcAft>
            </a:pPr>
            <a:endParaRPr lang="ja-JP" altLang="en-US" sz="1108">
              <a:solidFill>
                <a:srgbClr val="000000"/>
              </a:solidFill>
            </a:endParaRPr>
          </a:p>
          <a:p>
            <a:pPr defTabSz="844083" eaLnBrk="1" fontAlgn="base" hangingPunct="1">
              <a:spcBef>
                <a:spcPct val="0"/>
              </a:spcBef>
              <a:spcAft>
                <a:spcPct val="0"/>
              </a:spcAft>
            </a:pPr>
            <a:r>
              <a:rPr lang="ja-JP" altLang="en-US" sz="1477">
                <a:solidFill>
                  <a:srgbClr val="CC0000"/>
                </a:solidFill>
              </a:rPr>
              <a:t>　「サービス提供プロセスに関して</a:t>
            </a:r>
          </a:p>
          <a:p>
            <a:pPr defTabSz="844083" eaLnBrk="1" fontAlgn="base" hangingPunct="1">
              <a:spcBef>
                <a:spcPct val="0"/>
              </a:spcBef>
              <a:spcAft>
                <a:spcPct val="0"/>
              </a:spcAft>
            </a:pPr>
            <a:r>
              <a:rPr lang="ja-JP" altLang="en-US" sz="1477">
                <a:solidFill>
                  <a:srgbClr val="CC0000"/>
                </a:solidFill>
              </a:rPr>
              <a:t>　他のサービス提供職員に対する</a:t>
            </a:r>
          </a:p>
          <a:p>
            <a:pPr defTabSz="844083" eaLnBrk="1" fontAlgn="base" hangingPunct="1">
              <a:spcBef>
                <a:spcPct val="0"/>
              </a:spcBef>
              <a:spcAft>
                <a:spcPct val="0"/>
              </a:spcAft>
            </a:pPr>
            <a:r>
              <a:rPr lang="ja-JP" altLang="en-US" sz="1477">
                <a:solidFill>
                  <a:srgbClr val="CC0000"/>
                </a:solidFill>
              </a:rPr>
              <a:t>　技術的な助言や指導等」　　</a:t>
            </a:r>
          </a:p>
        </p:txBody>
      </p:sp>
      <p:sp>
        <p:nvSpPr>
          <p:cNvPr id="149508" name="AutoShape 4">
            <a:extLst>
              <a:ext uri="{FF2B5EF4-FFF2-40B4-BE49-F238E27FC236}">
                <a16:creationId xmlns:a16="http://schemas.microsoft.com/office/drawing/2014/main" id="{1A67E112-E3F2-45CC-9566-155E33E5406E}"/>
              </a:ext>
            </a:extLst>
          </p:cNvPr>
          <p:cNvSpPr>
            <a:spLocks noChangeArrowheads="1"/>
          </p:cNvSpPr>
          <p:nvPr/>
        </p:nvSpPr>
        <p:spPr bwMode="auto">
          <a:xfrm>
            <a:off x="5839559" y="4295043"/>
            <a:ext cx="2447192" cy="662354"/>
          </a:xfrm>
          <a:prstGeom prst="flowChartAlternateProcess">
            <a:avLst/>
          </a:prstGeom>
          <a:solidFill>
            <a:srgbClr val="FFFF99">
              <a:alpha val="79999"/>
            </a:srgbClr>
          </a:solidFill>
          <a:ln w="19050">
            <a:solidFill>
              <a:schemeClr val="tx1"/>
            </a:solidFill>
            <a:miter lim="800000"/>
            <a:headEnd/>
            <a:tailEnd/>
          </a:ln>
        </p:spPr>
        <p:txBody>
          <a:bodyPr wrap="none"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477">
                <a:solidFill>
                  <a:srgbClr val="000000"/>
                </a:solidFill>
              </a:rPr>
              <a:t>サービス提供職員　</a:t>
            </a:r>
            <a:r>
              <a:rPr lang="en-US" altLang="ja-JP" sz="1477">
                <a:solidFill>
                  <a:srgbClr val="000000"/>
                </a:solidFill>
              </a:rPr>
              <a:t>A</a:t>
            </a:r>
          </a:p>
        </p:txBody>
      </p:sp>
      <p:sp>
        <p:nvSpPr>
          <p:cNvPr id="149509" name="AutoShape 5">
            <a:extLst>
              <a:ext uri="{FF2B5EF4-FFF2-40B4-BE49-F238E27FC236}">
                <a16:creationId xmlns:a16="http://schemas.microsoft.com/office/drawing/2014/main" id="{9EF26F3D-DD93-47F6-943A-7A504CACDC55}"/>
              </a:ext>
            </a:extLst>
          </p:cNvPr>
          <p:cNvSpPr>
            <a:spLocks noChangeArrowheads="1"/>
          </p:cNvSpPr>
          <p:nvPr/>
        </p:nvSpPr>
        <p:spPr bwMode="auto">
          <a:xfrm>
            <a:off x="5839559" y="5139105"/>
            <a:ext cx="2447192" cy="663819"/>
          </a:xfrm>
          <a:prstGeom prst="flowChartAlternateProcess">
            <a:avLst/>
          </a:prstGeom>
          <a:solidFill>
            <a:srgbClr val="FFFF99">
              <a:alpha val="79999"/>
            </a:srgbClr>
          </a:solidFill>
          <a:ln w="19050">
            <a:solidFill>
              <a:schemeClr val="tx1"/>
            </a:solidFill>
            <a:miter lim="800000"/>
            <a:headEnd/>
            <a:tailEnd/>
          </a:ln>
        </p:spPr>
        <p:txBody>
          <a:bodyPr wrap="none"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477">
                <a:solidFill>
                  <a:srgbClr val="000000"/>
                </a:solidFill>
              </a:rPr>
              <a:t>サービス提供職員　</a:t>
            </a:r>
            <a:r>
              <a:rPr lang="en-US" altLang="ja-JP" sz="1477">
                <a:solidFill>
                  <a:srgbClr val="000000"/>
                </a:solidFill>
              </a:rPr>
              <a:t>B</a:t>
            </a:r>
          </a:p>
        </p:txBody>
      </p:sp>
      <p:sp>
        <p:nvSpPr>
          <p:cNvPr id="149510" name="Rectangle 6">
            <a:extLst>
              <a:ext uri="{FF2B5EF4-FFF2-40B4-BE49-F238E27FC236}">
                <a16:creationId xmlns:a16="http://schemas.microsoft.com/office/drawing/2014/main" id="{86C515A6-BEB4-4FD6-86C2-1C2A35B06857}"/>
              </a:ext>
            </a:extLst>
          </p:cNvPr>
          <p:cNvSpPr>
            <a:spLocks noChangeArrowheads="1"/>
          </p:cNvSpPr>
          <p:nvPr/>
        </p:nvSpPr>
        <p:spPr bwMode="auto">
          <a:xfrm>
            <a:off x="357554" y="1252905"/>
            <a:ext cx="8428892" cy="496765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846">
                <a:solidFill>
                  <a:srgbClr val="000000"/>
                </a:solidFill>
              </a:rPr>
              <a:t>サービス提供事業所</a:t>
            </a:r>
            <a:r>
              <a:rPr lang="ja-JP" altLang="en-US" sz="1108">
                <a:solidFill>
                  <a:srgbClr val="000000"/>
                </a:solidFill>
              </a:rPr>
              <a:t>　　　</a:t>
            </a:r>
          </a:p>
        </p:txBody>
      </p:sp>
      <p:sp>
        <p:nvSpPr>
          <p:cNvPr id="149511" name="AutoShape 7">
            <a:extLst>
              <a:ext uri="{FF2B5EF4-FFF2-40B4-BE49-F238E27FC236}">
                <a16:creationId xmlns:a16="http://schemas.microsoft.com/office/drawing/2014/main" id="{468E0526-99A2-4675-809C-EE4F1AF45C8D}"/>
              </a:ext>
            </a:extLst>
          </p:cNvPr>
          <p:cNvSpPr>
            <a:spLocks noChangeArrowheads="1"/>
          </p:cNvSpPr>
          <p:nvPr/>
        </p:nvSpPr>
        <p:spPr bwMode="auto">
          <a:xfrm>
            <a:off x="6731978" y="1846385"/>
            <a:ext cx="1368669" cy="400050"/>
          </a:xfrm>
          <a:prstGeom prst="flowChartAlternateProcess">
            <a:avLst/>
          </a:prstGeom>
          <a:solidFill>
            <a:srgbClr val="CCFFFF"/>
          </a:solidFill>
          <a:ln w="19050">
            <a:solidFill>
              <a:schemeClr val="tx1"/>
            </a:solidFill>
            <a:miter lim="800000"/>
            <a:headEnd/>
            <a:tailEnd/>
          </a:ln>
        </p:spPr>
        <p:txBody>
          <a:bodyPr wrap="none"/>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477">
                <a:solidFill>
                  <a:srgbClr val="000000"/>
                </a:solidFill>
              </a:rPr>
              <a:t>事務職員</a:t>
            </a:r>
          </a:p>
        </p:txBody>
      </p:sp>
      <p:sp>
        <p:nvSpPr>
          <p:cNvPr id="149512" name="AutoShape 8">
            <a:extLst>
              <a:ext uri="{FF2B5EF4-FFF2-40B4-BE49-F238E27FC236}">
                <a16:creationId xmlns:a16="http://schemas.microsoft.com/office/drawing/2014/main" id="{9DA9F7AA-6977-4019-B9A7-E70F9BA3BBB5}"/>
              </a:ext>
            </a:extLst>
          </p:cNvPr>
          <p:cNvSpPr>
            <a:spLocks noChangeArrowheads="1"/>
          </p:cNvSpPr>
          <p:nvPr/>
        </p:nvSpPr>
        <p:spPr bwMode="auto">
          <a:xfrm>
            <a:off x="4214446" y="4220308"/>
            <a:ext cx="1500554" cy="923192"/>
          </a:xfrm>
          <a:prstGeom prst="rightArrow">
            <a:avLst>
              <a:gd name="adj1" fmla="val 60352"/>
              <a:gd name="adj2" fmla="val 33403"/>
            </a:avLst>
          </a:prstGeom>
          <a:solidFill>
            <a:srgbClr val="FFCC00"/>
          </a:solidFill>
          <a:ln w="12700">
            <a:solidFill>
              <a:srgbClr val="FF0000"/>
            </a:solidFill>
            <a:miter lim="800000"/>
            <a:headEnd/>
            <a:tailEnd/>
          </a:ln>
        </p:spPr>
        <p:txBody>
          <a:bodyPr wrap="none"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108">
                <a:solidFill>
                  <a:srgbClr val="000000"/>
                </a:solidFill>
              </a:rPr>
              <a:t>サービス内容</a:t>
            </a:r>
          </a:p>
          <a:p>
            <a:pPr algn="ctr" defTabSz="844083" eaLnBrk="1" fontAlgn="base" hangingPunct="1">
              <a:spcBef>
                <a:spcPct val="0"/>
              </a:spcBef>
              <a:spcAft>
                <a:spcPct val="0"/>
              </a:spcAft>
            </a:pPr>
            <a:r>
              <a:rPr lang="ja-JP" altLang="en-US" sz="1108">
                <a:solidFill>
                  <a:srgbClr val="000000"/>
                </a:solidFill>
              </a:rPr>
              <a:t>の管理に関す</a:t>
            </a:r>
          </a:p>
          <a:p>
            <a:pPr algn="ctr" defTabSz="844083" eaLnBrk="1" fontAlgn="base" hangingPunct="1">
              <a:spcBef>
                <a:spcPct val="0"/>
              </a:spcBef>
              <a:spcAft>
                <a:spcPct val="0"/>
              </a:spcAft>
            </a:pPr>
            <a:r>
              <a:rPr lang="ja-JP" altLang="en-US" sz="1108">
                <a:solidFill>
                  <a:srgbClr val="000000"/>
                </a:solidFill>
              </a:rPr>
              <a:t>る指示・指導</a:t>
            </a:r>
          </a:p>
        </p:txBody>
      </p:sp>
      <p:sp>
        <p:nvSpPr>
          <p:cNvPr id="149513" name="Rectangle 9">
            <a:extLst>
              <a:ext uri="{FF2B5EF4-FFF2-40B4-BE49-F238E27FC236}">
                <a16:creationId xmlns:a16="http://schemas.microsoft.com/office/drawing/2014/main" id="{F56580C7-DACF-4275-B1E2-8CD5E18F654E}"/>
              </a:ext>
            </a:extLst>
          </p:cNvPr>
          <p:cNvSpPr>
            <a:spLocks noChangeArrowheads="1"/>
          </p:cNvSpPr>
          <p:nvPr/>
        </p:nvSpPr>
        <p:spPr bwMode="auto">
          <a:xfrm>
            <a:off x="715108" y="3893527"/>
            <a:ext cx="7857392" cy="2173165"/>
          </a:xfrm>
          <a:prstGeom prst="rect">
            <a:avLst/>
          </a:prstGeom>
          <a:noFill/>
          <a:ln w="12700">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477" b="1">
                <a:solidFill>
                  <a:srgbClr val="000000"/>
                </a:solidFill>
              </a:rPr>
              <a:t>　　　　　サービス提供部門　</a:t>
            </a:r>
            <a:r>
              <a:rPr lang="ja-JP" altLang="en-US" sz="1108" b="1">
                <a:solidFill>
                  <a:srgbClr val="000000"/>
                </a:solidFill>
              </a:rPr>
              <a:t>　</a:t>
            </a:r>
            <a:r>
              <a:rPr lang="ja-JP" altLang="en-US" sz="1108">
                <a:solidFill>
                  <a:srgbClr val="000000"/>
                </a:solidFill>
              </a:rPr>
              <a:t>　　</a:t>
            </a:r>
          </a:p>
        </p:txBody>
      </p:sp>
      <p:sp>
        <p:nvSpPr>
          <p:cNvPr id="149514" name="AutoShape 10">
            <a:extLst>
              <a:ext uri="{FF2B5EF4-FFF2-40B4-BE49-F238E27FC236}">
                <a16:creationId xmlns:a16="http://schemas.microsoft.com/office/drawing/2014/main" id="{6B8189D2-454D-4C68-A9DE-73C5D9592068}"/>
              </a:ext>
            </a:extLst>
          </p:cNvPr>
          <p:cNvSpPr>
            <a:spLocks noChangeArrowheads="1"/>
          </p:cNvSpPr>
          <p:nvPr/>
        </p:nvSpPr>
        <p:spPr bwMode="auto">
          <a:xfrm rot="5400000">
            <a:off x="2354141" y="2928572"/>
            <a:ext cx="764931" cy="1370135"/>
          </a:xfrm>
          <a:prstGeom prst="rightArrow">
            <a:avLst>
              <a:gd name="adj1" fmla="val 61500"/>
              <a:gd name="adj2" fmla="val 24907"/>
            </a:avLst>
          </a:prstGeom>
          <a:solidFill>
            <a:srgbClr val="CCFFCC">
              <a:alpha val="70195"/>
            </a:srgbClr>
          </a:solidFill>
          <a:ln w="12700">
            <a:solidFill>
              <a:srgbClr val="008000"/>
            </a:solidFill>
            <a:miter lim="800000"/>
            <a:headEnd/>
            <a:tailEnd/>
          </a:ln>
        </p:spPr>
        <p:txBody>
          <a:bodyPr rot="10800000" vert="eaVert" wrap="none"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292">
                <a:solidFill>
                  <a:srgbClr val="000000"/>
                </a:solidFill>
              </a:rPr>
              <a:t>人事管理</a:t>
            </a:r>
          </a:p>
          <a:p>
            <a:pPr algn="ctr" defTabSz="844083" eaLnBrk="1" fontAlgn="base" hangingPunct="1">
              <a:spcBef>
                <a:spcPct val="0"/>
              </a:spcBef>
              <a:spcAft>
                <a:spcPct val="0"/>
              </a:spcAft>
            </a:pPr>
            <a:r>
              <a:rPr lang="ja-JP" altLang="en-US" sz="1292">
                <a:solidFill>
                  <a:srgbClr val="000000"/>
                </a:solidFill>
              </a:rPr>
              <a:t>指揮命令</a:t>
            </a:r>
          </a:p>
        </p:txBody>
      </p:sp>
      <p:sp>
        <p:nvSpPr>
          <p:cNvPr id="149515" name="AutoShape 11">
            <a:extLst>
              <a:ext uri="{FF2B5EF4-FFF2-40B4-BE49-F238E27FC236}">
                <a16:creationId xmlns:a16="http://schemas.microsoft.com/office/drawing/2014/main" id="{49835618-DA2D-4EF5-BF1C-39F217725AB0}"/>
              </a:ext>
            </a:extLst>
          </p:cNvPr>
          <p:cNvSpPr>
            <a:spLocks noChangeArrowheads="1"/>
          </p:cNvSpPr>
          <p:nvPr/>
        </p:nvSpPr>
        <p:spPr bwMode="auto">
          <a:xfrm>
            <a:off x="5429250" y="1846385"/>
            <a:ext cx="1071196" cy="1129812"/>
          </a:xfrm>
          <a:prstGeom prst="rightArrow">
            <a:avLst>
              <a:gd name="adj1" fmla="val 50000"/>
              <a:gd name="adj2" fmla="val 25000"/>
            </a:avLst>
          </a:prstGeom>
          <a:solidFill>
            <a:srgbClr val="CCFFCC"/>
          </a:solidFill>
          <a:ln w="19050">
            <a:solidFill>
              <a:srgbClr val="008000"/>
            </a:solidFill>
            <a:miter lim="800000"/>
            <a:headEnd/>
            <a:tailEnd/>
          </a:ln>
        </p:spPr>
        <p:txBody>
          <a:bodyPr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292">
                <a:solidFill>
                  <a:srgbClr val="000000"/>
                </a:solidFill>
              </a:rPr>
              <a:t>人事管理</a:t>
            </a:r>
          </a:p>
          <a:p>
            <a:pPr algn="ctr" defTabSz="844083" eaLnBrk="1" fontAlgn="base" hangingPunct="1">
              <a:spcBef>
                <a:spcPct val="0"/>
              </a:spcBef>
              <a:spcAft>
                <a:spcPct val="0"/>
              </a:spcAft>
            </a:pPr>
            <a:r>
              <a:rPr lang="ja-JP" altLang="en-US" sz="1292">
                <a:solidFill>
                  <a:srgbClr val="000000"/>
                </a:solidFill>
              </a:rPr>
              <a:t>指揮命令</a:t>
            </a:r>
          </a:p>
        </p:txBody>
      </p:sp>
      <p:sp>
        <p:nvSpPr>
          <p:cNvPr id="149516" name="AutoShape 12">
            <a:extLst>
              <a:ext uri="{FF2B5EF4-FFF2-40B4-BE49-F238E27FC236}">
                <a16:creationId xmlns:a16="http://schemas.microsoft.com/office/drawing/2014/main" id="{D47D6CAB-B227-449A-8342-033DC57462C2}"/>
              </a:ext>
            </a:extLst>
          </p:cNvPr>
          <p:cNvSpPr>
            <a:spLocks noChangeArrowheads="1"/>
          </p:cNvSpPr>
          <p:nvPr/>
        </p:nvSpPr>
        <p:spPr bwMode="auto">
          <a:xfrm>
            <a:off x="6731978" y="2505808"/>
            <a:ext cx="1368669" cy="400050"/>
          </a:xfrm>
          <a:prstGeom prst="flowChartAlternateProcess">
            <a:avLst/>
          </a:prstGeom>
          <a:solidFill>
            <a:srgbClr val="CCFFFF"/>
          </a:solidFill>
          <a:ln w="19050">
            <a:solidFill>
              <a:schemeClr val="tx1"/>
            </a:solidFill>
            <a:miter lim="800000"/>
            <a:headEnd/>
            <a:tailEnd/>
          </a:ln>
        </p:spPr>
        <p:txBody>
          <a:bodyPr wrap="none"/>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292">
                <a:solidFill>
                  <a:srgbClr val="000000"/>
                </a:solidFill>
              </a:rPr>
              <a:t>その他の職員</a:t>
            </a:r>
          </a:p>
        </p:txBody>
      </p:sp>
      <p:sp>
        <p:nvSpPr>
          <p:cNvPr id="149517" name="AutoShape 13">
            <a:extLst>
              <a:ext uri="{FF2B5EF4-FFF2-40B4-BE49-F238E27FC236}">
                <a16:creationId xmlns:a16="http://schemas.microsoft.com/office/drawing/2014/main" id="{2DA93A64-FFA1-4814-A292-59E0C141E91D}"/>
              </a:ext>
            </a:extLst>
          </p:cNvPr>
          <p:cNvSpPr>
            <a:spLocks noChangeArrowheads="1"/>
          </p:cNvSpPr>
          <p:nvPr/>
        </p:nvSpPr>
        <p:spPr bwMode="auto">
          <a:xfrm>
            <a:off x="4214446" y="5089281"/>
            <a:ext cx="1500554" cy="977411"/>
          </a:xfrm>
          <a:prstGeom prst="rightArrow">
            <a:avLst>
              <a:gd name="adj1" fmla="val 60352"/>
              <a:gd name="adj2" fmla="val 33406"/>
            </a:avLst>
          </a:prstGeom>
          <a:solidFill>
            <a:srgbClr val="FFCC00"/>
          </a:solidFill>
          <a:ln w="12700">
            <a:solidFill>
              <a:srgbClr val="FF0000"/>
            </a:solidFill>
            <a:miter lim="800000"/>
            <a:headEnd/>
            <a:tailEnd/>
          </a:ln>
        </p:spPr>
        <p:txBody>
          <a:bodyPr wrap="none"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015">
                <a:solidFill>
                  <a:srgbClr val="000000"/>
                </a:solidFill>
              </a:rPr>
              <a:t>サービス内容</a:t>
            </a:r>
          </a:p>
          <a:p>
            <a:pPr algn="ctr" defTabSz="844083" eaLnBrk="1" fontAlgn="base" hangingPunct="1">
              <a:spcBef>
                <a:spcPct val="0"/>
              </a:spcBef>
              <a:spcAft>
                <a:spcPct val="0"/>
              </a:spcAft>
            </a:pPr>
            <a:r>
              <a:rPr lang="ja-JP" altLang="en-US" sz="1015">
                <a:solidFill>
                  <a:srgbClr val="000000"/>
                </a:solidFill>
              </a:rPr>
              <a:t>の管理に関す</a:t>
            </a:r>
          </a:p>
          <a:p>
            <a:pPr algn="ctr" defTabSz="844083" eaLnBrk="1" fontAlgn="base" hangingPunct="1">
              <a:spcBef>
                <a:spcPct val="0"/>
              </a:spcBef>
              <a:spcAft>
                <a:spcPct val="0"/>
              </a:spcAft>
            </a:pPr>
            <a:r>
              <a:rPr lang="ja-JP" altLang="en-US" sz="1015">
                <a:solidFill>
                  <a:srgbClr val="000000"/>
                </a:solidFill>
              </a:rPr>
              <a:t>る指示・指導</a:t>
            </a:r>
          </a:p>
        </p:txBody>
      </p:sp>
      <p:sp>
        <p:nvSpPr>
          <p:cNvPr id="222222" name="AutoShape 14">
            <a:extLst>
              <a:ext uri="{FF2B5EF4-FFF2-40B4-BE49-F238E27FC236}">
                <a16:creationId xmlns:a16="http://schemas.microsoft.com/office/drawing/2014/main" id="{4E6FFE54-2372-4BFA-98A4-949EF5EA4FE6}"/>
              </a:ext>
            </a:extLst>
          </p:cNvPr>
          <p:cNvSpPr>
            <a:spLocks noChangeArrowheads="1"/>
          </p:cNvSpPr>
          <p:nvPr/>
        </p:nvSpPr>
        <p:spPr bwMode="auto">
          <a:xfrm>
            <a:off x="650631" y="571500"/>
            <a:ext cx="7842738" cy="524608"/>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84376" tIns="42188" rIns="84376" bIns="42188" anchor="ctr"/>
          <a:lstStyle/>
          <a:p>
            <a:pPr algn="ctr" defTabSz="844083" fontAlgn="base">
              <a:spcBef>
                <a:spcPct val="0"/>
              </a:spcBef>
              <a:spcAft>
                <a:spcPct val="0"/>
              </a:spcAft>
              <a:defRPr/>
            </a:pPr>
            <a:r>
              <a:rPr kumimoji="1" lang="ja-JP" altLang="en-US" sz="2585" b="1">
                <a:solidFill>
                  <a:srgbClr val="A50021"/>
                </a:solidFill>
                <a:latin typeface="Arial" charset="0"/>
                <a:ea typeface="ＭＳ Ｐゴシック" panose="020B0600070205080204" pitchFamily="50" charset="-128"/>
              </a:rPr>
              <a:t>「管理者」と「サービス管理責任者」の関係イメージ</a:t>
            </a:r>
          </a:p>
        </p:txBody>
      </p:sp>
      <p:sp>
        <p:nvSpPr>
          <p:cNvPr id="222223" name="AutoShape 15">
            <a:extLst>
              <a:ext uri="{FF2B5EF4-FFF2-40B4-BE49-F238E27FC236}">
                <a16:creationId xmlns:a16="http://schemas.microsoft.com/office/drawing/2014/main" id="{5AE94911-D5E5-479A-87D1-9057C6CDD32B}"/>
              </a:ext>
            </a:extLst>
          </p:cNvPr>
          <p:cNvSpPr>
            <a:spLocks noChangeArrowheads="1"/>
          </p:cNvSpPr>
          <p:nvPr/>
        </p:nvSpPr>
        <p:spPr bwMode="auto">
          <a:xfrm rot="3571649">
            <a:off x="5171343" y="2722686"/>
            <a:ext cx="883627" cy="1370134"/>
          </a:xfrm>
          <a:prstGeom prst="rightArrow">
            <a:avLst>
              <a:gd name="adj1" fmla="val 61500"/>
              <a:gd name="adj2" fmla="val 24907"/>
            </a:avLst>
          </a:prstGeom>
          <a:solidFill>
            <a:srgbClr val="CCFFCC">
              <a:alpha val="70000"/>
            </a:srgbClr>
          </a:solidFill>
          <a:ln w="12700">
            <a:solidFill>
              <a:srgbClr val="008000"/>
            </a:solidFill>
            <a:miter lim="800000"/>
            <a:headEnd/>
            <a:tailEnd/>
          </a:ln>
          <a:effectLst/>
        </p:spPr>
        <p:txBody>
          <a:bodyPr rot="10800000" vert="vert" wrap="none" anchor="ctr"/>
          <a:lstStyle/>
          <a:p>
            <a:pPr algn="ctr" defTabSz="844083" fontAlgn="base">
              <a:spcBef>
                <a:spcPct val="0"/>
              </a:spcBef>
              <a:spcAft>
                <a:spcPct val="0"/>
              </a:spcAft>
              <a:defRPr/>
            </a:pPr>
            <a:r>
              <a:rPr kumimoji="1" lang="ja-JP" altLang="en-US" sz="1292" dirty="0">
                <a:solidFill>
                  <a:srgbClr val="000000"/>
                </a:solidFill>
                <a:latin typeface="Arial" charset="0"/>
                <a:ea typeface="ＭＳ Ｐゴシック" panose="020B0600070205080204" pitchFamily="50" charset="-128"/>
              </a:rPr>
              <a:t>人事管理</a:t>
            </a:r>
          </a:p>
          <a:p>
            <a:pPr algn="ctr" defTabSz="844083" fontAlgn="base">
              <a:spcBef>
                <a:spcPct val="0"/>
              </a:spcBef>
              <a:spcAft>
                <a:spcPct val="0"/>
              </a:spcAft>
              <a:defRPr/>
            </a:pPr>
            <a:r>
              <a:rPr kumimoji="1" lang="ja-JP" altLang="en-US" sz="1292" dirty="0">
                <a:solidFill>
                  <a:srgbClr val="000000"/>
                </a:solidFill>
                <a:latin typeface="Arial" charset="0"/>
                <a:ea typeface="ＭＳ Ｐゴシック" panose="020B0600070205080204" pitchFamily="50" charset="-128"/>
              </a:rPr>
              <a:t>指揮命令</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a:extLst>
              <a:ext uri="{FF2B5EF4-FFF2-40B4-BE49-F238E27FC236}">
                <a16:creationId xmlns:a16="http://schemas.microsoft.com/office/drawing/2014/main" id="{CEBCB6B4-BD55-4EDF-A60A-18D8FD1F6473}"/>
              </a:ext>
            </a:extLst>
          </p:cNvPr>
          <p:cNvSpPr>
            <a:spLocks noChangeArrowheads="1"/>
          </p:cNvSpPr>
          <p:nvPr/>
        </p:nvSpPr>
        <p:spPr bwMode="auto">
          <a:xfrm>
            <a:off x="213946" y="1839408"/>
            <a:ext cx="4248150" cy="4936296"/>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tIns="76431"/>
          <a:lstStyle>
            <a:lvl1pPr marL="342900" indent="-342900"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marL="316531" indent="-316531" algn="ctr" defTabSz="844083" eaLnBrk="1" fontAlgn="base" hangingPunct="1">
              <a:lnSpc>
                <a:spcPct val="90000"/>
              </a:lnSpc>
              <a:spcBef>
                <a:spcPct val="20000"/>
              </a:spcBef>
              <a:spcAft>
                <a:spcPct val="0"/>
              </a:spcAft>
            </a:pPr>
            <a:r>
              <a:rPr lang="ja-JP" altLang="en-US" sz="1662" b="1" dirty="0">
                <a:solidFill>
                  <a:srgbClr val="3333CC"/>
                </a:solidFill>
                <a:latin typeface="Times New Roman" panose="02020603050405020304" pitchFamily="18" charset="0"/>
              </a:rPr>
              <a:t>管 理 者</a:t>
            </a:r>
          </a:p>
          <a:p>
            <a:pPr marL="316531" indent="-316531" defTabSz="844083" eaLnBrk="1" fontAlgn="base" hangingPunct="1">
              <a:lnSpc>
                <a:spcPct val="90000"/>
              </a:lnSpc>
              <a:spcBef>
                <a:spcPct val="20000"/>
              </a:spcBef>
              <a:spcAft>
                <a:spcPct val="0"/>
              </a:spcAft>
            </a:pPr>
            <a:endParaRPr lang="ja-JP" altLang="en-US" sz="1662" dirty="0">
              <a:solidFill>
                <a:srgbClr val="000000"/>
              </a:solidFill>
              <a:latin typeface="Times New Roman" panose="02020603050405020304" pitchFamily="18" charset="0"/>
            </a:endParaRPr>
          </a:p>
          <a:p>
            <a:pPr marL="316531" indent="-316531" defTabSz="844083" eaLnBrk="1" fontAlgn="base" hangingPunct="1">
              <a:spcBef>
                <a:spcPct val="0"/>
              </a:spcBef>
              <a:spcAft>
                <a:spcPct val="0"/>
              </a:spcAft>
            </a:pPr>
            <a:r>
              <a:rPr lang="ja-JP" altLang="en-US" sz="1662" dirty="0">
                <a:solidFill>
                  <a:srgbClr val="000000"/>
                </a:solidFill>
                <a:latin typeface="Times New Roman" panose="02020603050405020304" pitchFamily="18" charset="0"/>
              </a:rPr>
              <a:t>①指定要件：専従　</a:t>
            </a:r>
            <a:r>
              <a:rPr kumimoji="1" lang="ja-JP" altLang="en-US" sz="1800" b="0" i="0" u="none" strike="noStrike" cap="none" normalizeH="0" baseline="0" dirty="0">
                <a:ln>
                  <a:noFill/>
                </a:ln>
                <a:solidFill>
                  <a:schemeClr val="tx1"/>
                </a:solidFill>
                <a:effectLst/>
                <a:latin typeface="ＭＳ Ｐゴシック" pitchFamily="50" charset="-128"/>
                <a:ea typeface="ＭＳ Ｐゴシック" pitchFamily="50" charset="-128"/>
              </a:rPr>
              <a:t> </a:t>
            </a:r>
            <a:endParaRPr kumimoji="1" lang="en-US" altLang="ja-JP" sz="1800" b="0" i="0" u="none" strike="noStrike" cap="none" normalizeH="0" baseline="0" dirty="0">
              <a:ln>
                <a:noFill/>
              </a:ln>
              <a:solidFill>
                <a:schemeClr val="tx1"/>
              </a:solidFill>
              <a:effectLst/>
              <a:latin typeface="ＭＳ Ｐゴシック" pitchFamily="50" charset="-128"/>
              <a:ea typeface="ＭＳ Ｐゴシック" pitchFamily="50" charset="-128"/>
            </a:endParaRPr>
          </a:p>
          <a:p>
            <a:pPr marL="316531" indent="-316531" defTabSz="844083" eaLnBrk="1" fontAlgn="base" hangingPunct="1">
              <a:spcBef>
                <a:spcPct val="0"/>
              </a:spcBef>
              <a:spcAft>
                <a:spcPct val="0"/>
              </a:spcAft>
            </a:pPr>
            <a:r>
              <a:rPr kumimoji="1" lang="ja-JP" altLang="en-US" sz="1800" b="0" i="0" u="none" strike="noStrike" cap="none" normalizeH="0" baseline="0" dirty="0">
                <a:ln>
                  <a:noFill/>
                </a:ln>
                <a:solidFill>
                  <a:schemeClr val="tx1"/>
                </a:solidFill>
                <a:effectLst/>
                <a:latin typeface="ＭＳ Ｐゴシック" pitchFamily="50" charset="-128"/>
                <a:ea typeface="ＭＳ Ｐゴシック" pitchFamily="50" charset="-128"/>
              </a:rPr>
              <a:t>（支障がない場合は兼務可）　</a:t>
            </a:r>
            <a:endParaRPr lang="ja-JP" altLang="en-US" sz="1662" dirty="0">
              <a:solidFill>
                <a:srgbClr val="000000"/>
              </a:solidFill>
              <a:latin typeface="Times New Roman" panose="02020603050405020304" pitchFamily="18" charset="0"/>
            </a:endParaRPr>
          </a:p>
          <a:p>
            <a:pPr marL="316531" indent="-316531" defTabSz="844083" eaLnBrk="1" fontAlgn="base" hangingPunct="1">
              <a:spcBef>
                <a:spcPct val="0"/>
              </a:spcBef>
              <a:spcAft>
                <a:spcPct val="0"/>
              </a:spcAft>
            </a:pPr>
            <a:endParaRPr lang="ja-JP" altLang="en-US" sz="1662" dirty="0">
              <a:solidFill>
                <a:srgbClr val="000000"/>
              </a:solidFill>
              <a:latin typeface="Times New Roman" panose="02020603050405020304" pitchFamily="18" charset="0"/>
            </a:endParaRPr>
          </a:p>
          <a:p>
            <a:pPr marL="316531" indent="-316531" defTabSz="844083" eaLnBrk="1" fontAlgn="base" hangingPunct="1">
              <a:spcBef>
                <a:spcPct val="0"/>
              </a:spcBef>
              <a:spcAft>
                <a:spcPct val="0"/>
              </a:spcAft>
            </a:pPr>
            <a:r>
              <a:rPr lang="ja-JP" altLang="en-US" sz="1662" dirty="0">
                <a:solidFill>
                  <a:srgbClr val="000000"/>
                </a:solidFill>
                <a:latin typeface="Times New Roman" panose="02020603050405020304" pitchFamily="18" charset="0"/>
              </a:rPr>
              <a:t>②対象者像：施設長（管理職）を想定</a:t>
            </a:r>
          </a:p>
          <a:p>
            <a:pPr marL="316531" indent="-316531" defTabSz="844083" eaLnBrk="1" fontAlgn="base" hangingPunct="1">
              <a:spcBef>
                <a:spcPct val="0"/>
              </a:spcBef>
              <a:spcAft>
                <a:spcPct val="0"/>
              </a:spcAft>
            </a:pPr>
            <a:endParaRPr lang="ja-JP" altLang="en-US" sz="1662" dirty="0">
              <a:solidFill>
                <a:srgbClr val="000000"/>
              </a:solidFill>
              <a:latin typeface="Times New Roman" panose="02020603050405020304" pitchFamily="18" charset="0"/>
            </a:endParaRPr>
          </a:p>
          <a:p>
            <a:pPr marL="316531" indent="-316531" defTabSz="844083" eaLnBrk="1" fontAlgn="base" hangingPunct="1">
              <a:spcBef>
                <a:spcPct val="0"/>
              </a:spcBef>
              <a:spcAft>
                <a:spcPct val="0"/>
              </a:spcAft>
            </a:pPr>
            <a:r>
              <a:rPr lang="ja-JP" altLang="en-US" sz="1662" dirty="0">
                <a:solidFill>
                  <a:srgbClr val="000000"/>
                </a:solidFill>
                <a:latin typeface="Times New Roman" panose="02020603050405020304" pitchFamily="18" charset="0"/>
              </a:rPr>
              <a:t>③要件：</a:t>
            </a:r>
            <a:endParaRPr lang="en-US" altLang="ja-JP" sz="1662" dirty="0">
              <a:solidFill>
                <a:srgbClr val="000000"/>
              </a:solidFill>
              <a:latin typeface="Times New Roman" panose="02020603050405020304" pitchFamily="18" charset="0"/>
            </a:endParaRPr>
          </a:p>
          <a:p>
            <a:pPr marL="316531" indent="-316531" defTabSz="844083" eaLnBrk="1" fontAlgn="base" hangingPunct="1">
              <a:spcBef>
                <a:spcPct val="0"/>
              </a:spcBef>
              <a:spcAft>
                <a:spcPct val="0"/>
              </a:spcAft>
            </a:pPr>
            <a:r>
              <a:rPr lang="ja-JP" altLang="en-US" sz="1662" dirty="0">
                <a:solidFill>
                  <a:srgbClr val="000000"/>
                </a:solidFill>
                <a:latin typeface="Times New Roman" panose="02020603050405020304" pitchFamily="18" charset="0"/>
              </a:rPr>
              <a:t>　 ・社会福祉主事の資格を有するか又は</a:t>
            </a:r>
            <a:endParaRPr lang="en-US" altLang="ja-JP" sz="1662" dirty="0">
              <a:solidFill>
                <a:srgbClr val="000000"/>
              </a:solidFill>
              <a:latin typeface="Times New Roman" panose="02020603050405020304" pitchFamily="18" charset="0"/>
            </a:endParaRPr>
          </a:p>
          <a:p>
            <a:pPr marL="316531" indent="-316531" defTabSz="844083" eaLnBrk="1" fontAlgn="base" hangingPunct="1">
              <a:spcBef>
                <a:spcPct val="0"/>
              </a:spcBef>
              <a:spcAft>
                <a:spcPct val="0"/>
              </a:spcAft>
            </a:pPr>
            <a:r>
              <a:rPr lang="ja-JP" altLang="en-US" sz="1662" dirty="0">
                <a:solidFill>
                  <a:srgbClr val="000000"/>
                </a:solidFill>
                <a:latin typeface="Times New Roman" panose="02020603050405020304" pitchFamily="18" charset="0"/>
              </a:rPr>
              <a:t>　　　社会福祉事業に２年以上従事した経験のある者、又は社会福祉施設長資格認定講習会を修了した者　（最低基準）</a:t>
            </a:r>
          </a:p>
          <a:p>
            <a:pPr marL="316531" indent="-316531" defTabSz="844083" eaLnBrk="1" fontAlgn="base" hangingPunct="1">
              <a:spcBef>
                <a:spcPct val="0"/>
              </a:spcBef>
              <a:spcAft>
                <a:spcPct val="0"/>
              </a:spcAft>
            </a:pPr>
            <a:endParaRPr lang="ja-JP" altLang="en-US" sz="1662" dirty="0">
              <a:solidFill>
                <a:srgbClr val="000000"/>
              </a:solidFill>
              <a:latin typeface="Times New Roman" panose="02020603050405020304" pitchFamily="18" charset="0"/>
            </a:endParaRPr>
          </a:p>
          <a:p>
            <a:pPr marL="316531" indent="-316531" defTabSz="844083" eaLnBrk="1" fontAlgn="base" hangingPunct="1">
              <a:spcBef>
                <a:spcPct val="0"/>
              </a:spcBef>
              <a:spcAft>
                <a:spcPct val="0"/>
              </a:spcAft>
            </a:pPr>
            <a:r>
              <a:rPr lang="ja-JP" altLang="en-US" sz="1662" dirty="0">
                <a:solidFill>
                  <a:srgbClr val="000000"/>
                </a:solidFill>
                <a:latin typeface="Times New Roman" panose="02020603050405020304" pitchFamily="18" charset="0"/>
              </a:rPr>
              <a:t>④根拠：社会福祉法６６条</a:t>
            </a:r>
          </a:p>
          <a:p>
            <a:pPr marL="316531" indent="-316531" defTabSz="844083" eaLnBrk="1" fontAlgn="base" hangingPunct="1">
              <a:spcBef>
                <a:spcPct val="0"/>
              </a:spcBef>
              <a:spcAft>
                <a:spcPct val="0"/>
              </a:spcAft>
            </a:pPr>
            <a:endParaRPr lang="ja-JP" altLang="en-US" sz="1662" dirty="0">
              <a:solidFill>
                <a:srgbClr val="000000"/>
              </a:solidFill>
              <a:latin typeface="Times New Roman" panose="02020603050405020304" pitchFamily="18" charset="0"/>
            </a:endParaRPr>
          </a:p>
          <a:p>
            <a:pPr marL="316531" indent="-316531" defTabSz="844083" eaLnBrk="1" fontAlgn="base" hangingPunct="1">
              <a:spcBef>
                <a:spcPct val="0"/>
              </a:spcBef>
              <a:spcAft>
                <a:spcPct val="0"/>
              </a:spcAft>
            </a:pPr>
            <a:r>
              <a:rPr lang="ja-JP" altLang="en-US" sz="1662" dirty="0">
                <a:solidFill>
                  <a:srgbClr val="000000"/>
                </a:solidFill>
                <a:latin typeface="Times New Roman" panose="02020603050405020304" pitchFamily="18" charset="0"/>
              </a:rPr>
              <a:t>⑤責務：「従業者及び業務の一元的な管理や規定 を遵守させるために必要な指揮命令」</a:t>
            </a:r>
          </a:p>
          <a:p>
            <a:pPr marL="316531" indent="-316531" defTabSz="844083" eaLnBrk="1" fontAlgn="base" hangingPunct="1">
              <a:lnSpc>
                <a:spcPct val="90000"/>
              </a:lnSpc>
              <a:spcBef>
                <a:spcPct val="20000"/>
              </a:spcBef>
              <a:spcAft>
                <a:spcPct val="0"/>
              </a:spcAft>
            </a:pPr>
            <a:endParaRPr lang="ja-JP" altLang="en-US" sz="1662" dirty="0">
              <a:solidFill>
                <a:srgbClr val="000000"/>
              </a:solidFill>
              <a:latin typeface="Times New Roman" panose="02020603050405020304" pitchFamily="18" charset="0"/>
            </a:endParaRPr>
          </a:p>
          <a:p>
            <a:pPr marL="316531" indent="-316531" defTabSz="844083" eaLnBrk="1" fontAlgn="base" hangingPunct="1">
              <a:lnSpc>
                <a:spcPct val="90000"/>
              </a:lnSpc>
              <a:spcBef>
                <a:spcPct val="20000"/>
              </a:spcBef>
              <a:spcAft>
                <a:spcPct val="0"/>
              </a:spcAft>
            </a:pPr>
            <a:endParaRPr lang="en-US" altLang="ja-JP" sz="1662" dirty="0">
              <a:solidFill>
                <a:srgbClr val="000000"/>
              </a:solidFill>
              <a:latin typeface="Times New Roman" panose="02020603050405020304" pitchFamily="18" charset="0"/>
            </a:endParaRPr>
          </a:p>
        </p:txBody>
      </p:sp>
      <p:sp>
        <p:nvSpPr>
          <p:cNvPr id="150531" name="Rectangle 3">
            <a:extLst>
              <a:ext uri="{FF2B5EF4-FFF2-40B4-BE49-F238E27FC236}">
                <a16:creationId xmlns:a16="http://schemas.microsoft.com/office/drawing/2014/main" id="{90D9C37A-6A7C-47CF-86C4-9F7C0356B122}"/>
              </a:ext>
            </a:extLst>
          </p:cNvPr>
          <p:cNvSpPr>
            <a:spLocks noChangeArrowheads="1"/>
          </p:cNvSpPr>
          <p:nvPr/>
        </p:nvSpPr>
        <p:spPr bwMode="auto">
          <a:xfrm>
            <a:off x="4572000" y="1823582"/>
            <a:ext cx="4358054" cy="4952122"/>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marL="316531" indent="-316531" algn="ctr" defTabSz="844083" eaLnBrk="1" fontAlgn="base" hangingPunct="1">
              <a:spcBef>
                <a:spcPct val="20000"/>
              </a:spcBef>
              <a:spcAft>
                <a:spcPct val="0"/>
              </a:spcAft>
            </a:pPr>
            <a:r>
              <a:rPr lang="ja-JP" altLang="en-US" sz="1662" b="1" dirty="0">
                <a:solidFill>
                  <a:srgbClr val="660033"/>
                </a:solidFill>
                <a:latin typeface="Times New Roman" panose="02020603050405020304" pitchFamily="18" charset="0"/>
              </a:rPr>
              <a:t>サービス管理責任者</a:t>
            </a:r>
          </a:p>
          <a:p>
            <a:pPr marL="316531" indent="-316531" defTabSz="844083" eaLnBrk="1" fontAlgn="base" hangingPunct="1">
              <a:spcBef>
                <a:spcPct val="20000"/>
              </a:spcBef>
              <a:spcAft>
                <a:spcPct val="0"/>
              </a:spcAft>
            </a:pPr>
            <a:endParaRPr lang="ja-JP" altLang="en-US" sz="1662" dirty="0">
              <a:solidFill>
                <a:srgbClr val="660033"/>
              </a:solidFill>
              <a:latin typeface="Times New Roman" panose="02020603050405020304" pitchFamily="18" charset="0"/>
            </a:endParaRPr>
          </a:p>
          <a:p>
            <a:pPr marL="316531" indent="-316531" defTabSz="844083" eaLnBrk="1" fontAlgn="base" hangingPunct="1">
              <a:spcBef>
                <a:spcPct val="10000"/>
              </a:spcBef>
              <a:spcAft>
                <a:spcPct val="0"/>
              </a:spcAft>
            </a:pPr>
            <a:r>
              <a:rPr lang="ja-JP" altLang="en-US" sz="1662" dirty="0">
                <a:solidFill>
                  <a:srgbClr val="000000"/>
                </a:solidFill>
                <a:latin typeface="Times New Roman" panose="02020603050405020304" pitchFamily="18" charset="0"/>
              </a:rPr>
              <a:t>①指定要件：専従で常勤</a:t>
            </a:r>
          </a:p>
          <a:p>
            <a:pPr marL="316531" indent="-316531" defTabSz="844083" eaLnBrk="1" fontAlgn="base" hangingPunct="1">
              <a:spcBef>
                <a:spcPct val="10000"/>
              </a:spcBef>
              <a:spcAft>
                <a:spcPct val="0"/>
              </a:spcAft>
            </a:pPr>
            <a:endParaRPr lang="ja-JP" altLang="en-US" sz="1662" dirty="0">
              <a:solidFill>
                <a:srgbClr val="000000"/>
              </a:solidFill>
              <a:latin typeface="Times New Roman" panose="02020603050405020304" pitchFamily="18" charset="0"/>
            </a:endParaRPr>
          </a:p>
          <a:p>
            <a:pPr marL="316531" indent="-316531" defTabSz="844083" eaLnBrk="1" fontAlgn="base" hangingPunct="1">
              <a:spcBef>
                <a:spcPct val="10000"/>
              </a:spcBef>
              <a:spcAft>
                <a:spcPct val="0"/>
              </a:spcAft>
            </a:pPr>
            <a:r>
              <a:rPr lang="ja-JP" altLang="en-US" sz="1662" dirty="0">
                <a:solidFill>
                  <a:srgbClr val="000000"/>
                </a:solidFill>
                <a:latin typeface="Times New Roman" panose="02020603050405020304" pitchFamily="18" charset="0"/>
              </a:rPr>
              <a:t>②対象者像：サービス提供部門の管理職</a:t>
            </a:r>
          </a:p>
          <a:p>
            <a:pPr marL="316531" indent="-316531" defTabSz="844083" eaLnBrk="1" fontAlgn="base" hangingPunct="1">
              <a:spcBef>
                <a:spcPct val="10000"/>
              </a:spcBef>
              <a:spcAft>
                <a:spcPct val="0"/>
              </a:spcAft>
            </a:pPr>
            <a:r>
              <a:rPr lang="ja-JP" altLang="en-US" sz="1662" dirty="0">
                <a:solidFill>
                  <a:srgbClr val="000000"/>
                </a:solidFill>
                <a:latin typeface="Times New Roman" panose="02020603050405020304" pitchFamily="18" charset="0"/>
              </a:rPr>
              <a:t>　　　　　　　　又は指導的立場の職員を想定</a:t>
            </a:r>
          </a:p>
          <a:p>
            <a:pPr marL="316531" indent="-316531" defTabSz="844083" eaLnBrk="1" fontAlgn="base" hangingPunct="1">
              <a:spcBef>
                <a:spcPct val="10000"/>
              </a:spcBef>
              <a:spcAft>
                <a:spcPct val="0"/>
              </a:spcAft>
            </a:pPr>
            <a:endParaRPr lang="ja-JP" altLang="en-US" sz="1662" dirty="0">
              <a:solidFill>
                <a:srgbClr val="000000"/>
              </a:solidFill>
              <a:latin typeface="Times New Roman" panose="02020603050405020304" pitchFamily="18" charset="0"/>
            </a:endParaRPr>
          </a:p>
          <a:p>
            <a:pPr marL="316531" indent="-316531" defTabSz="844083" eaLnBrk="1" fontAlgn="base" hangingPunct="1">
              <a:spcBef>
                <a:spcPct val="0"/>
              </a:spcBef>
              <a:spcAft>
                <a:spcPct val="0"/>
              </a:spcAft>
            </a:pPr>
            <a:r>
              <a:rPr lang="ja-JP" altLang="en-US" sz="1662" dirty="0">
                <a:solidFill>
                  <a:srgbClr val="000000"/>
                </a:solidFill>
                <a:latin typeface="Times New Roman" panose="02020603050405020304" pitchFamily="18" charset="0"/>
              </a:rPr>
              <a:t>③要件： </a:t>
            </a:r>
          </a:p>
          <a:p>
            <a:pPr marL="316531" indent="-316531" defTabSz="844083" eaLnBrk="1" fontAlgn="base" hangingPunct="1">
              <a:spcBef>
                <a:spcPct val="0"/>
              </a:spcBef>
              <a:spcAft>
                <a:spcPct val="0"/>
              </a:spcAft>
            </a:pPr>
            <a:r>
              <a:rPr lang="ja-JP" altLang="en-US" sz="1662" dirty="0">
                <a:solidFill>
                  <a:srgbClr val="000000"/>
                </a:solidFill>
                <a:latin typeface="Times New Roman" panose="02020603050405020304" pitchFamily="18" charset="0"/>
              </a:rPr>
              <a:t>　　・実務経験（３～１０年） </a:t>
            </a:r>
          </a:p>
          <a:p>
            <a:pPr marL="316531" indent="-316531" defTabSz="844083" eaLnBrk="1" fontAlgn="base" hangingPunct="1">
              <a:spcBef>
                <a:spcPct val="0"/>
              </a:spcBef>
              <a:spcAft>
                <a:spcPct val="0"/>
              </a:spcAft>
            </a:pPr>
            <a:r>
              <a:rPr lang="ja-JP" altLang="en-US" sz="1662" dirty="0">
                <a:solidFill>
                  <a:srgbClr val="000000"/>
                </a:solidFill>
                <a:latin typeface="Times New Roman" panose="02020603050405020304" pitchFamily="18" charset="0"/>
              </a:rPr>
              <a:t>　　・サービス管理責任者研修修了</a:t>
            </a:r>
          </a:p>
          <a:p>
            <a:pPr marL="316531" indent="-316531" defTabSz="844083" eaLnBrk="1" fontAlgn="base" hangingPunct="1">
              <a:spcBef>
                <a:spcPct val="0"/>
              </a:spcBef>
              <a:spcAft>
                <a:spcPct val="0"/>
              </a:spcAft>
            </a:pPr>
            <a:r>
              <a:rPr lang="ja-JP" altLang="en-US" sz="1662" dirty="0">
                <a:solidFill>
                  <a:srgbClr val="000000"/>
                </a:solidFill>
                <a:latin typeface="Times New Roman" panose="02020603050405020304" pitchFamily="18" charset="0"/>
              </a:rPr>
              <a:t>　　・相談支援従事者研修（講義部分）受講</a:t>
            </a:r>
          </a:p>
          <a:p>
            <a:pPr marL="316531" indent="-316531" defTabSz="844083" eaLnBrk="1" fontAlgn="base" hangingPunct="1">
              <a:spcBef>
                <a:spcPct val="20000"/>
              </a:spcBef>
              <a:spcAft>
                <a:spcPct val="0"/>
              </a:spcAft>
            </a:pPr>
            <a:endParaRPr lang="ja-JP" altLang="en-US" sz="1662" dirty="0">
              <a:solidFill>
                <a:srgbClr val="000000"/>
              </a:solidFill>
              <a:latin typeface="Times New Roman" panose="02020603050405020304" pitchFamily="18" charset="0"/>
            </a:endParaRPr>
          </a:p>
          <a:p>
            <a:pPr marL="316531" indent="-316531" defTabSz="844083" eaLnBrk="1" fontAlgn="base" hangingPunct="1">
              <a:spcBef>
                <a:spcPct val="20000"/>
              </a:spcBef>
              <a:spcAft>
                <a:spcPct val="0"/>
              </a:spcAft>
            </a:pPr>
            <a:r>
              <a:rPr lang="ja-JP" altLang="en-US" sz="1662" dirty="0">
                <a:solidFill>
                  <a:srgbClr val="000000"/>
                </a:solidFill>
                <a:latin typeface="Times New Roman" panose="02020603050405020304" pitchFamily="18" charset="0"/>
              </a:rPr>
              <a:t>④根拠：</a:t>
            </a:r>
            <a:r>
              <a:rPr lang="ja-JP" altLang="en-US" sz="1662" dirty="0">
                <a:latin typeface="Times New Roman" panose="02020603050405020304" pitchFamily="18" charset="0"/>
              </a:rPr>
              <a:t>総合支援法４２条、児童福祉法第２１条の５の１７、第２４条の１１</a:t>
            </a:r>
            <a:endParaRPr lang="en-US" altLang="ja-JP" sz="1662" dirty="0">
              <a:latin typeface="Times New Roman" panose="02020603050405020304" pitchFamily="18" charset="0"/>
            </a:endParaRPr>
          </a:p>
          <a:p>
            <a:pPr marL="316531" indent="-316531" defTabSz="844083" eaLnBrk="1" fontAlgn="base" hangingPunct="1">
              <a:spcBef>
                <a:spcPct val="20000"/>
              </a:spcBef>
              <a:spcAft>
                <a:spcPct val="0"/>
              </a:spcAft>
            </a:pPr>
            <a:endParaRPr lang="ja-JP" altLang="en-US" sz="1662" dirty="0">
              <a:solidFill>
                <a:srgbClr val="000000"/>
              </a:solidFill>
              <a:latin typeface="Times New Roman" panose="02020603050405020304" pitchFamily="18" charset="0"/>
            </a:endParaRPr>
          </a:p>
          <a:p>
            <a:pPr marL="316531" indent="-316531" defTabSz="844083" eaLnBrk="1" fontAlgn="base" hangingPunct="1">
              <a:spcBef>
                <a:spcPct val="10000"/>
              </a:spcBef>
              <a:spcAft>
                <a:spcPct val="0"/>
              </a:spcAft>
            </a:pPr>
            <a:r>
              <a:rPr lang="ja-JP" altLang="en-US" sz="1662" dirty="0">
                <a:solidFill>
                  <a:srgbClr val="000000"/>
                </a:solidFill>
                <a:latin typeface="Times New Roman" panose="02020603050405020304" pitchFamily="18" charset="0"/>
              </a:rPr>
              <a:t>⑤責務：「個別支援計画の作成やサービス提供プロセスの管理、他のサービス提供職員への技術指導と助言等」</a:t>
            </a:r>
          </a:p>
        </p:txBody>
      </p:sp>
      <p:sp>
        <p:nvSpPr>
          <p:cNvPr id="224260" name="AutoShape 4">
            <a:extLst>
              <a:ext uri="{FF2B5EF4-FFF2-40B4-BE49-F238E27FC236}">
                <a16:creationId xmlns:a16="http://schemas.microsoft.com/office/drawing/2014/main" id="{7148713A-6B59-43C7-8FF0-4F6D36A15014}"/>
              </a:ext>
            </a:extLst>
          </p:cNvPr>
          <p:cNvSpPr>
            <a:spLocks noChangeArrowheads="1"/>
          </p:cNvSpPr>
          <p:nvPr/>
        </p:nvSpPr>
        <p:spPr bwMode="auto">
          <a:xfrm>
            <a:off x="487240" y="1169671"/>
            <a:ext cx="8169519" cy="524608"/>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84376" tIns="42188" rIns="84376" bIns="42188" anchor="ctr"/>
          <a:lstStyle/>
          <a:p>
            <a:pPr algn="ctr" defTabSz="844083" fontAlgn="base">
              <a:spcBef>
                <a:spcPct val="0"/>
              </a:spcBef>
              <a:spcAft>
                <a:spcPct val="0"/>
              </a:spcAft>
              <a:defRPr/>
            </a:pPr>
            <a:r>
              <a:rPr kumimoji="1" lang="ja-JP" altLang="en-US" sz="2585" b="1" dirty="0">
                <a:solidFill>
                  <a:srgbClr val="A50021"/>
                </a:solidFill>
                <a:latin typeface="Arial" charset="0"/>
                <a:ea typeface="ＭＳ Ｐゴシック" panose="020B0600070205080204" pitchFamily="50" charset="-128"/>
              </a:rPr>
              <a:t>「管理者」と「サービス管理責任者」の比較　①</a:t>
            </a:r>
          </a:p>
        </p:txBody>
      </p:sp>
      <p:sp>
        <p:nvSpPr>
          <p:cNvPr id="5" name="タイトル 1">
            <a:extLst>
              <a:ext uri="{FF2B5EF4-FFF2-40B4-BE49-F238E27FC236}">
                <a16:creationId xmlns:a16="http://schemas.microsoft.com/office/drawing/2014/main" id="{270DAAD3-6431-4643-B64A-6582E0C0B0EC}"/>
              </a:ext>
            </a:extLst>
          </p:cNvPr>
          <p:cNvSpPr>
            <a:spLocks noGrp="1"/>
          </p:cNvSpPr>
          <p:nvPr>
            <p:ph type="title"/>
          </p:nvPr>
        </p:nvSpPr>
        <p:spPr>
          <a:xfrm>
            <a:off x="213946" y="417639"/>
            <a:ext cx="8716108" cy="524607"/>
          </a:xfrm>
        </p:spPr>
        <p:txBody>
          <a:bodyPr>
            <a:noAutofit/>
          </a:bodyPr>
          <a:lstStyle/>
          <a:p>
            <a:r>
              <a:rPr kumimoji="1" lang="ja-JP" altLang="en-US" sz="3200" dirty="0"/>
              <a:t>サービス管理責任者・児童発達支援管理責任者の業務内容</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a:extLst>
              <a:ext uri="{FF2B5EF4-FFF2-40B4-BE49-F238E27FC236}">
                <a16:creationId xmlns:a16="http://schemas.microsoft.com/office/drawing/2014/main" id="{ACD08BC1-CFBB-4124-931F-99609857656D}"/>
              </a:ext>
            </a:extLst>
          </p:cNvPr>
          <p:cNvSpPr>
            <a:spLocks noGrp="1" noChangeArrowheads="1"/>
          </p:cNvSpPr>
          <p:nvPr>
            <p:ph type="subTitle" idx="1"/>
          </p:nvPr>
        </p:nvSpPr>
        <p:spPr>
          <a:xfrm>
            <a:off x="250580" y="989134"/>
            <a:ext cx="4249615" cy="5779528"/>
          </a:xfrm>
          <a:ln w="15875">
            <a:solidFill>
              <a:srgbClr val="0000FF"/>
            </a:solidFill>
            <a:miter lim="800000"/>
            <a:headEnd/>
            <a:tailEnd/>
          </a:ln>
        </p:spPr>
        <p:txBody>
          <a:bodyPr vert="horz" wrap="square" lIns="91432" tIns="76424" rIns="91432" bIns="45716" numCol="1" anchor="t" anchorCtr="0" compatLnSpc="1">
            <a:prstTxWarp prst="textNoShape">
              <a:avLst/>
            </a:prstTxWarp>
          </a:bodyPr>
          <a:lstStyle/>
          <a:p>
            <a:pPr eaLnBrk="1" hangingPunct="1">
              <a:lnSpc>
                <a:spcPct val="90000"/>
              </a:lnSpc>
              <a:spcBef>
                <a:spcPts val="0"/>
              </a:spcBef>
            </a:pPr>
            <a:r>
              <a:rPr lang="ja-JP" altLang="en-US" sz="1600" b="1" dirty="0">
                <a:solidFill>
                  <a:schemeClr val="accent2"/>
                </a:solidFill>
              </a:rPr>
              <a:t>管理者の業務内容例</a:t>
            </a:r>
          </a:p>
          <a:p>
            <a:pPr algn="l" eaLnBrk="1" hangingPunct="1">
              <a:spcBef>
                <a:spcPts val="300"/>
              </a:spcBef>
            </a:pPr>
            <a:r>
              <a:rPr lang="ja-JP" altLang="en-US" sz="1800" dirty="0"/>
              <a:t>①利用者・市町村への契約支給量報告等</a:t>
            </a:r>
          </a:p>
          <a:p>
            <a:pPr algn="l" eaLnBrk="1" hangingPunct="1">
              <a:spcBef>
                <a:spcPts val="300"/>
              </a:spcBef>
            </a:pPr>
            <a:r>
              <a:rPr lang="ja-JP" altLang="en-US" sz="1800" dirty="0"/>
              <a:t>②利用者負担額の受領及び管理</a:t>
            </a:r>
          </a:p>
          <a:p>
            <a:pPr algn="l" eaLnBrk="1" hangingPunct="1">
              <a:spcBef>
                <a:spcPts val="300"/>
              </a:spcBef>
            </a:pPr>
            <a:r>
              <a:rPr lang="ja-JP" altLang="en-US" sz="1800" dirty="0"/>
              <a:t>③介護給付費の額に係る通知等</a:t>
            </a:r>
          </a:p>
          <a:p>
            <a:pPr algn="l" eaLnBrk="1" hangingPunct="1">
              <a:spcBef>
                <a:spcPts val="300"/>
              </a:spcBef>
            </a:pPr>
            <a:r>
              <a:rPr lang="ja-JP" altLang="en-US" sz="1800" dirty="0"/>
              <a:t>④提供するサービスの質の評価と改善</a:t>
            </a:r>
          </a:p>
          <a:p>
            <a:pPr algn="l" eaLnBrk="1" hangingPunct="1">
              <a:spcBef>
                <a:spcPts val="300"/>
              </a:spcBef>
            </a:pPr>
            <a:r>
              <a:rPr lang="ja-JP" altLang="en-US" sz="1800" dirty="0"/>
              <a:t>⑤利用者・家族に対する相談及び援助</a:t>
            </a:r>
          </a:p>
          <a:p>
            <a:pPr algn="l" eaLnBrk="1" hangingPunct="1">
              <a:spcBef>
                <a:spcPts val="300"/>
              </a:spcBef>
            </a:pPr>
            <a:r>
              <a:rPr lang="ja-JP" altLang="en-US" sz="1800" dirty="0"/>
              <a:t>⑥利用者の日常生活上の適切な支援</a:t>
            </a:r>
          </a:p>
          <a:p>
            <a:pPr algn="l" eaLnBrk="1" hangingPunct="1">
              <a:spcBef>
                <a:spcPts val="300"/>
              </a:spcBef>
            </a:pPr>
            <a:r>
              <a:rPr lang="ja-JP" altLang="en-US" sz="1800" dirty="0"/>
              <a:t>⑦利用者家族との連携</a:t>
            </a:r>
          </a:p>
          <a:p>
            <a:pPr algn="l" eaLnBrk="1" hangingPunct="1">
              <a:spcBef>
                <a:spcPts val="300"/>
              </a:spcBef>
            </a:pPr>
            <a:r>
              <a:rPr lang="ja-JP" altLang="en-US" sz="1800" dirty="0"/>
              <a:t>⑧緊急時の対応、非常災害対策等</a:t>
            </a:r>
          </a:p>
          <a:p>
            <a:pPr algn="l" eaLnBrk="1" hangingPunct="1">
              <a:spcBef>
                <a:spcPts val="300"/>
              </a:spcBef>
            </a:pPr>
            <a:r>
              <a:rPr lang="ja-JP" altLang="en-US" sz="1800" dirty="0"/>
              <a:t>⑨従業者及び業務の一元的管理</a:t>
            </a:r>
          </a:p>
          <a:p>
            <a:pPr algn="l" eaLnBrk="1" hangingPunct="1">
              <a:spcBef>
                <a:spcPts val="300"/>
              </a:spcBef>
            </a:pPr>
            <a:r>
              <a:rPr lang="ja-JP" altLang="en-US" sz="1800" dirty="0"/>
              <a:t>⑩従業者に対する指揮命令</a:t>
            </a:r>
          </a:p>
          <a:p>
            <a:pPr algn="l" eaLnBrk="1" hangingPunct="1">
              <a:spcBef>
                <a:spcPts val="300"/>
              </a:spcBef>
            </a:pPr>
            <a:r>
              <a:rPr lang="ja-JP" altLang="en-US" sz="1800" dirty="0"/>
              <a:t>⑪運営規程の制定</a:t>
            </a:r>
          </a:p>
          <a:p>
            <a:pPr algn="l" eaLnBrk="1" hangingPunct="1">
              <a:spcBef>
                <a:spcPts val="300"/>
              </a:spcBef>
            </a:pPr>
            <a:r>
              <a:rPr lang="ja-JP" altLang="en-US" sz="1800" dirty="0"/>
              <a:t>⑫従業者の勤務体制の確保等</a:t>
            </a:r>
          </a:p>
          <a:p>
            <a:pPr algn="l" eaLnBrk="1" hangingPunct="1">
              <a:spcBef>
                <a:spcPts val="300"/>
              </a:spcBef>
            </a:pPr>
            <a:r>
              <a:rPr lang="ja-JP" altLang="en-US" sz="1800" dirty="0"/>
              <a:t>⑬利用定員の遵守</a:t>
            </a:r>
          </a:p>
          <a:p>
            <a:pPr algn="l" eaLnBrk="1" hangingPunct="1">
              <a:spcBef>
                <a:spcPts val="300"/>
              </a:spcBef>
            </a:pPr>
            <a:r>
              <a:rPr lang="ja-JP" altLang="en-US" sz="1800" dirty="0"/>
              <a:t>⑭衛生管理等</a:t>
            </a:r>
          </a:p>
          <a:p>
            <a:pPr algn="l" eaLnBrk="1" hangingPunct="1">
              <a:spcBef>
                <a:spcPts val="300"/>
              </a:spcBef>
            </a:pPr>
            <a:r>
              <a:rPr lang="ja-JP" altLang="en-US" sz="1800" dirty="0"/>
              <a:t>⑮利用者の身体拘束等の禁止</a:t>
            </a:r>
          </a:p>
          <a:p>
            <a:pPr algn="l" eaLnBrk="1" hangingPunct="1">
              <a:spcBef>
                <a:spcPts val="300"/>
              </a:spcBef>
            </a:pPr>
            <a:r>
              <a:rPr lang="ja-JP" altLang="en-US" sz="1800" dirty="0"/>
              <a:t>⑯地域との連携等</a:t>
            </a:r>
          </a:p>
          <a:p>
            <a:pPr algn="l" eaLnBrk="1" hangingPunct="1">
              <a:spcBef>
                <a:spcPts val="300"/>
              </a:spcBef>
            </a:pPr>
            <a:r>
              <a:rPr lang="ja-JP" altLang="en-US" sz="1800" dirty="0"/>
              <a:t>⑰記録の整備</a:t>
            </a:r>
          </a:p>
        </p:txBody>
      </p:sp>
      <p:sp>
        <p:nvSpPr>
          <p:cNvPr id="24580" name="Rectangle 3">
            <a:extLst>
              <a:ext uri="{FF2B5EF4-FFF2-40B4-BE49-F238E27FC236}">
                <a16:creationId xmlns:a16="http://schemas.microsoft.com/office/drawing/2014/main" id="{D58AE88F-C92C-4107-A79D-625891B51DD8}"/>
              </a:ext>
            </a:extLst>
          </p:cNvPr>
          <p:cNvSpPr>
            <a:spLocks noChangeArrowheads="1"/>
          </p:cNvSpPr>
          <p:nvPr/>
        </p:nvSpPr>
        <p:spPr bwMode="auto">
          <a:xfrm>
            <a:off x="4643807" y="989134"/>
            <a:ext cx="4359518" cy="5779528"/>
          </a:xfrm>
          <a:prstGeom prst="rect">
            <a:avLst/>
          </a:prstGeom>
          <a:noFill/>
          <a:ln w="15875">
            <a:solidFill>
              <a:srgbClr val="993366"/>
            </a:solidFill>
            <a:miter lim="800000"/>
            <a:headEnd/>
            <a:tailEnd/>
          </a:ln>
        </p:spPr>
        <p:txBody>
          <a:bodyPr lIns="84399" tIns="42199" rIns="84399" bIns="42199"/>
          <a:lstStyle/>
          <a:p>
            <a:pPr algn="ctr" defTabSz="844083" fontAlgn="base">
              <a:spcBef>
                <a:spcPct val="20000"/>
              </a:spcBef>
              <a:spcAft>
                <a:spcPct val="0"/>
              </a:spcAft>
              <a:defRPr/>
            </a:pPr>
            <a:r>
              <a:rPr kumimoji="1" lang="ja-JP" altLang="en-US" sz="1600" b="1" dirty="0">
                <a:solidFill>
                  <a:srgbClr val="660033"/>
                </a:solidFill>
                <a:latin typeface="Times New Roman" pitchFamily="18" charset="0"/>
                <a:ea typeface="ＭＳ Ｐゴシック" charset="-128"/>
              </a:rPr>
              <a:t>サービス管理責任者の業務内容例</a:t>
            </a:r>
          </a:p>
          <a:p>
            <a:pPr marL="167058" marR="0" lvl="0" indent="-167058" algn="l" defTabSz="844083" rtl="0" eaLnBrk="1" fontAlgn="base" latinLnBrk="0" hangingPunct="1">
              <a:lnSpc>
                <a:spcPct val="150000"/>
              </a:lnSpc>
              <a:spcBef>
                <a:spcPct val="2000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①利用者に対するアセスメント</a:t>
            </a:r>
          </a:p>
          <a:p>
            <a:pPr marL="167058" marR="0" lvl="0" indent="-167058" algn="l" defTabSz="844083" rtl="0" eaLnBrk="1" fontAlgn="base" latinLnBrk="0" hangingPunct="1">
              <a:lnSpc>
                <a:spcPct val="150000"/>
              </a:lnSpc>
              <a:spcBef>
                <a:spcPct val="2000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②個別支援計画作成の作成と変更</a:t>
            </a:r>
          </a:p>
          <a:p>
            <a:pPr marL="167058" marR="0" lvl="0" indent="-167058" algn="l" defTabSz="844083" rtl="0" eaLnBrk="1" fontAlgn="base" latinLnBrk="0" hangingPunct="1">
              <a:lnSpc>
                <a:spcPct val="150000"/>
              </a:lnSpc>
              <a:spcBef>
                <a:spcPct val="2000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③個別支援計画の説明と交付</a:t>
            </a:r>
          </a:p>
          <a:p>
            <a:pPr marL="167058" marR="0" lvl="0" indent="-167058" algn="l" defTabSz="844083" rtl="0" eaLnBrk="1" fontAlgn="base" latinLnBrk="0" hangingPunct="1">
              <a:lnSpc>
                <a:spcPct val="150000"/>
              </a:lnSpc>
              <a:spcBef>
                <a:spcPct val="2000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④サービス提供内容の管理</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a:p>
            <a:pPr marL="167058" marR="0" lvl="0" indent="-167058" algn="l" defTabSz="844083" rtl="0" eaLnBrk="1" fontAlgn="base" latinLnBrk="0" hangingPunct="1">
              <a:lnSpc>
                <a:spcPct val="150000"/>
              </a:lnSpc>
              <a:spcBef>
                <a:spcPct val="2000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⑤サービス提供プロセスの管理</a:t>
            </a:r>
          </a:p>
          <a:p>
            <a:pPr marL="167058" marR="0" lvl="0" indent="-167058" algn="l" defTabSz="844083" rtl="0" eaLnBrk="1" fontAlgn="base" latinLnBrk="0" hangingPunct="1">
              <a:lnSpc>
                <a:spcPct val="150000"/>
              </a:lnSpc>
              <a:spcBef>
                <a:spcPct val="2000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⑥個別支援計画策定会議の運営</a:t>
            </a:r>
          </a:p>
          <a:p>
            <a:pPr marL="167058" marR="0" lvl="0" indent="-167058" algn="l" defTabSz="844083" rtl="0" eaLnBrk="1" fontAlgn="base" latinLnBrk="0" hangingPunct="1">
              <a:lnSpc>
                <a:spcPct val="150000"/>
              </a:lnSpc>
              <a:spcBef>
                <a:spcPct val="2000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⑦サービス提供職員に対する技術的な指導と助言</a:t>
            </a:r>
          </a:p>
          <a:p>
            <a:pPr marL="167058" marR="0" lvl="0" indent="-167058" algn="l" defTabSz="844083" rtl="0" eaLnBrk="1" fontAlgn="base" latinLnBrk="0" hangingPunct="1">
              <a:lnSpc>
                <a:spcPct val="150000"/>
              </a:lnSpc>
              <a:spcBef>
                <a:spcPct val="2000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⑧サービス提供記録の管理</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a:p>
            <a:pPr marL="167058" marR="0" lvl="0" indent="-167058" algn="l" defTabSz="844083" rtl="0" eaLnBrk="1" fontAlgn="base" latinLnBrk="0" hangingPunct="1">
              <a:lnSpc>
                <a:spcPct val="150000"/>
              </a:lnSpc>
              <a:spcBef>
                <a:spcPct val="2000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⑨利用者からの苦情の相談</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a:p>
            <a:pPr marL="167058" marR="0" lvl="0" indent="-167058" algn="l" defTabSz="844083" rtl="0" eaLnBrk="1" fontAlgn="base" latinLnBrk="0" hangingPunct="1">
              <a:lnSpc>
                <a:spcPct val="150000"/>
              </a:lnSpc>
              <a:spcBef>
                <a:spcPct val="2000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⑩支援内容に関連する関係機関との連絡調整</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a:p>
            <a:pPr marL="167058" marR="0" lvl="0" indent="-167058" algn="l" defTabSz="844083" rtl="0" eaLnBrk="1" fontAlgn="base" latinLnBrk="0" hangingPunct="1">
              <a:lnSpc>
                <a:spcPct val="150000"/>
              </a:lnSpc>
              <a:spcBef>
                <a:spcPct val="2000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⑪管理者への支援状況報告</a:t>
            </a:r>
          </a:p>
        </p:txBody>
      </p:sp>
      <p:sp>
        <p:nvSpPr>
          <p:cNvPr id="111620" name="AutoShape 4">
            <a:extLst>
              <a:ext uri="{FF2B5EF4-FFF2-40B4-BE49-F238E27FC236}">
                <a16:creationId xmlns:a16="http://schemas.microsoft.com/office/drawing/2014/main" id="{11D8F306-807A-4948-9155-CBFB26F6E2FA}"/>
              </a:ext>
            </a:extLst>
          </p:cNvPr>
          <p:cNvSpPr>
            <a:spLocks noChangeArrowheads="1"/>
          </p:cNvSpPr>
          <p:nvPr/>
        </p:nvSpPr>
        <p:spPr bwMode="auto">
          <a:xfrm>
            <a:off x="381731" y="251963"/>
            <a:ext cx="8236927" cy="461597"/>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84368" tIns="42185" rIns="84368" bIns="42185" anchor="ctr"/>
          <a:lstStyle/>
          <a:p>
            <a:pPr algn="ctr" defTabSz="844083" fontAlgn="base">
              <a:spcBef>
                <a:spcPct val="0"/>
              </a:spcBef>
              <a:spcAft>
                <a:spcPct val="0"/>
              </a:spcAft>
              <a:defRPr/>
            </a:pPr>
            <a:r>
              <a:rPr kumimoji="1" lang="ja-JP" altLang="en-US" sz="2585" b="1" dirty="0">
                <a:solidFill>
                  <a:srgbClr val="A50021"/>
                </a:solidFill>
                <a:latin typeface="Arial" charset="0"/>
                <a:ea typeface="ＭＳ Ｐゴシック" panose="020B0600070205080204" pitchFamily="50" charset="-128"/>
              </a:rPr>
              <a:t>「管理者」と「サービス管理責任者」の比較　②</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AutoShape 2">
            <a:extLst>
              <a:ext uri="{FF2B5EF4-FFF2-40B4-BE49-F238E27FC236}">
                <a16:creationId xmlns:a16="http://schemas.microsoft.com/office/drawing/2014/main" id="{D69FF7F8-BA27-4F6C-9CE0-31656FEF1F8F}"/>
              </a:ext>
            </a:extLst>
          </p:cNvPr>
          <p:cNvSpPr>
            <a:spLocks noChangeArrowheads="1"/>
          </p:cNvSpPr>
          <p:nvPr/>
        </p:nvSpPr>
        <p:spPr bwMode="auto">
          <a:xfrm>
            <a:off x="1071197" y="329713"/>
            <a:ext cx="7038242" cy="388326"/>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84376" tIns="42188" rIns="84376" bIns="42188" anchor="ctr"/>
          <a:lstStyle/>
          <a:p>
            <a:pPr algn="ctr" defTabSz="844083" fontAlgn="base">
              <a:spcBef>
                <a:spcPct val="0"/>
              </a:spcBef>
              <a:spcAft>
                <a:spcPct val="0"/>
              </a:spcAft>
              <a:defRPr/>
            </a:pPr>
            <a:r>
              <a:rPr kumimoji="1" lang="ja-JP" altLang="en-US" sz="1662">
                <a:solidFill>
                  <a:srgbClr val="A50021"/>
                </a:solidFill>
                <a:latin typeface="Arial" charset="0"/>
                <a:ea typeface="ＭＳ Ｐゴシック" panose="020B0600070205080204" pitchFamily="50" charset="-128"/>
              </a:rPr>
              <a:t>「相談支援専門員」と「管理者」・「サービス管理責任者」の比較</a:t>
            </a:r>
          </a:p>
        </p:txBody>
      </p:sp>
      <p:graphicFrame>
        <p:nvGraphicFramePr>
          <p:cNvPr id="717884" name="Group 60">
            <a:extLst>
              <a:ext uri="{FF2B5EF4-FFF2-40B4-BE49-F238E27FC236}">
                <a16:creationId xmlns:a16="http://schemas.microsoft.com/office/drawing/2014/main" id="{7E585C0D-1734-4227-B8E0-91AAE159FCA9}"/>
              </a:ext>
            </a:extLst>
          </p:cNvPr>
          <p:cNvGraphicFramePr>
            <a:graphicFrameLocks noGrp="1"/>
          </p:cNvGraphicFramePr>
          <p:nvPr>
            <p:ph idx="4294967295"/>
            <p:extLst>
              <p:ext uri="{D42A27DB-BD31-4B8C-83A1-F6EECF244321}">
                <p14:modId xmlns:p14="http://schemas.microsoft.com/office/powerpoint/2010/main" val="945630389"/>
              </p:ext>
            </p:extLst>
          </p:nvPr>
        </p:nvGraphicFramePr>
        <p:xfrm>
          <a:off x="71804" y="992066"/>
          <a:ext cx="9013581" cy="5563449"/>
        </p:xfrm>
        <a:graphic>
          <a:graphicData uri="http://schemas.openxmlformats.org/drawingml/2006/table">
            <a:tbl>
              <a:tblPr/>
              <a:tblGrid>
                <a:gridCol w="500046">
                  <a:extLst>
                    <a:ext uri="{9D8B030D-6E8A-4147-A177-3AD203B41FA5}">
                      <a16:colId xmlns:a16="http://schemas.microsoft.com/office/drawing/2014/main" val="20000"/>
                    </a:ext>
                  </a:extLst>
                </a:gridCol>
                <a:gridCol w="2655887">
                  <a:extLst>
                    <a:ext uri="{9D8B030D-6E8A-4147-A177-3AD203B41FA5}">
                      <a16:colId xmlns:a16="http://schemas.microsoft.com/office/drawing/2014/main" val="20001"/>
                    </a:ext>
                  </a:extLst>
                </a:gridCol>
                <a:gridCol w="2888235">
                  <a:extLst>
                    <a:ext uri="{9D8B030D-6E8A-4147-A177-3AD203B41FA5}">
                      <a16:colId xmlns:a16="http://schemas.microsoft.com/office/drawing/2014/main" val="20002"/>
                    </a:ext>
                  </a:extLst>
                </a:gridCol>
                <a:gridCol w="2969413">
                  <a:extLst>
                    <a:ext uri="{9D8B030D-6E8A-4147-A177-3AD203B41FA5}">
                      <a16:colId xmlns:a16="http://schemas.microsoft.com/office/drawing/2014/main" val="20003"/>
                    </a:ext>
                  </a:extLst>
                </a:gridCol>
              </a:tblGrid>
              <a:tr h="253560">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chemeClr val="tx1"/>
                        </a:solidFill>
                        <a:effectLst/>
                        <a:latin typeface="ＭＳ Ｐゴシック" pitchFamily="50" charset="-128"/>
                        <a:ea typeface="ＭＳ Ｐゴシック" pitchFamily="50" charset="-128"/>
                      </a:endParaRPr>
                    </a:p>
                  </a:txBody>
                  <a:tcPr marL="32419" marR="32419" marT="33230" marB="33230" vert="eaVert"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95000"/>
                        </a:lnSpc>
                        <a:spcBef>
                          <a:spcPct val="0"/>
                        </a:spcBef>
                        <a:spcAft>
                          <a:spcPct val="0"/>
                        </a:spcAft>
                        <a:buClrTx/>
                        <a:buSzTx/>
                        <a:buFontTx/>
                        <a:buNone/>
                        <a:tabLst/>
                      </a:pPr>
                      <a:r>
                        <a:rPr kumimoji="1" lang="ja-JP" altLang="en-US" sz="1300" b="1" i="0" u="none" strike="noStrike" cap="none" normalizeH="0" baseline="0" dirty="0">
                          <a:ln>
                            <a:noFill/>
                          </a:ln>
                          <a:solidFill>
                            <a:schemeClr val="tx1"/>
                          </a:solidFill>
                          <a:effectLst/>
                          <a:latin typeface="ＭＳ Ｐゴシック" pitchFamily="50" charset="-128"/>
                          <a:ea typeface="ＭＳ Ｐゴシック" pitchFamily="50" charset="-128"/>
                        </a:rPr>
                        <a:t>相談支援専門員</a:t>
                      </a:r>
                    </a:p>
                  </a:txBody>
                  <a:tcPr marL="32419" marR="32419" marT="33230" marB="3323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95000"/>
                        </a:lnSpc>
                        <a:spcBef>
                          <a:spcPct val="0"/>
                        </a:spcBef>
                        <a:spcAft>
                          <a:spcPct val="0"/>
                        </a:spcAft>
                        <a:buClrTx/>
                        <a:buSzTx/>
                        <a:buFontTx/>
                        <a:buNone/>
                        <a:tabLst/>
                      </a:pPr>
                      <a:r>
                        <a:rPr kumimoji="1" lang="ja-JP" altLang="en-US" sz="1300" b="1" i="0" u="none" strike="noStrike" cap="none" normalizeH="0" baseline="0">
                          <a:ln>
                            <a:noFill/>
                          </a:ln>
                          <a:solidFill>
                            <a:schemeClr val="tx1"/>
                          </a:solidFill>
                          <a:effectLst/>
                          <a:latin typeface="ＭＳ Ｐゴシック" pitchFamily="50" charset="-128"/>
                          <a:ea typeface="ＭＳ Ｐゴシック" pitchFamily="50" charset="-128"/>
                        </a:rPr>
                        <a:t>サービス提供事業所</a:t>
                      </a:r>
                    </a:p>
                  </a:txBody>
                  <a:tcPr marL="32419" marR="32419" marT="33230" marB="332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253560">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base" latinLnBrk="0" hangingPunct="1">
                        <a:lnSpc>
                          <a:spcPct val="95000"/>
                        </a:lnSpc>
                        <a:spcBef>
                          <a:spcPct val="0"/>
                        </a:spcBef>
                        <a:spcAft>
                          <a:spcPct val="0"/>
                        </a:spcAft>
                        <a:buClrTx/>
                        <a:buSzTx/>
                        <a:buFontTx/>
                        <a:buNone/>
                        <a:tabLst/>
                      </a:pPr>
                      <a:r>
                        <a:rPr kumimoji="1" lang="ja-JP" altLang="en-US" sz="1300" b="1" i="0" u="none" strike="noStrike" cap="none" normalizeH="0" baseline="0" dirty="0">
                          <a:ln>
                            <a:noFill/>
                          </a:ln>
                          <a:solidFill>
                            <a:schemeClr val="tx1"/>
                          </a:solidFill>
                          <a:effectLst/>
                          <a:latin typeface="ＭＳ Ｐゴシック" pitchFamily="50" charset="-128"/>
                          <a:ea typeface="ＭＳ Ｐゴシック" pitchFamily="50" charset="-128"/>
                        </a:rPr>
                        <a:t>管理者</a:t>
                      </a:r>
                    </a:p>
                  </a:txBody>
                  <a:tcPr marL="32419" marR="32419" marT="33230" marB="332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5000"/>
                        </a:lnSpc>
                        <a:spcBef>
                          <a:spcPct val="0"/>
                        </a:spcBef>
                        <a:spcAft>
                          <a:spcPct val="0"/>
                        </a:spcAft>
                        <a:buClrTx/>
                        <a:buSzTx/>
                        <a:buFontTx/>
                        <a:buNone/>
                        <a:tabLst/>
                      </a:pPr>
                      <a:r>
                        <a:rPr kumimoji="1" lang="ja-JP" altLang="en-US" sz="1300" b="1" i="0" u="none" strike="noStrike" cap="none" normalizeH="0" baseline="0">
                          <a:ln>
                            <a:noFill/>
                          </a:ln>
                          <a:solidFill>
                            <a:schemeClr val="tx1"/>
                          </a:solidFill>
                          <a:effectLst/>
                          <a:latin typeface="ＭＳ Ｐゴシック" pitchFamily="50" charset="-128"/>
                          <a:ea typeface="ＭＳ Ｐゴシック" pitchFamily="50" charset="-128"/>
                        </a:rPr>
                        <a:t>サービス管理責任者</a:t>
                      </a:r>
                    </a:p>
                  </a:txBody>
                  <a:tcPr marL="32419" marR="32419" marT="33230" marB="332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7113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指定</a:t>
                      </a:r>
                      <a:endParaRPr kumimoji="1" lang="en-US" altLang="ja-JP" sz="1000" b="0" i="0" u="none" strike="noStrike" cap="none" normalizeH="0" baseline="0" dirty="0">
                        <a:ln>
                          <a:noFill/>
                        </a:ln>
                        <a:solidFill>
                          <a:schemeClr val="tx1"/>
                        </a:solidFill>
                        <a:effectLst/>
                        <a:latin typeface="ＭＳ Ｐゴシック" pitchFamily="50" charset="-128"/>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要件</a:t>
                      </a:r>
                    </a:p>
                  </a:txBody>
                  <a:tcPr marL="32419" marR="32419" marT="33230" marB="332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専従（支障がない場合は兼務可）</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・専従→サービス提供時間帯を通じて、職員が張り付いていること。非常勤も可。</a:t>
                      </a:r>
                    </a:p>
                  </a:txBody>
                  <a:tcPr marL="32419" marR="32419" marT="33230" marB="332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専従（支障がない場合は兼務可）　</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専従 → サービス提供時間帯を通じて、職員が張り付いていること。非常勤も可。</a:t>
                      </a:r>
                    </a:p>
                  </a:txBody>
                  <a:tcPr marL="32419" marR="32419" marT="33230" marB="332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１名以上は専任で常勤（新体系）</a:t>
                      </a:r>
                    </a:p>
                    <a:p>
                      <a:pPr marL="0" marR="0" lvl="0" indent="0" algn="l" defTabSz="914400" rtl="0" eaLnBrk="1" fontAlgn="base" latinLnBrk="0" hangingPunct="1">
                        <a:lnSpc>
                          <a:spcPct val="100000"/>
                        </a:lnSpc>
                        <a:spcBef>
                          <a:spcPct val="10000"/>
                        </a:spcBef>
                        <a:spcAft>
                          <a:spcPct val="0"/>
                        </a:spcAft>
                        <a:buClrTx/>
                        <a:buSzTx/>
                        <a:buFontTx/>
                        <a:buChar char="•"/>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専任 → 特定の業務の主たる担当者として特定されていること。</a:t>
                      </a:r>
                    </a:p>
                    <a:p>
                      <a:pPr marL="0" marR="0" lvl="0" indent="0" algn="l" defTabSz="914400" rtl="0" eaLnBrk="1" fontAlgn="base" latinLnBrk="0" hangingPunct="1">
                        <a:lnSpc>
                          <a:spcPct val="100000"/>
                        </a:lnSpc>
                        <a:spcBef>
                          <a:spcPct val="10000"/>
                        </a:spcBef>
                        <a:spcAft>
                          <a:spcPct val="0"/>
                        </a:spcAft>
                        <a:buClrTx/>
                        <a:buSzTx/>
                        <a:buFontTx/>
                        <a:buChar char="•"/>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常勤 → 雇用形態が常勤職員として雇用されていること。</a:t>
                      </a:r>
                    </a:p>
                  </a:txBody>
                  <a:tcPr marL="32419" marR="32419" marT="33230" marB="332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689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対象</a:t>
                      </a:r>
                      <a:endParaRPr kumimoji="1" lang="en-US" altLang="ja-JP" sz="1000" b="0" i="0" u="none" strike="noStrike" cap="none" normalizeH="0" baseline="0" dirty="0">
                        <a:ln>
                          <a:noFill/>
                        </a:ln>
                        <a:solidFill>
                          <a:schemeClr val="tx1"/>
                        </a:solidFill>
                        <a:effectLst/>
                        <a:latin typeface="ＭＳ Ｐゴシック" pitchFamily="50" charset="-128"/>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者像</a:t>
                      </a:r>
                    </a:p>
                  </a:txBody>
                  <a:tcPr marL="32419" marR="32419" marT="33230" marB="332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相談支援事業所の従業者</a:t>
                      </a:r>
                    </a:p>
                  </a:txBody>
                  <a:tcPr marL="32419" marR="32419" marT="33230" marB="332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施設長（管理職）を想定</a:t>
                      </a:r>
                    </a:p>
                  </a:txBody>
                  <a:tcPr marL="32419" marR="32419" marT="33230" marB="332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サービス提供部門の管理職又は指導的立場の職員を想定（管理職でなくても可）</a:t>
                      </a:r>
                    </a:p>
                  </a:txBody>
                  <a:tcPr marL="32419" marR="32419" marT="33230" marB="332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9550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要件</a:t>
                      </a:r>
                    </a:p>
                  </a:txBody>
                  <a:tcPr marL="32419" marR="32419" marT="33230" marB="332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実務経験（３～１０年）と相談支援従事者研修（初任者又は現任）を修了した者</a:t>
                      </a:r>
                    </a:p>
                  </a:txBody>
                  <a:tcPr marL="32419" marR="32419" marT="33230" marB="332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社会福祉主事の資格を有するか又は社会福祉事業に２年以上従事した経験のある者、又は社会福祉施設長資格認定講習会を修了した者　（最低基準）</a:t>
                      </a:r>
                    </a:p>
                  </a:txBody>
                  <a:tcPr marL="32419" marR="32419" marT="33230" marB="332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実務経験（３～１０年） </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・サービス管理責任者研修修了</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・相談支援従事者研修（講義部分）受講</a:t>
                      </a:r>
                    </a:p>
                  </a:txBody>
                  <a:tcPr marL="32419" marR="32419" marT="33230" marB="332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3104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責務</a:t>
                      </a:r>
                    </a:p>
                  </a:txBody>
                  <a:tcPr marL="32419" marR="32419" marT="33230" marB="332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利用者の意向を踏まえ、自立した日常生活や社会生活の実現のための支援、中立・公平な立場からの効率的で適切な障害福祉サービス利用のための支援　等</a:t>
                      </a:r>
                    </a:p>
                  </a:txBody>
                  <a:tcPr marL="32419" marR="32419" marT="33230" marB="332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「従業者及び業務の一元的な管理や規定を遵守させるために必要な指揮命令」</a:t>
                      </a:r>
                    </a:p>
                  </a:txBody>
                  <a:tcPr marL="32419" marR="32419" marT="33230" marB="332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「個別支援計画の作成やサービス提供プロセスの管理、他のサービス提供職員への技術指導と助言等」</a:t>
                      </a:r>
                    </a:p>
                  </a:txBody>
                  <a:tcPr marL="32419" marR="32419" marT="33230" marB="332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44952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業務</a:t>
                      </a:r>
                      <a:endParaRPr kumimoji="1" lang="en-US" altLang="ja-JP" sz="1000" b="0" i="0" u="none" strike="noStrike" cap="none" normalizeH="0" baseline="0" dirty="0">
                        <a:ln>
                          <a:noFill/>
                        </a:ln>
                        <a:solidFill>
                          <a:schemeClr val="tx1"/>
                        </a:solidFill>
                        <a:effectLst/>
                        <a:latin typeface="ＭＳ Ｐゴシック" pitchFamily="50" charset="-128"/>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内容</a:t>
                      </a:r>
                    </a:p>
                  </a:txBody>
                  <a:tcPr marL="32419" marR="32419" marT="33230" marB="332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ＭＳ Ｐゴシック" pitchFamily="50" charset="-128"/>
                          <a:ea typeface="ＭＳ Ｐゴシック" pitchFamily="50" charset="-128"/>
                        </a:rPr>
                        <a:t>①</a:t>
                      </a: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生活全般に係る相談、情報提供</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②利用者に係るアセスメントの実施</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③サービス利用計画の作成と変更</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④サービス利用計画の説明と交付</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⑤サービス利用計画の実施状況等の把握　</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　　及び評価等（モニタリングの実施）</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⑥サービス担当者会議等による専門的意見</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　の聴取</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⑦障害福祉施設等との連携等</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ＭＳ Ｐゴシック" pitchFamily="50" charset="-128"/>
                          <a:ea typeface="ＭＳ Ｐゴシック" pitchFamily="50" charset="-128"/>
                        </a:rPr>
                        <a:t>※</a:t>
                      </a: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サービス利用計画の作成にあたっては、インフォーマルなサービスの利用も含め総合的な計画となるよう努めなければならない。</a:t>
                      </a:r>
                    </a:p>
                  </a:txBody>
                  <a:tcPr marL="32419" marR="32419" marT="33230" marB="332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l" eaLnBrk="1" hangingPunct="1">
                        <a:lnSpc>
                          <a:spcPct val="90000"/>
                        </a:lnSpc>
                      </a:pPr>
                      <a:r>
                        <a:rPr lang="ja-JP" altLang="en-US" sz="1000" dirty="0"/>
                        <a:t>①利用者・市町村への契約支給量報告等</a:t>
                      </a:r>
                    </a:p>
                    <a:p>
                      <a:pPr algn="l" eaLnBrk="1" hangingPunct="1">
                        <a:lnSpc>
                          <a:spcPct val="90000"/>
                        </a:lnSpc>
                      </a:pPr>
                      <a:r>
                        <a:rPr lang="ja-JP" altLang="en-US" sz="1000" dirty="0"/>
                        <a:t>②利用者負担額の受領及び管理</a:t>
                      </a:r>
                    </a:p>
                    <a:p>
                      <a:pPr algn="l" eaLnBrk="1" hangingPunct="1">
                        <a:lnSpc>
                          <a:spcPct val="90000"/>
                        </a:lnSpc>
                      </a:pPr>
                      <a:r>
                        <a:rPr lang="ja-JP" altLang="en-US" sz="1000" dirty="0"/>
                        <a:t>③介護給付費の額に係る通知等</a:t>
                      </a:r>
                    </a:p>
                    <a:p>
                      <a:pPr algn="l" eaLnBrk="1" hangingPunct="1">
                        <a:lnSpc>
                          <a:spcPct val="90000"/>
                        </a:lnSpc>
                      </a:pPr>
                      <a:r>
                        <a:rPr lang="ja-JP" altLang="en-US" sz="1000" dirty="0"/>
                        <a:t>④提供するサービスの質の評価と改善</a:t>
                      </a:r>
                    </a:p>
                    <a:p>
                      <a:pPr algn="l" eaLnBrk="1" hangingPunct="1">
                        <a:lnSpc>
                          <a:spcPct val="90000"/>
                        </a:lnSpc>
                      </a:pPr>
                      <a:r>
                        <a:rPr lang="ja-JP" altLang="en-US" sz="1000" dirty="0"/>
                        <a:t>⑤利用者・家族に対する相談及び援助</a:t>
                      </a:r>
                    </a:p>
                    <a:p>
                      <a:pPr algn="l" eaLnBrk="1" hangingPunct="1">
                        <a:lnSpc>
                          <a:spcPct val="90000"/>
                        </a:lnSpc>
                      </a:pPr>
                      <a:r>
                        <a:rPr lang="ja-JP" altLang="en-US" sz="1000" dirty="0"/>
                        <a:t>⑥利用者の日常生活上の適切な支援</a:t>
                      </a:r>
                    </a:p>
                    <a:p>
                      <a:pPr algn="l" eaLnBrk="1" hangingPunct="1">
                        <a:lnSpc>
                          <a:spcPct val="90000"/>
                        </a:lnSpc>
                      </a:pPr>
                      <a:r>
                        <a:rPr lang="ja-JP" altLang="en-US" sz="1000" dirty="0"/>
                        <a:t>⑦利用者家族との連携</a:t>
                      </a:r>
                    </a:p>
                    <a:p>
                      <a:pPr algn="l" eaLnBrk="1" hangingPunct="1">
                        <a:lnSpc>
                          <a:spcPct val="90000"/>
                        </a:lnSpc>
                      </a:pPr>
                      <a:r>
                        <a:rPr lang="ja-JP" altLang="en-US" sz="1000" dirty="0"/>
                        <a:t>⑧緊急時の対応、非常災害対策等</a:t>
                      </a:r>
                    </a:p>
                    <a:p>
                      <a:pPr algn="l" eaLnBrk="1" hangingPunct="1">
                        <a:lnSpc>
                          <a:spcPct val="90000"/>
                        </a:lnSpc>
                      </a:pPr>
                      <a:r>
                        <a:rPr lang="ja-JP" altLang="en-US" sz="1000" dirty="0"/>
                        <a:t>⑨従業者及び業務の一元的管理</a:t>
                      </a:r>
                    </a:p>
                    <a:p>
                      <a:pPr algn="l" eaLnBrk="1" hangingPunct="1">
                        <a:lnSpc>
                          <a:spcPct val="90000"/>
                        </a:lnSpc>
                      </a:pPr>
                      <a:r>
                        <a:rPr lang="ja-JP" altLang="en-US" sz="1000" dirty="0"/>
                        <a:t>⑩従業者に対する指揮命令</a:t>
                      </a:r>
                    </a:p>
                    <a:p>
                      <a:pPr algn="l" eaLnBrk="1" hangingPunct="1">
                        <a:lnSpc>
                          <a:spcPct val="90000"/>
                        </a:lnSpc>
                      </a:pPr>
                      <a:r>
                        <a:rPr lang="ja-JP" altLang="en-US" sz="1000" dirty="0"/>
                        <a:t>⑪運営規程の制定</a:t>
                      </a:r>
                    </a:p>
                    <a:p>
                      <a:pPr algn="l" eaLnBrk="1" hangingPunct="1">
                        <a:lnSpc>
                          <a:spcPct val="90000"/>
                        </a:lnSpc>
                      </a:pPr>
                      <a:r>
                        <a:rPr lang="ja-JP" altLang="en-US" sz="1000" dirty="0"/>
                        <a:t>⑫従業者の勤務体制の確保等</a:t>
                      </a:r>
                    </a:p>
                    <a:p>
                      <a:pPr algn="l" eaLnBrk="1" hangingPunct="1">
                        <a:lnSpc>
                          <a:spcPct val="90000"/>
                        </a:lnSpc>
                      </a:pPr>
                      <a:r>
                        <a:rPr lang="ja-JP" altLang="en-US" sz="1000" dirty="0"/>
                        <a:t>⑬利用定員の遵守</a:t>
                      </a:r>
                    </a:p>
                    <a:p>
                      <a:pPr algn="l" eaLnBrk="1" hangingPunct="1">
                        <a:lnSpc>
                          <a:spcPct val="90000"/>
                        </a:lnSpc>
                      </a:pPr>
                      <a:r>
                        <a:rPr lang="ja-JP" altLang="en-US" sz="1000" dirty="0"/>
                        <a:t>⑭衛生管理等</a:t>
                      </a:r>
                    </a:p>
                    <a:p>
                      <a:pPr algn="l" eaLnBrk="1" hangingPunct="1">
                        <a:lnSpc>
                          <a:spcPct val="90000"/>
                        </a:lnSpc>
                      </a:pPr>
                      <a:r>
                        <a:rPr lang="ja-JP" altLang="en-US" sz="1000" dirty="0"/>
                        <a:t>⑮利用者の身体拘束等の禁止</a:t>
                      </a:r>
                    </a:p>
                    <a:p>
                      <a:pPr algn="l" eaLnBrk="1" hangingPunct="1">
                        <a:lnSpc>
                          <a:spcPct val="90000"/>
                        </a:lnSpc>
                      </a:pPr>
                      <a:r>
                        <a:rPr lang="ja-JP" altLang="en-US" sz="1000" dirty="0"/>
                        <a:t>⑯地域との連携等</a:t>
                      </a:r>
                    </a:p>
                    <a:p>
                      <a:pPr algn="l" eaLnBrk="1" hangingPunct="1">
                        <a:lnSpc>
                          <a:spcPct val="90000"/>
                        </a:lnSpc>
                      </a:pPr>
                      <a:r>
                        <a:rPr lang="ja-JP" altLang="en-US" sz="1000" dirty="0"/>
                        <a:t>⑰記録の整備</a:t>
                      </a:r>
                    </a:p>
                  </a:txBody>
                  <a:tcPr marL="32419" marR="32419" marT="33230" marB="332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spcBef>
                          <a:spcPct val="20000"/>
                        </a:spcBef>
                      </a:pPr>
                      <a:r>
                        <a:rPr lang="ja-JP" altLang="en-US" sz="1000" dirty="0"/>
                        <a:t>①個別支援計画の作成に関する業務</a:t>
                      </a:r>
                    </a:p>
                    <a:p>
                      <a:pPr>
                        <a:spcBef>
                          <a:spcPct val="20000"/>
                        </a:spcBef>
                      </a:pPr>
                      <a:r>
                        <a:rPr lang="ja-JP" altLang="en-US" sz="1000" dirty="0"/>
                        <a:t>②利用者に対するアセスメント</a:t>
                      </a:r>
                    </a:p>
                    <a:p>
                      <a:pPr>
                        <a:spcBef>
                          <a:spcPct val="20000"/>
                        </a:spcBef>
                      </a:pPr>
                      <a:r>
                        <a:rPr lang="ja-JP" altLang="en-US" sz="1000" dirty="0"/>
                        <a:t>③利用者との面接</a:t>
                      </a:r>
                      <a:endParaRPr lang="en-US" altLang="ja-JP" sz="1000" dirty="0"/>
                    </a:p>
                    <a:p>
                      <a:pPr>
                        <a:spcBef>
                          <a:spcPct val="20000"/>
                        </a:spcBef>
                      </a:pPr>
                      <a:r>
                        <a:rPr lang="ja-JP" altLang="en-US" sz="1000" dirty="0"/>
                        <a:t>④個別支援計画作成に係る会議の運営</a:t>
                      </a:r>
                    </a:p>
                    <a:p>
                      <a:pPr>
                        <a:spcBef>
                          <a:spcPct val="20000"/>
                        </a:spcBef>
                      </a:pPr>
                      <a:r>
                        <a:rPr lang="ja-JP" altLang="en-US" sz="1000" dirty="0">
                          <a:solidFill>
                            <a:schemeClr val="tx1"/>
                          </a:solidFill>
                        </a:rPr>
                        <a:t>⑤個別支援計画の説明と交付（利用者･保護者･相談支援事業者）</a:t>
                      </a:r>
                    </a:p>
                    <a:p>
                      <a:pPr>
                        <a:spcBef>
                          <a:spcPct val="20000"/>
                        </a:spcBef>
                      </a:pPr>
                      <a:r>
                        <a:rPr lang="ja-JP" altLang="en-US" sz="1000" dirty="0"/>
                        <a:t>⑥個別支援計画の実施状況把握（モニタリング）</a:t>
                      </a:r>
                      <a:endParaRPr lang="en-US" altLang="ja-JP" sz="1000" dirty="0"/>
                    </a:p>
                    <a:p>
                      <a:pPr>
                        <a:spcBef>
                          <a:spcPct val="20000"/>
                        </a:spcBef>
                      </a:pPr>
                      <a:r>
                        <a:rPr lang="ja-JP" altLang="en-US" sz="1000" dirty="0"/>
                        <a:t>⑦定期的なモニタリング結果の記録</a:t>
                      </a:r>
                    </a:p>
                    <a:p>
                      <a:pPr>
                        <a:spcBef>
                          <a:spcPct val="20000"/>
                        </a:spcBef>
                      </a:pPr>
                      <a:r>
                        <a:rPr lang="ja-JP" altLang="en-US" sz="1000" dirty="0"/>
                        <a:t>⑧個別支援計画の変更（修正）</a:t>
                      </a:r>
                    </a:p>
                    <a:p>
                      <a:pPr>
                        <a:spcBef>
                          <a:spcPct val="20000"/>
                        </a:spcBef>
                      </a:pPr>
                      <a:r>
                        <a:rPr lang="ja-JP" altLang="en-US" sz="1000" dirty="0"/>
                        <a:t>⑨支援内容に関連する関係機関との連絡調整</a:t>
                      </a:r>
                    </a:p>
                    <a:p>
                      <a:pPr>
                        <a:spcBef>
                          <a:spcPct val="20000"/>
                        </a:spcBef>
                      </a:pPr>
                      <a:r>
                        <a:rPr lang="ja-JP" altLang="en-US" sz="1000" dirty="0"/>
                        <a:t>⑩サービス提供職員への技術的な指導と助言</a:t>
                      </a:r>
                    </a:p>
                    <a:p>
                      <a:pPr>
                        <a:spcBef>
                          <a:spcPct val="20000"/>
                        </a:spcBef>
                      </a:pPr>
                      <a:r>
                        <a:rPr lang="ja-JP" altLang="en-US" sz="1000" dirty="0"/>
                        <a:t>⑪自立した日常生活が可能と認められる</a:t>
                      </a:r>
                    </a:p>
                    <a:p>
                      <a:pPr>
                        <a:spcBef>
                          <a:spcPct val="20000"/>
                        </a:spcBef>
                      </a:pPr>
                      <a:r>
                        <a:rPr lang="ja-JP" altLang="en-US" sz="1000" dirty="0"/>
                        <a:t>　　利用者への必要な援助</a:t>
                      </a:r>
                      <a:endPar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endParaRPr>
                    </a:p>
                  </a:txBody>
                  <a:tcPr marL="32419" marR="32419" marT="33230" marB="332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870</TotalTime>
  <Words>3997</Words>
  <Application>Microsoft Office PowerPoint</Application>
  <PresentationFormat>画面に合わせる (4:3)</PresentationFormat>
  <Paragraphs>641</Paragraphs>
  <Slides>27</Slides>
  <Notes>26</Notes>
  <HiddenSlides>0</HiddenSlides>
  <MMClips>0</MMClips>
  <ScaleCrop>false</ScaleCrop>
  <HeadingPairs>
    <vt:vector size="6" baseType="variant">
      <vt:variant>
        <vt:lpstr>使用されているフォント</vt:lpstr>
      </vt:variant>
      <vt:variant>
        <vt:i4>14</vt:i4>
      </vt:variant>
      <vt:variant>
        <vt:lpstr>テーマ</vt:lpstr>
      </vt:variant>
      <vt:variant>
        <vt:i4>4</vt:i4>
      </vt:variant>
      <vt:variant>
        <vt:lpstr>スライド タイトル</vt:lpstr>
      </vt:variant>
      <vt:variant>
        <vt:i4>27</vt:i4>
      </vt:variant>
    </vt:vector>
  </HeadingPairs>
  <TitlesOfParts>
    <vt:vector size="45" baseType="lpstr">
      <vt:lpstr>AR P悠々ゴシック体E</vt:lpstr>
      <vt:lpstr>HGP創英角ｺﾞｼｯｸUB</vt:lpstr>
      <vt:lpstr>HGP明朝B</vt:lpstr>
      <vt:lpstr>HG創英角ｺﾞｼｯｸUB</vt:lpstr>
      <vt:lpstr>Meiryo UI</vt:lpstr>
      <vt:lpstr>ＭＳ Ｐゴシック</vt:lpstr>
      <vt:lpstr>游ゴシック</vt:lpstr>
      <vt:lpstr>游ゴシック Light</vt:lpstr>
      <vt:lpstr>Arial</vt:lpstr>
      <vt:lpstr>Calibri</vt:lpstr>
      <vt:lpstr>Calibri Light</vt:lpstr>
      <vt:lpstr>Century</vt:lpstr>
      <vt:lpstr>Times New Roman</vt:lpstr>
      <vt:lpstr>Wingdings</vt:lpstr>
      <vt:lpstr>Office テーマ</vt:lpstr>
      <vt:lpstr>標準デザイン</vt:lpstr>
      <vt:lpstr>2_標準デザイン</vt:lpstr>
      <vt:lpstr>1_Office テーマ</vt:lpstr>
      <vt:lpstr>PowerPoint プレゼンテーション</vt:lpstr>
      <vt:lpstr>PowerPoint プレゼンテーション</vt:lpstr>
      <vt:lpstr>障害者自立支援法　２００６年</vt:lpstr>
      <vt:lpstr>PowerPoint プレゼンテーション</vt:lpstr>
      <vt:lpstr>PowerPoint プレゼンテーション</vt:lpstr>
      <vt:lpstr>PowerPoint プレゼンテーション</vt:lpstr>
      <vt:lpstr>サービス管理責任者・児童発達支援管理責任者の業務内容</vt:lpstr>
      <vt:lpstr>PowerPoint プレゼンテーション</vt:lpstr>
      <vt:lpstr>PowerPoint プレゼンテーション</vt:lpstr>
      <vt:lpstr>サビ児管は、サービスの質に責任を負う！</vt:lpstr>
      <vt:lpstr>サビ児管は、仕事の結果が問われる！</vt:lpstr>
      <vt:lpstr>PowerPoint プレゼンテーション</vt:lpstr>
      <vt:lpstr>PowerPoint プレゼンテーション</vt:lpstr>
      <vt:lpstr>事業所の評価</vt:lpstr>
      <vt:lpstr>PowerPoint プレゼンテーション</vt:lpstr>
      <vt:lpstr>障害のある人が普通に暮らせる地域づくり</vt:lpstr>
      <vt:lpstr>PowerPoint プレゼンテーション</vt:lpstr>
      <vt:lpstr>PowerPoint プレゼンテーション</vt:lpstr>
      <vt:lpstr>サービス管理責任者・児童発達支援管理責任者研修</vt:lpstr>
      <vt:lpstr>PowerPoint プレゼンテーション</vt:lpstr>
      <vt:lpstr>PowerPoint プレゼンテーション</vt:lpstr>
      <vt:lpstr>PowerPoint プレゼンテーション</vt:lpstr>
      <vt:lpstr>研修実施における課題認識のためのチェック項目例（１） （サービス管理責任者・児童発達支援管理者研修）</vt:lpstr>
      <vt:lpstr>研修実施における課題認識のためのチェック項目例（２） （サービス管理責任者・児童発達支援管理者研修）</vt:lpstr>
      <vt:lpstr>研修実施における課題認識のためのチェック項目例（３） （サービス管理責任者・児童発達支援管理者研修）</vt:lpstr>
      <vt:lpstr>研修実施における課題認識のためのチェック項目例：整理票（４） （サービス管理責任者・児童発達支援管理者研修）</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sakai</dc:creator>
  <cp:lastModifiedBy>古川 紗帆(furukawa-saho.88b)</cp:lastModifiedBy>
  <cp:revision>62</cp:revision>
  <dcterms:created xsi:type="dcterms:W3CDTF">2021-04-21T01:37:08Z</dcterms:created>
  <dcterms:modified xsi:type="dcterms:W3CDTF">2024-11-12T01:51:13Z</dcterms:modified>
</cp:coreProperties>
</file>