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320" r:id="rId2"/>
    <p:sldId id="341" r:id="rId3"/>
    <p:sldId id="342" r:id="rId4"/>
    <p:sldId id="343" r:id="rId5"/>
    <p:sldId id="347" r:id="rId6"/>
    <p:sldId id="348" r:id="rId7"/>
    <p:sldId id="351" r:id="rId8"/>
  </p:sldIdLst>
  <p:sldSz cx="9144000" cy="6858000" type="screen4x3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AA4F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3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1" cy="502676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8B6ACEBC-F29F-4F54-94CB-67C050A25E2D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0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2309" tIns="46154" rIns="92309" bIns="4615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5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9" y="9516039"/>
            <a:ext cx="2984871" cy="502675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B1A0E1ED-6330-433F-A273-73FAF81EA2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0387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717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311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0855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6504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6855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956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81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5897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849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739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801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EFD0C-EF17-46F2-9B3E-15CFECD765E8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161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85563" y="1885733"/>
            <a:ext cx="8965672" cy="1759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　　　</a:t>
            </a:r>
            <a:r>
              <a:rPr kumimoji="1" lang="en-US" altLang="ja-JP" sz="3600" b="1" dirty="0"/>
              <a:t>PG8</a:t>
            </a:r>
            <a:r>
              <a:rPr kumimoji="1" lang="ja-JP" altLang="en-US" sz="3600" b="1" dirty="0"/>
              <a:t>　各都道府県での課題整理</a:t>
            </a:r>
            <a:endParaRPr kumimoji="1" lang="en-US" altLang="ja-JP" sz="3600" b="1" dirty="0"/>
          </a:p>
          <a:p>
            <a:pPr algn="ctr"/>
            <a:r>
              <a:rPr kumimoji="1" lang="en-US" altLang="ja-JP" sz="3600" b="1" dirty="0"/>
              <a:t>16:35</a:t>
            </a:r>
            <a:r>
              <a:rPr kumimoji="1" lang="ja-JP" altLang="en-US" sz="3600" b="1" dirty="0"/>
              <a:t>～</a:t>
            </a:r>
            <a:r>
              <a:rPr kumimoji="1" lang="en-US" altLang="ja-JP" sz="3600" b="1" dirty="0"/>
              <a:t>17:20</a:t>
            </a:r>
            <a:r>
              <a:rPr kumimoji="1" lang="ja-JP" altLang="en-US" sz="3600" b="1" dirty="0"/>
              <a:t>（</a:t>
            </a:r>
            <a:r>
              <a:rPr kumimoji="1" lang="en-US" altLang="ja-JP" sz="3600" b="1" dirty="0"/>
              <a:t>45</a:t>
            </a:r>
            <a:r>
              <a:rPr kumimoji="1" lang="ja-JP" altLang="en-US" sz="3600" b="1" dirty="0"/>
              <a:t>分）</a:t>
            </a:r>
          </a:p>
          <a:p>
            <a:pPr algn="ctr">
              <a:lnSpc>
                <a:spcPts val="1000"/>
              </a:lnSpc>
            </a:pPr>
            <a:endParaRPr kumimoji="1" lang="ja-JP" altLang="en-US" sz="3200" dirty="0">
              <a:latin typeface="+mn-ea"/>
            </a:endParaRPr>
          </a:p>
          <a:p>
            <a:pPr algn="ctr"/>
            <a:r>
              <a:rPr kumimoji="1" lang="ja-JP" altLang="en-US" sz="2800" dirty="0">
                <a:latin typeface="+mn-ea"/>
              </a:rPr>
              <a:t>（</a:t>
            </a:r>
            <a:r>
              <a:rPr kumimoji="1" lang="en-US" altLang="ja-JP" sz="2800" dirty="0">
                <a:latin typeface="+mn-ea"/>
              </a:rPr>
              <a:t>9</a:t>
            </a:r>
            <a:r>
              <a:rPr kumimoji="1" lang="ja-JP" altLang="en-US" sz="2800" dirty="0">
                <a:latin typeface="+mn-ea"/>
              </a:rPr>
              <a:t>月</a:t>
            </a:r>
            <a:r>
              <a:rPr kumimoji="1" lang="en-US" altLang="ja-JP" sz="2800" dirty="0">
                <a:latin typeface="+mn-ea"/>
              </a:rPr>
              <a:t>11</a:t>
            </a:r>
            <a:r>
              <a:rPr kumimoji="1" lang="ja-JP" altLang="en-US" sz="2800" dirty="0">
                <a:latin typeface="+mn-ea"/>
              </a:rPr>
              <a:t>日（水）研修）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68626" y="406991"/>
            <a:ext cx="7845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令和６年度 　サービス管理責任者・児童発達支援管理者指導者養成研修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50420" y="5537044"/>
            <a:ext cx="87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進行　鈴木智敦（名古屋市総合リハビリテーションセンター）</a:t>
            </a:r>
          </a:p>
        </p:txBody>
      </p:sp>
    </p:spTree>
    <p:extLst>
      <p:ext uri="{BB962C8B-B14F-4D97-AF65-F5344CB8AC3E}">
        <p14:creationId xmlns:p14="http://schemas.microsoft.com/office/powerpoint/2010/main" val="2110764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380998" y="766771"/>
            <a:ext cx="8541195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◎研修を企画立案する際のポイント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１．</a:t>
            </a:r>
            <a:r>
              <a:rPr kumimoji="0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PG3</a:t>
            </a:r>
            <a:r>
              <a:rPr kumimoji="0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研修全体（酒井講師）</a:t>
            </a:r>
            <a:endParaRPr kumimoji="0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２．</a:t>
            </a:r>
            <a:r>
              <a:rPr lang="en-US" altLang="ja-JP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PG4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基礎研修（有野講師）</a:t>
            </a:r>
            <a:endParaRPr lang="en-US" altLang="ja-JP" sz="2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３．</a:t>
            </a:r>
            <a:r>
              <a:rPr kumimoji="0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PG5</a:t>
            </a:r>
            <a:r>
              <a:rPr kumimoji="0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実践研修（金丸講師）</a:t>
            </a:r>
            <a:endParaRPr kumimoji="0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４．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PG6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更新研修（河原講師）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５．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PG7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関係機関連携（シンポ）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42874" y="200025"/>
            <a:ext cx="8779321" cy="514350"/>
          </a:xfrm>
          <a:prstGeom prst="rect">
            <a:avLst/>
          </a:prstGeom>
          <a:solidFill>
            <a:srgbClr val="99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本日の研修内容</a:t>
            </a:r>
          </a:p>
        </p:txBody>
      </p:sp>
      <p:sp>
        <p:nvSpPr>
          <p:cNvPr id="9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F1A54C1-FAB0-4CB5-FD8B-1B7E72226829}"/>
              </a:ext>
            </a:extLst>
          </p:cNvPr>
          <p:cNvSpPr/>
          <p:nvPr/>
        </p:nvSpPr>
        <p:spPr>
          <a:xfrm>
            <a:off x="103409" y="3019131"/>
            <a:ext cx="8779321" cy="514350"/>
          </a:xfrm>
          <a:prstGeom prst="rect">
            <a:avLst/>
          </a:prstGeom>
          <a:solidFill>
            <a:srgbClr val="99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PG8</a:t>
            </a:r>
            <a:r>
              <a:rPr lang="ja-JP" altLang="en-US" sz="2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　本日のこのプログラムの目的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250487A-F03B-FBA3-CD83-5FC4326B785C}"/>
              </a:ext>
            </a:extLst>
          </p:cNvPr>
          <p:cNvSpPr txBox="1"/>
          <p:nvPr/>
        </p:nvSpPr>
        <p:spPr>
          <a:xfrm>
            <a:off x="533466" y="3594901"/>
            <a:ext cx="85411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基礎～更新、地域づくりに関して、企画立案のポイントを確認後、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各都道府県における各コース別での現状と課題を整理、共有化する。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8009E60-A38B-78C6-BFCC-7DC4D1EDDB36}"/>
              </a:ext>
            </a:extLst>
          </p:cNvPr>
          <p:cNvSpPr/>
          <p:nvPr/>
        </p:nvSpPr>
        <p:spPr>
          <a:xfrm>
            <a:off x="142872" y="4328985"/>
            <a:ext cx="8779321" cy="514350"/>
          </a:xfrm>
          <a:prstGeom prst="rect">
            <a:avLst/>
          </a:prstGeom>
          <a:solidFill>
            <a:srgbClr val="99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このプログラムの流れの概略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653ACE2-BB91-E8C3-64B5-723498928C2B}"/>
              </a:ext>
            </a:extLst>
          </p:cNvPr>
          <p:cNvSpPr txBox="1"/>
          <p:nvPr/>
        </p:nvSpPr>
        <p:spPr>
          <a:xfrm>
            <a:off x="274300" y="4895731"/>
            <a:ext cx="860843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進め方（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45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分）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16:35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17:20</a:t>
            </a: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① 各都道府県での研修実施等の課題やできている点を出し合う。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②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9/12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（木）～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9/13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（金）の各コース別で、確認しておくべき点や目標などを相互に確認しあう。</a:t>
            </a:r>
          </a:p>
        </p:txBody>
      </p:sp>
    </p:spTree>
    <p:extLst>
      <p:ext uri="{BB962C8B-B14F-4D97-AF65-F5344CB8AC3E}">
        <p14:creationId xmlns:p14="http://schemas.microsoft.com/office/powerpoint/2010/main" val="2785775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381000" y="942975"/>
            <a:ext cx="854119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◇ 各都道府県での研修実施の課題を整理し、課題解決に向けたポイントやヒントを学ぶ準備をする。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◇翌日からの各コース別参加者が、自らの視点だけではない都道府県のメンバーからの視点も確認する。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◇翌日以降の受講目的を明確にし、最終日に報告する。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42874" y="200025"/>
            <a:ext cx="8779321" cy="514350"/>
          </a:xfrm>
          <a:prstGeom prst="rect">
            <a:avLst/>
          </a:prstGeom>
          <a:solidFill>
            <a:srgbClr val="99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このプログラムのねらい（目的）</a:t>
            </a:r>
            <a:endParaRPr lang="ja-JP" altLang="en-US" sz="24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9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13765" y="3589600"/>
            <a:ext cx="860843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進め方（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45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分）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16:35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17:20</a:t>
            </a: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① 導入・説明　　　全体　　　　　　　　　　５分</a:t>
            </a: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② 情報交換　　　　都道府県別　　　　　　  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35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基礎・実践・更新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+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地域づくり（ひと項目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～８分程度）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特に各コース担当が翌日学ぶべき点を整理しまとめる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③ まとめ　　　　　全体　　　　　　　 　　　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</a:t>
            </a:r>
          </a:p>
          <a:p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42874" y="2754051"/>
            <a:ext cx="8779321" cy="514350"/>
          </a:xfrm>
          <a:prstGeom prst="rect">
            <a:avLst/>
          </a:prstGeom>
          <a:solidFill>
            <a:srgbClr val="99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このプログラムの流れの概略</a:t>
            </a:r>
          </a:p>
        </p:txBody>
      </p:sp>
    </p:spTree>
    <p:extLst>
      <p:ext uri="{BB962C8B-B14F-4D97-AF65-F5344CB8AC3E}">
        <p14:creationId xmlns:p14="http://schemas.microsoft.com/office/powerpoint/2010/main" val="4220251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750F3A31-6590-45D1-84EA-9DE1BB5D1A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8956477"/>
              </p:ext>
            </p:extLst>
          </p:nvPr>
        </p:nvGraphicFramePr>
        <p:xfrm>
          <a:off x="0" y="116540"/>
          <a:ext cx="9144000" cy="6665231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540282583"/>
                    </a:ext>
                  </a:extLst>
                </a:gridCol>
              </a:tblGrid>
              <a:tr h="67859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「基礎研修」（メモ）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015565"/>
                  </a:ext>
                </a:extLst>
              </a:tr>
              <a:tr h="505258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① 自都道府県の基礎研修実施（内容）における現状と課題　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667226"/>
                  </a:ext>
                </a:extLst>
              </a:tr>
              <a:tr h="2330708">
                <a:tc>
                  <a:txBody>
                    <a:bodyPr/>
                    <a:lstStyle/>
                    <a:p>
                      <a:r>
                        <a:rPr kumimoji="1" lang="zh-TW" altLang="en-US" dirty="0"/>
                        <a:t>　　　　　　</a:t>
                      </a:r>
                      <a:endParaRPr kumimoji="1" lang="en-US" altLang="zh-TW" dirty="0"/>
                    </a:p>
                    <a:p>
                      <a:endParaRPr kumimoji="1" lang="en-US" altLang="zh-TW" dirty="0"/>
                    </a:p>
                    <a:p>
                      <a:endParaRPr kumimoji="1" lang="en-US" altLang="zh-TW" dirty="0"/>
                    </a:p>
                    <a:p>
                      <a:endParaRPr kumimoji="1" lang="en-US" altLang="zh-TW" dirty="0"/>
                    </a:p>
                    <a:p>
                      <a:endParaRPr kumimoji="1" lang="en-US" altLang="zh-TW" dirty="0"/>
                    </a:p>
                    <a:p>
                      <a:r>
                        <a:rPr kumimoji="1" lang="zh-TW" altLang="en-US" dirty="0"/>
                        <a:t>　　　　　　　　　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354632"/>
                  </a:ext>
                </a:extLst>
              </a:tr>
              <a:tr h="450574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②翌日以降での「基礎研修」コース受講で確認しておくべき点、目標　　　　　　　　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771408"/>
                  </a:ext>
                </a:extLst>
              </a:tr>
              <a:tr h="270010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695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3207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750F3A31-6590-45D1-84EA-9DE1BB5D1A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772871"/>
              </p:ext>
            </p:extLst>
          </p:nvPr>
        </p:nvGraphicFramePr>
        <p:xfrm>
          <a:off x="0" y="116540"/>
          <a:ext cx="9144000" cy="6665231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540282583"/>
                    </a:ext>
                  </a:extLst>
                </a:gridCol>
              </a:tblGrid>
              <a:tr h="67859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「実践研修」（メモ）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015565"/>
                  </a:ext>
                </a:extLst>
              </a:tr>
              <a:tr h="505258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① 自都道府県の実践研修実施（内容）における現状と課題　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667226"/>
                  </a:ext>
                </a:extLst>
              </a:tr>
              <a:tr h="2330708">
                <a:tc>
                  <a:txBody>
                    <a:bodyPr/>
                    <a:lstStyle/>
                    <a:p>
                      <a:r>
                        <a:rPr kumimoji="1" lang="zh-TW" altLang="en-US" dirty="0"/>
                        <a:t>　　　　　　</a:t>
                      </a:r>
                      <a:endParaRPr kumimoji="1" lang="en-US" altLang="zh-TW" dirty="0"/>
                    </a:p>
                    <a:p>
                      <a:endParaRPr kumimoji="1" lang="en-US" altLang="zh-TW" dirty="0"/>
                    </a:p>
                    <a:p>
                      <a:endParaRPr kumimoji="1" lang="en-US" altLang="zh-TW" dirty="0"/>
                    </a:p>
                    <a:p>
                      <a:endParaRPr kumimoji="1" lang="en-US" altLang="zh-TW" dirty="0"/>
                    </a:p>
                    <a:p>
                      <a:endParaRPr kumimoji="1" lang="en-US" altLang="zh-TW" dirty="0"/>
                    </a:p>
                    <a:p>
                      <a:r>
                        <a:rPr kumimoji="1" lang="zh-TW" altLang="en-US" dirty="0"/>
                        <a:t>　　　　　　　　　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354632"/>
                  </a:ext>
                </a:extLst>
              </a:tr>
              <a:tr h="450574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②翌日以降での「実践研修」コース受講で確認しておくべき点、目標　　　　　　　　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771408"/>
                  </a:ext>
                </a:extLst>
              </a:tr>
              <a:tr h="270010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695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3378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750F3A31-6590-45D1-84EA-9DE1BB5D1A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682309"/>
              </p:ext>
            </p:extLst>
          </p:nvPr>
        </p:nvGraphicFramePr>
        <p:xfrm>
          <a:off x="0" y="116540"/>
          <a:ext cx="9144000" cy="6665231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540282583"/>
                    </a:ext>
                  </a:extLst>
                </a:gridCol>
              </a:tblGrid>
              <a:tr h="67859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「更新研修」（メモ）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015565"/>
                  </a:ext>
                </a:extLst>
              </a:tr>
              <a:tr h="505258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① 自都道府県の更新研修実施（内容）における現状と課題　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667226"/>
                  </a:ext>
                </a:extLst>
              </a:tr>
              <a:tr h="2330708">
                <a:tc>
                  <a:txBody>
                    <a:bodyPr/>
                    <a:lstStyle/>
                    <a:p>
                      <a:r>
                        <a:rPr kumimoji="1" lang="zh-TW" altLang="en-US" dirty="0"/>
                        <a:t>　　　　　　</a:t>
                      </a:r>
                      <a:endParaRPr kumimoji="1" lang="en-US" altLang="zh-TW" dirty="0"/>
                    </a:p>
                    <a:p>
                      <a:endParaRPr kumimoji="1" lang="en-US" altLang="zh-TW" dirty="0"/>
                    </a:p>
                    <a:p>
                      <a:endParaRPr kumimoji="1" lang="en-US" altLang="zh-TW" dirty="0"/>
                    </a:p>
                    <a:p>
                      <a:endParaRPr kumimoji="1" lang="en-US" altLang="zh-TW" dirty="0"/>
                    </a:p>
                    <a:p>
                      <a:endParaRPr kumimoji="1" lang="en-US" altLang="zh-TW" dirty="0"/>
                    </a:p>
                    <a:p>
                      <a:r>
                        <a:rPr kumimoji="1" lang="zh-TW" altLang="en-US" dirty="0"/>
                        <a:t>　　　　　　　　　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354632"/>
                  </a:ext>
                </a:extLst>
              </a:tr>
              <a:tr h="450574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②翌日以降での「更新研修」コース受講で確認しておくべき点、目標　　　　　　　　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771408"/>
                  </a:ext>
                </a:extLst>
              </a:tr>
              <a:tr h="270010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695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3734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750F3A31-6590-45D1-84EA-9DE1BB5D1A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202961"/>
              </p:ext>
            </p:extLst>
          </p:nvPr>
        </p:nvGraphicFramePr>
        <p:xfrm>
          <a:off x="0" y="116540"/>
          <a:ext cx="9144000" cy="6665231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540282583"/>
                    </a:ext>
                  </a:extLst>
                </a:gridCol>
              </a:tblGrid>
              <a:tr h="67859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「関係機関連携」（メモ）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015565"/>
                  </a:ext>
                </a:extLst>
              </a:tr>
              <a:tr h="505258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① 自都道府県の地域づくり実施（内容やしくみ）における現状と課題　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667226"/>
                  </a:ext>
                </a:extLst>
              </a:tr>
              <a:tr h="2330708">
                <a:tc>
                  <a:txBody>
                    <a:bodyPr/>
                    <a:lstStyle/>
                    <a:p>
                      <a:r>
                        <a:rPr kumimoji="1" lang="zh-TW" altLang="en-US" dirty="0"/>
                        <a:t>　　　　　　</a:t>
                      </a:r>
                      <a:endParaRPr kumimoji="1" lang="en-US" altLang="zh-TW" dirty="0"/>
                    </a:p>
                    <a:p>
                      <a:endParaRPr kumimoji="1" lang="en-US" altLang="zh-TW" dirty="0"/>
                    </a:p>
                    <a:p>
                      <a:endParaRPr kumimoji="1" lang="en-US" altLang="zh-TW" dirty="0"/>
                    </a:p>
                    <a:p>
                      <a:endParaRPr kumimoji="1" lang="en-US" altLang="zh-TW" dirty="0"/>
                    </a:p>
                    <a:p>
                      <a:endParaRPr kumimoji="1" lang="en-US" altLang="zh-TW" dirty="0"/>
                    </a:p>
                    <a:p>
                      <a:r>
                        <a:rPr kumimoji="1" lang="zh-TW" altLang="en-US" dirty="0"/>
                        <a:t>　　　　　　　　　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354632"/>
                  </a:ext>
                </a:extLst>
              </a:tr>
              <a:tr h="450574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②翌日以降での全体を通じて確認しておくべき点、目標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771408"/>
                  </a:ext>
                </a:extLst>
              </a:tr>
              <a:tr h="270010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695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1969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517</Words>
  <Application>Microsoft Office PowerPoint</Application>
  <PresentationFormat>画面に合わせる (4:3)</PresentationFormat>
  <Paragraphs>71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ＤＦ特太ゴシック体</vt:lpstr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小川 陽(ogawa-akira.nc1)</cp:lastModifiedBy>
  <cp:revision>13</cp:revision>
  <dcterms:modified xsi:type="dcterms:W3CDTF">2024-08-14T01:49:30Z</dcterms:modified>
</cp:coreProperties>
</file>