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 id="2147484728" r:id="rId5"/>
  </p:sldMasterIdLst>
  <p:notesMasterIdLst>
    <p:notesMasterId r:id="rId80"/>
  </p:notesMasterIdLst>
  <p:handoutMasterIdLst>
    <p:handoutMasterId r:id="rId81"/>
  </p:handoutMasterIdLst>
  <p:sldIdLst>
    <p:sldId id="2970" r:id="rId6"/>
    <p:sldId id="4938" r:id="rId7"/>
    <p:sldId id="257" r:id="rId8"/>
    <p:sldId id="4574" r:id="rId9"/>
    <p:sldId id="261" r:id="rId10"/>
    <p:sldId id="4430" r:id="rId11"/>
    <p:sldId id="5195" r:id="rId12"/>
    <p:sldId id="5196" r:id="rId13"/>
    <p:sldId id="5197" r:id="rId14"/>
    <p:sldId id="268" r:id="rId15"/>
    <p:sldId id="4569" r:id="rId16"/>
    <p:sldId id="4544" r:id="rId17"/>
    <p:sldId id="4937" r:id="rId18"/>
    <p:sldId id="4577" r:id="rId19"/>
    <p:sldId id="4546" r:id="rId20"/>
    <p:sldId id="4567" r:id="rId21"/>
    <p:sldId id="4547" r:id="rId22"/>
    <p:sldId id="5071" r:id="rId23"/>
    <p:sldId id="5072" r:id="rId24"/>
    <p:sldId id="4935" r:id="rId25"/>
    <p:sldId id="4548" r:id="rId26"/>
    <p:sldId id="5199" r:id="rId27"/>
    <p:sldId id="4545" r:id="rId28"/>
    <p:sldId id="4936" r:id="rId29"/>
    <p:sldId id="5079" r:id="rId30"/>
    <p:sldId id="4579" r:id="rId31"/>
    <p:sldId id="2962" r:id="rId32"/>
    <p:sldId id="4838" r:id="rId33"/>
    <p:sldId id="2725" r:id="rId34"/>
    <p:sldId id="2730" r:id="rId35"/>
    <p:sldId id="4559" r:id="rId36"/>
    <p:sldId id="4302" r:id="rId37"/>
    <p:sldId id="4305" r:id="rId38"/>
    <p:sldId id="4621" r:id="rId39"/>
    <p:sldId id="3101" r:id="rId40"/>
    <p:sldId id="4575" r:id="rId41"/>
    <p:sldId id="5097" r:id="rId42"/>
    <p:sldId id="5073" r:id="rId43"/>
    <p:sldId id="5095" r:id="rId44"/>
    <p:sldId id="5096" r:id="rId45"/>
    <p:sldId id="5098" r:id="rId46"/>
    <p:sldId id="5099" r:id="rId47"/>
    <p:sldId id="5193" r:id="rId48"/>
    <p:sldId id="5194" r:id="rId49"/>
    <p:sldId id="5053" r:id="rId50"/>
    <p:sldId id="5058" r:id="rId51"/>
    <p:sldId id="5100" r:id="rId52"/>
    <p:sldId id="5080" r:id="rId53"/>
    <p:sldId id="5078" r:id="rId54"/>
    <p:sldId id="4828" r:id="rId55"/>
    <p:sldId id="5075" r:id="rId56"/>
    <p:sldId id="4824" r:id="rId57"/>
    <p:sldId id="5076" r:id="rId58"/>
    <p:sldId id="4635" r:id="rId59"/>
    <p:sldId id="4834" r:id="rId60"/>
    <p:sldId id="4681" r:id="rId61"/>
    <p:sldId id="4301" r:id="rId62"/>
    <p:sldId id="5077" r:id="rId63"/>
    <p:sldId id="4570" r:id="rId64"/>
    <p:sldId id="4827" r:id="rId65"/>
    <p:sldId id="4830" r:id="rId66"/>
    <p:sldId id="3527" r:id="rId67"/>
    <p:sldId id="3372" r:id="rId68"/>
    <p:sldId id="5081" r:id="rId69"/>
    <p:sldId id="5198" r:id="rId70"/>
    <p:sldId id="3706" r:id="rId71"/>
    <p:sldId id="3710" r:id="rId72"/>
    <p:sldId id="3712" r:id="rId73"/>
    <p:sldId id="3720" r:id="rId74"/>
    <p:sldId id="3714" r:id="rId75"/>
    <p:sldId id="3374" r:id="rId76"/>
    <p:sldId id="3707" r:id="rId77"/>
    <p:sldId id="3718" r:id="rId78"/>
    <p:sldId id="4563" r:id="rId79"/>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9300"/>
    <a:srgbClr val="CCFF99"/>
    <a:srgbClr val="FFFFFF"/>
    <a:srgbClr val="005493"/>
    <a:srgbClr val="0000CC"/>
    <a:srgbClr val="FFD579"/>
    <a:srgbClr val="00FF99"/>
    <a:srgbClr val="8EFA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763" autoAdjust="0"/>
    <p:restoredTop sz="96197" autoAdjust="0"/>
  </p:normalViewPr>
  <p:slideViewPr>
    <p:cSldViewPr>
      <p:cViewPr varScale="1">
        <p:scale>
          <a:sx n="119" d="100"/>
          <a:sy n="119" d="100"/>
        </p:scale>
        <p:origin x="408" y="156"/>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75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2024/11/12</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9417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70384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6376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982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4335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72976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4235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5667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7808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8914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5936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42726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925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5242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5863"/>
          </a:xfrm>
        </p:spPr>
      </p:sp>
      <p:sp>
        <p:nvSpPr>
          <p:cNvPr id="3" name="Notes Placeholder 2"/>
          <p:cNvSpPr>
            <a:spLocks noGrp="1"/>
          </p:cNvSpPr>
          <p:nvPr>
            <p:ph type="body" idx="1"/>
          </p:nvPr>
        </p:nvSpPr>
        <p:spPr/>
        <p:txBody>
          <a:bodyPr>
            <a:normAutofit/>
          </a:bodyPr>
          <a:lstStyle/>
          <a:p>
            <a:endParaRPr kumimoji="1" lang="ja-JP"/>
          </a:p>
        </p:txBody>
      </p:sp>
      <p:sp>
        <p:nvSpPr>
          <p:cNvPr id="4" name="Slide Number Placeholder 3"/>
          <p:cNvSpPr>
            <a:spLocks noGrp="1"/>
          </p:cNvSpPr>
          <p:nvPr>
            <p:ph type="sldNum" sz="quarter" idx="10"/>
          </p:nvPr>
        </p:nvSpPr>
        <p:spPr/>
        <p:txBody>
          <a:bodyPr/>
          <a:lstStyle/>
          <a:p>
            <a:fld id="{DB5CB03D-52F8-45FC-9D51-CC9AF1B89DEC}" type="slidenum">
              <a:rPr kumimoji="1" lang="en-US" altLang="ja-JP" smtClean="0"/>
              <a:pPr/>
              <a:t>21</a:t>
            </a:fld>
            <a:endParaRPr kumimoji="1" lang="ja-JP"/>
          </a:p>
        </p:txBody>
      </p:sp>
    </p:spTree>
    <p:extLst>
      <p:ext uri="{BB962C8B-B14F-4D97-AF65-F5344CB8AC3E}">
        <p14:creationId xmlns:p14="http://schemas.microsoft.com/office/powerpoint/2010/main" val="2821594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2412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98238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07651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9229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02681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32735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3916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C46D636-6854-1BB7-4510-022948264001}"/>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3421619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2514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59586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75680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45266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90793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09070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33930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73586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21851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7276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686806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5228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3396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4592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6157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8500" y="739775"/>
            <a:ext cx="5340350" cy="3698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639639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193733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5ACBB92-AB21-45A0-8AAF-189398A75EAE}" type="slidenum">
              <a:rPr lang="en-US" altLang="ja-JP" smtClean="0"/>
              <a:pPr>
                <a:defRPr/>
              </a:pPr>
              <a:t>46</a:t>
            </a:fld>
            <a:endParaRPr lang="en-US" altLang="ja-JP"/>
          </a:p>
        </p:txBody>
      </p:sp>
    </p:spTree>
    <p:extLst>
      <p:ext uri="{BB962C8B-B14F-4D97-AF65-F5344CB8AC3E}">
        <p14:creationId xmlns:p14="http://schemas.microsoft.com/office/powerpoint/2010/main" val="645514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5ACBB92-AB21-45A0-8AAF-189398A75EAE}" type="slidenum">
              <a:rPr lang="en-US" altLang="ja-JP" smtClean="0"/>
              <a:pPr>
                <a:defRPr/>
              </a:pPr>
              <a:t>57</a:t>
            </a:fld>
            <a:endParaRPr lang="en-US" altLang="ja-JP"/>
          </a:p>
        </p:txBody>
      </p:sp>
    </p:spTree>
    <p:extLst>
      <p:ext uri="{BB962C8B-B14F-4D97-AF65-F5344CB8AC3E}">
        <p14:creationId xmlns:p14="http://schemas.microsoft.com/office/powerpoint/2010/main" val="27484722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E5ACBB92-AB21-45A0-8AAF-189398A75EAE}" type="slidenum">
              <a:rPr lang="en-US" altLang="ja-JP" smtClean="0"/>
              <a:pPr>
                <a:defRPr/>
              </a:pPr>
              <a:t>60</a:t>
            </a:fld>
            <a:endParaRPr lang="en-US" altLang="ja-JP"/>
          </a:p>
        </p:txBody>
      </p:sp>
    </p:spTree>
    <p:extLst>
      <p:ext uri="{BB962C8B-B14F-4D97-AF65-F5344CB8AC3E}">
        <p14:creationId xmlns:p14="http://schemas.microsoft.com/office/powerpoint/2010/main" val="1718949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4F34ABD-7B54-4E5A-AE89-DD6EE76E9B6D}" type="slidenum">
              <a:rPr kumimoji="1" lang="ja-JP" altLang="en-US" smtClean="0"/>
              <a:t>70</a:t>
            </a:fld>
            <a:endParaRPr kumimoji="1" lang="ja-JP" altLang="en-US"/>
          </a:p>
        </p:txBody>
      </p:sp>
    </p:spTree>
    <p:extLst>
      <p:ext uri="{BB962C8B-B14F-4D97-AF65-F5344CB8AC3E}">
        <p14:creationId xmlns:p14="http://schemas.microsoft.com/office/powerpoint/2010/main" val="3879436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1487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6967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487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3848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8547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734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638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6733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35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6633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763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864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301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88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7280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15ED7F3-F69E-4B52-A86D-E4B114A0CE4F}" type="datetimeFigureOut">
              <a:rPr lang="ja-JP" altLang="en-US" smtClean="0">
                <a:solidFill>
                  <a:prstClr val="black">
                    <a:tint val="75000"/>
                  </a:prstClr>
                </a:solidFill>
              </a:rPr>
              <a:pPr/>
              <a:t>2024/11/12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CF3AE4A7-5553-4157-BD2B-CEDFAA1AA3B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15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15ED7F3-F69E-4B52-A86D-E4B114A0CE4F}" type="datetimeFigureOut">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2024/11/12</a:t>
            </a:fld>
            <a:endParaRPr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F3AE4A7-5553-4157-BD2B-CEDFAA1AA3B9}" type="slidenum">
              <a:rPr lang="ja-JP" altLang="en-US" smtClean="0">
                <a:solidFill>
                  <a:prstClr val="black">
                    <a:tint val="75000"/>
                  </a:prstClr>
                </a:solidFill>
                <a:latin typeface="Calibri"/>
                <a:ea typeface="ＭＳ Ｐゴシック" panose="020B0600070205080204" pitchFamily="50" charset="-128"/>
              </a:rPr>
              <a:pPr fontAlgn="auto">
                <a:spcBef>
                  <a:spcPts val="0"/>
                </a:spcBef>
                <a:spcAft>
                  <a:spcPts val="0"/>
                </a:spcAft>
              </a:pPr>
              <a:t>‹#›</a:t>
            </a:fld>
            <a:endParaRPr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8056774"/>
      </p:ext>
    </p:extLst>
  </p:cSld>
  <p:clrMap bg1="lt1" tx1="dk1" bg2="lt2" tx2="dk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児童期における</a:t>
            </a:r>
            <a:br>
              <a:rPr lang="en-US" altLang="ja-JP" sz="6600" dirty="0"/>
            </a:br>
            <a:r>
              <a:rPr lang="ja-JP" altLang="en-US" sz="6600"/>
              <a:t>支援提供の基本姿勢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992560" y="194613"/>
            <a:ext cx="7766417" cy="68064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1800"/>
              <a:t>令和６年度サービス管理</a:t>
            </a:r>
            <a:r>
              <a:rPr lang="ja-JP" altLang="en-US" sz="2000"/>
              <a:t>責任者</a:t>
            </a:r>
            <a:r>
              <a:rPr lang="ja-JP" altLang="en-US" sz="1800"/>
              <a:t>・児童発達支援管理責任者指導者養成研修</a:t>
            </a:r>
            <a:endParaRPr lang="en-US" altLang="ja-JP" sz="1800" dirty="0"/>
          </a:p>
          <a:p>
            <a:pPr algn="ctr">
              <a:lnSpc>
                <a:spcPct val="80000"/>
              </a:lnSpc>
              <a:spcBef>
                <a:spcPct val="20000"/>
              </a:spcBef>
            </a:pPr>
            <a:r>
              <a:rPr lang="ja-JP" altLang="en-US" sz="1800"/>
              <a:t>専門コース別研修：障害児支援</a:t>
            </a:r>
            <a:endParaRPr lang="ja-JP"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
        <p:nvSpPr>
          <p:cNvPr id="3" name="コンテンツ プレースホルダー 2"/>
          <p:cNvSpPr>
            <a:spLocks noGrp="1"/>
          </p:cNvSpPr>
          <p:nvPr>
            <p:ph idx="1"/>
          </p:nvPr>
        </p:nvSpPr>
        <p:spPr>
          <a:xfrm>
            <a:off x="0" y="968555"/>
            <a:ext cx="9849544" cy="5628798"/>
          </a:xfrm>
        </p:spPr>
        <p:txBody>
          <a:bodyPr>
            <a:noAutofit/>
          </a:bodyPr>
          <a:lstStyle/>
          <a:p>
            <a:pPr marL="757238" indent="-503238">
              <a:lnSpc>
                <a:spcPct val="90000"/>
              </a:lnSpc>
              <a:spcBef>
                <a:spcPts val="1200"/>
              </a:spcBef>
              <a:buNone/>
            </a:pPr>
            <a:r>
              <a:rPr lang="en-US" altLang="ja-JP" sz="3000" dirty="0"/>
              <a:t>① </a:t>
            </a:r>
            <a:r>
              <a:rPr lang="ja-JP" altLang="en-US" sz="3000"/>
              <a:t>障害児支援は、子どもや家族の今と未来に関与する重い責任があり、厳格に法令遵守することが求められる</a:t>
            </a:r>
            <a:r>
              <a:rPr lang="en-US" altLang="ja-JP" sz="3000" dirty="0"/>
              <a:t> </a:t>
            </a:r>
            <a:r>
              <a:rPr lang="ja-JP" altLang="en-US" sz="3000"/>
              <a:t>　（法令遵守は子どもの権利</a:t>
            </a:r>
            <a:r>
              <a:rPr lang="en-US" altLang="ja-JP" sz="3000" dirty="0"/>
              <a:t>､</a:t>
            </a:r>
            <a:r>
              <a:rPr lang="ja-JP" altLang="en-US" sz="3000"/>
              <a:t>発達を護ることにつながる）</a:t>
            </a:r>
            <a:endParaRPr lang="en-US" altLang="ja-JP" sz="3000" dirty="0"/>
          </a:p>
          <a:p>
            <a:pPr marL="757238" indent="-503238">
              <a:lnSpc>
                <a:spcPct val="90000"/>
              </a:lnSpc>
              <a:spcBef>
                <a:spcPts val="1200"/>
              </a:spcBef>
              <a:buNone/>
            </a:pPr>
            <a:r>
              <a:rPr lang="ja-JP" altLang="en-US" sz="3000"/>
              <a:t>②</a:t>
            </a:r>
            <a:r>
              <a:rPr lang="en-US" altLang="ja-JP" sz="3000" dirty="0"/>
              <a:t> </a:t>
            </a:r>
            <a:r>
              <a:rPr lang="ja-JP" altLang="en-US" sz="3000"/>
              <a:t>法令遵守には、条約、法令、指定基準や報酬基準、ガイドラインや運営指針等を理解している必要がある</a:t>
            </a:r>
            <a:endParaRPr lang="en-US" altLang="ja-JP" sz="3000" dirty="0"/>
          </a:p>
          <a:p>
            <a:pPr marL="757238" indent="-503238">
              <a:lnSpc>
                <a:spcPct val="90000"/>
              </a:lnSpc>
              <a:spcBef>
                <a:spcPts val="1200"/>
              </a:spcBef>
              <a:buNone/>
            </a:pPr>
            <a:r>
              <a:rPr lang="en-US" altLang="ja-JP" sz="3000" dirty="0"/>
              <a:t>③ </a:t>
            </a:r>
            <a:r>
              <a:rPr lang="ja-JP" altLang="en-US" sz="3000"/>
              <a:t>障害児支援は、主に公費で賄われる社会福祉事業であり、「開かれた事業」である必要がある</a:t>
            </a:r>
          </a:p>
          <a:p>
            <a:pPr marL="757238" indent="-503238">
              <a:lnSpc>
                <a:spcPct val="90000"/>
              </a:lnSpc>
              <a:spcBef>
                <a:spcPts val="1200"/>
              </a:spcBef>
              <a:buNone/>
            </a:pPr>
            <a:r>
              <a:rPr lang="ja-JP" altLang="en-US" sz="3000"/>
              <a:t>④</a:t>
            </a:r>
            <a:r>
              <a:rPr lang="en-US" altLang="ja-JP" sz="3000" dirty="0"/>
              <a:t> </a:t>
            </a:r>
            <a:r>
              <a:rPr lang="ja-JP" altLang="en-US" sz="3000"/>
              <a:t>障害児支援は、発達支援（通所・入所支援）と相談支援（障害児相談支援）が“車の両輪”として機能するよう、相互に尊重し合い、協働する必要がある</a:t>
            </a:r>
            <a:endParaRPr lang="en-US" altLang="ja-JP" sz="3000" dirty="0"/>
          </a:p>
          <a:p>
            <a:pPr marL="757238" indent="-503238">
              <a:lnSpc>
                <a:spcPct val="90000"/>
              </a:lnSpc>
              <a:spcBef>
                <a:spcPts val="1200"/>
              </a:spcBef>
              <a:buNone/>
            </a:pPr>
            <a:r>
              <a:rPr lang="ja-JP" altLang="en-US" sz="3000"/>
              <a:t>⑤</a:t>
            </a:r>
            <a:r>
              <a:rPr lang="en-US" altLang="ja-JP" sz="3000" dirty="0"/>
              <a:t> </a:t>
            </a:r>
            <a:r>
              <a:rPr lang="ja-JP" altLang="en-US" sz="3000"/>
              <a:t>障害児支援は、診断確定前もしくは周辺児を含む現に支援が必要な幅広い子どもを対象として提供する</a:t>
            </a:r>
            <a:endParaRPr lang="en-US" altLang="ja-JP" sz="3000" dirty="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9</a:t>
            </a:fld>
            <a:endParaRPr lang="en-US" altLang="ja-JP" sz="2000" dirty="0">
              <a:solidFill>
                <a:srgbClr val="000000"/>
              </a:solidFill>
            </a:endParaRPr>
          </a:p>
        </p:txBody>
      </p:sp>
    </p:spTree>
    <p:extLst>
      <p:ext uri="{BB962C8B-B14F-4D97-AF65-F5344CB8AC3E}">
        <p14:creationId xmlns:p14="http://schemas.microsoft.com/office/powerpoint/2010/main" val="2227364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1" y="188640"/>
            <a:ext cx="9505056" cy="721486"/>
          </a:xfrm>
        </p:spPr>
        <p:txBody>
          <a:bodyPr>
            <a:noAutofit/>
          </a:bodyPr>
          <a:lstStyle/>
          <a:p>
            <a:pPr algn="ctr"/>
            <a:r>
              <a:rPr lang="ja-JP" altLang="en-US" sz="4000" u="sng"/>
              <a:t>法令遵守（コンプライアンス）の重要性</a:t>
            </a:r>
            <a:endParaRPr lang="ja-JP" altLang="en-US" sz="4000" u="sng" dirty="0"/>
          </a:p>
        </p:txBody>
      </p:sp>
      <p:sp>
        <p:nvSpPr>
          <p:cNvPr id="3" name="コンテンツ プレースホルダー 2"/>
          <p:cNvSpPr>
            <a:spLocks noGrp="1"/>
          </p:cNvSpPr>
          <p:nvPr>
            <p:ph idx="1"/>
          </p:nvPr>
        </p:nvSpPr>
        <p:spPr>
          <a:xfrm>
            <a:off x="93203" y="1045698"/>
            <a:ext cx="9612325" cy="5623662"/>
          </a:xfrm>
        </p:spPr>
        <p:txBody>
          <a:bodyPr>
            <a:noAutofit/>
          </a:bodyPr>
          <a:lstStyle/>
          <a:p>
            <a:pPr marL="254100" indent="0">
              <a:buNone/>
            </a:pPr>
            <a:r>
              <a:rPr lang="ja-JP" altLang="en-US" sz="2600" dirty="0"/>
              <a:t>「障害児支援」は法定事業であり、法令遵守が求められる</a:t>
            </a:r>
            <a:endParaRPr lang="en-US" altLang="ja-JP" sz="2600" dirty="0"/>
          </a:p>
          <a:p>
            <a:pPr marL="254100" indent="0">
              <a:buNone/>
            </a:pPr>
            <a:r>
              <a:rPr lang="ja-JP" altLang="en-US" sz="2600" dirty="0"/>
              <a:t>法令遵守（コンプライアンス）の範囲は、法律はもちろん、法人や会社の</a:t>
            </a:r>
            <a:r>
              <a:rPr lang="en-US" altLang="ja-JP" sz="2600" dirty="0"/>
              <a:t>“</a:t>
            </a:r>
            <a:r>
              <a:rPr lang="ja-JP" altLang="en-US" sz="2600" dirty="0"/>
              <a:t>ルール”、職業倫理のほか、一般道徳・倫理で考えられている</a:t>
            </a:r>
            <a:r>
              <a:rPr lang="en-US" altLang="ja-JP" sz="2600" dirty="0"/>
              <a:t> </a:t>
            </a:r>
            <a:r>
              <a:rPr lang="ja-JP" altLang="en-US" sz="2600" dirty="0"/>
              <a:t>“すべきこと・してはならないもの”も含まれる。</a:t>
            </a:r>
            <a:endParaRPr lang="en-US" altLang="ja-JP" sz="2600" dirty="0"/>
          </a:p>
          <a:p>
            <a:pPr marL="2230438" indent="-1787525">
              <a:spcBef>
                <a:spcPts val="1272"/>
              </a:spcBef>
              <a:buNone/>
            </a:pPr>
            <a:r>
              <a:rPr lang="en-US" altLang="ja-JP" sz="2600" u="sng" dirty="0"/>
              <a:t>【</a:t>
            </a:r>
            <a:r>
              <a:rPr lang="ja-JP" altLang="en-US" sz="2600" u="sng" dirty="0"/>
              <a:t>法</a:t>
            </a:r>
            <a:r>
              <a:rPr lang="en-US" altLang="ja-JP" sz="2600" u="sng" dirty="0"/>
              <a:t> </a:t>
            </a:r>
            <a:r>
              <a:rPr lang="ja-JP" altLang="en-US" sz="2600" u="sng" dirty="0"/>
              <a:t>規</a:t>
            </a:r>
            <a:r>
              <a:rPr lang="en-US" altLang="ja-JP" sz="2600" u="sng" dirty="0"/>
              <a:t> </a:t>
            </a:r>
            <a:r>
              <a:rPr lang="ja-JP" altLang="en-US" sz="2600" u="sng" dirty="0"/>
              <a:t>範</a:t>
            </a:r>
            <a:r>
              <a:rPr lang="en-US" altLang="ja-JP" sz="2600" u="sng" dirty="0"/>
              <a:t>】</a:t>
            </a:r>
            <a:r>
              <a:rPr lang="en-US" altLang="ja-JP" sz="2600" dirty="0"/>
              <a:t> </a:t>
            </a:r>
            <a:r>
              <a:rPr lang="ja-JP" altLang="en-US" sz="2600" dirty="0"/>
              <a:t>権利条約や関係法律、条例、通知、事務連絡など、法制度に関係する一切のもの</a:t>
            </a:r>
            <a:endParaRPr lang="en-US" altLang="ja-JP" sz="2600" dirty="0"/>
          </a:p>
          <a:p>
            <a:pPr marL="2674938" indent="-444500">
              <a:buNone/>
            </a:pPr>
            <a:r>
              <a:rPr lang="ja-JP" altLang="en-US" sz="2600" dirty="0"/>
              <a:t>⇒</a:t>
            </a:r>
            <a:r>
              <a:rPr lang="en-US" altLang="ja-JP" sz="2600" dirty="0"/>
              <a:t> </a:t>
            </a:r>
            <a:r>
              <a:rPr lang="ja-JP" altLang="en-US" sz="2600" u="sng" dirty="0"/>
              <a:t>社会福祉法</a:t>
            </a:r>
            <a:r>
              <a:rPr lang="ja-JP" altLang="en-US" sz="2600" dirty="0"/>
              <a:t>、</a:t>
            </a:r>
            <a:r>
              <a:rPr lang="ja-JP" altLang="en-US" sz="2600" u="sng" dirty="0"/>
              <a:t>児童福祉法</a:t>
            </a:r>
            <a:r>
              <a:rPr lang="ja-JP" altLang="en-US" sz="2600" dirty="0"/>
              <a:t>、</a:t>
            </a:r>
            <a:r>
              <a:rPr lang="ja-JP" altLang="en-US" sz="2600" u="sng" dirty="0"/>
              <a:t>障害者基本法</a:t>
            </a:r>
            <a:r>
              <a:rPr lang="ja-JP" altLang="en-US" sz="2600" dirty="0"/>
              <a:t>、</a:t>
            </a:r>
            <a:r>
              <a:rPr lang="ja-JP" altLang="en-US" sz="2600" u="sng" dirty="0"/>
              <a:t>最低基準・指定基準条例</a:t>
            </a:r>
            <a:r>
              <a:rPr lang="ja-JP" altLang="en-US" sz="2600" dirty="0"/>
              <a:t>のほか、</a:t>
            </a:r>
            <a:r>
              <a:rPr lang="ja-JP" altLang="en-US" sz="2600" u="sng" dirty="0"/>
              <a:t>ガイドライン</a:t>
            </a:r>
            <a:r>
              <a:rPr lang="ja-JP" altLang="en-US" sz="2600" dirty="0"/>
              <a:t>、</a:t>
            </a:r>
            <a:r>
              <a:rPr lang="ja-JP" altLang="en-US" sz="2600" u="sng" dirty="0"/>
              <a:t>施設運営指針</a:t>
            </a:r>
            <a:r>
              <a:rPr lang="ja-JP" altLang="en-US" sz="2600" dirty="0"/>
              <a:t>、</a:t>
            </a:r>
            <a:r>
              <a:rPr lang="ja-JP" altLang="en-US" sz="2600" u="sng" dirty="0"/>
              <a:t>手引き</a:t>
            </a:r>
            <a:r>
              <a:rPr lang="ja-JP" altLang="en-US" sz="2600" dirty="0"/>
              <a:t>、</a:t>
            </a:r>
            <a:r>
              <a:rPr lang="ja-JP" altLang="en-US" sz="2600" u="sng" dirty="0"/>
              <a:t>検討会報告書</a:t>
            </a:r>
            <a:r>
              <a:rPr lang="ja-JP" altLang="en-US" sz="2600" dirty="0"/>
              <a:t>など</a:t>
            </a:r>
            <a:endParaRPr lang="en-US" altLang="ja-JP" sz="2600" dirty="0"/>
          </a:p>
          <a:p>
            <a:pPr marL="2230438" indent="-1787525">
              <a:buNone/>
            </a:pPr>
            <a:endParaRPr lang="en-US" altLang="ja-JP" sz="2000" u="sng" dirty="0"/>
          </a:p>
          <a:p>
            <a:pPr marL="2230438" indent="-1787525">
              <a:buNone/>
            </a:pPr>
            <a:r>
              <a:rPr lang="en-US" altLang="ja-JP" sz="2600" u="sng" dirty="0"/>
              <a:t>【</a:t>
            </a:r>
            <a:r>
              <a:rPr lang="ja-JP" altLang="en-US" sz="2600" u="sng" dirty="0"/>
              <a:t>社内規範</a:t>
            </a:r>
            <a:r>
              <a:rPr lang="en-US" altLang="ja-JP" sz="2600" u="sng" dirty="0"/>
              <a:t>】</a:t>
            </a:r>
            <a:r>
              <a:rPr lang="en-US" altLang="ja-JP" sz="2600" dirty="0"/>
              <a:t> </a:t>
            </a:r>
            <a:r>
              <a:rPr lang="ja-JP" altLang="en-US" sz="2600" dirty="0"/>
              <a:t>法人・社内のルールや業務マニュアル等の規則</a:t>
            </a:r>
            <a:endParaRPr lang="en-US" altLang="ja-JP" sz="2600" dirty="0"/>
          </a:p>
          <a:p>
            <a:pPr marL="2366963" indent="-1924050">
              <a:buNone/>
            </a:pPr>
            <a:r>
              <a:rPr lang="en-US" altLang="ja-JP" sz="2600" u="sng" dirty="0"/>
              <a:t>【</a:t>
            </a:r>
            <a:r>
              <a:rPr lang="ja-JP" altLang="en-US" sz="2600" u="sng" dirty="0"/>
              <a:t>倫理規範</a:t>
            </a:r>
            <a:r>
              <a:rPr lang="en-US" altLang="ja-JP" sz="2600" u="sng" dirty="0"/>
              <a:t>】</a:t>
            </a:r>
            <a:r>
              <a:rPr lang="en-US" altLang="ja-JP" sz="2600" dirty="0"/>
              <a:t> </a:t>
            </a:r>
            <a:r>
              <a:rPr lang="ja-JP" altLang="en-US" sz="2600" dirty="0"/>
              <a:t>職務上守らねばいけない倫理・規範、人として守らなければいけない社会的倫理・規範など</a:t>
            </a:r>
            <a:endParaRPr lang="en-US" altLang="ja-JP" sz="2600" dirty="0"/>
          </a:p>
          <a:p>
            <a:pPr marL="2230438" indent="-1787525">
              <a:buNone/>
            </a:pPr>
            <a:endParaRPr lang="ja-JP" altLang="en-US" sz="2800" dirty="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10</a:t>
            </a:fld>
            <a:endParaRPr lang="en-US" altLang="ja-JP" sz="2000" dirty="0">
              <a:solidFill>
                <a:srgbClr val="000000"/>
              </a:solidFill>
            </a:endParaRPr>
          </a:p>
        </p:txBody>
      </p:sp>
    </p:spTree>
    <p:extLst>
      <p:ext uri="{BB962C8B-B14F-4D97-AF65-F5344CB8AC3E}">
        <p14:creationId xmlns:p14="http://schemas.microsoft.com/office/powerpoint/2010/main" val="1962532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814" y="152735"/>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000" u="sng"/>
              <a:t>［１］障害児支援に関わる者の責任</a:t>
            </a:r>
            <a:endParaRPr lang="en-US" altLang="ja-JP" sz="4000" u="sng" spc="-100" dirty="0">
              <a:solidFill>
                <a:srgbClr val="000000"/>
              </a:solidFill>
            </a:endParaRPr>
          </a:p>
        </p:txBody>
      </p:sp>
      <p:sp>
        <p:nvSpPr>
          <p:cNvPr id="299010" name="Rectangle 1"/>
          <p:cNvSpPr>
            <a:spLocks noChangeArrowheads="1"/>
          </p:cNvSpPr>
          <p:nvPr/>
        </p:nvSpPr>
        <p:spPr bwMode="auto">
          <a:xfrm>
            <a:off x="1" y="805169"/>
            <a:ext cx="9906000" cy="60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25"/>
            <a:r>
              <a:rPr lang="ja-JP" altLang="en-US" sz="3200" u="sng"/>
              <a:t>子どもの発達に関わる責任 </a:t>
            </a:r>
            <a:endParaRPr lang="ja-JP" altLang="en-US" sz="6600" u="sng"/>
          </a:p>
          <a:p>
            <a:pPr marL="854075" indent="-268288">
              <a:spcBef>
                <a:spcPts val="600"/>
              </a:spcBef>
            </a:pPr>
            <a:r>
              <a:rPr lang="ja-JP" altLang="en-US" sz="3000"/>
              <a:t>・</a:t>
            </a:r>
            <a:r>
              <a:rPr lang="ja-JP" altLang="en-US" sz="3000" u="sng"/>
              <a:t>大人になっていく成長・発達過程</a:t>
            </a:r>
            <a:r>
              <a:rPr lang="ja-JP" altLang="en-US" sz="3000"/>
              <a:t>に関わる、</a:t>
            </a:r>
            <a:r>
              <a:rPr lang="ja-JP" altLang="en-US" sz="3000" u="sng"/>
              <a:t>人格形成に影響を与える重要な時期</a:t>
            </a:r>
            <a:r>
              <a:rPr lang="ja-JP" altLang="en-US" sz="3000"/>
              <a:t>に関わる</a:t>
            </a:r>
            <a:r>
              <a:rPr lang="ja-JP" altLang="en-US" sz="3000" u="sng">
                <a:solidFill>
                  <a:srgbClr val="FF0000"/>
                </a:solidFill>
              </a:rPr>
              <a:t>重い使命と責任</a:t>
            </a:r>
            <a:r>
              <a:rPr lang="ja-JP" altLang="en-US" sz="3000"/>
              <a:t>を負っていること </a:t>
            </a:r>
            <a:endParaRPr lang="en-US" altLang="ja-JP" sz="3000" dirty="0"/>
          </a:p>
          <a:p>
            <a:pPr marL="854075" indent="-268288">
              <a:spcBef>
                <a:spcPts val="600"/>
              </a:spcBef>
            </a:pPr>
            <a:r>
              <a:rPr lang="ja-JP" altLang="en-US" sz="3000"/>
              <a:t>・この重い使命と責任を果たすためには、子どもの</a:t>
            </a:r>
            <a:r>
              <a:rPr lang="ja-JP" altLang="en-US" sz="3000" u="sng">
                <a:solidFill>
                  <a:srgbClr val="0432FF"/>
                </a:solidFill>
              </a:rPr>
              <a:t>発達の正しい理解</a:t>
            </a:r>
            <a:r>
              <a:rPr lang="ja-JP" altLang="en-US" sz="3000"/>
              <a:t>と</a:t>
            </a:r>
            <a:r>
              <a:rPr lang="ja-JP" altLang="en-US" sz="3000" u="sng">
                <a:solidFill>
                  <a:srgbClr val="0432FF"/>
                </a:solidFill>
              </a:rPr>
              <a:t>支援に関する技術</a:t>
            </a:r>
            <a:r>
              <a:rPr lang="ja-JP" altLang="en-US" sz="3000"/>
              <a:t>が必要であること</a:t>
            </a:r>
            <a:endParaRPr lang="ja-JP" altLang="en-US" sz="2800"/>
          </a:p>
          <a:p>
            <a:pPr marL="854075" indent="-268288">
              <a:spcBef>
                <a:spcPts val="300"/>
              </a:spcBef>
            </a:pPr>
            <a:r>
              <a:rPr lang="ja-JP" altLang="en-US" sz="2800"/>
              <a:t>　　⇒</a:t>
            </a:r>
            <a:r>
              <a:rPr lang="en-US" altLang="ja-JP" sz="2800" dirty="0"/>
              <a:t> </a:t>
            </a:r>
            <a:r>
              <a:rPr lang="ja-JP" altLang="en-US" sz="2800"/>
              <a:t>適切な支援の不提供＝法令遵守できていない</a:t>
            </a:r>
            <a:endParaRPr lang="en-US" altLang="ja-JP" sz="2800" dirty="0"/>
          </a:p>
          <a:p>
            <a:pPr marL="854075" indent="4086225">
              <a:spcBef>
                <a:spcPts val="300"/>
              </a:spcBef>
            </a:pPr>
            <a:r>
              <a:rPr lang="ja-JP" altLang="en-US" sz="2800"/>
              <a:t>こどもの権利が守られていない　　　</a:t>
            </a:r>
            <a:endParaRPr lang="en-US" altLang="ja-JP" sz="2800" dirty="0"/>
          </a:p>
          <a:p>
            <a:pPr marL="803275" indent="-270000">
              <a:spcBef>
                <a:spcPts val="600"/>
              </a:spcBef>
            </a:pPr>
            <a:r>
              <a:rPr lang="ja-JP" altLang="en-US" sz="3000"/>
              <a:t>・自事業所だけで完結せず、常に関係機関、他職種との連携を図ること</a:t>
            </a:r>
            <a:endParaRPr lang="en-US" altLang="ja-JP" sz="3000" dirty="0"/>
          </a:p>
          <a:p>
            <a:pPr marL="1470025" indent="-439738">
              <a:spcBef>
                <a:spcPts val="300"/>
              </a:spcBef>
            </a:pPr>
            <a:r>
              <a:rPr lang="ja-JP" altLang="en-US" sz="2800"/>
              <a:t>⇒</a:t>
            </a:r>
            <a:r>
              <a:rPr lang="en-US" altLang="ja-JP" sz="2800" dirty="0"/>
              <a:t> </a:t>
            </a:r>
            <a:r>
              <a:rPr lang="ja-JP" altLang="en-US" sz="2800"/>
              <a:t>支援の厚みが増すだけでなく、自事業所が適切な支援を提供できているかについて他者の目が入ることになる</a:t>
            </a:r>
          </a:p>
          <a:p>
            <a:pPr eaLnBrk="1" hangingPunct="1">
              <a:lnSpc>
                <a:spcPct val="90000"/>
              </a:lnSpc>
              <a:spcBef>
                <a:spcPts val="600"/>
              </a:spcBef>
              <a:defRPr/>
            </a:pPr>
            <a:endParaRPr lang="en-US" altLang="ja-JP" sz="5400" dirty="0">
              <a:solidFill>
                <a:srgbClr val="000000"/>
              </a:solidFill>
              <a:latin typeface="+mn-ea"/>
              <a:ea typeface="+mn-ea"/>
            </a:endParaRPr>
          </a:p>
        </p:txBody>
      </p:sp>
      <p:sp>
        <p:nvSpPr>
          <p:cNvPr id="4" name="スライド番号プレースホルダー 9">
            <a:extLst>
              <a:ext uri="{FF2B5EF4-FFF2-40B4-BE49-F238E27FC236}">
                <a16:creationId xmlns:a16="http://schemas.microsoft.com/office/drawing/2014/main" id="{22CE829C-DC53-203B-AF0F-C061668646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11</a:t>
            </a:fld>
            <a:endParaRPr lang="en-US" altLang="ja-JP" sz="2000" dirty="0">
              <a:solidFill>
                <a:srgbClr val="000000"/>
              </a:solidFill>
            </a:endParaRPr>
          </a:p>
        </p:txBody>
      </p:sp>
    </p:spTree>
    <p:extLst>
      <p:ext uri="{BB962C8B-B14F-4D97-AF65-F5344CB8AC3E}">
        <p14:creationId xmlns:p14="http://schemas.microsoft.com/office/powerpoint/2010/main" val="213740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5814" y="152735"/>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000" u="sng"/>
              <a:t>［２］障害児支援に関わる者の責任</a:t>
            </a:r>
            <a:endParaRPr lang="en-US" altLang="ja-JP" sz="4000" u="sng" spc="-100" dirty="0">
              <a:solidFill>
                <a:srgbClr val="000000"/>
              </a:solidFill>
            </a:endParaRPr>
          </a:p>
        </p:txBody>
      </p:sp>
      <p:sp>
        <p:nvSpPr>
          <p:cNvPr id="299010" name="Rectangle 1"/>
          <p:cNvSpPr>
            <a:spLocks noChangeArrowheads="1"/>
          </p:cNvSpPr>
          <p:nvPr/>
        </p:nvSpPr>
        <p:spPr bwMode="auto">
          <a:xfrm>
            <a:off x="1" y="805169"/>
            <a:ext cx="9906000" cy="600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3200"/>
              <a:t>　</a:t>
            </a:r>
            <a:r>
              <a:rPr lang="ja-JP" altLang="en-US" sz="3200" u="sng"/>
              <a:t>社会福祉事業を行う者としての責任 </a:t>
            </a:r>
            <a:endParaRPr lang="ja-JP" altLang="en-US" sz="6600" u="sng"/>
          </a:p>
          <a:p>
            <a:pPr marL="854075" indent="-268288">
              <a:spcBef>
                <a:spcPts val="300"/>
              </a:spcBef>
            </a:pPr>
            <a:r>
              <a:rPr lang="ja-JP" altLang="en-US" sz="3000"/>
              <a:t>・</a:t>
            </a:r>
            <a:r>
              <a:rPr lang="ja-JP" altLang="en-US" sz="2800" b="0" i="0" u="none" strike="noStrike">
                <a:solidFill>
                  <a:srgbClr val="1A1A1C"/>
                </a:solidFill>
                <a:effectLst/>
                <a:highlight>
                  <a:srgbClr val="FFFFFF"/>
                </a:highlight>
                <a:latin typeface="+mj-ea"/>
                <a:ea typeface="+mj-ea"/>
              </a:rPr>
              <a:t>社会福祉を目的とする他の法律と相まつて、福祉サービスの利用者の利益の保護及び地域における社会福祉の推進を図るとともに、社会福祉事業の公明かつ適正な実施の確保及び社会福祉を目的とする事業の健全な発達を図り、もつて社会福祉の増進に資することを目的とする</a:t>
            </a:r>
            <a:endParaRPr lang="en-US" altLang="ja-JP" sz="1800" dirty="0">
              <a:latin typeface="+mj-ea"/>
              <a:ea typeface="+mj-ea"/>
            </a:endParaRPr>
          </a:p>
          <a:p>
            <a:pPr marL="854075" indent="-268288">
              <a:spcBef>
                <a:spcPts val="300"/>
              </a:spcBef>
            </a:pPr>
            <a:r>
              <a:rPr lang="ja-JP" altLang="en-US" sz="2800"/>
              <a:t>　　第一種社会福祉事業：障害児入所施設の経営</a:t>
            </a:r>
            <a:endParaRPr lang="en-US" altLang="ja-JP" sz="2800" dirty="0"/>
          </a:p>
          <a:p>
            <a:pPr marL="1068388" indent="-38100">
              <a:spcBef>
                <a:spcPts val="300"/>
              </a:spcBef>
            </a:pPr>
            <a:r>
              <a:rPr lang="ja-JP" altLang="en-US" sz="2800"/>
              <a:t>第二種社会福祉事業：障害児通所支援、障害児相談支援</a:t>
            </a:r>
            <a:endParaRPr lang="en-US" altLang="ja-JP" sz="2800" dirty="0"/>
          </a:p>
          <a:p>
            <a:pPr marL="854075" indent="-225425">
              <a:spcBef>
                <a:spcPts val="0"/>
              </a:spcBef>
            </a:pPr>
            <a:r>
              <a:rPr lang="ja-JP" altLang="en-US" sz="3000" u="sng"/>
              <a:t>・社会福祉を目的</a:t>
            </a:r>
            <a:r>
              <a:rPr lang="ja-JP" altLang="en-US" sz="3000"/>
              <a:t>とする事業のうち、</a:t>
            </a:r>
            <a:r>
              <a:rPr lang="ja-JP" altLang="en-US" sz="3000" u="sng">
                <a:solidFill>
                  <a:srgbClr val="0432FF"/>
                </a:solidFill>
              </a:rPr>
              <a:t>規制</a:t>
            </a:r>
            <a:r>
              <a:rPr lang="ja-JP" altLang="en-US" sz="3000"/>
              <a:t>と</a:t>
            </a:r>
            <a:r>
              <a:rPr lang="ja-JP" altLang="en-US" sz="3000" u="sng">
                <a:solidFill>
                  <a:srgbClr val="0432FF"/>
                </a:solidFill>
              </a:rPr>
              <a:t>助成</a:t>
            </a:r>
            <a:r>
              <a:rPr lang="ja-JP" altLang="en-US" sz="3000"/>
              <a:t>を通じて</a:t>
            </a:r>
            <a:r>
              <a:rPr lang="ja-JP" altLang="en-US" sz="3000" u="sng"/>
              <a:t>公明かつ適正な実施</a:t>
            </a:r>
            <a:r>
              <a:rPr lang="ja-JP" altLang="en-US" sz="3000"/>
              <a:t>の確保を図ること</a:t>
            </a:r>
          </a:p>
          <a:p>
            <a:pPr marL="854075" indent="-268288">
              <a:spcBef>
                <a:spcPts val="300"/>
              </a:spcBef>
            </a:pPr>
            <a:r>
              <a:rPr lang="ja-JP" altLang="en-US" sz="3000"/>
              <a:t>・支援が</a:t>
            </a:r>
            <a:r>
              <a:rPr lang="ja-JP" altLang="en-US" sz="3000" u="sng"/>
              <a:t>必要な人に生活を保障</a:t>
            </a:r>
            <a:r>
              <a:rPr lang="ja-JP" altLang="en-US" sz="3000"/>
              <a:t>し、</a:t>
            </a:r>
            <a:r>
              <a:rPr lang="ja-JP" altLang="en-US" sz="3000" u="sng"/>
              <a:t>援助</a:t>
            </a:r>
            <a:r>
              <a:rPr lang="ja-JP" altLang="en-US" sz="3000"/>
              <a:t>などを行って、　 </a:t>
            </a:r>
            <a:r>
              <a:rPr lang="ja-JP" altLang="en-US" sz="3000" u="sng"/>
              <a:t>社会全体の福祉向上</a:t>
            </a:r>
            <a:r>
              <a:rPr lang="ja-JP" altLang="en-US" sz="3000"/>
              <a:t>をめざすこと</a:t>
            </a:r>
            <a:endParaRPr lang="en-US" altLang="ja-JP" sz="3000" dirty="0">
              <a:solidFill>
                <a:srgbClr val="0432FF"/>
              </a:solidFill>
            </a:endParaRPr>
          </a:p>
          <a:p>
            <a:pPr marL="854075" indent="-268288">
              <a:spcBef>
                <a:spcPts val="0"/>
              </a:spcBef>
            </a:pPr>
            <a:r>
              <a:rPr lang="ja-JP" altLang="en-US" sz="3000" u="sng">
                <a:solidFill>
                  <a:srgbClr val="FF0000"/>
                </a:solidFill>
              </a:rPr>
              <a:t>⇒</a:t>
            </a:r>
            <a:r>
              <a:rPr lang="en-US" altLang="ja-JP" sz="3000" u="sng" dirty="0">
                <a:solidFill>
                  <a:srgbClr val="FF0000"/>
                </a:solidFill>
              </a:rPr>
              <a:t> </a:t>
            </a:r>
            <a:r>
              <a:rPr lang="ja-JP" altLang="en-US" sz="3000" u="sng">
                <a:solidFill>
                  <a:srgbClr val="FF0000"/>
                </a:solidFill>
              </a:rPr>
              <a:t>「法令遵守」「社会全体の福祉」「開かれた事業所」</a:t>
            </a:r>
            <a:endParaRPr lang="en-US" altLang="ja-JP" sz="5400" dirty="0">
              <a:solidFill>
                <a:srgbClr val="FF0000"/>
              </a:solidFill>
              <a:latin typeface="+mn-ea"/>
              <a:ea typeface="+mn-ea"/>
            </a:endParaRPr>
          </a:p>
        </p:txBody>
      </p:sp>
      <p:sp>
        <p:nvSpPr>
          <p:cNvPr id="4" name="スライド番号プレースホルダー 9">
            <a:extLst>
              <a:ext uri="{FF2B5EF4-FFF2-40B4-BE49-F238E27FC236}">
                <a16:creationId xmlns:a16="http://schemas.microsoft.com/office/drawing/2014/main" id="{22CE829C-DC53-203B-AF0F-C061668646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12</a:t>
            </a:fld>
            <a:endParaRPr lang="en-US" altLang="ja-JP" sz="2000" dirty="0">
              <a:solidFill>
                <a:srgbClr val="000000"/>
              </a:solidFill>
            </a:endParaRPr>
          </a:p>
        </p:txBody>
      </p:sp>
    </p:spTree>
    <p:extLst>
      <p:ext uri="{BB962C8B-B14F-4D97-AF65-F5344CB8AC3E}">
        <p14:creationId xmlns:p14="http://schemas.microsoft.com/office/powerpoint/2010/main" val="343248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9000" contrast="59000"/>
                    </a14:imgEffect>
                  </a14:imgLayer>
                </a14:imgProps>
              </a:ext>
              <a:ext uri="{28A0092B-C50C-407E-A947-70E740481C1C}">
                <a14:useLocalDpi xmlns:a14="http://schemas.microsoft.com/office/drawing/2010/main" val="0"/>
              </a:ext>
            </a:extLst>
          </a:blip>
          <a:srcRect/>
          <a:stretch>
            <a:fillRect/>
          </a:stretch>
        </p:blipFill>
        <p:spPr bwMode="auto">
          <a:xfrm>
            <a:off x="208247" y="293784"/>
            <a:ext cx="9489504" cy="659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a:extLst>
              <a:ext uri="{FF2B5EF4-FFF2-40B4-BE49-F238E27FC236}">
                <a16:creationId xmlns:a16="http://schemas.microsoft.com/office/drawing/2014/main" id="{3388BACC-47D6-B04C-ADC5-2547AFC16CBF}"/>
              </a:ext>
            </a:extLst>
          </p:cNvPr>
          <p:cNvCxnSpPr>
            <a:cxnSpLocks/>
          </p:cNvCxnSpPr>
          <p:nvPr/>
        </p:nvCxnSpPr>
        <p:spPr bwMode="auto">
          <a:xfrm flipH="1">
            <a:off x="605106" y="1662499"/>
            <a:ext cx="104352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7" name="直線コネクタ 6">
            <a:extLst>
              <a:ext uri="{FF2B5EF4-FFF2-40B4-BE49-F238E27FC236}">
                <a16:creationId xmlns:a16="http://schemas.microsoft.com/office/drawing/2014/main" id="{6668D575-A234-DB4B-BF44-C74DC13BC85C}"/>
              </a:ext>
            </a:extLst>
          </p:cNvPr>
          <p:cNvCxnSpPr>
            <a:cxnSpLocks/>
          </p:cNvCxnSpPr>
          <p:nvPr/>
        </p:nvCxnSpPr>
        <p:spPr bwMode="auto">
          <a:xfrm flipH="1">
            <a:off x="958473" y="1100863"/>
            <a:ext cx="1043524"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D5117DC7-B9F6-AE47-A9CC-ACA66201DB14}"/>
              </a:ext>
            </a:extLst>
          </p:cNvPr>
          <p:cNvCxnSpPr>
            <a:cxnSpLocks/>
          </p:cNvCxnSpPr>
          <p:nvPr/>
        </p:nvCxnSpPr>
        <p:spPr bwMode="auto">
          <a:xfrm flipH="1" flipV="1">
            <a:off x="2697680" y="1672328"/>
            <a:ext cx="815594" cy="2877"/>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E41984EE-E9CB-5E42-BFDD-EE7E2F9BC37D}"/>
              </a:ext>
            </a:extLst>
          </p:cNvPr>
          <p:cNvCxnSpPr>
            <a:cxnSpLocks/>
          </p:cNvCxnSpPr>
          <p:nvPr/>
        </p:nvCxnSpPr>
        <p:spPr bwMode="auto">
          <a:xfrm flipH="1">
            <a:off x="3949909" y="1662499"/>
            <a:ext cx="34784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9DB3F3C1-35C1-CA4D-B3B0-1AD7685AAF19}"/>
              </a:ext>
            </a:extLst>
          </p:cNvPr>
          <p:cNvCxnSpPr>
            <a:cxnSpLocks/>
          </p:cNvCxnSpPr>
          <p:nvPr/>
        </p:nvCxnSpPr>
        <p:spPr bwMode="auto">
          <a:xfrm flipH="1">
            <a:off x="958473" y="2392412"/>
            <a:ext cx="333927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022A4314-6959-414A-B1F0-D6B575A7FE37}"/>
              </a:ext>
            </a:extLst>
          </p:cNvPr>
          <p:cNvCxnSpPr>
            <a:cxnSpLocks/>
          </p:cNvCxnSpPr>
          <p:nvPr/>
        </p:nvCxnSpPr>
        <p:spPr bwMode="auto">
          <a:xfrm flipH="1">
            <a:off x="5689116" y="1100863"/>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9" name="直線コネクタ 18">
            <a:extLst>
              <a:ext uri="{FF2B5EF4-FFF2-40B4-BE49-F238E27FC236}">
                <a16:creationId xmlns:a16="http://schemas.microsoft.com/office/drawing/2014/main" id="{F5A7C7E6-E4DD-5640-882C-B4071106F34C}"/>
              </a:ext>
            </a:extLst>
          </p:cNvPr>
          <p:cNvCxnSpPr>
            <a:cxnSpLocks/>
          </p:cNvCxnSpPr>
          <p:nvPr/>
        </p:nvCxnSpPr>
        <p:spPr bwMode="auto">
          <a:xfrm flipH="1">
            <a:off x="5689116" y="2392412"/>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1AA0583B-7CB1-AA4A-8B4B-D8561A0E9782}"/>
              </a:ext>
            </a:extLst>
          </p:cNvPr>
          <p:cNvCxnSpPr>
            <a:cxnSpLocks/>
          </p:cNvCxnSpPr>
          <p:nvPr/>
        </p:nvCxnSpPr>
        <p:spPr bwMode="auto">
          <a:xfrm flipH="1">
            <a:off x="6649604" y="1100863"/>
            <a:ext cx="182224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2" name="直線コネクタ 21">
            <a:extLst>
              <a:ext uri="{FF2B5EF4-FFF2-40B4-BE49-F238E27FC236}">
                <a16:creationId xmlns:a16="http://schemas.microsoft.com/office/drawing/2014/main" id="{ABD5327E-F2A5-CB4B-A190-A7C454861DFD}"/>
              </a:ext>
            </a:extLst>
          </p:cNvPr>
          <p:cNvCxnSpPr>
            <a:cxnSpLocks/>
          </p:cNvCxnSpPr>
          <p:nvPr/>
        </p:nvCxnSpPr>
        <p:spPr bwMode="auto">
          <a:xfrm flipH="1">
            <a:off x="5175454" y="1487372"/>
            <a:ext cx="132179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4" name="直線コネクタ 23">
            <a:extLst>
              <a:ext uri="{FF2B5EF4-FFF2-40B4-BE49-F238E27FC236}">
                <a16:creationId xmlns:a16="http://schemas.microsoft.com/office/drawing/2014/main" id="{CB79CE39-A2B4-9D4C-AF22-BA19FF1DFAD1}"/>
              </a:ext>
            </a:extLst>
          </p:cNvPr>
          <p:cNvCxnSpPr>
            <a:cxnSpLocks/>
          </p:cNvCxnSpPr>
          <p:nvPr/>
        </p:nvCxnSpPr>
        <p:spPr bwMode="auto">
          <a:xfrm flipH="1">
            <a:off x="7637028" y="1277945"/>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B7E21C52-1ECE-E440-BF58-57F61EBCF7E2}"/>
              </a:ext>
            </a:extLst>
          </p:cNvPr>
          <p:cNvCxnSpPr>
            <a:cxnSpLocks/>
          </p:cNvCxnSpPr>
          <p:nvPr/>
        </p:nvCxnSpPr>
        <p:spPr bwMode="auto">
          <a:xfrm flipH="1">
            <a:off x="5480411" y="1277945"/>
            <a:ext cx="834819"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2AC96AB1-1617-9140-91F9-DB5071DD300E}"/>
              </a:ext>
            </a:extLst>
          </p:cNvPr>
          <p:cNvCxnSpPr>
            <a:cxnSpLocks/>
          </p:cNvCxnSpPr>
          <p:nvPr/>
        </p:nvCxnSpPr>
        <p:spPr bwMode="auto">
          <a:xfrm flipH="1">
            <a:off x="9376235" y="1277945"/>
            <a:ext cx="2782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29" name="直線コネクタ 28">
            <a:extLst>
              <a:ext uri="{FF2B5EF4-FFF2-40B4-BE49-F238E27FC236}">
                <a16:creationId xmlns:a16="http://schemas.microsoft.com/office/drawing/2014/main" id="{BB9C3DBE-0DB8-6C4C-9F24-DE29BC8E49DD}"/>
              </a:ext>
            </a:extLst>
          </p:cNvPr>
          <p:cNvCxnSpPr>
            <a:cxnSpLocks/>
          </p:cNvCxnSpPr>
          <p:nvPr/>
        </p:nvCxnSpPr>
        <p:spPr bwMode="auto">
          <a:xfrm flipH="1">
            <a:off x="7290796" y="1478133"/>
            <a:ext cx="236371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1" name="直線コネクタ 30">
            <a:extLst>
              <a:ext uri="{FF2B5EF4-FFF2-40B4-BE49-F238E27FC236}">
                <a16:creationId xmlns:a16="http://schemas.microsoft.com/office/drawing/2014/main" id="{0D7D7538-CE29-024A-847A-0FDF52CA8B1D}"/>
              </a:ext>
            </a:extLst>
          </p:cNvPr>
          <p:cNvCxnSpPr>
            <a:cxnSpLocks/>
          </p:cNvCxnSpPr>
          <p:nvPr/>
        </p:nvCxnSpPr>
        <p:spPr bwMode="auto">
          <a:xfrm flipH="1">
            <a:off x="5175454" y="1672328"/>
            <a:ext cx="41246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3" name="直線コネクタ 32">
            <a:extLst>
              <a:ext uri="{FF2B5EF4-FFF2-40B4-BE49-F238E27FC236}">
                <a16:creationId xmlns:a16="http://schemas.microsoft.com/office/drawing/2014/main" id="{84C8BEAB-105C-BC43-A91E-3EA5923D4A49}"/>
              </a:ext>
            </a:extLst>
          </p:cNvPr>
          <p:cNvCxnSpPr>
            <a:cxnSpLocks/>
          </p:cNvCxnSpPr>
          <p:nvPr/>
        </p:nvCxnSpPr>
        <p:spPr bwMode="auto">
          <a:xfrm flipH="1">
            <a:off x="5313279" y="1870694"/>
            <a:ext cx="100195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5" name="直線コネクタ 34">
            <a:extLst>
              <a:ext uri="{FF2B5EF4-FFF2-40B4-BE49-F238E27FC236}">
                <a16:creationId xmlns:a16="http://schemas.microsoft.com/office/drawing/2014/main" id="{6D1A4145-8CB0-9E44-99EF-832C6E7D299F}"/>
              </a:ext>
            </a:extLst>
          </p:cNvPr>
          <p:cNvCxnSpPr>
            <a:cxnSpLocks/>
          </p:cNvCxnSpPr>
          <p:nvPr/>
        </p:nvCxnSpPr>
        <p:spPr bwMode="auto">
          <a:xfrm flipH="1">
            <a:off x="5181583" y="2569091"/>
            <a:ext cx="447292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7" name="直線コネクタ 36">
            <a:extLst>
              <a:ext uri="{FF2B5EF4-FFF2-40B4-BE49-F238E27FC236}">
                <a16:creationId xmlns:a16="http://schemas.microsoft.com/office/drawing/2014/main" id="{4AF9B369-1447-7743-96C9-EC46160C6D81}"/>
              </a:ext>
            </a:extLst>
          </p:cNvPr>
          <p:cNvCxnSpPr>
            <a:cxnSpLocks/>
          </p:cNvCxnSpPr>
          <p:nvPr/>
        </p:nvCxnSpPr>
        <p:spPr bwMode="auto">
          <a:xfrm flipH="1">
            <a:off x="5856248" y="2771706"/>
            <a:ext cx="143454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39" name="直線コネクタ 38">
            <a:extLst>
              <a:ext uri="{FF2B5EF4-FFF2-40B4-BE49-F238E27FC236}">
                <a16:creationId xmlns:a16="http://schemas.microsoft.com/office/drawing/2014/main" id="{120C3541-EB9B-4147-9490-BB97FB20AC96}"/>
              </a:ext>
            </a:extLst>
          </p:cNvPr>
          <p:cNvCxnSpPr>
            <a:cxnSpLocks/>
          </p:cNvCxnSpPr>
          <p:nvPr/>
        </p:nvCxnSpPr>
        <p:spPr bwMode="auto">
          <a:xfrm flipH="1">
            <a:off x="7845732" y="2771706"/>
            <a:ext cx="132179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1" name="直線コネクタ 40">
            <a:extLst>
              <a:ext uri="{FF2B5EF4-FFF2-40B4-BE49-F238E27FC236}">
                <a16:creationId xmlns:a16="http://schemas.microsoft.com/office/drawing/2014/main" id="{E59B61DA-10AB-D944-8DA9-F418C0A03594}"/>
              </a:ext>
            </a:extLst>
          </p:cNvPr>
          <p:cNvCxnSpPr>
            <a:cxnSpLocks/>
          </p:cNvCxnSpPr>
          <p:nvPr/>
        </p:nvCxnSpPr>
        <p:spPr bwMode="auto">
          <a:xfrm flipH="1">
            <a:off x="5856248" y="3335868"/>
            <a:ext cx="64100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3" name="直線コネクタ 42">
            <a:extLst>
              <a:ext uri="{FF2B5EF4-FFF2-40B4-BE49-F238E27FC236}">
                <a16:creationId xmlns:a16="http://schemas.microsoft.com/office/drawing/2014/main" id="{DA3D5AE2-C661-5543-975F-CD024C406AEA}"/>
              </a:ext>
            </a:extLst>
          </p:cNvPr>
          <p:cNvCxnSpPr>
            <a:cxnSpLocks/>
          </p:cNvCxnSpPr>
          <p:nvPr/>
        </p:nvCxnSpPr>
        <p:spPr bwMode="auto">
          <a:xfrm flipH="1">
            <a:off x="5847587" y="3524814"/>
            <a:ext cx="144320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8680E306-773C-0745-AD2C-CCA9310FAFAC}"/>
              </a:ext>
            </a:extLst>
          </p:cNvPr>
          <p:cNvCxnSpPr>
            <a:cxnSpLocks/>
          </p:cNvCxnSpPr>
          <p:nvPr/>
        </p:nvCxnSpPr>
        <p:spPr bwMode="auto">
          <a:xfrm flipH="1">
            <a:off x="5368615" y="3715162"/>
            <a:ext cx="338150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7" name="直線コネクタ 46">
            <a:extLst>
              <a:ext uri="{FF2B5EF4-FFF2-40B4-BE49-F238E27FC236}">
                <a16:creationId xmlns:a16="http://schemas.microsoft.com/office/drawing/2014/main" id="{343855A5-E968-9441-8C64-789BE5349863}"/>
              </a:ext>
            </a:extLst>
          </p:cNvPr>
          <p:cNvCxnSpPr>
            <a:cxnSpLocks/>
          </p:cNvCxnSpPr>
          <p:nvPr/>
        </p:nvCxnSpPr>
        <p:spPr bwMode="auto">
          <a:xfrm flipH="1">
            <a:off x="5421787" y="6499901"/>
            <a:ext cx="3467470"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48" name="直線コネクタ 47">
            <a:extLst>
              <a:ext uri="{FF2B5EF4-FFF2-40B4-BE49-F238E27FC236}">
                <a16:creationId xmlns:a16="http://schemas.microsoft.com/office/drawing/2014/main" id="{408B9A3D-D987-F342-9F08-E56B28453489}"/>
              </a:ext>
            </a:extLst>
          </p:cNvPr>
          <p:cNvCxnSpPr>
            <a:cxnSpLocks/>
          </p:cNvCxnSpPr>
          <p:nvPr/>
        </p:nvCxnSpPr>
        <p:spPr bwMode="auto">
          <a:xfrm flipH="1">
            <a:off x="5994729" y="4968295"/>
            <a:ext cx="1642298"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0" name="直線コネクタ 49">
            <a:extLst>
              <a:ext uri="{FF2B5EF4-FFF2-40B4-BE49-F238E27FC236}">
                <a16:creationId xmlns:a16="http://schemas.microsoft.com/office/drawing/2014/main" id="{F3DB7D18-4480-F34B-805E-74A4898C4CE5}"/>
              </a:ext>
            </a:extLst>
          </p:cNvPr>
          <p:cNvCxnSpPr>
            <a:cxnSpLocks/>
          </p:cNvCxnSpPr>
          <p:nvPr/>
        </p:nvCxnSpPr>
        <p:spPr bwMode="auto">
          <a:xfrm flipH="1">
            <a:off x="8151347" y="4968295"/>
            <a:ext cx="1016183"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3" name="直線コネクタ 52">
            <a:extLst>
              <a:ext uri="{FF2B5EF4-FFF2-40B4-BE49-F238E27FC236}">
                <a16:creationId xmlns:a16="http://schemas.microsoft.com/office/drawing/2014/main" id="{717DC223-B4C4-8F49-9EAC-1F2FF948BCE3}"/>
              </a:ext>
            </a:extLst>
          </p:cNvPr>
          <p:cNvCxnSpPr>
            <a:cxnSpLocks/>
          </p:cNvCxnSpPr>
          <p:nvPr/>
        </p:nvCxnSpPr>
        <p:spPr bwMode="auto">
          <a:xfrm flipH="1">
            <a:off x="8054438" y="5177150"/>
            <a:ext cx="973955"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5" name="直線コネクタ 54">
            <a:extLst>
              <a:ext uri="{FF2B5EF4-FFF2-40B4-BE49-F238E27FC236}">
                <a16:creationId xmlns:a16="http://schemas.microsoft.com/office/drawing/2014/main" id="{93D79A7C-F923-BA4E-935E-64BFF7DAF7C2}"/>
              </a:ext>
            </a:extLst>
          </p:cNvPr>
          <p:cNvCxnSpPr>
            <a:cxnSpLocks/>
          </p:cNvCxnSpPr>
          <p:nvPr/>
        </p:nvCxnSpPr>
        <p:spPr bwMode="auto">
          <a:xfrm flipH="1">
            <a:off x="6639211" y="5925338"/>
            <a:ext cx="286576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57" name="直線コネクタ 56">
            <a:extLst>
              <a:ext uri="{FF2B5EF4-FFF2-40B4-BE49-F238E27FC236}">
                <a16:creationId xmlns:a16="http://schemas.microsoft.com/office/drawing/2014/main" id="{37EB760F-03B7-8547-92F6-0D37FA55D79F}"/>
              </a:ext>
            </a:extLst>
          </p:cNvPr>
          <p:cNvCxnSpPr>
            <a:cxnSpLocks/>
          </p:cNvCxnSpPr>
          <p:nvPr/>
        </p:nvCxnSpPr>
        <p:spPr bwMode="auto">
          <a:xfrm flipH="1">
            <a:off x="5199017" y="6116810"/>
            <a:ext cx="2438010" cy="0"/>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10B7400D-DC08-AE71-C495-8DB5FC3E5BA7}"/>
              </a:ext>
            </a:extLst>
          </p:cNvPr>
          <p:cNvSpPr txBox="1"/>
          <p:nvPr/>
        </p:nvSpPr>
        <p:spPr>
          <a:xfrm>
            <a:off x="454497" y="4924793"/>
            <a:ext cx="4371710" cy="1815882"/>
          </a:xfrm>
          <a:prstGeom prst="rect">
            <a:avLst/>
          </a:prstGeom>
          <a:noFill/>
          <a:ln>
            <a:solidFill>
              <a:srgbClr val="FF0000"/>
            </a:solidFill>
          </a:ln>
        </p:spPr>
        <p:txBody>
          <a:bodyPr wrap="none" rtlCol="0">
            <a:spAutoFit/>
          </a:bodyPr>
          <a:lstStyle/>
          <a:p>
            <a:r>
              <a:rPr kumimoji="1" lang="ja-JP" altLang="en-US" sz="1600" dirty="0">
                <a:solidFill>
                  <a:srgbClr val="FF0000"/>
                </a:solidFill>
              </a:rPr>
              <a:t>★</a:t>
            </a:r>
            <a:r>
              <a:rPr kumimoji="1" lang="en-US" altLang="ja-JP" sz="1600" dirty="0">
                <a:solidFill>
                  <a:srgbClr val="FF0000"/>
                </a:solidFill>
              </a:rPr>
              <a:t> </a:t>
            </a:r>
            <a:r>
              <a:rPr kumimoji="1" lang="ja-JP" altLang="en-US" sz="1600" dirty="0">
                <a:solidFill>
                  <a:srgbClr val="FF0000"/>
                </a:solidFill>
              </a:rPr>
              <a:t>第１条の主語が、「国民」から「児童」へ変更</a:t>
            </a:r>
            <a:endParaRPr kumimoji="1" lang="en-US" altLang="ja-JP" sz="1600" dirty="0">
              <a:solidFill>
                <a:srgbClr val="FF0000"/>
              </a:solidFill>
            </a:endParaRPr>
          </a:p>
          <a:p>
            <a:r>
              <a:rPr lang="ja-JP" altLang="en-US" sz="1600" dirty="0">
                <a:solidFill>
                  <a:srgbClr val="FF0000"/>
                </a:solidFill>
              </a:rPr>
              <a:t>　　　⇒</a:t>
            </a:r>
            <a:r>
              <a:rPr lang="en-US" altLang="ja-JP" sz="1600" dirty="0">
                <a:solidFill>
                  <a:srgbClr val="FF0000"/>
                </a:solidFill>
              </a:rPr>
              <a:t> </a:t>
            </a:r>
            <a:r>
              <a:rPr lang="ja-JP" altLang="en-US" sz="1600" dirty="0">
                <a:solidFill>
                  <a:srgbClr val="FF0000"/>
                </a:solidFill>
              </a:rPr>
              <a:t>大人の責務としての位置づけから、</a:t>
            </a:r>
            <a:endParaRPr lang="en-US" altLang="ja-JP" sz="1600" dirty="0">
              <a:solidFill>
                <a:srgbClr val="FF0000"/>
              </a:solidFill>
            </a:endParaRPr>
          </a:p>
          <a:p>
            <a:r>
              <a:rPr lang="ja-JP" altLang="en-US" sz="1600" dirty="0">
                <a:solidFill>
                  <a:srgbClr val="FF0000"/>
                </a:solidFill>
              </a:rPr>
              <a:t>　　　　　子ども主体の法律への転換を意味する。</a:t>
            </a:r>
            <a:endParaRPr lang="en-US" altLang="ja-JP" sz="1600" dirty="0">
              <a:solidFill>
                <a:srgbClr val="FF0000"/>
              </a:solidFill>
            </a:endParaRPr>
          </a:p>
          <a:p>
            <a:r>
              <a:rPr kumimoji="1" lang="ja-JP" altLang="en-US" sz="1600" dirty="0">
                <a:solidFill>
                  <a:srgbClr val="FF0000"/>
                </a:solidFill>
              </a:rPr>
              <a:t>★</a:t>
            </a:r>
            <a:r>
              <a:rPr kumimoji="1" lang="en-US" altLang="ja-JP" sz="1600" dirty="0">
                <a:solidFill>
                  <a:srgbClr val="FF0000"/>
                </a:solidFill>
              </a:rPr>
              <a:t> </a:t>
            </a:r>
            <a:r>
              <a:rPr kumimoji="1" lang="ja-JP" altLang="en-US" sz="1600" dirty="0">
                <a:solidFill>
                  <a:srgbClr val="FF0000"/>
                </a:solidFill>
              </a:rPr>
              <a:t>第２条で「意見の尊重」「最善の利益」を明記</a:t>
            </a:r>
            <a:endParaRPr kumimoji="1" lang="en-US" altLang="ja-JP" sz="1600" dirty="0">
              <a:solidFill>
                <a:srgbClr val="FF0000"/>
              </a:solidFill>
            </a:endParaRPr>
          </a:p>
          <a:p>
            <a:r>
              <a:rPr lang="ja-JP" altLang="en-US" sz="1600" dirty="0">
                <a:solidFill>
                  <a:srgbClr val="FF0000"/>
                </a:solidFill>
              </a:rPr>
              <a:t>　　　⇒</a:t>
            </a:r>
            <a:r>
              <a:rPr lang="en-US" altLang="ja-JP" sz="1600" dirty="0">
                <a:solidFill>
                  <a:srgbClr val="FF0000"/>
                </a:solidFill>
              </a:rPr>
              <a:t> </a:t>
            </a:r>
            <a:r>
              <a:rPr lang="ja-JP" altLang="en-US" sz="1600" dirty="0">
                <a:solidFill>
                  <a:srgbClr val="FF0000"/>
                </a:solidFill>
              </a:rPr>
              <a:t>保護者の第一義的責任（育成義務）</a:t>
            </a:r>
            <a:endParaRPr lang="en-US" altLang="ja-JP" sz="1600" dirty="0">
              <a:solidFill>
                <a:srgbClr val="FF0000"/>
              </a:solidFill>
            </a:endParaRPr>
          </a:p>
          <a:p>
            <a:r>
              <a:rPr kumimoji="1" lang="ja-JP" altLang="en-US" sz="1600" dirty="0">
                <a:solidFill>
                  <a:srgbClr val="FF0000"/>
                </a:solidFill>
              </a:rPr>
              <a:t>　　　　　行政は親と育成の共同責任者</a:t>
            </a:r>
            <a:endParaRPr kumimoji="1" lang="en-US" altLang="ja-JP" sz="1600" dirty="0">
              <a:solidFill>
                <a:srgbClr val="FF0000"/>
              </a:solidFill>
            </a:endParaRPr>
          </a:p>
          <a:p>
            <a:r>
              <a:rPr lang="ja-JP" altLang="en-US" sz="1600" dirty="0">
                <a:solidFill>
                  <a:srgbClr val="FF0000"/>
                </a:solidFill>
              </a:rPr>
              <a:t>★</a:t>
            </a:r>
            <a:r>
              <a:rPr lang="en-US" altLang="ja-JP" sz="1600" dirty="0">
                <a:solidFill>
                  <a:srgbClr val="FF0000"/>
                </a:solidFill>
              </a:rPr>
              <a:t> </a:t>
            </a:r>
            <a:r>
              <a:rPr lang="ja-JP" altLang="en-US" sz="1600" dirty="0">
                <a:solidFill>
                  <a:srgbClr val="FF0000"/>
                </a:solidFill>
              </a:rPr>
              <a:t>第３条の２で「家庭養育」「家庭的養育」を明記</a:t>
            </a:r>
            <a:endParaRPr kumimoji="1" lang="ja-JP" altLang="en-US" sz="1600" dirty="0">
              <a:solidFill>
                <a:srgbClr val="FF0000"/>
              </a:solidFill>
            </a:endParaRPr>
          </a:p>
        </p:txBody>
      </p:sp>
      <p:sp>
        <p:nvSpPr>
          <p:cNvPr id="3" name="スライド番号プレースホルダー 9">
            <a:extLst>
              <a:ext uri="{FF2B5EF4-FFF2-40B4-BE49-F238E27FC236}">
                <a16:creationId xmlns:a16="http://schemas.microsoft.com/office/drawing/2014/main" id="{F7FC0CC1-76F1-F9A1-2094-27E20F5B74A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13</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BC08DB1A-B2B0-2BA5-A4DA-2EFC89782CDF}"/>
              </a:ext>
            </a:extLst>
          </p:cNvPr>
          <p:cNvSpPr txBox="1">
            <a:spLocks noChangeArrowheads="1"/>
          </p:cNvSpPr>
          <p:nvPr/>
        </p:nvSpPr>
        <p:spPr bwMode="auto">
          <a:xfrm>
            <a:off x="95689" y="89784"/>
            <a:ext cx="9714619" cy="512649"/>
          </a:xfrm>
          <a:prstGeom prst="rect">
            <a:avLst/>
          </a:prstGeom>
          <a:solidFill>
            <a:schemeClr val="bg1"/>
          </a:solidFill>
          <a:ln w="9525">
            <a:noFill/>
            <a:miter lim="800000"/>
            <a:headEnd/>
            <a:tailEnd/>
          </a:ln>
        </p:spPr>
        <p:txBody>
          <a:bodyPr lIns="0" tIns="0" rIns="0" bIns="0"/>
          <a:lstStyle/>
          <a:p>
            <a:pPr algn="ctr">
              <a:lnSpc>
                <a:spcPct val="80000"/>
              </a:lnSpc>
              <a:spcBef>
                <a:spcPct val="20000"/>
              </a:spcBef>
              <a:defRPr/>
            </a:pPr>
            <a:r>
              <a:rPr lang="ja-JP" altLang="en-US" sz="4000" u="sng"/>
              <a:t>［３］児童福祉法における規定</a:t>
            </a:r>
            <a:endParaRPr lang="en-US" altLang="ja-JP" sz="4000" u="sng" spc="-100" dirty="0">
              <a:solidFill>
                <a:srgbClr val="000000"/>
              </a:solidFill>
            </a:endParaRPr>
          </a:p>
        </p:txBody>
      </p:sp>
      <p:sp>
        <p:nvSpPr>
          <p:cNvPr id="9" name="Rectangle 3">
            <a:extLst>
              <a:ext uri="{FF2B5EF4-FFF2-40B4-BE49-F238E27FC236}">
                <a16:creationId xmlns:a16="http://schemas.microsoft.com/office/drawing/2014/main" id="{C9612207-8855-E96C-F2AB-AC8C1ED49F49}"/>
              </a:ext>
            </a:extLst>
          </p:cNvPr>
          <p:cNvSpPr txBox="1">
            <a:spLocks noChangeArrowheads="1"/>
          </p:cNvSpPr>
          <p:nvPr/>
        </p:nvSpPr>
        <p:spPr bwMode="auto">
          <a:xfrm>
            <a:off x="5710631" y="672390"/>
            <a:ext cx="3184205" cy="138898"/>
          </a:xfrm>
          <a:prstGeom prst="rect">
            <a:avLst/>
          </a:prstGeom>
          <a:solidFill>
            <a:schemeClr val="bg1"/>
          </a:solidFill>
          <a:ln w="9525">
            <a:noFill/>
            <a:miter lim="800000"/>
            <a:headEnd/>
            <a:tailEnd/>
          </a:ln>
        </p:spPr>
        <p:txBody>
          <a:bodyPr lIns="0" tIns="0" rIns="0" bIns="0"/>
          <a:lstStyle/>
          <a:p>
            <a:pPr algn="ctr">
              <a:lnSpc>
                <a:spcPct val="80000"/>
              </a:lnSpc>
              <a:spcBef>
                <a:spcPct val="20000"/>
              </a:spcBef>
              <a:defRPr/>
            </a:pPr>
            <a:r>
              <a:rPr lang="ja-JP" altLang="en-US" sz="1400" u="sng"/>
              <a:t>平成</a:t>
            </a:r>
            <a:r>
              <a:rPr lang="en-US" altLang="ja-JP" sz="1400" u="sng" dirty="0"/>
              <a:t>30</a:t>
            </a:r>
            <a:r>
              <a:rPr lang="ja-JP" altLang="en-US" sz="1400" u="sng"/>
              <a:t>年改正児童福祉法</a:t>
            </a:r>
            <a:endParaRPr lang="en-US" altLang="ja-JP" sz="1400" u="sng" spc="-100" dirty="0">
              <a:solidFill>
                <a:srgbClr val="000000"/>
              </a:solidFill>
            </a:endParaRPr>
          </a:p>
        </p:txBody>
      </p:sp>
    </p:spTree>
    <p:extLst>
      <p:ext uri="{BB962C8B-B14F-4D97-AF65-F5344CB8AC3E}">
        <p14:creationId xmlns:p14="http://schemas.microsoft.com/office/powerpoint/2010/main" val="298134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69993" y="764704"/>
            <a:ext cx="9805445" cy="300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000">
                <a:latin typeface="MS PGothic" panose="020B0600070205080204" pitchFamily="34" charset="-128"/>
                <a:ea typeface="MS PGothic" panose="020B0600070205080204" pitchFamily="34" charset="-128"/>
              </a:rPr>
              <a:t>第四条　この法律で、児童とは、満十八歳に満たない者をいい、児童を左のように分ける。</a:t>
            </a:r>
          </a:p>
          <a:p>
            <a:r>
              <a:rPr lang="ja-JP" altLang="en-US" sz="2000">
                <a:latin typeface="MS PGothic" panose="020B0600070205080204" pitchFamily="34" charset="-128"/>
                <a:ea typeface="MS PGothic" panose="020B0600070205080204" pitchFamily="34" charset="-128"/>
              </a:rPr>
              <a:t>　　一　乳児　満一歳に満たない者</a:t>
            </a:r>
          </a:p>
          <a:p>
            <a:pPr>
              <a:spcBef>
                <a:spcPts val="300"/>
              </a:spcBef>
            </a:pPr>
            <a:r>
              <a:rPr lang="ja-JP" altLang="en-US" sz="2000">
                <a:latin typeface="MS PGothic" panose="020B0600070205080204" pitchFamily="34" charset="-128"/>
                <a:ea typeface="MS PGothic" panose="020B0600070205080204" pitchFamily="34" charset="-128"/>
              </a:rPr>
              <a:t>　　二　幼児　満一歳から、小学校就学の始期に達するまでの者</a:t>
            </a:r>
          </a:p>
          <a:p>
            <a:pPr>
              <a:spcBef>
                <a:spcPts val="300"/>
              </a:spcBef>
            </a:pPr>
            <a:r>
              <a:rPr lang="ja-JP" altLang="en-US" sz="2000">
                <a:latin typeface="MS PGothic" panose="020B0600070205080204" pitchFamily="34" charset="-128"/>
                <a:ea typeface="MS PGothic" panose="020B0600070205080204" pitchFamily="34" charset="-128"/>
              </a:rPr>
              <a:t>　　三　少年　小学校就学の始期から、満十八歳に達するまでの者</a:t>
            </a:r>
          </a:p>
          <a:p>
            <a:pPr marL="409575" indent="-409575">
              <a:spcBef>
                <a:spcPts val="600"/>
              </a:spcBef>
            </a:pPr>
            <a:r>
              <a:rPr lang="ja-JP" altLang="en-US" sz="2000">
                <a:latin typeface="MS PGothic" panose="020B0600070205080204" pitchFamily="34" charset="-128"/>
                <a:ea typeface="MS PGothic" panose="020B0600070205080204" pitchFamily="34" charset="-128"/>
              </a:rPr>
              <a:t>　②　この法律で、</a:t>
            </a:r>
            <a:r>
              <a:rPr lang="ja-JP" altLang="en-US" sz="2000" u="sng">
                <a:solidFill>
                  <a:srgbClr val="FF0000"/>
                </a:solidFill>
                <a:latin typeface="MS PGothic" panose="020B0600070205080204" pitchFamily="34" charset="-128"/>
                <a:ea typeface="MS PGothic" panose="020B0600070205080204" pitchFamily="34" charset="-128"/>
              </a:rPr>
              <a:t>障害児</a:t>
            </a:r>
            <a:r>
              <a:rPr lang="ja-JP" altLang="en-US" sz="2000">
                <a:latin typeface="MS PGothic" panose="020B0600070205080204" pitchFamily="34" charset="-128"/>
                <a:ea typeface="MS PGothic" panose="020B0600070205080204" pitchFamily="34" charset="-128"/>
              </a:rPr>
              <a:t>とは、</a:t>
            </a:r>
            <a:r>
              <a:rPr lang="ja-JP" altLang="en-US" sz="2000" u="sng">
                <a:solidFill>
                  <a:srgbClr val="0432FF"/>
                </a:solidFill>
                <a:latin typeface="MS PGothic" panose="020B0600070205080204" pitchFamily="34" charset="-128"/>
                <a:ea typeface="MS PGothic" panose="020B0600070205080204" pitchFamily="34" charset="-128"/>
              </a:rPr>
              <a:t>身体</a:t>
            </a:r>
            <a:r>
              <a:rPr lang="ja-JP" altLang="en-US" sz="2000" u="sng">
                <a:solidFill>
                  <a:srgbClr val="FF0000"/>
                </a:solidFill>
                <a:latin typeface="MS PGothic" panose="020B0600070205080204" pitchFamily="34" charset="-128"/>
                <a:ea typeface="MS PGothic" panose="020B0600070205080204" pitchFamily="34" charset="-128"/>
              </a:rPr>
              <a:t>に</a:t>
            </a:r>
            <a:r>
              <a:rPr lang="ja-JP" altLang="en-US" sz="2000" u="sng">
                <a:solidFill>
                  <a:srgbClr val="0432FF"/>
                </a:solidFill>
                <a:latin typeface="MS PGothic" panose="020B0600070205080204" pitchFamily="34" charset="-128"/>
                <a:ea typeface="MS PGothic" panose="020B0600070205080204" pitchFamily="34" charset="-128"/>
              </a:rPr>
              <a:t>障害</a:t>
            </a:r>
            <a:r>
              <a:rPr lang="ja-JP" altLang="en-US" sz="2000">
                <a:latin typeface="MS PGothic" panose="020B0600070205080204" pitchFamily="34" charset="-128"/>
                <a:ea typeface="MS PGothic" panose="020B0600070205080204" pitchFamily="34" charset="-128"/>
              </a:rPr>
              <a:t>のある児童、</a:t>
            </a:r>
            <a:r>
              <a:rPr lang="ja-JP" altLang="en-US" sz="2000" u="sng">
                <a:solidFill>
                  <a:srgbClr val="0432FF"/>
                </a:solidFill>
                <a:latin typeface="MS PGothic" panose="020B0600070205080204" pitchFamily="34" charset="-128"/>
                <a:ea typeface="MS PGothic" panose="020B0600070205080204" pitchFamily="34" charset="-128"/>
              </a:rPr>
              <a:t>知的障害</a:t>
            </a:r>
            <a:r>
              <a:rPr lang="ja-JP" altLang="en-US" sz="2000">
                <a:latin typeface="MS PGothic" panose="020B0600070205080204" pitchFamily="34" charset="-128"/>
                <a:ea typeface="MS PGothic" panose="020B0600070205080204" pitchFamily="34" charset="-128"/>
              </a:rPr>
              <a:t>のある児童、</a:t>
            </a:r>
            <a:r>
              <a:rPr lang="ja-JP" altLang="en-US" sz="2000" u="sng">
                <a:solidFill>
                  <a:srgbClr val="0432FF"/>
                </a:solidFill>
                <a:latin typeface="MS PGothic" panose="020B0600070205080204" pitchFamily="34" charset="-128"/>
                <a:ea typeface="MS PGothic" panose="020B0600070205080204" pitchFamily="34" charset="-128"/>
              </a:rPr>
              <a:t>精神</a:t>
            </a:r>
            <a:r>
              <a:rPr lang="ja-JP" altLang="en-US" sz="2000" u="sng">
                <a:solidFill>
                  <a:srgbClr val="FF0000"/>
                </a:solidFill>
                <a:latin typeface="MS PGothic" panose="020B0600070205080204" pitchFamily="34" charset="-128"/>
                <a:ea typeface="MS PGothic" panose="020B0600070205080204" pitchFamily="34" charset="-128"/>
              </a:rPr>
              <a:t>に</a:t>
            </a:r>
            <a:r>
              <a:rPr lang="ja-JP" altLang="en-US" sz="2000" u="sng">
                <a:solidFill>
                  <a:srgbClr val="0432FF"/>
                </a:solidFill>
                <a:latin typeface="MS PGothic" panose="020B0600070205080204" pitchFamily="34" charset="-128"/>
                <a:ea typeface="MS PGothic" panose="020B0600070205080204" pitchFamily="34" charset="-128"/>
              </a:rPr>
              <a:t>障害</a:t>
            </a:r>
            <a:r>
              <a:rPr lang="ja-JP" altLang="en-US" sz="2000">
                <a:latin typeface="MS PGothic" panose="020B0600070205080204" pitchFamily="34" charset="-128"/>
                <a:ea typeface="MS PGothic" panose="020B0600070205080204" pitchFamily="34" charset="-128"/>
              </a:rPr>
              <a:t>のある児童</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発達障害者支援法</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平成十六年法律第百六十七号</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第二条第二項に規定する</a:t>
            </a:r>
            <a:r>
              <a:rPr lang="ja-JP" altLang="en-US" sz="2000">
                <a:solidFill>
                  <a:srgbClr val="0432FF"/>
                </a:solidFill>
                <a:latin typeface="MS PGothic" panose="020B0600070205080204" pitchFamily="34" charset="-128"/>
                <a:ea typeface="MS PGothic" panose="020B0600070205080204" pitchFamily="34" charset="-128"/>
              </a:rPr>
              <a:t>発達障害児を含む</a:t>
            </a:r>
            <a:r>
              <a:rPr lang="ja-JP" altLang="en-US" sz="2000">
                <a:latin typeface="MS PGothic" panose="020B0600070205080204" pitchFamily="34" charset="-128"/>
                <a:ea typeface="MS PGothic" panose="020B0600070205080204" pitchFamily="34" charset="-128"/>
              </a:rPr>
              <a:t>。</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又は</a:t>
            </a:r>
            <a:r>
              <a:rPr lang="ja-JP" altLang="en-US" sz="2000" u="sng">
                <a:solidFill>
                  <a:srgbClr val="0432FF"/>
                </a:solidFill>
                <a:latin typeface="MS PGothic" panose="020B0600070205080204" pitchFamily="34" charset="-128"/>
                <a:ea typeface="MS PGothic" panose="020B0600070205080204" pitchFamily="34" charset="-128"/>
              </a:rPr>
              <a:t>治療方法が確立していない疾病その他の特殊の疾病</a:t>
            </a:r>
            <a:r>
              <a:rPr lang="ja-JP" altLang="en-US" sz="2000">
                <a:latin typeface="MS PGothic" panose="020B0600070205080204" pitchFamily="34" charset="-128"/>
                <a:ea typeface="MS PGothic" panose="020B0600070205080204" pitchFamily="34" charset="-128"/>
              </a:rPr>
              <a:t>であつて障害者の日常生活及び社会生活を総合的に支援するための法律</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平成十七年法律第百二十三号</a:t>
            </a:r>
            <a:r>
              <a:rPr lang="en-US" altLang="ja-JP" sz="2000" dirty="0">
                <a:latin typeface="MS PGothic" panose="020B0600070205080204" pitchFamily="34" charset="-128"/>
                <a:ea typeface="MS PGothic" panose="020B0600070205080204" pitchFamily="34" charset="-128"/>
              </a:rPr>
              <a:t>)</a:t>
            </a:r>
            <a:r>
              <a:rPr lang="ja-JP" altLang="en-US" sz="2000">
                <a:latin typeface="MS PGothic" panose="020B0600070205080204" pitchFamily="34" charset="-128"/>
                <a:ea typeface="MS PGothic" panose="020B0600070205080204" pitchFamily="34" charset="-128"/>
              </a:rPr>
              <a:t>第四条第一項の政令で定めるものによる障害の程度が同項の厚生労働大臣が定める程度である児童をいう。</a:t>
            </a:r>
          </a:p>
        </p:txBody>
      </p:sp>
      <p:sp>
        <p:nvSpPr>
          <p:cNvPr id="5" name="スライド番号プレースホルダー 9">
            <a:extLst>
              <a:ext uri="{FF2B5EF4-FFF2-40B4-BE49-F238E27FC236}">
                <a16:creationId xmlns:a16="http://schemas.microsoft.com/office/drawing/2014/main" id="{828D964C-4B09-E479-FB6F-5CAEE567AF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
        <p:nvSpPr>
          <p:cNvPr id="12" name="テキスト ボックス 11">
            <a:extLst>
              <a:ext uri="{FF2B5EF4-FFF2-40B4-BE49-F238E27FC236}">
                <a16:creationId xmlns:a16="http://schemas.microsoft.com/office/drawing/2014/main" id="{D1E496CD-26DD-3B99-5426-C6F1527E8AD7}"/>
              </a:ext>
            </a:extLst>
          </p:cNvPr>
          <p:cNvSpPr txBox="1"/>
          <p:nvPr/>
        </p:nvSpPr>
        <p:spPr>
          <a:xfrm>
            <a:off x="207549" y="4467181"/>
            <a:ext cx="9425971" cy="2092881"/>
          </a:xfrm>
          <a:prstGeom prst="rect">
            <a:avLst/>
          </a:prstGeom>
          <a:solidFill>
            <a:srgbClr val="FFFF00"/>
          </a:solidFill>
          <a:ln>
            <a:solidFill>
              <a:srgbClr val="FF0000"/>
            </a:solidFill>
          </a:ln>
        </p:spPr>
        <p:txBody>
          <a:bodyPr wrap="square">
            <a:spAutoFit/>
          </a:bodyPr>
          <a:lstStyle/>
          <a:p>
            <a:r>
              <a:rPr kumimoji="1" lang="ja-JP" altLang="en-US" sz="2000" b="0" i="0" u="none" strike="noStrike" cap="none" normalizeH="0" baseline="0">
                <a:ln>
                  <a:noFill/>
                </a:ln>
                <a:solidFill>
                  <a:srgbClr val="FF0000"/>
                </a:solidFill>
                <a:effectLst/>
                <a:latin typeface="Arial" charset="0"/>
                <a:ea typeface="ＭＳ Ｐゴシック" pitchFamily="50" charset="-128"/>
              </a:rPr>
              <a:t>⇒</a:t>
            </a:r>
            <a:r>
              <a:rPr kumimoji="1" lang="en-US" altLang="ja-JP" sz="2000" b="0" i="0" u="none" strike="noStrike" cap="none" normalizeH="0" baseline="0" dirty="0">
                <a:ln>
                  <a:noFill/>
                </a:ln>
                <a:solidFill>
                  <a:srgbClr val="FF0000"/>
                </a:solidFill>
                <a:effectLst/>
                <a:latin typeface="Arial" charset="0"/>
                <a:ea typeface="ＭＳ Ｐゴシック" pitchFamily="50" charset="-128"/>
              </a:rPr>
              <a:t> </a:t>
            </a:r>
            <a:r>
              <a:rPr kumimoji="1" lang="ja-JP" altLang="en-US" sz="2000" b="0" i="0" u="none" strike="noStrike" cap="none" normalizeH="0" baseline="0">
                <a:ln>
                  <a:noFill/>
                </a:ln>
                <a:solidFill>
                  <a:srgbClr val="FF0000"/>
                </a:solidFill>
                <a:effectLst/>
                <a:latin typeface="Arial" charset="0"/>
                <a:ea typeface="ＭＳ Ｐゴシック" pitchFamily="50" charset="-128"/>
              </a:rPr>
              <a:t>「診断前支援」（早期支援）を可能に</a:t>
            </a:r>
            <a:r>
              <a:rPr lang="ja-JP" altLang="en-US" sz="2000">
                <a:solidFill>
                  <a:srgbClr val="FF0000"/>
                </a:solidFill>
                <a:ea typeface="ＭＳ Ｐゴシック" pitchFamily="50" charset="-128"/>
              </a:rPr>
              <a:t>する柔軟な</a:t>
            </a:r>
            <a:r>
              <a:rPr kumimoji="1" lang="ja-JP" altLang="en-US" sz="2000" b="0" i="0" u="none" strike="noStrike" cap="none" normalizeH="0" baseline="0">
                <a:ln>
                  <a:noFill/>
                </a:ln>
                <a:solidFill>
                  <a:srgbClr val="FF0000"/>
                </a:solidFill>
                <a:effectLst/>
                <a:latin typeface="Arial" charset="0"/>
                <a:ea typeface="ＭＳ Ｐゴシック" pitchFamily="50" charset="-128"/>
              </a:rPr>
              <a:t>定義</a:t>
            </a:r>
            <a:endParaRPr kumimoji="1" lang="en-US" altLang="ja-JP" sz="2000" b="0" i="0" u="none" strike="noStrike" cap="none" normalizeH="0" baseline="0" dirty="0">
              <a:ln>
                <a:noFill/>
              </a:ln>
              <a:solidFill>
                <a:srgbClr val="FF0000"/>
              </a:solidFill>
              <a:effectLst/>
              <a:latin typeface="Arial" charset="0"/>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障害者手帳は不要（「身体障害者」は障害者手帳の交付を受けた者）</a:t>
            </a:r>
            <a:endParaRPr lang="en-US" altLang="ja-JP" sz="2000" dirty="0">
              <a:solidFill>
                <a:srgbClr val="FF0000"/>
              </a:solidFill>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医学的診断は不要（「精神障害者」は疾患を有する者）</a:t>
            </a:r>
            <a:endParaRPr lang="en-US" altLang="ja-JP" sz="2000" dirty="0">
              <a:solidFill>
                <a:srgbClr val="FF0000"/>
              </a:solidFill>
              <a:ea typeface="ＭＳ Ｐゴシック" pitchFamily="50" charset="-128"/>
            </a:endParaRPr>
          </a:p>
          <a:p>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「知的障害者」はそもそも法律に定義なし</a:t>
            </a:r>
            <a:endParaRPr lang="en-US" altLang="ja-JP" sz="2000" dirty="0">
              <a:solidFill>
                <a:srgbClr val="FF0000"/>
              </a:solidFill>
              <a:ea typeface="ＭＳ Ｐゴシック" pitchFamily="50" charset="-128"/>
            </a:endParaRPr>
          </a:p>
          <a:p>
            <a:pPr marL="223838" indent="-223838">
              <a:spcBef>
                <a:spcPts val="1200"/>
              </a:spcBef>
            </a:pPr>
            <a:r>
              <a:rPr lang="ja-JP" altLang="en-US" sz="2000">
                <a:solidFill>
                  <a:srgbClr val="FF0000"/>
                </a:solidFill>
                <a:ea typeface="ＭＳ Ｐゴシック" pitchFamily="50" charset="-128"/>
              </a:rPr>
              <a:t>　</a:t>
            </a:r>
            <a:r>
              <a:rPr lang="ja-JP" altLang="en-US" sz="2000" u="sng">
                <a:solidFill>
                  <a:srgbClr val="FF0000"/>
                </a:solidFill>
                <a:ea typeface="ＭＳ Ｐゴシック" pitchFamily="50" charset="-128"/>
              </a:rPr>
              <a:t>つまり、障害が確定する前もしくは障害を受容できていない段階から相談に応じ（親の受容に寄り添うを含む）、支援を開始することが基本姿勢の一つと読み取れる</a:t>
            </a:r>
            <a:endParaRPr lang="ja-JP" altLang="en-US" sz="2000" u="sng"/>
          </a:p>
        </p:txBody>
      </p:sp>
      <p:sp>
        <p:nvSpPr>
          <p:cNvPr id="14" name="テキスト ボックス 13">
            <a:extLst>
              <a:ext uri="{FF2B5EF4-FFF2-40B4-BE49-F238E27FC236}">
                <a16:creationId xmlns:a16="http://schemas.microsoft.com/office/drawing/2014/main" id="{76121C6F-6C25-18FE-6A11-17DF165F02F7}"/>
              </a:ext>
            </a:extLst>
          </p:cNvPr>
          <p:cNvSpPr txBox="1"/>
          <p:nvPr/>
        </p:nvSpPr>
        <p:spPr>
          <a:xfrm>
            <a:off x="207549" y="84402"/>
            <a:ext cx="3797835" cy="584775"/>
          </a:xfrm>
          <a:prstGeom prst="rect">
            <a:avLst/>
          </a:prstGeom>
          <a:noFill/>
        </p:spPr>
        <p:txBody>
          <a:bodyPr wrap="none" rtlCol="0">
            <a:spAutoFit/>
          </a:bodyPr>
          <a:lstStyle/>
          <a:p>
            <a:r>
              <a:rPr kumimoji="1" lang="ja-JP" altLang="en-US" sz="3200" u="sng"/>
              <a:t>「障害児」の定義から</a:t>
            </a:r>
          </a:p>
        </p:txBody>
      </p:sp>
    </p:spTree>
    <p:extLst>
      <p:ext uri="{BB962C8B-B14F-4D97-AF65-F5344CB8AC3E}">
        <p14:creationId xmlns:p14="http://schemas.microsoft.com/office/powerpoint/2010/main" val="275115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810795" y="129732"/>
            <a:ext cx="8280920"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3200" u="sng"/>
              <a:t>特定の障害に関する定義</a:t>
            </a:r>
            <a:endParaRPr lang="en-US" altLang="ja-JP" sz="3200" u="sng" spc="-100" dirty="0">
              <a:solidFill>
                <a:srgbClr val="000000"/>
              </a:solidFill>
            </a:endParaRPr>
          </a:p>
        </p:txBody>
      </p:sp>
      <p:sp>
        <p:nvSpPr>
          <p:cNvPr id="4" name="テキスト ボックス 3">
            <a:extLst>
              <a:ext uri="{FF2B5EF4-FFF2-40B4-BE49-F238E27FC236}">
                <a16:creationId xmlns:a16="http://schemas.microsoft.com/office/drawing/2014/main" id="{954517CE-8A6C-50AD-3CFF-453C94581892}"/>
              </a:ext>
            </a:extLst>
          </p:cNvPr>
          <p:cNvSpPr txBox="1"/>
          <p:nvPr/>
        </p:nvSpPr>
        <p:spPr>
          <a:xfrm>
            <a:off x="79642" y="962136"/>
            <a:ext cx="9736863" cy="2554545"/>
          </a:xfrm>
          <a:prstGeom prst="rect">
            <a:avLst/>
          </a:prstGeom>
          <a:noFill/>
        </p:spPr>
        <p:txBody>
          <a:bodyPr wrap="square">
            <a:spAutoFit/>
          </a:bodyPr>
          <a:lstStyle/>
          <a:p>
            <a:pPr marL="273050" indent="-273050" algn="l"/>
            <a:r>
              <a:rPr lang="ja-JP" altLang="en-US" sz="2000" b="1" i="0" u="none" strike="noStrike">
                <a:solidFill>
                  <a:srgbClr val="000000"/>
                </a:solidFill>
                <a:effectLst/>
                <a:latin typeface="MS PGothic" panose="020B0600070205080204" pitchFamily="34" charset="-128"/>
                <a:ea typeface="MS PGothic" panose="020B0600070205080204" pitchFamily="34" charset="-128"/>
              </a:rPr>
              <a:t>第七条</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　この法律で、</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児童福祉施設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とは、・・・（省略）・・・</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児童発達支援センター</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、児童心理治療施設、児童自立支援施設及び児童家庭支援センターとする。</a:t>
            </a:r>
          </a:p>
          <a:p>
            <a:pPr marL="273050" indent="-273050" algn="l"/>
            <a:r>
              <a:rPr lang="ja-JP" altLang="en-US" sz="2000" b="1" i="0" u="none" strike="noStrike">
                <a:solidFill>
                  <a:srgbClr val="000000"/>
                </a:solidFill>
                <a:effectLst/>
                <a:latin typeface="MS PGothic" panose="020B0600070205080204" pitchFamily="34" charset="-128"/>
                <a:ea typeface="MS PGothic" panose="020B0600070205080204" pitchFamily="34" charset="-128"/>
              </a:rPr>
              <a:t>②</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　この法律で、</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障害児入所支援</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とは</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障害児入所施設</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に入所し</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又は</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指定発達支援医療機関</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に入院する障害児に対して行われる</a:t>
            </a:r>
            <a:r>
              <a:rPr lang="ja-JP" altLang="en-US" sz="2000" b="0" i="0" u="sng" strike="noStrike">
                <a:solidFill>
                  <a:srgbClr val="000000"/>
                </a:solidFill>
                <a:effectLst/>
                <a:latin typeface="MS PGothic" panose="020B0600070205080204" pitchFamily="34" charset="-128"/>
                <a:ea typeface="MS PGothic" panose="020B0600070205080204" pitchFamily="34" charset="-128"/>
              </a:rPr>
              <a:t>保護、日常生活における基本的な動作及び独立自活に必要な知識技能の修得のための支援</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並びに障害児入所施設に入所し、又は</a:t>
            </a:r>
            <a:r>
              <a:rPr lang="ja-JP" altLang="en-US" sz="2000" b="0" i="0" strike="noStrike">
                <a:solidFill>
                  <a:srgbClr val="000000"/>
                </a:solidFill>
                <a:effectLst/>
                <a:latin typeface="MS PGothic" panose="020B0600070205080204" pitchFamily="34" charset="-128"/>
                <a:ea typeface="MS PGothic" panose="020B0600070205080204" pitchFamily="34" charset="-128"/>
              </a:rPr>
              <a:t>指定発達支援医療機関</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に入院する障害児のうち知的障害のある児童、肢体不自由のある児童又は重度の知的障害及び重度の肢体不自由が重複している児童</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以下</a:t>
            </a:r>
            <a:r>
              <a:rPr lang="ja-JP" altLang="en-US" sz="2000" b="0" i="0" u="none" strike="noStrike">
                <a:solidFill>
                  <a:srgbClr val="FF0000"/>
                </a:solidFill>
                <a:effectLst/>
                <a:latin typeface="MS PGothic" panose="020B0600070205080204" pitchFamily="34" charset="-128"/>
                <a:ea typeface="MS PGothic" panose="020B0600070205080204" pitchFamily="34" charset="-128"/>
              </a:rPr>
              <a:t>「</a:t>
            </a:r>
            <a:r>
              <a:rPr lang="ja-JP" altLang="en-US" sz="2000" b="0" i="0" u="sng" strike="noStrike">
                <a:solidFill>
                  <a:srgbClr val="FF0000"/>
                </a:solidFill>
                <a:effectLst/>
                <a:latin typeface="MS PGothic" panose="020B0600070205080204" pitchFamily="34" charset="-128"/>
                <a:ea typeface="MS PGothic" panose="020B0600070205080204" pitchFamily="34" charset="-128"/>
              </a:rPr>
              <a:t>重症心身障害児</a:t>
            </a:r>
            <a:r>
              <a:rPr lang="ja-JP" altLang="en-US" sz="2000" b="0" i="0" u="none" strike="noStrike">
                <a:solidFill>
                  <a:srgbClr val="FF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という</a:t>
            </a:r>
            <a:r>
              <a:rPr lang="en-US" altLang="ja-JP" sz="20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に対し行われる</a:t>
            </a:r>
            <a:r>
              <a:rPr lang="ja-JP" altLang="en-US" sz="2000" b="0" i="0" u="sng" strike="noStrike">
                <a:solidFill>
                  <a:srgbClr val="000000"/>
                </a:solidFill>
                <a:effectLst/>
                <a:latin typeface="MS PGothic" panose="020B0600070205080204" pitchFamily="34" charset="-128"/>
                <a:ea typeface="MS PGothic" panose="020B0600070205080204" pitchFamily="34" charset="-128"/>
              </a:rPr>
              <a:t>治療</a:t>
            </a:r>
            <a:r>
              <a:rPr lang="ja-JP" altLang="en-US" sz="2000" b="0" i="0" u="none" strike="noStrike">
                <a:solidFill>
                  <a:srgbClr val="000000"/>
                </a:solidFill>
                <a:effectLst/>
                <a:latin typeface="MS PGothic" panose="020B0600070205080204" pitchFamily="34" charset="-128"/>
                <a:ea typeface="MS PGothic" panose="020B0600070205080204" pitchFamily="34" charset="-128"/>
              </a:rPr>
              <a:t>をいう。</a:t>
            </a:r>
          </a:p>
        </p:txBody>
      </p:sp>
      <p:sp>
        <p:nvSpPr>
          <p:cNvPr id="6" name="テキスト ボックス 5">
            <a:extLst>
              <a:ext uri="{FF2B5EF4-FFF2-40B4-BE49-F238E27FC236}">
                <a16:creationId xmlns:a16="http://schemas.microsoft.com/office/drawing/2014/main" id="{CDA6F999-B914-F442-55E1-F70A7956B048}"/>
              </a:ext>
            </a:extLst>
          </p:cNvPr>
          <p:cNvSpPr txBox="1"/>
          <p:nvPr/>
        </p:nvSpPr>
        <p:spPr>
          <a:xfrm>
            <a:off x="106559" y="3897897"/>
            <a:ext cx="9721080" cy="1938992"/>
          </a:xfrm>
          <a:prstGeom prst="rect">
            <a:avLst/>
          </a:prstGeom>
          <a:noFill/>
        </p:spPr>
        <p:txBody>
          <a:bodyPr wrap="square">
            <a:spAutoFit/>
          </a:bodyPr>
          <a:lstStyle/>
          <a:p>
            <a:r>
              <a:rPr lang="ja-JP" altLang="en-US" sz="2000" b="1">
                <a:solidFill>
                  <a:srgbClr val="232323"/>
                </a:solidFill>
                <a:effectLst/>
              </a:rPr>
              <a:t>第五十六条の六</a:t>
            </a:r>
            <a:endParaRPr lang="en-US" altLang="ja-JP" sz="2000" b="1" dirty="0">
              <a:solidFill>
                <a:srgbClr val="232323"/>
              </a:solidFill>
              <a:effectLst/>
            </a:endParaRPr>
          </a:p>
          <a:p>
            <a:pPr marL="266700" indent="-266700"/>
            <a:r>
              <a:rPr lang="ja-JP" altLang="en-US" sz="2000" b="1">
                <a:solidFill>
                  <a:srgbClr val="232323"/>
                </a:solidFill>
              </a:rPr>
              <a:t>②</a:t>
            </a:r>
            <a:r>
              <a:rPr lang="ja-JP" altLang="en-US" sz="2000">
                <a:solidFill>
                  <a:srgbClr val="232323"/>
                </a:solidFill>
              </a:rPr>
              <a:t>　</a:t>
            </a:r>
            <a:r>
              <a:rPr lang="ja-JP" altLang="en-US" sz="2000">
                <a:solidFill>
                  <a:srgbClr val="3F3F3F"/>
                </a:solidFill>
                <a:effectLst/>
              </a:rPr>
              <a:t>地方公共団体は、</a:t>
            </a:r>
            <a:r>
              <a:rPr lang="ja-JP" altLang="en-US" sz="2000" u="sng">
                <a:solidFill>
                  <a:srgbClr val="FF0000"/>
                </a:solidFill>
                <a:effectLst/>
              </a:rPr>
              <a:t>人工呼吸器を装着している障害児その他の日常生活を営むために医療を要する状態にある障害児</a:t>
            </a:r>
            <a:r>
              <a:rPr lang="ja-JP" altLang="en-US" sz="2000">
                <a:solidFill>
                  <a:srgbClr val="3F3F3F"/>
                </a:solidFill>
                <a:effectLst/>
              </a:rPr>
              <a:t>が、その心身の状況に応じた適切な保健、医療、福祉その他の各関連分野の支援を受けられるよう、保健、医療、福祉 その他の各関連分野の支援を行う機関との連絡調整を行うための体制の整備に関し、必要な措置を講ずるように努めなければならない。」</a:t>
            </a:r>
            <a:endParaRPr lang="ja-JP" altLang="en-US" sz="2000">
              <a:effectLst/>
            </a:endParaRPr>
          </a:p>
        </p:txBody>
      </p:sp>
      <p:sp>
        <p:nvSpPr>
          <p:cNvPr id="5" name="スライド番号プレースホルダー 9">
            <a:extLst>
              <a:ext uri="{FF2B5EF4-FFF2-40B4-BE49-F238E27FC236}">
                <a16:creationId xmlns:a16="http://schemas.microsoft.com/office/drawing/2014/main" id="{828D964C-4B09-E479-FB6F-5CAEE567AF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
        <p:nvSpPr>
          <p:cNvPr id="9" name="テキスト ボックス 8">
            <a:extLst>
              <a:ext uri="{FF2B5EF4-FFF2-40B4-BE49-F238E27FC236}">
                <a16:creationId xmlns:a16="http://schemas.microsoft.com/office/drawing/2014/main" id="{38B38776-B5BC-793B-22D1-823F4CA0DD09}"/>
              </a:ext>
            </a:extLst>
          </p:cNvPr>
          <p:cNvSpPr txBox="1"/>
          <p:nvPr/>
        </p:nvSpPr>
        <p:spPr>
          <a:xfrm>
            <a:off x="86313" y="3516704"/>
            <a:ext cx="2286203" cy="461665"/>
          </a:xfrm>
          <a:prstGeom prst="rect">
            <a:avLst/>
          </a:prstGeom>
          <a:noFill/>
        </p:spPr>
        <p:txBody>
          <a:bodyPr wrap="none" rtlCol="0">
            <a:spAutoFit/>
          </a:bodyPr>
          <a:lstStyle/>
          <a:p>
            <a:r>
              <a:rPr kumimoji="1" lang="ja-JP" altLang="en-US" sz="2400" u="sng"/>
              <a:t>「医療的ケア児」</a:t>
            </a:r>
          </a:p>
        </p:txBody>
      </p:sp>
      <p:sp>
        <p:nvSpPr>
          <p:cNvPr id="12" name="テキスト ボックス 11">
            <a:extLst>
              <a:ext uri="{FF2B5EF4-FFF2-40B4-BE49-F238E27FC236}">
                <a16:creationId xmlns:a16="http://schemas.microsoft.com/office/drawing/2014/main" id="{4C554939-FA7F-0A4D-1E74-47361425807D}"/>
              </a:ext>
            </a:extLst>
          </p:cNvPr>
          <p:cNvSpPr txBox="1"/>
          <p:nvPr/>
        </p:nvSpPr>
        <p:spPr>
          <a:xfrm>
            <a:off x="82824" y="626570"/>
            <a:ext cx="2646878" cy="461665"/>
          </a:xfrm>
          <a:prstGeom prst="rect">
            <a:avLst/>
          </a:prstGeom>
          <a:noFill/>
        </p:spPr>
        <p:txBody>
          <a:bodyPr wrap="none" rtlCol="0">
            <a:spAutoFit/>
          </a:bodyPr>
          <a:lstStyle/>
          <a:p>
            <a:r>
              <a:rPr kumimoji="1" lang="ja-JP" altLang="en-US" sz="2400" u="sng"/>
              <a:t>「重症心身障害児」</a:t>
            </a:r>
          </a:p>
        </p:txBody>
      </p:sp>
      <p:grpSp>
        <p:nvGrpSpPr>
          <p:cNvPr id="16" name="グループ化 15">
            <a:extLst>
              <a:ext uri="{FF2B5EF4-FFF2-40B4-BE49-F238E27FC236}">
                <a16:creationId xmlns:a16="http://schemas.microsoft.com/office/drawing/2014/main" id="{55A76035-CA14-4620-0827-9B5A54CD6199}"/>
              </a:ext>
            </a:extLst>
          </p:cNvPr>
          <p:cNvGrpSpPr/>
          <p:nvPr/>
        </p:nvGrpSpPr>
        <p:grpSpPr>
          <a:xfrm>
            <a:off x="132826" y="5799272"/>
            <a:ext cx="9627623" cy="1015663"/>
            <a:chOff x="123543" y="5699906"/>
            <a:chExt cx="9627623" cy="1015663"/>
          </a:xfrm>
        </p:grpSpPr>
        <p:sp>
          <p:nvSpPr>
            <p:cNvPr id="15" name="正方形/長方形 14">
              <a:extLst>
                <a:ext uri="{FF2B5EF4-FFF2-40B4-BE49-F238E27FC236}">
                  <a16:creationId xmlns:a16="http://schemas.microsoft.com/office/drawing/2014/main" id="{6A190EF5-1749-E1FB-926B-C535DC892EFF}"/>
                </a:ext>
              </a:extLst>
            </p:cNvPr>
            <p:cNvSpPr/>
            <p:nvPr/>
          </p:nvSpPr>
          <p:spPr bwMode="auto">
            <a:xfrm>
              <a:off x="164467" y="5723069"/>
              <a:ext cx="9586699" cy="992500"/>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a:extLst>
                <a:ext uri="{FF2B5EF4-FFF2-40B4-BE49-F238E27FC236}">
                  <a16:creationId xmlns:a16="http://schemas.microsoft.com/office/drawing/2014/main" id="{31BB48A8-B053-B88A-C5BA-415770493FA6}"/>
                </a:ext>
              </a:extLst>
            </p:cNvPr>
            <p:cNvSpPr txBox="1"/>
            <p:nvPr/>
          </p:nvSpPr>
          <p:spPr>
            <a:xfrm>
              <a:off x="123543" y="5699906"/>
              <a:ext cx="9509977" cy="1015663"/>
            </a:xfrm>
            <a:prstGeom prst="rect">
              <a:avLst/>
            </a:prstGeom>
            <a:noFill/>
          </p:spPr>
          <p:txBody>
            <a:bodyPr wrap="square">
              <a:spAutoFit/>
            </a:bodyPr>
            <a:lstStyle/>
            <a:p>
              <a:r>
                <a:rPr kumimoji="1" lang="ja-JP" altLang="en-US" sz="2000" b="0" i="0" u="none" strike="noStrike" cap="none" normalizeH="0" baseline="0">
                  <a:ln>
                    <a:noFill/>
                  </a:ln>
                  <a:solidFill>
                    <a:srgbClr val="FF0000"/>
                  </a:solidFill>
                  <a:effectLst/>
                  <a:latin typeface="Arial" charset="0"/>
                  <a:ea typeface="ＭＳ Ｐゴシック" pitchFamily="50" charset="-128"/>
                </a:rPr>
                <a:t>⇒</a:t>
              </a:r>
              <a:r>
                <a:rPr kumimoji="1" lang="en-US" altLang="ja-JP" sz="2000" b="0" i="0" u="none" strike="noStrike" cap="none" normalizeH="0" baseline="0" dirty="0">
                  <a:ln>
                    <a:noFill/>
                  </a:ln>
                  <a:solidFill>
                    <a:srgbClr val="FF0000"/>
                  </a:solidFill>
                  <a:effectLst/>
                  <a:latin typeface="Arial" charset="0"/>
                  <a:ea typeface="ＭＳ Ｐゴシック" pitchFamily="50" charset="-128"/>
                </a:rPr>
                <a:t> </a:t>
              </a:r>
              <a:r>
                <a:rPr kumimoji="1" lang="ja-JP" altLang="en-US" sz="2000" b="0" i="0" u="none" strike="noStrike" cap="none" normalizeH="0" baseline="0">
                  <a:ln>
                    <a:noFill/>
                  </a:ln>
                  <a:solidFill>
                    <a:srgbClr val="FF0000"/>
                  </a:solidFill>
                  <a:effectLst/>
                  <a:latin typeface="Arial" charset="0"/>
                  <a:ea typeface="ＭＳ Ｐゴシック" pitchFamily="50" charset="-128"/>
                </a:rPr>
                <a:t>「重症心身障害児」「医療的ケア児」の法的位置づけ</a:t>
              </a:r>
              <a:endParaRPr kumimoji="1" lang="en-US" altLang="ja-JP" sz="2000" b="0" i="0" u="none" strike="noStrike" cap="none" normalizeH="0" baseline="0" dirty="0">
                <a:ln>
                  <a:noFill/>
                </a:ln>
                <a:solidFill>
                  <a:srgbClr val="FF0000"/>
                </a:solidFill>
                <a:effectLst/>
                <a:latin typeface="Arial" charset="0"/>
                <a:ea typeface="ＭＳ Ｐゴシック" pitchFamily="50" charset="-128"/>
              </a:endParaRPr>
            </a:p>
            <a:p>
              <a:pPr marL="800100" indent="-800100"/>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確定診断前又は周辺児から、重症心身障害児や医療的ケア児、行動障害のある児童を地域で支えていく責任</a:t>
              </a:r>
              <a:r>
                <a:rPr lang="en-US" altLang="ja-JP" sz="2000" dirty="0">
                  <a:solidFill>
                    <a:srgbClr val="FF0000"/>
                  </a:solidFill>
                  <a:ea typeface="ＭＳ Ｐゴシック" pitchFamily="50" charset="-128"/>
                </a:rPr>
                <a:t> </a:t>
              </a:r>
              <a:r>
                <a:rPr lang="ja-JP" altLang="en-US" sz="2000">
                  <a:solidFill>
                    <a:srgbClr val="FF0000"/>
                  </a:solidFill>
                  <a:ea typeface="ＭＳ Ｐゴシック" pitchFamily="50" charset="-128"/>
                </a:rPr>
                <a:t>（本来は「応諾義務」あり）</a:t>
              </a:r>
              <a:endParaRPr lang="ja-JP" altLang="en-US" sz="2000"/>
            </a:p>
          </p:txBody>
        </p:sp>
      </p:grpSp>
    </p:spTree>
    <p:extLst>
      <p:ext uri="{BB962C8B-B14F-4D97-AF65-F5344CB8AC3E}">
        <p14:creationId xmlns:p14="http://schemas.microsoft.com/office/powerpoint/2010/main" val="141917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71696" y="463797"/>
            <a:ext cx="9777536" cy="639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ja-JP" altLang="en-US" sz="2000" b="1" dirty="0">
                <a:latin typeface="MS PGothic" panose="020B0600070205080204" pitchFamily="34" charset="-128"/>
                <a:ea typeface="MS PGothic" panose="020B0600070205080204" pitchFamily="34" charset="-128"/>
              </a:rPr>
              <a:t>第六条の二の二　</a:t>
            </a:r>
            <a:r>
              <a:rPr lang="ja-JP" altLang="en-US" sz="2000" dirty="0">
                <a:latin typeface="MS PGothic" panose="020B0600070205080204" pitchFamily="34" charset="-128"/>
                <a:ea typeface="MS PGothic" panose="020B0600070205080204" pitchFamily="34" charset="-128"/>
              </a:rPr>
              <a:t>この法律で、</a:t>
            </a:r>
            <a:r>
              <a:rPr lang="ja-JP" altLang="en-US" sz="2000" u="sng" dirty="0">
                <a:solidFill>
                  <a:srgbClr val="FF0000"/>
                </a:solidFill>
                <a:latin typeface="MS PGothic" panose="020B0600070205080204" pitchFamily="34" charset="-128"/>
                <a:ea typeface="MS PGothic" panose="020B0600070205080204" pitchFamily="34" charset="-128"/>
              </a:rPr>
              <a:t>障害児通所支援</a:t>
            </a:r>
            <a:r>
              <a:rPr lang="ja-JP" altLang="en-US" sz="2000" dirty="0">
                <a:latin typeface="MS PGothic" panose="020B0600070205080204" pitchFamily="34" charset="-128"/>
                <a:ea typeface="MS PGothic" panose="020B0600070205080204" pitchFamily="34" charset="-128"/>
              </a:rPr>
              <a:t>とは、</a:t>
            </a:r>
            <a:r>
              <a:rPr lang="ja-JP" altLang="en-US" sz="2000" u="sng" dirty="0">
                <a:solidFill>
                  <a:srgbClr val="0432FF"/>
                </a:solidFill>
                <a:latin typeface="MS PGothic" panose="020B0600070205080204" pitchFamily="34" charset="-128"/>
                <a:ea typeface="MS PGothic" panose="020B0600070205080204" pitchFamily="34" charset="-128"/>
              </a:rPr>
              <a:t>児童発達支援</a:t>
            </a:r>
            <a:r>
              <a:rPr lang="ja-JP" altLang="en-US" sz="2000" u="sng" dirty="0">
                <a:latin typeface="MS PGothic" panose="020B0600070205080204" pitchFamily="34" charset="-128"/>
                <a:ea typeface="MS PGothic" panose="020B0600070205080204" pitchFamily="34" charset="-128"/>
              </a:rPr>
              <a:t>、</a:t>
            </a:r>
            <a:r>
              <a:rPr lang="ja-JP" altLang="en-US" sz="2000" u="sng" dirty="0">
                <a:solidFill>
                  <a:srgbClr val="0432FF"/>
                </a:solidFill>
                <a:latin typeface="MS PGothic" panose="020B0600070205080204" pitchFamily="34" charset="-128"/>
                <a:ea typeface="MS PGothic" panose="020B0600070205080204" pitchFamily="34" charset="-128"/>
              </a:rPr>
              <a:t>医療型児童発達支援</a:t>
            </a:r>
            <a:r>
              <a:rPr lang="ja-JP" altLang="en-US" sz="2000" u="sng" dirty="0">
                <a:latin typeface="MS PGothic" panose="020B0600070205080204" pitchFamily="34" charset="-128"/>
                <a:ea typeface="MS PGothic" panose="020B0600070205080204" pitchFamily="34" charset="-128"/>
              </a:rPr>
              <a:t>、</a:t>
            </a:r>
            <a:r>
              <a:rPr lang="ja-JP" altLang="en-US" sz="2000" u="sng" dirty="0">
                <a:solidFill>
                  <a:srgbClr val="0432FF"/>
                </a:solidFill>
                <a:latin typeface="MS PGothic" panose="020B0600070205080204" pitchFamily="34" charset="-128"/>
                <a:ea typeface="MS PGothic" panose="020B0600070205080204" pitchFamily="34" charset="-128"/>
              </a:rPr>
              <a:t>放課後等デイサービ</a:t>
            </a:r>
            <a:r>
              <a:rPr lang="ja-JP" altLang="en-US" sz="2000" u="sng" dirty="0">
                <a:latin typeface="MS PGothic" panose="020B0600070205080204" pitchFamily="34" charset="-128"/>
                <a:ea typeface="MS PGothic" panose="020B0600070205080204" pitchFamily="34" charset="-128"/>
              </a:rPr>
              <a:t>ス、</a:t>
            </a:r>
            <a:r>
              <a:rPr lang="ja-JP" altLang="en-US" sz="2000" u="sng" dirty="0">
                <a:solidFill>
                  <a:srgbClr val="0432FF"/>
                </a:solidFill>
                <a:latin typeface="MS PGothic" panose="020B0600070205080204" pitchFamily="34" charset="-128"/>
                <a:ea typeface="MS PGothic" panose="020B0600070205080204" pitchFamily="34" charset="-128"/>
              </a:rPr>
              <a:t>居宅訪問型児童発達支援</a:t>
            </a:r>
            <a:r>
              <a:rPr lang="ja-JP" altLang="en-US" sz="2000" u="sng" dirty="0">
                <a:latin typeface="MS PGothic" panose="020B0600070205080204" pitchFamily="34" charset="-128"/>
                <a:ea typeface="MS PGothic" panose="020B0600070205080204" pitchFamily="34" charset="-128"/>
              </a:rPr>
              <a:t>及び</a:t>
            </a:r>
            <a:r>
              <a:rPr lang="ja-JP" altLang="en-US" sz="2000" u="sng" dirty="0">
                <a:solidFill>
                  <a:srgbClr val="0432FF"/>
                </a:solidFill>
                <a:latin typeface="MS PGothic" panose="020B0600070205080204" pitchFamily="34" charset="-128"/>
                <a:ea typeface="MS PGothic" panose="020B0600070205080204" pitchFamily="34" charset="-128"/>
              </a:rPr>
              <a:t>保育所等訪問支援</a:t>
            </a:r>
            <a:r>
              <a:rPr lang="ja-JP" altLang="en-US" sz="2000" dirty="0">
                <a:latin typeface="MS PGothic" panose="020B0600070205080204" pitchFamily="34" charset="-128"/>
                <a:ea typeface="MS PGothic" panose="020B0600070205080204" pitchFamily="34" charset="-128"/>
              </a:rPr>
              <a:t>をいい、</a:t>
            </a:r>
            <a:r>
              <a:rPr lang="ja-JP" altLang="en-US" sz="2000" u="sng" dirty="0">
                <a:solidFill>
                  <a:srgbClr val="FF0000"/>
                </a:solidFill>
                <a:latin typeface="MS PGothic" panose="020B0600070205080204" pitchFamily="34" charset="-128"/>
                <a:ea typeface="MS PGothic" panose="020B0600070205080204" pitchFamily="34" charset="-128"/>
              </a:rPr>
              <a:t>障害児通所支援事業</a:t>
            </a:r>
            <a:r>
              <a:rPr lang="ja-JP" altLang="en-US" sz="2000" dirty="0">
                <a:latin typeface="MS PGothic" panose="020B0600070205080204" pitchFamily="34" charset="-128"/>
                <a:ea typeface="MS PGothic" panose="020B0600070205080204" pitchFamily="34" charset="-128"/>
              </a:rPr>
              <a:t>とは、障害児通所支援を行う事業をいう。</a:t>
            </a:r>
            <a:endParaRPr lang="ja-JP" altLang="en-US" sz="2000" i="1" u="sng" dirty="0">
              <a:solidFill>
                <a:srgbClr val="00B050"/>
              </a:solidFill>
              <a:latin typeface="MS PGothic" panose="020B0600070205080204" pitchFamily="34" charset="-128"/>
              <a:ea typeface="MS PGothic" panose="020B0600070205080204" pitchFamily="34" charset="-128"/>
            </a:endParaRPr>
          </a:p>
          <a:p>
            <a:pPr marL="185738" indent="-185738"/>
            <a:r>
              <a:rPr lang="ja-JP" altLang="en-US" sz="2000" dirty="0">
                <a:latin typeface="MS PGothic" panose="020B0600070205080204" pitchFamily="34" charset="-128"/>
                <a:ea typeface="MS PGothic" panose="020B0600070205080204" pitchFamily="34" charset="-128"/>
              </a:rPr>
              <a:t>②　この法律で、</a:t>
            </a:r>
            <a:r>
              <a:rPr lang="ja-JP" altLang="en-US" sz="2000" u="sng" dirty="0">
                <a:solidFill>
                  <a:srgbClr val="FF0000"/>
                </a:solidFill>
                <a:latin typeface="MS PGothic" panose="020B0600070205080204" pitchFamily="34" charset="-128"/>
                <a:ea typeface="MS PGothic" panose="020B0600070205080204" pitchFamily="34" charset="-128"/>
              </a:rPr>
              <a:t>児童発達支援</a:t>
            </a:r>
            <a:r>
              <a:rPr lang="ja-JP" altLang="en-US" sz="2000" dirty="0">
                <a:latin typeface="MS PGothic" panose="020B0600070205080204" pitchFamily="34" charset="-128"/>
                <a:ea typeface="MS PGothic" panose="020B0600070205080204" pitchFamily="34" charset="-128"/>
              </a:rPr>
              <a:t>とは、障害児につき、児童発達支援センターその他の内閣府令で定める施設に通わせ、日常生活における基本的な動作及び知識技能の習得並びに集団生活への適応のための支援その他の内閣府令で定める便宜を供与し、又はこれに併せて児童発達支援センターにおいて治療を行うことをいう。</a:t>
            </a:r>
          </a:p>
          <a:p>
            <a:pPr marL="185738" indent="-185738"/>
            <a:r>
              <a:rPr lang="en-US" altLang="ja-JP" sz="2000" dirty="0">
                <a:latin typeface="MS PGothic" panose="020B0600070205080204" pitchFamily="34" charset="-128"/>
                <a:ea typeface="MS PGothic" panose="020B0600070205080204" pitchFamily="34" charset="-128"/>
              </a:rPr>
              <a:t>③ </a:t>
            </a:r>
            <a:r>
              <a:rPr lang="ja-JP" altLang="en-US" sz="2000" dirty="0">
                <a:latin typeface="MS PGothic" panose="020B0600070205080204" pitchFamily="34" charset="-128"/>
                <a:ea typeface="MS PGothic" panose="020B0600070205080204" pitchFamily="34" charset="-128"/>
              </a:rPr>
              <a:t>この法律で、</a:t>
            </a:r>
            <a:r>
              <a:rPr lang="ja-JP" altLang="en-US" sz="2000" u="sng" dirty="0">
                <a:solidFill>
                  <a:srgbClr val="FF0000"/>
                </a:solidFill>
                <a:latin typeface="MS PGothic" panose="020B0600070205080204" pitchFamily="34" charset="-128"/>
                <a:ea typeface="MS PGothic" panose="020B0600070205080204" pitchFamily="34" charset="-128"/>
              </a:rPr>
              <a:t>放課後等デイサービス</a:t>
            </a:r>
            <a:r>
              <a:rPr lang="ja-JP" altLang="en-US" sz="2000" dirty="0">
                <a:latin typeface="MS PGothic" panose="020B0600070205080204" pitchFamily="34" charset="-128"/>
                <a:ea typeface="MS PGothic" panose="020B0600070205080204" pitchFamily="34" charset="-128"/>
              </a:rPr>
              <a:t>とは、学校教育法（昭和二十二年法律第二十六号）第一条に規定する学校（幼稚園及び大学を除く。）又は専修学校等（同法第百二十四条に規定する専修学校及び同法第百三十四条第一項に規定する各種学校をいう。）に就学している障害児（専修学校等に就学している障害児にあつては、その福祉の増進を図るため、授業の終了後又は休業日における支援の必要があると市町村長が認める者に限る。）につき、授業の終了後又は休業日に児童発達支援センターその他の内閣府令で定める施設に通わせ、生活能力の向上のために必要な支援、社会との交流の促進その他の便宜を供与することをいう。</a:t>
            </a:r>
          </a:p>
          <a:p>
            <a:pPr marL="185738" indent="-185738"/>
            <a:r>
              <a:rPr lang="en-US" altLang="ja-JP" sz="2000" dirty="0">
                <a:latin typeface="MS PGothic" panose="020B0600070205080204" pitchFamily="34" charset="-128"/>
                <a:ea typeface="MS PGothic" panose="020B0600070205080204" pitchFamily="34" charset="-128"/>
              </a:rPr>
              <a:t>④ </a:t>
            </a:r>
            <a:r>
              <a:rPr lang="ja-JP" altLang="en-US" sz="2000" dirty="0">
                <a:latin typeface="MS PGothic" panose="020B0600070205080204" pitchFamily="34" charset="-128"/>
                <a:ea typeface="MS PGothic" panose="020B0600070205080204" pitchFamily="34" charset="-128"/>
              </a:rPr>
              <a:t>この法律で、</a:t>
            </a:r>
            <a:r>
              <a:rPr lang="ja-JP" altLang="en-US" sz="2000" u="sng" dirty="0">
                <a:solidFill>
                  <a:srgbClr val="FF0000"/>
                </a:solidFill>
                <a:latin typeface="MS PGothic" panose="020B0600070205080204" pitchFamily="34" charset="-128"/>
                <a:ea typeface="MS PGothic" panose="020B0600070205080204" pitchFamily="34" charset="-128"/>
              </a:rPr>
              <a:t>居宅訪問型児童発達支援</a:t>
            </a:r>
            <a:r>
              <a:rPr lang="ja-JP" altLang="en-US" sz="2000" dirty="0">
                <a:latin typeface="MS PGothic" panose="020B0600070205080204" pitchFamily="34" charset="-128"/>
                <a:ea typeface="MS PGothic" panose="020B0600070205080204" pitchFamily="34" charset="-128"/>
              </a:rPr>
              <a:t>とは、重度の障害の状態その他これに準ずるものとして内閣府令で定める状態にある障害児であつて、児童発達支援又は放課後等デイサービスを受けるために外出することが著しく困難なものにつき、当該障害児の居宅を訪問し、日常生活における基本的な動作及び知識技能の習得並びに生活能力の向上のために必要な支援その他の内閣府令で定める便宜を供与することをいう。</a:t>
            </a:r>
          </a:p>
        </p:txBody>
      </p:sp>
      <p:sp>
        <p:nvSpPr>
          <p:cNvPr id="2" name="スライド番号プレースホルダー 9">
            <a:extLst>
              <a:ext uri="{FF2B5EF4-FFF2-40B4-BE49-F238E27FC236}">
                <a16:creationId xmlns:a16="http://schemas.microsoft.com/office/drawing/2014/main" id="{2152A477-C3AE-5B4D-FC37-799E6D93E0F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11411A13-AF5B-363F-970D-0BFF2F26550A}"/>
              </a:ext>
            </a:extLst>
          </p:cNvPr>
          <p:cNvSpPr txBox="1">
            <a:spLocks noChangeArrowheads="1"/>
          </p:cNvSpPr>
          <p:nvPr/>
        </p:nvSpPr>
        <p:spPr bwMode="auto">
          <a:xfrm>
            <a:off x="-1" y="25086"/>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3200" u="sng"/>
              <a:t>障害児支援の定義</a:t>
            </a:r>
            <a:endParaRPr lang="en-US" altLang="ja-JP" sz="3200" u="sng" spc="-100" dirty="0">
              <a:solidFill>
                <a:srgbClr val="000000"/>
              </a:solidFill>
            </a:endParaRPr>
          </a:p>
        </p:txBody>
      </p:sp>
    </p:spTree>
    <p:extLst>
      <p:ext uri="{BB962C8B-B14F-4D97-AF65-F5344CB8AC3E}">
        <p14:creationId xmlns:p14="http://schemas.microsoft.com/office/powerpoint/2010/main" val="149276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87A010F-E4F5-128A-3C7F-8B14592A2B5D}"/>
              </a:ext>
            </a:extLst>
          </p:cNvPr>
          <p:cNvSpPr>
            <a:spLocks noGrp="1"/>
          </p:cNvSpPr>
          <p:nvPr>
            <p:ph type="sldNum" sz="quarter" idx="12"/>
          </p:nvPr>
        </p:nvSpPr>
        <p:spPr/>
        <p:txBody>
          <a:bodyPr/>
          <a:lstStyle/>
          <a:p>
            <a:pPr>
              <a:defRPr/>
            </a:pPr>
            <a:fld id="{6EF23906-C28C-47DE-8E4F-A94606051E12}" type="slidenum">
              <a:rPr lang="en-US" altLang="ja-JP" smtClean="0">
                <a:solidFill>
                  <a:srgbClr val="000000"/>
                </a:solidFill>
              </a:rPr>
              <a:pPr>
                <a:defRPr/>
              </a:pPr>
              <a:t>17</a:t>
            </a:fld>
            <a:endParaRPr lang="en-US" altLang="ja-JP">
              <a:solidFill>
                <a:srgbClr val="000000"/>
              </a:solidFill>
            </a:endParaRPr>
          </a:p>
        </p:txBody>
      </p:sp>
      <p:grpSp>
        <p:nvGrpSpPr>
          <p:cNvPr id="22" name="グループ化 21">
            <a:extLst>
              <a:ext uri="{FF2B5EF4-FFF2-40B4-BE49-F238E27FC236}">
                <a16:creationId xmlns:a16="http://schemas.microsoft.com/office/drawing/2014/main" id="{7BAC27CE-6774-1552-B453-B5310C2C20CF}"/>
              </a:ext>
            </a:extLst>
          </p:cNvPr>
          <p:cNvGrpSpPr/>
          <p:nvPr/>
        </p:nvGrpSpPr>
        <p:grpSpPr>
          <a:xfrm>
            <a:off x="1351896" y="791779"/>
            <a:ext cx="2311399" cy="6104319"/>
            <a:chOff x="1444204" y="342263"/>
            <a:chExt cx="2376512" cy="6553836"/>
          </a:xfrm>
        </p:grpSpPr>
        <p:pic>
          <p:nvPicPr>
            <p:cNvPr id="8" name="図 7">
              <a:extLst>
                <a:ext uri="{FF2B5EF4-FFF2-40B4-BE49-F238E27FC236}">
                  <a16:creationId xmlns:a16="http://schemas.microsoft.com/office/drawing/2014/main" id="{47E88AF8-E146-E57B-EF7F-0AD1F2F04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16" y="723900"/>
              <a:ext cx="2324100" cy="6134100"/>
            </a:xfrm>
            <a:prstGeom prst="rect">
              <a:avLst/>
            </a:prstGeom>
          </p:spPr>
        </p:pic>
        <p:sp>
          <p:nvSpPr>
            <p:cNvPr id="13" name="テキスト ボックス 12">
              <a:extLst>
                <a:ext uri="{FF2B5EF4-FFF2-40B4-BE49-F238E27FC236}">
                  <a16:creationId xmlns:a16="http://schemas.microsoft.com/office/drawing/2014/main" id="{E9F67DE5-7DB2-D389-6197-B6D83D62BD79}"/>
                </a:ext>
              </a:extLst>
            </p:cNvPr>
            <p:cNvSpPr txBox="1"/>
            <p:nvPr/>
          </p:nvSpPr>
          <p:spPr>
            <a:xfrm>
              <a:off x="2222624" y="342263"/>
              <a:ext cx="692181" cy="395532"/>
            </a:xfrm>
            <a:prstGeom prst="rect">
              <a:avLst/>
            </a:prstGeom>
            <a:noFill/>
          </p:spPr>
          <p:txBody>
            <a:bodyPr wrap="none" rtlCol="0">
              <a:spAutoFit/>
            </a:bodyPr>
            <a:lstStyle/>
            <a:p>
              <a:r>
                <a:rPr kumimoji="1" lang="ja-JP" altLang="en-US" sz="1800"/>
                <a:t>（旧）</a:t>
              </a:r>
            </a:p>
          </p:txBody>
        </p:sp>
        <p:sp>
          <p:nvSpPr>
            <p:cNvPr id="16" name="正方形/長方形 15">
              <a:extLst>
                <a:ext uri="{FF2B5EF4-FFF2-40B4-BE49-F238E27FC236}">
                  <a16:creationId xmlns:a16="http://schemas.microsoft.com/office/drawing/2014/main" id="{6F8FFA17-15EE-CADF-2E22-F61D656ACE75}"/>
                </a:ext>
              </a:extLst>
            </p:cNvPr>
            <p:cNvSpPr/>
            <p:nvPr/>
          </p:nvSpPr>
          <p:spPr bwMode="auto">
            <a:xfrm>
              <a:off x="1784648" y="2744924"/>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7" name="正方形/長方形 16">
              <a:extLst>
                <a:ext uri="{FF2B5EF4-FFF2-40B4-BE49-F238E27FC236}">
                  <a16:creationId xmlns:a16="http://schemas.microsoft.com/office/drawing/2014/main" id="{1AD5F192-3627-65FC-1C1B-ED15DB786FC3}"/>
                </a:ext>
              </a:extLst>
            </p:cNvPr>
            <p:cNvSpPr/>
            <p:nvPr/>
          </p:nvSpPr>
          <p:spPr bwMode="auto">
            <a:xfrm>
              <a:off x="1784648" y="4333162"/>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8" name="正方形/長方形 17">
              <a:extLst>
                <a:ext uri="{FF2B5EF4-FFF2-40B4-BE49-F238E27FC236}">
                  <a16:creationId xmlns:a16="http://schemas.microsoft.com/office/drawing/2014/main" id="{6489D1FD-141B-981A-C142-6A611FB16F8A}"/>
                </a:ext>
              </a:extLst>
            </p:cNvPr>
            <p:cNvSpPr/>
            <p:nvPr/>
          </p:nvSpPr>
          <p:spPr bwMode="auto">
            <a:xfrm>
              <a:off x="1789448" y="6481524"/>
              <a:ext cx="280652" cy="312976"/>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9" name="正方形/長方形 18">
              <a:extLst>
                <a:ext uri="{FF2B5EF4-FFF2-40B4-BE49-F238E27FC236}">
                  <a16:creationId xmlns:a16="http://schemas.microsoft.com/office/drawing/2014/main" id="{ECC621EB-1125-7E5E-9FA0-57C88A959DF4}"/>
                </a:ext>
              </a:extLst>
            </p:cNvPr>
            <p:cNvSpPr/>
            <p:nvPr/>
          </p:nvSpPr>
          <p:spPr bwMode="auto">
            <a:xfrm>
              <a:off x="1516212" y="752272"/>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0" name="正方形/長方形 19">
              <a:extLst>
                <a:ext uri="{FF2B5EF4-FFF2-40B4-BE49-F238E27FC236}">
                  <a16:creationId xmlns:a16="http://schemas.microsoft.com/office/drawing/2014/main" id="{4E98DE05-5925-73B8-7DE6-388EBD0FF480}"/>
                </a:ext>
              </a:extLst>
            </p:cNvPr>
            <p:cNvSpPr/>
            <p:nvPr/>
          </p:nvSpPr>
          <p:spPr bwMode="auto">
            <a:xfrm>
              <a:off x="1444204" y="547114"/>
              <a:ext cx="432048" cy="408476"/>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1" name="正方形/長方形 20">
              <a:extLst>
                <a:ext uri="{FF2B5EF4-FFF2-40B4-BE49-F238E27FC236}">
                  <a16:creationId xmlns:a16="http://schemas.microsoft.com/office/drawing/2014/main" id="{2D8ACEAE-72D7-E50F-EF94-E8DCABBB23E5}"/>
                </a:ext>
              </a:extLst>
            </p:cNvPr>
            <p:cNvSpPr/>
            <p:nvPr/>
          </p:nvSpPr>
          <p:spPr bwMode="auto">
            <a:xfrm flipV="1">
              <a:off x="1712640" y="6748780"/>
              <a:ext cx="417252" cy="147319"/>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grpSp>
        <p:nvGrpSpPr>
          <p:cNvPr id="28" name="グループ化 27">
            <a:extLst>
              <a:ext uri="{FF2B5EF4-FFF2-40B4-BE49-F238E27FC236}">
                <a16:creationId xmlns:a16="http://schemas.microsoft.com/office/drawing/2014/main" id="{2028328F-6190-6587-38E7-D835C83B57C1}"/>
              </a:ext>
            </a:extLst>
          </p:cNvPr>
          <p:cNvGrpSpPr/>
          <p:nvPr/>
        </p:nvGrpSpPr>
        <p:grpSpPr>
          <a:xfrm>
            <a:off x="4245300" y="928994"/>
            <a:ext cx="4264269" cy="5954406"/>
            <a:chOff x="4245300" y="928994"/>
            <a:chExt cx="4264269" cy="5954406"/>
          </a:xfrm>
        </p:grpSpPr>
        <p:sp>
          <p:nvSpPr>
            <p:cNvPr id="12" name="右矢印 11">
              <a:extLst>
                <a:ext uri="{FF2B5EF4-FFF2-40B4-BE49-F238E27FC236}">
                  <a16:creationId xmlns:a16="http://schemas.microsoft.com/office/drawing/2014/main" id="{DFAB7FAC-E090-BF53-FFA1-645EA1532237}"/>
                </a:ext>
              </a:extLst>
            </p:cNvPr>
            <p:cNvSpPr/>
            <p:nvPr/>
          </p:nvSpPr>
          <p:spPr bwMode="auto">
            <a:xfrm>
              <a:off x="4318433" y="2798812"/>
              <a:ext cx="1492324" cy="504056"/>
            </a:xfrm>
            <a:prstGeom prst="rightArrow">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5" name="テキスト ボックス 14">
              <a:extLst>
                <a:ext uri="{FF2B5EF4-FFF2-40B4-BE49-F238E27FC236}">
                  <a16:creationId xmlns:a16="http://schemas.microsoft.com/office/drawing/2014/main" id="{FC0E709A-FAE8-44E0-2C76-2B24D20D7EDC}"/>
                </a:ext>
              </a:extLst>
            </p:cNvPr>
            <p:cNvSpPr txBox="1"/>
            <p:nvPr/>
          </p:nvSpPr>
          <p:spPr>
            <a:xfrm>
              <a:off x="4747580" y="3302868"/>
              <a:ext cx="410840" cy="2554545"/>
            </a:xfrm>
            <a:prstGeom prst="rect">
              <a:avLst/>
            </a:prstGeom>
            <a:noFill/>
          </p:spPr>
          <p:txBody>
            <a:bodyPr wrap="square" rtlCol="0">
              <a:spAutoFit/>
            </a:bodyPr>
            <a:lstStyle/>
            <a:p>
              <a:r>
                <a:rPr kumimoji="1" lang="ja-JP" altLang="en-US" sz="2000"/>
                <a:t>児童福祉法の改正</a:t>
              </a:r>
            </a:p>
          </p:txBody>
        </p:sp>
        <p:grpSp>
          <p:nvGrpSpPr>
            <p:cNvPr id="2" name="グループ化 1">
              <a:extLst>
                <a:ext uri="{FF2B5EF4-FFF2-40B4-BE49-F238E27FC236}">
                  <a16:creationId xmlns:a16="http://schemas.microsoft.com/office/drawing/2014/main" id="{0C20FC78-4687-4A31-CF36-D68C4860282A}"/>
                </a:ext>
              </a:extLst>
            </p:cNvPr>
            <p:cNvGrpSpPr/>
            <p:nvPr/>
          </p:nvGrpSpPr>
          <p:grpSpPr>
            <a:xfrm>
              <a:off x="6249145" y="928994"/>
              <a:ext cx="2260424" cy="5954406"/>
              <a:chOff x="6249144" y="271117"/>
              <a:chExt cx="2328787" cy="6612283"/>
            </a:xfrm>
          </p:grpSpPr>
          <p:grpSp>
            <p:nvGrpSpPr>
              <p:cNvPr id="11" name="グループ化 10">
                <a:extLst>
                  <a:ext uri="{FF2B5EF4-FFF2-40B4-BE49-F238E27FC236}">
                    <a16:creationId xmlns:a16="http://schemas.microsoft.com/office/drawing/2014/main" id="{C3D994F2-EB60-2EEB-E9C7-9EE101EB1C15}"/>
                  </a:ext>
                </a:extLst>
              </p:cNvPr>
              <p:cNvGrpSpPr/>
              <p:nvPr/>
            </p:nvGrpSpPr>
            <p:grpSpPr>
              <a:xfrm>
                <a:off x="6249144" y="723900"/>
                <a:ext cx="2328787" cy="6159500"/>
                <a:chOff x="5181601" y="452838"/>
                <a:chExt cx="2328787" cy="6159500"/>
              </a:xfrm>
            </p:grpSpPr>
            <p:pic>
              <p:nvPicPr>
                <p:cNvPr id="10" name="図 9" descr="家具 が含まれている画像&#10;&#10;自動的に生成された説明">
                  <a:extLst>
                    <a:ext uri="{FF2B5EF4-FFF2-40B4-BE49-F238E27FC236}">
                      <a16:creationId xmlns:a16="http://schemas.microsoft.com/office/drawing/2014/main" id="{B41496BA-B01A-76C1-AB13-C97C3F83F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1" y="500062"/>
                  <a:ext cx="736600" cy="5892800"/>
                </a:xfrm>
                <a:prstGeom prst="rect">
                  <a:avLst/>
                </a:prstGeom>
              </p:spPr>
            </p:pic>
            <p:pic>
              <p:nvPicPr>
                <p:cNvPr id="6" name="図 5" descr="テーブル が含まれている画像&#10;&#10;自動的に生成された説明">
                  <a:extLst>
                    <a:ext uri="{FF2B5EF4-FFF2-40B4-BE49-F238E27FC236}">
                      <a16:creationId xmlns:a16="http://schemas.microsoft.com/office/drawing/2014/main" id="{0F7C29E3-25AD-E77E-6FE5-995A886F1341}"/>
                    </a:ext>
                  </a:extLst>
                </p:cNvPr>
                <p:cNvPicPr>
                  <a:picLocks noChangeAspect="1"/>
                </p:cNvPicPr>
                <p:nvPr/>
              </p:nvPicPr>
              <p:blipFill rotWithShape="1">
                <a:blip r:embed="rId5">
                  <a:extLst>
                    <a:ext uri="{28A0092B-C50C-407E-A947-70E740481C1C}">
                      <a14:useLocalDpi xmlns:a14="http://schemas.microsoft.com/office/drawing/2010/main" val="0"/>
                    </a:ext>
                  </a:extLst>
                </a:blip>
                <a:srcRect r="39565"/>
                <a:stretch/>
              </p:blipFill>
              <p:spPr>
                <a:xfrm>
                  <a:off x="5745088" y="452838"/>
                  <a:ext cx="1765300" cy="6159500"/>
                </a:xfrm>
                <a:prstGeom prst="rect">
                  <a:avLst/>
                </a:prstGeom>
              </p:spPr>
            </p:pic>
          </p:grpSp>
          <p:sp>
            <p:nvSpPr>
              <p:cNvPr id="14" name="テキスト ボックス 13">
                <a:extLst>
                  <a:ext uri="{FF2B5EF4-FFF2-40B4-BE49-F238E27FC236}">
                    <a16:creationId xmlns:a16="http://schemas.microsoft.com/office/drawing/2014/main" id="{2AA9F4C5-8C14-AF1E-A84F-694DE4BADB3D}"/>
                  </a:ext>
                </a:extLst>
              </p:cNvPr>
              <p:cNvSpPr txBox="1"/>
              <p:nvPr/>
            </p:nvSpPr>
            <p:spPr>
              <a:xfrm>
                <a:off x="7193403" y="271117"/>
                <a:ext cx="645894" cy="367491"/>
              </a:xfrm>
              <a:prstGeom prst="rect">
                <a:avLst/>
              </a:prstGeom>
              <a:noFill/>
            </p:spPr>
            <p:txBody>
              <a:bodyPr wrap="none" rtlCol="0">
                <a:spAutoFit/>
              </a:bodyPr>
              <a:lstStyle/>
              <a:p>
                <a:r>
                  <a:rPr kumimoji="1" lang="ja-JP" altLang="en-US" sz="1600"/>
                  <a:t>（新）</a:t>
                </a:r>
              </a:p>
            </p:txBody>
          </p:sp>
          <p:sp>
            <p:nvSpPr>
              <p:cNvPr id="23" name="正方形/長方形 22">
                <a:extLst>
                  <a:ext uri="{FF2B5EF4-FFF2-40B4-BE49-F238E27FC236}">
                    <a16:creationId xmlns:a16="http://schemas.microsoft.com/office/drawing/2014/main" id="{7B7C34F0-C567-10F6-F5A4-2278FB8F55C2}"/>
                  </a:ext>
                </a:extLst>
              </p:cNvPr>
              <p:cNvSpPr/>
              <p:nvPr/>
            </p:nvSpPr>
            <p:spPr bwMode="auto">
              <a:xfrm>
                <a:off x="7407249" y="1547508"/>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4" name="正方形/長方形 23">
                <a:extLst>
                  <a:ext uri="{FF2B5EF4-FFF2-40B4-BE49-F238E27FC236}">
                    <a16:creationId xmlns:a16="http://schemas.microsoft.com/office/drawing/2014/main" id="{FC3E9ED8-E443-B96D-7E38-3F92C33BE280}"/>
                  </a:ext>
                </a:extLst>
              </p:cNvPr>
              <p:cNvSpPr/>
              <p:nvPr/>
            </p:nvSpPr>
            <p:spPr bwMode="auto">
              <a:xfrm>
                <a:off x="7695281" y="3969060"/>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3" name="テキスト ボックス 2">
              <a:extLst>
                <a:ext uri="{FF2B5EF4-FFF2-40B4-BE49-F238E27FC236}">
                  <a16:creationId xmlns:a16="http://schemas.microsoft.com/office/drawing/2014/main" id="{A2282897-43BF-F361-9491-97CC5844FC39}"/>
                </a:ext>
              </a:extLst>
            </p:cNvPr>
            <p:cNvSpPr txBox="1"/>
            <p:nvPr/>
          </p:nvSpPr>
          <p:spPr>
            <a:xfrm>
              <a:off x="4245300" y="5857413"/>
              <a:ext cx="1638590" cy="338554"/>
            </a:xfrm>
            <a:prstGeom prst="rect">
              <a:avLst/>
            </a:prstGeom>
            <a:noFill/>
          </p:spPr>
          <p:txBody>
            <a:bodyPr wrap="none" rtlCol="0">
              <a:spAutoFit/>
            </a:bodyPr>
            <a:lstStyle/>
            <a:p>
              <a:r>
                <a:rPr kumimoji="1" lang="ja-JP" altLang="en-US" sz="1600"/>
                <a:t>（</a:t>
              </a:r>
              <a:r>
                <a:rPr kumimoji="1" lang="en-US" altLang="ja-JP" sz="1600" dirty="0"/>
                <a:t>R</a:t>
              </a:r>
              <a:r>
                <a:rPr kumimoji="1" lang="ja-JP" altLang="en-US" sz="1600"/>
                <a:t>６年４月施行）</a:t>
              </a:r>
            </a:p>
          </p:txBody>
        </p:sp>
      </p:grpSp>
      <p:sp>
        <p:nvSpPr>
          <p:cNvPr id="5" name="Rectangle 3">
            <a:extLst>
              <a:ext uri="{FF2B5EF4-FFF2-40B4-BE49-F238E27FC236}">
                <a16:creationId xmlns:a16="http://schemas.microsoft.com/office/drawing/2014/main" id="{BA448737-81BD-4185-FA40-FDCC8A9A6B67}"/>
              </a:ext>
            </a:extLst>
          </p:cNvPr>
          <p:cNvSpPr txBox="1">
            <a:spLocks noChangeArrowheads="1"/>
          </p:cNvSpPr>
          <p:nvPr/>
        </p:nvSpPr>
        <p:spPr bwMode="auto">
          <a:xfrm>
            <a:off x="200471" y="217104"/>
            <a:ext cx="9794429" cy="574675"/>
          </a:xfrm>
          <a:prstGeom prst="rect">
            <a:avLst/>
          </a:prstGeom>
          <a:noFill/>
          <a:ln w="9525">
            <a:noFill/>
            <a:miter lim="800000"/>
            <a:headEnd/>
            <a:tailEnd/>
          </a:ln>
        </p:spPr>
        <p:txBody>
          <a:bodyPr lIns="84368" tIns="42186" rIns="84368" bIns="42186"/>
          <a:lstStyle/>
          <a:p>
            <a:pPr eaLnBrk="1" hangingPunct="1">
              <a:lnSpc>
                <a:spcPct val="80000"/>
              </a:lnSpc>
              <a:spcBef>
                <a:spcPct val="20000"/>
              </a:spcBef>
              <a:defRPr/>
            </a:pPr>
            <a:r>
              <a:rPr lang="ja-JP" altLang="en-US" sz="3600" u="sng" spc="-100">
                <a:solidFill>
                  <a:srgbClr val="000000"/>
                </a:solidFill>
              </a:rPr>
              <a:t>障害児通所支援及び入所支援の定義変更（</a:t>
            </a:r>
            <a:r>
              <a:rPr lang="en-US" altLang="ja-JP" sz="3600" u="sng" spc="-100" dirty="0">
                <a:solidFill>
                  <a:srgbClr val="000000"/>
                </a:solidFill>
              </a:rPr>
              <a:t>R6.4</a:t>
            </a:r>
            <a:r>
              <a:rPr lang="ja-JP" altLang="en-US" sz="3600" u="sng" spc="-100">
                <a:solidFill>
                  <a:srgbClr val="000000"/>
                </a:solidFill>
              </a:rPr>
              <a:t>）</a:t>
            </a:r>
            <a:endParaRPr lang="en-US" altLang="ja-JP" sz="3600" spc="-100" dirty="0">
              <a:solidFill>
                <a:srgbClr val="000000"/>
              </a:solidFill>
            </a:endParaRPr>
          </a:p>
        </p:txBody>
      </p:sp>
      <p:sp>
        <p:nvSpPr>
          <p:cNvPr id="29" name="テキスト ボックス 28">
            <a:extLst>
              <a:ext uri="{FF2B5EF4-FFF2-40B4-BE49-F238E27FC236}">
                <a16:creationId xmlns:a16="http://schemas.microsoft.com/office/drawing/2014/main" id="{5A508B3E-9F76-DBA9-ACC8-A5788B6682D4}"/>
              </a:ext>
            </a:extLst>
          </p:cNvPr>
          <p:cNvSpPr txBox="1"/>
          <p:nvPr/>
        </p:nvSpPr>
        <p:spPr>
          <a:xfrm>
            <a:off x="4283962" y="2132341"/>
            <a:ext cx="1415772" cy="461665"/>
          </a:xfrm>
          <a:prstGeom prst="rect">
            <a:avLst/>
          </a:prstGeom>
          <a:noFill/>
          <a:ln>
            <a:solidFill>
              <a:schemeClr val="tx1"/>
            </a:solidFill>
          </a:ln>
        </p:spPr>
        <p:txBody>
          <a:bodyPr wrap="none" rtlCol="0">
            <a:spAutoFit/>
          </a:bodyPr>
          <a:lstStyle/>
          <a:p>
            <a:r>
              <a:rPr lang="ja-JP" altLang="en-US" sz="2400"/>
              <a:t>通</a:t>
            </a:r>
            <a:r>
              <a:rPr kumimoji="1" lang="ja-JP" altLang="en-US" sz="2400"/>
              <a:t>所施設</a:t>
            </a:r>
          </a:p>
        </p:txBody>
      </p:sp>
    </p:spTree>
    <p:extLst>
      <p:ext uri="{BB962C8B-B14F-4D97-AF65-F5344CB8AC3E}">
        <p14:creationId xmlns:p14="http://schemas.microsoft.com/office/powerpoint/2010/main" val="409323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B0554-F81E-8CA2-0F5E-DB9569F350B5}"/>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0BFD9283-22C0-658A-AE93-5EFBE2091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9616" y="470714"/>
            <a:ext cx="2246479" cy="6387286"/>
          </a:xfrm>
          <a:prstGeom prst="rect">
            <a:avLst/>
          </a:prstGeom>
        </p:spPr>
      </p:pic>
      <p:sp>
        <p:nvSpPr>
          <p:cNvPr id="4" name="スライド番号プレースホルダー 3">
            <a:extLst>
              <a:ext uri="{FF2B5EF4-FFF2-40B4-BE49-F238E27FC236}">
                <a16:creationId xmlns:a16="http://schemas.microsoft.com/office/drawing/2014/main" id="{EA0BD49D-8467-3107-8601-952067650E71}"/>
              </a:ext>
            </a:extLst>
          </p:cNvPr>
          <p:cNvSpPr>
            <a:spLocks noGrp="1"/>
          </p:cNvSpPr>
          <p:nvPr>
            <p:ph type="sldNum" sz="quarter" idx="12"/>
          </p:nvPr>
        </p:nvSpPr>
        <p:spPr/>
        <p:txBody>
          <a:bodyPr/>
          <a:lstStyle/>
          <a:p>
            <a:pPr>
              <a:defRPr/>
            </a:pPr>
            <a:fld id="{6EF23906-C28C-47DE-8E4F-A94606051E12}" type="slidenum">
              <a:rPr lang="en-US" altLang="ja-JP" smtClean="0">
                <a:solidFill>
                  <a:srgbClr val="000000"/>
                </a:solidFill>
              </a:rPr>
              <a:pPr>
                <a:defRPr/>
              </a:pPr>
              <a:t>18</a:t>
            </a:fld>
            <a:endParaRPr lang="en-US" altLang="ja-JP">
              <a:solidFill>
                <a:srgbClr val="000000"/>
              </a:solidFill>
            </a:endParaRPr>
          </a:p>
        </p:txBody>
      </p:sp>
      <p:sp>
        <p:nvSpPr>
          <p:cNvPr id="14" name="テキスト ボックス 13">
            <a:extLst>
              <a:ext uri="{FF2B5EF4-FFF2-40B4-BE49-F238E27FC236}">
                <a16:creationId xmlns:a16="http://schemas.microsoft.com/office/drawing/2014/main" id="{0B760D94-7D59-EBAE-D11A-D63F028E40C5}"/>
              </a:ext>
            </a:extLst>
          </p:cNvPr>
          <p:cNvSpPr txBox="1"/>
          <p:nvPr/>
        </p:nvSpPr>
        <p:spPr>
          <a:xfrm>
            <a:off x="7363287" y="132160"/>
            <a:ext cx="595035" cy="338554"/>
          </a:xfrm>
          <a:prstGeom prst="rect">
            <a:avLst/>
          </a:prstGeom>
          <a:noFill/>
        </p:spPr>
        <p:txBody>
          <a:bodyPr wrap="none" rtlCol="0">
            <a:spAutoFit/>
          </a:bodyPr>
          <a:lstStyle/>
          <a:p>
            <a:r>
              <a:rPr kumimoji="1" lang="ja-JP" altLang="en-US" sz="1600"/>
              <a:t>（新）</a:t>
            </a:r>
          </a:p>
        </p:txBody>
      </p:sp>
      <p:sp>
        <p:nvSpPr>
          <p:cNvPr id="13" name="テキスト ボックス 12">
            <a:extLst>
              <a:ext uri="{FF2B5EF4-FFF2-40B4-BE49-F238E27FC236}">
                <a16:creationId xmlns:a16="http://schemas.microsoft.com/office/drawing/2014/main" id="{D89B6DF5-8E9F-C5D3-504F-3E4CE08E59FB}"/>
              </a:ext>
            </a:extLst>
          </p:cNvPr>
          <p:cNvSpPr txBox="1"/>
          <p:nvPr/>
        </p:nvSpPr>
        <p:spPr>
          <a:xfrm>
            <a:off x="2196989" y="166100"/>
            <a:ext cx="595035" cy="338554"/>
          </a:xfrm>
          <a:prstGeom prst="rect">
            <a:avLst/>
          </a:prstGeom>
          <a:noFill/>
        </p:spPr>
        <p:txBody>
          <a:bodyPr wrap="none" rtlCol="0">
            <a:spAutoFit/>
          </a:bodyPr>
          <a:lstStyle/>
          <a:p>
            <a:r>
              <a:rPr kumimoji="1" lang="ja-JP" altLang="en-US" sz="1600"/>
              <a:t>（旧）</a:t>
            </a:r>
          </a:p>
        </p:txBody>
      </p:sp>
      <p:sp>
        <p:nvSpPr>
          <p:cNvPr id="16" name="正方形/長方形 15">
            <a:extLst>
              <a:ext uri="{FF2B5EF4-FFF2-40B4-BE49-F238E27FC236}">
                <a16:creationId xmlns:a16="http://schemas.microsoft.com/office/drawing/2014/main" id="{2933028E-24A4-8E25-1982-712E4FCD09EC}"/>
              </a:ext>
            </a:extLst>
          </p:cNvPr>
          <p:cNvSpPr/>
          <p:nvPr/>
        </p:nvSpPr>
        <p:spPr bwMode="auto">
          <a:xfrm>
            <a:off x="2398839" y="5013176"/>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7" name="正方形/長方形 16">
            <a:extLst>
              <a:ext uri="{FF2B5EF4-FFF2-40B4-BE49-F238E27FC236}">
                <a16:creationId xmlns:a16="http://schemas.microsoft.com/office/drawing/2014/main" id="{E39B74FD-9933-BF85-8DE7-BF3464DA6045}"/>
              </a:ext>
            </a:extLst>
          </p:cNvPr>
          <p:cNvSpPr/>
          <p:nvPr/>
        </p:nvSpPr>
        <p:spPr bwMode="auto">
          <a:xfrm>
            <a:off x="2092524" y="2790924"/>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8" name="正方形/長方形 17">
            <a:extLst>
              <a:ext uri="{FF2B5EF4-FFF2-40B4-BE49-F238E27FC236}">
                <a16:creationId xmlns:a16="http://schemas.microsoft.com/office/drawing/2014/main" id="{CE208330-D6BB-0544-7A2F-A58BA9E3C41D}"/>
              </a:ext>
            </a:extLst>
          </p:cNvPr>
          <p:cNvSpPr/>
          <p:nvPr/>
        </p:nvSpPr>
        <p:spPr bwMode="auto">
          <a:xfrm>
            <a:off x="1804492" y="5046416"/>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9" name="正方形/長方形 18">
            <a:extLst>
              <a:ext uri="{FF2B5EF4-FFF2-40B4-BE49-F238E27FC236}">
                <a16:creationId xmlns:a16="http://schemas.microsoft.com/office/drawing/2014/main" id="{B4A6D922-9D71-5B62-F5C1-350DD1849C80}"/>
              </a:ext>
            </a:extLst>
          </p:cNvPr>
          <p:cNvSpPr/>
          <p:nvPr/>
        </p:nvSpPr>
        <p:spPr bwMode="auto">
          <a:xfrm>
            <a:off x="1478323" y="2564786"/>
            <a:ext cx="288032" cy="468052"/>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0" name="正方形/長方形 19">
            <a:extLst>
              <a:ext uri="{FF2B5EF4-FFF2-40B4-BE49-F238E27FC236}">
                <a16:creationId xmlns:a16="http://schemas.microsoft.com/office/drawing/2014/main" id="{02A65E83-0365-AFCB-73FE-EAAFD379726F}"/>
              </a:ext>
            </a:extLst>
          </p:cNvPr>
          <p:cNvSpPr/>
          <p:nvPr/>
        </p:nvSpPr>
        <p:spPr bwMode="auto">
          <a:xfrm>
            <a:off x="1444204" y="547114"/>
            <a:ext cx="432048" cy="408476"/>
          </a:xfrm>
          <a:prstGeom prst="rect">
            <a:avLst/>
          </a:prstGeom>
          <a:solidFill>
            <a:schemeClr val="bg1"/>
          </a:solidFill>
          <a:ln w="9525" cap="flat" cmpd="sng" algn="ctr">
            <a:no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nvGrpSpPr>
          <p:cNvPr id="5" name="グループ化 4">
            <a:extLst>
              <a:ext uri="{FF2B5EF4-FFF2-40B4-BE49-F238E27FC236}">
                <a16:creationId xmlns:a16="http://schemas.microsoft.com/office/drawing/2014/main" id="{2D920EA3-1BE7-BCA6-F87D-CD88F98A7BD4}"/>
              </a:ext>
            </a:extLst>
          </p:cNvPr>
          <p:cNvGrpSpPr/>
          <p:nvPr/>
        </p:nvGrpSpPr>
        <p:grpSpPr>
          <a:xfrm>
            <a:off x="4318433" y="495245"/>
            <a:ext cx="4476695" cy="6387287"/>
            <a:chOff x="4318433" y="495245"/>
            <a:chExt cx="4476695" cy="6387287"/>
          </a:xfrm>
        </p:grpSpPr>
        <p:grpSp>
          <p:nvGrpSpPr>
            <p:cNvPr id="25" name="グループ化 24">
              <a:extLst>
                <a:ext uri="{FF2B5EF4-FFF2-40B4-BE49-F238E27FC236}">
                  <a16:creationId xmlns:a16="http://schemas.microsoft.com/office/drawing/2014/main" id="{1F80A318-05DE-0CBF-9B37-B04A5E068945}"/>
                </a:ext>
              </a:extLst>
            </p:cNvPr>
            <p:cNvGrpSpPr/>
            <p:nvPr/>
          </p:nvGrpSpPr>
          <p:grpSpPr>
            <a:xfrm>
              <a:off x="4318433" y="495245"/>
              <a:ext cx="4476695" cy="6387287"/>
              <a:chOff x="4318433" y="495245"/>
              <a:chExt cx="4476695" cy="6387287"/>
            </a:xfrm>
          </p:grpSpPr>
          <p:pic>
            <p:nvPicPr>
              <p:cNvPr id="7" name="図 6" descr="文字と絵が描かれた絵&#10;&#10;低い精度で自動的に生成された説明">
                <a:extLst>
                  <a:ext uri="{FF2B5EF4-FFF2-40B4-BE49-F238E27FC236}">
                    <a16:creationId xmlns:a16="http://schemas.microsoft.com/office/drawing/2014/main" id="{7DFB3CB1-CF23-0B43-C7B0-0ED447DEE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474" y="495245"/>
                <a:ext cx="2486654" cy="6387287"/>
              </a:xfrm>
              <a:prstGeom prst="rect">
                <a:avLst/>
              </a:prstGeom>
            </p:spPr>
          </p:pic>
          <p:sp>
            <p:nvSpPr>
              <p:cNvPr id="12" name="右矢印 11">
                <a:extLst>
                  <a:ext uri="{FF2B5EF4-FFF2-40B4-BE49-F238E27FC236}">
                    <a16:creationId xmlns:a16="http://schemas.microsoft.com/office/drawing/2014/main" id="{21AFD206-1896-5F70-1DE6-BD4B5D15828E}"/>
                  </a:ext>
                </a:extLst>
              </p:cNvPr>
              <p:cNvSpPr/>
              <p:nvPr/>
            </p:nvSpPr>
            <p:spPr bwMode="auto">
              <a:xfrm>
                <a:off x="4318433" y="2798812"/>
                <a:ext cx="1492324" cy="504056"/>
              </a:xfrm>
              <a:prstGeom prst="rightArrow">
                <a:avLst/>
              </a:prstGeom>
              <a:solidFill>
                <a:srgbClr val="99FF66"/>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5" name="テキスト ボックス 14">
                <a:extLst>
                  <a:ext uri="{FF2B5EF4-FFF2-40B4-BE49-F238E27FC236}">
                    <a16:creationId xmlns:a16="http://schemas.microsoft.com/office/drawing/2014/main" id="{42F23EE4-4E9B-47C2-9091-F227928433B2}"/>
                  </a:ext>
                </a:extLst>
              </p:cNvPr>
              <p:cNvSpPr txBox="1"/>
              <p:nvPr/>
            </p:nvSpPr>
            <p:spPr>
              <a:xfrm>
                <a:off x="4747580" y="3302868"/>
                <a:ext cx="410840" cy="2308324"/>
              </a:xfrm>
              <a:prstGeom prst="rect">
                <a:avLst/>
              </a:prstGeom>
              <a:noFill/>
            </p:spPr>
            <p:txBody>
              <a:bodyPr wrap="square" rtlCol="0">
                <a:spAutoFit/>
              </a:bodyPr>
              <a:lstStyle/>
              <a:p>
                <a:r>
                  <a:rPr kumimoji="1" lang="ja-JP" altLang="en-US" sz="1800"/>
                  <a:t>児童福祉法の改正</a:t>
                </a:r>
              </a:p>
            </p:txBody>
          </p:sp>
        </p:grpSp>
        <p:sp>
          <p:nvSpPr>
            <p:cNvPr id="23" name="正方形/長方形 22">
              <a:extLst>
                <a:ext uri="{FF2B5EF4-FFF2-40B4-BE49-F238E27FC236}">
                  <a16:creationId xmlns:a16="http://schemas.microsoft.com/office/drawing/2014/main" id="{61B37EDA-A778-51B1-8D4F-E18D8A9F3B38}"/>
                </a:ext>
              </a:extLst>
            </p:cNvPr>
            <p:cNvSpPr/>
            <p:nvPr/>
          </p:nvSpPr>
          <p:spPr bwMode="auto">
            <a:xfrm>
              <a:off x="7219414" y="4653136"/>
              <a:ext cx="287747" cy="1709619"/>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4" name="正方形/長方形 23">
              <a:extLst>
                <a:ext uri="{FF2B5EF4-FFF2-40B4-BE49-F238E27FC236}">
                  <a16:creationId xmlns:a16="http://schemas.microsoft.com/office/drawing/2014/main" id="{E5C37CD5-449D-7859-A365-78794E86D231}"/>
                </a:ext>
              </a:extLst>
            </p:cNvPr>
            <p:cNvSpPr/>
            <p:nvPr/>
          </p:nvSpPr>
          <p:spPr bwMode="auto">
            <a:xfrm>
              <a:off x="6620071" y="4191606"/>
              <a:ext cx="287747" cy="1709619"/>
            </a:xfrm>
            <a:prstGeom prst="rect">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
        <p:nvSpPr>
          <p:cNvPr id="9" name="テキスト ボックス 8">
            <a:extLst>
              <a:ext uri="{FF2B5EF4-FFF2-40B4-BE49-F238E27FC236}">
                <a16:creationId xmlns:a16="http://schemas.microsoft.com/office/drawing/2014/main" id="{F33B6A50-394E-6F8C-2571-393B2B1FB279}"/>
              </a:ext>
            </a:extLst>
          </p:cNvPr>
          <p:cNvSpPr txBox="1"/>
          <p:nvPr/>
        </p:nvSpPr>
        <p:spPr>
          <a:xfrm>
            <a:off x="4283962" y="2132341"/>
            <a:ext cx="1415772" cy="461665"/>
          </a:xfrm>
          <a:prstGeom prst="rect">
            <a:avLst/>
          </a:prstGeom>
          <a:noFill/>
          <a:ln>
            <a:solidFill>
              <a:schemeClr val="tx1"/>
            </a:solidFill>
          </a:ln>
        </p:spPr>
        <p:txBody>
          <a:bodyPr wrap="none" rtlCol="0">
            <a:spAutoFit/>
          </a:bodyPr>
          <a:lstStyle/>
          <a:p>
            <a:r>
              <a:rPr kumimoji="1" lang="ja-JP" altLang="en-US" sz="2400"/>
              <a:t>入所施設</a:t>
            </a:r>
          </a:p>
        </p:txBody>
      </p:sp>
    </p:spTree>
    <p:extLst>
      <p:ext uri="{BB962C8B-B14F-4D97-AF65-F5344CB8AC3E}">
        <p14:creationId xmlns:p14="http://schemas.microsoft.com/office/powerpoint/2010/main" val="124559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37119"/>
            <a:ext cx="8652510" cy="800100"/>
          </a:xfrm>
        </p:spPr>
        <p:txBody>
          <a:bodyPr>
            <a:normAutofit/>
          </a:bodyPr>
          <a:lstStyle/>
          <a:p>
            <a:r>
              <a:rPr kumimoji="1" lang="ja-JP" altLang="en-US" sz="4000" u="sng">
                <a:latin typeface="MS PGothic" panose="020B0600070205080204" pitchFamily="34" charset="-128"/>
                <a:ea typeface="MS PGothic" panose="020B0600070205080204" pitchFamily="34" charset="-128"/>
              </a:rPr>
              <a:t>本講義の位置づけ</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28464" y="836713"/>
            <a:ext cx="9777536" cy="5256584"/>
          </a:xfrm>
        </p:spPr>
        <p:txBody>
          <a:bodyPr>
            <a:noAutofit/>
          </a:bodyPr>
          <a:lstStyle/>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本研修は、相談支援専門員（障害児相談支援）と児童発達支援管理責任者が合同で学ぶ場であり、協働を念頭に共通するこどもと家族に寄り添う基本的な姿勢を確認する意図がある。</a:t>
            </a:r>
          </a:p>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そのうえで、本講義は最初の講義であり、まず「障害児支援とは何か」という初歩的で基本的な内容を再確認することがねらいとなっている。</a:t>
            </a:r>
            <a:endParaRPr lang="en-US" altLang="ja-JP" sz="2800" dirty="0">
              <a:latin typeface="MS PGothic" panose="020B0600070205080204" pitchFamily="34" charset="-128"/>
              <a:ea typeface="MS PGothic" panose="020B0600070205080204" pitchFamily="34" charset="-128"/>
            </a:endParaRPr>
          </a:p>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障害児は「こども」であり、こどもまんなかの支援を提供することが重要であることを伝える</a:t>
            </a:r>
            <a:endParaRPr lang="en-US" altLang="ja-JP" sz="2800" dirty="0">
              <a:latin typeface="MS PGothic" panose="020B0600070205080204" pitchFamily="34" charset="-128"/>
              <a:ea typeface="MS PGothic" panose="020B0600070205080204" pitchFamily="34" charset="-128"/>
            </a:endParaRPr>
          </a:p>
          <a:p>
            <a:pPr marL="404813" indent="-404813">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そのために重要となる法令遵守の視点、権利の保障や擁護の視点について概観する</a:t>
            </a:r>
            <a:endParaRPr lang="en-US" altLang="ja-JP" sz="2800" dirty="0">
              <a:latin typeface="MS PGothic" panose="020B0600070205080204" pitchFamily="34" charset="-128"/>
              <a:ea typeface="MS PGothic" panose="020B0600070205080204" pitchFamily="34" charset="-128"/>
            </a:endParaRPr>
          </a:p>
          <a:p>
            <a:pPr marL="404813" indent="-404813">
              <a:buNone/>
            </a:pPr>
            <a:r>
              <a:rPr kumimoji="1" lang="ja-JP" altLang="en-US" sz="2800">
                <a:latin typeface="MS PGothic" panose="020B0600070205080204" pitchFamily="34" charset="-128"/>
                <a:ea typeface="MS PGothic" panose="020B0600070205080204" pitchFamily="34" charset="-128"/>
              </a:rPr>
              <a:t>◎</a:t>
            </a:r>
            <a:r>
              <a:rPr kumimoji="1" lang="en-US" altLang="ja-JP" sz="2800" dirty="0">
                <a:latin typeface="MS PGothic" panose="020B0600070205080204" pitchFamily="34" charset="-128"/>
                <a:ea typeface="MS PGothic" panose="020B0600070205080204" pitchFamily="34" charset="-128"/>
              </a:rPr>
              <a:t> </a:t>
            </a:r>
            <a:r>
              <a:rPr kumimoji="1" lang="ja-JP" altLang="en-US" sz="2800">
                <a:latin typeface="MS PGothic" panose="020B0600070205080204" pitchFamily="34" charset="-128"/>
                <a:ea typeface="MS PGothic" panose="020B0600070205080204" pitchFamily="34" charset="-128"/>
              </a:rPr>
              <a:t>本講義の基本的姿勢をベースに、以降の講義につなげる</a:t>
            </a:r>
            <a:endParaRPr kumimoji="1" lang="en-US" altLang="ja-JP" sz="28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Tree>
    <p:extLst>
      <p:ext uri="{BB962C8B-B14F-4D97-AF65-F5344CB8AC3E}">
        <p14:creationId xmlns:p14="http://schemas.microsoft.com/office/powerpoint/2010/main" val="2202927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12419"/>
            <a:ext cx="9906000" cy="581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en-US" altLang="ja-JP" sz="2000" dirty="0">
                <a:latin typeface="MS PGothic" panose="020B0600070205080204" pitchFamily="34" charset="-128"/>
                <a:ea typeface="MS PGothic" panose="020B0600070205080204" pitchFamily="34" charset="-128"/>
              </a:rPr>
              <a:t>⑤ </a:t>
            </a:r>
            <a:r>
              <a:rPr lang="ja-JP" altLang="en-US" sz="2000">
                <a:latin typeface="MS PGothic" panose="020B0600070205080204" pitchFamily="34" charset="-128"/>
                <a:ea typeface="MS PGothic" panose="020B0600070205080204" pitchFamily="34" charset="-128"/>
              </a:rPr>
              <a:t>この法律で、</a:t>
            </a:r>
            <a:r>
              <a:rPr lang="ja-JP" altLang="en-US" sz="2000" u="sng">
                <a:solidFill>
                  <a:srgbClr val="FF0000"/>
                </a:solidFill>
                <a:latin typeface="MS PGothic" panose="020B0600070205080204" pitchFamily="34" charset="-128"/>
                <a:ea typeface="MS PGothic" panose="020B0600070205080204" pitchFamily="34" charset="-128"/>
              </a:rPr>
              <a:t>保育所等訪問支援</a:t>
            </a:r>
            <a:r>
              <a:rPr lang="ja-JP" altLang="en-US" sz="2000">
                <a:latin typeface="MS PGothic" panose="020B0600070205080204" pitchFamily="34" charset="-128"/>
                <a:ea typeface="MS PGothic" panose="020B0600070205080204" pitchFamily="34" charset="-128"/>
              </a:rPr>
              <a:t>とは、保育所その他の児童が集団生活を営む施設として内閣府令で定めるものに通う障害児又は乳児院その他の児童が集団生活を営む施設として内閣府令で定めるものに入所する障害児につき、当該施設を訪問し、当該施設における障害児以外の児童との集団生活への適応のための専門的な支援その他の便宜を供与することをいう。</a:t>
            </a:r>
          </a:p>
          <a:p>
            <a:pPr marL="185738" indent="-185738"/>
            <a:endParaRPr lang="en-US" altLang="ja-JP" sz="2000" dirty="0">
              <a:latin typeface="MS PGothic" panose="020B0600070205080204" pitchFamily="34" charset="-128"/>
              <a:ea typeface="MS PGothic" panose="020B0600070205080204" pitchFamily="34" charset="-128"/>
            </a:endParaRPr>
          </a:p>
          <a:p>
            <a:pPr marL="185738" indent="-185738"/>
            <a:endParaRPr lang="en-US" altLang="ja-JP" sz="1400" dirty="0">
              <a:latin typeface="MS PGothic" panose="020B0600070205080204" pitchFamily="34" charset="-128"/>
              <a:ea typeface="MS PGothic" panose="020B0600070205080204" pitchFamily="34" charset="-128"/>
            </a:endParaRPr>
          </a:p>
          <a:p>
            <a:pPr marL="185738" indent="-185738"/>
            <a:endParaRPr lang="en-US" altLang="ja-JP" sz="1400" dirty="0">
              <a:latin typeface="MS PGothic" panose="020B0600070205080204" pitchFamily="34" charset="-128"/>
              <a:ea typeface="MS PGothic" panose="020B0600070205080204" pitchFamily="34" charset="-128"/>
            </a:endParaRPr>
          </a:p>
          <a:p>
            <a:pPr marL="185738" indent="-185738"/>
            <a:endParaRPr lang="en-US" altLang="ja-JP" sz="1800" dirty="0">
              <a:latin typeface="MS PGothic" panose="020B0600070205080204" pitchFamily="34" charset="-128"/>
              <a:ea typeface="MS PGothic" panose="020B0600070205080204" pitchFamily="34" charset="-128"/>
            </a:endParaRPr>
          </a:p>
          <a:p>
            <a:pPr marL="185738" indent="-185738"/>
            <a:r>
              <a:rPr lang="en-US" altLang="ja-JP" sz="2000" dirty="0">
                <a:latin typeface="MS PGothic" panose="020B0600070205080204" pitchFamily="34" charset="-128"/>
                <a:ea typeface="MS PGothic" panose="020B0600070205080204" pitchFamily="34" charset="-128"/>
              </a:rPr>
              <a:t>⑥ </a:t>
            </a:r>
            <a:r>
              <a:rPr lang="ja-JP" altLang="en-US" sz="2000">
                <a:latin typeface="MS PGothic" panose="020B0600070205080204" pitchFamily="34" charset="-128"/>
                <a:ea typeface="MS PGothic" panose="020B0600070205080204" pitchFamily="34" charset="-128"/>
              </a:rPr>
              <a:t>この法律で、</a:t>
            </a:r>
            <a:r>
              <a:rPr lang="ja-JP" altLang="en-US" sz="2000" u="sng">
                <a:solidFill>
                  <a:srgbClr val="FF0000"/>
                </a:solidFill>
                <a:latin typeface="MS PGothic" panose="020B0600070205080204" pitchFamily="34" charset="-128"/>
                <a:ea typeface="MS PGothic" panose="020B0600070205080204" pitchFamily="34" charset="-128"/>
              </a:rPr>
              <a:t>障害児相談支援</a:t>
            </a:r>
            <a:r>
              <a:rPr lang="ja-JP" altLang="en-US" sz="2000">
                <a:latin typeface="MS PGothic" panose="020B0600070205080204" pitchFamily="34" charset="-128"/>
                <a:ea typeface="MS PGothic" panose="020B0600070205080204" pitchFamily="34" charset="-128"/>
              </a:rPr>
              <a:t>とは、障害児支援利用援助及び継続障害児支援利用援助を行うことをいい、障害児相談支援事業とは、障害児相談支援を行う事業をいう。</a:t>
            </a:r>
            <a:endParaRPr lang="ja-JP" altLang="en-US" sz="900">
              <a:latin typeface="MS PGothic" panose="020B0600070205080204" pitchFamily="34" charset="-128"/>
              <a:ea typeface="MS PGothic" panose="020B0600070205080204" pitchFamily="34" charset="-128"/>
            </a:endParaRPr>
          </a:p>
          <a:p>
            <a:pPr marL="185738" indent="-185738"/>
            <a:r>
              <a:rPr lang="en-US" altLang="ja-JP" sz="2000" dirty="0">
                <a:latin typeface="MS PGothic" panose="020B0600070205080204" pitchFamily="34" charset="-128"/>
                <a:ea typeface="MS PGothic" panose="020B0600070205080204" pitchFamily="34" charset="-128"/>
              </a:rPr>
              <a:t>⑦ </a:t>
            </a:r>
            <a:r>
              <a:rPr lang="ja-JP" altLang="en-US" sz="2000">
                <a:latin typeface="MS PGothic" panose="020B0600070205080204" pitchFamily="34" charset="-128"/>
                <a:ea typeface="MS PGothic" panose="020B0600070205080204" pitchFamily="34" charset="-128"/>
              </a:rPr>
              <a:t>この法律で、</a:t>
            </a:r>
            <a:r>
              <a:rPr lang="ja-JP" altLang="en-US" sz="2000" u="sng">
                <a:solidFill>
                  <a:srgbClr val="FF0000"/>
                </a:solidFill>
                <a:latin typeface="MS PGothic" panose="020B0600070205080204" pitchFamily="34" charset="-128"/>
                <a:ea typeface="MS PGothic" panose="020B0600070205080204" pitchFamily="34" charset="-128"/>
              </a:rPr>
              <a:t>障害児支援利用援助</a:t>
            </a:r>
            <a:r>
              <a:rPr lang="ja-JP" altLang="en-US" sz="2000">
                <a:latin typeface="MS PGothic" panose="020B0600070205080204" pitchFamily="34" charset="-128"/>
                <a:ea typeface="MS PGothic" panose="020B0600070205080204" pitchFamily="34" charset="-128"/>
              </a:rPr>
              <a:t>とは、第二十一条の五の六第一項又は第二十一条の五の八第一項の申請に係る障害児の心身の状況、その置かれている環境、当該障害児又はその保護者の障害児通所支援の利用に関する意向その他の事情を勘案し、利用する障害児通所支援の種類及び内容その他の内閣府令で定める事項を定めた計画を作成し、第二十一条の五の五第一項に規定する通所給付決定（次項において「通所給付決定」という。）又は第二十一条の五の八第二項に規定する通所給付決定の変更の決定（次項において「通所給付決定の変更の決定」という。）（以下この条及び第二十四条の二十六第一項第一号において「給付決定等」と総称する。）が行われた後に、第二十一条の五の三第一項に規定する指定障害児通所支援事業者その他の者（次項において「関係者」という。）との連絡調整その他の便宜を供与するとともに、当該給付決定等に係る障害児通所支援の種類及び内容、これを担当する者その他の内閣府令で定める事項を記載した計画を作成することをいう。</a:t>
            </a:r>
          </a:p>
        </p:txBody>
      </p:sp>
      <p:sp>
        <p:nvSpPr>
          <p:cNvPr id="2" name="スライド番号プレースホルダー 9">
            <a:extLst>
              <a:ext uri="{FF2B5EF4-FFF2-40B4-BE49-F238E27FC236}">
                <a16:creationId xmlns:a16="http://schemas.microsoft.com/office/drawing/2014/main" id="{C0AE1F40-C2D0-3DB3-1F5D-C27EE361FC6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
        <p:nvSpPr>
          <p:cNvPr id="4" name="四角形吹き出し 3">
            <a:extLst>
              <a:ext uri="{FF2B5EF4-FFF2-40B4-BE49-F238E27FC236}">
                <a16:creationId xmlns:a16="http://schemas.microsoft.com/office/drawing/2014/main" id="{5A976FD3-8029-A212-69BD-E50966D6C339}"/>
              </a:ext>
            </a:extLst>
          </p:cNvPr>
          <p:cNvSpPr/>
          <p:nvPr/>
        </p:nvSpPr>
        <p:spPr bwMode="auto">
          <a:xfrm>
            <a:off x="533605" y="1556792"/>
            <a:ext cx="8838790" cy="957316"/>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a:ln>
                  <a:noFill/>
                </a:ln>
                <a:solidFill>
                  <a:srgbClr val="FF0000"/>
                </a:solidFill>
                <a:effectLst/>
                <a:ea typeface="ＭＳ Ｐゴシック" pitchFamily="50" charset="-128"/>
              </a:rPr>
              <a:t>・利用形態・手続きは、「サービス」だが</a:t>
            </a:r>
            <a:r>
              <a:rPr kumimoji="1" lang="en-US" altLang="ja-JP" sz="2000" b="0" i="0" u="none" strike="noStrike" cap="none" normalizeH="0" baseline="0" dirty="0">
                <a:ln>
                  <a:noFill/>
                </a:ln>
                <a:solidFill>
                  <a:srgbClr val="FF0000"/>
                </a:solidFill>
                <a:effectLst/>
                <a:ea typeface="ＭＳ Ｐゴシック" pitchFamily="50" charset="-128"/>
              </a:rPr>
              <a:t>…</a:t>
            </a: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・児童福祉法上は、「支援」や「事業」という用語を用いている（放デイを除く）</a:t>
            </a:r>
            <a:endParaRPr lang="en-US" altLang="ja-JP" sz="2000" dirty="0">
              <a:solidFill>
                <a:srgbClr val="FF0000"/>
              </a:solidFill>
              <a:ea typeface="ＭＳ Ｐゴシック" pitchFamily="50" charset="-128"/>
            </a:endParaRPr>
          </a:p>
          <a:p>
            <a:pPr marL="452438" marR="0" indent="-452438" algn="l" defTabSz="873125" rtl="0" eaLnBrk="1" fontAlgn="base" latinLnBrk="0" hangingPunct="1">
              <a:lnSpc>
                <a:spcPct val="100000"/>
              </a:lnSpc>
              <a:spcBef>
                <a:spcPct val="0"/>
              </a:spcBef>
              <a:spcAft>
                <a:spcPct val="0"/>
              </a:spcAft>
              <a:buClrTx/>
              <a:buSzTx/>
              <a:buFontTx/>
              <a:buNone/>
            </a:pPr>
            <a:r>
              <a:rPr lang="ja-JP" altLang="en-US" sz="2000">
                <a:solidFill>
                  <a:srgbClr val="FF0000"/>
                </a:solidFill>
                <a:ea typeface="ＭＳ Ｐゴシック" pitchFamily="50" charset="-128"/>
              </a:rPr>
              <a:t>　⇒</a:t>
            </a:r>
            <a:r>
              <a:rPr lang="en-US" altLang="ja-JP" sz="2000" dirty="0">
                <a:solidFill>
                  <a:srgbClr val="FF0000"/>
                </a:solidFill>
                <a:ea typeface="ＭＳ Ｐゴシック" pitchFamily="50" charset="-128"/>
              </a:rPr>
              <a:t> </a:t>
            </a:r>
            <a:r>
              <a:rPr kumimoji="1" lang="ja-JP" altLang="en-US" sz="2000" b="0" i="0" u="none" strike="noStrike" cap="none" normalizeH="0" baseline="0">
                <a:ln>
                  <a:noFill/>
                </a:ln>
                <a:solidFill>
                  <a:srgbClr val="FF0000"/>
                </a:solidFill>
                <a:effectLst/>
                <a:ea typeface="ＭＳ Ｐゴシック" pitchFamily="50" charset="-128"/>
              </a:rPr>
              <a:t>必要な支援を児童や家族に届ける責務があると読み取れる</a:t>
            </a:r>
            <a:endParaRPr kumimoji="1" lang="en-US" altLang="ja-JP" sz="2000" b="0" i="0" u="none" strike="noStrike" cap="none" normalizeH="0" baseline="0" dirty="0">
              <a:ln>
                <a:noFill/>
              </a:ln>
              <a:solidFill>
                <a:srgbClr val="FF0000"/>
              </a:solidFill>
              <a:effectLst/>
              <a:ea typeface="ＭＳ Ｐゴシック" pitchFamily="50" charset="-128"/>
            </a:endParaRPr>
          </a:p>
        </p:txBody>
      </p:sp>
    </p:spTree>
    <p:extLst>
      <p:ext uri="{BB962C8B-B14F-4D97-AF65-F5344CB8AC3E}">
        <p14:creationId xmlns:p14="http://schemas.microsoft.com/office/powerpoint/2010/main" val="10644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1"/>
          <p:cNvSpPr>
            <a:spLocks noChangeArrowheads="1"/>
          </p:cNvSpPr>
          <p:nvPr/>
        </p:nvSpPr>
        <p:spPr bwMode="auto">
          <a:xfrm>
            <a:off x="0" y="116632"/>
            <a:ext cx="9906000"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r>
              <a:rPr lang="en-US" altLang="ja-JP" sz="2000" dirty="0">
                <a:latin typeface="MS PGothic" panose="020B0600070205080204" pitchFamily="34" charset="-128"/>
                <a:ea typeface="MS PGothic" panose="020B0600070205080204" pitchFamily="34" charset="-128"/>
              </a:rPr>
              <a:t>⑧ </a:t>
            </a:r>
            <a:r>
              <a:rPr lang="ja-JP" altLang="en-US" sz="2000">
                <a:latin typeface="MS PGothic" panose="020B0600070205080204" pitchFamily="34" charset="-128"/>
                <a:ea typeface="MS PGothic" panose="020B0600070205080204" pitchFamily="34" charset="-128"/>
              </a:rPr>
              <a:t>この法律で、</a:t>
            </a:r>
            <a:r>
              <a:rPr lang="ja-JP" altLang="en-US" sz="2000" u="sng">
                <a:solidFill>
                  <a:srgbClr val="FF0000"/>
                </a:solidFill>
                <a:latin typeface="MS PGothic" panose="020B0600070205080204" pitchFamily="34" charset="-128"/>
                <a:ea typeface="MS PGothic" panose="020B0600070205080204" pitchFamily="34" charset="-128"/>
              </a:rPr>
              <a:t>継続障害児支援利用援助</a:t>
            </a:r>
            <a:r>
              <a:rPr lang="ja-JP" altLang="en-US" sz="2000">
                <a:latin typeface="MS PGothic" panose="020B0600070205080204" pitchFamily="34" charset="-128"/>
                <a:ea typeface="MS PGothic" panose="020B0600070205080204" pitchFamily="34" charset="-128"/>
              </a:rPr>
              <a:t>とは、通所給付決定に係る障害児の保護者（以下「通所給付決定保護者」という。）が、第二十一条の五の七第八項に規定する通所給付決定の有効期間内において、継続して障害児通所支援を適切に利用することができるよう、当該通所給付決定に係る障害児支援利用計画（この項の規定により変更されたものを含む。）が適切であるかどうかにつき、内閣府令で定める期間ごとに、当該通所給付決定保護者の障害児通所支援の利用状況を検証し、その結果及び当該通所給付決定に係る障害児の心身の状況、その置かれている環境、当該障害児又はその保護者の障害児通所支援の利用に関する意向その他の事情を勘案し、障害児支援利用計画の見直しを行い、その結果に基づき、次のいずれかの便宜の供与を行うことをいう。</a:t>
            </a:r>
          </a:p>
          <a:p>
            <a:pPr marL="766763" indent="-314325"/>
            <a:r>
              <a:rPr lang="ja-JP" altLang="en-US" sz="2000">
                <a:latin typeface="MS PGothic" panose="020B0600070205080204" pitchFamily="34" charset="-128"/>
                <a:ea typeface="MS PGothic" panose="020B0600070205080204" pitchFamily="34" charset="-128"/>
              </a:rPr>
              <a:t>一</a:t>
            </a:r>
            <a:r>
              <a:rPr lang="en-US" altLang="ja-JP" sz="2000" dirty="0">
                <a:latin typeface="MS PGothic" panose="020B0600070205080204" pitchFamily="34" charset="-128"/>
                <a:ea typeface="MS PGothic" panose="020B0600070205080204" pitchFamily="34" charset="-128"/>
              </a:rPr>
              <a:t> </a:t>
            </a:r>
            <a:r>
              <a:rPr lang="ja-JP" altLang="en-US" sz="2000">
                <a:latin typeface="MS PGothic" panose="020B0600070205080204" pitchFamily="34" charset="-128"/>
                <a:ea typeface="MS PGothic" panose="020B0600070205080204" pitchFamily="34" charset="-128"/>
              </a:rPr>
              <a:t>障害児支援利用計画を変更するとともに、関係者との連絡調整その他の便宜の供与を行うこと。</a:t>
            </a:r>
          </a:p>
          <a:p>
            <a:pPr marL="766763" indent="-314325"/>
            <a:r>
              <a:rPr lang="ja-JP" altLang="en-US" sz="2000">
                <a:latin typeface="MS PGothic" panose="020B0600070205080204" pitchFamily="34" charset="-128"/>
                <a:ea typeface="MS PGothic" panose="020B0600070205080204" pitchFamily="34" charset="-128"/>
              </a:rPr>
              <a:t>二</a:t>
            </a:r>
            <a:r>
              <a:rPr lang="en-US" altLang="ja-JP" sz="2000" dirty="0">
                <a:latin typeface="MS PGothic" panose="020B0600070205080204" pitchFamily="34" charset="-128"/>
                <a:ea typeface="MS PGothic" panose="020B0600070205080204" pitchFamily="34" charset="-128"/>
              </a:rPr>
              <a:t> </a:t>
            </a:r>
            <a:r>
              <a:rPr lang="ja-JP" altLang="en-US" sz="2000">
                <a:latin typeface="MS PGothic" panose="020B0600070205080204" pitchFamily="34" charset="-128"/>
                <a:ea typeface="MS PGothic" panose="020B0600070205080204" pitchFamily="34" charset="-128"/>
              </a:rPr>
              <a:t>新たな通所給付決定又は通所給付決定の変更の決定が必要であると認められる場合において、当該給付決定等に係る障害児の保護者に対し、給付決定等に係る申請の勧奨を行うこと。記載した計画（次項において「障害児支援利用計画」という。）を作成することをいう。</a:t>
            </a:r>
            <a:endParaRPr lang="en-US" altLang="ja-JP" sz="2000" dirty="0">
              <a:latin typeface="MS PGothic" panose="020B0600070205080204" pitchFamily="34" charset="-128"/>
              <a:ea typeface="MS PGothic" panose="020B0600070205080204" pitchFamily="34" charset="-128"/>
            </a:endParaRPr>
          </a:p>
          <a:p>
            <a:pPr marL="185738" indent="-185738"/>
            <a:endParaRPr lang="ja-JP" altLang="en-US" sz="200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C0AE1F40-C2D0-3DB3-1F5D-C27EE361FC6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
        <p:nvSpPr>
          <p:cNvPr id="4" name="四角形吹き出し 3">
            <a:extLst>
              <a:ext uri="{FF2B5EF4-FFF2-40B4-BE49-F238E27FC236}">
                <a16:creationId xmlns:a16="http://schemas.microsoft.com/office/drawing/2014/main" id="{86999311-56C0-2296-B078-237E00FC150F}"/>
              </a:ext>
            </a:extLst>
          </p:cNvPr>
          <p:cNvSpPr/>
          <p:nvPr/>
        </p:nvSpPr>
        <p:spPr bwMode="auto">
          <a:xfrm>
            <a:off x="142984" y="4854252"/>
            <a:ext cx="9620032" cy="1584176"/>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ctr" anchorCtr="0" compatLnSpc="1">
            <a:prstTxWarp prst="textNoShape">
              <a:avLst/>
            </a:prstTxWarp>
          </a:bodyPr>
          <a:lstStyle/>
          <a:p>
            <a:pPr marL="119063" marR="0" indent="-119063" algn="l" defTabSz="873125" rtl="0" eaLnBrk="1" fontAlgn="base" latinLnBrk="0" hangingPunct="1">
              <a:lnSpc>
                <a:spcPct val="100000"/>
              </a:lnSpc>
              <a:spcBef>
                <a:spcPts val="600"/>
              </a:spcBef>
              <a:spcAft>
                <a:spcPct val="0"/>
              </a:spcAft>
              <a:buClrTx/>
              <a:buSzTx/>
              <a:buFontTx/>
              <a:buNone/>
              <a:tabLst/>
            </a:pPr>
            <a:r>
              <a:rPr kumimoji="1" lang="ja-JP" altLang="en-US" sz="2000" b="0" i="0" u="none" strike="noStrike" cap="none" normalizeH="0" baseline="0">
                <a:ln>
                  <a:noFill/>
                </a:ln>
                <a:solidFill>
                  <a:srgbClr val="FF0000"/>
                </a:solidFill>
                <a:effectLst/>
                <a:ea typeface="ＭＳ Ｐゴシック" pitchFamily="50" charset="-128"/>
              </a:rPr>
              <a:t>・障害児相談支援について、児童福祉法で手続き、</a:t>
            </a:r>
            <a:r>
              <a:rPr lang="ja-JP" altLang="en-US" sz="2000">
                <a:solidFill>
                  <a:srgbClr val="FF0000"/>
                </a:solidFill>
                <a:ea typeface="ＭＳ Ｐゴシック" pitchFamily="50" charset="-128"/>
              </a:rPr>
              <a:t>プロセス</a:t>
            </a:r>
            <a:r>
              <a:rPr kumimoji="1" lang="ja-JP" altLang="en-US" sz="2000" b="0" i="0" u="none" strike="noStrike" cap="none" normalizeH="0" baseline="0">
                <a:ln>
                  <a:noFill/>
                </a:ln>
                <a:solidFill>
                  <a:srgbClr val="FF0000"/>
                </a:solidFill>
                <a:effectLst/>
                <a:ea typeface="ＭＳ Ｐゴシック" pitchFamily="50" charset="-128"/>
              </a:rPr>
              <a:t>、業務内容を定義している</a:t>
            </a:r>
            <a:endParaRPr kumimoji="1" lang="en-US" altLang="ja-JP" sz="2000" b="0" i="0" u="none" strike="noStrike" cap="none" normalizeH="0" baseline="0" dirty="0">
              <a:ln>
                <a:noFill/>
              </a:ln>
              <a:solidFill>
                <a:srgbClr val="FF0000"/>
              </a:solidFill>
              <a:effectLst/>
              <a:ea typeface="ＭＳ Ｐゴシック" pitchFamily="50" charset="-128"/>
            </a:endParaRPr>
          </a:p>
          <a:p>
            <a:pPr marL="119063" marR="0" indent="-119063" algn="l" defTabSz="873125" rtl="0" eaLnBrk="1" fontAlgn="base" latinLnBrk="0" hangingPunct="1">
              <a:lnSpc>
                <a:spcPct val="100000"/>
              </a:lnSpc>
              <a:spcBef>
                <a:spcPts val="300"/>
              </a:spcBef>
              <a:spcAft>
                <a:spcPct val="0"/>
              </a:spcAft>
              <a:buClrTx/>
              <a:buSzTx/>
              <a:buFontTx/>
              <a:buNone/>
              <a:tabLst/>
            </a:pPr>
            <a:r>
              <a:rPr lang="ja-JP" altLang="en-US" sz="2000">
                <a:solidFill>
                  <a:srgbClr val="FF0000"/>
                </a:solidFill>
                <a:ea typeface="ＭＳ Ｐゴシック" pitchFamily="50" charset="-128"/>
              </a:rPr>
              <a:t>・基本相談は、規定されていない</a:t>
            </a:r>
            <a:endParaRPr lang="en-US" altLang="ja-JP" sz="2000" dirty="0">
              <a:solidFill>
                <a:srgbClr val="FF0000"/>
              </a:solidFill>
              <a:ea typeface="ＭＳ Ｐゴシック" pitchFamily="50" charset="-128"/>
            </a:endParaRPr>
          </a:p>
          <a:p>
            <a:pPr marL="119063" marR="0" indent="-119063" algn="l" defTabSz="873125" rtl="0" eaLnBrk="1" fontAlgn="base" latinLnBrk="0" hangingPunct="1">
              <a:lnSpc>
                <a:spcPct val="100000"/>
              </a:lnSpc>
              <a:spcBef>
                <a:spcPts val="300"/>
              </a:spcBef>
              <a:spcAft>
                <a:spcPct val="0"/>
              </a:spcAft>
              <a:buClrTx/>
              <a:buSzTx/>
              <a:buFontTx/>
              <a:buNone/>
              <a:tabLst/>
            </a:pPr>
            <a:r>
              <a:rPr lang="ja-JP" altLang="en-US" sz="2000">
                <a:solidFill>
                  <a:srgbClr val="FF0000"/>
                </a:solidFill>
                <a:ea typeface="ＭＳ Ｐゴシック" pitchFamily="50" charset="-128"/>
              </a:rPr>
              <a:t>・プロセスは、実際とはかなりズレがある。</a:t>
            </a:r>
            <a:endParaRPr lang="en-US" altLang="ja-JP" sz="2000" dirty="0">
              <a:solidFill>
                <a:srgbClr val="FF0000"/>
              </a:solidFill>
              <a:ea typeface="ＭＳ Ｐゴシック" pitchFamily="50" charset="-128"/>
            </a:endParaRPr>
          </a:p>
          <a:p>
            <a:pPr marL="119063" marR="0" indent="-119063" algn="l" defTabSz="873125" rtl="0" eaLnBrk="1" fontAlgn="base" latinLnBrk="0" hangingPunct="1">
              <a:lnSpc>
                <a:spcPct val="100000"/>
              </a:lnSpc>
              <a:spcBef>
                <a:spcPts val="300"/>
              </a:spcBef>
              <a:spcAft>
                <a:spcPct val="0"/>
              </a:spcAft>
              <a:buClrTx/>
              <a:buSzTx/>
              <a:buFontTx/>
              <a:buNone/>
              <a:tabLst/>
            </a:pPr>
            <a:r>
              <a:rPr lang="ja-JP" altLang="en-US" sz="2000">
                <a:solidFill>
                  <a:srgbClr val="FF0000"/>
                </a:solidFill>
                <a:ea typeface="ＭＳ Ｐゴシック" pitchFamily="50" charset="-128"/>
              </a:rPr>
              <a:t>・</a:t>
            </a:r>
            <a:r>
              <a:rPr kumimoji="1" lang="ja-JP" altLang="en-US" sz="2000" b="0" i="0" u="none" strike="noStrike" cap="none" normalizeH="0" baseline="0">
                <a:ln>
                  <a:noFill/>
                </a:ln>
                <a:solidFill>
                  <a:srgbClr val="FF0000"/>
                </a:solidFill>
                <a:effectLst/>
                <a:ea typeface="ＭＳ Ｐゴシック" pitchFamily="50" charset="-128"/>
              </a:rPr>
              <a:t>地域によっては、セルフプランも依然として推奨されている（？）</a:t>
            </a:r>
          </a:p>
        </p:txBody>
      </p:sp>
    </p:spTree>
    <p:extLst>
      <p:ext uri="{BB962C8B-B14F-4D97-AF65-F5344CB8AC3E}">
        <p14:creationId xmlns:p14="http://schemas.microsoft.com/office/powerpoint/2010/main" val="10350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464" y="492096"/>
            <a:ext cx="9764013" cy="1585049"/>
          </a:xfrm>
        </p:spPr>
        <p:txBody>
          <a:bodyPr>
            <a:noAutofit/>
          </a:bodyPr>
          <a:lstStyle/>
          <a:p>
            <a:pPr marL="0" indent="0">
              <a:buNone/>
            </a:pPr>
            <a:r>
              <a:rPr lang="ja-JP" altLang="en-US" sz="2000" b="1" u="sng"/>
              <a:t>児童福祉法第２６条第１項　</a:t>
            </a:r>
            <a:r>
              <a:rPr lang="en-US" altLang="ja-JP" sz="2000" b="1" u="sng" dirty="0"/>
              <a:t>【</a:t>
            </a:r>
            <a:r>
              <a:rPr lang="ja-JP" altLang="en-US" sz="2000" b="1" u="sng"/>
              <a:t>抜粋</a:t>
            </a:r>
            <a:r>
              <a:rPr lang="en-US" altLang="ja-JP" sz="2000" b="1" u="sng" dirty="0"/>
              <a:t>】</a:t>
            </a:r>
          </a:p>
          <a:p>
            <a:pPr marL="0" indent="0">
              <a:buNone/>
            </a:pPr>
            <a:r>
              <a:rPr lang="en-US" altLang="ja-JP" sz="1800" dirty="0"/>
              <a:t>  </a:t>
            </a:r>
            <a:r>
              <a:rPr lang="ja-JP" altLang="en-US" sz="1800"/>
              <a:t>児童相談所長は</a:t>
            </a:r>
            <a:r>
              <a:rPr lang="en-US" altLang="ja-JP" sz="1800" dirty="0"/>
              <a:t>､</a:t>
            </a:r>
            <a:r>
              <a:rPr lang="ja-JP" altLang="en-US" sz="1800" u="sng"/>
              <a:t>第二十五条第一項</a:t>
            </a:r>
            <a:r>
              <a:rPr lang="ja-JP" altLang="en-US" sz="1800"/>
              <a:t>の規定による</a:t>
            </a:r>
            <a:r>
              <a:rPr lang="ja-JP" altLang="en-US" sz="1800" u="sng"/>
              <a:t>通告</a:t>
            </a:r>
            <a:r>
              <a:rPr lang="ja-JP" altLang="en-US" sz="1800"/>
              <a:t>を受けた児童</a:t>
            </a:r>
            <a:r>
              <a:rPr lang="en-US" altLang="ja-JP" sz="1800" dirty="0"/>
              <a:t>､</a:t>
            </a:r>
            <a:r>
              <a:rPr lang="ja-JP" altLang="en-US" sz="1800" u="sng"/>
              <a:t>第二十五条の七第一項第一号</a:t>
            </a:r>
            <a:r>
              <a:rPr lang="ja-JP" altLang="en-US" sz="1800"/>
              <a:t>若しくは</a:t>
            </a:r>
            <a:r>
              <a:rPr lang="ja-JP" altLang="en-US" sz="1800" u="sng"/>
              <a:t>第二項第一号</a:t>
            </a:r>
            <a:r>
              <a:rPr lang="en-US" altLang="ja-JP" sz="1800" dirty="0"/>
              <a:t>､</a:t>
            </a:r>
            <a:r>
              <a:rPr lang="ja-JP" altLang="en-US" sz="1800" u="sng"/>
              <a:t>前条第一号</a:t>
            </a:r>
            <a:r>
              <a:rPr lang="ja-JP" altLang="en-US" sz="1800"/>
              <a:t>又は</a:t>
            </a:r>
            <a:r>
              <a:rPr lang="ja-JP" altLang="en-US" sz="1800" u="sng"/>
              <a:t>少年法第六条の六第一項</a:t>
            </a:r>
            <a:r>
              <a:rPr lang="ja-JP" altLang="en-US" sz="1800"/>
              <a:t>若しくは</a:t>
            </a:r>
            <a:r>
              <a:rPr lang="ja-JP" altLang="en-US" sz="1800" u="sng"/>
              <a:t>第十八条第一項</a:t>
            </a:r>
            <a:r>
              <a:rPr lang="ja-JP" altLang="en-US" sz="1800"/>
              <a:t>の規定による</a:t>
            </a:r>
            <a:r>
              <a:rPr lang="ja-JP" altLang="en-US" sz="1800" u="sng"/>
              <a:t>送致</a:t>
            </a:r>
            <a:r>
              <a:rPr lang="ja-JP" altLang="en-US" sz="1800"/>
              <a:t>を受けた児童及び相談に応じた児童、その保護者又は妊産婦について、必要があると認めたときは、</a:t>
            </a:r>
            <a:r>
              <a:rPr lang="ja-JP" altLang="en-US" sz="1800" u="sng">
                <a:solidFill>
                  <a:srgbClr val="0432FF"/>
                </a:solidFill>
              </a:rPr>
              <a:t>次の各号</a:t>
            </a:r>
            <a:r>
              <a:rPr lang="ja-JP" altLang="en-US" sz="1800"/>
              <a:t>のいずれかの措置を採らなければならない。</a:t>
            </a:r>
            <a:endParaRPr lang="ja-JP" altLang="en-US" sz="1800">
              <a:solidFill>
                <a:srgbClr val="FF0000"/>
              </a:solidFill>
            </a:endParaRPr>
          </a:p>
        </p:txBody>
      </p:sp>
      <p:sp>
        <p:nvSpPr>
          <p:cNvPr id="5" name="Content Placeholder 2">
            <a:extLst>
              <a:ext uri="{FF2B5EF4-FFF2-40B4-BE49-F238E27FC236}">
                <a16:creationId xmlns:a16="http://schemas.microsoft.com/office/drawing/2014/main" id="{86539AA9-4FA0-48C9-7D35-084713E5FD65}"/>
              </a:ext>
            </a:extLst>
          </p:cNvPr>
          <p:cNvSpPr txBox="1">
            <a:spLocks/>
          </p:cNvSpPr>
          <p:nvPr/>
        </p:nvSpPr>
        <p:spPr bwMode="auto">
          <a:xfrm>
            <a:off x="272480" y="1988840"/>
            <a:ext cx="9443020" cy="2304256"/>
          </a:xfrm>
          <a:prstGeom prst="rect">
            <a:avLst/>
          </a:prstGeom>
          <a:noFill/>
          <a:ln w="9525">
            <a:noFill/>
            <a:miter lim="800000"/>
            <a:headEnd/>
            <a:tailEnd/>
          </a:ln>
        </p:spPr>
        <p:txBody>
          <a:bodyPr vert="horz" wrap="square" lIns="91399" tIns="45701" rIns="91399" bIns="45701"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17500" indent="-317500">
              <a:buFontTx/>
              <a:buNone/>
            </a:pPr>
            <a:r>
              <a:rPr lang="ja-JP" altLang="en-US" sz="1800" b="1" kern="0"/>
              <a:t>一</a:t>
            </a:r>
            <a:r>
              <a:rPr lang="ja-JP" altLang="en-US" sz="1800" kern="0"/>
              <a:t>　</a:t>
            </a:r>
            <a:r>
              <a:rPr lang="ja-JP" altLang="en-US" sz="1800" u="sng" kern="0">
                <a:solidFill>
                  <a:srgbClr val="0432FF"/>
                </a:solidFill>
              </a:rPr>
              <a:t>次条の措置</a:t>
            </a:r>
            <a:r>
              <a:rPr lang="ja-JP" altLang="en-US" sz="1800" kern="0"/>
              <a:t>を要すると認める者は、これを都道府県知事に報告すること。</a:t>
            </a:r>
            <a:endParaRPr lang="en-US" altLang="ja-JP" sz="1800" kern="0" dirty="0"/>
          </a:p>
          <a:p>
            <a:pPr marL="317500" indent="-317500">
              <a:spcBef>
                <a:spcPts val="200"/>
              </a:spcBef>
              <a:buFontTx/>
              <a:buNone/>
            </a:pPr>
            <a:r>
              <a:rPr lang="ja-JP" altLang="en-US" sz="1800" b="1" kern="0"/>
              <a:t>二</a:t>
            </a:r>
            <a:r>
              <a:rPr lang="ja-JP" altLang="en-US" sz="1800" kern="0"/>
              <a:t>　</a:t>
            </a:r>
            <a:r>
              <a:rPr lang="ja-JP" altLang="en-US" sz="1800" u="sng" kern="0">
                <a:solidFill>
                  <a:srgbClr val="0432FF"/>
                </a:solidFill>
              </a:rPr>
              <a:t>児童又はその保護者を</a:t>
            </a:r>
            <a:r>
              <a:rPr lang="ja-JP" altLang="en-US" sz="1800" u="sng" kern="0"/>
              <a:t>児童相談所その他の関係機関若しくは関係団体の事業所若しくは事務所に通わせ</a:t>
            </a:r>
            <a:r>
              <a:rPr lang="ja-JP" altLang="en-US" sz="1800" kern="0"/>
              <a:t>当該事業所若しくは事務所において、又は当該児童若しくはその保護者の住所若しくは居所において、</a:t>
            </a:r>
            <a:r>
              <a:rPr lang="ja-JP" altLang="en-US" sz="1800" u="sng" kern="0"/>
              <a:t>児童福祉司若しくは児童委員に指導させ</a:t>
            </a:r>
            <a:r>
              <a:rPr lang="ja-JP" altLang="en-US" sz="1800" kern="0"/>
              <a:t>、又は市町村、都道府県以外の者の設置する</a:t>
            </a:r>
            <a:r>
              <a:rPr lang="ja-JP" altLang="en-US" sz="1800" u="sng" kern="0"/>
              <a:t>児童家庭支援センター</a:t>
            </a:r>
            <a:r>
              <a:rPr lang="ja-JP" altLang="en-US" sz="1800" kern="0"/>
              <a:t>、都道府県以外の・・・省略・・・</a:t>
            </a:r>
            <a:r>
              <a:rPr lang="ja-JP" altLang="en-US" sz="1800" u="sng" kern="0">
                <a:solidFill>
                  <a:srgbClr val="FF0000"/>
                </a:solidFill>
              </a:rPr>
              <a:t>一般相談支援事業</a:t>
            </a:r>
            <a:r>
              <a:rPr lang="ja-JP" altLang="en-US" sz="1800" u="sng" kern="0">
                <a:solidFill>
                  <a:srgbClr val="0432FF"/>
                </a:solidFill>
              </a:rPr>
              <a:t>若しくは</a:t>
            </a:r>
            <a:r>
              <a:rPr lang="ja-JP" altLang="en-US" sz="1800" u="sng" kern="0">
                <a:solidFill>
                  <a:srgbClr val="FF0000"/>
                </a:solidFill>
              </a:rPr>
              <a:t>特定相談支援事業</a:t>
            </a:r>
            <a:r>
              <a:rPr lang="ja-JP" altLang="en-US" sz="1800" u="sng" kern="0"/>
              <a:t>（次条第一項第二号及び第三十四条の七において「</a:t>
            </a:r>
            <a:r>
              <a:rPr lang="ja-JP" altLang="en-US" sz="1800" u="sng" kern="0">
                <a:solidFill>
                  <a:srgbClr val="FF0000"/>
                </a:solidFill>
              </a:rPr>
              <a:t>障害者等相談支援事業</a:t>
            </a:r>
            <a:r>
              <a:rPr lang="ja-JP" altLang="en-US" sz="1800" u="sng" kern="0"/>
              <a:t>」という。）</a:t>
            </a:r>
            <a:r>
              <a:rPr lang="ja-JP" altLang="en-US" sz="1800" u="sng" kern="0">
                <a:solidFill>
                  <a:srgbClr val="FF0000"/>
                </a:solidFill>
              </a:rPr>
              <a:t>を行う者</a:t>
            </a:r>
            <a:r>
              <a:rPr lang="ja-JP" altLang="en-US" sz="1800" kern="0"/>
              <a:t>その他当該指導を適切に行うことができる者として厚生労働省令で定めるものに</a:t>
            </a:r>
            <a:r>
              <a:rPr lang="ja-JP" altLang="en-US" sz="1800" u="sng" kern="0">
                <a:solidFill>
                  <a:srgbClr val="FF0000"/>
                </a:solidFill>
              </a:rPr>
              <a:t>委託して指導</a:t>
            </a:r>
            <a:r>
              <a:rPr lang="ja-JP" altLang="en-US" sz="1800" u="sng" kern="0"/>
              <a:t>させる</a:t>
            </a:r>
            <a:r>
              <a:rPr lang="ja-JP" altLang="en-US" sz="1800" kern="0"/>
              <a:t>こと。</a:t>
            </a:r>
          </a:p>
        </p:txBody>
      </p:sp>
      <p:sp>
        <p:nvSpPr>
          <p:cNvPr id="7" name="テキスト ボックス 6">
            <a:extLst>
              <a:ext uri="{FF2B5EF4-FFF2-40B4-BE49-F238E27FC236}">
                <a16:creationId xmlns:a16="http://schemas.microsoft.com/office/drawing/2014/main" id="{0F78B2A9-CA9C-073D-B91F-AC9A3486D303}"/>
              </a:ext>
            </a:extLst>
          </p:cNvPr>
          <p:cNvSpPr txBox="1"/>
          <p:nvPr/>
        </p:nvSpPr>
        <p:spPr>
          <a:xfrm>
            <a:off x="128464" y="4301608"/>
            <a:ext cx="9525000" cy="1585049"/>
          </a:xfrm>
          <a:prstGeom prst="rect">
            <a:avLst/>
          </a:prstGeom>
          <a:noFill/>
        </p:spPr>
        <p:txBody>
          <a:bodyPr wrap="square" rtlCol="0">
            <a:spAutoFit/>
          </a:bodyPr>
          <a:lstStyle/>
          <a:p>
            <a:r>
              <a:rPr lang="ja-JP" altLang="en-US" sz="2000" b="1" u="sng"/>
              <a:t>児童福祉法第</a:t>
            </a:r>
            <a:r>
              <a:rPr lang="en-US" altLang="ja-JP" sz="2000" b="1" u="sng" dirty="0"/>
              <a:t>27</a:t>
            </a:r>
            <a:r>
              <a:rPr lang="ja-JP" altLang="en-US" sz="2000" b="1" u="sng"/>
              <a:t>条第１項第</a:t>
            </a:r>
            <a:r>
              <a:rPr lang="en-US" altLang="ja-JP" sz="2000" b="1" u="sng" dirty="0"/>
              <a:t>2</a:t>
            </a:r>
            <a:r>
              <a:rPr lang="ja-JP" altLang="en-US" sz="2000" b="1" u="sng"/>
              <a:t>号</a:t>
            </a:r>
            <a:r>
              <a:rPr lang="en-US" altLang="ja-JP" sz="2000" b="1" u="sng" dirty="0"/>
              <a:t> 【</a:t>
            </a:r>
            <a:r>
              <a:rPr lang="ja-JP" altLang="en-US" sz="2000" b="1" u="sng"/>
              <a:t>抜粋</a:t>
            </a:r>
            <a:r>
              <a:rPr lang="en-US" altLang="ja-JP" sz="2000" b="1" u="sng" dirty="0"/>
              <a:t>】</a:t>
            </a:r>
          </a:p>
          <a:p>
            <a:pPr marL="449263" indent="-449263">
              <a:spcBef>
                <a:spcPts val="200"/>
              </a:spcBef>
            </a:pPr>
            <a:r>
              <a:rPr lang="en-US" altLang="ja-JP" sz="1800" b="1" dirty="0"/>
              <a:t>  </a:t>
            </a:r>
            <a:r>
              <a:rPr lang="ja-JP" altLang="en-US" sz="1800" b="1"/>
              <a:t>二　</a:t>
            </a:r>
            <a:r>
              <a:rPr lang="ja-JP" altLang="en-US" sz="1800" u="sng">
                <a:solidFill>
                  <a:srgbClr val="0432FF"/>
                </a:solidFill>
              </a:rPr>
              <a:t>児童又はその保護者を</a:t>
            </a:r>
            <a:r>
              <a:rPr lang="ja-JP" altLang="en-US" sz="1800"/>
              <a:t>児童相談所その他の</a:t>
            </a:r>
            <a:r>
              <a:rPr lang="ja-JP" altLang="en-US" sz="1800" u="sng"/>
              <a:t>関係機関若しくは関係団体</a:t>
            </a:r>
            <a:r>
              <a:rPr lang="ja-JP" altLang="en-US" sz="1800"/>
              <a:t>の事業所若しくは事務所に通わせ・・・（省略）・・・若しくは</a:t>
            </a:r>
            <a:r>
              <a:rPr lang="ja-JP" altLang="en-US" sz="1800" u="sng">
                <a:solidFill>
                  <a:srgbClr val="FF0000"/>
                </a:solidFill>
              </a:rPr>
              <a:t>当該都道府県が行う障害者等相談支援事業に係る職員に指導させ</a:t>
            </a:r>
            <a:r>
              <a:rPr lang="ja-JP" altLang="en-US" sz="1800"/>
              <a:t>、又は・・・（省略）・・・、</a:t>
            </a:r>
            <a:r>
              <a:rPr lang="ja-JP" altLang="en-US" sz="1800" u="sng">
                <a:solidFill>
                  <a:srgbClr val="FF0000"/>
                </a:solidFill>
              </a:rPr>
              <a:t>当該都道府県以外の障害者等相談支援事業を行う者</a:t>
            </a:r>
            <a:r>
              <a:rPr lang="ja-JP" altLang="en-US" sz="1800"/>
              <a:t>若しくは前条第一項第二号に規定する厚生労働省令で定める者に</a:t>
            </a:r>
            <a:r>
              <a:rPr lang="ja-JP" altLang="en-US" sz="1800" u="sng">
                <a:solidFill>
                  <a:srgbClr val="FF0000"/>
                </a:solidFill>
              </a:rPr>
              <a:t>委託して指導させる</a:t>
            </a:r>
            <a:r>
              <a:rPr lang="ja-JP" altLang="en-US" sz="1800"/>
              <a:t>こと。</a:t>
            </a:r>
            <a:endParaRPr lang="en-US" altLang="ja-JP" sz="1800" dirty="0"/>
          </a:p>
        </p:txBody>
      </p:sp>
      <p:sp>
        <p:nvSpPr>
          <p:cNvPr id="8" name="Rectangle 3">
            <a:extLst>
              <a:ext uri="{FF2B5EF4-FFF2-40B4-BE49-F238E27FC236}">
                <a16:creationId xmlns:a16="http://schemas.microsoft.com/office/drawing/2014/main" id="{1B23AE7A-5C33-19F6-B6E5-FAAFFB3E2CAC}"/>
              </a:ext>
            </a:extLst>
          </p:cNvPr>
          <p:cNvSpPr txBox="1">
            <a:spLocks noChangeArrowheads="1"/>
          </p:cNvSpPr>
          <p:nvPr/>
        </p:nvSpPr>
        <p:spPr bwMode="auto">
          <a:xfrm>
            <a:off x="-1" y="44624"/>
            <a:ext cx="9906001"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en-US" altLang="ja-JP" sz="2400" dirty="0"/>
              <a:t>【</a:t>
            </a:r>
            <a:r>
              <a:rPr lang="ja-JP" altLang="en-US" sz="2400"/>
              <a:t>参考</a:t>
            </a:r>
            <a:r>
              <a:rPr lang="en-US" altLang="ja-JP" sz="2400" dirty="0"/>
              <a:t>】</a:t>
            </a:r>
            <a:r>
              <a:rPr lang="ja-JP" altLang="en-US" sz="2400"/>
              <a:t>　</a:t>
            </a:r>
            <a:r>
              <a:rPr lang="ja-JP" altLang="en-US" sz="2800" u="sng"/>
              <a:t>児童相談所長による相談支援等への委託に関する規定</a:t>
            </a:r>
            <a:endParaRPr lang="en-US" altLang="ja-JP" sz="2800" u="sng" spc="-100" dirty="0">
              <a:solidFill>
                <a:srgbClr val="000000"/>
              </a:solidFill>
            </a:endParaRPr>
          </a:p>
        </p:txBody>
      </p:sp>
      <p:sp>
        <p:nvSpPr>
          <p:cNvPr id="9" name="四角形吹き出し 8">
            <a:extLst>
              <a:ext uri="{FF2B5EF4-FFF2-40B4-BE49-F238E27FC236}">
                <a16:creationId xmlns:a16="http://schemas.microsoft.com/office/drawing/2014/main" id="{B8940E81-9CB2-17D8-A6A6-589C682946FE}"/>
              </a:ext>
            </a:extLst>
          </p:cNvPr>
          <p:cNvSpPr/>
          <p:nvPr/>
        </p:nvSpPr>
        <p:spPr bwMode="auto">
          <a:xfrm>
            <a:off x="128464" y="5896574"/>
            <a:ext cx="9649072" cy="916802"/>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2000">
                <a:solidFill>
                  <a:srgbClr val="FF0000"/>
                </a:solidFill>
                <a:ea typeface="ＭＳ Ｐゴシック" pitchFamily="50" charset="-128"/>
              </a:rPr>
              <a:t>・要支援または要保護児童に対して児童相談所からの障害者等相談支援事業（</a:t>
            </a:r>
            <a:r>
              <a:rPr lang="ja-JP" altLang="en-US" sz="2000" b="1" u="sng">
                <a:solidFill>
                  <a:srgbClr val="FF0000"/>
                </a:solidFill>
                <a:ea typeface="ＭＳ Ｐゴシック" pitchFamily="50" charset="-128"/>
              </a:rPr>
              <a:t>基本相談</a:t>
            </a:r>
            <a:r>
              <a:rPr lang="ja-JP" altLang="en-US" sz="2000">
                <a:solidFill>
                  <a:srgbClr val="FF0000"/>
                </a:solidFill>
                <a:ea typeface="ＭＳ Ｐゴシック" pitchFamily="50" charset="-128"/>
              </a:rPr>
              <a:t>付与の一般・特定相談支援）に指導委託のほか、障害児通所支援や入所施設に措置できる規定がある</a:t>
            </a:r>
            <a:r>
              <a:rPr lang="en-US" altLang="ja-JP" sz="2000" dirty="0">
                <a:solidFill>
                  <a:srgbClr val="FF0000"/>
                </a:solidFill>
                <a:ea typeface="ＭＳ Ｐゴシック" pitchFamily="50" charset="-128"/>
              </a:rPr>
              <a:t> </a:t>
            </a:r>
            <a:r>
              <a:rPr kumimoji="1" lang="ja-JP" altLang="en-US" sz="2000" b="0" i="0" u="none" strike="noStrike" cap="none" normalizeH="0" baseline="0">
                <a:ln>
                  <a:noFill/>
                </a:ln>
                <a:solidFill>
                  <a:srgbClr val="FF0000"/>
                </a:solidFill>
                <a:effectLst/>
                <a:ea typeface="ＭＳ Ｐゴシック" pitchFamily="50" charset="-128"/>
              </a:rPr>
              <a:t>⇒セーフティネットとしての役割が期待されている</a:t>
            </a:r>
          </a:p>
        </p:txBody>
      </p:sp>
    </p:spTree>
    <p:extLst>
      <p:ext uri="{BB962C8B-B14F-4D97-AF65-F5344CB8AC3E}">
        <p14:creationId xmlns:p14="http://schemas.microsoft.com/office/powerpoint/2010/main" val="20789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9">
            <a:extLst>
              <a:ext uri="{FF2B5EF4-FFF2-40B4-BE49-F238E27FC236}">
                <a16:creationId xmlns:a16="http://schemas.microsoft.com/office/drawing/2014/main" id="{5ECCE05E-ECA9-0729-25E9-EFAAAD6E88A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22</a:t>
            </a:fld>
            <a:endParaRPr lang="en-US" altLang="ja-JP" sz="2000" dirty="0">
              <a:solidFill>
                <a:srgbClr val="000000"/>
              </a:solidFill>
            </a:endParaRPr>
          </a:p>
        </p:txBody>
      </p:sp>
      <p:sp>
        <p:nvSpPr>
          <p:cNvPr id="2" name="タイトル 1">
            <a:extLst>
              <a:ext uri="{FF2B5EF4-FFF2-40B4-BE49-F238E27FC236}">
                <a16:creationId xmlns:a16="http://schemas.microsoft.com/office/drawing/2014/main" id="{A371B5C6-05E4-8FFE-06EB-322EA777EEC1}"/>
              </a:ext>
            </a:extLst>
          </p:cNvPr>
          <p:cNvSpPr txBox="1">
            <a:spLocks/>
          </p:cNvSpPr>
          <p:nvPr/>
        </p:nvSpPr>
        <p:spPr bwMode="auto">
          <a:xfrm>
            <a:off x="344488" y="0"/>
            <a:ext cx="8739811" cy="721486"/>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u="sng" kern="0"/>
              <a:t>［３］ガイドライン等の遵守</a:t>
            </a:r>
            <a:endParaRPr lang="ja-JP" altLang="en-US" sz="3200" kern="0" dirty="0"/>
          </a:p>
        </p:txBody>
      </p:sp>
      <p:sp>
        <p:nvSpPr>
          <p:cNvPr id="16" name="Rectangle 1">
            <a:extLst>
              <a:ext uri="{FF2B5EF4-FFF2-40B4-BE49-F238E27FC236}">
                <a16:creationId xmlns:a16="http://schemas.microsoft.com/office/drawing/2014/main" id="{2B1DBE5F-31B0-DDBD-313F-ED5C1764DB80}"/>
              </a:ext>
            </a:extLst>
          </p:cNvPr>
          <p:cNvSpPr>
            <a:spLocks noChangeArrowheads="1"/>
          </p:cNvSpPr>
          <p:nvPr/>
        </p:nvSpPr>
        <p:spPr bwMode="auto">
          <a:xfrm>
            <a:off x="100236" y="487860"/>
            <a:ext cx="9965332" cy="602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sz="2800" u="sng" dirty="0">
                <a:solidFill>
                  <a:srgbClr val="0432FF"/>
                </a:solidFill>
              </a:rPr>
              <a:t>（１）</a:t>
            </a:r>
            <a:r>
              <a:rPr lang="ja-JP" altLang="en-US" sz="2800" u="sng" dirty="0">
                <a:solidFill>
                  <a:srgbClr val="0432FF"/>
                </a:solidFill>
                <a:latin typeface="MS PGothic" panose="020B0600070205080204" pitchFamily="34" charset="-128"/>
                <a:ea typeface="MS PGothic" panose="020B0600070205080204" pitchFamily="34" charset="-128"/>
              </a:rPr>
              <a:t>ガイドライン </a:t>
            </a:r>
          </a:p>
          <a:p>
            <a:r>
              <a:rPr lang="ja-JP" altLang="en-US" sz="2600">
                <a:latin typeface="MS PGothic" panose="020B0600070205080204" pitchFamily="34" charset="-128"/>
                <a:ea typeface="MS PGothic" panose="020B0600070205080204" pitchFamily="34" charset="-128"/>
              </a:rPr>
              <a:t>　①</a:t>
            </a:r>
            <a:r>
              <a:rPr lang="ja-JP" altLang="en-US" sz="2600" dirty="0">
                <a:latin typeface="MS PGothic" panose="020B0600070205080204" pitchFamily="34" charset="-128"/>
                <a:ea typeface="MS PGothic" panose="020B0600070205080204" pitchFamily="34" charset="-128"/>
              </a:rPr>
              <a:t>児童発達支援ガイドライン（</a:t>
            </a:r>
            <a:r>
              <a:rPr lang="en-US" altLang="ja-JP" sz="2600" dirty="0">
                <a:latin typeface="MS PGothic" panose="020B0600070205080204" pitchFamily="34" charset="-128"/>
                <a:ea typeface="MS PGothic" panose="020B0600070205080204" pitchFamily="34" charset="-128"/>
              </a:rPr>
              <a:t>R6</a:t>
            </a:r>
            <a:r>
              <a:rPr lang="ja-JP" altLang="en-US" sz="2600" dirty="0">
                <a:latin typeface="MS PGothic" panose="020B0600070205080204" pitchFamily="34" charset="-128"/>
                <a:ea typeface="MS PGothic" panose="020B0600070205080204" pitchFamily="34" charset="-128"/>
              </a:rPr>
              <a:t>改正）</a:t>
            </a:r>
            <a:endParaRPr lang="en-US" altLang="ja-JP" sz="2600" dirty="0">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②</a:t>
            </a:r>
            <a:r>
              <a:rPr lang="ja-JP" altLang="en-US" sz="2600" dirty="0">
                <a:latin typeface="MS PGothic" panose="020B0600070205080204" pitchFamily="34" charset="-128"/>
                <a:ea typeface="MS PGothic" panose="020B0600070205080204" pitchFamily="34" charset="-128"/>
              </a:rPr>
              <a:t>放課後等デイサービスガイドライン（</a:t>
            </a:r>
            <a:r>
              <a:rPr lang="en-US" altLang="ja-JP" sz="2600" dirty="0">
                <a:latin typeface="MS PGothic" panose="020B0600070205080204" pitchFamily="34" charset="-128"/>
                <a:ea typeface="MS PGothic" panose="020B0600070205080204" pitchFamily="34" charset="-128"/>
              </a:rPr>
              <a:t>R6</a:t>
            </a:r>
            <a:r>
              <a:rPr lang="ja-JP" altLang="en-US" sz="2600" dirty="0">
                <a:latin typeface="MS PGothic" panose="020B0600070205080204" pitchFamily="34" charset="-128"/>
                <a:ea typeface="MS PGothic" panose="020B0600070205080204" pitchFamily="34" charset="-128"/>
              </a:rPr>
              <a:t>改正）</a:t>
            </a:r>
            <a:endParaRPr lang="en-US" altLang="ja-JP" sz="2600" dirty="0">
              <a:latin typeface="MS PGothic" panose="020B0600070205080204" pitchFamily="34" charset="-128"/>
              <a:ea typeface="MS PGothic" panose="020B0600070205080204" pitchFamily="34" charset="-128"/>
            </a:endParaRPr>
          </a:p>
          <a:p>
            <a:r>
              <a:rPr lang="ja-JP" altLang="en-US" sz="2600">
                <a:latin typeface="MS PGothic" panose="020B0600070205080204" pitchFamily="34" charset="-128"/>
                <a:ea typeface="MS PGothic" panose="020B0600070205080204" pitchFamily="34" charset="-128"/>
              </a:rPr>
              <a:t>　③</a:t>
            </a:r>
            <a:r>
              <a:rPr lang="ja-JP" altLang="en-US" sz="2600" dirty="0">
                <a:latin typeface="MS PGothic" panose="020B0600070205080204" pitchFamily="34" charset="-128"/>
                <a:ea typeface="MS PGothic" panose="020B0600070205080204" pitchFamily="34" charset="-128"/>
              </a:rPr>
              <a:t>保育所等訪問支援ガイドライン（</a:t>
            </a:r>
            <a:r>
              <a:rPr lang="en-US" altLang="ja-JP" sz="2600" dirty="0">
                <a:latin typeface="MS PGothic" panose="020B0600070205080204" pitchFamily="34" charset="-128"/>
                <a:ea typeface="MS PGothic" panose="020B0600070205080204" pitchFamily="34" charset="-128"/>
              </a:rPr>
              <a:t>R6</a:t>
            </a:r>
            <a:r>
              <a:rPr lang="ja-JP" altLang="en-US" sz="2600" dirty="0">
                <a:latin typeface="MS PGothic" panose="020B0600070205080204" pitchFamily="34" charset="-128"/>
                <a:ea typeface="MS PGothic" panose="020B0600070205080204" pitchFamily="34" charset="-128"/>
              </a:rPr>
              <a:t>作成）</a:t>
            </a:r>
            <a:endParaRPr lang="en-US" altLang="ja-JP" sz="2600" u="sng" dirty="0">
              <a:solidFill>
                <a:srgbClr val="0432FF"/>
              </a:solidFill>
            </a:endParaRPr>
          </a:p>
          <a:p>
            <a:pPr>
              <a:spcBef>
                <a:spcPts val="1200"/>
              </a:spcBef>
            </a:pPr>
            <a:r>
              <a:rPr lang="ja-JP" altLang="ja-JP" sz="2800" u="sng" dirty="0">
                <a:solidFill>
                  <a:srgbClr val="0432FF"/>
                </a:solidFill>
              </a:rPr>
              <a:t>（２</a:t>
            </a:r>
            <a:r>
              <a:rPr lang="ja-JP" altLang="en-US" sz="2800" u="sng" dirty="0">
                <a:solidFill>
                  <a:srgbClr val="0432FF"/>
                </a:solidFill>
              </a:rPr>
              <a:t>）障害児入所施設運営指針</a:t>
            </a:r>
            <a:endParaRPr lang="ja-JP" altLang="ja-JP" sz="2800" u="sng" dirty="0">
              <a:solidFill>
                <a:srgbClr val="0432FF"/>
              </a:solidFill>
            </a:endParaRPr>
          </a:p>
          <a:p>
            <a:pPr marL="622300" indent="-622300"/>
            <a:r>
              <a:rPr lang="ja-JP" altLang="en-US" sz="2600"/>
              <a:t>　</a:t>
            </a:r>
            <a:r>
              <a:rPr lang="en-US" altLang="ja-JP" sz="2600" dirty="0"/>
              <a:t>①</a:t>
            </a:r>
            <a:r>
              <a:rPr lang="ja-JP" altLang="en-US" sz="2600" dirty="0"/>
              <a:t>障害児入所施設運営指針</a:t>
            </a:r>
            <a:endParaRPr lang="en-US" altLang="ja-JP" sz="2600" dirty="0"/>
          </a:p>
          <a:p>
            <a:pPr marL="3252788" indent="-3252788">
              <a:spcBef>
                <a:spcPts val="1200"/>
              </a:spcBef>
            </a:pPr>
            <a:r>
              <a:rPr lang="ja-JP" altLang="ja-JP" sz="2800" u="sng" dirty="0">
                <a:solidFill>
                  <a:srgbClr val="0432FF"/>
                </a:solidFill>
              </a:rPr>
              <a:t>（</a:t>
            </a:r>
            <a:r>
              <a:rPr lang="ja-JP" altLang="en-US" sz="2800" u="sng" dirty="0">
                <a:solidFill>
                  <a:srgbClr val="0432FF"/>
                </a:solidFill>
              </a:rPr>
              <a:t>３）その他</a:t>
            </a:r>
            <a:endParaRPr lang="ja-JP" altLang="ja-JP" sz="2800" u="sng" dirty="0">
              <a:solidFill>
                <a:srgbClr val="0432FF"/>
              </a:solidFill>
            </a:endParaRPr>
          </a:p>
          <a:p>
            <a:pPr marL="3252788" indent="-3252788"/>
            <a:r>
              <a:rPr lang="ja-JP" altLang="en-US" sz="2600">
                <a:solidFill>
                  <a:srgbClr val="000000"/>
                </a:solidFill>
                <a:latin typeface="+mn-ea"/>
                <a:ea typeface="+mn-ea"/>
              </a:rPr>
              <a:t>　</a:t>
            </a:r>
            <a:r>
              <a:rPr lang="en-US" altLang="ja-JP" sz="2600" dirty="0">
                <a:solidFill>
                  <a:srgbClr val="000000"/>
                </a:solidFill>
                <a:latin typeface="+mn-ea"/>
                <a:ea typeface="+mn-ea"/>
              </a:rPr>
              <a:t>①</a:t>
            </a:r>
            <a:r>
              <a:rPr lang="ja-JP" altLang="en-US" sz="2600" b="0" i="0" u="none" strike="noStrike">
                <a:solidFill>
                  <a:srgbClr val="222222"/>
                </a:solidFill>
                <a:effectLst/>
                <a:highlight>
                  <a:srgbClr val="FFFFFF"/>
                </a:highlight>
                <a:latin typeface="BIZ UDPゴシック"/>
              </a:rPr>
              <a:t>障害</a:t>
            </a:r>
            <a:r>
              <a:rPr lang="ja-JP" altLang="en-US" sz="2600" b="0" i="0" u="none" strike="noStrike">
                <a:effectLst/>
                <a:latin typeface="BIZ UDPゴシック"/>
              </a:rPr>
              <a:t>者</a:t>
            </a:r>
            <a:r>
              <a:rPr lang="ja-JP" altLang="en-US" sz="2600" b="0" i="0" u="none" strike="noStrike">
                <a:solidFill>
                  <a:srgbClr val="222222"/>
                </a:solidFill>
                <a:effectLst/>
                <a:highlight>
                  <a:srgbClr val="FFFFFF"/>
                </a:highlight>
                <a:latin typeface="BIZ UDPゴシック"/>
              </a:rPr>
              <a:t>虐待の防止と対応の手引き</a:t>
            </a:r>
            <a:r>
              <a:rPr lang="ja-JP" altLang="en-US" sz="2600">
                <a:solidFill>
                  <a:srgbClr val="000000"/>
                </a:solidFill>
                <a:latin typeface="+mn-ea"/>
                <a:ea typeface="+mn-ea"/>
              </a:rPr>
              <a:t>、障害児虐待予防マニュアル等</a:t>
            </a:r>
            <a:endParaRPr lang="en-US" altLang="ja-JP" sz="2600" dirty="0">
              <a:solidFill>
                <a:srgbClr val="000000"/>
              </a:solidFill>
              <a:latin typeface="+mn-ea"/>
              <a:ea typeface="+mn-ea"/>
            </a:endParaRPr>
          </a:p>
          <a:p>
            <a:pPr marL="3252788" indent="-3252788"/>
            <a:r>
              <a:rPr lang="ja-JP" altLang="en-US" sz="2600">
                <a:solidFill>
                  <a:srgbClr val="000000"/>
                </a:solidFill>
                <a:latin typeface="+mn-ea"/>
                <a:ea typeface="+mn-ea"/>
              </a:rPr>
              <a:t>　</a:t>
            </a:r>
            <a:r>
              <a:rPr lang="en-US" altLang="ja-JP" sz="2600" dirty="0">
                <a:solidFill>
                  <a:srgbClr val="000000"/>
                </a:solidFill>
                <a:latin typeface="+mn-ea"/>
                <a:ea typeface="+mn-ea"/>
              </a:rPr>
              <a:t>②</a:t>
            </a:r>
            <a:r>
              <a:rPr lang="ja-JP" altLang="en-US" sz="2600" dirty="0">
                <a:solidFill>
                  <a:srgbClr val="000000"/>
                </a:solidFill>
                <a:latin typeface="+mn-ea"/>
                <a:ea typeface="+mn-ea"/>
              </a:rPr>
              <a:t>こども一般施策におけるガイドラインや指針等</a:t>
            </a:r>
            <a:endParaRPr lang="en-US" altLang="ja-JP" sz="2600" dirty="0">
              <a:solidFill>
                <a:srgbClr val="000000"/>
              </a:solidFill>
              <a:latin typeface="+mn-ea"/>
              <a:ea typeface="+mn-ea"/>
            </a:endParaRPr>
          </a:p>
          <a:p>
            <a:pPr marL="898525" indent="-387350"/>
            <a:r>
              <a:rPr lang="ja-JP" altLang="en-US" sz="2200" dirty="0">
                <a:solidFill>
                  <a:srgbClr val="000000"/>
                </a:solidFill>
                <a:latin typeface="+mn-ea"/>
                <a:ea typeface="+mn-ea"/>
              </a:rPr>
              <a:t>　</a:t>
            </a:r>
            <a:r>
              <a:rPr lang="en-US" altLang="ja-JP" sz="2200" dirty="0">
                <a:solidFill>
                  <a:srgbClr val="000000"/>
                </a:solidFill>
                <a:latin typeface="+mn-ea"/>
                <a:ea typeface="+mn-ea"/>
              </a:rPr>
              <a:t>	</a:t>
            </a:r>
            <a:r>
              <a:rPr lang="ja-JP" altLang="en-US" sz="2200" dirty="0">
                <a:solidFill>
                  <a:srgbClr val="000000"/>
                </a:solidFill>
                <a:latin typeface="+mn-ea"/>
                <a:ea typeface="+mn-ea"/>
              </a:rPr>
              <a:t>・保育所保育指針　　</a:t>
            </a:r>
            <a:r>
              <a:rPr lang="en-US" altLang="ja-JP" sz="2200" dirty="0">
                <a:solidFill>
                  <a:srgbClr val="000000"/>
                </a:solidFill>
                <a:latin typeface="+mn-ea"/>
                <a:ea typeface="+mn-ea"/>
              </a:rPr>
              <a:t>	</a:t>
            </a:r>
            <a:r>
              <a:rPr lang="ja-JP" altLang="en-US" sz="2200" dirty="0">
                <a:solidFill>
                  <a:srgbClr val="000000"/>
                </a:solidFill>
                <a:latin typeface="+mn-ea"/>
                <a:ea typeface="+mn-ea"/>
              </a:rPr>
              <a:t>・幼保連携型認定こども園教育・保育要領</a:t>
            </a:r>
            <a:endParaRPr lang="en-US" altLang="ja-JP" sz="2200" dirty="0">
              <a:solidFill>
                <a:srgbClr val="000000"/>
              </a:solidFill>
              <a:latin typeface="+mn-ea"/>
              <a:ea typeface="+mn-ea"/>
            </a:endParaRPr>
          </a:p>
          <a:p>
            <a:pPr marL="898525" indent="-387350"/>
            <a:r>
              <a:rPr lang="ja-JP" altLang="en-US" sz="2200" dirty="0">
                <a:solidFill>
                  <a:srgbClr val="000000"/>
                </a:solidFill>
                <a:latin typeface="+mn-ea"/>
                <a:ea typeface="+mn-ea"/>
              </a:rPr>
              <a:t>　　</a:t>
            </a:r>
            <a:r>
              <a:rPr lang="en-US" altLang="ja-JP" sz="2200" dirty="0">
                <a:solidFill>
                  <a:srgbClr val="000000"/>
                </a:solidFill>
                <a:latin typeface="+mn-ea"/>
                <a:ea typeface="+mn-ea"/>
              </a:rPr>
              <a:t>	</a:t>
            </a:r>
            <a:r>
              <a:rPr lang="ja-JP" altLang="en-US" sz="2200" dirty="0">
                <a:solidFill>
                  <a:srgbClr val="000000"/>
                </a:solidFill>
                <a:latin typeface="+mn-ea"/>
                <a:ea typeface="+mn-ea"/>
              </a:rPr>
              <a:t>・幼稚園教育要領　　</a:t>
            </a:r>
            <a:r>
              <a:rPr lang="en-US" altLang="ja-JP" sz="2200" dirty="0">
                <a:solidFill>
                  <a:srgbClr val="000000"/>
                </a:solidFill>
                <a:latin typeface="+mn-ea"/>
                <a:ea typeface="+mn-ea"/>
              </a:rPr>
              <a:t>	</a:t>
            </a:r>
            <a:r>
              <a:rPr lang="ja-JP" altLang="en-US" sz="2200" dirty="0">
                <a:solidFill>
                  <a:srgbClr val="000000"/>
                </a:solidFill>
                <a:latin typeface="+mn-ea"/>
                <a:ea typeface="+mn-ea"/>
              </a:rPr>
              <a:t>・特別支援学校幼稚部教育要領</a:t>
            </a:r>
            <a:endParaRPr lang="en-US" altLang="ja-JP" sz="2200" dirty="0">
              <a:solidFill>
                <a:srgbClr val="000000"/>
              </a:solidFill>
              <a:latin typeface="+mn-ea"/>
              <a:ea typeface="+mn-ea"/>
            </a:endParaRPr>
          </a:p>
          <a:p>
            <a:pPr marL="898525" indent="-387350"/>
            <a:r>
              <a:rPr lang="ja-JP" altLang="en-US" sz="2200" dirty="0">
                <a:solidFill>
                  <a:srgbClr val="000000"/>
                </a:solidFill>
                <a:latin typeface="+mn-ea"/>
                <a:ea typeface="+mn-ea"/>
              </a:rPr>
              <a:t>　　</a:t>
            </a:r>
            <a:r>
              <a:rPr lang="en-US" altLang="ja-JP" sz="2200" dirty="0">
                <a:solidFill>
                  <a:srgbClr val="000000"/>
                </a:solidFill>
                <a:latin typeface="+mn-ea"/>
                <a:ea typeface="+mn-ea"/>
              </a:rPr>
              <a:t>	</a:t>
            </a:r>
            <a:r>
              <a:rPr lang="ja-JP" altLang="en-US" sz="2200" dirty="0">
                <a:solidFill>
                  <a:srgbClr val="000000"/>
                </a:solidFill>
                <a:latin typeface="+mn-ea"/>
                <a:ea typeface="+mn-ea"/>
              </a:rPr>
              <a:t>・特別支援学校小学部・中学部、高等部学習指導要領</a:t>
            </a:r>
            <a:endParaRPr lang="en-US" altLang="ja-JP" sz="2200" dirty="0">
              <a:solidFill>
                <a:srgbClr val="000000"/>
              </a:solidFill>
              <a:latin typeface="+mn-ea"/>
              <a:ea typeface="+mn-ea"/>
            </a:endParaRPr>
          </a:p>
          <a:p>
            <a:pPr marL="898525" indent="-387350"/>
            <a:r>
              <a:rPr lang="ja-JP" altLang="en-US" sz="2200" dirty="0">
                <a:solidFill>
                  <a:srgbClr val="000000"/>
                </a:solidFill>
                <a:latin typeface="+mn-ea"/>
                <a:ea typeface="+mn-ea"/>
              </a:rPr>
              <a:t>　　</a:t>
            </a:r>
            <a:r>
              <a:rPr lang="en-US" altLang="ja-JP" sz="2200" dirty="0">
                <a:solidFill>
                  <a:srgbClr val="000000"/>
                </a:solidFill>
                <a:latin typeface="+mn-ea"/>
                <a:ea typeface="+mn-ea"/>
              </a:rPr>
              <a:t>	</a:t>
            </a:r>
            <a:r>
              <a:rPr lang="ja-JP" altLang="en-US" sz="2200" dirty="0">
                <a:solidFill>
                  <a:srgbClr val="000000"/>
                </a:solidFill>
                <a:latin typeface="+mn-ea"/>
                <a:ea typeface="+mn-ea"/>
              </a:rPr>
              <a:t>・放課後児童クラブ運営指針　</a:t>
            </a:r>
            <a:r>
              <a:rPr lang="en-US" altLang="ja-JP" sz="2200" dirty="0">
                <a:solidFill>
                  <a:srgbClr val="000000"/>
                </a:solidFill>
                <a:latin typeface="+mn-ea"/>
                <a:ea typeface="+mn-ea"/>
              </a:rPr>
              <a:t>	</a:t>
            </a:r>
            <a:r>
              <a:rPr lang="ja-JP" altLang="en-US" sz="2200" dirty="0">
                <a:solidFill>
                  <a:srgbClr val="000000"/>
                </a:solidFill>
                <a:latin typeface="+mn-ea"/>
                <a:ea typeface="+mn-ea"/>
              </a:rPr>
              <a:t>・児童館運営指針など・・・</a:t>
            </a:r>
            <a:endParaRPr lang="en-US" altLang="ja-JP" sz="2200" dirty="0">
              <a:solidFill>
                <a:srgbClr val="000000"/>
              </a:solidFill>
              <a:latin typeface="+mn-ea"/>
              <a:ea typeface="+mn-ea"/>
            </a:endParaRPr>
          </a:p>
          <a:p>
            <a:pPr marL="3252788" indent="-3252788"/>
            <a:r>
              <a:rPr lang="ja-JP" altLang="en-US" sz="2800" dirty="0">
                <a:solidFill>
                  <a:srgbClr val="000000"/>
                </a:solidFill>
                <a:latin typeface="+mn-ea"/>
                <a:ea typeface="+mn-ea"/>
              </a:rPr>
              <a:t>　　</a:t>
            </a:r>
            <a:r>
              <a:rPr lang="en-US" altLang="ja-JP" sz="2800" dirty="0">
                <a:solidFill>
                  <a:srgbClr val="000000"/>
                </a:solidFill>
                <a:latin typeface="+mn-ea"/>
                <a:ea typeface="+mn-ea"/>
              </a:rPr>
              <a:t>③</a:t>
            </a:r>
            <a:r>
              <a:rPr lang="ja-JP" altLang="en-US" sz="2800" dirty="0">
                <a:solidFill>
                  <a:srgbClr val="000000"/>
                </a:solidFill>
                <a:latin typeface="+mn-ea"/>
                <a:ea typeface="+mn-ea"/>
              </a:rPr>
              <a:t>こども家庭庁こども家庭審議会・各部会報告書等</a:t>
            </a:r>
            <a:endParaRPr lang="en-US" altLang="ja-JP" sz="2400" dirty="0">
              <a:solidFill>
                <a:srgbClr val="000000"/>
              </a:solidFill>
              <a:latin typeface="+mn-ea"/>
              <a:ea typeface="+mn-ea"/>
            </a:endParaRPr>
          </a:p>
          <a:p>
            <a:pPr marL="3252788" indent="-3252788"/>
            <a:r>
              <a:rPr lang="ja-JP" altLang="en-US" sz="2200" dirty="0">
                <a:solidFill>
                  <a:srgbClr val="000000"/>
                </a:solidFill>
                <a:latin typeface="+mn-ea"/>
                <a:ea typeface="+mn-ea"/>
              </a:rPr>
              <a:t>　　　　　・幼児期までのこどもの育ち部会、こどもの居場所部会での検討等</a:t>
            </a:r>
            <a:endParaRPr lang="en-US" altLang="ja-JP" sz="2200" dirty="0">
              <a:solidFill>
                <a:srgbClr val="000000"/>
              </a:solidFill>
              <a:latin typeface="+mn-ea"/>
              <a:ea typeface="+mn-ea"/>
            </a:endParaRPr>
          </a:p>
        </p:txBody>
      </p:sp>
    </p:spTree>
    <p:extLst>
      <p:ext uri="{BB962C8B-B14F-4D97-AF65-F5344CB8AC3E}">
        <p14:creationId xmlns:p14="http://schemas.microsoft.com/office/powerpoint/2010/main" val="281457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3751" y="980728"/>
            <a:ext cx="9951756" cy="5891773"/>
          </a:xfrm>
          <a:prstGeom prst="rect">
            <a:avLst/>
          </a:prstGeom>
          <a:noFill/>
          <a:ln w="9525">
            <a:noFill/>
            <a:miter lim="800000"/>
            <a:headEnd/>
            <a:tailEnd/>
          </a:ln>
        </p:spPr>
        <p:txBody>
          <a:bodyPr wrap="square" anchor="t" anchorCtr="0">
            <a:noAutofit/>
          </a:bodyPr>
          <a:lstStyle/>
          <a:p>
            <a:pPr marL="490538" indent="-171450">
              <a:spcBef>
                <a:spcPts val="600"/>
              </a:spcBef>
            </a:pPr>
            <a:r>
              <a:rPr lang="ja-JP" altLang="en-US" sz="2000">
                <a:solidFill>
                  <a:srgbClr val="000000"/>
                </a:solidFill>
              </a:rPr>
              <a:t>・</a:t>
            </a:r>
            <a:r>
              <a:rPr lang="ja-JP" altLang="en-US" sz="2000" u="sng" dirty="0">
                <a:solidFill>
                  <a:srgbClr val="0432FF"/>
                </a:solidFill>
              </a:rPr>
              <a:t>子どもの最善の利益を考慮</a:t>
            </a:r>
            <a:r>
              <a:rPr lang="ja-JP" altLang="en-US" sz="2000" dirty="0">
                <a:solidFill>
                  <a:srgbClr val="000000"/>
                </a:solidFill>
              </a:rPr>
              <a:t>し、</a:t>
            </a:r>
            <a:r>
              <a:rPr lang="ja-JP" altLang="en-US" sz="2000" u="sng" dirty="0">
                <a:solidFill>
                  <a:srgbClr val="0432FF"/>
                </a:solidFill>
              </a:rPr>
              <a:t>人権に配慮</a:t>
            </a:r>
            <a:r>
              <a:rPr lang="ja-JP" altLang="en-US" sz="2000" dirty="0">
                <a:solidFill>
                  <a:srgbClr val="000000"/>
                </a:solidFill>
              </a:rPr>
              <a:t>した支援</a:t>
            </a:r>
            <a:endParaRPr lang="en-US" altLang="ja-JP" sz="2000" dirty="0">
              <a:solidFill>
                <a:srgbClr val="000000"/>
              </a:solidFill>
            </a:endParaRPr>
          </a:p>
          <a:p>
            <a:pPr marL="490538" indent="-171450">
              <a:spcBef>
                <a:spcPts val="900"/>
              </a:spcBef>
            </a:pPr>
            <a:r>
              <a:rPr lang="ja-JP" altLang="en-US" sz="2000" dirty="0">
                <a:solidFill>
                  <a:srgbClr val="000000"/>
                </a:solidFill>
              </a:rPr>
              <a:t>・子どもの支援に相応しい</a:t>
            </a:r>
            <a:r>
              <a:rPr lang="ja-JP" altLang="en-US" sz="2000" u="sng" dirty="0">
                <a:solidFill>
                  <a:srgbClr val="FF0000"/>
                </a:solidFill>
              </a:rPr>
              <a:t>職業倫理</a:t>
            </a:r>
            <a:r>
              <a:rPr lang="ja-JP" altLang="en-US" sz="2000" dirty="0">
                <a:solidFill>
                  <a:srgbClr val="000000"/>
                </a:solidFill>
              </a:rPr>
              <a:t>を基盤として職務に当たる</a:t>
            </a:r>
            <a:endParaRPr lang="en-US" altLang="ja-JP" sz="2000" dirty="0">
              <a:solidFill>
                <a:srgbClr val="000000"/>
              </a:solidFill>
            </a:endParaRPr>
          </a:p>
          <a:p>
            <a:pPr marL="490538" indent="-171450">
              <a:spcBef>
                <a:spcPts val="900"/>
              </a:spcBef>
            </a:pPr>
            <a:r>
              <a:rPr lang="ja-JP" altLang="en-US" sz="2000" dirty="0">
                <a:solidFill>
                  <a:srgbClr val="000000"/>
                </a:solidFill>
              </a:rPr>
              <a:t>・対象は、心身の変化の大きい小１～高等学校等まで</a:t>
            </a:r>
            <a:r>
              <a:rPr lang="ja-JP" altLang="en-US" sz="2000">
                <a:solidFill>
                  <a:srgbClr val="000000"/>
                </a:solidFill>
              </a:rPr>
              <a:t>の子どもであるため、</a:t>
            </a:r>
            <a:r>
              <a:rPr lang="ja-JP" altLang="en-US" sz="2000" u="sng">
                <a:solidFill>
                  <a:srgbClr val="000000"/>
                </a:solidFill>
              </a:rPr>
              <a:t>この時期の　</a:t>
            </a:r>
            <a:r>
              <a:rPr lang="ja-JP" altLang="en-US" sz="2000" u="sng">
                <a:solidFill>
                  <a:srgbClr val="0432FF"/>
                </a:solidFill>
              </a:rPr>
              <a:t>子ども</a:t>
            </a:r>
            <a:r>
              <a:rPr lang="ja-JP" altLang="en-US" sz="2000" u="sng" dirty="0">
                <a:solidFill>
                  <a:srgbClr val="0432FF"/>
                </a:solidFill>
              </a:rPr>
              <a:t>の発達過程や特性、適応行動の状況</a:t>
            </a:r>
            <a:r>
              <a:rPr lang="ja-JP" altLang="en-US" sz="2000" u="sng">
                <a:solidFill>
                  <a:srgbClr val="0432FF"/>
                </a:solidFill>
              </a:rPr>
              <a:t>を理解</a:t>
            </a:r>
            <a:r>
              <a:rPr lang="ja-JP" altLang="en-US" sz="2000" u="sng">
                <a:solidFill>
                  <a:srgbClr val="000000"/>
                </a:solidFill>
              </a:rPr>
              <a:t>する</a:t>
            </a:r>
            <a:endParaRPr lang="en-US" altLang="ja-JP" sz="2000" u="sng" dirty="0">
              <a:solidFill>
                <a:srgbClr val="000000"/>
              </a:solidFill>
            </a:endParaRPr>
          </a:p>
          <a:p>
            <a:pPr marL="490538" indent="-171450">
              <a:spcBef>
                <a:spcPts val="900"/>
              </a:spcBef>
            </a:pPr>
            <a:r>
              <a:rPr lang="ja-JP" altLang="en-US" sz="2000" dirty="0">
                <a:solidFill>
                  <a:srgbClr val="000000"/>
                </a:solidFill>
              </a:rPr>
              <a:t>・</a:t>
            </a:r>
            <a:r>
              <a:rPr lang="ja-JP" altLang="en-US" sz="2000" u="sng" dirty="0">
                <a:solidFill>
                  <a:srgbClr val="000000"/>
                </a:solidFill>
              </a:rPr>
              <a:t>放課後等デイサービス計画（＝個別支援計画）に沿って</a:t>
            </a:r>
            <a:r>
              <a:rPr lang="ja-JP" altLang="en-US" sz="2000" u="sng">
                <a:solidFill>
                  <a:srgbClr val="000000"/>
                </a:solidFill>
              </a:rPr>
              <a:t>発達支援を行う</a:t>
            </a:r>
            <a:endParaRPr lang="en-US" altLang="ja-JP" sz="2000" dirty="0">
              <a:solidFill>
                <a:srgbClr val="000000"/>
              </a:solidFill>
            </a:endParaRPr>
          </a:p>
          <a:p>
            <a:pPr marL="490538" indent="-171450">
              <a:spcBef>
                <a:spcPts val="900"/>
              </a:spcBef>
            </a:pPr>
            <a:r>
              <a:rPr lang="ja-JP" altLang="en-US" sz="2000" dirty="0">
                <a:solidFill>
                  <a:srgbClr val="000000"/>
                </a:solidFill>
              </a:rPr>
              <a:t>・①子どもが他者との</a:t>
            </a:r>
            <a:r>
              <a:rPr lang="ja-JP" altLang="en-US" sz="2000" u="sng" dirty="0">
                <a:solidFill>
                  <a:srgbClr val="000000"/>
                </a:solidFill>
              </a:rPr>
              <a:t>信頼関係</a:t>
            </a:r>
            <a:r>
              <a:rPr lang="ja-JP" altLang="en-US" sz="2000" u="sng">
                <a:solidFill>
                  <a:srgbClr val="000000"/>
                </a:solidFill>
              </a:rPr>
              <a:t>の形成</a:t>
            </a:r>
            <a:endParaRPr lang="en-US" altLang="ja-JP" sz="2000" u="sng" dirty="0">
              <a:solidFill>
                <a:srgbClr val="000000"/>
              </a:solidFill>
            </a:endParaRPr>
          </a:p>
          <a:p>
            <a:pPr marL="490538" indent="-42863">
              <a:spcBef>
                <a:spcPts val="0"/>
              </a:spcBef>
            </a:pPr>
            <a:r>
              <a:rPr lang="ja-JP" altLang="en-US" sz="2000">
                <a:solidFill>
                  <a:srgbClr val="000000"/>
                </a:solidFill>
              </a:rPr>
              <a:t>②</a:t>
            </a:r>
            <a:r>
              <a:rPr lang="ja-JP" altLang="en-US" sz="2000" u="sng" dirty="0">
                <a:solidFill>
                  <a:srgbClr val="000000"/>
                </a:solidFill>
              </a:rPr>
              <a:t>友達とともに過ごすことの心地よさや楽しさ</a:t>
            </a:r>
            <a:r>
              <a:rPr lang="ja-JP" altLang="en-US" sz="2000" u="sng">
                <a:solidFill>
                  <a:srgbClr val="000000"/>
                </a:solidFill>
              </a:rPr>
              <a:t>を味わう</a:t>
            </a:r>
            <a:endParaRPr lang="en-US" altLang="ja-JP" sz="2000" u="sng" dirty="0">
              <a:solidFill>
                <a:srgbClr val="000000"/>
              </a:solidFill>
            </a:endParaRPr>
          </a:p>
          <a:p>
            <a:pPr marL="490538" indent="-42863">
              <a:spcBef>
                <a:spcPts val="0"/>
              </a:spcBef>
            </a:pPr>
            <a:r>
              <a:rPr lang="ja-JP" altLang="en-US" sz="2000">
                <a:solidFill>
                  <a:srgbClr val="000000"/>
                </a:solidFill>
              </a:rPr>
              <a:t>③</a:t>
            </a:r>
            <a:r>
              <a:rPr lang="ja-JP" altLang="en-US" sz="2000" u="sng" dirty="0">
                <a:solidFill>
                  <a:srgbClr val="000000"/>
                </a:solidFill>
              </a:rPr>
              <a:t>人と関わることへ</a:t>
            </a:r>
            <a:r>
              <a:rPr lang="ja-JP" altLang="en-US" sz="2000" u="sng">
                <a:solidFill>
                  <a:srgbClr val="000000"/>
                </a:solidFill>
              </a:rPr>
              <a:t>の関心が育ち</a:t>
            </a:r>
            <a:r>
              <a:rPr lang="ja-JP" altLang="en-US" sz="2000">
                <a:solidFill>
                  <a:srgbClr val="000000"/>
                </a:solidFill>
              </a:rPr>
              <a:t>、</a:t>
            </a:r>
            <a:r>
              <a:rPr lang="ja-JP" altLang="en-US" sz="2000" u="sng" dirty="0">
                <a:solidFill>
                  <a:srgbClr val="000000"/>
                </a:solidFill>
              </a:rPr>
              <a:t>コミュニケーションをとることの楽しさ</a:t>
            </a:r>
            <a:r>
              <a:rPr lang="ja-JP" altLang="en-US" sz="2000">
                <a:solidFill>
                  <a:srgbClr val="000000"/>
                </a:solidFill>
              </a:rPr>
              <a:t>を感じる</a:t>
            </a:r>
            <a:endParaRPr lang="en-US" altLang="ja-JP" sz="2000" dirty="0">
              <a:solidFill>
                <a:srgbClr val="000000"/>
              </a:solidFill>
            </a:endParaRPr>
          </a:p>
          <a:p>
            <a:pPr marL="714375" indent="-266700">
              <a:spcBef>
                <a:spcPts val="0"/>
              </a:spcBef>
            </a:pPr>
            <a:r>
              <a:rPr lang="ja-JP" altLang="en-US" sz="2000">
                <a:solidFill>
                  <a:srgbClr val="000000"/>
                </a:solidFill>
              </a:rPr>
              <a:t>④</a:t>
            </a:r>
            <a:r>
              <a:rPr lang="ja-JP" altLang="en-US" sz="2000" u="sng">
                <a:solidFill>
                  <a:srgbClr val="000000"/>
                </a:solidFill>
              </a:rPr>
              <a:t>友達との関わり</a:t>
            </a:r>
            <a:r>
              <a:rPr lang="ja-JP" altLang="en-US" sz="2000" u="sng" dirty="0">
                <a:solidFill>
                  <a:srgbClr val="000000"/>
                </a:solidFill>
              </a:rPr>
              <a:t>で葛藤を調整する力</a:t>
            </a:r>
            <a:r>
              <a:rPr lang="ja-JP" altLang="en-US" sz="2000" dirty="0">
                <a:solidFill>
                  <a:srgbClr val="000000"/>
                </a:solidFill>
              </a:rPr>
              <a:t>や</a:t>
            </a:r>
            <a:r>
              <a:rPr lang="ja-JP" altLang="en-US" sz="2000" u="sng" dirty="0">
                <a:solidFill>
                  <a:srgbClr val="000000"/>
                </a:solidFill>
              </a:rPr>
              <a:t>主張する力</a:t>
            </a:r>
            <a:r>
              <a:rPr lang="ja-JP" altLang="en-US" sz="2000" dirty="0">
                <a:solidFill>
                  <a:srgbClr val="000000"/>
                </a:solidFill>
              </a:rPr>
              <a:t>、</a:t>
            </a:r>
            <a:r>
              <a:rPr lang="ja-JP" altLang="en-US" sz="2000" u="sng" dirty="0">
                <a:solidFill>
                  <a:srgbClr val="000000"/>
                </a:solidFill>
              </a:rPr>
              <a:t>折り合いをつける力</a:t>
            </a:r>
            <a:r>
              <a:rPr lang="ja-JP" altLang="en-US" sz="2000">
                <a:solidFill>
                  <a:srgbClr val="000000"/>
                </a:solidFill>
              </a:rPr>
              <a:t>が育つことを期待して支援する</a:t>
            </a:r>
            <a:endParaRPr lang="en-US" altLang="ja-JP" sz="2000" dirty="0">
              <a:solidFill>
                <a:srgbClr val="000000"/>
              </a:solidFill>
            </a:endParaRPr>
          </a:p>
          <a:p>
            <a:pPr marL="490538" indent="-171450">
              <a:spcBef>
                <a:spcPts val="900"/>
              </a:spcBef>
            </a:pPr>
            <a:r>
              <a:rPr lang="ja-JP" altLang="en-US" sz="2000" dirty="0">
                <a:solidFill>
                  <a:srgbClr val="000000"/>
                </a:solidFill>
              </a:rPr>
              <a:t>・基本活動には、子どもの</a:t>
            </a:r>
            <a:r>
              <a:rPr lang="ja-JP" altLang="en-US" sz="2000" u="sng" dirty="0">
                <a:solidFill>
                  <a:srgbClr val="000000"/>
                </a:solidFill>
              </a:rPr>
              <a:t>自己選択や自己決定を促し</a:t>
            </a:r>
            <a:r>
              <a:rPr lang="ja-JP" altLang="en-US" sz="2000" dirty="0">
                <a:solidFill>
                  <a:srgbClr val="000000"/>
                </a:solidFill>
              </a:rPr>
              <a:t>、それを</a:t>
            </a:r>
            <a:r>
              <a:rPr lang="ja-JP" altLang="en-US" sz="2000">
                <a:solidFill>
                  <a:srgbClr val="000000"/>
                </a:solidFill>
              </a:rPr>
              <a:t>支援する　</a:t>
            </a:r>
            <a:r>
              <a:rPr lang="ja-JP" altLang="en-US" sz="2000" u="sng">
                <a:solidFill>
                  <a:srgbClr val="000000"/>
                </a:solidFill>
              </a:rPr>
              <a:t>プロセス</a:t>
            </a:r>
            <a:r>
              <a:rPr lang="ja-JP" altLang="en-US" sz="2000" u="sng" dirty="0">
                <a:solidFill>
                  <a:srgbClr val="000000"/>
                </a:solidFill>
              </a:rPr>
              <a:t>を組み込む</a:t>
            </a:r>
          </a:p>
          <a:p>
            <a:pPr marL="490538" indent="-171450">
              <a:spcBef>
                <a:spcPts val="900"/>
              </a:spcBef>
            </a:pPr>
            <a:r>
              <a:rPr lang="ja-JP" altLang="en-US" sz="2000" dirty="0">
                <a:solidFill>
                  <a:srgbClr val="000000"/>
                </a:solidFill>
              </a:rPr>
              <a:t>・保護者が</a:t>
            </a:r>
            <a:r>
              <a:rPr lang="ja-JP" altLang="en-US" sz="2000" u="sng" dirty="0">
                <a:solidFill>
                  <a:srgbClr val="000000"/>
                </a:solidFill>
              </a:rPr>
              <a:t>気兼ねなく相談できる場</a:t>
            </a:r>
            <a:r>
              <a:rPr lang="ja-JP" altLang="en-US" sz="2000" dirty="0">
                <a:solidFill>
                  <a:srgbClr val="000000"/>
                </a:solidFill>
              </a:rPr>
              <a:t>になるよう努める</a:t>
            </a:r>
            <a:endParaRPr lang="en-US" altLang="ja-JP" sz="2000" dirty="0">
              <a:solidFill>
                <a:srgbClr val="000000"/>
              </a:solidFill>
            </a:endParaRPr>
          </a:p>
          <a:p>
            <a:pPr marL="490538" indent="-171450">
              <a:spcBef>
                <a:spcPts val="900"/>
              </a:spcBef>
            </a:pPr>
            <a:r>
              <a:rPr lang="ja-JP" altLang="en-US" sz="2000" dirty="0">
                <a:solidFill>
                  <a:srgbClr val="000000"/>
                </a:solidFill>
              </a:rPr>
              <a:t>・子ども</a:t>
            </a:r>
            <a:r>
              <a:rPr lang="ja-JP" altLang="en-US" sz="2000">
                <a:solidFill>
                  <a:srgbClr val="000000"/>
                </a:solidFill>
              </a:rPr>
              <a:t>の生活、発達</a:t>
            </a:r>
            <a:r>
              <a:rPr lang="ja-JP" altLang="en-US" sz="2000" dirty="0">
                <a:solidFill>
                  <a:srgbClr val="000000"/>
                </a:solidFill>
              </a:rPr>
              <a:t>支援の</a:t>
            </a:r>
            <a:r>
              <a:rPr lang="ja-JP" altLang="en-US" sz="2000" u="sng" dirty="0">
                <a:solidFill>
                  <a:srgbClr val="000000"/>
                </a:solidFill>
              </a:rPr>
              <a:t>連続性の確保の</a:t>
            </a:r>
            <a:r>
              <a:rPr lang="ja-JP" altLang="en-US" sz="2000" dirty="0">
                <a:solidFill>
                  <a:srgbClr val="000000"/>
                </a:solidFill>
              </a:rPr>
              <a:t>ため学校での</a:t>
            </a:r>
            <a:r>
              <a:rPr lang="ja-JP" altLang="en-US" sz="2000" u="sng" dirty="0">
                <a:solidFill>
                  <a:srgbClr val="000000"/>
                </a:solidFill>
              </a:rPr>
              <a:t>個別の教育支援計画等</a:t>
            </a:r>
            <a:r>
              <a:rPr lang="ja-JP" altLang="en-US" sz="2000" dirty="0">
                <a:solidFill>
                  <a:srgbClr val="000000"/>
                </a:solidFill>
              </a:rPr>
              <a:t>と</a:t>
            </a:r>
            <a:r>
              <a:rPr lang="ja-JP" altLang="en-US" sz="2000" u="sng" dirty="0">
                <a:solidFill>
                  <a:srgbClr val="000000"/>
                </a:solidFill>
              </a:rPr>
              <a:t>放課後等デイサービス計画</a:t>
            </a:r>
            <a:r>
              <a:rPr lang="ja-JP" altLang="en-US" sz="2000" u="sng">
                <a:solidFill>
                  <a:srgbClr val="000000"/>
                </a:solidFill>
              </a:rPr>
              <a:t>の連動・連携</a:t>
            </a:r>
            <a:r>
              <a:rPr lang="ja-JP" altLang="en-US" sz="2000">
                <a:solidFill>
                  <a:srgbClr val="000000"/>
                </a:solidFill>
              </a:rPr>
              <a:t>を図る</a:t>
            </a:r>
            <a:endParaRPr lang="en-US" altLang="ja-JP" sz="2000" dirty="0">
              <a:solidFill>
                <a:srgbClr val="000000"/>
              </a:solidFill>
            </a:endParaRPr>
          </a:p>
          <a:p>
            <a:pPr marL="490538" indent="-171450">
              <a:spcBef>
                <a:spcPts val="900"/>
              </a:spcBef>
            </a:pPr>
            <a:r>
              <a:rPr lang="ja-JP" altLang="en-US" sz="2000">
                <a:solidFill>
                  <a:srgbClr val="000000"/>
                </a:solidFill>
              </a:rPr>
              <a:t>・不登校児には、関係機関と連携しつつ</a:t>
            </a:r>
            <a:r>
              <a:rPr lang="ja-JP" altLang="en-US" sz="2000" u="sng">
                <a:solidFill>
                  <a:srgbClr val="000000"/>
                </a:solidFill>
              </a:rPr>
              <a:t>本人</a:t>
            </a:r>
            <a:r>
              <a:rPr lang="ja-JP" altLang="en-US" sz="2000" u="sng" dirty="0">
                <a:solidFill>
                  <a:srgbClr val="000000"/>
                </a:solidFill>
              </a:rPr>
              <a:t>の気持ちに</a:t>
            </a:r>
            <a:r>
              <a:rPr lang="ja-JP" altLang="en-US" sz="2000" u="sng">
                <a:solidFill>
                  <a:srgbClr val="000000"/>
                </a:solidFill>
              </a:rPr>
              <a:t>寄り添って支援</a:t>
            </a:r>
            <a:endParaRPr lang="ja-JP" altLang="en-US" sz="2000" dirty="0">
              <a:solidFill>
                <a:srgbClr val="000000"/>
              </a:solidFill>
            </a:endParaRPr>
          </a:p>
        </p:txBody>
      </p:sp>
      <p:sp>
        <p:nvSpPr>
          <p:cNvPr id="3" name="スライド番号プレースホルダー 9">
            <a:extLst>
              <a:ext uri="{FF2B5EF4-FFF2-40B4-BE49-F238E27FC236}">
                <a16:creationId xmlns:a16="http://schemas.microsoft.com/office/drawing/2014/main" id="{5ECCE05E-ECA9-0729-25E9-EFAAAD6E88AD}"/>
              </a:ext>
            </a:extLst>
          </p:cNvPr>
          <p:cNvSpPr>
            <a:spLocks noGrp="1"/>
          </p:cNvSpPr>
          <p:nvPr>
            <p:ph type="sldNum" sz="quarter" idx="12"/>
          </p:nvPr>
        </p:nvSpPr>
        <p:spPr>
          <a:xfrm>
            <a:off x="7594876" y="6649099"/>
            <a:ext cx="2311400" cy="380301"/>
          </a:xfrm>
        </p:spPr>
        <p:txBody>
          <a:bodyPr/>
          <a:lstStyle/>
          <a:p>
            <a:pPr>
              <a:defRPr/>
            </a:pPr>
            <a:fld id="{6EF23906-C28C-47DE-8E4F-A94606051E12}" type="slidenum">
              <a:rPr lang="en-US" altLang="ja-JP" sz="2000" smtClean="0">
                <a:solidFill>
                  <a:srgbClr val="000000"/>
                </a:solidFill>
              </a:rPr>
              <a:pPr>
                <a:defRPr/>
              </a:pPr>
              <a:t>23</a:t>
            </a:fld>
            <a:endParaRPr lang="en-US" altLang="ja-JP" sz="2000" dirty="0">
              <a:solidFill>
                <a:srgbClr val="000000"/>
              </a:solidFill>
            </a:endParaRPr>
          </a:p>
        </p:txBody>
      </p:sp>
      <p:sp>
        <p:nvSpPr>
          <p:cNvPr id="2" name="タイトル 1">
            <a:extLst>
              <a:ext uri="{FF2B5EF4-FFF2-40B4-BE49-F238E27FC236}">
                <a16:creationId xmlns:a16="http://schemas.microsoft.com/office/drawing/2014/main" id="{A371B5C6-05E4-8FFE-06EB-322EA777EEC1}"/>
              </a:ext>
            </a:extLst>
          </p:cNvPr>
          <p:cNvSpPr txBox="1">
            <a:spLocks/>
          </p:cNvSpPr>
          <p:nvPr/>
        </p:nvSpPr>
        <p:spPr bwMode="auto">
          <a:xfrm>
            <a:off x="973731" y="-83641"/>
            <a:ext cx="8739811" cy="721486"/>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3200" u="sng" kern="0"/>
              <a:t>旧ガイドラインに明記されていた基本的姿勢</a:t>
            </a:r>
            <a:endParaRPr lang="ja-JP" altLang="en-US" sz="3200" kern="0" dirty="0"/>
          </a:p>
        </p:txBody>
      </p:sp>
      <p:sp>
        <p:nvSpPr>
          <p:cNvPr id="4" name="テキスト ボックス 3">
            <a:extLst>
              <a:ext uri="{FF2B5EF4-FFF2-40B4-BE49-F238E27FC236}">
                <a16:creationId xmlns:a16="http://schemas.microsoft.com/office/drawing/2014/main" id="{85727B27-37AF-CA7A-D854-B53EB8A8990D}"/>
              </a:ext>
            </a:extLst>
          </p:cNvPr>
          <p:cNvSpPr txBox="1"/>
          <p:nvPr/>
        </p:nvSpPr>
        <p:spPr>
          <a:xfrm>
            <a:off x="6795161" y="481700"/>
            <a:ext cx="3212739" cy="338554"/>
          </a:xfrm>
          <a:prstGeom prst="rect">
            <a:avLst/>
          </a:prstGeom>
          <a:noFill/>
        </p:spPr>
        <p:txBody>
          <a:bodyPr wrap="none" rtlCol="0">
            <a:spAutoFit/>
          </a:bodyPr>
          <a:lstStyle/>
          <a:p>
            <a:r>
              <a:rPr kumimoji="1" lang="en-US" altLang="ja-JP" sz="1600" dirty="0"/>
              <a:t>【</a:t>
            </a:r>
            <a:r>
              <a:rPr kumimoji="1" lang="ja-JP" altLang="en-US" sz="1600"/>
              <a:t>出典</a:t>
            </a:r>
            <a:r>
              <a:rPr kumimoji="1" lang="en-US" altLang="ja-JP" sz="1600" dirty="0"/>
              <a:t>】</a:t>
            </a:r>
            <a:r>
              <a:rPr kumimoji="1" lang="ja-JP" altLang="en-US" sz="1600"/>
              <a:t>旧放課後等デイガイドライン</a:t>
            </a:r>
          </a:p>
        </p:txBody>
      </p:sp>
      <p:sp>
        <p:nvSpPr>
          <p:cNvPr id="6" name="四角形吹き出し 5">
            <a:extLst>
              <a:ext uri="{FF2B5EF4-FFF2-40B4-BE49-F238E27FC236}">
                <a16:creationId xmlns:a16="http://schemas.microsoft.com/office/drawing/2014/main" id="{6278D1F2-6EFB-266E-55CC-08C4E97F6C41}"/>
              </a:ext>
            </a:extLst>
          </p:cNvPr>
          <p:cNvSpPr/>
          <p:nvPr/>
        </p:nvSpPr>
        <p:spPr bwMode="auto">
          <a:xfrm>
            <a:off x="5434472" y="732528"/>
            <a:ext cx="1584176" cy="265475"/>
          </a:xfrm>
          <a:prstGeom prst="wedgeRectCallout">
            <a:avLst>
              <a:gd name="adj1" fmla="val -43242"/>
              <a:gd name="adj2" fmla="val 98932"/>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権利尊重の視点</a:t>
            </a:r>
          </a:p>
        </p:txBody>
      </p:sp>
      <p:sp>
        <p:nvSpPr>
          <p:cNvPr id="7" name="四角形吹き出し 6">
            <a:extLst>
              <a:ext uri="{FF2B5EF4-FFF2-40B4-BE49-F238E27FC236}">
                <a16:creationId xmlns:a16="http://schemas.microsoft.com/office/drawing/2014/main" id="{D029B679-EBA0-D37D-4CE3-6453CC56B4E1}"/>
              </a:ext>
            </a:extLst>
          </p:cNvPr>
          <p:cNvSpPr/>
          <p:nvPr/>
        </p:nvSpPr>
        <p:spPr bwMode="auto">
          <a:xfrm>
            <a:off x="6168139" y="1161105"/>
            <a:ext cx="1152128" cy="265475"/>
          </a:xfrm>
          <a:prstGeom prst="wedgeRectCallout">
            <a:avLst>
              <a:gd name="adj1" fmla="val -45153"/>
              <a:gd name="adj2" fmla="val 1008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倫理的視点</a:t>
            </a:r>
          </a:p>
        </p:txBody>
      </p:sp>
      <p:sp>
        <p:nvSpPr>
          <p:cNvPr id="8" name="四角形吹き出し 7">
            <a:extLst>
              <a:ext uri="{FF2B5EF4-FFF2-40B4-BE49-F238E27FC236}">
                <a16:creationId xmlns:a16="http://schemas.microsoft.com/office/drawing/2014/main" id="{BEC59BAE-7738-E36E-6AE4-1F52236AFBD2}"/>
              </a:ext>
            </a:extLst>
          </p:cNvPr>
          <p:cNvSpPr/>
          <p:nvPr/>
        </p:nvSpPr>
        <p:spPr bwMode="auto">
          <a:xfrm>
            <a:off x="7685661" y="1245219"/>
            <a:ext cx="2151474" cy="544680"/>
          </a:xfrm>
          <a:prstGeom prst="wedgeRectCallout">
            <a:avLst>
              <a:gd name="adj1" fmla="val 1050"/>
              <a:gd name="adj2" fmla="val 77483"/>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発達・特性理解の専門的アセスメントの視点</a:t>
            </a:r>
            <a:endParaRPr kumimoji="1" lang="ja-JP" altLang="en-US" sz="1600" b="0" i="0" u="none" strike="noStrike" cap="none" normalizeH="0" baseline="0">
              <a:ln>
                <a:noFill/>
              </a:ln>
              <a:solidFill>
                <a:srgbClr val="FF0000"/>
              </a:solidFill>
              <a:effectLst/>
              <a:latin typeface="Arial" charset="0"/>
              <a:ea typeface="ＭＳ Ｐゴシック" pitchFamily="50" charset="-128"/>
            </a:endParaRPr>
          </a:p>
        </p:txBody>
      </p:sp>
      <p:sp>
        <p:nvSpPr>
          <p:cNvPr id="9" name="四角形吹き出し 8">
            <a:extLst>
              <a:ext uri="{FF2B5EF4-FFF2-40B4-BE49-F238E27FC236}">
                <a16:creationId xmlns:a16="http://schemas.microsoft.com/office/drawing/2014/main" id="{4C27ADB1-78B1-74F9-F00F-9D8BE5A13C65}"/>
              </a:ext>
            </a:extLst>
          </p:cNvPr>
          <p:cNvSpPr/>
          <p:nvPr/>
        </p:nvSpPr>
        <p:spPr bwMode="auto">
          <a:xfrm>
            <a:off x="8074489" y="2373109"/>
            <a:ext cx="1748358" cy="544680"/>
          </a:xfrm>
          <a:prstGeom prst="wedgeRectCallout">
            <a:avLst>
              <a:gd name="adj1" fmla="val -61967"/>
              <a:gd name="adj2" fmla="val -1497"/>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lang="ja-JP" altLang="en-US" sz="1600">
                <a:solidFill>
                  <a:srgbClr val="FF0000"/>
                </a:solidFill>
                <a:ea typeface="ＭＳ Ｐゴシック" pitchFamily="50" charset="-128"/>
              </a:rPr>
              <a:t>計画に基づく専門的発達支援の視点</a:t>
            </a:r>
            <a:endParaRPr lang="en-US" altLang="ja-JP" sz="1600" dirty="0">
              <a:solidFill>
                <a:srgbClr val="FF0000"/>
              </a:solidFill>
              <a:ea typeface="ＭＳ Ｐゴシック" pitchFamily="50" charset="-128"/>
            </a:endParaRPr>
          </a:p>
        </p:txBody>
      </p:sp>
      <p:sp>
        <p:nvSpPr>
          <p:cNvPr id="10" name="四角形吹き出し 9">
            <a:extLst>
              <a:ext uri="{FF2B5EF4-FFF2-40B4-BE49-F238E27FC236}">
                <a16:creationId xmlns:a16="http://schemas.microsoft.com/office/drawing/2014/main" id="{D2C70792-4755-AA93-A3DE-E09F0457EA0A}"/>
              </a:ext>
            </a:extLst>
          </p:cNvPr>
          <p:cNvSpPr/>
          <p:nvPr/>
        </p:nvSpPr>
        <p:spPr bwMode="auto">
          <a:xfrm>
            <a:off x="4953000" y="4295842"/>
            <a:ext cx="2724503" cy="265476"/>
          </a:xfrm>
          <a:prstGeom prst="wedgeRectCallout">
            <a:avLst>
              <a:gd name="adj1" fmla="val -48931"/>
              <a:gd name="adj2" fmla="val 8270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ctr"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子どもの主体性の尊重の視点</a:t>
            </a:r>
          </a:p>
        </p:txBody>
      </p:sp>
      <p:sp>
        <p:nvSpPr>
          <p:cNvPr id="11" name="四角形吹き出し 10">
            <a:extLst>
              <a:ext uri="{FF2B5EF4-FFF2-40B4-BE49-F238E27FC236}">
                <a16:creationId xmlns:a16="http://schemas.microsoft.com/office/drawing/2014/main" id="{DF70A504-3910-E387-9E95-49B02BFEE341}"/>
              </a:ext>
            </a:extLst>
          </p:cNvPr>
          <p:cNvSpPr/>
          <p:nvPr/>
        </p:nvSpPr>
        <p:spPr bwMode="auto">
          <a:xfrm>
            <a:off x="5817096" y="5100580"/>
            <a:ext cx="1584174" cy="265475"/>
          </a:xfrm>
          <a:prstGeom prst="wedgeRectCallout">
            <a:avLst>
              <a:gd name="adj1" fmla="val -49354"/>
              <a:gd name="adj2" fmla="val 86775"/>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a:ln>
                  <a:noFill/>
                </a:ln>
                <a:solidFill>
                  <a:srgbClr val="FF0000"/>
                </a:solidFill>
                <a:effectLst/>
                <a:latin typeface="Arial" charset="0"/>
                <a:ea typeface="ＭＳ Ｐゴシック" pitchFamily="50" charset="-128"/>
              </a:rPr>
              <a:t>家族支援の視点</a:t>
            </a:r>
          </a:p>
        </p:txBody>
      </p:sp>
      <p:sp>
        <p:nvSpPr>
          <p:cNvPr id="12" name="四角形吹き出し 11">
            <a:extLst>
              <a:ext uri="{FF2B5EF4-FFF2-40B4-BE49-F238E27FC236}">
                <a16:creationId xmlns:a16="http://schemas.microsoft.com/office/drawing/2014/main" id="{5CD6A650-9D05-23C5-B720-2B91287F0151}"/>
              </a:ext>
            </a:extLst>
          </p:cNvPr>
          <p:cNvSpPr/>
          <p:nvPr/>
        </p:nvSpPr>
        <p:spPr bwMode="auto">
          <a:xfrm>
            <a:off x="7677503" y="5198928"/>
            <a:ext cx="2120934" cy="517981"/>
          </a:xfrm>
          <a:prstGeom prst="wedgeRectCallout">
            <a:avLst>
              <a:gd name="adj1" fmla="val -43726"/>
              <a:gd name="adj2" fmla="val 67886"/>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9525" marR="0" indent="-9525" algn="l"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基礎集団（特に学校）の計画との連携の視点</a:t>
            </a:r>
          </a:p>
        </p:txBody>
      </p:sp>
      <p:sp>
        <p:nvSpPr>
          <p:cNvPr id="13" name="四角形吹き出し 12">
            <a:extLst>
              <a:ext uri="{FF2B5EF4-FFF2-40B4-BE49-F238E27FC236}">
                <a16:creationId xmlns:a16="http://schemas.microsoft.com/office/drawing/2014/main" id="{150FCE66-D3B6-CBD4-5EBC-800411704308}"/>
              </a:ext>
            </a:extLst>
          </p:cNvPr>
          <p:cNvSpPr/>
          <p:nvPr/>
        </p:nvSpPr>
        <p:spPr bwMode="auto">
          <a:xfrm>
            <a:off x="6519138" y="3057609"/>
            <a:ext cx="2151475" cy="544680"/>
          </a:xfrm>
          <a:prstGeom prst="wedgeRectCallout">
            <a:avLst>
              <a:gd name="adj1" fmla="val -56828"/>
              <a:gd name="adj2" fmla="val 1785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00013" marR="0"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情緒、非認知能力、</a:t>
            </a:r>
            <a:endParaRPr kumimoji="1" lang="en-US" altLang="ja-JP" sz="1600" b="0" i="0" u="none" strike="noStrike" cap="none" normalizeH="0" baseline="0" dirty="0">
              <a:ln>
                <a:noFill/>
              </a:ln>
              <a:solidFill>
                <a:srgbClr val="FF0000"/>
              </a:solidFill>
              <a:effectLst/>
              <a:latin typeface="Arial" charset="0"/>
              <a:ea typeface="ＭＳ Ｐゴシック" pitchFamily="50" charset="-128"/>
            </a:endParaRPr>
          </a:p>
          <a:p>
            <a:pPr marL="9525" marR="0" indent="-9525" algn="ctr" defTabSz="873125" rtl="0" eaLnBrk="1" fontAlgn="base" latinLnBrk="0" hangingPunct="1">
              <a:lnSpc>
                <a:spcPct val="100000"/>
              </a:lnSpc>
              <a:spcBef>
                <a:spcPct val="0"/>
              </a:spcBef>
              <a:spcAft>
                <a:spcPct val="0"/>
              </a:spcAft>
              <a:buClrTx/>
              <a:buSzTx/>
              <a:buFontTx/>
              <a:buNone/>
            </a:pPr>
            <a:r>
              <a:rPr kumimoji="1" lang="ja-JP" altLang="en-US" sz="1600" b="0" i="0" u="none" strike="noStrike" cap="none" normalizeH="0" baseline="0">
                <a:ln>
                  <a:noFill/>
                </a:ln>
                <a:solidFill>
                  <a:srgbClr val="FF0000"/>
                </a:solidFill>
                <a:effectLst/>
                <a:latin typeface="Arial" charset="0"/>
                <a:ea typeface="ＭＳ Ｐゴシック" pitchFamily="50" charset="-128"/>
              </a:rPr>
              <a:t>生きる力の育成の視点</a:t>
            </a:r>
          </a:p>
        </p:txBody>
      </p:sp>
      <p:sp>
        <p:nvSpPr>
          <p:cNvPr id="15" name="テキスト ボックス 14">
            <a:extLst>
              <a:ext uri="{FF2B5EF4-FFF2-40B4-BE49-F238E27FC236}">
                <a16:creationId xmlns:a16="http://schemas.microsoft.com/office/drawing/2014/main" id="{65DB3E5E-C65D-2550-B8FA-03428DE1BDD0}"/>
              </a:ext>
            </a:extLst>
          </p:cNvPr>
          <p:cNvSpPr txBox="1"/>
          <p:nvPr/>
        </p:nvSpPr>
        <p:spPr>
          <a:xfrm>
            <a:off x="192458" y="548680"/>
            <a:ext cx="2016224" cy="461665"/>
          </a:xfrm>
          <a:prstGeom prst="rect">
            <a:avLst/>
          </a:prstGeom>
          <a:noFill/>
        </p:spPr>
        <p:txBody>
          <a:bodyPr wrap="square">
            <a:spAutoFit/>
          </a:bodyPr>
          <a:lstStyle/>
          <a:p>
            <a:pPr marL="174625" indent="-174625"/>
            <a:r>
              <a:rPr lang="ja-JP" altLang="en-US" sz="2400" u="sng" kern="0" dirty="0"/>
              <a:t>（基本的姿勢）</a:t>
            </a:r>
            <a:r>
              <a:rPr lang="en-US" altLang="ja-JP" sz="2400" u="sng" kern="0" dirty="0"/>
              <a:t> </a:t>
            </a:r>
            <a:endParaRPr lang="en-US" altLang="ja-JP" sz="2400" dirty="0">
              <a:solidFill>
                <a:srgbClr val="000000"/>
              </a:solidFill>
              <a:latin typeface="ＭＳ Ｐゴシック" panose="020B0600070205080204" pitchFamily="50" charset="-128"/>
              <a:cs typeface="HG丸ｺﾞｼｯｸM-PRO" pitchFamily="50" charset="-128"/>
            </a:endParaRPr>
          </a:p>
        </p:txBody>
      </p:sp>
      <p:sp>
        <p:nvSpPr>
          <p:cNvPr id="16" name="テキスト ボックス 15">
            <a:extLst>
              <a:ext uri="{FF2B5EF4-FFF2-40B4-BE49-F238E27FC236}">
                <a16:creationId xmlns:a16="http://schemas.microsoft.com/office/drawing/2014/main" id="{19F8F4A4-2337-A71D-5B24-896B69FDADD2}"/>
              </a:ext>
            </a:extLst>
          </p:cNvPr>
          <p:cNvSpPr txBox="1"/>
          <p:nvPr/>
        </p:nvSpPr>
        <p:spPr>
          <a:xfrm>
            <a:off x="125796" y="61840"/>
            <a:ext cx="800219" cy="461665"/>
          </a:xfrm>
          <a:prstGeom prst="rect">
            <a:avLst/>
          </a:prstGeom>
          <a:noFill/>
          <a:ln>
            <a:solidFill>
              <a:srgbClr val="0432FF"/>
            </a:solidFill>
          </a:ln>
        </p:spPr>
        <p:txBody>
          <a:bodyPr wrap="none" rtlCol="0">
            <a:spAutoFit/>
          </a:bodyPr>
          <a:lstStyle/>
          <a:p>
            <a:r>
              <a:rPr lang="ja-JP" altLang="en-US" sz="2400"/>
              <a:t>参考</a:t>
            </a:r>
            <a:endParaRPr kumimoji="1" lang="ja-JP" altLang="en-US" sz="2400"/>
          </a:p>
        </p:txBody>
      </p:sp>
    </p:spTree>
    <p:extLst>
      <p:ext uri="{BB962C8B-B14F-4D97-AF65-F5344CB8AC3E}">
        <p14:creationId xmlns:p14="http://schemas.microsoft.com/office/powerpoint/2010/main" val="6085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64468" y="2492896"/>
            <a:ext cx="9577064" cy="3024336"/>
          </a:xfrm>
          <a:prstGeom prst="rect">
            <a:avLst/>
          </a:prstGeom>
          <a:noFill/>
          <a:ln w="9525">
            <a:noFill/>
            <a:miter lim="800000"/>
            <a:headEnd/>
            <a:tailEnd/>
          </a:ln>
        </p:spPr>
        <p:txBody>
          <a:bodyPr lIns="91399" tIns="45701" rIns="91399" bIns="45701"/>
          <a:lstStyle/>
          <a:p>
            <a:pPr marL="11113" indent="-11113" algn="ctr">
              <a:lnSpc>
                <a:spcPct val="110000"/>
              </a:lnSpc>
              <a:buNone/>
            </a:pPr>
            <a:r>
              <a:rPr lang="ja-JP" altLang="en-US" sz="6000">
                <a:latin typeface="MS PGothic" panose="020B0600070205080204" pitchFamily="34" charset="-128"/>
                <a:ea typeface="MS PGothic" panose="020B0600070205080204" pitchFamily="34" charset="-128"/>
              </a:rPr>
              <a:t>障害児支援の基本姿勢</a:t>
            </a:r>
            <a:r>
              <a:rPr lang="en-US" altLang="ja-JP" sz="6000" dirty="0">
                <a:latin typeface="MS PGothic" panose="020B0600070205080204" pitchFamily="34" charset="-128"/>
                <a:ea typeface="MS PGothic" panose="020B0600070205080204" pitchFamily="34" charset="-128"/>
              </a:rPr>
              <a:t>②</a:t>
            </a:r>
          </a:p>
          <a:p>
            <a:pPr marL="981075" indent="-981075" algn="ctr">
              <a:lnSpc>
                <a:spcPct val="110000"/>
              </a:lnSpc>
              <a:buNone/>
            </a:pPr>
            <a:r>
              <a:rPr lang="en-US" altLang="ja-JP" sz="6000" dirty="0">
                <a:latin typeface="MS PGothic" panose="020B0600070205080204" pitchFamily="34" charset="-128"/>
                <a:ea typeface="MS PGothic" panose="020B0600070205080204" pitchFamily="34" charset="-128"/>
              </a:rPr>
              <a:t>〜</a:t>
            </a:r>
            <a:r>
              <a:rPr lang="ja-JP" altLang="en-US" sz="6000">
                <a:latin typeface="MS PGothic" panose="020B0600070205080204" pitchFamily="34" charset="-128"/>
                <a:ea typeface="MS PGothic" panose="020B0600070205080204" pitchFamily="34" charset="-128"/>
              </a:rPr>
              <a:t>権利の尊重</a:t>
            </a:r>
            <a:r>
              <a:rPr lang="en-US" altLang="ja-JP" sz="6000" dirty="0">
                <a:latin typeface="MS PGothic" panose="020B0600070205080204" pitchFamily="34" charset="-128"/>
                <a:ea typeface="MS PGothic" panose="020B0600070205080204" pitchFamily="34" charset="-128"/>
              </a:rPr>
              <a:t>〜</a:t>
            </a: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24</a:t>
            </a:fld>
            <a:endParaRPr lang="en-US" altLang="ja-JP" sz="2000" dirty="0">
              <a:solidFill>
                <a:srgbClr val="000000"/>
              </a:solidFill>
            </a:endParaRPr>
          </a:p>
        </p:txBody>
      </p:sp>
    </p:spTree>
    <p:extLst>
      <p:ext uri="{BB962C8B-B14F-4D97-AF65-F5344CB8AC3E}">
        <p14:creationId xmlns:p14="http://schemas.microsoft.com/office/powerpoint/2010/main" val="57702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764704"/>
            <a:ext cx="9612325" cy="6003963"/>
          </a:xfrm>
        </p:spPr>
        <p:txBody>
          <a:bodyPr>
            <a:noAutofit/>
          </a:bodyPr>
          <a:lstStyle/>
          <a:p>
            <a:pPr marL="757238" indent="-503238">
              <a:spcBef>
                <a:spcPts val="1200"/>
              </a:spcBef>
              <a:buNone/>
            </a:pPr>
            <a:r>
              <a:rPr lang="en-US" altLang="ja-JP" sz="3000" dirty="0"/>
              <a:t>① </a:t>
            </a:r>
            <a:r>
              <a:rPr lang="ja-JP" altLang="en-US" sz="3000" dirty="0"/>
              <a:t>障害児支援は、権利を大切にした支援である</a:t>
            </a:r>
            <a:endParaRPr lang="en-US" altLang="ja-JP" sz="3000" dirty="0"/>
          </a:p>
          <a:p>
            <a:pPr marL="719138" indent="-465138">
              <a:spcBef>
                <a:spcPts val="900"/>
              </a:spcBef>
              <a:buNone/>
            </a:pPr>
            <a:r>
              <a:rPr lang="ja-JP" altLang="en-US" sz="3000" dirty="0"/>
              <a:t>②</a:t>
            </a:r>
            <a:r>
              <a:rPr lang="en-US" altLang="ja-JP" sz="3000" dirty="0"/>
              <a:t> </a:t>
            </a:r>
            <a:r>
              <a:rPr lang="ja-JP" altLang="en-US" sz="3000" dirty="0"/>
              <a:t>権利を護ることは、虐待など不適切な支援をしないこと（発達を妨げない）だけでなく、こどもの権利を保障すること（配慮されて当たり前の発達を促進すること）</a:t>
            </a:r>
            <a:endParaRPr lang="en-US" altLang="ja-JP" sz="3000" dirty="0"/>
          </a:p>
          <a:p>
            <a:pPr marL="719138" indent="-465138">
              <a:spcBef>
                <a:spcPts val="900"/>
              </a:spcBef>
              <a:buNone/>
            </a:pPr>
            <a:r>
              <a:rPr lang="ja-JP" altLang="en-US" sz="3000" dirty="0"/>
              <a:t>③</a:t>
            </a:r>
            <a:r>
              <a:rPr lang="en-US" altLang="ja-JP" sz="3000" dirty="0"/>
              <a:t> </a:t>
            </a:r>
            <a:r>
              <a:rPr lang="ja-JP" altLang="en-US" sz="3000" dirty="0"/>
              <a:t>障害児支援は、こどもの権利と障害者の権利の両面から保障することである（相互補完の関係）</a:t>
            </a:r>
            <a:endParaRPr lang="en-US" altLang="ja-JP" sz="3000" dirty="0"/>
          </a:p>
          <a:p>
            <a:pPr marL="719138" indent="-465138">
              <a:spcBef>
                <a:spcPts val="900"/>
              </a:spcBef>
              <a:buNone/>
            </a:pPr>
            <a:r>
              <a:rPr lang="en-US" altLang="ja-JP" sz="3000" dirty="0"/>
              <a:t>④ </a:t>
            </a:r>
            <a:r>
              <a:rPr lang="ja-JP" altLang="en-US" sz="3000" dirty="0"/>
              <a:t>障害児は「こども」であり、まず「こども」としての権利が優先され、それを達成するために障害者の権利が尊重される</a:t>
            </a:r>
            <a:endParaRPr lang="en-US" altLang="ja-JP" sz="3000" dirty="0"/>
          </a:p>
          <a:p>
            <a:pPr marL="719138" indent="-465138">
              <a:spcBef>
                <a:spcPts val="900"/>
              </a:spcBef>
              <a:buNone/>
            </a:pPr>
            <a:r>
              <a:rPr lang="en-US" altLang="ja-JP" sz="3000" dirty="0"/>
              <a:t>⑤ </a:t>
            </a:r>
            <a:r>
              <a:rPr lang="ja-JP" altLang="en-US" sz="3000" dirty="0"/>
              <a:t>こどもまんなか社会の実現に向けた、こども基本法の創設やこども家庭庁の発足など、こども施策で検討・策定された指針なども考慮して支援を行う</a:t>
            </a:r>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25</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9D04D571-9818-E855-2798-85311B6C6F1A}"/>
              </a:ext>
            </a:extLst>
          </p:cNvPr>
          <p:cNvSpPr>
            <a:spLocks noGrp="1"/>
          </p:cNvSpPr>
          <p:nvPr>
            <p:ph type="title"/>
          </p:nvPr>
        </p:nvSpPr>
        <p:spPr>
          <a:xfrm>
            <a:off x="681037" y="44624"/>
            <a:ext cx="8543925" cy="721486"/>
          </a:xfrm>
        </p:spPr>
        <p:txBody>
          <a:bodyPr>
            <a:noAutofit/>
          </a:bodyPr>
          <a:lstStyle/>
          <a:p>
            <a:pPr algn="ctr"/>
            <a:r>
              <a:rPr lang="ja-JP" altLang="en-US" sz="4800" u="sng" dirty="0"/>
              <a:t>ポイント</a:t>
            </a:r>
          </a:p>
        </p:txBody>
      </p:sp>
    </p:spTree>
    <p:extLst>
      <p:ext uri="{BB962C8B-B14F-4D97-AF65-F5344CB8AC3E}">
        <p14:creationId xmlns:p14="http://schemas.microsoft.com/office/powerpoint/2010/main" val="2203623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9872" y="864093"/>
            <a:ext cx="9906004" cy="5877275"/>
          </a:xfrm>
          <a:prstGeom prst="rect">
            <a:avLst/>
          </a:prstGeom>
          <a:noFill/>
          <a:ln w="9525">
            <a:noFill/>
            <a:miter lim="800000"/>
            <a:headEnd/>
            <a:tailEnd/>
          </a:ln>
        </p:spPr>
        <p:txBody>
          <a:bodyPr wrap="square" anchor="t" anchorCtr="0">
            <a:noAutofit/>
          </a:bodyPr>
          <a:lstStyle/>
          <a:p>
            <a:pPr marL="712788" indent="-712788">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◎子どもの「権利」を</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侵害しない</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・子どもや障害のある人などは、権利侵害されやすい</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・施設・事業所内虐待の防止及び不適切支援の不提供</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⇒子どもや障害の適切な理解と支援力（＝合理的配慮の提供）</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・家庭内虐待の早期発見と未然防止の役割（＝家族支援）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⇒児童養護施設入所児のうち障害等を有する児童は</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endParaRPr lang="ja-JP" altLang="en-US" sz="20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障害児入所施設入所児のうち虐待・養育放棄は</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３７</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７％</a:t>
            </a:r>
          </a:p>
          <a:p>
            <a:pPr marL="712788" indent="-712788">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◎子どもの「権利」を</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保障する</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専門的支援</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・「子ども」としての人権や尊厳に配慮された支援</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⇒障害のある子どもも権利の主体者であるという認識</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・「子ども」と「障害者」としての権利の適切な理解と対応</a:t>
            </a: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⇒子ども期に必要な経験、体験、学習の保障</a:t>
            </a:r>
          </a:p>
          <a:p>
            <a:pPr marL="712788" indent="-712788"/>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・権利を意識した、未来志向型、将来につながる支援</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12788" indent="-712788"/>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⇒共生社会の実現、意思決定に基づく自分らしい暮らしの実現</a:t>
            </a:r>
          </a:p>
          <a:p>
            <a:pPr marL="712788" indent="-712788"/>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FCEF4BF9-74F1-39B8-2555-53108A42ADB0}"/>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26</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342505DF-C226-AF88-BD1C-1875A277B2C4}"/>
              </a:ext>
            </a:extLst>
          </p:cNvPr>
          <p:cNvSpPr txBox="1"/>
          <p:nvPr/>
        </p:nvSpPr>
        <p:spPr>
          <a:xfrm>
            <a:off x="1388604" y="136315"/>
            <a:ext cx="7128792" cy="707886"/>
          </a:xfrm>
          <a:prstGeom prst="rect">
            <a:avLst/>
          </a:prstGeom>
          <a:noFill/>
        </p:spPr>
        <p:txBody>
          <a:bodyPr wrap="square">
            <a:spAutoFit/>
          </a:bodyPr>
          <a:lstStyle/>
          <a:p>
            <a:pPr marL="712788" indent="-712788" algn="ctr"/>
            <a:r>
              <a:rPr lang="ja-JP" altLang="en-US" sz="40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（１）「権利」を尊重した支援とは</a:t>
            </a:r>
            <a:endParaRPr lang="ja-JP" altLang="en-US" sz="40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Tree>
    <p:extLst>
      <p:ext uri="{BB962C8B-B14F-4D97-AF65-F5344CB8AC3E}">
        <p14:creationId xmlns:p14="http://schemas.microsoft.com/office/powerpoint/2010/main" val="3836434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200472" y="92392"/>
            <a:ext cx="9433048" cy="783754"/>
          </a:xfrm>
        </p:spPr>
        <p:txBody>
          <a:bodyPr/>
          <a:lstStyle/>
          <a:p>
            <a:r>
              <a:rPr lang="ja-JP" altLang="en-US" sz="4000" u="sng"/>
              <a:t>障害のある子どもにおける支援の構造</a:t>
            </a:r>
            <a:endParaRPr lang="ja-JP" altLang="en-US" sz="4000" u="sng" dirty="0"/>
          </a:p>
        </p:txBody>
      </p:sp>
      <p:sp>
        <p:nvSpPr>
          <p:cNvPr id="4" name="円/楕円 3"/>
          <p:cNvSpPr/>
          <p:nvPr/>
        </p:nvSpPr>
        <p:spPr>
          <a:xfrm>
            <a:off x="416496" y="1268760"/>
            <a:ext cx="9289032" cy="5399664"/>
          </a:xfrm>
          <a:prstGeom prst="ellipse">
            <a:avLst/>
          </a:prstGeom>
          <a:solidFill>
            <a:srgbClr val="FFCC99">
              <a:alpha val="50000"/>
            </a:srgbClr>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コンテンツ プレースホルダー 2"/>
          <p:cNvSpPr txBox="1">
            <a:spLocks/>
          </p:cNvSpPr>
          <p:nvPr/>
        </p:nvSpPr>
        <p:spPr bwMode="auto">
          <a:xfrm>
            <a:off x="2635282" y="1540125"/>
            <a:ext cx="4824536" cy="576064"/>
          </a:xfrm>
          <a:prstGeom prst="rect">
            <a:avLst/>
          </a:prstGeom>
          <a:noFill/>
          <a:ln>
            <a:noFill/>
          </a:ln>
        </p:spPr>
        <p:txBody>
          <a:bodyPr vert="horz" wrap="square" lIns="91414" tIns="45707" rIns="91414" bIns="45707" numCol="1" anchor="t" anchorCtr="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ja-JP" altLang="en-US" sz="3000" b="0" i="0" u="sng" strike="noStrike" kern="0" cap="none" spc="0" normalizeH="0" baseline="0" noProof="0">
                <a:ln>
                  <a:noFill/>
                </a:ln>
                <a:solidFill>
                  <a:schemeClr val="tx1"/>
                </a:solidFill>
                <a:effectLst/>
                <a:uLnTx/>
                <a:uFillTx/>
                <a:latin typeface="+mn-lt"/>
                <a:ea typeface="+mn-ea"/>
                <a:cs typeface="+mn-cs"/>
              </a:rPr>
              <a:t>すべての子どもの権利</a:t>
            </a:r>
            <a:endParaRPr kumimoji="1" lang="ja-JP" altLang="en-US" sz="2800" b="0" i="0" u="sng" strike="noStrike" kern="0" cap="none" spc="0" normalizeH="0" baseline="0" noProof="0" dirty="0">
              <a:ln>
                <a:noFill/>
              </a:ln>
              <a:solidFill>
                <a:schemeClr val="tx1"/>
              </a:solidFill>
              <a:effectLst/>
              <a:uLnTx/>
              <a:uFillTx/>
              <a:latin typeface="+mn-lt"/>
              <a:ea typeface="+mn-ea"/>
              <a:cs typeface="+mn-cs"/>
            </a:endParaRPr>
          </a:p>
        </p:txBody>
      </p:sp>
      <p:sp>
        <p:nvSpPr>
          <p:cNvPr id="5" name="円/楕円 4"/>
          <p:cNvSpPr/>
          <p:nvPr/>
        </p:nvSpPr>
        <p:spPr>
          <a:xfrm>
            <a:off x="1216360" y="3649235"/>
            <a:ext cx="4160912" cy="2366721"/>
          </a:xfrm>
          <a:prstGeom prst="ellipse">
            <a:avLst/>
          </a:prstGeom>
          <a:solidFill>
            <a:srgbClr val="92D050"/>
          </a:solidFill>
          <a:ln w="38100">
            <a:solidFill>
              <a:schemeClr val="tx1"/>
            </a:solidFill>
            <a:headEnd type="triangle" w="lg" len="lg"/>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95" name="コンテンツ プレースホルダー 2"/>
          <p:cNvSpPr>
            <a:spLocks noGrp="1"/>
          </p:cNvSpPr>
          <p:nvPr>
            <p:ph idx="1"/>
          </p:nvPr>
        </p:nvSpPr>
        <p:spPr>
          <a:xfrm>
            <a:off x="1707747" y="4113192"/>
            <a:ext cx="3339803" cy="576064"/>
          </a:xfrm>
          <a:noFill/>
        </p:spPr>
        <p:txBody>
          <a:bodyPr>
            <a:noAutofit/>
          </a:bodyPr>
          <a:lstStyle/>
          <a:p>
            <a:pPr marL="0" indent="0" algn="ctr">
              <a:buFontTx/>
              <a:buNone/>
            </a:pPr>
            <a:r>
              <a:rPr lang="ja-JP" altLang="en-US" sz="3000" u="sng"/>
              <a:t>障害者の権利</a:t>
            </a:r>
            <a:endParaRPr lang="ja-JP" altLang="en-US" sz="2800" u="sng" dirty="0"/>
          </a:p>
        </p:txBody>
      </p:sp>
      <p:sp>
        <p:nvSpPr>
          <p:cNvPr id="2" name="テキスト ボックス 1">
            <a:extLst>
              <a:ext uri="{FF2B5EF4-FFF2-40B4-BE49-F238E27FC236}">
                <a16:creationId xmlns:a16="http://schemas.microsoft.com/office/drawing/2014/main" id="{367094A0-DD91-1617-EB7A-9CFB6329FFA8}"/>
              </a:ext>
            </a:extLst>
          </p:cNvPr>
          <p:cNvSpPr txBox="1"/>
          <p:nvPr/>
        </p:nvSpPr>
        <p:spPr>
          <a:xfrm>
            <a:off x="2261917" y="4697067"/>
            <a:ext cx="2069797" cy="1015663"/>
          </a:xfrm>
          <a:prstGeom prst="rect">
            <a:avLst/>
          </a:prstGeom>
          <a:noFill/>
        </p:spPr>
        <p:txBody>
          <a:bodyPr wrap="none" rtlCol="0">
            <a:noAutofit/>
          </a:bodyPr>
          <a:lstStyle/>
          <a:p>
            <a:r>
              <a:rPr lang="ja-JP" altLang="en-US" sz="2000"/>
              <a:t>・インクルージョン</a:t>
            </a:r>
            <a:endParaRPr lang="en-US" altLang="ja-JP" sz="2000" dirty="0"/>
          </a:p>
          <a:p>
            <a:r>
              <a:rPr kumimoji="1" lang="ja-JP" altLang="en-US" sz="2000"/>
              <a:t>・合理的配慮</a:t>
            </a:r>
            <a:endParaRPr kumimoji="1" lang="en-US" altLang="ja-JP" sz="2000" dirty="0"/>
          </a:p>
          <a:p>
            <a:r>
              <a:rPr kumimoji="1" lang="ja-JP" altLang="en-US" sz="2000"/>
              <a:t>・療育・・・</a:t>
            </a:r>
          </a:p>
        </p:txBody>
      </p:sp>
      <p:sp>
        <p:nvSpPr>
          <p:cNvPr id="3" name="テキスト ボックス 2">
            <a:extLst>
              <a:ext uri="{FF2B5EF4-FFF2-40B4-BE49-F238E27FC236}">
                <a16:creationId xmlns:a16="http://schemas.microsoft.com/office/drawing/2014/main" id="{2899CDC0-3BF0-22E2-68E0-FA054A5FD966}"/>
              </a:ext>
            </a:extLst>
          </p:cNvPr>
          <p:cNvSpPr txBox="1"/>
          <p:nvPr/>
        </p:nvSpPr>
        <p:spPr>
          <a:xfrm>
            <a:off x="3284777" y="1995727"/>
            <a:ext cx="1806905" cy="1323439"/>
          </a:xfrm>
          <a:prstGeom prst="rect">
            <a:avLst/>
          </a:prstGeom>
          <a:noFill/>
        </p:spPr>
        <p:txBody>
          <a:bodyPr wrap="none" rtlCol="0">
            <a:noAutofit/>
          </a:bodyPr>
          <a:lstStyle/>
          <a:p>
            <a:r>
              <a:rPr kumimoji="1" lang="ja-JP" altLang="en-US" sz="2400">
                <a:solidFill>
                  <a:srgbClr val="0432FF"/>
                </a:solidFill>
              </a:rPr>
              <a:t>・生きる権利</a:t>
            </a:r>
            <a:endParaRPr kumimoji="1" lang="en-US" altLang="ja-JP" sz="2400" dirty="0">
              <a:solidFill>
                <a:srgbClr val="0432FF"/>
              </a:solidFill>
            </a:endParaRPr>
          </a:p>
          <a:p>
            <a:r>
              <a:rPr lang="ja-JP" altLang="en-US" sz="2400">
                <a:solidFill>
                  <a:srgbClr val="0432FF"/>
                </a:solidFill>
              </a:rPr>
              <a:t>・</a:t>
            </a:r>
            <a:r>
              <a:rPr lang="ja-JP" altLang="en-US" sz="2400" u="sng">
                <a:solidFill>
                  <a:srgbClr val="0432FF"/>
                </a:solidFill>
              </a:rPr>
              <a:t>育つ権利</a:t>
            </a:r>
            <a:endParaRPr lang="en-US" altLang="ja-JP" sz="2400" u="sng" dirty="0">
              <a:solidFill>
                <a:srgbClr val="0432FF"/>
              </a:solidFill>
            </a:endParaRPr>
          </a:p>
          <a:p>
            <a:r>
              <a:rPr kumimoji="1" lang="ja-JP" altLang="en-US" sz="2400">
                <a:solidFill>
                  <a:srgbClr val="0432FF"/>
                </a:solidFill>
              </a:rPr>
              <a:t>・守られる権利</a:t>
            </a:r>
            <a:endParaRPr kumimoji="1" lang="en-US" altLang="ja-JP" sz="2400" dirty="0">
              <a:solidFill>
                <a:srgbClr val="0432FF"/>
              </a:solidFill>
            </a:endParaRPr>
          </a:p>
          <a:p>
            <a:r>
              <a:rPr lang="ja-JP" altLang="en-US" sz="2400">
                <a:solidFill>
                  <a:srgbClr val="0432FF"/>
                </a:solidFill>
              </a:rPr>
              <a:t>・参加する権利</a:t>
            </a:r>
            <a:endParaRPr kumimoji="1" lang="ja-JP" altLang="en-US" sz="2400">
              <a:solidFill>
                <a:srgbClr val="0432FF"/>
              </a:solidFill>
            </a:endParaRPr>
          </a:p>
        </p:txBody>
      </p:sp>
      <p:sp>
        <p:nvSpPr>
          <p:cNvPr id="9" name="テキスト ボックス 8">
            <a:extLst>
              <a:ext uri="{FF2B5EF4-FFF2-40B4-BE49-F238E27FC236}">
                <a16:creationId xmlns:a16="http://schemas.microsoft.com/office/drawing/2014/main" id="{C0C568D8-DBD5-BADA-015B-30E888F063C9}"/>
              </a:ext>
            </a:extLst>
          </p:cNvPr>
          <p:cNvSpPr txBox="1"/>
          <p:nvPr/>
        </p:nvSpPr>
        <p:spPr>
          <a:xfrm>
            <a:off x="5244615" y="3833907"/>
            <a:ext cx="3816423" cy="1895901"/>
          </a:xfrm>
          <a:prstGeom prst="rect">
            <a:avLst/>
          </a:prstGeom>
          <a:noFill/>
        </p:spPr>
        <p:txBody>
          <a:bodyPr wrap="square" rtlCol="0">
            <a:noAutofit/>
          </a:bodyPr>
          <a:lstStyle/>
          <a:p>
            <a:pPr marL="138113" indent="-138113"/>
            <a:r>
              <a:rPr kumimoji="1" lang="ja-JP" altLang="en-US" sz="2000">
                <a:solidFill>
                  <a:srgbClr val="FF0000"/>
                </a:solidFill>
              </a:rPr>
              <a:t>・全ての子どもの権利が保障され、その目標が達成されるよう、　　</a:t>
            </a:r>
            <a:r>
              <a:rPr lang="ja-JP" altLang="en-US" sz="2000">
                <a:solidFill>
                  <a:srgbClr val="FF0000"/>
                </a:solidFill>
              </a:rPr>
              <a:t>障害児には障害や特性に応じた「合理的配慮」を提供する</a:t>
            </a:r>
            <a:endParaRPr lang="en-US" altLang="ja-JP" sz="2000" dirty="0">
              <a:solidFill>
                <a:srgbClr val="FF0000"/>
              </a:solidFill>
            </a:endParaRPr>
          </a:p>
          <a:p>
            <a:pPr marL="138113" indent="-138113"/>
            <a:r>
              <a:rPr lang="ja-JP" altLang="en-US" sz="2000">
                <a:solidFill>
                  <a:srgbClr val="FF0000"/>
                </a:solidFill>
              </a:rPr>
              <a:t>　（＝障害者としての権利保障）</a:t>
            </a:r>
            <a:endParaRPr lang="en-US" altLang="ja-JP" sz="2000" dirty="0">
              <a:solidFill>
                <a:srgbClr val="FF0000"/>
              </a:solidFill>
            </a:endParaRPr>
          </a:p>
          <a:p>
            <a:pPr marL="138113" indent="-138113"/>
            <a:r>
              <a:rPr kumimoji="1" lang="ja-JP" altLang="en-US" sz="2000">
                <a:solidFill>
                  <a:srgbClr val="FF0000"/>
                </a:solidFill>
              </a:rPr>
              <a:t>・障害児特有の権利がある</a:t>
            </a:r>
            <a:endParaRPr kumimoji="1" lang="en-US" altLang="ja-JP" sz="2000" dirty="0">
              <a:solidFill>
                <a:srgbClr val="FF0000"/>
              </a:solidFill>
            </a:endParaRPr>
          </a:p>
          <a:p>
            <a:pPr marL="138113" indent="-138113"/>
            <a:r>
              <a:rPr lang="ja-JP" altLang="en-US" sz="2000">
                <a:solidFill>
                  <a:srgbClr val="FF0000"/>
                </a:solidFill>
              </a:rPr>
              <a:t>　</a:t>
            </a:r>
            <a:r>
              <a:rPr kumimoji="1" lang="ja-JP" altLang="en-US" sz="2000">
                <a:solidFill>
                  <a:srgbClr val="FF0000"/>
                </a:solidFill>
              </a:rPr>
              <a:t>わけではないことに留意</a:t>
            </a:r>
          </a:p>
        </p:txBody>
      </p:sp>
      <p:sp>
        <p:nvSpPr>
          <p:cNvPr id="6" name="スライド番号プレースホルダー 9">
            <a:extLst>
              <a:ext uri="{FF2B5EF4-FFF2-40B4-BE49-F238E27FC236}">
                <a16:creationId xmlns:a16="http://schemas.microsoft.com/office/drawing/2014/main" id="{77EE127E-A404-9F14-0C0F-2C21D05704F4}"/>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
        <p:nvSpPr>
          <p:cNvPr id="8" name="テキスト ボックス 7">
            <a:extLst>
              <a:ext uri="{FF2B5EF4-FFF2-40B4-BE49-F238E27FC236}">
                <a16:creationId xmlns:a16="http://schemas.microsoft.com/office/drawing/2014/main" id="{82A77267-6373-19B1-69EC-A418E35E29A5}"/>
              </a:ext>
            </a:extLst>
          </p:cNvPr>
          <p:cNvSpPr txBox="1"/>
          <p:nvPr/>
        </p:nvSpPr>
        <p:spPr>
          <a:xfrm>
            <a:off x="5572826" y="2481891"/>
            <a:ext cx="3013967" cy="707886"/>
          </a:xfrm>
          <a:prstGeom prst="rect">
            <a:avLst/>
          </a:prstGeom>
          <a:noFill/>
        </p:spPr>
        <p:txBody>
          <a:bodyPr wrap="none" rtlCol="0">
            <a:spAutoFit/>
          </a:bodyPr>
          <a:lstStyle/>
          <a:p>
            <a:r>
              <a:rPr kumimoji="1" lang="ja-JP" altLang="en-US" sz="2000">
                <a:solidFill>
                  <a:srgbClr val="FF0000"/>
                </a:solidFill>
              </a:rPr>
              <a:t>「子どもらしくいられること」</a:t>
            </a:r>
            <a:endParaRPr kumimoji="1" lang="en-US" altLang="ja-JP" sz="2000" dirty="0">
              <a:solidFill>
                <a:srgbClr val="FF0000"/>
              </a:solidFill>
            </a:endParaRPr>
          </a:p>
          <a:p>
            <a:r>
              <a:rPr kumimoji="1" lang="ja-JP" altLang="en-US" sz="2000">
                <a:solidFill>
                  <a:srgbClr val="FF0000"/>
                </a:solidFill>
              </a:rPr>
              <a:t>（＝生き活き育つ）</a:t>
            </a:r>
          </a:p>
        </p:txBody>
      </p:sp>
      <p:sp>
        <p:nvSpPr>
          <p:cNvPr id="10" name="右中かっこ 9">
            <a:extLst>
              <a:ext uri="{FF2B5EF4-FFF2-40B4-BE49-F238E27FC236}">
                <a16:creationId xmlns:a16="http://schemas.microsoft.com/office/drawing/2014/main" id="{08F864DB-09CA-FE37-E8CB-350B11612073}"/>
              </a:ext>
            </a:extLst>
          </p:cNvPr>
          <p:cNvSpPr/>
          <p:nvPr/>
        </p:nvSpPr>
        <p:spPr bwMode="auto">
          <a:xfrm>
            <a:off x="5379865" y="2111942"/>
            <a:ext cx="220555" cy="1382701"/>
          </a:xfrm>
          <a:prstGeom prst="rightBrace">
            <a:avLst>
              <a:gd name="adj1" fmla="val 39505"/>
              <a:gd name="adj2" fmla="val 50000"/>
            </a:avLst>
          </a:prstGeom>
          <a:noFill/>
          <a:ln w="19050" cap="flat" cmpd="sng" algn="ctr">
            <a:solidFill>
              <a:srgbClr val="0432FF"/>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1" name="テキスト ボックス 10">
            <a:extLst>
              <a:ext uri="{FF2B5EF4-FFF2-40B4-BE49-F238E27FC236}">
                <a16:creationId xmlns:a16="http://schemas.microsoft.com/office/drawing/2014/main" id="{D04122E2-B8FD-5723-7BA9-D36F2BC9B70D}"/>
              </a:ext>
            </a:extLst>
          </p:cNvPr>
          <p:cNvSpPr txBox="1"/>
          <p:nvPr/>
        </p:nvSpPr>
        <p:spPr>
          <a:xfrm>
            <a:off x="6105128" y="790430"/>
            <a:ext cx="3203121" cy="461665"/>
          </a:xfrm>
          <a:prstGeom prst="rect">
            <a:avLst/>
          </a:prstGeom>
          <a:noFill/>
        </p:spPr>
        <p:txBody>
          <a:bodyPr wrap="none" rtlCol="0">
            <a:spAutoFit/>
          </a:bodyPr>
          <a:lstStyle/>
          <a:p>
            <a:r>
              <a:rPr kumimoji="1" lang="ja-JP" altLang="en-US" sz="2400"/>
              <a:t>（権利保障の観点から）</a:t>
            </a:r>
          </a:p>
        </p:txBody>
      </p:sp>
    </p:spTree>
    <p:extLst>
      <p:ext uri="{BB962C8B-B14F-4D97-AF65-F5344CB8AC3E}">
        <p14:creationId xmlns:p14="http://schemas.microsoft.com/office/powerpoint/2010/main" val="420260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00472" y="764704"/>
            <a:ext cx="9633520" cy="6021288"/>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①「権利」の捉え方の再確認</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「子どもの権利に関する条約」</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（１９８９年国連採択　⇒　１９９４年日本批准）</a:t>
            </a:r>
            <a:endParaRPr lang="en-US" altLang="ja-JP" sz="9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従前の救済的、保護的ともいえる子どもの権利観が変化</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受動的権利保障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a:t>
            </a:r>
            <a:r>
              <a:rPr lang="ja-JP" altLang="en-US" sz="2600" dirty="0">
                <a:latin typeface="ＭＳ Ｐゴシック" panose="020B0600070205080204" pitchFamily="50" charset="-128"/>
                <a:ea typeface="ＭＳ Ｐゴシック" panose="020B0600070205080204" pitchFamily="50" charset="-128"/>
                <a:cs typeface="HG丸ｺﾞｼｯｸM-PRO" pitchFamily="50" charset="-128"/>
              </a:rPr>
              <a:t>享受</a:t>
            </a:r>
            <a:r>
              <a:rPr lang="ja-JP" altLang="en-US" sz="26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6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主体</a:t>
            </a:r>
            <a:r>
              <a:rPr lang="ja-JP" altLang="en-US" sz="26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であり</a:t>
            </a:r>
            <a:r>
              <a:rPr lang="ja-JP" altLang="en-US" sz="26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保護</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される対象）</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能動的権利保障</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意見表明権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に代表される</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社会への参画</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（市民的</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自由権</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が子どもにも適用）</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6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権利行使の主体</a:t>
            </a: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endParaRPr lang="en-US" altLang="ja-JP" sz="1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「権利保障」とは、自尊心の育み、自らへの人権意識の醸成</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・「自分を大切にしたい」と思う心（＝自尊心）の上に成り立つ</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・自尊心が他尊心を育む：絶対的自尊心（無条件の愛に基づく）</a:t>
            </a:r>
          </a:p>
          <a:p>
            <a:pPr>
              <a:spcBef>
                <a:spcPts val="0"/>
              </a:spcBef>
            </a:pPr>
            <a:r>
              <a:rPr lang="ja-JP" altLang="en-US"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・自尊心＝①自己受容感、②自己達成感、③自己有用感</a:t>
            </a:r>
            <a:endParaRPr lang="en-US" altLang="ja-JP" sz="26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Rectangle 1"/>
          <p:cNvSpPr>
            <a:spLocks noChangeArrowheads="1"/>
          </p:cNvSpPr>
          <p:nvPr/>
        </p:nvSpPr>
        <p:spPr bwMode="auto">
          <a:xfrm>
            <a:off x="-59815" y="13640"/>
            <a:ext cx="9906004" cy="926752"/>
          </a:xfrm>
          <a:prstGeom prst="rect">
            <a:avLst/>
          </a:prstGeom>
          <a:noFill/>
          <a:ln w="9525">
            <a:noFill/>
            <a:miter lim="800000"/>
            <a:headEnd/>
            <a:tailEnd/>
          </a:ln>
        </p:spPr>
        <p:txBody>
          <a:bodyPr wrap="square" anchor="t" anchorCtr="0">
            <a:noAutofit/>
          </a:bodyPr>
          <a:lstStyle/>
          <a:p>
            <a:pPr algn="ctr"/>
            <a:r>
              <a:rPr lang="ja-JP" altLang="en-US" sz="40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「権利」を尊重した支援</a:t>
            </a:r>
            <a:endParaRPr lang="ja-JP" altLang="en-US" sz="20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6484F35-E269-4939-0424-343FDD216B5E}"/>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91361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46805" y="116632"/>
            <a:ext cx="7886700" cy="548680"/>
          </a:xfrm>
        </p:spPr>
        <p:txBody>
          <a:bodyPr/>
          <a:lstStyle/>
          <a:p>
            <a:r>
              <a:rPr kumimoji="1" lang="ja-JP" altLang="en-US" sz="4000" u="sng">
                <a:latin typeface="MS PGothic" panose="020B0600070205080204" pitchFamily="34" charset="-128"/>
                <a:ea typeface="MS PGothic" panose="020B0600070205080204" pitchFamily="34" charset="-128"/>
              </a:rPr>
              <a:t>達成目標</a:t>
            </a:r>
            <a:endParaRPr kumimoji="1" lang="ja-JP" altLang="en-US" sz="40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56456" y="764704"/>
            <a:ext cx="9849544" cy="6054423"/>
          </a:xfrm>
        </p:spPr>
        <p:txBody>
          <a:bodyPr>
            <a:noAutofit/>
          </a:bodyPr>
          <a:lstStyle/>
          <a:p>
            <a:pPr marL="0" indent="0">
              <a:buNone/>
            </a:pPr>
            <a:r>
              <a:rPr kumimoji="1" lang="ja-JP" altLang="en-US" sz="2800" dirty="0">
                <a:latin typeface="MS PGothic" panose="020B0600070205080204" pitchFamily="34" charset="-128"/>
                <a:ea typeface="MS PGothic" panose="020B0600070205080204" pitchFamily="34" charset="-128"/>
              </a:rPr>
              <a:t>相談支援専門員</a:t>
            </a:r>
            <a:r>
              <a:rPr lang="ja-JP" altLang="en-US" sz="2800" dirty="0">
                <a:latin typeface="MS PGothic" panose="020B0600070205080204" pitchFamily="34" charset="-128"/>
                <a:ea typeface="MS PGothic" panose="020B0600070205080204" pitchFamily="34" charset="-128"/>
              </a:rPr>
              <a:t>及び児童発達支援管理責任者として</a:t>
            </a:r>
            <a:r>
              <a:rPr kumimoji="1" lang="ja-JP" altLang="en-US" sz="2800" dirty="0">
                <a:latin typeface="MS PGothic" panose="020B0600070205080204" pitchFamily="34" charset="-128"/>
                <a:ea typeface="MS PGothic" panose="020B0600070205080204" pitchFamily="34" charset="-128"/>
              </a:rPr>
              <a:t>、障害児支援の提供に関する基本姿勢を理解することができる。</a:t>
            </a:r>
            <a:endParaRPr kumimoji="1" lang="en-US" altLang="ja-JP" sz="2800" dirty="0">
              <a:latin typeface="MS PGothic" panose="020B0600070205080204" pitchFamily="34" charset="-128"/>
              <a:ea typeface="MS PGothic" panose="020B0600070205080204" pitchFamily="34" charset="-128"/>
            </a:endParaRPr>
          </a:p>
          <a:p>
            <a:pPr>
              <a:spcBef>
                <a:spcPts val="600"/>
              </a:spcBef>
            </a:pPr>
            <a:r>
              <a:rPr lang="ja-JP" altLang="en-US" sz="2600" dirty="0">
                <a:latin typeface="MS PGothic" panose="020B0600070205080204" pitchFamily="34" charset="-128"/>
                <a:ea typeface="MS PGothic" panose="020B0600070205080204" pitchFamily="34" charset="-128"/>
              </a:rPr>
              <a:t>障害児支援は、こどもの成長・発達、人格形成に関わる重い責任が伴っていることを自覚すること</a:t>
            </a:r>
            <a:endParaRPr lang="en-US" altLang="ja-JP" sz="2600" dirty="0">
              <a:latin typeface="MS PGothic" panose="020B0600070205080204" pitchFamily="34" charset="-128"/>
              <a:ea typeface="MS PGothic" panose="020B0600070205080204" pitchFamily="34" charset="-128"/>
            </a:endParaRPr>
          </a:p>
          <a:p>
            <a:pPr>
              <a:spcBef>
                <a:spcPts val="600"/>
              </a:spcBef>
            </a:pPr>
            <a:r>
              <a:rPr lang="ja-JP" altLang="en-US" sz="2600" dirty="0">
                <a:latin typeface="MS PGothic" panose="020B0600070205080204" pitchFamily="34" charset="-128"/>
                <a:ea typeface="MS PGothic" panose="020B0600070205080204" pitchFamily="34" charset="-128"/>
              </a:rPr>
              <a:t>障害児支援は、社会福祉事業であり、常に法令遵守と開かれた事業運営を意識して、その責務を果たすこと</a:t>
            </a:r>
            <a:endParaRPr lang="en-US" altLang="ja-JP" sz="2600" dirty="0">
              <a:latin typeface="MS PGothic" panose="020B0600070205080204" pitchFamily="34" charset="-128"/>
              <a:ea typeface="MS PGothic" panose="020B0600070205080204" pitchFamily="34" charset="-128"/>
            </a:endParaRPr>
          </a:p>
          <a:p>
            <a:pPr>
              <a:spcBef>
                <a:spcPts val="600"/>
              </a:spcBef>
            </a:pPr>
            <a:r>
              <a:rPr kumimoji="1" lang="ja-JP" altLang="en-US" sz="2600" dirty="0">
                <a:latin typeface="MS PGothic" panose="020B0600070205080204" pitchFamily="34" charset="-128"/>
                <a:ea typeface="MS PGothic" panose="020B0600070205080204" pitchFamily="34" charset="-128"/>
              </a:rPr>
              <a:t>障害児はまずはこどもであり、</a:t>
            </a:r>
            <a:r>
              <a:rPr lang="ja-JP" altLang="en-US" sz="2600" dirty="0">
                <a:latin typeface="MS PGothic" panose="020B0600070205080204" pitchFamily="34" charset="-128"/>
                <a:ea typeface="MS PGothic" panose="020B0600070205080204" pitchFamily="34" charset="-128"/>
              </a:rPr>
              <a:t>こ</a:t>
            </a:r>
            <a:r>
              <a:rPr kumimoji="1" lang="ja-JP" altLang="en-US" sz="2600" dirty="0">
                <a:latin typeface="MS PGothic" panose="020B0600070205080204" pitchFamily="34" charset="-128"/>
                <a:ea typeface="MS PGothic" panose="020B0600070205080204" pitchFamily="34" charset="-128"/>
              </a:rPr>
              <a:t>どもの権利条約に基づき、常にこどもの主体性を尊重し、最善の利益を考慮すること</a:t>
            </a:r>
            <a:endParaRPr kumimoji="1" lang="en-US" altLang="ja-JP" sz="2600" dirty="0">
              <a:latin typeface="MS PGothic" panose="020B0600070205080204" pitchFamily="34" charset="-128"/>
              <a:ea typeface="MS PGothic" panose="020B0600070205080204" pitchFamily="34" charset="-128"/>
            </a:endParaRPr>
          </a:p>
          <a:p>
            <a:pPr>
              <a:spcBef>
                <a:spcPts val="600"/>
              </a:spcBef>
            </a:pPr>
            <a:r>
              <a:rPr lang="ja-JP" altLang="en-US" sz="2600" dirty="0">
                <a:latin typeface="MS PGothic" panose="020B0600070205080204" pitchFamily="34" charset="-128"/>
                <a:ea typeface="MS PGothic" panose="020B0600070205080204" pitchFamily="34" charset="-128"/>
              </a:rPr>
              <a:t>障害児支援は、障害者の権利条約に基づき、常に個々の障害や特性に応じて配慮された環境設定や支援を行い、また、ソーシャル・インクルージョン（社会的包摂）を目指すこと</a:t>
            </a:r>
            <a:endParaRPr lang="en-US" altLang="ja-JP" sz="2600" dirty="0">
              <a:latin typeface="MS PGothic" panose="020B0600070205080204" pitchFamily="34" charset="-128"/>
              <a:ea typeface="MS PGothic" panose="020B0600070205080204" pitchFamily="34" charset="-128"/>
            </a:endParaRPr>
          </a:p>
          <a:p>
            <a:pPr>
              <a:spcBef>
                <a:spcPts val="600"/>
              </a:spcBef>
            </a:pPr>
            <a:r>
              <a:rPr lang="ja-JP" altLang="en-US" sz="2600" dirty="0">
                <a:latin typeface="MS PGothic" panose="020B0600070205080204" pitchFamily="34" charset="-128"/>
                <a:ea typeface="MS PGothic" panose="020B0600070205080204" pitchFamily="34" charset="-128"/>
              </a:rPr>
              <a:t>障害児支援は、こども本人への支援、家族支援、地域支援・連携、移行支援からなり、ライフステージにわたって途切れないよう縦と横の連携を意識した支援を行うこと</a:t>
            </a:r>
            <a:endParaRPr lang="en-US" altLang="ja-JP" sz="2600" dirty="0">
              <a:latin typeface="MS PGothic" panose="020B0600070205080204" pitchFamily="34" charset="-128"/>
              <a:ea typeface="MS PGothic" panose="020B0600070205080204" pitchFamily="34" charset="-128"/>
            </a:endParaRPr>
          </a:p>
          <a:p>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a:t>
            </a:fld>
            <a:endParaRPr lang="en-US" altLang="ja-JP" sz="2000" dirty="0">
              <a:solidFill>
                <a:srgbClr val="000000"/>
              </a:solidFill>
            </a:endParaRPr>
          </a:p>
        </p:txBody>
      </p:sp>
    </p:spTree>
    <p:extLst>
      <p:ext uri="{BB962C8B-B14F-4D97-AF65-F5344CB8AC3E}">
        <p14:creationId xmlns:p14="http://schemas.microsoft.com/office/powerpoint/2010/main" val="339599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1950" y="175711"/>
            <a:ext cx="9737594" cy="6421641"/>
          </a:xfrm>
          <a:prstGeom prst="rect">
            <a:avLst/>
          </a:prstGeom>
          <a:noFill/>
          <a:ln w="9525">
            <a:noFill/>
            <a:miter lim="800000"/>
            <a:headEnd/>
            <a:tailEnd/>
          </a:ln>
        </p:spPr>
        <p:txBody>
          <a:bodyPr wrap="square" anchor="t" anchorCtr="0">
            <a:noAutofit/>
          </a:bodyPr>
          <a:lstStyle/>
          <a:p>
            <a:pPr marL="712788" indent="-712788"/>
            <a:r>
              <a:rPr lang="ja-JP" altLang="en-US" sz="3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②権利擁護は「子ども」と「障害」の両方の視点から</a:t>
            </a:r>
            <a:endPar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（１）「障害児」という子どもはいない</a:t>
            </a:r>
          </a:p>
          <a:p>
            <a:pPr>
              <a:spcBef>
                <a:spcPts val="6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小さな「障害者」ではなく、</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まずは「子ども」である</a:t>
            </a:r>
            <a:endParaRPr lang="en-US" altLang="ja-JP"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チャイルド・ファースト</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Child with disabilities </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など）</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子ども自身が意思決定過程に参画する</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（意見表明と尊重）</a:t>
            </a:r>
            <a:endPar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24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（２）「障害」のある子どもとしての権利擁護</a:t>
            </a:r>
          </a:p>
          <a:p>
            <a:pPr marL="1169988" indent="-1169988">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１</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「子ども」としての全ての権利が障害児にも保障される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子どもとしての権利を保障する</a:t>
            </a:r>
            <a:r>
              <a:rPr lang="ja-JP" altLang="en-US"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発達の視点</a:t>
            </a:r>
            <a:r>
              <a:rPr lang="ja-JP" altLang="en-US"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519238" indent="-1519238">
              <a:spcBef>
                <a:spcPts val="12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&lt;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a:t>
            </a: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&gt;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障害があることによる生きづらさや育ちにくさ、経験不足に対する機会の保障と特別な配慮（合理的配慮）が不可欠</a:t>
            </a:r>
            <a:r>
              <a:rPr lang="ja-JP" altLang="en-US"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障害の視点</a:t>
            </a:r>
            <a:r>
              <a:rPr lang="ja-JP" altLang="en-US"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169988" indent="-1169988">
              <a:spcBef>
                <a:spcPts val="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 障害のある人としての権利を保障する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3" name="スライド番号プレースホルダー 9">
            <a:extLst>
              <a:ext uri="{FF2B5EF4-FFF2-40B4-BE49-F238E27FC236}">
                <a16:creationId xmlns:a16="http://schemas.microsoft.com/office/drawing/2014/main" id="{EE069991-5DB0-DA17-CEC4-686DA3F830D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Tree>
    <p:extLst>
      <p:ext uri="{BB962C8B-B14F-4D97-AF65-F5344CB8AC3E}">
        <p14:creationId xmlns:p14="http://schemas.microsoft.com/office/powerpoint/2010/main" val="132494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78346" y="86706"/>
            <a:ext cx="9827654" cy="6654661"/>
          </a:xfrm>
          <a:prstGeom prst="rect">
            <a:avLst/>
          </a:prstGeom>
          <a:noFill/>
          <a:ln w="9525">
            <a:noFill/>
            <a:miter lim="800000"/>
            <a:headEnd/>
            <a:tailEnd/>
          </a:ln>
        </p:spPr>
        <p:txBody>
          <a:bodyPr wrap="square" anchor="t" anchorCtr="0">
            <a:noAutofit/>
          </a:bodyPr>
          <a:lstStyle/>
          <a:p>
            <a:pPr algn="ctr"/>
            <a:r>
              <a:rPr lang="ja-JP" altLang="en-US" sz="40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（２）まず「子ども」として</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（チャイルド・ファースト）</a:t>
            </a:r>
            <a:endPar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a:spcBef>
                <a:spcPts val="1108"/>
              </a:spcBef>
            </a:pPr>
            <a:r>
              <a:rPr lang="ja-JP" altLang="en-US" sz="2800"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◎「子どもの権利条約」に基づいた支援の展開</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11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子どもの</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最善（</a:t>
            </a:r>
            <a:r>
              <a:rPr lang="en-US" altLang="ja-JP" sz="2400" u="sng" dirty="0">
                <a:latin typeface="ＭＳ Ｐゴシック" panose="020B0600070205080204" pitchFamily="50" charset="-128"/>
                <a:ea typeface="ＭＳ Ｐゴシック" panose="020B0600070205080204" pitchFamily="50" charset="-128"/>
                <a:cs typeface="HG丸ｺﾞｼｯｸM-PRO" pitchFamily="50" charset="-128"/>
              </a:rPr>
              <a:t>Best</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）の利益</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3</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子どもは社会の宝として</a:t>
            </a:r>
            <a:endPar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508"/>
              </a:spcBef>
            </a:pP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存在</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及び</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発達の最大限（</a:t>
            </a:r>
            <a:r>
              <a:rPr lang="en-US" altLang="ja-JP" sz="2400" u="sng" dirty="0">
                <a:latin typeface="ＭＳ Ｐゴシック" panose="020B0600070205080204" pitchFamily="50" charset="-128"/>
                <a:ea typeface="ＭＳ Ｐゴシック" panose="020B0600070205080204" pitchFamily="50" charset="-128"/>
                <a:cs typeface="HG丸ｺﾞｼｯｸM-PRO" pitchFamily="50" charset="-128"/>
              </a:rPr>
              <a:t>Maximum</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6</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0"/>
              </a:spcBef>
            </a:pP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愛護（承認・感謝）</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発達の保障</a:t>
            </a:r>
          </a:p>
          <a:p>
            <a:pPr marL="1075619" indent="-1075619">
              <a:spcBef>
                <a:spcPts val="508"/>
              </a:spcBef>
            </a:pP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自由に自己の意見を表明する権利</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の確保</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12</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p>
          <a:p>
            <a:pPr marL="1075619" indent="-1075619">
              <a:spcBef>
                <a:spcPts val="554"/>
              </a:spcBef>
            </a:pPr>
            <a:r>
              <a:rPr lang="ja-JP" altLang="en-US" sz="2000" dirty="0">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FF93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i="1"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i="1"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意見が大切される経験 ⇒ 主体性、意思決定支援の基礎に</a:t>
            </a:r>
          </a:p>
          <a:p>
            <a:pPr marL="585788" indent="-585788">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・一時的若しくは恒久的に家庭環境を奪われた児童又は家庭環境にとどまることが認められない児童への</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特別な保護及び援助　</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20</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a:t>
            </a:r>
            <a:endPar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endParaRPr>
          </a:p>
          <a:p>
            <a:pPr marL="585788" indent="-585788">
              <a:spcBef>
                <a:spcPts val="0"/>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家庭的養護・養育の推進</a:t>
            </a:r>
            <a:endPar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44434" indent="-744434">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・到達可能な</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最高水準（</a:t>
            </a:r>
            <a:r>
              <a:rPr lang="en-US" altLang="ja-JP"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Highest</a:t>
            </a:r>
            <a:r>
              <a:rPr lang="ja-JP" altLang="en-US" sz="24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）の健康</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の享受［第</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24</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条］</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健康の保持</a:t>
            </a:r>
            <a:endPar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581025" indent="-581025">
              <a:spcBef>
                <a:spcPts val="508"/>
              </a:spcBef>
            </a:pP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人格・才能並びに精神的及び身体的な能力</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の可能な</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最大限（</a:t>
            </a:r>
            <a:r>
              <a:rPr lang="en-US" altLang="ja-JP" sz="2400" u="sng" dirty="0">
                <a:latin typeface="ＭＳ Ｐゴシック" panose="020B0600070205080204" pitchFamily="50" charset="-128"/>
                <a:ea typeface="ＭＳ Ｐゴシック" panose="020B0600070205080204" pitchFamily="50" charset="-128"/>
                <a:cs typeface="HG丸ｺﾞｼｯｸM-PRO" pitchFamily="50" charset="-128"/>
              </a:rPr>
              <a:t>Fullest</a:t>
            </a:r>
            <a:r>
              <a:rPr lang="ja-JP" altLang="en-US" sz="2400" u="sng" dirty="0">
                <a:latin typeface="ＭＳ Ｐゴシック" panose="020B0600070205080204" pitchFamily="50" charset="-128"/>
                <a:ea typeface="ＭＳ Ｐゴシック" panose="020B0600070205080204" pitchFamily="50" charset="-128"/>
                <a:cs typeface="HG丸ｺﾞｼｯｸM-PRO" pitchFamily="50" charset="-128"/>
              </a:rPr>
              <a:t>）の発達</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［第</a:t>
            </a:r>
            <a:r>
              <a:rPr lang="en-US" altLang="ja-JP" sz="2400" dirty="0">
                <a:latin typeface="ＭＳ Ｐゴシック" panose="020B0600070205080204" pitchFamily="50" charset="-128"/>
                <a:ea typeface="ＭＳ Ｐゴシック" panose="020B0600070205080204" pitchFamily="50" charset="-128"/>
                <a:cs typeface="HG丸ｺﾞｼｯｸM-PRO" pitchFamily="50" charset="-128"/>
              </a:rPr>
              <a:t>29</a:t>
            </a:r>
            <a:r>
              <a:rPr lang="ja-JP" altLang="en-US" sz="2400" dirty="0">
                <a:latin typeface="ＭＳ Ｐゴシック" panose="020B0600070205080204" pitchFamily="50" charset="-128"/>
                <a:ea typeface="ＭＳ Ｐゴシック" panose="020B0600070205080204" pitchFamily="50" charset="-128"/>
                <a:cs typeface="HG丸ｺﾞｼｯｸM-PRO" pitchFamily="50" charset="-128"/>
              </a:rPr>
              <a:t>条］　</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能力の伸長（＝個の輝き）</a:t>
            </a:r>
          </a:p>
        </p:txBody>
      </p:sp>
      <p:sp>
        <p:nvSpPr>
          <p:cNvPr id="2" name="テキスト ボックス 1">
            <a:extLst>
              <a:ext uri="{FF2B5EF4-FFF2-40B4-BE49-F238E27FC236}">
                <a16:creationId xmlns:a16="http://schemas.microsoft.com/office/drawing/2014/main" id="{35B3A38E-DA3D-7586-B77B-AA230D44F79D}"/>
              </a:ext>
            </a:extLst>
          </p:cNvPr>
          <p:cNvSpPr txBox="1"/>
          <p:nvPr/>
        </p:nvSpPr>
        <p:spPr>
          <a:xfrm>
            <a:off x="-23572" y="6012841"/>
            <a:ext cx="9749307" cy="830997"/>
          </a:xfrm>
          <a:prstGeom prst="rect">
            <a:avLst/>
          </a:prstGeom>
          <a:noFill/>
        </p:spPr>
        <p:txBody>
          <a:bodyPr wrap="square" rtlCol="0">
            <a:spAutoFit/>
          </a:bodyPr>
          <a:lstStyle/>
          <a:p>
            <a:pPr marL="319088" indent="-319088"/>
            <a:r>
              <a:rPr kumimoji="1" lang="ja-JP" altLang="en-US" sz="2400">
                <a:solidFill>
                  <a:srgbClr val="FF0000"/>
                </a:solidFill>
              </a:rPr>
              <a:t>⇒</a:t>
            </a:r>
            <a:r>
              <a:rPr kumimoji="1" lang="en-US" altLang="ja-JP" sz="2400" dirty="0">
                <a:solidFill>
                  <a:srgbClr val="FF0000"/>
                </a:solidFill>
              </a:rPr>
              <a:t> </a:t>
            </a:r>
            <a:r>
              <a:rPr kumimoji="1" lang="ja-JP" altLang="en-US" sz="2400">
                <a:solidFill>
                  <a:srgbClr val="FF0000"/>
                </a:solidFill>
              </a:rPr>
              <a:t>上記の子どもとしての権利が護られた上で、それを達成できるよう、障害児についてはその障害や特性に応じた「合理的配慮」を行う必要がある</a:t>
            </a:r>
          </a:p>
        </p:txBody>
      </p:sp>
      <p:sp>
        <p:nvSpPr>
          <p:cNvPr id="3" name="スライド番号プレースホルダー 9">
            <a:extLst>
              <a:ext uri="{FF2B5EF4-FFF2-40B4-BE49-F238E27FC236}">
                <a16:creationId xmlns:a16="http://schemas.microsoft.com/office/drawing/2014/main" id="{CF3D858C-2A9B-1D9D-ABB7-F9B015C4754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2010639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1"/>
          <p:cNvSpPr txBox="1">
            <a:spLocks noChangeArrowheads="1"/>
          </p:cNvSpPr>
          <p:nvPr/>
        </p:nvSpPr>
        <p:spPr bwMode="auto">
          <a:xfrm>
            <a:off x="200472" y="-15280"/>
            <a:ext cx="9505056" cy="64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a:r>
              <a:rPr lang="ja-JP" altLang="en-US" sz="3600" u="sng" dirty="0">
                <a:solidFill>
                  <a:prstClr val="black"/>
                </a:solidFill>
              </a:rPr>
              <a:t>児童の権利に関する条約</a:t>
            </a:r>
            <a:endParaRPr lang="ja-JP" altLang="ja-JP" sz="3600" dirty="0">
              <a:solidFill>
                <a:prstClr val="black"/>
              </a:solidFill>
            </a:endParaRPr>
          </a:p>
          <a:p>
            <a:pPr marL="1899186" indent="-1899186">
              <a:spcBef>
                <a:spcPts val="554"/>
              </a:spcBef>
            </a:pPr>
            <a:r>
              <a:rPr lang="ja-JP" altLang="en-US" sz="2954" u="sng" dirty="0">
                <a:solidFill>
                  <a:prstClr val="black"/>
                </a:solidFill>
              </a:rPr>
              <a:t>４つの柱</a:t>
            </a:r>
            <a:endParaRPr lang="en-US" altLang="ja-JP" sz="2954" u="sng" dirty="0">
              <a:solidFill>
                <a:prstClr val="black"/>
              </a:solidFill>
            </a:endParaRPr>
          </a:p>
          <a:p>
            <a:pPr marL="2064779" indent="-2064779">
              <a:spcBef>
                <a:spcPts val="554"/>
              </a:spcBef>
            </a:pPr>
            <a:r>
              <a:rPr lang="ja-JP" altLang="en-US" sz="2400" dirty="0">
                <a:solidFill>
                  <a:prstClr val="black"/>
                </a:solidFill>
              </a:rPr>
              <a:t>　</a:t>
            </a:r>
            <a:r>
              <a:rPr lang="ja-JP" altLang="en-US" sz="2400" dirty="0">
                <a:solidFill>
                  <a:srgbClr val="FF0000"/>
                </a:solidFill>
              </a:rPr>
              <a:t>①</a:t>
            </a:r>
            <a:r>
              <a:rPr lang="ja-JP" altLang="ja-JP" sz="2400" u="sng" dirty="0">
                <a:solidFill>
                  <a:srgbClr val="FF0000"/>
                </a:solidFill>
              </a:rPr>
              <a:t>生きる権利</a:t>
            </a:r>
            <a:r>
              <a:rPr lang="ja-JP" altLang="ja-JP" sz="2400" dirty="0">
                <a:solidFill>
                  <a:prstClr val="black"/>
                </a:solidFill>
              </a:rPr>
              <a:t>：子どもたちは健康に生まれ、安全な水や</a:t>
            </a:r>
            <a:r>
              <a:rPr lang="ja-JP" altLang="ja-JP" sz="2400" u="sng" dirty="0">
                <a:solidFill>
                  <a:srgbClr val="0432FF"/>
                </a:solidFill>
              </a:rPr>
              <a:t>十分な栄養</a:t>
            </a:r>
            <a:r>
              <a:rPr lang="ja-JP" altLang="ja-JP" sz="2400" dirty="0">
                <a:solidFill>
                  <a:prstClr val="black"/>
                </a:solidFill>
              </a:rPr>
              <a:t>を</a:t>
            </a:r>
            <a:r>
              <a:rPr lang="ja-JP" altLang="en-US" sz="2400" dirty="0">
                <a:solidFill>
                  <a:prstClr val="black"/>
                </a:solidFill>
              </a:rPr>
              <a:t>　</a:t>
            </a:r>
            <a:r>
              <a:rPr lang="ja-JP" altLang="ja-JP" sz="2400" dirty="0">
                <a:solidFill>
                  <a:prstClr val="black"/>
                </a:solidFill>
              </a:rPr>
              <a:t>得て、</a:t>
            </a:r>
            <a:r>
              <a:rPr lang="ja-JP" altLang="ja-JP" sz="2400" u="sng" dirty="0">
                <a:solidFill>
                  <a:srgbClr val="0000CC"/>
                </a:solidFill>
              </a:rPr>
              <a:t>健やかに成長する権利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②</a:t>
            </a:r>
            <a:r>
              <a:rPr lang="ja-JP" altLang="ja-JP" sz="2400" u="sng" dirty="0">
                <a:solidFill>
                  <a:srgbClr val="FF0000"/>
                </a:solidFill>
              </a:rPr>
              <a:t>育つ権利</a:t>
            </a:r>
            <a:r>
              <a:rPr lang="ja-JP" altLang="ja-JP" sz="2400" dirty="0">
                <a:solidFill>
                  <a:prstClr val="black"/>
                </a:solidFill>
              </a:rPr>
              <a:t>：</a:t>
            </a:r>
            <a:r>
              <a:rPr lang="ja-JP" altLang="en-US" sz="2400" dirty="0">
                <a:solidFill>
                  <a:prstClr val="black"/>
                </a:solidFill>
              </a:rPr>
              <a:t>　</a:t>
            </a:r>
            <a:r>
              <a:rPr lang="ja-JP" altLang="ja-JP" sz="2400" dirty="0">
                <a:solidFill>
                  <a:prstClr val="black"/>
                </a:solidFill>
              </a:rPr>
              <a:t>子どもたちは</a:t>
            </a:r>
            <a:r>
              <a:rPr lang="ja-JP" altLang="ja-JP" sz="2400" u="sng" dirty="0">
                <a:solidFill>
                  <a:srgbClr val="0000CC"/>
                </a:solidFill>
              </a:rPr>
              <a:t>教育を受ける権利</a:t>
            </a:r>
            <a:r>
              <a:rPr lang="ja-JP" altLang="ja-JP" sz="2400" dirty="0">
                <a:solidFill>
                  <a:prstClr val="black"/>
                </a:solidFill>
              </a:rPr>
              <a:t>を持ってい</a:t>
            </a:r>
            <a:r>
              <a:rPr lang="ja-JP" altLang="en-US" sz="2400" dirty="0">
                <a:solidFill>
                  <a:prstClr val="black"/>
                </a:solidFill>
              </a:rPr>
              <a:t>る</a:t>
            </a:r>
            <a:r>
              <a:rPr lang="ja-JP" altLang="ja-JP" sz="2400" dirty="0">
                <a:solidFill>
                  <a:prstClr val="black"/>
                </a:solidFill>
              </a:rPr>
              <a:t>。また、</a:t>
            </a:r>
            <a:r>
              <a:rPr lang="ja-JP" altLang="en-US" sz="2400" dirty="0">
                <a:solidFill>
                  <a:prstClr val="black"/>
                </a:solidFill>
              </a:rPr>
              <a:t>　　　</a:t>
            </a:r>
            <a:r>
              <a:rPr lang="ja-JP" altLang="ja-JP" sz="2400" u="sng" dirty="0">
                <a:solidFill>
                  <a:srgbClr val="0432FF"/>
                </a:solidFill>
              </a:rPr>
              <a:t>休んだり</a:t>
            </a:r>
            <a:r>
              <a:rPr lang="ja-JP" altLang="ja-JP" sz="2400" dirty="0">
                <a:solidFill>
                  <a:prstClr val="black"/>
                </a:solidFill>
              </a:rPr>
              <a:t>、</a:t>
            </a:r>
            <a:r>
              <a:rPr lang="ja-JP" altLang="ja-JP" sz="2400" u="sng" dirty="0">
                <a:solidFill>
                  <a:srgbClr val="0432FF"/>
                </a:solidFill>
              </a:rPr>
              <a:t>遊んだり</a:t>
            </a:r>
            <a:r>
              <a:rPr lang="ja-JP" altLang="ja-JP" sz="2400" dirty="0">
                <a:solidFill>
                  <a:prstClr val="black"/>
                </a:solidFill>
              </a:rPr>
              <a:t>すること、</a:t>
            </a:r>
            <a:r>
              <a:rPr lang="ja-JP" altLang="ja-JP" sz="2400" u="sng" dirty="0">
                <a:solidFill>
                  <a:srgbClr val="0432FF"/>
                </a:solidFill>
              </a:rPr>
              <a:t>様々な情報を得る</a:t>
            </a:r>
            <a:r>
              <a:rPr lang="ja-JP" altLang="ja-JP" sz="2400" dirty="0">
                <a:solidFill>
                  <a:prstClr val="black"/>
                </a:solidFill>
              </a:rPr>
              <a:t>こと、</a:t>
            </a:r>
            <a:r>
              <a:rPr lang="ja-JP" altLang="en-US" sz="2400" dirty="0">
                <a:solidFill>
                  <a:prstClr val="black"/>
                </a:solidFill>
              </a:rPr>
              <a:t>　　</a:t>
            </a:r>
            <a:r>
              <a:rPr lang="ja-JP" altLang="ja-JP" sz="2400" u="sng" dirty="0">
                <a:solidFill>
                  <a:srgbClr val="0432FF"/>
                </a:solidFill>
              </a:rPr>
              <a:t>自分の考え</a:t>
            </a:r>
            <a:r>
              <a:rPr lang="ja-JP" altLang="ja-JP" sz="2400" dirty="0">
                <a:solidFill>
                  <a:srgbClr val="0432FF"/>
                </a:solidFill>
              </a:rPr>
              <a:t>や</a:t>
            </a:r>
            <a:r>
              <a:rPr lang="ja-JP" altLang="ja-JP" sz="2400" u="sng" dirty="0">
                <a:solidFill>
                  <a:srgbClr val="0432FF"/>
                </a:solidFill>
              </a:rPr>
              <a:t>信仰が守られる</a:t>
            </a:r>
            <a:r>
              <a:rPr lang="ja-JP" altLang="ja-JP" sz="2400" dirty="0">
                <a:solidFill>
                  <a:prstClr val="black"/>
                </a:solidFill>
              </a:rPr>
              <a:t>ことも、</a:t>
            </a:r>
            <a:r>
              <a:rPr lang="ja-JP" altLang="ja-JP" sz="2400" u="sng" dirty="0">
                <a:solidFill>
                  <a:srgbClr val="0432FF"/>
                </a:solidFill>
              </a:rPr>
              <a:t>自分らしく成長</a:t>
            </a:r>
            <a:r>
              <a:rPr lang="ja-JP" altLang="ja-JP" sz="2400" dirty="0">
                <a:solidFill>
                  <a:prstClr val="black"/>
                </a:solidFill>
              </a:rPr>
              <a:t>するために、とても重要。</a:t>
            </a:r>
          </a:p>
          <a:p>
            <a:pPr marL="2064779" indent="-2064779">
              <a:spcBef>
                <a:spcPts val="1108"/>
              </a:spcBef>
            </a:pPr>
            <a:r>
              <a:rPr lang="ja-JP" altLang="en-US" sz="2400" dirty="0">
                <a:solidFill>
                  <a:prstClr val="black"/>
                </a:solidFill>
              </a:rPr>
              <a:t>　</a:t>
            </a:r>
            <a:r>
              <a:rPr lang="ja-JP" altLang="en-US" sz="2400" dirty="0">
                <a:solidFill>
                  <a:srgbClr val="FF0000"/>
                </a:solidFill>
              </a:rPr>
              <a:t>③</a:t>
            </a:r>
            <a:r>
              <a:rPr lang="ja-JP" altLang="ja-JP" sz="2400" u="sng" dirty="0">
                <a:solidFill>
                  <a:srgbClr val="FF0000"/>
                </a:solidFill>
              </a:rPr>
              <a:t>守られる権利</a:t>
            </a:r>
            <a:r>
              <a:rPr lang="ja-JP" altLang="ja-JP" sz="2400" dirty="0">
                <a:solidFill>
                  <a:prstClr val="black"/>
                </a:solidFill>
              </a:rPr>
              <a:t>：子どもたちは、</a:t>
            </a:r>
            <a:r>
              <a:rPr lang="ja-JP" altLang="ja-JP" sz="2400" u="sng" dirty="0">
                <a:solidFill>
                  <a:srgbClr val="0432FF"/>
                </a:solidFill>
              </a:rPr>
              <a:t>あらゆる種類の虐待</a:t>
            </a:r>
            <a:r>
              <a:rPr lang="ja-JP" altLang="ja-JP" sz="2400" u="sng" dirty="0">
                <a:solidFill>
                  <a:prstClr val="black"/>
                </a:solidFill>
              </a:rPr>
              <a:t>や搾取などから</a:t>
            </a:r>
            <a:r>
              <a:rPr lang="ja-JP" altLang="en-US" sz="2400" u="sng" dirty="0">
                <a:solidFill>
                  <a:prstClr val="black"/>
                </a:solidFill>
              </a:rPr>
              <a:t>　</a:t>
            </a:r>
            <a:r>
              <a:rPr lang="ja-JP" altLang="ja-JP" sz="2400" u="sng" dirty="0">
                <a:solidFill>
                  <a:srgbClr val="0000CC"/>
                </a:solidFill>
              </a:rPr>
              <a:t>守ら</a:t>
            </a:r>
            <a:r>
              <a:rPr lang="ja-JP" altLang="en-US" sz="2400" u="sng" dirty="0">
                <a:solidFill>
                  <a:srgbClr val="0000CC"/>
                </a:solidFill>
              </a:rPr>
              <a:t>れる権利</a:t>
            </a:r>
            <a:r>
              <a:rPr lang="ja-JP" altLang="en-US" sz="2400" dirty="0">
                <a:solidFill>
                  <a:prstClr val="black"/>
                </a:solidFill>
              </a:rPr>
              <a:t>を持っている</a:t>
            </a:r>
            <a:r>
              <a:rPr lang="ja-JP" altLang="ja-JP" sz="2400" dirty="0">
                <a:solidFill>
                  <a:prstClr val="black"/>
                </a:solidFill>
              </a:rPr>
              <a:t>。</a:t>
            </a:r>
            <a:r>
              <a:rPr lang="ja-JP" altLang="ja-JP" sz="2400" u="sng" dirty="0">
                <a:solidFill>
                  <a:srgbClr val="0432FF"/>
                </a:solidFill>
              </a:rPr>
              <a:t>障がいがある子ども</a:t>
            </a:r>
            <a:r>
              <a:rPr lang="ja-JP" altLang="ja-JP" sz="2400" dirty="0">
                <a:solidFill>
                  <a:prstClr val="black"/>
                </a:solidFill>
              </a:rPr>
              <a:t>、少数民族の子どもなどは特に守られなければな</a:t>
            </a:r>
            <a:r>
              <a:rPr lang="ja-JP" altLang="en-US" sz="2400" dirty="0">
                <a:solidFill>
                  <a:prstClr val="black"/>
                </a:solidFill>
              </a:rPr>
              <a:t>らない</a:t>
            </a:r>
            <a:r>
              <a:rPr lang="ja-JP" altLang="ja-JP" sz="2400" dirty="0">
                <a:solidFill>
                  <a:prstClr val="black"/>
                </a:solidFill>
              </a:rPr>
              <a:t>。</a:t>
            </a:r>
          </a:p>
          <a:p>
            <a:pPr marL="2064779" indent="-2064779">
              <a:spcBef>
                <a:spcPts val="1108"/>
              </a:spcBef>
            </a:pPr>
            <a:r>
              <a:rPr lang="ja-JP" altLang="en-US" sz="2400" dirty="0">
                <a:solidFill>
                  <a:prstClr val="black"/>
                </a:solidFill>
              </a:rPr>
              <a:t>　</a:t>
            </a:r>
            <a:r>
              <a:rPr lang="ja-JP" altLang="en-US" sz="2400" dirty="0">
                <a:solidFill>
                  <a:srgbClr val="FF0000"/>
                </a:solidFill>
              </a:rPr>
              <a:t>④</a:t>
            </a:r>
            <a:r>
              <a:rPr lang="ja-JP" altLang="ja-JP" sz="2400" u="sng" dirty="0">
                <a:solidFill>
                  <a:srgbClr val="FF0000"/>
                </a:solidFill>
              </a:rPr>
              <a:t>参加する権利</a:t>
            </a:r>
            <a:r>
              <a:rPr lang="ja-JP" altLang="ja-JP" sz="2400" dirty="0">
                <a:solidFill>
                  <a:prstClr val="black"/>
                </a:solidFill>
              </a:rPr>
              <a:t>：子どもたちは、</a:t>
            </a:r>
            <a:r>
              <a:rPr lang="ja-JP" altLang="ja-JP" sz="2400" u="sng" dirty="0">
                <a:solidFill>
                  <a:prstClr val="black"/>
                </a:solidFill>
              </a:rPr>
              <a:t>自分に関係のあることについて</a:t>
            </a:r>
            <a:r>
              <a:rPr lang="ja-JP" altLang="ja-JP" sz="2400" u="sng" dirty="0">
                <a:solidFill>
                  <a:srgbClr val="0000CC"/>
                </a:solidFill>
              </a:rPr>
              <a:t>自由に意見を言ったり</a:t>
            </a:r>
            <a:r>
              <a:rPr lang="ja-JP" altLang="ja-JP" sz="2400" u="sng" dirty="0">
                <a:solidFill>
                  <a:prstClr val="black"/>
                </a:solidFill>
              </a:rPr>
              <a:t>、</a:t>
            </a:r>
            <a:r>
              <a:rPr lang="ja-JP" altLang="ja-JP" sz="2400" u="sng" dirty="0">
                <a:solidFill>
                  <a:srgbClr val="0432FF"/>
                </a:solidFill>
              </a:rPr>
              <a:t>集まってグループをつくったり、</a:t>
            </a:r>
            <a:r>
              <a:rPr lang="ja-JP" altLang="ja-JP" sz="2400" u="sng" dirty="0">
                <a:solidFill>
                  <a:srgbClr val="0000CC"/>
                </a:solidFill>
              </a:rPr>
              <a:t>活動することができ</a:t>
            </a:r>
            <a:r>
              <a:rPr lang="ja-JP" altLang="en-US" sz="2400" u="sng" dirty="0">
                <a:solidFill>
                  <a:srgbClr val="0000CC"/>
                </a:solidFill>
              </a:rPr>
              <a:t>る権利</a:t>
            </a:r>
            <a:r>
              <a:rPr lang="ja-JP" altLang="en-US" sz="2400" dirty="0">
                <a:solidFill>
                  <a:prstClr val="black"/>
                </a:solidFill>
              </a:rPr>
              <a:t>を持っている</a:t>
            </a:r>
            <a:r>
              <a:rPr lang="ja-JP" altLang="ja-JP" sz="2400" dirty="0">
                <a:solidFill>
                  <a:prstClr val="black"/>
                </a:solidFill>
              </a:rPr>
              <a:t>。その際は家族や地域社会の一員としての</a:t>
            </a:r>
            <a:r>
              <a:rPr lang="ja-JP" altLang="ja-JP" sz="2400" u="sng" dirty="0">
                <a:solidFill>
                  <a:srgbClr val="0432FF"/>
                </a:solidFill>
              </a:rPr>
              <a:t>ルールを守って、行動すること</a:t>
            </a:r>
            <a:r>
              <a:rPr lang="ja-JP" altLang="ja-JP" sz="2400" dirty="0">
                <a:solidFill>
                  <a:prstClr val="black"/>
                </a:solidFill>
              </a:rPr>
              <a:t>が大切。</a:t>
            </a:r>
            <a:endParaRPr lang="en-US" altLang="ja-JP" sz="2400" dirty="0">
              <a:solidFill>
                <a:prstClr val="black"/>
              </a:solidFill>
            </a:endParaRPr>
          </a:p>
        </p:txBody>
      </p:sp>
      <p:sp>
        <p:nvSpPr>
          <p:cNvPr id="2" name="スライド番号プレースホルダー 9">
            <a:extLst>
              <a:ext uri="{FF2B5EF4-FFF2-40B4-BE49-F238E27FC236}">
                <a16:creationId xmlns:a16="http://schemas.microsoft.com/office/drawing/2014/main" id="{5A8F6AD4-3E74-0925-9EC7-065948E1CA2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31</a:t>
            </a:fld>
            <a:endParaRPr lang="en-US" altLang="ja-JP" sz="2000" dirty="0">
              <a:solidFill>
                <a:srgbClr val="000000"/>
              </a:solidFill>
            </a:endParaRPr>
          </a:p>
        </p:txBody>
      </p:sp>
    </p:spTree>
    <p:extLst>
      <p:ext uri="{BB962C8B-B14F-4D97-AF65-F5344CB8AC3E}">
        <p14:creationId xmlns:p14="http://schemas.microsoft.com/office/powerpoint/2010/main" val="257348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80998" y="185053"/>
            <a:ext cx="9324530" cy="855463"/>
          </a:xfrm>
          <a:prstGeom prst="rect">
            <a:avLst/>
          </a:prstGeom>
          <a:noFill/>
          <a:ln w="9525">
            <a:noFill/>
            <a:miter lim="800000"/>
            <a:headEnd/>
            <a:tailEnd/>
          </a:ln>
        </p:spPr>
        <p:txBody>
          <a:bodyPr wrap="square" anchor="t" anchorCtr="0">
            <a:noAutofit/>
          </a:bodyPr>
          <a:lstStyle/>
          <a:p>
            <a:pPr algn="ctr"/>
            <a:r>
              <a:rPr lang="ja-JP" altLang="en-US" sz="4062"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子どもの「主体性」と「最善の利益」の関係</a:t>
            </a:r>
            <a:endParaRPr lang="ja-JP" altLang="en-US" sz="2215"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E6920193-7F62-4B0F-A26E-3C036304FC06}" type="slidenum">
              <a:rPr lang="en-US" altLang="ja-JP" sz="2000" smtClean="0">
                <a:solidFill>
                  <a:srgbClr val="000000"/>
                </a:solidFill>
              </a:rPr>
              <a:pPr>
                <a:defRPr/>
              </a:pPr>
              <a:t>32</a:t>
            </a:fld>
            <a:endParaRPr lang="en-US" altLang="ja-JP" sz="2000" dirty="0">
              <a:solidFill>
                <a:srgbClr val="000000"/>
              </a:solidFill>
            </a:endParaRPr>
          </a:p>
        </p:txBody>
      </p:sp>
      <p:sp>
        <p:nvSpPr>
          <p:cNvPr id="10" name="円/楕円 4">
            <a:extLst>
              <a:ext uri="{FF2B5EF4-FFF2-40B4-BE49-F238E27FC236}">
                <a16:creationId xmlns:a16="http://schemas.microsoft.com/office/drawing/2014/main" id="{48361496-2703-4F4D-AC29-D3C335DAB9BF}"/>
              </a:ext>
            </a:extLst>
          </p:cNvPr>
          <p:cNvSpPr>
            <a:spLocks noChangeArrowheads="1"/>
          </p:cNvSpPr>
          <p:nvPr/>
        </p:nvSpPr>
        <p:spPr bwMode="auto">
          <a:xfrm>
            <a:off x="1532620" y="2526057"/>
            <a:ext cx="7020780" cy="4170942"/>
          </a:xfrm>
          <a:prstGeom prst="ellipse">
            <a:avLst/>
          </a:prstGeom>
          <a:solidFill>
            <a:srgbClr val="FFE4C9"/>
          </a:solidFill>
          <a:ln w="57150" algn="ctr">
            <a:solidFill>
              <a:srgbClr val="FF0000"/>
            </a:solidFill>
            <a:prstDash val="sysDot"/>
            <a:round/>
            <a:headEnd/>
            <a:tailEnd/>
          </a:ln>
        </p:spPr>
        <p:txBody>
          <a:bodyPr lIns="33973" tIns="6793" rIns="33973" bIns="6793"/>
          <a:lstStyle/>
          <a:p>
            <a:pPr marL="109907" indent="-109907" defTabSz="805982"/>
            <a:endParaRPr lang="ja-JP" altLang="en-US" sz="1662" dirty="0">
              <a:solidFill>
                <a:srgbClr val="FFFFFF"/>
              </a:solidFill>
            </a:endParaRPr>
          </a:p>
        </p:txBody>
      </p:sp>
      <p:sp>
        <p:nvSpPr>
          <p:cNvPr id="11" name="Rectangle 3">
            <a:extLst>
              <a:ext uri="{FF2B5EF4-FFF2-40B4-BE49-F238E27FC236}">
                <a16:creationId xmlns:a16="http://schemas.microsoft.com/office/drawing/2014/main" id="{80ED6FBA-556A-2444-9A07-AB567B8DF360}"/>
              </a:ext>
            </a:extLst>
          </p:cNvPr>
          <p:cNvSpPr txBox="1">
            <a:spLocks noChangeArrowheads="1"/>
          </p:cNvSpPr>
          <p:nvPr/>
        </p:nvSpPr>
        <p:spPr>
          <a:xfrm>
            <a:off x="2457035" y="5346400"/>
            <a:ext cx="5141817" cy="636109"/>
          </a:xfrm>
          <a:prstGeom prst="rect">
            <a:avLst/>
          </a:prstGeom>
          <a:noFill/>
        </p:spPr>
        <p:txBody>
          <a:bodyPr/>
          <a:lstStyle/>
          <a:p>
            <a:pPr algn="ctr">
              <a:defRPr/>
            </a:pPr>
            <a:r>
              <a:rPr lang="ja-JP" altLang="en-US" sz="3200" u="sng">
                <a:solidFill>
                  <a:srgbClr val="0000CC"/>
                </a:solidFill>
                <a:latin typeface="Arial"/>
                <a:ea typeface="ＭＳ Ｐゴシック"/>
              </a:rPr>
              <a:t>子どもの最善の利益の尊重</a:t>
            </a:r>
            <a:endParaRPr lang="en-US" altLang="ja-JP" sz="3200" u="sng" dirty="0">
              <a:solidFill>
                <a:srgbClr val="0000CC"/>
              </a:solidFill>
              <a:latin typeface="Arial"/>
              <a:ea typeface="ＭＳ Ｐゴシック"/>
            </a:endParaRPr>
          </a:p>
          <a:p>
            <a:pPr algn="ctr">
              <a:defRPr/>
            </a:pPr>
            <a:r>
              <a:rPr lang="ja-JP" altLang="en-US" sz="3200">
                <a:solidFill>
                  <a:srgbClr val="0000CC"/>
                </a:solidFill>
                <a:latin typeface="Arial"/>
                <a:ea typeface="ＭＳ Ｐゴシック"/>
              </a:rPr>
              <a:t>（＝最善と考える枠）</a:t>
            </a:r>
            <a:endParaRPr lang="en-US" altLang="ja-JP" sz="2400" dirty="0">
              <a:solidFill>
                <a:srgbClr val="0000CC"/>
              </a:solidFill>
              <a:latin typeface="Arial"/>
              <a:ea typeface="ＭＳ Ｐゴシック"/>
            </a:endParaRPr>
          </a:p>
        </p:txBody>
      </p:sp>
      <p:sp>
        <p:nvSpPr>
          <p:cNvPr id="9" name="Rectangle 3">
            <a:extLst>
              <a:ext uri="{FF2B5EF4-FFF2-40B4-BE49-F238E27FC236}">
                <a16:creationId xmlns:a16="http://schemas.microsoft.com/office/drawing/2014/main" id="{BF10EF9D-8B80-1C42-8603-2E78532144D3}"/>
              </a:ext>
            </a:extLst>
          </p:cNvPr>
          <p:cNvSpPr txBox="1">
            <a:spLocks noChangeArrowheads="1"/>
          </p:cNvSpPr>
          <p:nvPr/>
        </p:nvSpPr>
        <p:spPr>
          <a:xfrm>
            <a:off x="2902847" y="3730382"/>
            <a:ext cx="4320480" cy="574311"/>
          </a:xfrm>
          <a:prstGeom prst="rect">
            <a:avLst/>
          </a:prstGeom>
          <a:noFill/>
        </p:spPr>
        <p:txBody>
          <a:bodyPr/>
          <a:lstStyle/>
          <a:p>
            <a:pPr algn="ctr">
              <a:defRPr/>
            </a:pPr>
            <a:r>
              <a:rPr lang="ja-JP" altLang="en-US" sz="3200" u="sng">
                <a:solidFill>
                  <a:srgbClr val="0000CC"/>
                </a:solidFill>
                <a:latin typeface="Arial"/>
                <a:ea typeface="ＭＳ Ｐゴシック"/>
              </a:rPr>
              <a:t>子どもの主体性の尊重</a:t>
            </a:r>
            <a:endParaRPr lang="en-US" altLang="ja-JP" sz="2400" dirty="0">
              <a:solidFill>
                <a:srgbClr val="0000CC"/>
              </a:solidFill>
              <a:latin typeface="Arial"/>
              <a:ea typeface="ＭＳ Ｐゴシック"/>
            </a:endParaRPr>
          </a:p>
        </p:txBody>
      </p:sp>
      <p:sp>
        <p:nvSpPr>
          <p:cNvPr id="13" name="Rectangle 3">
            <a:extLst>
              <a:ext uri="{FF2B5EF4-FFF2-40B4-BE49-F238E27FC236}">
                <a16:creationId xmlns:a16="http://schemas.microsoft.com/office/drawing/2014/main" id="{87F22C87-DC5F-F741-9A0B-D75D34657729}"/>
              </a:ext>
            </a:extLst>
          </p:cNvPr>
          <p:cNvSpPr txBox="1">
            <a:spLocks noChangeArrowheads="1"/>
          </p:cNvSpPr>
          <p:nvPr/>
        </p:nvSpPr>
        <p:spPr>
          <a:xfrm>
            <a:off x="2806936" y="1342117"/>
            <a:ext cx="4228117" cy="867890"/>
          </a:xfrm>
          <a:prstGeom prst="rect">
            <a:avLst/>
          </a:prstGeom>
          <a:noFill/>
        </p:spPr>
        <p:txBody>
          <a:bodyPr/>
          <a:lstStyle/>
          <a:p>
            <a:pPr algn="ctr">
              <a:defRPr/>
            </a:pPr>
            <a:r>
              <a:rPr lang="ja-JP" altLang="en-US" sz="3200" u="sng">
                <a:solidFill>
                  <a:srgbClr val="FF0000"/>
                </a:solidFill>
                <a:latin typeface="Arial"/>
                <a:ea typeface="ＭＳ Ｐゴシック"/>
              </a:rPr>
              <a:t>子どもの意見表明</a:t>
            </a:r>
            <a:endParaRPr lang="en-US" altLang="ja-JP" sz="2800" u="sng" dirty="0">
              <a:solidFill>
                <a:srgbClr val="FF0000"/>
              </a:solidFill>
              <a:latin typeface="Arial"/>
              <a:ea typeface="ＭＳ Ｐゴシック"/>
            </a:endParaRPr>
          </a:p>
          <a:p>
            <a:pPr algn="ctr">
              <a:defRPr/>
            </a:pPr>
            <a:endParaRPr lang="en-US" altLang="ja-JP" dirty="0">
              <a:solidFill>
                <a:srgbClr val="FF0000"/>
              </a:solidFill>
              <a:latin typeface="Arial"/>
              <a:ea typeface="ＭＳ Ｐゴシック"/>
            </a:endParaRPr>
          </a:p>
          <a:p>
            <a:pPr algn="ctr">
              <a:defRPr/>
            </a:pPr>
            <a:r>
              <a:rPr lang="ja-JP" altLang="en-US" sz="2400">
                <a:solidFill>
                  <a:srgbClr val="FF0000"/>
                </a:solidFill>
                <a:latin typeface="Arial"/>
                <a:ea typeface="ＭＳ Ｐゴシック"/>
              </a:rPr>
              <a:t>（枠からはみ出た部分）</a:t>
            </a:r>
            <a:endParaRPr lang="en-US" altLang="ja-JP" sz="2400" dirty="0">
              <a:solidFill>
                <a:srgbClr val="FF0000"/>
              </a:solidFill>
              <a:latin typeface="Arial"/>
              <a:ea typeface="ＭＳ Ｐゴシック"/>
            </a:endParaRPr>
          </a:p>
          <a:p>
            <a:pPr algn="ctr">
              <a:defRPr/>
            </a:pPr>
            <a:endParaRPr lang="en-US" altLang="ja-JP" sz="3600" dirty="0">
              <a:solidFill>
                <a:schemeClr val="accent5">
                  <a:lumMod val="75000"/>
                </a:schemeClr>
              </a:solidFill>
              <a:latin typeface="Arial"/>
              <a:ea typeface="ＭＳ Ｐゴシック"/>
            </a:endParaRPr>
          </a:p>
          <a:p>
            <a:pPr algn="ctr">
              <a:defRPr/>
            </a:pPr>
            <a:r>
              <a:rPr lang="ja-JP" altLang="en-US" sz="2400">
                <a:solidFill>
                  <a:srgbClr val="FF0000"/>
                </a:solidFill>
                <a:latin typeface="Arial"/>
                <a:ea typeface="ＭＳ Ｐゴシック"/>
              </a:rPr>
              <a:t>（枠の中で収まっている部分）</a:t>
            </a:r>
            <a:endParaRPr lang="en-US" altLang="ja-JP" sz="2000" dirty="0">
              <a:solidFill>
                <a:srgbClr val="FF0000"/>
              </a:solidFill>
              <a:latin typeface="Arial"/>
              <a:ea typeface="ＭＳ Ｐゴシック"/>
            </a:endParaRPr>
          </a:p>
        </p:txBody>
      </p:sp>
      <p:sp>
        <p:nvSpPr>
          <p:cNvPr id="5" name="右矢印 4">
            <a:extLst>
              <a:ext uri="{FF2B5EF4-FFF2-40B4-BE49-F238E27FC236}">
                <a16:creationId xmlns:a16="http://schemas.microsoft.com/office/drawing/2014/main" id="{76A52A96-8F49-0F48-A0F0-73CC877BA88A}"/>
              </a:ext>
            </a:extLst>
          </p:cNvPr>
          <p:cNvSpPr/>
          <p:nvPr/>
        </p:nvSpPr>
        <p:spPr>
          <a:xfrm rot="9213552">
            <a:off x="6772342" y="1475421"/>
            <a:ext cx="941056" cy="504056"/>
          </a:xfrm>
          <a:prstGeom prst="rightArrow">
            <a:avLst>
              <a:gd name="adj1" fmla="val 54319"/>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B6DE538-6541-0540-B173-B8CB2153E9B1}"/>
              </a:ext>
            </a:extLst>
          </p:cNvPr>
          <p:cNvSpPr txBox="1"/>
          <p:nvPr/>
        </p:nvSpPr>
        <p:spPr>
          <a:xfrm>
            <a:off x="7278875" y="1256759"/>
            <a:ext cx="2515432" cy="830997"/>
          </a:xfrm>
          <a:prstGeom prst="rect">
            <a:avLst/>
          </a:prstGeom>
          <a:solidFill>
            <a:schemeClr val="bg1"/>
          </a:solidFill>
          <a:ln>
            <a:solidFill>
              <a:srgbClr val="FF0000"/>
            </a:solidFill>
          </a:ln>
        </p:spPr>
        <p:txBody>
          <a:bodyPr wrap="none" rtlCol="0">
            <a:spAutoFit/>
          </a:bodyPr>
          <a:lstStyle/>
          <a:p>
            <a:r>
              <a:rPr kumimoji="1" lang="ja-JP" altLang="en-US" sz="2400">
                <a:solidFill>
                  <a:srgbClr val="FF0000"/>
                </a:solidFill>
              </a:rPr>
              <a:t>実はここも</a:t>
            </a:r>
            <a:endParaRPr kumimoji="1" lang="en-US" altLang="ja-JP" sz="2400" dirty="0">
              <a:solidFill>
                <a:srgbClr val="FF0000"/>
              </a:solidFill>
            </a:endParaRPr>
          </a:p>
          <a:p>
            <a:r>
              <a:rPr kumimoji="1" lang="ja-JP" altLang="en-US" sz="2400">
                <a:solidFill>
                  <a:srgbClr val="FF0000"/>
                </a:solidFill>
              </a:rPr>
              <a:t>大切にしたい部分</a:t>
            </a:r>
          </a:p>
        </p:txBody>
      </p:sp>
      <p:cxnSp>
        <p:nvCxnSpPr>
          <p:cNvPr id="15" name="直線矢印コネクタ 14">
            <a:extLst>
              <a:ext uri="{FF2B5EF4-FFF2-40B4-BE49-F238E27FC236}">
                <a16:creationId xmlns:a16="http://schemas.microsoft.com/office/drawing/2014/main" id="{C56D1592-C627-AD48-AAE7-31AC00E4266F}"/>
              </a:ext>
            </a:extLst>
          </p:cNvPr>
          <p:cNvCxnSpPr>
            <a:cxnSpLocks/>
          </p:cNvCxnSpPr>
          <p:nvPr/>
        </p:nvCxnSpPr>
        <p:spPr>
          <a:xfrm flipH="1">
            <a:off x="7259330" y="2476023"/>
            <a:ext cx="466091" cy="792088"/>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F88B1263-258A-EF40-93A8-96F38074301F}"/>
              </a:ext>
            </a:extLst>
          </p:cNvPr>
          <p:cNvCxnSpPr>
            <a:cxnSpLocks/>
          </p:cNvCxnSpPr>
          <p:nvPr/>
        </p:nvCxnSpPr>
        <p:spPr>
          <a:xfrm>
            <a:off x="2180579" y="2492896"/>
            <a:ext cx="594509" cy="936104"/>
          </a:xfrm>
          <a:prstGeom prst="straightConnector1">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円/楕円 4">
            <a:extLst>
              <a:ext uri="{FF2B5EF4-FFF2-40B4-BE49-F238E27FC236}">
                <a16:creationId xmlns:a16="http://schemas.microsoft.com/office/drawing/2014/main" id="{9ACE0608-480F-5E4F-B432-26F5F3F3CBE6}"/>
              </a:ext>
            </a:extLst>
          </p:cNvPr>
          <p:cNvSpPr>
            <a:spLocks noChangeArrowheads="1"/>
          </p:cNvSpPr>
          <p:nvPr/>
        </p:nvSpPr>
        <p:spPr bwMode="auto">
          <a:xfrm>
            <a:off x="1559804" y="1040516"/>
            <a:ext cx="6840760" cy="3963404"/>
          </a:xfrm>
          <a:prstGeom prst="ellipse">
            <a:avLst/>
          </a:prstGeom>
          <a:solidFill>
            <a:srgbClr val="73FEFF">
              <a:alpha val="25000"/>
            </a:srgbClr>
          </a:solidFill>
          <a:ln w="19050" algn="ctr">
            <a:solidFill>
              <a:schemeClr val="tx1"/>
            </a:solidFill>
            <a:prstDash val="lgDash"/>
            <a:round/>
            <a:headEnd/>
            <a:tailEnd/>
          </a:ln>
        </p:spPr>
        <p:txBody>
          <a:bodyPr lIns="33973" tIns="6793" rIns="33973" bIns="6793"/>
          <a:lstStyle/>
          <a:p>
            <a:pPr marL="109907" indent="-109907" defTabSz="805982"/>
            <a:endParaRPr lang="ja-JP" altLang="en-US" sz="1662" dirty="0">
              <a:solidFill>
                <a:srgbClr val="FFFFFF"/>
              </a:solidFill>
            </a:endParaRPr>
          </a:p>
        </p:txBody>
      </p:sp>
    </p:spTree>
    <p:extLst>
      <p:ext uri="{BB962C8B-B14F-4D97-AF65-F5344CB8AC3E}">
        <p14:creationId xmlns:p14="http://schemas.microsoft.com/office/powerpoint/2010/main" val="10641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5" grpId="0" animBg="1"/>
      <p:bldP spid="7"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9AADD7-4699-5540-BC37-3D66933F5298}"/>
              </a:ext>
            </a:extLst>
          </p:cNvPr>
          <p:cNvSpPr>
            <a:spLocks noGrp="1"/>
          </p:cNvSpPr>
          <p:nvPr>
            <p:ph type="sldNum" sz="quarter" idx="12"/>
          </p:nvPr>
        </p:nvSpPr>
        <p:spPr>
          <a:xfrm>
            <a:off x="7099300" y="6520259"/>
            <a:ext cx="2311400" cy="365125"/>
          </a:xfrm>
        </p:spPr>
        <p:txBody>
          <a:bodyPr/>
          <a:lstStyle/>
          <a:p>
            <a:pPr algn="r" rtl="0" fontAlgn="base">
              <a:spcBef>
                <a:spcPct val="0"/>
              </a:spcBef>
              <a:spcAft>
                <a:spcPct val="0"/>
              </a:spcAft>
              <a:defRPr/>
            </a:pPr>
            <a:fld id="{6EF23906-C28C-47DE-8E4F-A94606051E12}" type="slidenum">
              <a:rPr kumimoji="1" lang="en-US" altLang="ja-JP" sz="2000" kern="1200" smtClean="0">
                <a:solidFill>
                  <a:srgbClr val="000000"/>
                </a:solidFill>
                <a:latin typeface="Arial" charset="0"/>
                <a:ea typeface="ＭＳ Ｐゴシック" pitchFamily="50" charset="-128"/>
                <a:cs typeface="+mn-cs"/>
              </a:rPr>
              <a:pPr algn="r" rtl="0" fontAlgn="base">
                <a:spcBef>
                  <a:spcPct val="0"/>
                </a:spcBef>
                <a:spcAft>
                  <a:spcPct val="0"/>
                </a:spcAft>
                <a:defRPr/>
              </a:pPr>
              <a:t>33</a:t>
            </a:fld>
            <a:endParaRPr kumimoji="1" lang="en-US" altLang="ja-JP" sz="2000" kern="1200" dirty="0">
              <a:solidFill>
                <a:srgbClr val="000000"/>
              </a:solidFill>
              <a:latin typeface="Arial" charset="0"/>
              <a:ea typeface="ＭＳ Ｐゴシック" pitchFamily="50" charset="-128"/>
              <a:cs typeface="+mn-cs"/>
            </a:endParaRPr>
          </a:p>
        </p:txBody>
      </p:sp>
      <p:sp>
        <p:nvSpPr>
          <p:cNvPr id="7" name="Rectangle 3">
            <a:extLst>
              <a:ext uri="{FF2B5EF4-FFF2-40B4-BE49-F238E27FC236}">
                <a16:creationId xmlns:a16="http://schemas.microsoft.com/office/drawing/2014/main" id="{55736724-2C08-6E44-85B4-4E54B4EA2636}"/>
              </a:ext>
            </a:extLst>
          </p:cNvPr>
          <p:cNvSpPr>
            <a:spLocks noChangeArrowheads="1"/>
          </p:cNvSpPr>
          <p:nvPr/>
        </p:nvSpPr>
        <p:spPr bwMode="auto">
          <a:xfrm>
            <a:off x="178401" y="774649"/>
            <a:ext cx="3547921" cy="523220"/>
          </a:xfrm>
          <a:prstGeom prst="rect">
            <a:avLst/>
          </a:prstGeom>
          <a:noFill/>
          <a:ln w="9525" algn="ctr">
            <a:noFill/>
            <a:miter lim="800000"/>
            <a:headEnd/>
            <a:tailEnd/>
          </a:ln>
        </p:spPr>
        <p:txBody>
          <a:bodyPr wrap="square" anchor="ctr">
            <a:spAutoFit/>
          </a:bodyPr>
          <a:lstStyle/>
          <a:p>
            <a:pPr algn="ctr"/>
            <a:r>
              <a:rPr lang="en-US" altLang="ja-JP" sz="2800" u="sng" dirty="0">
                <a:solidFill>
                  <a:srgbClr val="000000"/>
                </a:solidFill>
                <a:latin typeface="+mj-ea"/>
                <a:ea typeface="+mj-ea"/>
              </a:rPr>
              <a:t>ICF</a:t>
            </a:r>
            <a:r>
              <a:rPr lang="ja-JP" altLang="en-US" sz="2800" u="sng" dirty="0">
                <a:solidFill>
                  <a:srgbClr val="000000"/>
                </a:solidFill>
                <a:latin typeface="+mj-ea"/>
                <a:ea typeface="+mj-ea"/>
              </a:rPr>
              <a:t>モデル（</a:t>
            </a:r>
            <a:r>
              <a:rPr lang="en-US" altLang="ja-JP" sz="2800" u="sng" dirty="0">
                <a:solidFill>
                  <a:srgbClr val="000000"/>
                </a:solidFill>
                <a:latin typeface="+mj-ea"/>
                <a:ea typeface="+mj-ea"/>
              </a:rPr>
              <a:t>2001</a:t>
            </a:r>
            <a:r>
              <a:rPr lang="ja-JP" altLang="en-US" sz="2800" u="sng" dirty="0">
                <a:solidFill>
                  <a:srgbClr val="000000"/>
                </a:solidFill>
                <a:latin typeface="+mj-ea"/>
                <a:ea typeface="+mj-ea"/>
              </a:rPr>
              <a:t>）</a:t>
            </a:r>
          </a:p>
        </p:txBody>
      </p:sp>
      <p:cxnSp>
        <p:nvCxnSpPr>
          <p:cNvPr id="3" name="直線矢印コネクタ 2">
            <a:extLst>
              <a:ext uri="{FF2B5EF4-FFF2-40B4-BE49-F238E27FC236}">
                <a16:creationId xmlns:a16="http://schemas.microsoft.com/office/drawing/2014/main" id="{C8849637-A4FA-9814-2179-D833CA343F2A}"/>
              </a:ext>
            </a:extLst>
          </p:cNvPr>
          <p:cNvCxnSpPr>
            <a:cxnSpLocks/>
          </p:cNvCxnSpPr>
          <p:nvPr/>
        </p:nvCxnSpPr>
        <p:spPr bwMode="auto">
          <a:xfrm flipV="1">
            <a:off x="2424208" y="3401132"/>
            <a:ext cx="1611792" cy="14593"/>
          </a:xfrm>
          <a:prstGeom prst="straightConnector1">
            <a:avLst/>
          </a:prstGeom>
          <a:solidFill>
            <a:schemeClr val="bg1"/>
          </a:solidFill>
          <a:ln w="31750" cap="flat" cmpd="sng" algn="ctr">
            <a:solidFill>
              <a:schemeClr val="tx1"/>
            </a:solidFill>
            <a:prstDash val="solid"/>
            <a:round/>
            <a:headEnd type="arrow" w="lg" len="lg"/>
            <a:tailEnd type="arrow" w="lg" len="lg"/>
          </a:ln>
          <a:effectLst/>
        </p:spPr>
      </p:cxnSp>
      <p:cxnSp>
        <p:nvCxnSpPr>
          <p:cNvPr id="5" name="直線矢印コネクタ 4">
            <a:extLst>
              <a:ext uri="{FF2B5EF4-FFF2-40B4-BE49-F238E27FC236}">
                <a16:creationId xmlns:a16="http://schemas.microsoft.com/office/drawing/2014/main" id="{39217657-B54D-91B9-F88A-0F0014514072}"/>
              </a:ext>
            </a:extLst>
          </p:cNvPr>
          <p:cNvCxnSpPr>
            <a:cxnSpLocks/>
          </p:cNvCxnSpPr>
          <p:nvPr/>
        </p:nvCxnSpPr>
        <p:spPr bwMode="auto">
          <a:xfrm flipV="1">
            <a:off x="5915056" y="3415725"/>
            <a:ext cx="1624423" cy="4454"/>
          </a:xfrm>
          <a:prstGeom prst="straightConnector1">
            <a:avLst/>
          </a:prstGeom>
          <a:solidFill>
            <a:schemeClr val="bg1"/>
          </a:solidFill>
          <a:ln w="31750" cap="flat" cmpd="sng" algn="ctr">
            <a:solidFill>
              <a:schemeClr val="tx1"/>
            </a:solidFill>
            <a:prstDash val="solid"/>
            <a:round/>
            <a:headEnd type="arrow" w="lg" len="lg"/>
            <a:tailEnd type="arrow" w="lg" len="lg"/>
          </a:ln>
          <a:effectLst/>
        </p:spPr>
      </p:cxnSp>
      <p:grpSp>
        <p:nvGrpSpPr>
          <p:cNvPr id="29" name="グループ化 28">
            <a:extLst>
              <a:ext uri="{FF2B5EF4-FFF2-40B4-BE49-F238E27FC236}">
                <a16:creationId xmlns:a16="http://schemas.microsoft.com/office/drawing/2014/main" id="{56387DCC-94EF-F20A-D7E9-E89325B72285}"/>
              </a:ext>
            </a:extLst>
          </p:cNvPr>
          <p:cNvGrpSpPr/>
          <p:nvPr/>
        </p:nvGrpSpPr>
        <p:grpSpPr>
          <a:xfrm>
            <a:off x="322976" y="1090546"/>
            <a:ext cx="9583024" cy="5822714"/>
            <a:chOff x="403854" y="1467527"/>
            <a:chExt cx="9583024" cy="5822714"/>
          </a:xfrm>
        </p:grpSpPr>
        <p:grpSp>
          <p:nvGrpSpPr>
            <p:cNvPr id="42" name="グループ化 41">
              <a:extLst>
                <a:ext uri="{FF2B5EF4-FFF2-40B4-BE49-F238E27FC236}">
                  <a16:creationId xmlns:a16="http://schemas.microsoft.com/office/drawing/2014/main" id="{628CF99F-1B72-744C-AC17-39FE990006FD}"/>
                </a:ext>
              </a:extLst>
            </p:cNvPr>
            <p:cNvGrpSpPr/>
            <p:nvPr/>
          </p:nvGrpSpPr>
          <p:grpSpPr>
            <a:xfrm>
              <a:off x="785297" y="1467527"/>
              <a:ext cx="8532328" cy="4790724"/>
              <a:chOff x="780525" y="1421980"/>
              <a:chExt cx="8532328" cy="4790724"/>
            </a:xfrm>
          </p:grpSpPr>
          <p:sp>
            <p:nvSpPr>
              <p:cNvPr id="2" name="テキスト ボックス 1">
                <a:extLst>
                  <a:ext uri="{FF2B5EF4-FFF2-40B4-BE49-F238E27FC236}">
                    <a16:creationId xmlns:a16="http://schemas.microsoft.com/office/drawing/2014/main" id="{86150E67-CA2D-6E4C-8449-B61836068855}"/>
                  </a:ext>
                </a:extLst>
              </p:cNvPr>
              <p:cNvSpPr txBox="1"/>
              <p:nvPr/>
            </p:nvSpPr>
            <p:spPr>
              <a:xfrm>
                <a:off x="3802428" y="1421980"/>
                <a:ext cx="2589170" cy="855619"/>
              </a:xfrm>
              <a:prstGeom prst="rect">
                <a:avLst/>
              </a:prstGeom>
              <a:solidFill>
                <a:srgbClr val="CCFF99"/>
              </a:solidFill>
              <a:ln w="28575">
                <a:solidFill>
                  <a:schemeClr val="tx1"/>
                </a:solidFill>
              </a:ln>
            </p:spPr>
            <p:txBody>
              <a:bodyPr wrap="none" rtlCol="0">
                <a:spAutoFit/>
              </a:bodyPr>
              <a:lstStyle/>
              <a:p>
                <a:pPr algn="ctr"/>
                <a:r>
                  <a:rPr kumimoji="1" lang="ja-JP" altLang="en-US" sz="2800"/>
                  <a:t>健康状態</a:t>
                </a:r>
                <a:endParaRPr kumimoji="1" lang="en-US" altLang="ja-JP" sz="2800" dirty="0"/>
              </a:p>
              <a:p>
                <a:pPr algn="ctr">
                  <a:lnSpc>
                    <a:spcPct val="90000"/>
                  </a:lnSpc>
                </a:pPr>
                <a:r>
                  <a:rPr lang="ja-JP" altLang="en-US" sz="2400"/>
                  <a:t>（変調または病気）</a:t>
                </a:r>
                <a:endParaRPr kumimoji="1" lang="ja-JP" altLang="en-US" sz="2400"/>
              </a:p>
            </p:txBody>
          </p:sp>
          <p:sp>
            <p:nvSpPr>
              <p:cNvPr id="8" name="テキスト ボックス 7">
                <a:extLst>
                  <a:ext uri="{FF2B5EF4-FFF2-40B4-BE49-F238E27FC236}">
                    <a16:creationId xmlns:a16="http://schemas.microsoft.com/office/drawing/2014/main" id="{F198136E-BF9D-E04D-924D-5C20CB7F94C4}"/>
                  </a:ext>
                </a:extLst>
              </p:cNvPr>
              <p:cNvSpPr txBox="1"/>
              <p:nvPr/>
            </p:nvSpPr>
            <p:spPr>
              <a:xfrm>
                <a:off x="780525" y="3067351"/>
                <a:ext cx="1620957" cy="1115690"/>
              </a:xfrm>
              <a:prstGeom prst="rect">
                <a:avLst/>
              </a:prstGeom>
              <a:solidFill>
                <a:srgbClr val="CCFF99"/>
              </a:solidFill>
              <a:ln w="28575">
                <a:solidFill>
                  <a:schemeClr val="tx1"/>
                </a:solidFill>
              </a:ln>
            </p:spPr>
            <p:txBody>
              <a:bodyPr wrap="none" rtlCol="0">
                <a:spAutoFit/>
              </a:bodyPr>
              <a:lstStyle/>
              <a:p>
                <a:pPr algn="ctr"/>
                <a:r>
                  <a:rPr kumimoji="1" lang="ja-JP" altLang="en-US" sz="2800"/>
                  <a:t>心身機能</a:t>
                </a:r>
                <a:endParaRPr kumimoji="1" lang="en-US" altLang="ja-JP" sz="2800" dirty="0"/>
              </a:p>
              <a:p>
                <a:pPr algn="ctr"/>
                <a:endParaRPr kumimoji="1" lang="en-US" altLang="ja-JP" sz="1050" dirty="0"/>
              </a:p>
              <a:p>
                <a:pPr algn="ctr"/>
                <a:r>
                  <a:rPr lang="ja-JP" altLang="en-US" sz="2800"/>
                  <a:t>身体構造</a:t>
                </a:r>
                <a:endParaRPr kumimoji="1" lang="ja-JP" altLang="en-US" sz="2800"/>
              </a:p>
            </p:txBody>
          </p:sp>
          <p:sp>
            <p:nvSpPr>
              <p:cNvPr id="9" name="テキスト ボックス 8">
                <a:extLst>
                  <a:ext uri="{FF2B5EF4-FFF2-40B4-BE49-F238E27FC236}">
                    <a16:creationId xmlns:a16="http://schemas.microsoft.com/office/drawing/2014/main" id="{B9171296-C2BC-DF40-A4F1-ED6F436F84F1}"/>
                  </a:ext>
                </a:extLst>
              </p:cNvPr>
              <p:cNvSpPr txBox="1"/>
              <p:nvPr/>
            </p:nvSpPr>
            <p:spPr>
              <a:xfrm>
                <a:off x="4178535" y="3149869"/>
                <a:ext cx="1736312" cy="1006205"/>
              </a:xfrm>
              <a:prstGeom prst="rect">
                <a:avLst/>
              </a:prstGeom>
              <a:solidFill>
                <a:srgbClr val="CCFF99"/>
              </a:solidFill>
              <a:ln w="28575">
                <a:solidFill>
                  <a:schemeClr val="tx1"/>
                </a:solidFill>
              </a:ln>
            </p:spPr>
            <p:txBody>
              <a:bodyPr wrap="square" rtlCol="0" anchor="ctr" anchorCtr="1">
                <a:noAutofit/>
              </a:bodyPr>
              <a:lstStyle/>
              <a:p>
                <a:pPr algn="ctr"/>
                <a:r>
                  <a:rPr kumimoji="1" lang="ja-JP" altLang="en-US" sz="2800"/>
                  <a:t>活動</a:t>
                </a:r>
                <a:endParaRPr kumimoji="1" lang="ja-JP" altLang="en-US" sz="2400"/>
              </a:p>
            </p:txBody>
          </p:sp>
          <p:sp>
            <p:nvSpPr>
              <p:cNvPr id="10" name="テキスト ボックス 9">
                <a:extLst>
                  <a:ext uri="{FF2B5EF4-FFF2-40B4-BE49-F238E27FC236}">
                    <a16:creationId xmlns:a16="http://schemas.microsoft.com/office/drawing/2014/main" id="{06E6A221-66D0-764D-8F3C-5CE487DA1F77}"/>
                  </a:ext>
                </a:extLst>
              </p:cNvPr>
              <p:cNvSpPr txBox="1"/>
              <p:nvPr/>
            </p:nvSpPr>
            <p:spPr>
              <a:xfrm>
                <a:off x="7691900" y="3149869"/>
                <a:ext cx="1620953" cy="1006205"/>
              </a:xfrm>
              <a:prstGeom prst="rect">
                <a:avLst/>
              </a:prstGeom>
              <a:solidFill>
                <a:srgbClr val="CCFF99"/>
              </a:solidFill>
              <a:ln w="28575">
                <a:solidFill>
                  <a:schemeClr val="tx1"/>
                </a:solidFill>
              </a:ln>
            </p:spPr>
            <p:txBody>
              <a:bodyPr wrap="none" rtlCol="0" anchor="ctr" anchorCtr="1">
                <a:noAutofit/>
              </a:bodyPr>
              <a:lstStyle/>
              <a:p>
                <a:pPr algn="ctr"/>
                <a:r>
                  <a:rPr kumimoji="1" lang="ja-JP" altLang="en-US" sz="2800"/>
                  <a:t>参加</a:t>
                </a:r>
                <a:endParaRPr kumimoji="1" lang="ja-JP" altLang="en-US" sz="2400"/>
              </a:p>
            </p:txBody>
          </p:sp>
          <p:sp>
            <p:nvSpPr>
              <p:cNvPr id="11" name="テキスト ボックス 10">
                <a:extLst>
                  <a:ext uri="{FF2B5EF4-FFF2-40B4-BE49-F238E27FC236}">
                    <a16:creationId xmlns:a16="http://schemas.microsoft.com/office/drawing/2014/main" id="{5A1B5041-8792-904A-9CB3-6453F7830BF1}"/>
                  </a:ext>
                </a:extLst>
              </p:cNvPr>
              <p:cNvSpPr txBox="1"/>
              <p:nvPr/>
            </p:nvSpPr>
            <p:spPr>
              <a:xfrm>
                <a:off x="1529198" y="5689484"/>
                <a:ext cx="1620957" cy="523220"/>
              </a:xfrm>
              <a:prstGeom prst="rect">
                <a:avLst/>
              </a:prstGeom>
              <a:solidFill>
                <a:srgbClr val="CCFF99"/>
              </a:solidFill>
              <a:ln w="57150">
                <a:solidFill>
                  <a:srgbClr val="FF0000"/>
                </a:solidFill>
              </a:ln>
            </p:spPr>
            <p:txBody>
              <a:bodyPr wrap="none" rtlCol="0">
                <a:spAutoFit/>
              </a:bodyPr>
              <a:lstStyle/>
              <a:p>
                <a:pPr algn="ctr"/>
                <a:r>
                  <a:rPr lang="ja-JP" altLang="en-US" sz="2800"/>
                  <a:t>環境因子</a:t>
                </a:r>
                <a:endParaRPr kumimoji="1" lang="ja-JP" altLang="en-US" sz="2400"/>
              </a:p>
            </p:txBody>
          </p:sp>
          <p:sp>
            <p:nvSpPr>
              <p:cNvPr id="12" name="テキスト ボックス 11">
                <a:extLst>
                  <a:ext uri="{FF2B5EF4-FFF2-40B4-BE49-F238E27FC236}">
                    <a16:creationId xmlns:a16="http://schemas.microsoft.com/office/drawing/2014/main" id="{4BF40FA1-888F-7B4A-A44B-F076EBC99552}"/>
                  </a:ext>
                </a:extLst>
              </p:cNvPr>
              <p:cNvSpPr txBox="1"/>
              <p:nvPr/>
            </p:nvSpPr>
            <p:spPr>
              <a:xfrm>
                <a:off x="6081054" y="5689484"/>
                <a:ext cx="1620957" cy="523220"/>
              </a:xfrm>
              <a:prstGeom prst="rect">
                <a:avLst/>
              </a:prstGeom>
              <a:solidFill>
                <a:srgbClr val="CCFF99"/>
              </a:solidFill>
              <a:ln w="57150">
                <a:solidFill>
                  <a:srgbClr val="0000CC"/>
                </a:solidFill>
              </a:ln>
            </p:spPr>
            <p:txBody>
              <a:bodyPr wrap="none" rtlCol="0">
                <a:spAutoFit/>
              </a:bodyPr>
              <a:lstStyle/>
              <a:p>
                <a:pPr algn="ctr"/>
                <a:r>
                  <a:rPr lang="ja-JP" altLang="en-US" sz="2800"/>
                  <a:t>個人因子</a:t>
                </a:r>
                <a:endParaRPr kumimoji="1" lang="ja-JP" altLang="en-US" sz="2400"/>
              </a:p>
            </p:txBody>
          </p:sp>
          <p:cxnSp>
            <p:nvCxnSpPr>
              <p:cNvPr id="6" name="直線矢印コネクタ 5">
                <a:extLst>
                  <a:ext uri="{FF2B5EF4-FFF2-40B4-BE49-F238E27FC236}">
                    <a16:creationId xmlns:a16="http://schemas.microsoft.com/office/drawing/2014/main" id="{6CAEE9B2-E805-9743-81A0-7B2C5BAB6FA3}"/>
                  </a:ext>
                </a:extLst>
              </p:cNvPr>
              <p:cNvCxnSpPr>
                <a:cxnSpLocks/>
              </p:cNvCxnSpPr>
              <p:nvPr/>
            </p:nvCxnSpPr>
            <p:spPr bwMode="auto">
              <a:xfrm flipV="1">
                <a:off x="8504739" y="2528900"/>
                <a:ext cx="0" cy="574821"/>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15" name="直線矢印コネクタ 14">
                <a:extLst>
                  <a:ext uri="{FF2B5EF4-FFF2-40B4-BE49-F238E27FC236}">
                    <a16:creationId xmlns:a16="http://schemas.microsoft.com/office/drawing/2014/main" id="{AEB3B18A-1105-224B-A64A-CADDB4CE2F0A}"/>
                  </a:ext>
                </a:extLst>
              </p:cNvPr>
              <p:cNvCxnSpPr>
                <a:cxnSpLocks/>
              </p:cNvCxnSpPr>
              <p:nvPr/>
            </p:nvCxnSpPr>
            <p:spPr bwMode="auto">
              <a:xfrm flipV="1">
                <a:off x="5097016" y="2298186"/>
                <a:ext cx="0" cy="783232"/>
              </a:xfrm>
              <a:prstGeom prst="straightConnector1">
                <a:avLst/>
              </a:prstGeom>
              <a:solidFill>
                <a:schemeClr val="bg1"/>
              </a:solidFill>
              <a:ln w="31750" cap="flat" cmpd="sng" algn="ctr">
                <a:solidFill>
                  <a:schemeClr val="tx1"/>
                </a:solidFill>
                <a:prstDash val="solid"/>
                <a:round/>
                <a:headEnd type="arrow" w="lg" len="lg"/>
                <a:tailEnd type="arrow" w="lg" len="lg"/>
              </a:ln>
              <a:effectLst/>
            </p:spPr>
          </p:cxnSp>
          <p:cxnSp>
            <p:nvCxnSpPr>
              <p:cNvPr id="16" name="直線矢印コネクタ 15">
                <a:extLst>
                  <a:ext uri="{FF2B5EF4-FFF2-40B4-BE49-F238E27FC236}">
                    <a16:creationId xmlns:a16="http://schemas.microsoft.com/office/drawing/2014/main" id="{C9627E8A-2A4D-6F48-83F9-316022020638}"/>
                  </a:ext>
                </a:extLst>
              </p:cNvPr>
              <p:cNvCxnSpPr>
                <a:cxnSpLocks/>
              </p:cNvCxnSpPr>
              <p:nvPr/>
            </p:nvCxnSpPr>
            <p:spPr bwMode="auto">
              <a:xfrm flipV="1">
                <a:off x="1587014" y="2547589"/>
                <a:ext cx="0" cy="442582"/>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17" name="直線矢印コネクタ 16">
                <a:extLst>
                  <a:ext uri="{FF2B5EF4-FFF2-40B4-BE49-F238E27FC236}">
                    <a16:creationId xmlns:a16="http://schemas.microsoft.com/office/drawing/2014/main" id="{B6811655-C7E4-4F43-A092-F080942F3764}"/>
                  </a:ext>
                </a:extLst>
              </p:cNvPr>
              <p:cNvCxnSpPr>
                <a:cxnSpLocks/>
              </p:cNvCxnSpPr>
              <p:nvPr/>
            </p:nvCxnSpPr>
            <p:spPr bwMode="auto">
              <a:xfrm>
                <a:off x="5099975" y="4456555"/>
                <a:ext cx="0" cy="823301"/>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20" name="直線矢印コネクタ 19">
                <a:extLst>
                  <a:ext uri="{FF2B5EF4-FFF2-40B4-BE49-F238E27FC236}">
                    <a16:creationId xmlns:a16="http://schemas.microsoft.com/office/drawing/2014/main" id="{AE7AB7F0-7957-6942-8C02-DBB801D6602B}"/>
                  </a:ext>
                </a:extLst>
              </p:cNvPr>
              <p:cNvCxnSpPr>
                <a:cxnSpLocks/>
              </p:cNvCxnSpPr>
              <p:nvPr/>
            </p:nvCxnSpPr>
            <p:spPr bwMode="auto">
              <a:xfrm flipV="1">
                <a:off x="6911016" y="5270275"/>
                <a:ext cx="0" cy="394429"/>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21" name="直線矢印コネクタ 20">
                <a:extLst>
                  <a:ext uri="{FF2B5EF4-FFF2-40B4-BE49-F238E27FC236}">
                    <a16:creationId xmlns:a16="http://schemas.microsoft.com/office/drawing/2014/main" id="{28279DA9-7AB7-8749-9782-738834E83350}"/>
                  </a:ext>
                </a:extLst>
              </p:cNvPr>
              <p:cNvCxnSpPr>
                <a:cxnSpLocks/>
              </p:cNvCxnSpPr>
              <p:nvPr/>
            </p:nvCxnSpPr>
            <p:spPr bwMode="auto">
              <a:xfrm flipV="1">
                <a:off x="2292802" y="5279856"/>
                <a:ext cx="0" cy="384848"/>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22" name="直線矢印コネクタ 21">
                <a:extLst>
                  <a:ext uri="{FF2B5EF4-FFF2-40B4-BE49-F238E27FC236}">
                    <a16:creationId xmlns:a16="http://schemas.microsoft.com/office/drawing/2014/main" id="{78B347D0-68DF-1A45-9636-10690576724C}"/>
                  </a:ext>
                </a:extLst>
              </p:cNvPr>
              <p:cNvCxnSpPr>
                <a:cxnSpLocks/>
              </p:cNvCxnSpPr>
              <p:nvPr/>
            </p:nvCxnSpPr>
            <p:spPr bwMode="auto">
              <a:xfrm>
                <a:off x="8505335" y="4436418"/>
                <a:ext cx="0" cy="488447"/>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23" name="直線矢印コネクタ 22">
                <a:extLst>
                  <a:ext uri="{FF2B5EF4-FFF2-40B4-BE49-F238E27FC236}">
                    <a16:creationId xmlns:a16="http://schemas.microsoft.com/office/drawing/2014/main" id="{354F3FCC-24EA-264A-8C7B-58916D4DF6FE}"/>
                  </a:ext>
                </a:extLst>
              </p:cNvPr>
              <p:cNvCxnSpPr>
                <a:cxnSpLocks/>
              </p:cNvCxnSpPr>
              <p:nvPr/>
            </p:nvCxnSpPr>
            <p:spPr bwMode="auto">
              <a:xfrm>
                <a:off x="1598939" y="4481023"/>
                <a:ext cx="0" cy="443842"/>
              </a:xfrm>
              <a:prstGeom prst="straightConnector1">
                <a:avLst/>
              </a:prstGeom>
              <a:solidFill>
                <a:schemeClr val="bg1"/>
              </a:solidFill>
              <a:ln w="31750" cap="flat" cmpd="sng" algn="ctr">
                <a:solidFill>
                  <a:schemeClr val="tx1"/>
                </a:solidFill>
                <a:prstDash val="solid"/>
                <a:round/>
                <a:headEnd type="arrow" w="lg" len="lg"/>
                <a:tailEnd type="none" w="lg" len="lg"/>
              </a:ln>
              <a:effectLst/>
            </p:spPr>
          </p:cxnSp>
          <p:cxnSp>
            <p:nvCxnSpPr>
              <p:cNvPr id="24" name="直線矢印コネクタ 23">
                <a:extLst>
                  <a:ext uri="{FF2B5EF4-FFF2-40B4-BE49-F238E27FC236}">
                    <a16:creationId xmlns:a16="http://schemas.microsoft.com/office/drawing/2014/main" id="{D7D0AF4C-AEE6-ED42-8EC3-4BC37CAEB7FD}"/>
                  </a:ext>
                </a:extLst>
              </p:cNvPr>
              <p:cNvCxnSpPr>
                <a:cxnSpLocks/>
              </p:cNvCxnSpPr>
              <p:nvPr/>
            </p:nvCxnSpPr>
            <p:spPr bwMode="auto">
              <a:xfrm>
                <a:off x="1598939" y="4915284"/>
                <a:ext cx="6906396" cy="0"/>
              </a:xfrm>
              <a:prstGeom prst="straightConnector1">
                <a:avLst/>
              </a:prstGeom>
              <a:solidFill>
                <a:schemeClr val="bg1"/>
              </a:solidFill>
              <a:ln w="31750" cap="flat" cmpd="sng" algn="ctr">
                <a:solidFill>
                  <a:schemeClr val="tx1"/>
                </a:solidFill>
                <a:prstDash val="solid"/>
                <a:round/>
                <a:headEnd type="none" w="lg" len="lg"/>
                <a:tailEnd type="none" w="lg" len="lg"/>
              </a:ln>
              <a:effectLst/>
            </p:spPr>
          </p:cxnSp>
          <p:cxnSp>
            <p:nvCxnSpPr>
              <p:cNvPr id="26" name="直線矢印コネクタ 25">
                <a:extLst>
                  <a:ext uri="{FF2B5EF4-FFF2-40B4-BE49-F238E27FC236}">
                    <a16:creationId xmlns:a16="http://schemas.microsoft.com/office/drawing/2014/main" id="{FF5994B5-6252-FB40-B638-92B6CE66BA01}"/>
                  </a:ext>
                </a:extLst>
              </p:cNvPr>
              <p:cNvCxnSpPr>
                <a:cxnSpLocks/>
              </p:cNvCxnSpPr>
              <p:nvPr/>
            </p:nvCxnSpPr>
            <p:spPr bwMode="auto">
              <a:xfrm>
                <a:off x="1587014" y="2547589"/>
                <a:ext cx="6919354" cy="0"/>
              </a:xfrm>
              <a:prstGeom prst="straightConnector1">
                <a:avLst/>
              </a:prstGeom>
              <a:solidFill>
                <a:schemeClr val="bg1"/>
              </a:solidFill>
              <a:ln w="31750" cap="flat" cmpd="sng" algn="ctr">
                <a:solidFill>
                  <a:schemeClr val="tx1"/>
                </a:solidFill>
                <a:prstDash val="solid"/>
                <a:round/>
                <a:headEnd type="none" w="lg" len="lg"/>
                <a:tailEnd type="none" w="lg" len="lg"/>
              </a:ln>
              <a:effectLst/>
            </p:spPr>
          </p:cxnSp>
          <p:cxnSp>
            <p:nvCxnSpPr>
              <p:cNvPr id="37" name="直線矢印コネクタ 36">
                <a:extLst>
                  <a:ext uri="{FF2B5EF4-FFF2-40B4-BE49-F238E27FC236}">
                    <a16:creationId xmlns:a16="http://schemas.microsoft.com/office/drawing/2014/main" id="{9588740B-4510-8149-9918-05F93CD14FE5}"/>
                  </a:ext>
                </a:extLst>
              </p:cNvPr>
              <p:cNvCxnSpPr>
                <a:cxnSpLocks/>
              </p:cNvCxnSpPr>
              <p:nvPr/>
            </p:nvCxnSpPr>
            <p:spPr bwMode="auto">
              <a:xfrm>
                <a:off x="2292802" y="5270275"/>
                <a:ext cx="4615255" cy="0"/>
              </a:xfrm>
              <a:prstGeom prst="straightConnector1">
                <a:avLst/>
              </a:prstGeom>
              <a:solidFill>
                <a:schemeClr val="bg1"/>
              </a:solidFill>
              <a:ln w="31750" cap="flat" cmpd="sng" algn="ctr">
                <a:solidFill>
                  <a:schemeClr val="tx1"/>
                </a:solidFill>
                <a:prstDash val="solid"/>
                <a:round/>
                <a:headEnd type="none" w="lg" len="lg"/>
                <a:tailEnd type="none" w="lg" len="lg"/>
              </a:ln>
              <a:effectLst/>
            </p:spPr>
          </p:cxnSp>
        </p:grpSp>
        <p:sp>
          <p:nvSpPr>
            <p:cNvPr id="13" name="テキスト ボックス 12">
              <a:extLst>
                <a:ext uri="{FF2B5EF4-FFF2-40B4-BE49-F238E27FC236}">
                  <a16:creationId xmlns:a16="http://schemas.microsoft.com/office/drawing/2014/main" id="{FA462E41-7275-A6F0-4632-2BA3BA85E57A}"/>
                </a:ext>
              </a:extLst>
            </p:cNvPr>
            <p:cNvSpPr txBox="1"/>
            <p:nvPr/>
          </p:nvSpPr>
          <p:spPr>
            <a:xfrm>
              <a:off x="460707" y="4222566"/>
              <a:ext cx="2262158" cy="369332"/>
            </a:xfrm>
            <a:prstGeom prst="rect">
              <a:avLst/>
            </a:prstGeom>
            <a:noFill/>
          </p:spPr>
          <p:txBody>
            <a:bodyPr wrap="none" rtlCol="0">
              <a:spAutoFit/>
            </a:bodyPr>
            <a:lstStyle/>
            <a:p>
              <a:r>
                <a:rPr kumimoji="1" lang="ja-JP" altLang="en-US" sz="1800">
                  <a:solidFill>
                    <a:srgbClr val="002060"/>
                  </a:solidFill>
                </a:rPr>
                <a:t>障害の基礎的疾病等</a:t>
              </a:r>
            </a:p>
          </p:txBody>
        </p:sp>
        <p:sp>
          <p:nvSpPr>
            <p:cNvPr id="18" name="テキスト ボックス 17">
              <a:extLst>
                <a:ext uri="{FF2B5EF4-FFF2-40B4-BE49-F238E27FC236}">
                  <a16:creationId xmlns:a16="http://schemas.microsoft.com/office/drawing/2014/main" id="{895FA88B-FA1F-3F03-7732-0C0E50789000}"/>
                </a:ext>
              </a:extLst>
            </p:cNvPr>
            <p:cNvSpPr txBox="1"/>
            <p:nvPr/>
          </p:nvSpPr>
          <p:spPr>
            <a:xfrm>
              <a:off x="4039636" y="4197361"/>
              <a:ext cx="2124299" cy="369332"/>
            </a:xfrm>
            <a:prstGeom prst="rect">
              <a:avLst/>
            </a:prstGeom>
            <a:noFill/>
          </p:spPr>
          <p:txBody>
            <a:bodyPr wrap="none" rtlCol="0">
              <a:spAutoFit/>
            </a:bodyPr>
            <a:lstStyle/>
            <a:p>
              <a:r>
                <a:rPr kumimoji="1" lang="ja-JP" altLang="en-US" sz="1800">
                  <a:solidFill>
                    <a:srgbClr val="002060"/>
                  </a:solidFill>
                </a:rPr>
                <a:t>日常的な生活・活動</a:t>
              </a:r>
            </a:p>
          </p:txBody>
        </p:sp>
        <p:sp>
          <p:nvSpPr>
            <p:cNvPr id="19" name="テキスト ボックス 18">
              <a:extLst>
                <a:ext uri="{FF2B5EF4-FFF2-40B4-BE49-F238E27FC236}">
                  <a16:creationId xmlns:a16="http://schemas.microsoft.com/office/drawing/2014/main" id="{1F970D44-5BF6-5ABA-4B8C-345E7283093A}"/>
                </a:ext>
              </a:extLst>
            </p:cNvPr>
            <p:cNvSpPr txBox="1"/>
            <p:nvPr/>
          </p:nvSpPr>
          <p:spPr>
            <a:xfrm>
              <a:off x="7940988" y="4195118"/>
              <a:ext cx="1107996" cy="369332"/>
            </a:xfrm>
            <a:prstGeom prst="rect">
              <a:avLst/>
            </a:prstGeom>
            <a:noFill/>
          </p:spPr>
          <p:txBody>
            <a:bodyPr wrap="none" rtlCol="0">
              <a:spAutoFit/>
            </a:bodyPr>
            <a:lstStyle/>
            <a:p>
              <a:r>
                <a:rPr kumimoji="1" lang="ja-JP" altLang="en-US" sz="1800">
                  <a:solidFill>
                    <a:srgbClr val="002060"/>
                  </a:solidFill>
                </a:rPr>
                <a:t>社会参加</a:t>
              </a:r>
            </a:p>
          </p:txBody>
        </p:sp>
        <p:sp>
          <p:nvSpPr>
            <p:cNvPr id="25" name="テキスト ボックス 24">
              <a:extLst>
                <a:ext uri="{FF2B5EF4-FFF2-40B4-BE49-F238E27FC236}">
                  <a16:creationId xmlns:a16="http://schemas.microsoft.com/office/drawing/2014/main" id="{515E655D-0F6A-10C9-EF45-1AB6BED5C392}"/>
                </a:ext>
              </a:extLst>
            </p:cNvPr>
            <p:cNvSpPr txBox="1"/>
            <p:nvPr/>
          </p:nvSpPr>
          <p:spPr>
            <a:xfrm>
              <a:off x="403854" y="6182245"/>
              <a:ext cx="3190296" cy="1107996"/>
            </a:xfrm>
            <a:prstGeom prst="rect">
              <a:avLst/>
            </a:prstGeom>
            <a:noFill/>
          </p:spPr>
          <p:txBody>
            <a:bodyPr wrap="none" rtlCol="0">
              <a:spAutoFit/>
            </a:bodyPr>
            <a:lstStyle/>
            <a:p>
              <a:pPr algn="ctr"/>
              <a:r>
                <a:rPr kumimoji="1" lang="ja-JP" altLang="en-US" sz="1800" dirty="0">
                  <a:solidFill>
                    <a:srgbClr val="0432FF"/>
                  </a:solidFill>
                </a:rPr>
                <a:t>　　　　環境から受ける影響</a:t>
              </a:r>
              <a:endParaRPr lang="en-US" altLang="ja-JP" sz="1800" dirty="0">
                <a:solidFill>
                  <a:srgbClr val="0432FF"/>
                </a:solidFill>
              </a:endParaRPr>
            </a:p>
            <a:p>
              <a:pPr algn="ctr"/>
              <a:r>
                <a:rPr kumimoji="1" lang="ja-JP" altLang="en-US" sz="2400" dirty="0">
                  <a:solidFill>
                    <a:srgbClr val="FF0000"/>
                  </a:solidFill>
                </a:rPr>
                <a:t>＝社会的障壁の除去と</a:t>
              </a:r>
              <a:endParaRPr kumimoji="1" lang="en-US" altLang="ja-JP" sz="2400" dirty="0">
                <a:solidFill>
                  <a:srgbClr val="FF0000"/>
                </a:solidFill>
              </a:endParaRPr>
            </a:p>
            <a:p>
              <a:pPr algn="ctr"/>
              <a:r>
                <a:rPr kumimoji="1" lang="ja-JP" altLang="en-US" sz="2400" dirty="0">
                  <a:solidFill>
                    <a:srgbClr val="FF0000"/>
                  </a:solidFill>
                </a:rPr>
                <a:t>合理的配慮</a:t>
              </a:r>
            </a:p>
          </p:txBody>
        </p:sp>
        <p:sp>
          <p:nvSpPr>
            <p:cNvPr id="28" name="テキスト ボックス 27">
              <a:extLst>
                <a:ext uri="{FF2B5EF4-FFF2-40B4-BE49-F238E27FC236}">
                  <a16:creationId xmlns:a16="http://schemas.microsoft.com/office/drawing/2014/main" id="{C9FECDB1-C208-E61E-B346-8F406273B1D3}"/>
                </a:ext>
              </a:extLst>
            </p:cNvPr>
            <p:cNvSpPr txBox="1"/>
            <p:nvPr/>
          </p:nvSpPr>
          <p:spPr>
            <a:xfrm>
              <a:off x="5690509" y="6335077"/>
              <a:ext cx="4296369" cy="646331"/>
            </a:xfrm>
            <a:prstGeom prst="rect">
              <a:avLst/>
            </a:prstGeom>
            <a:noFill/>
          </p:spPr>
          <p:txBody>
            <a:bodyPr wrap="none" rtlCol="0">
              <a:spAutoFit/>
            </a:bodyPr>
            <a:lstStyle/>
            <a:p>
              <a:r>
                <a:rPr lang="ja-JP" altLang="en-US" sz="1800">
                  <a:solidFill>
                    <a:srgbClr val="0432FF"/>
                  </a:solidFill>
                </a:rPr>
                <a:t>意欲、関心、思い</a:t>
              </a:r>
              <a:r>
                <a:rPr kumimoji="1" lang="ja-JP" altLang="en-US" sz="1800">
                  <a:solidFill>
                    <a:srgbClr val="0432FF"/>
                  </a:solidFill>
                </a:rPr>
                <a:t>など自己の中にある部分</a:t>
              </a:r>
              <a:endParaRPr kumimoji="1" lang="en-US" altLang="ja-JP" sz="1800" dirty="0">
                <a:solidFill>
                  <a:srgbClr val="0432FF"/>
                </a:solidFill>
              </a:endParaRPr>
            </a:p>
            <a:p>
              <a:r>
                <a:rPr lang="ja-JP" altLang="en-US" sz="1800">
                  <a:solidFill>
                    <a:srgbClr val="0432FF"/>
                  </a:solidFill>
                </a:rPr>
                <a:t>（心理的、非認知的側面の育ちの重要性）</a:t>
              </a:r>
              <a:endParaRPr kumimoji="1" lang="ja-JP" altLang="en-US" sz="1800">
                <a:solidFill>
                  <a:srgbClr val="0432FF"/>
                </a:solidFill>
              </a:endParaRPr>
            </a:p>
          </p:txBody>
        </p:sp>
      </p:grpSp>
      <p:sp>
        <p:nvSpPr>
          <p:cNvPr id="31" name="角丸四角形 30">
            <a:extLst>
              <a:ext uri="{FF2B5EF4-FFF2-40B4-BE49-F238E27FC236}">
                <a16:creationId xmlns:a16="http://schemas.microsoft.com/office/drawing/2014/main" id="{CA0D8265-AEE2-90FD-7A09-38DD15DFC6F8}"/>
              </a:ext>
            </a:extLst>
          </p:cNvPr>
          <p:cNvSpPr/>
          <p:nvPr/>
        </p:nvSpPr>
        <p:spPr bwMode="auto">
          <a:xfrm>
            <a:off x="3623353" y="2484876"/>
            <a:ext cx="5904656" cy="1886634"/>
          </a:xfrm>
          <a:prstGeom prst="roundRect">
            <a:avLst/>
          </a:prstGeom>
          <a:noFill/>
          <a:ln w="57150" cap="flat" cmpd="sng" algn="ctr">
            <a:solidFill>
              <a:srgbClr val="FF9300"/>
            </a:solidFill>
            <a:prstDash val="sysDot"/>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2" name="テキスト ボックス 31">
            <a:extLst>
              <a:ext uri="{FF2B5EF4-FFF2-40B4-BE49-F238E27FC236}">
                <a16:creationId xmlns:a16="http://schemas.microsoft.com/office/drawing/2014/main" id="{02536195-F1A1-2044-B869-8D61144AE66E}"/>
              </a:ext>
            </a:extLst>
          </p:cNvPr>
          <p:cNvSpPr txBox="1"/>
          <p:nvPr/>
        </p:nvSpPr>
        <p:spPr>
          <a:xfrm>
            <a:off x="6563062" y="1735920"/>
            <a:ext cx="3262432" cy="461665"/>
          </a:xfrm>
          <a:prstGeom prst="rect">
            <a:avLst/>
          </a:prstGeom>
          <a:noFill/>
        </p:spPr>
        <p:txBody>
          <a:bodyPr wrap="none" rtlCol="0">
            <a:spAutoFit/>
          </a:bodyPr>
          <a:lstStyle/>
          <a:p>
            <a:r>
              <a:rPr lang="ja-JP" altLang="en-US" sz="2400">
                <a:solidFill>
                  <a:srgbClr val="FF0000"/>
                </a:solidFill>
              </a:rPr>
              <a:t>生活機能の向上が目的</a:t>
            </a:r>
            <a:endParaRPr kumimoji="1" lang="ja-JP" altLang="en-US" sz="2400">
              <a:solidFill>
                <a:srgbClr val="FF0000"/>
              </a:solidFill>
            </a:endParaRPr>
          </a:p>
        </p:txBody>
      </p:sp>
      <p:cxnSp>
        <p:nvCxnSpPr>
          <p:cNvPr id="27" name="直線矢印コネクタ 26">
            <a:extLst>
              <a:ext uri="{FF2B5EF4-FFF2-40B4-BE49-F238E27FC236}">
                <a16:creationId xmlns:a16="http://schemas.microsoft.com/office/drawing/2014/main" id="{293E3ABB-E02B-E156-B967-0E189C204256}"/>
              </a:ext>
            </a:extLst>
          </p:cNvPr>
          <p:cNvCxnSpPr>
            <a:cxnSpLocks/>
            <a:stCxn id="36" idx="0"/>
          </p:cNvCxnSpPr>
          <p:nvPr/>
        </p:nvCxnSpPr>
        <p:spPr bwMode="auto">
          <a:xfrm flipH="1" flipV="1">
            <a:off x="4494699" y="4351498"/>
            <a:ext cx="4618" cy="1957822"/>
          </a:xfrm>
          <a:prstGeom prst="straightConnector1">
            <a:avLst/>
          </a:prstGeom>
          <a:solidFill>
            <a:schemeClr val="bg1"/>
          </a:solidFill>
          <a:ln w="57150" cap="flat" cmpd="sng" algn="ctr">
            <a:solidFill>
              <a:srgbClr val="FF0000"/>
            </a:solidFill>
            <a:prstDash val="solid"/>
            <a:round/>
            <a:headEnd type="none" w="med" len="med"/>
            <a:tailEnd type="triangle"/>
          </a:ln>
          <a:effectLst/>
        </p:spPr>
      </p:cxnSp>
      <p:cxnSp>
        <p:nvCxnSpPr>
          <p:cNvPr id="30" name="直線矢印コネクタ 29">
            <a:extLst>
              <a:ext uri="{FF2B5EF4-FFF2-40B4-BE49-F238E27FC236}">
                <a16:creationId xmlns:a16="http://schemas.microsoft.com/office/drawing/2014/main" id="{C4691C3D-89BE-FA84-0C1A-AF5AB926410C}"/>
              </a:ext>
            </a:extLst>
          </p:cNvPr>
          <p:cNvCxnSpPr>
            <a:cxnSpLocks/>
          </p:cNvCxnSpPr>
          <p:nvPr/>
        </p:nvCxnSpPr>
        <p:spPr bwMode="auto">
          <a:xfrm flipV="1">
            <a:off x="4676199" y="5721128"/>
            <a:ext cx="1238857" cy="844503"/>
          </a:xfrm>
          <a:prstGeom prst="straightConnector1">
            <a:avLst/>
          </a:prstGeom>
          <a:solidFill>
            <a:schemeClr val="bg1"/>
          </a:solidFill>
          <a:ln w="57150" cap="flat" cmpd="sng" algn="ctr">
            <a:solidFill>
              <a:srgbClr val="FF0000"/>
            </a:solidFill>
            <a:prstDash val="solid"/>
            <a:round/>
            <a:headEnd type="none" w="med" len="med"/>
            <a:tailEnd type="triangle"/>
          </a:ln>
          <a:effectLst/>
        </p:spPr>
      </p:cxnSp>
      <p:cxnSp>
        <p:nvCxnSpPr>
          <p:cNvPr id="48" name="直線矢印コネクタ 47">
            <a:extLst>
              <a:ext uri="{FF2B5EF4-FFF2-40B4-BE49-F238E27FC236}">
                <a16:creationId xmlns:a16="http://schemas.microsoft.com/office/drawing/2014/main" id="{ABC6E82A-3409-A29D-A57A-3C78A88AB0F0}"/>
              </a:ext>
            </a:extLst>
          </p:cNvPr>
          <p:cNvCxnSpPr>
            <a:cxnSpLocks/>
          </p:cNvCxnSpPr>
          <p:nvPr/>
        </p:nvCxnSpPr>
        <p:spPr bwMode="auto">
          <a:xfrm flipH="1" flipV="1">
            <a:off x="3315745" y="5772060"/>
            <a:ext cx="974064" cy="793571"/>
          </a:xfrm>
          <a:prstGeom prst="straightConnector1">
            <a:avLst/>
          </a:prstGeom>
          <a:solidFill>
            <a:schemeClr val="bg1"/>
          </a:solidFill>
          <a:ln w="57150" cap="flat" cmpd="sng" algn="ctr">
            <a:solidFill>
              <a:srgbClr val="FF0000"/>
            </a:solidFill>
            <a:prstDash val="solid"/>
            <a:round/>
            <a:headEnd type="none" w="med" len="med"/>
            <a:tailEnd type="triangle"/>
          </a:ln>
          <a:effectLst/>
        </p:spPr>
      </p:cxnSp>
      <p:sp>
        <p:nvSpPr>
          <p:cNvPr id="36" name="テキスト ボックス 35">
            <a:extLst>
              <a:ext uri="{FF2B5EF4-FFF2-40B4-BE49-F238E27FC236}">
                <a16:creationId xmlns:a16="http://schemas.microsoft.com/office/drawing/2014/main" id="{DFAAFE83-FB4D-AF8C-0F26-B2D214C7355C}"/>
              </a:ext>
            </a:extLst>
          </p:cNvPr>
          <p:cNvSpPr txBox="1"/>
          <p:nvPr/>
        </p:nvSpPr>
        <p:spPr>
          <a:xfrm>
            <a:off x="3637542" y="6309320"/>
            <a:ext cx="1723549" cy="461665"/>
          </a:xfrm>
          <a:prstGeom prst="rect">
            <a:avLst/>
          </a:prstGeom>
          <a:solidFill>
            <a:srgbClr val="FFFF00"/>
          </a:solidFill>
          <a:ln>
            <a:solidFill>
              <a:srgbClr val="FF0000"/>
            </a:solidFill>
          </a:ln>
        </p:spPr>
        <p:txBody>
          <a:bodyPr wrap="none" rtlCol="0">
            <a:spAutoFit/>
          </a:bodyPr>
          <a:lstStyle/>
          <a:p>
            <a:pPr algn="ctr"/>
            <a:r>
              <a:rPr kumimoji="1" lang="ja-JP" altLang="en-US" sz="2400">
                <a:solidFill>
                  <a:srgbClr val="FF0000"/>
                </a:solidFill>
              </a:rPr>
              <a:t>福祉的支援</a:t>
            </a:r>
          </a:p>
        </p:txBody>
      </p:sp>
      <p:sp>
        <p:nvSpPr>
          <p:cNvPr id="33" name="正方形/長方形 32">
            <a:extLst>
              <a:ext uri="{FF2B5EF4-FFF2-40B4-BE49-F238E27FC236}">
                <a16:creationId xmlns:a16="http://schemas.microsoft.com/office/drawing/2014/main" id="{2FB17C79-A839-FA17-E0A2-43E94A7EA58E}"/>
              </a:ext>
            </a:extLst>
          </p:cNvPr>
          <p:cNvSpPr/>
          <p:nvPr/>
        </p:nvSpPr>
        <p:spPr>
          <a:xfrm>
            <a:off x="127692" y="40959"/>
            <a:ext cx="9650615" cy="861774"/>
          </a:xfrm>
          <a:prstGeom prst="rect">
            <a:avLst/>
          </a:prstGeom>
        </p:spPr>
        <p:txBody>
          <a:bodyPr wrap="square">
            <a:spAutoFit/>
          </a:bodyPr>
          <a:lstStyle/>
          <a:p>
            <a:pPr algn="ctr" fontAlgn="base">
              <a:spcBef>
                <a:spcPct val="0"/>
              </a:spcBef>
              <a:spcAft>
                <a:spcPct val="0"/>
              </a:spcAft>
            </a:pPr>
            <a:r>
              <a:rPr lang="ja-JP" altLang="en-US" sz="4000" u="sng">
                <a:latin typeface="+mn-ea"/>
              </a:rPr>
              <a:t>（３）配慮が必要な障害のあるこどもとして</a:t>
            </a:r>
            <a:endParaRPr lang="en-US" altLang="ja-JP" sz="4000" u="sng" dirty="0">
              <a:latin typeface="+mn-ea"/>
            </a:endParaRPr>
          </a:p>
          <a:p>
            <a:pPr fontAlgn="base">
              <a:spcBef>
                <a:spcPct val="0"/>
              </a:spcBef>
              <a:spcAft>
                <a:spcPct val="0"/>
              </a:spcAft>
            </a:pPr>
            <a:endParaRPr lang="ja-JP" altLang="ja-JP" sz="1050" dirty="0">
              <a:latin typeface="+mn-ea"/>
            </a:endParaRPr>
          </a:p>
        </p:txBody>
      </p:sp>
      <p:cxnSp>
        <p:nvCxnSpPr>
          <p:cNvPr id="34" name="直線矢印コネクタ 33">
            <a:extLst>
              <a:ext uri="{FF2B5EF4-FFF2-40B4-BE49-F238E27FC236}">
                <a16:creationId xmlns:a16="http://schemas.microsoft.com/office/drawing/2014/main" id="{4034F9C1-3055-21B6-D52F-1C69B7B54841}"/>
              </a:ext>
            </a:extLst>
          </p:cNvPr>
          <p:cNvCxnSpPr>
            <a:cxnSpLocks/>
          </p:cNvCxnSpPr>
          <p:nvPr/>
        </p:nvCxnSpPr>
        <p:spPr bwMode="auto">
          <a:xfrm flipH="1" flipV="1">
            <a:off x="2986245" y="3542840"/>
            <a:ext cx="1205137" cy="2776882"/>
          </a:xfrm>
          <a:prstGeom prst="straightConnector1">
            <a:avLst/>
          </a:prstGeom>
          <a:solidFill>
            <a:schemeClr val="bg1"/>
          </a:solidFill>
          <a:ln w="57150" cap="flat" cmpd="sng" algn="ctr">
            <a:solidFill>
              <a:srgbClr val="FF0000"/>
            </a:solidFill>
            <a:prstDash val="sysDash"/>
            <a:round/>
            <a:headEnd type="none" w="med" len="med"/>
            <a:tailEnd type="triangle"/>
          </a:ln>
          <a:effectLst/>
        </p:spPr>
      </p:cxnSp>
      <p:sp>
        <p:nvSpPr>
          <p:cNvPr id="39" name="テキスト ボックス 38">
            <a:extLst>
              <a:ext uri="{FF2B5EF4-FFF2-40B4-BE49-F238E27FC236}">
                <a16:creationId xmlns:a16="http://schemas.microsoft.com/office/drawing/2014/main" id="{FBC1436A-B2A9-0780-1CCF-1B18B6D311F0}"/>
              </a:ext>
            </a:extLst>
          </p:cNvPr>
          <p:cNvSpPr txBox="1"/>
          <p:nvPr/>
        </p:nvSpPr>
        <p:spPr>
          <a:xfrm>
            <a:off x="175347" y="1340768"/>
            <a:ext cx="3398687" cy="707886"/>
          </a:xfrm>
          <a:prstGeom prst="rect">
            <a:avLst/>
          </a:prstGeom>
          <a:noFill/>
        </p:spPr>
        <p:txBody>
          <a:bodyPr wrap="none" rtlCol="0">
            <a:spAutoFit/>
          </a:bodyPr>
          <a:lstStyle/>
          <a:p>
            <a:r>
              <a:rPr kumimoji="1" lang="ja-JP" altLang="en-US" sz="2000"/>
              <a:t>個人モデルから社会モデルへ</a:t>
            </a:r>
            <a:endParaRPr kumimoji="1" lang="en-US" altLang="ja-JP" sz="2000" dirty="0"/>
          </a:p>
          <a:p>
            <a:r>
              <a:rPr lang="ja-JP" altLang="en-US" sz="2000"/>
              <a:t>医学モデルから生活モデルへ</a:t>
            </a:r>
            <a:endParaRPr kumimoji="1" lang="ja-JP" altLang="en-US" sz="2000"/>
          </a:p>
        </p:txBody>
      </p:sp>
    </p:spTree>
    <p:extLst>
      <p:ext uri="{BB962C8B-B14F-4D97-AF65-F5344CB8AC3E}">
        <p14:creationId xmlns:p14="http://schemas.microsoft.com/office/powerpoint/2010/main" val="3422434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691" y="785476"/>
            <a:ext cx="9650615" cy="6207853"/>
          </a:xfrm>
          <a:prstGeom prst="rect">
            <a:avLst/>
          </a:prstGeom>
        </p:spPr>
        <p:txBody>
          <a:bodyPr wrap="square">
            <a:spAutoFit/>
          </a:bodyPr>
          <a:lstStyle/>
          <a:p>
            <a:pPr marL="14288" indent="-14288">
              <a:lnSpc>
                <a:spcPct val="95000"/>
              </a:lnSpc>
            </a:pPr>
            <a:r>
              <a:rPr lang="ja-JP" altLang="en-US" sz="2800" b="0" i="0" u="none" strike="noStrike">
                <a:solidFill>
                  <a:srgbClr val="000000"/>
                </a:solidFill>
                <a:effectLst/>
                <a:latin typeface="-webkit-standard"/>
              </a:rPr>
              <a:t>障害者の権利を保障し、差別や排除を防ぐための国際的な枠組みで、批准国は定期的に検査を受け、改善が求められる。</a:t>
            </a:r>
            <a:endParaRPr lang="en-US" altLang="ja-JP" sz="2800" dirty="0">
              <a:solidFill>
                <a:srgbClr val="000000"/>
              </a:solidFill>
              <a:latin typeface="-webkit-standard"/>
            </a:endParaRPr>
          </a:p>
          <a:p>
            <a:pPr marL="228600" indent="-228600">
              <a:lnSpc>
                <a:spcPct val="95000"/>
              </a:lnSpc>
              <a:spcBef>
                <a:spcPts val="600"/>
              </a:spcBef>
            </a:pPr>
            <a:r>
              <a:rPr lang="ja-JP" altLang="en-US" sz="2800" b="0" i="0" u="none" strike="noStrike">
                <a:solidFill>
                  <a:srgbClr val="000000"/>
                </a:solidFill>
                <a:effectLst/>
                <a:latin typeface="-webkit-standard"/>
              </a:rPr>
              <a:t>・障害児を含む障害者が、あらゆる場面で他の者と差別されることなく、平等に扱われる権利を有している。差別の撤廃・解消を推進し、障害者が社会の一員として尊重される。</a:t>
            </a:r>
            <a:endParaRPr lang="en-US" altLang="ja-JP" sz="2800" b="0" i="0" u="none" strike="noStrike" dirty="0">
              <a:solidFill>
                <a:srgbClr val="000000"/>
              </a:solidFill>
              <a:effectLst/>
              <a:latin typeface="-webkit-standard"/>
            </a:endParaRPr>
          </a:p>
          <a:p>
            <a:pPr marL="228600" indent="-228600">
              <a:lnSpc>
                <a:spcPct val="95000"/>
              </a:lnSpc>
              <a:spcBef>
                <a:spcPts val="0"/>
              </a:spcBef>
            </a:pPr>
            <a:r>
              <a:rPr lang="ja-JP" altLang="en-US" sz="2800">
                <a:solidFill>
                  <a:srgbClr val="000000"/>
                </a:solidFill>
                <a:latin typeface="-webkit-standard"/>
              </a:rPr>
              <a:t>　　⇒</a:t>
            </a:r>
            <a:r>
              <a:rPr lang="en-US" altLang="ja-JP" sz="2800" dirty="0">
                <a:solidFill>
                  <a:srgbClr val="000000"/>
                </a:solidFill>
                <a:latin typeface="-webkit-standard"/>
              </a:rPr>
              <a:t> </a:t>
            </a:r>
            <a:r>
              <a:rPr lang="ja-JP" altLang="en-US" sz="2800">
                <a:solidFill>
                  <a:srgbClr val="000000"/>
                </a:solidFill>
                <a:latin typeface="-webkit-standard"/>
              </a:rPr>
              <a:t>社会的障壁の除去と合理的配慮の提供</a:t>
            </a:r>
            <a:endParaRPr lang="en-US" altLang="ja-JP" sz="2800" dirty="0">
              <a:solidFill>
                <a:srgbClr val="000000"/>
              </a:solidFill>
              <a:latin typeface="-webkit-standard"/>
            </a:endParaRPr>
          </a:p>
          <a:p>
            <a:pPr marL="228600" indent="-228600">
              <a:lnSpc>
                <a:spcPct val="95000"/>
              </a:lnSpc>
              <a:spcBef>
                <a:spcPts val="600"/>
              </a:spcBef>
            </a:pPr>
            <a:r>
              <a:rPr lang="ja-JP" altLang="en-US" sz="2800">
                <a:solidFill>
                  <a:srgbClr val="000000"/>
                </a:solidFill>
                <a:latin typeface="-webkit-standard"/>
                <a:ea typeface="ＭＳ Ｐゴシック"/>
              </a:rPr>
              <a:t>・</a:t>
            </a:r>
            <a:r>
              <a:rPr lang="ja-JP" altLang="en-US" sz="2800" b="0" i="0" u="none" strike="noStrike">
                <a:solidFill>
                  <a:srgbClr val="000000"/>
                </a:solidFill>
                <a:effectLst/>
                <a:latin typeface="-webkit-standard"/>
              </a:rPr>
              <a:t>障害者が自分の生活などに関して意思決定を行う権利があり、可能な限り自立した生活を送ることができるように、選択の機会が保障される。自立した生活と地域社会での完全な参加とそれを支える意思決定の支援が重要である。</a:t>
            </a:r>
            <a:endParaRPr lang="en-US" altLang="ja-JP" sz="2800" b="0" i="0" u="none" strike="noStrike" dirty="0">
              <a:solidFill>
                <a:srgbClr val="000000"/>
              </a:solidFill>
              <a:effectLst/>
              <a:latin typeface="-webkit-standard"/>
            </a:endParaRPr>
          </a:p>
          <a:p>
            <a:pPr marL="809625" indent="-809625">
              <a:lnSpc>
                <a:spcPct val="95000"/>
              </a:lnSpc>
              <a:spcBef>
                <a:spcPts val="0"/>
              </a:spcBef>
            </a:pPr>
            <a:r>
              <a:rPr lang="ja-JP" altLang="en-US" sz="2800">
                <a:solidFill>
                  <a:srgbClr val="000000"/>
                </a:solidFill>
                <a:latin typeface="-webkit-standard"/>
                <a:ea typeface="ＭＳ Ｐゴシック"/>
              </a:rPr>
              <a:t>　　⇒</a:t>
            </a:r>
            <a:r>
              <a:rPr lang="en-US" altLang="ja-JP" sz="2800" dirty="0">
                <a:solidFill>
                  <a:srgbClr val="000000"/>
                </a:solidFill>
                <a:latin typeface="-webkit-standard"/>
                <a:ea typeface="ＭＳ Ｐゴシック"/>
              </a:rPr>
              <a:t> </a:t>
            </a:r>
            <a:r>
              <a:rPr lang="ja-JP" altLang="en-US" sz="2800">
                <a:solidFill>
                  <a:srgbClr val="000000"/>
                </a:solidFill>
                <a:latin typeface="-webkit-standard"/>
                <a:ea typeface="ＭＳ Ｐゴシック"/>
              </a:rPr>
              <a:t>地域の中で自立した生活を送りたいと思うためには、幼少期からの様々な経験や共に育つ経験が必要</a:t>
            </a:r>
            <a:endParaRPr lang="en-US" altLang="ja-JP" sz="2800" dirty="0">
              <a:solidFill>
                <a:srgbClr val="000000"/>
              </a:solidFill>
              <a:latin typeface="-webkit-standard"/>
              <a:ea typeface="ＭＳ Ｐゴシック"/>
            </a:endParaRPr>
          </a:p>
          <a:p>
            <a:pPr marL="809625" indent="-809625">
              <a:lnSpc>
                <a:spcPct val="95000"/>
              </a:lnSpc>
              <a:spcBef>
                <a:spcPts val="0"/>
              </a:spcBef>
            </a:pPr>
            <a:r>
              <a:rPr lang="ja-JP" altLang="en-US" sz="2800" b="0" i="0" u="none" strike="noStrike">
                <a:solidFill>
                  <a:srgbClr val="000000"/>
                </a:solidFill>
                <a:effectLst/>
                <a:latin typeface="-webkit-standard"/>
                <a:ea typeface="ＭＳ Ｐゴシック"/>
              </a:rPr>
              <a:t>　　⇒</a:t>
            </a:r>
            <a:r>
              <a:rPr lang="en-US" altLang="ja-JP" sz="2800" b="0" i="0" u="none" strike="noStrike" dirty="0">
                <a:solidFill>
                  <a:srgbClr val="000000"/>
                </a:solidFill>
                <a:effectLst/>
                <a:latin typeface="-webkit-standard"/>
                <a:ea typeface="ＭＳ Ｐゴシック"/>
              </a:rPr>
              <a:t> </a:t>
            </a:r>
            <a:r>
              <a:rPr lang="ja-JP" altLang="en-US" sz="2800" b="0" i="0" u="none" strike="noStrike">
                <a:solidFill>
                  <a:srgbClr val="000000"/>
                </a:solidFill>
                <a:effectLst/>
                <a:latin typeface="-webkit-standard"/>
                <a:ea typeface="ＭＳ Ｐゴシック"/>
              </a:rPr>
              <a:t>意思決定支援は大人になってから行うものではなく、幼少期から意見表明する機会と支援が与えられることが必要</a:t>
            </a:r>
            <a:endParaRPr lang="en-US" altLang="ja-JP" sz="800" b="0" i="0" u="none" strike="noStrike" dirty="0">
              <a:solidFill>
                <a:prstClr val="black"/>
              </a:solidFill>
              <a:effectLst/>
              <a:latin typeface="ＭＳ Ｐゴシック"/>
              <a:ea typeface="ＭＳ Ｐゴシック"/>
            </a:endParaRPr>
          </a:p>
        </p:txBody>
      </p:sp>
      <p:sp>
        <p:nvSpPr>
          <p:cNvPr id="2" name="スライド番号プレースホルダー 9">
            <a:extLst>
              <a:ext uri="{FF2B5EF4-FFF2-40B4-BE49-F238E27FC236}">
                <a16:creationId xmlns:a16="http://schemas.microsoft.com/office/drawing/2014/main" id="{16FE009C-4DFE-5E3C-C3A7-99938E4DD55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34</a:t>
            </a:fld>
            <a:endParaRPr lang="en-US" altLang="ja-JP" sz="2000" dirty="0">
              <a:solidFill>
                <a:srgbClr val="000000"/>
              </a:solidFill>
            </a:endParaRPr>
          </a:p>
        </p:txBody>
      </p:sp>
      <p:sp>
        <p:nvSpPr>
          <p:cNvPr id="4" name="正方形/長方形 3">
            <a:extLst>
              <a:ext uri="{FF2B5EF4-FFF2-40B4-BE49-F238E27FC236}">
                <a16:creationId xmlns:a16="http://schemas.microsoft.com/office/drawing/2014/main" id="{F4560203-9A21-8583-91F8-A08BB8BE3278}"/>
              </a:ext>
            </a:extLst>
          </p:cNvPr>
          <p:cNvSpPr/>
          <p:nvPr/>
        </p:nvSpPr>
        <p:spPr>
          <a:xfrm>
            <a:off x="127691" y="0"/>
            <a:ext cx="9650615" cy="800219"/>
          </a:xfrm>
          <a:prstGeom prst="rect">
            <a:avLst/>
          </a:prstGeom>
        </p:spPr>
        <p:txBody>
          <a:bodyPr wrap="square">
            <a:spAutoFit/>
          </a:bodyPr>
          <a:lstStyle/>
          <a:p>
            <a:pPr algn="ctr" fontAlgn="base">
              <a:spcBef>
                <a:spcPct val="0"/>
              </a:spcBef>
              <a:spcAft>
                <a:spcPct val="0"/>
              </a:spcAft>
            </a:pPr>
            <a:r>
              <a:rPr lang="ja-JP" altLang="en-US" sz="3600" u="sng">
                <a:latin typeface="+mn-ea"/>
              </a:rPr>
              <a:t>障害者の権利に関する条約</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1468350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4C4AFC-9BA9-892D-72F1-A8B13F1267A4}"/>
              </a:ext>
            </a:extLst>
          </p:cNvPr>
          <p:cNvSpPr txBox="1"/>
          <p:nvPr/>
        </p:nvSpPr>
        <p:spPr>
          <a:xfrm>
            <a:off x="464432" y="276607"/>
            <a:ext cx="8977138" cy="707886"/>
          </a:xfrm>
          <a:prstGeom prst="rect">
            <a:avLst/>
          </a:prstGeom>
          <a:noFill/>
        </p:spPr>
        <p:txBody>
          <a:bodyPr wrap="none" rtlCol="0">
            <a:spAutoFit/>
          </a:bodyPr>
          <a:lstStyle/>
          <a:p>
            <a:pPr algn="ctr"/>
            <a:r>
              <a:rPr kumimoji="1" lang="ja-JP" altLang="en-US" sz="4000" u="sng"/>
              <a:t>（４）子どもの</a:t>
            </a:r>
            <a:r>
              <a:rPr lang="ja-JP" altLang="en-US" sz="4000" u="sng"/>
              <a:t>権利と</a:t>
            </a:r>
            <a:r>
              <a:rPr kumimoji="1" lang="ja-JP" altLang="en-US" sz="4000" u="sng"/>
              <a:t>障害者の権利の統合</a:t>
            </a:r>
          </a:p>
        </p:txBody>
      </p:sp>
      <p:sp>
        <p:nvSpPr>
          <p:cNvPr id="3" name="角丸四角形 2">
            <a:extLst>
              <a:ext uri="{FF2B5EF4-FFF2-40B4-BE49-F238E27FC236}">
                <a16:creationId xmlns:a16="http://schemas.microsoft.com/office/drawing/2014/main" id="{C4709957-34C9-5F18-5023-B94A4EA3951D}"/>
              </a:ext>
            </a:extLst>
          </p:cNvPr>
          <p:cNvSpPr/>
          <p:nvPr/>
        </p:nvSpPr>
        <p:spPr>
          <a:xfrm>
            <a:off x="488504" y="1325956"/>
            <a:ext cx="4104456" cy="5199388"/>
          </a:xfrm>
          <a:prstGeom prst="roundRect">
            <a:avLst>
              <a:gd name="adj" fmla="val 873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a:extLst>
              <a:ext uri="{FF2B5EF4-FFF2-40B4-BE49-F238E27FC236}">
                <a16:creationId xmlns:a16="http://schemas.microsoft.com/office/drawing/2014/main" id="{87935A08-07F8-3707-26E8-027BDBCF3BE1}"/>
              </a:ext>
            </a:extLst>
          </p:cNvPr>
          <p:cNvSpPr/>
          <p:nvPr/>
        </p:nvSpPr>
        <p:spPr>
          <a:xfrm>
            <a:off x="5296573" y="1325956"/>
            <a:ext cx="4104456" cy="5199388"/>
          </a:xfrm>
          <a:prstGeom prst="roundRect">
            <a:avLst>
              <a:gd name="adj" fmla="val 7982"/>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499B98B-E749-D442-DFCE-71D6E370308C}"/>
              </a:ext>
            </a:extLst>
          </p:cNvPr>
          <p:cNvSpPr txBox="1"/>
          <p:nvPr/>
        </p:nvSpPr>
        <p:spPr>
          <a:xfrm>
            <a:off x="696370" y="1685965"/>
            <a:ext cx="3712876" cy="461665"/>
          </a:xfrm>
          <a:prstGeom prst="rect">
            <a:avLst/>
          </a:prstGeom>
          <a:noFill/>
        </p:spPr>
        <p:txBody>
          <a:bodyPr wrap="none" rtlCol="0">
            <a:spAutoFit/>
          </a:bodyPr>
          <a:lstStyle/>
          <a:p>
            <a:r>
              <a:rPr kumimoji="1" lang="ja-JP" altLang="en-US" sz="2400" u="sng"/>
              <a:t>子どもの権利に関する条約</a:t>
            </a:r>
          </a:p>
        </p:txBody>
      </p:sp>
      <p:sp>
        <p:nvSpPr>
          <p:cNvPr id="10" name="テキスト ボックス 9">
            <a:extLst>
              <a:ext uri="{FF2B5EF4-FFF2-40B4-BE49-F238E27FC236}">
                <a16:creationId xmlns:a16="http://schemas.microsoft.com/office/drawing/2014/main" id="{1FD1BEA9-57EA-A544-0F46-97657B865899}"/>
              </a:ext>
            </a:extLst>
          </p:cNvPr>
          <p:cNvSpPr txBox="1"/>
          <p:nvPr/>
        </p:nvSpPr>
        <p:spPr>
          <a:xfrm>
            <a:off x="5493349" y="1685964"/>
            <a:ext cx="3807453" cy="461665"/>
          </a:xfrm>
          <a:prstGeom prst="rect">
            <a:avLst/>
          </a:prstGeom>
          <a:noFill/>
        </p:spPr>
        <p:txBody>
          <a:bodyPr wrap="none" rtlCol="0">
            <a:spAutoFit/>
          </a:bodyPr>
          <a:lstStyle/>
          <a:p>
            <a:r>
              <a:rPr kumimoji="1" lang="ja-JP" altLang="en-US" sz="2400" u="sng"/>
              <a:t>障害者の権利に関する条約</a:t>
            </a:r>
          </a:p>
        </p:txBody>
      </p:sp>
      <p:grpSp>
        <p:nvGrpSpPr>
          <p:cNvPr id="19" name="グループ化 18">
            <a:extLst>
              <a:ext uri="{FF2B5EF4-FFF2-40B4-BE49-F238E27FC236}">
                <a16:creationId xmlns:a16="http://schemas.microsoft.com/office/drawing/2014/main" id="{35939189-4469-0A8E-004B-D4CD57F65C96}"/>
              </a:ext>
            </a:extLst>
          </p:cNvPr>
          <p:cNvGrpSpPr/>
          <p:nvPr/>
        </p:nvGrpSpPr>
        <p:grpSpPr>
          <a:xfrm>
            <a:off x="6496976" y="4306932"/>
            <a:ext cx="1800200" cy="1800200"/>
            <a:chOff x="6465168" y="3796446"/>
            <a:chExt cx="1800200" cy="1800200"/>
          </a:xfrm>
        </p:grpSpPr>
        <p:sp>
          <p:nvSpPr>
            <p:cNvPr id="6" name="円/楕円 5">
              <a:extLst>
                <a:ext uri="{FF2B5EF4-FFF2-40B4-BE49-F238E27FC236}">
                  <a16:creationId xmlns:a16="http://schemas.microsoft.com/office/drawing/2014/main" id="{1ECE3E64-609E-FB6D-4910-63CACD402D6C}"/>
                </a:ext>
              </a:extLst>
            </p:cNvPr>
            <p:cNvSpPr/>
            <p:nvPr/>
          </p:nvSpPr>
          <p:spPr>
            <a:xfrm>
              <a:off x="6465168" y="3796446"/>
              <a:ext cx="1800200" cy="18002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7A44073-24B7-C49E-6DE3-E5AD7EBEFF70}"/>
                </a:ext>
              </a:extLst>
            </p:cNvPr>
            <p:cNvSpPr txBox="1"/>
            <p:nvPr/>
          </p:nvSpPr>
          <p:spPr>
            <a:xfrm>
              <a:off x="6841727" y="4063040"/>
              <a:ext cx="1047082" cy="400110"/>
            </a:xfrm>
            <a:prstGeom prst="rect">
              <a:avLst/>
            </a:prstGeom>
            <a:noFill/>
          </p:spPr>
          <p:txBody>
            <a:bodyPr wrap="none" rtlCol="0">
              <a:spAutoFit/>
            </a:bodyPr>
            <a:lstStyle/>
            <a:p>
              <a:r>
                <a:rPr kumimoji="1" lang="ja-JP" altLang="en-US" sz="2000"/>
                <a:t>第２３条</a:t>
              </a:r>
            </a:p>
          </p:txBody>
        </p:sp>
        <p:sp>
          <p:nvSpPr>
            <p:cNvPr id="12" name="テキスト ボックス 11">
              <a:extLst>
                <a:ext uri="{FF2B5EF4-FFF2-40B4-BE49-F238E27FC236}">
                  <a16:creationId xmlns:a16="http://schemas.microsoft.com/office/drawing/2014/main" id="{F9217CAA-679B-8807-0F5F-8B0A7FF0ECC5}"/>
                </a:ext>
              </a:extLst>
            </p:cNvPr>
            <p:cNvSpPr txBox="1"/>
            <p:nvPr/>
          </p:nvSpPr>
          <p:spPr>
            <a:xfrm>
              <a:off x="6511760" y="4446332"/>
              <a:ext cx="1643399" cy="707886"/>
            </a:xfrm>
            <a:prstGeom prst="rect">
              <a:avLst/>
            </a:prstGeom>
            <a:noFill/>
          </p:spPr>
          <p:txBody>
            <a:bodyPr wrap="none" rtlCol="0">
              <a:spAutoFit/>
            </a:bodyPr>
            <a:lstStyle/>
            <a:p>
              <a:pPr algn="ctr"/>
              <a:r>
                <a:rPr kumimoji="1" lang="ja-JP" altLang="en-US" sz="2000"/>
                <a:t>障害のある</a:t>
              </a:r>
              <a:endParaRPr kumimoji="1" lang="en-US" altLang="ja-JP" sz="2000" dirty="0"/>
            </a:p>
            <a:p>
              <a:pPr algn="ctr"/>
              <a:r>
                <a:rPr kumimoji="1" lang="ja-JP" altLang="en-US" sz="2000"/>
                <a:t>子どもの権利</a:t>
              </a:r>
            </a:p>
          </p:txBody>
        </p:sp>
      </p:grpSp>
      <p:grpSp>
        <p:nvGrpSpPr>
          <p:cNvPr id="20" name="グループ化 19">
            <a:extLst>
              <a:ext uri="{FF2B5EF4-FFF2-40B4-BE49-F238E27FC236}">
                <a16:creationId xmlns:a16="http://schemas.microsoft.com/office/drawing/2014/main" id="{6621008E-E517-B60E-F132-72CC96AABECE}"/>
              </a:ext>
            </a:extLst>
          </p:cNvPr>
          <p:cNvGrpSpPr/>
          <p:nvPr/>
        </p:nvGrpSpPr>
        <p:grpSpPr>
          <a:xfrm>
            <a:off x="1574777" y="2506732"/>
            <a:ext cx="1800200" cy="1800200"/>
            <a:chOff x="1669548" y="2996952"/>
            <a:chExt cx="1800200" cy="1800200"/>
          </a:xfrm>
        </p:grpSpPr>
        <p:sp>
          <p:nvSpPr>
            <p:cNvPr id="4" name="円/楕円 3">
              <a:extLst>
                <a:ext uri="{FF2B5EF4-FFF2-40B4-BE49-F238E27FC236}">
                  <a16:creationId xmlns:a16="http://schemas.microsoft.com/office/drawing/2014/main" id="{90A3F788-3D07-6C75-E7A7-2FAAEDDE381A}"/>
                </a:ext>
              </a:extLst>
            </p:cNvPr>
            <p:cNvSpPr/>
            <p:nvPr/>
          </p:nvSpPr>
          <p:spPr>
            <a:xfrm>
              <a:off x="1669548" y="2996952"/>
              <a:ext cx="1800200" cy="18002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39C1A3-E0C9-AA37-6544-51D3C35AB749}"/>
                </a:ext>
              </a:extLst>
            </p:cNvPr>
            <p:cNvSpPr txBox="1"/>
            <p:nvPr/>
          </p:nvSpPr>
          <p:spPr>
            <a:xfrm>
              <a:off x="2108788" y="3358792"/>
              <a:ext cx="872355" cy="400110"/>
            </a:xfrm>
            <a:prstGeom prst="rect">
              <a:avLst/>
            </a:prstGeom>
            <a:noFill/>
          </p:spPr>
          <p:txBody>
            <a:bodyPr wrap="none" rtlCol="0">
              <a:spAutoFit/>
            </a:bodyPr>
            <a:lstStyle/>
            <a:p>
              <a:r>
                <a:rPr kumimoji="1" lang="ja-JP" altLang="en-US" sz="2000"/>
                <a:t>第７条</a:t>
              </a:r>
            </a:p>
          </p:txBody>
        </p:sp>
        <p:sp>
          <p:nvSpPr>
            <p:cNvPr id="16" name="テキスト ボックス 15">
              <a:extLst>
                <a:ext uri="{FF2B5EF4-FFF2-40B4-BE49-F238E27FC236}">
                  <a16:creationId xmlns:a16="http://schemas.microsoft.com/office/drawing/2014/main" id="{DDF8189A-0E8F-0E3B-27D9-46BE60E62526}"/>
                </a:ext>
              </a:extLst>
            </p:cNvPr>
            <p:cNvSpPr txBox="1"/>
            <p:nvPr/>
          </p:nvSpPr>
          <p:spPr>
            <a:xfrm>
              <a:off x="1860960" y="3718249"/>
              <a:ext cx="1417376" cy="707886"/>
            </a:xfrm>
            <a:prstGeom prst="rect">
              <a:avLst/>
            </a:prstGeom>
            <a:noFill/>
          </p:spPr>
          <p:txBody>
            <a:bodyPr wrap="none" rtlCol="0">
              <a:spAutoFit/>
            </a:bodyPr>
            <a:lstStyle/>
            <a:p>
              <a:pPr algn="ctr"/>
              <a:r>
                <a:rPr kumimoji="1" lang="ja-JP" altLang="en-US" sz="2000"/>
                <a:t>障害のある</a:t>
              </a:r>
              <a:endParaRPr kumimoji="1" lang="en-US" altLang="ja-JP" sz="2000" dirty="0"/>
            </a:p>
            <a:p>
              <a:pPr algn="ctr"/>
              <a:r>
                <a:rPr kumimoji="1" lang="ja-JP" altLang="en-US" sz="2000"/>
                <a:t>子ども</a:t>
              </a:r>
            </a:p>
          </p:txBody>
        </p:sp>
      </p:grpSp>
      <p:sp>
        <p:nvSpPr>
          <p:cNvPr id="17" name="下矢印 16">
            <a:extLst>
              <a:ext uri="{FF2B5EF4-FFF2-40B4-BE49-F238E27FC236}">
                <a16:creationId xmlns:a16="http://schemas.microsoft.com/office/drawing/2014/main" id="{87EB2364-8847-EBC0-FB22-2579F0B0DF16}"/>
              </a:ext>
            </a:extLst>
          </p:cNvPr>
          <p:cNvSpPr/>
          <p:nvPr/>
        </p:nvSpPr>
        <p:spPr>
          <a:xfrm rot="5400000">
            <a:off x="4365221" y="2303133"/>
            <a:ext cx="376507" cy="2069750"/>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a:extLst>
              <a:ext uri="{FF2B5EF4-FFF2-40B4-BE49-F238E27FC236}">
                <a16:creationId xmlns:a16="http://schemas.microsoft.com/office/drawing/2014/main" id="{4CD2BD3A-6280-3576-7BE5-604DF1BE50AE}"/>
              </a:ext>
            </a:extLst>
          </p:cNvPr>
          <p:cNvSpPr/>
          <p:nvPr/>
        </p:nvSpPr>
        <p:spPr>
          <a:xfrm rot="16200000">
            <a:off x="5092362" y="4172156"/>
            <a:ext cx="376507" cy="2069751"/>
          </a:xfrm>
          <a:prstGeom prst="down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11EED181-F42C-32A7-E1B5-29535D9ADBDE}"/>
              </a:ext>
            </a:extLst>
          </p:cNvPr>
          <p:cNvSpPr txBox="1"/>
          <p:nvPr/>
        </p:nvSpPr>
        <p:spPr>
          <a:xfrm>
            <a:off x="5731972" y="2807017"/>
            <a:ext cx="3520902" cy="923330"/>
          </a:xfrm>
          <a:prstGeom prst="rect">
            <a:avLst/>
          </a:prstGeom>
          <a:noFill/>
        </p:spPr>
        <p:txBody>
          <a:bodyPr wrap="square" rtlCol="0">
            <a:spAutoFit/>
          </a:bodyPr>
          <a:lstStyle/>
          <a:p>
            <a:r>
              <a:rPr kumimoji="1" lang="ja-JP" altLang="en-US" sz="1800">
                <a:solidFill>
                  <a:srgbClr val="0432FF"/>
                </a:solidFill>
              </a:rPr>
              <a:t>障害者権利条約に書かれている</a:t>
            </a:r>
            <a:endParaRPr kumimoji="1" lang="en-US" altLang="ja-JP" sz="1800" dirty="0">
              <a:solidFill>
                <a:srgbClr val="0432FF"/>
              </a:solidFill>
            </a:endParaRPr>
          </a:p>
          <a:p>
            <a:r>
              <a:rPr lang="ja-JP" altLang="en-US" sz="1800">
                <a:solidFill>
                  <a:srgbClr val="0432FF"/>
                </a:solidFill>
              </a:rPr>
              <a:t>「障害のある子ども」としての権利に</a:t>
            </a:r>
            <a:r>
              <a:rPr kumimoji="1" lang="ja-JP" altLang="en-US" sz="1800">
                <a:solidFill>
                  <a:srgbClr val="0432FF"/>
                </a:solidFill>
              </a:rPr>
              <a:t>関する内容を反映させている</a:t>
            </a:r>
          </a:p>
        </p:txBody>
      </p:sp>
      <p:sp>
        <p:nvSpPr>
          <p:cNvPr id="23" name="テキスト ボックス 22">
            <a:extLst>
              <a:ext uri="{FF2B5EF4-FFF2-40B4-BE49-F238E27FC236}">
                <a16:creationId xmlns:a16="http://schemas.microsoft.com/office/drawing/2014/main" id="{78A9886E-9978-40A8-843D-4A4718C6DD9B}"/>
              </a:ext>
            </a:extLst>
          </p:cNvPr>
          <p:cNvSpPr txBox="1"/>
          <p:nvPr/>
        </p:nvSpPr>
        <p:spPr>
          <a:xfrm>
            <a:off x="819471" y="4773581"/>
            <a:ext cx="3426269" cy="923330"/>
          </a:xfrm>
          <a:prstGeom prst="rect">
            <a:avLst/>
          </a:prstGeom>
          <a:noFill/>
        </p:spPr>
        <p:txBody>
          <a:bodyPr wrap="square" rtlCol="0">
            <a:spAutoFit/>
          </a:bodyPr>
          <a:lstStyle/>
          <a:p>
            <a:r>
              <a:rPr kumimoji="1" lang="ja-JP" altLang="en-US" sz="1800">
                <a:solidFill>
                  <a:srgbClr val="0432FF"/>
                </a:solidFill>
              </a:rPr>
              <a:t>子どもの権利に関する条約に書かれている「</a:t>
            </a:r>
            <a:r>
              <a:rPr lang="ja-JP" altLang="en-US" sz="1800">
                <a:solidFill>
                  <a:srgbClr val="0432FF"/>
                </a:solidFill>
              </a:rPr>
              <a:t>子ども」としての権利に</a:t>
            </a:r>
            <a:r>
              <a:rPr kumimoji="1" lang="ja-JP" altLang="en-US" sz="1800">
                <a:solidFill>
                  <a:srgbClr val="0432FF"/>
                </a:solidFill>
              </a:rPr>
              <a:t>関する内容を反映させている</a:t>
            </a:r>
          </a:p>
        </p:txBody>
      </p:sp>
      <p:sp>
        <p:nvSpPr>
          <p:cNvPr id="7" name="スライド番号プレースホルダー 9">
            <a:extLst>
              <a:ext uri="{FF2B5EF4-FFF2-40B4-BE49-F238E27FC236}">
                <a16:creationId xmlns:a16="http://schemas.microsoft.com/office/drawing/2014/main" id="{8C2E8752-8B14-371A-69F7-062AE5FE78E8}"/>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35</a:t>
            </a:fld>
            <a:endParaRPr lang="en-US" altLang="ja-JP" sz="2000" dirty="0">
              <a:solidFill>
                <a:srgbClr val="000000"/>
              </a:solidFill>
            </a:endParaRPr>
          </a:p>
        </p:txBody>
      </p:sp>
    </p:spTree>
    <p:extLst>
      <p:ext uri="{BB962C8B-B14F-4D97-AF65-F5344CB8AC3E}">
        <p14:creationId xmlns:p14="http://schemas.microsoft.com/office/powerpoint/2010/main" val="4192014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7691" y="548680"/>
            <a:ext cx="9650615" cy="6341736"/>
          </a:xfrm>
          <a:prstGeom prst="rect">
            <a:avLst/>
          </a:prstGeom>
        </p:spPr>
        <p:txBody>
          <a:bodyPr wrap="square">
            <a:spAutoFit/>
          </a:bodyPr>
          <a:lstStyle/>
          <a:p>
            <a:r>
              <a:rPr lang="ja-JP" altLang="en-US" sz="2800" u="sng" dirty="0">
                <a:solidFill>
                  <a:prstClr val="black"/>
                </a:solidFill>
                <a:latin typeface="ＭＳ Ｐゴシック"/>
                <a:ea typeface="ＭＳ Ｐゴシック"/>
              </a:rPr>
              <a:t>第</a:t>
            </a:r>
            <a:r>
              <a:rPr lang="en-US" altLang="ja-JP" sz="2800" u="sng" dirty="0">
                <a:solidFill>
                  <a:prstClr val="black"/>
                </a:solidFill>
                <a:latin typeface="ＭＳ Ｐゴシック"/>
                <a:ea typeface="ＭＳ Ｐゴシック"/>
              </a:rPr>
              <a:t>23</a:t>
            </a:r>
            <a:r>
              <a:rPr lang="ja-JP" altLang="en-US" sz="2800" u="sng" dirty="0">
                <a:solidFill>
                  <a:prstClr val="black"/>
                </a:solidFill>
                <a:latin typeface="ＭＳ Ｐゴシック"/>
                <a:ea typeface="ＭＳ Ｐゴシック"/>
              </a:rPr>
              <a:t>条（</a:t>
            </a:r>
            <a:r>
              <a:rPr lang="ja-JP" altLang="ja-JP" sz="2800" u="sng" dirty="0">
                <a:solidFill>
                  <a:prstClr val="black"/>
                </a:solidFill>
                <a:latin typeface="ＭＳ Ｐゴシック"/>
                <a:ea typeface="ＭＳ Ｐゴシック"/>
              </a:rPr>
              <a:t>障害</a:t>
            </a:r>
            <a:r>
              <a:rPr lang="ja-JP" altLang="en-US" sz="2800" u="sng" dirty="0">
                <a:solidFill>
                  <a:prstClr val="black"/>
                </a:solidFill>
                <a:latin typeface="ＭＳ Ｐゴシック"/>
                <a:ea typeface="ＭＳ Ｐゴシック"/>
              </a:rPr>
              <a:t>のある子どもの権利）</a:t>
            </a:r>
            <a:endParaRPr lang="ja-JP" altLang="en-US" sz="800" dirty="0">
              <a:solidFill>
                <a:prstClr val="black"/>
              </a:solidFill>
              <a:latin typeface="ＭＳ Ｐゴシック"/>
              <a:ea typeface="ＭＳ Ｐゴシック"/>
            </a:endParaRPr>
          </a:p>
          <a:p>
            <a:pPr marL="268288" indent="-268288">
              <a:lnSpc>
                <a:spcPct val="95000"/>
              </a:lnSpc>
            </a:pPr>
            <a:r>
              <a:rPr lang="en-US" altLang="ja-JP" sz="2400" dirty="0">
                <a:solidFill>
                  <a:prstClr val="black"/>
                </a:solidFill>
                <a:latin typeface="ＭＳ Ｐゴシック"/>
                <a:ea typeface="ＭＳ Ｐゴシック"/>
              </a:rPr>
              <a:t>1</a:t>
            </a:r>
            <a:r>
              <a:rPr lang="ja-JP" altLang="en-US" sz="2400" dirty="0">
                <a:solidFill>
                  <a:prstClr val="black"/>
                </a:solidFill>
                <a:latin typeface="ＭＳ Ｐゴシック"/>
                <a:ea typeface="ＭＳ Ｐゴシック"/>
              </a:rPr>
              <a:t>　精神的又は身体的な障害を有する児童が、その</a:t>
            </a:r>
            <a:r>
              <a:rPr lang="ja-JP" altLang="en-US" sz="2400" u="sng" dirty="0">
                <a:solidFill>
                  <a:srgbClr val="0432FF"/>
                </a:solidFill>
                <a:latin typeface="ＭＳ Ｐゴシック"/>
                <a:ea typeface="ＭＳ Ｐゴシック"/>
              </a:rPr>
              <a:t>尊厳を確保</a:t>
            </a:r>
            <a:r>
              <a:rPr lang="ja-JP" altLang="en-US" sz="2400" dirty="0">
                <a:solidFill>
                  <a:prstClr val="black"/>
                </a:solidFill>
                <a:latin typeface="ＭＳ Ｐゴシック"/>
                <a:ea typeface="ＭＳ Ｐゴシック"/>
              </a:rPr>
              <a:t>し、</a:t>
            </a:r>
            <a:r>
              <a:rPr lang="ja-JP" altLang="en-US" sz="2400" u="sng" dirty="0">
                <a:solidFill>
                  <a:srgbClr val="0432FF"/>
                </a:solidFill>
                <a:latin typeface="ＭＳ Ｐゴシック"/>
                <a:ea typeface="ＭＳ Ｐゴシック"/>
              </a:rPr>
              <a:t>自立を促進</a:t>
            </a:r>
            <a:r>
              <a:rPr lang="ja-JP" altLang="en-US" sz="2400" dirty="0">
                <a:solidFill>
                  <a:prstClr val="black"/>
                </a:solidFill>
                <a:latin typeface="ＭＳ Ｐゴシック"/>
                <a:ea typeface="ＭＳ Ｐゴシック"/>
              </a:rPr>
              <a:t>し及び</a:t>
            </a:r>
            <a:r>
              <a:rPr lang="ja-JP" altLang="en-US" sz="2400" u="sng" dirty="0">
                <a:solidFill>
                  <a:srgbClr val="0432FF"/>
                </a:solidFill>
                <a:latin typeface="ＭＳ Ｐゴシック"/>
                <a:ea typeface="ＭＳ Ｐゴシック"/>
              </a:rPr>
              <a:t>社会への積極的な参加を容易</a:t>
            </a:r>
            <a:r>
              <a:rPr lang="ja-JP" altLang="en-US" sz="2400" dirty="0">
                <a:solidFill>
                  <a:prstClr val="black"/>
                </a:solidFill>
                <a:latin typeface="ＭＳ Ｐゴシック"/>
                <a:ea typeface="ＭＳ Ｐゴシック"/>
              </a:rPr>
              <a:t>にする</a:t>
            </a:r>
            <a:r>
              <a:rPr lang="ja-JP" altLang="en-US" sz="2400" dirty="0">
                <a:solidFill>
                  <a:srgbClr val="0432FF"/>
                </a:solidFill>
                <a:latin typeface="ＭＳ Ｐゴシック"/>
                <a:ea typeface="ＭＳ Ｐゴシック"/>
              </a:rPr>
              <a:t>条件の下で</a:t>
            </a:r>
            <a:r>
              <a:rPr lang="ja-JP" altLang="en-US" sz="2400" dirty="0">
                <a:solidFill>
                  <a:prstClr val="black"/>
                </a:solidFill>
                <a:latin typeface="ＭＳ Ｐゴシック"/>
                <a:ea typeface="ＭＳ Ｐゴシック"/>
              </a:rPr>
              <a:t>十分かつ　相応な生活を享受すべきであることを認める。 </a:t>
            </a:r>
            <a:endParaRPr lang="en-US" altLang="ja-JP" sz="2400" dirty="0">
              <a:solidFill>
                <a:prstClr val="black"/>
              </a:solidFill>
              <a:latin typeface="ＭＳ Ｐゴシック"/>
              <a:ea typeface="ＭＳ Ｐゴシック"/>
            </a:endParaRPr>
          </a:p>
          <a:p>
            <a:pPr marL="268288" indent="-268288">
              <a:lnSpc>
                <a:spcPct val="95000"/>
              </a:lnSpc>
            </a:pPr>
            <a:endParaRPr lang="ja-JP" altLang="en-US" sz="800" dirty="0">
              <a:solidFill>
                <a:prstClr val="black"/>
              </a:solidFill>
              <a:latin typeface="ＭＳ Ｐゴシック"/>
              <a:ea typeface="ＭＳ Ｐゴシック"/>
            </a:endParaRPr>
          </a:p>
          <a:p>
            <a:pPr marL="268288" indent="-268288">
              <a:lnSpc>
                <a:spcPct val="95000"/>
              </a:lnSpc>
            </a:pPr>
            <a:r>
              <a:rPr lang="ja-JP" altLang="en-US" sz="2400" dirty="0">
                <a:solidFill>
                  <a:prstClr val="black"/>
                </a:solidFill>
                <a:latin typeface="ＭＳ Ｐゴシック"/>
                <a:ea typeface="ＭＳ Ｐゴシック"/>
              </a:rPr>
              <a:t>２　障害を有する児童が</a:t>
            </a:r>
            <a:r>
              <a:rPr lang="ja-JP" altLang="en-US" sz="2400" u="sng" dirty="0">
                <a:solidFill>
                  <a:srgbClr val="0432FF"/>
                </a:solidFill>
                <a:latin typeface="ＭＳ Ｐゴシック"/>
                <a:ea typeface="ＭＳ Ｐゴシック"/>
              </a:rPr>
              <a:t>特別の養護についての権利を有する</a:t>
            </a:r>
            <a:r>
              <a:rPr lang="ja-JP" altLang="en-US" sz="2400" dirty="0">
                <a:solidFill>
                  <a:prstClr val="black"/>
                </a:solidFill>
                <a:latin typeface="ＭＳ Ｐゴシック"/>
                <a:ea typeface="ＭＳ Ｐゴシック"/>
              </a:rPr>
              <a:t>ことを認めるものとし、利用可能な手段の下で、申込みに応じた、かつ、</a:t>
            </a:r>
            <a:r>
              <a:rPr lang="ja-JP" altLang="en-US" sz="2400" dirty="0">
                <a:solidFill>
                  <a:srgbClr val="0432FF"/>
                </a:solidFill>
                <a:latin typeface="ＭＳ Ｐゴシック"/>
                <a:ea typeface="ＭＳ Ｐゴシック"/>
              </a:rPr>
              <a:t>当該児童の状況及び父母又は当該児童を養護している他の者の事情に適した援</a:t>
            </a:r>
            <a:r>
              <a:rPr lang="ja-JP" altLang="en-US" sz="2400" dirty="0">
                <a:solidFill>
                  <a:prstClr val="black"/>
                </a:solidFill>
                <a:latin typeface="ＭＳ Ｐゴシック"/>
                <a:ea typeface="ＭＳ Ｐゴシック"/>
              </a:rPr>
              <a:t>助を、これを受ける資格を有する児童及びこのような児童の養護について責任を有する者に与えることを奨励し、かつ、確保する。 </a:t>
            </a:r>
            <a:endParaRPr lang="en-US" altLang="ja-JP" sz="2400" dirty="0">
              <a:solidFill>
                <a:prstClr val="black"/>
              </a:solidFill>
              <a:latin typeface="ＭＳ Ｐゴシック"/>
              <a:ea typeface="ＭＳ Ｐゴシック"/>
            </a:endParaRPr>
          </a:p>
          <a:p>
            <a:pPr marL="268288" indent="-268288">
              <a:lnSpc>
                <a:spcPct val="95000"/>
              </a:lnSpc>
            </a:pPr>
            <a:endParaRPr lang="ja-JP" altLang="en-US" sz="600" dirty="0">
              <a:solidFill>
                <a:prstClr val="black"/>
              </a:solidFill>
              <a:latin typeface="ＭＳ Ｐゴシック"/>
              <a:ea typeface="ＭＳ Ｐゴシック"/>
            </a:endParaRPr>
          </a:p>
          <a:p>
            <a:pPr marL="268288" indent="-268288">
              <a:lnSpc>
                <a:spcPct val="95000"/>
              </a:lnSpc>
            </a:pPr>
            <a:r>
              <a:rPr lang="ja-JP" altLang="en-US" sz="2400" dirty="0">
                <a:solidFill>
                  <a:prstClr val="black"/>
                </a:solidFill>
                <a:latin typeface="ＭＳ Ｐゴシック"/>
                <a:ea typeface="ＭＳ Ｐゴシック"/>
              </a:rPr>
              <a:t>３　障害を有する児童の特別な必要を認めて、２の規定に従って与えられる援助は、父母又は当該児童を</a:t>
            </a:r>
            <a:r>
              <a:rPr lang="ja-JP" altLang="en-US" sz="2400" u="sng" dirty="0">
                <a:solidFill>
                  <a:srgbClr val="0432FF"/>
                </a:solidFill>
                <a:latin typeface="ＭＳ Ｐゴシック"/>
                <a:ea typeface="ＭＳ Ｐゴシック"/>
              </a:rPr>
              <a:t>養護している他の者の資力を考慮して可能な限り無償で与えられるもの</a:t>
            </a:r>
            <a:r>
              <a:rPr lang="ja-JP" altLang="en-US" sz="2400" dirty="0">
                <a:solidFill>
                  <a:prstClr val="black"/>
                </a:solidFill>
                <a:latin typeface="ＭＳ Ｐゴシック"/>
                <a:ea typeface="ＭＳ Ｐゴシック"/>
              </a:rPr>
              <a:t>とし、かつ、障害を有する児童が</a:t>
            </a:r>
            <a:r>
              <a:rPr lang="ja-JP" altLang="en-US" sz="2400" dirty="0">
                <a:solidFill>
                  <a:srgbClr val="0432FF"/>
                </a:solidFill>
                <a:latin typeface="ＭＳ Ｐゴシック"/>
                <a:ea typeface="ＭＳ Ｐゴシック"/>
              </a:rPr>
              <a:t>可能な限り</a:t>
            </a:r>
            <a:r>
              <a:rPr lang="ja-JP" altLang="en-US" sz="2400" u="sng" dirty="0">
                <a:solidFill>
                  <a:srgbClr val="0432FF"/>
                </a:solidFill>
                <a:latin typeface="ＭＳ Ｐゴシック"/>
                <a:ea typeface="ＭＳ Ｐゴシック"/>
              </a:rPr>
              <a:t>社会への統合</a:t>
            </a:r>
            <a:r>
              <a:rPr lang="ja-JP" altLang="en-US" sz="2400" dirty="0">
                <a:solidFill>
                  <a:srgbClr val="0432FF"/>
                </a:solidFill>
                <a:latin typeface="ＭＳ Ｐゴシック"/>
                <a:ea typeface="ＭＳ Ｐゴシック"/>
              </a:rPr>
              <a:t>及び</a:t>
            </a:r>
            <a:r>
              <a:rPr lang="ja-JP" altLang="en-US" sz="2400" u="sng" dirty="0">
                <a:solidFill>
                  <a:srgbClr val="0432FF"/>
                </a:solidFill>
                <a:latin typeface="ＭＳ Ｐゴシック"/>
                <a:ea typeface="ＭＳ Ｐゴシック"/>
              </a:rPr>
              <a:t>個人の発達</a:t>
            </a:r>
            <a:r>
              <a:rPr lang="ja-JP" altLang="en-US" sz="2400" dirty="0">
                <a:solidFill>
                  <a:srgbClr val="0432FF"/>
                </a:solidFill>
                <a:latin typeface="ＭＳ Ｐゴシック"/>
                <a:ea typeface="ＭＳ Ｐゴシック"/>
              </a:rPr>
              <a:t>（文化的及び精神的な発達を含む。）を達成する</a:t>
            </a:r>
            <a:r>
              <a:rPr lang="ja-JP" altLang="en-US" sz="2400" dirty="0">
                <a:solidFill>
                  <a:prstClr val="black"/>
                </a:solidFill>
                <a:latin typeface="ＭＳ Ｐゴシック"/>
                <a:ea typeface="ＭＳ Ｐゴシック"/>
              </a:rPr>
              <a:t>ことに資する方法で当該児童が</a:t>
            </a:r>
            <a:r>
              <a:rPr lang="ja-JP" altLang="en-US" sz="2400" u="sng" dirty="0">
                <a:solidFill>
                  <a:srgbClr val="0432FF"/>
                </a:solidFill>
                <a:latin typeface="ＭＳ Ｐゴシック"/>
                <a:ea typeface="ＭＳ Ｐゴシック"/>
              </a:rPr>
              <a:t>教育、訓練、保健サービス、リハビリテーション・サービス、雇用のための準備及びレクリエーションの機会を実質的に利用し及び享受することができる</a:t>
            </a:r>
            <a:r>
              <a:rPr lang="ja-JP" altLang="en-US" sz="2400" dirty="0">
                <a:solidFill>
                  <a:prstClr val="black"/>
                </a:solidFill>
                <a:latin typeface="ＭＳ Ｐゴシック"/>
                <a:ea typeface="ＭＳ Ｐゴシック"/>
              </a:rPr>
              <a:t>ように行われるものとする。 </a:t>
            </a:r>
          </a:p>
        </p:txBody>
      </p:sp>
      <p:sp>
        <p:nvSpPr>
          <p:cNvPr id="2" name="スライド番号プレースホルダー 9">
            <a:extLst>
              <a:ext uri="{FF2B5EF4-FFF2-40B4-BE49-F238E27FC236}">
                <a16:creationId xmlns:a16="http://schemas.microsoft.com/office/drawing/2014/main" id="{16FE009C-4DFE-5E3C-C3A7-99938E4DD557}"/>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36</a:t>
            </a:fld>
            <a:endParaRPr lang="en-US" altLang="ja-JP" sz="2000" dirty="0">
              <a:solidFill>
                <a:srgbClr val="000000"/>
              </a:solidFill>
            </a:endParaRPr>
          </a:p>
        </p:txBody>
      </p:sp>
      <p:sp>
        <p:nvSpPr>
          <p:cNvPr id="4" name="正方形/長方形 3">
            <a:extLst>
              <a:ext uri="{FF2B5EF4-FFF2-40B4-BE49-F238E27FC236}">
                <a16:creationId xmlns:a16="http://schemas.microsoft.com/office/drawing/2014/main" id="{F4560203-9A21-8583-91F8-A08BB8BE3278}"/>
              </a:ext>
            </a:extLst>
          </p:cNvPr>
          <p:cNvSpPr/>
          <p:nvPr/>
        </p:nvSpPr>
        <p:spPr>
          <a:xfrm>
            <a:off x="127691" y="0"/>
            <a:ext cx="9650615" cy="800219"/>
          </a:xfrm>
          <a:prstGeom prst="rect">
            <a:avLst/>
          </a:prstGeom>
        </p:spPr>
        <p:txBody>
          <a:bodyPr wrap="square">
            <a:spAutoFit/>
          </a:bodyPr>
          <a:lstStyle/>
          <a:p>
            <a:pPr algn="ctr" fontAlgn="base">
              <a:spcBef>
                <a:spcPct val="0"/>
              </a:spcBef>
              <a:spcAft>
                <a:spcPct val="0"/>
              </a:spcAft>
            </a:pPr>
            <a:r>
              <a:rPr lang="ja-JP" altLang="en-US" sz="3600" u="sng">
                <a:latin typeface="+mn-ea"/>
              </a:rPr>
              <a:t>児童の権利に関する条約</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2187838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98929" y="692696"/>
            <a:ext cx="9650615" cy="6036776"/>
          </a:xfrm>
          <a:prstGeom prst="rect">
            <a:avLst/>
          </a:prstGeom>
        </p:spPr>
        <p:txBody>
          <a:bodyPr wrap="square">
            <a:noAutofit/>
          </a:bodyPr>
          <a:lstStyle/>
          <a:p>
            <a:pPr>
              <a:spcBef>
                <a:spcPts val="1200"/>
              </a:spcBef>
            </a:pPr>
            <a:r>
              <a:rPr lang="ja-JP" altLang="en-US" sz="2800" u="sng" dirty="0">
                <a:latin typeface="+mn-ea"/>
              </a:rPr>
              <a:t>第７条（</a:t>
            </a:r>
            <a:r>
              <a:rPr lang="ja-JP" altLang="ja-JP" sz="2800" u="sng" dirty="0">
                <a:latin typeface="+mn-ea"/>
              </a:rPr>
              <a:t>障害のある子ども</a:t>
            </a:r>
            <a:r>
              <a:rPr lang="ja-JP" altLang="en-US" sz="2800" u="sng" dirty="0">
                <a:latin typeface="+mn-ea"/>
              </a:rPr>
              <a:t>）</a:t>
            </a:r>
            <a:endParaRPr lang="ja-JP" altLang="en-US" sz="1100" dirty="0">
              <a:latin typeface="+mn-ea"/>
            </a:endParaRPr>
          </a:p>
          <a:p>
            <a:pPr marL="268288" indent="-268288" fontAlgn="base">
              <a:spcBef>
                <a:spcPct val="0"/>
              </a:spcBef>
              <a:spcAft>
                <a:spcPct val="0"/>
              </a:spcAft>
            </a:pPr>
            <a:r>
              <a:rPr lang="en-US" altLang="ja-JP" sz="2400" dirty="0">
                <a:latin typeface="+mn-ea"/>
              </a:rPr>
              <a:t>1</a:t>
            </a:r>
            <a:r>
              <a:rPr lang="ja-JP" altLang="en-US" sz="2400" dirty="0">
                <a:latin typeface="+mn-ea"/>
              </a:rPr>
              <a:t>　締約国は、障害のある児童が</a:t>
            </a:r>
            <a:r>
              <a:rPr lang="ja-JP" altLang="en-US" sz="2400" u="sng" dirty="0">
                <a:solidFill>
                  <a:srgbClr val="0432FF"/>
                </a:solidFill>
                <a:latin typeface="+mn-ea"/>
              </a:rPr>
              <a:t>他の児童との平等を基礎</a:t>
            </a:r>
            <a:r>
              <a:rPr lang="ja-JP" altLang="en-US" sz="2400" dirty="0">
                <a:latin typeface="+mn-ea"/>
              </a:rPr>
              <a:t>として</a:t>
            </a:r>
            <a:r>
              <a:rPr lang="ja-JP" altLang="en-US" sz="2400" u="sng" dirty="0">
                <a:solidFill>
                  <a:srgbClr val="0432FF"/>
                </a:solidFill>
                <a:latin typeface="+mn-ea"/>
              </a:rPr>
              <a:t>全ての　人権及び基本的自由を完全に享有することを確保</a:t>
            </a:r>
            <a:r>
              <a:rPr lang="ja-JP" altLang="en-US" sz="2400" dirty="0">
                <a:latin typeface="+mn-ea"/>
              </a:rPr>
              <a:t>するための全ての　必要な措置をとる。 </a:t>
            </a:r>
          </a:p>
          <a:p>
            <a:pPr marL="268288" indent="-268288" fontAlgn="base">
              <a:spcBef>
                <a:spcPts val="1200"/>
              </a:spcBef>
              <a:spcAft>
                <a:spcPct val="0"/>
              </a:spcAft>
            </a:pPr>
            <a:r>
              <a:rPr lang="en-US" altLang="ja-JP" sz="2400" dirty="0">
                <a:latin typeface="+mn-ea"/>
              </a:rPr>
              <a:t>2</a:t>
            </a:r>
            <a:r>
              <a:rPr lang="ja-JP" altLang="en-US" sz="2400" dirty="0">
                <a:latin typeface="+mn-ea"/>
              </a:rPr>
              <a:t>　障害のある児童に関する全ての措置をとるに当たっては、</a:t>
            </a:r>
            <a:r>
              <a:rPr lang="ja-JP" altLang="en-US" sz="2400" u="sng" dirty="0">
                <a:solidFill>
                  <a:srgbClr val="0432FF"/>
                </a:solidFill>
                <a:latin typeface="+mn-ea"/>
              </a:rPr>
              <a:t>児童の最善　の利益が主として考慮される</a:t>
            </a:r>
            <a:r>
              <a:rPr lang="ja-JP" altLang="en-US" sz="2400" dirty="0">
                <a:latin typeface="+mn-ea"/>
              </a:rPr>
              <a:t>ものとする。 </a:t>
            </a:r>
          </a:p>
          <a:p>
            <a:pPr marL="268288" indent="-268288" fontAlgn="base">
              <a:spcBef>
                <a:spcPts val="1200"/>
              </a:spcBef>
              <a:spcAft>
                <a:spcPct val="0"/>
              </a:spcAft>
            </a:pPr>
            <a:r>
              <a:rPr lang="en-US" altLang="ja-JP" sz="2400" dirty="0">
                <a:latin typeface="+mn-ea"/>
              </a:rPr>
              <a:t>3</a:t>
            </a:r>
            <a:r>
              <a:rPr lang="ja-JP" altLang="en-US" sz="2400" dirty="0">
                <a:latin typeface="+mn-ea"/>
              </a:rPr>
              <a:t>　締約国は、障害のある児童が、自己に影響を及ぼす全ての事項に　　ついて</a:t>
            </a:r>
            <a:r>
              <a:rPr lang="ja-JP" altLang="en-US" sz="2400" u="sng" dirty="0">
                <a:solidFill>
                  <a:srgbClr val="0432FF"/>
                </a:solidFill>
                <a:latin typeface="+mn-ea"/>
              </a:rPr>
              <a:t>自由に自己の意見を表明する権利</a:t>
            </a:r>
            <a:r>
              <a:rPr lang="ja-JP" altLang="en-US" sz="2400" dirty="0">
                <a:latin typeface="+mn-ea"/>
              </a:rPr>
              <a:t>並びに</a:t>
            </a:r>
            <a:r>
              <a:rPr lang="ja-JP" altLang="en-US" sz="2400" u="sng" dirty="0">
                <a:solidFill>
                  <a:srgbClr val="0432FF"/>
                </a:solidFill>
                <a:latin typeface="+mn-ea"/>
              </a:rPr>
              <a:t>この権利を実現する　ための障害及び年齢に適した支援を提供される権利を有する</a:t>
            </a:r>
            <a:r>
              <a:rPr lang="ja-JP" altLang="en-US" sz="2400" dirty="0">
                <a:latin typeface="+mn-ea"/>
              </a:rPr>
              <a:t>ことを確保する。この場合において、障害のある児童の意見は、</a:t>
            </a:r>
            <a:r>
              <a:rPr lang="ja-JP" altLang="en-US" sz="2400" u="sng" dirty="0">
                <a:solidFill>
                  <a:srgbClr val="0432FF"/>
                </a:solidFill>
                <a:latin typeface="+mn-ea"/>
              </a:rPr>
              <a:t>他の児童との平等を基礎として、その児童の年齢及び成熟度に従って相応に考慮される　　</a:t>
            </a:r>
            <a:r>
              <a:rPr lang="ja-JP" altLang="en-US" sz="2400" dirty="0">
                <a:latin typeface="+mn-ea"/>
              </a:rPr>
              <a:t>ものとする</a:t>
            </a:r>
            <a:endParaRPr lang="en-US" altLang="ja-JP" sz="1100" dirty="0">
              <a:latin typeface="+mn-ea"/>
            </a:endParaRPr>
          </a:p>
          <a:p>
            <a:pPr marL="268288" indent="-268288" fontAlgn="base">
              <a:spcBef>
                <a:spcPts val="1200"/>
              </a:spcBef>
              <a:spcAft>
                <a:spcPct val="0"/>
              </a:spcAft>
            </a:pPr>
            <a:r>
              <a:rPr lang="ja-JP" altLang="en-US" sz="2400" dirty="0">
                <a:solidFill>
                  <a:srgbClr val="FF0000"/>
                </a:solidFill>
                <a:latin typeface="+mn-ea"/>
              </a:rPr>
              <a:t>　⇒</a:t>
            </a:r>
            <a:r>
              <a:rPr lang="en-US" altLang="ja-JP" sz="2400" dirty="0">
                <a:solidFill>
                  <a:srgbClr val="FF0000"/>
                </a:solidFill>
                <a:latin typeface="+mn-ea"/>
              </a:rPr>
              <a:t> </a:t>
            </a:r>
            <a:r>
              <a:rPr lang="ja-JP" altLang="en-US" sz="2400" dirty="0">
                <a:solidFill>
                  <a:srgbClr val="FF0000"/>
                </a:solidFill>
                <a:latin typeface="+mn-ea"/>
              </a:rPr>
              <a:t>他のこどもたちとの平等を強調</a:t>
            </a:r>
            <a:endParaRPr lang="en-US" altLang="ja-JP" sz="2400" dirty="0">
              <a:solidFill>
                <a:srgbClr val="FF0000"/>
              </a:solidFill>
              <a:latin typeface="+mn-ea"/>
            </a:endParaRPr>
          </a:p>
          <a:p>
            <a:pPr marL="268288" indent="-268288" fontAlgn="base">
              <a:spcBef>
                <a:spcPts val="0"/>
              </a:spcBef>
              <a:spcAft>
                <a:spcPct val="0"/>
              </a:spcAft>
            </a:pPr>
            <a:r>
              <a:rPr lang="ja-JP" altLang="en-US" sz="2400" dirty="0">
                <a:solidFill>
                  <a:srgbClr val="FF0000"/>
                </a:solidFill>
                <a:latin typeface="+mn-ea"/>
              </a:rPr>
              <a:t>　　　こどもに備わる権利を確保すること</a:t>
            </a:r>
            <a:endParaRPr lang="en-US" altLang="ja-JP" sz="2400" dirty="0">
              <a:solidFill>
                <a:srgbClr val="FF0000"/>
              </a:solidFill>
              <a:latin typeface="+mn-ea"/>
            </a:endParaRPr>
          </a:p>
          <a:p>
            <a:pPr marL="268288" indent="-268288" fontAlgn="base">
              <a:spcBef>
                <a:spcPts val="0"/>
              </a:spcBef>
              <a:spcAft>
                <a:spcPct val="0"/>
              </a:spcAft>
            </a:pPr>
            <a:r>
              <a:rPr lang="ja-JP" altLang="en-US" sz="2400" dirty="0">
                <a:solidFill>
                  <a:srgbClr val="FF0000"/>
                </a:solidFill>
                <a:latin typeface="+mn-ea"/>
              </a:rPr>
              <a:t>　　　意見表明権及び意見表明支援を確保すること</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37</a:t>
            </a:fld>
            <a:endParaRPr lang="en-US" altLang="ja-JP" sz="2000" dirty="0">
              <a:solidFill>
                <a:srgbClr val="000000"/>
              </a:solidFill>
            </a:endParaRPr>
          </a:p>
        </p:txBody>
      </p:sp>
      <p:sp>
        <p:nvSpPr>
          <p:cNvPr id="5" name="正方形/長方形 4">
            <a:extLst>
              <a:ext uri="{FF2B5EF4-FFF2-40B4-BE49-F238E27FC236}">
                <a16:creationId xmlns:a16="http://schemas.microsoft.com/office/drawing/2014/main" id="{9A00592A-CE86-2C90-B979-CEE568771D48}"/>
              </a:ext>
            </a:extLst>
          </p:cNvPr>
          <p:cNvSpPr/>
          <p:nvPr/>
        </p:nvSpPr>
        <p:spPr>
          <a:xfrm>
            <a:off x="127692" y="40959"/>
            <a:ext cx="9650615" cy="800219"/>
          </a:xfrm>
          <a:prstGeom prst="rect">
            <a:avLst/>
          </a:prstGeom>
        </p:spPr>
        <p:txBody>
          <a:bodyPr wrap="square">
            <a:spAutoFit/>
          </a:bodyPr>
          <a:lstStyle/>
          <a:p>
            <a:pPr algn="ctr" fontAlgn="base">
              <a:spcBef>
                <a:spcPct val="0"/>
              </a:spcBef>
              <a:spcAft>
                <a:spcPct val="0"/>
              </a:spcAft>
            </a:pPr>
            <a:r>
              <a:rPr lang="ja-JP" altLang="en-US" sz="3600" u="sng">
                <a:latin typeface="+mn-ea"/>
              </a:rPr>
              <a:t>障害者の権利に関する条約</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212265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FDDE4ADB-C0CB-96AD-F3CB-4914D1AD1E3A}"/>
              </a:ext>
            </a:extLst>
          </p:cNvPr>
          <p:cNvSpPr/>
          <p:nvPr/>
        </p:nvSpPr>
        <p:spPr bwMode="auto">
          <a:xfrm>
            <a:off x="46299" y="3356992"/>
            <a:ext cx="9760044" cy="852453"/>
          </a:xfrm>
          <a:prstGeom prst="rect">
            <a:avLst/>
          </a:prstGeom>
          <a:solidFill>
            <a:srgbClr val="FFE4C9"/>
          </a:solidFill>
          <a:ln w="1905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 name="Rectangle 3"/>
          <p:cNvSpPr txBox="1">
            <a:spLocks noChangeArrowheads="1"/>
          </p:cNvSpPr>
          <p:nvPr/>
        </p:nvSpPr>
        <p:spPr bwMode="auto">
          <a:xfrm>
            <a:off x="136240" y="8489"/>
            <a:ext cx="9633520" cy="681549"/>
          </a:xfrm>
          <a:prstGeom prst="rect">
            <a:avLst/>
          </a:prstGeom>
          <a:noFill/>
          <a:ln w="9525">
            <a:noFill/>
            <a:miter lim="800000"/>
            <a:headEnd/>
            <a:tailEnd/>
          </a:ln>
        </p:spPr>
        <p:txBody>
          <a:bodyPr lIns="91399" tIns="45701" rIns="91399" bIns="45701"/>
          <a:lstStyle/>
          <a:p>
            <a:pPr algn="ctr">
              <a:spcBef>
                <a:spcPct val="20000"/>
              </a:spcBef>
            </a:pPr>
            <a:r>
              <a:rPr lang="ja-JP" altLang="en-US" sz="4000" u="sng">
                <a:solidFill>
                  <a:srgbClr val="000000"/>
                </a:solidFill>
              </a:rPr>
              <a:t>（５）こども家庭庁発足と法律等の整備</a:t>
            </a:r>
            <a:endParaRPr lang="en-US" altLang="ja-JP" sz="3600" dirty="0">
              <a:solidFill>
                <a:srgbClr val="000000"/>
              </a:solidFill>
            </a:endParaRPr>
          </a:p>
          <a:p>
            <a:pPr>
              <a:spcBef>
                <a:spcPct val="20000"/>
              </a:spcBef>
            </a:pPr>
            <a:endParaRPr lang="en-US" altLang="ja-JP" sz="3600" dirty="0">
              <a:solidFill>
                <a:srgbClr val="000000"/>
              </a:solidFill>
            </a:endParaRPr>
          </a:p>
        </p:txBody>
      </p:sp>
      <p:sp>
        <p:nvSpPr>
          <p:cNvPr id="2" name="スライド番号プレースホルダー 1"/>
          <p:cNvSpPr>
            <a:spLocks noGrp="1"/>
          </p:cNvSpPr>
          <p:nvPr>
            <p:ph type="sldNum" sz="quarter" idx="12"/>
          </p:nvPr>
        </p:nvSpPr>
        <p:spPr>
          <a:xfrm>
            <a:off x="7394128" y="6453336"/>
            <a:ext cx="2311400" cy="365125"/>
          </a:xfrm>
        </p:spPr>
        <p:txBody>
          <a:bodyPr/>
          <a:lstStyle/>
          <a:p>
            <a:pPr>
              <a:defRPr/>
            </a:pPr>
            <a:fld id="{E6920193-7F62-4B0F-A26E-3C036304FC06}" type="slidenum">
              <a:rPr lang="en-US" altLang="ja-JP" sz="2000" smtClean="0">
                <a:solidFill>
                  <a:srgbClr val="000000"/>
                </a:solidFill>
              </a:rPr>
              <a:pPr>
                <a:defRPr/>
              </a:pPr>
              <a:t>38</a:t>
            </a:fld>
            <a:endParaRPr lang="en-US" altLang="ja-JP" sz="2000" dirty="0">
              <a:solidFill>
                <a:srgbClr val="000000"/>
              </a:solidFill>
            </a:endParaRPr>
          </a:p>
        </p:txBody>
      </p:sp>
      <p:sp>
        <p:nvSpPr>
          <p:cNvPr id="4" name="Rectangle 3">
            <a:extLst>
              <a:ext uri="{FF2B5EF4-FFF2-40B4-BE49-F238E27FC236}">
                <a16:creationId xmlns:a16="http://schemas.microsoft.com/office/drawing/2014/main" id="{78C91443-FD58-C932-26EC-006198449CBC}"/>
              </a:ext>
            </a:extLst>
          </p:cNvPr>
          <p:cNvSpPr txBox="1">
            <a:spLocks noChangeArrowheads="1"/>
          </p:cNvSpPr>
          <p:nvPr/>
        </p:nvSpPr>
        <p:spPr bwMode="auto">
          <a:xfrm>
            <a:off x="17492" y="3356992"/>
            <a:ext cx="9760044" cy="824688"/>
          </a:xfrm>
          <a:prstGeom prst="rect">
            <a:avLst/>
          </a:prstGeom>
          <a:noFill/>
          <a:ln w="9525">
            <a:noFill/>
            <a:miter lim="800000"/>
            <a:headEnd/>
            <a:tailEnd/>
          </a:ln>
        </p:spPr>
        <p:txBody>
          <a:bodyPr lIns="91399" tIns="45701" rIns="91399" bIns="45701"/>
          <a:lstStyle/>
          <a:p>
            <a:pPr>
              <a:spcBef>
                <a:spcPts val="0"/>
              </a:spcBef>
            </a:pPr>
            <a:r>
              <a:rPr lang="en-US" altLang="ja-JP" sz="2500" dirty="0">
                <a:solidFill>
                  <a:srgbClr val="000000"/>
                </a:solidFill>
                <a:latin typeface="+mj-ea"/>
                <a:ea typeface="+mj-ea"/>
              </a:rPr>
              <a:t>R5. 4. 1</a:t>
            </a:r>
            <a:r>
              <a:rPr lang="ja-JP" altLang="en-US" sz="2500" dirty="0">
                <a:solidFill>
                  <a:srgbClr val="000000"/>
                </a:solidFill>
                <a:latin typeface="+mj-ea"/>
                <a:ea typeface="+mj-ea"/>
              </a:rPr>
              <a:t>　</a:t>
            </a:r>
            <a:r>
              <a:rPr lang="ja-JP" altLang="en-US" sz="1600" dirty="0">
                <a:solidFill>
                  <a:srgbClr val="000000"/>
                </a:solidFill>
                <a:latin typeface="+mj-ea"/>
                <a:ea typeface="+mj-ea"/>
              </a:rPr>
              <a:t>　</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dirty="0">
                <a:solidFill>
                  <a:srgbClr val="000000"/>
                </a:solidFill>
                <a:latin typeface="+mj-ea"/>
                <a:ea typeface="+mj-ea"/>
              </a:rPr>
              <a:t>・</a:t>
            </a:r>
            <a:r>
              <a:rPr lang="ja-JP" altLang="en-US" sz="2500" u="sng" dirty="0">
                <a:solidFill>
                  <a:srgbClr val="FF0000"/>
                </a:solidFill>
                <a:latin typeface="+mj-ea"/>
                <a:ea typeface="+mj-ea"/>
              </a:rPr>
              <a:t>こども基本法</a:t>
            </a:r>
            <a:r>
              <a:rPr lang="ja-JP" altLang="en-US" sz="2500" dirty="0">
                <a:solidFill>
                  <a:srgbClr val="000000"/>
                </a:solidFill>
                <a:latin typeface="+mj-ea"/>
                <a:ea typeface="+mj-ea"/>
              </a:rPr>
              <a:t>等の施行</a:t>
            </a:r>
            <a:r>
              <a:rPr lang="en-US" altLang="ja-JP" sz="2500" dirty="0">
                <a:solidFill>
                  <a:srgbClr val="000000"/>
                </a:solidFill>
                <a:latin typeface="+mj-ea"/>
                <a:ea typeface="+mj-ea"/>
              </a:rPr>
              <a:t>  </a:t>
            </a:r>
          </a:p>
          <a:p>
            <a:pPr>
              <a:spcBef>
                <a:spcPts val="0"/>
              </a:spcBef>
            </a:pP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dirty="0">
                <a:solidFill>
                  <a:srgbClr val="000000"/>
                </a:solidFill>
                <a:latin typeface="+mj-ea"/>
                <a:ea typeface="+mj-ea"/>
              </a:rPr>
              <a:t>　</a:t>
            </a:r>
            <a:r>
              <a:rPr lang="en-US" altLang="ja-JP" sz="2200" dirty="0">
                <a:solidFill>
                  <a:srgbClr val="000000"/>
                </a:solidFill>
                <a:latin typeface="+mj-ea"/>
                <a:ea typeface="+mj-ea"/>
              </a:rPr>
              <a:t> </a:t>
            </a:r>
            <a:r>
              <a:rPr lang="ja-JP" altLang="en-US" sz="2500" dirty="0">
                <a:solidFill>
                  <a:srgbClr val="000000"/>
                </a:solidFill>
                <a:latin typeface="+mj-ea"/>
                <a:ea typeface="+mj-ea"/>
              </a:rPr>
              <a:t>・</a:t>
            </a:r>
            <a:r>
              <a:rPr lang="ja-JP" altLang="en-US" sz="2500" u="sng" dirty="0">
                <a:solidFill>
                  <a:srgbClr val="FF0000"/>
                </a:solidFill>
                <a:latin typeface="+mj-ea"/>
                <a:ea typeface="+mj-ea"/>
              </a:rPr>
              <a:t>こども家庭庁</a:t>
            </a:r>
            <a:r>
              <a:rPr lang="ja-JP" altLang="en-US" sz="2500" dirty="0">
                <a:solidFill>
                  <a:srgbClr val="000000"/>
                </a:solidFill>
                <a:latin typeface="+mj-ea"/>
                <a:ea typeface="+mj-ea"/>
              </a:rPr>
              <a:t>の発足</a:t>
            </a:r>
            <a:r>
              <a:rPr lang="en-US" altLang="ja-JP" sz="2500" dirty="0">
                <a:solidFill>
                  <a:srgbClr val="000000"/>
                </a:solidFill>
                <a:latin typeface="+mj-ea"/>
                <a:ea typeface="+mj-ea"/>
              </a:rPr>
              <a:t> </a:t>
            </a:r>
            <a:r>
              <a:rPr lang="ja-JP" altLang="en-US" sz="2500" dirty="0">
                <a:solidFill>
                  <a:srgbClr val="000000"/>
                </a:solidFill>
                <a:latin typeface="+mj-ea"/>
                <a:ea typeface="+mj-ea"/>
              </a:rPr>
              <a:t>⇒</a:t>
            </a:r>
            <a:r>
              <a:rPr lang="ja-JP" altLang="en-US" sz="2500" u="sng" dirty="0">
                <a:solidFill>
                  <a:srgbClr val="0000CC"/>
                </a:solidFill>
                <a:latin typeface="+mj-ea"/>
                <a:ea typeface="+mj-ea"/>
              </a:rPr>
              <a:t>こども家庭審議会</a:t>
            </a:r>
            <a:r>
              <a:rPr lang="ja-JP" altLang="en-US" sz="2500" dirty="0">
                <a:solidFill>
                  <a:srgbClr val="000000"/>
                </a:solidFill>
                <a:latin typeface="+mj-ea"/>
                <a:ea typeface="+mj-ea"/>
              </a:rPr>
              <a:t>の設置と議論</a:t>
            </a:r>
            <a:endParaRPr lang="en-US" altLang="ja-JP" sz="2500" dirty="0">
              <a:solidFill>
                <a:srgbClr val="000000"/>
              </a:solidFill>
              <a:latin typeface="+mj-ea"/>
              <a:ea typeface="+mj-ea"/>
            </a:endParaRPr>
          </a:p>
        </p:txBody>
      </p:sp>
      <p:sp>
        <p:nvSpPr>
          <p:cNvPr id="5" name="Rectangle 3">
            <a:extLst>
              <a:ext uri="{FF2B5EF4-FFF2-40B4-BE49-F238E27FC236}">
                <a16:creationId xmlns:a16="http://schemas.microsoft.com/office/drawing/2014/main" id="{644B657F-5E23-C504-59B6-075F72BEBD4E}"/>
              </a:ext>
            </a:extLst>
          </p:cNvPr>
          <p:cNvSpPr txBox="1">
            <a:spLocks noChangeArrowheads="1"/>
          </p:cNvSpPr>
          <p:nvPr/>
        </p:nvSpPr>
        <p:spPr bwMode="auto">
          <a:xfrm>
            <a:off x="10503" y="2852936"/>
            <a:ext cx="9906000" cy="476250"/>
          </a:xfrm>
          <a:prstGeom prst="rect">
            <a:avLst/>
          </a:prstGeom>
          <a:noFill/>
          <a:ln w="9525">
            <a:noFill/>
            <a:miter lim="800000"/>
            <a:headEnd/>
            <a:tailEnd/>
          </a:ln>
        </p:spPr>
        <p:txBody>
          <a:bodyPr lIns="91399" tIns="45701" rIns="91399" bIns="45701"/>
          <a:lstStyle/>
          <a:p>
            <a:pPr>
              <a:spcBef>
                <a:spcPts val="0"/>
              </a:spcBef>
            </a:pPr>
            <a:r>
              <a:rPr lang="en-US" altLang="ja-JP" sz="2500" dirty="0">
                <a:solidFill>
                  <a:srgbClr val="000000"/>
                </a:solidFill>
                <a:latin typeface="+mj-ea"/>
                <a:ea typeface="+mj-ea"/>
              </a:rPr>
              <a:t>R5. 1.19〜3.31</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i="0" u="none" strike="noStrike" dirty="0">
                <a:effectLst/>
                <a:highlight>
                  <a:srgbClr val="FFFFFF"/>
                </a:highlight>
                <a:latin typeface="+mj-ea"/>
                <a:ea typeface="+mj-ea"/>
              </a:rPr>
              <a:t>こども政策の強化に関する関係府省会議（</a:t>
            </a:r>
            <a:r>
              <a:rPr lang="en-US" altLang="ja-JP" sz="2500" i="0" u="none" strike="noStrike" dirty="0">
                <a:effectLst/>
                <a:highlight>
                  <a:srgbClr val="FFFFFF"/>
                </a:highlight>
                <a:latin typeface="+mj-ea"/>
                <a:ea typeface="+mj-ea"/>
              </a:rPr>
              <a:t>6</a:t>
            </a:r>
            <a:r>
              <a:rPr lang="ja-JP" altLang="en-US" sz="2500" i="0" u="none" strike="noStrike" dirty="0">
                <a:effectLst/>
                <a:highlight>
                  <a:srgbClr val="FFFFFF"/>
                </a:highlight>
                <a:latin typeface="+mj-ea"/>
                <a:ea typeface="+mj-ea"/>
              </a:rPr>
              <a:t>回）</a:t>
            </a:r>
            <a:endParaRPr lang="en-US" altLang="ja-JP" sz="2500" dirty="0">
              <a:solidFill>
                <a:srgbClr val="000000"/>
              </a:solidFill>
              <a:latin typeface="+mj-ea"/>
              <a:ea typeface="+mj-ea"/>
            </a:endParaRPr>
          </a:p>
        </p:txBody>
      </p:sp>
      <p:sp>
        <p:nvSpPr>
          <p:cNvPr id="8" name="Rectangle 3">
            <a:extLst>
              <a:ext uri="{FF2B5EF4-FFF2-40B4-BE49-F238E27FC236}">
                <a16:creationId xmlns:a16="http://schemas.microsoft.com/office/drawing/2014/main" id="{CBB1656E-4FC7-5755-BDA9-45C526186B4E}"/>
              </a:ext>
            </a:extLst>
          </p:cNvPr>
          <p:cNvSpPr txBox="1">
            <a:spLocks noChangeArrowheads="1"/>
          </p:cNvSpPr>
          <p:nvPr/>
        </p:nvSpPr>
        <p:spPr bwMode="auto">
          <a:xfrm>
            <a:off x="-9716" y="1124744"/>
            <a:ext cx="9906000" cy="809735"/>
          </a:xfrm>
          <a:prstGeom prst="rect">
            <a:avLst/>
          </a:prstGeom>
          <a:noFill/>
          <a:ln w="9525">
            <a:noFill/>
            <a:miter lim="800000"/>
            <a:headEnd/>
            <a:tailEnd/>
          </a:ln>
        </p:spPr>
        <p:txBody>
          <a:bodyPr lIns="91399" tIns="45701" rIns="91399" bIns="45701"/>
          <a:lstStyle/>
          <a:p>
            <a:pPr marL="2584450" indent="-2584450">
              <a:spcBef>
                <a:spcPts val="0"/>
              </a:spcBef>
            </a:pPr>
            <a:r>
              <a:rPr lang="en-US" altLang="ja-JP" sz="2500" dirty="0">
                <a:solidFill>
                  <a:srgbClr val="000000"/>
                </a:solidFill>
                <a:latin typeface="+mj-ea"/>
                <a:ea typeface="+mj-ea"/>
              </a:rPr>
              <a:t>R3.12.21</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i="0" u="sng" strike="noStrike" dirty="0">
                <a:solidFill>
                  <a:srgbClr val="0000CC"/>
                </a:solidFill>
                <a:effectLst/>
                <a:latin typeface="+mj-ea"/>
                <a:ea typeface="+mj-ea"/>
              </a:rPr>
              <a:t>こども政策の新たな推進体制に関する基本方針</a:t>
            </a:r>
            <a:endParaRPr lang="en-US" altLang="ja-JP" sz="2500" i="0" u="sng" strike="noStrike" dirty="0">
              <a:solidFill>
                <a:srgbClr val="0000CC"/>
              </a:solidFill>
              <a:effectLst/>
              <a:latin typeface="+mj-ea"/>
              <a:ea typeface="+mj-ea"/>
            </a:endParaRPr>
          </a:p>
          <a:p>
            <a:pPr marL="2584450" indent="-2584450">
              <a:spcBef>
                <a:spcPts val="0"/>
              </a:spcBef>
            </a:pPr>
            <a:r>
              <a:rPr lang="ja-JP" altLang="en-US" sz="2500" i="0" u="none" strike="noStrike" dirty="0">
                <a:solidFill>
                  <a:srgbClr val="000000"/>
                </a:solidFill>
                <a:effectLst/>
                <a:latin typeface="+mj-ea"/>
                <a:ea typeface="+mj-ea"/>
              </a:rPr>
              <a:t>　　　　　　　　　　</a:t>
            </a:r>
            <a:r>
              <a:rPr lang="ja-JP" altLang="en-US" sz="2500" dirty="0">
                <a:solidFill>
                  <a:srgbClr val="000000"/>
                </a:solidFill>
                <a:latin typeface="+mj-ea"/>
                <a:ea typeface="+mj-ea"/>
              </a:rPr>
              <a:t>［</a:t>
            </a:r>
            <a:r>
              <a:rPr lang="ja-JP" altLang="en-US" sz="2500" i="0" u="none" strike="noStrike" dirty="0">
                <a:solidFill>
                  <a:srgbClr val="000000"/>
                </a:solidFill>
                <a:effectLst/>
                <a:latin typeface="+mj-ea"/>
                <a:ea typeface="+mj-ea"/>
              </a:rPr>
              <a:t>閣議決定］</a:t>
            </a:r>
            <a:endParaRPr lang="en-US" altLang="ja-JP" sz="2500" dirty="0">
              <a:solidFill>
                <a:srgbClr val="000000"/>
              </a:solidFill>
              <a:latin typeface="+mj-ea"/>
              <a:ea typeface="+mj-ea"/>
            </a:endParaRPr>
          </a:p>
        </p:txBody>
      </p:sp>
      <p:sp>
        <p:nvSpPr>
          <p:cNvPr id="9" name="Rectangle 3">
            <a:extLst>
              <a:ext uri="{FF2B5EF4-FFF2-40B4-BE49-F238E27FC236}">
                <a16:creationId xmlns:a16="http://schemas.microsoft.com/office/drawing/2014/main" id="{3239CFF5-59E1-5187-6CAB-B408BF469379}"/>
              </a:ext>
            </a:extLst>
          </p:cNvPr>
          <p:cNvSpPr txBox="1">
            <a:spLocks noChangeArrowheads="1"/>
          </p:cNvSpPr>
          <p:nvPr/>
        </p:nvSpPr>
        <p:spPr bwMode="auto">
          <a:xfrm>
            <a:off x="1193" y="661551"/>
            <a:ext cx="9906000" cy="476250"/>
          </a:xfrm>
          <a:prstGeom prst="rect">
            <a:avLst/>
          </a:prstGeom>
          <a:noFill/>
          <a:ln w="9525">
            <a:noFill/>
            <a:miter lim="800000"/>
            <a:headEnd/>
            <a:tailEnd/>
          </a:ln>
        </p:spPr>
        <p:txBody>
          <a:bodyPr lIns="91399" tIns="45701" rIns="91399" bIns="45701"/>
          <a:lstStyle/>
          <a:p>
            <a:pPr>
              <a:spcBef>
                <a:spcPts val="0"/>
              </a:spcBef>
            </a:pPr>
            <a:r>
              <a:rPr lang="en-US" altLang="ja-JP" sz="2500" dirty="0">
                <a:solidFill>
                  <a:srgbClr val="000000"/>
                </a:solidFill>
                <a:latin typeface="+mj-ea"/>
                <a:ea typeface="+mj-ea"/>
              </a:rPr>
              <a:t>R3.11.29</a:t>
            </a:r>
            <a:r>
              <a:rPr lang="ja-JP" altLang="en-US" sz="2500">
                <a:solidFill>
                  <a:srgbClr val="000000"/>
                </a:solidFill>
                <a:latin typeface="+mj-ea"/>
                <a:ea typeface="+mj-ea"/>
              </a:rPr>
              <a:t>　　　　</a:t>
            </a:r>
            <a:r>
              <a:rPr lang="en-US" altLang="ja-JP" sz="2500" dirty="0">
                <a:solidFill>
                  <a:srgbClr val="000000"/>
                </a:solidFill>
                <a:latin typeface="+mj-ea"/>
                <a:ea typeface="+mj-ea"/>
              </a:rPr>
              <a:t>  </a:t>
            </a:r>
            <a:r>
              <a:rPr lang="ja-JP" altLang="en-US" sz="2500">
                <a:solidFill>
                  <a:srgbClr val="000000"/>
                </a:solidFill>
                <a:effectLst/>
                <a:latin typeface="+mj-ea"/>
                <a:ea typeface="+mj-ea"/>
              </a:rPr>
              <a:t>こども政策の推進に係る有識者会議報告書</a:t>
            </a:r>
            <a:endParaRPr lang="en-US" altLang="ja-JP" sz="2500" dirty="0">
              <a:solidFill>
                <a:srgbClr val="000000"/>
              </a:solidFill>
              <a:latin typeface="+mj-ea"/>
              <a:ea typeface="+mj-ea"/>
            </a:endParaRPr>
          </a:p>
        </p:txBody>
      </p:sp>
      <p:sp>
        <p:nvSpPr>
          <p:cNvPr id="12" name="Rectangle 3">
            <a:extLst>
              <a:ext uri="{FF2B5EF4-FFF2-40B4-BE49-F238E27FC236}">
                <a16:creationId xmlns:a16="http://schemas.microsoft.com/office/drawing/2014/main" id="{450D5CFD-F78C-A160-2FA5-0301E2C05772}"/>
              </a:ext>
            </a:extLst>
          </p:cNvPr>
          <p:cNvSpPr txBox="1">
            <a:spLocks noChangeArrowheads="1"/>
          </p:cNvSpPr>
          <p:nvPr/>
        </p:nvSpPr>
        <p:spPr bwMode="auto">
          <a:xfrm>
            <a:off x="10503" y="1988840"/>
            <a:ext cx="9906000" cy="809735"/>
          </a:xfrm>
          <a:prstGeom prst="rect">
            <a:avLst/>
          </a:prstGeom>
          <a:noFill/>
          <a:ln w="9525">
            <a:noFill/>
            <a:miter lim="800000"/>
            <a:headEnd/>
            <a:tailEnd/>
          </a:ln>
        </p:spPr>
        <p:txBody>
          <a:bodyPr lIns="91399" tIns="45701" rIns="91399" bIns="45701"/>
          <a:lstStyle/>
          <a:p>
            <a:pPr marL="2092325" indent="-2092325"/>
            <a:r>
              <a:rPr lang="en-US" altLang="ja-JP" sz="2500" dirty="0">
                <a:solidFill>
                  <a:srgbClr val="000000"/>
                </a:solidFill>
                <a:latin typeface="+mj-ea"/>
                <a:ea typeface="+mj-ea"/>
              </a:rPr>
              <a:t>R4. 6.15</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dirty="0">
                <a:solidFill>
                  <a:srgbClr val="000000"/>
                </a:solidFill>
                <a:latin typeface="+mj-ea"/>
                <a:ea typeface="+mj-ea"/>
              </a:rPr>
              <a:t>「こども基本法」「こども家庭庁設置法」「</a:t>
            </a:r>
            <a:r>
              <a:rPr lang="ja-JP" altLang="en-US" sz="2500" dirty="0">
                <a:solidFill>
                  <a:srgbClr val="000000"/>
                </a:solidFill>
                <a:effectLst/>
                <a:latin typeface="+mj-ea"/>
                <a:ea typeface="+mj-ea"/>
              </a:rPr>
              <a:t>こども家庭庁設置法の施行に伴う関係法律の整備に関する法律」成立</a:t>
            </a:r>
            <a:endParaRPr lang="en-US" altLang="ja-JP" sz="2500" dirty="0">
              <a:solidFill>
                <a:srgbClr val="000000"/>
              </a:solidFill>
              <a:latin typeface="+mj-ea"/>
              <a:ea typeface="+mj-ea"/>
            </a:endParaRPr>
          </a:p>
        </p:txBody>
      </p:sp>
      <p:sp>
        <p:nvSpPr>
          <p:cNvPr id="13" name="Rectangle 3">
            <a:extLst>
              <a:ext uri="{FF2B5EF4-FFF2-40B4-BE49-F238E27FC236}">
                <a16:creationId xmlns:a16="http://schemas.microsoft.com/office/drawing/2014/main" id="{373DD816-0C09-7CD4-7B35-CFE862669956}"/>
              </a:ext>
            </a:extLst>
          </p:cNvPr>
          <p:cNvSpPr txBox="1">
            <a:spLocks noChangeArrowheads="1"/>
          </p:cNvSpPr>
          <p:nvPr/>
        </p:nvSpPr>
        <p:spPr bwMode="auto">
          <a:xfrm>
            <a:off x="30168" y="5445224"/>
            <a:ext cx="9906000" cy="476250"/>
          </a:xfrm>
          <a:prstGeom prst="rect">
            <a:avLst/>
          </a:prstGeom>
          <a:noFill/>
          <a:ln w="9525">
            <a:noFill/>
            <a:miter lim="800000"/>
            <a:headEnd/>
            <a:tailEnd/>
          </a:ln>
        </p:spPr>
        <p:txBody>
          <a:bodyPr lIns="91399" tIns="45701" rIns="91399" bIns="45701"/>
          <a:lstStyle/>
          <a:p>
            <a:pPr>
              <a:spcBef>
                <a:spcPts val="0"/>
              </a:spcBef>
            </a:pPr>
            <a:r>
              <a:rPr lang="ja-JP" altLang="en-US" sz="2500" dirty="0">
                <a:solidFill>
                  <a:srgbClr val="000000"/>
                </a:solidFill>
              </a:rPr>
              <a:t>　　　　</a:t>
            </a:r>
            <a:r>
              <a:rPr lang="en-US" altLang="ja-JP" sz="2500" dirty="0">
                <a:solidFill>
                  <a:srgbClr val="000000"/>
                </a:solidFill>
              </a:rPr>
              <a:t> </a:t>
            </a:r>
            <a:r>
              <a:rPr lang="ja-JP" altLang="en-US" sz="2500" dirty="0">
                <a:solidFill>
                  <a:srgbClr val="000000"/>
                </a:solidFill>
              </a:rPr>
              <a:t>　　　　　</a:t>
            </a:r>
            <a:r>
              <a:rPr lang="en-US" altLang="ja-JP" sz="2500" dirty="0">
                <a:solidFill>
                  <a:srgbClr val="000000"/>
                </a:solidFill>
              </a:rPr>
              <a:t> </a:t>
            </a:r>
            <a:r>
              <a:rPr lang="ja-JP" altLang="en-US" sz="2500" dirty="0">
                <a:solidFill>
                  <a:srgbClr val="000000"/>
                </a:solidFill>
              </a:rPr>
              <a:t>・</a:t>
            </a:r>
            <a:r>
              <a:rPr lang="ja-JP" altLang="en-US" sz="2500" u="sng" dirty="0">
                <a:solidFill>
                  <a:srgbClr val="FF0000"/>
                </a:solidFill>
              </a:rPr>
              <a:t>こども大綱</a:t>
            </a:r>
            <a:r>
              <a:rPr lang="ja-JP" altLang="en-US" sz="2500" dirty="0">
                <a:solidFill>
                  <a:srgbClr val="000000"/>
                </a:solidFill>
              </a:rPr>
              <a:t>及びこども未来戦略［閣議決定］ 　　</a:t>
            </a:r>
            <a:endParaRPr lang="en-US" altLang="ja-JP" sz="2500" dirty="0">
              <a:solidFill>
                <a:srgbClr val="000000"/>
              </a:solidFill>
            </a:endParaRPr>
          </a:p>
        </p:txBody>
      </p:sp>
      <p:sp>
        <p:nvSpPr>
          <p:cNvPr id="16" name="Rectangle 3">
            <a:extLst>
              <a:ext uri="{FF2B5EF4-FFF2-40B4-BE49-F238E27FC236}">
                <a16:creationId xmlns:a16="http://schemas.microsoft.com/office/drawing/2014/main" id="{CAD792CA-80A5-0ECA-E2DB-837857EB6E67}"/>
              </a:ext>
            </a:extLst>
          </p:cNvPr>
          <p:cNvSpPr txBox="1">
            <a:spLocks noChangeArrowheads="1"/>
          </p:cNvSpPr>
          <p:nvPr/>
        </p:nvSpPr>
        <p:spPr bwMode="auto">
          <a:xfrm>
            <a:off x="15552" y="4293095"/>
            <a:ext cx="9906000" cy="1311097"/>
          </a:xfrm>
          <a:prstGeom prst="rect">
            <a:avLst/>
          </a:prstGeom>
          <a:noFill/>
          <a:ln w="9525">
            <a:noFill/>
            <a:miter lim="800000"/>
            <a:headEnd/>
            <a:tailEnd/>
          </a:ln>
        </p:spPr>
        <p:txBody>
          <a:bodyPr lIns="91399" tIns="45701" rIns="91399" bIns="45701"/>
          <a:lstStyle/>
          <a:p>
            <a:pPr marL="2401888" indent="-2401888">
              <a:spcBef>
                <a:spcPts val="0"/>
              </a:spcBef>
            </a:pPr>
            <a:r>
              <a:rPr lang="en-US" altLang="ja-JP" sz="2500" dirty="0">
                <a:solidFill>
                  <a:srgbClr val="000000"/>
                </a:solidFill>
                <a:latin typeface="+mj-ea"/>
                <a:ea typeface="+mj-ea"/>
              </a:rPr>
              <a:t>R5.12.22</a:t>
            </a:r>
            <a:r>
              <a:rPr lang="ja-JP" altLang="en-US" sz="2500" dirty="0">
                <a:solidFill>
                  <a:srgbClr val="000000"/>
                </a:solidFill>
                <a:latin typeface="+mj-ea"/>
                <a:ea typeface="+mj-ea"/>
              </a:rPr>
              <a:t>　　　　</a:t>
            </a:r>
            <a:r>
              <a:rPr lang="en-US" altLang="ja-JP" sz="2500" dirty="0">
                <a:solidFill>
                  <a:srgbClr val="000000"/>
                </a:solidFill>
                <a:latin typeface="+mj-ea"/>
                <a:ea typeface="+mj-ea"/>
              </a:rPr>
              <a:t> </a:t>
            </a:r>
            <a:r>
              <a:rPr lang="ja-JP" altLang="en-US" sz="2500" dirty="0">
                <a:solidFill>
                  <a:srgbClr val="000000"/>
                </a:solidFill>
                <a:latin typeface="+mj-ea"/>
                <a:ea typeface="+mj-ea"/>
              </a:rPr>
              <a:t>・</a:t>
            </a:r>
            <a:r>
              <a:rPr lang="ja-JP" altLang="en-US" sz="2500" i="0" u="sng" strike="noStrike" dirty="0">
                <a:solidFill>
                  <a:srgbClr val="FF0000"/>
                </a:solidFill>
                <a:effectLst/>
                <a:latin typeface="+mj-ea"/>
                <a:ea typeface="+mj-ea"/>
              </a:rPr>
              <a:t>幼児期までのこどもの育ちに係る基本的なビジョン （はじめの</a:t>
            </a:r>
            <a:r>
              <a:rPr lang="en-US" altLang="ja-JP" sz="2500" i="0" u="sng" strike="noStrike" dirty="0">
                <a:solidFill>
                  <a:srgbClr val="FF0000"/>
                </a:solidFill>
                <a:effectLst/>
                <a:latin typeface="+mj-ea"/>
                <a:ea typeface="+mj-ea"/>
              </a:rPr>
              <a:t>100</a:t>
            </a:r>
            <a:r>
              <a:rPr lang="ja-JP" altLang="en-US" sz="2500" i="0" u="sng" strike="noStrike" dirty="0">
                <a:solidFill>
                  <a:srgbClr val="FF0000"/>
                </a:solidFill>
                <a:effectLst/>
                <a:latin typeface="+mj-ea"/>
                <a:ea typeface="+mj-ea"/>
              </a:rPr>
              <a:t>か月の育ちビジョン）</a:t>
            </a:r>
            <a:r>
              <a:rPr lang="ja-JP" altLang="en-US" sz="2500" i="0" u="none" strike="noStrike" dirty="0">
                <a:solidFill>
                  <a:srgbClr val="1A1A1C"/>
                </a:solidFill>
                <a:effectLst/>
                <a:latin typeface="+mj-ea"/>
                <a:ea typeface="+mj-ea"/>
              </a:rPr>
              <a:t>［閣議決定］</a:t>
            </a:r>
            <a:r>
              <a:rPr lang="ja-JP" altLang="en-US" sz="2500" i="0" u="none" strike="noStrike" dirty="0">
                <a:solidFill>
                  <a:srgbClr val="0432FF"/>
                </a:solidFill>
                <a:effectLst/>
                <a:latin typeface="+mj-ea"/>
                <a:ea typeface="+mj-ea"/>
              </a:rPr>
              <a:t>⇒後述</a:t>
            </a:r>
            <a:endParaRPr lang="en-US" altLang="ja-JP" sz="2500" i="0" u="none" strike="noStrike" dirty="0">
              <a:solidFill>
                <a:srgbClr val="0432FF"/>
              </a:solidFill>
              <a:effectLst/>
              <a:latin typeface="+mj-ea"/>
              <a:ea typeface="+mj-ea"/>
            </a:endParaRPr>
          </a:p>
          <a:p>
            <a:pPr marL="2230438" indent="-2230438">
              <a:spcBef>
                <a:spcPts val="0"/>
              </a:spcBef>
            </a:pPr>
            <a:r>
              <a:rPr lang="ja-JP" altLang="en-US" sz="2500" dirty="0">
                <a:solidFill>
                  <a:srgbClr val="1A1A1C"/>
                </a:solidFill>
                <a:latin typeface="+mj-ea"/>
                <a:ea typeface="+mj-ea"/>
              </a:rPr>
              <a:t>　　　　　　　</a:t>
            </a:r>
            <a:r>
              <a:rPr lang="en-US" altLang="ja-JP" sz="2500" dirty="0">
                <a:solidFill>
                  <a:srgbClr val="1A1A1C"/>
                </a:solidFill>
                <a:latin typeface="+mj-ea"/>
                <a:ea typeface="+mj-ea"/>
              </a:rPr>
              <a:t>  </a:t>
            </a:r>
            <a:r>
              <a:rPr lang="ja-JP" altLang="en-US" sz="2500" dirty="0">
                <a:solidFill>
                  <a:srgbClr val="1A1A1C"/>
                </a:solidFill>
                <a:latin typeface="+mj-ea"/>
                <a:ea typeface="+mj-ea"/>
              </a:rPr>
              <a:t>　　・</a:t>
            </a:r>
            <a:r>
              <a:rPr lang="ja-JP" altLang="en-US" sz="2500" b="0" i="0" u="sng" strike="noStrike" dirty="0">
                <a:solidFill>
                  <a:srgbClr val="FF0000"/>
                </a:solidFill>
                <a:effectLst/>
                <a:latin typeface="+mj-ea"/>
                <a:ea typeface="+mj-ea"/>
              </a:rPr>
              <a:t>こどもの居場所づくりに関する指針</a:t>
            </a:r>
            <a:r>
              <a:rPr lang="ja-JP" altLang="en-US" sz="2500" b="0" i="0" u="none" strike="noStrike" dirty="0">
                <a:solidFill>
                  <a:srgbClr val="1A1A1C"/>
                </a:solidFill>
                <a:effectLst/>
                <a:latin typeface="+mj-ea"/>
                <a:ea typeface="+mj-ea"/>
              </a:rPr>
              <a:t>［閣議決定］</a:t>
            </a:r>
            <a:r>
              <a:rPr lang="ja-JP" altLang="en-US" sz="2500" b="0" i="0" u="none" strike="noStrike" dirty="0">
                <a:solidFill>
                  <a:srgbClr val="0432FF"/>
                </a:solidFill>
                <a:effectLst/>
                <a:latin typeface="+mj-ea"/>
                <a:ea typeface="+mj-ea"/>
              </a:rPr>
              <a:t>⇒後述</a:t>
            </a:r>
            <a:endParaRPr lang="ja-JP" altLang="en-US" sz="2500" i="0" u="none" strike="noStrike" dirty="0">
              <a:solidFill>
                <a:srgbClr val="0432FF"/>
              </a:solidFill>
              <a:effectLst/>
              <a:latin typeface="+mj-ea"/>
              <a:ea typeface="+mj-ea"/>
            </a:endParaRPr>
          </a:p>
        </p:txBody>
      </p:sp>
      <p:sp>
        <p:nvSpPr>
          <p:cNvPr id="17" name="Rectangle 3">
            <a:extLst>
              <a:ext uri="{FF2B5EF4-FFF2-40B4-BE49-F238E27FC236}">
                <a16:creationId xmlns:a16="http://schemas.microsoft.com/office/drawing/2014/main" id="{1F0FEC67-D6A5-6740-AE98-C5BFFE6FC39D}"/>
              </a:ext>
            </a:extLst>
          </p:cNvPr>
          <p:cNvSpPr txBox="1">
            <a:spLocks noChangeArrowheads="1"/>
          </p:cNvSpPr>
          <p:nvPr/>
        </p:nvSpPr>
        <p:spPr bwMode="auto">
          <a:xfrm>
            <a:off x="10503" y="5977086"/>
            <a:ext cx="9906000" cy="476250"/>
          </a:xfrm>
          <a:prstGeom prst="rect">
            <a:avLst/>
          </a:prstGeom>
          <a:noFill/>
          <a:ln w="9525">
            <a:noFill/>
            <a:miter lim="800000"/>
            <a:headEnd/>
            <a:tailEnd/>
          </a:ln>
        </p:spPr>
        <p:txBody>
          <a:bodyPr lIns="91399" tIns="45701" rIns="91399" bIns="45701"/>
          <a:lstStyle/>
          <a:p>
            <a:pPr>
              <a:spcBef>
                <a:spcPts val="0"/>
              </a:spcBef>
            </a:pPr>
            <a:r>
              <a:rPr lang="en-US" altLang="ja-JP" sz="2500" dirty="0">
                <a:solidFill>
                  <a:srgbClr val="000000"/>
                </a:solidFill>
                <a:latin typeface="+mj-ea"/>
                <a:ea typeface="+mj-ea"/>
              </a:rPr>
              <a:t>R6.  5.31</a:t>
            </a:r>
            <a:r>
              <a:rPr lang="ja-JP" altLang="en-US" sz="2500" dirty="0">
                <a:solidFill>
                  <a:srgbClr val="000000"/>
                </a:solidFill>
                <a:latin typeface="+mj-ea"/>
                <a:ea typeface="+mj-ea"/>
              </a:rPr>
              <a:t>　　　　</a:t>
            </a:r>
            <a:r>
              <a:rPr lang="ja-JP" altLang="en-US" sz="2500" u="sng" dirty="0">
                <a:solidFill>
                  <a:srgbClr val="0000CC"/>
                </a:solidFill>
                <a:latin typeface="+mj-ea"/>
                <a:ea typeface="+mj-ea"/>
              </a:rPr>
              <a:t>こどもまんなか実行計画</a:t>
            </a:r>
            <a:r>
              <a:rPr lang="ja-JP" altLang="en-US" sz="2500" dirty="0">
                <a:solidFill>
                  <a:srgbClr val="000000"/>
                </a:solidFill>
                <a:latin typeface="+mj-ea"/>
                <a:ea typeface="+mj-ea"/>
              </a:rPr>
              <a:t>（国）</a:t>
            </a:r>
            <a:r>
              <a:rPr lang="en-US" altLang="ja-JP" sz="2500" dirty="0">
                <a:solidFill>
                  <a:srgbClr val="000000"/>
                </a:solidFill>
                <a:latin typeface="+mj-ea"/>
                <a:ea typeface="+mj-ea"/>
              </a:rPr>
              <a:t> </a:t>
            </a:r>
            <a:r>
              <a:rPr lang="ja-JP" altLang="en-US" sz="2500" dirty="0">
                <a:solidFill>
                  <a:srgbClr val="000000"/>
                </a:solidFill>
                <a:latin typeface="+mj-ea"/>
                <a:ea typeface="+mj-ea"/>
              </a:rPr>
              <a:t>⇒</a:t>
            </a:r>
            <a:r>
              <a:rPr lang="en-US" altLang="ja-JP" sz="2500" dirty="0">
                <a:solidFill>
                  <a:srgbClr val="000000"/>
                </a:solidFill>
                <a:latin typeface="+mj-ea"/>
                <a:ea typeface="+mj-ea"/>
              </a:rPr>
              <a:t> </a:t>
            </a:r>
            <a:r>
              <a:rPr lang="ja-JP" altLang="en-US" sz="2500" dirty="0">
                <a:solidFill>
                  <a:srgbClr val="000000"/>
                </a:solidFill>
                <a:latin typeface="+mj-ea"/>
                <a:ea typeface="+mj-ea"/>
              </a:rPr>
              <a:t>今後</a:t>
            </a:r>
            <a:r>
              <a:rPr lang="en-US" altLang="ja-JP" sz="2500" dirty="0">
                <a:solidFill>
                  <a:srgbClr val="000000"/>
                </a:solidFill>
                <a:latin typeface="+mj-ea"/>
                <a:ea typeface="+mj-ea"/>
              </a:rPr>
              <a:t>､</a:t>
            </a:r>
            <a:r>
              <a:rPr lang="ja-JP" altLang="en-US" sz="2500" dirty="0">
                <a:solidFill>
                  <a:srgbClr val="000000"/>
                </a:solidFill>
                <a:latin typeface="+mj-ea"/>
                <a:ea typeface="+mj-ea"/>
              </a:rPr>
              <a:t>こども計画（地方） 　　</a:t>
            </a:r>
            <a:endParaRPr lang="en-US" altLang="ja-JP" sz="2500" dirty="0">
              <a:solidFill>
                <a:srgbClr val="000000"/>
              </a:solidFill>
              <a:latin typeface="+mj-ea"/>
              <a:ea typeface="+mj-ea"/>
            </a:endParaRPr>
          </a:p>
        </p:txBody>
      </p:sp>
    </p:spTree>
    <p:extLst>
      <p:ext uri="{BB962C8B-B14F-4D97-AF65-F5344CB8AC3E}">
        <p14:creationId xmlns:p14="http://schemas.microsoft.com/office/powerpoint/2010/main" val="17351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37119"/>
            <a:ext cx="8652510" cy="800100"/>
          </a:xfrm>
        </p:spPr>
        <p:txBody>
          <a:bodyPr>
            <a:normAutofit/>
          </a:bodyPr>
          <a:lstStyle/>
          <a:p>
            <a:r>
              <a:rPr kumimoji="1" lang="ja-JP" altLang="en-US" sz="4000" u="sng">
                <a:latin typeface="MS PGothic" panose="020B0600070205080204" pitchFamily="34" charset="-128"/>
                <a:ea typeface="MS PGothic" panose="020B0600070205080204" pitchFamily="34" charset="-128"/>
              </a:rPr>
              <a:t>追加して伝えたいポイント</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28464" y="980728"/>
            <a:ext cx="9777536" cy="5773565"/>
          </a:xfrm>
        </p:spPr>
        <p:txBody>
          <a:bodyPr>
            <a:noAutofit/>
          </a:bodyPr>
          <a:lstStyle/>
          <a:p>
            <a:pPr marL="404813" indent="-404813">
              <a:buNone/>
            </a:pPr>
            <a:r>
              <a:rPr kumimoji="1" lang="ja-JP" altLang="en-US" sz="2800">
                <a:latin typeface="MS PGothic" panose="020B0600070205080204" pitchFamily="34" charset="-128"/>
                <a:ea typeface="MS PGothic" panose="020B0600070205080204" pitchFamily="34" charset="-128"/>
              </a:rPr>
              <a:t>・</a:t>
            </a:r>
            <a:r>
              <a:rPr kumimoji="1" lang="en-US" altLang="ja-JP" sz="2800" dirty="0">
                <a:latin typeface="MS PGothic" panose="020B0600070205080204" pitchFamily="34" charset="-128"/>
                <a:ea typeface="MS PGothic" panose="020B0600070205080204" pitchFamily="34" charset="-128"/>
              </a:rPr>
              <a:t> </a:t>
            </a:r>
            <a:r>
              <a:rPr kumimoji="1" lang="ja-JP" altLang="en-US" sz="2800">
                <a:latin typeface="MS PGothic" panose="020B0600070205080204" pitchFamily="34" charset="-128"/>
                <a:ea typeface="MS PGothic" panose="020B0600070205080204" pitchFamily="34" charset="-128"/>
              </a:rPr>
              <a:t>心身ともに著しい成長・発達するのがこどもの特徴であること</a:t>
            </a:r>
            <a:endParaRPr kumimoji="1" lang="en-US" altLang="ja-JP" sz="2800" dirty="0">
              <a:latin typeface="MS PGothic" panose="020B0600070205080204" pitchFamily="34" charset="-128"/>
              <a:ea typeface="MS PGothic" panose="020B0600070205080204" pitchFamily="34" charset="-128"/>
            </a:endParaRPr>
          </a:p>
          <a:p>
            <a:pPr marL="314325" indent="-314325">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著しい成長・発達に合わせて支援内容を変化・充実させること</a:t>
            </a:r>
            <a:endParaRPr lang="en-US" altLang="ja-JP" sz="2800" dirty="0">
              <a:latin typeface="MS PGothic" panose="020B0600070205080204" pitchFamily="34" charset="-128"/>
              <a:ea typeface="MS PGothic" panose="020B0600070205080204" pitchFamily="34" charset="-128"/>
            </a:endParaRPr>
          </a:p>
          <a:p>
            <a:pPr marL="314325" indent="-314325">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障害や特性があっても、年齢相応の当たり前のこどもの生活や遊びを通して、豊かな経験をすること（定型発達の理解、一般こども施策で行われている保健、保育、教育等の理解も）</a:t>
            </a:r>
            <a:endParaRPr lang="en-US" altLang="ja-JP" sz="2800" dirty="0">
              <a:latin typeface="MS PGothic" panose="020B0600070205080204" pitchFamily="34" charset="-128"/>
              <a:ea typeface="MS PGothic" panose="020B0600070205080204" pitchFamily="34" charset="-128"/>
            </a:endParaRPr>
          </a:p>
          <a:p>
            <a:pPr marL="314325" indent="-314325">
              <a:buNone/>
            </a:pPr>
            <a:r>
              <a:rPr kumimoji="1" lang="ja-JP" altLang="en-US" sz="2800">
                <a:latin typeface="MS PGothic" panose="020B0600070205080204" pitchFamily="34" charset="-128"/>
                <a:ea typeface="MS PGothic" panose="020B0600070205080204" pitchFamily="34" charset="-128"/>
              </a:rPr>
              <a:t>・</a:t>
            </a:r>
            <a:r>
              <a:rPr kumimoji="1" lang="en-US" altLang="ja-JP" sz="2800" dirty="0">
                <a:latin typeface="MS PGothic" panose="020B0600070205080204" pitchFamily="34" charset="-128"/>
                <a:ea typeface="MS PGothic" panose="020B0600070205080204" pitchFamily="34" charset="-128"/>
              </a:rPr>
              <a:t> </a:t>
            </a:r>
            <a:r>
              <a:rPr kumimoji="1" lang="ja-JP" altLang="en-US" sz="2800">
                <a:latin typeface="MS PGothic" panose="020B0600070205080204" pitchFamily="34" charset="-128"/>
                <a:ea typeface="MS PGothic" panose="020B0600070205080204" pitchFamily="34" charset="-128"/>
              </a:rPr>
              <a:t>障害の個別性に配慮すること（障害の種別、程度、特性などの個人差の激しい障害児に対するオーダーメイドの発達支援：そのための科学的なアセスメント及び根拠のある支援の提供）</a:t>
            </a:r>
            <a:endParaRPr kumimoji="1" lang="en-US" altLang="ja-JP" sz="2800" dirty="0">
              <a:latin typeface="MS PGothic" panose="020B0600070205080204" pitchFamily="34" charset="-128"/>
              <a:ea typeface="MS PGothic" panose="020B0600070205080204" pitchFamily="34" charset="-128"/>
            </a:endParaRPr>
          </a:p>
          <a:p>
            <a:pPr marL="314325" indent="-314325">
              <a:buNone/>
            </a:pPr>
            <a:r>
              <a:rPr kumimoji="1" lang="ja-JP" altLang="en-US" sz="2800">
                <a:latin typeface="MS PGothic" panose="020B0600070205080204" pitchFamily="34" charset="-128"/>
                <a:ea typeface="MS PGothic" panose="020B0600070205080204" pitchFamily="34" charset="-128"/>
              </a:rPr>
              <a:t>・</a:t>
            </a:r>
            <a:r>
              <a:rPr kumimoji="1" lang="en-US" altLang="ja-JP" sz="2800" dirty="0">
                <a:latin typeface="MS PGothic" panose="020B0600070205080204" pitchFamily="34" charset="-128"/>
                <a:ea typeface="MS PGothic" panose="020B0600070205080204" pitchFamily="34" charset="-128"/>
              </a:rPr>
              <a:t> </a:t>
            </a:r>
            <a:r>
              <a:rPr kumimoji="1" lang="ja-JP" altLang="en-US" sz="2800">
                <a:latin typeface="MS PGothic" panose="020B0600070205080204" pitchFamily="34" charset="-128"/>
                <a:ea typeface="MS PGothic" panose="020B0600070205080204" pitchFamily="34" charset="-128"/>
              </a:rPr>
              <a:t>保護者の心情に寄り添いながら行う支援（きょうだい・家族も）</a:t>
            </a:r>
            <a:endParaRPr kumimoji="1" lang="en-US" altLang="ja-JP" sz="2800" dirty="0">
              <a:latin typeface="MS PGothic" panose="020B0600070205080204" pitchFamily="34" charset="-128"/>
              <a:ea typeface="MS PGothic" panose="020B0600070205080204" pitchFamily="34" charset="-128"/>
            </a:endParaRPr>
          </a:p>
          <a:p>
            <a:pPr marL="314325" indent="-314325">
              <a:buNone/>
            </a:pPr>
            <a:r>
              <a:rPr lang="ja-JP" altLang="en-US" sz="2800">
                <a:latin typeface="MS PGothic" panose="020B0600070205080204" pitchFamily="34" charset="-128"/>
                <a:ea typeface="MS PGothic" panose="020B0600070205080204" pitchFamily="34" charset="-128"/>
              </a:rPr>
              <a:t>・</a:t>
            </a:r>
            <a:r>
              <a:rPr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短いサイクルで変化するライフステージに応じた切れ目のない支援（先を見据えた支援、移行支援、地域との連携支援）</a:t>
            </a:r>
            <a:endParaRPr kumimoji="1" lang="en-US" altLang="ja-JP" sz="28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3</a:t>
            </a:fld>
            <a:endParaRPr lang="en-US" altLang="ja-JP" sz="2000" dirty="0">
              <a:solidFill>
                <a:srgbClr val="000000"/>
              </a:solidFill>
            </a:endParaRPr>
          </a:p>
        </p:txBody>
      </p:sp>
    </p:spTree>
    <p:extLst>
      <p:ext uri="{BB962C8B-B14F-4D97-AF65-F5344CB8AC3E}">
        <p14:creationId xmlns:p14="http://schemas.microsoft.com/office/powerpoint/2010/main" val="753559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下矢印 30">
            <a:extLst>
              <a:ext uri="{FF2B5EF4-FFF2-40B4-BE49-F238E27FC236}">
                <a16:creationId xmlns:a16="http://schemas.microsoft.com/office/drawing/2014/main" id="{6187B8D7-3978-F2F2-185E-EDF15D983B91}"/>
              </a:ext>
            </a:extLst>
          </p:cNvPr>
          <p:cNvSpPr/>
          <p:nvPr/>
        </p:nvSpPr>
        <p:spPr bwMode="auto">
          <a:xfrm>
            <a:off x="1597113" y="3060938"/>
            <a:ext cx="360040" cy="3333333"/>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 name="スライド番号プレースホルダー 1"/>
          <p:cNvSpPr>
            <a:spLocks noGrp="1"/>
          </p:cNvSpPr>
          <p:nvPr>
            <p:ph type="sldNum" sz="quarter" idx="12"/>
          </p:nvPr>
        </p:nvSpPr>
        <p:spPr>
          <a:xfrm>
            <a:off x="7538144" y="6448251"/>
            <a:ext cx="2311400" cy="365125"/>
          </a:xfrm>
        </p:spPr>
        <p:txBody>
          <a:bodyPr/>
          <a:lstStyle/>
          <a:p>
            <a:pPr>
              <a:defRPr/>
            </a:pPr>
            <a:fld id="{E6920193-7F62-4B0F-A26E-3C036304FC06}" type="slidenum">
              <a:rPr lang="en-US" altLang="ja-JP" sz="2000" smtClean="0">
                <a:solidFill>
                  <a:srgbClr val="000000"/>
                </a:solidFill>
              </a:rPr>
              <a:pPr>
                <a:defRPr/>
              </a:pPr>
              <a:t>39</a:t>
            </a:fld>
            <a:endParaRPr lang="en-US" altLang="ja-JP" sz="2000" dirty="0">
              <a:solidFill>
                <a:srgbClr val="000000"/>
              </a:solidFill>
            </a:endParaRPr>
          </a:p>
        </p:txBody>
      </p:sp>
      <p:sp>
        <p:nvSpPr>
          <p:cNvPr id="10" name="テキスト ボックス 9">
            <a:extLst>
              <a:ext uri="{FF2B5EF4-FFF2-40B4-BE49-F238E27FC236}">
                <a16:creationId xmlns:a16="http://schemas.microsoft.com/office/drawing/2014/main" id="{0F66C667-4CB0-0BD9-8C05-15608E7CDF65}"/>
              </a:ext>
            </a:extLst>
          </p:cNvPr>
          <p:cNvSpPr txBox="1"/>
          <p:nvPr/>
        </p:nvSpPr>
        <p:spPr>
          <a:xfrm>
            <a:off x="893763" y="809221"/>
            <a:ext cx="2435282" cy="584775"/>
          </a:xfrm>
          <a:prstGeom prst="rect">
            <a:avLst/>
          </a:prstGeom>
          <a:noFill/>
          <a:ln>
            <a:solidFill>
              <a:schemeClr val="tx1"/>
            </a:solidFill>
          </a:ln>
        </p:spPr>
        <p:txBody>
          <a:bodyPr wrap="none" rtlCol="0">
            <a:spAutoFit/>
          </a:bodyPr>
          <a:lstStyle/>
          <a:p>
            <a:r>
              <a:rPr kumimoji="1" lang="ja-JP" altLang="en-US" sz="3200">
                <a:solidFill>
                  <a:srgbClr val="FF0000"/>
                </a:solidFill>
              </a:rPr>
              <a:t>こども基本法</a:t>
            </a:r>
          </a:p>
        </p:txBody>
      </p:sp>
      <p:sp>
        <p:nvSpPr>
          <p:cNvPr id="11" name="テキスト ボックス 10">
            <a:extLst>
              <a:ext uri="{FF2B5EF4-FFF2-40B4-BE49-F238E27FC236}">
                <a16:creationId xmlns:a16="http://schemas.microsoft.com/office/drawing/2014/main" id="{F12D24F4-F259-5ABB-3DAD-81F397BC8372}"/>
              </a:ext>
            </a:extLst>
          </p:cNvPr>
          <p:cNvSpPr txBox="1"/>
          <p:nvPr/>
        </p:nvSpPr>
        <p:spPr>
          <a:xfrm>
            <a:off x="472458" y="2580346"/>
            <a:ext cx="1795684" cy="523220"/>
          </a:xfrm>
          <a:prstGeom prst="rect">
            <a:avLst/>
          </a:prstGeom>
          <a:noFill/>
        </p:spPr>
        <p:txBody>
          <a:bodyPr wrap="none" rtlCol="0">
            <a:spAutoFit/>
          </a:bodyPr>
          <a:lstStyle/>
          <a:p>
            <a:r>
              <a:rPr kumimoji="1" lang="ja-JP" altLang="en-US" sz="2800" u="sng">
                <a:solidFill>
                  <a:srgbClr val="FF0000"/>
                </a:solidFill>
              </a:rPr>
              <a:t>こども大綱</a:t>
            </a:r>
          </a:p>
        </p:txBody>
      </p:sp>
      <p:sp>
        <p:nvSpPr>
          <p:cNvPr id="12" name="テキスト ボックス 11">
            <a:extLst>
              <a:ext uri="{FF2B5EF4-FFF2-40B4-BE49-F238E27FC236}">
                <a16:creationId xmlns:a16="http://schemas.microsoft.com/office/drawing/2014/main" id="{8D75F3DC-1C6A-3269-4FC0-9DE11771962C}"/>
              </a:ext>
            </a:extLst>
          </p:cNvPr>
          <p:cNvSpPr txBox="1"/>
          <p:nvPr/>
        </p:nvSpPr>
        <p:spPr>
          <a:xfrm>
            <a:off x="5608966" y="1454431"/>
            <a:ext cx="2872902" cy="523220"/>
          </a:xfrm>
          <a:prstGeom prst="rect">
            <a:avLst/>
          </a:prstGeom>
          <a:noFill/>
        </p:spPr>
        <p:txBody>
          <a:bodyPr wrap="none" rtlCol="0">
            <a:spAutoFit/>
          </a:bodyPr>
          <a:lstStyle/>
          <a:p>
            <a:r>
              <a:rPr kumimoji="1" lang="ja-JP" altLang="en-US" sz="2800" u="sng"/>
              <a:t>こども家庭審議会</a:t>
            </a:r>
            <a:endParaRPr kumimoji="1" lang="en-US" altLang="ja-JP" sz="2800" u="sng" dirty="0"/>
          </a:p>
        </p:txBody>
      </p:sp>
      <p:sp>
        <p:nvSpPr>
          <p:cNvPr id="13" name="テキスト ボックス 12">
            <a:extLst>
              <a:ext uri="{FF2B5EF4-FFF2-40B4-BE49-F238E27FC236}">
                <a16:creationId xmlns:a16="http://schemas.microsoft.com/office/drawing/2014/main" id="{C00754B7-CE42-9DC6-650D-44424EF3954C}"/>
              </a:ext>
            </a:extLst>
          </p:cNvPr>
          <p:cNvSpPr txBox="1"/>
          <p:nvPr/>
        </p:nvSpPr>
        <p:spPr>
          <a:xfrm>
            <a:off x="472458" y="1446995"/>
            <a:ext cx="3231975" cy="523220"/>
          </a:xfrm>
          <a:prstGeom prst="rect">
            <a:avLst/>
          </a:prstGeom>
          <a:noFill/>
        </p:spPr>
        <p:txBody>
          <a:bodyPr wrap="none" rtlCol="0">
            <a:spAutoFit/>
          </a:bodyPr>
          <a:lstStyle/>
          <a:p>
            <a:r>
              <a:rPr kumimoji="1" lang="ja-JP" altLang="en-US" sz="2800" u="sng"/>
              <a:t>こども政策推進会議</a:t>
            </a:r>
          </a:p>
        </p:txBody>
      </p:sp>
      <p:sp>
        <p:nvSpPr>
          <p:cNvPr id="14" name="テキスト ボックス 13">
            <a:extLst>
              <a:ext uri="{FF2B5EF4-FFF2-40B4-BE49-F238E27FC236}">
                <a16:creationId xmlns:a16="http://schemas.microsoft.com/office/drawing/2014/main" id="{AC05EB60-5D03-23BC-0F18-90B1FFAD498C}"/>
              </a:ext>
            </a:extLst>
          </p:cNvPr>
          <p:cNvSpPr txBox="1"/>
          <p:nvPr/>
        </p:nvSpPr>
        <p:spPr>
          <a:xfrm>
            <a:off x="5460729" y="851324"/>
            <a:ext cx="3666388" cy="584775"/>
          </a:xfrm>
          <a:prstGeom prst="rect">
            <a:avLst/>
          </a:prstGeom>
          <a:noFill/>
          <a:ln>
            <a:solidFill>
              <a:schemeClr val="tx1"/>
            </a:solidFill>
          </a:ln>
        </p:spPr>
        <p:txBody>
          <a:bodyPr wrap="none" rtlCol="0">
            <a:spAutoFit/>
          </a:bodyPr>
          <a:lstStyle/>
          <a:p>
            <a:r>
              <a:rPr kumimoji="1" lang="ja-JP" altLang="en-US" sz="3200">
                <a:solidFill>
                  <a:srgbClr val="FF0000"/>
                </a:solidFill>
              </a:rPr>
              <a:t>こども家庭庁</a:t>
            </a:r>
            <a:r>
              <a:rPr kumimoji="1" lang="ja-JP" altLang="en-US" sz="3200"/>
              <a:t>設置法</a:t>
            </a:r>
          </a:p>
        </p:txBody>
      </p:sp>
      <p:sp>
        <p:nvSpPr>
          <p:cNvPr id="15" name="テキスト ボックス 14">
            <a:extLst>
              <a:ext uri="{FF2B5EF4-FFF2-40B4-BE49-F238E27FC236}">
                <a16:creationId xmlns:a16="http://schemas.microsoft.com/office/drawing/2014/main" id="{A0958A8F-1861-4971-198F-67FA0DE2B8C6}"/>
              </a:ext>
            </a:extLst>
          </p:cNvPr>
          <p:cNvSpPr txBox="1"/>
          <p:nvPr/>
        </p:nvSpPr>
        <p:spPr>
          <a:xfrm>
            <a:off x="6145170" y="1922165"/>
            <a:ext cx="3462807" cy="830997"/>
          </a:xfrm>
          <a:prstGeom prst="rect">
            <a:avLst/>
          </a:prstGeom>
          <a:noFill/>
        </p:spPr>
        <p:txBody>
          <a:bodyPr wrap="none" rtlCol="0">
            <a:spAutoFit/>
          </a:bodyPr>
          <a:lstStyle/>
          <a:p>
            <a:r>
              <a:rPr kumimoji="1" lang="ja-JP" altLang="en-US" sz="2400"/>
              <a:t>・各分科会</a:t>
            </a:r>
            <a:endParaRPr kumimoji="1" lang="en-US" altLang="ja-JP" sz="2400" dirty="0"/>
          </a:p>
          <a:p>
            <a:r>
              <a:rPr lang="ja-JP" altLang="en-US" sz="2400"/>
              <a:t>・</a:t>
            </a:r>
            <a:r>
              <a:rPr lang="ja-JP" altLang="en-US" sz="2400">
                <a:solidFill>
                  <a:srgbClr val="FF0000"/>
                </a:solidFill>
              </a:rPr>
              <a:t>各部会</a:t>
            </a:r>
            <a:r>
              <a:rPr kumimoji="1" lang="ja-JP" altLang="en-US" sz="2000">
                <a:solidFill>
                  <a:srgbClr val="FF0000"/>
                </a:solidFill>
              </a:rPr>
              <a:t>　（指針、ビジョン等）</a:t>
            </a:r>
          </a:p>
        </p:txBody>
      </p:sp>
      <p:sp>
        <p:nvSpPr>
          <p:cNvPr id="16" name="下矢印 15">
            <a:extLst>
              <a:ext uri="{FF2B5EF4-FFF2-40B4-BE49-F238E27FC236}">
                <a16:creationId xmlns:a16="http://schemas.microsoft.com/office/drawing/2014/main" id="{E676EAE9-C6A1-F452-4888-CC1E5B2D2AB5}"/>
              </a:ext>
            </a:extLst>
          </p:cNvPr>
          <p:cNvSpPr/>
          <p:nvPr/>
        </p:nvSpPr>
        <p:spPr bwMode="auto">
          <a:xfrm>
            <a:off x="925239" y="1992659"/>
            <a:ext cx="360040" cy="587687"/>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8" name="テキスト ボックス 17">
            <a:extLst>
              <a:ext uri="{FF2B5EF4-FFF2-40B4-BE49-F238E27FC236}">
                <a16:creationId xmlns:a16="http://schemas.microsoft.com/office/drawing/2014/main" id="{ACEEA517-685C-9381-E5CA-CCBEAFE0FCC6}"/>
              </a:ext>
            </a:extLst>
          </p:cNvPr>
          <p:cNvSpPr txBox="1"/>
          <p:nvPr/>
        </p:nvSpPr>
        <p:spPr>
          <a:xfrm>
            <a:off x="456143" y="4363058"/>
            <a:ext cx="2872902" cy="523220"/>
          </a:xfrm>
          <a:prstGeom prst="rect">
            <a:avLst/>
          </a:prstGeom>
          <a:solidFill>
            <a:schemeClr val="bg1"/>
          </a:solidFill>
        </p:spPr>
        <p:txBody>
          <a:bodyPr wrap="none" rtlCol="0">
            <a:spAutoFit/>
          </a:bodyPr>
          <a:lstStyle/>
          <a:p>
            <a:r>
              <a:rPr kumimoji="1" lang="ja-JP" altLang="en-US" sz="2800" u="sng"/>
              <a:t>こども白書</a:t>
            </a:r>
            <a:r>
              <a:rPr kumimoji="1" lang="ja-JP" altLang="en-US" sz="2800"/>
              <a:t>（年次）</a:t>
            </a:r>
          </a:p>
        </p:txBody>
      </p:sp>
      <p:sp>
        <p:nvSpPr>
          <p:cNvPr id="20" name="テキスト ボックス 19">
            <a:extLst>
              <a:ext uri="{FF2B5EF4-FFF2-40B4-BE49-F238E27FC236}">
                <a16:creationId xmlns:a16="http://schemas.microsoft.com/office/drawing/2014/main" id="{B11FE3E0-1636-842F-FE8D-028D10669902}"/>
              </a:ext>
            </a:extLst>
          </p:cNvPr>
          <p:cNvSpPr txBox="1"/>
          <p:nvPr/>
        </p:nvSpPr>
        <p:spPr>
          <a:xfrm>
            <a:off x="456143" y="3602507"/>
            <a:ext cx="4780476" cy="523220"/>
          </a:xfrm>
          <a:prstGeom prst="rect">
            <a:avLst/>
          </a:prstGeom>
          <a:solidFill>
            <a:schemeClr val="bg1"/>
          </a:solidFill>
        </p:spPr>
        <p:txBody>
          <a:bodyPr wrap="none" rtlCol="0">
            <a:spAutoFit/>
          </a:bodyPr>
          <a:lstStyle/>
          <a:p>
            <a:r>
              <a:rPr kumimoji="1" lang="ja-JP" altLang="en-US" sz="2800" u="sng"/>
              <a:t>こどもまんなか実行計画</a:t>
            </a:r>
            <a:r>
              <a:rPr kumimoji="1" lang="ja-JP" altLang="en-US" sz="2800"/>
              <a:t>（</a:t>
            </a:r>
            <a:r>
              <a:rPr kumimoji="1" lang="en-US" altLang="ja-JP" sz="2800" dirty="0"/>
              <a:t>5</a:t>
            </a:r>
            <a:r>
              <a:rPr kumimoji="1" lang="ja-JP" altLang="en-US" sz="2800"/>
              <a:t>年）</a:t>
            </a:r>
          </a:p>
        </p:txBody>
      </p:sp>
      <p:sp>
        <p:nvSpPr>
          <p:cNvPr id="21" name="下矢印 20">
            <a:extLst>
              <a:ext uri="{FF2B5EF4-FFF2-40B4-BE49-F238E27FC236}">
                <a16:creationId xmlns:a16="http://schemas.microsoft.com/office/drawing/2014/main" id="{431D875B-4A3E-A2CA-BD4C-EBF8A3F57CD2}"/>
              </a:ext>
            </a:extLst>
          </p:cNvPr>
          <p:cNvSpPr/>
          <p:nvPr/>
        </p:nvSpPr>
        <p:spPr bwMode="auto">
          <a:xfrm>
            <a:off x="925239" y="3065074"/>
            <a:ext cx="360040" cy="506698"/>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2" name="下矢印 21">
            <a:extLst>
              <a:ext uri="{FF2B5EF4-FFF2-40B4-BE49-F238E27FC236}">
                <a16:creationId xmlns:a16="http://schemas.microsoft.com/office/drawing/2014/main" id="{11709448-4B64-B304-9679-68B25300652A}"/>
              </a:ext>
            </a:extLst>
          </p:cNvPr>
          <p:cNvSpPr/>
          <p:nvPr/>
        </p:nvSpPr>
        <p:spPr bwMode="auto">
          <a:xfrm rot="10800000">
            <a:off x="3149025" y="2008027"/>
            <a:ext cx="360040" cy="1579112"/>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5" name="テキスト ボックス 24">
            <a:extLst>
              <a:ext uri="{FF2B5EF4-FFF2-40B4-BE49-F238E27FC236}">
                <a16:creationId xmlns:a16="http://schemas.microsoft.com/office/drawing/2014/main" id="{8B0B7D64-E1AB-2895-98B7-318C5163E1E9}"/>
              </a:ext>
            </a:extLst>
          </p:cNvPr>
          <p:cNvSpPr txBox="1"/>
          <p:nvPr/>
        </p:nvSpPr>
        <p:spPr>
          <a:xfrm>
            <a:off x="5621789" y="3364181"/>
            <a:ext cx="3231975" cy="523220"/>
          </a:xfrm>
          <a:prstGeom prst="rect">
            <a:avLst/>
          </a:prstGeom>
          <a:noFill/>
        </p:spPr>
        <p:txBody>
          <a:bodyPr wrap="none" rtlCol="0">
            <a:spAutoFit/>
          </a:bodyPr>
          <a:lstStyle/>
          <a:p>
            <a:r>
              <a:rPr kumimoji="1" lang="ja-JP" altLang="en-US" sz="2800" u="sng"/>
              <a:t>こども家庭庁内組織</a:t>
            </a:r>
          </a:p>
        </p:txBody>
      </p:sp>
      <p:sp>
        <p:nvSpPr>
          <p:cNvPr id="26" name="テキスト ボックス 25">
            <a:extLst>
              <a:ext uri="{FF2B5EF4-FFF2-40B4-BE49-F238E27FC236}">
                <a16:creationId xmlns:a16="http://schemas.microsoft.com/office/drawing/2014/main" id="{3FC2F1F2-93F3-6A2D-06F7-77E0A243F4F0}"/>
              </a:ext>
            </a:extLst>
          </p:cNvPr>
          <p:cNvSpPr txBox="1"/>
          <p:nvPr/>
        </p:nvSpPr>
        <p:spPr>
          <a:xfrm>
            <a:off x="6145170" y="4073602"/>
            <a:ext cx="2185214" cy="1200329"/>
          </a:xfrm>
          <a:prstGeom prst="rect">
            <a:avLst/>
          </a:prstGeom>
          <a:noFill/>
        </p:spPr>
        <p:txBody>
          <a:bodyPr wrap="none" rtlCol="0">
            <a:spAutoFit/>
          </a:bodyPr>
          <a:lstStyle/>
          <a:p>
            <a:r>
              <a:rPr kumimoji="1" lang="ja-JP" altLang="en-US" sz="2400"/>
              <a:t>・企画調整部門</a:t>
            </a:r>
            <a:endParaRPr kumimoji="1" lang="en-US" altLang="ja-JP" sz="2400" dirty="0"/>
          </a:p>
          <a:p>
            <a:r>
              <a:rPr lang="ja-JP" altLang="en-US" sz="2400"/>
              <a:t>・育成部門</a:t>
            </a:r>
            <a:endParaRPr lang="en-US" altLang="ja-JP" sz="2400" dirty="0"/>
          </a:p>
          <a:p>
            <a:r>
              <a:rPr kumimoji="1" lang="ja-JP" altLang="en-US" sz="2400"/>
              <a:t>・支援部門</a:t>
            </a:r>
            <a:endParaRPr kumimoji="1" lang="ja-JP" altLang="en-US" sz="1800"/>
          </a:p>
        </p:txBody>
      </p:sp>
      <p:sp>
        <p:nvSpPr>
          <p:cNvPr id="27" name="テキスト ボックス 26">
            <a:extLst>
              <a:ext uri="{FF2B5EF4-FFF2-40B4-BE49-F238E27FC236}">
                <a16:creationId xmlns:a16="http://schemas.microsoft.com/office/drawing/2014/main" id="{511671CA-177C-5DEA-F692-687A92E595DE}"/>
              </a:ext>
            </a:extLst>
          </p:cNvPr>
          <p:cNvSpPr txBox="1"/>
          <p:nvPr/>
        </p:nvSpPr>
        <p:spPr>
          <a:xfrm>
            <a:off x="5548453" y="3791501"/>
            <a:ext cx="3743332" cy="400110"/>
          </a:xfrm>
          <a:prstGeom prst="rect">
            <a:avLst/>
          </a:prstGeom>
          <a:noFill/>
        </p:spPr>
        <p:txBody>
          <a:bodyPr wrap="none" rtlCol="0">
            <a:spAutoFit/>
          </a:bodyPr>
          <a:lstStyle/>
          <a:p>
            <a:r>
              <a:rPr kumimoji="1" lang="ja-JP" altLang="en-US" sz="2000"/>
              <a:t>（具体的な施策の立案・実施等）</a:t>
            </a:r>
          </a:p>
        </p:txBody>
      </p:sp>
      <p:sp>
        <p:nvSpPr>
          <p:cNvPr id="29" name="テキスト ボックス 28">
            <a:extLst>
              <a:ext uri="{FF2B5EF4-FFF2-40B4-BE49-F238E27FC236}">
                <a16:creationId xmlns:a16="http://schemas.microsoft.com/office/drawing/2014/main" id="{67DFAEFA-F90A-59C3-7B51-9640230352C1}"/>
              </a:ext>
            </a:extLst>
          </p:cNvPr>
          <p:cNvSpPr txBox="1"/>
          <p:nvPr/>
        </p:nvSpPr>
        <p:spPr>
          <a:xfrm>
            <a:off x="942874" y="5669769"/>
            <a:ext cx="8060209" cy="584775"/>
          </a:xfrm>
          <a:prstGeom prst="rect">
            <a:avLst/>
          </a:prstGeom>
          <a:noFill/>
          <a:ln>
            <a:solidFill>
              <a:schemeClr val="tx1"/>
            </a:solidFill>
          </a:ln>
        </p:spPr>
        <p:txBody>
          <a:bodyPr wrap="square" rtlCol="0">
            <a:spAutoFit/>
          </a:bodyPr>
          <a:lstStyle/>
          <a:p>
            <a:pPr algn="ctr"/>
            <a:r>
              <a:rPr kumimoji="1" lang="ja-JP" altLang="en-US" sz="3200"/>
              <a:t>都道府県・市町村</a:t>
            </a:r>
          </a:p>
        </p:txBody>
      </p:sp>
      <p:sp>
        <p:nvSpPr>
          <p:cNvPr id="30" name="テキスト ボックス 29">
            <a:extLst>
              <a:ext uri="{FF2B5EF4-FFF2-40B4-BE49-F238E27FC236}">
                <a16:creationId xmlns:a16="http://schemas.microsoft.com/office/drawing/2014/main" id="{C523187C-A6BE-BEB4-F177-5CC1AB7B6E20}"/>
              </a:ext>
            </a:extLst>
          </p:cNvPr>
          <p:cNvSpPr txBox="1"/>
          <p:nvPr/>
        </p:nvSpPr>
        <p:spPr>
          <a:xfrm>
            <a:off x="592600" y="6312681"/>
            <a:ext cx="3231975" cy="523220"/>
          </a:xfrm>
          <a:prstGeom prst="rect">
            <a:avLst/>
          </a:prstGeom>
          <a:noFill/>
        </p:spPr>
        <p:txBody>
          <a:bodyPr wrap="none" rtlCol="0">
            <a:spAutoFit/>
          </a:bodyPr>
          <a:lstStyle/>
          <a:p>
            <a:r>
              <a:rPr kumimoji="1" lang="ja-JP" altLang="en-US" sz="2800"/>
              <a:t>都道府県こども計画</a:t>
            </a:r>
          </a:p>
        </p:txBody>
      </p:sp>
      <p:sp>
        <p:nvSpPr>
          <p:cNvPr id="32" name="テキスト ボックス 31">
            <a:extLst>
              <a:ext uri="{FF2B5EF4-FFF2-40B4-BE49-F238E27FC236}">
                <a16:creationId xmlns:a16="http://schemas.microsoft.com/office/drawing/2014/main" id="{FF042D1C-D133-17D3-DD41-144F2A3175D2}"/>
              </a:ext>
            </a:extLst>
          </p:cNvPr>
          <p:cNvSpPr txBox="1"/>
          <p:nvPr/>
        </p:nvSpPr>
        <p:spPr>
          <a:xfrm>
            <a:off x="5313040" y="6320428"/>
            <a:ext cx="2872902" cy="523220"/>
          </a:xfrm>
          <a:prstGeom prst="rect">
            <a:avLst/>
          </a:prstGeom>
          <a:noFill/>
        </p:spPr>
        <p:txBody>
          <a:bodyPr wrap="none" rtlCol="0">
            <a:spAutoFit/>
          </a:bodyPr>
          <a:lstStyle/>
          <a:p>
            <a:r>
              <a:rPr kumimoji="1" lang="ja-JP" altLang="en-US" sz="2800"/>
              <a:t>市町村こども計画</a:t>
            </a:r>
          </a:p>
        </p:txBody>
      </p:sp>
      <p:sp>
        <p:nvSpPr>
          <p:cNvPr id="33" name="左右矢印 32">
            <a:extLst>
              <a:ext uri="{FF2B5EF4-FFF2-40B4-BE49-F238E27FC236}">
                <a16:creationId xmlns:a16="http://schemas.microsoft.com/office/drawing/2014/main" id="{EB39C716-234B-81EB-5901-88F754AEEF4E}"/>
              </a:ext>
            </a:extLst>
          </p:cNvPr>
          <p:cNvSpPr/>
          <p:nvPr/>
        </p:nvSpPr>
        <p:spPr bwMode="auto">
          <a:xfrm>
            <a:off x="4012169" y="1618513"/>
            <a:ext cx="1224450" cy="374146"/>
          </a:xfrm>
          <a:prstGeom prst="leftRight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6" name="下矢印 35">
            <a:extLst>
              <a:ext uri="{FF2B5EF4-FFF2-40B4-BE49-F238E27FC236}">
                <a16:creationId xmlns:a16="http://schemas.microsoft.com/office/drawing/2014/main" id="{479D81FA-1C83-5364-EC8D-DE16AA8250CD}"/>
              </a:ext>
            </a:extLst>
          </p:cNvPr>
          <p:cNvSpPr/>
          <p:nvPr/>
        </p:nvSpPr>
        <p:spPr bwMode="auto">
          <a:xfrm rot="16200000">
            <a:off x="4379808" y="5880101"/>
            <a:ext cx="360040" cy="1388382"/>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7" name="テキスト ボックス 36">
            <a:extLst>
              <a:ext uri="{FF2B5EF4-FFF2-40B4-BE49-F238E27FC236}">
                <a16:creationId xmlns:a16="http://schemas.microsoft.com/office/drawing/2014/main" id="{5CA1A79B-27B0-EBCE-E758-7453A5754EAC}"/>
              </a:ext>
            </a:extLst>
          </p:cNvPr>
          <p:cNvSpPr txBox="1"/>
          <p:nvPr/>
        </p:nvSpPr>
        <p:spPr>
          <a:xfrm>
            <a:off x="1957153" y="44425"/>
            <a:ext cx="5971507" cy="646331"/>
          </a:xfrm>
          <a:prstGeom prst="rect">
            <a:avLst/>
          </a:prstGeom>
          <a:noFill/>
        </p:spPr>
        <p:txBody>
          <a:bodyPr wrap="none" rtlCol="0">
            <a:spAutoFit/>
          </a:bodyPr>
          <a:lstStyle/>
          <a:p>
            <a:pPr algn="ctr"/>
            <a:r>
              <a:rPr lang="ja-JP" altLang="en-US" sz="3600" u="sng"/>
              <a:t>法令と施策との関係（概略図）</a:t>
            </a:r>
            <a:endParaRPr kumimoji="1" lang="ja-JP" altLang="en-US" sz="3600" u="sng"/>
          </a:p>
        </p:txBody>
      </p:sp>
      <p:sp>
        <p:nvSpPr>
          <p:cNvPr id="38" name="テキスト ボックス 37">
            <a:extLst>
              <a:ext uri="{FF2B5EF4-FFF2-40B4-BE49-F238E27FC236}">
                <a16:creationId xmlns:a16="http://schemas.microsoft.com/office/drawing/2014/main" id="{7AA93654-3D88-1C07-02CC-06DF78F755E6}"/>
              </a:ext>
            </a:extLst>
          </p:cNvPr>
          <p:cNvSpPr txBox="1"/>
          <p:nvPr/>
        </p:nvSpPr>
        <p:spPr>
          <a:xfrm>
            <a:off x="2611392" y="2735750"/>
            <a:ext cx="1454244" cy="369332"/>
          </a:xfrm>
          <a:prstGeom prst="rect">
            <a:avLst/>
          </a:prstGeom>
          <a:noFill/>
        </p:spPr>
        <p:txBody>
          <a:bodyPr wrap="none" rtlCol="0">
            <a:spAutoFit/>
          </a:bodyPr>
          <a:lstStyle/>
          <a:p>
            <a:r>
              <a:rPr kumimoji="1" lang="ja-JP" altLang="en-US" sz="1800">
                <a:solidFill>
                  <a:srgbClr val="0000CC"/>
                </a:solidFill>
              </a:rPr>
              <a:t>（評価・改善）</a:t>
            </a:r>
          </a:p>
        </p:txBody>
      </p:sp>
      <p:sp>
        <p:nvSpPr>
          <p:cNvPr id="39" name="下矢印 38">
            <a:extLst>
              <a:ext uri="{FF2B5EF4-FFF2-40B4-BE49-F238E27FC236}">
                <a16:creationId xmlns:a16="http://schemas.microsoft.com/office/drawing/2014/main" id="{47057617-57C1-602A-2FF7-24FFB209C25C}"/>
              </a:ext>
            </a:extLst>
          </p:cNvPr>
          <p:cNvSpPr/>
          <p:nvPr/>
        </p:nvSpPr>
        <p:spPr bwMode="auto">
          <a:xfrm>
            <a:off x="6865397" y="5291440"/>
            <a:ext cx="360040" cy="412623"/>
          </a:xfrm>
          <a:prstGeom prst="downArrow">
            <a:avLst/>
          </a:prstGeom>
          <a:solidFill>
            <a:schemeClr val="accent5"/>
          </a:solidFill>
          <a:ln w="19050" cap="flat" cmpd="sng" algn="ctr">
            <a:solidFill>
              <a:srgbClr val="0000CC"/>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888966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4572" y="765046"/>
            <a:ext cx="9650615" cy="6036776"/>
          </a:xfrm>
          <a:prstGeom prst="rect">
            <a:avLst/>
          </a:prstGeom>
        </p:spPr>
        <p:txBody>
          <a:bodyPr wrap="square">
            <a:noAutofit/>
          </a:bodyPr>
          <a:lstStyle/>
          <a:p>
            <a:pPr marL="228600" indent="-228600"/>
            <a:r>
              <a:rPr lang="ja-JP" altLang="en-US" sz="2800">
                <a:solidFill>
                  <a:srgbClr val="000000"/>
                </a:solidFill>
                <a:effectLst/>
                <a:latin typeface="Helvetica" pitchFamily="2" charset="0"/>
              </a:rPr>
              <a:t>・</a:t>
            </a:r>
            <a:r>
              <a:rPr lang="en-US" altLang="ja-JP" sz="2800" dirty="0">
                <a:solidFill>
                  <a:srgbClr val="000000"/>
                </a:solidFill>
                <a:effectLst/>
                <a:latin typeface="Helvetica" pitchFamily="2" charset="0"/>
              </a:rPr>
              <a:t> </a:t>
            </a:r>
            <a:r>
              <a:rPr lang="ja-JP" altLang="en-US" sz="2800">
                <a:solidFill>
                  <a:srgbClr val="000000"/>
                </a:solidFill>
                <a:effectLst/>
                <a:latin typeface="Helvetica" pitchFamily="2" charset="0"/>
              </a:rPr>
              <a:t>全てのこどもは大切にされ、基本的な人権が守られ、差別されないこと。</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全てのこどもは、大事に育てられ、生活が守られ、愛され、保護される権利が守られ、平等に教育を受けられること</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年齢や発達の程度により、自分に直接関係することに意見を言えたり、社会の様々な活動に参加できること</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全てのこどもは年齢や発達の程度に応じて、意見が尊重され、こどもの今とこれからにとって最もよいことが優先して考えられること</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子育ては家庭を基本としながら、そのサポートが十分に行われ、家庭で育つことが難しいこどもも、家庭と同様の環境が確保されること</a:t>
            </a:r>
          </a:p>
          <a:p>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家庭や子育てに夢を持ち、喜びを感じられる社会をつくること</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40</a:t>
            </a:fld>
            <a:endParaRPr lang="en-US" altLang="ja-JP" sz="2000" dirty="0">
              <a:solidFill>
                <a:srgbClr val="000000"/>
              </a:solidFill>
            </a:endParaRPr>
          </a:p>
        </p:txBody>
      </p:sp>
      <p:sp>
        <p:nvSpPr>
          <p:cNvPr id="5" name="正方形/長方形 4">
            <a:extLst>
              <a:ext uri="{FF2B5EF4-FFF2-40B4-BE49-F238E27FC236}">
                <a16:creationId xmlns:a16="http://schemas.microsoft.com/office/drawing/2014/main" id="{9A00592A-CE86-2C90-B979-CEE568771D48}"/>
              </a:ext>
            </a:extLst>
          </p:cNvPr>
          <p:cNvSpPr/>
          <p:nvPr/>
        </p:nvSpPr>
        <p:spPr>
          <a:xfrm>
            <a:off x="127692" y="40959"/>
            <a:ext cx="9650615" cy="800219"/>
          </a:xfrm>
          <a:prstGeom prst="rect">
            <a:avLst/>
          </a:prstGeom>
        </p:spPr>
        <p:txBody>
          <a:bodyPr wrap="square">
            <a:spAutoFit/>
          </a:bodyPr>
          <a:lstStyle/>
          <a:p>
            <a:pPr fontAlgn="base">
              <a:spcBef>
                <a:spcPct val="0"/>
              </a:spcBef>
              <a:spcAft>
                <a:spcPct val="0"/>
              </a:spcAft>
            </a:pPr>
            <a:r>
              <a:rPr lang="en-US" altLang="ja-JP" sz="3600" u="sng" dirty="0">
                <a:latin typeface="+mn-ea"/>
              </a:rPr>
              <a:t>①</a:t>
            </a:r>
            <a:r>
              <a:rPr lang="ja-JP" altLang="en-US" sz="3600" u="sng">
                <a:latin typeface="+mn-ea"/>
              </a:rPr>
              <a:t>こども施策の基本理念</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1366835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4572" y="765046"/>
            <a:ext cx="9650615" cy="6036776"/>
          </a:xfrm>
          <a:prstGeom prst="rect">
            <a:avLst/>
          </a:prstGeom>
        </p:spPr>
        <p:txBody>
          <a:bodyPr wrap="square">
            <a:noAutofit/>
          </a:bodyPr>
          <a:lstStyle/>
          <a:p>
            <a:pPr marL="228600" indent="-228600"/>
            <a:r>
              <a:rPr lang="ja-JP" altLang="en-US" sz="2800">
                <a:solidFill>
                  <a:srgbClr val="000000"/>
                </a:solidFill>
                <a:effectLst/>
                <a:latin typeface="Helvetica" pitchFamily="2" charset="0"/>
              </a:rPr>
              <a:t>・ </a:t>
            </a:r>
            <a:r>
              <a:rPr lang="ja-JP" altLang="en-US" sz="2800" u="sng">
                <a:solidFill>
                  <a:srgbClr val="000000"/>
                </a:solidFill>
                <a:effectLst/>
                <a:latin typeface="Helvetica" pitchFamily="2" charset="0"/>
              </a:rPr>
              <a:t>障害の特性を踏まえたニーズに応じた発達支援の提供</a:t>
            </a:r>
            <a:r>
              <a:rPr lang="ja-JP" altLang="en-US" sz="2800">
                <a:solidFill>
                  <a:srgbClr val="000000"/>
                </a:solidFill>
                <a:effectLst/>
                <a:latin typeface="Helvetica" pitchFamily="2" charset="0"/>
              </a:rPr>
              <a:t>（こどものウェルビーイングの向上、エンパワメントを前提とした支援）</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a:t>
            </a:r>
            <a:r>
              <a:rPr lang="ja-JP" altLang="en-US" sz="2800" u="sng">
                <a:solidFill>
                  <a:srgbClr val="000000"/>
                </a:solidFill>
                <a:effectLst/>
                <a:latin typeface="Helvetica" pitchFamily="2" charset="0"/>
              </a:rPr>
              <a:t>合理的配慮の提供</a:t>
            </a:r>
            <a:r>
              <a:rPr lang="ja-JP" altLang="en-US" sz="2800">
                <a:solidFill>
                  <a:srgbClr val="000000"/>
                </a:solidFill>
                <a:effectLst/>
                <a:latin typeface="Helvetica" pitchFamily="2" charset="0"/>
              </a:rPr>
              <a:t>（社会的なバリアを取り除くための対話・検討）</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a:t>
            </a:r>
            <a:r>
              <a:rPr lang="ja-JP" altLang="en-US" sz="2800" u="sng">
                <a:solidFill>
                  <a:srgbClr val="000000"/>
                </a:solidFill>
                <a:effectLst/>
                <a:latin typeface="Helvetica" pitchFamily="2" charset="0"/>
              </a:rPr>
              <a:t>家族支援の提供</a:t>
            </a:r>
            <a:r>
              <a:rPr lang="ja-JP" altLang="en-US" sz="2800">
                <a:solidFill>
                  <a:srgbClr val="000000"/>
                </a:solidFill>
                <a:effectLst/>
                <a:latin typeface="Helvetica" pitchFamily="2" charset="0"/>
              </a:rPr>
              <a:t>（家族のウェルビーイングの向上、エンパワメントを前提とした支援）</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a:t>
            </a:r>
            <a:r>
              <a:rPr lang="ja-JP" altLang="en-US" sz="2800" u="sng">
                <a:solidFill>
                  <a:srgbClr val="000000"/>
                </a:solidFill>
                <a:effectLst/>
                <a:latin typeface="Helvetica" pitchFamily="2" charset="0"/>
              </a:rPr>
              <a:t>地域社会への参加・包摂</a:t>
            </a:r>
            <a:r>
              <a:rPr lang="ja-JP" altLang="en-US" sz="2800">
                <a:solidFill>
                  <a:srgbClr val="000000"/>
                </a:solidFill>
                <a:effectLst/>
                <a:latin typeface="Helvetica" pitchFamily="2" charset="0"/>
              </a:rPr>
              <a:t>（インクルージョン）の推進（一般のこども施策との併行利用や移行に向けた支援、地域で暮らす他のこどもとの交流などの取組）</a:t>
            </a:r>
          </a:p>
          <a:p>
            <a:pPr marL="228600" indent="-228600"/>
            <a:r>
              <a:rPr lang="ja-JP" altLang="en-US" sz="2800">
                <a:solidFill>
                  <a:srgbClr val="000000"/>
                </a:solidFill>
                <a:latin typeface="Helvetica" pitchFamily="2" charset="0"/>
              </a:rPr>
              <a:t>・</a:t>
            </a:r>
            <a:r>
              <a:rPr lang="ja-JP" altLang="en-US" sz="2800">
                <a:solidFill>
                  <a:srgbClr val="000000"/>
                </a:solidFill>
                <a:effectLst/>
                <a:latin typeface="Helvetica" pitchFamily="2" charset="0"/>
              </a:rPr>
              <a:t> </a:t>
            </a:r>
            <a:r>
              <a:rPr lang="ja-JP" altLang="en-US" sz="2800" u="sng">
                <a:solidFill>
                  <a:srgbClr val="000000"/>
                </a:solidFill>
                <a:effectLst/>
                <a:latin typeface="Helvetica" pitchFamily="2" charset="0"/>
              </a:rPr>
              <a:t>事業所や関係機関と連携した切れ目のない支援の提供</a:t>
            </a:r>
            <a:r>
              <a:rPr lang="ja-JP" altLang="en-US" sz="2800">
                <a:solidFill>
                  <a:srgbClr val="000000"/>
                </a:solidFill>
                <a:effectLst/>
                <a:latin typeface="Helvetica" pitchFamily="2" charset="0"/>
              </a:rPr>
              <a:t>（関係機関や関係者の連携による切れ目のない一貫した支援を提供する体制の構築）</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41</a:t>
            </a:fld>
            <a:endParaRPr lang="en-US" altLang="ja-JP" sz="2000" dirty="0">
              <a:solidFill>
                <a:srgbClr val="000000"/>
              </a:solidFill>
            </a:endParaRPr>
          </a:p>
        </p:txBody>
      </p:sp>
      <p:sp>
        <p:nvSpPr>
          <p:cNvPr id="5" name="正方形/長方形 4">
            <a:extLst>
              <a:ext uri="{FF2B5EF4-FFF2-40B4-BE49-F238E27FC236}">
                <a16:creationId xmlns:a16="http://schemas.microsoft.com/office/drawing/2014/main" id="{9A00592A-CE86-2C90-B979-CEE568771D48}"/>
              </a:ext>
            </a:extLst>
          </p:cNvPr>
          <p:cNvSpPr/>
          <p:nvPr/>
        </p:nvSpPr>
        <p:spPr>
          <a:xfrm>
            <a:off x="127692" y="40959"/>
            <a:ext cx="9650615" cy="800219"/>
          </a:xfrm>
          <a:prstGeom prst="rect">
            <a:avLst/>
          </a:prstGeom>
        </p:spPr>
        <p:txBody>
          <a:bodyPr wrap="square">
            <a:spAutoFit/>
          </a:bodyPr>
          <a:lstStyle/>
          <a:p>
            <a:pPr fontAlgn="base">
              <a:spcBef>
                <a:spcPct val="0"/>
              </a:spcBef>
              <a:spcAft>
                <a:spcPct val="0"/>
              </a:spcAft>
            </a:pPr>
            <a:r>
              <a:rPr lang="en-US" altLang="ja-JP" sz="3600" u="sng" dirty="0">
                <a:latin typeface="+mn-ea"/>
              </a:rPr>
              <a:t>②</a:t>
            </a:r>
            <a:r>
              <a:rPr lang="ja-JP" altLang="en-US" sz="3600" u="sng">
                <a:latin typeface="+mn-ea"/>
              </a:rPr>
              <a:t>障害者支援の基本理念</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4265381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38144" y="6453336"/>
            <a:ext cx="2311400" cy="365125"/>
          </a:xfrm>
        </p:spPr>
        <p:txBody>
          <a:bodyPr/>
          <a:lstStyle/>
          <a:p>
            <a:pPr>
              <a:defRPr/>
            </a:pPr>
            <a:fld id="{E6920193-7F62-4B0F-A26E-3C036304FC06}" type="slidenum">
              <a:rPr lang="en-US" altLang="ja-JP" sz="2000" smtClean="0">
                <a:solidFill>
                  <a:srgbClr val="000000"/>
                </a:solidFill>
              </a:rPr>
              <a:pPr>
                <a:defRPr/>
              </a:pPr>
              <a:t>42</a:t>
            </a:fld>
            <a:endParaRPr lang="en-US" altLang="ja-JP" sz="2000">
              <a:solidFill>
                <a:srgbClr val="000000"/>
              </a:solidFill>
            </a:endParaRPr>
          </a:p>
        </p:txBody>
      </p:sp>
      <p:sp>
        <p:nvSpPr>
          <p:cNvPr id="4" name="Rectangle 3">
            <a:extLst>
              <a:ext uri="{FF2B5EF4-FFF2-40B4-BE49-F238E27FC236}">
                <a16:creationId xmlns:a16="http://schemas.microsoft.com/office/drawing/2014/main" id="{78C91443-FD58-C932-26EC-006198449CBC}"/>
              </a:ext>
            </a:extLst>
          </p:cNvPr>
          <p:cNvSpPr txBox="1">
            <a:spLocks noChangeArrowheads="1"/>
          </p:cNvSpPr>
          <p:nvPr/>
        </p:nvSpPr>
        <p:spPr bwMode="auto">
          <a:xfrm>
            <a:off x="29469" y="-27384"/>
            <a:ext cx="9965432" cy="6849729"/>
          </a:xfrm>
          <a:prstGeom prst="rect">
            <a:avLst/>
          </a:prstGeom>
          <a:noFill/>
          <a:ln w="9525">
            <a:noFill/>
            <a:miter lim="800000"/>
            <a:headEnd/>
            <a:tailEnd/>
          </a:ln>
        </p:spPr>
        <p:txBody>
          <a:bodyPr lIns="91399" tIns="45701" rIns="91399" bIns="45701"/>
          <a:lstStyle/>
          <a:p>
            <a:pPr>
              <a:spcBef>
                <a:spcPts val="1200"/>
              </a:spcBef>
            </a:pPr>
            <a:r>
              <a:rPr lang="ja-JP" altLang="en-US" sz="2800" dirty="0">
                <a:solidFill>
                  <a:srgbClr val="000000"/>
                </a:solidFill>
              </a:rPr>
              <a:t>　こども家庭審議会＜各種部会・分科会が設置され検討＞</a:t>
            </a:r>
            <a:endParaRPr lang="en-US" altLang="ja-JP" sz="2800" dirty="0">
              <a:solidFill>
                <a:srgbClr val="000000"/>
              </a:solidFill>
            </a:endParaRPr>
          </a:p>
          <a:p>
            <a:pPr>
              <a:spcBef>
                <a:spcPts val="0"/>
              </a:spcBef>
            </a:pPr>
            <a:endParaRPr lang="en-US" altLang="ja-JP" sz="900" dirty="0">
              <a:solidFill>
                <a:srgbClr val="000000"/>
              </a:solidFill>
            </a:endParaRPr>
          </a:p>
          <a:p>
            <a:pPr marL="1557338">
              <a:spcBef>
                <a:spcPts val="0"/>
              </a:spcBef>
            </a:pPr>
            <a:r>
              <a:rPr lang="ja-JP" altLang="en-US" sz="2700" dirty="0">
                <a:solidFill>
                  <a:srgbClr val="000000"/>
                </a:solidFill>
              </a:rPr>
              <a:t>基本政策部会</a:t>
            </a:r>
            <a:endParaRPr lang="en-US" altLang="ja-JP" sz="2700" dirty="0">
              <a:solidFill>
                <a:srgbClr val="000000"/>
              </a:solidFill>
            </a:endParaRPr>
          </a:p>
          <a:p>
            <a:pPr marL="1557338">
              <a:spcBef>
                <a:spcPts val="600"/>
              </a:spcBef>
            </a:pPr>
            <a:r>
              <a:rPr lang="ja-JP" altLang="en-US" sz="2700" u="sng" dirty="0">
                <a:solidFill>
                  <a:srgbClr val="0432FF"/>
                </a:solidFill>
              </a:rPr>
              <a:t>幼児期までのこどもの育ち部会</a:t>
            </a:r>
            <a:endParaRPr lang="en-US" altLang="ja-JP" sz="2700" u="sng" dirty="0">
              <a:solidFill>
                <a:srgbClr val="0432FF"/>
              </a:solidFill>
            </a:endParaRPr>
          </a:p>
          <a:p>
            <a:pPr marL="1919288" indent="-231775"/>
            <a:r>
              <a:rPr lang="en-US" altLang="ja-JP" sz="2000" dirty="0">
                <a:effectLst/>
                <a:highlight>
                  <a:srgbClr val="FFFFFF"/>
                </a:highlight>
              </a:rPr>
              <a:t>1 </a:t>
            </a:r>
            <a:r>
              <a:rPr lang="ja-JP" altLang="en-US" sz="2000" u="sng" dirty="0">
                <a:solidFill>
                  <a:srgbClr val="FF0000"/>
                </a:solidFill>
                <a:effectLst/>
                <a:highlight>
                  <a:srgbClr val="FFFFFF"/>
                </a:highlight>
              </a:rPr>
              <a:t>幼児期までのこどもの育ちに係る基本的な指針</a:t>
            </a:r>
            <a:r>
              <a:rPr lang="ja-JP" altLang="en-US" sz="2000" dirty="0">
                <a:effectLst/>
                <a:highlight>
                  <a:srgbClr val="FFFFFF"/>
                </a:highlight>
              </a:rPr>
              <a:t>の策定に関する調査審議 </a:t>
            </a:r>
            <a:endParaRPr lang="ja-JP" altLang="en-US" sz="6000" dirty="0">
              <a:effectLst/>
              <a:highlight>
                <a:srgbClr val="FFFFFF"/>
              </a:highlight>
            </a:endParaRPr>
          </a:p>
          <a:p>
            <a:pPr marL="1919288" indent="-231775"/>
            <a:r>
              <a:rPr lang="en-US" altLang="ja-JP" sz="2000" dirty="0">
                <a:effectLst/>
                <a:highlight>
                  <a:srgbClr val="FFFFFF"/>
                </a:highlight>
              </a:rPr>
              <a:t>2 </a:t>
            </a:r>
            <a:r>
              <a:rPr lang="ja-JP" altLang="en-US" sz="2000" dirty="0">
                <a:effectLst/>
                <a:highlight>
                  <a:srgbClr val="FFFFFF"/>
                </a:highlight>
              </a:rPr>
              <a:t>保育所保育指針、幼保連携型認定こども園教育・保育要領に関する調査審議</a:t>
            </a:r>
            <a:endParaRPr lang="en-US" altLang="ja-JP" sz="2000" dirty="0">
              <a:effectLst/>
              <a:highlight>
                <a:srgbClr val="FFFFFF"/>
              </a:highlight>
            </a:endParaRPr>
          </a:p>
          <a:p>
            <a:pPr marL="1919288" indent="-231775"/>
            <a:r>
              <a:rPr lang="en-US" altLang="ja-JP" sz="2000" dirty="0">
                <a:effectLst/>
                <a:highlight>
                  <a:srgbClr val="FFFFFF"/>
                </a:highlight>
              </a:rPr>
              <a:t>3 </a:t>
            </a:r>
            <a:r>
              <a:rPr lang="ja-JP" altLang="en-US" sz="2000" dirty="0">
                <a:effectLst/>
                <a:highlight>
                  <a:srgbClr val="FFFFFF"/>
                </a:highlight>
              </a:rPr>
              <a:t>その他こどもの育ちのサービスに関する調査審議等</a:t>
            </a:r>
            <a:r>
              <a:rPr lang="en-US" altLang="ja-JP" sz="2000" dirty="0">
                <a:effectLst/>
                <a:highlight>
                  <a:srgbClr val="FFFFFF"/>
                </a:highlight>
              </a:rPr>
              <a:t>(</a:t>
            </a:r>
            <a:r>
              <a:rPr lang="ja-JP" altLang="en-US" sz="2000" dirty="0">
                <a:effectLst/>
                <a:highlight>
                  <a:srgbClr val="FFFFFF"/>
                </a:highlight>
              </a:rPr>
              <a:t>こどもの預かりサービスの在り方に関する議論を含む。</a:t>
            </a:r>
            <a:r>
              <a:rPr lang="en-US" altLang="ja-JP" sz="2000" dirty="0">
                <a:effectLst/>
                <a:highlight>
                  <a:srgbClr val="FFFFFF"/>
                </a:highlight>
              </a:rPr>
              <a:t>) </a:t>
            </a:r>
            <a:endParaRPr lang="en-US" altLang="ja-JP" sz="3200" dirty="0">
              <a:solidFill>
                <a:srgbClr val="000000"/>
              </a:solidFill>
            </a:endParaRPr>
          </a:p>
          <a:p>
            <a:pPr marL="1557338">
              <a:spcBef>
                <a:spcPts val="600"/>
              </a:spcBef>
            </a:pPr>
            <a:r>
              <a:rPr lang="ja-JP" altLang="en-US" sz="2700" u="sng" dirty="0">
                <a:solidFill>
                  <a:srgbClr val="0432FF"/>
                </a:solidFill>
              </a:rPr>
              <a:t>こどもの居場所部会</a:t>
            </a:r>
            <a:endParaRPr lang="en-US" altLang="ja-JP" sz="2700" u="sng" dirty="0">
              <a:solidFill>
                <a:srgbClr val="0432FF"/>
              </a:solidFill>
            </a:endParaRPr>
          </a:p>
          <a:p>
            <a:pPr marL="1746250"/>
            <a:r>
              <a:rPr lang="en-US" altLang="ja-JP" sz="2000" dirty="0">
                <a:effectLst/>
                <a:highlight>
                  <a:srgbClr val="FFFFFF"/>
                </a:highlight>
              </a:rPr>
              <a:t>1 </a:t>
            </a:r>
            <a:r>
              <a:rPr lang="ja-JP" altLang="en-US" sz="2000" u="sng" dirty="0">
                <a:solidFill>
                  <a:srgbClr val="FF0000"/>
                </a:solidFill>
                <a:effectLst/>
                <a:highlight>
                  <a:srgbClr val="FFFFFF"/>
                </a:highlight>
              </a:rPr>
              <a:t>こどもの居場所づくりに関する指針</a:t>
            </a:r>
            <a:r>
              <a:rPr lang="ja-JP" altLang="en-US" sz="2000" dirty="0">
                <a:effectLst/>
                <a:highlight>
                  <a:srgbClr val="FFFFFF"/>
                </a:highlight>
              </a:rPr>
              <a:t>に関する調査審議 </a:t>
            </a:r>
            <a:endParaRPr lang="ja-JP" altLang="en-US" sz="6000" dirty="0">
              <a:effectLst/>
              <a:highlight>
                <a:srgbClr val="FFFFFF"/>
              </a:highlight>
            </a:endParaRPr>
          </a:p>
          <a:p>
            <a:pPr marL="1746250"/>
            <a:r>
              <a:rPr lang="en-US" altLang="ja-JP" sz="2000" dirty="0">
                <a:effectLst/>
                <a:highlight>
                  <a:srgbClr val="FFFFFF"/>
                </a:highlight>
              </a:rPr>
              <a:t>2 </a:t>
            </a:r>
            <a:r>
              <a:rPr lang="ja-JP" altLang="en-US" sz="2000" dirty="0">
                <a:effectLst/>
                <a:highlight>
                  <a:srgbClr val="FFFFFF"/>
                </a:highlight>
              </a:rPr>
              <a:t>放課後児童施策に係る調査審議 </a:t>
            </a:r>
            <a:endParaRPr lang="en-US" altLang="ja-JP" sz="2000" dirty="0">
              <a:effectLst/>
              <a:highlight>
                <a:srgbClr val="FFFFFF"/>
              </a:highlight>
            </a:endParaRPr>
          </a:p>
          <a:p>
            <a:pPr marL="1746250"/>
            <a:r>
              <a:rPr lang="en-US" altLang="ja-JP" sz="2000" dirty="0">
                <a:effectLst/>
                <a:highlight>
                  <a:srgbClr val="FFFFFF"/>
                </a:highlight>
              </a:rPr>
              <a:t>3 </a:t>
            </a:r>
            <a:r>
              <a:rPr lang="ja-JP" altLang="en-US" sz="2000" dirty="0">
                <a:effectLst/>
                <a:highlight>
                  <a:srgbClr val="FFFFFF"/>
                </a:highlight>
              </a:rPr>
              <a:t>遊びのプログラム等に関する調査審議 </a:t>
            </a:r>
            <a:endParaRPr lang="ja-JP" altLang="en-US" sz="6000" dirty="0">
              <a:effectLst/>
              <a:highlight>
                <a:srgbClr val="FFFFFF"/>
              </a:highlight>
            </a:endParaRPr>
          </a:p>
          <a:p>
            <a:pPr marL="1557338">
              <a:spcBef>
                <a:spcPts val="600"/>
              </a:spcBef>
            </a:pPr>
            <a:r>
              <a:rPr lang="ja-JP" altLang="en-US" sz="2700" dirty="0">
                <a:solidFill>
                  <a:srgbClr val="000000"/>
                </a:solidFill>
              </a:rPr>
              <a:t>科学技術部会</a:t>
            </a:r>
            <a:endParaRPr lang="en-US" altLang="ja-JP" sz="2700" dirty="0">
              <a:solidFill>
                <a:srgbClr val="000000"/>
              </a:solidFill>
            </a:endParaRPr>
          </a:p>
          <a:p>
            <a:pPr marL="1557338">
              <a:spcBef>
                <a:spcPts val="600"/>
              </a:spcBef>
            </a:pPr>
            <a:r>
              <a:rPr lang="ja-JP" altLang="en-US" sz="2700" dirty="0">
                <a:effectLst/>
                <a:highlight>
                  <a:srgbClr val="FFFFFF"/>
                </a:highlight>
              </a:rPr>
              <a:t>社会的養育・家庭支援部会 </a:t>
            </a:r>
          </a:p>
          <a:p>
            <a:pPr marL="1557338">
              <a:spcBef>
                <a:spcPts val="600"/>
              </a:spcBef>
            </a:pPr>
            <a:r>
              <a:rPr lang="ja-JP" altLang="en-US" sz="2700" dirty="0">
                <a:effectLst/>
                <a:highlight>
                  <a:srgbClr val="FFFFFF"/>
                </a:highlight>
              </a:rPr>
              <a:t>児童虐待防止対策部会 </a:t>
            </a:r>
          </a:p>
          <a:p>
            <a:pPr marL="1557338">
              <a:spcBef>
                <a:spcPts val="600"/>
              </a:spcBef>
            </a:pPr>
            <a:r>
              <a:rPr lang="ja-JP" altLang="en-US" sz="2700" u="sng" dirty="0">
                <a:solidFill>
                  <a:srgbClr val="0000CC"/>
                </a:solidFill>
                <a:effectLst/>
              </a:rPr>
              <a:t>障害児支援部会 </a:t>
            </a:r>
            <a:endParaRPr lang="ja-JP" altLang="en-US" sz="2700" u="sng" dirty="0">
              <a:solidFill>
                <a:srgbClr val="0000CC"/>
              </a:solidFill>
            </a:endParaRPr>
          </a:p>
          <a:p>
            <a:pPr marL="1557338">
              <a:spcBef>
                <a:spcPts val="600"/>
              </a:spcBef>
            </a:pPr>
            <a:r>
              <a:rPr lang="ja-JP" altLang="en-US" sz="2700" dirty="0">
                <a:effectLst/>
                <a:highlight>
                  <a:srgbClr val="FFFFFF"/>
                </a:highlight>
              </a:rPr>
              <a:t>こどもの貧困対策・ ひとり親家庭支援部会 </a:t>
            </a:r>
            <a:endParaRPr lang="en-US" altLang="ja-JP" sz="2700" dirty="0">
              <a:solidFill>
                <a:srgbClr val="000000"/>
              </a:solidFill>
            </a:endParaRPr>
          </a:p>
        </p:txBody>
      </p:sp>
      <p:grpSp>
        <p:nvGrpSpPr>
          <p:cNvPr id="16" name="グループ化 15">
            <a:extLst>
              <a:ext uri="{FF2B5EF4-FFF2-40B4-BE49-F238E27FC236}">
                <a16:creationId xmlns:a16="http://schemas.microsoft.com/office/drawing/2014/main" id="{D8B22F70-7142-8BBA-7F92-245FB73C6312}"/>
              </a:ext>
            </a:extLst>
          </p:cNvPr>
          <p:cNvGrpSpPr/>
          <p:nvPr/>
        </p:nvGrpSpPr>
        <p:grpSpPr>
          <a:xfrm>
            <a:off x="776536" y="460017"/>
            <a:ext cx="792088" cy="6180900"/>
            <a:chOff x="992560" y="980728"/>
            <a:chExt cx="792088" cy="4968552"/>
          </a:xfrm>
        </p:grpSpPr>
        <p:cxnSp>
          <p:nvCxnSpPr>
            <p:cNvPr id="6" name="直線コネクタ 5">
              <a:extLst>
                <a:ext uri="{FF2B5EF4-FFF2-40B4-BE49-F238E27FC236}">
                  <a16:creationId xmlns:a16="http://schemas.microsoft.com/office/drawing/2014/main" id="{20D1CAFC-1746-8E6E-B637-F745097BC235}"/>
                </a:ext>
              </a:extLst>
            </p:cNvPr>
            <p:cNvCxnSpPr/>
            <p:nvPr/>
          </p:nvCxnSpPr>
          <p:spPr bwMode="auto">
            <a:xfrm>
              <a:off x="992560" y="980728"/>
              <a:ext cx="0" cy="4968552"/>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8" name="直線コネクタ 7">
              <a:extLst>
                <a:ext uri="{FF2B5EF4-FFF2-40B4-BE49-F238E27FC236}">
                  <a16:creationId xmlns:a16="http://schemas.microsoft.com/office/drawing/2014/main" id="{3CDAEA05-6744-0EB9-859C-E639B2EBE565}"/>
                </a:ext>
              </a:extLst>
            </p:cNvPr>
            <p:cNvCxnSpPr/>
            <p:nvPr/>
          </p:nvCxnSpPr>
          <p:spPr bwMode="auto">
            <a:xfrm flipH="1">
              <a:off x="992560" y="1248837"/>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F20FF58-56F0-DA1D-B260-9979DAF0411F}"/>
                </a:ext>
              </a:extLst>
            </p:cNvPr>
            <p:cNvCxnSpPr/>
            <p:nvPr/>
          </p:nvCxnSpPr>
          <p:spPr bwMode="auto">
            <a:xfrm flipH="1">
              <a:off x="992560" y="1660064"/>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C6D8124B-95F1-7FE0-21A4-1FC21F636A74}"/>
                </a:ext>
              </a:extLst>
            </p:cNvPr>
            <p:cNvCxnSpPr/>
            <p:nvPr/>
          </p:nvCxnSpPr>
          <p:spPr bwMode="auto">
            <a:xfrm flipH="1">
              <a:off x="992560" y="5553922"/>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1" name="直線コネクタ 10">
              <a:extLst>
                <a:ext uri="{FF2B5EF4-FFF2-40B4-BE49-F238E27FC236}">
                  <a16:creationId xmlns:a16="http://schemas.microsoft.com/office/drawing/2014/main" id="{B9F91B10-3AF4-0734-2E0B-EAFED2F18E58}"/>
                </a:ext>
              </a:extLst>
            </p:cNvPr>
            <p:cNvCxnSpPr/>
            <p:nvPr/>
          </p:nvCxnSpPr>
          <p:spPr bwMode="auto">
            <a:xfrm flipH="1">
              <a:off x="992560" y="5949280"/>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68C7B287-11C6-82D6-7CF4-F886CE978772}"/>
                </a:ext>
              </a:extLst>
            </p:cNvPr>
            <p:cNvCxnSpPr/>
            <p:nvPr/>
          </p:nvCxnSpPr>
          <p:spPr bwMode="auto">
            <a:xfrm flipH="1">
              <a:off x="992560" y="4759670"/>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3" name="直線コネクタ 12">
              <a:extLst>
                <a:ext uri="{FF2B5EF4-FFF2-40B4-BE49-F238E27FC236}">
                  <a16:creationId xmlns:a16="http://schemas.microsoft.com/office/drawing/2014/main" id="{ABEA39EB-53E6-A315-7041-48B7ACF6AA22}"/>
                </a:ext>
              </a:extLst>
            </p:cNvPr>
            <p:cNvCxnSpPr/>
            <p:nvPr/>
          </p:nvCxnSpPr>
          <p:spPr bwMode="auto">
            <a:xfrm flipH="1">
              <a:off x="992560" y="5145807"/>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6FA4C5D0-3CCA-D37D-75AE-E938BD0AC46F}"/>
                </a:ext>
              </a:extLst>
            </p:cNvPr>
            <p:cNvCxnSpPr/>
            <p:nvPr/>
          </p:nvCxnSpPr>
          <p:spPr bwMode="auto">
            <a:xfrm flipH="1">
              <a:off x="992560" y="3241932"/>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5" name="直線コネクタ 14">
              <a:extLst>
                <a:ext uri="{FF2B5EF4-FFF2-40B4-BE49-F238E27FC236}">
                  <a16:creationId xmlns:a16="http://schemas.microsoft.com/office/drawing/2014/main" id="{B03DB335-5506-6E06-6540-693296BC5FFB}"/>
                </a:ext>
              </a:extLst>
            </p:cNvPr>
            <p:cNvCxnSpPr/>
            <p:nvPr/>
          </p:nvCxnSpPr>
          <p:spPr bwMode="auto">
            <a:xfrm flipH="1">
              <a:off x="992560" y="4351048"/>
              <a:ext cx="792088" cy="0"/>
            </a:xfrm>
            <a:prstGeom prst="line">
              <a:avLst/>
            </a:prstGeom>
            <a:solidFill>
              <a:schemeClr val="bg1"/>
            </a:solidFill>
            <a:ln w="19050" cap="flat" cmpd="sng" algn="ctr">
              <a:solidFill>
                <a:schemeClr val="tx1"/>
              </a:solidFill>
              <a:prstDash val="solid"/>
              <a:round/>
              <a:headEnd type="none" w="med" len="med"/>
              <a:tailEnd type="none" w="med" len="med"/>
            </a:ln>
            <a:effectLst/>
          </p:spPr>
        </p:cxnSp>
      </p:grpSp>
      <p:sp>
        <p:nvSpPr>
          <p:cNvPr id="3" name="四角形吹き出し 2">
            <a:extLst>
              <a:ext uri="{FF2B5EF4-FFF2-40B4-BE49-F238E27FC236}">
                <a16:creationId xmlns:a16="http://schemas.microsoft.com/office/drawing/2014/main" id="{D02B7B3D-F6BA-2E12-7508-BE5CED490654}"/>
              </a:ext>
            </a:extLst>
          </p:cNvPr>
          <p:cNvSpPr/>
          <p:nvPr/>
        </p:nvSpPr>
        <p:spPr bwMode="auto">
          <a:xfrm>
            <a:off x="5745089" y="4849867"/>
            <a:ext cx="4104455" cy="1531461"/>
          </a:xfrm>
          <a:prstGeom prst="wedgeRectCallout">
            <a:avLst>
              <a:gd name="adj1" fmla="val -33434"/>
              <a:gd name="adj2" fmla="val 5470"/>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FF0000"/>
                </a:solidFill>
                <a:effectLst/>
                <a:ea typeface="ＭＳ Ｐゴシック" pitchFamily="50" charset="-128"/>
              </a:rPr>
              <a:t>・今後ともこどもまんなかの検討がされる</a:t>
            </a:r>
            <a:endParaRPr kumimoji="1" lang="en-US" altLang="ja-JP" sz="1800" b="0" i="0" u="none" strike="noStrike" cap="none" normalizeH="0" baseline="0" dirty="0">
              <a:ln>
                <a:noFill/>
              </a:ln>
              <a:solidFill>
                <a:srgbClr val="FF0000"/>
              </a:solidFill>
              <a:effectLst/>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lang="ja-JP" altLang="en-US" sz="1800" dirty="0">
                <a:solidFill>
                  <a:srgbClr val="FF0000"/>
                </a:solidFill>
                <a:ea typeface="ＭＳ Ｐゴシック" pitchFamily="50" charset="-128"/>
              </a:rPr>
              <a:t>・その中にはもちろん障害のあるこどもも含まれる</a:t>
            </a:r>
            <a:endParaRPr lang="en-US" altLang="ja-JP" sz="1800" dirty="0">
              <a:solidFill>
                <a:srgbClr val="FF0000"/>
              </a:solidFill>
              <a:ea typeface="ＭＳ Ｐゴシック" pitchFamily="50" charset="-128"/>
            </a:endParaRPr>
          </a:p>
          <a:p>
            <a:pPr marL="119063" marR="0" indent="-119063" algn="l" defTabSz="873125"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rgbClr val="FF0000"/>
                </a:solidFill>
                <a:effectLst/>
                <a:ea typeface="ＭＳ Ｐゴシック" pitchFamily="50" charset="-128"/>
              </a:rPr>
              <a:t>・こども大綱や審議会での指針等を踏まえた障害児支援にしていく必要がある</a:t>
            </a:r>
            <a:endParaRPr kumimoji="1" lang="en-US" altLang="ja-JP" sz="1800" b="0" i="0" u="none" strike="noStrike" cap="none" normalizeH="0" baseline="0" dirty="0">
              <a:ln>
                <a:noFill/>
              </a:ln>
              <a:solidFill>
                <a:srgbClr val="FF0000"/>
              </a:solidFill>
              <a:effectLst/>
              <a:ea typeface="ＭＳ Ｐゴシック" pitchFamily="50" charset="-128"/>
            </a:endParaRPr>
          </a:p>
        </p:txBody>
      </p:sp>
    </p:spTree>
    <p:extLst>
      <p:ext uri="{BB962C8B-B14F-4D97-AF65-F5344CB8AC3E}">
        <p14:creationId xmlns:p14="http://schemas.microsoft.com/office/powerpoint/2010/main" val="313037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E6920193-7F62-4B0F-A26E-3C036304FC06}" type="slidenum">
              <a:rPr lang="en-US" altLang="ja-JP" smtClean="0">
                <a:solidFill>
                  <a:srgbClr val="000000"/>
                </a:solidFill>
              </a:rPr>
              <a:pPr>
                <a:defRPr/>
              </a:pPr>
              <a:t>43</a:t>
            </a:fld>
            <a:endParaRPr lang="en-US" altLang="ja-JP">
              <a:solidFill>
                <a:srgbClr val="000000"/>
              </a:solidFill>
            </a:endParaRPr>
          </a:p>
        </p:txBody>
      </p:sp>
      <p:pic>
        <p:nvPicPr>
          <p:cNvPr id="3" name="図 2">
            <a:extLst>
              <a:ext uri="{FF2B5EF4-FFF2-40B4-BE49-F238E27FC236}">
                <a16:creationId xmlns:a16="http://schemas.microsoft.com/office/drawing/2014/main" id="{A81DB898-92A5-0111-6E33-A92616AF2E04}"/>
              </a:ext>
            </a:extLst>
          </p:cNvPr>
          <p:cNvPicPr>
            <a:picLocks noChangeAspect="1"/>
          </p:cNvPicPr>
          <p:nvPr/>
        </p:nvPicPr>
        <p:blipFill>
          <a:blip r:embed="rId3"/>
          <a:stretch>
            <a:fillRect/>
          </a:stretch>
        </p:blipFill>
        <p:spPr>
          <a:xfrm>
            <a:off x="0" y="7008"/>
            <a:ext cx="9895876" cy="6850991"/>
          </a:xfrm>
          <a:prstGeom prst="rect">
            <a:avLst/>
          </a:prstGeom>
        </p:spPr>
      </p:pic>
    </p:spTree>
    <p:extLst>
      <p:ext uri="{BB962C8B-B14F-4D97-AF65-F5344CB8AC3E}">
        <p14:creationId xmlns:p14="http://schemas.microsoft.com/office/powerpoint/2010/main" val="3588614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C002-CF81-7986-3C1F-FA38D8C13BC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7715F81-2D6B-795E-779F-B812C643257E}"/>
              </a:ext>
            </a:extLst>
          </p:cNvPr>
          <p:cNvSpPr>
            <a:spLocks noGrp="1"/>
          </p:cNvSpPr>
          <p:nvPr>
            <p:ph type="sldNum" sz="quarter" idx="12"/>
          </p:nvPr>
        </p:nvSpPr>
        <p:spPr/>
        <p:txBody>
          <a:bodyPr/>
          <a:lstStyle/>
          <a:p>
            <a:pPr>
              <a:defRPr/>
            </a:pPr>
            <a:fld id="{6EF23906-C28C-47DE-8E4F-A94606051E12}" type="slidenum">
              <a:rPr lang="en-US" altLang="ja-JP" smtClean="0">
                <a:solidFill>
                  <a:srgbClr val="000000"/>
                </a:solidFill>
              </a:rPr>
              <a:pPr>
                <a:defRPr/>
              </a:pPr>
              <a:t>44</a:t>
            </a:fld>
            <a:endParaRPr lang="en-US" altLang="ja-JP">
              <a:solidFill>
                <a:srgbClr val="000000"/>
              </a:solidFill>
            </a:endParaRPr>
          </a:p>
        </p:txBody>
      </p:sp>
      <p:grpSp>
        <p:nvGrpSpPr>
          <p:cNvPr id="18" name="グループ化 17">
            <a:extLst>
              <a:ext uri="{FF2B5EF4-FFF2-40B4-BE49-F238E27FC236}">
                <a16:creationId xmlns:a16="http://schemas.microsoft.com/office/drawing/2014/main" id="{32C58BD4-0F0F-A1F3-2741-81CDD42CE14A}"/>
              </a:ext>
            </a:extLst>
          </p:cNvPr>
          <p:cNvGrpSpPr/>
          <p:nvPr/>
        </p:nvGrpSpPr>
        <p:grpSpPr>
          <a:xfrm>
            <a:off x="122748" y="733748"/>
            <a:ext cx="9724497" cy="2527783"/>
            <a:chOff x="100332" y="1596062"/>
            <a:chExt cx="9724497" cy="2527783"/>
          </a:xfrm>
        </p:grpSpPr>
        <p:sp>
          <p:nvSpPr>
            <p:cNvPr id="13" name="テキスト ボックス 12">
              <a:extLst>
                <a:ext uri="{FF2B5EF4-FFF2-40B4-BE49-F238E27FC236}">
                  <a16:creationId xmlns:a16="http://schemas.microsoft.com/office/drawing/2014/main" id="{B93CE176-A34D-C089-C1D8-647489675433}"/>
                </a:ext>
              </a:extLst>
            </p:cNvPr>
            <p:cNvSpPr txBox="1"/>
            <p:nvPr/>
          </p:nvSpPr>
          <p:spPr>
            <a:xfrm>
              <a:off x="100332" y="1596062"/>
              <a:ext cx="1261884" cy="523220"/>
            </a:xfrm>
            <a:prstGeom prst="rect">
              <a:avLst/>
            </a:prstGeom>
            <a:noFill/>
          </p:spPr>
          <p:txBody>
            <a:bodyPr wrap="none" rtlCol="0">
              <a:spAutoFit/>
            </a:bodyPr>
            <a:lstStyle/>
            <a:p>
              <a:r>
                <a:rPr kumimoji="1" lang="en-US" altLang="ja-JP" sz="2800" dirty="0"/>
                <a:t>【</a:t>
              </a:r>
              <a:r>
                <a:rPr kumimoji="1" lang="ja-JP" altLang="en-US" sz="2800"/>
                <a:t>理念</a:t>
              </a:r>
              <a:r>
                <a:rPr kumimoji="1" lang="en-US" altLang="ja-JP" sz="2800" dirty="0"/>
                <a:t>】</a:t>
              </a:r>
              <a:endParaRPr kumimoji="1" lang="ja-JP" altLang="en-US" sz="2800"/>
            </a:p>
          </p:txBody>
        </p:sp>
        <p:sp>
          <p:nvSpPr>
            <p:cNvPr id="14" name="テキスト ボックス 13">
              <a:extLst>
                <a:ext uri="{FF2B5EF4-FFF2-40B4-BE49-F238E27FC236}">
                  <a16:creationId xmlns:a16="http://schemas.microsoft.com/office/drawing/2014/main" id="{49FCAA4C-8EA3-F6A0-6870-60D358E724A8}"/>
                </a:ext>
              </a:extLst>
            </p:cNvPr>
            <p:cNvSpPr txBox="1"/>
            <p:nvPr/>
          </p:nvSpPr>
          <p:spPr>
            <a:xfrm>
              <a:off x="206277" y="2044921"/>
              <a:ext cx="9618552" cy="2078924"/>
            </a:xfrm>
            <a:prstGeom prst="rect">
              <a:avLst/>
            </a:prstGeom>
            <a:solidFill>
              <a:schemeClr val="bg1"/>
            </a:solidFill>
            <a:ln w="28575">
              <a:solidFill>
                <a:srgbClr val="FF0000"/>
              </a:solidFill>
            </a:ln>
          </p:spPr>
          <p:txBody>
            <a:bodyPr wrap="square" rtlCol="0">
              <a:noAutofit/>
            </a:bodyPr>
            <a:lstStyle/>
            <a:p>
              <a:r>
                <a:rPr kumimoji="1" lang="ja-JP" altLang="en-US" sz="2200"/>
                <a:t>全てのこどもが、安全で安心して過ごせる多くの居場所を持ちながら、様々な学びや、社会で生き抜く力を得るための糧となる多様な体験活動や外遊びの機会に接することができ、自己肯定感や自己有用感を高め、身体的・精神的・社会的に将来にわたって幸せな状態（ウェルビーイング）で成長し、こどもが本来持っている主体性や想像力を十分に発揮して社会で活躍していけるよう「こどもまんなか」の居場所づくりを実現する。</a:t>
              </a:r>
            </a:p>
          </p:txBody>
        </p:sp>
      </p:grpSp>
      <p:grpSp>
        <p:nvGrpSpPr>
          <p:cNvPr id="19" name="グループ化 18">
            <a:extLst>
              <a:ext uri="{FF2B5EF4-FFF2-40B4-BE49-F238E27FC236}">
                <a16:creationId xmlns:a16="http://schemas.microsoft.com/office/drawing/2014/main" id="{4F8A8540-2464-6EE5-4564-948988E690E9}"/>
              </a:ext>
            </a:extLst>
          </p:cNvPr>
          <p:cNvGrpSpPr/>
          <p:nvPr/>
        </p:nvGrpSpPr>
        <p:grpSpPr>
          <a:xfrm>
            <a:off x="117703" y="3288609"/>
            <a:ext cx="9721865" cy="3530645"/>
            <a:chOff x="122748" y="3813771"/>
            <a:chExt cx="9721865" cy="3530645"/>
          </a:xfrm>
        </p:grpSpPr>
        <p:sp>
          <p:nvSpPr>
            <p:cNvPr id="15" name="テキスト ボックス 14">
              <a:extLst>
                <a:ext uri="{FF2B5EF4-FFF2-40B4-BE49-F238E27FC236}">
                  <a16:creationId xmlns:a16="http://schemas.microsoft.com/office/drawing/2014/main" id="{878125D1-6FA4-C07E-C06D-0B7A1F5095BF}"/>
                </a:ext>
              </a:extLst>
            </p:cNvPr>
            <p:cNvSpPr txBox="1"/>
            <p:nvPr/>
          </p:nvSpPr>
          <p:spPr>
            <a:xfrm>
              <a:off x="226061" y="4270062"/>
              <a:ext cx="9618552" cy="3074354"/>
            </a:xfrm>
            <a:prstGeom prst="rect">
              <a:avLst/>
            </a:prstGeom>
            <a:solidFill>
              <a:schemeClr val="bg1"/>
            </a:solidFill>
            <a:ln w="28575">
              <a:solidFill>
                <a:srgbClr val="FF0000"/>
              </a:solidFill>
            </a:ln>
          </p:spPr>
          <p:txBody>
            <a:bodyPr wrap="square" rtlCol="0">
              <a:noAutofit/>
            </a:bodyPr>
            <a:lstStyle/>
            <a:p>
              <a:pPr marL="144463" indent="-144463"/>
              <a:r>
                <a:rPr kumimoji="1" lang="ja-JP" altLang="en-US" sz="2200"/>
                <a:t>・こども・若者が過ごす場所・時間・人との関係性全てが、こども・若者にとっての居場所になり得る。物理的な「場」だけでなく、遊びや体験活動、オンライン空間といった多様な形態を取りうるものである。</a:t>
              </a:r>
              <a:endParaRPr kumimoji="1" lang="en-US" altLang="ja-JP" sz="2200" dirty="0"/>
            </a:p>
            <a:p>
              <a:pPr marL="144463" indent="-144463"/>
              <a:r>
                <a:rPr lang="ja-JP" altLang="en-US" sz="2200"/>
                <a:t>・その場や対象を居場所と感じるかどうかは、こども・若者本人が決めることであり、底に行くかどうか、どう過ごすか、その場をどのようにしていきたいかなど、こども・若者が自ら決め、行動する姿勢など、こども・若者の主体性を大切にすることが求められる。</a:t>
              </a:r>
              <a:endParaRPr lang="en-US" altLang="ja-JP" sz="2200" dirty="0"/>
            </a:p>
            <a:p>
              <a:pPr marL="144463" indent="-144463"/>
              <a:r>
                <a:rPr kumimoji="1" lang="ja-JP" altLang="en-US" sz="2200"/>
                <a:t>・居場所の特徴として、多くのこどもにとって、学校外場所になっていること、個人的なもので代わりやすく、地域性や目的、人との関係などに影響を受けるもの</a:t>
              </a:r>
            </a:p>
          </p:txBody>
        </p:sp>
        <p:sp>
          <p:nvSpPr>
            <p:cNvPr id="16" name="テキスト ボックス 15">
              <a:extLst>
                <a:ext uri="{FF2B5EF4-FFF2-40B4-BE49-F238E27FC236}">
                  <a16:creationId xmlns:a16="http://schemas.microsoft.com/office/drawing/2014/main" id="{EEA2BAB5-7646-ADDC-7702-0A153CAABA91}"/>
                </a:ext>
              </a:extLst>
            </p:cNvPr>
            <p:cNvSpPr txBox="1"/>
            <p:nvPr/>
          </p:nvSpPr>
          <p:spPr>
            <a:xfrm>
              <a:off x="122748" y="3813771"/>
              <a:ext cx="3507692" cy="523220"/>
            </a:xfrm>
            <a:prstGeom prst="rect">
              <a:avLst/>
            </a:prstGeom>
            <a:noFill/>
          </p:spPr>
          <p:txBody>
            <a:bodyPr wrap="none" rtlCol="0">
              <a:spAutoFit/>
            </a:bodyPr>
            <a:lstStyle/>
            <a:p>
              <a:r>
                <a:rPr kumimoji="1" lang="en-US" altLang="ja-JP" sz="2800" dirty="0"/>
                <a:t>【</a:t>
              </a:r>
              <a:r>
                <a:rPr kumimoji="1" lang="ja-JP" altLang="en-US" sz="2800"/>
                <a:t>こどもの居場所とは</a:t>
              </a:r>
              <a:r>
                <a:rPr kumimoji="1" lang="en-US" altLang="ja-JP" sz="2800" dirty="0"/>
                <a:t>】</a:t>
              </a:r>
              <a:endParaRPr kumimoji="1" lang="ja-JP" altLang="en-US" sz="2800"/>
            </a:p>
          </p:txBody>
        </p:sp>
      </p:grpSp>
      <p:sp>
        <p:nvSpPr>
          <p:cNvPr id="5" name="テキスト ボックス 4">
            <a:extLst>
              <a:ext uri="{FF2B5EF4-FFF2-40B4-BE49-F238E27FC236}">
                <a16:creationId xmlns:a16="http://schemas.microsoft.com/office/drawing/2014/main" id="{5EEC60CC-C4AF-44F3-082C-EC3A7A9A0A62}"/>
              </a:ext>
            </a:extLst>
          </p:cNvPr>
          <p:cNvSpPr txBox="1"/>
          <p:nvPr/>
        </p:nvSpPr>
        <p:spPr>
          <a:xfrm>
            <a:off x="526889" y="136524"/>
            <a:ext cx="9016896" cy="584775"/>
          </a:xfrm>
          <a:prstGeom prst="rect">
            <a:avLst/>
          </a:prstGeom>
          <a:noFill/>
        </p:spPr>
        <p:txBody>
          <a:bodyPr wrap="square">
            <a:spAutoFit/>
          </a:bodyPr>
          <a:lstStyle/>
          <a:p>
            <a:pPr algn="ctr"/>
            <a:r>
              <a:rPr lang="ja-JP" altLang="en-US" sz="3200">
                <a:solidFill>
                  <a:srgbClr val="000000"/>
                </a:solidFill>
              </a:rPr>
              <a:t>「こどもの居場所づくりに関する指針」の概要</a:t>
            </a:r>
            <a:endParaRPr lang="en-US" altLang="ja-JP" sz="3200" dirty="0">
              <a:solidFill>
                <a:srgbClr val="000000"/>
              </a:solidFill>
            </a:endParaRPr>
          </a:p>
        </p:txBody>
      </p:sp>
    </p:spTree>
    <p:extLst>
      <p:ext uri="{BB962C8B-B14F-4D97-AF65-F5344CB8AC3E}">
        <p14:creationId xmlns:p14="http://schemas.microsoft.com/office/powerpoint/2010/main" val="3012077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D1976-0A58-A07F-695B-25C350A620B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B12C46E-4EAC-7F6D-D333-94076A7B0046}"/>
              </a:ext>
            </a:extLst>
          </p:cNvPr>
          <p:cNvPicPr>
            <a:picLocks noChangeAspect="1"/>
          </p:cNvPicPr>
          <p:nvPr/>
        </p:nvPicPr>
        <p:blipFill rotWithShape="1">
          <a:blip r:embed="rId2">
            <a:extLst>
              <a:ext uri="{28A0092B-C50C-407E-A947-70E740481C1C}">
                <a14:useLocalDpi xmlns:a14="http://schemas.microsoft.com/office/drawing/2010/main" val="0"/>
              </a:ext>
            </a:extLst>
          </a:blip>
          <a:srcRect l="5090" t="3754" r="5464" b="4030"/>
          <a:stretch/>
        </p:blipFill>
        <p:spPr>
          <a:xfrm>
            <a:off x="100236" y="67482"/>
            <a:ext cx="9705528" cy="6723036"/>
          </a:xfrm>
          <a:prstGeom prst="rect">
            <a:avLst/>
          </a:prstGeom>
        </p:spPr>
      </p:pic>
      <p:sp>
        <p:nvSpPr>
          <p:cNvPr id="4" name="スライド番号プレースホルダー 3">
            <a:extLst>
              <a:ext uri="{FF2B5EF4-FFF2-40B4-BE49-F238E27FC236}">
                <a16:creationId xmlns:a16="http://schemas.microsoft.com/office/drawing/2014/main" id="{4CC9690A-AA24-4BFE-6C73-07B4EFA3CF41}"/>
              </a:ext>
            </a:extLst>
          </p:cNvPr>
          <p:cNvSpPr>
            <a:spLocks noGrp="1"/>
          </p:cNvSpPr>
          <p:nvPr>
            <p:ph type="sldNum" sz="quarter" idx="12"/>
          </p:nvPr>
        </p:nvSpPr>
        <p:spPr>
          <a:xfrm>
            <a:off x="9345488" y="6498163"/>
            <a:ext cx="488504" cy="359837"/>
          </a:xfrm>
          <a:solidFill>
            <a:schemeClr val="bg1"/>
          </a:solidFill>
        </p:spPr>
        <p:txBody>
          <a:bodyPr/>
          <a:lstStyle/>
          <a:p>
            <a:pPr>
              <a:defRPr/>
            </a:pPr>
            <a:fld id="{6EF23906-C28C-47DE-8E4F-A94606051E12}" type="slidenum">
              <a:rPr lang="en-US" altLang="ja-JP" sz="2000" smtClean="0">
                <a:solidFill>
                  <a:srgbClr val="000000"/>
                </a:solidFill>
              </a:rPr>
              <a:pPr>
                <a:defRPr/>
              </a:pPr>
              <a:t>45</a:t>
            </a:fld>
            <a:endParaRPr lang="en-US" altLang="ja-JP" sz="2000" dirty="0">
              <a:solidFill>
                <a:srgbClr val="000000"/>
              </a:solidFill>
            </a:endParaRPr>
          </a:p>
        </p:txBody>
      </p:sp>
    </p:spTree>
    <p:extLst>
      <p:ext uri="{BB962C8B-B14F-4D97-AF65-F5344CB8AC3E}">
        <p14:creationId xmlns:p14="http://schemas.microsoft.com/office/powerpoint/2010/main" val="1026799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FA25A3B-F00E-DFE8-FF44-1DB512C69B03}"/>
              </a:ext>
            </a:extLst>
          </p:cNvPr>
          <p:cNvPicPr>
            <a:picLocks noChangeAspect="1"/>
          </p:cNvPicPr>
          <p:nvPr/>
        </p:nvPicPr>
        <p:blipFill>
          <a:blip r:embed="rId3"/>
          <a:stretch>
            <a:fillRect/>
          </a:stretch>
        </p:blipFill>
        <p:spPr>
          <a:xfrm>
            <a:off x="-5760" y="27384"/>
            <a:ext cx="9906000" cy="6858000"/>
          </a:xfrm>
          <a:prstGeom prst="rect">
            <a:avLst/>
          </a:prstGeom>
        </p:spPr>
      </p:pic>
      <p:sp>
        <p:nvSpPr>
          <p:cNvPr id="3" name="テキスト ボックス 2">
            <a:extLst>
              <a:ext uri="{FF2B5EF4-FFF2-40B4-BE49-F238E27FC236}">
                <a16:creationId xmlns:a16="http://schemas.microsoft.com/office/drawing/2014/main" id="{A8478168-7731-A05E-AEE3-8E23B914663E}"/>
              </a:ext>
            </a:extLst>
          </p:cNvPr>
          <p:cNvSpPr txBox="1"/>
          <p:nvPr/>
        </p:nvSpPr>
        <p:spPr>
          <a:xfrm>
            <a:off x="128464" y="4869160"/>
            <a:ext cx="1293944" cy="646331"/>
          </a:xfrm>
          <a:prstGeom prst="rect">
            <a:avLst/>
          </a:prstGeom>
          <a:noFill/>
          <a:ln>
            <a:solidFill>
              <a:schemeClr val="tx1"/>
            </a:solidFill>
          </a:ln>
        </p:spPr>
        <p:txBody>
          <a:bodyPr wrap="none" rtlCol="0">
            <a:spAutoFit/>
          </a:bodyPr>
          <a:lstStyle/>
          <a:p>
            <a:pPr algn="ctr"/>
            <a:r>
              <a:rPr lang="ja-JP" altLang="en-US" sz="1800"/>
              <a:t>障害のある</a:t>
            </a:r>
            <a:endParaRPr lang="en-US" altLang="ja-JP" sz="1800" dirty="0"/>
          </a:p>
          <a:p>
            <a:pPr algn="ctr"/>
            <a:r>
              <a:rPr lang="ja-JP" altLang="en-US" sz="1800"/>
              <a:t>こども</a:t>
            </a:r>
            <a:endParaRPr kumimoji="1" lang="ja-JP" altLang="en-US" sz="1800"/>
          </a:p>
        </p:txBody>
      </p:sp>
      <p:cxnSp>
        <p:nvCxnSpPr>
          <p:cNvPr id="6" name="直線矢印コネクタ 5">
            <a:extLst>
              <a:ext uri="{FF2B5EF4-FFF2-40B4-BE49-F238E27FC236}">
                <a16:creationId xmlns:a16="http://schemas.microsoft.com/office/drawing/2014/main" id="{A3058792-0CCB-8E9D-4559-316FBE549B40}"/>
              </a:ext>
            </a:extLst>
          </p:cNvPr>
          <p:cNvCxnSpPr/>
          <p:nvPr/>
        </p:nvCxnSpPr>
        <p:spPr>
          <a:xfrm>
            <a:off x="1422408" y="5168552"/>
            <a:ext cx="1944216"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1" name="円弧 10">
            <a:extLst>
              <a:ext uri="{FF2B5EF4-FFF2-40B4-BE49-F238E27FC236}">
                <a16:creationId xmlns:a16="http://schemas.microsoft.com/office/drawing/2014/main" id="{9B1EF452-5DBD-5B99-325F-5F3D51F665CD}"/>
              </a:ext>
            </a:extLst>
          </p:cNvPr>
          <p:cNvSpPr/>
          <p:nvPr/>
        </p:nvSpPr>
        <p:spPr>
          <a:xfrm>
            <a:off x="4754264" y="3999691"/>
            <a:ext cx="1152128" cy="1091479"/>
          </a:xfrm>
          <a:prstGeom prst="arc">
            <a:avLst>
              <a:gd name="adj1" fmla="val 16200000"/>
              <a:gd name="adj2" fmla="val 5446122"/>
            </a:avLst>
          </a:prstGeom>
          <a:ln w="28575">
            <a:solidFill>
              <a:srgbClr val="0432FF"/>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a:extLst>
              <a:ext uri="{FF2B5EF4-FFF2-40B4-BE49-F238E27FC236}">
                <a16:creationId xmlns:a16="http://schemas.microsoft.com/office/drawing/2014/main" id="{1FB18939-B4C0-F7C3-265B-10ED811FB7CD}"/>
              </a:ext>
            </a:extLst>
          </p:cNvPr>
          <p:cNvSpPr/>
          <p:nvPr/>
        </p:nvSpPr>
        <p:spPr>
          <a:xfrm>
            <a:off x="4429736" y="2957340"/>
            <a:ext cx="1944216" cy="2209131"/>
          </a:xfrm>
          <a:prstGeom prst="arc">
            <a:avLst>
              <a:gd name="adj1" fmla="val 16200000"/>
              <a:gd name="adj2" fmla="val 5446122"/>
            </a:avLst>
          </a:prstGeom>
          <a:ln w="28575">
            <a:solidFill>
              <a:srgbClr val="0432FF"/>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40F5E1DD-E959-3BDB-F539-C26F725D8CA0}"/>
              </a:ext>
            </a:extLst>
          </p:cNvPr>
          <p:cNvCxnSpPr>
            <a:cxnSpLocks/>
          </p:cNvCxnSpPr>
          <p:nvPr/>
        </p:nvCxnSpPr>
        <p:spPr>
          <a:xfrm>
            <a:off x="3800872" y="4509120"/>
            <a:ext cx="0" cy="58205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6C7BFDA-28E2-9BCF-B9B1-FFE9FB1F0A40}"/>
              </a:ext>
            </a:extLst>
          </p:cNvPr>
          <p:cNvCxnSpPr>
            <a:cxnSpLocks/>
          </p:cNvCxnSpPr>
          <p:nvPr/>
        </p:nvCxnSpPr>
        <p:spPr>
          <a:xfrm>
            <a:off x="4088904" y="3479855"/>
            <a:ext cx="0" cy="1611315"/>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4633F87-8862-92FC-3FEB-8C759F70073B}"/>
              </a:ext>
            </a:extLst>
          </p:cNvPr>
          <p:cNvSpPr txBox="1"/>
          <p:nvPr/>
        </p:nvSpPr>
        <p:spPr>
          <a:xfrm>
            <a:off x="0" y="2695653"/>
            <a:ext cx="2525050" cy="1077218"/>
          </a:xfrm>
          <a:prstGeom prst="rect">
            <a:avLst/>
          </a:prstGeom>
          <a:solidFill>
            <a:schemeClr val="accent6">
              <a:lumMod val="20000"/>
              <a:lumOff val="80000"/>
            </a:schemeClr>
          </a:solidFill>
        </p:spPr>
        <p:txBody>
          <a:bodyPr wrap="none" rtlCol="0">
            <a:spAutoFit/>
          </a:bodyPr>
          <a:lstStyle/>
          <a:p>
            <a:r>
              <a:rPr kumimoji="1" lang="ja-JP" altLang="en-US" sz="1600">
                <a:solidFill>
                  <a:srgbClr val="FF0000"/>
                </a:solidFill>
              </a:rPr>
              <a:t>・アクセシビリティの向上</a:t>
            </a:r>
            <a:endParaRPr kumimoji="1" lang="en-US" altLang="ja-JP" sz="1600" dirty="0">
              <a:solidFill>
                <a:srgbClr val="FF0000"/>
              </a:solidFill>
            </a:endParaRPr>
          </a:p>
          <a:p>
            <a:r>
              <a:rPr kumimoji="1" lang="ja-JP" altLang="en-US" sz="1600">
                <a:solidFill>
                  <a:srgbClr val="FF0000"/>
                </a:solidFill>
              </a:rPr>
              <a:t>・情報の提供・取得</a:t>
            </a:r>
            <a:endParaRPr kumimoji="1" lang="en-US" altLang="ja-JP" sz="1600" dirty="0">
              <a:solidFill>
                <a:srgbClr val="FF0000"/>
              </a:solidFill>
            </a:endParaRPr>
          </a:p>
          <a:p>
            <a:r>
              <a:rPr lang="ja-JP" altLang="en-US" sz="1600">
                <a:solidFill>
                  <a:srgbClr val="FF0000"/>
                </a:solidFill>
              </a:rPr>
              <a:t>・一般施策での合理的配慮</a:t>
            </a:r>
            <a:endParaRPr lang="en-US" altLang="ja-JP" sz="1600" dirty="0">
              <a:solidFill>
                <a:srgbClr val="FF0000"/>
              </a:solidFill>
            </a:endParaRPr>
          </a:p>
          <a:p>
            <a:r>
              <a:rPr kumimoji="1" lang="ja-JP" altLang="en-US" sz="1600">
                <a:solidFill>
                  <a:srgbClr val="FF0000"/>
                </a:solidFill>
              </a:rPr>
              <a:t>・繋ぐ人の存在</a:t>
            </a:r>
          </a:p>
        </p:txBody>
      </p:sp>
      <p:sp>
        <p:nvSpPr>
          <p:cNvPr id="19" name="テキスト ボックス 18">
            <a:extLst>
              <a:ext uri="{FF2B5EF4-FFF2-40B4-BE49-F238E27FC236}">
                <a16:creationId xmlns:a16="http://schemas.microsoft.com/office/drawing/2014/main" id="{8C5B7D76-9BD9-3B4E-4316-3CA52F3C99FF}"/>
              </a:ext>
            </a:extLst>
          </p:cNvPr>
          <p:cNvSpPr txBox="1"/>
          <p:nvPr/>
        </p:nvSpPr>
        <p:spPr>
          <a:xfrm>
            <a:off x="6373952" y="3479855"/>
            <a:ext cx="2496196" cy="338554"/>
          </a:xfrm>
          <a:prstGeom prst="rect">
            <a:avLst/>
          </a:prstGeom>
          <a:solidFill>
            <a:schemeClr val="accent6">
              <a:lumMod val="20000"/>
              <a:lumOff val="80000"/>
            </a:schemeClr>
          </a:solidFill>
        </p:spPr>
        <p:txBody>
          <a:bodyPr wrap="none" rtlCol="0">
            <a:spAutoFit/>
          </a:bodyPr>
          <a:lstStyle/>
          <a:p>
            <a:r>
              <a:rPr kumimoji="1" lang="ja-JP" altLang="en-US" sz="1600">
                <a:solidFill>
                  <a:srgbClr val="FF0000"/>
                </a:solidFill>
              </a:rPr>
              <a:t>・一般施策との交流の機会</a:t>
            </a:r>
          </a:p>
        </p:txBody>
      </p:sp>
      <p:sp>
        <p:nvSpPr>
          <p:cNvPr id="20" name="テキスト ボックス 19">
            <a:extLst>
              <a:ext uri="{FF2B5EF4-FFF2-40B4-BE49-F238E27FC236}">
                <a16:creationId xmlns:a16="http://schemas.microsoft.com/office/drawing/2014/main" id="{283BC8BD-027D-B47D-D0A1-2CA70C7B1626}"/>
              </a:ext>
            </a:extLst>
          </p:cNvPr>
          <p:cNvSpPr txBox="1"/>
          <p:nvPr/>
        </p:nvSpPr>
        <p:spPr>
          <a:xfrm>
            <a:off x="6367028" y="4889692"/>
            <a:ext cx="3167855" cy="338554"/>
          </a:xfrm>
          <a:prstGeom prst="rect">
            <a:avLst/>
          </a:prstGeom>
          <a:solidFill>
            <a:schemeClr val="accent6">
              <a:lumMod val="20000"/>
              <a:lumOff val="80000"/>
            </a:schemeClr>
          </a:solidFill>
        </p:spPr>
        <p:txBody>
          <a:bodyPr wrap="none" rtlCol="0">
            <a:spAutoFit/>
          </a:bodyPr>
          <a:lstStyle/>
          <a:p>
            <a:r>
              <a:rPr kumimoji="1" lang="ja-JP" altLang="en-US" sz="1600">
                <a:solidFill>
                  <a:srgbClr val="FF0000"/>
                </a:solidFill>
              </a:rPr>
              <a:t>・セーフティネットとしての受け止め</a:t>
            </a:r>
          </a:p>
        </p:txBody>
      </p:sp>
      <p:cxnSp>
        <p:nvCxnSpPr>
          <p:cNvPr id="7" name="直線矢印コネクタ 6">
            <a:extLst>
              <a:ext uri="{FF2B5EF4-FFF2-40B4-BE49-F238E27FC236}">
                <a16:creationId xmlns:a16="http://schemas.microsoft.com/office/drawing/2014/main" id="{0D4CE7A5-3805-8A88-014D-ACE3291DF1AC}"/>
              </a:ext>
            </a:extLst>
          </p:cNvPr>
          <p:cNvCxnSpPr>
            <a:cxnSpLocks/>
          </p:cNvCxnSpPr>
          <p:nvPr/>
        </p:nvCxnSpPr>
        <p:spPr>
          <a:xfrm flipV="1">
            <a:off x="1226124" y="3479104"/>
            <a:ext cx="1259396" cy="1410588"/>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C03F308-3E53-86AF-0125-11BCD83F61C4}"/>
              </a:ext>
            </a:extLst>
          </p:cNvPr>
          <p:cNvCxnSpPr>
            <a:stCxn id="20" idx="1"/>
          </p:cNvCxnSpPr>
          <p:nvPr/>
        </p:nvCxnSpPr>
        <p:spPr>
          <a:xfrm flipH="1" flipV="1">
            <a:off x="4171280" y="4889692"/>
            <a:ext cx="2195748" cy="169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 43">
            <a:extLst>
              <a:ext uri="{FF2B5EF4-FFF2-40B4-BE49-F238E27FC236}">
                <a16:creationId xmlns:a16="http://schemas.microsoft.com/office/drawing/2014/main" id="{216B34F6-3568-62D6-D604-A30DB4CC13C4}"/>
              </a:ext>
            </a:extLst>
          </p:cNvPr>
          <p:cNvSpPr>
            <a:spLocks noGrp="1"/>
          </p:cNvSpPr>
          <p:nvPr>
            <p:ph type="sldNum" sz="quarter" idx="12"/>
          </p:nvPr>
        </p:nvSpPr>
        <p:spPr>
          <a:xfrm>
            <a:off x="9345488" y="6493146"/>
            <a:ext cx="560512" cy="338554"/>
          </a:xfrm>
          <a:solidFill>
            <a:schemeClr val="bg1"/>
          </a:solidFill>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46</a:t>
            </a:fld>
            <a:endParaRPr kumimoji="1" lang="ja-JP" altLang="en-US" sz="20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90211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64468" y="2492896"/>
            <a:ext cx="9577064" cy="3024336"/>
          </a:xfrm>
          <a:prstGeom prst="rect">
            <a:avLst/>
          </a:prstGeom>
          <a:noFill/>
          <a:ln w="9525">
            <a:noFill/>
            <a:miter lim="800000"/>
            <a:headEnd/>
            <a:tailEnd/>
          </a:ln>
        </p:spPr>
        <p:txBody>
          <a:bodyPr lIns="91399" tIns="45701" rIns="91399" bIns="45701"/>
          <a:lstStyle/>
          <a:p>
            <a:pPr marL="981075" indent="-981075" algn="ctr">
              <a:lnSpc>
                <a:spcPct val="110000"/>
              </a:lnSpc>
              <a:buNone/>
            </a:pPr>
            <a:r>
              <a:rPr lang="ja-JP" altLang="en-US" sz="6000">
                <a:latin typeface="MS PGothic" panose="020B0600070205080204" pitchFamily="34" charset="-128"/>
                <a:ea typeface="MS PGothic" panose="020B0600070205080204" pitchFamily="34" charset="-128"/>
              </a:rPr>
              <a:t>障害児支援の基本姿勢</a:t>
            </a:r>
            <a:r>
              <a:rPr lang="en-US" altLang="ja-JP" sz="6000" dirty="0">
                <a:latin typeface="MS PGothic" panose="020B0600070205080204" pitchFamily="34" charset="-128"/>
                <a:ea typeface="MS PGothic" panose="020B0600070205080204" pitchFamily="34" charset="-128"/>
              </a:rPr>
              <a:t>③</a:t>
            </a:r>
          </a:p>
          <a:p>
            <a:pPr marL="981075" indent="-981075" algn="ctr">
              <a:lnSpc>
                <a:spcPct val="110000"/>
              </a:lnSpc>
              <a:buNone/>
            </a:pPr>
            <a:r>
              <a:rPr lang="en-US" altLang="ja-JP" sz="6000" dirty="0">
                <a:latin typeface="MS PGothic" panose="020B0600070205080204" pitchFamily="34" charset="-128"/>
                <a:ea typeface="MS PGothic" panose="020B0600070205080204" pitchFamily="34" charset="-128"/>
              </a:rPr>
              <a:t>〜</a:t>
            </a:r>
            <a:r>
              <a:rPr lang="ja-JP" altLang="en-US" sz="6000">
                <a:latin typeface="MS PGothic" panose="020B0600070205080204" pitchFamily="34" charset="-128"/>
                <a:ea typeface="MS PGothic" panose="020B0600070205080204" pitchFamily="34" charset="-128"/>
              </a:rPr>
              <a:t>発達支援の原則</a:t>
            </a:r>
            <a:r>
              <a:rPr lang="en-US" altLang="ja-JP" sz="6000" dirty="0">
                <a:latin typeface="MS PGothic" panose="020B0600070205080204" pitchFamily="34" charset="-128"/>
                <a:ea typeface="MS PGothic" panose="020B0600070205080204" pitchFamily="34" charset="-128"/>
              </a:rPr>
              <a:t>〜</a:t>
            </a: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47</a:t>
            </a:fld>
            <a:endParaRPr lang="en-US" altLang="ja-JP" sz="2000" dirty="0">
              <a:solidFill>
                <a:srgbClr val="000000"/>
              </a:solidFill>
            </a:endParaRPr>
          </a:p>
        </p:txBody>
      </p:sp>
    </p:spTree>
    <p:extLst>
      <p:ext uri="{BB962C8B-B14F-4D97-AF65-F5344CB8AC3E}">
        <p14:creationId xmlns:p14="http://schemas.microsoft.com/office/powerpoint/2010/main" val="773802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887172"/>
            <a:ext cx="9612325" cy="5623662"/>
          </a:xfrm>
        </p:spPr>
        <p:txBody>
          <a:bodyPr>
            <a:noAutofit/>
          </a:bodyPr>
          <a:lstStyle/>
          <a:p>
            <a:pPr marL="757238" indent="-503238">
              <a:spcBef>
                <a:spcPts val="1200"/>
              </a:spcBef>
              <a:buNone/>
            </a:pPr>
            <a:r>
              <a:rPr lang="en-US" altLang="ja-JP" sz="3000" dirty="0"/>
              <a:t>① </a:t>
            </a:r>
            <a:r>
              <a:rPr lang="ja-JP" altLang="en-US" sz="3000"/>
              <a:t>「療育」は、発達支援である（障害者基本法第</a:t>
            </a:r>
            <a:r>
              <a:rPr lang="en-US" altLang="ja-JP" sz="3000" dirty="0"/>
              <a:t>17</a:t>
            </a:r>
            <a:r>
              <a:rPr lang="ja-JP" altLang="en-US" sz="3000"/>
              <a:t>条）</a:t>
            </a:r>
            <a:endParaRPr lang="en-US" altLang="ja-JP" sz="3000" dirty="0"/>
          </a:p>
          <a:p>
            <a:pPr marL="757238" indent="-503238">
              <a:spcBef>
                <a:spcPts val="900"/>
              </a:spcBef>
              <a:buNone/>
            </a:pPr>
            <a:r>
              <a:rPr lang="ja-JP" altLang="en-US" sz="3000"/>
              <a:t>②</a:t>
            </a:r>
            <a:r>
              <a:rPr lang="en-US" altLang="ja-JP" sz="3000" dirty="0"/>
              <a:t> </a:t>
            </a:r>
            <a:r>
              <a:rPr lang="ja-JP" altLang="en-US" sz="3000"/>
              <a:t>発達支援の基本理念は、平成</a:t>
            </a:r>
            <a:r>
              <a:rPr lang="en-US" altLang="ja-JP" sz="3000" dirty="0"/>
              <a:t>26</a:t>
            </a:r>
            <a:r>
              <a:rPr lang="ja-JP" altLang="en-US" sz="3000"/>
              <a:t>年にまとめられた「障害児支援のあり方に関する検討会」報告書の理念が踏襲され、権利の視点がベースになっている</a:t>
            </a:r>
            <a:endParaRPr lang="en-US" altLang="ja-JP" sz="3000" dirty="0"/>
          </a:p>
          <a:p>
            <a:pPr marL="757238" indent="-503238">
              <a:spcBef>
                <a:spcPts val="900"/>
              </a:spcBef>
              <a:buNone/>
            </a:pPr>
            <a:r>
              <a:rPr lang="ja-JP" altLang="en-US" sz="3000"/>
              <a:t>③</a:t>
            </a:r>
            <a:r>
              <a:rPr lang="en-US" altLang="ja-JP" sz="3000" dirty="0"/>
              <a:t> </a:t>
            </a:r>
            <a:r>
              <a:rPr lang="ja-JP" altLang="en-US" sz="3000"/>
              <a:t>発達支援は、こどもをまんなかにおいて本人支援、家族支援、地域支援・連携の同心円で表現される</a:t>
            </a:r>
            <a:endParaRPr lang="en-US" altLang="ja-JP" sz="3000" dirty="0"/>
          </a:p>
          <a:p>
            <a:pPr marL="757238" indent="-503238">
              <a:spcBef>
                <a:spcPts val="900"/>
              </a:spcBef>
              <a:buNone/>
            </a:pPr>
            <a:r>
              <a:rPr lang="en-US" altLang="ja-JP" sz="3000" dirty="0"/>
              <a:t>④ </a:t>
            </a:r>
            <a:r>
              <a:rPr lang="ja-JP" altLang="en-US" sz="3000"/>
              <a:t>発達支援は、その子なりの最大限の発達を支えるものであり、障害や特性の消去が目標ではない</a:t>
            </a:r>
            <a:endParaRPr lang="en-US" altLang="ja-JP" sz="3000" dirty="0"/>
          </a:p>
          <a:p>
            <a:pPr marL="757238" indent="-503238">
              <a:spcBef>
                <a:spcPts val="900"/>
              </a:spcBef>
              <a:buNone/>
            </a:pPr>
            <a:r>
              <a:rPr lang="en-US" altLang="ja-JP" sz="3000" dirty="0"/>
              <a:t>⑤ </a:t>
            </a:r>
            <a:r>
              <a:rPr lang="ja-JP" altLang="en-US" sz="3000"/>
              <a:t>障害児支援における発達支援は、こどもの育ちに共通するものであり、生活や遊びが重要である</a:t>
            </a:r>
            <a:endParaRPr lang="en-US" altLang="ja-JP" sz="3000" dirty="0"/>
          </a:p>
          <a:p>
            <a:pPr marL="757238" indent="-503238">
              <a:spcBef>
                <a:spcPts val="900"/>
              </a:spcBef>
              <a:buNone/>
            </a:pPr>
            <a:r>
              <a:rPr lang="en-US" altLang="ja-JP" sz="3000" dirty="0"/>
              <a:t>⑥ </a:t>
            </a:r>
            <a:r>
              <a:rPr lang="ja-JP" altLang="en-US" sz="3000"/>
              <a:t>発達支援は科学であり、専門的支援と</a:t>
            </a:r>
            <a:r>
              <a:rPr lang="en-US" altLang="ja-JP" sz="3000" dirty="0"/>
              <a:t>PDCA</a:t>
            </a:r>
            <a:r>
              <a:rPr lang="ja-JP" altLang="en-US" sz="3000"/>
              <a:t>が重要</a:t>
            </a:r>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48</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9D04D571-9818-E855-2798-85311B6C6F1A}"/>
              </a:ext>
            </a:extLst>
          </p:cNvPr>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19171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24856"/>
            <a:ext cx="9041130" cy="1325563"/>
          </a:xfrm>
        </p:spPr>
        <p:txBody>
          <a:bodyPr>
            <a:noAutofit/>
          </a:bodyPr>
          <a:lstStyle/>
          <a:p>
            <a:pPr algn="ctr"/>
            <a:r>
              <a:rPr lang="ja-JP"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t>都道府県研修で本講義を</a:t>
            </a: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実施する</a:t>
            </a:r>
            <a:br>
              <a:rPr lang="en-US"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b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際に検討</a:t>
            </a:r>
            <a:r>
              <a:rPr lang="ja-JP" altLang="ja-JP" sz="4000" u="sng" dirty="0">
                <a:effectLst/>
                <a:latin typeface="MS PGothic" panose="020B0600070205080204" pitchFamily="34" charset="-128"/>
                <a:ea typeface="MS PGothic" panose="020B0600070205080204" pitchFamily="34" charset="-128"/>
                <a:cs typeface="Times New Roman" panose="02020603050405020304" pitchFamily="18" charset="0"/>
              </a:rPr>
              <a:t>して</a:t>
            </a:r>
            <a:r>
              <a:rPr lang="ja-JP" altLang="ja-JP" sz="4000" u="sng">
                <a:effectLst/>
                <a:latin typeface="MS PGothic" panose="020B0600070205080204" pitchFamily="34" charset="-128"/>
                <a:ea typeface="MS PGothic" panose="020B0600070205080204" pitchFamily="34" charset="-128"/>
                <a:cs typeface="Times New Roman" panose="02020603050405020304" pitchFamily="18" charset="0"/>
              </a:rPr>
              <a:t>欲しいこと</a:t>
            </a:r>
            <a:endParaRPr lang="ja-JP" altLang="en-US" sz="6600"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200472" y="1434169"/>
            <a:ext cx="9705528" cy="5373216"/>
          </a:xfrm>
        </p:spPr>
        <p:txBody>
          <a:bodyPr>
            <a:noAutofit/>
          </a:bodyPr>
          <a:lstStyle/>
          <a:p>
            <a:r>
              <a:rPr kumimoji="1" lang="ja-JP" altLang="en-US" sz="2800">
                <a:latin typeface="MS PGothic" panose="020B0600070205080204" pitchFamily="34" charset="-128"/>
                <a:ea typeface="MS PGothic" panose="020B0600070205080204" pitchFamily="34" charset="-128"/>
              </a:rPr>
              <a:t>本講義は、障害児支援に関わる者</a:t>
            </a:r>
            <a:r>
              <a:rPr lang="ja-JP" altLang="en-US" sz="2800">
                <a:latin typeface="MS PGothic" panose="020B0600070205080204" pitchFamily="34" charset="-128"/>
                <a:ea typeface="MS PGothic" panose="020B0600070205080204" pitchFamily="34" charset="-128"/>
              </a:rPr>
              <a:t>（相談支援専門員（障害児相談支援）及び児童</a:t>
            </a:r>
            <a:r>
              <a:rPr kumimoji="1" lang="ja-JP" altLang="en-US" sz="2800">
                <a:latin typeface="MS PGothic" panose="020B0600070205080204" pitchFamily="34" charset="-128"/>
                <a:ea typeface="MS PGothic" panose="020B0600070205080204" pitchFamily="34" charset="-128"/>
              </a:rPr>
              <a:t>発達支援管理責任者の基本姿勢について</a:t>
            </a:r>
            <a:r>
              <a:rPr lang="ja-JP" altLang="en-US" sz="2800">
                <a:latin typeface="MS PGothic" panose="020B0600070205080204" pitchFamily="34" charset="-128"/>
                <a:ea typeface="MS PGothic" panose="020B0600070205080204" pitchFamily="34" charset="-128"/>
              </a:rPr>
              <a:t>、</a:t>
            </a:r>
            <a:r>
              <a:rPr kumimoji="1" lang="ja-JP" altLang="en-US" sz="2800">
                <a:latin typeface="MS PGothic" panose="020B0600070205080204" pitchFamily="34" charset="-128"/>
                <a:ea typeface="MS PGothic" panose="020B0600070205080204" pitchFamily="34" charset="-128"/>
              </a:rPr>
              <a:t>条約や法律、指定</a:t>
            </a:r>
            <a:r>
              <a:rPr lang="ja-JP" altLang="en-US" sz="2800">
                <a:latin typeface="MS PGothic" panose="020B0600070205080204" pitchFamily="34" charset="-128"/>
                <a:ea typeface="MS PGothic" panose="020B0600070205080204" pitchFamily="34" charset="-128"/>
              </a:rPr>
              <a:t>基準、ガイドライン等を</a:t>
            </a:r>
            <a:r>
              <a:rPr kumimoji="1" lang="ja-JP" altLang="en-US" sz="2800">
                <a:latin typeface="MS PGothic" panose="020B0600070205080204" pitchFamily="34" charset="-128"/>
                <a:ea typeface="MS PGothic" panose="020B0600070205080204" pitchFamily="34" charset="-128"/>
              </a:rPr>
              <a:t>引用しながら、</a:t>
            </a:r>
            <a:r>
              <a:rPr lang="ja-JP" altLang="en-US" sz="2800">
                <a:latin typeface="MS PGothic" panose="020B0600070205080204" pitchFamily="34" charset="-128"/>
                <a:ea typeface="MS PGothic" panose="020B0600070205080204" pitchFamily="34" charset="-128"/>
              </a:rPr>
              <a:t>法令遵守を意識して、両者が協働して行うものであるということ</a:t>
            </a:r>
            <a:r>
              <a:rPr kumimoji="1" lang="ja-JP" altLang="en-US" sz="2800">
                <a:latin typeface="MS PGothic" panose="020B0600070205080204" pitchFamily="34" charset="-128"/>
                <a:ea typeface="MS PGothic" panose="020B0600070205080204" pitchFamily="34" charset="-128"/>
              </a:rPr>
              <a:t>を再確認する総論である。</a:t>
            </a:r>
            <a:endParaRPr kumimoji="1" lang="en-US" altLang="ja-JP" sz="2800" dirty="0">
              <a:latin typeface="MS PGothic" panose="020B0600070205080204" pitchFamily="34" charset="-128"/>
              <a:ea typeface="MS PGothic" panose="020B0600070205080204" pitchFamily="34" charset="-128"/>
            </a:endParaRPr>
          </a:p>
          <a:p>
            <a:r>
              <a:rPr kumimoji="1" lang="ja-JP" altLang="en-US" sz="2800">
                <a:latin typeface="MS PGothic" panose="020B0600070205080204" pitchFamily="34" charset="-128"/>
                <a:ea typeface="MS PGothic" panose="020B0600070205080204" pitchFamily="34" charset="-128"/>
              </a:rPr>
              <a:t>障害児支援は社会福祉事業（社会全体の福祉のために“開かれた”事業）であり、一義的には子どもを真ん中に据えて、</a:t>
            </a:r>
            <a:r>
              <a:rPr lang="ja-JP" altLang="en-US" sz="2800">
                <a:latin typeface="MS PGothic" panose="020B0600070205080204" pitchFamily="34" charset="-128"/>
                <a:ea typeface="MS PGothic" panose="020B0600070205080204" pitchFamily="34" charset="-128"/>
              </a:rPr>
              <a:t>子どもとしての当たり前の成長・発達を保障しつつ、障害や特性に応じて個々に配慮されるものであることを確認し</a:t>
            </a:r>
            <a:r>
              <a:rPr kumimoji="1" lang="ja-JP" altLang="en-US" sz="2800">
                <a:latin typeface="MS PGothic" panose="020B0600070205080204" pitchFamily="34" charset="-128"/>
                <a:ea typeface="MS PGothic" panose="020B0600070205080204" pitchFamily="34" charset="-128"/>
              </a:rPr>
              <a:t>、事業者本位になっていないかを自己点検する機会と</a:t>
            </a:r>
            <a:r>
              <a:rPr lang="ja-JP" altLang="en-US" sz="2800">
                <a:latin typeface="MS PGothic" panose="020B0600070205080204" pitchFamily="34" charset="-128"/>
                <a:ea typeface="MS PGothic" panose="020B0600070205080204" pitchFamily="34" charset="-128"/>
              </a:rPr>
              <a:t>してもらいたい</a:t>
            </a:r>
            <a:r>
              <a:rPr kumimoji="1" lang="ja-JP" altLang="en-US" sz="2800">
                <a:latin typeface="MS PGothic" panose="020B0600070205080204" pitchFamily="34" charset="-128"/>
                <a:ea typeface="MS PGothic" panose="020B0600070205080204" pitchFamily="34" charset="-128"/>
              </a:rPr>
              <a:t>。</a:t>
            </a:r>
            <a:endParaRPr kumimoji="1" lang="en-US" altLang="ja-JP" sz="2800" dirty="0">
              <a:latin typeface="MS PGothic" panose="020B0600070205080204" pitchFamily="34" charset="-128"/>
              <a:ea typeface="MS PGothic" panose="020B0600070205080204" pitchFamily="34" charset="-128"/>
            </a:endParaRPr>
          </a:p>
          <a:p>
            <a:r>
              <a:rPr lang="ja-JP" altLang="en-US" sz="2800">
                <a:latin typeface="MS PGothic" panose="020B0600070205080204" pitchFamily="34" charset="-128"/>
                <a:ea typeface="MS PGothic" panose="020B0600070205080204" pitchFamily="34" charset="-128"/>
              </a:rPr>
              <a:t>内容的には多いため、資料としては掲載しつつも、講義ではポイントを整理して伝えるようにしてもらいたい。</a:t>
            </a:r>
            <a:endParaRPr lang="en-US" altLang="ja-JP" sz="2800"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EE26764C-49F2-7671-0E34-6FC8CB42BA7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2846031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bwMode="auto">
          <a:xfrm>
            <a:off x="488504" y="1268760"/>
            <a:ext cx="9145016" cy="4203126"/>
          </a:xfrm>
          <a:prstGeom prst="roundRect">
            <a:avLst>
              <a:gd name="adj" fmla="val 8674"/>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a:endParaRPr lang="ja-JP" altLang="en-US" sz="1200">
              <a:latin typeface="+mn-ea"/>
            </a:endParaRPr>
          </a:p>
        </p:txBody>
      </p:sp>
      <p:sp>
        <p:nvSpPr>
          <p:cNvPr id="5" name="Rectangle 1"/>
          <p:cNvSpPr>
            <a:spLocks noChangeArrowheads="1"/>
          </p:cNvSpPr>
          <p:nvPr/>
        </p:nvSpPr>
        <p:spPr bwMode="auto">
          <a:xfrm>
            <a:off x="104576" y="917794"/>
            <a:ext cx="9696850" cy="5553444"/>
          </a:xfrm>
          <a:prstGeom prst="rect">
            <a:avLst/>
          </a:prstGeom>
          <a:noFill/>
          <a:ln w="9525">
            <a:noFill/>
            <a:miter lim="800000"/>
            <a:headEnd/>
            <a:tailEnd/>
          </a:ln>
        </p:spPr>
        <p:txBody>
          <a:bodyPr wrap="square" anchor="t" anchorCtr="0">
            <a:noAutofit/>
          </a:bodyPr>
          <a:lstStyle/>
          <a:p>
            <a:pPr marL="133350" indent="-133350">
              <a:spcBef>
                <a:spcPts val="600"/>
              </a:spcBef>
            </a:pPr>
            <a:r>
              <a:rPr lang="ja-JP" altLang="en-US" sz="2800">
                <a:latin typeface="+mn-ea"/>
                <a:cs typeface="HG丸ｺﾞｼｯｸM-PRO" pitchFamily="50" charset="-128"/>
              </a:rPr>
              <a:t>「障害</a:t>
            </a:r>
            <a:r>
              <a:rPr lang="ja-JP" altLang="en-US" sz="2800" dirty="0">
                <a:latin typeface="+mn-ea"/>
                <a:cs typeface="HG丸ｺﾞｼｯｸM-PRO" pitchFamily="50" charset="-128"/>
              </a:rPr>
              <a:t>が確定した子どもへの（運動機能や検査上の知的能力の向上などの）障害改善への努力だけで</a:t>
            </a:r>
            <a:r>
              <a:rPr lang="ja-JP" altLang="en-US" sz="2800">
                <a:latin typeface="+mn-ea"/>
                <a:cs typeface="HG丸ｺﾞｼｯｸM-PRO" pitchFamily="50" charset="-128"/>
              </a:rPr>
              <a:t>なく、</a:t>
            </a:r>
            <a:r>
              <a:rPr lang="ja-JP" altLang="en-US" sz="2800" u="sng">
                <a:solidFill>
                  <a:srgbClr val="0000CC"/>
                </a:solidFill>
                <a:latin typeface="+mn-ea"/>
                <a:cs typeface="HG丸ｺﾞｼｯｸM-PRO" pitchFamily="50" charset="-128"/>
              </a:rPr>
              <a:t>障害のある子ども（またはその可能性のある子ども）</a:t>
            </a:r>
            <a:r>
              <a:rPr lang="ja-JP" altLang="en-US" sz="2800">
                <a:latin typeface="+mn-ea"/>
                <a:cs typeface="HG丸ｺﾞｼｯｸM-PRO" pitchFamily="50" charset="-128"/>
              </a:rPr>
              <a:t>が</a:t>
            </a:r>
            <a:r>
              <a:rPr lang="ja-JP" altLang="en-US" sz="2800" dirty="0">
                <a:solidFill>
                  <a:srgbClr val="0000CC"/>
                </a:solidFill>
                <a:latin typeface="+mn-ea"/>
                <a:cs typeface="HG丸ｺﾞｼｯｸM-PRO" pitchFamily="50" charset="-128"/>
              </a:rPr>
              <a:t>地域で育つ時に生じるさまざまな課題を</a:t>
            </a:r>
            <a:r>
              <a:rPr lang="ja-JP" altLang="en-US" sz="2800">
                <a:solidFill>
                  <a:srgbClr val="0000CC"/>
                </a:solidFill>
                <a:latin typeface="+mn-ea"/>
                <a:cs typeface="HG丸ｺﾞｼｯｸM-PRO" pitchFamily="50" charset="-128"/>
              </a:rPr>
              <a:t>解決して</a:t>
            </a:r>
            <a:r>
              <a:rPr lang="ja-JP" altLang="en-US" sz="2800" dirty="0">
                <a:solidFill>
                  <a:srgbClr val="0000CC"/>
                </a:solidFill>
                <a:latin typeface="+mn-ea"/>
                <a:cs typeface="HG丸ｺﾞｼｯｸM-PRO" pitchFamily="50" charset="-128"/>
              </a:rPr>
              <a:t>いく努力</a:t>
            </a:r>
            <a:r>
              <a:rPr lang="ja-JP" altLang="en-US" sz="2800" dirty="0">
                <a:latin typeface="+mn-ea"/>
                <a:cs typeface="HG丸ｺﾞｼｯｸM-PRO" pitchFamily="50" charset="-128"/>
              </a:rPr>
              <a:t>のすべてで</a:t>
            </a:r>
            <a:r>
              <a:rPr lang="ja-JP" altLang="en-US" sz="2800">
                <a:latin typeface="+mn-ea"/>
                <a:cs typeface="HG丸ｺﾞｼｯｸM-PRO" pitchFamily="50" charset="-128"/>
              </a:rPr>
              <a:t>ある。その</a:t>
            </a:r>
            <a:r>
              <a:rPr lang="ja-JP" altLang="en-US" sz="2800" dirty="0">
                <a:latin typeface="+mn-ea"/>
                <a:cs typeface="HG丸ｺﾞｼｯｸM-PRO" pitchFamily="50" charset="-128"/>
              </a:rPr>
              <a:t>中には、</a:t>
            </a:r>
            <a:r>
              <a:rPr lang="ja-JP" altLang="en-US" sz="2800">
                <a:latin typeface="+mn-ea"/>
                <a:cs typeface="HG丸ｺﾞｼｯｸM-PRO" pitchFamily="50" charset="-128"/>
              </a:rPr>
              <a:t>子どもの</a:t>
            </a:r>
            <a:r>
              <a:rPr lang="ja-JP" altLang="en-US" sz="2800" u="sng">
                <a:solidFill>
                  <a:srgbClr val="0000CC"/>
                </a:solidFill>
                <a:latin typeface="+mn-ea"/>
                <a:cs typeface="HG丸ｺﾞｼｯｸM-PRO" pitchFamily="50" charset="-128"/>
              </a:rPr>
              <a:t>自尊心や主体性を育て</a:t>
            </a:r>
            <a:r>
              <a:rPr lang="ja-JP" altLang="en-US" sz="2800">
                <a:latin typeface="+mn-ea"/>
                <a:cs typeface="HG丸ｺﾞｼｯｸM-PRO" pitchFamily="50" charset="-128"/>
              </a:rPr>
              <a:t>ながら</a:t>
            </a:r>
            <a:r>
              <a:rPr lang="ja-JP" altLang="en-US" sz="2800" u="sng" dirty="0">
                <a:solidFill>
                  <a:srgbClr val="0000CC"/>
                </a:solidFill>
                <a:latin typeface="+mn-ea"/>
                <a:cs typeface="HG丸ｺﾞｼｯｸM-PRO" pitchFamily="50" charset="-128"/>
              </a:rPr>
              <a:t>発達上の課題を達成</a:t>
            </a:r>
            <a:r>
              <a:rPr lang="ja-JP" altLang="en-US" sz="2800" dirty="0">
                <a:latin typeface="+mn-ea"/>
                <a:cs typeface="HG丸ｺﾞｼｯｸM-PRO" pitchFamily="50" charset="-128"/>
              </a:rPr>
              <a:t>させ成人期</a:t>
            </a:r>
            <a:r>
              <a:rPr lang="ja-JP" altLang="en-US" sz="2800">
                <a:latin typeface="+mn-ea"/>
                <a:cs typeface="HG丸ｺﾞｼｯｸM-PRO" pitchFamily="50" charset="-128"/>
              </a:rPr>
              <a:t>に</a:t>
            </a:r>
            <a:r>
              <a:rPr lang="ja-JP" altLang="en-US" sz="2800" u="sng">
                <a:solidFill>
                  <a:srgbClr val="0000CC"/>
                </a:solidFill>
                <a:latin typeface="+mn-ea"/>
                <a:cs typeface="HG丸ｺﾞｼｯｸM-PRO" pitchFamily="50" charset="-128"/>
              </a:rPr>
              <a:t>豊か</a:t>
            </a:r>
            <a:r>
              <a:rPr lang="ja-JP" altLang="en-US" sz="2800" u="sng" dirty="0">
                <a:solidFill>
                  <a:srgbClr val="0000CC"/>
                </a:solidFill>
                <a:latin typeface="+mn-ea"/>
                <a:cs typeface="HG丸ｺﾞｼｯｸM-PRO" pitchFamily="50" charset="-128"/>
              </a:rPr>
              <a:t>で充実した自分自身のための人生を送ることができる人の育成</a:t>
            </a:r>
            <a:r>
              <a:rPr lang="ja-JP" altLang="en-US" sz="2800" dirty="0">
                <a:latin typeface="+mn-ea"/>
                <a:cs typeface="HG丸ｺﾞｼｯｸM-PRO" pitchFamily="50" charset="-128"/>
              </a:rPr>
              <a:t>（</a:t>
            </a:r>
            <a:r>
              <a:rPr lang="ja-JP" altLang="en-US" sz="2800" u="sng" dirty="0">
                <a:latin typeface="+mn-ea"/>
                <a:cs typeface="HG丸ｺﾞｼｯｸM-PRO" pitchFamily="50" charset="-128"/>
              </a:rPr>
              <a:t>狭義の</a:t>
            </a:r>
            <a:r>
              <a:rPr lang="ja-JP" altLang="en-US" sz="2800" u="sng">
                <a:latin typeface="+mn-ea"/>
                <a:cs typeface="HG丸ｺﾞｼｯｸM-PRO" pitchFamily="50" charset="-128"/>
              </a:rPr>
              <a:t>発達支援＝</a:t>
            </a:r>
            <a:r>
              <a:rPr lang="ja-JP" altLang="en-US" sz="2800" u="sng">
                <a:solidFill>
                  <a:srgbClr val="008F00"/>
                </a:solidFill>
                <a:latin typeface="+mn-ea"/>
                <a:cs typeface="HG丸ｺﾞｼｯｸM-PRO" pitchFamily="50" charset="-128"/>
              </a:rPr>
              <a:t>本人支援</a:t>
            </a:r>
            <a:r>
              <a:rPr lang="ja-JP" altLang="en-US" sz="2800">
                <a:latin typeface="+mn-ea"/>
                <a:cs typeface="HG丸ｺﾞｼｯｸM-PRO" pitchFamily="50" charset="-128"/>
              </a:rPr>
              <a:t>）</a:t>
            </a:r>
            <a:r>
              <a:rPr lang="ja-JP" altLang="en-US" sz="2800" dirty="0">
                <a:latin typeface="+mn-ea"/>
                <a:cs typeface="HG丸ｺﾞｼｯｸM-PRO" pitchFamily="50" charset="-128"/>
              </a:rPr>
              <a:t>、障害のある子どもの</a:t>
            </a:r>
            <a:r>
              <a:rPr lang="ja-JP" altLang="en-US" sz="2800" u="sng" dirty="0">
                <a:solidFill>
                  <a:srgbClr val="0000CC"/>
                </a:solidFill>
                <a:latin typeface="+mn-ea"/>
                <a:cs typeface="HG丸ｺﾞｼｯｸM-PRO" pitchFamily="50" charset="-128"/>
              </a:rPr>
              <a:t>育児や発達の基盤である家庭生活への支援</a:t>
            </a:r>
            <a:r>
              <a:rPr lang="ja-JP" altLang="en-US" sz="2800" dirty="0">
                <a:latin typeface="+mn-ea"/>
                <a:cs typeface="HG丸ｺﾞｼｯｸM-PRO" pitchFamily="50" charset="-128"/>
              </a:rPr>
              <a:t>（</a:t>
            </a:r>
            <a:r>
              <a:rPr lang="ja-JP" altLang="en-US" sz="2800" u="sng" dirty="0">
                <a:solidFill>
                  <a:srgbClr val="008F00"/>
                </a:solidFill>
                <a:latin typeface="+mn-ea"/>
                <a:cs typeface="HG丸ｺﾞｼｯｸM-PRO" pitchFamily="50" charset="-128"/>
              </a:rPr>
              <a:t>家族支援</a:t>
            </a:r>
            <a:r>
              <a:rPr lang="ja-JP" altLang="en-US" sz="2800" dirty="0">
                <a:latin typeface="+mn-ea"/>
                <a:cs typeface="HG丸ｺﾞｼｯｸM-PRO" pitchFamily="50" charset="-128"/>
              </a:rPr>
              <a:t>）、</a:t>
            </a:r>
            <a:r>
              <a:rPr lang="ja-JP" altLang="en-US" sz="2800" u="sng" dirty="0">
                <a:solidFill>
                  <a:srgbClr val="0000CC"/>
                </a:solidFill>
                <a:latin typeface="+mn-ea"/>
                <a:cs typeface="HG丸ｺﾞｼｯｸM-PRO" pitchFamily="50" charset="-128"/>
              </a:rPr>
              <a:t>地域での健やかな育ちと成人期の豊かな生活を保障できる地域の変革</a:t>
            </a:r>
            <a:r>
              <a:rPr lang="ja-JP" altLang="en-US" sz="2800" dirty="0">
                <a:latin typeface="+mn-ea"/>
                <a:cs typeface="HG丸ｺﾞｼｯｸM-PRO" pitchFamily="50" charset="-128"/>
              </a:rPr>
              <a:t>（</a:t>
            </a:r>
            <a:r>
              <a:rPr lang="ja-JP" altLang="en-US" sz="2800" u="sng" dirty="0">
                <a:solidFill>
                  <a:srgbClr val="008F00"/>
                </a:solidFill>
                <a:latin typeface="+mn-ea"/>
                <a:cs typeface="HG丸ｺﾞｼｯｸM-PRO" pitchFamily="50" charset="-128"/>
              </a:rPr>
              <a:t>地域支援</a:t>
            </a:r>
            <a:r>
              <a:rPr lang="ja-JP" altLang="en-US" sz="2800" dirty="0">
                <a:latin typeface="+mn-ea"/>
                <a:cs typeface="HG丸ｺﾞｼｯｸM-PRO" pitchFamily="50" charset="-128"/>
              </a:rPr>
              <a:t>）が包含されて</a:t>
            </a:r>
            <a:r>
              <a:rPr lang="ja-JP" altLang="en-US" sz="2800">
                <a:latin typeface="+mn-ea"/>
                <a:cs typeface="HG丸ｺﾞｼｯｸM-PRO" pitchFamily="50" charset="-128"/>
              </a:rPr>
              <a:t>いる概念である」</a:t>
            </a:r>
            <a:endParaRPr lang="en-US" altLang="ja-JP" sz="2800" dirty="0">
              <a:latin typeface="+mn-ea"/>
              <a:cs typeface="HG丸ｺﾞｼｯｸM-PRO" pitchFamily="50" charset="-128"/>
            </a:endParaRPr>
          </a:p>
          <a:p>
            <a:pPr marL="363538" indent="-363538">
              <a:spcBef>
                <a:spcPts val="600"/>
              </a:spcBef>
            </a:pPr>
            <a:endParaRPr lang="en-US" altLang="ja-JP" sz="700" dirty="0">
              <a:latin typeface="+mn-ea"/>
              <a:cs typeface="HG丸ｺﾞｼｯｸM-PRO" pitchFamily="50" charset="-128"/>
            </a:endParaRPr>
          </a:p>
          <a:p>
            <a:pPr marL="536575" indent="-536575" algn="r">
              <a:spcBef>
                <a:spcPts val="600"/>
              </a:spcBef>
            </a:pPr>
            <a:r>
              <a:rPr lang="ja-JP" altLang="en-US" sz="2200">
                <a:latin typeface="+mn-ea"/>
                <a:cs typeface="HG丸ｺﾞｼｯｸM-PRO" pitchFamily="50" charset="-128"/>
              </a:rPr>
              <a:t>出典：「</a:t>
            </a:r>
            <a:r>
              <a:rPr lang="ja-JP" altLang="en-US" sz="2200" dirty="0">
                <a:latin typeface="+mn-ea"/>
                <a:cs typeface="HG丸ｺﾞｼｯｸM-PRO" pitchFamily="50" charset="-128"/>
              </a:rPr>
              <a:t>障害児通園施設の機能統合に関する研究」（分担研究者・宮田広善）：</a:t>
            </a:r>
            <a:endParaRPr lang="en-US" altLang="ja-JP" sz="2200" dirty="0">
              <a:latin typeface="+mn-ea"/>
              <a:cs typeface="HG丸ｺﾞｼｯｸM-PRO" pitchFamily="50" charset="-128"/>
            </a:endParaRPr>
          </a:p>
          <a:p>
            <a:pPr marL="981075" indent="-981075">
              <a:spcBef>
                <a:spcPts val="600"/>
              </a:spcBef>
            </a:pPr>
            <a:endParaRPr lang="ja-JP" altLang="en-US" sz="2500" dirty="0">
              <a:latin typeface="+mn-ea"/>
              <a:cs typeface="HG丸ｺﾞｼｯｸM-PRO" pitchFamily="50" charset="-128"/>
            </a:endParaRPr>
          </a:p>
        </p:txBody>
      </p:sp>
      <p:sp>
        <p:nvSpPr>
          <p:cNvPr id="3" name="Rectangle 3"/>
          <p:cNvSpPr txBox="1">
            <a:spLocks noChangeArrowheads="1"/>
          </p:cNvSpPr>
          <p:nvPr/>
        </p:nvSpPr>
        <p:spPr bwMode="auto">
          <a:xfrm>
            <a:off x="104575" y="190376"/>
            <a:ext cx="9528945"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00" u="sng" spc="-100">
                <a:latin typeface="MS PGothic" panose="020B0600070205080204" pitchFamily="34" charset="-128"/>
                <a:ea typeface="MS PGothic" panose="020B0600070205080204" pitchFamily="34" charset="-128"/>
              </a:rPr>
              <a:t>（１）「療育」は、「発達支援」である</a:t>
            </a:r>
            <a:endParaRPr lang="en-US" altLang="ja-JP" sz="4000" u="sng" spc="-100" dirty="0">
              <a:latin typeface="MS PGothic" panose="020B0600070205080204" pitchFamily="34" charset="-128"/>
              <a:ea typeface="MS PGothic" panose="020B0600070205080204" pitchFamily="34" charset="-128"/>
            </a:endParaRPr>
          </a:p>
        </p:txBody>
      </p:sp>
      <p:sp>
        <p:nvSpPr>
          <p:cNvPr id="7" name="スライド番号プレースホルダー 6"/>
          <p:cNvSpPr>
            <a:spLocks noGrp="1"/>
          </p:cNvSpPr>
          <p:nvPr>
            <p:ph type="sldNum" sz="quarter" idx="12"/>
          </p:nvPr>
        </p:nvSpPr>
        <p:spPr/>
        <p:txBody>
          <a:bodyPr/>
          <a:lstStyle/>
          <a:p>
            <a:pPr>
              <a:defRPr/>
            </a:pPr>
            <a:fld id="{E6920193-7F62-4B0F-A26E-3C036304FC06}" type="slidenum">
              <a:rPr lang="en-US" altLang="ja-JP" sz="2000" smtClean="0">
                <a:solidFill>
                  <a:srgbClr val="000000"/>
                </a:solidFill>
              </a:rPr>
              <a:pPr>
                <a:defRPr/>
              </a:pPr>
              <a:t>49</a:t>
            </a:fld>
            <a:endParaRPr lang="en-US" altLang="ja-JP" sz="2000" dirty="0">
              <a:solidFill>
                <a:srgbClr val="000000"/>
              </a:solidFill>
            </a:endParaRPr>
          </a:p>
        </p:txBody>
      </p:sp>
    </p:spTree>
    <p:extLst>
      <p:ext uri="{BB962C8B-B14F-4D97-AF65-F5344CB8AC3E}">
        <p14:creationId xmlns:p14="http://schemas.microsoft.com/office/powerpoint/2010/main" val="1189007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2" y="-72008"/>
            <a:ext cx="9777536" cy="6669360"/>
          </a:xfrm>
          <a:prstGeom prst="rect">
            <a:avLst/>
          </a:prstGeom>
          <a:noFill/>
          <a:ln w="9525">
            <a:noFill/>
            <a:miter lim="800000"/>
            <a:headEnd/>
            <a:tailEnd/>
          </a:ln>
        </p:spPr>
        <p:txBody>
          <a:bodyPr wrap="square" anchor="t" anchorCtr="0">
            <a:noAutofit/>
          </a:bodyPr>
          <a:lstStyle/>
          <a:p>
            <a:pPr marL="1079500" indent="-1079500" algn="ctr">
              <a:spcBef>
                <a:spcPts val="300"/>
              </a:spcBef>
            </a:pPr>
            <a:r>
              <a:rPr lang="ja-JP" altLang="en-US" sz="4000">
                <a:solidFill>
                  <a:srgbClr val="000000"/>
                </a:solidFill>
                <a:latin typeface="ＭＳ Ｐゴシック" panose="020B0600070205080204" pitchFamily="50" charset="-128"/>
                <a:cs typeface="HG丸ｺﾞｼｯｸM-PRO" pitchFamily="50" charset="-128"/>
              </a:rPr>
              <a:t>発達</a:t>
            </a:r>
            <a:r>
              <a:rPr lang="ja-JP" altLang="en-US" sz="4000" u="sng">
                <a:solidFill>
                  <a:srgbClr val="000000"/>
                </a:solidFill>
                <a:latin typeface="ＭＳ Ｐゴシック" panose="020B0600070205080204" pitchFamily="50" charset="-128"/>
                <a:cs typeface="HG丸ｺﾞｼｯｸM-PRO" pitchFamily="50" charset="-128"/>
              </a:rPr>
              <a:t>支援の基本理念</a:t>
            </a:r>
            <a:endParaRPr lang="en-US" altLang="ja-JP" sz="3200" u="sng" dirty="0">
              <a:solidFill>
                <a:srgbClr val="000000"/>
              </a:solidFill>
              <a:latin typeface="ＭＳ Ｐゴシック" panose="020B0600070205080204" pitchFamily="50" charset="-128"/>
              <a:cs typeface="HG丸ｺﾞｼｯｸM-PRO" pitchFamily="50" charset="-128"/>
            </a:endParaRPr>
          </a:p>
          <a:p>
            <a:pPr marL="1079500" indent="-1079500">
              <a:spcBef>
                <a:spcPts val="2400"/>
              </a:spcBef>
            </a:pPr>
            <a:r>
              <a:rPr lang="ja-JP" altLang="en-US" sz="2400">
                <a:solidFill>
                  <a:srgbClr val="000000"/>
                </a:solidFill>
                <a:latin typeface="ＭＳ Ｐゴシック" panose="020B0600070205080204" pitchFamily="50" charset="-128"/>
                <a:cs typeface="HG丸ｺﾞｼｯｸM-PRO" pitchFamily="50" charset="-128"/>
              </a:rPr>
              <a:t>　</a:t>
            </a:r>
            <a:r>
              <a:rPr lang="ja-JP" altLang="en-US" sz="2400" u="sng">
                <a:solidFill>
                  <a:srgbClr val="000000"/>
                </a:solidFill>
                <a:latin typeface="ＭＳ Ｐゴシック" panose="020B0600070205080204" pitchFamily="50" charset="-128"/>
                <a:cs typeface="HG丸ｺﾞｼｯｸM-PRO" pitchFamily="50" charset="-128"/>
              </a:rPr>
              <a:t>〇子どもの最善の利益の保障</a:t>
            </a:r>
            <a:endParaRPr lang="en-US" altLang="ja-JP" sz="2400" u="sng"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latin typeface="ＭＳ Ｐゴシック" panose="020B0600070205080204" pitchFamily="50" charset="-128"/>
                <a:cs typeface="HG丸ｺﾞｼｯｸM-PRO" pitchFamily="50" charset="-128"/>
              </a:rPr>
              <a:t>適切な養育、生活の保障、愛され・護られる、成長・発達・自立の支援</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7800">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・子ども本人の意見の尊重と最善の利益の考慮、主体性の尊重</a:t>
            </a:r>
            <a:endParaRPr lang="en-US" altLang="ja-JP" sz="2400" dirty="0">
              <a:solidFill>
                <a:srgbClr val="000000"/>
              </a:solidFill>
              <a:latin typeface="ＭＳ Ｐゴシック" panose="020B0600070205080204" pitchFamily="50" charset="-128"/>
              <a:cs typeface="HG丸ｺﾞｼｯｸM-PRO" pitchFamily="50" charset="-128"/>
            </a:endParaRPr>
          </a:p>
          <a:p>
            <a:pPr>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　</a:t>
            </a:r>
            <a:r>
              <a:rPr lang="ja-JP" altLang="en-US" sz="2400" u="sng" dirty="0">
                <a:solidFill>
                  <a:srgbClr val="000000"/>
                </a:solidFill>
                <a:latin typeface="ＭＳ Ｐゴシック" panose="020B0600070205080204" pitchFamily="50" charset="-128"/>
                <a:cs typeface="HG丸ｺﾞｼｯｸM-PRO" pitchFamily="50" charset="-128"/>
              </a:rPr>
              <a:t>〇インクルージョンの推進と合理的配慮</a:t>
            </a:r>
            <a:endParaRPr lang="en-US" altLang="ja-JP" sz="24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・障害者権利条約を反映（差別の禁止、合理的配慮）</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合理的配慮は、子どもの障害の状態、発達の</a:t>
            </a:r>
            <a:r>
              <a:rPr lang="ja-JP" altLang="en-US" sz="2400" dirty="0">
                <a:latin typeface="ＭＳ Ｐゴシック" panose="020B0600070205080204" pitchFamily="50" charset="-128"/>
                <a:cs typeface="HG丸ｺﾞｼｯｸM-PRO" pitchFamily="50" charset="-128"/>
              </a:rPr>
              <a:t>経過</a:t>
            </a:r>
            <a:r>
              <a:rPr lang="ja-JP" altLang="en-US" sz="2400" dirty="0">
                <a:solidFill>
                  <a:srgbClr val="000000"/>
                </a:solidFill>
                <a:latin typeface="ＭＳ Ｐゴシック" panose="020B0600070205080204" pitchFamily="50" charset="-128"/>
                <a:cs typeface="HG丸ｺﾞｼｯｸM-PRO" pitchFamily="50" charset="-128"/>
              </a:rPr>
              <a:t>、特性</a:t>
            </a:r>
            <a:r>
              <a:rPr lang="ja-JP" altLang="en-US" sz="2400">
                <a:solidFill>
                  <a:srgbClr val="000000"/>
                </a:solidFill>
                <a:latin typeface="ＭＳ Ｐゴシック" panose="020B0600070205080204" pitchFamily="50" charset="-128"/>
                <a:cs typeface="HG丸ｺﾞｼｯｸM-PRO" pitchFamily="50" charset="-128"/>
              </a:rPr>
              <a:t>に応じる</a:t>
            </a:r>
            <a:endParaRPr lang="en-US" altLang="ja-JP" sz="2400"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endParaRPr lang="en-US" altLang="ja-JP" sz="1600" dirty="0">
              <a:solidFill>
                <a:srgbClr val="000000"/>
              </a:solidFill>
            </a:endParaRPr>
          </a:p>
          <a:p>
            <a:pPr>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　</a:t>
            </a:r>
            <a:r>
              <a:rPr lang="ja-JP" altLang="en-US" sz="2400" u="sng" dirty="0">
                <a:solidFill>
                  <a:srgbClr val="000000"/>
                </a:solidFill>
                <a:latin typeface="ＭＳ Ｐゴシック" panose="020B0600070205080204" pitchFamily="50" charset="-128"/>
                <a:cs typeface="HG丸ｺﾞｼｯｸM-PRO" pitchFamily="50" charset="-128"/>
              </a:rPr>
              <a:t>〇家族支援の重視</a:t>
            </a:r>
            <a:endParaRPr lang="en-US" altLang="ja-JP" sz="2400" u="sng" dirty="0">
              <a:solidFill>
                <a:srgbClr val="000000"/>
              </a:solidFill>
              <a:latin typeface="ＭＳ Ｐゴシック" panose="020B0600070205080204" pitchFamily="50" charset="-128"/>
              <a:cs typeface="HG丸ｺﾞｼｯｸM-PRO" pitchFamily="50" charset="-128"/>
            </a:endParaRPr>
          </a:p>
          <a:p>
            <a:pPr marL="801688" indent="-173038">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家族に対して子どもの「育ち」や「暮らし」を安定させることを基本</a:t>
            </a:r>
            <a:endParaRPr lang="en-US" altLang="ja-JP" sz="2400" dirty="0">
              <a:solidFill>
                <a:srgbClr val="000000"/>
              </a:solidFill>
            </a:endParaRPr>
          </a:p>
          <a:p>
            <a:pPr marL="801688" indent="-173038">
              <a:spcBef>
                <a:spcPts val="300"/>
              </a:spcBef>
            </a:pPr>
            <a:r>
              <a:rPr lang="ja-JP" altLang="en-US" sz="2400" dirty="0">
                <a:solidFill>
                  <a:srgbClr val="000000"/>
                </a:solidFill>
              </a:rPr>
              <a:t>　＝子どもを中心に</a:t>
            </a:r>
            <a:r>
              <a:rPr lang="ja-JP" altLang="en-US" sz="2400">
                <a:solidFill>
                  <a:srgbClr val="000000"/>
                </a:solidFill>
              </a:rPr>
              <a:t>置いた表現</a:t>
            </a:r>
            <a:endParaRPr lang="en-US" altLang="ja-JP" sz="2400" dirty="0">
              <a:solidFill>
                <a:srgbClr val="000000"/>
              </a:solidFill>
            </a:endParaRPr>
          </a:p>
          <a:p>
            <a:pPr marL="801688" indent="-173038">
              <a:spcBef>
                <a:spcPts val="300"/>
              </a:spcBef>
            </a:pPr>
            <a:endParaRPr lang="en-US" altLang="ja-JP" sz="1100" dirty="0">
              <a:solidFill>
                <a:srgbClr val="000000"/>
              </a:solidFill>
            </a:endParaRPr>
          </a:p>
          <a:p>
            <a:pPr>
              <a:spcBef>
                <a:spcPts val="300"/>
              </a:spcBef>
            </a:pPr>
            <a:r>
              <a:rPr lang="ja-JP" altLang="en-US" sz="2400" dirty="0">
                <a:solidFill>
                  <a:srgbClr val="000000"/>
                </a:solidFill>
                <a:latin typeface="ＭＳ Ｐゴシック" panose="020B0600070205080204" pitchFamily="50" charset="-128"/>
                <a:cs typeface="HG丸ｺﾞｼｯｸM-PRO" pitchFamily="50" charset="-128"/>
              </a:rPr>
              <a:t>　</a:t>
            </a:r>
            <a:r>
              <a:rPr lang="ja-JP" altLang="en-US" sz="2400" u="sng" dirty="0">
                <a:solidFill>
                  <a:srgbClr val="000000"/>
                </a:solidFill>
                <a:latin typeface="ＭＳ Ｐゴシック" panose="020B0600070205080204" pitchFamily="50" charset="-128"/>
                <a:cs typeface="HG丸ｺﾞｼｯｸM-PRO" pitchFamily="50" charset="-128"/>
              </a:rPr>
              <a:t>〇インクルージョンを推進する後方支援としての専門的役割</a:t>
            </a:r>
            <a:endParaRPr lang="en-US" altLang="ja-JP" sz="2400" u="sng" dirty="0">
              <a:solidFill>
                <a:srgbClr val="000000"/>
              </a:solidFill>
              <a:latin typeface="ＭＳ Ｐゴシック" panose="020B0600070205080204" pitchFamily="50" charset="-128"/>
              <a:cs typeface="HG丸ｺﾞｼｯｸM-PRO" pitchFamily="50" charset="-128"/>
            </a:endParaRPr>
          </a:p>
          <a:p>
            <a:pPr marL="801688" indent="-171450"/>
            <a:r>
              <a:rPr lang="ja-JP" altLang="en-US" sz="2400" dirty="0">
                <a:solidFill>
                  <a:srgbClr val="000000"/>
                </a:solidFill>
                <a:latin typeface="ＭＳ Ｐゴシック" panose="020B0600070205080204" pitchFamily="50" charset="-128"/>
                <a:cs typeface="HG丸ｺﾞｼｯｸM-PRO" pitchFamily="50" charset="-128"/>
              </a:rPr>
              <a:t>・</a:t>
            </a:r>
            <a:r>
              <a:rPr lang="ja-JP" altLang="en-US" sz="2400" dirty="0">
                <a:solidFill>
                  <a:srgbClr val="000000"/>
                </a:solidFill>
              </a:rPr>
              <a:t>障害のない子どもを含めた集団の中での育ちをできるだけ保障</a:t>
            </a:r>
            <a:endParaRPr lang="en-US" altLang="ja-JP" sz="2400" dirty="0">
              <a:solidFill>
                <a:srgbClr val="000000"/>
              </a:solidFill>
            </a:endParaRPr>
          </a:p>
          <a:p>
            <a:pPr marL="801688" indent="-171450"/>
            <a:r>
              <a:rPr lang="ja-JP" altLang="en-US" sz="2400" dirty="0">
                <a:solidFill>
                  <a:srgbClr val="000000"/>
                </a:solidFill>
              </a:rPr>
              <a:t>・保育所等訪問支援の活用、子育て支援の場での障害のある子どもに対する支援の協力する体制づくり</a:t>
            </a:r>
            <a:endParaRPr lang="en-US" altLang="ja-JP" sz="2400" dirty="0">
              <a:solidFill>
                <a:srgbClr val="000000"/>
              </a:solidFill>
            </a:endParaRPr>
          </a:p>
          <a:p>
            <a:pPr marL="801688" indent="-171450"/>
            <a:r>
              <a:rPr lang="ja-JP" altLang="en-US" sz="2400" dirty="0">
                <a:solidFill>
                  <a:srgbClr val="000000"/>
                </a:solidFill>
              </a:rPr>
              <a:t>・関係機関との連携、切れ目のない一貫した支援の提供体制づくり</a:t>
            </a:r>
            <a:endParaRPr lang="en-US" altLang="ja-JP" sz="2400" dirty="0">
              <a:solidFill>
                <a:srgbClr val="000000"/>
              </a:solidFill>
            </a:endParaRPr>
          </a:p>
        </p:txBody>
      </p:sp>
      <p:sp>
        <p:nvSpPr>
          <p:cNvPr id="4" name="スライド番号プレースホルダー 9">
            <a:extLst>
              <a:ext uri="{FF2B5EF4-FFF2-40B4-BE49-F238E27FC236}">
                <a16:creationId xmlns:a16="http://schemas.microsoft.com/office/drawing/2014/main" id="{10BDD99E-364B-4B9E-3BA5-ED4EEC5939A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50</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A29EE290-F3AC-3956-F997-E226AFFBEB2C}"/>
              </a:ext>
            </a:extLst>
          </p:cNvPr>
          <p:cNvSpPr txBox="1"/>
          <p:nvPr/>
        </p:nvSpPr>
        <p:spPr>
          <a:xfrm>
            <a:off x="70382" y="519063"/>
            <a:ext cx="1415772" cy="461665"/>
          </a:xfrm>
          <a:prstGeom prst="rect">
            <a:avLst/>
          </a:prstGeom>
          <a:noFill/>
        </p:spPr>
        <p:txBody>
          <a:bodyPr wrap="none" rtlCol="0">
            <a:spAutoFit/>
          </a:bodyPr>
          <a:lstStyle/>
          <a:p>
            <a:r>
              <a:rPr lang="ja-JP" altLang="en-US" sz="2400" u="sng">
                <a:solidFill>
                  <a:srgbClr val="FF0000"/>
                </a:solidFill>
              </a:rPr>
              <a:t>本人支援</a:t>
            </a:r>
            <a:endParaRPr kumimoji="1" lang="ja-JP" altLang="en-US" sz="2400" u="sng">
              <a:solidFill>
                <a:srgbClr val="FF0000"/>
              </a:solidFill>
            </a:endParaRPr>
          </a:p>
        </p:txBody>
      </p:sp>
      <p:sp>
        <p:nvSpPr>
          <p:cNvPr id="7" name="テキスト ボックス 6">
            <a:extLst>
              <a:ext uri="{FF2B5EF4-FFF2-40B4-BE49-F238E27FC236}">
                <a16:creationId xmlns:a16="http://schemas.microsoft.com/office/drawing/2014/main" id="{4A284D87-7E88-ED89-4CC5-59226972CF23}"/>
              </a:ext>
            </a:extLst>
          </p:cNvPr>
          <p:cNvSpPr txBox="1"/>
          <p:nvPr/>
        </p:nvSpPr>
        <p:spPr>
          <a:xfrm>
            <a:off x="43919" y="3212976"/>
            <a:ext cx="1415772" cy="461665"/>
          </a:xfrm>
          <a:prstGeom prst="rect">
            <a:avLst/>
          </a:prstGeom>
          <a:noFill/>
        </p:spPr>
        <p:txBody>
          <a:bodyPr wrap="none" rtlCol="0">
            <a:spAutoFit/>
          </a:bodyPr>
          <a:lstStyle/>
          <a:p>
            <a:r>
              <a:rPr lang="ja-JP" altLang="en-US" sz="2400" u="sng">
                <a:solidFill>
                  <a:srgbClr val="FF0000"/>
                </a:solidFill>
              </a:rPr>
              <a:t>家族支援</a:t>
            </a:r>
            <a:endParaRPr kumimoji="1" lang="ja-JP" altLang="en-US" sz="2400" u="sng">
              <a:solidFill>
                <a:srgbClr val="FF0000"/>
              </a:solidFill>
            </a:endParaRPr>
          </a:p>
        </p:txBody>
      </p:sp>
      <p:sp>
        <p:nvSpPr>
          <p:cNvPr id="9" name="テキスト ボックス 8">
            <a:extLst>
              <a:ext uri="{FF2B5EF4-FFF2-40B4-BE49-F238E27FC236}">
                <a16:creationId xmlns:a16="http://schemas.microsoft.com/office/drawing/2014/main" id="{AC5E02C4-5A6C-6690-F007-006692DF617B}"/>
              </a:ext>
            </a:extLst>
          </p:cNvPr>
          <p:cNvSpPr txBox="1"/>
          <p:nvPr/>
        </p:nvSpPr>
        <p:spPr>
          <a:xfrm>
            <a:off x="43919" y="4653136"/>
            <a:ext cx="1415772" cy="461665"/>
          </a:xfrm>
          <a:prstGeom prst="rect">
            <a:avLst/>
          </a:prstGeom>
          <a:noFill/>
        </p:spPr>
        <p:txBody>
          <a:bodyPr wrap="none" rtlCol="0">
            <a:spAutoFit/>
          </a:bodyPr>
          <a:lstStyle/>
          <a:p>
            <a:r>
              <a:rPr lang="ja-JP" altLang="en-US" sz="2400" u="sng">
                <a:solidFill>
                  <a:srgbClr val="FF0000"/>
                </a:solidFill>
              </a:rPr>
              <a:t>地域支援</a:t>
            </a:r>
            <a:endParaRPr kumimoji="1" lang="ja-JP" altLang="en-US" sz="2400" u="sng">
              <a:solidFill>
                <a:srgbClr val="FF0000"/>
              </a:solidFill>
            </a:endParaRPr>
          </a:p>
        </p:txBody>
      </p:sp>
    </p:spTree>
    <p:extLst>
      <p:ext uri="{BB962C8B-B14F-4D97-AF65-F5344CB8AC3E}">
        <p14:creationId xmlns:p14="http://schemas.microsoft.com/office/powerpoint/2010/main" val="339134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スライド番号プレースホルダ 1"/>
          <p:cNvSpPr txBox="1">
            <a:spLocks noGrp="1"/>
          </p:cNvSpPr>
          <p:nvPr/>
        </p:nvSpPr>
        <p:spPr bwMode="auto">
          <a:xfrm>
            <a:off x="7860803" y="6503268"/>
            <a:ext cx="1969477" cy="405798"/>
          </a:xfrm>
          <a:prstGeom prst="rect">
            <a:avLst/>
          </a:prstGeom>
          <a:noFill/>
          <a:ln w="9525">
            <a:noFill/>
            <a:miter lim="800000"/>
            <a:headEnd/>
            <a:tailEnd/>
          </a:ln>
        </p:spPr>
        <p:txBody>
          <a:bodyPr lIns="77878" tIns="38941" rIns="77878" bIns="38941"/>
          <a:lstStyle/>
          <a:p>
            <a:pPr algn="r"/>
            <a:fld id="{4BE2966F-524A-4071-86E5-AAE677233190}" type="slidenum">
              <a:rPr lang="en-US" altLang="ja-JP" sz="2000">
                <a:solidFill>
                  <a:srgbClr val="000000"/>
                </a:solidFill>
              </a:rPr>
              <a:pPr algn="r"/>
              <a:t>51</a:t>
            </a:fld>
            <a:endParaRPr lang="en-US" altLang="ja-JP" sz="2000" dirty="0">
              <a:solidFill>
                <a:srgbClr val="000000"/>
              </a:solidFill>
            </a:endParaRPr>
          </a:p>
        </p:txBody>
      </p:sp>
      <p:sp>
        <p:nvSpPr>
          <p:cNvPr id="253954" name="円/楕円 6"/>
          <p:cNvSpPr>
            <a:spLocks noChangeArrowheads="1"/>
          </p:cNvSpPr>
          <p:nvPr/>
        </p:nvSpPr>
        <p:spPr bwMode="auto">
          <a:xfrm>
            <a:off x="818019" y="1376954"/>
            <a:ext cx="8269962" cy="5180757"/>
          </a:xfrm>
          <a:prstGeom prst="ellipse">
            <a:avLst/>
          </a:prstGeom>
          <a:solidFill>
            <a:srgbClr val="CCFF99"/>
          </a:solidFill>
          <a:ln w="9525" algn="ctr">
            <a:solidFill>
              <a:schemeClr val="tx1"/>
            </a:solidFill>
            <a:round/>
            <a:headEnd/>
            <a:tailEnd/>
          </a:ln>
        </p:spPr>
        <p:txBody>
          <a:bodyPr lIns="31360" tIns="6270" rIns="31360" bIns="6270"/>
          <a:lstStyle/>
          <a:p>
            <a:pPr marL="101455" indent="-101455" defTabSz="744002"/>
            <a:endParaRPr lang="ja-JP" altLang="en-US" sz="1534">
              <a:solidFill>
                <a:srgbClr val="000000"/>
              </a:solidFill>
            </a:endParaRPr>
          </a:p>
        </p:txBody>
      </p:sp>
      <p:sp>
        <p:nvSpPr>
          <p:cNvPr id="253957" name="円/楕円 5"/>
          <p:cNvSpPr>
            <a:spLocks noChangeArrowheads="1"/>
          </p:cNvSpPr>
          <p:nvPr/>
        </p:nvSpPr>
        <p:spPr bwMode="auto">
          <a:xfrm>
            <a:off x="1644824" y="1511515"/>
            <a:ext cx="6478472" cy="3341841"/>
          </a:xfrm>
          <a:prstGeom prst="ellipse">
            <a:avLst/>
          </a:prstGeom>
          <a:solidFill>
            <a:srgbClr val="FFCC66"/>
          </a:solidFill>
          <a:ln w="9525" algn="ctr">
            <a:solidFill>
              <a:schemeClr val="tx1"/>
            </a:solidFill>
            <a:round/>
            <a:headEnd/>
            <a:tailEnd/>
          </a:ln>
        </p:spPr>
        <p:txBody>
          <a:bodyPr lIns="31360" tIns="6270" rIns="31360" bIns="6270"/>
          <a:lstStyle/>
          <a:p>
            <a:pPr marL="101455" indent="-101455" defTabSz="744002"/>
            <a:endParaRPr lang="ja-JP" altLang="en-US" sz="1534">
              <a:solidFill>
                <a:srgbClr val="000000"/>
              </a:solidFill>
            </a:endParaRPr>
          </a:p>
        </p:txBody>
      </p:sp>
      <p:sp>
        <p:nvSpPr>
          <p:cNvPr id="8" name="Rectangle 3"/>
          <p:cNvSpPr txBox="1">
            <a:spLocks noChangeArrowheads="1"/>
          </p:cNvSpPr>
          <p:nvPr/>
        </p:nvSpPr>
        <p:spPr>
          <a:xfrm>
            <a:off x="2401259" y="3927517"/>
            <a:ext cx="5196301" cy="551886"/>
          </a:xfrm>
          <a:prstGeom prst="rect">
            <a:avLst/>
          </a:prstGeom>
          <a:noFill/>
        </p:spPr>
        <p:txBody>
          <a:bodyPr/>
          <a:lstStyle/>
          <a:p>
            <a:pPr algn="ctr">
              <a:defRPr/>
            </a:pPr>
            <a:r>
              <a:rPr lang="ja-JP" altLang="en-US" sz="2386" dirty="0">
                <a:solidFill>
                  <a:srgbClr val="000000"/>
                </a:solidFill>
                <a:latin typeface="Arial"/>
                <a:ea typeface="ＭＳ Ｐゴシック"/>
              </a:rPr>
              <a:t>親と協働の子育て支援</a:t>
            </a:r>
            <a:endParaRPr lang="en-US" altLang="ja-JP" sz="2386" dirty="0">
              <a:solidFill>
                <a:srgbClr val="000000"/>
              </a:solidFill>
              <a:latin typeface="Arial"/>
              <a:ea typeface="ＭＳ Ｐゴシック"/>
            </a:endParaRPr>
          </a:p>
          <a:p>
            <a:pPr algn="ctr">
              <a:defRPr/>
            </a:pPr>
            <a:r>
              <a:rPr lang="ja-JP" altLang="en-US" sz="2386" dirty="0">
                <a:solidFill>
                  <a:srgbClr val="000000"/>
                </a:solidFill>
                <a:latin typeface="Arial"/>
                <a:ea typeface="ＭＳ Ｐゴシック"/>
              </a:rPr>
              <a:t>（親育ち支援）</a:t>
            </a:r>
            <a:endParaRPr lang="en-US" altLang="ja-JP" sz="2386" dirty="0">
              <a:solidFill>
                <a:srgbClr val="000000"/>
              </a:solidFill>
              <a:latin typeface="Arial"/>
              <a:ea typeface="ＭＳ Ｐゴシック"/>
            </a:endParaRPr>
          </a:p>
          <a:p>
            <a:pPr algn="ctr">
              <a:defRPr/>
            </a:pPr>
            <a:endParaRPr lang="ja-JP" altLang="en-US" sz="2727" dirty="0">
              <a:solidFill>
                <a:srgbClr val="000000"/>
              </a:solidFill>
              <a:latin typeface="Arial"/>
              <a:ea typeface="ＭＳ Ｐゴシック"/>
            </a:endParaRPr>
          </a:p>
        </p:txBody>
      </p:sp>
      <p:sp>
        <p:nvSpPr>
          <p:cNvPr id="9" name="Rectangle 3"/>
          <p:cNvSpPr txBox="1">
            <a:spLocks noChangeArrowheads="1"/>
          </p:cNvSpPr>
          <p:nvPr/>
        </p:nvSpPr>
        <p:spPr>
          <a:xfrm>
            <a:off x="2977940" y="4883254"/>
            <a:ext cx="3859000" cy="612756"/>
          </a:xfrm>
          <a:prstGeom prst="rect">
            <a:avLst/>
          </a:prstGeom>
          <a:noFill/>
        </p:spPr>
        <p:txBody>
          <a:bodyPr/>
          <a:lstStyle/>
          <a:p>
            <a:pPr algn="ctr">
              <a:defRPr/>
            </a:pPr>
            <a:r>
              <a:rPr lang="ja-JP" altLang="en-US" sz="2954" u="sng" dirty="0">
                <a:solidFill>
                  <a:srgbClr val="008000"/>
                </a:solidFill>
                <a:latin typeface="Arial"/>
                <a:ea typeface="ＭＳ Ｐゴシック"/>
              </a:rPr>
              <a:t>地域支援</a:t>
            </a:r>
          </a:p>
        </p:txBody>
      </p:sp>
      <p:sp>
        <p:nvSpPr>
          <p:cNvPr id="12" name="Rectangle 3"/>
          <p:cNvSpPr txBox="1">
            <a:spLocks noChangeArrowheads="1"/>
          </p:cNvSpPr>
          <p:nvPr/>
        </p:nvSpPr>
        <p:spPr>
          <a:xfrm>
            <a:off x="3657806" y="3398628"/>
            <a:ext cx="2584136" cy="478842"/>
          </a:xfrm>
          <a:prstGeom prst="rect">
            <a:avLst/>
          </a:prstGeom>
          <a:noFill/>
        </p:spPr>
        <p:txBody>
          <a:bodyPr/>
          <a:lstStyle/>
          <a:p>
            <a:pPr algn="ctr">
              <a:defRPr/>
            </a:pPr>
            <a:r>
              <a:rPr lang="ja-JP" altLang="en-US" sz="2954" u="sng" dirty="0">
                <a:solidFill>
                  <a:srgbClr val="FF0000"/>
                </a:solidFill>
                <a:latin typeface="Arial"/>
                <a:ea typeface="ＭＳ Ｐゴシック"/>
              </a:rPr>
              <a:t>家族支援</a:t>
            </a:r>
            <a:endParaRPr lang="en-US" altLang="ja-JP" sz="2954" u="sng" dirty="0">
              <a:solidFill>
                <a:srgbClr val="FF0000"/>
              </a:solidFill>
              <a:latin typeface="Arial"/>
              <a:ea typeface="ＭＳ Ｐゴシック"/>
            </a:endParaRPr>
          </a:p>
        </p:txBody>
      </p:sp>
      <p:sp>
        <p:nvSpPr>
          <p:cNvPr id="13" name="Rectangle 3"/>
          <p:cNvSpPr txBox="1">
            <a:spLocks noChangeArrowheads="1"/>
          </p:cNvSpPr>
          <p:nvPr/>
        </p:nvSpPr>
        <p:spPr>
          <a:xfrm>
            <a:off x="2977939" y="5323838"/>
            <a:ext cx="4568532" cy="478842"/>
          </a:xfrm>
          <a:prstGeom prst="rect">
            <a:avLst/>
          </a:prstGeom>
          <a:noFill/>
        </p:spPr>
        <p:txBody>
          <a:bodyPr/>
          <a:lstStyle/>
          <a:p>
            <a:pPr algn="ctr">
              <a:defRPr/>
            </a:pPr>
            <a:r>
              <a:rPr lang="ja-JP" altLang="en-US" sz="2386" dirty="0">
                <a:solidFill>
                  <a:srgbClr val="000000"/>
                </a:solidFill>
                <a:latin typeface="Arial"/>
                <a:ea typeface="ＭＳ Ｐゴシック"/>
              </a:rPr>
              <a:t>地域連携</a:t>
            </a:r>
            <a:r>
              <a:rPr lang="ja-JP" altLang="en-US" sz="2386">
                <a:solidFill>
                  <a:srgbClr val="000000"/>
                </a:solidFill>
                <a:latin typeface="Arial"/>
                <a:ea typeface="ＭＳ Ｐゴシック"/>
              </a:rPr>
              <a:t>によるこども・家族支援</a:t>
            </a:r>
            <a:endParaRPr lang="en-US" altLang="ja-JP" sz="2386" dirty="0">
              <a:solidFill>
                <a:srgbClr val="000000"/>
              </a:solidFill>
              <a:latin typeface="Arial"/>
              <a:ea typeface="ＭＳ Ｐゴシック"/>
            </a:endParaRPr>
          </a:p>
          <a:p>
            <a:pPr algn="ctr">
              <a:defRPr/>
            </a:pPr>
            <a:r>
              <a:rPr lang="ja-JP" altLang="en-US" sz="2386">
                <a:solidFill>
                  <a:srgbClr val="000000"/>
                </a:solidFill>
                <a:latin typeface="Arial"/>
                <a:ea typeface="ＭＳ Ｐゴシック"/>
              </a:rPr>
              <a:t>インクルージョンの推進</a:t>
            </a:r>
            <a:endParaRPr lang="en-US" altLang="ja-JP" sz="2386" dirty="0">
              <a:solidFill>
                <a:srgbClr val="000000"/>
              </a:solidFill>
              <a:latin typeface="Arial"/>
              <a:ea typeface="ＭＳ Ｐゴシック"/>
            </a:endParaRPr>
          </a:p>
          <a:p>
            <a:pPr algn="ctr">
              <a:defRPr/>
            </a:pPr>
            <a:r>
              <a:rPr lang="ja-JP" altLang="en-US" sz="2386" dirty="0">
                <a:solidFill>
                  <a:srgbClr val="000000"/>
                </a:solidFill>
                <a:latin typeface="Arial"/>
                <a:ea typeface="ＭＳ Ｐゴシック"/>
              </a:rPr>
              <a:t>（地域づくり支援）</a:t>
            </a:r>
            <a:endParaRPr lang="en-US" altLang="ja-JP" sz="2386" dirty="0">
              <a:solidFill>
                <a:srgbClr val="000000"/>
              </a:solidFill>
              <a:latin typeface="Arial"/>
              <a:ea typeface="ＭＳ Ｐゴシック"/>
            </a:endParaRPr>
          </a:p>
          <a:p>
            <a:pPr algn="ctr">
              <a:defRPr/>
            </a:pPr>
            <a:endParaRPr lang="ja-JP" altLang="en-US" sz="2727" dirty="0">
              <a:solidFill>
                <a:srgbClr val="000000"/>
              </a:solidFill>
              <a:latin typeface="Arial"/>
              <a:ea typeface="ＭＳ Ｐゴシック"/>
            </a:endParaRPr>
          </a:p>
        </p:txBody>
      </p:sp>
      <p:sp>
        <p:nvSpPr>
          <p:cNvPr id="253956" name="円/楕円 4"/>
          <p:cNvSpPr>
            <a:spLocks noChangeArrowheads="1"/>
          </p:cNvSpPr>
          <p:nvPr/>
        </p:nvSpPr>
        <p:spPr bwMode="auto">
          <a:xfrm>
            <a:off x="3280713" y="1645613"/>
            <a:ext cx="3344577" cy="1716918"/>
          </a:xfrm>
          <a:prstGeom prst="ellipse">
            <a:avLst/>
          </a:prstGeom>
          <a:solidFill>
            <a:srgbClr val="CCECFF"/>
          </a:solidFill>
          <a:ln w="9525" algn="ctr">
            <a:solidFill>
              <a:schemeClr val="tx1"/>
            </a:solidFill>
            <a:round/>
            <a:headEnd/>
            <a:tailEnd/>
          </a:ln>
        </p:spPr>
        <p:txBody>
          <a:bodyPr lIns="31360" tIns="6270" rIns="31360" bIns="6270"/>
          <a:lstStyle/>
          <a:p>
            <a:pPr marL="101455" indent="-101455" defTabSz="744002"/>
            <a:endParaRPr lang="ja-JP" altLang="en-US" sz="1534" dirty="0">
              <a:solidFill>
                <a:srgbClr val="FFFFFF"/>
              </a:solidFill>
            </a:endParaRPr>
          </a:p>
        </p:txBody>
      </p:sp>
      <p:sp>
        <p:nvSpPr>
          <p:cNvPr id="4" name="Rectangle 3"/>
          <p:cNvSpPr txBox="1">
            <a:spLocks noChangeArrowheads="1"/>
          </p:cNvSpPr>
          <p:nvPr/>
        </p:nvSpPr>
        <p:spPr>
          <a:xfrm>
            <a:off x="3605418" y="2753236"/>
            <a:ext cx="2756147" cy="612756"/>
          </a:xfrm>
          <a:prstGeom prst="rect">
            <a:avLst/>
          </a:prstGeom>
          <a:noFill/>
        </p:spPr>
        <p:txBody>
          <a:bodyPr/>
          <a:lstStyle/>
          <a:p>
            <a:pPr algn="ctr">
              <a:defRPr/>
            </a:pPr>
            <a:r>
              <a:rPr lang="ja-JP" altLang="en-US" sz="2386" dirty="0">
                <a:solidFill>
                  <a:srgbClr val="000000"/>
                </a:solidFill>
                <a:latin typeface="Arial"/>
                <a:ea typeface="ＭＳ Ｐゴシック"/>
              </a:rPr>
              <a:t>子育ち支援</a:t>
            </a:r>
            <a:endParaRPr lang="en-US" altLang="ja-JP" sz="2386" dirty="0">
              <a:solidFill>
                <a:srgbClr val="000000"/>
              </a:solidFill>
              <a:latin typeface="Arial"/>
              <a:ea typeface="ＭＳ Ｐゴシック"/>
            </a:endParaRPr>
          </a:p>
        </p:txBody>
      </p:sp>
      <p:sp>
        <p:nvSpPr>
          <p:cNvPr id="11" name="Rectangle 3"/>
          <p:cNvSpPr txBox="1">
            <a:spLocks noChangeArrowheads="1"/>
          </p:cNvSpPr>
          <p:nvPr/>
        </p:nvSpPr>
        <p:spPr>
          <a:xfrm>
            <a:off x="3645423" y="1900215"/>
            <a:ext cx="2687646" cy="478842"/>
          </a:xfrm>
          <a:prstGeom prst="rect">
            <a:avLst/>
          </a:prstGeom>
          <a:noFill/>
        </p:spPr>
        <p:txBody>
          <a:bodyPr/>
          <a:lstStyle/>
          <a:p>
            <a:pPr algn="ctr">
              <a:defRPr/>
            </a:pPr>
            <a:r>
              <a:rPr lang="ja-JP" altLang="en-US" sz="2954" u="sng">
                <a:solidFill>
                  <a:srgbClr val="0000CC"/>
                </a:solidFill>
                <a:latin typeface="Arial"/>
                <a:ea typeface="ＭＳ Ｐゴシック"/>
              </a:rPr>
              <a:t>本人支援</a:t>
            </a:r>
            <a:endParaRPr lang="en-US" altLang="ja-JP" sz="2954" u="sng" dirty="0">
              <a:solidFill>
                <a:srgbClr val="0000CC"/>
              </a:solidFill>
              <a:latin typeface="Arial"/>
              <a:ea typeface="ＭＳ Ｐゴシック"/>
            </a:endParaRPr>
          </a:p>
          <a:p>
            <a:pPr algn="ctr">
              <a:defRPr/>
            </a:pPr>
            <a:r>
              <a:rPr lang="ja-JP" altLang="en-US" sz="2215">
                <a:solidFill>
                  <a:srgbClr val="0000CC"/>
                </a:solidFill>
                <a:latin typeface="Arial"/>
                <a:ea typeface="ＭＳ Ｐゴシック"/>
              </a:rPr>
              <a:t>（狭義の発達支援）</a:t>
            </a:r>
            <a:endParaRPr lang="en-US" altLang="ja-JP" sz="2215" dirty="0">
              <a:solidFill>
                <a:srgbClr val="0000CC"/>
              </a:solidFill>
              <a:latin typeface="Arial"/>
              <a:ea typeface="ＭＳ Ｐゴシック"/>
            </a:endParaRPr>
          </a:p>
        </p:txBody>
      </p:sp>
      <p:sp>
        <p:nvSpPr>
          <p:cNvPr id="14" name="Rectangle 3"/>
          <p:cNvSpPr txBox="1">
            <a:spLocks noChangeArrowheads="1"/>
          </p:cNvSpPr>
          <p:nvPr/>
        </p:nvSpPr>
        <p:spPr bwMode="auto">
          <a:xfrm>
            <a:off x="292750" y="837804"/>
            <a:ext cx="9413317" cy="489103"/>
          </a:xfrm>
          <a:prstGeom prst="rect">
            <a:avLst/>
          </a:prstGeom>
          <a:noFill/>
          <a:ln w="9525">
            <a:noFill/>
            <a:miter lim="800000"/>
            <a:headEnd/>
            <a:tailEnd/>
          </a:ln>
        </p:spPr>
        <p:txBody>
          <a:bodyPr lIns="71887" tIns="35946" rIns="71887" bIns="35946"/>
          <a:lstStyle/>
          <a:p>
            <a:pPr algn="ctr">
              <a:lnSpc>
                <a:spcPct val="80000"/>
              </a:lnSpc>
              <a:spcBef>
                <a:spcPct val="20000"/>
              </a:spcBef>
            </a:pPr>
            <a:r>
              <a:rPr lang="ja-JP" altLang="en-US" sz="3200" spc="-85">
                <a:solidFill>
                  <a:srgbClr val="FF0000"/>
                </a:solidFill>
                <a:latin typeface="Calibri"/>
                <a:ea typeface="ＭＳ Ｐゴシック" panose="020B0600070205080204" pitchFamily="50" charset="-128"/>
              </a:rPr>
              <a:t>こどもを真ん中</a:t>
            </a:r>
            <a:r>
              <a:rPr lang="ja-JP" altLang="en-US" sz="2800" spc="-85">
                <a:solidFill>
                  <a:srgbClr val="000000"/>
                </a:solidFill>
                <a:latin typeface="Calibri"/>
                <a:ea typeface="ＭＳ Ｐゴシック" panose="020B0600070205080204" pitchFamily="50" charset="-128"/>
              </a:rPr>
              <a:t>に据えた３つのレベルでの発達</a:t>
            </a:r>
            <a:r>
              <a:rPr lang="ja-JP" altLang="en-US" sz="2800" spc="-85" dirty="0">
                <a:solidFill>
                  <a:srgbClr val="000000"/>
                </a:solidFill>
                <a:latin typeface="Calibri"/>
                <a:ea typeface="ＭＳ Ｐゴシック" panose="020B0600070205080204" pitchFamily="50" charset="-128"/>
              </a:rPr>
              <a:t>支援（イメージ）</a:t>
            </a:r>
            <a:endParaRPr lang="en-US" altLang="ja-JP" sz="2800" spc="-85" dirty="0">
              <a:solidFill>
                <a:srgbClr val="000000"/>
              </a:solidFill>
              <a:latin typeface="Calibri"/>
              <a:ea typeface="ＭＳ Ｐゴシック" panose="020B0600070205080204" pitchFamily="50" charset="-128"/>
            </a:endParaRPr>
          </a:p>
        </p:txBody>
      </p:sp>
      <p:sp>
        <p:nvSpPr>
          <p:cNvPr id="15" name="タイトル 1"/>
          <p:cNvSpPr txBox="1">
            <a:spLocks/>
          </p:cNvSpPr>
          <p:nvPr/>
        </p:nvSpPr>
        <p:spPr>
          <a:xfrm>
            <a:off x="1054205" y="109631"/>
            <a:ext cx="7791337" cy="696972"/>
          </a:xfrm>
          <a:prstGeom prst="rect">
            <a:avLst/>
          </a:prstGeom>
        </p:spPr>
        <p:txBody>
          <a:bodyPr>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4000" u="sng" kern="0" dirty="0">
                <a:solidFill>
                  <a:srgbClr val="000000"/>
                </a:solidFill>
                <a:latin typeface="MS PGothic" panose="020B0600070205080204" pitchFamily="34" charset="-128"/>
                <a:ea typeface="MS PGothic" panose="020B0600070205080204" pitchFamily="34" charset="-128"/>
              </a:rPr>
              <a:t>発達</a:t>
            </a:r>
            <a:r>
              <a:rPr lang="ja-JP" altLang="en-US" sz="4000" u="sng" kern="0">
                <a:solidFill>
                  <a:srgbClr val="000000"/>
                </a:solidFill>
                <a:latin typeface="MS PGothic" panose="020B0600070205080204" pitchFamily="34" charset="-128"/>
                <a:ea typeface="MS PGothic" panose="020B0600070205080204" pitchFamily="34" charset="-128"/>
              </a:rPr>
              <a:t>支援の全体構造</a:t>
            </a:r>
            <a:endParaRPr lang="ja-JP" altLang="en-US" sz="4000" u="sng" kern="0" dirty="0">
              <a:solidFill>
                <a:srgbClr val="000000"/>
              </a:solidFill>
              <a:latin typeface="MS PGothic" panose="020B0600070205080204" pitchFamily="34" charset="-128"/>
              <a:ea typeface="MS PGothic" panose="020B0600070205080204" pitchFamily="34" charset="-128"/>
            </a:endParaRPr>
          </a:p>
        </p:txBody>
      </p:sp>
      <p:grpSp>
        <p:nvGrpSpPr>
          <p:cNvPr id="16" name="グループ化 84"/>
          <p:cNvGrpSpPr/>
          <p:nvPr/>
        </p:nvGrpSpPr>
        <p:grpSpPr>
          <a:xfrm>
            <a:off x="682451" y="2444499"/>
            <a:ext cx="3000309" cy="1884410"/>
            <a:chOff x="6825207" y="3717032"/>
            <a:chExt cx="2756068" cy="1224136"/>
          </a:xfrm>
        </p:grpSpPr>
        <p:sp>
          <p:nvSpPr>
            <p:cNvPr id="17" name="星 32 43"/>
            <p:cNvSpPr>
              <a:spLocks noChangeArrowheads="1"/>
            </p:cNvSpPr>
            <p:nvPr/>
          </p:nvSpPr>
          <p:spPr bwMode="auto">
            <a:xfrm>
              <a:off x="6825207" y="3717032"/>
              <a:ext cx="2756068" cy="1224136"/>
            </a:xfrm>
            <a:prstGeom prst="star32">
              <a:avLst>
                <a:gd name="adj" fmla="val 37500"/>
              </a:avLst>
            </a:prstGeom>
            <a:solidFill>
              <a:srgbClr val="FFFF00"/>
            </a:solidFill>
            <a:ln w="9525" algn="ctr">
              <a:solidFill>
                <a:schemeClr val="tx1"/>
              </a:solidFill>
              <a:round/>
              <a:headEnd/>
              <a:tailEnd/>
            </a:ln>
          </p:spPr>
          <p:txBody>
            <a:bodyPr lIns="31360" tIns="6270" rIns="31360" bIns="6270"/>
            <a:lstStyle/>
            <a:p>
              <a:pPr marL="101455" indent="-101455" defTabSz="744002"/>
              <a:endParaRPr lang="ja-JP" altLang="en-US" sz="1363" b="1" dirty="0">
                <a:solidFill>
                  <a:srgbClr val="000000"/>
                </a:solidFill>
              </a:endParaRPr>
            </a:p>
          </p:txBody>
        </p:sp>
        <p:sp>
          <p:nvSpPr>
            <p:cNvPr id="18" name="テキスト ボックス 44"/>
            <p:cNvSpPr txBox="1">
              <a:spLocks noChangeArrowheads="1"/>
            </p:cNvSpPr>
            <p:nvPr/>
          </p:nvSpPr>
          <p:spPr bwMode="auto">
            <a:xfrm>
              <a:off x="6978280" y="3942808"/>
              <a:ext cx="2411097" cy="741427"/>
            </a:xfrm>
            <a:prstGeom prst="rect">
              <a:avLst/>
            </a:prstGeom>
            <a:noFill/>
            <a:ln w="9525">
              <a:noFill/>
              <a:miter lim="800000"/>
              <a:headEnd/>
              <a:tailEnd/>
            </a:ln>
          </p:spPr>
          <p:txBody>
            <a:bodyPr wrap="square">
              <a:spAutoFit/>
            </a:bodyPr>
            <a:lstStyle/>
            <a:p>
              <a:pPr algn="ctr"/>
              <a:r>
                <a:rPr lang="ja-JP" altLang="en-US" sz="1704" b="1" dirty="0">
                  <a:solidFill>
                    <a:srgbClr val="FF0000"/>
                  </a:solidFill>
                </a:rPr>
                <a:t>障害児支援に</a:t>
              </a:r>
              <a:endParaRPr lang="en-US" altLang="ja-JP" sz="1704" b="1" dirty="0">
                <a:solidFill>
                  <a:srgbClr val="FF0000"/>
                </a:solidFill>
              </a:endParaRPr>
            </a:p>
            <a:p>
              <a:pPr algn="ctr"/>
              <a:r>
                <a:rPr lang="ja-JP" altLang="en-US" sz="1704" b="1" dirty="0">
                  <a:solidFill>
                    <a:srgbClr val="FF0000"/>
                  </a:solidFill>
                </a:rPr>
                <a:t>おける「発達支援」</a:t>
              </a:r>
              <a:endParaRPr lang="en-US" altLang="ja-JP" sz="1704" b="1" dirty="0">
                <a:solidFill>
                  <a:srgbClr val="FF0000"/>
                </a:solidFill>
              </a:endParaRPr>
            </a:p>
            <a:p>
              <a:pPr algn="ctr"/>
              <a:r>
                <a:rPr lang="ja-JP" altLang="en-US" sz="1704" b="1" dirty="0">
                  <a:solidFill>
                    <a:srgbClr val="FF0000"/>
                  </a:solidFill>
                </a:rPr>
                <a:t>「</a:t>
              </a:r>
              <a:r>
                <a:rPr lang="ja-JP" altLang="en-US" sz="1704" b="1">
                  <a:solidFill>
                    <a:srgbClr val="FF0000"/>
                  </a:solidFill>
                </a:rPr>
                <a:t>家族支援「</a:t>
              </a:r>
              <a:r>
                <a:rPr lang="ja-JP" altLang="en-US" sz="1704" b="1" dirty="0">
                  <a:solidFill>
                    <a:srgbClr val="FF0000"/>
                  </a:solidFill>
                </a:rPr>
                <a:t>地域支援」</a:t>
              </a:r>
              <a:endParaRPr lang="en-US" altLang="ja-JP" sz="1704" b="1" dirty="0">
                <a:solidFill>
                  <a:srgbClr val="FF0000"/>
                </a:solidFill>
              </a:endParaRPr>
            </a:p>
            <a:p>
              <a:pPr algn="ctr"/>
              <a:r>
                <a:rPr lang="ja-JP" altLang="en-US" sz="1704" b="1" dirty="0">
                  <a:solidFill>
                    <a:srgbClr val="FF0000"/>
                  </a:solidFill>
                </a:rPr>
                <a:t>不分離の原則</a:t>
              </a:r>
              <a:endParaRPr lang="en-US" altLang="ja-JP" sz="1704" b="1" dirty="0">
                <a:solidFill>
                  <a:srgbClr val="FF0000"/>
                </a:solidFill>
              </a:endParaRPr>
            </a:p>
          </p:txBody>
        </p:sp>
      </p:grpSp>
      <p:grpSp>
        <p:nvGrpSpPr>
          <p:cNvPr id="2" name="グループ化 1">
            <a:extLst>
              <a:ext uri="{FF2B5EF4-FFF2-40B4-BE49-F238E27FC236}">
                <a16:creationId xmlns:a16="http://schemas.microsoft.com/office/drawing/2014/main" id="{FB6716FD-76E1-DF41-B65E-A66086054365}"/>
              </a:ext>
            </a:extLst>
          </p:cNvPr>
          <p:cNvGrpSpPr/>
          <p:nvPr/>
        </p:nvGrpSpPr>
        <p:grpSpPr>
          <a:xfrm>
            <a:off x="6351027" y="2468501"/>
            <a:ext cx="2256117" cy="3036726"/>
            <a:chOff x="6467528" y="2388459"/>
            <a:chExt cx="2444127" cy="3289787"/>
          </a:xfrm>
        </p:grpSpPr>
        <p:sp>
          <p:nvSpPr>
            <p:cNvPr id="20" name="下カーブ矢印 19">
              <a:extLst>
                <a:ext uri="{FF2B5EF4-FFF2-40B4-BE49-F238E27FC236}">
                  <a16:creationId xmlns:a16="http://schemas.microsoft.com/office/drawing/2014/main" id="{E0ACE6AC-E024-794A-A6B9-14A999606503}"/>
                </a:ext>
              </a:extLst>
            </p:cNvPr>
            <p:cNvSpPr/>
            <p:nvPr/>
          </p:nvSpPr>
          <p:spPr>
            <a:xfrm rot="5400000">
              <a:off x="5443985" y="3412002"/>
              <a:ext cx="3289787" cy="1242702"/>
            </a:xfrm>
            <a:prstGeom prst="curvedDownArrow">
              <a:avLst>
                <a:gd name="adj1" fmla="val 11082"/>
                <a:gd name="adj2" fmla="val 26785"/>
                <a:gd name="adj3" fmla="val 20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a:endParaRPr lang="ja-JP" altLang="en-US" sz="1534">
                <a:solidFill>
                  <a:srgbClr val="FFFFFF"/>
                </a:solidFill>
                <a:latin typeface="Corbel" panose="020B0503020204020204"/>
                <a:ea typeface="ＭＳ ゴシック" panose="020B0609070205080204" pitchFamily="49" charset="-128"/>
              </a:endParaRPr>
            </a:p>
          </p:txBody>
        </p:sp>
        <p:sp>
          <p:nvSpPr>
            <p:cNvPr id="21" name="Rectangle 3">
              <a:extLst>
                <a:ext uri="{FF2B5EF4-FFF2-40B4-BE49-F238E27FC236}">
                  <a16:creationId xmlns:a16="http://schemas.microsoft.com/office/drawing/2014/main" id="{4D4FB132-6DB6-BD4A-AD3A-020742A2CA65}"/>
                </a:ext>
              </a:extLst>
            </p:cNvPr>
            <p:cNvSpPr txBox="1">
              <a:spLocks noChangeArrowheads="1"/>
            </p:cNvSpPr>
            <p:nvPr/>
          </p:nvSpPr>
          <p:spPr>
            <a:xfrm>
              <a:off x="7075217" y="2700427"/>
              <a:ext cx="1836438" cy="886806"/>
            </a:xfrm>
            <a:prstGeom prst="rect">
              <a:avLst/>
            </a:prstGeom>
            <a:solidFill>
              <a:srgbClr val="FFFF00"/>
            </a:solidFill>
            <a:ln>
              <a:solidFill>
                <a:schemeClr val="tx1"/>
              </a:solidFill>
            </a:ln>
          </p:spPr>
          <p:txBody>
            <a:bodyPr/>
            <a:lstStyle/>
            <a:p>
              <a:pPr algn="ctr" defTabSz="779173">
                <a:defRPr/>
              </a:pPr>
              <a:r>
                <a:rPr lang="ja-JP" altLang="en-US" sz="2585" u="sng" dirty="0">
                  <a:solidFill>
                    <a:srgbClr val="0000CC"/>
                  </a:solidFill>
                  <a:latin typeface="Arial"/>
                  <a:ea typeface="ＭＳ Ｐゴシック"/>
                </a:rPr>
                <a:t>移行支援</a:t>
              </a:r>
              <a:endParaRPr lang="en-US" altLang="ja-JP" sz="2585" u="sng" dirty="0">
                <a:solidFill>
                  <a:srgbClr val="0000CC"/>
                </a:solidFill>
                <a:latin typeface="Arial"/>
                <a:ea typeface="ＭＳ Ｐゴシック"/>
              </a:endParaRPr>
            </a:p>
            <a:p>
              <a:pPr algn="ctr" defTabSz="779173">
                <a:defRPr/>
              </a:pPr>
              <a:r>
                <a:rPr lang="ja-JP" altLang="en-US" sz="1534" dirty="0">
                  <a:solidFill>
                    <a:srgbClr val="2C2C2C"/>
                  </a:solidFill>
                  <a:latin typeface="Arial"/>
                  <a:ea typeface="ＭＳ Ｐゴシック"/>
                </a:rPr>
                <a:t>インクルージョン</a:t>
              </a:r>
              <a:endParaRPr lang="en-US" altLang="ja-JP" sz="1534" dirty="0">
                <a:solidFill>
                  <a:srgbClr val="2C2C2C"/>
                </a:solidFill>
                <a:latin typeface="Arial"/>
                <a:ea typeface="ＭＳ Ｐゴシック"/>
              </a:endParaRPr>
            </a:p>
          </p:txBody>
        </p:sp>
      </p:grpSp>
      <p:sp>
        <p:nvSpPr>
          <p:cNvPr id="3" name="テキスト ボックス 2">
            <a:extLst>
              <a:ext uri="{FF2B5EF4-FFF2-40B4-BE49-F238E27FC236}">
                <a16:creationId xmlns:a16="http://schemas.microsoft.com/office/drawing/2014/main" id="{4436217A-DA06-9C46-E749-DDDDD4EF59D2}"/>
              </a:ext>
            </a:extLst>
          </p:cNvPr>
          <p:cNvSpPr txBox="1"/>
          <p:nvPr/>
        </p:nvSpPr>
        <p:spPr>
          <a:xfrm>
            <a:off x="108488" y="6059836"/>
            <a:ext cx="2142465" cy="646331"/>
          </a:xfrm>
          <a:prstGeom prst="rect">
            <a:avLst/>
          </a:prstGeom>
          <a:noFill/>
          <a:ln w="19050">
            <a:solidFill>
              <a:srgbClr val="0432FF"/>
            </a:solidFill>
          </a:ln>
        </p:spPr>
        <p:txBody>
          <a:bodyPr wrap="square" rtlCol="0">
            <a:spAutoFit/>
          </a:bodyPr>
          <a:lstStyle/>
          <a:p>
            <a:r>
              <a:rPr kumimoji="1" lang="ja-JP" altLang="en-US" sz="1800">
                <a:solidFill>
                  <a:srgbClr val="0432FF"/>
                </a:solidFill>
              </a:rPr>
              <a:t>家族や地域を</a:t>
            </a:r>
            <a:r>
              <a:rPr lang="ja-JP" altLang="en-US" sz="1800">
                <a:solidFill>
                  <a:srgbClr val="0432FF"/>
                </a:solidFill>
              </a:rPr>
              <a:t>主語にした場合の</a:t>
            </a:r>
            <a:r>
              <a:rPr kumimoji="1" lang="ja-JP" altLang="en-US" sz="1800">
                <a:solidFill>
                  <a:srgbClr val="0432FF"/>
                </a:solidFill>
              </a:rPr>
              <a:t>捉え方</a:t>
            </a:r>
          </a:p>
        </p:txBody>
      </p:sp>
      <p:cxnSp>
        <p:nvCxnSpPr>
          <p:cNvPr id="6" name="直線矢印コネクタ 5">
            <a:extLst>
              <a:ext uri="{FF2B5EF4-FFF2-40B4-BE49-F238E27FC236}">
                <a16:creationId xmlns:a16="http://schemas.microsoft.com/office/drawing/2014/main" id="{11B3B60B-01D0-E6DF-5F35-16ABAE779AB3}"/>
              </a:ext>
            </a:extLst>
          </p:cNvPr>
          <p:cNvCxnSpPr>
            <a:cxnSpLocks/>
          </p:cNvCxnSpPr>
          <p:nvPr/>
        </p:nvCxnSpPr>
        <p:spPr>
          <a:xfrm flipV="1">
            <a:off x="1946439" y="4545140"/>
            <a:ext cx="2142465" cy="1497729"/>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0D4B7C86-AC50-A4E7-1660-B091B706F229}"/>
              </a:ext>
            </a:extLst>
          </p:cNvPr>
          <p:cNvCxnSpPr>
            <a:cxnSpLocks/>
          </p:cNvCxnSpPr>
          <p:nvPr/>
        </p:nvCxnSpPr>
        <p:spPr>
          <a:xfrm>
            <a:off x="2250953" y="6259100"/>
            <a:ext cx="1693935" cy="5327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33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1" fill="hold" grpId="0" nodeType="withEffect">
                                  <p:stCondLst>
                                    <p:cond delay="500"/>
                                  </p:stCondLst>
                                  <p:childTnLst>
                                    <p:set>
                                      <p:cBhvr>
                                        <p:cTn id="11" dur="1" fill="hold">
                                          <p:stCondLst>
                                            <p:cond delay="0"/>
                                          </p:stCondLst>
                                        </p:cTn>
                                        <p:tgtEl>
                                          <p:spTgt spid="253957"/>
                                        </p:tgtEl>
                                        <p:attrNameLst>
                                          <p:attrName>style.visibility</p:attrName>
                                        </p:attrNameLst>
                                      </p:cBhvr>
                                      <p:to>
                                        <p:strVal val="visible"/>
                                      </p:to>
                                    </p:set>
                                    <p:animEffect transition="in" filter="wipe(up)">
                                      <p:cBhvr>
                                        <p:cTn id="12" dur="500"/>
                                        <p:tgtEl>
                                          <p:spTgt spid="253957"/>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000"/>
                            </p:stCondLst>
                            <p:childTnLst>
                              <p:par>
                                <p:cTn id="19" presetID="53" presetClass="entr" presetSubtype="16"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22" presetClass="entr" presetSubtype="1" fill="hold" grpId="0" nodeType="withEffect">
                                  <p:stCondLst>
                                    <p:cond delay="500"/>
                                  </p:stCondLst>
                                  <p:childTnLst>
                                    <p:set>
                                      <p:cBhvr>
                                        <p:cTn id="25" dur="1" fill="hold">
                                          <p:stCondLst>
                                            <p:cond delay="0"/>
                                          </p:stCondLst>
                                        </p:cTn>
                                        <p:tgtEl>
                                          <p:spTgt spid="253954"/>
                                        </p:tgtEl>
                                        <p:attrNameLst>
                                          <p:attrName>style.visibility</p:attrName>
                                        </p:attrNameLst>
                                      </p:cBhvr>
                                      <p:to>
                                        <p:strVal val="visible"/>
                                      </p:to>
                                    </p:set>
                                    <p:animEffect transition="in" filter="wipe(up)">
                                      <p:cBhvr>
                                        <p:cTn id="26" dur="500"/>
                                        <p:tgtEl>
                                          <p:spTgt spid="253954"/>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par>
                          <p:cTn id="30" fill="hold">
                            <p:stCondLst>
                              <p:cond delay="2000"/>
                            </p:stCondLst>
                            <p:childTnLst>
                              <p:par>
                                <p:cTn id="31" presetID="22" presetClass="entr" presetSubtype="1" fill="hold" nodeType="afterEffect">
                                  <p:stCondLst>
                                    <p:cond delay="500"/>
                                  </p:stCondLst>
                                  <p:childTnLst>
                                    <p:set>
                                      <p:cBhvr>
                                        <p:cTn id="32" dur="1" fill="hold">
                                          <p:stCondLst>
                                            <p:cond delay="0"/>
                                          </p:stCondLst>
                                        </p:cTn>
                                        <p:tgtEl>
                                          <p:spTgt spid="2"/>
                                        </p:tgtEl>
                                        <p:attrNameLst>
                                          <p:attrName>style.visibility</p:attrName>
                                        </p:attrNameLst>
                                      </p:cBhvr>
                                      <p:to>
                                        <p:strVal val="visible"/>
                                      </p:to>
                                    </p:set>
                                    <p:animEffect transition="in" filter="wipe(up)">
                                      <p:cBhvr>
                                        <p:cTn id="33" dur="500"/>
                                        <p:tgtEl>
                                          <p:spTgt spid="2"/>
                                        </p:tgtEl>
                                      </p:cBhvr>
                                    </p:animEffect>
                                  </p:childTnLst>
                                </p:cTn>
                              </p:par>
                            </p:childTnLst>
                          </p:cTn>
                        </p:par>
                        <p:par>
                          <p:cTn id="34" fill="hold">
                            <p:stCondLst>
                              <p:cond delay="3000"/>
                            </p:stCondLst>
                            <p:childTnLst>
                              <p:par>
                                <p:cTn id="35" presetID="8" presetClass="entr" presetSubtype="32" fill="hold" nodeType="afterEffect">
                                  <p:stCondLst>
                                    <p:cond delay="1000"/>
                                  </p:stCondLst>
                                  <p:childTnLst>
                                    <p:set>
                                      <p:cBhvr>
                                        <p:cTn id="36" dur="1" fill="hold">
                                          <p:stCondLst>
                                            <p:cond delay="0"/>
                                          </p:stCondLst>
                                        </p:cTn>
                                        <p:tgtEl>
                                          <p:spTgt spid="16"/>
                                        </p:tgtEl>
                                        <p:attrNameLst>
                                          <p:attrName>style.visibility</p:attrName>
                                        </p:attrNameLst>
                                      </p:cBhvr>
                                      <p:to>
                                        <p:strVal val="visible"/>
                                      </p:to>
                                    </p:set>
                                    <p:animEffect transition="in" filter="diamond(ou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animBg="1"/>
      <p:bldP spid="253957" grpId="0" animBg="1"/>
      <p:bldP spid="8" grpId="0"/>
      <p:bldP spid="9"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上矢印 19">
            <a:extLst>
              <a:ext uri="{FF2B5EF4-FFF2-40B4-BE49-F238E27FC236}">
                <a16:creationId xmlns:a16="http://schemas.microsoft.com/office/drawing/2014/main" id="{0002C52E-0A04-EDE6-2279-E9117201E0D0}"/>
              </a:ext>
            </a:extLst>
          </p:cNvPr>
          <p:cNvSpPr/>
          <p:nvPr/>
        </p:nvSpPr>
        <p:spPr bwMode="auto">
          <a:xfrm>
            <a:off x="8328569" y="2649403"/>
            <a:ext cx="584010" cy="2954252"/>
          </a:xfrm>
          <a:prstGeom prst="upArrow">
            <a:avLst/>
          </a:prstGeom>
          <a:solidFill>
            <a:srgbClr val="FFFC00"/>
          </a:solidFill>
          <a:ln w="38100"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4" name="テキスト ボックス 13">
            <a:extLst>
              <a:ext uri="{FF2B5EF4-FFF2-40B4-BE49-F238E27FC236}">
                <a16:creationId xmlns:a16="http://schemas.microsoft.com/office/drawing/2014/main" id="{75C15E59-63FF-6AA8-EE57-C7112993CB41}"/>
              </a:ext>
            </a:extLst>
          </p:cNvPr>
          <p:cNvSpPr txBox="1"/>
          <p:nvPr/>
        </p:nvSpPr>
        <p:spPr>
          <a:xfrm>
            <a:off x="456275" y="196890"/>
            <a:ext cx="9185527" cy="646331"/>
          </a:xfrm>
          <a:prstGeom prst="rect">
            <a:avLst/>
          </a:prstGeom>
          <a:noFill/>
        </p:spPr>
        <p:txBody>
          <a:bodyPr wrap="none" rtlCol="0">
            <a:spAutoFit/>
          </a:bodyPr>
          <a:lstStyle/>
          <a:p>
            <a:pPr algn="ctr"/>
            <a:r>
              <a:rPr kumimoji="1" lang="ja-JP" altLang="en-US" sz="3600" u="sng"/>
              <a:t>発達支援の考え方</a:t>
            </a:r>
            <a:r>
              <a:rPr lang="ja-JP" altLang="en-US" sz="3200"/>
              <a:t>（その子の</a:t>
            </a:r>
            <a:r>
              <a:rPr kumimoji="1" lang="ja-JP" altLang="en-US" sz="3200"/>
              <a:t>成長・発達を支える）</a:t>
            </a:r>
            <a:endParaRPr kumimoji="1" lang="ja-JP" altLang="en-US" sz="3600"/>
          </a:p>
        </p:txBody>
      </p:sp>
      <p:sp>
        <p:nvSpPr>
          <p:cNvPr id="15" name="円弧 14">
            <a:extLst>
              <a:ext uri="{FF2B5EF4-FFF2-40B4-BE49-F238E27FC236}">
                <a16:creationId xmlns:a16="http://schemas.microsoft.com/office/drawing/2014/main" id="{BA0B2B28-C701-A79B-A74F-DE406B07008A}"/>
              </a:ext>
            </a:extLst>
          </p:cNvPr>
          <p:cNvSpPr/>
          <p:nvPr/>
        </p:nvSpPr>
        <p:spPr bwMode="auto">
          <a:xfrm rot="19830852">
            <a:off x="1089402" y="5058496"/>
            <a:ext cx="5498677" cy="3817191"/>
          </a:xfrm>
          <a:prstGeom prst="arc">
            <a:avLst>
              <a:gd name="adj1" fmla="val 16656287"/>
              <a:gd name="adj2" fmla="val 21526804"/>
            </a:avLst>
          </a:prstGeom>
          <a:noFill/>
          <a:ln w="50800" cap="flat" cmpd="sng" algn="ctr">
            <a:solidFill>
              <a:srgbClr val="008F00"/>
            </a:solidFill>
            <a:prstDash val="sysDash"/>
            <a:round/>
            <a:headEnd type="none" w="med" len="med"/>
            <a:tailEnd type="arrow"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FF0000"/>
              </a:solidFill>
              <a:effectLst/>
              <a:latin typeface="Arial" charset="0"/>
              <a:ea typeface="ＭＳ Ｐゴシック" pitchFamily="50" charset="-128"/>
            </a:endParaRPr>
          </a:p>
        </p:txBody>
      </p:sp>
      <p:sp>
        <p:nvSpPr>
          <p:cNvPr id="17" name="テキスト ボックス 16">
            <a:extLst>
              <a:ext uri="{FF2B5EF4-FFF2-40B4-BE49-F238E27FC236}">
                <a16:creationId xmlns:a16="http://schemas.microsoft.com/office/drawing/2014/main" id="{C15580EC-1E6F-95CC-FD4A-CE93D24FE7C5}"/>
              </a:ext>
            </a:extLst>
          </p:cNvPr>
          <p:cNvSpPr txBox="1"/>
          <p:nvPr/>
        </p:nvSpPr>
        <p:spPr>
          <a:xfrm>
            <a:off x="4543216" y="5606315"/>
            <a:ext cx="4359802" cy="1015663"/>
          </a:xfrm>
          <a:prstGeom prst="rect">
            <a:avLst/>
          </a:prstGeom>
          <a:noFill/>
          <a:ln>
            <a:noFill/>
          </a:ln>
        </p:spPr>
        <p:txBody>
          <a:bodyPr wrap="square" rtlCol="0">
            <a:spAutoFit/>
          </a:bodyPr>
          <a:lstStyle/>
          <a:p>
            <a:r>
              <a:rPr lang="ja-JP" altLang="en-US" sz="2000">
                <a:solidFill>
                  <a:srgbClr val="008F00"/>
                </a:solidFill>
              </a:rPr>
              <a:t>・上手く獲得できない（未学習）</a:t>
            </a:r>
            <a:endParaRPr lang="en-US" altLang="ja-JP" sz="2000" dirty="0">
              <a:solidFill>
                <a:srgbClr val="008F00"/>
              </a:solidFill>
            </a:endParaRPr>
          </a:p>
          <a:p>
            <a:r>
              <a:rPr lang="ja-JP" altLang="en-US" sz="2000">
                <a:solidFill>
                  <a:srgbClr val="008F00"/>
                </a:solidFill>
              </a:rPr>
              <a:t>・間違って獲得する（誤学習）</a:t>
            </a:r>
            <a:endParaRPr lang="en-US" altLang="ja-JP" sz="2000" dirty="0">
              <a:solidFill>
                <a:srgbClr val="008F00"/>
              </a:solidFill>
            </a:endParaRPr>
          </a:p>
          <a:p>
            <a:r>
              <a:rPr lang="ja-JP" altLang="en-US" sz="2000">
                <a:solidFill>
                  <a:srgbClr val="008F00"/>
                </a:solidFill>
              </a:rPr>
              <a:t>・その結果として二次的問題等</a:t>
            </a:r>
            <a:endParaRPr lang="en-US" altLang="ja-JP" sz="2000" dirty="0">
              <a:solidFill>
                <a:srgbClr val="008F00"/>
              </a:solidFill>
            </a:endParaRPr>
          </a:p>
        </p:txBody>
      </p:sp>
      <p:sp>
        <p:nvSpPr>
          <p:cNvPr id="18" name="テキスト ボックス 17">
            <a:extLst>
              <a:ext uri="{FF2B5EF4-FFF2-40B4-BE49-F238E27FC236}">
                <a16:creationId xmlns:a16="http://schemas.microsoft.com/office/drawing/2014/main" id="{A37D7507-8043-77C3-22E3-1256819B5724}"/>
              </a:ext>
            </a:extLst>
          </p:cNvPr>
          <p:cNvSpPr txBox="1"/>
          <p:nvPr/>
        </p:nvSpPr>
        <p:spPr>
          <a:xfrm>
            <a:off x="5392685" y="4178295"/>
            <a:ext cx="2805576" cy="1015663"/>
          </a:xfrm>
          <a:prstGeom prst="rect">
            <a:avLst/>
          </a:prstGeom>
          <a:noFill/>
          <a:ln>
            <a:noFill/>
          </a:ln>
        </p:spPr>
        <p:txBody>
          <a:bodyPr wrap="none" rtlCol="0">
            <a:spAutoFit/>
          </a:bodyPr>
          <a:lstStyle/>
          <a:p>
            <a:r>
              <a:rPr lang="ja-JP" altLang="en-US" sz="2000">
                <a:solidFill>
                  <a:srgbClr val="008F00"/>
                </a:solidFill>
              </a:rPr>
              <a:t>　　障害や特性と、</a:t>
            </a:r>
            <a:endParaRPr lang="en-US" altLang="ja-JP" sz="2000" dirty="0">
              <a:solidFill>
                <a:srgbClr val="008F00"/>
              </a:solidFill>
            </a:endParaRPr>
          </a:p>
          <a:p>
            <a:r>
              <a:rPr lang="ja-JP" altLang="en-US" sz="2000">
                <a:solidFill>
                  <a:srgbClr val="008F00"/>
                </a:solidFill>
              </a:rPr>
              <a:t>環境や関わりが</a:t>
            </a:r>
            <a:endParaRPr lang="en-US" altLang="ja-JP" sz="2000" dirty="0">
              <a:solidFill>
                <a:srgbClr val="008F00"/>
              </a:solidFill>
            </a:endParaRPr>
          </a:p>
          <a:p>
            <a:r>
              <a:rPr lang="ja-JP" altLang="en-US" sz="2000">
                <a:solidFill>
                  <a:srgbClr val="008F00"/>
                </a:solidFill>
              </a:rPr>
              <a:t>　　　　　　</a:t>
            </a:r>
            <a:r>
              <a:rPr lang="en-US" altLang="ja-JP" sz="2000" dirty="0">
                <a:solidFill>
                  <a:srgbClr val="008F00"/>
                </a:solidFill>
              </a:rPr>
              <a:t>  </a:t>
            </a:r>
            <a:r>
              <a:rPr lang="ja-JP" altLang="en-US" sz="2000">
                <a:solidFill>
                  <a:srgbClr val="008F00"/>
                </a:solidFill>
              </a:rPr>
              <a:t>不適合だと</a:t>
            </a:r>
            <a:r>
              <a:rPr lang="en-US" altLang="ja-JP" sz="2000" dirty="0">
                <a:solidFill>
                  <a:srgbClr val="008F00"/>
                </a:solidFill>
              </a:rPr>
              <a:t>…</a:t>
            </a:r>
          </a:p>
        </p:txBody>
      </p:sp>
      <p:sp>
        <p:nvSpPr>
          <p:cNvPr id="21" name="テキスト ボックス 20">
            <a:extLst>
              <a:ext uri="{FF2B5EF4-FFF2-40B4-BE49-F238E27FC236}">
                <a16:creationId xmlns:a16="http://schemas.microsoft.com/office/drawing/2014/main" id="{EB1C269B-3260-FE52-0328-D7B45122B717}"/>
              </a:ext>
            </a:extLst>
          </p:cNvPr>
          <p:cNvSpPr txBox="1"/>
          <p:nvPr/>
        </p:nvSpPr>
        <p:spPr>
          <a:xfrm rot="19908346">
            <a:off x="2998121" y="3686400"/>
            <a:ext cx="3801041" cy="523220"/>
          </a:xfrm>
          <a:prstGeom prst="rect">
            <a:avLst/>
          </a:prstGeom>
          <a:noFill/>
        </p:spPr>
        <p:txBody>
          <a:bodyPr wrap="none" rtlCol="0">
            <a:spAutoFit/>
          </a:bodyPr>
          <a:lstStyle/>
          <a:p>
            <a:r>
              <a:rPr kumimoji="1" lang="ja-JP" altLang="en-US" sz="2800">
                <a:solidFill>
                  <a:srgbClr val="FF0000"/>
                </a:solidFill>
              </a:rPr>
              <a:t>その子なりの成長・発達</a:t>
            </a:r>
            <a:endParaRPr kumimoji="1" lang="ja-JP" altLang="en-US" sz="2000">
              <a:solidFill>
                <a:srgbClr val="FF0000"/>
              </a:solidFill>
            </a:endParaRPr>
          </a:p>
        </p:txBody>
      </p:sp>
      <p:sp>
        <p:nvSpPr>
          <p:cNvPr id="19" name="テキスト ボックス 18">
            <a:extLst>
              <a:ext uri="{FF2B5EF4-FFF2-40B4-BE49-F238E27FC236}">
                <a16:creationId xmlns:a16="http://schemas.microsoft.com/office/drawing/2014/main" id="{A66EC584-A5F3-7268-34F5-9C45F266222E}"/>
              </a:ext>
            </a:extLst>
          </p:cNvPr>
          <p:cNvSpPr txBox="1"/>
          <p:nvPr/>
        </p:nvSpPr>
        <p:spPr>
          <a:xfrm>
            <a:off x="7601734" y="3166211"/>
            <a:ext cx="2279778" cy="1323439"/>
          </a:xfrm>
          <a:prstGeom prst="rect">
            <a:avLst/>
          </a:prstGeom>
          <a:solidFill>
            <a:schemeClr val="bg1"/>
          </a:solidFill>
        </p:spPr>
        <p:txBody>
          <a:bodyPr wrap="square" rtlCol="0">
            <a:spAutoFit/>
          </a:bodyPr>
          <a:lstStyle/>
          <a:p>
            <a:r>
              <a:rPr kumimoji="1" lang="ja-JP" altLang="en-US" sz="2000">
                <a:solidFill>
                  <a:srgbClr val="FF0000"/>
                </a:solidFill>
              </a:rPr>
              <a:t>その子なりの成長・発達を実現する専門的な配慮や支援</a:t>
            </a:r>
            <a:endParaRPr kumimoji="1" lang="en-US" altLang="ja-JP" sz="2000" dirty="0">
              <a:solidFill>
                <a:srgbClr val="FF0000"/>
              </a:solidFill>
            </a:endParaRPr>
          </a:p>
          <a:p>
            <a:r>
              <a:rPr lang="ja-JP" altLang="en-US" sz="2000">
                <a:solidFill>
                  <a:srgbClr val="FF0000"/>
                </a:solidFill>
              </a:rPr>
              <a:t>（支える、伸ばす）</a:t>
            </a:r>
            <a:endParaRPr kumimoji="1" lang="ja-JP" altLang="en-US" sz="2000">
              <a:solidFill>
                <a:srgbClr val="FF0000"/>
              </a:solidFill>
            </a:endParaRPr>
          </a:p>
        </p:txBody>
      </p:sp>
      <p:sp>
        <p:nvSpPr>
          <p:cNvPr id="4" name="円弧 3">
            <a:extLst>
              <a:ext uri="{FF2B5EF4-FFF2-40B4-BE49-F238E27FC236}">
                <a16:creationId xmlns:a16="http://schemas.microsoft.com/office/drawing/2014/main" id="{52FA7096-2028-95ED-8698-00FD85EB43C3}"/>
              </a:ext>
            </a:extLst>
          </p:cNvPr>
          <p:cNvSpPr/>
          <p:nvPr/>
        </p:nvSpPr>
        <p:spPr bwMode="auto">
          <a:xfrm rot="20123962">
            <a:off x="971307" y="4488333"/>
            <a:ext cx="8201614" cy="4357011"/>
          </a:xfrm>
          <a:prstGeom prst="arc">
            <a:avLst>
              <a:gd name="adj1" fmla="val 15865832"/>
              <a:gd name="adj2" fmla="val 20362357"/>
            </a:avLst>
          </a:prstGeom>
          <a:noFill/>
          <a:ln w="50800" cap="flat" cmpd="sng" algn="ctr">
            <a:solidFill>
              <a:srgbClr val="008F00"/>
            </a:solidFill>
            <a:prstDash val="sysDash"/>
            <a:round/>
            <a:headEnd type="none" w="med" len="med"/>
            <a:tailEnd type="arrow"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rgbClr val="FF0000"/>
              </a:solidFill>
              <a:effectLst/>
              <a:latin typeface="Arial" charset="0"/>
              <a:ea typeface="ＭＳ Ｐゴシック" pitchFamily="50" charset="-128"/>
            </a:endParaRPr>
          </a:p>
        </p:txBody>
      </p:sp>
      <p:sp>
        <p:nvSpPr>
          <p:cNvPr id="2" name="スライド番号プレースホルダー 1">
            <a:extLst>
              <a:ext uri="{FF2B5EF4-FFF2-40B4-BE49-F238E27FC236}">
                <a16:creationId xmlns:a16="http://schemas.microsoft.com/office/drawing/2014/main" id="{84BE21EB-ACC3-91BD-79B8-BF23AEA17805}"/>
              </a:ext>
            </a:extLst>
          </p:cNvPr>
          <p:cNvSpPr>
            <a:spLocks noGrp="1"/>
          </p:cNvSpPr>
          <p:nvPr>
            <p:ph type="sldNum" sz="quarter" idx="12"/>
          </p:nvPr>
        </p:nvSpPr>
        <p:spPr>
          <a:xfrm>
            <a:off x="7483151" y="6417862"/>
            <a:ext cx="2311400" cy="365125"/>
          </a:xfrm>
        </p:spPr>
        <p:txBody>
          <a:bodyPr/>
          <a:lstStyle/>
          <a:p>
            <a:pPr>
              <a:defRPr/>
            </a:pPr>
            <a:fld id="{E3DFD397-5BDE-4ECC-AAE1-3BEC1E3B3889}" type="slidenum">
              <a:rPr lang="ja-JP" altLang="en-US" sz="2000" smtClean="0">
                <a:solidFill>
                  <a:prstClr val="black">
                    <a:tint val="75000"/>
                  </a:prstClr>
                </a:solidFill>
              </a:rPr>
              <a:pPr>
                <a:defRPr/>
              </a:pPr>
              <a:t>52</a:t>
            </a:fld>
            <a:endParaRPr lang="ja-JP" altLang="en-US" sz="2000" dirty="0">
              <a:solidFill>
                <a:prstClr val="black">
                  <a:tint val="75000"/>
                </a:prstClr>
              </a:solidFill>
            </a:endParaRPr>
          </a:p>
        </p:txBody>
      </p:sp>
      <p:cxnSp>
        <p:nvCxnSpPr>
          <p:cNvPr id="9" name="直線矢印コネクタ 8">
            <a:extLst>
              <a:ext uri="{FF2B5EF4-FFF2-40B4-BE49-F238E27FC236}">
                <a16:creationId xmlns:a16="http://schemas.microsoft.com/office/drawing/2014/main" id="{F8AA0CCD-4D12-A20D-A016-D1D9AF7B7C09}"/>
              </a:ext>
            </a:extLst>
          </p:cNvPr>
          <p:cNvCxnSpPr>
            <a:cxnSpLocks/>
          </p:cNvCxnSpPr>
          <p:nvPr/>
        </p:nvCxnSpPr>
        <p:spPr bwMode="auto">
          <a:xfrm flipV="1">
            <a:off x="803479" y="937312"/>
            <a:ext cx="6490521" cy="5446077"/>
          </a:xfrm>
          <a:prstGeom prst="straightConnector1">
            <a:avLst/>
          </a:prstGeom>
          <a:solidFill>
            <a:schemeClr val="bg1"/>
          </a:solidFill>
          <a:ln w="28575" cap="flat" cmpd="sng" algn="ctr">
            <a:solidFill>
              <a:srgbClr val="0000CC"/>
            </a:solidFill>
            <a:prstDash val="dash"/>
            <a:round/>
            <a:headEnd type="none" w="med" len="med"/>
            <a:tailEnd type="arrow"/>
          </a:ln>
          <a:effectLst/>
        </p:spPr>
      </p:cxnSp>
      <p:sp>
        <p:nvSpPr>
          <p:cNvPr id="12" name="テキスト ボックス 11">
            <a:extLst>
              <a:ext uri="{FF2B5EF4-FFF2-40B4-BE49-F238E27FC236}">
                <a16:creationId xmlns:a16="http://schemas.microsoft.com/office/drawing/2014/main" id="{3807926F-9CAE-4AF3-7A5B-807C4A80F2CD}"/>
              </a:ext>
            </a:extLst>
          </p:cNvPr>
          <p:cNvSpPr txBox="1"/>
          <p:nvPr/>
        </p:nvSpPr>
        <p:spPr>
          <a:xfrm rot="19181442">
            <a:off x="3198159" y="2534362"/>
            <a:ext cx="3108543" cy="461665"/>
          </a:xfrm>
          <a:prstGeom prst="rect">
            <a:avLst/>
          </a:prstGeom>
          <a:noFill/>
        </p:spPr>
        <p:txBody>
          <a:bodyPr wrap="none" rtlCol="0">
            <a:spAutoFit/>
          </a:bodyPr>
          <a:lstStyle/>
          <a:p>
            <a:r>
              <a:rPr kumimoji="1" lang="ja-JP" altLang="en-US" sz="2400">
                <a:solidFill>
                  <a:srgbClr val="0432FF"/>
                </a:solidFill>
              </a:rPr>
              <a:t>年齢相応の成長・発達</a:t>
            </a:r>
            <a:endParaRPr kumimoji="1" lang="ja-JP" altLang="en-US" sz="1800">
              <a:solidFill>
                <a:srgbClr val="0432FF"/>
              </a:solidFill>
            </a:endParaRPr>
          </a:p>
        </p:txBody>
      </p:sp>
      <p:sp>
        <p:nvSpPr>
          <p:cNvPr id="16" name="上矢印 15">
            <a:extLst>
              <a:ext uri="{FF2B5EF4-FFF2-40B4-BE49-F238E27FC236}">
                <a16:creationId xmlns:a16="http://schemas.microsoft.com/office/drawing/2014/main" id="{AC62E20D-5F81-631F-8595-C307F4922ECE}"/>
              </a:ext>
            </a:extLst>
          </p:cNvPr>
          <p:cNvSpPr/>
          <p:nvPr/>
        </p:nvSpPr>
        <p:spPr bwMode="auto">
          <a:xfrm>
            <a:off x="7015124" y="1253348"/>
            <a:ext cx="382307" cy="1712325"/>
          </a:xfrm>
          <a:prstGeom prst="upArrow">
            <a:avLst/>
          </a:prstGeom>
          <a:solidFill>
            <a:schemeClr val="accent5"/>
          </a:solidFill>
          <a:ln w="38100" cap="flat" cmpd="sng" algn="ctr">
            <a:solidFill>
              <a:srgbClr val="0432FF"/>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22" name="テキスト ボックス 21">
            <a:extLst>
              <a:ext uri="{FF2B5EF4-FFF2-40B4-BE49-F238E27FC236}">
                <a16:creationId xmlns:a16="http://schemas.microsoft.com/office/drawing/2014/main" id="{CB7999EF-2D2B-C6DF-9C1B-7F44C773974A}"/>
              </a:ext>
            </a:extLst>
          </p:cNvPr>
          <p:cNvSpPr txBox="1"/>
          <p:nvPr/>
        </p:nvSpPr>
        <p:spPr>
          <a:xfrm>
            <a:off x="6258915" y="1717660"/>
            <a:ext cx="2350313" cy="707886"/>
          </a:xfrm>
          <a:prstGeom prst="rect">
            <a:avLst/>
          </a:prstGeom>
          <a:solidFill>
            <a:schemeClr val="bg1"/>
          </a:solidFill>
        </p:spPr>
        <p:txBody>
          <a:bodyPr wrap="square" rtlCol="0">
            <a:spAutoFit/>
          </a:bodyPr>
          <a:lstStyle/>
          <a:p>
            <a:r>
              <a:rPr kumimoji="1" lang="ja-JP" altLang="en-US" sz="2000">
                <a:solidFill>
                  <a:srgbClr val="0432FF"/>
                </a:solidFill>
              </a:rPr>
              <a:t>ノーマル発達に　　近づける指導・訓練</a:t>
            </a:r>
          </a:p>
        </p:txBody>
      </p:sp>
      <p:cxnSp>
        <p:nvCxnSpPr>
          <p:cNvPr id="3" name="直線矢印コネクタ 2">
            <a:extLst>
              <a:ext uri="{FF2B5EF4-FFF2-40B4-BE49-F238E27FC236}">
                <a16:creationId xmlns:a16="http://schemas.microsoft.com/office/drawing/2014/main" id="{0AFB4FF5-A3F1-BFB4-3194-11DDBB1315EB}"/>
              </a:ext>
            </a:extLst>
          </p:cNvPr>
          <p:cNvCxnSpPr>
            <a:cxnSpLocks/>
          </p:cNvCxnSpPr>
          <p:nvPr/>
        </p:nvCxnSpPr>
        <p:spPr bwMode="auto">
          <a:xfrm flipV="1">
            <a:off x="830359" y="2131128"/>
            <a:ext cx="8272162" cy="4249640"/>
          </a:xfrm>
          <a:prstGeom prst="straightConnector1">
            <a:avLst/>
          </a:prstGeom>
          <a:solidFill>
            <a:schemeClr val="bg1"/>
          </a:solidFill>
          <a:ln w="69850" cap="flat" cmpd="sng" algn="ctr">
            <a:solidFill>
              <a:srgbClr val="FF0000"/>
            </a:solidFill>
            <a:prstDash val="solid"/>
            <a:round/>
            <a:headEnd type="none" w="med" len="med"/>
            <a:tailEnd type="arrow"/>
          </a:ln>
          <a:effectLst/>
        </p:spPr>
      </p:cxnSp>
      <p:grpSp>
        <p:nvGrpSpPr>
          <p:cNvPr id="27" name="グループ化 26">
            <a:extLst>
              <a:ext uri="{FF2B5EF4-FFF2-40B4-BE49-F238E27FC236}">
                <a16:creationId xmlns:a16="http://schemas.microsoft.com/office/drawing/2014/main" id="{E7A7A901-82D1-7909-C9A3-BE7ED19ED3A7}"/>
              </a:ext>
            </a:extLst>
          </p:cNvPr>
          <p:cNvGrpSpPr/>
          <p:nvPr/>
        </p:nvGrpSpPr>
        <p:grpSpPr>
          <a:xfrm>
            <a:off x="6706499" y="1627767"/>
            <a:ext cx="950168" cy="941536"/>
            <a:chOff x="1914600" y="1986124"/>
            <a:chExt cx="950168" cy="941536"/>
          </a:xfrm>
        </p:grpSpPr>
        <p:cxnSp>
          <p:nvCxnSpPr>
            <p:cNvPr id="24" name="直線コネクタ 23">
              <a:extLst>
                <a:ext uri="{FF2B5EF4-FFF2-40B4-BE49-F238E27FC236}">
                  <a16:creationId xmlns:a16="http://schemas.microsoft.com/office/drawing/2014/main" id="{7E1E00AF-7E3B-A390-1E14-65C40A7699DB}"/>
                </a:ext>
              </a:extLst>
            </p:cNvPr>
            <p:cNvCxnSpPr/>
            <p:nvPr/>
          </p:nvCxnSpPr>
          <p:spPr bwMode="auto">
            <a:xfrm flipH="1">
              <a:off x="1928664" y="1988840"/>
              <a:ext cx="936104" cy="936104"/>
            </a:xfrm>
            <a:prstGeom prst="line">
              <a:avLst/>
            </a:prstGeom>
            <a:solidFill>
              <a:schemeClr val="bg1"/>
            </a:solidFill>
            <a:ln w="76200" cap="flat" cmpd="sng" algn="ctr">
              <a:solidFill>
                <a:srgbClr val="0432FF"/>
              </a:solidFill>
              <a:prstDash val="solid"/>
              <a:round/>
              <a:headEnd type="none" w="med" len="med"/>
              <a:tailEnd type="none" w="med" len="med"/>
            </a:ln>
            <a:effectLst/>
          </p:spPr>
        </p:cxnSp>
        <p:cxnSp>
          <p:nvCxnSpPr>
            <p:cNvPr id="26" name="直線コネクタ 25">
              <a:extLst>
                <a:ext uri="{FF2B5EF4-FFF2-40B4-BE49-F238E27FC236}">
                  <a16:creationId xmlns:a16="http://schemas.microsoft.com/office/drawing/2014/main" id="{2902A79B-BC20-0F28-F038-6F6C362CDA11}"/>
                </a:ext>
              </a:extLst>
            </p:cNvPr>
            <p:cNvCxnSpPr/>
            <p:nvPr/>
          </p:nvCxnSpPr>
          <p:spPr bwMode="auto">
            <a:xfrm>
              <a:off x="1914600" y="1986124"/>
              <a:ext cx="941536" cy="941536"/>
            </a:xfrm>
            <a:prstGeom prst="line">
              <a:avLst/>
            </a:prstGeom>
            <a:solidFill>
              <a:schemeClr val="bg1"/>
            </a:solidFill>
            <a:ln w="76200" cap="flat" cmpd="sng" algn="ctr">
              <a:solidFill>
                <a:srgbClr val="0432FF"/>
              </a:solidFill>
              <a:prstDash val="solid"/>
              <a:round/>
              <a:headEnd type="none" w="med" len="med"/>
              <a:tailEnd type="none" w="med" len="med"/>
            </a:ln>
            <a:effectLst/>
          </p:spPr>
        </p:cxnSp>
      </p:grpSp>
    </p:spTree>
    <p:extLst>
      <p:ext uri="{BB962C8B-B14F-4D97-AF65-F5344CB8AC3E}">
        <p14:creationId xmlns:p14="http://schemas.microsoft.com/office/powerpoint/2010/main" val="20403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2000"/>
                                        <p:tgtEl>
                                          <p:spTgt spid="3"/>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000"/>
                            </p:stCondLst>
                            <p:childTnLst>
                              <p:par>
                                <p:cTn id="29" presetID="53" presetClass="entr" presetSubtype="16" fill="hold" nodeType="after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animBg="1"/>
      <p:bldP spid="17" grpId="0"/>
      <p:bldP spid="18" grpId="0"/>
      <p:bldP spid="21" grpId="0"/>
      <p:bldP spid="19" grpId="0" animBg="1"/>
      <p:bldP spid="4" grpId="0" animBg="1"/>
      <p:bldP spid="12" grpId="0"/>
      <p:bldP spid="16"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128464" y="116632"/>
            <a:ext cx="9777536" cy="6741368"/>
          </a:xfrm>
          <a:prstGeom prst="rect">
            <a:avLst/>
          </a:prstGeom>
          <a:noFill/>
          <a:ln/>
        </p:spPr>
        <p:txBody>
          <a:bodyPr/>
          <a:lstStyle/>
          <a:p>
            <a:pPr marL="585788" indent="-585788" algn="ctr"/>
            <a:r>
              <a:rPr lang="ja-JP" altLang="en-US" sz="4000" u="sng"/>
              <a:t>「</a:t>
            </a:r>
            <a:r>
              <a:rPr lang="ja-JP" altLang="ja-JP" sz="4000" u="sng"/>
              <a:t>障害</a:t>
            </a:r>
            <a:r>
              <a:rPr lang="ja-JP" altLang="en-US" sz="4000" u="sng"/>
              <a:t>」や「</a:t>
            </a:r>
            <a:r>
              <a:rPr lang="ja-JP" altLang="ja-JP" sz="4000" u="sng"/>
              <a:t>特性</a:t>
            </a:r>
            <a:r>
              <a:rPr lang="ja-JP" altLang="en-US" sz="4000" u="sng"/>
              <a:t>」の消去が目標ではない</a:t>
            </a:r>
            <a:endParaRPr lang="ja-JP" altLang="ja-JP" sz="4000" u="sng"/>
          </a:p>
          <a:p>
            <a:endParaRPr lang="en-US" altLang="ja-JP" sz="1200" dirty="0"/>
          </a:p>
          <a:p>
            <a:pPr marL="231775" indent="-231775"/>
            <a:r>
              <a:rPr lang="ja-JP" altLang="en-US" sz="3200" u="sng"/>
              <a:t>保護者のニーズは障害や特性、困った行動をなくすこと</a:t>
            </a:r>
            <a:endParaRPr lang="en-US" altLang="ja-JP" sz="3200" u="sng" dirty="0"/>
          </a:p>
          <a:p>
            <a:pPr marL="231775" indent="-231775"/>
            <a:r>
              <a:rPr lang="ja-JP" altLang="en-US" sz="2800"/>
              <a:t>　・保護者は、「障害」「特性」「困った行動」がなくなることを期待</a:t>
            </a:r>
            <a:endParaRPr lang="en-US" altLang="ja-JP" sz="2800" dirty="0"/>
          </a:p>
          <a:p>
            <a:pPr marL="231775" indent="-231775"/>
            <a:r>
              <a:rPr lang="ja-JP" altLang="en-US" sz="2800"/>
              <a:t>　　</a:t>
            </a:r>
            <a:r>
              <a:rPr lang="en-US" altLang="ja-JP" sz="2800" dirty="0"/>
              <a:t>  </a:t>
            </a:r>
            <a:r>
              <a:rPr lang="ja-JP" altLang="en-US" sz="2800"/>
              <a:t>⇒</a:t>
            </a:r>
            <a:r>
              <a:rPr lang="en-US" altLang="ja-JP" sz="2800" dirty="0"/>
              <a:t> </a:t>
            </a:r>
            <a:r>
              <a:rPr lang="ja-JP" altLang="en-US" sz="2800"/>
              <a:t>その心情にも寄り添うことが大切</a:t>
            </a:r>
            <a:r>
              <a:rPr lang="ja-JP" altLang="en-US" sz="2400"/>
              <a:t>（</a:t>
            </a:r>
            <a:r>
              <a:rPr lang="en-US" altLang="ja-JP" sz="2400" dirty="0"/>
              <a:t>=</a:t>
            </a:r>
            <a:r>
              <a:rPr lang="ja-JP" altLang="en-US" sz="2400"/>
              <a:t>我が子の受容の一過程）</a:t>
            </a:r>
            <a:endParaRPr lang="ja-JP" altLang="ja-JP" sz="2400"/>
          </a:p>
          <a:p>
            <a:pPr marL="538163" indent="-538163">
              <a:spcBef>
                <a:spcPts val="600"/>
              </a:spcBef>
            </a:pPr>
            <a:r>
              <a:rPr lang="ja-JP" altLang="ja-JP" sz="3200" u="sng"/>
              <a:t>「障害」や「特性」</a:t>
            </a:r>
            <a:r>
              <a:rPr lang="ja-JP" altLang="en-US" sz="3200" u="sng"/>
              <a:t>の正しい理解が必要＝共通言語化</a:t>
            </a:r>
            <a:endParaRPr lang="en-US" altLang="ja-JP" sz="3200" u="sng" dirty="0"/>
          </a:p>
          <a:p>
            <a:pPr>
              <a:spcBef>
                <a:spcPts val="0"/>
              </a:spcBef>
            </a:pPr>
            <a:r>
              <a:rPr lang="en-US" altLang="ja-JP" sz="2800" dirty="0"/>
              <a:t> </a:t>
            </a:r>
            <a:r>
              <a:rPr lang="ja-JP" altLang="en-US" sz="2800"/>
              <a:t>　・</a:t>
            </a:r>
            <a:r>
              <a:rPr lang="en-US" altLang="ja-JP" sz="2800" dirty="0"/>
              <a:t> </a:t>
            </a:r>
            <a:r>
              <a:rPr lang="ja-JP" altLang="ja-JP" sz="2800"/>
              <a:t>「障害」や「特性」はダメなもの</a:t>
            </a:r>
            <a:r>
              <a:rPr lang="ja-JP" altLang="en-US" sz="2800"/>
              <a:t>と捉えない</a:t>
            </a:r>
            <a:r>
              <a:rPr lang="ja-JP" altLang="en-US" sz="2400"/>
              <a:t>（</a:t>
            </a:r>
            <a:r>
              <a:rPr lang="en-US" altLang="ja-JP" sz="2400" dirty="0"/>
              <a:t>=</a:t>
            </a:r>
            <a:r>
              <a:rPr lang="ja-JP" altLang="en-US" sz="2400"/>
              <a:t>子ども権利の視点）</a:t>
            </a:r>
            <a:endParaRPr lang="en-US" altLang="ja-JP" sz="2800" dirty="0"/>
          </a:p>
          <a:p>
            <a:r>
              <a:rPr lang="ja-JP" altLang="en-US" sz="2800"/>
              <a:t>　　　⇒</a:t>
            </a:r>
            <a:r>
              <a:rPr lang="en-US" altLang="ja-JP" sz="2800" dirty="0"/>
              <a:t> </a:t>
            </a:r>
            <a:r>
              <a:rPr lang="ja-JP" altLang="ja-JP" sz="2800"/>
              <a:t>その子を否定しないこと</a:t>
            </a:r>
            <a:r>
              <a:rPr lang="ja-JP" altLang="en-US" sz="2800"/>
              <a:t>から支援はスタートする</a:t>
            </a:r>
            <a:endParaRPr lang="ja-JP" altLang="ja-JP" sz="2800"/>
          </a:p>
          <a:p>
            <a:pPr marL="679450" indent="-679450">
              <a:spcBef>
                <a:spcPts val="0"/>
              </a:spcBef>
            </a:pPr>
            <a:r>
              <a:rPr lang="en-US" altLang="ja-JP" sz="2800" dirty="0"/>
              <a:t>   </a:t>
            </a:r>
            <a:r>
              <a:rPr lang="ja-JP" altLang="en-US" sz="2800"/>
              <a:t>・</a:t>
            </a:r>
            <a:r>
              <a:rPr lang="en-US" altLang="ja-JP" sz="2800" dirty="0"/>
              <a:t> </a:t>
            </a:r>
            <a:r>
              <a:rPr lang="ja-JP" altLang="ja-JP" sz="2800"/>
              <a:t>脳などの機能不全（調整が困難、上手く働かない）から生じる</a:t>
            </a:r>
            <a:r>
              <a:rPr lang="ja-JP" altLang="en-US" sz="2800"/>
              <a:t>「◯◯しづらさ」（支障）が根本にある</a:t>
            </a:r>
            <a:endParaRPr lang="en-US" altLang="ja-JP" sz="2800" dirty="0"/>
          </a:p>
          <a:p>
            <a:pPr marL="679450" indent="-679450"/>
            <a:r>
              <a:rPr lang="en-US" altLang="ja-JP" sz="2800" dirty="0"/>
              <a:t>   </a:t>
            </a:r>
            <a:r>
              <a:rPr lang="ja-JP" altLang="en-US" sz="2800"/>
              <a:t>・</a:t>
            </a:r>
            <a:r>
              <a:rPr lang="en-US" altLang="ja-JP" sz="2800" dirty="0"/>
              <a:t> </a:t>
            </a:r>
            <a:r>
              <a:rPr lang="ja-JP" altLang="ja-JP" sz="2800"/>
              <a:t>保護者のしつけが原因ではなく、</a:t>
            </a:r>
            <a:r>
              <a:rPr lang="ja-JP" altLang="en-US" sz="2800"/>
              <a:t>また、</a:t>
            </a:r>
            <a:r>
              <a:rPr lang="ja-JP" altLang="ja-JP" sz="2800"/>
              <a:t>本人の怠惰でもない</a:t>
            </a:r>
          </a:p>
          <a:p>
            <a:pPr marL="46038" indent="-46038">
              <a:spcBef>
                <a:spcPts val="1200"/>
              </a:spcBef>
            </a:pPr>
            <a:r>
              <a:rPr lang="ja-JP" altLang="en-US" sz="3200" u="sng"/>
              <a:t>「障害」や「特性」は配慮することで補われ、育てられる</a:t>
            </a:r>
            <a:endParaRPr lang="en-US" altLang="ja-JP" sz="3200" u="sng" dirty="0"/>
          </a:p>
          <a:p>
            <a:pPr marL="585788" indent="-585788">
              <a:spcBef>
                <a:spcPts val="0"/>
              </a:spcBef>
            </a:pPr>
            <a:r>
              <a:rPr lang="ja-JP" altLang="en-US" sz="2800"/>
              <a:t>　</a:t>
            </a:r>
            <a:r>
              <a:rPr lang="en-US" altLang="ja-JP" sz="2800" dirty="0"/>
              <a:t> </a:t>
            </a:r>
            <a:r>
              <a:rPr lang="ja-JP" altLang="en-US" sz="2800"/>
              <a:t>・</a:t>
            </a:r>
            <a:r>
              <a:rPr lang="en-US" altLang="ja-JP" sz="2800" dirty="0"/>
              <a:t> </a:t>
            </a:r>
            <a:r>
              <a:rPr lang="ja-JP" altLang="en-US" sz="2800"/>
              <a:t>子どもとして当たり前の生活や遊びの中で、合理的配慮　（個別の環境調整と関わり）をして育てる</a:t>
            </a:r>
            <a:endParaRPr lang="ja-JP" altLang="ja-JP" sz="2800"/>
          </a:p>
        </p:txBody>
      </p:sp>
      <p:sp>
        <p:nvSpPr>
          <p:cNvPr id="3" name="スライド番号プレースホルダ 43">
            <a:extLst>
              <a:ext uri="{FF2B5EF4-FFF2-40B4-BE49-F238E27FC236}">
                <a16:creationId xmlns:a16="http://schemas.microsoft.com/office/drawing/2014/main" id="{F474BFFD-F464-9393-814B-D25F2C22D090}"/>
              </a:ext>
            </a:extLst>
          </p:cNvPr>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53</a:t>
            </a:fld>
            <a:endParaRPr kumimoji="1" lang="ja-JP" altLang="en-US" sz="2000" kern="1200" dirty="0">
              <a:solidFill>
                <a:prstClr val="black"/>
              </a:solidFill>
              <a:latin typeface="Arial" pitchFamily="34" charset="0"/>
              <a:ea typeface="ＭＳ Ｐゴシック"/>
              <a:cs typeface="Arial" pitchFamily="34" charset="0"/>
            </a:endParaRPr>
          </a:p>
        </p:txBody>
      </p:sp>
      <p:cxnSp>
        <p:nvCxnSpPr>
          <p:cNvPr id="4" name="直線矢印コネクタ 3">
            <a:extLst>
              <a:ext uri="{FF2B5EF4-FFF2-40B4-BE49-F238E27FC236}">
                <a16:creationId xmlns:a16="http://schemas.microsoft.com/office/drawing/2014/main" id="{6E17E8EA-6FBE-0C56-B87B-85108B5BEFE7}"/>
              </a:ext>
            </a:extLst>
          </p:cNvPr>
          <p:cNvCxnSpPr/>
          <p:nvPr/>
        </p:nvCxnSpPr>
        <p:spPr bwMode="auto">
          <a:xfrm>
            <a:off x="344488" y="1484784"/>
            <a:ext cx="0" cy="792088"/>
          </a:xfrm>
          <a:prstGeom prst="straightConnector1">
            <a:avLst/>
          </a:prstGeom>
          <a:solidFill>
            <a:schemeClr val="bg1"/>
          </a:solidFill>
          <a:ln w="57150" cap="flat" cmpd="sng" algn="ctr">
            <a:solidFill>
              <a:srgbClr val="00B0F0"/>
            </a:solidFill>
            <a:prstDash val="solid"/>
            <a:round/>
            <a:headEnd type="none" w="med" len="med"/>
            <a:tailEnd type="triangle"/>
          </a:ln>
          <a:effectLst/>
        </p:spPr>
      </p:cxnSp>
      <p:cxnSp>
        <p:nvCxnSpPr>
          <p:cNvPr id="5" name="直線矢印コネクタ 4">
            <a:extLst>
              <a:ext uri="{FF2B5EF4-FFF2-40B4-BE49-F238E27FC236}">
                <a16:creationId xmlns:a16="http://schemas.microsoft.com/office/drawing/2014/main" id="{705258F4-D6C9-C7FB-DD14-0EC85F8EB4C4}"/>
              </a:ext>
            </a:extLst>
          </p:cNvPr>
          <p:cNvCxnSpPr>
            <a:cxnSpLocks/>
          </p:cNvCxnSpPr>
          <p:nvPr/>
        </p:nvCxnSpPr>
        <p:spPr bwMode="auto">
          <a:xfrm>
            <a:off x="344488" y="2996295"/>
            <a:ext cx="0" cy="2088232"/>
          </a:xfrm>
          <a:prstGeom prst="straightConnector1">
            <a:avLst/>
          </a:prstGeom>
          <a:solidFill>
            <a:schemeClr val="bg1"/>
          </a:solidFill>
          <a:ln w="57150" cap="flat" cmpd="sng" algn="ctr">
            <a:solidFill>
              <a:srgbClr val="00B0F0"/>
            </a:solidFill>
            <a:prstDash val="solid"/>
            <a:round/>
            <a:headEnd type="none" w="med" len="med"/>
            <a:tailEnd type="triangle"/>
          </a:ln>
          <a:effectLst/>
        </p:spPr>
      </p:cxnSp>
    </p:spTree>
    <p:extLst>
      <p:ext uri="{BB962C8B-B14F-4D97-AF65-F5344CB8AC3E}">
        <p14:creationId xmlns:p14="http://schemas.microsoft.com/office/powerpoint/2010/main" val="3042305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2765" y="0"/>
            <a:ext cx="9520407" cy="6604467"/>
          </a:xfrm>
          <a:prstGeom prst="rect">
            <a:avLst/>
          </a:prstGeom>
          <a:noFill/>
          <a:ln w="9525">
            <a:noFill/>
            <a:miter lim="800000"/>
            <a:headEnd/>
            <a:tailEnd/>
          </a:ln>
        </p:spPr>
        <p:txBody>
          <a:bodyPr wrap="square" anchor="t" anchorCtr="0">
            <a:noAutofit/>
          </a:bodyPr>
          <a:lstStyle/>
          <a:p>
            <a:pPr algn="ctr"/>
            <a:r>
              <a:rPr lang="ja-JP" altLang="en-US" sz="4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（２）発達</a:t>
            </a:r>
            <a:r>
              <a:rPr lang="ja-JP" altLang="en-US" sz="40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支援における基本的共通機能</a:t>
            </a:r>
            <a:endParaRPr lang="en-US" altLang="ja-JP" sz="40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5619" indent="-1075619">
              <a:spcBef>
                <a:spcPts val="2308"/>
              </a:spcBef>
            </a:pPr>
            <a:r>
              <a:rPr lang="ja-JP" altLang="en-US" sz="32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○乳幼児期の発達</a:t>
            </a:r>
            <a:r>
              <a:rPr lang="ja-JP" altLang="en-US"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支援の</a:t>
            </a: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基本機能</a:t>
            </a:r>
            <a:endParaRPr lang="en-US" altLang="ja-JP"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674688" indent="-674688">
              <a:spcBef>
                <a:spcPts val="600"/>
              </a:spcBef>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安心・安全な</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環境</a:t>
            </a:r>
            <a:r>
              <a:rPr lang="ja-JP" altLang="en-US" sz="2800">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800" dirty="0">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a:latin typeface="ＭＳ Ｐゴシック" panose="020B0600070205080204" pitchFamily="50" charset="-128"/>
                <a:ea typeface="ＭＳ Ｐゴシック" panose="020B0600070205080204" pitchFamily="50" charset="-128"/>
                <a:cs typeface="HG丸ｺﾞｼｯｸM-PRO" pitchFamily="50" charset="-128"/>
              </a:rPr>
              <a:t>養護、構造化等）</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中で、「</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安定した</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生活習慣</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の積み重ね</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」と「</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遊び</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を通した発達の促進</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」など、基本的には「保育」を</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基盤とした</a:t>
            </a:r>
            <a:r>
              <a:rPr lang="ja-JP" altLang="en-US" sz="2800" u="sng">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発達</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の土台づくり</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が目標</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674688" indent="-674688">
              <a:spcBef>
                <a:spcPts val="600"/>
              </a:spcBef>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・子どもの</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生きる力</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育つ力</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を応援し、当たり前の育ち・　暮らしを</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支援する</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242677" indent="-1242677"/>
            <a:endParaRPr lang="en-US" altLang="ja-JP" sz="105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2688" indent="-1072688">
              <a:spcBef>
                <a:spcPts val="554"/>
              </a:spcBef>
            </a:pP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幼稚園教育要領や保育所保育指針から</a:t>
            </a:r>
            <a:r>
              <a:rPr lang="en-US" altLang="ja-JP" sz="28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endParaRPr lang="en-US" altLang="ja-JP" sz="40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2688" indent="-10726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幼児期にふさわしい</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生活</a:t>
            </a:r>
            <a:endParaRPr lang="en-US" altLang="ja-JP"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2688" indent="-10726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環境を通して</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行う教育・保育</a:t>
            </a:r>
          </a:p>
          <a:p>
            <a:pPr marL="1072688" indent="-10726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生活や遊びを通して</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総合的</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な学び</a:t>
            </a:r>
          </a:p>
          <a:p>
            <a:pPr marL="1072688" indent="-10726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一人ひとり</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発達の特性に応じて</a:t>
            </a:r>
          </a:p>
          <a:p>
            <a:pPr marL="1072688" indent="-1072688"/>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安心感や信頼感</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に支えられた</a:t>
            </a:r>
            <a:r>
              <a:rPr lang="ja-JP" altLang="en-US"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生活</a:t>
            </a:r>
            <a:endParaRPr lang="en-US" altLang="ja-JP" sz="2800" u="sng" dirty="0">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72688" indent="-1072688">
              <a:spcBef>
                <a:spcPts val="554"/>
              </a:spcBef>
            </a:pPr>
            <a:r>
              <a:rPr lang="ja-JP" altLang="en-US"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grpSp>
        <p:nvGrpSpPr>
          <p:cNvPr id="6" name="グループ化 5">
            <a:extLst>
              <a:ext uri="{FF2B5EF4-FFF2-40B4-BE49-F238E27FC236}">
                <a16:creationId xmlns:a16="http://schemas.microsoft.com/office/drawing/2014/main" id="{2D05F2C6-A4C1-E241-BEE6-7215B2EF6762}"/>
              </a:ext>
            </a:extLst>
          </p:cNvPr>
          <p:cNvGrpSpPr/>
          <p:nvPr/>
        </p:nvGrpSpPr>
        <p:grpSpPr>
          <a:xfrm>
            <a:off x="6268738" y="4614231"/>
            <a:ext cx="3112790" cy="1990236"/>
            <a:chOff x="6391498" y="4337522"/>
            <a:chExt cx="3112790" cy="1990236"/>
          </a:xfrm>
        </p:grpSpPr>
        <p:sp>
          <p:nvSpPr>
            <p:cNvPr id="2" name="右中かっこ 1"/>
            <p:cNvSpPr/>
            <p:nvPr/>
          </p:nvSpPr>
          <p:spPr bwMode="auto">
            <a:xfrm>
              <a:off x="6391498" y="4337522"/>
              <a:ext cx="332345" cy="1990236"/>
            </a:xfrm>
            <a:prstGeom prst="rightBrace">
              <a:avLst>
                <a:gd name="adj1" fmla="val 54509"/>
                <a:gd name="adj2" fmla="val 50000"/>
              </a:avLst>
            </a:prstGeom>
            <a:noFill/>
            <a:ln w="2857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a:solidFill>
                  <a:srgbClr val="000000"/>
                </a:solidFill>
                <a:ea typeface="ＭＳ Ｐゴシック" pitchFamily="50" charset="-128"/>
              </a:endParaRPr>
            </a:p>
          </p:txBody>
        </p:sp>
        <p:sp>
          <p:nvSpPr>
            <p:cNvPr id="3" name="テキスト ボックス 2"/>
            <p:cNvSpPr txBox="1"/>
            <p:nvPr/>
          </p:nvSpPr>
          <p:spPr>
            <a:xfrm>
              <a:off x="6903899" y="4886364"/>
              <a:ext cx="2600389" cy="892552"/>
            </a:xfrm>
            <a:prstGeom prst="rect">
              <a:avLst/>
            </a:prstGeom>
            <a:noFill/>
          </p:spPr>
          <p:txBody>
            <a:bodyPr wrap="square" rtlCol="0">
              <a:spAutoFit/>
            </a:bodyPr>
            <a:lstStyle/>
            <a:p>
              <a:r>
                <a:rPr lang="ja-JP" altLang="en-US" sz="2600">
                  <a:solidFill>
                    <a:srgbClr val="000000"/>
                  </a:solidFill>
                  <a:latin typeface="MS PGothic" panose="020B0600070205080204" pitchFamily="34" charset="-128"/>
                  <a:ea typeface="MS PGothic" panose="020B0600070205080204" pitchFamily="34" charset="-128"/>
                </a:rPr>
                <a:t>障害児通所支援に</a:t>
              </a:r>
              <a:r>
                <a:rPr lang="ja-JP" altLang="en-US" sz="2600" err="1">
                  <a:solidFill>
                    <a:srgbClr val="000000"/>
                  </a:solidFill>
                  <a:latin typeface="MS PGothic" panose="020B0600070205080204" pitchFamily="34" charset="-128"/>
                  <a:ea typeface="MS PGothic" panose="020B0600070205080204" pitchFamily="34" charset="-128"/>
                </a:rPr>
                <a:t>も</a:t>
              </a:r>
              <a:r>
                <a:rPr lang="ja-JP" altLang="en-US" sz="2600">
                  <a:solidFill>
                    <a:srgbClr val="000000"/>
                  </a:solidFill>
                  <a:latin typeface="MS PGothic" panose="020B0600070205080204" pitchFamily="34" charset="-128"/>
                  <a:ea typeface="MS PGothic" panose="020B0600070205080204" pitchFamily="34" charset="-128"/>
                </a:rPr>
                <a:t>共通している</a:t>
              </a:r>
              <a:endParaRPr lang="ja-JP" altLang="en-US" sz="2600" dirty="0">
                <a:solidFill>
                  <a:srgbClr val="000000"/>
                </a:solidFill>
                <a:latin typeface="MS PGothic" panose="020B0600070205080204" pitchFamily="34" charset="-128"/>
                <a:ea typeface="MS PGothic" panose="020B0600070205080204" pitchFamily="34" charset="-128"/>
              </a:endParaRPr>
            </a:p>
          </p:txBody>
        </p:sp>
      </p:grpSp>
      <p:sp>
        <p:nvSpPr>
          <p:cNvPr id="4" name="正方形/長方形 3"/>
          <p:cNvSpPr/>
          <p:nvPr/>
        </p:nvSpPr>
        <p:spPr bwMode="auto">
          <a:xfrm>
            <a:off x="172827" y="4002191"/>
            <a:ext cx="9510829" cy="2729178"/>
          </a:xfrm>
          <a:prstGeom prst="rect">
            <a:avLst/>
          </a:prstGeom>
          <a:no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a:solidFill>
                <a:srgbClr val="000000"/>
              </a:solidFill>
              <a:ea typeface="ＭＳ Ｐゴシック" pitchFamily="50" charset="-128"/>
            </a:endParaRPr>
          </a:p>
        </p:txBody>
      </p:sp>
      <p:sp>
        <p:nvSpPr>
          <p:cNvPr id="8" name="スライド番号プレースホルダ 43">
            <a:extLst>
              <a:ext uri="{FF2B5EF4-FFF2-40B4-BE49-F238E27FC236}">
                <a16:creationId xmlns:a16="http://schemas.microsoft.com/office/drawing/2014/main" id="{AC43BFC3-C983-7B60-3C72-7391ED340295}"/>
              </a:ext>
            </a:extLst>
          </p:cNvPr>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54</a:t>
            </a:fld>
            <a:endParaRPr kumimoji="1" lang="ja-JP" altLang="en-US" sz="20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34299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16496" y="1660742"/>
            <a:ext cx="9289032" cy="4392488"/>
          </a:xfrm>
          <a:prstGeom prst="rect">
            <a:avLst/>
          </a:prstGeom>
          <a:noFill/>
          <a:ln w="9525">
            <a:noFill/>
            <a:miter lim="800000"/>
            <a:headEnd/>
            <a:tailEnd/>
          </a:ln>
        </p:spPr>
        <p:txBody>
          <a:bodyPr wrap="square" anchor="t" anchorCtr="0">
            <a:noAutofit/>
          </a:bodyPr>
          <a:lstStyle/>
          <a:p>
            <a:pPr marL="607377" indent="-607377"/>
            <a:r>
              <a:rPr lang="ja-JP" altLang="en-US" sz="32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子ども</a:t>
            </a:r>
            <a:r>
              <a:rPr lang="ja-JP" altLang="en-US" sz="32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の育ちに</a:t>
            </a:r>
            <a:r>
              <a:rPr lang="ja-JP" altLang="en-US" sz="32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必要なベースとなる「もの」は</a:t>
            </a:r>
          </a:p>
          <a:p>
            <a:pPr marL="767881" indent="-725384">
              <a:spcBef>
                <a:spcPts val="1108"/>
              </a:spcBef>
              <a:tabLst>
                <a:tab pos="917354" algn="l"/>
              </a:tabLst>
            </a:pPr>
            <a:r>
              <a:rPr lang="ja-JP" altLang="en-US" sz="2954"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954" u="sng">
                <a:solidFill>
                  <a:srgbClr val="0000CC"/>
                </a:solidFill>
                <a:latin typeface="ＭＳ Ｐゴシック" panose="020B0600070205080204" pitchFamily="50" charset="-128"/>
                <a:ea typeface="ＭＳ Ｐゴシック" panose="020B0600070205080204" pitchFamily="50" charset="-128"/>
                <a:cs typeface="HG丸ｺﾞｼｯｸM-PRO" pitchFamily="50" charset="-128"/>
              </a:rPr>
              <a:t>現代の三大栄養素</a:t>
            </a:r>
            <a:r>
              <a:rPr lang="ja-JP" altLang="en-US" sz="2954"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954" u="sng">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「安定感」「信頼感」「満足感」</a:t>
            </a:r>
            <a:endParaRPr lang="en-US" altLang="ja-JP" sz="2954" u="sng"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470751">
              <a:spcBef>
                <a:spcPts val="1108"/>
              </a:spcBef>
              <a:tabLst>
                <a:tab pos="918504" algn="l"/>
              </a:tabLst>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変わらない</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安定した暮らし</a:t>
            </a:r>
            <a:r>
              <a:rPr lang="ja-JP" altLang="en-US" sz="28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は</a:t>
            </a:r>
            <a:r>
              <a:rPr lang="ja-JP" altLang="en-US" sz="2800" u="sng"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創意工夫</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された暮らしから</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7881" indent="99649">
              <a:lnSpc>
                <a:spcPct val="90000"/>
              </a:lnSpc>
              <a:spcBef>
                <a:spcPts val="554"/>
              </a:spcBef>
              <a:tabLst>
                <a:tab pos="91735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何気ない温かなまなざし</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安定した一貫したかかわり</a:t>
            </a:r>
            <a:endParaRPr lang="en-US" altLang="ja-JP"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7881" indent="99649">
              <a:lnSpc>
                <a:spcPct val="90000"/>
              </a:lnSpc>
              <a:spcBef>
                <a:spcPts val="554"/>
              </a:spcBef>
              <a:tabLst>
                <a:tab pos="91735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生活しやすいよう調整</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された</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生活環境</a:t>
            </a:r>
            <a:endParaRPr lang="en-US" altLang="ja-JP"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1037518" indent="-169989">
              <a:lnSpc>
                <a:spcPct val="90000"/>
              </a:lnSpc>
              <a:spcBef>
                <a:spcPts val="554"/>
              </a:spcBef>
              <a:tabLst>
                <a:tab pos="91735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・工夫された</a:t>
            </a:r>
            <a:r>
              <a:rPr lang="ja-JP" altLang="en-US" sz="24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美味しい食事</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リズミカルな生活</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季節感</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を味わえる楽しい</a:t>
            </a:r>
            <a:r>
              <a:rPr lang="ja-JP" altLang="en-US" sz="24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行事・レクリエーション　</a:t>
            </a:r>
            <a:r>
              <a:rPr lang="ja-JP" altLang="en-US"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・・・等</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943731" indent="-715126">
              <a:spcBef>
                <a:spcPts val="277"/>
              </a:spcBef>
              <a:tabLst>
                <a:tab pos="917354" algn="l"/>
              </a:tabLst>
            </a:pPr>
            <a:endParaRPr lang="en-US" altLang="ja-JP" sz="2045"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911492" indent="-682886">
              <a:spcBef>
                <a:spcPts val="277"/>
              </a:spcBef>
              <a:tabLst>
                <a:tab pos="917354" algn="l"/>
              </a:tabLst>
            </a:pPr>
            <a:r>
              <a:rPr lang="ja-JP" altLang="en-US" sz="1846">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（出典：相澤仁ら</a:t>
            </a:r>
            <a:r>
              <a:rPr lang="en-US" altLang="ja-JP" sz="1846"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,2013,</a:t>
            </a:r>
            <a:r>
              <a:rPr lang="en-US" altLang="ja-JP" sz="1846" dirty="0"/>
              <a:t> 『</a:t>
            </a:r>
            <a:r>
              <a:rPr lang="ja-JP" altLang="en-US" sz="1846"/>
              <a:t>シリーズやさしくわかる社会的養護４　生活の中の養育・支援の実際</a:t>
            </a:r>
            <a:r>
              <a:rPr lang="en-US" altLang="ja-JP" sz="1846" dirty="0"/>
              <a:t>』</a:t>
            </a:r>
            <a:r>
              <a:rPr lang="ja-JP" altLang="en-US" sz="1846"/>
              <a:t>に、筆者が追加）</a:t>
            </a:r>
            <a:endParaRPr lang="en-US" altLang="ja-JP" sz="1846"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277"/>
              </a:spcBef>
              <a:tabLst>
                <a:tab pos="918504" algn="l"/>
              </a:tabLst>
            </a:pPr>
            <a:endParaRPr lang="en-US" altLang="ja-JP" sz="2045"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a:xfrm>
            <a:off x="7466136" y="6453336"/>
            <a:ext cx="2311400" cy="365125"/>
          </a:xfrm>
        </p:spPr>
        <p:txBody>
          <a:bodyPr/>
          <a:lstStyle/>
          <a:p>
            <a:pPr>
              <a:defRPr/>
            </a:pPr>
            <a:fld id="{E6920193-7F62-4B0F-A26E-3C036304FC06}" type="slidenum">
              <a:rPr lang="en-US" altLang="ja-JP" sz="2000" smtClean="0">
                <a:solidFill>
                  <a:srgbClr val="000000"/>
                </a:solidFill>
              </a:rPr>
              <a:pPr>
                <a:defRPr/>
              </a:pPr>
              <a:t>55</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13584714-2EDC-2603-25E0-55C37A2DA1A3}"/>
              </a:ext>
            </a:extLst>
          </p:cNvPr>
          <p:cNvSpPr txBox="1"/>
          <p:nvPr/>
        </p:nvSpPr>
        <p:spPr>
          <a:xfrm>
            <a:off x="656604" y="208211"/>
            <a:ext cx="8332729" cy="1261884"/>
          </a:xfrm>
          <a:prstGeom prst="rect">
            <a:avLst/>
          </a:prstGeom>
          <a:noFill/>
        </p:spPr>
        <p:txBody>
          <a:bodyPr wrap="none" rtlCol="0">
            <a:spAutoFit/>
          </a:bodyPr>
          <a:lstStyle/>
          <a:p>
            <a:pPr algn="ctr"/>
            <a:r>
              <a:rPr lang="ja-JP" altLang="en-US" sz="4000" u="sng"/>
              <a:t>こどもに必要なものは障害児にも必要</a:t>
            </a:r>
            <a:endParaRPr lang="en-US" altLang="ja-JP" sz="4000" u="sng" dirty="0"/>
          </a:p>
          <a:p>
            <a:pPr algn="ctr"/>
            <a:r>
              <a:rPr lang="ja-JP" altLang="en-US" sz="3600" u="sng"/>
              <a:t>（</a:t>
            </a:r>
            <a:r>
              <a:rPr kumimoji="1" lang="ja-JP" altLang="en-US" sz="3600" u="sng"/>
              <a:t>生活、遊び、環境）</a:t>
            </a:r>
            <a:endParaRPr kumimoji="1" lang="ja-JP" altLang="en-US" sz="4000" u="sng"/>
          </a:p>
        </p:txBody>
      </p:sp>
    </p:spTree>
    <p:extLst>
      <p:ext uri="{BB962C8B-B14F-4D97-AF65-F5344CB8AC3E}">
        <p14:creationId xmlns:p14="http://schemas.microsoft.com/office/powerpoint/2010/main" val="1495313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11863"/>
            <a:ext cx="9866802" cy="6324207"/>
          </a:xfrm>
          <a:prstGeom prst="rect">
            <a:avLst/>
          </a:prstGeom>
          <a:noFill/>
          <a:ln w="9525">
            <a:noFill/>
            <a:miter lim="800000"/>
            <a:headEnd/>
            <a:tailEnd/>
          </a:ln>
        </p:spPr>
        <p:txBody>
          <a:bodyPr wrap="square" anchor="t" anchorCtr="0">
            <a:noAutofit/>
          </a:bodyPr>
          <a:lstStyle/>
          <a:p>
            <a:pPr marL="768351" indent="-539740">
              <a:spcBef>
                <a:spcPts val="1023"/>
              </a:spcBef>
              <a:tabLst>
                <a:tab pos="918504" algn="l"/>
              </a:tabLst>
            </a:pP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◎こども</a:t>
            </a:r>
            <a:r>
              <a:rPr lang="ja-JP" altLang="en-US"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期に必要</a:t>
            </a:r>
            <a:r>
              <a:rPr lang="ja-JP" altLang="en-US" sz="3200" u="sng">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な経験とは（体験・経験の保障）</a:t>
            </a:r>
            <a:endParaRPr lang="en-US" altLang="ja-JP" sz="3200" u="sng"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生活しているという実感を持てる</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こと</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「あたりまえの生活」</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の提供</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「生活臨床」という考え方</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生活の「主体者」</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として：生活（</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ADL〜IADL</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、お手伝い）への参加</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楽しむ</a:t>
            </a:r>
            <a:r>
              <a:rPr lang="ja-JP" altLang="en-US" sz="28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こと、遊びこめること</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（障害特性や発達に</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応じて）</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「遊び」</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は、生きる力のエンジン</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「遊び」</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は、満足するまで繰り返す、自ら変化させること</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リアルな体験</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自然や人を</a:t>
            </a:r>
            <a:r>
              <a:rPr lang="ja-JP" altLang="en-US" sz="280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含む地域資源</a:t>
            </a:r>
            <a:r>
              <a:rPr lang="ja-JP" altLang="en-US" sz="28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との交流</a:t>
            </a:r>
            <a:endParaRPr lang="en-US" altLang="ja-JP"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リアルな感覚</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を伴う体験</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・そこに</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人が存在、介在</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すること</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8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自分で選び・決めること</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a:t>
            </a:r>
            <a:r>
              <a:rPr lang="ja-JP" altLang="en-US" sz="2800" dirty="0">
                <a:solidFill>
                  <a:srgbClr val="0432FF"/>
                </a:solidFill>
                <a:latin typeface="ＭＳ Ｐゴシック" panose="020B0600070205080204" pitchFamily="50" charset="-128"/>
                <a:ea typeface="ＭＳ Ｐゴシック" panose="020B0600070205080204" pitchFamily="50" charset="-128"/>
                <a:cs typeface="HG丸ｺﾞｼｯｸM-PRO" pitchFamily="50" charset="-128"/>
              </a:rPr>
              <a:t>自由に意見を述べられる</a:t>
            </a:r>
            <a:r>
              <a:rPr lang="ja-JP" altLang="en-US" sz="28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こと</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・自分に関係する</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情報を適切に得られる</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こと（説明すること）</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自分</a:t>
            </a:r>
            <a:r>
              <a:rPr lang="ja-JP" altLang="en-US" sz="24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の意見が大切に</a:t>
            </a:r>
            <a:r>
              <a:rPr lang="ja-JP" altLang="en-US" sz="240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rPr>
              <a:t>される経験</a:t>
            </a:r>
            <a:endParaRPr lang="en-US" altLang="ja-JP" sz="2400" dirty="0">
              <a:solidFill>
                <a:srgbClr val="FF0000"/>
              </a:solidFill>
              <a:latin typeface="ＭＳ Ｐゴシック" panose="020B0600070205080204" pitchFamily="50" charset="-128"/>
              <a:ea typeface="ＭＳ Ｐゴシック" panose="020B0600070205080204" pitchFamily="50" charset="-128"/>
              <a:cs typeface="HG丸ｺﾞｼｯｸM-PRO" pitchFamily="50" charset="-128"/>
            </a:endParaRPr>
          </a:p>
          <a:p>
            <a:pPr marL="768351" indent="-539740">
              <a:spcBef>
                <a:spcPts val="554"/>
              </a:spcBef>
              <a:tabLst>
                <a:tab pos="918504" algn="l"/>
              </a:tabLst>
            </a:pP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 </a:t>
            </a:r>
            <a:r>
              <a:rPr lang="ja-JP" altLang="en-US" sz="240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rPr>
              <a:t>支援利用計画や個別支援計画への参画ができているか</a:t>
            </a:r>
            <a:endParaRPr lang="en-US" altLang="ja-JP" sz="2400" dirty="0">
              <a:solidFill>
                <a:srgbClr val="000000"/>
              </a:solidFill>
              <a:latin typeface="ＭＳ Ｐゴシック" panose="020B0600070205080204" pitchFamily="50" charset="-128"/>
              <a:ea typeface="ＭＳ Ｐゴシック" panose="020B0600070205080204" pitchFamily="50" charset="-128"/>
              <a:cs typeface="HG丸ｺﾞｼｯｸM-PRO" pitchFamily="50" charset="-128"/>
            </a:endParaRPr>
          </a:p>
        </p:txBody>
      </p:sp>
      <p:sp>
        <p:nvSpPr>
          <p:cNvPr id="2" name="スライド番号プレースホルダー 1"/>
          <p:cNvSpPr>
            <a:spLocks noGrp="1"/>
          </p:cNvSpPr>
          <p:nvPr>
            <p:ph type="sldNum" sz="quarter" idx="12"/>
          </p:nvPr>
        </p:nvSpPr>
        <p:spPr>
          <a:xfrm>
            <a:off x="7538144" y="6453336"/>
            <a:ext cx="2311400" cy="365125"/>
          </a:xfrm>
        </p:spPr>
        <p:txBody>
          <a:bodyPr/>
          <a:lstStyle/>
          <a:p>
            <a:pPr>
              <a:defRPr/>
            </a:pPr>
            <a:fld id="{E6920193-7F62-4B0F-A26E-3C036304FC06}" type="slidenum">
              <a:rPr lang="en-US" altLang="ja-JP" sz="2000" smtClean="0">
                <a:solidFill>
                  <a:srgbClr val="000000"/>
                </a:solidFill>
              </a:rPr>
              <a:pPr>
                <a:defRPr/>
              </a:pPr>
              <a:t>56</a:t>
            </a:fld>
            <a:endParaRPr lang="en-US" altLang="ja-JP" sz="2000" dirty="0">
              <a:solidFill>
                <a:srgbClr val="000000"/>
              </a:solidFill>
            </a:endParaRPr>
          </a:p>
        </p:txBody>
      </p:sp>
    </p:spTree>
    <p:extLst>
      <p:ext uri="{BB962C8B-B14F-4D97-AF65-F5344CB8AC3E}">
        <p14:creationId xmlns:p14="http://schemas.microsoft.com/office/powerpoint/2010/main" val="3957525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266265" y="141249"/>
            <a:ext cx="9252520" cy="6271140"/>
          </a:xfrm>
          <a:prstGeom prst="rect">
            <a:avLst/>
          </a:prstGeom>
          <a:noFill/>
          <a:ln w="9525">
            <a:noFill/>
            <a:miter lim="800000"/>
            <a:headEnd/>
            <a:tailEnd/>
          </a:ln>
        </p:spPr>
        <p:txBody>
          <a:bodyPr wrap="square" anchor="t" anchorCtr="0">
            <a:spAutoFit/>
          </a:bodyPr>
          <a:lstStyle/>
          <a:p>
            <a:pPr marL="2239164" indent="-2239164" algn="ctr">
              <a:spcBef>
                <a:spcPts val="2215"/>
              </a:spcBef>
            </a:pPr>
            <a:r>
              <a:rPr lang="ja-JP" altLang="en-US" sz="3600" u="sng">
                <a:solidFill>
                  <a:srgbClr val="000000"/>
                </a:solidFill>
                <a:latin typeface="MS PGothic" panose="020B0600070205080204" pitchFamily="34" charset="-128"/>
                <a:ea typeface="MS PGothic" panose="020B0600070205080204" pitchFamily="34" charset="-128"/>
                <a:cs typeface="HG丸ｺﾞｼｯｸM-PRO" pitchFamily="50" charset="-128"/>
              </a:rPr>
              <a:t>「非認知能力」を育む「遊び」の力</a:t>
            </a:r>
            <a:endParaRPr lang="en-US" altLang="ja-JP" sz="3600" u="sng" dirty="0">
              <a:solidFill>
                <a:srgbClr val="000000"/>
              </a:solidFill>
              <a:latin typeface="MS PGothic" panose="020B0600070205080204" pitchFamily="34" charset="-128"/>
              <a:ea typeface="MS PGothic" panose="020B0600070205080204" pitchFamily="34" charset="-128"/>
              <a:cs typeface="HG丸ｺﾞｼｯｸM-PRO" pitchFamily="50" charset="-128"/>
            </a:endParaRPr>
          </a:p>
          <a:p>
            <a:pPr marL="10258" indent="-10258">
              <a:spcBef>
                <a:spcPts val="2215"/>
              </a:spcBef>
            </a:pPr>
            <a:r>
              <a:rPr lang="ja-JP" altLang="en-US" sz="2585">
                <a:latin typeface="MS PGothic" panose="020B0600070205080204" pitchFamily="34" charset="-128"/>
                <a:ea typeface="MS PGothic" panose="020B0600070205080204" pitchFamily="34" charset="-128"/>
              </a:rPr>
              <a:t>今、幼児教育分野では「非認知能力」が話題になっている。</a:t>
            </a:r>
            <a:endParaRPr lang="en-US" altLang="ja-JP" sz="2585" dirty="0">
              <a:latin typeface="MS PGothic" panose="020B0600070205080204" pitchFamily="34" charset="-128"/>
              <a:ea typeface="MS PGothic" panose="020B0600070205080204" pitchFamily="34" charset="-128"/>
            </a:endParaRPr>
          </a:p>
          <a:p>
            <a:pPr marL="1692275" indent="-1692275">
              <a:spcBef>
                <a:spcPts val="1108"/>
              </a:spcBef>
            </a:pPr>
            <a:r>
              <a:rPr lang="ja-JP" altLang="en-US" sz="2585" u="sng">
                <a:latin typeface="MS PGothic" panose="020B0600070205080204" pitchFamily="34" charset="-128"/>
                <a:ea typeface="MS PGothic" panose="020B0600070205080204" pitchFamily="34" charset="-128"/>
              </a:rPr>
              <a:t>認知能力</a:t>
            </a:r>
            <a:r>
              <a:rPr lang="ja-JP" altLang="en-US" sz="2585">
                <a:latin typeface="MS PGothic" panose="020B0600070205080204" pitchFamily="34" charset="-128"/>
                <a:ea typeface="MS PGothic" panose="020B0600070205080204" pitchFamily="34" charset="-128"/>
              </a:rPr>
              <a:t>　：知的な力である。そこには、知識・技能、思考力などを含まれる。 </a:t>
            </a:r>
            <a:endParaRPr lang="en-US" altLang="ja-JP" sz="2585" dirty="0">
              <a:latin typeface="MS PGothic" panose="020B0600070205080204" pitchFamily="34" charset="-128"/>
              <a:ea typeface="MS PGothic" panose="020B0600070205080204" pitchFamily="34" charset="-128"/>
            </a:endParaRPr>
          </a:p>
          <a:p>
            <a:pPr marL="1787525" indent="-1787525">
              <a:spcBef>
                <a:spcPts val="1108"/>
              </a:spcBef>
            </a:pPr>
            <a:r>
              <a:rPr lang="ja-JP" altLang="en-US" sz="2585" u="sng">
                <a:latin typeface="MS PGothic" panose="020B0600070205080204" pitchFamily="34" charset="-128"/>
                <a:ea typeface="MS PGothic" panose="020B0600070205080204" pitchFamily="34" charset="-128"/>
              </a:rPr>
              <a:t>非認知能力</a:t>
            </a:r>
            <a:r>
              <a:rPr lang="ja-JP" altLang="en-US" sz="2585">
                <a:latin typeface="MS PGothic" panose="020B0600070205080204" pitchFamily="34" charset="-128"/>
                <a:ea typeface="MS PGothic" panose="020B0600070205080204" pitchFamily="34" charset="-128"/>
              </a:rPr>
              <a:t>：意欲・意志、また自覚し見渡す力、人と協力する力などが含まれる。 </a:t>
            </a:r>
            <a:endParaRPr lang="en-US" altLang="ja-JP" sz="2585" dirty="0">
              <a:latin typeface="MS PGothic" panose="020B0600070205080204" pitchFamily="34" charset="-128"/>
              <a:ea typeface="MS PGothic" panose="020B0600070205080204" pitchFamily="34" charset="-128"/>
            </a:endParaRPr>
          </a:p>
          <a:p>
            <a:pPr>
              <a:spcBef>
                <a:spcPts val="1662"/>
              </a:spcBef>
            </a:pPr>
            <a:r>
              <a:rPr lang="ja-JP" altLang="en-US" sz="3200" b="1" u="sng">
                <a:latin typeface="MS PGothic" panose="020B0600070205080204" pitchFamily="34" charset="-128"/>
                <a:ea typeface="MS PGothic" panose="020B0600070205080204" pitchFamily="34" charset="-128"/>
              </a:rPr>
              <a:t>幼児期は「遊び」が重要</a:t>
            </a:r>
          </a:p>
          <a:p>
            <a:pPr>
              <a:spcBef>
                <a:spcPts val="1108"/>
              </a:spcBef>
            </a:pPr>
            <a:r>
              <a:rPr lang="ja-JP" altLang="en-US" sz="2769">
                <a:latin typeface="MS PGothic" panose="020B0600070205080204" pitchFamily="34" charset="-128"/>
                <a:ea typeface="MS PGothic" panose="020B0600070205080204" pitchFamily="34" charset="-128"/>
              </a:rPr>
              <a:t>幼児期の認知／非認知能力は、</a:t>
            </a:r>
            <a:r>
              <a:rPr lang="ja-JP" altLang="en-US" sz="2769" u="sng">
                <a:latin typeface="MS PGothic" panose="020B0600070205080204" pitchFamily="34" charset="-128"/>
                <a:ea typeface="MS PGothic" panose="020B0600070205080204" pitchFamily="34" charset="-128"/>
              </a:rPr>
              <a:t>「</a:t>
            </a:r>
            <a:r>
              <a:rPr lang="ja-JP" altLang="en-US" sz="2769" b="1" u="sng">
                <a:latin typeface="MS PGothic" panose="020B0600070205080204" pitchFamily="34" charset="-128"/>
                <a:ea typeface="MS PGothic" panose="020B0600070205080204" pitchFamily="34" charset="-128"/>
              </a:rPr>
              <a:t>遊び」の中で育つ</a:t>
            </a:r>
            <a:endParaRPr lang="en-US" altLang="ja-JP" sz="2769" dirty="0">
              <a:latin typeface="MS PGothic" panose="020B0600070205080204" pitchFamily="34" charset="-128"/>
              <a:ea typeface="MS PGothic" panose="020B0600070205080204" pitchFamily="34" charset="-128"/>
            </a:endParaRPr>
          </a:p>
          <a:p>
            <a:pPr>
              <a:spcBef>
                <a:spcPts val="1108"/>
              </a:spcBef>
            </a:pPr>
            <a:r>
              <a:rPr lang="ja-JP" altLang="en-US" sz="2769">
                <a:latin typeface="MS PGothic" panose="020B0600070205080204" pitchFamily="34" charset="-128"/>
                <a:ea typeface="MS PGothic" panose="020B0600070205080204" pitchFamily="34" charset="-128"/>
              </a:rPr>
              <a:t>非認知能力を培うための大人の基本姿勢は、</a:t>
            </a:r>
          </a:p>
          <a:p>
            <a:r>
              <a:rPr lang="ja-JP" altLang="en-US" sz="2585" b="1">
                <a:latin typeface="MS PGothic" panose="020B0600070205080204" pitchFamily="34" charset="-128"/>
                <a:ea typeface="MS PGothic" panose="020B0600070205080204" pitchFamily="34" charset="-128"/>
              </a:rPr>
              <a:t>　・見守る</a:t>
            </a:r>
            <a:endParaRPr lang="ja-JP" altLang="en-US" sz="2585">
              <a:latin typeface="MS PGothic" panose="020B0600070205080204" pitchFamily="34" charset="-128"/>
              <a:ea typeface="MS PGothic" panose="020B0600070205080204" pitchFamily="34" charset="-128"/>
            </a:endParaRPr>
          </a:p>
          <a:p>
            <a:r>
              <a:rPr lang="ja-JP" altLang="en-US" sz="2585" b="1">
                <a:latin typeface="MS PGothic" panose="020B0600070205080204" pitchFamily="34" charset="-128"/>
                <a:ea typeface="MS PGothic" panose="020B0600070205080204" pitchFamily="34" charset="-128"/>
              </a:rPr>
              <a:t>　・安全な環境を用意する　　　　　　　　</a:t>
            </a:r>
            <a:r>
              <a:rPr lang="en-US" altLang="ja-JP" sz="2585" b="1" dirty="0">
                <a:latin typeface="MS PGothic" panose="020B0600070205080204" pitchFamily="34" charset="-128"/>
                <a:ea typeface="MS PGothic" panose="020B0600070205080204" pitchFamily="34" charset="-128"/>
              </a:rPr>
              <a:t> </a:t>
            </a:r>
            <a:r>
              <a:rPr lang="ja-JP" altLang="en-US" sz="2585" b="1">
                <a:latin typeface="MS PGothic" panose="020B0600070205080204" pitchFamily="34" charset="-128"/>
                <a:ea typeface="MS PGothic" panose="020B0600070205080204" pitchFamily="34" charset="-128"/>
              </a:rPr>
              <a:t>　</a:t>
            </a:r>
            <a:r>
              <a:rPr lang="en-US" altLang="ja-JP" sz="2585" b="1" dirty="0">
                <a:latin typeface="MS PGothic" panose="020B0600070205080204" pitchFamily="34" charset="-128"/>
                <a:ea typeface="MS PGothic" panose="020B0600070205080204" pitchFamily="34" charset="-128"/>
              </a:rPr>
              <a:t>  </a:t>
            </a:r>
            <a:r>
              <a:rPr lang="ja-JP" altLang="en-US" sz="2215" u="sng">
                <a:solidFill>
                  <a:srgbClr val="FF0000"/>
                </a:solidFill>
                <a:latin typeface="MS PGothic" panose="020B0600070205080204" pitchFamily="34" charset="-128"/>
                <a:ea typeface="MS PGothic" panose="020B0600070205080204" pitchFamily="34" charset="-128"/>
              </a:rPr>
              <a:t>受容的・肯定的態度</a:t>
            </a:r>
          </a:p>
          <a:p>
            <a:r>
              <a:rPr lang="ja-JP" altLang="en-US" sz="2585" b="1">
                <a:latin typeface="MS PGothic" panose="020B0600070205080204" pitchFamily="34" charset="-128"/>
                <a:ea typeface="MS PGothic" panose="020B0600070205080204" pitchFamily="34" charset="-128"/>
              </a:rPr>
              <a:t>　・自分でやろうとすることを尊重する</a:t>
            </a:r>
            <a:endParaRPr lang="en-US" altLang="ja-JP" sz="54924" dirty="0">
              <a:solidFill>
                <a:srgbClr val="000000"/>
              </a:solidFill>
              <a:latin typeface="MS PGothic" panose="020B0600070205080204" pitchFamily="34" charset="-128"/>
              <a:ea typeface="MS PGothic" panose="020B0600070205080204" pitchFamily="34" charset="-128"/>
              <a:cs typeface="HG丸ｺﾞｼｯｸM-PRO" pitchFamily="50" charset="-128"/>
            </a:endParaRPr>
          </a:p>
        </p:txBody>
      </p:sp>
      <p:sp>
        <p:nvSpPr>
          <p:cNvPr id="2" name="右中かっこ 1">
            <a:extLst>
              <a:ext uri="{FF2B5EF4-FFF2-40B4-BE49-F238E27FC236}">
                <a16:creationId xmlns:a16="http://schemas.microsoft.com/office/drawing/2014/main" id="{B018A0A0-5864-4646-9AC5-9B2868A9CA6A}"/>
              </a:ext>
            </a:extLst>
          </p:cNvPr>
          <p:cNvSpPr/>
          <p:nvPr/>
        </p:nvSpPr>
        <p:spPr bwMode="auto">
          <a:xfrm>
            <a:off x="5889104" y="5194320"/>
            <a:ext cx="199407" cy="1063122"/>
          </a:xfrm>
          <a:prstGeom prst="rightBrace">
            <a:avLst>
              <a:gd name="adj1" fmla="val 58663"/>
              <a:gd name="adj2" fmla="val 50000"/>
            </a:avLst>
          </a:prstGeom>
          <a:noFill/>
          <a:ln w="2857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5" name="スライド番号プレースホルダ 43">
            <a:extLst>
              <a:ext uri="{FF2B5EF4-FFF2-40B4-BE49-F238E27FC236}">
                <a16:creationId xmlns:a16="http://schemas.microsoft.com/office/drawing/2014/main" id="{6987A168-55A3-81CC-5A55-A2F81189552A}"/>
              </a:ext>
            </a:extLst>
          </p:cNvPr>
          <p:cNvSpPr>
            <a:spLocks noGrp="1"/>
          </p:cNvSpPr>
          <p:nvPr>
            <p:ph type="sldNum" sz="quarter" idx="12"/>
          </p:nvPr>
        </p:nvSpPr>
        <p:spPr>
          <a:xfrm>
            <a:off x="7643936" y="6404330"/>
            <a:ext cx="2133600" cy="337038"/>
          </a:xfrm>
        </p:spPr>
        <p:txBody>
          <a:bodyPr/>
          <a:lstStyle/>
          <a:p>
            <a:pPr algn="r" rtl="0">
              <a:defRPr/>
            </a:pPr>
            <a:fld id="{848A0291-7E93-4D18-B509-C97C96F1E9C5}" type="slidenum">
              <a:rPr lang="ja-JP" altLang="en-US" sz="2000">
                <a:solidFill>
                  <a:prstClr val="black"/>
                </a:solidFill>
                <a:latin typeface="Arial" pitchFamily="34" charset="0"/>
                <a:ea typeface="ＭＳ Ｐゴシック"/>
                <a:cs typeface="Arial" pitchFamily="34" charset="0"/>
              </a:rPr>
              <a:pPr algn="r" rtl="0">
                <a:defRPr/>
              </a:pPr>
              <a:t>57</a:t>
            </a:fld>
            <a:endParaRPr lang="ja-JP" altLang="en-US" sz="20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897039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18607" y="-4687"/>
            <a:ext cx="9717640" cy="4227696"/>
          </a:xfrm>
          <a:prstGeom prst="rect">
            <a:avLst/>
          </a:prstGeom>
          <a:noFill/>
          <a:ln w="9525">
            <a:noFill/>
            <a:miter lim="800000"/>
            <a:headEnd/>
            <a:tailEnd/>
          </a:ln>
        </p:spPr>
        <p:txBody>
          <a:bodyPr wrap="square" anchor="t" anchorCtr="0">
            <a:spAutoFit/>
          </a:bodyPr>
          <a:lstStyle/>
          <a:p>
            <a:pPr>
              <a:spcBef>
                <a:spcPts val="1662"/>
              </a:spcBef>
            </a:pPr>
            <a:r>
              <a:rPr lang="ja-JP" altLang="en-US" sz="2954">
                <a:latin typeface="MS PGothic" panose="020B0600070205080204" pitchFamily="34" charset="-128"/>
                <a:ea typeface="MS PGothic" panose="020B0600070205080204" pitchFamily="34" charset="-128"/>
              </a:rPr>
              <a:t>◎自制心や協調性も「遊び」を通じて育つ</a:t>
            </a:r>
            <a:endParaRPr lang="en-US" altLang="ja-JP" sz="2954" dirty="0">
              <a:latin typeface="MS PGothic" panose="020B0600070205080204" pitchFamily="34" charset="-128"/>
              <a:ea typeface="MS PGothic" panose="020B0600070205080204" pitchFamily="34" charset="-128"/>
            </a:endParaRPr>
          </a:p>
          <a:p>
            <a:pPr>
              <a:spcBef>
                <a:spcPts val="600"/>
              </a:spcBef>
            </a:pPr>
            <a:r>
              <a:rPr lang="ja-JP" altLang="en-US" sz="2954">
                <a:latin typeface="MS PGothic" panose="020B0600070205080204" pitchFamily="34" charset="-128"/>
                <a:ea typeface="MS PGothic" panose="020B0600070205080204" pitchFamily="34" charset="-128"/>
              </a:rPr>
              <a:t>◎乳幼児期のアタッチメント形成が非認知能力を高めるカギ</a:t>
            </a:r>
          </a:p>
          <a:p>
            <a:pPr>
              <a:spcBef>
                <a:spcPts val="600"/>
              </a:spcBef>
            </a:pPr>
            <a:r>
              <a:rPr lang="ja-JP" altLang="en-US" sz="2954">
                <a:latin typeface="MS PGothic" panose="020B0600070205080204" pitchFamily="34" charset="-128"/>
                <a:ea typeface="MS PGothic" panose="020B0600070205080204" pitchFamily="34" charset="-128"/>
              </a:rPr>
              <a:t>◎非認知能力を高める遊びの例</a:t>
            </a:r>
            <a:endParaRPr lang="en-US" altLang="ja-JP" sz="2954"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・外遊び、運動遊び（体で感じる遊び、運動習慣、自然体験など）</a:t>
            </a:r>
            <a:endParaRPr lang="en-US" altLang="ja-JP" sz="2585"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・水遊び、土遊びなどの感覚・感触遊び（自由度の高い遊び）</a:t>
            </a:r>
            <a:endParaRPr lang="en-US" altLang="ja-JP" sz="2585"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・歌を通じた遊び（手遊び歌、リトミック、音楽療法など）</a:t>
            </a:r>
            <a:endParaRPr lang="en-US" altLang="ja-JP" sz="2585"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・関わり遊び（支援者と、仲間と一緒に。ふれあい遊びなど）　　　　　</a:t>
            </a:r>
            <a:endParaRPr lang="en-US" altLang="ja-JP" sz="2585"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・創作・工作遊び（認知、操作性の遊びなど）　　</a:t>
            </a:r>
            <a:endParaRPr lang="en-US" altLang="ja-JP" sz="2585" dirty="0">
              <a:latin typeface="MS PGothic" panose="020B0600070205080204" pitchFamily="34" charset="-128"/>
              <a:ea typeface="MS PGothic" panose="020B0600070205080204" pitchFamily="34" charset="-128"/>
            </a:endParaRPr>
          </a:p>
          <a:p>
            <a:pPr marL="452816">
              <a:spcBef>
                <a:spcPts val="300"/>
              </a:spcBef>
            </a:pPr>
            <a:r>
              <a:rPr lang="ja-JP" altLang="en-US" sz="2585">
                <a:latin typeface="MS PGothic" panose="020B0600070205080204" pitchFamily="34" charset="-128"/>
                <a:ea typeface="MS PGothic" panose="020B0600070205080204" pitchFamily="34" charset="-128"/>
              </a:rPr>
              <a:t>・読み聞かせ　　・ごっこ遊び　　・自由遊び　　・お手伝い　など</a:t>
            </a:r>
            <a:endParaRPr lang="en-US" altLang="ja-JP" sz="2585" dirty="0">
              <a:latin typeface="MS PGothic" panose="020B0600070205080204" pitchFamily="34" charset="-128"/>
              <a:ea typeface="MS PGothic" panose="020B0600070205080204" pitchFamily="34" charset="-128"/>
            </a:endParaRPr>
          </a:p>
        </p:txBody>
      </p:sp>
      <p:sp>
        <p:nvSpPr>
          <p:cNvPr id="3" name="テキスト ボックス 2">
            <a:extLst>
              <a:ext uri="{FF2B5EF4-FFF2-40B4-BE49-F238E27FC236}">
                <a16:creationId xmlns:a16="http://schemas.microsoft.com/office/drawing/2014/main" id="{54B0EED4-3562-4024-BC5A-2A1FF443F810}"/>
              </a:ext>
            </a:extLst>
          </p:cNvPr>
          <p:cNvSpPr txBox="1"/>
          <p:nvPr/>
        </p:nvSpPr>
        <p:spPr>
          <a:xfrm>
            <a:off x="684425" y="4239543"/>
            <a:ext cx="6556603" cy="461665"/>
          </a:xfrm>
          <a:prstGeom prst="rect">
            <a:avLst/>
          </a:prstGeom>
          <a:noFill/>
        </p:spPr>
        <p:txBody>
          <a:bodyPr wrap="none" rtlCol="0">
            <a:spAutoFit/>
          </a:bodyPr>
          <a:lstStyle/>
          <a:p>
            <a:r>
              <a:rPr lang="ja-JP" altLang="en-US" sz="2400">
                <a:solidFill>
                  <a:srgbClr val="0000CC"/>
                </a:solidFill>
                <a:latin typeface="MS PGothic" panose="020B0600070205080204" pitchFamily="34" charset="-128"/>
                <a:ea typeface="MS PGothic" panose="020B0600070205080204" pitchFamily="34" charset="-128"/>
              </a:rPr>
              <a:t>⇒「遊び」を考えることは、療育を考えることである</a:t>
            </a:r>
          </a:p>
        </p:txBody>
      </p:sp>
      <p:sp>
        <p:nvSpPr>
          <p:cNvPr id="5" name="テキスト ボックス 4">
            <a:extLst>
              <a:ext uri="{FF2B5EF4-FFF2-40B4-BE49-F238E27FC236}">
                <a16:creationId xmlns:a16="http://schemas.microsoft.com/office/drawing/2014/main" id="{36AF28DD-F954-AA9E-FACB-6BA18671B12A}"/>
              </a:ext>
            </a:extLst>
          </p:cNvPr>
          <p:cNvSpPr txBox="1"/>
          <p:nvPr/>
        </p:nvSpPr>
        <p:spPr>
          <a:xfrm>
            <a:off x="684425" y="5330799"/>
            <a:ext cx="9066469" cy="830997"/>
          </a:xfrm>
          <a:prstGeom prst="rect">
            <a:avLst/>
          </a:prstGeom>
          <a:noFill/>
        </p:spPr>
        <p:txBody>
          <a:bodyPr wrap="square" rtlCol="0">
            <a:spAutoFit/>
          </a:bodyPr>
          <a:lstStyle/>
          <a:p>
            <a:pPr marL="372217" indent="-372217"/>
            <a:r>
              <a:rPr lang="ja-JP" altLang="en-US" sz="2400">
                <a:solidFill>
                  <a:srgbClr val="0000CC"/>
                </a:solidFill>
                <a:latin typeface="MS PGothic" panose="020B0600070205080204" pitchFamily="34" charset="-128"/>
                <a:ea typeface="MS PGothic" panose="020B0600070205080204" pitchFamily="34" charset="-128"/>
              </a:rPr>
              <a:t>⇒「遊び」をいかに子どもたちにマッチさせるかは、発達段階や特性を把握し配慮するかにかかっており、展開・構成を考えることが重要</a:t>
            </a:r>
          </a:p>
        </p:txBody>
      </p:sp>
      <p:sp>
        <p:nvSpPr>
          <p:cNvPr id="6" name="テキスト ボックス 5">
            <a:extLst>
              <a:ext uri="{FF2B5EF4-FFF2-40B4-BE49-F238E27FC236}">
                <a16:creationId xmlns:a16="http://schemas.microsoft.com/office/drawing/2014/main" id="{9AB62BAE-F549-0D48-6610-696FD6A9C795}"/>
              </a:ext>
            </a:extLst>
          </p:cNvPr>
          <p:cNvSpPr txBox="1"/>
          <p:nvPr/>
        </p:nvSpPr>
        <p:spPr>
          <a:xfrm>
            <a:off x="684958" y="4604690"/>
            <a:ext cx="7734810" cy="461665"/>
          </a:xfrm>
          <a:prstGeom prst="rect">
            <a:avLst/>
          </a:prstGeom>
          <a:noFill/>
        </p:spPr>
        <p:txBody>
          <a:bodyPr wrap="none" rtlCol="0">
            <a:spAutoFit/>
          </a:bodyPr>
          <a:lstStyle/>
          <a:p>
            <a:r>
              <a:rPr lang="ja-JP" altLang="en-US" sz="2400">
                <a:solidFill>
                  <a:srgbClr val="0000CC"/>
                </a:solidFill>
                <a:latin typeface="MS PGothic" panose="020B0600070205080204" pitchFamily="34" charset="-128"/>
                <a:ea typeface="MS PGothic" panose="020B0600070205080204" pitchFamily="34" charset="-128"/>
              </a:rPr>
              <a:t>⇒「遊び」の中で、発達上の“ねらい”を設定することが重要</a:t>
            </a:r>
          </a:p>
        </p:txBody>
      </p:sp>
      <p:sp>
        <p:nvSpPr>
          <p:cNvPr id="7" name="テキスト ボックス 6">
            <a:extLst>
              <a:ext uri="{FF2B5EF4-FFF2-40B4-BE49-F238E27FC236}">
                <a16:creationId xmlns:a16="http://schemas.microsoft.com/office/drawing/2014/main" id="{E25C65D1-90DE-8CEA-AB75-1F20D302A64D}"/>
              </a:ext>
            </a:extLst>
          </p:cNvPr>
          <p:cNvSpPr txBox="1"/>
          <p:nvPr/>
        </p:nvSpPr>
        <p:spPr>
          <a:xfrm>
            <a:off x="684425" y="6139553"/>
            <a:ext cx="9518953" cy="646331"/>
          </a:xfrm>
          <a:prstGeom prst="rect">
            <a:avLst/>
          </a:prstGeom>
          <a:noFill/>
        </p:spPr>
        <p:txBody>
          <a:bodyPr wrap="none" rtlCol="0">
            <a:spAutoFit/>
          </a:bodyPr>
          <a:lstStyle/>
          <a:p>
            <a:r>
              <a:rPr lang="ja-JP" altLang="en-US" sz="1800">
                <a:solidFill>
                  <a:srgbClr val="0000CC"/>
                </a:solidFill>
                <a:latin typeface="MS PGothic" panose="020B0600070205080204" pitchFamily="34" charset="-128"/>
                <a:ea typeface="MS PGothic" panose="020B0600070205080204" pitchFamily="34" charset="-128"/>
              </a:rPr>
              <a:t>　　・設定遊びは、展開を意識した複数の遊びで構成＜展開とは１セッションだけでなく経過も＞</a:t>
            </a:r>
            <a:endParaRPr lang="en-US" altLang="ja-JP" sz="1800" dirty="0">
              <a:solidFill>
                <a:srgbClr val="0000CC"/>
              </a:solidFill>
              <a:latin typeface="MS PGothic" panose="020B0600070205080204" pitchFamily="34" charset="-128"/>
              <a:ea typeface="MS PGothic" panose="020B0600070205080204" pitchFamily="34" charset="-128"/>
            </a:endParaRPr>
          </a:p>
          <a:p>
            <a:r>
              <a:rPr lang="ja-JP" altLang="en-US" sz="1800">
                <a:solidFill>
                  <a:srgbClr val="0000CC"/>
                </a:solidFill>
                <a:latin typeface="MS PGothic" panose="020B0600070205080204" pitchFamily="34" charset="-128"/>
                <a:ea typeface="MS PGothic" panose="020B0600070205080204" pitchFamily="34" charset="-128"/>
              </a:rPr>
              <a:t>　　・一方、自由遊びは、本人主体に：マイペースで、遊び込める設定に＜緩急を意識＞</a:t>
            </a:r>
          </a:p>
        </p:txBody>
      </p:sp>
      <p:sp>
        <p:nvSpPr>
          <p:cNvPr id="8" name="テキスト ボックス 7">
            <a:extLst>
              <a:ext uri="{FF2B5EF4-FFF2-40B4-BE49-F238E27FC236}">
                <a16:creationId xmlns:a16="http://schemas.microsoft.com/office/drawing/2014/main" id="{31100442-2407-FF9C-8CE0-046F6FD6A42E}"/>
              </a:ext>
            </a:extLst>
          </p:cNvPr>
          <p:cNvSpPr txBox="1"/>
          <p:nvPr/>
        </p:nvSpPr>
        <p:spPr>
          <a:xfrm>
            <a:off x="684425" y="4969837"/>
            <a:ext cx="8698215" cy="461665"/>
          </a:xfrm>
          <a:prstGeom prst="rect">
            <a:avLst/>
          </a:prstGeom>
          <a:noFill/>
        </p:spPr>
        <p:txBody>
          <a:bodyPr wrap="none" rtlCol="0">
            <a:spAutoFit/>
          </a:bodyPr>
          <a:lstStyle/>
          <a:p>
            <a:r>
              <a:rPr lang="ja-JP" altLang="en-US" sz="2400">
                <a:solidFill>
                  <a:srgbClr val="0000CC"/>
                </a:solidFill>
                <a:latin typeface="MS PGothic" panose="020B0600070205080204" pitchFamily="34" charset="-128"/>
                <a:ea typeface="MS PGothic" panose="020B0600070205080204" pitchFamily="34" charset="-128"/>
              </a:rPr>
              <a:t>⇒</a:t>
            </a:r>
            <a:r>
              <a:rPr lang="en-US" altLang="ja-JP" sz="2400" dirty="0">
                <a:solidFill>
                  <a:srgbClr val="0000CC"/>
                </a:solidFill>
                <a:latin typeface="MS PGothic" panose="020B0600070205080204" pitchFamily="34" charset="-128"/>
                <a:ea typeface="MS PGothic" panose="020B0600070205080204" pitchFamily="34" charset="-128"/>
              </a:rPr>
              <a:t> </a:t>
            </a:r>
            <a:r>
              <a:rPr lang="ja-JP" altLang="en-US" sz="2400">
                <a:solidFill>
                  <a:srgbClr val="0000CC"/>
                </a:solidFill>
                <a:latin typeface="MS PGothic" panose="020B0600070205080204" pitchFamily="34" charset="-128"/>
                <a:ea typeface="MS PGothic" panose="020B0600070205080204" pitchFamily="34" charset="-128"/>
              </a:rPr>
              <a:t>豊かな「遊び」を提供することが重要：</a:t>
            </a:r>
            <a:r>
              <a:rPr lang="ja-JP" altLang="en-US" sz="1800">
                <a:solidFill>
                  <a:srgbClr val="0000CC"/>
                </a:solidFill>
                <a:latin typeface="MS PGothic" panose="020B0600070205080204" pitchFamily="34" charset="-128"/>
                <a:ea typeface="MS PGothic" panose="020B0600070205080204" pitchFamily="34" charset="-128"/>
              </a:rPr>
              <a:t>季節を感じられる遊びやイベントも</a:t>
            </a:r>
            <a:endParaRPr lang="ja-JP" altLang="en-US" sz="2400">
              <a:solidFill>
                <a:srgbClr val="0000CC"/>
              </a:solidFill>
              <a:latin typeface="MS PGothic" panose="020B0600070205080204" pitchFamily="34" charset="-128"/>
              <a:ea typeface="MS PGothic" panose="020B0600070205080204" pitchFamily="34" charset="-128"/>
            </a:endParaRPr>
          </a:p>
        </p:txBody>
      </p:sp>
      <p:sp>
        <p:nvSpPr>
          <p:cNvPr id="10" name="スライド番号プレースホルダ 43">
            <a:extLst>
              <a:ext uri="{FF2B5EF4-FFF2-40B4-BE49-F238E27FC236}">
                <a16:creationId xmlns:a16="http://schemas.microsoft.com/office/drawing/2014/main" id="{3BE64029-458C-E31D-3EC7-33CAC4FE0847}"/>
              </a:ext>
            </a:extLst>
          </p:cNvPr>
          <p:cNvSpPr>
            <a:spLocks noGrp="1"/>
          </p:cNvSpPr>
          <p:nvPr>
            <p:ph type="sldNum" sz="quarter" idx="12"/>
          </p:nvPr>
        </p:nvSpPr>
        <p:spPr>
          <a:xfrm>
            <a:off x="7617296" y="6462719"/>
            <a:ext cx="2133600" cy="337038"/>
          </a:xfrm>
        </p:spPr>
        <p:txBody>
          <a:bodyPr/>
          <a:lstStyle/>
          <a:p>
            <a:pPr algn="r" rtl="0">
              <a:defRPr/>
            </a:pPr>
            <a:fld id="{848A0291-7E93-4D18-B509-C97C96F1E9C5}" type="slidenum">
              <a:rPr lang="ja-JP" altLang="en-US" sz="1846">
                <a:solidFill>
                  <a:prstClr val="black"/>
                </a:solidFill>
                <a:latin typeface="MS PGothic" panose="020B0600070205080204" pitchFamily="34" charset="-128"/>
                <a:ea typeface="MS PGothic" panose="020B0600070205080204" pitchFamily="34" charset="-128"/>
                <a:cs typeface="Arial" pitchFamily="34" charset="0"/>
              </a:rPr>
              <a:pPr algn="r" rtl="0">
                <a:defRPr/>
              </a:pPr>
              <a:t>58</a:t>
            </a:fld>
            <a:endParaRPr lang="ja-JP" altLang="en-US" sz="1846" dirty="0">
              <a:solidFill>
                <a:prstClr val="black"/>
              </a:solidFill>
              <a:latin typeface="MS PGothic" panose="020B0600070205080204" pitchFamily="34" charset="-128"/>
              <a:ea typeface="MS PGothic" panose="020B0600070205080204" pitchFamily="34" charset="-128"/>
              <a:cs typeface="Arial" pitchFamily="34" charset="0"/>
            </a:endParaRPr>
          </a:p>
        </p:txBody>
      </p:sp>
    </p:spTree>
    <p:extLst>
      <p:ext uri="{BB962C8B-B14F-4D97-AF65-F5344CB8AC3E}">
        <p14:creationId xmlns:p14="http://schemas.microsoft.com/office/powerpoint/2010/main" val="39359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34498" y="1772816"/>
            <a:ext cx="9037004" cy="3024336"/>
          </a:xfrm>
          <a:prstGeom prst="rect">
            <a:avLst/>
          </a:prstGeom>
          <a:noFill/>
          <a:ln w="9525">
            <a:noFill/>
            <a:miter lim="800000"/>
            <a:headEnd/>
            <a:tailEnd/>
          </a:ln>
        </p:spPr>
        <p:txBody>
          <a:bodyPr lIns="91399" tIns="45701" rIns="91399" bIns="45701"/>
          <a:lstStyle/>
          <a:p>
            <a:pPr marL="11113" indent="-11113" algn="ctr">
              <a:lnSpc>
                <a:spcPct val="110000"/>
              </a:lnSpc>
              <a:buNone/>
            </a:pPr>
            <a:r>
              <a:rPr lang="ja-JP" altLang="en-US" sz="6000">
                <a:latin typeface="MS PGothic" panose="020B0600070205080204" pitchFamily="34" charset="-128"/>
                <a:ea typeface="MS PGothic" panose="020B0600070205080204" pitchFamily="34" charset="-128"/>
              </a:rPr>
              <a:t>こども施策と障害児支援の基本理念</a:t>
            </a:r>
            <a:endParaRPr lang="en-US" altLang="ja-JP" sz="6000" dirty="0">
              <a:latin typeface="MS PGothic" panose="020B0600070205080204" pitchFamily="34" charset="-128"/>
              <a:ea typeface="MS PGothic" panose="020B0600070205080204" pitchFamily="34" charset="-128"/>
            </a:endParaRPr>
          </a:p>
          <a:p>
            <a:pPr marL="11113" indent="-11113" algn="ctr">
              <a:lnSpc>
                <a:spcPct val="110000"/>
              </a:lnSpc>
              <a:buNone/>
            </a:pPr>
            <a:endParaRPr lang="en-US" altLang="ja-JP" sz="1100" dirty="0">
              <a:latin typeface="MS PGothic" panose="020B0600070205080204" pitchFamily="34" charset="-128"/>
              <a:ea typeface="MS PGothic" panose="020B0600070205080204" pitchFamily="34" charset="-128"/>
            </a:endParaRPr>
          </a:p>
          <a:p>
            <a:pPr marL="11113" indent="-11113" algn="ctr">
              <a:lnSpc>
                <a:spcPct val="110000"/>
              </a:lnSpc>
              <a:buNone/>
            </a:pPr>
            <a:r>
              <a:rPr lang="ja-JP" altLang="en-US" sz="4000">
                <a:latin typeface="MS PGothic" panose="020B0600070205080204" pitchFamily="34" charset="-128"/>
                <a:ea typeface="MS PGothic" panose="020B0600070205080204" pitchFamily="34" charset="-128"/>
              </a:rPr>
              <a:t>障害児はこどもであるという</a:t>
            </a:r>
            <a:endParaRPr lang="en-US" altLang="ja-JP" sz="4000" dirty="0">
              <a:latin typeface="MS PGothic" panose="020B0600070205080204" pitchFamily="34" charset="-128"/>
              <a:ea typeface="MS PGothic" panose="020B0600070205080204" pitchFamily="34" charset="-128"/>
            </a:endParaRPr>
          </a:p>
          <a:p>
            <a:pPr marL="11113" indent="-11113" algn="ctr">
              <a:lnSpc>
                <a:spcPct val="110000"/>
              </a:lnSpc>
              <a:buNone/>
            </a:pPr>
            <a:r>
              <a:rPr lang="ja-JP" altLang="en-US" sz="4000">
                <a:latin typeface="MS PGothic" panose="020B0600070205080204" pitchFamily="34" charset="-128"/>
                <a:ea typeface="MS PGothic" panose="020B0600070205080204" pitchFamily="34" charset="-128"/>
              </a:rPr>
              <a:t>前提の上で障害や特性配慮される</a:t>
            </a:r>
            <a:endParaRPr lang="en-US" altLang="ja-JP" sz="40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381000" y="824870"/>
            <a:ext cx="7010233" cy="3274614"/>
          </a:xfrm>
          <a:prstGeom prst="rect">
            <a:avLst/>
          </a:prstGeom>
          <a:noFill/>
          <a:ln w="9525">
            <a:noFill/>
            <a:miter lim="800000"/>
            <a:headEnd/>
            <a:tailEnd/>
          </a:ln>
        </p:spPr>
        <p:txBody>
          <a:bodyPr wrap="square" anchor="t" anchorCtr="0">
            <a:spAutoFit/>
          </a:bodyPr>
          <a:lstStyle/>
          <a:p>
            <a:r>
              <a:rPr lang="ja-JP" altLang="ja-JP" sz="2954">
                <a:latin typeface="MS PGothic" panose="020B0600070205080204" pitchFamily="34" charset="-128"/>
                <a:ea typeface="MS PGothic" panose="020B0600070205080204" pitchFamily="34" charset="-128"/>
              </a:rPr>
              <a:t>・高木憲次（</a:t>
            </a:r>
            <a:r>
              <a:rPr lang="en-US" altLang="ja-JP" sz="2954" dirty="0">
                <a:latin typeface="MS PGothic" panose="020B0600070205080204" pitchFamily="34" charset="-128"/>
                <a:ea typeface="MS PGothic" panose="020B0600070205080204" pitchFamily="34" charset="-128"/>
              </a:rPr>
              <a:t>1941</a:t>
            </a:r>
            <a:r>
              <a:rPr lang="ja-JP" altLang="ja-JP" sz="2954">
                <a:latin typeface="MS PGothic" panose="020B0600070205080204" pitchFamily="34" charset="-128"/>
                <a:ea typeface="MS PGothic" panose="020B0600070205080204" pitchFamily="34" charset="-128"/>
              </a:rPr>
              <a:t>年）</a:t>
            </a:r>
            <a:endParaRPr lang="en-US" altLang="ja-JP" sz="2954" dirty="0">
              <a:latin typeface="MS PGothic" panose="020B0600070205080204" pitchFamily="34" charset="-128"/>
              <a:ea typeface="MS PGothic" panose="020B0600070205080204" pitchFamily="34" charset="-128"/>
            </a:endParaRPr>
          </a:p>
          <a:p>
            <a:pPr marL="533400"/>
            <a:r>
              <a:rPr lang="ja-JP" altLang="ja-JP" sz="2954">
                <a:latin typeface="MS PGothic" panose="020B0600070205080204" pitchFamily="34" charset="-128"/>
                <a:ea typeface="MS PGothic" panose="020B0600070205080204" pitchFamily="34" charset="-128"/>
              </a:rPr>
              <a:t>「療育とは、現代の</a:t>
            </a:r>
            <a:r>
              <a:rPr lang="ja-JP" altLang="ja-JP" sz="2954" u="sng">
                <a:solidFill>
                  <a:srgbClr val="FF0000"/>
                </a:solidFill>
                <a:latin typeface="MS PGothic" panose="020B0600070205080204" pitchFamily="34" charset="-128"/>
                <a:ea typeface="MS PGothic" panose="020B0600070205080204" pitchFamily="34" charset="-128"/>
              </a:rPr>
              <a:t>科学</a:t>
            </a:r>
            <a:r>
              <a:rPr lang="ja-JP" altLang="ja-JP" sz="2954" u="sng">
                <a:latin typeface="MS PGothic" panose="020B0600070205080204" pitchFamily="34" charset="-128"/>
                <a:ea typeface="MS PGothic" panose="020B0600070205080204" pitchFamily="34" charset="-128"/>
              </a:rPr>
              <a:t>を総動員</a:t>
            </a:r>
            <a:r>
              <a:rPr lang="ja-JP" altLang="ja-JP" sz="2954">
                <a:latin typeface="MS PGothic" panose="020B0600070205080204" pitchFamily="34" charset="-128"/>
                <a:ea typeface="MS PGothic" panose="020B0600070205080204" pitchFamily="34" charset="-128"/>
              </a:rPr>
              <a:t>して</a:t>
            </a:r>
            <a:r>
              <a:rPr lang="ja-JP" altLang="en-US" sz="2954">
                <a:latin typeface="MS PGothic" panose="020B0600070205080204" pitchFamily="34" charset="-128"/>
                <a:ea typeface="MS PGothic" panose="020B0600070205080204" pitchFamily="34" charset="-128"/>
              </a:rPr>
              <a:t>　</a:t>
            </a:r>
            <a:r>
              <a:rPr lang="ja-JP" altLang="ja-JP" sz="2954" u="sng">
                <a:latin typeface="MS PGothic" panose="020B0600070205080204" pitchFamily="34" charset="-128"/>
                <a:ea typeface="MS PGothic" panose="020B0600070205080204" pitchFamily="34" charset="-128"/>
              </a:rPr>
              <a:t>不自由な肢体</a:t>
            </a:r>
            <a:r>
              <a:rPr lang="ja-JP" altLang="ja-JP" sz="2954">
                <a:latin typeface="MS PGothic" panose="020B0600070205080204" pitchFamily="34" charset="-128"/>
                <a:ea typeface="MS PGothic" panose="020B0600070205080204" pitchFamily="34" charset="-128"/>
              </a:rPr>
              <a:t>を出来るだけ</a:t>
            </a:r>
            <a:r>
              <a:rPr lang="ja-JP" altLang="ja-JP" sz="2954" u="sng">
                <a:solidFill>
                  <a:srgbClr val="0000CC"/>
                </a:solidFill>
                <a:latin typeface="MS PGothic" panose="020B0600070205080204" pitchFamily="34" charset="-128"/>
                <a:ea typeface="MS PGothic" panose="020B0600070205080204" pitchFamily="34" charset="-128"/>
              </a:rPr>
              <a:t>克服</a:t>
            </a:r>
            <a:r>
              <a:rPr lang="ja-JP" altLang="ja-JP" sz="2954">
                <a:latin typeface="MS PGothic" panose="020B0600070205080204" pitchFamily="34" charset="-128"/>
                <a:ea typeface="MS PGothic" panose="020B0600070205080204" pitchFamily="34" charset="-128"/>
              </a:rPr>
              <a:t>し、</a:t>
            </a:r>
            <a:r>
              <a:rPr lang="ja-JP" altLang="en-US" sz="2954">
                <a:latin typeface="MS PGothic" panose="020B0600070205080204" pitchFamily="34" charset="-128"/>
                <a:ea typeface="MS PGothic" panose="020B0600070205080204" pitchFamily="34" charset="-128"/>
              </a:rPr>
              <a:t>　　</a:t>
            </a:r>
            <a:r>
              <a:rPr lang="ja-JP" altLang="ja-JP" sz="2954">
                <a:latin typeface="MS PGothic" panose="020B0600070205080204" pitchFamily="34" charset="-128"/>
                <a:ea typeface="MS PGothic" panose="020B0600070205080204" pitchFamily="34" charset="-128"/>
              </a:rPr>
              <a:t>それによって幸にも恢復したら『肢体の復活能力』そのものを</a:t>
            </a:r>
            <a:r>
              <a:rPr lang="en-US" altLang="ja-JP" sz="2954" dirty="0">
                <a:latin typeface="MS PGothic" panose="020B0600070205080204" pitchFamily="34" charset="-128"/>
                <a:ea typeface="MS PGothic" panose="020B0600070205080204" pitchFamily="34" charset="-128"/>
              </a:rPr>
              <a:t>(</a:t>
            </a:r>
            <a:r>
              <a:rPr lang="ja-JP" altLang="ja-JP" sz="2954">
                <a:latin typeface="MS PGothic" panose="020B0600070205080204" pitchFamily="34" charset="-128"/>
                <a:ea typeface="MS PGothic" panose="020B0600070205080204" pitchFamily="34" charset="-128"/>
              </a:rPr>
              <a:t>残存能力ではない</a:t>
            </a:r>
            <a:r>
              <a:rPr lang="en-US" altLang="ja-JP" sz="2954" dirty="0">
                <a:latin typeface="MS PGothic" panose="020B0600070205080204" pitchFamily="34" charset="-128"/>
                <a:ea typeface="MS PGothic" panose="020B0600070205080204" pitchFamily="34" charset="-128"/>
              </a:rPr>
              <a:t>)</a:t>
            </a:r>
            <a:r>
              <a:rPr lang="ja-JP" altLang="ja-JP" sz="2954">
                <a:latin typeface="MS PGothic" panose="020B0600070205080204" pitchFamily="34" charset="-128"/>
                <a:ea typeface="MS PGothic" panose="020B0600070205080204" pitchFamily="34" charset="-128"/>
              </a:rPr>
              <a:t>出来る丈</a:t>
            </a:r>
            <a:r>
              <a:rPr lang="ja-JP" altLang="ja-JP" sz="2954" u="sng">
                <a:latin typeface="MS PGothic" panose="020B0600070205080204" pitchFamily="34" charset="-128"/>
                <a:ea typeface="MS PGothic" panose="020B0600070205080204" pitchFamily="34" charset="-128"/>
              </a:rPr>
              <a:t>有効に活用</a:t>
            </a:r>
            <a:r>
              <a:rPr lang="ja-JP" altLang="ja-JP" sz="2954">
                <a:latin typeface="MS PGothic" panose="020B0600070205080204" pitchFamily="34" charset="-128"/>
                <a:ea typeface="MS PGothic" panose="020B0600070205080204" pitchFamily="34" charset="-128"/>
              </a:rPr>
              <a:t>させ、以て</a:t>
            </a:r>
            <a:r>
              <a:rPr lang="ja-JP" altLang="ja-JP" sz="2954" u="sng">
                <a:latin typeface="MS PGothic" panose="020B0600070205080204" pitchFamily="34" charset="-128"/>
                <a:ea typeface="MS PGothic" panose="020B0600070205080204" pitchFamily="34" charset="-128"/>
              </a:rPr>
              <a:t>自活の途の立つよう</a:t>
            </a:r>
            <a:r>
              <a:rPr lang="ja-JP" altLang="ja-JP" sz="2954">
                <a:latin typeface="MS PGothic" panose="020B0600070205080204" pitchFamily="34" charset="-128"/>
                <a:ea typeface="MS PGothic" panose="020B0600070205080204" pitchFamily="34" charset="-128"/>
              </a:rPr>
              <a:t>に</a:t>
            </a:r>
            <a:r>
              <a:rPr lang="ja-JP" altLang="ja-JP" sz="2954" u="sng">
                <a:solidFill>
                  <a:srgbClr val="FF0000"/>
                </a:solidFill>
                <a:latin typeface="MS PGothic" panose="020B0600070205080204" pitchFamily="34" charset="-128"/>
                <a:ea typeface="MS PGothic" panose="020B0600070205080204" pitchFamily="34" charset="-128"/>
              </a:rPr>
              <a:t>育成する</a:t>
            </a:r>
            <a:r>
              <a:rPr lang="ja-JP" altLang="ja-JP" sz="2954">
                <a:latin typeface="MS PGothic" panose="020B0600070205080204" pitchFamily="34" charset="-128"/>
                <a:ea typeface="MS PGothic" panose="020B0600070205080204" pitchFamily="34" charset="-128"/>
              </a:rPr>
              <a:t>ことである」</a:t>
            </a:r>
          </a:p>
        </p:txBody>
      </p:sp>
      <p:pic>
        <p:nvPicPr>
          <p:cNvPr id="1026" name="Picture 2" descr="故　高木憲次先生">
            <a:extLst>
              <a:ext uri="{FF2B5EF4-FFF2-40B4-BE49-F238E27FC236}">
                <a16:creationId xmlns:a16="http://schemas.microsoft.com/office/drawing/2014/main" id="{008231CC-31A5-664B-8E7B-4BCF78AAF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269" y="1184007"/>
            <a:ext cx="2028917" cy="27985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13BC5470-EC43-2842-B550-6616EFAE1204}"/>
              </a:ext>
            </a:extLst>
          </p:cNvPr>
          <p:cNvSpPr>
            <a:spLocks noChangeArrowheads="1"/>
          </p:cNvSpPr>
          <p:nvPr/>
        </p:nvSpPr>
        <p:spPr bwMode="auto">
          <a:xfrm>
            <a:off x="359123" y="4310316"/>
            <a:ext cx="6954697" cy="2365391"/>
          </a:xfrm>
          <a:prstGeom prst="rect">
            <a:avLst/>
          </a:prstGeom>
          <a:noFill/>
          <a:ln w="9525">
            <a:noFill/>
            <a:miter lim="800000"/>
            <a:headEnd/>
            <a:tailEnd/>
          </a:ln>
        </p:spPr>
        <p:txBody>
          <a:bodyPr wrap="square" anchor="t" anchorCtr="0">
            <a:spAutoFit/>
          </a:bodyPr>
          <a:lstStyle/>
          <a:p>
            <a:r>
              <a:rPr lang="ja-JP" altLang="ja-JP" sz="2954">
                <a:latin typeface="MS PGothic" panose="020B0600070205080204" pitchFamily="34" charset="-128"/>
                <a:ea typeface="MS PGothic" panose="020B0600070205080204" pitchFamily="34" charset="-128"/>
              </a:rPr>
              <a:t>・高松鶴吉（</a:t>
            </a:r>
            <a:r>
              <a:rPr lang="en-US" altLang="ja-JP" sz="2954" dirty="0">
                <a:latin typeface="MS PGothic" panose="020B0600070205080204" pitchFamily="34" charset="-128"/>
                <a:ea typeface="MS PGothic" panose="020B0600070205080204" pitchFamily="34" charset="-128"/>
              </a:rPr>
              <a:t>1990</a:t>
            </a:r>
            <a:r>
              <a:rPr lang="ja-JP" altLang="ja-JP" sz="2954">
                <a:latin typeface="MS PGothic" panose="020B0600070205080204" pitchFamily="34" charset="-128"/>
                <a:ea typeface="MS PGothic" panose="020B0600070205080204" pitchFamily="34" charset="-128"/>
              </a:rPr>
              <a:t>年）</a:t>
            </a:r>
            <a:endParaRPr lang="en-US" altLang="ja-JP" sz="2954" dirty="0">
              <a:latin typeface="MS PGothic" panose="020B0600070205080204" pitchFamily="34" charset="-128"/>
              <a:ea typeface="MS PGothic" panose="020B0600070205080204" pitchFamily="34" charset="-128"/>
            </a:endParaRPr>
          </a:p>
          <a:p>
            <a:pPr marL="533400"/>
            <a:r>
              <a:rPr lang="ja-JP" altLang="ja-JP" sz="2954">
                <a:latin typeface="MS PGothic" panose="020B0600070205080204" pitchFamily="34" charset="-128"/>
                <a:ea typeface="MS PGothic" panose="020B0600070205080204" pitchFamily="34" charset="-128"/>
              </a:rPr>
              <a:t>「療育とは、現在のあらゆる</a:t>
            </a:r>
            <a:r>
              <a:rPr lang="ja-JP" altLang="ja-JP" sz="2954" u="sng">
                <a:solidFill>
                  <a:srgbClr val="FF0000"/>
                </a:solidFill>
                <a:latin typeface="MS PGothic" panose="020B0600070205080204" pitchFamily="34" charset="-128"/>
                <a:ea typeface="MS PGothic" panose="020B0600070205080204" pitchFamily="34" charset="-128"/>
              </a:rPr>
              <a:t>科学</a:t>
            </a:r>
            <a:r>
              <a:rPr lang="ja-JP" altLang="ja-JP" sz="2954" u="sng">
                <a:latin typeface="MS PGothic" panose="020B0600070205080204" pitchFamily="34" charset="-128"/>
                <a:ea typeface="MS PGothic" panose="020B0600070205080204" pitchFamily="34" charset="-128"/>
              </a:rPr>
              <a:t>と</a:t>
            </a:r>
            <a:r>
              <a:rPr lang="ja-JP" altLang="ja-JP" sz="2954" u="sng">
                <a:solidFill>
                  <a:srgbClr val="0000CC"/>
                </a:solidFill>
                <a:latin typeface="MS PGothic" panose="020B0600070205080204" pitchFamily="34" charset="-128"/>
                <a:ea typeface="MS PGothic" panose="020B0600070205080204" pitchFamily="34" charset="-128"/>
              </a:rPr>
              <a:t>文明</a:t>
            </a:r>
            <a:r>
              <a:rPr lang="ja-JP" altLang="ja-JP" sz="2954" u="sng">
                <a:latin typeface="MS PGothic" panose="020B0600070205080204" pitchFamily="34" charset="-128"/>
                <a:ea typeface="MS PGothic" panose="020B0600070205080204" pitchFamily="34" charset="-128"/>
              </a:rPr>
              <a:t>を駆使</a:t>
            </a:r>
            <a:r>
              <a:rPr lang="ja-JP" altLang="ja-JP" sz="2954">
                <a:latin typeface="MS PGothic" panose="020B0600070205080204" pitchFamily="34" charset="-128"/>
                <a:ea typeface="MS PGothic" panose="020B0600070205080204" pitchFamily="34" charset="-128"/>
              </a:rPr>
              <a:t>して、</a:t>
            </a:r>
            <a:r>
              <a:rPr lang="ja-JP" altLang="ja-JP" sz="2954" u="sng">
                <a:latin typeface="MS PGothic" panose="020B0600070205080204" pitchFamily="34" charset="-128"/>
                <a:ea typeface="MS PGothic" panose="020B0600070205080204" pitchFamily="34" charset="-128"/>
              </a:rPr>
              <a:t>障害をもった子ども</a:t>
            </a:r>
            <a:r>
              <a:rPr lang="ja-JP" altLang="ja-JP" sz="2954">
                <a:latin typeface="MS PGothic" panose="020B0600070205080204" pitchFamily="34" charset="-128"/>
                <a:ea typeface="MS PGothic" panose="020B0600070205080204" pitchFamily="34" charset="-128"/>
              </a:rPr>
              <a:t>の</a:t>
            </a:r>
            <a:r>
              <a:rPr lang="ja-JP" altLang="ja-JP" sz="2954" u="sng">
                <a:solidFill>
                  <a:srgbClr val="FF0000"/>
                </a:solidFill>
                <a:latin typeface="MS PGothic" panose="020B0600070205080204" pitchFamily="34" charset="-128"/>
                <a:ea typeface="MS PGothic" panose="020B0600070205080204" pitchFamily="34" charset="-128"/>
              </a:rPr>
              <a:t>自由度を拡大</a:t>
            </a:r>
            <a:r>
              <a:rPr lang="ja-JP" altLang="ja-JP" sz="2954" u="sng">
                <a:latin typeface="MS PGothic" panose="020B0600070205080204" pitchFamily="34" charset="-128"/>
                <a:ea typeface="MS PGothic" panose="020B0600070205080204" pitchFamily="34" charset="-128"/>
              </a:rPr>
              <a:t>しよう</a:t>
            </a:r>
            <a:r>
              <a:rPr lang="ja-JP" altLang="ja-JP" sz="2954">
                <a:latin typeface="MS PGothic" panose="020B0600070205080204" pitchFamily="34" charset="-128"/>
                <a:ea typeface="MS PGothic" panose="020B0600070205080204" pitchFamily="34" charset="-128"/>
              </a:rPr>
              <a:t>とするもので、それは</a:t>
            </a:r>
            <a:r>
              <a:rPr lang="ja-JP" altLang="en-US" sz="2954">
                <a:latin typeface="MS PGothic" panose="020B0600070205080204" pitchFamily="34" charset="-128"/>
                <a:ea typeface="MS PGothic" panose="020B0600070205080204" pitchFamily="34" charset="-128"/>
              </a:rPr>
              <a:t>　</a:t>
            </a:r>
            <a:r>
              <a:rPr lang="ja-JP" altLang="ja-JP" sz="2954">
                <a:latin typeface="MS PGothic" panose="020B0600070205080204" pitchFamily="34" charset="-128"/>
                <a:ea typeface="MS PGothic" panose="020B0600070205080204" pitchFamily="34" charset="-128"/>
              </a:rPr>
              <a:t>優れた</a:t>
            </a:r>
            <a:r>
              <a:rPr lang="ja-JP" altLang="ja-JP" sz="2954" u="sng">
                <a:latin typeface="MS PGothic" panose="020B0600070205080204" pitchFamily="34" charset="-128"/>
                <a:ea typeface="MS PGothic" panose="020B0600070205080204" pitchFamily="34" charset="-128"/>
              </a:rPr>
              <a:t>「</a:t>
            </a:r>
            <a:r>
              <a:rPr lang="ja-JP" altLang="ja-JP" sz="2954" u="sng">
                <a:solidFill>
                  <a:srgbClr val="FF0000"/>
                </a:solidFill>
                <a:latin typeface="MS PGothic" panose="020B0600070205080204" pitchFamily="34" charset="-128"/>
                <a:ea typeface="MS PGothic" panose="020B0600070205080204" pitchFamily="34" charset="-128"/>
              </a:rPr>
              <a:t>子育て</a:t>
            </a:r>
            <a:r>
              <a:rPr lang="ja-JP" altLang="ja-JP" sz="2954" u="sng">
                <a:latin typeface="MS PGothic" panose="020B0600070205080204" pitchFamily="34" charset="-128"/>
                <a:ea typeface="MS PGothic" panose="020B0600070205080204" pitchFamily="34" charset="-128"/>
              </a:rPr>
              <a:t>」</a:t>
            </a:r>
            <a:r>
              <a:rPr lang="ja-JP" altLang="ja-JP" sz="2954">
                <a:latin typeface="MS PGothic" panose="020B0600070205080204" pitchFamily="34" charset="-128"/>
                <a:ea typeface="MS PGothic" panose="020B0600070205080204" pitchFamily="34" charset="-128"/>
              </a:rPr>
              <a:t>でなければならない」</a:t>
            </a:r>
          </a:p>
        </p:txBody>
      </p:sp>
      <p:sp>
        <p:nvSpPr>
          <p:cNvPr id="6" name="Rectangle 1">
            <a:extLst>
              <a:ext uri="{FF2B5EF4-FFF2-40B4-BE49-F238E27FC236}">
                <a16:creationId xmlns:a16="http://schemas.microsoft.com/office/drawing/2014/main" id="{B4097941-AD9A-0C4C-A2BC-969856063739}"/>
              </a:ext>
            </a:extLst>
          </p:cNvPr>
          <p:cNvSpPr>
            <a:spLocks noChangeArrowheads="1"/>
          </p:cNvSpPr>
          <p:nvPr/>
        </p:nvSpPr>
        <p:spPr bwMode="auto">
          <a:xfrm>
            <a:off x="457249" y="37895"/>
            <a:ext cx="8991501" cy="707886"/>
          </a:xfrm>
          <a:prstGeom prst="rect">
            <a:avLst/>
          </a:prstGeom>
          <a:noFill/>
          <a:ln w="9525">
            <a:noFill/>
            <a:miter lim="800000"/>
            <a:headEnd/>
            <a:tailEnd/>
          </a:ln>
        </p:spPr>
        <p:txBody>
          <a:bodyPr wrap="square" anchor="t" anchorCtr="0">
            <a:spAutoFit/>
          </a:bodyPr>
          <a:lstStyle/>
          <a:p>
            <a:pPr marL="2239164" indent="-2239164" algn="ctr">
              <a:spcBef>
                <a:spcPts val="4431"/>
              </a:spcBef>
            </a:pPr>
            <a:r>
              <a:rPr lang="ja-JP" altLang="en-US" sz="4000" u="sng">
                <a:solidFill>
                  <a:srgbClr val="000000"/>
                </a:solidFill>
                <a:latin typeface="ＭＳ Ｐゴシック" pitchFamily="50" charset="-128"/>
                <a:ea typeface="ＭＳ Ｐゴシック" pitchFamily="50" charset="-128"/>
                <a:cs typeface="HG丸ｺﾞｼｯｸM-PRO" pitchFamily="50" charset="-128"/>
              </a:rPr>
              <a:t>（３）「療育」（発達支援）は科学である</a:t>
            </a:r>
            <a:endParaRPr lang="en-US" altLang="ja-JP" sz="2400" u="sng"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5" name="スライド番号プレースホルダ 43">
            <a:extLst>
              <a:ext uri="{FF2B5EF4-FFF2-40B4-BE49-F238E27FC236}">
                <a16:creationId xmlns:a16="http://schemas.microsoft.com/office/drawing/2014/main" id="{9F64AB63-A559-F452-9883-3E12B83C2FC2}"/>
              </a:ext>
            </a:extLst>
          </p:cNvPr>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59</a:t>
            </a:fld>
            <a:endParaRPr kumimoji="1" lang="ja-JP" altLang="en-US" sz="2000" kern="1200" dirty="0">
              <a:solidFill>
                <a:prstClr val="black"/>
              </a:solidFill>
              <a:latin typeface="Arial" pitchFamily="34" charset="0"/>
              <a:ea typeface="ＭＳ Ｐゴシック"/>
              <a:cs typeface="Arial" pitchFamily="34" charset="0"/>
            </a:endParaRPr>
          </a:p>
        </p:txBody>
      </p:sp>
      <p:pic>
        <p:nvPicPr>
          <p:cNvPr id="3" name="Picture 2" descr="高松 鶴吉">
            <a:extLst>
              <a:ext uri="{FF2B5EF4-FFF2-40B4-BE49-F238E27FC236}">
                <a16:creationId xmlns:a16="http://schemas.microsoft.com/office/drawing/2014/main" id="{303132E9-2CE3-42C7-2712-82214C3E5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820" y="4341649"/>
            <a:ext cx="2093735" cy="209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89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1812F6-A81E-90F9-EA21-82EE98C8D8E2}"/>
              </a:ext>
            </a:extLst>
          </p:cNvPr>
          <p:cNvSpPr txBox="1"/>
          <p:nvPr/>
        </p:nvSpPr>
        <p:spPr>
          <a:xfrm>
            <a:off x="80469" y="1141732"/>
            <a:ext cx="9745061" cy="5570756"/>
          </a:xfrm>
          <a:prstGeom prst="rect">
            <a:avLst/>
          </a:prstGeom>
          <a:noFill/>
        </p:spPr>
        <p:txBody>
          <a:bodyPr wrap="square" rtlCol="0">
            <a:spAutoFit/>
          </a:bodyPr>
          <a:lstStyle/>
          <a:p>
            <a:pPr marL="409575" indent="-398463">
              <a:spcBef>
                <a:spcPts val="600"/>
              </a:spcBef>
            </a:pPr>
            <a:r>
              <a:rPr lang="ja-JP" altLang="en-US" sz="3200" u="sng"/>
              <a:t>◎２つの専門性</a:t>
            </a:r>
            <a:endParaRPr lang="en-US" altLang="ja-JP" sz="3200" u="sng" dirty="0"/>
          </a:p>
          <a:p>
            <a:pPr marL="409575" indent="-398463">
              <a:spcBef>
                <a:spcPts val="600"/>
              </a:spcBef>
            </a:pPr>
            <a:r>
              <a:rPr lang="ja-JP" altLang="en-US" sz="2800"/>
              <a:t>　　</a:t>
            </a:r>
            <a:r>
              <a:rPr lang="en-US" altLang="ja-JP" sz="2800" u="sng" dirty="0"/>
              <a:t>①</a:t>
            </a:r>
            <a:r>
              <a:rPr lang="ja-JP" altLang="en-US" sz="2800" u="sng"/>
              <a:t>支援（アプローチ）の専門性</a:t>
            </a:r>
            <a:r>
              <a:rPr lang="ja-JP" altLang="en-US" sz="2800"/>
              <a:t>：</a:t>
            </a:r>
            <a:endParaRPr lang="en-US" altLang="ja-JP" sz="2800" dirty="0"/>
          </a:p>
          <a:p>
            <a:pPr marL="409575" indent="-398463">
              <a:spcBef>
                <a:spcPts val="600"/>
              </a:spcBef>
            </a:pPr>
            <a:r>
              <a:rPr lang="ja-JP" altLang="en-US" sz="2800"/>
              <a:t>　　　　　・</a:t>
            </a:r>
            <a:r>
              <a:rPr lang="ja-JP" altLang="en-US" sz="2800" u="sng"/>
              <a:t>エビデンスベースドアプローチ</a:t>
            </a:r>
            <a:endParaRPr lang="en-US" altLang="ja-JP" sz="2800" u="sng" dirty="0"/>
          </a:p>
          <a:p>
            <a:pPr marL="1384300" indent="-50800">
              <a:spcBef>
                <a:spcPts val="0"/>
              </a:spcBef>
            </a:pPr>
            <a:r>
              <a:rPr lang="ja-JP" altLang="en-US" sz="2400"/>
              <a:t>　　「客観的な根拠に基づく手法」：一般性、理論等</a:t>
            </a:r>
            <a:endParaRPr lang="en-US" altLang="ja-JP" sz="2400" dirty="0"/>
          </a:p>
          <a:p>
            <a:pPr marL="1384300" indent="349250">
              <a:spcBef>
                <a:spcPts val="0"/>
              </a:spcBef>
            </a:pPr>
            <a:r>
              <a:rPr lang="en-US" altLang="ja-JP" sz="2000" dirty="0"/>
              <a:t>※</a:t>
            </a:r>
            <a:r>
              <a:rPr lang="ja-JP" altLang="en-US" sz="2000"/>
              <a:t>保育理論、</a:t>
            </a:r>
            <a:r>
              <a:rPr lang="en-US" altLang="ja-JP" sz="2000" dirty="0"/>
              <a:t>ABA</a:t>
            </a:r>
            <a:r>
              <a:rPr lang="ja-JP" altLang="en-US" sz="2000"/>
              <a:t>、</a:t>
            </a:r>
            <a:r>
              <a:rPr lang="en-US" altLang="ja-JP" sz="2000" dirty="0"/>
              <a:t>TEACCH</a:t>
            </a:r>
            <a:r>
              <a:rPr lang="ja-JP" altLang="en-US" sz="2000"/>
              <a:t>、認知、感覚統合、</a:t>
            </a:r>
            <a:r>
              <a:rPr lang="en-US" altLang="ja-JP" sz="2000" dirty="0"/>
              <a:t>PT</a:t>
            </a:r>
            <a:r>
              <a:rPr lang="ja-JP" altLang="en-US" sz="2000"/>
              <a:t>、</a:t>
            </a:r>
            <a:r>
              <a:rPr lang="en-US" altLang="ja-JP" sz="2000" dirty="0"/>
              <a:t>OT</a:t>
            </a:r>
            <a:r>
              <a:rPr lang="ja-JP" altLang="en-US" sz="2000"/>
              <a:t>、</a:t>
            </a:r>
            <a:r>
              <a:rPr lang="en-US" altLang="ja-JP" sz="2000" dirty="0"/>
              <a:t>ST</a:t>
            </a:r>
            <a:r>
              <a:rPr lang="ja-JP" altLang="en-US" sz="2000"/>
              <a:t>等</a:t>
            </a:r>
            <a:endParaRPr lang="en-US" altLang="ja-JP" sz="2000" dirty="0"/>
          </a:p>
          <a:p>
            <a:pPr marL="1384300" indent="349250">
              <a:spcBef>
                <a:spcPts val="0"/>
              </a:spcBef>
            </a:pPr>
            <a:r>
              <a:rPr lang="en-US" altLang="ja-JP" sz="2000" dirty="0"/>
              <a:t>※</a:t>
            </a:r>
            <a:r>
              <a:rPr lang="ja-JP" altLang="en-US" sz="2000"/>
              <a:t>こどもの発達段階や特性の</a:t>
            </a:r>
            <a:r>
              <a:rPr lang="ja-JP" altLang="en-US" sz="2000" u="sng"/>
              <a:t>専門的アセスメント</a:t>
            </a:r>
            <a:r>
              <a:rPr lang="ja-JP" altLang="en-US" sz="2000"/>
              <a:t>は前提</a:t>
            </a:r>
            <a:endParaRPr lang="en-US" altLang="ja-JP" sz="2000" dirty="0"/>
          </a:p>
          <a:p>
            <a:pPr marL="409575" indent="-398463">
              <a:spcBef>
                <a:spcPts val="600"/>
              </a:spcBef>
            </a:pPr>
            <a:r>
              <a:rPr lang="ja-JP" altLang="en-US" sz="2800"/>
              <a:t>　　　　　・</a:t>
            </a:r>
            <a:r>
              <a:rPr lang="ja-JP" altLang="en-US" sz="2800" u="sng"/>
              <a:t>ナラティブベースドアプローチ</a:t>
            </a:r>
            <a:endParaRPr lang="en-US" altLang="ja-JP" sz="2800" u="sng" dirty="0"/>
          </a:p>
          <a:p>
            <a:pPr marL="409575" indent="-398463">
              <a:spcBef>
                <a:spcPts val="0"/>
              </a:spcBef>
            </a:pPr>
            <a:r>
              <a:rPr lang="ja-JP" altLang="en-US" sz="2400"/>
              <a:t>　　　　　　　</a:t>
            </a:r>
            <a:r>
              <a:rPr lang="en-US" altLang="ja-JP" sz="2400" dirty="0"/>
              <a:t> </a:t>
            </a:r>
            <a:r>
              <a:rPr lang="ja-JP" altLang="en-US" sz="2400"/>
              <a:t>　「語りに基づく手法」：事例の個別的理解</a:t>
            </a:r>
            <a:endParaRPr lang="en-US" altLang="ja-JP" sz="2400" dirty="0"/>
          </a:p>
          <a:p>
            <a:pPr marL="409575" indent="-398463">
              <a:spcBef>
                <a:spcPts val="600"/>
              </a:spcBef>
            </a:pPr>
            <a:r>
              <a:rPr lang="ja-JP" altLang="en-US" sz="2400"/>
              <a:t>　　　　　　つまり、思いつきの支援ではないこと</a:t>
            </a:r>
            <a:endParaRPr lang="en-US" altLang="ja-JP" sz="2400" dirty="0"/>
          </a:p>
          <a:p>
            <a:pPr marL="409575" indent="-398463">
              <a:spcBef>
                <a:spcPts val="600"/>
              </a:spcBef>
            </a:pPr>
            <a:endParaRPr lang="en-US" altLang="ja-JP" sz="800" dirty="0"/>
          </a:p>
          <a:p>
            <a:pPr marL="409575" indent="-398463">
              <a:spcBef>
                <a:spcPts val="600"/>
              </a:spcBef>
            </a:pPr>
            <a:r>
              <a:rPr lang="ja-JP" altLang="en-US" sz="2800"/>
              <a:t>　　</a:t>
            </a:r>
            <a:r>
              <a:rPr lang="ja-JP" altLang="en-US" sz="2800" u="sng"/>
              <a:t>②手順（プロセス）の専門性</a:t>
            </a:r>
            <a:r>
              <a:rPr lang="ja-JP" altLang="en-US" sz="2800"/>
              <a:t>：</a:t>
            </a:r>
            <a:endParaRPr lang="en-US" altLang="ja-JP" sz="2800" dirty="0"/>
          </a:p>
          <a:p>
            <a:pPr marL="409575" indent="-398463">
              <a:spcBef>
                <a:spcPts val="600"/>
              </a:spcBef>
            </a:pPr>
            <a:r>
              <a:rPr lang="ja-JP" altLang="en-US" sz="2800"/>
              <a:t>　　　　　・</a:t>
            </a:r>
            <a:r>
              <a:rPr lang="en-US" altLang="ja-JP" sz="2800" u="sng" dirty="0"/>
              <a:t>PDCA</a:t>
            </a:r>
            <a:r>
              <a:rPr lang="ja-JP" altLang="en-US" sz="2800" u="sng"/>
              <a:t>サイクル</a:t>
            </a:r>
            <a:r>
              <a:rPr lang="ja-JP" altLang="en-US" sz="2800"/>
              <a:t>：アセスメント⇒見立て⇒手立て⇒評価</a:t>
            </a:r>
            <a:endParaRPr lang="en-US" altLang="ja-JP" sz="2800" dirty="0"/>
          </a:p>
          <a:p>
            <a:pPr marL="409575" indent="-398463">
              <a:spcBef>
                <a:spcPts val="600"/>
              </a:spcBef>
            </a:pPr>
            <a:r>
              <a:rPr lang="ja-JP" altLang="en-US" sz="2400"/>
              <a:t>　　　　　（＝支援の必要性と効果に基づき、適宜修正できるということ）</a:t>
            </a:r>
          </a:p>
        </p:txBody>
      </p:sp>
      <p:sp>
        <p:nvSpPr>
          <p:cNvPr id="7" name="スライド番号プレースホルダ 43">
            <a:extLst>
              <a:ext uri="{FF2B5EF4-FFF2-40B4-BE49-F238E27FC236}">
                <a16:creationId xmlns:a16="http://schemas.microsoft.com/office/drawing/2014/main" id="{8E7DBE5E-C6B8-4012-074D-90463C108A6C}"/>
              </a:ext>
            </a:extLst>
          </p:cNvPr>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60</a:t>
            </a:fld>
            <a:endParaRPr kumimoji="1" lang="ja-JP" altLang="en-US" sz="2000" kern="1200" dirty="0">
              <a:solidFill>
                <a:prstClr val="black"/>
              </a:solidFill>
              <a:latin typeface="Arial" pitchFamily="34" charset="0"/>
              <a:ea typeface="ＭＳ Ｐゴシック"/>
              <a:cs typeface="Arial" pitchFamily="34" charset="0"/>
            </a:endParaRPr>
          </a:p>
        </p:txBody>
      </p:sp>
      <p:sp>
        <p:nvSpPr>
          <p:cNvPr id="6" name="テキスト ボックス 5">
            <a:extLst>
              <a:ext uri="{FF2B5EF4-FFF2-40B4-BE49-F238E27FC236}">
                <a16:creationId xmlns:a16="http://schemas.microsoft.com/office/drawing/2014/main" id="{00734CC1-F9AE-BEC2-BEE9-1EE7469F2D3D}"/>
              </a:ext>
            </a:extLst>
          </p:cNvPr>
          <p:cNvSpPr txBox="1"/>
          <p:nvPr/>
        </p:nvSpPr>
        <p:spPr>
          <a:xfrm>
            <a:off x="1362290" y="145512"/>
            <a:ext cx="7564722" cy="1200329"/>
          </a:xfrm>
          <a:prstGeom prst="rect">
            <a:avLst/>
          </a:prstGeom>
          <a:noFill/>
        </p:spPr>
        <p:txBody>
          <a:bodyPr wrap="square">
            <a:spAutoFit/>
          </a:bodyPr>
          <a:lstStyle/>
          <a:p>
            <a:pPr algn="ctr"/>
            <a:r>
              <a:rPr lang="ja-JP" altLang="en-US" sz="4000" u="sng"/>
              <a:t>発達支援における「科学」とは</a:t>
            </a:r>
            <a:endParaRPr lang="en-US" altLang="ja-JP" sz="4000" u="sng" dirty="0"/>
          </a:p>
          <a:p>
            <a:pPr algn="ctr"/>
            <a:r>
              <a:rPr lang="ja-JP" altLang="en-US" sz="3200" u="sng"/>
              <a:t>こどもから学ぶこと</a:t>
            </a:r>
            <a:endParaRPr lang="en-US" altLang="ja-JP" sz="3200" dirty="0"/>
          </a:p>
        </p:txBody>
      </p:sp>
    </p:spTree>
    <p:extLst>
      <p:ext uri="{BB962C8B-B14F-4D97-AF65-F5344CB8AC3E}">
        <p14:creationId xmlns:p14="http://schemas.microsoft.com/office/powerpoint/2010/main" val="27770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43"/>
          <p:cNvSpPr>
            <a:spLocks noGrp="1"/>
          </p:cNvSpPr>
          <p:nvPr>
            <p:ph type="sldNum" sz="quarter" idx="12"/>
          </p:nvPr>
        </p:nvSpPr>
        <p:spPr>
          <a:xfrm>
            <a:off x="7680835" y="6520962"/>
            <a:ext cx="2133600" cy="337038"/>
          </a:xfrm>
        </p:spPr>
        <p:txBody>
          <a:bodyPr/>
          <a:lstStyle/>
          <a:p>
            <a:pPr>
              <a:defRPr/>
            </a:pPr>
            <a:fld id="{848A0291-7E93-4D18-B509-C97C96F1E9C5}" type="slidenum">
              <a:rPr lang="ja-JP" altLang="en-US" sz="2000">
                <a:solidFill>
                  <a:prstClr val="black"/>
                </a:solidFill>
                <a:latin typeface="Arial" pitchFamily="34" charset="0"/>
                <a:ea typeface="ＭＳ Ｐゴシック"/>
                <a:cs typeface="Arial" pitchFamily="34" charset="0"/>
              </a:rPr>
              <a:pPr>
                <a:defRPr/>
              </a:pPr>
              <a:t>61</a:t>
            </a:fld>
            <a:endParaRPr lang="ja-JP" altLang="en-US" sz="20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381000" y="347575"/>
            <a:ext cx="9144000" cy="574017"/>
          </a:xfrm>
          <a:prstGeom prst="rect">
            <a:avLst/>
          </a:prstGeom>
          <a:noFill/>
          <a:ln w="9525">
            <a:noFill/>
            <a:miter lim="800000"/>
            <a:headEnd/>
            <a:tailEnd/>
          </a:ln>
        </p:spPr>
        <p:txBody>
          <a:bodyPr lIns="84368" tIns="42186" rIns="84368" bIns="42186"/>
          <a:lstStyle/>
          <a:p>
            <a:pPr algn="ctr">
              <a:lnSpc>
                <a:spcPct val="80000"/>
              </a:lnSpc>
              <a:spcBef>
                <a:spcPct val="20000"/>
              </a:spcBef>
            </a:pPr>
            <a:r>
              <a:rPr lang="ja-JP" altLang="en-US" sz="4062" u="sng" spc="-92">
                <a:solidFill>
                  <a:srgbClr val="000000"/>
                </a:solidFill>
                <a:latin typeface="MS PGothic" panose="020B0600070205080204" pitchFamily="34" charset="-128"/>
                <a:ea typeface="MS PGothic" panose="020B0600070205080204" pitchFamily="34" charset="-128"/>
              </a:rPr>
              <a:t>発達支援プロセス</a:t>
            </a:r>
            <a:endParaRPr lang="en-US" altLang="ja-JP" sz="4062" u="sng" spc="-92" dirty="0">
              <a:solidFill>
                <a:srgbClr val="000000"/>
              </a:solidFill>
              <a:latin typeface="MS PGothic" panose="020B0600070205080204" pitchFamily="34" charset="-128"/>
              <a:ea typeface="MS PGothic" panose="020B0600070205080204" pitchFamily="34" charset="-128"/>
            </a:endParaRPr>
          </a:p>
        </p:txBody>
      </p:sp>
      <p:grpSp>
        <p:nvGrpSpPr>
          <p:cNvPr id="14" name="グループ化 13">
            <a:extLst>
              <a:ext uri="{FF2B5EF4-FFF2-40B4-BE49-F238E27FC236}">
                <a16:creationId xmlns:a16="http://schemas.microsoft.com/office/drawing/2014/main" id="{9383327E-D5BB-8B5E-C262-3E3F3D9BDF40}"/>
              </a:ext>
            </a:extLst>
          </p:cNvPr>
          <p:cNvGrpSpPr/>
          <p:nvPr/>
        </p:nvGrpSpPr>
        <p:grpSpPr>
          <a:xfrm>
            <a:off x="0" y="961693"/>
            <a:ext cx="9858070" cy="5491643"/>
            <a:chOff x="-244909" y="1102589"/>
            <a:chExt cx="9858070" cy="5491643"/>
          </a:xfrm>
        </p:grpSpPr>
        <p:sp>
          <p:nvSpPr>
            <p:cNvPr id="79875" name="Rectangle 1"/>
            <p:cNvSpPr>
              <a:spLocks noChangeArrowheads="1"/>
            </p:cNvSpPr>
            <p:nvPr/>
          </p:nvSpPr>
          <p:spPr bwMode="auto">
            <a:xfrm>
              <a:off x="381004" y="1102589"/>
              <a:ext cx="9144001" cy="5491643"/>
            </a:xfrm>
            <a:prstGeom prst="rect">
              <a:avLst/>
            </a:prstGeom>
            <a:noFill/>
            <a:ln w="9525">
              <a:noFill/>
              <a:miter lim="800000"/>
              <a:headEnd/>
              <a:tailEnd/>
            </a:ln>
          </p:spPr>
          <p:txBody>
            <a:bodyPr wrap="square" anchor="t" anchorCtr="0">
              <a:noAutofit/>
            </a:bodyPr>
            <a:lstStyle/>
            <a:p>
              <a:pPr marL="583238" indent="-583238">
                <a:spcBef>
                  <a:spcPts val="554"/>
                </a:spcBef>
              </a:pPr>
              <a:r>
                <a:rPr lang="ja-JP" altLang="en-US" sz="3323" dirty="0">
                  <a:solidFill>
                    <a:srgbClr val="000000"/>
                  </a:solidFill>
                  <a:latin typeface="ＭＳ Ｐゴシック" pitchFamily="50" charset="-128"/>
                  <a:ea typeface="ＭＳ Ｐゴシック" pitchFamily="50" charset="-128"/>
                  <a:cs typeface="HG丸ｺﾞｼｯｸM-PRO" pitchFamily="50" charset="-128"/>
                </a:rPr>
                <a:t>　　</a:t>
              </a:r>
              <a:r>
                <a:rPr lang="ja-JP" altLang="en-US" sz="3323" u="sng" dirty="0">
                  <a:solidFill>
                    <a:srgbClr val="000000"/>
                  </a:solidFill>
                  <a:latin typeface="ＭＳ Ｐゴシック" pitchFamily="50" charset="-128"/>
                  <a:ea typeface="ＭＳ Ｐゴシック" pitchFamily="50" charset="-128"/>
                  <a:cs typeface="HG丸ｺﾞｼｯｸM-PRO" pitchFamily="50" charset="-128"/>
                </a:rPr>
                <a:t>◎支援目標を立てる</a:t>
              </a:r>
              <a:r>
                <a:rPr lang="ja-JP" altLang="en-US" sz="3323" dirty="0">
                  <a:solidFill>
                    <a:srgbClr val="000000"/>
                  </a:solidFill>
                  <a:latin typeface="ＭＳ Ｐゴシック" pitchFamily="50" charset="-128"/>
                  <a:ea typeface="ＭＳ Ｐゴシック" pitchFamily="50" charset="-128"/>
                  <a:cs typeface="HG丸ｺﾞｼｯｸM-PRO" pitchFamily="50" charset="-128"/>
                </a:rPr>
                <a:t>：</a:t>
              </a:r>
              <a:r>
                <a:rPr lang="ja-JP" altLang="en-US" sz="3323" dirty="0">
                  <a:solidFill>
                    <a:srgbClr val="FF0000"/>
                  </a:solidFill>
                  <a:latin typeface="ＭＳ Ｐゴシック" pitchFamily="50" charset="-128"/>
                  <a:ea typeface="ＭＳ Ｐゴシック" pitchFamily="50" charset="-128"/>
                  <a:cs typeface="HG丸ｺﾞｼｯｸM-PRO" pitchFamily="50" charset="-128"/>
                </a:rPr>
                <a:t>見立て</a:t>
              </a:r>
              <a:endParaRPr lang="en-US" altLang="ja-JP" sz="3323" dirty="0">
                <a:solidFill>
                  <a:srgbClr val="FF0000"/>
                </a:solidFill>
                <a:latin typeface="ＭＳ Ｐゴシック" pitchFamily="50" charset="-128"/>
                <a:ea typeface="ＭＳ Ｐゴシック" pitchFamily="50" charset="-128"/>
                <a:cs typeface="HG丸ｺﾞｼｯｸM-PRO" pitchFamily="50" charset="-128"/>
              </a:endParaRPr>
            </a:p>
            <a:p>
              <a:pPr marL="4056286" indent="-4056286">
                <a:spcBef>
                  <a:spcPts val="554"/>
                </a:spcBef>
              </a:pPr>
              <a:r>
                <a:rPr lang="ja-JP" altLang="en-US" sz="3200" dirty="0">
                  <a:solidFill>
                    <a:srgbClr val="000000"/>
                  </a:solidFill>
                  <a:latin typeface="ＭＳ Ｐゴシック" pitchFamily="50" charset="-128"/>
                  <a:ea typeface="ＭＳ Ｐゴシック" pitchFamily="50" charset="-128"/>
                  <a:cs typeface="HG丸ｺﾞｼｯｸM-PRO" pitchFamily="50" charset="-128"/>
                </a:rPr>
                <a:t>　　　　　⇒</a:t>
              </a:r>
              <a:r>
                <a:rPr lang="ja-JP" altLang="en-US" sz="3200" u="sng" dirty="0">
                  <a:solidFill>
                    <a:srgbClr val="0432FF"/>
                  </a:solidFill>
                  <a:latin typeface="ＭＳ Ｐゴシック" pitchFamily="50" charset="-128"/>
                  <a:ea typeface="ＭＳ Ｐゴシック" pitchFamily="50" charset="-128"/>
                  <a:cs typeface="HG丸ｺﾞｼｯｸM-PRO" pitchFamily="50" charset="-128"/>
                </a:rPr>
                <a:t>アセスメント</a:t>
              </a:r>
              <a:r>
                <a:rPr lang="ja-JP" altLang="en-US" sz="3200" dirty="0">
                  <a:solidFill>
                    <a:srgbClr val="000000"/>
                  </a:solidFill>
                  <a:latin typeface="ＭＳ Ｐゴシック" pitchFamily="50" charset="-128"/>
                  <a:ea typeface="ＭＳ Ｐゴシック" pitchFamily="50" charset="-128"/>
                  <a:cs typeface="HG丸ｺﾞｼｯｸM-PRO" pitchFamily="50" charset="-128"/>
                </a:rPr>
                <a:t>：発達的視点（心身の発達）、権利的視点、生活的視点・・</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1733550" indent="-1733550">
                <a:spcBef>
                  <a:spcPts val="554"/>
                </a:spcBef>
              </a:pPr>
              <a:r>
                <a:rPr lang="ja-JP" altLang="en-US" sz="3200" dirty="0">
                  <a:solidFill>
                    <a:srgbClr val="000000"/>
                  </a:solidFill>
                  <a:latin typeface="ＭＳ Ｐゴシック" pitchFamily="50" charset="-128"/>
                  <a:ea typeface="ＭＳ Ｐゴシック" pitchFamily="50" charset="-128"/>
                  <a:cs typeface="HG丸ｺﾞｼｯｸM-PRO" pitchFamily="50" charset="-128"/>
                </a:rPr>
                <a:t>　　　　　　 アセスメントは、様々な情報から本人を　理解することだけではなく、</a:t>
              </a:r>
              <a:r>
                <a:rPr lang="ja-JP" altLang="en-US" sz="3200" dirty="0">
                  <a:latin typeface="ＭＳ Ｐゴシック" pitchFamily="50" charset="-128"/>
                  <a:ea typeface="ＭＳ Ｐゴシック" pitchFamily="50" charset="-128"/>
                  <a:cs typeface="HG丸ｺﾞｼｯｸM-PRO" pitchFamily="50" charset="-128"/>
                </a:rPr>
                <a:t>見立てる</a:t>
              </a:r>
              <a:r>
                <a:rPr lang="ja-JP" altLang="en-US" sz="3200" dirty="0">
                  <a:solidFill>
                    <a:srgbClr val="000000"/>
                  </a:solidFill>
                  <a:latin typeface="ＭＳ Ｐゴシック" pitchFamily="50" charset="-128"/>
                  <a:ea typeface="ＭＳ Ｐゴシック" pitchFamily="50" charset="-128"/>
                  <a:cs typeface="HG丸ｺﾞｼｯｸM-PRO" pitchFamily="50" charset="-128"/>
                </a:rPr>
                <a:t>こと</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3722170" indent="-3722170">
                <a:spcBef>
                  <a:spcPts val="1062"/>
                </a:spcBef>
              </a:pPr>
              <a:r>
                <a:rPr lang="ja-JP" altLang="en-US" sz="3323" dirty="0">
                  <a:solidFill>
                    <a:srgbClr val="000000"/>
                  </a:solidFill>
                  <a:latin typeface="ＭＳ Ｐゴシック" pitchFamily="50" charset="-128"/>
                  <a:ea typeface="ＭＳ Ｐゴシック" pitchFamily="50" charset="-128"/>
                  <a:cs typeface="HG丸ｺﾞｼｯｸM-PRO" pitchFamily="50" charset="-128"/>
                </a:rPr>
                <a:t>　　</a:t>
              </a:r>
              <a:r>
                <a:rPr lang="ja-JP" altLang="en-US" sz="3323" u="sng" dirty="0">
                  <a:solidFill>
                    <a:srgbClr val="000000"/>
                  </a:solidFill>
                  <a:latin typeface="ＭＳ Ｐゴシック" pitchFamily="50" charset="-128"/>
                  <a:ea typeface="ＭＳ Ｐゴシック" pitchFamily="50" charset="-128"/>
                  <a:cs typeface="HG丸ｺﾞｼｯｸM-PRO" pitchFamily="50" charset="-128"/>
                </a:rPr>
                <a:t>◎支援方法、内容を考え、実行する</a:t>
              </a:r>
              <a:r>
                <a:rPr lang="ja-JP" altLang="en-US" sz="3323" dirty="0">
                  <a:solidFill>
                    <a:srgbClr val="000000"/>
                  </a:solidFill>
                  <a:latin typeface="ＭＳ Ｐゴシック" pitchFamily="50" charset="-128"/>
                  <a:ea typeface="ＭＳ Ｐゴシック" pitchFamily="50" charset="-128"/>
                  <a:cs typeface="HG丸ｺﾞｼｯｸM-PRO" pitchFamily="50" charset="-128"/>
                </a:rPr>
                <a:t>：</a:t>
              </a:r>
              <a:r>
                <a:rPr lang="ja-JP" altLang="en-US" sz="3323" dirty="0">
                  <a:solidFill>
                    <a:srgbClr val="FF0000"/>
                  </a:solidFill>
                  <a:latin typeface="ＭＳ Ｐゴシック" pitchFamily="50" charset="-128"/>
                  <a:ea typeface="ＭＳ Ｐゴシック" pitchFamily="50" charset="-128"/>
                  <a:cs typeface="HG丸ｺﾞｼｯｸM-PRO" pitchFamily="50" charset="-128"/>
                </a:rPr>
                <a:t>手立て</a:t>
              </a:r>
              <a:endParaRPr lang="en-US" altLang="ja-JP" sz="3323" dirty="0">
                <a:solidFill>
                  <a:srgbClr val="FF0000"/>
                </a:solidFill>
                <a:latin typeface="ＭＳ Ｐゴシック" pitchFamily="50" charset="-128"/>
                <a:ea typeface="ＭＳ Ｐゴシック" pitchFamily="50" charset="-128"/>
                <a:cs typeface="HG丸ｺﾞｼｯｸM-PRO" pitchFamily="50" charset="-128"/>
              </a:endParaRPr>
            </a:p>
            <a:p>
              <a:pPr marL="1572397" indent="-1572397">
                <a:spcBef>
                  <a:spcPts val="554"/>
                </a:spcBef>
              </a:pPr>
              <a:r>
                <a:rPr lang="ja-JP" altLang="en-US" sz="3200" dirty="0">
                  <a:solidFill>
                    <a:srgbClr val="000000"/>
                  </a:solidFill>
                  <a:latin typeface="ＭＳ Ｐゴシック" pitchFamily="50" charset="-128"/>
                  <a:ea typeface="ＭＳ Ｐゴシック" pitchFamily="50" charset="-128"/>
                  <a:cs typeface="HG丸ｺﾞｼｯｸM-PRO" pitchFamily="50" charset="-128"/>
                </a:rPr>
                <a:t>　　　　　⇒理論に基づく支援（評価できる支援）</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1572397" indent="-1572397">
                <a:spcBef>
                  <a:spcPts val="554"/>
                </a:spcBef>
              </a:pPr>
              <a:r>
                <a:rPr lang="ja-JP" altLang="en-US" sz="3200" dirty="0">
                  <a:solidFill>
                    <a:srgbClr val="000000"/>
                  </a:solidFill>
                  <a:latin typeface="ＭＳ Ｐゴシック" pitchFamily="50" charset="-128"/>
                  <a:ea typeface="ＭＳ Ｐゴシック" pitchFamily="50" charset="-128"/>
                  <a:cs typeface="HG丸ｺﾞｼｯｸM-PRO" pitchFamily="50" charset="-128"/>
                </a:rPr>
                <a:t>　　　　　　 創意工夫した支援</a:t>
              </a:r>
              <a:endParaRPr lang="en-US" altLang="ja-JP" sz="3200" dirty="0">
                <a:solidFill>
                  <a:srgbClr val="000000"/>
                </a:solidFill>
                <a:latin typeface="ＭＳ Ｐゴシック" pitchFamily="50" charset="-128"/>
                <a:ea typeface="ＭＳ Ｐゴシック" pitchFamily="50" charset="-128"/>
                <a:cs typeface="HG丸ｺﾞｼｯｸM-PRO" pitchFamily="50" charset="-128"/>
              </a:endParaRPr>
            </a:p>
            <a:p>
              <a:pPr marL="1572397" indent="-1572397">
                <a:spcBef>
                  <a:spcPts val="1062"/>
                </a:spcBef>
              </a:pPr>
              <a:r>
                <a:rPr lang="ja-JP" altLang="en-US" sz="3323" dirty="0">
                  <a:solidFill>
                    <a:srgbClr val="000000"/>
                  </a:solidFill>
                  <a:latin typeface="ＭＳ Ｐゴシック" pitchFamily="50" charset="-128"/>
                  <a:ea typeface="ＭＳ Ｐゴシック" pitchFamily="50" charset="-128"/>
                  <a:cs typeface="HG丸ｺﾞｼｯｸM-PRO" pitchFamily="50" charset="-128"/>
                </a:rPr>
                <a:t>　　</a:t>
              </a:r>
              <a:r>
                <a:rPr lang="ja-JP" altLang="en-US" sz="3323" u="sng" dirty="0">
                  <a:solidFill>
                    <a:srgbClr val="000000"/>
                  </a:solidFill>
                  <a:latin typeface="ＭＳ Ｐゴシック" pitchFamily="50" charset="-128"/>
                  <a:ea typeface="ＭＳ Ｐゴシック" pitchFamily="50" charset="-128"/>
                  <a:cs typeface="HG丸ｺﾞｼｯｸM-PRO" pitchFamily="50" charset="-128"/>
                </a:rPr>
                <a:t>◎支援を評価する：</a:t>
              </a:r>
              <a:r>
                <a:rPr lang="ja-JP" altLang="en-US" sz="3323" u="sng" dirty="0">
                  <a:solidFill>
                    <a:srgbClr val="FF0000"/>
                  </a:solidFill>
                  <a:latin typeface="ＭＳ Ｐゴシック" pitchFamily="50" charset="-128"/>
                  <a:ea typeface="ＭＳ Ｐゴシック" pitchFamily="50" charset="-128"/>
                  <a:cs typeface="HG丸ｺﾞｼｯｸM-PRO" pitchFamily="50" charset="-128"/>
                </a:rPr>
                <a:t>評価</a:t>
              </a:r>
              <a:endParaRPr lang="en-US" altLang="ja-JP" sz="3323" u="sng" dirty="0">
                <a:solidFill>
                  <a:srgbClr val="FF0000"/>
                </a:solidFill>
                <a:latin typeface="ＭＳ Ｐゴシック" pitchFamily="50" charset="-128"/>
                <a:ea typeface="ＭＳ Ｐゴシック" pitchFamily="50" charset="-128"/>
                <a:cs typeface="HG丸ｺﾞｼｯｸM-PRO" pitchFamily="50" charset="-128"/>
              </a:endParaRPr>
            </a:p>
            <a:p>
              <a:pPr marL="1572397" indent="-1572397">
                <a:spcBef>
                  <a:spcPts val="554"/>
                </a:spcBef>
              </a:pPr>
              <a:r>
                <a:rPr lang="ja-JP" altLang="en-US" sz="3200" dirty="0">
                  <a:solidFill>
                    <a:srgbClr val="000000"/>
                  </a:solidFill>
                  <a:latin typeface="ＭＳ Ｐゴシック" pitchFamily="50" charset="-128"/>
                  <a:ea typeface="ＭＳ Ｐゴシック" pitchFamily="50" charset="-128"/>
                  <a:cs typeface="HG丸ｺﾞｼｯｸM-PRO" pitchFamily="50" charset="-128"/>
                </a:rPr>
                <a:t>　　　　　⇒具体的に評価：有効な支援を繋いでいく</a:t>
              </a:r>
              <a:endParaRPr lang="ja-JP" altLang="en-US"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2" name="下矢印 1"/>
            <p:cNvSpPr/>
            <p:nvPr/>
          </p:nvSpPr>
          <p:spPr bwMode="auto">
            <a:xfrm>
              <a:off x="1097802" y="1756203"/>
              <a:ext cx="265876" cy="210868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6" name="下矢印 5"/>
            <p:cNvSpPr/>
            <p:nvPr/>
          </p:nvSpPr>
          <p:spPr bwMode="auto">
            <a:xfrm>
              <a:off x="1097802" y="4529579"/>
              <a:ext cx="265876" cy="1058885"/>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8" name="下矢印 7">
              <a:extLst>
                <a:ext uri="{FF2B5EF4-FFF2-40B4-BE49-F238E27FC236}">
                  <a16:creationId xmlns:a16="http://schemas.microsoft.com/office/drawing/2014/main" id="{3C8E52F2-E18E-7A40-8C8F-181BA729A200}"/>
                </a:ext>
              </a:extLst>
            </p:cNvPr>
            <p:cNvSpPr/>
            <p:nvPr/>
          </p:nvSpPr>
          <p:spPr bwMode="auto">
            <a:xfrm rot="5400000">
              <a:off x="409939" y="5514083"/>
              <a:ext cx="144016" cy="877208"/>
            </a:xfrm>
            <a:prstGeom prst="downArrow">
              <a:avLst>
                <a:gd name="adj1" fmla="val 100000"/>
                <a:gd name="adj2" fmla="val 5000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9" name="下矢印 8">
              <a:extLst>
                <a:ext uri="{FF2B5EF4-FFF2-40B4-BE49-F238E27FC236}">
                  <a16:creationId xmlns:a16="http://schemas.microsoft.com/office/drawing/2014/main" id="{9750B34E-FC88-DC43-9199-A0994FE924B4}"/>
                </a:ext>
              </a:extLst>
            </p:cNvPr>
            <p:cNvSpPr/>
            <p:nvPr/>
          </p:nvSpPr>
          <p:spPr bwMode="auto">
            <a:xfrm rot="10800000">
              <a:off x="43346" y="1473709"/>
              <a:ext cx="123826" cy="4550986"/>
            </a:xfrm>
            <a:prstGeom prst="downArrow">
              <a:avLst>
                <a:gd name="adj1" fmla="val 100000"/>
                <a:gd name="adj2" fmla="val 50000"/>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10" name="下矢印 9">
              <a:extLst>
                <a:ext uri="{FF2B5EF4-FFF2-40B4-BE49-F238E27FC236}">
                  <a16:creationId xmlns:a16="http://schemas.microsoft.com/office/drawing/2014/main" id="{76DC6DE6-E549-1D40-8B67-B22CE8B578DE}"/>
                </a:ext>
              </a:extLst>
            </p:cNvPr>
            <p:cNvSpPr/>
            <p:nvPr/>
          </p:nvSpPr>
          <p:spPr bwMode="auto">
            <a:xfrm rot="16200000">
              <a:off x="340559" y="1043303"/>
              <a:ext cx="282784" cy="877207"/>
            </a:xfrm>
            <a:prstGeom prst="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sz="1108">
                <a:ea typeface="ＭＳ Ｐゴシック" pitchFamily="50" charset="-128"/>
              </a:endParaRPr>
            </a:p>
          </p:txBody>
        </p:sp>
        <p:sp>
          <p:nvSpPr>
            <p:cNvPr id="3" name="テキスト ボックス 2">
              <a:extLst>
                <a:ext uri="{FF2B5EF4-FFF2-40B4-BE49-F238E27FC236}">
                  <a16:creationId xmlns:a16="http://schemas.microsoft.com/office/drawing/2014/main" id="{D7335686-B2D6-3E7C-6B04-47B6E7923240}"/>
                </a:ext>
              </a:extLst>
            </p:cNvPr>
            <p:cNvSpPr txBox="1"/>
            <p:nvPr/>
          </p:nvSpPr>
          <p:spPr>
            <a:xfrm>
              <a:off x="6072329" y="1196592"/>
              <a:ext cx="782587" cy="523220"/>
            </a:xfrm>
            <a:prstGeom prst="rect">
              <a:avLst/>
            </a:prstGeom>
            <a:noFill/>
          </p:spPr>
          <p:txBody>
            <a:bodyPr wrap="none" rtlCol="0">
              <a:spAutoFit/>
            </a:bodyPr>
            <a:lstStyle/>
            <a:p>
              <a:r>
                <a:rPr kumimoji="1" lang="en-US" altLang="ja-JP" sz="2800" dirty="0">
                  <a:solidFill>
                    <a:srgbClr val="008F00"/>
                  </a:solidFill>
                </a:rPr>
                <a:t>【P】</a:t>
              </a:r>
              <a:endParaRPr kumimoji="1" lang="ja-JP" altLang="en-US" sz="2800">
                <a:solidFill>
                  <a:srgbClr val="008F00"/>
                </a:solidFill>
              </a:endParaRPr>
            </a:p>
          </p:txBody>
        </p:sp>
        <p:sp>
          <p:nvSpPr>
            <p:cNvPr id="11" name="テキスト ボックス 10">
              <a:extLst>
                <a:ext uri="{FF2B5EF4-FFF2-40B4-BE49-F238E27FC236}">
                  <a16:creationId xmlns:a16="http://schemas.microsoft.com/office/drawing/2014/main" id="{C9523652-1679-DC90-CF60-C00731D527D6}"/>
                </a:ext>
              </a:extLst>
            </p:cNvPr>
            <p:cNvSpPr txBox="1"/>
            <p:nvPr/>
          </p:nvSpPr>
          <p:spPr>
            <a:xfrm>
              <a:off x="8809736" y="3890284"/>
              <a:ext cx="803425" cy="523220"/>
            </a:xfrm>
            <a:prstGeom prst="rect">
              <a:avLst/>
            </a:prstGeom>
            <a:noFill/>
          </p:spPr>
          <p:txBody>
            <a:bodyPr wrap="none" rtlCol="0">
              <a:spAutoFit/>
            </a:bodyPr>
            <a:lstStyle/>
            <a:p>
              <a:r>
                <a:rPr kumimoji="1" lang="en-US" altLang="ja-JP" sz="2800" dirty="0">
                  <a:solidFill>
                    <a:srgbClr val="008F00"/>
                  </a:solidFill>
                </a:rPr>
                <a:t>【D】</a:t>
              </a:r>
              <a:endParaRPr kumimoji="1" lang="ja-JP" altLang="en-US" sz="2800">
                <a:solidFill>
                  <a:srgbClr val="008F00"/>
                </a:solidFill>
              </a:endParaRPr>
            </a:p>
          </p:txBody>
        </p:sp>
        <p:sp>
          <p:nvSpPr>
            <p:cNvPr id="12" name="テキスト ボックス 11">
              <a:extLst>
                <a:ext uri="{FF2B5EF4-FFF2-40B4-BE49-F238E27FC236}">
                  <a16:creationId xmlns:a16="http://schemas.microsoft.com/office/drawing/2014/main" id="{EAAA8C07-0DE2-F3FB-6638-2F9418ED118F}"/>
                </a:ext>
              </a:extLst>
            </p:cNvPr>
            <p:cNvSpPr txBox="1"/>
            <p:nvPr/>
          </p:nvSpPr>
          <p:spPr>
            <a:xfrm>
              <a:off x="5385048" y="5732930"/>
              <a:ext cx="803425" cy="523220"/>
            </a:xfrm>
            <a:prstGeom prst="rect">
              <a:avLst/>
            </a:prstGeom>
            <a:noFill/>
          </p:spPr>
          <p:txBody>
            <a:bodyPr wrap="none" rtlCol="0">
              <a:spAutoFit/>
            </a:bodyPr>
            <a:lstStyle/>
            <a:p>
              <a:r>
                <a:rPr kumimoji="1" lang="en-US" altLang="ja-JP" sz="2800" dirty="0">
                  <a:solidFill>
                    <a:srgbClr val="008F00"/>
                  </a:solidFill>
                </a:rPr>
                <a:t>【C】</a:t>
              </a:r>
              <a:endParaRPr kumimoji="1" lang="ja-JP" altLang="en-US" sz="2800">
                <a:solidFill>
                  <a:srgbClr val="008F00"/>
                </a:solidFill>
              </a:endParaRPr>
            </a:p>
          </p:txBody>
        </p:sp>
        <p:sp>
          <p:nvSpPr>
            <p:cNvPr id="13" name="テキスト ボックス 12">
              <a:extLst>
                <a:ext uri="{FF2B5EF4-FFF2-40B4-BE49-F238E27FC236}">
                  <a16:creationId xmlns:a16="http://schemas.microsoft.com/office/drawing/2014/main" id="{2DF8E5F8-67FE-66DA-C788-2C0855550671}"/>
                </a:ext>
              </a:extLst>
            </p:cNvPr>
            <p:cNvSpPr txBox="1"/>
            <p:nvPr/>
          </p:nvSpPr>
          <p:spPr>
            <a:xfrm>
              <a:off x="-244909" y="3237057"/>
              <a:ext cx="782587" cy="523220"/>
            </a:xfrm>
            <a:prstGeom prst="rect">
              <a:avLst/>
            </a:prstGeom>
            <a:solidFill>
              <a:schemeClr val="bg1"/>
            </a:solidFill>
          </p:spPr>
          <p:txBody>
            <a:bodyPr wrap="none" rtlCol="0">
              <a:spAutoFit/>
            </a:bodyPr>
            <a:lstStyle/>
            <a:p>
              <a:r>
                <a:rPr kumimoji="1" lang="en-US" altLang="ja-JP" sz="2800" dirty="0">
                  <a:solidFill>
                    <a:srgbClr val="008F00"/>
                  </a:solidFill>
                </a:rPr>
                <a:t>【A】</a:t>
              </a:r>
              <a:endParaRPr kumimoji="1" lang="ja-JP" altLang="en-US" sz="2800">
                <a:solidFill>
                  <a:srgbClr val="008F00"/>
                </a:solidFill>
              </a:endParaRPr>
            </a:p>
          </p:txBody>
        </p:sp>
      </p:grpSp>
    </p:spTree>
    <p:extLst>
      <p:ext uri="{BB962C8B-B14F-4D97-AF65-F5344CB8AC3E}">
        <p14:creationId xmlns:p14="http://schemas.microsoft.com/office/powerpoint/2010/main" val="2047486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8504" y="0"/>
            <a:ext cx="9353262" cy="2708920"/>
          </a:xfrm>
          <a:prstGeom prst="rect">
            <a:avLst/>
          </a:prstGeom>
          <a:noFill/>
          <a:ln w="9525">
            <a:noFill/>
            <a:miter lim="800000"/>
            <a:headEnd/>
            <a:tailEnd/>
          </a:ln>
        </p:spPr>
        <p:txBody>
          <a:bodyPr wrap="square" anchor="t" anchorCtr="0">
            <a:noAutofit/>
          </a:bodyPr>
          <a:lstStyle/>
          <a:p>
            <a:pPr marL="542925" indent="271463"/>
            <a:endParaRPr lang="ja-JP" altLang="en-US" sz="2000" dirty="0">
              <a:solidFill>
                <a:srgbClr val="000000"/>
              </a:solidFill>
            </a:endParaRPr>
          </a:p>
        </p:txBody>
      </p:sp>
      <p:sp>
        <p:nvSpPr>
          <p:cNvPr id="3" name="Rectangle 1"/>
          <p:cNvSpPr>
            <a:spLocks noChangeArrowheads="1"/>
          </p:cNvSpPr>
          <p:nvPr/>
        </p:nvSpPr>
        <p:spPr bwMode="auto">
          <a:xfrm>
            <a:off x="64234" y="50210"/>
            <a:ext cx="9777532" cy="638320"/>
          </a:xfrm>
          <a:prstGeom prst="rect">
            <a:avLst/>
          </a:prstGeom>
          <a:noFill/>
          <a:ln w="9525">
            <a:noFill/>
            <a:miter lim="800000"/>
            <a:headEnd/>
            <a:tailEnd/>
          </a:ln>
        </p:spPr>
        <p:txBody>
          <a:bodyPr wrap="square" anchor="t" anchorCtr="0">
            <a:noAutofit/>
          </a:bodyPr>
          <a:lstStyle/>
          <a:p>
            <a:pPr algn="ctr">
              <a:spcBef>
                <a:spcPts val="300"/>
              </a:spcBef>
            </a:pPr>
            <a:r>
              <a:rPr lang="ja-JP" altLang="en-US" sz="4000" u="sng" dirty="0">
                <a:solidFill>
                  <a:srgbClr val="000000"/>
                </a:solidFill>
                <a:latin typeface="ＭＳ Ｐゴシック" panose="020B0600070205080204" pitchFamily="50" charset="-128"/>
                <a:cs typeface="HG丸ｺﾞｼｯｸM-PRO" pitchFamily="50" charset="-128"/>
              </a:rPr>
              <a:t>本人支援における発達支援の５領域</a:t>
            </a:r>
            <a:endParaRPr lang="en-US" altLang="ja-JP" sz="4000" u="sng"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4000" dirty="0">
              <a:solidFill>
                <a:srgbClr val="000000"/>
              </a:solidFill>
              <a:latin typeface="ＭＳ Ｐゴシック" panose="020B0600070205080204" pitchFamily="50" charset="-128"/>
              <a:cs typeface="HG丸ｺﾞｼｯｸM-PRO" pitchFamily="50" charset="-128"/>
            </a:endParaRPr>
          </a:p>
          <a:p>
            <a:pPr marL="623888" indent="-158750">
              <a:spcBef>
                <a:spcPts val="300"/>
              </a:spcBef>
            </a:pPr>
            <a:endParaRPr lang="en-US" altLang="ja-JP" sz="5400" dirty="0">
              <a:solidFill>
                <a:srgbClr val="000000"/>
              </a:solidFill>
              <a:latin typeface="ＭＳ Ｐゴシック" panose="020B0600070205080204" pitchFamily="50" charset="-128"/>
              <a:cs typeface="HG丸ｺﾞｼｯｸM-PRO" pitchFamily="50" charset="-128"/>
            </a:endParaRPr>
          </a:p>
          <a:p>
            <a:pPr marL="5476875" indent="-396875">
              <a:spcBef>
                <a:spcPts val="300"/>
              </a:spcBef>
            </a:pPr>
            <a:r>
              <a:rPr lang="en-US" altLang="ja-JP" sz="2800" dirty="0">
                <a:solidFill>
                  <a:srgbClr val="000000"/>
                </a:solidFill>
                <a:latin typeface="ＭＳ Ｐゴシック" panose="020B0600070205080204" pitchFamily="50" charset="-128"/>
                <a:cs typeface="HG丸ｺﾞｼｯｸM-PRO" pitchFamily="50" charset="-128"/>
              </a:rPr>
              <a:t> </a:t>
            </a:r>
            <a:r>
              <a:rPr lang="en-US" altLang="ja-JP" sz="2800" dirty="0">
                <a:solidFill>
                  <a:srgbClr val="FF0000"/>
                </a:solidFill>
                <a:latin typeface="ＭＳ Ｐゴシック" panose="020B0600070205080204" pitchFamily="50" charset="-128"/>
                <a:cs typeface="HG丸ｺﾞｼｯｸM-PRO" pitchFamily="50" charset="-128"/>
              </a:rPr>
              <a:t>※ </a:t>
            </a:r>
            <a:r>
              <a:rPr lang="ja-JP" altLang="en-US" sz="2800" dirty="0">
                <a:solidFill>
                  <a:srgbClr val="FF0000"/>
                </a:solidFill>
                <a:latin typeface="ＭＳ Ｐゴシック" panose="020B0600070205080204" pitchFamily="50" charset="-128"/>
                <a:cs typeface="HG丸ｺﾞｼｯｸM-PRO" pitchFamily="50" charset="-128"/>
              </a:rPr>
              <a:t>この５領域はアセスメントであり、支援の観点である</a:t>
            </a:r>
            <a:endParaRPr lang="en-US" altLang="ja-JP" sz="2800" dirty="0">
              <a:solidFill>
                <a:srgbClr val="FF0000"/>
              </a:solidFill>
              <a:latin typeface="ＭＳ Ｐゴシック" panose="020B0600070205080204" pitchFamily="50" charset="-128"/>
              <a:cs typeface="HG丸ｺﾞｼｯｸM-PRO" pitchFamily="50" charset="-128"/>
            </a:endParaRPr>
          </a:p>
        </p:txBody>
      </p:sp>
      <p:sp>
        <p:nvSpPr>
          <p:cNvPr id="6" name="角丸四角形 5">
            <a:extLst>
              <a:ext uri="{FF2B5EF4-FFF2-40B4-BE49-F238E27FC236}">
                <a16:creationId xmlns:a16="http://schemas.microsoft.com/office/drawing/2014/main" id="{EBAD39FC-E234-3D4C-9A12-F37EBB819A0C}"/>
              </a:ext>
            </a:extLst>
          </p:cNvPr>
          <p:cNvSpPr/>
          <p:nvPr/>
        </p:nvSpPr>
        <p:spPr>
          <a:xfrm>
            <a:off x="857839" y="4809642"/>
            <a:ext cx="4317189" cy="1891379"/>
          </a:xfrm>
          <a:prstGeom prst="roundRect">
            <a:avLst/>
          </a:prstGeom>
          <a:solidFill>
            <a:srgbClr val="FFE4C9"/>
          </a:solidFill>
        </p:spPr>
        <p:style>
          <a:lnRef idx="2">
            <a:schemeClr val="accent5"/>
          </a:lnRef>
          <a:fillRef idx="1">
            <a:schemeClr val="lt1"/>
          </a:fillRef>
          <a:effectRef idx="0">
            <a:schemeClr val="accent5"/>
          </a:effectRef>
          <a:fontRef idx="minor">
            <a:schemeClr val="dk1"/>
          </a:fontRef>
        </p:style>
        <p:txBody>
          <a:bodyPr bIns="0" rtlCol="0" anchor="ctr"/>
          <a:lstStyle/>
          <a:p>
            <a:r>
              <a:rPr lang="ja-JP" altLang="en-US" sz="2000" b="1" u="sng" dirty="0"/>
              <a:t>（ウ</a:t>
            </a:r>
            <a:r>
              <a:rPr lang="en-US" altLang="ja-JP" sz="2000" b="1" u="sng" dirty="0"/>
              <a:t>)</a:t>
            </a:r>
            <a:r>
              <a:rPr lang="ja-JP" altLang="en-US" sz="2000" b="1" u="sng" dirty="0"/>
              <a:t>認知・行動</a:t>
            </a:r>
          </a:p>
          <a:p>
            <a:r>
              <a:rPr lang="ja-JP" altLang="en-US" sz="1600" dirty="0"/>
              <a:t>（ａ）視覚、聴覚、触覚等の感覚や認知の活用</a:t>
            </a:r>
          </a:p>
          <a:p>
            <a:r>
              <a:rPr lang="ja-JP" altLang="en-US" sz="1600" dirty="0"/>
              <a:t>（ｂ）知覚から行動への認知過程の発達</a:t>
            </a:r>
          </a:p>
          <a:p>
            <a:r>
              <a:rPr lang="ja-JP" altLang="en-US" sz="1600" dirty="0"/>
              <a:t>（ｃ）認知や行動の手掛かりとなる概念の形成</a:t>
            </a:r>
          </a:p>
          <a:p>
            <a:r>
              <a:rPr lang="ja-JP" altLang="en-US" sz="1600" dirty="0"/>
              <a:t>（ｄ）数量、大小、色等の習得</a:t>
            </a:r>
          </a:p>
          <a:p>
            <a:r>
              <a:rPr lang="ja-JP" altLang="en-US" sz="1600" dirty="0"/>
              <a:t>（ｅ）認知の偏りへの対応</a:t>
            </a:r>
          </a:p>
          <a:p>
            <a:r>
              <a:rPr lang="ja-JP" altLang="en-US" sz="1600" dirty="0"/>
              <a:t>（ｆ）行動障害への予防及び対応</a:t>
            </a:r>
          </a:p>
        </p:txBody>
      </p:sp>
      <p:sp>
        <p:nvSpPr>
          <p:cNvPr id="7" name="角丸四角形 6">
            <a:extLst>
              <a:ext uri="{FF2B5EF4-FFF2-40B4-BE49-F238E27FC236}">
                <a16:creationId xmlns:a16="http://schemas.microsoft.com/office/drawing/2014/main" id="{4731C7A0-F8D4-C049-9687-00CC4AEE0EBB}"/>
              </a:ext>
            </a:extLst>
          </p:cNvPr>
          <p:cNvSpPr/>
          <p:nvPr/>
        </p:nvSpPr>
        <p:spPr>
          <a:xfrm>
            <a:off x="128714" y="2820109"/>
            <a:ext cx="4317189" cy="1891380"/>
          </a:xfrm>
          <a:prstGeom prst="roundRect">
            <a:avLst/>
          </a:prstGeom>
          <a:solidFill>
            <a:srgbClr val="FFE4C9"/>
          </a:solidFill>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ja-JP" altLang="en-US" sz="2000" b="1" u="sng" dirty="0"/>
              <a:t>（イ）運動・感覚</a:t>
            </a:r>
          </a:p>
          <a:p>
            <a:r>
              <a:rPr lang="ja-JP" altLang="en-US" sz="1600" dirty="0"/>
              <a:t>（ａ）姿勢と運動・動作の基本的技能の向上</a:t>
            </a:r>
          </a:p>
          <a:p>
            <a:r>
              <a:rPr lang="ja-JP" altLang="en-US" sz="1600" dirty="0"/>
              <a:t>（ｂ）姿勢保持と運動・動作の補助的手段の活用</a:t>
            </a:r>
          </a:p>
          <a:p>
            <a:r>
              <a:rPr lang="ja-JP" altLang="en-US" sz="1600" dirty="0"/>
              <a:t>（ｃ）身体の移動能力の向上</a:t>
            </a:r>
          </a:p>
          <a:p>
            <a:r>
              <a:rPr lang="ja-JP" altLang="en-US" sz="1600" dirty="0"/>
              <a:t>（ｄ）保有する感覚の活用</a:t>
            </a:r>
          </a:p>
          <a:p>
            <a:r>
              <a:rPr lang="ja-JP" altLang="en-US" sz="1600" dirty="0"/>
              <a:t>（ｅ）感覚の補助及び代行手段の活用</a:t>
            </a:r>
          </a:p>
          <a:p>
            <a:r>
              <a:rPr lang="ja-JP" altLang="en-US" sz="1600" dirty="0"/>
              <a:t>（ｆ）感覚の特性（感覚の過敏や鈍麻）への対応</a:t>
            </a:r>
          </a:p>
        </p:txBody>
      </p:sp>
      <p:sp>
        <p:nvSpPr>
          <p:cNvPr id="8" name="角丸四角形 7">
            <a:extLst>
              <a:ext uri="{FF2B5EF4-FFF2-40B4-BE49-F238E27FC236}">
                <a16:creationId xmlns:a16="http://schemas.microsoft.com/office/drawing/2014/main" id="{E8EE0B15-5028-3F48-882A-D5918A548785}"/>
              </a:ext>
            </a:extLst>
          </p:cNvPr>
          <p:cNvSpPr/>
          <p:nvPr/>
        </p:nvSpPr>
        <p:spPr>
          <a:xfrm>
            <a:off x="693023" y="1021187"/>
            <a:ext cx="3650114" cy="1737943"/>
          </a:xfrm>
          <a:prstGeom prst="roundRect">
            <a:avLst/>
          </a:prstGeom>
          <a:solidFill>
            <a:srgbClr val="FFE4C9"/>
          </a:solidFill>
        </p:spPr>
        <p:style>
          <a:lnRef idx="2">
            <a:schemeClr val="accent5"/>
          </a:lnRef>
          <a:fillRef idx="1">
            <a:schemeClr val="lt1"/>
          </a:fillRef>
          <a:effectRef idx="0">
            <a:schemeClr val="accent5"/>
          </a:effectRef>
          <a:fontRef idx="minor">
            <a:schemeClr val="dk1"/>
          </a:fontRef>
        </p:style>
        <p:txBody>
          <a:bodyPr bIns="0" rtlCol="0" anchor="ctr"/>
          <a:lstStyle/>
          <a:p>
            <a:r>
              <a:rPr lang="ja-JP" altLang="en-US" sz="2000" b="1" u="sng" dirty="0"/>
              <a:t>（ア）健康・生活</a:t>
            </a:r>
          </a:p>
          <a:p>
            <a:r>
              <a:rPr lang="ja-JP" altLang="en-US" sz="1600" dirty="0"/>
              <a:t>（ａ）健康状態の把握</a:t>
            </a:r>
          </a:p>
          <a:p>
            <a:r>
              <a:rPr lang="ja-JP" altLang="en-US" sz="1600" dirty="0"/>
              <a:t>（ｂ）健康の増進</a:t>
            </a:r>
          </a:p>
          <a:p>
            <a:r>
              <a:rPr lang="ja-JP" altLang="en-US" sz="1600" dirty="0"/>
              <a:t>（ｃ）リハビリテーションの実施</a:t>
            </a:r>
          </a:p>
          <a:p>
            <a:r>
              <a:rPr lang="ja-JP" altLang="en-US" sz="1600" dirty="0"/>
              <a:t>（ｄ）基本的生活スキルの獲得</a:t>
            </a:r>
          </a:p>
          <a:p>
            <a:r>
              <a:rPr lang="ja-JP" altLang="en-US" sz="1600" dirty="0"/>
              <a:t>（ｅ）構造化等により生活環境を整える</a:t>
            </a:r>
            <a:endParaRPr lang="ja-JP" altLang="en-US" sz="3600" dirty="0"/>
          </a:p>
        </p:txBody>
      </p:sp>
      <p:sp>
        <p:nvSpPr>
          <p:cNvPr id="10" name="角丸四角形 9">
            <a:extLst>
              <a:ext uri="{FF2B5EF4-FFF2-40B4-BE49-F238E27FC236}">
                <a16:creationId xmlns:a16="http://schemas.microsoft.com/office/drawing/2014/main" id="{CE3AB76A-4B83-3A4C-8BAE-1F5F33CF863E}"/>
              </a:ext>
            </a:extLst>
          </p:cNvPr>
          <p:cNvSpPr/>
          <p:nvPr/>
        </p:nvSpPr>
        <p:spPr>
          <a:xfrm>
            <a:off x="4445903" y="941375"/>
            <a:ext cx="5307535" cy="2329140"/>
          </a:xfrm>
          <a:prstGeom prst="roundRect">
            <a:avLst/>
          </a:prstGeom>
          <a:solidFill>
            <a:srgbClr val="FFE4C9"/>
          </a:solidFill>
        </p:spPr>
        <p:style>
          <a:lnRef idx="2">
            <a:schemeClr val="accent5"/>
          </a:lnRef>
          <a:fillRef idx="1">
            <a:schemeClr val="lt1"/>
          </a:fillRef>
          <a:effectRef idx="0">
            <a:schemeClr val="accent5"/>
          </a:effectRef>
          <a:fontRef idx="minor">
            <a:schemeClr val="dk1"/>
          </a:fontRef>
        </p:style>
        <p:txBody>
          <a:bodyPr bIns="0" rtlCol="0" anchor="ctr"/>
          <a:lstStyle/>
          <a:p>
            <a:r>
              <a:rPr lang="ja-JP" altLang="en-US" sz="2000" b="1" u="sng" dirty="0"/>
              <a:t>（エ）言語・コミュニケーション</a:t>
            </a:r>
          </a:p>
          <a:p>
            <a:r>
              <a:rPr lang="ja-JP" altLang="en-US" sz="1600" dirty="0"/>
              <a:t>（ａ）言語の形成と活用</a:t>
            </a:r>
          </a:p>
          <a:p>
            <a:r>
              <a:rPr lang="ja-JP" altLang="en-US" sz="1600" dirty="0"/>
              <a:t>（ｂ）受容言語と表出言語の支援</a:t>
            </a:r>
          </a:p>
          <a:p>
            <a:r>
              <a:rPr lang="ja-JP" altLang="en-US" sz="1600" dirty="0"/>
              <a:t>（ｃ）人との相互作用によるコミュニケーション能力の獲得</a:t>
            </a:r>
          </a:p>
          <a:p>
            <a:r>
              <a:rPr lang="ja-JP" altLang="en-US" sz="1600" dirty="0"/>
              <a:t>（ｄ）指差し、身振り、サイン等の活用</a:t>
            </a:r>
          </a:p>
          <a:p>
            <a:r>
              <a:rPr lang="ja-JP" altLang="en-US" sz="1600" dirty="0"/>
              <a:t>（ｅ）読み書き能力の向上のための支援</a:t>
            </a:r>
          </a:p>
          <a:p>
            <a:r>
              <a:rPr lang="ja-JP" altLang="en-US" sz="1600" dirty="0"/>
              <a:t>（ｆ）コミュニケーション機器の活用</a:t>
            </a:r>
          </a:p>
          <a:p>
            <a:pPr marL="312738" indent="-312738"/>
            <a:r>
              <a:rPr lang="ja-JP" altLang="en-US" sz="1600" dirty="0"/>
              <a:t>（ｇ）手話、点字、音声、文字等のコミュニケーション手段の活用</a:t>
            </a:r>
          </a:p>
        </p:txBody>
      </p:sp>
      <p:pic>
        <p:nvPicPr>
          <p:cNvPr id="11" name="図 10" descr="女の子やったー.gif">
            <a:extLst>
              <a:ext uri="{FF2B5EF4-FFF2-40B4-BE49-F238E27FC236}">
                <a16:creationId xmlns:a16="http://schemas.microsoft.com/office/drawing/2014/main" id="{6741056B-F6F4-F64C-A5D8-94C85F33CD11}"/>
              </a:ext>
            </a:extLst>
          </p:cNvPr>
          <p:cNvPicPr>
            <a:picLocks noChangeAspect="1"/>
          </p:cNvPicPr>
          <p:nvPr/>
        </p:nvPicPr>
        <p:blipFill>
          <a:blip r:embed="rId2" cstate="print"/>
          <a:stretch>
            <a:fillRect/>
          </a:stretch>
        </p:blipFill>
        <p:spPr>
          <a:xfrm>
            <a:off x="4259931" y="3394350"/>
            <a:ext cx="1810407" cy="1528789"/>
          </a:xfrm>
          <a:prstGeom prst="rect">
            <a:avLst/>
          </a:prstGeom>
        </p:spPr>
      </p:pic>
      <p:sp>
        <p:nvSpPr>
          <p:cNvPr id="12" name="スライド番号プレースホルダ 43">
            <a:extLst>
              <a:ext uri="{FF2B5EF4-FFF2-40B4-BE49-F238E27FC236}">
                <a16:creationId xmlns:a16="http://schemas.microsoft.com/office/drawing/2014/main" id="{CE1A409C-4CA6-A233-8667-76F3C49B64BF}"/>
              </a:ext>
            </a:extLst>
          </p:cNvPr>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2000" kern="1200">
                <a:solidFill>
                  <a:prstClr val="black"/>
                </a:solidFill>
                <a:latin typeface="Arial" pitchFamily="34" charset="0"/>
                <a:ea typeface="ＭＳ Ｐゴシック"/>
                <a:cs typeface="Arial" pitchFamily="34" charset="0"/>
              </a:rPr>
              <a:pPr algn="r" rtl="0">
                <a:defRPr/>
              </a:pPr>
              <a:t>62</a:t>
            </a:fld>
            <a:endParaRPr kumimoji="1" lang="ja-JP" altLang="en-US" sz="2000" kern="1200" dirty="0">
              <a:solidFill>
                <a:prstClr val="black"/>
              </a:solidFill>
              <a:latin typeface="Arial" pitchFamily="34" charset="0"/>
              <a:ea typeface="ＭＳ Ｐゴシック"/>
              <a:cs typeface="Arial" pitchFamily="34" charset="0"/>
            </a:endParaRPr>
          </a:p>
        </p:txBody>
      </p:sp>
      <p:sp>
        <p:nvSpPr>
          <p:cNvPr id="2" name="テキスト ボックス 1">
            <a:extLst>
              <a:ext uri="{FF2B5EF4-FFF2-40B4-BE49-F238E27FC236}">
                <a16:creationId xmlns:a16="http://schemas.microsoft.com/office/drawing/2014/main" id="{7DE80274-BEFA-5C56-8ED3-04598025F72E}"/>
              </a:ext>
            </a:extLst>
          </p:cNvPr>
          <p:cNvSpPr txBox="1"/>
          <p:nvPr/>
        </p:nvSpPr>
        <p:spPr>
          <a:xfrm>
            <a:off x="5949758" y="6438458"/>
            <a:ext cx="3289683" cy="369332"/>
          </a:xfrm>
          <a:prstGeom prst="rect">
            <a:avLst/>
          </a:prstGeom>
          <a:noFill/>
        </p:spPr>
        <p:txBody>
          <a:bodyPr wrap="none" rtlCol="0">
            <a:spAutoFit/>
          </a:bodyPr>
          <a:lstStyle/>
          <a:p>
            <a:r>
              <a:rPr kumimoji="1" lang="ja-JP" altLang="en-US" sz="1800"/>
              <a:t>出典：児童発達支援ガイドライン</a:t>
            </a:r>
          </a:p>
        </p:txBody>
      </p:sp>
      <p:sp>
        <p:nvSpPr>
          <p:cNvPr id="9" name="角丸四角形 8">
            <a:extLst>
              <a:ext uri="{FF2B5EF4-FFF2-40B4-BE49-F238E27FC236}">
                <a16:creationId xmlns:a16="http://schemas.microsoft.com/office/drawing/2014/main" id="{9BEB748D-0E4A-004F-9692-CB6AD826B13F}"/>
              </a:ext>
            </a:extLst>
          </p:cNvPr>
          <p:cNvSpPr/>
          <p:nvPr/>
        </p:nvSpPr>
        <p:spPr>
          <a:xfrm>
            <a:off x="5795562" y="3394350"/>
            <a:ext cx="3930019" cy="1891378"/>
          </a:xfrm>
          <a:prstGeom prst="roundRect">
            <a:avLst/>
          </a:prstGeom>
          <a:solidFill>
            <a:srgbClr val="FFE4C9"/>
          </a:solidFill>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ja-JP" altLang="en-US" sz="2000" b="1" u="sng" dirty="0"/>
              <a:t>（オ）人間関係・社会性</a:t>
            </a:r>
            <a:endParaRPr lang="en-US" altLang="ja-JP" sz="2000" b="1" u="sng" dirty="0"/>
          </a:p>
          <a:p>
            <a:r>
              <a:rPr lang="ja-JP" altLang="en-US" sz="1600" dirty="0"/>
              <a:t>（ａ）アタッチメント（愛着行動）の形成</a:t>
            </a:r>
          </a:p>
          <a:p>
            <a:r>
              <a:rPr lang="ja-JP" altLang="en-US" sz="1600" dirty="0"/>
              <a:t>（ｂ）模倣行動の支援</a:t>
            </a:r>
          </a:p>
          <a:p>
            <a:r>
              <a:rPr lang="ja-JP" altLang="en-US" sz="1600" dirty="0"/>
              <a:t>（ｃ）感覚運動遊びから象徴遊びへの支援</a:t>
            </a:r>
          </a:p>
          <a:p>
            <a:r>
              <a:rPr lang="ja-JP" altLang="en-US" sz="1600" dirty="0"/>
              <a:t>（ｄ）一人遊びから協同遊びへの支援</a:t>
            </a:r>
          </a:p>
          <a:p>
            <a:r>
              <a:rPr lang="ja-JP" altLang="en-US" sz="1600" dirty="0"/>
              <a:t>（ｅ）自己の理解とコントロールのための支援</a:t>
            </a:r>
          </a:p>
          <a:p>
            <a:r>
              <a:rPr lang="ja-JP" altLang="en-US" sz="1600" dirty="0"/>
              <a:t>（ｆ）集団への参加への支援</a:t>
            </a:r>
          </a:p>
        </p:txBody>
      </p:sp>
    </p:spTree>
    <p:extLst>
      <p:ext uri="{BB962C8B-B14F-4D97-AF65-F5344CB8AC3E}">
        <p14:creationId xmlns:p14="http://schemas.microsoft.com/office/powerpoint/2010/main" val="1023961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64468" y="2492896"/>
            <a:ext cx="9577064" cy="3024336"/>
          </a:xfrm>
          <a:prstGeom prst="rect">
            <a:avLst/>
          </a:prstGeom>
          <a:noFill/>
          <a:ln w="9525">
            <a:noFill/>
            <a:miter lim="800000"/>
            <a:headEnd/>
            <a:tailEnd/>
          </a:ln>
        </p:spPr>
        <p:txBody>
          <a:bodyPr lIns="91399" tIns="45701" rIns="91399" bIns="45701"/>
          <a:lstStyle/>
          <a:p>
            <a:pPr marL="981075" indent="-981075" algn="ctr">
              <a:lnSpc>
                <a:spcPct val="110000"/>
              </a:lnSpc>
              <a:buNone/>
            </a:pPr>
            <a:r>
              <a:rPr lang="ja-JP" altLang="en-US" sz="6000">
                <a:latin typeface="MS PGothic" panose="020B0600070205080204" pitchFamily="34" charset="-128"/>
                <a:ea typeface="MS PGothic" panose="020B0600070205080204" pitchFamily="34" charset="-128"/>
              </a:rPr>
              <a:t>障害児支援の基本姿勢</a:t>
            </a:r>
            <a:r>
              <a:rPr lang="en-US" altLang="ja-JP" sz="6000" dirty="0">
                <a:latin typeface="MS PGothic" panose="020B0600070205080204" pitchFamily="34" charset="-128"/>
                <a:ea typeface="MS PGothic" panose="020B0600070205080204" pitchFamily="34" charset="-128"/>
              </a:rPr>
              <a:t>④</a:t>
            </a:r>
          </a:p>
          <a:p>
            <a:pPr marL="981075" indent="-981075" algn="ctr">
              <a:lnSpc>
                <a:spcPct val="110000"/>
              </a:lnSpc>
              <a:buNone/>
            </a:pPr>
            <a:r>
              <a:rPr lang="en-US" altLang="ja-JP" sz="6000" dirty="0">
                <a:latin typeface="MS PGothic" panose="020B0600070205080204" pitchFamily="34" charset="-128"/>
                <a:ea typeface="MS PGothic" panose="020B0600070205080204" pitchFamily="34" charset="-128"/>
              </a:rPr>
              <a:t>〜</a:t>
            </a:r>
            <a:r>
              <a:rPr lang="ja-JP" altLang="en-US" sz="6000">
                <a:latin typeface="MS PGothic" panose="020B0600070205080204" pitchFamily="34" charset="-128"/>
                <a:ea typeface="MS PGothic" panose="020B0600070205080204" pitchFamily="34" charset="-128"/>
              </a:rPr>
              <a:t>障害児支援の特質</a:t>
            </a:r>
            <a:r>
              <a:rPr lang="en-US" altLang="ja-JP" sz="6000" dirty="0">
                <a:latin typeface="MS PGothic" panose="020B0600070205080204" pitchFamily="34" charset="-128"/>
                <a:ea typeface="MS PGothic" panose="020B0600070205080204" pitchFamily="34" charset="-128"/>
              </a:rPr>
              <a:t>〜</a:t>
            </a: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63</a:t>
            </a:fld>
            <a:endParaRPr lang="en-US" altLang="ja-JP" sz="2000" dirty="0">
              <a:solidFill>
                <a:srgbClr val="000000"/>
              </a:solidFill>
            </a:endParaRPr>
          </a:p>
        </p:txBody>
      </p:sp>
    </p:spTree>
    <p:extLst>
      <p:ext uri="{BB962C8B-B14F-4D97-AF65-F5344CB8AC3E}">
        <p14:creationId xmlns:p14="http://schemas.microsoft.com/office/powerpoint/2010/main" val="1899301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7560" y="764704"/>
            <a:ext cx="9889700" cy="5947874"/>
          </a:xfrm>
        </p:spPr>
        <p:txBody>
          <a:bodyPr>
            <a:noAutofit/>
          </a:bodyPr>
          <a:lstStyle/>
          <a:p>
            <a:pPr marL="223838" indent="30163">
              <a:spcBef>
                <a:spcPts val="1200"/>
              </a:spcBef>
              <a:buNone/>
            </a:pPr>
            <a:r>
              <a:rPr lang="ja-JP" altLang="en-US" sz="3000" dirty="0"/>
              <a:t>障害児支援には以下の特徴があり、相談支援の役割は　　とても重要と考えられる</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障害児支援は、児童福祉法の事業と障害者総合福祉法のサービスを包括的に活用すること</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障害児支援は、保護者が契約者であるが、こどもの意向やニーズもしっかり反映すること</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障害児支援は、まだまだセルフプランが多く、障害児相談支援も基本相談がないため入口相談になりにくいこと</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障害児支援は、こども本人はもちろん、保護者やきょうだいを含む家族、関係する地域機関も支援の対象にしていること</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ガイドラインが策定されており、アセスメントや発達支援の視点、個別支援計画や支援プログラムの充実が求められること</a:t>
            </a:r>
            <a:endParaRPr lang="en-US" altLang="ja-JP" sz="2600" dirty="0"/>
          </a:p>
          <a:p>
            <a:pPr marL="673100" indent="-223838">
              <a:spcBef>
                <a:spcPts val="300"/>
              </a:spcBef>
              <a:buNone/>
            </a:pPr>
            <a:r>
              <a:rPr lang="ja-JP" altLang="en-US" sz="2600" dirty="0"/>
              <a:t>・</a:t>
            </a:r>
            <a:r>
              <a:rPr lang="en-US" altLang="ja-JP" sz="2600" dirty="0"/>
              <a:t> </a:t>
            </a:r>
            <a:r>
              <a:rPr lang="ja-JP" altLang="en-US" sz="2600" dirty="0"/>
              <a:t>短期間で移り変わるライフステージを意識して、揺れ動く保護者こどもの心情への寄り添い、途切れない縦横の連携が必要である</a:t>
            </a:r>
            <a:endParaRPr lang="ja-JP" altLang="en-US" sz="2800" dirty="0"/>
          </a:p>
        </p:txBody>
      </p:sp>
      <p:sp>
        <p:nvSpPr>
          <p:cNvPr id="5" name="スライド番号プレースホルダー 9">
            <a:extLst>
              <a:ext uri="{FF2B5EF4-FFF2-40B4-BE49-F238E27FC236}">
                <a16:creationId xmlns:a16="http://schemas.microsoft.com/office/drawing/2014/main" id="{405E1B8A-4345-D0D8-D8C5-6BBC96E41FF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64</a:t>
            </a:fld>
            <a:endParaRPr lang="en-US" altLang="ja-JP" sz="2000" dirty="0">
              <a:solidFill>
                <a:srgbClr val="000000"/>
              </a:solidFill>
            </a:endParaRPr>
          </a:p>
        </p:txBody>
      </p:sp>
      <p:sp>
        <p:nvSpPr>
          <p:cNvPr id="7" name="タイトル 1">
            <a:extLst>
              <a:ext uri="{FF2B5EF4-FFF2-40B4-BE49-F238E27FC236}">
                <a16:creationId xmlns:a16="http://schemas.microsoft.com/office/drawing/2014/main" id="{46EA3D23-B153-BE47-43F3-CB668F6D9687}"/>
              </a:ext>
            </a:extLst>
          </p:cNvPr>
          <p:cNvSpPr>
            <a:spLocks noGrp="1"/>
          </p:cNvSpPr>
          <p:nvPr>
            <p:ph type="title"/>
          </p:nvPr>
        </p:nvSpPr>
        <p:spPr>
          <a:xfrm>
            <a:off x="681037" y="116632"/>
            <a:ext cx="8543925" cy="721486"/>
          </a:xfrm>
        </p:spPr>
        <p:txBody>
          <a:bodyPr>
            <a:noAutofit/>
          </a:bodyPr>
          <a:lstStyle/>
          <a:p>
            <a:pPr algn="ctr"/>
            <a:r>
              <a:rPr lang="ja-JP" altLang="en-US" sz="4800" u="sng"/>
              <a:t>ポイント</a:t>
            </a:r>
            <a:endParaRPr lang="ja-JP" altLang="en-US" sz="4800" u="sng" dirty="0"/>
          </a:p>
        </p:txBody>
      </p:sp>
    </p:spTree>
    <p:extLst>
      <p:ext uri="{BB962C8B-B14F-4D97-AF65-F5344CB8AC3E}">
        <p14:creationId xmlns:p14="http://schemas.microsoft.com/office/powerpoint/2010/main" val="340753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64191" y="156731"/>
            <a:ext cx="9906001" cy="574017"/>
          </a:xfrm>
          <a:prstGeom prst="rect">
            <a:avLst/>
          </a:prstGeom>
          <a:noFill/>
          <a:ln w="9525">
            <a:noFill/>
            <a:miter lim="800000"/>
            <a:headEnd/>
            <a:tailEnd/>
          </a:ln>
        </p:spPr>
        <p:txBody>
          <a:bodyPr lIns="84368" tIns="42186" rIns="84368" bIns="42186"/>
          <a:lstStyle/>
          <a:p>
            <a:pPr marL="584200" indent="-584200" algn="ctr">
              <a:lnSpc>
                <a:spcPct val="90000"/>
              </a:lnSpc>
              <a:spcBef>
                <a:spcPct val="20000"/>
              </a:spcBef>
            </a:pPr>
            <a:r>
              <a:rPr lang="ja-JP" altLang="en-US" sz="3600" u="sng" spc="-100">
                <a:solidFill>
                  <a:srgbClr val="000000"/>
                </a:solidFill>
              </a:rPr>
              <a:t>①</a:t>
            </a:r>
            <a:r>
              <a:rPr lang="en-US" altLang="ja-JP" sz="3600" u="sng" spc="-100" dirty="0">
                <a:solidFill>
                  <a:srgbClr val="000000"/>
                </a:solidFill>
              </a:rPr>
              <a:t> </a:t>
            </a:r>
            <a:r>
              <a:rPr lang="ja-JP" altLang="en-US" sz="3600" u="sng"/>
              <a:t>障害児支援は、児童福祉法の事業と障害者　総合福祉法のサービスを包括的に活用すること</a:t>
            </a:r>
            <a:endParaRPr lang="en-US" altLang="ja-JP" sz="3600" u="sng" spc="-100" dirty="0">
              <a:solidFill>
                <a:srgbClr val="000000"/>
              </a:solidFill>
            </a:endParaRPr>
          </a:p>
        </p:txBody>
      </p:sp>
      <p:sp>
        <p:nvSpPr>
          <p:cNvPr id="5" name="Rectangle 1"/>
          <p:cNvSpPr>
            <a:spLocks noChangeArrowheads="1"/>
          </p:cNvSpPr>
          <p:nvPr/>
        </p:nvSpPr>
        <p:spPr bwMode="auto">
          <a:xfrm>
            <a:off x="31658" y="1281491"/>
            <a:ext cx="9777620" cy="1559533"/>
          </a:xfrm>
          <a:prstGeom prst="rect">
            <a:avLst/>
          </a:prstGeom>
          <a:noFill/>
          <a:ln w="9525">
            <a:noFill/>
            <a:miter lim="800000"/>
            <a:headEnd/>
            <a:tailEnd/>
          </a:ln>
        </p:spPr>
        <p:txBody>
          <a:bodyPr wrap="square" anchor="t" anchorCtr="0">
            <a:noAutofit/>
          </a:bodyPr>
          <a:lstStyle/>
          <a:p>
            <a:pPr marL="623888" indent="-265113">
              <a:spcBef>
                <a:spcPts val="600"/>
              </a:spcBef>
            </a:pPr>
            <a:r>
              <a:rPr lang="ja-JP" altLang="en-US" sz="2400">
                <a:solidFill>
                  <a:srgbClr val="0432FF"/>
                </a:solidFill>
              </a:rPr>
              <a:t>⇒</a:t>
            </a:r>
            <a:r>
              <a:rPr lang="en-US" altLang="ja-JP" sz="2400" dirty="0">
                <a:solidFill>
                  <a:srgbClr val="0432FF"/>
                </a:solidFill>
              </a:rPr>
              <a:t> </a:t>
            </a:r>
            <a:r>
              <a:rPr lang="ja-JP" altLang="en-US" sz="2400">
                <a:solidFill>
                  <a:srgbClr val="0432FF"/>
                </a:solidFill>
              </a:rPr>
              <a:t>障害児支援は、他の子ども一般施策と同等に「児童福祉法」に位置づけられている。</a:t>
            </a:r>
            <a:r>
              <a:rPr lang="en-US" altLang="ja-JP" sz="2400" dirty="0">
                <a:solidFill>
                  <a:srgbClr val="0432FF"/>
                </a:solidFill>
              </a:rPr>
              <a:t> </a:t>
            </a:r>
            <a:r>
              <a:rPr lang="ja-JP" altLang="en-US" sz="2400">
                <a:solidFill>
                  <a:srgbClr val="0432FF"/>
                </a:solidFill>
              </a:rPr>
              <a:t>「子ども」としての権利を理解し、子ども一般施策と乖離することなく事業展開すること（インクルージョン）が重要。加えて、将来を見据えた息の長い継続支援が必要。</a:t>
            </a:r>
          </a:p>
          <a:p>
            <a:pPr marL="539750" indent="-539750">
              <a:spcBef>
                <a:spcPts val="1200"/>
              </a:spcBef>
            </a:pPr>
            <a:endParaRPr lang="en-US" altLang="ja-JP" sz="3600" dirty="0">
              <a:latin typeface="ＭＳ Ｐゴシック" panose="020B0600070205080204" pitchFamily="50" charset="-128"/>
              <a:cs typeface="HG丸ｺﾞｼｯｸM-PRO" pitchFamily="50" charset="-128"/>
            </a:endParaRPr>
          </a:p>
        </p:txBody>
      </p:sp>
      <p:graphicFrame>
        <p:nvGraphicFramePr>
          <p:cNvPr id="4" name="表 3">
            <a:extLst>
              <a:ext uri="{FF2B5EF4-FFF2-40B4-BE49-F238E27FC236}">
                <a16:creationId xmlns:a16="http://schemas.microsoft.com/office/drawing/2014/main" id="{7D2A8150-D2BE-8042-A60E-DB84B1BDD615}"/>
              </a:ext>
            </a:extLst>
          </p:cNvPr>
          <p:cNvGraphicFramePr>
            <a:graphicFrameLocks noGrp="1"/>
          </p:cNvGraphicFramePr>
          <p:nvPr>
            <p:extLst>
              <p:ext uri="{D42A27DB-BD31-4B8C-83A1-F6EECF244321}">
                <p14:modId xmlns:p14="http://schemas.microsoft.com/office/powerpoint/2010/main" val="2840235659"/>
              </p:ext>
            </p:extLst>
          </p:nvPr>
        </p:nvGraphicFramePr>
        <p:xfrm>
          <a:off x="665126" y="2916356"/>
          <a:ext cx="8575748" cy="3784628"/>
        </p:xfrm>
        <a:graphic>
          <a:graphicData uri="http://schemas.openxmlformats.org/drawingml/2006/table">
            <a:tbl>
              <a:tblPr/>
              <a:tblGrid>
                <a:gridCol w="1751685">
                  <a:extLst>
                    <a:ext uri="{9D8B030D-6E8A-4147-A177-3AD203B41FA5}">
                      <a16:colId xmlns:a16="http://schemas.microsoft.com/office/drawing/2014/main" val="1728874554"/>
                    </a:ext>
                  </a:extLst>
                </a:gridCol>
                <a:gridCol w="3081276">
                  <a:extLst>
                    <a:ext uri="{9D8B030D-6E8A-4147-A177-3AD203B41FA5}">
                      <a16:colId xmlns:a16="http://schemas.microsoft.com/office/drawing/2014/main" val="945907286"/>
                    </a:ext>
                  </a:extLst>
                </a:gridCol>
                <a:gridCol w="3742787">
                  <a:extLst>
                    <a:ext uri="{9D8B030D-6E8A-4147-A177-3AD203B41FA5}">
                      <a16:colId xmlns:a16="http://schemas.microsoft.com/office/drawing/2014/main" val="323306620"/>
                    </a:ext>
                  </a:extLst>
                </a:gridCol>
              </a:tblGrid>
              <a:tr h="429286">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r>
                        <a:rPr kumimoji="1" lang="ja-JP" altLang="en-US" sz="2400"/>
                        <a:t>事業内容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a:t>根拠法令</a:t>
                      </a:r>
                    </a:p>
                  </a:txBody>
                  <a:tcPr anchor="ctr" anchorCtr="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8069694"/>
                  </a:ext>
                </a:extLst>
              </a:tr>
              <a:tr h="1459574">
                <a:tc rowSpan="2">
                  <a:txBody>
                    <a:bodyPr/>
                    <a:lstStyle/>
                    <a:p>
                      <a:pPr algn="ctr"/>
                      <a:r>
                        <a:rPr kumimoji="1" lang="ja-JP" altLang="en-US" sz="2400"/>
                        <a:t>子ども</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FFC000"/>
                    </a:solidFill>
                  </a:tcPr>
                </a:tc>
                <a:tc>
                  <a:txBody>
                    <a:bodyPr/>
                    <a:lstStyle/>
                    <a:p>
                      <a:pPr algn="ctr"/>
                      <a:r>
                        <a:rPr kumimoji="1" lang="ja-JP" altLang="en-US" sz="2400"/>
                        <a:t>子ども固有の事業</a:t>
                      </a:r>
                      <a:br>
                        <a:rPr kumimoji="1" lang="en-US" altLang="ja-JP" sz="2400" dirty="0"/>
                      </a:br>
                      <a:r>
                        <a:rPr kumimoji="1" lang="ja-JP" altLang="en-US" sz="1800"/>
                        <a:t>（通所支援（訪問支援含む）、入所支援、相談支援）</a:t>
                      </a: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2400" u="sng">
                          <a:solidFill>
                            <a:srgbClr val="FF0000"/>
                          </a:solidFill>
                        </a:rPr>
                        <a:t>児童福祉法</a:t>
                      </a:r>
                      <a:endParaRPr kumimoji="1" lang="en-US" altLang="ja-JP" sz="1800" u="sng" dirty="0">
                        <a:solidFill>
                          <a:srgbClr val="FF0000"/>
                        </a:solidFill>
                      </a:endParaRPr>
                    </a:p>
                    <a:p>
                      <a:pPr algn="ctr"/>
                      <a:r>
                        <a:rPr kumimoji="1" lang="ja-JP" altLang="en-US" sz="1800"/>
                        <a:t>（子供の権利を護り、保護者の一義的責務、公的責務も果たしつつ子どもの最善の利益を優先。発達保障、養護、健全育成等の視点）</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0943267"/>
                  </a:ext>
                </a:extLst>
              </a:tr>
              <a:tr h="441747">
                <a:tc vMerge="1">
                  <a:txBody>
                    <a:bodyPr/>
                    <a:lstStyle/>
                    <a:p>
                      <a:endParaRPr kumimoji="1" lang="ja-JP" altLang="en-US"/>
                    </a:p>
                  </a:txBody>
                  <a:tcPr/>
                </a:tc>
                <a:tc rowSpan="2">
                  <a:txBody>
                    <a:bodyPr/>
                    <a:lstStyle/>
                    <a:p>
                      <a:pPr algn="ctr"/>
                      <a:r>
                        <a:rPr kumimoji="1" lang="ja-JP" altLang="en-US" sz="2400"/>
                        <a:t>者と共通の事業</a:t>
                      </a:r>
                      <a:endParaRPr kumimoji="1" lang="en-US" altLang="ja-JP" sz="1800" dirty="0"/>
                    </a:p>
                    <a:p>
                      <a:pPr algn="ctr"/>
                      <a:r>
                        <a:rPr kumimoji="1" lang="ja-JP" altLang="en-US" sz="1800"/>
                        <a:t>（訪問系、短期入所、地域生活支援事業等）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3">
                  <a:txBody>
                    <a:bodyPr/>
                    <a:lstStyle/>
                    <a:p>
                      <a:pPr algn="ctr"/>
                      <a:r>
                        <a:rPr kumimoji="1" lang="ja-JP" altLang="en-US" sz="2400" u="sng">
                          <a:solidFill>
                            <a:srgbClr val="FF0000"/>
                          </a:solidFill>
                        </a:rPr>
                        <a:t>障害者総合支援法</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4848163"/>
                  </a:ext>
                </a:extLst>
              </a:tr>
              <a:tr h="502683">
                <a:tc rowSpan="2">
                  <a:txBody>
                    <a:bodyPr/>
                    <a:lstStyle/>
                    <a:p>
                      <a:pPr algn="ctr"/>
                      <a:r>
                        <a:rPr kumimoji="1" lang="ja-JP" altLang="en-US" sz="2400"/>
                        <a:t>大人</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3FE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24065797"/>
                  </a:ext>
                </a:extLst>
              </a:tr>
              <a:tr h="767108">
                <a:tc vMerge="1">
                  <a:txBody>
                    <a:bodyPr/>
                    <a:lstStyle/>
                    <a:p>
                      <a:pPr algn="ctr"/>
                      <a:endParaRPr kumimoji="1" lang="ja-JP" altLang="en-US" sz="240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73FEFF"/>
                    </a:solidFill>
                  </a:tcPr>
                </a:tc>
                <a:tc>
                  <a:txBody>
                    <a:bodyPr/>
                    <a:lstStyle/>
                    <a:p>
                      <a:pPr algn="ctr"/>
                      <a:r>
                        <a:rPr kumimoji="1" lang="ja-JP" altLang="en-US" sz="2400"/>
                        <a:t>者固有の事業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1293344"/>
                  </a:ext>
                </a:extLst>
              </a:tr>
            </a:tbl>
          </a:graphicData>
        </a:graphic>
      </p:graphicFrame>
      <p:sp>
        <p:nvSpPr>
          <p:cNvPr id="6" name="スライド番号プレースホルダー 9">
            <a:extLst>
              <a:ext uri="{FF2B5EF4-FFF2-40B4-BE49-F238E27FC236}">
                <a16:creationId xmlns:a16="http://schemas.microsoft.com/office/drawing/2014/main" id="{6FB44D4B-E800-7B1C-34A7-AF97B6C8DC6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65</a:t>
            </a:fld>
            <a:endParaRPr lang="en-US" altLang="ja-JP" sz="2000" dirty="0">
              <a:solidFill>
                <a:srgbClr val="000000"/>
              </a:solidFill>
            </a:endParaRPr>
          </a:p>
        </p:txBody>
      </p:sp>
    </p:spTree>
    <p:extLst>
      <p:ext uri="{BB962C8B-B14F-4D97-AF65-F5344CB8AC3E}">
        <p14:creationId xmlns:p14="http://schemas.microsoft.com/office/powerpoint/2010/main" val="39779547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190687"/>
            <a:ext cx="9705527" cy="1020575"/>
          </a:xfrm>
          <a:prstGeom prst="rect">
            <a:avLst/>
          </a:prstGeom>
          <a:noFill/>
          <a:ln w="9525">
            <a:noFill/>
            <a:miter lim="800000"/>
            <a:headEnd/>
            <a:tailEnd/>
          </a:ln>
        </p:spPr>
        <p:txBody>
          <a:bodyPr lIns="84368" tIns="42186" rIns="84368" bIns="42186"/>
          <a:lstStyle/>
          <a:p>
            <a:pPr algn="ctr">
              <a:lnSpc>
                <a:spcPct val="80000"/>
              </a:lnSpc>
              <a:spcBef>
                <a:spcPct val="20000"/>
              </a:spcBef>
            </a:pPr>
            <a:r>
              <a:rPr lang="en-US" altLang="ja-JP" sz="3600" u="sng" spc="-100" dirty="0">
                <a:solidFill>
                  <a:srgbClr val="000000"/>
                </a:solidFill>
              </a:rPr>
              <a:t>② </a:t>
            </a:r>
            <a:r>
              <a:rPr lang="ja-JP" altLang="en-US" sz="3600" u="sng"/>
              <a:t>障害児支援は、保護者が契約者であるが、</a:t>
            </a:r>
            <a:endParaRPr lang="en-US" altLang="ja-JP" sz="3600" u="sng" dirty="0"/>
          </a:p>
          <a:p>
            <a:pPr algn="ctr">
              <a:lnSpc>
                <a:spcPct val="80000"/>
              </a:lnSpc>
              <a:spcBef>
                <a:spcPct val="20000"/>
              </a:spcBef>
            </a:pPr>
            <a:r>
              <a:rPr lang="ja-JP" altLang="en-US" sz="3600"/>
              <a:t>　　　</a:t>
            </a:r>
            <a:r>
              <a:rPr lang="ja-JP" altLang="en-US" sz="3600" u="sng"/>
              <a:t>こどもの意向やニーズもしっかり反映すること</a:t>
            </a:r>
            <a:endParaRPr lang="en-US" altLang="ja-JP" sz="3600" u="sng" spc="-100" dirty="0">
              <a:solidFill>
                <a:srgbClr val="000000"/>
              </a:solidFill>
            </a:endParaRPr>
          </a:p>
        </p:txBody>
      </p:sp>
      <p:sp>
        <p:nvSpPr>
          <p:cNvPr id="5" name="Rectangle 1"/>
          <p:cNvSpPr>
            <a:spLocks noChangeArrowheads="1"/>
          </p:cNvSpPr>
          <p:nvPr/>
        </p:nvSpPr>
        <p:spPr bwMode="auto">
          <a:xfrm>
            <a:off x="200471" y="1484784"/>
            <a:ext cx="9505056" cy="4464496"/>
          </a:xfrm>
          <a:prstGeom prst="rect">
            <a:avLst/>
          </a:prstGeom>
          <a:noFill/>
          <a:ln w="9525">
            <a:noFill/>
            <a:miter lim="800000"/>
            <a:headEnd/>
            <a:tailEnd/>
          </a:ln>
        </p:spPr>
        <p:txBody>
          <a:bodyPr wrap="square" anchor="t" anchorCtr="0">
            <a:noAutofit/>
          </a:bodyPr>
          <a:lstStyle/>
          <a:p>
            <a:pPr marL="403225" indent="-403225">
              <a:spcBef>
                <a:spcPts val="1200"/>
              </a:spcBef>
            </a:pPr>
            <a:r>
              <a:rPr lang="ja-JP" altLang="en-US" sz="3200">
                <a:latin typeface="ＭＳ Ｐゴシック" panose="020B0600070205080204" pitchFamily="50" charset="-128"/>
                <a:cs typeface="HG丸ｺﾞｼｯｸM-PRO" pitchFamily="50" charset="-128"/>
              </a:rPr>
              <a:t>◎障害児支援の給付申請、契約者は「保護者」となっている。</a:t>
            </a:r>
            <a:endParaRPr lang="en-US" altLang="ja-JP" sz="3200" dirty="0">
              <a:latin typeface="ＭＳ Ｐゴシック" panose="020B0600070205080204" pitchFamily="50" charset="-128"/>
              <a:cs typeface="HG丸ｺﾞｼｯｸM-PRO" pitchFamily="50" charset="-128"/>
            </a:endParaRPr>
          </a:p>
          <a:p>
            <a:pPr marL="581025" indent="-581025">
              <a:spcBef>
                <a:spcPts val="60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児発管は、給付申請者である「保護者」の意向を中心に聞いていく　ことになる。故に子どもよりも保護者のニーズが前面に出やすい。</a:t>
            </a:r>
            <a:endParaRPr lang="en-US" altLang="ja-JP" sz="2400" dirty="0">
              <a:solidFill>
                <a:srgbClr val="0432FF"/>
              </a:solidFill>
              <a:latin typeface="ＭＳ Ｐゴシック" panose="020B0600070205080204" pitchFamily="50" charset="-128"/>
              <a:cs typeface="HG丸ｺﾞｼｯｸM-PRO" pitchFamily="50" charset="-128"/>
            </a:endParaRPr>
          </a:p>
          <a:p>
            <a:pPr marL="581025" indent="-581025">
              <a:spcBef>
                <a:spcPts val="0"/>
              </a:spcBef>
            </a:pPr>
            <a:r>
              <a:rPr lang="ja-JP" altLang="en-US" sz="2400">
                <a:solidFill>
                  <a:srgbClr val="0432FF"/>
                </a:solidFill>
                <a:latin typeface="ＭＳ Ｐゴシック" panose="020B0600070205080204" pitchFamily="50" charset="-128"/>
                <a:cs typeface="HG丸ｺﾞｼｯｸM-PRO" pitchFamily="50" charset="-128"/>
              </a:rPr>
              <a:t>　</a:t>
            </a:r>
            <a:r>
              <a:rPr lang="en-US" altLang="ja-JP" sz="2400" dirty="0">
                <a:solidFill>
                  <a:srgbClr val="0432FF"/>
                </a:solidFill>
                <a:latin typeface="ＭＳ Ｐゴシック" panose="020B0600070205080204" pitchFamily="50" charset="-128"/>
                <a:cs typeface="HG丸ｺﾞｼｯｸM-PRO" pitchFamily="50" charset="-128"/>
              </a:rPr>
              <a:t>※  </a:t>
            </a:r>
            <a:r>
              <a:rPr lang="ja-JP" altLang="en-US" sz="2400">
                <a:solidFill>
                  <a:srgbClr val="0432FF"/>
                </a:solidFill>
                <a:latin typeface="ＭＳ Ｐゴシック" panose="020B0600070205080204" pitchFamily="50" charset="-128"/>
                <a:cs typeface="HG丸ｺﾞｼｯｸM-PRO" pitchFamily="50" charset="-128"/>
              </a:rPr>
              <a:t>指定基準では、ニーズ調査や個別支援計画の説明・同意等は　　「</a:t>
            </a:r>
            <a:r>
              <a:rPr lang="ja-JP" altLang="en-US" sz="2400" u="sng">
                <a:solidFill>
                  <a:srgbClr val="0432FF"/>
                </a:solidFill>
                <a:latin typeface="ＭＳ Ｐゴシック" panose="020B0600070205080204" pitchFamily="50" charset="-128"/>
                <a:cs typeface="HG丸ｺﾞｼｯｸM-PRO" pitchFamily="50" charset="-128"/>
              </a:rPr>
              <a:t>給付決定保護者</a:t>
            </a:r>
            <a:r>
              <a:rPr lang="ja-JP" altLang="en-US" sz="2400">
                <a:solidFill>
                  <a:srgbClr val="0432FF"/>
                </a:solidFill>
                <a:latin typeface="ＭＳ Ｐゴシック" panose="020B0600070205080204" pitchFamily="50" charset="-128"/>
                <a:cs typeface="HG丸ｺﾞｼｯｸM-PRO" pitchFamily="50" charset="-128"/>
              </a:rPr>
              <a:t>及び</a:t>
            </a:r>
            <a:r>
              <a:rPr lang="ja-JP" altLang="en-US" sz="2400" u="sng">
                <a:solidFill>
                  <a:srgbClr val="0432FF"/>
                </a:solidFill>
                <a:latin typeface="ＭＳ Ｐゴシック" panose="020B0600070205080204" pitchFamily="50" charset="-128"/>
                <a:cs typeface="HG丸ｺﾞｼｯｸM-PRO" pitchFamily="50" charset="-128"/>
              </a:rPr>
              <a:t>障害児</a:t>
            </a:r>
            <a:r>
              <a:rPr lang="ja-JP" altLang="en-US" sz="2400">
                <a:solidFill>
                  <a:srgbClr val="0432FF"/>
                </a:solidFill>
                <a:latin typeface="ＭＳ Ｐゴシック" panose="020B0600070205080204" pitchFamily="50" charset="-128"/>
                <a:cs typeface="HG丸ｺﾞｼｯｸM-PRO" pitchFamily="50" charset="-128"/>
              </a:rPr>
              <a:t>」に対して行うこととなっている。</a:t>
            </a:r>
            <a:endParaRPr lang="en-US" altLang="ja-JP" sz="2400" dirty="0">
              <a:solidFill>
                <a:srgbClr val="0432FF"/>
              </a:solidFill>
              <a:latin typeface="ＭＳ Ｐゴシック" panose="020B0600070205080204" pitchFamily="50" charset="-128"/>
              <a:cs typeface="HG丸ｺﾞｼｯｸM-PRO" pitchFamily="50" charset="-128"/>
            </a:endParaRPr>
          </a:p>
          <a:p>
            <a:pPr marL="803275" indent="-803275">
              <a:spcBef>
                <a:spcPts val="600"/>
              </a:spcBef>
            </a:pPr>
            <a:r>
              <a:rPr lang="ja-JP" altLang="en-US" sz="2400">
                <a:solidFill>
                  <a:srgbClr val="FF0000"/>
                </a:solidFill>
                <a:latin typeface="ＭＳ Ｐゴシック" panose="020B0600070205080204" pitchFamily="50" charset="-128"/>
                <a:cs typeface="HG丸ｺﾞｼｯｸM-PRO" pitchFamily="50" charset="-128"/>
              </a:rPr>
              <a:t>　⇒　</a:t>
            </a:r>
            <a:r>
              <a:rPr lang="ja-JP" altLang="en-US" sz="2400" u="sng">
                <a:solidFill>
                  <a:srgbClr val="FF0000"/>
                </a:solidFill>
                <a:latin typeface="ＭＳ Ｐゴシック" panose="020B0600070205080204" pitchFamily="50" charset="-128"/>
                <a:cs typeface="HG丸ｺﾞｼｯｸM-PRO" pitchFamily="50" charset="-128"/>
              </a:rPr>
              <a:t>小さい頃から「子ども」を「主体者」として扱っていくことが重要</a:t>
            </a:r>
            <a:r>
              <a:rPr lang="ja-JP" altLang="en-US" sz="2400">
                <a:solidFill>
                  <a:srgbClr val="FF0000"/>
                </a:solidFill>
                <a:latin typeface="ＭＳ Ｐゴシック" panose="020B0600070205080204" pitchFamily="50" charset="-128"/>
                <a:cs typeface="HG丸ｺﾞｼｯｸM-PRO" pitchFamily="50" charset="-128"/>
              </a:rPr>
              <a:t>（支援計画の説明、活動等の決定過程への参画、支援会議への参加等）</a:t>
            </a:r>
            <a:endParaRPr lang="en-US" altLang="ja-JP" sz="2400" dirty="0">
              <a:solidFill>
                <a:srgbClr val="FF0000"/>
              </a:solidFill>
              <a:latin typeface="ＭＳ Ｐゴシック" panose="020B0600070205080204" pitchFamily="50" charset="-128"/>
              <a:cs typeface="HG丸ｺﾞｼｯｸM-PRO" pitchFamily="50" charset="-128"/>
            </a:endParaRPr>
          </a:p>
          <a:p>
            <a:pPr marL="803275" indent="-803275">
              <a:spcBef>
                <a:spcPts val="0"/>
              </a:spcBef>
            </a:pPr>
            <a:r>
              <a:rPr lang="ja-JP" altLang="en-US" sz="2400">
                <a:solidFill>
                  <a:srgbClr val="FF0000"/>
                </a:solidFill>
                <a:latin typeface="ＭＳ Ｐゴシック" panose="020B0600070205080204" pitchFamily="50" charset="-128"/>
                <a:cs typeface="HG丸ｺﾞｼｯｸM-PRO" pitchFamily="50" charset="-128"/>
              </a:rPr>
              <a:t>　⇒　大人は「意思決定支援」</a:t>
            </a:r>
            <a:r>
              <a:rPr lang="en-US" altLang="ja-JP" sz="2400" dirty="0">
                <a:solidFill>
                  <a:srgbClr val="FF0000"/>
                </a:solidFill>
                <a:latin typeface="ＭＳ Ｐゴシック" panose="020B0600070205080204" pitchFamily="50" charset="-128"/>
                <a:cs typeface="HG丸ｺﾞｼｯｸM-PRO" pitchFamily="50" charset="-128"/>
              </a:rPr>
              <a:t>､</a:t>
            </a:r>
            <a:r>
              <a:rPr lang="ja-JP" altLang="en-US" sz="2400">
                <a:solidFill>
                  <a:srgbClr val="FF0000"/>
                </a:solidFill>
                <a:latin typeface="ＭＳ Ｐゴシック" panose="020B0600070205080204" pitchFamily="50" charset="-128"/>
                <a:cs typeface="HG丸ｺﾞｼｯｸM-PRO" pitchFamily="50" charset="-128"/>
              </a:rPr>
              <a:t>子どもは「自由な意見表明の支援」（子どもの権利条約：意見表明権の保障）</a:t>
            </a:r>
            <a:endParaRPr lang="en-US" altLang="ja-JP" sz="2400" dirty="0">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7" name="スライド番号プレースホルダー 9">
            <a:extLst>
              <a:ext uri="{FF2B5EF4-FFF2-40B4-BE49-F238E27FC236}">
                <a16:creationId xmlns:a16="http://schemas.microsoft.com/office/drawing/2014/main" id="{7F3AABF3-E03C-D701-3CC6-6CB470DCE7C5}"/>
              </a:ext>
            </a:extLst>
          </p:cNvPr>
          <p:cNvSpPr txBox="1">
            <a:spLocks/>
          </p:cNvSpPr>
          <p:nvPr/>
        </p:nvSpPr>
        <p:spPr>
          <a:xfrm>
            <a:off x="7594876" y="6510834"/>
            <a:ext cx="2311400" cy="380301"/>
          </a:xfrm>
          <a:prstGeom prst="rect">
            <a:avLst/>
          </a:prstGeom>
        </p:spPr>
        <p:txBody>
          <a:bodyPr vert="horz" lIns="91440" tIns="45720" rIns="91440" bIns="45720" rtlCol="0" anchor="ctr"/>
          <a:lstStyle>
            <a:defPPr>
              <a:defRPr lang="ja-JP"/>
            </a:defPPr>
            <a:lvl1pPr algn="r" rtl="0" fontAlgn="base">
              <a:spcBef>
                <a:spcPct val="0"/>
              </a:spcBef>
              <a:spcAft>
                <a:spcPct val="0"/>
              </a:spcAft>
              <a:defRPr kumimoji="1" sz="1200" kern="1200">
                <a:solidFill>
                  <a:schemeClr val="tx1">
                    <a:tint val="75000"/>
                  </a:schemeClr>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a:lstStyle>
          <a:p>
            <a:pPr>
              <a:defRPr/>
            </a:pPr>
            <a:fld id="{6EF23906-C28C-47DE-8E4F-A94606051E12}" type="slidenum">
              <a:rPr lang="en-US" altLang="ja-JP" sz="2000" smtClean="0">
                <a:solidFill>
                  <a:srgbClr val="000000"/>
                </a:solidFill>
              </a:rPr>
              <a:pPr>
                <a:defRPr/>
              </a:pPr>
              <a:t>66</a:t>
            </a:fld>
            <a:endParaRPr lang="en-US" altLang="ja-JP" sz="2000" dirty="0">
              <a:solidFill>
                <a:srgbClr val="000000"/>
              </a:solidFill>
            </a:endParaRPr>
          </a:p>
        </p:txBody>
      </p:sp>
      <p:sp>
        <p:nvSpPr>
          <p:cNvPr id="9" name="テキスト ボックス 8">
            <a:extLst>
              <a:ext uri="{FF2B5EF4-FFF2-40B4-BE49-F238E27FC236}">
                <a16:creationId xmlns:a16="http://schemas.microsoft.com/office/drawing/2014/main" id="{F847501C-821F-1E6F-D519-B9B2B8379FEA}"/>
              </a:ext>
            </a:extLst>
          </p:cNvPr>
          <p:cNvSpPr txBox="1"/>
          <p:nvPr/>
        </p:nvSpPr>
        <p:spPr>
          <a:xfrm>
            <a:off x="174266" y="5696765"/>
            <a:ext cx="9289032" cy="1077218"/>
          </a:xfrm>
          <a:prstGeom prst="rect">
            <a:avLst/>
          </a:prstGeom>
          <a:noFill/>
        </p:spPr>
        <p:txBody>
          <a:bodyPr wrap="square">
            <a:spAutoFit/>
          </a:bodyPr>
          <a:lstStyle/>
          <a:p>
            <a:pPr marL="403225" indent="-403225">
              <a:spcBef>
                <a:spcPts val="1200"/>
              </a:spcBef>
            </a:pPr>
            <a:r>
              <a:rPr lang="ja-JP" altLang="en-US" sz="3200">
                <a:latin typeface="ＭＳ Ｐゴシック" panose="020B0600070205080204" pitchFamily="50" charset="-128"/>
                <a:cs typeface="HG丸ｺﾞｼｯｸM-PRO" pitchFamily="50" charset="-128"/>
              </a:rPr>
              <a:t>◎障害児支援では、本人だけでなく、保護者やきょうだいなどの家族、地域連携機関も支援対象とする</a:t>
            </a:r>
            <a:endParaRPr lang="en-US" altLang="ja-JP" sz="3200" dirty="0">
              <a:latin typeface="ＭＳ Ｐゴシック" panose="020B0600070205080204" pitchFamily="50" charset="-128"/>
              <a:cs typeface="HG丸ｺﾞｼｯｸM-PRO" pitchFamily="50" charset="-128"/>
            </a:endParaRPr>
          </a:p>
        </p:txBody>
      </p:sp>
    </p:spTree>
    <p:extLst>
      <p:ext uri="{BB962C8B-B14F-4D97-AF65-F5344CB8AC3E}">
        <p14:creationId xmlns:p14="http://schemas.microsoft.com/office/powerpoint/2010/main" val="34898167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82469" y="116632"/>
            <a:ext cx="9541062" cy="988220"/>
          </a:xfrm>
          <a:prstGeom prst="rect">
            <a:avLst/>
          </a:prstGeom>
          <a:noFill/>
          <a:ln w="9525">
            <a:noFill/>
            <a:miter lim="800000"/>
            <a:headEnd/>
            <a:tailEnd/>
          </a:ln>
        </p:spPr>
        <p:txBody>
          <a:bodyPr lIns="84368" tIns="42186" rIns="84368" bIns="42186"/>
          <a:lstStyle/>
          <a:p>
            <a:pPr algn="ctr">
              <a:lnSpc>
                <a:spcPct val="90000"/>
              </a:lnSpc>
              <a:spcBef>
                <a:spcPct val="20000"/>
              </a:spcBef>
            </a:pPr>
            <a:r>
              <a:rPr lang="en-US" altLang="ja-JP" sz="3600" u="sng" dirty="0"/>
              <a:t>③</a:t>
            </a:r>
            <a:r>
              <a:rPr lang="ja-JP" altLang="en-US" sz="3600" u="sng"/>
              <a:t>障害児支援は、まだまだセルフプランが多く、障害児相談支援は入口相談になりにくい</a:t>
            </a:r>
            <a:endParaRPr lang="en-US" altLang="ja-JP" sz="3600" u="sng" dirty="0"/>
          </a:p>
        </p:txBody>
      </p:sp>
      <p:sp>
        <p:nvSpPr>
          <p:cNvPr id="5" name="Rectangle 1"/>
          <p:cNvSpPr>
            <a:spLocks noChangeArrowheads="1"/>
          </p:cNvSpPr>
          <p:nvPr/>
        </p:nvSpPr>
        <p:spPr bwMode="auto">
          <a:xfrm>
            <a:off x="236474" y="1340768"/>
            <a:ext cx="9541062" cy="6021288"/>
          </a:xfrm>
          <a:prstGeom prst="rect">
            <a:avLst/>
          </a:prstGeom>
          <a:noFill/>
          <a:ln w="9525">
            <a:noFill/>
            <a:miter lim="800000"/>
            <a:headEnd/>
            <a:tailEnd/>
          </a:ln>
        </p:spPr>
        <p:txBody>
          <a:bodyPr wrap="square" anchor="t" anchorCtr="0">
            <a:noAutofit/>
          </a:bodyPr>
          <a:lstStyle/>
          <a:p>
            <a:pPr marL="360363" indent="-360363">
              <a:spcBef>
                <a:spcPts val="1200"/>
              </a:spcBef>
            </a:pPr>
            <a:r>
              <a:rPr lang="ja-JP" altLang="en-US" sz="2800" dirty="0">
                <a:latin typeface="ＭＳ Ｐゴシック" panose="020B0600070205080204" pitchFamily="50" charset="-128"/>
                <a:cs typeface="HG丸ｺﾞｼｯｸM-PRO" pitchFamily="50" charset="-128"/>
              </a:rPr>
              <a:t>◎</a:t>
            </a:r>
            <a:r>
              <a:rPr lang="en-US" altLang="ja-JP" sz="2800" dirty="0">
                <a:solidFill>
                  <a:srgbClr val="0432FF"/>
                </a:solidFill>
                <a:latin typeface="ＭＳ Ｐゴシック" panose="020B0600070205080204" pitchFamily="50" charset="-128"/>
                <a:cs typeface="HG丸ｺﾞｼｯｸM-PRO" pitchFamily="50" charset="-128"/>
              </a:rPr>
              <a:t> </a:t>
            </a:r>
            <a:r>
              <a:rPr lang="ja-JP" altLang="en-US" sz="2800" dirty="0">
                <a:solidFill>
                  <a:srgbClr val="0432FF"/>
                </a:solidFill>
                <a:latin typeface="ＭＳ Ｐゴシック" panose="020B0600070205080204" pitchFamily="50" charset="-128"/>
                <a:cs typeface="HG丸ｺﾞｼｯｸM-PRO" pitchFamily="50" charset="-128"/>
              </a:rPr>
              <a:t>まだまだ「セルフプラン」が多く、代替プランを作成していない自治体もある。そのため、支援の総合的な方針がなかったり、アセスメントも保護者の意向が中心になっていたりして子どもの発達や特性等の評価が不十分であることも少なくない。</a:t>
            </a:r>
            <a:endParaRPr lang="en-US" altLang="ja-JP" sz="2800" dirty="0">
              <a:solidFill>
                <a:srgbClr val="0432FF"/>
              </a:solidFill>
              <a:latin typeface="ＭＳ Ｐゴシック" panose="020B0600070205080204" pitchFamily="50" charset="-128"/>
              <a:cs typeface="HG丸ｺﾞｼｯｸM-PRO" pitchFamily="50" charset="-128"/>
            </a:endParaRPr>
          </a:p>
          <a:p>
            <a:pPr marL="676275" indent="-539750">
              <a:spcBef>
                <a:spcPts val="0"/>
              </a:spcBef>
            </a:pPr>
            <a:r>
              <a:rPr lang="ja-JP" altLang="en-US" sz="2400" dirty="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dirty="0">
                <a:solidFill>
                  <a:srgbClr val="FF0000"/>
                </a:solidFill>
                <a:latin typeface="ＭＳ Ｐゴシック" panose="020B0600070205080204" pitchFamily="50" charset="-128"/>
                <a:cs typeface="HG丸ｺﾞｼｯｸM-PRO" pitchFamily="50" charset="-128"/>
              </a:rPr>
              <a:t>「相談支援」と早めにつながり、アセスメントを協働・分担し、情報の共有を図るなど、ケースマネジメント機能を担うことも想定される。</a:t>
            </a:r>
            <a:endParaRPr lang="en-US" altLang="ja-JP" sz="2400" dirty="0">
              <a:solidFill>
                <a:srgbClr val="FF0000"/>
              </a:solidFill>
              <a:latin typeface="ＭＳ Ｐゴシック" panose="020B0600070205080204" pitchFamily="50" charset="-128"/>
              <a:cs typeface="HG丸ｺﾞｼｯｸM-PRO" pitchFamily="50" charset="-128"/>
            </a:endParaRPr>
          </a:p>
          <a:p>
            <a:pPr marL="676275" indent="-539750">
              <a:spcBef>
                <a:spcPts val="0"/>
              </a:spcBef>
            </a:pP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dirty="0">
                <a:solidFill>
                  <a:srgbClr val="FF0000"/>
                </a:solidFill>
                <a:latin typeface="ＭＳ Ｐゴシック" panose="020B0600070205080204" pitchFamily="50" charset="-128"/>
                <a:cs typeface="HG丸ｺﾞｼｯｸM-PRO" pitchFamily="50" charset="-128"/>
              </a:rPr>
              <a:t>令和６年度の報酬改定では、障害児通所支援事業所がセルフプランの児に対する連絡・調整を行うことを報酬で評価</a:t>
            </a:r>
            <a:endParaRPr lang="en-US" altLang="ja-JP" sz="3200" dirty="0">
              <a:solidFill>
                <a:srgbClr val="FF0000"/>
              </a:solidFill>
              <a:latin typeface="ＭＳ Ｐゴシック" panose="020B0600070205080204" pitchFamily="50" charset="-128"/>
              <a:cs typeface="HG丸ｺﾞｼｯｸM-PRO" pitchFamily="50" charset="-128"/>
            </a:endParaRPr>
          </a:p>
          <a:p>
            <a:pPr marL="274638" indent="-274638">
              <a:spcBef>
                <a:spcPts val="1200"/>
              </a:spcBef>
            </a:pPr>
            <a:r>
              <a:rPr lang="ja-JP" altLang="en-US" sz="2800" dirty="0">
                <a:latin typeface="ＭＳ Ｐゴシック" panose="020B0600070205080204" pitchFamily="50" charset="-128"/>
                <a:cs typeface="HG丸ｺﾞｼｯｸM-PRO" pitchFamily="50" charset="-128"/>
              </a:rPr>
              <a:t>◎</a:t>
            </a:r>
            <a:r>
              <a:rPr lang="en-US" altLang="ja-JP" sz="2800" dirty="0">
                <a:latin typeface="ＭＳ Ｐゴシック" panose="020B0600070205080204" pitchFamily="50" charset="-128"/>
                <a:cs typeface="HG丸ｺﾞｼｯｸM-PRO" pitchFamily="50" charset="-128"/>
              </a:rPr>
              <a:t> </a:t>
            </a:r>
            <a:r>
              <a:rPr lang="ja-JP" altLang="en-US" sz="2800" dirty="0">
                <a:latin typeface="ＭＳ Ｐゴシック" panose="020B0600070205080204" pitchFamily="50" charset="-128"/>
                <a:cs typeface="HG丸ｺﾞｼｯｸM-PRO" pitchFamily="50" charset="-128"/>
              </a:rPr>
              <a:t>入所支援利用の場合は、「児童相談所」によって給付決定が行われるため、「障害児相談支援」は介さない</a:t>
            </a:r>
            <a:endParaRPr lang="en-US" altLang="ja-JP" sz="2800" dirty="0">
              <a:latin typeface="ＭＳ Ｐゴシック" panose="020B0600070205080204" pitchFamily="50" charset="-128"/>
              <a:cs typeface="HG丸ｺﾞｼｯｸM-PRO" pitchFamily="50" charset="-128"/>
            </a:endParaRPr>
          </a:p>
          <a:p>
            <a:pPr marL="1025525" indent="-1025525">
              <a:spcBef>
                <a:spcPts val="0"/>
              </a:spcBef>
            </a:pPr>
            <a:r>
              <a:rPr lang="ja-JP" altLang="en-US" sz="2400" dirty="0">
                <a:solidFill>
                  <a:srgbClr val="FF0000"/>
                </a:solidFill>
                <a:latin typeface="ＭＳ Ｐゴシック" panose="020B0600070205080204" pitchFamily="50" charset="-128"/>
                <a:cs typeface="HG丸ｺﾞｼｯｸM-PRO" pitchFamily="50" charset="-128"/>
              </a:rPr>
              <a:t>　　　⇒</a:t>
            </a:r>
            <a:r>
              <a:rPr lang="en-US" altLang="ja-JP" sz="2400" dirty="0">
                <a:solidFill>
                  <a:srgbClr val="FF0000"/>
                </a:solidFill>
                <a:latin typeface="ＭＳ Ｐゴシック" panose="020B0600070205080204" pitchFamily="50" charset="-128"/>
                <a:cs typeface="HG丸ｺﾞｼｯｸM-PRO" pitchFamily="50" charset="-128"/>
              </a:rPr>
              <a:t> </a:t>
            </a:r>
            <a:r>
              <a:rPr lang="ja-JP" altLang="en-US" sz="2400" dirty="0">
                <a:solidFill>
                  <a:srgbClr val="FF0000"/>
                </a:solidFill>
                <a:latin typeface="ＭＳ Ｐゴシック" panose="020B0600070205080204" pitchFamily="50" charset="-128"/>
                <a:cs typeface="HG丸ｺﾞｼｯｸM-PRO" pitchFamily="50" charset="-128"/>
              </a:rPr>
              <a:t>利用児の中には社会的養護家庭は多く含まれている。「児相」との連携や「相談支援事業所」や「子ども家庭総合支援拠点」等との連携による地域移行、家族再統合などの視点が必要</a:t>
            </a:r>
            <a:endParaRPr lang="en-US" altLang="ja-JP" sz="24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F0BB21DD-27D9-B81C-4BDE-06CE97741B81}"/>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67</a:t>
            </a:fld>
            <a:endParaRPr lang="en-US" altLang="ja-JP" sz="2000" dirty="0">
              <a:solidFill>
                <a:srgbClr val="000000"/>
              </a:solidFill>
            </a:endParaRPr>
          </a:p>
        </p:txBody>
      </p:sp>
    </p:spTree>
    <p:extLst>
      <p:ext uri="{BB962C8B-B14F-4D97-AF65-F5344CB8AC3E}">
        <p14:creationId xmlns:p14="http://schemas.microsoft.com/office/powerpoint/2010/main" val="392444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4" y="21412"/>
            <a:ext cx="9744996" cy="6079604"/>
          </a:xfrm>
          <a:prstGeom prst="rect">
            <a:avLst/>
          </a:prstGeom>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3538471" y="6621321"/>
            <a:ext cx="6141425" cy="276999"/>
          </a:xfrm>
          <a:prstGeom prst="rect">
            <a:avLst/>
          </a:prstGeom>
          <a:noFill/>
        </p:spPr>
        <p:txBody>
          <a:bodyPr wrap="none" rtlCol="0">
            <a:spAutoFit/>
          </a:bodyPr>
          <a:lstStyle/>
          <a:p>
            <a:r>
              <a:rPr kumimoji="1" lang="en-US" altLang="ja-JP" dirty="0"/>
              <a:t>【</a:t>
            </a:r>
            <a:r>
              <a:rPr kumimoji="1" lang="ja-JP" altLang="en-US" dirty="0"/>
              <a:t>出典：厚生労働省「第</a:t>
            </a:r>
            <a:r>
              <a:rPr kumimoji="1" lang="en-US" altLang="ja-JP" dirty="0"/>
              <a:t>4</a:t>
            </a:r>
            <a:r>
              <a:rPr kumimoji="1" lang="ja-JP" altLang="en-US" dirty="0"/>
              <a:t>回児童発達支援に関するガイドライン策定委員会」資料に一部加筆</a:t>
            </a:r>
            <a:r>
              <a:rPr kumimoji="1" lang="en-US" altLang="ja-JP" dirty="0"/>
              <a:t>】</a:t>
            </a:r>
            <a:endParaRPr kumimoji="1" lang="ja-JP" altLang="en-US" dirty="0"/>
          </a:p>
        </p:txBody>
      </p:sp>
      <p:sp>
        <p:nvSpPr>
          <p:cNvPr id="16" name="角丸四角形吹き出し 15">
            <a:extLst>
              <a:ext uri="{FF2B5EF4-FFF2-40B4-BE49-F238E27FC236}">
                <a16:creationId xmlns:a16="http://schemas.microsoft.com/office/drawing/2014/main" id="{56A3023D-7B51-B64B-93B1-21E0994C470C}"/>
              </a:ext>
            </a:extLst>
          </p:cNvPr>
          <p:cNvSpPr/>
          <p:nvPr/>
        </p:nvSpPr>
        <p:spPr>
          <a:xfrm rot="10800000">
            <a:off x="718169" y="3397256"/>
            <a:ext cx="1644468" cy="2448272"/>
          </a:xfrm>
          <a:prstGeom prst="wedgeRoundRectCallout">
            <a:avLst>
              <a:gd name="adj1" fmla="val 23698"/>
              <a:gd name="adj2" fmla="val 67347"/>
              <a:gd name="adj3" fmla="val 16667"/>
            </a:avLst>
          </a:prstGeom>
          <a:solidFill>
            <a:schemeClr val="accent6">
              <a:lumMod val="75000"/>
              <a:alpha val="14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68</a:t>
            </a:fld>
            <a:endParaRPr lang="en-US" altLang="ja-JP" sz="2000" dirty="0">
              <a:solidFill>
                <a:srgbClr val="000000"/>
              </a:solidFill>
            </a:endParaRPr>
          </a:p>
        </p:txBody>
      </p:sp>
      <p:grpSp>
        <p:nvGrpSpPr>
          <p:cNvPr id="9" name="グループ化 8">
            <a:extLst>
              <a:ext uri="{FF2B5EF4-FFF2-40B4-BE49-F238E27FC236}">
                <a16:creationId xmlns:a16="http://schemas.microsoft.com/office/drawing/2014/main" id="{BB4096C0-298E-714E-2C01-D31367F6E644}"/>
              </a:ext>
            </a:extLst>
          </p:cNvPr>
          <p:cNvGrpSpPr/>
          <p:nvPr/>
        </p:nvGrpSpPr>
        <p:grpSpPr>
          <a:xfrm>
            <a:off x="3042260" y="4861715"/>
            <a:ext cx="5832550" cy="1645640"/>
            <a:chOff x="3239289" y="5229360"/>
            <a:chExt cx="5832550" cy="1645640"/>
          </a:xfrm>
        </p:grpSpPr>
        <p:cxnSp>
          <p:nvCxnSpPr>
            <p:cNvPr id="10" name="直線矢印コネクタ 9">
              <a:extLst>
                <a:ext uri="{FF2B5EF4-FFF2-40B4-BE49-F238E27FC236}">
                  <a16:creationId xmlns:a16="http://schemas.microsoft.com/office/drawing/2014/main" id="{C35C4737-8C8B-E1D8-260F-703C1779E1C1}"/>
                </a:ext>
              </a:extLst>
            </p:cNvPr>
            <p:cNvCxnSpPr>
              <a:cxnSpLocks/>
            </p:cNvCxnSpPr>
            <p:nvPr/>
          </p:nvCxnSpPr>
          <p:spPr>
            <a:xfrm flipV="1">
              <a:off x="3260124" y="5229360"/>
              <a:ext cx="0" cy="1440000"/>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直線矢印コネクタ 10">
              <a:extLst>
                <a:ext uri="{FF2B5EF4-FFF2-40B4-BE49-F238E27FC236}">
                  <a16:creationId xmlns:a16="http://schemas.microsoft.com/office/drawing/2014/main" id="{C83D1915-979F-84A7-1D59-05C9FB53C854}"/>
                </a:ext>
              </a:extLst>
            </p:cNvPr>
            <p:cNvCxnSpPr>
              <a:cxnSpLocks/>
            </p:cNvCxnSpPr>
            <p:nvPr/>
          </p:nvCxnSpPr>
          <p:spPr>
            <a:xfrm flipV="1">
              <a:off x="6393160" y="5266081"/>
              <a:ext cx="0"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2" name="直線矢印コネクタ 11">
              <a:extLst>
                <a:ext uri="{FF2B5EF4-FFF2-40B4-BE49-F238E27FC236}">
                  <a16:creationId xmlns:a16="http://schemas.microsoft.com/office/drawing/2014/main" id="{ED9112A4-C46F-516E-7E39-24B630532306}"/>
                </a:ext>
              </a:extLst>
            </p:cNvPr>
            <p:cNvCxnSpPr>
              <a:cxnSpLocks/>
            </p:cNvCxnSpPr>
            <p:nvPr/>
          </p:nvCxnSpPr>
          <p:spPr>
            <a:xfrm flipH="1" flipV="1">
              <a:off x="9057456" y="5266081"/>
              <a:ext cx="14383" cy="1403279"/>
            </a:xfrm>
            <a:prstGeom prst="straightConnector1">
              <a:avLst/>
            </a:prstGeom>
            <a:ln w="57150">
              <a:solidFill>
                <a:srgbClr val="E65B5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直線コネクタ 12">
              <a:extLst>
                <a:ext uri="{FF2B5EF4-FFF2-40B4-BE49-F238E27FC236}">
                  <a16:creationId xmlns:a16="http://schemas.microsoft.com/office/drawing/2014/main" id="{0D32311F-8446-A5A3-5178-AF8FDB1B13BD}"/>
                </a:ext>
              </a:extLst>
            </p:cNvPr>
            <p:cNvCxnSpPr>
              <a:cxnSpLocks/>
            </p:cNvCxnSpPr>
            <p:nvPr/>
          </p:nvCxnSpPr>
          <p:spPr>
            <a:xfrm>
              <a:off x="3239289" y="6669360"/>
              <a:ext cx="5832550" cy="0"/>
            </a:xfrm>
            <a:prstGeom prst="line">
              <a:avLst/>
            </a:prstGeom>
            <a:ln w="57150">
              <a:solidFill>
                <a:srgbClr val="E65B50"/>
              </a:solidFill>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BE92245C-B1B0-0832-1CE3-24C6CE4F5901}"/>
                </a:ext>
              </a:extLst>
            </p:cNvPr>
            <p:cNvSpPr/>
            <p:nvPr/>
          </p:nvSpPr>
          <p:spPr>
            <a:xfrm>
              <a:off x="5359046" y="6480066"/>
              <a:ext cx="2100267" cy="394934"/>
            </a:xfrm>
            <a:prstGeom prst="roundRect">
              <a:avLst/>
            </a:prstGeom>
            <a:solidFill>
              <a:srgbClr val="E65B5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a:t>障害児</a:t>
              </a:r>
              <a:r>
                <a:rPr kumimoji="1" lang="ja-JP" altLang="en-US" sz="1400" dirty="0"/>
                <a:t>本人や保護者の参加が望ましい</a:t>
              </a:r>
            </a:p>
          </p:txBody>
        </p:sp>
      </p:grpSp>
      <p:grpSp>
        <p:nvGrpSpPr>
          <p:cNvPr id="6" name="図形グループ 40">
            <a:extLst>
              <a:ext uri="{FF2B5EF4-FFF2-40B4-BE49-F238E27FC236}">
                <a16:creationId xmlns:a16="http://schemas.microsoft.com/office/drawing/2014/main" id="{DBE4D86C-70FD-8546-8570-580097C09B60}"/>
              </a:ext>
            </a:extLst>
          </p:cNvPr>
          <p:cNvGrpSpPr/>
          <p:nvPr/>
        </p:nvGrpSpPr>
        <p:grpSpPr>
          <a:xfrm>
            <a:off x="1456514" y="5589240"/>
            <a:ext cx="2520280" cy="1299073"/>
            <a:chOff x="8716487" y="141168"/>
            <a:chExt cx="1662599" cy="824321"/>
          </a:xfrm>
        </p:grpSpPr>
        <p:sp>
          <p:nvSpPr>
            <p:cNvPr id="7" name="星 32 6">
              <a:extLst>
                <a:ext uri="{FF2B5EF4-FFF2-40B4-BE49-F238E27FC236}">
                  <a16:creationId xmlns:a16="http://schemas.microsoft.com/office/drawing/2014/main" id="{28B3DBC5-1D07-AE44-9ED4-D08D35125B74}"/>
                </a:ext>
              </a:extLst>
            </p:cNvPr>
            <p:cNvSpPr/>
            <p:nvPr/>
          </p:nvSpPr>
          <p:spPr bwMode="auto">
            <a:xfrm>
              <a:off x="8716487" y="141168"/>
              <a:ext cx="1662599" cy="824321"/>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8" name="テキスト ボックス 7">
              <a:extLst>
                <a:ext uri="{FF2B5EF4-FFF2-40B4-BE49-F238E27FC236}">
                  <a16:creationId xmlns:a16="http://schemas.microsoft.com/office/drawing/2014/main" id="{E138F531-D0DC-634C-88B9-B176121DEF4E}"/>
                </a:ext>
              </a:extLst>
            </p:cNvPr>
            <p:cNvSpPr txBox="1"/>
            <p:nvPr/>
          </p:nvSpPr>
          <p:spPr>
            <a:xfrm>
              <a:off x="9005368" y="298471"/>
              <a:ext cx="1084837" cy="634196"/>
            </a:xfrm>
            <a:prstGeom prst="rect">
              <a:avLst/>
            </a:prstGeom>
            <a:noFill/>
          </p:spPr>
          <p:txBody>
            <a:bodyPr wrap="square" rtlCol="0">
              <a:spAutoFit/>
            </a:bodyPr>
            <a:lstStyle/>
            <a:p>
              <a:pPr algn="ctr" defTabSz="914400"/>
              <a:r>
                <a:rPr lang="ja-JP" altLang="en-US" u="sng" spc="-100">
                  <a:solidFill>
                    <a:srgbClr val="FF0000"/>
                  </a:solidFill>
                </a:rPr>
                <a:t>実際には、発達支援の入口として障害児相談　支援が先に関わることは少ないかも知れない</a:t>
              </a:r>
              <a:endParaRPr lang="ja-JP" altLang="en-US" u="sng" spc="-100" dirty="0">
                <a:solidFill>
                  <a:srgbClr val="FF0000"/>
                </a:solidFill>
              </a:endParaRPr>
            </a:p>
          </p:txBody>
        </p:sp>
      </p:grpSp>
      <p:grpSp>
        <p:nvGrpSpPr>
          <p:cNvPr id="25" name="グループ化 24">
            <a:extLst>
              <a:ext uri="{FF2B5EF4-FFF2-40B4-BE49-F238E27FC236}">
                <a16:creationId xmlns:a16="http://schemas.microsoft.com/office/drawing/2014/main" id="{86F8D8DC-F4B4-4753-E42C-643974BF5395}"/>
              </a:ext>
            </a:extLst>
          </p:cNvPr>
          <p:cNvGrpSpPr/>
          <p:nvPr/>
        </p:nvGrpSpPr>
        <p:grpSpPr>
          <a:xfrm>
            <a:off x="6225615" y="2507863"/>
            <a:ext cx="767136" cy="953969"/>
            <a:chOff x="6563542" y="2691055"/>
            <a:chExt cx="596754" cy="1086244"/>
          </a:xfrm>
        </p:grpSpPr>
        <p:sp>
          <p:nvSpPr>
            <p:cNvPr id="26" name="フローチャート: 書類 25">
              <a:extLst>
                <a:ext uri="{FF2B5EF4-FFF2-40B4-BE49-F238E27FC236}">
                  <a16:creationId xmlns:a16="http://schemas.microsoft.com/office/drawing/2014/main" id="{C0158A01-1278-480B-4361-E7BC3FC17F4C}"/>
                </a:ext>
              </a:extLst>
            </p:cNvPr>
            <p:cNvSpPr/>
            <p:nvPr/>
          </p:nvSpPr>
          <p:spPr>
            <a:xfrm>
              <a:off x="6563542" y="2691055"/>
              <a:ext cx="596754" cy="467890"/>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交付</a:t>
              </a:r>
            </a:p>
          </p:txBody>
        </p:sp>
        <p:sp>
          <p:nvSpPr>
            <p:cNvPr id="27" name="矢印: 下 26">
              <a:extLst>
                <a:ext uri="{FF2B5EF4-FFF2-40B4-BE49-F238E27FC236}">
                  <a16:creationId xmlns:a16="http://schemas.microsoft.com/office/drawing/2014/main" id="{2E465E1B-7C21-61C4-F149-2F9616F79A3C}"/>
                </a:ext>
              </a:extLst>
            </p:cNvPr>
            <p:cNvSpPr/>
            <p:nvPr/>
          </p:nvSpPr>
          <p:spPr>
            <a:xfrm rot="10800000">
              <a:off x="6795282" y="3158944"/>
              <a:ext cx="157638" cy="61835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grpSp>
      <p:sp>
        <p:nvSpPr>
          <p:cNvPr id="28" name="フローチャート: 書類 27">
            <a:extLst>
              <a:ext uri="{FF2B5EF4-FFF2-40B4-BE49-F238E27FC236}">
                <a16:creationId xmlns:a16="http://schemas.microsoft.com/office/drawing/2014/main" id="{F45418AC-7B30-4930-0E81-90047FB77B15}"/>
              </a:ext>
            </a:extLst>
          </p:cNvPr>
          <p:cNvSpPr/>
          <p:nvPr/>
        </p:nvSpPr>
        <p:spPr>
          <a:xfrm>
            <a:off x="3275266" y="3690031"/>
            <a:ext cx="643856" cy="380523"/>
          </a:xfrm>
          <a:prstGeom prst="flowChart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交付</a:t>
            </a:r>
          </a:p>
        </p:txBody>
      </p:sp>
      <p:sp>
        <p:nvSpPr>
          <p:cNvPr id="29" name="矢印: 下 28">
            <a:extLst>
              <a:ext uri="{FF2B5EF4-FFF2-40B4-BE49-F238E27FC236}">
                <a16:creationId xmlns:a16="http://schemas.microsoft.com/office/drawing/2014/main" id="{F7956E6E-B6DD-F6AF-7C8F-0C7072090BC0}"/>
              </a:ext>
            </a:extLst>
          </p:cNvPr>
          <p:cNvSpPr/>
          <p:nvPr/>
        </p:nvSpPr>
        <p:spPr>
          <a:xfrm>
            <a:off x="3475781" y="3271733"/>
            <a:ext cx="154670" cy="410877"/>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89613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4572" y="765046"/>
            <a:ext cx="9650615" cy="6036776"/>
          </a:xfrm>
          <a:prstGeom prst="rect">
            <a:avLst/>
          </a:prstGeom>
        </p:spPr>
        <p:txBody>
          <a:bodyPr wrap="square">
            <a:noAutofit/>
          </a:bodyPr>
          <a:lstStyle/>
          <a:p>
            <a:pPr marL="228600" indent="-228600"/>
            <a:r>
              <a:rPr lang="ja-JP" altLang="en-US" sz="2800" dirty="0">
                <a:solidFill>
                  <a:srgbClr val="000000"/>
                </a:solidFill>
                <a:effectLst/>
                <a:latin typeface="Helvetica" pitchFamily="2" charset="0"/>
              </a:rPr>
              <a:t>・</a:t>
            </a:r>
            <a:r>
              <a:rPr lang="en-US" altLang="ja-JP" sz="2800" dirty="0">
                <a:solidFill>
                  <a:srgbClr val="000000"/>
                </a:solidFill>
                <a:effectLst/>
                <a:latin typeface="Helvetica" pitchFamily="2" charset="0"/>
              </a:rPr>
              <a:t> </a:t>
            </a:r>
            <a:r>
              <a:rPr lang="ja-JP" altLang="en-US" sz="2800" dirty="0">
                <a:solidFill>
                  <a:srgbClr val="000000"/>
                </a:solidFill>
                <a:effectLst/>
                <a:latin typeface="Helvetica" pitchFamily="2" charset="0"/>
              </a:rPr>
              <a:t>全てのこどもは大切にされ、基本的な人権が守られ、差別されないこと</a:t>
            </a: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全てのこどもは、大事に育てられ、生活が守られ、愛され、保護される権利が守られ、平等に教育を受けられること</a:t>
            </a: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年齢や発達の程度により、自分に直接関係することに意見を言えたり、社会の様々な活動に参加できること</a:t>
            </a: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全てのこどもは年齢や発達の程度に応じて、意見が尊重され、こどもの今とこれからにとって最もよいことが優先して考えられること</a:t>
            </a: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子育ては家庭を基本としながら、そのサポートが十分に行われ、家庭で育つことが難しいこどもも、家庭と同様の環境が確保されること</a:t>
            </a:r>
          </a:p>
          <a:p>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家庭や子育てに夢を持ち、喜びを感じられる社会をつくること</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
        <p:nvSpPr>
          <p:cNvPr id="5" name="正方形/長方形 4">
            <a:extLst>
              <a:ext uri="{FF2B5EF4-FFF2-40B4-BE49-F238E27FC236}">
                <a16:creationId xmlns:a16="http://schemas.microsoft.com/office/drawing/2014/main" id="{9A00592A-CE86-2C90-B979-CEE568771D48}"/>
              </a:ext>
            </a:extLst>
          </p:cNvPr>
          <p:cNvSpPr/>
          <p:nvPr/>
        </p:nvSpPr>
        <p:spPr>
          <a:xfrm>
            <a:off x="127692" y="40959"/>
            <a:ext cx="9650615" cy="800219"/>
          </a:xfrm>
          <a:prstGeom prst="rect">
            <a:avLst/>
          </a:prstGeom>
        </p:spPr>
        <p:txBody>
          <a:bodyPr wrap="square">
            <a:spAutoFit/>
          </a:bodyPr>
          <a:lstStyle/>
          <a:p>
            <a:pPr algn="ctr" fontAlgn="base">
              <a:spcBef>
                <a:spcPct val="0"/>
              </a:spcBef>
              <a:spcAft>
                <a:spcPct val="0"/>
              </a:spcAft>
            </a:pPr>
            <a:r>
              <a:rPr lang="ja-JP" altLang="en-US" sz="3600" u="sng">
                <a:latin typeface="+mn-ea"/>
              </a:rPr>
              <a:t>（１）こども施策の基本理念</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972465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136524"/>
            <a:ext cx="9906001" cy="1584176"/>
          </a:xfrm>
          <a:prstGeom prst="rect">
            <a:avLst/>
          </a:prstGeom>
          <a:noFill/>
          <a:ln w="9525">
            <a:noFill/>
            <a:miter lim="800000"/>
            <a:headEnd/>
            <a:tailEnd/>
          </a:ln>
        </p:spPr>
        <p:txBody>
          <a:bodyPr lIns="84368" tIns="42186" rIns="84368" bIns="42186"/>
          <a:lstStyle/>
          <a:p>
            <a:pPr marL="669925" indent="-669925" algn="ctr">
              <a:lnSpc>
                <a:spcPct val="90000"/>
              </a:lnSpc>
              <a:spcBef>
                <a:spcPct val="20000"/>
              </a:spcBef>
            </a:pPr>
            <a:r>
              <a:rPr lang="en-US" altLang="ja-JP" sz="4000" u="sng" spc="-100" dirty="0">
                <a:solidFill>
                  <a:srgbClr val="000000"/>
                </a:solidFill>
              </a:rPr>
              <a:t>④</a:t>
            </a:r>
            <a:r>
              <a:rPr lang="ja-JP" altLang="en-US" sz="3600" u="sng"/>
              <a:t>ガイドライン等が策定されており、アセスメントや根拠のある発達支援の視点、個別支援計画や支援プログラムの充実が求められること</a:t>
            </a:r>
            <a:endParaRPr lang="en-US" altLang="ja-JP" sz="3600" u="sng" dirty="0"/>
          </a:p>
          <a:p>
            <a:pPr algn="ctr">
              <a:lnSpc>
                <a:spcPct val="90000"/>
              </a:lnSpc>
              <a:spcBef>
                <a:spcPct val="20000"/>
              </a:spcBef>
            </a:pPr>
            <a:endParaRPr lang="en-US" altLang="ja-JP" sz="4000" u="sng" spc="-100" dirty="0">
              <a:solidFill>
                <a:srgbClr val="000000"/>
              </a:solidFill>
            </a:endParaRPr>
          </a:p>
        </p:txBody>
      </p:sp>
      <p:sp>
        <p:nvSpPr>
          <p:cNvPr id="5" name="Rectangle 1"/>
          <p:cNvSpPr>
            <a:spLocks noChangeArrowheads="1"/>
          </p:cNvSpPr>
          <p:nvPr/>
        </p:nvSpPr>
        <p:spPr bwMode="auto">
          <a:xfrm>
            <a:off x="136240" y="1850206"/>
            <a:ext cx="9633520" cy="1152128"/>
          </a:xfrm>
          <a:prstGeom prst="rect">
            <a:avLst/>
          </a:prstGeom>
          <a:noFill/>
          <a:ln w="9525">
            <a:noFill/>
            <a:miter lim="800000"/>
            <a:headEnd/>
            <a:tailEnd/>
          </a:ln>
        </p:spPr>
        <p:txBody>
          <a:bodyPr wrap="square" anchor="t" anchorCtr="0">
            <a:noAutofit/>
          </a:bodyPr>
          <a:lstStyle/>
          <a:p>
            <a:pPr marL="406400" indent="-406400">
              <a:spcBef>
                <a:spcPts val="1200"/>
              </a:spcBef>
            </a:pPr>
            <a:r>
              <a:rPr lang="ja-JP" altLang="en-US" sz="3200">
                <a:latin typeface="ＭＳ Ｐゴシック" panose="020B0600070205080204" pitchFamily="50" charset="-128"/>
                <a:cs typeface="HG丸ｺﾞｼｯｸM-PRO" pitchFamily="50" charset="-128"/>
              </a:rPr>
              <a:t>◎障害児支援の特徴として、ガイドラインや運営指針等が策定されている。</a:t>
            </a:r>
            <a:endParaRPr lang="en-US" altLang="ja-JP" sz="3200" dirty="0">
              <a:latin typeface="ＭＳ Ｐゴシック" panose="020B0600070205080204" pitchFamily="50" charset="-128"/>
              <a:cs typeface="HG丸ｺﾞｼｯｸM-PRO" pitchFamily="50" charset="-128"/>
            </a:endParaRPr>
          </a:p>
        </p:txBody>
      </p:sp>
      <p:sp>
        <p:nvSpPr>
          <p:cNvPr id="7" name="テキスト ボックス 6">
            <a:extLst>
              <a:ext uri="{FF2B5EF4-FFF2-40B4-BE49-F238E27FC236}">
                <a16:creationId xmlns:a16="http://schemas.microsoft.com/office/drawing/2014/main" id="{925142E5-04CC-6444-9C7C-227506F8DAB1}"/>
              </a:ext>
            </a:extLst>
          </p:cNvPr>
          <p:cNvSpPr txBox="1"/>
          <p:nvPr/>
        </p:nvSpPr>
        <p:spPr>
          <a:xfrm>
            <a:off x="184920" y="2940626"/>
            <a:ext cx="9721080" cy="3570208"/>
          </a:xfrm>
          <a:prstGeom prst="rect">
            <a:avLst/>
          </a:prstGeom>
          <a:noFill/>
        </p:spPr>
        <p:txBody>
          <a:bodyPr wrap="square" rtlCol="0">
            <a:spAutoFit/>
          </a:bodyPr>
          <a:lstStyle/>
          <a:p>
            <a:pPr marL="358775" indent="-358775"/>
            <a:r>
              <a:rPr kumimoji="1" lang="en-US" altLang="ja-JP" sz="2400" dirty="0">
                <a:solidFill>
                  <a:srgbClr val="0432FF"/>
                </a:solidFill>
              </a:rPr>
              <a:t>※</a:t>
            </a:r>
            <a:r>
              <a:rPr kumimoji="1" lang="ja-JP" altLang="en-US" sz="2400">
                <a:solidFill>
                  <a:srgbClr val="0432FF"/>
                </a:solidFill>
              </a:rPr>
              <a:t>　多くの子ども一般施策では、事業運営に関する指針・ガイドラインが策定されている。（例：保育所保育指針、放課後児童クラブ運営指針など）</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ガイドラインでは、基本理念のほか、提供すべき支援内容（発達を促す５領域など）などが規定され、自己評価や利用者満足度調査も義務化され、質の向上に役立てる仕組みが存在する。</a:t>
            </a:r>
            <a:endParaRPr kumimoji="1" lang="en-US" altLang="ja-JP" sz="2400" dirty="0">
              <a:solidFill>
                <a:srgbClr val="0432FF"/>
              </a:solidFill>
            </a:endParaRPr>
          </a:p>
          <a:p>
            <a:pPr marL="358775" indent="-358775"/>
            <a:r>
              <a:rPr kumimoji="1" lang="en-US" altLang="ja-JP" sz="2400" dirty="0">
                <a:solidFill>
                  <a:srgbClr val="0432FF"/>
                </a:solidFill>
              </a:rPr>
              <a:t>※</a:t>
            </a:r>
            <a:r>
              <a:rPr kumimoji="1" lang="ja-JP" altLang="en-US" sz="2400">
                <a:solidFill>
                  <a:srgbClr val="0432FF"/>
                </a:solidFill>
              </a:rPr>
              <a:t>　障害児入所施設の運営指針も策定された。</a:t>
            </a:r>
            <a:endParaRPr kumimoji="1" lang="en-US" altLang="ja-JP" sz="2400" dirty="0">
              <a:solidFill>
                <a:srgbClr val="0432FF"/>
              </a:solidFill>
            </a:endParaRPr>
          </a:p>
          <a:p>
            <a:pPr marL="358775" indent="-358775">
              <a:spcBef>
                <a:spcPts val="600"/>
              </a:spcBef>
            </a:pPr>
            <a:r>
              <a:rPr lang="ja-JP" altLang="en-US" sz="2400">
                <a:solidFill>
                  <a:srgbClr val="FF0000"/>
                </a:solidFill>
              </a:rPr>
              <a:t>⇒児発管はガイドラインの準拠しつつ、質の向上のための創意工夫を行う</a:t>
            </a:r>
            <a:endParaRPr lang="en-US" altLang="ja-JP" sz="2400" dirty="0">
              <a:solidFill>
                <a:srgbClr val="FF0000"/>
              </a:solidFill>
            </a:endParaRPr>
          </a:p>
          <a:p>
            <a:pPr marL="358775" indent="-358775">
              <a:spcBef>
                <a:spcPts val="600"/>
              </a:spcBef>
            </a:pPr>
            <a:r>
              <a:rPr kumimoji="1" lang="ja-JP" altLang="en-US" sz="2400">
                <a:solidFill>
                  <a:srgbClr val="FF0000"/>
                </a:solidFill>
              </a:rPr>
              <a:t>　</a:t>
            </a:r>
            <a:r>
              <a:rPr kumimoji="1" lang="en-US" altLang="ja-JP" sz="2400" dirty="0">
                <a:solidFill>
                  <a:srgbClr val="FF0000"/>
                </a:solidFill>
              </a:rPr>
              <a:t> </a:t>
            </a:r>
            <a:r>
              <a:rPr kumimoji="1" lang="ja-JP" altLang="en-US" sz="2400">
                <a:solidFill>
                  <a:srgbClr val="FF0000"/>
                </a:solidFill>
              </a:rPr>
              <a:t>障害児相談支援は、そのようなガイドライン等を理解したうえで、支援利用計画やモニタリングを実施してもらいたい</a:t>
            </a:r>
          </a:p>
        </p:txBody>
      </p:sp>
      <p:sp>
        <p:nvSpPr>
          <p:cNvPr id="6" name="スライド番号プレースホルダー 9">
            <a:extLst>
              <a:ext uri="{FF2B5EF4-FFF2-40B4-BE49-F238E27FC236}">
                <a16:creationId xmlns:a16="http://schemas.microsoft.com/office/drawing/2014/main" id="{39BC5601-534C-B8CD-2FF9-E6A6652A9ECF}"/>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69</a:t>
            </a:fld>
            <a:endParaRPr lang="en-US" altLang="ja-JP" sz="2000" dirty="0">
              <a:solidFill>
                <a:srgbClr val="000000"/>
              </a:solidFill>
            </a:endParaRPr>
          </a:p>
        </p:txBody>
      </p:sp>
    </p:spTree>
    <p:extLst>
      <p:ext uri="{BB962C8B-B14F-4D97-AF65-F5344CB8AC3E}">
        <p14:creationId xmlns:p14="http://schemas.microsoft.com/office/powerpoint/2010/main" val="47009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363610" y="2208115"/>
            <a:ext cx="5153495" cy="3311052"/>
          </a:xfrm>
          <a:prstGeom prst="rect">
            <a:avLst/>
          </a:prstGeom>
          <a:solidFill>
            <a:srgbClr val="FFD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265439" y="2241364"/>
            <a:ext cx="3145262" cy="331105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3"/>
          <p:cNvSpPr txBox="1">
            <a:spLocks noChangeArrowheads="1"/>
          </p:cNvSpPr>
          <p:nvPr/>
        </p:nvSpPr>
        <p:spPr bwMode="auto">
          <a:xfrm>
            <a:off x="0" y="144663"/>
            <a:ext cx="9906000" cy="574017"/>
          </a:xfrm>
          <a:prstGeom prst="rect">
            <a:avLst/>
          </a:prstGeom>
          <a:noFill/>
          <a:ln w="9525">
            <a:noFill/>
            <a:miter lim="800000"/>
            <a:headEnd/>
            <a:tailEnd/>
          </a:ln>
        </p:spPr>
        <p:txBody>
          <a:bodyPr lIns="84368" tIns="42186" rIns="84368" bIns="42186"/>
          <a:lstStyle/>
          <a:p>
            <a:pPr algn="ctr" defTabSz="914400">
              <a:lnSpc>
                <a:spcPct val="80000"/>
              </a:lnSpc>
              <a:spcBef>
                <a:spcPct val="20000"/>
              </a:spcBef>
            </a:pPr>
            <a:r>
              <a:rPr lang="ja-JP" altLang="en-US" sz="3200" u="sng" spc="-100">
                <a:solidFill>
                  <a:srgbClr val="000000"/>
                </a:solidFill>
              </a:rPr>
              <a:t>「</a:t>
            </a:r>
            <a:r>
              <a:rPr lang="ja-JP" altLang="en-US" sz="3200" u="sng" spc="-100" dirty="0">
                <a:solidFill>
                  <a:srgbClr val="000000"/>
                </a:solidFill>
              </a:rPr>
              <a:t>個別支援</a:t>
            </a:r>
            <a:r>
              <a:rPr lang="ja-JP" altLang="en-US" sz="3200" u="sng" spc="-100">
                <a:solidFill>
                  <a:srgbClr val="000000"/>
                </a:solidFill>
              </a:rPr>
              <a:t>計画」と「活動プログラム」の関係</a:t>
            </a:r>
            <a:endParaRPr lang="en-US" altLang="ja-JP" sz="3200" u="sng" spc="-100" dirty="0">
              <a:solidFill>
                <a:srgbClr val="000000"/>
              </a:solidFill>
            </a:endParaRPr>
          </a:p>
        </p:txBody>
      </p:sp>
      <p:sp>
        <p:nvSpPr>
          <p:cNvPr id="6" name="テキスト ボックス 5"/>
          <p:cNvSpPr txBox="1"/>
          <p:nvPr/>
        </p:nvSpPr>
        <p:spPr>
          <a:xfrm>
            <a:off x="6710634" y="2422082"/>
            <a:ext cx="2509020" cy="523220"/>
          </a:xfrm>
          <a:prstGeom prst="rect">
            <a:avLst/>
          </a:prstGeom>
          <a:noFill/>
          <a:ln>
            <a:noFill/>
          </a:ln>
        </p:spPr>
        <p:txBody>
          <a:bodyPr wrap="none" rtlCol="0">
            <a:spAutoFit/>
          </a:bodyPr>
          <a:lstStyle/>
          <a:p>
            <a:pPr algn="ctr" defTabSz="914400"/>
            <a:r>
              <a:rPr lang="ja-JP" altLang="en-US" sz="2800" u="sng">
                <a:solidFill>
                  <a:prstClr val="black"/>
                </a:solidFill>
              </a:rPr>
              <a:t>活動プログラム</a:t>
            </a:r>
            <a:endParaRPr lang="en-US" altLang="ja-JP" sz="2800" u="sng" dirty="0">
              <a:solidFill>
                <a:prstClr val="black"/>
              </a:solidFill>
            </a:endParaRPr>
          </a:p>
        </p:txBody>
      </p:sp>
      <p:sp>
        <p:nvSpPr>
          <p:cNvPr id="31" name="テキスト ボックス 30"/>
          <p:cNvSpPr txBox="1"/>
          <p:nvPr/>
        </p:nvSpPr>
        <p:spPr>
          <a:xfrm>
            <a:off x="367262" y="2916490"/>
            <a:ext cx="5191028" cy="2631490"/>
          </a:xfrm>
          <a:prstGeom prst="rect">
            <a:avLst/>
          </a:prstGeom>
          <a:noFill/>
          <a:ln>
            <a:noFill/>
          </a:ln>
        </p:spPr>
        <p:txBody>
          <a:bodyPr wrap="square" rtlCol="0">
            <a:spAutoFit/>
          </a:bodyPr>
          <a:lstStyle/>
          <a:p>
            <a:pPr marL="179388" indent="-179388" defTabSz="914400"/>
            <a:r>
              <a:rPr lang="en-US" altLang="ja-JP" sz="1600" spc="-100" dirty="0">
                <a:solidFill>
                  <a:prstClr val="black"/>
                </a:solidFill>
              </a:rPr>
              <a:t>※</a:t>
            </a:r>
            <a:r>
              <a:rPr lang="ja-JP" altLang="en-US" sz="1600" spc="-100" dirty="0">
                <a:solidFill>
                  <a:prstClr val="black"/>
                </a:solidFill>
              </a:rPr>
              <a:t>個々の子どもの発達課題に基づいて事業所が</a:t>
            </a:r>
            <a:r>
              <a:rPr lang="ja-JP" altLang="en-US" sz="1600" spc="-100">
                <a:solidFill>
                  <a:prstClr val="black"/>
                </a:solidFill>
              </a:rPr>
              <a:t>提供する　　生活</a:t>
            </a:r>
            <a:r>
              <a:rPr lang="ja-JP" altLang="en-US" sz="1600" spc="-100" dirty="0">
                <a:solidFill>
                  <a:prstClr val="black"/>
                </a:solidFill>
              </a:rPr>
              <a:t>・遊び等における個別的なねらい・支援内容や</a:t>
            </a:r>
            <a:r>
              <a:rPr lang="ja-JP" altLang="en-US" sz="1600" spc="-100">
                <a:solidFill>
                  <a:prstClr val="black"/>
                </a:solidFill>
              </a:rPr>
              <a:t>配慮が　書かれる</a:t>
            </a:r>
            <a:r>
              <a:rPr lang="ja-JP" altLang="en-US" sz="1600" spc="-100" dirty="0">
                <a:solidFill>
                  <a:prstClr val="black"/>
                </a:solidFill>
              </a:rPr>
              <a:t>（これをもとに、日々の活動プログラム作成に反映）</a:t>
            </a:r>
            <a:endParaRPr lang="en-US" altLang="ja-JP" sz="1600" spc="-100" dirty="0">
              <a:solidFill>
                <a:prstClr val="black"/>
              </a:solidFill>
            </a:endParaRPr>
          </a:p>
          <a:p>
            <a:pPr marL="271463" indent="-271463" defTabSz="914400">
              <a:spcBef>
                <a:spcPts val="600"/>
              </a:spcBef>
            </a:pPr>
            <a:r>
              <a:rPr lang="en-US" altLang="ja-JP" sz="1600" spc="-100" dirty="0">
                <a:solidFill>
                  <a:prstClr val="black"/>
                </a:solidFill>
              </a:rPr>
              <a:t>※</a:t>
            </a:r>
            <a:r>
              <a:rPr lang="ja-JP" altLang="en-US" sz="1600" spc="-100" dirty="0">
                <a:solidFill>
                  <a:prstClr val="black"/>
                </a:solidFill>
              </a:rPr>
              <a:t>個々の子どもの生活や発達のニーズ、保護者の子育てニーズなどを勘案し設定された個別又は小集団での支援</a:t>
            </a:r>
            <a:endParaRPr lang="en-US" altLang="ja-JP" sz="1600" spc="-100" dirty="0">
              <a:solidFill>
                <a:prstClr val="black"/>
              </a:solidFill>
            </a:endParaRPr>
          </a:p>
          <a:p>
            <a:pPr marL="271463" indent="-271463" defTabSz="914400"/>
            <a:r>
              <a:rPr lang="ja-JP" altLang="en-US" sz="1600" spc="-100" dirty="0">
                <a:solidFill>
                  <a:prstClr val="black"/>
                </a:solidFill>
              </a:rPr>
              <a:t>　　・アセスメント</a:t>
            </a:r>
            <a:r>
              <a:rPr lang="ja-JP" altLang="en-US" sz="1600" spc="-100">
                <a:solidFill>
                  <a:prstClr val="black"/>
                </a:solidFill>
              </a:rPr>
              <a:t>：発達支援の５領域を含め包括的に理解する</a:t>
            </a:r>
            <a:endParaRPr lang="en-US" altLang="ja-JP" sz="1600" spc="-100" dirty="0">
              <a:solidFill>
                <a:prstClr val="black"/>
              </a:solidFill>
            </a:endParaRPr>
          </a:p>
          <a:p>
            <a:pPr marL="271463" indent="-271463" defTabSz="914400"/>
            <a:r>
              <a:rPr lang="ja-JP" altLang="en-US" sz="1600" spc="-100" dirty="0">
                <a:solidFill>
                  <a:prstClr val="black"/>
                </a:solidFill>
              </a:rPr>
              <a:t>　　   　　　　　　　　 強み、「できる」にも着目</a:t>
            </a:r>
            <a:endParaRPr lang="en-US" altLang="ja-JP" sz="1600" spc="-100" dirty="0">
              <a:solidFill>
                <a:prstClr val="black"/>
              </a:solidFill>
            </a:endParaRPr>
          </a:p>
          <a:p>
            <a:pPr marL="271463" indent="-271463" defTabSz="914400"/>
            <a:r>
              <a:rPr lang="ja-JP" altLang="en-US" sz="1600" spc="-100" dirty="0">
                <a:solidFill>
                  <a:prstClr val="black"/>
                </a:solidFill>
              </a:rPr>
              <a:t>　　　　　　　　　　　つまづき等があれば、その要因の見立て</a:t>
            </a:r>
            <a:endParaRPr lang="en-US" altLang="ja-JP" sz="1600" spc="-100" dirty="0">
              <a:solidFill>
                <a:prstClr val="black"/>
              </a:solidFill>
            </a:endParaRPr>
          </a:p>
          <a:p>
            <a:pPr marL="363538" indent="-363538" defTabSz="914400"/>
            <a:r>
              <a:rPr lang="ja-JP" altLang="en-US" sz="1600" spc="-100">
                <a:solidFill>
                  <a:prstClr val="black"/>
                </a:solidFill>
              </a:rPr>
              <a:t>　　・本人支援</a:t>
            </a:r>
            <a:r>
              <a:rPr lang="ja-JP" altLang="en-US" sz="1600" spc="-100" dirty="0">
                <a:solidFill>
                  <a:prstClr val="black"/>
                </a:solidFill>
              </a:rPr>
              <a:t>、家族</a:t>
            </a:r>
            <a:r>
              <a:rPr lang="ja-JP" altLang="en-US" sz="1600" spc="-100">
                <a:solidFill>
                  <a:prstClr val="black"/>
                </a:solidFill>
              </a:rPr>
              <a:t>支援、移行支援、地域連携の要素が</a:t>
            </a:r>
            <a:endParaRPr lang="en-US" altLang="ja-JP" sz="1600" spc="-100" dirty="0">
              <a:solidFill>
                <a:prstClr val="black"/>
              </a:solidFill>
            </a:endParaRPr>
          </a:p>
          <a:p>
            <a:pPr marL="363538" indent="-363538" defTabSz="914400"/>
            <a:r>
              <a:rPr lang="ja-JP" altLang="en-US" sz="1600" spc="-100">
                <a:solidFill>
                  <a:prstClr val="black"/>
                </a:solidFill>
              </a:rPr>
              <a:t>　　　含まれる</a:t>
            </a:r>
            <a:r>
              <a:rPr lang="ja-JP" altLang="en-US" sz="1600" spc="-100" dirty="0">
                <a:solidFill>
                  <a:prstClr val="black"/>
                </a:solidFill>
              </a:rPr>
              <a:t>こと</a:t>
            </a:r>
            <a:endParaRPr lang="en-US" altLang="ja-JP" sz="1600" spc="-100" dirty="0">
              <a:solidFill>
                <a:prstClr val="black"/>
              </a:solidFill>
            </a:endParaRPr>
          </a:p>
        </p:txBody>
      </p:sp>
      <p:sp>
        <p:nvSpPr>
          <p:cNvPr id="50" name="テキスト ボックス 49"/>
          <p:cNvSpPr txBox="1"/>
          <p:nvPr/>
        </p:nvSpPr>
        <p:spPr>
          <a:xfrm>
            <a:off x="6419580" y="3051095"/>
            <a:ext cx="2882377" cy="2308324"/>
          </a:xfrm>
          <a:prstGeom prst="rect">
            <a:avLst/>
          </a:prstGeom>
          <a:noFill/>
        </p:spPr>
        <p:txBody>
          <a:bodyPr wrap="square" rtlCol="0">
            <a:spAutoFit/>
          </a:bodyPr>
          <a:lstStyle/>
          <a:p>
            <a:pPr defTabSz="914400"/>
            <a:r>
              <a:rPr lang="ja-JP" altLang="en-US" sz="1600" dirty="0">
                <a:solidFill>
                  <a:prstClr val="black"/>
                </a:solidFill>
              </a:rPr>
              <a:t>・事業所全体の活動のねらい</a:t>
            </a:r>
            <a:endParaRPr lang="en-US" altLang="ja-JP" sz="1600" dirty="0">
              <a:solidFill>
                <a:prstClr val="black"/>
              </a:solidFill>
            </a:endParaRPr>
          </a:p>
          <a:p>
            <a:pPr defTabSz="914400"/>
            <a:r>
              <a:rPr lang="ja-JP" altLang="en-US" sz="1600" dirty="0">
                <a:solidFill>
                  <a:prstClr val="black"/>
                </a:solidFill>
              </a:rPr>
              <a:t>・年間を通した積み重ね活動</a:t>
            </a:r>
            <a:endParaRPr lang="en-US" altLang="ja-JP" sz="1600" dirty="0">
              <a:solidFill>
                <a:prstClr val="black"/>
              </a:solidFill>
            </a:endParaRPr>
          </a:p>
          <a:p>
            <a:pPr defTabSz="914400"/>
            <a:r>
              <a:rPr lang="ja-JP" altLang="en-US" sz="1600" dirty="0">
                <a:solidFill>
                  <a:prstClr val="black"/>
                </a:solidFill>
              </a:rPr>
              <a:t>・季節や単元にまとめた活動</a:t>
            </a:r>
            <a:endParaRPr lang="en-US" altLang="ja-JP" sz="1600" dirty="0">
              <a:solidFill>
                <a:prstClr val="black"/>
              </a:solidFill>
            </a:endParaRPr>
          </a:p>
          <a:p>
            <a:pPr defTabSz="914400"/>
            <a:r>
              <a:rPr lang="ja-JP" altLang="en-US" sz="1600" dirty="0">
                <a:solidFill>
                  <a:prstClr val="black"/>
                </a:solidFill>
              </a:rPr>
              <a:t>・月間、週間、デイリー計画</a:t>
            </a:r>
            <a:endParaRPr lang="en-US" altLang="ja-JP" sz="1600" dirty="0">
              <a:solidFill>
                <a:prstClr val="black"/>
              </a:solidFill>
            </a:endParaRPr>
          </a:p>
          <a:p>
            <a:pPr defTabSz="914400"/>
            <a:r>
              <a:rPr lang="ja-JP" altLang="en-US" sz="1600" dirty="0">
                <a:solidFill>
                  <a:prstClr val="black"/>
                </a:solidFill>
              </a:rPr>
              <a:t>・地域との交流等、事業所の</a:t>
            </a:r>
            <a:endParaRPr lang="en-US" altLang="ja-JP" sz="1600" dirty="0">
              <a:solidFill>
                <a:prstClr val="black"/>
              </a:solidFill>
            </a:endParaRPr>
          </a:p>
          <a:p>
            <a:pPr defTabSz="914400"/>
            <a:r>
              <a:rPr lang="ja-JP" altLang="en-US" sz="1600" dirty="0">
                <a:solidFill>
                  <a:prstClr val="black"/>
                </a:solidFill>
              </a:rPr>
              <a:t>　独自性、創意工夫の活動</a:t>
            </a:r>
            <a:endParaRPr lang="en-US" altLang="ja-JP" sz="1600" dirty="0">
              <a:solidFill>
                <a:prstClr val="black"/>
              </a:solidFill>
            </a:endParaRPr>
          </a:p>
          <a:p>
            <a:pPr defTabSz="914400"/>
            <a:r>
              <a:rPr lang="ja-JP" altLang="en-US" sz="1600" dirty="0">
                <a:solidFill>
                  <a:prstClr val="black"/>
                </a:solidFill>
              </a:rPr>
              <a:t>・年齢や発達段階に</a:t>
            </a:r>
            <a:r>
              <a:rPr lang="ja-JP" altLang="en-US" sz="1600">
                <a:solidFill>
                  <a:prstClr val="black"/>
                </a:solidFill>
              </a:rPr>
              <a:t>応じた活動</a:t>
            </a:r>
            <a:endParaRPr lang="en-US" altLang="ja-JP" sz="1600" dirty="0">
              <a:solidFill>
                <a:prstClr val="black"/>
              </a:solidFill>
            </a:endParaRPr>
          </a:p>
          <a:p>
            <a:pPr defTabSz="914400"/>
            <a:r>
              <a:rPr lang="ja-JP" altLang="en-US" sz="1600">
                <a:solidFill>
                  <a:prstClr val="black"/>
                </a:solidFill>
              </a:rPr>
              <a:t>・タイムテーブル</a:t>
            </a:r>
            <a:endParaRPr lang="en-US" altLang="ja-JP" sz="1600" dirty="0">
              <a:solidFill>
                <a:prstClr val="black"/>
              </a:solidFill>
            </a:endParaRPr>
          </a:p>
          <a:p>
            <a:pPr defTabSz="914400"/>
            <a:r>
              <a:rPr lang="ja-JP" altLang="en-US" sz="1600">
                <a:solidFill>
                  <a:prstClr val="black"/>
                </a:solidFill>
              </a:rPr>
              <a:t>・発達支援の５領域との連動</a:t>
            </a:r>
            <a:endParaRPr lang="ja-JP" altLang="en-US" sz="1600" dirty="0">
              <a:solidFill>
                <a:prstClr val="black"/>
              </a:solidFill>
            </a:endParaRPr>
          </a:p>
        </p:txBody>
      </p:sp>
      <p:sp>
        <p:nvSpPr>
          <p:cNvPr id="23" name="下矢印 22"/>
          <p:cNvSpPr/>
          <p:nvPr/>
        </p:nvSpPr>
        <p:spPr>
          <a:xfrm>
            <a:off x="7624831" y="1751011"/>
            <a:ext cx="505266" cy="609531"/>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 name="テキスト ボックス 7"/>
          <p:cNvSpPr txBox="1"/>
          <p:nvPr/>
        </p:nvSpPr>
        <p:spPr>
          <a:xfrm>
            <a:off x="1461262" y="2370677"/>
            <a:ext cx="2339102" cy="523220"/>
          </a:xfrm>
          <a:prstGeom prst="rect">
            <a:avLst/>
          </a:prstGeom>
          <a:noFill/>
          <a:ln>
            <a:noFill/>
          </a:ln>
        </p:spPr>
        <p:txBody>
          <a:bodyPr wrap="none" rtlCol="0">
            <a:spAutoFit/>
          </a:bodyPr>
          <a:lstStyle/>
          <a:p>
            <a:pPr defTabSz="914400"/>
            <a:r>
              <a:rPr lang="ja-JP" altLang="en-US" sz="2800" u="sng" dirty="0">
                <a:solidFill>
                  <a:prstClr val="black"/>
                </a:solidFill>
              </a:rPr>
              <a:t>個別支援計画</a:t>
            </a:r>
          </a:p>
        </p:txBody>
      </p:sp>
      <p:sp>
        <p:nvSpPr>
          <p:cNvPr id="34" name="下矢印 33"/>
          <p:cNvSpPr/>
          <p:nvPr/>
        </p:nvSpPr>
        <p:spPr>
          <a:xfrm>
            <a:off x="2469120" y="1732212"/>
            <a:ext cx="504056" cy="662123"/>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5" name="角丸四角形 24"/>
          <p:cNvSpPr/>
          <p:nvPr/>
        </p:nvSpPr>
        <p:spPr>
          <a:xfrm>
            <a:off x="686415" y="791928"/>
            <a:ext cx="8410079"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6" name="テキスト ボックス 25"/>
          <p:cNvSpPr txBox="1"/>
          <p:nvPr/>
        </p:nvSpPr>
        <p:spPr>
          <a:xfrm>
            <a:off x="671249" y="807095"/>
            <a:ext cx="8410080" cy="461665"/>
          </a:xfrm>
          <a:prstGeom prst="rect">
            <a:avLst/>
          </a:prstGeom>
          <a:noFill/>
        </p:spPr>
        <p:txBody>
          <a:bodyPr wrap="square" rtlCol="0">
            <a:spAutoFit/>
          </a:bodyPr>
          <a:lstStyle/>
          <a:p>
            <a:pPr algn="ctr" defTabSz="914400"/>
            <a:r>
              <a:rPr lang="ja-JP" altLang="en-US" sz="2400" b="1" dirty="0">
                <a:solidFill>
                  <a:prstClr val="black"/>
                </a:solidFill>
              </a:rPr>
              <a:t>法人・事業所のコンセプト・ミッション</a:t>
            </a:r>
          </a:p>
        </p:txBody>
      </p:sp>
      <p:sp>
        <p:nvSpPr>
          <p:cNvPr id="22" name="角丸四角形 21"/>
          <p:cNvSpPr/>
          <p:nvPr/>
        </p:nvSpPr>
        <p:spPr>
          <a:xfrm>
            <a:off x="686414" y="1315152"/>
            <a:ext cx="8410080" cy="456315"/>
          </a:xfrm>
          <a:prstGeom prst="round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b="1" dirty="0">
              <a:solidFill>
                <a:prstClr val="white"/>
              </a:solidFill>
            </a:endParaRPr>
          </a:p>
        </p:txBody>
      </p:sp>
      <p:sp>
        <p:nvSpPr>
          <p:cNvPr id="21" name="テキスト ボックス 20"/>
          <p:cNvSpPr txBox="1"/>
          <p:nvPr/>
        </p:nvSpPr>
        <p:spPr>
          <a:xfrm>
            <a:off x="686414" y="1302437"/>
            <a:ext cx="8410080" cy="492443"/>
          </a:xfrm>
          <a:prstGeom prst="rect">
            <a:avLst/>
          </a:prstGeom>
          <a:noFill/>
        </p:spPr>
        <p:txBody>
          <a:bodyPr wrap="square" rtlCol="0">
            <a:spAutoFit/>
          </a:bodyPr>
          <a:lstStyle/>
          <a:p>
            <a:pPr algn="ctr" defTabSz="914400"/>
            <a:r>
              <a:rPr lang="ja-JP" altLang="en-US" sz="2400" b="1" dirty="0">
                <a:solidFill>
                  <a:prstClr val="black"/>
                </a:solidFill>
              </a:rPr>
              <a:t>本人・保護者の</a:t>
            </a:r>
            <a:r>
              <a:rPr lang="ja-JP" altLang="en-US" sz="2600" b="1" dirty="0">
                <a:solidFill>
                  <a:prstClr val="black"/>
                </a:solidFill>
              </a:rPr>
              <a:t>ニーズ</a:t>
            </a:r>
            <a:r>
              <a:rPr lang="ja-JP" altLang="en-US" sz="2400" b="1" dirty="0">
                <a:solidFill>
                  <a:prstClr val="black"/>
                </a:solidFill>
              </a:rPr>
              <a:t>、アセスメント</a:t>
            </a:r>
          </a:p>
        </p:txBody>
      </p:sp>
      <p:sp>
        <p:nvSpPr>
          <p:cNvPr id="38" name="左矢印 37"/>
          <p:cNvSpPr/>
          <p:nvPr/>
        </p:nvSpPr>
        <p:spPr>
          <a:xfrm rot="10800000">
            <a:off x="5458358" y="3418647"/>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261041" y="4308051"/>
            <a:ext cx="1238767" cy="461665"/>
          </a:xfrm>
          <a:prstGeom prst="rect">
            <a:avLst/>
          </a:prstGeom>
          <a:noFill/>
        </p:spPr>
        <p:txBody>
          <a:bodyPr wrap="square" rtlCol="0">
            <a:spAutoFit/>
          </a:bodyPr>
          <a:lstStyle/>
          <a:p>
            <a:pPr algn="ctr" defTabSz="914400"/>
            <a:r>
              <a:rPr lang="ja-JP" altLang="en-US" sz="2400" u="sng" spc="-100">
                <a:solidFill>
                  <a:srgbClr val="FF0000"/>
                </a:solidFill>
              </a:rPr>
              <a:t>反映</a:t>
            </a:r>
            <a:endParaRPr lang="ja-JP" altLang="en-US" sz="2400" u="sng" spc="-100" dirty="0">
              <a:solidFill>
                <a:srgbClr val="FF0000"/>
              </a:solidFill>
            </a:endParaRPr>
          </a:p>
        </p:txBody>
      </p:sp>
      <p:grpSp>
        <p:nvGrpSpPr>
          <p:cNvPr id="41" name="図形グループ 40"/>
          <p:cNvGrpSpPr/>
          <p:nvPr/>
        </p:nvGrpSpPr>
        <p:grpSpPr>
          <a:xfrm>
            <a:off x="4162685" y="1598179"/>
            <a:ext cx="2647677" cy="1614222"/>
            <a:chOff x="8716487" y="16307"/>
            <a:chExt cx="1746641" cy="1231936"/>
          </a:xfrm>
        </p:grpSpPr>
        <p:sp>
          <p:nvSpPr>
            <p:cNvPr id="18" name="星 32 17"/>
            <p:cNvSpPr/>
            <p:nvPr/>
          </p:nvSpPr>
          <p:spPr bwMode="auto">
            <a:xfrm>
              <a:off x="8716487" y="16307"/>
              <a:ext cx="1746641" cy="1231936"/>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28" name="テキスト ボックス 27"/>
            <p:cNvSpPr txBox="1"/>
            <p:nvPr/>
          </p:nvSpPr>
          <p:spPr>
            <a:xfrm>
              <a:off x="8971075" y="310776"/>
              <a:ext cx="1224732" cy="704664"/>
            </a:xfrm>
            <a:prstGeom prst="rect">
              <a:avLst/>
            </a:prstGeom>
            <a:noFill/>
          </p:spPr>
          <p:txBody>
            <a:bodyPr wrap="square" rtlCol="0">
              <a:spAutoFit/>
            </a:bodyPr>
            <a:lstStyle/>
            <a:p>
              <a:pPr algn="ctr" defTabSz="914400"/>
              <a:r>
                <a:rPr lang="ja-JP" altLang="en-US" sz="1800" u="sng" spc="-100">
                  <a:solidFill>
                    <a:srgbClr val="FF0000"/>
                  </a:solidFill>
                </a:rPr>
                <a:t>個別支援計画と</a:t>
              </a:r>
              <a:endParaRPr lang="en-US" altLang="ja-JP" sz="1800" u="sng" spc="-100" dirty="0">
                <a:solidFill>
                  <a:srgbClr val="FF0000"/>
                </a:solidFill>
              </a:endParaRPr>
            </a:p>
            <a:p>
              <a:pPr algn="ctr" defTabSz="914400"/>
              <a:r>
                <a:rPr lang="ja-JP" altLang="en-US" sz="1800" u="sng" spc="-100">
                  <a:solidFill>
                    <a:srgbClr val="FF0000"/>
                  </a:solidFill>
                </a:rPr>
                <a:t>活動プログラムは</a:t>
              </a:r>
              <a:endParaRPr lang="en-US" altLang="ja-JP" sz="1800" u="sng" spc="-100" dirty="0">
                <a:solidFill>
                  <a:srgbClr val="FF0000"/>
                </a:solidFill>
              </a:endParaRPr>
            </a:p>
            <a:p>
              <a:pPr algn="ctr" defTabSz="914400"/>
              <a:r>
                <a:rPr lang="ja-JP" altLang="en-US" sz="1800" u="sng" spc="-100" dirty="0">
                  <a:solidFill>
                    <a:srgbClr val="FF0000"/>
                  </a:solidFill>
                </a:rPr>
                <a:t>車の両輪</a:t>
              </a:r>
            </a:p>
          </p:txBody>
        </p:sp>
      </p:grpSp>
      <p:sp>
        <p:nvSpPr>
          <p:cNvPr id="46" name="下矢印 45"/>
          <p:cNvSpPr/>
          <p:nvPr/>
        </p:nvSpPr>
        <p:spPr>
          <a:xfrm rot="10800000">
            <a:off x="7713116" y="5376550"/>
            <a:ext cx="504056" cy="482056"/>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27" name="下矢印 26">
            <a:extLst>
              <a:ext uri="{FF2B5EF4-FFF2-40B4-BE49-F238E27FC236}">
                <a16:creationId xmlns:a16="http://schemas.microsoft.com/office/drawing/2014/main" id="{F4263A58-A8CE-524F-9003-EED7E9A1F3DD}"/>
              </a:ext>
            </a:extLst>
          </p:cNvPr>
          <p:cNvSpPr/>
          <p:nvPr/>
        </p:nvSpPr>
        <p:spPr>
          <a:xfrm rot="10800000">
            <a:off x="2641144" y="5362167"/>
            <a:ext cx="504056" cy="482055"/>
          </a:xfrm>
          <a:prstGeom prst="downArrow">
            <a:avLst/>
          </a:prstGeom>
          <a:pattFill prst="pct25">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11" name="テキスト ボックス 10"/>
          <p:cNvSpPr txBox="1"/>
          <p:nvPr/>
        </p:nvSpPr>
        <p:spPr>
          <a:xfrm>
            <a:off x="3475913" y="5890479"/>
            <a:ext cx="3023895" cy="830997"/>
          </a:xfrm>
          <a:prstGeom prst="rect">
            <a:avLst/>
          </a:prstGeom>
          <a:noFill/>
        </p:spPr>
        <p:txBody>
          <a:bodyPr wrap="square" rtlCol="0">
            <a:spAutoFit/>
          </a:bodyPr>
          <a:lstStyle/>
          <a:p>
            <a:pPr algn="ctr" defTabSz="914400"/>
            <a:r>
              <a:rPr lang="ja-JP" altLang="en-US" sz="2400" u="sng" spc="-100" dirty="0">
                <a:solidFill>
                  <a:prstClr val="black"/>
                </a:solidFill>
              </a:rPr>
              <a:t>②全体活動の中での</a:t>
            </a:r>
            <a:endParaRPr lang="en-US" altLang="ja-JP" sz="2400" u="sng" spc="-100" dirty="0">
              <a:solidFill>
                <a:prstClr val="black"/>
              </a:solidFill>
            </a:endParaRPr>
          </a:p>
          <a:p>
            <a:pPr algn="ctr" defTabSz="914400"/>
            <a:r>
              <a:rPr lang="ja-JP" altLang="en-US" sz="2400" u="sng" spc="-100" dirty="0">
                <a:solidFill>
                  <a:prstClr val="black"/>
                </a:solidFill>
              </a:rPr>
              <a:t>個別的なねらいや配慮</a:t>
            </a:r>
          </a:p>
        </p:txBody>
      </p:sp>
      <p:sp>
        <p:nvSpPr>
          <p:cNvPr id="15" name="テキスト ボックス 14"/>
          <p:cNvSpPr txBox="1"/>
          <p:nvPr/>
        </p:nvSpPr>
        <p:spPr>
          <a:xfrm>
            <a:off x="345606" y="5894949"/>
            <a:ext cx="3126578" cy="830997"/>
          </a:xfrm>
          <a:prstGeom prst="rect">
            <a:avLst/>
          </a:prstGeom>
          <a:noFill/>
        </p:spPr>
        <p:txBody>
          <a:bodyPr wrap="square" rtlCol="0">
            <a:spAutoFit/>
          </a:bodyPr>
          <a:lstStyle/>
          <a:p>
            <a:pPr defTabSz="914400"/>
            <a:r>
              <a:rPr lang="en-US" altLang="ja-JP" sz="2400" u="sng" spc="-100" dirty="0">
                <a:solidFill>
                  <a:prstClr val="black"/>
                </a:solidFill>
              </a:rPr>
              <a:t>①</a:t>
            </a:r>
            <a:r>
              <a:rPr lang="ja-JP" altLang="en-US" sz="2400" u="sng" spc="-100">
                <a:solidFill>
                  <a:prstClr val="black"/>
                </a:solidFill>
              </a:rPr>
              <a:t>個別の発達</a:t>
            </a:r>
            <a:r>
              <a:rPr lang="ja-JP" altLang="en-US" sz="2400" u="sng" spc="-100" dirty="0">
                <a:solidFill>
                  <a:prstClr val="black"/>
                </a:solidFill>
              </a:rPr>
              <a:t>課題に</a:t>
            </a:r>
            <a:endParaRPr lang="en-US" altLang="ja-JP" sz="2400" u="sng" spc="-100" dirty="0">
              <a:solidFill>
                <a:prstClr val="black"/>
              </a:solidFill>
            </a:endParaRPr>
          </a:p>
          <a:p>
            <a:pPr algn="ctr" defTabSz="914400"/>
            <a:r>
              <a:rPr lang="ja-JP" altLang="en-US" sz="2400" u="sng" spc="-100" dirty="0">
                <a:solidFill>
                  <a:prstClr val="black"/>
                </a:solidFill>
              </a:rPr>
              <a:t>基づくねらいや配慮</a:t>
            </a:r>
          </a:p>
        </p:txBody>
      </p:sp>
      <p:sp>
        <p:nvSpPr>
          <p:cNvPr id="45" name="テキスト ボックス 44"/>
          <p:cNvSpPr txBox="1"/>
          <p:nvPr/>
        </p:nvSpPr>
        <p:spPr>
          <a:xfrm>
            <a:off x="6570769" y="5894949"/>
            <a:ext cx="2937969" cy="830997"/>
          </a:xfrm>
          <a:prstGeom prst="rect">
            <a:avLst/>
          </a:prstGeom>
          <a:noFill/>
        </p:spPr>
        <p:txBody>
          <a:bodyPr wrap="square" rtlCol="0">
            <a:spAutoFit/>
          </a:bodyPr>
          <a:lstStyle/>
          <a:p>
            <a:pPr algn="ctr" defTabSz="914400"/>
            <a:r>
              <a:rPr lang="en-US" altLang="ja-JP" sz="2400" u="sng" spc="-100" dirty="0">
                <a:solidFill>
                  <a:prstClr val="black"/>
                </a:solidFill>
              </a:rPr>
              <a:t>③</a:t>
            </a:r>
            <a:r>
              <a:rPr lang="ja-JP" altLang="en-US" sz="2400" u="sng" spc="-100">
                <a:solidFill>
                  <a:prstClr val="black"/>
                </a:solidFill>
              </a:rPr>
              <a:t>全体</a:t>
            </a:r>
            <a:r>
              <a:rPr lang="ja-JP" altLang="en-US" sz="2400" u="sng" spc="-100" dirty="0">
                <a:solidFill>
                  <a:prstClr val="black"/>
                </a:solidFill>
              </a:rPr>
              <a:t>活動のねらいと一般的配慮</a:t>
            </a:r>
          </a:p>
        </p:txBody>
      </p:sp>
      <p:sp>
        <p:nvSpPr>
          <p:cNvPr id="40" name="正方形/長方形 39"/>
          <p:cNvSpPr/>
          <p:nvPr/>
        </p:nvSpPr>
        <p:spPr>
          <a:xfrm>
            <a:off x="341877" y="5844223"/>
            <a:ext cx="9068824" cy="8587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58895BE-35FE-F648-B7EE-FFAE40E3568E}"/>
              </a:ext>
            </a:extLst>
          </p:cNvPr>
          <p:cNvSpPr/>
          <p:nvPr/>
        </p:nvSpPr>
        <p:spPr>
          <a:xfrm>
            <a:off x="200472" y="136524"/>
            <a:ext cx="9505056" cy="6647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矢印 3">
            <a:extLst>
              <a:ext uri="{FF2B5EF4-FFF2-40B4-BE49-F238E27FC236}">
                <a16:creationId xmlns:a16="http://schemas.microsoft.com/office/drawing/2014/main" id="{77407F3D-4C6B-1252-685D-66FF61CDA53C}"/>
              </a:ext>
            </a:extLst>
          </p:cNvPr>
          <p:cNvSpPr/>
          <p:nvPr/>
        </p:nvSpPr>
        <p:spPr>
          <a:xfrm>
            <a:off x="5350562" y="4762264"/>
            <a:ext cx="948254" cy="843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9">
            <a:extLst>
              <a:ext uri="{FF2B5EF4-FFF2-40B4-BE49-F238E27FC236}">
                <a16:creationId xmlns:a16="http://schemas.microsoft.com/office/drawing/2014/main" id="{232DF410-8C2F-2679-4045-A8901976C602}"/>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70</a:t>
            </a:fld>
            <a:endParaRPr lang="en-US" altLang="ja-JP" sz="2000" dirty="0">
              <a:solidFill>
                <a:srgbClr val="000000"/>
              </a:solidFill>
            </a:endParaRPr>
          </a:p>
        </p:txBody>
      </p:sp>
    </p:spTree>
    <p:extLst>
      <p:ext uri="{BB962C8B-B14F-4D97-AF65-F5344CB8AC3E}">
        <p14:creationId xmlns:p14="http://schemas.microsoft.com/office/powerpoint/2010/main" val="2308771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 y="64516"/>
            <a:ext cx="9906001" cy="1564284"/>
          </a:xfrm>
          <a:prstGeom prst="rect">
            <a:avLst/>
          </a:prstGeom>
          <a:noFill/>
          <a:ln w="9525">
            <a:noFill/>
            <a:miter lim="800000"/>
            <a:headEnd/>
            <a:tailEnd/>
          </a:ln>
        </p:spPr>
        <p:txBody>
          <a:bodyPr lIns="84368" tIns="42186" rIns="84368" bIns="42186"/>
          <a:lstStyle/>
          <a:p>
            <a:pPr algn="ctr">
              <a:lnSpc>
                <a:spcPct val="90000"/>
              </a:lnSpc>
              <a:spcBef>
                <a:spcPct val="20000"/>
              </a:spcBef>
            </a:pPr>
            <a:r>
              <a:rPr lang="en-US" altLang="ja-JP" sz="3600" u="sng" spc="-100" dirty="0">
                <a:solidFill>
                  <a:srgbClr val="000000"/>
                </a:solidFill>
              </a:rPr>
              <a:t>⑤</a:t>
            </a:r>
            <a:r>
              <a:rPr lang="ja-JP" altLang="en-US" sz="3600" u="sng"/>
              <a:t>短期間で移り変わるライフステージを意識して、揺れ動く保護者こどもの心情への寄り添い、　　　途切れない縦横の連携が必要である</a:t>
            </a:r>
            <a:endParaRPr lang="en-US" altLang="ja-JP" sz="3600" u="sng" spc="-100" dirty="0">
              <a:solidFill>
                <a:srgbClr val="000000"/>
              </a:solidFill>
            </a:endParaRPr>
          </a:p>
        </p:txBody>
      </p:sp>
      <p:sp>
        <p:nvSpPr>
          <p:cNvPr id="5" name="Rectangle 1"/>
          <p:cNvSpPr>
            <a:spLocks noChangeArrowheads="1"/>
          </p:cNvSpPr>
          <p:nvPr/>
        </p:nvSpPr>
        <p:spPr bwMode="auto">
          <a:xfrm>
            <a:off x="32211" y="1628800"/>
            <a:ext cx="9906001" cy="4797151"/>
          </a:xfrm>
          <a:prstGeom prst="rect">
            <a:avLst/>
          </a:prstGeom>
          <a:noFill/>
          <a:ln w="9525">
            <a:noFill/>
            <a:miter lim="800000"/>
            <a:headEnd/>
            <a:tailEnd/>
          </a:ln>
        </p:spPr>
        <p:txBody>
          <a:bodyPr wrap="square" anchor="t" anchorCtr="0">
            <a:noAutofit/>
          </a:bodyPr>
          <a:lstStyle/>
          <a:p>
            <a:pPr marL="539750" indent="-539750">
              <a:spcBef>
                <a:spcPts val="1200"/>
              </a:spcBef>
            </a:pPr>
            <a:r>
              <a:rPr lang="ja-JP" altLang="en-US" sz="2800" dirty="0">
                <a:latin typeface="ＭＳ Ｐゴシック" panose="020B0600070205080204" pitchFamily="50" charset="-128"/>
                <a:cs typeface="HG丸ｺﾞｼｯｸM-PRO" pitchFamily="50" charset="-128"/>
              </a:rPr>
              <a:t>◎</a:t>
            </a:r>
            <a:r>
              <a:rPr lang="en-US" altLang="ja-JP" sz="2800" dirty="0">
                <a:latin typeface="ＭＳ Ｐゴシック" panose="020B0600070205080204" pitchFamily="50" charset="-128"/>
                <a:cs typeface="HG丸ｺﾞｼｯｸM-PRO" pitchFamily="50" charset="-128"/>
              </a:rPr>
              <a:t> </a:t>
            </a:r>
            <a:r>
              <a:rPr lang="ja-JP" altLang="en-US" sz="2800" dirty="0">
                <a:latin typeface="ＭＳ Ｐゴシック" panose="020B0600070205080204" pitchFamily="50" charset="-128"/>
                <a:cs typeface="HG丸ｺﾞｼｯｸM-PRO" pitchFamily="50" charset="-128"/>
              </a:rPr>
              <a:t>児童は、心身の状態が短期間で変化する</a:t>
            </a:r>
            <a:endParaRPr lang="en-US" altLang="ja-JP" sz="2800" dirty="0">
              <a:latin typeface="ＭＳ Ｐゴシック" panose="020B0600070205080204" pitchFamily="50" charset="-128"/>
              <a:cs typeface="HG丸ｺﾞｼｯｸM-PRO" pitchFamily="50" charset="-128"/>
            </a:endParaRPr>
          </a:p>
          <a:p>
            <a:pPr marL="539750" indent="-539750">
              <a:spcBef>
                <a:spcPts val="0"/>
              </a:spcBef>
            </a:pPr>
            <a:r>
              <a:rPr lang="ja-JP" altLang="en-US" sz="2400" dirty="0">
                <a:solidFill>
                  <a:srgbClr val="0000CC"/>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dirty="0">
                <a:solidFill>
                  <a:srgbClr val="0000CC"/>
                </a:solidFill>
                <a:latin typeface="ＭＳ Ｐゴシック" panose="020B0600070205080204" pitchFamily="50" charset="-128"/>
                <a:cs typeface="HG丸ｺﾞｼｯｸM-PRO" pitchFamily="50" charset="-128"/>
              </a:rPr>
              <a:t>成長・発達的要素、学習的要素も加わる</a:t>
            </a:r>
            <a:endParaRPr lang="en-US" altLang="ja-JP" sz="24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2800" dirty="0">
                <a:latin typeface="ＭＳ Ｐゴシック" panose="020B0600070205080204" pitchFamily="50" charset="-128"/>
                <a:cs typeface="HG丸ｺﾞｼｯｸM-PRO" pitchFamily="50" charset="-128"/>
              </a:rPr>
              <a:t>◎</a:t>
            </a:r>
            <a:r>
              <a:rPr lang="en-US" altLang="ja-JP" sz="2800" dirty="0">
                <a:latin typeface="ＭＳ Ｐゴシック" panose="020B0600070205080204" pitchFamily="50" charset="-128"/>
                <a:cs typeface="HG丸ｺﾞｼｯｸM-PRO" pitchFamily="50" charset="-128"/>
              </a:rPr>
              <a:t> </a:t>
            </a:r>
            <a:r>
              <a:rPr lang="ja-JP" altLang="en-US" sz="2800" dirty="0">
                <a:latin typeface="ＭＳ Ｐゴシック" panose="020B0600070205080204" pitchFamily="50" charset="-128"/>
                <a:cs typeface="HG丸ｺﾞｼｯｸM-PRO" pitchFamily="50" charset="-128"/>
              </a:rPr>
              <a:t>「障害児」として障害や特性に着目されることが多いが「子ども」として本来獲得・解決すべき発達課題もある</a:t>
            </a:r>
            <a:endParaRPr lang="en-US" altLang="ja-JP" sz="2800" dirty="0">
              <a:latin typeface="ＭＳ Ｐゴシック" panose="020B0600070205080204" pitchFamily="50" charset="-128"/>
              <a:cs typeface="HG丸ｺﾞｼｯｸM-PRO" pitchFamily="50" charset="-128"/>
            </a:endParaRPr>
          </a:p>
          <a:p>
            <a:pPr marL="1163638" indent="-1163638">
              <a:spcBef>
                <a:spcPts val="0"/>
              </a:spcBef>
            </a:pPr>
            <a:r>
              <a:rPr lang="ja-JP" altLang="en-US" sz="2400" dirty="0">
                <a:solidFill>
                  <a:srgbClr val="0000CC"/>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dirty="0">
                <a:solidFill>
                  <a:srgbClr val="0000CC"/>
                </a:solidFill>
                <a:latin typeface="ＭＳ Ｐゴシック" panose="020B0600070205080204" pitchFamily="50" charset="-128"/>
                <a:cs typeface="HG丸ｺﾞｼｯｸM-PRO" pitchFamily="50" charset="-128"/>
              </a:rPr>
              <a:t>「愛着形成」、「アイデンティティの確立」（エリクソンの発達段階・課題等）など。インクルージョンの視点も不可欠</a:t>
            </a:r>
            <a:endParaRPr lang="en-US" altLang="ja-JP" sz="2400" dirty="0">
              <a:solidFill>
                <a:srgbClr val="0000CC"/>
              </a:solidFill>
              <a:latin typeface="ＭＳ Ｐゴシック" panose="020B0600070205080204" pitchFamily="50" charset="-128"/>
              <a:cs typeface="HG丸ｺﾞｼｯｸM-PRO" pitchFamily="50" charset="-128"/>
            </a:endParaRPr>
          </a:p>
          <a:p>
            <a:pPr marL="539750" indent="-539750">
              <a:spcBef>
                <a:spcPts val="600"/>
              </a:spcBef>
            </a:pPr>
            <a:r>
              <a:rPr lang="ja-JP" altLang="en-US" sz="2800" dirty="0">
                <a:latin typeface="ＭＳ Ｐゴシック" panose="020B0600070205080204" pitchFamily="50" charset="-128"/>
                <a:cs typeface="HG丸ｺﾞｼｯｸM-PRO" pitchFamily="50" charset="-128"/>
              </a:rPr>
              <a:t>◎</a:t>
            </a:r>
            <a:r>
              <a:rPr lang="en-US" altLang="ja-JP" sz="2800" dirty="0">
                <a:latin typeface="ＭＳ Ｐゴシック" panose="020B0600070205080204" pitchFamily="50" charset="-128"/>
                <a:cs typeface="HG丸ｺﾞｼｯｸM-PRO" pitchFamily="50" charset="-128"/>
              </a:rPr>
              <a:t> </a:t>
            </a:r>
            <a:r>
              <a:rPr lang="ja-JP" altLang="en-US" sz="2800" dirty="0">
                <a:latin typeface="ＭＳ Ｐゴシック" panose="020B0600070205080204" pitchFamily="50" charset="-128"/>
                <a:cs typeface="HG丸ｺﾞｼｯｸM-PRO" pitchFamily="50" charset="-128"/>
              </a:rPr>
              <a:t>関係機関、所属機関が短期間で変化（移行）し、また、同時に関わる機関が多い</a:t>
            </a:r>
            <a:r>
              <a:rPr lang="en-US" altLang="ja-JP" sz="2800" dirty="0">
                <a:latin typeface="ＭＳ Ｐゴシック" panose="020B0600070205080204" pitchFamily="50" charset="-128"/>
                <a:cs typeface="HG丸ｺﾞｼｯｸM-PRO" pitchFamily="50" charset="-128"/>
              </a:rPr>
              <a:t>【</a:t>
            </a:r>
            <a:r>
              <a:rPr lang="ja-JP" altLang="en-US" sz="2800" dirty="0">
                <a:latin typeface="ＭＳ Ｐゴシック" panose="020B0600070205080204" pitchFamily="50" charset="-128"/>
                <a:cs typeface="HG丸ｺﾞｼｯｸM-PRO" pitchFamily="50" charset="-128"/>
              </a:rPr>
              <a:t>縦横連携</a:t>
            </a:r>
            <a:r>
              <a:rPr lang="en-US" altLang="ja-JP" sz="2800" dirty="0">
                <a:latin typeface="ＭＳ Ｐゴシック" panose="020B0600070205080204" pitchFamily="50" charset="-128"/>
                <a:cs typeface="HG丸ｺﾞｼｯｸM-PRO" pitchFamily="50" charset="-128"/>
              </a:rPr>
              <a:t>】</a:t>
            </a:r>
          </a:p>
          <a:p>
            <a:pPr marL="539750" indent="-539750">
              <a:spcBef>
                <a:spcPts val="0"/>
              </a:spcBef>
            </a:pPr>
            <a:r>
              <a:rPr lang="ja-JP" altLang="en-US" sz="2400" dirty="0">
                <a:solidFill>
                  <a:srgbClr val="0000CC"/>
                </a:solidFill>
                <a:latin typeface="ＭＳ Ｐゴシック" panose="020B0600070205080204" pitchFamily="50" charset="-128"/>
                <a:cs typeface="HG丸ｺﾞｼｯｸM-PRO" pitchFamily="50" charset="-128"/>
              </a:rPr>
              <a:t>　　　</a:t>
            </a:r>
            <a:r>
              <a:rPr lang="en-US" altLang="ja-JP" sz="2400" dirty="0">
                <a:solidFill>
                  <a:srgbClr val="0000CC"/>
                </a:solidFill>
                <a:latin typeface="ＭＳ Ｐゴシック" panose="020B0600070205080204" pitchFamily="50" charset="-128"/>
                <a:cs typeface="HG丸ｺﾞｼｯｸM-PRO" pitchFamily="50" charset="-128"/>
              </a:rPr>
              <a:t>※ </a:t>
            </a:r>
            <a:r>
              <a:rPr lang="ja-JP" altLang="en-US" sz="2400" dirty="0">
                <a:solidFill>
                  <a:srgbClr val="0000CC"/>
                </a:solidFill>
                <a:latin typeface="ＭＳ Ｐゴシック" panose="020B0600070205080204" pitchFamily="50" charset="-128"/>
                <a:cs typeface="HG丸ｺﾞｼｯｸM-PRO" pitchFamily="50" charset="-128"/>
              </a:rPr>
              <a:t>保育所・幼稚園、学校との連携、移行時の支援等</a:t>
            </a:r>
            <a:endParaRPr lang="en-US" altLang="ja-JP" sz="2400" dirty="0">
              <a:solidFill>
                <a:srgbClr val="0000CC"/>
              </a:solidFill>
              <a:latin typeface="ＭＳ Ｐゴシック" panose="020B0600070205080204" pitchFamily="50" charset="-128"/>
              <a:cs typeface="HG丸ｺﾞｼｯｸM-PRO" pitchFamily="50" charset="-128"/>
            </a:endParaRPr>
          </a:p>
          <a:p>
            <a:pPr marL="454025" indent="-454025">
              <a:spcBef>
                <a:spcPts val="600"/>
              </a:spcBef>
            </a:pPr>
            <a:r>
              <a:rPr lang="ja-JP" altLang="en-US" sz="2000" dirty="0">
                <a:solidFill>
                  <a:srgbClr val="FF0000"/>
                </a:solidFill>
                <a:latin typeface="ＭＳ Ｐゴシック" panose="020B0600070205080204" pitchFamily="50" charset="-128"/>
                <a:cs typeface="HG丸ｺﾞｼｯｸM-PRO" pitchFamily="50" charset="-128"/>
              </a:rPr>
              <a:t>⇒</a:t>
            </a:r>
            <a:r>
              <a:rPr lang="en-US" altLang="ja-JP" sz="2000" dirty="0">
                <a:solidFill>
                  <a:srgbClr val="FF0000"/>
                </a:solidFill>
                <a:latin typeface="ＭＳ Ｐゴシック" panose="020B0600070205080204" pitchFamily="50" charset="-128"/>
                <a:cs typeface="HG丸ｺﾞｼｯｸM-PRO" pitchFamily="50" charset="-128"/>
              </a:rPr>
              <a:t> </a:t>
            </a:r>
            <a:r>
              <a:rPr lang="ja-JP" altLang="en-US" sz="2000" dirty="0">
                <a:solidFill>
                  <a:srgbClr val="FF0000"/>
                </a:solidFill>
                <a:latin typeface="ＭＳ Ｐゴシック" panose="020B0600070205080204" pitchFamily="50" charset="-128"/>
                <a:cs typeface="HG丸ｺﾞｼｯｸM-PRO" pitchFamily="50" charset="-128"/>
              </a:rPr>
              <a:t>将来（ライフステージ）を見据えて、子どものうちから、本人及び家族並びに地域（学校等）と一貫性を持ってつながっていくことが重要。</a:t>
            </a:r>
            <a:endParaRPr lang="en-US" altLang="ja-JP" sz="2000" dirty="0">
              <a:solidFill>
                <a:srgbClr val="FF0000"/>
              </a:solidFill>
              <a:latin typeface="ＭＳ Ｐゴシック" panose="020B0600070205080204" pitchFamily="50" charset="-128"/>
              <a:cs typeface="HG丸ｺﾞｼｯｸM-PRO" pitchFamily="50" charset="-128"/>
            </a:endParaRPr>
          </a:p>
          <a:p>
            <a:pPr marL="454025" indent="-454025">
              <a:spcBef>
                <a:spcPts val="600"/>
              </a:spcBef>
            </a:pPr>
            <a:r>
              <a:rPr lang="ja-JP" altLang="en-US" sz="2000" dirty="0">
                <a:solidFill>
                  <a:srgbClr val="FF0000"/>
                </a:solidFill>
                <a:latin typeface="ＭＳ Ｐゴシック" panose="020B0600070205080204" pitchFamily="50" charset="-128"/>
                <a:cs typeface="HG丸ｺﾞｼｯｸM-PRO" pitchFamily="50" charset="-128"/>
              </a:rPr>
              <a:t>⇒</a:t>
            </a:r>
            <a:r>
              <a:rPr lang="en-US" altLang="ja-JP" sz="2000" dirty="0">
                <a:solidFill>
                  <a:srgbClr val="FF0000"/>
                </a:solidFill>
                <a:latin typeface="ＭＳ Ｐゴシック" panose="020B0600070205080204" pitchFamily="50" charset="-128"/>
                <a:cs typeface="HG丸ｺﾞｼｯｸM-PRO" pitchFamily="50" charset="-128"/>
              </a:rPr>
              <a:t> </a:t>
            </a:r>
            <a:r>
              <a:rPr lang="ja-JP" altLang="en-US" sz="2000" dirty="0">
                <a:solidFill>
                  <a:srgbClr val="FF0000"/>
                </a:solidFill>
                <a:latin typeface="ＭＳ Ｐゴシック" panose="020B0600070205080204" pitchFamily="50" charset="-128"/>
                <a:cs typeface="HG丸ｺﾞｼｯｸM-PRO" pitchFamily="50" charset="-128"/>
              </a:rPr>
              <a:t>児童の場合、並行利用や複数事業所利用の方も多く、契約者数が定員よりも多くなることも珍しくない＝</a:t>
            </a:r>
            <a:r>
              <a:rPr lang="ja-JP" altLang="en-US" sz="2000" u="sng" dirty="0">
                <a:solidFill>
                  <a:srgbClr val="FF0000"/>
                </a:solidFill>
                <a:latin typeface="ＭＳ Ｐゴシック" panose="020B0600070205080204" pitchFamily="50" charset="-128"/>
                <a:cs typeface="HG丸ｺﾞｼｯｸM-PRO" pitchFamily="50" charset="-128"/>
              </a:rPr>
              <a:t>個別支援計画作成数</a:t>
            </a:r>
            <a:r>
              <a:rPr lang="ja-JP" altLang="en-US" sz="2000" dirty="0">
                <a:solidFill>
                  <a:srgbClr val="FF0000"/>
                </a:solidFill>
                <a:latin typeface="ＭＳ Ｐゴシック" panose="020B0600070205080204" pitchFamily="50" charset="-128"/>
                <a:cs typeface="HG丸ｺﾞｼｯｸM-PRO" pitchFamily="50" charset="-128"/>
              </a:rPr>
              <a:t>や</a:t>
            </a:r>
            <a:r>
              <a:rPr lang="ja-JP" altLang="en-US" sz="2000" u="sng" dirty="0">
                <a:solidFill>
                  <a:srgbClr val="FF0000"/>
                </a:solidFill>
                <a:latin typeface="ＭＳ Ｐゴシック" panose="020B0600070205080204" pitchFamily="50" charset="-128"/>
                <a:cs typeface="HG丸ｺﾞｼｯｸM-PRO" pitchFamily="50" charset="-128"/>
              </a:rPr>
              <a:t>連携</a:t>
            </a:r>
            <a:r>
              <a:rPr lang="ja-JP" altLang="en-US" sz="2000" dirty="0">
                <a:solidFill>
                  <a:srgbClr val="FF0000"/>
                </a:solidFill>
                <a:latin typeface="ＭＳ Ｐゴシック" panose="020B0600070205080204" pitchFamily="50" charset="-128"/>
                <a:cs typeface="HG丸ｺﾞｼｯｸM-PRO" pitchFamily="50" charset="-128"/>
              </a:rPr>
              <a:t>も多くなる</a:t>
            </a:r>
            <a:endParaRPr lang="en-US" altLang="ja-JP" sz="2000" dirty="0">
              <a:solidFill>
                <a:srgbClr val="FF0000"/>
              </a:solidFill>
              <a:latin typeface="ＭＳ Ｐゴシック" panose="020B0600070205080204" pitchFamily="50" charset="-128"/>
              <a:cs typeface="HG丸ｺﾞｼｯｸM-PRO" pitchFamily="50" charset="-128"/>
            </a:endParaRPr>
          </a:p>
          <a:p>
            <a:pPr marL="539750" indent="-539750">
              <a:spcBef>
                <a:spcPts val="1200"/>
              </a:spcBef>
            </a:pPr>
            <a:endParaRPr lang="en-US" altLang="ja-JP" sz="3200" dirty="0">
              <a:latin typeface="ＭＳ Ｐゴシック" panose="020B0600070205080204" pitchFamily="50" charset="-128"/>
              <a:cs typeface="HG丸ｺﾞｼｯｸM-PRO" pitchFamily="50" charset="-128"/>
            </a:endParaRPr>
          </a:p>
        </p:txBody>
      </p:sp>
      <p:sp>
        <p:nvSpPr>
          <p:cNvPr id="4" name="スライド番号プレースホルダー 9">
            <a:extLst>
              <a:ext uri="{FF2B5EF4-FFF2-40B4-BE49-F238E27FC236}">
                <a16:creationId xmlns:a16="http://schemas.microsoft.com/office/drawing/2014/main" id="{BDCFBDF5-2721-FF14-3836-3D93E52FAAFB}"/>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71</a:t>
            </a:fld>
            <a:endParaRPr lang="en-US" altLang="ja-JP" sz="2000" dirty="0">
              <a:solidFill>
                <a:srgbClr val="000000"/>
              </a:solidFill>
            </a:endParaRPr>
          </a:p>
        </p:txBody>
      </p:sp>
    </p:spTree>
    <p:extLst>
      <p:ext uri="{BB962C8B-B14F-4D97-AF65-F5344CB8AC3E}">
        <p14:creationId xmlns:p14="http://schemas.microsoft.com/office/powerpoint/2010/main" val="36971137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9">
            <a:extLst>
              <a:ext uri="{FF2B5EF4-FFF2-40B4-BE49-F238E27FC236}">
                <a16:creationId xmlns:a16="http://schemas.microsoft.com/office/drawing/2014/main" id="{60AE69CD-6D53-7D20-F4AB-CC04E023FF90}"/>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72</a:t>
            </a:fld>
            <a:endParaRPr lang="en-US" altLang="ja-JP" sz="2000" dirty="0">
              <a:solidFill>
                <a:srgbClr val="000000"/>
              </a:solidFill>
            </a:endParaRPr>
          </a:p>
        </p:txBody>
      </p:sp>
      <p:pic>
        <p:nvPicPr>
          <p:cNvPr id="4" name="図 3">
            <a:extLst>
              <a:ext uri="{FF2B5EF4-FFF2-40B4-BE49-F238E27FC236}">
                <a16:creationId xmlns:a16="http://schemas.microsoft.com/office/drawing/2014/main" id="{75FDCB73-29FF-487C-73D3-EB0E9D752EBB}"/>
              </a:ext>
            </a:extLst>
          </p:cNvPr>
          <p:cNvPicPr>
            <a:picLocks noChangeAspect="1"/>
          </p:cNvPicPr>
          <p:nvPr/>
        </p:nvPicPr>
        <p:blipFill>
          <a:blip r:embed="rId2"/>
          <a:stretch>
            <a:fillRect/>
          </a:stretch>
        </p:blipFill>
        <p:spPr>
          <a:xfrm>
            <a:off x="0" y="12540"/>
            <a:ext cx="9906000" cy="6832920"/>
          </a:xfrm>
          <a:prstGeom prst="rect">
            <a:avLst/>
          </a:prstGeom>
        </p:spPr>
      </p:pic>
      <p:sp>
        <p:nvSpPr>
          <p:cNvPr id="5" name="正方形/長方形 4">
            <a:extLst>
              <a:ext uri="{FF2B5EF4-FFF2-40B4-BE49-F238E27FC236}">
                <a16:creationId xmlns:a16="http://schemas.microsoft.com/office/drawing/2014/main" id="{3B57DF74-215B-9CB5-377A-B771C44C4AE5}"/>
              </a:ext>
            </a:extLst>
          </p:cNvPr>
          <p:cNvSpPr/>
          <p:nvPr/>
        </p:nvSpPr>
        <p:spPr>
          <a:xfrm>
            <a:off x="5889104" y="116632"/>
            <a:ext cx="3721996" cy="36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latin typeface="メイリオ" panose="020B0604030504040204" pitchFamily="50" charset="-128"/>
                <a:ea typeface="メイリオ" panose="020B0604030504040204" pitchFamily="50" charset="-128"/>
              </a:rPr>
              <a:t>障害児支援の在り方に関する検討会報告書　参考資料２</a:t>
            </a:r>
          </a:p>
        </p:txBody>
      </p:sp>
    </p:spTree>
    <p:extLst>
      <p:ext uri="{BB962C8B-B14F-4D97-AF65-F5344CB8AC3E}">
        <p14:creationId xmlns:p14="http://schemas.microsoft.com/office/powerpoint/2010/main" val="3917855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2072680" y="154025"/>
            <a:ext cx="5263765" cy="574675"/>
          </a:xfrm>
          <a:prstGeom prst="rect">
            <a:avLst/>
          </a:prstGeom>
          <a:noFill/>
          <a:ln w="9525">
            <a:noFill/>
            <a:miter lim="800000"/>
            <a:headEnd/>
            <a:tailEnd/>
          </a:ln>
        </p:spPr>
        <p:txBody>
          <a:bodyPr lIns="84368" tIns="42186" rIns="84368" bIns="42186"/>
          <a:lstStyle/>
          <a:p>
            <a:pPr algn="ctr">
              <a:lnSpc>
                <a:spcPct val="80000"/>
              </a:lnSpc>
              <a:spcBef>
                <a:spcPct val="20000"/>
              </a:spcBef>
              <a:defRPr/>
            </a:pPr>
            <a:r>
              <a:rPr lang="ja-JP" altLang="en-US" sz="4400" u="sng"/>
              <a:t>ま　と　め</a:t>
            </a:r>
            <a:endParaRPr lang="en-US" altLang="ja-JP" sz="4400" u="sng" spc="-100" dirty="0">
              <a:solidFill>
                <a:srgbClr val="000000"/>
              </a:solidFill>
            </a:endParaRPr>
          </a:p>
        </p:txBody>
      </p:sp>
      <p:sp>
        <p:nvSpPr>
          <p:cNvPr id="299010" name="Rectangle 1"/>
          <p:cNvSpPr>
            <a:spLocks noChangeArrowheads="1"/>
          </p:cNvSpPr>
          <p:nvPr/>
        </p:nvSpPr>
        <p:spPr bwMode="auto">
          <a:xfrm>
            <a:off x="18290" y="1268760"/>
            <a:ext cx="9951467" cy="56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u="sng"/>
              <a:t>（１）支援は「人」によって構築される</a:t>
            </a:r>
            <a:r>
              <a:rPr lang="en-US" altLang="ja-JP" sz="2400" u="sng" dirty="0">
                <a:solidFill>
                  <a:srgbClr val="0432FF"/>
                </a:solidFill>
              </a:rPr>
              <a:t>【</a:t>
            </a:r>
            <a:r>
              <a:rPr lang="ja-JP" altLang="en-US" sz="2400" u="sng">
                <a:solidFill>
                  <a:srgbClr val="0432FF"/>
                </a:solidFill>
              </a:rPr>
              <a:t>「人」が支援の質を決める</a:t>
            </a:r>
            <a:r>
              <a:rPr lang="en-US" altLang="ja-JP" sz="2400" u="sng" dirty="0">
                <a:solidFill>
                  <a:srgbClr val="0432FF"/>
                </a:solidFill>
              </a:rPr>
              <a:t>】</a:t>
            </a:r>
            <a:br>
              <a:rPr lang="ja-JP" altLang="en-US" sz="2400">
                <a:solidFill>
                  <a:srgbClr val="0432FF"/>
                </a:solidFill>
              </a:rPr>
            </a:br>
            <a:r>
              <a:rPr lang="ja-JP" altLang="en-US" sz="2400"/>
              <a:t>　・スタッフの育成：一人ひとりの高い意識</a:t>
            </a:r>
            <a:r>
              <a:rPr lang="en-US" altLang="ja-JP" sz="2400" dirty="0"/>
              <a:t>､</a:t>
            </a:r>
            <a:r>
              <a:rPr lang="ja-JP" altLang="en-US" sz="2400"/>
              <a:t>職場の雰囲気</a:t>
            </a:r>
            <a:r>
              <a:rPr lang="en-US" altLang="ja-JP" sz="2400" dirty="0"/>
              <a:t>､</a:t>
            </a:r>
            <a:r>
              <a:rPr lang="ja-JP" altLang="en-US" sz="2400"/>
              <a:t>知識・スキル</a:t>
            </a:r>
            <a:r>
              <a:rPr lang="en-US" altLang="ja-JP" sz="2400" dirty="0"/>
              <a:t>UP</a:t>
            </a:r>
            <a:endParaRPr lang="ja-JP" altLang="en-US" sz="2400"/>
          </a:p>
          <a:p>
            <a:pPr>
              <a:spcBef>
                <a:spcPts val="600"/>
              </a:spcBef>
            </a:pPr>
            <a:r>
              <a:rPr lang="ja-JP" altLang="en-US" sz="2800" u="sng"/>
              <a:t>（２）事業所の理念に基づいた支援</a:t>
            </a:r>
            <a:r>
              <a:rPr lang="en-US" altLang="ja-JP" sz="2400" u="sng" dirty="0">
                <a:solidFill>
                  <a:srgbClr val="0432FF"/>
                </a:solidFill>
              </a:rPr>
              <a:t>【</a:t>
            </a:r>
            <a:r>
              <a:rPr lang="ja-JP" altLang="en-US" sz="2400" u="sng">
                <a:solidFill>
                  <a:srgbClr val="0432FF"/>
                </a:solidFill>
              </a:rPr>
              <a:t>理念なき・理念倒れの支援は</a:t>
            </a:r>
            <a:r>
              <a:rPr lang="en-US" altLang="ja-JP" sz="2400" u="sng" dirty="0">
                <a:solidFill>
                  <a:srgbClr val="0432FF"/>
                </a:solidFill>
              </a:rPr>
              <a:t>NG】</a:t>
            </a:r>
            <a:br>
              <a:rPr lang="ja-JP" altLang="en-US" sz="2800">
                <a:solidFill>
                  <a:srgbClr val="0432FF"/>
                </a:solidFill>
              </a:rPr>
            </a:br>
            <a:r>
              <a:rPr lang="ja-JP" altLang="en-US" sz="2400"/>
              <a:t>　・「発達支援」に関する理念の確立：報酬は支援の質の対価である</a:t>
            </a:r>
            <a:endParaRPr lang="ja-JP" altLang="en-US" sz="2800"/>
          </a:p>
          <a:p>
            <a:pPr>
              <a:spcBef>
                <a:spcPts val="600"/>
              </a:spcBef>
            </a:pPr>
            <a:r>
              <a:rPr lang="ja-JP" altLang="en-US" sz="2800" u="sng"/>
              <a:t>（３）子どもの権利が保障されている実践</a:t>
            </a:r>
            <a:r>
              <a:rPr lang="en-US" altLang="ja-JP" sz="2400" u="sng" dirty="0">
                <a:solidFill>
                  <a:srgbClr val="0432FF"/>
                </a:solidFill>
              </a:rPr>
              <a:t>【</a:t>
            </a:r>
            <a:r>
              <a:rPr lang="ja-JP" altLang="en-US" sz="2400" u="sng">
                <a:solidFill>
                  <a:srgbClr val="0432FF"/>
                </a:solidFill>
              </a:rPr>
              <a:t>「子ども」を正しく理解する</a:t>
            </a:r>
            <a:r>
              <a:rPr lang="en-US" altLang="ja-JP" sz="2400" u="sng" dirty="0">
                <a:solidFill>
                  <a:srgbClr val="0432FF"/>
                </a:solidFill>
              </a:rPr>
              <a:t>】</a:t>
            </a:r>
            <a:br>
              <a:rPr lang="ja-JP" altLang="en-US" sz="2800">
                <a:solidFill>
                  <a:srgbClr val="0432FF"/>
                </a:solidFill>
              </a:rPr>
            </a:br>
            <a:r>
              <a:rPr lang="ja-JP" altLang="en-US" sz="2400"/>
              <a:t>　・養護、成長・発達の保障、子どもの意見・主体性の尊重、家族支援</a:t>
            </a:r>
            <a:r>
              <a:rPr lang="en-US" altLang="ja-JP" sz="2400" dirty="0"/>
              <a:t> </a:t>
            </a:r>
            <a:r>
              <a:rPr lang="ja-JP" altLang="en-US" sz="2400"/>
              <a:t>等</a:t>
            </a:r>
          </a:p>
          <a:p>
            <a:pPr>
              <a:spcBef>
                <a:spcPts val="600"/>
              </a:spcBef>
            </a:pPr>
            <a:r>
              <a:rPr lang="ja-JP" altLang="en-US" sz="2800" u="sng"/>
              <a:t>（４）障害者の権利が保障されている実践</a:t>
            </a:r>
            <a:r>
              <a:rPr lang="en-US" altLang="ja-JP" sz="2400" u="sng" dirty="0">
                <a:solidFill>
                  <a:srgbClr val="0432FF"/>
                </a:solidFill>
              </a:rPr>
              <a:t>【</a:t>
            </a:r>
            <a:r>
              <a:rPr lang="ja-JP" altLang="en-US" sz="2400" u="sng">
                <a:solidFill>
                  <a:srgbClr val="0432FF"/>
                </a:solidFill>
              </a:rPr>
              <a:t>障害や特性の理解と実践</a:t>
            </a:r>
            <a:r>
              <a:rPr lang="en-US" altLang="ja-JP" sz="2400" u="sng" dirty="0">
                <a:solidFill>
                  <a:srgbClr val="0432FF"/>
                </a:solidFill>
              </a:rPr>
              <a:t>】</a:t>
            </a:r>
            <a:endParaRPr lang="en-US" altLang="ja-JP" sz="2800" u="sng" dirty="0">
              <a:solidFill>
                <a:srgbClr val="0432FF"/>
              </a:solidFill>
            </a:endParaRPr>
          </a:p>
          <a:p>
            <a:pPr>
              <a:spcBef>
                <a:spcPts val="0"/>
              </a:spcBef>
            </a:pPr>
            <a:r>
              <a:rPr lang="ja-JP" altLang="en-US" sz="2400"/>
              <a:t>　・障害や特性に応じた合理的配慮の提供、インクルージョンの推進</a:t>
            </a:r>
            <a:r>
              <a:rPr lang="en-US" altLang="ja-JP" sz="2400" dirty="0"/>
              <a:t> </a:t>
            </a:r>
            <a:r>
              <a:rPr lang="ja-JP" altLang="en-US" sz="2400"/>
              <a:t>等</a:t>
            </a:r>
            <a:endParaRPr lang="en-US" altLang="ja-JP" sz="2400" dirty="0"/>
          </a:p>
          <a:p>
            <a:pPr>
              <a:spcBef>
                <a:spcPts val="600"/>
              </a:spcBef>
            </a:pPr>
            <a:r>
              <a:rPr lang="ja-JP" altLang="en-US" sz="2800" u="sng"/>
              <a:t>（５）支援の適切なプロセス管理</a:t>
            </a:r>
            <a:r>
              <a:rPr lang="en-US" altLang="ja-JP" sz="2400" u="sng" dirty="0">
                <a:solidFill>
                  <a:srgbClr val="0432FF"/>
                </a:solidFill>
              </a:rPr>
              <a:t>【</a:t>
            </a:r>
            <a:r>
              <a:rPr lang="ja-JP" altLang="en-US" sz="2400" u="sng">
                <a:solidFill>
                  <a:srgbClr val="0432FF"/>
                </a:solidFill>
              </a:rPr>
              <a:t>児発管・相談支援の腕が試される</a:t>
            </a:r>
            <a:r>
              <a:rPr lang="en-US" altLang="ja-JP" sz="2400" u="sng" dirty="0">
                <a:solidFill>
                  <a:srgbClr val="0432FF"/>
                </a:solidFill>
              </a:rPr>
              <a:t>】</a:t>
            </a:r>
            <a:endParaRPr lang="ja-JP" altLang="en-US" sz="5400" u="sng">
              <a:solidFill>
                <a:srgbClr val="0432FF"/>
              </a:solidFill>
            </a:endParaRPr>
          </a:p>
          <a:p>
            <a:pPr marL="757238" indent="-446088"/>
            <a:r>
              <a:rPr lang="ja-JP" altLang="en-US" sz="2400"/>
              <a:t>・見立て（アセスメント力</a:t>
            </a:r>
            <a:r>
              <a:rPr lang="en-US" altLang="ja-JP" sz="2400" dirty="0"/>
              <a:t>)､</a:t>
            </a:r>
            <a:r>
              <a:rPr lang="ja-JP" altLang="en-US" sz="2400"/>
              <a:t>手立て（支援力</a:t>
            </a:r>
            <a:r>
              <a:rPr lang="en-US" altLang="ja-JP" sz="2400" dirty="0"/>
              <a:t>)､</a:t>
            </a:r>
            <a:r>
              <a:rPr lang="ja-JP" altLang="en-US" sz="2400"/>
              <a:t>評価力：ガイドライン等の活用</a:t>
            </a:r>
            <a:endParaRPr lang="en-US" altLang="ja-JP" sz="2400" dirty="0"/>
          </a:p>
          <a:p>
            <a:pPr marL="757238" indent="-747713">
              <a:spcBef>
                <a:spcPts val="600"/>
              </a:spcBef>
            </a:pPr>
            <a:r>
              <a:rPr lang="ja-JP" altLang="en-US" sz="2800" u="sng">
                <a:solidFill>
                  <a:srgbClr val="000000"/>
                </a:solidFill>
                <a:latin typeface="+mn-ea"/>
                <a:ea typeface="+mn-ea"/>
              </a:rPr>
              <a:t>（６）家族、関係機関と協働した支援</a:t>
            </a:r>
            <a:r>
              <a:rPr lang="en-US" altLang="ja-JP" sz="2400" u="sng" dirty="0">
                <a:solidFill>
                  <a:srgbClr val="0432FF"/>
                </a:solidFill>
                <a:latin typeface="+mn-ea"/>
                <a:ea typeface="+mn-ea"/>
              </a:rPr>
              <a:t>【</a:t>
            </a:r>
            <a:r>
              <a:rPr lang="ja-JP" altLang="en-US" sz="2400" u="sng">
                <a:solidFill>
                  <a:srgbClr val="0432FF"/>
                </a:solidFill>
                <a:latin typeface="+mn-ea"/>
                <a:ea typeface="+mn-ea"/>
              </a:rPr>
              <a:t>開かれた事業が質を高める</a:t>
            </a:r>
            <a:r>
              <a:rPr lang="en-US" altLang="ja-JP" sz="2400" u="sng" dirty="0">
                <a:solidFill>
                  <a:srgbClr val="0432FF"/>
                </a:solidFill>
                <a:latin typeface="+mn-ea"/>
                <a:ea typeface="+mn-ea"/>
              </a:rPr>
              <a:t>】</a:t>
            </a:r>
            <a:endParaRPr lang="en-US" altLang="ja-JP" sz="2800" u="sng" dirty="0">
              <a:solidFill>
                <a:srgbClr val="0432FF"/>
              </a:solidFill>
              <a:latin typeface="+mn-ea"/>
              <a:ea typeface="+mn-ea"/>
            </a:endParaRPr>
          </a:p>
          <a:p>
            <a:pPr marL="757238" indent="-747713"/>
            <a:r>
              <a:rPr lang="ja-JP" altLang="en-US" sz="2400">
                <a:solidFill>
                  <a:srgbClr val="000000"/>
                </a:solidFill>
                <a:latin typeface="+mn-ea"/>
                <a:ea typeface="+mn-ea"/>
              </a:rPr>
              <a:t>　・相談支援と発達支援は最強タッグ＝車の両輪であり、対等な関係</a:t>
            </a:r>
            <a:endParaRPr lang="en-US" altLang="ja-JP" sz="2400" dirty="0">
              <a:solidFill>
                <a:srgbClr val="000000"/>
              </a:solidFill>
              <a:latin typeface="+mn-ea"/>
              <a:ea typeface="+mn-ea"/>
            </a:endParaRPr>
          </a:p>
          <a:p>
            <a:pPr marL="757238" indent="-747713"/>
            <a:r>
              <a:rPr lang="ja-JP" altLang="en-US" sz="2400">
                <a:solidFill>
                  <a:srgbClr val="000000"/>
                </a:solidFill>
                <a:latin typeface="+mn-ea"/>
                <a:ea typeface="+mn-ea"/>
              </a:rPr>
              <a:t>　・関係機関に畏敬の念を持って共に歩む。家族を支え、共に歩む</a:t>
            </a:r>
            <a:endParaRPr lang="en-US" altLang="ja-JP" sz="2400" dirty="0">
              <a:solidFill>
                <a:srgbClr val="000000"/>
              </a:solidFill>
              <a:latin typeface="+mn-ea"/>
              <a:ea typeface="+mn-ea"/>
            </a:endParaRPr>
          </a:p>
        </p:txBody>
      </p:sp>
      <p:sp>
        <p:nvSpPr>
          <p:cNvPr id="2" name="スライド番号プレースホルダー 9">
            <a:extLst>
              <a:ext uri="{FF2B5EF4-FFF2-40B4-BE49-F238E27FC236}">
                <a16:creationId xmlns:a16="http://schemas.microsoft.com/office/drawing/2014/main" id="{D7A7957D-DA39-5FA3-283C-AEC7BAB542C6}"/>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73</a:t>
            </a:fld>
            <a:endParaRPr lang="en-US" altLang="ja-JP" sz="2000" dirty="0">
              <a:solidFill>
                <a:srgbClr val="000000"/>
              </a:solidFill>
            </a:endParaRPr>
          </a:p>
        </p:txBody>
      </p:sp>
      <p:sp>
        <p:nvSpPr>
          <p:cNvPr id="5" name="Rectangle 3">
            <a:extLst>
              <a:ext uri="{FF2B5EF4-FFF2-40B4-BE49-F238E27FC236}">
                <a16:creationId xmlns:a16="http://schemas.microsoft.com/office/drawing/2014/main" id="{F57D9B2A-1E25-E567-01EE-21729999730E}"/>
              </a:ext>
            </a:extLst>
          </p:cNvPr>
          <p:cNvSpPr txBox="1">
            <a:spLocks noChangeArrowheads="1"/>
          </p:cNvSpPr>
          <p:nvPr/>
        </p:nvSpPr>
        <p:spPr bwMode="auto">
          <a:xfrm>
            <a:off x="-60252" y="836712"/>
            <a:ext cx="9966252" cy="574675"/>
          </a:xfrm>
          <a:prstGeom prst="rect">
            <a:avLst/>
          </a:prstGeom>
          <a:noFill/>
          <a:ln w="9525">
            <a:noFill/>
            <a:miter lim="800000"/>
            <a:headEnd/>
            <a:tailEnd/>
          </a:ln>
        </p:spPr>
        <p:txBody>
          <a:bodyPr lIns="84368" tIns="42186" rIns="84368" bIns="42186"/>
          <a:lstStyle/>
          <a:p>
            <a:pPr>
              <a:lnSpc>
                <a:spcPct val="80000"/>
              </a:lnSpc>
              <a:spcBef>
                <a:spcPct val="20000"/>
              </a:spcBef>
              <a:defRPr/>
            </a:pPr>
            <a:r>
              <a:rPr lang="ja-JP" altLang="en-US" sz="3200" u="sng"/>
              <a:t>良質な支援を提供しようとする努力のすべてが基本姿勢</a:t>
            </a:r>
            <a:endParaRPr lang="en-US" altLang="ja-JP" sz="3200" u="sng" spc="-100" dirty="0">
              <a:solidFill>
                <a:srgbClr val="000000"/>
              </a:solidFill>
            </a:endParaRPr>
          </a:p>
        </p:txBody>
      </p:sp>
    </p:spTree>
    <p:extLst>
      <p:ext uri="{BB962C8B-B14F-4D97-AF65-F5344CB8AC3E}">
        <p14:creationId xmlns:p14="http://schemas.microsoft.com/office/powerpoint/2010/main" val="232536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8436" y="943310"/>
            <a:ext cx="9650615" cy="5745788"/>
          </a:xfrm>
          <a:prstGeom prst="rect">
            <a:avLst/>
          </a:prstGeom>
        </p:spPr>
        <p:txBody>
          <a:bodyPr wrap="square">
            <a:noAutofit/>
          </a:bodyPr>
          <a:lstStyle/>
          <a:p>
            <a:pPr marL="228600" indent="-228600"/>
            <a:r>
              <a:rPr lang="ja-JP" altLang="en-US" sz="2800" dirty="0">
                <a:solidFill>
                  <a:srgbClr val="000000"/>
                </a:solidFill>
                <a:effectLst/>
                <a:latin typeface="Helvetica" pitchFamily="2" charset="0"/>
              </a:rPr>
              <a:t>・ </a:t>
            </a:r>
            <a:r>
              <a:rPr lang="ja-JP" altLang="en-US" sz="2800" u="sng" dirty="0">
                <a:solidFill>
                  <a:srgbClr val="000000"/>
                </a:solidFill>
                <a:effectLst/>
                <a:latin typeface="Helvetica" pitchFamily="2" charset="0"/>
              </a:rPr>
              <a:t>障害の特性を踏まえたニーズに応じた発達支援の提供</a:t>
            </a:r>
            <a:endParaRPr lang="en-US" altLang="ja-JP" sz="2800" u="sng" dirty="0">
              <a:solidFill>
                <a:srgbClr val="000000"/>
              </a:solidFill>
              <a:effectLst/>
              <a:latin typeface="Helvetica" pitchFamily="2" charset="0"/>
            </a:endParaRPr>
          </a:p>
          <a:p>
            <a:pPr marL="715963" indent="-228600"/>
            <a:r>
              <a:rPr lang="ja-JP" altLang="en-US" sz="2400" dirty="0">
                <a:solidFill>
                  <a:srgbClr val="000000"/>
                </a:solidFill>
                <a:effectLst/>
                <a:latin typeface="Helvetica" pitchFamily="2" charset="0"/>
              </a:rPr>
              <a:t>（こどものウェルビーイングの向上、エンパワメントを前提とした支援）</a:t>
            </a:r>
            <a:endParaRPr lang="en-US" altLang="ja-JP" sz="2400" dirty="0">
              <a:solidFill>
                <a:srgbClr val="000000"/>
              </a:solidFill>
              <a:effectLst/>
              <a:latin typeface="Helvetica" pitchFamily="2" charset="0"/>
            </a:endParaRPr>
          </a:p>
          <a:p>
            <a:pPr marL="228600" indent="-228600"/>
            <a:endParaRPr lang="ja-JP" altLang="en-US" sz="1400" dirty="0">
              <a:solidFill>
                <a:srgbClr val="000000"/>
              </a:solidFill>
              <a:effectLst/>
              <a:latin typeface="Helvetica" pitchFamily="2" charset="0"/>
            </a:endParaRP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a:t>
            </a:r>
            <a:r>
              <a:rPr lang="ja-JP" altLang="en-US" sz="2800" u="sng" dirty="0">
                <a:solidFill>
                  <a:srgbClr val="000000"/>
                </a:solidFill>
                <a:effectLst/>
                <a:latin typeface="Helvetica" pitchFamily="2" charset="0"/>
              </a:rPr>
              <a:t>合理的配慮の提供</a:t>
            </a:r>
            <a:endParaRPr lang="en-US" altLang="ja-JP" sz="2800" u="sng" dirty="0">
              <a:solidFill>
                <a:srgbClr val="000000"/>
              </a:solidFill>
              <a:effectLst/>
              <a:latin typeface="Helvetica" pitchFamily="2" charset="0"/>
            </a:endParaRPr>
          </a:p>
          <a:p>
            <a:pPr marL="715963" indent="-228600"/>
            <a:r>
              <a:rPr lang="ja-JP" altLang="en-US" sz="2400" dirty="0">
                <a:solidFill>
                  <a:srgbClr val="000000"/>
                </a:solidFill>
                <a:effectLst/>
                <a:latin typeface="Helvetica" pitchFamily="2" charset="0"/>
              </a:rPr>
              <a:t>（社会的なバリアを取り除くための対話・検討）</a:t>
            </a:r>
            <a:endParaRPr lang="en-US" altLang="ja-JP" sz="2400" dirty="0">
              <a:solidFill>
                <a:srgbClr val="000000"/>
              </a:solidFill>
              <a:effectLst/>
              <a:latin typeface="Helvetica" pitchFamily="2" charset="0"/>
            </a:endParaRPr>
          </a:p>
          <a:p>
            <a:pPr marL="228600" indent="-228600"/>
            <a:endParaRPr lang="ja-JP" altLang="en-US" sz="1400" dirty="0">
              <a:solidFill>
                <a:srgbClr val="000000"/>
              </a:solidFill>
              <a:effectLst/>
              <a:latin typeface="Helvetica" pitchFamily="2" charset="0"/>
            </a:endParaRP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a:t>
            </a:r>
            <a:r>
              <a:rPr lang="ja-JP" altLang="en-US" sz="2800" u="sng" dirty="0">
                <a:solidFill>
                  <a:srgbClr val="000000"/>
                </a:solidFill>
                <a:effectLst/>
                <a:latin typeface="Helvetica" pitchFamily="2" charset="0"/>
              </a:rPr>
              <a:t>家族支援の提供</a:t>
            </a:r>
            <a:endParaRPr lang="en-US" altLang="ja-JP" sz="2800" u="sng" dirty="0">
              <a:solidFill>
                <a:srgbClr val="000000"/>
              </a:solidFill>
              <a:effectLst/>
              <a:latin typeface="Helvetica" pitchFamily="2" charset="0"/>
            </a:endParaRPr>
          </a:p>
          <a:p>
            <a:pPr marL="715963" indent="-228600"/>
            <a:r>
              <a:rPr lang="ja-JP" altLang="en-US" sz="2400" dirty="0">
                <a:solidFill>
                  <a:srgbClr val="000000"/>
                </a:solidFill>
                <a:effectLst/>
                <a:latin typeface="Helvetica" pitchFamily="2" charset="0"/>
              </a:rPr>
              <a:t>（家族のウェルビーイングの向上、エンパワメントを前提とした支援）</a:t>
            </a:r>
            <a:endParaRPr lang="en-US" altLang="ja-JP" sz="2400" dirty="0">
              <a:solidFill>
                <a:srgbClr val="000000"/>
              </a:solidFill>
              <a:effectLst/>
              <a:latin typeface="Helvetica" pitchFamily="2" charset="0"/>
            </a:endParaRPr>
          </a:p>
          <a:p>
            <a:pPr marL="228600" indent="-228600"/>
            <a:endParaRPr lang="ja-JP" altLang="en-US" sz="1400" dirty="0">
              <a:solidFill>
                <a:srgbClr val="000000"/>
              </a:solidFill>
              <a:effectLst/>
              <a:latin typeface="Helvetica" pitchFamily="2" charset="0"/>
            </a:endParaRP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a:t>
            </a:r>
            <a:r>
              <a:rPr lang="ja-JP" altLang="en-US" sz="2800" u="sng" dirty="0">
                <a:solidFill>
                  <a:srgbClr val="000000"/>
                </a:solidFill>
                <a:effectLst/>
                <a:latin typeface="Helvetica" pitchFamily="2" charset="0"/>
              </a:rPr>
              <a:t>地域社会への参加・包摂</a:t>
            </a:r>
            <a:r>
              <a:rPr lang="ja-JP" altLang="en-US" sz="2800" dirty="0">
                <a:solidFill>
                  <a:srgbClr val="000000"/>
                </a:solidFill>
                <a:effectLst/>
                <a:latin typeface="Helvetica" pitchFamily="2" charset="0"/>
              </a:rPr>
              <a:t>（インクルージョン）の推進</a:t>
            </a:r>
            <a:endParaRPr lang="en-US" altLang="ja-JP" sz="2800" dirty="0">
              <a:solidFill>
                <a:srgbClr val="000000"/>
              </a:solidFill>
              <a:effectLst/>
              <a:latin typeface="Helvetica" pitchFamily="2" charset="0"/>
            </a:endParaRPr>
          </a:p>
          <a:p>
            <a:pPr marL="715963" indent="-228600"/>
            <a:r>
              <a:rPr lang="ja-JP" altLang="en-US" sz="2400" dirty="0">
                <a:solidFill>
                  <a:srgbClr val="000000"/>
                </a:solidFill>
                <a:effectLst/>
                <a:latin typeface="Helvetica" pitchFamily="2" charset="0"/>
              </a:rPr>
              <a:t>（一般のこども施策との併行利用や移行に向けた支援、地域で暮らす他のこどもとの交流などの取組）</a:t>
            </a:r>
            <a:endParaRPr lang="en-US" altLang="ja-JP" sz="2400" dirty="0">
              <a:solidFill>
                <a:srgbClr val="000000"/>
              </a:solidFill>
              <a:effectLst/>
              <a:latin typeface="Helvetica" pitchFamily="2" charset="0"/>
            </a:endParaRPr>
          </a:p>
          <a:p>
            <a:pPr marL="228600" indent="-228600"/>
            <a:endParaRPr lang="ja-JP" altLang="en-US" sz="1400" dirty="0">
              <a:solidFill>
                <a:srgbClr val="000000"/>
              </a:solidFill>
              <a:effectLst/>
              <a:latin typeface="Helvetica" pitchFamily="2" charset="0"/>
            </a:endParaRPr>
          </a:p>
          <a:p>
            <a:pPr marL="228600" indent="-228600"/>
            <a:r>
              <a:rPr lang="ja-JP" altLang="en-US" sz="2800" dirty="0">
                <a:solidFill>
                  <a:srgbClr val="000000"/>
                </a:solidFill>
                <a:latin typeface="Helvetica" pitchFamily="2" charset="0"/>
              </a:rPr>
              <a:t>・</a:t>
            </a:r>
            <a:r>
              <a:rPr lang="ja-JP" altLang="en-US" sz="2800" dirty="0">
                <a:solidFill>
                  <a:srgbClr val="000000"/>
                </a:solidFill>
                <a:effectLst/>
                <a:latin typeface="Helvetica" pitchFamily="2" charset="0"/>
              </a:rPr>
              <a:t> </a:t>
            </a:r>
            <a:r>
              <a:rPr lang="ja-JP" altLang="en-US" sz="2800" u="sng" dirty="0">
                <a:solidFill>
                  <a:srgbClr val="000000"/>
                </a:solidFill>
                <a:effectLst/>
                <a:latin typeface="Helvetica" pitchFamily="2" charset="0"/>
              </a:rPr>
              <a:t>事業所や関係機関と連携した切れ目のない支援の提供</a:t>
            </a:r>
            <a:endParaRPr lang="en-US" altLang="ja-JP" sz="2800" u="sng" dirty="0">
              <a:solidFill>
                <a:srgbClr val="000000"/>
              </a:solidFill>
              <a:effectLst/>
              <a:latin typeface="Helvetica" pitchFamily="2" charset="0"/>
            </a:endParaRPr>
          </a:p>
          <a:p>
            <a:pPr marL="715963" indent="-228600"/>
            <a:r>
              <a:rPr lang="ja-JP" altLang="en-US" sz="2400" dirty="0">
                <a:solidFill>
                  <a:srgbClr val="000000"/>
                </a:solidFill>
                <a:effectLst/>
                <a:latin typeface="Helvetica" pitchFamily="2" charset="0"/>
              </a:rPr>
              <a:t>（関係機関や関係者の連携による切れ目のない一貫した支援を提供する体制の構築）</a:t>
            </a:r>
          </a:p>
        </p:txBody>
      </p:sp>
      <p:sp>
        <p:nvSpPr>
          <p:cNvPr id="2" name="スライド番号プレースホルダー 9">
            <a:extLst>
              <a:ext uri="{FF2B5EF4-FFF2-40B4-BE49-F238E27FC236}">
                <a16:creationId xmlns:a16="http://schemas.microsoft.com/office/drawing/2014/main" id="{6F43C93F-2231-2205-0B51-291D8AC9387D}"/>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
        <p:nvSpPr>
          <p:cNvPr id="5" name="正方形/長方形 4">
            <a:extLst>
              <a:ext uri="{FF2B5EF4-FFF2-40B4-BE49-F238E27FC236}">
                <a16:creationId xmlns:a16="http://schemas.microsoft.com/office/drawing/2014/main" id="{9A00592A-CE86-2C90-B979-CEE568771D48}"/>
              </a:ext>
            </a:extLst>
          </p:cNvPr>
          <p:cNvSpPr/>
          <p:nvPr/>
        </p:nvSpPr>
        <p:spPr>
          <a:xfrm>
            <a:off x="127692" y="40959"/>
            <a:ext cx="9650615" cy="800219"/>
          </a:xfrm>
          <a:prstGeom prst="rect">
            <a:avLst/>
          </a:prstGeom>
        </p:spPr>
        <p:txBody>
          <a:bodyPr wrap="square">
            <a:spAutoFit/>
          </a:bodyPr>
          <a:lstStyle/>
          <a:p>
            <a:pPr algn="ctr" fontAlgn="base">
              <a:spcBef>
                <a:spcPct val="0"/>
              </a:spcBef>
              <a:spcAft>
                <a:spcPct val="0"/>
              </a:spcAft>
            </a:pPr>
            <a:r>
              <a:rPr lang="ja-JP" altLang="en-US" sz="3600" u="sng">
                <a:latin typeface="+mn-ea"/>
              </a:rPr>
              <a:t>（２）障害児支援の基本理念</a:t>
            </a:r>
            <a:endParaRPr lang="en-US" altLang="ja-JP" sz="3600" u="sng" dirty="0">
              <a:latin typeface="+mn-ea"/>
            </a:endParaRPr>
          </a:p>
          <a:p>
            <a:pPr fontAlgn="base">
              <a:spcBef>
                <a:spcPct val="0"/>
              </a:spcBef>
              <a:spcAft>
                <a:spcPct val="0"/>
              </a:spcAft>
            </a:pPr>
            <a:endParaRPr lang="ja-JP" altLang="ja-JP" sz="1000" dirty="0">
              <a:latin typeface="+mn-ea"/>
            </a:endParaRPr>
          </a:p>
        </p:txBody>
      </p:sp>
    </p:spTree>
    <p:extLst>
      <p:ext uri="{BB962C8B-B14F-4D97-AF65-F5344CB8AC3E}">
        <p14:creationId xmlns:p14="http://schemas.microsoft.com/office/powerpoint/2010/main" val="398608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64468" y="2492896"/>
            <a:ext cx="9577064" cy="3024336"/>
          </a:xfrm>
          <a:prstGeom prst="rect">
            <a:avLst/>
          </a:prstGeom>
          <a:noFill/>
          <a:ln w="9525">
            <a:noFill/>
            <a:miter lim="800000"/>
            <a:headEnd/>
            <a:tailEnd/>
          </a:ln>
        </p:spPr>
        <p:txBody>
          <a:bodyPr lIns="91399" tIns="45701" rIns="91399" bIns="45701"/>
          <a:lstStyle/>
          <a:p>
            <a:pPr marL="981075" indent="-981075" algn="ctr">
              <a:lnSpc>
                <a:spcPct val="110000"/>
              </a:lnSpc>
              <a:buNone/>
            </a:pPr>
            <a:r>
              <a:rPr lang="ja-JP" altLang="en-US" sz="6000">
                <a:latin typeface="MS PGothic" panose="020B0600070205080204" pitchFamily="34" charset="-128"/>
                <a:ea typeface="MS PGothic" panose="020B0600070205080204" pitchFamily="34" charset="-128"/>
              </a:rPr>
              <a:t>障害児支援の基本姿勢</a:t>
            </a:r>
            <a:r>
              <a:rPr lang="en-US" altLang="ja-JP" sz="6000" dirty="0">
                <a:latin typeface="MS PGothic" panose="020B0600070205080204" pitchFamily="34" charset="-128"/>
                <a:ea typeface="MS PGothic" panose="020B0600070205080204" pitchFamily="34" charset="-128"/>
              </a:rPr>
              <a:t>①</a:t>
            </a:r>
          </a:p>
          <a:p>
            <a:pPr marL="981075" indent="-981075" algn="ctr">
              <a:lnSpc>
                <a:spcPct val="110000"/>
              </a:lnSpc>
              <a:buNone/>
            </a:pPr>
            <a:r>
              <a:rPr lang="en-US" altLang="ja-JP" sz="6000" dirty="0">
                <a:latin typeface="MS PGothic" panose="020B0600070205080204" pitchFamily="34" charset="-128"/>
                <a:ea typeface="MS PGothic" panose="020B0600070205080204" pitchFamily="34" charset="-128"/>
              </a:rPr>
              <a:t>〜</a:t>
            </a:r>
            <a:r>
              <a:rPr lang="ja-JP" altLang="en-US" sz="6000">
                <a:latin typeface="MS PGothic" panose="020B0600070205080204" pitchFamily="34" charset="-128"/>
                <a:ea typeface="MS PGothic" panose="020B0600070205080204" pitchFamily="34" charset="-128"/>
              </a:rPr>
              <a:t>法令遵守</a:t>
            </a:r>
            <a:r>
              <a:rPr lang="en-US" altLang="ja-JP" sz="6000" dirty="0">
                <a:latin typeface="MS PGothic" panose="020B0600070205080204" pitchFamily="34" charset="-128"/>
                <a:ea typeface="MS PGothic" panose="020B0600070205080204" pitchFamily="34" charset="-128"/>
              </a:rPr>
              <a:t>〜</a:t>
            </a: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a:t>
            </a:fld>
            <a:endParaRPr lang="en-US" altLang="ja-JP" sz="2000" dirty="0">
              <a:solidFill>
                <a:srgbClr val="000000"/>
              </a:solidFill>
            </a:endParaRPr>
          </a:p>
        </p:txBody>
      </p:sp>
    </p:spTree>
    <p:extLst>
      <p:ext uri="{BB962C8B-B14F-4D97-AF65-F5344CB8AC3E}">
        <p14:creationId xmlns:p14="http://schemas.microsoft.com/office/powerpoint/2010/main" val="848719468"/>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2.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TotalTime>
  <Words>12380</Words>
  <Application>Microsoft Office PowerPoint</Application>
  <PresentationFormat>A4 210 x 297 mm</PresentationFormat>
  <Paragraphs>822</Paragraphs>
  <Slides>74</Slides>
  <Notes>49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74</vt:i4>
      </vt:variant>
    </vt:vector>
  </HeadingPairs>
  <TitlesOfParts>
    <vt:vector size="85" baseType="lpstr">
      <vt:lpstr>BIZ UDPゴシック</vt:lpstr>
      <vt:lpstr>ＭＳ Ｐゴシック</vt:lpstr>
      <vt:lpstr>ＭＳ Ｐゴシック</vt:lpstr>
      <vt:lpstr>-webkit-standard</vt:lpstr>
      <vt:lpstr>メイリオ</vt:lpstr>
      <vt:lpstr>Arial</vt:lpstr>
      <vt:lpstr>Calibri</vt:lpstr>
      <vt:lpstr>Corbel</vt:lpstr>
      <vt:lpstr>Helvetica</vt:lpstr>
      <vt:lpstr>7_標準デザイン</vt:lpstr>
      <vt:lpstr>Office テーマ</vt:lpstr>
      <vt:lpstr>児童期における 支援提供の基本姿勢 </vt:lpstr>
      <vt:lpstr>本講義の位置づけ</vt:lpstr>
      <vt:lpstr>達成目標</vt:lpstr>
      <vt:lpstr>追加して伝えたいポイント</vt:lpstr>
      <vt:lpstr>都道府県研修で本講義を実施する 際に検討して欲しいこと</vt:lpstr>
      <vt:lpstr>PowerPoint プレゼンテーション</vt:lpstr>
      <vt:lpstr>PowerPoint プレゼンテーション</vt:lpstr>
      <vt:lpstr>PowerPoint プレゼンテーション</vt:lpstr>
      <vt:lpstr>PowerPoint プレゼンテーション</vt:lpstr>
      <vt:lpstr>ポイント</vt:lpstr>
      <vt:lpstr>法令遵守（コンプライアンス）の重要性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障害のある子どもにおける支援の構造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古川 紗帆(furukawa-saho.88b)</cp:lastModifiedBy>
  <cp:revision>1941</cp:revision>
  <cp:lastPrinted>2022-08-01T11:02:11Z</cp:lastPrinted>
  <dcterms:created xsi:type="dcterms:W3CDTF">2007-11-14T00:37:22Z</dcterms:created>
  <dcterms:modified xsi:type="dcterms:W3CDTF">2024-11-12T09:59:22Z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