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1" r:id="rId1"/>
    <p:sldMasterId id="2147484383" r:id="rId2"/>
    <p:sldMasterId id="2147484421" r:id="rId3"/>
    <p:sldMasterId id="2147484486" r:id="rId4"/>
    <p:sldMasterId id="2147484536" r:id="rId5"/>
    <p:sldMasterId id="2147484548" r:id="rId6"/>
    <p:sldMasterId id="2147484586" r:id="rId7"/>
    <p:sldMasterId id="2147484598" r:id="rId8"/>
  </p:sldMasterIdLst>
  <p:notesMasterIdLst>
    <p:notesMasterId r:id="rId56"/>
  </p:notesMasterIdLst>
  <p:handoutMasterIdLst>
    <p:handoutMasterId r:id="rId57"/>
  </p:handoutMasterIdLst>
  <p:sldIdLst>
    <p:sldId id="480" r:id="rId9"/>
    <p:sldId id="3731" r:id="rId10"/>
    <p:sldId id="4696" r:id="rId11"/>
    <p:sldId id="4743" r:id="rId12"/>
    <p:sldId id="3764" r:id="rId13"/>
    <p:sldId id="4747" r:id="rId14"/>
    <p:sldId id="3766" r:id="rId15"/>
    <p:sldId id="3765" r:id="rId16"/>
    <p:sldId id="4729" r:id="rId17"/>
    <p:sldId id="4748" r:id="rId18"/>
    <p:sldId id="4749" r:id="rId19"/>
    <p:sldId id="4750" r:id="rId20"/>
    <p:sldId id="4751" r:id="rId21"/>
    <p:sldId id="4745" r:id="rId22"/>
    <p:sldId id="3732" r:id="rId23"/>
    <p:sldId id="3713" r:id="rId24"/>
    <p:sldId id="4732" r:id="rId25"/>
    <p:sldId id="4757" r:id="rId26"/>
    <p:sldId id="3736" r:id="rId27"/>
    <p:sldId id="346" r:id="rId28"/>
    <p:sldId id="756" r:id="rId29"/>
    <p:sldId id="4744" r:id="rId30"/>
    <p:sldId id="283" r:id="rId31"/>
    <p:sldId id="4756" r:id="rId32"/>
    <p:sldId id="4759" r:id="rId33"/>
    <p:sldId id="3737" r:id="rId34"/>
    <p:sldId id="4763" r:id="rId35"/>
    <p:sldId id="646" r:id="rId36"/>
    <p:sldId id="706" r:id="rId37"/>
    <p:sldId id="3607" r:id="rId38"/>
    <p:sldId id="4760" r:id="rId39"/>
    <p:sldId id="3740" r:id="rId40"/>
    <p:sldId id="518" r:id="rId41"/>
    <p:sldId id="713" r:id="rId42"/>
    <p:sldId id="3733" r:id="rId43"/>
    <p:sldId id="3758" r:id="rId44"/>
    <p:sldId id="649" r:id="rId45"/>
    <p:sldId id="354" r:id="rId46"/>
    <p:sldId id="3760" r:id="rId47"/>
    <p:sldId id="3762" r:id="rId48"/>
    <p:sldId id="4761" r:id="rId49"/>
    <p:sldId id="3755" r:id="rId50"/>
    <p:sldId id="3734" r:id="rId51"/>
    <p:sldId id="644" r:id="rId52"/>
    <p:sldId id="4762" r:id="rId53"/>
    <p:sldId id="524" r:id="rId54"/>
    <p:sldId id="3763" r:id="rId55"/>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B06EE13-DD0B-49C9-801A-1CA6AC6110E1}">
          <p14:sldIdLst>
            <p14:sldId id="480"/>
            <p14:sldId id="3731"/>
            <p14:sldId id="4696"/>
            <p14:sldId id="4743"/>
            <p14:sldId id="3764"/>
            <p14:sldId id="4747"/>
            <p14:sldId id="3766"/>
            <p14:sldId id="3765"/>
            <p14:sldId id="4729"/>
            <p14:sldId id="4748"/>
            <p14:sldId id="4749"/>
            <p14:sldId id="4750"/>
            <p14:sldId id="4751"/>
            <p14:sldId id="4745"/>
            <p14:sldId id="3732"/>
            <p14:sldId id="3713"/>
            <p14:sldId id="4732"/>
            <p14:sldId id="4757"/>
            <p14:sldId id="3736"/>
            <p14:sldId id="346"/>
            <p14:sldId id="756"/>
            <p14:sldId id="4744"/>
            <p14:sldId id="283"/>
            <p14:sldId id="4756"/>
            <p14:sldId id="4759"/>
            <p14:sldId id="3737"/>
            <p14:sldId id="4763"/>
            <p14:sldId id="646"/>
            <p14:sldId id="706"/>
            <p14:sldId id="3607"/>
            <p14:sldId id="4760"/>
            <p14:sldId id="3740"/>
            <p14:sldId id="518"/>
            <p14:sldId id="713"/>
            <p14:sldId id="3733"/>
            <p14:sldId id="3758"/>
            <p14:sldId id="649"/>
            <p14:sldId id="354"/>
            <p14:sldId id="3760"/>
            <p14:sldId id="3762"/>
            <p14:sldId id="4761"/>
            <p14:sldId id="3755"/>
            <p14:sldId id="3734"/>
            <p14:sldId id="644"/>
            <p14:sldId id="4762"/>
            <p14:sldId id="524"/>
            <p14:sldId id="3763"/>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EFF"/>
    <a:srgbClr val="63F828"/>
    <a:srgbClr val="309D05"/>
    <a:srgbClr val="73F93D"/>
    <a:srgbClr val="A7FB85"/>
    <a:srgbClr val="FFFF79"/>
    <a:srgbClr val="99FA72"/>
    <a:srgbClr val="FFFFFF"/>
    <a:srgbClr val="A8FCFE"/>
    <a:srgbClr val="6E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48" autoAdjust="0"/>
    <p:restoredTop sz="93733" autoAdjust="0"/>
  </p:normalViewPr>
  <p:slideViewPr>
    <p:cSldViewPr>
      <p:cViewPr varScale="1">
        <p:scale>
          <a:sx n="119" d="100"/>
          <a:sy n="119" d="100"/>
        </p:scale>
        <p:origin x="678" y="102"/>
      </p:cViewPr>
      <p:guideLst>
        <p:guide orient="horz" pos="2160"/>
        <p:guide pos="3120"/>
      </p:guideLst>
    </p:cSldViewPr>
  </p:slideViewPr>
  <p:outlineViewPr>
    <p:cViewPr>
      <p:scale>
        <a:sx n="33" d="100"/>
        <a:sy n="33" d="100"/>
      </p:scale>
      <p:origin x="0" y="-288"/>
    </p:cViewPr>
  </p:outlineViewPr>
  <p:notesTextViewPr>
    <p:cViewPr>
      <p:scale>
        <a:sx n="1" d="1"/>
        <a:sy n="1" d="1"/>
      </p:scale>
      <p:origin x="0" y="0"/>
    </p:cViewPr>
  </p:notesTextViewPr>
  <p:sorterViewPr>
    <p:cViewPr>
      <p:scale>
        <a:sx n="75" d="100"/>
        <a:sy n="75" d="100"/>
      </p:scale>
      <p:origin x="0" y="-15532"/>
    </p:cViewPr>
  </p:sorterViewPr>
  <p:notesViewPr>
    <p:cSldViewPr>
      <p:cViewPr varScale="1">
        <p:scale>
          <a:sx n="83" d="100"/>
          <a:sy n="83" d="100"/>
        </p:scale>
        <p:origin x="3762" y="11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tableStyles" Target="tableStyles.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viewProps" Target="viewProps.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handoutMaster" Target="handoutMasters/handoutMaster1.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博一 金丸" userId="9a9aaf7779d110b0" providerId="LiveId" clId="{CD25EDE0-9EBF-4E1C-BB4F-71CD752671FB}"/>
    <pc:docChg chg="custSel modSld">
      <pc:chgData name="博一 金丸" userId="9a9aaf7779d110b0" providerId="LiveId" clId="{CD25EDE0-9EBF-4E1C-BB4F-71CD752671FB}" dt="2024-08-08T04:58:09.998" v="1" actId="21"/>
      <pc:docMkLst>
        <pc:docMk/>
      </pc:docMkLst>
      <pc:sldChg chg="delSp mod">
        <pc:chgData name="博一 金丸" userId="9a9aaf7779d110b0" providerId="LiveId" clId="{CD25EDE0-9EBF-4E1C-BB4F-71CD752671FB}" dt="2024-08-08T04:57:47.281" v="0" actId="21"/>
        <pc:sldMkLst>
          <pc:docMk/>
          <pc:sldMk cId="1851761355" sldId="4748"/>
        </pc:sldMkLst>
        <pc:grpChg chg="del">
          <ac:chgData name="博一 金丸" userId="9a9aaf7779d110b0" providerId="LiveId" clId="{CD25EDE0-9EBF-4E1C-BB4F-71CD752671FB}" dt="2024-08-08T04:57:47.281" v="0" actId="21"/>
          <ac:grpSpMkLst>
            <pc:docMk/>
            <pc:sldMk cId="1851761355" sldId="4748"/>
            <ac:grpSpMk id="29" creationId="{B87022AB-3882-5863-BC8B-6D812E65C8BC}"/>
          </ac:grpSpMkLst>
        </pc:grpChg>
      </pc:sldChg>
      <pc:sldChg chg="delSp mod">
        <pc:chgData name="博一 金丸" userId="9a9aaf7779d110b0" providerId="LiveId" clId="{CD25EDE0-9EBF-4E1C-BB4F-71CD752671FB}" dt="2024-08-08T04:58:09.998" v="1" actId="21"/>
        <pc:sldMkLst>
          <pc:docMk/>
          <pc:sldMk cId="1346237928" sldId="4757"/>
        </pc:sldMkLst>
        <pc:spChg chg="del">
          <ac:chgData name="博一 金丸" userId="9a9aaf7779d110b0" providerId="LiveId" clId="{CD25EDE0-9EBF-4E1C-BB4F-71CD752671FB}" dt="2024-08-08T04:58:09.998" v="1" actId="21"/>
          <ac:spMkLst>
            <pc:docMk/>
            <pc:sldMk cId="1346237928" sldId="4757"/>
            <ac:spMk id="6" creationId="{D8CEA61D-F662-3B73-ABC0-15B28AB6B1A7}"/>
          </ac:spMkLst>
        </pc:spChg>
      </pc:sldChg>
    </pc:docChg>
  </pc:docChgLst>
  <pc:docChgLst>
    <pc:chgData name="岸良至" userId="JiE2Wy4xIZm2GOxw8mocr4v4HQqjiTEz5a5QfDFP83M=" providerId="None" clId="Web-{60C19819-2E3E-4F3C-920C-264A52809761}"/>
    <pc:docChg chg="addSld modSld sldOrd modSection">
      <pc:chgData name="岸良至" userId="JiE2Wy4xIZm2GOxw8mocr4v4HQqjiTEz5a5QfDFP83M=" providerId="None" clId="Web-{60C19819-2E3E-4F3C-920C-264A52809761}" dt="2024-07-27T23:52:39.195" v="262" actId="1076"/>
      <pc:docMkLst>
        <pc:docMk/>
      </pc:docMkLst>
      <pc:sldChg chg="modSp ord">
        <pc:chgData name="岸良至" userId="JiE2Wy4xIZm2GOxw8mocr4v4HQqjiTEz5a5QfDFP83M=" providerId="None" clId="Web-{60C19819-2E3E-4F3C-920C-264A52809761}" dt="2024-07-27T23:17:07.222" v="109" actId="20577"/>
        <pc:sldMkLst>
          <pc:docMk/>
          <pc:sldMk cId="1163104875" sldId="3713"/>
        </pc:sldMkLst>
        <pc:spChg chg="mod">
          <ac:chgData name="岸良至" userId="JiE2Wy4xIZm2GOxw8mocr4v4HQqjiTEz5a5QfDFP83M=" providerId="None" clId="Web-{60C19819-2E3E-4F3C-920C-264A52809761}" dt="2024-07-27T23:17:07.222" v="109" actId="20577"/>
          <ac:spMkLst>
            <pc:docMk/>
            <pc:sldMk cId="1163104875" sldId="3713"/>
            <ac:spMk id="17" creationId="{43C1A68D-4880-5143-BBB0-0D280252C2B3}"/>
          </ac:spMkLst>
        </pc:spChg>
      </pc:sldChg>
      <pc:sldChg chg="modSp">
        <pc:chgData name="岸良至" userId="JiE2Wy4xIZm2GOxw8mocr4v4HQqjiTEz5a5QfDFP83M=" providerId="None" clId="Web-{60C19819-2E3E-4F3C-920C-264A52809761}" dt="2024-07-27T23:10:24.437" v="85" actId="20577"/>
        <pc:sldMkLst>
          <pc:docMk/>
          <pc:sldMk cId="3620239181" sldId="3732"/>
        </pc:sldMkLst>
        <pc:spChg chg="mod">
          <ac:chgData name="岸良至" userId="JiE2Wy4xIZm2GOxw8mocr4v4HQqjiTEz5a5QfDFP83M=" providerId="None" clId="Web-{60C19819-2E3E-4F3C-920C-264A52809761}" dt="2024-07-27T23:10:24.437" v="85" actId="20577"/>
          <ac:spMkLst>
            <pc:docMk/>
            <pc:sldMk cId="3620239181" sldId="3732"/>
            <ac:spMk id="3" creationId="{895AB80B-7800-1021-AB0B-68001C4B9595}"/>
          </ac:spMkLst>
        </pc:spChg>
      </pc:sldChg>
      <pc:sldChg chg="addSp delSp ord">
        <pc:chgData name="岸良至" userId="JiE2Wy4xIZm2GOxw8mocr4v4HQqjiTEz5a5QfDFP83M=" providerId="None" clId="Web-{60C19819-2E3E-4F3C-920C-264A52809761}" dt="2024-07-27T23:51:35.771" v="258"/>
        <pc:sldMkLst>
          <pc:docMk/>
          <pc:sldMk cId="1638924056" sldId="3767"/>
        </pc:sldMkLst>
        <pc:spChg chg="add">
          <ac:chgData name="岸良至" userId="JiE2Wy4xIZm2GOxw8mocr4v4HQqjiTEz5a5QfDFP83M=" providerId="None" clId="Web-{60C19819-2E3E-4F3C-920C-264A52809761}" dt="2024-07-27T23:51:35.771" v="258"/>
          <ac:spMkLst>
            <pc:docMk/>
            <pc:sldMk cId="1638924056" sldId="3767"/>
            <ac:spMk id="25" creationId="{79D7112A-3E48-0D98-2866-FCA9DBBDB119}"/>
          </ac:spMkLst>
        </pc:spChg>
        <pc:grpChg chg="del">
          <ac:chgData name="岸良至" userId="JiE2Wy4xIZm2GOxw8mocr4v4HQqjiTEz5a5QfDFP83M=" providerId="None" clId="Web-{60C19819-2E3E-4F3C-920C-264A52809761}" dt="2024-07-27T23:51:20.677" v="257"/>
          <ac:grpSpMkLst>
            <pc:docMk/>
            <pc:sldMk cId="1638924056" sldId="3767"/>
            <ac:grpSpMk id="3" creationId="{D5112181-C287-2187-79A9-A2327BB09A45}"/>
          </ac:grpSpMkLst>
        </pc:grpChg>
        <pc:grpChg chg="add">
          <ac:chgData name="岸良至" userId="JiE2Wy4xIZm2GOxw8mocr4v4HQqjiTEz5a5QfDFP83M=" providerId="None" clId="Web-{60C19819-2E3E-4F3C-920C-264A52809761}" dt="2024-07-27T23:51:16.427" v="256"/>
          <ac:grpSpMkLst>
            <pc:docMk/>
            <pc:sldMk cId="1638924056" sldId="3767"/>
            <ac:grpSpMk id="20" creationId="{C0971356-AE56-BC19-B7A5-4797FAD42EAD}"/>
          </ac:grpSpMkLst>
        </pc:grpChg>
      </pc:sldChg>
      <pc:sldChg chg="ord">
        <pc:chgData name="岸良至" userId="JiE2Wy4xIZm2GOxw8mocr4v4HQqjiTEz5a5QfDFP83M=" providerId="None" clId="Web-{60C19819-2E3E-4F3C-920C-264A52809761}" dt="2024-07-27T22:44:08.056" v="26"/>
        <pc:sldMkLst>
          <pc:docMk/>
          <pc:sldMk cId="681215909" sldId="4696"/>
        </pc:sldMkLst>
      </pc:sldChg>
      <pc:sldChg chg="ord">
        <pc:chgData name="岸良至" userId="JiE2Wy4xIZm2GOxw8mocr4v4HQqjiTEz5a5QfDFP83M=" providerId="None" clId="Web-{60C19819-2E3E-4F3C-920C-264A52809761}" dt="2024-07-27T22:44:12.009" v="27"/>
        <pc:sldMkLst>
          <pc:docMk/>
          <pc:sldMk cId="380057444" sldId="4729"/>
        </pc:sldMkLst>
      </pc:sldChg>
      <pc:sldChg chg="addSp delSp modSp ord">
        <pc:chgData name="岸良至" userId="JiE2Wy4xIZm2GOxw8mocr4v4HQqjiTEz5a5QfDFP83M=" providerId="None" clId="Web-{60C19819-2E3E-4F3C-920C-264A52809761}" dt="2024-07-27T23:15:55.876" v="106"/>
        <pc:sldMkLst>
          <pc:docMk/>
          <pc:sldMk cId="1834603398" sldId="4745"/>
        </pc:sldMkLst>
        <pc:spChg chg="del">
          <ac:chgData name="岸良至" userId="JiE2Wy4xIZm2GOxw8mocr4v4HQqjiTEz5a5QfDFP83M=" providerId="None" clId="Web-{60C19819-2E3E-4F3C-920C-264A52809761}" dt="2024-07-27T23:12:19.347" v="87"/>
          <ac:spMkLst>
            <pc:docMk/>
            <pc:sldMk cId="1834603398" sldId="4745"/>
            <ac:spMk id="7" creationId="{735D1BA6-8D46-0B3B-59E2-DD5A409F6328}"/>
          </ac:spMkLst>
        </pc:spChg>
        <pc:spChg chg="mod">
          <ac:chgData name="岸良至" userId="JiE2Wy4xIZm2GOxw8mocr4v4HQqjiTEz5a5QfDFP83M=" providerId="None" clId="Web-{60C19819-2E3E-4F3C-920C-264A52809761}" dt="2024-07-27T23:12:51.426" v="92" actId="1076"/>
          <ac:spMkLst>
            <pc:docMk/>
            <pc:sldMk cId="1834603398" sldId="4745"/>
            <ac:spMk id="8" creationId="{A756E43B-B53F-51C3-B8FF-7DB13D1941C1}"/>
          </ac:spMkLst>
        </pc:spChg>
        <pc:spChg chg="mod">
          <ac:chgData name="岸良至" userId="JiE2Wy4xIZm2GOxw8mocr4v4HQqjiTEz5a5QfDFP83M=" providerId="None" clId="Web-{60C19819-2E3E-4F3C-920C-264A52809761}" dt="2024-07-27T23:13:58.637" v="103" actId="20577"/>
          <ac:spMkLst>
            <pc:docMk/>
            <pc:sldMk cId="1834603398" sldId="4745"/>
            <ac:spMk id="10" creationId="{0E082012-F9F3-1806-4C8E-8FB855F8AB78}"/>
          </ac:spMkLst>
        </pc:spChg>
        <pc:spChg chg="del">
          <ac:chgData name="岸良至" userId="JiE2Wy4xIZm2GOxw8mocr4v4HQqjiTEz5a5QfDFP83M=" providerId="None" clId="Web-{60C19819-2E3E-4F3C-920C-264A52809761}" dt="2024-07-27T23:12:56.676" v="94"/>
          <ac:spMkLst>
            <pc:docMk/>
            <pc:sldMk cId="1834603398" sldId="4745"/>
            <ac:spMk id="11" creationId="{362B71D7-E2A1-DB62-51D8-0A860C7ED7EE}"/>
          </ac:spMkLst>
        </pc:spChg>
        <pc:grpChg chg="add del">
          <ac:chgData name="岸良至" userId="JiE2Wy4xIZm2GOxw8mocr4v4HQqjiTEz5a5QfDFP83M=" providerId="None" clId="Web-{60C19819-2E3E-4F3C-920C-264A52809761}" dt="2024-07-27T23:15:55.876" v="106"/>
          <ac:grpSpMkLst>
            <pc:docMk/>
            <pc:sldMk cId="1834603398" sldId="4745"/>
            <ac:grpSpMk id="21" creationId="{5F4BB8AC-26FC-E37B-DFFC-EFF5080006FF}"/>
          </ac:grpSpMkLst>
        </pc:grpChg>
        <pc:picChg chg="mod">
          <ac:chgData name="岸良至" userId="JiE2Wy4xIZm2GOxw8mocr4v4HQqjiTEz5a5QfDFP83M=" providerId="None" clId="Web-{60C19819-2E3E-4F3C-920C-264A52809761}" dt="2024-07-27T23:12:51.364" v="90" actId="1076"/>
          <ac:picMkLst>
            <pc:docMk/>
            <pc:sldMk cId="1834603398" sldId="4745"/>
            <ac:picMk id="12" creationId="{9B352C61-D7AB-F4A4-B3A7-7273168286D4}"/>
          </ac:picMkLst>
        </pc:picChg>
        <pc:picChg chg="mod">
          <ac:chgData name="岸良至" userId="JiE2Wy4xIZm2GOxw8mocr4v4HQqjiTEz5a5QfDFP83M=" providerId="None" clId="Web-{60C19819-2E3E-4F3C-920C-264A52809761}" dt="2024-07-27T23:12:51.426" v="91" actId="1076"/>
          <ac:picMkLst>
            <pc:docMk/>
            <pc:sldMk cId="1834603398" sldId="4745"/>
            <ac:picMk id="26" creationId="{84E1399B-292C-41B3-14FE-DE9D905C589D}"/>
          </ac:picMkLst>
        </pc:picChg>
      </pc:sldChg>
      <pc:sldChg chg="addSp delSp modSp add replId">
        <pc:chgData name="岸良至" userId="JiE2Wy4xIZm2GOxw8mocr4v4HQqjiTEz5a5QfDFP83M=" providerId="None" clId="Web-{60C19819-2E3E-4F3C-920C-264A52809761}" dt="2024-07-27T23:52:39.195" v="262" actId="1076"/>
        <pc:sldMkLst>
          <pc:docMk/>
          <pc:sldMk cId="1777887277" sldId="4746"/>
        </pc:sldMkLst>
        <pc:spChg chg="del">
          <ac:chgData name="岸良至" userId="JiE2Wy4xIZm2GOxw8mocr4v4HQqjiTEz5a5QfDFP83M=" providerId="None" clId="Web-{60C19819-2E3E-4F3C-920C-264A52809761}" dt="2024-07-27T23:24:36.085" v="135"/>
          <ac:spMkLst>
            <pc:docMk/>
            <pc:sldMk cId="1777887277" sldId="4746"/>
            <ac:spMk id="5" creationId="{00000000-0000-0000-0000-000000000000}"/>
          </ac:spMkLst>
        </pc:spChg>
        <pc:spChg chg="add mod">
          <ac:chgData name="岸良至" userId="JiE2Wy4xIZm2GOxw8mocr4v4HQqjiTEz5a5QfDFP83M=" providerId="None" clId="Web-{60C19819-2E3E-4F3C-920C-264A52809761}" dt="2024-07-27T23:46:46.042" v="228" actId="20577"/>
          <ac:spMkLst>
            <pc:docMk/>
            <pc:sldMk cId="1777887277" sldId="4746"/>
            <ac:spMk id="7" creationId="{24C21FF3-51FC-E221-C150-892F11C67ACF}"/>
          </ac:spMkLst>
        </pc:spChg>
        <pc:spChg chg="add del mod">
          <ac:chgData name="岸良至" userId="JiE2Wy4xIZm2GOxw8mocr4v4HQqjiTEz5a5QfDFP83M=" providerId="None" clId="Web-{60C19819-2E3E-4F3C-920C-264A52809761}" dt="2024-07-27T23:42:12.123" v="196"/>
          <ac:spMkLst>
            <pc:docMk/>
            <pc:sldMk cId="1777887277" sldId="4746"/>
            <ac:spMk id="9" creationId="{CDC93F69-4EA7-AF99-E124-D9A1749DF409}"/>
          </ac:spMkLst>
        </pc:spChg>
        <pc:spChg chg="add del mod">
          <ac:chgData name="岸良至" userId="JiE2Wy4xIZm2GOxw8mocr4v4HQqjiTEz5a5QfDFP83M=" providerId="None" clId="Web-{60C19819-2E3E-4F3C-920C-264A52809761}" dt="2024-07-27T23:42:01.700" v="193"/>
          <ac:spMkLst>
            <pc:docMk/>
            <pc:sldMk cId="1777887277" sldId="4746"/>
            <ac:spMk id="11" creationId="{4EC13BB0-54A7-8FFD-4415-1831EB515B26}"/>
          </ac:spMkLst>
        </pc:spChg>
        <pc:spChg chg="del mod">
          <ac:chgData name="岸良至" userId="JiE2Wy4xIZm2GOxw8mocr4v4HQqjiTEz5a5QfDFP83M=" providerId="None" clId="Web-{60C19819-2E3E-4F3C-920C-264A52809761}" dt="2024-07-27T23:24:54.757" v="139"/>
          <ac:spMkLst>
            <pc:docMk/>
            <pc:sldMk cId="1777887277" sldId="4746"/>
            <ac:spMk id="23" creationId="{0D190BED-4D30-EB92-F451-16F08F331805}"/>
          </ac:spMkLst>
        </pc:spChg>
        <pc:spChg chg="del">
          <ac:chgData name="岸良至" userId="JiE2Wy4xIZm2GOxw8mocr4v4HQqjiTEz5a5QfDFP83M=" providerId="None" clId="Web-{60C19819-2E3E-4F3C-920C-264A52809761}" dt="2024-07-27T23:24:39.491" v="136"/>
          <ac:spMkLst>
            <pc:docMk/>
            <pc:sldMk cId="1777887277" sldId="4746"/>
            <ac:spMk id="24" creationId="{D8B89897-D113-A9DE-313F-C0CB6A07C5EA}"/>
          </ac:spMkLst>
        </pc:spChg>
        <pc:spChg chg="mod">
          <ac:chgData name="岸良至" userId="JiE2Wy4xIZm2GOxw8mocr4v4HQqjiTEz5a5QfDFP83M=" providerId="None" clId="Web-{60C19819-2E3E-4F3C-920C-264A52809761}" dt="2024-07-27T23:40:53.792" v="182" actId="1076"/>
          <ac:spMkLst>
            <pc:docMk/>
            <pc:sldMk cId="1777887277" sldId="4746"/>
            <ac:spMk id="29" creationId="{D33B770C-AF36-84F0-5FFE-DACCD0F7A573}"/>
          </ac:spMkLst>
        </pc:spChg>
        <pc:spChg chg="mod">
          <ac:chgData name="岸良至" userId="JiE2Wy4xIZm2GOxw8mocr4v4HQqjiTEz5a5QfDFP83M=" providerId="None" clId="Web-{60C19819-2E3E-4F3C-920C-264A52809761}" dt="2024-07-27T23:52:28.617" v="261" actId="1076"/>
          <ac:spMkLst>
            <pc:docMk/>
            <pc:sldMk cId="1777887277" sldId="4746"/>
            <ac:spMk id="30" creationId="{27EC470E-D506-B2DD-1FA0-837E39170570}"/>
          </ac:spMkLst>
        </pc:spChg>
        <pc:spChg chg="mod">
          <ac:chgData name="岸良至" userId="JiE2Wy4xIZm2GOxw8mocr4v4HQqjiTEz5a5QfDFP83M=" providerId="None" clId="Web-{60C19819-2E3E-4F3C-920C-264A52809761}" dt="2024-07-27T23:41:03.245" v="183" actId="1076"/>
          <ac:spMkLst>
            <pc:docMk/>
            <pc:sldMk cId="1777887277" sldId="4746"/>
            <ac:spMk id="31" creationId="{6301E1B2-DA74-3D29-842B-639AF5922335}"/>
          </ac:spMkLst>
        </pc:spChg>
        <pc:spChg chg="mod">
          <ac:chgData name="岸良至" userId="JiE2Wy4xIZm2GOxw8mocr4v4HQqjiTEz5a5QfDFP83M=" providerId="None" clId="Web-{60C19819-2E3E-4F3C-920C-264A52809761}" dt="2024-07-27T23:52:39.195" v="262" actId="1076"/>
          <ac:spMkLst>
            <pc:docMk/>
            <pc:sldMk cId="1777887277" sldId="4746"/>
            <ac:spMk id="32" creationId="{9A0C5799-570D-DB7D-0E01-F6410CB43DA3}"/>
          </ac:spMkLst>
        </pc:spChg>
        <pc:spChg chg="mod ord">
          <ac:chgData name="岸良至" userId="JiE2Wy4xIZm2GOxw8mocr4v4HQqjiTEz5a5QfDFP83M=" providerId="None" clId="Web-{60C19819-2E3E-4F3C-920C-264A52809761}" dt="2024-07-27T23:41:19.214" v="184" actId="1076"/>
          <ac:spMkLst>
            <pc:docMk/>
            <pc:sldMk cId="1777887277" sldId="4746"/>
            <ac:spMk id="33" creationId="{813C0DEE-4B76-8EB6-D23D-916E07770201}"/>
          </ac:spMkLst>
        </pc:spChg>
        <pc:spChg chg="del mod ord">
          <ac:chgData name="岸良至" userId="JiE2Wy4xIZm2GOxw8mocr4v4HQqjiTEz5a5QfDFP83M=" providerId="None" clId="Web-{60C19819-2E3E-4F3C-920C-264A52809761}" dt="2024-07-27T23:42:04.638" v="194"/>
          <ac:spMkLst>
            <pc:docMk/>
            <pc:sldMk cId="1777887277" sldId="4746"/>
            <ac:spMk id="34" creationId="{DCB2C27B-8F4E-E140-2A4C-D30DABF05B0E}"/>
          </ac:spMkLst>
        </pc:spChg>
        <pc:spChg chg="mod">
          <ac:chgData name="岸良至" userId="JiE2Wy4xIZm2GOxw8mocr4v4HQqjiTEz5a5QfDFP83M=" providerId="None" clId="Web-{60C19819-2E3E-4F3C-920C-264A52809761}" dt="2024-07-27T23:41:24.683" v="185" actId="14100"/>
          <ac:spMkLst>
            <pc:docMk/>
            <pc:sldMk cId="1777887277" sldId="4746"/>
            <ac:spMk id="35" creationId="{43B02025-28E1-CD37-6D04-B06E459DD42C}"/>
          </ac:spMkLst>
        </pc:spChg>
        <pc:spChg chg="mod">
          <ac:chgData name="岸良至" userId="JiE2Wy4xIZm2GOxw8mocr4v4HQqjiTEz5a5QfDFP83M=" providerId="None" clId="Web-{60C19819-2E3E-4F3C-920C-264A52809761}" dt="2024-07-27T23:48:56.453" v="242" actId="20577"/>
          <ac:spMkLst>
            <pc:docMk/>
            <pc:sldMk cId="1777887277" sldId="4746"/>
            <ac:spMk id="36" creationId="{D8FF91D1-8C21-9CD6-8EE4-01D7000B967F}"/>
          </ac:spMkLst>
        </pc:spChg>
        <pc:grpChg chg="mod">
          <ac:chgData name="岸良至" userId="JiE2Wy4xIZm2GOxw8mocr4v4HQqjiTEz5a5QfDFP83M=" providerId="None" clId="Web-{60C19819-2E3E-4F3C-920C-264A52809761}" dt="2024-07-27T23:28:29.094" v="160" actId="1076"/>
          <ac:grpSpMkLst>
            <pc:docMk/>
            <pc:sldMk cId="1777887277" sldId="4746"/>
            <ac:grpSpMk id="3" creationId="{D5112181-C287-2187-79A9-A2327BB09A45}"/>
          </ac:grpSpMkLst>
        </pc:grpChg>
        <pc:grpChg chg="add">
          <ac:chgData name="岸良至" userId="JiE2Wy4xIZm2GOxw8mocr4v4HQqjiTEz5a5QfDFP83M=" providerId="None" clId="Web-{60C19819-2E3E-4F3C-920C-264A52809761}" dt="2024-07-27T23:51:57.381" v="259"/>
          <ac:grpSpMkLst>
            <pc:docMk/>
            <pc:sldMk cId="1777887277" sldId="4746"/>
            <ac:grpSpMk id="12" creationId="{C3FD5B48-7480-D677-A1A7-1591B5910B30}"/>
          </ac:grpSpMkLst>
        </pc:grpChg>
        <pc:grpChg chg="del">
          <ac:chgData name="岸良至" userId="JiE2Wy4xIZm2GOxw8mocr4v4HQqjiTEz5a5QfDFP83M=" providerId="None" clId="Web-{60C19819-2E3E-4F3C-920C-264A52809761}" dt="2024-07-27T23:42:04.638" v="194"/>
          <ac:grpSpMkLst>
            <pc:docMk/>
            <pc:sldMk cId="1777887277" sldId="4746"/>
            <ac:grpSpMk id="19" creationId="{2E2B6113-29B1-8B10-EA7D-BE6ED4879B5D}"/>
          </ac:grpSpMkLst>
        </pc:gr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189834-B5B5-41BA-9DF2-2F9B25C506D8}" type="doc">
      <dgm:prSet loTypeId="urn:microsoft.com/office/officeart/2009/3/layout/StepUpProcess" loCatId="process" qsTypeId="urn:microsoft.com/office/officeart/2005/8/quickstyle/simple1" qsCatId="simple" csTypeId="urn:microsoft.com/office/officeart/2005/8/colors/colorful5" csCatId="colorful" phldr="1"/>
      <dgm:spPr/>
      <dgm:t>
        <a:bodyPr/>
        <a:lstStyle/>
        <a:p>
          <a:endParaRPr kumimoji="1" lang="ja-JP" altLang="en-US"/>
        </a:p>
      </dgm:t>
    </dgm:pt>
    <dgm:pt modelId="{03A50D82-BA97-4CB7-8BF2-AF65F012EA75}">
      <dgm:prSet phldrT="[テキスト]"/>
      <dgm:spPr/>
      <dgm:t>
        <a:bodyPr/>
        <a:lstStyle/>
        <a:p>
          <a:r>
            <a:rPr kumimoji="1" lang="ja-JP" altLang="en-US" dirty="0"/>
            <a:t>できる</a:t>
          </a:r>
          <a:endParaRPr kumimoji="1" lang="en-US" altLang="ja-JP" dirty="0"/>
        </a:p>
        <a:p>
          <a:r>
            <a:rPr kumimoji="1" lang="ja-JP" altLang="en-US" dirty="0"/>
            <a:t>できない</a:t>
          </a:r>
        </a:p>
      </dgm:t>
    </dgm:pt>
    <dgm:pt modelId="{4D96C77F-9D2D-42A1-A4EC-0BEA220782E2}" type="parTrans" cxnId="{EE3F9CD3-0A1E-4EA8-A192-0988C7D93CC8}">
      <dgm:prSet/>
      <dgm:spPr/>
      <dgm:t>
        <a:bodyPr/>
        <a:lstStyle/>
        <a:p>
          <a:endParaRPr kumimoji="1" lang="ja-JP" altLang="en-US"/>
        </a:p>
      </dgm:t>
    </dgm:pt>
    <dgm:pt modelId="{96772349-607C-43FE-BE01-5FDCEF22FB83}" type="sibTrans" cxnId="{EE3F9CD3-0A1E-4EA8-A192-0988C7D93CC8}">
      <dgm:prSet/>
      <dgm:spPr/>
      <dgm:t>
        <a:bodyPr/>
        <a:lstStyle/>
        <a:p>
          <a:endParaRPr kumimoji="1" lang="ja-JP" altLang="en-US"/>
        </a:p>
      </dgm:t>
    </dgm:pt>
    <dgm:pt modelId="{EA62B490-89DB-4915-8024-2DF294210758}">
      <dgm:prSet phldrT="[テキスト]"/>
      <dgm:spPr/>
      <dgm:t>
        <a:bodyPr/>
        <a:lstStyle/>
        <a:p>
          <a:r>
            <a:rPr kumimoji="1" lang="ja-JP" altLang="en-US" dirty="0"/>
            <a:t>それのみの判断は不適切</a:t>
          </a:r>
        </a:p>
      </dgm:t>
    </dgm:pt>
    <dgm:pt modelId="{7168B3FA-1D1E-4FFE-A74A-9FE98373DFDC}" type="parTrans" cxnId="{4D3A7887-49E8-4B44-A03D-2989A957B351}">
      <dgm:prSet/>
      <dgm:spPr/>
      <dgm:t>
        <a:bodyPr/>
        <a:lstStyle/>
        <a:p>
          <a:endParaRPr kumimoji="1" lang="ja-JP" altLang="en-US"/>
        </a:p>
      </dgm:t>
    </dgm:pt>
    <dgm:pt modelId="{4E584744-339B-4C87-9AE3-F1537E016818}" type="sibTrans" cxnId="{4D3A7887-49E8-4B44-A03D-2989A957B351}">
      <dgm:prSet/>
      <dgm:spPr/>
      <dgm:t>
        <a:bodyPr/>
        <a:lstStyle/>
        <a:p>
          <a:endParaRPr kumimoji="1" lang="ja-JP" altLang="en-US"/>
        </a:p>
      </dgm:t>
    </dgm:pt>
    <dgm:pt modelId="{832F168B-B5B2-4677-A9DA-0BEA2B7BE96B}">
      <dgm:prSet phldrT="[テキスト]" custT="1"/>
      <dgm:spPr/>
      <dgm:t>
        <a:bodyPr/>
        <a:lstStyle/>
        <a:p>
          <a:r>
            <a:rPr kumimoji="1" lang="ja-JP" altLang="en-US" sz="2000" dirty="0"/>
            <a:t>その配慮は可能！？</a:t>
          </a:r>
          <a:endParaRPr kumimoji="1" lang="en-US" altLang="ja-JP" sz="2000" dirty="0"/>
        </a:p>
        <a:p>
          <a:r>
            <a:rPr lang="ja-JP" altLang="en-US" sz="2000" dirty="0"/>
            <a:t>その配慮はどうすれば可能！？</a:t>
          </a:r>
          <a:endParaRPr kumimoji="1" lang="ja-JP" altLang="en-US" sz="2000" dirty="0"/>
        </a:p>
      </dgm:t>
    </dgm:pt>
    <dgm:pt modelId="{8A4B11FE-CB33-462D-917E-0C619B4B8A78}" type="parTrans" cxnId="{B8B8B8CD-A714-4FC5-B59D-EADEB86056A1}">
      <dgm:prSet/>
      <dgm:spPr/>
      <dgm:t>
        <a:bodyPr/>
        <a:lstStyle/>
        <a:p>
          <a:endParaRPr kumimoji="1" lang="ja-JP" altLang="en-US"/>
        </a:p>
      </dgm:t>
    </dgm:pt>
    <dgm:pt modelId="{5991440A-CB76-4F3E-A8FB-03A68B7B6521}" type="sibTrans" cxnId="{B8B8B8CD-A714-4FC5-B59D-EADEB86056A1}">
      <dgm:prSet/>
      <dgm:spPr/>
      <dgm:t>
        <a:bodyPr/>
        <a:lstStyle/>
        <a:p>
          <a:endParaRPr kumimoji="1" lang="ja-JP" altLang="en-US"/>
        </a:p>
      </dgm:t>
    </dgm:pt>
    <dgm:pt modelId="{105363E5-EAC9-4735-BC95-D1AEBE9043C7}">
      <dgm:prSet phldrT="[テキスト]" custT="1"/>
      <dgm:spPr/>
      <dgm:t>
        <a:bodyPr/>
        <a:lstStyle/>
        <a:p>
          <a:r>
            <a:rPr kumimoji="1" lang="ja-JP" altLang="en-US" sz="1600" dirty="0"/>
            <a:t>具体的環境を踏まえる</a:t>
          </a:r>
        </a:p>
      </dgm:t>
    </dgm:pt>
    <dgm:pt modelId="{6ADE9635-424F-4155-9B56-C7BACACB53A8}" type="parTrans" cxnId="{A7AC008E-5F5B-44B4-9A75-F51D9BA86CB7}">
      <dgm:prSet/>
      <dgm:spPr/>
      <dgm:t>
        <a:bodyPr/>
        <a:lstStyle/>
        <a:p>
          <a:endParaRPr kumimoji="1" lang="ja-JP" altLang="en-US"/>
        </a:p>
      </dgm:t>
    </dgm:pt>
    <dgm:pt modelId="{4857B15F-7E47-4EDF-91F1-D2521830ADF0}" type="sibTrans" cxnId="{A7AC008E-5F5B-44B4-9A75-F51D9BA86CB7}">
      <dgm:prSet/>
      <dgm:spPr/>
      <dgm:t>
        <a:bodyPr/>
        <a:lstStyle/>
        <a:p>
          <a:endParaRPr kumimoji="1" lang="ja-JP" altLang="en-US"/>
        </a:p>
      </dgm:t>
    </dgm:pt>
    <dgm:pt modelId="{8C04461B-525B-4BA0-A506-CC43A1DB16A5}">
      <dgm:prSet phldrT="[テキスト]" custT="1"/>
      <dgm:spPr/>
      <dgm:t>
        <a:bodyPr/>
        <a:lstStyle/>
        <a:p>
          <a:r>
            <a:rPr kumimoji="1" lang="ja-JP" altLang="en-US" sz="2000" dirty="0"/>
            <a:t>なんでできた！</a:t>
          </a:r>
          <a:endParaRPr kumimoji="1" lang="en-US" altLang="ja-JP" sz="2000" dirty="0"/>
        </a:p>
        <a:p>
          <a:r>
            <a:rPr lang="ja-JP" altLang="en-US" sz="2000" dirty="0"/>
            <a:t>どうすればやれる！</a:t>
          </a:r>
          <a:endParaRPr kumimoji="1" lang="en-US" altLang="ja-JP" sz="2000" dirty="0"/>
        </a:p>
        <a:p>
          <a:r>
            <a:rPr kumimoji="1" lang="ja-JP" altLang="en-US" sz="2000" dirty="0"/>
            <a:t>どうすればできる！</a:t>
          </a:r>
        </a:p>
      </dgm:t>
    </dgm:pt>
    <dgm:pt modelId="{B72C0FC7-B857-4D2B-B7EB-425DECA67E71}" type="sibTrans" cxnId="{54962789-7022-42D2-A82F-7740797D565C}">
      <dgm:prSet/>
      <dgm:spPr/>
      <dgm:t>
        <a:bodyPr/>
        <a:lstStyle/>
        <a:p>
          <a:endParaRPr kumimoji="1" lang="ja-JP" altLang="en-US"/>
        </a:p>
      </dgm:t>
    </dgm:pt>
    <dgm:pt modelId="{B46CAC6A-F403-4F1A-8F7F-695A80E29A78}" type="parTrans" cxnId="{54962789-7022-42D2-A82F-7740797D565C}">
      <dgm:prSet/>
      <dgm:spPr/>
      <dgm:t>
        <a:bodyPr/>
        <a:lstStyle/>
        <a:p>
          <a:endParaRPr kumimoji="1" lang="ja-JP" altLang="en-US"/>
        </a:p>
      </dgm:t>
    </dgm:pt>
    <dgm:pt modelId="{34777A51-BFAC-477C-A6FB-B71E45B31051}">
      <dgm:prSet phldrT="[テキスト]" custT="1"/>
      <dgm:spPr/>
      <dgm:t>
        <a:bodyPr/>
        <a:lstStyle/>
        <a:p>
          <a:r>
            <a:rPr kumimoji="1" lang="en-US" altLang="ja-JP" sz="1600" dirty="0"/>
            <a:t>PDCA</a:t>
          </a:r>
          <a:r>
            <a:rPr kumimoji="1" lang="ja-JP" altLang="en-US" sz="1600" dirty="0"/>
            <a:t>サイクルで探る</a:t>
          </a:r>
        </a:p>
      </dgm:t>
    </dgm:pt>
    <dgm:pt modelId="{F73ACBD2-2176-430F-A01D-53DF5144D8AC}" type="sibTrans" cxnId="{DAFF27F3-3BCC-4047-9FB7-CAD5212B3B74}">
      <dgm:prSet/>
      <dgm:spPr/>
      <dgm:t>
        <a:bodyPr/>
        <a:lstStyle/>
        <a:p>
          <a:endParaRPr kumimoji="1" lang="ja-JP" altLang="en-US"/>
        </a:p>
      </dgm:t>
    </dgm:pt>
    <dgm:pt modelId="{232F0C9A-9A0D-4B16-AF82-5C1A77C69BFF}" type="parTrans" cxnId="{DAFF27F3-3BCC-4047-9FB7-CAD5212B3B74}">
      <dgm:prSet/>
      <dgm:spPr/>
      <dgm:t>
        <a:bodyPr/>
        <a:lstStyle/>
        <a:p>
          <a:endParaRPr kumimoji="1" lang="ja-JP" altLang="en-US"/>
        </a:p>
      </dgm:t>
    </dgm:pt>
    <dgm:pt modelId="{D29B7E67-AB7F-449C-B694-58C68F514964}">
      <dgm:prSet phldrT="[テキスト]" custT="1"/>
      <dgm:spPr/>
      <dgm:t>
        <a:bodyPr/>
        <a:lstStyle/>
        <a:p>
          <a:r>
            <a:rPr kumimoji="1" lang="ja-JP" altLang="en-US" sz="1600" dirty="0"/>
            <a:t>多くのアイデアを提案</a:t>
          </a:r>
        </a:p>
      </dgm:t>
    </dgm:pt>
    <dgm:pt modelId="{388B2200-47E8-4F64-B8EA-690EC0BCBBD7}" type="parTrans" cxnId="{1D8C1733-EF44-4FEF-9EDF-CCAB76CE9319}">
      <dgm:prSet/>
      <dgm:spPr/>
      <dgm:t>
        <a:bodyPr/>
        <a:lstStyle/>
        <a:p>
          <a:endParaRPr kumimoji="1" lang="ja-JP" altLang="en-US"/>
        </a:p>
      </dgm:t>
    </dgm:pt>
    <dgm:pt modelId="{95EB55D7-CB03-43AF-83FB-8CF59E8275C3}" type="sibTrans" cxnId="{1D8C1733-EF44-4FEF-9EDF-CCAB76CE9319}">
      <dgm:prSet/>
      <dgm:spPr/>
      <dgm:t>
        <a:bodyPr/>
        <a:lstStyle/>
        <a:p>
          <a:endParaRPr kumimoji="1" lang="ja-JP" altLang="en-US"/>
        </a:p>
      </dgm:t>
    </dgm:pt>
    <dgm:pt modelId="{30582CA0-FC40-4DAB-AA5B-B3E3FF17B974}">
      <dgm:prSet phldrT="[テキスト]" custT="1"/>
      <dgm:spPr/>
      <dgm:t>
        <a:bodyPr/>
        <a:lstStyle/>
        <a:p>
          <a:r>
            <a:rPr kumimoji="1" lang="ja-JP" altLang="en-US" sz="1600" dirty="0"/>
            <a:t>クラスメイトからのアイデアも活用</a:t>
          </a:r>
        </a:p>
      </dgm:t>
    </dgm:pt>
    <dgm:pt modelId="{FF4A7DCA-DC48-4017-A644-DDA310F7F65F}" type="parTrans" cxnId="{F45ACDC1-C9CD-4B0C-9C93-09A50890841A}">
      <dgm:prSet/>
      <dgm:spPr/>
      <dgm:t>
        <a:bodyPr/>
        <a:lstStyle/>
        <a:p>
          <a:endParaRPr kumimoji="1" lang="ja-JP" altLang="en-US"/>
        </a:p>
      </dgm:t>
    </dgm:pt>
    <dgm:pt modelId="{0CB891A1-5687-4549-A9BF-CEECA2820DEE}" type="sibTrans" cxnId="{F45ACDC1-C9CD-4B0C-9C93-09A50890841A}">
      <dgm:prSet/>
      <dgm:spPr/>
      <dgm:t>
        <a:bodyPr/>
        <a:lstStyle/>
        <a:p>
          <a:endParaRPr kumimoji="1" lang="ja-JP" altLang="en-US"/>
        </a:p>
      </dgm:t>
    </dgm:pt>
    <dgm:pt modelId="{A6623D2E-1325-4923-835B-338F7A4C1D75}" type="pres">
      <dgm:prSet presAssocID="{50189834-B5B5-41BA-9DF2-2F9B25C506D8}" presName="rootnode" presStyleCnt="0">
        <dgm:presLayoutVars>
          <dgm:chMax/>
          <dgm:chPref/>
          <dgm:dir/>
          <dgm:animLvl val="lvl"/>
        </dgm:presLayoutVars>
      </dgm:prSet>
      <dgm:spPr/>
    </dgm:pt>
    <dgm:pt modelId="{D1E55293-1210-4802-98AC-959397DD398A}" type="pres">
      <dgm:prSet presAssocID="{03A50D82-BA97-4CB7-8BF2-AF65F012EA75}" presName="composite" presStyleCnt="0"/>
      <dgm:spPr/>
    </dgm:pt>
    <dgm:pt modelId="{D47E0C96-A5EE-4378-8772-B6613B30CF29}" type="pres">
      <dgm:prSet presAssocID="{03A50D82-BA97-4CB7-8BF2-AF65F012EA75}" presName="LShape" presStyleLbl="alignNode1" presStyleIdx="0" presStyleCnt="5" custLinFactNeighborX="-6052" custLinFactNeighborY="4808"/>
      <dgm:spPr/>
    </dgm:pt>
    <dgm:pt modelId="{258D4D5B-F176-44E4-A91E-7036CB02AC79}" type="pres">
      <dgm:prSet presAssocID="{03A50D82-BA97-4CB7-8BF2-AF65F012EA75}" presName="ParentText" presStyleLbl="revTx" presStyleIdx="0" presStyleCnt="3" custScaleX="154422" custLinFactNeighborX="20875" custLinFactNeighborY="7105">
        <dgm:presLayoutVars>
          <dgm:chMax val="0"/>
          <dgm:chPref val="0"/>
          <dgm:bulletEnabled val="1"/>
        </dgm:presLayoutVars>
      </dgm:prSet>
      <dgm:spPr/>
    </dgm:pt>
    <dgm:pt modelId="{4B8D61EF-1FAE-41E9-84B3-C638D796F3F3}" type="pres">
      <dgm:prSet presAssocID="{03A50D82-BA97-4CB7-8BF2-AF65F012EA75}" presName="Triangle" presStyleLbl="alignNode1" presStyleIdx="1" presStyleCnt="5"/>
      <dgm:spPr/>
    </dgm:pt>
    <dgm:pt modelId="{C133389C-7A39-47E6-8066-B03D9559B94B}" type="pres">
      <dgm:prSet presAssocID="{96772349-607C-43FE-BE01-5FDCEF22FB83}" presName="sibTrans" presStyleCnt="0"/>
      <dgm:spPr/>
    </dgm:pt>
    <dgm:pt modelId="{A98A5566-9E33-4045-8B16-CDC391EE1256}" type="pres">
      <dgm:prSet presAssocID="{96772349-607C-43FE-BE01-5FDCEF22FB83}" presName="space" presStyleCnt="0"/>
      <dgm:spPr/>
    </dgm:pt>
    <dgm:pt modelId="{9AD2542C-FF80-4A00-B0C0-2D685EEDB32D}" type="pres">
      <dgm:prSet presAssocID="{8C04461B-525B-4BA0-A506-CC43A1DB16A5}" presName="composite" presStyleCnt="0"/>
      <dgm:spPr/>
    </dgm:pt>
    <dgm:pt modelId="{7222DFAE-5FD6-4B12-8E52-F13FFC73A176}" type="pres">
      <dgm:prSet presAssocID="{8C04461B-525B-4BA0-A506-CC43A1DB16A5}" presName="LShape" presStyleLbl="alignNode1" presStyleIdx="2" presStyleCnt="5" custLinFactNeighborX="-68530" custLinFactNeighborY="-7188"/>
      <dgm:spPr/>
    </dgm:pt>
    <dgm:pt modelId="{DB5A3029-750F-428C-B1DA-92B8AB96C185}" type="pres">
      <dgm:prSet presAssocID="{8C04461B-525B-4BA0-A506-CC43A1DB16A5}" presName="ParentText" presStyleLbl="revTx" presStyleIdx="1" presStyleCnt="3" custScaleX="221974" custLinFactNeighborX="-4062" custLinFactNeighborY="-6272">
        <dgm:presLayoutVars>
          <dgm:chMax val="0"/>
          <dgm:chPref val="0"/>
          <dgm:bulletEnabled val="1"/>
        </dgm:presLayoutVars>
      </dgm:prSet>
      <dgm:spPr/>
    </dgm:pt>
    <dgm:pt modelId="{0DB2A674-FBC2-4511-A79A-47983232BE6E}" type="pres">
      <dgm:prSet presAssocID="{8C04461B-525B-4BA0-A506-CC43A1DB16A5}" presName="Triangle" presStyleLbl="alignNode1" presStyleIdx="3" presStyleCnt="5" custLinFactX="-100000" custLinFactNeighborX="-136529" custLinFactNeighborY="17567"/>
      <dgm:spPr/>
    </dgm:pt>
    <dgm:pt modelId="{8D23A9AA-9400-4CCA-BA8F-AC93A7CD92DE}" type="pres">
      <dgm:prSet presAssocID="{B72C0FC7-B857-4D2B-B7EB-425DECA67E71}" presName="sibTrans" presStyleCnt="0"/>
      <dgm:spPr/>
    </dgm:pt>
    <dgm:pt modelId="{560A0D33-5722-405E-964E-A58B5A12B310}" type="pres">
      <dgm:prSet presAssocID="{B72C0FC7-B857-4D2B-B7EB-425DECA67E71}" presName="space" presStyleCnt="0"/>
      <dgm:spPr/>
    </dgm:pt>
    <dgm:pt modelId="{EF6559B9-1CF6-4135-BE7A-0BA363C655FF}" type="pres">
      <dgm:prSet presAssocID="{832F168B-B5B2-4677-A9DA-0BEA2B7BE96B}" presName="composite" presStyleCnt="0"/>
      <dgm:spPr/>
    </dgm:pt>
    <dgm:pt modelId="{0C919A7E-ABF6-4B73-A35D-68479B87CE91}" type="pres">
      <dgm:prSet presAssocID="{832F168B-B5B2-4677-A9DA-0BEA2B7BE96B}" presName="LShape" presStyleLbl="alignNode1" presStyleIdx="4" presStyleCnt="5" custLinFactNeighborX="-59319" custLinFactNeighborY="-9334"/>
      <dgm:spPr/>
    </dgm:pt>
    <dgm:pt modelId="{4DDA5201-35CA-4604-B8ED-1858615AA815}" type="pres">
      <dgm:prSet presAssocID="{832F168B-B5B2-4677-A9DA-0BEA2B7BE96B}" presName="ParentText" presStyleLbl="revTx" presStyleIdx="2" presStyleCnt="3" custScaleX="211617" custLinFactNeighborX="-10451" custLinFactNeighborY="-1538">
        <dgm:presLayoutVars>
          <dgm:chMax val="0"/>
          <dgm:chPref val="0"/>
          <dgm:bulletEnabled val="1"/>
        </dgm:presLayoutVars>
      </dgm:prSet>
      <dgm:spPr/>
    </dgm:pt>
  </dgm:ptLst>
  <dgm:cxnLst>
    <dgm:cxn modelId="{6749420F-EDC8-4B94-B2CA-5F18251EB4EC}" type="presOf" srcId="{105363E5-EAC9-4735-BC95-D1AEBE9043C7}" destId="{4DDA5201-35CA-4604-B8ED-1858615AA815}" srcOrd="0" destOrd="1" presId="urn:microsoft.com/office/officeart/2009/3/layout/StepUpProcess"/>
    <dgm:cxn modelId="{0B32072B-E22A-48F1-81BF-51041067B667}" type="presOf" srcId="{34777A51-BFAC-477C-A6FB-B71E45B31051}" destId="{DB5A3029-750F-428C-B1DA-92B8AB96C185}" srcOrd="0" destOrd="1" presId="urn:microsoft.com/office/officeart/2009/3/layout/StepUpProcess"/>
    <dgm:cxn modelId="{1D8C1733-EF44-4FEF-9EDF-CCAB76CE9319}" srcId="{832F168B-B5B2-4677-A9DA-0BEA2B7BE96B}" destId="{D29B7E67-AB7F-449C-B694-58C68F514964}" srcOrd="1" destOrd="0" parTransId="{388B2200-47E8-4F64-B8EA-690EC0BCBBD7}" sibTransId="{95EB55D7-CB03-43AF-83FB-8CF59E8275C3}"/>
    <dgm:cxn modelId="{C395924B-7B0C-4CD5-BC97-C536675A76E7}" type="presOf" srcId="{03A50D82-BA97-4CB7-8BF2-AF65F012EA75}" destId="{258D4D5B-F176-44E4-A91E-7036CB02AC79}" srcOrd="0" destOrd="0" presId="urn:microsoft.com/office/officeart/2009/3/layout/StepUpProcess"/>
    <dgm:cxn modelId="{4D3A7887-49E8-4B44-A03D-2989A957B351}" srcId="{03A50D82-BA97-4CB7-8BF2-AF65F012EA75}" destId="{EA62B490-89DB-4915-8024-2DF294210758}" srcOrd="0" destOrd="0" parTransId="{7168B3FA-1D1E-4FFE-A74A-9FE98373DFDC}" sibTransId="{4E584744-339B-4C87-9AE3-F1537E016818}"/>
    <dgm:cxn modelId="{54962789-7022-42D2-A82F-7740797D565C}" srcId="{50189834-B5B5-41BA-9DF2-2F9B25C506D8}" destId="{8C04461B-525B-4BA0-A506-CC43A1DB16A5}" srcOrd="1" destOrd="0" parTransId="{B46CAC6A-F403-4F1A-8F7F-695A80E29A78}" sibTransId="{B72C0FC7-B857-4D2B-B7EB-425DECA67E71}"/>
    <dgm:cxn modelId="{340E278A-2FE0-4392-8A95-A252A8F694EE}" type="presOf" srcId="{8C04461B-525B-4BA0-A506-CC43A1DB16A5}" destId="{DB5A3029-750F-428C-B1DA-92B8AB96C185}" srcOrd="0" destOrd="0" presId="urn:microsoft.com/office/officeart/2009/3/layout/StepUpProcess"/>
    <dgm:cxn modelId="{A7AC008E-5F5B-44B4-9A75-F51D9BA86CB7}" srcId="{832F168B-B5B2-4677-A9DA-0BEA2B7BE96B}" destId="{105363E5-EAC9-4735-BC95-D1AEBE9043C7}" srcOrd="0" destOrd="0" parTransId="{6ADE9635-424F-4155-9B56-C7BACACB53A8}" sibTransId="{4857B15F-7E47-4EDF-91F1-D2521830ADF0}"/>
    <dgm:cxn modelId="{89EB3891-51AA-4C9B-8A51-84C60050DFCB}" type="presOf" srcId="{30582CA0-FC40-4DAB-AA5B-B3E3FF17B974}" destId="{4DDA5201-35CA-4604-B8ED-1858615AA815}" srcOrd="0" destOrd="3" presId="urn:microsoft.com/office/officeart/2009/3/layout/StepUpProcess"/>
    <dgm:cxn modelId="{1A9CFBA0-9839-471C-A14A-09B7EB404149}" type="presOf" srcId="{832F168B-B5B2-4677-A9DA-0BEA2B7BE96B}" destId="{4DDA5201-35CA-4604-B8ED-1858615AA815}" srcOrd="0" destOrd="0" presId="urn:microsoft.com/office/officeart/2009/3/layout/StepUpProcess"/>
    <dgm:cxn modelId="{707082BB-9746-4CF9-9378-14A024F7780E}" type="presOf" srcId="{EA62B490-89DB-4915-8024-2DF294210758}" destId="{258D4D5B-F176-44E4-A91E-7036CB02AC79}" srcOrd="0" destOrd="1" presId="urn:microsoft.com/office/officeart/2009/3/layout/StepUpProcess"/>
    <dgm:cxn modelId="{F45ACDC1-C9CD-4B0C-9C93-09A50890841A}" srcId="{832F168B-B5B2-4677-A9DA-0BEA2B7BE96B}" destId="{30582CA0-FC40-4DAB-AA5B-B3E3FF17B974}" srcOrd="2" destOrd="0" parTransId="{FF4A7DCA-DC48-4017-A644-DDA310F7F65F}" sibTransId="{0CB891A1-5687-4549-A9BF-CEECA2820DEE}"/>
    <dgm:cxn modelId="{ED8227C9-5956-4CD7-8F1D-0567ACFDCC53}" type="presOf" srcId="{50189834-B5B5-41BA-9DF2-2F9B25C506D8}" destId="{A6623D2E-1325-4923-835B-338F7A4C1D75}" srcOrd="0" destOrd="0" presId="urn:microsoft.com/office/officeart/2009/3/layout/StepUpProcess"/>
    <dgm:cxn modelId="{B8B8B8CD-A714-4FC5-B59D-EADEB86056A1}" srcId="{50189834-B5B5-41BA-9DF2-2F9B25C506D8}" destId="{832F168B-B5B2-4677-A9DA-0BEA2B7BE96B}" srcOrd="2" destOrd="0" parTransId="{8A4B11FE-CB33-462D-917E-0C619B4B8A78}" sibTransId="{5991440A-CB76-4F3E-A8FB-03A68B7B6521}"/>
    <dgm:cxn modelId="{EE3F9CD3-0A1E-4EA8-A192-0988C7D93CC8}" srcId="{50189834-B5B5-41BA-9DF2-2F9B25C506D8}" destId="{03A50D82-BA97-4CB7-8BF2-AF65F012EA75}" srcOrd="0" destOrd="0" parTransId="{4D96C77F-9D2D-42A1-A4EC-0BEA220782E2}" sibTransId="{96772349-607C-43FE-BE01-5FDCEF22FB83}"/>
    <dgm:cxn modelId="{DAFF27F3-3BCC-4047-9FB7-CAD5212B3B74}" srcId="{8C04461B-525B-4BA0-A506-CC43A1DB16A5}" destId="{34777A51-BFAC-477C-A6FB-B71E45B31051}" srcOrd="0" destOrd="0" parTransId="{232F0C9A-9A0D-4B16-AF82-5C1A77C69BFF}" sibTransId="{F73ACBD2-2176-430F-A01D-53DF5144D8AC}"/>
    <dgm:cxn modelId="{728CB5F3-77B4-40DA-8F55-0B9BB4791019}" type="presOf" srcId="{D29B7E67-AB7F-449C-B694-58C68F514964}" destId="{4DDA5201-35CA-4604-B8ED-1858615AA815}" srcOrd="0" destOrd="2" presId="urn:microsoft.com/office/officeart/2009/3/layout/StepUpProcess"/>
    <dgm:cxn modelId="{9FEDA61B-6D15-42F2-9F3A-054CC2FA5ADD}" type="presParOf" srcId="{A6623D2E-1325-4923-835B-338F7A4C1D75}" destId="{D1E55293-1210-4802-98AC-959397DD398A}" srcOrd="0" destOrd="0" presId="urn:microsoft.com/office/officeart/2009/3/layout/StepUpProcess"/>
    <dgm:cxn modelId="{0006196D-BFF6-4F0E-8772-6CDA7C3A2914}" type="presParOf" srcId="{D1E55293-1210-4802-98AC-959397DD398A}" destId="{D47E0C96-A5EE-4378-8772-B6613B30CF29}" srcOrd="0" destOrd="0" presId="urn:microsoft.com/office/officeart/2009/3/layout/StepUpProcess"/>
    <dgm:cxn modelId="{A356466C-ECE3-44EF-A832-7DBD84AF657E}" type="presParOf" srcId="{D1E55293-1210-4802-98AC-959397DD398A}" destId="{258D4D5B-F176-44E4-A91E-7036CB02AC79}" srcOrd="1" destOrd="0" presId="urn:microsoft.com/office/officeart/2009/3/layout/StepUpProcess"/>
    <dgm:cxn modelId="{EB5174D4-0826-45D4-A962-26E4664C17BB}" type="presParOf" srcId="{D1E55293-1210-4802-98AC-959397DD398A}" destId="{4B8D61EF-1FAE-41E9-84B3-C638D796F3F3}" srcOrd="2" destOrd="0" presId="urn:microsoft.com/office/officeart/2009/3/layout/StepUpProcess"/>
    <dgm:cxn modelId="{B6FB26F9-41AF-4FB3-94CD-AD35D65BBC97}" type="presParOf" srcId="{A6623D2E-1325-4923-835B-338F7A4C1D75}" destId="{C133389C-7A39-47E6-8066-B03D9559B94B}" srcOrd="1" destOrd="0" presId="urn:microsoft.com/office/officeart/2009/3/layout/StepUpProcess"/>
    <dgm:cxn modelId="{7331C6AA-2E0B-4DDA-A9AD-3EFEACBD5CC7}" type="presParOf" srcId="{C133389C-7A39-47E6-8066-B03D9559B94B}" destId="{A98A5566-9E33-4045-8B16-CDC391EE1256}" srcOrd="0" destOrd="0" presId="urn:microsoft.com/office/officeart/2009/3/layout/StepUpProcess"/>
    <dgm:cxn modelId="{1BB6E557-0D62-4C60-A545-894125AED8B9}" type="presParOf" srcId="{A6623D2E-1325-4923-835B-338F7A4C1D75}" destId="{9AD2542C-FF80-4A00-B0C0-2D685EEDB32D}" srcOrd="2" destOrd="0" presId="urn:microsoft.com/office/officeart/2009/3/layout/StepUpProcess"/>
    <dgm:cxn modelId="{BF22A6D0-2EC4-41C8-AD4F-15EF33AA2DEE}" type="presParOf" srcId="{9AD2542C-FF80-4A00-B0C0-2D685EEDB32D}" destId="{7222DFAE-5FD6-4B12-8E52-F13FFC73A176}" srcOrd="0" destOrd="0" presId="urn:microsoft.com/office/officeart/2009/3/layout/StepUpProcess"/>
    <dgm:cxn modelId="{8422CC05-4EF2-4110-9E53-F05BEFF660FB}" type="presParOf" srcId="{9AD2542C-FF80-4A00-B0C0-2D685EEDB32D}" destId="{DB5A3029-750F-428C-B1DA-92B8AB96C185}" srcOrd="1" destOrd="0" presId="urn:microsoft.com/office/officeart/2009/3/layout/StepUpProcess"/>
    <dgm:cxn modelId="{FD0145AE-0680-40F8-93DF-FCC2C63B7180}" type="presParOf" srcId="{9AD2542C-FF80-4A00-B0C0-2D685EEDB32D}" destId="{0DB2A674-FBC2-4511-A79A-47983232BE6E}" srcOrd="2" destOrd="0" presId="urn:microsoft.com/office/officeart/2009/3/layout/StepUpProcess"/>
    <dgm:cxn modelId="{B6493A7F-65FE-4097-ABC7-339F8BC9DCB8}" type="presParOf" srcId="{A6623D2E-1325-4923-835B-338F7A4C1D75}" destId="{8D23A9AA-9400-4CCA-BA8F-AC93A7CD92DE}" srcOrd="3" destOrd="0" presId="urn:microsoft.com/office/officeart/2009/3/layout/StepUpProcess"/>
    <dgm:cxn modelId="{76DC7096-1F4D-4D8C-9045-AACA96106EEA}" type="presParOf" srcId="{8D23A9AA-9400-4CCA-BA8F-AC93A7CD92DE}" destId="{560A0D33-5722-405E-964E-A58B5A12B310}" srcOrd="0" destOrd="0" presId="urn:microsoft.com/office/officeart/2009/3/layout/StepUpProcess"/>
    <dgm:cxn modelId="{A13A6711-9D69-48F3-8074-8E82D6D6FCB6}" type="presParOf" srcId="{A6623D2E-1325-4923-835B-338F7A4C1D75}" destId="{EF6559B9-1CF6-4135-BE7A-0BA363C655FF}" srcOrd="4" destOrd="0" presId="urn:microsoft.com/office/officeart/2009/3/layout/StepUpProcess"/>
    <dgm:cxn modelId="{C1CA1F0F-FC9E-4B8E-BD22-A820433FB173}" type="presParOf" srcId="{EF6559B9-1CF6-4135-BE7A-0BA363C655FF}" destId="{0C919A7E-ABF6-4B73-A35D-68479B87CE91}" srcOrd="0" destOrd="0" presId="urn:microsoft.com/office/officeart/2009/3/layout/StepUpProcess"/>
    <dgm:cxn modelId="{7E7AEE1F-8219-450A-A8A7-3BA13C5FDA8F}" type="presParOf" srcId="{EF6559B9-1CF6-4135-BE7A-0BA363C655FF}" destId="{4DDA5201-35CA-4604-B8ED-1858615AA815}"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E0C96-A5EE-4378-8772-B6613B30CF29}">
      <dsp:nvSpPr>
        <dsp:cNvPr id="0" name=""/>
        <dsp:cNvSpPr/>
      </dsp:nvSpPr>
      <dsp:spPr>
        <a:xfrm rot="5400000">
          <a:off x="559291" y="955751"/>
          <a:ext cx="1172820" cy="1951546"/>
        </a:xfrm>
        <a:prstGeom prst="corner">
          <a:avLst>
            <a:gd name="adj1" fmla="val 16120"/>
            <a:gd name="adj2" fmla="val 161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8D4D5B-F176-44E4-A91E-7036CB02AC79}">
      <dsp:nvSpPr>
        <dsp:cNvPr id="0" name=""/>
        <dsp:cNvSpPr/>
      </dsp:nvSpPr>
      <dsp:spPr>
        <a:xfrm>
          <a:off x="369994" y="1592182"/>
          <a:ext cx="2720709" cy="1544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kumimoji="1" lang="ja-JP" altLang="en-US" sz="2200" kern="1200" dirty="0"/>
            <a:t>できる</a:t>
          </a:r>
          <a:endParaRPr kumimoji="1" lang="en-US" altLang="ja-JP" sz="2200" kern="1200" dirty="0"/>
        </a:p>
        <a:p>
          <a:pPr marL="0" lvl="0" indent="0" algn="l" defTabSz="977900">
            <a:lnSpc>
              <a:spcPct val="90000"/>
            </a:lnSpc>
            <a:spcBef>
              <a:spcPct val="0"/>
            </a:spcBef>
            <a:spcAft>
              <a:spcPct val="35000"/>
            </a:spcAft>
            <a:buNone/>
          </a:pPr>
          <a:r>
            <a:rPr kumimoji="1" lang="ja-JP" altLang="en-US" sz="2200" kern="1200" dirty="0"/>
            <a:t>できない</a:t>
          </a:r>
        </a:p>
        <a:p>
          <a:pPr marL="171450" lvl="1" indent="-171450" algn="l" defTabSz="755650">
            <a:lnSpc>
              <a:spcPct val="90000"/>
            </a:lnSpc>
            <a:spcBef>
              <a:spcPct val="0"/>
            </a:spcBef>
            <a:spcAft>
              <a:spcPct val="15000"/>
            </a:spcAft>
            <a:buChar char="•"/>
          </a:pPr>
          <a:r>
            <a:rPr kumimoji="1" lang="ja-JP" altLang="en-US" sz="1700" kern="1200" dirty="0"/>
            <a:t>それのみの判断は不適切</a:t>
          </a:r>
        </a:p>
      </dsp:txBody>
      <dsp:txXfrm>
        <a:off x="369994" y="1592182"/>
        <a:ext cx="2720709" cy="1544379"/>
      </dsp:txXfrm>
    </dsp:sp>
    <dsp:sp modelId="{4B8D61EF-1FAE-41E9-84B3-C638D796F3F3}">
      <dsp:nvSpPr>
        <dsp:cNvPr id="0" name=""/>
        <dsp:cNvSpPr/>
      </dsp:nvSpPr>
      <dsp:spPr>
        <a:xfrm>
          <a:off x="1911065" y="755687"/>
          <a:ext cx="332427" cy="332427"/>
        </a:xfrm>
        <a:prstGeom prst="triangle">
          <a:avLst>
            <a:gd name="adj" fmla="val 100000"/>
          </a:avLst>
        </a:prstGeom>
        <a:solidFill>
          <a:schemeClr val="accent5">
            <a:hueOff val="-2483469"/>
            <a:satOff val="9953"/>
            <a:lumOff val="2157"/>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22DFAE-5FD6-4B12-8E52-F13FFC73A176}">
      <dsp:nvSpPr>
        <dsp:cNvPr id="0" name=""/>
        <dsp:cNvSpPr/>
      </dsp:nvSpPr>
      <dsp:spPr>
        <a:xfrm rot="5400000">
          <a:off x="2857214" y="281340"/>
          <a:ext cx="1172820" cy="1951546"/>
        </a:xfrm>
        <a:prstGeom prst="corner">
          <a:avLst>
            <a:gd name="adj1" fmla="val 16120"/>
            <a:gd name="adj2" fmla="val 16110"/>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5A3029-750F-428C-B1DA-92B8AB96C185}">
      <dsp:nvSpPr>
        <dsp:cNvPr id="0" name=""/>
        <dsp:cNvSpPr/>
      </dsp:nvSpPr>
      <dsp:spPr>
        <a:xfrm>
          <a:off x="2852759" y="851871"/>
          <a:ext cx="3910886" cy="1544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kumimoji="1" lang="ja-JP" altLang="en-US" sz="2000" kern="1200" dirty="0"/>
            <a:t>なんでできた！</a:t>
          </a:r>
          <a:endParaRPr kumimoji="1" lang="en-US" altLang="ja-JP" sz="2000" kern="1200" dirty="0"/>
        </a:p>
        <a:p>
          <a:pPr marL="0" lvl="0" indent="0" algn="l" defTabSz="889000">
            <a:lnSpc>
              <a:spcPct val="90000"/>
            </a:lnSpc>
            <a:spcBef>
              <a:spcPct val="0"/>
            </a:spcBef>
            <a:spcAft>
              <a:spcPct val="35000"/>
            </a:spcAft>
            <a:buNone/>
          </a:pPr>
          <a:r>
            <a:rPr lang="ja-JP" altLang="en-US" sz="2000" kern="1200" dirty="0"/>
            <a:t>どうすればやれる！</a:t>
          </a:r>
          <a:endParaRPr kumimoji="1" lang="en-US" altLang="ja-JP" sz="2000" kern="1200" dirty="0"/>
        </a:p>
        <a:p>
          <a:pPr marL="0" lvl="0" indent="0" algn="l" defTabSz="889000">
            <a:lnSpc>
              <a:spcPct val="90000"/>
            </a:lnSpc>
            <a:spcBef>
              <a:spcPct val="0"/>
            </a:spcBef>
            <a:spcAft>
              <a:spcPct val="35000"/>
            </a:spcAft>
            <a:buNone/>
          </a:pPr>
          <a:r>
            <a:rPr kumimoji="1" lang="ja-JP" altLang="en-US" sz="2000" kern="1200" dirty="0"/>
            <a:t>どうすればできる！</a:t>
          </a:r>
        </a:p>
        <a:p>
          <a:pPr marL="171450" lvl="1" indent="-171450" algn="l" defTabSz="711200">
            <a:lnSpc>
              <a:spcPct val="90000"/>
            </a:lnSpc>
            <a:spcBef>
              <a:spcPct val="0"/>
            </a:spcBef>
            <a:spcAft>
              <a:spcPct val="15000"/>
            </a:spcAft>
            <a:buChar char="•"/>
          </a:pPr>
          <a:r>
            <a:rPr kumimoji="1" lang="en-US" altLang="ja-JP" sz="1600" kern="1200" dirty="0"/>
            <a:t>PDCA</a:t>
          </a:r>
          <a:r>
            <a:rPr kumimoji="1" lang="ja-JP" altLang="en-US" sz="1600" kern="1200" dirty="0"/>
            <a:t>サイクルで探る</a:t>
          </a:r>
        </a:p>
      </dsp:txBody>
      <dsp:txXfrm>
        <a:off x="2852759" y="851871"/>
        <a:ext cx="3910886" cy="1544379"/>
      </dsp:txXfrm>
    </dsp:sp>
    <dsp:sp modelId="{0DB2A674-FBC2-4511-A79A-47983232BE6E}">
      <dsp:nvSpPr>
        <dsp:cNvPr id="0" name=""/>
        <dsp:cNvSpPr/>
      </dsp:nvSpPr>
      <dsp:spPr>
        <a:xfrm>
          <a:off x="4641987" y="280365"/>
          <a:ext cx="332427" cy="332427"/>
        </a:xfrm>
        <a:prstGeom prst="triangle">
          <a:avLst>
            <a:gd name="adj" fmla="val 100000"/>
          </a:avLst>
        </a:prstGeom>
        <a:solidFill>
          <a:schemeClr val="accent5">
            <a:hueOff val="-7450407"/>
            <a:satOff val="29858"/>
            <a:lumOff val="6471"/>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919A7E-ABF6-4B73-A35D-68479B87CE91}">
      <dsp:nvSpPr>
        <dsp:cNvPr id="0" name=""/>
        <dsp:cNvSpPr/>
      </dsp:nvSpPr>
      <dsp:spPr>
        <a:xfrm rot="5400000">
          <a:off x="5867855" y="-277547"/>
          <a:ext cx="1172820" cy="1951546"/>
        </a:xfrm>
        <a:prstGeom prst="corner">
          <a:avLst>
            <a:gd name="adj1" fmla="val 16120"/>
            <a:gd name="adj2" fmla="val 16110"/>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DA5201-35CA-4604-B8ED-1858615AA815}">
      <dsp:nvSpPr>
        <dsp:cNvPr id="0" name=""/>
        <dsp:cNvSpPr/>
      </dsp:nvSpPr>
      <dsp:spPr>
        <a:xfrm>
          <a:off x="5662315" y="391262"/>
          <a:ext cx="3728409" cy="1544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kumimoji="1" lang="ja-JP" altLang="en-US" sz="2000" kern="1200" dirty="0"/>
            <a:t>その配慮は可能！？</a:t>
          </a:r>
          <a:endParaRPr kumimoji="1" lang="en-US" altLang="ja-JP" sz="2000" kern="1200" dirty="0"/>
        </a:p>
        <a:p>
          <a:pPr marL="0" lvl="0" indent="0" algn="l" defTabSz="889000">
            <a:lnSpc>
              <a:spcPct val="90000"/>
            </a:lnSpc>
            <a:spcBef>
              <a:spcPct val="0"/>
            </a:spcBef>
            <a:spcAft>
              <a:spcPct val="35000"/>
            </a:spcAft>
            <a:buNone/>
          </a:pPr>
          <a:r>
            <a:rPr lang="ja-JP" altLang="en-US" sz="2000" kern="1200" dirty="0"/>
            <a:t>その配慮はどうすれば可能！？</a:t>
          </a:r>
          <a:endParaRPr kumimoji="1" lang="ja-JP" altLang="en-US" sz="2000" kern="1200" dirty="0"/>
        </a:p>
        <a:p>
          <a:pPr marL="171450" lvl="1" indent="-171450" algn="l" defTabSz="711200">
            <a:lnSpc>
              <a:spcPct val="90000"/>
            </a:lnSpc>
            <a:spcBef>
              <a:spcPct val="0"/>
            </a:spcBef>
            <a:spcAft>
              <a:spcPct val="15000"/>
            </a:spcAft>
            <a:buChar char="•"/>
          </a:pPr>
          <a:r>
            <a:rPr kumimoji="1" lang="ja-JP" altLang="en-US" sz="1600" kern="1200" dirty="0"/>
            <a:t>具体的環境を踏まえる</a:t>
          </a:r>
        </a:p>
        <a:p>
          <a:pPr marL="171450" lvl="1" indent="-171450" algn="l" defTabSz="711200">
            <a:lnSpc>
              <a:spcPct val="90000"/>
            </a:lnSpc>
            <a:spcBef>
              <a:spcPct val="0"/>
            </a:spcBef>
            <a:spcAft>
              <a:spcPct val="15000"/>
            </a:spcAft>
            <a:buChar char="•"/>
          </a:pPr>
          <a:r>
            <a:rPr kumimoji="1" lang="ja-JP" altLang="en-US" sz="1600" kern="1200" dirty="0"/>
            <a:t>多くのアイデアを提案</a:t>
          </a:r>
        </a:p>
        <a:p>
          <a:pPr marL="171450" lvl="1" indent="-171450" algn="l" defTabSz="711200">
            <a:lnSpc>
              <a:spcPct val="90000"/>
            </a:lnSpc>
            <a:spcBef>
              <a:spcPct val="0"/>
            </a:spcBef>
            <a:spcAft>
              <a:spcPct val="15000"/>
            </a:spcAft>
            <a:buChar char="•"/>
          </a:pPr>
          <a:r>
            <a:rPr kumimoji="1" lang="ja-JP" altLang="en-US" sz="1600" kern="1200" dirty="0"/>
            <a:t>クラスメイトからのアイデアも活用</a:t>
          </a:r>
        </a:p>
      </dsp:txBody>
      <dsp:txXfrm>
        <a:off x="5662315" y="391262"/>
        <a:ext cx="3728409" cy="154437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kumimoji="1" lang="ja-JP" altLang="en-US" dirty="0"/>
          </a:p>
        </p:txBody>
      </p:sp>
    </p:spTree>
    <p:extLst>
      <p:ext uri="{BB962C8B-B14F-4D97-AF65-F5344CB8AC3E}">
        <p14:creationId xmlns:p14="http://schemas.microsoft.com/office/powerpoint/2010/main" val="39752275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5562" tIns="47781" rIns="95562" bIns="47781"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5562" tIns="47781" rIns="95562" bIns="477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98114582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講義を担当される方へ（メッセージ）</a:t>
            </a:r>
            <a:endParaRPr kumimoji="1" lang="en-US" altLang="ja-JP" dirty="0"/>
          </a:p>
          <a:p>
            <a:r>
              <a:rPr kumimoji="1" lang="ja-JP" altLang="en-US" dirty="0"/>
              <a:t>特に</a:t>
            </a:r>
            <a:r>
              <a:rPr kumimoji="1" lang="en-US" altLang="ja-JP" dirty="0"/>
              <a:t>Web</a:t>
            </a:r>
            <a:r>
              <a:rPr kumimoji="1" lang="ja-JP" altLang="en-US" dirty="0"/>
              <a:t>講義でお話しされる都道府県の担当者の方は、メモ欄を含めた講義資料を印刷され、手元でご確認頂けると幸いです。</a:t>
            </a:r>
            <a:endParaRPr kumimoji="1" lang="en-US" altLang="ja-JP" dirty="0"/>
          </a:p>
          <a:p>
            <a:r>
              <a:rPr kumimoji="1" lang="ja-JP" altLang="en-US" dirty="0"/>
              <a:t>今回は、「児童発達支援管理責任者」と「相談支援専門員」との合同研修ですので、両方の立場を意識して、講義をして頂く必要があります。</a:t>
            </a:r>
            <a:endParaRPr kumimoji="1" lang="en-US" altLang="ja-JP" dirty="0"/>
          </a:p>
          <a:p>
            <a:r>
              <a:rPr kumimoji="1" lang="ja-JP" altLang="en-US" dirty="0"/>
              <a:t>また、支援対象の多くが発達障害でありますが、ここでは、知的障害、肢体不自由、重症心身障害、医ケア、難聴、難病など、様々な子どもを想定して、進めてください。</a:t>
            </a:r>
            <a:endParaRPr kumimoji="1" lang="en-US" altLang="ja-JP" dirty="0"/>
          </a:p>
          <a:p>
            <a:r>
              <a:rPr kumimoji="1" lang="ja-JP" altLang="en-US" dirty="0"/>
              <a:t>エピソードについては、話し手により変わるものです。</a:t>
            </a:r>
            <a:endParaRPr kumimoji="1" lang="en-US" altLang="ja-JP" dirty="0"/>
          </a:p>
          <a:p>
            <a:r>
              <a:rPr kumimoji="1" lang="ja-JP" altLang="en-US" dirty="0"/>
              <a:t>子どもの年齢やその子の特徴をお話し頂き、「児童期」の「支援を必要」とする「子どもと家族」について話をして頂ければよろしいと思います</a:t>
            </a:r>
            <a:endParaRPr kumimoji="1" lang="en-US" altLang="ja-JP" dirty="0"/>
          </a:p>
        </p:txBody>
      </p:sp>
    </p:spTree>
    <p:extLst>
      <p:ext uri="{BB962C8B-B14F-4D97-AF65-F5344CB8AC3E}">
        <p14:creationId xmlns:p14="http://schemas.microsoft.com/office/powerpoint/2010/main" val="1688732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こども、家族の</a:t>
            </a:r>
            <a:r>
              <a:rPr kumimoji="1" lang="en-US" altLang="ja-JP" dirty="0"/>
              <a:t>Well-being</a:t>
            </a:r>
            <a:r>
              <a:rPr kumimoji="1" lang="ja-JP" altLang="en-US" dirty="0"/>
              <a:t>（ウェルビーイング）を重視し、それぞれがエンパワメントすることとしています。</a:t>
            </a:r>
            <a:endParaRPr kumimoji="1" lang="en-US" altLang="ja-JP" dirty="0"/>
          </a:p>
          <a:p>
            <a:r>
              <a:rPr kumimoji="1" lang="en-US" altLang="ja-JP" dirty="0"/>
              <a:t>Well-being</a:t>
            </a:r>
            <a:r>
              <a:rPr kumimoji="1" lang="ja-JP" altLang="en-US" dirty="0"/>
              <a:t>（ウェルビーイング）とは</a:t>
            </a:r>
            <a:r>
              <a:rPr kumimoji="1" lang="en-US" altLang="ja-JP" dirty="0"/>
              <a:t>Well</a:t>
            </a:r>
            <a:r>
              <a:rPr kumimoji="1" lang="ja-JP" altLang="en-US" dirty="0"/>
              <a:t>（よい）と</a:t>
            </a:r>
            <a:r>
              <a:rPr kumimoji="1" lang="en-US" altLang="ja-JP" dirty="0"/>
              <a:t>Being</a:t>
            </a:r>
            <a:r>
              <a:rPr kumimoji="1" lang="ja-JP" altLang="en-US" dirty="0"/>
              <a:t>（状態）が組み合わさった言葉です。本人が、家族が心身ともに満たされた状態、健康で幸福な状態です。</a:t>
            </a:r>
            <a:endParaRPr kumimoji="1" lang="en-US" altLang="ja-JP" dirty="0"/>
          </a:p>
          <a:p>
            <a:r>
              <a:rPr kumimoji="1" lang="ja-JP" altLang="en-US" dirty="0"/>
              <a:t>また、</a:t>
            </a:r>
            <a:r>
              <a:rPr kumimoji="1" lang="en-US" altLang="ja-JP" dirty="0"/>
              <a:t>Empowerment</a:t>
            </a:r>
            <a:r>
              <a:rPr kumimoji="1" lang="ja-JP" altLang="en-US" dirty="0"/>
              <a:t>（エンパワメント）とは、「力をつけること」ですが、ここでは本人や</a:t>
            </a:r>
            <a:r>
              <a:rPr lang="ja-JP" altLang="en-US" b="0" i="0" dirty="0">
                <a:solidFill>
                  <a:srgbClr val="040C28"/>
                </a:solidFill>
                <a:effectLst/>
                <a:highlight>
                  <a:srgbClr val="D3E3FD"/>
                </a:highlight>
                <a:latin typeface="Google Sans"/>
              </a:rPr>
              <a:t>家族が、「自身の生活を主体的に過ごせるような力を持つこと自身でコントロールできること」としてとらえてはいかがでしょうか。</a:t>
            </a:r>
            <a:endParaRPr lang="en-US" altLang="ja-JP" b="0" i="0" dirty="0">
              <a:solidFill>
                <a:srgbClr val="040C28"/>
              </a:solidFill>
              <a:effectLst/>
              <a:highlight>
                <a:srgbClr val="D3E3FD"/>
              </a:highlight>
              <a:latin typeface="Google Sans"/>
            </a:endParaRPr>
          </a:p>
          <a:p>
            <a:r>
              <a:rPr lang="ja-JP" altLang="en-US" b="0" i="0" dirty="0">
                <a:solidFill>
                  <a:srgbClr val="040C28"/>
                </a:solidFill>
                <a:effectLst/>
                <a:highlight>
                  <a:srgbClr val="D3E3FD"/>
                </a:highlight>
                <a:latin typeface="Google Sans"/>
              </a:rPr>
              <a:t>　</a:t>
            </a:r>
            <a:r>
              <a:rPr kumimoji="1" lang="ja-JP" altLang="en-US" dirty="0"/>
              <a:t>支援者は、</a:t>
            </a:r>
            <a:r>
              <a:rPr lang="ja-JP" altLang="en-US" b="0" i="0" dirty="0">
                <a:solidFill>
                  <a:srgbClr val="040C28"/>
                </a:solidFill>
                <a:effectLst/>
                <a:highlight>
                  <a:srgbClr val="D3E3FD"/>
                </a:highlight>
                <a:latin typeface="Google Sans"/>
              </a:rPr>
              <a:t>本人や家族のより良い状態は支援者がきめることではありません</a:t>
            </a:r>
            <a:r>
              <a:rPr kumimoji="1" lang="ja-JP" altLang="en-US" dirty="0"/>
              <a:t>。また、主体的に過ごすための有能感や達成感をえるためには本人や家族の内的な力が不可欠です。</a:t>
            </a:r>
            <a:endParaRPr kumimoji="1" lang="en-US" altLang="ja-JP" dirty="0"/>
          </a:p>
          <a:p>
            <a:r>
              <a:rPr kumimoji="1" lang="ja-JP" altLang="en-US" dirty="0"/>
              <a:t>　発達期のこどもは未経験な要素がとても多く、失敗と成功（</a:t>
            </a:r>
            <a:r>
              <a:rPr kumimoji="1" lang="en-US" altLang="ja-JP" dirty="0"/>
              <a:t>Try and Error</a:t>
            </a:r>
            <a:r>
              <a:rPr kumimoji="1" lang="ja-JP" altLang="en-US" dirty="0"/>
              <a:t>）を繰り返して学び成長発達を遂げます。また、家族（保護者）もこどもの成長発達に伴って「親」としての経験を積んでいきます。希望と心配と安心の葛藤のせめぎあいの中で、決断し、挑戦し、親になります。特に子どもが小さい時期は、こどもや親、家族にとって必要なストレスを適度に与えなければ、成長発達は望めません。</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81841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次に合理的配慮の提供です。</a:t>
            </a:r>
            <a:r>
              <a:rPr kumimoji="1" lang="en-US" altLang="ja-JP" dirty="0"/>
              <a:t>4</a:t>
            </a:r>
            <a:r>
              <a:rPr kumimoji="1" lang="ja-JP" altLang="en-US" dirty="0"/>
              <a:t>番の基本理念であるインクルージョンにも密接にかかわりますが、「特別扱い」と「特別な配慮」の違いに留意する必要があります。その子どもが過ごす生活の場において、友達や集団生活を奪うことのない配慮が必要です。障害の特性に基づいた支援は、物理的環境への配慮によりせっかくの生活の場から分離し、隔離してしまうリスクがあります。保育所等訪問支援などを活用し、より具体的な生活場面（人、場所、時間などの環境）の把握を行ったうえで行う必要があります。</a:t>
            </a:r>
            <a:endParaRPr kumimoji="1" lang="en-US" altLang="ja-JP" dirty="0"/>
          </a:p>
          <a:p>
            <a:r>
              <a:rPr kumimoji="1" lang="ja-JP" altLang="en-US" dirty="0"/>
              <a:t>　</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9011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地域社会への参加・包摂（インクルージョン）についてです。支援は本人を中心に行なわれるものですが、インクルージョンには受け入れ側の意識も多大に影響します。場所の共有や時間の共有、単なる交流の機会の提供に終わらないためにも、こどもの生活環境の把握とその環境（所属先やクラス、お友達）の把握と日々の積み重ねが重要となり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89151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児童期にかかわる関係者、関係機関は多岐にわたり、かつその都度変化します。また、支援者は対象児童と家族の観点で連携を進める働きかけを行いますが、各機関は個々人の視点を重視できない現状にあることを体感されていると思います。また、保護者は子どもを育てながら「親」としての経験を積んでいきます。その時の、その時期のこどもとの時間、対応、子育てに追われています。われわれ支援者が意識的に連携を図り、日々のやり取りを重ねて、長期間かけて地域を作り上げる責任を伴っていることを再確認す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67756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右側に意識すべき</a:t>
            </a:r>
            <a:r>
              <a:rPr kumimoji="1" lang="en-US" altLang="ja-JP" dirty="0"/>
              <a:t>4</a:t>
            </a:r>
            <a:r>
              <a:rPr kumimoji="1" lang="ja-JP" altLang="en-US" dirty="0"/>
              <a:t>つの支援内容が示されています。</a:t>
            </a:r>
            <a:endParaRPr kumimoji="1" lang="en-US" altLang="ja-JP" dirty="0"/>
          </a:p>
          <a:p>
            <a:r>
              <a:rPr kumimoji="1" lang="ja-JP" altLang="en-US" dirty="0"/>
              <a:t>本人支援、家族支援、移行支援はこども個々人に即して検討され、提供されるものです。</a:t>
            </a:r>
            <a:endParaRPr kumimoji="1" lang="en-US" altLang="ja-JP" dirty="0"/>
          </a:p>
          <a:p>
            <a:r>
              <a:rPr kumimoji="1" lang="ja-JP" altLang="en-US" dirty="0"/>
              <a:t>地域支援・地域連携は事業として意識されるべき関係機関との連携や啓発活動等でもあります。</a:t>
            </a:r>
            <a:endParaRPr kumimoji="1" lang="en-US" altLang="ja-JP" dirty="0"/>
          </a:p>
          <a:p>
            <a:endParaRPr kumimoji="1" lang="en-US" altLang="ja-JP" dirty="0"/>
          </a:p>
          <a:p>
            <a:r>
              <a:rPr kumimoji="1" lang="ja-JP" altLang="en-US" dirty="0"/>
              <a:t>左側の図は、こどもを中心に据えた支援展開を表わしています。</a:t>
            </a:r>
            <a:endParaRPr kumimoji="1" lang="en-US" altLang="ja-JP" dirty="0"/>
          </a:p>
          <a:p>
            <a:r>
              <a:rPr kumimoji="1" lang="ja-JP" altLang="en-US" dirty="0"/>
              <a:t>一人のこどもの本人支援と同時にその子を養育する親や一緒に暮らすきょうだいなど家族・家庭を対象とした支援展開です。</a:t>
            </a:r>
            <a:endParaRPr kumimoji="1" lang="en-US" altLang="ja-JP" dirty="0"/>
          </a:p>
          <a:p>
            <a:r>
              <a:rPr kumimoji="1" lang="ja-JP" altLang="en-US" dirty="0"/>
              <a:t>本人支援を進めるにあたり、移行先等を意識しておくことは発達支援には不可欠ですので、個々の進級・進学先等を踏まえた地域連携も必要不可欠となります。</a:t>
            </a:r>
          </a:p>
        </p:txBody>
      </p:sp>
    </p:spTree>
    <p:extLst>
      <p:ext uri="{BB962C8B-B14F-4D97-AF65-F5344CB8AC3E}">
        <p14:creationId xmlns:p14="http://schemas.microsoft.com/office/powerpoint/2010/main" val="1687185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直近の基礎研修や実践研修ではふれられていない事かも知れませんので、強調していただきたい点です。</a:t>
            </a:r>
            <a:endParaRPr kumimoji="1" lang="en-US" altLang="ja-JP" dirty="0"/>
          </a:p>
          <a:p>
            <a:r>
              <a:rPr kumimoji="1" lang="ja-JP" altLang="en-US" dirty="0"/>
              <a:t>・三つの支援の視点は、広義の発達支援の「三本柱」であること</a:t>
            </a:r>
            <a:endParaRPr kumimoji="1" lang="en-US" altLang="ja-JP" dirty="0"/>
          </a:p>
          <a:p>
            <a:r>
              <a:rPr kumimoji="1" lang="ja-JP" altLang="en-US" dirty="0"/>
              <a:t>・その三つとは、狭義の発達支援、家族支援、地域連携・地域支援であること</a:t>
            </a:r>
            <a:endParaRPr kumimoji="1" lang="en-US" altLang="ja-JP" dirty="0"/>
          </a:p>
          <a:p>
            <a:r>
              <a:rPr kumimoji="1" lang="ja-JP" altLang="en-US" dirty="0"/>
              <a:t>・障害児支援利用計画では、子どもの概要を捉える視点であり、情報収集を行ない、解決するために様々な社会資源の検討を示唆するものであること</a:t>
            </a:r>
            <a:endParaRPr kumimoji="1" lang="en-US" altLang="ja-JP" dirty="0"/>
          </a:p>
          <a:p>
            <a:r>
              <a:rPr kumimoji="1" lang="ja-JP" altLang="en-US" dirty="0"/>
              <a:t>・個別支援計画では、支援の提供に盛り込まれるべき視点であり、項目であること</a:t>
            </a:r>
            <a:endParaRPr kumimoji="1" lang="en-US" altLang="ja-JP" dirty="0"/>
          </a:p>
          <a:p>
            <a:endParaRPr kumimoji="1" lang="ja-JP" altLang="en-US" dirty="0"/>
          </a:p>
        </p:txBody>
      </p:sp>
    </p:spTree>
    <p:extLst>
      <p:ext uri="{BB962C8B-B14F-4D97-AF65-F5344CB8AC3E}">
        <p14:creationId xmlns:p14="http://schemas.microsoft.com/office/powerpoint/2010/main" val="3506110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広義の発達支援に関して確認します。</a:t>
            </a:r>
            <a:br>
              <a:rPr kumimoji="1" lang="en-US" altLang="ja-JP" dirty="0"/>
            </a:br>
            <a:r>
              <a:rPr kumimoji="1" lang="ja-JP" altLang="en-US" dirty="0"/>
              <a:t>本人支援は狭義の発達支援であること。</a:t>
            </a:r>
            <a:endParaRPr kumimoji="1" lang="en-US" altLang="ja-JP" dirty="0"/>
          </a:p>
          <a:p>
            <a:r>
              <a:rPr kumimoji="1" lang="ja-JP" altLang="en-US" dirty="0"/>
              <a:t>子どもは環境の影響を受けて育つこと</a:t>
            </a:r>
            <a:endParaRPr kumimoji="1" lang="en-US" altLang="ja-JP" dirty="0"/>
          </a:p>
          <a:p>
            <a:r>
              <a:rPr kumimoji="1" lang="ja-JP" altLang="en-US" dirty="0"/>
              <a:t>環境として大きな影響力を持つのは保護者をはじめ、きょうだいや家族であること</a:t>
            </a:r>
            <a:endParaRPr kumimoji="1" lang="en-US" altLang="ja-JP" dirty="0"/>
          </a:p>
          <a:p>
            <a:r>
              <a:rPr kumimoji="1" lang="ja-JP" altLang="en-US" dirty="0"/>
              <a:t>そして、その家庭が生活を営む地域の理解が大切であること</a:t>
            </a:r>
            <a:endParaRPr kumimoji="1" lang="en-US" altLang="ja-JP" dirty="0"/>
          </a:p>
          <a:p>
            <a:endParaRPr kumimoji="1" lang="en-US" altLang="ja-JP" dirty="0"/>
          </a:p>
          <a:p>
            <a:r>
              <a:rPr kumimoji="1" lang="ja-JP" altLang="en-US" dirty="0"/>
              <a:t>特に相談支援専門員は俯瞰的に子どもの生活する地域をみて、必要なサービスを組み立て、提案する必要がある。</a:t>
            </a:r>
            <a:endParaRPr kumimoji="1" lang="en-US" altLang="ja-JP" dirty="0"/>
          </a:p>
          <a:p>
            <a:r>
              <a:rPr kumimoji="1" lang="ja-JP" altLang="en-US" dirty="0"/>
              <a:t>その主眼は子どもの育ちに向けられ、その育ちを促進するものであって、特別な支援を一方的に組み込むものではない。</a:t>
            </a:r>
            <a:endParaRPr kumimoji="1" lang="en-US" altLang="ja-JP" dirty="0"/>
          </a:p>
          <a:p>
            <a:r>
              <a:rPr kumimoji="1" lang="ja-JP" altLang="en-US" dirty="0"/>
              <a:t>これらの支援は、毎年大きく変化するごとに見直す必要がある。そのための移行支援を念頭にモニタリングし、計画立案を行なう必要がある。</a:t>
            </a:r>
            <a:endParaRPr kumimoji="1" lang="en-US" altLang="ja-JP" dirty="0"/>
          </a:p>
          <a:p>
            <a:endParaRPr kumimoji="1" lang="en-US" altLang="ja-JP" dirty="0"/>
          </a:p>
          <a:p>
            <a:r>
              <a:rPr kumimoji="1" lang="ja-JP" altLang="en-US" dirty="0"/>
              <a:t>児童発達支援管理責任者は、日々の子どもの変化や成長を見守ることができ、子どもへの連続した支援には移行支援は不可欠です。</a:t>
            </a:r>
            <a:endParaRPr kumimoji="1" lang="en-US" altLang="ja-JP" dirty="0"/>
          </a:p>
          <a:p>
            <a:r>
              <a:rPr kumimoji="1" lang="ja-JP" altLang="en-US" dirty="0"/>
              <a:t>中長期的に子どもの状態やその変化を見守ることは、自ずと成長発達を見ることになります。</a:t>
            </a:r>
            <a:endParaRPr kumimoji="1" lang="en-US" altLang="ja-JP" dirty="0"/>
          </a:p>
          <a:p>
            <a:r>
              <a:rPr kumimoji="1" lang="ja-JP" altLang="en-US" dirty="0"/>
              <a:t>就園、就学、進級、進学等の環境の変化は当たり前に訪れる環境の変化であり、その環境下で成長・発達するものです。</a:t>
            </a:r>
            <a:endParaRPr kumimoji="1" lang="en-US" altLang="ja-JP" dirty="0"/>
          </a:p>
          <a:p>
            <a:endParaRPr kumimoji="1" lang="en-US" altLang="ja-JP" dirty="0"/>
          </a:p>
          <a:p>
            <a:r>
              <a:rPr kumimoji="1" lang="ja-JP" altLang="en-US" dirty="0"/>
              <a:t>極端な表現ですが、移行支援を目標にした個別支援計画や支援は、子どもの現状を理解せず、無理な支援提供になりかねません。</a:t>
            </a:r>
            <a:endParaRPr kumimoji="1" lang="en-US" altLang="ja-JP" dirty="0"/>
          </a:p>
          <a:p>
            <a:r>
              <a:rPr kumimoji="1" lang="ja-JP" altLang="en-US" dirty="0"/>
              <a:t>逆に近い将来の環境の変化を捉えていない個別支援計画や支援は、子どもの現実的な生活に即さないものになりかねないことに留意します。</a:t>
            </a:r>
          </a:p>
          <a:p>
            <a:endParaRPr kumimoji="1" lang="ja-JP" altLang="en-US" dirty="0"/>
          </a:p>
          <a:p>
            <a:endParaRPr kumimoji="1" lang="ja-JP" altLang="en-US" dirty="0"/>
          </a:p>
        </p:txBody>
      </p:sp>
    </p:spTree>
    <p:extLst>
      <p:ext uri="{BB962C8B-B14F-4D97-AF65-F5344CB8AC3E}">
        <p14:creationId xmlns:p14="http://schemas.microsoft.com/office/powerpoint/2010/main" val="4174392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0673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96519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本来、「発達支援」と表記されるべき項目であるが、広義と狭義のどちらの意味でも使われるため、あえて本人支援と表現している。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子どもに対する相談支援や通所支援において、必ずおさえておかなければならない視点が発達支援（本人支援）です。</a:t>
            </a:r>
            <a:endParaRPr kumimoji="1" lang="en-US" altLang="ja-JP" dirty="0"/>
          </a:p>
          <a:p>
            <a:r>
              <a:rPr kumimoji="1" lang="ja-JP" altLang="en-US" dirty="0"/>
              <a:t>本人支援に不可欠な視点として、「人の発達に関する知識」です。</a:t>
            </a:r>
            <a:endParaRPr kumimoji="1" lang="en-US" altLang="ja-JP" dirty="0"/>
          </a:p>
          <a:p>
            <a:r>
              <a:rPr kumimoji="1" lang="ja-JP" altLang="en-US" dirty="0"/>
              <a:t>ただ、年齢によっては、求めるべきでない機能や行動があります。「発達的視点」の知識があれば、適切な目標設定や経験・獲得するべき活動や課題の提供が可能となります。</a:t>
            </a:r>
            <a:endParaRPr kumimoji="1" lang="en-US" altLang="ja-JP" dirty="0"/>
          </a:p>
          <a:p>
            <a:r>
              <a:rPr kumimoji="1" lang="ja-JP" altLang="en-US" dirty="0"/>
              <a:t>同時に私どもが持っておかなければならない知識は「障害や疾患の知識」、「特性の理解する」知識です。</a:t>
            </a:r>
            <a:endParaRPr kumimoji="1" lang="en-US" altLang="ja-JP" dirty="0"/>
          </a:p>
          <a:p>
            <a:endParaRPr kumimoji="1" lang="en-US" altLang="ja-JP" dirty="0"/>
          </a:p>
          <a:p>
            <a:r>
              <a:rPr kumimoji="1" lang="ja-JP" altLang="en-US" dirty="0"/>
              <a:t>受給者証は、支援を必要とし、利用計画と共に検討され、発行されます。それをつかって提供される支援ならびに利用計画が更新されるのですから、上記の知識や子どもを理解する視点を持つことは当然のことです。</a:t>
            </a:r>
            <a:endParaRPr kumimoji="1" lang="en-US" altLang="ja-JP" dirty="0"/>
          </a:p>
          <a:p>
            <a:endParaRPr kumimoji="1" lang="en-US" altLang="ja-JP" dirty="0"/>
          </a:p>
          <a:p>
            <a:r>
              <a:rPr kumimoji="1" lang="ja-JP" altLang="en-US" dirty="0"/>
              <a:t>支援提供に際して留意することは、子どもの育ちや学習過程です。それは、楽しみながら挑戦と失敗を繰り返すことです。</a:t>
            </a:r>
            <a:endParaRPr kumimoji="1" lang="en-US" altLang="ja-JP" dirty="0"/>
          </a:p>
          <a:p>
            <a:r>
              <a:rPr kumimoji="1" lang="ja-JP" altLang="en-US" dirty="0"/>
              <a:t>好奇心が学習を促し、発達を促進します。</a:t>
            </a:r>
            <a:endParaRPr kumimoji="1" lang="en-US" altLang="ja-JP" dirty="0"/>
          </a:p>
          <a:p>
            <a:r>
              <a:rPr kumimoji="1" lang="ja-JP" altLang="en-US" dirty="0"/>
              <a:t>生活に必要な動作を繰り返すより、そこに遊びの視点を盛り込み好奇心を引き出すことが支援提供のポイントです。</a:t>
            </a:r>
            <a:endParaRPr kumimoji="1" lang="en-US" altLang="ja-JP" dirty="0"/>
          </a:p>
          <a:p>
            <a:endParaRPr kumimoji="1" lang="en-US" altLang="ja-JP" dirty="0"/>
          </a:p>
          <a:p>
            <a:r>
              <a:rPr kumimoji="1" lang="ja-JP" altLang="en-US" dirty="0"/>
              <a:t>支援の提供は、直接的な遊びだけではありません。</a:t>
            </a:r>
            <a:endParaRPr kumimoji="1" lang="en-US" altLang="ja-JP" dirty="0"/>
          </a:p>
          <a:p>
            <a:r>
              <a:rPr kumimoji="1" lang="ja-JP" altLang="en-US" dirty="0"/>
              <a:t>学校の友達やきょうだい関係の調整を行なう事でも、本人に必要な支援を環境を通してすすめる事ができます。</a:t>
            </a:r>
          </a:p>
        </p:txBody>
      </p:sp>
    </p:spTree>
    <p:extLst>
      <p:ext uri="{BB962C8B-B14F-4D97-AF65-F5344CB8AC3E}">
        <p14:creationId xmlns:p14="http://schemas.microsoft.com/office/powerpoint/2010/main" val="399361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スライドに準じて、獲得目標と内容を簡潔にお伝えください。</a:t>
            </a:r>
            <a:endParaRPr lang="en-US" altLang="ja-JP" dirty="0"/>
          </a:p>
          <a:p>
            <a:endParaRPr lang="en-US" altLang="ja-JP" dirty="0"/>
          </a:p>
          <a:p>
            <a:r>
              <a:rPr lang="ja-JP" altLang="en-US" dirty="0"/>
              <a:t>その上で、少し強調して頂きたいのは、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児童期の話しで、陥りやすいことは、誰しもが経験したこども時代であるだけに、主観的に判断し、支援してしまうことも少なくない事にも触れて頂きたい。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「子ども」は、</a:t>
            </a:r>
            <a:r>
              <a:rPr lang="en-US" altLang="ja-JP" dirty="0"/>
              <a:t>0</a:t>
            </a:r>
            <a:r>
              <a:rPr lang="ja-JP" altLang="en-US" dirty="0"/>
              <a:t>歳からから</a:t>
            </a:r>
            <a:r>
              <a:rPr lang="en-US" altLang="ja-JP" dirty="0"/>
              <a:t>18</a:t>
            </a:r>
            <a:r>
              <a:rPr lang="ja-JP" altLang="en-US" dirty="0"/>
              <a:t>歳までの広い幅です。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その特徴は、発達すること、育む必要性があること、育まれる環境の影響を受けるということ、の本人も家族も環境も毎年大きく変化する事です。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r>
              <a:rPr lang="ja-JP" altLang="en-US" dirty="0"/>
              <a:t>その年齢ごとの代表的な発達の特徴や　保護者、お友達、教師や私たち支援者等の関係者・機関の変遷も今一度確認する必要があります。</a:t>
            </a:r>
            <a:endParaRPr lang="en-US" altLang="ja-JP" dirty="0"/>
          </a:p>
        </p:txBody>
      </p:sp>
    </p:spTree>
    <p:extLst>
      <p:ext uri="{BB962C8B-B14F-4D97-AF65-F5344CB8AC3E}">
        <p14:creationId xmlns:p14="http://schemas.microsoft.com/office/powerpoint/2010/main" val="2402606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2650" y="665163"/>
            <a:ext cx="4802188" cy="3325812"/>
          </a:xfrm>
        </p:spPr>
      </p:sp>
      <p:sp>
        <p:nvSpPr>
          <p:cNvPr id="3" name="ノート プレースホルダー 2"/>
          <p:cNvSpPr>
            <a:spLocks noGrp="1"/>
          </p:cNvSpPr>
          <p:nvPr>
            <p:ph type="body" idx="1"/>
          </p:nvPr>
        </p:nvSpPr>
        <p:spPr/>
        <p:txBody>
          <a:bodyPr/>
          <a:lstStyle/>
          <a:p>
            <a:r>
              <a:rPr kumimoji="1" lang="ja-JP" altLang="en-US" dirty="0"/>
              <a:t>本人支援に際し、とられるべき</a:t>
            </a:r>
            <a:r>
              <a:rPr kumimoji="1" lang="en-US" altLang="ja-JP" dirty="0"/>
              <a:t>PDCA</a:t>
            </a:r>
            <a:r>
              <a:rPr kumimoji="1" lang="ja-JP" altLang="en-US" dirty="0"/>
              <a:t>サイクルを表しています。</a:t>
            </a:r>
            <a:endParaRPr kumimoji="1" lang="en-US" altLang="ja-JP" dirty="0"/>
          </a:p>
          <a:p>
            <a:r>
              <a:rPr kumimoji="1" lang="ja-JP" altLang="en-US" dirty="0"/>
              <a:t>これは、日々の支援でも、定期のモニタリングでも同様に意識すべきプロセスです。</a:t>
            </a:r>
            <a:endParaRPr kumimoji="1" lang="en-US" altLang="ja-JP" dirty="0"/>
          </a:p>
          <a:p>
            <a:r>
              <a:rPr kumimoji="1" lang="ja-JP" altLang="en-US" dirty="0"/>
              <a:t>特に私たちは、思い込みや決めつけで子どもを知ろうとし、動作や行動を解釈し、判断してしまう危険性です。これは、保護者も同様です。</a:t>
            </a:r>
            <a:endParaRPr kumimoji="1" lang="en-US" altLang="ja-JP" dirty="0"/>
          </a:p>
          <a:p>
            <a:endParaRPr kumimoji="1" lang="en-US" altLang="ja-JP" dirty="0"/>
          </a:p>
          <a:p>
            <a:r>
              <a:rPr kumimoji="1" lang="ja-JP" altLang="en-US" dirty="0"/>
              <a:t>大人である我々は、子ども時代を経験しています。</a:t>
            </a:r>
            <a:endParaRPr kumimoji="1" lang="en-US" altLang="ja-JP" dirty="0"/>
          </a:p>
          <a:p>
            <a:r>
              <a:rPr kumimoji="1" lang="ja-JP" altLang="en-US" dirty="0"/>
              <a:t>自分の子ども時代の経験や記憶を元に、参考に支援内容を考えることは悪いことではありません。</a:t>
            </a:r>
            <a:endParaRPr kumimoji="1" lang="en-US" altLang="ja-JP" dirty="0"/>
          </a:p>
          <a:p>
            <a:r>
              <a:rPr kumimoji="1" lang="ja-JP" altLang="en-US" dirty="0"/>
              <a:t>ただ、客観的に捉え、理論や学問、科学性に基づく指標の上で、支援内容を考える必要があります。</a:t>
            </a:r>
            <a:endParaRPr kumimoji="1" lang="en-US" altLang="ja-JP" dirty="0"/>
          </a:p>
          <a:p>
            <a:endParaRPr kumimoji="1" lang="en-US" altLang="ja-JP" dirty="0"/>
          </a:p>
          <a:p>
            <a:r>
              <a:rPr kumimoji="1" lang="ja-JP" altLang="en-US" dirty="0"/>
              <a:t>肢体不自由や重症児の場合は、客観視しやすい傾向があるとともに、障害の克服的な視点での支援に偏る危険性があります。それは、運動の麻痺などの特殊な障害が明らかに見えるからかも知れません。</a:t>
            </a:r>
            <a:endParaRPr kumimoji="1" lang="en-US" altLang="ja-JP" dirty="0"/>
          </a:p>
          <a:p>
            <a:r>
              <a:rPr kumimoji="1" lang="ja-JP" altLang="en-US" dirty="0"/>
              <a:t>一方、発達障害や軽度の知的障害がある子どもの場合、我々の子どものころの経験や保護者の小さいころの記憶によって、子どもの困り感を解釈される事が少なくありません。</a:t>
            </a:r>
            <a:endParaRPr kumimoji="1" lang="en-US" altLang="ja-JP" dirty="0"/>
          </a:p>
          <a:p>
            <a:endParaRPr kumimoji="1" lang="en-US" altLang="ja-JP" dirty="0"/>
          </a:p>
          <a:p>
            <a:r>
              <a:rPr kumimoji="1" lang="ja-JP" altLang="en-US" dirty="0"/>
              <a:t>客観的に子どもが示す現時点の様子を捉え、発達的視点と障害特性の視点、家庭環境などの客観的視点から、分類、分析し、支援内容を再検討する必要があります。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lIns="88221" tIns="44111" rIns="88221" bIns="44111"/>
          <a:lstStyle/>
          <a:p>
            <a:pPr marL="0" marR="0" lvl="0" indent="0" algn="l" defTabSz="914400" rtl="0" eaLnBrk="1" fontAlgn="auto" latinLnBrk="0" hangingPunct="1">
              <a:lnSpc>
                <a:spcPct val="100000"/>
              </a:lnSpc>
              <a:spcBef>
                <a:spcPts val="0"/>
              </a:spcBef>
              <a:spcAft>
                <a:spcPts val="0"/>
              </a:spcAft>
              <a:buClrTx/>
              <a:buSzTx/>
              <a:buFontTx/>
              <a:buNone/>
              <a:tabLst/>
              <a:defRPr/>
            </a:pPr>
            <a:fld id="{F9DF9924-5AE6-4E62-841C-EA3136C117EF}" type="slidenum">
              <a:rPr kumimoji="1" lang="ja-JP" altLang="en-US" sz="18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45494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49689" y="9428164"/>
            <a:ext cx="2946400" cy="496887"/>
          </a:xfrm>
          <a:prstGeom prst="rect">
            <a:avLst/>
          </a:prstGeom>
          <a:ln/>
        </p:spPr>
        <p:txBody>
          <a:bodyPr lIns="91432" tIns="45716" rIns="91432" bIns="45716"/>
          <a:lstStyle/>
          <a:p>
            <a:pPr marL="0" marR="0" lvl="0" indent="0" algn="l" defTabSz="914400" rtl="0" eaLnBrk="1" fontAlgn="auto" latinLnBrk="0" hangingPunct="1">
              <a:lnSpc>
                <a:spcPct val="100000"/>
              </a:lnSpc>
              <a:spcBef>
                <a:spcPts val="0"/>
              </a:spcBef>
              <a:spcAft>
                <a:spcPts val="0"/>
              </a:spcAft>
              <a:buClrTx/>
              <a:buSzTx/>
              <a:buFontTx/>
              <a:buNone/>
              <a:tabLst/>
              <a:defRPr/>
            </a:pPr>
            <a:fld id="{0E54DF56-0A5A-4F6C-B227-5C9956B33637}" type="slidenum">
              <a:rPr kumimoji="1" lang="en-US" altLang="ja-JP"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1" lang="en-US" altLang="ja-JP"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59746" name="Rectangle 2"/>
          <p:cNvSpPr>
            <a:spLocks noGrp="1" noRot="1" noChangeAspect="1" noChangeArrowheads="1" noTextEdit="1"/>
          </p:cNvSpPr>
          <p:nvPr>
            <p:ph type="sldImg"/>
          </p:nvPr>
        </p:nvSpPr>
        <p:spPr>
          <a:xfrm>
            <a:off x="712788" y="744538"/>
            <a:ext cx="5373687" cy="3721100"/>
          </a:xfrm>
          <a:ln/>
        </p:spPr>
      </p:sp>
      <p:sp>
        <p:nvSpPr>
          <p:cNvPr id="159747" name="Rectangle 3"/>
          <p:cNvSpPr>
            <a:spLocks noGrp="1" noChangeArrowheads="1"/>
          </p:cNvSpPr>
          <p:nvPr>
            <p:ph type="body" idx="1"/>
          </p:nvPr>
        </p:nvSpPr>
        <p:spPr/>
        <p:txBody>
          <a:bodyPr/>
          <a:lstStyle/>
          <a:p>
            <a:r>
              <a:rPr lang="ja-JP" altLang="en-US" dirty="0"/>
              <a:t>子どもの動作や行動を理解するために不可欠な視点を列挙しています。</a:t>
            </a:r>
            <a:endParaRPr lang="en-US" altLang="ja-JP" dirty="0"/>
          </a:p>
          <a:p>
            <a:r>
              <a:rPr lang="ja-JP" altLang="en-US" dirty="0"/>
              <a:t>これらの項目は、児発管や相談支援専門員のみならず、直接処遇を行なう支援者が研鑽を積むべき項目でもあります。</a:t>
            </a:r>
            <a:endParaRPr lang="en-US" altLang="ja-JP" dirty="0"/>
          </a:p>
          <a:p>
            <a:r>
              <a:rPr lang="ja-JP" altLang="en-US" dirty="0"/>
              <a:t>子どもを理解し、具体的な支援を計画、提供するにあたり、情報が整理され、多面的に見れることで、「子どもが楽しい」と思える支援、「子どもがやってみよう！」と思える支援を計画し、提供しやすくなります。</a:t>
            </a:r>
            <a:endParaRPr lang="en-US" altLang="ja-JP" dirty="0"/>
          </a:p>
          <a:p>
            <a:endParaRPr lang="en-US" altLang="ja-JP" dirty="0"/>
          </a:p>
          <a:p>
            <a:r>
              <a:rPr lang="ja-JP" altLang="en-US" dirty="0"/>
              <a:t>それと同時に、ひとりの子どもに関わる関係機関の把握が大切です。</a:t>
            </a:r>
            <a:endParaRPr lang="en-US" altLang="ja-JP" dirty="0"/>
          </a:p>
          <a:p>
            <a:r>
              <a:rPr lang="ja-JP" altLang="en-US" dirty="0"/>
              <a:t>人は場面や環境によって、発揮できる力が異なります。</a:t>
            </a:r>
            <a:endParaRPr lang="en-US" altLang="ja-JP" dirty="0"/>
          </a:p>
          <a:p>
            <a:r>
              <a:rPr lang="ja-JP" altLang="en-US" dirty="0"/>
              <a:t>子どもは、適切な場面を提供することで子ども自身の伸びしろを引きだす事ができます。（発達の促進）</a:t>
            </a:r>
            <a:endParaRPr lang="ja-JP" altLang="ja-JP" dirty="0"/>
          </a:p>
        </p:txBody>
      </p:sp>
    </p:spTree>
    <p:extLst>
      <p:ext uri="{BB962C8B-B14F-4D97-AF65-F5344CB8AC3E}">
        <p14:creationId xmlns:p14="http://schemas.microsoft.com/office/powerpoint/2010/main" val="799781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21530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1425"/>
            <a:ext cx="48355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149B8E7-2F49-4E3F-A0F6-337C9C6B3FE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02541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1425"/>
            <a:ext cx="48355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149B8E7-2F49-4E3F-A0F6-337C9C6B3FE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27264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555734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障害児支援の三本柱の一つである「家族支援」です。</a:t>
            </a:r>
            <a:endParaRPr kumimoji="1" lang="en-US" altLang="ja-JP" dirty="0"/>
          </a:p>
          <a:p>
            <a:endParaRPr kumimoji="1" lang="en-US" altLang="ja-JP" dirty="0"/>
          </a:p>
          <a:p>
            <a:r>
              <a:rPr kumimoji="1" lang="ja-JP" altLang="en-US" dirty="0"/>
              <a:t>子どもは、環境（家庭）の影響を大きくうけ、成長発達を遂げます。</a:t>
            </a:r>
            <a:endParaRPr kumimoji="1" lang="en-US" altLang="ja-JP" dirty="0"/>
          </a:p>
          <a:p>
            <a:r>
              <a:rPr kumimoji="1" lang="ja-JP" altLang="en-US" dirty="0"/>
              <a:t>環境（家庭）に依存しているといってもいいかもしれません。</a:t>
            </a:r>
            <a:endParaRPr kumimoji="1" lang="en-US" altLang="ja-JP" dirty="0"/>
          </a:p>
          <a:p>
            <a:r>
              <a:rPr kumimoji="1" lang="ja-JP" altLang="en-US" dirty="0"/>
              <a:t>それは、家族を構成するのは、保護者であったり、きょうだい等です。</a:t>
            </a:r>
            <a:endParaRPr kumimoji="1" lang="en-US" altLang="ja-JP" dirty="0"/>
          </a:p>
          <a:p>
            <a:r>
              <a:rPr kumimoji="1" lang="ja-JP" altLang="en-US" dirty="0"/>
              <a:t>我々が関われる時間はほんのわずかです。</a:t>
            </a:r>
            <a:endParaRPr kumimoji="1" lang="en-US" altLang="ja-JP" dirty="0"/>
          </a:p>
          <a:p>
            <a:r>
              <a:rPr kumimoji="1" lang="ja-JP" altLang="en-US" dirty="0"/>
              <a:t>特に子どもが小さいときには、「保護者の育児応援」が大切です。「笑顔のお母さん」が一番ですね。</a:t>
            </a:r>
            <a:endParaRPr kumimoji="1" lang="en-US" altLang="ja-JP" dirty="0"/>
          </a:p>
          <a:p>
            <a:r>
              <a:rPr kumimoji="1" lang="ja-JP" altLang="en-US" dirty="0"/>
              <a:t>子どもたちが見せる成長発達・トラブルまでも受入れ、「子育てが面白い！」とおもえると子どもは安心・安定します。</a:t>
            </a:r>
            <a:endParaRPr kumimoji="1" lang="en-US" altLang="ja-JP" dirty="0"/>
          </a:p>
          <a:p>
            <a:r>
              <a:rPr kumimoji="1" lang="ja-JP" altLang="en-US" dirty="0"/>
              <a:t>その都度の成長発達のためのこどもの課題や保護者の在り方のみを伝えるばかりの「指導」は、親を、家族を追い詰めてしまうかもしれません。</a:t>
            </a:r>
            <a:endParaRPr kumimoji="1" lang="en-US" altLang="ja-JP" dirty="0"/>
          </a:p>
          <a:p>
            <a:endParaRPr kumimoji="1" lang="en-US" altLang="ja-JP" dirty="0"/>
          </a:p>
          <a:p>
            <a:r>
              <a:rPr kumimoji="1" lang="ja-JP" altLang="en-US" dirty="0"/>
              <a:t>次に「きょうだい」についてです。</a:t>
            </a:r>
            <a:endParaRPr kumimoji="1" lang="en-US" altLang="ja-JP" dirty="0"/>
          </a:p>
          <a:p>
            <a:r>
              <a:rPr kumimoji="1" lang="ja-JP" altLang="en-US" dirty="0"/>
              <a:t>当たり前のことですが、きょうだい児とって、当該児童は兄であり、姉であり、弟であり、妹です。</a:t>
            </a:r>
            <a:endParaRPr kumimoji="1" lang="en-US" altLang="ja-JP" dirty="0"/>
          </a:p>
          <a:p>
            <a:r>
              <a:rPr kumimoji="1" lang="ja-JP" altLang="en-US" dirty="0"/>
              <a:t>当該児童のことを当たり前に受入れ、ともに育ちます。ある時はシビヤにかかることもあるでしょう。</a:t>
            </a:r>
            <a:endParaRPr kumimoji="1" lang="en-US" altLang="ja-JP" dirty="0"/>
          </a:p>
          <a:p>
            <a:r>
              <a:rPr kumimoji="1" lang="ja-JP" altLang="en-US" dirty="0"/>
              <a:t>親は、どちらにも対応する事になります。共に過ごしていく中できょうだい児と一緒に関わり、当該児童の特徴を伝えたり、関わっていくことも大切です。</a:t>
            </a:r>
            <a:endParaRPr kumimoji="1" lang="en-US" altLang="ja-JP" dirty="0"/>
          </a:p>
        </p:txBody>
      </p:sp>
    </p:spTree>
    <p:extLst>
      <p:ext uri="{BB962C8B-B14F-4D97-AF65-F5344CB8AC3E}">
        <p14:creationId xmlns:p14="http://schemas.microsoft.com/office/powerpoint/2010/main" val="31653708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8423131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「障害の受容」に関してふれておきます。</a:t>
            </a:r>
            <a:endParaRPr kumimoji="1" lang="en-US" altLang="ja-JP" dirty="0"/>
          </a:p>
          <a:p>
            <a:r>
              <a:rPr kumimoji="1" lang="ja-JP" altLang="en-US" dirty="0"/>
              <a:t>先ずは親の障害受容です。親も時間をかけて親になります。</a:t>
            </a:r>
            <a:endParaRPr kumimoji="1" lang="en-US" altLang="ja-JP" dirty="0"/>
          </a:p>
          <a:p>
            <a:r>
              <a:rPr kumimoji="1" lang="ja-JP" altLang="en-US" dirty="0"/>
              <a:t>多くの親は、障害や発達の知識がないことが多いです。また、我が子のこととなると客観的にはいられない事もあります。</a:t>
            </a:r>
            <a:endParaRPr kumimoji="1" lang="en-US" altLang="ja-JP" dirty="0"/>
          </a:p>
          <a:p>
            <a:r>
              <a:rPr kumimoji="1" lang="ja-JP" altLang="en-US" dirty="0"/>
              <a:t>第一子で、かつ子どもが小さい場合、育てにくさを感じていない、気付いていない親もられます。</a:t>
            </a:r>
            <a:endParaRPr kumimoji="1" lang="en-US" altLang="ja-JP" dirty="0"/>
          </a:p>
          <a:p>
            <a:r>
              <a:rPr kumimoji="1" lang="ja-JP" altLang="en-US" dirty="0"/>
              <a:t>公園デビューや集団での我が子をみて、違和感を覚えることも少なくないでしょう。</a:t>
            </a:r>
            <a:endParaRPr kumimoji="1" lang="en-US" altLang="ja-JP" dirty="0"/>
          </a:p>
          <a:p>
            <a:r>
              <a:rPr kumimoji="1" lang="ja-JP" altLang="en-US" dirty="0"/>
              <a:t>他児との比較、全体との逸脱具合などで気付き、心配し、不安になり、都度対応します。それが、受容の過程となるでしょう。</a:t>
            </a:r>
            <a:endParaRPr kumimoji="1" lang="en-US" altLang="ja-JP" dirty="0"/>
          </a:p>
          <a:p>
            <a:r>
              <a:rPr kumimoji="1" lang="ja-JP" altLang="en-US" dirty="0"/>
              <a:t>そして、子どもは発達してゆきます。子どもの育ちの要素、障害特性の要素等を時間をかけて、一連の発達段階ごとに</a:t>
            </a:r>
            <a:r>
              <a:rPr kumimoji="1" lang="en-US" altLang="ja-JP" dirty="0"/>
              <a:t>Try and error </a:t>
            </a:r>
            <a:r>
              <a:rPr kumimoji="1" lang="ja-JP" altLang="en-US" dirty="0"/>
              <a:t>するプロセスが必要です。</a:t>
            </a:r>
            <a:endParaRPr kumimoji="1" lang="en-US" altLang="ja-JP" dirty="0"/>
          </a:p>
          <a:p>
            <a:r>
              <a:rPr kumimoji="1" lang="ja-JP" altLang="en-US" dirty="0"/>
              <a:t>「障害の告知」「気づき」は入口に過ぎません。</a:t>
            </a:r>
            <a:endParaRPr kumimoji="1" lang="en-US" altLang="ja-JP" dirty="0"/>
          </a:p>
          <a:p>
            <a:endParaRPr kumimoji="1" lang="en-US" altLang="ja-JP" dirty="0"/>
          </a:p>
          <a:p>
            <a:r>
              <a:rPr kumimoji="1" lang="ja-JP" altLang="en-US" dirty="0"/>
              <a:t>我々は、長期にわたり子どもと家族と付き合える機会を持っています。</a:t>
            </a:r>
            <a:endParaRPr kumimoji="1" lang="en-US" altLang="ja-JP" dirty="0"/>
          </a:p>
          <a:p>
            <a:r>
              <a:rPr kumimoji="1" lang="ja-JP" altLang="en-US" dirty="0"/>
              <a:t>じっくり付き合うスタンスが必要です。</a:t>
            </a:r>
          </a:p>
        </p:txBody>
      </p:sp>
    </p:spTree>
    <p:extLst>
      <p:ext uri="{BB962C8B-B14F-4D97-AF65-F5344CB8AC3E}">
        <p14:creationId xmlns:p14="http://schemas.microsoft.com/office/powerpoint/2010/main" val="3804573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ここからは家族支援の留意点について数枚のスライドでしめしております。</a:t>
            </a:r>
            <a:endParaRPr kumimoji="1" lang="en-US" altLang="ja-JP" dirty="0"/>
          </a:p>
          <a:p>
            <a:r>
              <a:rPr kumimoji="1" lang="ja-JP" altLang="en-US" dirty="0"/>
              <a:t>講義の際に留意すべき点として、「発達障害」に偏ることなく説明を行なってください。</a:t>
            </a:r>
          </a:p>
        </p:txBody>
      </p:sp>
    </p:spTree>
    <p:extLst>
      <p:ext uri="{BB962C8B-B14F-4D97-AF65-F5344CB8AC3E}">
        <p14:creationId xmlns:p14="http://schemas.microsoft.com/office/powerpoint/2010/main" val="537975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684610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837046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1425796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地域との関係づくりでは、その都道府県ごとのリアリティのある話しを踏まえてお話しください。</a:t>
            </a:r>
            <a:endParaRPr kumimoji="1" lang="en-US" altLang="ja-JP" dirty="0"/>
          </a:p>
          <a:p>
            <a:r>
              <a:rPr kumimoji="1" lang="ja-JP" altLang="en-US" dirty="0"/>
              <a:t>都道府県内でも地域格差があると思われます。</a:t>
            </a:r>
            <a:endParaRPr kumimoji="1" lang="en-US" altLang="ja-JP" dirty="0"/>
          </a:p>
          <a:p>
            <a:r>
              <a:rPr kumimoji="1" lang="ja-JP" altLang="en-US" dirty="0"/>
              <a:t>「こどもにとって」必要な地域への関わりとして説明してください。</a:t>
            </a:r>
            <a:endParaRPr kumimoji="1" lang="en-US" altLang="ja-JP" dirty="0"/>
          </a:p>
          <a:p>
            <a:endParaRPr kumimoji="1" lang="en-US" altLang="ja-JP" dirty="0"/>
          </a:p>
          <a:p>
            <a:r>
              <a:rPr kumimoji="1" lang="ja-JP" altLang="en-US" dirty="0"/>
              <a:t>機関との連携などに偏ることなく、必ず、友達の重要性をお伝えください。</a:t>
            </a:r>
            <a:endParaRPr kumimoji="1" lang="en-US" altLang="ja-JP" dirty="0"/>
          </a:p>
          <a:p>
            <a:r>
              <a:rPr kumimoji="1" lang="ja-JP" altLang="en-US" dirty="0"/>
              <a:t>それは、把握できるであろう事業所での友達関係のみでなく、保育所や学校などの基礎集団における「友達との関係」の把握や活用も立派な地域支援です。</a:t>
            </a:r>
          </a:p>
        </p:txBody>
      </p:sp>
    </p:spTree>
    <p:extLst>
      <p:ext uri="{BB962C8B-B14F-4D97-AF65-F5344CB8AC3E}">
        <p14:creationId xmlns:p14="http://schemas.microsoft.com/office/powerpoint/2010/main" val="32964956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lIns="88221" tIns="44111" rIns="88221" bIns="44111"/>
          <a:lstStyle/>
          <a:p>
            <a:r>
              <a:rPr lang="en-US" altLang="ja-JP">
                <a:solidFill>
                  <a:prstClr val="black"/>
                </a:solidFill>
              </a:rPr>
              <a:t>平成22年度　こぐま療育セミナー　追加資料</a:t>
            </a:r>
          </a:p>
        </p:txBody>
      </p:sp>
      <p:sp>
        <p:nvSpPr>
          <p:cNvPr id="5" name="Rectangle 6"/>
          <p:cNvSpPr>
            <a:spLocks noGrp="1" noChangeArrowheads="1"/>
          </p:cNvSpPr>
          <p:nvPr>
            <p:ph type="ftr" sz="quarter" idx="4"/>
          </p:nvPr>
        </p:nvSpPr>
        <p:spPr>
          <a:ln/>
        </p:spPr>
        <p:txBody>
          <a:bodyPr lIns="88221" tIns="44111" rIns="88221" bIns="44111"/>
          <a:lstStyle/>
          <a:p>
            <a:r>
              <a:rPr lang="en-US" altLang="ja-JP">
                <a:solidFill>
                  <a:prstClr val="black"/>
                </a:solidFill>
              </a:rPr>
              <a:t>Kishi Yoshiyuki</a:t>
            </a:r>
          </a:p>
        </p:txBody>
      </p:sp>
      <p:sp>
        <p:nvSpPr>
          <p:cNvPr id="136194" name="Rectangle 2"/>
          <p:cNvSpPr>
            <a:spLocks noGrp="1" noRot="1" noChangeAspect="1" noChangeArrowheads="1" noTextEdit="1"/>
          </p:cNvSpPr>
          <p:nvPr>
            <p:ph type="sldImg"/>
          </p:nvPr>
        </p:nvSpPr>
        <p:spPr>
          <a:xfrm>
            <a:off x="646113" y="720725"/>
            <a:ext cx="5216525" cy="3613150"/>
          </a:xfrm>
          <a:ln/>
        </p:spPr>
      </p:sp>
      <p:sp>
        <p:nvSpPr>
          <p:cNvPr id="136195" name="Rectangle 3"/>
          <p:cNvSpPr>
            <a:spLocks noGrp="1" noChangeArrowheads="1"/>
          </p:cNvSpPr>
          <p:nvPr>
            <p:ph type="body" idx="1"/>
          </p:nvPr>
        </p:nvSpPr>
        <p:spPr/>
        <p:txBody>
          <a:bodyPr/>
          <a:lstStyle/>
          <a:p>
            <a:r>
              <a:rPr lang="ja-JP" altLang="en-US" dirty="0"/>
              <a:t>子どもと家族を理解するためには、我々福祉の視点のみでなく、医療や教育の見解、お友達や近所での姿などを捉えなければ、子ども像が見えてこないことを表しているスライドです。</a:t>
            </a:r>
            <a:endParaRPr lang="ja-JP" altLang="ja-JP"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情報の共有に際して、留意すべき点をしめしています。</a:t>
            </a:r>
            <a:endParaRPr kumimoji="1" lang="en-US" altLang="ja-JP" dirty="0"/>
          </a:p>
          <a:p>
            <a:r>
              <a:rPr kumimoji="1" lang="ja-JP" altLang="en-US" dirty="0"/>
              <a:t>特に進学や事業所の変更など大きな「移行」の時には、強く意識する必要があります。</a:t>
            </a:r>
          </a:p>
        </p:txBody>
      </p:sp>
    </p:spTree>
    <p:extLst>
      <p:ext uri="{BB962C8B-B14F-4D97-AF65-F5344CB8AC3E}">
        <p14:creationId xmlns:p14="http://schemas.microsoft.com/office/powerpoint/2010/main" val="1136717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067133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人のライフステージに関する説明は、本来ならば冒頭に行なうべき事なのかも知れません。</a:t>
            </a:r>
            <a:endParaRPr kumimoji="1" lang="en-US" altLang="ja-JP" dirty="0"/>
          </a:p>
          <a:p>
            <a:r>
              <a:rPr kumimoji="1" lang="ja-JP" altLang="en-US" dirty="0"/>
              <a:t>専門研修では、地域連携や移行支援を進める際に改めて確認する点として、ライフステージについてふれております。</a:t>
            </a:r>
            <a:endParaRPr kumimoji="1" lang="en-US" altLang="ja-JP" dirty="0"/>
          </a:p>
          <a:p>
            <a:r>
              <a:rPr kumimoji="1" lang="ja-JP" altLang="en-US" dirty="0"/>
              <a:t>子ども時代には、小刻みにステージが訪れます。</a:t>
            </a:r>
            <a:endParaRPr kumimoji="1" lang="en-US" altLang="ja-JP" dirty="0"/>
          </a:p>
          <a:p>
            <a:r>
              <a:rPr kumimoji="1" lang="ja-JP" altLang="en-US" dirty="0"/>
              <a:t>このライフステージには、それぞれの時期に子どもが経験すべき事がたくさんあります。</a:t>
            </a:r>
            <a:endParaRPr kumimoji="1" lang="en-US" altLang="ja-JP" dirty="0"/>
          </a:p>
          <a:p>
            <a:r>
              <a:rPr kumimoji="1" lang="ja-JP" altLang="en-US" dirty="0"/>
              <a:t>同時に、この時期にしか経験できないことも多くあります。経験のチャンスを逃すと後に取り戻せない（多大な時間を要す）ことも少なくありません。</a:t>
            </a:r>
          </a:p>
        </p:txBody>
      </p:sp>
    </p:spTree>
    <p:extLst>
      <p:ext uri="{BB962C8B-B14F-4D97-AF65-F5344CB8AC3E}">
        <p14:creationId xmlns:p14="http://schemas.microsoft.com/office/powerpoint/2010/main" val="15335049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子どもは成長発達し続けます。また、一定の年齢になれば、ステージも変化し、学校や学年は自動的に変化します。</a:t>
            </a:r>
            <a:endParaRPr kumimoji="1" lang="en-US" altLang="ja-JP" dirty="0"/>
          </a:p>
          <a:p>
            <a:r>
              <a:rPr kumimoji="1" lang="ja-JP" altLang="en-US" dirty="0"/>
              <a:t>連続性をもって、その時期の環境で過ごす子どもであることを都度再考しながら関わる必要があるものです。</a:t>
            </a:r>
          </a:p>
        </p:txBody>
      </p:sp>
    </p:spTree>
    <p:extLst>
      <p:ext uri="{BB962C8B-B14F-4D97-AF65-F5344CB8AC3E}">
        <p14:creationId xmlns:p14="http://schemas.microsoft.com/office/powerpoint/2010/main" val="12539907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ライフステージごとの課題の一例です。</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p:txBody>
      </p:sp>
    </p:spTree>
    <p:extLst>
      <p:ext uri="{BB962C8B-B14F-4D97-AF65-F5344CB8AC3E}">
        <p14:creationId xmlns:p14="http://schemas.microsoft.com/office/powerpoint/2010/main" val="10327863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就学前のライフステージごとの特徴の大枠を示しました。</a:t>
            </a:r>
            <a:endParaRPr kumimoji="1" lang="en-US" altLang="ja-JP" dirty="0"/>
          </a:p>
          <a:p>
            <a:r>
              <a:rPr kumimoji="1" lang="ja-JP" altLang="en-US" dirty="0"/>
              <a:t>紹介程度でよろしいかと思います。</a:t>
            </a:r>
          </a:p>
          <a:p>
            <a:endParaRPr kumimoji="1" lang="ja-JP" altLang="en-US" dirty="0"/>
          </a:p>
        </p:txBody>
      </p:sp>
    </p:spTree>
    <p:extLst>
      <p:ext uri="{BB962C8B-B14F-4D97-AF65-F5344CB8AC3E}">
        <p14:creationId xmlns:p14="http://schemas.microsoft.com/office/powerpoint/2010/main" val="4214152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570827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就学前のライフステージごとの支援機能の一例を発達支援の３本柱で示しました。</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a:p>
            <a:endParaRPr kumimoji="1" lang="ja-JP" altLang="en-US" dirty="0"/>
          </a:p>
        </p:txBody>
      </p:sp>
    </p:spTree>
    <p:extLst>
      <p:ext uri="{BB962C8B-B14F-4D97-AF65-F5344CB8AC3E}">
        <p14:creationId xmlns:p14="http://schemas.microsoft.com/office/powerpoint/2010/main" val="2616227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学齢児以降のライフステージごとの特徴の大枠を示しました。</a:t>
            </a:r>
            <a:endParaRPr kumimoji="1" lang="en-US" altLang="ja-JP" dirty="0"/>
          </a:p>
          <a:p>
            <a:r>
              <a:rPr kumimoji="1" lang="ja-JP" altLang="en-US" dirty="0"/>
              <a:t>紹介程度でよろしいかと思います。</a:t>
            </a:r>
          </a:p>
          <a:p>
            <a:endParaRPr kumimoji="1" lang="ja-JP" altLang="en-US" dirty="0"/>
          </a:p>
        </p:txBody>
      </p:sp>
    </p:spTree>
    <p:extLst>
      <p:ext uri="{BB962C8B-B14F-4D97-AF65-F5344CB8AC3E}">
        <p14:creationId xmlns:p14="http://schemas.microsoft.com/office/powerpoint/2010/main" val="12974843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学齢児以降のライフステージごとの支援機能の一例を発達支援の３本柱で示しました。</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a:p>
            <a:endParaRPr kumimoji="1" lang="ja-JP" altLang="en-US" dirty="0"/>
          </a:p>
        </p:txBody>
      </p:sp>
    </p:spTree>
    <p:extLst>
      <p:ext uri="{BB962C8B-B14F-4D97-AF65-F5344CB8AC3E}">
        <p14:creationId xmlns:p14="http://schemas.microsoft.com/office/powerpoint/2010/main" val="22892372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331384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以降の資料は、総まとめ的にお話し頂ければと思います。</a:t>
            </a:r>
            <a:endParaRPr kumimoji="1" lang="en-US" altLang="ja-JP" dirty="0"/>
          </a:p>
          <a:p>
            <a:endParaRPr kumimoji="1" lang="en-US" altLang="ja-JP" dirty="0"/>
          </a:p>
          <a:p>
            <a:r>
              <a:rPr kumimoji="1" lang="ja-JP" altLang="en-US" dirty="0"/>
              <a:t>子どものことを評価に基づいてとらえること、家族のことを捉えること、生活する地域を捉えること</a:t>
            </a:r>
            <a:endParaRPr kumimoji="1" lang="en-US" altLang="ja-JP" dirty="0"/>
          </a:p>
          <a:p>
            <a:endParaRPr kumimoji="1" lang="en-US" altLang="ja-JP" dirty="0"/>
          </a:p>
          <a:p>
            <a:r>
              <a:rPr kumimoji="1" lang="ja-JP" altLang="en-US" dirty="0"/>
              <a:t>その上で、支援に臨むことの大切さを伝えてください。</a:t>
            </a:r>
          </a:p>
        </p:txBody>
      </p:sp>
    </p:spTree>
    <p:extLst>
      <p:ext uri="{BB962C8B-B14F-4D97-AF65-F5344CB8AC3E}">
        <p14:creationId xmlns:p14="http://schemas.microsoft.com/office/powerpoint/2010/main" val="13780409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8900" indent="0" algn="just">
              <a:buNone/>
            </a:pPr>
            <a:r>
              <a:rPr lang="ja-JP" altLang="en-US" sz="1200" kern="100" dirty="0">
                <a:latin typeface="+mn-ea"/>
                <a:cs typeface="Times New Roman" panose="02020603050405020304" pitchFamily="18" charset="0"/>
              </a:rPr>
              <a:t>子どもであるからこそ、地域生活には多くの場所や人、時間、期間が関わる。そして、多大な影響を受ける。</a:t>
            </a:r>
            <a:endParaRPr lang="en-US" altLang="ja-JP" sz="1200" kern="100" dirty="0">
              <a:latin typeface="+mn-ea"/>
              <a:cs typeface="Times New Roman" panose="02020603050405020304" pitchFamily="18" charset="0"/>
            </a:endParaRPr>
          </a:p>
          <a:p>
            <a:pPr marL="88900" indent="0" algn="just">
              <a:buNone/>
            </a:pPr>
            <a:r>
              <a:rPr lang="ja-JP" altLang="en-US" sz="1200" dirty="0">
                <a:latin typeface="+mn-ea"/>
              </a:rPr>
              <a:t>　影響は、善し悪し・・・</a:t>
            </a:r>
            <a:endParaRPr lang="en-US" altLang="ja-JP" sz="1200" dirty="0">
              <a:latin typeface="+mn-ea"/>
            </a:endParaRPr>
          </a:p>
          <a:p>
            <a:pPr marL="88900" indent="0" algn="just">
              <a:buNone/>
            </a:pPr>
            <a:r>
              <a:rPr lang="ja-JP" altLang="en-US" sz="1200" dirty="0">
                <a:latin typeface="+mn-ea"/>
              </a:rPr>
              <a:t>　大人が、「良かれ」と思って関わる事が、子どもには迷惑であることもしばしば・・・</a:t>
            </a:r>
            <a:endParaRPr lang="en-US" altLang="ja-JP" sz="1200" dirty="0">
              <a:latin typeface="+mn-ea"/>
            </a:endParaRPr>
          </a:p>
          <a:p>
            <a:pPr marL="88900" indent="0" algn="just">
              <a:buNone/>
            </a:pPr>
            <a:r>
              <a:rPr lang="ja-JP" altLang="en-US" sz="1200" dirty="0">
                <a:latin typeface="+mn-ea"/>
              </a:rPr>
              <a:t>　しかし、彼らは反論、意思表示できるチャンスが少ない。</a:t>
            </a:r>
            <a:endParaRPr lang="en-US" altLang="ja-JP" sz="1200" dirty="0">
              <a:latin typeface="+mn-ea"/>
            </a:endParaRPr>
          </a:p>
          <a:p>
            <a:pPr marL="88900" indent="0" algn="just">
              <a:buNone/>
            </a:pPr>
            <a:endParaRPr lang="en-US" altLang="ja-JP" sz="1200" dirty="0">
              <a:latin typeface="+mn-ea"/>
            </a:endParaRPr>
          </a:p>
          <a:p>
            <a:pPr marL="88900" indent="0" algn="just">
              <a:buNone/>
            </a:pPr>
            <a:r>
              <a:rPr lang="ja-JP" altLang="en-US" sz="1200" dirty="0">
                <a:latin typeface="+mn-ea"/>
              </a:rPr>
              <a:t>意思をくみ取って、代弁していることに根拠があるのかを自問自答するスタンスが必要です</a:t>
            </a:r>
          </a:p>
          <a:p>
            <a:endParaRPr kumimoji="1" lang="en-US" altLang="ja-JP" dirty="0"/>
          </a:p>
          <a:p>
            <a:r>
              <a:rPr kumimoji="1" lang="ja-JP" altLang="en-US" dirty="0"/>
              <a:t>客観的な視点を持てる知識、地域の状況をつかんで子どもたちを代弁して、生活圏の地域づくりをイメージした関わりをもつ責任は重大です。</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94DA8D-C353-4E83-A253-0681D4E86A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76125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こどもの時期は、変化に富んでいる。</a:t>
            </a:r>
            <a:endParaRPr kumimoji="1" lang="en-US" altLang="ja-JP" dirty="0"/>
          </a:p>
          <a:p>
            <a:r>
              <a:rPr kumimoji="1" lang="ja-JP" altLang="en-US" dirty="0"/>
              <a:t>ライフステージには経験すべきイベントがある。</a:t>
            </a:r>
            <a:endParaRPr kumimoji="1" lang="en-US" altLang="ja-JP" dirty="0"/>
          </a:p>
          <a:p>
            <a:r>
              <a:rPr kumimoji="1" lang="ja-JP" altLang="en-US" dirty="0"/>
              <a:t>こどもは、環境に依存し、影響を大きく受けながら育つ。</a:t>
            </a:r>
            <a:endParaRPr kumimoji="1" lang="en-US" altLang="ja-JP" dirty="0"/>
          </a:p>
          <a:p>
            <a:r>
              <a:rPr kumimoji="1" lang="ja-JP" altLang="en-US" dirty="0"/>
              <a:t>生活年齢を重ねるしたがって、就学や進級は必ず訪れ、それぞれの発達段階において、適応を求められる。</a:t>
            </a:r>
            <a:endParaRPr kumimoji="1" lang="en-US" altLang="ja-JP" dirty="0"/>
          </a:p>
          <a:p>
            <a:endParaRPr kumimoji="1" lang="en-US" altLang="ja-JP" dirty="0"/>
          </a:p>
          <a:p>
            <a:r>
              <a:rPr kumimoji="1" lang="ja-JP" altLang="en-US" dirty="0"/>
              <a:t>障害児通所支援は、親が感じる育てにくさ、障害への気づき、不安が生じてかかわる事になる。</a:t>
            </a:r>
            <a:endParaRPr kumimoji="1" lang="en-US" altLang="ja-JP" dirty="0"/>
          </a:p>
          <a:p>
            <a:r>
              <a:rPr kumimoji="1" lang="ja-JP" altLang="en-US" dirty="0"/>
              <a:t>その様な状況下で、障害児通所支援が担うべき役割を再考し、総合的に支援の充実をはかることが求められる。</a:t>
            </a:r>
          </a:p>
        </p:txBody>
      </p:sp>
    </p:spTree>
    <p:extLst>
      <p:ext uri="{BB962C8B-B14F-4D97-AF65-F5344CB8AC3E}">
        <p14:creationId xmlns:p14="http://schemas.microsoft.com/office/powerpoint/2010/main" val="140925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親が障害に気く時期と子どもたちの成長発達を表現したく、このスライドをつくりました。</a:t>
            </a:r>
            <a:endParaRPr kumimoji="1" lang="en-US" altLang="ja-JP" dirty="0"/>
          </a:p>
          <a:p>
            <a:r>
              <a:rPr kumimoji="1" lang="ja-JP" altLang="en-US" dirty="0"/>
              <a:t>障害の有無にかかわらず、どの親も子どもとの生活、家族での生活に夢を抱き、期待と展望を持って生活します。</a:t>
            </a:r>
            <a:endParaRPr kumimoji="1" lang="en-US" altLang="ja-JP" dirty="0"/>
          </a:p>
          <a:p>
            <a:r>
              <a:rPr kumimoji="1" lang="ja-JP" altLang="en-US" dirty="0"/>
              <a:t>期待や展望がなくとも、子どもは育ち当たり前に過ごせることを前提に生活設計をするでしょう。</a:t>
            </a:r>
            <a:endParaRPr kumimoji="1" lang="en-US" altLang="ja-JP" dirty="0"/>
          </a:p>
          <a:p>
            <a:endParaRPr kumimoji="1" lang="en-US" altLang="ja-JP" dirty="0"/>
          </a:p>
          <a:p>
            <a:r>
              <a:rPr kumimoji="1" lang="ja-JP" altLang="en-US" dirty="0"/>
              <a:t>出生前診断が進歩し、染色体異常などをもって産まれてくる場合、出産前に医師からの説明の機会があります。</a:t>
            </a:r>
            <a:endParaRPr kumimoji="1" lang="en-US" altLang="ja-JP" dirty="0"/>
          </a:p>
          <a:p>
            <a:r>
              <a:rPr kumimoji="1" lang="ja-JP" altLang="en-US" dirty="0"/>
              <a:t>出生前診断による告知がなく、新生児スコアが低い場合や出産時のトラブル、新生児スクリーニング等も含めてリスクを抱えている子どもは、出産後まもなく医師から親への説明の機会があります。</a:t>
            </a:r>
            <a:endParaRPr kumimoji="1" lang="en-US" altLang="ja-JP" dirty="0"/>
          </a:p>
          <a:p>
            <a:r>
              <a:rPr kumimoji="1" lang="ja-JP" altLang="en-US" dirty="0"/>
              <a:t>かなり早期に不安や怒りを経験することになり、ある意味子育ての覚悟を固める入口となります。</a:t>
            </a:r>
            <a:endParaRPr kumimoji="1" lang="en-US" altLang="ja-JP" dirty="0"/>
          </a:p>
          <a:p>
            <a:endParaRPr kumimoji="1" lang="en-US" altLang="ja-JP" dirty="0"/>
          </a:p>
          <a:p>
            <a:r>
              <a:rPr kumimoji="1" lang="ja-JP" altLang="en-US" dirty="0"/>
              <a:t>一方、発達障害の子どもたちの多くは、言葉の問題や落ち着きのなさなど、</a:t>
            </a:r>
            <a:r>
              <a:rPr kumimoji="1" lang="en-US" altLang="ja-JP" dirty="0"/>
              <a:t>3</a:t>
            </a:r>
            <a:r>
              <a:rPr kumimoji="1" lang="ja-JP" altLang="en-US" dirty="0"/>
              <a:t>歳児健診などの法定健診で発見されることが多いです。</a:t>
            </a:r>
            <a:endParaRPr kumimoji="1" lang="en-US" altLang="ja-JP" dirty="0"/>
          </a:p>
          <a:p>
            <a:r>
              <a:rPr kumimoji="1" lang="ja-JP" altLang="en-US" dirty="0"/>
              <a:t>障害や何らかの配慮が必要であると気付く、告知されるまでに時間がかかります。</a:t>
            </a:r>
            <a:endParaRPr kumimoji="1" lang="en-US" altLang="ja-JP" dirty="0"/>
          </a:p>
          <a:p>
            <a:r>
              <a:rPr kumimoji="1" lang="ja-JP" altLang="en-US" dirty="0"/>
              <a:t>その間が長いほど、親は子どもとの将来により具体的な夢を抱くわけです。</a:t>
            </a:r>
            <a:endParaRPr kumimoji="1" lang="en-US" altLang="ja-JP" dirty="0"/>
          </a:p>
          <a:p>
            <a:r>
              <a:rPr kumimoji="1" lang="ja-JP" altLang="en-US" dirty="0"/>
              <a:t>現実の受入れをしつつも、抱いてきた夢を修正できずに、毎日生活します。</a:t>
            </a:r>
            <a:endParaRPr kumimoji="1" lang="en-US" altLang="ja-JP" dirty="0"/>
          </a:p>
          <a:p>
            <a:endParaRPr kumimoji="1" lang="en-US" altLang="ja-JP" dirty="0"/>
          </a:p>
          <a:p>
            <a:r>
              <a:rPr kumimoji="1" lang="ja-JP" altLang="en-US" dirty="0"/>
              <a:t>このことを念頭において、相談援助や保護者支援を行ないましょう。</a:t>
            </a:r>
          </a:p>
        </p:txBody>
      </p:sp>
    </p:spTree>
    <p:extLst>
      <p:ext uri="{BB962C8B-B14F-4D97-AF65-F5344CB8AC3E}">
        <p14:creationId xmlns:p14="http://schemas.microsoft.com/office/powerpoint/2010/main" val="3870255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障害の受容過程を左側縦軸に示し、中央に支援のタイプ大枠を矢印で示しました。</a:t>
            </a:r>
            <a:endParaRPr kumimoji="1" lang="en-US" altLang="ja-JP" dirty="0"/>
          </a:p>
          <a:p>
            <a:r>
              <a:rPr kumimoji="1" lang="ja-JP" altLang="en-US" dirty="0"/>
              <a:t>障害児通所支援や障害児相談支援が関わるのは、赤丸です。</a:t>
            </a:r>
            <a:endParaRPr kumimoji="1" lang="en-US" altLang="ja-JP" dirty="0"/>
          </a:p>
          <a:p>
            <a:r>
              <a:rPr kumimoji="1" lang="ja-JP" altLang="en-US" dirty="0"/>
              <a:t>子どもや保護者のサポートは、市町村の窓口から始まっています。</a:t>
            </a:r>
            <a:endParaRPr kumimoji="1" lang="en-US" altLang="ja-JP" dirty="0"/>
          </a:p>
          <a:p>
            <a:endParaRPr kumimoji="1" lang="en-US" altLang="ja-JP" dirty="0"/>
          </a:p>
          <a:p>
            <a:r>
              <a:rPr kumimoji="1" lang="ja-JP" altLang="en-US" dirty="0"/>
              <a:t>相談支援専門員や児童発達支援管理責任者は、日頃からの市町村の相談窓口など、行政機関との連携やコネクションが必要です。</a:t>
            </a:r>
          </a:p>
        </p:txBody>
      </p:sp>
    </p:spTree>
    <p:extLst>
      <p:ext uri="{BB962C8B-B14F-4D97-AF65-F5344CB8AC3E}">
        <p14:creationId xmlns:p14="http://schemas.microsoft.com/office/powerpoint/2010/main" val="3424231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子どもの育ちには多くの機関や関係者が関わります。各時期ごとにが子どもへの支援を、子どもを中心に、有機的に繋げていくためには、年度ごとに変化する所属クラスの子ども集団への適応状況や関係機関の掌握やなど、その時点のたての連携。進学や進級、就職などを意識した横の連携を常に意識しておく必要があります。</a:t>
            </a:r>
            <a:endParaRPr kumimoji="1" lang="en-US" altLang="ja-JP" dirty="0"/>
          </a:p>
          <a:p>
            <a:r>
              <a:rPr kumimoji="1" lang="ja-JP" altLang="en-US" dirty="0"/>
              <a:t>したがって、意識的な移行支援は障害児支援には不可欠なことです。</a:t>
            </a:r>
            <a:endParaRPr kumimoji="1" lang="en-US" altLang="ja-JP" dirty="0"/>
          </a:p>
          <a:p>
            <a:r>
              <a:rPr kumimoji="1" lang="ja-JP" altLang="en-US" dirty="0"/>
              <a:t>　特に相談支援専門員は、移行支援の際に地域の使える社会資源などを色々と提案していただきこどもの可能性を拡げる視点と現実的な状況を調整する視点が必要となります。また、児童発達支援管理責任者はこどものその時々の変化を把握し、こどもの示す反応や行動が成長発達に伴うものであるのか、環境的要因への適応によるものなのかを見極め、経過を見守る対応をとるべきなのか、環境の調整を積極的に行うものであるかの判断をする必要があります。</a:t>
            </a:r>
            <a:endParaRPr kumimoji="1" lang="en-US" altLang="ja-JP" dirty="0"/>
          </a:p>
          <a:p>
            <a:r>
              <a:rPr kumimoji="1" lang="ja-JP" altLang="en-US" dirty="0"/>
              <a:t>　保護者は、あたらし事にチャレンジする決断に時間がかかります。継続的な支援にも意味がありますが、「事前に少しずつ、色々な視点や展望を具体的に提案し、熟考できる時間を与えてられるようにかかわる必要があります。</a:t>
            </a:r>
            <a:endParaRPr kumimoji="1" lang="en-US" altLang="ja-JP" dirty="0"/>
          </a:p>
          <a:p>
            <a:r>
              <a:rPr kumimoji="1" lang="ja-JP" altLang="en-US" dirty="0"/>
              <a:t>　こどもたちの生活は、家庭（親やきょうだい）やお友達、クラスでの相互作用の中で営まれます。こどもの成長発達や障害特性に基づいた観点のみでなく、環境を含めた俯瞰的な立ち位置で支援することを心がける必要があります。</a:t>
            </a:r>
          </a:p>
        </p:txBody>
      </p:sp>
    </p:spTree>
    <p:extLst>
      <p:ext uri="{BB962C8B-B14F-4D97-AF65-F5344CB8AC3E}">
        <p14:creationId xmlns:p14="http://schemas.microsoft.com/office/powerpoint/2010/main" val="1415612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ガイドラインに示されている基本理念です。</a:t>
            </a:r>
            <a:endParaRPr kumimoji="1" lang="en-US" altLang="ja-JP" dirty="0"/>
          </a:p>
          <a:p>
            <a:r>
              <a:rPr kumimoji="1" lang="ja-JP" altLang="en-US" dirty="0"/>
              <a:t>大切なことですので、丁寧に確認します。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8C6E79-0C96-4F14-9829-1C698426A1F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2635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B1CD1CF-F21B-432C-BF43-6EA455275C92}" type="datetime1">
              <a:rPr lang="ja-JP" altLang="en-US" smtClean="0">
                <a:solidFill>
                  <a:srgbClr val="000000"/>
                </a:solidFill>
              </a:rPr>
              <a:t>2024/11/12</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06477E-3F73-4D16-A3F7-A6B4E61BFADD}"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9756062"/>
      </p:ext>
    </p:extLst>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A2BD438F-3D3E-45C2-9EB2-7AFF0670B7F6}" type="datetime1">
              <a:rPr lang="ja-JP" altLang="en-US" smtClean="0">
                <a:solidFill>
                  <a:srgbClr val="000000"/>
                </a:solidFill>
              </a:rPr>
              <a:t>2024/11/12</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55EE5D-D218-4E3A-B278-7B7EEDC9D830}"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2555513"/>
      </p:ext>
    </p:extLst>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1FD2F90E-D6F8-4A11-9A56-1923721CE141}" type="datetime1">
              <a:rPr lang="ja-JP" altLang="en-US" smtClean="0">
                <a:solidFill>
                  <a:srgbClr val="000000"/>
                </a:solidFill>
              </a:rPr>
              <a:t>2024/11/12</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2C5F09-8F10-4EF5-A173-3DA5ED5FE482}"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5988796"/>
      </p:ext>
    </p:extLst>
  </p:cSld>
  <p:clrMapOvr>
    <a:masterClrMapping/>
  </p:clrMapOvr>
  <p:transition spd="slow">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59C090B-F153-426F-8478-CB1479475ADD}"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119AD6-4994-4E75-8E39-85D8FC676E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85175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BEBC0C0D-0E78-4F6A-BCA2-8852DF6FD117}"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6055FB-6080-48DB-B0B5-4DB57BC95A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926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92"/>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28D8DC6-3880-4B87-B8CC-ECAD80B65356}"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2803E-F7AD-4CEE-A3F0-BA4410F009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0361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CCAAB3DE-56CA-4EAD-8718-134EF6491E0A}"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E7E6DB5-4FB5-4ADA-98AD-C2B4C56166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0444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5DF887AD-BE19-4C8A-A5BB-3BEEBD7F7CAD}" type="datetime1">
              <a:rPr lang="ja-JP" altLang="en-US" smtClean="0">
                <a:solidFill>
                  <a:srgbClr val="000000"/>
                </a:solidFill>
              </a:rPr>
              <a:t>2024/11/12</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AFBBE1B-9BDF-4BD9-9E51-62DCBCA0A2E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110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537AE06-EAC4-4F3F-9845-CDE5E9A4BAB7}" type="datetime1">
              <a:rPr lang="ja-JP" altLang="en-US" smtClean="0">
                <a:solidFill>
                  <a:srgbClr val="000000"/>
                </a:solidFill>
              </a:rPr>
              <a:t>2024/11/12</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80FFB14-990F-44A1-A7CB-A0E8C4A1AA1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6575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D3B1B2B-2C9A-4901-B184-5E3D32C0821A}" type="datetime1">
              <a:rPr lang="ja-JP" altLang="en-US" smtClean="0">
                <a:solidFill>
                  <a:srgbClr val="000000"/>
                </a:solidFill>
              </a:rPr>
              <a:t>2024/11/12</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1092D49-84C3-4752-8F4D-354FBC52CB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16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272EE0C-A6EE-47E8-86C1-C837485FE8B3}"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1360B5A-78FE-4BF2-B6E0-F3C0B099E80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0944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F50B2AAA-7353-4FE5-A1DC-4EBED857759A}" type="datetime1">
              <a:rPr lang="ja-JP" altLang="en-US" smtClean="0">
                <a:solidFill>
                  <a:srgbClr val="000000"/>
                </a:solidFill>
              </a:rPr>
              <a:t>2024/11/12</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554A56-B2D6-42FC-9361-EE1E57CDABDB}"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4338523"/>
      </p:ext>
    </p:extLst>
  </p:cSld>
  <p:clrMapOvr>
    <a:masterClrMapping/>
  </p:clrMapOvr>
  <p:transition spd="slow">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658B737-28BD-455C-97FF-43D4D387B402}"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877FDF-5C8C-4585-9ABA-81B5B4064A6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2737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4D63FDD-0B30-4BEF-BFD1-FDC2E7C4092C}"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B4DF2F5-6397-4D7C-92FE-EB7560C168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2584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39"/>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326FB090-31ED-408B-BFCA-84968CC625B1}"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E8C960-CB9E-41E4-9597-3AD1436785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78253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9"/>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E97B8045-05EF-4B25-A1FD-0E30B561081D}"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DB64EB-256B-4299-AE75-34E4E6B166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68512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C857863F-1D25-4209-B301-A23C18676F36}"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48FCE7-172E-42C9-9FC3-C41CB2F665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058574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94"/>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AF0A98CF-3E33-4F41-B5E8-4F7D3DA3D12D}"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FC11D4-F8AC-4128-B065-13F86E4A4B1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6856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EC763628-DD83-4A77-B183-BDC1AAA31DEC}"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443BBB-8D63-46C0-BFB3-1EB0B9702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8498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23959A60-4E1D-4DB7-A441-470706A494D7}" type="datetime1">
              <a:rPr lang="ja-JP" altLang="en-US" smtClean="0">
                <a:solidFill>
                  <a:srgbClr val="000000"/>
                </a:solidFill>
              </a:rPr>
              <a:t>2024/11/12</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F0D58AF-0A86-4062-8AF0-341AECBC6C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17655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C4F1BEEE-3B5C-43CC-85EE-6FC156A3EEF6}" type="datetime1">
              <a:rPr lang="ja-JP" altLang="en-US" smtClean="0">
                <a:solidFill>
                  <a:srgbClr val="000000"/>
                </a:solidFill>
              </a:rPr>
              <a:t>2024/11/12</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45B0663-F771-45DF-B29E-131FC5932D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328509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874A224-230B-4FA1-98A3-C594B0A8D6D9}" type="datetime1">
              <a:rPr lang="ja-JP" altLang="en-US" smtClean="0">
                <a:solidFill>
                  <a:srgbClr val="000000"/>
                </a:solidFill>
              </a:rPr>
              <a:t>2024/11/12</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FC7C892-A600-46F3-922A-13E34DEEA3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9139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93"/>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5A7EB00D-E773-4970-9432-FB5D984248C4}" type="datetime1">
              <a:rPr lang="ja-JP" altLang="en-US" smtClean="0">
                <a:solidFill>
                  <a:srgbClr val="000000"/>
                </a:solidFill>
              </a:rPr>
              <a:t>2024/11/12</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51A2D1-478A-4332-845B-29D2743FD97E}"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5220063"/>
      </p:ext>
    </p:extLst>
  </p:cSld>
  <p:clrMapOvr>
    <a:masterClrMapping/>
  </p:clrMapOvr>
  <p:transition spd="slow">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BE9C3BF-99B6-4CA0-889B-C95722D19C4F}"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75AA444-D871-4765-BCAE-9C04E329FCA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06935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83472EA-CD20-4166-B7B6-DEA07E73211B}" type="datetime1">
              <a:rPr lang="ja-JP" altLang="en-US" smtClean="0">
                <a:solidFill>
                  <a:srgbClr val="000000"/>
                </a:solidFill>
              </a:rPr>
              <a:t>2024/11/12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D10CDA-97E0-41D8-9A69-A3F77187C9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88708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B2673F9-CAC4-4FDA-9AC0-C6A37759B38A}"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80C811-4D05-4C9E-9A6C-1BC583A351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0916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39"/>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EF5819FA-D21C-4283-A187-FC6AF0292F4A}"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950440-8CBE-425D-AEDE-0B24B57E71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70876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4"/>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E15669CF-4186-4A47-8ECA-7E684A56C681}" type="datetime1">
              <a:rPr lang="ja-JP" altLang="en-US" smtClean="0">
                <a:solidFill>
                  <a:srgbClr val="000000"/>
                </a:solidFill>
              </a:rPr>
              <a:t>2024/11/12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2698C57-7509-427C-8E7D-22C74B8D66B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051488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9"/>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C37E5C6E-ED1B-49ED-BAA4-C953D51FD628}" type="datetime1">
              <a:rPr lang="ja-JP" altLang="en-US" smtClean="0">
                <a:solidFill>
                  <a:srgbClr val="000000"/>
                </a:solidFill>
              </a:rPr>
              <a:t>2024/11/12</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D160CE4-FAB0-4BA4-B356-2D15B567BAC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591693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919A7569-6CB2-4DBC-B095-C369780DD675}"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F2693FE-CCA4-4605-BC17-BA5989BF2075}"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411527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AB1DB9C3-BE1A-4D08-9436-4151DF16881B}"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C53EDA-CF1C-43FE-9BA8-D1A4592054A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994323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C76D0E7B-81EB-4398-9872-F62A817CAA07}"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B0828F4B-E1CE-405D-8C18-12B5C953DF0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81033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57009FF1-72AB-44D1-82B6-320768B8A403}"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B8A44F43-2FC4-4250-9B16-621291906B8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735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333410B4-AC54-4F9A-A3F2-BBC56B7FACAC}" type="datetime1">
              <a:rPr lang="ja-JP" altLang="en-US" smtClean="0">
                <a:solidFill>
                  <a:srgbClr val="000000"/>
                </a:solidFill>
              </a:rPr>
              <a:t>2024/11/12</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63C751-902C-480D-92BF-5BA2CF64D124}"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4511032"/>
      </p:ext>
    </p:extLst>
  </p:cSld>
  <p:clrMapOvr>
    <a:masterClrMapping/>
  </p:clrMapOvr>
  <p:transition spd="slow">
    <p:zoom dir="in"/>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89DB07C8-1D4E-43B8-8D97-FC5942016F24}"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0188BF9B-9B16-4887-AB25-857E65720CCF}"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845593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B681A737-AE4B-4F57-994F-4CCC1703867C}"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C650E9EA-994D-4B3E-B495-79AF36648B3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475976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3403BD7-9254-4AC7-94CB-4ED6E490E94E}"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ACD93086-001E-4747-B2A1-E3A4F81E7329}"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001598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96B036D7-EA86-4F93-8245-B444625329C5}"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511672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1286B553-B6EF-4641-BDE3-4A5810711FAC}"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8AEAF838-39E2-4E7F-A1BF-7EBA757DBA56}"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50377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98189A8-0003-4CDC-9749-C1A9BC4CAD6B}"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887675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F063D3A0-77EF-43F8-9D4F-D65DDFF84083}"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584505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39"/>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495300" y="6245225"/>
            <a:ext cx="2311400" cy="476250"/>
          </a:xfrm>
        </p:spPr>
        <p:txBody>
          <a:bodyPr/>
          <a:lstStyle>
            <a:lvl1pPr>
              <a:defRPr/>
            </a:lvl1pPr>
          </a:lstStyle>
          <a:p>
            <a:fld id="{2B888324-A92A-4820-9710-6CBF0ED6B18C}" type="datetime1">
              <a:rPr lang="ja-JP" altLang="en-US" smtClean="0">
                <a:solidFill>
                  <a:prstClr val="black">
                    <a:tint val="75000"/>
                  </a:prstClr>
                </a:solidFill>
              </a:rPr>
              <a:t>2024/11/12</a:t>
            </a:fld>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a:xfrm>
            <a:off x="3384550" y="6245225"/>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a:xfrm>
            <a:off x="7099300" y="6245225"/>
            <a:ext cx="2311400" cy="476250"/>
          </a:xfrm>
        </p:spPr>
        <p:txBody>
          <a:bodyPr/>
          <a:lstStyle>
            <a:lvl1pPr>
              <a:defRPr/>
            </a:lvl1pPr>
          </a:lstStyle>
          <a:p>
            <a:fld id="{6BE72C1A-BBCF-4EC8-9E3C-F91AA049A9E8}"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7454400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80E883-C814-4EAE-9D65-5BC9476BD029}"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0919633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F69136-BECB-4845-8AAA-E0ACA64CB764}"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88535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19AE544A-22F8-4EE1-9BF7-FC7F272D80B7}" type="datetime1">
              <a:rPr lang="ja-JP" altLang="en-US" smtClean="0">
                <a:solidFill>
                  <a:srgbClr val="000000"/>
                </a:solidFill>
              </a:rPr>
              <a:t>2024/11/12</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A03B981-BEF9-4A21-9734-DB090DDA1A1C}"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26460553"/>
      </p:ext>
    </p:extLst>
  </p:cSld>
  <p:clrMapOvr>
    <a:masterClrMapping/>
  </p:clrMapOvr>
  <p:transition spd="slow">
    <p:zoom dir="in"/>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F33E67-0807-4296-90C0-D97030C59ECE}"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8348088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12BF4DD-A17D-46C1-BF3C-04DEE66AA0AC}"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93292406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23C5E41-5398-4965-B433-68CA51B14583}" type="datetime1">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35451577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B66AAC-3170-48B5-A2EF-2C7ECE607C10}" type="datetime1">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7927997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B76C5-CBE3-4C10-8B66-C38CF8B7CE01}" type="datetime1">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2288445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4B3A25-6BA7-494E-9796-86E8DD101145}"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9004998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B09A5F-7042-4C41-B075-64CF6F3C6A71}"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32346795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7330BB-FBF6-4993-B2CD-A2C980E2AF0D}"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54946860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2C70DF-031A-40F0-BA10-6D01EC01D61F}"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24069904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970316"/>
            <a:ext cx="74295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DF0BF5-5EB8-4025-8DB1-F02CB741B170}"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8347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43846AD-E664-469C-98A2-98742CC87109}" type="datetime1">
              <a:rPr lang="ja-JP" altLang="en-US" smtClean="0">
                <a:solidFill>
                  <a:srgbClr val="000000"/>
                </a:solidFill>
              </a:rPr>
              <a:t>2024/11/12</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ADC00C8-53F1-4A07-8D62-3111839C4E7E}"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62384468"/>
      </p:ext>
    </p:extLst>
  </p:cSld>
  <p:clrMapOvr>
    <a:masterClrMapping/>
  </p:clrMapOvr>
  <p:transition spd="slow">
    <p:zoom dir="in"/>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C17779-3021-4DC3-A5E7-6811D29BBC48}"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324891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6967" y="3984401"/>
            <a:ext cx="8543925"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D78B0CD2-69C2-4E91-95FD-CC0A71200AED}"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7629639"/>
      </p:ext>
    </p:extLst>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07D19D-60F0-4383-B9F5-BFECB95F6CE2}"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4121862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467B34F-D3B0-4D37-8906-76D3DF66F787}"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826568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9DD471-BDC5-41A9-BFCF-196B9D901461}"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416356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0DAAC-1F99-467B-A101-D0C48306AB56}"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2549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210885-2B48-44E5-976D-910FDBB1C45E}"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46726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E51A78-51DE-4E01-B492-62C3B255F757}"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625578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A0E299-0D06-4D50-BD5B-81583749D40A}"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64905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0810D2AF-9F77-48BB-B790-030A9B2E4FEF}" type="datetime1">
              <a:rPr lang="ja-JP" altLang="en-US" smtClean="0">
                <a:solidFill>
                  <a:prstClr val="black">
                    <a:tint val="75000"/>
                  </a:prstClr>
                </a:solidFill>
              </a:rPr>
              <a:t>2024/11/12</a:t>
            </a:fld>
            <a:endParaRPr lang="ja-JP" altLang="en-US">
              <a:solidFill>
                <a:prstClr val="black">
                  <a:tint val="75000"/>
                </a:prstClr>
              </a:solidFill>
            </a:endParaRPr>
          </a:p>
        </p:txBody>
      </p:sp>
      <p:sp>
        <p:nvSpPr>
          <p:cNvPr id="5" name="Footer Placeholder 4"/>
          <p:cNvSpPr>
            <a:spLocks noGrp="1"/>
          </p:cNvSpPr>
          <p:nvPr>
            <p:ph type="ftr" sz="quarter" idx="11"/>
          </p:nvPr>
        </p:nvSpPr>
        <p:spPr>
          <a:xfrm>
            <a:off x="3068111" y="6422856"/>
            <a:ext cx="3477231" cy="365125"/>
          </a:xfrm>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a:xfrm>
            <a:off x="6559353" y="6422856"/>
            <a:ext cx="714804" cy="365125"/>
          </a:xfrm>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749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2F5814F-096E-4D89-B083-71665A091582}" type="datetime1">
              <a:rPr lang="ja-JP" altLang="en-US" smtClean="0">
                <a:solidFill>
                  <a:srgbClr val="000000"/>
                </a:solidFill>
              </a:rPr>
              <a:t>2024/11/12</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1FB5DF6-1505-4C20-AB11-4B5C5FDD7159}"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6332277"/>
      </p:ext>
    </p:extLst>
  </p:cSld>
  <p:clrMapOvr>
    <a:masterClrMapping/>
  </p:clrMapOvr>
  <p:transition spd="slow">
    <p:zoom dir="in"/>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CD015-ACF9-4DC0-8999-B271D83FF1D0}"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9900386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352CDC-B4AE-4075-82B3-2F3132DFBF97}"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7476166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CF0436-6132-4768-BEFE-06C73F7D84C3}"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56452974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A67DC2-5D68-431E-B314-2FA2AB69A7D6}"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409666708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238BC52-E060-47B7-9614-D0A343EC799E}" type="datetime1">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169753822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FF4A6B3-0213-4748-9005-3495A69F3923}" type="datetime1">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41575092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98BD3-BE84-472C-B494-0BB6244ED1EF}" type="datetime1">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20541826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AF424C-DA27-4848-B2EF-7FBB0BE0CF36}"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95933489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278F86-35E7-4BA8-8196-6F3ACB236E91}"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09692309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C88D85-C28D-4F39-A440-189F5F0B68D1}"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75933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D363964-AE04-4B99-9E2B-2766F65D3C06}" type="datetime1">
              <a:rPr lang="ja-JP" altLang="en-US" smtClean="0">
                <a:solidFill>
                  <a:srgbClr val="000000"/>
                </a:solidFill>
              </a:rPr>
              <a:t>2024/11/12</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613D3CA-1405-4B60-A395-1A07F34DAB15}"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2207368"/>
      </p:ext>
    </p:extLst>
  </p:cSld>
  <p:clrMapOvr>
    <a:masterClrMapping/>
  </p:clrMapOvr>
  <p:transition spd="slow">
    <p:zoom dir="in"/>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E483DE-2E2B-470E-BA45-3EFAF5738B88}"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92702796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AA43384-32DA-40D2-A5E3-9A51E038E66C}" type="datetime1">
              <a:rPr lang="ja-JP" altLang="en-US" smtClean="0"/>
              <a:t>2024/11/12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E3EBB0E-3505-4278-B3D6-CA71208502C0}" type="slidenum">
              <a:rPr lang="ja-JP" altLang="en-US"/>
              <a:pPr>
                <a:defRPr/>
              </a:pPr>
              <a:t>‹#›</a:t>
            </a:fld>
            <a:endParaRPr lang="ja-JP" altLang="en-US"/>
          </a:p>
        </p:txBody>
      </p:sp>
    </p:spTree>
    <p:extLst>
      <p:ext uri="{BB962C8B-B14F-4D97-AF65-F5344CB8AC3E}">
        <p14:creationId xmlns:p14="http://schemas.microsoft.com/office/powerpoint/2010/main" val="293392159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1DEFD05-D0F9-4283-ADBB-1824CAB5CCBB}" type="datetime1">
              <a:rPr lang="ja-JP" altLang="en-US" smtClean="0"/>
              <a:t>2024/11/12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107DC6E-A47D-4AC0-BD09-C86CE13DD5F7}" type="slidenum">
              <a:rPr lang="ja-JP" altLang="en-US"/>
              <a:pPr>
                <a:defRPr/>
              </a:pPr>
              <a:t>‹#›</a:t>
            </a:fld>
            <a:endParaRPr lang="ja-JP" altLang="en-US"/>
          </a:p>
        </p:txBody>
      </p:sp>
    </p:spTree>
    <p:extLst>
      <p:ext uri="{BB962C8B-B14F-4D97-AF65-F5344CB8AC3E}">
        <p14:creationId xmlns:p14="http://schemas.microsoft.com/office/powerpoint/2010/main" val="274004207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DA6EF90-9498-4763-9E02-668D848C30C1}" type="datetime1">
              <a:rPr lang="ja-JP" altLang="en-US" smtClean="0"/>
              <a:t>2024/11/12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13B90B0-8995-47C8-B044-D8150007EE68}" type="slidenum">
              <a:rPr lang="ja-JP" altLang="en-US"/>
              <a:pPr>
                <a:defRPr/>
              </a:pPr>
              <a:t>‹#›</a:t>
            </a:fld>
            <a:endParaRPr lang="ja-JP" altLang="en-US"/>
          </a:p>
        </p:txBody>
      </p:sp>
    </p:spTree>
    <p:extLst>
      <p:ext uri="{BB962C8B-B14F-4D97-AF65-F5344CB8AC3E}">
        <p14:creationId xmlns:p14="http://schemas.microsoft.com/office/powerpoint/2010/main" val="111812193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D85A02B0-36DC-432B-99B5-898352BE35FD}" type="datetime1">
              <a:rPr lang="ja-JP" altLang="en-US" smtClean="0"/>
              <a:t>2024/11/12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52D47B5-F258-43E5-992E-06BFCDEAE963}" type="slidenum">
              <a:rPr lang="ja-JP" altLang="en-US"/>
              <a:pPr>
                <a:defRPr/>
              </a:pPr>
              <a:t>‹#›</a:t>
            </a:fld>
            <a:endParaRPr lang="ja-JP" altLang="en-US"/>
          </a:p>
        </p:txBody>
      </p:sp>
    </p:spTree>
    <p:extLst>
      <p:ext uri="{BB962C8B-B14F-4D97-AF65-F5344CB8AC3E}">
        <p14:creationId xmlns:p14="http://schemas.microsoft.com/office/powerpoint/2010/main" val="71945656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F9C64011-0DD7-4D7F-A503-C251F123A19C}" type="datetime1">
              <a:rPr lang="ja-JP" altLang="en-US" smtClean="0"/>
              <a:t>2024/11/12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1B222DB-561F-4DF0-8DEE-9C76EC1541BE}" type="slidenum">
              <a:rPr lang="ja-JP" altLang="en-US"/>
              <a:pPr>
                <a:defRPr/>
              </a:pPr>
              <a:t>‹#›</a:t>
            </a:fld>
            <a:endParaRPr lang="ja-JP" altLang="en-US"/>
          </a:p>
        </p:txBody>
      </p:sp>
    </p:spTree>
    <p:extLst>
      <p:ext uri="{BB962C8B-B14F-4D97-AF65-F5344CB8AC3E}">
        <p14:creationId xmlns:p14="http://schemas.microsoft.com/office/powerpoint/2010/main" val="231608296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08FC6E5F-533A-4464-874D-97167D7E77F6}" type="datetime1">
              <a:rPr lang="ja-JP" altLang="en-US" smtClean="0"/>
              <a:t>2024/11/12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A70A59FB-E0AE-4728-8319-B5ECB4DA4100}" type="slidenum">
              <a:rPr lang="ja-JP" altLang="en-US"/>
              <a:pPr>
                <a:defRPr/>
              </a:pPr>
              <a:t>‹#›</a:t>
            </a:fld>
            <a:endParaRPr lang="ja-JP" altLang="en-US"/>
          </a:p>
        </p:txBody>
      </p:sp>
    </p:spTree>
    <p:extLst>
      <p:ext uri="{BB962C8B-B14F-4D97-AF65-F5344CB8AC3E}">
        <p14:creationId xmlns:p14="http://schemas.microsoft.com/office/powerpoint/2010/main" val="190966821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B49DC9D5-A4A3-40BC-BC54-DDB4A27BA181}" type="datetime1">
              <a:rPr lang="ja-JP" altLang="en-US" smtClean="0"/>
              <a:t>2024/11/12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6CE5768C-E028-4636-9D1D-1E2B87B4348D}" type="slidenum">
              <a:rPr lang="ja-JP" altLang="en-US"/>
              <a:pPr>
                <a:defRPr/>
              </a:pPr>
              <a:t>‹#›</a:t>
            </a:fld>
            <a:endParaRPr lang="ja-JP" altLang="en-US"/>
          </a:p>
        </p:txBody>
      </p:sp>
    </p:spTree>
    <p:extLst>
      <p:ext uri="{BB962C8B-B14F-4D97-AF65-F5344CB8AC3E}">
        <p14:creationId xmlns:p14="http://schemas.microsoft.com/office/powerpoint/2010/main" val="20228232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2A7DDE2-C453-41E0-B6AC-4786EFD8D11F}" type="datetime1">
              <a:rPr lang="ja-JP" altLang="en-US" smtClean="0"/>
              <a:t>2024/11/12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CDC762E-43BC-40D7-A21F-9ABE852EA902}" type="slidenum">
              <a:rPr lang="ja-JP" altLang="en-US"/>
              <a:pPr>
                <a:defRPr/>
              </a:pPr>
              <a:t>‹#›</a:t>
            </a:fld>
            <a:endParaRPr lang="ja-JP" altLang="en-US"/>
          </a:p>
        </p:txBody>
      </p:sp>
    </p:spTree>
    <p:extLst>
      <p:ext uri="{BB962C8B-B14F-4D97-AF65-F5344CB8AC3E}">
        <p14:creationId xmlns:p14="http://schemas.microsoft.com/office/powerpoint/2010/main" val="13739414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5385B48-63E2-45DD-84CB-49779F04D5E2}" type="datetime1">
              <a:rPr lang="ja-JP" altLang="en-US" smtClean="0"/>
              <a:t>2024/11/12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0BEDE14-112A-4921-97A9-C6691F34991F}" type="slidenum">
              <a:rPr lang="ja-JP" altLang="en-US"/>
              <a:pPr>
                <a:defRPr/>
              </a:pPr>
              <a:t>‹#›</a:t>
            </a:fld>
            <a:endParaRPr lang="ja-JP" altLang="en-US"/>
          </a:p>
        </p:txBody>
      </p:sp>
    </p:spTree>
    <p:extLst>
      <p:ext uri="{BB962C8B-B14F-4D97-AF65-F5344CB8AC3E}">
        <p14:creationId xmlns:p14="http://schemas.microsoft.com/office/powerpoint/2010/main" val="86931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3A4B9B5-5CC6-4295-9CAB-BE97852A5B22}" type="datetime1">
              <a:rPr lang="ja-JP" altLang="en-US" smtClean="0">
                <a:solidFill>
                  <a:srgbClr val="000000"/>
                </a:solidFill>
              </a:rPr>
              <a:t>2024/11/12</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014D207-5385-4CC9-BF23-6F69B0218C4D}"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1282962"/>
      </p:ext>
    </p:extLst>
  </p:cSld>
  <p:clrMapOvr>
    <a:masterClrMapping/>
  </p:clrMapOvr>
  <p:transition spd="slow">
    <p:zoom dir="in"/>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CD14D70-EE01-485C-ADE6-69150CB595E1}" type="datetime1">
              <a:rPr lang="ja-JP" altLang="en-US" smtClean="0"/>
              <a:t>2024/11/12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181EB4A-C449-4EBC-AEA7-3B3515FA6B10}" type="slidenum">
              <a:rPr lang="ja-JP" altLang="en-US"/>
              <a:pPr>
                <a:defRPr/>
              </a:pPr>
              <a:t>‹#›</a:t>
            </a:fld>
            <a:endParaRPr lang="ja-JP" altLang="en-US"/>
          </a:p>
        </p:txBody>
      </p:sp>
    </p:spTree>
    <p:extLst>
      <p:ext uri="{BB962C8B-B14F-4D97-AF65-F5344CB8AC3E}">
        <p14:creationId xmlns:p14="http://schemas.microsoft.com/office/powerpoint/2010/main" val="162460372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393271A-40C4-4746-84F0-A5EE40C4EEF6}" type="datetime1">
              <a:rPr lang="ja-JP" altLang="en-US" smtClean="0"/>
              <a:t>2024/11/12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6FC04B-F16A-4622-B24C-CC8E7B16AAA3}" type="slidenum">
              <a:rPr lang="ja-JP" altLang="en-US"/>
              <a:pPr>
                <a:defRPr/>
              </a:pPr>
              <a:t>‹#›</a:t>
            </a:fld>
            <a:endParaRPr lang="ja-JP" altLang="en-US"/>
          </a:p>
        </p:txBody>
      </p:sp>
    </p:spTree>
    <p:extLst>
      <p:ext uri="{BB962C8B-B14F-4D97-AF65-F5344CB8AC3E}">
        <p14:creationId xmlns:p14="http://schemas.microsoft.com/office/powerpoint/2010/main" val="108395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B44A5317-E4A8-4D46-AAA9-8A3618D37EB3}" type="datetime1">
              <a:rPr kumimoji="0" lang="ja-JP" altLang="en-US" smtClean="0">
                <a:solidFill>
                  <a:srgbClr val="000000"/>
                </a:solidFill>
              </a:rPr>
              <a:t>2024/11/12</a:t>
            </a:fld>
            <a:endParaRPr kumimoji="0" lang="en-US">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kumimoji="0" lang="en-US">
              <a:solidFill>
                <a:srgbClr val="000000"/>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66EC5647-FE32-474F-81A6-3EADE2516AE4}" type="slidenum">
              <a:rPr kumimoji="0" lang="ja-JP" altLang="en-US">
                <a:solidFill>
                  <a:srgbClr val="000000"/>
                </a:solidFill>
              </a:rPr>
              <a:pPr fontAlgn="base">
                <a:spcBef>
                  <a:spcPct val="0"/>
                </a:spcBef>
                <a:spcAft>
                  <a:spcPct val="0"/>
                </a:spcAft>
                <a:defRPr/>
              </a:pPr>
              <a:t>‹#›</a:t>
            </a:fld>
            <a:endParaRPr kumimoji="0" lang="en-US">
              <a:solidFill>
                <a:srgbClr val="000000"/>
              </a:solidFill>
            </a:endParaRPr>
          </a:p>
        </p:txBody>
      </p:sp>
    </p:spTree>
    <p:extLst>
      <p:ext uri="{BB962C8B-B14F-4D97-AF65-F5344CB8AC3E}">
        <p14:creationId xmlns:p14="http://schemas.microsoft.com/office/powerpoint/2010/main" val="1025594659"/>
      </p:ext>
    </p:extLst>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 id="2147484382" r:id="rId11"/>
  </p:sldLayoutIdLst>
  <p:transition spd="slow">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5pPr>
      <a:lvl6pPr marL="4572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6pPr>
      <a:lvl7pPr marL="9144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7pPr>
      <a:lvl8pPr marL="13716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8pPr>
      <a:lvl9pPr marL="18288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eaLnBrk="1" hangingPunct="1">
              <a:spcBef>
                <a:spcPct val="0"/>
              </a:spcBef>
              <a:defRPr sz="1400" b="0">
                <a:latin typeface="Arial" charset="0"/>
                <a:ea typeface="ＭＳ Ｐゴシック" pitchFamily="50" charset="-128"/>
              </a:defRPr>
            </a:lvl1pPr>
          </a:lstStyle>
          <a:p>
            <a:pPr fontAlgn="base">
              <a:spcAft>
                <a:spcPct val="0"/>
              </a:spcAft>
              <a:defRPr/>
            </a:pPr>
            <a:fld id="{19B41F52-8BED-490C-9CFB-DB09233A6FA6}" type="datetime1">
              <a:rPr lang="ja-JP" altLang="en-US" smtClean="0">
                <a:solidFill>
                  <a:srgbClr val="000000"/>
                </a:solidFill>
              </a:rPr>
              <a:t>2024/11/12</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eaLnBrk="1" hangingPunct="1">
              <a:spcBef>
                <a:spcPct val="0"/>
              </a:spcBef>
              <a:defRPr sz="1400" b="0">
                <a:latin typeface="Arial" charset="0"/>
                <a:ea typeface="ＭＳ Ｐゴシック" pitchFamily="50" charset="-128"/>
              </a:defRPr>
            </a:lvl1pPr>
          </a:lstStyle>
          <a:p>
            <a:pPr fontAlgn="base">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594600" y="6457950"/>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eaLnBrk="1" hangingPunct="1">
              <a:spcBef>
                <a:spcPct val="0"/>
              </a:spcBef>
              <a:defRPr sz="1400" b="0">
                <a:latin typeface="Arial" charset="0"/>
                <a:ea typeface="ＭＳ Ｐゴシック" pitchFamily="50" charset="-128"/>
              </a:defRPr>
            </a:lvl1pPr>
          </a:lstStyle>
          <a:p>
            <a:pPr fontAlgn="base">
              <a:spcAft>
                <a:spcPct val="0"/>
              </a:spcAft>
              <a:defRPr/>
            </a:pPr>
            <a:fld id="{835CFDF7-6A7B-4F18-9F8A-9DBF484D3712}" type="slidenum">
              <a:rPr lang="en-US" altLang="ja-JP">
                <a:solidFill>
                  <a:srgbClr val="000000"/>
                </a:solidFill>
              </a:rPr>
              <a:pPr fontAlgn="base">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4142317070"/>
      </p:ext>
    </p:extLst>
  </p:cSld>
  <p:clrMap bg1="lt1" tx1="dk1" bg2="lt2" tx2="dk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ADD48EF5-1080-4DDA-A8AC-F12289860F28}" type="datetime1">
              <a:rPr lang="ja-JP" altLang="en-US" smtClean="0">
                <a:solidFill>
                  <a:srgbClr val="000000"/>
                </a:solidFill>
              </a:rPr>
              <a:t>2024/11/12</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94BB9A16-F3BE-4C83-A5C4-FB5122205A4B}"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550027829"/>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 id="2147484433" r:id="rId12"/>
    <p:sldLayoutId id="2147484434"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40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3C81B48-5512-4DB8-8F76-2A3526688AEB}" type="datetime1">
              <a:rPr lang="ja-JP" altLang="en-US" smtClean="0">
                <a:solidFill>
                  <a:prstClr val="black">
                    <a:tint val="75000"/>
                  </a:prstClr>
                </a:solidFill>
              </a:rPr>
              <a:t>2024/11/12</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40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0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06650107"/>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 id="214748451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366F1-C984-426F-820B-C4977EA16424}" type="datetime1">
              <a:rPr kumimoji="1" lang="ja-JP" altLang="en-US" smtClean="0"/>
              <a:t>2024/11/12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4274893112"/>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pPr fontAlgn="base">
              <a:spcBef>
                <a:spcPct val="0"/>
              </a:spcBef>
              <a:spcAft>
                <a:spcPct val="0"/>
              </a:spcAft>
              <a:defRPr/>
            </a:pPr>
            <a:fld id="{E60D9631-BD99-4D4E-B173-1000680ADF1E}" type="datetime1">
              <a:rPr kumimoji="0" lang="ja-JP" altLang="en-US" smtClean="0">
                <a:solidFill>
                  <a:srgbClr val="000000"/>
                </a:solidFill>
              </a:rPr>
              <a:t>2024/11/12</a:t>
            </a:fld>
            <a:endParaRPr kumimoji="0" lang="en-US">
              <a:solidFill>
                <a:srgbClr val="000000"/>
              </a:solidFill>
            </a:endParaRPr>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pPr fontAlgn="base">
              <a:spcBef>
                <a:spcPct val="0"/>
              </a:spcBef>
              <a:spcAft>
                <a:spcPct val="0"/>
              </a:spcAft>
              <a:defRPr/>
            </a:pPr>
            <a:endParaRPr kumimoji="0" lang="en-US">
              <a:solidFill>
                <a:srgbClr val="000000"/>
              </a:solidFill>
            </a:endParaRPr>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pPr fontAlgn="base">
              <a:spcBef>
                <a:spcPct val="0"/>
              </a:spcBef>
              <a:spcAft>
                <a:spcPct val="0"/>
              </a:spcAft>
              <a:defRPr/>
            </a:pPr>
            <a:fld id="{66EC5647-FE32-474F-81A6-3EADE2516AE4}" type="slidenum">
              <a:rPr kumimoji="0" lang="ja-JP" altLang="en-US" smtClean="0">
                <a:solidFill>
                  <a:srgbClr val="000000"/>
                </a:solidFill>
              </a:rPr>
              <a:pPr fontAlgn="base">
                <a:spcBef>
                  <a:spcPct val="0"/>
                </a:spcBef>
                <a:spcAft>
                  <a:spcPct val="0"/>
                </a:spcAft>
                <a:defRPr/>
              </a:pPr>
              <a:t>‹#›</a:t>
            </a:fld>
            <a:endParaRPr kumimoji="0" lang="en-US">
              <a:solidFill>
                <a:srgbClr val="000000"/>
              </a:solidFill>
            </a:endParaRPr>
          </a:p>
        </p:txBody>
      </p:sp>
    </p:spTree>
    <p:extLst>
      <p:ext uri="{BB962C8B-B14F-4D97-AF65-F5344CB8AC3E}">
        <p14:creationId xmlns:p14="http://schemas.microsoft.com/office/powerpoint/2010/main" val="1198339501"/>
      </p:ext>
    </p:extLst>
  </p:cSld>
  <p:clrMap bg1="dk1" tx1="lt1" bg2="dk2" tx2="lt2" accent1="accent1" accent2="accent2" accent3="accent3" accent4="accent4" accent5="accent5" accent6="accent6" hlink="hlink" folHlink="folHlink"/>
  <p:sldLayoutIdLst>
    <p:sldLayoutId id="2147484549"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59" r:id="rId11"/>
  </p:sldLayoutIdLst>
  <p:hf hdr="0" ftr="0" dt="0"/>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9833B-0B1A-4A2A-9A47-1A8D0E88FAD5}" type="datetime1">
              <a:rPr kumimoji="1" lang="ja-JP" altLang="en-US" smtClean="0"/>
              <a:t>2024/11/12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1142427224"/>
      </p:ext>
    </p:extLst>
  </p:cSld>
  <p:clrMap bg1="lt1" tx1="dk1" bg2="lt2" tx2="dk2" accent1="accent1" accent2="accent2" accent3="accent3" accent4="accent4" accent5="accent5" accent6="accent6" hlink="hlink" folHlink="folHlink"/>
  <p:sldLayoutIdLst>
    <p:sldLayoutId id="2147484587" r:id="rId1"/>
    <p:sldLayoutId id="2147484588" r:id="rId2"/>
    <p:sldLayoutId id="2147484589" r:id="rId3"/>
    <p:sldLayoutId id="2147484590" r:id="rId4"/>
    <p:sldLayoutId id="2147484591" r:id="rId5"/>
    <p:sldLayoutId id="2147484592" r:id="rId6"/>
    <p:sldLayoutId id="2147484593" r:id="rId7"/>
    <p:sldLayoutId id="2147484594" r:id="rId8"/>
    <p:sldLayoutId id="2147484595" r:id="rId9"/>
    <p:sldLayoutId id="2147484596" r:id="rId10"/>
    <p:sldLayoutId id="214748459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1"/>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77132A3-F541-4B36-A5E3-FF6559DCCDB3}" type="datetime1">
              <a:rPr lang="ja-JP" altLang="en-US" smtClean="0"/>
              <a:t>2024/11/12</a:t>
            </a:fld>
            <a:endParaRPr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F5FD4251-28DB-439D-B174-335D68289CBC}" type="slidenum">
              <a:rPr lang="ja-JP" altLang="en-US"/>
              <a:pPr>
                <a:defRPr/>
              </a:pPr>
              <a:t>‹#›</a:t>
            </a:fld>
            <a:endParaRPr lang="ja-JP" altLang="en-US"/>
          </a:p>
        </p:txBody>
      </p:sp>
    </p:spTree>
    <p:extLst>
      <p:ext uri="{BB962C8B-B14F-4D97-AF65-F5344CB8AC3E}">
        <p14:creationId xmlns:p14="http://schemas.microsoft.com/office/powerpoint/2010/main" val="1819698055"/>
      </p:ext>
    </p:extLst>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9.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8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8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1.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5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13.wmf"/><Relationship Id="rId4" Type="http://schemas.openxmlformats.org/officeDocument/2006/relationships/image" Target="../media/image1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1.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5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ctrTitle"/>
          </p:nvPr>
        </p:nvSpPr>
        <p:spPr>
          <a:xfrm>
            <a:off x="560512" y="2491639"/>
            <a:ext cx="8420100" cy="792089"/>
          </a:xfrm>
        </p:spPr>
        <p:txBody>
          <a:bodyPr>
            <a:normAutofit/>
          </a:bodyPr>
          <a:lstStyle/>
          <a:p>
            <a:pPr algn="ctr" eaLnBrk="1" fontAlgn="auto" hangingPunct="1">
              <a:spcBef>
                <a:spcPts val="3000"/>
              </a:spcBef>
              <a:spcAft>
                <a:spcPts val="0"/>
              </a:spcAft>
              <a:defRPr/>
            </a:pPr>
            <a:r>
              <a:rPr lang="ja-JP" altLang="en-US" sz="4000" b="1" kern="0" spc="0" dirty="0">
                <a:solidFill>
                  <a:srgbClr val="090807"/>
                </a:solidFill>
                <a:latin typeface="ＤＨＰ平成ゴシックW5" panose="020B0500000000000000" pitchFamily="50" charset="-128"/>
                <a:ea typeface="ＤＨＰ平成ゴシックW5" panose="020B0500000000000000" pitchFamily="50" charset="-128"/>
              </a:rPr>
              <a:t>児童期における支援提供のポイント</a:t>
            </a:r>
            <a:endParaRPr lang="ja-JP" altLang="en-US" sz="4000" b="1" dirty="0">
              <a:solidFill>
                <a:schemeClr val="tx1"/>
              </a:solidFill>
              <a:latin typeface="ＤＨＰ平成ゴシックW5" panose="020B0500000000000000" pitchFamily="50" charset="-128"/>
              <a:ea typeface="ＤＨＰ平成ゴシックW5" panose="020B0500000000000000" pitchFamily="50" charset="-128"/>
            </a:endParaRPr>
          </a:p>
        </p:txBody>
      </p:sp>
      <p:sp>
        <p:nvSpPr>
          <p:cNvPr id="2" name="字幕 1">
            <a:extLst>
              <a:ext uri="{FF2B5EF4-FFF2-40B4-BE49-F238E27FC236}">
                <a16:creationId xmlns:a16="http://schemas.microsoft.com/office/drawing/2014/main" id="{A561BF47-5F55-416B-A1EE-7C1661C9AD1B}"/>
              </a:ext>
            </a:extLst>
          </p:cNvPr>
          <p:cNvSpPr>
            <a:spLocks noGrp="1"/>
          </p:cNvSpPr>
          <p:nvPr>
            <p:ph type="subTitle" idx="1"/>
          </p:nvPr>
        </p:nvSpPr>
        <p:spPr>
          <a:xfrm>
            <a:off x="3800872" y="4834256"/>
            <a:ext cx="5802982" cy="1588600"/>
          </a:xfrm>
        </p:spPr>
        <p:txBody>
          <a:bodyPr>
            <a:normAutofit/>
          </a:bodyPr>
          <a:lstStyle/>
          <a:p>
            <a:pPr algn="l"/>
            <a:r>
              <a:rPr kumimoji="1" lang="ja-JP" altLang="en-US" dirty="0"/>
              <a:t>一般社団法人　わ・</a:t>
            </a:r>
            <a:r>
              <a:rPr kumimoji="1" lang="en-US" altLang="ja-JP" dirty="0" err="1"/>
              <a:t>Wa</a:t>
            </a:r>
            <a:r>
              <a:rPr kumimoji="1" lang="ja-JP" altLang="en-US" dirty="0"/>
              <a:t>・わ　理事長</a:t>
            </a:r>
            <a:endParaRPr lang="en-US" altLang="ja-JP" dirty="0"/>
          </a:p>
          <a:p>
            <a:pPr algn="l"/>
            <a:r>
              <a:rPr lang="ja-JP" altLang="en-US" dirty="0"/>
              <a:t>一般社団法人　全国児童発達支援協議会　副会長</a:t>
            </a:r>
            <a:endParaRPr kumimoji="1" lang="en-US" altLang="ja-JP" dirty="0"/>
          </a:p>
          <a:p>
            <a:pPr algn="r"/>
            <a:r>
              <a:rPr kumimoji="1" lang="ja-JP" altLang="en-US" sz="2400" dirty="0"/>
              <a:t>岸　良至（作業療法士）　</a:t>
            </a:r>
          </a:p>
        </p:txBody>
      </p:sp>
      <p:sp>
        <p:nvSpPr>
          <p:cNvPr id="3" name="スライド番号プレースホルダー 2">
            <a:extLst>
              <a:ext uri="{FF2B5EF4-FFF2-40B4-BE49-F238E27FC236}">
                <a16:creationId xmlns:a16="http://schemas.microsoft.com/office/drawing/2014/main" id="{DCD730FB-E8A6-18F7-7416-4F33C618A49B}"/>
              </a:ext>
            </a:extLst>
          </p:cNvPr>
          <p:cNvSpPr>
            <a:spLocks noGrp="1"/>
          </p:cNvSpPr>
          <p:nvPr>
            <p:ph type="sldNum" sz="quarter" idx="12"/>
          </p:nvPr>
        </p:nvSpPr>
        <p:spPr>
          <a:xfrm>
            <a:off x="8953900" y="6448251"/>
            <a:ext cx="768840" cy="365125"/>
          </a:xfrm>
        </p:spPr>
        <p:txBody>
          <a:bodyPr/>
          <a:lstStyle/>
          <a:p>
            <a:pPr algn="r"/>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lgn="r"/>
              <a:t>1</a:t>
            </a:fld>
            <a:endParaRPr lang="ja-JP" altLang="en-US">
              <a:latin typeface="UD デジタル 教科書体 NK-B" panose="02020700000000000000" pitchFamily="18" charset="-128"/>
              <a:ea typeface="UD デジタル 教科書体 NK-B" panose="02020700000000000000" pitchFamily="18" charset="-128"/>
            </a:endParaRPr>
          </a:p>
        </p:txBody>
      </p:sp>
      <p:sp>
        <p:nvSpPr>
          <p:cNvPr id="4" name="Rectangle 3">
            <a:extLst>
              <a:ext uri="{FF2B5EF4-FFF2-40B4-BE49-F238E27FC236}">
                <a16:creationId xmlns:a16="http://schemas.microsoft.com/office/drawing/2014/main" id="{E75E698A-D72A-7494-E85B-447A8EB2BA21}"/>
              </a:ext>
            </a:extLst>
          </p:cNvPr>
          <p:cNvSpPr txBox="1">
            <a:spLocks noChangeArrowheads="1"/>
          </p:cNvSpPr>
          <p:nvPr/>
        </p:nvSpPr>
        <p:spPr bwMode="auto">
          <a:xfrm>
            <a:off x="1208584" y="127917"/>
            <a:ext cx="7265032" cy="564779"/>
          </a:xfrm>
          <a:prstGeom prst="rect">
            <a:avLst/>
          </a:prstGeom>
          <a:solidFill>
            <a:schemeClr val="bg2">
              <a:lumMod val="20000"/>
              <a:lumOff val="80000"/>
            </a:schemeClr>
          </a:solidFill>
          <a:ln w="9525">
            <a:solidFill>
              <a:schemeClr val="accent1">
                <a:lumMod val="25000"/>
              </a:schemeClr>
            </a:solidFill>
            <a:miter lim="800000"/>
            <a:headEnd/>
            <a:tailEnd/>
          </a:ln>
          <a:scene3d>
            <a:camera prst="orthographicFront"/>
            <a:lightRig rig="threePt" dir="t"/>
          </a:scene3d>
          <a:sp3d>
            <a:bevelT prst="convex"/>
          </a:sp3d>
        </p:spPr>
        <p:txBody>
          <a:bodyPr lIns="91399" tIns="45701" rIns="91399" bIns="45701"/>
          <a:lstStyle/>
          <a:p>
            <a:pPr algn="ctr">
              <a:lnSpc>
                <a:spcPct val="80000"/>
              </a:lnSpc>
              <a:spcBef>
                <a:spcPct val="20000"/>
              </a:spcBef>
            </a:pPr>
            <a:r>
              <a:rPr lang="ja-JP" altLang="en-US" sz="1600" dirty="0">
                <a:solidFill>
                  <a:schemeClr val="bg2">
                    <a:lumMod val="50000"/>
                  </a:schemeClr>
                </a:solidFill>
                <a:effectLst>
                  <a:outerShdw blurRad="38100" dist="38100" dir="2700000" algn="tl">
                    <a:srgbClr val="000000">
                      <a:alpha val="43137"/>
                    </a:srgbClr>
                  </a:outerShdw>
                </a:effectLst>
              </a:rPr>
              <a:t>令和６年度サービス管理責任者及び児童発達支援管理責任者指導者養成研修</a:t>
            </a:r>
            <a:endParaRPr lang="en-US" altLang="ja-JP" sz="1600" dirty="0">
              <a:solidFill>
                <a:schemeClr val="bg2">
                  <a:lumMod val="50000"/>
                </a:schemeClr>
              </a:solidFill>
              <a:effectLst>
                <a:outerShdw blurRad="38100" dist="38100" dir="2700000" algn="tl">
                  <a:srgbClr val="000000">
                    <a:alpha val="43137"/>
                  </a:srgbClr>
                </a:outerShdw>
              </a:effectLst>
            </a:endParaRPr>
          </a:p>
          <a:p>
            <a:pPr algn="ctr">
              <a:lnSpc>
                <a:spcPct val="80000"/>
              </a:lnSpc>
              <a:spcBef>
                <a:spcPct val="20000"/>
              </a:spcBef>
            </a:pPr>
            <a:r>
              <a:rPr lang="ja-JP" altLang="en-US" sz="1600" dirty="0">
                <a:solidFill>
                  <a:schemeClr val="bg2">
                    <a:lumMod val="50000"/>
                  </a:schemeClr>
                </a:solidFill>
                <a:effectLst>
                  <a:outerShdw blurRad="38100" dist="38100" dir="2700000" algn="tl">
                    <a:srgbClr val="000000">
                      <a:alpha val="43137"/>
                    </a:srgbClr>
                  </a:outerShdw>
                </a:effectLst>
              </a:rPr>
              <a:t>専門コース別研修　障害児支援 </a:t>
            </a:r>
          </a:p>
          <a:p>
            <a:pPr algn="ctr">
              <a:lnSpc>
                <a:spcPct val="80000"/>
              </a:lnSpc>
              <a:spcBef>
                <a:spcPct val="20000"/>
              </a:spcBef>
            </a:pPr>
            <a:endParaRPr lang="ja-JP" altLang="ja-JP" sz="3600" dirty="0"/>
          </a:p>
        </p:txBody>
      </p:sp>
    </p:spTree>
    <p:extLst>
      <p:ext uri="{BB962C8B-B14F-4D97-AF65-F5344CB8AC3E}">
        <p14:creationId xmlns:p14="http://schemas.microsoft.com/office/powerpoint/2010/main" val="83017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431800" y="-106318"/>
            <a:ext cx="8978900" cy="871022"/>
          </a:xfrm>
        </p:spPr>
        <p:txBody>
          <a:bodyPr/>
          <a:lstStyle/>
          <a:p>
            <a:r>
              <a:rPr lang="ja-JP" altLang="en-US" sz="3600" dirty="0"/>
              <a:t>障害児通所支援の基本理念</a:t>
            </a:r>
            <a:r>
              <a:rPr lang="ja-JP" altLang="en-US" sz="2400" dirty="0"/>
              <a:t>（ガイドライン詳細版より）</a:t>
            </a:r>
          </a:p>
        </p:txBody>
      </p:sp>
      <p:graphicFrame>
        <p:nvGraphicFramePr>
          <p:cNvPr id="11" name="表 10">
            <a:extLst>
              <a:ext uri="{FF2B5EF4-FFF2-40B4-BE49-F238E27FC236}">
                <a16:creationId xmlns:a16="http://schemas.microsoft.com/office/drawing/2014/main" id="{2D03A3F8-CCC4-4861-452B-EE375668F471}"/>
              </a:ext>
            </a:extLst>
          </p:cNvPr>
          <p:cNvGraphicFramePr>
            <a:graphicFrameLocks noGrp="1"/>
          </p:cNvGraphicFramePr>
          <p:nvPr>
            <p:extLst>
              <p:ext uri="{D42A27DB-BD31-4B8C-83A1-F6EECF244321}">
                <p14:modId xmlns:p14="http://schemas.microsoft.com/office/powerpoint/2010/main" val="85059820"/>
              </p:ext>
            </p:extLst>
          </p:nvPr>
        </p:nvGraphicFramePr>
        <p:xfrm>
          <a:off x="200472" y="620688"/>
          <a:ext cx="9577064" cy="2133600"/>
        </p:xfrm>
        <a:graphic>
          <a:graphicData uri="http://schemas.openxmlformats.org/drawingml/2006/table">
            <a:tbl>
              <a:tblPr firstRow="1" bandRow="1">
                <a:tableStyleId>{5C22544A-7EE6-4342-B048-85BDC9FD1C3A}</a:tableStyleId>
              </a:tblPr>
              <a:tblGrid>
                <a:gridCol w="374247">
                  <a:extLst>
                    <a:ext uri="{9D8B030D-6E8A-4147-A177-3AD203B41FA5}">
                      <a16:colId xmlns:a16="http://schemas.microsoft.com/office/drawing/2014/main" val="181739243"/>
                    </a:ext>
                  </a:extLst>
                </a:gridCol>
                <a:gridCol w="2529159">
                  <a:extLst>
                    <a:ext uri="{9D8B030D-6E8A-4147-A177-3AD203B41FA5}">
                      <a16:colId xmlns:a16="http://schemas.microsoft.com/office/drawing/2014/main" val="4192261140"/>
                    </a:ext>
                  </a:extLst>
                </a:gridCol>
                <a:gridCol w="6673658">
                  <a:extLst>
                    <a:ext uri="{9D8B030D-6E8A-4147-A177-3AD203B41FA5}">
                      <a16:colId xmlns:a16="http://schemas.microsoft.com/office/drawing/2014/main" val="40247350"/>
                    </a:ext>
                  </a:extLst>
                </a:gridCol>
              </a:tblGrid>
              <a:tr h="1185504">
                <a:tc>
                  <a:txBody>
                    <a:bodyPr/>
                    <a:lstStyle/>
                    <a:p>
                      <a:r>
                        <a:rPr kumimoji="1" lang="ja-JP" altLang="en-US" sz="1600" b="0"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障害の特性を踏まえた ニーズに応じた発達支援の提供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こどもの発達全般や障害の特性・行動の特性等を理解し、</a:t>
                      </a:r>
                      <a:r>
                        <a:rPr lang="ja-JP" altLang="en-US" sz="1600" b="1" dirty="0">
                          <a:solidFill>
                            <a:srgbClr val="FF0000"/>
                          </a:solidFill>
                        </a:rPr>
                        <a:t>こどものウェルビーイングの向上</a:t>
                      </a:r>
                      <a:r>
                        <a:rPr lang="ja-JP" altLang="en-US" sz="1600" b="0" dirty="0">
                          <a:solidFill>
                            <a:schemeClr val="tx1"/>
                          </a:solidFill>
                        </a:rPr>
                        <a:t>につながるよう、必要な発達支援 を提供すること。 </a:t>
                      </a:r>
                      <a:endParaRPr lang="en-US" altLang="ja-JP" sz="1600" b="0" dirty="0">
                        <a:solidFill>
                          <a:schemeClr val="tx1"/>
                        </a:solidFill>
                      </a:endParaRPr>
                    </a:p>
                    <a:p>
                      <a:r>
                        <a:rPr lang="ja-JP" altLang="en-US" sz="1600" b="0" dirty="0">
                          <a:solidFill>
                            <a:schemeClr val="tx1"/>
                          </a:solidFill>
                        </a:rPr>
                        <a:t>○ こどもの特性に合わない環境や不適切な働きかけにより二次障害が生じる場合があることを理解した上で支援を提供すると ともに、こども自身が内在的に持つ力を発揮できるよう、</a:t>
                      </a:r>
                      <a:r>
                        <a:rPr lang="ja-JP" altLang="en-US" sz="1600" b="1" dirty="0">
                          <a:solidFill>
                            <a:srgbClr val="FF0000"/>
                          </a:solidFill>
                        </a:rPr>
                        <a:t>エンパワメントを前提とした支援</a:t>
                      </a:r>
                      <a:r>
                        <a:rPr lang="ja-JP" altLang="en-US" sz="1600" b="0" dirty="0">
                          <a:solidFill>
                            <a:schemeClr val="tx1"/>
                          </a:solidFill>
                        </a:rPr>
                        <a:t>をすること。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96005524"/>
                  </a:ext>
                </a:extLst>
              </a:tr>
              <a:tr h="748739">
                <a:tc>
                  <a:txBody>
                    <a:bodyPr/>
                    <a:lstStyle/>
                    <a:p>
                      <a:r>
                        <a:rPr kumimoji="1" lang="ja-JP" altLang="en-US" sz="1600" b="0"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家族支援の提供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家族の支援にあたっても、こどもの支援と同様、</a:t>
                      </a:r>
                      <a:r>
                        <a:rPr lang="ja-JP" altLang="en-US" sz="1600" b="1" dirty="0">
                          <a:solidFill>
                            <a:srgbClr val="FF0000"/>
                          </a:solidFill>
                        </a:rPr>
                        <a:t>家族のウェルビーイングの向上</a:t>
                      </a:r>
                      <a:r>
                        <a:rPr lang="ja-JP" altLang="en-US" sz="1600" b="0" dirty="0">
                          <a:solidFill>
                            <a:schemeClr val="tx1"/>
                          </a:solidFill>
                        </a:rPr>
                        <a:t>につながるよう取り組んでいくこと。家族自身が内在的に持つ力を発揮できるよう、</a:t>
                      </a:r>
                      <a:r>
                        <a:rPr lang="ja-JP" altLang="en-US" sz="1600" b="1" dirty="0">
                          <a:solidFill>
                            <a:srgbClr val="FF0000"/>
                          </a:solidFill>
                        </a:rPr>
                        <a:t>エンパワメントを前提とした支援</a:t>
                      </a:r>
                      <a:r>
                        <a:rPr lang="ja-JP" altLang="en-US" sz="1600" b="0" dirty="0">
                          <a:solidFill>
                            <a:schemeClr val="tx1"/>
                          </a:solidFill>
                        </a:rPr>
                        <a:t>をすること。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651110594"/>
                  </a:ext>
                </a:extLst>
              </a:tr>
            </a:tbl>
          </a:graphicData>
        </a:graphic>
      </p:graphicFrame>
      <p:grpSp>
        <p:nvGrpSpPr>
          <p:cNvPr id="39" name="グループ化 38">
            <a:extLst>
              <a:ext uri="{FF2B5EF4-FFF2-40B4-BE49-F238E27FC236}">
                <a16:creationId xmlns:a16="http://schemas.microsoft.com/office/drawing/2014/main" id="{904A40C3-1BD9-BBED-3D63-BCD8DD4F8A3E}"/>
              </a:ext>
            </a:extLst>
          </p:cNvPr>
          <p:cNvGrpSpPr/>
          <p:nvPr/>
        </p:nvGrpSpPr>
        <p:grpSpPr>
          <a:xfrm>
            <a:off x="344488" y="2951082"/>
            <a:ext cx="7981026" cy="3853020"/>
            <a:chOff x="1064568" y="2951082"/>
            <a:chExt cx="7981026" cy="3853020"/>
          </a:xfrm>
        </p:grpSpPr>
        <p:grpSp>
          <p:nvGrpSpPr>
            <p:cNvPr id="8" name="グループ化 7">
              <a:extLst>
                <a:ext uri="{FF2B5EF4-FFF2-40B4-BE49-F238E27FC236}">
                  <a16:creationId xmlns:a16="http://schemas.microsoft.com/office/drawing/2014/main" id="{9474332A-8A3D-87ED-832C-CE742ACF6B98}"/>
                </a:ext>
              </a:extLst>
            </p:cNvPr>
            <p:cNvGrpSpPr/>
            <p:nvPr/>
          </p:nvGrpSpPr>
          <p:grpSpPr>
            <a:xfrm>
              <a:off x="1817642" y="2951082"/>
              <a:ext cx="3987078" cy="2133600"/>
              <a:chOff x="3584848" y="3289628"/>
              <a:chExt cx="3987078" cy="2133600"/>
            </a:xfrm>
          </p:grpSpPr>
          <p:grpSp>
            <p:nvGrpSpPr>
              <p:cNvPr id="6" name="グループ化 5">
                <a:extLst>
                  <a:ext uri="{FF2B5EF4-FFF2-40B4-BE49-F238E27FC236}">
                    <a16:creationId xmlns:a16="http://schemas.microsoft.com/office/drawing/2014/main" id="{754F8351-AF30-B7B1-5569-D953CF0CF64D}"/>
                  </a:ext>
                </a:extLst>
              </p:cNvPr>
              <p:cNvGrpSpPr/>
              <p:nvPr/>
            </p:nvGrpSpPr>
            <p:grpSpPr>
              <a:xfrm>
                <a:off x="4732825" y="3289628"/>
                <a:ext cx="2839101" cy="2133600"/>
                <a:chOff x="4732825" y="3289628"/>
                <a:chExt cx="2839101" cy="2133600"/>
              </a:xfrm>
            </p:grpSpPr>
            <p:sp>
              <p:nvSpPr>
                <p:cNvPr id="2" name="楕円 1">
                  <a:extLst>
                    <a:ext uri="{FF2B5EF4-FFF2-40B4-BE49-F238E27FC236}">
                      <a16:creationId xmlns:a16="http://schemas.microsoft.com/office/drawing/2014/main" id="{301CE860-90D0-7CA1-5191-E0BA7374CCD2}"/>
                    </a:ext>
                  </a:extLst>
                </p:cNvPr>
                <p:cNvSpPr/>
                <p:nvPr/>
              </p:nvSpPr>
              <p:spPr>
                <a:xfrm>
                  <a:off x="4732825" y="3289628"/>
                  <a:ext cx="2413503" cy="2133600"/>
                </a:xfrm>
                <a:prstGeom prst="ellips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3" name="テキスト ボックス 2">
                  <a:extLst>
                    <a:ext uri="{FF2B5EF4-FFF2-40B4-BE49-F238E27FC236}">
                      <a16:creationId xmlns:a16="http://schemas.microsoft.com/office/drawing/2014/main" id="{3526B324-0A58-7BDC-5E99-F507249CF68E}"/>
                    </a:ext>
                  </a:extLst>
                </p:cNvPr>
                <p:cNvSpPr txBox="1"/>
                <p:nvPr/>
              </p:nvSpPr>
              <p:spPr>
                <a:xfrm>
                  <a:off x="5158423" y="4121482"/>
                  <a:ext cx="2413503"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2C2C2C"/>
                      </a:solidFill>
                      <a:effectLst/>
                      <a:uLnTx/>
                      <a:uFillTx/>
                      <a:latin typeface="+mn-ea"/>
                    </a:rPr>
                    <a:t>家族</a:t>
                  </a:r>
                  <a:endParaRPr lang="ja-JP" sz="1600" dirty="0">
                    <a:solidFill>
                      <a:srgbClr val="1A1918"/>
                    </a:solidFill>
                    <a:latin typeface="+mn-ea"/>
                  </a:endParaRPr>
                </a:p>
              </p:txBody>
            </p:sp>
          </p:grpSp>
          <p:grpSp>
            <p:nvGrpSpPr>
              <p:cNvPr id="7" name="グループ化 6">
                <a:extLst>
                  <a:ext uri="{FF2B5EF4-FFF2-40B4-BE49-F238E27FC236}">
                    <a16:creationId xmlns:a16="http://schemas.microsoft.com/office/drawing/2014/main" id="{C959437A-F84E-31B6-6132-8D25A1B136D7}"/>
                  </a:ext>
                </a:extLst>
              </p:cNvPr>
              <p:cNvGrpSpPr/>
              <p:nvPr/>
            </p:nvGrpSpPr>
            <p:grpSpPr>
              <a:xfrm>
                <a:off x="3584848" y="3753368"/>
                <a:ext cx="3083729" cy="1209931"/>
                <a:chOff x="1234381" y="3263904"/>
                <a:chExt cx="3083729" cy="1209931"/>
              </a:xfrm>
            </p:grpSpPr>
            <p:sp>
              <p:nvSpPr>
                <p:cNvPr id="4" name="楕円 3">
                  <a:extLst>
                    <a:ext uri="{FF2B5EF4-FFF2-40B4-BE49-F238E27FC236}">
                      <a16:creationId xmlns:a16="http://schemas.microsoft.com/office/drawing/2014/main" id="{152E4F3C-ECB5-2B75-2069-6D4CA9EC8B9B}"/>
                    </a:ext>
                  </a:extLst>
                </p:cNvPr>
                <p:cNvSpPr/>
                <p:nvPr/>
              </p:nvSpPr>
              <p:spPr>
                <a:xfrm>
                  <a:off x="2144688" y="3263904"/>
                  <a:ext cx="1263117" cy="1209931"/>
                </a:xfrm>
                <a:prstGeom prst="ellipse">
                  <a:avLst/>
                </a:prstGeom>
                <a:solidFill>
                  <a:srgbClr val="45DF07">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5" name="テキスト ボックス 4">
                  <a:extLst>
                    <a:ext uri="{FF2B5EF4-FFF2-40B4-BE49-F238E27FC236}">
                      <a16:creationId xmlns:a16="http://schemas.microsoft.com/office/drawing/2014/main" id="{4BBF4CDD-E27B-30D5-0878-19B342310802}"/>
                    </a:ext>
                  </a:extLst>
                </p:cNvPr>
                <p:cNvSpPr txBox="1"/>
                <p:nvPr/>
              </p:nvSpPr>
              <p:spPr>
                <a:xfrm>
                  <a:off x="1234381" y="3632018"/>
                  <a:ext cx="3083729"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2C2C2C"/>
                      </a:solidFill>
                      <a:effectLst/>
                      <a:uLnTx/>
                      <a:uFillTx/>
                      <a:latin typeface="+mn-ea"/>
                    </a:rPr>
                    <a:t>本人</a:t>
                  </a:r>
                  <a:endParaRPr lang="en-US" altLang="ja-JP" sz="2400" b="1" i="0" u="sng" strike="noStrike" kern="1200" cap="none" spc="0" normalizeH="0" baseline="0" noProof="0" dirty="0">
                    <a:ln>
                      <a:noFill/>
                    </a:ln>
                    <a:solidFill>
                      <a:srgbClr val="2C2C2C"/>
                    </a:solidFill>
                    <a:effectLst/>
                    <a:uLnTx/>
                    <a:uFillTx/>
                    <a:latin typeface="+mn-ea"/>
                  </a:endParaRPr>
                </a:p>
              </p:txBody>
            </p:sp>
          </p:grpSp>
        </p:grpSp>
        <p:sp>
          <p:nvSpPr>
            <p:cNvPr id="21" name="テキスト ボックス 20">
              <a:extLst>
                <a:ext uri="{FF2B5EF4-FFF2-40B4-BE49-F238E27FC236}">
                  <a16:creationId xmlns:a16="http://schemas.microsoft.com/office/drawing/2014/main" id="{76064CA8-F501-1FB5-25F1-E846339C42F5}"/>
                </a:ext>
              </a:extLst>
            </p:cNvPr>
            <p:cNvSpPr txBox="1"/>
            <p:nvPr/>
          </p:nvSpPr>
          <p:spPr>
            <a:xfrm>
              <a:off x="2936776" y="6434770"/>
              <a:ext cx="5158785" cy="369332"/>
            </a:xfrm>
            <a:prstGeom prst="rect">
              <a:avLst/>
            </a:prstGeom>
            <a:noFill/>
          </p:spPr>
          <p:txBody>
            <a:bodyPr wrap="none" rtlCol="0">
              <a:spAutoFit/>
            </a:bodyPr>
            <a:lstStyle/>
            <a:p>
              <a:r>
                <a:rPr kumimoji="1" lang="ja-JP" altLang="en-US" dirty="0"/>
                <a:t>マズローの欲求</a:t>
              </a:r>
              <a:r>
                <a:rPr kumimoji="1" lang="en-US" altLang="ja-JP" dirty="0"/>
                <a:t>5</a:t>
              </a:r>
              <a:r>
                <a:rPr kumimoji="1" lang="ja-JP" altLang="en-US" dirty="0"/>
                <a:t>段階説からエンパワメントを考える</a:t>
              </a:r>
            </a:p>
          </p:txBody>
        </p:sp>
        <p:pic>
          <p:nvPicPr>
            <p:cNvPr id="27" name="図 26">
              <a:extLst>
                <a:ext uri="{FF2B5EF4-FFF2-40B4-BE49-F238E27FC236}">
                  <a16:creationId xmlns:a16="http://schemas.microsoft.com/office/drawing/2014/main" id="{84E983DE-7580-1B5E-6A35-42FC5A719698}"/>
                </a:ext>
              </a:extLst>
            </p:cNvPr>
            <p:cNvPicPr>
              <a:picLocks noChangeAspect="1"/>
            </p:cNvPicPr>
            <p:nvPr/>
          </p:nvPicPr>
          <p:blipFill>
            <a:blip r:embed="rId3"/>
            <a:stretch>
              <a:fillRect/>
            </a:stretch>
          </p:blipFill>
          <p:spPr>
            <a:xfrm>
              <a:off x="4409930" y="2996952"/>
              <a:ext cx="4635664" cy="3433564"/>
            </a:xfrm>
            <a:prstGeom prst="rect">
              <a:avLst/>
            </a:prstGeom>
          </p:spPr>
        </p:pic>
        <p:sp>
          <p:nvSpPr>
            <p:cNvPr id="28" name="矢印: 上 27">
              <a:extLst>
                <a:ext uri="{FF2B5EF4-FFF2-40B4-BE49-F238E27FC236}">
                  <a16:creationId xmlns:a16="http://schemas.microsoft.com/office/drawing/2014/main" id="{740E4E6C-4BA8-0053-FDF4-933AF556665A}"/>
                </a:ext>
              </a:extLst>
            </p:cNvPr>
            <p:cNvSpPr/>
            <p:nvPr/>
          </p:nvSpPr>
          <p:spPr>
            <a:xfrm rot="20131457">
              <a:off x="8448064" y="3095214"/>
              <a:ext cx="350661" cy="3063069"/>
            </a:xfrm>
            <a:prstGeom prst="upArrow">
              <a:avLst>
                <a:gd name="adj1" fmla="val 42991"/>
                <a:gd name="adj2" fmla="val 34882"/>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pic>
          <p:nvPicPr>
            <p:cNvPr id="36" name="図 35">
              <a:extLst>
                <a:ext uri="{FF2B5EF4-FFF2-40B4-BE49-F238E27FC236}">
                  <a16:creationId xmlns:a16="http://schemas.microsoft.com/office/drawing/2014/main" id="{B7D7D83C-9E18-AC80-D9CC-778465C77CBD}"/>
                </a:ext>
              </a:extLst>
            </p:cNvPr>
            <p:cNvPicPr>
              <a:picLocks noChangeAspect="1"/>
            </p:cNvPicPr>
            <p:nvPr/>
          </p:nvPicPr>
          <p:blipFill>
            <a:blip r:embed="rId4"/>
            <a:stretch>
              <a:fillRect/>
            </a:stretch>
          </p:blipFill>
          <p:spPr>
            <a:xfrm>
              <a:off x="1064568" y="5479662"/>
              <a:ext cx="2036089" cy="1089650"/>
            </a:xfrm>
            <a:prstGeom prst="rect">
              <a:avLst/>
            </a:prstGeom>
          </p:spPr>
        </p:pic>
        <p:sp>
          <p:nvSpPr>
            <p:cNvPr id="37" name="矢印: 上 36">
              <a:extLst>
                <a:ext uri="{FF2B5EF4-FFF2-40B4-BE49-F238E27FC236}">
                  <a16:creationId xmlns:a16="http://schemas.microsoft.com/office/drawing/2014/main" id="{5611B48C-5B68-37FA-EBB4-2964BA0C0FEA}"/>
                </a:ext>
              </a:extLst>
            </p:cNvPr>
            <p:cNvSpPr/>
            <p:nvPr/>
          </p:nvSpPr>
          <p:spPr>
            <a:xfrm rot="2724478">
              <a:off x="2344663" y="4639920"/>
              <a:ext cx="1063400" cy="803882"/>
            </a:xfrm>
            <a:prstGeom prst="upArrow">
              <a:avLst>
                <a:gd name="adj1" fmla="val 42991"/>
                <a:gd name="adj2" fmla="val 3488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74C77921-AD0A-FD4D-FA87-5718B7262786}"/>
                </a:ext>
              </a:extLst>
            </p:cNvPr>
            <p:cNvSpPr txBox="1"/>
            <p:nvPr/>
          </p:nvSpPr>
          <p:spPr>
            <a:xfrm>
              <a:off x="1893941" y="4867541"/>
              <a:ext cx="1261884" cy="369332"/>
            </a:xfrm>
            <a:prstGeom prst="rect">
              <a:avLst/>
            </a:prstGeom>
            <a:noFill/>
          </p:spPr>
          <p:txBody>
            <a:bodyPr wrap="none" rtlCol="0">
              <a:spAutoFit/>
            </a:bodyPr>
            <a:lstStyle/>
            <a:p>
              <a:r>
                <a:rPr kumimoji="1" lang="ja-JP" altLang="en-US" dirty="0"/>
                <a:t>成長　発達</a:t>
              </a:r>
            </a:p>
          </p:txBody>
        </p:sp>
      </p:grpSp>
      <p:sp>
        <p:nvSpPr>
          <p:cNvPr id="40" name="テキスト ボックス 39">
            <a:extLst>
              <a:ext uri="{FF2B5EF4-FFF2-40B4-BE49-F238E27FC236}">
                <a16:creationId xmlns:a16="http://schemas.microsoft.com/office/drawing/2014/main" id="{349530AC-4A0E-E47D-7967-95E711A0795E}"/>
              </a:ext>
            </a:extLst>
          </p:cNvPr>
          <p:cNvSpPr txBox="1"/>
          <p:nvPr/>
        </p:nvSpPr>
        <p:spPr>
          <a:xfrm>
            <a:off x="8031623" y="4103713"/>
            <a:ext cx="1553630" cy="646331"/>
          </a:xfrm>
          <a:prstGeom prst="rect">
            <a:avLst/>
          </a:prstGeom>
          <a:noFill/>
        </p:spPr>
        <p:txBody>
          <a:bodyPr wrap="none" rtlCol="0">
            <a:spAutoFit/>
          </a:bodyPr>
          <a:lstStyle/>
          <a:p>
            <a:r>
              <a:rPr kumimoji="1" lang="ja-JP" altLang="en-US" dirty="0"/>
              <a:t>エンパワメント</a:t>
            </a:r>
            <a:endParaRPr kumimoji="1" lang="en-US" altLang="ja-JP" dirty="0"/>
          </a:p>
          <a:p>
            <a:r>
              <a:rPr kumimoji="1" lang="ja-JP" altLang="en-US" dirty="0"/>
              <a:t>されていく姿</a:t>
            </a:r>
          </a:p>
        </p:txBody>
      </p:sp>
      <p:sp>
        <p:nvSpPr>
          <p:cNvPr id="9" name="スライド番号プレースホルダー 8">
            <a:extLst>
              <a:ext uri="{FF2B5EF4-FFF2-40B4-BE49-F238E27FC236}">
                <a16:creationId xmlns:a16="http://schemas.microsoft.com/office/drawing/2014/main" id="{0D5A7939-145E-F413-C02C-0C65AE46C36B}"/>
              </a:ext>
            </a:extLst>
          </p:cNvPr>
          <p:cNvSpPr>
            <a:spLocks noGrp="1"/>
          </p:cNvSpPr>
          <p:nvPr>
            <p:ph type="sldNum" sz="quarter" idx="12"/>
          </p:nvPr>
        </p:nvSpPr>
        <p:spPr>
          <a:xfrm>
            <a:off x="7526262" y="6430516"/>
            <a:ext cx="2311400" cy="365125"/>
          </a:xfrm>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10</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851761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431800" y="-106318"/>
            <a:ext cx="8978900" cy="871022"/>
          </a:xfrm>
        </p:spPr>
        <p:txBody>
          <a:bodyPr/>
          <a:lstStyle/>
          <a:p>
            <a:r>
              <a:rPr lang="ja-JP" altLang="en-US" sz="3600" dirty="0"/>
              <a:t>障害児通所支援の基本理念</a:t>
            </a:r>
            <a:r>
              <a:rPr lang="ja-JP" altLang="en-US" sz="2400" dirty="0"/>
              <a:t>（ガイドライン詳細版より）</a:t>
            </a:r>
          </a:p>
        </p:txBody>
      </p:sp>
      <p:graphicFrame>
        <p:nvGraphicFramePr>
          <p:cNvPr id="11" name="表 10">
            <a:extLst>
              <a:ext uri="{FF2B5EF4-FFF2-40B4-BE49-F238E27FC236}">
                <a16:creationId xmlns:a16="http://schemas.microsoft.com/office/drawing/2014/main" id="{2D03A3F8-CCC4-4861-452B-EE375668F471}"/>
              </a:ext>
            </a:extLst>
          </p:cNvPr>
          <p:cNvGraphicFramePr>
            <a:graphicFrameLocks noGrp="1"/>
          </p:cNvGraphicFramePr>
          <p:nvPr>
            <p:extLst>
              <p:ext uri="{D42A27DB-BD31-4B8C-83A1-F6EECF244321}">
                <p14:modId xmlns:p14="http://schemas.microsoft.com/office/powerpoint/2010/main" val="313700176"/>
              </p:ext>
            </p:extLst>
          </p:nvPr>
        </p:nvGraphicFramePr>
        <p:xfrm>
          <a:off x="200472" y="947504"/>
          <a:ext cx="9577064" cy="1066800"/>
        </p:xfrm>
        <a:graphic>
          <a:graphicData uri="http://schemas.openxmlformats.org/drawingml/2006/table">
            <a:tbl>
              <a:tblPr firstRow="1" bandRow="1">
                <a:tableStyleId>{5C22544A-7EE6-4342-B048-85BDC9FD1C3A}</a:tableStyleId>
              </a:tblPr>
              <a:tblGrid>
                <a:gridCol w="374247">
                  <a:extLst>
                    <a:ext uri="{9D8B030D-6E8A-4147-A177-3AD203B41FA5}">
                      <a16:colId xmlns:a16="http://schemas.microsoft.com/office/drawing/2014/main" val="181739243"/>
                    </a:ext>
                  </a:extLst>
                </a:gridCol>
                <a:gridCol w="2529159">
                  <a:extLst>
                    <a:ext uri="{9D8B030D-6E8A-4147-A177-3AD203B41FA5}">
                      <a16:colId xmlns:a16="http://schemas.microsoft.com/office/drawing/2014/main" val="4192261140"/>
                    </a:ext>
                  </a:extLst>
                </a:gridCol>
                <a:gridCol w="6673658">
                  <a:extLst>
                    <a:ext uri="{9D8B030D-6E8A-4147-A177-3AD203B41FA5}">
                      <a16:colId xmlns:a16="http://schemas.microsoft.com/office/drawing/2014/main" val="40247350"/>
                    </a:ext>
                  </a:extLst>
                </a:gridCol>
              </a:tblGrid>
              <a:tr h="967121">
                <a:tc>
                  <a:txBody>
                    <a:bodyPr/>
                    <a:lstStyle/>
                    <a:p>
                      <a:r>
                        <a:rPr kumimoji="1" lang="ja-JP" altLang="en-US" sz="1600" b="0"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合理的配慮の提供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障害のあるこどもや保護者と対話を重ね、物理的な環境や意思疎通、ルールや慣行など、何が障害のあるこどもの活動を制限する</a:t>
                      </a:r>
                      <a:r>
                        <a:rPr lang="ja-JP" altLang="en-US" sz="1600" b="1" dirty="0">
                          <a:solidFill>
                            <a:srgbClr val="FF0000"/>
                          </a:solidFill>
                        </a:rPr>
                        <a:t>社会的なバリア</a:t>
                      </a:r>
                      <a:r>
                        <a:rPr lang="ja-JP" altLang="en-US" sz="1600" b="0" dirty="0">
                          <a:solidFill>
                            <a:schemeClr val="tx1"/>
                          </a:solidFill>
                        </a:rPr>
                        <a:t>となっているのか、また、それを</a:t>
                      </a:r>
                      <a:r>
                        <a:rPr lang="ja-JP" altLang="en-US" sz="1600" b="1" dirty="0">
                          <a:solidFill>
                            <a:srgbClr val="FF0000"/>
                          </a:solidFill>
                        </a:rPr>
                        <a:t>取り除くために必要な対応</a:t>
                      </a:r>
                      <a:r>
                        <a:rPr lang="ja-JP" altLang="en-US" sz="1600" b="0" dirty="0">
                          <a:solidFill>
                            <a:schemeClr val="tx1"/>
                          </a:solidFill>
                        </a:rPr>
                        <a:t>はどのようなものがあるか、などについて検討していくこと。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2000308694"/>
                  </a:ext>
                </a:extLst>
              </a:tr>
            </a:tbl>
          </a:graphicData>
        </a:graphic>
      </p:graphicFrame>
      <p:graphicFrame>
        <p:nvGraphicFramePr>
          <p:cNvPr id="7" name="図表 6">
            <a:extLst>
              <a:ext uri="{FF2B5EF4-FFF2-40B4-BE49-F238E27FC236}">
                <a16:creationId xmlns:a16="http://schemas.microsoft.com/office/drawing/2014/main" id="{75CBC4B7-3771-0504-F6BF-95D24537A59A}"/>
              </a:ext>
            </a:extLst>
          </p:cNvPr>
          <p:cNvGraphicFramePr/>
          <p:nvPr>
            <p:extLst>
              <p:ext uri="{D42A27DB-BD31-4B8C-83A1-F6EECF244321}">
                <p14:modId xmlns:p14="http://schemas.microsoft.com/office/powerpoint/2010/main" val="641773953"/>
              </p:ext>
            </p:extLst>
          </p:nvPr>
        </p:nvGraphicFramePr>
        <p:xfrm>
          <a:off x="416496" y="2701160"/>
          <a:ext cx="9577063" cy="3248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スライド番号プレースホルダー 1">
            <a:extLst>
              <a:ext uri="{FF2B5EF4-FFF2-40B4-BE49-F238E27FC236}">
                <a16:creationId xmlns:a16="http://schemas.microsoft.com/office/drawing/2014/main" id="{A96F274F-53B7-6B45-DFBA-17A08BDEB28D}"/>
              </a:ext>
            </a:extLst>
          </p:cNvPr>
          <p:cNvSpPr>
            <a:spLocks noGrp="1"/>
          </p:cNvSpPr>
          <p:nvPr>
            <p:ph type="sldNum" sz="quarter" idx="12"/>
          </p:nvPr>
        </p:nvSpPr>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11</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7371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431800" y="-106318"/>
            <a:ext cx="8978900" cy="871022"/>
          </a:xfrm>
        </p:spPr>
        <p:txBody>
          <a:bodyPr/>
          <a:lstStyle/>
          <a:p>
            <a:r>
              <a:rPr lang="ja-JP" altLang="en-US" sz="3600" dirty="0"/>
              <a:t>障害児通所支援の基本理念</a:t>
            </a:r>
            <a:r>
              <a:rPr lang="ja-JP" altLang="en-US" sz="2400" dirty="0"/>
              <a:t>（ガイドライン詳細版より）</a:t>
            </a:r>
          </a:p>
        </p:txBody>
      </p:sp>
      <p:graphicFrame>
        <p:nvGraphicFramePr>
          <p:cNvPr id="11" name="表 10">
            <a:extLst>
              <a:ext uri="{FF2B5EF4-FFF2-40B4-BE49-F238E27FC236}">
                <a16:creationId xmlns:a16="http://schemas.microsoft.com/office/drawing/2014/main" id="{2D03A3F8-CCC4-4861-452B-EE375668F471}"/>
              </a:ext>
            </a:extLst>
          </p:cNvPr>
          <p:cNvGraphicFramePr>
            <a:graphicFrameLocks noGrp="1"/>
          </p:cNvGraphicFramePr>
          <p:nvPr>
            <p:extLst>
              <p:ext uri="{D42A27DB-BD31-4B8C-83A1-F6EECF244321}">
                <p14:modId xmlns:p14="http://schemas.microsoft.com/office/powerpoint/2010/main" val="566923815"/>
              </p:ext>
            </p:extLst>
          </p:nvPr>
        </p:nvGraphicFramePr>
        <p:xfrm>
          <a:off x="200472" y="947504"/>
          <a:ext cx="9577064" cy="1310640"/>
        </p:xfrm>
        <a:graphic>
          <a:graphicData uri="http://schemas.openxmlformats.org/drawingml/2006/table">
            <a:tbl>
              <a:tblPr firstRow="1" bandRow="1">
                <a:tableStyleId>{5C22544A-7EE6-4342-B048-85BDC9FD1C3A}</a:tableStyleId>
              </a:tblPr>
              <a:tblGrid>
                <a:gridCol w="374247">
                  <a:extLst>
                    <a:ext uri="{9D8B030D-6E8A-4147-A177-3AD203B41FA5}">
                      <a16:colId xmlns:a16="http://schemas.microsoft.com/office/drawing/2014/main" val="181739243"/>
                    </a:ext>
                  </a:extLst>
                </a:gridCol>
                <a:gridCol w="2529159">
                  <a:extLst>
                    <a:ext uri="{9D8B030D-6E8A-4147-A177-3AD203B41FA5}">
                      <a16:colId xmlns:a16="http://schemas.microsoft.com/office/drawing/2014/main" val="4192261140"/>
                    </a:ext>
                  </a:extLst>
                </a:gridCol>
                <a:gridCol w="6673658">
                  <a:extLst>
                    <a:ext uri="{9D8B030D-6E8A-4147-A177-3AD203B41FA5}">
                      <a16:colId xmlns:a16="http://schemas.microsoft.com/office/drawing/2014/main" val="40247350"/>
                    </a:ext>
                  </a:extLst>
                </a:gridCol>
              </a:tblGrid>
              <a:tr h="1185504">
                <a:tc>
                  <a:txBody>
                    <a:bodyPr/>
                    <a:lstStyle/>
                    <a:p>
                      <a:r>
                        <a:rPr kumimoji="1" lang="ja-JP" altLang="en-US" sz="1600" b="0"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地域社会への 参加・包摂</a:t>
                      </a:r>
                      <a:endParaRPr lang="en-US" altLang="ja-JP" sz="1600" b="0" dirty="0">
                        <a:solidFill>
                          <a:schemeClr val="tx1"/>
                        </a:solidFill>
                      </a:endParaRPr>
                    </a:p>
                    <a:p>
                      <a:r>
                        <a:rPr lang="ja-JP" altLang="en-US" sz="1600" b="0" dirty="0">
                          <a:solidFill>
                            <a:schemeClr val="tx1"/>
                          </a:solidFill>
                        </a:rPr>
                        <a:t>（インクルージョン）の推進</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障害児支援だけでなく、こども施策全体の中での連続性を意識し、こどもの育ちと個別のニーズを共に保障した上で、インク ルージョン推進の観点を常に持ちながら、こどもや家族の意向も踏まえ、保育所、認定こども園、幼稚園、放課後児童クラブ等の</a:t>
                      </a:r>
                      <a:r>
                        <a:rPr lang="ja-JP" altLang="en-US" sz="1600" b="1" dirty="0">
                          <a:solidFill>
                            <a:srgbClr val="FF0000"/>
                          </a:solidFill>
                        </a:rPr>
                        <a:t>一般のこども施策と の併行利用や移行に向けた支援や、地域で暮らす他のこどもとの交流などの取組</a:t>
                      </a:r>
                      <a:r>
                        <a:rPr lang="ja-JP" altLang="en-US" sz="1600" b="0" dirty="0">
                          <a:solidFill>
                            <a:schemeClr val="tx1"/>
                          </a:solidFill>
                        </a:rPr>
                        <a:t>を進めていくこと。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373550184"/>
                  </a:ext>
                </a:extLst>
              </a:tr>
            </a:tbl>
          </a:graphicData>
        </a:graphic>
      </p:graphicFrame>
      <p:grpSp>
        <p:nvGrpSpPr>
          <p:cNvPr id="4" name="グループ化 3">
            <a:extLst>
              <a:ext uri="{FF2B5EF4-FFF2-40B4-BE49-F238E27FC236}">
                <a16:creationId xmlns:a16="http://schemas.microsoft.com/office/drawing/2014/main" id="{5F21B8C3-B823-9486-CA63-917A20540AB9}"/>
              </a:ext>
            </a:extLst>
          </p:cNvPr>
          <p:cNvGrpSpPr/>
          <p:nvPr/>
        </p:nvGrpSpPr>
        <p:grpSpPr>
          <a:xfrm>
            <a:off x="344488" y="3032085"/>
            <a:ext cx="1263117" cy="1209931"/>
            <a:chOff x="2007869" y="3414822"/>
            <a:chExt cx="1263117" cy="1209931"/>
          </a:xfrm>
        </p:grpSpPr>
        <p:sp>
          <p:nvSpPr>
            <p:cNvPr id="2" name="楕円 1">
              <a:extLst>
                <a:ext uri="{FF2B5EF4-FFF2-40B4-BE49-F238E27FC236}">
                  <a16:creationId xmlns:a16="http://schemas.microsoft.com/office/drawing/2014/main" id="{1E8AA178-7EA3-A187-1674-8B5BCBCE49B2}"/>
                </a:ext>
              </a:extLst>
            </p:cNvPr>
            <p:cNvSpPr/>
            <p:nvPr/>
          </p:nvSpPr>
          <p:spPr>
            <a:xfrm>
              <a:off x="2007869" y="3414822"/>
              <a:ext cx="1263117" cy="1209931"/>
            </a:xfrm>
            <a:prstGeom prst="ellipse">
              <a:avLst/>
            </a:prstGeom>
            <a:solidFill>
              <a:srgbClr val="309D05">
                <a:alpha val="60000"/>
              </a:srgbClr>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3" name="テキスト ボックス 2">
              <a:extLst>
                <a:ext uri="{FF2B5EF4-FFF2-40B4-BE49-F238E27FC236}">
                  <a16:creationId xmlns:a16="http://schemas.microsoft.com/office/drawing/2014/main" id="{1B3383FF-F01F-E708-11E9-EC3CB10974E3}"/>
                </a:ext>
              </a:extLst>
            </p:cNvPr>
            <p:cNvSpPr txBox="1"/>
            <p:nvPr/>
          </p:nvSpPr>
          <p:spPr>
            <a:xfrm>
              <a:off x="2007869" y="3743016"/>
              <a:ext cx="1263117"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2C2C2C"/>
                  </a:solidFill>
                  <a:effectLst/>
                  <a:uLnTx/>
                  <a:uFillTx/>
                  <a:latin typeface="+mn-ea"/>
                </a:rPr>
                <a:t>本人</a:t>
              </a:r>
              <a:endParaRPr lang="en-US" altLang="ja-JP" sz="2400" b="1" i="0" u="sng" strike="noStrike" kern="1200" cap="none" spc="0" normalizeH="0" baseline="0" noProof="0" dirty="0">
                <a:ln>
                  <a:noFill/>
                </a:ln>
                <a:solidFill>
                  <a:srgbClr val="2C2C2C"/>
                </a:solidFill>
                <a:effectLst/>
                <a:uLnTx/>
                <a:uFillTx/>
                <a:latin typeface="+mn-ea"/>
              </a:endParaRPr>
            </a:p>
          </p:txBody>
        </p:sp>
      </p:grpSp>
      <p:grpSp>
        <p:nvGrpSpPr>
          <p:cNvPr id="5" name="グループ化 4">
            <a:extLst>
              <a:ext uri="{FF2B5EF4-FFF2-40B4-BE49-F238E27FC236}">
                <a16:creationId xmlns:a16="http://schemas.microsoft.com/office/drawing/2014/main" id="{75F65F80-136C-0866-F8FA-351FFF3A3411}"/>
              </a:ext>
            </a:extLst>
          </p:cNvPr>
          <p:cNvGrpSpPr/>
          <p:nvPr/>
        </p:nvGrpSpPr>
        <p:grpSpPr>
          <a:xfrm>
            <a:off x="1640632" y="2788754"/>
            <a:ext cx="897125" cy="819395"/>
            <a:chOff x="1974059" y="3414822"/>
            <a:chExt cx="897125" cy="819395"/>
          </a:xfrm>
        </p:grpSpPr>
        <p:sp>
          <p:nvSpPr>
            <p:cNvPr id="6" name="楕円 5">
              <a:extLst>
                <a:ext uri="{FF2B5EF4-FFF2-40B4-BE49-F238E27FC236}">
                  <a16:creationId xmlns:a16="http://schemas.microsoft.com/office/drawing/2014/main" id="{36A4F092-0928-F98A-E7F6-EA6C2E70E741}"/>
                </a:ext>
              </a:extLst>
            </p:cNvPr>
            <p:cNvSpPr/>
            <p:nvPr/>
          </p:nvSpPr>
          <p:spPr>
            <a:xfrm>
              <a:off x="2007870" y="3414822"/>
              <a:ext cx="830286" cy="819395"/>
            </a:xfrm>
            <a:prstGeom prst="ellipse">
              <a:avLst/>
            </a:prstGeom>
            <a:solidFill>
              <a:srgbClr val="A7FB85">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7" name="テキスト ボックス 6">
              <a:extLst>
                <a:ext uri="{FF2B5EF4-FFF2-40B4-BE49-F238E27FC236}">
                  <a16:creationId xmlns:a16="http://schemas.microsoft.com/office/drawing/2014/main" id="{45110B1D-E07F-6455-E873-8EEAB28EBB56}"/>
                </a:ext>
              </a:extLst>
            </p:cNvPr>
            <p:cNvSpPr txBox="1"/>
            <p:nvPr/>
          </p:nvSpPr>
          <p:spPr>
            <a:xfrm>
              <a:off x="1974059" y="3658153"/>
              <a:ext cx="897125" cy="30777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2C2C2C"/>
                  </a:solidFill>
                  <a:effectLst/>
                  <a:uLnTx/>
                  <a:uFillTx/>
                  <a:latin typeface="+mn-ea"/>
                </a:rPr>
                <a:t>ともだち</a:t>
              </a:r>
              <a:endParaRPr lang="en-US" altLang="ja-JP" sz="1400" b="1" i="0" u="sng" strike="noStrike" kern="1200" cap="none" spc="0" normalizeH="0" baseline="0" noProof="0" dirty="0">
                <a:ln>
                  <a:noFill/>
                </a:ln>
                <a:solidFill>
                  <a:srgbClr val="2C2C2C"/>
                </a:solidFill>
                <a:effectLst/>
                <a:uLnTx/>
                <a:uFillTx/>
                <a:latin typeface="+mn-ea"/>
              </a:endParaRPr>
            </a:p>
          </p:txBody>
        </p:sp>
      </p:grpSp>
      <p:grpSp>
        <p:nvGrpSpPr>
          <p:cNvPr id="8" name="グループ化 7">
            <a:extLst>
              <a:ext uri="{FF2B5EF4-FFF2-40B4-BE49-F238E27FC236}">
                <a16:creationId xmlns:a16="http://schemas.microsoft.com/office/drawing/2014/main" id="{99875256-6519-8B90-5726-4B23494D4AB4}"/>
              </a:ext>
            </a:extLst>
          </p:cNvPr>
          <p:cNvGrpSpPr/>
          <p:nvPr/>
        </p:nvGrpSpPr>
        <p:grpSpPr>
          <a:xfrm>
            <a:off x="1456936" y="3556764"/>
            <a:ext cx="897125" cy="819395"/>
            <a:chOff x="1974059" y="3414822"/>
            <a:chExt cx="897125" cy="819395"/>
          </a:xfrm>
        </p:grpSpPr>
        <p:sp>
          <p:nvSpPr>
            <p:cNvPr id="9" name="楕円 8">
              <a:extLst>
                <a:ext uri="{FF2B5EF4-FFF2-40B4-BE49-F238E27FC236}">
                  <a16:creationId xmlns:a16="http://schemas.microsoft.com/office/drawing/2014/main" id="{510508BE-10BE-E676-8F0D-9489CDD9213C}"/>
                </a:ext>
              </a:extLst>
            </p:cNvPr>
            <p:cNvSpPr/>
            <p:nvPr/>
          </p:nvSpPr>
          <p:spPr>
            <a:xfrm>
              <a:off x="2007870" y="3414822"/>
              <a:ext cx="830286" cy="819395"/>
            </a:xfrm>
            <a:prstGeom prst="ellipse">
              <a:avLst/>
            </a:prstGeom>
            <a:solidFill>
              <a:srgbClr val="A7FB85">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10" name="テキスト ボックス 9">
              <a:extLst>
                <a:ext uri="{FF2B5EF4-FFF2-40B4-BE49-F238E27FC236}">
                  <a16:creationId xmlns:a16="http://schemas.microsoft.com/office/drawing/2014/main" id="{9B73FEF4-3B86-A154-F0E8-5574DC47D6C5}"/>
                </a:ext>
              </a:extLst>
            </p:cNvPr>
            <p:cNvSpPr txBox="1"/>
            <p:nvPr/>
          </p:nvSpPr>
          <p:spPr>
            <a:xfrm>
              <a:off x="1974059" y="3658153"/>
              <a:ext cx="897125" cy="30777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2C2C2C"/>
                  </a:solidFill>
                  <a:effectLst/>
                  <a:uLnTx/>
                  <a:uFillTx/>
                  <a:latin typeface="+mn-ea"/>
                </a:rPr>
                <a:t>ともだち</a:t>
              </a:r>
              <a:endParaRPr lang="en-US" altLang="ja-JP" sz="1400" b="1" i="0" u="sng" strike="noStrike" kern="1200" cap="none" spc="0" normalizeH="0" baseline="0" noProof="0" dirty="0">
                <a:ln>
                  <a:noFill/>
                </a:ln>
                <a:solidFill>
                  <a:srgbClr val="2C2C2C"/>
                </a:solidFill>
                <a:effectLst/>
                <a:uLnTx/>
                <a:uFillTx/>
                <a:latin typeface="+mn-ea"/>
              </a:endParaRPr>
            </a:p>
          </p:txBody>
        </p:sp>
      </p:grpSp>
      <p:grpSp>
        <p:nvGrpSpPr>
          <p:cNvPr id="12" name="グループ化 11">
            <a:extLst>
              <a:ext uri="{FF2B5EF4-FFF2-40B4-BE49-F238E27FC236}">
                <a16:creationId xmlns:a16="http://schemas.microsoft.com/office/drawing/2014/main" id="{7D2CA55A-8B6C-7393-0C3E-63CEAAE4C04C}"/>
              </a:ext>
            </a:extLst>
          </p:cNvPr>
          <p:cNvGrpSpPr/>
          <p:nvPr/>
        </p:nvGrpSpPr>
        <p:grpSpPr>
          <a:xfrm>
            <a:off x="2305301" y="3619763"/>
            <a:ext cx="897125" cy="819395"/>
            <a:chOff x="1974059" y="3414822"/>
            <a:chExt cx="897125" cy="819395"/>
          </a:xfrm>
        </p:grpSpPr>
        <p:sp>
          <p:nvSpPr>
            <p:cNvPr id="13" name="楕円 12">
              <a:extLst>
                <a:ext uri="{FF2B5EF4-FFF2-40B4-BE49-F238E27FC236}">
                  <a16:creationId xmlns:a16="http://schemas.microsoft.com/office/drawing/2014/main" id="{D6639CBE-0B2B-B75F-BBB0-57E7E73586CD}"/>
                </a:ext>
              </a:extLst>
            </p:cNvPr>
            <p:cNvSpPr/>
            <p:nvPr/>
          </p:nvSpPr>
          <p:spPr>
            <a:xfrm>
              <a:off x="2007870" y="3414822"/>
              <a:ext cx="830286" cy="819395"/>
            </a:xfrm>
            <a:prstGeom prst="ellipse">
              <a:avLst/>
            </a:prstGeom>
            <a:solidFill>
              <a:srgbClr val="A7FB85">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15" name="テキスト ボックス 14">
              <a:extLst>
                <a:ext uri="{FF2B5EF4-FFF2-40B4-BE49-F238E27FC236}">
                  <a16:creationId xmlns:a16="http://schemas.microsoft.com/office/drawing/2014/main" id="{74D225A7-E445-1691-31AF-E73B48EDC0A0}"/>
                </a:ext>
              </a:extLst>
            </p:cNvPr>
            <p:cNvSpPr txBox="1"/>
            <p:nvPr/>
          </p:nvSpPr>
          <p:spPr>
            <a:xfrm>
              <a:off x="1974059" y="3658153"/>
              <a:ext cx="897125" cy="30777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2C2C2C"/>
                  </a:solidFill>
                  <a:effectLst/>
                  <a:uLnTx/>
                  <a:uFillTx/>
                  <a:latin typeface="+mn-ea"/>
                </a:rPr>
                <a:t>ともだち</a:t>
              </a:r>
              <a:endParaRPr lang="en-US" altLang="ja-JP" sz="1400" b="1" i="0" u="sng" strike="noStrike" kern="1200" cap="none" spc="0" normalizeH="0" baseline="0" noProof="0" dirty="0">
                <a:ln>
                  <a:noFill/>
                </a:ln>
                <a:solidFill>
                  <a:srgbClr val="2C2C2C"/>
                </a:solidFill>
                <a:effectLst/>
                <a:uLnTx/>
                <a:uFillTx/>
                <a:latin typeface="+mn-ea"/>
              </a:endParaRPr>
            </a:p>
          </p:txBody>
        </p:sp>
      </p:grpSp>
      <p:grpSp>
        <p:nvGrpSpPr>
          <p:cNvPr id="16" name="グループ化 15">
            <a:extLst>
              <a:ext uri="{FF2B5EF4-FFF2-40B4-BE49-F238E27FC236}">
                <a16:creationId xmlns:a16="http://schemas.microsoft.com/office/drawing/2014/main" id="{1B13E2C8-9958-680B-AE30-3781F7AB01D6}"/>
              </a:ext>
            </a:extLst>
          </p:cNvPr>
          <p:cNvGrpSpPr/>
          <p:nvPr/>
        </p:nvGrpSpPr>
        <p:grpSpPr>
          <a:xfrm>
            <a:off x="2424865" y="2861210"/>
            <a:ext cx="897125" cy="819395"/>
            <a:chOff x="1974059" y="3414822"/>
            <a:chExt cx="897125" cy="819395"/>
          </a:xfrm>
        </p:grpSpPr>
        <p:sp>
          <p:nvSpPr>
            <p:cNvPr id="17" name="楕円 16">
              <a:extLst>
                <a:ext uri="{FF2B5EF4-FFF2-40B4-BE49-F238E27FC236}">
                  <a16:creationId xmlns:a16="http://schemas.microsoft.com/office/drawing/2014/main" id="{732950F4-9858-7AF0-5B93-0C0FE5E13E55}"/>
                </a:ext>
              </a:extLst>
            </p:cNvPr>
            <p:cNvSpPr/>
            <p:nvPr/>
          </p:nvSpPr>
          <p:spPr>
            <a:xfrm>
              <a:off x="2007870" y="3414822"/>
              <a:ext cx="830286" cy="819395"/>
            </a:xfrm>
            <a:prstGeom prst="ellipse">
              <a:avLst/>
            </a:prstGeom>
            <a:solidFill>
              <a:srgbClr val="A7FB85">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18" name="テキスト ボックス 17">
              <a:extLst>
                <a:ext uri="{FF2B5EF4-FFF2-40B4-BE49-F238E27FC236}">
                  <a16:creationId xmlns:a16="http://schemas.microsoft.com/office/drawing/2014/main" id="{00E0BC5C-A791-6DB3-4A94-F71F75C4DF38}"/>
                </a:ext>
              </a:extLst>
            </p:cNvPr>
            <p:cNvSpPr txBox="1"/>
            <p:nvPr/>
          </p:nvSpPr>
          <p:spPr>
            <a:xfrm>
              <a:off x="1974059" y="3658153"/>
              <a:ext cx="897125" cy="30777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2C2C2C"/>
                  </a:solidFill>
                  <a:effectLst/>
                  <a:uLnTx/>
                  <a:uFillTx/>
                  <a:latin typeface="+mn-ea"/>
                </a:rPr>
                <a:t>ともだち</a:t>
              </a:r>
              <a:endParaRPr lang="en-US" altLang="ja-JP" sz="1400" b="1" i="0" u="sng" strike="noStrike" kern="1200" cap="none" spc="0" normalizeH="0" baseline="0" noProof="0" dirty="0">
                <a:ln>
                  <a:noFill/>
                </a:ln>
                <a:solidFill>
                  <a:srgbClr val="2C2C2C"/>
                </a:solidFill>
                <a:effectLst/>
                <a:uLnTx/>
                <a:uFillTx/>
                <a:latin typeface="+mn-ea"/>
              </a:endParaRPr>
            </a:p>
          </p:txBody>
        </p:sp>
      </p:grpSp>
      <p:grpSp>
        <p:nvGrpSpPr>
          <p:cNvPr id="19" name="グループ化 18">
            <a:extLst>
              <a:ext uri="{FF2B5EF4-FFF2-40B4-BE49-F238E27FC236}">
                <a16:creationId xmlns:a16="http://schemas.microsoft.com/office/drawing/2014/main" id="{77281F01-255D-974E-12DB-F4B1E09C9AF1}"/>
              </a:ext>
            </a:extLst>
          </p:cNvPr>
          <p:cNvGrpSpPr/>
          <p:nvPr/>
        </p:nvGrpSpPr>
        <p:grpSpPr>
          <a:xfrm>
            <a:off x="1752906" y="4258827"/>
            <a:ext cx="897125" cy="819395"/>
            <a:chOff x="1974059" y="3414822"/>
            <a:chExt cx="897125" cy="819395"/>
          </a:xfrm>
        </p:grpSpPr>
        <p:sp>
          <p:nvSpPr>
            <p:cNvPr id="20" name="楕円 19">
              <a:extLst>
                <a:ext uri="{FF2B5EF4-FFF2-40B4-BE49-F238E27FC236}">
                  <a16:creationId xmlns:a16="http://schemas.microsoft.com/office/drawing/2014/main" id="{0EB32048-28FE-BA90-41D1-925A8159127A}"/>
                </a:ext>
              </a:extLst>
            </p:cNvPr>
            <p:cNvSpPr/>
            <p:nvPr/>
          </p:nvSpPr>
          <p:spPr>
            <a:xfrm>
              <a:off x="2007870" y="3414822"/>
              <a:ext cx="830286" cy="819395"/>
            </a:xfrm>
            <a:prstGeom prst="ellipse">
              <a:avLst/>
            </a:prstGeom>
            <a:solidFill>
              <a:srgbClr val="A7FB85">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21" name="テキスト ボックス 20">
              <a:extLst>
                <a:ext uri="{FF2B5EF4-FFF2-40B4-BE49-F238E27FC236}">
                  <a16:creationId xmlns:a16="http://schemas.microsoft.com/office/drawing/2014/main" id="{5B0CFCDE-EBD7-A935-E376-4E3420762E7C}"/>
                </a:ext>
              </a:extLst>
            </p:cNvPr>
            <p:cNvSpPr txBox="1"/>
            <p:nvPr/>
          </p:nvSpPr>
          <p:spPr>
            <a:xfrm>
              <a:off x="1974059" y="3658153"/>
              <a:ext cx="897125" cy="30777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2C2C2C"/>
                  </a:solidFill>
                  <a:effectLst/>
                  <a:uLnTx/>
                  <a:uFillTx/>
                  <a:latin typeface="+mn-ea"/>
                </a:rPr>
                <a:t>ともだち</a:t>
              </a:r>
              <a:endParaRPr lang="en-US" altLang="ja-JP" sz="1400" b="1" i="0" u="sng" strike="noStrike" kern="1200" cap="none" spc="0" normalizeH="0" baseline="0" noProof="0" dirty="0">
                <a:ln>
                  <a:noFill/>
                </a:ln>
                <a:solidFill>
                  <a:srgbClr val="2C2C2C"/>
                </a:solidFill>
                <a:effectLst/>
                <a:uLnTx/>
                <a:uFillTx/>
                <a:latin typeface="+mn-ea"/>
              </a:endParaRPr>
            </a:p>
          </p:txBody>
        </p:sp>
      </p:grpSp>
      <p:sp>
        <p:nvSpPr>
          <p:cNvPr id="22" name="四角形: 角を丸くする 21">
            <a:extLst>
              <a:ext uri="{FF2B5EF4-FFF2-40B4-BE49-F238E27FC236}">
                <a16:creationId xmlns:a16="http://schemas.microsoft.com/office/drawing/2014/main" id="{5C160410-19E1-65E5-ACD4-59311BA11957}"/>
              </a:ext>
            </a:extLst>
          </p:cNvPr>
          <p:cNvSpPr/>
          <p:nvPr/>
        </p:nvSpPr>
        <p:spPr>
          <a:xfrm>
            <a:off x="1280592" y="2788754"/>
            <a:ext cx="2160240" cy="2289468"/>
          </a:xfrm>
          <a:prstGeom prst="round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BB093575-D8E3-EE1C-7656-BBF58A090806}"/>
              </a:ext>
            </a:extLst>
          </p:cNvPr>
          <p:cNvSpPr txBox="1"/>
          <p:nvPr/>
        </p:nvSpPr>
        <p:spPr>
          <a:xfrm>
            <a:off x="473278" y="4242016"/>
            <a:ext cx="954107" cy="276999"/>
          </a:xfrm>
          <a:prstGeom prst="rect">
            <a:avLst/>
          </a:prstGeom>
          <a:noFill/>
        </p:spPr>
        <p:txBody>
          <a:bodyPr wrap="none" rtlCol="0">
            <a:spAutoFit/>
          </a:bodyPr>
          <a:lstStyle/>
          <a:p>
            <a:r>
              <a:rPr kumimoji="1" lang="ja-JP" altLang="en-US" sz="1200" dirty="0">
                <a:solidFill>
                  <a:schemeClr val="accent2"/>
                </a:solidFill>
              </a:rPr>
              <a:t>合理的配慮</a:t>
            </a:r>
          </a:p>
        </p:txBody>
      </p:sp>
      <p:sp>
        <p:nvSpPr>
          <p:cNvPr id="24" name="テキスト ボックス 23">
            <a:extLst>
              <a:ext uri="{FF2B5EF4-FFF2-40B4-BE49-F238E27FC236}">
                <a16:creationId xmlns:a16="http://schemas.microsoft.com/office/drawing/2014/main" id="{7FA4FF58-9165-B956-99E2-EBF669960DF6}"/>
              </a:ext>
            </a:extLst>
          </p:cNvPr>
          <p:cNvSpPr txBox="1"/>
          <p:nvPr/>
        </p:nvSpPr>
        <p:spPr>
          <a:xfrm>
            <a:off x="1196161" y="5356079"/>
            <a:ext cx="1786066" cy="646331"/>
          </a:xfrm>
          <a:prstGeom prst="rect">
            <a:avLst/>
          </a:prstGeom>
          <a:noFill/>
        </p:spPr>
        <p:txBody>
          <a:bodyPr wrap="none" rtlCol="0">
            <a:spAutoFit/>
          </a:bodyPr>
          <a:lstStyle/>
          <a:p>
            <a:r>
              <a:rPr kumimoji="1" lang="ja-JP" altLang="en-US" dirty="0"/>
              <a:t>場所の共有のみ</a:t>
            </a:r>
            <a:endParaRPr kumimoji="1" lang="en-US" altLang="ja-JP" dirty="0"/>
          </a:p>
          <a:p>
            <a:r>
              <a:rPr lang="ja-JP" altLang="en-US" dirty="0"/>
              <a:t>時間の共有のみ</a:t>
            </a:r>
            <a:endParaRPr kumimoji="1" lang="ja-JP" altLang="en-US" dirty="0"/>
          </a:p>
        </p:txBody>
      </p:sp>
      <p:sp>
        <p:nvSpPr>
          <p:cNvPr id="25" name="矢印: 右 24">
            <a:extLst>
              <a:ext uri="{FF2B5EF4-FFF2-40B4-BE49-F238E27FC236}">
                <a16:creationId xmlns:a16="http://schemas.microsoft.com/office/drawing/2014/main" id="{F48F9F55-749A-D15A-F9DA-29C75FE8A562}"/>
              </a:ext>
            </a:extLst>
          </p:cNvPr>
          <p:cNvSpPr/>
          <p:nvPr/>
        </p:nvSpPr>
        <p:spPr>
          <a:xfrm>
            <a:off x="4016896" y="3356992"/>
            <a:ext cx="1080120" cy="750432"/>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E7F90354-804A-2E90-DEF8-26ABEC94D35D}"/>
              </a:ext>
            </a:extLst>
          </p:cNvPr>
          <p:cNvGrpSpPr/>
          <p:nvPr/>
        </p:nvGrpSpPr>
        <p:grpSpPr>
          <a:xfrm>
            <a:off x="5961112" y="3050963"/>
            <a:ext cx="1263117" cy="1209931"/>
            <a:chOff x="2007869" y="3414822"/>
            <a:chExt cx="1263117" cy="1209931"/>
          </a:xfrm>
        </p:grpSpPr>
        <p:sp>
          <p:nvSpPr>
            <p:cNvPr id="27" name="楕円 26">
              <a:extLst>
                <a:ext uri="{FF2B5EF4-FFF2-40B4-BE49-F238E27FC236}">
                  <a16:creationId xmlns:a16="http://schemas.microsoft.com/office/drawing/2014/main" id="{FFC6D1A9-0045-9C96-14D9-4911B338D4CE}"/>
                </a:ext>
              </a:extLst>
            </p:cNvPr>
            <p:cNvSpPr/>
            <p:nvPr/>
          </p:nvSpPr>
          <p:spPr>
            <a:xfrm>
              <a:off x="2007869" y="3414822"/>
              <a:ext cx="1263117" cy="1209931"/>
            </a:xfrm>
            <a:prstGeom prst="ellipse">
              <a:avLst/>
            </a:prstGeom>
            <a:solidFill>
              <a:srgbClr val="63F828">
                <a:alpha val="60000"/>
              </a:srgbClr>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sng" strike="noStrike" kern="1200" cap="none" spc="0" normalizeH="0" baseline="0" noProof="0" dirty="0">
                <a:ln>
                  <a:noFill/>
                </a:ln>
                <a:solidFill>
                  <a:srgbClr val="2C2C2C"/>
                </a:solidFill>
                <a:effectLst/>
                <a:uLnTx/>
                <a:uFillTx/>
                <a:latin typeface="+mn-ea"/>
                <a:cs typeface="+mn-cs"/>
              </a:endParaRPr>
            </a:p>
          </p:txBody>
        </p:sp>
        <p:sp>
          <p:nvSpPr>
            <p:cNvPr id="28" name="テキスト ボックス 27">
              <a:extLst>
                <a:ext uri="{FF2B5EF4-FFF2-40B4-BE49-F238E27FC236}">
                  <a16:creationId xmlns:a16="http://schemas.microsoft.com/office/drawing/2014/main" id="{F1815925-1D5F-3F94-D80E-E6B0434CEE6C}"/>
                </a:ext>
              </a:extLst>
            </p:cNvPr>
            <p:cNvSpPr txBox="1"/>
            <p:nvPr/>
          </p:nvSpPr>
          <p:spPr>
            <a:xfrm>
              <a:off x="2007869" y="3743016"/>
              <a:ext cx="1263117"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2C2C2C"/>
                  </a:solidFill>
                  <a:effectLst/>
                  <a:uLnTx/>
                  <a:uFillTx/>
                  <a:latin typeface="+mn-ea"/>
                </a:rPr>
                <a:t>本人</a:t>
              </a:r>
              <a:endParaRPr lang="en-US" altLang="ja-JP" sz="2400" b="1" i="0" u="sng" strike="noStrike" kern="1200" cap="none" spc="0" normalizeH="0" baseline="0" noProof="0" dirty="0">
                <a:ln>
                  <a:noFill/>
                </a:ln>
                <a:solidFill>
                  <a:srgbClr val="2C2C2C"/>
                </a:solidFill>
                <a:effectLst/>
                <a:uLnTx/>
                <a:uFillTx/>
                <a:latin typeface="+mn-ea"/>
              </a:endParaRPr>
            </a:p>
          </p:txBody>
        </p:sp>
      </p:grpSp>
      <p:grpSp>
        <p:nvGrpSpPr>
          <p:cNvPr id="32" name="グループ化 31">
            <a:extLst>
              <a:ext uri="{FF2B5EF4-FFF2-40B4-BE49-F238E27FC236}">
                <a16:creationId xmlns:a16="http://schemas.microsoft.com/office/drawing/2014/main" id="{9EB7D10D-195B-ABE9-2E89-C5EFF03A9656}"/>
              </a:ext>
            </a:extLst>
          </p:cNvPr>
          <p:cNvGrpSpPr/>
          <p:nvPr/>
        </p:nvGrpSpPr>
        <p:grpSpPr>
          <a:xfrm>
            <a:off x="6891253" y="3538984"/>
            <a:ext cx="1369211" cy="1239527"/>
            <a:chOff x="1974059" y="3414822"/>
            <a:chExt cx="897125" cy="819395"/>
          </a:xfrm>
        </p:grpSpPr>
        <p:sp>
          <p:nvSpPr>
            <p:cNvPr id="33" name="楕円 32">
              <a:extLst>
                <a:ext uri="{FF2B5EF4-FFF2-40B4-BE49-F238E27FC236}">
                  <a16:creationId xmlns:a16="http://schemas.microsoft.com/office/drawing/2014/main" id="{4D7D6A2B-211D-9C95-4CD7-C253D71C4D78}"/>
                </a:ext>
              </a:extLst>
            </p:cNvPr>
            <p:cNvSpPr/>
            <p:nvPr/>
          </p:nvSpPr>
          <p:spPr>
            <a:xfrm>
              <a:off x="2007870" y="3414822"/>
              <a:ext cx="830286" cy="819395"/>
            </a:xfrm>
            <a:prstGeom prst="ellipse">
              <a:avLst/>
            </a:prstGeom>
            <a:solidFill>
              <a:srgbClr val="73F93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i="0" u="sng" strike="noStrike" kern="1200" cap="none" spc="0" normalizeH="0" baseline="0" noProof="0" dirty="0">
                <a:ln>
                  <a:noFill/>
                </a:ln>
                <a:solidFill>
                  <a:srgbClr val="2C2C2C"/>
                </a:solidFill>
                <a:effectLst/>
                <a:uLnTx/>
                <a:uFillTx/>
                <a:latin typeface="+mn-ea"/>
                <a:cs typeface="+mn-cs"/>
              </a:endParaRPr>
            </a:p>
          </p:txBody>
        </p:sp>
        <p:sp>
          <p:nvSpPr>
            <p:cNvPr id="34" name="テキスト ボックス 33">
              <a:extLst>
                <a:ext uri="{FF2B5EF4-FFF2-40B4-BE49-F238E27FC236}">
                  <a16:creationId xmlns:a16="http://schemas.microsoft.com/office/drawing/2014/main" id="{A782A8E6-A7AD-6968-910C-144A5A1A21F3}"/>
                </a:ext>
              </a:extLst>
            </p:cNvPr>
            <p:cNvSpPr txBox="1"/>
            <p:nvPr/>
          </p:nvSpPr>
          <p:spPr>
            <a:xfrm>
              <a:off x="1974059" y="3658153"/>
              <a:ext cx="897125" cy="24414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2C2C2C"/>
                  </a:solidFill>
                  <a:effectLst/>
                  <a:uLnTx/>
                  <a:uFillTx/>
                  <a:latin typeface="+mn-ea"/>
                </a:rPr>
                <a:t>ともだち</a:t>
              </a:r>
              <a:endParaRPr lang="en-US" altLang="ja-JP" b="1" i="0" u="sng" strike="noStrike" kern="1200" cap="none" spc="0" normalizeH="0" baseline="0" noProof="0" dirty="0">
                <a:ln>
                  <a:noFill/>
                </a:ln>
                <a:solidFill>
                  <a:srgbClr val="2C2C2C"/>
                </a:solidFill>
                <a:effectLst/>
                <a:uLnTx/>
                <a:uFillTx/>
                <a:latin typeface="+mn-ea"/>
              </a:endParaRPr>
            </a:p>
          </p:txBody>
        </p:sp>
      </p:grpSp>
      <p:grpSp>
        <p:nvGrpSpPr>
          <p:cNvPr id="29" name="グループ化 28">
            <a:extLst>
              <a:ext uri="{FF2B5EF4-FFF2-40B4-BE49-F238E27FC236}">
                <a16:creationId xmlns:a16="http://schemas.microsoft.com/office/drawing/2014/main" id="{C851CD0F-6CE7-AB4D-2C43-572DEEF41243}"/>
              </a:ext>
            </a:extLst>
          </p:cNvPr>
          <p:cNvGrpSpPr/>
          <p:nvPr/>
        </p:nvGrpSpPr>
        <p:grpSpPr>
          <a:xfrm>
            <a:off x="6835333" y="2431199"/>
            <a:ext cx="1369211" cy="1239527"/>
            <a:chOff x="1974059" y="3414822"/>
            <a:chExt cx="897125" cy="819395"/>
          </a:xfrm>
        </p:grpSpPr>
        <p:sp>
          <p:nvSpPr>
            <p:cNvPr id="30" name="楕円 29">
              <a:extLst>
                <a:ext uri="{FF2B5EF4-FFF2-40B4-BE49-F238E27FC236}">
                  <a16:creationId xmlns:a16="http://schemas.microsoft.com/office/drawing/2014/main" id="{43B876FE-0BBA-652B-884C-FA934C02A81F}"/>
                </a:ext>
              </a:extLst>
            </p:cNvPr>
            <p:cNvSpPr/>
            <p:nvPr/>
          </p:nvSpPr>
          <p:spPr>
            <a:xfrm>
              <a:off x="2007870" y="3414822"/>
              <a:ext cx="830286" cy="819395"/>
            </a:xfrm>
            <a:prstGeom prst="ellipse">
              <a:avLst/>
            </a:prstGeom>
            <a:solidFill>
              <a:srgbClr val="73F93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i="0" u="sng" strike="noStrike" kern="1200" cap="none" spc="0" normalizeH="0" baseline="0" noProof="0" dirty="0">
                <a:ln>
                  <a:noFill/>
                </a:ln>
                <a:solidFill>
                  <a:srgbClr val="2C2C2C"/>
                </a:solidFill>
                <a:effectLst/>
                <a:uLnTx/>
                <a:uFillTx/>
                <a:latin typeface="+mn-ea"/>
                <a:cs typeface="+mn-cs"/>
              </a:endParaRPr>
            </a:p>
          </p:txBody>
        </p:sp>
        <p:sp>
          <p:nvSpPr>
            <p:cNvPr id="31" name="テキスト ボックス 30">
              <a:extLst>
                <a:ext uri="{FF2B5EF4-FFF2-40B4-BE49-F238E27FC236}">
                  <a16:creationId xmlns:a16="http://schemas.microsoft.com/office/drawing/2014/main" id="{EFDA726C-A1DF-E179-E921-C633DD03020D}"/>
                </a:ext>
              </a:extLst>
            </p:cNvPr>
            <p:cNvSpPr txBox="1"/>
            <p:nvPr/>
          </p:nvSpPr>
          <p:spPr>
            <a:xfrm>
              <a:off x="1974059" y="3658153"/>
              <a:ext cx="897125" cy="24414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2C2C2C"/>
                  </a:solidFill>
                  <a:effectLst/>
                  <a:uLnTx/>
                  <a:uFillTx/>
                  <a:latin typeface="+mn-ea"/>
                </a:rPr>
                <a:t>ともだち</a:t>
              </a:r>
              <a:endParaRPr lang="en-US" altLang="ja-JP" b="1" i="0" u="sng" strike="noStrike" kern="1200" cap="none" spc="0" normalizeH="0" baseline="0" noProof="0" dirty="0">
                <a:ln>
                  <a:noFill/>
                </a:ln>
                <a:solidFill>
                  <a:srgbClr val="2C2C2C"/>
                </a:solidFill>
                <a:effectLst/>
                <a:uLnTx/>
                <a:uFillTx/>
                <a:latin typeface="+mn-ea"/>
              </a:endParaRPr>
            </a:p>
          </p:txBody>
        </p:sp>
      </p:grpSp>
      <p:grpSp>
        <p:nvGrpSpPr>
          <p:cNvPr id="35" name="グループ化 34">
            <a:extLst>
              <a:ext uri="{FF2B5EF4-FFF2-40B4-BE49-F238E27FC236}">
                <a16:creationId xmlns:a16="http://schemas.microsoft.com/office/drawing/2014/main" id="{5F4931C9-7518-B9BD-0A68-743537E3A834}"/>
              </a:ext>
            </a:extLst>
          </p:cNvPr>
          <p:cNvGrpSpPr/>
          <p:nvPr/>
        </p:nvGrpSpPr>
        <p:grpSpPr>
          <a:xfrm>
            <a:off x="7921925" y="3638641"/>
            <a:ext cx="1369211" cy="1239527"/>
            <a:chOff x="1974059" y="3414822"/>
            <a:chExt cx="897125" cy="819395"/>
          </a:xfrm>
        </p:grpSpPr>
        <p:sp>
          <p:nvSpPr>
            <p:cNvPr id="36" name="楕円 35">
              <a:extLst>
                <a:ext uri="{FF2B5EF4-FFF2-40B4-BE49-F238E27FC236}">
                  <a16:creationId xmlns:a16="http://schemas.microsoft.com/office/drawing/2014/main" id="{1C9CF243-DBC1-704A-7E7F-99187805DB43}"/>
                </a:ext>
              </a:extLst>
            </p:cNvPr>
            <p:cNvSpPr/>
            <p:nvPr/>
          </p:nvSpPr>
          <p:spPr>
            <a:xfrm>
              <a:off x="2007870" y="3414822"/>
              <a:ext cx="830286" cy="819395"/>
            </a:xfrm>
            <a:prstGeom prst="ellipse">
              <a:avLst/>
            </a:prstGeom>
            <a:solidFill>
              <a:srgbClr val="73F93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i="0" u="sng" strike="noStrike" kern="1200" cap="none" spc="0" normalizeH="0" baseline="0" noProof="0" dirty="0">
                <a:ln>
                  <a:noFill/>
                </a:ln>
                <a:solidFill>
                  <a:srgbClr val="2C2C2C"/>
                </a:solidFill>
                <a:effectLst/>
                <a:uLnTx/>
                <a:uFillTx/>
                <a:latin typeface="+mn-ea"/>
                <a:cs typeface="+mn-cs"/>
              </a:endParaRPr>
            </a:p>
          </p:txBody>
        </p:sp>
        <p:sp>
          <p:nvSpPr>
            <p:cNvPr id="37" name="テキスト ボックス 36">
              <a:extLst>
                <a:ext uri="{FF2B5EF4-FFF2-40B4-BE49-F238E27FC236}">
                  <a16:creationId xmlns:a16="http://schemas.microsoft.com/office/drawing/2014/main" id="{30E08D7C-E35F-6415-2ED7-4FB1FC36DAAF}"/>
                </a:ext>
              </a:extLst>
            </p:cNvPr>
            <p:cNvSpPr txBox="1"/>
            <p:nvPr/>
          </p:nvSpPr>
          <p:spPr>
            <a:xfrm>
              <a:off x="1974059" y="3658153"/>
              <a:ext cx="897125" cy="24414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2C2C2C"/>
                  </a:solidFill>
                  <a:effectLst/>
                  <a:uLnTx/>
                  <a:uFillTx/>
                  <a:latin typeface="+mn-ea"/>
                </a:rPr>
                <a:t>ともだち</a:t>
              </a:r>
              <a:endParaRPr lang="en-US" altLang="ja-JP" b="1" i="0" u="sng" strike="noStrike" kern="1200" cap="none" spc="0" normalizeH="0" baseline="0" noProof="0" dirty="0">
                <a:ln>
                  <a:noFill/>
                </a:ln>
                <a:solidFill>
                  <a:srgbClr val="2C2C2C"/>
                </a:solidFill>
                <a:effectLst/>
                <a:uLnTx/>
                <a:uFillTx/>
                <a:latin typeface="+mn-ea"/>
              </a:endParaRPr>
            </a:p>
          </p:txBody>
        </p:sp>
      </p:grpSp>
      <p:grpSp>
        <p:nvGrpSpPr>
          <p:cNvPr id="38" name="グループ化 37">
            <a:extLst>
              <a:ext uri="{FF2B5EF4-FFF2-40B4-BE49-F238E27FC236}">
                <a16:creationId xmlns:a16="http://schemas.microsoft.com/office/drawing/2014/main" id="{33C0601F-3C51-941F-E6BE-A3E8B157798D}"/>
              </a:ext>
            </a:extLst>
          </p:cNvPr>
          <p:cNvGrpSpPr/>
          <p:nvPr/>
        </p:nvGrpSpPr>
        <p:grpSpPr>
          <a:xfrm>
            <a:off x="8041489" y="2880088"/>
            <a:ext cx="1369211" cy="1239527"/>
            <a:chOff x="1974059" y="3414822"/>
            <a:chExt cx="897125" cy="819395"/>
          </a:xfrm>
        </p:grpSpPr>
        <p:sp>
          <p:nvSpPr>
            <p:cNvPr id="39" name="楕円 38">
              <a:extLst>
                <a:ext uri="{FF2B5EF4-FFF2-40B4-BE49-F238E27FC236}">
                  <a16:creationId xmlns:a16="http://schemas.microsoft.com/office/drawing/2014/main" id="{F2851EC3-0AF3-F77B-D376-9F0407EB8681}"/>
                </a:ext>
              </a:extLst>
            </p:cNvPr>
            <p:cNvSpPr/>
            <p:nvPr/>
          </p:nvSpPr>
          <p:spPr>
            <a:xfrm>
              <a:off x="2007870" y="3414822"/>
              <a:ext cx="830286" cy="819395"/>
            </a:xfrm>
            <a:prstGeom prst="ellipse">
              <a:avLst/>
            </a:prstGeom>
            <a:solidFill>
              <a:srgbClr val="73F93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i="0" u="sng" strike="noStrike" kern="1200" cap="none" spc="0" normalizeH="0" baseline="0" noProof="0" dirty="0">
                <a:ln>
                  <a:noFill/>
                </a:ln>
                <a:solidFill>
                  <a:srgbClr val="2C2C2C"/>
                </a:solidFill>
                <a:effectLst/>
                <a:uLnTx/>
                <a:uFillTx/>
                <a:latin typeface="+mn-ea"/>
                <a:cs typeface="+mn-cs"/>
              </a:endParaRPr>
            </a:p>
          </p:txBody>
        </p:sp>
        <p:sp>
          <p:nvSpPr>
            <p:cNvPr id="40" name="テキスト ボックス 39">
              <a:extLst>
                <a:ext uri="{FF2B5EF4-FFF2-40B4-BE49-F238E27FC236}">
                  <a16:creationId xmlns:a16="http://schemas.microsoft.com/office/drawing/2014/main" id="{09AE6CA5-5440-FAD3-7177-D5978A912819}"/>
                </a:ext>
              </a:extLst>
            </p:cNvPr>
            <p:cNvSpPr txBox="1"/>
            <p:nvPr/>
          </p:nvSpPr>
          <p:spPr>
            <a:xfrm>
              <a:off x="1974059" y="3658153"/>
              <a:ext cx="897125" cy="24414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2C2C2C"/>
                  </a:solidFill>
                  <a:effectLst/>
                  <a:uLnTx/>
                  <a:uFillTx/>
                  <a:latin typeface="+mn-ea"/>
                </a:rPr>
                <a:t>ともだち</a:t>
              </a:r>
              <a:endParaRPr lang="en-US" altLang="ja-JP" b="1" i="0" u="sng" strike="noStrike" kern="1200" cap="none" spc="0" normalizeH="0" baseline="0" noProof="0" dirty="0">
                <a:ln>
                  <a:noFill/>
                </a:ln>
                <a:solidFill>
                  <a:srgbClr val="2C2C2C"/>
                </a:solidFill>
                <a:effectLst/>
                <a:uLnTx/>
                <a:uFillTx/>
                <a:latin typeface="+mn-ea"/>
              </a:endParaRPr>
            </a:p>
          </p:txBody>
        </p:sp>
      </p:grpSp>
      <p:grpSp>
        <p:nvGrpSpPr>
          <p:cNvPr id="41" name="グループ化 40">
            <a:extLst>
              <a:ext uri="{FF2B5EF4-FFF2-40B4-BE49-F238E27FC236}">
                <a16:creationId xmlns:a16="http://schemas.microsoft.com/office/drawing/2014/main" id="{D69EC0BC-3038-4C56-19DB-5CD3F3BE6A20}"/>
              </a:ext>
            </a:extLst>
          </p:cNvPr>
          <p:cNvGrpSpPr/>
          <p:nvPr/>
        </p:nvGrpSpPr>
        <p:grpSpPr>
          <a:xfrm>
            <a:off x="6498817" y="4409797"/>
            <a:ext cx="1369211" cy="1239527"/>
            <a:chOff x="1974059" y="3414822"/>
            <a:chExt cx="897125" cy="819395"/>
          </a:xfrm>
        </p:grpSpPr>
        <p:sp>
          <p:nvSpPr>
            <p:cNvPr id="42" name="楕円 41">
              <a:extLst>
                <a:ext uri="{FF2B5EF4-FFF2-40B4-BE49-F238E27FC236}">
                  <a16:creationId xmlns:a16="http://schemas.microsoft.com/office/drawing/2014/main" id="{5FD14BBC-65DB-0C69-9B4F-022B53AC924F}"/>
                </a:ext>
              </a:extLst>
            </p:cNvPr>
            <p:cNvSpPr/>
            <p:nvPr/>
          </p:nvSpPr>
          <p:spPr>
            <a:xfrm>
              <a:off x="2007870" y="3414822"/>
              <a:ext cx="830286" cy="819395"/>
            </a:xfrm>
            <a:prstGeom prst="ellipse">
              <a:avLst/>
            </a:prstGeom>
            <a:solidFill>
              <a:srgbClr val="73F93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i="0" u="sng" strike="noStrike" kern="1200" cap="none" spc="0" normalizeH="0" baseline="0" noProof="0" dirty="0">
                <a:ln>
                  <a:noFill/>
                </a:ln>
                <a:solidFill>
                  <a:srgbClr val="2C2C2C"/>
                </a:solidFill>
                <a:effectLst/>
                <a:uLnTx/>
                <a:uFillTx/>
                <a:latin typeface="+mn-ea"/>
                <a:cs typeface="+mn-cs"/>
              </a:endParaRPr>
            </a:p>
          </p:txBody>
        </p:sp>
        <p:sp>
          <p:nvSpPr>
            <p:cNvPr id="43" name="テキスト ボックス 42">
              <a:extLst>
                <a:ext uri="{FF2B5EF4-FFF2-40B4-BE49-F238E27FC236}">
                  <a16:creationId xmlns:a16="http://schemas.microsoft.com/office/drawing/2014/main" id="{7EC4A6C4-7B51-819B-36A2-902331E502B3}"/>
                </a:ext>
              </a:extLst>
            </p:cNvPr>
            <p:cNvSpPr txBox="1"/>
            <p:nvPr/>
          </p:nvSpPr>
          <p:spPr>
            <a:xfrm>
              <a:off x="1974059" y="3658153"/>
              <a:ext cx="897125" cy="24414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2C2C2C"/>
                  </a:solidFill>
                  <a:effectLst/>
                  <a:uLnTx/>
                  <a:uFillTx/>
                  <a:latin typeface="+mn-ea"/>
                </a:rPr>
                <a:t>ともだち</a:t>
              </a:r>
              <a:endParaRPr lang="en-US" altLang="ja-JP" b="1" i="0" u="sng" strike="noStrike" kern="1200" cap="none" spc="0" normalizeH="0" baseline="0" noProof="0" dirty="0">
                <a:ln>
                  <a:noFill/>
                </a:ln>
                <a:solidFill>
                  <a:srgbClr val="2C2C2C"/>
                </a:solidFill>
                <a:effectLst/>
                <a:uLnTx/>
                <a:uFillTx/>
                <a:latin typeface="+mn-ea"/>
              </a:endParaRPr>
            </a:p>
          </p:txBody>
        </p:sp>
      </p:grpSp>
      <p:sp>
        <p:nvSpPr>
          <p:cNvPr id="44" name="四角形: 角を丸くする 43">
            <a:extLst>
              <a:ext uri="{FF2B5EF4-FFF2-40B4-BE49-F238E27FC236}">
                <a16:creationId xmlns:a16="http://schemas.microsoft.com/office/drawing/2014/main" id="{A95C6A99-CC91-F475-25CA-B865A881B5A7}"/>
              </a:ext>
            </a:extLst>
          </p:cNvPr>
          <p:cNvSpPr/>
          <p:nvPr/>
        </p:nvSpPr>
        <p:spPr>
          <a:xfrm>
            <a:off x="5745088" y="2440944"/>
            <a:ext cx="3665612" cy="3259088"/>
          </a:xfrm>
          <a:prstGeom prst="round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5F051F16-4E6D-F471-1352-ADB1C3F3A36C}"/>
              </a:ext>
            </a:extLst>
          </p:cNvPr>
          <p:cNvSpPr txBox="1"/>
          <p:nvPr/>
        </p:nvSpPr>
        <p:spPr>
          <a:xfrm>
            <a:off x="5996051" y="2731479"/>
            <a:ext cx="954107" cy="276999"/>
          </a:xfrm>
          <a:prstGeom prst="rect">
            <a:avLst/>
          </a:prstGeom>
          <a:noFill/>
        </p:spPr>
        <p:txBody>
          <a:bodyPr wrap="none" rtlCol="0">
            <a:spAutoFit/>
          </a:bodyPr>
          <a:lstStyle/>
          <a:p>
            <a:r>
              <a:rPr kumimoji="1" lang="ja-JP" altLang="en-US" sz="1200" dirty="0">
                <a:solidFill>
                  <a:schemeClr val="accent2"/>
                </a:solidFill>
              </a:rPr>
              <a:t>合理的配慮</a:t>
            </a:r>
          </a:p>
        </p:txBody>
      </p:sp>
      <p:sp>
        <p:nvSpPr>
          <p:cNvPr id="46" name="テキスト ボックス 45">
            <a:extLst>
              <a:ext uri="{FF2B5EF4-FFF2-40B4-BE49-F238E27FC236}">
                <a16:creationId xmlns:a16="http://schemas.microsoft.com/office/drawing/2014/main" id="{75DB5564-BBCF-52FE-31B2-7BA98BCB45AD}"/>
              </a:ext>
            </a:extLst>
          </p:cNvPr>
          <p:cNvSpPr txBox="1"/>
          <p:nvPr/>
        </p:nvSpPr>
        <p:spPr>
          <a:xfrm>
            <a:off x="6244513" y="5700032"/>
            <a:ext cx="2614818" cy="646331"/>
          </a:xfrm>
          <a:prstGeom prst="rect">
            <a:avLst/>
          </a:prstGeom>
          <a:noFill/>
        </p:spPr>
        <p:txBody>
          <a:bodyPr wrap="none" rtlCol="0">
            <a:spAutoFit/>
          </a:bodyPr>
          <a:lstStyle/>
          <a:p>
            <a:r>
              <a:rPr kumimoji="1" lang="ja-JP" altLang="en-US" dirty="0"/>
              <a:t>場所と時間と経験の共有</a:t>
            </a:r>
            <a:endParaRPr kumimoji="1" lang="en-US" altLang="ja-JP" dirty="0"/>
          </a:p>
          <a:p>
            <a:r>
              <a:rPr kumimoji="1" lang="ja-JP" altLang="en-US" dirty="0"/>
              <a:t>心の交流</a:t>
            </a:r>
          </a:p>
        </p:txBody>
      </p:sp>
      <p:sp>
        <p:nvSpPr>
          <p:cNvPr id="47" name="テキスト ボックス 46">
            <a:extLst>
              <a:ext uri="{FF2B5EF4-FFF2-40B4-BE49-F238E27FC236}">
                <a16:creationId xmlns:a16="http://schemas.microsoft.com/office/drawing/2014/main" id="{0D7CF0E2-2E6F-9FC8-F51D-EFF93173CC39}"/>
              </a:ext>
            </a:extLst>
          </p:cNvPr>
          <p:cNvSpPr txBox="1"/>
          <p:nvPr/>
        </p:nvSpPr>
        <p:spPr>
          <a:xfrm>
            <a:off x="9024950" y="2383299"/>
            <a:ext cx="636713" cy="738664"/>
          </a:xfrm>
          <a:prstGeom prst="rect">
            <a:avLst/>
          </a:prstGeom>
          <a:noFill/>
        </p:spPr>
        <p:txBody>
          <a:bodyPr wrap="none" rtlCol="0">
            <a:spAutoFit/>
          </a:bodyPr>
          <a:lstStyle/>
          <a:p>
            <a:r>
              <a:rPr lang="ja-JP" altLang="en-US" sz="1400" dirty="0"/>
              <a:t>クラス</a:t>
            </a:r>
            <a:endParaRPr lang="en-US" altLang="ja-JP" sz="1400" dirty="0"/>
          </a:p>
          <a:p>
            <a:r>
              <a:rPr lang="ja-JP" altLang="en-US" sz="1400" dirty="0"/>
              <a:t>　や</a:t>
            </a:r>
            <a:endParaRPr lang="en-US" altLang="ja-JP" sz="1400" dirty="0"/>
          </a:p>
          <a:p>
            <a:r>
              <a:rPr kumimoji="1" lang="ja-JP" altLang="en-US" sz="1400" dirty="0"/>
              <a:t>集団</a:t>
            </a:r>
          </a:p>
        </p:txBody>
      </p:sp>
      <p:sp>
        <p:nvSpPr>
          <p:cNvPr id="48" name="テキスト ボックス 47">
            <a:extLst>
              <a:ext uri="{FF2B5EF4-FFF2-40B4-BE49-F238E27FC236}">
                <a16:creationId xmlns:a16="http://schemas.microsoft.com/office/drawing/2014/main" id="{6045413A-BBAF-3397-7B3C-AF26919E3D60}"/>
              </a:ext>
            </a:extLst>
          </p:cNvPr>
          <p:cNvSpPr txBox="1"/>
          <p:nvPr/>
        </p:nvSpPr>
        <p:spPr>
          <a:xfrm>
            <a:off x="3172786" y="2549320"/>
            <a:ext cx="636713" cy="738664"/>
          </a:xfrm>
          <a:prstGeom prst="rect">
            <a:avLst/>
          </a:prstGeom>
          <a:noFill/>
        </p:spPr>
        <p:txBody>
          <a:bodyPr wrap="none" rtlCol="0">
            <a:spAutoFit/>
          </a:bodyPr>
          <a:lstStyle/>
          <a:p>
            <a:r>
              <a:rPr lang="ja-JP" altLang="en-US" sz="1400" dirty="0"/>
              <a:t>クラス</a:t>
            </a:r>
            <a:endParaRPr lang="en-US" altLang="ja-JP" sz="1400" dirty="0"/>
          </a:p>
          <a:p>
            <a:r>
              <a:rPr lang="ja-JP" altLang="en-US" sz="1400" dirty="0"/>
              <a:t>　や</a:t>
            </a:r>
            <a:endParaRPr lang="en-US" altLang="ja-JP" sz="1400" dirty="0"/>
          </a:p>
          <a:p>
            <a:r>
              <a:rPr kumimoji="1" lang="ja-JP" altLang="en-US" sz="1400" dirty="0"/>
              <a:t>集団</a:t>
            </a:r>
          </a:p>
        </p:txBody>
      </p:sp>
      <p:sp>
        <p:nvSpPr>
          <p:cNvPr id="49" name="爆発: 8 pt 48">
            <a:extLst>
              <a:ext uri="{FF2B5EF4-FFF2-40B4-BE49-F238E27FC236}">
                <a16:creationId xmlns:a16="http://schemas.microsoft.com/office/drawing/2014/main" id="{C2ECA1AF-725E-54DF-A18B-F9DA051C6C79}"/>
              </a:ext>
            </a:extLst>
          </p:cNvPr>
          <p:cNvSpPr/>
          <p:nvPr/>
        </p:nvSpPr>
        <p:spPr>
          <a:xfrm>
            <a:off x="3544654" y="3538984"/>
            <a:ext cx="3466163" cy="2932362"/>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目指すべきは、</a:t>
            </a:r>
            <a:endParaRPr kumimoji="1" lang="en-US" altLang="ja-JP" dirty="0"/>
          </a:p>
          <a:p>
            <a:pPr algn="ctr"/>
            <a:r>
              <a:rPr kumimoji="1" lang="ja-JP" altLang="en-US" dirty="0"/>
              <a:t>こども同士が</a:t>
            </a:r>
            <a:endParaRPr kumimoji="1" lang="en-US" altLang="ja-JP" dirty="0"/>
          </a:p>
          <a:p>
            <a:pPr algn="ctr"/>
            <a:r>
              <a:rPr kumimoji="1" lang="ja-JP" altLang="en-US" dirty="0"/>
              <a:t>友に過ごし育つ姿</a:t>
            </a:r>
            <a:endParaRPr kumimoji="1" lang="en-US" altLang="ja-JP" dirty="0"/>
          </a:p>
          <a:p>
            <a:pPr algn="ctr"/>
            <a:r>
              <a:rPr lang="ja-JP" altLang="en-US" dirty="0"/>
              <a:t>（対等なともだち）</a:t>
            </a:r>
            <a:endParaRPr kumimoji="1" lang="ja-JP" altLang="en-US" dirty="0"/>
          </a:p>
        </p:txBody>
      </p:sp>
      <p:sp>
        <p:nvSpPr>
          <p:cNvPr id="50" name="スライド番号プレースホルダー 49">
            <a:extLst>
              <a:ext uri="{FF2B5EF4-FFF2-40B4-BE49-F238E27FC236}">
                <a16:creationId xmlns:a16="http://schemas.microsoft.com/office/drawing/2014/main" id="{D13FCF2E-4A3E-3DD7-712E-0637AD966738}"/>
              </a:ext>
            </a:extLst>
          </p:cNvPr>
          <p:cNvSpPr>
            <a:spLocks noGrp="1"/>
          </p:cNvSpPr>
          <p:nvPr>
            <p:ph type="sldNum" sz="quarter" idx="12"/>
          </p:nvPr>
        </p:nvSpPr>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12</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42307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431800" y="-106318"/>
            <a:ext cx="8978900" cy="871022"/>
          </a:xfrm>
        </p:spPr>
        <p:txBody>
          <a:bodyPr/>
          <a:lstStyle/>
          <a:p>
            <a:r>
              <a:rPr lang="ja-JP" altLang="en-US" sz="3600" dirty="0"/>
              <a:t>障害児通所支援の基本理念</a:t>
            </a:r>
            <a:r>
              <a:rPr lang="ja-JP" altLang="en-US" sz="2400" dirty="0"/>
              <a:t>（ガイドライン詳細版より）</a:t>
            </a:r>
          </a:p>
        </p:txBody>
      </p:sp>
      <p:graphicFrame>
        <p:nvGraphicFramePr>
          <p:cNvPr id="11" name="表 10">
            <a:extLst>
              <a:ext uri="{FF2B5EF4-FFF2-40B4-BE49-F238E27FC236}">
                <a16:creationId xmlns:a16="http://schemas.microsoft.com/office/drawing/2014/main" id="{2D03A3F8-CCC4-4861-452B-EE375668F471}"/>
              </a:ext>
            </a:extLst>
          </p:cNvPr>
          <p:cNvGraphicFramePr>
            <a:graphicFrameLocks noGrp="1"/>
          </p:cNvGraphicFramePr>
          <p:nvPr>
            <p:extLst>
              <p:ext uri="{D42A27DB-BD31-4B8C-83A1-F6EECF244321}">
                <p14:modId xmlns:p14="http://schemas.microsoft.com/office/powerpoint/2010/main" val="654026346"/>
              </p:ext>
            </p:extLst>
          </p:nvPr>
        </p:nvGraphicFramePr>
        <p:xfrm>
          <a:off x="200472" y="947504"/>
          <a:ext cx="9577064" cy="1066800"/>
        </p:xfrm>
        <a:graphic>
          <a:graphicData uri="http://schemas.openxmlformats.org/drawingml/2006/table">
            <a:tbl>
              <a:tblPr firstRow="1" bandRow="1">
                <a:tableStyleId>{5C22544A-7EE6-4342-B048-85BDC9FD1C3A}</a:tableStyleId>
              </a:tblPr>
              <a:tblGrid>
                <a:gridCol w="374247">
                  <a:extLst>
                    <a:ext uri="{9D8B030D-6E8A-4147-A177-3AD203B41FA5}">
                      <a16:colId xmlns:a16="http://schemas.microsoft.com/office/drawing/2014/main" val="181739243"/>
                    </a:ext>
                  </a:extLst>
                </a:gridCol>
                <a:gridCol w="2529159">
                  <a:extLst>
                    <a:ext uri="{9D8B030D-6E8A-4147-A177-3AD203B41FA5}">
                      <a16:colId xmlns:a16="http://schemas.microsoft.com/office/drawing/2014/main" val="4192261140"/>
                    </a:ext>
                  </a:extLst>
                </a:gridCol>
                <a:gridCol w="6673658">
                  <a:extLst>
                    <a:ext uri="{9D8B030D-6E8A-4147-A177-3AD203B41FA5}">
                      <a16:colId xmlns:a16="http://schemas.microsoft.com/office/drawing/2014/main" val="40247350"/>
                    </a:ext>
                  </a:extLst>
                </a:gridCol>
              </a:tblGrid>
              <a:tr h="934349">
                <a:tc>
                  <a:txBody>
                    <a:bodyPr/>
                    <a:lstStyle/>
                    <a:p>
                      <a:r>
                        <a:rPr kumimoji="1" lang="ja-JP" altLang="en-US" sz="1600" b="0" dirty="0">
                          <a:solidFill>
                            <a:schemeClr val="tx1"/>
                          </a:solidFill>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事業所や関係機関と連携した切れ目ない支援の提供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こどものライフステージに沿って、地域の保健、医療、障害福祉、保育、教育、社会的養護、就労支援等の</a:t>
                      </a:r>
                      <a:r>
                        <a:rPr lang="ja-JP" altLang="en-US" sz="1600" b="1" dirty="0">
                          <a:solidFill>
                            <a:srgbClr val="FF0000"/>
                          </a:solidFill>
                        </a:rPr>
                        <a:t>関係機関</a:t>
                      </a:r>
                      <a:r>
                        <a:rPr lang="ja-JP" altLang="en-US" sz="1600" b="0" dirty="0">
                          <a:solidFill>
                            <a:schemeClr val="tx1"/>
                          </a:solidFill>
                        </a:rPr>
                        <a:t>や障害当事者団体を含む</a:t>
                      </a:r>
                      <a:r>
                        <a:rPr lang="ja-JP" altLang="en-US" sz="1600" b="1" dirty="0">
                          <a:solidFill>
                            <a:srgbClr val="FF0000"/>
                          </a:solidFill>
                        </a:rPr>
                        <a:t>関係者</a:t>
                      </a:r>
                      <a:r>
                        <a:rPr lang="ja-JP" altLang="en-US" sz="1600" b="0" dirty="0">
                          <a:solidFill>
                            <a:schemeClr val="tx1"/>
                          </a:solidFill>
                        </a:rPr>
                        <a:t>が</a:t>
                      </a:r>
                      <a:r>
                        <a:rPr lang="ja-JP" altLang="en-US" sz="1600" b="1" dirty="0">
                          <a:solidFill>
                            <a:srgbClr val="FF0000"/>
                          </a:solidFill>
                        </a:rPr>
                        <a:t>連携</a:t>
                      </a:r>
                      <a:r>
                        <a:rPr lang="ja-JP" altLang="en-US" sz="1600" b="0" dirty="0">
                          <a:solidFill>
                            <a:schemeClr val="tx1"/>
                          </a:solidFill>
                        </a:rPr>
                        <a:t>を図り、</a:t>
                      </a:r>
                      <a:r>
                        <a:rPr lang="ja-JP" altLang="en-US" sz="1600" b="1" dirty="0">
                          <a:solidFill>
                            <a:srgbClr val="FF0000"/>
                          </a:solidFill>
                        </a:rPr>
                        <a:t>切れ目のない一貫した支援を提供する体制の構築</a:t>
                      </a:r>
                      <a:r>
                        <a:rPr lang="ja-JP" altLang="en-US" sz="1600" b="0" dirty="0">
                          <a:solidFill>
                            <a:schemeClr val="tx1"/>
                          </a:solidFill>
                        </a:rPr>
                        <a:t>を図ること。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692381485"/>
                  </a:ext>
                </a:extLst>
              </a:tr>
            </a:tbl>
          </a:graphicData>
        </a:graphic>
      </p:graphicFrame>
      <p:sp>
        <p:nvSpPr>
          <p:cNvPr id="3" name="テキスト ボックス 2">
            <a:extLst>
              <a:ext uri="{FF2B5EF4-FFF2-40B4-BE49-F238E27FC236}">
                <a16:creationId xmlns:a16="http://schemas.microsoft.com/office/drawing/2014/main" id="{D8FE8DBE-FD96-7EE2-636D-748271B6D6F3}"/>
              </a:ext>
            </a:extLst>
          </p:cNvPr>
          <p:cNvSpPr txBox="1"/>
          <p:nvPr/>
        </p:nvSpPr>
        <p:spPr>
          <a:xfrm>
            <a:off x="234110" y="2205421"/>
            <a:ext cx="9577064" cy="4278094"/>
          </a:xfrm>
          <a:prstGeom prst="rect">
            <a:avLst/>
          </a:prstGeom>
          <a:noFill/>
        </p:spPr>
        <p:txBody>
          <a:bodyPr wrap="square">
            <a:spAutoFit/>
          </a:bodyPr>
          <a:lstStyle/>
          <a:p>
            <a:pPr marL="0" indent="0">
              <a:buNone/>
            </a:pPr>
            <a:r>
              <a:rPr lang="ja-JP" altLang="en-US" sz="1800" dirty="0">
                <a:latin typeface="+mn-ea"/>
              </a:rPr>
              <a:t>　今の体制は先輩方の声のもとに成り立っている。</a:t>
            </a:r>
            <a:endParaRPr lang="en-US" altLang="ja-JP" sz="1800" dirty="0">
              <a:latin typeface="+mn-ea"/>
            </a:endParaRPr>
          </a:p>
          <a:p>
            <a:pPr marL="0" indent="0">
              <a:buNone/>
            </a:pPr>
            <a:r>
              <a:rPr lang="ja-JP" altLang="en-US" sz="1800" dirty="0">
                <a:latin typeface="+mn-ea"/>
              </a:rPr>
              <a:t>　その子への取り組みは、その時に解決されないかもしれない。しかし、必ず後輩のためになる。</a:t>
            </a:r>
            <a:endParaRPr lang="en-US" altLang="ja-JP" sz="1800" dirty="0">
              <a:latin typeface="+mn-ea"/>
            </a:endParaRPr>
          </a:p>
          <a:p>
            <a:pPr marL="0" indent="0">
              <a:buNone/>
            </a:pPr>
            <a:endParaRPr lang="en-US" altLang="ja-JP" sz="1800" dirty="0">
              <a:latin typeface="+mn-ea"/>
            </a:endParaRPr>
          </a:p>
          <a:p>
            <a:r>
              <a:rPr kumimoji="1" lang="ja-JP" altLang="en-US" dirty="0">
                <a:latin typeface="+mn-ea"/>
              </a:rPr>
              <a:t>　家族は、親は、きょうだいは、その子の育ちに大きな影響を与える。しかし、親は、子どもを育てながら親になる。その時々の子育てで精一杯ともいえる。振りかえる余裕がでたとき、子どもは育っている。</a:t>
            </a:r>
            <a:endParaRPr kumimoji="1" lang="en-US" altLang="ja-JP" dirty="0">
              <a:latin typeface="+mn-ea"/>
            </a:endParaRPr>
          </a:p>
          <a:p>
            <a:r>
              <a:rPr lang="ja-JP" altLang="en-US" dirty="0">
                <a:latin typeface="+mn-ea"/>
              </a:rPr>
              <a:t>　私たちは、</a:t>
            </a:r>
            <a:r>
              <a:rPr kumimoji="1" lang="ja-JP" altLang="en-US" dirty="0">
                <a:latin typeface="+mn-ea"/>
              </a:rPr>
              <a:t>そんな家族と向き合いっている。</a:t>
            </a:r>
          </a:p>
          <a:p>
            <a:pPr marL="0" indent="0">
              <a:buNone/>
            </a:pPr>
            <a:endParaRPr lang="en-US" altLang="ja-JP" sz="1800" dirty="0">
              <a:latin typeface="+mn-ea"/>
            </a:endParaRPr>
          </a:p>
          <a:p>
            <a:pPr marL="0" indent="0">
              <a:buNone/>
            </a:pPr>
            <a:endParaRPr lang="en-US" altLang="ja-JP" sz="1800" dirty="0">
              <a:latin typeface="+mn-ea"/>
            </a:endParaRPr>
          </a:p>
          <a:p>
            <a:pPr marL="0" indent="0">
              <a:buNone/>
            </a:pPr>
            <a:r>
              <a:rPr lang="ja-JP" altLang="en-US" sz="1800" dirty="0">
                <a:latin typeface="+mn-ea"/>
              </a:rPr>
              <a:t>　・</a:t>
            </a:r>
            <a:r>
              <a:rPr lang="en-US" altLang="ja-JP" sz="1800" dirty="0">
                <a:latin typeface="+mn-ea"/>
              </a:rPr>
              <a:t>10</a:t>
            </a:r>
            <a:r>
              <a:rPr lang="ja-JP" altLang="en-US" sz="1800" dirty="0">
                <a:latin typeface="+mn-ea"/>
              </a:rPr>
              <a:t>年後の</a:t>
            </a:r>
            <a:r>
              <a:rPr lang="en-US" altLang="ja-JP" sz="1800" dirty="0">
                <a:latin typeface="+mn-ea"/>
              </a:rPr>
              <a:t>6</a:t>
            </a:r>
            <a:r>
              <a:rPr lang="ja-JP" altLang="en-US" sz="1800" dirty="0">
                <a:latin typeface="+mn-ea"/>
              </a:rPr>
              <a:t>歳のこどもの育ち、学び、生活　も大切</a:t>
            </a:r>
            <a:endParaRPr lang="en-US" altLang="ja-JP" sz="1800" dirty="0">
              <a:latin typeface="+mn-ea"/>
            </a:endParaRPr>
          </a:p>
          <a:p>
            <a:pPr marL="0" indent="0">
              <a:buNone/>
            </a:pPr>
            <a:r>
              <a:rPr lang="en-US" altLang="ja-JP" sz="1800" dirty="0">
                <a:latin typeface="+mn-ea"/>
              </a:rPr>
              <a:t>				</a:t>
            </a:r>
            <a:r>
              <a:rPr lang="ja-JP" altLang="en-US" sz="1800" dirty="0">
                <a:latin typeface="+mn-ea"/>
              </a:rPr>
              <a:t>　と　今の</a:t>
            </a:r>
            <a:r>
              <a:rPr lang="en-US" altLang="ja-JP" sz="1800" dirty="0">
                <a:latin typeface="+mn-ea"/>
              </a:rPr>
              <a:t>6</a:t>
            </a:r>
            <a:r>
              <a:rPr lang="ja-JP" altLang="en-US" sz="1800" dirty="0">
                <a:latin typeface="+mn-ea"/>
              </a:rPr>
              <a:t>歳のこどもの</a:t>
            </a:r>
            <a:r>
              <a:rPr lang="en-US" altLang="ja-JP" sz="1800" dirty="0">
                <a:latin typeface="+mn-ea"/>
              </a:rPr>
              <a:t>10</a:t>
            </a:r>
            <a:r>
              <a:rPr lang="ja-JP" altLang="en-US" sz="1800" dirty="0">
                <a:latin typeface="+mn-ea"/>
              </a:rPr>
              <a:t>年後の姿　も大切</a:t>
            </a:r>
            <a:endParaRPr lang="en-US" altLang="ja-JP" sz="1800" dirty="0">
              <a:latin typeface="+mn-ea"/>
            </a:endParaRPr>
          </a:p>
          <a:p>
            <a:pPr marL="0" indent="0">
              <a:buNone/>
            </a:pPr>
            <a:r>
              <a:rPr lang="ja-JP" altLang="en-US" sz="1800" dirty="0">
                <a:latin typeface="+mn-ea"/>
              </a:rPr>
              <a:t>　・</a:t>
            </a:r>
            <a:r>
              <a:rPr lang="en-US" altLang="ja-JP" sz="1800" dirty="0">
                <a:latin typeface="+mn-ea"/>
              </a:rPr>
              <a:t>10</a:t>
            </a:r>
            <a:r>
              <a:rPr lang="ja-JP" altLang="en-US" sz="1800" dirty="0">
                <a:latin typeface="+mn-ea"/>
              </a:rPr>
              <a:t>年後の１２歳のこどもの育ち、学び、生活　も大切</a:t>
            </a:r>
            <a:endParaRPr lang="en-US" altLang="ja-JP" sz="1800" dirty="0">
              <a:latin typeface="+mn-ea"/>
            </a:endParaRPr>
          </a:p>
          <a:p>
            <a:pPr marL="0" indent="0">
              <a:buNone/>
            </a:pPr>
            <a:r>
              <a:rPr lang="en-US" altLang="ja-JP" sz="1800" dirty="0">
                <a:latin typeface="+mn-ea"/>
              </a:rPr>
              <a:t>				</a:t>
            </a:r>
            <a:r>
              <a:rPr lang="ja-JP" altLang="en-US" sz="1800" dirty="0">
                <a:latin typeface="+mn-ea"/>
              </a:rPr>
              <a:t>　と　今の１２歳のこどもの</a:t>
            </a:r>
            <a:r>
              <a:rPr lang="en-US" altLang="ja-JP" sz="1800" dirty="0">
                <a:latin typeface="+mn-ea"/>
              </a:rPr>
              <a:t>10</a:t>
            </a:r>
            <a:r>
              <a:rPr lang="ja-JP" altLang="en-US" sz="1800" dirty="0">
                <a:latin typeface="+mn-ea"/>
              </a:rPr>
              <a:t>年後の姿</a:t>
            </a:r>
            <a:r>
              <a:rPr lang="ja-JP" altLang="en-US" dirty="0">
                <a:latin typeface="+mn-ea"/>
              </a:rPr>
              <a:t>　も大切</a:t>
            </a:r>
            <a:endParaRPr lang="en-US" altLang="ja-JP" dirty="0">
              <a:latin typeface="+mn-ea"/>
            </a:endParaRPr>
          </a:p>
          <a:p>
            <a:pPr marL="0" indent="0">
              <a:buNone/>
            </a:pPr>
            <a:r>
              <a:rPr lang="ja-JP" altLang="en-US" dirty="0">
                <a:latin typeface="+mn-ea"/>
              </a:rPr>
              <a:t>　</a:t>
            </a:r>
            <a:endParaRPr lang="en-US" altLang="ja-JP" dirty="0">
              <a:latin typeface="+mn-ea"/>
            </a:endParaRPr>
          </a:p>
          <a:p>
            <a:pPr algn="r"/>
            <a:r>
              <a:rPr lang="ja-JP" altLang="en-US" sz="2000" dirty="0">
                <a:latin typeface="+mn-ea"/>
              </a:rPr>
              <a:t>小さなことでも、地道なことでも、地域支援、地域連携は、未来に活きる　</a:t>
            </a:r>
            <a:endParaRPr lang="en-US" altLang="ja-JP" sz="2000" dirty="0">
              <a:latin typeface="+mn-ea"/>
            </a:endParaRPr>
          </a:p>
        </p:txBody>
      </p:sp>
      <p:sp>
        <p:nvSpPr>
          <p:cNvPr id="2" name="スライド番号プレースホルダー 1">
            <a:extLst>
              <a:ext uri="{FF2B5EF4-FFF2-40B4-BE49-F238E27FC236}">
                <a16:creationId xmlns:a16="http://schemas.microsoft.com/office/drawing/2014/main" id="{FFD9FD7F-9751-C4D7-98D2-2A8CB6EEECC9}"/>
              </a:ext>
            </a:extLst>
          </p:cNvPr>
          <p:cNvSpPr>
            <a:spLocks noGrp="1"/>
          </p:cNvSpPr>
          <p:nvPr>
            <p:ph type="sldNum" sz="quarter" idx="12"/>
          </p:nvPr>
        </p:nvSpPr>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13</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53938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A756E43B-B53F-51C3-B8FF-7DB13D1941C1}"/>
              </a:ext>
            </a:extLst>
          </p:cNvPr>
          <p:cNvSpPr>
            <a:spLocks noGrp="1"/>
          </p:cNvSpPr>
          <p:nvPr>
            <p:ph type="body" idx="1"/>
          </p:nvPr>
        </p:nvSpPr>
        <p:spPr>
          <a:xfrm>
            <a:off x="495300" y="331645"/>
            <a:ext cx="4421132" cy="984874"/>
          </a:xfrm>
        </p:spPr>
        <p:txBody>
          <a:bodyPr/>
          <a:lstStyle/>
          <a:p>
            <a:r>
              <a:rPr lang="ja-JP" altLang="en-US"/>
              <a:t>意識すべきは</a:t>
            </a:r>
          </a:p>
          <a:p>
            <a:pPr algn="ctr"/>
            <a:r>
              <a:rPr lang="en-US" altLang="ja-JP"/>
              <a:t>4</a:t>
            </a:r>
            <a:r>
              <a:rPr lang="ja-JP" altLang="en-US"/>
              <a:t>つの支援内容</a:t>
            </a:r>
            <a:endParaRPr lang="ja-JP">
              <a:cs typeface="Arial"/>
            </a:endParaRPr>
          </a:p>
        </p:txBody>
      </p:sp>
      <p:sp>
        <p:nvSpPr>
          <p:cNvPr id="10" name="テキスト プレースホルダー 9">
            <a:extLst>
              <a:ext uri="{FF2B5EF4-FFF2-40B4-BE49-F238E27FC236}">
                <a16:creationId xmlns:a16="http://schemas.microsoft.com/office/drawing/2014/main" id="{0E082012-F9F3-1806-4C8E-8FB855F8AB78}"/>
              </a:ext>
            </a:extLst>
          </p:cNvPr>
          <p:cNvSpPr>
            <a:spLocks noGrp="1"/>
          </p:cNvSpPr>
          <p:nvPr>
            <p:ph type="body" sz="quarter" idx="3"/>
          </p:nvPr>
        </p:nvSpPr>
        <p:spPr>
          <a:xfrm>
            <a:off x="5032115" y="331645"/>
            <a:ext cx="4378590" cy="984874"/>
          </a:xfrm>
        </p:spPr>
        <p:txBody>
          <a:bodyPr/>
          <a:lstStyle/>
          <a:p>
            <a:r>
              <a:rPr lang="ja-JP" altLang="en-US"/>
              <a:t>展開すべきは</a:t>
            </a:r>
            <a:endParaRPr lang="ja-JP"/>
          </a:p>
          <a:p>
            <a:pPr algn="ctr"/>
            <a:r>
              <a:rPr lang="ja-JP" altLang="en-US"/>
              <a:t>こどもを中心に据えた支援</a:t>
            </a:r>
            <a:endParaRPr lang="ja-JP">
              <a:cs typeface="Arial"/>
            </a:endParaRPr>
          </a:p>
        </p:txBody>
      </p:sp>
      <p:sp>
        <p:nvSpPr>
          <p:cNvPr id="4" name="スライド番号プレースホルダー 3">
            <a:extLst>
              <a:ext uri="{FF2B5EF4-FFF2-40B4-BE49-F238E27FC236}">
                <a16:creationId xmlns:a16="http://schemas.microsoft.com/office/drawing/2014/main" id="{702BEDB3-B2EC-F89F-3E91-2A7C2DF1D923}"/>
              </a:ext>
            </a:extLst>
          </p:cNvPr>
          <p:cNvSpPr>
            <a:spLocks noGrp="1"/>
          </p:cNvSpPr>
          <p:nvPr>
            <p:ph type="sldNum" sz="quarter" idx="12"/>
          </p:nvPr>
        </p:nvSpPr>
        <p:spPr/>
        <p:txBody>
          <a:bodyPr/>
          <a:lstStyle/>
          <a:p>
            <a:pPr>
              <a:defRPr/>
            </a:pPr>
            <a:fld id="{982C5F09-8F10-4EF5-A173-3DA5ED5FE482}" type="slidenum">
              <a:rPr lang="ja-JP" altLang="en-US" smtClean="0">
                <a:solidFill>
                  <a:srgbClr val="000000"/>
                </a:solidFill>
                <a:latin typeface="UD デジタル 教科書体 NK-B" panose="02020700000000000000" pitchFamily="18" charset="-128"/>
                <a:ea typeface="UD デジタル 教科書体 NK-B" panose="02020700000000000000" pitchFamily="18" charset="-128"/>
              </a:rPr>
              <a:pPr>
                <a:defRPr/>
              </a:pPr>
              <a:t>14</a:t>
            </a:fld>
            <a:endParaRPr lang="en-US" dirty="0">
              <a:solidFill>
                <a:srgbClr val="000000"/>
              </a:solidFill>
              <a:latin typeface="UD デジタル 教科書体 NK-B" panose="02020700000000000000" pitchFamily="18" charset="-128"/>
              <a:ea typeface="UD デジタル 教科書体 NK-B" panose="02020700000000000000" pitchFamily="18" charset="-128"/>
            </a:endParaRPr>
          </a:p>
        </p:txBody>
      </p:sp>
      <p:pic>
        <p:nvPicPr>
          <p:cNvPr id="12" name="コンテンツ プレースホルダー 11">
            <a:extLst>
              <a:ext uri="{FF2B5EF4-FFF2-40B4-BE49-F238E27FC236}">
                <a16:creationId xmlns:a16="http://schemas.microsoft.com/office/drawing/2014/main" id="{9B352C61-D7AB-F4A4-B3A7-7273168286D4}"/>
              </a:ext>
            </a:extLst>
          </p:cNvPr>
          <p:cNvPicPr>
            <a:picLocks noGrp="1" noChangeAspect="1"/>
          </p:cNvPicPr>
          <p:nvPr>
            <p:ph sz="half" idx="2"/>
          </p:nvPr>
        </p:nvPicPr>
        <p:blipFill>
          <a:blip r:embed="rId3"/>
          <a:stretch>
            <a:fillRect/>
          </a:stretch>
        </p:blipFill>
        <p:spPr>
          <a:xfrm>
            <a:off x="408242" y="1451692"/>
            <a:ext cx="3914647" cy="3818553"/>
          </a:xfrm>
          <a:prstGeom prst="rect">
            <a:avLst/>
          </a:prstGeom>
        </p:spPr>
      </p:pic>
      <p:pic>
        <p:nvPicPr>
          <p:cNvPr id="26" name="図 25">
            <a:extLst>
              <a:ext uri="{FF2B5EF4-FFF2-40B4-BE49-F238E27FC236}">
                <a16:creationId xmlns:a16="http://schemas.microsoft.com/office/drawing/2014/main" id="{84E1399B-292C-41B3-14FE-DE9D905C589D}"/>
              </a:ext>
            </a:extLst>
          </p:cNvPr>
          <p:cNvPicPr>
            <a:picLocks noChangeAspect="1"/>
          </p:cNvPicPr>
          <p:nvPr/>
        </p:nvPicPr>
        <p:blipFill>
          <a:blip r:embed="rId4"/>
          <a:stretch>
            <a:fillRect/>
          </a:stretch>
        </p:blipFill>
        <p:spPr>
          <a:xfrm>
            <a:off x="4910137" y="1450342"/>
            <a:ext cx="4786405" cy="3826314"/>
          </a:xfrm>
          <a:prstGeom prst="rect">
            <a:avLst/>
          </a:prstGeom>
        </p:spPr>
      </p:pic>
    </p:spTree>
    <p:extLst>
      <p:ext uri="{BB962C8B-B14F-4D97-AF65-F5344CB8AC3E}">
        <p14:creationId xmlns:p14="http://schemas.microsoft.com/office/powerpoint/2010/main" val="1834603398"/>
      </p:ext>
    </p:extLst>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236476" y="620688"/>
            <a:ext cx="9433048" cy="720080"/>
          </a:xfrm>
        </p:spPr>
        <p:txBody>
          <a:bodyPr>
            <a:normAutofit/>
          </a:bodyPr>
          <a:lstStyle/>
          <a:p>
            <a:r>
              <a:rPr kumimoji="1" lang="ja-JP" altLang="en-US" dirty="0"/>
              <a:t>「</a:t>
            </a:r>
            <a:r>
              <a:rPr lang="ja-JP" altLang="en-US" dirty="0"/>
              <a:t>児童期の支援に関する基本的視点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132856"/>
            <a:ext cx="8420100" cy="4315958"/>
          </a:xfrm>
        </p:spPr>
        <p:txBody>
          <a:bodyPr vert="horz" lIns="91440" tIns="45720" rIns="91440" bIns="45720" rtlCol="0" anchor="t">
            <a:normAutofit/>
          </a:bodyPr>
          <a:lstStyle/>
          <a:p>
            <a:r>
              <a:rPr kumimoji="1" lang="ja-JP" altLang="en-US">
                <a:ea typeface="ＭＳ ゴシック"/>
              </a:rPr>
              <a:t>児童期</a:t>
            </a:r>
            <a:r>
              <a:rPr lang="ja-JP" altLang="en-US">
                <a:ea typeface="ＭＳ ゴシック"/>
              </a:rPr>
              <a:t>に大切な</a:t>
            </a:r>
            <a:r>
              <a:rPr kumimoji="1" lang="ja-JP" altLang="en-US">
                <a:ea typeface="ＭＳ ゴシック"/>
              </a:rPr>
              <a:t>支援の視点を再確認する</a:t>
            </a:r>
            <a:endParaRPr kumimoji="1" lang="en-US" altLang="ja-JP">
              <a:ea typeface="ＭＳ ゴシック"/>
            </a:endParaRPr>
          </a:p>
          <a:p>
            <a:pPr lvl="1"/>
            <a:endParaRPr kumimoji="1" lang="en-US" altLang="ja-JP" dirty="0"/>
          </a:p>
          <a:p>
            <a:pPr lvl="1">
              <a:buChar char="Ø"/>
            </a:pPr>
            <a:r>
              <a:rPr kumimoji="1" lang="ja-JP" altLang="en-US">
                <a:ea typeface="ＭＳ ゴシック"/>
              </a:rPr>
              <a:t>発達支援（狭義の発達支援と生活支援）</a:t>
            </a:r>
            <a:r>
              <a:rPr lang="ja-JP" altLang="en-US">
                <a:ea typeface="ＭＳ ゴシック"/>
              </a:rPr>
              <a:t>　</a:t>
            </a:r>
            <a:endParaRPr lang="en-US" altLang="ja-JP" dirty="0"/>
          </a:p>
          <a:p>
            <a:pPr lvl="1"/>
            <a:endParaRPr lang="ja-JP" altLang="en-US" dirty="0">
              <a:ea typeface="ＭＳ ゴシック"/>
            </a:endParaRPr>
          </a:p>
          <a:p>
            <a:pPr lvl="1">
              <a:buChar char="Ø"/>
            </a:pPr>
            <a:r>
              <a:rPr lang="en-US" altLang="ja-JP" err="1">
                <a:ea typeface="ＭＳ ゴシック"/>
              </a:rPr>
              <a:t>移行支援</a:t>
            </a:r>
            <a:endParaRPr lang="en-US" altLang="ja-JP" dirty="0" err="1">
              <a:ea typeface="ＭＳ ゴシック" panose="020B0609070205080204" pitchFamily="49" charset="-128"/>
            </a:endParaRPr>
          </a:p>
          <a:p>
            <a:pPr lvl="2">
              <a:buChar char="ü"/>
            </a:pPr>
            <a:r>
              <a:rPr lang="en-US" altLang="ja-JP" dirty="0">
                <a:ea typeface="ＭＳ ゴシック"/>
              </a:rPr>
              <a:t>【</a:t>
            </a:r>
            <a:r>
              <a:rPr lang="en-US" altLang="ja-JP" err="1">
                <a:ea typeface="ＭＳ ゴシック"/>
              </a:rPr>
              <a:t>縦の移行】毎年度おとずれる進学進級</a:t>
            </a:r>
            <a:endParaRPr lang="en-US" altLang="ja-JP">
              <a:ea typeface="ＭＳ ゴシック"/>
            </a:endParaRPr>
          </a:p>
          <a:p>
            <a:pPr lvl="2">
              <a:buChar char="ü"/>
            </a:pPr>
            <a:r>
              <a:rPr lang="en-US" altLang="ja-JP" dirty="0">
                <a:ea typeface="ＭＳ ゴシック"/>
              </a:rPr>
              <a:t>【</a:t>
            </a:r>
            <a:r>
              <a:rPr lang="en-US" altLang="ja-JP" err="1">
                <a:ea typeface="ＭＳ ゴシック"/>
              </a:rPr>
              <a:t>横の移行】活用資源の拡大や連携</a:t>
            </a:r>
            <a:endParaRPr lang="en-US" err="1"/>
          </a:p>
          <a:p>
            <a:pPr lvl="1"/>
            <a:endParaRPr lang="en-US" altLang="ja-JP" dirty="0">
              <a:ea typeface="ＭＳ ゴシック"/>
            </a:endParaRPr>
          </a:p>
          <a:p>
            <a:pPr lvl="1">
              <a:buChar char="Ø"/>
            </a:pPr>
            <a:r>
              <a:rPr kumimoji="1" lang="ja-JP" altLang="en-US" dirty="0"/>
              <a:t>家族支援</a:t>
            </a:r>
            <a:r>
              <a:rPr lang="ja-JP" altLang="en-US" dirty="0"/>
              <a:t>（子どもの成長発達と家族、保護者 への支援、きょうだいや家族の存在）</a:t>
            </a:r>
            <a:endParaRPr lang="en-US" altLang="ja-JP" dirty="0"/>
          </a:p>
          <a:p>
            <a:pPr lvl="1"/>
            <a:endParaRPr kumimoji="1" lang="en-US" altLang="ja-JP" dirty="0"/>
          </a:p>
          <a:p>
            <a:pPr lvl="1">
              <a:buChar char="Ø"/>
            </a:pPr>
            <a:r>
              <a:rPr kumimoji="1" lang="ja-JP" altLang="en-US">
                <a:ea typeface="ＭＳ ゴシック"/>
              </a:rPr>
              <a:t>地域</a:t>
            </a:r>
            <a:r>
              <a:rPr lang="ja-JP" altLang="en-US">
                <a:ea typeface="ＭＳ ゴシック"/>
              </a:rPr>
              <a:t>支援・地域</a:t>
            </a:r>
            <a:r>
              <a:rPr kumimoji="1" lang="ja-JP" altLang="en-US">
                <a:ea typeface="ＭＳ ゴシック"/>
              </a:rPr>
              <a:t>連携</a:t>
            </a:r>
            <a:r>
              <a:rPr lang="ja-JP" altLang="en-US">
                <a:ea typeface="ＭＳ ゴシック"/>
              </a:rPr>
              <a:t>（関係機関の把握と調整、役割分担） </a:t>
            </a:r>
          </a:p>
        </p:txBody>
      </p:sp>
      <p:sp>
        <p:nvSpPr>
          <p:cNvPr id="4" name="スライド番号プレースホルダー 3">
            <a:extLst>
              <a:ext uri="{FF2B5EF4-FFF2-40B4-BE49-F238E27FC236}">
                <a16:creationId xmlns:a16="http://schemas.microsoft.com/office/drawing/2014/main" id="{C65B34F2-A94D-903C-23FA-BD80FD97D6A2}"/>
              </a:ext>
            </a:extLst>
          </p:cNvPr>
          <p:cNvSpPr>
            <a:spLocks noGrp="1"/>
          </p:cNvSpPr>
          <p:nvPr>
            <p:ph type="sldNum" sz="quarter" idx="12"/>
          </p:nvPr>
        </p:nvSpPr>
        <p:spPr/>
        <p:txBody>
          <a:bodyPr/>
          <a:lstStyle/>
          <a:p>
            <a:pPr algn="r"/>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lgn="r"/>
              <a:t>15</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620239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33945" y="50499"/>
            <a:ext cx="9238110" cy="635696"/>
          </a:xfrm>
          <a:prstGeom prst="rect">
            <a:avLst/>
          </a:prstGeom>
          <a:noFill/>
          <a:ln w="9525">
            <a:noFill/>
            <a:miter lim="800000"/>
            <a:headEnd/>
            <a:tailEnd/>
          </a:ln>
        </p:spPr>
        <p:txBody>
          <a:bodyPr wrap="square" anchor="t" anchorCtr="0">
            <a:noAutofit/>
          </a:bodyPr>
          <a:lstStyle/>
          <a:p>
            <a:pPr marL="539750" indent="-539750" algn="ctr">
              <a:spcBef>
                <a:spcPts val="1200"/>
              </a:spcBef>
            </a:pPr>
            <a:r>
              <a:rPr lang="ja-JP" altLang="en-US" sz="3200" u="sng" dirty="0">
                <a:solidFill>
                  <a:schemeClr val="bg1"/>
                </a:solidFill>
                <a:latin typeface="ＭＳ Ｐゴシック" panose="020B0600070205080204" pitchFamily="50" charset="-128"/>
                <a:cs typeface="HG丸ｺﾞｼｯｸM-PRO" pitchFamily="50" charset="-128"/>
              </a:rPr>
              <a:t>発達支援（広義）の</a:t>
            </a:r>
            <a:r>
              <a:rPr lang="ja-JP" altLang="en-US" sz="3200" u="sng" dirty="0">
                <a:solidFill>
                  <a:srgbClr val="FF0000"/>
                </a:solidFill>
                <a:latin typeface="ＭＳ Ｐゴシック" panose="020B0600070205080204" pitchFamily="50" charset="-128"/>
                <a:cs typeface="HG丸ｺﾞｼｯｸM-PRO" pitchFamily="50" charset="-128"/>
              </a:rPr>
              <a:t>「３本柱」</a:t>
            </a:r>
            <a:endParaRPr lang="en-US" altLang="ja-JP" sz="3200" dirty="0">
              <a:solidFill>
                <a:schemeClr val="bg1"/>
              </a:solidFill>
              <a:latin typeface="ＭＳ Ｐゴシック" panose="020B0600070205080204" pitchFamily="50" charset="-128"/>
              <a:cs typeface="HG丸ｺﾞｼｯｸM-PRO" pitchFamily="50" charset="-128"/>
            </a:endParaRPr>
          </a:p>
        </p:txBody>
      </p:sp>
      <p:grpSp>
        <p:nvGrpSpPr>
          <p:cNvPr id="20" name="グループ化 19">
            <a:extLst>
              <a:ext uri="{FF2B5EF4-FFF2-40B4-BE49-F238E27FC236}">
                <a16:creationId xmlns:a16="http://schemas.microsoft.com/office/drawing/2014/main" id="{856B6CAD-16D2-2847-A42B-2D83263B51E9}"/>
              </a:ext>
            </a:extLst>
          </p:cNvPr>
          <p:cNvGrpSpPr/>
          <p:nvPr/>
        </p:nvGrpSpPr>
        <p:grpSpPr>
          <a:xfrm>
            <a:off x="2295902" y="1330105"/>
            <a:ext cx="5304355" cy="4692649"/>
            <a:chOff x="-1" y="1748724"/>
            <a:chExt cx="5732557" cy="4692649"/>
          </a:xfrm>
        </p:grpSpPr>
        <p:grpSp>
          <p:nvGrpSpPr>
            <p:cNvPr id="7" name="グループ化 6">
              <a:extLst>
                <a:ext uri="{FF2B5EF4-FFF2-40B4-BE49-F238E27FC236}">
                  <a16:creationId xmlns:a16="http://schemas.microsoft.com/office/drawing/2014/main" id="{175CA66D-5438-314E-89F8-24CB775941A3}"/>
                </a:ext>
              </a:extLst>
            </p:cNvPr>
            <p:cNvGrpSpPr/>
            <p:nvPr/>
          </p:nvGrpSpPr>
          <p:grpSpPr>
            <a:xfrm>
              <a:off x="-1" y="1748724"/>
              <a:ext cx="5184576" cy="4692649"/>
              <a:chOff x="920577" y="908197"/>
              <a:chExt cx="8640763" cy="5617215"/>
            </a:xfrm>
          </p:grpSpPr>
          <p:sp>
            <p:nvSpPr>
              <p:cNvPr id="8" name="円/楕円 7">
                <a:extLst>
                  <a:ext uri="{FF2B5EF4-FFF2-40B4-BE49-F238E27FC236}">
                    <a16:creationId xmlns:a16="http://schemas.microsoft.com/office/drawing/2014/main" id="{00EAE7E7-A248-5E41-92D5-ABFA6AF46F47}"/>
                  </a:ext>
                </a:extLst>
              </p:cNvPr>
              <p:cNvSpPr>
                <a:spLocks noChangeArrowheads="1"/>
              </p:cNvSpPr>
              <p:nvPr/>
            </p:nvSpPr>
            <p:spPr bwMode="auto">
              <a:xfrm>
                <a:off x="920577" y="908197"/>
                <a:ext cx="8640763" cy="5617215"/>
              </a:xfrm>
              <a:prstGeom prst="ellipse">
                <a:avLst/>
              </a:prstGeom>
              <a:solidFill>
                <a:srgbClr val="CCFF99"/>
              </a:solidFill>
              <a:ln w="9525" algn="ctr">
                <a:solidFill>
                  <a:schemeClr val="tx1"/>
                </a:solidFill>
                <a:round/>
                <a:headEnd/>
                <a:tailEnd/>
              </a:ln>
            </p:spPr>
            <p:txBody>
              <a:bodyPr lIns="36804" tIns="7359" rIns="36804" bIns="7359"/>
              <a:lstStyle/>
              <a:p>
                <a:pPr marL="119063" indent="-119063" defTabSz="873125"/>
                <a:endParaRPr lang="ja-JP" altLang="en-US" sz="1100">
                  <a:solidFill>
                    <a:srgbClr val="000000"/>
                  </a:solidFill>
                </a:endParaRPr>
              </a:p>
            </p:txBody>
          </p:sp>
          <p:sp>
            <p:nvSpPr>
              <p:cNvPr id="9" name="円/楕円 5">
                <a:extLst>
                  <a:ext uri="{FF2B5EF4-FFF2-40B4-BE49-F238E27FC236}">
                    <a16:creationId xmlns:a16="http://schemas.microsoft.com/office/drawing/2014/main" id="{A0744B70-F6B5-4A45-B813-53CA833AF17E}"/>
                  </a:ext>
                </a:extLst>
              </p:cNvPr>
              <p:cNvSpPr>
                <a:spLocks noChangeArrowheads="1"/>
              </p:cNvSpPr>
              <p:nvPr/>
            </p:nvSpPr>
            <p:spPr bwMode="auto">
              <a:xfrm>
                <a:off x="1784453" y="1039367"/>
                <a:ext cx="6768948" cy="3363750"/>
              </a:xfrm>
              <a:prstGeom prst="ellipse">
                <a:avLst/>
              </a:prstGeom>
              <a:solidFill>
                <a:srgbClr val="FFCC66"/>
              </a:solidFill>
              <a:ln w="9525" algn="ctr">
                <a:solidFill>
                  <a:schemeClr val="tx1"/>
                </a:solidFill>
                <a:round/>
                <a:headEnd/>
                <a:tailEnd/>
              </a:ln>
            </p:spPr>
            <p:txBody>
              <a:bodyPr lIns="36804" tIns="7359" rIns="36804" bIns="7359"/>
              <a:lstStyle/>
              <a:p>
                <a:pPr marL="119063" indent="-119063" defTabSz="873125"/>
                <a:endParaRPr lang="ja-JP" altLang="en-US" sz="1100">
                  <a:solidFill>
                    <a:srgbClr val="000000"/>
                  </a:solidFill>
                </a:endParaRPr>
              </a:p>
            </p:txBody>
          </p:sp>
          <p:sp>
            <p:nvSpPr>
              <p:cNvPr id="10" name="Rectangle 3">
                <a:extLst>
                  <a:ext uri="{FF2B5EF4-FFF2-40B4-BE49-F238E27FC236}">
                    <a16:creationId xmlns:a16="http://schemas.microsoft.com/office/drawing/2014/main" id="{2D549E97-AD3F-A445-B9DF-78FE8FFEF8FF}"/>
                  </a:ext>
                </a:extLst>
              </p:cNvPr>
              <p:cNvSpPr txBox="1">
                <a:spLocks noChangeArrowheads="1"/>
              </p:cNvSpPr>
              <p:nvPr/>
            </p:nvSpPr>
            <p:spPr>
              <a:xfrm>
                <a:off x="2562996" y="3372203"/>
                <a:ext cx="5429288" cy="647700"/>
              </a:xfrm>
              <a:prstGeom prst="rect">
                <a:avLst/>
              </a:prstGeom>
              <a:noFill/>
            </p:spPr>
            <p:txBody>
              <a:bodyPr/>
              <a:lstStyle/>
              <a:p>
                <a:pPr algn="ctr">
                  <a:defRPr/>
                </a:pPr>
                <a:r>
                  <a:rPr lang="ja-JP" altLang="en-US" sz="2000" dirty="0">
                    <a:solidFill>
                      <a:srgbClr val="000000"/>
                    </a:solidFill>
                    <a:latin typeface="Arial"/>
                    <a:ea typeface="ＭＳ Ｐゴシック"/>
                  </a:rPr>
                  <a:t>親と協働の子育て支援</a:t>
                </a:r>
                <a:endParaRPr lang="en-US" altLang="ja-JP" sz="2000" dirty="0">
                  <a:solidFill>
                    <a:srgbClr val="000000"/>
                  </a:solidFill>
                  <a:latin typeface="Arial"/>
                  <a:ea typeface="ＭＳ Ｐゴシック"/>
                </a:endParaRPr>
              </a:p>
              <a:p>
                <a:pPr algn="ctr">
                  <a:defRPr/>
                </a:pPr>
                <a:r>
                  <a:rPr lang="ja-JP" altLang="en-US" sz="2000" dirty="0">
                    <a:solidFill>
                      <a:srgbClr val="000000"/>
                    </a:solidFill>
                    <a:latin typeface="Arial"/>
                    <a:ea typeface="ＭＳ Ｐゴシック"/>
                  </a:rPr>
                  <a:t>（親育ち支援）</a:t>
                </a:r>
                <a:endParaRPr lang="en-US" altLang="ja-JP" sz="2000" dirty="0">
                  <a:solidFill>
                    <a:srgbClr val="000000"/>
                  </a:solidFill>
                  <a:latin typeface="Arial"/>
                  <a:ea typeface="ＭＳ Ｐゴシック"/>
                </a:endParaRPr>
              </a:p>
              <a:p>
                <a:pPr algn="ctr">
                  <a:defRPr/>
                </a:pPr>
                <a:endParaRPr lang="ja-JP" altLang="en-US" sz="2400" dirty="0">
                  <a:solidFill>
                    <a:srgbClr val="000000"/>
                  </a:solidFill>
                  <a:latin typeface="Arial"/>
                  <a:ea typeface="ＭＳ Ｐゴシック"/>
                </a:endParaRPr>
              </a:p>
            </p:txBody>
          </p:sp>
          <p:sp>
            <p:nvSpPr>
              <p:cNvPr id="11" name="Rectangle 3">
                <a:extLst>
                  <a:ext uri="{FF2B5EF4-FFF2-40B4-BE49-F238E27FC236}">
                    <a16:creationId xmlns:a16="http://schemas.microsoft.com/office/drawing/2014/main" id="{62DCEFCF-12F3-B948-A79E-C078BD5991E4}"/>
                  </a:ext>
                </a:extLst>
              </p:cNvPr>
              <p:cNvSpPr txBox="1">
                <a:spLocks noChangeArrowheads="1"/>
              </p:cNvSpPr>
              <p:nvPr/>
            </p:nvSpPr>
            <p:spPr>
              <a:xfrm>
                <a:off x="3207185" y="4558185"/>
                <a:ext cx="4032026" cy="719138"/>
              </a:xfrm>
              <a:prstGeom prst="rect">
                <a:avLst/>
              </a:prstGeom>
              <a:noFill/>
            </p:spPr>
            <p:txBody>
              <a:bodyPr/>
              <a:lstStyle/>
              <a:p>
                <a:pPr algn="ctr">
                  <a:defRPr/>
                </a:pPr>
                <a:r>
                  <a:rPr lang="ja-JP" altLang="en-US" sz="2800" u="sng" dirty="0">
                    <a:solidFill>
                      <a:srgbClr val="008000"/>
                    </a:solidFill>
                    <a:latin typeface="Arial"/>
                    <a:ea typeface="ＭＳ Ｐゴシック"/>
                  </a:rPr>
                  <a:t>地域連携</a:t>
                </a:r>
              </a:p>
            </p:txBody>
          </p:sp>
          <p:sp>
            <p:nvSpPr>
              <p:cNvPr id="12" name="Rectangle 3">
                <a:extLst>
                  <a:ext uri="{FF2B5EF4-FFF2-40B4-BE49-F238E27FC236}">
                    <a16:creationId xmlns:a16="http://schemas.microsoft.com/office/drawing/2014/main" id="{16EBB922-BB97-2446-91FD-77E8233582E6}"/>
                  </a:ext>
                </a:extLst>
              </p:cNvPr>
              <p:cNvSpPr txBox="1">
                <a:spLocks noChangeArrowheads="1"/>
              </p:cNvSpPr>
              <p:nvPr/>
            </p:nvSpPr>
            <p:spPr>
              <a:xfrm>
                <a:off x="3612219" y="2755103"/>
                <a:ext cx="2942106" cy="561975"/>
              </a:xfrm>
              <a:prstGeom prst="rect">
                <a:avLst/>
              </a:prstGeom>
              <a:noFill/>
            </p:spPr>
            <p:txBody>
              <a:bodyPr/>
              <a:lstStyle/>
              <a:p>
                <a:pPr algn="ctr">
                  <a:defRPr/>
                </a:pPr>
                <a:r>
                  <a:rPr lang="ja-JP" altLang="en-US" sz="2800" u="sng" dirty="0">
                    <a:solidFill>
                      <a:srgbClr val="FF0000"/>
                    </a:solidFill>
                    <a:latin typeface="Arial"/>
                    <a:ea typeface="ＭＳ Ｐゴシック"/>
                  </a:rPr>
                  <a:t>家族支援</a:t>
                </a:r>
                <a:endParaRPr lang="en-US" altLang="ja-JP" sz="2800" u="sng" dirty="0">
                  <a:solidFill>
                    <a:srgbClr val="FF0000"/>
                  </a:solidFill>
                  <a:latin typeface="Arial"/>
                  <a:ea typeface="ＭＳ Ｐゴシック"/>
                </a:endParaRPr>
              </a:p>
            </p:txBody>
          </p:sp>
          <p:sp>
            <p:nvSpPr>
              <p:cNvPr id="13" name="Rectangle 3">
                <a:extLst>
                  <a:ext uri="{FF2B5EF4-FFF2-40B4-BE49-F238E27FC236}">
                    <a16:creationId xmlns:a16="http://schemas.microsoft.com/office/drawing/2014/main" id="{AC468545-4D7A-FC44-BFED-EAA21DCB405D}"/>
                  </a:ext>
                </a:extLst>
              </p:cNvPr>
              <p:cNvSpPr txBox="1">
                <a:spLocks noChangeArrowheads="1"/>
              </p:cNvSpPr>
              <p:nvPr/>
            </p:nvSpPr>
            <p:spPr>
              <a:xfrm>
                <a:off x="2940594" y="5182096"/>
                <a:ext cx="4754884" cy="561975"/>
              </a:xfrm>
              <a:prstGeom prst="rect">
                <a:avLst/>
              </a:prstGeom>
              <a:noFill/>
            </p:spPr>
            <p:txBody>
              <a:bodyPr/>
              <a:lstStyle/>
              <a:p>
                <a:pPr algn="ctr">
                  <a:defRPr/>
                </a:pPr>
                <a:r>
                  <a:rPr lang="ja-JP" altLang="en-US" sz="2000" dirty="0">
                    <a:solidFill>
                      <a:srgbClr val="000000"/>
                    </a:solidFill>
                    <a:latin typeface="Arial"/>
                    <a:ea typeface="ＭＳ Ｐゴシック"/>
                  </a:rPr>
                  <a:t>地域連携による支援</a:t>
                </a:r>
                <a:endParaRPr lang="en-US" altLang="ja-JP" sz="2000" dirty="0">
                  <a:solidFill>
                    <a:srgbClr val="000000"/>
                  </a:solidFill>
                  <a:latin typeface="Arial"/>
                  <a:ea typeface="ＭＳ Ｐゴシック"/>
                </a:endParaRPr>
              </a:p>
              <a:p>
                <a:pPr algn="ctr">
                  <a:defRPr/>
                </a:pPr>
                <a:r>
                  <a:rPr lang="ja-JP" altLang="en-US" sz="2000">
                    <a:solidFill>
                      <a:srgbClr val="000000"/>
                    </a:solidFill>
                    <a:latin typeface="Arial"/>
                    <a:ea typeface="ＭＳ Ｐゴシック"/>
                  </a:rPr>
                  <a:t>地域での生活支援</a:t>
                </a:r>
                <a:endParaRPr lang="en-US" altLang="ja-JP" sz="2000" dirty="0">
                  <a:solidFill>
                    <a:srgbClr val="000000"/>
                  </a:solidFill>
                  <a:latin typeface="Arial"/>
                  <a:ea typeface="ＭＳ Ｐゴシック"/>
                </a:endParaRPr>
              </a:p>
              <a:p>
                <a:pPr algn="ctr">
                  <a:defRPr/>
                </a:pPr>
                <a:r>
                  <a:rPr lang="ja-JP" altLang="en-US" sz="2000" dirty="0">
                    <a:solidFill>
                      <a:srgbClr val="000000"/>
                    </a:solidFill>
                    <a:latin typeface="Arial"/>
                    <a:ea typeface="ＭＳ Ｐゴシック"/>
                  </a:rPr>
                  <a:t>（地域力向上支援）</a:t>
                </a:r>
                <a:endParaRPr lang="en-US" altLang="ja-JP" sz="2000" dirty="0">
                  <a:solidFill>
                    <a:srgbClr val="000000"/>
                  </a:solidFill>
                  <a:latin typeface="Arial"/>
                  <a:ea typeface="ＭＳ Ｐゴシック"/>
                </a:endParaRPr>
              </a:p>
              <a:p>
                <a:pPr algn="ctr">
                  <a:defRPr/>
                </a:pPr>
                <a:endParaRPr lang="ja-JP" altLang="en-US" sz="2400" dirty="0">
                  <a:solidFill>
                    <a:srgbClr val="000000"/>
                  </a:solidFill>
                  <a:latin typeface="Arial"/>
                  <a:ea typeface="ＭＳ Ｐゴシック"/>
                </a:endParaRPr>
              </a:p>
            </p:txBody>
          </p:sp>
          <p:sp>
            <p:nvSpPr>
              <p:cNvPr id="14" name="円/楕円 4">
                <a:extLst>
                  <a:ext uri="{FF2B5EF4-FFF2-40B4-BE49-F238E27FC236}">
                    <a16:creationId xmlns:a16="http://schemas.microsoft.com/office/drawing/2014/main" id="{5A63B550-C296-644C-A893-60E99D9A219C}"/>
                  </a:ext>
                </a:extLst>
              </p:cNvPr>
              <p:cNvSpPr>
                <a:spLocks noChangeArrowheads="1"/>
              </p:cNvSpPr>
              <p:nvPr/>
            </p:nvSpPr>
            <p:spPr bwMode="auto">
              <a:xfrm>
                <a:off x="2744658" y="1138809"/>
                <a:ext cx="4880434" cy="1547140"/>
              </a:xfrm>
              <a:prstGeom prst="ellipse">
                <a:avLst/>
              </a:prstGeom>
              <a:solidFill>
                <a:schemeClr val="accent5">
                  <a:lumMod val="40000"/>
                  <a:lumOff val="60000"/>
                </a:schemeClr>
              </a:solidFill>
              <a:ln w="9525" algn="ctr">
                <a:solidFill>
                  <a:schemeClr val="tx1"/>
                </a:solidFill>
                <a:round/>
                <a:headEnd/>
                <a:tailEnd/>
              </a:ln>
            </p:spPr>
            <p:txBody>
              <a:bodyPr lIns="36804" tIns="7359" rIns="36804" bIns="7359"/>
              <a:lstStyle/>
              <a:p>
                <a:pPr marL="119063" indent="-119063" defTabSz="873125"/>
                <a:endParaRPr lang="ja-JP" altLang="en-US" sz="1100" dirty="0">
                  <a:solidFill>
                    <a:srgbClr val="FFFFFF"/>
                  </a:solidFill>
                </a:endParaRPr>
              </a:p>
            </p:txBody>
          </p:sp>
          <p:sp>
            <p:nvSpPr>
              <p:cNvPr id="15" name="Rectangle 3">
                <a:extLst>
                  <a:ext uri="{FF2B5EF4-FFF2-40B4-BE49-F238E27FC236}">
                    <a16:creationId xmlns:a16="http://schemas.microsoft.com/office/drawing/2014/main" id="{6FA28F1D-9780-7B4F-92C5-8BC1EEC73E71}"/>
                  </a:ext>
                </a:extLst>
              </p:cNvPr>
              <p:cNvSpPr txBox="1">
                <a:spLocks noChangeArrowheads="1"/>
              </p:cNvSpPr>
              <p:nvPr/>
            </p:nvSpPr>
            <p:spPr>
              <a:xfrm>
                <a:off x="3801093" y="2062655"/>
                <a:ext cx="2879725" cy="719137"/>
              </a:xfrm>
              <a:prstGeom prst="rect">
                <a:avLst/>
              </a:prstGeom>
              <a:noFill/>
            </p:spPr>
            <p:txBody>
              <a:bodyPr/>
              <a:lstStyle/>
              <a:p>
                <a:pPr algn="ctr">
                  <a:defRPr/>
                </a:pPr>
                <a:r>
                  <a:rPr lang="ja-JP" altLang="en-US" sz="2000">
                    <a:solidFill>
                      <a:srgbClr val="000000"/>
                    </a:solidFill>
                    <a:latin typeface="Arial"/>
                    <a:ea typeface="ＭＳ Ｐゴシック"/>
                  </a:rPr>
                  <a:t>子育ち支援</a:t>
                </a:r>
                <a:endParaRPr lang="en-US" altLang="ja-JP" sz="2000" dirty="0">
                  <a:solidFill>
                    <a:srgbClr val="000000"/>
                  </a:solidFill>
                  <a:latin typeface="Arial"/>
                  <a:ea typeface="ＭＳ Ｐゴシック"/>
                </a:endParaRPr>
              </a:p>
            </p:txBody>
          </p:sp>
          <p:sp>
            <p:nvSpPr>
              <p:cNvPr id="16" name="Rectangle 3">
                <a:extLst>
                  <a:ext uri="{FF2B5EF4-FFF2-40B4-BE49-F238E27FC236}">
                    <a16:creationId xmlns:a16="http://schemas.microsoft.com/office/drawing/2014/main" id="{97C117B4-F13F-3240-BAC0-F35C5D7DB3EC}"/>
                  </a:ext>
                </a:extLst>
              </p:cNvPr>
              <p:cNvSpPr txBox="1">
                <a:spLocks noChangeArrowheads="1"/>
              </p:cNvSpPr>
              <p:nvPr/>
            </p:nvSpPr>
            <p:spPr>
              <a:xfrm>
                <a:off x="2584643" y="1450959"/>
                <a:ext cx="5200463" cy="561975"/>
              </a:xfrm>
              <a:prstGeom prst="rect">
                <a:avLst/>
              </a:prstGeom>
              <a:noFill/>
            </p:spPr>
            <p:txBody>
              <a:bodyPr/>
              <a:lstStyle/>
              <a:p>
                <a:pPr algn="ctr">
                  <a:defRPr/>
                </a:pPr>
                <a:r>
                  <a:rPr lang="ja-JP" altLang="en-US" sz="2800" u="sng">
                    <a:solidFill>
                      <a:srgbClr val="0000CC"/>
                    </a:solidFill>
                    <a:latin typeface="Arial"/>
                    <a:ea typeface="ＭＳ Ｐゴシック"/>
                  </a:rPr>
                  <a:t>本人支援</a:t>
                </a:r>
                <a:endParaRPr lang="en-US" altLang="ja-JP" sz="2800" u="sng" dirty="0">
                  <a:solidFill>
                    <a:srgbClr val="0000CC"/>
                  </a:solidFill>
                  <a:latin typeface="Arial"/>
                  <a:ea typeface="ＭＳ Ｐゴシック"/>
                </a:endParaRPr>
              </a:p>
            </p:txBody>
          </p:sp>
        </p:grpSp>
        <p:sp>
          <p:nvSpPr>
            <p:cNvPr id="4" name="下カーブ矢印 3">
              <a:extLst>
                <a:ext uri="{FF2B5EF4-FFF2-40B4-BE49-F238E27FC236}">
                  <a16:creationId xmlns:a16="http://schemas.microsoft.com/office/drawing/2014/main" id="{97815791-AE20-B14B-BA93-366454438DAB}"/>
                </a:ext>
              </a:extLst>
            </p:cNvPr>
            <p:cNvSpPr/>
            <p:nvPr/>
          </p:nvSpPr>
          <p:spPr>
            <a:xfrm rot="5400000">
              <a:off x="2770442" y="3190255"/>
              <a:ext cx="2873524" cy="1454939"/>
            </a:xfrm>
            <a:prstGeom prst="curvedDownArrow">
              <a:avLst>
                <a:gd name="adj1" fmla="val 11082"/>
                <a:gd name="adj2" fmla="val 26785"/>
                <a:gd name="adj3" fmla="val 208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Rectangle 3">
              <a:extLst>
                <a:ext uri="{FF2B5EF4-FFF2-40B4-BE49-F238E27FC236}">
                  <a16:creationId xmlns:a16="http://schemas.microsoft.com/office/drawing/2014/main" id="{43C1A68D-4880-5143-BBB0-0D280252C2B3}"/>
                </a:ext>
              </a:extLst>
            </p:cNvPr>
            <p:cNvSpPr txBox="1">
              <a:spLocks noChangeArrowheads="1"/>
            </p:cNvSpPr>
            <p:nvPr/>
          </p:nvSpPr>
          <p:spPr>
            <a:xfrm>
              <a:off x="4124603" y="4098066"/>
              <a:ext cx="1607953" cy="666477"/>
            </a:xfrm>
            <a:prstGeom prst="rect">
              <a:avLst/>
            </a:prstGeom>
            <a:solidFill>
              <a:srgbClr val="FFFF00"/>
            </a:solidFill>
            <a:ln>
              <a:solidFill>
                <a:schemeClr val="tx1"/>
              </a:solidFill>
            </a:ln>
          </p:spPr>
          <p:txBody>
            <a:bodyPr lIns="91440" tIns="45720" rIns="91440" bIns="45720" anchor="t"/>
            <a:lstStyle/>
            <a:p>
              <a:pPr algn="ctr">
                <a:defRPr/>
              </a:pPr>
              <a:r>
                <a:rPr lang="ja-JP" altLang="en-US" sz="2000" u="sng" dirty="0">
                  <a:solidFill>
                    <a:srgbClr val="0000CC"/>
                  </a:solidFill>
                  <a:latin typeface="Arial"/>
                  <a:ea typeface="ＭＳ Ｐゴシック"/>
                </a:rPr>
                <a:t>移行支援</a:t>
              </a:r>
              <a:endParaRPr lang="en-US" altLang="ja-JP" sz="2000" u="sng" dirty="0">
                <a:solidFill>
                  <a:srgbClr val="0000CC"/>
                </a:solidFill>
                <a:latin typeface="Arial"/>
                <a:ea typeface="ＭＳ Ｐゴシック"/>
              </a:endParaRPr>
            </a:p>
            <a:p>
              <a:pPr algn="ctr">
                <a:defRPr/>
              </a:pPr>
              <a:r>
                <a:rPr lang="ja-JP" altLang="en-US" sz="1200" b="1" dirty="0">
                  <a:solidFill>
                    <a:schemeClr val="bg1"/>
                  </a:solidFill>
                  <a:latin typeface="Arial"/>
                  <a:ea typeface="ＭＳ Ｐゴシック"/>
                </a:rPr>
                <a:t>インクルージョン</a:t>
              </a:r>
              <a:endParaRPr lang="en-US" altLang="ja-JP" sz="1200" b="1">
                <a:solidFill>
                  <a:schemeClr val="bg1"/>
                </a:solidFill>
                <a:latin typeface="Arial"/>
                <a:ea typeface="ＭＳ Ｐゴシック"/>
                <a:cs typeface="Arial"/>
              </a:endParaRPr>
            </a:p>
          </p:txBody>
        </p:sp>
      </p:grpSp>
      <p:sp>
        <p:nvSpPr>
          <p:cNvPr id="22" name="正方形/長方形 21">
            <a:extLst>
              <a:ext uri="{FF2B5EF4-FFF2-40B4-BE49-F238E27FC236}">
                <a16:creationId xmlns:a16="http://schemas.microsoft.com/office/drawing/2014/main" id="{4BCD0089-F58F-7F4E-9E02-A9CD10BA27B7}"/>
              </a:ext>
            </a:extLst>
          </p:cNvPr>
          <p:cNvSpPr/>
          <p:nvPr/>
        </p:nvSpPr>
        <p:spPr bwMode="auto">
          <a:xfrm>
            <a:off x="183518" y="70019"/>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indent="-119063" algn="l" defTabSz="8731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p:txBody>
      </p:sp>
      <p:sp>
        <p:nvSpPr>
          <p:cNvPr id="21" name="Rectangle 1">
            <a:extLst>
              <a:ext uri="{FF2B5EF4-FFF2-40B4-BE49-F238E27FC236}">
                <a16:creationId xmlns:a16="http://schemas.microsoft.com/office/drawing/2014/main" id="{91E20485-E482-B2F1-2AD3-97EC115F40D1}"/>
              </a:ext>
            </a:extLst>
          </p:cNvPr>
          <p:cNvSpPr>
            <a:spLocks noChangeArrowheads="1"/>
          </p:cNvSpPr>
          <p:nvPr/>
        </p:nvSpPr>
        <p:spPr bwMode="auto">
          <a:xfrm>
            <a:off x="6799716" y="1433305"/>
            <a:ext cx="2515272" cy="860517"/>
          </a:xfrm>
          <a:prstGeom prst="rect">
            <a:avLst/>
          </a:prstGeom>
          <a:noFill/>
          <a:ln w="9525">
            <a:noFill/>
            <a:miter lim="800000"/>
            <a:headEnd/>
            <a:tailEnd/>
          </a:ln>
        </p:spPr>
        <p:txBody>
          <a:bodyPr wrap="square" anchor="t" anchorCtr="0">
            <a:noAutofit/>
          </a:bodyPr>
          <a:lstStyle/>
          <a:p>
            <a:pPr marL="3175" indent="-3175">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「本人支援」</a:t>
            </a:r>
            <a:endParaRPr lang="en-US" altLang="ja-JP" sz="24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（狭義の発達支援）</a:t>
            </a:r>
          </a:p>
        </p:txBody>
      </p:sp>
      <p:sp>
        <p:nvSpPr>
          <p:cNvPr id="23" name="Rectangle 1">
            <a:extLst>
              <a:ext uri="{FF2B5EF4-FFF2-40B4-BE49-F238E27FC236}">
                <a16:creationId xmlns:a16="http://schemas.microsoft.com/office/drawing/2014/main" id="{0D190BED-4D30-EB92-F451-16F08F331805}"/>
              </a:ext>
            </a:extLst>
          </p:cNvPr>
          <p:cNvSpPr>
            <a:spLocks noChangeArrowheads="1"/>
          </p:cNvSpPr>
          <p:nvPr/>
        </p:nvSpPr>
        <p:spPr bwMode="auto">
          <a:xfrm>
            <a:off x="241215" y="6294621"/>
            <a:ext cx="9722740" cy="635696"/>
          </a:xfrm>
          <a:prstGeom prst="rect">
            <a:avLst/>
          </a:prstGeom>
          <a:noFill/>
          <a:ln w="9525">
            <a:noFill/>
            <a:miter lim="800000"/>
            <a:headEnd/>
            <a:tailEnd/>
          </a:ln>
        </p:spPr>
        <p:txBody>
          <a:bodyPr wrap="square" anchor="t" anchorCtr="0">
            <a:noAutofit/>
          </a:bodyPr>
          <a:lstStyle/>
          <a:p>
            <a:pPr marL="539750" indent="-539750" algn="ctr">
              <a:spcBef>
                <a:spcPts val="1200"/>
              </a:spcBef>
            </a:pPr>
            <a:r>
              <a:rPr lang="ja-JP" altLang="en-US" sz="2400" u="sng" dirty="0">
                <a:solidFill>
                  <a:srgbClr val="FF0000"/>
                </a:solidFill>
                <a:latin typeface="ＭＳ Ｐゴシック" panose="020B0600070205080204" pitchFamily="50" charset="-128"/>
                <a:cs typeface="HG丸ｺﾞｼｯｸM-PRO" pitchFamily="50" charset="-128"/>
              </a:rPr>
              <a:t>「３本柱」</a:t>
            </a:r>
            <a:r>
              <a:rPr lang="ja-JP" altLang="en-US" sz="2400" dirty="0">
                <a:solidFill>
                  <a:schemeClr val="bg1"/>
                </a:solidFill>
                <a:latin typeface="ＭＳ Ｐゴシック" panose="020B0600070205080204" pitchFamily="50" charset="-128"/>
                <a:cs typeface="HG丸ｺﾞｼｯｸM-PRO" pitchFamily="50" charset="-128"/>
              </a:rPr>
              <a:t>は、個別支援計画に盛り込まれるべき視点である</a:t>
            </a:r>
            <a:endParaRPr lang="en-US" altLang="ja-JP" sz="2400" dirty="0">
              <a:solidFill>
                <a:schemeClr val="bg1"/>
              </a:solidFill>
              <a:latin typeface="ＭＳ Ｐゴシック" panose="020B0600070205080204" pitchFamily="50" charset="-128"/>
              <a:cs typeface="HG丸ｺﾞｼｯｸM-PRO" pitchFamily="50" charset="-128"/>
            </a:endParaRPr>
          </a:p>
        </p:txBody>
      </p:sp>
      <p:sp>
        <p:nvSpPr>
          <p:cNvPr id="24" name="Rectangle 1">
            <a:extLst>
              <a:ext uri="{FF2B5EF4-FFF2-40B4-BE49-F238E27FC236}">
                <a16:creationId xmlns:a16="http://schemas.microsoft.com/office/drawing/2014/main" id="{D8B89897-D113-A9DE-313F-C0CB6A07C5EA}"/>
              </a:ext>
            </a:extLst>
          </p:cNvPr>
          <p:cNvSpPr>
            <a:spLocks noChangeArrowheads="1"/>
          </p:cNvSpPr>
          <p:nvPr/>
        </p:nvSpPr>
        <p:spPr bwMode="auto">
          <a:xfrm>
            <a:off x="2576736" y="776602"/>
            <a:ext cx="5219544" cy="486536"/>
          </a:xfrm>
          <a:prstGeom prst="rect">
            <a:avLst/>
          </a:prstGeom>
          <a:noFill/>
          <a:ln w="9525">
            <a:noFill/>
            <a:miter lim="800000"/>
            <a:headEnd/>
            <a:tailEnd/>
          </a:ln>
        </p:spPr>
        <p:txBody>
          <a:bodyPr wrap="square" anchor="t" anchorCtr="0">
            <a:noAutofit/>
          </a:bodyPr>
          <a:lstStyle/>
          <a:p>
            <a:pPr marL="539750" indent="-539750">
              <a:spcBef>
                <a:spcPts val="1200"/>
              </a:spcBef>
            </a:pPr>
            <a:r>
              <a:rPr lang="en-US" altLang="ja-JP" dirty="0">
                <a:solidFill>
                  <a:schemeClr val="bg1"/>
                </a:solidFill>
                <a:latin typeface="ＭＳ Ｐゴシック" panose="020B0600070205080204" pitchFamily="50" charset="-128"/>
                <a:cs typeface="HG丸ｺﾞｼｯｸM-PRO" pitchFamily="50" charset="-128"/>
              </a:rPr>
              <a:t>※ </a:t>
            </a:r>
            <a:r>
              <a:rPr lang="ja-JP" altLang="en-US" dirty="0">
                <a:solidFill>
                  <a:schemeClr val="bg1"/>
                </a:solidFill>
                <a:latin typeface="ＭＳ Ｐゴシック" panose="020B0600070205080204" pitchFamily="50" charset="-128"/>
                <a:cs typeface="HG丸ｺﾞｼｯｸM-PRO" pitchFamily="50" charset="-128"/>
              </a:rPr>
              <a:t>発達支援（広義）は、３層構造である</a:t>
            </a:r>
            <a:endParaRPr lang="en-US" altLang="ja-JP" dirty="0">
              <a:solidFill>
                <a:schemeClr val="bg1"/>
              </a:solidFill>
              <a:latin typeface="ＭＳ Ｐゴシック" panose="020B0600070205080204" pitchFamily="50" charset="-128"/>
              <a:cs typeface="HG丸ｺﾞｼｯｸM-PRO" pitchFamily="50" charset="-128"/>
            </a:endParaRPr>
          </a:p>
        </p:txBody>
      </p:sp>
      <p:sp>
        <p:nvSpPr>
          <p:cNvPr id="25" name="Rectangle 1">
            <a:extLst>
              <a:ext uri="{FF2B5EF4-FFF2-40B4-BE49-F238E27FC236}">
                <a16:creationId xmlns:a16="http://schemas.microsoft.com/office/drawing/2014/main" id="{952E0EEC-38E5-AB84-5F9A-69FDEF047BC4}"/>
              </a:ext>
            </a:extLst>
          </p:cNvPr>
          <p:cNvSpPr>
            <a:spLocks noChangeArrowheads="1"/>
          </p:cNvSpPr>
          <p:nvPr/>
        </p:nvSpPr>
        <p:spPr bwMode="auto">
          <a:xfrm>
            <a:off x="241215" y="2731038"/>
            <a:ext cx="2640865" cy="1628320"/>
          </a:xfrm>
          <a:prstGeom prst="rect">
            <a:avLst/>
          </a:prstGeom>
          <a:noFill/>
          <a:ln w="9525">
            <a:noFill/>
            <a:miter lim="800000"/>
            <a:headEnd/>
            <a:tailEnd/>
          </a:ln>
        </p:spPr>
        <p:txBody>
          <a:bodyPr wrap="square" anchor="t" anchorCtr="0">
            <a:noAutofit/>
          </a:bodyPr>
          <a:lstStyle/>
          <a:p>
            <a:pPr>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「家族支援」</a:t>
            </a:r>
            <a:endParaRPr lang="en-US" altLang="ja-JP" sz="2400" dirty="0">
              <a:solidFill>
                <a:schemeClr val="bg1"/>
              </a:solidFill>
              <a:latin typeface="ＭＳ Ｐゴシック" panose="020B0600070205080204" pitchFamily="50" charset="-128"/>
              <a:cs typeface="HG丸ｺﾞｼｯｸM-PRO" pitchFamily="50" charset="-128"/>
            </a:endParaRPr>
          </a:p>
          <a:p>
            <a:pPr>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（保護者支援）</a:t>
            </a:r>
            <a:endParaRPr lang="en-US" altLang="ja-JP" sz="2000" dirty="0">
              <a:solidFill>
                <a:schemeClr val="bg1"/>
              </a:solidFill>
              <a:latin typeface="ＭＳ Ｐゴシック" panose="020B0600070205080204" pitchFamily="50" charset="-128"/>
              <a:cs typeface="HG丸ｺﾞｼｯｸM-PRO" pitchFamily="50" charset="-128"/>
            </a:endParaRPr>
          </a:p>
          <a:p>
            <a:pPr>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（きょうだい支援）</a:t>
            </a:r>
          </a:p>
        </p:txBody>
      </p:sp>
      <p:sp>
        <p:nvSpPr>
          <p:cNvPr id="26" name="Rectangle 1">
            <a:extLst>
              <a:ext uri="{FF2B5EF4-FFF2-40B4-BE49-F238E27FC236}">
                <a16:creationId xmlns:a16="http://schemas.microsoft.com/office/drawing/2014/main" id="{5128531E-3C09-00D4-6FE1-7120F36FA54F}"/>
              </a:ext>
            </a:extLst>
          </p:cNvPr>
          <p:cNvSpPr>
            <a:spLocks noChangeArrowheads="1"/>
          </p:cNvSpPr>
          <p:nvPr/>
        </p:nvSpPr>
        <p:spPr bwMode="auto">
          <a:xfrm>
            <a:off x="6188844" y="4679708"/>
            <a:ext cx="3920975" cy="1495314"/>
          </a:xfrm>
          <a:prstGeom prst="rect">
            <a:avLst/>
          </a:prstGeom>
          <a:noFill/>
          <a:ln w="9525">
            <a:noFill/>
            <a:miter lim="800000"/>
            <a:headEnd/>
            <a:tailEnd/>
          </a:ln>
        </p:spPr>
        <p:txBody>
          <a:bodyPr wrap="square" anchor="t" anchorCtr="0">
            <a:noAutofit/>
          </a:bodyPr>
          <a:lstStyle/>
          <a:p>
            <a:pPr marL="3175" indent="-3175">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「地域支援」「地域連携」</a:t>
            </a:r>
            <a:endParaRPr lang="en-US" altLang="ja-JP" sz="24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（本人の育ち、進路、生活）</a:t>
            </a:r>
            <a:endParaRPr lang="en-US" altLang="ja-JP" sz="20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（随時「移行支援」を意識）</a:t>
            </a:r>
          </a:p>
        </p:txBody>
      </p:sp>
      <p:sp>
        <p:nvSpPr>
          <p:cNvPr id="2" name="スライド番号プレースホルダー 1"/>
          <p:cNvSpPr>
            <a:spLocks noGrp="1"/>
          </p:cNvSpPr>
          <p:nvPr>
            <p:ph type="sldNum" sz="quarter" idx="12"/>
          </p:nvPr>
        </p:nvSpPr>
        <p:spPr>
          <a:xfrm>
            <a:off x="9314988" y="6422856"/>
            <a:ext cx="407752" cy="365125"/>
          </a:xfrm>
        </p:spPr>
        <p:txBody>
          <a:bodyPr/>
          <a:lstStyle/>
          <a:p>
            <a:pPr algn="r">
              <a:defRPr/>
            </a:pPr>
            <a:fld id="{73E44226-3A56-4DE8-9BB1-36395FE9667F}" type="slidenum">
              <a:rPr lang="en-US" altLang="ja-JP" smtClean="0">
                <a:solidFill>
                  <a:schemeClr val="bg1"/>
                </a:solidFill>
                <a:latin typeface="UD デジタル 教科書体 NK-B" panose="02020700000000000000" pitchFamily="18" charset="-128"/>
                <a:ea typeface="UD デジタル 教科書体 NK-B" panose="02020700000000000000" pitchFamily="18" charset="-128"/>
              </a:rPr>
              <a:pPr algn="r">
                <a:defRPr/>
              </a:pPr>
              <a:t>16</a:t>
            </a:fld>
            <a:endParaRPr lang="en-US" altLang="ja-JP" dirty="0">
              <a:solidFill>
                <a:schemeClr val="bg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163104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254478" y="150077"/>
            <a:ext cx="9397044" cy="614627"/>
          </a:xfrm>
        </p:spPr>
        <p:txBody>
          <a:bodyPr/>
          <a:lstStyle/>
          <a:p>
            <a:r>
              <a:rPr lang="ja-JP" altLang="en-US" sz="2800" dirty="0"/>
              <a:t>児童発達支援・放課後等デイサービスで提供される</a:t>
            </a:r>
            <a:br>
              <a:rPr lang="en-US" altLang="ja-JP" sz="2800" dirty="0"/>
            </a:br>
            <a:r>
              <a:rPr lang="ja-JP" altLang="en-US" sz="2800" dirty="0"/>
              <a:t>支援方法のポイント</a:t>
            </a:r>
            <a:endParaRPr lang="ja-JP" altLang="en-US" sz="1800" dirty="0"/>
          </a:p>
        </p:txBody>
      </p:sp>
      <p:graphicFrame>
        <p:nvGraphicFramePr>
          <p:cNvPr id="2" name="表 1">
            <a:extLst>
              <a:ext uri="{FF2B5EF4-FFF2-40B4-BE49-F238E27FC236}">
                <a16:creationId xmlns:a16="http://schemas.microsoft.com/office/drawing/2014/main" id="{64DB8077-AA65-DF89-3D3A-7732113B566D}"/>
              </a:ext>
            </a:extLst>
          </p:cNvPr>
          <p:cNvGraphicFramePr>
            <a:graphicFrameLocks noGrp="1"/>
          </p:cNvGraphicFramePr>
          <p:nvPr>
            <p:extLst>
              <p:ext uri="{D42A27DB-BD31-4B8C-83A1-F6EECF244321}">
                <p14:modId xmlns:p14="http://schemas.microsoft.com/office/powerpoint/2010/main" val="233830599"/>
              </p:ext>
            </p:extLst>
          </p:nvPr>
        </p:nvGraphicFramePr>
        <p:xfrm>
          <a:off x="128464" y="928072"/>
          <a:ext cx="9649072" cy="5120640"/>
        </p:xfrm>
        <a:graphic>
          <a:graphicData uri="http://schemas.openxmlformats.org/drawingml/2006/table">
            <a:tbl>
              <a:tblPr firstRow="1" bandRow="1">
                <a:tableStyleId>{3B4B98B0-60AC-42C2-AFA5-B58CD77FA1E5}</a:tableStyleId>
              </a:tblPr>
              <a:tblGrid>
                <a:gridCol w="2070298">
                  <a:extLst>
                    <a:ext uri="{9D8B030D-6E8A-4147-A177-3AD203B41FA5}">
                      <a16:colId xmlns:a16="http://schemas.microsoft.com/office/drawing/2014/main" val="2819793956"/>
                    </a:ext>
                  </a:extLst>
                </a:gridCol>
                <a:gridCol w="3330302">
                  <a:extLst>
                    <a:ext uri="{9D8B030D-6E8A-4147-A177-3AD203B41FA5}">
                      <a16:colId xmlns:a16="http://schemas.microsoft.com/office/drawing/2014/main" val="2902818070"/>
                    </a:ext>
                  </a:extLst>
                </a:gridCol>
                <a:gridCol w="4248472">
                  <a:extLst>
                    <a:ext uri="{9D8B030D-6E8A-4147-A177-3AD203B41FA5}">
                      <a16:colId xmlns:a16="http://schemas.microsoft.com/office/drawing/2014/main" val="2761901224"/>
                    </a:ext>
                  </a:extLst>
                </a:gridCol>
              </a:tblGrid>
              <a:tr h="342404">
                <a:tc>
                  <a:txBody>
                    <a:bodyPr/>
                    <a:lstStyle/>
                    <a:p>
                      <a:endParaRPr kumimoji="1" lang="ja-JP" altLang="en-US"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dirty="0">
                          <a:solidFill>
                            <a:prstClr val="black"/>
                          </a:solidFill>
                          <a:latin typeface="+mn-lt"/>
                          <a:ea typeface="+mn-ea"/>
                        </a:rPr>
                        <a:t>児童発達援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dirty="0">
                          <a:solidFill>
                            <a:prstClr val="black"/>
                          </a:solidFill>
                          <a:latin typeface="+mn-lt"/>
                          <a:ea typeface="+mn-ea"/>
                        </a:rPr>
                        <a:t>放課後等デイサービス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0202222"/>
                  </a:ext>
                </a:extLst>
              </a:tr>
              <a:tr h="732110">
                <a:tc>
                  <a:txBody>
                    <a:bodyPr/>
                    <a:lstStyle/>
                    <a:p>
                      <a:endParaRPr kumimoji="1" lang="ja-JP" altLang="en-US"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41275" algn="just" defTabSz="4572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こどもの発達の過程や障害の特性等に応じた発達上のニーズ等を丁寧に把握</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し理解した上で、全てのこどもに</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総合的な支援を提供することを基本</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としつつ、こどもの発達段階や特性など、個々のニーズに応じて、</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特定の領域に重点を置いた支援を組み合わせて行う</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など、包括的かつ丁寧にオーダーメイドの支援を行っていくことが重要である。</a:t>
                      </a:r>
                    </a:p>
                    <a:p>
                      <a:pPr marL="0" marR="0" lvl="0" indent="41275" algn="just" defTabSz="4572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　</a:t>
                      </a:r>
                      <a:endParaRPr kumimoji="1" lang="en-US" altLang="ja-JP"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それぞれの時期の</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こどもの発達の過程や特性等に応じた発達上のニーズ</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、適応行動の状況や特に配慮が必要な事項等を丁寧に把握し理解した上で</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、放課後等デイサービスを利用する全てのこどもをありのままに受け止めて、</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こどもが自分らしく過ごせる場であるという安全・安心の土台の上で、総合的な支援を提供することを基本</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としつつ、こどもの発達段階や特性など、</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個々のニーズに応じて、特定の領域に重点を置いた支援を組み合わせて行う</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など、包括的かつ丁寧にオーダーメイドの支援を行っていくことが重要である。</a:t>
                      </a:r>
                      <a:endParaRPr kumimoji="1" lang="ja-JP" altLang="en-US" sz="12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8399570"/>
                  </a:ext>
                </a:extLst>
              </a:tr>
              <a:tr h="732110">
                <a:tc>
                  <a:txBody>
                    <a:bodyPr/>
                    <a:lstStyle/>
                    <a:p>
                      <a:r>
                        <a:rPr kumimoji="1" lang="ja-JP" altLang="en-US" sz="1400" dirty="0"/>
                        <a:t>こどもの発達の過程や障害特性に応じた発達のニーズ等の把握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本人支援の</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５領域</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健康・生活</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運動・感覚</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認知・行動</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言語・コミュニケーション</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人間関係・社会性</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の視点等を踏まえたアセスメント</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を行うことが必要</a:t>
                      </a: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こどもの発達の過程や特性等に応じた、発達上のニーズの把握に当たっては、本人支援の</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５領域</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健康・生活</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運動・感覚</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認知・行動</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言語・コミュニケーション</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人間関係・社会性</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の視点等を踏まえたアセスメント</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を行うことが必要である。</a:t>
                      </a:r>
                      <a:endParaRPr kumimoji="1" lang="ja-JP" altLang="en-US" sz="12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9708345"/>
                  </a:ext>
                </a:extLst>
              </a:tr>
              <a:tr h="732110">
                <a:tc>
                  <a:txBody>
                    <a:bodyPr/>
                    <a:lstStyle/>
                    <a:p>
                      <a:r>
                        <a:rPr kumimoji="1" lang="ja-JP" altLang="en-US" sz="1400" dirty="0"/>
                        <a:t>総合的な支援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個々のこどもに応じた、生活や遊び等の中での、</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５領域の視点を網羅したオーダーメイドの支援</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総合的な支援とは、本人支援の</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５領域の視点等を踏まえたアセスメントを行った上で、生活や遊び等の中で、５領域の視点を網羅した個々のこどもに応じたオーダーメイドの支援が行われる</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ものである。</a:t>
                      </a:r>
                      <a:endParaRPr kumimoji="1" lang="ja-JP" altLang="en-US" sz="12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082695"/>
                  </a:ext>
                </a:extLst>
              </a:tr>
              <a:tr h="732110">
                <a:tc>
                  <a:txBody>
                    <a:bodyPr/>
                    <a:lstStyle/>
                    <a:p>
                      <a:r>
                        <a:rPr kumimoji="1" lang="ja-JP" altLang="en-US" sz="1400" dirty="0"/>
                        <a:t>特定の領域に重点を置いた支援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本人支援の５領域の視点等を踏まえたアセスメントを行った上で、</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その</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視点を網羅した支援（</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総合的な支援</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）を行うこと</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に加え</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、理学療法士等の有する専門性に基づきアセスメントを行い、計画的及び個別・集中的に行う、</a:t>
                      </a:r>
                      <a:r>
                        <a:rPr kumimoji="1" lang="ja-JP" altLang="en-US" sz="1200" b="1" u="none" dirty="0">
                          <a:solidFill>
                            <a:srgbClr val="FF0000"/>
                          </a:solidFill>
                          <a:latin typeface="BIZ UDPゴシック" panose="020B0400000000000000" pitchFamily="50" charset="-128"/>
                          <a:ea typeface="BIZ UDPゴシック" panose="020B0400000000000000" pitchFamily="50" charset="-128"/>
                        </a:rPr>
                        <a:t>５領域のうち特定（又は複数）の領域に重点を置いた支援</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が計画的及び個別・集中的に行われる</a:t>
                      </a:r>
                      <a:r>
                        <a:rPr kumimoji="1" lang="ja-JP" altLang="en-US" sz="1200" b="0" u="none" dirty="0">
                          <a:solidFill>
                            <a:schemeClr val="tx1">
                              <a:lumMod val="75000"/>
                              <a:lumOff val="25000"/>
                            </a:schemeClr>
                          </a:solidFill>
                          <a:latin typeface="BIZ UDPゴシック" panose="020B0400000000000000" pitchFamily="50" charset="-128"/>
                          <a:ea typeface="BIZ UDPゴシック" panose="020B0400000000000000" pitchFamily="50" charset="-128"/>
                        </a:rPr>
                        <a:t>ものであり、一対一による個別支援だけでなく、個々のニーズに応じた配慮がされた上で、小集団等で行われる支援も含まれるものである。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3680860"/>
                  </a:ext>
                </a:extLst>
              </a:tr>
            </a:tbl>
          </a:graphicData>
        </a:graphic>
      </p:graphicFrame>
      <p:sp>
        <p:nvSpPr>
          <p:cNvPr id="4" name="タイトル 13">
            <a:extLst>
              <a:ext uri="{FF2B5EF4-FFF2-40B4-BE49-F238E27FC236}">
                <a16:creationId xmlns:a16="http://schemas.microsoft.com/office/drawing/2014/main" id="{CA5DD324-3225-7E55-684A-7FF08D71968E}"/>
              </a:ext>
            </a:extLst>
          </p:cNvPr>
          <p:cNvSpPr txBox="1">
            <a:spLocks/>
          </p:cNvSpPr>
          <p:nvPr/>
        </p:nvSpPr>
        <p:spPr bwMode="auto">
          <a:xfrm>
            <a:off x="7961784" y="6586813"/>
            <a:ext cx="1944216" cy="360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1400" dirty="0"/>
              <a:t>（ガイドラインより）　　</a:t>
            </a:r>
            <a:endParaRPr lang="en-US" altLang="ja-JP" sz="1400" dirty="0"/>
          </a:p>
        </p:txBody>
      </p:sp>
      <p:sp>
        <p:nvSpPr>
          <p:cNvPr id="3" name="スライド番号プレースホルダー 2">
            <a:extLst>
              <a:ext uri="{FF2B5EF4-FFF2-40B4-BE49-F238E27FC236}">
                <a16:creationId xmlns:a16="http://schemas.microsoft.com/office/drawing/2014/main" id="{9BA993A8-2902-158C-B827-C3195EF15C30}"/>
              </a:ext>
            </a:extLst>
          </p:cNvPr>
          <p:cNvSpPr>
            <a:spLocks noGrp="1"/>
          </p:cNvSpPr>
          <p:nvPr>
            <p:ph type="sldNum" sz="quarter" idx="12"/>
          </p:nvPr>
        </p:nvSpPr>
        <p:spPr>
          <a:xfrm>
            <a:off x="7594600" y="6569195"/>
            <a:ext cx="2311400" cy="365125"/>
          </a:xfrm>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17</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794113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CEBCAF7-51E4-7913-10C7-971FF2791BD3}"/>
              </a:ext>
            </a:extLst>
          </p:cNvPr>
          <p:cNvSpPr>
            <a:spLocks noGrp="1"/>
          </p:cNvSpPr>
          <p:nvPr>
            <p:ph type="title"/>
          </p:nvPr>
        </p:nvSpPr>
        <p:spPr/>
        <p:txBody>
          <a:bodyPr/>
          <a:lstStyle/>
          <a:p>
            <a:r>
              <a:rPr kumimoji="1" lang="ja-JP" altLang="en-US" sz="6000" b="0" i="0" u="none" strike="noStrike" kern="1200" cap="all" spc="0" normalizeH="0" baseline="0" noProof="0" dirty="0">
                <a:ln>
                  <a:noFill/>
                </a:ln>
                <a:solidFill>
                  <a:srgbClr val="099BDD"/>
                </a:solidFill>
                <a:effectLst/>
                <a:uLnTx/>
                <a:uFillTx/>
                <a:latin typeface="Corbel" panose="020B0503020204020204"/>
                <a:ea typeface="ＭＳ ゴシック" panose="020B0609070205080204" pitchFamily="49" charset="-128"/>
                <a:cs typeface="+mj-cs"/>
              </a:rPr>
              <a:t>発達支援（本人支援）</a:t>
            </a:r>
            <a:endParaRPr lang="ja-JP" altLang="en-US" dirty="0"/>
          </a:p>
        </p:txBody>
      </p:sp>
      <p:sp>
        <p:nvSpPr>
          <p:cNvPr id="4" name="スライド番号プレースホルダー 3">
            <a:extLst>
              <a:ext uri="{FF2B5EF4-FFF2-40B4-BE49-F238E27FC236}">
                <a16:creationId xmlns:a16="http://schemas.microsoft.com/office/drawing/2014/main" id="{F269F0D8-5EBD-3CD7-7CB7-9553FA722520}"/>
              </a:ext>
            </a:extLst>
          </p:cNvPr>
          <p:cNvSpPr>
            <a:spLocks noGrp="1"/>
          </p:cNvSpPr>
          <p:nvPr>
            <p:ph type="sldNum" sz="quarter" idx="12"/>
          </p:nvPr>
        </p:nvSpPr>
        <p:spPr/>
        <p:txBody>
          <a:bodyPr/>
          <a:lstStyle/>
          <a:p>
            <a:pPr algn="r"/>
            <a:fld id="{F7197E0B-3DE5-44B4-8205-21AF5ABFE129}" type="slidenum">
              <a:rPr lang="ja-JP" altLang="en-US" smtClean="0">
                <a:solidFill>
                  <a:prstClr val="black">
                    <a:tint val="75000"/>
                  </a:prstClr>
                </a:solidFill>
                <a:latin typeface="UD デジタル 教科書体 NK-B" panose="02020700000000000000" pitchFamily="18" charset="-128"/>
                <a:ea typeface="UD デジタル 教科書体 NK-B" panose="02020700000000000000" pitchFamily="18" charset="-128"/>
              </a:rPr>
              <a:pPr algn="r"/>
              <a:t>18</a:t>
            </a:fld>
            <a:endPar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346237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発達支援（本人支援）と移行支援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en-US" altLang="ja-JP" sz="1200" b="0" i="0" u="none" strike="noStrike" kern="1200" cap="none" spc="0" normalizeH="0" baseline="0" noProof="0" dirty="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3080792" y="764704"/>
            <a:ext cx="6696743" cy="3547427"/>
          </a:xfrm>
          <a:prstGeom prst="rect">
            <a:avLst/>
          </a:prstGeom>
          <a:noFill/>
          <a:ln w="9525">
            <a:noFill/>
            <a:miter lim="800000"/>
            <a:headEnd/>
            <a:tailEnd/>
          </a:ln>
        </p:spPr>
        <p:txBody>
          <a:bodyPr wrap="square" anchor="t" anchorCtr="0">
            <a:no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「本人支援」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は、狭義の発達支援である。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1750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0432FF"/>
                </a:solidFill>
                <a:latin typeface="ＭＳ Ｐゴシック" panose="020B0600070205080204" pitchFamily="50" charset="-128"/>
                <a:ea typeface="ＭＳ ゴシック" panose="020B0609070205080204" pitchFamily="49" charset="-128"/>
                <a:cs typeface="HG丸ｺﾞｼｯｸM-PRO" pitchFamily="50" charset="-128"/>
              </a:rPr>
              <a:t>　障害児通所支援において、「本人支援」は外すことができない機能である。</a:t>
            </a:r>
            <a:endParaRPr lang="en-US" altLang="ja-JP" sz="2000" dirty="0">
              <a:solidFill>
                <a:srgbClr val="0432FF"/>
              </a:solidFill>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17500">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また、</a:t>
            </a:r>
            <a:r>
              <a:rPr lang="ja-JP" altLang="en-US" sz="2000" dirty="0">
                <a:solidFill>
                  <a:srgbClr val="FF0000"/>
                </a:solidFill>
                <a:latin typeface="ＭＳ Ｐゴシック" panose="020B0600070205080204" pitchFamily="50" charset="-128"/>
                <a:cs typeface="HG丸ｺﾞｼｯｸM-PRO" pitchFamily="50" charset="-128"/>
              </a:rPr>
              <a:t>「移行支援」は、</a:t>
            </a:r>
            <a:r>
              <a:rPr lang="ja-JP" altLang="en-US" sz="2000" dirty="0">
                <a:solidFill>
                  <a:srgbClr val="0432FF"/>
                </a:solidFill>
                <a:latin typeface="ＭＳ Ｐゴシック" panose="020B0600070205080204" pitchFamily="50" charset="-128"/>
                <a:cs typeface="HG丸ｺﾞｼｯｸM-PRO" pitchFamily="50" charset="-128"/>
              </a:rPr>
              <a:t>毎年度ごとに就園、就学、進級、進学等の機会がある児童期</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の支援の特徴特徴として</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常にを意識</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しておく必要がある。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17500">
              <a:defRPr/>
            </a:pPr>
            <a:endParaRPr lang="en-US" altLang="ja-JP" sz="2000" dirty="0">
              <a:solidFill>
                <a:srgbClr val="0432FF"/>
              </a:solidFill>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17500">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本人支援の提供にあたって、</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indent="306388">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総合的</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にこどもを捉えるために、発達支援の</a:t>
            </a:r>
            <a:r>
              <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5</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領域を踏まえつつ、必要な視点を加える</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発達的視点</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（伸びゆく、伸ばしていく支援）</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特性の理解と配慮</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（成長・発達のための環境側の合理的配慮の視点）</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446088"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⇒的確な</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発達評価</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と</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見立て</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1973263"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手立ての選択</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322638"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に関する知識が必要である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⇒支援提供に際しては、</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lvl="0"/>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生活</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遊び</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休息</a:t>
            </a:r>
            <a:r>
              <a:rPr lang="en-US" altLang="ja-JP" sz="2000" dirty="0">
                <a:solidFill>
                  <a:srgbClr val="FF0000"/>
                </a:solidFill>
                <a:latin typeface="ＭＳ Ｐゴシック" panose="020B0600070205080204" pitchFamily="50"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養護</a:t>
            </a:r>
            <a:r>
              <a:rPr lang="en-US" altLang="ja-JP" sz="2000" dirty="0">
                <a:solidFill>
                  <a:srgbClr val="FF0000"/>
                </a:solidFill>
                <a:latin typeface="ＭＳ Ｐゴシック" panose="020B0600070205080204" pitchFamily="50"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等を取り入れて提供されるものである。</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pic>
        <p:nvPicPr>
          <p:cNvPr id="3" name="図 2">
            <a:extLst>
              <a:ext uri="{FF2B5EF4-FFF2-40B4-BE49-F238E27FC236}">
                <a16:creationId xmlns:a16="http://schemas.microsoft.com/office/drawing/2014/main" id="{097B4F44-E479-62DD-EFCC-C792904BAF2F}"/>
              </a:ext>
            </a:extLst>
          </p:cNvPr>
          <p:cNvPicPr>
            <a:picLocks noChangeAspect="1"/>
          </p:cNvPicPr>
          <p:nvPr/>
        </p:nvPicPr>
        <p:blipFill>
          <a:blip r:embed="rId3"/>
          <a:stretch>
            <a:fillRect/>
          </a:stretch>
        </p:blipFill>
        <p:spPr>
          <a:xfrm>
            <a:off x="128464" y="805332"/>
            <a:ext cx="3142971" cy="2527473"/>
          </a:xfrm>
          <a:prstGeom prst="rect">
            <a:avLst/>
          </a:prstGeom>
        </p:spPr>
      </p:pic>
      <p:sp>
        <p:nvSpPr>
          <p:cNvPr id="24" name="楕円 23">
            <a:extLst>
              <a:ext uri="{FF2B5EF4-FFF2-40B4-BE49-F238E27FC236}">
                <a16:creationId xmlns:a16="http://schemas.microsoft.com/office/drawing/2014/main" id="{2AE2475E-7BF4-6927-C429-47D0D771085C}"/>
              </a:ext>
            </a:extLst>
          </p:cNvPr>
          <p:cNvSpPr/>
          <p:nvPr/>
        </p:nvSpPr>
        <p:spPr>
          <a:xfrm>
            <a:off x="708720" y="909319"/>
            <a:ext cx="1435968" cy="699893"/>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0F9A3345-01CC-3058-2FB6-9381BCD259AD}"/>
              </a:ext>
            </a:extLst>
          </p:cNvPr>
          <p:cNvSpPr/>
          <p:nvPr/>
        </p:nvSpPr>
        <p:spPr>
          <a:xfrm>
            <a:off x="2457997" y="1484784"/>
            <a:ext cx="813435" cy="503417"/>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algn="ctr"/>
            <a:endParaRPr kumimoji="1" lang="ja-JP" altLang="en-US"/>
          </a:p>
        </p:txBody>
      </p:sp>
    </p:spTree>
    <p:extLst>
      <p:ext uri="{BB962C8B-B14F-4D97-AF65-F5344CB8AC3E}">
        <p14:creationId xmlns:p14="http://schemas.microsoft.com/office/powerpoint/2010/main" val="102215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7AEC-CF65-507C-D6B7-634B5FB41CAB}"/>
              </a:ext>
            </a:extLst>
          </p:cNvPr>
          <p:cNvSpPr>
            <a:spLocks noGrp="1"/>
          </p:cNvSpPr>
          <p:nvPr>
            <p:ph type="title"/>
          </p:nvPr>
        </p:nvSpPr>
        <p:spPr/>
        <p:txBody>
          <a:bodyPr/>
          <a:lstStyle/>
          <a:p>
            <a:r>
              <a:rPr kumimoji="1" lang="ja-JP" altLang="en-US" dirty="0"/>
              <a:t>獲得目標と内容</a:t>
            </a:r>
          </a:p>
        </p:txBody>
      </p:sp>
      <p:sp>
        <p:nvSpPr>
          <p:cNvPr id="3" name="コンテンツ プレースホルダー 2">
            <a:extLst>
              <a:ext uri="{FF2B5EF4-FFF2-40B4-BE49-F238E27FC236}">
                <a16:creationId xmlns:a16="http://schemas.microsoft.com/office/drawing/2014/main" id="{760875DC-097B-67B7-CE8A-8B83D8DE6163}"/>
              </a:ext>
            </a:extLst>
          </p:cNvPr>
          <p:cNvSpPr>
            <a:spLocks noGrp="1"/>
          </p:cNvSpPr>
          <p:nvPr>
            <p:ph idx="1"/>
          </p:nvPr>
        </p:nvSpPr>
        <p:spPr>
          <a:xfrm>
            <a:off x="1136576" y="2060848"/>
            <a:ext cx="7488832" cy="4206240"/>
          </a:xfrm>
        </p:spPr>
        <p:txBody>
          <a:bodyPr>
            <a:normAutofit/>
          </a:bodyPr>
          <a:lstStyle/>
          <a:p>
            <a:pPr marL="0" indent="0">
              <a:buNone/>
            </a:pPr>
            <a:r>
              <a:rPr lang="ja-JP" altLang="en-US" dirty="0"/>
              <a:t>獲得目標</a:t>
            </a:r>
            <a:endParaRPr lang="en-US" altLang="ja-JP" dirty="0"/>
          </a:p>
          <a:p>
            <a:r>
              <a:rPr lang="ja-JP" altLang="en-US" dirty="0"/>
              <a:t>児童期における支援提供の特徴について理解を深める</a:t>
            </a:r>
            <a:endParaRPr lang="en-US" altLang="ja-JP" dirty="0"/>
          </a:p>
          <a:p>
            <a:endParaRPr kumimoji="1" lang="en-US" altLang="ja-JP" dirty="0"/>
          </a:p>
          <a:p>
            <a:pPr marL="0" indent="0">
              <a:buNone/>
            </a:pPr>
            <a:r>
              <a:rPr kumimoji="1" lang="ja-JP" altLang="en-US" dirty="0"/>
              <a:t>内容</a:t>
            </a:r>
            <a:endParaRPr kumimoji="1" lang="en-US" altLang="ja-JP" dirty="0"/>
          </a:p>
          <a:p>
            <a:r>
              <a:rPr lang="ja-JP" altLang="en-US" dirty="0"/>
              <a:t>障害児通所支援の立ち位置</a:t>
            </a:r>
            <a:endParaRPr lang="en-US" altLang="ja-JP" dirty="0"/>
          </a:p>
          <a:p>
            <a:r>
              <a:rPr lang="ja-JP" altLang="en-US" dirty="0"/>
              <a:t>児童期の支援に関する基本的視点 </a:t>
            </a:r>
            <a:endParaRPr lang="en-US" altLang="ja-JP" dirty="0"/>
          </a:p>
          <a:p>
            <a:r>
              <a:rPr lang="ja-JP" altLang="en-US" dirty="0"/>
              <a:t>子どものライフステージと支援 </a:t>
            </a:r>
            <a:endParaRPr lang="en-US" altLang="ja-JP" dirty="0"/>
          </a:p>
          <a:p>
            <a:r>
              <a:rPr lang="ja-JP" altLang="en-US" dirty="0"/>
              <a:t>子どもの社会化・関係性の拡がりと支援における連携  </a:t>
            </a:r>
            <a:endParaRPr lang="en-US" altLang="ja-JP" dirty="0"/>
          </a:p>
        </p:txBody>
      </p:sp>
      <p:sp>
        <p:nvSpPr>
          <p:cNvPr id="4" name="スライド番号プレースホルダー 3">
            <a:extLst>
              <a:ext uri="{FF2B5EF4-FFF2-40B4-BE49-F238E27FC236}">
                <a16:creationId xmlns:a16="http://schemas.microsoft.com/office/drawing/2014/main" id="{4FB61CFC-D7C8-51BA-DC35-CA2F29275BBF}"/>
              </a:ext>
            </a:extLst>
          </p:cNvPr>
          <p:cNvSpPr>
            <a:spLocks noGrp="1"/>
          </p:cNvSpPr>
          <p:nvPr>
            <p:ph type="sldNum" sz="quarter" idx="12"/>
          </p:nvPr>
        </p:nvSpPr>
        <p:spPr/>
        <p:txBody>
          <a:bodyPr/>
          <a:lstStyle/>
          <a:p>
            <a:pPr algn="r"/>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lgn="r"/>
              <a:t>2</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184549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左カーブ矢印 40"/>
          <p:cNvSpPr/>
          <p:nvPr/>
        </p:nvSpPr>
        <p:spPr>
          <a:xfrm rot="10800000" flipH="1">
            <a:off x="6897216" y="1412776"/>
            <a:ext cx="942675" cy="4680520"/>
          </a:xfrm>
          <a:prstGeom prst="curvedLeftArrow">
            <a:avLst>
              <a:gd name="adj1" fmla="val 11496"/>
              <a:gd name="adj2" fmla="val 25762"/>
              <a:gd name="adj3" fmla="val 25000"/>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タイトル 3"/>
          <p:cNvSpPr>
            <a:spLocks noGrp="1"/>
          </p:cNvSpPr>
          <p:nvPr>
            <p:ph type="title"/>
          </p:nvPr>
        </p:nvSpPr>
        <p:spPr>
          <a:xfrm>
            <a:off x="711598" y="248632"/>
            <a:ext cx="6857999" cy="576064"/>
          </a:xfrm>
        </p:spPr>
        <p:txBody>
          <a:bodyPr>
            <a:noAutofit/>
          </a:bodyPr>
          <a:lstStyle/>
          <a:p>
            <a:r>
              <a:rPr lang="ja-JP" altLang="en-US" sz="3600" b="1" dirty="0">
                <a:latin typeface="ＤＨＰ平成ゴシックW5" panose="020B0500000000000000" pitchFamily="50" charset="-128"/>
                <a:ea typeface="ＤＨＰ平成ゴシックW5" panose="020B0500000000000000" pitchFamily="50" charset="-128"/>
              </a:rPr>
              <a:t>子どもの支援のプロセス</a:t>
            </a:r>
            <a:endParaRPr lang="ja-JP" altLang="en-US" sz="3600" dirty="0"/>
          </a:p>
        </p:txBody>
      </p:sp>
      <p:grpSp>
        <p:nvGrpSpPr>
          <p:cNvPr id="5" name="グループ化 36"/>
          <p:cNvGrpSpPr/>
          <p:nvPr/>
        </p:nvGrpSpPr>
        <p:grpSpPr>
          <a:xfrm>
            <a:off x="694510" y="1196755"/>
            <a:ext cx="5786845" cy="672109"/>
            <a:chOff x="272480" y="836711"/>
            <a:chExt cx="7257894" cy="672109"/>
          </a:xfrm>
        </p:grpSpPr>
        <p:sp>
          <p:nvSpPr>
            <p:cNvPr id="3" name="角丸四角形 2"/>
            <p:cNvSpPr/>
            <p:nvPr/>
          </p:nvSpPr>
          <p:spPr>
            <a:xfrm>
              <a:off x="272480" y="836711"/>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子どもが示す現状をありのままにとらえる</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（知識と客観的視点）</a:t>
              </a:r>
            </a:p>
          </p:txBody>
        </p:sp>
        <p:sp>
          <p:nvSpPr>
            <p:cNvPr id="2" name="円/楕円 1"/>
            <p:cNvSpPr/>
            <p:nvPr/>
          </p:nvSpPr>
          <p:spPr>
            <a:xfrm>
              <a:off x="6609184" y="958403"/>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把握</a:t>
              </a:r>
            </a:p>
          </p:txBody>
        </p:sp>
      </p:grpSp>
      <p:grpSp>
        <p:nvGrpSpPr>
          <p:cNvPr id="7" name="グループ化 35"/>
          <p:cNvGrpSpPr/>
          <p:nvPr/>
        </p:nvGrpSpPr>
        <p:grpSpPr>
          <a:xfrm>
            <a:off x="733698" y="5013179"/>
            <a:ext cx="5969725" cy="672109"/>
            <a:chOff x="350554" y="5013175"/>
            <a:chExt cx="7239826" cy="672109"/>
          </a:xfrm>
        </p:grpSpPr>
        <p:sp>
          <p:nvSpPr>
            <p:cNvPr id="6" name="角丸四角形 5"/>
            <p:cNvSpPr/>
            <p:nvPr/>
          </p:nvSpPr>
          <p:spPr>
            <a:xfrm>
              <a:off x="350554" y="5013175"/>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とらえた状況を障害特性、発達段階、生活環境と照合する</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（情報収集と評価と想定）</a:t>
              </a:r>
            </a:p>
          </p:txBody>
        </p:sp>
        <p:sp>
          <p:nvSpPr>
            <p:cNvPr id="31" name="円/楕円 30"/>
            <p:cNvSpPr/>
            <p:nvPr/>
          </p:nvSpPr>
          <p:spPr>
            <a:xfrm>
              <a:off x="6747265" y="5085183"/>
              <a:ext cx="843115"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分析</a:t>
              </a:r>
            </a:p>
          </p:txBody>
        </p:sp>
      </p:grpSp>
      <p:grpSp>
        <p:nvGrpSpPr>
          <p:cNvPr id="10" name="グループ化 37"/>
          <p:cNvGrpSpPr/>
          <p:nvPr/>
        </p:nvGrpSpPr>
        <p:grpSpPr>
          <a:xfrm>
            <a:off x="694510" y="5805267"/>
            <a:ext cx="6084371" cy="672109"/>
            <a:chOff x="-2301752" y="6335836"/>
            <a:chExt cx="7317901" cy="672109"/>
          </a:xfrm>
        </p:grpSpPr>
        <p:sp>
          <p:nvSpPr>
            <p:cNvPr id="9" name="角丸四角形 8"/>
            <p:cNvSpPr/>
            <p:nvPr/>
          </p:nvSpPr>
          <p:spPr>
            <a:xfrm>
              <a:off x="-2301752" y="6335836"/>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年齢相応の姿の想定と状況を照合し、</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次の段階（姿）を創造する　（創造と方針の決定）</a:t>
              </a:r>
            </a:p>
          </p:txBody>
        </p:sp>
        <p:sp>
          <p:nvSpPr>
            <p:cNvPr id="32" name="円/楕円 31"/>
            <p:cNvSpPr/>
            <p:nvPr/>
          </p:nvSpPr>
          <p:spPr>
            <a:xfrm>
              <a:off x="4094959" y="6407844"/>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計画</a:t>
              </a:r>
            </a:p>
          </p:txBody>
        </p:sp>
      </p:grpSp>
      <p:grpSp>
        <p:nvGrpSpPr>
          <p:cNvPr id="13" name="グループ化 34"/>
          <p:cNvGrpSpPr/>
          <p:nvPr/>
        </p:nvGrpSpPr>
        <p:grpSpPr>
          <a:xfrm>
            <a:off x="563881" y="1988840"/>
            <a:ext cx="5965674" cy="2928292"/>
            <a:chOff x="1784648" y="1508820"/>
            <a:chExt cx="6255684" cy="2928292"/>
          </a:xfrm>
        </p:grpSpPr>
        <p:sp>
          <p:nvSpPr>
            <p:cNvPr id="8" name="角丸四角形 7"/>
            <p:cNvSpPr/>
            <p:nvPr/>
          </p:nvSpPr>
          <p:spPr>
            <a:xfrm>
              <a:off x="1784648" y="1508820"/>
              <a:ext cx="6255684" cy="2928292"/>
            </a:xfrm>
            <a:prstGeom prst="roundRect">
              <a:avLst>
                <a:gd name="adj" fmla="val 9271"/>
              </a:avLst>
            </a:prstGeom>
          </p:spPr>
          <p:style>
            <a:lnRef idx="1">
              <a:schemeClr val="accent3"/>
            </a:lnRef>
            <a:fillRef idx="2">
              <a:schemeClr val="accent3"/>
            </a:fillRef>
            <a:effectRef idx="1">
              <a:schemeClr val="accent3"/>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因子を分類し、それぞれに分析しながら、深める</a:t>
              </a:r>
            </a:p>
          </p:txBody>
        </p:sp>
        <p:grpSp>
          <p:nvGrpSpPr>
            <p:cNvPr id="16" name="グループ化 21"/>
            <p:cNvGrpSpPr/>
            <p:nvPr/>
          </p:nvGrpSpPr>
          <p:grpSpPr>
            <a:xfrm>
              <a:off x="1880560" y="2060848"/>
              <a:ext cx="2916216" cy="1031200"/>
              <a:chOff x="3476944" y="4605506"/>
              <a:chExt cx="2916216" cy="1031200"/>
            </a:xfrm>
          </p:grpSpPr>
          <p:sp>
            <p:nvSpPr>
              <p:cNvPr id="23" name="角丸四角形 22"/>
              <p:cNvSpPr/>
              <p:nvPr/>
            </p:nvSpPr>
            <p:spPr>
              <a:xfrm>
                <a:off x="3476944" y="4605506"/>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発達段階による因子</a:t>
                </a:r>
              </a:p>
            </p:txBody>
          </p:sp>
          <p:sp>
            <p:nvSpPr>
              <p:cNvPr id="24" name="角丸四角形 23"/>
              <p:cNvSpPr/>
              <p:nvPr/>
            </p:nvSpPr>
            <p:spPr>
              <a:xfrm>
                <a:off x="3476944" y="5055006"/>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生活年齢</a:t>
                </a:r>
              </a:p>
            </p:txBody>
          </p:sp>
          <p:sp>
            <p:nvSpPr>
              <p:cNvPr id="25" name="角丸四角形 24"/>
              <p:cNvSpPr/>
              <p:nvPr/>
            </p:nvSpPr>
            <p:spPr>
              <a:xfrm>
                <a:off x="4448944"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年齢特徴</a:t>
                </a:r>
              </a:p>
            </p:txBody>
          </p:sp>
          <p:sp>
            <p:nvSpPr>
              <p:cNvPr id="26" name="角丸四角形 25"/>
              <p:cNvSpPr/>
              <p:nvPr/>
            </p:nvSpPr>
            <p:spPr>
              <a:xfrm>
                <a:off x="5421160"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認知特性</a:t>
                </a:r>
              </a:p>
            </p:txBody>
          </p:sp>
        </p:grpSp>
        <p:grpSp>
          <p:nvGrpSpPr>
            <p:cNvPr id="17" name="グループ化 29"/>
            <p:cNvGrpSpPr/>
            <p:nvPr/>
          </p:nvGrpSpPr>
          <p:grpSpPr>
            <a:xfrm>
              <a:off x="5049241" y="2060848"/>
              <a:ext cx="2916216" cy="1031200"/>
              <a:chOff x="3476944" y="4269668"/>
              <a:chExt cx="2916216" cy="1031200"/>
            </a:xfrm>
          </p:grpSpPr>
          <p:grpSp>
            <p:nvGrpSpPr>
              <p:cNvPr id="21" name="グループ化 20"/>
              <p:cNvGrpSpPr/>
              <p:nvPr/>
            </p:nvGrpSpPr>
            <p:grpSpPr>
              <a:xfrm>
                <a:off x="3476944" y="4269668"/>
                <a:ext cx="2916216" cy="1031200"/>
                <a:chOff x="3476944" y="4638470"/>
                <a:chExt cx="2916216" cy="1031200"/>
              </a:xfrm>
            </p:grpSpPr>
            <p:sp>
              <p:nvSpPr>
                <p:cNvPr id="11" name="角丸四角形 10"/>
                <p:cNvSpPr/>
                <p:nvPr/>
              </p:nvSpPr>
              <p:spPr>
                <a:xfrm>
                  <a:off x="3476944" y="4638470"/>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障害特性による因子</a:t>
                  </a:r>
                </a:p>
              </p:txBody>
            </p:sp>
            <p:sp>
              <p:nvSpPr>
                <p:cNvPr id="18" name="角丸四角形 17"/>
                <p:cNvSpPr/>
                <p:nvPr/>
              </p:nvSpPr>
              <p:spPr>
                <a:xfrm>
                  <a:off x="3476944" y="5100779"/>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発達年齢</a:t>
                  </a:r>
                </a:p>
              </p:txBody>
            </p:sp>
            <p:sp>
              <p:nvSpPr>
                <p:cNvPr id="19" name="角丸四角形 18"/>
                <p:cNvSpPr/>
                <p:nvPr/>
              </p:nvSpPr>
              <p:spPr>
                <a:xfrm>
                  <a:off x="4448944"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運動特性</a:t>
                  </a:r>
                </a:p>
              </p:txBody>
            </p:sp>
            <p:sp>
              <p:nvSpPr>
                <p:cNvPr id="20" name="角丸四角形 19"/>
                <p:cNvSpPr/>
                <p:nvPr/>
              </p:nvSpPr>
              <p:spPr>
                <a:xfrm>
                  <a:off x="5421160"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感覚特性</a:t>
                  </a:r>
                </a:p>
              </p:txBody>
            </p:sp>
          </p:grpSp>
          <p:sp>
            <p:nvSpPr>
              <p:cNvPr id="27" name="角丸四角形 26"/>
              <p:cNvSpPr/>
              <p:nvPr/>
            </p:nvSpPr>
            <p:spPr>
              <a:xfrm>
                <a:off x="3476944" y="5013176"/>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認知特性</a:t>
                </a:r>
              </a:p>
            </p:txBody>
          </p:sp>
          <p:sp>
            <p:nvSpPr>
              <p:cNvPr id="28" name="角丸四角形 27"/>
              <p:cNvSpPr/>
              <p:nvPr/>
            </p:nvSpPr>
            <p:spPr>
              <a:xfrm>
                <a:off x="4448944"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学習形態</a:t>
                </a:r>
              </a:p>
            </p:txBody>
          </p:sp>
          <p:sp>
            <p:nvSpPr>
              <p:cNvPr id="29" name="角丸四角形 28"/>
              <p:cNvSpPr/>
              <p:nvPr/>
            </p:nvSpPr>
            <p:spPr>
              <a:xfrm>
                <a:off x="5421160"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22" name="グループ化 33"/>
            <p:cNvGrpSpPr/>
            <p:nvPr/>
          </p:nvGrpSpPr>
          <p:grpSpPr>
            <a:xfrm>
              <a:off x="3482902" y="3217598"/>
              <a:ext cx="2908660" cy="1019826"/>
              <a:chOff x="1888116" y="3273270"/>
              <a:chExt cx="2908660" cy="1019826"/>
            </a:xfrm>
          </p:grpSpPr>
          <p:grpSp>
            <p:nvGrpSpPr>
              <p:cNvPr id="30" name="グループ化 16"/>
              <p:cNvGrpSpPr/>
              <p:nvPr/>
            </p:nvGrpSpPr>
            <p:grpSpPr>
              <a:xfrm>
                <a:off x="1888116" y="3273270"/>
                <a:ext cx="2905955" cy="1019826"/>
                <a:chOff x="6847656" y="4599531"/>
                <a:chExt cx="2905955" cy="1019826"/>
              </a:xfrm>
            </p:grpSpPr>
            <p:grpSp>
              <p:nvGrpSpPr>
                <p:cNvPr id="34" name="グループ化 15"/>
                <p:cNvGrpSpPr/>
                <p:nvPr/>
              </p:nvGrpSpPr>
              <p:grpSpPr>
                <a:xfrm>
                  <a:off x="6847656" y="4599531"/>
                  <a:ext cx="2905955" cy="1019826"/>
                  <a:chOff x="5623520" y="4750296"/>
                  <a:chExt cx="2905955" cy="1019826"/>
                </a:xfrm>
              </p:grpSpPr>
              <p:sp>
                <p:nvSpPr>
                  <p:cNvPr id="12" name="角丸四角形 11"/>
                  <p:cNvSpPr/>
                  <p:nvPr/>
                </p:nvSpPr>
                <p:spPr>
                  <a:xfrm>
                    <a:off x="5623520" y="4750296"/>
                    <a:ext cx="2905955" cy="10198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環境</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人</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場所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による因子</a:t>
                    </a:r>
                  </a:p>
                </p:txBody>
              </p:sp>
              <p:sp>
                <p:nvSpPr>
                  <p:cNvPr id="14" name="角丸四角形 13"/>
                  <p:cNvSpPr/>
                  <p:nvPr/>
                </p:nvSpPr>
                <p:spPr>
                  <a:xfrm>
                    <a:off x="5623521" y="5205772"/>
                    <a:ext cx="964444"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家庭環境</a:t>
                    </a:r>
                  </a:p>
                </p:txBody>
              </p:sp>
            </p:grpSp>
            <p:sp>
              <p:nvSpPr>
                <p:cNvPr id="15" name="角丸四角形 14"/>
                <p:cNvSpPr/>
                <p:nvPr/>
              </p:nvSpPr>
              <p:spPr>
                <a:xfrm>
                  <a:off x="7812100" y="5055007"/>
                  <a:ext cx="957355"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友達関係</a:t>
                  </a:r>
                </a:p>
              </p:txBody>
            </p:sp>
          </p:grpSp>
          <p:sp>
            <p:nvSpPr>
              <p:cNvPr id="33" name="角丸四角形 32"/>
              <p:cNvSpPr/>
              <p:nvPr/>
            </p:nvSpPr>
            <p:spPr>
              <a:xfrm>
                <a:off x="3824560" y="3728746"/>
                <a:ext cx="972216"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活動の場</a:t>
                </a:r>
              </a:p>
            </p:txBody>
          </p:sp>
        </p:grpSp>
      </p:grpSp>
      <p:sp>
        <p:nvSpPr>
          <p:cNvPr id="40" name="左カーブ矢印 39"/>
          <p:cNvSpPr/>
          <p:nvPr/>
        </p:nvSpPr>
        <p:spPr>
          <a:xfrm>
            <a:off x="6768737" y="5157192"/>
            <a:ext cx="522514" cy="1080120"/>
          </a:xfrm>
          <a:prstGeom prst="curvedLeftArrow">
            <a:avLst>
              <a:gd name="adj1" fmla="val 20194"/>
              <a:gd name="adj2" fmla="val 55913"/>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9" name="左カーブ矢印 38"/>
          <p:cNvSpPr/>
          <p:nvPr/>
        </p:nvSpPr>
        <p:spPr>
          <a:xfrm>
            <a:off x="6533606" y="1484784"/>
            <a:ext cx="550554" cy="3888432"/>
          </a:xfrm>
          <a:prstGeom prst="curvedLeftArrow">
            <a:avLst>
              <a:gd name="adj1" fmla="val 35766"/>
              <a:gd name="adj2" fmla="val 70697"/>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8521051" y="320242"/>
            <a:ext cx="738664" cy="6237312"/>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毎回の支援でも、一年間の関わりでも</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このプロセスを繰り返す。</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（意図をもって過ごすと自然と　</a:t>
            </a: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ＰＤＣＡ</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サイクルが生じる）</a:t>
            </a:r>
          </a:p>
        </p:txBody>
      </p:sp>
      <p:sp>
        <p:nvSpPr>
          <p:cNvPr id="43" name="円/楕円 42"/>
          <p:cNvSpPr/>
          <p:nvPr/>
        </p:nvSpPr>
        <p:spPr>
          <a:xfrm>
            <a:off x="7480757" y="3389811"/>
            <a:ext cx="637747"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a:t>
            </a:r>
          </a:p>
        </p:txBody>
      </p:sp>
      <p:sp>
        <p:nvSpPr>
          <p:cNvPr id="35" name="スライド番号プレースホルダー 34">
            <a:extLst>
              <a:ext uri="{FF2B5EF4-FFF2-40B4-BE49-F238E27FC236}">
                <a16:creationId xmlns:a16="http://schemas.microsoft.com/office/drawing/2014/main" id="{DF60604A-A267-C1AF-A405-4E7B84D5B47B}"/>
              </a:ext>
            </a:extLst>
          </p:cNvPr>
          <p:cNvSpPr>
            <a:spLocks noGrp="1"/>
          </p:cNvSpPr>
          <p:nvPr>
            <p:ph type="sldNum" sz="quarter" idx="12"/>
          </p:nvPr>
        </p:nvSpPr>
        <p:spPr>
          <a:xfrm>
            <a:off x="7371673" y="6447000"/>
            <a:ext cx="2311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C53EDA-CF1C-43FE-9BA8-D1A4592054A1}" type="slidenum">
              <a:rPr kumimoji="1" lang="ja-JP" altLang="en-US" sz="1200" b="0" i="0" u="none" strike="noStrike" kern="1200" cap="none" spc="0" normalizeH="0" baseline="0" noProof="0" smtClean="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583323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p:cNvSpPr>
            <a:spLocks noGrp="1" noChangeArrowheads="1"/>
          </p:cNvSpPr>
          <p:nvPr>
            <p:ph type="title"/>
          </p:nvPr>
        </p:nvSpPr>
        <p:spPr>
          <a:xfrm>
            <a:off x="272480" y="188640"/>
            <a:ext cx="8853433" cy="1008112"/>
          </a:xfrm>
        </p:spPr>
        <p:txBody>
          <a:bodyPr>
            <a:noAutofit/>
          </a:bodyPr>
          <a:lstStyle/>
          <a:p>
            <a:pPr algn="l"/>
            <a:r>
              <a:rPr lang="ja-JP" altLang="en-US" sz="2800" b="1" dirty="0">
                <a:latin typeface="+mj-ea"/>
              </a:rPr>
              <a:t>障害児通所支援による</a:t>
            </a:r>
            <a:br>
              <a:rPr lang="en-US" altLang="ja-JP" sz="4000" b="1" dirty="0">
                <a:latin typeface="+mj-ea"/>
              </a:rPr>
            </a:br>
            <a:r>
              <a:rPr lang="ja-JP" altLang="en-US" sz="3600" b="1" dirty="0">
                <a:latin typeface="+mj-ea"/>
              </a:rPr>
              <a:t>子どもへの関わりに不可欠な視点（知識）</a:t>
            </a:r>
          </a:p>
        </p:txBody>
      </p:sp>
      <p:sp>
        <p:nvSpPr>
          <p:cNvPr id="158725" name="Rectangle 5"/>
          <p:cNvSpPr>
            <a:spLocks noGrp="1" noChangeArrowheads="1"/>
          </p:cNvSpPr>
          <p:nvPr>
            <p:ph type="body" sz="half" idx="2"/>
          </p:nvPr>
        </p:nvSpPr>
        <p:spPr>
          <a:xfrm>
            <a:off x="495300" y="1400316"/>
            <a:ext cx="9151017" cy="4752528"/>
          </a:xfrm>
        </p:spPr>
        <p:txBody>
          <a:bodyPr>
            <a:normAutofit fontScale="92500" lnSpcReduction="10000"/>
          </a:bodyPr>
          <a:lstStyle/>
          <a:p>
            <a:pPr marL="0" indent="0">
              <a:lnSpc>
                <a:spcPct val="90000"/>
              </a:lnSpc>
              <a:buNone/>
            </a:pPr>
            <a:r>
              <a:rPr lang="ja-JP" altLang="en-US" sz="3000" dirty="0"/>
              <a:t>⇒</a:t>
            </a:r>
            <a:r>
              <a:rPr lang="ja-JP" altLang="en-US" sz="3000" dirty="0">
                <a:solidFill>
                  <a:srgbClr val="FF0000"/>
                </a:solidFill>
              </a:rPr>
              <a:t>多面的</a:t>
            </a:r>
            <a:r>
              <a:rPr lang="ja-JP" altLang="en-US" sz="3000" dirty="0"/>
              <a:t>に見れる感性の基盤</a:t>
            </a:r>
            <a:endParaRPr lang="en-US" altLang="ja-JP" sz="3000" dirty="0"/>
          </a:p>
          <a:p>
            <a:pPr marL="719138" lvl="1" indent="-201613">
              <a:lnSpc>
                <a:spcPct val="90000"/>
              </a:lnSpc>
            </a:pPr>
            <a:r>
              <a:rPr lang="ja-JP" altLang="en-US" dirty="0"/>
              <a:t>疾患や状態</a:t>
            </a:r>
            <a:r>
              <a:rPr lang="ja-JP" altLang="en-US" sz="1600" dirty="0"/>
              <a:t>（診断、特徴、禁忌、予後等）</a:t>
            </a:r>
            <a:r>
              <a:rPr lang="ja-JP" altLang="en-US" dirty="0"/>
              <a:t>に関すること</a:t>
            </a:r>
            <a:endParaRPr lang="en-US" altLang="ja-JP" dirty="0"/>
          </a:p>
          <a:p>
            <a:pPr marL="719138" lvl="1" indent="-201613">
              <a:lnSpc>
                <a:spcPct val="90000"/>
              </a:lnSpc>
            </a:pPr>
            <a:endParaRPr lang="en-US" altLang="ja-JP" dirty="0"/>
          </a:p>
          <a:p>
            <a:pPr marL="719138" lvl="1" indent="-201613">
              <a:lnSpc>
                <a:spcPct val="90000"/>
              </a:lnSpc>
            </a:pPr>
            <a:r>
              <a:rPr lang="ja-JP" altLang="en-US" dirty="0"/>
              <a:t>成長</a:t>
            </a:r>
            <a:r>
              <a:rPr lang="ja-JP" altLang="en-US" sz="1600" dirty="0"/>
              <a:t>（年齢、体の大きさ、手足の長さ、食事の量等）</a:t>
            </a:r>
            <a:r>
              <a:rPr lang="ja-JP" altLang="en-US" dirty="0"/>
              <a:t>に関すること</a:t>
            </a:r>
            <a:endParaRPr lang="en-US" altLang="ja-JP" dirty="0"/>
          </a:p>
          <a:p>
            <a:pPr marL="719138" lvl="1" indent="-201613">
              <a:lnSpc>
                <a:spcPct val="90000"/>
              </a:lnSpc>
            </a:pPr>
            <a:endParaRPr lang="en-US" altLang="ja-JP" dirty="0"/>
          </a:p>
          <a:p>
            <a:pPr marL="719138" lvl="1" indent="-201613">
              <a:lnSpc>
                <a:spcPct val="90000"/>
              </a:lnSpc>
            </a:pPr>
            <a:r>
              <a:rPr lang="ja-JP" altLang="en-US" dirty="0"/>
              <a:t>運動発達</a:t>
            </a:r>
            <a:r>
              <a:rPr lang="ja-JP" altLang="en-US" sz="1600" dirty="0"/>
              <a:t>（筋肉の緊張、動き滑らかさ、パワー等）</a:t>
            </a:r>
            <a:r>
              <a:rPr lang="ja-JP" altLang="en-US" dirty="0"/>
              <a:t>に関すること　</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感覚</a:t>
            </a:r>
            <a:r>
              <a:rPr lang="ja-JP" altLang="en-US" sz="1600" dirty="0"/>
              <a:t>（好む感覚、苦手な感覚、鋭い感覚、鈍い感覚等）</a:t>
            </a:r>
            <a:r>
              <a:rPr lang="ja-JP" altLang="en-US" dirty="0"/>
              <a:t>に関すること</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知能や学習</a:t>
            </a:r>
            <a:r>
              <a:rPr lang="ja-JP" altLang="en-US" sz="1600" dirty="0"/>
              <a:t>（好きな遊び、得意な遊び、好きな教科、苦手な教科等）</a:t>
            </a:r>
            <a:r>
              <a:rPr lang="ja-JP" altLang="en-US" dirty="0"/>
              <a:t>に関すること</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子どもと集団</a:t>
            </a:r>
            <a:r>
              <a:rPr lang="ja-JP" altLang="en-US" sz="1600" dirty="0"/>
              <a:t>（誰と遊ぶ、どんな友達とどのように遊ぶ、つるむ等）</a:t>
            </a:r>
            <a:r>
              <a:rPr lang="ja-JP" altLang="en-US" dirty="0"/>
              <a:t>に関すること</a:t>
            </a:r>
            <a:endParaRPr lang="ja-JP" altLang="en-US" sz="1700" dirty="0"/>
          </a:p>
          <a:p>
            <a:pPr marL="0" indent="0">
              <a:lnSpc>
                <a:spcPct val="90000"/>
              </a:lnSpc>
              <a:buNone/>
            </a:pPr>
            <a:endParaRPr lang="en-US" altLang="ja-JP" sz="3000" dirty="0"/>
          </a:p>
          <a:p>
            <a:pPr marL="0" indent="0">
              <a:lnSpc>
                <a:spcPct val="90000"/>
              </a:lnSpc>
              <a:buNone/>
            </a:pPr>
            <a:r>
              <a:rPr lang="ja-JP" altLang="en-US" sz="3000" dirty="0"/>
              <a:t>⇒</a:t>
            </a:r>
            <a:r>
              <a:rPr lang="ja-JP" altLang="en-US" sz="3000" dirty="0">
                <a:solidFill>
                  <a:srgbClr val="FF0000"/>
                </a:solidFill>
              </a:rPr>
              <a:t>複合的</a:t>
            </a:r>
            <a:r>
              <a:rPr lang="ja-JP" altLang="en-US" sz="3000" dirty="0"/>
              <a:t>に関われる関係機関とのつながり</a:t>
            </a:r>
            <a:endParaRPr lang="en-US" altLang="ja-JP" dirty="0"/>
          </a:p>
        </p:txBody>
      </p:sp>
      <p:sp>
        <p:nvSpPr>
          <p:cNvPr id="2" name="スライド番号プレースホルダー 1">
            <a:extLst>
              <a:ext uri="{FF2B5EF4-FFF2-40B4-BE49-F238E27FC236}">
                <a16:creationId xmlns:a16="http://schemas.microsoft.com/office/drawing/2014/main" id="{0E165E7B-F130-94F4-70E3-490883D47BD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44F43-2FC4-4250-9B16-621291906B81}" type="slidenum">
              <a:rPr kumimoji="1" lang="ja-JP" altLang="en-US" sz="1200" b="0" i="0" u="none" strike="noStrike" kern="1200" cap="none" spc="0" normalizeH="0" baseline="0" noProof="0" smtClean="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1617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954E84-E23F-A388-5A65-9B6959003604}"/>
              </a:ext>
            </a:extLst>
          </p:cNvPr>
          <p:cNvSpPr>
            <a:spLocks noGrp="1"/>
          </p:cNvSpPr>
          <p:nvPr>
            <p:ph type="title"/>
          </p:nvPr>
        </p:nvSpPr>
        <p:spPr>
          <a:xfrm>
            <a:off x="56456" y="-5098"/>
            <a:ext cx="9715313" cy="615601"/>
          </a:xfrm>
        </p:spPr>
        <p:txBody>
          <a:bodyPr>
            <a:noAutofit/>
          </a:bodyPr>
          <a:lstStyle/>
          <a:p>
            <a:pPr algn="ctr"/>
            <a:r>
              <a:rPr kumimoji="1" lang="ja-JP" altLang="en-US" sz="3600" dirty="0"/>
              <a:t>発達支援の</a:t>
            </a:r>
            <a:r>
              <a:rPr lang="ja-JP" altLang="en-US" sz="3600" dirty="0"/>
              <a:t>５</a:t>
            </a:r>
            <a:r>
              <a:rPr kumimoji="1" lang="ja-JP" altLang="en-US" sz="3600" dirty="0"/>
              <a:t>領域の内容比較</a:t>
            </a:r>
          </a:p>
        </p:txBody>
      </p:sp>
      <p:sp>
        <p:nvSpPr>
          <p:cNvPr id="4" name="スライド番号プレースホルダー 3">
            <a:extLst>
              <a:ext uri="{FF2B5EF4-FFF2-40B4-BE49-F238E27FC236}">
                <a16:creationId xmlns:a16="http://schemas.microsoft.com/office/drawing/2014/main" id="{93C86541-E566-8298-7807-4119542640C1}"/>
              </a:ext>
            </a:extLst>
          </p:cNvPr>
          <p:cNvSpPr>
            <a:spLocks noGrp="1"/>
          </p:cNvSpPr>
          <p:nvPr>
            <p:ph type="sldNum" sz="quarter" idx="12"/>
          </p:nvPr>
        </p:nvSpPr>
        <p:spPr>
          <a:xfrm>
            <a:off x="7280443" y="6592267"/>
            <a:ext cx="2228850" cy="365125"/>
          </a:xfrm>
        </p:spPr>
        <p:txBody>
          <a:bodyPr/>
          <a:lstStyle/>
          <a:p>
            <a:fld id="{9D1FACA5-F295-4B71-9523-E0646159294B}" type="slidenum">
              <a:rPr kumimoji="1" lang="ja-JP" altLang="en-US" smtClean="0">
                <a:latin typeface="UD デジタル 教科書体 NK-B" panose="02020700000000000000" pitchFamily="18" charset="-128"/>
                <a:ea typeface="UD デジタル 教科書体 NK-B" panose="02020700000000000000" pitchFamily="18" charset="-128"/>
              </a:rPr>
              <a:t>22</a:t>
            </a:fld>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a:extLst>
              <a:ext uri="{FF2B5EF4-FFF2-40B4-BE49-F238E27FC236}">
                <a16:creationId xmlns:a16="http://schemas.microsoft.com/office/drawing/2014/main" id="{76B2F803-7A5A-AE23-0E8B-565B4C895D2C}"/>
              </a:ext>
            </a:extLst>
          </p:cNvPr>
          <p:cNvSpPr txBox="1"/>
          <p:nvPr/>
        </p:nvSpPr>
        <p:spPr>
          <a:xfrm>
            <a:off x="128464" y="1306892"/>
            <a:ext cx="1728192" cy="307777"/>
          </a:xfrm>
          <a:prstGeom prst="rect">
            <a:avLst/>
          </a:prstGeom>
          <a:solidFill>
            <a:schemeClr val="bg1"/>
          </a:solidFill>
        </p:spPr>
        <p:txBody>
          <a:bodyPr wrap="square" anchor="ctr">
            <a:spAutoFit/>
          </a:bodyPr>
          <a:lstStyle/>
          <a:p>
            <a:pPr marL="139700" marR="0" lvl="0" indent="-13970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2"/>
                </a:solidFill>
                <a:latin typeface="BIZ UDPゴシック" panose="020B0400000000000000" pitchFamily="50" charset="-128"/>
                <a:ea typeface="BIZ UDPゴシック" panose="020B0400000000000000" pitchFamily="50" charset="-128"/>
              </a:rPr>
              <a:t>健康・生活</a:t>
            </a:r>
            <a:endParaRPr kumimoji="1" lang="ja-JP" altLang="en-US" sz="1400" i="0" strike="noStrike" kern="1200" cap="none" spc="0" normalizeH="0" baseline="0" noProof="0" dirty="0">
              <a:ln>
                <a:noFill/>
              </a:ln>
              <a:solidFill>
                <a:schemeClr val="tx2"/>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AD5D4A71-2EC7-FD5F-B474-EF79B9B84273}"/>
              </a:ext>
            </a:extLst>
          </p:cNvPr>
          <p:cNvSpPr txBox="1"/>
          <p:nvPr/>
        </p:nvSpPr>
        <p:spPr>
          <a:xfrm>
            <a:off x="128464" y="2349213"/>
            <a:ext cx="1728192" cy="307777"/>
          </a:xfrm>
          <a:prstGeom prst="rect">
            <a:avLst/>
          </a:prstGeom>
          <a:solidFill>
            <a:schemeClr val="bg1"/>
          </a:solidFill>
        </p:spPr>
        <p:txBody>
          <a:bodyPr wrap="square" anchor="ctr">
            <a:spAutoFit/>
          </a:bodyPr>
          <a:lstStyle/>
          <a:p>
            <a:pPr marL="139700" marR="0" lvl="0" indent="-139700" algn="ctr" defTabSz="4572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a:ln>
                  <a:noFill/>
                </a:ln>
                <a:solidFill>
                  <a:schemeClr val="tx2"/>
                </a:solidFill>
                <a:effectLst/>
                <a:uLnTx/>
                <a:uFillTx/>
                <a:latin typeface="BIZ UDPゴシック" panose="020B0400000000000000" pitchFamily="50" charset="-128"/>
                <a:ea typeface="BIZ UDPゴシック" panose="020B0400000000000000" pitchFamily="50" charset="-128"/>
                <a:cs typeface="+mn-cs"/>
              </a:rPr>
              <a:t>運動・感覚</a:t>
            </a:r>
          </a:p>
        </p:txBody>
      </p:sp>
      <p:sp>
        <p:nvSpPr>
          <p:cNvPr id="13" name="テキスト ボックス 12">
            <a:extLst>
              <a:ext uri="{FF2B5EF4-FFF2-40B4-BE49-F238E27FC236}">
                <a16:creationId xmlns:a16="http://schemas.microsoft.com/office/drawing/2014/main" id="{5771CADB-B3D4-89B0-9DAE-501299F4429A}"/>
              </a:ext>
            </a:extLst>
          </p:cNvPr>
          <p:cNvSpPr txBox="1"/>
          <p:nvPr/>
        </p:nvSpPr>
        <p:spPr>
          <a:xfrm>
            <a:off x="100807" y="3557126"/>
            <a:ext cx="1728192" cy="307777"/>
          </a:xfrm>
          <a:prstGeom prst="rect">
            <a:avLst/>
          </a:prstGeom>
          <a:solidFill>
            <a:schemeClr val="bg1"/>
          </a:solidFill>
        </p:spPr>
        <p:txBody>
          <a:bodyPr wrap="square" anchor="ctr">
            <a:spAutoFit/>
          </a:bodyPr>
          <a:lstStyle/>
          <a:p>
            <a:pPr marL="139700" marR="0" lvl="0" indent="-13970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2"/>
                </a:solidFill>
                <a:latin typeface="BIZ UDPゴシック" panose="020B0400000000000000" pitchFamily="50" charset="-128"/>
                <a:ea typeface="BIZ UDPゴシック" panose="020B0400000000000000" pitchFamily="50" charset="-128"/>
              </a:rPr>
              <a:t>認知・行動</a:t>
            </a:r>
            <a:endParaRPr kumimoji="1" lang="ja-JP" altLang="en-US" sz="1400" i="0" strike="noStrike" kern="1200" cap="none" spc="0" normalizeH="0" baseline="0" noProof="0" dirty="0">
              <a:ln>
                <a:noFill/>
              </a:ln>
              <a:solidFill>
                <a:schemeClr val="tx2"/>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9FE9A6AE-FD73-1F5F-455B-DC40C0B4F8BB}"/>
              </a:ext>
            </a:extLst>
          </p:cNvPr>
          <p:cNvSpPr txBox="1"/>
          <p:nvPr/>
        </p:nvSpPr>
        <p:spPr>
          <a:xfrm>
            <a:off x="128464" y="4843652"/>
            <a:ext cx="1728192" cy="261610"/>
          </a:xfrm>
          <a:prstGeom prst="rect">
            <a:avLst/>
          </a:prstGeom>
          <a:solidFill>
            <a:schemeClr val="bg1"/>
          </a:solidFill>
        </p:spPr>
        <p:txBody>
          <a:bodyPr wrap="square" anchor="ctr">
            <a:spAutoFit/>
          </a:bodyPr>
          <a:lstStyle/>
          <a:p>
            <a:pPr marL="139700" marR="0" lvl="0" indent="-139700" algn="ctr" defTabSz="4572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a:ln>
                  <a:noFill/>
                </a:ln>
                <a:solidFill>
                  <a:schemeClr val="tx2"/>
                </a:solidFill>
                <a:effectLst/>
                <a:uLnTx/>
                <a:uFillTx/>
                <a:latin typeface="BIZ UDPゴシック" panose="020B0400000000000000" pitchFamily="50" charset="-128"/>
                <a:ea typeface="BIZ UDPゴシック" panose="020B0400000000000000" pitchFamily="50" charset="-128"/>
                <a:cs typeface="+mn-cs"/>
              </a:rPr>
              <a:t>言語・コミュニケーション</a:t>
            </a:r>
          </a:p>
        </p:txBody>
      </p:sp>
      <p:sp>
        <p:nvSpPr>
          <p:cNvPr id="15" name="テキスト ボックス 14">
            <a:extLst>
              <a:ext uri="{FF2B5EF4-FFF2-40B4-BE49-F238E27FC236}">
                <a16:creationId xmlns:a16="http://schemas.microsoft.com/office/drawing/2014/main" id="{062BFAB6-8F18-655F-4900-D4D515E5B611}"/>
              </a:ext>
            </a:extLst>
          </p:cNvPr>
          <p:cNvSpPr txBox="1"/>
          <p:nvPr/>
        </p:nvSpPr>
        <p:spPr>
          <a:xfrm>
            <a:off x="128464" y="5949613"/>
            <a:ext cx="1728192" cy="307777"/>
          </a:xfrm>
          <a:prstGeom prst="rect">
            <a:avLst/>
          </a:prstGeom>
          <a:solidFill>
            <a:schemeClr val="bg1"/>
          </a:solidFill>
        </p:spPr>
        <p:txBody>
          <a:bodyPr wrap="square" anchor="ctr">
            <a:spAutoFit/>
          </a:bodyPr>
          <a:lstStyle/>
          <a:p>
            <a:pPr marL="139700" marR="0" lvl="0" indent="-13970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2"/>
                </a:solidFill>
                <a:latin typeface="BIZ UDPゴシック" panose="020B0400000000000000" pitchFamily="50" charset="-128"/>
                <a:ea typeface="BIZ UDPゴシック" panose="020B0400000000000000" pitchFamily="50" charset="-128"/>
              </a:rPr>
              <a:t>人間関係・社会性</a:t>
            </a:r>
            <a:endParaRPr kumimoji="1" lang="ja-JP" altLang="en-US" sz="1400" i="0" strike="noStrike" kern="1200" cap="none" spc="0" normalizeH="0" baseline="0" noProof="0" dirty="0">
              <a:ln>
                <a:noFill/>
              </a:ln>
              <a:solidFill>
                <a:schemeClr val="tx2"/>
              </a:solidFill>
              <a:effectLst/>
              <a:uLnTx/>
              <a:uFillTx/>
              <a:latin typeface="BIZ UDPゴシック" panose="020B0400000000000000" pitchFamily="50" charset="-128"/>
              <a:ea typeface="BIZ UDPゴシック" panose="020B0400000000000000" pitchFamily="50" charset="-128"/>
              <a:cs typeface="+mn-cs"/>
            </a:endParaRPr>
          </a:p>
        </p:txBody>
      </p:sp>
      <p:grpSp>
        <p:nvGrpSpPr>
          <p:cNvPr id="30" name="グループ化 29">
            <a:extLst>
              <a:ext uri="{FF2B5EF4-FFF2-40B4-BE49-F238E27FC236}">
                <a16:creationId xmlns:a16="http://schemas.microsoft.com/office/drawing/2014/main" id="{43D3347E-62A5-9D34-7C49-23CA8F8EF6CB}"/>
              </a:ext>
            </a:extLst>
          </p:cNvPr>
          <p:cNvGrpSpPr/>
          <p:nvPr/>
        </p:nvGrpSpPr>
        <p:grpSpPr>
          <a:xfrm>
            <a:off x="1751829" y="622190"/>
            <a:ext cx="3993259" cy="6033971"/>
            <a:chOff x="-217199" y="862144"/>
            <a:chExt cx="3993259" cy="5644328"/>
          </a:xfrm>
        </p:grpSpPr>
        <p:sp>
          <p:nvSpPr>
            <p:cNvPr id="5" name="四角形: 角を丸くする 4">
              <a:extLst>
                <a:ext uri="{FF2B5EF4-FFF2-40B4-BE49-F238E27FC236}">
                  <a16:creationId xmlns:a16="http://schemas.microsoft.com/office/drawing/2014/main" id="{931A8154-15C3-159E-D384-E071F4E6546D}"/>
                </a:ext>
              </a:extLst>
            </p:cNvPr>
            <p:cNvSpPr/>
            <p:nvPr/>
          </p:nvSpPr>
          <p:spPr>
            <a:xfrm>
              <a:off x="-217199" y="1167130"/>
              <a:ext cx="3993259" cy="5339342"/>
            </a:xfrm>
            <a:prstGeom prst="roundRect">
              <a:avLst>
                <a:gd name="adj" fmla="val 4691"/>
              </a:avLst>
            </a:prstGeom>
            <a:solidFill>
              <a:schemeClr val="accent2">
                <a:lumMod val="20000"/>
                <a:lumOff val="80000"/>
              </a:schemeClr>
            </a:solidFill>
            <a:ln w="19050">
              <a:solidFill>
                <a:srgbClr val="FD6C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90AF4EED-0F56-797C-04C2-ED06318D9F4B}"/>
                </a:ext>
              </a:extLst>
            </p:cNvPr>
            <p:cNvSpPr/>
            <p:nvPr/>
          </p:nvSpPr>
          <p:spPr>
            <a:xfrm>
              <a:off x="-62859" y="1283668"/>
              <a:ext cx="3694903" cy="571479"/>
            </a:xfrm>
            <a:prstGeom prst="roundRect">
              <a:avLst>
                <a:gd name="adj" fmla="val 984"/>
              </a:avLst>
            </a:prstGeom>
            <a:solidFill>
              <a:schemeClr val="bg1"/>
            </a:solidFill>
            <a:ln w="19050">
              <a:solidFill>
                <a:srgbClr val="FD6C2B"/>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〇健康状態の維持・改善</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〇生活習慣や生活リズムの形成</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〇基本的生活スキルの獲得</a:t>
              </a:r>
            </a:p>
          </p:txBody>
        </p:sp>
        <p:sp>
          <p:nvSpPr>
            <p:cNvPr id="7" name="四角形: 角を丸くする 6">
              <a:extLst>
                <a:ext uri="{FF2B5EF4-FFF2-40B4-BE49-F238E27FC236}">
                  <a16:creationId xmlns:a16="http://schemas.microsoft.com/office/drawing/2014/main" id="{E5C61F00-A62F-5CFF-A8CF-C096EE669D0C}"/>
                </a:ext>
              </a:extLst>
            </p:cNvPr>
            <p:cNvSpPr/>
            <p:nvPr/>
          </p:nvSpPr>
          <p:spPr>
            <a:xfrm>
              <a:off x="-62859" y="2176768"/>
              <a:ext cx="3694903" cy="1006840"/>
            </a:xfrm>
            <a:prstGeom prst="roundRect">
              <a:avLst>
                <a:gd name="adj" fmla="val 984"/>
              </a:avLst>
            </a:prstGeom>
            <a:solidFill>
              <a:schemeClr val="bg1"/>
            </a:solidFill>
            <a:ln w="19050">
              <a:solidFill>
                <a:srgbClr val="FD6C2B"/>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〇姿勢と運動・動作の基本的技能の向上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〇姿勢保持と運動・動作の補助的手段の活用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〇身体の移動能力の向上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〇保有する感覚の活用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〇感覚の補助及び代行手段の活用</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〇感覚の特性への対応</a:t>
              </a:r>
            </a:p>
          </p:txBody>
        </p:sp>
        <p:sp>
          <p:nvSpPr>
            <p:cNvPr id="8" name="四角形: 角を丸くする 7">
              <a:extLst>
                <a:ext uri="{FF2B5EF4-FFF2-40B4-BE49-F238E27FC236}">
                  <a16:creationId xmlns:a16="http://schemas.microsoft.com/office/drawing/2014/main" id="{A52BCB94-8E59-86CE-B0E7-8D09EC206960}"/>
                </a:ext>
              </a:extLst>
            </p:cNvPr>
            <p:cNvSpPr/>
            <p:nvPr/>
          </p:nvSpPr>
          <p:spPr>
            <a:xfrm>
              <a:off x="-62859" y="3318326"/>
              <a:ext cx="3694903" cy="915186"/>
            </a:xfrm>
            <a:prstGeom prst="roundRect">
              <a:avLst>
                <a:gd name="adj" fmla="val 984"/>
              </a:avLst>
            </a:prstGeom>
            <a:solidFill>
              <a:schemeClr val="bg1"/>
            </a:solidFill>
            <a:ln w="19050">
              <a:solidFill>
                <a:srgbClr val="FD6C2B"/>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〇認知の特性についての理解と対応</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〇対象や外部環境の適切な認知と適切な行動の習得</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（感覚の活用や認知機能の発達、知覚から行動への認知過程の発達、認知や行動の手掛かりとなる概念の形成）</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〇行動障害への予防及び対応</a:t>
              </a:r>
            </a:p>
          </p:txBody>
        </p:sp>
        <p:sp>
          <p:nvSpPr>
            <p:cNvPr id="9" name="四角形: 角を丸くする 8">
              <a:extLst>
                <a:ext uri="{FF2B5EF4-FFF2-40B4-BE49-F238E27FC236}">
                  <a16:creationId xmlns:a16="http://schemas.microsoft.com/office/drawing/2014/main" id="{A96D61F0-0AEC-0C32-1765-D3B66EDF7993}"/>
                </a:ext>
              </a:extLst>
            </p:cNvPr>
            <p:cNvSpPr/>
            <p:nvPr/>
          </p:nvSpPr>
          <p:spPr>
            <a:xfrm>
              <a:off x="-62859" y="4382141"/>
              <a:ext cx="3694903" cy="1006840"/>
            </a:xfrm>
            <a:prstGeom prst="roundRect">
              <a:avLst>
                <a:gd name="adj" fmla="val 984"/>
              </a:avLst>
            </a:prstGeom>
            <a:solidFill>
              <a:schemeClr val="bg1"/>
            </a:solidFill>
            <a:ln w="19050">
              <a:solidFill>
                <a:srgbClr val="FD6C2B"/>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〇コミュニケーションの基礎的能力の向上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〇言語の受容と表出</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〇言語の形成と活用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〇人との相互作用によるコミュニケーション能力の獲得</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〇コミュニケーション手段の選択と活用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〇状況に応じたコミュニケーション　　　　　等</a:t>
              </a:r>
            </a:p>
          </p:txBody>
        </p:sp>
        <p:sp>
          <p:nvSpPr>
            <p:cNvPr id="10" name="四角形: 角を丸くする 9">
              <a:extLst>
                <a:ext uri="{FF2B5EF4-FFF2-40B4-BE49-F238E27FC236}">
                  <a16:creationId xmlns:a16="http://schemas.microsoft.com/office/drawing/2014/main" id="{F2284743-5747-BC03-C5DF-0F0D7A0F1F89}"/>
                </a:ext>
              </a:extLst>
            </p:cNvPr>
            <p:cNvSpPr/>
            <p:nvPr/>
          </p:nvSpPr>
          <p:spPr>
            <a:xfrm>
              <a:off x="-62859" y="5527231"/>
              <a:ext cx="3694903" cy="697920"/>
            </a:xfrm>
            <a:prstGeom prst="roundRect">
              <a:avLst>
                <a:gd name="adj" fmla="val 984"/>
              </a:avLst>
            </a:prstGeom>
            <a:solidFill>
              <a:schemeClr val="bg1"/>
            </a:solidFill>
            <a:ln w="19050">
              <a:solidFill>
                <a:srgbClr val="FD6C2B"/>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〇アタッチメント（愛着）の形成と安定</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〇遊びを通じた社会性の発達</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〇自己の理解と行動の調整</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〇仲間づくりと集団への参加</a:t>
              </a:r>
            </a:p>
          </p:txBody>
        </p:sp>
        <p:sp>
          <p:nvSpPr>
            <p:cNvPr id="16" name="テキスト ボックス 15">
              <a:extLst>
                <a:ext uri="{FF2B5EF4-FFF2-40B4-BE49-F238E27FC236}">
                  <a16:creationId xmlns:a16="http://schemas.microsoft.com/office/drawing/2014/main" id="{D66E8197-B43E-FE37-B5A3-2A9278520CA4}"/>
                </a:ext>
              </a:extLst>
            </p:cNvPr>
            <p:cNvSpPr txBox="1"/>
            <p:nvPr/>
          </p:nvSpPr>
          <p:spPr>
            <a:xfrm>
              <a:off x="734210" y="862144"/>
              <a:ext cx="2090440" cy="287902"/>
            </a:xfrm>
            <a:prstGeom prst="rect">
              <a:avLst/>
            </a:prstGeom>
            <a:solidFill>
              <a:srgbClr val="FD6C2B"/>
            </a:solidFill>
            <a:ln>
              <a:noFill/>
            </a:ln>
          </p:spPr>
          <p:style>
            <a:lnRef idx="2">
              <a:schemeClr val="accent2"/>
            </a:lnRef>
            <a:fillRef idx="1">
              <a:schemeClr val="lt1"/>
            </a:fillRef>
            <a:effectRef idx="0">
              <a:schemeClr val="accent2"/>
            </a:effectRef>
            <a:fontRef idx="minor">
              <a:schemeClr val="dk1"/>
            </a:fontRef>
          </p:style>
          <p:txBody>
            <a:bodyPr vert="horz" wrap="square" rtlCol="0" anchor="ctr">
              <a:spAutoFit/>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児童発達支援</a:t>
              </a:r>
            </a:p>
          </p:txBody>
        </p:sp>
      </p:grpSp>
      <p:grpSp>
        <p:nvGrpSpPr>
          <p:cNvPr id="29" name="グループ化 28">
            <a:extLst>
              <a:ext uri="{FF2B5EF4-FFF2-40B4-BE49-F238E27FC236}">
                <a16:creationId xmlns:a16="http://schemas.microsoft.com/office/drawing/2014/main" id="{76571231-3745-308D-6E49-9092F0CC3990}"/>
              </a:ext>
            </a:extLst>
          </p:cNvPr>
          <p:cNvGrpSpPr/>
          <p:nvPr/>
        </p:nvGrpSpPr>
        <p:grpSpPr>
          <a:xfrm>
            <a:off x="5794601" y="621212"/>
            <a:ext cx="3982934" cy="6034950"/>
            <a:chOff x="-1103241" y="358259"/>
            <a:chExt cx="2322812" cy="6034950"/>
          </a:xfrm>
        </p:grpSpPr>
        <p:sp>
          <p:nvSpPr>
            <p:cNvPr id="17" name="四角形: 角を丸くする 16">
              <a:extLst>
                <a:ext uri="{FF2B5EF4-FFF2-40B4-BE49-F238E27FC236}">
                  <a16:creationId xmlns:a16="http://schemas.microsoft.com/office/drawing/2014/main" id="{8826AFC9-1A73-AE46-4CFD-ECCEDFF4004E}"/>
                </a:ext>
              </a:extLst>
            </p:cNvPr>
            <p:cNvSpPr/>
            <p:nvPr/>
          </p:nvSpPr>
          <p:spPr>
            <a:xfrm>
              <a:off x="-1103241" y="685278"/>
              <a:ext cx="2322812" cy="5707931"/>
            </a:xfrm>
            <a:prstGeom prst="roundRect">
              <a:avLst>
                <a:gd name="adj" fmla="val 3934"/>
              </a:avLst>
            </a:prstGeom>
            <a:solidFill>
              <a:schemeClr val="accent4">
                <a:lumMod val="20000"/>
                <a:lumOff val="80000"/>
              </a:schemeClr>
            </a:solidFill>
            <a:ln w="19050">
              <a:solidFill>
                <a:srgbClr val="F9A8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四角形: 角を丸くする 17">
              <a:extLst>
                <a:ext uri="{FF2B5EF4-FFF2-40B4-BE49-F238E27FC236}">
                  <a16:creationId xmlns:a16="http://schemas.microsoft.com/office/drawing/2014/main" id="{DDAC8E84-2DAE-245E-0706-18920BC465E3}"/>
                </a:ext>
              </a:extLst>
            </p:cNvPr>
            <p:cNvSpPr/>
            <p:nvPr/>
          </p:nvSpPr>
          <p:spPr>
            <a:xfrm>
              <a:off x="-965341" y="809861"/>
              <a:ext cx="2020226" cy="810737"/>
            </a:xfrm>
            <a:prstGeom prst="roundRect">
              <a:avLst>
                <a:gd name="adj" fmla="val 984"/>
              </a:avLst>
            </a:prstGeom>
            <a:solidFill>
              <a:schemeClr val="bg1"/>
            </a:solidFill>
            <a:ln w="19050">
              <a:solidFill>
                <a:srgbClr val="F9A805"/>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〇健康状態の維持・改善</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〇生活習慣や生活リズムの形成</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〇基本的生活スキルの獲得</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〇生活におけるマネジメントスキルの育成</a:t>
              </a:r>
            </a:p>
          </p:txBody>
        </p:sp>
        <p:sp>
          <p:nvSpPr>
            <p:cNvPr id="19" name="四角形: 角を丸くする 18">
              <a:extLst>
                <a:ext uri="{FF2B5EF4-FFF2-40B4-BE49-F238E27FC236}">
                  <a16:creationId xmlns:a16="http://schemas.microsoft.com/office/drawing/2014/main" id="{A65EB3F7-87FE-2B6C-9094-17E446C7538A}"/>
                </a:ext>
              </a:extLst>
            </p:cNvPr>
            <p:cNvSpPr/>
            <p:nvPr/>
          </p:nvSpPr>
          <p:spPr>
            <a:xfrm>
              <a:off x="-957091" y="1753709"/>
              <a:ext cx="2020226" cy="972272"/>
            </a:xfrm>
            <a:prstGeom prst="roundRect">
              <a:avLst>
                <a:gd name="adj" fmla="val 984"/>
              </a:avLst>
            </a:prstGeom>
            <a:solidFill>
              <a:schemeClr val="bg1"/>
            </a:solidFill>
            <a:ln w="19050">
              <a:solidFill>
                <a:srgbClr val="F9A805"/>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〇姿勢と運動・動作の基本的技能の向上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〇姿勢保持と運動・動作の補助的手段の活用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〇身体の移動能力の向上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〇保有する感覚の活用</a:t>
              </a:r>
            </a:p>
            <a:p>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〇感覚の特性への対応　等</a:t>
              </a:r>
            </a:p>
          </p:txBody>
        </p:sp>
        <p:sp>
          <p:nvSpPr>
            <p:cNvPr id="20" name="四角形: 角を丸くする 19">
              <a:extLst>
                <a:ext uri="{FF2B5EF4-FFF2-40B4-BE49-F238E27FC236}">
                  <a16:creationId xmlns:a16="http://schemas.microsoft.com/office/drawing/2014/main" id="{7154794F-A35B-4643-D500-9EA263F60A47}"/>
                </a:ext>
              </a:extLst>
            </p:cNvPr>
            <p:cNvSpPr/>
            <p:nvPr/>
          </p:nvSpPr>
          <p:spPr>
            <a:xfrm>
              <a:off x="-965340" y="2970965"/>
              <a:ext cx="2020226" cy="630985"/>
            </a:xfrm>
            <a:prstGeom prst="roundRect">
              <a:avLst>
                <a:gd name="adj" fmla="val 984"/>
              </a:avLst>
            </a:prstGeom>
            <a:solidFill>
              <a:schemeClr val="bg1"/>
            </a:solidFill>
            <a:ln w="19050">
              <a:solidFill>
                <a:srgbClr val="F9A805"/>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〇認知の特性についての理解と対応</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〇対象や外部環境の適切な認知と適切な行動の習得</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〇行動障害への予防及び対応等</a:t>
              </a:r>
            </a:p>
          </p:txBody>
        </p:sp>
        <p:sp>
          <p:nvSpPr>
            <p:cNvPr id="21" name="四角形: 角を丸くする 20">
              <a:extLst>
                <a:ext uri="{FF2B5EF4-FFF2-40B4-BE49-F238E27FC236}">
                  <a16:creationId xmlns:a16="http://schemas.microsoft.com/office/drawing/2014/main" id="{AB7B42D6-9436-F557-330A-12E7C36D129B}"/>
                </a:ext>
              </a:extLst>
            </p:cNvPr>
            <p:cNvSpPr/>
            <p:nvPr/>
          </p:nvSpPr>
          <p:spPr>
            <a:xfrm>
              <a:off x="-957091" y="4122229"/>
              <a:ext cx="2020226" cy="805952"/>
            </a:xfrm>
            <a:prstGeom prst="roundRect">
              <a:avLst>
                <a:gd name="adj" fmla="val 984"/>
              </a:avLst>
            </a:prstGeom>
            <a:solidFill>
              <a:schemeClr val="bg1"/>
            </a:solidFill>
            <a:ln w="19050">
              <a:solidFill>
                <a:srgbClr val="F9A805"/>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〇コミュニケーションの基礎的能力の向上</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〇言語の受容と表出</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〇コミュニケーション手段の選択と活用</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〇状況に応じたコミュニケーション　等</a:t>
              </a:r>
            </a:p>
          </p:txBody>
        </p:sp>
        <p:sp>
          <p:nvSpPr>
            <p:cNvPr id="22" name="四角形: 角を丸くする 21">
              <a:extLst>
                <a:ext uri="{FF2B5EF4-FFF2-40B4-BE49-F238E27FC236}">
                  <a16:creationId xmlns:a16="http://schemas.microsoft.com/office/drawing/2014/main" id="{2AB408E8-F057-AA42-6E2F-49D3FF50448B}"/>
                </a:ext>
              </a:extLst>
            </p:cNvPr>
            <p:cNvSpPr/>
            <p:nvPr/>
          </p:nvSpPr>
          <p:spPr>
            <a:xfrm>
              <a:off x="-965340" y="5346367"/>
              <a:ext cx="2020226" cy="972272"/>
            </a:xfrm>
            <a:prstGeom prst="roundRect">
              <a:avLst>
                <a:gd name="adj" fmla="val 984"/>
              </a:avLst>
            </a:prstGeom>
            <a:solidFill>
              <a:schemeClr val="bg1"/>
            </a:solidFill>
            <a:ln w="19050">
              <a:solidFill>
                <a:srgbClr val="F9A805"/>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〇情緒の安定</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〇他者との関わり（人間関係）の形成</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〇遊びを通じた社会性の発達</a:t>
              </a: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〇自己の理解と行動の調整</a:t>
              </a:r>
              <a:endParaRPr kumimoji="1"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marL="88900" indent="-88900"/>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〇仲間づくりと集団への参加</a:t>
              </a:r>
            </a:p>
          </p:txBody>
        </p:sp>
        <p:sp>
          <p:nvSpPr>
            <p:cNvPr id="28" name="テキスト ボックス 27">
              <a:extLst>
                <a:ext uri="{FF2B5EF4-FFF2-40B4-BE49-F238E27FC236}">
                  <a16:creationId xmlns:a16="http://schemas.microsoft.com/office/drawing/2014/main" id="{0FEBCF14-A3AD-BA3E-18E2-3D0374469EFD}"/>
                </a:ext>
              </a:extLst>
            </p:cNvPr>
            <p:cNvSpPr txBox="1"/>
            <p:nvPr/>
          </p:nvSpPr>
          <p:spPr>
            <a:xfrm>
              <a:off x="-619320" y="358259"/>
              <a:ext cx="1328184" cy="307777"/>
            </a:xfrm>
            <a:prstGeom prst="rect">
              <a:avLst/>
            </a:prstGeom>
            <a:solidFill>
              <a:srgbClr val="F9A805"/>
            </a:solidFill>
            <a:ln>
              <a:noFill/>
            </a:ln>
          </p:spPr>
          <p:style>
            <a:lnRef idx="2">
              <a:schemeClr val="accent2"/>
            </a:lnRef>
            <a:fillRef idx="1">
              <a:schemeClr val="lt1"/>
            </a:fillRef>
            <a:effectRef idx="0">
              <a:schemeClr val="accent2"/>
            </a:effectRef>
            <a:fontRef idx="minor">
              <a:schemeClr val="dk1"/>
            </a:fontRef>
          </p:style>
          <p:txBody>
            <a:bodyPr vert="horz" wrap="square" rtlCol="0" anchor="ctr">
              <a:spAutoFit/>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放課後等デイサービス</a:t>
              </a:r>
            </a:p>
          </p:txBody>
        </p:sp>
      </p:grpSp>
      <p:sp>
        <p:nvSpPr>
          <p:cNvPr id="31" name="四角形: 角を丸くする 30">
            <a:extLst>
              <a:ext uri="{FF2B5EF4-FFF2-40B4-BE49-F238E27FC236}">
                <a16:creationId xmlns:a16="http://schemas.microsoft.com/office/drawing/2014/main" id="{AD9B89C7-C545-7676-3D77-D6D268682A62}"/>
              </a:ext>
            </a:extLst>
          </p:cNvPr>
          <p:cNvSpPr/>
          <p:nvPr/>
        </p:nvSpPr>
        <p:spPr>
          <a:xfrm>
            <a:off x="62222" y="937554"/>
            <a:ext cx="9715313" cy="977481"/>
          </a:xfrm>
          <a:prstGeom prst="roundRect">
            <a:avLst/>
          </a:prstGeom>
          <a:noFill/>
          <a:ln w="19050">
            <a:solidFill>
              <a:schemeClr val="accent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9563A972-7854-22B9-79A9-1BBD3743F132}"/>
              </a:ext>
            </a:extLst>
          </p:cNvPr>
          <p:cNvSpPr/>
          <p:nvPr/>
        </p:nvSpPr>
        <p:spPr>
          <a:xfrm>
            <a:off x="62223" y="1953519"/>
            <a:ext cx="9715313" cy="1175555"/>
          </a:xfrm>
          <a:prstGeom prst="roundRect">
            <a:avLst/>
          </a:prstGeom>
          <a:noFill/>
          <a:ln w="19050">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3" name="四角形: 角を丸くする 32">
            <a:extLst>
              <a:ext uri="{FF2B5EF4-FFF2-40B4-BE49-F238E27FC236}">
                <a16:creationId xmlns:a16="http://schemas.microsoft.com/office/drawing/2014/main" id="{D317E323-2DC8-82F8-13CF-A6B1180C4459}"/>
              </a:ext>
            </a:extLst>
          </p:cNvPr>
          <p:cNvSpPr/>
          <p:nvPr/>
        </p:nvSpPr>
        <p:spPr>
          <a:xfrm>
            <a:off x="56456" y="3177655"/>
            <a:ext cx="9715313" cy="1107831"/>
          </a:xfrm>
          <a:prstGeom prst="roundRect">
            <a:avLst/>
          </a:prstGeom>
          <a:noFill/>
          <a:ln w="19050">
            <a:solidFill>
              <a:schemeClr val="accent4"/>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9D2BE391-43B8-BBC3-2172-B54A59816F9D}"/>
              </a:ext>
            </a:extLst>
          </p:cNvPr>
          <p:cNvSpPr/>
          <p:nvPr/>
        </p:nvSpPr>
        <p:spPr>
          <a:xfrm>
            <a:off x="56456" y="4329784"/>
            <a:ext cx="9715313" cy="1176040"/>
          </a:xfrm>
          <a:prstGeom prst="roundRect">
            <a:avLst/>
          </a:prstGeom>
          <a:noFill/>
          <a:ln w="19050">
            <a:solidFill>
              <a:schemeClr val="accent6"/>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F89F0614-721A-9B2C-FEB9-6F575D198677}"/>
              </a:ext>
            </a:extLst>
          </p:cNvPr>
          <p:cNvSpPr/>
          <p:nvPr/>
        </p:nvSpPr>
        <p:spPr>
          <a:xfrm>
            <a:off x="56456" y="5537309"/>
            <a:ext cx="9715313" cy="1118853"/>
          </a:xfrm>
          <a:prstGeom prst="roundRect">
            <a:avLst/>
          </a:prstGeom>
          <a:noFill/>
          <a:ln w="19050">
            <a:solidFill>
              <a:srgbClr val="FF0000"/>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77275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87CB3B2D-DC88-E188-ADDE-F815FD122A81}"/>
              </a:ext>
            </a:extLst>
          </p:cNvPr>
          <p:cNvGraphicFramePr>
            <a:graphicFrameLocks noGrp="1"/>
          </p:cNvGraphicFramePr>
          <p:nvPr>
            <p:extLst>
              <p:ext uri="{D42A27DB-BD31-4B8C-83A1-F6EECF244321}">
                <p14:modId xmlns:p14="http://schemas.microsoft.com/office/powerpoint/2010/main" val="1900556336"/>
              </p:ext>
            </p:extLst>
          </p:nvPr>
        </p:nvGraphicFramePr>
        <p:xfrm>
          <a:off x="200472" y="1604807"/>
          <a:ext cx="9505056" cy="4632505"/>
        </p:xfrm>
        <a:graphic>
          <a:graphicData uri="http://schemas.openxmlformats.org/drawingml/2006/table">
            <a:tbl>
              <a:tblPr firstRow="1" bandRow="1">
                <a:tableStyleId>{5940675A-B579-460E-94D1-54222C63F5DA}</a:tableStyleId>
              </a:tblPr>
              <a:tblGrid>
                <a:gridCol w="1494676">
                  <a:extLst>
                    <a:ext uri="{9D8B030D-6E8A-4147-A177-3AD203B41FA5}">
                      <a16:colId xmlns:a16="http://schemas.microsoft.com/office/drawing/2014/main" val="1681816406"/>
                    </a:ext>
                  </a:extLst>
                </a:gridCol>
                <a:gridCol w="8010380">
                  <a:extLst>
                    <a:ext uri="{9D8B030D-6E8A-4147-A177-3AD203B41FA5}">
                      <a16:colId xmlns:a16="http://schemas.microsoft.com/office/drawing/2014/main" val="2247051077"/>
                    </a:ext>
                  </a:extLst>
                </a:gridCol>
              </a:tblGrid>
              <a:tr h="2433287">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おおむね</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６歳～８歳</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（小学校低学年）</a:t>
                      </a:r>
                    </a:p>
                  </a:txBody>
                  <a:tcPr marL="84406" marR="84406" marT="42203" marB="42203" anchor="ctr">
                    <a:lnL w="12700" cap="flat" cmpd="sng" algn="ctr">
                      <a:solidFill>
                        <a:schemeClr val="bg1"/>
                      </a:solidFill>
                      <a:prstDash val="sysDot"/>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87313" marR="0" lvl="0" indent="-87313" algn="just" defTabSz="4572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　こどもは学校生活の中で、</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読み書きや計算の基本的技能を習得</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し、</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日常生活に必要な概念を学習</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し、係や当番等の社会的役割を担う中で、</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自らの成長を自覚</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していく。一方で、同時に</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まだ解決できない課題にも直面し、他者と自己とを比較し、葛藤も経験</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する。</a:t>
                      </a:r>
                    </a:p>
                    <a:p>
                      <a:pPr marL="87313" marR="0" lvl="0" indent="-87313" algn="just" defTabSz="4572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　遊び自体の楽しさの一致によって</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群れ集う集団構成が</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変化し、そこから</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仲間関係や友達関係に発展する</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ことがある。ただし、遊びへの参加がその時の気分に大きく影響されるなど、</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幼児的な発達の特徴も残している</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marL="87313" marR="0" lvl="0" indent="-87313" algn="just" defTabSz="4572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　ものや人に対する興味が広がり、遊びの種類も多様になっていき、</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好奇心や興味が先に立って行動することが多い</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marL="87313" marR="0" lvl="0" indent="-87313" algn="just" defTabSz="4572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400" b="0" u="sng" dirty="0">
                          <a:solidFill>
                            <a:srgbClr val="FF0000"/>
                          </a:solidFill>
                          <a:latin typeface="BIZ UDPゴシック" panose="020B0400000000000000" pitchFamily="50" charset="-128"/>
                          <a:ea typeface="BIZ UDPゴシック" panose="020B0400000000000000" pitchFamily="50" charset="-128"/>
                        </a:rPr>
                        <a:t>大人に見守られること</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で、努力し、課題を達成し、自信を深めていく</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ことができる。その後の時期と比べると、</a:t>
                      </a:r>
                      <a:r>
                        <a:rPr kumimoji="1" lang="ja-JP" altLang="en-US" sz="1400" b="0" dirty="0">
                          <a:solidFill>
                            <a:srgbClr val="FF0000"/>
                          </a:solidFill>
                          <a:latin typeface="BIZ UDPゴシック" panose="020B0400000000000000" pitchFamily="50" charset="-128"/>
                          <a:ea typeface="BIZ UDPゴシック" panose="020B0400000000000000" pitchFamily="50" charset="-128"/>
                        </a:rPr>
                        <a:t>大人の評価に依存した時期</a:t>
                      </a:r>
                      <a:r>
                        <a:rPr kumimoji="1" lang="ja-JP" altLang="en-US" sz="1400" b="0" dirty="0">
                          <a:solidFill>
                            <a:schemeClr val="tx1">
                              <a:lumMod val="75000"/>
                              <a:lumOff val="25000"/>
                            </a:schemeClr>
                          </a:solidFill>
                          <a:latin typeface="BIZ UDPゴシック" panose="020B0400000000000000" pitchFamily="50" charset="-128"/>
                          <a:ea typeface="BIZ UDPゴシック" panose="020B0400000000000000" pitchFamily="50" charset="-128"/>
                        </a:rPr>
                        <a:t>である。</a:t>
                      </a:r>
                    </a:p>
                  </a:txBody>
                  <a:tcPr marL="84406" marR="84406" marT="42203" marB="4220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06136033"/>
                  </a:ext>
                </a:extLst>
              </a:tr>
              <a:tr h="2199218">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おおむね</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９歳～</a:t>
                      </a:r>
                      <a:r>
                        <a:rPr kumimoji="1" lang="en-US" altLang="ja-JP" sz="1200" b="1" dirty="0">
                          <a:solidFill>
                            <a:schemeClr val="bg1"/>
                          </a:solidFill>
                          <a:latin typeface="BIZ UDPゴシック" panose="020B0400000000000000" pitchFamily="50" charset="-128"/>
                          <a:ea typeface="BIZ UDPゴシック" panose="020B0400000000000000" pitchFamily="50" charset="-128"/>
                        </a:rPr>
                        <a:t>10</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歳</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（小学校中学年）</a:t>
                      </a:r>
                    </a:p>
                  </a:txBody>
                  <a:tcPr marL="84406" marR="84406" marT="42203" marB="42203" anchor="ctr">
                    <a:lnL w="12700" cap="flat" cmpd="sng" algn="ctr">
                      <a:solidFill>
                        <a:schemeClr val="bg1"/>
                      </a:solidFill>
                      <a:prstDash val="sysDot"/>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論理的な思考や抽象的な言語を用いた思考が始まる。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道徳的な判断も、結果だけに注目するのではなく、動機を考慮し始める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。また、お金の役割等の社会の仕組みについても理解し始める。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遊びに必要な</a:t>
                      </a:r>
                      <a:r>
                        <a:rPr kumimoji="1" lang="ja-JP" altLang="en-US" sz="1400" dirty="0">
                          <a:solidFill>
                            <a:srgbClr val="FF0000"/>
                          </a:solidFill>
                          <a:latin typeface="BIZ UDPゴシック" panose="020B0400000000000000" pitchFamily="50" charset="-128"/>
                          <a:ea typeface="BIZ UDPゴシック" panose="020B0400000000000000" pitchFamily="50" charset="-128"/>
                        </a:rPr>
                        <a:t>身体的技能がより高まる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同年代の</a:t>
                      </a:r>
                      <a:r>
                        <a:rPr kumimoji="1" lang="ja-JP" altLang="en-US" sz="1400" dirty="0">
                          <a:solidFill>
                            <a:srgbClr val="FF0000"/>
                          </a:solidFill>
                          <a:latin typeface="BIZ UDPゴシック" panose="020B0400000000000000" pitchFamily="50" charset="-128"/>
                          <a:ea typeface="BIZ UDPゴシック" panose="020B0400000000000000" pitchFamily="50" charset="-128"/>
                        </a:rPr>
                        <a:t>集団や仲間を好み、大人に頼らずに活動</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しようとする。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他者の視線や評価に一層敏感</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になる。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言語や思考、人格等のこどもの発達諸領域における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質的変化として</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表れる「９、</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10</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歳の節」と呼ばれる大きな変化を伴っており、</a:t>
                      </a:r>
                      <a:r>
                        <a:rPr kumimoji="1" lang="ja-JP" altLang="en-US" sz="1400" dirty="0">
                          <a:solidFill>
                            <a:srgbClr val="FF0000"/>
                          </a:solidFill>
                          <a:latin typeface="BIZ UDPゴシック" panose="020B0400000000000000" pitchFamily="50" charset="-128"/>
                          <a:ea typeface="BIZ UDPゴシック" panose="020B0400000000000000" pitchFamily="50" charset="-128"/>
                        </a:rPr>
                        <a:t>特有の内面的な葛藤</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がもたらされる。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この時期に自己の多様な可能性を確信することは、発達上重要</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なことである。</a:t>
                      </a:r>
                    </a:p>
                  </a:txBody>
                  <a:tcPr marL="84406" marR="84406" marT="42203" marB="4220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1207250"/>
                  </a:ext>
                </a:extLst>
              </a:tr>
            </a:tbl>
          </a:graphicData>
        </a:graphic>
      </p:graphicFrame>
      <p:sp>
        <p:nvSpPr>
          <p:cNvPr id="7" name="正方形/長方形 6">
            <a:extLst>
              <a:ext uri="{FF2B5EF4-FFF2-40B4-BE49-F238E27FC236}">
                <a16:creationId xmlns:a16="http://schemas.microsoft.com/office/drawing/2014/main" id="{2F4183B2-48C5-AE2F-FAFB-C8B048120D6E}"/>
              </a:ext>
            </a:extLst>
          </p:cNvPr>
          <p:cNvSpPr/>
          <p:nvPr/>
        </p:nvSpPr>
        <p:spPr>
          <a:xfrm>
            <a:off x="200472" y="6247489"/>
            <a:ext cx="9505056" cy="338554"/>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defTabSz="422041">
              <a:defRPr/>
            </a:pPr>
            <a:r>
              <a:rPr lang="ja-JP" altLang="en-US" sz="1400" dirty="0">
                <a:solidFill>
                  <a:prstClr val="black">
                    <a:lumMod val="75000"/>
                    <a:lumOff val="25000"/>
                  </a:prstClr>
                </a:solidFill>
                <a:latin typeface="BIZ UDPゴシック" panose="020B0400000000000000" pitchFamily="50" charset="-128"/>
                <a:ea typeface="BIZ UDPゴシック" panose="020B0400000000000000" pitchFamily="50" charset="-128"/>
              </a:rPr>
              <a:t>この区分は、同年齢のこどもの均一的な発達の基準ではなく、個人差や障害の特性等によりその発達過程は様々である。</a:t>
            </a:r>
          </a:p>
        </p:txBody>
      </p:sp>
      <p:sp>
        <p:nvSpPr>
          <p:cNvPr id="8" name="テキスト ボックス 7">
            <a:extLst>
              <a:ext uri="{FF2B5EF4-FFF2-40B4-BE49-F238E27FC236}">
                <a16:creationId xmlns:a16="http://schemas.microsoft.com/office/drawing/2014/main" id="{CABCC862-A304-788D-9279-016B0CC78FBD}"/>
              </a:ext>
            </a:extLst>
          </p:cNvPr>
          <p:cNvSpPr txBox="1"/>
          <p:nvPr/>
        </p:nvSpPr>
        <p:spPr>
          <a:xfrm>
            <a:off x="4119779" y="6586043"/>
            <a:ext cx="5291906" cy="261610"/>
          </a:xfrm>
          <a:prstGeom prst="rect">
            <a:avLst/>
          </a:prstGeom>
          <a:noFill/>
        </p:spPr>
        <p:txBody>
          <a:bodyPr wrap="square" rtlCol="0">
            <a:spAutoFit/>
          </a:bodyPr>
          <a:lstStyle/>
          <a:p>
            <a:pPr algn="dist" defTabSz="422041"/>
            <a:r>
              <a:rPr lang="ja-JP" altLang="en-US" sz="1100" dirty="0">
                <a:latin typeface="BIZ UDPゴシック" panose="020B0400000000000000" pitchFamily="50" charset="-128"/>
                <a:ea typeface="BIZ UDPゴシック" panose="020B0400000000000000" pitchFamily="50" charset="-128"/>
              </a:rPr>
              <a:t>放課後等デイサービスガイドライン（令和６年７月）より</a:t>
            </a:r>
            <a:endParaRPr lang="en-US" altLang="ja-JP" sz="1100" dirty="0">
              <a:latin typeface="BIZ UDPゴシック" panose="020B0400000000000000" pitchFamily="50" charset="-128"/>
              <a:ea typeface="BIZ UDPゴシック" panose="020B0400000000000000" pitchFamily="50" charset="-128"/>
            </a:endParaRPr>
          </a:p>
        </p:txBody>
      </p:sp>
      <p:sp>
        <p:nvSpPr>
          <p:cNvPr id="2" name="タイトル 1">
            <a:extLst>
              <a:ext uri="{FF2B5EF4-FFF2-40B4-BE49-F238E27FC236}">
                <a16:creationId xmlns:a16="http://schemas.microsoft.com/office/drawing/2014/main" id="{46A425A9-7195-7A62-CD63-E3ADA6143892}"/>
              </a:ext>
            </a:extLst>
          </p:cNvPr>
          <p:cNvSpPr txBox="1">
            <a:spLocks/>
          </p:cNvSpPr>
          <p:nvPr/>
        </p:nvSpPr>
        <p:spPr>
          <a:xfrm>
            <a:off x="128464" y="519337"/>
            <a:ext cx="9649072" cy="533399"/>
          </a:xfrm>
          <a:prstGeom prst="rect">
            <a:avLst/>
          </a:prstGeom>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sz="3600" dirty="0">
                <a:solidFill>
                  <a:prstClr val="black"/>
                </a:solidFill>
                <a:latin typeface="Calibri"/>
                <a:ea typeface="ＭＳ Ｐゴシック" panose="020B0600070205080204" pitchFamily="50" charset="-128"/>
              </a:rPr>
              <a:t>支援に際し、ライフステージの留意事項①</a:t>
            </a:r>
            <a:endParaRPr lang="en-US" altLang="ja-JP" sz="3600" dirty="0">
              <a:solidFill>
                <a:prstClr val="black"/>
              </a:solidFill>
              <a:latin typeface="Calibri"/>
              <a:ea typeface="ＭＳ Ｐゴシック" panose="020B0600070205080204" pitchFamily="50" charset="-128"/>
            </a:endParaRPr>
          </a:p>
        </p:txBody>
      </p:sp>
      <p:sp>
        <p:nvSpPr>
          <p:cNvPr id="3" name="Rectangle 1">
            <a:extLst>
              <a:ext uri="{FF2B5EF4-FFF2-40B4-BE49-F238E27FC236}">
                <a16:creationId xmlns:a16="http://schemas.microsoft.com/office/drawing/2014/main" id="{3E38E6DA-720D-482E-C173-99C8B6DCBEF0}"/>
              </a:ext>
            </a:extLst>
          </p:cNvPr>
          <p:cNvSpPr>
            <a:spLocks noChangeArrowheads="1"/>
          </p:cNvSpPr>
          <p:nvPr/>
        </p:nvSpPr>
        <p:spPr bwMode="auto">
          <a:xfrm>
            <a:off x="71657" y="181270"/>
            <a:ext cx="9705879" cy="511426"/>
          </a:xfrm>
          <a:prstGeom prst="rect">
            <a:avLst/>
          </a:prstGeom>
          <a:noFill/>
          <a:ln w="9525">
            <a:noFill/>
            <a:miter lim="800000"/>
            <a:headEnd/>
            <a:tailEnd/>
          </a:ln>
        </p:spPr>
        <p:txBody>
          <a:bodyPr wrap="square" anchor="t" anchorCtr="0">
            <a:noAutofit/>
          </a:bodyPr>
          <a:lstStyle/>
          <a:p>
            <a:pPr marL="457200" marR="0" lvl="0" indent="-206375" algn="l" defTabSz="457200" rtl="0" eaLnBrk="1" fontAlgn="auto" latinLnBrk="0" hangingPunct="1">
              <a:lnSpc>
                <a:spcPct val="100000"/>
              </a:lnSpc>
              <a:spcBef>
                <a:spcPts val="300"/>
              </a:spcBef>
              <a:spcAft>
                <a:spcPts val="0"/>
              </a:spcAft>
              <a:buClrTx/>
              <a:buSzTx/>
              <a:buFontTx/>
              <a:buNone/>
              <a:tabLst/>
              <a:defRPr/>
            </a:pPr>
            <a:r>
              <a:rPr kumimoji="0"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障害種別、特性に応じた必要な配慮の提供</a:t>
            </a:r>
            <a:r>
              <a:rPr kumimoji="0" lang="ja-JP" altLang="en-US" sz="2000" u="sng" dirty="0">
                <a:solidFill>
                  <a:srgbClr val="000000"/>
                </a:solidFill>
                <a:latin typeface="ＭＳ Ｐゴシック" panose="020B0600070205080204" pitchFamily="50" charset="-128"/>
                <a:cs typeface="HG丸ｺﾞｼｯｸM-PRO" pitchFamily="50" charset="-128"/>
              </a:rPr>
              <a:t>（合理的配慮）</a:t>
            </a:r>
            <a:r>
              <a:rPr kumimoji="0" lang="ja-JP" altLang="en-US" sz="2000" dirty="0">
                <a:solidFill>
                  <a:srgbClr val="000000"/>
                </a:solidFill>
                <a:latin typeface="ＭＳ Ｐゴシック" panose="020B0600070205080204" pitchFamily="50" charset="-128"/>
                <a:cs typeface="HG丸ｺﾞｼｯｸM-PRO" pitchFamily="50" charset="-128"/>
              </a:rPr>
              <a:t>を行うとともに</a:t>
            </a:r>
            <a:endParaRPr kumimoji="0" lang="en-US" altLang="ja-JP" sz="2000" dirty="0">
              <a:solidFill>
                <a:srgbClr val="000000"/>
              </a:solidFill>
              <a:latin typeface="ＭＳ Ｐゴシック" panose="020B0600070205080204"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p:txBody>
      </p:sp>
      <p:sp>
        <p:nvSpPr>
          <p:cNvPr id="4" name="スライド番号プレースホルダー 3">
            <a:extLst>
              <a:ext uri="{FF2B5EF4-FFF2-40B4-BE49-F238E27FC236}">
                <a16:creationId xmlns:a16="http://schemas.microsoft.com/office/drawing/2014/main" id="{E9CF12E0-379B-A082-CD05-19533ED3F2DE}"/>
              </a:ext>
            </a:extLst>
          </p:cNvPr>
          <p:cNvSpPr>
            <a:spLocks noGrp="1"/>
          </p:cNvSpPr>
          <p:nvPr>
            <p:ph type="sldNum" sz="quarter" idx="12"/>
          </p:nvPr>
        </p:nvSpPr>
        <p:spPr>
          <a:xfrm>
            <a:off x="7623600" y="6557190"/>
            <a:ext cx="2228850" cy="365125"/>
          </a:xfrm>
        </p:spPr>
        <p:txBody>
          <a:bodyPr/>
          <a:lstStyle/>
          <a:p>
            <a:fld id="{9D1FACA5-F295-4B71-9523-E0646159294B}" type="slidenum">
              <a:rPr kumimoji="1" lang="ja-JP" altLang="en-US" smtClean="0">
                <a:latin typeface="UD デジタル 教科書体 NK-B" panose="02020700000000000000" pitchFamily="18" charset="-128"/>
                <a:ea typeface="UD デジタル 教科書体 NK-B" panose="02020700000000000000" pitchFamily="18" charset="-128"/>
              </a:rPr>
              <a:t>23</a:t>
            </a:fld>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54674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87CB3B2D-DC88-E188-ADDE-F815FD122A81}"/>
              </a:ext>
            </a:extLst>
          </p:cNvPr>
          <p:cNvGraphicFramePr>
            <a:graphicFrameLocks noGrp="1"/>
          </p:cNvGraphicFramePr>
          <p:nvPr>
            <p:extLst>
              <p:ext uri="{D42A27DB-BD31-4B8C-83A1-F6EECF244321}">
                <p14:modId xmlns:p14="http://schemas.microsoft.com/office/powerpoint/2010/main" val="78155554"/>
              </p:ext>
            </p:extLst>
          </p:nvPr>
        </p:nvGraphicFramePr>
        <p:xfrm>
          <a:off x="200472" y="1327141"/>
          <a:ext cx="9505056" cy="4766155"/>
        </p:xfrm>
        <a:graphic>
          <a:graphicData uri="http://schemas.openxmlformats.org/drawingml/2006/table">
            <a:tbl>
              <a:tblPr firstRow="1" bandRow="1">
                <a:tableStyleId>{5940675A-B579-460E-94D1-54222C63F5DA}</a:tableStyleId>
              </a:tblPr>
              <a:tblGrid>
                <a:gridCol w="1494675">
                  <a:extLst>
                    <a:ext uri="{9D8B030D-6E8A-4147-A177-3AD203B41FA5}">
                      <a16:colId xmlns:a16="http://schemas.microsoft.com/office/drawing/2014/main" val="1681816406"/>
                    </a:ext>
                  </a:extLst>
                </a:gridCol>
                <a:gridCol w="8010381">
                  <a:extLst>
                    <a:ext uri="{9D8B030D-6E8A-4147-A177-3AD203B41FA5}">
                      <a16:colId xmlns:a16="http://schemas.microsoft.com/office/drawing/2014/main" val="2247051077"/>
                    </a:ext>
                  </a:extLst>
                </a:gridCol>
              </a:tblGrid>
              <a:tr h="1903296">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おおむね</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11</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歳～</a:t>
                      </a:r>
                      <a:r>
                        <a:rPr kumimoji="1" lang="en-US" altLang="ja-JP" sz="1200" b="1" dirty="0">
                          <a:solidFill>
                            <a:schemeClr val="bg1"/>
                          </a:solidFill>
                          <a:latin typeface="BIZ UDPゴシック" panose="020B0400000000000000" pitchFamily="50" charset="-128"/>
                          <a:ea typeface="BIZ UDPゴシック" panose="020B0400000000000000" pitchFamily="50" charset="-128"/>
                        </a:rPr>
                        <a:t>12</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歳</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（小学校高学年）</a:t>
                      </a:r>
                    </a:p>
                  </a:txBody>
                  <a:tcPr marL="84406" marR="84406" marT="42203" marB="42203" anchor="ctr">
                    <a:lnL w="12700" cap="flat" cmpd="sng" algn="ctr">
                      <a:solidFill>
                        <a:schemeClr val="bg1"/>
                      </a:solidFill>
                      <a:prstDash val="sysDot"/>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学校内外の生活を通じて、</a:t>
                      </a:r>
                      <a:r>
                        <a:rPr kumimoji="1" lang="ja-JP" altLang="en-US" sz="1400" dirty="0">
                          <a:solidFill>
                            <a:srgbClr val="FF0000"/>
                          </a:solidFill>
                          <a:latin typeface="BIZ UDPゴシック" panose="020B0400000000000000" pitchFamily="50" charset="-128"/>
                          <a:ea typeface="BIZ UDPゴシック" panose="020B0400000000000000" pitchFamily="50" charset="-128"/>
                        </a:rPr>
                        <a:t>様々な知識が広がっていく</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。また、</a:t>
                      </a:r>
                      <a:r>
                        <a:rPr kumimoji="1" lang="ja-JP" altLang="en-US" sz="1400" dirty="0">
                          <a:solidFill>
                            <a:srgbClr val="FF0000"/>
                          </a:solidFill>
                          <a:latin typeface="BIZ UDPゴシック" panose="020B0400000000000000" pitchFamily="50" charset="-128"/>
                          <a:ea typeface="BIZ UDPゴシック" panose="020B0400000000000000" pitchFamily="50" charset="-128"/>
                        </a:rPr>
                        <a:t>自らの得意不得意を知る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ようになる。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日常生活に必要な様々な概念を理解し、</a:t>
                      </a:r>
                      <a:r>
                        <a:rPr kumimoji="1" lang="ja-JP" altLang="en-US" sz="1400" dirty="0">
                          <a:solidFill>
                            <a:srgbClr val="FF0000"/>
                          </a:solidFill>
                          <a:latin typeface="BIZ UDPゴシック" panose="020B0400000000000000" pitchFamily="50" charset="-128"/>
                          <a:ea typeface="BIZ UDPゴシック" panose="020B0400000000000000" pitchFamily="50" charset="-128"/>
                        </a:rPr>
                        <a:t>ある程度、計画性のある生活を営める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ようになる。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大人から一層自立的になり、</a:t>
                      </a:r>
                      <a:r>
                        <a:rPr kumimoji="1" lang="ja-JP" altLang="en-US" sz="1400" dirty="0">
                          <a:solidFill>
                            <a:srgbClr val="FF0000"/>
                          </a:solidFill>
                          <a:latin typeface="BIZ UDPゴシック" panose="020B0400000000000000" pitchFamily="50" charset="-128"/>
                          <a:ea typeface="BIZ UDPゴシック" panose="020B0400000000000000" pitchFamily="50" charset="-128"/>
                        </a:rPr>
                        <a:t>少人数の仲間で「秘密の世界」を共有</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する。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友情が芽生え、個人的な関係を大切にする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ようになる。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身体面において</a:t>
                      </a:r>
                      <a:r>
                        <a:rPr kumimoji="1" lang="ja-JP" altLang="en-US" sz="1400" dirty="0">
                          <a:solidFill>
                            <a:srgbClr val="FF0000"/>
                          </a:solidFill>
                          <a:latin typeface="BIZ UDPゴシック" panose="020B0400000000000000" pitchFamily="50" charset="-128"/>
                          <a:ea typeface="BIZ UDPゴシック" panose="020B0400000000000000" pitchFamily="50" charset="-128"/>
                        </a:rPr>
                        <a:t>第２次性徴が見られ</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、思春期・青年期の発達的特徴が芽生える。しかし、性的発達には個人差が大きく、</a:t>
                      </a:r>
                      <a:r>
                        <a:rPr kumimoji="1" lang="ja-JP" altLang="en-US" sz="1400" dirty="0">
                          <a:solidFill>
                            <a:srgbClr val="FF0000"/>
                          </a:solidFill>
                          <a:latin typeface="BIZ UDPゴシック" panose="020B0400000000000000" pitchFamily="50" charset="-128"/>
                          <a:ea typeface="BIZ UDPゴシック" panose="020B0400000000000000" pitchFamily="50" charset="-128"/>
                        </a:rPr>
                        <a:t>身体的発育に心理的発達が伴わない場合もある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個々のこどもの性的な発達段階や</a:t>
                      </a:r>
                      <a:r>
                        <a:rPr kumimoji="1" lang="ja-JP" altLang="en-US" sz="1400" dirty="0">
                          <a:solidFill>
                            <a:srgbClr val="FF0000"/>
                          </a:solidFill>
                          <a:latin typeface="BIZ UDPゴシック" panose="020B0400000000000000" pitchFamily="50" charset="-128"/>
                          <a:ea typeface="BIZ UDPゴシック" panose="020B0400000000000000" pitchFamily="50" charset="-128"/>
                        </a:rPr>
                        <a:t>性への興味・関心</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に応じ、</a:t>
                      </a:r>
                      <a:r>
                        <a:rPr kumimoji="1" lang="ja-JP" altLang="en-US" sz="1400" dirty="0">
                          <a:solidFill>
                            <a:srgbClr val="FF0000"/>
                          </a:solidFill>
                          <a:latin typeface="BIZ UDPゴシック" panose="020B0400000000000000" pitchFamily="50" charset="-128"/>
                          <a:ea typeface="BIZ UDPゴシック" panose="020B0400000000000000" pitchFamily="50" charset="-128"/>
                        </a:rPr>
                        <a:t>心や身体の発育や発達に関して正しく理解</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することができるよう、</a:t>
                      </a:r>
                      <a:r>
                        <a:rPr kumimoji="1" lang="ja-JP" altLang="en-US" sz="1400" dirty="0">
                          <a:solidFill>
                            <a:srgbClr val="FF0000"/>
                          </a:solidFill>
                          <a:latin typeface="BIZ UDPゴシック" panose="020B0400000000000000" pitchFamily="50" charset="-128"/>
                          <a:ea typeface="BIZ UDPゴシック" panose="020B0400000000000000" pitchFamily="50" charset="-128"/>
                        </a:rPr>
                        <a:t>性に関して学ぶ機会を多く作ることが重要</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である。</a:t>
                      </a:r>
                    </a:p>
                  </a:txBody>
                  <a:tcPr marL="84406" marR="84406" marT="42203" marB="4220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27481310"/>
                  </a:ext>
                </a:extLst>
              </a:tr>
              <a:tr h="2862859">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おおむね</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13</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歳以降</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（思春期）</a:t>
                      </a:r>
                    </a:p>
                  </a:txBody>
                  <a:tcPr marL="84406" marR="84406" marT="42203" marB="42203" anchor="ctr">
                    <a:lnL w="12700" cap="flat" cmpd="sng" algn="ctr">
                      <a:solidFill>
                        <a:schemeClr val="bg1"/>
                      </a:solidFill>
                      <a:prstDash val="sysDot"/>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思春期は、こどもから大人へと心身ともに変化していく大切な時期であり、</a:t>
                      </a:r>
                      <a:r>
                        <a:rPr kumimoji="1" lang="ja-JP" altLang="en-US" sz="1400" dirty="0">
                          <a:solidFill>
                            <a:srgbClr val="FF0000"/>
                          </a:solidFill>
                          <a:latin typeface="BIZ UDPゴシック" panose="020B0400000000000000" pitchFamily="50" charset="-128"/>
                          <a:ea typeface="BIZ UDPゴシック" panose="020B0400000000000000" pitchFamily="50" charset="-128"/>
                        </a:rPr>
                        <a:t>第二次性徴などの身体的変化や精神的変化に戸惑いを感じる時期</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である。こうした戸惑いと</a:t>
                      </a:r>
                      <a:r>
                        <a:rPr kumimoji="1" lang="ja-JP" altLang="en-US" sz="1400" dirty="0">
                          <a:solidFill>
                            <a:srgbClr val="FF0000"/>
                          </a:solidFill>
                          <a:latin typeface="BIZ UDPゴシック" panose="020B0400000000000000" pitchFamily="50" charset="-128"/>
                          <a:ea typeface="BIZ UDPゴシック" panose="020B0400000000000000" pitchFamily="50" charset="-128"/>
                        </a:rPr>
                        <a:t>親からの自立を目指した一連の動きは、反抗的あるいは攻撃的な態度として表れることも多く</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、家族を含め周囲の大人の対応によっては</a:t>
                      </a:r>
                      <a:r>
                        <a:rPr kumimoji="1" lang="ja-JP" altLang="en-US" sz="1400" dirty="0">
                          <a:solidFill>
                            <a:srgbClr val="FF0000"/>
                          </a:solidFill>
                          <a:latin typeface="BIZ UDPゴシック" panose="020B0400000000000000" pitchFamily="50" charset="-128"/>
                          <a:ea typeface="BIZ UDPゴシック" panose="020B0400000000000000" pitchFamily="50" charset="-128"/>
                        </a:rPr>
                        <a:t>情緒的・精神的に不安定となる</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危険性がある。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この時期、共通の立場にある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仲間とお互いに共感し心を通じ合わせることで、危機を乗り越えていくことも可能</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となる。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400" dirty="0">
                          <a:solidFill>
                            <a:srgbClr val="FF0000"/>
                          </a:solidFill>
                          <a:latin typeface="BIZ UDPゴシック" panose="020B0400000000000000" pitchFamily="50" charset="-128"/>
                          <a:ea typeface="BIZ UDPゴシック" panose="020B0400000000000000" pitchFamily="50" charset="-128"/>
                        </a:rPr>
                        <a:t>一方で、同じ年齢や同性の仲間</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との間に生じる</a:t>
                      </a:r>
                      <a:r>
                        <a:rPr kumimoji="1" lang="ja-JP" altLang="en-US" sz="1400" dirty="0">
                          <a:solidFill>
                            <a:srgbClr val="FF0000"/>
                          </a:solidFill>
                          <a:latin typeface="BIZ UDPゴシック" panose="020B0400000000000000" pitchFamily="50" charset="-128"/>
                          <a:ea typeface="BIZ UDPゴシック" panose="020B0400000000000000" pitchFamily="50" charset="-128"/>
                        </a:rPr>
                        <a:t>ストレス</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や</a:t>
                      </a:r>
                      <a:r>
                        <a:rPr kumimoji="1" lang="ja-JP" altLang="en-US" sz="1400" dirty="0">
                          <a:solidFill>
                            <a:srgbClr val="FF0000"/>
                          </a:solidFill>
                          <a:latin typeface="BIZ UDPゴシック" panose="020B0400000000000000" pitchFamily="50" charset="-128"/>
                          <a:ea typeface="BIZ UDPゴシック" panose="020B0400000000000000" pitchFamily="50" charset="-128"/>
                        </a:rPr>
                        <a:t>心理的ショック</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などが「劣等感」となって定着してしまうこともある。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思春期前に培われた</a:t>
                      </a:r>
                      <a:r>
                        <a:rPr kumimoji="1" lang="ja-JP" altLang="en-US" sz="1400" dirty="0">
                          <a:solidFill>
                            <a:srgbClr val="FF0000"/>
                          </a:solidFill>
                          <a:latin typeface="BIZ UDPゴシック" panose="020B0400000000000000" pitchFamily="50" charset="-128"/>
                          <a:ea typeface="BIZ UDPゴシック" panose="020B0400000000000000" pitchFamily="50" charset="-128"/>
                        </a:rPr>
                        <a:t>自己有能感を基盤として</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、大人とだけではなく</a:t>
                      </a:r>
                      <a:r>
                        <a:rPr kumimoji="1" lang="ja-JP" altLang="en-US" sz="1400" dirty="0">
                          <a:solidFill>
                            <a:srgbClr val="FF0000"/>
                          </a:solidFill>
                          <a:latin typeface="BIZ UDPゴシック" panose="020B0400000000000000" pitchFamily="50" charset="-128"/>
                          <a:ea typeface="BIZ UDPゴシック" panose="020B0400000000000000" pitchFamily="50" charset="-128"/>
                        </a:rPr>
                        <a:t>仲間との関係性も重視</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し、進学や就労など次のステージに向かう力が生まれるように</a:t>
                      </a:r>
                      <a:r>
                        <a:rPr kumimoji="1" lang="ja-JP" altLang="en-US" sz="1400" dirty="0">
                          <a:solidFill>
                            <a:srgbClr val="FF0000"/>
                          </a:solidFill>
                          <a:latin typeface="BIZ UDPゴシック" panose="020B0400000000000000" pitchFamily="50" charset="-128"/>
                          <a:ea typeface="BIZ UDPゴシック" panose="020B0400000000000000" pitchFamily="50" charset="-128"/>
                        </a:rPr>
                        <a:t>サポートすること</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が求められる。</a:t>
                      </a:r>
                    </a:p>
                    <a:p>
                      <a:pPr marL="88900" indent="-88900"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個々のこどもの性的な発達段階や</a:t>
                      </a:r>
                      <a:r>
                        <a:rPr kumimoji="1" lang="ja-JP" altLang="en-US" sz="1400" dirty="0">
                          <a:solidFill>
                            <a:srgbClr val="FF0000"/>
                          </a:solidFill>
                          <a:latin typeface="BIZ UDPゴシック" panose="020B0400000000000000" pitchFamily="50" charset="-128"/>
                          <a:ea typeface="BIZ UDPゴシック" panose="020B0400000000000000" pitchFamily="50" charset="-128"/>
                        </a:rPr>
                        <a:t>性への興味・関心</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に応じ、</a:t>
                      </a:r>
                      <a:r>
                        <a:rPr kumimoji="1" lang="ja-JP" altLang="en-US" sz="1400" dirty="0">
                          <a:solidFill>
                            <a:srgbClr val="FF0000"/>
                          </a:solidFill>
                          <a:latin typeface="BIZ UDPゴシック" panose="020B0400000000000000" pitchFamily="50" charset="-128"/>
                          <a:ea typeface="BIZ UDPゴシック" panose="020B0400000000000000" pitchFamily="50" charset="-128"/>
                        </a:rPr>
                        <a:t>心や身体の発育や発達に関する</a:t>
                      </a:r>
                      <a:r>
                        <a:rPr kumimoji="1" lang="ja-JP" altLang="en-US" sz="1400" u="sng" dirty="0">
                          <a:solidFill>
                            <a:srgbClr val="FF0000"/>
                          </a:solidFill>
                          <a:latin typeface="BIZ UDPゴシック" panose="020B0400000000000000" pitchFamily="50" charset="-128"/>
                          <a:ea typeface="BIZ UDPゴシック" panose="020B0400000000000000" pitchFamily="50" charset="-128"/>
                        </a:rPr>
                        <a:t>正しい理解をもとに適切な行動</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をとることができるよう、</a:t>
                      </a:r>
                      <a:r>
                        <a:rPr kumimoji="1" lang="ja-JP" altLang="en-US" sz="1400" dirty="0">
                          <a:solidFill>
                            <a:srgbClr val="FF0000"/>
                          </a:solidFill>
                          <a:latin typeface="BIZ UDPゴシック" panose="020B0400000000000000" pitchFamily="50" charset="-128"/>
                          <a:ea typeface="BIZ UDPゴシック" panose="020B0400000000000000" pitchFamily="50" charset="-128"/>
                        </a:rPr>
                        <a:t>性に関して学ぶ機会を多く作ることが重要</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である。</a:t>
                      </a:r>
                    </a:p>
                  </a:txBody>
                  <a:tcPr marL="84406" marR="84406" marT="42203" marB="4220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81090975"/>
                  </a:ext>
                </a:extLst>
              </a:tr>
            </a:tbl>
          </a:graphicData>
        </a:graphic>
      </p:graphicFrame>
      <p:sp>
        <p:nvSpPr>
          <p:cNvPr id="7" name="正方形/長方形 6">
            <a:extLst>
              <a:ext uri="{FF2B5EF4-FFF2-40B4-BE49-F238E27FC236}">
                <a16:creationId xmlns:a16="http://schemas.microsoft.com/office/drawing/2014/main" id="{2F4183B2-48C5-AE2F-FAFB-C8B048120D6E}"/>
              </a:ext>
            </a:extLst>
          </p:cNvPr>
          <p:cNvSpPr/>
          <p:nvPr/>
        </p:nvSpPr>
        <p:spPr>
          <a:xfrm>
            <a:off x="218272" y="6186790"/>
            <a:ext cx="9505056" cy="338554"/>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defTabSz="422041">
              <a:defRPr/>
            </a:pPr>
            <a:r>
              <a:rPr lang="ja-JP" altLang="en-US" sz="1400" dirty="0">
                <a:solidFill>
                  <a:prstClr val="black">
                    <a:lumMod val="75000"/>
                    <a:lumOff val="25000"/>
                  </a:prstClr>
                </a:solidFill>
                <a:latin typeface="BIZ UDPゴシック" panose="020B0400000000000000" pitchFamily="50" charset="-128"/>
                <a:ea typeface="BIZ UDPゴシック" panose="020B0400000000000000" pitchFamily="50" charset="-128"/>
              </a:rPr>
              <a:t>この区分は、同年齢のこどもの均一的な発達の基準ではなく、個人差や障害の特性等によりその発達過程は様々である。</a:t>
            </a:r>
          </a:p>
        </p:txBody>
      </p:sp>
      <p:sp>
        <p:nvSpPr>
          <p:cNvPr id="8" name="テキスト ボックス 7">
            <a:extLst>
              <a:ext uri="{FF2B5EF4-FFF2-40B4-BE49-F238E27FC236}">
                <a16:creationId xmlns:a16="http://schemas.microsoft.com/office/drawing/2014/main" id="{CABCC862-A304-788D-9279-016B0CC78FBD}"/>
              </a:ext>
            </a:extLst>
          </p:cNvPr>
          <p:cNvSpPr txBox="1"/>
          <p:nvPr/>
        </p:nvSpPr>
        <p:spPr>
          <a:xfrm>
            <a:off x="4119779" y="6586043"/>
            <a:ext cx="5291906" cy="261610"/>
          </a:xfrm>
          <a:prstGeom prst="rect">
            <a:avLst/>
          </a:prstGeom>
          <a:noFill/>
        </p:spPr>
        <p:txBody>
          <a:bodyPr wrap="square" rtlCol="0">
            <a:spAutoFit/>
          </a:bodyPr>
          <a:lstStyle/>
          <a:p>
            <a:pPr algn="dist" defTabSz="422041"/>
            <a:r>
              <a:rPr lang="ja-JP" altLang="en-US" sz="1100" dirty="0">
                <a:latin typeface="BIZ UDPゴシック" panose="020B0400000000000000" pitchFamily="50" charset="-128"/>
                <a:ea typeface="BIZ UDPゴシック" panose="020B0400000000000000" pitchFamily="50" charset="-128"/>
              </a:rPr>
              <a:t>放課後等デイサービスガイドライン（令和６年７月）より</a:t>
            </a:r>
            <a:endParaRPr lang="en-US" altLang="ja-JP" sz="1100" dirty="0">
              <a:latin typeface="BIZ UDPゴシック" panose="020B0400000000000000" pitchFamily="50" charset="-128"/>
              <a:ea typeface="BIZ UDPゴシック" panose="020B0400000000000000" pitchFamily="50" charset="-128"/>
            </a:endParaRPr>
          </a:p>
        </p:txBody>
      </p:sp>
      <p:sp>
        <p:nvSpPr>
          <p:cNvPr id="3" name="タイトル 1">
            <a:extLst>
              <a:ext uri="{FF2B5EF4-FFF2-40B4-BE49-F238E27FC236}">
                <a16:creationId xmlns:a16="http://schemas.microsoft.com/office/drawing/2014/main" id="{785DB034-CD74-6A0F-02F7-6574A19C1C71}"/>
              </a:ext>
            </a:extLst>
          </p:cNvPr>
          <p:cNvSpPr txBox="1">
            <a:spLocks/>
          </p:cNvSpPr>
          <p:nvPr/>
        </p:nvSpPr>
        <p:spPr>
          <a:xfrm>
            <a:off x="128464" y="519337"/>
            <a:ext cx="9649072" cy="533399"/>
          </a:xfrm>
          <a:prstGeom prst="rect">
            <a:avLst/>
          </a:prstGeom>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sz="3600" dirty="0">
                <a:solidFill>
                  <a:prstClr val="black"/>
                </a:solidFill>
                <a:latin typeface="Calibri"/>
                <a:ea typeface="ＭＳ Ｐゴシック" panose="020B0600070205080204" pitchFamily="50" charset="-128"/>
              </a:rPr>
              <a:t>支援に際し、ライフステージの留意事項②</a:t>
            </a:r>
            <a:endParaRPr lang="en-US" altLang="ja-JP" sz="3600" dirty="0">
              <a:solidFill>
                <a:prstClr val="black"/>
              </a:solidFill>
              <a:latin typeface="Calibri"/>
              <a:ea typeface="ＭＳ Ｐゴシック" panose="020B0600070205080204" pitchFamily="50" charset="-128"/>
            </a:endParaRPr>
          </a:p>
        </p:txBody>
      </p:sp>
      <p:sp>
        <p:nvSpPr>
          <p:cNvPr id="4" name="Rectangle 1">
            <a:extLst>
              <a:ext uri="{FF2B5EF4-FFF2-40B4-BE49-F238E27FC236}">
                <a16:creationId xmlns:a16="http://schemas.microsoft.com/office/drawing/2014/main" id="{E3654AB2-23CC-CB52-5AC7-151A377A7C65}"/>
              </a:ext>
            </a:extLst>
          </p:cNvPr>
          <p:cNvSpPr>
            <a:spLocks noChangeArrowheads="1"/>
          </p:cNvSpPr>
          <p:nvPr/>
        </p:nvSpPr>
        <p:spPr bwMode="auto">
          <a:xfrm>
            <a:off x="71657" y="181270"/>
            <a:ext cx="9705879" cy="511426"/>
          </a:xfrm>
          <a:prstGeom prst="rect">
            <a:avLst/>
          </a:prstGeom>
          <a:noFill/>
          <a:ln w="9525">
            <a:noFill/>
            <a:miter lim="800000"/>
            <a:headEnd/>
            <a:tailEnd/>
          </a:ln>
        </p:spPr>
        <p:txBody>
          <a:bodyPr wrap="square" anchor="t" anchorCtr="0">
            <a:noAutofit/>
          </a:bodyPr>
          <a:lstStyle/>
          <a:p>
            <a:pPr marL="457200" marR="0" lvl="0" indent="-206375" algn="l" defTabSz="457200" rtl="0" eaLnBrk="1" fontAlgn="auto" latinLnBrk="0" hangingPunct="1">
              <a:lnSpc>
                <a:spcPct val="100000"/>
              </a:lnSpc>
              <a:spcBef>
                <a:spcPts val="300"/>
              </a:spcBef>
              <a:spcAft>
                <a:spcPts val="0"/>
              </a:spcAft>
              <a:buClrTx/>
              <a:buSzTx/>
              <a:buFontTx/>
              <a:buNone/>
              <a:tabLst/>
              <a:defRPr/>
            </a:pPr>
            <a:r>
              <a:rPr kumimoji="0"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障害種別、特性に応じた必要な配慮の提供</a:t>
            </a:r>
            <a:r>
              <a:rPr kumimoji="0" lang="ja-JP" altLang="en-US" sz="2000" u="sng" dirty="0">
                <a:solidFill>
                  <a:srgbClr val="000000"/>
                </a:solidFill>
                <a:latin typeface="ＭＳ Ｐゴシック" panose="020B0600070205080204" pitchFamily="50" charset="-128"/>
                <a:cs typeface="HG丸ｺﾞｼｯｸM-PRO" pitchFamily="50" charset="-128"/>
              </a:rPr>
              <a:t>（合理的配慮）</a:t>
            </a:r>
            <a:r>
              <a:rPr kumimoji="0" lang="ja-JP" altLang="en-US" sz="2000" dirty="0">
                <a:solidFill>
                  <a:srgbClr val="000000"/>
                </a:solidFill>
                <a:latin typeface="ＭＳ Ｐゴシック" panose="020B0600070205080204" pitchFamily="50" charset="-128"/>
                <a:cs typeface="HG丸ｺﾞｼｯｸM-PRO" pitchFamily="50" charset="-128"/>
              </a:rPr>
              <a:t>を行うとともに</a:t>
            </a:r>
            <a:endParaRPr kumimoji="0" lang="en-US" altLang="ja-JP" sz="2000" dirty="0">
              <a:solidFill>
                <a:srgbClr val="000000"/>
              </a:solidFill>
              <a:latin typeface="ＭＳ Ｐゴシック" panose="020B0600070205080204"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p:txBody>
      </p:sp>
      <p:sp>
        <p:nvSpPr>
          <p:cNvPr id="2" name="スライド番号プレースホルダー 1">
            <a:extLst>
              <a:ext uri="{FF2B5EF4-FFF2-40B4-BE49-F238E27FC236}">
                <a16:creationId xmlns:a16="http://schemas.microsoft.com/office/drawing/2014/main" id="{6719477D-FABC-39D9-5547-01FFEA65CDE0}"/>
              </a:ext>
            </a:extLst>
          </p:cNvPr>
          <p:cNvSpPr>
            <a:spLocks noGrp="1"/>
          </p:cNvSpPr>
          <p:nvPr>
            <p:ph type="sldNum" sz="quarter" idx="12"/>
          </p:nvPr>
        </p:nvSpPr>
        <p:spPr>
          <a:xfrm>
            <a:off x="7561966" y="6567333"/>
            <a:ext cx="2228850" cy="365125"/>
          </a:xfrm>
        </p:spPr>
        <p:txBody>
          <a:bodyPr/>
          <a:lstStyle/>
          <a:p>
            <a:fld id="{9D1FACA5-F295-4B71-9523-E0646159294B}" type="slidenum">
              <a:rPr kumimoji="1" lang="ja-JP" altLang="en-US" smtClean="0">
                <a:latin typeface="UD デジタル 教科書体 NK-B" panose="02020700000000000000" pitchFamily="18" charset="-128"/>
                <a:ea typeface="UD デジタル 教科書体 NK-B" panose="02020700000000000000" pitchFamily="18" charset="-128"/>
              </a:rPr>
              <a:t>24</a:t>
            </a:fld>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23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CEBCAF7-51E4-7913-10C7-971FF2791BD3}"/>
              </a:ext>
            </a:extLst>
          </p:cNvPr>
          <p:cNvSpPr>
            <a:spLocks noGrp="1"/>
          </p:cNvSpPr>
          <p:nvPr>
            <p:ph type="title"/>
          </p:nvPr>
        </p:nvSpPr>
        <p:spPr>
          <a:xfrm>
            <a:off x="676967" y="2208879"/>
            <a:ext cx="8596513" cy="1676400"/>
          </a:xfrm>
        </p:spPr>
        <p:txBody>
          <a:bodyPr/>
          <a:lstStyle/>
          <a:p>
            <a:r>
              <a:rPr kumimoji="1" lang="ja-JP" altLang="en-US" sz="6000" b="0" i="0" u="none" strike="noStrike" kern="1200" cap="all" spc="0" normalizeH="0" baseline="0" noProof="0" dirty="0">
                <a:ln>
                  <a:noFill/>
                </a:ln>
                <a:solidFill>
                  <a:srgbClr val="099BDD"/>
                </a:solidFill>
                <a:effectLst/>
                <a:uLnTx/>
                <a:uFillTx/>
                <a:latin typeface="Corbel" panose="020B0503020204020204"/>
                <a:ea typeface="ＭＳ ゴシック" panose="020B0609070205080204" pitchFamily="49" charset="-128"/>
                <a:cs typeface="+mj-cs"/>
              </a:rPr>
              <a:t>家族支援</a:t>
            </a:r>
            <a:br>
              <a:rPr lang="en-US" altLang="ja-JP" dirty="0">
                <a:solidFill>
                  <a:srgbClr val="099BDD"/>
                </a:solidFill>
                <a:latin typeface="Corbel" panose="020B0503020204020204"/>
                <a:ea typeface="ＭＳ ゴシック" panose="020B0609070205080204" pitchFamily="49" charset="-128"/>
              </a:rPr>
            </a:br>
            <a:r>
              <a:rPr kumimoji="1" lang="ja-JP" altLang="en-US" sz="6000" b="0" i="0" u="none" strike="noStrike" kern="1200" cap="all" spc="0" normalizeH="0" baseline="0" noProof="0" dirty="0">
                <a:ln>
                  <a:noFill/>
                </a:ln>
                <a:solidFill>
                  <a:srgbClr val="099BDD"/>
                </a:solidFill>
                <a:effectLst/>
                <a:uLnTx/>
                <a:uFillTx/>
                <a:latin typeface="Corbel" panose="020B0503020204020204"/>
                <a:ea typeface="ＭＳ ゴシック" panose="020B0609070205080204" pitchFamily="49" charset="-128"/>
                <a:cs typeface="+mj-cs"/>
              </a:rPr>
              <a:t>（養育者、きょうだい）</a:t>
            </a:r>
            <a:endParaRPr lang="ja-JP" altLang="en-US" dirty="0"/>
          </a:p>
        </p:txBody>
      </p:sp>
      <p:sp>
        <p:nvSpPr>
          <p:cNvPr id="4" name="スライド番号プレースホルダー 3">
            <a:extLst>
              <a:ext uri="{FF2B5EF4-FFF2-40B4-BE49-F238E27FC236}">
                <a16:creationId xmlns:a16="http://schemas.microsoft.com/office/drawing/2014/main" id="{F269F0D8-5EBD-3CD7-7CB7-9553FA7225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197E0B-3DE5-44B4-8205-21AF5ABFE129}" type="slidenum">
              <a:rPr kumimoji="1" lang="ja-JP" altLang="en-US" sz="1200" b="0" i="0" u="none" strike="noStrike" kern="1200" cap="none" spc="0" normalizeH="0" baseline="0" noProof="0" smtClean="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850262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家族支援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a:xfrm>
            <a:off x="9080704" y="6453336"/>
            <a:ext cx="76884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en-US" altLang="ja-JP" sz="1200" b="0" i="0" u="none" strike="noStrike" kern="1200" cap="none" spc="0" normalizeH="0" baseline="0" noProof="0" dirty="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2836350" y="404664"/>
            <a:ext cx="6982198" cy="5070476"/>
          </a:xfrm>
          <a:prstGeom prst="rect">
            <a:avLst/>
          </a:prstGeom>
          <a:noFill/>
          <a:ln w="9525">
            <a:noFill/>
            <a:miter lim="800000"/>
            <a:headEnd/>
            <a:tailEnd/>
          </a:ln>
        </p:spPr>
        <p:txBody>
          <a:bodyPr wrap="square" anchor="t" anchorCtr="0">
            <a:noAutofit/>
          </a:bodyPr>
          <a:lstStyle/>
          <a:p>
            <a:pPr marL="317500" lvl="0" indent="-317500">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⇒障害児通所支援では、家族支援を行う必要がある。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17500">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その提供にあたっては、対象児童の発達支援を中心に据えた</a:t>
            </a:r>
            <a:r>
              <a:rPr lang="ja-JP" altLang="en-US" sz="2000" u="sng" dirty="0">
                <a:solidFill>
                  <a:srgbClr val="FF0000"/>
                </a:solidFill>
                <a:latin typeface="ＭＳ Ｐゴシック" panose="020B0600070205080204" pitchFamily="50" charset="-128"/>
                <a:cs typeface="HG丸ｺﾞｼｯｸM-PRO" pitchFamily="50" charset="-128"/>
              </a:rPr>
              <a:t>「家族支援」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に主眼をおくものである。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17500">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lvl="0" indent="306388">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養育者</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lang="ja-JP" altLang="en-US" sz="2000" dirty="0">
                <a:solidFill>
                  <a:srgbClr val="0432FF"/>
                </a:solidFill>
                <a:latin typeface="ＭＳ Ｐゴシック" panose="020B0600070205080204" pitchFamily="50" charset="-128"/>
                <a:cs typeface="HG丸ｺﾞｼｯｸM-PRO" pitchFamily="50" charset="-128"/>
              </a:rPr>
              <a:t>は、</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こどもの成長・発達の基礎</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保護者の特徴と</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こどもの</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特性</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に配慮</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（保護者が実現可能な助言、子育てに添った助言）</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indent="306388"/>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本人ときょうだい</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17500" indent="306388"/>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（こどもの成長・発達を加速）</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446088" lvl="0"/>
            <a:r>
              <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育児への傾聴</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と</a:t>
            </a:r>
            <a:r>
              <a:rPr lang="ja-JP" altLang="en-US" sz="2000" dirty="0">
                <a:solidFill>
                  <a:srgbClr val="2C2C2C"/>
                </a:solidFill>
                <a:latin typeface="ＭＳ Ｐゴシック" panose="020B0600070205080204" pitchFamily="50" charset="-128"/>
                <a:cs typeface="HG丸ｺﾞｼｯｸM-PRO" pitchFamily="50" charset="-128"/>
              </a:rPr>
              <a:t>的確な</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現状確認</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446088" lvl="0"/>
            <a:r>
              <a:rPr lang="en-US" altLang="ja-JP"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rPr>
              <a:t>	</a:t>
            </a:r>
            <a:r>
              <a:rPr lang="ja-JP" altLang="en-US"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rPr>
              <a:t>　</a:t>
            </a:r>
            <a:r>
              <a:rPr lang="ja-JP" altLang="en-US" sz="2000" dirty="0">
                <a:solidFill>
                  <a:schemeClr val="bg1"/>
                </a:solidFill>
                <a:latin typeface="ＭＳ Ｐゴシック" panose="020B0600070205080204" pitchFamily="50" charset="-128"/>
                <a:ea typeface="ＭＳ ゴシック" panose="020B0609070205080204" pitchFamily="49" charset="-128"/>
                <a:cs typeface="HG丸ｺﾞｼｯｸM-PRO" pitchFamily="50" charset="-128"/>
              </a:rPr>
              <a:t>養育者の現状に添った</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手立ての選択</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32263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に関する知識が必要である。</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1260475"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きょうだい関係の把握</a:t>
            </a:r>
            <a:r>
              <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⇒支援提供に際しては、</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家庭の生活状況（時間、場所、人数）</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に配慮し、</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育児</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子育て</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の充実や軽減を想定して</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提供されるべきである。</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19" name="テキスト ボックス 18">
            <a:extLst>
              <a:ext uri="{FF2B5EF4-FFF2-40B4-BE49-F238E27FC236}">
                <a16:creationId xmlns:a16="http://schemas.microsoft.com/office/drawing/2014/main" id="{E302449D-3EC6-344E-9B3C-51B257C6C37D}"/>
              </a:ext>
            </a:extLst>
          </p:cNvPr>
          <p:cNvSpPr txBox="1"/>
          <p:nvPr/>
        </p:nvSpPr>
        <p:spPr>
          <a:xfrm>
            <a:off x="560512" y="6017370"/>
            <a:ext cx="9017212" cy="769441"/>
          </a:xfrm>
          <a:prstGeom prst="rect">
            <a:avLst/>
          </a:prstGeom>
          <a:noFill/>
        </p:spPr>
        <p:txBody>
          <a:bodyPr wrap="none" rtlCol="0">
            <a:sp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⇒「地域連携」「地域支援」</a:t>
            </a:r>
            <a:r>
              <a:rPr kumimoji="1" lang="ja-JP" altLang="en-US"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を意識してアプローチ</a:t>
            </a:r>
            <a:endParaRPr kumimoji="1" lang="en-US" altLang="ja-JP"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（養育者の孤立、きょうだい児の負担増 等を引き起こさない）</a:t>
            </a:r>
            <a:endParaRPr kumimoji="1" lang="en-US" altLang="ja-JP"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2" name="正方形/長方形 21">
            <a:extLst>
              <a:ext uri="{FF2B5EF4-FFF2-40B4-BE49-F238E27FC236}">
                <a16:creationId xmlns:a16="http://schemas.microsoft.com/office/drawing/2014/main" id="{4BCD0089-F58F-7F4E-9E02-A9CD10BA27B7}"/>
              </a:ext>
            </a:extLst>
          </p:cNvPr>
          <p:cNvSpPr/>
          <p:nvPr/>
        </p:nvSpPr>
        <p:spPr bwMode="auto">
          <a:xfrm>
            <a:off x="128464" y="116631"/>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lvl="0" indent="-119063" algn="l" defTabSz="873125"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pic>
        <p:nvPicPr>
          <p:cNvPr id="3" name="図 2">
            <a:extLst>
              <a:ext uri="{FF2B5EF4-FFF2-40B4-BE49-F238E27FC236}">
                <a16:creationId xmlns:a16="http://schemas.microsoft.com/office/drawing/2014/main" id="{730D071C-DD29-377E-539E-CF1BB50E924E}"/>
              </a:ext>
            </a:extLst>
          </p:cNvPr>
          <p:cNvPicPr>
            <a:picLocks noChangeAspect="1"/>
          </p:cNvPicPr>
          <p:nvPr/>
        </p:nvPicPr>
        <p:blipFill>
          <a:blip r:embed="rId3"/>
          <a:stretch>
            <a:fillRect/>
          </a:stretch>
        </p:blipFill>
        <p:spPr>
          <a:xfrm>
            <a:off x="272480" y="1066311"/>
            <a:ext cx="3142971" cy="2527473"/>
          </a:xfrm>
          <a:prstGeom prst="rect">
            <a:avLst/>
          </a:prstGeom>
        </p:spPr>
      </p:pic>
      <p:sp>
        <p:nvSpPr>
          <p:cNvPr id="9" name="楕円 8">
            <a:extLst>
              <a:ext uri="{FF2B5EF4-FFF2-40B4-BE49-F238E27FC236}">
                <a16:creationId xmlns:a16="http://schemas.microsoft.com/office/drawing/2014/main" id="{AF9CE925-E462-1957-9D85-D6235D86A4DE}"/>
              </a:ext>
            </a:extLst>
          </p:cNvPr>
          <p:cNvSpPr/>
          <p:nvPr/>
        </p:nvSpPr>
        <p:spPr>
          <a:xfrm>
            <a:off x="704528" y="1774455"/>
            <a:ext cx="1699774" cy="885835"/>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algn="ctr"/>
            <a:endParaRPr kumimoji="1" lang="ja-JP" altLang="en-US"/>
          </a:p>
        </p:txBody>
      </p:sp>
    </p:spTree>
    <p:extLst>
      <p:ext uri="{BB962C8B-B14F-4D97-AF65-F5344CB8AC3E}">
        <p14:creationId xmlns:p14="http://schemas.microsoft.com/office/powerpoint/2010/main" val="2310899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190E20B-43D2-B23E-85AA-AA143B08A595}"/>
              </a:ext>
            </a:extLst>
          </p:cNvPr>
          <p:cNvSpPr>
            <a:spLocks noGrp="1"/>
          </p:cNvSpPr>
          <p:nvPr>
            <p:ph type="title"/>
          </p:nvPr>
        </p:nvSpPr>
        <p:spPr/>
        <p:txBody>
          <a:bodyPr/>
          <a:lstStyle/>
          <a:p>
            <a:r>
              <a:rPr kumimoji="1" lang="ja-JP" altLang="en-US" sz="2400" b="0"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j-cs"/>
              </a:rPr>
              <a:t>子どもと親の状況を把握しよう</a:t>
            </a:r>
            <a:br>
              <a:rPr kumimoji="1" lang="en-US" altLang="ja-JP"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br>
            <a:r>
              <a:rPr kumimoji="1" lang="ja-JP" altLang="en-US"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子どもの発達の連続性と保護者の変化</a:t>
            </a:r>
            <a:br>
              <a:rPr kumimoji="1" lang="en-US" altLang="ja-JP"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br>
            <a:r>
              <a:rPr kumimoji="1" lang="ja-JP" altLang="en-US"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（ライフイベントごとの状況）</a:t>
            </a:r>
            <a:endParaRPr lang="ja-JP" altLang="en-US" dirty="0"/>
          </a:p>
        </p:txBody>
      </p:sp>
      <p:sp>
        <p:nvSpPr>
          <p:cNvPr id="4" name="スライド番号プレースホルダー 3">
            <a:extLst>
              <a:ext uri="{FF2B5EF4-FFF2-40B4-BE49-F238E27FC236}">
                <a16:creationId xmlns:a16="http://schemas.microsoft.com/office/drawing/2014/main" id="{A75DD9C8-4505-F889-8FA2-DAD2265EFF88}"/>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latin typeface="UD デジタル 教科書体 NK-B" panose="02020700000000000000" pitchFamily="18" charset="-128"/>
                <a:ea typeface="UD デジタル 教科書体 NK-B" panose="02020700000000000000" pitchFamily="18" charset="-128"/>
              </a:rPr>
              <a:pPr/>
              <a:t>27</a:t>
            </a:fld>
            <a:endParaRPr lang="ja-JP" altLang="en-US"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grpSp>
        <p:nvGrpSpPr>
          <p:cNvPr id="6" name="グループ化 5">
            <a:extLst>
              <a:ext uri="{FF2B5EF4-FFF2-40B4-BE49-F238E27FC236}">
                <a16:creationId xmlns:a16="http://schemas.microsoft.com/office/drawing/2014/main" id="{527812D3-F520-5D3B-1A63-06D0EDC598B9}"/>
              </a:ext>
            </a:extLst>
          </p:cNvPr>
          <p:cNvGrpSpPr/>
          <p:nvPr/>
        </p:nvGrpSpPr>
        <p:grpSpPr>
          <a:xfrm>
            <a:off x="407869" y="1124745"/>
            <a:ext cx="9421571" cy="5651757"/>
            <a:chOff x="147735" y="836712"/>
            <a:chExt cx="9421571" cy="5651757"/>
          </a:xfrm>
        </p:grpSpPr>
        <p:grpSp>
          <p:nvGrpSpPr>
            <p:cNvPr id="7" name="グループ化 6">
              <a:extLst>
                <a:ext uri="{FF2B5EF4-FFF2-40B4-BE49-F238E27FC236}">
                  <a16:creationId xmlns:a16="http://schemas.microsoft.com/office/drawing/2014/main" id="{57E76E1D-52E2-611D-C156-E79D9A0ABB57}"/>
                </a:ext>
              </a:extLst>
            </p:cNvPr>
            <p:cNvGrpSpPr/>
            <p:nvPr/>
          </p:nvGrpSpPr>
          <p:grpSpPr>
            <a:xfrm>
              <a:off x="323528" y="836712"/>
              <a:ext cx="9245778" cy="5651757"/>
              <a:chOff x="-421776" y="1412777"/>
              <a:chExt cx="9245778" cy="5651757"/>
            </a:xfrm>
          </p:grpSpPr>
          <p:sp>
            <p:nvSpPr>
              <p:cNvPr id="10" name="右矢印 4">
                <a:extLst>
                  <a:ext uri="{FF2B5EF4-FFF2-40B4-BE49-F238E27FC236}">
                    <a16:creationId xmlns:a16="http://schemas.microsoft.com/office/drawing/2014/main" id="{1F634498-51E0-B4D4-73BC-1214C612512D}"/>
                  </a:ext>
                </a:extLst>
              </p:cNvPr>
              <p:cNvSpPr/>
              <p:nvPr/>
            </p:nvSpPr>
            <p:spPr>
              <a:xfrm rot="20051971" flipV="1">
                <a:off x="251500" y="4037475"/>
                <a:ext cx="8572502" cy="20026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4825688A-0BB8-EF4C-1470-6D6D07220F13}"/>
                  </a:ext>
                </a:extLst>
              </p:cNvPr>
              <p:cNvSpPr txBox="1"/>
              <p:nvPr/>
            </p:nvSpPr>
            <p:spPr>
              <a:xfrm>
                <a:off x="57207" y="1628801"/>
                <a:ext cx="553998" cy="3457037"/>
              </a:xfrm>
              <a:prstGeom prst="rect">
                <a:avLst/>
              </a:prstGeom>
              <a:noFill/>
            </p:spPr>
            <p:txBody>
              <a:bodyPr vert="eaVert"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保護者（家族）歴と成熟度</a:t>
                </a:r>
              </a:p>
            </p:txBody>
          </p:sp>
          <p:sp>
            <p:nvSpPr>
              <p:cNvPr id="12" name="テキスト ボックス 11">
                <a:extLst>
                  <a:ext uri="{FF2B5EF4-FFF2-40B4-BE49-F238E27FC236}">
                    <a16:creationId xmlns:a16="http://schemas.microsoft.com/office/drawing/2014/main" id="{86FBBCA6-4432-2400-B18D-2E7843222B3A}"/>
                  </a:ext>
                </a:extLst>
              </p:cNvPr>
              <p:cNvSpPr txBox="1"/>
              <p:nvPr/>
            </p:nvSpPr>
            <p:spPr>
              <a:xfrm>
                <a:off x="2708868" y="6602869"/>
                <a:ext cx="295144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こどもの年齢・社会化</a:t>
                </a:r>
              </a:p>
            </p:txBody>
          </p:sp>
          <p:sp>
            <p:nvSpPr>
              <p:cNvPr id="13" name="円/楕円 15">
                <a:extLst>
                  <a:ext uri="{FF2B5EF4-FFF2-40B4-BE49-F238E27FC236}">
                    <a16:creationId xmlns:a16="http://schemas.microsoft.com/office/drawing/2014/main" id="{4B48AB21-19D9-805D-34FF-748BE9E67DC6}"/>
                  </a:ext>
                </a:extLst>
              </p:cNvPr>
              <p:cNvSpPr/>
              <p:nvPr/>
            </p:nvSpPr>
            <p:spPr>
              <a:xfrm>
                <a:off x="3027613" y="1719289"/>
                <a:ext cx="5094530" cy="1975064"/>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現実的将来への期待</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不安状況を見据えた期待感</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円/楕円 16">
                <a:extLst>
                  <a:ext uri="{FF2B5EF4-FFF2-40B4-BE49-F238E27FC236}">
                    <a16:creationId xmlns:a16="http://schemas.microsoft.com/office/drawing/2014/main" id="{6CE31FBE-E30A-F478-FF05-FD3A574014AF}"/>
                  </a:ext>
                </a:extLst>
              </p:cNvPr>
              <p:cNvSpPr/>
              <p:nvPr/>
            </p:nvSpPr>
            <p:spPr>
              <a:xfrm>
                <a:off x="759988" y="2682849"/>
                <a:ext cx="4740723" cy="2064535"/>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受容と現実検討</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dirty="0">
                    <a:solidFill>
                      <a:prstClr val="black"/>
                    </a:solidFill>
                    <a:latin typeface="Calibri"/>
                    <a:ea typeface="ＭＳ Ｐゴシック" panose="020B0600070205080204" pitchFamily="50" charset="-128"/>
                  </a:rPr>
                  <a:t>思春期に向けた心配</a:t>
                </a: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漠然とした将来への心配</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円/楕円 17">
                <a:extLst>
                  <a:ext uri="{FF2B5EF4-FFF2-40B4-BE49-F238E27FC236}">
                    <a16:creationId xmlns:a16="http://schemas.microsoft.com/office/drawing/2014/main" id="{61091E71-2093-062B-4353-A19633A025F0}"/>
                  </a:ext>
                </a:extLst>
              </p:cNvPr>
              <p:cNvSpPr/>
              <p:nvPr/>
            </p:nvSpPr>
            <p:spPr>
              <a:xfrm>
                <a:off x="650334" y="3553621"/>
                <a:ext cx="3506430" cy="2255418"/>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戸惑いと焦り</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治したい思い</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普通に近づけたい思い　</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923C9E6D-1C3B-B9EC-8A83-4CC1C90428A8}"/>
                  </a:ext>
                </a:extLst>
              </p:cNvPr>
              <p:cNvSpPr/>
              <p:nvPr/>
            </p:nvSpPr>
            <p:spPr>
              <a:xfrm>
                <a:off x="650334" y="4747384"/>
                <a:ext cx="2516123" cy="1273906"/>
              </a:xfrm>
              <a:prstGeom prst="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正方形/長方形 16">
                <a:extLst>
                  <a:ext uri="{FF2B5EF4-FFF2-40B4-BE49-F238E27FC236}">
                    <a16:creationId xmlns:a16="http://schemas.microsoft.com/office/drawing/2014/main" id="{A96D5D90-BF6E-EDE7-BC96-DBAA1316AE8E}"/>
                  </a:ext>
                </a:extLst>
              </p:cNvPr>
              <p:cNvSpPr/>
              <p:nvPr/>
            </p:nvSpPr>
            <p:spPr>
              <a:xfrm>
                <a:off x="643513" y="3553621"/>
                <a:ext cx="4740724" cy="246766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8" name="正方形/長方形 17">
                <a:extLst>
                  <a:ext uri="{FF2B5EF4-FFF2-40B4-BE49-F238E27FC236}">
                    <a16:creationId xmlns:a16="http://schemas.microsoft.com/office/drawing/2014/main" id="{1EEC21D8-5439-C88C-B811-A510FBB4FE2E}"/>
                  </a:ext>
                </a:extLst>
              </p:cNvPr>
              <p:cNvSpPr/>
              <p:nvPr/>
            </p:nvSpPr>
            <p:spPr>
              <a:xfrm>
                <a:off x="650333" y="2627717"/>
                <a:ext cx="6892399" cy="3389257"/>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1888D168-77E6-26A6-7E7C-6BF93C046380}"/>
                  </a:ext>
                </a:extLst>
              </p:cNvPr>
              <p:cNvSpPr txBox="1"/>
              <p:nvPr/>
            </p:nvSpPr>
            <p:spPr>
              <a:xfrm>
                <a:off x="7164289"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１８歳</a:t>
                </a:r>
              </a:p>
            </p:txBody>
          </p:sp>
          <p:sp>
            <p:nvSpPr>
              <p:cNvPr id="20" name="テキスト ボックス 19">
                <a:extLst>
                  <a:ext uri="{FF2B5EF4-FFF2-40B4-BE49-F238E27FC236}">
                    <a16:creationId xmlns:a16="http://schemas.microsoft.com/office/drawing/2014/main" id="{74CE1CE6-983B-47E2-04E3-493DDD3E7DCA}"/>
                  </a:ext>
                </a:extLst>
              </p:cNvPr>
              <p:cNvSpPr txBox="1"/>
              <p:nvPr/>
            </p:nvSpPr>
            <p:spPr>
              <a:xfrm>
                <a:off x="5103752"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１２歳</a:t>
                </a:r>
              </a:p>
            </p:txBody>
          </p:sp>
          <p:sp>
            <p:nvSpPr>
              <p:cNvPr id="21" name="テキスト ボックス 20">
                <a:extLst>
                  <a:ext uri="{FF2B5EF4-FFF2-40B4-BE49-F238E27FC236}">
                    <a16:creationId xmlns:a16="http://schemas.microsoft.com/office/drawing/2014/main" id="{628F1281-5792-E0A6-8243-C8197D7B0D47}"/>
                  </a:ext>
                </a:extLst>
              </p:cNvPr>
              <p:cNvSpPr txBox="1"/>
              <p:nvPr/>
            </p:nvSpPr>
            <p:spPr>
              <a:xfrm>
                <a:off x="3043215" y="6021288"/>
                <a:ext cx="5725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６歳</a:t>
                </a:r>
              </a:p>
            </p:txBody>
          </p:sp>
          <p:cxnSp>
            <p:nvCxnSpPr>
              <p:cNvPr id="22" name="直線矢印コネクタ 21">
                <a:extLst>
                  <a:ext uri="{FF2B5EF4-FFF2-40B4-BE49-F238E27FC236}">
                    <a16:creationId xmlns:a16="http://schemas.microsoft.com/office/drawing/2014/main" id="{53C1A0CB-C969-9A49-E81E-B5789E003C87}"/>
                  </a:ext>
                </a:extLst>
              </p:cNvPr>
              <p:cNvCxnSpPr/>
              <p:nvPr/>
            </p:nvCxnSpPr>
            <p:spPr>
              <a:xfrm>
                <a:off x="-421776" y="6029992"/>
                <a:ext cx="8915443" cy="4316"/>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DE4C5A7A-7DEC-65B4-A72F-7B367A2AEEC0}"/>
                  </a:ext>
                </a:extLst>
              </p:cNvPr>
              <p:cNvCxnSpPr/>
              <p:nvPr/>
            </p:nvCxnSpPr>
            <p:spPr>
              <a:xfrm flipV="1">
                <a:off x="643512" y="1412777"/>
                <a:ext cx="6822" cy="4617215"/>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円/楕円 18">
                <a:extLst>
                  <a:ext uri="{FF2B5EF4-FFF2-40B4-BE49-F238E27FC236}">
                    <a16:creationId xmlns:a16="http://schemas.microsoft.com/office/drawing/2014/main" id="{CE923D78-D939-7915-97F0-71D164E53620}"/>
                  </a:ext>
                </a:extLst>
              </p:cNvPr>
              <p:cNvSpPr/>
              <p:nvPr/>
            </p:nvSpPr>
            <p:spPr>
              <a:xfrm>
                <a:off x="655828" y="4545899"/>
                <a:ext cx="1882356" cy="1520736"/>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成長への期待・夢</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円/楕円 24">
                <a:extLst>
                  <a:ext uri="{FF2B5EF4-FFF2-40B4-BE49-F238E27FC236}">
                    <a16:creationId xmlns:a16="http://schemas.microsoft.com/office/drawing/2014/main" id="{3E99E489-541D-C7F6-2627-DFE72B22BB01}"/>
                  </a:ext>
                </a:extLst>
              </p:cNvPr>
              <p:cNvSpPr/>
              <p:nvPr/>
            </p:nvSpPr>
            <p:spPr>
              <a:xfrm>
                <a:off x="5130908" y="3140969"/>
                <a:ext cx="3450801" cy="2916832"/>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活動技能の蓄積</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活動への主体的参加</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個別化と協調性の均衡</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自己肯定</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6" name="円/楕円 23">
                <a:extLst>
                  <a:ext uri="{FF2B5EF4-FFF2-40B4-BE49-F238E27FC236}">
                    <a16:creationId xmlns:a16="http://schemas.microsoft.com/office/drawing/2014/main" id="{B22F7D71-BE12-235E-9EB7-C04F6E62790C}"/>
                  </a:ext>
                </a:extLst>
              </p:cNvPr>
              <p:cNvSpPr/>
              <p:nvPr/>
            </p:nvSpPr>
            <p:spPr>
              <a:xfrm>
                <a:off x="3563801" y="4107005"/>
                <a:ext cx="2520366" cy="185585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学習課題</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対人技能</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社会化</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7" name="円/楕円 19">
                <a:extLst>
                  <a:ext uri="{FF2B5EF4-FFF2-40B4-BE49-F238E27FC236}">
                    <a16:creationId xmlns:a16="http://schemas.microsoft.com/office/drawing/2014/main" id="{6DA1019A-76D2-E482-055F-440EB8D51A1D}"/>
                  </a:ext>
                </a:extLst>
              </p:cNvPr>
              <p:cNvSpPr/>
              <p:nvPr/>
            </p:nvSpPr>
            <p:spPr>
              <a:xfrm>
                <a:off x="2096195" y="4814327"/>
                <a:ext cx="3139602" cy="1202646"/>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運動発達</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認知発達</a:t>
                </a:r>
              </a:p>
            </p:txBody>
          </p:sp>
          <p:sp>
            <p:nvSpPr>
              <p:cNvPr id="28" name="円/楕円 22">
                <a:extLst>
                  <a:ext uri="{FF2B5EF4-FFF2-40B4-BE49-F238E27FC236}">
                    <a16:creationId xmlns:a16="http://schemas.microsoft.com/office/drawing/2014/main" id="{CB529142-560A-5671-0CF9-3879FD9D6E36}"/>
                  </a:ext>
                </a:extLst>
              </p:cNvPr>
              <p:cNvSpPr/>
              <p:nvPr/>
            </p:nvSpPr>
            <p:spPr>
              <a:xfrm>
                <a:off x="669750" y="5530666"/>
                <a:ext cx="2611248" cy="52713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感覚－運動経験</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知的発達</a:t>
                </a:r>
              </a:p>
            </p:txBody>
          </p:sp>
        </p:grpSp>
        <p:sp>
          <p:nvSpPr>
            <p:cNvPr id="8" name="円/楕円 27">
              <a:extLst>
                <a:ext uri="{FF2B5EF4-FFF2-40B4-BE49-F238E27FC236}">
                  <a16:creationId xmlns:a16="http://schemas.microsoft.com/office/drawing/2014/main" id="{BFA10CA2-AAD6-05A5-4D33-6F3AFD0CE868}"/>
                </a:ext>
              </a:extLst>
            </p:cNvPr>
            <p:cNvSpPr/>
            <p:nvPr/>
          </p:nvSpPr>
          <p:spPr>
            <a:xfrm>
              <a:off x="179517" y="4954601"/>
              <a:ext cx="1358405" cy="48888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筋・感覚器準備</a:t>
              </a:r>
            </a:p>
          </p:txBody>
        </p:sp>
        <p:sp>
          <p:nvSpPr>
            <p:cNvPr id="9" name="円/楕円 28">
              <a:extLst>
                <a:ext uri="{FF2B5EF4-FFF2-40B4-BE49-F238E27FC236}">
                  <a16:creationId xmlns:a16="http://schemas.microsoft.com/office/drawing/2014/main" id="{A5CCD50D-4EFA-7638-2753-2B2B17D06594}"/>
                </a:ext>
              </a:extLst>
            </p:cNvPr>
            <p:cNvSpPr/>
            <p:nvPr/>
          </p:nvSpPr>
          <p:spPr>
            <a:xfrm>
              <a:off x="147735" y="4623435"/>
              <a:ext cx="1322462" cy="399844"/>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期待・創造</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Tree>
    <p:extLst>
      <p:ext uri="{BB962C8B-B14F-4D97-AF65-F5344CB8AC3E}">
        <p14:creationId xmlns:p14="http://schemas.microsoft.com/office/powerpoint/2010/main" val="1182477626"/>
      </p:ext>
    </p:extLst>
  </p:cSld>
  <p:clrMapOvr>
    <a:masterClrMapping/>
  </p:clrMapOvr>
  <p:transition spd="slow">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2301081" y="692153"/>
            <a:ext cx="2031325" cy="646331"/>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3600" dirty="0">
                <a:solidFill>
                  <a:srgbClr val="000000"/>
                </a:solidFill>
                <a:latin typeface="Verdana" pitchFamily="34" charset="0"/>
              </a:rPr>
              <a:t>障害受容</a:t>
            </a:r>
          </a:p>
        </p:txBody>
      </p:sp>
      <p:sp>
        <p:nvSpPr>
          <p:cNvPr id="23555" name="Text Box 6"/>
          <p:cNvSpPr txBox="1">
            <a:spLocks noChangeArrowheads="1"/>
          </p:cNvSpPr>
          <p:nvPr/>
        </p:nvSpPr>
        <p:spPr bwMode="auto">
          <a:xfrm>
            <a:off x="808275" y="1579987"/>
            <a:ext cx="8289449" cy="523220"/>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800" dirty="0">
                <a:solidFill>
                  <a:srgbClr val="000000"/>
                </a:solidFill>
                <a:latin typeface="Verdana" pitchFamily="34" charset="0"/>
              </a:rPr>
              <a:t>「わが子の障害の受容」と「障害のあるわが子の受容」</a:t>
            </a:r>
          </a:p>
        </p:txBody>
      </p:sp>
      <p:sp>
        <p:nvSpPr>
          <p:cNvPr id="23556" name="AutoShape 7"/>
          <p:cNvSpPr>
            <a:spLocks noChangeArrowheads="1"/>
          </p:cNvSpPr>
          <p:nvPr/>
        </p:nvSpPr>
        <p:spPr bwMode="auto">
          <a:xfrm>
            <a:off x="4523694" y="2148287"/>
            <a:ext cx="701675" cy="504825"/>
          </a:xfrm>
          <a:prstGeom prst="downArrow">
            <a:avLst>
              <a:gd name="adj1" fmla="val 50000"/>
              <a:gd name="adj2" fmla="val 25000"/>
            </a:avLst>
          </a:prstGeom>
          <a:solidFill>
            <a:schemeClr val="accent1"/>
          </a:solidFill>
          <a:ln>
            <a:noFill/>
          </a:ln>
          <a:effectLst>
            <a:outerShdw dist="107763" dir="189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3557" name="Text Box 8"/>
          <p:cNvSpPr txBox="1">
            <a:spLocks noChangeArrowheads="1"/>
          </p:cNvSpPr>
          <p:nvPr/>
        </p:nvSpPr>
        <p:spPr bwMode="auto">
          <a:xfrm>
            <a:off x="1363795" y="3500439"/>
            <a:ext cx="7021474" cy="1569660"/>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latin typeface="Verdana" pitchFamily="34" charset="0"/>
              </a:rPr>
              <a:t>子どもの発達、成長とともに緩やかに子どもの姿を</a:t>
            </a:r>
          </a:p>
          <a:p>
            <a:pPr eaLnBrk="1" fontAlgn="base" hangingPunct="1">
              <a:spcBef>
                <a:spcPct val="0"/>
              </a:spcBef>
              <a:spcAft>
                <a:spcPct val="0"/>
              </a:spcAft>
              <a:buFontTx/>
              <a:buNone/>
            </a:pPr>
            <a:r>
              <a:rPr kumimoji="0" lang="ja-JP" altLang="en-US" sz="2400">
                <a:solidFill>
                  <a:srgbClr val="000000"/>
                </a:solidFill>
                <a:latin typeface="Verdana" pitchFamily="34" charset="0"/>
              </a:rPr>
              <a:t>受け止めていく</a:t>
            </a:r>
          </a:p>
          <a:p>
            <a:pPr eaLnBrk="1" fontAlgn="base" hangingPunct="1">
              <a:spcBef>
                <a:spcPct val="0"/>
              </a:spcBef>
              <a:spcAft>
                <a:spcPct val="0"/>
              </a:spcAft>
              <a:buFontTx/>
              <a:buNone/>
            </a:pPr>
            <a:r>
              <a:rPr kumimoji="0" lang="ja-JP" altLang="en-US" sz="2400">
                <a:solidFill>
                  <a:srgbClr val="000000"/>
                </a:solidFill>
                <a:latin typeface="Verdana" pitchFamily="34" charset="0"/>
              </a:rPr>
              <a:t>子どもへの発達支援の確実性、信頼性が受容過程を</a:t>
            </a:r>
          </a:p>
          <a:p>
            <a:pPr eaLnBrk="1" fontAlgn="base" hangingPunct="1">
              <a:spcBef>
                <a:spcPct val="0"/>
              </a:spcBef>
              <a:spcAft>
                <a:spcPct val="0"/>
              </a:spcAft>
              <a:buFontTx/>
              <a:buNone/>
            </a:pPr>
            <a:r>
              <a:rPr kumimoji="0" lang="ja-JP" altLang="en-US" sz="2400">
                <a:solidFill>
                  <a:srgbClr val="000000"/>
                </a:solidFill>
                <a:latin typeface="Verdana" pitchFamily="34" charset="0"/>
              </a:rPr>
              <a:t>側面的に支える</a:t>
            </a:r>
          </a:p>
        </p:txBody>
      </p:sp>
      <p:sp>
        <p:nvSpPr>
          <p:cNvPr id="23558" name="Text Box 9"/>
          <p:cNvSpPr txBox="1">
            <a:spLocks noChangeArrowheads="1"/>
          </p:cNvSpPr>
          <p:nvPr/>
        </p:nvSpPr>
        <p:spPr bwMode="auto">
          <a:xfrm>
            <a:off x="1599413" y="5300758"/>
            <a:ext cx="53719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b="1" dirty="0">
                <a:solidFill>
                  <a:srgbClr val="000000"/>
                </a:solidFill>
                <a:latin typeface="Verdana" pitchFamily="34" charset="0"/>
              </a:rPr>
              <a:t>親の不安を受け止める、理解する</a:t>
            </a:r>
          </a:p>
          <a:p>
            <a:pPr eaLnBrk="1" fontAlgn="base" hangingPunct="1">
              <a:spcBef>
                <a:spcPct val="0"/>
              </a:spcBef>
              <a:spcAft>
                <a:spcPct val="0"/>
              </a:spcAft>
              <a:buFontTx/>
              <a:buNone/>
            </a:pPr>
            <a:r>
              <a:rPr kumimoji="0" lang="ja-JP" altLang="en-US" sz="2400" b="1" dirty="0">
                <a:solidFill>
                  <a:srgbClr val="000000"/>
                </a:solidFill>
                <a:latin typeface="Verdana" pitchFamily="34" charset="0"/>
              </a:rPr>
              <a:t>親の受容能力に合わせた具体的な助言</a:t>
            </a:r>
          </a:p>
        </p:txBody>
      </p:sp>
      <p:pic>
        <p:nvPicPr>
          <p:cNvPr id="23559" name="Picture 10" descr="MC90044214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21" y="3573468"/>
            <a:ext cx="481542"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11" descr="MC90044214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21" y="4284758"/>
            <a:ext cx="481542"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1" name="AutoShape 12"/>
          <p:cNvSpPr>
            <a:spLocks noChangeArrowheads="1"/>
          </p:cNvSpPr>
          <p:nvPr/>
        </p:nvSpPr>
        <p:spPr bwMode="auto">
          <a:xfrm>
            <a:off x="1286404" y="5229320"/>
            <a:ext cx="6631517" cy="936625"/>
          </a:xfrm>
          <a:prstGeom prst="roundRect">
            <a:avLst>
              <a:gd name="adj" fmla="val 16667"/>
            </a:avLst>
          </a:prstGeom>
          <a:noFill/>
          <a:ln w="1905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pic>
        <p:nvPicPr>
          <p:cNvPr id="23562" name="Picture 14" descr="MC90043485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99315">
            <a:off x="7282187" y="64993"/>
            <a:ext cx="21050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6" descr="MC900312146[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8229" y="765181"/>
            <a:ext cx="14033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4050D0BC-CB01-7C20-25B0-945F7D028BA5}"/>
              </a:ext>
            </a:extLst>
          </p:cNvPr>
          <p:cNvSpPr>
            <a:spLocks noGrp="1"/>
          </p:cNvSpPr>
          <p:nvPr>
            <p:ph type="sldNum" sz="quarter" idx="12"/>
          </p:nvPr>
        </p:nvSpPr>
        <p:spPr/>
        <p:txBody>
          <a:bodyPr/>
          <a:lstStyle/>
          <a:p>
            <a:pPr>
              <a:defRPr/>
            </a:pPr>
            <a:fld id="{A1FB5DF6-1505-4C20-AB11-4B5C5FDD7159}" type="slidenum">
              <a:rPr lang="ja-JP" altLang="en-US" smtClean="0">
                <a:solidFill>
                  <a:srgbClr val="000000"/>
                </a:solidFill>
                <a:latin typeface="UD デジタル 教科書体 NK-B" panose="02020700000000000000" pitchFamily="18" charset="-128"/>
                <a:ea typeface="UD デジタル 教科書体 NK-B" panose="02020700000000000000" pitchFamily="18" charset="-128"/>
              </a:rPr>
              <a:pPr>
                <a:defRPr/>
              </a:pPr>
              <a:t>28</a:t>
            </a:fld>
            <a:endParaRPr lang="en-US" dirty="0">
              <a:solidFill>
                <a:srgbClr val="000000"/>
              </a:solidFill>
              <a:latin typeface="UD デジタル 教科書体 NK-B" panose="02020700000000000000" pitchFamily="18" charset="-128"/>
              <a:ea typeface="UD デジタル 教科書体 NK-B" panose="02020700000000000000" pitchFamily="18" charset="-128"/>
            </a:endParaRPr>
          </a:p>
        </p:txBody>
      </p:sp>
      <p:sp>
        <p:nvSpPr>
          <p:cNvPr id="3" name="Text Box 6">
            <a:extLst>
              <a:ext uri="{FF2B5EF4-FFF2-40B4-BE49-F238E27FC236}">
                <a16:creationId xmlns:a16="http://schemas.microsoft.com/office/drawing/2014/main" id="{A50CE21D-87B7-B15F-D657-0870ACFC0726}"/>
              </a:ext>
            </a:extLst>
          </p:cNvPr>
          <p:cNvSpPr txBox="1">
            <a:spLocks noChangeArrowheads="1"/>
          </p:cNvSpPr>
          <p:nvPr/>
        </p:nvSpPr>
        <p:spPr bwMode="auto">
          <a:xfrm>
            <a:off x="906859" y="2659296"/>
            <a:ext cx="8092280" cy="461665"/>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dirty="0">
                <a:solidFill>
                  <a:srgbClr val="000000"/>
                </a:solidFill>
                <a:latin typeface="Verdana" pitchFamily="34" charset="0"/>
              </a:rPr>
              <a:t>その障害の発見時期、その重さ、診断内容により大きく異なる</a:t>
            </a:r>
          </a:p>
        </p:txBody>
      </p:sp>
    </p:spTree>
    <p:extLst>
      <p:ext uri="{BB962C8B-B14F-4D97-AF65-F5344CB8AC3E}">
        <p14:creationId xmlns:p14="http://schemas.microsoft.com/office/powerpoint/2010/main" val="4108507052"/>
      </p:ext>
    </p:extLst>
  </p:cSld>
  <p:clrMapOvr>
    <a:masterClrMapping/>
  </p:clrMapOvr>
  <p:transition spd="slow">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AutoShape 2"/>
          <p:cNvSpPr>
            <a:spLocks noChangeArrowheads="1"/>
          </p:cNvSpPr>
          <p:nvPr/>
        </p:nvSpPr>
        <p:spPr bwMode="auto">
          <a:xfrm>
            <a:off x="990600" y="116632"/>
            <a:ext cx="7924800" cy="790633"/>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4000" dirty="0">
                <a:solidFill>
                  <a:srgbClr val="000000"/>
                </a:solidFill>
                <a:latin typeface="ＭＳ Ｐゴシック"/>
              </a:rPr>
              <a:t>基本的な考え方</a:t>
            </a:r>
          </a:p>
        </p:txBody>
      </p:sp>
      <p:sp>
        <p:nvSpPr>
          <p:cNvPr id="23556" name="AutoShape 3"/>
          <p:cNvSpPr>
            <a:spLocks noChangeArrowheads="1"/>
          </p:cNvSpPr>
          <p:nvPr/>
        </p:nvSpPr>
        <p:spPr bwMode="auto">
          <a:xfrm>
            <a:off x="344488" y="1340768"/>
            <a:ext cx="9110662" cy="5112568"/>
          </a:xfrm>
          <a:prstGeom prst="roundRect">
            <a:avLst>
              <a:gd name="adj" fmla="val 16667"/>
            </a:avLst>
          </a:prstGeom>
          <a:solidFill>
            <a:schemeClr val="bg1"/>
          </a:solidFill>
          <a:ln w="9525">
            <a:noFill/>
            <a:round/>
            <a:headEnd/>
            <a:tailEnd/>
          </a:ln>
        </p:spPr>
        <p:txBody>
          <a:bodyPr wrap="none" lIns="90000" tIns="46800" rIns="90000" bIns="46800" anchor="ctr"/>
          <a:lstStyle/>
          <a:p>
            <a:pPr marL="342900" indent="-342900" eaLnBrk="0" fontAlgn="base" hangingPunct="0">
              <a:spcBef>
                <a:spcPct val="0"/>
              </a:spcBef>
              <a:spcAft>
                <a:spcPct val="0"/>
              </a:spcAft>
              <a:buFont typeface="Arial" panose="020B0604020202020204" pitchFamily="34" charset="0"/>
              <a:buChar char="•"/>
              <a:defRPr/>
            </a:pPr>
            <a:r>
              <a:rPr lang="ja-JP" altLang="en-US" sz="2400" b="1" dirty="0">
                <a:solidFill>
                  <a:srgbClr val="000000"/>
                </a:solidFill>
              </a:rPr>
              <a:t>こどものアセスメントならびに支援の実際に基づき、</a:t>
            </a:r>
            <a:endParaRPr lang="en-US" altLang="ja-JP" sz="2400" b="1" dirty="0">
              <a:solidFill>
                <a:srgbClr val="000000"/>
              </a:solidFill>
            </a:endParaRPr>
          </a:p>
          <a:p>
            <a:pPr eaLnBrk="0" fontAlgn="base" hangingPunct="0">
              <a:spcBef>
                <a:spcPct val="0"/>
              </a:spcBef>
              <a:spcAft>
                <a:spcPct val="0"/>
              </a:spcAft>
              <a:defRPr/>
            </a:pPr>
            <a:r>
              <a:rPr lang="ja-JP" altLang="en-US" sz="2400" b="1" dirty="0">
                <a:solidFill>
                  <a:srgbClr val="000000"/>
                </a:solidFill>
              </a:rPr>
              <a:t>　　　　　　　　　　　　　　　　　　　　　　　　家族ができることを助言する</a:t>
            </a:r>
            <a:endParaRPr lang="en-US" altLang="ja-JP" sz="2400" b="1" dirty="0">
              <a:solidFill>
                <a:srgbClr val="000000"/>
              </a:solidFill>
            </a:endParaRPr>
          </a:p>
          <a:p>
            <a:pPr marL="342900" indent="-342900" eaLnBrk="0" fontAlgn="base" hangingPunct="0">
              <a:spcBef>
                <a:spcPct val="0"/>
              </a:spcBef>
              <a:spcAft>
                <a:spcPct val="0"/>
              </a:spcAft>
              <a:defRPr/>
            </a:pPr>
            <a:r>
              <a:rPr lang="ja-JP" altLang="en-US" sz="2400" dirty="0">
                <a:solidFill>
                  <a:srgbClr val="000000"/>
                </a:solidFill>
              </a:rPr>
              <a:t>　　　（家庭で取り組みやすい場面や方法・工夫等）</a:t>
            </a:r>
            <a:endParaRPr lang="en-US" altLang="ja-JP" sz="2400" dirty="0">
              <a:solidFill>
                <a:srgbClr val="000000"/>
              </a:solidFill>
            </a:endParaRPr>
          </a:p>
          <a:p>
            <a:pPr marL="342900" indent="-342900" eaLnBrk="0" fontAlgn="base" hangingPunct="0">
              <a:spcBef>
                <a:spcPct val="0"/>
              </a:spcBef>
              <a:spcAft>
                <a:spcPct val="0"/>
              </a:spcAft>
              <a:buFont typeface="Arial" panose="020B0604020202020204" pitchFamily="34" charset="0"/>
              <a:buChar char="•"/>
              <a:defRPr/>
            </a:pPr>
            <a:endParaRPr lang="en-US" altLang="ja-JP" sz="2400" b="1" dirty="0">
              <a:solidFill>
                <a:srgbClr val="000000"/>
              </a:solidFill>
            </a:endParaRPr>
          </a:p>
          <a:p>
            <a:pPr marL="342900" indent="-342900" eaLnBrk="0" fontAlgn="base" hangingPunct="0">
              <a:spcBef>
                <a:spcPct val="0"/>
              </a:spcBef>
              <a:spcAft>
                <a:spcPct val="0"/>
              </a:spcAft>
              <a:buFont typeface="Arial" panose="020B0604020202020204" pitchFamily="34" charset="0"/>
              <a:buChar char="•"/>
              <a:defRPr/>
            </a:pPr>
            <a:r>
              <a:rPr lang="ja-JP" altLang="en-US" sz="2400" b="1" dirty="0">
                <a:solidFill>
                  <a:srgbClr val="000000"/>
                </a:solidFill>
              </a:rPr>
              <a:t>出来るだけ正確で確かな情報を伝える</a:t>
            </a:r>
            <a:endParaRPr lang="en-US" altLang="ja-JP" sz="2400" b="1" dirty="0">
              <a:solidFill>
                <a:srgbClr val="000000"/>
              </a:solidFill>
            </a:endParaRPr>
          </a:p>
          <a:p>
            <a:pPr marL="342900" indent="-342900" eaLnBrk="0" fontAlgn="base" hangingPunct="0">
              <a:spcBef>
                <a:spcPct val="0"/>
              </a:spcBef>
              <a:spcAft>
                <a:spcPct val="0"/>
              </a:spcAft>
              <a:defRPr/>
            </a:pPr>
            <a:r>
              <a:rPr kumimoji="0" lang="ja-JP" altLang="en-US" sz="2400" dirty="0">
                <a:solidFill>
                  <a:srgbClr val="000000"/>
                </a:solidFill>
              </a:rPr>
              <a:t>　　　（今使えるサービス、将来的に使えるサービス等）</a:t>
            </a:r>
            <a:endParaRPr kumimoji="0" lang="en-US" altLang="ja-JP" sz="2400" dirty="0">
              <a:solidFill>
                <a:srgbClr val="000000"/>
              </a:solidFill>
            </a:endParaRPr>
          </a:p>
          <a:p>
            <a:pPr marL="342900" indent="-342900" eaLnBrk="0" fontAlgn="base" hangingPunct="0">
              <a:spcBef>
                <a:spcPct val="0"/>
              </a:spcBef>
              <a:spcAft>
                <a:spcPct val="0"/>
              </a:spcAft>
              <a:defRPr/>
            </a:pPr>
            <a:endParaRPr kumimoji="0" lang="en-US" altLang="ja-JP" sz="2400" dirty="0">
              <a:solidFill>
                <a:srgbClr val="000000"/>
              </a:solidFill>
            </a:endParaRPr>
          </a:p>
          <a:p>
            <a:pPr marL="342900" indent="-342900" eaLnBrk="0" fontAlgn="base" hangingPunct="0">
              <a:spcBef>
                <a:spcPct val="0"/>
              </a:spcBef>
              <a:spcAft>
                <a:spcPct val="0"/>
              </a:spcAft>
              <a:buFont typeface="Arial" pitchFamily="34" charset="0"/>
              <a:buChar char="•"/>
              <a:defRPr/>
            </a:pPr>
            <a:r>
              <a:rPr kumimoji="0" lang="ja-JP" altLang="en-US" sz="2400" b="1" dirty="0">
                <a:solidFill>
                  <a:srgbClr val="000000"/>
                </a:solidFill>
              </a:rPr>
              <a:t>家族のがんばり、工夫、育児・子育ての楽しさに共感する</a:t>
            </a:r>
            <a:endParaRPr kumimoji="0" lang="en-US" altLang="ja-JP" sz="2400" b="1" dirty="0">
              <a:solidFill>
                <a:srgbClr val="000000"/>
              </a:solidFill>
            </a:endParaRPr>
          </a:p>
          <a:p>
            <a:pPr marL="342900" indent="-342900" eaLnBrk="0" fontAlgn="base" hangingPunct="0">
              <a:spcBef>
                <a:spcPct val="0"/>
              </a:spcBef>
              <a:spcAft>
                <a:spcPct val="0"/>
              </a:spcAft>
              <a:defRPr/>
            </a:pPr>
            <a:r>
              <a:rPr kumimoji="0" lang="ja-JP" altLang="en-US" sz="2400" dirty="0">
                <a:solidFill>
                  <a:srgbClr val="000000"/>
                </a:solidFill>
              </a:rPr>
              <a:t>　　　（適切な関わり方法を伝え、成功場面を増やし褒める）</a:t>
            </a:r>
            <a:endParaRPr kumimoji="0" lang="en-US" altLang="ja-JP" sz="2400" dirty="0">
              <a:solidFill>
                <a:srgbClr val="000000"/>
              </a:solidFill>
            </a:endParaRPr>
          </a:p>
          <a:p>
            <a:pPr marL="342900" indent="-342900" eaLnBrk="0" fontAlgn="base" hangingPunct="0">
              <a:spcBef>
                <a:spcPct val="0"/>
              </a:spcBef>
              <a:spcAft>
                <a:spcPct val="0"/>
              </a:spcAft>
              <a:buFont typeface="Arial" pitchFamily="34" charset="0"/>
              <a:buChar char="•"/>
              <a:defRPr/>
            </a:pPr>
            <a:endParaRPr kumimoji="0" lang="en-US" altLang="ja-JP" sz="2400" b="1" dirty="0">
              <a:solidFill>
                <a:srgbClr val="000000"/>
              </a:solidFill>
            </a:endParaRPr>
          </a:p>
          <a:p>
            <a:pPr marL="342900" indent="-342900" eaLnBrk="0" fontAlgn="base" hangingPunct="0">
              <a:spcBef>
                <a:spcPct val="0"/>
              </a:spcBef>
              <a:spcAft>
                <a:spcPct val="0"/>
              </a:spcAft>
              <a:buFont typeface="Arial" pitchFamily="34" charset="0"/>
              <a:buChar char="•"/>
              <a:defRPr/>
            </a:pPr>
            <a:r>
              <a:rPr kumimoji="0" lang="ja-JP" altLang="en-US" sz="2400" b="1" dirty="0">
                <a:solidFill>
                  <a:srgbClr val="000000"/>
                </a:solidFill>
              </a:rPr>
              <a:t>家族が、仲間と出会うことを助ける</a:t>
            </a:r>
          </a:p>
          <a:p>
            <a:pPr marL="342900" indent="-342900" eaLnBrk="0" fontAlgn="base" hangingPunct="0">
              <a:spcBef>
                <a:spcPct val="0"/>
              </a:spcBef>
              <a:spcAft>
                <a:spcPct val="0"/>
              </a:spcAft>
              <a:defRPr/>
            </a:pPr>
            <a:r>
              <a:rPr kumimoji="0" lang="ja-JP" altLang="en-US" sz="2400" dirty="0">
                <a:solidFill>
                  <a:srgbClr val="000000"/>
                </a:solidFill>
              </a:rPr>
              <a:t>　　　</a:t>
            </a:r>
            <a:r>
              <a:rPr kumimoji="0" lang="en-US" altLang="ja-JP" sz="2400" dirty="0">
                <a:solidFill>
                  <a:srgbClr val="000000"/>
                </a:solidFill>
              </a:rPr>
              <a:t>(</a:t>
            </a:r>
            <a:r>
              <a:rPr kumimoji="0" lang="ja-JP" altLang="en-US" sz="2400" dirty="0">
                <a:solidFill>
                  <a:srgbClr val="000000"/>
                </a:solidFill>
              </a:rPr>
              <a:t>同属性の集団</a:t>
            </a:r>
            <a:r>
              <a:rPr kumimoji="0" lang="en-US" altLang="ja-JP" sz="2400" dirty="0">
                <a:solidFill>
                  <a:srgbClr val="000000"/>
                </a:solidFill>
              </a:rPr>
              <a:t>､</a:t>
            </a:r>
            <a:r>
              <a:rPr kumimoji="0" lang="ja-JP" altLang="en-US" sz="2400" dirty="0">
                <a:solidFill>
                  <a:srgbClr val="000000"/>
                </a:solidFill>
              </a:rPr>
              <a:t>先輩を紹介する</a:t>
            </a:r>
            <a:r>
              <a:rPr kumimoji="0" lang="en-US" altLang="ja-JP" sz="2400" dirty="0">
                <a:solidFill>
                  <a:srgbClr val="000000"/>
                </a:solidFill>
              </a:rPr>
              <a:t>)</a:t>
            </a:r>
            <a:r>
              <a:rPr kumimoji="0" lang="ja-JP" altLang="en-US" sz="2400" dirty="0">
                <a:solidFill>
                  <a:srgbClr val="000000"/>
                </a:solidFill>
              </a:rPr>
              <a:t>　</a:t>
            </a:r>
            <a:endParaRPr kumimoji="0" lang="en-US" altLang="ja-JP" sz="2400" dirty="0">
              <a:solidFill>
                <a:srgbClr val="000000"/>
              </a:solidFill>
            </a:endParaRPr>
          </a:p>
          <a:p>
            <a:pPr marL="342900" indent="-342900" eaLnBrk="0" fontAlgn="base" hangingPunct="0">
              <a:spcBef>
                <a:spcPct val="0"/>
              </a:spcBef>
              <a:spcAft>
                <a:spcPct val="0"/>
              </a:spcAft>
              <a:defRPr/>
            </a:pPr>
            <a:endParaRPr kumimoji="0" lang="en-US" altLang="ja-JP" sz="2400" dirty="0">
              <a:solidFill>
                <a:srgbClr val="000000"/>
              </a:solidFill>
            </a:endParaRPr>
          </a:p>
          <a:p>
            <a:pPr marL="342900" indent="-342900" eaLnBrk="0" fontAlgn="base" hangingPunct="0">
              <a:spcBef>
                <a:spcPct val="0"/>
              </a:spcBef>
              <a:spcAft>
                <a:spcPct val="0"/>
              </a:spcAft>
              <a:buFont typeface="Arial" panose="020B0604020202020204" pitchFamily="34" charset="0"/>
              <a:buChar char="•"/>
              <a:defRPr/>
            </a:pPr>
            <a:r>
              <a:rPr kumimoji="0" lang="ja-JP" altLang="en-US" sz="2400" b="1" dirty="0">
                <a:solidFill>
                  <a:srgbClr val="000000"/>
                </a:solidFill>
              </a:rPr>
              <a:t>関係者同士が、情報の共有や引き継ぎをしっかりと行う</a:t>
            </a:r>
          </a:p>
        </p:txBody>
      </p:sp>
      <p:sp>
        <p:nvSpPr>
          <p:cNvPr id="2" name="スライド番号プレースホルダー 1">
            <a:extLst>
              <a:ext uri="{FF2B5EF4-FFF2-40B4-BE49-F238E27FC236}">
                <a16:creationId xmlns:a16="http://schemas.microsoft.com/office/drawing/2014/main" id="{B888AAB8-2513-C092-1E9A-685300BDEEBF}"/>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latin typeface="UD デジタル 教科書体 NK-B" panose="02020700000000000000" pitchFamily="18" charset="-128"/>
                <a:ea typeface="UD デジタル 教科書体 NK-B" panose="02020700000000000000" pitchFamily="18" charset="-128"/>
              </a:rPr>
              <a:pPr>
                <a:defRPr/>
              </a:pPr>
              <a:t>29</a:t>
            </a:fld>
            <a:endParaRPr lang="en-US" altLang="ja-JP" dirty="0">
              <a:solidFill>
                <a:srgbClr val="00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50406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3ACB04-CDD6-3F88-03AF-FB5F62E063FF}"/>
              </a:ext>
            </a:extLst>
          </p:cNvPr>
          <p:cNvSpPr>
            <a:spLocks noGrp="1"/>
          </p:cNvSpPr>
          <p:nvPr>
            <p:ph type="title"/>
          </p:nvPr>
        </p:nvSpPr>
        <p:spPr>
          <a:xfrm>
            <a:off x="838200" y="409574"/>
            <a:ext cx="8229600" cy="1143000"/>
          </a:xfrm>
        </p:spPr>
        <p:txBody>
          <a:bodyPr/>
          <a:lstStyle/>
          <a:p>
            <a:r>
              <a:rPr kumimoji="1" lang="ja-JP" altLang="en-US" dirty="0"/>
              <a:t>障害児通所支援のガイドライン</a:t>
            </a:r>
            <a:br>
              <a:rPr kumimoji="1" lang="en-US" altLang="ja-JP" dirty="0"/>
            </a:br>
            <a:r>
              <a:rPr lang="ja-JP" altLang="en-US" sz="2400" dirty="0"/>
              <a:t>（</a:t>
            </a:r>
            <a:r>
              <a:rPr lang="en-US" altLang="ja-JP" sz="2400" dirty="0"/>
              <a:t>2024</a:t>
            </a:r>
            <a:r>
              <a:rPr lang="ja-JP" altLang="en-US" sz="2400" dirty="0"/>
              <a:t>年</a:t>
            </a:r>
            <a:r>
              <a:rPr lang="en-US" altLang="ja-JP" sz="2400" dirty="0"/>
              <a:t>7</a:t>
            </a:r>
            <a:r>
              <a:rPr lang="ja-JP" altLang="en-US" sz="2400" dirty="0"/>
              <a:t>月</a:t>
            </a:r>
            <a:r>
              <a:rPr lang="en-US" altLang="ja-JP" sz="2400" dirty="0"/>
              <a:t>9</a:t>
            </a:r>
            <a:r>
              <a:rPr lang="ja-JP" altLang="en-US" sz="2400" dirty="0"/>
              <a:t>日発出）</a:t>
            </a:r>
            <a:endParaRPr kumimoji="1" lang="ja-JP" altLang="en-US" dirty="0"/>
          </a:p>
        </p:txBody>
      </p:sp>
      <p:sp>
        <p:nvSpPr>
          <p:cNvPr id="3" name="コンテンツ プレースホルダー 2">
            <a:extLst>
              <a:ext uri="{FF2B5EF4-FFF2-40B4-BE49-F238E27FC236}">
                <a16:creationId xmlns:a16="http://schemas.microsoft.com/office/drawing/2014/main" id="{82EFCC68-7DE5-1E77-AAA8-A0F27D9FC009}"/>
              </a:ext>
            </a:extLst>
          </p:cNvPr>
          <p:cNvSpPr>
            <a:spLocks noGrp="1"/>
          </p:cNvSpPr>
          <p:nvPr>
            <p:ph idx="1"/>
          </p:nvPr>
        </p:nvSpPr>
        <p:spPr>
          <a:xfrm>
            <a:off x="1161025" y="1879600"/>
            <a:ext cx="8229601" cy="3997326"/>
          </a:xfrm>
        </p:spPr>
        <p:txBody>
          <a:bodyPr/>
          <a:lstStyle/>
          <a:p>
            <a:r>
              <a:rPr kumimoji="1" lang="ja-JP" altLang="en-US" dirty="0"/>
              <a:t>「児童発達支援ガイドライン」（改訂）</a:t>
            </a:r>
            <a:endParaRPr kumimoji="1" lang="en-US" altLang="ja-JP" dirty="0"/>
          </a:p>
          <a:p>
            <a:r>
              <a:rPr kumimoji="1" lang="ja-JP" altLang="en-US" dirty="0"/>
              <a:t>「放課後等デイサービスガイドライン」（改訂）</a:t>
            </a:r>
            <a:endParaRPr kumimoji="1" lang="en-US" altLang="ja-JP" dirty="0"/>
          </a:p>
          <a:p>
            <a:r>
              <a:rPr lang="ja-JP" altLang="en-US" dirty="0"/>
              <a:t>「保育所等訪問支援ガイドライン」</a:t>
            </a:r>
            <a:endParaRPr kumimoji="1" lang="en-US" altLang="ja-JP" dirty="0"/>
          </a:p>
          <a:p>
            <a:endParaRPr kumimoji="1" lang="ja-JP" altLang="en-US" dirty="0"/>
          </a:p>
        </p:txBody>
      </p:sp>
      <p:pic>
        <p:nvPicPr>
          <p:cNvPr id="1026" name="Picture 2">
            <a:extLst>
              <a:ext uri="{FF2B5EF4-FFF2-40B4-BE49-F238E27FC236}">
                <a16:creationId xmlns:a16="http://schemas.microsoft.com/office/drawing/2014/main" id="{1F2B0FF8-29F6-C96D-F997-6D36EE1FE7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0" y="4924426"/>
            <a:ext cx="1524000" cy="1524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72B3DA9A-087E-6B58-6C93-F2E5DF773E44}"/>
              </a:ext>
            </a:extLst>
          </p:cNvPr>
          <p:cNvSpPr txBox="1"/>
          <p:nvPr/>
        </p:nvSpPr>
        <p:spPr>
          <a:xfrm>
            <a:off x="5668956" y="4214596"/>
            <a:ext cx="3220753" cy="646331"/>
          </a:xfrm>
          <a:prstGeom prst="rect">
            <a:avLst/>
          </a:prstGeom>
          <a:noFill/>
        </p:spPr>
        <p:txBody>
          <a:bodyPr wrap="none" rtlCol="0">
            <a:spAutoFit/>
          </a:bodyPr>
          <a:lstStyle/>
          <a:p>
            <a:pPr defTabSz="457200"/>
            <a:r>
              <a:rPr lang="ja-JP" altLang="en-US" dirty="0">
                <a:solidFill>
                  <a:prstClr val="black"/>
                </a:solidFill>
                <a:latin typeface="Calibri"/>
                <a:ea typeface="ＭＳ Ｐゴシック" panose="020B0600070205080204" pitchFamily="50" charset="-128"/>
              </a:rPr>
              <a:t>こども家庭庁　障害児支援施策</a:t>
            </a:r>
            <a:endParaRPr lang="en-US" altLang="ja-JP" dirty="0">
              <a:solidFill>
                <a:prstClr val="black"/>
              </a:solidFill>
              <a:latin typeface="Calibri"/>
              <a:ea typeface="ＭＳ Ｐゴシック" panose="020B0600070205080204" pitchFamily="50" charset="-128"/>
            </a:endParaRPr>
          </a:p>
          <a:p>
            <a:pPr defTabSz="457200"/>
            <a:r>
              <a:rPr lang="ja-JP" altLang="en-US" dirty="0">
                <a:solidFill>
                  <a:prstClr val="black"/>
                </a:solidFill>
                <a:latin typeface="Calibri"/>
                <a:ea typeface="ＭＳ Ｐゴシック" panose="020B0600070205080204" pitchFamily="50" charset="-128"/>
              </a:rPr>
              <a:t>　プラットホーム</a:t>
            </a:r>
          </a:p>
        </p:txBody>
      </p:sp>
      <p:sp>
        <p:nvSpPr>
          <p:cNvPr id="5" name="スライド番号プレースホルダー 4">
            <a:extLst>
              <a:ext uri="{FF2B5EF4-FFF2-40B4-BE49-F238E27FC236}">
                <a16:creationId xmlns:a16="http://schemas.microsoft.com/office/drawing/2014/main" id="{FEF931B4-9EA3-9C29-CDC8-A1A88BF8F3C3}"/>
              </a:ext>
            </a:extLst>
          </p:cNvPr>
          <p:cNvSpPr>
            <a:spLocks noGrp="1"/>
          </p:cNvSpPr>
          <p:nvPr>
            <p:ph type="sldNum" sz="quarter" idx="12"/>
          </p:nvPr>
        </p:nvSpPr>
        <p:spPr>
          <a:xfrm>
            <a:off x="7099300" y="6376243"/>
            <a:ext cx="2311400" cy="365125"/>
          </a:xfrm>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3</a:t>
            </a:fld>
            <a:endParaRPr lang="ja-JP" altLang="en-US">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681215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0E3EB4-0A13-4FC1-BE3C-03021F7E2860}"/>
              </a:ext>
            </a:extLst>
          </p:cNvPr>
          <p:cNvSpPr>
            <a:spLocks noGrp="1"/>
          </p:cNvSpPr>
          <p:nvPr>
            <p:ph type="title"/>
          </p:nvPr>
        </p:nvSpPr>
        <p:spPr>
          <a:xfrm>
            <a:off x="838200" y="274638"/>
            <a:ext cx="8229600" cy="778098"/>
          </a:xfrm>
        </p:spPr>
        <p:txBody>
          <a:bodyPr/>
          <a:lstStyle/>
          <a:p>
            <a:r>
              <a:rPr kumimoji="1" lang="ja-JP" altLang="en-US" dirty="0"/>
              <a:t>保護者や家族の存在と理解</a:t>
            </a:r>
          </a:p>
        </p:txBody>
      </p:sp>
      <p:sp>
        <p:nvSpPr>
          <p:cNvPr id="3" name="コンテンツ プレースホルダー 2">
            <a:extLst>
              <a:ext uri="{FF2B5EF4-FFF2-40B4-BE49-F238E27FC236}">
                <a16:creationId xmlns:a16="http://schemas.microsoft.com/office/drawing/2014/main" id="{16234F0B-135C-4D63-A996-89D6E58659CE}"/>
              </a:ext>
            </a:extLst>
          </p:cNvPr>
          <p:cNvSpPr>
            <a:spLocks noGrp="1"/>
          </p:cNvSpPr>
          <p:nvPr>
            <p:ph idx="1"/>
          </p:nvPr>
        </p:nvSpPr>
        <p:spPr>
          <a:xfrm>
            <a:off x="920552" y="1196752"/>
            <a:ext cx="8229600" cy="2836908"/>
          </a:xfrm>
        </p:spPr>
        <p:txBody>
          <a:bodyPr/>
          <a:lstStyle/>
          <a:p>
            <a:r>
              <a:rPr kumimoji="1" lang="ja-JP" altLang="en-US" dirty="0"/>
              <a:t>家族は、子どもの育ちに大きな影響を与える</a:t>
            </a:r>
            <a:endParaRPr kumimoji="1" lang="en-US" altLang="ja-JP" dirty="0"/>
          </a:p>
          <a:p>
            <a:pPr lvl="6"/>
            <a:endParaRPr kumimoji="1" lang="en-US" altLang="ja-JP" dirty="0"/>
          </a:p>
          <a:p>
            <a:r>
              <a:rPr kumimoji="1" lang="ja-JP" altLang="en-US" dirty="0"/>
              <a:t>親は、子どもを育てながら親になる</a:t>
            </a:r>
            <a:endParaRPr kumimoji="1" lang="en-US" altLang="ja-JP" dirty="0"/>
          </a:p>
          <a:p>
            <a:pPr lvl="1"/>
            <a:r>
              <a:rPr kumimoji="1" lang="ja-JP" altLang="en-US" dirty="0"/>
              <a:t>その時々の子育てで精一杯</a:t>
            </a:r>
            <a:endParaRPr kumimoji="1" lang="en-US" altLang="ja-JP" dirty="0"/>
          </a:p>
          <a:p>
            <a:pPr lvl="1"/>
            <a:r>
              <a:rPr kumimoji="1" lang="ja-JP" altLang="en-US" dirty="0"/>
              <a:t>振りかえる余裕がでたとき、子どもは育っている</a:t>
            </a:r>
          </a:p>
        </p:txBody>
      </p:sp>
      <p:sp>
        <p:nvSpPr>
          <p:cNvPr id="4" name="四角形: 角を丸くする 3">
            <a:extLst>
              <a:ext uri="{FF2B5EF4-FFF2-40B4-BE49-F238E27FC236}">
                <a16:creationId xmlns:a16="http://schemas.microsoft.com/office/drawing/2014/main" id="{AF1FA94F-C4CF-45B8-8645-9AAD24136DF4}"/>
              </a:ext>
            </a:extLst>
          </p:cNvPr>
          <p:cNvSpPr/>
          <p:nvPr/>
        </p:nvSpPr>
        <p:spPr>
          <a:xfrm>
            <a:off x="898850" y="3861048"/>
            <a:ext cx="6862462" cy="9075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defRPr/>
            </a:pPr>
            <a:r>
              <a:rPr lang="ja-JP" altLang="en-US" dirty="0">
                <a:solidFill>
                  <a:prstClr val="black"/>
                </a:solidFill>
                <a:latin typeface="Calibri"/>
                <a:ea typeface="ＭＳ Ｐゴシック" panose="020B0600070205080204" pitchFamily="50" charset="-128"/>
              </a:rPr>
              <a:t>年取って、毎日、大反省の日々</a:t>
            </a:r>
            <a:endParaRPr lang="en-US" altLang="ja-JP" dirty="0">
              <a:solidFill>
                <a:prstClr val="black"/>
              </a:solidFill>
              <a:latin typeface="Calibri"/>
              <a:ea typeface="ＭＳ Ｐゴシック" panose="020B0600070205080204" pitchFamily="50" charset="-128"/>
            </a:endParaRPr>
          </a:p>
          <a:p>
            <a:pPr>
              <a:defRPr/>
            </a:pPr>
            <a:r>
              <a:rPr lang="ja-JP" altLang="en-US" dirty="0">
                <a:solidFill>
                  <a:prstClr val="black"/>
                </a:solidFill>
                <a:latin typeface="Calibri"/>
                <a:ea typeface="ＭＳ Ｐゴシック" panose="020B0600070205080204" pitchFamily="50" charset="-128"/>
              </a:rPr>
              <a:t>しかし、「過ぎた時間は仕方がない。それなりに頑張った」と自己肯定</a:t>
            </a:r>
            <a:endParaRPr lang="en-US" altLang="ja-JP" dirty="0">
              <a:solidFill>
                <a:prstClr val="black"/>
              </a:solidFill>
              <a:latin typeface="Calibri"/>
              <a:ea typeface="ＭＳ Ｐゴシック" panose="020B0600070205080204" pitchFamily="50" charset="-128"/>
            </a:endParaRPr>
          </a:p>
          <a:p>
            <a:pPr>
              <a:defRPr/>
            </a:pPr>
            <a:r>
              <a:rPr lang="ja-JP" altLang="en-US" dirty="0">
                <a:solidFill>
                  <a:prstClr val="black"/>
                </a:solidFill>
                <a:latin typeface="Calibri"/>
                <a:ea typeface="ＭＳ Ｐゴシック" panose="020B0600070205080204" pitchFamily="50" charset="-128"/>
              </a:rPr>
              <a:t>「これからの生き方が大切だ！」と自身を鼓舞する日々</a:t>
            </a:r>
          </a:p>
        </p:txBody>
      </p:sp>
      <p:sp>
        <p:nvSpPr>
          <p:cNvPr id="5" name="四角形: 角を丸くする 4">
            <a:extLst>
              <a:ext uri="{FF2B5EF4-FFF2-40B4-BE49-F238E27FC236}">
                <a16:creationId xmlns:a16="http://schemas.microsoft.com/office/drawing/2014/main" id="{29D67924-71D0-4386-83CD-C606F62A6EE2}"/>
              </a:ext>
            </a:extLst>
          </p:cNvPr>
          <p:cNvSpPr/>
          <p:nvPr/>
        </p:nvSpPr>
        <p:spPr>
          <a:xfrm>
            <a:off x="1521770" y="4869160"/>
            <a:ext cx="4871391" cy="36004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defRPr/>
            </a:pPr>
            <a:r>
              <a:rPr lang="ja-JP" altLang="en-US" dirty="0">
                <a:solidFill>
                  <a:prstClr val="black"/>
                </a:solidFill>
                <a:latin typeface="Calibri"/>
                <a:ea typeface="ＭＳ Ｐゴシック" panose="020B0600070205080204" pitchFamily="50" charset="-128"/>
              </a:rPr>
              <a:t>子どもが、いくつになっても、いつまでも、親は親</a:t>
            </a:r>
          </a:p>
        </p:txBody>
      </p:sp>
      <p:sp>
        <p:nvSpPr>
          <p:cNvPr id="6" name="四角形: 角を丸くする 5">
            <a:extLst>
              <a:ext uri="{FF2B5EF4-FFF2-40B4-BE49-F238E27FC236}">
                <a16:creationId xmlns:a16="http://schemas.microsoft.com/office/drawing/2014/main" id="{C603DC17-F761-411C-BBFC-4672528D201C}"/>
              </a:ext>
            </a:extLst>
          </p:cNvPr>
          <p:cNvSpPr/>
          <p:nvPr/>
        </p:nvSpPr>
        <p:spPr>
          <a:xfrm>
            <a:off x="2072680" y="5329804"/>
            <a:ext cx="7344816" cy="9075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defRPr/>
            </a:pPr>
            <a:r>
              <a:rPr lang="ja-JP" altLang="en-US" dirty="0">
                <a:solidFill>
                  <a:prstClr val="black"/>
                </a:solidFill>
                <a:latin typeface="Calibri"/>
                <a:ea typeface="ＭＳ Ｐゴシック" panose="020B0600070205080204" pitchFamily="50" charset="-128"/>
              </a:rPr>
              <a:t>心配させて、心配かけて、悩ませて、アイデアを提供して、手を施して、・・・</a:t>
            </a:r>
            <a:endParaRPr lang="en-US" altLang="ja-JP" dirty="0">
              <a:solidFill>
                <a:prstClr val="black"/>
              </a:solidFill>
              <a:latin typeface="Calibri"/>
              <a:ea typeface="ＭＳ Ｐゴシック" panose="020B0600070205080204" pitchFamily="50" charset="-128"/>
            </a:endParaRPr>
          </a:p>
          <a:p>
            <a:pPr>
              <a:defRPr/>
            </a:pPr>
            <a:r>
              <a:rPr lang="ja-JP" altLang="en-US" sz="2400" b="1" dirty="0">
                <a:solidFill>
                  <a:srgbClr val="FF0000"/>
                </a:solidFill>
                <a:latin typeface="Calibri"/>
                <a:ea typeface="ＭＳ Ｐゴシック" panose="020B0600070205080204" pitchFamily="50" charset="-128"/>
              </a:rPr>
              <a:t>最後は一緒に笑い飛ばす</a:t>
            </a:r>
          </a:p>
        </p:txBody>
      </p:sp>
      <p:sp>
        <p:nvSpPr>
          <p:cNvPr id="7" name="吹き出し: 角を丸めた四角形 6">
            <a:extLst>
              <a:ext uri="{FF2B5EF4-FFF2-40B4-BE49-F238E27FC236}">
                <a16:creationId xmlns:a16="http://schemas.microsoft.com/office/drawing/2014/main" id="{2B92E7BC-0455-4334-81B8-571F47FF770B}"/>
              </a:ext>
            </a:extLst>
          </p:cNvPr>
          <p:cNvSpPr/>
          <p:nvPr/>
        </p:nvSpPr>
        <p:spPr>
          <a:xfrm>
            <a:off x="488504" y="6272082"/>
            <a:ext cx="5832648" cy="504056"/>
          </a:xfrm>
          <a:prstGeom prst="wedgeRoundRectCallout">
            <a:avLst>
              <a:gd name="adj1" fmla="val 39799"/>
              <a:gd name="adj2" fmla="val -9375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r>
              <a:rPr lang="ja-JP" altLang="en-US" dirty="0">
                <a:solidFill>
                  <a:prstClr val="black"/>
                </a:solidFill>
                <a:latin typeface="Calibri"/>
                <a:ea typeface="ＭＳ Ｐゴシック" panose="020B0600070205080204" pitchFamily="50" charset="-128"/>
              </a:rPr>
              <a:t>子どもの頃にしかできない！！（親にも臨界期があるかも）</a:t>
            </a:r>
          </a:p>
        </p:txBody>
      </p:sp>
      <p:sp>
        <p:nvSpPr>
          <p:cNvPr id="8" name="スライド番号プレースホルダー 7">
            <a:extLst>
              <a:ext uri="{FF2B5EF4-FFF2-40B4-BE49-F238E27FC236}">
                <a16:creationId xmlns:a16="http://schemas.microsoft.com/office/drawing/2014/main" id="{2E46B832-FAEF-766D-D27E-CD5D29F96D16}"/>
              </a:ext>
            </a:extLst>
          </p:cNvPr>
          <p:cNvSpPr>
            <a:spLocks noGrp="1"/>
          </p:cNvSpPr>
          <p:nvPr>
            <p:ph type="sldNum" sz="quarter" idx="12"/>
          </p:nvPr>
        </p:nvSpPr>
        <p:spPr>
          <a:xfrm>
            <a:off x="7689304" y="6520259"/>
            <a:ext cx="2133600" cy="365125"/>
          </a:xfrm>
        </p:spPr>
        <p:txBody>
          <a:bodyPr/>
          <a:lstStyle/>
          <a:p>
            <a:pPr fontAlgn="base">
              <a:spcAft>
                <a:spcPct val="0"/>
              </a:spcAft>
              <a:defRPr/>
            </a:pPr>
            <a:fld id="{5E614586-0A8F-4818-ACDC-ED708ECEC71E}" type="slidenum">
              <a:rPr lang="ja-JP" altLang="en-US" sz="1200">
                <a:solidFill>
                  <a:prstClr val="black">
                    <a:tint val="75000"/>
                  </a:prstClr>
                </a:solidFill>
                <a:latin typeface="UD デジタル 教科書体 NK-B" panose="02020700000000000000" pitchFamily="18" charset="-128"/>
                <a:ea typeface="UD デジタル 教科書体 NK-B" panose="02020700000000000000" pitchFamily="18" charset="-128"/>
              </a:rPr>
              <a:pPr fontAlgn="base">
                <a:spcAft>
                  <a:spcPct val="0"/>
                </a:spcAft>
                <a:defRPr/>
              </a:pPr>
              <a:t>30</a:t>
            </a:fld>
            <a:endParaRPr lang="ja-JP" altLang="en-US" sz="1200"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159798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CEBCAF7-51E4-7913-10C7-971FF2791BD3}"/>
              </a:ext>
            </a:extLst>
          </p:cNvPr>
          <p:cNvSpPr>
            <a:spLocks noGrp="1"/>
          </p:cNvSpPr>
          <p:nvPr>
            <p:ph type="title"/>
          </p:nvPr>
        </p:nvSpPr>
        <p:spPr>
          <a:xfrm>
            <a:off x="676967" y="2208879"/>
            <a:ext cx="8596513" cy="1676400"/>
          </a:xfrm>
        </p:spPr>
        <p:txBody>
          <a:bodyPr/>
          <a:lstStyle/>
          <a:p>
            <a:r>
              <a:rPr kumimoji="1" lang="ja-JP" altLang="en-US" sz="6000" b="0" i="0" u="none" strike="noStrike" kern="1200" cap="all" spc="0" normalizeH="0" baseline="0" noProof="0" dirty="0">
                <a:ln>
                  <a:noFill/>
                </a:ln>
                <a:solidFill>
                  <a:srgbClr val="099BDD"/>
                </a:solidFill>
                <a:effectLst/>
                <a:uLnTx/>
                <a:uFillTx/>
                <a:latin typeface="Corbel" panose="020B0503020204020204"/>
                <a:ea typeface="ＭＳ ゴシック" panose="020B0609070205080204" pitchFamily="49" charset="-128"/>
                <a:cs typeface="+mj-cs"/>
              </a:rPr>
              <a:t>地域連携・地域支援</a:t>
            </a:r>
            <a:endParaRPr lang="ja-JP" altLang="en-US" dirty="0"/>
          </a:p>
        </p:txBody>
      </p:sp>
      <p:sp>
        <p:nvSpPr>
          <p:cNvPr id="4" name="スライド番号プレースホルダー 3">
            <a:extLst>
              <a:ext uri="{FF2B5EF4-FFF2-40B4-BE49-F238E27FC236}">
                <a16:creationId xmlns:a16="http://schemas.microsoft.com/office/drawing/2014/main" id="{F269F0D8-5EBD-3CD7-7CB7-9553FA722520}"/>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7197E0B-3DE5-44B4-8205-21AF5ABFE129}" type="slidenum">
              <a:rPr kumimoji="1" lang="ja-JP" altLang="en-US" sz="1200" b="0" i="0" u="none" strike="noStrike" kern="1200" cap="none" spc="0" normalizeH="0" baseline="0" noProof="0" smtClean="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988756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地域連携、地域支援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en-US" altLang="ja-JP" sz="1200" b="0" i="0" u="none" strike="noStrike" kern="1200" cap="none" spc="0" normalizeH="0" baseline="0" noProof="0" dirty="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3381026" y="933386"/>
            <a:ext cx="6341713" cy="5630322"/>
          </a:xfrm>
          <a:prstGeom prst="rect">
            <a:avLst/>
          </a:prstGeom>
          <a:noFill/>
          <a:ln w="9525">
            <a:noFill/>
            <a:miter lim="800000"/>
            <a:headEnd/>
            <a:tailEnd/>
          </a:ln>
        </p:spPr>
        <p:txBody>
          <a:bodyPr wrap="square" anchor="t" anchorCtr="0">
            <a:no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「地域支援」「地域連携」</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は、こどもとその家族が、安心して生活するために不可欠である。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4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こどもが地域の一員として、生活できるように関係者の日々のコミュニケーションが重要</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lvl="0" indent="306388">
              <a:tabLst>
                <a:tab pos="357188" algn="l"/>
              </a:tabLst>
            </a:pPr>
            <a:r>
              <a:rPr lang="en-US" altLang="ja-JP" sz="2000" dirty="0">
                <a:solidFill>
                  <a:srgbClr val="FF0000"/>
                </a:solidFill>
                <a:latin typeface="ＭＳ Ｐゴシック" panose="020B0600070205080204" pitchFamily="50"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地域との関係づくり</a:t>
            </a:r>
            <a:r>
              <a:rPr lang="en-US" altLang="ja-JP" sz="2000" dirty="0">
                <a:solidFill>
                  <a:srgbClr val="FF0000"/>
                </a:solidFill>
                <a:latin typeface="ＭＳ Ｐゴシック" panose="020B0600070205080204" pitchFamily="50" charset="-128"/>
                <a:cs typeface="HG丸ｺﾞｼｯｸM-PRO" pitchFamily="50" charset="-128"/>
              </a:rPr>
              <a:t>』</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地域との協働</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endParaRPr lang="en-US" altLang="ja-JP"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endParaRP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所属機関との連携</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981075"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保育所や幼稚園、学校などこどもが主に過ごす場所、担任との接点を持つ。</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lvl="0" indent="306388">
              <a:tabLst>
                <a:tab pos="357188" algn="l"/>
              </a:tabLst>
              <a:defRPr/>
            </a:pPr>
            <a:r>
              <a:rPr lang="ja-JP" altLang="en-US" sz="2000" dirty="0">
                <a:solidFill>
                  <a:srgbClr val="0432FF"/>
                </a:solidFill>
                <a:latin typeface="ＭＳ Ｐゴシック" panose="020B0600070205080204" pitchFamily="50" charset="-128"/>
                <a:cs typeface="HG丸ｺﾞｼｯｸM-PRO" pitchFamily="50" charset="-128"/>
              </a:rPr>
              <a:t>　（こどもが安心して過ごせるために）</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友達関係の把握</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endParaRPr kumimoji="1" lang="en-US" altLang="ja-JP" sz="2000" b="0" i="0" u="none" strike="noStrike" kern="1200" cap="none" spc="0" normalizeH="0" baseline="0" noProof="0" dirty="0">
              <a:ln>
                <a:noFill/>
              </a:ln>
              <a:solidFill>
                <a:srgbClr val="FF0000"/>
              </a:solidFill>
              <a:effectLst/>
              <a:highlight>
                <a:srgbClr val="FFFF00"/>
              </a:highligh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（友は、最大の発達促進剤）</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indent="306388">
              <a:tabLst>
                <a:tab pos="357188" algn="l"/>
              </a:tabLst>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行政機関との連携</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981075" indent="306388">
              <a:tabLst>
                <a:tab pos="357188" algn="l"/>
              </a:tabLst>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障害福祉関連だけでなく、子育て支援関連部署との連携が重要。</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263525" indent="-263525">
              <a:tabLst>
                <a:tab pos="542925" algn="l"/>
              </a:tabLst>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「移行支援」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は、就学、進学、就職などの大きなイベントのみでなく、進級などの劇的な環境変化は毎年起こる。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pic>
        <p:nvPicPr>
          <p:cNvPr id="3" name="図 2">
            <a:extLst>
              <a:ext uri="{FF2B5EF4-FFF2-40B4-BE49-F238E27FC236}">
                <a16:creationId xmlns:a16="http://schemas.microsoft.com/office/drawing/2014/main" id="{730D071C-DD29-377E-539E-CF1BB50E924E}"/>
              </a:ext>
            </a:extLst>
          </p:cNvPr>
          <p:cNvPicPr>
            <a:picLocks noChangeAspect="1"/>
          </p:cNvPicPr>
          <p:nvPr/>
        </p:nvPicPr>
        <p:blipFill>
          <a:blip r:embed="rId3"/>
          <a:stretch>
            <a:fillRect/>
          </a:stretch>
        </p:blipFill>
        <p:spPr>
          <a:xfrm>
            <a:off x="183260" y="830394"/>
            <a:ext cx="3142971" cy="2527473"/>
          </a:xfrm>
          <a:prstGeom prst="rect">
            <a:avLst/>
          </a:prstGeom>
        </p:spPr>
      </p:pic>
      <p:sp>
        <p:nvSpPr>
          <p:cNvPr id="9" name="楕円 8">
            <a:extLst>
              <a:ext uri="{FF2B5EF4-FFF2-40B4-BE49-F238E27FC236}">
                <a16:creationId xmlns:a16="http://schemas.microsoft.com/office/drawing/2014/main" id="{AF9CE925-E462-1957-9D85-D6235D86A4DE}"/>
              </a:ext>
            </a:extLst>
          </p:cNvPr>
          <p:cNvSpPr/>
          <p:nvPr/>
        </p:nvSpPr>
        <p:spPr>
          <a:xfrm>
            <a:off x="612014" y="2394277"/>
            <a:ext cx="1699774" cy="956872"/>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24099"/>
              </a:solidFill>
              <a:effectLst/>
              <a:uLnTx/>
              <a:uFillTx/>
              <a:latin typeface="Corbel" panose="020B0503020204020204"/>
              <a:ea typeface="ＭＳ ゴシック" panose="020B0609070205080204" pitchFamily="49" charset="-128"/>
              <a:cs typeface="+mn-cs"/>
            </a:endParaRPr>
          </a:p>
        </p:txBody>
      </p:sp>
    </p:spTree>
    <p:extLst>
      <p:ext uri="{BB962C8B-B14F-4D97-AF65-F5344CB8AC3E}">
        <p14:creationId xmlns:p14="http://schemas.microsoft.com/office/powerpoint/2010/main" val="2498484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914218" y="458199"/>
            <a:ext cx="7706141" cy="6264697"/>
          </a:xfrm>
          <a:prstGeom prst="ellipse">
            <a:avLst/>
          </a:prstGeom>
          <a:gradFill flip="none" rotWithShape="1">
            <a:gsLst>
              <a:gs pos="0">
                <a:schemeClr val="accent6">
                  <a:lumMod val="60000"/>
                  <a:lumOff val="40000"/>
                </a:schemeClr>
              </a:gs>
              <a:gs pos="37000">
                <a:srgbClr val="85C2FF">
                  <a:alpha val="66000"/>
                </a:srgbClr>
              </a:gs>
              <a:gs pos="82000">
                <a:srgbClr val="C4D6EB"/>
              </a:gs>
              <a:gs pos="100000">
                <a:srgbClr val="FFEBFA"/>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円/楕円 1"/>
          <p:cNvSpPr/>
          <p:nvPr/>
        </p:nvSpPr>
        <p:spPr>
          <a:xfrm>
            <a:off x="1285641" y="550668"/>
            <a:ext cx="6434773" cy="6082310"/>
          </a:xfrm>
          <a:prstGeom prst="ellipse">
            <a:avLst/>
          </a:prstGeom>
          <a:gradFill flip="none" rotWithShape="1">
            <a:gsLst>
              <a:gs pos="0">
                <a:srgbClr val="FF3399">
                  <a:alpha val="22000"/>
                </a:srgbClr>
              </a:gs>
              <a:gs pos="25000">
                <a:srgbClr val="FF6633"/>
              </a:gs>
              <a:gs pos="71000">
                <a:srgbClr val="FFFF00"/>
              </a:gs>
              <a:gs pos="85000">
                <a:srgbClr val="01A78F"/>
              </a:gs>
              <a:gs pos="100000">
                <a:srgbClr val="3366FF"/>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5175" name="AutoShape 7"/>
          <p:cNvSpPr>
            <a:spLocks noChangeArrowheads="1"/>
          </p:cNvSpPr>
          <p:nvPr/>
        </p:nvSpPr>
        <p:spPr bwMode="auto">
          <a:xfrm rot="13701031">
            <a:off x="3830811" y="1021133"/>
            <a:ext cx="1325538" cy="4817509"/>
          </a:xfrm>
          <a:custGeom>
            <a:avLst/>
            <a:gdLst>
              <a:gd name="G0" fmla="+- 4392 0 0"/>
              <a:gd name="G1" fmla="+- 21600 0 4392"/>
              <a:gd name="G2" fmla="*/ 4392 1 2"/>
              <a:gd name="G3" fmla="+- 21600 0 G2"/>
              <a:gd name="G4" fmla="+/ 4392 21600 2"/>
              <a:gd name="G5" fmla="+/ G1 0 2"/>
              <a:gd name="G6" fmla="*/ 21600 21600 4392"/>
              <a:gd name="G7" fmla="*/ G6 1 2"/>
              <a:gd name="G8" fmla="+- 21600 0 G7"/>
              <a:gd name="G9" fmla="*/ 21600 1 2"/>
              <a:gd name="G10" fmla="+- 4392 0 G9"/>
              <a:gd name="G11" fmla="?: G10 G8 0"/>
              <a:gd name="G12" fmla="?: G10 G7 21600"/>
              <a:gd name="T0" fmla="*/ 19404 w 21600"/>
              <a:gd name="T1" fmla="*/ 10800 h 21600"/>
              <a:gd name="T2" fmla="*/ 10800 w 21600"/>
              <a:gd name="T3" fmla="*/ 21600 h 21600"/>
              <a:gd name="T4" fmla="*/ 2196 w 21600"/>
              <a:gd name="T5" fmla="*/ 10800 h 21600"/>
              <a:gd name="T6" fmla="*/ 10800 w 21600"/>
              <a:gd name="T7" fmla="*/ 0 h 21600"/>
              <a:gd name="T8" fmla="*/ 3996 w 21600"/>
              <a:gd name="T9" fmla="*/ 3996 h 21600"/>
              <a:gd name="T10" fmla="*/ 17604 w 21600"/>
              <a:gd name="T11" fmla="*/ 17604 h 21600"/>
            </a:gdLst>
            <a:ahLst/>
            <a:cxnLst>
              <a:cxn ang="0">
                <a:pos x="T0" y="T1"/>
              </a:cxn>
              <a:cxn ang="0">
                <a:pos x="T2" y="T3"/>
              </a:cxn>
              <a:cxn ang="0">
                <a:pos x="T4" y="T5"/>
              </a:cxn>
              <a:cxn ang="0">
                <a:pos x="T6" y="T7"/>
              </a:cxn>
            </a:cxnLst>
            <a:rect l="T8" t="T9" r="T10" b="T11"/>
            <a:pathLst>
              <a:path w="21600" h="21600">
                <a:moveTo>
                  <a:pt x="0" y="0"/>
                </a:moveTo>
                <a:lnTo>
                  <a:pt x="4392" y="21600"/>
                </a:lnTo>
                <a:lnTo>
                  <a:pt x="17208"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77" name="AutoShape 9"/>
          <p:cNvSpPr>
            <a:spLocks noChangeArrowheads="1"/>
          </p:cNvSpPr>
          <p:nvPr/>
        </p:nvSpPr>
        <p:spPr bwMode="auto">
          <a:xfrm rot="7884636">
            <a:off x="3881787" y="1226699"/>
            <a:ext cx="1246384" cy="4502078"/>
          </a:xfrm>
          <a:custGeom>
            <a:avLst/>
            <a:gdLst>
              <a:gd name="G0" fmla="+- 4392 0 0"/>
              <a:gd name="G1" fmla="+- 21600 0 4392"/>
              <a:gd name="G2" fmla="*/ 4392 1 2"/>
              <a:gd name="G3" fmla="+- 21600 0 G2"/>
              <a:gd name="G4" fmla="+/ 4392 21600 2"/>
              <a:gd name="G5" fmla="+/ G1 0 2"/>
              <a:gd name="G6" fmla="*/ 21600 21600 4392"/>
              <a:gd name="G7" fmla="*/ G6 1 2"/>
              <a:gd name="G8" fmla="+- 21600 0 G7"/>
              <a:gd name="G9" fmla="*/ 21600 1 2"/>
              <a:gd name="G10" fmla="+- 4392 0 G9"/>
              <a:gd name="G11" fmla="?: G10 G8 0"/>
              <a:gd name="G12" fmla="?: G10 G7 21600"/>
              <a:gd name="T0" fmla="*/ 19404 w 21600"/>
              <a:gd name="T1" fmla="*/ 10800 h 21600"/>
              <a:gd name="T2" fmla="*/ 10800 w 21600"/>
              <a:gd name="T3" fmla="*/ 21600 h 21600"/>
              <a:gd name="T4" fmla="*/ 2196 w 21600"/>
              <a:gd name="T5" fmla="*/ 10800 h 21600"/>
              <a:gd name="T6" fmla="*/ 10800 w 21600"/>
              <a:gd name="T7" fmla="*/ 0 h 21600"/>
              <a:gd name="T8" fmla="*/ 3996 w 21600"/>
              <a:gd name="T9" fmla="*/ 3996 h 21600"/>
              <a:gd name="T10" fmla="*/ 17604 w 21600"/>
              <a:gd name="T11" fmla="*/ 17604 h 21600"/>
            </a:gdLst>
            <a:ahLst/>
            <a:cxnLst>
              <a:cxn ang="0">
                <a:pos x="T0" y="T1"/>
              </a:cxn>
              <a:cxn ang="0">
                <a:pos x="T2" y="T3"/>
              </a:cxn>
              <a:cxn ang="0">
                <a:pos x="T4" y="T5"/>
              </a:cxn>
              <a:cxn ang="0">
                <a:pos x="T6" y="T7"/>
              </a:cxn>
            </a:cxnLst>
            <a:rect l="T8" t="T9" r="T10" b="T11"/>
            <a:pathLst>
              <a:path w="21600" h="21600">
                <a:moveTo>
                  <a:pt x="0" y="0"/>
                </a:moveTo>
                <a:lnTo>
                  <a:pt x="4392" y="21600"/>
                </a:lnTo>
                <a:lnTo>
                  <a:pt x="17208"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76" name="AutoShape 8"/>
          <p:cNvSpPr>
            <a:spLocks noChangeArrowheads="1"/>
          </p:cNvSpPr>
          <p:nvPr/>
        </p:nvSpPr>
        <p:spPr bwMode="auto">
          <a:xfrm>
            <a:off x="3717712" y="921753"/>
            <a:ext cx="1570632" cy="4680958"/>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89" name="Rectangle 21"/>
          <p:cNvSpPr>
            <a:spLocks noChangeArrowheads="1"/>
          </p:cNvSpPr>
          <p:nvPr/>
        </p:nvSpPr>
        <p:spPr bwMode="auto">
          <a:xfrm>
            <a:off x="3371952" y="5667302"/>
            <a:ext cx="792465"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学童保育</a:t>
            </a:r>
          </a:p>
        </p:txBody>
      </p:sp>
      <p:sp>
        <p:nvSpPr>
          <p:cNvPr id="135191" name="Rectangle 23"/>
          <p:cNvSpPr>
            <a:spLocks noChangeArrowheads="1"/>
          </p:cNvSpPr>
          <p:nvPr/>
        </p:nvSpPr>
        <p:spPr bwMode="auto">
          <a:xfrm>
            <a:off x="4871730" y="5667798"/>
            <a:ext cx="792464"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療育機関</a:t>
            </a:r>
          </a:p>
        </p:txBody>
      </p:sp>
      <p:sp>
        <p:nvSpPr>
          <p:cNvPr id="135192" name="Rectangle 24"/>
          <p:cNvSpPr>
            <a:spLocks noChangeArrowheads="1"/>
          </p:cNvSpPr>
          <p:nvPr/>
        </p:nvSpPr>
        <p:spPr bwMode="auto">
          <a:xfrm>
            <a:off x="3195927" y="5960927"/>
            <a:ext cx="1262725"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役所　関係課</a:t>
            </a:r>
          </a:p>
        </p:txBody>
      </p:sp>
      <p:sp>
        <p:nvSpPr>
          <p:cNvPr id="135194" name="Rectangle 26"/>
          <p:cNvSpPr>
            <a:spLocks noChangeArrowheads="1"/>
          </p:cNvSpPr>
          <p:nvPr/>
        </p:nvSpPr>
        <p:spPr bwMode="auto">
          <a:xfrm>
            <a:off x="4178900" y="5672599"/>
            <a:ext cx="664928" cy="279448"/>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保育所</a:t>
            </a:r>
          </a:p>
        </p:txBody>
      </p:sp>
      <p:sp>
        <p:nvSpPr>
          <p:cNvPr id="135195" name="Rectangle 27"/>
          <p:cNvSpPr>
            <a:spLocks noChangeArrowheads="1"/>
          </p:cNvSpPr>
          <p:nvPr/>
        </p:nvSpPr>
        <p:spPr bwMode="auto">
          <a:xfrm>
            <a:off x="7202639" y="5625592"/>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親の会</a:t>
            </a:r>
          </a:p>
        </p:txBody>
      </p:sp>
      <p:sp>
        <p:nvSpPr>
          <p:cNvPr id="135196" name="Rectangle 28"/>
          <p:cNvSpPr>
            <a:spLocks noChangeArrowheads="1"/>
          </p:cNvSpPr>
          <p:nvPr/>
        </p:nvSpPr>
        <p:spPr bwMode="auto">
          <a:xfrm>
            <a:off x="3850323" y="6265349"/>
            <a:ext cx="1184457"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児童相談所</a:t>
            </a:r>
          </a:p>
        </p:txBody>
      </p:sp>
      <p:sp>
        <p:nvSpPr>
          <p:cNvPr id="135197" name="Rectangle 29"/>
          <p:cNvSpPr>
            <a:spLocks noChangeArrowheads="1"/>
          </p:cNvSpPr>
          <p:nvPr/>
        </p:nvSpPr>
        <p:spPr bwMode="auto">
          <a:xfrm>
            <a:off x="6664089" y="1949456"/>
            <a:ext cx="631363" cy="266547"/>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a:latin typeface="Times New Roman" pitchFamily="18" charset="0"/>
              </a:rPr>
              <a:t>病院</a:t>
            </a:r>
          </a:p>
        </p:txBody>
      </p:sp>
      <p:sp>
        <p:nvSpPr>
          <p:cNvPr id="135198" name="Rectangle 30"/>
          <p:cNvSpPr>
            <a:spLocks noChangeArrowheads="1"/>
          </p:cNvSpPr>
          <p:nvPr/>
        </p:nvSpPr>
        <p:spPr bwMode="auto">
          <a:xfrm>
            <a:off x="5973949" y="1198682"/>
            <a:ext cx="787899" cy="29239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保健所</a:t>
            </a:r>
          </a:p>
        </p:txBody>
      </p:sp>
      <p:sp>
        <p:nvSpPr>
          <p:cNvPr id="135199" name="Rectangle 31"/>
          <p:cNvSpPr>
            <a:spLocks noChangeArrowheads="1"/>
          </p:cNvSpPr>
          <p:nvPr/>
        </p:nvSpPr>
        <p:spPr bwMode="auto">
          <a:xfrm>
            <a:off x="2245335" y="1201084"/>
            <a:ext cx="787899" cy="29401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幼稚園</a:t>
            </a:r>
          </a:p>
        </p:txBody>
      </p:sp>
      <p:sp>
        <p:nvSpPr>
          <p:cNvPr id="135201" name="Rectangle 33"/>
          <p:cNvSpPr>
            <a:spLocks noChangeArrowheads="1"/>
          </p:cNvSpPr>
          <p:nvPr/>
        </p:nvSpPr>
        <p:spPr bwMode="auto">
          <a:xfrm>
            <a:off x="8038869" y="2125149"/>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校区</a:t>
            </a:r>
          </a:p>
        </p:txBody>
      </p:sp>
      <p:sp>
        <p:nvSpPr>
          <p:cNvPr id="135170" name="Rectangle 2"/>
          <p:cNvSpPr>
            <a:spLocks noGrp="1" noChangeArrowheads="1"/>
          </p:cNvSpPr>
          <p:nvPr>
            <p:ph/>
          </p:nvPr>
        </p:nvSpPr>
        <p:spPr>
          <a:xfrm>
            <a:off x="5257299" y="2822965"/>
            <a:ext cx="2809836" cy="1208086"/>
          </a:xfrm>
        </p:spPr>
        <p:txBody>
          <a:bodyPr>
            <a:normAutofit/>
          </a:bodyPr>
          <a:lstStyle/>
          <a:p>
            <a:pPr algn="ctr">
              <a:buNone/>
            </a:pPr>
            <a:r>
              <a:rPr lang="ja-JP" altLang="en-US" sz="2400" b="1" u="sng" dirty="0"/>
              <a:t>複合視点</a:t>
            </a:r>
          </a:p>
          <a:p>
            <a:pPr algn="ctr">
              <a:buFontTx/>
              <a:buNone/>
            </a:pPr>
            <a:r>
              <a:rPr lang="ja-JP" altLang="en-US" sz="2400" b="1" u="sng" dirty="0"/>
              <a:t>による子ども像</a:t>
            </a:r>
            <a:endParaRPr lang="en-US" altLang="ja-JP" sz="2400" b="1" u="sng" dirty="0"/>
          </a:p>
        </p:txBody>
      </p:sp>
      <p:sp>
        <p:nvSpPr>
          <p:cNvPr id="33" name="Rectangle 2"/>
          <p:cNvSpPr txBox="1">
            <a:spLocks noChangeArrowheads="1"/>
          </p:cNvSpPr>
          <p:nvPr/>
        </p:nvSpPr>
        <p:spPr>
          <a:xfrm>
            <a:off x="7585" y="5959"/>
            <a:ext cx="10123817" cy="5447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FontTx/>
              <a:buNone/>
            </a:pPr>
            <a:r>
              <a:rPr lang="ja-JP" altLang="en-US" sz="2800" b="1" u="sng" dirty="0">
                <a:solidFill>
                  <a:srgbClr val="FF0000"/>
                </a:solidFill>
              </a:rPr>
              <a:t>様々な機関と連携して多面的な視点で子ども像を浮き彫りにする</a:t>
            </a:r>
            <a:endParaRPr lang="en-US" altLang="ja-JP" sz="2800" b="1" u="sng" dirty="0">
              <a:solidFill>
                <a:srgbClr val="FF0000"/>
              </a:solidFill>
            </a:endParaRPr>
          </a:p>
        </p:txBody>
      </p:sp>
      <p:sp>
        <p:nvSpPr>
          <p:cNvPr id="34" name="Rectangle 27"/>
          <p:cNvSpPr>
            <a:spLocks noChangeArrowheads="1"/>
          </p:cNvSpPr>
          <p:nvPr/>
        </p:nvSpPr>
        <p:spPr bwMode="auto">
          <a:xfrm>
            <a:off x="552840" y="3158054"/>
            <a:ext cx="1154033" cy="476495"/>
          </a:xfrm>
          <a:prstGeom prst="rect">
            <a:avLst/>
          </a:prstGeom>
          <a:solidFill>
            <a:schemeClr val="accent6">
              <a:lumMod val="60000"/>
              <a:lumOff val="4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2800" dirty="0">
                <a:latin typeface="Times New Roman" pitchFamily="18" charset="0"/>
              </a:rPr>
              <a:t>家庭</a:t>
            </a:r>
          </a:p>
        </p:txBody>
      </p:sp>
      <p:sp>
        <p:nvSpPr>
          <p:cNvPr id="35" name="Rectangle 27"/>
          <p:cNvSpPr>
            <a:spLocks noChangeArrowheads="1"/>
          </p:cNvSpPr>
          <p:nvPr/>
        </p:nvSpPr>
        <p:spPr bwMode="auto">
          <a:xfrm>
            <a:off x="8319320" y="3116030"/>
            <a:ext cx="996822" cy="37805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近所の方々</a:t>
            </a:r>
          </a:p>
        </p:txBody>
      </p:sp>
      <p:sp>
        <p:nvSpPr>
          <p:cNvPr id="37" name="Rectangle 27"/>
          <p:cNvSpPr>
            <a:spLocks noChangeArrowheads="1"/>
          </p:cNvSpPr>
          <p:nvPr/>
        </p:nvSpPr>
        <p:spPr bwMode="auto">
          <a:xfrm>
            <a:off x="8225571" y="4315916"/>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友だち</a:t>
            </a:r>
          </a:p>
        </p:txBody>
      </p:sp>
      <p:sp>
        <p:nvSpPr>
          <p:cNvPr id="47" name="AutoShape 8">
            <a:extLst>
              <a:ext uri="{FF2B5EF4-FFF2-40B4-BE49-F238E27FC236}">
                <a16:creationId xmlns:a16="http://schemas.microsoft.com/office/drawing/2014/main" id="{0C825DD5-CB03-483D-9105-EB0B0E125675}"/>
              </a:ext>
            </a:extLst>
          </p:cNvPr>
          <p:cNvSpPr>
            <a:spLocks noChangeArrowheads="1"/>
          </p:cNvSpPr>
          <p:nvPr/>
        </p:nvSpPr>
        <p:spPr bwMode="auto">
          <a:xfrm rot="7906876">
            <a:off x="3946125" y="1501924"/>
            <a:ext cx="596626" cy="4381854"/>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8" name="AutoShape 8">
            <a:extLst>
              <a:ext uri="{FF2B5EF4-FFF2-40B4-BE49-F238E27FC236}">
                <a16:creationId xmlns:a16="http://schemas.microsoft.com/office/drawing/2014/main" id="{C6588B4C-14EF-4D8D-A95A-39015CF35853}"/>
              </a:ext>
            </a:extLst>
          </p:cNvPr>
          <p:cNvSpPr>
            <a:spLocks noChangeArrowheads="1"/>
          </p:cNvSpPr>
          <p:nvPr/>
        </p:nvSpPr>
        <p:spPr bwMode="auto">
          <a:xfrm rot="7906876">
            <a:off x="4408282" y="1012061"/>
            <a:ext cx="591844" cy="4405131"/>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9" name="AutoShape 8">
            <a:extLst>
              <a:ext uri="{FF2B5EF4-FFF2-40B4-BE49-F238E27FC236}">
                <a16:creationId xmlns:a16="http://schemas.microsoft.com/office/drawing/2014/main" id="{F2BB37F4-7F4A-49C6-99D0-6F7B31D1CF46}"/>
              </a:ext>
            </a:extLst>
          </p:cNvPr>
          <p:cNvSpPr>
            <a:spLocks noChangeArrowheads="1"/>
          </p:cNvSpPr>
          <p:nvPr/>
        </p:nvSpPr>
        <p:spPr bwMode="auto">
          <a:xfrm rot="7906876">
            <a:off x="4223564" y="1257024"/>
            <a:ext cx="497136" cy="4393466"/>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0" name="Text Box 19">
            <a:extLst>
              <a:ext uri="{FF2B5EF4-FFF2-40B4-BE49-F238E27FC236}">
                <a16:creationId xmlns:a16="http://schemas.microsoft.com/office/drawing/2014/main" id="{F9B55576-2DFB-4217-8E81-FFF7300565FD}"/>
              </a:ext>
            </a:extLst>
          </p:cNvPr>
          <p:cNvSpPr txBox="1">
            <a:spLocks noChangeArrowheads="1"/>
          </p:cNvSpPr>
          <p:nvPr/>
        </p:nvSpPr>
        <p:spPr bwMode="auto">
          <a:xfrm rot="2570621">
            <a:off x="2995170" y="1987219"/>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solidFill>
                  <a:srgbClr val="FF0000"/>
                </a:solidFill>
                <a:latin typeface="Arial" charset="0"/>
              </a:rPr>
              <a:t>特殊教育</a:t>
            </a:r>
          </a:p>
        </p:txBody>
      </p:sp>
      <p:sp>
        <p:nvSpPr>
          <p:cNvPr id="51" name="Text Box 19">
            <a:extLst>
              <a:ext uri="{FF2B5EF4-FFF2-40B4-BE49-F238E27FC236}">
                <a16:creationId xmlns:a16="http://schemas.microsoft.com/office/drawing/2014/main" id="{76B616D3-DFCC-4AB6-AF3C-D02A06F3BEA3}"/>
              </a:ext>
            </a:extLst>
          </p:cNvPr>
          <p:cNvSpPr txBox="1">
            <a:spLocks noChangeArrowheads="1"/>
          </p:cNvSpPr>
          <p:nvPr/>
        </p:nvSpPr>
        <p:spPr bwMode="auto">
          <a:xfrm rot="2570621">
            <a:off x="2789767" y="2228225"/>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latin typeface="Arial" charset="0"/>
              </a:rPr>
              <a:t>学校教育</a:t>
            </a:r>
          </a:p>
        </p:txBody>
      </p:sp>
      <p:sp>
        <p:nvSpPr>
          <p:cNvPr id="52" name="Text Box 19">
            <a:extLst>
              <a:ext uri="{FF2B5EF4-FFF2-40B4-BE49-F238E27FC236}">
                <a16:creationId xmlns:a16="http://schemas.microsoft.com/office/drawing/2014/main" id="{530AAF15-8961-4574-A8AB-343D25B4584C}"/>
              </a:ext>
            </a:extLst>
          </p:cNvPr>
          <p:cNvSpPr txBox="1">
            <a:spLocks noChangeArrowheads="1"/>
          </p:cNvSpPr>
          <p:nvPr/>
        </p:nvSpPr>
        <p:spPr bwMode="auto">
          <a:xfrm rot="2531581">
            <a:off x="5072708" y="3860581"/>
            <a:ext cx="15043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200" b="1" dirty="0">
                <a:solidFill>
                  <a:schemeClr val="bg1"/>
                </a:solidFill>
                <a:latin typeface="Arial" charset="0"/>
              </a:rPr>
              <a:t>特別支援学校</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支援学級、通級　等</a:t>
            </a:r>
          </a:p>
        </p:txBody>
      </p:sp>
      <p:sp>
        <p:nvSpPr>
          <p:cNvPr id="53" name="Text Box 19">
            <a:extLst>
              <a:ext uri="{FF2B5EF4-FFF2-40B4-BE49-F238E27FC236}">
                <a16:creationId xmlns:a16="http://schemas.microsoft.com/office/drawing/2014/main" id="{1D9EF379-7E69-4D17-A7F6-DD03CAA4258F}"/>
              </a:ext>
            </a:extLst>
          </p:cNvPr>
          <p:cNvSpPr txBox="1">
            <a:spLocks noChangeArrowheads="1"/>
          </p:cNvSpPr>
          <p:nvPr/>
        </p:nvSpPr>
        <p:spPr bwMode="auto">
          <a:xfrm rot="2570621">
            <a:off x="4893868" y="4733985"/>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小・中・高校等</a:t>
            </a:r>
          </a:p>
        </p:txBody>
      </p:sp>
      <p:sp>
        <p:nvSpPr>
          <p:cNvPr id="54" name="Text Box 19">
            <a:extLst>
              <a:ext uri="{FF2B5EF4-FFF2-40B4-BE49-F238E27FC236}">
                <a16:creationId xmlns:a16="http://schemas.microsoft.com/office/drawing/2014/main" id="{6E2A31B1-32E6-47D1-A005-1817E469ED53}"/>
              </a:ext>
            </a:extLst>
          </p:cNvPr>
          <p:cNvSpPr txBox="1">
            <a:spLocks noChangeArrowheads="1"/>
          </p:cNvSpPr>
          <p:nvPr/>
        </p:nvSpPr>
        <p:spPr bwMode="auto">
          <a:xfrm rot="2570621">
            <a:off x="5363472" y="4385943"/>
            <a:ext cx="6463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幼稚園</a:t>
            </a:r>
          </a:p>
        </p:txBody>
      </p:sp>
      <p:sp>
        <p:nvSpPr>
          <p:cNvPr id="55" name="Text Box 19">
            <a:extLst>
              <a:ext uri="{FF2B5EF4-FFF2-40B4-BE49-F238E27FC236}">
                <a16:creationId xmlns:a16="http://schemas.microsoft.com/office/drawing/2014/main" id="{DE368845-4A7E-4C21-93C4-DD334DA68418}"/>
              </a:ext>
            </a:extLst>
          </p:cNvPr>
          <p:cNvSpPr txBox="1">
            <a:spLocks noChangeArrowheads="1"/>
          </p:cNvSpPr>
          <p:nvPr/>
        </p:nvSpPr>
        <p:spPr bwMode="auto">
          <a:xfrm rot="2570621">
            <a:off x="2564382" y="2478619"/>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latin typeface="Arial" charset="0"/>
              </a:rPr>
              <a:t>幼児教育</a:t>
            </a:r>
          </a:p>
        </p:txBody>
      </p:sp>
      <p:grpSp>
        <p:nvGrpSpPr>
          <p:cNvPr id="6" name="グループ化 5">
            <a:extLst>
              <a:ext uri="{FF2B5EF4-FFF2-40B4-BE49-F238E27FC236}">
                <a16:creationId xmlns:a16="http://schemas.microsoft.com/office/drawing/2014/main" id="{6C36E3A7-4970-4A39-83AD-B467718FF5B8}"/>
              </a:ext>
            </a:extLst>
          </p:cNvPr>
          <p:cNvGrpSpPr/>
          <p:nvPr/>
        </p:nvGrpSpPr>
        <p:grpSpPr>
          <a:xfrm>
            <a:off x="5948600" y="4247560"/>
            <a:ext cx="658473" cy="1592439"/>
            <a:chOff x="5948666" y="4219839"/>
            <a:chExt cx="658473" cy="1592439"/>
          </a:xfrm>
        </p:grpSpPr>
        <p:sp>
          <p:nvSpPr>
            <p:cNvPr id="135178" name="Oval 10"/>
            <p:cNvSpPr>
              <a:spLocks noChangeArrowheads="1"/>
            </p:cNvSpPr>
            <p:nvPr/>
          </p:nvSpPr>
          <p:spPr bwMode="auto">
            <a:xfrm rot="18557643">
              <a:off x="5481683" y="4686822"/>
              <a:ext cx="1592439" cy="658473"/>
            </a:xfrm>
            <a:prstGeom prst="ellipse">
              <a:avLst/>
            </a:prstGeom>
            <a:gradFill rotWithShape="1">
              <a:gsLst>
                <a:gs pos="0">
                  <a:srgbClr val="FFFFFF"/>
                </a:gs>
                <a:gs pos="100000">
                  <a:srgbClr val="00FF00">
                    <a:alpha val="97000"/>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ja-JP" altLang="ja-JP" sz="2400" b="1" dirty="0">
                <a:latin typeface="Times New Roman" pitchFamily="18" charset="0"/>
              </a:endParaRPr>
            </a:p>
          </p:txBody>
        </p:sp>
        <p:sp>
          <p:nvSpPr>
            <p:cNvPr id="135187" name="Text Box 19"/>
            <p:cNvSpPr txBox="1">
              <a:spLocks noChangeArrowheads="1"/>
            </p:cNvSpPr>
            <p:nvPr/>
          </p:nvSpPr>
          <p:spPr bwMode="auto">
            <a:xfrm rot="18650289">
              <a:off x="5609295" y="4858888"/>
              <a:ext cx="13468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ja-JP" altLang="en-US" dirty="0">
                  <a:latin typeface="Arial" charset="0"/>
                </a:rPr>
                <a:t>教育の見解</a:t>
              </a:r>
            </a:p>
          </p:txBody>
        </p:sp>
      </p:grpSp>
      <p:sp>
        <p:nvSpPr>
          <p:cNvPr id="135183" name="Text Box 15"/>
          <p:cNvSpPr txBox="1">
            <a:spLocks noChangeArrowheads="1"/>
          </p:cNvSpPr>
          <p:nvPr/>
        </p:nvSpPr>
        <p:spPr bwMode="auto">
          <a:xfrm rot="18773141">
            <a:off x="2135815" y="1798693"/>
            <a:ext cx="1338828"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ja-JP" altLang="en-US" dirty="0">
                <a:latin typeface="Arial" charset="0"/>
              </a:rPr>
              <a:t>教育の視点</a:t>
            </a:r>
          </a:p>
        </p:txBody>
      </p:sp>
      <p:sp>
        <p:nvSpPr>
          <p:cNvPr id="56" name="AutoShape 8">
            <a:extLst>
              <a:ext uri="{FF2B5EF4-FFF2-40B4-BE49-F238E27FC236}">
                <a16:creationId xmlns:a16="http://schemas.microsoft.com/office/drawing/2014/main" id="{83040A91-B164-4569-B613-9838A5DF73E0}"/>
              </a:ext>
            </a:extLst>
          </p:cNvPr>
          <p:cNvSpPr>
            <a:spLocks noChangeArrowheads="1"/>
          </p:cNvSpPr>
          <p:nvPr/>
        </p:nvSpPr>
        <p:spPr bwMode="auto">
          <a:xfrm rot="13608057">
            <a:off x="4317678" y="1266383"/>
            <a:ext cx="596484" cy="4774149"/>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7" name="AutoShape 8">
            <a:extLst>
              <a:ext uri="{FF2B5EF4-FFF2-40B4-BE49-F238E27FC236}">
                <a16:creationId xmlns:a16="http://schemas.microsoft.com/office/drawing/2014/main" id="{2FCA2E54-7ED9-40B8-974E-B835292D402C}"/>
              </a:ext>
            </a:extLst>
          </p:cNvPr>
          <p:cNvSpPr>
            <a:spLocks noChangeArrowheads="1"/>
          </p:cNvSpPr>
          <p:nvPr/>
        </p:nvSpPr>
        <p:spPr bwMode="auto">
          <a:xfrm rot="13801983">
            <a:off x="4002253" y="908201"/>
            <a:ext cx="617030" cy="4781941"/>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9" name="Text Box 19">
            <a:extLst>
              <a:ext uri="{FF2B5EF4-FFF2-40B4-BE49-F238E27FC236}">
                <a16:creationId xmlns:a16="http://schemas.microsoft.com/office/drawing/2014/main" id="{19B9F44E-66AF-4894-AC90-483AF3C615AD}"/>
              </a:ext>
            </a:extLst>
          </p:cNvPr>
          <p:cNvSpPr txBox="1">
            <a:spLocks noChangeArrowheads="1"/>
          </p:cNvSpPr>
          <p:nvPr/>
        </p:nvSpPr>
        <p:spPr bwMode="auto">
          <a:xfrm rot="19067214">
            <a:off x="5054248" y="2529772"/>
            <a:ext cx="12186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solidFill>
                  <a:srgbClr val="FF0000"/>
                </a:solidFill>
                <a:latin typeface="Arial" charset="0"/>
              </a:rPr>
              <a:t>障害児医療</a:t>
            </a:r>
          </a:p>
        </p:txBody>
      </p:sp>
      <p:sp>
        <p:nvSpPr>
          <p:cNvPr id="61" name="Text Box 19">
            <a:extLst>
              <a:ext uri="{FF2B5EF4-FFF2-40B4-BE49-F238E27FC236}">
                <a16:creationId xmlns:a16="http://schemas.microsoft.com/office/drawing/2014/main" id="{D0F85F6C-DC79-449E-90F4-D5744C577CF9}"/>
              </a:ext>
            </a:extLst>
          </p:cNvPr>
          <p:cNvSpPr txBox="1">
            <a:spLocks noChangeArrowheads="1"/>
          </p:cNvSpPr>
          <p:nvPr/>
        </p:nvSpPr>
        <p:spPr bwMode="auto">
          <a:xfrm rot="19110039">
            <a:off x="2643089" y="3824234"/>
            <a:ext cx="15043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200" b="1" dirty="0">
                <a:solidFill>
                  <a:schemeClr val="bg1"/>
                </a:solidFill>
                <a:latin typeface="Arial" charset="0"/>
              </a:rPr>
              <a:t>小児科　等の</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かかりつけ医</a:t>
            </a:r>
          </a:p>
        </p:txBody>
      </p:sp>
      <p:sp>
        <p:nvSpPr>
          <p:cNvPr id="62" name="Text Box 19">
            <a:extLst>
              <a:ext uri="{FF2B5EF4-FFF2-40B4-BE49-F238E27FC236}">
                <a16:creationId xmlns:a16="http://schemas.microsoft.com/office/drawing/2014/main" id="{B21699ED-4038-4581-B3FB-096C1B1265CD}"/>
              </a:ext>
            </a:extLst>
          </p:cNvPr>
          <p:cNvSpPr txBox="1">
            <a:spLocks noChangeArrowheads="1"/>
          </p:cNvSpPr>
          <p:nvPr/>
        </p:nvSpPr>
        <p:spPr bwMode="auto">
          <a:xfrm rot="19031368">
            <a:off x="3040968" y="4536304"/>
            <a:ext cx="10567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大学病院　等</a:t>
            </a:r>
            <a:endParaRPr lang="en-US" altLang="ja-JP" sz="1200" b="1" dirty="0">
              <a:solidFill>
                <a:schemeClr val="bg1"/>
              </a:solidFill>
              <a:latin typeface="Arial" charset="0"/>
            </a:endParaRPr>
          </a:p>
        </p:txBody>
      </p:sp>
      <p:sp>
        <p:nvSpPr>
          <p:cNvPr id="64" name="Text Box 19">
            <a:extLst>
              <a:ext uri="{FF2B5EF4-FFF2-40B4-BE49-F238E27FC236}">
                <a16:creationId xmlns:a16="http://schemas.microsoft.com/office/drawing/2014/main" id="{89E1ABF7-AE52-43ED-BE15-C1C9ED327427}"/>
              </a:ext>
            </a:extLst>
          </p:cNvPr>
          <p:cNvSpPr txBox="1">
            <a:spLocks noChangeArrowheads="1"/>
          </p:cNvSpPr>
          <p:nvPr/>
        </p:nvSpPr>
        <p:spPr bwMode="auto">
          <a:xfrm rot="19067214">
            <a:off x="4976876" y="2113508"/>
            <a:ext cx="10649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600" b="1" dirty="0">
                <a:latin typeface="Arial" charset="0"/>
              </a:rPr>
              <a:t>一般医療</a:t>
            </a:r>
          </a:p>
        </p:txBody>
      </p:sp>
      <p:sp>
        <p:nvSpPr>
          <p:cNvPr id="65" name="Text Box 19">
            <a:extLst>
              <a:ext uri="{FF2B5EF4-FFF2-40B4-BE49-F238E27FC236}">
                <a16:creationId xmlns:a16="http://schemas.microsoft.com/office/drawing/2014/main" id="{8DA0630A-C858-4EEC-AA2D-A09D7A7F18F8}"/>
              </a:ext>
            </a:extLst>
          </p:cNvPr>
          <p:cNvSpPr txBox="1">
            <a:spLocks noChangeArrowheads="1"/>
          </p:cNvSpPr>
          <p:nvPr/>
        </p:nvSpPr>
        <p:spPr bwMode="auto">
          <a:xfrm rot="19031368">
            <a:off x="2846633" y="4300306"/>
            <a:ext cx="13596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リハビリテーション</a:t>
            </a:r>
            <a:endParaRPr lang="en-US" altLang="ja-JP" sz="1200" b="1" dirty="0">
              <a:solidFill>
                <a:schemeClr val="bg1"/>
              </a:solidFill>
              <a:latin typeface="Arial" charset="0"/>
            </a:endParaRPr>
          </a:p>
        </p:txBody>
      </p:sp>
      <p:grpSp>
        <p:nvGrpSpPr>
          <p:cNvPr id="7" name="グループ化 6">
            <a:extLst>
              <a:ext uri="{FF2B5EF4-FFF2-40B4-BE49-F238E27FC236}">
                <a16:creationId xmlns:a16="http://schemas.microsoft.com/office/drawing/2014/main" id="{D65BA17D-232F-4D9B-BD63-6D432B96142A}"/>
              </a:ext>
            </a:extLst>
          </p:cNvPr>
          <p:cNvGrpSpPr/>
          <p:nvPr/>
        </p:nvGrpSpPr>
        <p:grpSpPr>
          <a:xfrm>
            <a:off x="2293020" y="4347040"/>
            <a:ext cx="711627" cy="1483062"/>
            <a:chOff x="2211865" y="4440205"/>
            <a:chExt cx="711627" cy="1483062"/>
          </a:xfrm>
        </p:grpSpPr>
        <p:sp>
          <p:nvSpPr>
            <p:cNvPr id="135179" name="Oval 11"/>
            <p:cNvSpPr>
              <a:spLocks noChangeArrowheads="1"/>
            </p:cNvSpPr>
            <p:nvPr/>
          </p:nvSpPr>
          <p:spPr bwMode="auto">
            <a:xfrm rot="13671320">
              <a:off x="1826148" y="4825922"/>
              <a:ext cx="1483062" cy="711627"/>
            </a:xfrm>
            <a:prstGeom prst="ellipse">
              <a:avLst/>
            </a:prstGeom>
            <a:solidFill>
              <a:schemeClr val="accent1">
                <a:lumMod val="20000"/>
                <a:lumOff val="80000"/>
              </a:schemeClr>
            </a:solidFill>
            <a:ln w="9525">
              <a:solidFill>
                <a:schemeClr val="tx1"/>
              </a:solidFill>
              <a:round/>
              <a:headEnd/>
              <a:tailEnd/>
            </a:ln>
            <a:effectLst/>
          </p:spPr>
          <p:txBody>
            <a:bodyPr vert="eaVert" wrap="none" anchor="ctr"/>
            <a:lstStyle/>
            <a:p>
              <a:pPr algn="ctr" fontAlgn="base">
                <a:spcBef>
                  <a:spcPct val="0"/>
                </a:spcBef>
                <a:spcAft>
                  <a:spcPct val="0"/>
                </a:spcAft>
              </a:pPr>
              <a:endParaRPr lang="ja-JP" altLang="ja-JP" sz="2400">
                <a:latin typeface="Times New Roman" pitchFamily="18" charset="0"/>
              </a:endParaRPr>
            </a:p>
          </p:txBody>
        </p:sp>
        <p:sp>
          <p:nvSpPr>
            <p:cNvPr id="135181" name="Text Box 13"/>
            <p:cNvSpPr txBox="1">
              <a:spLocks noChangeArrowheads="1"/>
            </p:cNvSpPr>
            <p:nvPr/>
          </p:nvSpPr>
          <p:spPr bwMode="auto">
            <a:xfrm rot="2721052">
              <a:off x="1913645" y="4976415"/>
              <a:ext cx="13468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ja-JP" altLang="en-US" dirty="0">
                  <a:latin typeface="Arial" charset="0"/>
                </a:rPr>
                <a:t>医療の見解</a:t>
              </a:r>
            </a:p>
          </p:txBody>
        </p:sp>
      </p:grpSp>
      <p:sp>
        <p:nvSpPr>
          <p:cNvPr id="38" name="AutoShape 8">
            <a:extLst>
              <a:ext uri="{FF2B5EF4-FFF2-40B4-BE49-F238E27FC236}">
                <a16:creationId xmlns:a16="http://schemas.microsoft.com/office/drawing/2014/main" id="{4499C26D-43EC-40EC-87A1-C3F84041DC91}"/>
              </a:ext>
            </a:extLst>
          </p:cNvPr>
          <p:cNvSpPr>
            <a:spLocks noChangeArrowheads="1"/>
          </p:cNvSpPr>
          <p:nvPr/>
        </p:nvSpPr>
        <p:spPr bwMode="auto">
          <a:xfrm rot="21414205">
            <a:off x="3838058" y="922613"/>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0" name="AutoShape 8">
            <a:extLst>
              <a:ext uri="{FF2B5EF4-FFF2-40B4-BE49-F238E27FC236}">
                <a16:creationId xmlns:a16="http://schemas.microsoft.com/office/drawing/2014/main" id="{D4BBBCE6-3702-428E-804C-6CF4DCAAC61C}"/>
              </a:ext>
            </a:extLst>
          </p:cNvPr>
          <p:cNvSpPr>
            <a:spLocks noChangeArrowheads="1"/>
          </p:cNvSpPr>
          <p:nvPr/>
        </p:nvSpPr>
        <p:spPr bwMode="auto">
          <a:xfrm rot="172666">
            <a:off x="4608096" y="933281"/>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39" name="AutoShape 8">
            <a:extLst>
              <a:ext uri="{FF2B5EF4-FFF2-40B4-BE49-F238E27FC236}">
                <a16:creationId xmlns:a16="http://schemas.microsoft.com/office/drawing/2014/main" id="{AE0E8472-DC3C-4F40-A986-BDBF0264ACCA}"/>
              </a:ext>
            </a:extLst>
          </p:cNvPr>
          <p:cNvSpPr>
            <a:spLocks noChangeArrowheads="1"/>
          </p:cNvSpPr>
          <p:nvPr/>
        </p:nvSpPr>
        <p:spPr bwMode="auto">
          <a:xfrm>
            <a:off x="4228836" y="911800"/>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1" name="Text Box 19">
            <a:extLst>
              <a:ext uri="{FF2B5EF4-FFF2-40B4-BE49-F238E27FC236}">
                <a16:creationId xmlns:a16="http://schemas.microsoft.com/office/drawing/2014/main" id="{C6BFD900-0B71-42A1-800B-95A24D7FB992}"/>
              </a:ext>
            </a:extLst>
          </p:cNvPr>
          <p:cNvSpPr txBox="1">
            <a:spLocks noChangeArrowheads="1"/>
          </p:cNvSpPr>
          <p:nvPr/>
        </p:nvSpPr>
        <p:spPr bwMode="auto">
          <a:xfrm rot="21398565">
            <a:off x="3946404" y="3800372"/>
            <a:ext cx="430887" cy="149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latin typeface="Arial" charset="0"/>
              </a:rPr>
              <a:t>一般子ども施策</a:t>
            </a:r>
          </a:p>
        </p:txBody>
      </p:sp>
      <p:sp>
        <p:nvSpPr>
          <p:cNvPr id="43" name="Text Box 19">
            <a:extLst>
              <a:ext uri="{FF2B5EF4-FFF2-40B4-BE49-F238E27FC236}">
                <a16:creationId xmlns:a16="http://schemas.microsoft.com/office/drawing/2014/main" id="{D87528EB-6896-48F7-B8BB-5EF45554CCDA}"/>
              </a:ext>
            </a:extLst>
          </p:cNvPr>
          <p:cNvSpPr txBox="1">
            <a:spLocks noChangeArrowheads="1"/>
          </p:cNvSpPr>
          <p:nvPr/>
        </p:nvSpPr>
        <p:spPr bwMode="auto">
          <a:xfrm>
            <a:off x="3773864" y="1301342"/>
            <a:ext cx="553998" cy="1297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保育所や学童保育</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乳幼児医療　等</a:t>
            </a:r>
          </a:p>
        </p:txBody>
      </p:sp>
      <p:sp>
        <p:nvSpPr>
          <p:cNvPr id="44" name="Text Box 19">
            <a:extLst>
              <a:ext uri="{FF2B5EF4-FFF2-40B4-BE49-F238E27FC236}">
                <a16:creationId xmlns:a16="http://schemas.microsoft.com/office/drawing/2014/main" id="{F3B513B4-0E9C-453D-BEE3-914C83BF1E17}"/>
              </a:ext>
            </a:extLst>
          </p:cNvPr>
          <p:cNvSpPr txBox="1">
            <a:spLocks noChangeArrowheads="1"/>
          </p:cNvSpPr>
          <p:nvPr/>
        </p:nvSpPr>
        <p:spPr bwMode="auto">
          <a:xfrm>
            <a:off x="4222231" y="1315386"/>
            <a:ext cx="553998" cy="954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生活保護　や</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虐待予防　等</a:t>
            </a:r>
          </a:p>
        </p:txBody>
      </p:sp>
      <p:sp>
        <p:nvSpPr>
          <p:cNvPr id="45" name="Text Box 19">
            <a:extLst>
              <a:ext uri="{FF2B5EF4-FFF2-40B4-BE49-F238E27FC236}">
                <a16:creationId xmlns:a16="http://schemas.microsoft.com/office/drawing/2014/main" id="{3B052FE0-AEFC-4288-98FC-5E9A2F2B1343}"/>
              </a:ext>
            </a:extLst>
          </p:cNvPr>
          <p:cNvSpPr txBox="1">
            <a:spLocks noChangeArrowheads="1"/>
          </p:cNvSpPr>
          <p:nvPr/>
        </p:nvSpPr>
        <p:spPr bwMode="auto">
          <a:xfrm>
            <a:off x="4686134" y="1301341"/>
            <a:ext cx="553998" cy="1107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障害児通所や</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障害児医療　等</a:t>
            </a:r>
          </a:p>
        </p:txBody>
      </p:sp>
      <p:sp>
        <p:nvSpPr>
          <p:cNvPr id="42" name="Text Box 19">
            <a:extLst>
              <a:ext uri="{FF2B5EF4-FFF2-40B4-BE49-F238E27FC236}">
                <a16:creationId xmlns:a16="http://schemas.microsoft.com/office/drawing/2014/main" id="{4301FA6A-AD31-4125-B7C9-9ED3B2E8E8A6}"/>
              </a:ext>
            </a:extLst>
          </p:cNvPr>
          <p:cNvSpPr txBox="1">
            <a:spLocks noChangeArrowheads="1"/>
          </p:cNvSpPr>
          <p:nvPr/>
        </p:nvSpPr>
        <p:spPr bwMode="auto">
          <a:xfrm>
            <a:off x="4277657" y="3977827"/>
            <a:ext cx="430887" cy="130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latin typeface="Arial" charset="0"/>
              </a:rPr>
              <a:t>一般家庭施策</a:t>
            </a:r>
          </a:p>
        </p:txBody>
      </p:sp>
      <p:sp>
        <p:nvSpPr>
          <p:cNvPr id="46" name="Text Box 19">
            <a:extLst>
              <a:ext uri="{FF2B5EF4-FFF2-40B4-BE49-F238E27FC236}">
                <a16:creationId xmlns:a16="http://schemas.microsoft.com/office/drawing/2014/main" id="{850F06D5-1C3D-4C8E-9955-BA76853000ED}"/>
              </a:ext>
            </a:extLst>
          </p:cNvPr>
          <p:cNvSpPr txBox="1">
            <a:spLocks noChangeArrowheads="1"/>
          </p:cNvSpPr>
          <p:nvPr/>
        </p:nvSpPr>
        <p:spPr bwMode="auto">
          <a:xfrm rot="240527">
            <a:off x="4648150" y="4154935"/>
            <a:ext cx="430887" cy="110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solidFill>
                  <a:srgbClr val="FF0000"/>
                </a:solidFill>
                <a:latin typeface="Arial" charset="0"/>
              </a:rPr>
              <a:t>障害児施策</a:t>
            </a:r>
          </a:p>
        </p:txBody>
      </p:sp>
      <p:grpSp>
        <p:nvGrpSpPr>
          <p:cNvPr id="4" name="グループ化 3">
            <a:extLst>
              <a:ext uri="{FF2B5EF4-FFF2-40B4-BE49-F238E27FC236}">
                <a16:creationId xmlns:a16="http://schemas.microsoft.com/office/drawing/2014/main" id="{12354376-CB01-4B56-9F04-663C95201BBB}"/>
              </a:ext>
            </a:extLst>
          </p:cNvPr>
          <p:cNvGrpSpPr/>
          <p:nvPr/>
        </p:nvGrpSpPr>
        <p:grpSpPr>
          <a:xfrm>
            <a:off x="3679115" y="558145"/>
            <a:ext cx="1676395" cy="566597"/>
            <a:chOff x="3685462" y="409593"/>
            <a:chExt cx="1793817" cy="566597"/>
          </a:xfrm>
        </p:grpSpPr>
        <p:sp>
          <p:nvSpPr>
            <p:cNvPr id="135185" name="Oval 17"/>
            <p:cNvSpPr>
              <a:spLocks noChangeArrowheads="1"/>
            </p:cNvSpPr>
            <p:nvPr/>
          </p:nvSpPr>
          <p:spPr bwMode="auto">
            <a:xfrm rot="16200000">
              <a:off x="4299072" y="-204017"/>
              <a:ext cx="566597" cy="1793817"/>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vert="eaVert" wrap="none" anchor="ctr"/>
            <a:lstStyle/>
            <a:p>
              <a:pPr algn="ctr" fontAlgn="base">
                <a:spcBef>
                  <a:spcPct val="0"/>
                </a:spcBef>
                <a:spcAft>
                  <a:spcPct val="0"/>
                </a:spcAft>
              </a:pPr>
              <a:endParaRPr lang="ja-JP" altLang="ja-JP" sz="2400">
                <a:latin typeface="Times New Roman" pitchFamily="18" charset="0"/>
              </a:endParaRPr>
            </a:p>
          </p:txBody>
        </p:sp>
        <p:sp>
          <p:nvSpPr>
            <p:cNvPr id="135186" name="Text Box 18"/>
            <p:cNvSpPr txBox="1">
              <a:spLocks noChangeArrowheads="1"/>
            </p:cNvSpPr>
            <p:nvPr/>
          </p:nvSpPr>
          <p:spPr bwMode="auto">
            <a:xfrm>
              <a:off x="3734293" y="524643"/>
              <a:ext cx="16198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ja-JP" altLang="en-US" b="1" dirty="0">
                  <a:latin typeface="Arial" charset="0"/>
                </a:rPr>
                <a:t>福祉の見解</a:t>
              </a:r>
            </a:p>
          </p:txBody>
        </p:sp>
      </p:grpSp>
      <p:sp>
        <p:nvSpPr>
          <p:cNvPr id="135184" name="Text Box 16"/>
          <p:cNvSpPr txBox="1">
            <a:spLocks noChangeArrowheads="1"/>
          </p:cNvSpPr>
          <p:nvPr/>
        </p:nvSpPr>
        <p:spPr bwMode="auto">
          <a:xfrm>
            <a:off x="3807203" y="5280099"/>
            <a:ext cx="1338828"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ja-JP" altLang="en-US" dirty="0">
                <a:latin typeface="Arial" charset="0"/>
              </a:rPr>
              <a:t>福祉の視点</a:t>
            </a:r>
          </a:p>
        </p:txBody>
      </p:sp>
      <p:sp>
        <p:nvSpPr>
          <p:cNvPr id="135180" name="Oval 12"/>
          <p:cNvSpPr>
            <a:spLocks noChangeArrowheads="1"/>
          </p:cNvSpPr>
          <p:nvPr/>
        </p:nvSpPr>
        <p:spPr bwMode="auto">
          <a:xfrm>
            <a:off x="3879970" y="2665954"/>
            <a:ext cx="1226298" cy="1212303"/>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lstStyle/>
          <a:p>
            <a:pPr algn="ctr" fontAlgn="base">
              <a:spcBef>
                <a:spcPct val="0"/>
              </a:spcBef>
              <a:spcAft>
                <a:spcPct val="0"/>
              </a:spcAft>
            </a:pPr>
            <a:r>
              <a:rPr lang="ja-JP" altLang="en-US" sz="2400" b="1" dirty="0">
                <a:latin typeface="Times New Roman" pitchFamily="18" charset="0"/>
              </a:rPr>
              <a:t>子ども</a:t>
            </a:r>
            <a:endParaRPr lang="en-US" altLang="ja-JP" sz="2400" b="1" dirty="0">
              <a:latin typeface="Times New Roman" pitchFamily="18" charset="0"/>
            </a:endParaRPr>
          </a:p>
          <a:p>
            <a:pPr algn="ctr" fontAlgn="base">
              <a:spcBef>
                <a:spcPct val="0"/>
              </a:spcBef>
              <a:spcAft>
                <a:spcPct val="0"/>
              </a:spcAft>
            </a:pPr>
            <a:r>
              <a:rPr lang="ja-JP" altLang="en-US" sz="2400" b="1" dirty="0">
                <a:latin typeface="Times New Roman" pitchFamily="18" charset="0"/>
              </a:rPr>
              <a:t>家族</a:t>
            </a:r>
          </a:p>
        </p:txBody>
      </p:sp>
      <p:sp>
        <p:nvSpPr>
          <p:cNvPr id="3" name="Rectangle 24">
            <a:extLst>
              <a:ext uri="{FF2B5EF4-FFF2-40B4-BE49-F238E27FC236}">
                <a16:creationId xmlns:a16="http://schemas.microsoft.com/office/drawing/2014/main" id="{6B61478D-0F1B-4586-A321-B8E494848416}"/>
              </a:ext>
            </a:extLst>
          </p:cNvPr>
          <p:cNvSpPr>
            <a:spLocks noChangeArrowheads="1"/>
          </p:cNvSpPr>
          <p:nvPr/>
        </p:nvSpPr>
        <p:spPr bwMode="auto">
          <a:xfrm>
            <a:off x="4466822" y="5966781"/>
            <a:ext cx="1392242"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子育て支援センター</a:t>
            </a:r>
          </a:p>
        </p:txBody>
      </p:sp>
      <p:sp>
        <p:nvSpPr>
          <p:cNvPr id="135182" name="Text Box 14"/>
          <p:cNvSpPr txBox="1">
            <a:spLocks noChangeArrowheads="1"/>
          </p:cNvSpPr>
          <p:nvPr/>
        </p:nvSpPr>
        <p:spPr bwMode="auto">
          <a:xfrm rot="2860070">
            <a:off x="5519381" y="1749149"/>
            <a:ext cx="1327712"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ja-JP" altLang="en-US" dirty="0">
                <a:latin typeface="Arial" charset="0"/>
              </a:rPr>
              <a:t>医療の視点</a:t>
            </a:r>
          </a:p>
        </p:txBody>
      </p:sp>
      <p:sp>
        <p:nvSpPr>
          <p:cNvPr id="135200" name="Rectangle 32"/>
          <p:cNvSpPr>
            <a:spLocks noChangeArrowheads="1"/>
          </p:cNvSpPr>
          <p:nvPr/>
        </p:nvSpPr>
        <p:spPr bwMode="auto">
          <a:xfrm>
            <a:off x="6330920" y="1599186"/>
            <a:ext cx="709631" cy="266547"/>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診療所</a:t>
            </a:r>
          </a:p>
        </p:txBody>
      </p:sp>
      <p:sp>
        <p:nvSpPr>
          <p:cNvPr id="135190" name="Rectangle 22"/>
          <p:cNvSpPr>
            <a:spLocks noChangeArrowheads="1"/>
          </p:cNvSpPr>
          <p:nvPr/>
        </p:nvSpPr>
        <p:spPr bwMode="auto">
          <a:xfrm>
            <a:off x="1757357" y="1580628"/>
            <a:ext cx="944010" cy="29401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教育委員会</a:t>
            </a:r>
          </a:p>
        </p:txBody>
      </p:sp>
      <p:sp>
        <p:nvSpPr>
          <p:cNvPr id="135193" name="Rectangle 25"/>
          <p:cNvSpPr>
            <a:spLocks noChangeArrowheads="1"/>
          </p:cNvSpPr>
          <p:nvPr/>
        </p:nvSpPr>
        <p:spPr bwMode="auto">
          <a:xfrm>
            <a:off x="1653635" y="1963246"/>
            <a:ext cx="709631" cy="292394"/>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学校</a:t>
            </a:r>
          </a:p>
        </p:txBody>
      </p:sp>
      <p:sp>
        <p:nvSpPr>
          <p:cNvPr id="8" name="スライド番号プレースホルダー 7">
            <a:extLst>
              <a:ext uri="{FF2B5EF4-FFF2-40B4-BE49-F238E27FC236}">
                <a16:creationId xmlns:a16="http://schemas.microsoft.com/office/drawing/2014/main" id="{136607BC-C7F9-7A80-2781-C95CE29D4946}"/>
              </a:ext>
            </a:extLst>
          </p:cNvPr>
          <p:cNvSpPr>
            <a:spLocks noGrp="1"/>
          </p:cNvSpPr>
          <p:nvPr>
            <p:ph type="sldNum" sz="quarter" idx="12"/>
          </p:nvPr>
        </p:nvSpPr>
        <p:spPr/>
        <p:txBody>
          <a:bodyPr/>
          <a:lstStyle/>
          <a:p>
            <a:fld id="{6BE72C1A-BBCF-4EC8-9E3C-F91AA049A9E8}" type="slidenum">
              <a:rPr lang="en-US" altLang="ja-JP" smtClean="0">
                <a:solidFill>
                  <a:prstClr val="black">
                    <a:tint val="75000"/>
                  </a:prstClr>
                </a:solidFill>
                <a:latin typeface="UD デジタル 教科書体 NK-B" panose="02020700000000000000" pitchFamily="18" charset="-128"/>
                <a:ea typeface="UD デジタル 教科書体 NK-B" panose="02020700000000000000" pitchFamily="18" charset="-128"/>
              </a:rPr>
              <a:pPr/>
              <a:t>33</a:t>
            </a:fld>
            <a:endParaRPr lang="en-US" altLang="ja-JP">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132751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AutoShape 2"/>
          <p:cNvSpPr>
            <a:spLocks noChangeArrowheads="1"/>
          </p:cNvSpPr>
          <p:nvPr/>
        </p:nvSpPr>
        <p:spPr bwMode="auto">
          <a:xfrm>
            <a:off x="272480" y="116634"/>
            <a:ext cx="9378490" cy="648070"/>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200" dirty="0">
                <a:solidFill>
                  <a:srgbClr val="000000"/>
                </a:solidFill>
              </a:rPr>
              <a:t>関係者同士が、情報の共有や引き継ぎ</a:t>
            </a:r>
            <a:endParaRPr kumimoji="0" lang="ja-JP" altLang="en-US" sz="3200" dirty="0">
              <a:solidFill>
                <a:srgbClr val="000000"/>
              </a:solidFill>
              <a:ea typeface="HG丸ｺﾞｼｯｸM-PRO" pitchFamily="50" charset="-128"/>
            </a:endParaRPr>
          </a:p>
        </p:txBody>
      </p:sp>
      <p:sp>
        <p:nvSpPr>
          <p:cNvPr id="24580" name="AutoShape 3"/>
          <p:cNvSpPr>
            <a:spLocks noChangeArrowheads="1"/>
          </p:cNvSpPr>
          <p:nvPr/>
        </p:nvSpPr>
        <p:spPr bwMode="auto">
          <a:xfrm>
            <a:off x="428497" y="908720"/>
            <a:ext cx="9222473" cy="5328592"/>
          </a:xfrm>
          <a:prstGeom prst="roundRect">
            <a:avLst>
              <a:gd name="adj" fmla="val 6925"/>
            </a:avLst>
          </a:prstGeom>
          <a:noFill/>
          <a:ln w="9525">
            <a:noFill/>
            <a:round/>
            <a:headEnd/>
            <a:tailEnd/>
          </a:ln>
        </p:spPr>
        <p:txBody>
          <a:bodyPr wrap="square" lIns="90000" tIns="46800" rIns="90000" bIns="46800" anchor="t" anchorCtr="0">
            <a:noAutofit/>
          </a:bodyPr>
          <a:lstStyle/>
          <a:p>
            <a:pPr marL="342900" indent="-342900">
              <a:buFont typeface="Arial" panose="020B0604020202020204" pitchFamily="34" charset="0"/>
              <a:buChar char="•"/>
            </a:pPr>
            <a:r>
              <a:rPr lang="ja-JP" altLang="en-US" sz="2000" b="1" dirty="0">
                <a:solidFill>
                  <a:srgbClr val="000000"/>
                </a:solidFill>
              </a:rPr>
              <a:t>運動・感覚・行動・情動・認知の特性に関する情報の引き継ぎ</a:t>
            </a:r>
            <a:endParaRPr lang="en-US" altLang="ja-JP" sz="2000" b="1" dirty="0">
              <a:solidFill>
                <a:srgbClr val="000000"/>
              </a:solidFill>
            </a:endParaRPr>
          </a:p>
          <a:p>
            <a:r>
              <a:rPr lang="ja-JP" altLang="en-US" sz="2000" dirty="0">
                <a:solidFill>
                  <a:srgbClr val="000000"/>
                </a:solidFill>
              </a:rPr>
              <a:t>　　　　検査結果、遅れ／特異性、強み／弱み、年齢経過による変化</a:t>
            </a:r>
            <a:endParaRPr lang="en-US" altLang="ja-JP" sz="2000" dirty="0">
              <a:solidFill>
                <a:srgbClr val="000000"/>
              </a:solidFill>
            </a:endParaRPr>
          </a:p>
          <a:p>
            <a:pPr marL="342900" indent="-342900">
              <a:spcBef>
                <a:spcPts val="1200"/>
              </a:spcBef>
              <a:buFont typeface="Arial" panose="020B0604020202020204" pitchFamily="34" charset="0"/>
              <a:buChar char="•"/>
            </a:pPr>
            <a:r>
              <a:rPr lang="ja-JP" altLang="en-US" sz="2000" b="1" dirty="0">
                <a:solidFill>
                  <a:srgbClr val="000000"/>
                </a:solidFill>
              </a:rPr>
              <a:t>個別支援計画の引き継ぎ</a:t>
            </a:r>
            <a:endParaRPr lang="en-US" altLang="ja-JP" sz="2000" b="1" dirty="0">
              <a:solidFill>
                <a:srgbClr val="000000"/>
              </a:solidFill>
            </a:endParaRPr>
          </a:p>
          <a:p>
            <a:r>
              <a:rPr lang="ja-JP" altLang="en-US" sz="2000" dirty="0">
                <a:solidFill>
                  <a:srgbClr val="000000"/>
                </a:solidFill>
              </a:rPr>
              <a:t>　　　　ニーズの整理、長期・短期目標、達成状況、</a:t>
            </a:r>
            <a:endParaRPr lang="en-US" altLang="ja-JP" sz="2000" dirty="0">
              <a:solidFill>
                <a:srgbClr val="000000"/>
              </a:solidFill>
            </a:endParaRPr>
          </a:p>
          <a:p>
            <a:r>
              <a:rPr lang="ja-JP" altLang="en-US" sz="2000" dirty="0">
                <a:solidFill>
                  <a:srgbClr val="000000"/>
                </a:solidFill>
              </a:rPr>
              <a:t>　　　　保護者満足度、新たな課題の整理へ</a:t>
            </a:r>
            <a:endParaRPr lang="en-US" altLang="ja-JP" sz="800" dirty="0">
              <a:solidFill>
                <a:srgbClr val="000000"/>
              </a:solidFill>
            </a:endParaRPr>
          </a:p>
          <a:p>
            <a:pPr marL="342900" indent="-342900">
              <a:spcBef>
                <a:spcPts val="1200"/>
              </a:spcBef>
              <a:buFont typeface="Arial" panose="020B0604020202020204" pitchFamily="34" charset="0"/>
              <a:buChar char="•"/>
            </a:pPr>
            <a:r>
              <a:rPr lang="ja-JP" altLang="en-US" sz="2000" b="1" dirty="0">
                <a:solidFill>
                  <a:srgbClr val="000000"/>
                </a:solidFill>
              </a:rPr>
              <a:t>支援の方法及び内容の引き継ぎ</a:t>
            </a:r>
            <a:endParaRPr lang="en-US" altLang="ja-JP" sz="2000" b="1" dirty="0">
              <a:solidFill>
                <a:srgbClr val="000000"/>
              </a:solidFill>
            </a:endParaRPr>
          </a:p>
          <a:p>
            <a:r>
              <a:rPr lang="ja-JP" altLang="en-US" sz="2000" dirty="0">
                <a:solidFill>
                  <a:srgbClr val="000000"/>
                </a:solidFill>
              </a:rPr>
              <a:t>　　　　計画に基づく日々の支援の具体的内容（教材、声掛け等）</a:t>
            </a:r>
            <a:endParaRPr lang="en-US" altLang="ja-JP" sz="2000" b="1" dirty="0">
              <a:solidFill>
                <a:srgbClr val="000000"/>
              </a:solidFill>
            </a:endParaRPr>
          </a:p>
          <a:p>
            <a:pPr marL="342900" indent="-342900">
              <a:spcBef>
                <a:spcPts val="1200"/>
              </a:spcBef>
              <a:buFont typeface="Arial" panose="020B0604020202020204" pitchFamily="34" charset="0"/>
              <a:buChar char="•"/>
            </a:pPr>
            <a:r>
              <a:rPr lang="ja-JP" altLang="en-US" sz="2000" b="1" dirty="0">
                <a:solidFill>
                  <a:srgbClr val="000000"/>
                </a:solidFill>
              </a:rPr>
              <a:t>保護者と話し合ってきたことの引き継ぎ</a:t>
            </a:r>
            <a:endParaRPr lang="en-US" altLang="ja-JP" sz="2000" b="1" dirty="0">
              <a:solidFill>
                <a:srgbClr val="000000"/>
              </a:solidFill>
            </a:endParaRPr>
          </a:p>
          <a:p>
            <a:r>
              <a:rPr lang="ja-JP" altLang="en-US" sz="2000" dirty="0">
                <a:solidFill>
                  <a:srgbClr val="000000"/>
                </a:solidFill>
              </a:rPr>
              <a:t>　　　　生育歴（子の育ちの特徴、苦労してきたこと）</a:t>
            </a:r>
            <a:endParaRPr lang="en-US" altLang="ja-JP" sz="2000" dirty="0">
              <a:solidFill>
                <a:srgbClr val="000000"/>
              </a:solidFill>
            </a:endParaRPr>
          </a:p>
          <a:p>
            <a:r>
              <a:rPr lang="ja-JP" altLang="en-US" sz="2000" dirty="0">
                <a:solidFill>
                  <a:srgbClr val="000000"/>
                </a:solidFill>
              </a:rPr>
              <a:t>　　　　提供された情報（健診、医療機関受診、相談経緯）</a:t>
            </a:r>
            <a:endParaRPr lang="en-US" altLang="ja-JP" sz="2000" dirty="0">
              <a:solidFill>
                <a:srgbClr val="000000"/>
              </a:solidFill>
            </a:endParaRPr>
          </a:p>
          <a:p>
            <a:r>
              <a:rPr lang="ja-JP" altLang="en-US" sz="2000" dirty="0">
                <a:solidFill>
                  <a:srgbClr val="000000"/>
                </a:solidFill>
              </a:rPr>
              <a:t>　　　　家族（父・母、祖父母、兄弟等）の思いや不安　周囲の環境</a:t>
            </a:r>
            <a:endParaRPr lang="en-US" altLang="ja-JP" sz="2000" dirty="0">
              <a:solidFill>
                <a:srgbClr val="000000"/>
              </a:solidFill>
            </a:endParaRPr>
          </a:p>
          <a:p>
            <a:pPr marL="342900" indent="-342900">
              <a:spcBef>
                <a:spcPts val="1200"/>
              </a:spcBef>
              <a:buFont typeface="Arial" panose="020B0604020202020204" pitchFamily="34" charset="0"/>
              <a:buChar char="•"/>
            </a:pPr>
            <a:r>
              <a:rPr lang="ja-JP" altLang="en-US" sz="2000" b="1" dirty="0">
                <a:solidFill>
                  <a:srgbClr val="000000"/>
                </a:solidFill>
              </a:rPr>
              <a:t>地域関係機関の情報の引き継ぎ</a:t>
            </a:r>
            <a:endParaRPr lang="en-US" altLang="ja-JP" sz="2000" b="1" dirty="0">
              <a:solidFill>
                <a:srgbClr val="000000"/>
              </a:solidFill>
            </a:endParaRPr>
          </a:p>
          <a:p>
            <a:r>
              <a:rPr lang="ja-JP" altLang="en-US" sz="2000" dirty="0">
                <a:solidFill>
                  <a:srgbClr val="000000"/>
                </a:solidFill>
              </a:rPr>
              <a:t>　　　　利用頻度、担当者、情報共有の方法、役割分担など</a:t>
            </a:r>
            <a:endParaRPr lang="en-US" altLang="ja-JP" sz="2000" dirty="0">
              <a:solidFill>
                <a:srgbClr val="000000"/>
              </a:solidFill>
            </a:endParaRPr>
          </a:p>
          <a:p>
            <a:endParaRPr lang="ja-JP" altLang="en-US" sz="2000" dirty="0">
              <a:solidFill>
                <a:srgbClr val="000000"/>
              </a:solidFill>
            </a:endParaRPr>
          </a:p>
        </p:txBody>
      </p:sp>
      <p:sp>
        <p:nvSpPr>
          <p:cNvPr id="2" name="スライド番号プレースホルダー 1">
            <a:extLst>
              <a:ext uri="{FF2B5EF4-FFF2-40B4-BE49-F238E27FC236}">
                <a16:creationId xmlns:a16="http://schemas.microsoft.com/office/drawing/2014/main" id="{F2A0B8C6-D0EC-81D6-DA51-74D98D4FFDFF}"/>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latin typeface="UD デジタル 教科書体 NK-B" panose="02020700000000000000" pitchFamily="18" charset="-128"/>
                <a:ea typeface="UD デジタル 教科書体 NK-B" panose="02020700000000000000" pitchFamily="18" charset="-128"/>
              </a:rPr>
              <a:pPr>
                <a:defRPr/>
              </a:pPr>
              <a:t>34</a:t>
            </a:fld>
            <a:endParaRPr lang="en-US" altLang="ja-JP" dirty="0">
              <a:solidFill>
                <a:srgbClr val="000000"/>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a:extLst>
              <a:ext uri="{FF2B5EF4-FFF2-40B4-BE49-F238E27FC236}">
                <a16:creationId xmlns:a16="http://schemas.microsoft.com/office/drawing/2014/main" id="{163B8CB6-8784-CEB8-10B0-C4A6A7570A90}"/>
              </a:ext>
            </a:extLst>
          </p:cNvPr>
          <p:cNvSpPr txBox="1"/>
          <p:nvPr/>
        </p:nvSpPr>
        <p:spPr>
          <a:xfrm>
            <a:off x="776537" y="5951021"/>
            <a:ext cx="8784976" cy="584775"/>
          </a:xfrm>
          <a:prstGeom prst="rect">
            <a:avLst/>
          </a:prstGeom>
          <a:noFill/>
        </p:spPr>
        <p:txBody>
          <a:bodyPr wrap="square" rtlCol="0">
            <a:spAutoFit/>
          </a:bodyPr>
          <a:lstStyle/>
          <a:p>
            <a:r>
              <a:rPr lang="en-US" altLang="ja-JP" sz="1600" dirty="0">
                <a:solidFill>
                  <a:srgbClr val="FF0000"/>
                </a:solidFill>
              </a:rPr>
              <a:t>※</a:t>
            </a:r>
            <a:r>
              <a:rPr lang="ja-JP" altLang="en-US" sz="1600" dirty="0">
                <a:solidFill>
                  <a:srgbClr val="FF0000"/>
                </a:solidFill>
              </a:rPr>
              <a:t>情報の共有は、本人もしくは保護者の確認のもと行う必要がある。したがって、本人ならびに保護者が同席する支援会議の場で協議することが望ましい</a:t>
            </a:r>
            <a:endParaRPr kumimoji="1" lang="ja-JP" altLang="en-US" sz="1600" dirty="0">
              <a:solidFill>
                <a:srgbClr val="FF0000"/>
              </a:solidFill>
            </a:endParaRPr>
          </a:p>
        </p:txBody>
      </p:sp>
    </p:spTree>
    <p:extLst>
      <p:ext uri="{BB962C8B-B14F-4D97-AF65-F5344CB8AC3E}">
        <p14:creationId xmlns:p14="http://schemas.microsoft.com/office/powerpoint/2010/main" val="1353696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742104" y="692696"/>
            <a:ext cx="8420100" cy="792088"/>
          </a:xfrm>
        </p:spPr>
        <p:txBody>
          <a:bodyPr>
            <a:normAutofit/>
          </a:bodyPr>
          <a:lstStyle/>
          <a:p>
            <a:r>
              <a:rPr kumimoji="1" lang="ja-JP" altLang="en-US" dirty="0"/>
              <a:t>「</a:t>
            </a:r>
            <a:r>
              <a:rPr lang="ja-JP" altLang="en-US" dirty="0"/>
              <a:t>子どものライフステージと支援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104" y="2132856"/>
            <a:ext cx="8420100" cy="4243950"/>
          </a:xfrm>
        </p:spPr>
        <p:txBody>
          <a:bodyPr>
            <a:normAutofit/>
          </a:bodyPr>
          <a:lstStyle/>
          <a:p>
            <a:pPr marL="0" indent="0">
              <a:buNone/>
            </a:pPr>
            <a:r>
              <a:rPr lang="ja-JP" altLang="en-US" dirty="0"/>
              <a:t>子どものライフステージと支援 </a:t>
            </a:r>
            <a:endParaRPr lang="en-US" altLang="ja-JP" dirty="0"/>
          </a:p>
          <a:p>
            <a:r>
              <a:rPr kumimoji="1" lang="ja-JP" altLang="en-US" dirty="0"/>
              <a:t>児童期のライフステージとその時期のイベントを再確認する。</a:t>
            </a:r>
            <a:endParaRPr kumimoji="1" lang="en-US" altLang="ja-JP" dirty="0"/>
          </a:p>
          <a:p>
            <a:pPr lvl="1"/>
            <a:endParaRPr kumimoji="1" lang="en-US" altLang="ja-JP" dirty="0"/>
          </a:p>
          <a:p>
            <a:pPr lvl="1"/>
            <a:r>
              <a:rPr kumimoji="1" lang="ja-JP" altLang="en-US" dirty="0"/>
              <a:t>乳幼児期、学童期、思春期、青年期について再確認</a:t>
            </a:r>
            <a:endParaRPr kumimoji="1" lang="en-US" altLang="ja-JP" dirty="0"/>
          </a:p>
          <a:p>
            <a:pPr lvl="1"/>
            <a:endParaRPr kumimoji="1" lang="en-US" altLang="ja-JP" dirty="0"/>
          </a:p>
          <a:p>
            <a:pPr lvl="1"/>
            <a:r>
              <a:rPr kumimoji="1" lang="ja-JP" altLang="en-US" dirty="0"/>
              <a:t>育児、就園、就学、進級、進学、卒業、就職等について考える。</a:t>
            </a:r>
            <a:endParaRPr kumimoji="1" lang="en-US" altLang="ja-JP" dirty="0"/>
          </a:p>
        </p:txBody>
      </p:sp>
      <p:sp>
        <p:nvSpPr>
          <p:cNvPr id="4" name="スライド番号プレースホルダー 3">
            <a:extLst>
              <a:ext uri="{FF2B5EF4-FFF2-40B4-BE49-F238E27FC236}">
                <a16:creationId xmlns:a16="http://schemas.microsoft.com/office/drawing/2014/main" id="{FF232A68-1A62-DC72-3743-206AD822A52E}"/>
              </a:ext>
            </a:extLst>
          </p:cNvPr>
          <p:cNvSpPr>
            <a:spLocks noGrp="1"/>
          </p:cNvSpPr>
          <p:nvPr>
            <p:ph type="sldNum" sz="quarter" idx="12"/>
          </p:nvPr>
        </p:nvSpPr>
        <p:spPr/>
        <p:txBody>
          <a:bodyPr/>
          <a:lstStyle/>
          <a:p>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t>35</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595004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8704" y="117256"/>
            <a:ext cx="4680520" cy="720080"/>
          </a:xfrm>
        </p:spPr>
        <p:style>
          <a:lnRef idx="1">
            <a:schemeClr val="accent2"/>
          </a:lnRef>
          <a:fillRef idx="2">
            <a:schemeClr val="accent2"/>
          </a:fillRef>
          <a:effectRef idx="1">
            <a:schemeClr val="accent2"/>
          </a:effectRef>
          <a:fontRef idx="minor">
            <a:schemeClr val="dk1"/>
          </a:fontRef>
        </p:style>
        <p:txBody>
          <a:bodyPr>
            <a:normAutofit/>
          </a:bodyPr>
          <a:lstStyle/>
          <a:p>
            <a:r>
              <a:rPr lang="ja-JP" altLang="en-US" sz="2800" dirty="0"/>
              <a:t>ライフステージ（例）</a:t>
            </a:r>
            <a:endParaRPr lang="ja-JP" altLang="en-US" sz="1600" dirty="0">
              <a:latin typeface="ＭＳ Ｐゴシック" charset="-128"/>
            </a:endParaRPr>
          </a:p>
        </p:txBody>
      </p:sp>
      <p:graphicFrame>
        <p:nvGraphicFramePr>
          <p:cNvPr id="47182" name="Group 78"/>
          <p:cNvGraphicFramePr>
            <a:graphicFrameLocks noGrp="1"/>
          </p:cNvGraphicFramePr>
          <p:nvPr>
            <p:extLst>
              <p:ext uri="{D42A27DB-BD31-4B8C-83A1-F6EECF244321}">
                <p14:modId xmlns:p14="http://schemas.microsoft.com/office/powerpoint/2010/main" val="3198200451"/>
              </p:ext>
            </p:extLst>
          </p:nvPr>
        </p:nvGraphicFramePr>
        <p:xfrm>
          <a:off x="2360712" y="980728"/>
          <a:ext cx="4536504" cy="5616000"/>
        </p:xfrm>
        <a:graphic>
          <a:graphicData uri="http://schemas.openxmlformats.org/drawingml/2006/table">
            <a:tbl>
              <a:tblPr>
                <a:tableStyleId>{16D9F66E-5EB9-4882-86FB-DCBF35E3C3E4}</a:tableStyleId>
              </a:tblPr>
              <a:tblGrid>
                <a:gridCol w="1291870">
                  <a:extLst>
                    <a:ext uri="{9D8B030D-6E8A-4147-A177-3AD203B41FA5}">
                      <a16:colId xmlns:a16="http://schemas.microsoft.com/office/drawing/2014/main" val="20000"/>
                    </a:ext>
                  </a:extLst>
                </a:gridCol>
                <a:gridCol w="3244634">
                  <a:extLst>
                    <a:ext uri="{9D8B030D-6E8A-4147-A177-3AD203B41FA5}">
                      <a16:colId xmlns:a16="http://schemas.microsoft.com/office/drawing/2014/main" val="20001"/>
                    </a:ext>
                  </a:extLst>
                </a:gridCol>
              </a:tblGrid>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胎生期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0"/>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新生児期</a:t>
                      </a:r>
                      <a:r>
                        <a:rPr kumimoji="1" lang="ja-JP" altLang="en-US" sz="1100" u="none" strike="noStrike" cap="none" normalizeH="0" baseline="0" dirty="0">
                          <a:ln>
                            <a:noFill/>
                          </a:ln>
                          <a:effectLst/>
                        </a:rPr>
                        <a:t>（おおよそ２か月まで）</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1"/>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乳児期</a:t>
                      </a:r>
                      <a:r>
                        <a:rPr kumimoji="1" lang="ja-JP" altLang="en-US" sz="1100" u="none" strike="noStrike" cap="none" normalizeH="0" baseline="0" dirty="0">
                          <a:ln>
                            <a:noFill/>
                          </a:ln>
                          <a:effectLst/>
                        </a:rPr>
                        <a:t>（主として０～３歳未満）</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2"/>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幼児期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（主として３歳～５歳未満）</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3"/>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（主として５歳～就学まで）</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4"/>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学童期</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（主として就学～１２歳）</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5"/>
                  </a:ext>
                </a:extLst>
              </a:tr>
              <a:tr h="468000">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思春期</a:t>
                      </a:r>
                      <a:r>
                        <a:rPr kumimoji="1" lang="ja-JP" altLang="en-US" sz="1100" b="0" i="0" u="none" strike="noStrike" kern="1200" cap="none" spc="0" normalizeH="0" baseline="0" noProof="0" dirty="0">
                          <a:ln>
                            <a:noFill/>
                          </a:ln>
                          <a:solidFill>
                            <a:srgbClr val="000000"/>
                          </a:solidFill>
                          <a:effectLst/>
                          <a:uLnTx/>
                          <a:uFillTx/>
                          <a:latin typeface="+mn-lt"/>
                          <a:ea typeface="+mn-ea"/>
                          <a:cs typeface="+mn-cs"/>
                        </a:rPr>
                        <a:t>（主として１３歳～１７歳）</a:t>
                      </a:r>
                      <a:endParaRPr kumimoji="1" lang="ja-JP" altLang="en-US" sz="1800" b="0" i="0" u="none" strike="noStrike" kern="1200" cap="none" spc="0" normalizeH="0" baseline="0" noProof="0" dirty="0">
                        <a:ln>
                          <a:noFill/>
                        </a:ln>
                        <a:solidFill>
                          <a:srgbClr val="000000"/>
                        </a:solidFill>
                        <a:effectLst/>
                        <a:uLnTx/>
                        <a:uFillTx/>
                        <a:latin typeface="HGP創英ﾌﾟﾚｾﾞﾝｽEB" pitchFamily="18" charset="-128"/>
                        <a:ea typeface="HGP創英ﾌﾟﾚｾﾞﾝｽEB" pitchFamily="18" charset="-128"/>
                        <a:cs typeface="+mn-cs"/>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936704136"/>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青年期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（主として１８～２０歳）</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6"/>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（主として２０歳代）</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7"/>
                  </a:ext>
                </a:extLst>
              </a:tr>
              <a:tr h="468000">
                <a:tc row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成人期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（主として３０～４０歳代）</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8"/>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中期</a:t>
                      </a:r>
                      <a:r>
                        <a:rPr kumimoji="1" lang="ja-JP" altLang="en-US" sz="1100" u="none" strike="noStrike" cap="none" normalizeH="0" baseline="0" dirty="0">
                          <a:ln>
                            <a:noFill/>
                          </a:ln>
                          <a:effectLst/>
                        </a:rPr>
                        <a:t>（主として５０歳代～６５歳未満）</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9"/>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10"/>
                  </a:ext>
                </a:extLst>
              </a:tr>
            </a:tbl>
          </a:graphicData>
        </a:graphic>
      </p:graphicFrame>
      <p:sp>
        <p:nvSpPr>
          <p:cNvPr id="2" name="スライド番号プレースホルダー 1">
            <a:extLst>
              <a:ext uri="{FF2B5EF4-FFF2-40B4-BE49-F238E27FC236}">
                <a16:creationId xmlns:a16="http://schemas.microsoft.com/office/drawing/2014/main" id="{7B775D10-3F71-1E9C-29B7-941EF6D63C8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ts val="0"/>
              </a:spcAft>
              <a:buClrTx/>
              <a:buSzTx/>
              <a:buFontTx/>
              <a:buNone/>
              <a:tabLst/>
              <a:defRPr/>
            </a:pPr>
            <a:fld id="{480FFB14-990F-44A1-A7CB-A0E8C4A1AA1F}" type="slidenum">
              <a:rPr kumimoji="1" lang="en-US" altLang="ja-JP" sz="1400" b="0" i="0" u="none" strike="noStrike" kern="1200" cap="none" spc="0" normalizeH="0" baseline="0" noProof="0" smtClean="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ct val="0"/>
                </a:spcBef>
                <a:spcAft>
                  <a:spcPts val="0"/>
                </a:spcAft>
                <a:buClrTx/>
                <a:buSzTx/>
                <a:buFontTx/>
                <a:buNone/>
                <a:tabLst/>
                <a:defRPr/>
              </a:pPr>
              <a:t>36</a:t>
            </a:fld>
            <a:endParaRPr kumimoji="1" lang="en-US" altLang="ja-JP" sz="1400"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630056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グループ化 4"/>
          <p:cNvGrpSpPr>
            <a:grpSpLocks/>
          </p:cNvGrpSpPr>
          <p:nvPr/>
        </p:nvGrpSpPr>
        <p:grpSpPr bwMode="auto">
          <a:xfrm>
            <a:off x="541759" y="277813"/>
            <a:ext cx="9283435" cy="989012"/>
            <a:chOff x="323850" y="601663"/>
            <a:chExt cx="9099550" cy="989012"/>
          </a:xfrm>
        </p:grpSpPr>
        <p:sp>
          <p:nvSpPr>
            <p:cNvPr id="26641" name="AutoShape 2"/>
            <p:cNvSpPr>
              <a:spLocks noChangeArrowheads="1"/>
            </p:cNvSpPr>
            <p:nvPr/>
          </p:nvSpPr>
          <p:spPr bwMode="auto">
            <a:xfrm>
              <a:off x="323850" y="1231900"/>
              <a:ext cx="8569325" cy="358775"/>
            </a:xfrm>
            <a:prstGeom prst="parallelogram">
              <a:avLst>
                <a:gd name="adj" fmla="val 97530"/>
              </a:avLst>
            </a:prstGeom>
            <a:gradFill rotWithShape="1">
              <a:gsLst>
                <a:gs pos="0">
                  <a:srgbClr val="FFFFFF"/>
                </a:gs>
                <a:gs pos="100000">
                  <a:srgbClr val="FFBD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281" tIns="8888" rIns="74281" bIns="8888"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2400">
                <a:solidFill>
                  <a:srgbClr val="000000"/>
                </a:solidFill>
                <a:latin typeface="Times New Roman" pitchFamily="18" charset="0"/>
              </a:endParaRPr>
            </a:p>
          </p:txBody>
        </p:sp>
        <p:sp>
          <p:nvSpPr>
            <p:cNvPr id="26642" name="Text Box 12"/>
            <p:cNvSpPr txBox="1">
              <a:spLocks noChangeArrowheads="1"/>
            </p:cNvSpPr>
            <p:nvPr/>
          </p:nvSpPr>
          <p:spPr bwMode="auto">
            <a:xfrm>
              <a:off x="422275" y="601663"/>
              <a:ext cx="9001125" cy="584775"/>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dirty="0">
                  <a:solidFill>
                    <a:srgbClr val="000000"/>
                  </a:solidFill>
                  <a:latin typeface="Verdana" pitchFamily="34" charset="0"/>
                </a:rPr>
                <a:t>ライフステージを通して（意識して）発達を支援する</a:t>
              </a:r>
            </a:p>
          </p:txBody>
        </p:sp>
      </p:grpSp>
      <p:sp>
        <p:nvSpPr>
          <p:cNvPr id="26627" name="テキスト ボックス 18"/>
          <p:cNvSpPr txBox="1">
            <a:spLocks noChangeArrowheads="1"/>
          </p:cNvSpPr>
          <p:nvPr/>
        </p:nvSpPr>
        <p:spPr bwMode="auto">
          <a:xfrm>
            <a:off x="1121363" y="1631950"/>
            <a:ext cx="76274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それぞれのステージにおける早期発見・早期対応</a:t>
            </a:r>
          </a:p>
        </p:txBody>
      </p:sp>
      <p:sp>
        <p:nvSpPr>
          <p:cNvPr id="26628" name="テキスト ボックス 50204"/>
          <p:cNvSpPr txBox="1">
            <a:spLocks noChangeArrowheads="1"/>
          </p:cNvSpPr>
          <p:nvPr/>
        </p:nvSpPr>
        <p:spPr bwMode="auto">
          <a:xfrm>
            <a:off x="1110986" y="2628900"/>
            <a:ext cx="817417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将来の自立に向けて、学童期、思春期・青年期の発達支援の重要性</a:t>
            </a:r>
          </a:p>
        </p:txBody>
      </p:sp>
      <p:sp>
        <p:nvSpPr>
          <p:cNvPr id="26629" name="テキスト ボックス 50207"/>
          <p:cNvSpPr txBox="1">
            <a:spLocks noChangeArrowheads="1"/>
          </p:cNvSpPr>
          <p:nvPr/>
        </p:nvSpPr>
        <p:spPr bwMode="auto">
          <a:xfrm>
            <a:off x="1191817" y="3582988"/>
            <a:ext cx="32528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子どもの状況を把握</a:t>
            </a:r>
          </a:p>
        </p:txBody>
      </p:sp>
      <p:sp>
        <p:nvSpPr>
          <p:cNvPr id="26630" name="右矢印 50208"/>
          <p:cNvSpPr>
            <a:spLocks noChangeArrowheads="1"/>
          </p:cNvSpPr>
          <p:nvPr/>
        </p:nvSpPr>
        <p:spPr bwMode="auto">
          <a:xfrm flipV="1">
            <a:off x="4796499" y="3716338"/>
            <a:ext cx="858176" cy="330200"/>
          </a:xfrm>
          <a:prstGeom prst="rightArrow">
            <a:avLst>
              <a:gd name="adj1" fmla="val 50000"/>
              <a:gd name="adj2" fmla="val 50113"/>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6631" name="テキスト ボックス 50209"/>
          <p:cNvSpPr txBox="1">
            <a:spLocks noChangeArrowheads="1"/>
          </p:cNvSpPr>
          <p:nvPr/>
        </p:nvSpPr>
        <p:spPr bwMode="auto">
          <a:xfrm>
            <a:off x="5752703" y="3321050"/>
            <a:ext cx="264687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知的機能の水準</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認知、行動の特性</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学習の特性</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興味や関心の対象</a:t>
            </a:r>
          </a:p>
        </p:txBody>
      </p:sp>
      <p:sp>
        <p:nvSpPr>
          <p:cNvPr id="26632" name="テキスト ボックス 50210"/>
          <p:cNvSpPr txBox="1">
            <a:spLocks noChangeArrowheads="1"/>
          </p:cNvSpPr>
          <p:nvPr/>
        </p:nvSpPr>
        <p:spPr bwMode="auto">
          <a:xfrm>
            <a:off x="1255507" y="4221164"/>
            <a:ext cx="3212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学校、教師との連携</a:t>
            </a:r>
          </a:p>
        </p:txBody>
      </p:sp>
      <p:sp>
        <p:nvSpPr>
          <p:cNvPr id="26633" name="テキスト ボックス 50211"/>
          <p:cNvSpPr txBox="1">
            <a:spLocks noChangeArrowheads="1"/>
          </p:cNvSpPr>
          <p:nvPr/>
        </p:nvSpPr>
        <p:spPr bwMode="auto">
          <a:xfrm>
            <a:off x="1754188" y="4891182"/>
            <a:ext cx="44326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学校での具体的な支援への対応</a:t>
            </a:r>
            <a:endParaRPr lang="en-US" altLang="ja-JP" sz="2400">
              <a:solidFill>
                <a:srgbClr val="000000"/>
              </a:solidFill>
            </a:endParaRPr>
          </a:p>
        </p:txBody>
      </p:sp>
      <p:sp>
        <p:nvSpPr>
          <p:cNvPr id="26634" name="テキスト ボックス 50212"/>
          <p:cNvSpPr txBox="1">
            <a:spLocks noChangeArrowheads="1"/>
          </p:cNvSpPr>
          <p:nvPr/>
        </p:nvSpPr>
        <p:spPr bwMode="auto">
          <a:xfrm>
            <a:off x="1891772" y="5353145"/>
            <a:ext cx="2249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b="1">
                <a:solidFill>
                  <a:srgbClr val="000000"/>
                </a:solidFill>
              </a:rPr>
              <a:t>二次障害を防ぐ</a:t>
            </a:r>
          </a:p>
        </p:txBody>
      </p:sp>
      <p:sp>
        <p:nvSpPr>
          <p:cNvPr id="26635" name="右矢印 50213"/>
          <p:cNvSpPr>
            <a:spLocks noChangeArrowheads="1"/>
          </p:cNvSpPr>
          <p:nvPr/>
        </p:nvSpPr>
        <p:spPr bwMode="auto">
          <a:xfrm>
            <a:off x="4664083" y="5441950"/>
            <a:ext cx="429948" cy="230188"/>
          </a:xfrm>
          <a:prstGeom prst="rightArrow">
            <a:avLst>
              <a:gd name="adj1" fmla="val 50000"/>
              <a:gd name="adj2" fmla="val 5024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6636" name="テキスト ボックス 50214"/>
          <p:cNvSpPr txBox="1">
            <a:spLocks noChangeArrowheads="1"/>
          </p:cNvSpPr>
          <p:nvPr/>
        </p:nvSpPr>
        <p:spPr bwMode="auto">
          <a:xfrm>
            <a:off x="5888567" y="5353145"/>
            <a:ext cx="26837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自尊感情を高める</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自分のよさに気づく</a:t>
            </a:r>
          </a:p>
        </p:txBody>
      </p:sp>
      <p:sp>
        <p:nvSpPr>
          <p:cNvPr id="26637" name="テキスト ボックス 50215"/>
          <p:cNvSpPr txBox="1">
            <a:spLocks noChangeArrowheads="1"/>
          </p:cNvSpPr>
          <p:nvPr/>
        </p:nvSpPr>
        <p:spPr bwMode="auto">
          <a:xfrm>
            <a:off x="1766232" y="6169120"/>
            <a:ext cx="4062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自己理解を深めるための支援</a:t>
            </a:r>
          </a:p>
        </p:txBody>
      </p:sp>
      <p:pic>
        <p:nvPicPr>
          <p:cNvPr id="26638" name="Picture 4" descr="C:\Users\kirara\AppData\Local\Microsoft\Windows\Temporary Internet Files\Content.IE5\VN5293TY\lgi01a2014041418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229" y="1619252"/>
            <a:ext cx="624284"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9" name="Picture 4" descr="C:\Users\kirara\AppData\Local\Microsoft\Windows\Temporary Internet Files\Content.IE5\VN5293TY\lgi01a2014041418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716" y="2689225"/>
            <a:ext cx="62428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角丸四角形 23"/>
          <p:cNvSpPr/>
          <p:nvPr/>
        </p:nvSpPr>
        <p:spPr bwMode="auto">
          <a:xfrm>
            <a:off x="5654680" y="3284538"/>
            <a:ext cx="3121422" cy="1657350"/>
          </a:xfrm>
          <a:prstGeom prst="roundRect">
            <a:avLst/>
          </a:prstGeom>
          <a:no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fontAlgn="base">
              <a:spcBef>
                <a:spcPct val="0"/>
              </a:spcBef>
              <a:spcAft>
                <a:spcPct val="0"/>
              </a:spcAft>
              <a:defRPr/>
            </a:pPr>
            <a:endParaRPr kumimoji="0" lang="ja-JP" altLang="en-US" sz="4000">
              <a:solidFill>
                <a:srgbClr val="000000"/>
              </a:solidFill>
            </a:endParaRPr>
          </a:p>
        </p:txBody>
      </p:sp>
      <p:sp>
        <p:nvSpPr>
          <p:cNvPr id="2" name="スライド番号プレースホルダー 1">
            <a:extLst>
              <a:ext uri="{FF2B5EF4-FFF2-40B4-BE49-F238E27FC236}">
                <a16:creationId xmlns:a16="http://schemas.microsoft.com/office/drawing/2014/main" id="{03E05035-2739-B132-8384-49BDDFC4D5EC}"/>
              </a:ext>
            </a:extLst>
          </p:cNvPr>
          <p:cNvSpPr>
            <a:spLocks noGrp="1"/>
          </p:cNvSpPr>
          <p:nvPr>
            <p:ph type="sldNum" sz="quarter" idx="12"/>
          </p:nvPr>
        </p:nvSpPr>
        <p:spPr/>
        <p:txBody>
          <a:bodyPr/>
          <a:lstStyle/>
          <a:p>
            <a:pPr>
              <a:defRPr/>
            </a:pPr>
            <a:fld id="{A1FB5DF6-1505-4C20-AB11-4B5C5FDD7159}" type="slidenum">
              <a:rPr lang="ja-JP" altLang="en-US" smtClean="0">
                <a:solidFill>
                  <a:srgbClr val="000000"/>
                </a:solidFill>
                <a:latin typeface="UD デジタル 教科書体 NK-B" panose="02020700000000000000" pitchFamily="18" charset="-128"/>
                <a:ea typeface="UD デジタル 教科書体 NK-B" panose="02020700000000000000" pitchFamily="18" charset="-128"/>
              </a:rPr>
              <a:pPr>
                <a:defRPr/>
              </a:pPr>
              <a:t>37</a:t>
            </a:fld>
            <a:endParaRPr lang="en-US">
              <a:solidFill>
                <a:srgbClr val="00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441526472"/>
      </p:ext>
    </p:extLst>
  </p:cSld>
  <p:clrMapOvr>
    <a:masterClrMapping/>
  </p:clrMapOvr>
  <p:transition spd="slow">
    <p:zoom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40532" y="97140"/>
            <a:ext cx="8424936" cy="4191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ja-JP" altLang="en-US" sz="2800" dirty="0"/>
              <a:t>ライフステージと各時期の中心的な課題（障害児・者の例）</a:t>
            </a:r>
            <a:endParaRPr lang="ja-JP" altLang="en-US" sz="1600" dirty="0">
              <a:latin typeface="ＭＳ Ｐゴシック" charset="-128"/>
            </a:endParaRPr>
          </a:p>
        </p:txBody>
      </p:sp>
      <p:graphicFrame>
        <p:nvGraphicFramePr>
          <p:cNvPr id="47182" name="Group 78"/>
          <p:cNvGraphicFramePr>
            <a:graphicFrameLocks noGrp="1"/>
          </p:cNvGraphicFramePr>
          <p:nvPr>
            <p:extLst>
              <p:ext uri="{D42A27DB-BD31-4B8C-83A1-F6EECF244321}">
                <p14:modId xmlns:p14="http://schemas.microsoft.com/office/powerpoint/2010/main" val="3736467513"/>
              </p:ext>
            </p:extLst>
          </p:nvPr>
        </p:nvGraphicFramePr>
        <p:xfrm>
          <a:off x="416496" y="620688"/>
          <a:ext cx="8933101" cy="5923920"/>
        </p:xfrm>
        <a:graphic>
          <a:graphicData uri="http://schemas.openxmlformats.org/drawingml/2006/table">
            <a:tbl>
              <a:tblPr>
                <a:tableStyleId>{16D9F66E-5EB9-4882-86FB-DCBF35E3C3E4}</a:tableStyleId>
              </a:tblPr>
              <a:tblGrid>
                <a:gridCol w="864096">
                  <a:extLst>
                    <a:ext uri="{9D8B030D-6E8A-4147-A177-3AD203B41FA5}">
                      <a16:colId xmlns:a16="http://schemas.microsoft.com/office/drawing/2014/main" val="20000"/>
                    </a:ext>
                  </a:extLst>
                </a:gridCol>
                <a:gridCol w="160056">
                  <a:extLst>
                    <a:ext uri="{9D8B030D-6E8A-4147-A177-3AD203B41FA5}">
                      <a16:colId xmlns:a16="http://schemas.microsoft.com/office/drawing/2014/main" val="4115813322"/>
                    </a:ext>
                  </a:extLst>
                </a:gridCol>
                <a:gridCol w="2414072">
                  <a:extLst>
                    <a:ext uri="{9D8B030D-6E8A-4147-A177-3AD203B41FA5}">
                      <a16:colId xmlns:a16="http://schemas.microsoft.com/office/drawing/2014/main" val="20001"/>
                    </a:ext>
                  </a:extLst>
                </a:gridCol>
                <a:gridCol w="3296091">
                  <a:extLst>
                    <a:ext uri="{9D8B030D-6E8A-4147-A177-3AD203B41FA5}">
                      <a16:colId xmlns:a16="http://schemas.microsoft.com/office/drawing/2014/main" val="20002"/>
                    </a:ext>
                  </a:extLst>
                </a:gridCol>
                <a:gridCol w="2198786">
                  <a:extLst>
                    <a:ext uri="{9D8B030D-6E8A-4147-A177-3AD203B41FA5}">
                      <a16:colId xmlns:a16="http://schemas.microsoft.com/office/drawing/2014/main" val="2726978295"/>
                    </a:ext>
                  </a:extLst>
                </a:gridCol>
              </a:tblGrid>
              <a:tr h="36004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胎生期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胎生期における母親の不安への支援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0"/>
                  </a:ext>
                </a:extLst>
              </a:tr>
              <a:tr h="35432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新生児期</a:t>
                      </a:r>
                      <a:r>
                        <a:rPr kumimoji="1" lang="ja-JP" altLang="en-US" sz="1100" u="none" strike="noStrike" cap="none" normalizeH="0" baseline="0" dirty="0">
                          <a:ln>
                            <a:noFill/>
                          </a:ln>
                          <a:effectLst/>
                        </a:rPr>
                        <a:t>（おおよそ２ か月まで）</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先天性障害の告知とフォロー、治療・訓練の方針提示、家族への支援</a:t>
                      </a:r>
                      <a:endParaRPr kumimoji="1" lang="en-US" altLang="ja-JP"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1"/>
                  </a:ext>
                </a:extLst>
              </a:tr>
              <a:tr h="46800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乳児期</a:t>
                      </a:r>
                      <a:r>
                        <a:rPr kumimoji="1" lang="ja-JP" altLang="en-US" sz="1100" u="none" strike="noStrike" cap="none" normalizeH="0" baseline="0" dirty="0">
                          <a:ln>
                            <a:noFill/>
                          </a:ln>
                          <a:effectLst/>
                        </a:rPr>
                        <a:t>（主として０～３歳未満）</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400" u="none" strike="noStrike" cap="none" normalizeH="0" baseline="0" dirty="0">
                          <a:ln>
                            <a:noFill/>
                          </a:ln>
                          <a:effectLst/>
                        </a:rPr>
                        <a:t>健康診査後のフォロー、家庭における子育て、機能訓練、豊かな感覚的な遊びの体験、親子療育の開始、家族の障害受容のための支援</a:t>
                      </a:r>
                      <a:endParaRPr kumimoji="1" lang="en-US" altLang="ja-JP"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2"/>
                  </a:ext>
                </a:extLst>
              </a:tr>
              <a:tr h="468000">
                <a:tc rowSpan="2"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幼児期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rowSpan="2" hMerge="1">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（主として３歳～５歳未満）</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発達段階に応じた遊びを通した達成感の経験、集団での療育、地域の集団への参加の可能性、子どもに応じた複数の発達アセスメント</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b"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3"/>
                  </a:ext>
                </a:extLst>
              </a:tr>
              <a:tr h="468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（主として５歳～就学まで）</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u="none" strike="noStrike" cap="none" normalizeH="0" baseline="0" dirty="0">
                          <a:ln>
                            <a:noFill/>
                          </a:ln>
                          <a:effectLst/>
                        </a:rPr>
                        <a:t>就学に向けての支援、豊かな遊びを通した対人関係の構築と生活体験の広がり</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4"/>
                  </a:ext>
                </a:extLst>
              </a:tr>
              <a:tr h="57912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学童期</a:t>
                      </a:r>
                      <a:r>
                        <a:rPr kumimoji="1" lang="ja-JP" altLang="en-US" sz="1100" u="none" strike="noStrike" cap="none" normalizeH="0" baseline="0" dirty="0">
                          <a:ln>
                            <a:noFill/>
                          </a:ln>
                          <a:effectLst/>
                        </a:rPr>
                        <a:t>（主として就学～１２歳まで）</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能力に応じた臨機応変かつ適切な教育の提供、将来に向けて必要な生活体験、性教育、意思表現及び意思表明の機会、進学に向けた支援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5"/>
                  </a:ext>
                </a:extLst>
              </a:tr>
              <a:tr h="447248">
                <a:tc gridSpan="3">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思春期</a:t>
                      </a:r>
                      <a:r>
                        <a:rPr kumimoji="1" lang="ja-JP" altLang="en-US" sz="1100" b="0" i="0" u="none" strike="noStrike" kern="1200" cap="none" spc="0" normalizeH="0" baseline="0" noProof="0" dirty="0">
                          <a:ln>
                            <a:noFill/>
                          </a:ln>
                          <a:solidFill>
                            <a:srgbClr val="000000"/>
                          </a:solidFill>
                          <a:effectLst/>
                          <a:uLnTx/>
                          <a:uFillTx/>
                          <a:latin typeface="+mn-lt"/>
                          <a:ea typeface="+mn-ea"/>
                          <a:cs typeface="+mn-cs"/>
                        </a:rPr>
                        <a:t>（主として１３歳～１７歳）</a:t>
                      </a:r>
                      <a:endParaRPr kumimoji="1" lang="ja-JP" altLang="en-US" sz="1800" b="0" i="0" u="none" strike="noStrike" kern="1200" cap="none" spc="0" normalizeH="0" baseline="0" noProof="0" dirty="0">
                        <a:ln>
                          <a:noFill/>
                        </a:ln>
                        <a:solidFill>
                          <a:srgbClr val="000000"/>
                        </a:solidFill>
                        <a:effectLst/>
                        <a:uLnTx/>
                        <a:uFillTx/>
                        <a:latin typeface="HGP創英ﾌﾟﾚｾﾞﾝｽEB" pitchFamily="18" charset="-128"/>
                        <a:ea typeface="HGP創英ﾌﾟﾚｾﾞﾝｽEB" pitchFamily="18" charset="-128"/>
                        <a:cs typeface="+mn-cs"/>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vMerge="1">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卒業後に向けた就労体験生活体験、移行支援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794532645"/>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青年期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a:ln>
                            <a:noFill/>
                          </a:ln>
                          <a:effectLst/>
                        </a:rPr>
                        <a:t>前期</a:t>
                      </a:r>
                      <a:r>
                        <a:rPr kumimoji="1" lang="ja-JP" altLang="en-US" sz="1100" u="none" strike="noStrike" cap="none" normalizeH="0" baseline="0">
                          <a:ln>
                            <a:noFill/>
                          </a:ln>
                          <a:effectLst/>
                        </a:rPr>
                        <a:t>（主として１８～</a:t>
                      </a:r>
                      <a:r>
                        <a:rPr kumimoji="1" lang="en-US" altLang="ja-JP" sz="1100" u="none" strike="noStrike" cap="none" normalizeH="0" baseline="0">
                          <a:ln>
                            <a:noFill/>
                          </a:ln>
                          <a:effectLst/>
                        </a:rPr>
                        <a:t>20</a:t>
                      </a:r>
                      <a:r>
                        <a:rPr kumimoji="1" lang="ja-JP" altLang="en-US" sz="1100" u="none" strike="noStrike" cap="none" normalizeH="0" baseline="0">
                          <a:ln>
                            <a:noFill/>
                          </a:ln>
                          <a:effectLst/>
                        </a:rPr>
                        <a:t>歳）</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（主として１８～</a:t>
                      </a:r>
                      <a:r>
                        <a:rPr kumimoji="1" lang="en-US" altLang="ja-JP" sz="1100" u="none" strike="noStrike" cap="none" normalizeH="0" baseline="0" dirty="0">
                          <a:ln>
                            <a:noFill/>
                          </a:ln>
                          <a:effectLst/>
                        </a:rPr>
                        <a:t>20</a:t>
                      </a:r>
                      <a:r>
                        <a:rPr kumimoji="1" lang="ja-JP" altLang="en-US" sz="1100" u="none" strike="noStrike" cap="none" normalizeH="0" baseline="0" dirty="0">
                          <a:ln>
                            <a:noFill/>
                          </a:ln>
                          <a:effectLst/>
                        </a:rPr>
                        <a:t>歳）</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地域・就労定着支援、本人のストレングスを活かした本格的な相談支援の開始</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6"/>
                  </a:ext>
                </a:extLst>
              </a:tr>
              <a:tr h="468000">
                <a:tc vMerge="1">
                  <a:txBody>
                    <a:bodyPr/>
                    <a:lstStyle/>
                    <a:p>
                      <a:endParaRPr kumimoji="1" lang="ja-JP" altLang="en-US"/>
                    </a:p>
                  </a:txBody>
                  <a:tcPr/>
                </a:tc>
                <a:tc gridSpan="2">
                  <a:txBody>
                    <a:bodyPr/>
                    <a:lstStyle/>
                    <a:p>
                      <a:r>
                        <a:rPr kumimoji="1" lang="ja-JP" altLang="en-US" sz="1800" u="none" strike="noStrike" cap="none" normalizeH="0" baseline="0">
                          <a:ln>
                            <a:noFill/>
                          </a:ln>
                          <a:effectLst/>
                        </a:rPr>
                        <a:t>後期</a:t>
                      </a:r>
                      <a:r>
                        <a:rPr kumimoji="1" lang="ja-JP" altLang="en-US" sz="1100" u="none" strike="noStrike" cap="none" normalizeH="0" baseline="0">
                          <a:ln>
                            <a:noFill/>
                          </a:ln>
                          <a:effectLst/>
                        </a:rPr>
                        <a:t>（主として２０歳代）</a:t>
                      </a:r>
                      <a:endParaRPr kumimoji="1" lang="ja-JP" altLang="en-US"/>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（主として２０歳代）</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余暇・休日の過ごし方、適切な就労先の見直し、一人暮らしへの支援、本格的な意思決定支援の開始及び自己決定された暮らしの提供</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7"/>
                  </a:ext>
                </a:extLst>
              </a:tr>
              <a:tr h="468000">
                <a:tc row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成人期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a:ln>
                            <a:noFill/>
                          </a:ln>
                          <a:effectLst/>
                        </a:rPr>
                        <a:t>前期</a:t>
                      </a:r>
                      <a:r>
                        <a:rPr kumimoji="1" lang="ja-JP" altLang="en-US" sz="1100" u="none" strike="noStrike" cap="none" normalizeH="0" baseline="0">
                          <a:ln>
                            <a:noFill/>
                          </a:ln>
                          <a:effectLst/>
                        </a:rPr>
                        <a:t>（主として３０～４０歳代）</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（主として３０～４０歳代）</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地域のイベントへの参加、地域での居場所づくり、趣味を増やすための支援</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8"/>
                  </a:ext>
                </a:extLst>
              </a:tr>
              <a:tr h="468000">
                <a:tc vMerge="1">
                  <a:txBody>
                    <a:bodyPr/>
                    <a:lstStyle/>
                    <a:p>
                      <a:endParaRPr kumimoji="1" lang="ja-JP" altLang="en-US"/>
                    </a:p>
                  </a:txBody>
                  <a:tcPr/>
                </a:tc>
                <a:tc gridSpan="2">
                  <a:txBody>
                    <a:bodyPr/>
                    <a:lstStyle/>
                    <a:p>
                      <a:r>
                        <a:rPr kumimoji="1" lang="ja-JP" altLang="en-US" sz="1800" u="none" strike="noStrike" cap="none" normalizeH="0" baseline="0">
                          <a:ln>
                            <a:noFill/>
                          </a:ln>
                          <a:effectLst/>
                        </a:rPr>
                        <a:t>中期</a:t>
                      </a:r>
                      <a:r>
                        <a:rPr kumimoji="1" lang="ja-JP" altLang="en-US" sz="1100" u="none" strike="noStrike" cap="none" normalizeH="0" baseline="0">
                          <a:ln>
                            <a:noFill/>
                          </a:ln>
                          <a:effectLst/>
                        </a:rPr>
                        <a:t>（主として５０歳代～６５歳未満）</a:t>
                      </a:r>
                      <a:endParaRPr kumimoji="1" lang="ja-JP" altLang="en-US"/>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中期</a:t>
                      </a:r>
                      <a:r>
                        <a:rPr kumimoji="1" lang="ja-JP" altLang="en-US" sz="1100" u="none" strike="noStrike" cap="none" normalizeH="0" baseline="0" dirty="0">
                          <a:ln>
                            <a:noFill/>
                          </a:ln>
                          <a:effectLst/>
                        </a:rPr>
                        <a:t>（主として５０歳代～６５歳未満）</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体力と本人の意欲に応じた生活の見直し、高齢期に向けた準備、保護者が後期高齢の年齢になっていることへの対応</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9"/>
                  </a:ext>
                </a:extLst>
              </a:tr>
              <a:tr h="468000">
                <a:tc vMerge="1">
                  <a:txBody>
                    <a:bodyPr/>
                    <a:lstStyle/>
                    <a:p>
                      <a:endParaRPr kumimoji="1" lang="ja-JP" altLang="en-US"/>
                    </a:p>
                  </a:txBody>
                  <a:tcPr/>
                </a:tc>
                <a:tc gridSpan="2">
                  <a:txBody>
                    <a:bodyPr/>
                    <a:lstStyle/>
                    <a:p>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dirty="0"/>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介護との連携、自己決定された暮らしが継続されているかのチェック</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10"/>
                  </a:ext>
                </a:extLst>
              </a:tr>
            </a:tbl>
          </a:graphicData>
        </a:graphic>
      </p:graphicFrame>
      <p:sp>
        <p:nvSpPr>
          <p:cNvPr id="2" name="スライド番号プレースホルダー 1">
            <a:extLst>
              <a:ext uri="{FF2B5EF4-FFF2-40B4-BE49-F238E27FC236}">
                <a16:creationId xmlns:a16="http://schemas.microsoft.com/office/drawing/2014/main" id="{7B775D10-3F71-1E9C-29B7-941EF6D63C8C}"/>
              </a:ext>
            </a:extLst>
          </p:cNvPr>
          <p:cNvSpPr>
            <a:spLocks noGrp="1"/>
          </p:cNvSpPr>
          <p:nvPr>
            <p:ph type="sldNum" sz="quarter" idx="12"/>
          </p:nvPr>
        </p:nvSpPr>
        <p:spPr/>
        <p:txBody>
          <a:bodyPr/>
          <a:lstStyle/>
          <a:p>
            <a:pPr>
              <a:defRPr/>
            </a:pPr>
            <a:fld id="{480FFB14-990F-44A1-A7CB-A0E8C4A1AA1F}" type="slidenum">
              <a:rPr lang="en-US" altLang="ja-JP" smtClean="0">
                <a:solidFill>
                  <a:srgbClr val="000000"/>
                </a:solidFill>
                <a:latin typeface="UD デジタル 教科書体 NK-B" panose="02020700000000000000" pitchFamily="18" charset="-128"/>
                <a:ea typeface="UD デジタル 教科書体 NK-B" panose="02020700000000000000" pitchFamily="18" charset="-128"/>
              </a:rPr>
              <a:pPr>
                <a:defRPr/>
              </a:pPr>
              <a:t>38</a:t>
            </a:fld>
            <a:endParaRPr lang="en-US" altLang="ja-JP" dirty="0">
              <a:solidFill>
                <a:srgbClr val="00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52433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679604" y="278481"/>
            <a:ext cx="8640959"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就学前のライフステージに沿った発達の特徴</a:t>
            </a:r>
            <a:endParaRPr kumimoji="0" lang="en-US" altLang="ja-JP" sz="3323" spc="-92" dirty="0">
              <a:solidFill>
                <a:srgbClr val="000000"/>
              </a:solidFill>
              <a:latin typeface="Calibri"/>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964125984"/>
              </p:ext>
            </p:extLst>
          </p:nvPr>
        </p:nvGraphicFramePr>
        <p:xfrm>
          <a:off x="319564" y="808343"/>
          <a:ext cx="9266872" cy="5668681"/>
        </p:xfrm>
        <a:graphic>
          <a:graphicData uri="http://schemas.openxmlformats.org/drawingml/2006/table">
            <a:tbl>
              <a:tblPr/>
              <a:tblGrid>
                <a:gridCol w="1338027">
                  <a:extLst>
                    <a:ext uri="{9D8B030D-6E8A-4147-A177-3AD203B41FA5}">
                      <a16:colId xmlns:a16="http://schemas.microsoft.com/office/drawing/2014/main" val="20000"/>
                    </a:ext>
                  </a:extLst>
                </a:gridCol>
                <a:gridCol w="7928845">
                  <a:extLst>
                    <a:ext uri="{9D8B030D-6E8A-4147-A177-3AD203B41FA5}">
                      <a16:colId xmlns:a16="http://schemas.microsoft.com/office/drawing/2014/main" val="20001"/>
                    </a:ext>
                  </a:extLst>
                </a:gridCol>
              </a:tblGrid>
              <a:tr h="720080">
                <a:tc>
                  <a:txBody>
                    <a:bodyPr/>
                    <a:lstStyle/>
                    <a:p>
                      <a:pPr algn="ctr">
                        <a:spcAft>
                          <a:spcPts val="0"/>
                        </a:spcAft>
                      </a:pPr>
                      <a:r>
                        <a:rPr lang="ja-JP" sz="15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en-US" sz="1700" kern="100" dirty="0">
                          <a:latin typeface="+mn-ea"/>
                          <a:ea typeface="+mn-ea"/>
                          <a:cs typeface="Times New Roman"/>
                        </a:rPr>
                        <a:t>　　　　乳児</a:t>
                      </a:r>
                      <a:r>
                        <a:rPr lang="ja-JP" altLang="ja-JP" sz="1700" kern="100" dirty="0">
                          <a:latin typeface="+mn-ea"/>
                          <a:ea typeface="+mn-ea"/>
                          <a:cs typeface="Times New Roman"/>
                        </a:rPr>
                        <a:t>期　</a:t>
                      </a:r>
                      <a:r>
                        <a:rPr lang="ja-JP" altLang="en-US" sz="1700" kern="100" dirty="0">
                          <a:latin typeface="+mn-ea"/>
                          <a:ea typeface="+mn-ea"/>
                          <a:cs typeface="Times New Roman"/>
                        </a:rPr>
                        <a:t>　　　　　　　　　　　　　　幼児前</a:t>
                      </a:r>
                      <a:r>
                        <a:rPr lang="ja-JP" altLang="ja-JP" sz="1700" kern="100" dirty="0">
                          <a:latin typeface="+mn-ea"/>
                          <a:ea typeface="+mn-ea"/>
                          <a:cs typeface="Times New Roman"/>
                        </a:rPr>
                        <a:t>期　</a:t>
                      </a:r>
                      <a:r>
                        <a:rPr lang="ja-JP" altLang="en-US" sz="1700" kern="100" dirty="0">
                          <a:latin typeface="+mn-ea"/>
                          <a:ea typeface="+mn-ea"/>
                          <a:cs typeface="Times New Roman"/>
                        </a:rPr>
                        <a:t>　　　　　　幼児後期</a:t>
                      </a:r>
                      <a:endParaRPr lang="ja-JP"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2208">
                <a:tc>
                  <a:txBody>
                    <a:bodyPr/>
                    <a:lstStyle/>
                    <a:p>
                      <a:pPr algn="ctr">
                        <a:spcAft>
                          <a:spcPts val="0"/>
                        </a:spcAft>
                      </a:pPr>
                      <a:r>
                        <a:rPr lang="ja-JP" sz="1700" kern="100" dirty="0">
                          <a:latin typeface="+mn-ea"/>
                          <a:ea typeface="+mn-ea"/>
                          <a:cs typeface="Times New Roman"/>
                        </a:rPr>
                        <a:t>発達</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700" kern="100" dirty="0">
                          <a:latin typeface="+mn-ea"/>
                          <a:ea typeface="+mn-ea"/>
                          <a:cs typeface="Times New Roman"/>
                        </a:rPr>
                        <a:t>　・</a:t>
                      </a:r>
                      <a:r>
                        <a:rPr lang="ja-JP" altLang="en-US" sz="1700" kern="100" dirty="0">
                          <a:solidFill>
                            <a:srgbClr val="FF0000"/>
                          </a:solidFill>
                          <a:latin typeface="+mn-ea"/>
                          <a:ea typeface="+mn-ea"/>
                          <a:cs typeface="Times New Roman"/>
                        </a:rPr>
                        <a:t>快適な</a:t>
                      </a:r>
                      <a:r>
                        <a:rPr lang="ja-JP" altLang="en-US" sz="1700" kern="100" dirty="0">
                          <a:latin typeface="+mn-ea"/>
                          <a:ea typeface="+mn-ea"/>
                          <a:cs typeface="Times New Roman"/>
                        </a:rPr>
                        <a:t>生活リズム、</a:t>
                      </a:r>
                      <a:r>
                        <a:rPr lang="ja-JP" altLang="en-US" sz="1700" kern="100" dirty="0">
                          <a:solidFill>
                            <a:srgbClr val="FF0000"/>
                          </a:solidFill>
                          <a:latin typeface="+mn-ea"/>
                          <a:ea typeface="+mn-ea"/>
                          <a:cs typeface="Times New Roman"/>
                        </a:rPr>
                        <a:t>環境</a:t>
                      </a:r>
                      <a:r>
                        <a:rPr lang="ja-JP" altLang="en-US" sz="1700" kern="100" dirty="0">
                          <a:latin typeface="+mn-ea"/>
                          <a:ea typeface="+mn-ea"/>
                          <a:cs typeface="Times New Roman"/>
                        </a:rPr>
                        <a:t>づくり</a:t>
                      </a:r>
                      <a:r>
                        <a:rPr lang="en-US" altLang="ja-JP" sz="1700" kern="100" dirty="0">
                          <a:latin typeface="+mn-ea"/>
                          <a:ea typeface="+mn-ea"/>
                          <a:cs typeface="Times New Roman"/>
                        </a:rPr>
                        <a:t> </a:t>
                      </a:r>
                      <a:endParaRPr lang="ja-JP"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・子どもの成長のひとつ一つがイベント</a:t>
                      </a:r>
                      <a:endParaRPr lang="ja-JP" sz="1700" kern="100" dirty="0">
                        <a:latin typeface="+mn-ea"/>
                        <a:ea typeface="+mn-ea"/>
                        <a:cs typeface="Times New Roman"/>
                      </a:endParaRPr>
                    </a:p>
                    <a:p>
                      <a:pPr indent="571500" algn="just">
                        <a:spcAft>
                          <a:spcPts val="0"/>
                        </a:spcAft>
                      </a:pPr>
                      <a:r>
                        <a:rPr lang="ja-JP" altLang="en-US" sz="1700" kern="100" dirty="0">
                          <a:latin typeface="+mn-ea"/>
                          <a:ea typeface="+mn-ea"/>
                          <a:cs typeface="Times New Roman"/>
                        </a:rPr>
                        <a:t>・快適な生活リズム、環境づくり</a:t>
                      </a:r>
                      <a:endParaRPr lang="ja-JP" sz="1700" kern="100" dirty="0">
                        <a:latin typeface="+mn-ea"/>
                        <a:ea typeface="+mn-ea"/>
                        <a:cs typeface="Times New Roman"/>
                      </a:endParaRP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保育所などでの集団生活スタート</a:t>
                      </a:r>
                      <a:endParaRPr lang="ja-JP" sz="1700" kern="100" dirty="0">
                        <a:latin typeface="+mn-ea"/>
                        <a:ea typeface="+mn-ea"/>
                        <a:cs typeface="Times New Roman"/>
                      </a:endParaRPr>
                    </a:p>
                    <a:p>
                      <a:pPr marL="0" indent="1617663"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基本的生活習慣が身につく</a:t>
                      </a:r>
                      <a:endParaRPr lang="en-US" altLang="ja-JP" sz="1700" kern="100" dirty="0">
                        <a:latin typeface="+mn-ea"/>
                        <a:ea typeface="+mn-ea"/>
                        <a:cs typeface="Times New Roman"/>
                      </a:endParaRPr>
                    </a:p>
                    <a:p>
                      <a:pPr indent="18288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・自己表現方法の獲得</a:t>
                      </a:r>
                    </a:p>
                    <a:p>
                      <a:pPr marL="0" indent="3233738"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日常生活動作の確立</a:t>
                      </a:r>
                      <a:endParaRPr lang="en-US" altLang="ja-JP" sz="1700" kern="100" dirty="0">
                        <a:latin typeface="+mn-ea"/>
                        <a:ea typeface="+mn-ea"/>
                        <a:cs typeface="Times New Roman"/>
                      </a:endParaRPr>
                    </a:p>
                    <a:p>
                      <a:pPr marL="0" indent="3948113" algn="just">
                        <a:spcAft>
                          <a:spcPts val="0"/>
                        </a:spcAft>
                      </a:pPr>
                      <a:r>
                        <a:rPr lang="ja-JP" altLang="en-US" sz="1700" kern="100" dirty="0">
                          <a:latin typeface="+mn-ea"/>
                          <a:ea typeface="+mn-ea"/>
                          <a:cs typeface="Times New Roman"/>
                        </a:rPr>
                        <a:t>・幼稚園などでの集団生活スタート</a:t>
                      </a:r>
                      <a:endParaRPr lang="en-US" altLang="ja-JP" sz="1700" kern="100" dirty="0">
                        <a:latin typeface="+mn-ea"/>
                        <a:ea typeface="+mn-ea"/>
                        <a:cs typeface="Times New Roman"/>
                      </a:endParaRPr>
                    </a:p>
                    <a:p>
                      <a:pPr marL="0" indent="5386388" algn="just">
                        <a:spcAft>
                          <a:spcPts val="0"/>
                        </a:spcAft>
                      </a:pPr>
                      <a:r>
                        <a:rPr lang="ja-JP" altLang="en-US" sz="1700" kern="100" dirty="0">
                          <a:latin typeface="+mn-ea"/>
                          <a:ea typeface="+mn-ea"/>
                          <a:cs typeface="Times New Roman"/>
                        </a:rPr>
                        <a:t>・自己主張</a:t>
                      </a:r>
                      <a:endParaRPr lang="en-US" altLang="ja-JP" sz="1700" kern="100" dirty="0">
                        <a:latin typeface="+mn-ea"/>
                        <a:ea typeface="+mn-ea"/>
                        <a:cs typeface="Times New Roman"/>
                      </a:endParaRPr>
                    </a:p>
                    <a:p>
                      <a:pPr marL="0" indent="5653088" algn="just">
                        <a:spcAft>
                          <a:spcPts val="0"/>
                        </a:spcAft>
                      </a:pPr>
                      <a:r>
                        <a:rPr lang="ja-JP" altLang="en-US" sz="1700" kern="100" dirty="0">
                          <a:latin typeface="+mn-ea"/>
                          <a:ea typeface="+mn-ea"/>
                          <a:cs typeface="Times New Roman"/>
                        </a:rPr>
                        <a:t>・自己決定</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2357801">
                <a:tc>
                  <a:txBody>
                    <a:bodyPr/>
                    <a:lstStyle/>
                    <a:p>
                      <a:pPr algn="l">
                        <a:spcAft>
                          <a:spcPts val="0"/>
                        </a:spcAft>
                      </a:pPr>
                      <a:r>
                        <a:rPr lang="ja-JP" altLang="en-US" sz="1700" kern="100" dirty="0">
                          <a:latin typeface="+mn-ea"/>
                          <a:ea typeface="+mn-ea"/>
                          <a:cs typeface="Times New Roman"/>
                        </a:rPr>
                        <a:t>　</a:t>
                      </a:r>
                      <a:r>
                        <a:rPr lang="ja-JP" altLang="en-US" sz="1700" kern="100" dirty="0">
                          <a:solidFill>
                            <a:srgbClr val="FF0000"/>
                          </a:solidFill>
                          <a:latin typeface="+mn-ea"/>
                          <a:ea typeface="+mn-ea"/>
                          <a:cs typeface="Times New Roman"/>
                        </a:rPr>
                        <a:t>親子関係</a:t>
                      </a:r>
                      <a:endParaRPr lang="en-US" altLang="ja-JP" sz="1700" kern="100" dirty="0">
                        <a:solidFill>
                          <a:srgbClr val="FF0000"/>
                        </a:solidFill>
                        <a:latin typeface="+mn-ea"/>
                        <a:ea typeface="+mn-ea"/>
                        <a:cs typeface="Times New Roman"/>
                      </a:endParaRPr>
                    </a:p>
                    <a:p>
                      <a:pPr algn="l">
                        <a:spcAft>
                          <a:spcPts val="0"/>
                        </a:spcAft>
                      </a:pPr>
                      <a:r>
                        <a:rPr lang="ja-JP" altLang="en-US" sz="1700" kern="100" dirty="0">
                          <a:solidFill>
                            <a:srgbClr val="FF0000"/>
                          </a:solidFill>
                          <a:latin typeface="+mn-ea"/>
                          <a:ea typeface="+mn-ea"/>
                          <a:cs typeface="Times New Roman"/>
                        </a:rPr>
                        <a:t>　　育児</a:t>
                      </a:r>
                      <a:endParaRPr lang="en-US" altLang="ja-JP" sz="1700" kern="100" dirty="0">
                        <a:solidFill>
                          <a:srgbClr val="FF0000"/>
                        </a:solidFill>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育児の具体的な手立ての模索と確立</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・保護者と本人の</a:t>
                      </a:r>
                      <a:r>
                        <a:rPr lang="ja-JP" altLang="en-US" sz="1700" kern="100" dirty="0">
                          <a:solidFill>
                            <a:srgbClr val="FF0000"/>
                          </a:solidFill>
                          <a:latin typeface="+mn-ea"/>
                          <a:ea typeface="+mn-ea"/>
                          <a:cs typeface="Times New Roman"/>
                        </a:rPr>
                        <a:t>愛着形成</a:t>
                      </a:r>
                      <a:endParaRPr lang="en-US" altLang="ja-JP" sz="1700" kern="100" dirty="0">
                        <a:solidFill>
                          <a:srgbClr val="FF0000"/>
                        </a:solidFill>
                        <a:latin typeface="+mn-ea"/>
                        <a:ea typeface="+mn-ea"/>
                        <a:cs typeface="Times New Roman"/>
                      </a:endParaRPr>
                    </a:p>
                    <a:p>
                      <a:pPr algn="just">
                        <a:spcAft>
                          <a:spcPts val="0"/>
                        </a:spcAft>
                      </a:pPr>
                      <a:r>
                        <a:rPr lang="ja-JP" altLang="en-US" sz="1700" kern="100" dirty="0">
                          <a:latin typeface="+mn-ea"/>
                          <a:ea typeface="+mn-ea"/>
                          <a:cs typeface="Times New Roman"/>
                        </a:rPr>
                        <a:t>・子どもとのスキンシップ</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・子どもとの言語コミュニケーションの活性化</a:t>
                      </a:r>
                      <a:endParaRPr lang="ja-JP" sz="1700" kern="100" dirty="0">
                        <a:latin typeface="+mn-ea"/>
                        <a:ea typeface="+mn-ea"/>
                        <a:cs typeface="Times New Roman"/>
                      </a:endParaRPr>
                    </a:p>
                    <a:p>
                      <a:pPr indent="1028700"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公園デビュー（我が子と他児との比較）</a:t>
                      </a:r>
                      <a:endParaRPr lang="en-US" altLang="ja-JP" sz="1700" kern="100" dirty="0">
                        <a:latin typeface="+mn-ea"/>
                        <a:ea typeface="+mn-ea"/>
                        <a:cs typeface="Times New Roman"/>
                      </a:endParaRPr>
                    </a:p>
                    <a:p>
                      <a:pPr marL="0" indent="2063750" algn="just">
                        <a:spcAft>
                          <a:spcPts val="0"/>
                        </a:spcAft>
                      </a:pPr>
                      <a:r>
                        <a:rPr lang="ja-JP" altLang="en-US" sz="1700" kern="100" dirty="0">
                          <a:latin typeface="+mn-ea"/>
                          <a:ea typeface="+mn-ea"/>
                          <a:cs typeface="Times New Roman"/>
                        </a:rPr>
                        <a:t>・子ども同士の遊びの見守り</a:t>
                      </a:r>
                      <a:endParaRPr lang="ja-JP" sz="1700" kern="100" dirty="0">
                        <a:latin typeface="+mn-ea"/>
                        <a:ea typeface="+mn-ea"/>
                        <a:cs typeface="Times New Roman"/>
                      </a:endParaRPr>
                    </a:p>
                    <a:p>
                      <a:pPr marL="0" indent="3133725"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子どもの</a:t>
                      </a:r>
                      <a:r>
                        <a:rPr lang="ja-JP" altLang="en-US" sz="1700" kern="100" dirty="0">
                          <a:solidFill>
                            <a:srgbClr val="FF0000"/>
                          </a:solidFill>
                          <a:latin typeface="+mn-ea"/>
                          <a:ea typeface="+mn-ea"/>
                          <a:cs typeface="Times New Roman"/>
                        </a:rPr>
                        <a:t>「いやいや」期の葛藤</a:t>
                      </a:r>
                      <a:endParaRPr lang="en-US" altLang="ja-JP" sz="1700" kern="100" dirty="0">
                        <a:solidFill>
                          <a:srgbClr val="FF0000"/>
                        </a:solidFill>
                        <a:latin typeface="+mn-ea"/>
                        <a:ea typeface="+mn-ea"/>
                        <a:cs typeface="Times New Roman"/>
                      </a:endParaRPr>
                    </a:p>
                    <a:p>
                      <a:pPr indent="2628900" algn="just">
                        <a:spcAft>
                          <a:spcPts val="0"/>
                        </a:spcAft>
                      </a:pPr>
                      <a:r>
                        <a:rPr lang="ja-JP" altLang="en-US" sz="1700" kern="100" dirty="0">
                          <a:latin typeface="+mn-ea"/>
                          <a:ea typeface="+mn-ea"/>
                          <a:cs typeface="Times New Roman"/>
                        </a:rPr>
                        <a:t>　　　　　　・親子</a:t>
                      </a:r>
                      <a:r>
                        <a:rPr lang="ja-JP" altLang="en-US" sz="1700" kern="100" dirty="0">
                          <a:solidFill>
                            <a:srgbClr val="FF0000"/>
                          </a:solidFill>
                          <a:latin typeface="+mn-ea"/>
                          <a:ea typeface="+mn-ea"/>
                          <a:cs typeface="Times New Roman"/>
                        </a:rPr>
                        <a:t>分離時間</a:t>
                      </a:r>
                      <a:r>
                        <a:rPr lang="ja-JP" altLang="en-US" sz="1700" kern="100" dirty="0">
                          <a:latin typeface="+mn-ea"/>
                          <a:ea typeface="+mn-ea"/>
                          <a:cs typeface="Times New Roman"/>
                        </a:rPr>
                        <a:t>の受入れ</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4" name="直線矢印コネクタ 3"/>
          <p:cNvCxnSpPr>
            <a:cxnSpLocks/>
          </p:cNvCxnSpPr>
          <p:nvPr/>
        </p:nvCxnSpPr>
        <p:spPr>
          <a:xfrm>
            <a:off x="3119566" y="1196752"/>
            <a:ext cx="19774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193754" y="1196752"/>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rPr>
              <a:pPr defTabSz="457200"/>
              <a:t>39</a:t>
            </a:fld>
            <a:endPar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cxnSp>
        <p:nvCxnSpPr>
          <p:cNvPr id="7" name="直線矢印コネクタ 6">
            <a:extLst>
              <a:ext uri="{FF2B5EF4-FFF2-40B4-BE49-F238E27FC236}">
                <a16:creationId xmlns:a16="http://schemas.microsoft.com/office/drawing/2014/main" id="{33550CB9-A564-A373-D5A0-80A2E62E1A50}"/>
              </a:ext>
            </a:extLst>
          </p:cNvPr>
          <p:cNvCxnSpPr>
            <a:cxnSpLocks/>
          </p:cNvCxnSpPr>
          <p:nvPr/>
        </p:nvCxnSpPr>
        <p:spPr>
          <a:xfrm>
            <a:off x="1712640" y="1196752"/>
            <a:ext cx="515207" cy="0"/>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AAACF44-214B-BE85-0A16-0B1A76F0BB20}"/>
              </a:ext>
            </a:extLst>
          </p:cNvPr>
          <p:cNvSpPr txBox="1"/>
          <p:nvPr/>
        </p:nvSpPr>
        <p:spPr>
          <a:xfrm>
            <a:off x="1591359" y="834704"/>
            <a:ext cx="1082348" cy="307777"/>
          </a:xfrm>
          <a:prstGeom prst="rect">
            <a:avLst/>
          </a:prstGeom>
          <a:noFill/>
        </p:spPr>
        <p:txBody>
          <a:bodyPr wrap="none" rtlCol="0">
            <a:spAutoFit/>
          </a:bodyPr>
          <a:lstStyle/>
          <a:p>
            <a:r>
              <a:rPr kumimoji="1" lang="ja-JP" altLang="en-US" sz="1400" dirty="0"/>
              <a:t>（新生時期）</a:t>
            </a:r>
          </a:p>
        </p:txBody>
      </p:sp>
      <p:cxnSp>
        <p:nvCxnSpPr>
          <p:cNvPr id="14" name="直線矢印コネクタ 13">
            <a:extLst>
              <a:ext uri="{FF2B5EF4-FFF2-40B4-BE49-F238E27FC236}">
                <a16:creationId xmlns:a16="http://schemas.microsoft.com/office/drawing/2014/main" id="{E393FC0B-C80B-A552-4BC2-278277B741D0}"/>
              </a:ext>
            </a:extLst>
          </p:cNvPr>
          <p:cNvCxnSpPr>
            <a:cxnSpLocks/>
          </p:cNvCxnSpPr>
          <p:nvPr/>
        </p:nvCxnSpPr>
        <p:spPr>
          <a:xfrm>
            <a:off x="7977336" y="1196752"/>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36ABAA0-272A-DB28-5912-373526CAE7C1}"/>
              </a:ext>
            </a:extLst>
          </p:cNvPr>
          <p:cNvSpPr txBox="1"/>
          <p:nvPr/>
        </p:nvSpPr>
        <p:spPr>
          <a:xfrm>
            <a:off x="8264108" y="1249015"/>
            <a:ext cx="1441420" cy="307777"/>
          </a:xfrm>
          <a:prstGeom prst="rect">
            <a:avLst/>
          </a:prstGeom>
          <a:noFill/>
        </p:spPr>
        <p:txBody>
          <a:bodyPr wrap="none" rtlCol="0">
            <a:spAutoFit/>
          </a:bodyPr>
          <a:lstStyle/>
          <a:p>
            <a:r>
              <a:rPr kumimoji="1" lang="ja-JP" altLang="en-US" sz="1400" dirty="0"/>
              <a:t>（就学への移行）</a:t>
            </a:r>
          </a:p>
        </p:txBody>
      </p:sp>
    </p:spTree>
    <p:extLst>
      <p:ext uri="{BB962C8B-B14F-4D97-AF65-F5344CB8AC3E}">
        <p14:creationId xmlns:p14="http://schemas.microsoft.com/office/powerpoint/2010/main" val="2644081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76585F92-9520-56DF-1D12-19239BA22583}"/>
              </a:ext>
            </a:extLst>
          </p:cNvPr>
          <p:cNvGrpSpPr/>
          <p:nvPr/>
        </p:nvGrpSpPr>
        <p:grpSpPr>
          <a:xfrm>
            <a:off x="1026404" y="710436"/>
            <a:ext cx="676404" cy="2824734"/>
            <a:chOff x="751562" y="1265582"/>
            <a:chExt cx="676404" cy="3209528"/>
          </a:xfrm>
        </p:grpSpPr>
        <p:sp>
          <p:nvSpPr>
            <p:cNvPr id="26" name="角丸四角形 25">
              <a:extLst>
                <a:ext uri="{FF2B5EF4-FFF2-40B4-BE49-F238E27FC236}">
                  <a16:creationId xmlns:a16="http://schemas.microsoft.com/office/drawing/2014/main" id="{A04C28DD-0F16-2463-BCD9-D361697F4429}"/>
                </a:ext>
              </a:extLst>
            </p:cNvPr>
            <p:cNvSpPr/>
            <p:nvPr/>
          </p:nvSpPr>
          <p:spPr>
            <a:xfrm>
              <a:off x="751562" y="1265582"/>
              <a:ext cx="676404" cy="3209528"/>
            </a:xfrm>
            <a:prstGeom prst="roundRect">
              <a:avLst>
                <a:gd name="adj" fmla="val 11111"/>
              </a:avLst>
            </a:prstGeom>
            <a:solidFill>
              <a:srgbClr val="FFE3FC"/>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29FABCD7-EE13-631A-DE71-2F87F6F3DE54}"/>
                </a:ext>
              </a:extLst>
            </p:cNvPr>
            <p:cNvSpPr txBox="1"/>
            <p:nvPr/>
          </p:nvSpPr>
          <p:spPr>
            <a:xfrm>
              <a:off x="781987" y="1378315"/>
              <a:ext cx="615553" cy="2979043"/>
            </a:xfrm>
            <a:prstGeom prst="rect">
              <a:avLst/>
            </a:prstGeom>
            <a:noFill/>
          </p:spPr>
          <p:txBody>
            <a:bodyPr vert="eaVert" wrap="square" rtlCol="0">
              <a:spAutoFit/>
            </a:bodyPr>
            <a:lstStyle/>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保育所保育指針</a:t>
              </a:r>
            </a:p>
          </p:txBody>
        </p:sp>
      </p:grpSp>
      <p:grpSp>
        <p:nvGrpSpPr>
          <p:cNvPr id="30" name="グループ化 29">
            <a:extLst>
              <a:ext uri="{FF2B5EF4-FFF2-40B4-BE49-F238E27FC236}">
                <a16:creationId xmlns:a16="http://schemas.microsoft.com/office/drawing/2014/main" id="{4C2F0E14-2380-4F52-F3E9-006513300557}"/>
              </a:ext>
            </a:extLst>
          </p:cNvPr>
          <p:cNvGrpSpPr/>
          <p:nvPr/>
        </p:nvGrpSpPr>
        <p:grpSpPr>
          <a:xfrm>
            <a:off x="3351965" y="710436"/>
            <a:ext cx="676404" cy="2824734"/>
            <a:chOff x="1623352" y="1265582"/>
            <a:chExt cx="676404" cy="3209528"/>
          </a:xfrm>
        </p:grpSpPr>
        <p:sp>
          <p:nvSpPr>
            <p:cNvPr id="27" name="角丸四角形 26">
              <a:extLst>
                <a:ext uri="{FF2B5EF4-FFF2-40B4-BE49-F238E27FC236}">
                  <a16:creationId xmlns:a16="http://schemas.microsoft.com/office/drawing/2014/main" id="{784C8630-2987-902B-2A0B-32A15575BB8E}"/>
                </a:ext>
              </a:extLst>
            </p:cNvPr>
            <p:cNvSpPr/>
            <p:nvPr/>
          </p:nvSpPr>
          <p:spPr>
            <a:xfrm>
              <a:off x="1623352" y="1265582"/>
              <a:ext cx="676404" cy="3209528"/>
            </a:xfrm>
            <a:prstGeom prst="roundRect">
              <a:avLst>
                <a:gd name="adj" fmla="val 11111"/>
              </a:avLst>
            </a:prstGeom>
            <a:solidFill>
              <a:srgbClr val="C4FFFB"/>
            </a:solidFill>
            <a:ln w="28575">
              <a:solidFill>
                <a:srgbClr val="0A12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22" name="テキスト ボックス 21">
              <a:extLst>
                <a:ext uri="{FF2B5EF4-FFF2-40B4-BE49-F238E27FC236}">
                  <a16:creationId xmlns:a16="http://schemas.microsoft.com/office/drawing/2014/main" id="{D8DB5FA6-71B9-42F5-D594-D87BEAEBA1AC}"/>
                </a:ext>
              </a:extLst>
            </p:cNvPr>
            <p:cNvSpPr txBox="1"/>
            <p:nvPr/>
          </p:nvSpPr>
          <p:spPr>
            <a:xfrm>
              <a:off x="1653777" y="1378315"/>
              <a:ext cx="615553" cy="3016661"/>
            </a:xfrm>
            <a:prstGeom prst="rect">
              <a:avLst/>
            </a:prstGeom>
            <a:noFill/>
          </p:spPr>
          <p:txBody>
            <a:bodyPr vert="eaVert" wrap="square" rtlCol="0">
              <a:spAutoFit/>
            </a:bodyPr>
            <a:lstStyle/>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幼稚園教育要領</a:t>
              </a:r>
            </a:p>
          </p:txBody>
        </p:sp>
      </p:grpSp>
      <p:grpSp>
        <p:nvGrpSpPr>
          <p:cNvPr id="29" name="グループ化 28">
            <a:extLst>
              <a:ext uri="{FF2B5EF4-FFF2-40B4-BE49-F238E27FC236}">
                <a16:creationId xmlns:a16="http://schemas.microsoft.com/office/drawing/2014/main" id="{A7E19756-610A-0FDE-D132-66ED3DCAF64B}"/>
              </a:ext>
            </a:extLst>
          </p:cNvPr>
          <p:cNvGrpSpPr/>
          <p:nvPr/>
        </p:nvGrpSpPr>
        <p:grpSpPr>
          <a:xfrm>
            <a:off x="2052945" y="722858"/>
            <a:ext cx="923330" cy="2923951"/>
            <a:chOff x="2882809" y="1265582"/>
            <a:chExt cx="923330" cy="3322261"/>
          </a:xfrm>
        </p:grpSpPr>
        <p:sp>
          <p:nvSpPr>
            <p:cNvPr id="28" name="角丸四角形 27">
              <a:extLst>
                <a:ext uri="{FF2B5EF4-FFF2-40B4-BE49-F238E27FC236}">
                  <a16:creationId xmlns:a16="http://schemas.microsoft.com/office/drawing/2014/main" id="{075A0C80-2EAA-5223-6176-E14285E430FD}"/>
                </a:ext>
              </a:extLst>
            </p:cNvPr>
            <p:cNvSpPr/>
            <p:nvPr/>
          </p:nvSpPr>
          <p:spPr>
            <a:xfrm>
              <a:off x="2965737" y="1265582"/>
              <a:ext cx="802141" cy="3209528"/>
            </a:xfrm>
            <a:prstGeom prst="roundRect">
              <a:avLst>
                <a:gd name="adj" fmla="val 7091"/>
              </a:avLst>
            </a:prstGeom>
            <a:solidFill>
              <a:srgbClr val="FFFEB9"/>
            </a:solid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C55E4D85-FC6D-EE1A-B061-E1494FECD916}"/>
                </a:ext>
              </a:extLst>
            </p:cNvPr>
            <p:cNvSpPr txBox="1"/>
            <p:nvPr/>
          </p:nvSpPr>
          <p:spPr>
            <a:xfrm>
              <a:off x="2882809" y="1378315"/>
              <a:ext cx="923330" cy="3209528"/>
            </a:xfrm>
            <a:prstGeom prst="rect">
              <a:avLst/>
            </a:prstGeom>
            <a:noFill/>
          </p:spPr>
          <p:txBody>
            <a:bodyPr vert="eaVert" wrap="square" rtlCol="0">
              <a:spAutoFit/>
            </a:bodyPr>
            <a:lstStyle/>
            <a:p>
              <a:pPr defTabSz="457200">
                <a:defRPr/>
              </a:pPr>
              <a:r>
                <a:rPr lang="ja-JP" altLang="en-US" sz="24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認定こども園</a:t>
              </a:r>
              <a:endParaRPr lang="en-US" altLang="ja-JP" sz="24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endParaRPr>
            </a:p>
            <a:p>
              <a:pPr defTabSz="457200">
                <a:defRPr/>
              </a:pPr>
              <a:r>
                <a:rPr lang="ja-JP" altLang="en-US" sz="24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　教育・保育要領</a:t>
              </a:r>
            </a:p>
          </p:txBody>
        </p:sp>
      </p:grpSp>
      <p:grpSp>
        <p:nvGrpSpPr>
          <p:cNvPr id="61" name="グループ化 60">
            <a:extLst>
              <a:ext uri="{FF2B5EF4-FFF2-40B4-BE49-F238E27FC236}">
                <a16:creationId xmlns:a16="http://schemas.microsoft.com/office/drawing/2014/main" id="{53137875-476A-37FF-05EE-50F708A987D9}"/>
              </a:ext>
            </a:extLst>
          </p:cNvPr>
          <p:cNvGrpSpPr/>
          <p:nvPr/>
        </p:nvGrpSpPr>
        <p:grpSpPr>
          <a:xfrm>
            <a:off x="5043611" y="710437"/>
            <a:ext cx="1046441" cy="2923951"/>
            <a:chOff x="2759698" y="1265582"/>
            <a:chExt cx="1046441" cy="3322261"/>
          </a:xfrm>
        </p:grpSpPr>
        <p:sp>
          <p:nvSpPr>
            <p:cNvPr id="62" name="角丸四角形 61">
              <a:extLst>
                <a:ext uri="{FF2B5EF4-FFF2-40B4-BE49-F238E27FC236}">
                  <a16:creationId xmlns:a16="http://schemas.microsoft.com/office/drawing/2014/main" id="{8A68C8DC-A385-4C08-D83E-47BCF4FF1D04}"/>
                </a:ext>
              </a:extLst>
            </p:cNvPr>
            <p:cNvSpPr/>
            <p:nvPr/>
          </p:nvSpPr>
          <p:spPr>
            <a:xfrm>
              <a:off x="2759698" y="1265582"/>
              <a:ext cx="1046441" cy="3209528"/>
            </a:xfrm>
            <a:prstGeom prst="roundRect">
              <a:avLst>
                <a:gd name="adj" fmla="val 7091"/>
              </a:avLst>
            </a:prstGeom>
            <a:solidFill>
              <a:srgbClr val="D5FFCB"/>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63" name="テキスト ボックス 62">
              <a:extLst>
                <a:ext uri="{FF2B5EF4-FFF2-40B4-BE49-F238E27FC236}">
                  <a16:creationId xmlns:a16="http://schemas.microsoft.com/office/drawing/2014/main" id="{3956F6FD-5B88-3883-5A90-44C486AE458F}"/>
                </a:ext>
              </a:extLst>
            </p:cNvPr>
            <p:cNvSpPr txBox="1"/>
            <p:nvPr/>
          </p:nvSpPr>
          <p:spPr>
            <a:xfrm>
              <a:off x="2759699" y="1378315"/>
              <a:ext cx="1046440" cy="3209528"/>
            </a:xfrm>
            <a:prstGeom prst="rect">
              <a:avLst/>
            </a:prstGeom>
            <a:noFill/>
          </p:spPr>
          <p:txBody>
            <a:bodyPr vert="eaVert" wrap="square" rtlCol="0">
              <a:spAutoFit/>
            </a:bodyPr>
            <a:lstStyle/>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児童発達支援</a:t>
              </a:r>
              <a:endParaRPr lang="en-US" altLang="ja-JP"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endParaRPr>
            </a:p>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　ガイドライン</a:t>
              </a:r>
            </a:p>
          </p:txBody>
        </p:sp>
      </p:grpSp>
      <p:sp>
        <p:nvSpPr>
          <p:cNvPr id="68" name="テキスト ボックス 67">
            <a:extLst>
              <a:ext uri="{FF2B5EF4-FFF2-40B4-BE49-F238E27FC236}">
                <a16:creationId xmlns:a16="http://schemas.microsoft.com/office/drawing/2014/main" id="{2D963322-3DD6-E9DD-13E5-B72911DB252C}"/>
              </a:ext>
            </a:extLst>
          </p:cNvPr>
          <p:cNvSpPr txBox="1"/>
          <p:nvPr/>
        </p:nvSpPr>
        <p:spPr>
          <a:xfrm>
            <a:off x="6102577" y="332879"/>
            <a:ext cx="1941534" cy="461665"/>
          </a:xfrm>
          <a:prstGeom prst="rect">
            <a:avLst/>
          </a:prstGeom>
          <a:noFill/>
        </p:spPr>
        <p:txBody>
          <a:bodyPr wrap="square">
            <a:spAutoFit/>
          </a:bodyPr>
          <a:lstStyle/>
          <a:p>
            <a:pPr defTabSz="457200">
              <a:defRPr/>
            </a:pPr>
            <a:r>
              <a:rPr kumimoji="0" lang="ja-JP" altLang="en-US" sz="1200">
                <a:solidFill>
                  <a:prstClr val="black"/>
                </a:solidFill>
                <a:latin typeface="Meiryo" panose="020B0604030504040204" pitchFamily="34" charset="-128"/>
                <a:ea typeface="Meiryo" panose="020B0604030504040204" pitchFamily="34" charset="-128"/>
              </a:rPr>
              <a:t>第</a:t>
            </a:r>
            <a:r>
              <a:rPr kumimoji="0" lang="en-US" altLang="ja-JP" sz="1200" dirty="0">
                <a:solidFill>
                  <a:prstClr val="black"/>
                </a:solidFill>
                <a:latin typeface="Meiryo" panose="020B0604030504040204" pitchFamily="34" charset="-128"/>
                <a:ea typeface="Meiryo" panose="020B0604030504040204" pitchFamily="34" charset="-128"/>
              </a:rPr>
              <a:t>2</a:t>
            </a:r>
            <a:r>
              <a:rPr kumimoji="0" lang="ja-JP" altLang="en-US" sz="1200">
                <a:solidFill>
                  <a:prstClr val="black"/>
                </a:solidFill>
                <a:latin typeface="Meiryo" panose="020B0604030504040204" pitchFamily="34" charset="-128"/>
                <a:ea typeface="Meiryo" panose="020B0604030504040204" pitchFamily="34" charset="-128"/>
              </a:rPr>
              <a:t>章 児童発達支援の</a:t>
            </a:r>
            <a:endParaRPr kumimoji="0" lang="en-US" altLang="ja-JP" sz="1200" dirty="0">
              <a:solidFill>
                <a:prstClr val="black"/>
              </a:solidFill>
              <a:latin typeface="Meiryo" panose="020B0604030504040204" pitchFamily="34" charset="-128"/>
              <a:ea typeface="Meiryo" panose="020B0604030504040204" pitchFamily="34" charset="-128"/>
            </a:endParaRPr>
          </a:p>
          <a:p>
            <a:pPr algn="r" defTabSz="457200">
              <a:defRPr/>
            </a:pPr>
            <a:r>
              <a:rPr kumimoji="0" lang="ja-JP" altLang="en-US" sz="1200">
                <a:solidFill>
                  <a:prstClr val="black"/>
                </a:solidFill>
                <a:latin typeface="Meiryo" panose="020B0604030504040204" pitchFamily="34" charset="-128"/>
                <a:ea typeface="Meiryo" panose="020B0604030504040204" pitchFamily="34" charset="-128"/>
              </a:rPr>
              <a:t>提供すべき支援 </a:t>
            </a:r>
          </a:p>
        </p:txBody>
      </p:sp>
      <p:sp>
        <p:nvSpPr>
          <p:cNvPr id="74" name="テキスト ボックス 73">
            <a:extLst>
              <a:ext uri="{FF2B5EF4-FFF2-40B4-BE49-F238E27FC236}">
                <a16:creationId xmlns:a16="http://schemas.microsoft.com/office/drawing/2014/main" id="{1CF48846-008D-D626-3C8A-F56536FB372D}"/>
              </a:ext>
            </a:extLst>
          </p:cNvPr>
          <p:cNvSpPr txBox="1"/>
          <p:nvPr/>
        </p:nvSpPr>
        <p:spPr>
          <a:xfrm>
            <a:off x="6140155" y="702263"/>
            <a:ext cx="1941534" cy="2954655"/>
          </a:xfrm>
          <a:prstGeom prst="rect">
            <a:avLst/>
          </a:prstGeom>
          <a:noFill/>
        </p:spPr>
        <p:txBody>
          <a:bodyPr wrap="square">
            <a:spAutoFit/>
          </a:bodyPr>
          <a:lstStyle/>
          <a:p>
            <a:pPr defTabSz="457200">
              <a:defRPr/>
            </a:pPr>
            <a:r>
              <a:rPr kumimoji="0" lang="ja-JP" altLang="en-US" sz="1200" dirty="0">
                <a:solidFill>
                  <a:prstClr val="black"/>
                </a:solidFill>
                <a:latin typeface="Meiryo" panose="020B0604030504040204" pitchFamily="34" charset="-128"/>
                <a:ea typeface="Meiryo" panose="020B0604030504040204" pitchFamily="34" charset="-128"/>
              </a:rPr>
              <a:t>・保育所等との連携及び移行支援を行うために、保育所保育指針</a:t>
            </a:r>
            <a:r>
              <a:rPr kumimoji="0" lang="en-US" altLang="ja-JP" sz="1200" dirty="0">
                <a:solidFill>
                  <a:prstClr val="black"/>
                </a:solidFill>
                <a:latin typeface="Meiryo" panose="020B0604030504040204" pitchFamily="34" charset="-128"/>
                <a:ea typeface="Meiryo" panose="020B0604030504040204" pitchFamily="34" charset="-128"/>
              </a:rPr>
              <a:t>(</a:t>
            </a:r>
            <a:r>
              <a:rPr kumimoji="0" lang="ja-JP" altLang="en-US" sz="1200" dirty="0">
                <a:solidFill>
                  <a:prstClr val="black"/>
                </a:solidFill>
                <a:latin typeface="Meiryo" panose="020B0604030504040204" pitchFamily="34" charset="-128"/>
                <a:ea typeface="Meiryo" panose="020B0604030504040204" pitchFamily="34" charset="-128"/>
              </a:rPr>
              <a:t>平成</a:t>
            </a:r>
            <a:r>
              <a:rPr kumimoji="0" lang="en-US" altLang="ja-JP" sz="1200" dirty="0">
                <a:solidFill>
                  <a:prstClr val="black"/>
                </a:solidFill>
                <a:latin typeface="Meiryo" panose="020B0604030504040204" pitchFamily="34" charset="-128"/>
                <a:ea typeface="Meiryo" panose="020B0604030504040204" pitchFamily="34" charset="-128"/>
              </a:rPr>
              <a:t>20</a:t>
            </a:r>
            <a:r>
              <a:rPr kumimoji="0" lang="ja-JP" altLang="en-US" sz="1200" dirty="0">
                <a:solidFill>
                  <a:prstClr val="black"/>
                </a:solidFill>
                <a:latin typeface="Meiryo" panose="020B0604030504040204" pitchFamily="34" charset="-128"/>
                <a:ea typeface="Meiryo" panose="020B0604030504040204" pitchFamily="34" charset="-128"/>
              </a:rPr>
              <a:t>年厚生労働省告示第</a:t>
            </a:r>
            <a:r>
              <a:rPr kumimoji="0" lang="en-US" altLang="ja-JP" sz="1200" dirty="0">
                <a:solidFill>
                  <a:prstClr val="black"/>
                </a:solidFill>
                <a:latin typeface="Meiryo" panose="020B0604030504040204" pitchFamily="34" charset="-128"/>
                <a:ea typeface="Meiryo" panose="020B0604030504040204" pitchFamily="34" charset="-128"/>
              </a:rPr>
              <a:t>141</a:t>
            </a:r>
            <a:r>
              <a:rPr kumimoji="0" lang="ja-JP" altLang="en-US" sz="1200" dirty="0">
                <a:solidFill>
                  <a:prstClr val="black"/>
                </a:solidFill>
                <a:latin typeface="Meiryo" panose="020B0604030504040204" pitchFamily="34" charset="-128"/>
                <a:ea typeface="Meiryo" panose="020B0604030504040204" pitchFamily="34" charset="-128"/>
              </a:rPr>
              <a:t>号。以下「保育所保育指針」という。</a:t>
            </a:r>
            <a:r>
              <a:rPr kumimoji="0" lang="en-US" altLang="ja-JP" sz="1200" dirty="0">
                <a:solidFill>
                  <a:prstClr val="black"/>
                </a:solidFill>
                <a:latin typeface="Meiryo" panose="020B0604030504040204" pitchFamily="34" charset="-128"/>
                <a:ea typeface="Meiryo" panose="020B0604030504040204" pitchFamily="34" charset="-128"/>
              </a:rPr>
              <a:t>)</a:t>
            </a:r>
            <a:r>
              <a:rPr kumimoji="0" lang="ja-JP" altLang="en-US" sz="1200" dirty="0">
                <a:solidFill>
                  <a:prstClr val="black"/>
                </a:solidFill>
                <a:latin typeface="Meiryo" panose="020B0604030504040204" pitchFamily="34" charset="-128"/>
                <a:ea typeface="Meiryo" panose="020B0604030504040204" pitchFamily="34" charset="-128"/>
              </a:rPr>
              <a:t>の「養護」のねらい及び内容を理解する。</a:t>
            </a:r>
            <a:endParaRPr kumimoji="0" lang="en-US" altLang="ja-JP" sz="1200" dirty="0">
              <a:solidFill>
                <a:prstClr val="black"/>
              </a:solidFill>
              <a:latin typeface="Meiryo" panose="020B0604030504040204" pitchFamily="34" charset="-128"/>
              <a:ea typeface="Meiryo" panose="020B0604030504040204" pitchFamily="34" charset="-128"/>
            </a:endParaRPr>
          </a:p>
          <a:p>
            <a:pPr defTabSz="457200">
              <a:defRPr/>
            </a:pPr>
            <a:endParaRPr kumimoji="0" lang="en-US" altLang="ja-JP" sz="600" dirty="0">
              <a:solidFill>
                <a:prstClr val="black"/>
              </a:solidFill>
              <a:latin typeface="Meiryo" panose="020B0604030504040204" pitchFamily="34" charset="-128"/>
              <a:ea typeface="Meiryo" panose="020B0604030504040204" pitchFamily="34" charset="-128"/>
            </a:endParaRPr>
          </a:p>
          <a:p>
            <a:pPr defTabSz="457200">
              <a:defRPr/>
            </a:pPr>
            <a:r>
              <a:rPr kumimoji="0" lang="ja-JP" altLang="en-US" sz="1200" dirty="0">
                <a:solidFill>
                  <a:prstClr val="black"/>
                </a:solidFill>
                <a:latin typeface="Meiryo" panose="020B0604030504040204" pitchFamily="34" charset="-128"/>
                <a:ea typeface="Meiryo" panose="020B0604030504040204" pitchFamily="34" charset="-128"/>
              </a:rPr>
              <a:t>・幼稚園教育要領、特別支援学校幼稚部教育要領及び幼保連携型認定こども園教育・保育要領のねらい及び内容についても理解し、支援に当たることが重要である  </a:t>
            </a:r>
          </a:p>
        </p:txBody>
      </p:sp>
      <p:grpSp>
        <p:nvGrpSpPr>
          <p:cNvPr id="76" name="グループ化 75">
            <a:extLst>
              <a:ext uri="{FF2B5EF4-FFF2-40B4-BE49-F238E27FC236}">
                <a16:creationId xmlns:a16="http://schemas.microsoft.com/office/drawing/2014/main" id="{F3E5F73D-FBE6-2E9F-A868-40A5A1CA4D79}"/>
              </a:ext>
            </a:extLst>
          </p:cNvPr>
          <p:cNvGrpSpPr/>
          <p:nvPr/>
        </p:nvGrpSpPr>
        <p:grpSpPr>
          <a:xfrm>
            <a:off x="8026072" y="710437"/>
            <a:ext cx="1046441" cy="2923951"/>
            <a:chOff x="2759698" y="1265582"/>
            <a:chExt cx="1046441" cy="3322261"/>
          </a:xfrm>
        </p:grpSpPr>
        <p:sp>
          <p:nvSpPr>
            <p:cNvPr id="77" name="角丸四角形 76">
              <a:extLst>
                <a:ext uri="{FF2B5EF4-FFF2-40B4-BE49-F238E27FC236}">
                  <a16:creationId xmlns:a16="http://schemas.microsoft.com/office/drawing/2014/main" id="{44687306-A1CF-3E85-6EAA-97792E2A1C9F}"/>
                </a:ext>
              </a:extLst>
            </p:cNvPr>
            <p:cNvSpPr/>
            <p:nvPr/>
          </p:nvSpPr>
          <p:spPr>
            <a:xfrm>
              <a:off x="2759698" y="1265582"/>
              <a:ext cx="1046441" cy="3209528"/>
            </a:xfrm>
            <a:prstGeom prst="roundRect">
              <a:avLst>
                <a:gd name="adj" fmla="val 7091"/>
              </a:avLst>
            </a:prstGeom>
            <a:solidFill>
              <a:srgbClr val="E7EDFF"/>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78" name="テキスト ボックス 77">
              <a:extLst>
                <a:ext uri="{FF2B5EF4-FFF2-40B4-BE49-F238E27FC236}">
                  <a16:creationId xmlns:a16="http://schemas.microsoft.com/office/drawing/2014/main" id="{4C6E2571-DA44-5D06-B052-9B7E1EC5AEC1}"/>
                </a:ext>
              </a:extLst>
            </p:cNvPr>
            <p:cNvSpPr txBox="1"/>
            <p:nvPr/>
          </p:nvSpPr>
          <p:spPr>
            <a:xfrm>
              <a:off x="2759699" y="1378315"/>
              <a:ext cx="1046440" cy="3209528"/>
            </a:xfrm>
            <a:prstGeom prst="rect">
              <a:avLst/>
            </a:prstGeom>
            <a:noFill/>
          </p:spPr>
          <p:txBody>
            <a:bodyPr vert="eaVert" wrap="square" rtlCol="0">
              <a:spAutoFit/>
            </a:bodyPr>
            <a:lstStyle/>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放課後等デイ</a:t>
              </a:r>
              <a:endParaRPr lang="en-US" altLang="ja-JP"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endParaRPr>
            </a:p>
            <a:p>
              <a:pPr defTabSz="457200">
                <a:defRPr/>
              </a:pPr>
              <a:r>
                <a:rPr lang="ja-JP" altLang="en-US" sz="2800" b="1" dirty="0">
                  <a:ln w="0"/>
                  <a:solidFill>
                    <a:prstClr val="black"/>
                  </a:solidFill>
                  <a:effectLst>
                    <a:outerShdw blurRad="38100" dist="19050" dir="2700000" algn="tl" rotWithShape="0">
                      <a:prstClr val="black">
                        <a:alpha val="40000"/>
                      </a:prstClr>
                    </a:outerShdw>
                  </a:effectLst>
                  <a:latin typeface="Meiryo" panose="020B0604030504040204" pitchFamily="34" charset="-128"/>
                  <a:ea typeface="Meiryo" panose="020B0604030504040204" pitchFamily="34" charset="-128"/>
                </a:rPr>
                <a:t>　ガイドライン</a:t>
              </a:r>
            </a:p>
          </p:txBody>
        </p:sp>
      </p:grpSp>
      <p:sp>
        <p:nvSpPr>
          <p:cNvPr id="79" name="角丸四角形 78">
            <a:extLst>
              <a:ext uri="{FF2B5EF4-FFF2-40B4-BE49-F238E27FC236}">
                <a16:creationId xmlns:a16="http://schemas.microsoft.com/office/drawing/2014/main" id="{5D878205-C057-A171-FD35-736483D3128D}"/>
              </a:ext>
            </a:extLst>
          </p:cNvPr>
          <p:cNvSpPr/>
          <p:nvPr/>
        </p:nvSpPr>
        <p:spPr>
          <a:xfrm>
            <a:off x="609587" y="3634388"/>
            <a:ext cx="8818013" cy="2894943"/>
          </a:xfrm>
          <a:prstGeom prst="roundRect">
            <a:avLst>
              <a:gd name="adj" fmla="val 9215"/>
            </a:avLst>
          </a:prstGeom>
          <a:blipFill>
            <a:blip r:embed="rId3"/>
            <a:tile tx="0" ty="0" sx="100000" sy="100000" flip="none" algn="tl"/>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ln w="0"/>
              <a:solidFill>
                <a:prstClr val="black"/>
              </a:solidFill>
              <a:effectLst>
                <a:outerShdw blurRad="38100" dist="19050" dir="2700000" algn="tl" rotWithShape="0">
                  <a:prstClr val="black">
                    <a:alpha val="40000"/>
                  </a:prstClr>
                </a:outerShdw>
              </a:effectLst>
              <a:latin typeface="Calibri" panose="020F0502020204030204"/>
              <a:ea typeface="游ゴシック" panose="020B0400000000000000" pitchFamily="50" charset="-128"/>
            </a:endParaRPr>
          </a:p>
        </p:txBody>
      </p:sp>
      <p:sp>
        <p:nvSpPr>
          <p:cNvPr id="109" name="下矢印 108">
            <a:extLst>
              <a:ext uri="{FF2B5EF4-FFF2-40B4-BE49-F238E27FC236}">
                <a16:creationId xmlns:a16="http://schemas.microsoft.com/office/drawing/2014/main" id="{2FD4FE56-239F-E1A3-88BE-A8102C606FBA}"/>
              </a:ext>
            </a:extLst>
          </p:cNvPr>
          <p:cNvSpPr/>
          <p:nvPr/>
        </p:nvSpPr>
        <p:spPr>
          <a:xfrm>
            <a:off x="1189243" y="3544185"/>
            <a:ext cx="308898" cy="1671920"/>
          </a:xfrm>
          <a:prstGeom prst="downArrow">
            <a:avLst>
              <a:gd name="adj1" fmla="val 42857"/>
              <a:gd name="adj2" fmla="val 50000"/>
            </a:avLst>
          </a:prstGeom>
          <a:solidFill>
            <a:srgbClr val="FFE3FC"/>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110" name="下矢印 109">
            <a:extLst>
              <a:ext uri="{FF2B5EF4-FFF2-40B4-BE49-F238E27FC236}">
                <a16:creationId xmlns:a16="http://schemas.microsoft.com/office/drawing/2014/main" id="{77A44FD5-8CA4-2434-6D1D-F4695C8CA88D}"/>
              </a:ext>
            </a:extLst>
          </p:cNvPr>
          <p:cNvSpPr/>
          <p:nvPr/>
        </p:nvSpPr>
        <p:spPr>
          <a:xfrm>
            <a:off x="3514802" y="3531660"/>
            <a:ext cx="308898" cy="1664799"/>
          </a:xfrm>
          <a:prstGeom prst="downArrow">
            <a:avLst>
              <a:gd name="adj1" fmla="val 42857"/>
              <a:gd name="adj2" fmla="val 50000"/>
            </a:avLst>
          </a:prstGeom>
          <a:solidFill>
            <a:srgbClr val="C4FFFB"/>
          </a:solidFill>
          <a:ln w="28575">
            <a:solidFill>
              <a:srgbClr val="0A12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111" name="下矢印 110">
            <a:extLst>
              <a:ext uri="{FF2B5EF4-FFF2-40B4-BE49-F238E27FC236}">
                <a16:creationId xmlns:a16="http://schemas.microsoft.com/office/drawing/2014/main" id="{36CB731E-757B-F0F7-1829-8C0E4337D44D}"/>
              </a:ext>
            </a:extLst>
          </p:cNvPr>
          <p:cNvSpPr/>
          <p:nvPr/>
        </p:nvSpPr>
        <p:spPr>
          <a:xfrm>
            <a:off x="2335091" y="3546373"/>
            <a:ext cx="308898" cy="1651673"/>
          </a:xfrm>
          <a:prstGeom prst="downArrow">
            <a:avLst>
              <a:gd name="adj1" fmla="val 42857"/>
              <a:gd name="adj2" fmla="val 50000"/>
            </a:avLst>
          </a:prstGeom>
          <a:solidFill>
            <a:srgbClr val="FFFEB9"/>
          </a:solid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112" name="下矢印 111">
            <a:extLst>
              <a:ext uri="{FF2B5EF4-FFF2-40B4-BE49-F238E27FC236}">
                <a16:creationId xmlns:a16="http://schemas.microsoft.com/office/drawing/2014/main" id="{920C7635-426C-CEA8-EF0D-00F4D3988570}"/>
              </a:ext>
            </a:extLst>
          </p:cNvPr>
          <p:cNvSpPr/>
          <p:nvPr/>
        </p:nvSpPr>
        <p:spPr>
          <a:xfrm>
            <a:off x="5400187" y="3533760"/>
            <a:ext cx="350718" cy="279558"/>
          </a:xfrm>
          <a:prstGeom prst="downArrow">
            <a:avLst>
              <a:gd name="adj1" fmla="val 42857"/>
              <a:gd name="adj2" fmla="val 50000"/>
            </a:avLst>
          </a:prstGeom>
          <a:solidFill>
            <a:srgbClr val="D5FFCB"/>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113" name="下矢印 112">
            <a:extLst>
              <a:ext uri="{FF2B5EF4-FFF2-40B4-BE49-F238E27FC236}">
                <a16:creationId xmlns:a16="http://schemas.microsoft.com/office/drawing/2014/main" id="{50402D7C-E878-3AF3-E95D-F20D2CD29847}"/>
              </a:ext>
            </a:extLst>
          </p:cNvPr>
          <p:cNvSpPr/>
          <p:nvPr/>
        </p:nvSpPr>
        <p:spPr>
          <a:xfrm>
            <a:off x="8401541" y="3544186"/>
            <a:ext cx="350718" cy="279558"/>
          </a:xfrm>
          <a:prstGeom prst="downArrow">
            <a:avLst>
              <a:gd name="adj1" fmla="val 42857"/>
              <a:gd name="adj2" fmla="val 50000"/>
            </a:avLst>
          </a:prstGeom>
          <a:solidFill>
            <a:srgbClr val="E7EDFF"/>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grpSp>
        <p:nvGrpSpPr>
          <p:cNvPr id="2" name="グループ化 1">
            <a:extLst>
              <a:ext uri="{FF2B5EF4-FFF2-40B4-BE49-F238E27FC236}">
                <a16:creationId xmlns:a16="http://schemas.microsoft.com/office/drawing/2014/main" id="{6B3D1A28-FEDB-1F39-5F20-7B9B9CBCBCAD}"/>
              </a:ext>
            </a:extLst>
          </p:cNvPr>
          <p:cNvGrpSpPr/>
          <p:nvPr/>
        </p:nvGrpSpPr>
        <p:grpSpPr>
          <a:xfrm>
            <a:off x="518071" y="68519"/>
            <a:ext cx="4577492" cy="570074"/>
            <a:chOff x="137069" y="68519"/>
            <a:chExt cx="3348972" cy="583976"/>
          </a:xfrm>
        </p:grpSpPr>
        <p:sp>
          <p:nvSpPr>
            <p:cNvPr id="3" name="横巻き 2">
              <a:extLst>
                <a:ext uri="{FF2B5EF4-FFF2-40B4-BE49-F238E27FC236}">
                  <a16:creationId xmlns:a16="http://schemas.microsoft.com/office/drawing/2014/main" id="{2F7C5712-3C57-A46A-2002-8F9E0D277301}"/>
                </a:ext>
              </a:extLst>
            </p:cNvPr>
            <p:cNvSpPr/>
            <p:nvPr/>
          </p:nvSpPr>
          <p:spPr>
            <a:xfrm>
              <a:off x="137069" y="68519"/>
              <a:ext cx="3348972" cy="583976"/>
            </a:xfrm>
            <a:prstGeom prst="horizontalScroll">
              <a:avLst/>
            </a:prstGeom>
            <a:solidFill>
              <a:srgbClr val="002060"/>
            </a:soli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457200">
                <a:defRPr/>
              </a:pPr>
              <a:endParaRPr kumimoji="0" lang="ja-JP" altLang="en-US" sz="2000" kern="0" dirty="0">
                <a:ln w="0"/>
                <a:solidFill>
                  <a:prstClr val="white"/>
                </a:solidFill>
                <a:effectLst>
                  <a:outerShdw blurRad="38100" dist="19050" dir="2700000" algn="tl"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3C994E34-05C0-111F-5DDC-5A2A1013F8C9}"/>
                </a:ext>
              </a:extLst>
            </p:cNvPr>
            <p:cNvSpPr/>
            <p:nvPr/>
          </p:nvSpPr>
          <p:spPr>
            <a:xfrm>
              <a:off x="187731" y="217279"/>
              <a:ext cx="3241997" cy="378339"/>
            </a:xfrm>
            <a:prstGeom prst="rect">
              <a:avLst/>
            </a:prstGeom>
            <a:noFill/>
          </p:spPr>
          <p:txBody>
            <a:bodyPr wrap="square" lIns="91440" tIns="45720" rIns="91440" bIns="45720">
              <a:spAutoFit/>
            </a:bodyPr>
            <a:lstStyle/>
            <a:p>
              <a:pPr defTabSz="457200"/>
              <a:r>
                <a:rPr kumimoji="0" lang="ja-JP" altLang="en-US" b="1" dirty="0">
                  <a:ln w="0"/>
                  <a:solidFill>
                    <a:prstClr val="white"/>
                  </a:solidFill>
                  <a:latin typeface="Meiryo" panose="020B0604030504040204" pitchFamily="34" charset="-128"/>
                  <a:ea typeface="Meiryo" panose="020B0604030504040204" pitchFamily="34" charset="-128"/>
                </a:rPr>
                <a:t>各指針及び要領と発達支援ガイドライン</a:t>
              </a:r>
            </a:p>
          </p:txBody>
        </p:sp>
      </p:grpSp>
      <p:grpSp>
        <p:nvGrpSpPr>
          <p:cNvPr id="9" name="グループ化 8">
            <a:extLst>
              <a:ext uri="{FF2B5EF4-FFF2-40B4-BE49-F238E27FC236}">
                <a16:creationId xmlns:a16="http://schemas.microsoft.com/office/drawing/2014/main" id="{61E9D1B0-CA34-A072-0974-22C287164462}"/>
              </a:ext>
            </a:extLst>
          </p:cNvPr>
          <p:cNvGrpSpPr/>
          <p:nvPr/>
        </p:nvGrpSpPr>
        <p:grpSpPr>
          <a:xfrm>
            <a:off x="4868530" y="3858497"/>
            <a:ext cx="4402867" cy="395919"/>
            <a:chOff x="4483289" y="5197639"/>
            <a:chExt cx="4011499" cy="327078"/>
          </a:xfrm>
          <a:solidFill>
            <a:srgbClr val="FFFF00"/>
          </a:solidFill>
        </p:grpSpPr>
        <p:sp>
          <p:nvSpPr>
            <p:cNvPr id="8" name="正方形/長方形 7">
              <a:extLst>
                <a:ext uri="{FF2B5EF4-FFF2-40B4-BE49-F238E27FC236}">
                  <a16:creationId xmlns:a16="http://schemas.microsoft.com/office/drawing/2014/main" id="{02F2A3F7-2D86-3594-D073-E47152FA61E9}"/>
                </a:ext>
              </a:extLst>
            </p:cNvPr>
            <p:cNvSpPr/>
            <p:nvPr/>
          </p:nvSpPr>
          <p:spPr>
            <a:xfrm>
              <a:off x="4483289" y="5197639"/>
              <a:ext cx="4011499" cy="327078"/>
            </a:xfrm>
            <a:prstGeom prst="rect">
              <a:avLst/>
            </a:prstGeom>
            <a:grp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0036ED9C-A655-4961-060B-BF7174F435BF}"/>
                </a:ext>
              </a:extLst>
            </p:cNvPr>
            <p:cNvSpPr txBox="1"/>
            <p:nvPr/>
          </p:nvSpPr>
          <p:spPr>
            <a:xfrm>
              <a:off x="4636235" y="5234819"/>
              <a:ext cx="3576043" cy="254262"/>
            </a:xfrm>
            <a:prstGeom prst="rect">
              <a:avLst/>
            </a:prstGeom>
            <a:grpFill/>
          </p:spPr>
          <p:txBody>
            <a:bodyPr wrap="square" rtlCol="0">
              <a:spAutoFit/>
            </a:bodyPr>
            <a:lstStyle/>
            <a:p>
              <a:pPr defTabSz="457200">
                <a:defRPr/>
              </a:pPr>
              <a:r>
                <a:rPr lang="ja-JP" altLang="en-US" sz="1400" b="1" dirty="0">
                  <a:solidFill>
                    <a:prstClr val="black"/>
                  </a:solidFill>
                  <a:latin typeface="Meiryo" panose="020B0604030504040204" pitchFamily="34" charset="-128"/>
                  <a:ea typeface="Meiryo" panose="020B0604030504040204" pitchFamily="34" charset="-128"/>
                </a:rPr>
                <a:t>こどもを総合的にとらえ、支援する視点として</a:t>
              </a:r>
              <a:endParaRPr lang="en-US" altLang="ja-JP" sz="1600" b="1" dirty="0">
                <a:solidFill>
                  <a:prstClr val="black"/>
                </a:solidFill>
                <a:latin typeface="Meiryo" panose="020B0604030504040204" pitchFamily="34" charset="-128"/>
                <a:ea typeface="Meiryo" panose="020B0604030504040204" pitchFamily="34" charset="-128"/>
              </a:endParaRPr>
            </a:p>
          </p:txBody>
        </p:sp>
      </p:grpSp>
      <p:grpSp>
        <p:nvGrpSpPr>
          <p:cNvPr id="14" name="グループ化 13">
            <a:extLst>
              <a:ext uri="{FF2B5EF4-FFF2-40B4-BE49-F238E27FC236}">
                <a16:creationId xmlns:a16="http://schemas.microsoft.com/office/drawing/2014/main" id="{4AEEDB5F-AFE8-4091-027F-7F062E5825A8}"/>
              </a:ext>
            </a:extLst>
          </p:cNvPr>
          <p:cNvGrpSpPr/>
          <p:nvPr/>
        </p:nvGrpSpPr>
        <p:grpSpPr>
          <a:xfrm>
            <a:off x="4608174" y="4254412"/>
            <a:ext cx="4741307" cy="1249990"/>
            <a:chOff x="4239699" y="5570512"/>
            <a:chExt cx="4741307" cy="1249990"/>
          </a:xfrm>
        </p:grpSpPr>
        <p:grpSp>
          <p:nvGrpSpPr>
            <p:cNvPr id="10" name="グループ化 9">
              <a:extLst>
                <a:ext uri="{FF2B5EF4-FFF2-40B4-BE49-F238E27FC236}">
                  <a16:creationId xmlns:a16="http://schemas.microsoft.com/office/drawing/2014/main" id="{DCFF5A95-CAE3-3BCF-EDC8-5F40BAD2E640}"/>
                </a:ext>
              </a:extLst>
            </p:cNvPr>
            <p:cNvGrpSpPr/>
            <p:nvPr/>
          </p:nvGrpSpPr>
          <p:grpSpPr>
            <a:xfrm>
              <a:off x="4416154" y="5948933"/>
              <a:ext cx="4564852" cy="871569"/>
              <a:chOff x="4562889" y="5662568"/>
              <a:chExt cx="4564852" cy="871569"/>
            </a:xfrm>
          </p:grpSpPr>
          <p:sp>
            <p:nvSpPr>
              <p:cNvPr id="106" name="正方形/長方形 105">
                <a:extLst>
                  <a:ext uri="{FF2B5EF4-FFF2-40B4-BE49-F238E27FC236}">
                    <a16:creationId xmlns:a16="http://schemas.microsoft.com/office/drawing/2014/main" id="{11527713-68DD-F921-54FB-6AD918069196}"/>
                  </a:ext>
                </a:extLst>
              </p:cNvPr>
              <p:cNvSpPr/>
              <p:nvPr/>
            </p:nvSpPr>
            <p:spPr>
              <a:xfrm>
                <a:off x="4640501" y="5662568"/>
                <a:ext cx="4409628" cy="871569"/>
              </a:xfrm>
              <a:prstGeom prst="rect">
                <a:avLst/>
              </a:prstGeom>
              <a:solidFill>
                <a:schemeClr val="accent2">
                  <a:lumMod val="60000"/>
                  <a:lumOff val="40000"/>
                </a:schemeClr>
              </a:solid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107" name="テキスト ボックス 106">
                <a:extLst>
                  <a:ext uri="{FF2B5EF4-FFF2-40B4-BE49-F238E27FC236}">
                    <a16:creationId xmlns:a16="http://schemas.microsoft.com/office/drawing/2014/main" id="{B533F5F9-121A-BAD0-56B8-4630F819D301}"/>
                  </a:ext>
                </a:extLst>
              </p:cNvPr>
              <p:cNvSpPr txBox="1"/>
              <p:nvPr/>
            </p:nvSpPr>
            <p:spPr>
              <a:xfrm>
                <a:off x="4562889" y="5682623"/>
                <a:ext cx="4564852" cy="830997"/>
              </a:xfrm>
              <a:prstGeom prst="rect">
                <a:avLst/>
              </a:prstGeom>
              <a:noFill/>
            </p:spPr>
            <p:txBody>
              <a:bodyPr wrap="square" rtlCol="0">
                <a:spAutoFit/>
              </a:bodyPr>
              <a:lstStyle/>
              <a:p>
                <a:pPr algn="ctr" defTabSz="457200">
                  <a:defRPr/>
                </a:pPr>
                <a:r>
                  <a:rPr lang="ja-JP" altLang="en-US" sz="1600" b="1" dirty="0">
                    <a:solidFill>
                      <a:prstClr val="black"/>
                    </a:solidFill>
                    <a:latin typeface="Meiryo" panose="020B0604030504040204" pitchFamily="34" charset="-128"/>
                    <a:ea typeface="Meiryo" panose="020B0604030504040204" pitchFamily="34" charset="-128"/>
                  </a:rPr>
                  <a:t>「健康・生活」「運動・感覚」</a:t>
                </a:r>
                <a:endParaRPr lang="en-US" altLang="ja-JP" sz="1600" b="1" dirty="0">
                  <a:solidFill>
                    <a:prstClr val="black"/>
                  </a:solidFill>
                  <a:latin typeface="Meiryo" panose="020B0604030504040204" pitchFamily="34" charset="-128"/>
                  <a:ea typeface="Meiryo" panose="020B0604030504040204" pitchFamily="34" charset="-128"/>
                </a:endParaRPr>
              </a:p>
              <a:p>
                <a:pPr algn="ctr" defTabSz="457200">
                  <a:defRPr/>
                </a:pPr>
                <a:r>
                  <a:rPr lang="ja-JP" altLang="en-US" sz="1600" b="1" dirty="0">
                    <a:solidFill>
                      <a:prstClr val="black"/>
                    </a:solidFill>
                    <a:latin typeface="Meiryo" panose="020B0604030504040204" pitchFamily="34" charset="-128"/>
                    <a:ea typeface="Meiryo" panose="020B0604030504040204" pitchFamily="34" charset="-128"/>
                  </a:rPr>
                  <a:t>「認知・行動」「言語・コミュニケーション」</a:t>
                </a:r>
                <a:endParaRPr lang="en-US" altLang="ja-JP" sz="1600" b="1" dirty="0">
                  <a:solidFill>
                    <a:prstClr val="black"/>
                  </a:solidFill>
                  <a:latin typeface="Meiryo" panose="020B0604030504040204" pitchFamily="34" charset="-128"/>
                  <a:ea typeface="Meiryo" panose="020B0604030504040204" pitchFamily="34" charset="-128"/>
                </a:endParaRPr>
              </a:p>
              <a:p>
                <a:pPr algn="ctr" defTabSz="457200">
                  <a:defRPr/>
                </a:pPr>
                <a:r>
                  <a:rPr lang="ja-JP" altLang="en-US" sz="1600" b="1" dirty="0">
                    <a:solidFill>
                      <a:prstClr val="black"/>
                    </a:solidFill>
                    <a:latin typeface="Meiryo" panose="020B0604030504040204" pitchFamily="34" charset="-128"/>
                    <a:ea typeface="Meiryo" panose="020B0604030504040204" pitchFamily="34" charset="-128"/>
                  </a:rPr>
                  <a:t>「人間関係・社会性」</a:t>
                </a:r>
                <a:endParaRPr lang="en-US" altLang="ja-JP" sz="1600" b="1" dirty="0">
                  <a:solidFill>
                    <a:prstClr val="black"/>
                  </a:solidFill>
                  <a:latin typeface="Meiryo" panose="020B0604030504040204" pitchFamily="34" charset="-128"/>
                  <a:ea typeface="Meiryo" panose="020B0604030504040204" pitchFamily="34" charset="-128"/>
                </a:endParaRPr>
              </a:p>
            </p:txBody>
          </p:sp>
        </p:grpSp>
        <p:grpSp>
          <p:nvGrpSpPr>
            <p:cNvPr id="116" name="グループ化 115">
              <a:extLst>
                <a:ext uri="{FF2B5EF4-FFF2-40B4-BE49-F238E27FC236}">
                  <a16:creationId xmlns:a16="http://schemas.microsoft.com/office/drawing/2014/main" id="{2505AA98-625E-A42E-3AA0-2973E02BD956}"/>
                </a:ext>
              </a:extLst>
            </p:cNvPr>
            <p:cNvGrpSpPr/>
            <p:nvPr/>
          </p:nvGrpSpPr>
          <p:grpSpPr>
            <a:xfrm>
              <a:off x="4239699" y="5570512"/>
              <a:ext cx="4671354" cy="459853"/>
              <a:chOff x="4453706" y="4862147"/>
              <a:chExt cx="4671354" cy="459853"/>
            </a:xfrm>
          </p:grpSpPr>
          <p:sp>
            <p:nvSpPr>
              <p:cNvPr id="93" name="角丸四角形 92">
                <a:extLst>
                  <a:ext uri="{FF2B5EF4-FFF2-40B4-BE49-F238E27FC236}">
                    <a16:creationId xmlns:a16="http://schemas.microsoft.com/office/drawing/2014/main" id="{16617195-508A-800E-BD41-535711BC7C5E}"/>
                  </a:ext>
                </a:extLst>
              </p:cNvPr>
              <p:cNvSpPr/>
              <p:nvPr/>
            </p:nvSpPr>
            <p:spPr>
              <a:xfrm>
                <a:off x="4715433" y="4862568"/>
                <a:ext cx="4409627" cy="352513"/>
              </a:xfrm>
              <a:prstGeom prst="roundRect">
                <a:avLst/>
              </a:prstGeom>
              <a:blipFill>
                <a:blip r:embed="rId4"/>
                <a:tile tx="0" ty="0" sx="100000" sy="100000" flip="none" algn="tl"/>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94" name="テキスト ボックス 93">
                <a:extLst>
                  <a:ext uri="{FF2B5EF4-FFF2-40B4-BE49-F238E27FC236}">
                    <a16:creationId xmlns:a16="http://schemas.microsoft.com/office/drawing/2014/main" id="{3C86C74C-969F-554E-9B83-B8AD9DFC81B2}"/>
                  </a:ext>
                </a:extLst>
              </p:cNvPr>
              <p:cNvSpPr txBox="1"/>
              <p:nvPr/>
            </p:nvSpPr>
            <p:spPr>
              <a:xfrm>
                <a:off x="4453706" y="4862147"/>
                <a:ext cx="4663695" cy="459853"/>
              </a:xfrm>
              <a:prstGeom prst="rect">
                <a:avLst/>
              </a:prstGeom>
              <a:noFill/>
            </p:spPr>
            <p:txBody>
              <a:bodyPr wrap="square" rtlCol="0">
                <a:spAutoFit/>
              </a:bodyPr>
              <a:lstStyle/>
              <a:p>
                <a:pPr algn="ctr" defTabSz="457200">
                  <a:defRPr/>
                </a:pPr>
                <a:r>
                  <a:rPr lang="ja-JP" altLang="en-US" sz="2400" b="1" dirty="0">
                    <a:solidFill>
                      <a:srgbClr val="FF0000"/>
                    </a:solidFill>
                    <a:latin typeface="Meiryo" panose="020B0604030504040204" pitchFamily="34" charset="-128"/>
                    <a:ea typeface="Meiryo" panose="020B0604030504040204" pitchFamily="34" charset="-128"/>
                  </a:rPr>
                  <a:t>「発達支援」の５領域</a:t>
                </a:r>
                <a:endParaRPr lang="ja-JP" altLang="en-US" sz="2400" b="1" dirty="0">
                  <a:solidFill>
                    <a:srgbClr val="2422FF"/>
                  </a:solidFill>
                  <a:latin typeface="Meiryo" panose="020B0604030504040204" pitchFamily="34" charset="-128"/>
                  <a:ea typeface="Meiryo" panose="020B0604030504040204" pitchFamily="34" charset="-128"/>
                </a:endParaRPr>
              </a:p>
            </p:txBody>
          </p:sp>
        </p:grpSp>
      </p:grpSp>
      <p:sp>
        <p:nvSpPr>
          <p:cNvPr id="19" name="楕円 18">
            <a:extLst>
              <a:ext uri="{FF2B5EF4-FFF2-40B4-BE49-F238E27FC236}">
                <a16:creationId xmlns:a16="http://schemas.microsoft.com/office/drawing/2014/main" id="{C0F30501-9D85-E09B-C4B4-DFAD14165DD4}"/>
              </a:ext>
            </a:extLst>
          </p:cNvPr>
          <p:cNvSpPr/>
          <p:nvPr/>
        </p:nvSpPr>
        <p:spPr>
          <a:xfrm>
            <a:off x="5499480" y="5602842"/>
            <a:ext cx="3222885" cy="348161"/>
          </a:xfrm>
          <a:prstGeom prst="ellipse">
            <a:avLst/>
          </a:prstGeom>
          <a:solidFill>
            <a:srgbClr val="FFCC00"/>
          </a:solidFill>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dirty="0">
                <a:solidFill>
                  <a:prstClr val="black"/>
                </a:solidFill>
                <a:latin typeface="Calibri"/>
                <a:ea typeface="ＭＳ Ｐゴシック" panose="020B0600070205080204" pitchFamily="50" charset="-128"/>
              </a:rPr>
              <a:t>個別支援計画の作成</a:t>
            </a:r>
          </a:p>
        </p:txBody>
      </p:sp>
      <p:sp>
        <p:nvSpPr>
          <p:cNvPr id="20" name="楕円 19">
            <a:extLst>
              <a:ext uri="{FF2B5EF4-FFF2-40B4-BE49-F238E27FC236}">
                <a16:creationId xmlns:a16="http://schemas.microsoft.com/office/drawing/2014/main" id="{B9AC4CD0-F516-6D89-5B77-BAE855779B59}"/>
              </a:ext>
            </a:extLst>
          </p:cNvPr>
          <p:cNvSpPr/>
          <p:nvPr/>
        </p:nvSpPr>
        <p:spPr>
          <a:xfrm>
            <a:off x="5157123" y="5982188"/>
            <a:ext cx="3907597" cy="380471"/>
          </a:xfrm>
          <a:prstGeom prst="ellipse">
            <a:avLst/>
          </a:prstGeom>
          <a:solidFill>
            <a:srgbClr val="FF6600"/>
          </a:solidFill>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dirty="0">
                <a:solidFill>
                  <a:prstClr val="white"/>
                </a:solidFill>
                <a:latin typeface="Calibri"/>
                <a:ea typeface="ＭＳ Ｐゴシック" panose="020B0600070205080204" pitchFamily="50" charset="-128"/>
              </a:rPr>
              <a:t>支援計画に基づいた支援</a:t>
            </a:r>
          </a:p>
        </p:txBody>
      </p:sp>
      <p:sp>
        <p:nvSpPr>
          <p:cNvPr id="114" name="正方形/長方形 113">
            <a:extLst>
              <a:ext uri="{FF2B5EF4-FFF2-40B4-BE49-F238E27FC236}">
                <a16:creationId xmlns:a16="http://schemas.microsoft.com/office/drawing/2014/main" id="{511EF94F-972F-8A62-56A1-D214D887FA3A}"/>
              </a:ext>
            </a:extLst>
          </p:cNvPr>
          <p:cNvSpPr/>
          <p:nvPr/>
        </p:nvSpPr>
        <p:spPr>
          <a:xfrm>
            <a:off x="2032704" y="6484036"/>
            <a:ext cx="5140843" cy="461665"/>
          </a:xfrm>
          <a:prstGeom prst="rect">
            <a:avLst/>
          </a:prstGeom>
          <a:noFill/>
        </p:spPr>
        <p:txBody>
          <a:bodyPr wrap="square" lIns="91440" tIns="45720" rIns="91440" bIns="45720">
            <a:spAutoFit/>
          </a:bodyPr>
          <a:lstStyle/>
          <a:p>
            <a:pPr algn="ctr" defTabSz="457200">
              <a:defRPr/>
            </a:pPr>
            <a:r>
              <a:rPr kumimoji="0" lang="ja-JP" altLang="en-US" sz="2400" b="1" dirty="0">
                <a:ln w="10160">
                  <a:solidFill>
                    <a:srgbClr val="0A12FF"/>
                  </a:solidFill>
                  <a:prstDash val="solid"/>
                </a:ln>
                <a:solidFill>
                  <a:prstClr val="white"/>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「５領域」という</a:t>
            </a:r>
            <a:r>
              <a:rPr kumimoji="0" lang="ja-JP" altLang="en-US" sz="2400" b="1" dirty="0">
                <a:ln w="10160">
                  <a:solidFill>
                    <a:srgbClr val="0A12FF"/>
                  </a:solidFill>
                  <a:prstDash val="solid"/>
                </a:ln>
                <a:solidFill>
                  <a:srgbClr val="FF0000"/>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表現</a:t>
            </a:r>
            <a:r>
              <a:rPr kumimoji="0" lang="ja-JP" altLang="en-US" sz="2400" b="1" dirty="0">
                <a:ln w="10160">
                  <a:solidFill>
                    <a:srgbClr val="0A12FF"/>
                  </a:solidFill>
                  <a:prstDash val="solid"/>
                </a:ln>
                <a:solidFill>
                  <a:prstClr val="white"/>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は同じ</a:t>
            </a:r>
          </a:p>
        </p:txBody>
      </p:sp>
      <p:cxnSp>
        <p:nvCxnSpPr>
          <p:cNvPr id="91" name="直線コネクタ 90">
            <a:extLst>
              <a:ext uri="{FF2B5EF4-FFF2-40B4-BE49-F238E27FC236}">
                <a16:creationId xmlns:a16="http://schemas.microsoft.com/office/drawing/2014/main" id="{8FB8715D-9F1A-58DF-C46A-75FDEA293E1F}"/>
              </a:ext>
            </a:extLst>
          </p:cNvPr>
          <p:cNvCxnSpPr>
            <a:cxnSpLocks/>
          </p:cNvCxnSpPr>
          <p:nvPr/>
        </p:nvCxnSpPr>
        <p:spPr>
          <a:xfrm>
            <a:off x="4715005" y="722884"/>
            <a:ext cx="0" cy="5806447"/>
          </a:xfrm>
          <a:prstGeom prst="line">
            <a:avLst/>
          </a:prstGeom>
          <a:ln w="57150">
            <a:solidFill>
              <a:srgbClr val="0A12FF"/>
            </a:solidFill>
            <a:prstDash val="sysDot"/>
          </a:ln>
        </p:spPr>
        <p:style>
          <a:lnRef idx="1">
            <a:schemeClr val="accent1"/>
          </a:lnRef>
          <a:fillRef idx="0">
            <a:schemeClr val="accent1"/>
          </a:fillRef>
          <a:effectRef idx="0">
            <a:schemeClr val="accent1"/>
          </a:effectRef>
          <a:fontRef idx="minor">
            <a:schemeClr val="tx1"/>
          </a:fontRef>
        </p:style>
      </p:cxnSp>
      <p:sp>
        <p:nvSpPr>
          <p:cNvPr id="23" name="下矢印 108">
            <a:extLst>
              <a:ext uri="{FF2B5EF4-FFF2-40B4-BE49-F238E27FC236}">
                <a16:creationId xmlns:a16="http://schemas.microsoft.com/office/drawing/2014/main" id="{D51430C0-90C0-9499-2A4C-6315F367FA82}"/>
              </a:ext>
            </a:extLst>
          </p:cNvPr>
          <p:cNvSpPr/>
          <p:nvPr/>
        </p:nvSpPr>
        <p:spPr>
          <a:xfrm>
            <a:off x="1159668" y="3544185"/>
            <a:ext cx="420898" cy="2404073"/>
          </a:xfrm>
          <a:prstGeom prst="downArrow">
            <a:avLst>
              <a:gd name="adj1" fmla="val 42857"/>
              <a:gd name="adj2" fmla="val 50000"/>
            </a:avLst>
          </a:prstGeom>
          <a:solidFill>
            <a:srgbClr val="FFE3FC"/>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24" name="下矢印 109">
            <a:extLst>
              <a:ext uri="{FF2B5EF4-FFF2-40B4-BE49-F238E27FC236}">
                <a16:creationId xmlns:a16="http://schemas.microsoft.com/office/drawing/2014/main" id="{4F55AE82-330C-F368-8122-888CA2CB120E}"/>
              </a:ext>
            </a:extLst>
          </p:cNvPr>
          <p:cNvSpPr/>
          <p:nvPr/>
        </p:nvSpPr>
        <p:spPr>
          <a:xfrm>
            <a:off x="3485227" y="3531660"/>
            <a:ext cx="420898" cy="2393833"/>
          </a:xfrm>
          <a:prstGeom prst="downArrow">
            <a:avLst>
              <a:gd name="adj1" fmla="val 42857"/>
              <a:gd name="adj2" fmla="val 50000"/>
            </a:avLst>
          </a:prstGeom>
          <a:solidFill>
            <a:srgbClr val="C4FFFB"/>
          </a:solidFill>
          <a:ln w="28575">
            <a:solidFill>
              <a:srgbClr val="0A12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32" name="下矢印 110">
            <a:extLst>
              <a:ext uri="{FF2B5EF4-FFF2-40B4-BE49-F238E27FC236}">
                <a16:creationId xmlns:a16="http://schemas.microsoft.com/office/drawing/2014/main" id="{26AA5922-677B-DA9B-1157-11EB3B797D78}"/>
              </a:ext>
            </a:extLst>
          </p:cNvPr>
          <p:cNvSpPr/>
          <p:nvPr/>
        </p:nvSpPr>
        <p:spPr>
          <a:xfrm>
            <a:off x="2305516" y="3546373"/>
            <a:ext cx="420898" cy="2374959"/>
          </a:xfrm>
          <a:prstGeom prst="downArrow">
            <a:avLst>
              <a:gd name="adj1" fmla="val 42857"/>
              <a:gd name="adj2" fmla="val 50000"/>
            </a:avLst>
          </a:prstGeom>
          <a:solidFill>
            <a:srgbClr val="FFFEB9"/>
          </a:solid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grpSp>
        <p:nvGrpSpPr>
          <p:cNvPr id="35" name="グループ化 34">
            <a:extLst>
              <a:ext uri="{FF2B5EF4-FFF2-40B4-BE49-F238E27FC236}">
                <a16:creationId xmlns:a16="http://schemas.microsoft.com/office/drawing/2014/main" id="{53557CF6-48BB-B648-31FB-506E7F2CA8C9}"/>
              </a:ext>
            </a:extLst>
          </p:cNvPr>
          <p:cNvGrpSpPr/>
          <p:nvPr/>
        </p:nvGrpSpPr>
        <p:grpSpPr>
          <a:xfrm>
            <a:off x="925196" y="5893831"/>
            <a:ext cx="3068033" cy="677992"/>
            <a:chOff x="517644" y="4929758"/>
            <a:chExt cx="4142038" cy="750437"/>
          </a:xfrm>
        </p:grpSpPr>
        <p:sp>
          <p:nvSpPr>
            <p:cNvPr id="36" name="正方形/長方形 35">
              <a:extLst>
                <a:ext uri="{FF2B5EF4-FFF2-40B4-BE49-F238E27FC236}">
                  <a16:creationId xmlns:a16="http://schemas.microsoft.com/office/drawing/2014/main" id="{FEDA03DB-7B94-DC5C-2565-10974E686A10}"/>
                </a:ext>
              </a:extLst>
            </p:cNvPr>
            <p:cNvSpPr/>
            <p:nvPr/>
          </p:nvSpPr>
          <p:spPr>
            <a:xfrm>
              <a:off x="517644" y="4929758"/>
              <a:ext cx="4142038" cy="646331"/>
            </a:xfrm>
            <a:prstGeom prst="rect">
              <a:avLst/>
            </a:prstGeom>
            <a:solidFill>
              <a:schemeClr val="accent2">
                <a:lumMod val="20000"/>
                <a:lumOff val="80000"/>
              </a:schemeClr>
            </a:solid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37" name="テキスト ボックス 36">
              <a:extLst>
                <a:ext uri="{FF2B5EF4-FFF2-40B4-BE49-F238E27FC236}">
                  <a16:creationId xmlns:a16="http://schemas.microsoft.com/office/drawing/2014/main" id="{44F08DDD-54C8-90CF-FE3F-242BC940C8DF}"/>
                </a:ext>
              </a:extLst>
            </p:cNvPr>
            <p:cNvSpPr txBox="1"/>
            <p:nvPr/>
          </p:nvSpPr>
          <p:spPr>
            <a:xfrm>
              <a:off x="517644" y="4964802"/>
              <a:ext cx="4142038" cy="715393"/>
            </a:xfrm>
            <a:prstGeom prst="rect">
              <a:avLst/>
            </a:prstGeom>
            <a:noFill/>
          </p:spPr>
          <p:txBody>
            <a:bodyPr wrap="square">
              <a:spAutoFit/>
            </a:bodyPr>
            <a:lstStyle/>
            <a:p>
              <a:pPr defTabSz="457200">
                <a:defRPr/>
              </a:pPr>
              <a:r>
                <a:rPr kumimoji="0" lang="ja-JP" altLang="ja-JP" b="1" dirty="0">
                  <a:solidFill>
                    <a:prstClr val="black"/>
                  </a:solidFill>
                  <a:latin typeface="Meiryo" panose="020B0604030504040204" pitchFamily="34" charset="-128"/>
                  <a:ea typeface="Meiryo" panose="020B0604030504040204" pitchFamily="34" charset="-128"/>
                  <a:cs typeface="ＭＳ Ｐゴシック" panose="020B0600070205080204" pitchFamily="34" charset="-128"/>
                </a:rPr>
                <a:t>幼児期の終わりまでに</a:t>
              </a:r>
              <a:endParaRPr kumimoji="0" lang="en-US" altLang="ja-JP" b="1" dirty="0">
                <a:solidFill>
                  <a:prstClr val="black"/>
                </a:solidFill>
                <a:latin typeface="Meiryo" panose="020B0604030504040204" pitchFamily="34" charset="-128"/>
                <a:ea typeface="Meiryo" panose="020B0604030504040204" pitchFamily="34" charset="-128"/>
                <a:cs typeface="ＭＳ Ｐゴシック" panose="020B0600070205080204" pitchFamily="34" charset="-128"/>
              </a:endParaRPr>
            </a:p>
            <a:p>
              <a:pPr defTabSz="457200">
                <a:defRPr/>
              </a:pPr>
              <a:r>
                <a:rPr kumimoji="0" lang="ja-JP" altLang="en-US" b="1" dirty="0">
                  <a:solidFill>
                    <a:prstClr val="black"/>
                  </a:solidFill>
                  <a:latin typeface="Meiryo" panose="020B0604030504040204" pitchFamily="34" charset="-128"/>
                  <a:ea typeface="Meiryo" panose="020B0604030504040204" pitchFamily="34" charset="-128"/>
                  <a:cs typeface="ＭＳ Ｐゴシック" panose="020B0600070205080204" pitchFamily="34" charset="-128"/>
                </a:rPr>
                <a:t>　　　　　</a:t>
              </a:r>
              <a:r>
                <a:rPr kumimoji="0" lang="ja-JP" altLang="ja-JP" b="1" dirty="0">
                  <a:solidFill>
                    <a:prstClr val="black"/>
                  </a:solidFill>
                  <a:latin typeface="Meiryo" panose="020B0604030504040204" pitchFamily="34" charset="-128"/>
                  <a:ea typeface="Meiryo" panose="020B0604030504040204" pitchFamily="34" charset="-128"/>
                  <a:cs typeface="ＭＳ Ｐゴシック" panose="020B0600070205080204" pitchFamily="34" charset="-128"/>
                </a:rPr>
                <a:t>育ってほしい姿</a:t>
              </a:r>
              <a:endParaRPr kumimoji="0" lang="ja-JP" altLang="en-US" b="1" dirty="0">
                <a:solidFill>
                  <a:prstClr val="black"/>
                </a:solidFill>
                <a:latin typeface="Meiryo" panose="020B0604030504040204" pitchFamily="34" charset="-128"/>
                <a:ea typeface="Meiryo" panose="020B0604030504040204" pitchFamily="34" charset="-128"/>
              </a:endParaRPr>
            </a:p>
          </p:txBody>
        </p:sp>
      </p:grpSp>
      <p:grpSp>
        <p:nvGrpSpPr>
          <p:cNvPr id="38" name="グループ化 37">
            <a:extLst>
              <a:ext uri="{FF2B5EF4-FFF2-40B4-BE49-F238E27FC236}">
                <a16:creationId xmlns:a16="http://schemas.microsoft.com/office/drawing/2014/main" id="{A9F4C168-927B-B06B-5772-21605B229BE4}"/>
              </a:ext>
            </a:extLst>
          </p:cNvPr>
          <p:cNvGrpSpPr/>
          <p:nvPr/>
        </p:nvGrpSpPr>
        <p:grpSpPr>
          <a:xfrm>
            <a:off x="663067" y="4415479"/>
            <a:ext cx="3655378" cy="1265461"/>
            <a:chOff x="319941" y="5145707"/>
            <a:chExt cx="3655378" cy="1265461"/>
          </a:xfrm>
        </p:grpSpPr>
        <p:grpSp>
          <p:nvGrpSpPr>
            <p:cNvPr id="39" name="グループ化 38">
              <a:extLst>
                <a:ext uri="{FF2B5EF4-FFF2-40B4-BE49-F238E27FC236}">
                  <a16:creationId xmlns:a16="http://schemas.microsoft.com/office/drawing/2014/main" id="{556C4A8C-0ECD-E504-B175-CD6E3639961F}"/>
                </a:ext>
              </a:extLst>
            </p:cNvPr>
            <p:cNvGrpSpPr/>
            <p:nvPr/>
          </p:nvGrpSpPr>
          <p:grpSpPr>
            <a:xfrm>
              <a:off x="343122" y="5145707"/>
              <a:ext cx="3632197" cy="315584"/>
              <a:chOff x="4483290" y="5256264"/>
              <a:chExt cx="4409628" cy="296029"/>
            </a:xfrm>
          </p:grpSpPr>
          <p:sp>
            <p:nvSpPr>
              <p:cNvPr id="50" name="正方形/長方形 49">
                <a:extLst>
                  <a:ext uri="{FF2B5EF4-FFF2-40B4-BE49-F238E27FC236}">
                    <a16:creationId xmlns:a16="http://schemas.microsoft.com/office/drawing/2014/main" id="{91598430-A7EB-508D-7F58-C664CBAECB44}"/>
                  </a:ext>
                </a:extLst>
              </p:cNvPr>
              <p:cNvSpPr/>
              <p:nvPr/>
            </p:nvSpPr>
            <p:spPr>
              <a:xfrm>
                <a:off x="4483290" y="5256264"/>
                <a:ext cx="4409628" cy="289613"/>
              </a:xfrm>
              <a:prstGeom prst="rect">
                <a:avLst/>
              </a:prstGeom>
              <a:solidFill>
                <a:schemeClr val="accent2">
                  <a:lumMod val="20000"/>
                  <a:lumOff val="80000"/>
                </a:schemeClr>
              </a:solid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51" name="テキスト ボックス 50">
                <a:extLst>
                  <a:ext uri="{FF2B5EF4-FFF2-40B4-BE49-F238E27FC236}">
                    <a16:creationId xmlns:a16="http://schemas.microsoft.com/office/drawing/2014/main" id="{094B0788-9EC3-C6D4-D528-C995DB77BF30}"/>
                  </a:ext>
                </a:extLst>
              </p:cNvPr>
              <p:cNvSpPr txBox="1"/>
              <p:nvPr/>
            </p:nvSpPr>
            <p:spPr>
              <a:xfrm>
                <a:off x="4543711" y="5263587"/>
                <a:ext cx="3951077" cy="288706"/>
              </a:xfrm>
              <a:prstGeom prst="rect">
                <a:avLst/>
              </a:prstGeom>
              <a:noFill/>
            </p:spPr>
            <p:txBody>
              <a:bodyPr wrap="square" rtlCol="0">
                <a:spAutoFit/>
              </a:bodyPr>
              <a:lstStyle/>
              <a:p>
                <a:pPr defTabSz="457200">
                  <a:defRPr/>
                </a:pPr>
                <a:r>
                  <a:rPr lang="ja-JP" altLang="en-US" sz="1400" b="1" dirty="0">
                    <a:solidFill>
                      <a:prstClr val="black"/>
                    </a:solidFill>
                    <a:latin typeface="Meiryo" panose="020B0604030504040204" pitchFamily="34" charset="-128"/>
                    <a:ea typeface="Meiryo" panose="020B0604030504040204" pitchFamily="34" charset="-128"/>
                  </a:rPr>
                  <a:t>こどもにかかわる内容の指標として</a:t>
                </a:r>
                <a:endParaRPr lang="en-US" altLang="ja-JP" sz="1600" b="1" dirty="0">
                  <a:solidFill>
                    <a:prstClr val="black"/>
                  </a:solidFill>
                  <a:latin typeface="Meiryo" panose="020B0604030504040204" pitchFamily="34" charset="-128"/>
                  <a:ea typeface="Meiryo" panose="020B0604030504040204" pitchFamily="34" charset="-128"/>
                </a:endParaRPr>
              </a:p>
            </p:txBody>
          </p:sp>
        </p:grpSp>
        <p:grpSp>
          <p:nvGrpSpPr>
            <p:cNvPr id="40" name="グループ化 39">
              <a:extLst>
                <a:ext uri="{FF2B5EF4-FFF2-40B4-BE49-F238E27FC236}">
                  <a16:creationId xmlns:a16="http://schemas.microsoft.com/office/drawing/2014/main" id="{7F1BABCC-8030-1C8E-9802-72A24CB1BFFA}"/>
                </a:ext>
              </a:extLst>
            </p:cNvPr>
            <p:cNvGrpSpPr/>
            <p:nvPr/>
          </p:nvGrpSpPr>
          <p:grpSpPr>
            <a:xfrm>
              <a:off x="319941" y="5448870"/>
              <a:ext cx="3655058" cy="962298"/>
              <a:chOff x="1412416" y="5749447"/>
              <a:chExt cx="3655058" cy="962298"/>
            </a:xfrm>
          </p:grpSpPr>
          <p:grpSp>
            <p:nvGrpSpPr>
              <p:cNvPr id="41" name="グループ化 40">
                <a:extLst>
                  <a:ext uri="{FF2B5EF4-FFF2-40B4-BE49-F238E27FC236}">
                    <a16:creationId xmlns:a16="http://schemas.microsoft.com/office/drawing/2014/main" id="{4C4C564E-8FF5-F336-0547-E75B5F19B2CA}"/>
                  </a:ext>
                </a:extLst>
              </p:cNvPr>
              <p:cNvGrpSpPr/>
              <p:nvPr/>
            </p:nvGrpSpPr>
            <p:grpSpPr>
              <a:xfrm>
                <a:off x="1418074" y="5749447"/>
                <a:ext cx="3649400" cy="928185"/>
                <a:chOff x="342802" y="5812514"/>
                <a:chExt cx="3649400" cy="928185"/>
              </a:xfrm>
            </p:grpSpPr>
            <p:sp>
              <p:nvSpPr>
                <p:cNvPr id="45" name="正方形/長方形 44">
                  <a:extLst>
                    <a:ext uri="{FF2B5EF4-FFF2-40B4-BE49-F238E27FC236}">
                      <a16:creationId xmlns:a16="http://schemas.microsoft.com/office/drawing/2014/main" id="{F3E1EA7F-8D8D-9012-42AF-541A803315C1}"/>
                    </a:ext>
                  </a:extLst>
                </p:cNvPr>
                <p:cNvSpPr/>
                <p:nvPr/>
              </p:nvSpPr>
              <p:spPr>
                <a:xfrm>
                  <a:off x="354346" y="6179525"/>
                  <a:ext cx="3637856" cy="561174"/>
                </a:xfrm>
                <a:prstGeom prst="rect">
                  <a:avLst/>
                </a:prstGeom>
                <a:solidFill>
                  <a:schemeClr val="accent2">
                    <a:lumMod val="20000"/>
                    <a:lumOff val="80000"/>
                  </a:schemeClr>
                </a:solid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grpSp>
              <p:nvGrpSpPr>
                <p:cNvPr id="46" name="グループ化 45">
                  <a:extLst>
                    <a:ext uri="{FF2B5EF4-FFF2-40B4-BE49-F238E27FC236}">
                      <a16:creationId xmlns:a16="http://schemas.microsoft.com/office/drawing/2014/main" id="{60AF5750-0337-0A67-F67C-F37E9B5BF960}"/>
                    </a:ext>
                  </a:extLst>
                </p:cNvPr>
                <p:cNvGrpSpPr/>
                <p:nvPr/>
              </p:nvGrpSpPr>
              <p:grpSpPr>
                <a:xfrm>
                  <a:off x="342802" y="5812514"/>
                  <a:ext cx="3647339" cy="473868"/>
                  <a:chOff x="344863" y="4864171"/>
                  <a:chExt cx="3647339" cy="473868"/>
                </a:xfrm>
              </p:grpSpPr>
              <p:sp>
                <p:nvSpPr>
                  <p:cNvPr id="47" name="角丸四角形 79">
                    <a:extLst>
                      <a:ext uri="{FF2B5EF4-FFF2-40B4-BE49-F238E27FC236}">
                        <a16:creationId xmlns:a16="http://schemas.microsoft.com/office/drawing/2014/main" id="{DB4F8136-EDCC-412C-D4A1-E107027A72E1}"/>
                      </a:ext>
                    </a:extLst>
                  </p:cNvPr>
                  <p:cNvSpPr/>
                  <p:nvPr/>
                </p:nvSpPr>
                <p:spPr>
                  <a:xfrm>
                    <a:off x="344863" y="4864171"/>
                    <a:ext cx="3647339" cy="374776"/>
                  </a:xfrm>
                  <a:prstGeom prst="roundRect">
                    <a:avLst/>
                  </a:prstGeom>
                  <a:blipFill>
                    <a:blip r:embed="rId4"/>
                    <a:tile tx="0" ty="0" sx="100000" sy="100000" flip="none" algn="tl"/>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endParaRPr lang="ja-JP" altLang="en-US">
                      <a:solidFill>
                        <a:prstClr val="white"/>
                      </a:solidFill>
                      <a:latin typeface="Calibri" panose="020F0502020204030204"/>
                      <a:ea typeface="游ゴシック" panose="020B0400000000000000" pitchFamily="50" charset="-128"/>
                    </a:endParaRPr>
                  </a:p>
                </p:txBody>
              </p:sp>
              <p:sp>
                <p:nvSpPr>
                  <p:cNvPr id="49" name="テキスト ボックス 48">
                    <a:extLst>
                      <a:ext uri="{FF2B5EF4-FFF2-40B4-BE49-F238E27FC236}">
                        <a16:creationId xmlns:a16="http://schemas.microsoft.com/office/drawing/2014/main" id="{5BF3460B-511F-26DA-5D01-D9AEEF40FDBB}"/>
                      </a:ext>
                    </a:extLst>
                  </p:cNvPr>
                  <p:cNvSpPr txBox="1"/>
                  <p:nvPr/>
                </p:nvSpPr>
                <p:spPr>
                  <a:xfrm>
                    <a:off x="351987" y="4876374"/>
                    <a:ext cx="3625074" cy="461665"/>
                  </a:xfrm>
                  <a:prstGeom prst="rect">
                    <a:avLst/>
                  </a:prstGeom>
                  <a:noFill/>
                </p:spPr>
                <p:txBody>
                  <a:bodyPr wrap="square" rtlCol="0">
                    <a:spAutoFit/>
                  </a:bodyPr>
                  <a:lstStyle/>
                  <a:p>
                    <a:pPr algn="ctr" defTabSz="457200"/>
                    <a:r>
                      <a:rPr lang="ja-JP" altLang="en-US" sz="2400" b="1" dirty="0">
                        <a:solidFill>
                          <a:srgbClr val="FF0000"/>
                        </a:solidFill>
                        <a:latin typeface="Meiryo" panose="020B0604030504040204" pitchFamily="34" charset="-128"/>
                        <a:ea typeface="Meiryo" panose="020B0604030504040204" pitchFamily="34" charset="-128"/>
                      </a:rPr>
                      <a:t>「保育」の５領域</a:t>
                    </a:r>
                  </a:p>
                </p:txBody>
              </p:sp>
            </p:grpSp>
          </p:grpSp>
          <p:sp>
            <p:nvSpPr>
              <p:cNvPr id="42" name="テキスト ボックス 41">
                <a:extLst>
                  <a:ext uri="{FF2B5EF4-FFF2-40B4-BE49-F238E27FC236}">
                    <a16:creationId xmlns:a16="http://schemas.microsoft.com/office/drawing/2014/main" id="{8AECA254-6183-7D44-7254-22FCC9D20D98}"/>
                  </a:ext>
                </a:extLst>
              </p:cNvPr>
              <p:cNvSpPr txBox="1"/>
              <p:nvPr/>
            </p:nvSpPr>
            <p:spPr>
              <a:xfrm>
                <a:off x="1412416" y="6188525"/>
                <a:ext cx="3637856" cy="523220"/>
              </a:xfrm>
              <a:prstGeom prst="rect">
                <a:avLst/>
              </a:prstGeom>
              <a:noFill/>
            </p:spPr>
            <p:txBody>
              <a:bodyPr wrap="square" rtlCol="0">
                <a:spAutoFit/>
              </a:bodyPr>
              <a:lstStyle/>
              <a:p>
                <a:pPr algn="ctr" defTabSz="457200">
                  <a:defRPr/>
                </a:pPr>
                <a:r>
                  <a:rPr lang="ja-JP" altLang="en-US" sz="1400" b="1" dirty="0">
                    <a:solidFill>
                      <a:prstClr val="black"/>
                    </a:solidFill>
                    <a:latin typeface="Meiryo" panose="020B0604030504040204" pitchFamily="34" charset="-128"/>
                    <a:ea typeface="Meiryo" panose="020B0604030504040204" pitchFamily="34" charset="-128"/>
                  </a:rPr>
                  <a:t>「健康」「人間関係」「環境」</a:t>
                </a:r>
                <a:endParaRPr lang="en-US" altLang="ja-JP" sz="1400" b="1" dirty="0">
                  <a:solidFill>
                    <a:prstClr val="black"/>
                  </a:solidFill>
                  <a:latin typeface="Meiryo" panose="020B0604030504040204" pitchFamily="34" charset="-128"/>
                  <a:ea typeface="Meiryo" panose="020B0604030504040204" pitchFamily="34" charset="-128"/>
                </a:endParaRPr>
              </a:p>
              <a:p>
                <a:pPr algn="ctr" defTabSz="457200">
                  <a:defRPr/>
                </a:pPr>
                <a:r>
                  <a:rPr lang="ja-JP" altLang="en-US" sz="1400" b="1" dirty="0">
                    <a:solidFill>
                      <a:prstClr val="black"/>
                    </a:solidFill>
                    <a:latin typeface="Meiryo" panose="020B0604030504040204" pitchFamily="34" charset="-128"/>
                    <a:ea typeface="Meiryo" panose="020B0604030504040204" pitchFamily="34" charset="-128"/>
                  </a:rPr>
                  <a:t>「言葉」「表現」</a:t>
                </a:r>
                <a:endParaRPr lang="en-US" altLang="ja-JP" sz="1400" b="1" dirty="0">
                  <a:solidFill>
                    <a:prstClr val="black"/>
                  </a:solidFill>
                  <a:latin typeface="Meiryo" panose="020B0604030504040204" pitchFamily="34" charset="-128"/>
                  <a:ea typeface="Meiryo" panose="020B0604030504040204" pitchFamily="34" charset="-128"/>
                </a:endParaRPr>
              </a:p>
            </p:txBody>
          </p:sp>
        </p:grpSp>
      </p:grpSp>
      <p:sp>
        <p:nvSpPr>
          <p:cNvPr id="52" name="楕円 51">
            <a:extLst>
              <a:ext uri="{FF2B5EF4-FFF2-40B4-BE49-F238E27FC236}">
                <a16:creationId xmlns:a16="http://schemas.microsoft.com/office/drawing/2014/main" id="{88777157-02C8-E161-1F6B-89B937651F33}"/>
              </a:ext>
            </a:extLst>
          </p:cNvPr>
          <p:cNvSpPr/>
          <p:nvPr/>
        </p:nvSpPr>
        <p:spPr>
          <a:xfrm>
            <a:off x="913767" y="3630287"/>
            <a:ext cx="3222886" cy="370993"/>
          </a:xfrm>
          <a:prstGeom prst="ellipse">
            <a:avLst/>
          </a:prstGeom>
          <a:solidFill>
            <a:srgbClr val="FF6600"/>
          </a:solidFill>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dirty="0">
                <a:solidFill>
                  <a:prstClr val="white"/>
                </a:solidFill>
                <a:latin typeface="Calibri"/>
                <a:ea typeface="ＭＳ Ｐゴシック" panose="020B0600070205080204" pitchFamily="50" charset="-128"/>
              </a:rPr>
              <a:t>環境を通した教育</a:t>
            </a:r>
          </a:p>
        </p:txBody>
      </p:sp>
      <p:sp>
        <p:nvSpPr>
          <p:cNvPr id="53" name="楕円 52">
            <a:extLst>
              <a:ext uri="{FF2B5EF4-FFF2-40B4-BE49-F238E27FC236}">
                <a16:creationId xmlns:a16="http://schemas.microsoft.com/office/drawing/2014/main" id="{7E9FFD15-6CF3-7AF8-79C5-E8FBFEEB37C3}"/>
              </a:ext>
            </a:extLst>
          </p:cNvPr>
          <p:cNvSpPr/>
          <p:nvPr/>
        </p:nvSpPr>
        <p:spPr>
          <a:xfrm>
            <a:off x="913767" y="4036323"/>
            <a:ext cx="3222885" cy="339712"/>
          </a:xfrm>
          <a:prstGeom prst="ellipse">
            <a:avLst/>
          </a:prstGeom>
          <a:solidFill>
            <a:srgbClr val="FF6600"/>
          </a:solidFill>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dirty="0">
                <a:solidFill>
                  <a:prstClr val="white"/>
                </a:solidFill>
                <a:latin typeface="Calibri"/>
                <a:ea typeface="ＭＳ Ｐゴシック" panose="020B0600070205080204" pitchFamily="50" charset="-128"/>
              </a:rPr>
              <a:t>遊びを通した指導</a:t>
            </a:r>
          </a:p>
        </p:txBody>
      </p:sp>
      <p:sp>
        <p:nvSpPr>
          <p:cNvPr id="4" name="スライド番号プレースホルダー 3">
            <a:extLst>
              <a:ext uri="{FF2B5EF4-FFF2-40B4-BE49-F238E27FC236}">
                <a16:creationId xmlns:a16="http://schemas.microsoft.com/office/drawing/2014/main" id="{FC8B5ABA-F600-BDA7-8EAD-7D3EAF1C5140}"/>
              </a:ext>
            </a:extLst>
          </p:cNvPr>
          <p:cNvSpPr>
            <a:spLocks noGrp="1"/>
          </p:cNvSpPr>
          <p:nvPr>
            <p:ph type="sldNum" sz="quarter" idx="12"/>
          </p:nvPr>
        </p:nvSpPr>
        <p:spPr>
          <a:xfrm>
            <a:off x="7394128" y="6453336"/>
            <a:ext cx="2311400" cy="365125"/>
          </a:xfrm>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4</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624619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81142688"/>
              </p:ext>
            </p:extLst>
          </p:nvPr>
        </p:nvGraphicFramePr>
        <p:xfrm>
          <a:off x="319564" y="642245"/>
          <a:ext cx="9266872" cy="6215755"/>
        </p:xfrm>
        <a:graphic>
          <a:graphicData uri="http://schemas.openxmlformats.org/drawingml/2006/table">
            <a:tbl>
              <a:tblPr/>
              <a:tblGrid>
                <a:gridCol w="1338027">
                  <a:extLst>
                    <a:ext uri="{9D8B030D-6E8A-4147-A177-3AD203B41FA5}">
                      <a16:colId xmlns:a16="http://schemas.microsoft.com/office/drawing/2014/main" val="20000"/>
                    </a:ext>
                  </a:extLst>
                </a:gridCol>
                <a:gridCol w="7928845">
                  <a:extLst>
                    <a:ext uri="{9D8B030D-6E8A-4147-A177-3AD203B41FA5}">
                      <a16:colId xmlns:a16="http://schemas.microsoft.com/office/drawing/2014/main" val="20001"/>
                    </a:ext>
                  </a:extLst>
                </a:gridCol>
              </a:tblGrid>
              <a:tr h="766363">
                <a:tc>
                  <a:txBody>
                    <a:bodyPr/>
                    <a:lstStyle/>
                    <a:p>
                      <a:pPr algn="ctr">
                        <a:spcAft>
                          <a:spcPts val="0"/>
                        </a:spcAft>
                      </a:pPr>
                      <a:r>
                        <a:rPr lang="ja-JP" sz="15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en-US" sz="1700" kern="100" dirty="0">
                          <a:latin typeface="+mn-ea"/>
                          <a:ea typeface="+mn-ea"/>
                          <a:cs typeface="Times New Roman"/>
                        </a:rPr>
                        <a:t>　　　　乳児</a:t>
                      </a:r>
                      <a:r>
                        <a:rPr lang="ja-JP" altLang="ja-JP" sz="1700" kern="100" dirty="0">
                          <a:latin typeface="+mn-ea"/>
                          <a:ea typeface="+mn-ea"/>
                          <a:cs typeface="Times New Roman"/>
                        </a:rPr>
                        <a:t>期　</a:t>
                      </a:r>
                      <a:r>
                        <a:rPr lang="ja-JP" altLang="en-US" sz="1700" kern="100" dirty="0">
                          <a:latin typeface="+mn-ea"/>
                          <a:ea typeface="+mn-ea"/>
                          <a:cs typeface="Times New Roman"/>
                        </a:rPr>
                        <a:t>　　　　　　　　　　　　　　幼児前</a:t>
                      </a:r>
                      <a:r>
                        <a:rPr lang="ja-JP" altLang="ja-JP" sz="1700" kern="100" dirty="0">
                          <a:latin typeface="+mn-ea"/>
                          <a:ea typeface="+mn-ea"/>
                          <a:cs typeface="Times New Roman"/>
                        </a:rPr>
                        <a:t>期　</a:t>
                      </a:r>
                      <a:r>
                        <a:rPr lang="ja-JP" altLang="en-US" sz="1700" kern="100" dirty="0">
                          <a:latin typeface="+mn-ea"/>
                          <a:ea typeface="+mn-ea"/>
                          <a:cs typeface="Times New Roman"/>
                        </a:rPr>
                        <a:t>　　　　　　幼児後期</a:t>
                      </a:r>
                      <a:endParaRPr lang="ja-JP"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11707">
                <a:tc>
                  <a:txBody>
                    <a:bodyPr/>
                    <a:lstStyle/>
                    <a:p>
                      <a:pPr algn="ctr">
                        <a:spcAft>
                          <a:spcPts val="0"/>
                        </a:spcAft>
                      </a:pPr>
                      <a:r>
                        <a:rPr lang="ja-JP" sz="1700" kern="100" dirty="0">
                          <a:latin typeface="+mn-ea"/>
                          <a:ea typeface="+mn-ea"/>
                          <a:cs typeface="Times New Roman"/>
                        </a:rPr>
                        <a:t>発達支援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700" kern="100" dirty="0">
                          <a:latin typeface="+mn-ea"/>
                          <a:ea typeface="+mn-ea"/>
                          <a:cs typeface="Times New Roman"/>
                        </a:rPr>
                        <a:t>　・快適な生活リズム、環境づくり</a:t>
                      </a:r>
                      <a:r>
                        <a:rPr lang="en-US" altLang="ja-JP" sz="1700" kern="100" dirty="0">
                          <a:latin typeface="+mn-ea"/>
                          <a:ea typeface="+mn-ea"/>
                          <a:cs typeface="Times New Roman"/>
                        </a:rPr>
                        <a:t> </a:t>
                      </a:r>
                      <a:r>
                        <a:rPr lang="ja-JP" altLang="en-US" sz="1700" kern="100" dirty="0">
                          <a:latin typeface="+mn-ea"/>
                          <a:ea typeface="+mn-ea"/>
                          <a:cs typeface="Times New Roman"/>
                        </a:rPr>
                        <a:t>（保護者の育児を積極的に伴走、誘導）</a:t>
                      </a:r>
                      <a:endParaRPr lang="ja-JP"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・正常発達の要素</a:t>
                      </a:r>
                      <a:r>
                        <a:rPr lang="en-US" altLang="ja-JP" sz="1700" kern="100" dirty="0">
                          <a:latin typeface="+mn-ea"/>
                          <a:ea typeface="+mn-ea"/>
                          <a:cs typeface="Times New Roman"/>
                        </a:rPr>
                        <a:t>/</a:t>
                      </a:r>
                      <a:r>
                        <a:rPr lang="ja-JP" altLang="en-US" sz="1700" kern="100" dirty="0">
                          <a:latin typeface="+mn-ea"/>
                          <a:ea typeface="+mn-ea"/>
                          <a:cs typeface="Times New Roman"/>
                        </a:rPr>
                        <a:t>障害特性の要素の見極め</a:t>
                      </a:r>
                      <a:endParaRPr lang="ja-JP" sz="1700" kern="100" dirty="0">
                        <a:latin typeface="+mn-ea"/>
                        <a:ea typeface="+mn-ea"/>
                        <a:cs typeface="Times New Roman"/>
                      </a:endParaRPr>
                    </a:p>
                    <a:p>
                      <a:pPr indent="571500" algn="just">
                        <a:spcAft>
                          <a:spcPts val="0"/>
                        </a:spcAft>
                      </a:pPr>
                      <a:r>
                        <a:rPr lang="ja-JP" altLang="en-US" sz="1700" kern="100" dirty="0">
                          <a:latin typeface="+mn-ea"/>
                          <a:ea typeface="+mn-ea"/>
                          <a:cs typeface="Times New Roman"/>
                        </a:rPr>
                        <a:t>・快適な生活リズム、環境の継続</a:t>
                      </a:r>
                      <a:endParaRPr lang="en-US" altLang="ja-JP" sz="1700" kern="100" dirty="0">
                        <a:latin typeface="+mn-ea"/>
                        <a:ea typeface="+mn-ea"/>
                        <a:cs typeface="Times New Roman"/>
                      </a:endParaRPr>
                    </a:p>
                    <a:p>
                      <a:pPr marL="0" marR="0" lvl="0" indent="571500" algn="just" defTabSz="914400" rtl="0" eaLnBrk="1" fontAlgn="auto" latinLnBrk="0" hangingPunct="1">
                        <a:lnSpc>
                          <a:spcPct val="100000"/>
                        </a:lnSpc>
                        <a:spcBef>
                          <a:spcPts val="0"/>
                        </a:spcBef>
                        <a:spcAft>
                          <a:spcPts val="0"/>
                        </a:spcAft>
                        <a:buClrTx/>
                        <a:buSzTx/>
                        <a:buFontTx/>
                        <a:buNone/>
                        <a:tabLst/>
                        <a:defRPr/>
                      </a:pPr>
                      <a:r>
                        <a:rPr lang="ja-JP" altLang="ja-JP" sz="1700" kern="100" dirty="0">
                          <a:latin typeface="+mn-ea"/>
                          <a:ea typeface="+mn-ea"/>
                          <a:cs typeface="Times New Roman"/>
                        </a:rPr>
                        <a:t>・</a:t>
                      </a:r>
                      <a:r>
                        <a:rPr lang="ja-JP" altLang="en-US" sz="1700" kern="100" dirty="0">
                          <a:latin typeface="+mn-ea"/>
                          <a:ea typeface="+mn-ea"/>
                          <a:cs typeface="Times New Roman"/>
                        </a:rPr>
                        <a:t>基本的生活動作への協力と計画的かつ段階的獲得</a:t>
                      </a:r>
                      <a:endParaRPr lang="ja-JP" sz="1700" kern="100" dirty="0">
                        <a:latin typeface="+mn-ea"/>
                        <a:ea typeface="+mn-ea"/>
                        <a:cs typeface="Times New Roman"/>
                      </a:endParaRP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保育所などの集団での課題の具体的な援助</a:t>
                      </a:r>
                      <a:endParaRPr lang="ja-JP" sz="1700" kern="100" dirty="0">
                        <a:latin typeface="+mn-ea"/>
                        <a:ea typeface="+mn-ea"/>
                        <a:cs typeface="Times New Roman"/>
                      </a:endParaRPr>
                    </a:p>
                    <a:p>
                      <a:pPr indent="18288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・自己表現方法の</a:t>
                      </a:r>
                      <a:r>
                        <a:rPr lang="ja-JP" altLang="en-US" sz="1700" kern="100" dirty="0">
                          <a:latin typeface="+mn-ea"/>
                          <a:ea typeface="+mn-ea"/>
                          <a:cs typeface="Times New Roman"/>
                        </a:rPr>
                        <a:t>確認と肯定</a:t>
                      </a:r>
                      <a:endParaRPr lang="ja-JP" sz="1700" kern="100" dirty="0">
                        <a:latin typeface="+mn-ea"/>
                        <a:ea typeface="+mn-ea"/>
                        <a:cs typeface="Times New Roman"/>
                      </a:endParaRPr>
                    </a:p>
                    <a:p>
                      <a:pPr marL="0" indent="2598738"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生活年齢相応の日常生活動作への協力（都度見直し）</a:t>
                      </a:r>
                      <a:endParaRPr lang="en-US" altLang="ja-JP" sz="1700" kern="100" dirty="0">
                        <a:latin typeface="+mn-ea"/>
                        <a:ea typeface="+mn-ea"/>
                        <a:cs typeface="Times New Roman"/>
                      </a:endParaRPr>
                    </a:p>
                    <a:p>
                      <a:pPr marL="0" indent="3948113" algn="just">
                        <a:spcAft>
                          <a:spcPts val="0"/>
                        </a:spcAft>
                      </a:pPr>
                      <a:r>
                        <a:rPr lang="ja-JP" altLang="en-US" sz="1700" kern="100" dirty="0">
                          <a:latin typeface="+mn-ea"/>
                          <a:ea typeface="+mn-ea"/>
                          <a:cs typeface="Times New Roman"/>
                        </a:rPr>
                        <a:t>・意思表明の尊重</a:t>
                      </a:r>
                      <a:endParaRPr lang="en-US" altLang="ja-JP" sz="1700" kern="100" dirty="0">
                        <a:latin typeface="+mn-ea"/>
                        <a:ea typeface="+mn-ea"/>
                        <a:cs typeface="Times New Roman"/>
                      </a:endParaRPr>
                    </a:p>
                    <a:p>
                      <a:pPr marL="0" indent="4660900" algn="just">
                        <a:spcAft>
                          <a:spcPts val="0"/>
                        </a:spcAft>
                      </a:pPr>
                      <a:r>
                        <a:rPr lang="ja-JP" altLang="en-US" sz="1700" kern="100" dirty="0">
                          <a:latin typeface="+mn-ea"/>
                          <a:ea typeface="+mn-ea"/>
                          <a:cs typeface="Times New Roman"/>
                        </a:rPr>
                        <a:t>・主張の肯定</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1862081">
                <a:tc>
                  <a:txBody>
                    <a:bodyPr/>
                    <a:lstStyle/>
                    <a:p>
                      <a:pPr algn="ctr">
                        <a:spcAft>
                          <a:spcPts val="0"/>
                        </a:spcAft>
                      </a:pPr>
                      <a:r>
                        <a:rPr lang="ja-JP" altLang="en-US" sz="1700" kern="100" dirty="0">
                          <a:latin typeface="+mn-ea"/>
                          <a:ea typeface="+mn-ea"/>
                          <a:cs typeface="Times New Roman"/>
                        </a:rPr>
                        <a:t>家族支援</a:t>
                      </a:r>
                      <a:endParaRPr lang="en-US" altLang="ja-JP" sz="1700" kern="100" dirty="0">
                        <a:latin typeface="+mn-ea"/>
                        <a:ea typeface="+mn-ea"/>
                        <a:cs typeface="Times New Roman"/>
                      </a:endParaRPr>
                    </a:p>
                    <a:p>
                      <a:pPr algn="ctr">
                        <a:spcAft>
                          <a:spcPts val="0"/>
                        </a:spcAft>
                      </a:pPr>
                      <a:r>
                        <a:rPr lang="ja-JP" altLang="en-US" sz="1700" kern="100" dirty="0">
                          <a:latin typeface="+mn-ea"/>
                          <a:ea typeface="+mn-ea"/>
                          <a:cs typeface="Times New Roman"/>
                        </a:rPr>
                        <a:t>（保護者）</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育児の具体的な手立ての（模索）提供</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・スキンシップを重視した保護者と本人の愛着形成のための抱き方、関わり方の獲得</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・子どもとのコミュニケーション方法の強化と成功</a:t>
                      </a:r>
                      <a:endParaRPr lang="ja-JP" sz="1700" kern="100" dirty="0">
                        <a:latin typeface="+mn-ea"/>
                        <a:ea typeface="+mn-ea"/>
                        <a:cs typeface="Times New Roman"/>
                      </a:endParaRPr>
                    </a:p>
                    <a:p>
                      <a:pPr indent="1028700"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我が子と他児との比較に関する心情の傾聴</a:t>
                      </a:r>
                      <a:endParaRPr lang="en-US" altLang="ja-JP" sz="1700" kern="100" dirty="0">
                        <a:latin typeface="+mn-ea"/>
                        <a:ea typeface="+mn-ea"/>
                        <a:cs typeface="Times New Roman"/>
                      </a:endParaRPr>
                    </a:p>
                    <a:p>
                      <a:pPr marL="0" indent="2063750" algn="just">
                        <a:spcAft>
                          <a:spcPts val="0"/>
                        </a:spcAft>
                      </a:pPr>
                      <a:r>
                        <a:rPr lang="ja-JP" altLang="en-US" sz="1700" kern="100" dirty="0">
                          <a:latin typeface="+mn-ea"/>
                          <a:ea typeface="+mn-ea"/>
                          <a:cs typeface="Times New Roman"/>
                        </a:rPr>
                        <a:t>・子ども同士の遊びを見守れるトレーニング</a:t>
                      </a:r>
                      <a:endParaRPr lang="ja-JP" sz="1700" kern="100" dirty="0">
                        <a:latin typeface="+mn-ea"/>
                        <a:ea typeface="+mn-ea"/>
                        <a:cs typeface="Times New Roman"/>
                      </a:endParaRPr>
                    </a:p>
                    <a:p>
                      <a:pPr marL="0" indent="3133725"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生活年齢と発達年齢の視点の整理</a:t>
                      </a:r>
                      <a:endParaRPr lang="en-US" altLang="ja-JP" sz="1700" kern="100" dirty="0">
                        <a:latin typeface="+mn-ea"/>
                        <a:ea typeface="+mn-ea"/>
                        <a:cs typeface="Times New Roman"/>
                      </a:endParaRPr>
                    </a:p>
                    <a:p>
                      <a:pPr indent="2628900" algn="just">
                        <a:spcAft>
                          <a:spcPts val="0"/>
                        </a:spcAft>
                      </a:pPr>
                      <a:r>
                        <a:rPr lang="ja-JP" altLang="en-US" sz="1700" kern="100" dirty="0">
                          <a:latin typeface="+mn-ea"/>
                          <a:ea typeface="+mn-ea"/>
                          <a:cs typeface="Times New Roman"/>
                        </a:rPr>
                        <a:t>　　　　　　・親子分離時間の設定</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5604">
                <a:tc>
                  <a:txBody>
                    <a:bodyPr/>
                    <a:lstStyle/>
                    <a:p>
                      <a:pPr algn="ctr">
                        <a:spcAft>
                          <a:spcPts val="0"/>
                        </a:spcAft>
                      </a:pPr>
                      <a:r>
                        <a:rPr lang="ja-JP" altLang="en-US" sz="1700" kern="100" dirty="0">
                          <a:latin typeface="+mn-ea"/>
                          <a:ea typeface="+mn-ea"/>
                          <a:cs typeface="Times New Roman"/>
                        </a:rPr>
                        <a:t>地域連携</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ja-JP" altLang="en-US" sz="1700" kern="100" dirty="0">
                          <a:latin typeface="+mn-ea"/>
                          <a:ea typeface="+mn-ea"/>
                          <a:cs typeface="Times New Roman"/>
                        </a:rPr>
                        <a:t>・所在自治体の子育て支援関連（保健師、児童家庭相談員等）との連携</a:t>
                      </a:r>
                      <a:endParaRPr lang="en-US" altLang="ja-JP" sz="1700" kern="100" dirty="0">
                        <a:latin typeface="+mn-ea"/>
                        <a:ea typeface="+mn-ea"/>
                        <a:cs typeface="Times New Roman"/>
                      </a:endParaRPr>
                    </a:p>
                    <a:p>
                      <a:pPr marL="0" indent="0" algn="just">
                        <a:spcAft>
                          <a:spcPts val="0"/>
                        </a:spcAft>
                      </a:pPr>
                      <a:r>
                        <a:rPr lang="ja-JP" altLang="en-US" sz="1700" kern="100" dirty="0">
                          <a:latin typeface="+mn-ea"/>
                          <a:ea typeface="+mn-ea"/>
                          <a:cs typeface="Times New Roman"/>
                        </a:rPr>
                        <a:t>・事業所と相談支援間の連携（支援開始当初は、保護者が揺れやすいので、密に）</a:t>
                      </a:r>
                      <a:endParaRPr lang="en-US" altLang="ja-JP" sz="1700" kern="100" dirty="0">
                        <a:latin typeface="+mn-ea"/>
                        <a:ea typeface="+mn-ea"/>
                        <a:cs typeface="Times New Roman"/>
                      </a:endParaRPr>
                    </a:p>
                    <a:p>
                      <a:pPr marL="0" indent="1349375" algn="just">
                        <a:spcAft>
                          <a:spcPts val="0"/>
                        </a:spcAft>
                      </a:pPr>
                      <a:r>
                        <a:rPr lang="ja-JP" altLang="en-US" sz="1700" kern="100" dirty="0">
                          <a:latin typeface="+mn-ea"/>
                          <a:ea typeface="+mn-ea"/>
                          <a:cs typeface="Times New Roman"/>
                        </a:rPr>
                        <a:t>・就園先との連絡手段の確立（相互のスタンスと役割の共有）</a:t>
                      </a:r>
                      <a:endParaRPr lang="en-US" altLang="ja-JP" sz="1700" kern="100" dirty="0">
                        <a:latin typeface="+mn-ea"/>
                        <a:ea typeface="+mn-ea"/>
                        <a:cs typeface="Times New Roman"/>
                      </a:endParaRPr>
                    </a:p>
                    <a:p>
                      <a:pPr marL="0" indent="1349375" algn="just">
                        <a:spcAft>
                          <a:spcPts val="0"/>
                        </a:spcAft>
                      </a:pPr>
                      <a:r>
                        <a:rPr lang="ja-JP" altLang="en-US" sz="1700" kern="100" dirty="0">
                          <a:latin typeface="+mn-ea"/>
                          <a:ea typeface="+mn-ea"/>
                          <a:cs typeface="Times New Roman"/>
                        </a:rPr>
                        <a:t>・就園先との情報交換（子どもの特徴、対応など具体的に、こまめに）</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226054"/>
                  </a:ext>
                </a:extLst>
              </a:tr>
            </a:tbl>
          </a:graphicData>
        </a:graphic>
      </p:graphicFrame>
      <p:cxnSp>
        <p:nvCxnSpPr>
          <p:cNvPr id="4" name="直線矢印コネクタ 3"/>
          <p:cNvCxnSpPr>
            <a:cxnSpLocks/>
          </p:cNvCxnSpPr>
          <p:nvPr/>
        </p:nvCxnSpPr>
        <p:spPr>
          <a:xfrm>
            <a:off x="3119566" y="1052736"/>
            <a:ext cx="19774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193754" y="1052736"/>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rPr>
              <a:pPr defTabSz="457200"/>
              <a:t>40</a:t>
            </a:fld>
            <a:endParaRPr lang="ja-JP" altLang="en-US"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cxnSp>
        <p:nvCxnSpPr>
          <p:cNvPr id="7" name="直線矢印コネクタ 6">
            <a:extLst>
              <a:ext uri="{FF2B5EF4-FFF2-40B4-BE49-F238E27FC236}">
                <a16:creationId xmlns:a16="http://schemas.microsoft.com/office/drawing/2014/main" id="{33550CB9-A564-A373-D5A0-80A2E62E1A50}"/>
              </a:ext>
            </a:extLst>
          </p:cNvPr>
          <p:cNvCxnSpPr>
            <a:cxnSpLocks/>
          </p:cNvCxnSpPr>
          <p:nvPr/>
        </p:nvCxnSpPr>
        <p:spPr>
          <a:xfrm>
            <a:off x="1712640" y="1052736"/>
            <a:ext cx="515207" cy="0"/>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AAACF44-214B-BE85-0A16-0B1A76F0BB20}"/>
              </a:ext>
            </a:extLst>
          </p:cNvPr>
          <p:cNvSpPr txBox="1"/>
          <p:nvPr/>
        </p:nvSpPr>
        <p:spPr>
          <a:xfrm>
            <a:off x="1591359" y="690688"/>
            <a:ext cx="1082348" cy="307777"/>
          </a:xfrm>
          <a:prstGeom prst="rect">
            <a:avLst/>
          </a:prstGeom>
          <a:noFill/>
        </p:spPr>
        <p:txBody>
          <a:bodyPr wrap="none" rtlCol="0">
            <a:spAutoFit/>
          </a:bodyPr>
          <a:lstStyle/>
          <a:p>
            <a:r>
              <a:rPr kumimoji="1" lang="ja-JP" altLang="en-US" sz="1400" dirty="0"/>
              <a:t>（新生時期）</a:t>
            </a:r>
          </a:p>
        </p:txBody>
      </p:sp>
      <p:cxnSp>
        <p:nvCxnSpPr>
          <p:cNvPr id="14" name="直線矢印コネクタ 13">
            <a:extLst>
              <a:ext uri="{FF2B5EF4-FFF2-40B4-BE49-F238E27FC236}">
                <a16:creationId xmlns:a16="http://schemas.microsoft.com/office/drawing/2014/main" id="{E393FC0B-C80B-A552-4BC2-278277B741D0}"/>
              </a:ext>
            </a:extLst>
          </p:cNvPr>
          <p:cNvCxnSpPr>
            <a:cxnSpLocks/>
          </p:cNvCxnSpPr>
          <p:nvPr/>
        </p:nvCxnSpPr>
        <p:spPr>
          <a:xfrm>
            <a:off x="7977336" y="1052736"/>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36ABAA0-272A-DB28-5912-373526CAE7C1}"/>
              </a:ext>
            </a:extLst>
          </p:cNvPr>
          <p:cNvSpPr txBox="1"/>
          <p:nvPr/>
        </p:nvSpPr>
        <p:spPr>
          <a:xfrm>
            <a:off x="8264108" y="1104999"/>
            <a:ext cx="1441420" cy="307777"/>
          </a:xfrm>
          <a:prstGeom prst="rect">
            <a:avLst/>
          </a:prstGeom>
          <a:noFill/>
        </p:spPr>
        <p:txBody>
          <a:bodyPr wrap="none" rtlCol="0">
            <a:spAutoFit/>
          </a:bodyPr>
          <a:lstStyle/>
          <a:p>
            <a:r>
              <a:rPr kumimoji="1" lang="ja-JP" altLang="en-US" sz="1400" dirty="0"/>
              <a:t>（就学への移行）</a:t>
            </a:r>
          </a:p>
        </p:txBody>
      </p:sp>
      <p:sp>
        <p:nvSpPr>
          <p:cNvPr id="11" name="Rectangle 3">
            <a:extLst>
              <a:ext uri="{FF2B5EF4-FFF2-40B4-BE49-F238E27FC236}">
                <a16:creationId xmlns:a16="http://schemas.microsoft.com/office/drawing/2014/main" id="{A53F5574-FB49-C746-6A5A-B97E14C6C78F}"/>
              </a:ext>
            </a:extLst>
          </p:cNvPr>
          <p:cNvSpPr txBox="1">
            <a:spLocks noChangeArrowheads="1"/>
          </p:cNvSpPr>
          <p:nvPr/>
        </p:nvSpPr>
        <p:spPr bwMode="auto">
          <a:xfrm>
            <a:off x="776536" y="194926"/>
            <a:ext cx="8640959"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児童発達支援・相談支援の支援機能（例）</a:t>
            </a:r>
            <a:endParaRPr kumimoji="0" lang="en-US" altLang="ja-JP" sz="3323" spc="-92" dirty="0">
              <a:solidFill>
                <a:srgbClr val="000000"/>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377054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964867" y="729343"/>
            <a:ext cx="7976270" cy="489103"/>
          </a:xfrm>
          <a:prstGeom prst="rect">
            <a:avLst/>
          </a:prstGeom>
          <a:noFill/>
          <a:ln w="9525">
            <a:noFill/>
            <a:miter lim="800000"/>
            <a:headEnd/>
            <a:tailEnd/>
          </a:ln>
        </p:spPr>
        <p:txBody>
          <a:bodyPr lIns="71887" tIns="35946" rIns="71887" bIns="35946"/>
          <a:lstStyle/>
          <a:p>
            <a:pPr algn="ctr" defTabSz="422041">
              <a:lnSpc>
                <a:spcPct val="80000"/>
              </a:lnSpc>
              <a:spcBef>
                <a:spcPct val="20000"/>
              </a:spcBef>
            </a:pPr>
            <a:r>
              <a:rPr kumimoji="0" lang="ja-JP" altLang="en-US" sz="3067" u="sng" spc="-85" dirty="0">
                <a:solidFill>
                  <a:srgbClr val="000000"/>
                </a:solidFill>
                <a:latin typeface="Calibri"/>
                <a:ea typeface="ＭＳ Ｐゴシック" panose="020B0600070205080204" pitchFamily="50" charset="-128"/>
              </a:rPr>
              <a:t>就学後のライフステージに沿った発達の特徴</a:t>
            </a:r>
            <a:endParaRPr kumimoji="0" lang="en-US" altLang="ja-JP" sz="3067" spc="-85" dirty="0">
              <a:solidFill>
                <a:srgbClr val="000000"/>
              </a:solidFill>
              <a:latin typeface="Calibri"/>
              <a:ea typeface="ＭＳ Ｐゴシック" panose="020B0600070205080204" pitchFamily="50" charset="-128"/>
            </a:endParaRPr>
          </a:p>
        </p:txBody>
      </p:sp>
      <p:graphicFrame>
        <p:nvGraphicFramePr>
          <p:cNvPr id="5" name="表 4"/>
          <p:cNvGraphicFramePr>
            <a:graphicFrameLocks noGrp="1"/>
          </p:cNvGraphicFramePr>
          <p:nvPr/>
        </p:nvGraphicFramePr>
        <p:xfrm>
          <a:off x="719444" y="1434934"/>
          <a:ext cx="8554036" cy="4749343"/>
        </p:xfrm>
        <a:graphic>
          <a:graphicData uri="http://schemas.openxmlformats.org/drawingml/2006/table">
            <a:tbl>
              <a:tblPr/>
              <a:tblGrid>
                <a:gridCol w="1235102">
                  <a:extLst>
                    <a:ext uri="{9D8B030D-6E8A-4147-A177-3AD203B41FA5}">
                      <a16:colId xmlns:a16="http://schemas.microsoft.com/office/drawing/2014/main" val="20000"/>
                    </a:ext>
                  </a:extLst>
                </a:gridCol>
                <a:gridCol w="7318934">
                  <a:extLst>
                    <a:ext uri="{9D8B030D-6E8A-4147-A177-3AD203B41FA5}">
                      <a16:colId xmlns:a16="http://schemas.microsoft.com/office/drawing/2014/main" val="20001"/>
                    </a:ext>
                  </a:extLst>
                </a:gridCol>
              </a:tblGrid>
              <a:tr h="664689">
                <a:tc>
                  <a:txBody>
                    <a:bodyPr/>
                    <a:lstStyle/>
                    <a:p>
                      <a:pPr algn="ctr">
                        <a:spcAft>
                          <a:spcPts val="0"/>
                        </a:spcAft>
                      </a:pPr>
                      <a:r>
                        <a:rPr lang="ja-JP" sz="1400" kern="100" dirty="0">
                          <a:latin typeface="+mn-ea"/>
                          <a:ea typeface="+mn-ea"/>
                          <a:cs typeface="Times New Roman"/>
                        </a:rPr>
                        <a:t>支援の視点</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ja-JP" sz="1600" kern="100" dirty="0">
                          <a:latin typeface="+mn-ea"/>
                          <a:ea typeface="+mn-ea"/>
                          <a:cs typeface="Times New Roman"/>
                        </a:rPr>
                        <a:t>学童期　</a:t>
                      </a:r>
                      <a:r>
                        <a:rPr lang="ja-JP" altLang="en-US" sz="1600" kern="100" dirty="0">
                          <a:latin typeface="+mn-ea"/>
                          <a:ea typeface="+mn-ea"/>
                          <a:cs typeface="Times New Roman"/>
                        </a:rPr>
                        <a:t>　　　　　　　　　　　　　　</a:t>
                      </a:r>
                      <a:r>
                        <a:rPr lang="ja-JP" altLang="ja-JP" sz="1600" kern="100" dirty="0">
                          <a:latin typeface="+mn-ea"/>
                          <a:ea typeface="+mn-ea"/>
                          <a:cs typeface="Times New Roman"/>
                        </a:rPr>
                        <a:t>思春期　</a:t>
                      </a:r>
                      <a:r>
                        <a:rPr lang="ja-JP" altLang="en-US" sz="1600" kern="100" dirty="0">
                          <a:latin typeface="+mn-ea"/>
                          <a:ea typeface="+mn-ea"/>
                          <a:cs typeface="Times New Roman"/>
                        </a:rPr>
                        <a:t>　　　　　　　　　　　　　　　　　</a:t>
                      </a:r>
                      <a:r>
                        <a:rPr lang="ja-JP" altLang="ja-JP" sz="1600" kern="100" dirty="0">
                          <a:latin typeface="+mn-ea"/>
                          <a:ea typeface="+mn-ea"/>
                          <a:cs typeface="Times New Roman"/>
                        </a:rPr>
                        <a:t>（</a:t>
                      </a:r>
                      <a:r>
                        <a:rPr lang="ja-JP" altLang="en-US" sz="1600" kern="100" dirty="0">
                          <a:latin typeface="+mn-ea"/>
                          <a:ea typeface="+mn-ea"/>
                          <a:cs typeface="Times New Roman"/>
                        </a:rPr>
                        <a:t>成人への</a:t>
                      </a:r>
                      <a:r>
                        <a:rPr lang="ja-JP" altLang="ja-JP" sz="1600" kern="100" dirty="0">
                          <a:latin typeface="+mn-ea"/>
                          <a:ea typeface="+mn-ea"/>
                          <a:cs typeface="Times New Roman"/>
                        </a:rPr>
                        <a:t>移行）</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8222">
                <a:tc>
                  <a:txBody>
                    <a:bodyPr/>
                    <a:lstStyle/>
                    <a:p>
                      <a:pPr algn="ctr">
                        <a:spcAft>
                          <a:spcPts val="0"/>
                        </a:spcAft>
                      </a:pPr>
                      <a:r>
                        <a:rPr lang="ja-JP" sz="1600" kern="100" dirty="0">
                          <a:latin typeface="+mn-ea"/>
                          <a:ea typeface="+mn-ea"/>
                          <a:cs typeface="Times New Roman"/>
                        </a:rPr>
                        <a:t>発達支援</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600" kern="100" dirty="0">
                          <a:latin typeface="+mn-ea"/>
                          <a:ea typeface="+mn-ea"/>
                          <a:cs typeface="Times New Roman"/>
                        </a:rPr>
                        <a:t>・</a:t>
                      </a:r>
                      <a:r>
                        <a:rPr lang="ja-JP" sz="1600" kern="100" dirty="0">
                          <a:solidFill>
                            <a:srgbClr val="FF0000"/>
                          </a:solidFill>
                          <a:latin typeface="+mn-ea"/>
                          <a:ea typeface="+mn-ea"/>
                          <a:cs typeface="Times New Roman"/>
                        </a:rPr>
                        <a:t>有能感（とりえ）</a:t>
                      </a:r>
                      <a:r>
                        <a:rPr lang="ja-JP" sz="1600" kern="100" dirty="0">
                          <a:latin typeface="+mn-ea"/>
                          <a:ea typeface="+mn-ea"/>
                          <a:cs typeface="Times New Roman"/>
                        </a:rPr>
                        <a:t>の獲得</a:t>
                      </a:r>
                    </a:p>
                    <a:p>
                      <a:pPr indent="5715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体験の積増しによる</a:t>
                      </a:r>
                      <a:r>
                        <a:rPr lang="ja-JP" sz="1600" kern="100" dirty="0">
                          <a:solidFill>
                            <a:srgbClr val="FF0000"/>
                          </a:solidFill>
                          <a:latin typeface="+mn-ea"/>
                          <a:ea typeface="+mn-ea"/>
                          <a:cs typeface="Times New Roman"/>
                        </a:rPr>
                        <a:t>自己肯定感</a:t>
                      </a:r>
                      <a:r>
                        <a:rPr lang="ja-JP" sz="1600" kern="100" dirty="0">
                          <a:latin typeface="+mn-ea"/>
                          <a:ea typeface="+mn-ea"/>
                          <a:cs typeface="Times New Roman"/>
                        </a:rPr>
                        <a:t>の育成</a:t>
                      </a:r>
                      <a:r>
                        <a:rPr lang="en-US" altLang="ja-JP" sz="1600" kern="100" dirty="0">
                          <a:latin typeface="+mn-ea"/>
                          <a:ea typeface="+mn-ea"/>
                          <a:cs typeface="Times New Roman"/>
                        </a:rPr>
                        <a:t> </a:t>
                      </a:r>
                      <a:r>
                        <a:rPr lang="ja-JP" altLang="en-US" sz="1600" kern="100" dirty="0">
                          <a:latin typeface="+mn-ea"/>
                          <a:ea typeface="+mn-ea"/>
                          <a:cs typeface="Times New Roman"/>
                        </a:rPr>
                        <a:t>（支援つきの試行錯誤等）</a:t>
                      </a:r>
                      <a:endParaRPr lang="ja-JP" sz="1600" kern="100" dirty="0">
                        <a:latin typeface="+mn-ea"/>
                        <a:ea typeface="+mn-ea"/>
                        <a:cs typeface="Times New Roman"/>
                      </a:endParaRPr>
                    </a:p>
                    <a:p>
                      <a:pPr indent="11430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a:t>
                      </a:r>
                      <a:r>
                        <a:rPr lang="ja-JP" altLang="en-US" sz="1600" kern="100" dirty="0">
                          <a:solidFill>
                            <a:srgbClr val="FF0000"/>
                          </a:solidFill>
                          <a:latin typeface="+mn-ea"/>
                          <a:ea typeface="+mn-ea"/>
                          <a:cs typeface="Times New Roman"/>
                        </a:rPr>
                        <a:t>自他比較　　</a:t>
                      </a:r>
                      <a:r>
                        <a:rPr lang="ja-JP" sz="1600" kern="100" dirty="0">
                          <a:solidFill>
                            <a:srgbClr val="FF0000"/>
                          </a:solidFill>
                          <a:latin typeface="+mn-ea"/>
                          <a:ea typeface="+mn-ea"/>
                          <a:cs typeface="Times New Roman"/>
                        </a:rPr>
                        <a:t>自己理解、他者理解</a:t>
                      </a:r>
                    </a:p>
                    <a:p>
                      <a:pPr indent="11430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　</a:t>
                      </a:r>
                      <a:r>
                        <a:rPr lang="en-US" altLang="ja-JP" sz="1600" kern="100" dirty="0">
                          <a:latin typeface="+mn-ea"/>
                          <a:ea typeface="+mn-ea"/>
                          <a:cs typeface="Times New Roman"/>
                        </a:rPr>
                        <a:t>  </a:t>
                      </a:r>
                      <a:r>
                        <a:rPr lang="ja-JP" altLang="en-US" sz="1600" kern="100" dirty="0">
                          <a:latin typeface="+mn-ea"/>
                          <a:ea typeface="+mn-ea"/>
                          <a:cs typeface="Times New Roman"/>
                        </a:rPr>
                        <a:t> </a:t>
                      </a:r>
                      <a:r>
                        <a:rPr lang="ja-JP" sz="1600" kern="100" dirty="0">
                          <a:latin typeface="+mn-ea"/>
                          <a:ea typeface="+mn-ea"/>
                          <a:cs typeface="Times New Roman"/>
                        </a:rPr>
                        <a:t>・仲間形成</a:t>
                      </a:r>
                    </a:p>
                    <a:p>
                      <a:pPr indent="18288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・自己表現方法の獲得</a:t>
                      </a:r>
                    </a:p>
                    <a:p>
                      <a:pPr indent="19431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a:t>
                      </a:r>
                      <a:r>
                        <a:rPr lang="ja-JP" sz="1600" kern="100" dirty="0">
                          <a:solidFill>
                            <a:srgbClr val="FF0000"/>
                          </a:solidFill>
                          <a:latin typeface="+mn-ea"/>
                          <a:ea typeface="+mn-ea"/>
                          <a:cs typeface="Times New Roman"/>
                        </a:rPr>
                        <a:t>自己コントロール</a:t>
                      </a:r>
                      <a:r>
                        <a:rPr lang="ja-JP" sz="1600" kern="100" dirty="0">
                          <a:latin typeface="+mn-ea"/>
                          <a:ea typeface="+mn-ea"/>
                          <a:cs typeface="Times New Roman"/>
                        </a:rPr>
                        <a:t>（パニック時など）方法の獲得</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1192638">
                <a:tc>
                  <a:txBody>
                    <a:bodyPr/>
                    <a:lstStyle/>
                    <a:p>
                      <a:pPr algn="l">
                        <a:spcAft>
                          <a:spcPts val="0"/>
                        </a:spcAft>
                      </a:pPr>
                      <a:r>
                        <a:rPr lang="ja-JP" sz="1600" kern="100" dirty="0">
                          <a:latin typeface="+mn-ea"/>
                          <a:ea typeface="+mn-ea"/>
                          <a:cs typeface="Times New Roman"/>
                        </a:rPr>
                        <a:t>ソーシャル</a:t>
                      </a:r>
                    </a:p>
                    <a:p>
                      <a:pPr algn="r">
                        <a:spcAft>
                          <a:spcPts val="0"/>
                        </a:spcAft>
                      </a:pPr>
                      <a:r>
                        <a:rPr lang="ja-JP" sz="1600" kern="100" dirty="0">
                          <a:latin typeface="+mn-ea"/>
                          <a:ea typeface="+mn-ea"/>
                          <a:cs typeface="Times New Roman"/>
                        </a:rPr>
                        <a:t>スキル</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600" kern="100" dirty="0">
                          <a:latin typeface="+mn-ea"/>
                          <a:ea typeface="+mn-ea"/>
                          <a:cs typeface="Times New Roman"/>
                        </a:rPr>
                        <a:t>・小集団における社会性の芽生え</a:t>
                      </a:r>
                    </a:p>
                    <a:p>
                      <a:pPr indent="1028700" algn="just">
                        <a:spcAft>
                          <a:spcPts val="0"/>
                        </a:spcAft>
                      </a:pPr>
                      <a:r>
                        <a:rPr lang="ja-JP" sz="1600" kern="100" dirty="0">
                          <a:latin typeface="+mn-ea"/>
                          <a:ea typeface="+mn-ea"/>
                          <a:cs typeface="Times New Roman"/>
                        </a:rPr>
                        <a:t>・集団における行動スキルの獲得</a:t>
                      </a:r>
                    </a:p>
                    <a:p>
                      <a:pPr indent="2628900" algn="just">
                        <a:spcAft>
                          <a:spcPts val="0"/>
                        </a:spcAft>
                      </a:pPr>
                      <a:r>
                        <a:rPr lang="ja-JP" sz="1600" kern="100" dirty="0">
                          <a:latin typeface="+mn-ea"/>
                          <a:ea typeface="+mn-ea"/>
                          <a:cs typeface="Times New Roman"/>
                        </a:rPr>
                        <a:t>・個別のソーシャルスキルの獲得</a:t>
                      </a:r>
                      <a:endParaRPr lang="en-US" altLang="ja-JP" sz="1600" kern="100" dirty="0">
                        <a:latin typeface="+mn-ea"/>
                        <a:ea typeface="+mn-ea"/>
                        <a:cs typeface="Times New Roman"/>
                      </a:endParaRPr>
                    </a:p>
                    <a:p>
                      <a:pPr indent="2628900" algn="just">
                        <a:spcAft>
                          <a:spcPts val="0"/>
                        </a:spcAft>
                      </a:pPr>
                      <a:r>
                        <a:rPr lang="ja-JP" altLang="en-US" sz="1600" kern="100" dirty="0">
                          <a:latin typeface="+mn-ea"/>
                          <a:ea typeface="+mn-ea"/>
                          <a:cs typeface="Times New Roman"/>
                        </a:rPr>
                        <a:t>　　　　　　・個別のソーシャルスキルの実用化</a:t>
                      </a:r>
                      <a:endParaRPr lang="ja-JP" sz="1600" kern="100" dirty="0">
                        <a:latin typeface="+mn-ea"/>
                        <a:ea typeface="+mn-ea"/>
                        <a:cs typeface="Times New Roman"/>
                      </a:endParaRP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983794">
                <a:tc>
                  <a:txBody>
                    <a:bodyPr/>
                    <a:lstStyle/>
                    <a:p>
                      <a:pPr algn="ctr">
                        <a:spcAft>
                          <a:spcPts val="0"/>
                        </a:spcAft>
                      </a:pPr>
                      <a:r>
                        <a:rPr lang="ja-JP" sz="1600" kern="100" dirty="0">
                          <a:latin typeface="+mn-ea"/>
                          <a:ea typeface="+mn-ea"/>
                          <a:cs typeface="Times New Roman"/>
                        </a:rPr>
                        <a:t>余暇支援</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600" kern="100" dirty="0">
                          <a:latin typeface="+mn-ea"/>
                          <a:ea typeface="+mn-ea"/>
                          <a:cs typeface="Times New Roman"/>
                        </a:rPr>
                        <a:t>・好きな遊びを見つける</a:t>
                      </a:r>
                      <a:endParaRPr lang="en-US" altLang="ja-JP" sz="1600" kern="100" dirty="0">
                        <a:latin typeface="+mn-ea"/>
                        <a:ea typeface="+mn-ea"/>
                        <a:cs typeface="Times New Roman"/>
                      </a:endParaRPr>
                    </a:p>
                    <a:p>
                      <a:pPr algn="just">
                        <a:spcAft>
                          <a:spcPts val="0"/>
                        </a:spcAft>
                      </a:pPr>
                      <a:r>
                        <a:rPr lang="ja-JP" altLang="en-US" sz="1600" kern="100" dirty="0">
                          <a:latin typeface="+mn-ea"/>
                          <a:ea typeface="+mn-ea"/>
                          <a:cs typeface="Times New Roman"/>
                        </a:rPr>
                        <a:t>　　　　　　・好きな遊びや活動に没頭する</a:t>
                      </a:r>
                      <a:endParaRPr lang="en-US" altLang="ja-JP" sz="1600" kern="100" dirty="0">
                        <a:latin typeface="+mn-ea"/>
                        <a:ea typeface="+mn-ea"/>
                        <a:cs typeface="Times New Roman"/>
                      </a:endParaRPr>
                    </a:p>
                    <a:p>
                      <a:pPr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・趣味や嗜好を広げる</a:t>
                      </a:r>
                      <a:r>
                        <a:rPr lang="ja-JP" altLang="en-US" sz="1600" kern="100" dirty="0">
                          <a:latin typeface="+mn-ea"/>
                          <a:ea typeface="+mn-ea"/>
                          <a:cs typeface="Times New Roman"/>
                        </a:rPr>
                        <a:t>、深める</a:t>
                      </a:r>
                      <a:endParaRPr lang="ja-JP" sz="1600" kern="100" dirty="0">
                        <a:latin typeface="+mn-ea"/>
                        <a:ea typeface="+mn-ea"/>
                        <a:cs typeface="Times New Roman"/>
                      </a:endParaRPr>
                    </a:p>
                    <a:p>
                      <a:pPr indent="2857500" algn="just">
                        <a:spcAft>
                          <a:spcPts val="0"/>
                        </a:spcAft>
                      </a:pPr>
                      <a:r>
                        <a:rPr lang="ja-JP" altLang="en-US" sz="1600" kern="100" dirty="0">
                          <a:latin typeface="+mn-ea"/>
                          <a:ea typeface="+mn-ea"/>
                          <a:cs typeface="Times New Roman"/>
                        </a:rPr>
                        <a:t>　　　　　　</a:t>
                      </a:r>
                      <a:r>
                        <a:rPr lang="ja-JP" sz="1600" kern="100" dirty="0">
                          <a:latin typeface="+mn-ea"/>
                          <a:ea typeface="+mn-ea"/>
                          <a:cs typeface="Times New Roman"/>
                        </a:rPr>
                        <a:t>・趣味を確立する</a:t>
                      </a:r>
                    </a:p>
                  </a:txBody>
                  <a:tcPr marL="53565" marR="5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cxnSp>
        <p:nvCxnSpPr>
          <p:cNvPr id="4" name="直線矢印コネクタ 3"/>
          <p:cNvCxnSpPr>
            <a:cxnSpLocks/>
          </p:cNvCxnSpPr>
          <p:nvPr/>
        </p:nvCxnSpPr>
        <p:spPr>
          <a:xfrm>
            <a:off x="2892464" y="1772390"/>
            <a:ext cx="1692401"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5566561" y="1772390"/>
            <a:ext cx="204519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22041"/>
            <a:fld id="{5E614586-0A8F-4818-ACDC-ED708ECEC71E}" type="slidenum">
              <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rPr>
              <a:pPr defTabSz="422041"/>
              <a:t>41</a:t>
            </a:fld>
            <a:endParaRPr lang="ja-JP" altLang="en-US"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683618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632520" y="233178"/>
            <a:ext cx="8903112"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放課後等デイサービス・相談支援の支援機能（例）</a:t>
            </a:r>
            <a:endParaRPr kumimoji="0" lang="en-US" altLang="ja-JP" sz="3323" spc="-92" dirty="0">
              <a:solidFill>
                <a:srgbClr val="000000"/>
              </a:solidFill>
              <a:latin typeface="Calibri"/>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27780215"/>
              </p:ext>
            </p:extLst>
          </p:nvPr>
        </p:nvGraphicFramePr>
        <p:xfrm>
          <a:off x="632520" y="763040"/>
          <a:ext cx="8903112" cy="5265391"/>
        </p:xfrm>
        <a:graphic>
          <a:graphicData uri="http://schemas.openxmlformats.org/drawingml/2006/table">
            <a:tbl>
              <a:tblPr/>
              <a:tblGrid>
                <a:gridCol w="1174714">
                  <a:extLst>
                    <a:ext uri="{9D8B030D-6E8A-4147-A177-3AD203B41FA5}">
                      <a16:colId xmlns:a16="http://schemas.microsoft.com/office/drawing/2014/main" val="20000"/>
                    </a:ext>
                  </a:extLst>
                </a:gridCol>
                <a:gridCol w="7728398">
                  <a:extLst>
                    <a:ext uri="{9D8B030D-6E8A-4147-A177-3AD203B41FA5}">
                      <a16:colId xmlns:a16="http://schemas.microsoft.com/office/drawing/2014/main" val="20001"/>
                    </a:ext>
                  </a:extLst>
                </a:gridCol>
              </a:tblGrid>
              <a:tr h="594127">
                <a:tc>
                  <a:txBody>
                    <a:bodyPr/>
                    <a:lstStyle/>
                    <a:p>
                      <a:pPr algn="ctr">
                        <a:spcAft>
                          <a:spcPts val="0"/>
                        </a:spcAft>
                      </a:pPr>
                      <a:r>
                        <a:rPr lang="ja-JP" sz="12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sz="1400" kern="100" dirty="0">
                          <a:latin typeface="+mn-ea"/>
                          <a:ea typeface="+mn-ea"/>
                          <a:cs typeface="Times New Roman"/>
                        </a:rPr>
                        <a:t>学童期　　　</a:t>
                      </a:r>
                      <a:r>
                        <a:rPr lang="ja-JP" altLang="en-US" sz="1400" kern="100" dirty="0">
                          <a:latin typeface="+mn-ea"/>
                          <a:ea typeface="+mn-ea"/>
                          <a:cs typeface="Times New Roman"/>
                        </a:rPr>
                        <a:t>　　　　　　　　　　　</a:t>
                      </a:r>
                      <a:r>
                        <a:rPr lang="ja-JP" sz="1400" kern="100" dirty="0">
                          <a:latin typeface="+mn-ea"/>
                          <a:ea typeface="+mn-ea"/>
                          <a:cs typeface="Times New Roman"/>
                        </a:rPr>
                        <a:t>思春期　</a:t>
                      </a:r>
                      <a:r>
                        <a:rPr lang="ja-JP" altLang="en-US" sz="1400" kern="100" dirty="0">
                          <a:latin typeface="+mn-ea"/>
                          <a:ea typeface="+mn-ea"/>
                          <a:cs typeface="Times New Roman"/>
                        </a:rPr>
                        <a:t>　　　　　　　　　　　　　　　　</a:t>
                      </a:r>
                      <a:r>
                        <a:rPr lang="ja-JP" sz="1400" kern="100" dirty="0">
                          <a:latin typeface="+mn-ea"/>
                          <a:ea typeface="+mn-ea"/>
                          <a:cs typeface="Times New Roman"/>
                        </a:rPr>
                        <a:t>　（移行）</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19311">
                <a:tc>
                  <a:txBody>
                    <a:bodyPr/>
                    <a:lstStyle/>
                    <a:p>
                      <a:pPr algn="ctr">
                        <a:spcAft>
                          <a:spcPts val="0"/>
                        </a:spcAft>
                      </a:pPr>
                      <a:r>
                        <a:rPr lang="ja-JP" sz="1400" kern="100" dirty="0">
                          <a:latin typeface="+mn-ea"/>
                          <a:ea typeface="+mn-ea"/>
                          <a:cs typeface="Times New Roman"/>
                        </a:rPr>
                        <a:t>本人支援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a:t>
                      </a:r>
                      <a:r>
                        <a:rPr lang="ja-JP" altLang="en-US" sz="1400" kern="100" dirty="0">
                          <a:latin typeface="+mn-ea"/>
                          <a:ea typeface="+mn-ea"/>
                          <a:cs typeface="Times New Roman"/>
                        </a:rPr>
                        <a:t>発達支援</a:t>
                      </a:r>
                      <a:r>
                        <a:rPr lang="ja-JP" sz="1400" kern="100" dirty="0">
                          <a:latin typeface="+mn-ea"/>
                          <a:ea typeface="+mn-ea"/>
                          <a:cs typeface="Times New Roman"/>
                        </a:rPr>
                        <a:t>の継続</a:t>
                      </a:r>
                      <a:r>
                        <a:rPr lang="ja-JP" altLang="en-US" sz="1400" kern="100" dirty="0">
                          <a:latin typeface="+mn-ea"/>
                          <a:ea typeface="+mn-ea"/>
                          <a:cs typeface="Times New Roman"/>
                        </a:rPr>
                        <a:t>（行動や情動の統制、支援環境＝合理的配慮）</a:t>
                      </a:r>
                      <a:endParaRPr lang="ja-JP" sz="1400" kern="100" dirty="0">
                        <a:latin typeface="+mn-ea"/>
                        <a:ea typeface="+mn-ea"/>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sz="1400" kern="100" dirty="0">
                          <a:latin typeface="+mn-ea"/>
                          <a:ea typeface="+mn-ea"/>
                          <a:cs typeface="Times New Roman"/>
                        </a:rPr>
                        <a:t>　　　</a:t>
                      </a:r>
                      <a:r>
                        <a:rPr lang="ja-JP" altLang="en-US" sz="1400" kern="100" dirty="0">
                          <a:latin typeface="+mn-ea"/>
                          <a:ea typeface="+mn-ea"/>
                          <a:cs typeface="Times New Roman"/>
                        </a:rPr>
                        <a:t>　</a:t>
                      </a:r>
                      <a:r>
                        <a:rPr lang="ja-JP" altLang="ja-JP" sz="1400" kern="100" dirty="0">
                          <a:latin typeface="+mn-ea"/>
                          <a:ea typeface="+mn-ea"/>
                          <a:cs typeface="Times New Roman"/>
                        </a:rPr>
                        <a:t>・年齢に応じた遊びや交友関係の支援</a:t>
                      </a:r>
                    </a:p>
                    <a:p>
                      <a:pPr algn="just">
                        <a:spcAft>
                          <a:spcPts val="0"/>
                        </a:spcAft>
                      </a:pPr>
                      <a:r>
                        <a:rPr lang="ja-JP" sz="1400" kern="100" dirty="0">
                          <a:latin typeface="+mn-ea"/>
                          <a:ea typeface="+mn-ea"/>
                          <a:cs typeface="Times New Roman"/>
                        </a:rPr>
                        <a:t>　</a:t>
                      </a:r>
                      <a:r>
                        <a:rPr lang="ja-JP" altLang="en-US" sz="1400" kern="100" dirty="0">
                          <a:latin typeface="+mn-ea"/>
                          <a:ea typeface="+mn-ea"/>
                          <a:cs typeface="Times New Roman"/>
                        </a:rPr>
                        <a:t>　　　　　　</a:t>
                      </a:r>
                      <a:r>
                        <a:rPr lang="ja-JP" sz="1400" kern="100" dirty="0">
                          <a:latin typeface="+mn-ea"/>
                          <a:ea typeface="+mn-ea"/>
                          <a:cs typeface="Times New Roman"/>
                        </a:rPr>
                        <a:t>・障害特性に応じた個別の支援</a:t>
                      </a:r>
                      <a:r>
                        <a:rPr lang="ja-JP" altLang="en-US" sz="1400" kern="100" dirty="0">
                          <a:latin typeface="+mn-ea"/>
                          <a:ea typeface="+mn-ea"/>
                          <a:cs typeface="Times New Roman"/>
                        </a:rPr>
                        <a:t>（二次障害予防、より豊かに生きる）</a:t>
                      </a:r>
                      <a:endParaRPr lang="en-US" altLang="ja-JP" sz="1400" kern="100" dirty="0">
                        <a:latin typeface="+mn-ea"/>
                        <a:ea typeface="+mn-ea"/>
                        <a:cs typeface="Times New Roman"/>
                      </a:endParaRPr>
                    </a:p>
                    <a:p>
                      <a:pPr indent="12573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・本人の生活スタイルを見つける</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32642">
                <a:tc>
                  <a:txBody>
                    <a:bodyPr/>
                    <a:lstStyle/>
                    <a:p>
                      <a:pPr algn="ctr">
                        <a:spcAft>
                          <a:spcPts val="0"/>
                        </a:spcAft>
                      </a:pPr>
                      <a:r>
                        <a:rPr lang="ja-JP" sz="1400" kern="100" dirty="0">
                          <a:latin typeface="+mn-ea"/>
                          <a:ea typeface="+mn-ea"/>
                          <a:cs typeface="Times New Roman"/>
                        </a:rPr>
                        <a:t>家族支援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・子どもとの関わり方に関する専門的な助言</a:t>
                      </a:r>
                    </a:p>
                    <a:p>
                      <a:pPr algn="just">
                        <a:spcAft>
                          <a:spcPts val="0"/>
                        </a:spcAft>
                      </a:pPr>
                      <a:r>
                        <a:rPr lang="ja-JP" sz="1400" kern="100" dirty="0">
                          <a:latin typeface="+mn-ea"/>
                          <a:ea typeface="+mn-ea"/>
                          <a:cs typeface="Times New Roman"/>
                        </a:rPr>
                        <a:t>・預か</a:t>
                      </a:r>
                      <a:r>
                        <a:rPr lang="ja-JP" altLang="en-US" sz="1400" kern="100" dirty="0">
                          <a:latin typeface="+mn-ea"/>
                          <a:ea typeface="+mn-ea"/>
                          <a:cs typeface="Times New Roman"/>
                        </a:rPr>
                        <a:t>り、共に育む</a:t>
                      </a:r>
                      <a:r>
                        <a:rPr lang="ja-JP" sz="1400" kern="100" dirty="0">
                          <a:latin typeface="+mn-ea"/>
                          <a:ea typeface="+mn-ea"/>
                          <a:cs typeface="Times New Roman"/>
                        </a:rPr>
                        <a:t>ことで親の安心感に寄り添う</a:t>
                      </a:r>
                    </a:p>
                    <a:p>
                      <a:pPr indent="10287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・家庭における本人の役割</a:t>
                      </a:r>
                      <a:endParaRPr lang="en-US" altLang="ja-JP" sz="1400" kern="100" dirty="0">
                        <a:latin typeface="+mn-ea"/>
                        <a:ea typeface="+mn-ea"/>
                        <a:cs typeface="Times New Roman"/>
                      </a:endParaRPr>
                    </a:p>
                    <a:p>
                      <a:pPr indent="1028700" algn="just">
                        <a:spcAft>
                          <a:spcPts val="0"/>
                        </a:spcAft>
                      </a:pPr>
                      <a:r>
                        <a:rPr lang="ja-JP" altLang="en-US" sz="1400" kern="100" dirty="0">
                          <a:latin typeface="+mn-ea"/>
                          <a:ea typeface="+mn-ea"/>
                          <a:cs typeface="Times New Roman"/>
                        </a:rPr>
                        <a:t>　　　　　　　　　</a:t>
                      </a:r>
                      <a:r>
                        <a:rPr lang="ja-JP" altLang="ja-JP" sz="1400" kern="100" dirty="0">
                          <a:latin typeface="+mn-ea"/>
                          <a:ea typeface="+mn-ea"/>
                          <a:cs typeface="Times New Roman"/>
                        </a:rPr>
                        <a:t>・養育者から支援者へ移行するための関係性の調整</a:t>
                      </a:r>
                      <a:endParaRPr lang="en-US" altLang="ja-JP" sz="1400" kern="100" dirty="0">
                        <a:latin typeface="+mn-ea"/>
                        <a:ea typeface="+mn-ea"/>
                        <a:cs typeface="Times New Roman"/>
                      </a:endParaRPr>
                    </a:p>
                    <a:p>
                      <a:pPr algn="ctr">
                        <a:spcAft>
                          <a:spcPts val="0"/>
                        </a:spcAft>
                      </a:pPr>
                      <a:r>
                        <a:rPr lang="ja-JP" altLang="en-US" sz="1400" kern="100" dirty="0">
                          <a:latin typeface="+mn-ea"/>
                          <a:ea typeface="+mn-ea"/>
                          <a:cs typeface="Times New Roman"/>
                        </a:rPr>
                        <a:t>　　　　　　　　　　　　　　・</a:t>
                      </a:r>
                      <a:r>
                        <a:rPr lang="ja-JP" sz="1400" kern="100" dirty="0">
                          <a:latin typeface="+mn-ea"/>
                          <a:ea typeface="+mn-ea"/>
                          <a:cs typeface="Times New Roman"/>
                        </a:rPr>
                        <a:t>家族の役割についての整理と調整</a:t>
                      </a:r>
                    </a:p>
                    <a:p>
                      <a:pPr algn="r">
                        <a:spcAft>
                          <a:spcPts val="0"/>
                        </a:spcAft>
                      </a:pPr>
                      <a:r>
                        <a:rPr lang="ja-JP" sz="1400" kern="100" dirty="0">
                          <a:latin typeface="+mn-ea"/>
                          <a:ea typeface="+mn-ea"/>
                          <a:cs typeface="Times New Roman"/>
                        </a:rPr>
                        <a:t>　　　　　　　　　　</a:t>
                      </a:r>
                      <a:r>
                        <a:rPr lang="ja-JP" altLang="en-US" sz="1400" kern="100" dirty="0">
                          <a:latin typeface="+mn-ea"/>
                          <a:ea typeface="+mn-ea"/>
                          <a:cs typeface="Times New Roman"/>
                        </a:rPr>
                        <a:t>　　　</a:t>
                      </a:r>
                      <a:r>
                        <a:rPr lang="ja-JP" sz="1400" kern="100" dirty="0">
                          <a:latin typeface="+mn-ea"/>
                          <a:ea typeface="+mn-ea"/>
                          <a:cs typeface="Times New Roman"/>
                        </a:rPr>
                        <a:t>　　　　　・一人で過ご</a:t>
                      </a:r>
                      <a:r>
                        <a:rPr lang="ja-JP" altLang="en-US" sz="1400" kern="100" dirty="0">
                          <a:latin typeface="+mn-ea"/>
                          <a:ea typeface="+mn-ea"/>
                          <a:cs typeface="Times New Roman"/>
                        </a:rPr>
                        <a:t>す</a:t>
                      </a:r>
                      <a:r>
                        <a:rPr lang="ja-JP" sz="1400" kern="100" dirty="0">
                          <a:latin typeface="+mn-ea"/>
                          <a:ea typeface="+mn-ea"/>
                          <a:cs typeface="Times New Roman"/>
                        </a:rPr>
                        <a:t>ための制度利用や方法の助言</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19311">
                <a:tc>
                  <a:txBody>
                    <a:bodyPr/>
                    <a:lstStyle/>
                    <a:p>
                      <a:pPr algn="ctr">
                        <a:spcAft>
                          <a:spcPts val="0"/>
                        </a:spcAft>
                      </a:pPr>
                      <a:r>
                        <a:rPr lang="ja-JP" sz="1400" kern="100" dirty="0">
                          <a:latin typeface="+mn-ea"/>
                          <a:ea typeface="+mn-ea"/>
                          <a:cs typeface="Times New Roman"/>
                        </a:rPr>
                        <a:t>地域連携</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a:t>
                      </a:r>
                      <a:r>
                        <a:rPr lang="ja-JP" altLang="en-US" sz="1400" kern="100" dirty="0">
                          <a:latin typeface="+mn-ea"/>
                          <a:ea typeface="+mn-ea"/>
                          <a:cs typeface="Times New Roman"/>
                        </a:rPr>
                        <a:t>安心できる居場所づくり、チャレンジできる居場所探し</a:t>
                      </a:r>
                      <a:endParaRPr lang="en-US" altLang="ja-JP" sz="1400" kern="100" dirty="0">
                        <a:latin typeface="+mn-ea"/>
                        <a:ea typeface="+mn-ea"/>
                        <a:cs typeface="Times New Roman"/>
                      </a:endParaRPr>
                    </a:p>
                    <a:p>
                      <a:pPr algn="just">
                        <a:spcAft>
                          <a:spcPts val="0"/>
                        </a:spcAft>
                      </a:pPr>
                      <a:r>
                        <a:rPr lang="ja-JP" altLang="en-US" sz="1400" kern="100" dirty="0">
                          <a:latin typeface="+mn-ea"/>
                          <a:ea typeface="+mn-ea"/>
                          <a:cs typeface="Times New Roman"/>
                        </a:rPr>
                        <a:t>・</a:t>
                      </a:r>
                      <a:r>
                        <a:rPr lang="ja-JP" sz="1400" kern="100" dirty="0">
                          <a:latin typeface="+mn-ea"/>
                          <a:ea typeface="+mn-ea"/>
                          <a:cs typeface="Times New Roman"/>
                        </a:rPr>
                        <a:t>家庭と学校、事業所間の共通理解を図るための連携</a:t>
                      </a:r>
                      <a:endParaRPr lang="en-US" altLang="ja-JP" sz="1400" kern="100" dirty="0">
                        <a:latin typeface="+mn-ea"/>
                        <a:ea typeface="+mn-ea"/>
                        <a:cs typeface="Times New Roman"/>
                      </a:endParaRPr>
                    </a:p>
                    <a:p>
                      <a:pPr algn="just">
                        <a:spcAft>
                          <a:spcPts val="0"/>
                        </a:spcAft>
                      </a:pPr>
                      <a:r>
                        <a:rPr lang="ja-JP" altLang="en-US" sz="1400" kern="100" dirty="0">
                          <a:latin typeface="+mn-ea"/>
                          <a:ea typeface="+mn-ea"/>
                          <a:cs typeface="Times New Roman"/>
                        </a:rPr>
                        <a:t>・地域から分離されない、地域とつながりのある支援</a:t>
                      </a:r>
                      <a:endParaRPr lang="ja-JP" sz="1400" kern="100" dirty="0">
                        <a:latin typeface="+mn-ea"/>
                        <a:ea typeface="+mn-ea"/>
                        <a:cs typeface="Times New Roman"/>
                      </a:endParaRPr>
                    </a:p>
                    <a:p>
                      <a:pPr indent="9144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・障害特性に応じた環境整備や支援方法についての連携</a:t>
                      </a:r>
                    </a:p>
                    <a:p>
                      <a:pPr indent="1698625"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・障害特性や支援方法を卒後に繋ぐための連携</a:t>
                      </a:r>
                      <a:endParaRPr lang="en-US" altLang="ja-JP" sz="1400" kern="100" dirty="0">
                        <a:latin typeface="+mn-ea"/>
                        <a:ea typeface="+mn-ea"/>
                        <a:cs typeface="Times New Roman"/>
                      </a:endParaRPr>
                    </a:p>
                    <a:p>
                      <a:pPr indent="1698625" algn="r">
                        <a:spcAft>
                          <a:spcPts val="0"/>
                        </a:spcAft>
                      </a:pPr>
                      <a:r>
                        <a:rPr lang="ja-JP" altLang="en-US" sz="1400" kern="100" dirty="0">
                          <a:latin typeface="+mn-ea"/>
                          <a:ea typeface="+mn-ea"/>
                          <a:cs typeface="Times New Roman"/>
                        </a:rPr>
                        <a:t>・より創造的な生活の組み立てと仲間づくり</a:t>
                      </a:r>
                      <a:endParaRPr lang="ja-JP" sz="14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cxnSp>
        <p:nvCxnSpPr>
          <p:cNvPr id="5" name="直線矢印コネクタ 4"/>
          <p:cNvCxnSpPr/>
          <p:nvPr/>
        </p:nvCxnSpPr>
        <p:spPr>
          <a:xfrm>
            <a:off x="3008784" y="1052736"/>
            <a:ext cx="159525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024005" y="1052736"/>
            <a:ext cx="194421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01508B42-FA7C-9F19-8901-09825B590D37}"/>
              </a:ext>
            </a:extLst>
          </p:cNvPr>
          <p:cNvSpPr>
            <a:spLocks noGrp="1"/>
          </p:cNvSpPr>
          <p:nvPr>
            <p:ph type="sldNum" sz="quarter" idx="12"/>
          </p:nvPr>
        </p:nvSpPr>
        <p:spPr>
          <a:xfrm>
            <a:off x="7677150" y="6442259"/>
            <a:ext cx="2228850" cy="365125"/>
          </a:xfrm>
        </p:spPr>
        <p:txBody>
          <a:bodyPr/>
          <a:lstStyle/>
          <a:p>
            <a:pPr defTabSz="457200"/>
            <a:fld id="{5E614586-0A8F-4818-ACDC-ED708ECEC71E}" type="slidenum">
              <a:rPr lang="ja-JP" altLang="en-US">
                <a:solidFill>
                  <a:prstClr val="black">
                    <a:tint val="75000"/>
                  </a:prstClr>
                </a:solidFill>
                <a:latin typeface="UD デジタル 教科書体 NK-B" panose="02020700000000000000" pitchFamily="18" charset="-128"/>
                <a:ea typeface="UD デジタル 教科書体 NK-B" panose="02020700000000000000" pitchFamily="18" charset="-128"/>
              </a:rPr>
              <a:pPr defTabSz="457200"/>
              <a:t>42</a:t>
            </a:fld>
            <a:endParaRPr lang="ja-JP" altLang="en-US"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810006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608350" y="476672"/>
            <a:ext cx="9323464" cy="1224136"/>
          </a:xfrm>
        </p:spPr>
        <p:txBody>
          <a:bodyPr>
            <a:normAutofit/>
          </a:bodyPr>
          <a:lstStyle/>
          <a:p>
            <a:r>
              <a:rPr kumimoji="1" lang="ja-JP" altLang="en-US" dirty="0"/>
              <a:t>「</a:t>
            </a:r>
            <a:r>
              <a:rPr lang="ja-JP" altLang="en-US" dirty="0"/>
              <a:t>子どもの社会化・関係性の拡がりと支援における連携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204865"/>
            <a:ext cx="8420100" cy="4176464"/>
          </a:xfrm>
        </p:spPr>
        <p:txBody>
          <a:bodyPr>
            <a:normAutofit/>
          </a:bodyPr>
          <a:lstStyle/>
          <a:p>
            <a:r>
              <a:rPr kumimoji="1" lang="ja-JP" altLang="en-US" dirty="0"/>
              <a:t>子どもの成長にともない変遷する関係機関を再確認する。</a:t>
            </a:r>
            <a:endParaRPr kumimoji="1" lang="en-US" altLang="ja-JP" dirty="0"/>
          </a:p>
          <a:p>
            <a:pPr lvl="1"/>
            <a:endParaRPr kumimoji="1" lang="en-US" altLang="ja-JP" dirty="0"/>
          </a:p>
          <a:p>
            <a:pPr lvl="1"/>
            <a:r>
              <a:rPr kumimoji="1" lang="ja-JP" altLang="en-US" dirty="0"/>
              <a:t>機関連携との連携</a:t>
            </a:r>
            <a:endParaRPr kumimoji="1" lang="en-US" altLang="ja-JP" dirty="0"/>
          </a:p>
          <a:p>
            <a:pPr lvl="1"/>
            <a:endParaRPr kumimoji="1" lang="en-US" altLang="ja-JP" dirty="0"/>
          </a:p>
          <a:p>
            <a:pPr lvl="1"/>
            <a:r>
              <a:rPr kumimoji="1" lang="ja-JP" altLang="en-US" dirty="0"/>
              <a:t>支援者が場所（家庭・所属先等）や人（保護者・友達・担任等）とどのように関わるべきかを考える</a:t>
            </a:r>
            <a:endParaRPr kumimoji="1" lang="en-US" altLang="ja-JP" dirty="0"/>
          </a:p>
          <a:p>
            <a:pPr lvl="1"/>
            <a:endParaRPr kumimoji="1" lang="en-US" altLang="ja-JP" dirty="0"/>
          </a:p>
          <a:p>
            <a:pPr lvl="1"/>
            <a:r>
              <a:rPr kumimoji="1" lang="ja-JP" altLang="en-US" dirty="0"/>
              <a:t>インクルージョンの視点について整理する。</a:t>
            </a:r>
          </a:p>
        </p:txBody>
      </p:sp>
      <p:sp>
        <p:nvSpPr>
          <p:cNvPr id="4" name="スライド番号プレースホルダー 3">
            <a:extLst>
              <a:ext uri="{FF2B5EF4-FFF2-40B4-BE49-F238E27FC236}">
                <a16:creationId xmlns:a16="http://schemas.microsoft.com/office/drawing/2014/main" id="{BD4DEE8D-CCF5-BB3B-EB49-CCF5B9454AE3}"/>
              </a:ext>
            </a:extLst>
          </p:cNvPr>
          <p:cNvSpPr>
            <a:spLocks noGrp="1"/>
          </p:cNvSpPr>
          <p:nvPr>
            <p:ph type="sldNum" sz="quarter" idx="12"/>
          </p:nvPr>
        </p:nvSpPr>
        <p:spPr/>
        <p:txBody>
          <a:bodyPr/>
          <a:lstStyle/>
          <a:p>
            <a:pPr algn="r"/>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lgn="r"/>
              <a:t>43</a:t>
            </a:fld>
            <a:endParaRPr lang="ja-JP" altLang="en-US">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837720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7"/>
          <p:cNvSpPr>
            <a:spLocks noChangeArrowheads="1"/>
          </p:cNvSpPr>
          <p:nvPr/>
        </p:nvSpPr>
        <p:spPr bwMode="auto">
          <a:xfrm>
            <a:off x="1833298" y="1989700"/>
            <a:ext cx="6475016" cy="1152525"/>
          </a:xfrm>
          <a:prstGeom prst="ellipse">
            <a:avLst/>
          </a:prstGeom>
          <a:solidFill>
            <a:schemeClr val="accent1"/>
          </a:solidFill>
          <a:ln>
            <a:noFill/>
          </a:ln>
          <a:effectLst>
            <a:outerShdw dist="53882"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1507" name="Text Box 8"/>
          <p:cNvSpPr txBox="1">
            <a:spLocks noChangeArrowheads="1"/>
          </p:cNvSpPr>
          <p:nvPr/>
        </p:nvSpPr>
        <p:spPr bwMode="auto">
          <a:xfrm>
            <a:off x="1327714" y="257182"/>
            <a:ext cx="815009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a:solidFill>
                  <a:srgbClr val="000000"/>
                </a:solidFill>
              </a:rPr>
              <a:t>子どもの自立に向けて</a:t>
            </a:r>
          </a:p>
          <a:p>
            <a:pPr eaLnBrk="1" fontAlgn="base" hangingPunct="1">
              <a:spcBef>
                <a:spcPct val="0"/>
              </a:spcBef>
              <a:spcAft>
                <a:spcPct val="0"/>
              </a:spcAft>
              <a:buFontTx/>
              <a:buNone/>
            </a:pPr>
            <a:r>
              <a:rPr kumimoji="0" lang="ja-JP" altLang="en-US">
                <a:solidFill>
                  <a:srgbClr val="000000"/>
                </a:solidFill>
              </a:rPr>
              <a:t>　「縦横連携」を意識したネットワークづくり</a:t>
            </a:r>
          </a:p>
        </p:txBody>
      </p:sp>
      <p:sp>
        <p:nvSpPr>
          <p:cNvPr id="21508" name="Text Box 9"/>
          <p:cNvSpPr txBox="1">
            <a:spLocks noChangeArrowheads="1"/>
          </p:cNvSpPr>
          <p:nvPr/>
        </p:nvSpPr>
        <p:spPr bwMode="auto">
          <a:xfrm>
            <a:off x="1186656" y="1484784"/>
            <a:ext cx="37160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子どもの成長・発達とともに</a:t>
            </a:r>
          </a:p>
        </p:txBody>
      </p:sp>
      <p:sp>
        <p:nvSpPr>
          <p:cNvPr id="21509" name="Text Box 10"/>
          <p:cNvSpPr txBox="1">
            <a:spLocks noChangeArrowheads="1"/>
          </p:cNvSpPr>
          <p:nvPr/>
        </p:nvSpPr>
        <p:spPr bwMode="auto">
          <a:xfrm>
            <a:off x="2301143" y="2134163"/>
            <a:ext cx="51908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dirty="0">
                <a:solidFill>
                  <a:srgbClr val="000000"/>
                </a:solidFill>
              </a:rPr>
              <a:t>個々がもつ発達課題、支援ニーズ変化</a:t>
            </a:r>
          </a:p>
          <a:p>
            <a:pPr eaLnBrk="1" fontAlgn="base" hangingPunct="1">
              <a:spcBef>
                <a:spcPct val="0"/>
              </a:spcBef>
              <a:spcAft>
                <a:spcPct val="0"/>
              </a:spcAft>
              <a:buFontTx/>
              <a:buNone/>
            </a:pPr>
            <a:r>
              <a:rPr kumimoji="0" lang="ja-JP" altLang="en-US" sz="2400" dirty="0">
                <a:solidFill>
                  <a:srgbClr val="000000"/>
                </a:solidFill>
              </a:rPr>
              <a:t>親・家族が抱える生活ニーズ変化</a:t>
            </a:r>
          </a:p>
        </p:txBody>
      </p:sp>
      <p:sp>
        <p:nvSpPr>
          <p:cNvPr id="21510" name="Text Box 13"/>
          <p:cNvSpPr txBox="1">
            <a:spLocks noChangeArrowheads="1"/>
          </p:cNvSpPr>
          <p:nvPr/>
        </p:nvSpPr>
        <p:spPr bwMode="auto">
          <a:xfrm>
            <a:off x="4074241" y="3226270"/>
            <a:ext cx="39901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一機関だけでは支えきれない</a:t>
            </a:r>
          </a:p>
        </p:txBody>
      </p:sp>
      <p:sp>
        <p:nvSpPr>
          <p:cNvPr id="21511" name="Text Box 14"/>
          <p:cNvSpPr txBox="1">
            <a:spLocks noChangeArrowheads="1"/>
          </p:cNvSpPr>
          <p:nvPr/>
        </p:nvSpPr>
        <p:spPr bwMode="auto">
          <a:xfrm>
            <a:off x="211787" y="4221088"/>
            <a:ext cx="678629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dirty="0">
                <a:solidFill>
                  <a:srgbClr val="000000"/>
                </a:solidFill>
              </a:rPr>
              <a:t>◆移行期をどう繋いでいくかという視点</a:t>
            </a:r>
          </a:p>
          <a:p>
            <a:pPr eaLnBrk="1" fontAlgn="base" hangingPunct="1">
              <a:spcBef>
                <a:spcPct val="0"/>
              </a:spcBef>
              <a:spcAft>
                <a:spcPct val="0"/>
              </a:spcAft>
              <a:buFontTx/>
              <a:buNone/>
            </a:pPr>
            <a:endParaRPr kumimoji="0" lang="ja-JP" altLang="en-US" sz="2400" dirty="0">
              <a:solidFill>
                <a:srgbClr val="000000"/>
              </a:solidFill>
            </a:endParaRPr>
          </a:p>
        </p:txBody>
      </p:sp>
      <p:sp>
        <p:nvSpPr>
          <p:cNvPr id="21512" name="Line 22"/>
          <p:cNvSpPr>
            <a:spLocks noChangeShapeType="1"/>
          </p:cNvSpPr>
          <p:nvPr/>
        </p:nvSpPr>
        <p:spPr bwMode="auto">
          <a:xfrm>
            <a:off x="662120" y="1412875"/>
            <a:ext cx="8915400" cy="0"/>
          </a:xfrm>
          <a:prstGeom prst="line">
            <a:avLst/>
          </a:prstGeom>
          <a:noFill/>
          <a:ln w="28575">
            <a:solidFill>
              <a:srgbClr val="FF0000"/>
            </a:solidFill>
            <a:round/>
            <a:headEnd/>
            <a:tailEnd/>
          </a:ln>
          <a:effectLst>
            <a:outerShdw algn="ctr" rotWithShape="0">
              <a:schemeClr val="bg2">
                <a:alpha val="50000"/>
              </a:schemeClr>
            </a:outerShdw>
          </a:effectLst>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kumimoji="0" lang="ja-JP" altLang="en-US" sz="4000">
              <a:solidFill>
                <a:srgbClr val="000000"/>
              </a:solidFill>
            </a:endParaRPr>
          </a:p>
        </p:txBody>
      </p:sp>
      <p:sp>
        <p:nvSpPr>
          <p:cNvPr id="21514" name="テキスト ボックス 16"/>
          <p:cNvSpPr txBox="1">
            <a:spLocks noChangeArrowheads="1"/>
          </p:cNvSpPr>
          <p:nvPr/>
        </p:nvSpPr>
        <p:spPr bwMode="auto">
          <a:xfrm>
            <a:off x="1746715" y="3646677"/>
            <a:ext cx="69365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dirty="0">
                <a:solidFill>
                  <a:srgbClr val="000000"/>
                </a:solidFill>
              </a:rPr>
              <a:t>ライフステージを見通した一貫性・継続性のある支援</a:t>
            </a:r>
          </a:p>
        </p:txBody>
      </p:sp>
      <p:sp>
        <p:nvSpPr>
          <p:cNvPr id="21515" name="テキスト ボックス 17"/>
          <p:cNvSpPr txBox="1">
            <a:spLocks noChangeArrowheads="1"/>
          </p:cNvSpPr>
          <p:nvPr/>
        </p:nvSpPr>
        <p:spPr bwMode="auto">
          <a:xfrm>
            <a:off x="445686" y="4593322"/>
            <a:ext cx="677461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000" dirty="0">
                <a:solidFill>
                  <a:srgbClr val="000000"/>
                </a:solidFill>
              </a:rPr>
              <a:t>　担任や学年が変わる小さな移行期</a:t>
            </a:r>
            <a:endParaRPr lang="en-US" altLang="ja-JP" sz="2000" dirty="0">
              <a:solidFill>
                <a:srgbClr val="000000"/>
              </a:solidFill>
            </a:endParaRPr>
          </a:p>
          <a:p>
            <a:pPr eaLnBrk="1" fontAlgn="base" hangingPunct="1">
              <a:spcBef>
                <a:spcPct val="0"/>
              </a:spcBef>
              <a:spcAft>
                <a:spcPct val="0"/>
              </a:spcAft>
              <a:buFontTx/>
              <a:buNone/>
            </a:pPr>
            <a:r>
              <a:rPr lang="ja-JP" altLang="en-US" sz="2000" dirty="0">
                <a:solidFill>
                  <a:srgbClr val="000000"/>
                </a:solidFill>
              </a:rPr>
              <a:t>　入園、入学、卒後などライフイベントと関連した大きな移行期</a:t>
            </a:r>
          </a:p>
        </p:txBody>
      </p:sp>
      <p:sp>
        <p:nvSpPr>
          <p:cNvPr id="21516" name="テキスト ボックス 18"/>
          <p:cNvSpPr txBox="1">
            <a:spLocks noChangeArrowheads="1"/>
          </p:cNvSpPr>
          <p:nvPr/>
        </p:nvSpPr>
        <p:spPr bwMode="auto">
          <a:xfrm>
            <a:off x="200472" y="5229200"/>
            <a:ext cx="91117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dirty="0">
                <a:solidFill>
                  <a:srgbClr val="000000"/>
                </a:solidFill>
              </a:rPr>
              <a:t>◆「縦・横」のネットワークでニーズに応じた支援を展開するという視点</a:t>
            </a:r>
          </a:p>
        </p:txBody>
      </p:sp>
      <p:sp>
        <p:nvSpPr>
          <p:cNvPr id="20" name="フリーフォーム 19"/>
          <p:cNvSpPr/>
          <p:nvPr/>
        </p:nvSpPr>
        <p:spPr bwMode="auto">
          <a:xfrm>
            <a:off x="5186919" y="1702268"/>
            <a:ext cx="1110985" cy="290512"/>
          </a:xfrm>
          <a:custGeom>
            <a:avLst/>
            <a:gdLst>
              <a:gd name="connsiteX0" fmla="*/ 0 w 1023583"/>
              <a:gd name="connsiteY0" fmla="*/ 0 h 368489"/>
              <a:gd name="connsiteX1" fmla="*/ 846161 w 1023583"/>
              <a:gd name="connsiteY1" fmla="*/ 81886 h 368489"/>
              <a:gd name="connsiteX2" fmla="*/ 996287 w 1023583"/>
              <a:gd name="connsiteY2" fmla="*/ 327546 h 368489"/>
              <a:gd name="connsiteX3" fmla="*/ 1009935 w 1023583"/>
              <a:gd name="connsiteY3" fmla="*/ 327546 h 368489"/>
            </a:gdLst>
            <a:ahLst/>
            <a:cxnLst>
              <a:cxn ang="0">
                <a:pos x="connsiteX0" y="connsiteY0"/>
              </a:cxn>
              <a:cxn ang="0">
                <a:pos x="connsiteX1" y="connsiteY1"/>
              </a:cxn>
              <a:cxn ang="0">
                <a:pos x="connsiteX2" y="connsiteY2"/>
              </a:cxn>
              <a:cxn ang="0">
                <a:pos x="connsiteX3" y="connsiteY3"/>
              </a:cxn>
            </a:cxnLst>
            <a:rect l="l" t="t" r="r" b="b"/>
            <a:pathLst>
              <a:path w="1023583" h="368489">
                <a:moveTo>
                  <a:pt x="0" y="0"/>
                </a:moveTo>
                <a:cubicBezTo>
                  <a:pt x="340056" y="13647"/>
                  <a:pt x="680113" y="27295"/>
                  <a:pt x="846161" y="81886"/>
                </a:cubicBezTo>
                <a:cubicBezTo>
                  <a:pt x="1012209" y="136477"/>
                  <a:pt x="968991" y="286603"/>
                  <a:pt x="996287" y="327546"/>
                </a:cubicBezTo>
                <a:cubicBezTo>
                  <a:pt x="1023583" y="368489"/>
                  <a:pt x="1016759" y="348017"/>
                  <a:pt x="1009935" y="327546"/>
                </a:cubicBezTo>
              </a:path>
            </a:pathLst>
          </a:cu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a:lstStyle/>
          <a:p>
            <a:pPr fontAlgn="base">
              <a:spcBef>
                <a:spcPct val="0"/>
              </a:spcBef>
              <a:spcAft>
                <a:spcPct val="0"/>
              </a:spcAft>
              <a:defRPr/>
            </a:pPr>
            <a:endParaRPr kumimoji="0" lang="ja-JP" altLang="en-US" sz="4000">
              <a:solidFill>
                <a:srgbClr val="000000"/>
              </a:solidFill>
            </a:endParaRPr>
          </a:p>
        </p:txBody>
      </p:sp>
      <p:sp>
        <p:nvSpPr>
          <p:cNvPr id="22" name="フリーフォーム 21"/>
          <p:cNvSpPr/>
          <p:nvPr/>
        </p:nvSpPr>
        <p:spPr bwMode="auto">
          <a:xfrm>
            <a:off x="2760318" y="3124668"/>
            <a:ext cx="1143661" cy="412750"/>
          </a:xfrm>
          <a:custGeom>
            <a:avLst/>
            <a:gdLst>
              <a:gd name="connsiteX0" fmla="*/ 1055427 w 1055427"/>
              <a:gd name="connsiteY0" fmla="*/ 395785 h 411708"/>
              <a:gd name="connsiteX1" fmla="*/ 332096 w 1055427"/>
              <a:gd name="connsiteY1" fmla="*/ 354842 h 411708"/>
              <a:gd name="connsiteX2" fmla="*/ 45493 w 1055427"/>
              <a:gd name="connsiteY2" fmla="*/ 54591 h 411708"/>
              <a:gd name="connsiteX3" fmla="*/ 59140 w 1055427"/>
              <a:gd name="connsiteY3" fmla="*/ 27296 h 411708"/>
            </a:gdLst>
            <a:ahLst/>
            <a:cxnLst>
              <a:cxn ang="0">
                <a:pos x="connsiteX0" y="connsiteY0"/>
              </a:cxn>
              <a:cxn ang="0">
                <a:pos x="connsiteX1" y="connsiteY1"/>
              </a:cxn>
              <a:cxn ang="0">
                <a:pos x="connsiteX2" y="connsiteY2"/>
              </a:cxn>
              <a:cxn ang="0">
                <a:pos x="connsiteX3" y="connsiteY3"/>
              </a:cxn>
            </a:cxnLst>
            <a:rect l="l" t="t" r="r" b="b"/>
            <a:pathLst>
              <a:path w="1055427" h="411708">
                <a:moveTo>
                  <a:pt x="1055427" y="395785"/>
                </a:moveTo>
                <a:cubicBezTo>
                  <a:pt x="777922" y="403746"/>
                  <a:pt x="500418" y="411708"/>
                  <a:pt x="332096" y="354842"/>
                </a:cubicBezTo>
                <a:cubicBezTo>
                  <a:pt x="163774" y="297976"/>
                  <a:pt x="90986" y="109182"/>
                  <a:pt x="45493" y="54591"/>
                </a:cubicBezTo>
                <a:cubicBezTo>
                  <a:pt x="0" y="0"/>
                  <a:pt x="29570" y="13648"/>
                  <a:pt x="59140" y="27296"/>
                </a:cubicBezTo>
              </a:path>
            </a:pathLst>
          </a:cu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a:lstStyle/>
          <a:p>
            <a:pPr fontAlgn="base">
              <a:spcBef>
                <a:spcPct val="0"/>
              </a:spcBef>
              <a:spcAft>
                <a:spcPct val="0"/>
              </a:spcAft>
              <a:defRPr/>
            </a:pPr>
            <a:endParaRPr kumimoji="0" lang="ja-JP" altLang="en-US" sz="4000">
              <a:solidFill>
                <a:srgbClr val="000000"/>
              </a:solidFill>
            </a:endParaRPr>
          </a:p>
        </p:txBody>
      </p:sp>
      <p:sp>
        <p:nvSpPr>
          <p:cNvPr id="2" name="スライド番号プレースホルダー 1">
            <a:extLst>
              <a:ext uri="{FF2B5EF4-FFF2-40B4-BE49-F238E27FC236}">
                <a16:creationId xmlns:a16="http://schemas.microsoft.com/office/drawing/2014/main" id="{683D4625-C421-7ED9-989B-1C9FF7119FDD}"/>
              </a:ext>
            </a:extLst>
          </p:cNvPr>
          <p:cNvSpPr>
            <a:spLocks noGrp="1"/>
          </p:cNvSpPr>
          <p:nvPr>
            <p:ph type="sldNum" sz="quarter" idx="12"/>
          </p:nvPr>
        </p:nvSpPr>
        <p:spPr>
          <a:xfrm>
            <a:off x="7527529" y="6542152"/>
            <a:ext cx="2311400" cy="476250"/>
          </a:xfrm>
        </p:spPr>
        <p:txBody>
          <a:bodyPr/>
          <a:lstStyle/>
          <a:p>
            <a:pPr>
              <a:defRPr/>
            </a:pPr>
            <a:fld id="{A1FB5DF6-1505-4C20-AB11-4B5C5FDD7159}" type="slidenum">
              <a:rPr lang="ja-JP" altLang="en-US" smtClean="0">
                <a:solidFill>
                  <a:srgbClr val="000000"/>
                </a:solidFill>
                <a:latin typeface="UD デジタル 教科書体 NK-B" panose="02020700000000000000" pitchFamily="18" charset="-128"/>
                <a:ea typeface="UD デジタル 教科書体 NK-B" panose="02020700000000000000" pitchFamily="18" charset="-128"/>
              </a:rPr>
              <a:pPr>
                <a:defRPr/>
              </a:pPr>
              <a:t>44</a:t>
            </a:fld>
            <a:endParaRPr lang="en-US" dirty="0">
              <a:solidFill>
                <a:srgbClr val="000000"/>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18">
            <a:extLst>
              <a:ext uri="{FF2B5EF4-FFF2-40B4-BE49-F238E27FC236}">
                <a16:creationId xmlns:a16="http://schemas.microsoft.com/office/drawing/2014/main" id="{33A6EB84-03CF-9711-7107-5F09C3D88F43}"/>
              </a:ext>
            </a:extLst>
          </p:cNvPr>
          <p:cNvSpPr txBox="1">
            <a:spLocks noChangeArrowheads="1"/>
          </p:cNvSpPr>
          <p:nvPr/>
        </p:nvSpPr>
        <p:spPr bwMode="auto">
          <a:xfrm>
            <a:off x="200472" y="5733256"/>
            <a:ext cx="83695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dirty="0">
                <a:solidFill>
                  <a:srgbClr val="000000"/>
                </a:solidFill>
              </a:rPr>
              <a:t>◆子ども同士（友達）と保護者同士（ママ友、パパ友、同属性）の</a:t>
            </a:r>
            <a:endParaRPr lang="en-US" altLang="ja-JP" sz="2400" dirty="0">
              <a:solidFill>
                <a:srgbClr val="000000"/>
              </a:solidFill>
            </a:endParaRPr>
          </a:p>
          <a:p>
            <a:pPr eaLnBrk="1" fontAlgn="base" hangingPunct="1">
              <a:spcBef>
                <a:spcPct val="0"/>
              </a:spcBef>
              <a:spcAft>
                <a:spcPct val="0"/>
              </a:spcAft>
              <a:buFontTx/>
              <a:buNone/>
            </a:pPr>
            <a:r>
              <a:rPr lang="ja-JP" altLang="en-US" sz="2400" dirty="0">
                <a:solidFill>
                  <a:srgbClr val="000000"/>
                </a:solidFill>
              </a:rPr>
              <a:t>ネットワークで育ちあう、助け合う視点</a:t>
            </a:r>
          </a:p>
        </p:txBody>
      </p:sp>
    </p:spTree>
    <p:extLst>
      <p:ext uri="{BB962C8B-B14F-4D97-AF65-F5344CB8AC3E}">
        <p14:creationId xmlns:p14="http://schemas.microsoft.com/office/powerpoint/2010/main" val="2365652650"/>
      </p:ext>
    </p:extLst>
  </p:cSld>
  <p:clrMapOvr>
    <a:masterClrMapping/>
  </p:clrMapOvr>
  <p:transition spd="slow">
    <p:zoom dir="in"/>
  </p:transition>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803FCC8-A82B-BF9F-6D4B-347219D645F7}"/>
              </a:ext>
            </a:extLst>
          </p:cNvPr>
          <p:cNvSpPr>
            <a:spLocks noGrp="1"/>
          </p:cNvSpPr>
          <p:nvPr>
            <p:ph type="title"/>
          </p:nvPr>
        </p:nvSpPr>
        <p:spPr/>
        <p:txBody>
          <a:bodyPr/>
          <a:lstStyle/>
          <a:p>
            <a:r>
              <a:rPr lang="ja-JP" altLang="en-US" dirty="0">
                <a:solidFill>
                  <a:schemeClr val="bg1"/>
                </a:solidFill>
              </a:rPr>
              <a:t>以下の事例に関して</a:t>
            </a:r>
          </a:p>
        </p:txBody>
      </p:sp>
      <p:sp>
        <p:nvSpPr>
          <p:cNvPr id="7" name="コンテンツ プレースホルダー 6">
            <a:extLst>
              <a:ext uri="{FF2B5EF4-FFF2-40B4-BE49-F238E27FC236}">
                <a16:creationId xmlns:a16="http://schemas.microsoft.com/office/drawing/2014/main" id="{63739349-7D6B-F14D-58E8-B97BF5B44107}"/>
              </a:ext>
            </a:extLst>
          </p:cNvPr>
          <p:cNvSpPr>
            <a:spLocks noGrp="1"/>
          </p:cNvSpPr>
          <p:nvPr>
            <p:ph idx="1"/>
          </p:nvPr>
        </p:nvSpPr>
        <p:spPr/>
        <p:txBody>
          <a:bodyPr/>
          <a:lstStyle/>
          <a:p>
            <a:r>
              <a:rPr lang="ja-JP" altLang="en-US" dirty="0">
                <a:solidFill>
                  <a:schemeClr val="bg1"/>
                </a:solidFill>
              </a:rPr>
              <a:t>ここに事例を提示します。この事例については、各都道府県での専門研修の際に以下のポイントに基づいて、</a:t>
            </a:r>
            <a:r>
              <a:rPr lang="ja-JP" altLang="en-US" u="sng" dirty="0">
                <a:solidFill>
                  <a:schemeClr val="bg1"/>
                </a:solidFill>
              </a:rPr>
              <a:t>講師自身の経験事例に</a:t>
            </a:r>
            <a:r>
              <a:rPr lang="ja-JP" altLang="en-US" dirty="0">
                <a:solidFill>
                  <a:schemeClr val="bg1"/>
                </a:solidFill>
              </a:rPr>
              <a:t>「差し替え」エピソードを含めてお話してください。</a:t>
            </a:r>
            <a:endParaRPr lang="en-US" altLang="ja-JP" dirty="0">
              <a:solidFill>
                <a:schemeClr val="bg1"/>
              </a:solidFill>
            </a:endParaRPr>
          </a:p>
          <a:p>
            <a:endParaRPr lang="en-US" altLang="ja-JP" dirty="0">
              <a:solidFill>
                <a:schemeClr val="bg1"/>
              </a:solidFill>
            </a:endParaRPr>
          </a:p>
          <a:p>
            <a:r>
              <a:rPr lang="ja-JP" altLang="en-US" dirty="0">
                <a:solidFill>
                  <a:schemeClr val="bg1"/>
                </a:solidFill>
              </a:rPr>
              <a:t>事例により受講者にお伝えしたいポイント</a:t>
            </a:r>
            <a:endParaRPr lang="en-US" altLang="ja-JP" dirty="0">
              <a:solidFill>
                <a:schemeClr val="bg1"/>
              </a:solidFill>
            </a:endParaRPr>
          </a:p>
          <a:p>
            <a:pPr marL="625475" indent="-265113">
              <a:buNone/>
            </a:pPr>
            <a:r>
              <a:rPr lang="ja-JP" altLang="en-US" sz="2400" dirty="0">
                <a:solidFill>
                  <a:schemeClr val="bg1"/>
                </a:solidFill>
              </a:rPr>
              <a:t>①事業所と相談が日頃から連携し、支援の維持継続を行うケース</a:t>
            </a:r>
            <a:endParaRPr lang="en-US" altLang="ja-JP" sz="2400" dirty="0">
              <a:solidFill>
                <a:schemeClr val="bg1"/>
              </a:solidFill>
            </a:endParaRPr>
          </a:p>
          <a:p>
            <a:pPr marL="625475" indent="-265113">
              <a:buNone/>
            </a:pPr>
            <a:r>
              <a:rPr lang="ja-JP" altLang="en-US" sz="2000" dirty="0">
                <a:solidFill>
                  <a:schemeClr val="bg1"/>
                </a:solidFill>
              </a:rPr>
              <a:t>　　</a:t>
            </a:r>
            <a:r>
              <a:rPr lang="en-US" altLang="ja-JP" sz="2000" dirty="0">
                <a:solidFill>
                  <a:schemeClr val="bg1"/>
                </a:solidFill>
              </a:rPr>
              <a:t>【</a:t>
            </a:r>
            <a:r>
              <a:rPr lang="ja-JP" altLang="en-US" sz="2000" dirty="0">
                <a:solidFill>
                  <a:schemeClr val="bg1"/>
                </a:solidFill>
              </a:rPr>
              <a:t>移行支援や連携は、移行時期の「情報の共有と引き継ぎ」だけではない。</a:t>
            </a:r>
            <a:r>
              <a:rPr lang="en-US" altLang="ja-JP" sz="2000" dirty="0">
                <a:solidFill>
                  <a:schemeClr val="bg1"/>
                </a:solidFill>
              </a:rPr>
              <a:t>】</a:t>
            </a:r>
            <a:endParaRPr lang="ja-JP" altLang="en-US" sz="2000" dirty="0">
              <a:solidFill>
                <a:schemeClr val="bg1"/>
              </a:solidFill>
            </a:endParaRPr>
          </a:p>
          <a:p>
            <a:pPr marL="625475" indent="-265113">
              <a:buNone/>
            </a:pPr>
            <a:r>
              <a:rPr lang="ja-JP" altLang="en-US" sz="2400" dirty="0">
                <a:solidFill>
                  <a:schemeClr val="bg1"/>
                </a:solidFill>
              </a:rPr>
              <a:t>②児発管と相談支援専門員の連携し、行政や各機関を巻き込んで支援にあたる</a:t>
            </a:r>
          </a:p>
        </p:txBody>
      </p:sp>
      <p:sp>
        <p:nvSpPr>
          <p:cNvPr id="2" name="スライド番号プレースホルダー 1">
            <a:extLst>
              <a:ext uri="{FF2B5EF4-FFF2-40B4-BE49-F238E27FC236}">
                <a16:creationId xmlns:a16="http://schemas.microsoft.com/office/drawing/2014/main" id="{4CEC3152-7036-9B0B-3875-08ABEA13B9D2}"/>
              </a:ext>
            </a:extLst>
          </p:cNvPr>
          <p:cNvSpPr>
            <a:spLocks noGrp="1"/>
          </p:cNvSpPr>
          <p:nvPr>
            <p:ph type="sldNum" sz="quarter" idx="12"/>
          </p:nvPr>
        </p:nvSpPr>
        <p:spPr>
          <a:xfrm>
            <a:off x="7538144" y="6553150"/>
            <a:ext cx="2311400" cy="476250"/>
          </a:xfrm>
        </p:spPr>
        <p:txBody>
          <a:bodyPr/>
          <a:lstStyle/>
          <a:p>
            <a:pPr>
              <a:defRPr/>
            </a:pPr>
            <a:fld id="{A1FB5DF6-1505-4C20-AB11-4B5C5FDD7159}" type="slidenum">
              <a:rPr lang="ja-JP" altLang="en-US" smtClean="0">
                <a:solidFill>
                  <a:schemeClr val="bg1"/>
                </a:solidFill>
                <a:latin typeface="UD デジタル 教科書体 NK-B" panose="02020700000000000000" pitchFamily="18" charset="-128"/>
                <a:ea typeface="UD デジタル 教科書体 NK-B" panose="02020700000000000000" pitchFamily="18" charset="-128"/>
              </a:rPr>
              <a:pPr>
                <a:defRPr/>
              </a:pPr>
              <a:t>45</a:t>
            </a:fld>
            <a:endParaRPr 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928663442"/>
      </p:ext>
    </p:extLst>
  </p:cSld>
  <p:clrMapOvr>
    <a:masterClrMapping/>
  </p:clrMapOvr>
  <p:transition spd="slow">
    <p:zoom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370166" y="53547"/>
            <a:ext cx="9144000" cy="549275"/>
          </a:xfrm>
          <a:prstGeom prst="roundRect">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prstClr val="black"/>
                </a:solidFill>
                <a:latin typeface="Calibri"/>
                <a:ea typeface="ＭＳ Ｐゴシック" panose="020B0600070205080204" pitchFamily="50" charset="-128"/>
              </a:rPr>
              <a:t>事例：保護者の悩み相談から子どもの支援と生活支援へ　　</a:t>
            </a:r>
          </a:p>
        </p:txBody>
      </p:sp>
      <p:cxnSp>
        <p:nvCxnSpPr>
          <p:cNvPr id="24" name="直線矢印コネクタ 23"/>
          <p:cNvCxnSpPr>
            <a:cxnSpLocks/>
            <a:stCxn id="42" idx="3"/>
            <a:endCxn id="55" idx="2"/>
          </p:cNvCxnSpPr>
          <p:nvPr/>
        </p:nvCxnSpPr>
        <p:spPr>
          <a:xfrm flipV="1">
            <a:off x="8204913" y="4509120"/>
            <a:ext cx="499834" cy="961848"/>
          </a:xfrm>
          <a:prstGeom prst="straightConnector1">
            <a:avLst/>
          </a:prstGeom>
          <a:ln w="28575">
            <a:solidFill>
              <a:srgbClr val="00B05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cxnSpLocks/>
            <a:stCxn id="21" idx="2"/>
            <a:endCxn id="5" idx="6"/>
          </p:cNvCxnSpPr>
          <p:nvPr/>
        </p:nvCxnSpPr>
        <p:spPr>
          <a:xfrm flipH="1">
            <a:off x="2658888" y="2998127"/>
            <a:ext cx="1434101" cy="1023016"/>
          </a:xfrm>
          <a:prstGeom prst="straightConnector1">
            <a:avLst/>
          </a:prstGeom>
          <a:ln w="28575">
            <a:solidFill>
              <a:srgbClr val="00B050"/>
            </a:solidFill>
            <a:prstDash val="sysDot"/>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2864768" y="632444"/>
            <a:ext cx="6233810" cy="4721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defRPr/>
            </a:pPr>
            <a:r>
              <a:rPr lang="ja-JP" altLang="en-US" sz="1400" dirty="0">
                <a:solidFill>
                  <a:prstClr val="black"/>
                </a:solidFill>
                <a:latin typeface="Calibri"/>
                <a:ea typeface="ＤＦ平成明朝体W7" pitchFamily="1" charset="-128"/>
              </a:rPr>
              <a:t>　離婚後、母の実家で祖父母と暮らす。母は、将来的に子どもと別世帯で暮らす希望あり。祖父母はとても協力的。経済的な援助も心配ない。</a:t>
            </a:r>
            <a:endParaRPr lang="en-US" altLang="ja-JP" sz="1400" dirty="0">
              <a:solidFill>
                <a:prstClr val="black"/>
              </a:solidFill>
              <a:latin typeface="Calibri"/>
              <a:ea typeface="ＤＦ平成明朝体W7" pitchFamily="1" charset="-128"/>
            </a:endParaRPr>
          </a:p>
        </p:txBody>
      </p:sp>
      <p:sp>
        <p:nvSpPr>
          <p:cNvPr id="29" name="正方形/長方形 28"/>
          <p:cNvSpPr/>
          <p:nvPr/>
        </p:nvSpPr>
        <p:spPr>
          <a:xfrm>
            <a:off x="188914" y="625589"/>
            <a:ext cx="2891493" cy="337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dirty="0">
                <a:solidFill>
                  <a:prstClr val="black"/>
                </a:solidFill>
                <a:latin typeface="Calibri"/>
                <a:ea typeface="ＤＦ平成明朝体W7" pitchFamily="1" charset="-128"/>
              </a:rPr>
              <a:t>4</a:t>
            </a:r>
            <a:r>
              <a:rPr lang="ja-JP" altLang="en-US" sz="1600" dirty="0">
                <a:solidFill>
                  <a:prstClr val="black"/>
                </a:solidFill>
                <a:latin typeface="Calibri"/>
                <a:ea typeface="ＤＦ平成明朝体W7" pitchFamily="1" charset="-128"/>
              </a:rPr>
              <a:t>才</a:t>
            </a:r>
            <a:r>
              <a:rPr lang="en-US" altLang="ja-JP" sz="1600" dirty="0">
                <a:solidFill>
                  <a:prstClr val="black"/>
                </a:solidFill>
                <a:latin typeface="Calibri"/>
                <a:ea typeface="ＤＦ平成明朝体W7" pitchFamily="1" charset="-128"/>
              </a:rPr>
              <a:t>9</a:t>
            </a:r>
            <a:r>
              <a:rPr lang="ja-JP" altLang="en-US" sz="1600" dirty="0">
                <a:solidFill>
                  <a:prstClr val="black"/>
                </a:solidFill>
                <a:latin typeface="Calibri"/>
                <a:ea typeface="ＤＦ平成明朝体W7" pitchFamily="1" charset="-128"/>
              </a:rPr>
              <a:t>か月　男児（未受診）</a:t>
            </a:r>
            <a:endParaRPr lang="en-US" altLang="ja-JP" sz="1600" dirty="0">
              <a:solidFill>
                <a:prstClr val="black"/>
              </a:solidFill>
              <a:latin typeface="Calibri"/>
              <a:ea typeface="ＤＦ平成明朝体W7" pitchFamily="1" charset="-128"/>
            </a:endParaRPr>
          </a:p>
        </p:txBody>
      </p:sp>
      <p:sp>
        <p:nvSpPr>
          <p:cNvPr id="44" name="角丸四角形 43"/>
          <p:cNvSpPr/>
          <p:nvPr/>
        </p:nvSpPr>
        <p:spPr>
          <a:xfrm>
            <a:off x="7091828" y="1916832"/>
            <a:ext cx="2241679" cy="878688"/>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prstClr val="black"/>
                </a:solidFill>
                <a:latin typeface="Calibri"/>
                <a:ea typeface="ＭＳ Ｐゴシック" panose="020B0600070205080204" pitchFamily="50" charset="-128"/>
              </a:rPr>
              <a:t>・状況確認と情報共有</a:t>
            </a:r>
            <a:endParaRPr lang="en-US" altLang="ja-JP" sz="1200" dirty="0">
              <a:solidFill>
                <a:prstClr val="black"/>
              </a:solidFill>
              <a:latin typeface="Calibri"/>
              <a:ea typeface="ＭＳ Ｐゴシック" panose="020B0600070205080204" pitchFamily="50" charset="-128"/>
            </a:endParaRPr>
          </a:p>
          <a:p>
            <a:pPr>
              <a:defRPr/>
            </a:pPr>
            <a:r>
              <a:rPr lang="ja-JP" altLang="en-US" sz="1200" dirty="0">
                <a:solidFill>
                  <a:prstClr val="black"/>
                </a:solidFill>
                <a:latin typeface="Calibri"/>
                <a:ea typeface="ＭＳ Ｐゴシック" panose="020B0600070205080204" pitchFamily="50" charset="-128"/>
              </a:rPr>
              <a:t>・担任の困りごと傾聴</a:t>
            </a:r>
            <a:endParaRPr lang="en-US" altLang="ja-JP" sz="1200" dirty="0">
              <a:solidFill>
                <a:prstClr val="black"/>
              </a:solidFill>
              <a:latin typeface="Calibri"/>
              <a:ea typeface="ＭＳ Ｐゴシック" panose="020B0600070205080204" pitchFamily="50" charset="-128"/>
            </a:endParaRPr>
          </a:p>
          <a:p>
            <a:pPr>
              <a:defRPr/>
            </a:pPr>
            <a:r>
              <a:rPr lang="ja-JP" altLang="en-US" sz="1050" dirty="0">
                <a:solidFill>
                  <a:prstClr val="black"/>
                </a:solidFill>
                <a:latin typeface="Calibri"/>
                <a:ea typeface="ＭＳ Ｐゴシック" panose="020B0600070205080204" pitchFamily="50" charset="-128"/>
              </a:rPr>
              <a:t>　　　　　（母への報告軽減策）</a:t>
            </a:r>
            <a:endParaRPr lang="en-US" altLang="ja-JP" sz="1050" dirty="0">
              <a:solidFill>
                <a:prstClr val="black"/>
              </a:solidFill>
              <a:latin typeface="Calibri"/>
              <a:ea typeface="ＭＳ Ｐゴシック" panose="020B0600070205080204" pitchFamily="50" charset="-128"/>
            </a:endParaRPr>
          </a:p>
          <a:p>
            <a:pPr>
              <a:defRPr/>
            </a:pPr>
            <a:r>
              <a:rPr lang="ja-JP" altLang="en-US" sz="1200" dirty="0">
                <a:solidFill>
                  <a:prstClr val="black"/>
                </a:solidFill>
                <a:latin typeface="Calibri"/>
                <a:ea typeface="ＭＳ Ｐゴシック" panose="020B0600070205080204" pitchFamily="50" charset="-128"/>
              </a:rPr>
              <a:t>・本児の特徴と対応の確認</a:t>
            </a:r>
            <a:endParaRPr lang="en-US" altLang="ja-JP" sz="1200" dirty="0">
              <a:solidFill>
                <a:prstClr val="black"/>
              </a:solidFill>
              <a:latin typeface="Calibri"/>
              <a:ea typeface="ＭＳ Ｐゴシック" panose="020B0600070205080204" pitchFamily="50" charset="-128"/>
            </a:endParaRPr>
          </a:p>
        </p:txBody>
      </p:sp>
      <p:sp>
        <p:nvSpPr>
          <p:cNvPr id="34" name="角丸四角形 33"/>
          <p:cNvSpPr/>
          <p:nvPr/>
        </p:nvSpPr>
        <p:spPr>
          <a:xfrm>
            <a:off x="2910737" y="5342787"/>
            <a:ext cx="3441281" cy="1326573"/>
          </a:xfrm>
          <a:prstGeom prst="roundRect">
            <a:avLst>
              <a:gd name="adj" fmla="val 11288"/>
            </a:avLst>
          </a:prstGeom>
          <a:solidFill>
            <a:srgbClr val="D9FEFF"/>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prstClr val="black"/>
                </a:solidFill>
                <a:latin typeface="Calibri"/>
                <a:ea typeface="ＭＳ Ｐゴシック" panose="020B0600070205080204" pitchFamily="50" charset="-128"/>
              </a:rPr>
              <a:t>現状</a:t>
            </a:r>
            <a:endParaRPr lang="en-US" altLang="ja-JP" sz="1400" b="1" dirty="0">
              <a:solidFill>
                <a:prstClr val="black"/>
              </a:solidFill>
              <a:latin typeface="Calibri"/>
              <a:ea typeface="ＭＳ Ｐゴシック" panose="020B0600070205080204" pitchFamily="50" charset="-128"/>
            </a:endParaRPr>
          </a:p>
          <a:p>
            <a:pPr>
              <a:defRPr/>
            </a:pPr>
            <a:r>
              <a:rPr lang="ja-JP" altLang="en-US" sz="1400" b="1" dirty="0">
                <a:solidFill>
                  <a:prstClr val="black"/>
                </a:solidFill>
                <a:latin typeface="Calibri"/>
                <a:ea typeface="ＭＳ Ｐゴシック" panose="020B0600070205080204" pitchFamily="50" charset="-128"/>
              </a:rPr>
              <a:t>・母親が就労できた。</a:t>
            </a:r>
            <a:endParaRPr lang="en-US" altLang="ja-JP" sz="1400" b="1" dirty="0">
              <a:solidFill>
                <a:prstClr val="black"/>
              </a:solidFill>
              <a:latin typeface="Calibri"/>
              <a:ea typeface="ＭＳ Ｐゴシック" panose="020B0600070205080204" pitchFamily="50" charset="-128"/>
            </a:endParaRPr>
          </a:p>
          <a:p>
            <a:pPr>
              <a:defRPr/>
            </a:pPr>
            <a:r>
              <a:rPr lang="ja-JP" altLang="en-US" sz="1400" b="1" dirty="0">
                <a:solidFill>
                  <a:prstClr val="black"/>
                </a:solidFill>
                <a:latin typeface="Calibri"/>
                <a:ea typeface="ＭＳ Ｐゴシック" panose="020B0600070205080204" pitchFamily="50" charset="-128"/>
              </a:rPr>
              <a:t>・世帯分離し、利用料の軽減を図った。</a:t>
            </a:r>
            <a:endParaRPr lang="en-US" altLang="ja-JP" sz="1400" b="1" dirty="0">
              <a:solidFill>
                <a:prstClr val="black"/>
              </a:solidFill>
              <a:latin typeface="Calibri"/>
              <a:ea typeface="ＭＳ Ｐゴシック" panose="020B0600070205080204" pitchFamily="50" charset="-128"/>
            </a:endParaRPr>
          </a:p>
          <a:p>
            <a:pPr>
              <a:defRPr/>
            </a:pPr>
            <a:r>
              <a:rPr lang="ja-JP" altLang="en-US" sz="1400" b="1" dirty="0">
                <a:solidFill>
                  <a:prstClr val="black"/>
                </a:solidFill>
                <a:latin typeface="Calibri"/>
                <a:ea typeface="ＭＳ Ｐゴシック" panose="020B0600070205080204" pitchFamily="50" charset="-128"/>
              </a:rPr>
              <a:t>・祖母を通して通所状況を伝え、母が帰宅後に共に遊べる活動を伝えている。</a:t>
            </a:r>
            <a:endParaRPr lang="en-US" altLang="ja-JP" sz="1400" b="1" dirty="0">
              <a:solidFill>
                <a:prstClr val="black"/>
              </a:solidFill>
              <a:latin typeface="Calibri"/>
              <a:ea typeface="ＭＳ Ｐゴシック" panose="020B0600070205080204" pitchFamily="50" charset="-128"/>
            </a:endParaRPr>
          </a:p>
          <a:p>
            <a:pPr>
              <a:defRPr/>
            </a:pPr>
            <a:r>
              <a:rPr lang="ja-JP" altLang="en-US" sz="1400" b="1" dirty="0">
                <a:solidFill>
                  <a:prstClr val="black"/>
                </a:solidFill>
                <a:latin typeface="Calibri"/>
                <a:ea typeface="ＭＳ Ｐゴシック" panose="020B0600070205080204" pitchFamily="50" charset="-128"/>
              </a:rPr>
              <a:t>・母親の育児支援を段階的に移行する</a:t>
            </a:r>
            <a:endParaRPr lang="en-US" altLang="ja-JP" sz="1400" b="1" dirty="0">
              <a:solidFill>
                <a:prstClr val="black"/>
              </a:solidFill>
              <a:latin typeface="Calibri"/>
              <a:ea typeface="ＭＳ Ｐゴシック" panose="020B0600070205080204" pitchFamily="50" charset="-128"/>
            </a:endParaRPr>
          </a:p>
        </p:txBody>
      </p:sp>
      <p:sp>
        <p:nvSpPr>
          <p:cNvPr id="25" name="正方形/長方形 24"/>
          <p:cNvSpPr/>
          <p:nvPr/>
        </p:nvSpPr>
        <p:spPr>
          <a:xfrm>
            <a:off x="96321" y="4641243"/>
            <a:ext cx="2465667" cy="1621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defRPr/>
            </a:pPr>
            <a:r>
              <a:rPr lang="ja-JP" altLang="en-US" sz="1400" dirty="0">
                <a:solidFill>
                  <a:prstClr val="black"/>
                </a:solidFill>
                <a:latin typeface="Calibri"/>
                <a:ea typeface="ＤＦ平成明朝体W7" pitchFamily="1" charset="-128"/>
              </a:rPr>
              <a:t>・母は幼稚園からの連絡帳によるトラブルの報告内容が毎日続き、療育機関に行くことを強く勧められたことに精神的に滅入ってしまい、精神科受診と共に子育て支援課に相談に行く。</a:t>
            </a:r>
            <a:endParaRPr lang="en-US" altLang="ja-JP" sz="1400" dirty="0">
              <a:solidFill>
                <a:prstClr val="black"/>
              </a:solidFill>
              <a:latin typeface="Calibri"/>
              <a:ea typeface="ＤＦ平成明朝体W7" pitchFamily="1" charset="-128"/>
            </a:endParaRPr>
          </a:p>
        </p:txBody>
      </p:sp>
      <p:grpSp>
        <p:nvGrpSpPr>
          <p:cNvPr id="46" name="グループ化 45"/>
          <p:cNvGrpSpPr/>
          <p:nvPr/>
        </p:nvGrpSpPr>
        <p:grpSpPr>
          <a:xfrm>
            <a:off x="4509472" y="1221984"/>
            <a:ext cx="2101112" cy="637055"/>
            <a:chOff x="4460825" y="1420135"/>
            <a:chExt cx="2846581" cy="510989"/>
          </a:xfrm>
        </p:grpSpPr>
        <p:sp>
          <p:nvSpPr>
            <p:cNvPr id="47" name="1 つの角を丸めた四角形 46"/>
            <p:cNvSpPr/>
            <p:nvPr/>
          </p:nvSpPr>
          <p:spPr>
            <a:xfrm>
              <a:off x="4460825" y="1420135"/>
              <a:ext cx="2846581" cy="241567"/>
            </a:xfrm>
            <a:prstGeom prst="snipRoundRect">
              <a:avLst>
                <a:gd name="adj1" fmla="val 16667"/>
                <a:gd name="adj2" fmla="val 32448"/>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schemeClr val="bg1"/>
                  </a:solidFill>
                  <a:latin typeface="Calibri"/>
                  <a:ea typeface="ＭＳ Ｐゴシック" panose="020B0600070205080204" pitchFamily="50" charset="-128"/>
                </a:rPr>
                <a:t>児童発達支援事業所</a:t>
              </a:r>
              <a:endParaRPr lang="en-US" altLang="ja-JP" sz="1600" b="1" dirty="0">
                <a:solidFill>
                  <a:schemeClr val="bg1"/>
                </a:solidFill>
                <a:latin typeface="Calibri"/>
                <a:ea typeface="ＭＳ Ｐゴシック" panose="020B0600070205080204" pitchFamily="50" charset="-128"/>
              </a:endParaRPr>
            </a:p>
          </p:txBody>
        </p:sp>
        <p:sp>
          <p:nvSpPr>
            <p:cNvPr id="48" name="角丸四角形 47"/>
            <p:cNvSpPr/>
            <p:nvPr/>
          </p:nvSpPr>
          <p:spPr>
            <a:xfrm>
              <a:off x="4460825" y="1671210"/>
              <a:ext cx="2846581" cy="2599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tx1"/>
                  </a:solidFill>
                  <a:latin typeface="Calibri"/>
                  <a:ea typeface="ＭＳ Ｐゴシック" panose="020B0600070205080204" pitchFamily="50" charset="-128"/>
                </a:rPr>
                <a:t>児発管・スタッフ</a:t>
              </a:r>
              <a:endParaRPr lang="en-US" altLang="ja-JP" sz="1600" dirty="0">
                <a:solidFill>
                  <a:schemeClr val="tx1"/>
                </a:solidFill>
                <a:latin typeface="Calibri"/>
                <a:ea typeface="ＭＳ Ｐゴシック" panose="020B0600070205080204" pitchFamily="50" charset="-128"/>
              </a:endParaRPr>
            </a:p>
          </p:txBody>
        </p:sp>
      </p:grpSp>
      <p:grpSp>
        <p:nvGrpSpPr>
          <p:cNvPr id="53" name="グループ化 52"/>
          <p:cNvGrpSpPr/>
          <p:nvPr/>
        </p:nvGrpSpPr>
        <p:grpSpPr>
          <a:xfrm>
            <a:off x="7833320" y="3855110"/>
            <a:ext cx="1742854" cy="654010"/>
            <a:chOff x="4460825" y="1420135"/>
            <a:chExt cx="3726715" cy="524589"/>
          </a:xfrm>
        </p:grpSpPr>
        <p:sp>
          <p:nvSpPr>
            <p:cNvPr id="54" name="1 つの角を丸めた四角形 53"/>
            <p:cNvSpPr/>
            <p:nvPr/>
          </p:nvSpPr>
          <p:spPr>
            <a:xfrm>
              <a:off x="4460825" y="1420135"/>
              <a:ext cx="3726715" cy="241567"/>
            </a:xfrm>
            <a:prstGeom prst="snipRoundRect">
              <a:avLst>
                <a:gd name="adj1" fmla="val 16667"/>
                <a:gd name="adj2" fmla="val 32448"/>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prstClr val="black"/>
                  </a:solidFill>
                  <a:latin typeface="Calibri"/>
                  <a:ea typeface="ＭＳ Ｐゴシック" panose="020B0600070205080204" pitchFamily="50" charset="-128"/>
                </a:rPr>
                <a:t>医療機関精神科</a:t>
              </a:r>
              <a:endParaRPr lang="en-US" altLang="ja-JP" sz="1600" b="1" dirty="0">
                <a:solidFill>
                  <a:prstClr val="black"/>
                </a:solidFill>
                <a:latin typeface="Calibri"/>
                <a:ea typeface="ＭＳ Ｐゴシック" panose="020B0600070205080204" pitchFamily="50" charset="-128"/>
              </a:endParaRPr>
            </a:p>
          </p:txBody>
        </p:sp>
        <p:sp>
          <p:nvSpPr>
            <p:cNvPr id="55" name="角丸四角形 54"/>
            <p:cNvSpPr/>
            <p:nvPr/>
          </p:nvSpPr>
          <p:spPr>
            <a:xfrm>
              <a:off x="4460825" y="1671210"/>
              <a:ext cx="3726715" cy="2735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主治医（母）</a:t>
              </a:r>
              <a:endParaRPr lang="en-US" altLang="ja-JP" sz="1600" dirty="0">
                <a:solidFill>
                  <a:prstClr val="black"/>
                </a:solidFill>
                <a:latin typeface="Calibri"/>
                <a:ea typeface="ＭＳ Ｐゴシック" panose="020B0600070205080204" pitchFamily="50" charset="-128"/>
              </a:endParaRPr>
            </a:p>
          </p:txBody>
        </p:sp>
      </p:grpSp>
      <p:grpSp>
        <p:nvGrpSpPr>
          <p:cNvPr id="58" name="グループ化 57"/>
          <p:cNvGrpSpPr/>
          <p:nvPr/>
        </p:nvGrpSpPr>
        <p:grpSpPr>
          <a:xfrm>
            <a:off x="7917360" y="1221466"/>
            <a:ext cx="897788" cy="637055"/>
            <a:chOff x="4460825" y="1420135"/>
            <a:chExt cx="2846581" cy="510989"/>
          </a:xfrm>
        </p:grpSpPr>
        <p:sp>
          <p:nvSpPr>
            <p:cNvPr id="59" name="1 つの角を丸めた四角形 58"/>
            <p:cNvSpPr/>
            <p:nvPr/>
          </p:nvSpPr>
          <p:spPr>
            <a:xfrm>
              <a:off x="4460825" y="1420135"/>
              <a:ext cx="2846581" cy="241567"/>
            </a:xfrm>
            <a:prstGeom prst="snipRoundRect">
              <a:avLst>
                <a:gd name="adj1" fmla="val 16667"/>
                <a:gd name="adj2" fmla="val 32448"/>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prstClr val="black"/>
                  </a:solidFill>
                  <a:latin typeface="Calibri"/>
                  <a:ea typeface="ＭＳ Ｐゴシック" panose="020B0600070205080204" pitchFamily="50" charset="-128"/>
                </a:rPr>
                <a:t>幼稚園</a:t>
              </a:r>
              <a:endParaRPr lang="en-US" altLang="ja-JP" sz="1600" b="1" dirty="0">
                <a:solidFill>
                  <a:prstClr val="black"/>
                </a:solidFill>
                <a:latin typeface="Calibri"/>
                <a:ea typeface="ＭＳ Ｐゴシック" panose="020B0600070205080204" pitchFamily="50" charset="-128"/>
              </a:endParaRPr>
            </a:p>
          </p:txBody>
        </p:sp>
        <p:sp>
          <p:nvSpPr>
            <p:cNvPr id="60" name="角丸四角形 59"/>
            <p:cNvSpPr/>
            <p:nvPr/>
          </p:nvSpPr>
          <p:spPr>
            <a:xfrm>
              <a:off x="4460825" y="1671210"/>
              <a:ext cx="2846581" cy="2599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担任</a:t>
              </a:r>
              <a:endParaRPr lang="en-US" altLang="ja-JP" sz="1600" dirty="0">
                <a:solidFill>
                  <a:prstClr val="black"/>
                </a:solidFill>
                <a:latin typeface="Calibri"/>
                <a:ea typeface="ＭＳ Ｐゴシック" panose="020B0600070205080204" pitchFamily="50" charset="-128"/>
              </a:endParaRPr>
            </a:p>
          </p:txBody>
        </p:sp>
      </p:grpSp>
      <p:cxnSp>
        <p:nvCxnSpPr>
          <p:cNvPr id="61" name="直線矢印コネクタ 60"/>
          <p:cNvCxnSpPr>
            <a:stCxn id="48" idx="3"/>
            <a:endCxn id="60" idx="1"/>
          </p:cNvCxnSpPr>
          <p:nvPr/>
        </p:nvCxnSpPr>
        <p:spPr>
          <a:xfrm flipV="1">
            <a:off x="6610584" y="1696503"/>
            <a:ext cx="1306776" cy="518"/>
          </a:xfrm>
          <a:prstGeom prst="straightConnector1">
            <a:avLst/>
          </a:prstGeom>
          <a:ln w="28575">
            <a:solidFill>
              <a:srgbClr val="00B05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a:endCxn id="42" idx="3"/>
          </p:cNvCxnSpPr>
          <p:nvPr/>
        </p:nvCxnSpPr>
        <p:spPr>
          <a:xfrm>
            <a:off x="5384951" y="4198507"/>
            <a:ext cx="2819962" cy="1272461"/>
          </a:xfrm>
          <a:prstGeom prst="straightConnector1">
            <a:avLst/>
          </a:prstGeom>
          <a:ln w="28575">
            <a:solidFill>
              <a:srgbClr val="00B05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48" idx="2"/>
          </p:cNvCxnSpPr>
          <p:nvPr/>
        </p:nvCxnSpPr>
        <p:spPr>
          <a:xfrm flipH="1">
            <a:off x="5384951" y="1859039"/>
            <a:ext cx="175077" cy="884131"/>
          </a:xfrm>
          <a:prstGeom prst="straightConnector1">
            <a:avLst/>
          </a:prstGeom>
          <a:ln w="28575">
            <a:solidFill>
              <a:srgbClr val="00B050"/>
            </a:solidFill>
            <a:prstDash val="sysDot"/>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48" idx="1"/>
            <a:endCxn id="5" idx="7"/>
          </p:cNvCxnSpPr>
          <p:nvPr/>
        </p:nvCxnSpPr>
        <p:spPr>
          <a:xfrm flipH="1">
            <a:off x="2530677" y="1697021"/>
            <a:ext cx="1978795" cy="2033786"/>
          </a:xfrm>
          <a:prstGeom prst="straightConnector1">
            <a:avLst/>
          </a:prstGeom>
          <a:ln w="28575">
            <a:solidFill>
              <a:srgbClr val="00B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cxnSpLocks/>
            <a:stCxn id="48" idx="2"/>
            <a:endCxn id="42" idx="3"/>
          </p:cNvCxnSpPr>
          <p:nvPr/>
        </p:nvCxnSpPr>
        <p:spPr>
          <a:xfrm>
            <a:off x="5560028" y="1859039"/>
            <a:ext cx="2644885" cy="3611929"/>
          </a:xfrm>
          <a:prstGeom prst="straightConnector1">
            <a:avLst/>
          </a:prstGeom>
          <a:ln w="7620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42" idx="2"/>
            <a:endCxn id="5" idx="6"/>
          </p:cNvCxnSpPr>
          <p:nvPr/>
        </p:nvCxnSpPr>
        <p:spPr>
          <a:xfrm flipH="1" flipV="1">
            <a:off x="2658888" y="4021143"/>
            <a:ext cx="4198934" cy="1600407"/>
          </a:xfrm>
          <a:prstGeom prst="straightConnector1">
            <a:avLst/>
          </a:prstGeom>
          <a:ln w="28575">
            <a:solidFill>
              <a:srgbClr val="00B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2975482" y="4424243"/>
            <a:ext cx="2339137" cy="801878"/>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・子どもの利用計画作成</a:t>
            </a:r>
            <a:endParaRPr lang="en-US" altLang="ja-JP" sz="1400" dirty="0">
              <a:solidFill>
                <a:prstClr val="black"/>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・定期的に面談</a:t>
            </a:r>
            <a:endParaRPr lang="en-US" altLang="ja-JP" sz="1400" dirty="0">
              <a:solidFill>
                <a:prstClr val="black"/>
              </a:solidFill>
              <a:latin typeface="Calibri"/>
              <a:ea typeface="ＭＳ Ｐゴシック" panose="020B0600070205080204" pitchFamily="50" charset="-128"/>
            </a:endParaRPr>
          </a:p>
          <a:p>
            <a:pPr>
              <a:defRPr/>
            </a:pPr>
            <a:r>
              <a:rPr lang="ja-JP" altLang="en-US" sz="1100" dirty="0">
                <a:solidFill>
                  <a:prstClr val="black"/>
                </a:solidFill>
                <a:latin typeface="Calibri"/>
                <a:ea typeface="ＭＳ Ｐゴシック" panose="020B0600070205080204" pitchFamily="50" charset="-128"/>
              </a:rPr>
              <a:t>　　　　　（母の不安軽減）</a:t>
            </a:r>
            <a:endParaRPr lang="en-US" altLang="ja-JP" sz="1100" dirty="0">
              <a:solidFill>
                <a:prstClr val="black"/>
              </a:solidFill>
              <a:latin typeface="Calibri"/>
              <a:ea typeface="ＭＳ Ｐゴシック" panose="020B0600070205080204" pitchFamily="50" charset="-128"/>
            </a:endParaRPr>
          </a:p>
        </p:txBody>
      </p:sp>
      <p:sp>
        <p:nvSpPr>
          <p:cNvPr id="81" name="角丸四角形 80"/>
          <p:cNvSpPr/>
          <p:nvPr/>
        </p:nvSpPr>
        <p:spPr>
          <a:xfrm>
            <a:off x="5801437" y="4262078"/>
            <a:ext cx="1025416" cy="344565"/>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・情報共有</a:t>
            </a:r>
            <a:endParaRPr lang="en-US" altLang="ja-JP" sz="1400" dirty="0">
              <a:solidFill>
                <a:prstClr val="black"/>
              </a:solidFill>
              <a:latin typeface="Calibri"/>
              <a:ea typeface="ＭＳ Ｐゴシック" panose="020B0600070205080204" pitchFamily="50" charset="-128"/>
            </a:endParaRPr>
          </a:p>
        </p:txBody>
      </p:sp>
      <p:sp>
        <p:nvSpPr>
          <p:cNvPr id="82" name="角丸四角形 81"/>
          <p:cNvSpPr/>
          <p:nvPr/>
        </p:nvSpPr>
        <p:spPr>
          <a:xfrm>
            <a:off x="8204911" y="4807345"/>
            <a:ext cx="1197228" cy="349847"/>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・情報共有</a:t>
            </a:r>
            <a:endParaRPr lang="en-US" altLang="ja-JP" sz="1400" dirty="0">
              <a:solidFill>
                <a:prstClr val="black"/>
              </a:solidFill>
              <a:latin typeface="Calibri"/>
              <a:ea typeface="ＭＳ Ｐゴシック" panose="020B0600070205080204" pitchFamily="50" charset="-128"/>
            </a:endParaRPr>
          </a:p>
        </p:txBody>
      </p:sp>
      <p:sp>
        <p:nvSpPr>
          <p:cNvPr id="87" name="角丸四角形 86"/>
          <p:cNvSpPr/>
          <p:nvPr/>
        </p:nvSpPr>
        <p:spPr>
          <a:xfrm>
            <a:off x="6467059" y="4593819"/>
            <a:ext cx="1272035" cy="778772"/>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・計画相談</a:t>
            </a:r>
            <a:endParaRPr lang="en-US" altLang="ja-JP" sz="1400" dirty="0">
              <a:solidFill>
                <a:prstClr val="black"/>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・世帯分離</a:t>
            </a:r>
            <a:endParaRPr lang="en-US" altLang="ja-JP" sz="1400" dirty="0">
              <a:solidFill>
                <a:prstClr val="black"/>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a:t>
            </a:r>
            <a:r>
              <a:rPr lang="ja-JP" altLang="en-US" sz="1100" dirty="0">
                <a:solidFill>
                  <a:prstClr val="black"/>
                </a:solidFill>
                <a:latin typeface="Calibri"/>
                <a:ea typeface="ＭＳ Ｐゴシック" panose="020B0600070205080204" pitchFamily="50" charset="-128"/>
              </a:rPr>
              <a:t>母子家庭支援</a:t>
            </a:r>
            <a:endParaRPr lang="en-US" altLang="ja-JP" sz="1100" dirty="0">
              <a:solidFill>
                <a:prstClr val="black"/>
              </a:solidFill>
              <a:latin typeface="Calibri"/>
              <a:ea typeface="ＭＳ Ｐゴシック" panose="020B0600070205080204" pitchFamily="50" charset="-128"/>
            </a:endParaRPr>
          </a:p>
        </p:txBody>
      </p:sp>
      <p:sp>
        <p:nvSpPr>
          <p:cNvPr id="88" name="角丸四角形 87"/>
          <p:cNvSpPr/>
          <p:nvPr/>
        </p:nvSpPr>
        <p:spPr>
          <a:xfrm>
            <a:off x="6673245" y="2925617"/>
            <a:ext cx="1764890" cy="755745"/>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rgbClr val="FF0000"/>
                </a:solidFill>
                <a:latin typeface="Calibri"/>
                <a:ea typeface="ＭＳ Ｐゴシック" panose="020B0600070205080204" pitchFamily="50" charset="-128"/>
              </a:rPr>
              <a:t>日々の密な連携</a:t>
            </a:r>
            <a:endParaRPr lang="en-US" altLang="ja-JP" sz="1400" b="1" dirty="0">
              <a:solidFill>
                <a:srgbClr val="FF0000"/>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・情報共有</a:t>
            </a:r>
            <a:endParaRPr lang="en-US" altLang="ja-JP" sz="1400" dirty="0">
              <a:solidFill>
                <a:prstClr val="black"/>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・役割分担</a:t>
            </a:r>
            <a:endParaRPr lang="en-US" altLang="ja-JP" sz="1400" dirty="0">
              <a:solidFill>
                <a:prstClr val="black"/>
              </a:solidFill>
              <a:latin typeface="Calibri"/>
              <a:ea typeface="ＭＳ Ｐゴシック" panose="020B0600070205080204" pitchFamily="50" charset="-128"/>
            </a:endParaRPr>
          </a:p>
        </p:txBody>
      </p:sp>
      <p:sp>
        <p:nvSpPr>
          <p:cNvPr id="89" name="角丸四角形 88"/>
          <p:cNvSpPr/>
          <p:nvPr/>
        </p:nvSpPr>
        <p:spPr>
          <a:xfrm>
            <a:off x="4723646" y="2197743"/>
            <a:ext cx="1841229" cy="233972"/>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・状況確認、進捗確認</a:t>
            </a:r>
            <a:endParaRPr lang="en-US" altLang="ja-JP" sz="1400" dirty="0">
              <a:solidFill>
                <a:prstClr val="black"/>
              </a:solidFill>
              <a:latin typeface="Calibri"/>
              <a:ea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ECBDB301-14E6-EB55-8BBE-68372F18F66A}"/>
              </a:ext>
            </a:extLst>
          </p:cNvPr>
          <p:cNvGrpSpPr/>
          <p:nvPr/>
        </p:nvGrpSpPr>
        <p:grpSpPr>
          <a:xfrm>
            <a:off x="6857822" y="5470968"/>
            <a:ext cx="2703690" cy="958397"/>
            <a:chOff x="6701774" y="5470968"/>
            <a:chExt cx="2703690" cy="958397"/>
          </a:xfrm>
        </p:grpSpPr>
        <p:grpSp>
          <p:nvGrpSpPr>
            <p:cNvPr id="41" name="グループ化 40"/>
            <p:cNvGrpSpPr/>
            <p:nvPr/>
          </p:nvGrpSpPr>
          <p:grpSpPr>
            <a:xfrm>
              <a:off x="6701774" y="5470968"/>
              <a:ext cx="2694181" cy="637055"/>
              <a:chOff x="4460825" y="1420135"/>
              <a:chExt cx="2846581" cy="510989"/>
            </a:xfrm>
          </p:grpSpPr>
          <p:sp>
            <p:nvSpPr>
              <p:cNvPr id="42" name="1 つの角を丸めた四角形 41"/>
              <p:cNvSpPr/>
              <p:nvPr/>
            </p:nvSpPr>
            <p:spPr>
              <a:xfrm>
                <a:off x="4460825" y="1420135"/>
                <a:ext cx="2846581" cy="241567"/>
              </a:xfrm>
              <a:prstGeom prst="snipRoundRect">
                <a:avLst>
                  <a:gd name="adj1" fmla="val 16667"/>
                  <a:gd name="adj2" fmla="val 32448"/>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Calibri"/>
                    <a:ea typeface="ＭＳ Ｐゴシック" panose="020B0600070205080204" pitchFamily="50" charset="-128"/>
                  </a:rPr>
                  <a:t>相談支援事業所</a:t>
                </a:r>
                <a:endParaRPr lang="en-US" altLang="ja-JP" sz="1600" b="1" dirty="0">
                  <a:solidFill>
                    <a:schemeClr val="bg1"/>
                  </a:solidFill>
                  <a:latin typeface="Calibri"/>
                  <a:ea typeface="ＭＳ Ｐゴシック" panose="020B0600070205080204" pitchFamily="50" charset="-128"/>
                </a:endParaRPr>
              </a:p>
            </p:txBody>
          </p:sp>
          <p:sp>
            <p:nvSpPr>
              <p:cNvPr id="43" name="角丸四角形 42"/>
              <p:cNvSpPr/>
              <p:nvPr/>
            </p:nvSpPr>
            <p:spPr>
              <a:xfrm>
                <a:off x="4460825" y="1671210"/>
                <a:ext cx="2846581" cy="2599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相談支援専門員（児童担当）</a:t>
                </a:r>
                <a:endParaRPr lang="en-US" altLang="ja-JP" sz="1600" dirty="0">
                  <a:solidFill>
                    <a:prstClr val="black"/>
                  </a:solidFill>
                  <a:latin typeface="Calibri"/>
                  <a:ea typeface="ＭＳ Ｐゴシック" panose="020B0600070205080204" pitchFamily="50" charset="-128"/>
                </a:endParaRPr>
              </a:p>
            </p:txBody>
          </p:sp>
        </p:grpSp>
        <p:sp>
          <p:nvSpPr>
            <p:cNvPr id="4" name="角丸四角形 42">
              <a:extLst>
                <a:ext uri="{FF2B5EF4-FFF2-40B4-BE49-F238E27FC236}">
                  <a16:creationId xmlns:a16="http://schemas.microsoft.com/office/drawing/2014/main" id="{52993CC6-332B-9500-7505-0BD76C30F634}"/>
                </a:ext>
              </a:extLst>
            </p:cNvPr>
            <p:cNvSpPr/>
            <p:nvPr/>
          </p:nvSpPr>
          <p:spPr>
            <a:xfrm>
              <a:off x="6711283" y="6105328"/>
              <a:ext cx="2694181" cy="324037"/>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相談支援専門員（精神担当）</a:t>
              </a:r>
              <a:endParaRPr lang="en-US" altLang="ja-JP" sz="1600" dirty="0">
                <a:solidFill>
                  <a:prstClr val="black"/>
                </a:solidFill>
                <a:latin typeface="Calibri"/>
                <a:ea typeface="ＭＳ Ｐゴシック" panose="020B0600070205080204" pitchFamily="50" charset="-128"/>
              </a:endParaRPr>
            </a:p>
          </p:txBody>
        </p:sp>
      </p:grpSp>
      <p:grpSp>
        <p:nvGrpSpPr>
          <p:cNvPr id="13" name="グループ化 12">
            <a:extLst>
              <a:ext uri="{FF2B5EF4-FFF2-40B4-BE49-F238E27FC236}">
                <a16:creationId xmlns:a16="http://schemas.microsoft.com/office/drawing/2014/main" id="{BCEB9D28-DF2D-1BF7-C099-28E665C55F15}"/>
              </a:ext>
            </a:extLst>
          </p:cNvPr>
          <p:cNvGrpSpPr/>
          <p:nvPr/>
        </p:nvGrpSpPr>
        <p:grpSpPr>
          <a:xfrm>
            <a:off x="546900" y="3079993"/>
            <a:ext cx="2313541" cy="1364708"/>
            <a:chOff x="405798" y="1985239"/>
            <a:chExt cx="2313541" cy="1364708"/>
          </a:xfrm>
        </p:grpSpPr>
        <p:grpSp>
          <p:nvGrpSpPr>
            <p:cNvPr id="2" name="グループ化 1"/>
            <p:cNvGrpSpPr/>
            <p:nvPr/>
          </p:nvGrpSpPr>
          <p:grpSpPr>
            <a:xfrm>
              <a:off x="735866" y="2110320"/>
              <a:ext cx="1781920" cy="1226666"/>
              <a:chOff x="524295" y="492492"/>
              <a:chExt cx="1781920" cy="1226666"/>
            </a:xfrm>
          </p:grpSpPr>
          <p:sp>
            <p:nvSpPr>
              <p:cNvPr id="56" name="スマイル 55"/>
              <p:cNvSpPr/>
              <p:nvPr/>
            </p:nvSpPr>
            <p:spPr>
              <a:xfrm>
                <a:off x="1178022" y="492492"/>
                <a:ext cx="875479" cy="821194"/>
              </a:xfrm>
              <a:prstGeom prst="smileyFace">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Calibri"/>
                  <a:ea typeface="ＭＳ Ｐゴシック" panose="020B0600070205080204" pitchFamily="50" charset="-128"/>
                </a:endParaRPr>
              </a:p>
            </p:txBody>
          </p:sp>
          <p:sp>
            <p:nvSpPr>
              <p:cNvPr id="57" name="スマイル 56"/>
              <p:cNvSpPr/>
              <p:nvPr/>
            </p:nvSpPr>
            <p:spPr>
              <a:xfrm>
                <a:off x="524295" y="510213"/>
                <a:ext cx="875479" cy="821194"/>
              </a:xfrm>
              <a:prstGeom prst="smileyFace">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Calibri"/>
                  <a:ea typeface="ＭＳ Ｐゴシック" panose="020B0600070205080204" pitchFamily="50" charset="-128"/>
                </a:endParaRPr>
              </a:p>
            </p:txBody>
          </p:sp>
          <p:sp>
            <p:nvSpPr>
              <p:cNvPr id="5" name="スマイル 4"/>
              <p:cNvSpPr/>
              <p:nvPr/>
            </p:nvSpPr>
            <p:spPr>
              <a:xfrm>
                <a:off x="1430736" y="897964"/>
                <a:ext cx="875479" cy="821194"/>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Calibri"/>
                  <a:ea typeface="ＭＳ Ｐゴシック" panose="020B0600070205080204" pitchFamily="50" charset="-128"/>
                </a:endParaRPr>
              </a:p>
            </p:txBody>
          </p:sp>
          <p:sp>
            <p:nvSpPr>
              <p:cNvPr id="26" name="スマイル 25"/>
              <p:cNvSpPr/>
              <p:nvPr/>
            </p:nvSpPr>
            <p:spPr>
              <a:xfrm>
                <a:off x="932955" y="1176714"/>
                <a:ext cx="490135" cy="47993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Calibri"/>
                  <a:ea typeface="ＭＳ Ｐゴシック" panose="020B0600070205080204" pitchFamily="50" charset="-128"/>
                </a:endParaRPr>
              </a:p>
            </p:txBody>
          </p:sp>
        </p:grpSp>
        <p:sp>
          <p:nvSpPr>
            <p:cNvPr id="7" name="テキスト ボックス 6">
              <a:extLst>
                <a:ext uri="{FF2B5EF4-FFF2-40B4-BE49-F238E27FC236}">
                  <a16:creationId xmlns:a16="http://schemas.microsoft.com/office/drawing/2014/main" id="{B820FF1A-726D-63A6-3CE7-933FE10453AC}"/>
                </a:ext>
              </a:extLst>
            </p:cNvPr>
            <p:cNvSpPr txBox="1"/>
            <p:nvPr/>
          </p:nvSpPr>
          <p:spPr>
            <a:xfrm>
              <a:off x="2027231" y="1985239"/>
              <a:ext cx="492443" cy="276999"/>
            </a:xfrm>
            <a:prstGeom prst="rect">
              <a:avLst/>
            </a:prstGeom>
            <a:noFill/>
          </p:spPr>
          <p:txBody>
            <a:bodyPr wrap="none" rtlCol="0">
              <a:spAutoFit/>
            </a:bodyPr>
            <a:lstStyle/>
            <a:p>
              <a:r>
                <a:rPr kumimoji="1" lang="ja-JP" altLang="en-US" sz="1200" dirty="0"/>
                <a:t>祖父</a:t>
              </a:r>
            </a:p>
          </p:txBody>
        </p:sp>
        <p:sp>
          <p:nvSpPr>
            <p:cNvPr id="8" name="テキスト ボックス 7">
              <a:extLst>
                <a:ext uri="{FF2B5EF4-FFF2-40B4-BE49-F238E27FC236}">
                  <a16:creationId xmlns:a16="http://schemas.microsoft.com/office/drawing/2014/main" id="{807F5392-606B-2057-AB79-F0A8483AD4C8}"/>
                </a:ext>
              </a:extLst>
            </p:cNvPr>
            <p:cNvSpPr txBox="1"/>
            <p:nvPr/>
          </p:nvSpPr>
          <p:spPr>
            <a:xfrm>
              <a:off x="405798" y="2141743"/>
              <a:ext cx="492443" cy="276999"/>
            </a:xfrm>
            <a:prstGeom prst="rect">
              <a:avLst/>
            </a:prstGeom>
            <a:noFill/>
          </p:spPr>
          <p:txBody>
            <a:bodyPr wrap="none" rtlCol="0">
              <a:spAutoFit/>
            </a:bodyPr>
            <a:lstStyle/>
            <a:p>
              <a:r>
                <a:rPr kumimoji="1" lang="ja-JP" altLang="en-US" sz="1200" dirty="0"/>
                <a:t>祖母</a:t>
              </a:r>
            </a:p>
          </p:txBody>
        </p:sp>
        <p:sp>
          <p:nvSpPr>
            <p:cNvPr id="9" name="テキスト ボックス 8">
              <a:extLst>
                <a:ext uri="{FF2B5EF4-FFF2-40B4-BE49-F238E27FC236}">
                  <a16:creationId xmlns:a16="http://schemas.microsoft.com/office/drawing/2014/main" id="{ACFA6FA5-DBF6-D8C7-3A5D-98F9EED99185}"/>
                </a:ext>
              </a:extLst>
            </p:cNvPr>
            <p:cNvSpPr txBox="1"/>
            <p:nvPr/>
          </p:nvSpPr>
          <p:spPr>
            <a:xfrm rot="10800000" flipV="1">
              <a:off x="2364868" y="3072948"/>
              <a:ext cx="354471" cy="276999"/>
            </a:xfrm>
            <a:prstGeom prst="rect">
              <a:avLst/>
            </a:prstGeom>
            <a:noFill/>
          </p:spPr>
          <p:txBody>
            <a:bodyPr wrap="square" rtlCol="0">
              <a:spAutoFit/>
            </a:bodyPr>
            <a:lstStyle/>
            <a:p>
              <a:r>
                <a:rPr kumimoji="1" lang="ja-JP" altLang="en-US" sz="1200" dirty="0"/>
                <a:t>母</a:t>
              </a:r>
            </a:p>
          </p:txBody>
        </p:sp>
        <p:sp>
          <p:nvSpPr>
            <p:cNvPr id="11" name="テキスト ボックス 10">
              <a:extLst>
                <a:ext uri="{FF2B5EF4-FFF2-40B4-BE49-F238E27FC236}">
                  <a16:creationId xmlns:a16="http://schemas.microsoft.com/office/drawing/2014/main" id="{CA238C32-DB65-ECE4-1709-569F33F0AE5C}"/>
                </a:ext>
              </a:extLst>
            </p:cNvPr>
            <p:cNvSpPr txBox="1"/>
            <p:nvPr/>
          </p:nvSpPr>
          <p:spPr>
            <a:xfrm>
              <a:off x="771554" y="3054627"/>
              <a:ext cx="492443" cy="276999"/>
            </a:xfrm>
            <a:prstGeom prst="rect">
              <a:avLst/>
            </a:prstGeom>
            <a:noFill/>
          </p:spPr>
          <p:txBody>
            <a:bodyPr wrap="none" rtlCol="0">
              <a:spAutoFit/>
            </a:bodyPr>
            <a:lstStyle/>
            <a:p>
              <a:r>
                <a:rPr kumimoji="1" lang="ja-JP" altLang="en-US" sz="1200" b="1" dirty="0"/>
                <a:t>本人</a:t>
              </a:r>
            </a:p>
          </p:txBody>
        </p:sp>
      </p:grpSp>
      <p:sp>
        <p:nvSpPr>
          <p:cNvPr id="12" name="正方形/長方形 11">
            <a:extLst>
              <a:ext uri="{FF2B5EF4-FFF2-40B4-BE49-F238E27FC236}">
                <a16:creationId xmlns:a16="http://schemas.microsoft.com/office/drawing/2014/main" id="{CBABB32F-E95B-EC4F-0F04-71A138378819}"/>
              </a:ext>
            </a:extLst>
          </p:cNvPr>
          <p:cNvSpPr/>
          <p:nvPr/>
        </p:nvSpPr>
        <p:spPr>
          <a:xfrm>
            <a:off x="172464" y="1005238"/>
            <a:ext cx="2465667" cy="1973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defRPr/>
            </a:pPr>
            <a:r>
              <a:rPr lang="ja-JP" altLang="en-US" sz="1400" dirty="0">
                <a:solidFill>
                  <a:prstClr val="black"/>
                </a:solidFill>
                <a:latin typeface="Calibri"/>
                <a:ea typeface="ＤＦ平成明朝体W7" pitchFamily="1" charset="-128"/>
              </a:rPr>
              <a:t>・幼稚園で落ち着かず、離席が多い。先生の指示が入らない。最近、お友達をたたくことも増えた。</a:t>
            </a:r>
            <a:endParaRPr lang="en-US" altLang="ja-JP" sz="1400" dirty="0">
              <a:solidFill>
                <a:prstClr val="black"/>
              </a:solidFill>
              <a:latin typeface="Calibri"/>
              <a:ea typeface="ＤＦ平成明朝体W7" pitchFamily="1" charset="-128"/>
            </a:endParaRPr>
          </a:p>
          <a:p>
            <a:pPr>
              <a:defRPr/>
            </a:pPr>
            <a:r>
              <a:rPr lang="ja-JP" altLang="en-US" sz="1400" dirty="0">
                <a:solidFill>
                  <a:prstClr val="black"/>
                </a:solidFill>
                <a:latin typeface="Calibri"/>
                <a:ea typeface="ＤＦ平成明朝体W7" pitchFamily="1" charset="-128"/>
              </a:rPr>
              <a:t>・手足をばたばたさせているときほど、話を聞ける。</a:t>
            </a:r>
            <a:endParaRPr lang="en-US" altLang="ja-JP" sz="1400" dirty="0">
              <a:solidFill>
                <a:prstClr val="black"/>
              </a:solidFill>
              <a:latin typeface="Calibri"/>
              <a:ea typeface="ＤＦ平成明朝体W7" pitchFamily="1" charset="-128"/>
            </a:endParaRPr>
          </a:p>
          <a:p>
            <a:pPr>
              <a:defRPr/>
            </a:pPr>
            <a:r>
              <a:rPr lang="ja-JP" altLang="en-US" sz="1400" dirty="0">
                <a:solidFill>
                  <a:prstClr val="black"/>
                </a:solidFill>
                <a:latin typeface="Calibri"/>
                <a:ea typeface="ＤＦ平成明朝体W7" pitchFamily="1" charset="-128"/>
              </a:rPr>
              <a:t>・構成課題など知的な好奇心をそそると動き回ることはない。</a:t>
            </a:r>
            <a:endParaRPr lang="en-US" altLang="ja-JP" sz="1400" dirty="0">
              <a:solidFill>
                <a:prstClr val="black"/>
              </a:solidFill>
              <a:latin typeface="Calibri"/>
              <a:ea typeface="ＤＦ平成明朝体W7" pitchFamily="1" charset="-128"/>
            </a:endParaRPr>
          </a:p>
        </p:txBody>
      </p:sp>
      <p:grpSp>
        <p:nvGrpSpPr>
          <p:cNvPr id="17" name="グループ化 16">
            <a:extLst>
              <a:ext uri="{FF2B5EF4-FFF2-40B4-BE49-F238E27FC236}">
                <a16:creationId xmlns:a16="http://schemas.microsoft.com/office/drawing/2014/main" id="{C48F87D1-CD5A-9F27-3052-38215A3BF8D7}"/>
              </a:ext>
            </a:extLst>
          </p:cNvPr>
          <p:cNvGrpSpPr/>
          <p:nvPr/>
        </p:nvGrpSpPr>
        <p:grpSpPr>
          <a:xfrm>
            <a:off x="4076200" y="2863877"/>
            <a:ext cx="2585552" cy="1202878"/>
            <a:chOff x="3562698" y="2814751"/>
            <a:chExt cx="2585552" cy="1202878"/>
          </a:xfrm>
        </p:grpSpPr>
        <p:grpSp>
          <p:nvGrpSpPr>
            <p:cNvPr id="3" name="グループ化 2"/>
            <p:cNvGrpSpPr/>
            <p:nvPr/>
          </p:nvGrpSpPr>
          <p:grpSpPr>
            <a:xfrm>
              <a:off x="3575402" y="2814751"/>
              <a:ext cx="1982880" cy="598485"/>
              <a:chOff x="4473821" y="1445626"/>
              <a:chExt cx="2989994" cy="480052"/>
            </a:xfrm>
          </p:grpSpPr>
          <p:sp>
            <p:nvSpPr>
              <p:cNvPr id="21" name="1 つの角を丸めた四角形 20"/>
              <p:cNvSpPr/>
              <p:nvPr/>
            </p:nvSpPr>
            <p:spPr>
              <a:xfrm>
                <a:off x="4479981" y="1445626"/>
                <a:ext cx="2983834" cy="215367"/>
              </a:xfrm>
              <a:prstGeom prst="snipRoundRect">
                <a:avLst>
                  <a:gd name="adj1" fmla="val 16667"/>
                  <a:gd name="adj2" fmla="val 32448"/>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prstClr val="black"/>
                    </a:solidFill>
                    <a:latin typeface="Calibri"/>
                    <a:ea typeface="ＭＳ Ｐゴシック" panose="020B0600070205080204" pitchFamily="50" charset="-128"/>
                  </a:rPr>
                  <a:t>行政：子育て支援</a:t>
                </a:r>
                <a:endParaRPr lang="en-US" altLang="ja-JP" sz="1400" b="1" dirty="0">
                  <a:solidFill>
                    <a:prstClr val="black"/>
                  </a:solidFill>
                  <a:latin typeface="Calibri"/>
                  <a:ea typeface="ＭＳ Ｐゴシック" panose="020B0600070205080204" pitchFamily="50" charset="-128"/>
                </a:endParaRPr>
              </a:p>
            </p:txBody>
          </p:sp>
          <p:sp>
            <p:nvSpPr>
              <p:cNvPr id="32" name="角丸四角形 31"/>
              <p:cNvSpPr/>
              <p:nvPr/>
            </p:nvSpPr>
            <p:spPr>
              <a:xfrm>
                <a:off x="4473821" y="1665764"/>
                <a:ext cx="2846582" cy="2599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児童家庭相談員等</a:t>
                </a:r>
                <a:endParaRPr lang="en-US" altLang="ja-JP" sz="1600" dirty="0">
                  <a:solidFill>
                    <a:prstClr val="black"/>
                  </a:solidFill>
                  <a:latin typeface="Calibri"/>
                  <a:ea typeface="ＭＳ Ｐゴシック" panose="020B0600070205080204" pitchFamily="50" charset="-128"/>
                </a:endParaRPr>
              </a:p>
            </p:txBody>
          </p:sp>
        </p:grpSp>
        <p:grpSp>
          <p:nvGrpSpPr>
            <p:cNvPr id="10" name="グループ化 9"/>
            <p:cNvGrpSpPr/>
            <p:nvPr/>
          </p:nvGrpSpPr>
          <p:grpSpPr>
            <a:xfrm>
              <a:off x="3562698" y="3441781"/>
              <a:ext cx="2585552" cy="575848"/>
              <a:chOff x="2148320" y="4678950"/>
              <a:chExt cx="2585552" cy="575848"/>
            </a:xfrm>
          </p:grpSpPr>
          <p:grpSp>
            <p:nvGrpSpPr>
              <p:cNvPr id="38" name="グループ化 37"/>
              <p:cNvGrpSpPr/>
              <p:nvPr/>
            </p:nvGrpSpPr>
            <p:grpSpPr>
              <a:xfrm>
                <a:off x="2148320" y="4678950"/>
                <a:ext cx="1991499" cy="562519"/>
                <a:chOff x="4460825" y="1445626"/>
                <a:chExt cx="4402192" cy="451203"/>
              </a:xfrm>
            </p:grpSpPr>
            <p:sp>
              <p:nvSpPr>
                <p:cNvPr id="39" name="1 つの角を丸めた四角形 38"/>
                <p:cNvSpPr/>
                <p:nvPr/>
              </p:nvSpPr>
              <p:spPr>
                <a:xfrm>
                  <a:off x="4488907" y="1445626"/>
                  <a:ext cx="4374110" cy="181377"/>
                </a:xfrm>
                <a:prstGeom prst="snipRoundRect">
                  <a:avLst>
                    <a:gd name="adj1" fmla="val 16667"/>
                    <a:gd name="adj2" fmla="val 32448"/>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prstClr val="black"/>
                      </a:solidFill>
                      <a:latin typeface="Calibri"/>
                      <a:ea typeface="ＭＳ Ｐゴシック" panose="020B0600070205080204" pitchFamily="50" charset="-128"/>
                    </a:rPr>
                    <a:t>行政：福祉</a:t>
                  </a:r>
                  <a:endParaRPr lang="en-US" altLang="ja-JP" sz="1400" b="1" dirty="0">
                    <a:solidFill>
                      <a:prstClr val="black"/>
                    </a:solidFill>
                    <a:latin typeface="Calibri"/>
                    <a:ea typeface="ＭＳ Ｐゴシック" panose="020B0600070205080204" pitchFamily="50" charset="-128"/>
                  </a:endParaRPr>
                </a:p>
              </p:txBody>
            </p:sp>
            <p:sp>
              <p:nvSpPr>
                <p:cNvPr id="40" name="角丸四角形 39"/>
                <p:cNvSpPr/>
                <p:nvPr/>
              </p:nvSpPr>
              <p:spPr>
                <a:xfrm>
                  <a:off x="4460825" y="1636915"/>
                  <a:ext cx="2846581" cy="259914"/>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障害福祉係</a:t>
                  </a:r>
                  <a:endParaRPr lang="en-US" altLang="ja-JP" sz="1600" dirty="0">
                    <a:solidFill>
                      <a:prstClr val="black"/>
                    </a:solidFill>
                    <a:latin typeface="Calibri"/>
                    <a:ea typeface="ＭＳ Ｐゴシック" panose="020B0600070205080204" pitchFamily="50" charset="-128"/>
                  </a:endParaRPr>
                </a:p>
              </p:txBody>
            </p:sp>
          </p:grpSp>
          <p:sp>
            <p:nvSpPr>
              <p:cNvPr id="52" name="角丸四角形 51"/>
              <p:cNvSpPr/>
              <p:nvPr/>
            </p:nvSpPr>
            <p:spPr>
              <a:xfrm>
                <a:off x="3446113" y="4930761"/>
                <a:ext cx="1287759" cy="324037"/>
              </a:xfrm>
              <a:prstGeom prst="roundRect">
                <a:avLst>
                  <a:gd name="adj" fmla="val 12242"/>
                </a:avLst>
              </a:prstGeom>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latin typeface="Calibri"/>
                    <a:ea typeface="ＭＳ Ｐゴシック" panose="020B0600070205080204" pitchFamily="50" charset="-128"/>
                  </a:rPr>
                  <a:t>生活福祉係</a:t>
                </a:r>
                <a:endParaRPr lang="en-US" altLang="ja-JP" sz="1600" dirty="0">
                  <a:solidFill>
                    <a:prstClr val="black"/>
                  </a:solidFill>
                  <a:latin typeface="Calibri"/>
                  <a:ea typeface="ＭＳ Ｐゴシック" panose="020B0600070205080204" pitchFamily="50" charset="-128"/>
                </a:endParaRPr>
              </a:p>
            </p:txBody>
          </p:sp>
        </p:grpSp>
      </p:grpSp>
      <p:cxnSp>
        <p:nvCxnSpPr>
          <p:cNvPr id="64" name="直線矢印コネクタ 63"/>
          <p:cNvCxnSpPr>
            <a:cxnSpLocks/>
            <a:stCxn id="48" idx="1"/>
            <a:endCxn id="56" idx="1"/>
          </p:cNvCxnSpPr>
          <p:nvPr/>
        </p:nvCxnSpPr>
        <p:spPr>
          <a:xfrm flipH="1">
            <a:off x="1658906" y="1697021"/>
            <a:ext cx="2850566" cy="1628314"/>
          </a:xfrm>
          <a:prstGeom prst="straightConnector1">
            <a:avLst/>
          </a:prstGeom>
          <a:ln w="28575">
            <a:solidFill>
              <a:srgbClr val="00B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90" name="角丸四角形 89"/>
          <p:cNvSpPr/>
          <p:nvPr/>
        </p:nvSpPr>
        <p:spPr>
          <a:xfrm>
            <a:off x="2837478" y="1997156"/>
            <a:ext cx="1724914" cy="627805"/>
          </a:xfrm>
          <a:prstGeom prst="roundRect">
            <a:avLst>
              <a:gd name="adj" fmla="val 11288"/>
            </a:avLst>
          </a:prstGeom>
          <a:solidFill>
            <a:srgbClr val="FFFF99"/>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latin typeface="Calibri"/>
                <a:ea typeface="ＭＳ Ｐゴシック" panose="020B0600070205080204" pitchFamily="50" charset="-128"/>
              </a:rPr>
              <a:t>・通所の継続応援</a:t>
            </a:r>
            <a:endParaRPr lang="en-US" altLang="ja-JP" sz="1400" dirty="0">
              <a:solidFill>
                <a:prstClr val="black"/>
              </a:solidFill>
              <a:latin typeface="Calibri"/>
              <a:ea typeface="ＭＳ Ｐゴシック" panose="020B0600070205080204" pitchFamily="50" charset="-128"/>
            </a:endParaRPr>
          </a:p>
          <a:p>
            <a:pPr>
              <a:defRPr/>
            </a:pPr>
            <a:r>
              <a:rPr lang="ja-JP" altLang="en-US" sz="1400" dirty="0">
                <a:solidFill>
                  <a:prstClr val="black"/>
                </a:solidFill>
                <a:latin typeface="Calibri"/>
                <a:ea typeface="ＭＳ Ｐゴシック" panose="020B0600070205080204" pitchFamily="50" charset="-128"/>
              </a:rPr>
              <a:t>・子どもの状況確認</a:t>
            </a:r>
            <a:endParaRPr lang="en-US" altLang="ja-JP" sz="1400" dirty="0">
              <a:solidFill>
                <a:prstClr val="black"/>
              </a:solidFill>
              <a:latin typeface="Calibri"/>
              <a:ea typeface="ＭＳ Ｐゴシック" panose="020B0600070205080204" pitchFamily="50" charset="-128"/>
            </a:endParaRPr>
          </a:p>
        </p:txBody>
      </p:sp>
      <p:sp>
        <p:nvSpPr>
          <p:cNvPr id="14" name="スライド番号プレースホルダー 13">
            <a:extLst>
              <a:ext uri="{FF2B5EF4-FFF2-40B4-BE49-F238E27FC236}">
                <a16:creationId xmlns:a16="http://schemas.microsoft.com/office/drawing/2014/main" id="{B7720D44-1C2A-CFC0-0A41-32B6D64D3821}"/>
              </a:ext>
            </a:extLst>
          </p:cNvPr>
          <p:cNvSpPr>
            <a:spLocks noGrp="1"/>
          </p:cNvSpPr>
          <p:nvPr>
            <p:ph type="sldNum" sz="quarter" idx="12"/>
          </p:nvPr>
        </p:nvSpPr>
        <p:spPr>
          <a:xfrm>
            <a:off x="7538144" y="6520615"/>
            <a:ext cx="2311400" cy="292761"/>
          </a:xfrm>
        </p:spPr>
        <p:txBody>
          <a:bodyPr/>
          <a:lstStyle/>
          <a:p>
            <a:pPr>
              <a:defRPr/>
            </a:pPr>
            <a:fld id="{AF06477E-3F73-4D16-A3F7-A6B4E61BFADD}" type="slidenum">
              <a:rPr lang="ja-JP" altLang="en-US" smtClean="0">
                <a:solidFill>
                  <a:srgbClr val="000000"/>
                </a:solidFill>
                <a:latin typeface="UD デジタル 教科書体 NK-B" panose="02020700000000000000" pitchFamily="18" charset="-128"/>
                <a:ea typeface="UD デジタル 教科書体 NK-B" panose="02020700000000000000" pitchFamily="18" charset="-128"/>
              </a:rPr>
              <a:pPr>
                <a:defRPr/>
              </a:pPr>
              <a:t>46</a:t>
            </a:fld>
            <a:endParaRPr lang="en-US" dirty="0">
              <a:solidFill>
                <a:srgbClr val="00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528515531"/>
      </p:ext>
    </p:extLst>
  </p:cSld>
  <p:clrMapOvr>
    <a:masterClrMapping/>
  </p:clrMapOvr>
  <p:transition spd="slow">
    <p:zoom dir="in"/>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8BC2D-4691-41E6-B2A3-83AD3AD28DCC}"/>
              </a:ext>
            </a:extLst>
          </p:cNvPr>
          <p:cNvSpPr>
            <a:spLocks noGrp="1"/>
          </p:cNvSpPr>
          <p:nvPr>
            <p:ph type="title"/>
          </p:nvPr>
        </p:nvSpPr>
        <p:spPr>
          <a:xfrm>
            <a:off x="308484" y="158502"/>
            <a:ext cx="9289032" cy="1077366"/>
          </a:xfrm>
        </p:spPr>
        <p:txBody>
          <a:bodyPr>
            <a:noAutofit/>
          </a:bodyPr>
          <a:lstStyle/>
          <a:p>
            <a:pPr algn="ctr"/>
            <a:r>
              <a:rPr lang="ja-JP" altLang="en-US" sz="3323" dirty="0"/>
              <a:t>「子ども」と「地域」と「インクルージョン」</a:t>
            </a:r>
            <a:br>
              <a:rPr lang="en-US" altLang="ja-JP" sz="3323" dirty="0"/>
            </a:br>
            <a:r>
              <a:rPr lang="ja-JP" altLang="en-US" sz="3323" dirty="0"/>
              <a:t>私たちが後方支援すべき主体と手段は？</a:t>
            </a:r>
          </a:p>
        </p:txBody>
      </p:sp>
      <p:sp>
        <p:nvSpPr>
          <p:cNvPr id="3" name="コンテンツ プレースホルダー 2">
            <a:extLst>
              <a:ext uri="{FF2B5EF4-FFF2-40B4-BE49-F238E27FC236}">
                <a16:creationId xmlns:a16="http://schemas.microsoft.com/office/drawing/2014/main" id="{1819A225-66DD-46AA-86E2-75C4D50B4B87}"/>
              </a:ext>
            </a:extLst>
          </p:cNvPr>
          <p:cNvSpPr>
            <a:spLocks noGrp="1"/>
          </p:cNvSpPr>
          <p:nvPr>
            <p:ph idx="1"/>
          </p:nvPr>
        </p:nvSpPr>
        <p:spPr>
          <a:xfrm>
            <a:off x="964864" y="1268760"/>
            <a:ext cx="7976271" cy="2930172"/>
          </a:xfrm>
        </p:spPr>
        <p:txBody>
          <a:bodyPr>
            <a:normAutofit fontScale="92500"/>
          </a:bodyPr>
          <a:lstStyle/>
          <a:p>
            <a:pPr marL="86460" indent="0" algn="just">
              <a:buNone/>
            </a:pPr>
            <a:r>
              <a:rPr lang="ja-JP" altLang="en-US" sz="2585" kern="100" dirty="0">
                <a:latin typeface="+mn-ea"/>
                <a:cs typeface="Times New Roman" panose="02020603050405020304" pitchFamily="18" charset="0"/>
              </a:rPr>
              <a:t>子どもにとっての「地域（社会）」とは</a:t>
            </a:r>
            <a:endParaRPr lang="en-US" altLang="ja-JP" sz="2585" kern="100" dirty="0">
              <a:latin typeface="+mn-ea"/>
              <a:cs typeface="Times New Roman" panose="02020603050405020304" pitchFamily="18" charset="0"/>
            </a:endParaRPr>
          </a:p>
          <a:p>
            <a:pPr indent="123095" algn="just"/>
            <a:r>
              <a:rPr lang="ja-JP" altLang="ja-JP" sz="2215" kern="100" dirty="0">
                <a:latin typeface="+mn-ea"/>
                <a:cs typeface="Times New Roman" panose="02020603050405020304" pitchFamily="18" charset="0"/>
              </a:rPr>
              <a:t>「社会を意味する場所」は、家庭や</a:t>
            </a:r>
            <a:r>
              <a:rPr lang="ja-JP" altLang="en-US" sz="2215" kern="100" dirty="0">
                <a:latin typeface="+mn-ea"/>
                <a:cs typeface="Times New Roman" panose="02020603050405020304" pitchFamily="18" charset="0"/>
              </a:rPr>
              <a:t>保育所や</a:t>
            </a:r>
            <a:r>
              <a:rPr lang="ja-JP" altLang="ja-JP" sz="2215" kern="100" dirty="0">
                <a:latin typeface="+mn-ea"/>
                <a:cs typeface="Times New Roman" panose="02020603050405020304" pitchFamily="18" charset="0"/>
              </a:rPr>
              <a:t>学校やあそび場</a:t>
            </a:r>
            <a:endParaRPr lang="en-US" altLang="ja-JP" sz="2215" kern="100" dirty="0">
              <a:latin typeface="+mn-ea"/>
              <a:cs typeface="Times New Roman" panose="02020603050405020304" pitchFamily="18" charset="0"/>
            </a:endParaRPr>
          </a:p>
          <a:p>
            <a:pPr indent="123095" algn="just"/>
            <a:endParaRPr lang="ja-JP" altLang="ja-JP" sz="900" kern="100" dirty="0">
              <a:latin typeface="+mn-ea"/>
              <a:cs typeface="Times New Roman" panose="02020603050405020304" pitchFamily="18" charset="0"/>
            </a:endParaRPr>
          </a:p>
          <a:p>
            <a:pPr indent="123095" algn="just"/>
            <a:r>
              <a:rPr lang="ja-JP" altLang="ja-JP" sz="2215" kern="100" dirty="0">
                <a:latin typeface="+mn-ea"/>
                <a:cs typeface="Times New Roman" panose="02020603050405020304" pitchFamily="18" charset="0"/>
              </a:rPr>
              <a:t>「社会を構成する人」は、家族やお友達や先生や近所の人</a:t>
            </a:r>
            <a:endParaRPr lang="en-US" altLang="ja-JP" sz="2215" kern="100" dirty="0">
              <a:latin typeface="+mn-ea"/>
              <a:cs typeface="Times New Roman" panose="02020603050405020304" pitchFamily="18" charset="0"/>
            </a:endParaRPr>
          </a:p>
          <a:p>
            <a:pPr indent="123095" algn="just"/>
            <a:endParaRPr lang="en-US" altLang="ja-JP" sz="900" kern="100" dirty="0">
              <a:latin typeface="+mn-ea"/>
              <a:cs typeface="Times New Roman" panose="02020603050405020304" pitchFamily="18" charset="0"/>
            </a:endParaRPr>
          </a:p>
          <a:p>
            <a:pPr indent="123095" algn="just"/>
            <a:r>
              <a:rPr lang="ja-JP" altLang="ja-JP" sz="2215" dirty="0">
                <a:latin typeface="+mn-ea"/>
                <a:cs typeface="Times New Roman" panose="02020603050405020304" pitchFamily="18" charset="0"/>
              </a:rPr>
              <a:t>「社会活動を営む時間」は、</a:t>
            </a:r>
            <a:endParaRPr lang="en-US" altLang="ja-JP" sz="2215" dirty="0">
              <a:latin typeface="+mn-ea"/>
              <a:cs typeface="Times New Roman" panose="02020603050405020304" pitchFamily="18" charset="0"/>
            </a:endParaRPr>
          </a:p>
          <a:p>
            <a:pPr lvl="1" indent="123095" algn="just"/>
            <a:r>
              <a:rPr lang="ja-JP" altLang="ja-JP" sz="2215" dirty="0">
                <a:latin typeface="+mn-ea"/>
                <a:cs typeface="Times New Roman" panose="02020603050405020304" pitchFamily="18" charset="0"/>
              </a:rPr>
              <a:t>登校（登園）</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学校（保育所や幼稚園）</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下校（降園）</a:t>
            </a:r>
            <a:endParaRPr lang="en-US" altLang="ja-JP" sz="2215" dirty="0">
              <a:latin typeface="+mn-ea"/>
              <a:cs typeface="Times New Roman" panose="02020603050405020304" pitchFamily="18" charset="0"/>
            </a:endParaRPr>
          </a:p>
          <a:p>
            <a:pPr lvl="1" indent="0" algn="just">
              <a:buNone/>
            </a:pPr>
            <a:r>
              <a:rPr lang="ja-JP" altLang="en-US" sz="2215" dirty="0">
                <a:latin typeface="+mn-ea"/>
                <a:cs typeface="Times New Roman" panose="02020603050405020304" pitchFamily="18" charset="0"/>
              </a:rPr>
              <a:t>　　　　　　　　→　</a:t>
            </a:r>
            <a:r>
              <a:rPr lang="ja-JP" altLang="ja-JP" sz="2215" dirty="0">
                <a:latin typeface="+mn-ea"/>
                <a:cs typeface="Times New Roman" panose="02020603050405020304" pitchFamily="18" charset="0"/>
              </a:rPr>
              <a:t>遊び（自由）時間</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お家時間</a:t>
            </a:r>
            <a:endParaRPr lang="ja-JP" altLang="en-US" sz="2215" dirty="0">
              <a:latin typeface="+mn-ea"/>
            </a:endParaRPr>
          </a:p>
        </p:txBody>
      </p:sp>
      <p:sp>
        <p:nvSpPr>
          <p:cNvPr id="5" name="コンテンツ プレースホルダー 2">
            <a:extLst>
              <a:ext uri="{FF2B5EF4-FFF2-40B4-BE49-F238E27FC236}">
                <a16:creationId xmlns:a16="http://schemas.microsoft.com/office/drawing/2014/main" id="{99F71B04-8B9B-4072-859A-A0727E59E7D2}"/>
              </a:ext>
            </a:extLst>
          </p:cNvPr>
          <p:cNvSpPr txBox="1">
            <a:spLocks/>
          </p:cNvSpPr>
          <p:nvPr/>
        </p:nvSpPr>
        <p:spPr>
          <a:xfrm>
            <a:off x="164468" y="4081870"/>
            <a:ext cx="9577064" cy="643274"/>
          </a:xfrm>
          <a:prstGeom prst="rect">
            <a:avLst/>
          </a:prstGeom>
        </p:spPr>
        <p:txBody>
          <a:bodyPr vert="horz" lIns="84406" tIns="42203" rIns="84406" bIns="42203"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Ø"/>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p"/>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ü"/>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82064" indent="0" algn="just">
              <a:buNone/>
            </a:pPr>
            <a:r>
              <a:rPr lang="ja-JP" altLang="en-US" sz="180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様々な機関や場所、人が色々な時間帯で関わり、</a:t>
            </a:r>
            <a:r>
              <a:rPr lang="ja-JP" altLang="en-US" sz="1800" dirty="0">
                <a:solidFill>
                  <a:prstClr val="black"/>
                </a:solidFill>
                <a:latin typeface="ＭＳ Ｐゴシック" panose="020B0600070205080204" pitchFamily="50" charset="-128"/>
                <a:ea typeface="ＭＳ Ｐゴシック" panose="020B0600070205080204" pitchFamily="50" charset="-128"/>
              </a:rPr>
              <a:t>成長と共に年単位で大きく変化する。</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82064" indent="0" algn="just">
              <a:buNone/>
            </a:pPr>
            <a:r>
              <a:rPr lang="ja-JP" altLang="en-US" sz="1800" dirty="0">
                <a:solidFill>
                  <a:prstClr val="black"/>
                </a:solidFill>
                <a:latin typeface="ＭＳ Ｐゴシック" panose="020B0600070205080204" pitchFamily="50" charset="-128"/>
                <a:ea typeface="ＭＳ Ｐゴシック" panose="020B0600070205080204" pitchFamily="50" charset="-128"/>
              </a:rPr>
              <a:t>　都度、感知し、調整し、連携する必要がある。</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四角形: 角を丸くする 3">
            <a:extLst>
              <a:ext uri="{FF2B5EF4-FFF2-40B4-BE49-F238E27FC236}">
                <a16:creationId xmlns:a16="http://schemas.microsoft.com/office/drawing/2014/main" id="{BE65463B-E016-9431-2E3D-EA5E2C783A5E}"/>
              </a:ext>
            </a:extLst>
          </p:cNvPr>
          <p:cNvSpPr/>
          <p:nvPr/>
        </p:nvSpPr>
        <p:spPr>
          <a:xfrm>
            <a:off x="344488" y="5684805"/>
            <a:ext cx="9289032" cy="113674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dirty="0"/>
              <a:t>障害児である前に「ひとりの子ども」です。</a:t>
            </a:r>
            <a:endParaRPr kumimoji="1" lang="en-US" altLang="ja-JP" dirty="0"/>
          </a:p>
          <a:p>
            <a:r>
              <a:rPr kumimoji="1" lang="ja-JP" altLang="en-US" dirty="0"/>
              <a:t>お友達と育ちあう機会の程度は、地域の体制に大きく影響されます。</a:t>
            </a:r>
            <a:endParaRPr lang="en-US" altLang="ja-JP" dirty="0"/>
          </a:p>
          <a:p>
            <a:r>
              <a:rPr kumimoji="1" lang="ja-JP" altLang="en-US" dirty="0"/>
              <a:t>私たちは、子どもたちの代弁者として、保護者ともに啓蒙、啓発、連携する責任を負っています。</a:t>
            </a:r>
            <a:endParaRPr kumimoji="1" lang="en-US" altLang="ja-JP" dirty="0"/>
          </a:p>
        </p:txBody>
      </p:sp>
      <p:sp>
        <p:nvSpPr>
          <p:cNvPr id="6" name="四角形: 角を丸くする 5">
            <a:extLst>
              <a:ext uri="{FF2B5EF4-FFF2-40B4-BE49-F238E27FC236}">
                <a16:creationId xmlns:a16="http://schemas.microsoft.com/office/drawing/2014/main" id="{B046A849-11FF-A0E8-53BB-BB682FEB5EBF}"/>
              </a:ext>
            </a:extLst>
          </p:cNvPr>
          <p:cNvSpPr/>
          <p:nvPr/>
        </p:nvSpPr>
        <p:spPr>
          <a:xfrm>
            <a:off x="344488" y="4797514"/>
            <a:ext cx="9289032" cy="86373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a:t>私たちが、「インクルージョン」の視点を観点を忘れてはなりません。</a:t>
            </a:r>
            <a:endParaRPr kumimoji="1" lang="en-US" altLang="ja-JP" dirty="0"/>
          </a:p>
          <a:p>
            <a:r>
              <a:rPr lang="ja-JP" altLang="en-US" dirty="0"/>
              <a:t>同時に、インクルードされる母集団（母体）との相互の取り組みにより成立するものであることも忘れてはなりません。</a:t>
            </a:r>
            <a:endParaRPr kumimoji="1" lang="en-US" altLang="ja-JP" dirty="0"/>
          </a:p>
        </p:txBody>
      </p:sp>
      <p:sp>
        <p:nvSpPr>
          <p:cNvPr id="7" name="スライド番号プレースホルダー 6">
            <a:extLst>
              <a:ext uri="{FF2B5EF4-FFF2-40B4-BE49-F238E27FC236}">
                <a16:creationId xmlns:a16="http://schemas.microsoft.com/office/drawing/2014/main" id="{D306037D-017C-7A80-249A-AAF31ADB5401}"/>
              </a:ext>
            </a:extLst>
          </p:cNvPr>
          <p:cNvSpPr>
            <a:spLocks noGrp="1"/>
          </p:cNvSpPr>
          <p:nvPr>
            <p:ph type="sldNum" sz="quarter" idx="12"/>
          </p:nvPr>
        </p:nvSpPr>
        <p:spPr>
          <a:xfrm>
            <a:off x="7677150" y="6516935"/>
            <a:ext cx="2228850" cy="365125"/>
          </a:xfrm>
        </p:spPr>
        <p:txBody>
          <a:bodyPr/>
          <a:lstStyle/>
          <a:p>
            <a:fld id="{3C1071B5-1BA8-472F-ABE3-345AC89805C4}" type="slidenum">
              <a:rPr kumimoji="1" lang="ja-JP" altLang="en-US" smtClean="0">
                <a:latin typeface="UD デジタル 教科書体 NK-B" panose="02020700000000000000" pitchFamily="18" charset="-128"/>
                <a:ea typeface="UD デジタル 教科書体 NK-B" panose="02020700000000000000" pitchFamily="18" charset="-128"/>
              </a:rPr>
              <a:t>47</a:t>
            </a:fld>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9886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236476" y="620688"/>
            <a:ext cx="9433048" cy="720080"/>
          </a:xfrm>
        </p:spPr>
        <p:txBody>
          <a:bodyPr>
            <a:normAutofit/>
          </a:bodyPr>
          <a:lstStyle/>
          <a:p>
            <a:pPr algn="ctr"/>
            <a:r>
              <a:rPr kumimoji="1" lang="ja-JP" altLang="en-US" dirty="0"/>
              <a:t>「</a:t>
            </a:r>
            <a:r>
              <a:rPr lang="ja-JP" altLang="en-US" dirty="0"/>
              <a:t>障害児通所支援の立ち位置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132856"/>
            <a:ext cx="8420100" cy="4315958"/>
          </a:xfrm>
        </p:spPr>
        <p:txBody>
          <a:bodyPr>
            <a:normAutofit/>
          </a:bodyPr>
          <a:lstStyle/>
          <a:p>
            <a:r>
              <a:rPr kumimoji="1" lang="ja-JP" altLang="en-US" dirty="0"/>
              <a:t>発達過程において関係する機関の変化や障害児通所支援が関わるタイミングを再確認する</a:t>
            </a:r>
            <a:endParaRPr kumimoji="1" lang="en-US" altLang="ja-JP" dirty="0"/>
          </a:p>
          <a:p>
            <a:pPr lvl="1"/>
            <a:endParaRPr kumimoji="1" lang="en-US" altLang="ja-JP" dirty="0"/>
          </a:p>
          <a:p>
            <a:pPr lvl="1"/>
            <a:r>
              <a:rPr lang="ja-JP" altLang="en-US" dirty="0"/>
              <a:t>親の気づきや受容過程と障害児通所支援がかかわる事ができる時期</a:t>
            </a:r>
            <a:endParaRPr lang="en-US" altLang="ja-JP" dirty="0"/>
          </a:p>
          <a:p>
            <a:pPr lvl="1"/>
            <a:endParaRPr lang="en-US" altLang="ja-JP" dirty="0"/>
          </a:p>
          <a:p>
            <a:pPr lvl="1"/>
            <a:r>
              <a:rPr lang="ja-JP" altLang="en-US" dirty="0"/>
              <a:t>１８才まで変化し続ける環境　と　</a:t>
            </a:r>
            <a:r>
              <a:rPr kumimoji="1" lang="ja-JP" altLang="en-US" dirty="0"/>
              <a:t>関連機関（移行支援と連携）</a:t>
            </a:r>
            <a:endParaRPr kumimoji="1" lang="en-US" altLang="ja-JP" dirty="0"/>
          </a:p>
          <a:p>
            <a:pPr marL="228600" lvl="1" indent="0">
              <a:buNone/>
            </a:pPr>
            <a:endParaRPr kumimoji="1" lang="en-US" altLang="ja-JP" dirty="0"/>
          </a:p>
          <a:p>
            <a:pPr lvl="1"/>
            <a:r>
              <a:rPr kumimoji="1" lang="ja-JP" altLang="en-US" dirty="0"/>
              <a:t>障害児通所支援がもつべき役割</a:t>
            </a:r>
          </a:p>
        </p:txBody>
      </p:sp>
      <p:sp>
        <p:nvSpPr>
          <p:cNvPr id="4" name="スライド番号プレースホルダー 3">
            <a:extLst>
              <a:ext uri="{FF2B5EF4-FFF2-40B4-BE49-F238E27FC236}">
                <a16:creationId xmlns:a16="http://schemas.microsoft.com/office/drawing/2014/main" id="{C65B34F2-A94D-903C-23FA-BD80FD97D6A2}"/>
              </a:ext>
            </a:extLst>
          </p:cNvPr>
          <p:cNvSpPr>
            <a:spLocks noGrp="1"/>
          </p:cNvSpPr>
          <p:nvPr>
            <p:ph type="sldNum" sz="quarter" idx="12"/>
          </p:nvPr>
        </p:nvSpPr>
        <p:spPr/>
        <p:txBody>
          <a:bodyPr/>
          <a:lstStyle/>
          <a:p>
            <a:pPr algn="r"/>
            <a:fld id="{F7197E0B-3DE5-44B4-8205-21AF5ABFE129}" type="slidenum">
              <a:rPr lang="ja-JP" altLang="en-US" smtClean="0">
                <a:latin typeface="UD デジタル 教科書体 NK-B" panose="02020700000000000000" pitchFamily="18" charset="-128"/>
                <a:ea typeface="UD デジタル 教科書体 NK-B" panose="02020700000000000000" pitchFamily="18" charset="-128"/>
              </a:rPr>
              <a:pPr algn="r"/>
              <a:t>5</a:t>
            </a:fld>
            <a:endParaRPr lang="ja-JP" altLang="en-US">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756124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7981" y="1"/>
            <a:ext cx="8229600" cy="1286653"/>
          </a:xfrm>
        </p:spPr>
        <p:txBody>
          <a:bodyPr>
            <a:normAutofit fontScale="90000"/>
          </a:bodyPr>
          <a:lstStyle/>
          <a:p>
            <a:r>
              <a:rPr lang="ja-JP" altLang="en-US" sz="2700" dirty="0">
                <a:latin typeface="ＤＨＰ平成ゴシックW5" panose="020B0500000000000000" pitchFamily="50" charset="-128"/>
                <a:ea typeface="ＤＨＰ平成ゴシックW5" panose="020B0500000000000000" pitchFamily="50" charset="-128"/>
              </a:rPr>
              <a:t>子どもと親の状況を把握しよう</a:t>
            </a:r>
            <a:br>
              <a:rPr lang="en-US" altLang="ja-JP" sz="3200" dirty="0"/>
            </a:br>
            <a:r>
              <a:rPr lang="ja-JP" altLang="en-US" sz="3200" dirty="0"/>
              <a:t>子どもの発達の連続性と保護者の変化</a:t>
            </a:r>
            <a:br>
              <a:rPr lang="en-US" altLang="ja-JP" sz="3200" dirty="0"/>
            </a:br>
            <a:r>
              <a:rPr lang="ja-JP" altLang="en-US" sz="3200" dirty="0"/>
              <a:t>（ライフイベントごとの状況）</a:t>
            </a:r>
          </a:p>
        </p:txBody>
      </p:sp>
      <p:sp>
        <p:nvSpPr>
          <p:cNvPr id="27" name="テキスト ボックス 26"/>
          <p:cNvSpPr txBox="1"/>
          <p:nvPr/>
        </p:nvSpPr>
        <p:spPr>
          <a:xfrm>
            <a:off x="1357829" y="5363924"/>
            <a:ext cx="5725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０歳</a:t>
            </a:r>
          </a:p>
        </p:txBody>
      </p:sp>
      <p:grpSp>
        <p:nvGrpSpPr>
          <p:cNvPr id="8" name="グループ化 7">
            <a:extLst>
              <a:ext uri="{FF2B5EF4-FFF2-40B4-BE49-F238E27FC236}">
                <a16:creationId xmlns:a16="http://schemas.microsoft.com/office/drawing/2014/main" id="{173E4D0F-DA35-4728-826B-BBA338F9A7D8}"/>
              </a:ext>
            </a:extLst>
          </p:cNvPr>
          <p:cNvGrpSpPr/>
          <p:nvPr/>
        </p:nvGrpSpPr>
        <p:grpSpPr>
          <a:xfrm>
            <a:off x="407869" y="1124745"/>
            <a:ext cx="9421571" cy="5651757"/>
            <a:chOff x="147735" y="836712"/>
            <a:chExt cx="9421571" cy="5651757"/>
          </a:xfrm>
        </p:grpSpPr>
        <p:grpSp>
          <p:nvGrpSpPr>
            <p:cNvPr id="3" name="グループ化 2"/>
            <p:cNvGrpSpPr/>
            <p:nvPr/>
          </p:nvGrpSpPr>
          <p:grpSpPr>
            <a:xfrm>
              <a:off x="323528" y="836712"/>
              <a:ext cx="9245778" cy="5651757"/>
              <a:chOff x="-421776" y="1412777"/>
              <a:chExt cx="9245778" cy="5651757"/>
            </a:xfrm>
          </p:grpSpPr>
          <p:sp>
            <p:nvSpPr>
              <p:cNvPr id="5" name="右矢印 4"/>
              <p:cNvSpPr/>
              <p:nvPr/>
            </p:nvSpPr>
            <p:spPr>
              <a:xfrm rot="20051971" flipV="1">
                <a:off x="251500" y="4037475"/>
                <a:ext cx="8572502" cy="20026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57207" y="1628801"/>
                <a:ext cx="553998" cy="3457037"/>
              </a:xfrm>
              <a:prstGeom prst="rect">
                <a:avLst/>
              </a:prstGeom>
              <a:noFill/>
            </p:spPr>
            <p:txBody>
              <a:bodyPr vert="eaVert"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保護者（家族）歴と成熟度</a:t>
                </a:r>
              </a:p>
            </p:txBody>
          </p:sp>
          <p:sp>
            <p:nvSpPr>
              <p:cNvPr id="15" name="テキスト ボックス 14"/>
              <p:cNvSpPr txBox="1"/>
              <p:nvPr/>
            </p:nvSpPr>
            <p:spPr>
              <a:xfrm>
                <a:off x="2708868" y="6602869"/>
                <a:ext cx="295144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こどもの年齢・社会化</a:t>
                </a:r>
              </a:p>
            </p:txBody>
          </p:sp>
          <p:sp>
            <p:nvSpPr>
              <p:cNvPr id="16" name="円/楕円 15"/>
              <p:cNvSpPr/>
              <p:nvPr/>
            </p:nvSpPr>
            <p:spPr>
              <a:xfrm>
                <a:off x="3027613" y="1719289"/>
                <a:ext cx="5094530" cy="1975064"/>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現実的将来への期待</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不安状況を見据えた期待感</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円/楕円 16"/>
              <p:cNvSpPr/>
              <p:nvPr/>
            </p:nvSpPr>
            <p:spPr>
              <a:xfrm>
                <a:off x="759988" y="2682849"/>
                <a:ext cx="4740723" cy="2064535"/>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受容と現実検討</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dirty="0">
                    <a:solidFill>
                      <a:prstClr val="black"/>
                    </a:solidFill>
                    <a:latin typeface="Calibri"/>
                    <a:ea typeface="ＭＳ Ｐゴシック" panose="020B0600070205080204" pitchFamily="50" charset="-128"/>
                  </a:rPr>
                  <a:t>思春期に向けた心配</a:t>
                </a: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漠然とした将来への心配</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円/楕円 17"/>
              <p:cNvSpPr/>
              <p:nvPr/>
            </p:nvSpPr>
            <p:spPr>
              <a:xfrm>
                <a:off x="650334" y="3553621"/>
                <a:ext cx="3506430" cy="2255418"/>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戸惑いと焦り</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治したい思い</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普通に近づけたい思い　</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正方形/長方形 3"/>
              <p:cNvSpPr/>
              <p:nvPr/>
            </p:nvSpPr>
            <p:spPr>
              <a:xfrm>
                <a:off x="650334" y="4747384"/>
                <a:ext cx="2516123" cy="1273906"/>
              </a:xfrm>
              <a:prstGeom prst="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643513" y="3553621"/>
                <a:ext cx="4740724" cy="246766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正方形/長方形 20"/>
              <p:cNvSpPr/>
              <p:nvPr/>
            </p:nvSpPr>
            <p:spPr>
              <a:xfrm>
                <a:off x="650333" y="2627717"/>
                <a:ext cx="6892399" cy="3389257"/>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164289"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１８歳</a:t>
                </a:r>
              </a:p>
            </p:txBody>
          </p:sp>
          <p:sp>
            <p:nvSpPr>
              <p:cNvPr id="22" name="テキスト ボックス 21"/>
              <p:cNvSpPr txBox="1"/>
              <p:nvPr/>
            </p:nvSpPr>
            <p:spPr>
              <a:xfrm>
                <a:off x="5103752"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１２歳</a:t>
                </a:r>
              </a:p>
            </p:txBody>
          </p:sp>
          <p:sp>
            <p:nvSpPr>
              <p:cNvPr id="26" name="テキスト ボックス 25"/>
              <p:cNvSpPr txBox="1"/>
              <p:nvPr/>
            </p:nvSpPr>
            <p:spPr>
              <a:xfrm>
                <a:off x="3043215" y="6021288"/>
                <a:ext cx="5725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６歳</a:t>
                </a:r>
              </a:p>
            </p:txBody>
          </p:sp>
          <p:cxnSp>
            <p:nvCxnSpPr>
              <p:cNvPr id="9" name="直線矢印コネクタ 8"/>
              <p:cNvCxnSpPr/>
              <p:nvPr/>
            </p:nvCxnSpPr>
            <p:spPr>
              <a:xfrm>
                <a:off x="-421776" y="6029992"/>
                <a:ext cx="8915443" cy="4316"/>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643512" y="1412777"/>
                <a:ext cx="6822" cy="4617215"/>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655828" y="4545899"/>
                <a:ext cx="1882356" cy="1520736"/>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成長への期待・夢</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円/楕円 24"/>
              <p:cNvSpPr/>
              <p:nvPr/>
            </p:nvSpPr>
            <p:spPr>
              <a:xfrm>
                <a:off x="5130908" y="3140969"/>
                <a:ext cx="3450801" cy="2916832"/>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活動技能の蓄積</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活動への主体的参加</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個別化と協調性の均衡</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自己肯定</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4" name="円/楕円 23"/>
              <p:cNvSpPr/>
              <p:nvPr/>
            </p:nvSpPr>
            <p:spPr>
              <a:xfrm>
                <a:off x="3563801" y="4107005"/>
                <a:ext cx="2520366" cy="185585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学習課題</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対人技能</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社会化</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0" name="円/楕円 19"/>
              <p:cNvSpPr/>
              <p:nvPr/>
            </p:nvSpPr>
            <p:spPr>
              <a:xfrm>
                <a:off x="2096195" y="4814327"/>
                <a:ext cx="3139602" cy="1202646"/>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運動発達</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認知発達</a:t>
                </a:r>
              </a:p>
            </p:txBody>
          </p:sp>
          <p:sp>
            <p:nvSpPr>
              <p:cNvPr id="23" name="円/楕円 22"/>
              <p:cNvSpPr/>
              <p:nvPr/>
            </p:nvSpPr>
            <p:spPr>
              <a:xfrm>
                <a:off x="669750" y="5530666"/>
                <a:ext cx="2611248" cy="52713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感覚－運動経験</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知的発達</a:t>
                </a:r>
              </a:p>
            </p:txBody>
          </p:sp>
        </p:grpSp>
        <p:sp>
          <p:nvSpPr>
            <p:cNvPr id="28" name="円/楕円 27"/>
            <p:cNvSpPr/>
            <p:nvPr/>
          </p:nvSpPr>
          <p:spPr>
            <a:xfrm>
              <a:off x="179517" y="4954601"/>
              <a:ext cx="1358405" cy="48888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筋・感覚器準備</a:t>
              </a:r>
            </a:p>
          </p:txBody>
        </p:sp>
        <p:sp>
          <p:nvSpPr>
            <p:cNvPr id="29" name="円/楕円 28"/>
            <p:cNvSpPr/>
            <p:nvPr/>
          </p:nvSpPr>
          <p:spPr>
            <a:xfrm>
              <a:off x="147735" y="4623435"/>
              <a:ext cx="1322462" cy="399844"/>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期待・創造</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
        <p:nvSpPr>
          <p:cNvPr id="10" name="スライド番号プレースホルダー 9">
            <a:extLst>
              <a:ext uri="{FF2B5EF4-FFF2-40B4-BE49-F238E27FC236}">
                <a16:creationId xmlns:a16="http://schemas.microsoft.com/office/drawing/2014/main" id="{12A4B6EF-91AA-8069-B8D0-17F1B05CBF5A}"/>
              </a:ext>
            </a:extLst>
          </p:cNvPr>
          <p:cNvSpPr>
            <a:spLocks noGrp="1"/>
          </p:cNvSpPr>
          <p:nvPr>
            <p:ph type="sldNum" sz="quarter" idx="12"/>
          </p:nvPr>
        </p:nvSpPr>
        <p:spPr>
          <a:xfrm>
            <a:off x="7099300" y="6356403"/>
            <a:ext cx="2311400" cy="365125"/>
          </a:xfrm>
        </p:spPr>
        <p:txBody>
          <a:bodyPr/>
          <a:lstStyle/>
          <a:p>
            <a:fld id="{5E614586-0A8F-4818-ACDC-ED708ECEC71E}" type="slidenum">
              <a:rPr kumimoji="1" lang="ja-JP" altLang="en-US" smtClean="0">
                <a:latin typeface="UD デジタル 教科書体 NK-B" panose="02020700000000000000" pitchFamily="18" charset="-128"/>
                <a:ea typeface="UD デジタル 教科書体 NK-B" panose="02020700000000000000" pitchFamily="18" charset="-128"/>
              </a:rPr>
              <a:t>6</a:t>
            </a:fld>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739823713"/>
      </p:ext>
    </p:extLst>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orient="vert"/>
          </p:nvPr>
        </p:nvSpPr>
        <p:spPr>
          <a:xfrm>
            <a:off x="735360" y="124098"/>
            <a:ext cx="8435280" cy="850101"/>
          </a:xfrm>
        </p:spPr>
        <p:txBody>
          <a:bodyPr vert="horz">
            <a:normAutofit fontScale="90000"/>
          </a:bodyPr>
          <a:lstStyle/>
          <a:p>
            <a:r>
              <a:rPr lang="ja-JP" altLang="en-US" sz="2700" dirty="0">
                <a:latin typeface="+mj-ea"/>
              </a:rPr>
              <a:t>継続的な連携や素地づくりには地域体制が不可欠</a:t>
            </a:r>
            <a:br>
              <a:rPr lang="en-US" altLang="ja-JP" sz="3600" dirty="0">
                <a:latin typeface="+mj-ea"/>
              </a:rPr>
            </a:br>
            <a:r>
              <a:rPr lang="ja-JP" altLang="en-US" sz="3600" dirty="0">
                <a:latin typeface="+mj-ea"/>
              </a:rPr>
              <a:t>「特別な支援が必要なこども」を支える体制は？</a:t>
            </a:r>
            <a:endParaRPr kumimoji="1" lang="ja-JP" altLang="en-US" sz="2400" dirty="0">
              <a:latin typeface="+mj-ea"/>
            </a:endParaRPr>
          </a:p>
        </p:txBody>
      </p:sp>
      <p:sp>
        <p:nvSpPr>
          <p:cNvPr id="5" name="タイトル 1"/>
          <p:cNvSpPr txBox="1">
            <a:spLocks/>
          </p:cNvSpPr>
          <p:nvPr/>
        </p:nvSpPr>
        <p:spPr>
          <a:xfrm>
            <a:off x="936457" y="1505388"/>
            <a:ext cx="1870783" cy="47319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喜び・不安</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気づき</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疑い・否定</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告知</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包容・受容</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伴走・共創</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見守り</a:t>
            </a:r>
          </a:p>
        </p:txBody>
      </p:sp>
      <p:sp>
        <p:nvSpPr>
          <p:cNvPr id="6" name="矢印: 左 5">
            <a:extLst>
              <a:ext uri="{FF2B5EF4-FFF2-40B4-BE49-F238E27FC236}">
                <a16:creationId xmlns:a16="http://schemas.microsoft.com/office/drawing/2014/main" id="{B2872BC4-C06C-4BFE-BDFE-19B92951B8AF}"/>
              </a:ext>
            </a:extLst>
          </p:cNvPr>
          <p:cNvSpPr/>
          <p:nvPr/>
        </p:nvSpPr>
        <p:spPr>
          <a:xfrm>
            <a:off x="3013956" y="1718001"/>
            <a:ext cx="2682890" cy="644627"/>
          </a:xfrm>
          <a:prstGeom prst="leftArrow">
            <a:avLst>
              <a:gd name="adj1" fmla="val 75654"/>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一般子育て　の域</a:t>
            </a:r>
          </a:p>
        </p:txBody>
      </p:sp>
      <p:sp>
        <p:nvSpPr>
          <p:cNvPr id="8" name="矢印: 左 7">
            <a:extLst>
              <a:ext uri="{FF2B5EF4-FFF2-40B4-BE49-F238E27FC236}">
                <a16:creationId xmlns:a16="http://schemas.microsoft.com/office/drawing/2014/main" id="{E382543E-7F87-4249-B6AE-4FD876AD04D9}"/>
              </a:ext>
            </a:extLst>
          </p:cNvPr>
          <p:cNvSpPr/>
          <p:nvPr/>
        </p:nvSpPr>
        <p:spPr>
          <a:xfrm>
            <a:off x="2990192" y="2510089"/>
            <a:ext cx="2704513" cy="644627"/>
          </a:xfrm>
          <a:prstGeom prst="leftArrow">
            <a:avLst>
              <a:gd name="adj1" fmla="val 75654"/>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健診後の要観察　の域</a:t>
            </a:r>
          </a:p>
        </p:txBody>
      </p:sp>
      <p:sp>
        <p:nvSpPr>
          <p:cNvPr id="9" name="矢印: 左 8">
            <a:extLst>
              <a:ext uri="{FF2B5EF4-FFF2-40B4-BE49-F238E27FC236}">
                <a16:creationId xmlns:a16="http://schemas.microsoft.com/office/drawing/2014/main" id="{61470FFE-1B91-4ED0-8A9B-B21312D89866}"/>
              </a:ext>
            </a:extLst>
          </p:cNvPr>
          <p:cNvSpPr/>
          <p:nvPr/>
        </p:nvSpPr>
        <p:spPr>
          <a:xfrm>
            <a:off x="3013956" y="3226724"/>
            <a:ext cx="2682889" cy="644627"/>
          </a:xfrm>
          <a:prstGeom prst="leftArrow">
            <a:avLst>
              <a:gd name="adj1" fmla="val 75654"/>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要フォロー導入　の域</a:t>
            </a:r>
          </a:p>
        </p:txBody>
      </p:sp>
      <p:sp>
        <p:nvSpPr>
          <p:cNvPr id="10" name="矢印: 左 9">
            <a:extLst>
              <a:ext uri="{FF2B5EF4-FFF2-40B4-BE49-F238E27FC236}">
                <a16:creationId xmlns:a16="http://schemas.microsoft.com/office/drawing/2014/main" id="{1A255F80-096B-42E9-91D9-4F4345B55EFA}"/>
              </a:ext>
            </a:extLst>
          </p:cNvPr>
          <p:cNvSpPr/>
          <p:nvPr/>
        </p:nvSpPr>
        <p:spPr>
          <a:xfrm>
            <a:off x="3008407" y="4018812"/>
            <a:ext cx="2682889" cy="644627"/>
          </a:xfrm>
          <a:prstGeom prst="leftArrow">
            <a:avLst>
              <a:gd name="adj1" fmla="val 75654"/>
              <a:gd name="adj2"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発達支援導入　の域</a:t>
            </a:r>
          </a:p>
        </p:txBody>
      </p:sp>
      <p:sp>
        <p:nvSpPr>
          <p:cNvPr id="11" name="矢印: 左 10">
            <a:extLst>
              <a:ext uri="{FF2B5EF4-FFF2-40B4-BE49-F238E27FC236}">
                <a16:creationId xmlns:a16="http://schemas.microsoft.com/office/drawing/2014/main" id="{5F9D4978-9173-4C83-BCBB-D905F36BFCC1}"/>
              </a:ext>
            </a:extLst>
          </p:cNvPr>
          <p:cNvSpPr/>
          <p:nvPr/>
        </p:nvSpPr>
        <p:spPr>
          <a:xfrm>
            <a:off x="2990192" y="4738892"/>
            <a:ext cx="2682889" cy="644627"/>
          </a:xfrm>
          <a:prstGeom prst="leftArrow">
            <a:avLst>
              <a:gd name="adj1" fmla="val 75654"/>
              <a:gd name="adj2"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発達支援　の域</a:t>
            </a:r>
          </a:p>
        </p:txBody>
      </p:sp>
      <p:sp>
        <p:nvSpPr>
          <p:cNvPr id="12" name="矢印: 左 11">
            <a:extLst>
              <a:ext uri="{FF2B5EF4-FFF2-40B4-BE49-F238E27FC236}">
                <a16:creationId xmlns:a16="http://schemas.microsoft.com/office/drawing/2014/main" id="{D12CE393-558E-48E2-AB59-4A75CA7C2F66}"/>
              </a:ext>
            </a:extLst>
          </p:cNvPr>
          <p:cNvSpPr/>
          <p:nvPr/>
        </p:nvSpPr>
        <p:spPr>
          <a:xfrm>
            <a:off x="2990192" y="5534425"/>
            <a:ext cx="2682889" cy="644627"/>
          </a:xfrm>
          <a:prstGeom prst="leftArrow">
            <a:avLst>
              <a:gd name="adj1" fmla="val 75654"/>
              <a:gd name="adj2" fmla="val 50000"/>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障害福祉サービスの域</a:t>
            </a:r>
          </a:p>
        </p:txBody>
      </p:sp>
      <p:sp>
        <p:nvSpPr>
          <p:cNvPr id="13" name="右中かっこ 12">
            <a:extLst>
              <a:ext uri="{FF2B5EF4-FFF2-40B4-BE49-F238E27FC236}">
                <a16:creationId xmlns:a16="http://schemas.microsoft.com/office/drawing/2014/main" id="{0FE66B3F-95D9-43B4-BFDE-A536E6A8D756}"/>
              </a:ext>
            </a:extLst>
          </p:cNvPr>
          <p:cNvSpPr/>
          <p:nvPr/>
        </p:nvSpPr>
        <p:spPr>
          <a:xfrm>
            <a:off x="6537176" y="4024987"/>
            <a:ext cx="323067" cy="2154065"/>
          </a:xfrm>
          <a:prstGeom prst="rightBrace">
            <a:avLst>
              <a:gd name="adj1" fmla="val 49379"/>
              <a:gd name="adj2" fmla="val 50000"/>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4" name="四角形: 角を丸くする 13">
            <a:extLst>
              <a:ext uri="{FF2B5EF4-FFF2-40B4-BE49-F238E27FC236}">
                <a16:creationId xmlns:a16="http://schemas.microsoft.com/office/drawing/2014/main" id="{378A67EC-9254-4D94-A2AD-B5444BC6C226}"/>
              </a:ext>
            </a:extLst>
          </p:cNvPr>
          <p:cNvSpPr/>
          <p:nvPr/>
        </p:nvSpPr>
        <p:spPr>
          <a:xfrm>
            <a:off x="6917902" y="4940055"/>
            <a:ext cx="1872208" cy="343031"/>
          </a:xfrm>
          <a:prstGeom prst="roundRect">
            <a:avLst>
              <a:gd name="adj" fmla="val 4967"/>
            </a:avLst>
          </a:prstGeom>
          <a:solidFill>
            <a:srgbClr val="7DF7B7">
              <a:alpha val="50000"/>
            </a:srgbClr>
          </a:solidFill>
        </p:spPr>
        <p:style>
          <a:lnRef idx="1">
            <a:schemeClr val="accent3"/>
          </a:lnRef>
          <a:fillRef idx="2">
            <a:schemeClr val="accent3"/>
          </a:fillRef>
          <a:effectRef idx="1">
            <a:schemeClr val="accent3"/>
          </a:effectRef>
          <a:fontRef idx="minor">
            <a:schemeClr val="dk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自立支援協議会</a:t>
            </a:r>
          </a:p>
        </p:txBody>
      </p:sp>
      <p:sp>
        <p:nvSpPr>
          <p:cNvPr id="15" name="右中かっこ 14">
            <a:extLst>
              <a:ext uri="{FF2B5EF4-FFF2-40B4-BE49-F238E27FC236}">
                <a16:creationId xmlns:a16="http://schemas.microsoft.com/office/drawing/2014/main" id="{86853B4C-6E36-4345-97DA-50E09FA8F8B3}"/>
              </a:ext>
            </a:extLst>
          </p:cNvPr>
          <p:cNvSpPr/>
          <p:nvPr/>
        </p:nvSpPr>
        <p:spPr>
          <a:xfrm>
            <a:off x="6104007" y="2585953"/>
            <a:ext cx="338537" cy="3561512"/>
          </a:xfrm>
          <a:prstGeom prst="rightBrace">
            <a:avLst>
              <a:gd name="adj1" fmla="val 49766"/>
              <a:gd name="adj2" fmla="val 16099"/>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6" name="四角形: 角を丸くする 15">
            <a:extLst>
              <a:ext uri="{FF2B5EF4-FFF2-40B4-BE49-F238E27FC236}">
                <a16:creationId xmlns:a16="http://schemas.microsoft.com/office/drawing/2014/main" id="{A6D25758-CCB1-43DC-A08D-D336F4683EE9}"/>
              </a:ext>
            </a:extLst>
          </p:cNvPr>
          <p:cNvSpPr/>
          <p:nvPr/>
        </p:nvSpPr>
        <p:spPr>
          <a:xfrm>
            <a:off x="6537175" y="2989401"/>
            <a:ext cx="2654602" cy="343031"/>
          </a:xfrm>
          <a:prstGeom prst="roundRect">
            <a:avLst>
              <a:gd name="adj" fmla="val 8116"/>
            </a:avLst>
          </a:prstGeom>
          <a:solidFill>
            <a:srgbClr val="FFFF00">
              <a:alpha val="50000"/>
            </a:srgbClr>
          </a:solidFill>
        </p:spPr>
        <p:style>
          <a:lnRef idx="1">
            <a:schemeClr val="accent1"/>
          </a:lnRef>
          <a:fillRef idx="2">
            <a:schemeClr val="accent1"/>
          </a:fillRef>
          <a:effectRef idx="1">
            <a:schemeClr val="accent1"/>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ＭＳ Ｐゴシック"/>
                <a:cs typeface="+mn-cs"/>
              </a:rPr>
              <a:t>要保護児童対策地域協議会</a:t>
            </a:r>
          </a:p>
        </p:txBody>
      </p:sp>
      <p:sp>
        <p:nvSpPr>
          <p:cNvPr id="18" name="右中かっこ 17">
            <a:extLst>
              <a:ext uri="{FF2B5EF4-FFF2-40B4-BE49-F238E27FC236}">
                <a16:creationId xmlns:a16="http://schemas.microsoft.com/office/drawing/2014/main" id="{608951C1-9EBE-4CC9-8597-4C4BF8B32C2F}"/>
              </a:ext>
            </a:extLst>
          </p:cNvPr>
          <p:cNvSpPr/>
          <p:nvPr/>
        </p:nvSpPr>
        <p:spPr>
          <a:xfrm>
            <a:off x="5824480" y="1808823"/>
            <a:ext cx="309820" cy="4354074"/>
          </a:xfrm>
          <a:prstGeom prst="rightBrace">
            <a:avLst>
              <a:gd name="adj1" fmla="val 49766"/>
              <a:gd name="adj2" fmla="val 7405"/>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テキスト ボックス 2">
            <a:extLst>
              <a:ext uri="{FF2B5EF4-FFF2-40B4-BE49-F238E27FC236}">
                <a16:creationId xmlns:a16="http://schemas.microsoft.com/office/drawing/2014/main" id="{03873FF6-418B-4410-A4CE-989091BC04CE}"/>
              </a:ext>
            </a:extLst>
          </p:cNvPr>
          <p:cNvSpPr txBox="1"/>
          <p:nvPr/>
        </p:nvSpPr>
        <p:spPr>
          <a:xfrm>
            <a:off x="6623109" y="2372801"/>
            <a:ext cx="187743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子ども・子育て会議</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要保護児童対策調整機関</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 name="楕円 3">
            <a:extLst>
              <a:ext uri="{FF2B5EF4-FFF2-40B4-BE49-F238E27FC236}">
                <a16:creationId xmlns:a16="http://schemas.microsoft.com/office/drawing/2014/main" id="{6CB0DE89-6D1B-4515-915A-7FB017D355E9}"/>
              </a:ext>
            </a:extLst>
          </p:cNvPr>
          <p:cNvSpPr/>
          <p:nvPr/>
        </p:nvSpPr>
        <p:spPr bwMode="auto">
          <a:xfrm>
            <a:off x="407155" y="3898518"/>
            <a:ext cx="6443747" cy="2678367"/>
          </a:xfrm>
          <a:prstGeom prst="ellipse">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7" name="テキスト ボックス 6">
            <a:extLst>
              <a:ext uri="{FF2B5EF4-FFF2-40B4-BE49-F238E27FC236}">
                <a16:creationId xmlns:a16="http://schemas.microsoft.com/office/drawing/2014/main" id="{B7982EF3-B399-4FAE-B093-DF77D664CD45}"/>
              </a:ext>
            </a:extLst>
          </p:cNvPr>
          <p:cNvSpPr txBox="1"/>
          <p:nvPr/>
        </p:nvSpPr>
        <p:spPr>
          <a:xfrm>
            <a:off x="1876081" y="6399169"/>
            <a:ext cx="3582595" cy="369332"/>
          </a:xfrm>
          <a:prstGeom prst="rect">
            <a:avLst/>
          </a:prstGeom>
          <a:solidFill>
            <a:schemeClr val="bg1"/>
          </a:solid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障害児通所支援の立ち位置と責任</a:t>
            </a:r>
          </a:p>
        </p:txBody>
      </p:sp>
      <p:sp>
        <p:nvSpPr>
          <p:cNvPr id="22" name="テキスト ボックス 21">
            <a:extLst>
              <a:ext uri="{FF2B5EF4-FFF2-40B4-BE49-F238E27FC236}">
                <a16:creationId xmlns:a16="http://schemas.microsoft.com/office/drawing/2014/main" id="{E47247DC-46FC-4096-B26A-BA05B04D70F8}"/>
              </a:ext>
            </a:extLst>
          </p:cNvPr>
          <p:cNvSpPr txBox="1"/>
          <p:nvPr/>
        </p:nvSpPr>
        <p:spPr>
          <a:xfrm>
            <a:off x="492106" y="1122529"/>
            <a:ext cx="1382493" cy="369332"/>
          </a:xfrm>
          <a:prstGeom prst="rect">
            <a:avLst/>
          </a:prstGeom>
          <a:solidFill>
            <a:schemeClr val="bg1"/>
          </a:solid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受容の過程</a:t>
            </a:r>
          </a:p>
        </p:txBody>
      </p:sp>
      <p:sp>
        <p:nvSpPr>
          <p:cNvPr id="17" name="スライド番号プレースホルダー 16">
            <a:extLst>
              <a:ext uri="{FF2B5EF4-FFF2-40B4-BE49-F238E27FC236}">
                <a16:creationId xmlns:a16="http://schemas.microsoft.com/office/drawing/2014/main" id="{F4566AF7-7C5D-410F-50B4-4ADE8DB387A2}"/>
              </a:ext>
            </a:extLst>
          </p:cNvPr>
          <p:cNvSpPr>
            <a:spLocks noGrp="1"/>
          </p:cNvSpPr>
          <p:nvPr>
            <p:ph type="sldNum" sz="quarter" idx="12"/>
          </p:nvPr>
        </p:nvSpPr>
        <p:spPr>
          <a:xfrm>
            <a:off x="7344846" y="6414459"/>
            <a:ext cx="2311400" cy="47625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C5F09-8F10-4EF5-A173-3DA5ED5FE482}" type="slidenum">
              <a:rPr kumimoji="1" lang="ja-JP" altLang="en-US" sz="1400" b="0" i="0" u="none" strike="noStrike" kern="1200" cap="none" spc="0" normalizeH="0" baseline="0" noProof="0" smtClean="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en-US" sz="1400"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9" name="四角形: 角を丸くする 18">
            <a:extLst>
              <a:ext uri="{FF2B5EF4-FFF2-40B4-BE49-F238E27FC236}">
                <a16:creationId xmlns:a16="http://schemas.microsoft.com/office/drawing/2014/main" id="{D63CC019-B4D9-C113-3CEA-E3CA4898B41D}"/>
              </a:ext>
            </a:extLst>
          </p:cNvPr>
          <p:cNvSpPr/>
          <p:nvPr/>
        </p:nvSpPr>
        <p:spPr>
          <a:xfrm>
            <a:off x="6362412" y="1806715"/>
            <a:ext cx="2368880" cy="461665"/>
          </a:xfrm>
          <a:prstGeom prst="roundRect">
            <a:avLst>
              <a:gd name="adj" fmla="val 10997"/>
            </a:avLst>
          </a:prstGeom>
          <a:gradFill>
            <a:gsLst>
              <a:gs pos="51000">
                <a:srgbClr val="FFC000"/>
              </a:gs>
              <a:gs pos="0">
                <a:srgbClr val="FFC000"/>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0000"/>
                </a:solidFill>
                <a:effectLst/>
                <a:uLnTx/>
                <a:uFillTx/>
                <a:latin typeface="Arial"/>
                <a:ea typeface="ＭＳ Ｐゴシック"/>
                <a:cs typeface="+mn-cs"/>
              </a:rPr>
              <a:t>こども支援センター</a:t>
            </a:r>
          </a:p>
        </p:txBody>
      </p:sp>
    </p:spTree>
    <p:extLst>
      <p:ext uri="{BB962C8B-B14F-4D97-AF65-F5344CB8AC3E}">
        <p14:creationId xmlns:p14="http://schemas.microsoft.com/office/powerpoint/2010/main" val="973146278"/>
      </p:ext>
    </p:extLst>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523" y="-249238"/>
            <a:ext cx="8592079" cy="342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3" name="グループ化 29"/>
          <p:cNvGrpSpPr>
            <a:grpSpLocks/>
          </p:cNvGrpSpPr>
          <p:nvPr/>
        </p:nvGrpSpPr>
        <p:grpSpPr bwMode="auto">
          <a:xfrm>
            <a:off x="1016294" y="3429031"/>
            <a:ext cx="7993745" cy="2797175"/>
            <a:chOff x="845937" y="3821436"/>
            <a:chExt cx="7378056" cy="2796505"/>
          </a:xfrm>
        </p:grpSpPr>
        <p:sp>
          <p:nvSpPr>
            <p:cNvPr id="10271" name="テキスト ボックス 1"/>
            <p:cNvSpPr txBox="1">
              <a:spLocks noChangeArrowheads="1"/>
            </p:cNvSpPr>
            <p:nvPr/>
          </p:nvSpPr>
          <p:spPr bwMode="auto">
            <a:xfrm>
              <a:off x="845937" y="3821436"/>
              <a:ext cx="454514" cy="1352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乳幼児期</a:t>
              </a:r>
            </a:p>
          </p:txBody>
        </p:sp>
        <p:sp>
          <p:nvSpPr>
            <p:cNvPr id="10272" name="テキスト ボックス 2"/>
            <p:cNvSpPr txBox="1">
              <a:spLocks noChangeArrowheads="1"/>
            </p:cNvSpPr>
            <p:nvPr/>
          </p:nvSpPr>
          <p:spPr bwMode="auto">
            <a:xfrm>
              <a:off x="1411368" y="4469352"/>
              <a:ext cx="1193099" cy="98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幼稚園</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　　・</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保育所</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10273" name="テキスト ボックス 8"/>
            <p:cNvSpPr txBox="1">
              <a:spLocks noChangeArrowheads="1"/>
            </p:cNvSpPr>
            <p:nvPr/>
          </p:nvSpPr>
          <p:spPr bwMode="auto">
            <a:xfrm>
              <a:off x="2717945" y="3821437"/>
              <a:ext cx="454514" cy="99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学 齢 期</a:t>
              </a:r>
            </a:p>
          </p:txBody>
        </p:sp>
        <p:sp>
          <p:nvSpPr>
            <p:cNvPr id="13" name="円/楕円 12"/>
            <p:cNvSpPr/>
            <p:nvPr/>
          </p:nvSpPr>
          <p:spPr bwMode="auto">
            <a:xfrm>
              <a:off x="2535989" y="4824718"/>
              <a:ext cx="720080"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77" name="テキスト ボックス 9"/>
            <p:cNvSpPr txBox="1">
              <a:spLocks noChangeArrowheads="1"/>
            </p:cNvSpPr>
            <p:nvPr/>
          </p:nvSpPr>
          <p:spPr bwMode="auto">
            <a:xfrm>
              <a:off x="2717944" y="5025890"/>
              <a:ext cx="454514" cy="1358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sp>
          <p:nvSpPr>
            <p:cNvPr id="10278" name="テキスト ボックス 13"/>
            <p:cNvSpPr txBox="1">
              <a:spLocks noChangeArrowheads="1"/>
            </p:cNvSpPr>
            <p:nvPr/>
          </p:nvSpPr>
          <p:spPr bwMode="auto">
            <a:xfrm>
              <a:off x="3579563" y="4445361"/>
              <a:ext cx="426107" cy="959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小学校</a:t>
              </a:r>
            </a:p>
          </p:txBody>
        </p:sp>
        <p:sp>
          <p:nvSpPr>
            <p:cNvPr id="10279" name="テキスト ボックス 14"/>
            <p:cNvSpPr txBox="1">
              <a:spLocks noChangeArrowheads="1"/>
            </p:cNvSpPr>
            <p:nvPr/>
          </p:nvSpPr>
          <p:spPr bwMode="auto">
            <a:xfrm>
              <a:off x="5061897" y="4414048"/>
              <a:ext cx="426107" cy="77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中学校</a:t>
              </a:r>
            </a:p>
          </p:txBody>
        </p:sp>
        <p:sp>
          <p:nvSpPr>
            <p:cNvPr id="10280" name="テキスト ボックス 15"/>
            <p:cNvSpPr txBox="1">
              <a:spLocks noChangeArrowheads="1"/>
            </p:cNvSpPr>
            <p:nvPr/>
          </p:nvSpPr>
          <p:spPr bwMode="auto">
            <a:xfrm>
              <a:off x="6573895" y="4458648"/>
              <a:ext cx="426107" cy="892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高　校　</a:t>
              </a:r>
            </a:p>
          </p:txBody>
        </p:sp>
        <p:sp>
          <p:nvSpPr>
            <p:cNvPr id="18" name="円/楕円 17"/>
            <p:cNvSpPr/>
            <p:nvPr/>
          </p:nvSpPr>
          <p:spPr bwMode="auto">
            <a:xfrm>
              <a:off x="4191990" y="4872887"/>
              <a:ext cx="653885" cy="1724465"/>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84" name="テキスト ボックス 16"/>
            <p:cNvSpPr txBox="1">
              <a:spLocks noChangeArrowheads="1"/>
            </p:cNvSpPr>
            <p:nvPr/>
          </p:nvSpPr>
          <p:spPr bwMode="auto">
            <a:xfrm>
              <a:off x="4301942" y="5033765"/>
              <a:ext cx="454514"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nvGrpSpPr>
            <p:cNvPr id="10285" name="グループ化 26"/>
            <p:cNvGrpSpPr>
              <a:grpSpLocks/>
            </p:cNvGrpSpPr>
            <p:nvPr/>
          </p:nvGrpSpPr>
          <p:grpSpPr bwMode="auto">
            <a:xfrm>
              <a:off x="5614932" y="4845307"/>
              <a:ext cx="800076" cy="1772634"/>
              <a:chOff x="5475648" y="4845307"/>
              <a:chExt cx="800076" cy="1772634"/>
            </a:xfrm>
          </p:grpSpPr>
          <p:sp>
            <p:nvSpPr>
              <p:cNvPr id="20" name="円/楕円 19"/>
              <p:cNvSpPr/>
              <p:nvPr/>
            </p:nvSpPr>
            <p:spPr bwMode="auto">
              <a:xfrm>
                <a:off x="5475648" y="4845307"/>
                <a:ext cx="800076"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94" name="テキスト ボックス 18"/>
              <p:cNvSpPr txBox="1">
                <a:spLocks noChangeArrowheads="1"/>
              </p:cNvSpPr>
              <p:nvPr/>
            </p:nvSpPr>
            <p:spPr bwMode="auto">
              <a:xfrm>
                <a:off x="5667455" y="5033721"/>
                <a:ext cx="454515" cy="135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sp>
          <p:nvSpPr>
            <p:cNvPr id="10286" name="テキスト ボックス 20"/>
            <p:cNvSpPr txBox="1">
              <a:spLocks noChangeArrowheads="1"/>
            </p:cNvSpPr>
            <p:nvPr/>
          </p:nvSpPr>
          <p:spPr bwMode="auto">
            <a:xfrm>
              <a:off x="7265513" y="3836324"/>
              <a:ext cx="454514" cy="99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成 人 期</a:t>
              </a:r>
            </a:p>
          </p:txBody>
        </p:sp>
        <p:sp>
          <p:nvSpPr>
            <p:cNvPr id="23" name="円/楕円 22"/>
            <p:cNvSpPr/>
            <p:nvPr/>
          </p:nvSpPr>
          <p:spPr bwMode="auto">
            <a:xfrm>
              <a:off x="7094663" y="4803998"/>
              <a:ext cx="1129330"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90" name="テキスト ボックス 21"/>
            <p:cNvSpPr txBox="1">
              <a:spLocks noChangeArrowheads="1"/>
            </p:cNvSpPr>
            <p:nvPr/>
          </p:nvSpPr>
          <p:spPr bwMode="auto">
            <a:xfrm>
              <a:off x="7320845" y="4979900"/>
              <a:ext cx="738585" cy="150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就労支援等</a:t>
              </a:r>
              <a:endParaRPr kumimoji="0" lang="en-US" altLang="ja-JP"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sp>
        <p:nvSpPr>
          <p:cNvPr id="10244" name="テキスト ボックス 30"/>
          <p:cNvSpPr txBox="1">
            <a:spLocks noChangeArrowheads="1"/>
          </p:cNvSpPr>
          <p:nvPr/>
        </p:nvSpPr>
        <p:spPr bwMode="auto">
          <a:xfrm>
            <a:off x="1757627" y="6226290"/>
            <a:ext cx="623424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4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個別の支援計画、サポートファイルの活用</a:t>
            </a:r>
          </a:p>
        </p:txBody>
      </p:sp>
      <p:grpSp>
        <p:nvGrpSpPr>
          <p:cNvPr id="10245" name="グループ化 1"/>
          <p:cNvGrpSpPr>
            <a:grpSpLocks/>
          </p:cNvGrpSpPr>
          <p:nvPr/>
        </p:nvGrpSpPr>
        <p:grpSpPr bwMode="auto">
          <a:xfrm>
            <a:off x="1178066" y="2649538"/>
            <a:ext cx="8380544" cy="931862"/>
            <a:chOff x="1225996" y="2924944"/>
            <a:chExt cx="7228514" cy="931754"/>
          </a:xfrm>
        </p:grpSpPr>
        <p:sp>
          <p:nvSpPr>
            <p:cNvPr id="3" name="ストライプ矢印 2"/>
            <p:cNvSpPr/>
            <p:nvPr/>
          </p:nvSpPr>
          <p:spPr bwMode="auto">
            <a:xfrm>
              <a:off x="1225996" y="2924944"/>
              <a:ext cx="6638895" cy="931754"/>
            </a:xfrm>
            <a:prstGeom prst="stripedRightArrow">
              <a:avLst/>
            </a:prstGeom>
            <a:solidFill>
              <a:srgbClr val="FF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70" name="テキスト ボックス 1"/>
            <p:cNvSpPr txBox="1">
              <a:spLocks noChangeArrowheads="1"/>
            </p:cNvSpPr>
            <p:nvPr/>
          </p:nvSpPr>
          <p:spPr bwMode="auto">
            <a:xfrm>
              <a:off x="2295525" y="3128318"/>
              <a:ext cx="615898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800" b="0" i="0" u="none" strike="noStrike" kern="1200" cap="none" spc="0" normalizeH="0" baseline="0" noProof="0">
                  <a:ln>
                    <a:noFill/>
                  </a:ln>
                  <a:solidFill>
                    <a:srgbClr val="FFFFFF"/>
                  </a:solidFill>
                  <a:effectLst/>
                  <a:uLnTx/>
                  <a:uFillTx/>
                  <a:latin typeface="Arial" pitchFamily="34" charset="0"/>
                  <a:ea typeface="ＭＳ Ｐゴシック" pitchFamily="50" charset="-128"/>
                  <a:cs typeface="+mn-cs"/>
                </a:rPr>
                <a:t>縦の連携（切れ目のない支援）</a:t>
              </a:r>
            </a:p>
          </p:txBody>
        </p:sp>
      </p:grpSp>
      <p:grpSp>
        <p:nvGrpSpPr>
          <p:cNvPr id="10246" name="グループ化 6"/>
          <p:cNvGrpSpPr>
            <a:grpSpLocks/>
          </p:cNvGrpSpPr>
          <p:nvPr/>
        </p:nvGrpSpPr>
        <p:grpSpPr bwMode="auto">
          <a:xfrm>
            <a:off x="14" y="816000"/>
            <a:ext cx="1083469" cy="2659063"/>
            <a:chOff x="0" y="815444"/>
            <a:chExt cx="1000695" cy="2659671"/>
          </a:xfrm>
        </p:grpSpPr>
        <p:sp>
          <p:nvSpPr>
            <p:cNvPr id="5" name="上下矢印 4"/>
            <p:cNvSpPr/>
            <p:nvPr/>
          </p:nvSpPr>
          <p:spPr bwMode="auto">
            <a:xfrm>
              <a:off x="0" y="815444"/>
              <a:ext cx="1000695" cy="2659671"/>
            </a:xfrm>
            <a:prstGeom prst="upDownArrow">
              <a:avLst/>
            </a:prstGeom>
            <a:solidFill>
              <a:srgbClr val="FF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66" name="テキスト ボックス 3"/>
            <p:cNvSpPr txBox="1">
              <a:spLocks noChangeArrowheads="1"/>
            </p:cNvSpPr>
            <p:nvPr/>
          </p:nvSpPr>
          <p:spPr bwMode="auto">
            <a:xfrm>
              <a:off x="225402" y="1168264"/>
              <a:ext cx="568526" cy="200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800" b="0" i="0" u="none" strike="noStrike" kern="1200" cap="none" spc="0" normalizeH="0" baseline="0" noProof="0">
                  <a:ln>
                    <a:noFill/>
                  </a:ln>
                  <a:solidFill>
                    <a:srgbClr val="FFFFFF"/>
                  </a:solidFill>
                  <a:effectLst/>
                  <a:uLnTx/>
                  <a:uFillTx/>
                  <a:latin typeface="Arial" pitchFamily="34" charset="0"/>
                  <a:ea typeface="ＭＳ Ｐゴシック" pitchFamily="50" charset="-128"/>
                  <a:cs typeface="+mn-cs"/>
                </a:rPr>
                <a:t>横の連携</a:t>
              </a:r>
            </a:p>
          </p:txBody>
        </p:sp>
      </p:grpSp>
      <p:sp>
        <p:nvSpPr>
          <p:cNvPr id="37" name="円/楕円 36"/>
          <p:cNvSpPr/>
          <p:nvPr/>
        </p:nvSpPr>
        <p:spPr bwMode="auto">
          <a:xfrm>
            <a:off x="1052567" y="4520931"/>
            <a:ext cx="780172" cy="1773058"/>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38" name="右矢印 37"/>
          <p:cNvSpPr/>
          <p:nvPr/>
        </p:nvSpPr>
        <p:spPr bwMode="auto">
          <a:xfrm>
            <a:off x="3782870" y="5120537"/>
            <a:ext cx="803550" cy="248055"/>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39" name="右矢印 38"/>
          <p:cNvSpPr/>
          <p:nvPr/>
        </p:nvSpPr>
        <p:spPr bwMode="auto">
          <a:xfrm>
            <a:off x="5475598" y="5125161"/>
            <a:ext cx="647532" cy="243316"/>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40" name="右矢印 39"/>
          <p:cNvSpPr/>
          <p:nvPr/>
        </p:nvSpPr>
        <p:spPr bwMode="auto">
          <a:xfrm>
            <a:off x="1935014" y="5125276"/>
            <a:ext cx="803550" cy="248055"/>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41" name="右矢印 40"/>
          <p:cNvSpPr/>
          <p:nvPr/>
        </p:nvSpPr>
        <p:spPr bwMode="auto">
          <a:xfrm>
            <a:off x="7113780" y="5129900"/>
            <a:ext cx="647532" cy="243316"/>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62" name="テキスト ボックス 9"/>
          <p:cNvSpPr txBox="1">
            <a:spLocks noChangeArrowheads="1"/>
          </p:cNvSpPr>
          <p:nvPr/>
        </p:nvSpPr>
        <p:spPr bwMode="auto">
          <a:xfrm>
            <a:off x="1217156" y="4653077"/>
            <a:ext cx="492443" cy="1358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sp>
        <p:nvSpPr>
          <p:cNvPr id="33" name="テキスト ボックス 32">
            <a:extLst>
              <a:ext uri="{FF2B5EF4-FFF2-40B4-BE49-F238E27FC236}">
                <a16:creationId xmlns:a16="http://schemas.microsoft.com/office/drawing/2014/main" id="{68CF838A-24C4-443C-9988-C1D1954AA0D1}"/>
              </a:ext>
            </a:extLst>
          </p:cNvPr>
          <p:cNvSpPr txBox="1"/>
          <p:nvPr/>
        </p:nvSpPr>
        <p:spPr>
          <a:xfrm>
            <a:off x="4952260" y="0"/>
            <a:ext cx="4953740" cy="369332"/>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rPr>
              <a:t>2016</a:t>
            </a:r>
            <a:r>
              <a:rPr kumimoji="0" lang="ja-JP" altLang="en-US" sz="1800" b="1"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rPr>
              <a:t>講義「支援提供の基本姿勢」</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スライド番号プレースホルダー 1">
            <a:extLst>
              <a:ext uri="{FF2B5EF4-FFF2-40B4-BE49-F238E27FC236}">
                <a16:creationId xmlns:a16="http://schemas.microsoft.com/office/drawing/2014/main" id="{145B83F2-95D5-9A2C-46F0-96B16085F22C}"/>
              </a:ext>
            </a:extLst>
          </p:cNvPr>
          <p:cNvSpPr>
            <a:spLocks noGrp="1"/>
          </p:cNvSpPr>
          <p:nvPr>
            <p:ph type="sldNum" sz="quarter" idx="12"/>
          </p:nvPr>
        </p:nvSpPr>
        <p:spPr>
          <a:xfrm>
            <a:off x="7582507" y="6507738"/>
            <a:ext cx="222885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1FACA5-F295-4B71-9523-E0646159294B}" type="slidenum">
              <a:rPr kumimoji="1" lang="ja-JP" altLang="en-US" sz="1200" b="0" i="0" u="none" strike="noStrike" kern="1200" cap="none" spc="0" normalizeH="0" baseline="0" noProof="0" smtClean="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645644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A72A6777-66AD-9E79-7EA9-C4CDAD5EBE48}"/>
              </a:ext>
            </a:extLst>
          </p:cNvPr>
          <p:cNvSpPr>
            <a:spLocks noGrp="1"/>
          </p:cNvSpPr>
          <p:nvPr>
            <p:ph type="title"/>
          </p:nvPr>
        </p:nvSpPr>
        <p:spPr>
          <a:xfrm>
            <a:off x="431800" y="-106318"/>
            <a:ext cx="8978900" cy="871022"/>
          </a:xfrm>
        </p:spPr>
        <p:txBody>
          <a:bodyPr/>
          <a:lstStyle/>
          <a:p>
            <a:r>
              <a:rPr lang="ja-JP" altLang="en-US" sz="3600" dirty="0"/>
              <a:t>障害児通所支援の基本理念</a:t>
            </a:r>
            <a:r>
              <a:rPr lang="ja-JP" altLang="en-US" sz="2400" dirty="0"/>
              <a:t>（ガイドライン詳細版より）</a:t>
            </a:r>
          </a:p>
        </p:txBody>
      </p:sp>
      <p:graphicFrame>
        <p:nvGraphicFramePr>
          <p:cNvPr id="11" name="表 10">
            <a:extLst>
              <a:ext uri="{FF2B5EF4-FFF2-40B4-BE49-F238E27FC236}">
                <a16:creationId xmlns:a16="http://schemas.microsoft.com/office/drawing/2014/main" id="{2D03A3F8-CCC4-4861-452B-EE375668F471}"/>
              </a:ext>
            </a:extLst>
          </p:cNvPr>
          <p:cNvGraphicFramePr>
            <a:graphicFrameLocks noGrp="1"/>
          </p:cNvGraphicFramePr>
          <p:nvPr>
            <p:extLst>
              <p:ext uri="{D42A27DB-BD31-4B8C-83A1-F6EECF244321}">
                <p14:modId xmlns:p14="http://schemas.microsoft.com/office/powerpoint/2010/main" val="1345412484"/>
              </p:ext>
            </p:extLst>
          </p:nvPr>
        </p:nvGraphicFramePr>
        <p:xfrm>
          <a:off x="200472" y="947504"/>
          <a:ext cx="9577064" cy="5445389"/>
        </p:xfrm>
        <a:graphic>
          <a:graphicData uri="http://schemas.openxmlformats.org/drawingml/2006/table">
            <a:tbl>
              <a:tblPr firstRow="1" bandRow="1">
                <a:tableStyleId>{5C22544A-7EE6-4342-B048-85BDC9FD1C3A}</a:tableStyleId>
              </a:tblPr>
              <a:tblGrid>
                <a:gridCol w="374247">
                  <a:extLst>
                    <a:ext uri="{9D8B030D-6E8A-4147-A177-3AD203B41FA5}">
                      <a16:colId xmlns:a16="http://schemas.microsoft.com/office/drawing/2014/main" val="181739243"/>
                    </a:ext>
                  </a:extLst>
                </a:gridCol>
                <a:gridCol w="2529159">
                  <a:extLst>
                    <a:ext uri="{9D8B030D-6E8A-4147-A177-3AD203B41FA5}">
                      <a16:colId xmlns:a16="http://schemas.microsoft.com/office/drawing/2014/main" val="4192261140"/>
                    </a:ext>
                  </a:extLst>
                </a:gridCol>
                <a:gridCol w="6673658">
                  <a:extLst>
                    <a:ext uri="{9D8B030D-6E8A-4147-A177-3AD203B41FA5}">
                      <a16:colId xmlns:a16="http://schemas.microsoft.com/office/drawing/2014/main" val="40247350"/>
                    </a:ext>
                  </a:extLst>
                </a:gridCol>
              </a:tblGrid>
              <a:tr h="1185504">
                <a:tc>
                  <a:txBody>
                    <a:bodyPr/>
                    <a:lstStyle/>
                    <a:p>
                      <a:r>
                        <a:rPr kumimoji="1" lang="ja-JP" altLang="en-US" sz="1600" b="0"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障害の特性を踏まえた ニーズに応じた発達支援の提供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こどもの発達全般や障害の特性・行動の特性等を理解し、こどものウェルビーイングの向上につながるよう、必要な発達支援 を提供すること。 </a:t>
                      </a:r>
                      <a:endParaRPr lang="en-US" altLang="ja-JP" sz="1600" b="0" dirty="0">
                        <a:solidFill>
                          <a:schemeClr val="tx1"/>
                        </a:solidFill>
                      </a:endParaRPr>
                    </a:p>
                    <a:p>
                      <a:r>
                        <a:rPr lang="ja-JP" altLang="en-US" sz="1600" b="0" dirty="0">
                          <a:solidFill>
                            <a:schemeClr val="tx1"/>
                          </a:solidFill>
                        </a:rPr>
                        <a:t>○ こどもの特性に合わない環境や不適切な働きかけにより二次障害が生じる場合があることを理解した上で支援を提供すると ともに、こども自身が内在的に持つ力を発揮できるよう、エンパワメントを前提とした支援をすること。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96005524"/>
                  </a:ext>
                </a:extLst>
              </a:tr>
              <a:tr h="967121">
                <a:tc>
                  <a:txBody>
                    <a:bodyPr/>
                    <a:lstStyle/>
                    <a:p>
                      <a:r>
                        <a:rPr kumimoji="1" lang="ja-JP" altLang="en-US" sz="1600" b="0"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合理的配慮の提供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障害のあるこどもや保護者と対話を重ね、物理的な環境や意思疎通、ルールや慣行など、何が障害のあるこどもの活動を制限する社会的なバリアとなっているのか、また、それを取り除くために必要な対応はどのようなものがあるか、などについて検討していく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2000308694"/>
                  </a:ext>
                </a:extLst>
              </a:tr>
              <a:tr h="748739">
                <a:tc>
                  <a:txBody>
                    <a:bodyPr/>
                    <a:lstStyle/>
                    <a:p>
                      <a:r>
                        <a:rPr kumimoji="1" lang="ja-JP" altLang="en-US" sz="1600" b="0"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家族支援の提供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家族の支援にあたっても、こどもの支援と同様、家族のウェルビーイングの向上につながるよう取り組んでいくこと。家族自身が内在的に持つ力を発揮できるよう、エンパワメントを前提とした支援をすること。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651110594"/>
                  </a:ext>
                </a:extLst>
              </a:tr>
              <a:tr h="1185504">
                <a:tc>
                  <a:txBody>
                    <a:bodyPr/>
                    <a:lstStyle/>
                    <a:p>
                      <a:r>
                        <a:rPr kumimoji="1" lang="ja-JP" altLang="en-US" sz="1600" b="0"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地域社会への 参加・包摂</a:t>
                      </a:r>
                      <a:endParaRPr lang="en-US" altLang="ja-JP" sz="1600" b="0" dirty="0">
                        <a:solidFill>
                          <a:schemeClr val="tx1"/>
                        </a:solidFill>
                      </a:endParaRPr>
                    </a:p>
                    <a:p>
                      <a:r>
                        <a:rPr lang="ja-JP" altLang="en-US" sz="1600" b="0" dirty="0">
                          <a:solidFill>
                            <a:schemeClr val="tx1"/>
                          </a:solidFill>
                        </a:rPr>
                        <a:t>（インクルージョン）の推進</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障害児支援だけでなく、こども施策全体の中での連続性を意識し、こどもの育ちと個別のニーズを共に保障した上で、インク ルージョン推進の観点を常に持ちながら、こどもや家族の意向も踏まえ、保育所、認定こども園、幼稚園、放課後児童クラブ等の一般のこども施策と の併行利用や移行に向けた支援や、地域で暮らす他のこどもとの交流などの取組を進めていくこと。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3373550184"/>
                  </a:ext>
                </a:extLst>
              </a:tr>
              <a:tr h="934349">
                <a:tc>
                  <a:txBody>
                    <a:bodyPr/>
                    <a:lstStyle/>
                    <a:p>
                      <a:r>
                        <a:rPr kumimoji="1" lang="ja-JP" altLang="en-US" sz="1600" b="0" dirty="0">
                          <a:solidFill>
                            <a:schemeClr val="tx1"/>
                          </a:solidFill>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600" b="0" dirty="0">
                          <a:solidFill>
                            <a:schemeClr val="tx1"/>
                          </a:solidFill>
                        </a:rPr>
                        <a:t>事業所や関係機関と連携した切れ目ない支援の提供</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B7D"/>
                    </a:solidFill>
                  </a:tcPr>
                </a:tc>
                <a:tc>
                  <a:txBody>
                    <a:bodyPr/>
                    <a:lstStyle/>
                    <a:p>
                      <a:r>
                        <a:rPr lang="ja-JP" altLang="en-US" sz="1600" b="0" dirty="0">
                          <a:solidFill>
                            <a:schemeClr val="tx1"/>
                          </a:solidFill>
                        </a:rPr>
                        <a:t>○ こどものライフステージに沿って、地域の保健、医療、障害福祉、保育、教育、社会的養護、就労支援等の関係機関や障害当事者団体を含む関係者が連携を図り、切れ目のない一貫した支援を提供する体制の構築を図ること。</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6FF"/>
                    </a:solidFill>
                  </a:tcPr>
                </a:tc>
                <a:extLst>
                  <a:ext uri="{0D108BD9-81ED-4DB2-BD59-A6C34878D82A}">
                    <a16:rowId xmlns:a16="http://schemas.microsoft.com/office/drawing/2014/main" val="692381485"/>
                  </a:ext>
                </a:extLst>
              </a:tr>
            </a:tbl>
          </a:graphicData>
        </a:graphic>
      </p:graphicFrame>
      <p:sp>
        <p:nvSpPr>
          <p:cNvPr id="2" name="スライド番号プレースホルダー 1">
            <a:extLst>
              <a:ext uri="{FF2B5EF4-FFF2-40B4-BE49-F238E27FC236}">
                <a16:creationId xmlns:a16="http://schemas.microsoft.com/office/drawing/2014/main" id="{03D0F55B-330F-9ED7-4948-F7E038CB4BEE}"/>
              </a:ext>
            </a:extLst>
          </p:cNvPr>
          <p:cNvSpPr>
            <a:spLocks noGrp="1"/>
          </p:cNvSpPr>
          <p:nvPr>
            <p:ph type="sldNum" sz="quarter" idx="12"/>
          </p:nvPr>
        </p:nvSpPr>
        <p:spPr/>
        <p:txBody>
          <a:bodyPr/>
          <a:lstStyle/>
          <a:p>
            <a:pPr>
              <a:defRPr/>
            </a:pPr>
            <a:fld id="{3107DC6E-A47D-4AC0-BD09-C86CE13DD5F7}" type="slidenum">
              <a:rPr lang="ja-JP" altLang="en-US" smtClean="0">
                <a:latin typeface="UD デジタル 教科書体 NK-B" panose="02020700000000000000" pitchFamily="18" charset="-128"/>
                <a:ea typeface="UD デジタル 教科書体 NK-B" panose="02020700000000000000" pitchFamily="18" charset="-128"/>
              </a:rPr>
              <a:pPr>
                <a:defRPr/>
              </a:pPr>
              <a:t>9</a:t>
            </a:fld>
            <a:endParaRPr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80057444"/>
      </p:ext>
    </p:extLst>
  </p:cSld>
  <p:clrMapOvr>
    <a:masterClrMapping/>
  </p:clrMapOvr>
</p:sld>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kx="-3284103" algn="b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kx="-3284103" algn="b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38100" cap="flat" cmpd="sng" algn="ctr">
          <a:solidFill>
            <a:schemeClr val="bg1"/>
          </a:solidFill>
          <a:prstDash val="solid"/>
          <a:round/>
          <a:headEnd type="none" w="med" len="med"/>
          <a:tailEnd type="none" w="med" len="med"/>
        </a:ln>
        <a:effectLst/>
      </a:spPr>
      <a:bodyPr rtlCol="0" anchor="ctr"/>
      <a:lstStyle>
        <a:defPPr algn="ctr">
          <a:defRPr kumimoji="1"/>
        </a:defPPr>
      </a:lstStyle>
    </a:spDef>
    <a:lnDef>
      <a:spPr bwMode="auto">
        <a:solidFill>
          <a:schemeClr val="bg1"/>
        </a:solidFill>
        <a:ln w="12700" cap="flat" cmpd="sng" algn="ctr">
          <a:solidFill>
            <a:schemeClr val="accent2"/>
          </a:solidFill>
          <a:prstDash val="solid"/>
          <a:round/>
          <a:headEnd type="none" w="med" len="med"/>
          <a:tailEnd type="none" w="med" len="med"/>
        </a:ln>
        <a:effec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縞模様">
  <a:themeElements>
    <a:clrScheme name="縞模様">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7.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12539</Words>
  <Application>Microsoft Office PowerPoint</Application>
  <PresentationFormat>A4 210 x 297 mm</PresentationFormat>
  <Paragraphs>1109</Paragraphs>
  <Slides>47</Slides>
  <Notes>45</Notes>
  <HiddenSlides>0</HiddenSlides>
  <MMClips>0</MMClips>
  <ScaleCrop>false</ScaleCrop>
  <HeadingPairs>
    <vt:vector size="6" baseType="variant">
      <vt:variant>
        <vt:lpstr>使用されているフォント</vt:lpstr>
      </vt:variant>
      <vt:variant>
        <vt:i4>20</vt:i4>
      </vt:variant>
      <vt:variant>
        <vt:lpstr>テーマ</vt:lpstr>
      </vt:variant>
      <vt:variant>
        <vt:i4>8</vt:i4>
      </vt:variant>
      <vt:variant>
        <vt:lpstr>スライド タイトル</vt:lpstr>
      </vt:variant>
      <vt:variant>
        <vt:i4>47</vt:i4>
      </vt:variant>
    </vt:vector>
  </HeadingPairs>
  <TitlesOfParts>
    <vt:vector size="75" baseType="lpstr">
      <vt:lpstr>AR P教科書体M</vt:lpstr>
      <vt:lpstr>BIZ UDPゴシック</vt:lpstr>
      <vt:lpstr>ＤＨＰ平成ゴシックW5</vt:lpstr>
      <vt:lpstr>Google Sans</vt:lpstr>
      <vt:lpstr>HGP創英ﾌﾟﾚｾﾞﾝｽEB</vt:lpstr>
      <vt:lpstr>HG丸ｺﾞｼｯｸM-PRO</vt:lpstr>
      <vt:lpstr>Hiragino Kaku Gothic Std W8</vt:lpstr>
      <vt:lpstr>ＭＳ Ｐゴシック</vt:lpstr>
      <vt:lpstr>ＭＳ ゴシック</vt:lpstr>
      <vt:lpstr>UD デジタル 教科書体 NK-B</vt:lpstr>
      <vt:lpstr>メイリオ</vt:lpstr>
      <vt:lpstr>メイリオ</vt:lpstr>
      <vt:lpstr>游ゴシック</vt:lpstr>
      <vt:lpstr>Arial</vt:lpstr>
      <vt:lpstr>Calibri</vt:lpstr>
      <vt:lpstr>Calibri Light</vt:lpstr>
      <vt:lpstr>Corbel</vt:lpstr>
      <vt:lpstr>Times New Roman</vt:lpstr>
      <vt:lpstr>Verdana</vt:lpstr>
      <vt:lpstr>Wingdings</vt:lpstr>
      <vt:lpstr>9_標準デザイン</vt:lpstr>
      <vt:lpstr>13_標準デザイン</vt:lpstr>
      <vt:lpstr>11_標準デザイン</vt:lpstr>
      <vt:lpstr>2_Office ​​テーマ</vt:lpstr>
      <vt:lpstr>1_Office テーマ</vt:lpstr>
      <vt:lpstr>縞模様</vt:lpstr>
      <vt:lpstr>2_Office テーマ</vt:lpstr>
      <vt:lpstr>1_Office ​​テーマ</vt:lpstr>
      <vt:lpstr>児童期における支援提供のポイント</vt:lpstr>
      <vt:lpstr>獲得目標と内容</vt:lpstr>
      <vt:lpstr>障害児通所支援のガイドライン （2024年7月9日発出）</vt:lpstr>
      <vt:lpstr>PowerPoint プレゼンテーション</vt:lpstr>
      <vt:lpstr>「障害児通所支援の立ち位置 」</vt:lpstr>
      <vt:lpstr>子どもと親の状況を把握しよう 子どもの発達の連続性と保護者の変化 （ライフイベントごとの状況）</vt:lpstr>
      <vt:lpstr>継続的な連携や素地づくりには地域体制が不可欠 「特別な支援が必要なこども」を支える体制は？</vt:lpstr>
      <vt:lpstr>PowerPoint プレゼンテーション</vt:lpstr>
      <vt:lpstr>障害児通所支援の基本理念（ガイドライン詳細版より）</vt:lpstr>
      <vt:lpstr>障害児通所支援の基本理念（ガイドライン詳細版より）</vt:lpstr>
      <vt:lpstr>障害児通所支援の基本理念（ガイドライン詳細版より）</vt:lpstr>
      <vt:lpstr>障害児通所支援の基本理念（ガイドライン詳細版より）</vt:lpstr>
      <vt:lpstr>障害児通所支援の基本理念（ガイドライン詳細版より）</vt:lpstr>
      <vt:lpstr>PowerPoint プレゼンテーション</vt:lpstr>
      <vt:lpstr>「児童期の支援に関する基本的視点 」</vt:lpstr>
      <vt:lpstr>PowerPoint プレゼンテーション</vt:lpstr>
      <vt:lpstr>児童発達支援・放課後等デイサービスで提供される 支援方法のポイント</vt:lpstr>
      <vt:lpstr>発達支援（本人支援）</vt:lpstr>
      <vt:lpstr>PowerPoint プレゼンテーション</vt:lpstr>
      <vt:lpstr>子どもの支援のプロセス</vt:lpstr>
      <vt:lpstr>障害児通所支援による 子どもへの関わりに不可欠な視点（知識）</vt:lpstr>
      <vt:lpstr>発達支援の５領域の内容比較</vt:lpstr>
      <vt:lpstr>PowerPoint プレゼンテーション</vt:lpstr>
      <vt:lpstr>PowerPoint プレゼンテーション</vt:lpstr>
      <vt:lpstr>家族支援 （養育者、きょうだい）</vt:lpstr>
      <vt:lpstr>PowerPoint プレゼンテーション</vt:lpstr>
      <vt:lpstr>子どもと親の状況を把握しよう 子どもの発達の連続性と保護者の変化 （ライフイベントごとの状況）</vt:lpstr>
      <vt:lpstr>PowerPoint プレゼンテーション</vt:lpstr>
      <vt:lpstr>PowerPoint プレゼンテーション</vt:lpstr>
      <vt:lpstr>保護者や家族の存在と理解</vt:lpstr>
      <vt:lpstr>地域連携・地域支援</vt:lpstr>
      <vt:lpstr>PowerPoint プレゼンテーション</vt:lpstr>
      <vt:lpstr>PowerPoint プレゼンテーション</vt:lpstr>
      <vt:lpstr>PowerPoint プレゼンテーション</vt:lpstr>
      <vt:lpstr>「子どものライフステージと支援 」</vt:lpstr>
      <vt:lpstr>ライフステージ（例）</vt:lpstr>
      <vt:lpstr>PowerPoint プレゼンテーション</vt:lpstr>
      <vt:lpstr>ライフステージと各時期の中心的な課題（障害児・者の例）</vt:lpstr>
      <vt:lpstr>PowerPoint プレゼンテーション</vt:lpstr>
      <vt:lpstr>PowerPoint プレゼンテーション</vt:lpstr>
      <vt:lpstr>PowerPoint プレゼンテーション</vt:lpstr>
      <vt:lpstr>PowerPoint プレゼンテーション</vt:lpstr>
      <vt:lpstr>「子どもの社会化・関係性の拡がりと支援における連携  」</vt:lpstr>
      <vt:lpstr>PowerPoint プレゼンテーション</vt:lpstr>
      <vt:lpstr>以下の事例に関して</vt:lpstr>
      <vt:lpstr>PowerPoint プレゼンテーション</vt:lpstr>
      <vt:lpstr>「子ども」と「地域」と「インクルージョン」 私たちが後方支援すべき主体と手段は？</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知的障害福祉協会児童発達支援部会</dc:title>
  <dc:creator>大西延英</dc:creator>
  <cp:lastModifiedBy>古川 紗帆(furukawa-saho.88b)</cp:lastModifiedBy>
  <cp:revision>1319</cp:revision>
  <cp:lastPrinted>2023-07-22T10:56:36Z</cp:lastPrinted>
  <dcterms:created xsi:type="dcterms:W3CDTF">2009-02-17T02:03:39Z</dcterms:created>
  <dcterms:modified xsi:type="dcterms:W3CDTF">2024-11-12T10:00:20Z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知的障害福祉協会児童発達支援部会</vt:lpwstr>
  </property>
  <property fmtid="{D5CDD505-2E9C-101B-9397-08002B2CF9AE}" pid="3" name="SlideDescription">
    <vt:lpwstr/>
  </property>
</Properties>
</file>